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jpg" ContentType="image/jpg"/>
  <Override PartName="/ppt/media/image6.jpg" ContentType="image/jpg"/>
  <Override PartName="/ppt/notesSlides/notesSlide2.xml" ContentType="application/vnd.openxmlformats-officedocument.presentationml.notesSlide+xml"/>
  <Override PartName="/ppt/media/image8.jpg" ContentType="image/jpg"/>
  <Override PartName="/ppt/media/image9.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sldIdLst>
    <p:sldId id="416" r:id="rId2"/>
    <p:sldId id="417" r:id="rId3"/>
    <p:sldId id="342" r:id="rId4"/>
    <p:sldId id="343" r:id="rId5"/>
    <p:sldId id="344" r:id="rId6"/>
    <p:sldId id="345" r:id="rId7"/>
    <p:sldId id="346" r:id="rId8"/>
    <p:sldId id="347" r:id="rId9"/>
    <p:sldId id="348" r:id="rId10"/>
    <p:sldId id="349" r:id="rId11"/>
    <p:sldId id="350" r:id="rId12"/>
    <p:sldId id="351" r:id="rId13"/>
    <p:sldId id="352" r:id="rId14"/>
    <p:sldId id="353" r:id="rId15"/>
    <p:sldId id="354"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371" r:id="rId32"/>
    <p:sldId id="372" r:id="rId33"/>
    <p:sldId id="373" r:id="rId34"/>
    <p:sldId id="374" r:id="rId35"/>
    <p:sldId id="375" r:id="rId36"/>
    <p:sldId id="376" r:id="rId37"/>
    <p:sldId id="314" r:id="rId38"/>
    <p:sldId id="315" r:id="rId39"/>
    <p:sldId id="317" r:id="rId40"/>
    <p:sldId id="300" r:id="rId41"/>
    <p:sldId id="301" r:id="rId42"/>
    <p:sldId id="302" r:id="rId43"/>
    <p:sldId id="303" r:id="rId44"/>
    <p:sldId id="312" r:id="rId45"/>
    <p:sldId id="318" r:id="rId46"/>
    <p:sldId id="319" r:id="rId47"/>
    <p:sldId id="415" r:id="rId48"/>
    <p:sldId id="304" r:id="rId49"/>
    <p:sldId id="305" r:id="rId50"/>
    <p:sldId id="306" r:id="rId51"/>
    <p:sldId id="307" r:id="rId52"/>
    <p:sldId id="308" r:id="rId53"/>
    <p:sldId id="309" r:id="rId54"/>
    <p:sldId id="310" r:id="rId55"/>
    <p:sldId id="320" r:id="rId56"/>
    <p:sldId id="414"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13" r:id="rId79"/>
    <p:sldId id="292" r:id="rId80"/>
    <p:sldId id="293" r:id="rId81"/>
    <p:sldId id="294" r:id="rId82"/>
    <p:sldId id="295" r:id="rId83"/>
    <p:sldId id="297" r:id="rId84"/>
    <p:sldId id="296" r:id="rId85"/>
    <p:sldId id="316" r:id="rId86"/>
    <p:sldId id="377" r:id="rId87"/>
    <p:sldId id="378" r:id="rId88"/>
    <p:sldId id="418" r:id="rId89"/>
    <p:sldId id="390" r:id="rId90"/>
    <p:sldId id="409" r:id="rId91"/>
    <p:sldId id="391" r:id="rId92"/>
    <p:sldId id="392" r:id="rId93"/>
    <p:sldId id="393" r:id="rId94"/>
    <p:sldId id="410" r:id="rId95"/>
    <p:sldId id="411" r:id="rId96"/>
    <p:sldId id="412" r:id="rId97"/>
    <p:sldId id="389" r:id="rId98"/>
    <p:sldId id="382" r:id="rId99"/>
    <p:sldId id="423" r:id="rId100"/>
    <p:sldId id="407" r:id="rId101"/>
    <p:sldId id="404" r:id="rId102"/>
    <p:sldId id="405" r:id="rId103"/>
    <p:sldId id="406" r:id="rId104"/>
    <p:sldId id="413" r:id="rId105"/>
    <p:sldId id="421" r:id="rId106"/>
    <p:sldId id="422"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3" autoAdjust="0"/>
    <p:restoredTop sz="89148" autoAdjust="0"/>
  </p:normalViewPr>
  <p:slideViewPr>
    <p:cSldViewPr snapToGrid="0" snapToObjects="1">
      <p:cViewPr varScale="1">
        <p:scale>
          <a:sx n="108" d="100"/>
          <a:sy n="108" d="100"/>
        </p:scale>
        <p:origin x="496" y="192"/>
      </p:cViewPr>
      <p:guideLst/>
    </p:cSldViewPr>
  </p:slideViewPr>
  <p:outlineViewPr>
    <p:cViewPr>
      <p:scale>
        <a:sx n="33" d="100"/>
        <a:sy n="33" d="100"/>
      </p:scale>
      <p:origin x="0" y="-2202"/>
    </p:cViewPr>
  </p:outlineViewPr>
  <p:notesTextViewPr>
    <p:cViewPr>
      <p:scale>
        <a:sx n="1" d="1"/>
        <a:sy n="1" d="1"/>
      </p:scale>
      <p:origin x="0" y="0"/>
    </p:cViewPr>
  </p:notesTextViewPr>
  <p:sorterViewPr>
    <p:cViewPr>
      <p:scale>
        <a:sx n="100" d="100"/>
        <a:sy n="100" d="100"/>
      </p:scale>
      <p:origin x="0" y="-504"/>
    </p:cViewPr>
  </p:sorterViewPr>
  <p:notesViewPr>
    <p:cSldViewPr snapToGrid="0" snapToObjects="1" showGuides="1">
      <p:cViewPr varScale="1">
        <p:scale>
          <a:sx n="62" d="100"/>
          <a:sy n="62" d="100"/>
        </p:scale>
        <p:origin x="258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aenghirst:Documents:UW%20MPA:11%20-%20Winter:IBUS%20545%20-%20Sustainability:Interface:Interface_graphs.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mn-lt"/>
                <a:ea typeface="Arial"/>
                <a:cs typeface="Arial"/>
              </a:defRPr>
            </a:pPr>
            <a:r>
              <a:rPr lang="en-US" sz="2400" b="0" dirty="0">
                <a:latin typeface="+mn-lt"/>
              </a:rPr>
              <a:t>Interface Net Income</a:t>
            </a:r>
          </a:p>
        </c:rich>
      </c:tx>
      <c:layout>
        <c:manualLayout>
          <c:xMode val="edge"/>
          <c:yMode val="edge"/>
          <c:x val="0.35284898415476001"/>
          <c:y val="3.5655616274370902E-2"/>
        </c:manualLayout>
      </c:layout>
      <c:overlay val="0"/>
      <c:spPr>
        <a:noFill/>
        <a:ln w="25400">
          <a:noFill/>
        </a:ln>
      </c:spPr>
    </c:title>
    <c:autoTitleDeleted val="0"/>
    <c:plotArea>
      <c:layout>
        <c:manualLayout>
          <c:layoutTarget val="inner"/>
          <c:xMode val="edge"/>
          <c:yMode val="edge"/>
          <c:x val="9.1614958929193399E-2"/>
          <c:y val="0.196581401681651"/>
          <c:w val="0.89130485466706"/>
          <c:h val="0.64957332729589301"/>
        </c:manualLayout>
      </c:layout>
      <c:barChart>
        <c:barDir val="col"/>
        <c:grouping val="clustered"/>
        <c:varyColors val="0"/>
        <c:ser>
          <c:idx val="1"/>
          <c:order val="0"/>
          <c:spPr>
            <a:solidFill>
              <a:srgbClr val="CCFFFF"/>
            </a:solidFill>
            <a:ln w="12700">
              <a:solidFill>
                <a:srgbClr val="000000"/>
              </a:solidFill>
              <a:prstDash val="solid"/>
            </a:ln>
          </c:spPr>
          <c:invertIfNegative val="0"/>
          <c:cat>
            <c:numRef>
              <c:f>Sheet1!$C$12:$C$24</c:f>
              <c:numCache>
                <c:formatCode>General</c:formatCode>
                <c:ptCount val="13"/>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numCache>
            </c:numRef>
          </c:cat>
          <c:val>
            <c:numRef>
              <c:f>Sheet1!$D$12:$D$24</c:f>
              <c:numCache>
                <c:formatCode>General</c:formatCode>
                <c:ptCount val="13"/>
                <c:pt idx="0">
                  <c:v>30</c:v>
                </c:pt>
                <c:pt idx="1">
                  <c:v>24</c:v>
                </c:pt>
                <c:pt idx="2">
                  <c:v>17</c:v>
                </c:pt>
                <c:pt idx="3">
                  <c:v>-36</c:v>
                </c:pt>
                <c:pt idx="4">
                  <c:v>-88</c:v>
                </c:pt>
                <c:pt idx="5">
                  <c:v>-33</c:v>
                </c:pt>
                <c:pt idx="6">
                  <c:v>-55</c:v>
                </c:pt>
                <c:pt idx="7">
                  <c:v>1</c:v>
                </c:pt>
                <c:pt idx="8">
                  <c:v>10</c:v>
                </c:pt>
                <c:pt idx="9">
                  <c:v>-11</c:v>
                </c:pt>
                <c:pt idx="10">
                  <c:v>-41</c:v>
                </c:pt>
                <c:pt idx="11">
                  <c:v>11</c:v>
                </c:pt>
                <c:pt idx="12">
                  <c:v>12</c:v>
                </c:pt>
              </c:numCache>
            </c:numRef>
          </c:val>
          <c:extLst>
            <c:ext xmlns:c16="http://schemas.microsoft.com/office/drawing/2014/chart" uri="{C3380CC4-5D6E-409C-BE32-E72D297353CC}">
              <c16:uniqueId val="{00000000-5835-499D-A70B-8E2AD6489443}"/>
            </c:ext>
          </c:extLst>
        </c:ser>
        <c:dLbls>
          <c:showLegendKey val="0"/>
          <c:showVal val="0"/>
          <c:showCatName val="0"/>
          <c:showSerName val="0"/>
          <c:showPercent val="0"/>
          <c:showBubbleSize val="0"/>
        </c:dLbls>
        <c:gapWidth val="20"/>
        <c:axId val="-371117584"/>
        <c:axId val="-336473472"/>
      </c:barChart>
      <c:catAx>
        <c:axId val="-371117584"/>
        <c:scaling>
          <c:orientation val="minMax"/>
        </c:scaling>
        <c:delete val="0"/>
        <c:axPos val="b"/>
        <c:title>
          <c:tx>
            <c:rich>
              <a:bodyPr/>
              <a:lstStyle/>
              <a:p>
                <a:pPr>
                  <a:defRPr sz="2000" b="1" i="0" u="none" strike="noStrike" baseline="0">
                    <a:solidFill>
                      <a:srgbClr val="000000"/>
                    </a:solidFill>
                    <a:latin typeface="Arial"/>
                    <a:ea typeface="Arial"/>
                    <a:cs typeface="Arial"/>
                  </a:defRPr>
                </a:pPr>
                <a:r>
                  <a:rPr lang="en-US" sz="2000" b="1" dirty="0">
                    <a:latin typeface="+mn-lt"/>
                  </a:rPr>
                  <a:t>Year</a:t>
                </a:r>
              </a:p>
            </c:rich>
          </c:tx>
          <c:layout>
            <c:manualLayout>
              <c:xMode val="edge"/>
              <c:yMode val="edge"/>
              <c:x val="0.51863383529407803"/>
              <c:y val="0.8803427988352140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5400000" vert="horz"/>
          <a:lstStyle/>
          <a:p>
            <a:pPr>
              <a:defRPr sz="1200" b="1" i="0" u="none" strike="noStrike" baseline="0">
                <a:solidFill>
                  <a:srgbClr val="000000"/>
                </a:solidFill>
                <a:latin typeface="+mn-lt"/>
                <a:ea typeface="Arial"/>
                <a:cs typeface="Arial"/>
              </a:defRPr>
            </a:pPr>
            <a:endParaRPr lang="en-US"/>
          </a:p>
        </c:txPr>
        <c:crossAx val="-336473472"/>
        <c:crosses val="autoZero"/>
        <c:auto val="1"/>
        <c:lblAlgn val="ctr"/>
        <c:lblOffset val="100"/>
        <c:tickLblSkip val="1"/>
        <c:tickMarkSkip val="1"/>
        <c:noMultiLvlLbl val="0"/>
      </c:catAx>
      <c:valAx>
        <c:axId val="-336473472"/>
        <c:scaling>
          <c:orientation val="minMax"/>
        </c:scaling>
        <c:delete val="0"/>
        <c:axPos val="l"/>
        <c:majorGridlines>
          <c:spPr>
            <a:ln w="3175">
              <a:solidFill>
                <a:srgbClr val="000000"/>
              </a:solidFill>
              <a:prstDash val="solid"/>
            </a:ln>
          </c:spPr>
        </c:majorGridlines>
        <c:title>
          <c:tx>
            <c:rich>
              <a:bodyPr/>
              <a:lstStyle/>
              <a:p>
                <a:pPr>
                  <a:defRPr sz="1800" b="1" i="0" u="none" strike="noStrike" baseline="0">
                    <a:solidFill>
                      <a:srgbClr val="000000"/>
                    </a:solidFill>
                    <a:latin typeface="+mn-lt"/>
                    <a:ea typeface="Arial"/>
                    <a:cs typeface="Arial"/>
                  </a:defRPr>
                </a:pPr>
                <a:r>
                  <a:rPr lang="en-US" sz="1800" b="1" dirty="0">
                    <a:latin typeface="+mn-lt"/>
                  </a:rPr>
                  <a:t>$ (millions)</a:t>
                </a:r>
              </a:p>
            </c:rich>
          </c:tx>
          <c:layout>
            <c:manualLayout>
              <c:xMode val="edge"/>
              <c:yMode val="edge"/>
              <c:x val="1.55567706814426E-2"/>
              <c:y val="0.33742891513561102"/>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00" b="1" i="0" u="none" strike="noStrike" baseline="0">
                <a:solidFill>
                  <a:srgbClr val="000000"/>
                </a:solidFill>
                <a:latin typeface="+mn-lt"/>
                <a:ea typeface="Arial"/>
                <a:cs typeface="Arial"/>
              </a:defRPr>
            </a:pPr>
            <a:endParaRPr lang="en-US"/>
          </a:p>
        </c:txPr>
        <c:crossAx val="-371117584"/>
        <c:crosses val="autoZero"/>
        <c:crossBetween val="between"/>
      </c:valAx>
      <c:spPr>
        <a:solidFill>
          <a:srgbClr val="C0C0C0"/>
        </a:solidFill>
        <a:ln w="12700">
          <a:solidFill>
            <a:srgbClr val="808080"/>
          </a:solidFill>
          <a:prstDash val="solid"/>
        </a:ln>
      </c:spPr>
    </c:plotArea>
    <c:plotVisOnly val="1"/>
    <c:dispBlanksAs val="gap"/>
    <c:showDLblsOverMax val="0"/>
  </c:chart>
  <c:spPr>
    <a:noFill/>
    <a:ln w="3175">
      <a:noFill/>
      <a:prstDash val="solid"/>
    </a:ln>
  </c:spPr>
  <c:txPr>
    <a:bodyPr/>
    <a:lstStyle/>
    <a:p>
      <a:pPr>
        <a:defRPr sz="950" b="0" i="0" u="none" strike="noStrike" baseline="0">
          <a:solidFill>
            <a:srgbClr val="000000"/>
          </a:solidFill>
          <a:latin typeface="Arial"/>
          <a:ea typeface="Arial"/>
          <a:cs typeface="Arial"/>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0A3149-F208-B347-8516-97EC0A68D022}" type="doc">
      <dgm:prSet loTypeId="urn:microsoft.com/office/officeart/2005/8/layout/hList1" loCatId="list" qsTypeId="urn:microsoft.com/office/officeart/2005/8/quickstyle/simple1#4" qsCatId="simple" csTypeId="urn:microsoft.com/office/officeart/2005/8/colors/accent0_3" csCatId="mainScheme" phldr="1"/>
      <dgm:spPr/>
      <dgm:t>
        <a:bodyPr/>
        <a:lstStyle/>
        <a:p>
          <a:endParaRPr lang="en-US"/>
        </a:p>
      </dgm:t>
    </dgm:pt>
    <dgm:pt modelId="{799E67C7-BF67-A743-A1FE-3FAF2997A5CD}">
      <dgm:prSet phldrT="[Text]" custT="1"/>
      <dgm:spPr/>
      <dgm:t>
        <a:bodyPr/>
        <a:lstStyle/>
        <a:p>
          <a:r>
            <a:rPr lang="en-US" sz="2000" dirty="0"/>
            <a:t>Market Value</a:t>
          </a:r>
        </a:p>
      </dgm:t>
    </dgm:pt>
    <dgm:pt modelId="{19BB03C6-C027-8D4D-8EE0-B286E60CAB76}" type="parTrans" cxnId="{F374995F-2383-8D4D-8278-71A25D57FFFC}">
      <dgm:prSet/>
      <dgm:spPr/>
      <dgm:t>
        <a:bodyPr/>
        <a:lstStyle/>
        <a:p>
          <a:endParaRPr lang="en-US"/>
        </a:p>
      </dgm:t>
    </dgm:pt>
    <dgm:pt modelId="{6E72A212-FAEA-D244-84DD-854BC305284A}" type="sibTrans" cxnId="{F374995F-2383-8D4D-8278-71A25D57FFFC}">
      <dgm:prSet/>
      <dgm:spPr/>
      <dgm:t>
        <a:bodyPr/>
        <a:lstStyle/>
        <a:p>
          <a:endParaRPr lang="en-US"/>
        </a:p>
      </dgm:t>
    </dgm:pt>
    <dgm:pt modelId="{8F201984-8D5A-3648-B50E-FC08579DF055}">
      <dgm:prSet phldrT="[Text]" custT="1"/>
      <dgm:spPr/>
      <dgm:t>
        <a:bodyPr tIns="182880"/>
        <a:lstStyle/>
        <a:p>
          <a:r>
            <a:rPr lang="en-US" sz="1800" b="1" dirty="0"/>
            <a:t>Global: </a:t>
          </a:r>
          <a:br>
            <a:rPr lang="en-US" sz="1800" b="1" dirty="0"/>
          </a:br>
          <a:r>
            <a:rPr lang="en-US" sz="1800" dirty="0"/>
            <a:t>$150 billion (2012)</a:t>
          </a:r>
        </a:p>
      </dgm:t>
    </dgm:pt>
    <dgm:pt modelId="{5E8DBC26-99A9-CD46-9277-9C525874EA16}" type="parTrans" cxnId="{5D3B9BF7-9733-3E4D-A763-C61FE6005698}">
      <dgm:prSet/>
      <dgm:spPr/>
      <dgm:t>
        <a:bodyPr/>
        <a:lstStyle/>
        <a:p>
          <a:endParaRPr lang="en-US"/>
        </a:p>
      </dgm:t>
    </dgm:pt>
    <dgm:pt modelId="{F0154CB4-65BE-604B-8093-B3860B07A299}" type="sibTrans" cxnId="{5D3B9BF7-9733-3E4D-A763-C61FE6005698}">
      <dgm:prSet/>
      <dgm:spPr/>
      <dgm:t>
        <a:bodyPr/>
        <a:lstStyle/>
        <a:p>
          <a:endParaRPr lang="en-US"/>
        </a:p>
      </dgm:t>
    </dgm:pt>
    <dgm:pt modelId="{1D03BC73-B638-7045-A1F8-BDCF61FA7509}">
      <dgm:prSet phldrT="[Text]" custT="1"/>
      <dgm:spPr/>
      <dgm:t>
        <a:bodyPr tIns="182880"/>
        <a:lstStyle/>
        <a:p>
          <a:r>
            <a:rPr lang="en-US" sz="1800" b="1" dirty="0"/>
            <a:t>US: </a:t>
          </a:r>
          <a:br>
            <a:rPr lang="en-US" sz="1800" b="1" dirty="0"/>
          </a:br>
          <a:r>
            <a:rPr lang="en-US" sz="1800" dirty="0"/>
            <a:t>&gt;$10 billion (2010)</a:t>
          </a:r>
        </a:p>
      </dgm:t>
    </dgm:pt>
    <dgm:pt modelId="{78EB90D0-2534-0C44-9C00-8D9DD595754C}" type="parTrans" cxnId="{A44DB167-712C-4C49-8988-5A17B498687F}">
      <dgm:prSet/>
      <dgm:spPr/>
      <dgm:t>
        <a:bodyPr/>
        <a:lstStyle/>
        <a:p>
          <a:endParaRPr lang="en-US"/>
        </a:p>
      </dgm:t>
    </dgm:pt>
    <dgm:pt modelId="{70465472-DE56-2A46-AE85-D00C3DE6F59D}" type="sibTrans" cxnId="{A44DB167-712C-4C49-8988-5A17B498687F}">
      <dgm:prSet/>
      <dgm:spPr/>
      <dgm:t>
        <a:bodyPr/>
        <a:lstStyle/>
        <a:p>
          <a:endParaRPr lang="en-US"/>
        </a:p>
      </dgm:t>
    </dgm:pt>
    <dgm:pt modelId="{788934E4-C3A5-1B4F-8969-0AD12C35ED90}">
      <dgm:prSet phldrT="[Text]" custT="1"/>
      <dgm:spPr/>
      <dgm:t>
        <a:bodyPr/>
        <a:lstStyle/>
        <a:p>
          <a:r>
            <a:rPr lang="en-US" sz="2000" dirty="0"/>
            <a:t>Production and Waste</a:t>
          </a:r>
        </a:p>
      </dgm:t>
    </dgm:pt>
    <dgm:pt modelId="{5094438F-0A11-4F4D-BAEE-9BB9D9B19202}" type="parTrans" cxnId="{665D7850-BB3D-5243-BB27-0D6AC78585A9}">
      <dgm:prSet/>
      <dgm:spPr/>
      <dgm:t>
        <a:bodyPr/>
        <a:lstStyle/>
        <a:p>
          <a:endParaRPr lang="en-US"/>
        </a:p>
      </dgm:t>
    </dgm:pt>
    <dgm:pt modelId="{98667915-4D91-9347-89CA-C9E027CA65D8}" type="sibTrans" cxnId="{665D7850-BB3D-5243-BB27-0D6AC78585A9}">
      <dgm:prSet/>
      <dgm:spPr/>
      <dgm:t>
        <a:bodyPr/>
        <a:lstStyle/>
        <a:p>
          <a:endParaRPr lang="en-US"/>
        </a:p>
      </dgm:t>
    </dgm:pt>
    <dgm:pt modelId="{33CEB367-A6F1-6C47-99F8-7AA4D8C7F517}">
      <dgm:prSet phldrT="[Text]" custT="1"/>
      <dgm:spPr/>
      <dgm:t>
        <a:bodyPr tIns="182880"/>
        <a:lstStyle/>
        <a:p>
          <a:r>
            <a:rPr lang="en-US" sz="1800" b="1" dirty="0"/>
            <a:t>Produced annually:</a:t>
          </a:r>
          <a:br>
            <a:rPr lang="en-US" sz="1800" dirty="0"/>
          </a:br>
          <a:r>
            <a:rPr lang="en-US" sz="1800" dirty="0"/>
            <a:t>3 million tons</a:t>
          </a:r>
          <a:br>
            <a:rPr lang="en-US" sz="1800" dirty="0"/>
          </a:br>
          <a:r>
            <a:rPr lang="en-US" sz="1800" dirty="0"/>
            <a:t>(6 billion pounds)</a:t>
          </a:r>
        </a:p>
      </dgm:t>
    </dgm:pt>
    <dgm:pt modelId="{ABB034A5-3101-C348-AC8B-7BB197CCF17E}" type="parTrans" cxnId="{B9076722-E2B5-0648-9DD2-73D770891E02}">
      <dgm:prSet/>
      <dgm:spPr/>
      <dgm:t>
        <a:bodyPr/>
        <a:lstStyle/>
        <a:p>
          <a:endParaRPr lang="en-US"/>
        </a:p>
      </dgm:t>
    </dgm:pt>
    <dgm:pt modelId="{A9D278EA-4A7F-D946-BC2E-051AD28530AE}" type="sibTrans" cxnId="{B9076722-E2B5-0648-9DD2-73D770891E02}">
      <dgm:prSet/>
      <dgm:spPr/>
      <dgm:t>
        <a:bodyPr/>
        <a:lstStyle/>
        <a:p>
          <a:endParaRPr lang="en-US"/>
        </a:p>
      </dgm:t>
    </dgm:pt>
    <dgm:pt modelId="{B74DF10A-8AAE-AB45-81CC-DBF78A87F3C5}">
      <dgm:prSet phldrT="[Text]" custT="1"/>
      <dgm:spPr/>
      <dgm:t>
        <a:bodyPr tIns="182880"/>
        <a:lstStyle/>
        <a:p>
          <a:r>
            <a:rPr lang="en-US" sz="1800" b="1" dirty="0">
              <a:solidFill>
                <a:srgbClr val="FF0000"/>
              </a:solidFill>
            </a:rPr>
            <a:t>Discarded annually:</a:t>
          </a:r>
          <a:br>
            <a:rPr lang="en-US" sz="1800" dirty="0">
              <a:solidFill>
                <a:srgbClr val="FF0000"/>
              </a:solidFill>
            </a:rPr>
          </a:br>
          <a:r>
            <a:rPr lang="en-US" sz="1800" dirty="0">
              <a:solidFill>
                <a:srgbClr val="FF0000"/>
              </a:solidFill>
            </a:rPr>
            <a:t>~2 million tons</a:t>
          </a:r>
          <a:br>
            <a:rPr lang="en-US" sz="1800" dirty="0">
              <a:solidFill>
                <a:srgbClr val="FF0000"/>
              </a:solidFill>
            </a:rPr>
          </a:br>
          <a:r>
            <a:rPr lang="en-US" sz="1800" dirty="0">
              <a:solidFill>
                <a:srgbClr val="FF0000"/>
              </a:solidFill>
            </a:rPr>
            <a:t>(4 billion pounds)</a:t>
          </a:r>
        </a:p>
      </dgm:t>
    </dgm:pt>
    <dgm:pt modelId="{33C76EE3-FA05-E340-8678-C75CD0DCA5F6}" type="parTrans" cxnId="{3D0FB4A0-C7B8-F949-8E41-BB47938549C1}">
      <dgm:prSet/>
      <dgm:spPr/>
      <dgm:t>
        <a:bodyPr/>
        <a:lstStyle/>
        <a:p>
          <a:endParaRPr lang="en-US"/>
        </a:p>
      </dgm:t>
    </dgm:pt>
    <dgm:pt modelId="{FC606156-F762-8F44-AF87-A425D47146EE}" type="sibTrans" cxnId="{3D0FB4A0-C7B8-F949-8E41-BB47938549C1}">
      <dgm:prSet/>
      <dgm:spPr/>
      <dgm:t>
        <a:bodyPr/>
        <a:lstStyle/>
        <a:p>
          <a:endParaRPr lang="en-US"/>
        </a:p>
      </dgm:t>
    </dgm:pt>
    <dgm:pt modelId="{F6FE57B8-1048-EC45-8A38-852BCEE7008B}">
      <dgm:prSet phldrT="[Text]" custT="1"/>
      <dgm:spPr/>
      <dgm:t>
        <a:bodyPr/>
        <a:lstStyle/>
        <a:p>
          <a:r>
            <a:rPr lang="en-US" sz="2000" dirty="0"/>
            <a:t>Interface</a:t>
          </a:r>
          <a:r>
            <a:rPr lang="en-US" sz="1800" dirty="0"/>
            <a:t> Waste</a:t>
          </a:r>
        </a:p>
      </dgm:t>
    </dgm:pt>
    <dgm:pt modelId="{DCA29BB3-AB6A-A644-8C2F-CA5AAD09830A}" type="parTrans" cxnId="{47B2B96C-4635-AE43-9BFA-9EA22276C559}">
      <dgm:prSet/>
      <dgm:spPr/>
      <dgm:t>
        <a:bodyPr/>
        <a:lstStyle/>
        <a:p>
          <a:endParaRPr lang="en-US"/>
        </a:p>
      </dgm:t>
    </dgm:pt>
    <dgm:pt modelId="{B4DE5D84-2CA8-914A-8510-1F69EE5661B8}" type="sibTrans" cxnId="{47B2B96C-4635-AE43-9BFA-9EA22276C559}">
      <dgm:prSet/>
      <dgm:spPr/>
      <dgm:t>
        <a:bodyPr/>
        <a:lstStyle/>
        <a:p>
          <a:endParaRPr lang="en-US"/>
        </a:p>
      </dgm:t>
    </dgm:pt>
    <dgm:pt modelId="{A3C85200-63AD-634F-9507-B1A831158890}">
      <dgm:prSet phldrT="[Text]" custT="1"/>
      <dgm:spPr/>
      <dgm:t>
        <a:bodyPr tIns="182880"/>
        <a:lstStyle/>
        <a:p>
          <a:r>
            <a:rPr lang="en-US" sz="1800" b="1" dirty="0"/>
            <a:t>1996: </a:t>
          </a:r>
          <a:r>
            <a:rPr lang="en-US" sz="1800" dirty="0"/>
            <a:t>15 million lbs</a:t>
          </a:r>
        </a:p>
      </dgm:t>
    </dgm:pt>
    <dgm:pt modelId="{F283DFD7-8B50-684B-8520-18EB91809A2A}" type="parTrans" cxnId="{F585E3E7-A6D2-7941-A9EA-A381815F6ACD}">
      <dgm:prSet/>
      <dgm:spPr/>
      <dgm:t>
        <a:bodyPr/>
        <a:lstStyle/>
        <a:p>
          <a:endParaRPr lang="en-US"/>
        </a:p>
      </dgm:t>
    </dgm:pt>
    <dgm:pt modelId="{B67A4747-4995-FB4D-A81B-7031B7143243}" type="sibTrans" cxnId="{F585E3E7-A6D2-7941-A9EA-A381815F6ACD}">
      <dgm:prSet/>
      <dgm:spPr/>
      <dgm:t>
        <a:bodyPr/>
        <a:lstStyle/>
        <a:p>
          <a:endParaRPr lang="en-US"/>
        </a:p>
      </dgm:t>
    </dgm:pt>
    <dgm:pt modelId="{EC00F774-EE16-B142-9544-546DF0DC0BEC}">
      <dgm:prSet phldrT="[Text]" custT="1"/>
      <dgm:spPr/>
      <dgm:t>
        <a:bodyPr tIns="182880"/>
        <a:lstStyle/>
        <a:p>
          <a:r>
            <a:rPr lang="en-US" sz="1800" b="1" dirty="0"/>
            <a:t>2009:</a:t>
          </a:r>
          <a:r>
            <a:rPr lang="en-US" sz="1800" dirty="0"/>
            <a:t> 3.4 million lbs</a:t>
          </a:r>
        </a:p>
      </dgm:t>
    </dgm:pt>
    <dgm:pt modelId="{343488AE-0FAB-DB40-A2CD-5AFBFE7B55BD}" type="parTrans" cxnId="{DE674361-6B4B-CF41-B665-05C5EDD87295}">
      <dgm:prSet/>
      <dgm:spPr/>
      <dgm:t>
        <a:bodyPr/>
        <a:lstStyle/>
        <a:p>
          <a:endParaRPr lang="en-US"/>
        </a:p>
      </dgm:t>
    </dgm:pt>
    <dgm:pt modelId="{2DBB46EE-DC32-AC41-820F-B7FE94444D4C}" type="sibTrans" cxnId="{DE674361-6B4B-CF41-B665-05C5EDD87295}">
      <dgm:prSet/>
      <dgm:spPr/>
      <dgm:t>
        <a:bodyPr/>
        <a:lstStyle/>
        <a:p>
          <a:endParaRPr lang="en-US"/>
        </a:p>
      </dgm:t>
    </dgm:pt>
    <dgm:pt modelId="{9280F7AE-B9BF-3C42-827C-DA33F7A5090B}">
      <dgm:prSet phldrT="[Text]" custT="1"/>
      <dgm:spPr/>
      <dgm:t>
        <a:bodyPr tIns="182880"/>
        <a:lstStyle/>
        <a:p>
          <a:r>
            <a:rPr lang="en-US" sz="1800" b="1" dirty="0"/>
            <a:t>Interface: </a:t>
          </a:r>
          <a:br>
            <a:rPr lang="en-US" sz="1800" b="1" dirty="0"/>
          </a:br>
          <a:r>
            <a:rPr lang="en-US" sz="1800" dirty="0"/>
            <a:t>$927 million (2010)</a:t>
          </a:r>
        </a:p>
      </dgm:t>
    </dgm:pt>
    <dgm:pt modelId="{E33110FA-6080-6140-9D9C-52F34DB81B37}" type="parTrans" cxnId="{FCC62663-1BE2-5F4D-8650-13ACAF33B4E9}">
      <dgm:prSet/>
      <dgm:spPr/>
      <dgm:t>
        <a:bodyPr/>
        <a:lstStyle/>
        <a:p>
          <a:endParaRPr lang="en-US"/>
        </a:p>
      </dgm:t>
    </dgm:pt>
    <dgm:pt modelId="{C85C9B59-F904-244F-86FC-078296C0D4F7}" type="sibTrans" cxnId="{FCC62663-1BE2-5F4D-8650-13ACAF33B4E9}">
      <dgm:prSet/>
      <dgm:spPr/>
      <dgm:t>
        <a:bodyPr/>
        <a:lstStyle/>
        <a:p>
          <a:endParaRPr lang="en-US"/>
        </a:p>
      </dgm:t>
    </dgm:pt>
    <dgm:pt modelId="{D8504F4C-C5F9-E647-9EC4-1BC1E749D8B2}">
      <dgm:prSet phldrT="[Text]" custT="1"/>
      <dgm:spPr/>
      <dgm:t>
        <a:bodyPr tIns="182880"/>
        <a:lstStyle/>
        <a:p>
          <a:r>
            <a:rPr lang="en-US" sz="1800" b="1" dirty="0"/>
            <a:t>Municipal solid waste:</a:t>
          </a:r>
          <a:r>
            <a:rPr lang="en-US" sz="1800" dirty="0"/>
            <a:t>  1% (by weight)</a:t>
          </a:r>
          <a:br>
            <a:rPr lang="en-US" sz="1800" dirty="0"/>
          </a:br>
          <a:r>
            <a:rPr lang="en-US" sz="1800" dirty="0"/>
            <a:t>2% by volume</a:t>
          </a:r>
        </a:p>
      </dgm:t>
    </dgm:pt>
    <dgm:pt modelId="{48F58FF3-78ED-4B4A-98CA-9027D122519A}" type="parTrans" cxnId="{0518B716-A876-4540-8AF4-863F3EAE5997}">
      <dgm:prSet/>
      <dgm:spPr/>
      <dgm:t>
        <a:bodyPr/>
        <a:lstStyle/>
        <a:p>
          <a:endParaRPr lang="en-US"/>
        </a:p>
      </dgm:t>
    </dgm:pt>
    <dgm:pt modelId="{4D0205B0-31CF-7D48-8118-A76F71408AF7}" type="sibTrans" cxnId="{0518B716-A876-4540-8AF4-863F3EAE5997}">
      <dgm:prSet/>
      <dgm:spPr/>
      <dgm:t>
        <a:bodyPr/>
        <a:lstStyle/>
        <a:p>
          <a:endParaRPr lang="en-US"/>
        </a:p>
      </dgm:t>
    </dgm:pt>
    <dgm:pt modelId="{C6BD0BB3-0116-954F-914A-7F833F16EB6A}">
      <dgm:prSet phldrT="[Text]" custT="1"/>
      <dgm:spPr/>
      <dgm:t>
        <a:bodyPr tIns="182880"/>
        <a:lstStyle/>
        <a:p>
          <a:r>
            <a:rPr lang="en-US" sz="1800" dirty="0"/>
            <a:t>75% reduction</a:t>
          </a:r>
        </a:p>
      </dgm:t>
    </dgm:pt>
    <dgm:pt modelId="{DE82BA8E-01DA-E04E-A4EF-E05E7A85C45E}" type="parTrans" cxnId="{79E3EB29-4E8A-F248-9BDA-518BBAA670D0}">
      <dgm:prSet/>
      <dgm:spPr/>
      <dgm:t>
        <a:bodyPr/>
        <a:lstStyle/>
        <a:p>
          <a:endParaRPr lang="en-US"/>
        </a:p>
      </dgm:t>
    </dgm:pt>
    <dgm:pt modelId="{6251559C-54A4-5B47-8DFF-B51D4A521D03}" type="sibTrans" cxnId="{79E3EB29-4E8A-F248-9BDA-518BBAA670D0}">
      <dgm:prSet/>
      <dgm:spPr/>
      <dgm:t>
        <a:bodyPr/>
        <a:lstStyle/>
        <a:p>
          <a:endParaRPr lang="en-US"/>
        </a:p>
      </dgm:t>
    </dgm:pt>
    <dgm:pt modelId="{7BDFCBB6-F324-4537-A72C-47E7166E6A9F}">
      <dgm:prSet phldrT="[Text]" custT="1"/>
      <dgm:spPr/>
      <dgm:t>
        <a:bodyPr tIns="182880"/>
        <a:lstStyle/>
        <a:p>
          <a:r>
            <a:rPr lang="en-US" sz="1800" dirty="0"/>
            <a:t>$372 million cumulative avoided waste cost</a:t>
          </a:r>
        </a:p>
      </dgm:t>
    </dgm:pt>
    <dgm:pt modelId="{495DCED7-C35F-4FE4-A58F-BC44F256CD80}" type="parTrans" cxnId="{47082A81-82E5-4E8B-A8F7-4FE5DE9B3F53}">
      <dgm:prSet/>
      <dgm:spPr/>
      <dgm:t>
        <a:bodyPr/>
        <a:lstStyle/>
        <a:p>
          <a:endParaRPr lang="en-US"/>
        </a:p>
      </dgm:t>
    </dgm:pt>
    <dgm:pt modelId="{AC0F14B7-0266-4D65-A0E6-3474A6E5AEC2}" type="sibTrans" cxnId="{47082A81-82E5-4E8B-A8F7-4FE5DE9B3F53}">
      <dgm:prSet/>
      <dgm:spPr/>
      <dgm:t>
        <a:bodyPr/>
        <a:lstStyle/>
        <a:p>
          <a:endParaRPr lang="en-US"/>
        </a:p>
      </dgm:t>
    </dgm:pt>
    <dgm:pt modelId="{997AA1F9-2FF4-664F-86C1-55486291B7B8}" type="pres">
      <dgm:prSet presAssocID="{9E0A3149-F208-B347-8516-97EC0A68D022}" presName="Name0" presStyleCnt="0">
        <dgm:presLayoutVars>
          <dgm:dir/>
          <dgm:animLvl val="lvl"/>
          <dgm:resizeHandles val="exact"/>
        </dgm:presLayoutVars>
      </dgm:prSet>
      <dgm:spPr/>
    </dgm:pt>
    <dgm:pt modelId="{8C24487E-FFE2-F448-99CD-44C4E4152D06}" type="pres">
      <dgm:prSet presAssocID="{799E67C7-BF67-A743-A1FE-3FAF2997A5CD}" presName="composite" presStyleCnt="0"/>
      <dgm:spPr/>
    </dgm:pt>
    <dgm:pt modelId="{824D23C3-95E2-E44E-A8FA-205451EBB447}" type="pres">
      <dgm:prSet presAssocID="{799E67C7-BF67-A743-A1FE-3FAF2997A5CD}" presName="parTx" presStyleLbl="alignNode1" presStyleIdx="0" presStyleCnt="3" custScaleX="117410" custLinFactNeighborY="2177">
        <dgm:presLayoutVars>
          <dgm:chMax val="0"/>
          <dgm:chPref val="0"/>
          <dgm:bulletEnabled val="1"/>
        </dgm:presLayoutVars>
      </dgm:prSet>
      <dgm:spPr/>
    </dgm:pt>
    <dgm:pt modelId="{EA1B7772-1B9E-4D48-9602-05C0E7928B3C}" type="pres">
      <dgm:prSet presAssocID="{799E67C7-BF67-A743-A1FE-3FAF2997A5CD}" presName="desTx" presStyleLbl="alignAccFollowNode1" presStyleIdx="0" presStyleCnt="3" custScaleX="118678" custLinFactNeighborX="331" custLinFactNeighborY="904">
        <dgm:presLayoutVars>
          <dgm:bulletEnabled val="1"/>
        </dgm:presLayoutVars>
      </dgm:prSet>
      <dgm:spPr/>
    </dgm:pt>
    <dgm:pt modelId="{A54CADC1-EF12-7D4F-A61F-34511FBD7E8C}" type="pres">
      <dgm:prSet presAssocID="{6E72A212-FAEA-D244-84DD-854BC305284A}" presName="space" presStyleCnt="0"/>
      <dgm:spPr/>
    </dgm:pt>
    <dgm:pt modelId="{DE58937F-1578-4B49-B93B-832E2698BCB6}" type="pres">
      <dgm:prSet presAssocID="{788934E4-C3A5-1B4F-8969-0AD12C35ED90}" presName="composite" presStyleCnt="0"/>
      <dgm:spPr/>
    </dgm:pt>
    <dgm:pt modelId="{8FC184D3-548D-EC45-AD5E-21C4DEB63E15}" type="pres">
      <dgm:prSet presAssocID="{788934E4-C3A5-1B4F-8969-0AD12C35ED90}" presName="parTx" presStyleLbl="alignNode1" presStyleIdx="1" presStyleCnt="3" custScaleX="129863" custLinFactNeighborX="689" custLinFactNeighborY="-3243">
        <dgm:presLayoutVars>
          <dgm:chMax val="0"/>
          <dgm:chPref val="0"/>
          <dgm:bulletEnabled val="1"/>
        </dgm:presLayoutVars>
      </dgm:prSet>
      <dgm:spPr/>
    </dgm:pt>
    <dgm:pt modelId="{8F15309D-F19A-B542-8A9B-336882C9B141}" type="pres">
      <dgm:prSet presAssocID="{788934E4-C3A5-1B4F-8969-0AD12C35ED90}" presName="desTx" presStyleLbl="alignAccFollowNode1" presStyleIdx="1" presStyleCnt="3" custScaleX="130254" custLinFactNeighborX="544" custLinFactNeighborY="452">
        <dgm:presLayoutVars>
          <dgm:bulletEnabled val="1"/>
        </dgm:presLayoutVars>
      </dgm:prSet>
      <dgm:spPr/>
    </dgm:pt>
    <dgm:pt modelId="{B295180A-71C2-4C4F-931F-0C6BA9AD1843}" type="pres">
      <dgm:prSet presAssocID="{98667915-4D91-9347-89CA-C9E027CA65D8}" presName="space" presStyleCnt="0"/>
      <dgm:spPr/>
    </dgm:pt>
    <dgm:pt modelId="{E397AF80-B636-9745-AFFA-C516C144D504}" type="pres">
      <dgm:prSet presAssocID="{F6FE57B8-1048-EC45-8A38-852BCEE7008B}" presName="composite" presStyleCnt="0"/>
      <dgm:spPr/>
    </dgm:pt>
    <dgm:pt modelId="{ED3C9D09-EB34-804B-8309-C56714F26BE8}" type="pres">
      <dgm:prSet presAssocID="{F6FE57B8-1048-EC45-8A38-852BCEE7008B}" presName="parTx" presStyleLbl="alignNode1" presStyleIdx="2" presStyleCnt="3" custScaleX="136648">
        <dgm:presLayoutVars>
          <dgm:chMax val="0"/>
          <dgm:chPref val="0"/>
          <dgm:bulletEnabled val="1"/>
        </dgm:presLayoutVars>
      </dgm:prSet>
      <dgm:spPr/>
    </dgm:pt>
    <dgm:pt modelId="{C6B92371-1D14-6548-BBF1-2AEC1085030A}" type="pres">
      <dgm:prSet presAssocID="{F6FE57B8-1048-EC45-8A38-852BCEE7008B}" presName="desTx" presStyleLbl="alignAccFollowNode1" presStyleIdx="2" presStyleCnt="3" custScaleX="128996">
        <dgm:presLayoutVars>
          <dgm:bulletEnabled val="1"/>
        </dgm:presLayoutVars>
      </dgm:prSet>
      <dgm:spPr/>
    </dgm:pt>
  </dgm:ptLst>
  <dgm:cxnLst>
    <dgm:cxn modelId="{0C83D702-B999-5A41-B78D-1B0E8FF6E894}" type="presOf" srcId="{788934E4-C3A5-1B4F-8969-0AD12C35ED90}" destId="{8FC184D3-548D-EC45-AD5E-21C4DEB63E15}" srcOrd="0" destOrd="0" presId="urn:microsoft.com/office/officeart/2005/8/layout/hList1"/>
    <dgm:cxn modelId="{52E66E03-45BF-434D-9542-E9F37F75EE49}" type="presOf" srcId="{9E0A3149-F208-B347-8516-97EC0A68D022}" destId="{997AA1F9-2FF4-664F-86C1-55486291B7B8}" srcOrd="0" destOrd="0" presId="urn:microsoft.com/office/officeart/2005/8/layout/hList1"/>
    <dgm:cxn modelId="{0518B716-A876-4540-8AF4-863F3EAE5997}" srcId="{788934E4-C3A5-1B4F-8969-0AD12C35ED90}" destId="{D8504F4C-C5F9-E647-9EC4-1BC1E749D8B2}" srcOrd="2" destOrd="0" parTransId="{48F58FF3-78ED-4B4A-98CA-9027D122519A}" sibTransId="{4D0205B0-31CF-7D48-8118-A76F71408AF7}"/>
    <dgm:cxn modelId="{B9076722-E2B5-0648-9DD2-73D770891E02}" srcId="{788934E4-C3A5-1B4F-8969-0AD12C35ED90}" destId="{33CEB367-A6F1-6C47-99F8-7AA4D8C7F517}" srcOrd="0" destOrd="0" parTransId="{ABB034A5-3101-C348-AC8B-7BB197CCF17E}" sibTransId="{A9D278EA-4A7F-D946-BC2E-051AD28530AE}"/>
    <dgm:cxn modelId="{79E3EB29-4E8A-F248-9BDA-518BBAA670D0}" srcId="{F6FE57B8-1048-EC45-8A38-852BCEE7008B}" destId="{C6BD0BB3-0116-954F-914A-7F833F16EB6A}" srcOrd="2" destOrd="0" parTransId="{DE82BA8E-01DA-E04E-A4EF-E05E7A85C45E}" sibTransId="{6251559C-54A4-5B47-8DFF-B51D4A521D03}"/>
    <dgm:cxn modelId="{21D4603D-4BF3-C842-A895-E742F44EDFAC}" type="presOf" srcId="{7BDFCBB6-F324-4537-A72C-47E7166E6A9F}" destId="{C6B92371-1D14-6548-BBF1-2AEC1085030A}" srcOrd="0" destOrd="3" presId="urn:microsoft.com/office/officeart/2005/8/layout/hList1"/>
    <dgm:cxn modelId="{8EA42D4A-2652-DF4A-9081-0F2004EE0715}" type="presOf" srcId="{799E67C7-BF67-A743-A1FE-3FAF2997A5CD}" destId="{824D23C3-95E2-E44E-A8FA-205451EBB447}" srcOrd="0" destOrd="0" presId="urn:microsoft.com/office/officeart/2005/8/layout/hList1"/>
    <dgm:cxn modelId="{665D7850-BB3D-5243-BB27-0D6AC78585A9}" srcId="{9E0A3149-F208-B347-8516-97EC0A68D022}" destId="{788934E4-C3A5-1B4F-8969-0AD12C35ED90}" srcOrd="1" destOrd="0" parTransId="{5094438F-0A11-4F4D-BAEE-9BB9D9B19202}" sibTransId="{98667915-4D91-9347-89CA-C9E027CA65D8}"/>
    <dgm:cxn modelId="{F374995F-2383-8D4D-8278-71A25D57FFFC}" srcId="{9E0A3149-F208-B347-8516-97EC0A68D022}" destId="{799E67C7-BF67-A743-A1FE-3FAF2997A5CD}" srcOrd="0" destOrd="0" parTransId="{19BB03C6-C027-8D4D-8EE0-B286E60CAB76}" sibTransId="{6E72A212-FAEA-D244-84DD-854BC305284A}"/>
    <dgm:cxn modelId="{DE674361-6B4B-CF41-B665-05C5EDD87295}" srcId="{F6FE57B8-1048-EC45-8A38-852BCEE7008B}" destId="{EC00F774-EE16-B142-9544-546DF0DC0BEC}" srcOrd="1" destOrd="0" parTransId="{343488AE-0FAB-DB40-A2CD-5AFBFE7B55BD}" sibTransId="{2DBB46EE-DC32-AC41-820F-B7FE94444D4C}"/>
    <dgm:cxn modelId="{D2D2AC61-F127-4E42-A337-D9C0111D36E4}" type="presOf" srcId="{8F201984-8D5A-3648-B50E-FC08579DF055}" destId="{EA1B7772-1B9E-4D48-9602-05C0E7928B3C}" srcOrd="0" destOrd="0" presId="urn:microsoft.com/office/officeart/2005/8/layout/hList1"/>
    <dgm:cxn modelId="{FCC62663-1BE2-5F4D-8650-13ACAF33B4E9}" srcId="{799E67C7-BF67-A743-A1FE-3FAF2997A5CD}" destId="{9280F7AE-B9BF-3C42-827C-DA33F7A5090B}" srcOrd="2" destOrd="0" parTransId="{E33110FA-6080-6140-9D9C-52F34DB81B37}" sibTransId="{C85C9B59-F904-244F-86FC-078296C0D4F7}"/>
    <dgm:cxn modelId="{A44DB167-712C-4C49-8988-5A17B498687F}" srcId="{799E67C7-BF67-A743-A1FE-3FAF2997A5CD}" destId="{1D03BC73-B638-7045-A1F8-BDCF61FA7509}" srcOrd="1" destOrd="0" parTransId="{78EB90D0-2534-0C44-9C00-8D9DD595754C}" sibTransId="{70465472-DE56-2A46-AE85-D00C3DE6F59D}"/>
    <dgm:cxn modelId="{47B2B96C-4635-AE43-9BFA-9EA22276C559}" srcId="{9E0A3149-F208-B347-8516-97EC0A68D022}" destId="{F6FE57B8-1048-EC45-8A38-852BCEE7008B}" srcOrd="2" destOrd="0" parTransId="{DCA29BB3-AB6A-A644-8C2F-CA5AAD09830A}" sibTransId="{B4DE5D84-2CA8-914A-8510-1F69EE5661B8}"/>
    <dgm:cxn modelId="{EE529570-C5B7-354B-BBE6-74D1CC80909A}" type="presOf" srcId="{1D03BC73-B638-7045-A1F8-BDCF61FA7509}" destId="{EA1B7772-1B9E-4D48-9602-05C0E7928B3C}" srcOrd="0" destOrd="1" presId="urn:microsoft.com/office/officeart/2005/8/layout/hList1"/>
    <dgm:cxn modelId="{523F3E74-AE22-E146-A046-56C02F6AF50C}" type="presOf" srcId="{9280F7AE-B9BF-3C42-827C-DA33F7A5090B}" destId="{EA1B7772-1B9E-4D48-9602-05C0E7928B3C}" srcOrd="0" destOrd="2" presId="urn:microsoft.com/office/officeart/2005/8/layout/hList1"/>
    <dgm:cxn modelId="{47082A81-82E5-4E8B-A8F7-4FE5DE9B3F53}" srcId="{F6FE57B8-1048-EC45-8A38-852BCEE7008B}" destId="{7BDFCBB6-F324-4537-A72C-47E7166E6A9F}" srcOrd="3" destOrd="0" parTransId="{495DCED7-C35F-4FE4-A58F-BC44F256CD80}" sibTransId="{AC0F14B7-0266-4D65-A0E6-3474A6E5AEC2}"/>
    <dgm:cxn modelId="{92ACCF98-A142-6D41-A799-C03AA3912F15}" type="presOf" srcId="{33CEB367-A6F1-6C47-99F8-7AA4D8C7F517}" destId="{8F15309D-F19A-B542-8A9B-336882C9B141}" srcOrd="0" destOrd="0" presId="urn:microsoft.com/office/officeart/2005/8/layout/hList1"/>
    <dgm:cxn modelId="{3D0FB4A0-C7B8-F949-8E41-BB47938549C1}" srcId="{788934E4-C3A5-1B4F-8969-0AD12C35ED90}" destId="{B74DF10A-8AAE-AB45-81CC-DBF78A87F3C5}" srcOrd="1" destOrd="0" parTransId="{33C76EE3-FA05-E340-8678-C75CD0DCA5F6}" sibTransId="{FC606156-F762-8F44-AF87-A425D47146EE}"/>
    <dgm:cxn modelId="{8B9584A7-06D7-A741-9536-92BC26672AB9}" type="presOf" srcId="{EC00F774-EE16-B142-9544-546DF0DC0BEC}" destId="{C6B92371-1D14-6548-BBF1-2AEC1085030A}" srcOrd="0" destOrd="1" presId="urn:microsoft.com/office/officeart/2005/8/layout/hList1"/>
    <dgm:cxn modelId="{3042ECAB-B149-E44C-95F0-6809D99DF053}" type="presOf" srcId="{D8504F4C-C5F9-E647-9EC4-1BC1E749D8B2}" destId="{8F15309D-F19A-B542-8A9B-336882C9B141}" srcOrd="0" destOrd="2" presId="urn:microsoft.com/office/officeart/2005/8/layout/hList1"/>
    <dgm:cxn modelId="{224685BA-002B-FC4A-9A99-A2D5FC0AAB45}" type="presOf" srcId="{C6BD0BB3-0116-954F-914A-7F833F16EB6A}" destId="{C6B92371-1D14-6548-BBF1-2AEC1085030A}" srcOrd="0" destOrd="2" presId="urn:microsoft.com/office/officeart/2005/8/layout/hList1"/>
    <dgm:cxn modelId="{6D80D3CD-AD0E-1F48-8BC1-90AA28FB7FEC}" type="presOf" srcId="{F6FE57B8-1048-EC45-8A38-852BCEE7008B}" destId="{ED3C9D09-EB34-804B-8309-C56714F26BE8}" srcOrd="0" destOrd="0" presId="urn:microsoft.com/office/officeart/2005/8/layout/hList1"/>
    <dgm:cxn modelId="{6C453DE5-6D37-5745-A261-872D903F9295}" type="presOf" srcId="{A3C85200-63AD-634F-9507-B1A831158890}" destId="{C6B92371-1D14-6548-BBF1-2AEC1085030A}" srcOrd="0" destOrd="0" presId="urn:microsoft.com/office/officeart/2005/8/layout/hList1"/>
    <dgm:cxn modelId="{F585E3E7-A6D2-7941-A9EA-A381815F6ACD}" srcId="{F6FE57B8-1048-EC45-8A38-852BCEE7008B}" destId="{A3C85200-63AD-634F-9507-B1A831158890}" srcOrd="0" destOrd="0" parTransId="{F283DFD7-8B50-684B-8520-18EB91809A2A}" sibTransId="{B67A4747-4995-FB4D-A81B-7031B7143243}"/>
    <dgm:cxn modelId="{5D3B9BF7-9733-3E4D-A763-C61FE6005698}" srcId="{799E67C7-BF67-A743-A1FE-3FAF2997A5CD}" destId="{8F201984-8D5A-3648-B50E-FC08579DF055}" srcOrd="0" destOrd="0" parTransId="{5E8DBC26-99A9-CD46-9277-9C525874EA16}" sibTransId="{F0154CB4-65BE-604B-8093-B3860B07A299}"/>
    <dgm:cxn modelId="{BA0DC9FB-0C84-1A4F-A4F0-7A4D2DEDCC7B}" type="presOf" srcId="{B74DF10A-8AAE-AB45-81CC-DBF78A87F3C5}" destId="{8F15309D-F19A-B542-8A9B-336882C9B141}" srcOrd="0" destOrd="1" presId="urn:microsoft.com/office/officeart/2005/8/layout/hList1"/>
    <dgm:cxn modelId="{6941315C-171D-444F-9235-BB02D515EBDA}" type="presParOf" srcId="{997AA1F9-2FF4-664F-86C1-55486291B7B8}" destId="{8C24487E-FFE2-F448-99CD-44C4E4152D06}" srcOrd="0" destOrd="0" presId="urn:microsoft.com/office/officeart/2005/8/layout/hList1"/>
    <dgm:cxn modelId="{0A811675-0DF8-AC4F-902C-EE0F86341FF7}" type="presParOf" srcId="{8C24487E-FFE2-F448-99CD-44C4E4152D06}" destId="{824D23C3-95E2-E44E-A8FA-205451EBB447}" srcOrd="0" destOrd="0" presId="urn:microsoft.com/office/officeart/2005/8/layout/hList1"/>
    <dgm:cxn modelId="{C7B2F52B-9860-9B4A-A85D-74BD801C34AC}" type="presParOf" srcId="{8C24487E-FFE2-F448-99CD-44C4E4152D06}" destId="{EA1B7772-1B9E-4D48-9602-05C0E7928B3C}" srcOrd="1" destOrd="0" presId="urn:microsoft.com/office/officeart/2005/8/layout/hList1"/>
    <dgm:cxn modelId="{2BEFCD69-363B-2B41-A31E-48E41BECC2D9}" type="presParOf" srcId="{997AA1F9-2FF4-664F-86C1-55486291B7B8}" destId="{A54CADC1-EF12-7D4F-A61F-34511FBD7E8C}" srcOrd="1" destOrd="0" presId="urn:microsoft.com/office/officeart/2005/8/layout/hList1"/>
    <dgm:cxn modelId="{467E4278-F0E0-A445-A685-18048CF26E44}" type="presParOf" srcId="{997AA1F9-2FF4-664F-86C1-55486291B7B8}" destId="{DE58937F-1578-4B49-B93B-832E2698BCB6}" srcOrd="2" destOrd="0" presId="urn:microsoft.com/office/officeart/2005/8/layout/hList1"/>
    <dgm:cxn modelId="{4B490E13-1760-6946-8AE9-5141F2257964}" type="presParOf" srcId="{DE58937F-1578-4B49-B93B-832E2698BCB6}" destId="{8FC184D3-548D-EC45-AD5E-21C4DEB63E15}" srcOrd="0" destOrd="0" presId="urn:microsoft.com/office/officeart/2005/8/layout/hList1"/>
    <dgm:cxn modelId="{B73FA158-E105-594A-9788-A2704817F479}" type="presParOf" srcId="{DE58937F-1578-4B49-B93B-832E2698BCB6}" destId="{8F15309D-F19A-B542-8A9B-336882C9B141}" srcOrd="1" destOrd="0" presId="urn:microsoft.com/office/officeart/2005/8/layout/hList1"/>
    <dgm:cxn modelId="{6F18EADA-40C7-C24A-B8E2-584AFD7E7A79}" type="presParOf" srcId="{997AA1F9-2FF4-664F-86C1-55486291B7B8}" destId="{B295180A-71C2-4C4F-931F-0C6BA9AD1843}" srcOrd="3" destOrd="0" presId="urn:microsoft.com/office/officeart/2005/8/layout/hList1"/>
    <dgm:cxn modelId="{9EC2A773-EE7C-8541-91E5-1E2A1C1D51C6}" type="presParOf" srcId="{997AA1F9-2FF4-664F-86C1-55486291B7B8}" destId="{E397AF80-B636-9745-AFFA-C516C144D504}" srcOrd="4" destOrd="0" presId="urn:microsoft.com/office/officeart/2005/8/layout/hList1"/>
    <dgm:cxn modelId="{533014FE-EF10-3143-BA3D-496C870C29F5}" type="presParOf" srcId="{E397AF80-B636-9745-AFFA-C516C144D504}" destId="{ED3C9D09-EB34-804B-8309-C56714F26BE8}" srcOrd="0" destOrd="0" presId="urn:microsoft.com/office/officeart/2005/8/layout/hList1"/>
    <dgm:cxn modelId="{4F963FEF-52B5-E04F-9DAB-CF0EE3D360E1}" type="presParOf" srcId="{E397AF80-B636-9745-AFFA-C516C144D504}" destId="{C6B92371-1D14-6548-BBF1-2AEC1085030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BF4128-9550-4935-A78C-48580D1BDF4F}" type="doc">
      <dgm:prSet loTypeId="urn:microsoft.com/office/officeart/2005/8/layout/venn1" loCatId="relationship" qsTypeId="urn:microsoft.com/office/officeart/2005/8/quickstyle/simple5" qsCatId="simple" csTypeId="urn:microsoft.com/office/officeart/2005/8/colors/accent2_2" csCatId="accent2" phldr="1"/>
      <dgm:spPr/>
    </dgm:pt>
    <dgm:pt modelId="{5176641F-9FD0-42A5-935F-C16DD37A2F9A}">
      <dgm:prSet phldrT="[Text]"/>
      <dgm:spPr/>
      <dgm:t>
        <a:bodyPr/>
        <a:lstStyle/>
        <a:p>
          <a:r>
            <a:rPr lang="en-US" dirty="0">
              <a:solidFill>
                <a:schemeClr val="bg1"/>
              </a:solidFill>
              <a:latin typeface="Californian FB" pitchFamily="18" charset="0"/>
            </a:rPr>
            <a:t>Environment</a:t>
          </a:r>
        </a:p>
      </dgm:t>
    </dgm:pt>
    <dgm:pt modelId="{48928D32-A28E-4671-96B3-389B74413FBF}" type="parTrans" cxnId="{2EE97ED0-5E4B-4E8B-BA23-061069C851BA}">
      <dgm:prSet/>
      <dgm:spPr/>
      <dgm:t>
        <a:bodyPr/>
        <a:lstStyle/>
        <a:p>
          <a:endParaRPr lang="en-US">
            <a:solidFill>
              <a:schemeClr val="bg1"/>
            </a:solidFill>
            <a:latin typeface="Californian FB" pitchFamily="18" charset="0"/>
          </a:endParaRPr>
        </a:p>
      </dgm:t>
    </dgm:pt>
    <dgm:pt modelId="{CEDC98A3-C516-46F6-A965-364EE18170D9}" type="sibTrans" cxnId="{2EE97ED0-5E4B-4E8B-BA23-061069C851BA}">
      <dgm:prSet/>
      <dgm:spPr/>
      <dgm:t>
        <a:bodyPr/>
        <a:lstStyle/>
        <a:p>
          <a:endParaRPr lang="en-US">
            <a:solidFill>
              <a:schemeClr val="bg1"/>
            </a:solidFill>
            <a:latin typeface="Californian FB" pitchFamily="18" charset="0"/>
          </a:endParaRPr>
        </a:p>
      </dgm:t>
    </dgm:pt>
    <dgm:pt modelId="{73406FC5-1B35-4EA6-9B3F-60409703CA5E}">
      <dgm:prSet phldrT="[Text]"/>
      <dgm:spPr/>
      <dgm:t>
        <a:bodyPr/>
        <a:lstStyle/>
        <a:p>
          <a:r>
            <a:rPr lang="en-US" dirty="0">
              <a:solidFill>
                <a:schemeClr val="bg1"/>
              </a:solidFill>
              <a:latin typeface="Californian FB" pitchFamily="18" charset="0"/>
            </a:rPr>
            <a:t>Financial</a:t>
          </a:r>
        </a:p>
      </dgm:t>
    </dgm:pt>
    <dgm:pt modelId="{D7876EFC-8167-45C5-A9E6-582FD8073B36}" type="parTrans" cxnId="{974C63E0-E1CC-4A7D-B10D-AD8BD0B4587A}">
      <dgm:prSet/>
      <dgm:spPr/>
      <dgm:t>
        <a:bodyPr/>
        <a:lstStyle/>
        <a:p>
          <a:endParaRPr lang="en-US">
            <a:solidFill>
              <a:schemeClr val="bg1"/>
            </a:solidFill>
            <a:latin typeface="Californian FB" pitchFamily="18" charset="0"/>
          </a:endParaRPr>
        </a:p>
      </dgm:t>
    </dgm:pt>
    <dgm:pt modelId="{EC3FEF64-2CDC-4666-B15D-1FFAE9E49F55}" type="sibTrans" cxnId="{974C63E0-E1CC-4A7D-B10D-AD8BD0B4587A}">
      <dgm:prSet/>
      <dgm:spPr/>
      <dgm:t>
        <a:bodyPr/>
        <a:lstStyle/>
        <a:p>
          <a:endParaRPr lang="en-US">
            <a:solidFill>
              <a:schemeClr val="bg1"/>
            </a:solidFill>
            <a:latin typeface="Californian FB" pitchFamily="18" charset="0"/>
          </a:endParaRPr>
        </a:p>
      </dgm:t>
    </dgm:pt>
    <dgm:pt modelId="{4200C74D-735D-4C10-8AEE-7D68ADB9B217}">
      <dgm:prSet phldrT="[Text]"/>
      <dgm:spPr/>
      <dgm:t>
        <a:bodyPr/>
        <a:lstStyle/>
        <a:p>
          <a:r>
            <a:rPr lang="en-US" dirty="0">
              <a:solidFill>
                <a:schemeClr val="bg1"/>
              </a:solidFill>
              <a:latin typeface="Californian FB" pitchFamily="18" charset="0"/>
            </a:rPr>
            <a:t>Social</a:t>
          </a:r>
        </a:p>
      </dgm:t>
    </dgm:pt>
    <dgm:pt modelId="{C3F35F3D-31D0-4862-A219-CE4E0C6FA2FA}" type="parTrans" cxnId="{5C921E6F-5AE7-4F67-B640-EF2D59A2770E}">
      <dgm:prSet/>
      <dgm:spPr/>
      <dgm:t>
        <a:bodyPr/>
        <a:lstStyle/>
        <a:p>
          <a:endParaRPr lang="en-US">
            <a:solidFill>
              <a:schemeClr val="bg1"/>
            </a:solidFill>
            <a:latin typeface="Californian FB" pitchFamily="18" charset="0"/>
          </a:endParaRPr>
        </a:p>
      </dgm:t>
    </dgm:pt>
    <dgm:pt modelId="{92CA2C43-F4F6-48A4-882B-1CFD46FA5E8E}" type="sibTrans" cxnId="{5C921E6F-5AE7-4F67-B640-EF2D59A2770E}">
      <dgm:prSet/>
      <dgm:spPr/>
      <dgm:t>
        <a:bodyPr/>
        <a:lstStyle/>
        <a:p>
          <a:endParaRPr lang="en-US">
            <a:solidFill>
              <a:schemeClr val="bg1"/>
            </a:solidFill>
            <a:latin typeface="Californian FB" pitchFamily="18" charset="0"/>
          </a:endParaRPr>
        </a:p>
      </dgm:t>
    </dgm:pt>
    <dgm:pt modelId="{F466E7F3-085C-43D9-9FF7-0132CA282296}" type="pres">
      <dgm:prSet presAssocID="{46BF4128-9550-4935-A78C-48580D1BDF4F}" presName="compositeShape" presStyleCnt="0">
        <dgm:presLayoutVars>
          <dgm:chMax val="7"/>
          <dgm:dir/>
          <dgm:resizeHandles val="exact"/>
        </dgm:presLayoutVars>
      </dgm:prSet>
      <dgm:spPr/>
    </dgm:pt>
    <dgm:pt modelId="{9FBFEC75-5BFE-46CC-9FAA-B3125E4BAC37}" type="pres">
      <dgm:prSet presAssocID="{5176641F-9FD0-42A5-935F-C16DD37A2F9A}" presName="circ1" presStyleLbl="vennNode1" presStyleIdx="0" presStyleCnt="3" custLinFactNeighborY="-129"/>
      <dgm:spPr/>
    </dgm:pt>
    <dgm:pt modelId="{4FF3882D-47A1-48A8-A92D-AA9EC486377E}" type="pres">
      <dgm:prSet presAssocID="{5176641F-9FD0-42A5-935F-C16DD37A2F9A}" presName="circ1Tx" presStyleLbl="revTx" presStyleIdx="0" presStyleCnt="0">
        <dgm:presLayoutVars>
          <dgm:chMax val="0"/>
          <dgm:chPref val="0"/>
          <dgm:bulletEnabled val="1"/>
        </dgm:presLayoutVars>
      </dgm:prSet>
      <dgm:spPr/>
    </dgm:pt>
    <dgm:pt modelId="{B32801B8-E6D8-4856-B62A-FAEB3421BF7D}" type="pres">
      <dgm:prSet presAssocID="{73406FC5-1B35-4EA6-9B3F-60409703CA5E}" presName="circ2" presStyleLbl="vennNode1" presStyleIdx="1" presStyleCnt="3"/>
      <dgm:spPr/>
    </dgm:pt>
    <dgm:pt modelId="{AB2ACF60-2E58-4307-92E9-F69A19EB9844}" type="pres">
      <dgm:prSet presAssocID="{73406FC5-1B35-4EA6-9B3F-60409703CA5E}" presName="circ2Tx" presStyleLbl="revTx" presStyleIdx="0" presStyleCnt="0">
        <dgm:presLayoutVars>
          <dgm:chMax val="0"/>
          <dgm:chPref val="0"/>
          <dgm:bulletEnabled val="1"/>
        </dgm:presLayoutVars>
      </dgm:prSet>
      <dgm:spPr/>
    </dgm:pt>
    <dgm:pt modelId="{70C0411E-E25C-4D12-8D6B-47DFE0924AAB}" type="pres">
      <dgm:prSet presAssocID="{4200C74D-735D-4C10-8AEE-7D68ADB9B217}" presName="circ3" presStyleLbl="vennNode1" presStyleIdx="2" presStyleCnt="3"/>
      <dgm:spPr/>
    </dgm:pt>
    <dgm:pt modelId="{DFAA39E1-3B47-4B10-9A08-7C7FE301DC0A}" type="pres">
      <dgm:prSet presAssocID="{4200C74D-735D-4C10-8AEE-7D68ADB9B217}" presName="circ3Tx" presStyleLbl="revTx" presStyleIdx="0" presStyleCnt="0">
        <dgm:presLayoutVars>
          <dgm:chMax val="0"/>
          <dgm:chPref val="0"/>
          <dgm:bulletEnabled val="1"/>
        </dgm:presLayoutVars>
      </dgm:prSet>
      <dgm:spPr/>
    </dgm:pt>
  </dgm:ptLst>
  <dgm:cxnLst>
    <dgm:cxn modelId="{0A95E319-2FFE-1F44-9448-4B8CC840ED23}" type="presOf" srcId="{73406FC5-1B35-4EA6-9B3F-60409703CA5E}" destId="{B32801B8-E6D8-4856-B62A-FAEB3421BF7D}" srcOrd="0" destOrd="0" presId="urn:microsoft.com/office/officeart/2005/8/layout/venn1"/>
    <dgm:cxn modelId="{AC8C8F1C-AF5F-BA4C-AD16-8A7975BF38FC}" type="presOf" srcId="{4200C74D-735D-4C10-8AEE-7D68ADB9B217}" destId="{DFAA39E1-3B47-4B10-9A08-7C7FE301DC0A}" srcOrd="1" destOrd="0" presId="urn:microsoft.com/office/officeart/2005/8/layout/venn1"/>
    <dgm:cxn modelId="{CE7B3A3A-0A61-174B-8B70-19B6A9627CE9}" type="presOf" srcId="{73406FC5-1B35-4EA6-9B3F-60409703CA5E}" destId="{AB2ACF60-2E58-4307-92E9-F69A19EB9844}" srcOrd="1" destOrd="0" presId="urn:microsoft.com/office/officeart/2005/8/layout/venn1"/>
    <dgm:cxn modelId="{DAA56D49-67F7-D54B-98AF-131064AAA61A}" type="presOf" srcId="{5176641F-9FD0-42A5-935F-C16DD37A2F9A}" destId="{9FBFEC75-5BFE-46CC-9FAA-B3125E4BAC37}" srcOrd="0" destOrd="0" presId="urn:microsoft.com/office/officeart/2005/8/layout/venn1"/>
    <dgm:cxn modelId="{5C921E6F-5AE7-4F67-B640-EF2D59A2770E}" srcId="{46BF4128-9550-4935-A78C-48580D1BDF4F}" destId="{4200C74D-735D-4C10-8AEE-7D68ADB9B217}" srcOrd="2" destOrd="0" parTransId="{C3F35F3D-31D0-4862-A219-CE4E0C6FA2FA}" sibTransId="{92CA2C43-F4F6-48A4-882B-1CFD46FA5E8E}"/>
    <dgm:cxn modelId="{D9AD53AE-3385-5546-A851-E6842B149681}" type="presOf" srcId="{46BF4128-9550-4935-A78C-48580D1BDF4F}" destId="{F466E7F3-085C-43D9-9FF7-0132CA282296}" srcOrd="0" destOrd="0" presId="urn:microsoft.com/office/officeart/2005/8/layout/venn1"/>
    <dgm:cxn modelId="{B67A82C4-F835-B340-A23D-AA74F3C7068F}" type="presOf" srcId="{4200C74D-735D-4C10-8AEE-7D68ADB9B217}" destId="{70C0411E-E25C-4D12-8D6B-47DFE0924AAB}" srcOrd="0" destOrd="0" presId="urn:microsoft.com/office/officeart/2005/8/layout/venn1"/>
    <dgm:cxn modelId="{91B8F7CF-DDAA-C24E-84B3-AFADDE47BB63}" type="presOf" srcId="{5176641F-9FD0-42A5-935F-C16DD37A2F9A}" destId="{4FF3882D-47A1-48A8-A92D-AA9EC486377E}" srcOrd="1" destOrd="0" presId="urn:microsoft.com/office/officeart/2005/8/layout/venn1"/>
    <dgm:cxn modelId="{2EE97ED0-5E4B-4E8B-BA23-061069C851BA}" srcId="{46BF4128-9550-4935-A78C-48580D1BDF4F}" destId="{5176641F-9FD0-42A5-935F-C16DD37A2F9A}" srcOrd="0" destOrd="0" parTransId="{48928D32-A28E-4671-96B3-389B74413FBF}" sibTransId="{CEDC98A3-C516-46F6-A965-364EE18170D9}"/>
    <dgm:cxn modelId="{974C63E0-E1CC-4A7D-B10D-AD8BD0B4587A}" srcId="{46BF4128-9550-4935-A78C-48580D1BDF4F}" destId="{73406FC5-1B35-4EA6-9B3F-60409703CA5E}" srcOrd="1" destOrd="0" parTransId="{D7876EFC-8167-45C5-A9E6-582FD8073B36}" sibTransId="{EC3FEF64-2CDC-4666-B15D-1FFAE9E49F55}"/>
    <dgm:cxn modelId="{0EFEED98-1565-2641-9FDD-F52E4FF20548}" type="presParOf" srcId="{F466E7F3-085C-43D9-9FF7-0132CA282296}" destId="{9FBFEC75-5BFE-46CC-9FAA-B3125E4BAC37}" srcOrd="0" destOrd="0" presId="urn:microsoft.com/office/officeart/2005/8/layout/venn1"/>
    <dgm:cxn modelId="{E2F5D67D-A8D2-064C-96F6-BF08EF872F06}" type="presParOf" srcId="{F466E7F3-085C-43D9-9FF7-0132CA282296}" destId="{4FF3882D-47A1-48A8-A92D-AA9EC486377E}" srcOrd="1" destOrd="0" presId="urn:microsoft.com/office/officeart/2005/8/layout/venn1"/>
    <dgm:cxn modelId="{7657FE95-E616-B746-9343-787E01CEF8E0}" type="presParOf" srcId="{F466E7F3-085C-43D9-9FF7-0132CA282296}" destId="{B32801B8-E6D8-4856-B62A-FAEB3421BF7D}" srcOrd="2" destOrd="0" presId="urn:microsoft.com/office/officeart/2005/8/layout/venn1"/>
    <dgm:cxn modelId="{6BF86B95-CFD3-FD4B-B54D-0A6E67FC41D5}" type="presParOf" srcId="{F466E7F3-085C-43D9-9FF7-0132CA282296}" destId="{AB2ACF60-2E58-4307-92E9-F69A19EB9844}" srcOrd="3" destOrd="0" presId="urn:microsoft.com/office/officeart/2005/8/layout/venn1"/>
    <dgm:cxn modelId="{E47E64E1-A58A-F541-B2B1-C2CEE8CEC20B}" type="presParOf" srcId="{F466E7F3-085C-43D9-9FF7-0132CA282296}" destId="{70C0411E-E25C-4D12-8D6B-47DFE0924AAB}" srcOrd="4" destOrd="0" presId="urn:microsoft.com/office/officeart/2005/8/layout/venn1"/>
    <dgm:cxn modelId="{04FA1D1A-45C1-7443-90FF-77227B9C5451}" type="presParOf" srcId="{F466E7F3-085C-43D9-9FF7-0132CA282296}" destId="{DFAA39E1-3B47-4B10-9A08-7C7FE301DC0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3F06D3-ED80-4C08-867D-A3ABEF28646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2C50B9B-53C1-49AC-BEDA-D4BF6C1BB55A}">
      <dgm:prSet phldrT="[Text]" custT="1"/>
      <dgm:spPr/>
      <dgm:t>
        <a:bodyPr/>
        <a:lstStyle/>
        <a:p>
          <a:r>
            <a:rPr lang="en-US" sz="4800" dirty="0"/>
            <a:t>Goal</a:t>
          </a:r>
        </a:p>
      </dgm:t>
    </dgm:pt>
    <dgm:pt modelId="{D7D0A66E-1344-4B50-A5C9-E0C080DE7D7C}" type="parTrans" cxnId="{1AA8C79E-DC6D-47A2-B14F-F869570D91B5}">
      <dgm:prSet/>
      <dgm:spPr/>
      <dgm:t>
        <a:bodyPr/>
        <a:lstStyle/>
        <a:p>
          <a:endParaRPr lang="en-US"/>
        </a:p>
      </dgm:t>
    </dgm:pt>
    <dgm:pt modelId="{3BAC40FF-5CF3-4C34-BC1F-1792228A1589}" type="sibTrans" cxnId="{1AA8C79E-DC6D-47A2-B14F-F869570D91B5}">
      <dgm:prSet/>
      <dgm:spPr/>
      <dgm:t>
        <a:bodyPr/>
        <a:lstStyle/>
        <a:p>
          <a:endParaRPr lang="en-US"/>
        </a:p>
      </dgm:t>
    </dgm:pt>
    <dgm:pt modelId="{0A612B82-A63D-4C23-A16F-EA1D7AFE5284}">
      <dgm:prSet phldrT="[Text]" custT="1"/>
      <dgm:spPr/>
      <dgm:t>
        <a:bodyPr/>
        <a:lstStyle/>
        <a:p>
          <a:r>
            <a:rPr lang="en-US" sz="2000" dirty="0"/>
            <a:t>Goal statement is the first component of an LCA and guides much of the subsequent analysis</a:t>
          </a:r>
        </a:p>
      </dgm:t>
    </dgm:pt>
    <dgm:pt modelId="{49377DA2-6282-4DFB-B157-8DE2A155B1F3}" type="parTrans" cxnId="{2D0C055B-0108-49D8-8660-D24B5119EB77}">
      <dgm:prSet/>
      <dgm:spPr/>
      <dgm:t>
        <a:bodyPr/>
        <a:lstStyle/>
        <a:p>
          <a:endParaRPr lang="en-US"/>
        </a:p>
      </dgm:t>
    </dgm:pt>
    <dgm:pt modelId="{56FBB81B-CFC6-4F43-BC0D-C67E8665ECB1}" type="sibTrans" cxnId="{2D0C055B-0108-49D8-8660-D24B5119EB77}">
      <dgm:prSet/>
      <dgm:spPr/>
      <dgm:t>
        <a:bodyPr/>
        <a:lstStyle/>
        <a:p>
          <a:endParaRPr lang="en-US"/>
        </a:p>
      </dgm:t>
    </dgm:pt>
    <dgm:pt modelId="{263D1D68-C47E-437B-A449-B5B676CE78C9}">
      <dgm:prSet phldrT="[Text]"/>
      <dgm:spPr/>
      <dgm:t>
        <a:bodyPr/>
        <a:lstStyle/>
        <a:p>
          <a:pPr algn="l">
            <a:lnSpc>
              <a:spcPct val="100000"/>
            </a:lnSpc>
            <a:spcAft>
              <a:spcPts val="0"/>
            </a:spcAft>
          </a:pPr>
          <a:r>
            <a:rPr lang="en-US" u="sng" dirty="0"/>
            <a:t>Goal must state:</a:t>
          </a:r>
        </a:p>
        <a:p>
          <a:pPr algn="l">
            <a:lnSpc>
              <a:spcPct val="100000"/>
            </a:lnSpc>
            <a:spcAft>
              <a:spcPts val="0"/>
            </a:spcAft>
          </a:pPr>
          <a:r>
            <a:rPr lang="en-US" dirty="0"/>
            <a:t>Intended use</a:t>
          </a:r>
        </a:p>
        <a:p>
          <a:pPr algn="l">
            <a:lnSpc>
              <a:spcPct val="100000"/>
            </a:lnSpc>
            <a:spcAft>
              <a:spcPts val="0"/>
            </a:spcAft>
          </a:pPr>
          <a:r>
            <a:rPr lang="en-US" dirty="0"/>
            <a:t>Reasons for study</a:t>
          </a:r>
        </a:p>
        <a:p>
          <a:pPr algn="l">
            <a:lnSpc>
              <a:spcPct val="100000"/>
            </a:lnSpc>
            <a:spcAft>
              <a:spcPts val="0"/>
            </a:spcAft>
          </a:pPr>
          <a:r>
            <a:rPr lang="en-US" dirty="0"/>
            <a:t>Audience</a:t>
          </a:r>
        </a:p>
        <a:p>
          <a:pPr algn="l">
            <a:lnSpc>
              <a:spcPct val="100000"/>
            </a:lnSpc>
            <a:spcAft>
              <a:spcPts val="0"/>
            </a:spcAft>
          </a:pPr>
          <a:r>
            <a:rPr lang="en-US" dirty="0"/>
            <a:t>Whether comparative and disclosed to public</a:t>
          </a:r>
        </a:p>
      </dgm:t>
    </dgm:pt>
    <dgm:pt modelId="{CB30DE89-AB01-43D4-AB92-1C5162E34521}" type="parTrans" cxnId="{22D3609A-24ED-4171-8015-B03C74AA6AB1}">
      <dgm:prSet/>
      <dgm:spPr/>
      <dgm:t>
        <a:bodyPr/>
        <a:lstStyle/>
        <a:p>
          <a:endParaRPr lang="en-US"/>
        </a:p>
      </dgm:t>
    </dgm:pt>
    <dgm:pt modelId="{B0982691-2A90-4D70-BA17-DEA503C811D5}" type="sibTrans" cxnId="{22D3609A-24ED-4171-8015-B03C74AA6AB1}">
      <dgm:prSet/>
      <dgm:spPr/>
      <dgm:t>
        <a:bodyPr/>
        <a:lstStyle/>
        <a:p>
          <a:endParaRPr lang="en-US"/>
        </a:p>
      </dgm:t>
    </dgm:pt>
    <dgm:pt modelId="{CB8AE3AB-3183-429D-AD14-31BF1FDCB749}">
      <dgm:prSet phldrT="[Text]" custT="1"/>
      <dgm:spPr/>
      <dgm:t>
        <a:bodyPr/>
        <a:lstStyle/>
        <a:p>
          <a:r>
            <a:rPr lang="en-US" sz="4800" dirty="0"/>
            <a:t>Scope</a:t>
          </a:r>
        </a:p>
      </dgm:t>
    </dgm:pt>
    <dgm:pt modelId="{DB94DDCE-02D8-4C58-97F1-057A2B66E5BF}" type="parTrans" cxnId="{8F71C1E3-A670-4052-994A-469D014011C3}">
      <dgm:prSet/>
      <dgm:spPr/>
      <dgm:t>
        <a:bodyPr/>
        <a:lstStyle/>
        <a:p>
          <a:endParaRPr lang="en-US"/>
        </a:p>
      </dgm:t>
    </dgm:pt>
    <dgm:pt modelId="{2A49229F-6ACE-4831-8EEC-1D2AA0FF3F13}" type="sibTrans" cxnId="{8F71C1E3-A670-4052-994A-469D014011C3}">
      <dgm:prSet/>
      <dgm:spPr/>
      <dgm:t>
        <a:bodyPr/>
        <a:lstStyle/>
        <a:p>
          <a:endParaRPr lang="en-US"/>
        </a:p>
      </dgm:t>
    </dgm:pt>
    <dgm:pt modelId="{99403E72-C46F-495D-B662-0643CEDCF08B}">
      <dgm:prSet phldrT="[Text]" custT="1"/>
      <dgm:spPr/>
      <dgm:t>
        <a:bodyPr/>
        <a:lstStyle/>
        <a:p>
          <a:r>
            <a:rPr lang="en-US" sz="2000" dirty="0"/>
            <a:t>Scope provides background information, details methodological choices, and lays out report format</a:t>
          </a:r>
        </a:p>
      </dgm:t>
    </dgm:pt>
    <dgm:pt modelId="{207A7EEB-512F-4A85-BDFC-04E195A51FFB}" type="parTrans" cxnId="{28991037-7B04-4664-979B-2A4FE30A679B}">
      <dgm:prSet/>
      <dgm:spPr/>
      <dgm:t>
        <a:bodyPr/>
        <a:lstStyle/>
        <a:p>
          <a:endParaRPr lang="en-US"/>
        </a:p>
      </dgm:t>
    </dgm:pt>
    <dgm:pt modelId="{1CBEB492-7469-42C3-A6B3-4016077AE1B4}" type="sibTrans" cxnId="{28991037-7B04-4664-979B-2A4FE30A679B}">
      <dgm:prSet/>
      <dgm:spPr/>
      <dgm:t>
        <a:bodyPr/>
        <a:lstStyle/>
        <a:p>
          <a:endParaRPr lang="en-US"/>
        </a:p>
      </dgm:t>
    </dgm:pt>
    <dgm:pt modelId="{F973FEBD-24EC-4B7A-80F5-45D46FEA77CF}">
      <dgm:prSet phldrT="[Text]" custT="1"/>
      <dgm:spPr/>
      <dgm:t>
        <a:bodyPr/>
        <a:lstStyle/>
        <a:p>
          <a:pPr algn="l">
            <a:lnSpc>
              <a:spcPct val="100000"/>
            </a:lnSpc>
            <a:spcAft>
              <a:spcPts val="0"/>
            </a:spcAft>
          </a:pPr>
          <a:r>
            <a:rPr lang="en-US" sz="1600" u="sng" dirty="0"/>
            <a:t>Scope includes:</a:t>
          </a:r>
        </a:p>
        <a:p>
          <a:pPr algn="l">
            <a:lnSpc>
              <a:spcPct val="100000"/>
            </a:lnSpc>
            <a:spcAft>
              <a:spcPts val="0"/>
            </a:spcAft>
          </a:pPr>
          <a:r>
            <a:rPr lang="en-US" sz="1600" dirty="0"/>
            <a:t>Product system</a:t>
          </a:r>
        </a:p>
        <a:p>
          <a:pPr algn="l">
            <a:lnSpc>
              <a:spcPct val="100000"/>
            </a:lnSpc>
            <a:spcAft>
              <a:spcPts val="0"/>
            </a:spcAft>
          </a:pPr>
          <a:r>
            <a:rPr lang="en-US" sz="1600" dirty="0"/>
            <a:t>Functions of systems</a:t>
          </a:r>
        </a:p>
        <a:p>
          <a:pPr algn="l">
            <a:lnSpc>
              <a:spcPct val="100000"/>
            </a:lnSpc>
            <a:spcAft>
              <a:spcPts val="0"/>
            </a:spcAft>
          </a:pPr>
          <a:r>
            <a:rPr lang="en-US" sz="1600" dirty="0"/>
            <a:t>Functional unit</a:t>
          </a:r>
        </a:p>
        <a:p>
          <a:pPr algn="l">
            <a:lnSpc>
              <a:spcPct val="100000"/>
            </a:lnSpc>
            <a:spcAft>
              <a:spcPts val="0"/>
            </a:spcAft>
          </a:pPr>
          <a:r>
            <a:rPr lang="en-US" sz="1600" dirty="0"/>
            <a:t>System boundary</a:t>
          </a:r>
        </a:p>
        <a:p>
          <a:pPr algn="l">
            <a:lnSpc>
              <a:spcPct val="100000"/>
            </a:lnSpc>
            <a:spcAft>
              <a:spcPts val="0"/>
            </a:spcAft>
          </a:pPr>
          <a:r>
            <a:rPr lang="en-US" sz="1600" dirty="0"/>
            <a:t>Allocation procedures</a:t>
          </a:r>
        </a:p>
        <a:p>
          <a:pPr algn="l">
            <a:lnSpc>
              <a:spcPct val="100000"/>
            </a:lnSpc>
            <a:spcAft>
              <a:spcPts val="0"/>
            </a:spcAft>
          </a:pPr>
          <a:r>
            <a:rPr lang="en-US" sz="1600" dirty="0"/>
            <a:t>Impact categories, assessment </a:t>
          </a:r>
          <a:br>
            <a:rPr lang="en-US" sz="1600" dirty="0"/>
          </a:br>
          <a:r>
            <a:rPr lang="en-US" sz="1600" dirty="0"/>
            <a:t>method and interpretation type</a:t>
          </a:r>
        </a:p>
      </dgm:t>
    </dgm:pt>
    <dgm:pt modelId="{1D49597E-01D5-4A6D-BB03-6AC9030D253A}" type="parTrans" cxnId="{F0097797-19CB-43A1-966F-025834F5290B}">
      <dgm:prSet/>
      <dgm:spPr/>
      <dgm:t>
        <a:bodyPr/>
        <a:lstStyle/>
        <a:p>
          <a:endParaRPr lang="en-US"/>
        </a:p>
      </dgm:t>
    </dgm:pt>
    <dgm:pt modelId="{B0AEC9FC-D607-4B77-84C6-F38C6F0FAAA8}" type="sibTrans" cxnId="{F0097797-19CB-43A1-966F-025834F5290B}">
      <dgm:prSet/>
      <dgm:spPr/>
      <dgm:t>
        <a:bodyPr/>
        <a:lstStyle/>
        <a:p>
          <a:endParaRPr lang="en-US"/>
        </a:p>
      </dgm:t>
    </dgm:pt>
    <dgm:pt modelId="{059B50B5-7BC5-40C2-9489-24E4DF60CBC1}" type="pres">
      <dgm:prSet presAssocID="{AA3F06D3-ED80-4C08-867D-A3ABEF28646B}" presName="theList" presStyleCnt="0">
        <dgm:presLayoutVars>
          <dgm:dir/>
          <dgm:animLvl val="lvl"/>
          <dgm:resizeHandles val="exact"/>
        </dgm:presLayoutVars>
      </dgm:prSet>
      <dgm:spPr/>
    </dgm:pt>
    <dgm:pt modelId="{5D85C35D-BC2A-4AAB-ADBD-C82658DC9AED}" type="pres">
      <dgm:prSet presAssocID="{22C50B9B-53C1-49AC-BEDA-D4BF6C1BB55A}" presName="compNode" presStyleCnt="0"/>
      <dgm:spPr/>
    </dgm:pt>
    <dgm:pt modelId="{0B30761B-6DBB-4C08-B2AD-9ECDD2AEC823}" type="pres">
      <dgm:prSet presAssocID="{22C50B9B-53C1-49AC-BEDA-D4BF6C1BB55A}" presName="aNode" presStyleLbl="bgShp" presStyleIdx="0" presStyleCnt="2" custScaleX="73903"/>
      <dgm:spPr/>
    </dgm:pt>
    <dgm:pt modelId="{4A94CAEC-DD34-4F27-AE57-5B2DCF0F084E}" type="pres">
      <dgm:prSet presAssocID="{22C50B9B-53C1-49AC-BEDA-D4BF6C1BB55A}" presName="textNode" presStyleLbl="bgShp" presStyleIdx="0" presStyleCnt="2"/>
      <dgm:spPr/>
    </dgm:pt>
    <dgm:pt modelId="{52BCF444-8CB1-43FB-9191-E5558A712545}" type="pres">
      <dgm:prSet presAssocID="{22C50B9B-53C1-49AC-BEDA-D4BF6C1BB55A}" presName="compChildNode" presStyleCnt="0"/>
      <dgm:spPr/>
    </dgm:pt>
    <dgm:pt modelId="{0BE85F78-37D2-4432-8343-A027A576D73E}" type="pres">
      <dgm:prSet presAssocID="{22C50B9B-53C1-49AC-BEDA-D4BF6C1BB55A}" presName="theInnerList" presStyleCnt="0"/>
      <dgm:spPr/>
    </dgm:pt>
    <dgm:pt modelId="{8CDD694C-0CD3-403C-8571-E4B5325E7CAB}" type="pres">
      <dgm:prSet presAssocID="{0A612B82-A63D-4C23-A16F-EA1D7AFE5284}" presName="childNode" presStyleLbl="node1" presStyleIdx="0" presStyleCnt="4" custScaleX="85024" custLinFactY="-8139" custLinFactNeighborY="-100000">
        <dgm:presLayoutVars>
          <dgm:bulletEnabled val="1"/>
        </dgm:presLayoutVars>
      </dgm:prSet>
      <dgm:spPr/>
    </dgm:pt>
    <dgm:pt modelId="{D602C200-7C3F-40FF-AEB0-B5F9055E7692}" type="pres">
      <dgm:prSet presAssocID="{0A612B82-A63D-4C23-A16F-EA1D7AFE5284}" presName="aSpace2" presStyleCnt="0"/>
      <dgm:spPr/>
    </dgm:pt>
    <dgm:pt modelId="{B9EB211F-689D-4B1E-BC1A-8A3B0BB90AFB}" type="pres">
      <dgm:prSet presAssocID="{263D1D68-C47E-437B-A449-B5B676CE78C9}" presName="childNode" presStyleLbl="node1" presStyleIdx="1" presStyleCnt="4" custScaleX="82310" custScaleY="186677" custLinFactY="-5227" custLinFactNeighborY="-100000">
        <dgm:presLayoutVars>
          <dgm:bulletEnabled val="1"/>
        </dgm:presLayoutVars>
      </dgm:prSet>
      <dgm:spPr/>
    </dgm:pt>
    <dgm:pt modelId="{3548CAB5-05B4-4CBD-BA62-AA4354567639}" type="pres">
      <dgm:prSet presAssocID="{22C50B9B-53C1-49AC-BEDA-D4BF6C1BB55A}" presName="aSpace" presStyleCnt="0"/>
      <dgm:spPr/>
    </dgm:pt>
    <dgm:pt modelId="{196D4C13-6CE5-4775-A0A8-98FEC2C0DEF5}" type="pres">
      <dgm:prSet presAssocID="{CB8AE3AB-3183-429D-AD14-31BF1FDCB749}" presName="compNode" presStyleCnt="0"/>
      <dgm:spPr/>
    </dgm:pt>
    <dgm:pt modelId="{26B76214-2263-4DE7-B785-005EC49C4359}" type="pres">
      <dgm:prSet presAssocID="{CB8AE3AB-3183-429D-AD14-31BF1FDCB749}" presName="aNode" presStyleLbl="bgShp" presStyleIdx="1" presStyleCnt="2" custLinFactNeighborX="-3963" custLinFactNeighborY="0"/>
      <dgm:spPr/>
    </dgm:pt>
    <dgm:pt modelId="{B89CAF37-8FBF-496F-8455-E619864648FD}" type="pres">
      <dgm:prSet presAssocID="{CB8AE3AB-3183-429D-AD14-31BF1FDCB749}" presName="textNode" presStyleLbl="bgShp" presStyleIdx="1" presStyleCnt="2"/>
      <dgm:spPr/>
    </dgm:pt>
    <dgm:pt modelId="{148BC371-376E-4EA0-98FC-0A75AD61E479}" type="pres">
      <dgm:prSet presAssocID="{CB8AE3AB-3183-429D-AD14-31BF1FDCB749}" presName="compChildNode" presStyleCnt="0"/>
      <dgm:spPr/>
    </dgm:pt>
    <dgm:pt modelId="{A74344DD-AD16-468F-809E-6F1384659953}" type="pres">
      <dgm:prSet presAssocID="{CB8AE3AB-3183-429D-AD14-31BF1FDCB749}" presName="theInnerList" presStyleCnt="0"/>
      <dgm:spPr/>
    </dgm:pt>
    <dgm:pt modelId="{CE02E8D0-0938-45F4-8C3E-E9A87CF52740}" type="pres">
      <dgm:prSet presAssocID="{99403E72-C46F-495D-B662-0643CEDCF08B}" presName="childNode" presStyleLbl="node1" presStyleIdx="2" presStyleCnt="4" custScaleX="117244" custScaleY="168072" custLinFactY="-34527" custLinFactNeighborX="-4346" custLinFactNeighborY="-100000">
        <dgm:presLayoutVars>
          <dgm:bulletEnabled val="1"/>
        </dgm:presLayoutVars>
      </dgm:prSet>
      <dgm:spPr/>
    </dgm:pt>
    <dgm:pt modelId="{AF98D65B-EAA1-4C1B-A0C1-FD322E27D798}" type="pres">
      <dgm:prSet presAssocID="{99403E72-C46F-495D-B662-0643CEDCF08B}" presName="aSpace2" presStyleCnt="0"/>
      <dgm:spPr/>
    </dgm:pt>
    <dgm:pt modelId="{DD071A9D-C256-4B63-ADB5-CB713EBE546A}" type="pres">
      <dgm:prSet presAssocID="{F973FEBD-24EC-4B7A-80F5-45D46FEA77CF}" presName="childNode" presStyleLbl="node1" presStyleIdx="3" presStyleCnt="4" custScaleX="115851" custScaleY="547915" custLinFactY="-19436" custLinFactNeighborX="-4401" custLinFactNeighborY="-100000">
        <dgm:presLayoutVars>
          <dgm:bulletEnabled val="1"/>
        </dgm:presLayoutVars>
      </dgm:prSet>
      <dgm:spPr/>
    </dgm:pt>
  </dgm:ptLst>
  <dgm:cxnLst>
    <dgm:cxn modelId="{E6066E03-6ABD-D840-B441-3C723725DAA9}" type="presOf" srcId="{22C50B9B-53C1-49AC-BEDA-D4BF6C1BB55A}" destId="{0B30761B-6DBB-4C08-B2AD-9ECDD2AEC823}" srcOrd="0" destOrd="0" presId="urn:microsoft.com/office/officeart/2005/8/layout/lProcess2"/>
    <dgm:cxn modelId="{18A5870C-9FAA-9D44-97C4-D6B028CDBFB7}" type="presOf" srcId="{99403E72-C46F-495D-B662-0643CEDCF08B}" destId="{CE02E8D0-0938-45F4-8C3E-E9A87CF52740}" srcOrd="0" destOrd="0" presId="urn:microsoft.com/office/officeart/2005/8/layout/lProcess2"/>
    <dgm:cxn modelId="{DFB32329-DF82-5648-8F92-DCD6D2B954A1}" type="presOf" srcId="{22C50B9B-53C1-49AC-BEDA-D4BF6C1BB55A}" destId="{4A94CAEC-DD34-4F27-AE57-5B2DCF0F084E}" srcOrd="1" destOrd="0" presId="urn:microsoft.com/office/officeart/2005/8/layout/lProcess2"/>
    <dgm:cxn modelId="{A7FAF72C-A617-9748-8DB3-DCCD9D49084C}" type="presOf" srcId="{263D1D68-C47E-437B-A449-B5B676CE78C9}" destId="{B9EB211F-689D-4B1E-BC1A-8A3B0BB90AFB}" srcOrd="0" destOrd="0" presId="urn:microsoft.com/office/officeart/2005/8/layout/lProcess2"/>
    <dgm:cxn modelId="{28991037-7B04-4664-979B-2A4FE30A679B}" srcId="{CB8AE3AB-3183-429D-AD14-31BF1FDCB749}" destId="{99403E72-C46F-495D-B662-0643CEDCF08B}" srcOrd="0" destOrd="0" parTransId="{207A7EEB-512F-4A85-BDFC-04E195A51FFB}" sibTransId="{1CBEB492-7469-42C3-A6B3-4016077AE1B4}"/>
    <dgm:cxn modelId="{93E4AE3D-5C2A-DF4E-86A6-C0912AA15B35}" type="presOf" srcId="{CB8AE3AB-3183-429D-AD14-31BF1FDCB749}" destId="{26B76214-2263-4DE7-B785-005EC49C4359}" srcOrd="0" destOrd="0" presId="urn:microsoft.com/office/officeart/2005/8/layout/lProcess2"/>
    <dgm:cxn modelId="{2B04C848-4F7C-F745-8500-2EF26E752E83}" type="presOf" srcId="{AA3F06D3-ED80-4C08-867D-A3ABEF28646B}" destId="{059B50B5-7BC5-40C2-9489-24E4DF60CBC1}" srcOrd="0" destOrd="0" presId="urn:microsoft.com/office/officeart/2005/8/layout/lProcess2"/>
    <dgm:cxn modelId="{2D0C055B-0108-49D8-8660-D24B5119EB77}" srcId="{22C50B9B-53C1-49AC-BEDA-D4BF6C1BB55A}" destId="{0A612B82-A63D-4C23-A16F-EA1D7AFE5284}" srcOrd="0" destOrd="0" parTransId="{49377DA2-6282-4DFB-B157-8DE2A155B1F3}" sibTransId="{56FBB81B-CFC6-4F43-BC0D-C67E8665ECB1}"/>
    <dgm:cxn modelId="{0E325E6D-EE1C-D044-9C60-28630940CB41}" type="presOf" srcId="{0A612B82-A63D-4C23-A16F-EA1D7AFE5284}" destId="{8CDD694C-0CD3-403C-8571-E4B5325E7CAB}" srcOrd="0" destOrd="0" presId="urn:microsoft.com/office/officeart/2005/8/layout/lProcess2"/>
    <dgm:cxn modelId="{F0097797-19CB-43A1-966F-025834F5290B}" srcId="{CB8AE3AB-3183-429D-AD14-31BF1FDCB749}" destId="{F973FEBD-24EC-4B7A-80F5-45D46FEA77CF}" srcOrd="1" destOrd="0" parTransId="{1D49597E-01D5-4A6D-BB03-6AC9030D253A}" sibTransId="{B0AEC9FC-D607-4B77-84C6-F38C6F0FAAA8}"/>
    <dgm:cxn modelId="{22D3609A-24ED-4171-8015-B03C74AA6AB1}" srcId="{22C50B9B-53C1-49AC-BEDA-D4BF6C1BB55A}" destId="{263D1D68-C47E-437B-A449-B5B676CE78C9}" srcOrd="1" destOrd="0" parTransId="{CB30DE89-AB01-43D4-AB92-1C5162E34521}" sibTransId="{B0982691-2A90-4D70-BA17-DEA503C811D5}"/>
    <dgm:cxn modelId="{1AA8C79E-DC6D-47A2-B14F-F869570D91B5}" srcId="{AA3F06D3-ED80-4C08-867D-A3ABEF28646B}" destId="{22C50B9B-53C1-49AC-BEDA-D4BF6C1BB55A}" srcOrd="0" destOrd="0" parTransId="{D7D0A66E-1344-4B50-A5C9-E0C080DE7D7C}" sibTransId="{3BAC40FF-5CF3-4C34-BC1F-1792228A1589}"/>
    <dgm:cxn modelId="{F416D9A7-4169-B744-A3A1-C320B53EFB2D}" type="presOf" srcId="{F973FEBD-24EC-4B7A-80F5-45D46FEA77CF}" destId="{DD071A9D-C256-4B63-ADB5-CB713EBE546A}" srcOrd="0" destOrd="0" presId="urn:microsoft.com/office/officeart/2005/8/layout/lProcess2"/>
    <dgm:cxn modelId="{03E427BC-F577-5E4A-9887-DFF1312EEF26}" type="presOf" srcId="{CB8AE3AB-3183-429D-AD14-31BF1FDCB749}" destId="{B89CAF37-8FBF-496F-8455-E619864648FD}" srcOrd="1" destOrd="0" presId="urn:microsoft.com/office/officeart/2005/8/layout/lProcess2"/>
    <dgm:cxn modelId="{8F71C1E3-A670-4052-994A-469D014011C3}" srcId="{AA3F06D3-ED80-4C08-867D-A3ABEF28646B}" destId="{CB8AE3AB-3183-429D-AD14-31BF1FDCB749}" srcOrd="1" destOrd="0" parTransId="{DB94DDCE-02D8-4C58-97F1-057A2B66E5BF}" sibTransId="{2A49229F-6ACE-4831-8EEC-1D2AA0FF3F13}"/>
    <dgm:cxn modelId="{2EC6CA4F-9831-ED43-AD53-7A0E4685A606}" type="presParOf" srcId="{059B50B5-7BC5-40C2-9489-24E4DF60CBC1}" destId="{5D85C35D-BC2A-4AAB-ADBD-C82658DC9AED}" srcOrd="0" destOrd="0" presId="urn:microsoft.com/office/officeart/2005/8/layout/lProcess2"/>
    <dgm:cxn modelId="{7E309840-D6C8-F645-8967-0088745F9D69}" type="presParOf" srcId="{5D85C35D-BC2A-4AAB-ADBD-C82658DC9AED}" destId="{0B30761B-6DBB-4C08-B2AD-9ECDD2AEC823}" srcOrd="0" destOrd="0" presId="urn:microsoft.com/office/officeart/2005/8/layout/lProcess2"/>
    <dgm:cxn modelId="{C6D3FC78-36FC-4A41-B278-FF5B41410460}" type="presParOf" srcId="{5D85C35D-BC2A-4AAB-ADBD-C82658DC9AED}" destId="{4A94CAEC-DD34-4F27-AE57-5B2DCF0F084E}" srcOrd="1" destOrd="0" presId="urn:microsoft.com/office/officeart/2005/8/layout/lProcess2"/>
    <dgm:cxn modelId="{F7237072-16E9-FD44-BB21-CDB7AE14C2D1}" type="presParOf" srcId="{5D85C35D-BC2A-4AAB-ADBD-C82658DC9AED}" destId="{52BCF444-8CB1-43FB-9191-E5558A712545}" srcOrd="2" destOrd="0" presId="urn:microsoft.com/office/officeart/2005/8/layout/lProcess2"/>
    <dgm:cxn modelId="{F7E128AB-084B-214A-8C57-AEBDC77D1C6D}" type="presParOf" srcId="{52BCF444-8CB1-43FB-9191-E5558A712545}" destId="{0BE85F78-37D2-4432-8343-A027A576D73E}" srcOrd="0" destOrd="0" presId="urn:microsoft.com/office/officeart/2005/8/layout/lProcess2"/>
    <dgm:cxn modelId="{EF1B14EA-5218-4D43-A042-0DBA4399DC10}" type="presParOf" srcId="{0BE85F78-37D2-4432-8343-A027A576D73E}" destId="{8CDD694C-0CD3-403C-8571-E4B5325E7CAB}" srcOrd="0" destOrd="0" presId="urn:microsoft.com/office/officeart/2005/8/layout/lProcess2"/>
    <dgm:cxn modelId="{3C41BBCB-34B0-694C-82F6-0C8FAC6A94EE}" type="presParOf" srcId="{0BE85F78-37D2-4432-8343-A027A576D73E}" destId="{D602C200-7C3F-40FF-AEB0-B5F9055E7692}" srcOrd="1" destOrd="0" presId="urn:microsoft.com/office/officeart/2005/8/layout/lProcess2"/>
    <dgm:cxn modelId="{01256C50-C9C6-E445-B941-80DCA33A3C0D}" type="presParOf" srcId="{0BE85F78-37D2-4432-8343-A027A576D73E}" destId="{B9EB211F-689D-4B1E-BC1A-8A3B0BB90AFB}" srcOrd="2" destOrd="0" presId="urn:microsoft.com/office/officeart/2005/8/layout/lProcess2"/>
    <dgm:cxn modelId="{D39C4831-62DA-FC45-AB2F-748FD9F94C8A}" type="presParOf" srcId="{059B50B5-7BC5-40C2-9489-24E4DF60CBC1}" destId="{3548CAB5-05B4-4CBD-BA62-AA4354567639}" srcOrd="1" destOrd="0" presId="urn:microsoft.com/office/officeart/2005/8/layout/lProcess2"/>
    <dgm:cxn modelId="{CE865726-1B2A-9E4E-A1B0-66812ECB1144}" type="presParOf" srcId="{059B50B5-7BC5-40C2-9489-24E4DF60CBC1}" destId="{196D4C13-6CE5-4775-A0A8-98FEC2C0DEF5}" srcOrd="2" destOrd="0" presId="urn:microsoft.com/office/officeart/2005/8/layout/lProcess2"/>
    <dgm:cxn modelId="{6AF54C94-F62F-1B47-AE64-BD860D824788}" type="presParOf" srcId="{196D4C13-6CE5-4775-A0A8-98FEC2C0DEF5}" destId="{26B76214-2263-4DE7-B785-005EC49C4359}" srcOrd="0" destOrd="0" presId="urn:microsoft.com/office/officeart/2005/8/layout/lProcess2"/>
    <dgm:cxn modelId="{668B4002-1DF3-944C-861F-83A8E8789709}" type="presParOf" srcId="{196D4C13-6CE5-4775-A0A8-98FEC2C0DEF5}" destId="{B89CAF37-8FBF-496F-8455-E619864648FD}" srcOrd="1" destOrd="0" presId="urn:microsoft.com/office/officeart/2005/8/layout/lProcess2"/>
    <dgm:cxn modelId="{026B23D9-EE4D-ED41-A261-838627CAADD9}" type="presParOf" srcId="{196D4C13-6CE5-4775-A0A8-98FEC2C0DEF5}" destId="{148BC371-376E-4EA0-98FC-0A75AD61E479}" srcOrd="2" destOrd="0" presId="urn:microsoft.com/office/officeart/2005/8/layout/lProcess2"/>
    <dgm:cxn modelId="{888F0F2A-2E13-1E49-94DF-141F7C07FC9A}" type="presParOf" srcId="{148BC371-376E-4EA0-98FC-0A75AD61E479}" destId="{A74344DD-AD16-468F-809E-6F1384659953}" srcOrd="0" destOrd="0" presId="urn:microsoft.com/office/officeart/2005/8/layout/lProcess2"/>
    <dgm:cxn modelId="{2443602C-CD41-CB45-B227-6663149D393C}" type="presParOf" srcId="{A74344DD-AD16-468F-809E-6F1384659953}" destId="{CE02E8D0-0938-45F4-8C3E-E9A87CF52740}" srcOrd="0" destOrd="0" presId="urn:microsoft.com/office/officeart/2005/8/layout/lProcess2"/>
    <dgm:cxn modelId="{F7B0D538-B366-5348-A3B5-3C2BC2D9B8F8}" type="presParOf" srcId="{A74344DD-AD16-468F-809E-6F1384659953}" destId="{AF98D65B-EAA1-4C1B-A0C1-FD322E27D798}" srcOrd="1" destOrd="0" presId="urn:microsoft.com/office/officeart/2005/8/layout/lProcess2"/>
    <dgm:cxn modelId="{D76ECD85-CC54-754E-B4D5-C2CCBD420DD2}" type="presParOf" srcId="{A74344DD-AD16-468F-809E-6F1384659953}" destId="{DD071A9D-C256-4B63-ADB5-CB713EBE546A}"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D23C3-95E2-E44E-A8FA-205451EBB447}">
      <dsp:nvSpPr>
        <dsp:cNvPr id="0" name=""/>
        <dsp:cNvSpPr/>
      </dsp:nvSpPr>
      <dsp:spPr>
        <a:xfrm>
          <a:off x="18110" y="-348167"/>
          <a:ext cx="2289901" cy="72803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Market Value</a:t>
          </a:r>
        </a:p>
      </dsp:txBody>
      <dsp:txXfrm>
        <a:off x="18110" y="-348167"/>
        <a:ext cx="2289901" cy="728033"/>
      </dsp:txXfrm>
    </dsp:sp>
    <dsp:sp modelId="{EA1B7772-1B9E-4D48-9602-05C0E7928B3C}">
      <dsp:nvSpPr>
        <dsp:cNvPr id="0" name=""/>
        <dsp:cNvSpPr/>
      </dsp:nvSpPr>
      <dsp:spPr>
        <a:xfrm>
          <a:off x="12200" y="364016"/>
          <a:ext cx="2314632" cy="304800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182880"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Global: </a:t>
          </a:r>
          <a:br>
            <a:rPr lang="en-US" sz="1800" b="1" kern="1200" dirty="0"/>
          </a:br>
          <a:r>
            <a:rPr lang="en-US" sz="1800" kern="1200" dirty="0"/>
            <a:t>$150 billion (2012)</a:t>
          </a:r>
        </a:p>
        <a:p>
          <a:pPr marL="171450" lvl="1" indent="-171450" algn="l" defTabSz="800100">
            <a:lnSpc>
              <a:spcPct val="90000"/>
            </a:lnSpc>
            <a:spcBef>
              <a:spcPct val="0"/>
            </a:spcBef>
            <a:spcAft>
              <a:spcPct val="15000"/>
            </a:spcAft>
            <a:buChar char="•"/>
          </a:pPr>
          <a:r>
            <a:rPr lang="en-US" sz="1800" b="1" kern="1200" dirty="0"/>
            <a:t>US: </a:t>
          </a:r>
          <a:br>
            <a:rPr lang="en-US" sz="1800" b="1" kern="1200" dirty="0"/>
          </a:br>
          <a:r>
            <a:rPr lang="en-US" sz="1800" kern="1200" dirty="0"/>
            <a:t>&gt;$10 billion (2010)</a:t>
          </a:r>
        </a:p>
        <a:p>
          <a:pPr marL="171450" lvl="1" indent="-171450" algn="l" defTabSz="800100">
            <a:lnSpc>
              <a:spcPct val="90000"/>
            </a:lnSpc>
            <a:spcBef>
              <a:spcPct val="0"/>
            </a:spcBef>
            <a:spcAft>
              <a:spcPct val="15000"/>
            </a:spcAft>
            <a:buChar char="•"/>
          </a:pPr>
          <a:r>
            <a:rPr lang="en-US" sz="1800" b="1" kern="1200" dirty="0"/>
            <a:t>Interface: </a:t>
          </a:r>
          <a:br>
            <a:rPr lang="en-US" sz="1800" b="1" kern="1200" dirty="0"/>
          </a:br>
          <a:r>
            <a:rPr lang="en-US" sz="1800" kern="1200" dirty="0"/>
            <a:t>$927 million (2010)</a:t>
          </a:r>
        </a:p>
      </dsp:txBody>
      <dsp:txXfrm>
        <a:off x="12200" y="364016"/>
        <a:ext cx="2314632" cy="3048000"/>
      </dsp:txXfrm>
    </dsp:sp>
    <dsp:sp modelId="{8FC184D3-548D-EC45-AD5E-21C4DEB63E15}">
      <dsp:nvSpPr>
        <dsp:cNvPr id="0" name=""/>
        <dsp:cNvSpPr/>
      </dsp:nvSpPr>
      <dsp:spPr>
        <a:xfrm>
          <a:off x="2610410" y="-364016"/>
          <a:ext cx="2532778" cy="72803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Production and Waste</a:t>
          </a:r>
        </a:p>
      </dsp:txBody>
      <dsp:txXfrm>
        <a:off x="2610410" y="-364016"/>
        <a:ext cx="2532778" cy="728033"/>
      </dsp:txXfrm>
    </dsp:sp>
    <dsp:sp modelId="{8F15309D-F19A-B542-8A9B-336882C9B141}">
      <dsp:nvSpPr>
        <dsp:cNvPr id="0" name=""/>
        <dsp:cNvSpPr/>
      </dsp:nvSpPr>
      <dsp:spPr>
        <a:xfrm>
          <a:off x="2603769" y="364016"/>
          <a:ext cx="2540404" cy="304800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182880"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Produced annually:</a:t>
          </a:r>
          <a:br>
            <a:rPr lang="en-US" sz="1800" kern="1200" dirty="0"/>
          </a:br>
          <a:r>
            <a:rPr lang="en-US" sz="1800" kern="1200" dirty="0"/>
            <a:t>3 million tons</a:t>
          </a:r>
          <a:br>
            <a:rPr lang="en-US" sz="1800" kern="1200" dirty="0"/>
          </a:br>
          <a:r>
            <a:rPr lang="en-US" sz="1800" kern="1200" dirty="0"/>
            <a:t>(6 billion pounds)</a:t>
          </a:r>
        </a:p>
        <a:p>
          <a:pPr marL="171450" lvl="1" indent="-171450" algn="l" defTabSz="800100">
            <a:lnSpc>
              <a:spcPct val="90000"/>
            </a:lnSpc>
            <a:spcBef>
              <a:spcPct val="0"/>
            </a:spcBef>
            <a:spcAft>
              <a:spcPct val="15000"/>
            </a:spcAft>
            <a:buChar char="•"/>
          </a:pPr>
          <a:r>
            <a:rPr lang="en-US" sz="1800" b="1" kern="1200" dirty="0">
              <a:solidFill>
                <a:srgbClr val="FF0000"/>
              </a:solidFill>
            </a:rPr>
            <a:t>Discarded annually:</a:t>
          </a:r>
          <a:br>
            <a:rPr lang="en-US" sz="1800" kern="1200" dirty="0">
              <a:solidFill>
                <a:srgbClr val="FF0000"/>
              </a:solidFill>
            </a:rPr>
          </a:br>
          <a:r>
            <a:rPr lang="en-US" sz="1800" kern="1200" dirty="0">
              <a:solidFill>
                <a:srgbClr val="FF0000"/>
              </a:solidFill>
            </a:rPr>
            <a:t>~2 million tons</a:t>
          </a:r>
          <a:br>
            <a:rPr lang="en-US" sz="1800" kern="1200" dirty="0">
              <a:solidFill>
                <a:srgbClr val="FF0000"/>
              </a:solidFill>
            </a:rPr>
          </a:br>
          <a:r>
            <a:rPr lang="en-US" sz="1800" kern="1200" dirty="0">
              <a:solidFill>
                <a:srgbClr val="FF0000"/>
              </a:solidFill>
            </a:rPr>
            <a:t>(4 billion pounds)</a:t>
          </a:r>
        </a:p>
        <a:p>
          <a:pPr marL="171450" lvl="1" indent="-171450" algn="l" defTabSz="800100">
            <a:lnSpc>
              <a:spcPct val="90000"/>
            </a:lnSpc>
            <a:spcBef>
              <a:spcPct val="0"/>
            </a:spcBef>
            <a:spcAft>
              <a:spcPct val="15000"/>
            </a:spcAft>
            <a:buChar char="•"/>
          </a:pPr>
          <a:r>
            <a:rPr lang="en-US" sz="1800" b="1" kern="1200" dirty="0"/>
            <a:t>Municipal solid waste:</a:t>
          </a:r>
          <a:r>
            <a:rPr lang="en-US" sz="1800" kern="1200" dirty="0"/>
            <a:t>  1% (by weight)</a:t>
          </a:r>
          <a:br>
            <a:rPr lang="en-US" sz="1800" kern="1200" dirty="0"/>
          </a:br>
          <a:r>
            <a:rPr lang="en-US" sz="1800" kern="1200" dirty="0"/>
            <a:t>2% by volume</a:t>
          </a:r>
        </a:p>
      </dsp:txBody>
      <dsp:txXfrm>
        <a:off x="2603769" y="364016"/>
        <a:ext cx="2540404" cy="3048000"/>
      </dsp:txXfrm>
    </dsp:sp>
    <dsp:sp modelId="{ED3C9D09-EB34-804B-8309-C56714F26BE8}">
      <dsp:nvSpPr>
        <dsp:cNvPr id="0" name=""/>
        <dsp:cNvSpPr/>
      </dsp:nvSpPr>
      <dsp:spPr>
        <a:xfrm>
          <a:off x="5406345" y="-364016"/>
          <a:ext cx="2665109" cy="72803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Interface</a:t>
          </a:r>
          <a:r>
            <a:rPr lang="en-US" sz="1800" kern="1200" dirty="0"/>
            <a:t> Waste</a:t>
          </a:r>
        </a:p>
      </dsp:txBody>
      <dsp:txXfrm>
        <a:off x="5406345" y="-364016"/>
        <a:ext cx="2665109" cy="728033"/>
      </dsp:txXfrm>
    </dsp:sp>
    <dsp:sp modelId="{C6B92371-1D14-6548-BBF1-2AEC1085030A}">
      <dsp:nvSpPr>
        <dsp:cNvPr id="0" name=""/>
        <dsp:cNvSpPr/>
      </dsp:nvSpPr>
      <dsp:spPr>
        <a:xfrm>
          <a:off x="5480965" y="364016"/>
          <a:ext cx="2515868" cy="304800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182880"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1996: </a:t>
          </a:r>
          <a:r>
            <a:rPr lang="en-US" sz="1800" kern="1200" dirty="0"/>
            <a:t>15 million lbs</a:t>
          </a:r>
        </a:p>
        <a:p>
          <a:pPr marL="171450" lvl="1" indent="-171450" algn="l" defTabSz="800100">
            <a:lnSpc>
              <a:spcPct val="90000"/>
            </a:lnSpc>
            <a:spcBef>
              <a:spcPct val="0"/>
            </a:spcBef>
            <a:spcAft>
              <a:spcPct val="15000"/>
            </a:spcAft>
            <a:buChar char="•"/>
          </a:pPr>
          <a:r>
            <a:rPr lang="en-US" sz="1800" b="1" kern="1200" dirty="0"/>
            <a:t>2009:</a:t>
          </a:r>
          <a:r>
            <a:rPr lang="en-US" sz="1800" kern="1200" dirty="0"/>
            <a:t> 3.4 million lbs</a:t>
          </a:r>
        </a:p>
        <a:p>
          <a:pPr marL="171450" lvl="1" indent="-171450" algn="l" defTabSz="800100">
            <a:lnSpc>
              <a:spcPct val="90000"/>
            </a:lnSpc>
            <a:spcBef>
              <a:spcPct val="0"/>
            </a:spcBef>
            <a:spcAft>
              <a:spcPct val="15000"/>
            </a:spcAft>
            <a:buChar char="•"/>
          </a:pPr>
          <a:r>
            <a:rPr lang="en-US" sz="1800" kern="1200" dirty="0"/>
            <a:t>75% reduction</a:t>
          </a:r>
        </a:p>
        <a:p>
          <a:pPr marL="171450" lvl="1" indent="-171450" algn="l" defTabSz="800100">
            <a:lnSpc>
              <a:spcPct val="90000"/>
            </a:lnSpc>
            <a:spcBef>
              <a:spcPct val="0"/>
            </a:spcBef>
            <a:spcAft>
              <a:spcPct val="15000"/>
            </a:spcAft>
            <a:buChar char="•"/>
          </a:pPr>
          <a:r>
            <a:rPr lang="en-US" sz="1800" kern="1200" dirty="0"/>
            <a:t>$372 million cumulative avoided waste cost</a:t>
          </a:r>
        </a:p>
      </dsp:txBody>
      <dsp:txXfrm>
        <a:off x="5480965" y="364016"/>
        <a:ext cx="2515868" cy="304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FEC75-5BFE-46CC-9FAA-B3125E4BAC37}">
      <dsp:nvSpPr>
        <dsp:cNvPr id="0" name=""/>
        <dsp:cNvSpPr/>
      </dsp:nvSpPr>
      <dsp:spPr>
        <a:xfrm>
          <a:off x="1828799" y="47654"/>
          <a:ext cx="2438400" cy="2438400"/>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latin typeface="Californian FB" pitchFamily="18" charset="0"/>
            </a:rPr>
            <a:t>Environment</a:t>
          </a:r>
        </a:p>
      </dsp:txBody>
      <dsp:txXfrm>
        <a:off x="2153919" y="474374"/>
        <a:ext cx="1788160" cy="1097280"/>
      </dsp:txXfrm>
    </dsp:sp>
    <dsp:sp modelId="{B32801B8-E6D8-4856-B62A-FAEB3421BF7D}">
      <dsp:nvSpPr>
        <dsp:cNvPr id="0" name=""/>
        <dsp:cNvSpPr/>
      </dsp:nvSpPr>
      <dsp:spPr>
        <a:xfrm>
          <a:off x="2708655" y="1574800"/>
          <a:ext cx="2438400" cy="2438400"/>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latin typeface="Californian FB" pitchFamily="18" charset="0"/>
            </a:rPr>
            <a:t>Financial</a:t>
          </a:r>
        </a:p>
      </dsp:txBody>
      <dsp:txXfrm>
        <a:off x="3454400" y="2204720"/>
        <a:ext cx="1463040" cy="1341120"/>
      </dsp:txXfrm>
    </dsp:sp>
    <dsp:sp modelId="{70C0411E-E25C-4D12-8D6B-47DFE0924AAB}">
      <dsp:nvSpPr>
        <dsp:cNvPr id="0" name=""/>
        <dsp:cNvSpPr/>
      </dsp:nvSpPr>
      <dsp:spPr>
        <a:xfrm>
          <a:off x="948943" y="1574800"/>
          <a:ext cx="2438400" cy="2438400"/>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latin typeface="Californian FB" pitchFamily="18" charset="0"/>
            </a:rPr>
            <a:t>Social</a:t>
          </a:r>
        </a:p>
      </dsp:txBody>
      <dsp:txXfrm>
        <a:off x="1178559" y="2204720"/>
        <a:ext cx="1463040" cy="1341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0761B-6DBB-4C08-B2AD-9ECDD2AEC823}">
      <dsp:nvSpPr>
        <dsp:cNvPr id="0" name=""/>
        <dsp:cNvSpPr/>
      </dsp:nvSpPr>
      <dsp:spPr>
        <a:xfrm>
          <a:off x="4809" y="0"/>
          <a:ext cx="4519373" cy="46964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Goal</a:t>
          </a:r>
        </a:p>
      </dsp:txBody>
      <dsp:txXfrm>
        <a:off x="4809" y="0"/>
        <a:ext cx="4519373" cy="1408948"/>
      </dsp:txXfrm>
    </dsp:sp>
    <dsp:sp modelId="{8CDD694C-0CD3-403C-8571-E4B5325E7CAB}">
      <dsp:nvSpPr>
        <dsp:cNvPr id="0" name=""/>
        <dsp:cNvSpPr/>
      </dsp:nvSpPr>
      <dsp:spPr>
        <a:xfrm>
          <a:off x="184714" y="1171231"/>
          <a:ext cx="4159563" cy="10106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Goal statement is the first component of an LCA and guides much of the subsequent analysis</a:t>
          </a:r>
        </a:p>
      </dsp:txBody>
      <dsp:txXfrm>
        <a:off x="214314" y="1200831"/>
        <a:ext cx="4100363" cy="951417"/>
      </dsp:txXfrm>
    </dsp:sp>
    <dsp:sp modelId="{B9EB211F-689D-4B1E-BC1A-8A3B0BB90AFB}">
      <dsp:nvSpPr>
        <dsp:cNvPr id="0" name=""/>
        <dsp:cNvSpPr/>
      </dsp:nvSpPr>
      <dsp:spPr>
        <a:xfrm>
          <a:off x="251101" y="2366757"/>
          <a:ext cx="4026788" cy="18865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100000"/>
            </a:lnSpc>
            <a:spcBef>
              <a:spcPct val="0"/>
            </a:spcBef>
            <a:spcAft>
              <a:spcPts val="0"/>
            </a:spcAft>
            <a:buNone/>
          </a:pPr>
          <a:r>
            <a:rPr lang="en-US" sz="1800" u="sng" kern="1200" dirty="0"/>
            <a:t>Goal must state:</a:t>
          </a:r>
        </a:p>
        <a:p>
          <a:pPr marL="0" lvl="0" indent="0" algn="l" defTabSz="800100">
            <a:lnSpc>
              <a:spcPct val="100000"/>
            </a:lnSpc>
            <a:spcBef>
              <a:spcPct val="0"/>
            </a:spcBef>
            <a:spcAft>
              <a:spcPts val="0"/>
            </a:spcAft>
            <a:buNone/>
          </a:pPr>
          <a:r>
            <a:rPr lang="en-US" sz="1800" kern="1200" dirty="0"/>
            <a:t>Intended use</a:t>
          </a:r>
        </a:p>
        <a:p>
          <a:pPr marL="0" lvl="0" indent="0" algn="l" defTabSz="800100">
            <a:lnSpc>
              <a:spcPct val="100000"/>
            </a:lnSpc>
            <a:spcBef>
              <a:spcPct val="0"/>
            </a:spcBef>
            <a:spcAft>
              <a:spcPts val="0"/>
            </a:spcAft>
            <a:buNone/>
          </a:pPr>
          <a:r>
            <a:rPr lang="en-US" sz="1800" kern="1200" dirty="0"/>
            <a:t>Reasons for study</a:t>
          </a:r>
        </a:p>
        <a:p>
          <a:pPr marL="0" lvl="0" indent="0" algn="l" defTabSz="800100">
            <a:lnSpc>
              <a:spcPct val="100000"/>
            </a:lnSpc>
            <a:spcBef>
              <a:spcPct val="0"/>
            </a:spcBef>
            <a:spcAft>
              <a:spcPts val="0"/>
            </a:spcAft>
            <a:buNone/>
          </a:pPr>
          <a:r>
            <a:rPr lang="en-US" sz="1800" kern="1200" dirty="0"/>
            <a:t>Audience</a:t>
          </a:r>
        </a:p>
        <a:p>
          <a:pPr marL="0" lvl="0" indent="0" algn="l" defTabSz="800100">
            <a:lnSpc>
              <a:spcPct val="100000"/>
            </a:lnSpc>
            <a:spcBef>
              <a:spcPct val="0"/>
            </a:spcBef>
            <a:spcAft>
              <a:spcPts val="0"/>
            </a:spcAft>
            <a:buNone/>
          </a:pPr>
          <a:r>
            <a:rPr lang="en-US" sz="1800" kern="1200" dirty="0"/>
            <a:t>Whether comparative and disclosed to public</a:t>
          </a:r>
        </a:p>
      </dsp:txBody>
      <dsp:txXfrm>
        <a:off x="306357" y="2422013"/>
        <a:ext cx="3916276" cy="1776079"/>
      </dsp:txXfrm>
    </dsp:sp>
    <dsp:sp modelId="{26B76214-2263-4DE7-B785-005EC49C4359}">
      <dsp:nvSpPr>
        <dsp:cNvPr id="0" name=""/>
        <dsp:cNvSpPr/>
      </dsp:nvSpPr>
      <dsp:spPr>
        <a:xfrm>
          <a:off x="4740480" y="0"/>
          <a:ext cx="6115277" cy="46964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Scope</a:t>
          </a:r>
        </a:p>
      </dsp:txBody>
      <dsp:txXfrm>
        <a:off x="4740480" y="0"/>
        <a:ext cx="6115277" cy="1408948"/>
      </dsp:txXfrm>
    </dsp:sp>
    <dsp:sp modelId="{CE02E8D0-0938-45F4-8C3E-E9A87CF52740}">
      <dsp:nvSpPr>
        <dsp:cNvPr id="0" name=""/>
        <dsp:cNvSpPr/>
      </dsp:nvSpPr>
      <dsp:spPr>
        <a:xfrm>
          <a:off x="4959933" y="1200754"/>
          <a:ext cx="5735837" cy="701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Scope provides background information, details methodological choices, and lays out report format</a:t>
          </a:r>
        </a:p>
      </dsp:txBody>
      <dsp:txXfrm>
        <a:off x="4980478" y="1221299"/>
        <a:ext cx="5694747" cy="660382"/>
      </dsp:txXfrm>
    </dsp:sp>
    <dsp:sp modelId="{DD071A9D-C256-4B63-ADB5-CB713EBE546A}">
      <dsp:nvSpPr>
        <dsp:cNvPr id="0" name=""/>
        <dsp:cNvSpPr/>
      </dsp:nvSpPr>
      <dsp:spPr>
        <a:xfrm>
          <a:off x="4991316" y="2029420"/>
          <a:ext cx="5667688" cy="22868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l" defTabSz="711200">
            <a:lnSpc>
              <a:spcPct val="100000"/>
            </a:lnSpc>
            <a:spcBef>
              <a:spcPct val="0"/>
            </a:spcBef>
            <a:spcAft>
              <a:spcPts val="0"/>
            </a:spcAft>
            <a:buNone/>
          </a:pPr>
          <a:r>
            <a:rPr lang="en-US" sz="1600" u="sng" kern="1200" dirty="0"/>
            <a:t>Scope includes:</a:t>
          </a:r>
        </a:p>
        <a:p>
          <a:pPr marL="0" lvl="0" indent="0" algn="l" defTabSz="711200">
            <a:lnSpc>
              <a:spcPct val="100000"/>
            </a:lnSpc>
            <a:spcBef>
              <a:spcPct val="0"/>
            </a:spcBef>
            <a:spcAft>
              <a:spcPts val="0"/>
            </a:spcAft>
            <a:buNone/>
          </a:pPr>
          <a:r>
            <a:rPr lang="en-US" sz="1600" kern="1200" dirty="0"/>
            <a:t>Product system</a:t>
          </a:r>
        </a:p>
        <a:p>
          <a:pPr marL="0" lvl="0" indent="0" algn="l" defTabSz="711200">
            <a:lnSpc>
              <a:spcPct val="100000"/>
            </a:lnSpc>
            <a:spcBef>
              <a:spcPct val="0"/>
            </a:spcBef>
            <a:spcAft>
              <a:spcPts val="0"/>
            </a:spcAft>
            <a:buNone/>
          </a:pPr>
          <a:r>
            <a:rPr lang="en-US" sz="1600" kern="1200" dirty="0"/>
            <a:t>Functions of systems</a:t>
          </a:r>
        </a:p>
        <a:p>
          <a:pPr marL="0" lvl="0" indent="0" algn="l" defTabSz="711200">
            <a:lnSpc>
              <a:spcPct val="100000"/>
            </a:lnSpc>
            <a:spcBef>
              <a:spcPct val="0"/>
            </a:spcBef>
            <a:spcAft>
              <a:spcPts val="0"/>
            </a:spcAft>
            <a:buNone/>
          </a:pPr>
          <a:r>
            <a:rPr lang="en-US" sz="1600" kern="1200" dirty="0"/>
            <a:t>Functional unit</a:t>
          </a:r>
        </a:p>
        <a:p>
          <a:pPr marL="0" lvl="0" indent="0" algn="l" defTabSz="711200">
            <a:lnSpc>
              <a:spcPct val="100000"/>
            </a:lnSpc>
            <a:spcBef>
              <a:spcPct val="0"/>
            </a:spcBef>
            <a:spcAft>
              <a:spcPts val="0"/>
            </a:spcAft>
            <a:buNone/>
          </a:pPr>
          <a:r>
            <a:rPr lang="en-US" sz="1600" kern="1200" dirty="0"/>
            <a:t>System boundary</a:t>
          </a:r>
        </a:p>
        <a:p>
          <a:pPr marL="0" lvl="0" indent="0" algn="l" defTabSz="711200">
            <a:lnSpc>
              <a:spcPct val="100000"/>
            </a:lnSpc>
            <a:spcBef>
              <a:spcPct val="0"/>
            </a:spcBef>
            <a:spcAft>
              <a:spcPts val="0"/>
            </a:spcAft>
            <a:buNone/>
          </a:pPr>
          <a:r>
            <a:rPr lang="en-US" sz="1600" kern="1200" dirty="0"/>
            <a:t>Allocation procedures</a:t>
          </a:r>
        </a:p>
        <a:p>
          <a:pPr marL="0" lvl="0" indent="0" algn="l" defTabSz="711200">
            <a:lnSpc>
              <a:spcPct val="100000"/>
            </a:lnSpc>
            <a:spcBef>
              <a:spcPct val="0"/>
            </a:spcBef>
            <a:spcAft>
              <a:spcPts val="0"/>
            </a:spcAft>
            <a:buNone/>
          </a:pPr>
          <a:r>
            <a:rPr lang="en-US" sz="1600" kern="1200" dirty="0"/>
            <a:t>Impact categories, assessment </a:t>
          </a:r>
          <a:br>
            <a:rPr lang="en-US" sz="1600" kern="1200" dirty="0"/>
          </a:br>
          <a:r>
            <a:rPr lang="en-US" sz="1600" kern="1200" dirty="0"/>
            <a:t>method and interpretation type</a:t>
          </a:r>
        </a:p>
      </dsp:txBody>
      <dsp:txXfrm>
        <a:off x="5058294" y="2096398"/>
        <a:ext cx="5533732" cy="215284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84AE4-840A-6446-8BC3-664AD20DE1A5}" type="datetimeFigureOut">
              <a:rPr lang="en-US" smtClean="0"/>
              <a:t>5/25/18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857CD-EC52-C24C-8B5E-76CF1277D578}" type="slidenum">
              <a:rPr lang="en-US" smtClean="0"/>
              <a:t>‹#›</a:t>
            </a:fld>
            <a:endParaRPr lang="en-US"/>
          </a:p>
        </p:txBody>
      </p:sp>
    </p:spTree>
    <p:extLst>
      <p:ext uri="{BB962C8B-B14F-4D97-AF65-F5344CB8AC3E}">
        <p14:creationId xmlns:p14="http://schemas.microsoft.com/office/powerpoint/2010/main" val="142435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1026924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Times" charset="0"/>
              </a:rPr>
              <a:t>Accomplishing any mission begins with a clear vision, which Ray Anderson had basically articulated back in 1994.</a:t>
            </a:r>
          </a:p>
        </p:txBody>
      </p:sp>
      <p:sp>
        <p:nvSpPr>
          <p:cNvPr id="107523"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fld id="{DE2CF3AD-899B-984C-9588-8210C8F36B4E}" type="slidenum">
              <a:rPr lang="en-US" altLang="x-none" sz="1200">
                <a:solidFill>
                  <a:srgbClr val="000000"/>
                </a:solidFill>
                <a:latin typeface="Times" charset="0"/>
              </a:rPr>
              <a:pPr/>
              <a:t>62</a:t>
            </a:fld>
            <a:endParaRPr lang="en-US" altLang="x-none" sz="1200">
              <a:solidFill>
                <a:srgbClr val="000000"/>
              </a:solidFill>
              <a:latin typeface="Times" charset="0"/>
            </a:endParaRPr>
          </a:p>
        </p:txBody>
      </p:sp>
    </p:spTree>
    <p:extLst>
      <p:ext uri="{BB962C8B-B14F-4D97-AF65-F5344CB8AC3E}">
        <p14:creationId xmlns:p14="http://schemas.microsoft.com/office/powerpoint/2010/main" val="78939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90000"/>
              </a:lnSpc>
            </a:pPr>
            <a:r>
              <a:rPr lang="en-US" altLang="x-none" sz="1000">
                <a:latin typeface="Times" charset="0"/>
                <a:ea typeface="ＭＳ Ｐゴシック" charset="-128"/>
              </a:rPr>
              <a:t>Anderson describing the seven faces of mount sustainability</a:t>
            </a:r>
          </a:p>
          <a:p>
            <a:pPr>
              <a:lnSpc>
                <a:spcPct val="90000"/>
              </a:lnSpc>
            </a:pPr>
            <a:r>
              <a:rPr lang="en-US" altLang="en-US" sz="1000">
                <a:latin typeface="Times" charset="0"/>
                <a:ea typeface="ＭＳ Ｐゴシック" charset="-128"/>
              </a:rPr>
              <a:t>“</a:t>
            </a:r>
            <a:r>
              <a:rPr lang="en-US" altLang="x-none" sz="1000">
                <a:latin typeface="Times" charset="0"/>
                <a:ea typeface="ＭＳ Ｐゴシック" charset="-128"/>
              </a:rPr>
              <a:t>We realized there are seven faces of the mountain…today we would say there are eight faces and we</a:t>
            </a:r>
            <a:r>
              <a:rPr lang="en-US" altLang="en-US" sz="1000">
                <a:latin typeface="Times" charset="0"/>
                <a:ea typeface="ＭＳ Ｐゴシック" charset="-128"/>
              </a:rPr>
              <a:t>’</a:t>
            </a:r>
            <a:r>
              <a:rPr lang="en-US" altLang="x-none" sz="1000">
                <a:latin typeface="Times" charset="0"/>
                <a:ea typeface="ＭＳ Ｐゴシック" charset="-128"/>
              </a:rPr>
              <a:t>re still looking for the ninth.   At the time we identified the seven faces of the mountain, we said, </a:t>
            </a:r>
            <a:r>
              <a:rPr lang="en-US" altLang="en-US" sz="1000">
                <a:latin typeface="Times" charset="0"/>
                <a:ea typeface="ＭＳ Ｐゴシック" charset="-128"/>
              </a:rPr>
              <a:t>“</a:t>
            </a:r>
            <a:r>
              <a:rPr lang="en-US" altLang="x-none" sz="1000">
                <a:latin typeface="Times" charset="0"/>
                <a:ea typeface="ＭＳ Ｐゴシック" charset="-128"/>
              </a:rPr>
              <a:t>we</a:t>
            </a:r>
            <a:r>
              <a:rPr lang="en-US" altLang="en-US" sz="1000">
                <a:latin typeface="Times" charset="0"/>
                <a:ea typeface="ＭＳ Ｐゴシック" charset="-128"/>
              </a:rPr>
              <a:t>’</a:t>
            </a:r>
            <a:r>
              <a:rPr lang="en-US" altLang="x-none" sz="1000">
                <a:latin typeface="Times" charset="0"/>
                <a:ea typeface="ＭＳ Ｐゴシック" charset="-128"/>
              </a:rPr>
              <a:t>ve got to climb each one of those to its own peak and we</a:t>
            </a:r>
            <a:r>
              <a:rPr lang="en-US" altLang="en-US" sz="1000">
                <a:latin typeface="Times" charset="0"/>
                <a:ea typeface="ＭＳ Ｐゴシック" charset="-128"/>
              </a:rPr>
              <a:t>’</a:t>
            </a:r>
            <a:r>
              <a:rPr lang="en-US" altLang="x-none" sz="1000">
                <a:latin typeface="Times" charset="0"/>
                <a:ea typeface="ＭＳ Ｐゴシック" charset="-128"/>
              </a:rPr>
              <a:t>ll meet at the top.</a:t>
            </a:r>
            <a:r>
              <a:rPr lang="en-US" altLang="en-US" sz="1000">
                <a:latin typeface="Times" charset="0"/>
                <a:ea typeface="ＭＳ Ｐゴシック" charset="-128"/>
              </a:rPr>
              <a:t>”</a:t>
            </a:r>
            <a:r>
              <a:rPr lang="en-US" altLang="x-none" sz="1000">
                <a:latin typeface="Times" charset="0"/>
                <a:ea typeface="ＭＳ Ｐゴシック" charset="-128"/>
              </a:rPr>
              <a:t> And that point at the top will represent will represent sustainability—take nothing, do no harm. And the </a:t>
            </a:r>
            <a:r>
              <a:rPr lang="en-US" altLang="x-none" sz="1000" b="1">
                <a:latin typeface="Times" charset="0"/>
                <a:ea typeface="ＭＳ Ｐゴシック" charset="-128"/>
              </a:rPr>
              <a:t>first</a:t>
            </a:r>
            <a:r>
              <a:rPr lang="en-US" altLang="x-none" sz="1000">
                <a:latin typeface="Times" charset="0"/>
                <a:ea typeface="ＭＳ Ｐゴシック" charset="-128"/>
              </a:rPr>
              <a:t> face of the mountain is eliminate waste. Any cost that we incur that does not add value to our customer is by definition waste.  Today we would say any fossil fuel energy is by definition waste.  The </a:t>
            </a:r>
            <a:r>
              <a:rPr lang="en-US" altLang="x-none" sz="1000" b="1">
                <a:latin typeface="Times" charset="0"/>
                <a:ea typeface="ＭＳ Ｐゴシック" charset="-128"/>
              </a:rPr>
              <a:t>second</a:t>
            </a:r>
            <a:r>
              <a:rPr lang="en-US" altLang="x-none" sz="1000">
                <a:latin typeface="Times" charset="0"/>
                <a:ea typeface="ＭＳ Ｐゴシック" charset="-128"/>
              </a:rPr>
              <a:t> face of the mountain is one of emissions to be sure that whatever we emit from our factories is harmless to the environment.  That means working with our suppliers upstream because what comes into our factories will go out either as product or as solid waste, liquid effluent, or gaseous emissions. The </a:t>
            </a:r>
            <a:r>
              <a:rPr lang="en-US" altLang="x-none" sz="1000" b="1">
                <a:latin typeface="Times" charset="0"/>
                <a:ea typeface="ＭＳ Ｐゴシック" charset="-128"/>
              </a:rPr>
              <a:t>third</a:t>
            </a:r>
            <a:r>
              <a:rPr lang="en-US" altLang="x-none" sz="1000">
                <a:latin typeface="Times" charset="0"/>
                <a:ea typeface="ＭＳ Ｐゴシック" charset="-128"/>
              </a:rPr>
              <a:t> face of the mountain is energy. We want to operate our factories on renewable energy.  Today we</a:t>
            </a:r>
            <a:r>
              <a:rPr lang="en-US" altLang="en-US" sz="1000">
                <a:latin typeface="Times" charset="0"/>
                <a:ea typeface="ＭＳ Ｐゴシック" charset="-128"/>
              </a:rPr>
              <a:t>’</a:t>
            </a:r>
            <a:r>
              <a:rPr lang="en-US" altLang="x-none" sz="1000">
                <a:latin typeface="Times" charset="0"/>
                <a:ea typeface="ＭＳ Ｐゴシック" charset="-128"/>
              </a:rPr>
              <a:t>re a fourth of the way there.  The </a:t>
            </a:r>
            <a:r>
              <a:rPr lang="en-US" altLang="x-none" sz="1000" b="1">
                <a:latin typeface="Times" charset="0"/>
                <a:ea typeface="ＭＳ Ｐゴシック" charset="-128"/>
              </a:rPr>
              <a:t>fourth</a:t>
            </a:r>
            <a:r>
              <a:rPr lang="en-US" altLang="x-none" sz="1000">
                <a:latin typeface="Times" charset="0"/>
                <a:ea typeface="ＭＳ Ｐゴシック" charset="-128"/>
              </a:rPr>
              <a:t> face of the mountain is material flows. We want to get our products back at the end of their first life and give them life after life.  The </a:t>
            </a:r>
            <a:r>
              <a:rPr lang="en-US" altLang="x-none" sz="1000" b="1">
                <a:latin typeface="Times" charset="0"/>
                <a:ea typeface="ＭＳ Ｐゴシック" charset="-128"/>
              </a:rPr>
              <a:t>fifth</a:t>
            </a:r>
            <a:r>
              <a:rPr lang="en-US" altLang="x-none" sz="1000">
                <a:latin typeface="Times" charset="0"/>
                <a:ea typeface="ＭＳ Ｐゴシック" charset="-128"/>
              </a:rPr>
              <a:t> face of the mountain is the transportation face—moving people and product in climate-neutral, resource-efficient, harmless-to-the-environment way. We</a:t>
            </a:r>
            <a:r>
              <a:rPr lang="en-US" altLang="en-US" sz="1000">
                <a:latin typeface="Times" charset="0"/>
                <a:ea typeface="ＭＳ Ｐゴシック" charset="-128"/>
              </a:rPr>
              <a:t>’</a:t>
            </a:r>
            <a:r>
              <a:rPr lang="en-US" altLang="x-none" sz="1000">
                <a:latin typeface="Times" charset="0"/>
                <a:ea typeface="ＭＳ Ｐゴシック" charset="-128"/>
              </a:rPr>
              <a:t>re quite well along the on that with people; we have a way to go yet with product, though. The </a:t>
            </a:r>
            <a:r>
              <a:rPr lang="en-US" altLang="x-none" sz="1000" b="1">
                <a:latin typeface="Times" charset="0"/>
                <a:ea typeface="ＭＳ Ｐゴシック" charset="-128"/>
              </a:rPr>
              <a:t>sixth</a:t>
            </a:r>
            <a:r>
              <a:rPr lang="en-US" altLang="x-none" sz="1000">
                <a:latin typeface="Times" charset="0"/>
                <a:ea typeface="ＭＳ Ｐゴシック" charset="-128"/>
              </a:rPr>
              <a:t> face of the mountain is maybe the most important because nothing of lasting value happens without it—that is the culture shift. It</a:t>
            </a:r>
            <a:r>
              <a:rPr lang="en-US" altLang="en-US" sz="1000">
                <a:latin typeface="Times" charset="0"/>
                <a:ea typeface="ＭＳ Ｐゴシック" charset="-128"/>
              </a:rPr>
              <a:t>’</a:t>
            </a:r>
            <a:r>
              <a:rPr lang="en-US" altLang="x-none" sz="1000">
                <a:latin typeface="Times" charset="0"/>
                <a:ea typeface="ＭＳ Ｐゴシック" charset="-128"/>
              </a:rPr>
              <a:t>s one mind at a time adopting this new paradigm, this new way of thinking about the world and the industrial system and our place within that industrial system.   And then the </a:t>
            </a:r>
            <a:r>
              <a:rPr lang="en-US" altLang="x-none" sz="1000" b="1">
                <a:latin typeface="Times" charset="0"/>
                <a:ea typeface="ＭＳ Ｐゴシック" charset="-128"/>
              </a:rPr>
              <a:t>seventh</a:t>
            </a:r>
            <a:r>
              <a:rPr lang="en-US" altLang="x-none" sz="1000">
                <a:latin typeface="Times" charset="0"/>
                <a:ea typeface="ＭＳ Ｐゴシック" charset="-128"/>
              </a:rPr>
              <a:t> face of the mountain, we really think that someday we</a:t>
            </a:r>
            <a:r>
              <a:rPr lang="en-US" altLang="en-US" sz="1000">
                <a:latin typeface="Times" charset="0"/>
                <a:ea typeface="ＭＳ Ｐゴシック" charset="-128"/>
              </a:rPr>
              <a:t>’</a:t>
            </a:r>
            <a:r>
              <a:rPr lang="en-US" altLang="x-none" sz="1000">
                <a:latin typeface="Times" charset="0"/>
                <a:ea typeface="ＭＳ Ｐゴシック" charset="-128"/>
              </a:rPr>
              <a:t>ll be able to reinvent the way we go to market—instead of selling products, stuff, we</a:t>
            </a:r>
            <a:r>
              <a:rPr lang="en-US" altLang="en-US" sz="1000">
                <a:latin typeface="Times" charset="0"/>
                <a:ea typeface="ＭＳ Ｐゴシック" charset="-128"/>
              </a:rPr>
              <a:t>’</a:t>
            </a:r>
            <a:r>
              <a:rPr lang="en-US" altLang="x-none" sz="1000">
                <a:latin typeface="Times" charset="0"/>
                <a:ea typeface="ＭＳ Ｐゴシック" charset="-128"/>
              </a:rPr>
              <a:t>ll sell the service that the product delivers to the customer.  For carpets it</a:t>
            </a:r>
            <a:r>
              <a:rPr lang="en-US" altLang="en-US" sz="1000">
                <a:latin typeface="Times" charset="0"/>
                <a:ea typeface="ＭＳ Ｐゴシック" charset="-128"/>
              </a:rPr>
              <a:t>’</a:t>
            </a:r>
            <a:r>
              <a:rPr lang="en-US" altLang="x-none" sz="1000">
                <a:latin typeface="Times" charset="0"/>
                <a:ea typeface="ＭＳ Ｐゴシック" charset="-128"/>
              </a:rPr>
              <a:t>s the color and the texture, the design, the ambience, the comfort under foot, the acoustical value…all the reasons anybody would want our carpet.  In the first place, just sell them the service and retain ownership in the stuff, the means of delivering the service.  The </a:t>
            </a:r>
            <a:r>
              <a:rPr lang="en-US" altLang="x-none" sz="1000" b="1">
                <a:latin typeface="Times" charset="0"/>
                <a:ea typeface="ＭＳ Ｐゴシック" charset="-128"/>
              </a:rPr>
              <a:t>eighth</a:t>
            </a:r>
            <a:r>
              <a:rPr lang="en-US" altLang="x-none" sz="1000">
                <a:latin typeface="Times" charset="0"/>
                <a:ea typeface="ＭＳ Ｐゴシック" charset="-128"/>
              </a:rPr>
              <a:t> face of the mountain has just emerged more clearly for us—and that is the social equity face of the mountain. We have a long way to go to figure that face of the mountain out. And I couldn</a:t>
            </a:r>
            <a:r>
              <a:rPr lang="en-US" altLang="en-US" sz="1000">
                <a:latin typeface="Times" charset="0"/>
                <a:ea typeface="ＭＳ Ｐゴシック" charset="-128"/>
              </a:rPr>
              <a:t>’</a:t>
            </a:r>
            <a:r>
              <a:rPr lang="en-US" altLang="x-none" sz="1000">
                <a:latin typeface="Times" charset="0"/>
                <a:ea typeface="ＭＳ Ｐゴシック" charset="-128"/>
              </a:rPr>
              <a:t>t begin to tell you how far we are up that particular face because it</a:t>
            </a:r>
            <a:r>
              <a:rPr lang="en-US" altLang="en-US" sz="1000">
                <a:latin typeface="Times" charset="0"/>
                <a:ea typeface="ＭＳ Ｐゴシック" charset="-128"/>
              </a:rPr>
              <a:t>’</a:t>
            </a:r>
            <a:r>
              <a:rPr lang="en-US" altLang="x-none" sz="1000">
                <a:latin typeface="Times" charset="0"/>
                <a:ea typeface="ＭＳ Ｐゴシック" charset="-128"/>
              </a:rPr>
              <a:t>s a whole different set of metrics. We in fact invented a whole new set of metrics called EcoMetrics; this is just as important on the environmental initiative as the financial metrics are on financial side of the business and now we have the SocioMetrics to figure out, the social equity side of this</a:t>
            </a:r>
            <a:r>
              <a:rPr lang="en-US" altLang="en-US" sz="1000">
                <a:latin typeface="Times" charset="0"/>
                <a:ea typeface="ＭＳ Ｐゴシック" charset="-128"/>
              </a:rPr>
              <a:t>”</a:t>
            </a:r>
            <a:endParaRPr lang="en-US" altLang="x-none" sz="1000">
              <a:latin typeface="Times" charset="0"/>
              <a:ea typeface="ＭＳ Ｐゴシック" charset="-128"/>
            </a:endParaRPr>
          </a:p>
          <a:p>
            <a:pPr>
              <a:lnSpc>
                <a:spcPct val="90000"/>
              </a:lnSpc>
            </a:pPr>
            <a:endParaRPr lang="en-US" altLang="x-none" sz="1000">
              <a:latin typeface="Times" charset="0"/>
              <a:ea typeface="ＭＳ Ｐゴシック" charset="-128"/>
            </a:endParaRPr>
          </a:p>
        </p:txBody>
      </p:sp>
      <p:sp>
        <p:nvSpPr>
          <p:cNvPr id="109571"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fld id="{299BA0EA-04F2-4D41-BF20-8D60E3D26FC2}" type="slidenum">
              <a:rPr lang="en-US" altLang="x-none" sz="1200">
                <a:solidFill>
                  <a:srgbClr val="000000"/>
                </a:solidFill>
                <a:latin typeface="Times" charset="0"/>
              </a:rPr>
              <a:pPr/>
              <a:t>63</a:t>
            </a:fld>
            <a:endParaRPr lang="en-US" altLang="x-none" sz="1200">
              <a:solidFill>
                <a:srgbClr val="000000"/>
              </a:solidFill>
              <a:latin typeface="Times" charset="0"/>
            </a:endParaRPr>
          </a:p>
        </p:txBody>
      </p:sp>
    </p:spTree>
    <p:extLst>
      <p:ext uri="{BB962C8B-B14F-4D97-AF65-F5344CB8AC3E}">
        <p14:creationId xmlns:p14="http://schemas.microsoft.com/office/powerpoint/2010/main" val="626623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txBox="1">
            <a:spLocks noGrp="1" noChangeArrowheads="1"/>
          </p:cNvSpPr>
          <p:nvPr/>
        </p:nvSpPr>
        <p:spPr bwMode="auto">
          <a:xfrm>
            <a:off x="3884613" y="873760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fld id="{0A69E9D4-D899-AD4B-AD1D-3AC555DF6C89}" type="slidenum">
              <a:rPr lang="en-US" altLang="x-none" sz="1200">
                <a:solidFill>
                  <a:srgbClr val="000000"/>
                </a:solidFill>
                <a:latin typeface="Arial" charset="0"/>
              </a:rPr>
              <a:pPr algn="r" eaLnBrk="1" hangingPunct="1"/>
              <a:t>64</a:t>
            </a:fld>
            <a:endParaRPr lang="en-US" altLang="x-none" sz="1200">
              <a:solidFill>
                <a:srgbClr val="000000"/>
              </a:solidFill>
              <a:latin typeface="Arial" charset="0"/>
            </a:endParaRPr>
          </a:p>
        </p:txBody>
      </p:sp>
      <p:sp>
        <p:nvSpPr>
          <p:cNvPr id="97283" name="Rectangle 2"/>
          <p:cNvSpPr>
            <a:spLocks noGrp="1" noRot="1" noChangeAspect="1" noTextEdit="1"/>
          </p:cNvSpPr>
          <p:nvPr>
            <p:ph type="sldImg"/>
          </p:nvPr>
        </p:nvSpPr>
        <p:spPr>
          <a:ln/>
        </p:spPr>
      </p:sp>
      <p:sp>
        <p:nvSpPr>
          <p:cNvPr id="97284"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ltLang="x-none">
                <a:latin typeface="Times" charset="0"/>
                <a:ea typeface="ＭＳ Ｐゴシック" charset="-128"/>
              </a:rPr>
              <a:t>Here</a:t>
            </a:r>
            <a:r>
              <a:rPr lang="en-US" altLang="en-US">
                <a:latin typeface="Times" charset="0"/>
                <a:ea typeface="ＭＳ Ｐゴシック" charset="-128"/>
              </a:rPr>
              <a:t>’</a:t>
            </a:r>
            <a:r>
              <a:rPr lang="en-US" altLang="x-none">
                <a:latin typeface="Times" charset="0"/>
                <a:ea typeface="ＭＳ Ｐゴシック" charset="-128"/>
              </a:rPr>
              <a:t>s where you</a:t>
            </a:r>
            <a:r>
              <a:rPr lang="en-US" altLang="en-US">
                <a:latin typeface="Times" charset="0"/>
                <a:ea typeface="ＭＳ Ｐゴシック" charset="-128"/>
              </a:rPr>
              <a:t>’</a:t>
            </a:r>
            <a:r>
              <a:rPr lang="en-US" altLang="x-none">
                <a:latin typeface="Times" charset="0"/>
                <a:ea typeface="ＭＳ Ｐゴシック" charset="-128"/>
              </a:rPr>
              <a:t>re aiming (peak of Mount Sustainability is the 21</a:t>
            </a:r>
            <a:r>
              <a:rPr lang="en-US" altLang="x-none" baseline="30000">
                <a:latin typeface="Times" charset="0"/>
                <a:ea typeface="ＭＳ Ｐゴシック" charset="-128"/>
              </a:rPr>
              <a:t>st</a:t>
            </a:r>
            <a:r>
              <a:rPr lang="en-US" altLang="x-none">
                <a:latin typeface="Times" charset="0"/>
                <a:ea typeface="ＭＳ Ｐゴシック" charset="-128"/>
              </a:rPr>
              <a:t> century prototypical company)…</a:t>
            </a:r>
          </a:p>
          <a:p>
            <a:endParaRPr lang="en-US" altLang="x-none">
              <a:latin typeface="Times" charset="0"/>
              <a:ea typeface="ＭＳ Ｐゴシック" charset="-128"/>
            </a:endParaRPr>
          </a:p>
          <a:p>
            <a:r>
              <a:rPr lang="en-US" altLang="x-none">
                <a:latin typeface="Times" charset="0"/>
                <a:ea typeface="ＭＳ Ｐゴシック" charset="-128"/>
              </a:rPr>
              <a:t>CONVICTION</a:t>
            </a:r>
          </a:p>
        </p:txBody>
      </p:sp>
    </p:spTree>
    <p:extLst>
      <p:ext uri="{BB962C8B-B14F-4D97-AF65-F5344CB8AC3E}">
        <p14:creationId xmlns:p14="http://schemas.microsoft.com/office/powerpoint/2010/main" val="547410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3884613" y="873760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fld id="{138B3263-421C-CF48-B7D0-8C26DD4F2FD7}" type="slidenum">
              <a:rPr lang="en-US" altLang="x-none" sz="1200">
                <a:solidFill>
                  <a:srgbClr val="000000"/>
                </a:solidFill>
                <a:latin typeface="Arial" charset="0"/>
              </a:rPr>
              <a:pPr algn="r" eaLnBrk="1" hangingPunct="1"/>
              <a:t>65</a:t>
            </a:fld>
            <a:endParaRPr lang="en-US" altLang="x-none" sz="1200">
              <a:solidFill>
                <a:srgbClr val="000000"/>
              </a:solidFill>
              <a:latin typeface="Arial" charset="0"/>
            </a:endParaRPr>
          </a:p>
        </p:txBody>
      </p:sp>
      <p:sp>
        <p:nvSpPr>
          <p:cNvPr id="98307" name="Rectangle 2"/>
          <p:cNvSpPr>
            <a:spLocks noGrp="1" noRot="1" noChangeAspect="1" noTextEdit="1"/>
          </p:cNvSpPr>
          <p:nvPr>
            <p:ph type="sldImg"/>
          </p:nvPr>
        </p:nvSpPr>
        <p:spPr>
          <a:ln/>
        </p:spPr>
      </p:sp>
      <p:sp>
        <p:nvSpPr>
          <p:cNvPr id="98308"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Times" charset="0"/>
              </a:rPr>
              <a:t>Eliminate waste in manufacturing process</a:t>
            </a:r>
          </a:p>
          <a:p>
            <a:pPr>
              <a:defRPr/>
            </a:pPr>
            <a:r>
              <a:rPr lang="en-US">
                <a:latin typeface="Times" charset="0"/>
              </a:rPr>
              <a:t>Eliminate product waste sent to landfills or incinerators at end of useful-life </a:t>
            </a:r>
          </a:p>
          <a:p>
            <a:pPr>
              <a:defRPr/>
            </a:pPr>
            <a:endParaRPr lang="en-US">
              <a:latin typeface="Times" charset="0"/>
            </a:endParaRPr>
          </a:p>
          <a:p>
            <a:pPr>
              <a:defRPr/>
            </a:pPr>
            <a:r>
              <a:rPr lang="en-US">
                <a:latin typeface="Times" charset="0"/>
              </a:rPr>
              <a:t>CONVICTION</a:t>
            </a:r>
          </a:p>
        </p:txBody>
      </p:sp>
    </p:spTree>
    <p:extLst>
      <p:ext uri="{BB962C8B-B14F-4D97-AF65-F5344CB8AC3E}">
        <p14:creationId xmlns:p14="http://schemas.microsoft.com/office/powerpoint/2010/main" val="1615314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noChangeArrowheads="1"/>
          </p:cNvSpPr>
          <p:nvPr/>
        </p:nvSpPr>
        <p:spPr bwMode="auto">
          <a:xfrm>
            <a:off x="3884613" y="873760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fld id="{236FB697-D1A9-0947-B590-98E2DDB48A89}" type="slidenum">
              <a:rPr lang="en-US" altLang="x-none" sz="1200">
                <a:solidFill>
                  <a:srgbClr val="000000"/>
                </a:solidFill>
                <a:latin typeface="Arial" charset="0"/>
              </a:rPr>
              <a:pPr algn="r" eaLnBrk="1" hangingPunct="1"/>
              <a:t>66</a:t>
            </a:fld>
            <a:endParaRPr lang="en-US" altLang="x-none" sz="1200">
              <a:solidFill>
                <a:srgbClr val="000000"/>
              </a:solidFill>
              <a:latin typeface="Arial" charset="0"/>
            </a:endParaRPr>
          </a:p>
        </p:txBody>
      </p:sp>
      <p:sp>
        <p:nvSpPr>
          <p:cNvPr id="99331" name="Rectangle 2"/>
          <p:cNvSpPr>
            <a:spLocks noGrp="1" noRot="1" noChangeAspect="1" noTextEdit="1"/>
          </p:cNvSpPr>
          <p:nvPr>
            <p:ph type="sldImg"/>
          </p:nvPr>
        </p:nvSpPr>
        <p:spPr>
          <a:ln/>
        </p:spPr>
      </p:sp>
      <p:sp>
        <p:nvSpPr>
          <p:cNvPr id="99332"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Times" charset="0"/>
              </a:rPr>
              <a:t>Eliminate emissions generated during manufacturing processes</a:t>
            </a:r>
          </a:p>
        </p:txBody>
      </p:sp>
    </p:spTree>
    <p:extLst>
      <p:ext uri="{BB962C8B-B14F-4D97-AF65-F5344CB8AC3E}">
        <p14:creationId xmlns:p14="http://schemas.microsoft.com/office/powerpoint/2010/main" val="1206224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txBox="1">
            <a:spLocks noGrp="1" noChangeArrowheads="1"/>
          </p:cNvSpPr>
          <p:nvPr/>
        </p:nvSpPr>
        <p:spPr bwMode="auto">
          <a:xfrm>
            <a:off x="3884613" y="873760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fld id="{A485A586-B8A9-8D40-B295-EC0239DB4235}" type="slidenum">
              <a:rPr lang="en-US" altLang="x-none" sz="1200">
                <a:solidFill>
                  <a:srgbClr val="000000"/>
                </a:solidFill>
                <a:latin typeface="Arial" charset="0"/>
              </a:rPr>
              <a:pPr algn="r" eaLnBrk="1" hangingPunct="1"/>
              <a:t>67</a:t>
            </a:fld>
            <a:endParaRPr lang="en-US" altLang="x-none" sz="1200">
              <a:solidFill>
                <a:srgbClr val="000000"/>
              </a:solidFill>
              <a:latin typeface="Arial" charset="0"/>
            </a:endParaRPr>
          </a:p>
        </p:txBody>
      </p:sp>
      <p:sp>
        <p:nvSpPr>
          <p:cNvPr id="100355" name="Rectangle 2"/>
          <p:cNvSpPr>
            <a:spLocks noGrp="1" noRot="1" noChangeAspect="1" noTextEdit="1"/>
          </p:cNvSpPr>
          <p:nvPr>
            <p:ph type="sldImg"/>
          </p:nvPr>
        </p:nvSpPr>
        <p:spPr>
          <a:ln/>
        </p:spPr>
      </p:sp>
      <p:sp>
        <p:nvSpPr>
          <p:cNvPr id="100356"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Times" charset="0"/>
              </a:rPr>
              <a:t>Supply energy from renewable sources (solar, wind, biomass, etc.) </a:t>
            </a:r>
          </a:p>
        </p:txBody>
      </p:sp>
    </p:spTree>
    <p:extLst>
      <p:ext uri="{BB962C8B-B14F-4D97-AF65-F5344CB8AC3E}">
        <p14:creationId xmlns:p14="http://schemas.microsoft.com/office/powerpoint/2010/main" val="364470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txBox="1">
            <a:spLocks noGrp="1" noChangeArrowheads="1"/>
          </p:cNvSpPr>
          <p:nvPr/>
        </p:nvSpPr>
        <p:spPr bwMode="auto">
          <a:xfrm>
            <a:off x="3884613" y="873760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fld id="{2E25C349-B4AA-D244-B487-79BB52873334}" type="slidenum">
              <a:rPr lang="en-US" altLang="x-none" sz="1200">
                <a:solidFill>
                  <a:srgbClr val="000000"/>
                </a:solidFill>
                <a:latin typeface="Arial" charset="0"/>
              </a:rPr>
              <a:pPr algn="r" eaLnBrk="1" hangingPunct="1"/>
              <a:t>68</a:t>
            </a:fld>
            <a:endParaRPr lang="en-US" altLang="x-none" sz="1200">
              <a:solidFill>
                <a:srgbClr val="000000"/>
              </a:solidFill>
              <a:latin typeface="Arial" charset="0"/>
            </a:endParaRPr>
          </a:p>
        </p:txBody>
      </p:sp>
      <p:sp>
        <p:nvSpPr>
          <p:cNvPr id="101379" name="Rectangle 2"/>
          <p:cNvSpPr>
            <a:spLocks noGrp="1" noRot="1" noChangeAspect="1" noTextEdit="1"/>
          </p:cNvSpPr>
          <p:nvPr>
            <p:ph type="sldImg"/>
          </p:nvPr>
        </p:nvSpPr>
        <p:spPr>
          <a:ln/>
        </p:spPr>
      </p:sp>
      <p:sp>
        <p:nvSpPr>
          <p:cNvPr id="101380"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ltLang="x-none">
                <a:latin typeface="Times" charset="0"/>
                <a:ea typeface="ＭＳ Ｐゴシック" charset="-128"/>
              </a:rPr>
              <a:t>Prevent toxic emissions upstream – what comes in will go out. End-of-pipe solutions are unsustainable – we must leave toxic substances in the lithosphere</a:t>
            </a:r>
          </a:p>
        </p:txBody>
      </p:sp>
    </p:spTree>
    <p:extLst>
      <p:ext uri="{BB962C8B-B14F-4D97-AF65-F5344CB8AC3E}">
        <p14:creationId xmlns:p14="http://schemas.microsoft.com/office/powerpoint/2010/main" val="1486380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txBox="1">
            <a:spLocks noGrp="1" noChangeArrowheads="1"/>
          </p:cNvSpPr>
          <p:nvPr/>
        </p:nvSpPr>
        <p:spPr bwMode="auto">
          <a:xfrm>
            <a:off x="3884613" y="873760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fld id="{5CA5968A-D91C-4F4F-825E-C225E4B6B384}" type="slidenum">
              <a:rPr lang="en-US" altLang="x-none" sz="1200">
                <a:solidFill>
                  <a:srgbClr val="000000"/>
                </a:solidFill>
                <a:latin typeface="Arial" charset="0"/>
              </a:rPr>
              <a:pPr algn="r" eaLnBrk="1" hangingPunct="1"/>
              <a:t>69</a:t>
            </a:fld>
            <a:endParaRPr lang="en-US" altLang="x-none" sz="1200">
              <a:solidFill>
                <a:srgbClr val="000000"/>
              </a:solidFill>
              <a:latin typeface="Arial" charset="0"/>
            </a:endParaRPr>
          </a:p>
        </p:txBody>
      </p:sp>
      <p:sp>
        <p:nvSpPr>
          <p:cNvPr id="102403" name="Rectangle 2"/>
          <p:cNvSpPr>
            <a:spLocks noGrp="1" noRot="1" noChangeAspect="1" noTextEdit="1"/>
          </p:cNvSpPr>
          <p:nvPr>
            <p:ph type="sldImg"/>
          </p:nvPr>
        </p:nvSpPr>
        <p:spPr>
          <a:ln/>
        </p:spPr>
      </p:sp>
      <p:sp>
        <p:nvSpPr>
          <p:cNvPr id="102404"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ltLang="x-none">
                <a:latin typeface="Times" charset="0"/>
                <a:ea typeface="ＭＳ Ｐゴシック" charset="-128"/>
              </a:rPr>
              <a:t>Eliminate harmful emissions from transportation (employee commutes, business travel, supplier shipments, product shipments – all transportation in the business cycle) </a:t>
            </a:r>
          </a:p>
        </p:txBody>
      </p:sp>
    </p:spTree>
    <p:extLst>
      <p:ext uri="{BB962C8B-B14F-4D97-AF65-F5344CB8AC3E}">
        <p14:creationId xmlns:p14="http://schemas.microsoft.com/office/powerpoint/2010/main" val="1154177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txBox="1">
            <a:spLocks noGrp="1" noChangeArrowheads="1"/>
          </p:cNvSpPr>
          <p:nvPr/>
        </p:nvSpPr>
        <p:spPr bwMode="auto">
          <a:xfrm>
            <a:off x="3884613" y="873760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fld id="{4BCE09BC-1812-7C4E-923D-F99DC63AE44A}" type="slidenum">
              <a:rPr lang="en-US" altLang="x-none" sz="1200">
                <a:solidFill>
                  <a:srgbClr val="000000"/>
                </a:solidFill>
                <a:latin typeface="Arial" charset="0"/>
              </a:rPr>
              <a:pPr algn="r" eaLnBrk="1" hangingPunct="1"/>
              <a:t>70</a:t>
            </a:fld>
            <a:endParaRPr lang="en-US" altLang="x-none" sz="1200">
              <a:solidFill>
                <a:srgbClr val="000000"/>
              </a:solidFill>
              <a:latin typeface="Arial" charset="0"/>
            </a:endParaRPr>
          </a:p>
        </p:txBody>
      </p:sp>
      <p:sp>
        <p:nvSpPr>
          <p:cNvPr id="103427" name="Rectangle 2"/>
          <p:cNvSpPr>
            <a:spLocks noGrp="1" noRot="1" noChangeAspect="1" noTextEdit="1"/>
          </p:cNvSpPr>
          <p:nvPr>
            <p:ph type="sldImg"/>
          </p:nvPr>
        </p:nvSpPr>
        <p:spPr>
          <a:ln/>
        </p:spPr>
      </p:sp>
      <p:sp>
        <p:nvSpPr>
          <p:cNvPr id="103428"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ltLang="x-none">
                <a:latin typeface="Times" charset="0"/>
                <a:ea typeface="ＭＳ Ｐゴシック" charset="-128"/>
              </a:rPr>
              <a:t>Introduce valuable sensitivity connections — ties to the community, suppliers and customers, and within the organization </a:t>
            </a:r>
          </a:p>
        </p:txBody>
      </p:sp>
    </p:spTree>
    <p:extLst>
      <p:ext uri="{BB962C8B-B14F-4D97-AF65-F5344CB8AC3E}">
        <p14:creationId xmlns:p14="http://schemas.microsoft.com/office/powerpoint/2010/main" val="760251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3884613" y="873760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fld id="{FED130E2-B505-6C48-BE7B-F927C6045930}" type="slidenum">
              <a:rPr lang="en-US" altLang="x-none" sz="1200">
                <a:solidFill>
                  <a:srgbClr val="000000"/>
                </a:solidFill>
                <a:latin typeface="Arial" charset="0"/>
              </a:rPr>
              <a:pPr algn="r" eaLnBrk="1" hangingPunct="1"/>
              <a:t>71</a:t>
            </a:fld>
            <a:endParaRPr lang="en-US" altLang="x-none" sz="1200">
              <a:solidFill>
                <a:srgbClr val="000000"/>
              </a:solidFill>
              <a:latin typeface="Arial" charset="0"/>
            </a:endParaRPr>
          </a:p>
        </p:txBody>
      </p:sp>
      <p:sp>
        <p:nvSpPr>
          <p:cNvPr id="104451" name="Rectangle 2"/>
          <p:cNvSpPr>
            <a:spLocks noGrp="1" noRot="1" noChangeAspect="1" noTextEdit="1"/>
          </p:cNvSpPr>
          <p:nvPr>
            <p:ph type="sldImg"/>
          </p:nvPr>
        </p:nvSpPr>
        <p:spPr>
          <a:ln/>
        </p:spPr>
      </p:sp>
      <p:sp>
        <p:nvSpPr>
          <p:cNvPr id="104452"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ltLang="x-none">
                <a:latin typeface="Times" charset="0"/>
                <a:ea typeface="ＭＳ Ｐゴシック" charset="-128"/>
              </a:rPr>
              <a:t>Redesign commerce — shift emphasis from selling products to providing service, ensure that price reflects full costs, increase market share at the expense of inefficient competitors, shift tax laws from taxing good things (income and capital) to bad things (pollution, waste, emissions) </a:t>
            </a:r>
          </a:p>
          <a:p>
            <a:endParaRPr lang="en-US" altLang="x-none">
              <a:latin typeface="Times" charset="0"/>
              <a:ea typeface="ＭＳ Ｐゴシック" charset="-128"/>
            </a:endParaRPr>
          </a:p>
          <a:p>
            <a:r>
              <a:rPr lang="en-US" altLang="x-none">
                <a:latin typeface="Times" charset="0"/>
                <a:ea typeface="ＭＳ Ｐゴシック" charset="-128"/>
              </a:rPr>
              <a:t>Introduce closed loop recycling via the Natural Cycle — emphasizing natural raw materials and compostable products </a:t>
            </a:r>
          </a:p>
          <a:p>
            <a:endParaRPr lang="en-US" altLang="x-none">
              <a:latin typeface="Times" charset="0"/>
              <a:ea typeface="ＭＳ Ｐゴシック" charset="-128"/>
            </a:endParaRPr>
          </a:p>
          <a:p>
            <a:r>
              <a:rPr lang="en-US" altLang="x-none">
                <a:latin typeface="Times" charset="0"/>
                <a:ea typeface="ＭＳ Ｐゴシック" charset="-128"/>
              </a:rPr>
              <a:t>Technical Cycle — giving man-made materials and precious organic molecules life after life </a:t>
            </a:r>
          </a:p>
        </p:txBody>
      </p:sp>
    </p:spTree>
    <p:extLst>
      <p:ext uri="{BB962C8B-B14F-4D97-AF65-F5344CB8AC3E}">
        <p14:creationId xmlns:p14="http://schemas.microsoft.com/office/powerpoint/2010/main" val="38330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2857CD-EC52-C24C-8B5E-76CF1277D578}" type="slidenum">
              <a:rPr lang="en-US" smtClean="0"/>
              <a:t>8</a:t>
            </a:fld>
            <a:endParaRPr lang="en-US"/>
          </a:p>
        </p:txBody>
      </p:sp>
    </p:spTree>
    <p:extLst>
      <p:ext uri="{BB962C8B-B14F-4D97-AF65-F5344CB8AC3E}">
        <p14:creationId xmlns:p14="http://schemas.microsoft.com/office/powerpoint/2010/main" val="1493003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fld id="{00FE86BD-AB6F-DF46-BD3A-C52AAB72B055}" type="slidenum">
              <a:rPr lang="en-US" altLang="x-none" sz="1200">
                <a:solidFill>
                  <a:srgbClr val="000000"/>
                </a:solidFill>
                <a:latin typeface="Times" charset="0"/>
              </a:rPr>
              <a:pPr/>
              <a:t>72</a:t>
            </a:fld>
            <a:endParaRPr lang="en-US" altLang="x-none" sz="1200">
              <a:solidFill>
                <a:srgbClr val="000000"/>
              </a:solidFill>
              <a:latin typeface="Times" charset="0"/>
            </a:endParaRPr>
          </a:p>
        </p:txBody>
      </p:sp>
      <p:sp>
        <p:nvSpPr>
          <p:cNvPr id="105475" name="Slide Image Placeholder 1"/>
          <p:cNvSpPr>
            <a:spLocks noGrp="1" noRot="1" noChangeAspect="1" noTextEdit="1"/>
          </p:cNvSpPr>
          <p:nvPr>
            <p:ph type="sldImg"/>
          </p:nvPr>
        </p:nvSpPr>
        <p:spPr>
          <a:ln/>
        </p:spPr>
      </p:sp>
      <p:sp>
        <p:nvSpPr>
          <p:cNvPr id="105476"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ltLang="x-none">
                <a:latin typeface="Times" charset="0"/>
                <a:ea typeface="ＭＳ Ｐゴシック" charset="-128"/>
              </a:rPr>
              <a:t>Based on Anderson</a:t>
            </a:r>
            <a:r>
              <a:rPr lang="en-US" altLang="en-US">
                <a:latin typeface="Times" charset="0"/>
                <a:ea typeface="ＭＳ Ｐゴシック" charset="-128"/>
              </a:rPr>
              <a:t>’</a:t>
            </a:r>
            <a:r>
              <a:rPr lang="en-US" altLang="x-none">
                <a:latin typeface="Times" charset="0"/>
                <a:ea typeface="ＭＳ Ｐゴシック" charset="-128"/>
              </a:rPr>
              <a:t>s 1994 </a:t>
            </a:r>
            <a:r>
              <a:rPr lang="en-US" altLang="en-US">
                <a:latin typeface="Times" charset="0"/>
                <a:ea typeface="ＭＳ Ｐゴシック" charset="-128"/>
              </a:rPr>
              <a:t>“</a:t>
            </a:r>
            <a:r>
              <a:rPr lang="en-US" altLang="x-none">
                <a:latin typeface="Times" charset="0"/>
                <a:ea typeface="ＭＳ Ｐゴシック" charset="-128"/>
              </a:rPr>
              <a:t>spear in the chest,</a:t>
            </a:r>
            <a:r>
              <a:rPr lang="en-US" altLang="en-US">
                <a:latin typeface="Times" charset="0"/>
                <a:ea typeface="ＭＳ Ｐゴシック" charset="-128"/>
              </a:rPr>
              <a:t>”</a:t>
            </a:r>
            <a:r>
              <a:rPr lang="en-US" altLang="x-none">
                <a:latin typeface="Times" charset="0"/>
                <a:ea typeface="ＭＳ Ｐゴシック" charset="-128"/>
              </a:rPr>
              <a:t> the new direction of Interface was based on the vision </a:t>
            </a:r>
            <a:r>
              <a:rPr lang="en-US" altLang="en-US">
                <a:latin typeface="Times" charset="0"/>
                <a:ea typeface="ＭＳ Ｐゴシック" charset="-128"/>
              </a:rPr>
              <a:t>“</a:t>
            </a:r>
            <a:r>
              <a:rPr lang="en-US" altLang="x-none">
                <a:latin typeface="Times" charset="0"/>
                <a:ea typeface="ＭＳ Ｐゴシック" charset="-128"/>
              </a:rPr>
              <a:t>to be the first company that, by its deeds, shows the entire industrial world what sustainability is in all it</a:t>
            </a:r>
            <a:r>
              <a:rPr lang="en-US" altLang="en-US">
                <a:latin typeface="Times" charset="0"/>
                <a:ea typeface="ＭＳ Ｐゴシック" charset="-128"/>
              </a:rPr>
              <a:t>’</a:t>
            </a:r>
            <a:r>
              <a:rPr lang="en-US" altLang="x-none">
                <a:latin typeface="Times" charset="0"/>
                <a:ea typeface="ＭＳ Ｐゴシック" charset="-128"/>
              </a:rPr>
              <a:t>s dimensions: people, process, product, place and profits – and in doing so, become restorative through the power of influence.</a:t>
            </a:r>
            <a:r>
              <a:rPr lang="en-US" altLang="en-US">
                <a:latin typeface="Times" charset="0"/>
                <a:ea typeface="ＭＳ Ｐゴシック" charset="-128"/>
              </a:rPr>
              <a:t>”</a:t>
            </a:r>
            <a:endParaRPr lang="en-US" altLang="x-none">
              <a:latin typeface="Times" charset="0"/>
              <a:ea typeface="ＭＳ Ｐゴシック" charset="-128"/>
            </a:endParaRPr>
          </a:p>
          <a:p>
            <a:endParaRPr lang="en-US" altLang="x-none">
              <a:latin typeface="Times" charset="0"/>
              <a:ea typeface="ＭＳ Ｐゴシック" charset="-128"/>
            </a:endParaRPr>
          </a:p>
          <a:p>
            <a:r>
              <a:rPr lang="en-US" altLang="x-none">
                <a:latin typeface="Times" charset="0"/>
                <a:ea typeface="ＭＳ Ｐゴシック" charset="-128"/>
              </a:rPr>
              <a:t>Anderson understood that sustainability had to be approached from a systems perspective or a </a:t>
            </a:r>
            <a:r>
              <a:rPr lang="en-US" altLang="en-US">
                <a:latin typeface="Times" charset="0"/>
                <a:ea typeface="ＭＳ Ｐゴシック" charset="-128"/>
              </a:rPr>
              <a:t>“</a:t>
            </a:r>
            <a:r>
              <a:rPr lang="en-US" altLang="x-none">
                <a:latin typeface="Times" charset="0"/>
                <a:ea typeface="ＭＳ Ｐゴシック" charset="-128"/>
              </a:rPr>
              <a:t>whole company</a:t>
            </a:r>
            <a:r>
              <a:rPr lang="en-US" altLang="en-US">
                <a:latin typeface="Times" charset="0"/>
                <a:ea typeface="ＭＳ Ｐゴシック" charset="-128"/>
              </a:rPr>
              <a:t>”</a:t>
            </a:r>
            <a:r>
              <a:rPr lang="en-US" altLang="x-none">
                <a:latin typeface="Times" charset="0"/>
                <a:ea typeface="ＭＳ Ｐゴシック" charset="-128"/>
              </a:rPr>
              <a:t> approach.  Over the years as the commitment to sustainability reached all parts of Interface, it evolved into a shared mission: Mission Zero.</a:t>
            </a:r>
          </a:p>
          <a:p>
            <a:endParaRPr lang="en-US" altLang="x-none">
              <a:latin typeface="Times" charset="0"/>
              <a:ea typeface="ＭＳ Ｐゴシック" charset="-128"/>
            </a:endParaRPr>
          </a:p>
          <a:p>
            <a:r>
              <a:rPr lang="en-US" altLang="x-none">
                <a:latin typeface="Times" charset="0"/>
                <a:ea typeface="ＭＳ Ｐゴシック" charset="-128"/>
              </a:rPr>
              <a:t>Sixteen years into the journey, and a decade away from the date Interface predicted for achieving the vision (2020), the company is approximately 60% along.  They are doing better along some faces than others but are making strides on all faces. </a:t>
            </a:r>
          </a:p>
          <a:p>
            <a:endParaRPr lang="en-US" altLang="x-none">
              <a:latin typeface="Times" charset="0"/>
              <a:ea typeface="ＭＳ Ｐゴシック" charset="-128"/>
            </a:endParaRPr>
          </a:p>
          <a:p>
            <a:r>
              <a:rPr lang="en-US" altLang="x-none">
                <a:latin typeface="Times" charset="0"/>
                <a:ea typeface="ＭＳ Ｐゴシック" charset="-128"/>
              </a:rPr>
              <a:t>Not all initiatives have been successes…but by fostering an engaged culture of people connected to Mission Zero who feel empowered to effect change, there is continued innovation. </a:t>
            </a:r>
          </a:p>
          <a:p>
            <a:endParaRPr lang="en-US" altLang="x-none">
              <a:latin typeface="Times" charset="0"/>
              <a:ea typeface="ＭＳ Ｐゴシック" charset="-128"/>
            </a:endParaRPr>
          </a:p>
          <a:p>
            <a:r>
              <a:rPr lang="en-US" altLang="x-none">
                <a:latin typeface="Times" charset="0"/>
                <a:ea typeface="ＭＳ Ｐゴシック" charset="-128"/>
              </a:rPr>
              <a:t>Some lowlights and highlights</a:t>
            </a:r>
          </a:p>
          <a:p>
            <a:endParaRPr lang="en-US" altLang="x-none">
              <a:latin typeface="Times" charset="0"/>
              <a:ea typeface="ＭＳ Ｐゴシック" charset="-128"/>
            </a:endParaRPr>
          </a:p>
          <a:p>
            <a:endParaRPr lang="en-US" altLang="x-none">
              <a:latin typeface="Times" charset="0"/>
              <a:ea typeface="ＭＳ Ｐゴシック" charset="-128"/>
            </a:endParaRPr>
          </a:p>
        </p:txBody>
      </p:sp>
      <p:sp>
        <p:nvSpPr>
          <p:cNvPr id="128004" name="Slide Number Placeholder 3"/>
          <p:cNvSpPr txBox="1">
            <a:spLocks noGrp="1"/>
          </p:cNvSpPr>
          <p:nvPr/>
        </p:nvSpPr>
        <p:spPr bwMode="auto">
          <a:xfrm>
            <a:off x="3884613" y="873760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r" eaLnBrk="1" hangingPunct="1"/>
            <a:fld id="{DDB79F8F-6AB2-9B49-8E09-46DBB70C12EB}" type="slidenum">
              <a:rPr lang="en-US" altLang="x-none" sz="1200">
                <a:solidFill>
                  <a:srgbClr val="000000"/>
                </a:solidFill>
                <a:latin typeface="Arial" charset="0"/>
              </a:rPr>
              <a:pPr algn="r" eaLnBrk="1" hangingPunct="1"/>
              <a:t>72</a:t>
            </a:fld>
            <a:endParaRPr lang="en-US" altLang="x-none" sz="1200">
              <a:solidFill>
                <a:srgbClr val="000000"/>
              </a:solidFill>
              <a:latin typeface="Arial" charset="0"/>
            </a:endParaRPr>
          </a:p>
        </p:txBody>
      </p:sp>
    </p:spTree>
    <p:extLst>
      <p:ext uri="{BB962C8B-B14F-4D97-AF65-F5344CB8AC3E}">
        <p14:creationId xmlns:p14="http://schemas.microsoft.com/office/powerpoint/2010/main" val="1752532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tLang="x-none">
              <a:latin typeface="Times" charset="0"/>
              <a:ea typeface="ＭＳ Ｐゴシック" charset="-128"/>
            </a:endParaRPr>
          </a:p>
          <a:p>
            <a:r>
              <a:rPr lang="en-US" altLang="x-none">
                <a:latin typeface="Times" charset="0"/>
                <a:ea typeface="ＭＳ Ｐゴシック" charset="-128"/>
              </a:rPr>
              <a:t>While Interface made great strides in the environmental and social realms, after the initial savings from waste reduction was realized, net income dropped dramatically</a:t>
            </a:r>
            <a:r>
              <a:rPr lang="en-US" altLang="x-none" sz="1100">
                <a:latin typeface="Times" charset="0"/>
                <a:ea typeface="ＭＳ Ｐゴシック" charset="-128"/>
              </a:rPr>
              <a:t> </a:t>
            </a:r>
          </a:p>
          <a:p>
            <a:r>
              <a:rPr lang="en-US" altLang="x-none">
                <a:latin typeface="Times" charset="0"/>
                <a:ea typeface="ＭＳ Ｐゴシック" charset="-128"/>
              </a:rPr>
              <a:t>They lost sight of the business end of things (like creating a product that people wanted—today</a:t>
            </a:r>
            <a:r>
              <a:rPr lang="en-US" altLang="en-US">
                <a:latin typeface="Times" charset="0"/>
                <a:ea typeface="ＭＳ Ｐゴシック" charset="-128"/>
              </a:rPr>
              <a:t>’</a:t>
            </a:r>
            <a:r>
              <a:rPr lang="en-US" altLang="x-none">
                <a:latin typeface="Times" charset="0"/>
                <a:ea typeface="ＭＳ Ｐゴシック" charset="-128"/>
              </a:rPr>
              <a:t>s carpet tiles are much more attractive)</a:t>
            </a:r>
          </a:p>
          <a:p>
            <a:endParaRPr lang="en-US" altLang="x-none">
              <a:latin typeface="Times" charset="0"/>
              <a:ea typeface="ＭＳ Ｐゴシック" charset="-128"/>
            </a:endParaRPr>
          </a:p>
          <a:p>
            <a:endParaRPr lang="en-US" altLang="x-none">
              <a:latin typeface="Times" charset="0"/>
              <a:ea typeface="ＭＳ Ｐゴシック" charset="-128"/>
            </a:endParaRPr>
          </a:p>
          <a:p>
            <a:pPr lvl="1"/>
            <a:r>
              <a:rPr lang="en-US" altLang="x-none" sz="1800">
                <a:latin typeface="Times" charset="0"/>
                <a:ea typeface="ＭＳ Ｐゴシック" charset="-128"/>
              </a:rPr>
              <a:t>In its early years, Interface the typical industrial firm</a:t>
            </a:r>
          </a:p>
          <a:p>
            <a:pPr lvl="2"/>
            <a:r>
              <a:rPr lang="en-US" altLang="x-none" sz="1600">
                <a:latin typeface="Times" charset="0"/>
                <a:ea typeface="ＭＳ Ｐゴシック" charset="-128"/>
              </a:rPr>
              <a:t>Plunders of the earth focused on profits through destruction</a:t>
            </a:r>
          </a:p>
          <a:p>
            <a:pPr lvl="1"/>
            <a:r>
              <a:rPr lang="en-US" altLang="x-none" sz="1800">
                <a:latin typeface="Times" charset="0"/>
                <a:ea typeface="ＭＳ Ｐゴシック" charset="-128"/>
              </a:rPr>
              <a:t>Spear in the chest moment resulted in pendulum swing far to the left</a:t>
            </a:r>
          </a:p>
          <a:p>
            <a:pPr lvl="2"/>
            <a:r>
              <a:rPr lang="en-US" altLang="x-none" sz="1600">
                <a:latin typeface="Times" charset="0"/>
                <a:ea typeface="ＭＳ Ｐゴシック" charset="-128"/>
              </a:rPr>
              <a:t>Economic loss, the firm becomes unsustainable</a:t>
            </a:r>
          </a:p>
          <a:p>
            <a:pPr lvl="1"/>
            <a:r>
              <a:rPr lang="en-US" altLang="x-none" sz="1800">
                <a:latin typeface="Times" charset="0"/>
                <a:ea typeface="ＭＳ Ｐゴシック" charset="-128"/>
              </a:rPr>
              <a:t>Today – sustainable equilibrium achieved</a:t>
            </a:r>
          </a:p>
          <a:p>
            <a:pPr lvl="2"/>
            <a:r>
              <a:rPr lang="en-US" altLang="x-none" sz="1600">
                <a:latin typeface="Times" charset="0"/>
                <a:ea typeface="ＭＳ Ｐゴシック" charset="-128"/>
              </a:rPr>
              <a:t>Earning economic profit</a:t>
            </a:r>
          </a:p>
          <a:p>
            <a:pPr lvl="2"/>
            <a:r>
              <a:rPr lang="en-US" altLang="x-none" sz="1600">
                <a:latin typeface="Times" charset="0"/>
                <a:ea typeface="ＭＳ Ｐゴシック" charset="-128"/>
              </a:rPr>
              <a:t>Continuing progresses towards mission zero</a:t>
            </a:r>
          </a:p>
          <a:p>
            <a:pPr lvl="2"/>
            <a:r>
              <a:rPr lang="en-US" altLang="x-none" sz="1600">
                <a:latin typeface="Times" charset="0"/>
                <a:ea typeface="ＭＳ Ｐゴシック" charset="-128"/>
              </a:rPr>
              <a:t>Simulating creative innovation fostered by intrinsic motivation</a:t>
            </a:r>
          </a:p>
          <a:p>
            <a:endParaRPr lang="en-US" altLang="x-none">
              <a:latin typeface="Times" charset="0"/>
              <a:ea typeface="ＭＳ Ｐゴシック" charset="-128"/>
            </a:endParaRPr>
          </a:p>
        </p:txBody>
      </p:sp>
      <p:sp>
        <p:nvSpPr>
          <p:cNvPr id="130051"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fld id="{546DD0D6-685C-3944-A69B-9186182B301C}" type="slidenum">
              <a:rPr lang="en-US" altLang="x-none" sz="1200">
                <a:solidFill>
                  <a:srgbClr val="000000"/>
                </a:solidFill>
                <a:latin typeface="Times" charset="0"/>
              </a:rPr>
              <a:pPr/>
              <a:t>73</a:t>
            </a:fld>
            <a:endParaRPr lang="en-US" altLang="x-none" sz="1200">
              <a:solidFill>
                <a:srgbClr val="000000"/>
              </a:solidFill>
              <a:latin typeface="Times" charset="0"/>
            </a:endParaRPr>
          </a:p>
        </p:txBody>
      </p:sp>
    </p:spTree>
    <p:extLst>
      <p:ext uri="{BB962C8B-B14F-4D97-AF65-F5344CB8AC3E}">
        <p14:creationId xmlns:p14="http://schemas.microsoft.com/office/powerpoint/2010/main" val="1066021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0"/>
              </a:spcBef>
            </a:pPr>
            <a:r>
              <a:rPr lang="en-US" altLang="x-none">
                <a:latin typeface="Times" charset="0"/>
                <a:ea typeface="ＭＳ Ｐゴシック" charset="-128"/>
              </a:rPr>
              <a:t>Abraham Maslow, the psychologist, had it right in his hierarchy of human needs: self-actualization is at the top and that translates into higher purpose (and by the way I would add parenthetically there is no more strategic issue for a company or any other organization than its ultimate purpose). And for those who think that business exists to make a profit, I suggest they think again. Business makes a profit to exist, and surely it must exist for some higher, nobler purpose than that.</a:t>
            </a:r>
          </a:p>
          <a:p>
            <a:endParaRPr lang="en-US" altLang="x-none">
              <a:latin typeface="Times" charset="0"/>
              <a:ea typeface="ＭＳ Ｐゴシック" charset="-128"/>
            </a:endParaRPr>
          </a:p>
          <a:p>
            <a:endParaRPr lang="en-US" altLang="x-none">
              <a:latin typeface="Times" charset="0"/>
              <a:ea typeface="ＭＳ Ｐゴシック" charset="-128"/>
            </a:endParaRPr>
          </a:p>
          <a:p>
            <a:endParaRPr lang="en-US" altLang="x-none">
              <a:latin typeface="Times" charset="0"/>
              <a:ea typeface="ＭＳ Ｐゴシック" charset="-128"/>
            </a:endParaRPr>
          </a:p>
        </p:txBody>
      </p:sp>
      <p:sp>
        <p:nvSpPr>
          <p:cNvPr id="132099"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fld id="{4CE49E6C-9251-584D-9F67-AE6B0F0DB044}" type="slidenum">
              <a:rPr lang="en-US" altLang="x-none" sz="1200">
                <a:solidFill>
                  <a:srgbClr val="000000"/>
                </a:solidFill>
                <a:latin typeface="Times" charset="0"/>
              </a:rPr>
              <a:pPr/>
              <a:t>74</a:t>
            </a:fld>
            <a:endParaRPr lang="en-US" altLang="x-none" sz="1200">
              <a:solidFill>
                <a:srgbClr val="000000"/>
              </a:solidFill>
              <a:latin typeface="Times" charset="0"/>
            </a:endParaRPr>
          </a:p>
        </p:txBody>
      </p:sp>
    </p:spTree>
    <p:extLst>
      <p:ext uri="{BB962C8B-B14F-4D97-AF65-F5344CB8AC3E}">
        <p14:creationId xmlns:p14="http://schemas.microsoft.com/office/powerpoint/2010/main" val="733883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fld id="{5E3591FA-BFD0-224C-A030-2F28622E8B1E}" type="slidenum">
              <a:rPr lang="en-US" altLang="x-none" sz="1200">
                <a:solidFill>
                  <a:srgbClr val="000000"/>
                </a:solidFill>
                <a:latin typeface="Times" charset="0"/>
              </a:rPr>
              <a:pPr/>
              <a:t>75</a:t>
            </a:fld>
            <a:endParaRPr lang="en-US" altLang="x-none" sz="1200">
              <a:solidFill>
                <a:srgbClr val="000000"/>
              </a:solidFill>
              <a:latin typeface="Times"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ltLang="x-none" b="1">
                <a:latin typeface="Times" charset="0"/>
                <a:ea typeface="ＭＳ Ｐゴシック" charset="-128"/>
              </a:rPr>
              <a:t>"To be the first company that, by its deeds, shows the entire industrial world what sustainability is in all its dimensions: people, process, product, place and profits – and in doing so, become restorative through the power of influence"</a:t>
            </a:r>
            <a:r>
              <a:rPr lang="en-US" altLang="x-none">
                <a:latin typeface="Times" charset="0"/>
                <a:ea typeface="ＭＳ Ｐゴシック" charset="-128"/>
              </a:rPr>
              <a:t>.  -Ray Anderson</a:t>
            </a:r>
            <a:br>
              <a:rPr lang="en-US" altLang="x-none">
                <a:latin typeface="Times" charset="0"/>
                <a:ea typeface="ＭＳ Ｐゴシック" charset="-128"/>
              </a:rPr>
            </a:br>
            <a:endParaRPr lang="en-US" altLang="x-none">
              <a:latin typeface="Times" charset="0"/>
              <a:ea typeface="ＭＳ Ｐゴシック" charset="-128"/>
            </a:endParaRPr>
          </a:p>
        </p:txBody>
      </p:sp>
    </p:spTree>
    <p:extLst>
      <p:ext uri="{BB962C8B-B14F-4D97-AF65-F5344CB8AC3E}">
        <p14:creationId xmlns:p14="http://schemas.microsoft.com/office/powerpoint/2010/main" val="189601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a:ln/>
        </p:spPr>
      </p:sp>
      <p:sp>
        <p:nvSpPr>
          <p:cNvPr id="110595"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Times" charset="0"/>
                <a:cs typeface="Arial" charset="0"/>
              </a:rPr>
              <a:t>A leader with a passion for sustainability can change the course of his company.</a:t>
            </a:r>
          </a:p>
          <a:p>
            <a:pPr>
              <a:defRPr/>
            </a:pPr>
            <a:endParaRPr lang="en-US">
              <a:latin typeface="Times" charset="0"/>
              <a:cs typeface="Arial" charset="0"/>
            </a:endParaRPr>
          </a:p>
          <a:p>
            <a:pPr>
              <a:defRPr/>
            </a:pPr>
            <a:r>
              <a:rPr lang="en-US">
                <a:latin typeface="Times" charset="0"/>
                <a:cs typeface="Arial" charset="0"/>
              </a:rPr>
              <a:t>A company with a unified vision can change business as usual.</a:t>
            </a:r>
          </a:p>
          <a:p>
            <a:pPr>
              <a:defRPr/>
            </a:pPr>
            <a:endParaRPr lang="en-US">
              <a:latin typeface="Times" charset="0"/>
              <a:cs typeface="Arial" charset="0"/>
            </a:endParaRPr>
          </a:p>
          <a:p>
            <a:pPr>
              <a:defRPr/>
            </a:pPr>
            <a:r>
              <a:rPr lang="en-US">
                <a:latin typeface="Times" charset="0"/>
                <a:cs typeface="Arial" charset="0"/>
              </a:rPr>
              <a:t>No mountain is too high for hard work and ingenuity to conquer.</a:t>
            </a:r>
          </a:p>
          <a:p>
            <a:pPr>
              <a:defRPr/>
            </a:pPr>
            <a:endParaRPr lang="en-US">
              <a:latin typeface="Times" charset="0"/>
              <a:cs typeface="Arial" charset="0"/>
            </a:endParaRPr>
          </a:p>
          <a:p>
            <a:pPr>
              <a:defRPr/>
            </a:pPr>
            <a:endParaRPr lang="en-US">
              <a:latin typeface="Times" charset="0"/>
              <a:cs typeface="Arial" charset="0"/>
            </a:endParaRPr>
          </a:p>
        </p:txBody>
      </p:sp>
    </p:spTree>
    <p:extLst>
      <p:ext uri="{BB962C8B-B14F-4D97-AF65-F5344CB8AC3E}">
        <p14:creationId xmlns:p14="http://schemas.microsoft.com/office/powerpoint/2010/main" val="15775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384175" y="687388"/>
            <a:ext cx="6089650" cy="342582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2947" name="Rectangle 3"/>
          <p:cNvSpPr>
            <a:spLocks noGrp="1" noChangeArrowheads="1"/>
          </p:cNvSpPr>
          <p:nvPr>
            <p:ph type="body" idx="1"/>
          </p:nvPr>
        </p:nvSpPr>
        <p:spPr bwMode="auto">
          <a:xfrm>
            <a:off x="914400" y="4343400"/>
            <a:ext cx="5029200" cy="4114800"/>
          </a:xfr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numCol="1" anchor="t" anchorCtr="0" compatLnSpc="1">
            <a:prstTxWarp prst="textNoShape">
              <a:avLst/>
            </a:prstTxWarp>
          </a:bodyPr>
          <a:lstStyle/>
          <a:p>
            <a:pPr>
              <a:spcBef>
                <a:spcPct val="0"/>
              </a:spcBef>
            </a:pPr>
            <a:endParaRPr lang="en-US" altLang="en-US">
              <a:latin typeface="Times New Roman" charset="0"/>
            </a:endParaRPr>
          </a:p>
        </p:txBody>
      </p:sp>
    </p:spTree>
    <p:extLst>
      <p:ext uri="{BB962C8B-B14F-4D97-AF65-F5344CB8AC3E}">
        <p14:creationId xmlns:p14="http://schemas.microsoft.com/office/powerpoint/2010/main" val="2018470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90</a:t>
            </a:fld>
            <a:endParaRPr lang="en-US"/>
          </a:p>
        </p:txBody>
      </p:sp>
    </p:spTree>
    <p:extLst>
      <p:ext uri="{BB962C8B-B14F-4D97-AF65-F5344CB8AC3E}">
        <p14:creationId xmlns:p14="http://schemas.microsoft.com/office/powerpoint/2010/main" val="105942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857CD-EC52-C24C-8B5E-76CF1277D578}" type="slidenum">
              <a:rPr lang="en-US" smtClean="0"/>
              <a:t>93</a:t>
            </a:fld>
            <a:endParaRPr lang="en-US"/>
          </a:p>
        </p:txBody>
      </p:sp>
    </p:spTree>
    <p:extLst>
      <p:ext uri="{BB962C8B-B14F-4D97-AF65-F5344CB8AC3E}">
        <p14:creationId xmlns:p14="http://schemas.microsoft.com/office/powerpoint/2010/main" val="1669341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94</a:t>
            </a:fld>
            <a:endParaRPr lang="en-US"/>
          </a:p>
        </p:txBody>
      </p:sp>
    </p:spTree>
    <p:extLst>
      <p:ext uri="{BB962C8B-B14F-4D97-AF65-F5344CB8AC3E}">
        <p14:creationId xmlns:p14="http://schemas.microsoft.com/office/powerpoint/2010/main" val="436118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95</a:t>
            </a:fld>
            <a:endParaRPr lang="en-US"/>
          </a:p>
        </p:txBody>
      </p:sp>
    </p:spTree>
    <p:extLst>
      <p:ext uri="{BB962C8B-B14F-4D97-AF65-F5344CB8AC3E}">
        <p14:creationId xmlns:p14="http://schemas.microsoft.com/office/powerpoint/2010/main" val="1744335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should we make</a:t>
            </a:r>
            <a:r>
              <a:rPr lang="en-US" baseline="0" dirty="0"/>
              <a:t> sure that whatever we develop is sustainable for many years to come?</a:t>
            </a:r>
            <a:endParaRPr lang="en-US" dirty="0"/>
          </a:p>
        </p:txBody>
      </p:sp>
      <p:sp>
        <p:nvSpPr>
          <p:cNvPr id="4" name="Slide Number Placeholder 3"/>
          <p:cNvSpPr>
            <a:spLocks noGrp="1"/>
          </p:cNvSpPr>
          <p:nvPr>
            <p:ph type="sldNum" sz="quarter" idx="10"/>
          </p:nvPr>
        </p:nvSpPr>
        <p:spPr/>
        <p:txBody>
          <a:bodyPr/>
          <a:lstStyle/>
          <a:p>
            <a:fld id="{C2A97CD4-A598-A54F-ADE7-BF9360DCAE88}" type="slidenum">
              <a:rPr lang="en-US" smtClean="0"/>
              <a:t>28</a:t>
            </a:fld>
            <a:endParaRPr lang="en-US"/>
          </a:p>
        </p:txBody>
      </p:sp>
    </p:spTree>
    <p:extLst>
      <p:ext uri="{BB962C8B-B14F-4D97-AF65-F5344CB8AC3E}">
        <p14:creationId xmlns:p14="http://schemas.microsoft.com/office/powerpoint/2010/main" val="961566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96</a:t>
            </a:fld>
            <a:endParaRPr lang="en-US"/>
          </a:p>
        </p:txBody>
      </p:sp>
    </p:spTree>
    <p:extLst>
      <p:ext uri="{BB962C8B-B14F-4D97-AF65-F5344CB8AC3E}">
        <p14:creationId xmlns:p14="http://schemas.microsoft.com/office/powerpoint/2010/main" val="376315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7133FF-3B7D-AD4F-9B7C-EE7DD620004A}" type="slidenum">
              <a:rPr lang="en-US" altLang="x-none"/>
              <a:pPr/>
              <a:t>97</a:t>
            </a:fld>
            <a:endParaRPr lang="en-US" altLang="x-none"/>
          </a:p>
        </p:txBody>
      </p:sp>
      <p:sp>
        <p:nvSpPr>
          <p:cNvPr id="814082"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14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extLst>
      <p:ext uri="{BB962C8B-B14F-4D97-AF65-F5344CB8AC3E}">
        <p14:creationId xmlns:p14="http://schemas.microsoft.com/office/powerpoint/2010/main" val="1431670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98</a:t>
            </a:fld>
            <a:endParaRPr lang="en-GB"/>
          </a:p>
        </p:txBody>
      </p:sp>
      <p:sp>
        <p:nvSpPr>
          <p:cNvPr id="4099" name="Rectangle 1"/>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55650" y="5078413"/>
            <a:ext cx="6048375" cy="4811712"/>
          </a:xfrm>
          <a:noFill/>
          <a:ln/>
        </p:spPr>
        <p:txBody>
          <a:bodyPr tIns="10584"/>
          <a:lstStyle/>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r>
              <a:rPr dirty="0"/>
              <a:t>Normalized impacts of vehicle production. Results for each impact category have been normalized to the largest total impact. Global warming (GWP), terrestrial acidification (TAP), particulate matter formation (PMFP), photochemical oxidation formation (POFP), human toxicity (HTP), freshwater eco‐toxicity (FETP), terrestrial eco‐toxicity (TETP), freshwater eutrophication (FEP), mineral resource depletion (MDP), fossil resource depletion (FDP), internal combustion engine vehicle (ICEV), electric vehicle (EV), lithium iron phosphate (LiFePO</a:t>
            </a:r>
            <a:r>
              <a:rPr baseline="-25000" dirty="0"/>
              <a:t>4</a:t>
            </a:r>
            <a:r>
              <a:rPr dirty="0"/>
              <a:t>), lithium nickel cobalt manganese (LiNCM), coal (C), natural gas (NG), European electricity mix (Euro).</a:t>
            </a:r>
          </a:p>
          <a:p>
            <a:endParaRPr dirty="0"/>
          </a:p>
          <a:p>
            <a:r>
              <a:rPr lang="en-GB" dirty="0"/>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dirty="0"/>
          </a:p>
        </p:txBody>
      </p:sp>
    </p:spTree>
    <p:extLst>
      <p:ext uri="{BB962C8B-B14F-4D97-AF65-F5344CB8AC3E}">
        <p14:creationId xmlns:p14="http://schemas.microsoft.com/office/powerpoint/2010/main" val="1893724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101</a:t>
            </a:fld>
            <a:endParaRPr lang="en-US"/>
          </a:p>
        </p:txBody>
      </p:sp>
    </p:spTree>
    <p:extLst>
      <p:ext uri="{BB962C8B-B14F-4D97-AF65-F5344CB8AC3E}">
        <p14:creationId xmlns:p14="http://schemas.microsoft.com/office/powerpoint/2010/main" val="633635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102</a:t>
            </a:fld>
            <a:endParaRPr lang="en-US"/>
          </a:p>
        </p:txBody>
      </p:sp>
    </p:spTree>
    <p:extLst>
      <p:ext uri="{BB962C8B-B14F-4D97-AF65-F5344CB8AC3E}">
        <p14:creationId xmlns:p14="http://schemas.microsoft.com/office/powerpoint/2010/main" val="185444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103</a:t>
            </a:fld>
            <a:endParaRPr lang="en-US"/>
          </a:p>
        </p:txBody>
      </p:sp>
    </p:spTree>
    <p:extLst>
      <p:ext uri="{BB962C8B-B14F-4D97-AF65-F5344CB8AC3E}">
        <p14:creationId xmlns:p14="http://schemas.microsoft.com/office/powerpoint/2010/main" val="122480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857CD-EC52-C24C-8B5E-76CF1277D578}" type="slidenum">
              <a:rPr lang="en-US" smtClean="0"/>
              <a:t>47</a:t>
            </a:fld>
            <a:endParaRPr lang="en-US"/>
          </a:p>
        </p:txBody>
      </p:sp>
    </p:spTree>
    <p:extLst>
      <p:ext uri="{BB962C8B-B14F-4D97-AF65-F5344CB8AC3E}">
        <p14:creationId xmlns:p14="http://schemas.microsoft.com/office/powerpoint/2010/main" val="88944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charset="0"/>
            </a:endParaRPr>
          </a:p>
        </p:txBody>
      </p:sp>
    </p:spTree>
    <p:extLst>
      <p:ext uri="{BB962C8B-B14F-4D97-AF65-F5344CB8AC3E}">
        <p14:creationId xmlns:p14="http://schemas.microsoft.com/office/powerpoint/2010/main" val="206301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ltLang="x-none" dirty="0">
                <a:latin typeface="Times" charset="0"/>
                <a:ea typeface="ＭＳ Ｐゴシック" charset="-128"/>
              </a:rPr>
              <a:t>It wasn</a:t>
            </a:r>
            <a:r>
              <a:rPr lang="en-US" altLang="en-US" dirty="0">
                <a:latin typeface="Times" charset="0"/>
                <a:ea typeface="ＭＳ Ｐゴシック" charset="-128"/>
              </a:rPr>
              <a:t>’</a:t>
            </a:r>
            <a:r>
              <a:rPr lang="en-US" altLang="x-none" dirty="0">
                <a:latin typeface="Times" charset="0"/>
                <a:ea typeface="ＭＳ Ｐゴシック" charset="-128"/>
              </a:rPr>
              <a:t>t the potential cost savings that led Interface to examine their waste stream, though, it was their founder/CEO, Ray Anderson who had an vision to transform the company to sustainability, which he defined as eventually operating the petrol–intensive company in such a way as to eventually take </a:t>
            </a:r>
            <a:r>
              <a:rPr lang="en-US" altLang="x-none" i="1" dirty="0">
                <a:latin typeface="Times" charset="0"/>
                <a:ea typeface="ＭＳ Ｐゴシック" charset="-128"/>
              </a:rPr>
              <a:t>nothing </a:t>
            </a:r>
            <a:r>
              <a:rPr lang="en-US" altLang="x-none" dirty="0">
                <a:latin typeface="Times" charset="0"/>
                <a:ea typeface="ＭＳ Ｐゴシック" charset="-128"/>
              </a:rPr>
              <a:t>from the earth that is not naturally and rapidly renewable.  This vision was inspired by a story Anderson read about the reindeer population on St. Matthew Island. </a:t>
            </a:r>
          </a:p>
          <a:p>
            <a:endParaRPr lang="en-US" altLang="x-none" dirty="0">
              <a:latin typeface="Times" charset="0"/>
              <a:ea typeface="ＭＳ Ｐゴシック" charset="-128"/>
            </a:endParaRPr>
          </a:p>
          <a:p>
            <a:r>
              <a:rPr lang="en-US" altLang="x-none" dirty="0">
                <a:latin typeface="Times" charset="0"/>
                <a:ea typeface="ＭＳ Ｐゴシック" charset="-128"/>
              </a:rPr>
              <a:t>http://www.allbusiness.com/economy-economic-indicators/economic-indicators/11749247-1.html</a:t>
            </a:r>
          </a:p>
          <a:p>
            <a:r>
              <a:rPr lang="en-US" altLang="x-none" dirty="0">
                <a:latin typeface="Times" charset="0"/>
                <a:ea typeface="ＭＳ Ｐゴシック" charset="-128"/>
              </a:rPr>
              <a:t>http://www.reportlinker.com/p099484/World-Flooring-and-Carpets-Market.html</a:t>
            </a:r>
          </a:p>
          <a:p>
            <a:endParaRPr lang="en-US" altLang="x-none" dirty="0">
              <a:latin typeface="Times" charset="0"/>
              <a:ea typeface="ＭＳ Ｐゴシック" charset="-128"/>
            </a:endParaRPr>
          </a:p>
          <a:p>
            <a:r>
              <a:rPr lang="en-US" altLang="x-none" dirty="0">
                <a:latin typeface="Times" charset="0"/>
                <a:ea typeface="ＭＳ Ｐゴシック" charset="-128"/>
              </a:rPr>
              <a:t>http://wasteage.com/Recycling_And_Processing/carpet-diversion-201012/</a:t>
            </a:r>
          </a:p>
          <a:p>
            <a:r>
              <a:rPr lang="en-US" altLang="x-none" dirty="0">
                <a:latin typeface="Times" charset="0"/>
                <a:ea typeface="ＭＳ Ｐゴシック" charset="-128"/>
              </a:rPr>
              <a:t>http://www.informinc.org/fact_CWPcarpet.php</a:t>
            </a:r>
          </a:p>
          <a:p>
            <a:endParaRPr lang="en-US" altLang="x-none" dirty="0">
              <a:latin typeface="Times" charset="0"/>
              <a:ea typeface="ＭＳ Ｐゴシック" charset="-128"/>
            </a:endParaRPr>
          </a:p>
          <a:p>
            <a:r>
              <a:rPr lang="en-US" altLang="x-none" dirty="0">
                <a:latin typeface="Times" charset="0"/>
                <a:ea typeface="ＭＳ Ｐゴシック" charset="-128"/>
              </a:rPr>
              <a:t>one gallon of oil is lost for every three square yards that are disposed in landfills</a:t>
            </a:r>
          </a:p>
          <a:p>
            <a:r>
              <a:rPr lang="en-US" altLang="x-none" dirty="0">
                <a:latin typeface="Times" charset="0"/>
                <a:ea typeface="ＭＳ Ｐゴシック" charset="-128"/>
              </a:rPr>
              <a:t>60% of carpet made in the US is made of nylon</a:t>
            </a:r>
          </a:p>
          <a:p>
            <a:endParaRPr lang="en-US" altLang="x-none" dirty="0">
              <a:latin typeface="Times" charset="0"/>
              <a:ea typeface="ＭＳ Ｐゴシック" charset="-128"/>
            </a:endParaRPr>
          </a:p>
        </p:txBody>
      </p:sp>
      <p:sp>
        <p:nvSpPr>
          <p:cNvPr id="99331"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fld id="{3D65CFA3-79D0-D94B-89AC-E27F92EC8664}" type="slidenum">
              <a:rPr lang="en-US" altLang="x-none" sz="1200">
                <a:solidFill>
                  <a:srgbClr val="000000"/>
                </a:solidFill>
                <a:latin typeface="Times" charset="0"/>
              </a:rPr>
              <a:pPr/>
              <a:t>58</a:t>
            </a:fld>
            <a:endParaRPr lang="en-US" altLang="x-none" sz="1200">
              <a:solidFill>
                <a:srgbClr val="000000"/>
              </a:solidFill>
              <a:latin typeface="Times" charset="0"/>
            </a:endParaRPr>
          </a:p>
        </p:txBody>
      </p:sp>
    </p:spTree>
    <p:extLst>
      <p:ext uri="{BB962C8B-B14F-4D97-AF65-F5344CB8AC3E}">
        <p14:creationId xmlns:p14="http://schemas.microsoft.com/office/powerpoint/2010/main" val="905827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fld id="{AF1F1F2F-9586-8146-8FF6-A34E17F8C21A}" type="slidenum">
              <a:rPr lang="en-US" altLang="x-none" sz="1200">
                <a:solidFill>
                  <a:srgbClr val="000000"/>
                </a:solidFill>
                <a:latin typeface="Times" charset="0"/>
              </a:rPr>
              <a:pPr/>
              <a:t>59</a:t>
            </a:fld>
            <a:endParaRPr lang="en-US" altLang="x-none" sz="1200">
              <a:solidFill>
                <a:srgbClr val="000000"/>
              </a:solidFill>
              <a:latin typeface="Times" charset="0"/>
            </a:endParaRPr>
          </a:p>
        </p:txBody>
      </p:sp>
      <p:sp>
        <p:nvSpPr>
          <p:cNvPr id="90115" name="Rectangle 2"/>
          <p:cNvSpPr>
            <a:spLocks noGrp="1" noRot="1" noChangeAspect="1" noTextEdit="1"/>
          </p:cNvSpPr>
          <p:nvPr>
            <p:ph type="sldImg"/>
          </p:nvPr>
        </p:nvSpPr>
        <p:spPr>
          <a:ln/>
        </p:spPr>
      </p:sp>
      <p:sp>
        <p:nvSpPr>
          <p:cNvPr id="90116"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a:defRPr/>
            </a:pPr>
            <a:r>
              <a:rPr lang="en-US">
                <a:latin typeface="Times" charset="0"/>
              </a:rPr>
              <a:t>Sales focused in US and Europe, looking to Asia for new growth</a:t>
            </a:r>
          </a:p>
        </p:txBody>
      </p:sp>
    </p:spTree>
    <p:extLst>
      <p:ext uri="{BB962C8B-B14F-4D97-AF65-F5344CB8AC3E}">
        <p14:creationId xmlns:p14="http://schemas.microsoft.com/office/powerpoint/2010/main" val="1136676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a:ln/>
        </p:spPr>
      </p:sp>
      <p:sp>
        <p:nvSpPr>
          <p:cNvPr id="93187" name="Rectangle 3"/>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charset="0"/>
            </a:endParaRPr>
          </a:p>
        </p:txBody>
      </p:sp>
    </p:spTree>
    <p:extLst>
      <p:ext uri="{BB962C8B-B14F-4D97-AF65-F5344CB8AC3E}">
        <p14:creationId xmlns:p14="http://schemas.microsoft.com/office/powerpoint/2010/main" val="1288872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dirty="0">
                <a:latin typeface="Times" charset="0"/>
              </a:rPr>
              <a:t>Suggested as an alternative to #2</a:t>
            </a:r>
          </a:p>
        </p:txBody>
      </p:sp>
      <p:sp>
        <p:nvSpPr>
          <p:cNvPr id="105475"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fld id="{4773F80E-46DE-7243-8211-AD028C0D4940}" type="slidenum">
              <a:rPr lang="en-US" altLang="x-none" sz="1200">
                <a:solidFill>
                  <a:srgbClr val="000000"/>
                </a:solidFill>
                <a:latin typeface="Times" charset="0"/>
              </a:rPr>
              <a:pPr/>
              <a:t>61</a:t>
            </a:fld>
            <a:endParaRPr lang="en-US" altLang="x-none" sz="1200">
              <a:solidFill>
                <a:srgbClr val="000000"/>
              </a:solidFill>
              <a:latin typeface="Times" charset="0"/>
            </a:endParaRPr>
          </a:p>
        </p:txBody>
      </p:sp>
    </p:spTree>
    <p:extLst>
      <p:ext uri="{BB962C8B-B14F-4D97-AF65-F5344CB8AC3E}">
        <p14:creationId xmlns:p14="http://schemas.microsoft.com/office/powerpoint/2010/main" val="590110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0FAE57-CCBF-CB4E-AD34-B277A7AF8D45}"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1065780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FAE57-CCBF-CB4E-AD34-B277A7AF8D45}"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1048759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FAE57-CCBF-CB4E-AD34-B277A7AF8D45}"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2108877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59" cy="1143480"/>
          </a:xfrm>
        </p:spPr>
        <p:txBody>
          <a:bodyPr/>
          <a:lstStyle/>
          <a:p>
            <a:r>
              <a:rPr lang="en-US"/>
              <a:t>Click to edit Master title style</a:t>
            </a:r>
          </a:p>
        </p:txBody>
      </p:sp>
      <p:sp>
        <p:nvSpPr>
          <p:cNvPr id="3" name="Content Placeholder 2"/>
          <p:cNvSpPr>
            <a:spLocks noGrp="1"/>
          </p:cNvSpPr>
          <p:nvPr>
            <p:ph sz="half" idx="1"/>
          </p:nvPr>
        </p:nvSpPr>
        <p:spPr>
          <a:xfrm>
            <a:off x="608641" y="1604329"/>
            <a:ext cx="10968959"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59"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183266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FAE57-CCBF-CB4E-AD34-B277A7AF8D45}"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415881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0FAE57-CCBF-CB4E-AD34-B277A7AF8D45}"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181006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0FAE57-CCBF-CB4E-AD34-B277A7AF8D45}"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461682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0FAE57-CCBF-CB4E-AD34-B277A7AF8D45}" type="datetimeFigureOut">
              <a:rPr lang="en-US" smtClean="0"/>
              <a:t>5/25/18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635058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Date Placeholder 2"/>
          <p:cNvSpPr>
            <a:spLocks noGrp="1"/>
          </p:cNvSpPr>
          <p:nvPr>
            <p:ph type="dt" sz="half" idx="10"/>
          </p:nvPr>
        </p:nvSpPr>
        <p:spPr/>
        <p:txBody>
          <a:bodyPr/>
          <a:lstStyle/>
          <a:p>
            <a:fld id="{F30FAE57-CCBF-CB4E-AD34-B277A7AF8D45}" type="datetimeFigureOut">
              <a:rPr lang="en-US" smtClean="0"/>
              <a:t>5/25/18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43107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FAE57-CCBF-CB4E-AD34-B277A7AF8D45}" type="datetimeFigureOut">
              <a:rPr lang="en-US" smtClean="0"/>
              <a:t>5/25/18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1566258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0FAE57-CCBF-CB4E-AD34-B277A7AF8D45}"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25193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0FAE57-CCBF-CB4E-AD34-B277A7AF8D45}"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1499224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5600" y="-171015"/>
            <a:ext cx="719625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FAE57-CCBF-CB4E-AD34-B277A7AF8D45}" type="datetimeFigureOut">
              <a:rPr lang="en-US" smtClean="0"/>
              <a:t>5/25/18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54A1D-DD45-F343-86C0-3994C2FF6262}" type="slidenum">
              <a:rPr lang="en-US" smtClean="0"/>
              <a:t>‹#›</a:t>
            </a:fld>
            <a:endParaRPr lang="en-US"/>
          </a:p>
        </p:txBody>
      </p:sp>
    </p:spTree>
    <p:extLst>
      <p:ext uri="{BB962C8B-B14F-4D97-AF65-F5344CB8AC3E}">
        <p14:creationId xmlns:p14="http://schemas.microsoft.com/office/powerpoint/2010/main" val="1279839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www.eiolca.net/"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image" Target="../media/image12.tiff"/><Relationship Id="rId1" Type="http://schemas.openxmlformats.org/officeDocument/2006/relationships/slideLayout" Target="../slideLayouts/slideLayout6.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news.nike.com/news/sustainable-innovation"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31.png"/><Relationship Id="rId5" Type="http://schemas.openxmlformats.org/officeDocument/2006/relationships/diagramQuickStyle" Target="../diagrams/quickStyle2.xml"/><Relationship Id="rId10" Type="http://schemas.openxmlformats.org/officeDocument/2006/relationships/image" Target="../media/image30.png"/><Relationship Id="rId4" Type="http://schemas.openxmlformats.org/officeDocument/2006/relationships/diagramLayout" Target="../diagrams/layout2.xml"/><Relationship Id="rId9" Type="http://schemas.openxmlformats.org/officeDocument/2006/relationships/image" Target="../media/image29.png"/></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41.wmf"/></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onlinelibrary.wiley.com/doi/10.1111/j.1530-9290.2012.00532.x/full#jiec532-fig-0001" TargetMode="External"/><Relationship Id="rId5" Type="http://schemas.openxmlformats.org/officeDocument/2006/relationships/hyperlink" Target="http://onlinelibrary.wiley.com/doi/10.1111/jiec.2013.17.issue-1/issuetoc" TargetMode="External"/><Relationship Id="rId4" Type="http://schemas.openxmlformats.org/officeDocument/2006/relationships/image" Target="../media/image4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
        <p:nvSpPr>
          <p:cNvPr id="3" name="Subtitle 2"/>
          <p:cNvSpPr>
            <a:spLocks noGrp="1"/>
          </p:cNvSpPr>
          <p:nvPr>
            <p:ph type="subTitle" idx="1"/>
          </p:nvPr>
        </p:nvSpPr>
        <p:spPr>
          <a:xfrm>
            <a:off x="1399307" y="1603217"/>
            <a:ext cx="9144000" cy="421322"/>
          </a:xfrm>
        </p:spPr>
        <p:txBody>
          <a:bodyPr>
            <a:noAutofit/>
          </a:bodyPr>
          <a:lstStyle/>
          <a:p>
            <a:r>
              <a:rPr lang="en-US" sz="4000" dirty="0">
                <a:solidFill>
                  <a:srgbClr val="00728A"/>
                </a:solidFill>
                <a:latin typeface="+mn-lt"/>
              </a:rPr>
              <a:t>Sustainability</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5054141" cy="276999"/>
          </a:xfrm>
          <a:prstGeom prst="rect">
            <a:avLst/>
          </a:prstGeom>
          <a:noFill/>
        </p:spPr>
        <p:txBody>
          <a:bodyPr wrap="none" rtlCol="0">
            <a:spAutoFit/>
          </a:bodyPr>
          <a:lstStyle/>
          <a:p>
            <a:r>
              <a:rPr lang="en-US" sz="1200" dirty="0">
                <a:solidFill>
                  <a:schemeClr val="bg1">
                    <a:lumMod val="65000"/>
                  </a:schemeClr>
                </a:solidFill>
              </a:rPr>
              <a:t>Image: Flickr, The </a:t>
            </a:r>
            <a:r>
              <a:rPr lang="en-US" sz="1200" dirty="0" err="1">
                <a:solidFill>
                  <a:schemeClr val="bg1">
                    <a:lumMod val="65000"/>
                  </a:schemeClr>
                </a:solidFill>
              </a:rPr>
              <a:t>Glenium</a:t>
            </a:r>
            <a:r>
              <a:rPr lang="en-US" sz="1200" dirty="0">
                <a:solidFill>
                  <a:schemeClr val="bg1">
                    <a:lumMod val="65000"/>
                  </a:schemeClr>
                </a:solidFill>
              </a:rPr>
              <a:t> Sky admixture, Author: BASF - We create chemistry</a:t>
            </a:r>
          </a:p>
        </p:txBody>
      </p:sp>
      <p:pic>
        <p:nvPicPr>
          <p:cNvPr id="7" name="Picture 6">
            <a:extLst>
              <a:ext uri="{FF2B5EF4-FFF2-40B4-BE49-F238E27FC236}">
                <a16:creationId xmlns:a16="http://schemas.microsoft.com/office/drawing/2014/main" id="{BFD391E3-0EA1-48F7-9F99-D8E52A973FE6}"/>
              </a:ext>
            </a:extLst>
          </p:cNvPr>
          <p:cNvPicPr>
            <a:picLocks noChangeAspect="1"/>
          </p:cNvPicPr>
          <p:nvPr/>
        </p:nvPicPr>
        <p:blipFill>
          <a:blip r:embed="rId3"/>
          <a:stretch>
            <a:fillRect/>
          </a:stretch>
        </p:blipFill>
        <p:spPr>
          <a:xfrm>
            <a:off x="3251198" y="2351996"/>
            <a:ext cx="5689600" cy="3796030"/>
          </a:xfrm>
          <a:prstGeom prst="rect">
            <a:avLst/>
          </a:prstGeom>
        </p:spPr>
      </p:pic>
      <p:sp>
        <p:nvSpPr>
          <p:cNvPr id="8" name="Rectangle 7"/>
          <p:cNvSpPr/>
          <p:nvPr/>
        </p:nvSpPr>
        <p:spPr>
          <a:xfrm>
            <a:off x="568847"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7548" y="4446658"/>
            <a:ext cx="1020198" cy="1496290"/>
          </a:xfrm>
          <a:prstGeom prst="rect">
            <a:avLst/>
          </a:prstGeom>
        </p:spPr>
      </p:pic>
      <p:pic>
        <p:nvPicPr>
          <p:cNvPr id="10" name="Picture 9"/>
          <p:cNvPicPr>
            <a:picLocks noChangeAspect="1"/>
          </p:cNvPicPr>
          <p:nvPr/>
        </p:nvPicPr>
        <p:blipFill>
          <a:blip r:embed="rId5"/>
          <a:stretch>
            <a:fillRect/>
          </a:stretch>
        </p:blipFill>
        <p:spPr>
          <a:xfrm>
            <a:off x="9346191" y="5460687"/>
            <a:ext cx="2643612" cy="687339"/>
          </a:xfrm>
          <a:prstGeom prst="rect">
            <a:avLst/>
          </a:prstGeom>
        </p:spPr>
      </p:pic>
      <p:pic>
        <p:nvPicPr>
          <p:cNvPr id="11" name="Picture 10"/>
          <p:cNvPicPr>
            <a:picLocks noChangeAspect="1"/>
          </p:cNvPicPr>
          <p:nvPr/>
        </p:nvPicPr>
        <p:blipFill>
          <a:blip r:embed="rId6"/>
          <a:stretch>
            <a:fillRect/>
          </a:stretch>
        </p:blipFill>
        <p:spPr>
          <a:xfrm>
            <a:off x="9230724" y="4341829"/>
            <a:ext cx="2874547" cy="862364"/>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7040879" y="1867988"/>
            <a:ext cx="3605349" cy="4458407"/>
          </a:xfrm>
          <a:prstGeom prst="rect">
            <a:avLst/>
          </a:prstGeom>
          <a:blipFill>
            <a:blip r:embed="rId2" cstate="print"/>
            <a:stretch>
              <a:fillRect/>
            </a:stretch>
          </a:blipFill>
        </p:spPr>
        <p:txBody>
          <a:bodyPr wrap="square" lIns="0" tIns="0" rIns="0" bIns="0" rtlCol="0"/>
          <a:lstStyle/>
          <a:p>
            <a:endParaRPr/>
          </a:p>
        </p:txBody>
      </p:sp>
      <p:sp>
        <p:nvSpPr>
          <p:cNvPr id="6" name="TextBox 5"/>
          <p:cNvSpPr txBox="1"/>
          <p:nvPr/>
        </p:nvSpPr>
        <p:spPr>
          <a:xfrm>
            <a:off x="1157955" y="2903061"/>
            <a:ext cx="4258217" cy="461665"/>
          </a:xfrm>
          <a:prstGeom prst="rect">
            <a:avLst/>
          </a:prstGeom>
          <a:noFill/>
        </p:spPr>
        <p:txBody>
          <a:bodyPr wrap="none" rtlCol="0">
            <a:spAutoFit/>
          </a:bodyPr>
          <a:lstStyle/>
          <a:p>
            <a:r>
              <a:rPr lang="en-US" sz="2400" dirty="0"/>
              <a:t>Sustainability wants to avoid this</a:t>
            </a:r>
          </a:p>
        </p:txBody>
      </p:sp>
      <p:sp>
        <p:nvSpPr>
          <p:cNvPr id="7" name="TextBox 6"/>
          <p:cNvSpPr txBox="1"/>
          <p:nvPr/>
        </p:nvSpPr>
        <p:spPr>
          <a:xfrm>
            <a:off x="1301646" y="3958733"/>
            <a:ext cx="4564565" cy="830997"/>
          </a:xfrm>
          <a:prstGeom prst="rect">
            <a:avLst/>
          </a:prstGeom>
          <a:noFill/>
        </p:spPr>
        <p:txBody>
          <a:bodyPr wrap="square" rtlCol="0">
            <a:spAutoFit/>
          </a:bodyPr>
          <a:lstStyle/>
          <a:p>
            <a:r>
              <a:rPr lang="en-US" sz="2400" dirty="0"/>
              <a:t>While also making sure we can lead comfortable lives.</a:t>
            </a:r>
          </a:p>
        </p:txBody>
      </p:sp>
      <p:sp>
        <p:nvSpPr>
          <p:cNvPr id="8" name="Right Arrow 7"/>
          <p:cNvSpPr/>
          <p:nvPr/>
        </p:nvSpPr>
        <p:spPr>
          <a:xfrm>
            <a:off x="5486293" y="2778293"/>
            <a:ext cx="1026244" cy="711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9" name="Rectangle 8">
            <a:extLst>
              <a:ext uri="{FF2B5EF4-FFF2-40B4-BE49-F238E27FC236}">
                <a16:creationId xmlns:a16="http://schemas.microsoft.com/office/drawing/2014/main" id="{137D6804-43D2-41FD-BD05-AE1367658A34}"/>
              </a:ext>
            </a:extLst>
          </p:cNvPr>
          <p:cNvSpPr/>
          <p:nvPr/>
        </p:nvSpPr>
        <p:spPr>
          <a:xfrm>
            <a:off x="2706874" y="160173"/>
            <a:ext cx="6778252" cy="707886"/>
          </a:xfrm>
          <a:prstGeom prst="rect">
            <a:avLst/>
          </a:prstGeom>
        </p:spPr>
        <p:txBody>
          <a:bodyPr wrap="square">
            <a:spAutoFit/>
          </a:bodyPr>
          <a:lstStyle/>
          <a:p>
            <a:pPr lvl="0" algn="ctr"/>
            <a:r>
              <a:rPr lang="en-US" sz="4000" b="1" dirty="0">
                <a:solidFill>
                  <a:prstClr val="black"/>
                </a:solidFill>
              </a:rPr>
              <a:t>The Definition of Sustainability</a:t>
            </a:r>
          </a:p>
        </p:txBody>
      </p:sp>
      <p:cxnSp>
        <p:nvCxnSpPr>
          <p:cNvPr id="10" name="Straight Connector 9">
            <a:extLst>
              <a:ext uri="{FF2B5EF4-FFF2-40B4-BE49-F238E27FC236}">
                <a16:creationId xmlns:a16="http://schemas.microsoft.com/office/drawing/2014/main" id="{1934A173-2C17-42A7-886C-E46576A5737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DD09C75-61D8-594C-ACB3-1369CC628E2E}"/>
              </a:ext>
            </a:extLst>
          </p:cNvPr>
          <p:cNvSpPr txBox="1"/>
          <p:nvPr/>
        </p:nvSpPr>
        <p:spPr>
          <a:xfrm>
            <a:off x="938151" y="6488668"/>
            <a:ext cx="1729641" cy="276999"/>
          </a:xfrm>
          <a:prstGeom prst="rect">
            <a:avLst/>
          </a:prstGeom>
          <a:noFill/>
        </p:spPr>
        <p:txBody>
          <a:bodyPr wrap="none" rtlCol="0">
            <a:spAutoFit/>
          </a:bodyPr>
          <a:lstStyle/>
          <a:p>
            <a:r>
              <a:rPr lang="en-US" sz="1200" dirty="0">
                <a:solidFill>
                  <a:schemeClr val="bg1">
                    <a:lumMod val="50000"/>
                  </a:schemeClr>
                </a:solidFill>
              </a:rPr>
              <a:t>Image Source: Wikipedia</a:t>
            </a:r>
          </a:p>
        </p:txBody>
      </p:sp>
    </p:spTree>
    <p:extLst>
      <p:ext uri="{BB962C8B-B14F-4D97-AF65-F5344CB8AC3E}">
        <p14:creationId xmlns:p14="http://schemas.microsoft.com/office/powerpoint/2010/main" val="16996768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19250" y="90690"/>
            <a:ext cx="8953500" cy="6602210"/>
          </a:xfrm>
          <a:prstGeom prst="rect">
            <a:avLst/>
          </a:prstGeom>
        </p:spPr>
      </p:pic>
      <p:sp>
        <p:nvSpPr>
          <p:cNvPr id="2" name="TextBox 1">
            <a:extLst>
              <a:ext uri="{FF2B5EF4-FFF2-40B4-BE49-F238E27FC236}">
                <a16:creationId xmlns:a16="http://schemas.microsoft.com/office/drawing/2014/main" id="{726D03F4-8156-0E4C-BA92-512FCD4D158C}"/>
              </a:ext>
            </a:extLst>
          </p:cNvPr>
          <p:cNvSpPr txBox="1"/>
          <p:nvPr/>
        </p:nvSpPr>
        <p:spPr>
          <a:xfrm>
            <a:off x="8443356" y="1294409"/>
            <a:ext cx="264816" cy="338554"/>
          </a:xfrm>
          <a:prstGeom prst="rect">
            <a:avLst/>
          </a:prstGeom>
          <a:noFill/>
        </p:spPr>
        <p:txBody>
          <a:bodyPr wrap="none" rtlCol="0">
            <a:spAutoFit/>
          </a:bodyPr>
          <a:lstStyle/>
          <a:p>
            <a:r>
              <a:rPr lang="en-US" sz="1600" dirty="0"/>
              <a:t>s</a:t>
            </a:r>
          </a:p>
        </p:txBody>
      </p:sp>
    </p:spTree>
    <p:extLst>
      <p:ext uri="{BB962C8B-B14F-4D97-AF65-F5344CB8AC3E}">
        <p14:creationId xmlns:p14="http://schemas.microsoft.com/office/powerpoint/2010/main" val="9845397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1550" y="203207"/>
            <a:ext cx="5168900" cy="646331"/>
          </a:xfrm>
        </p:spPr>
        <p:txBody>
          <a:bodyPr wrap="square">
            <a:spAutoFit/>
          </a:bodyPr>
          <a:lstStyle/>
          <a:p>
            <a:pPr algn="ctr"/>
            <a:r>
              <a:rPr lang="en-US" sz="4000" b="1" dirty="0">
                <a:latin typeface="+mn-lt"/>
              </a:rPr>
              <a:t>Limitations of LCA</a:t>
            </a:r>
          </a:p>
        </p:txBody>
      </p:sp>
      <p:sp>
        <p:nvSpPr>
          <p:cNvPr id="13" name="Content Placeholder 2"/>
          <p:cNvSpPr txBox="1">
            <a:spLocks/>
          </p:cNvSpPr>
          <p:nvPr/>
        </p:nvSpPr>
        <p:spPr>
          <a:xfrm>
            <a:off x="942109" y="2296843"/>
            <a:ext cx="10142780" cy="3137269"/>
          </a:xfrm>
          <a:prstGeom prst="rect">
            <a:avLst/>
          </a:prstGeom>
        </p:spPr>
        <p:txBody>
          <a:bodyPr vert="horz" wrap="square" lIns="0" tIns="45720" rIns="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1"/>
              </a:buClr>
              <a:buFont typeface="Arial" charset="0"/>
              <a:buChar char="•"/>
            </a:pPr>
            <a:r>
              <a:rPr lang="en-US" sz="2400" dirty="0">
                <a:solidFill>
                  <a:schemeClr val="tx1"/>
                </a:solidFill>
              </a:rPr>
              <a:t>Not a complete assessment of all environmental issues because only those identified in the goal and scope are considered.</a:t>
            </a:r>
          </a:p>
          <a:p>
            <a:pPr>
              <a:buClr>
                <a:schemeClr val="tx1"/>
              </a:buClr>
              <a:buFont typeface="Arial" charset="0"/>
              <a:buChar char="•"/>
            </a:pPr>
            <a:r>
              <a:rPr lang="en-US" sz="2400" dirty="0">
                <a:solidFill>
                  <a:schemeClr val="tx1"/>
                </a:solidFill>
              </a:rPr>
              <a:t>LCI can rarely, if ever, include every single process and capture every single input and output due to system boundaries, data gaps, cut-off criteria, etc.</a:t>
            </a:r>
          </a:p>
          <a:p>
            <a:pPr>
              <a:buClr>
                <a:schemeClr val="tx1"/>
              </a:buClr>
              <a:buFont typeface="Arial" charset="0"/>
              <a:buChar char="•"/>
            </a:pPr>
            <a:r>
              <a:rPr lang="en-US" sz="2400" dirty="0">
                <a:solidFill>
                  <a:schemeClr val="tx1"/>
                </a:solidFill>
              </a:rPr>
              <a:t>LCI data collected contains uncertainty.</a:t>
            </a:r>
          </a:p>
          <a:p>
            <a:pPr>
              <a:buClr>
                <a:schemeClr val="tx1"/>
              </a:buClr>
              <a:buFont typeface="Arial" charset="0"/>
              <a:buChar char="•"/>
            </a:pPr>
            <a:r>
              <a:rPr lang="en-US" sz="2400" dirty="0">
                <a:solidFill>
                  <a:schemeClr val="tx1"/>
                </a:solidFill>
              </a:rPr>
              <a:t>Characterization models are far from perfect.</a:t>
            </a:r>
          </a:p>
          <a:p>
            <a:pPr>
              <a:buClr>
                <a:schemeClr val="tx1"/>
              </a:buClr>
              <a:buFont typeface="Arial" charset="0"/>
              <a:buChar char="•"/>
            </a:pPr>
            <a:r>
              <a:rPr lang="en-US" sz="2400" dirty="0">
                <a:solidFill>
                  <a:schemeClr val="tx1"/>
                </a:solidFill>
              </a:rPr>
              <a:t>Sensitivity and other uncertainty analyses are not fully developed.</a:t>
            </a:r>
          </a:p>
        </p:txBody>
      </p:sp>
      <p:cxnSp>
        <p:nvCxnSpPr>
          <p:cNvPr id="4" name="Straight Connector 3">
            <a:extLst>
              <a:ext uri="{FF2B5EF4-FFF2-40B4-BE49-F238E27FC236}">
                <a16:creationId xmlns:a16="http://schemas.microsoft.com/office/drawing/2014/main" id="{B37F7611-8B17-4335-B5D0-001468C9B80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808166"/>
      </p:ext>
    </p:extLst>
  </p:cSld>
  <p:clrMapOvr>
    <a:masterClrMapping/>
  </p:clrMapOvr>
  <mc:AlternateContent xmlns:mc="http://schemas.openxmlformats.org/markup-compatibility/2006" xmlns:p14="http://schemas.microsoft.com/office/powerpoint/2010/main">
    <mc:Choice Requires="p14">
      <p:transition spd="slow" p14:dur="2000" advTm="57022"/>
    </mc:Choice>
    <mc:Fallback xmlns="">
      <p:transition spd="slow" advTm="57022"/>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st-review-websites-ecommerce.jpg (500×28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690659" y="3256715"/>
            <a:ext cx="3766654" cy="2714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46395" y="229780"/>
            <a:ext cx="4354286" cy="646331"/>
          </a:xfrm>
        </p:spPr>
        <p:txBody>
          <a:bodyPr wrap="square">
            <a:spAutoFit/>
          </a:bodyPr>
          <a:lstStyle/>
          <a:p>
            <a:pPr algn="ctr"/>
            <a:r>
              <a:rPr lang="en-US" sz="4000" b="1" dirty="0">
                <a:latin typeface="+mn-lt"/>
              </a:rPr>
              <a:t>Critical Review</a:t>
            </a:r>
          </a:p>
        </p:txBody>
      </p:sp>
      <p:sp>
        <p:nvSpPr>
          <p:cNvPr id="9" name="Rectangle 8"/>
          <p:cNvSpPr/>
          <p:nvPr/>
        </p:nvSpPr>
        <p:spPr>
          <a:xfrm>
            <a:off x="9573986" y="6388431"/>
            <a:ext cx="2438401" cy="253916"/>
          </a:xfrm>
          <a:prstGeom prst="rect">
            <a:avLst/>
          </a:prstGeom>
        </p:spPr>
        <p:txBody>
          <a:bodyPr wrap="square">
            <a:spAutoFit/>
          </a:bodyPr>
          <a:lstStyle/>
          <a:p>
            <a:r>
              <a:rPr lang="en-US" sz="1050" dirty="0">
                <a:solidFill>
                  <a:schemeClr val="bg1">
                    <a:lumMod val="50000"/>
                  </a:schemeClr>
                </a:solidFill>
              </a:rPr>
              <a:t>Image: shenandoahchiropractic.com</a:t>
            </a:r>
          </a:p>
        </p:txBody>
      </p:sp>
      <p:sp>
        <p:nvSpPr>
          <p:cNvPr id="13" name="Content Placeholder 2"/>
          <p:cNvSpPr txBox="1">
            <a:spLocks/>
          </p:cNvSpPr>
          <p:nvPr/>
        </p:nvSpPr>
        <p:spPr>
          <a:xfrm>
            <a:off x="750093" y="1986095"/>
            <a:ext cx="10691813" cy="3652282"/>
          </a:xfrm>
          <a:prstGeom prst="rect">
            <a:avLst/>
          </a:prstGeom>
        </p:spPr>
        <p:txBody>
          <a:bodyPr vert="horz" lIns="0" tIns="45720" rIns="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600"/>
              </a:spcBef>
            </a:pPr>
            <a:r>
              <a:rPr lang="en-US" sz="2400" dirty="0">
                <a:solidFill>
                  <a:schemeClr val="tx1"/>
                </a:solidFill>
              </a:rPr>
              <a:t>Necessary component for comparative studies disclosed to the public.</a:t>
            </a:r>
          </a:p>
          <a:p>
            <a:pPr>
              <a:lnSpc>
                <a:spcPct val="100000"/>
              </a:lnSpc>
              <a:spcBef>
                <a:spcPts val="600"/>
              </a:spcBef>
            </a:pPr>
            <a:r>
              <a:rPr lang="en-US" sz="2400" dirty="0">
                <a:solidFill>
                  <a:schemeClr val="tx1"/>
                </a:solidFill>
              </a:rPr>
              <a:t>Verifies process and consistency with principles.</a:t>
            </a:r>
          </a:p>
          <a:p>
            <a:pPr lvl="1">
              <a:lnSpc>
                <a:spcPct val="100000"/>
              </a:lnSpc>
              <a:spcBef>
                <a:spcPts val="600"/>
              </a:spcBef>
              <a:buClrTx/>
              <a:buFont typeface="Arial" panose="020B0604020202020204" pitchFamily="34" charset="0"/>
              <a:buChar char="•"/>
            </a:pPr>
            <a:r>
              <a:rPr lang="en-US" sz="2200" dirty="0">
                <a:solidFill>
                  <a:schemeClr val="tx1"/>
                </a:solidFill>
              </a:rPr>
              <a:t>Not an endorsement.</a:t>
            </a:r>
          </a:p>
          <a:p>
            <a:pPr lvl="1">
              <a:lnSpc>
                <a:spcPct val="100000"/>
              </a:lnSpc>
              <a:spcBef>
                <a:spcPts val="600"/>
              </a:spcBef>
              <a:buClrTx/>
              <a:buFont typeface="Arial" panose="020B0604020202020204" pitchFamily="34" charset="0"/>
              <a:buChar char="•"/>
            </a:pPr>
            <a:r>
              <a:rPr lang="en-US" sz="2200" dirty="0">
                <a:solidFill>
                  <a:schemeClr val="tx1"/>
                </a:solidFill>
              </a:rPr>
              <a:t>Does not verify or validate goals.</a:t>
            </a:r>
          </a:p>
          <a:p>
            <a:pPr>
              <a:lnSpc>
                <a:spcPct val="100000"/>
              </a:lnSpc>
              <a:spcBef>
                <a:spcPts val="600"/>
              </a:spcBef>
            </a:pPr>
            <a:r>
              <a:rPr lang="en-US" sz="2400" dirty="0">
                <a:solidFill>
                  <a:schemeClr val="tx1"/>
                </a:solidFill>
              </a:rPr>
              <a:t>Can improve credibility of study.</a:t>
            </a:r>
          </a:p>
          <a:p>
            <a:pPr>
              <a:lnSpc>
                <a:spcPct val="100000"/>
              </a:lnSpc>
              <a:spcBef>
                <a:spcPts val="600"/>
              </a:spcBef>
            </a:pPr>
            <a:r>
              <a:rPr lang="en-US" sz="2400" dirty="0">
                <a:solidFill>
                  <a:schemeClr val="tx1"/>
                </a:solidFill>
              </a:rPr>
              <a:t>Critical review process is defined in the goal and scope.</a:t>
            </a:r>
          </a:p>
          <a:p>
            <a:pPr>
              <a:lnSpc>
                <a:spcPct val="100000"/>
              </a:lnSpc>
              <a:spcBef>
                <a:spcPts val="600"/>
              </a:spcBef>
            </a:pPr>
            <a:r>
              <a:rPr lang="en-US" sz="2400" dirty="0">
                <a:solidFill>
                  <a:schemeClr val="tx1"/>
                </a:solidFill>
              </a:rPr>
              <a:t>Requires external independent chair person and at least </a:t>
            </a:r>
            <a:br>
              <a:rPr lang="en-US" sz="2400" dirty="0">
                <a:solidFill>
                  <a:schemeClr val="tx1"/>
                </a:solidFill>
              </a:rPr>
            </a:br>
            <a:r>
              <a:rPr lang="en-US" sz="2400" dirty="0">
                <a:solidFill>
                  <a:schemeClr val="tx1"/>
                </a:solidFill>
              </a:rPr>
              <a:t>two other members.</a:t>
            </a:r>
          </a:p>
        </p:txBody>
      </p:sp>
      <p:cxnSp>
        <p:nvCxnSpPr>
          <p:cNvPr id="6" name="Straight Connector 5">
            <a:extLst>
              <a:ext uri="{FF2B5EF4-FFF2-40B4-BE49-F238E27FC236}">
                <a16:creationId xmlns:a16="http://schemas.microsoft.com/office/drawing/2014/main" id="{3A77A600-1488-44BC-86CA-D14E805DA7F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11229"/>
      </p:ext>
    </p:extLst>
  </p:cSld>
  <p:clrMapOvr>
    <a:masterClrMapping/>
  </p:clrMapOvr>
  <mc:AlternateContent xmlns:mc="http://schemas.openxmlformats.org/markup-compatibility/2006" xmlns:p14="http://schemas.microsoft.com/office/powerpoint/2010/main">
    <mc:Choice Requires="p14">
      <p:transition spd="slow" p14:dur="2000" advTm="43860"/>
    </mc:Choice>
    <mc:Fallback xmlns="">
      <p:transition spd="slow" advTm="4386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9588" y="180416"/>
            <a:ext cx="7052825" cy="646331"/>
          </a:xfrm>
        </p:spPr>
        <p:txBody>
          <a:bodyPr wrap="square">
            <a:spAutoFit/>
          </a:bodyPr>
          <a:lstStyle/>
          <a:p>
            <a:pPr algn="ctr"/>
            <a:r>
              <a:rPr lang="en-US" sz="4000" b="1" dirty="0">
                <a:latin typeface="+mn-lt"/>
              </a:rPr>
              <a:t>Summary Features of an LCA</a:t>
            </a:r>
          </a:p>
        </p:txBody>
      </p:sp>
      <p:sp>
        <p:nvSpPr>
          <p:cNvPr id="3" name="Content Placeholder 2"/>
          <p:cNvSpPr>
            <a:spLocks noGrp="1"/>
          </p:cNvSpPr>
          <p:nvPr>
            <p:ph idx="1"/>
          </p:nvPr>
        </p:nvSpPr>
        <p:spPr>
          <a:xfrm>
            <a:off x="1200028" y="1381480"/>
            <a:ext cx="9791943" cy="4478149"/>
          </a:xfrm>
        </p:spPr>
        <p:txBody>
          <a:bodyPr wrap="square">
            <a:spAutoFit/>
          </a:bodyPr>
          <a:lstStyle/>
          <a:p>
            <a:pPr marL="274320" lvl="1" indent="-274320">
              <a:lnSpc>
                <a:spcPct val="100000"/>
              </a:lnSpc>
              <a:spcBef>
                <a:spcPts val="600"/>
              </a:spcBef>
              <a:buFont typeface="Arial" panose="020B0604020202020204" pitchFamily="34" charset="0"/>
              <a:buChar char="•"/>
            </a:pPr>
            <a:r>
              <a:rPr lang="en-US" sz="2000" dirty="0">
                <a:solidFill>
                  <a:schemeClr val="tx1"/>
                </a:solidFill>
                <a:latin typeface="+mn-lt"/>
              </a:rPr>
              <a:t>Systematic procedure for environmental assessment through product or process life cycle.</a:t>
            </a:r>
          </a:p>
          <a:p>
            <a:pPr marL="274320" lvl="1" indent="-274320">
              <a:lnSpc>
                <a:spcPct val="100000"/>
              </a:lnSpc>
              <a:spcBef>
                <a:spcPts val="600"/>
              </a:spcBef>
              <a:buFont typeface="Arial" panose="020B0604020202020204" pitchFamily="34" charset="0"/>
              <a:buChar char="•"/>
            </a:pPr>
            <a:r>
              <a:rPr lang="en-US" sz="2000" dirty="0">
                <a:solidFill>
                  <a:schemeClr val="tx1"/>
                </a:solidFill>
                <a:latin typeface="+mn-lt"/>
              </a:rPr>
              <a:t>Functional unit basis for comparisons differs from many other environmental management techniques.</a:t>
            </a:r>
          </a:p>
          <a:p>
            <a:pPr marL="274320" lvl="1" indent="-274320">
              <a:lnSpc>
                <a:spcPct val="100000"/>
              </a:lnSpc>
              <a:spcBef>
                <a:spcPts val="600"/>
              </a:spcBef>
              <a:buFont typeface="Arial" panose="020B0604020202020204" pitchFamily="34" charset="0"/>
              <a:buChar char="•"/>
              <a:tabLst>
                <a:tab pos="457200" algn="l"/>
              </a:tabLst>
            </a:pPr>
            <a:r>
              <a:rPr lang="en-US" sz="2000" dirty="0">
                <a:solidFill>
                  <a:schemeClr val="tx1"/>
                </a:solidFill>
                <a:latin typeface="+mn-lt"/>
              </a:rPr>
              <a:t>Amenable to data confidentiality needs and proprietary matters.</a:t>
            </a:r>
          </a:p>
          <a:p>
            <a:pPr marL="274320" lvl="1" indent="-274320">
              <a:lnSpc>
                <a:spcPct val="100000"/>
              </a:lnSpc>
              <a:spcBef>
                <a:spcPts val="600"/>
              </a:spcBef>
              <a:buFont typeface="Arial" panose="020B0604020202020204" pitchFamily="34" charset="0"/>
              <a:buChar char="•"/>
            </a:pPr>
            <a:r>
              <a:rPr lang="en-US" sz="2000" dirty="0">
                <a:solidFill>
                  <a:schemeClr val="tx1"/>
                </a:solidFill>
                <a:latin typeface="+mn-lt"/>
              </a:rPr>
              <a:t>Open to updates based on new science and developing techniques.</a:t>
            </a:r>
          </a:p>
          <a:p>
            <a:pPr marL="274320" lvl="1" indent="-274320">
              <a:lnSpc>
                <a:spcPct val="100000"/>
              </a:lnSpc>
              <a:spcBef>
                <a:spcPts val="600"/>
              </a:spcBef>
              <a:buFont typeface="Arial" panose="020B0604020202020204" pitchFamily="34" charset="0"/>
              <a:buChar char="•"/>
            </a:pPr>
            <a:r>
              <a:rPr lang="en-US" sz="2000" dirty="0">
                <a:solidFill>
                  <a:schemeClr val="tx1"/>
                </a:solidFill>
                <a:latin typeface="+mn-lt"/>
              </a:rPr>
              <a:t>Not overly restrictive.</a:t>
            </a:r>
          </a:p>
          <a:p>
            <a:pPr marL="274320" lvl="1" indent="-274320">
              <a:lnSpc>
                <a:spcPct val="100000"/>
              </a:lnSpc>
              <a:spcBef>
                <a:spcPts val="600"/>
              </a:spcBef>
              <a:buFont typeface="Arial" panose="020B0604020202020204" pitchFamily="34" charset="0"/>
              <a:buChar char="•"/>
            </a:pPr>
            <a:r>
              <a:rPr lang="en-US" sz="2000" dirty="0">
                <a:solidFill>
                  <a:schemeClr val="tx1"/>
                </a:solidFill>
                <a:latin typeface="+mn-lt"/>
              </a:rPr>
              <a:t>Impacts identified are all expressed as </a:t>
            </a:r>
            <a:r>
              <a:rPr lang="en-US" sz="2000" b="1" dirty="0">
                <a:solidFill>
                  <a:schemeClr val="tx1"/>
                </a:solidFill>
                <a:latin typeface="+mn-lt"/>
              </a:rPr>
              <a:t>potential</a:t>
            </a:r>
            <a:r>
              <a:rPr lang="en-US" sz="2000" dirty="0">
                <a:solidFill>
                  <a:schemeClr val="tx1"/>
                </a:solidFill>
                <a:latin typeface="+mn-lt"/>
              </a:rPr>
              <a:t>.</a:t>
            </a:r>
          </a:p>
          <a:p>
            <a:pPr marL="274320" lvl="1" indent="-274320">
              <a:lnSpc>
                <a:spcPct val="100000"/>
              </a:lnSpc>
              <a:spcBef>
                <a:spcPts val="600"/>
              </a:spcBef>
              <a:buFont typeface="Arial" panose="020B0604020202020204" pitchFamily="34" charset="0"/>
              <a:buChar char="•"/>
            </a:pPr>
            <a:r>
              <a:rPr lang="en-US" sz="2000" dirty="0">
                <a:solidFill>
                  <a:schemeClr val="tx1"/>
                </a:solidFill>
                <a:latin typeface="+mn-lt"/>
              </a:rPr>
              <a:t>LCIA converts LCI results to environmental issues based on characterization factors.</a:t>
            </a:r>
          </a:p>
          <a:p>
            <a:pPr marL="274320" lvl="1" indent="-274320">
              <a:lnSpc>
                <a:spcPct val="100000"/>
              </a:lnSpc>
              <a:spcBef>
                <a:spcPts val="600"/>
              </a:spcBef>
              <a:buFont typeface="Arial" panose="020B0604020202020204" pitchFamily="34" charset="0"/>
              <a:buChar char="•"/>
            </a:pPr>
            <a:r>
              <a:rPr lang="en-US" sz="2000" dirty="0">
                <a:solidFill>
                  <a:schemeClr val="tx1"/>
                </a:solidFill>
                <a:latin typeface="+mn-lt"/>
              </a:rPr>
              <a:t>Systematic approach to identify, check, evaluate, and present information based on goal and scope.</a:t>
            </a:r>
          </a:p>
          <a:p>
            <a:pPr marL="274320" lvl="1" indent="-274320">
              <a:lnSpc>
                <a:spcPct val="100000"/>
              </a:lnSpc>
              <a:spcBef>
                <a:spcPts val="600"/>
              </a:spcBef>
              <a:buFont typeface="Arial" panose="020B0604020202020204" pitchFamily="34" charset="0"/>
              <a:buChar char="•"/>
            </a:pPr>
            <a:r>
              <a:rPr lang="en-US" sz="2000" dirty="0">
                <a:solidFill>
                  <a:schemeClr val="tx1"/>
                </a:solidFill>
                <a:latin typeface="+mn-lt"/>
              </a:rPr>
              <a:t>Iterative process with continual interpretation.</a:t>
            </a:r>
          </a:p>
          <a:p>
            <a:pPr marL="274320" lvl="1" indent="-274320">
              <a:lnSpc>
                <a:spcPct val="100000"/>
              </a:lnSpc>
              <a:spcBef>
                <a:spcPts val="600"/>
              </a:spcBef>
              <a:buFont typeface="Arial" panose="020B0604020202020204" pitchFamily="34" charset="0"/>
              <a:buChar char="•"/>
            </a:pPr>
            <a:r>
              <a:rPr lang="en-US" sz="2000" dirty="0">
                <a:solidFill>
                  <a:schemeClr val="tx1"/>
                </a:solidFill>
                <a:latin typeface="+mn-lt"/>
              </a:rPr>
              <a:t>May link to other environmental management techniques.</a:t>
            </a:r>
            <a:endParaRPr lang="en-US" sz="2000" dirty="0">
              <a:solidFill>
                <a:srgbClr val="FF0000"/>
              </a:solidFill>
              <a:latin typeface="+mn-lt"/>
            </a:endParaRPr>
          </a:p>
        </p:txBody>
      </p:sp>
      <p:sp>
        <p:nvSpPr>
          <p:cNvPr id="9" name="Rectangle 8"/>
          <p:cNvSpPr/>
          <p:nvPr/>
        </p:nvSpPr>
        <p:spPr>
          <a:xfrm>
            <a:off x="1209822" y="6414363"/>
            <a:ext cx="5211863" cy="276999"/>
          </a:xfrm>
          <a:prstGeom prst="rect">
            <a:avLst/>
          </a:prstGeom>
        </p:spPr>
        <p:txBody>
          <a:bodyPr wrap="square">
            <a:spAutoFit/>
          </a:bodyPr>
          <a:lstStyle/>
          <a:p>
            <a:r>
              <a:rPr lang="en-US" sz="1200" dirty="0"/>
              <a:t>Note: Features identified are based on those put forth in ISO 14040:2006 </a:t>
            </a:r>
          </a:p>
        </p:txBody>
      </p:sp>
      <p:cxnSp>
        <p:nvCxnSpPr>
          <p:cNvPr id="5" name="Straight Connector 4">
            <a:extLst>
              <a:ext uri="{FF2B5EF4-FFF2-40B4-BE49-F238E27FC236}">
                <a16:creationId xmlns:a16="http://schemas.microsoft.com/office/drawing/2014/main" id="{61B2BCBF-4A79-4D0E-86B4-DD6883AA7CA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284197"/>
      </p:ext>
    </p:extLst>
  </p:cSld>
  <p:clrMapOvr>
    <a:masterClrMapping/>
  </p:clrMapOvr>
  <mc:AlternateContent xmlns:mc="http://schemas.openxmlformats.org/markup-compatibility/2006" xmlns:p14="http://schemas.microsoft.com/office/powerpoint/2010/main">
    <mc:Choice Requires="p14">
      <p:transition spd="slow" p14:dur="2000" advTm="88494"/>
    </mc:Choice>
    <mc:Fallback xmlns="">
      <p:transition spd="slow" advTm="88494"/>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432" y="289976"/>
            <a:ext cx="11033468" cy="646331"/>
          </a:xfrm>
        </p:spPr>
        <p:txBody>
          <a:bodyPr wrap="square">
            <a:spAutoFit/>
          </a:bodyPr>
          <a:lstStyle/>
          <a:p>
            <a:pPr algn="ctr"/>
            <a:r>
              <a:rPr lang="en-US" sz="4000" b="1" dirty="0">
                <a:latin typeface="+mn-lt"/>
              </a:rPr>
              <a:t>In-Class Exercise: LCA  </a:t>
            </a:r>
            <a:r>
              <a:rPr lang="en-US" sz="4000" b="1">
                <a:latin typeface="+mn-lt"/>
              </a:rPr>
              <a:t>and Input-Output </a:t>
            </a:r>
            <a:endParaRPr lang="en-US" sz="4000" b="1" dirty="0">
              <a:latin typeface="+mn-lt"/>
            </a:endParaRPr>
          </a:p>
        </p:txBody>
      </p:sp>
      <p:sp>
        <p:nvSpPr>
          <p:cNvPr id="4" name="Rectangle 3"/>
          <p:cNvSpPr/>
          <p:nvPr/>
        </p:nvSpPr>
        <p:spPr>
          <a:xfrm>
            <a:off x="924737" y="1690687"/>
            <a:ext cx="10342526" cy="4154984"/>
          </a:xfrm>
          <a:prstGeom prst="rect">
            <a:avLst/>
          </a:prstGeom>
        </p:spPr>
        <p:txBody>
          <a:bodyPr wrap="square">
            <a:spAutoFit/>
          </a:bodyPr>
          <a:lstStyle/>
          <a:p>
            <a:pPr marL="342900" marR="0" lvl="0" indent="-342900">
              <a:spcBef>
                <a:spcPts val="0"/>
              </a:spcBef>
              <a:spcAft>
                <a:spcPts val="0"/>
              </a:spcAft>
              <a:buFont typeface="+mj-lt"/>
              <a:buAutoNum type="arabicParenR"/>
            </a:pPr>
            <a:r>
              <a:rPr lang="en-US" sz="2400" dirty="0">
                <a:ea typeface="Calibri" charset="0"/>
                <a:cs typeface="Times New Roman" charset="0"/>
              </a:rPr>
              <a:t>Use the Input-Output (Embodied Energy &amp; Operating Energy) Quick tool to estimate energy resulting from production of product.</a:t>
            </a:r>
          </a:p>
          <a:p>
            <a:pPr marL="742950" marR="0" lvl="1" indent="-285750">
              <a:spcBef>
                <a:spcPts val="0"/>
              </a:spcBef>
              <a:spcAft>
                <a:spcPts val="0"/>
              </a:spcAft>
              <a:buFont typeface="+mj-lt"/>
              <a:buAutoNum type="alphaLcPeriod"/>
            </a:pPr>
            <a:r>
              <a:rPr lang="en-US" sz="2400" dirty="0">
                <a:ea typeface="Calibri" charset="0"/>
                <a:cs typeface="Times New Roman" charset="0"/>
              </a:rPr>
              <a:t>Use economic activity to derive estimates of materials and energy resources required for that activity, as well as the resulting environmental emissions.</a:t>
            </a:r>
          </a:p>
          <a:p>
            <a:pPr marL="742950" marR="0" lvl="1" indent="-285750">
              <a:spcBef>
                <a:spcPts val="0"/>
              </a:spcBef>
              <a:spcAft>
                <a:spcPts val="0"/>
              </a:spcAft>
              <a:buFont typeface="+mj-lt"/>
              <a:buAutoNum type="alphaLcPeriod"/>
            </a:pPr>
            <a:r>
              <a:rPr lang="en-US" sz="2400" dirty="0">
                <a:ea typeface="Calibri" charset="0"/>
                <a:cs typeface="Times New Roman" charset="0"/>
              </a:rPr>
              <a:t>Online Tool : </a:t>
            </a:r>
            <a:r>
              <a:rPr lang="en-US" sz="2400" u="sng" dirty="0">
                <a:solidFill>
                  <a:srgbClr val="0563C1"/>
                </a:solidFill>
                <a:ea typeface="Calibri" charset="0"/>
                <a:cs typeface="Times New Roman" charset="0"/>
                <a:hlinkClick r:id="rId2"/>
              </a:rPr>
              <a:t>http://www.eiolca.net</a:t>
            </a:r>
            <a:endParaRPr lang="en-US" sz="2400" dirty="0">
              <a:ea typeface="Calibri" charset="0"/>
              <a:cs typeface="Times New Roman" charset="0"/>
            </a:endParaRPr>
          </a:p>
          <a:p>
            <a:pPr marL="742950" marR="0" lvl="1" indent="-285750">
              <a:spcBef>
                <a:spcPts val="0"/>
              </a:spcBef>
              <a:spcAft>
                <a:spcPts val="0"/>
              </a:spcAft>
              <a:buFont typeface="+mj-lt"/>
              <a:buAutoNum type="alphaLcPeriod"/>
            </a:pPr>
            <a:r>
              <a:rPr lang="en-US" sz="2400" dirty="0">
                <a:ea typeface="Calibri" charset="0"/>
                <a:cs typeface="Times New Roman" charset="0"/>
              </a:rPr>
              <a:t>Task: Estimate Embodied energy and emissions associated with manufacturing of an automobile verses a bicycle.</a:t>
            </a:r>
          </a:p>
          <a:p>
            <a:pPr marL="1143000" marR="0" lvl="2" indent="-228600">
              <a:spcBef>
                <a:spcPts val="0"/>
              </a:spcBef>
              <a:spcAft>
                <a:spcPts val="0"/>
              </a:spcAft>
              <a:buFont typeface="+mj-lt"/>
              <a:buAutoNum type="romanLcPeriod"/>
            </a:pPr>
            <a:r>
              <a:rPr lang="en-US" sz="2400" dirty="0">
                <a:ea typeface="Calibri" charset="0"/>
                <a:cs typeface="Times New Roman" charset="0"/>
              </a:rPr>
              <a:t>Use the database – look into energy use for us 2002.</a:t>
            </a:r>
          </a:p>
          <a:p>
            <a:pPr marL="1600200" marR="0" lvl="3" indent="-228600">
              <a:spcBef>
                <a:spcPts val="0"/>
              </a:spcBef>
              <a:spcAft>
                <a:spcPts val="0"/>
              </a:spcAft>
              <a:buFont typeface="+mj-lt"/>
              <a:buAutoNum type="arabicPeriod"/>
            </a:pPr>
            <a:r>
              <a:rPr lang="en-US" sz="2400" dirty="0">
                <a:ea typeface="Calibri" charset="0"/>
                <a:cs typeface="Times New Roman" charset="0"/>
              </a:rPr>
              <a:t>Total energy TJ/1million $ (scale for 1 car worth $35000).</a:t>
            </a:r>
          </a:p>
          <a:p>
            <a:pPr marL="1600200" marR="0" lvl="3" indent="-228600">
              <a:spcBef>
                <a:spcPts val="0"/>
              </a:spcBef>
              <a:spcAft>
                <a:spcPts val="0"/>
              </a:spcAft>
              <a:buFont typeface="+mj-lt"/>
              <a:buAutoNum type="arabicPeriod"/>
            </a:pPr>
            <a:r>
              <a:rPr lang="en-US" sz="2400" dirty="0">
                <a:ea typeface="Calibri" charset="0"/>
                <a:cs typeface="Times New Roman" charset="0"/>
              </a:rPr>
              <a:t>Look at greenhouse gas emissions.</a:t>
            </a:r>
          </a:p>
          <a:p>
            <a:pPr marL="1600200" marR="0" lvl="3" indent="-228600">
              <a:spcBef>
                <a:spcPts val="0"/>
              </a:spcBef>
              <a:spcAft>
                <a:spcPts val="0"/>
              </a:spcAft>
              <a:buFont typeface="+mj-lt"/>
              <a:buAutoNum type="arabicPeriod"/>
            </a:pPr>
            <a:r>
              <a:rPr lang="en-US" sz="2400" dirty="0">
                <a:effectLst/>
                <a:ea typeface="Calibri" charset="0"/>
                <a:cs typeface="Times New Roman" charset="0"/>
              </a:rPr>
              <a:t>Compare automobile and a bicycle.</a:t>
            </a:r>
          </a:p>
        </p:txBody>
      </p:sp>
      <p:cxnSp>
        <p:nvCxnSpPr>
          <p:cNvPr id="5" name="Straight Connector 4">
            <a:extLst>
              <a:ext uri="{FF2B5EF4-FFF2-40B4-BE49-F238E27FC236}">
                <a16:creationId xmlns:a16="http://schemas.microsoft.com/office/drawing/2014/main" id="{9DAA4F1E-2B25-4C7A-B7C7-C6B0FBCCC93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1201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4358649" y="156411"/>
            <a:ext cx="3474733" cy="707886"/>
          </a:xfrm>
          <a:prstGeom prst="rect">
            <a:avLst/>
          </a:prstGeom>
          <a:noFill/>
        </p:spPr>
        <p:txBody>
          <a:bodyPr wrap="none" rtlCol="0">
            <a:spAutoFit/>
          </a:bodyPr>
          <a:lstStyle/>
          <a:p>
            <a:pPr algn="ctr"/>
            <a:r>
              <a:rPr lang="en-US" sz="4000" b="1" dirty="0"/>
              <a:t>Topics Covered</a:t>
            </a:r>
          </a:p>
        </p:txBody>
      </p:sp>
      <p:sp>
        <p:nvSpPr>
          <p:cNvPr id="7" name="TextBox 6">
            <a:extLst>
              <a:ext uri="{FF2B5EF4-FFF2-40B4-BE49-F238E27FC236}">
                <a16:creationId xmlns:a16="http://schemas.microsoft.com/office/drawing/2014/main" id="{B1EC34FC-E510-E649-A2A5-0446B02221A4}"/>
              </a:ext>
            </a:extLst>
          </p:cNvPr>
          <p:cNvSpPr txBox="1"/>
          <p:nvPr/>
        </p:nvSpPr>
        <p:spPr>
          <a:xfrm>
            <a:off x="713039" y="1651086"/>
            <a:ext cx="7205045" cy="4616648"/>
          </a:xfrm>
          <a:prstGeom prst="rect">
            <a:avLst/>
          </a:prstGeom>
          <a:noFill/>
        </p:spPr>
        <p:txBody>
          <a:bodyPr wrap="square" rtlCol="0">
            <a:spAutoFit/>
          </a:bodyPr>
          <a:lstStyle/>
          <a:p>
            <a:pPr marL="514350" indent="-514350">
              <a:spcBef>
                <a:spcPts val="1200"/>
              </a:spcBef>
              <a:buFont typeface="+mj-lt"/>
              <a:buAutoNum type="arabicPeriod"/>
            </a:pPr>
            <a:r>
              <a:rPr lang="en-US" sz="2800" dirty="0"/>
              <a:t>Sustainability – Myths and Facts</a:t>
            </a:r>
          </a:p>
          <a:p>
            <a:pPr marL="514350" indent="-514350">
              <a:spcBef>
                <a:spcPts val="1200"/>
              </a:spcBef>
              <a:buFont typeface="+mj-lt"/>
              <a:buAutoNum type="arabicPeriod"/>
            </a:pPr>
            <a:r>
              <a:rPr lang="en-US" sz="2800" dirty="0"/>
              <a:t>Society, Economy, and the Environment</a:t>
            </a:r>
          </a:p>
          <a:p>
            <a:pPr marL="514350" indent="-514350">
              <a:spcBef>
                <a:spcPts val="1200"/>
              </a:spcBef>
              <a:buFont typeface="+mj-lt"/>
              <a:buAutoNum type="arabicPeriod"/>
            </a:pPr>
            <a:r>
              <a:rPr lang="en-US" sz="2800" dirty="0"/>
              <a:t>Business and Sustainability</a:t>
            </a:r>
          </a:p>
          <a:p>
            <a:pPr marL="914400" lvl="1" indent="-457200">
              <a:spcBef>
                <a:spcPts val="1200"/>
              </a:spcBef>
              <a:buFont typeface="Arial" panose="020B0604020202020204" pitchFamily="34" charset="0"/>
              <a:buChar char="•"/>
            </a:pPr>
            <a:r>
              <a:rPr lang="en-US" sz="2400" dirty="0"/>
              <a:t>Applying Green Chemistry to Management</a:t>
            </a:r>
          </a:p>
          <a:p>
            <a:pPr marL="514350" indent="-514350">
              <a:spcBef>
                <a:spcPts val="1200"/>
              </a:spcBef>
              <a:buFont typeface="+mj-lt"/>
              <a:buAutoNum type="arabicPeriod"/>
            </a:pPr>
            <a:r>
              <a:rPr lang="en-US" sz="2800" dirty="0"/>
              <a:t>Different Models of Sustainability</a:t>
            </a:r>
          </a:p>
          <a:p>
            <a:pPr marL="514350" indent="-514350">
              <a:spcBef>
                <a:spcPts val="1200"/>
              </a:spcBef>
              <a:buFont typeface="+mj-lt"/>
              <a:buAutoNum type="arabicPeriod"/>
            </a:pPr>
            <a:r>
              <a:rPr lang="en-US" sz="2800" dirty="0"/>
              <a:t>Case Study: The Interface Company</a:t>
            </a:r>
          </a:p>
          <a:p>
            <a:pPr marL="514350" indent="-514350">
              <a:spcBef>
                <a:spcPts val="1200"/>
              </a:spcBef>
              <a:buFont typeface="+mj-lt"/>
              <a:buAutoNum type="arabicPeriod"/>
            </a:pPr>
            <a:r>
              <a:rPr lang="en-US" sz="2800" dirty="0"/>
              <a:t>Green Washing</a:t>
            </a:r>
          </a:p>
          <a:p>
            <a:pPr marL="514350" indent="-514350">
              <a:spcBef>
                <a:spcPts val="1200"/>
              </a:spcBef>
              <a:buFont typeface="+mj-lt"/>
              <a:buAutoNum type="arabicPeriod"/>
            </a:pPr>
            <a:r>
              <a:rPr lang="en-US" sz="2800" dirty="0"/>
              <a:t>Life-Cycle Assessment</a:t>
            </a:r>
          </a:p>
        </p:txBody>
      </p:sp>
    </p:spTree>
    <p:extLst>
      <p:ext uri="{BB962C8B-B14F-4D97-AF65-F5344CB8AC3E}">
        <p14:creationId xmlns:p14="http://schemas.microsoft.com/office/powerpoint/2010/main" val="20094273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spTree>
    <p:extLst>
      <p:ext uri="{BB962C8B-B14F-4D97-AF65-F5344CB8AC3E}">
        <p14:creationId xmlns:p14="http://schemas.microsoft.com/office/powerpoint/2010/main" val="1913248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714" y="2978858"/>
            <a:ext cx="6338571" cy="1490152"/>
          </a:xfrm>
          <a:prstGeom prst="rect">
            <a:avLst/>
          </a:prstGeom>
        </p:spPr>
        <p:txBody>
          <a:bodyPr vert="horz" wrap="square" lIns="0" tIns="12700" rIns="0" bIns="0" rtlCol="0">
            <a:spAutoFit/>
          </a:bodyPr>
          <a:lstStyle/>
          <a:p>
            <a:pPr marL="12700" algn="ctr">
              <a:spcBef>
                <a:spcPts val="100"/>
              </a:spcBef>
            </a:pPr>
            <a:r>
              <a:rPr lang="en-US" sz="4800" spc="-15" dirty="0">
                <a:cs typeface="Calibri"/>
              </a:rPr>
              <a:t>S</a:t>
            </a:r>
            <a:r>
              <a:rPr sz="4800" spc="-15" dirty="0">
                <a:cs typeface="Calibri"/>
              </a:rPr>
              <a:t>ustainability</a:t>
            </a:r>
            <a:r>
              <a:rPr sz="4800" spc="40" dirty="0">
                <a:cs typeface="Calibri"/>
              </a:rPr>
              <a:t> </a:t>
            </a:r>
            <a:r>
              <a:rPr sz="4800" spc="-5" dirty="0">
                <a:cs typeface="Calibri"/>
              </a:rPr>
              <a:t>is</a:t>
            </a:r>
            <a:r>
              <a:rPr lang="en-US" sz="4800" spc="-5" dirty="0">
                <a:cs typeface="Calibri"/>
              </a:rPr>
              <a:t> </a:t>
            </a:r>
            <a:r>
              <a:rPr sz="4800" spc="-5" dirty="0">
                <a:cs typeface="Calibri"/>
              </a:rPr>
              <a:t>all</a:t>
            </a:r>
            <a:r>
              <a:rPr sz="4800" spc="-80" dirty="0">
                <a:cs typeface="Calibri"/>
              </a:rPr>
              <a:t> </a:t>
            </a:r>
            <a:r>
              <a:rPr sz="4800" spc="-5" dirty="0">
                <a:cs typeface="Calibri"/>
              </a:rPr>
              <a:t>about </a:t>
            </a:r>
            <a:r>
              <a:rPr sz="4800" dirty="0">
                <a:cs typeface="Calibri"/>
              </a:rPr>
              <a:t> the</a:t>
            </a:r>
            <a:r>
              <a:rPr sz="4800" spc="-80" dirty="0">
                <a:cs typeface="Calibri"/>
              </a:rPr>
              <a:t> </a:t>
            </a:r>
            <a:r>
              <a:rPr sz="4800" spc="-20" dirty="0">
                <a:cs typeface="Calibri"/>
              </a:rPr>
              <a:t>environment.</a:t>
            </a:r>
            <a:endParaRPr sz="4800" dirty="0">
              <a:cs typeface="Calibri"/>
            </a:endParaRPr>
          </a:p>
        </p:txBody>
      </p:sp>
      <p:sp>
        <p:nvSpPr>
          <p:cNvPr id="3" name="Rectangle 2">
            <a:extLst>
              <a:ext uri="{FF2B5EF4-FFF2-40B4-BE49-F238E27FC236}">
                <a16:creationId xmlns:a16="http://schemas.microsoft.com/office/drawing/2014/main" id="{13440B34-DB7D-42BB-8950-41680451F743}"/>
              </a:ext>
            </a:extLst>
          </p:cNvPr>
          <p:cNvSpPr/>
          <p:nvPr/>
        </p:nvSpPr>
        <p:spPr>
          <a:xfrm>
            <a:off x="5054914" y="185000"/>
            <a:ext cx="2082173" cy="707886"/>
          </a:xfrm>
          <a:prstGeom prst="rect">
            <a:avLst/>
          </a:prstGeom>
        </p:spPr>
        <p:txBody>
          <a:bodyPr wrap="none">
            <a:spAutoFit/>
          </a:bodyPr>
          <a:lstStyle/>
          <a:p>
            <a:pPr marL="12700" algn="ctr">
              <a:spcBef>
                <a:spcPts val="100"/>
              </a:spcBef>
            </a:pPr>
            <a:r>
              <a:rPr lang="en-US" sz="4000" b="1" dirty="0">
                <a:cs typeface="Calibri"/>
              </a:rPr>
              <a:t>Myth</a:t>
            </a:r>
            <a:r>
              <a:rPr lang="en-US" sz="4000" b="1" spc="-91" dirty="0">
                <a:cs typeface="Calibri"/>
              </a:rPr>
              <a:t> #2</a:t>
            </a:r>
            <a:r>
              <a:rPr lang="en-US" sz="4000" b="1" dirty="0">
                <a:cs typeface="Calibri"/>
              </a:rPr>
              <a:t>:</a:t>
            </a:r>
          </a:p>
        </p:txBody>
      </p:sp>
      <p:cxnSp>
        <p:nvCxnSpPr>
          <p:cNvPr id="4" name="Straight Connector 3">
            <a:extLst>
              <a:ext uri="{FF2B5EF4-FFF2-40B4-BE49-F238E27FC236}">
                <a16:creationId xmlns:a16="http://schemas.microsoft.com/office/drawing/2014/main" id="{62B984F2-A3D2-4E87-A083-C4782265DE9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530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8364" y="261039"/>
            <a:ext cx="10595270" cy="566822"/>
          </a:xfrm>
          <a:prstGeom prst="rect">
            <a:avLst/>
          </a:prstGeom>
        </p:spPr>
        <p:txBody>
          <a:bodyPr vert="horz" wrap="square" lIns="0" tIns="12700" rIns="0" bIns="0" rtlCol="0" anchor="ctr">
            <a:spAutoFit/>
          </a:bodyPr>
          <a:lstStyle/>
          <a:p>
            <a:pPr marL="12700" algn="ctr">
              <a:spcBef>
                <a:spcPts val="100"/>
              </a:spcBef>
            </a:pPr>
            <a:r>
              <a:rPr sz="4000" b="1" spc="-5" dirty="0">
                <a:latin typeface="+mn-lt"/>
                <a:cs typeface="Arial"/>
              </a:rPr>
              <a:t>Sustainability</a:t>
            </a:r>
            <a:r>
              <a:rPr lang="en-US" sz="4000" b="1" spc="-5" dirty="0">
                <a:latin typeface="+mn-lt"/>
                <a:cs typeface="Arial"/>
              </a:rPr>
              <a:t> is Not Just About the Environment</a:t>
            </a:r>
            <a:endParaRPr sz="4000" b="1" dirty="0">
              <a:latin typeface="+mn-lt"/>
              <a:cs typeface="Arial"/>
            </a:endParaRPr>
          </a:p>
        </p:txBody>
      </p:sp>
      <p:sp>
        <p:nvSpPr>
          <p:cNvPr id="3" name="object 3"/>
          <p:cNvSpPr txBox="1"/>
          <p:nvPr/>
        </p:nvSpPr>
        <p:spPr>
          <a:xfrm>
            <a:off x="836230" y="3883217"/>
            <a:ext cx="10519540" cy="1305486"/>
          </a:xfrm>
          <a:prstGeom prst="rect">
            <a:avLst/>
          </a:prstGeom>
        </p:spPr>
        <p:txBody>
          <a:bodyPr vert="horz" wrap="square" lIns="0" tIns="12700" rIns="0" bIns="0" rtlCol="0">
            <a:spAutoFit/>
          </a:bodyPr>
          <a:lstStyle/>
          <a:p>
            <a:pPr marR="5080">
              <a:spcBef>
                <a:spcPts val="600"/>
              </a:spcBef>
            </a:pPr>
            <a:r>
              <a:rPr lang="en-US" sz="2800" spc="-11" dirty="0">
                <a:cs typeface="Calibri"/>
              </a:rPr>
              <a:t>This requires giving all </a:t>
            </a:r>
            <a:r>
              <a:rPr sz="2800" spc="-11" dirty="0">
                <a:cs typeface="Calibri"/>
              </a:rPr>
              <a:t>countries</a:t>
            </a:r>
            <a:r>
              <a:rPr sz="2800" spc="-20" dirty="0">
                <a:cs typeface="Calibri"/>
              </a:rPr>
              <a:t> </a:t>
            </a:r>
            <a:r>
              <a:rPr sz="2800" spc="-5" dirty="0">
                <a:cs typeface="Calibri"/>
              </a:rPr>
              <a:t>access </a:t>
            </a:r>
            <a:r>
              <a:rPr sz="2800" spc="-15" dirty="0">
                <a:cs typeface="Calibri"/>
              </a:rPr>
              <a:t>to natural resources</a:t>
            </a:r>
            <a:r>
              <a:rPr lang="en-US" sz="2800" spc="-15" dirty="0">
                <a:cs typeface="Calibri"/>
              </a:rPr>
              <a:t> such as</a:t>
            </a:r>
            <a:r>
              <a:rPr sz="2800" spc="-15" dirty="0">
                <a:cs typeface="Calibri"/>
              </a:rPr>
              <a:t> </a:t>
            </a:r>
            <a:r>
              <a:rPr sz="2800" spc="-60" dirty="0">
                <a:cs typeface="Calibri"/>
              </a:rPr>
              <a:t>water, </a:t>
            </a:r>
            <a:r>
              <a:rPr sz="2800" spc="-15" dirty="0">
                <a:cs typeface="Calibri"/>
              </a:rPr>
              <a:t>energy</a:t>
            </a:r>
            <a:r>
              <a:rPr lang="en-US" sz="2800" spc="-15" dirty="0">
                <a:cs typeface="Calibri"/>
              </a:rPr>
              <a:t>,</a:t>
            </a:r>
            <a:r>
              <a:rPr sz="2800" spc="-15" dirty="0">
                <a:cs typeface="Calibri"/>
              </a:rPr>
              <a:t> </a:t>
            </a:r>
            <a:r>
              <a:rPr sz="2800" spc="-5" dirty="0">
                <a:cs typeface="Calibri"/>
              </a:rPr>
              <a:t>and </a:t>
            </a:r>
            <a:r>
              <a:rPr sz="2800" spc="-15" dirty="0">
                <a:cs typeface="Calibri"/>
              </a:rPr>
              <a:t>food</a:t>
            </a:r>
            <a:r>
              <a:rPr lang="en-US" sz="2800" spc="-15" dirty="0">
                <a:cs typeface="Calibri"/>
              </a:rPr>
              <a:t> - </a:t>
            </a:r>
            <a:r>
              <a:rPr sz="2800" spc="-15" dirty="0">
                <a:cs typeface="Calibri"/>
              </a:rPr>
              <a:t>all </a:t>
            </a:r>
            <a:r>
              <a:rPr sz="2800" spc="-5" dirty="0">
                <a:cs typeface="Calibri"/>
              </a:rPr>
              <a:t>of which </a:t>
            </a:r>
            <a:r>
              <a:rPr sz="2800" spc="-11" dirty="0">
                <a:cs typeface="Calibri"/>
              </a:rPr>
              <a:t>come, </a:t>
            </a:r>
            <a:r>
              <a:rPr sz="2800" spc="-5" dirty="0">
                <a:cs typeface="Calibri"/>
              </a:rPr>
              <a:t>one </a:t>
            </a:r>
            <a:r>
              <a:rPr sz="2800" spc="-31" dirty="0">
                <a:cs typeface="Calibri"/>
              </a:rPr>
              <a:t>way </a:t>
            </a:r>
            <a:r>
              <a:rPr sz="2800" spc="-5" dirty="0">
                <a:cs typeface="Calibri"/>
              </a:rPr>
              <a:t>or </a:t>
            </a:r>
            <a:r>
              <a:rPr sz="2800" spc="-35" dirty="0">
                <a:cs typeface="Calibri"/>
              </a:rPr>
              <a:t>another, </a:t>
            </a:r>
            <a:r>
              <a:rPr sz="2800" spc="-15" dirty="0">
                <a:cs typeface="Calibri"/>
              </a:rPr>
              <a:t>from </a:t>
            </a:r>
            <a:r>
              <a:rPr sz="2800" spc="-5" dirty="0">
                <a:cs typeface="Calibri"/>
              </a:rPr>
              <a:t>the </a:t>
            </a:r>
            <a:r>
              <a:rPr sz="2800" spc="-15" dirty="0">
                <a:cs typeface="Calibri"/>
              </a:rPr>
              <a:t>environment.</a:t>
            </a:r>
            <a:endParaRPr sz="2800" dirty="0">
              <a:cs typeface="Calibri"/>
            </a:endParaRPr>
          </a:p>
        </p:txBody>
      </p:sp>
      <p:sp>
        <p:nvSpPr>
          <p:cNvPr id="4" name="Rectangle 3">
            <a:extLst>
              <a:ext uri="{FF2B5EF4-FFF2-40B4-BE49-F238E27FC236}">
                <a16:creationId xmlns:a16="http://schemas.microsoft.com/office/drawing/2014/main" id="{612B3EDE-F33D-4FB1-B52C-1BD254BCC6F9}"/>
              </a:ext>
            </a:extLst>
          </p:cNvPr>
          <p:cNvSpPr/>
          <p:nvPr/>
        </p:nvSpPr>
        <p:spPr>
          <a:xfrm>
            <a:off x="836230" y="2115173"/>
            <a:ext cx="10519540" cy="1384995"/>
          </a:xfrm>
          <a:prstGeom prst="rect">
            <a:avLst/>
          </a:prstGeom>
        </p:spPr>
        <p:txBody>
          <a:bodyPr wrap="square">
            <a:spAutoFit/>
          </a:bodyPr>
          <a:lstStyle/>
          <a:p>
            <a:r>
              <a:rPr lang="en-US" sz="2800" dirty="0"/>
              <a:t>Sustainability include a broad group social and economic development issues including: poverty, hunger, health, education, climate change, water, sanitation, energy, and environment.</a:t>
            </a:r>
          </a:p>
        </p:txBody>
      </p:sp>
      <p:cxnSp>
        <p:nvCxnSpPr>
          <p:cNvPr id="5" name="Straight Connector 4">
            <a:extLst>
              <a:ext uri="{FF2B5EF4-FFF2-40B4-BE49-F238E27FC236}">
                <a16:creationId xmlns:a16="http://schemas.microsoft.com/office/drawing/2014/main" id="{059EF784-2490-44B4-B569-014167F2083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079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703335" y="890766"/>
            <a:ext cx="7047735" cy="5820448"/>
          </a:xfrm>
          <a:prstGeom prst="rect">
            <a:avLst/>
          </a:prstGeom>
          <a:blipFill>
            <a:blip r:embed="rId2" cstate="print"/>
            <a:stretch>
              <a:fillRect/>
            </a:stretch>
          </a:blipFill>
        </p:spPr>
        <p:txBody>
          <a:bodyPr wrap="square" lIns="0" tIns="0" rIns="0" bIns="0" rtlCol="0"/>
          <a:lstStyle/>
          <a:p>
            <a:endParaRPr/>
          </a:p>
        </p:txBody>
      </p:sp>
      <p:sp>
        <p:nvSpPr>
          <p:cNvPr id="4" name="TextBox 3"/>
          <p:cNvSpPr txBox="1"/>
          <p:nvPr/>
        </p:nvSpPr>
        <p:spPr>
          <a:xfrm>
            <a:off x="525267" y="1329904"/>
            <a:ext cx="3957604" cy="1569660"/>
          </a:xfrm>
          <a:prstGeom prst="rect">
            <a:avLst/>
          </a:prstGeom>
          <a:noFill/>
        </p:spPr>
        <p:txBody>
          <a:bodyPr wrap="square" rtlCol="0">
            <a:spAutoFit/>
          </a:bodyPr>
          <a:lstStyle/>
          <a:p>
            <a:r>
              <a:rPr lang="en-US" sz="2400" spc="-5" dirty="0">
                <a:cs typeface="Calibri"/>
              </a:rPr>
              <a:t>Sustainability has </a:t>
            </a:r>
            <a:r>
              <a:rPr lang="en-US" sz="2400" spc="-20" dirty="0">
                <a:cs typeface="Calibri"/>
              </a:rPr>
              <a:t>transformed into </a:t>
            </a:r>
            <a:r>
              <a:rPr lang="en-US" sz="2400" spc="-5" dirty="0">
                <a:cs typeface="Calibri"/>
              </a:rPr>
              <a:t>an </a:t>
            </a:r>
            <a:r>
              <a:rPr lang="en-US" sz="2400" spc="-20" dirty="0">
                <a:cs typeface="Calibri"/>
              </a:rPr>
              <a:t>environmental </a:t>
            </a:r>
            <a:r>
              <a:rPr lang="en-US" sz="2400" spc="-15" dirty="0">
                <a:cs typeface="Calibri"/>
              </a:rPr>
              <a:t>term </a:t>
            </a:r>
            <a:r>
              <a:rPr lang="en-US" sz="2400" spc="-5" dirty="0">
                <a:cs typeface="Calibri"/>
              </a:rPr>
              <a:t>because the </a:t>
            </a:r>
            <a:r>
              <a:rPr lang="en-US" sz="2400" dirty="0"/>
              <a:t>economy is driven by natural resources.</a:t>
            </a:r>
          </a:p>
        </p:txBody>
      </p:sp>
      <p:sp>
        <p:nvSpPr>
          <p:cNvPr id="5" name="Rectangle 4"/>
          <p:cNvSpPr/>
          <p:nvPr/>
        </p:nvSpPr>
        <p:spPr>
          <a:xfrm>
            <a:off x="525266" y="3433716"/>
            <a:ext cx="3957604" cy="2936188"/>
          </a:xfrm>
          <a:prstGeom prst="rect">
            <a:avLst/>
          </a:prstGeom>
        </p:spPr>
        <p:txBody>
          <a:bodyPr wrap="square">
            <a:spAutoFit/>
          </a:bodyPr>
          <a:lstStyle/>
          <a:p>
            <a:pPr marR="5080">
              <a:lnSpc>
                <a:spcPct val="110000"/>
              </a:lnSpc>
              <a:spcBef>
                <a:spcPts val="600"/>
              </a:spcBef>
            </a:pPr>
            <a:r>
              <a:rPr lang="en-US" sz="2400" dirty="0">
                <a:cs typeface="Calibri"/>
              </a:rPr>
              <a:t>If</a:t>
            </a:r>
            <a:r>
              <a:rPr lang="en-US" sz="2400" b="1" dirty="0">
                <a:cs typeface="Calibri"/>
              </a:rPr>
              <a:t> </a:t>
            </a:r>
            <a:r>
              <a:rPr lang="en-US" sz="2400" spc="-15" dirty="0">
                <a:cs typeface="Calibri"/>
              </a:rPr>
              <a:t>too many </a:t>
            </a:r>
            <a:r>
              <a:rPr lang="en-US" sz="2400" dirty="0">
                <a:cs typeface="Calibri"/>
              </a:rPr>
              <a:t>of </a:t>
            </a:r>
            <a:r>
              <a:rPr lang="en-US" sz="2400" spc="-5" dirty="0">
                <a:cs typeface="Calibri"/>
              </a:rPr>
              <a:t>us use </a:t>
            </a:r>
            <a:r>
              <a:rPr lang="en-US" sz="2400" spc="-15" dirty="0">
                <a:cs typeface="Calibri"/>
              </a:rPr>
              <a:t>resources inefficiently </a:t>
            </a:r>
            <a:r>
              <a:rPr lang="en-US" sz="2400" dirty="0">
                <a:cs typeface="Calibri"/>
              </a:rPr>
              <a:t>or </a:t>
            </a:r>
            <a:r>
              <a:rPr lang="en-US" sz="2400" spc="-25" dirty="0">
                <a:cs typeface="Calibri"/>
              </a:rPr>
              <a:t>generate </a:t>
            </a:r>
            <a:r>
              <a:rPr lang="en-US" sz="2400" spc="-20" dirty="0">
                <a:cs typeface="Calibri"/>
              </a:rPr>
              <a:t>waste </a:t>
            </a:r>
            <a:r>
              <a:rPr lang="en-US" sz="2400" spc="-15" dirty="0">
                <a:cs typeface="Calibri"/>
              </a:rPr>
              <a:t>too </a:t>
            </a:r>
            <a:r>
              <a:rPr lang="en-US" sz="2400" spc="-5" dirty="0">
                <a:cs typeface="Calibri"/>
              </a:rPr>
              <a:t>quickly </a:t>
            </a:r>
            <a:r>
              <a:rPr lang="en-US" sz="2400" spc="-25" dirty="0">
                <a:cs typeface="Calibri"/>
              </a:rPr>
              <a:t>for </a:t>
            </a:r>
            <a:r>
              <a:rPr lang="en-US" sz="2400" spc="-5" dirty="0">
                <a:cs typeface="Calibri"/>
              </a:rPr>
              <a:t>the </a:t>
            </a:r>
            <a:r>
              <a:rPr lang="en-US" sz="2400" spc="-15" dirty="0">
                <a:cs typeface="Calibri"/>
              </a:rPr>
              <a:t>environment </a:t>
            </a:r>
            <a:r>
              <a:rPr lang="en-US" sz="2400" spc="-20" dirty="0">
                <a:cs typeface="Calibri"/>
              </a:rPr>
              <a:t>to </a:t>
            </a:r>
            <a:r>
              <a:rPr lang="en-US" sz="2400" spc="-5" dirty="0">
                <a:cs typeface="Calibri"/>
              </a:rPr>
              <a:t>absorb and </a:t>
            </a:r>
            <a:r>
              <a:rPr lang="en-US" sz="2400" spc="-11" dirty="0">
                <a:cs typeface="Calibri"/>
              </a:rPr>
              <a:t>process, </a:t>
            </a:r>
            <a:r>
              <a:rPr lang="en-US" sz="2400" spc="-15" dirty="0">
                <a:cs typeface="Calibri"/>
              </a:rPr>
              <a:t>future generations </a:t>
            </a:r>
            <a:r>
              <a:rPr lang="en-US" sz="2400" spc="-11" dirty="0">
                <a:cs typeface="Calibri"/>
              </a:rPr>
              <a:t>won’t </a:t>
            </a:r>
            <a:r>
              <a:rPr lang="en-US" sz="2400" spc="-5" dirty="0">
                <a:cs typeface="Calibri"/>
              </a:rPr>
              <a:t>be able </a:t>
            </a:r>
            <a:r>
              <a:rPr lang="en-US" sz="2400" spc="-20" dirty="0">
                <a:cs typeface="Calibri"/>
              </a:rPr>
              <a:t>to </a:t>
            </a:r>
            <a:r>
              <a:rPr lang="en-US" sz="2400" spc="-11" dirty="0">
                <a:cs typeface="Calibri"/>
              </a:rPr>
              <a:t>meet </a:t>
            </a:r>
            <a:r>
              <a:rPr lang="en-US" sz="2400" spc="-5" dirty="0">
                <a:cs typeface="Calibri"/>
              </a:rPr>
              <a:t>their</a:t>
            </a:r>
            <a:r>
              <a:rPr lang="en-US" sz="2400" spc="-100" dirty="0">
                <a:cs typeface="Calibri"/>
              </a:rPr>
              <a:t> </a:t>
            </a:r>
            <a:r>
              <a:rPr lang="en-US" sz="2400" spc="-5" dirty="0">
                <a:cs typeface="Calibri"/>
              </a:rPr>
              <a:t>needs.</a:t>
            </a:r>
            <a:endParaRPr lang="en-US" sz="2400" dirty="0">
              <a:cs typeface="Calibri"/>
            </a:endParaRPr>
          </a:p>
        </p:txBody>
      </p:sp>
      <p:cxnSp>
        <p:nvCxnSpPr>
          <p:cNvPr id="6" name="Straight Connector 5">
            <a:extLst>
              <a:ext uri="{FF2B5EF4-FFF2-40B4-BE49-F238E27FC236}">
                <a16:creationId xmlns:a16="http://schemas.microsoft.com/office/drawing/2014/main" id="{F176FB4E-ACC0-4251-9197-1537D626865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bject 2">
            <a:extLst>
              <a:ext uri="{FF2B5EF4-FFF2-40B4-BE49-F238E27FC236}">
                <a16:creationId xmlns:a16="http://schemas.microsoft.com/office/drawing/2014/main" id="{5C3DB366-35C0-41D2-B84C-E4FEF3523599}"/>
              </a:ext>
            </a:extLst>
          </p:cNvPr>
          <p:cNvSpPr txBox="1">
            <a:spLocks/>
          </p:cNvSpPr>
          <p:nvPr/>
        </p:nvSpPr>
        <p:spPr>
          <a:xfrm>
            <a:off x="798364" y="261039"/>
            <a:ext cx="10595270"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a:latin typeface="+mn-lt"/>
                <a:cs typeface="Arial"/>
              </a:rPr>
              <a:t>Sustainability is Not Just About the Environment</a:t>
            </a:r>
            <a:endParaRPr lang="en-US" sz="4000" b="1" dirty="0">
              <a:latin typeface="+mn-lt"/>
              <a:cs typeface="Arial"/>
            </a:endParaRPr>
          </a:p>
        </p:txBody>
      </p:sp>
      <p:sp>
        <p:nvSpPr>
          <p:cNvPr id="8" name="TextBox 7">
            <a:extLst>
              <a:ext uri="{FF2B5EF4-FFF2-40B4-BE49-F238E27FC236}">
                <a16:creationId xmlns:a16="http://schemas.microsoft.com/office/drawing/2014/main" id="{A69197D8-C702-3C44-9961-185293E1F885}"/>
              </a:ext>
            </a:extLst>
          </p:cNvPr>
          <p:cNvSpPr txBox="1"/>
          <p:nvPr/>
        </p:nvSpPr>
        <p:spPr>
          <a:xfrm>
            <a:off x="938151" y="6488668"/>
            <a:ext cx="1729641" cy="276999"/>
          </a:xfrm>
          <a:prstGeom prst="rect">
            <a:avLst/>
          </a:prstGeom>
          <a:noFill/>
        </p:spPr>
        <p:txBody>
          <a:bodyPr wrap="none" rtlCol="0">
            <a:spAutoFit/>
          </a:bodyPr>
          <a:lstStyle/>
          <a:p>
            <a:r>
              <a:rPr lang="en-US" sz="1200" dirty="0">
                <a:solidFill>
                  <a:schemeClr val="bg1">
                    <a:lumMod val="50000"/>
                  </a:schemeClr>
                </a:solidFill>
              </a:rPr>
              <a:t>Image Source: Wikipedia</a:t>
            </a:r>
          </a:p>
        </p:txBody>
      </p:sp>
    </p:spTree>
    <p:extLst>
      <p:ext uri="{BB962C8B-B14F-4D97-AF65-F5344CB8AC3E}">
        <p14:creationId xmlns:p14="http://schemas.microsoft.com/office/powerpoint/2010/main" val="3937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8870" y="3393093"/>
            <a:ext cx="9954260" cy="679673"/>
          </a:xfrm>
          <a:prstGeom prst="rect">
            <a:avLst/>
          </a:prstGeom>
        </p:spPr>
        <p:txBody>
          <a:bodyPr vert="horz" wrap="square" lIns="0" tIns="12700" rIns="0" bIns="0" rtlCol="0">
            <a:spAutoFit/>
          </a:bodyPr>
          <a:lstStyle/>
          <a:p>
            <a:pPr marL="12700" marR="5080" algn="ctr">
              <a:lnSpc>
                <a:spcPts val="5200"/>
              </a:lnSpc>
              <a:spcBef>
                <a:spcPts val="844"/>
              </a:spcBef>
              <a:tabLst>
                <a:tab pos="4130571" algn="l"/>
              </a:tabLst>
            </a:pPr>
            <a:r>
              <a:rPr sz="4800" spc="-15" dirty="0">
                <a:cs typeface="Calibri"/>
              </a:rPr>
              <a:t>“Sustainable”</a:t>
            </a:r>
            <a:r>
              <a:rPr sz="4800" spc="31" dirty="0">
                <a:cs typeface="Calibri"/>
              </a:rPr>
              <a:t> </a:t>
            </a:r>
            <a:r>
              <a:rPr sz="4800" spc="-5" dirty="0">
                <a:cs typeface="Calibri"/>
              </a:rPr>
              <a:t>is	</a:t>
            </a:r>
            <a:r>
              <a:rPr sz="4800" dirty="0">
                <a:cs typeface="Calibri"/>
              </a:rPr>
              <a:t>a</a:t>
            </a:r>
            <a:r>
              <a:rPr sz="4800" spc="-65" dirty="0">
                <a:cs typeface="Calibri"/>
              </a:rPr>
              <a:t> </a:t>
            </a:r>
            <a:r>
              <a:rPr sz="4800" spc="-31" dirty="0">
                <a:cs typeface="Calibri"/>
              </a:rPr>
              <a:t>synonym </a:t>
            </a:r>
            <a:r>
              <a:rPr sz="4800" dirty="0">
                <a:cs typeface="Calibri"/>
              </a:rPr>
              <a:t> </a:t>
            </a:r>
            <a:r>
              <a:rPr sz="4800" spc="-31" dirty="0">
                <a:cs typeface="Calibri"/>
              </a:rPr>
              <a:t>for</a:t>
            </a:r>
            <a:r>
              <a:rPr sz="4800" spc="-60" dirty="0">
                <a:cs typeface="Calibri"/>
              </a:rPr>
              <a:t> </a:t>
            </a:r>
            <a:r>
              <a:rPr sz="4800" spc="-75" dirty="0">
                <a:cs typeface="Calibri"/>
              </a:rPr>
              <a:t>“green”</a:t>
            </a:r>
            <a:r>
              <a:rPr lang="en-US" sz="4800" spc="-75" dirty="0">
                <a:cs typeface="Calibri"/>
              </a:rPr>
              <a:t>.</a:t>
            </a:r>
            <a:endParaRPr sz="4800" dirty="0">
              <a:cs typeface="Calibri"/>
            </a:endParaRPr>
          </a:p>
        </p:txBody>
      </p:sp>
      <p:sp>
        <p:nvSpPr>
          <p:cNvPr id="3" name="Rectangle 2">
            <a:extLst>
              <a:ext uri="{FF2B5EF4-FFF2-40B4-BE49-F238E27FC236}">
                <a16:creationId xmlns:a16="http://schemas.microsoft.com/office/drawing/2014/main" id="{21B192D5-DDD8-4CA5-A69A-4DB1293F3147}"/>
              </a:ext>
            </a:extLst>
          </p:cNvPr>
          <p:cNvSpPr/>
          <p:nvPr/>
        </p:nvSpPr>
        <p:spPr>
          <a:xfrm>
            <a:off x="5054914" y="185000"/>
            <a:ext cx="2082173" cy="707886"/>
          </a:xfrm>
          <a:prstGeom prst="rect">
            <a:avLst/>
          </a:prstGeom>
        </p:spPr>
        <p:txBody>
          <a:bodyPr wrap="none">
            <a:spAutoFit/>
          </a:bodyPr>
          <a:lstStyle/>
          <a:p>
            <a:pPr marL="12700" algn="ctr">
              <a:spcBef>
                <a:spcPts val="100"/>
              </a:spcBef>
            </a:pPr>
            <a:r>
              <a:rPr lang="en-US" sz="4000" b="1" dirty="0">
                <a:cs typeface="Calibri"/>
              </a:rPr>
              <a:t>Myth</a:t>
            </a:r>
            <a:r>
              <a:rPr lang="en-US" sz="4000" b="1" spc="-91" dirty="0">
                <a:cs typeface="Calibri"/>
              </a:rPr>
              <a:t> #3</a:t>
            </a:r>
            <a:r>
              <a:rPr lang="en-US" sz="4000" b="1" dirty="0">
                <a:cs typeface="Calibri"/>
              </a:rPr>
              <a:t>:</a:t>
            </a:r>
          </a:p>
        </p:txBody>
      </p:sp>
      <p:cxnSp>
        <p:nvCxnSpPr>
          <p:cNvPr id="4" name="Straight Connector 3">
            <a:extLst>
              <a:ext uri="{FF2B5EF4-FFF2-40B4-BE49-F238E27FC236}">
                <a16:creationId xmlns:a16="http://schemas.microsoft.com/office/drawing/2014/main" id="{8F285B23-5F9C-4F19-9A55-3FE501C8324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180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86069" y="2089809"/>
            <a:ext cx="10019862" cy="4044697"/>
          </a:xfrm>
          <a:prstGeom prst="rect">
            <a:avLst/>
          </a:prstGeom>
        </p:spPr>
        <p:txBody>
          <a:bodyPr vert="horz" wrap="square" lIns="0" tIns="12700" rIns="0" bIns="0" rtlCol="0">
            <a:spAutoFit/>
          </a:bodyPr>
          <a:lstStyle/>
          <a:p>
            <a:pPr marR="5080">
              <a:spcBef>
                <a:spcPts val="600"/>
              </a:spcBef>
            </a:pPr>
            <a:r>
              <a:rPr sz="2800" spc="-5" dirty="0">
                <a:cs typeface="Calibri"/>
              </a:rPr>
              <a:t>Although </a:t>
            </a:r>
            <a:r>
              <a:rPr sz="2800" spc="-35" dirty="0">
                <a:cs typeface="Calibri"/>
              </a:rPr>
              <a:t>there’s </a:t>
            </a:r>
            <a:r>
              <a:rPr sz="2800" dirty="0">
                <a:cs typeface="Calibri"/>
              </a:rPr>
              <a:t>a </a:t>
            </a:r>
            <a:r>
              <a:rPr sz="2800" spc="-20" dirty="0">
                <a:cs typeface="Calibri"/>
              </a:rPr>
              <a:t>fair </a:t>
            </a:r>
            <a:r>
              <a:rPr sz="2800" spc="-11" dirty="0">
                <a:cs typeface="Calibri"/>
              </a:rPr>
              <a:t>amount </a:t>
            </a:r>
            <a:r>
              <a:rPr sz="2800" spc="-5" dirty="0">
                <a:cs typeface="Calibri"/>
              </a:rPr>
              <a:t>of </a:t>
            </a:r>
            <a:r>
              <a:rPr sz="2800" spc="-15" dirty="0">
                <a:cs typeface="Calibri"/>
              </a:rPr>
              <a:t>overlap </a:t>
            </a:r>
            <a:r>
              <a:rPr sz="2800" spc="-11" dirty="0">
                <a:cs typeface="Calibri"/>
              </a:rPr>
              <a:t>between </a:t>
            </a:r>
            <a:r>
              <a:rPr sz="2800" spc="-5" dirty="0">
                <a:cs typeface="Calibri"/>
              </a:rPr>
              <a:t>the </a:t>
            </a:r>
            <a:r>
              <a:rPr sz="2800" spc="-11" dirty="0">
                <a:cs typeface="Calibri"/>
              </a:rPr>
              <a:t>terms, </a:t>
            </a:r>
            <a:r>
              <a:rPr sz="2800" spc="-31" dirty="0">
                <a:cs typeface="Calibri"/>
              </a:rPr>
              <a:t>“green”</a:t>
            </a:r>
            <a:r>
              <a:rPr lang="en-US" sz="2800" spc="-31" dirty="0">
                <a:cs typeface="Calibri"/>
              </a:rPr>
              <a:t> </a:t>
            </a:r>
            <a:r>
              <a:rPr lang="en-US" sz="2800" spc="-5" dirty="0">
                <a:cs typeface="Calibri"/>
              </a:rPr>
              <a:t>can </a:t>
            </a:r>
            <a:r>
              <a:rPr sz="2800" spc="-5" dirty="0">
                <a:cs typeface="Calibri"/>
              </a:rPr>
              <a:t> </a:t>
            </a:r>
            <a:r>
              <a:rPr sz="2800" spc="-11" dirty="0">
                <a:cs typeface="Calibri"/>
              </a:rPr>
              <a:t>suggest</a:t>
            </a:r>
            <a:r>
              <a:rPr lang="en-US" sz="2800" spc="-11" dirty="0">
                <a:cs typeface="Calibri"/>
              </a:rPr>
              <a:t> to the public</a:t>
            </a:r>
            <a:r>
              <a:rPr sz="2800" spc="-11" dirty="0">
                <a:cs typeface="Calibri"/>
              </a:rPr>
              <a:t> </a:t>
            </a:r>
            <a:r>
              <a:rPr sz="2800" dirty="0">
                <a:cs typeface="Calibri"/>
              </a:rPr>
              <a:t>a </a:t>
            </a:r>
            <a:r>
              <a:rPr sz="2800" spc="-20" dirty="0">
                <a:cs typeface="Calibri"/>
              </a:rPr>
              <a:t>preference </a:t>
            </a:r>
            <a:r>
              <a:rPr sz="2800" spc="-25" dirty="0">
                <a:cs typeface="Calibri"/>
              </a:rPr>
              <a:t>for </a:t>
            </a:r>
            <a:r>
              <a:rPr sz="2800" spc="-5" dirty="0">
                <a:cs typeface="Calibri"/>
              </a:rPr>
              <a:t>the </a:t>
            </a:r>
            <a:r>
              <a:rPr sz="2800" spc="-15" dirty="0">
                <a:cs typeface="Calibri"/>
              </a:rPr>
              <a:t>natural over </a:t>
            </a:r>
            <a:r>
              <a:rPr sz="2800" spc="-5" dirty="0">
                <a:cs typeface="Calibri"/>
              </a:rPr>
              <a:t>the artificial. </a:t>
            </a:r>
            <a:endParaRPr lang="en-US" sz="2800" spc="-5" dirty="0">
              <a:cs typeface="Calibri"/>
            </a:endParaRPr>
          </a:p>
          <a:p>
            <a:pPr marR="5080">
              <a:spcBef>
                <a:spcPts val="600"/>
              </a:spcBef>
            </a:pPr>
            <a:endParaRPr lang="en-US" sz="2800" spc="-5" dirty="0">
              <a:cs typeface="Calibri"/>
            </a:endParaRPr>
          </a:p>
          <a:p>
            <a:pPr marR="5080">
              <a:spcBef>
                <a:spcPts val="600"/>
              </a:spcBef>
            </a:pPr>
            <a:r>
              <a:rPr sz="2800" spc="-5" dirty="0">
                <a:cs typeface="Calibri"/>
              </a:rPr>
              <a:t>With </a:t>
            </a:r>
            <a:r>
              <a:rPr lang="en-US" sz="2800" spc="-5" dirty="0">
                <a:cs typeface="Calibri"/>
              </a:rPr>
              <a:t>more than</a:t>
            </a:r>
            <a:r>
              <a:rPr sz="2800" spc="-5" dirty="0">
                <a:cs typeface="Calibri"/>
              </a:rPr>
              <a:t> six </a:t>
            </a:r>
            <a:r>
              <a:rPr sz="2800" spc="-11" dirty="0">
                <a:cs typeface="Calibri"/>
              </a:rPr>
              <a:t>billion </a:t>
            </a:r>
            <a:r>
              <a:rPr sz="2800" spc="-5" dirty="0">
                <a:cs typeface="Calibri"/>
              </a:rPr>
              <a:t>people on the </a:t>
            </a:r>
            <a:r>
              <a:rPr sz="2800" spc="-11" dirty="0">
                <a:cs typeface="Calibri"/>
              </a:rPr>
              <a:t>planet </a:t>
            </a:r>
            <a:r>
              <a:rPr sz="2800" spc="-51" dirty="0">
                <a:cs typeface="Calibri"/>
              </a:rPr>
              <a:t>today, </a:t>
            </a:r>
            <a:r>
              <a:rPr sz="2800" spc="-5" dirty="0">
                <a:cs typeface="Calibri"/>
              </a:rPr>
              <a:t>and another </a:t>
            </a:r>
            <a:r>
              <a:rPr sz="2800" spc="-15" dirty="0">
                <a:cs typeface="Calibri"/>
              </a:rPr>
              <a:t>three </a:t>
            </a:r>
            <a:r>
              <a:rPr sz="2800" spc="-11" dirty="0">
                <a:cs typeface="Calibri"/>
              </a:rPr>
              <a:t>billion </a:t>
            </a:r>
            <a:r>
              <a:rPr sz="2800" spc="-15" dirty="0">
                <a:cs typeface="Calibri"/>
              </a:rPr>
              <a:t>expected </a:t>
            </a:r>
            <a:r>
              <a:rPr sz="2800" spc="-5" dirty="0">
                <a:cs typeface="Calibri"/>
              </a:rPr>
              <a:t>by the middle of the </a:t>
            </a:r>
            <a:r>
              <a:rPr sz="2800" spc="-35" dirty="0">
                <a:cs typeface="Calibri"/>
              </a:rPr>
              <a:t>century, </a:t>
            </a:r>
            <a:r>
              <a:rPr sz="2800" spc="-11" dirty="0">
                <a:cs typeface="Calibri"/>
              </a:rPr>
              <a:t>society </a:t>
            </a:r>
            <a:r>
              <a:rPr sz="2800" spc="-5" dirty="0">
                <a:cs typeface="Calibri"/>
              </a:rPr>
              <a:t>cannot hope </a:t>
            </a:r>
            <a:r>
              <a:rPr sz="2800" spc="-15" dirty="0">
                <a:cs typeface="Calibri"/>
              </a:rPr>
              <a:t>to give </a:t>
            </a:r>
            <a:r>
              <a:rPr lang="en-US" sz="2800" spc="-5" dirty="0">
                <a:cs typeface="Calibri"/>
              </a:rPr>
              <a:t>future generations</a:t>
            </a:r>
            <a:r>
              <a:rPr sz="2800" spc="-5" dirty="0">
                <a:cs typeface="Calibri"/>
              </a:rPr>
              <a:t> </a:t>
            </a:r>
            <a:r>
              <a:rPr sz="2800" dirty="0">
                <a:cs typeface="Calibri"/>
              </a:rPr>
              <a:t>a </a:t>
            </a:r>
            <a:r>
              <a:rPr sz="2800" spc="-15" dirty="0">
                <a:cs typeface="Calibri"/>
              </a:rPr>
              <a:t>comfortable standard </a:t>
            </a:r>
            <a:r>
              <a:rPr sz="2800" spc="-5" dirty="0">
                <a:cs typeface="Calibri"/>
              </a:rPr>
              <a:t>of living without </a:t>
            </a:r>
            <a:r>
              <a:rPr sz="2800" dirty="0">
                <a:cs typeface="Calibri"/>
              </a:rPr>
              <a:t>a </a:t>
            </a:r>
            <a:r>
              <a:rPr sz="2800" spc="-15" dirty="0">
                <a:cs typeface="Calibri"/>
              </a:rPr>
              <a:t>heavy </a:t>
            </a:r>
            <a:r>
              <a:rPr lang="en-US" sz="2800" spc="-5" dirty="0">
                <a:cs typeface="Calibri"/>
              </a:rPr>
              <a:t>relying</a:t>
            </a:r>
            <a:r>
              <a:rPr sz="2800" spc="-5" dirty="0">
                <a:cs typeface="Calibri"/>
              </a:rPr>
              <a:t> on </a:t>
            </a:r>
            <a:r>
              <a:rPr sz="2800" spc="-11" dirty="0">
                <a:cs typeface="Calibri"/>
              </a:rPr>
              <a:t>technology </a:t>
            </a:r>
            <a:r>
              <a:rPr sz="2800" spc="-5" dirty="0">
                <a:cs typeface="Calibri"/>
              </a:rPr>
              <a:t>and </a:t>
            </a:r>
            <a:r>
              <a:rPr lang="en-US" sz="2800" spc="-5" dirty="0">
                <a:cs typeface="Calibri"/>
              </a:rPr>
              <a:t>innovations such as </a:t>
            </a:r>
            <a:r>
              <a:rPr sz="2800" spc="-15" dirty="0">
                <a:cs typeface="Calibri"/>
              </a:rPr>
              <a:t>genetically altered </a:t>
            </a:r>
            <a:r>
              <a:rPr sz="2800" spc="-20" dirty="0">
                <a:cs typeface="Calibri"/>
              </a:rPr>
              <a:t>food</a:t>
            </a:r>
            <a:r>
              <a:rPr sz="2800" spc="5" dirty="0">
                <a:cs typeface="Calibri"/>
              </a:rPr>
              <a:t> </a:t>
            </a:r>
            <a:r>
              <a:rPr sz="2800" spc="-11" dirty="0">
                <a:cs typeface="Calibri"/>
              </a:rPr>
              <a:t>products.</a:t>
            </a:r>
            <a:endParaRPr sz="2800" dirty="0">
              <a:cs typeface="Calibri"/>
            </a:endParaRPr>
          </a:p>
        </p:txBody>
      </p:sp>
      <p:sp>
        <p:nvSpPr>
          <p:cNvPr id="4" name="Rectangle 3">
            <a:extLst>
              <a:ext uri="{FF2B5EF4-FFF2-40B4-BE49-F238E27FC236}">
                <a16:creationId xmlns:a16="http://schemas.microsoft.com/office/drawing/2014/main" id="{13D828B0-50A4-404F-85EC-41C1A81B0C81}"/>
              </a:ext>
            </a:extLst>
          </p:cNvPr>
          <p:cNvSpPr/>
          <p:nvPr/>
        </p:nvSpPr>
        <p:spPr>
          <a:xfrm>
            <a:off x="3668352" y="185000"/>
            <a:ext cx="4855304"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panose="020F0502020204030204" pitchFamily="34" charset="0"/>
              </a:rPr>
              <a:t>≠ Green</a:t>
            </a:r>
            <a:endParaRPr lang="en-US" sz="4000" b="1" dirty="0">
              <a:cs typeface="Calibri"/>
            </a:endParaRPr>
          </a:p>
        </p:txBody>
      </p:sp>
      <p:cxnSp>
        <p:nvCxnSpPr>
          <p:cNvPr id="5" name="Straight Connector 4">
            <a:extLst>
              <a:ext uri="{FF2B5EF4-FFF2-40B4-BE49-F238E27FC236}">
                <a16:creationId xmlns:a16="http://schemas.microsoft.com/office/drawing/2014/main" id="{79433DAB-260A-4B36-90C6-D4DBDECF71E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135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372869" y="3280105"/>
            <a:ext cx="9446261" cy="761747"/>
          </a:xfrm>
          <a:prstGeom prst="rect">
            <a:avLst/>
          </a:prstGeom>
        </p:spPr>
        <p:txBody>
          <a:bodyPr vert="horz" wrap="square" lIns="0" tIns="93980" rIns="0" bIns="0" rtlCol="0">
            <a:spAutoFit/>
          </a:bodyPr>
          <a:lstStyle/>
          <a:p>
            <a:pPr marR="5080" algn="ctr">
              <a:lnSpc>
                <a:spcPts val="5200"/>
              </a:lnSpc>
              <a:spcBef>
                <a:spcPts val="740"/>
              </a:spcBef>
              <a:tabLst>
                <a:tab pos="3022524" algn="l"/>
              </a:tabLst>
            </a:pPr>
            <a:r>
              <a:rPr lang="en-US" sz="4800" spc="-40" dirty="0">
                <a:cs typeface="Calibri"/>
              </a:rPr>
              <a:t>Sustainability is </a:t>
            </a:r>
            <a:r>
              <a:rPr sz="4800" spc="-5" dirty="0">
                <a:cs typeface="Calibri"/>
              </a:rPr>
              <a:t>all</a:t>
            </a:r>
            <a:r>
              <a:rPr sz="4800" spc="-80" dirty="0">
                <a:cs typeface="Calibri"/>
              </a:rPr>
              <a:t> </a:t>
            </a:r>
            <a:r>
              <a:rPr sz="4800" spc="-5" dirty="0">
                <a:cs typeface="Calibri"/>
              </a:rPr>
              <a:t>about</a:t>
            </a:r>
            <a:r>
              <a:rPr sz="4800" dirty="0">
                <a:cs typeface="Calibri"/>
              </a:rPr>
              <a:t> </a:t>
            </a:r>
            <a:r>
              <a:rPr sz="4800" spc="-15" dirty="0">
                <a:cs typeface="Calibri"/>
              </a:rPr>
              <a:t>recycling.</a:t>
            </a:r>
            <a:endParaRPr sz="4800" dirty="0">
              <a:cs typeface="Calibri"/>
            </a:endParaRPr>
          </a:p>
        </p:txBody>
      </p:sp>
      <p:sp>
        <p:nvSpPr>
          <p:cNvPr id="4" name="Rectangle 3">
            <a:extLst>
              <a:ext uri="{FF2B5EF4-FFF2-40B4-BE49-F238E27FC236}">
                <a16:creationId xmlns:a16="http://schemas.microsoft.com/office/drawing/2014/main" id="{82F6FF12-D291-4ECD-A946-3013440B8E45}"/>
              </a:ext>
            </a:extLst>
          </p:cNvPr>
          <p:cNvSpPr/>
          <p:nvPr/>
        </p:nvSpPr>
        <p:spPr>
          <a:xfrm>
            <a:off x="5054914" y="185000"/>
            <a:ext cx="2082173" cy="707886"/>
          </a:xfrm>
          <a:prstGeom prst="rect">
            <a:avLst/>
          </a:prstGeom>
        </p:spPr>
        <p:txBody>
          <a:bodyPr wrap="none">
            <a:spAutoFit/>
          </a:bodyPr>
          <a:lstStyle/>
          <a:p>
            <a:pPr marL="12700" algn="ctr">
              <a:spcBef>
                <a:spcPts val="100"/>
              </a:spcBef>
            </a:pPr>
            <a:r>
              <a:rPr lang="en-US" sz="4000" b="1" dirty="0">
                <a:cs typeface="Calibri"/>
              </a:rPr>
              <a:t>Myth</a:t>
            </a:r>
            <a:r>
              <a:rPr lang="en-US" sz="4000" b="1" spc="-91" dirty="0">
                <a:cs typeface="Calibri"/>
              </a:rPr>
              <a:t> #4</a:t>
            </a:r>
            <a:r>
              <a:rPr lang="en-US" sz="4000" b="1" dirty="0">
                <a:cs typeface="Calibri"/>
              </a:rPr>
              <a:t>:</a:t>
            </a:r>
          </a:p>
        </p:txBody>
      </p:sp>
      <p:cxnSp>
        <p:nvCxnSpPr>
          <p:cNvPr id="5" name="Straight Connector 4">
            <a:extLst>
              <a:ext uri="{FF2B5EF4-FFF2-40B4-BE49-F238E27FC236}">
                <a16:creationId xmlns:a16="http://schemas.microsoft.com/office/drawing/2014/main" id="{5C28A63A-8122-49CB-8BB8-680C850449B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387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2128" y="2696649"/>
            <a:ext cx="6228728" cy="1841017"/>
          </a:xfrm>
          <a:prstGeom prst="rect">
            <a:avLst/>
          </a:prstGeom>
        </p:spPr>
        <p:txBody>
          <a:bodyPr vert="horz" wrap="square" lIns="0" tIns="12700" rIns="0" bIns="0" rtlCol="0" anchor="ctr">
            <a:spAutoFit/>
          </a:bodyPr>
          <a:lstStyle/>
          <a:p>
            <a:pPr marL="12700" algn="ctr">
              <a:spcBef>
                <a:spcPts val="100"/>
              </a:spcBef>
            </a:pPr>
            <a:r>
              <a:rPr lang="en-US" dirty="0">
                <a:latin typeface="+mn-lt"/>
              </a:rPr>
              <a:t>A question we need to ask:</a:t>
            </a:r>
            <a:br>
              <a:rPr lang="en-US" dirty="0">
                <a:latin typeface="+mn-lt"/>
              </a:rPr>
            </a:br>
            <a:br>
              <a:rPr lang="en-US" dirty="0">
                <a:latin typeface="+mn-lt"/>
              </a:rPr>
            </a:br>
            <a:r>
              <a:rPr b="1" dirty="0">
                <a:latin typeface="+mn-lt"/>
              </a:rPr>
              <a:t>Is </a:t>
            </a:r>
            <a:r>
              <a:rPr b="1" spc="-20" dirty="0">
                <a:latin typeface="+mn-lt"/>
              </a:rPr>
              <a:t>recycling</a:t>
            </a:r>
            <a:r>
              <a:rPr b="1" spc="-40" dirty="0">
                <a:latin typeface="+mn-lt"/>
              </a:rPr>
              <a:t> </a:t>
            </a:r>
            <a:r>
              <a:rPr b="1" spc="-20" dirty="0">
                <a:latin typeface="+mn-lt"/>
              </a:rPr>
              <a:t>sustainable?</a:t>
            </a:r>
          </a:p>
        </p:txBody>
      </p:sp>
      <p:sp>
        <p:nvSpPr>
          <p:cNvPr id="3" name="Rectangle 2">
            <a:extLst>
              <a:ext uri="{FF2B5EF4-FFF2-40B4-BE49-F238E27FC236}">
                <a16:creationId xmlns:a16="http://schemas.microsoft.com/office/drawing/2014/main" id="{78AE9DD3-9F25-4451-B1C4-B5A3F697462E}"/>
              </a:ext>
            </a:extLst>
          </p:cNvPr>
          <p:cNvSpPr/>
          <p:nvPr/>
        </p:nvSpPr>
        <p:spPr>
          <a:xfrm>
            <a:off x="3052128" y="185000"/>
            <a:ext cx="6087757" cy="707886"/>
          </a:xfrm>
          <a:prstGeom prst="rect">
            <a:avLst/>
          </a:prstGeom>
        </p:spPr>
        <p:txBody>
          <a:bodyPr wrap="none">
            <a:spAutoFit/>
          </a:bodyPr>
          <a:lstStyle/>
          <a:p>
            <a:pPr marL="12700" algn="ctr">
              <a:spcBef>
                <a:spcPts val="100"/>
              </a:spcBef>
            </a:pPr>
            <a:r>
              <a:rPr lang="en-US" sz="4000" b="1" dirty="0">
                <a:cs typeface="Calibri"/>
              </a:rPr>
              <a:t>Sustainability and Recycling</a:t>
            </a:r>
          </a:p>
        </p:txBody>
      </p:sp>
      <p:cxnSp>
        <p:nvCxnSpPr>
          <p:cNvPr id="4" name="Straight Connector 3">
            <a:extLst>
              <a:ext uri="{FF2B5EF4-FFF2-40B4-BE49-F238E27FC236}">
                <a16:creationId xmlns:a16="http://schemas.microsoft.com/office/drawing/2014/main" id="{1C875864-17BA-4A44-B605-ECF241833C6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9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3351924"/>
            <a:ext cx="6096000" cy="1734064"/>
          </a:xfrm>
          <a:prstGeom prst="rect">
            <a:avLst/>
          </a:prstGeom>
        </p:spPr>
        <p:txBody>
          <a:bodyPr>
            <a:spAutoFit/>
          </a:bodyPr>
          <a:lstStyle/>
          <a:p>
            <a:pPr marL="1066773" lvl="1" indent="-457189">
              <a:buFont typeface="Arial" charset="0"/>
              <a:buChar char="•"/>
            </a:pPr>
            <a:r>
              <a:rPr lang="en-US" sz="2667" dirty="0"/>
              <a:t>Converting waste materials into new materials and objects.</a:t>
            </a:r>
          </a:p>
          <a:p>
            <a:pPr marL="1066773" lvl="1" indent="-457189">
              <a:buFont typeface="Arial" charset="0"/>
              <a:buChar char="•"/>
            </a:pPr>
            <a:r>
              <a:rPr lang="en-US" sz="2667" dirty="0"/>
              <a:t>Available for metals, plastic, paper, glass.</a:t>
            </a:r>
          </a:p>
        </p:txBody>
      </p:sp>
      <p:sp>
        <p:nvSpPr>
          <p:cNvPr id="5" name="Title 1"/>
          <p:cNvSpPr txBox="1">
            <a:spLocks/>
          </p:cNvSpPr>
          <p:nvPr/>
        </p:nvSpPr>
        <p:spPr>
          <a:xfrm>
            <a:off x="7010400" y="5402055"/>
            <a:ext cx="4661267" cy="646261"/>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mn-lt"/>
              </a:rPr>
              <a:t>Cost-benefit of recycling: energy savings</a:t>
            </a:r>
          </a:p>
        </p:txBody>
      </p:sp>
      <p:graphicFrame>
        <p:nvGraphicFramePr>
          <p:cNvPr id="6" name="Content Placeholder 3"/>
          <p:cNvGraphicFramePr>
            <a:graphicFrameLocks/>
          </p:cNvGraphicFramePr>
          <p:nvPr>
            <p:extLst>
              <p:ext uri="{D42A27DB-BD31-4B8C-83A1-F6EECF244321}">
                <p14:modId xmlns:p14="http://schemas.microsoft.com/office/powerpoint/2010/main" val="2582804805"/>
              </p:ext>
            </p:extLst>
          </p:nvPr>
        </p:nvGraphicFramePr>
        <p:xfrm>
          <a:off x="7255058" y="1857025"/>
          <a:ext cx="4171950" cy="3461171"/>
        </p:xfrm>
        <a:graphic>
          <a:graphicData uri="http://schemas.openxmlformats.org/drawingml/2006/table">
            <a:tbl>
              <a:tblPr firstRow="1" bandRow="1">
                <a:tableStyleId>{5C22544A-7EE6-4342-B048-85BDC9FD1C3A}</a:tableStyleId>
              </a:tblPr>
              <a:tblGrid>
                <a:gridCol w="2085975">
                  <a:extLst>
                    <a:ext uri="{9D8B030D-6E8A-4147-A177-3AD203B41FA5}">
                      <a16:colId xmlns:a16="http://schemas.microsoft.com/office/drawing/2014/main" val="20000"/>
                    </a:ext>
                  </a:extLst>
                </a:gridCol>
                <a:gridCol w="2085975">
                  <a:extLst>
                    <a:ext uri="{9D8B030D-6E8A-4147-A177-3AD203B41FA5}">
                      <a16:colId xmlns:a16="http://schemas.microsoft.com/office/drawing/2014/main" val="20001"/>
                    </a:ext>
                  </a:extLst>
                </a:gridCol>
              </a:tblGrid>
              <a:tr h="494453">
                <a:tc>
                  <a:txBody>
                    <a:bodyPr/>
                    <a:lstStyle/>
                    <a:p>
                      <a:pPr algn="ctr"/>
                      <a:r>
                        <a:rPr lang="en-US" sz="2400" b="0" i="0" dirty="0">
                          <a:latin typeface="+mn-lt"/>
                        </a:rPr>
                        <a:t>Material</a:t>
                      </a:r>
                    </a:p>
                  </a:txBody>
                  <a:tcPr marL="121920" marR="121920" marT="60960" marB="60960"/>
                </a:tc>
                <a:tc>
                  <a:txBody>
                    <a:bodyPr/>
                    <a:lstStyle/>
                    <a:p>
                      <a:pPr algn="ctr"/>
                      <a:r>
                        <a:rPr lang="en-US" sz="2400" b="0" i="0" dirty="0">
                          <a:latin typeface="+mn-lt"/>
                        </a:rPr>
                        <a:t>Energy savings</a:t>
                      </a:r>
                    </a:p>
                  </a:txBody>
                  <a:tcPr marL="121920" marR="121920" marT="60960" marB="60960"/>
                </a:tc>
                <a:extLst>
                  <a:ext uri="{0D108BD9-81ED-4DB2-BD59-A6C34878D82A}">
                    <a16:rowId xmlns:a16="http://schemas.microsoft.com/office/drawing/2014/main" val="10000"/>
                  </a:ext>
                </a:extLst>
              </a:tr>
              <a:tr h="494453">
                <a:tc>
                  <a:txBody>
                    <a:bodyPr/>
                    <a:lstStyle/>
                    <a:p>
                      <a:pPr algn="ctr"/>
                      <a:r>
                        <a:rPr lang="en-US" sz="2400" b="0" i="0" dirty="0">
                          <a:latin typeface="+mn-lt"/>
                        </a:rPr>
                        <a:t>Aluminum</a:t>
                      </a:r>
                    </a:p>
                  </a:txBody>
                  <a:tcPr marL="121920" marR="121920" marT="60960" marB="60960"/>
                </a:tc>
                <a:tc>
                  <a:txBody>
                    <a:bodyPr/>
                    <a:lstStyle/>
                    <a:p>
                      <a:pPr algn="ctr"/>
                      <a:r>
                        <a:rPr lang="en-US" sz="2400" b="0" i="0" dirty="0">
                          <a:latin typeface="+mn-lt"/>
                        </a:rPr>
                        <a:t>95%</a:t>
                      </a:r>
                    </a:p>
                  </a:txBody>
                  <a:tcPr marL="121920" marR="121920" marT="60960" marB="60960"/>
                </a:tc>
                <a:extLst>
                  <a:ext uri="{0D108BD9-81ED-4DB2-BD59-A6C34878D82A}">
                    <a16:rowId xmlns:a16="http://schemas.microsoft.com/office/drawing/2014/main" val="10001"/>
                  </a:ext>
                </a:extLst>
              </a:tr>
              <a:tr h="494453">
                <a:tc>
                  <a:txBody>
                    <a:bodyPr/>
                    <a:lstStyle/>
                    <a:p>
                      <a:pPr algn="ctr"/>
                      <a:r>
                        <a:rPr lang="en-US" sz="2400" b="0" i="0" dirty="0">
                          <a:latin typeface="+mn-lt"/>
                        </a:rPr>
                        <a:t>Cardboard</a:t>
                      </a:r>
                    </a:p>
                  </a:txBody>
                  <a:tcPr marL="121920" marR="121920" marT="60960" marB="60960"/>
                </a:tc>
                <a:tc>
                  <a:txBody>
                    <a:bodyPr/>
                    <a:lstStyle/>
                    <a:p>
                      <a:pPr algn="ctr"/>
                      <a:r>
                        <a:rPr lang="en-US" sz="2400" b="0" i="0" dirty="0">
                          <a:latin typeface="+mn-lt"/>
                        </a:rPr>
                        <a:t>24%</a:t>
                      </a:r>
                    </a:p>
                  </a:txBody>
                  <a:tcPr marL="121920" marR="121920" marT="60960" marB="60960"/>
                </a:tc>
                <a:extLst>
                  <a:ext uri="{0D108BD9-81ED-4DB2-BD59-A6C34878D82A}">
                    <a16:rowId xmlns:a16="http://schemas.microsoft.com/office/drawing/2014/main" val="10002"/>
                  </a:ext>
                </a:extLst>
              </a:tr>
              <a:tr h="494453">
                <a:tc>
                  <a:txBody>
                    <a:bodyPr/>
                    <a:lstStyle/>
                    <a:p>
                      <a:pPr algn="ctr"/>
                      <a:r>
                        <a:rPr lang="en-US" sz="2400" b="0" i="0" dirty="0">
                          <a:latin typeface="+mn-lt"/>
                        </a:rPr>
                        <a:t>Glass</a:t>
                      </a:r>
                    </a:p>
                  </a:txBody>
                  <a:tcPr marL="121920" marR="121920" marT="60960" marB="60960"/>
                </a:tc>
                <a:tc>
                  <a:txBody>
                    <a:bodyPr/>
                    <a:lstStyle/>
                    <a:p>
                      <a:pPr algn="ctr"/>
                      <a:r>
                        <a:rPr lang="en-US" sz="2400" b="0" i="0" dirty="0">
                          <a:latin typeface="+mn-lt"/>
                        </a:rPr>
                        <a:t>5-30%</a:t>
                      </a:r>
                    </a:p>
                  </a:txBody>
                  <a:tcPr marL="121920" marR="121920" marT="60960" marB="60960"/>
                </a:tc>
                <a:extLst>
                  <a:ext uri="{0D108BD9-81ED-4DB2-BD59-A6C34878D82A}">
                    <a16:rowId xmlns:a16="http://schemas.microsoft.com/office/drawing/2014/main" val="10003"/>
                  </a:ext>
                </a:extLst>
              </a:tr>
              <a:tr h="494453">
                <a:tc>
                  <a:txBody>
                    <a:bodyPr/>
                    <a:lstStyle/>
                    <a:p>
                      <a:pPr algn="ctr"/>
                      <a:r>
                        <a:rPr lang="en-US" sz="2400" b="0" i="0" dirty="0">
                          <a:latin typeface="+mn-lt"/>
                        </a:rPr>
                        <a:t>Paper</a:t>
                      </a:r>
                    </a:p>
                  </a:txBody>
                  <a:tcPr marL="121920" marR="121920" marT="60960" marB="60960"/>
                </a:tc>
                <a:tc>
                  <a:txBody>
                    <a:bodyPr/>
                    <a:lstStyle/>
                    <a:p>
                      <a:pPr algn="ctr"/>
                      <a:r>
                        <a:rPr lang="en-US" sz="2400" b="0" i="0" dirty="0">
                          <a:latin typeface="+mn-lt"/>
                        </a:rPr>
                        <a:t>40%</a:t>
                      </a:r>
                    </a:p>
                  </a:txBody>
                  <a:tcPr marL="121920" marR="121920" marT="60960" marB="60960"/>
                </a:tc>
                <a:extLst>
                  <a:ext uri="{0D108BD9-81ED-4DB2-BD59-A6C34878D82A}">
                    <a16:rowId xmlns:a16="http://schemas.microsoft.com/office/drawing/2014/main" val="10004"/>
                  </a:ext>
                </a:extLst>
              </a:tr>
              <a:tr h="494453">
                <a:tc>
                  <a:txBody>
                    <a:bodyPr/>
                    <a:lstStyle/>
                    <a:p>
                      <a:pPr algn="ctr"/>
                      <a:r>
                        <a:rPr lang="en-US" sz="2400" b="0" i="0" dirty="0">
                          <a:latin typeface="+mn-lt"/>
                        </a:rPr>
                        <a:t>Plastics</a:t>
                      </a:r>
                    </a:p>
                  </a:txBody>
                  <a:tcPr marL="121920" marR="121920" marT="60960" marB="60960"/>
                </a:tc>
                <a:tc>
                  <a:txBody>
                    <a:bodyPr/>
                    <a:lstStyle/>
                    <a:p>
                      <a:pPr algn="ctr"/>
                      <a:r>
                        <a:rPr lang="en-US" sz="2400" b="0" i="0" dirty="0">
                          <a:latin typeface="+mn-lt"/>
                        </a:rPr>
                        <a:t>70%</a:t>
                      </a:r>
                    </a:p>
                  </a:txBody>
                  <a:tcPr marL="121920" marR="121920" marT="60960" marB="60960"/>
                </a:tc>
                <a:extLst>
                  <a:ext uri="{0D108BD9-81ED-4DB2-BD59-A6C34878D82A}">
                    <a16:rowId xmlns:a16="http://schemas.microsoft.com/office/drawing/2014/main" val="10005"/>
                  </a:ext>
                </a:extLst>
              </a:tr>
              <a:tr h="494453">
                <a:tc>
                  <a:txBody>
                    <a:bodyPr/>
                    <a:lstStyle/>
                    <a:p>
                      <a:pPr algn="ctr"/>
                      <a:r>
                        <a:rPr lang="en-US" sz="2400" b="0" i="0" dirty="0">
                          <a:latin typeface="+mn-lt"/>
                        </a:rPr>
                        <a:t>Steel</a:t>
                      </a:r>
                    </a:p>
                  </a:txBody>
                  <a:tcPr marL="121920" marR="121920" marT="60960" marB="60960"/>
                </a:tc>
                <a:tc>
                  <a:txBody>
                    <a:bodyPr/>
                    <a:lstStyle/>
                    <a:p>
                      <a:pPr algn="ctr"/>
                      <a:r>
                        <a:rPr lang="en-US" sz="2400" b="0" i="0" dirty="0">
                          <a:latin typeface="+mn-lt"/>
                        </a:rPr>
                        <a:t>60%</a:t>
                      </a:r>
                    </a:p>
                  </a:txBody>
                  <a:tcPr marL="121920" marR="121920" marT="60960" marB="60960"/>
                </a:tc>
                <a:extLst>
                  <a:ext uri="{0D108BD9-81ED-4DB2-BD59-A6C34878D82A}">
                    <a16:rowId xmlns:a16="http://schemas.microsoft.com/office/drawing/2014/main" val="10006"/>
                  </a:ext>
                </a:extLst>
              </a:tr>
            </a:tbl>
          </a:graphicData>
        </a:graphic>
      </p:graphicFrame>
      <p:sp>
        <p:nvSpPr>
          <p:cNvPr id="10" name="Rectangle 9">
            <a:extLst>
              <a:ext uri="{FF2B5EF4-FFF2-40B4-BE49-F238E27FC236}">
                <a16:creationId xmlns:a16="http://schemas.microsoft.com/office/drawing/2014/main" id="{BCDB1830-A5F6-47E2-9959-F834A17D976C}"/>
              </a:ext>
            </a:extLst>
          </p:cNvPr>
          <p:cNvSpPr/>
          <p:nvPr/>
        </p:nvSpPr>
        <p:spPr>
          <a:xfrm>
            <a:off x="3052128" y="185000"/>
            <a:ext cx="6087757" cy="707886"/>
          </a:xfrm>
          <a:prstGeom prst="rect">
            <a:avLst/>
          </a:prstGeom>
        </p:spPr>
        <p:txBody>
          <a:bodyPr wrap="none">
            <a:spAutoFit/>
          </a:bodyPr>
          <a:lstStyle/>
          <a:p>
            <a:pPr marL="12700" algn="ctr">
              <a:spcBef>
                <a:spcPts val="100"/>
              </a:spcBef>
            </a:pPr>
            <a:r>
              <a:rPr lang="en-US" sz="4000" b="1" dirty="0">
                <a:cs typeface="Calibri"/>
              </a:rPr>
              <a:t>Sustainability and Recycling</a:t>
            </a:r>
          </a:p>
        </p:txBody>
      </p:sp>
      <p:cxnSp>
        <p:nvCxnSpPr>
          <p:cNvPr id="11" name="Straight Connector 10">
            <a:extLst>
              <a:ext uri="{FF2B5EF4-FFF2-40B4-BE49-F238E27FC236}">
                <a16:creationId xmlns:a16="http://schemas.microsoft.com/office/drawing/2014/main" id="{90F89D7B-63FB-4D77-8100-2A52D6347B5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F276385-C769-4C68-8041-428FEDED80A8}"/>
              </a:ext>
            </a:extLst>
          </p:cNvPr>
          <p:cNvSpPr txBox="1"/>
          <p:nvPr/>
        </p:nvSpPr>
        <p:spPr>
          <a:xfrm>
            <a:off x="2068021" y="2644038"/>
            <a:ext cx="2163157" cy="707886"/>
          </a:xfrm>
          <a:prstGeom prst="rect">
            <a:avLst/>
          </a:prstGeom>
          <a:noFill/>
        </p:spPr>
        <p:txBody>
          <a:bodyPr wrap="none" rtlCol="0">
            <a:spAutoFit/>
          </a:bodyPr>
          <a:lstStyle/>
          <a:p>
            <a:pPr algn="ctr"/>
            <a:r>
              <a:rPr lang="en-US" sz="4000" b="1" dirty="0"/>
              <a:t>Recycling</a:t>
            </a:r>
          </a:p>
        </p:txBody>
      </p:sp>
      <p:cxnSp>
        <p:nvCxnSpPr>
          <p:cNvPr id="12" name="Straight Connector 11">
            <a:extLst>
              <a:ext uri="{FF2B5EF4-FFF2-40B4-BE49-F238E27FC236}">
                <a16:creationId xmlns:a16="http://schemas.microsoft.com/office/drawing/2014/main" id="{30D72E97-92DA-4A73-814B-F0A64953DB1C}"/>
              </a:ext>
            </a:extLst>
          </p:cNvPr>
          <p:cNvCxnSpPr>
            <a:cxnSpLocks/>
          </p:cNvCxnSpPr>
          <p:nvPr/>
        </p:nvCxnSpPr>
        <p:spPr>
          <a:xfrm>
            <a:off x="756745" y="3355427"/>
            <a:ext cx="50607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138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192000" cy="6804572"/>
          </a:xfrm>
          <a:prstGeom prst="rect">
            <a:avLst/>
          </a:prstGeom>
        </p:spPr>
      </p:pic>
      <p:sp>
        <p:nvSpPr>
          <p:cNvPr id="4" name="Rectangle 3"/>
          <p:cNvSpPr/>
          <p:nvPr/>
        </p:nvSpPr>
        <p:spPr>
          <a:xfrm>
            <a:off x="511503" y="6333819"/>
            <a:ext cx="7071710" cy="400110"/>
          </a:xfrm>
          <a:prstGeom prst="rect">
            <a:avLst/>
          </a:prstGeom>
        </p:spPr>
        <p:txBody>
          <a:bodyPr wrap="square">
            <a:spAutoFit/>
          </a:bodyPr>
          <a:lstStyle/>
          <a:p>
            <a:r>
              <a:rPr lang="en-US" sz="2000" dirty="0"/>
              <a:t>http://</a:t>
            </a:r>
            <a:r>
              <a:rPr lang="en-US" sz="2000" dirty="0" err="1"/>
              <a:t>www.planetaid.org</a:t>
            </a:r>
            <a:r>
              <a:rPr lang="en-US" sz="2000" dirty="0"/>
              <a:t>/blog/recycling-rates-around-the-world</a:t>
            </a:r>
          </a:p>
        </p:txBody>
      </p:sp>
    </p:spTree>
    <p:extLst>
      <p:ext uri="{BB962C8B-B14F-4D97-AF65-F5344CB8AC3E}">
        <p14:creationId xmlns:p14="http://schemas.microsoft.com/office/powerpoint/2010/main" val="798231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dirty="0"/>
              <a:t>Topics To Be Covered</a:t>
            </a:r>
          </a:p>
        </p:txBody>
      </p:sp>
      <p:sp>
        <p:nvSpPr>
          <p:cNvPr id="6" name="TextBox 5">
            <a:extLst>
              <a:ext uri="{FF2B5EF4-FFF2-40B4-BE49-F238E27FC236}">
                <a16:creationId xmlns:a16="http://schemas.microsoft.com/office/drawing/2014/main" id="{56C658CE-B97A-D244-8EC2-846FDB3BDB03}"/>
              </a:ext>
            </a:extLst>
          </p:cNvPr>
          <p:cNvSpPr txBox="1"/>
          <p:nvPr/>
        </p:nvSpPr>
        <p:spPr>
          <a:xfrm>
            <a:off x="713039" y="1651086"/>
            <a:ext cx="7205045" cy="4616648"/>
          </a:xfrm>
          <a:prstGeom prst="rect">
            <a:avLst/>
          </a:prstGeom>
          <a:noFill/>
        </p:spPr>
        <p:txBody>
          <a:bodyPr wrap="square" rtlCol="0">
            <a:spAutoFit/>
          </a:bodyPr>
          <a:lstStyle/>
          <a:p>
            <a:pPr marL="514350" indent="-514350">
              <a:spcBef>
                <a:spcPts val="1200"/>
              </a:spcBef>
              <a:buFont typeface="+mj-lt"/>
              <a:buAutoNum type="arabicPeriod"/>
            </a:pPr>
            <a:r>
              <a:rPr lang="en-US" sz="2800" dirty="0"/>
              <a:t>Sustainability – Myths and Facts</a:t>
            </a:r>
          </a:p>
          <a:p>
            <a:pPr marL="514350" indent="-514350">
              <a:spcBef>
                <a:spcPts val="1200"/>
              </a:spcBef>
              <a:buFont typeface="+mj-lt"/>
              <a:buAutoNum type="arabicPeriod"/>
            </a:pPr>
            <a:r>
              <a:rPr lang="en-US" sz="2800" dirty="0"/>
              <a:t>Society, Economy, and the Environment</a:t>
            </a:r>
          </a:p>
          <a:p>
            <a:pPr marL="514350" indent="-514350">
              <a:spcBef>
                <a:spcPts val="1200"/>
              </a:spcBef>
              <a:buFont typeface="+mj-lt"/>
              <a:buAutoNum type="arabicPeriod"/>
            </a:pPr>
            <a:r>
              <a:rPr lang="en-US" sz="2800" dirty="0"/>
              <a:t>Business and Sustainability</a:t>
            </a:r>
          </a:p>
          <a:p>
            <a:pPr marL="914400" lvl="1" indent="-457200">
              <a:spcBef>
                <a:spcPts val="1200"/>
              </a:spcBef>
              <a:buFont typeface="Arial" panose="020B0604020202020204" pitchFamily="34" charset="0"/>
              <a:buChar char="•"/>
            </a:pPr>
            <a:r>
              <a:rPr lang="en-US" sz="2400" dirty="0"/>
              <a:t>Applying Green Chemistry to Management</a:t>
            </a:r>
          </a:p>
          <a:p>
            <a:pPr marL="514350" indent="-514350">
              <a:spcBef>
                <a:spcPts val="1200"/>
              </a:spcBef>
              <a:buFont typeface="+mj-lt"/>
              <a:buAutoNum type="arabicPeriod"/>
            </a:pPr>
            <a:r>
              <a:rPr lang="en-US" sz="2800" dirty="0"/>
              <a:t>Different Models of Sustainability</a:t>
            </a:r>
          </a:p>
          <a:p>
            <a:pPr marL="514350" indent="-514350">
              <a:spcBef>
                <a:spcPts val="1200"/>
              </a:spcBef>
              <a:buFont typeface="+mj-lt"/>
              <a:buAutoNum type="arabicPeriod"/>
            </a:pPr>
            <a:r>
              <a:rPr lang="en-US" sz="2800" dirty="0"/>
              <a:t>Case Study: The Interface Company</a:t>
            </a:r>
          </a:p>
          <a:p>
            <a:pPr marL="514350" indent="-514350">
              <a:spcBef>
                <a:spcPts val="1200"/>
              </a:spcBef>
              <a:buFont typeface="+mj-lt"/>
              <a:buAutoNum type="arabicPeriod"/>
            </a:pPr>
            <a:r>
              <a:rPr lang="en-US" sz="2800" dirty="0"/>
              <a:t>Green Washing</a:t>
            </a:r>
          </a:p>
          <a:p>
            <a:pPr marL="514350" indent="-514350">
              <a:spcBef>
                <a:spcPts val="1200"/>
              </a:spcBef>
              <a:buFont typeface="+mj-lt"/>
              <a:buAutoNum type="arabicPeriod"/>
            </a:pPr>
            <a:r>
              <a:rPr lang="en-US" sz="2800" dirty="0"/>
              <a:t>Life-Cycle Assessment</a:t>
            </a:r>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42514" y="3307433"/>
            <a:ext cx="7706972" cy="761747"/>
          </a:xfrm>
          <a:prstGeom prst="rect">
            <a:avLst/>
          </a:prstGeom>
        </p:spPr>
        <p:txBody>
          <a:bodyPr vert="horz" wrap="square" lIns="0" tIns="93980" rIns="0" bIns="0" rtlCol="0">
            <a:spAutoFit/>
          </a:bodyPr>
          <a:lstStyle/>
          <a:p>
            <a:pPr marL="12700" marR="5080" algn="ctr">
              <a:lnSpc>
                <a:spcPts val="5200"/>
              </a:lnSpc>
              <a:spcBef>
                <a:spcPts val="740"/>
              </a:spcBef>
            </a:pPr>
            <a:r>
              <a:rPr sz="4800" spc="-15" dirty="0">
                <a:cs typeface="Calibri"/>
              </a:rPr>
              <a:t>Sustainability </a:t>
            </a:r>
            <a:r>
              <a:rPr sz="4800" spc="-5" dirty="0">
                <a:cs typeface="Calibri"/>
              </a:rPr>
              <a:t>is </a:t>
            </a:r>
            <a:r>
              <a:rPr sz="4800" spc="-20" dirty="0">
                <a:cs typeface="Calibri"/>
              </a:rPr>
              <a:t>too</a:t>
            </a:r>
            <a:r>
              <a:rPr sz="4800" spc="-65" dirty="0">
                <a:cs typeface="Calibri"/>
              </a:rPr>
              <a:t> </a:t>
            </a:r>
            <a:r>
              <a:rPr sz="4800" spc="-20" dirty="0">
                <a:cs typeface="Calibri"/>
              </a:rPr>
              <a:t>expensive.</a:t>
            </a:r>
            <a:endParaRPr sz="4800" dirty="0">
              <a:cs typeface="Calibri"/>
            </a:endParaRPr>
          </a:p>
        </p:txBody>
      </p:sp>
      <p:sp>
        <p:nvSpPr>
          <p:cNvPr id="4" name="Rectangle 3">
            <a:extLst>
              <a:ext uri="{FF2B5EF4-FFF2-40B4-BE49-F238E27FC236}">
                <a16:creationId xmlns:a16="http://schemas.microsoft.com/office/drawing/2014/main" id="{BA0D1C48-72A0-4C50-898E-5EFD58F2BA33}"/>
              </a:ext>
            </a:extLst>
          </p:cNvPr>
          <p:cNvSpPr/>
          <p:nvPr/>
        </p:nvSpPr>
        <p:spPr>
          <a:xfrm>
            <a:off x="5054919" y="185000"/>
            <a:ext cx="2082173" cy="707886"/>
          </a:xfrm>
          <a:prstGeom prst="rect">
            <a:avLst/>
          </a:prstGeom>
        </p:spPr>
        <p:txBody>
          <a:bodyPr wrap="none">
            <a:spAutoFit/>
          </a:bodyPr>
          <a:lstStyle/>
          <a:p>
            <a:pPr marL="12700" algn="ctr">
              <a:spcBef>
                <a:spcPts val="100"/>
              </a:spcBef>
            </a:pPr>
            <a:r>
              <a:rPr lang="en-US" sz="4000" b="1" dirty="0">
                <a:cs typeface="Calibri"/>
              </a:rPr>
              <a:t>Myth</a:t>
            </a:r>
            <a:r>
              <a:rPr lang="en-US" sz="4000" b="1" spc="-91" dirty="0">
                <a:cs typeface="Calibri"/>
              </a:rPr>
              <a:t> #5</a:t>
            </a:r>
            <a:r>
              <a:rPr lang="en-US" sz="4000" b="1" dirty="0">
                <a:cs typeface="Calibri"/>
              </a:rPr>
              <a:t>:</a:t>
            </a:r>
          </a:p>
        </p:txBody>
      </p:sp>
      <p:cxnSp>
        <p:nvCxnSpPr>
          <p:cNvPr id="5" name="Straight Connector 4">
            <a:extLst>
              <a:ext uri="{FF2B5EF4-FFF2-40B4-BE49-F238E27FC236}">
                <a16:creationId xmlns:a16="http://schemas.microsoft.com/office/drawing/2014/main" id="{AB95771F-1630-490D-8427-62344E4410C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486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57014" y="2530367"/>
            <a:ext cx="9877971" cy="2408352"/>
          </a:xfrm>
          <a:prstGeom prst="rect">
            <a:avLst/>
          </a:prstGeom>
        </p:spPr>
        <p:txBody>
          <a:bodyPr vert="horz" wrap="square" lIns="0" tIns="12700" rIns="0" bIns="0" rtlCol="0">
            <a:spAutoFit/>
          </a:bodyPr>
          <a:lstStyle/>
          <a:p>
            <a:pPr marR="5080">
              <a:spcBef>
                <a:spcPts val="600"/>
              </a:spcBef>
              <a:tabLst>
                <a:tab pos="3096183" algn="l"/>
              </a:tabLst>
            </a:pPr>
            <a:r>
              <a:rPr sz="2800" spc="-5" dirty="0">
                <a:cs typeface="Calibri"/>
              </a:rPr>
              <a:t>If </a:t>
            </a:r>
            <a:r>
              <a:rPr sz="2800" spc="-11" dirty="0">
                <a:cs typeface="Calibri"/>
              </a:rPr>
              <a:t>there </a:t>
            </a:r>
            <a:r>
              <a:rPr sz="2800" spc="-5" dirty="0">
                <a:cs typeface="Calibri"/>
              </a:rPr>
              <a:t>is an 800-pound </a:t>
            </a:r>
            <a:r>
              <a:rPr sz="2800" spc="-11" dirty="0">
                <a:cs typeface="Calibri"/>
              </a:rPr>
              <a:t>gorilla </a:t>
            </a:r>
            <a:r>
              <a:rPr sz="2800" spc="-5" dirty="0">
                <a:cs typeface="Calibri"/>
              </a:rPr>
              <a:t>in the </a:t>
            </a:r>
            <a:r>
              <a:rPr sz="2800" spc="-15" dirty="0">
                <a:cs typeface="Calibri"/>
              </a:rPr>
              <a:t>room </a:t>
            </a:r>
            <a:r>
              <a:rPr sz="2800" spc="-5" dirty="0">
                <a:cs typeface="Calibri"/>
              </a:rPr>
              <a:t>of </a:t>
            </a:r>
            <a:r>
              <a:rPr sz="2800" spc="-25" dirty="0">
                <a:cs typeface="Calibri"/>
              </a:rPr>
              <a:t>sustainability, </a:t>
            </a:r>
            <a:r>
              <a:rPr sz="2800" spc="-5" dirty="0">
                <a:cs typeface="Calibri"/>
              </a:rPr>
              <a:t>this </a:t>
            </a:r>
            <a:r>
              <a:rPr sz="2800" spc="-15" dirty="0">
                <a:cs typeface="Calibri"/>
              </a:rPr>
              <a:t>myth </a:t>
            </a:r>
            <a:r>
              <a:rPr sz="2800" spc="-5" dirty="0">
                <a:cs typeface="Calibri"/>
              </a:rPr>
              <a:t>is it. </a:t>
            </a:r>
            <a:r>
              <a:rPr sz="2800" spc="-20" dirty="0">
                <a:cs typeface="Calibri"/>
              </a:rPr>
              <a:t>That’s </a:t>
            </a:r>
            <a:r>
              <a:rPr sz="2800" spc="-11" dirty="0">
                <a:cs typeface="Calibri"/>
              </a:rPr>
              <a:t>because </a:t>
            </a:r>
            <a:r>
              <a:rPr sz="2800" spc="-35" dirty="0">
                <a:cs typeface="Calibri"/>
              </a:rPr>
              <a:t>there’s </a:t>
            </a:r>
            <a:r>
              <a:rPr sz="2800" dirty="0">
                <a:cs typeface="Calibri"/>
              </a:rPr>
              <a:t>a </a:t>
            </a:r>
            <a:r>
              <a:rPr sz="2800" spc="-20" dirty="0">
                <a:cs typeface="Calibri"/>
              </a:rPr>
              <a:t>grain </a:t>
            </a:r>
            <a:r>
              <a:rPr sz="2800" spc="-5" dirty="0">
                <a:cs typeface="Calibri"/>
              </a:rPr>
              <a:t>of truth</a:t>
            </a:r>
            <a:r>
              <a:rPr sz="2800" spc="51" dirty="0">
                <a:cs typeface="Calibri"/>
              </a:rPr>
              <a:t> </a:t>
            </a:r>
            <a:r>
              <a:rPr sz="2800" spc="-15" dirty="0">
                <a:cs typeface="Calibri"/>
              </a:rPr>
              <a:t>to</a:t>
            </a:r>
            <a:r>
              <a:rPr sz="2800" dirty="0">
                <a:cs typeface="Calibri"/>
              </a:rPr>
              <a:t> </a:t>
            </a:r>
            <a:r>
              <a:rPr sz="2800" spc="-5" dirty="0">
                <a:cs typeface="Calibri"/>
              </a:rPr>
              <a:t>it.	</a:t>
            </a:r>
            <a:endParaRPr lang="en-US" sz="2800" spc="-5" dirty="0">
              <a:cs typeface="Calibri"/>
            </a:endParaRPr>
          </a:p>
          <a:p>
            <a:pPr marR="5080">
              <a:spcBef>
                <a:spcPts val="600"/>
              </a:spcBef>
              <a:tabLst>
                <a:tab pos="3096183" algn="l"/>
              </a:tabLst>
            </a:pPr>
            <a:endParaRPr lang="en-US" sz="2800" spc="-5" dirty="0">
              <a:cs typeface="Calibri"/>
            </a:endParaRPr>
          </a:p>
          <a:p>
            <a:pPr marR="5080">
              <a:spcBef>
                <a:spcPts val="600"/>
              </a:spcBef>
              <a:tabLst>
                <a:tab pos="3096183" algn="l"/>
              </a:tabLst>
            </a:pPr>
            <a:r>
              <a:rPr sz="2800" dirty="0">
                <a:cs typeface="Calibri"/>
              </a:rPr>
              <a:t>But </a:t>
            </a:r>
            <a:r>
              <a:rPr sz="2800" spc="-5" dirty="0">
                <a:cs typeface="Calibri"/>
              </a:rPr>
              <a:t>only </a:t>
            </a:r>
            <a:r>
              <a:rPr sz="2800" dirty="0">
                <a:cs typeface="Calibri"/>
              </a:rPr>
              <a:t>a </a:t>
            </a:r>
            <a:r>
              <a:rPr sz="2800" spc="-15" dirty="0">
                <a:cs typeface="Calibri"/>
              </a:rPr>
              <a:t>grain. </a:t>
            </a:r>
            <a:r>
              <a:rPr sz="2800" spc="-25" dirty="0">
                <a:cs typeface="Calibri"/>
              </a:rPr>
              <a:t>It’s</a:t>
            </a:r>
            <a:r>
              <a:rPr sz="2800" spc="-20" dirty="0">
                <a:cs typeface="Calibri"/>
              </a:rPr>
              <a:t> </a:t>
            </a:r>
            <a:r>
              <a:rPr sz="2800" spc="-5" dirty="0">
                <a:cs typeface="Calibri"/>
              </a:rPr>
              <a:t>only</a:t>
            </a:r>
            <a:r>
              <a:rPr sz="2800" spc="-15" dirty="0">
                <a:cs typeface="Calibri"/>
              </a:rPr>
              <a:t> </a:t>
            </a:r>
            <a:r>
              <a:rPr sz="2800" spc="-5" dirty="0">
                <a:cs typeface="Calibri"/>
              </a:rPr>
              <a:t>true in the short </a:t>
            </a:r>
            <a:r>
              <a:rPr sz="2800" spc="-15" dirty="0">
                <a:cs typeface="Calibri"/>
              </a:rPr>
              <a:t>term </a:t>
            </a:r>
            <a:r>
              <a:rPr lang="en-US" sz="2800" spc="-15" dirty="0">
                <a:cs typeface="Calibri"/>
              </a:rPr>
              <a:t>and under </a:t>
            </a:r>
            <a:r>
              <a:rPr sz="2800" spc="-11" dirty="0">
                <a:cs typeface="Calibri"/>
              </a:rPr>
              <a:t>certain circumstances, </a:t>
            </a:r>
            <a:r>
              <a:rPr sz="2800" dirty="0">
                <a:cs typeface="Calibri"/>
              </a:rPr>
              <a:t>but </a:t>
            </a:r>
            <a:r>
              <a:rPr sz="2800" spc="-11" dirty="0">
                <a:cs typeface="Calibri"/>
              </a:rPr>
              <a:t>certainly </a:t>
            </a:r>
            <a:r>
              <a:rPr lang="en-US" sz="2800" spc="-11" dirty="0">
                <a:cs typeface="Calibri"/>
              </a:rPr>
              <a:t>is </a:t>
            </a:r>
            <a:r>
              <a:rPr sz="2800" spc="-5" dirty="0">
                <a:cs typeface="Calibri"/>
              </a:rPr>
              <a:t>not </a:t>
            </a:r>
            <a:r>
              <a:rPr lang="en-US" sz="2800" spc="-5" dirty="0">
                <a:cs typeface="Calibri"/>
              </a:rPr>
              <a:t>true </a:t>
            </a:r>
            <a:r>
              <a:rPr sz="2800" spc="-5" dirty="0">
                <a:cs typeface="Calibri"/>
              </a:rPr>
              <a:t>in </a:t>
            </a:r>
            <a:r>
              <a:rPr sz="2800" dirty="0">
                <a:cs typeface="Calibri"/>
              </a:rPr>
              <a:t>the </a:t>
            </a:r>
            <a:r>
              <a:rPr sz="2800" spc="-5" dirty="0">
                <a:cs typeface="Calibri"/>
              </a:rPr>
              <a:t>long</a:t>
            </a:r>
            <a:r>
              <a:rPr sz="2800" spc="-15" dirty="0">
                <a:cs typeface="Calibri"/>
              </a:rPr>
              <a:t> </a:t>
            </a:r>
            <a:r>
              <a:rPr sz="2800" spc="-11" dirty="0">
                <a:cs typeface="Calibri"/>
              </a:rPr>
              <a:t>term.</a:t>
            </a:r>
            <a:endParaRPr sz="2800" dirty="0">
              <a:cs typeface="Calibri"/>
            </a:endParaRPr>
          </a:p>
        </p:txBody>
      </p:sp>
      <p:sp>
        <p:nvSpPr>
          <p:cNvPr id="4" name="Rectangle 3">
            <a:extLst>
              <a:ext uri="{FF2B5EF4-FFF2-40B4-BE49-F238E27FC236}">
                <a16:creationId xmlns:a16="http://schemas.microsoft.com/office/drawing/2014/main" id="{4777863D-1605-4C2F-892B-5AB5EF6442B7}"/>
              </a:ext>
            </a:extLst>
          </p:cNvPr>
          <p:cNvSpPr/>
          <p:nvPr/>
        </p:nvSpPr>
        <p:spPr>
          <a:xfrm>
            <a:off x="3157319" y="185000"/>
            <a:ext cx="5877379" cy="707886"/>
          </a:xfrm>
          <a:prstGeom prst="rect">
            <a:avLst/>
          </a:prstGeom>
        </p:spPr>
        <p:txBody>
          <a:bodyPr wrap="none">
            <a:spAutoFit/>
          </a:bodyPr>
          <a:lstStyle/>
          <a:p>
            <a:pPr marL="12700" algn="ctr">
              <a:spcBef>
                <a:spcPts val="100"/>
              </a:spcBef>
            </a:pPr>
            <a:r>
              <a:rPr lang="en-US" sz="4000" b="1" dirty="0">
                <a:cs typeface="Calibri"/>
              </a:rPr>
              <a:t>Sustainability and Expense</a:t>
            </a:r>
          </a:p>
        </p:txBody>
      </p:sp>
      <p:cxnSp>
        <p:nvCxnSpPr>
          <p:cNvPr id="5" name="Straight Connector 4">
            <a:extLst>
              <a:ext uri="{FF2B5EF4-FFF2-40B4-BE49-F238E27FC236}">
                <a16:creationId xmlns:a16="http://schemas.microsoft.com/office/drawing/2014/main" id="{4EB7E7D2-1EE4-4BF4-B1F5-E03F8DD81E0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123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07374" y="1266195"/>
            <a:ext cx="9777249" cy="1379865"/>
          </a:xfrm>
          <a:prstGeom prst="rect">
            <a:avLst/>
          </a:prstGeom>
        </p:spPr>
        <p:txBody>
          <a:bodyPr vert="horz" wrap="square" lIns="0" tIns="10160" rIns="0" bIns="0" rtlCol="0">
            <a:spAutoFit/>
          </a:bodyPr>
          <a:lstStyle/>
          <a:p>
            <a:pPr marR="5080">
              <a:spcBef>
                <a:spcPts val="600"/>
              </a:spcBef>
              <a:tabLst>
                <a:tab pos="5458324" algn="l"/>
              </a:tabLst>
            </a:pPr>
            <a:r>
              <a:rPr sz="2800" spc="-15" dirty="0">
                <a:cs typeface="Calibri"/>
              </a:rPr>
              <a:t>More sustainable </a:t>
            </a:r>
            <a:r>
              <a:rPr sz="2800" spc="-40" dirty="0">
                <a:cs typeface="Calibri"/>
              </a:rPr>
              <a:t>ways </a:t>
            </a:r>
            <a:r>
              <a:rPr sz="2800" dirty="0">
                <a:cs typeface="Calibri"/>
              </a:rPr>
              <a:t>of </a:t>
            </a:r>
            <a:r>
              <a:rPr sz="2800" spc="-5" dirty="0">
                <a:cs typeface="Calibri"/>
              </a:rPr>
              <a:t>doing things usually </a:t>
            </a:r>
            <a:r>
              <a:rPr sz="2800" spc="-20" dirty="0">
                <a:cs typeface="Calibri"/>
              </a:rPr>
              <a:t>costs </a:t>
            </a:r>
            <a:r>
              <a:rPr sz="2800" spc="-5" dirty="0">
                <a:cs typeface="Calibri"/>
              </a:rPr>
              <a:t>less </a:t>
            </a:r>
            <a:r>
              <a:rPr sz="2800" spc="-15" dirty="0">
                <a:cs typeface="Calibri"/>
              </a:rPr>
              <a:t>over </a:t>
            </a:r>
            <a:r>
              <a:rPr sz="2800" spc="-5" dirty="0">
                <a:cs typeface="Calibri"/>
              </a:rPr>
              <a:t>the </a:t>
            </a:r>
            <a:r>
              <a:rPr sz="2800" spc="-25" dirty="0">
                <a:cs typeface="Calibri"/>
              </a:rPr>
              <a:t>life</a:t>
            </a:r>
            <a:r>
              <a:rPr lang="en-US" sz="2800" spc="-25" dirty="0">
                <a:cs typeface="Calibri"/>
              </a:rPr>
              <a:t>-</a:t>
            </a:r>
            <a:r>
              <a:rPr sz="2800" spc="-5" dirty="0">
                <a:cs typeface="Calibri"/>
              </a:rPr>
              <a:t>time </a:t>
            </a:r>
            <a:r>
              <a:rPr sz="2800" dirty="0">
                <a:cs typeface="Calibri"/>
              </a:rPr>
              <a:t>of a </a:t>
            </a:r>
            <a:r>
              <a:rPr sz="2800" spc="-15" dirty="0">
                <a:cs typeface="Calibri"/>
              </a:rPr>
              <a:t>product</a:t>
            </a:r>
            <a:r>
              <a:rPr sz="2800" spc="-5" dirty="0">
                <a:cs typeface="Calibri"/>
              </a:rPr>
              <a:t> </a:t>
            </a:r>
            <a:r>
              <a:rPr sz="2800" dirty="0">
                <a:cs typeface="Calibri"/>
              </a:rPr>
              <a:t>or</a:t>
            </a:r>
            <a:r>
              <a:rPr sz="2800" spc="-5" dirty="0">
                <a:cs typeface="Calibri"/>
              </a:rPr>
              <a:t> </a:t>
            </a:r>
            <a:r>
              <a:rPr sz="2800" dirty="0">
                <a:cs typeface="Calibri"/>
              </a:rPr>
              <a:t>service.</a:t>
            </a:r>
            <a:endParaRPr lang="en-US" sz="2800" dirty="0">
              <a:cs typeface="Calibri"/>
            </a:endParaRPr>
          </a:p>
          <a:p>
            <a:pPr marR="5080">
              <a:spcBef>
                <a:spcPts val="600"/>
              </a:spcBef>
              <a:tabLst>
                <a:tab pos="5458324" algn="l"/>
              </a:tabLst>
            </a:pPr>
            <a:r>
              <a:rPr sz="2800" dirty="0">
                <a:cs typeface="Calibri"/>
              </a:rPr>
              <a:t>It</a:t>
            </a:r>
            <a:r>
              <a:rPr sz="2800" spc="-60" dirty="0">
                <a:cs typeface="Calibri"/>
              </a:rPr>
              <a:t> </a:t>
            </a:r>
            <a:r>
              <a:rPr sz="2800" spc="-5" dirty="0">
                <a:cs typeface="Calibri"/>
              </a:rPr>
              <a:t>is</a:t>
            </a:r>
            <a:r>
              <a:rPr sz="2800" spc="-51" dirty="0">
                <a:cs typeface="Calibri"/>
              </a:rPr>
              <a:t> </a:t>
            </a:r>
            <a:r>
              <a:rPr sz="2800" spc="-5" dirty="0">
                <a:cs typeface="Calibri"/>
              </a:rPr>
              <a:t>the </a:t>
            </a:r>
            <a:r>
              <a:rPr sz="2800" spc="-25" dirty="0">
                <a:cs typeface="Calibri"/>
              </a:rPr>
              <a:t>upfront </a:t>
            </a:r>
            <a:r>
              <a:rPr sz="2800" spc="-20" dirty="0">
                <a:cs typeface="Calibri"/>
              </a:rPr>
              <a:t>costs </a:t>
            </a:r>
            <a:r>
              <a:rPr sz="2800" spc="-15" dirty="0">
                <a:cs typeface="Calibri"/>
              </a:rPr>
              <a:t>that </a:t>
            </a:r>
            <a:r>
              <a:rPr sz="2800" spc="-11" dirty="0">
                <a:cs typeface="Calibri"/>
              </a:rPr>
              <a:t>can</a:t>
            </a:r>
            <a:r>
              <a:rPr lang="en-US" sz="2800" spc="-11" dirty="0">
                <a:cs typeface="Calibri"/>
              </a:rPr>
              <a:t> sometimes</a:t>
            </a:r>
            <a:r>
              <a:rPr sz="2800" spc="-11" dirty="0">
                <a:cs typeface="Calibri"/>
              </a:rPr>
              <a:t> </a:t>
            </a:r>
            <a:r>
              <a:rPr sz="2800" spc="-5" dirty="0">
                <a:cs typeface="Calibri"/>
              </a:rPr>
              <a:t>be higher</a:t>
            </a:r>
            <a:r>
              <a:rPr lang="en-US" sz="2800" spc="-5" dirty="0">
                <a:cs typeface="Calibri"/>
              </a:rPr>
              <a:t>.</a:t>
            </a:r>
            <a:r>
              <a:rPr sz="2800" spc="-5" dirty="0">
                <a:cs typeface="Calibri"/>
              </a:rPr>
              <a:t>  </a:t>
            </a:r>
            <a:endParaRPr sz="2800" dirty="0">
              <a:cs typeface="Calibri"/>
            </a:endParaRPr>
          </a:p>
        </p:txBody>
      </p:sp>
      <p:sp>
        <p:nvSpPr>
          <p:cNvPr id="6" name="Rectangle 5">
            <a:extLst>
              <a:ext uri="{FF2B5EF4-FFF2-40B4-BE49-F238E27FC236}">
                <a16:creationId xmlns:a16="http://schemas.microsoft.com/office/drawing/2014/main" id="{EB70EA9C-F9BE-4F04-BD68-65D18060AF34}"/>
              </a:ext>
            </a:extLst>
          </p:cNvPr>
          <p:cNvSpPr/>
          <p:nvPr/>
        </p:nvSpPr>
        <p:spPr>
          <a:xfrm>
            <a:off x="3157319" y="185000"/>
            <a:ext cx="5877379" cy="707886"/>
          </a:xfrm>
          <a:prstGeom prst="rect">
            <a:avLst/>
          </a:prstGeom>
        </p:spPr>
        <p:txBody>
          <a:bodyPr wrap="none">
            <a:spAutoFit/>
          </a:bodyPr>
          <a:lstStyle/>
          <a:p>
            <a:pPr marL="12700" algn="ctr">
              <a:spcBef>
                <a:spcPts val="100"/>
              </a:spcBef>
            </a:pPr>
            <a:r>
              <a:rPr lang="en-US" sz="4000" b="1" dirty="0">
                <a:cs typeface="Calibri"/>
              </a:rPr>
              <a:t>Sustainability and Expense</a:t>
            </a:r>
          </a:p>
        </p:txBody>
      </p:sp>
      <p:cxnSp>
        <p:nvCxnSpPr>
          <p:cNvPr id="7" name="Straight Connector 6">
            <a:extLst>
              <a:ext uri="{FF2B5EF4-FFF2-40B4-BE49-F238E27FC236}">
                <a16:creationId xmlns:a16="http://schemas.microsoft.com/office/drawing/2014/main" id="{EC53D9F7-8D93-4C15-A314-DC3CAF718D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30AEB05-90AA-40C9-81BD-76AFB85DFBA9}"/>
              </a:ext>
            </a:extLst>
          </p:cNvPr>
          <p:cNvPicPr>
            <a:picLocks noChangeAspect="1"/>
          </p:cNvPicPr>
          <p:nvPr/>
        </p:nvPicPr>
        <p:blipFill>
          <a:blip r:embed="rId2"/>
          <a:stretch>
            <a:fillRect/>
          </a:stretch>
        </p:blipFill>
        <p:spPr>
          <a:xfrm>
            <a:off x="3303545" y="2760340"/>
            <a:ext cx="5584909" cy="3734909"/>
          </a:xfrm>
          <a:prstGeom prst="rect">
            <a:avLst/>
          </a:prstGeom>
        </p:spPr>
      </p:pic>
      <p:sp>
        <p:nvSpPr>
          <p:cNvPr id="9" name="TextBox 8">
            <a:extLst>
              <a:ext uri="{FF2B5EF4-FFF2-40B4-BE49-F238E27FC236}">
                <a16:creationId xmlns:a16="http://schemas.microsoft.com/office/drawing/2014/main" id="{DAAE0A16-D92F-47C0-ABF4-B350048726B3}"/>
              </a:ext>
            </a:extLst>
          </p:cNvPr>
          <p:cNvSpPr txBox="1"/>
          <p:nvPr/>
        </p:nvSpPr>
        <p:spPr>
          <a:xfrm>
            <a:off x="710350" y="6525717"/>
            <a:ext cx="6137899" cy="276999"/>
          </a:xfrm>
          <a:prstGeom prst="rect">
            <a:avLst/>
          </a:prstGeom>
          <a:noFill/>
        </p:spPr>
        <p:txBody>
          <a:bodyPr wrap="none" rtlCol="0">
            <a:spAutoFit/>
          </a:bodyPr>
          <a:lstStyle/>
          <a:p>
            <a:r>
              <a:rPr lang="en-US" sz="1200" dirty="0">
                <a:solidFill>
                  <a:schemeClr val="bg1">
                    <a:lumMod val="65000"/>
                  </a:schemeClr>
                </a:solidFill>
              </a:rPr>
              <a:t>Image: Wikimedia Commons, Solar panels installed in Baja Sur California, Author: </a:t>
            </a:r>
            <a:r>
              <a:rPr lang="en-US" sz="1200" dirty="0" err="1">
                <a:solidFill>
                  <a:schemeClr val="bg1">
                    <a:lumMod val="65000"/>
                  </a:schemeClr>
                </a:solidFill>
              </a:rPr>
              <a:t>BishopBandita</a:t>
            </a:r>
            <a:endParaRPr lang="en-US" sz="1200" dirty="0">
              <a:solidFill>
                <a:schemeClr val="bg1">
                  <a:lumMod val="65000"/>
                </a:schemeClr>
              </a:solidFill>
            </a:endParaRPr>
          </a:p>
        </p:txBody>
      </p:sp>
    </p:spTree>
    <p:extLst>
      <p:ext uri="{BB962C8B-B14F-4D97-AF65-F5344CB8AC3E}">
        <p14:creationId xmlns:p14="http://schemas.microsoft.com/office/powerpoint/2010/main" val="171893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18869" y="3099677"/>
            <a:ext cx="9954261" cy="1416157"/>
          </a:xfrm>
          <a:prstGeom prst="rect">
            <a:avLst/>
          </a:prstGeom>
        </p:spPr>
        <p:txBody>
          <a:bodyPr vert="horz" wrap="square" lIns="0" tIns="85725" rIns="0" bIns="0" rtlCol="0">
            <a:spAutoFit/>
          </a:bodyPr>
          <a:lstStyle/>
          <a:p>
            <a:pPr marL="12700" marR="5080" algn="ctr">
              <a:lnSpc>
                <a:spcPct val="90000"/>
              </a:lnSpc>
              <a:spcBef>
                <a:spcPts val="675"/>
              </a:spcBef>
              <a:tabLst>
                <a:tab pos="1823674" algn="l"/>
              </a:tabLst>
            </a:pPr>
            <a:r>
              <a:rPr sz="4800" spc="-15" dirty="0">
                <a:cs typeface="Calibri"/>
              </a:rPr>
              <a:t>Sustainability </a:t>
            </a:r>
            <a:r>
              <a:rPr sz="4800" spc="-5" dirty="0">
                <a:cs typeface="Calibri"/>
              </a:rPr>
              <a:t>means</a:t>
            </a:r>
            <a:r>
              <a:rPr lang="en-US" sz="4800" spc="-5" dirty="0">
                <a:cs typeface="Calibri"/>
              </a:rPr>
              <a:t> </a:t>
            </a:r>
            <a:r>
              <a:rPr sz="4800" spc="-11" dirty="0">
                <a:cs typeface="Calibri"/>
              </a:rPr>
              <a:t>lowering</a:t>
            </a:r>
            <a:r>
              <a:rPr sz="4800" spc="-91" dirty="0">
                <a:cs typeface="Calibri"/>
              </a:rPr>
              <a:t> </a:t>
            </a:r>
            <a:r>
              <a:rPr sz="4800" spc="-5" dirty="0">
                <a:cs typeface="Calibri"/>
              </a:rPr>
              <a:t>our </a:t>
            </a:r>
            <a:r>
              <a:rPr sz="4800" dirty="0">
                <a:cs typeface="Calibri"/>
              </a:rPr>
              <a:t> </a:t>
            </a:r>
            <a:r>
              <a:rPr sz="4800" spc="-25" dirty="0">
                <a:cs typeface="Calibri"/>
              </a:rPr>
              <a:t>standard </a:t>
            </a:r>
            <a:r>
              <a:rPr sz="4800" spc="-5" dirty="0">
                <a:cs typeface="Calibri"/>
              </a:rPr>
              <a:t>of</a:t>
            </a:r>
            <a:r>
              <a:rPr sz="4800" spc="-25" dirty="0">
                <a:cs typeface="Calibri"/>
              </a:rPr>
              <a:t> </a:t>
            </a:r>
            <a:r>
              <a:rPr sz="4800" spc="-5" dirty="0">
                <a:cs typeface="Calibri"/>
              </a:rPr>
              <a:t>living.</a:t>
            </a:r>
            <a:endParaRPr sz="4800" dirty="0">
              <a:cs typeface="Calibri"/>
            </a:endParaRPr>
          </a:p>
        </p:txBody>
      </p:sp>
      <p:sp>
        <p:nvSpPr>
          <p:cNvPr id="4" name="Rectangle 3">
            <a:extLst>
              <a:ext uri="{FF2B5EF4-FFF2-40B4-BE49-F238E27FC236}">
                <a16:creationId xmlns:a16="http://schemas.microsoft.com/office/drawing/2014/main" id="{3F6B3236-EFAC-463A-9328-5EEC305CFE2E}"/>
              </a:ext>
            </a:extLst>
          </p:cNvPr>
          <p:cNvSpPr/>
          <p:nvPr/>
        </p:nvSpPr>
        <p:spPr>
          <a:xfrm>
            <a:off x="5054919" y="185000"/>
            <a:ext cx="2082173" cy="707886"/>
          </a:xfrm>
          <a:prstGeom prst="rect">
            <a:avLst/>
          </a:prstGeom>
        </p:spPr>
        <p:txBody>
          <a:bodyPr wrap="none">
            <a:spAutoFit/>
          </a:bodyPr>
          <a:lstStyle/>
          <a:p>
            <a:pPr marL="12700" algn="ctr">
              <a:spcBef>
                <a:spcPts val="100"/>
              </a:spcBef>
            </a:pPr>
            <a:r>
              <a:rPr lang="en-US" sz="4000" b="1" dirty="0">
                <a:cs typeface="Calibri"/>
              </a:rPr>
              <a:t>Myth</a:t>
            </a:r>
            <a:r>
              <a:rPr lang="en-US" sz="4000" b="1" spc="-91" dirty="0">
                <a:cs typeface="Calibri"/>
              </a:rPr>
              <a:t> #6</a:t>
            </a:r>
            <a:r>
              <a:rPr lang="en-US" sz="4000" b="1" dirty="0">
                <a:cs typeface="Calibri"/>
              </a:rPr>
              <a:t>:</a:t>
            </a:r>
          </a:p>
        </p:txBody>
      </p:sp>
      <p:cxnSp>
        <p:nvCxnSpPr>
          <p:cNvPr id="5" name="Straight Connector 4">
            <a:extLst>
              <a:ext uri="{FF2B5EF4-FFF2-40B4-BE49-F238E27FC236}">
                <a16:creationId xmlns:a16="http://schemas.microsoft.com/office/drawing/2014/main" id="{B125D5D7-0A92-4F83-A55F-21FBDDC08BA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087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2001" y="1617717"/>
            <a:ext cx="9892144" cy="4198585"/>
          </a:xfrm>
          <a:prstGeom prst="rect">
            <a:avLst/>
          </a:prstGeom>
        </p:spPr>
        <p:txBody>
          <a:bodyPr vert="horz" wrap="square" lIns="0" tIns="12700" rIns="0" bIns="0" rtlCol="0">
            <a:spAutoFit/>
          </a:bodyPr>
          <a:lstStyle/>
          <a:p>
            <a:pPr marR="5080">
              <a:spcBef>
                <a:spcPts val="600"/>
              </a:spcBef>
            </a:pPr>
            <a:r>
              <a:rPr sz="2800" spc="-5" dirty="0">
                <a:cs typeface="Calibri"/>
              </a:rPr>
              <a:t>Once </a:t>
            </a:r>
            <a:r>
              <a:rPr sz="2800" spc="-15" dirty="0">
                <a:cs typeface="Calibri"/>
              </a:rPr>
              <a:t>we start </a:t>
            </a:r>
            <a:r>
              <a:rPr lang="en-US" sz="2800" spc="-25" dirty="0">
                <a:cs typeface="Calibri"/>
              </a:rPr>
              <a:t>becoming organized </a:t>
            </a:r>
            <a:r>
              <a:rPr sz="2800" spc="-5" dirty="0">
                <a:cs typeface="Calibri"/>
              </a:rPr>
              <a:t>and </a:t>
            </a:r>
            <a:r>
              <a:rPr sz="2800" spc="-20" dirty="0">
                <a:cs typeface="Calibri"/>
              </a:rPr>
              <a:t>innovate, </a:t>
            </a:r>
            <a:r>
              <a:rPr sz="2800" spc="-5" dirty="0">
                <a:cs typeface="Calibri"/>
              </a:rPr>
              <a:t>the </a:t>
            </a:r>
            <a:r>
              <a:rPr sz="2800" spc="-11" dirty="0">
                <a:cs typeface="Calibri"/>
              </a:rPr>
              <a:t>breakthroughs </a:t>
            </a:r>
            <a:r>
              <a:rPr lang="en-US" sz="2800" spc="-15" dirty="0">
                <a:cs typeface="Calibri"/>
              </a:rPr>
              <a:t>can be</a:t>
            </a:r>
            <a:r>
              <a:rPr sz="2800" spc="-15" dirty="0">
                <a:cs typeface="Calibri"/>
              </a:rPr>
              <a:t> </a:t>
            </a:r>
            <a:r>
              <a:rPr sz="2800" spc="-31" dirty="0">
                <a:cs typeface="Calibri"/>
              </a:rPr>
              <a:t>extraordinary.</a:t>
            </a:r>
            <a:endParaRPr sz="2800" dirty="0">
              <a:cs typeface="Calibri"/>
            </a:endParaRPr>
          </a:p>
          <a:p>
            <a:pPr>
              <a:spcBef>
                <a:spcPts val="600"/>
              </a:spcBef>
            </a:pPr>
            <a:endParaRPr sz="2800" dirty="0">
              <a:cs typeface="Times New Roman"/>
            </a:endParaRPr>
          </a:p>
          <a:p>
            <a:pPr marR="1352517">
              <a:spcBef>
                <a:spcPts val="600"/>
              </a:spcBef>
            </a:pPr>
            <a:r>
              <a:rPr sz="2800" spc="-11" dirty="0">
                <a:cs typeface="Calibri"/>
              </a:rPr>
              <a:t>The</a:t>
            </a:r>
            <a:r>
              <a:rPr lang="en-US" sz="2800" spc="-11" dirty="0">
                <a:cs typeface="Calibri"/>
              </a:rPr>
              <a:t>se innovations</a:t>
            </a:r>
            <a:r>
              <a:rPr sz="2800" spc="-11" dirty="0">
                <a:cs typeface="Calibri"/>
              </a:rPr>
              <a:t> </a:t>
            </a:r>
            <a:r>
              <a:rPr sz="2800" spc="-5" dirty="0">
                <a:cs typeface="Calibri"/>
              </a:rPr>
              <a:t>will </a:t>
            </a:r>
            <a:r>
              <a:rPr sz="2800" spc="-11" dirty="0">
                <a:cs typeface="Calibri"/>
              </a:rPr>
              <a:t>allow </a:t>
            </a:r>
            <a:r>
              <a:rPr sz="2800" dirty="0">
                <a:cs typeface="Calibri"/>
              </a:rPr>
              <a:t>us </a:t>
            </a:r>
            <a:r>
              <a:rPr sz="2800" spc="-15" dirty="0">
                <a:cs typeface="Calibri"/>
              </a:rPr>
              <a:t>to </a:t>
            </a:r>
            <a:r>
              <a:rPr sz="2800" dirty="0">
                <a:cs typeface="Calibri"/>
              </a:rPr>
              <a:t>use </a:t>
            </a:r>
            <a:r>
              <a:rPr sz="2800" spc="-15" dirty="0">
                <a:cs typeface="Calibri"/>
              </a:rPr>
              <a:t>resources more</a:t>
            </a:r>
            <a:r>
              <a:rPr lang="en-US" sz="2800" spc="-15" dirty="0">
                <a:cs typeface="Calibri"/>
              </a:rPr>
              <a:t> </a:t>
            </a:r>
            <a:r>
              <a:rPr lang="en-US" sz="2800" spc="-25" dirty="0">
                <a:cs typeface="Calibri"/>
              </a:rPr>
              <a:t>productively</a:t>
            </a:r>
            <a:r>
              <a:rPr sz="2800" spc="-25" dirty="0">
                <a:cs typeface="Calibri"/>
              </a:rPr>
              <a:t>, </a:t>
            </a:r>
            <a:r>
              <a:rPr sz="2800" spc="-5" dirty="0">
                <a:cs typeface="Calibri"/>
              </a:rPr>
              <a:t>which in turn </a:t>
            </a:r>
            <a:r>
              <a:rPr lang="en-US" sz="2800" spc="-5" dirty="0">
                <a:cs typeface="Calibri"/>
              </a:rPr>
              <a:t>will </a:t>
            </a:r>
            <a:r>
              <a:rPr sz="2800" spc="-11" dirty="0">
                <a:cs typeface="Calibri"/>
              </a:rPr>
              <a:t>allow </a:t>
            </a:r>
            <a:r>
              <a:rPr sz="2800" dirty="0">
                <a:cs typeface="Calibri"/>
              </a:rPr>
              <a:t>us </a:t>
            </a:r>
            <a:r>
              <a:rPr sz="2800" spc="-15" dirty="0">
                <a:cs typeface="Calibri"/>
              </a:rPr>
              <a:t>to </a:t>
            </a:r>
            <a:r>
              <a:rPr sz="2800" dirty="0">
                <a:cs typeface="Calibri"/>
              </a:rPr>
              <a:t>be </a:t>
            </a:r>
            <a:r>
              <a:rPr sz="2800" spc="-15" dirty="0">
                <a:cs typeface="Calibri"/>
              </a:rPr>
              <a:t>prosperous, </a:t>
            </a:r>
            <a:r>
              <a:rPr sz="2800" spc="-25" dirty="0">
                <a:cs typeface="Calibri"/>
              </a:rPr>
              <a:t>fed,</a:t>
            </a:r>
            <a:r>
              <a:rPr lang="en-US" sz="2800" spc="-25" dirty="0">
                <a:cs typeface="Calibri"/>
              </a:rPr>
              <a:t> </a:t>
            </a:r>
            <a:r>
              <a:rPr sz="2800" spc="-15" dirty="0">
                <a:cs typeface="Calibri"/>
              </a:rPr>
              <a:t>entertained,</a:t>
            </a:r>
            <a:r>
              <a:rPr sz="2800" spc="75" dirty="0">
                <a:cs typeface="Calibri"/>
              </a:rPr>
              <a:t> </a:t>
            </a:r>
            <a:r>
              <a:rPr lang="en-US" sz="2800" spc="75" dirty="0">
                <a:cs typeface="Calibri"/>
              </a:rPr>
              <a:t>and </a:t>
            </a:r>
            <a:r>
              <a:rPr sz="2800" spc="-11" dirty="0">
                <a:cs typeface="Calibri"/>
              </a:rPr>
              <a:t>secure.</a:t>
            </a:r>
            <a:endParaRPr sz="2800" dirty="0">
              <a:cs typeface="Calibri"/>
            </a:endParaRPr>
          </a:p>
          <a:p>
            <a:pPr>
              <a:spcBef>
                <a:spcPts val="600"/>
              </a:spcBef>
            </a:pPr>
            <a:endParaRPr sz="2800" dirty="0">
              <a:cs typeface="Times New Roman"/>
            </a:endParaRPr>
          </a:p>
          <a:p>
            <a:pPr marR="310507">
              <a:spcBef>
                <a:spcPts val="600"/>
              </a:spcBef>
            </a:pPr>
            <a:r>
              <a:rPr sz="2800" spc="-5" dirty="0">
                <a:cs typeface="Calibri"/>
              </a:rPr>
              <a:t>The </a:t>
            </a:r>
            <a:r>
              <a:rPr sz="2800" spc="-15" dirty="0">
                <a:cs typeface="Calibri"/>
              </a:rPr>
              <a:t>innovation at </a:t>
            </a:r>
            <a:r>
              <a:rPr sz="2800" spc="-5" dirty="0">
                <a:cs typeface="Calibri"/>
              </a:rPr>
              <a:t>the heart of </a:t>
            </a:r>
            <a:r>
              <a:rPr sz="2800" spc="-11" dirty="0">
                <a:cs typeface="Calibri"/>
              </a:rPr>
              <a:t>sustainable living </a:t>
            </a:r>
            <a:r>
              <a:rPr sz="2800" spc="-5" dirty="0">
                <a:cs typeface="Calibri"/>
              </a:rPr>
              <a:t>will </a:t>
            </a:r>
            <a:r>
              <a:rPr sz="2800" dirty="0">
                <a:cs typeface="Calibri"/>
              </a:rPr>
              <a:t>be a </a:t>
            </a:r>
            <a:r>
              <a:rPr sz="2800" spc="-11" dirty="0">
                <a:cs typeface="Calibri"/>
              </a:rPr>
              <a:t>powerful economic</a:t>
            </a:r>
            <a:r>
              <a:rPr sz="2800" dirty="0">
                <a:cs typeface="Calibri"/>
              </a:rPr>
              <a:t> </a:t>
            </a:r>
            <a:r>
              <a:rPr sz="2800" spc="-11" dirty="0">
                <a:cs typeface="Calibri"/>
              </a:rPr>
              <a:t>engine.</a:t>
            </a:r>
            <a:endParaRPr sz="2800" dirty="0">
              <a:cs typeface="Calibri"/>
            </a:endParaRPr>
          </a:p>
        </p:txBody>
      </p:sp>
      <p:sp>
        <p:nvSpPr>
          <p:cNvPr id="4" name="Rectangle 3">
            <a:extLst>
              <a:ext uri="{FF2B5EF4-FFF2-40B4-BE49-F238E27FC236}">
                <a16:creationId xmlns:a16="http://schemas.microsoft.com/office/drawing/2014/main" id="{086C986D-D55B-4B96-B14D-C19019B5706C}"/>
              </a:ext>
            </a:extLst>
          </p:cNvPr>
          <p:cNvSpPr/>
          <p:nvPr/>
        </p:nvSpPr>
        <p:spPr>
          <a:xfrm>
            <a:off x="2129025" y="185000"/>
            <a:ext cx="7933968" cy="707886"/>
          </a:xfrm>
          <a:prstGeom prst="rect">
            <a:avLst/>
          </a:prstGeom>
        </p:spPr>
        <p:txBody>
          <a:bodyPr wrap="none">
            <a:spAutoFit/>
          </a:bodyPr>
          <a:lstStyle/>
          <a:p>
            <a:pPr marL="12700" algn="ctr">
              <a:spcBef>
                <a:spcPts val="100"/>
              </a:spcBef>
            </a:pPr>
            <a:r>
              <a:rPr lang="en-US" sz="4000" b="1" dirty="0">
                <a:cs typeface="Calibri"/>
              </a:rPr>
              <a:t>Sustainability and Standard of Living</a:t>
            </a:r>
          </a:p>
        </p:txBody>
      </p:sp>
      <p:cxnSp>
        <p:nvCxnSpPr>
          <p:cNvPr id="5" name="Straight Connector 4">
            <a:extLst>
              <a:ext uri="{FF2B5EF4-FFF2-40B4-BE49-F238E27FC236}">
                <a16:creationId xmlns:a16="http://schemas.microsoft.com/office/drawing/2014/main" id="{9A26F925-14C8-4540-93D0-8B379B831D0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81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546969" y="2690505"/>
            <a:ext cx="9098062" cy="2327754"/>
          </a:xfrm>
          <a:prstGeom prst="rect">
            <a:avLst/>
          </a:prstGeom>
        </p:spPr>
        <p:txBody>
          <a:bodyPr vert="horz" wrap="square" lIns="0" tIns="146051" rIns="0" bIns="0" rtlCol="0">
            <a:spAutoFit/>
          </a:bodyPr>
          <a:lstStyle/>
          <a:p>
            <a:pPr marL="12700" marR="5080" algn="ctr">
              <a:lnSpc>
                <a:spcPct val="80100"/>
              </a:lnSpc>
              <a:spcBef>
                <a:spcPts val="1151"/>
              </a:spcBef>
            </a:pPr>
            <a:r>
              <a:rPr sz="4400" spc="-5" dirty="0">
                <a:latin typeface="Calibri"/>
                <a:cs typeface="Calibri"/>
              </a:rPr>
              <a:t>Consumer choices </a:t>
            </a:r>
            <a:r>
              <a:rPr sz="4400" dirty="0">
                <a:latin typeface="Calibri"/>
                <a:cs typeface="Calibri"/>
              </a:rPr>
              <a:t>and </a:t>
            </a:r>
            <a:r>
              <a:rPr sz="4400" spc="-20" dirty="0">
                <a:latin typeface="Calibri"/>
                <a:cs typeface="Calibri"/>
              </a:rPr>
              <a:t>grassroots </a:t>
            </a:r>
            <a:r>
              <a:rPr sz="4400" spc="-11" dirty="0">
                <a:latin typeface="Calibri"/>
                <a:cs typeface="Calibri"/>
              </a:rPr>
              <a:t>activism, </a:t>
            </a:r>
            <a:r>
              <a:rPr sz="4400" spc="-5" dirty="0">
                <a:latin typeface="Calibri"/>
                <a:cs typeface="Calibri"/>
              </a:rPr>
              <a:t>not </a:t>
            </a:r>
            <a:r>
              <a:rPr sz="4400" spc="-20" dirty="0">
                <a:latin typeface="Calibri"/>
                <a:cs typeface="Calibri"/>
              </a:rPr>
              <a:t>government </a:t>
            </a:r>
            <a:r>
              <a:rPr sz="4400" spc="-15" dirty="0">
                <a:latin typeface="Calibri"/>
                <a:cs typeface="Calibri"/>
              </a:rPr>
              <a:t>intervention, </a:t>
            </a:r>
            <a:r>
              <a:rPr sz="4400" spc="-20" dirty="0">
                <a:latin typeface="Calibri"/>
                <a:cs typeface="Calibri"/>
              </a:rPr>
              <a:t>offer </a:t>
            </a:r>
            <a:r>
              <a:rPr sz="4400" dirty="0">
                <a:latin typeface="Calibri"/>
                <a:cs typeface="Calibri"/>
              </a:rPr>
              <a:t>the </a:t>
            </a:r>
            <a:r>
              <a:rPr sz="4400" spc="-35" dirty="0">
                <a:latin typeface="Calibri"/>
                <a:cs typeface="Calibri"/>
              </a:rPr>
              <a:t>fastest</a:t>
            </a:r>
            <a:r>
              <a:rPr lang="en-US" sz="4400" spc="-35" dirty="0">
                <a:latin typeface="Calibri"/>
                <a:cs typeface="Calibri"/>
              </a:rPr>
              <a:t> and</a:t>
            </a:r>
            <a:r>
              <a:rPr sz="4400" spc="-35" dirty="0">
                <a:latin typeface="Calibri"/>
                <a:cs typeface="Calibri"/>
              </a:rPr>
              <a:t> </a:t>
            </a:r>
            <a:r>
              <a:rPr sz="4400" spc="-20" dirty="0">
                <a:latin typeface="Calibri"/>
                <a:cs typeface="Calibri"/>
              </a:rPr>
              <a:t>most </a:t>
            </a:r>
            <a:r>
              <a:rPr sz="4400" spc="-15" dirty="0">
                <a:latin typeface="Calibri"/>
                <a:cs typeface="Calibri"/>
              </a:rPr>
              <a:t>efficient </a:t>
            </a:r>
            <a:r>
              <a:rPr sz="4400" spc="-25" dirty="0">
                <a:latin typeface="Calibri"/>
                <a:cs typeface="Calibri"/>
              </a:rPr>
              <a:t>routes </a:t>
            </a:r>
            <a:r>
              <a:rPr sz="4400" spc="-20" dirty="0">
                <a:latin typeface="Calibri"/>
                <a:cs typeface="Calibri"/>
              </a:rPr>
              <a:t>to </a:t>
            </a:r>
            <a:r>
              <a:rPr sz="4400" spc="-31" dirty="0">
                <a:latin typeface="Calibri"/>
                <a:cs typeface="Calibri"/>
              </a:rPr>
              <a:t>sustainability.</a:t>
            </a:r>
            <a:endParaRPr sz="4400" dirty="0">
              <a:latin typeface="Calibri"/>
              <a:cs typeface="Calibri"/>
            </a:endParaRPr>
          </a:p>
        </p:txBody>
      </p:sp>
      <p:sp>
        <p:nvSpPr>
          <p:cNvPr id="4" name="Rectangle 3">
            <a:extLst>
              <a:ext uri="{FF2B5EF4-FFF2-40B4-BE49-F238E27FC236}">
                <a16:creationId xmlns:a16="http://schemas.microsoft.com/office/drawing/2014/main" id="{177F9CAF-807D-4BAB-A8E1-363B535FFF0D}"/>
              </a:ext>
            </a:extLst>
          </p:cNvPr>
          <p:cNvSpPr/>
          <p:nvPr/>
        </p:nvSpPr>
        <p:spPr>
          <a:xfrm>
            <a:off x="5054919" y="185000"/>
            <a:ext cx="2082173" cy="707886"/>
          </a:xfrm>
          <a:prstGeom prst="rect">
            <a:avLst/>
          </a:prstGeom>
        </p:spPr>
        <p:txBody>
          <a:bodyPr wrap="none">
            <a:spAutoFit/>
          </a:bodyPr>
          <a:lstStyle/>
          <a:p>
            <a:pPr marL="12700" algn="ctr">
              <a:spcBef>
                <a:spcPts val="100"/>
              </a:spcBef>
            </a:pPr>
            <a:r>
              <a:rPr lang="en-US" sz="4000" b="1" dirty="0">
                <a:cs typeface="Calibri"/>
              </a:rPr>
              <a:t>Myth</a:t>
            </a:r>
            <a:r>
              <a:rPr lang="en-US" sz="4000" b="1" spc="-91" dirty="0">
                <a:cs typeface="Calibri"/>
              </a:rPr>
              <a:t> #7</a:t>
            </a:r>
            <a:r>
              <a:rPr lang="en-US" sz="4000" b="1" dirty="0">
                <a:cs typeface="Calibri"/>
              </a:rPr>
              <a:t>:</a:t>
            </a:r>
          </a:p>
        </p:txBody>
      </p:sp>
      <p:cxnSp>
        <p:nvCxnSpPr>
          <p:cNvPr id="5" name="Straight Connector 4">
            <a:extLst>
              <a:ext uri="{FF2B5EF4-FFF2-40B4-BE49-F238E27FC236}">
                <a16:creationId xmlns:a16="http://schemas.microsoft.com/office/drawing/2014/main" id="{68AF28D2-407D-4506-9A20-D74E0CBA244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642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24607" y="2488325"/>
            <a:ext cx="9942785" cy="2167260"/>
          </a:xfrm>
          <a:prstGeom prst="rect">
            <a:avLst/>
          </a:prstGeom>
        </p:spPr>
        <p:txBody>
          <a:bodyPr vert="horz" wrap="square" lIns="0" tIns="12700" rIns="0" bIns="0" rtlCol="0">
            <a:spAutoFit/>
          </a:bodyPr>
          <a:lstStyle/>
          <a:p>
            <a:pPr marR="5080">
              <a:spcBef>
                <a:spcPts val="600"/>
              </a:spcBef>
            </a:pPr>
            <a:r>
              <a:rPr sz="2800" spc="-11" dirty="0">
                <a:cs typeface="Calibri"/>
              </a:rPr>
              <a:t>Popular </a:t>
            </a:r>
            <a:r>
              <a:rPr sz="2800" spc="-15" dirty="0">
                <a:cs typeface="Calibri"/>
              </a:rPr>
              <a:t>grassroots </a:t>
            </a:r>
            <a:r>
              <a:rPr sz="2800" spc="-5" dirty="0">
                <a:cs typeface="Calibri"/>
              </a:rPr>
              <a:t>actions </a:t>
            </a:r>
            <a:r>
              <a:rPr sz="2800" spc="-15" dirty="0">
                <a:cs typeface="Calibri"/>
              </a:rPr>
              <a:t>are </a:t>
            </a:r>
            <a:r>
              <a:rPr sz="2800" spc="-5" dirty="0">
                <a:cs typeface="Calibri"/>
              </a:rPr>
              <a:t>helpful and </a:t>
            </a:r>
            <a:r>
              <a:rPr lang="en-US" sz="2800" spc="-15" dirty="0">
                <a:cs typeface="Calibri"/>
              </a:rPr>
              <a:t>essential to creating change</a:t>
            </a:r>
            <a:r>
              <a:rPr sz="2800" spc="-25" dirty="0">
                <a:cs typeface="Calibri"/>
              </a:rPr>
              <a:t>. </a:t>
            </a:r>
            <a:r>
              <a:rPr sz="2800" dirty="0">
                <a:cs typeface="Calibri"/>
              </a:rPr>
              <a:t>But </a:t>
            </a:r>
            <a:r>
              <a:rPr sz="2800" spc="-15" dirty="0">
                <a:cs typeface="Calibri"/>
              </a:rPr>
              <a:t>progress </a:t>
            </a:r>
            <a:r>
              <a:rPr sz="2800" spc="-5" dirty="0">
                <a:cs typeface="Calibri"/>
              </a:rPr>
              <a:t>on some </a:t>
            </a:r>
            <a:r>
              <a:rPr sz="2800" spc="-20" dirty="0">
                <a:cs typeface="Calibri"/>
              </a:rPr>
              <a:t>reforms, </a:t>
            </a:r>
            <a:r>
              <a:rPr sz="2800" dirty="0">
                <a:cs typeface="Calibri"/>
              </a:rPr>
              <a:t>such </a:t>
            </a:r>
            <a:r>
              <a:rPr sz="2800" spc="-5" dirty="0">
                <a:cs typeface="Calibri"/>
              </a:rPr>
              <a:t>as curbing </a:t>
            </a:r>
            <a:r>
              <a:rPr sz="2800" spc="-15" dirty="0">
                <a:cs typeface="Calibri"/>
              </a:rPr>
              <a:t>CO2 </a:t>
            </a:r>
            <a:r>
              <a:rPr sz="2800" spc="-5" dirty="0">
                <a:cs typeface="Calibri"/>
              </a:rPr>
              <a:t>emissions, </a:t>
            </a:r>
            <a:r>
              <a:rPr sz="2800" spc="-11" dirty="0">
                <a:cs typeface="Calibri"/>
              </a:rPr>
              <a:t>can </a:t>
            </a:r>
            <a:r>
              <a:rPr sz="2800" spc="-5" dirty="0">
                <a:cs typeface="Calibri"/>
              </a:rPr>
              <a:t>only happen if </a:t>
            </a:r>
            <a:r>
              <a:rPr sz="2800" spc="-15" dirty="0">
                <a:cs typeface="Calibri"/>
              </a:rPr>
              <a:t>central </a:t>
            </a:r>
            <a:r>
              <a:rPr sz="2800" spc="-5" dirty="0">
                <a:cs typeface="Calibri"/>
              </a:rPr>
              <a:t>authorities </a:t>
            </a:r>
            <a:r>
              <a:rPr sz="2800" spc="-11" dirty="0">
                <a:cs typeface="Calibri"/>
              </a:rPr>
              <a:t>commit </a:t>
            </a:r>
            <a:r>
              <a:rPr sz="2800" spc="-15" dirty="0">
                <a:cs typeface="Calibri"/>
              </a:rPr>
              <a:t>to </a:t>
            </a:r>
            <a:r>
              <a:rPr sz="2800" spc="-5" dirty="0">
                <a:cs typeface="Calibri"/>
              </a:rPr>
              <a:t>making it</a:t>
            </a:r>
            <a:r>
              <a:rPr lang="en-US" sz="2800" spc="-5" dirty="0">
                <a:cs typeface="Calibri"/>
              </a:rPr>
              <a:t> </a:t>
            </a:r>
            <a:r>
              <a:rPr sz="2800" spc="-5" dirty="0">
                <a:cs typeface="Calibri"/>
              </a:rPr>
              <a:t>happen. </a:t>
            </a:r>
            <a:r>
              <a:rPr sz="2800" spc="-11" dirty="0">
                <a:cs typeface="Calibri"/>
              </a:rPr>
              <a:t>That </a:t>
            </a:r>
            <a:r>
              <a:rPr sz="2800" spc="-5" dirty="0">
                <a:cs typeface="Calibri"/>
              </a:rPr>
              <a:t>is </a:t>
            </a:r>
            <a:r>
              <a:rPr sz="2800" spc="-20" dirty="0">
                <a:cs typeface="Calibri"/>
              </a:rPr>
              <a:t>why </a:t>
            </a:r>
            <a:r>
              <a:rPr sz="2800" spc="-25" dirty="0">
                <a:cs typeface="Calibri"/>
              </a:rPr>
              <a:t>tax </a:t>
            </a:r>
            <a:r>
              <a:rPr sz="2800" spc="-11" dirty="0">
                <a:cs typeface="Calibri"/>
              </a:rPr>
              <a:t>credits, mandatory </a:t>
            </a:r>
            <a:r>
              <a:rPr sz="2800" spc="-5" dirty="0">
                <a:cs typeface="Calibri"/>
              </a:rPr>
              <a:t>fuel-</a:t>
            </a:r>
            <a:r>
              <a:rPr sz="2800" spc="-11" dirty="0">
                <a:cs typeface="Calibri"/>
              </a:rPr>
              <a:t>efficiency </a:t>
            </a:r>
            <a:r>
              <a:rPr sz="2800" spc="-15" dirty="0">
                <a:cs typeface="Calibri"/>
              </a:rPr>
              <a:t>standards</a:t>
            </a:r>
            <a:r>
              <a:rPr lang="en-US" sz="2800" spc="-15" dirty="0">
                <a:cs typeface="Calibri"/>
              </a:rPr>
              <a:t>, and other government regulations are both practical and necessary.</a:t>
            </a:r>
            <a:endParaRPr sz="2800" dirty="0">
              <a:cs typeface="Calibri"/>
            </a:endParaRPr>
          </a:p>
        </p:txBody>
      </p:sp>
      <p:sp>
        <p:nvSpPr>
          <p:cNvPr id="4" name="Rectangle 3">
            <a:extLst>
              <a:ext uri="{FF2B5EF4-FFF2-40B4-BE49-F238E27FC236}">
                <a16:creationId xmlns:a16="http://schemas.microsoft.com/office/drawing/2014/main" id="{5EF46B0C-CA5B-4A2A-97B7-F3E12EF4A845}"/>
              </a:ext>
            </a:extLst>
          </p:cNvPr>
          <p:cNvSpPr/>
          <p:nvPr/>
        </p:nvSpPr>
        <p:spPr>
          <a:xfrm>
            <a:off x="2250695" y="185000"/>
            <a:ext cx="7690631" cy="707886"/>
          </a:xfrm>
          <a:prstGeom prst="rect">
            <a:avLst/>
          </a:prstGeom>
        </p:spPr>
        <p:txBody>
          <a:bodyPr wrap="none">
            <a:spAutoFit/>
          </a:bodyPr>
          <a:lstStyle/>
          <a:p>
            <a:pPr marL="12700" algn="ctr">
              <a:spcBef>
                <a:spcPts val="100"/>
              </a:spcBef>
            </a:pPr>
            <a:r>
              <a:rPr lang="en-US" sz="4000" b="1" dirty="0">
                <a:cs typeface="Calibri"/>
              </a:rPr>
              <a:t>Sustainability and The Government</a:t>
            </a:r>
          </a:p>
        </p:txBody>
      </p:sp>
      <p:cxnSp>
        <p:nvCxnSpPr>
          <p:cNvPr id="5" name="Straight Connector 4">
            <a:extLst>
              <a:ext uri="{FF2B5EF4-FFF2-40B4-BE49-F238E27FC236}">
                <a16:creationId xmlns:a16="http://schemas.microsoft.com/office/drawing/2014/main" id="{3A29C8ED-0819-4E47-B241-728CFF457D8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572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58570" y="3278404"/>
            <a:ext cx="9674860" cy="761747"/>
          </a:xfrm>
          <a:prstGeom prst="rect">
            <a:avLst/>
          </a:prstGeom>
        </p:spPr>
        <p:txBody>
          <a:bodyPr vert="horz" wrap="square" lIns="0" tIns="93980" rIns="0" bIns="0" rtlCol="0">
            <a:spAutoFit/>
          </a:bodyPr>
          <a:lstStyle/>
          <a:p>
            <a:pPr marL="12700" marR="5080" algn="ctr">
              <a:lnSpc>
                <a:spcPts val="5200"/>
              </a:lnSpc>
              <a:spcBef>
                <a:spcPts val="740"/>
              </a:spcBef>
            </a:pPr>
            <a:r>
              <a:rPr sz="4800" spc="-11" dirty="0">
                <a:cs typeface="Calibri"/>
              </a:rPr>
              <a:t>New </a:t>
            </a:r>
            <a:r>
              <a:rPr sz="4800" spc="-15" dirty="0">
                <a:cs typeface="Calibri"/>
              </a:rPr>
              <a:t>technology </a:t>
            </a:r>
            <a:r>
              <a:rPr sz="4800" spc="-5" dirty="0">
                <a:cs typeface="Calibri"/>
              </a:rPr>
              <a:t>is </a:t>
            </a:r>
            <a:r>
              <a:rPr sz="4800" spc="-31" dirty="0">
                <a:cs typeface="Calibri"/>
              </a:rPr>
              <a:t>always </a:t>
            </a:r>
            <a:r>
              <a:rPr sz="4800" dirty="0">
                <a:cs typeface="Calibri"/>
              </a:rPr>
              <a:t>the</a:t>
            </a:r>
            <a:r>
              <a:rPr sz="4800" spc="-40" dirty="0">
                <a:cs typeface="Calibri"/>
              </a:rPr>
              <a:t> </a:t>
            </a:r>
            <a:r>
              <a:rPr sz="4800" spc="-71" dirty="0">
                <a:cs typeface="Calibri"/>
              </a:rPr>
              <a:t>answer.</a:t>
            </a:r>
            <a:endParaRPr sz="4800" dirty="0">
              <a:cs typeface="Calibri"/>
            </a:endParaRPr>
          </a:p>
        </p:txBody>
      </p:sp>
      <p:sp>
        <p:nvSpPr>
          <p:cNvPr id="4" name="Rectangle 3">
            <a:extLst>
              <a:ext uri="{FF2B5EF4-FFF2-40B4-BE49-F238E27FC236}">
                <a16:creationId xmlns:a16="http://schemas.microsoft.com/office/drawing/2014/main" id="{411A14B6-B128-42B5-826B-44AE716E3FFF}"/>
              </a:ext>
            </a:extLst>
          </p:cNvPr>
          <p:cNvSpPr/>
          <p:nvPr/>
        </p:nvSpPr>
        <p:spPr>
          <a:xfrm>
            <a:off x="5054919" y="185000"/>
            <a:ext cx="2082173" cy="707886"/>
          </a:xfrm>
          <a:prstGeom prst="rect">
            <a:avLst/>
          </a:prstGeom>
        </p:spPr>
        <p:txBody>
          <a:bodyPr wrap="none">
            <a:spAutoFit/>
          </a:bodyPr>
          <a:lstStyle/>
          <a:p>
            <a:pPr marL="12700" algn="ctr">
              <a:spcBef>
                <a:spcPts val="100"/>
              </a:spcBef>
            </a:pPr>
            <a:r>
              <a:rPr lang="en-US" sz="4000" b="1" dirty="0">
                <a:cs typeface="Calibri"/>
              </a:rPr>
              <a:t>Myth</a:t>
            </a:r>
            <a:r>
              <a:rPr lang="en-US" sz="4000" b="1" spc="-91" dirty="0">
                <a:cs typeface="Calibri"/>
              </a:rPr>
              <a:t> #8</a:t>
            </a:r>
            <a:r>
              <a:rPr lang="en-US" sz="4000" b="1" dirty="0">
                <a:cs typeface="Calibri"/>
              </a:rPr>
              <a:t>:</a:t>
            </a:r>
          </a:p>
        </p:txBody>
      </p:sp>
      <p:cxnSp>
        <p:nvCxnSpPr>
          <p:cNvPr id="5" name="Straight Connector 4">
            <a:extLst>
              <a:ext uri="{FF2B5EF4-FFF2-40B4-BE49-F238E27FC236}">
                <a16:creationId xmlns:a16="http://schemas.microsoft.com/office/drawing/2014/main" id="{1EE86F24-9127-46C1-8A8F-325F84C529A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273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3059180"/>
            <a:ext cx="11277600" cy="705962"/>
          </a:xfrm>
          <a:prstGeom prst="rect">
            <a:avLst/>
          </a:prstGeom>
        </p:spPr>
        <p:txBody>
          <a:bodyPr vert="horz" wrap="square" lIns="0" tIns="89535" rIns="0" bIns="0" rtlCol="0" anchor="ctr">
            <a:spAutoFit/>
          </a:bodyPr>
          <a:lstStyle/>
          <a:p>
            <a:pPr marR="5080" algn="ctr">
              <a:lnSpc>
                <a:spcPct val="100000"/>
              </a:lnSpc>
              <a:spcBef>
                <a:spcPts val="600"/>
              </a:spcBef>
            </a:pPr>
            <a:r>
              <a:rPr b="0" dirty="0">
                <a:latin typeface="+mn-lt"/>
              </a:rPr>
              <a:t>Is </a:t>
            </a:r>
            <a:r>
              <a:rPr b="0" spc="-11" dirty="0">
                <a:latin typeface="+mn-lt"/>
              </a:rPr>
              <a:t>new technology </a:t>
            </a:r>
            <a:r>
              <a:rPr b="0" spc="-5" dirty="0">
                <a:latin typeface="+mn-lt"/>
              </a:rPr>
              <a:t>the </a:t>
            </a:r>
            <a:r>
              <a:rPr b="0" spc="-15" dirty="0">
                <a:latin typeface="+mn-lt"/>
              </a:rPr>
              <a:t>answer </a:t>
            </a:r>
            <a:r>
              <a:rPr b="0" spc="-25" dirty="0">
                <a:latin typeface="+mn-lt"/>
              </a:rPr>
              <a:t>to</a:t>
            </a:r>
            <a:r>
              <a:rPr b="0" spc="-65" dirty="0">
                <a:latin typeface="+mn-lt"/>
              </a:rPr>
              <a:t> </a:t>
            </a:r>
            <a:r>
              <a:rPr b="0" spc="-15" dirty="0">
                <a:latin typeface="+mn-lt"/>
              </a:rPr>
              <a:t>sustainability?</a:t>
            </a:r>
          </a:p>
        </p:txBody>
      </p:sp>
      <p:sp>
        <p:nvSpPr>
          <p:cNvPr id="3" name="Rectangle 2">
            <a:extLst>
              <a:ext uri="{FF2B5EF4-FFF2-40B4-BE49-F238E27FC236}">
                <a16:creationId xmlns:a16="http://schemas.microsoft.com/office/drawing/2014/main" id="{0C816454-4A07-4F33-AD27-567227130A9D}"/>
              </a:ext>
            </a:extLst>
          </p:cNvPr>
          <p:cNvSpPr/>
          <p:nvPr/>
        </p:nvSpPr>
        <p:spPr>
          <a:xfrm>
            <a:off x="2771512" y="185000"/>
            <a:ext cx="6649000" cy="707886"/>
          </a:xfrm>
          <a:prstGeom prst="rect">
            <a:avLst/>
          </a:prstGeom>
        </p:spPr>
        <p:txBody>
          <a:bodyPr wrap="none">
            <a:spAutoFit/>
          </a:bodyPr>
          <a:lstStyle/>
          <a:p>
            <a:pPr marL="12700" algn="ctr">
              <a:spcBef>
                <a:spcPts val="100"/>
              </a:spcBef>
            </a:pPr>
            <a:r>
              <a:rPr lang="en-US" sz="4000" b="1" dirty="0">
                <a:cs typeface="Calibri"/>
              </a:rPr>
              <a:t>Sustainability and Technology</a:t>
            </a:r>
          </a:p>
        </p:txBody>
      </p:sp>
      <p:cxnSp>
        <p:nvCxnSpPr>
          <p:cNvPr id="4" name="Straight Connector 3">
            <a:extLst>
              <a:ext uri="{FF2B5EF4-FFF2-40B4-BE49-F238E27FC236}">
                <a16:creationId xmlns:a16="http://schemas.microsoft.com/office/drawing/2014/main" id="{775D50AF-136B-4A8A-A8BB-EAE74308F5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861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381001"/>
            <a:ext cx="6609438" cy="461665"/>
          </a:xfrm>
          <a:prstGeom prst="rect">
            <a:avLst/>
          </a:prstGeom>
          <a:noFill/>
        </p:spPr>
        <p:txBody>
          <a:bodyPr wrap="none" rtlCol="0">
            <a:spAutoFit/>
          </a:bodyPr>
          <a:lstStyle/>
          <a:p>
            <a:r>
              <a:rPr lang="en-US" sz="2400" dirty="0"/>
              <a:t>Water treatment technologies for developing world</a:t>
            </a:r>
          </a:p>
        </p:txBody>
      </p:sp>
      <p:pic>
        <p:nvPicPr>
          <p:cNvPr id="4" name="Picture 3"/>
          <p:cNvPicPr>
            <a:picLocks noChangeAspect="1"/>
          </p:cNvPicPr>
          <p:nvPr/>
        </p:nvPicPr>
        <p:blipFill>
          <a:blip r:embed="rId2"/>
          <a:stretch>
            <a:fillRect/>
          </a:stretch>
        </p:blipFill>
        <p:spPr>
          <a:xfrm>
            <a:off x="406400" y="1433752"/>
            <a:ext cx="4275189" cy="3112848"/>
          </a:xfrm>
          <a:prstGeom prst="rect">
            <a:avLst/>
          </a:prstGeom>
        </p:spPr>
      </p:pic>
      <p:sp>
        <p:nvSpPr>
          <p:cNvPr id="5" name="TextBox 4"/>
          <p:cNvSpPr txBox="1"/>
          <p:nvPr/>
        </p:nvSpPr>
        <p:spPr>
          <a:xfrm>
            <a:off x="1727200" y="4546601"/>
            <a:ext cx="1312026"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err="1"/>
              <a:t>Lifestraw</a:t>
            </a:r>
            <a:endParaRPr lang="en-US" sz="2400" dirty="0"/>
          </a:p>
        </p:txBody>
      </p:sp>
      <p:pic>
        <p:nvPicPr>
          <p:cNvPr id="6" name="Picture 5"/>
          <p:cNvPicPr>
            <a:picLocks noChangeAspect="1"/>
          </p:cNvPicPr>
          <p:nvPr/>
        </p:nvPicPr>
        <p:blipFill>
          <a:blip r:embed="rId3"/>
          <a:stretch>
            <a:fillRect/>
          </a:stretch>
        </p:blipFill>
        <p:spPr>
          <a:xfrm>
            <a:off x="4064000" y="2514600"/>
            <a:ext cx="6578600" cy="4214224"/>
          </a:xfrm>
          <a:prstGeom prst="rect">
            <a:avLst/>
          </a:prstGeom>
        </p:spPr>
      </p:pic>
      <p:sp>
        <p:nvSpPr>
          <p:cNvPr id="7" name="TextBox 6"/>
          <p:cNvSpPr txBox="1"/>
          <p:nvPr/>
        </p:nvSpPr>
        <p:spPr>
          <a:xfrm>
            <a:off x="6197601" y="6384332"/>
            <a:ext cx="265245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a:t>Ceramic water filter</a:t>
            </a:r>
          </a:p>
        </p:txBody>
      </p:sp>
      <p:pic>
        <p:nvPicPr>
          <p:cNvPr id="8" name="Picture 7"/>
          <p:cNvPicPr>
            <a:picLocks noChangeAspect="1"/>
          </p:cNvPicPr>
          <p:nvPr/>
        </p:nvPicPr>
        <p:blipFill>
          <a:blip r:embed="rId4"/>
          <a:stretch>
            <a:fillRect/>
          </a:stretch>
        </p:blipFill>
        <p:spPr>
          <a:xfrm>
            <a:off x="2133600" y="873443"/>
            <a:ext cx="6578600" cy="4839008"/>
          </a:xfrm>
          <a:prstGeom prst="rect">
            <a:avLst/>
          </a:prstGeom>
        </p:spPr>
      </p:pic>
      <p:sp>
        <p:nvSpPr>
          <p:cNvPr id="9" name="TextBox 8"/>
          <p:cNvSpPr txBox="1"/>
          <p:nvPr/>
        </p:nvSpPr>
        <p:spPr>
          <a:xfrm>
            <a:off x="4064001" y="5627449"/>
            <a:ext cx="305769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a:t>Water </a:t>
            </a:r>
            <a:r>
              <a:rPr lang="en-US" sz="2400"/>
              <a:t>purifying bicycle</a:t>
            </a:r>
          </a:p>
        </p:txBody>
      </p:sp>
      <p:pic>
        <p:nvPicPr>
          <p:cNvPr id="10" name="Picture 9"/>
          <p:cNvPicPr>
            <a:picLocks noChangeAspect="1"/>
          </p:cNvPicPr>
          <p:nvPr/>
        </p:nvPicPr>
        <p:blipFill>
          <a:blip r:embed="rId5"/>
          <a:stretch>
            <a:fillRect/>
          </a:stretch>
        </p:blipFill>
        <p:spPr>
          <a:xfrm>
            <a:off x="203200" y="990601"/>
            <a:ext cx="6601475" cy="5261511"/>
          </a:xfrm>
          <a:prstGeom prst="rect">
            <a:avLst/>
          </a:prstGeom>
        </p:spPr>
      </p:pic>
      <p:sp>
        <p:nvSpPr>
          <p:cNvPr id="11" name="TextBox 10"/>
          <p:cNvSpPr txBox="1"/>
          <p:nvPr/>
        </p:nvSpPr>
        <p:spPr>
          <a:xfrm>
            <a:off x="2543995" y="6201274"/>
            <a:ext cx="1232069"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a:t>Life sack</a:t>
            </a:r>
          </a:p>
        </p:txBody>
      </p:sp>
      <p:pic>
        <p:nvPicPr>
          <p:cNvPr id="12" name="Picture 11"/>
          <p:cNvPicPr>
            <a:picLocks noChangeAspect="1"/>
          </p:cNvPicPr>
          <p:nvPr/>
        </p:nvPicPr>
        <p:blipFill>
          <a:blip r:embed="rId6"/>
          <a:stretch>
            <a:fillRect/>
          </a:stretch>
        </p:blipFill>
        <p:spPr>
          <a:xfrm>
            <a:off x="1727200" y="825242"/>
            <a:ext cx="9093200" cy="6028267"/>
          </a:xfrm>
          <a:prstGeom prst="rect">
            <a:avLst/>
          </a:prstGeom>
        </p:spPr>
      </p:pic>
      <p:sp>
        <p:nvSpPr>
          <p:cNvPr id="13" name="TextBox 12"/>
          <p:cNvSpPr txBox="1"/>
          <p:nvPr/>
        </p:nvSpPr>
        <p:spPr>
          <a:xfrm>
            <a:off x="4032154" y="6252112"/>
            <a:ext cx="625459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b="1" dirty="0"/>
              <a:t>“Pure” Water Bottle Filters Water With UV Rays</a:t>
            </a:r>
          </a:p>
        </p:txBody>
      </p:sp>
      <p:pic>
        <p:nvPicPr>
          <p:cNvPr id="14" name="Picture 13"/>
          <p:cNvPicPr>
            <a:picLocks noChangeAspect="1"/>
          </p:cNvPicPr>
          <p:nvPr/>
        </p:nvPicPr>
        <p:blipFill>
          <a:blip r:embed="rId7"/>
          <a:stretch>
            <a:fillRect/>
          </a:stretch>
        </p:blipFill>
        <p:spPr>
          <a:xfrm>
            <a:off x="0" y="-19879"/>
            <a:ext cx="8183880" cy="6858000"/>
          </a:xfrm>
          <a:prstGeom prst="rect">
            <a:avLst/>
          </a:prstGeom>
        </p:spPr>
      </p:pic>
      <p:sp>
        <p:nvSpPr>
          <p:cNvPr id="15" name="TextBox 14"/>
          <p:cNvSpPr txBox="1"/>
          <p:nvPr/>
        </p:nvSpPr>
        <p:spPr>
          <a:xfrm>
            <a:off x="2082313" y="6134320"/>
            <a:ext cx="4042389"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b="1" dirty="0">
                <a:solidFill>
                  <a:schemeClr val="bg1"/>
                </a:solidFill>
              </a:rPr>
              <a:t>Hamster Ball-Shaped Solarball</a:t>
            </a:r>
          </a:p>
        </p:txBody>
      </p:sp>
    </p:spTree>
    <p:extLst>
      <p:ext uri="{BB962C8B-B14F-4D97-AF65-F5344CB8AC3E}">
        <p14:creationId xmlns:p14="http://schemas.microsoft.com/office/powerpoint/2010/main" val="124118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nchor="ctr">
            <a:spAutoFit/>
          </a:bodyPr>
          <a:lstStyle/>
          <a:p>
            <a:pPr marL="12700" algn="ctr">
              <a:spcBef>
                <a:spcPts val="100"/>
              </a:spcBef>
            </a:pPr>
            <a:r>
              <a:rPr sz="4000" b="1" spc="-5" dirty="0">
                <a:latin typeface="+mn-lt"/>
                <a:cs typeface="Arial"/>
              </a:rPr>
              <a:t>Sustainability</a:t>
            </a:r>
            <a:endParaRPr sz="4000" b="1" dirty="0">
              <a:latin typeface="+mn-lt"/>
              <a:cs typeface="Arial"/>
            </a:endParaRPr>
          </a:p>
        </p:txBody>
      </p:sp>
      <p:sp>
        <p:nvSpPr>
          <p:cNvPr id="3" name="object 3"/>
          <p:cNvSpPr txBox="1"/>
          <p:nvPr/>
        </p:nvSpPr>
        <p:spPr>
          <a:xfrm>
            <a:off x="610870" y="2102945"/>
            <a:ext cx="10970259" cy="2811153"/>
          </a:xfrm>
          <a:prstGeom prst="rect">
            <a:avLst/>
          </a:prstGeom>
        </p:spPr>
        <p:txBody>
          <a:bodyPr vert="horz" wrap="square" lIns="0" tIns="58419" rIns="0" bIns="0" rtlCol="0">
            <a:spAutoFit/>
          </a:bodyPr>
          <a:lstStyle/>
          <a:p>
            <a:pPr marR="5080">
              <a:spcBef>
                <a:spcPts val="600"/>
              </a:spcBef>
            </a:pPr>
            <a:r>
              <a:rPr sz="3000" spc="-5" dirty="0">
                <a:cs typeface="Calibri"/>
              </a:rPr>
              <a:t>When </a:t>
            </a:r>
            <a:r>
              <a:rPr sz="3000" dirty="0">
                <a:cs typeface="Calibri"/>
              </a:rPr>
              <a:t>a </a:t>
            </a:r>
            <a:r>
              <a:rPr sz="3000" spc="-15" dirty="0">
                <a:cs typeface="Calibri"/>
              </a:rPr>
              <a:t>word </a:t>
            </a:r>
            <a:r>
              <a:rPr sz="3000" spc="-11" dirty="0">
                <a:cs typeface="Calibri"/>
              </a:rPr>
              <a:t>becomes </a:t>
            </a:r>
            <a:r>
              <a:rPr sz="3000" dirty="0">
                <a:cs typeface="Calibri"/>
              </a:rPr>
              <a:t>so </a:t>
            </a:r>
            <a:r>
              <a:rPr sz="3000" spc="-5" dirty="0">
                <a:cs typeface="Calibri"/>
              </a:rPr>
              <a:t>popular </a:t>
            </a:r>
            <a:r>
              <a:rPr sz="3000" spc="-11" dirty="0">
                <a:cs typeface="Calibri"/>
              </a:rPr>
              <a:t>you </a:t>
            </a:r>
            <a:r>
              <a:rPr sz="3000" spc="-5" dirty="0">
                <a:cs typeface="Calibri"/>
              </a:rPr>
              <a:t>begin hearing it </a:t>
            </a:r>
            <a:r>
              <a:rPr sz="3000" spc="-11" dirty="0">
                <a:cs typeface="Calibri"/>
              </a:rPr>
              <a:t>everywhere, </a:t>
            </a:r>
            <a:r>
              <a:rPr sz="3000" spc="-5" dirty="0">
                <a:cs typeface="Calibri"/>
              </a:rPr>
              <a:t>in all sorts </a:t>
            </a:r>
            <a:r>
              <a:rPr sz="3000" dirty="0">
                <a:cs typeface="Calibri"/>
              </a:rPr>
              <a:t>of </a:t>
            </a:r>
            <a:r>
              <a:rPr sz="3000" spc="-11" dirty="0">
                <a:cs typeface="Calibri"/>
              </a:rPr>
              <a:t>marginally </a:t>
            </a:r>
            <a:r>
              <a:rPr sz="3000" spc="-20" dirty="0">
                <a:cs typeface="Calibri"/>
              </a:rPr>
              <a:t>related </a:t>
            </a:r>
            <a:r>
              <a:rPr sz="3000" dirty="0">
                <a:cs typeface="Calibri"/>
              </a:rPr>
              <a:t>or </a:t>
            </a:r>
            <a:r>
              <a:rPr sz="3000" spc="-20" dirty="0">
                <a:cs typeface="Calibri"/>
              </a:rPr>
              <a:t>even unrelated contexts, </a:t>
            </a:r>
            <a:r>
              <a:rPr sz="3000" spc="-5" dirty="0">
                <a:cs typeface="Calibri"/>
              </a:rPr>
              <a:t>it means one </a:t>
            </a:r>
            <a:r>
              <a:rPr sz="3000" dirty="0">
                <a:cs typeface="Calibri"/>
              </a:rPr>
              <a:t>of </a:t>
            </a:r>
            <a:r>
              <a:rPr sz="3000" spc="-11" dirty="0">
                <a:cs typeface="Calibri"/>
              </a:rPr>
              <a:t>two </a:t>
            </a:r>
            <a:r>
              <a:rPr sz="3000" spc="-5" dirty="0">
                <a:cs typeface="Calibri"/>
              </a:rPr>
              <a:t>things. Either the </a:t>
            </a:r>
            <a:r>
              <a:rPr sz="3000" spc="-15" dirty="0">
                <a:cs typeface="Calibri"/>
              </a:rPr>
              <a:t>word </a:t>
            </a:r>
            <a:r>
              <a:rPr sz="3000" spc="-5" dirty="0">
                <a:cs typeface="Calibri"/>
              </a:rPr>
              <a:t>has </a:t>
            </a:r>
            <a:r>
              <a:rPr sz="3000" spc="-15" dirty="0">
                <a:cs typeface="Calibri"/>
              </a:rPr>
              <a:t>devolved into:</a:t>
            </a:r>
            <a:endParaRPr sz="3000" dirty="0">
              <a:cs typeface="Calibri"/>
            </a:endParaRPr>
          </a:p>
          <a:p>
            <a:pPr>
              <a:spcBef>
                <a:spcPts val="5"/>
              </a:spcBef>
            </a:pPr>
            <a:endParaRPr sz="2951" dirty="0">
              <a:cs typeface="Times New Roman"/>
            </a:endParaRPr>
          </a:p>
          <a:p>
            <a:pPr marL="979145" indent="-450839">
              <a:buAutoNum type="arabicPeriod"/>
              <a:tabLst>
                <a:tab pos="979781" algn="l"/>
              </a:tabLst>
            </a:pPr>
            <a:r>
              <a:rPr sz="2800" dirty="0">
                <a:cs typeface="Calibri"/>
              </a:rPr>
              <a:t>A </a:t>
            </a:r>
            <a:r>
              <a:rPr sz="2800" spc="-5" dirty="0">
                <a:cs typeface="Calibri"/>
              </a:rPr>
              <a:t>meaningless cliché,</a:t>
            </a:r>
            <a:r>
              <a:rPr sz="2800" spc="-55" dirty="0">
                <a:cs typeface="Calibri"/>
              </a:rPr>
              <a:t> </a:t>
            </a:r>
            <a:r>
              <a:rPr sz="2800" dirty="0">
                <a:cs typeface="Calibri"/>
              </a:rPr>
              <a:t>or</a:t>
            </a:r>
          </a:p>
          <a:p>
            <a:pPr marL="979781" indent="-451473">
              <a:spcBef>
                <a:spcPts val="375"/>
              </a:spcBef>
              <a:buAutoNum type="arabicPeriod"/>
              <a:tabLst>
                <a:tab pos="980415" algn="l"/>
              </a:tabLst>
            </a:pPr>
            <a:r>
              <a:rPr sz="2800" dirty="0">
                <a:cs typeface="Calibri"/>
              </a:rPr>
              <a:t>It </a:t>
            </a:r>
            <a:r>
              <a:rPr sz="2800" spc="-5" dirty="0">
                <a:cs typeface="Calibri"/>
              </a:rPr>
              <a:t>has </a:t>
            </a:r>
            <a:r>
              <a:rPr sz="2800" spc="-20" dirty="0">
                <a:cs typeface="Calibri"/>
              </a:rPr>
              <a:t>real </a:t>
            </a:r>
            <a:r>
              <a:rPr sz="2800" spc="-11" dirty="0">
                <a:cs typeface="Calibri"/>
              </a:rPr>
              <a:t>conceptual</a:t>
            </a:r>
            <a:r>
              <a:rPr sz="2800" spc="-40" dirty="0">
                <a:cs typeface="Calibri"/>
              </a:rPr>
              <a:t> </a:t>
            </a:r>
            <a:r>
              <a:rPr sz="2800" spc="-15" dirty="0">
                <a:cs typeface="Calibri"/>
              </a:rPr>
              <a:t>heft.</a:t>
            </a:r>
            <a:endParaRPr sz="2800" dirty="0">
              <a:cs typeface="Calibri"/>
            </a:endParaRPr>
          </a:p>
        </p:txBody>
      </p:sp>
      <p:cxnSp>
        <p:nvCxnSpPr>
          <p:cNvPr id="4" name="Straight Connector 3">
            <a:extLst>
              <a:ext uri="{FF2B5EF4-FFF2-40B4-BE49-F238E27FC236}">
                <a16:creationId xmlns:a16="http://schemas.microsoft.com/office/drawing/2014/main" id="{198C2816-A817-4DD1-8C01-C541A9DB03E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510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71269" y="2939154"/>
            <a:ext cx="9649461" cy="1416157"/>
          </a:xfrm>
          <a:prstGeom prst="rect">
            <a:avLst/>
          </a:prstGeom>
        </p:spPr>
        <p:txBody>
          <a:bodyPr vert="horz" wrap="square" lIns="0" tIns="85725" rIns="0" bIns="0" rtlCol="0">
            <a:spAutoFit/>
          </a:bodyPr>
          <a:lstStyle/>
          <a:p>
            <a:pPr marL="12700" marR="5080" algn="ctr">
              <a:lnSpc>
                <a:spcPct val="90000"/>
              </a:lnSpc>
              <a:spcBef>
                <a:spcPts val="675"/>
              </a:spcBef>
            </a:pPr>
            <a:r>
              <a:rPr sz="4800" spc="-15" dirty="0">
                <a:latin typeface="Calibri"/>
                <a:cs typeface="Calibri"/>
              </a:rPr>
              <a:t>Sustainability </a:t>
            </a:r>
            <a:r>
              <a:rPr sz="4800" spc="-5" dirty="0">
                <a:latin typeface="Calibri"/>
                <a:cs typeface="Calibri"/>
              </a:rPr>
              <a:t>is </a:t>
            </a:r>
            <a:r>
              <a:rPr sz="4800" spc="-15" dirty="0">
                <a:latin typeface="Calibri"/>
                <a:cs typeface="Calibri"/>
              </a:rPr>
              <a:t>ultimately </a:t>
            </a:r>
            <a:r>
              <a:rPr sz="4800" dirty="0">
                <a:latin typeface="Calibri"/>
                <a:cs typeface="Calibri"/>
              </a:rPr>
              <a:t>a </a:t>
            </a:r>
            <a:r>
              <a:rPr sz="4800" spc="-11" dirty="0">
                <a:latin typeface="Calibri"/>
                <a:cs typeface="Calibri"/>
              </a:rPr>
              <a:t>population </a:t>
            </a:r>
            <a:r>
              <a:rPr sz="4800" spc="-15" dirty="0">
                <a:latin typeface="Calibri"/>
                <a:cs typeface="Calibri"/>
              </a:rPr>
              <a:t>problem.</a:t>
            </a:r>
            <a:endParaRPr sz="4800" dirty="0">
              <a:latin typeface="Calibri"/>
              <a:cs typeface="Calibri"/>
            </a:endParaRPr>
          </a:p>
        </p:txBody>
      </p:sp>
      <p:sp>
        <p:nvSpPr>
          <p:cNvPr id="4" name="Rectangle 3">
            <a:extLst>
              <a:ext uri="{FF2B5EF4-FFF2-40B4-BE49-F238E27FC236}">
                <a16:creationId xmlns:a16="http://schemas.microsoft.com/office/drawing/2014/main" id="{508CF81C-12CD-4EF6-9F94-DC99B6AE40DF}"/>
              </a:ext>
            </a:extLst>
          </p:cNvPr>
          <p:cNvSpPr/>
          <p:nvPr/>
        </p:nvSpPr>
        <p:spPr>
          <a:xfrm>
            <a:off x="5054919" y="185000"/>
            <a:ext cx="2082173" cy="707886"/>
          </a:xfrm>
          <a:prstGeom prst="rect">
            <a:avLst/>
          </a:prstGeom>
        </p:spPr>
        <p:txBody>
          <a:bodyPr wrap="none">
            <a:spAutoFit/>
          </a:bodyPr>
          <a:lstStyle/>
          <a:p>
            <a:pPr marL="12700" algn="ctr">
              <a:spcBef>
                <a:spcPts val="100"/>
              </a:spcBef>
            </a:pPr>
            <a:r>
              <a:rPr lang="en-US" sz="4000" b="1" dirty="0">
                <a:cs typeface="Calibri"/>
              </a:rPr>
              <a:t>Myth</a:t>
            </a:r>
            <a:r>
              <a:rPr lang="en-US" sz="4000" b="1" spc="-91" dirty="0">
                <a:cs typeface="Calibri"/>
              </a:rPr>
              <a:t> #9</a:t>
            </a:r>
            <a:r>
              <a:rPr lang="en-US" sz="4000" b="1" dirty="0">
                <a:cs typeface="Calibri"/>
              </a:rPr>
              <a:t>:</a:t>
            </a:r>
          </a:p>
        </p:txBody>
      </p:sp>
      <p:cxnSp>
        <p:nvCxnSpPr>
          <p:cNvPr id="5" name="Straight Connector 4">
            <a:extLst>
              <a:ext uri="{FF2B5EF4-FFF2-40B4-BE49-F238E27FC236}">
                <a16:creationId xmlns:a16="http://schemas.microsoft.com/office/drawing/2014/main" id="{FF42103E-DC96-430F-9575-1FF3DAA1F68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060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63600" y="2160752"/>
            <a:ext cx="10464800" cy="3003386"/>
          </a:xfrm>
          <a:prstGeom prst="rect">
            <a:avLst/>
          </a:prstGeom>
        </p:spPr>
        <p:txBody>
          <a:bodyPr vert="horz" wrap="square" lIns="0" tIns="63500" rIns="0" bIns="0" rtlCol="0">
            <a:spAutoFit/>
          </a:bodyPr>
          <a:lstStyle/>
          <a:p>
            <a:pPr marL="12700" marR="1287113">
              <a:lnSpc>
                <a:spcPts val="3000"/>
              </a:lnSpc>
              <a:spcBef>
                <a:spcPts val="500"/>
              </a:spcBef>
            </a:pPr>
            <a:r>
              <a:rPr sz="2800" spc="-5" dirty="0">
                <a:cs typeface="Calibri"/>
              </a:rPr>
              <a:t>This is </a:t>
            </a:r>
            <a:r>
              <a:rPr sz="2800" u="heavy" spc="-5" dirty="0">
                <a:cs typeface="Calibri"/>
              </a:rPr>
              <a:t>not </a:t>
            </a:r>
            <a:r>
              <a:rPr sz="2800" u="heavy" dirty="0">
                <a:cs typeface="Calibri"/>
              </a:rPr>
              <a:t>a </a:t>
            </a:r>
            <a:r>
              <a:rPr sz="2800" u="heavy" spc="-15" dirty="0">
                <a:cs typeface="Calibri"/>
              </a:rPr>
              <a:t>myth</a:t>
            </a:r>
            <a:r>
              <a:rPr sz="2800" spc="-15" dirty="0">
                <a:cs typeface="Calibri"/>
              </a:rPr>
              <a:t>, </a:t>
            </a:r>
            <a:r>
              <a:rPr sz="2800" dirty="0">
                <a:cs typeface="Calibri"/>
              </a:rPr>
              <a:t>but </a:t>
            </a:r>
            <a:r>
              <a:rPr sz="2800" spc="-5" dirty="0">
                <a:cs typeface="Calibri"/>
              </a:rPr>
              <a:t>it </a:t>
            </a:r>
            <a:r>
              <a:rPr sz="2800" spc="-15" dirty="0">
                <a:cs typeface="Calibri"/>
              </a:rPr>
              <a:t>represents </a:t>
            </a:r>
            <a:r>
              <a:rPr sz="2800" dirty="0">
                <a:cs typeface="Calibri"/>
              </a:rPr>
              <a:t>a </a:t>
            </a:r>
            <a:r>
              <a:rPr sz="2800" spc="-15" dirty="0">
                <a:cs typeface="Calibri"/>
              </a:rPr>
              <a:t>false </a:t>
            </a:r>
            <a:r>
              <a:rPr sz="2800" spc="-5" dirty="0">
                <a:cs typeface="Calibri"/>
              </a:rPr>
              <a:t>solution.</a:t>
            </a:r>
            <a:endParaRPr sz="2800" dirty="0">
              <a:cs typeface="Calibri"/>
            </a:endParaRPr>
          </a:p>
          <a:p>
            <a:pPr>
              <a:spcBef>
                <a:spcPts val="5"/>
              </a:spcBef>
            </a:pPr>
            <a:endParaRPr sz="4000" dirty="0">
              <a:cs typeface="Times New Roman"/>
            </a:endParaRPr>
          </a:p>
          <a:p>
            <a:pPr marL="12700" marR="5080">
              <a:lnSpc>
                <a:spcPct val="89900"/>
              </a:lnSpc>
            </a:pPr>
            <a:r>
              <a:rPr sz="2800" spc="-25" dirty="0">
                <a:cs typeface="Calibri"/>
              </a:rPr>
              <a:t>Every </a:t>
            </a:r>
            <a:r>
              <a:rPr sz="2800" spc="-15" dirty="0">
                <a:cs typeface="Calibri"/>
              </a:rPr>
              <a:t>environmental </a:t>
            </a:r>
            <a:r>
              <a:rPr sz="2800" spc="-11" dirty="0">
                <a:cs typeface="Calibri"/>
              </a:rPr>
              <a:t>problem </a:t>
            </a:r>
            <a:r>
              <a:rPr sz="2800" spc="-5" dirty="0">
                <a:cs typeface="Calibri"/>
              </a:rPr>
              <a:t>is </a:t>
            </a:r>
            <a:r>
              <a:rPr sz="2800" spc="-15" dirty="0">
                <a:cs typeface="Calibri"/>
              </a:rPr>
              <a:t>ultimately </a:t>
            </a:r>
            <a:r>
              <a:rPr sz="2800" dirty="0">
                <a:cs typeface="Calibri"/>
              </a:rPr>
              <a:t>a </a:t>
            </a:r>
            <a:r>
              <a:rPr sz="2800" spc="-11" dirty="0">
                <a:cs typeface="Calibri"/>
              </a:rPr>
              <a:t>population problem. </a:t>
            </a:r>
            <a:r>
              <a:rPr sz="2800" spc="-5" dirty="0">
                <a:cs typeface="Calibri"/>
              </a:rPr>
              <a:t>If the </a:t>
            </a:r>
            <a:r>
              <a:rPr sz="2800" spc="-35" dirty="0">
                <a:cs typeface="Calibri"/>
              </a:rPr>
              <a:t>world’s </a:t>
            </a:r>
            <a:r>
              <a:rPr sz="2800" spc="-11" dirty="0">
                <a:cs typeface="Calibri"/>
              </a:rPr>
              <a:t>population </a:t>
            </a:r>
            <a:r>
              <a:rPr sz="2800" spc="-20" dirty="0">
                <a:cs typeface="Calibri"/>
              </a:rPr>
              <a:t>were </a:t>
            </a:r>
            <a:r>
              <a:rPr sz="2800" spc="-5" dirty="0">
                <a:cs typeface="Calibri"/>
              </a:rPr>
              <a:t>only </a:t>
            </a:r>
            <a:r>
              <a:rPr sz="2800" dirty="0">
                <a:cs typeface="Calibri"/>
              </a:rPr>
              <a:t>100 </a:t>
            </a:r>
            <a:r>
              <a:rPr sz="2800" spc="-11" dirty="0">
                <a:cs typeface="Calibri"/>
              </a:rPr>
              <a:t>million </a:t>
            </a:r>
            <a:r>
              <a:rPr sz="2800" spc="-5" dirty="0">
                <a:cs typeface="Calibri"/>
              </a:rPr>
              <a:t>people, </a:t>
            </a:r>
            <a:r>
              <a:rPr sz="2800" spc="-15" dirty="0">
                <a:cs typeface="Calibri"/>
              </a:rPr>
              <a:t>we </a:t>
            </a:r>
            <a:r>
              <a:rPr sz="2800" spc="-11" dirty="0">
                <a:cs typeface="Calibri"/>
              </a:rPr>
              <a:t>would </a:t>
            </a:r>
            <a:r>
              <a:rPr sz="2800" dirty="0">
                <a:cs typeface="Calibri"/>
              </a:rPr>
              <a:t>be </a:t>
            </a:r>
            <a:r>
              <a:rPr sz="2800" spc="-11" dirty="0">
                <a:cs typeface="Calibri"/>
              </a:rPr>
              <a:t>hard-pressed </a:t>
            </a:r>
            <a:r>
              <a:rPr sz="2800" spc="-15" dirty="0">
                <a:cs typeface="Calibri"/>
              </a:rPr>
              <a:t>to </a:t>
            </a:r>
            <a:r>
              <a:rPr sz="2800" spc="-20" dirty="0">
                <a:cs typeface="Calibri"/>
              </a:rPr>
              <a:t>generate </a:t>
            </a:r>
            <a:r>
              <a:rPr sz="2800" spc="-5" dirty="0">
                <a:cs typeface="Calibri"/>
              </a:rPr>
              <a:t>enough </a:t>
            </a:r>
            <a:r>
              <a:rPr sz="2800" spc="-20" dirty="0">
                <a:cs typeface="Calibri"/>
              </a:rPr>
              <a:t>waste </a:t>
            </a:r>
            <a:r>
              <a:rPr sz="2800" spc="-15" dirty="0">
                <a:cs typeface="Calibri"/>
              </a:rPr>
              <a:t>to </a:t>
            </a:r>
            <a:r>
              <a:rPr sz="2800" spc="-11" dirty="0">
                <a:cs typeface="Calibri"/>
              </a:rPr>
              <a:t>overwhelm </a:t>
            </a:r>
            <a:r>
              <a:rPr sz="2800" spc="-35" dirty="0">
                <a:cs typeface="Calibri"/>
              </a:rPr>
              <a:t>nature’s </a:t>
            </a:r>
            <a:r>
              <a:rPr sz="2800" spc="-5" dirty="0">
                <a:cs typeface="Calibri"/>
              </a:rPr>
              <a:t>cleanup </a:t>
            </a:r>
            <a:r>
              <a:rPr sz="2800" spc="-20" dirty="0">
                <a:cs typeface="Calibri"/>
              </a:rPr>
              <a:t>systems. </a:t>
            </a:r>
            <a:r>
              <a:rPr sz="2800" spc="-55" dirty="0">
                <a:cs typeface="Calibri"/>
              </a:rPr>
              <a:t>We </a:t>
            </a:r>
            <a:r>
              <a:rPr sz="2800" spc="-11" dirty="0">
                <a:cs typeface="Calibri"/>
              </a:rPr>
              <a:t>could </a:t>
            </a:r>
            <a:r>
              <a:rPr lang="en-US" sz="2800" dirty="0">
                <a:cs typeface="Calibri"/>
              </a:rPr>
              <a:t>dispose</a:t>
            </a:r>
            <a:r>
              <a:rPr sz="2800" dirty="0">
                <a:cs typeface="Calibri"/>
              </a:rPr>
              <a:t> </a:t>
            </a:r>
            <a:r>
              <a:rPr sz="2800" spc="-5" dirty="0">
                <a:cs typeface="Calibri"/>
              </a:rPr>
              <a:t>all our </a:t>
            </a:r>
            <a:r>
              <a:rPr sz="2800" spc="-15" dirty="0">
                <a:cs typeface="Calibri"/>
              </a:rPr>
              <a:t>trash </a:t>
            </a:r>
            <a:r>
              <a:rPr sz="2800" spc="-5" dirty="0">
                <a:cs typeface="Calibri"/>
              </a:rPr>
              <a:t>in </a:t>
            </a:r>
            <a:r>
              <a:rPr sz="2800" dirty="0">
                <a:cs typeface="Calibri"/>
              </a:rPr>
              <a:t>a </a:t>
            </a:r>
            <a:r>
              <a:rPr sz="2800" spc="-5" dirty="0">
                <a:cs typeface="Calibri"/>
              </a:rPr>
              <a:t>landfill in some </a:t>
            </a:r>
            <a:r>
              <a:rPr sz="2800" spc="-15" dirty="0">
                <a:cs typeface="Calibri"/>
              </a:rPr>
              <a:t>remote area, </a:t>
            </a:r>
            <a:r>
              <a:rPr sz="2800" spc="-5" dirty="0">
                <a:cs typeface="Calibri"/>
              </a:rPr>
              <a:t>and nobody </a:t>
            </a:r>
            <a:r>
              <a:rPr sz="2800" spc="-11" dirty="0">
                <a:cs typeface="Calibri"/>
              </a:rPr>
              <a:t>would </a:t>
            </a:r>
            <a:r>
              <a:rPr sz="2800" spc="-5" dirty="0">
                <a:cs typeface="Calibri"/>
              </a:rPr>
              <a:t>notice.</a:t>
            </a:r>
            <a:endParaRPr sz="2800" dirty="0">
              <a:cs typeface="Calibri"/>
            </a:endParaRPr>
          </a:p>
        </p:txBody>
      </p:sp>
      <p:sp>
        <p:nvSpPr>
          <p:cNvPr id="6" name="Rectangle 5">
            <a:extLst>
              <a:ext uri="{FF2B5EF4-FFF2-40B4-BE49-F238E27FC236}">
                <a16:creationId xmlns:a16="http://schemas.microsoft.com/office/drawing/2014/main" id="{AA3D2FF7-EACC-4F63-8F16-D31C61083CF6}"/>
              </a:ext>
            </a:extLst>
          </p:cNvPr>
          <p:cNvSpPr/>
          <p:nvPr/>
        </p:nvSpPr>
        <p:spPr>
          <a:xfrm>
            <a:off x="2880099" y="185000"/>
            <a:ext cx="6431825" cy="707886"/>
          </a:xfrm>
          <a:prstGeom prst="rect">
            <a:avLst/>
          </a:prstGeom>
        </p:spPr>
        <p:txBody>
          <a:bodyPr wrap="none">
            <a:spAutoFit/>
          </a:bodyPr>
          <a:lstStyle/>
          <a:p>
            <a:pPr marL="12700" algn="ctr">
              <a:spcBef>
                <a:spcPts val="100"/>
              </a:spcBef>
            </a:pPr>
            <a:r>
              <a:rPr lang="en-US" sz="4000" b="1" dirty="0">
                <a:cs typeface="Calibri"/>
              </a:rPr>
              <a:t>Sustainability and Population</a:t>
            </a:r>
          </a:p>
        </p:txBody>
      </p:sp>
      <p:cxnSp>
        <p:nvCxnSpPr>
          <p:cNvPr id="7" name="Straight Connector 6">
            <a:extLst>
              <a:ext uri="{FF2B5EF4-FFF2-40B4-BE49-F238E27FC236}">
                <a16:creationId xmlns:a16="http://schemas.microsoft.com/office/drawing/2014/main" id="{24255D95-1FA3-4A4C-8DEC-DF69562E144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067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63600" y="1712310"/>
            <a:ext cx="10464800" cy="4139594"/>
          </a:xfrm>
          <a:prstGeom prst="rect">
            <a:avLst/>
          </a:prstGeom>
        </p:spPr>
        <p:txBody>
          <a:bodyPr vert="horz" wrap="square" lIns="0" tIns="55879" rIns="0" bIns="0" rtlCol="0">
            <a:spAutoFit/>
          </a:bodyPr>
          <a:lstStyle/>
          <a:p>
            <a:pPr marL="12700" marR="5080">
              <a:lnSpc>
                <a:spcPct val="89900"/>
              </a:lnSpc>
              <a:spcBef>
                <a:spcPts val="439"/>
              </a:spcBef>
            </a:pPr>
            <a:r>
              <a:rPr sz="2800" spc="-15" dirty="0">
                <a:cs typeface="Calibri"/>
              </a:rPr>
              <a:t>Population experts agree </a:t>
            </a:r>
            <a:r>
              <a:rPr sz="2800" spc="-11" dirty="0">
                <a:cs typeface="Calibri"/>
              </a:rPr>
              <a:t>that </a:t>
            </a:r>
            <a:r>
              <a:rPr sz="2800" spc="-5" dirty="0">
                <a:cs typeface="Calibri"/>
              </a:rPr>
              <a:t>the </a:t>
            </a:r>
            <a:r>
              <a:rPr sz="2800" spc="-11" dirty="0">
                <a:cs typeface="Calibri"/>
              </a:rPr>
              <a:t>best </a:t>
            </a:r>
            <a:r>
              <a:rPr sz="2800" spc="-31" dirty="0">
                <a:cs typeface="Calibri"/>
              </a:rPr>
              <a:t>way </a:t>
            </a:r>
            <a:r>
              <a:rPr sz="2800" spc="-15" dirty="0">
                <a:cs typeface="Calibri"/>
              </a:rPr>
              <a:t>to </a:t>
            </a:r>
            <a:r>
              <a:rPr sz="2800" spc="-11" dirty="0">
                <a:cs typeface="Calibri"/>
              </a:rPr>
              <a:t>limit population </a:t>
            </a:r>
            <a:r>
              <a:rPr sz="2800" spc="-5" dirty="0">
                <a:cs typeface="Calibri"/>
              </a:rPr>
              <a:t>is </a:t>
            </a:r>
            <a:r>
              <a:rPr sz="2800" spc="-15" dirty="0">
                <a:cs typeface="Calibri"/>
              </a:rPr>
              <a:t>to educate </a:t>
            </a:r>
            <a:r>
              <a:rPr sz="2800" spc="-11" dirty="0">
                <a:cs typeface="Calibri"/>
              </a:rPr>
              <a:t>women </a:t>
            </a:r>
            <a:r>
              <a:rPr sz="2800" spc="-5" dirty="0">
                <a:cs typeface="Calibri"/>
              </a:rPr>
              <a:t>and </a:t>
            </a:r>
            <a:r>
              <a:rPr sz="2800" spc="-15" dirty="0">
                <a:cs typeface="Calibri"/>
              </a:rPr>
              <a:t>raise </a:t>
            </a:r>
            <a:r>
              <a:rPr sz="2800" spc="-5" dirty="0">
                <a:cs typeface="Calibri"/>
              </a:rPr>
              <a:t>the </a:t>
            </a:r>
            <a:r>
              <a:rPr sz="2800" spc="-15" dirty="0">
                <a:cs typeface="Calibri"/>
              </a:rPr>
              <a:t>standard </a:t>
            </a:r>
            <a:r>
              <a:rPr sz="2800" spc="-5" dirty="0">
                <a:cs typeface="Calibri"/>
              </a:rPr>
              <a:t>of living </a:t>
            </a:r>
            <a:r>
              <a:rPr lang="en-US" sz="2800" spc="-15" dirty="0">
                <a:cs typeface="Calibri"/>
              </a:rPr>
              <a:t>overall</a:t>
            </a:r>
            <a:r>
              <a:rPr sz="2800" spc="-15" dirty="0">
                <a:cs typeface="Calibri"/>
              </a:rPr>
              <a:t> </a:t>
            </a:r>
            <a:r>
              <a:rPr sz="2800" spc="-5" dirty="0">
                <a:cs typeface="Calibri"/>
              </a:rPr>
              <a:t>in </a:t>
            </a:r>
            <a:r>
              <a:rPr sz="2800" spc="-11" dirty="0">
                <a:cs typeface="Calibri"/>
              </a:rPr>
              <a:t>developing countries.</a:t>
            </a:r>
            <a:endParaRPr lang="en-US" sz="2800" spc="-11" dirty="0">
              <a:cs typeface="Calibri"/>
            </a:endParaRPr>
          </a:p>
          <a:p>
            <a:pPr marL="12700" marR="5080">
              <a:lnSpc>
                <a:spcPct val="89900"/>
              </a:lnSpc>
              <a:spcBef>
                <a:spcPts val="439"/>
              </a:spcBef>
            </a:pPr>
            <a:endParaRPr lang="en-US" sz="2800" spc="-11" dirty="0">
              <a:cs typeface="Calibri"/>
            </a:endParaRPr>
          </a:p>
          <a:p>
            <a:pPr marL="12700" marR="5080">
              <a:lnSpc>
                <a:spcPct val="89900"/>
              </a:lnSpc>
              <a:spcBef>
                <a:spcPts val="439"/>
              </a:spcBef>
            </a:pPr>
            <a:r>
              <a:rPr sz="2800" dirty="0">
                <a:cs typeface="Calibri"/>
              </a:rPr>
              <a:t>But </a:t>
            </a:r>
            <a:r>
              <a:rPr sz="2800" spc="-11" dirty="0">
                <a:cs typeface="Calibri"/>
              </a:rPr>
              <a:t>that </a:t>
            </a:r>
            <a:r>
              <a:rPr sz="2800" spc="-25" dirty="0">
                <a:cs typeface="Calibri"/>
              </a:rPr>
              <a:t>strategy </a:t>
            </a:r>
            <a:r>
              <a:rPr sz="2800" spc="-11" dirty="0">
                <a:cs typeface="Calibri"/>
              </a:rPr>
              <a:t>cannot </a:t>
            </a:r>
            <a:r>
              <a:rPr sz="2800" spc="-5" dirty="0">
                <a:cs typeface="Calibri"/>
              </a:rPr>
              <a:t>possibly happen quickly enough </a:t>
            </a:r>
            <a:r>
              <a:rPr sz="2800" spc="-15" dirty="0">
                <a:cs typeface="Calibri"/>
              </a:rPr>
              <a:t>to </a:t>
            </a:r>
            <a:r>
              <a:rPr sz="2800" dirty="0">
                <a:cs typeface="Calibri"/>
              </a:rPr>
              <a:t>put a </a:t>
            </a:r>
            <a:r>
              <a:rPr sz="2800" spc="-11" dirty="0">
                <a:cs typeface="Calibri"/>
              </a:rPr>
              <a:t>dent </a:t>
            </a:r>
            <a:r>
              <a:rPr sz="2800" spc="-5" dirty="0">
                <a:cs typeface="Calibri"/>
              </a:rPr>
              <a:t>in the </a:t>
            </a:r>
            <a:r>
              <a:rPr sz="2800" spc="-11" dirty="0">
                <a:cs typeface="Calibri"/>
              </a:rPr>
              <a:t>population </a:t>
            </a:r>
            <a:r>
              <a:rPr sz="2800" spc="-5" dirty="0">
                <a:cs typeface="Calibri"/>
              </a:rPr>
              <a:t>on </a:t>
            </a:r>
            <a:r>
              <a:rPr sz="2800" spc="-20" dirty="0">
                <a:cs typeface="Calibri"/>
              </a:rPr>
              <a:t>any </a:t>
            </a:r>
            <a:r>
              <a:rPr sz="2800" spc="-11" dirty="0">
                <a:cs typeface="Calibri"/>
              </a:rPr>
              <a:t>useful timescale.</a:t>
            </a:r>
            <a:endParaRPr lang="en-US" sz="2800" spc="-11" dirty="0">
              <a:cs typeface="Calibri"/>
            </a:endParaRPr>
          </a:p>
          <a:p>
            <a:pPr marL="12700" marR="5080">
              <a:lnSpc>
                <a:spcPct val="89900"/>
              </a:lnSpc>
              <a:spcBef>
                <a:spcPts val="439"/>
              </a:spcBef>
            </a:pPr>
            <a:endParaRPr lang="en-US" sz="2800" spc="-11" dirty="0">
              <a:cs typeface="Calibri"/>
            </a:endParaRPr>
          </a:p>
          <a:p>
            <a:pPr marL="12700" marR="5080">
              <a:lnSpc>
                <a:spcPct val="89900"/>
              </a:lnSpc>
              <a:spcBef>
                <a:spcPts val="439"/>
              </a:spcBef>
            </a:pPr>
            <a:r>
              <a:rPr sz="2800" spc="-5" dirty="0">
                <a:cs typeface="Calibri"/>
              </a:rPr>
              <a:t>The </a:t>
            </a:r>
            <a:r>
              <a:rPr sz="2800" spc="-15" dirty="0">
                <a:cs typeface="Calibri"/>
              </a:rPr>
              <a:t>U.N. </a:t>
            </a:r>
            <a:r>
              <a:rPr sz="2800" spc="-11" dirty="0">
                <a:cs typeface="Calibri"/>
              </a:rPr>
              <a:t>projects that </a:t>
            </a:r>
            <a:r>
              <a:rPr sz="2800" spc="-5" dirty="0">
                <a:cs typeface="Calibri"/>
              </a:rPr>
              <a:t>the </a:t>
            </a:r>
            <a:r>
              <a:rPr sz="2800" spc="-11" dirty="0">
                <a:cs typeface="Calibri"/>
              </a:rPr>
              <a:t>planet </a:t>
            </a:r>
            <a:r>
              <a:rPr sz="2800" spc="-5" dirty="0">
                <a:cs typeface="Calibri"/>
              </a:rPr>
              <a:t>will </a:t>
            </a:r>
            <a:r>
              <a:rPr sz="2800" spc="-20" dirty="0">
                <a:cs typeface="Calibri"/>
              </a:rPr>
              <a:t>have </a:t>
            </a:r>
            <a:r>
              <a:rPr sz="2800" spc="-15" dirty="0">
                <a:cs typeface="Calibri"/>
              </a:rPr>
              <a:t>to sustain </a:t>
            </a:r>
            <a:r>
              <a:rPr sz="2800" spc="-5" dirty="0">
                <a:cs typeface="Calibri"/>
              </a:rPr>
              <a:t>another </a:t>
            </a:r>
            <a:r>
              <a:rPr sz="2800" dirty="0">
                <a:cs typeface="Calibri"/>
              </a:rPr>
              <a:t>2.6 </a:t>
            </a:r>
            <a:r>
              <a:rPr sz="2800" spc="-11" dirty="0">
                <a:cs typeface="Calibri"/>
              </a:rPr>
              <a:t>billion </a:t>
            </a:r>
            <a:r>
              <a:rPr sz="2800" spc="-5" dirty="0">
                <a:cs typeface="Calibri"/>
              </a:rPr>
              <a:t>people by </a:t>
            </a:r>
            <a:r>
              <a:rPr sz="2800" dirty="0">
                <a:cs typeface="Calibri"/>
              </a:rPr>
              <a:t>2050. But </a:t>
            </a:r>
            <a:r>
              <a:rPr sz="2800" spc="-15" dirty="0">
                <a:cs typeface="Calibri"/>
              </a:rPr>
              <a:t>even at </a:t>
            </a:r>
            <a:r>
              <a:rPr sz="2800" spc="-5" dirty="0">
                <a:cs typeface="Calibri"/>
              </a:rPr>
              <a:t>the </a:t>
            </a:r>
            <a:r>
              <a:rPr sz="2800" spc="-15" dirty="0">
                <a:cs typeface="Calibri"/>
              </a:rPr>
              <a:t>current </a:t>
            </a:r>
            <a:r>
              <a:rPr sz="2800" spc="-11" dirty="0">
                <a:cs typeface="Calibri"/>
              </a:rPr>
              <a:t>population </a:t>
            </a:r>
            <a:r>
              <a:rPr sz="2800" spc="-15" dirty="0">
                <a:cs typeface="Calibri"/>
              </a:rPr>
              <a:t>level </a:t>
            </a:r>
            <a:r>
              <a:rPr sz="2800" spc="-5" dirty="0">
                <a:cs typeface="Calibri"/>
              </a:rPr>
              <a:t>of </a:t>
            </a:r>
            <a:r>
              <a:rPr sz="2800" dirty="0">
                <a:cs typeface="Calibri"/>
              </a:rPr>
              <a:t>7 </a:t>
            </a:r>
            <a:r>
              <a:rPr sz="2800" spc="-11" dirty="0">
                <a:cs typeface="Calibri"/>
              </a:rPr>
              <a:t>billion</a:t>
            </a:r>
            <a:r>
              <a:rPr lang="en-US" sz="2800" spc="-11" dirty="0">
                <a:cs typeface="Calibri"/>
              </a:rPr>
              <a:t> people</a:t>
            </a:r>
            <a:r>
              <a:rPr sz="2800" spc="-11" dirty="0">
                <a:cs typeface="Calibri"/>
              </a:rPr>
              <a:t>, </a:t>
            </a:r>
            <a:r>
              <a:rPr sz="2800" spc="-31" dirty="0">
                <a:cs typeface="Calibri"/>
              </a:rPr>
              <a:t>we’re </a:t>
            </a:r>
            <a:r>
              <a:rPr sz="2800" spc="-5" dirty="0">
                <a:cs typeface="Calibri"/>
              </a:rPr>
              <a:t>using </a:t>
            </a:r>
            <a:r>
              <a:rPr sz="2800" dirty="0">
                <a:cs typeface="Calibri"/>
              </a:rPr>
              <a:t>up </a:t>
            </a:r>
            <a:r>
              <a:rPr sz="2800" spc="-15" dirty="0">
                <a:cs typeface="Calibri"/>
              </a:rPr>
              <a:t>resources at </a:t>
            </a:r>
            <a:r>
              <a:rPr sz="2800" spc="-5" dirty="0">
                <a:cs typeface="Calibri"/>
              </a:rPr>
              <a:t>an </a:t>
            </a:r>
            <a:r>
              <a:rPr sz="2800" spc="-11" dirty="0">
                <a:cs typeface="Calibri"/>
              </a:rPr>
              <a:t>unsustainable</a:t>
            </a:r>
            <a:r>
              <a:rPr sz="2800" spc="-60" dirty="0">
                <a:cs typeface="Calibri"/>
              </a:rPr>
              <a:t> </a:t>
            </a:r>
            <a:r>
              <a:rPr sz="2800" spc="-25" dirty="0">
                <a:cs typeface="Calibri"/>
              </a:rPr>
              <a:t>rate.</a:t>
            </a:r>
            <a:endParaRPr sz="2800" dirty="0">
              <a:cs typeface="Calibri"/>
            </a:endParaRPr>
          </a:p>
        </p:txBody>
      </p:sp>
      <p:sp>
        <p:nvSpPr>
          <p:cNvPr id="4" name="Rectangle 3">
            <a:extLst>
              <a:ext uri="{FF2B5EF4-FFF2-40B4-BE49-F238E27FC236}">
                <a16:creationId xmlns:a16="http://schemas.microsoft.com/office/drawing/2014/main" id="{5FDBCA37-9030-448C-ACAE-4F764CE95001}"/>
              </a:ext>
            </a:extLst>
          </p:cNvPr>
          <p:cNvSpPr/>
          <p:nvPr/>
        </p:nvSpPr>
        <p:spPr>
          <a:xfrm>
            <a:off x="2880099" y="185000"/>
            <a:ext cx="6431825" cy="707886"/>
          </a:xfrm>
          <a:prstGeom prst="rect">
            <a:avLst/>
          </a:prstGeom>
        </p:spPr>
        <p:txBody>
          <a:bodyPr wrap="none">
            <a:spAutoFit/>
          </a:bodyPr>
          <a:lstStyle/>
          <a:p>
            <a:pPr marL="12700" algn="ctr">
              <a:spcBef>
                <a:spcPts val="100"/>
              </a:spcBef>
            </a:pPr>
            <a:r>
              <a:rPr lang="en-US" sz="4000" b="1" dirty="0">
                <a:cs typeface="Calibri"/>
              </a:rPr>
              <a:t>Sustainability and Population</a:t>
            </a:r>
          </a:p>
        </p:txBody>
      </p:sp>
      <p:cxnSp>
        <p:nvCxnSpPr>
          <p:cNvPr id="5" name="Straight Connector 4">
            <a:extLst>
              <a:ext uri="{FF2B5EF4-FFF2-40B4-BE49-F238E27FC236}">
                <a16:creationId xmlns:a16="http://schemas.microsoft.com/office/drawing/2014/main" id="{E17DFA6C-0E22-456F-8AA1-AC7A62F53CA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671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25330" y="3104981"/>
            <a:ext cx="9741339" cy="1415517"/>
          </a:xfrm>
          <a:prstGeom prst="rect">
            <a:avLst/>
          </a:prstGeom>
        </p:spPr>
        <p:txBody>
          <a:bodyPr vert="horz" wrap="square" lIns="0" tIns="85091" rIns="0" bIns="0" rtlCol="0">
            <a:spAutoFit/>
          </a:bodyPr>
          <a:lstStyle/>
          <a:p>
            <a:pPr marL="12700" marR="5080" algn="ctr">
              <a:lnSpc>
                <a:spcPct val="90100"/>
              </a:lnSpc>
              <a:spcBef>
                <a:spcPts val="671"/>
              </a:spcBef>
              <a:tabLst>
                <a:tab pos="5027805" algn="l"/>
              </a:tabLst>
            </a:pPr>
            <a:r>
              <a:rPr sz="4800" spc="-5" dirty="0">
                <a:cs typeface="Calibri"/>
              </a:rPr>
              <a:t>Once </a:t>
            </a:r>
            <a:r>
              <a:rPr sz="4800" spc="-20" dirty="0">
                <a:cs typeface="Calibri"/>
              </a:rPr>
              <a:t>you understand </a:t>
            </a:r>
            <a:r>
              <a:rPr sz="4800" dirty="0">
                <a:cs typeface="Calibri"/>
              </a:rPr>
              <a:t>the </a:t>
            </a:r>
            <a:r>
              <a:rPr sz="4800" spc="-11" dirty="0">
                <a:cs typeface="Calibri"/>
              </a:rPr>
              <a:t>concept, </a:t>
            </a:r>
            <a:r>
              <a:rPr sz="4800" spc="-5" dirty="0">
                <a:cs typeface="Calibri"/>
              </a:rPr>
              <a:t>living</a:t>
            </a:r>
            <a:r>
              <a:rPr sz="4800" spc="11" dirty="0">
                <a:cs typeface="Calibri"/>
              </a:rPr>
              <a:t> </a:t>
            </a:r>
            <a:r>
              <a:rPr sz="4800" spc="-15" dirty="0">
                <a:cs typeface="Calibri"/>
              </a:rPr>
              <a:t>sustainably</a:t>
            </a:r>
            <a:r>
              <a:rPr sz="4800" spc="15" dirty="0">
                <a:cs typeface="Calibri"/>
              </a:rPr>
              <a:t> </a:t>
            </a:r>
            <a:r>
              <a:rPr sz="4800" spc="-5" dirty="0">
                <a:cs typeface="Calibri"/>
              </a:rPr>
              <a:t>is</a:t>
            </a:r>
            <a:r>
              <a:rPr lang="en-US" sz="4800" spc="-5" dirty="0">
                <a:cs typeface="Calibri"/>
              </a:rPr>
              <a:t> </a:t>
            </a:r>
            <a:r>
              <a:rPr lang="en-US" sz="4800" dirty="0">
                <a:cs typeface="Calibri"/>
              </a:rPr>
              <a:t>easy</a:t>
            </a:r>
            <a:r>
              <a:rPr sz="4800" spc="-35" dirty="0">
                <a:cs typeface="Calibri"/>
              </a:rPr>
              <a:t> </a:t>
            </a:r>
            <a:r>
              <a:rPr sz="4800" spc="-25" dirty="0">
                <a:cs typeface="Calibri"/>
              </a:rPr>
              <a:t>to </a:t>
            </a:r>
            <a:r>
              <a:rPr sz="4800" spc="-15" dirty="0">
                <a:cs typeface="Calibri"/>
              </a:rPr>
              <a:t>figure</a:t>
            </a:r>
            <a:r>
              <a:rPr sz="4800" spc="-5" dirty="0">
                <a:cs typeface="Calibri"/>
              </a:rPr>
              <a:t> out.</a:t>
            </a:r>
            <a:endParaRPr sz="4800" dirty="0">
              <a:cs typeface="Calibri"/>
            </a:endParaRPr>
          </a:p>
        </p:txBody>
      </p:sp>
      <p:sp>
        <p:nvSpPr>
          <p:cNvPr id="4" name="Rectangle 3">
            <a:extLst>
              <a:ext uri="{FF2B5EF4-FFF2-40B4-BE49-F238E27FC236}">
                <a16:creationId xmlns:a16="http://schemas.microsoft.com/office/drawing/2014/main" id="{28B39362-B99D-49AA-A289-F959ECDDFE29}"/>
              </a:ext>
            </a:extLst>
          </p:cNvPr>
          <p:cNvSpPr/>
          <p:nvPr/>
        </p:nvSpPr>
        <p:spPr>
          <a:xfrm>
            <a:off x="4930911" y="185000"/>
            <a:ext cx="2330190" cy="707886"/>
          </a:xfrm>
          <a:prstGeom prst="rect">
            <a:avLst/>
          </a:prstGeom>
        </p:spPr>
        <p:txBody>
          <a:bodyPr wrap="none">
            <a:spAutoFit/>
          </a:bodyPr>
          <a:lstStyle/>
          <a:p>
            <a:pPr marL="12700" algn="ctr">
              <a:spcBef>
                <a:spcPts val="100"/>
              </a:spcBef>
            </a:pPr>
            <a:r>
              <a:rPr lang="en-US" sz="4000" b="1" dirty="0">
                <a:cs typeface="Calibri"/>
              </a:rPr>
              <a:t>Myth</a:t>
            </a:r>
            <a:r>
              <a:rPr lang="en-US" sz="4000" b="1" spc="-91" dirty="0">
                <a:cs typeface="Calibri"/>
              </a:rPr>
              <a:t> #10</a:t>
            </a:r>
            <a:r>
              <a:rPr lang="en-US" sz="4000" b="1" dirty="0">
                <a:cs typeface="Calibri"/>
              </a:rPr>
              <a:t>:</a:t>
            </a:r>
          </a:p>
        </p:txBody>
      </p:sp>
      <p:cxnSp>
        <p:nvCxnSpPr>
          <p:cNvPr id="5" name="Straight Connector 4">
            <a:extLst>
              <a:ext uri="{FF2B5EF4-FFF2-40B4-BE49-F238E27FC236}">
                <a16:creationId xmlns:a16="http://schemas.microsoft.com/office/drawing/2014/main" id="{D2E9E040-4B15-47AD-8F19-09E50A98830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885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14820" y="1815907"/>
            <a:ext cx="9762359" cy="2033890"/>
          </a:xfrm>
          <a:prstGeom prst="rect">
            <a:avLst/>
          </a:prstGeom>
        </p:spPr>
        <p:txBody>
          <a:bodyPr vert="horz" wrap="square" lIns="0" tIns="63500" rIns="0" bIns="0" rtlCol="0">
            <a:spAutoFit/>
          </a:bodyPr>
          <a:lstStyle/>
          <a:p>
            <a:pPr marL="12700" marR="5080">
              <a:lnSpc>
                <a:spcPts val="3000"/>
              </a:lnSpc>
              <a:spcBef>
                <a:spcPts val="500"/>
              </a:spcBef>
            </a:pPr>
            <a:r>
              <a:rPr sz="2800" spc="-5" dirty="0">
                <a:cs typeface="Calibri"/>
              </a:rPr>
              <a:t>All </a:t>
            </a:r>
            <a:r>
              <a:rPr sz="2800" spc="-15" dirty="0">
                <a:cs typeface="Calibri"/>
              </a:rPr>
              <a:t>too </a:t>
            </a:r>
            <a:r>
              <a:rPr sz="2800" spc="-11" dirty="0">
                <a:cs typeface="Calibri"/>
              </a:rPr>
              <a:t>often, </a:t>
            </a:r>
            <a:r>
              <a:rPr sz="2800" dirty="0">
                <a:cs typeface="Calibri"/>
              </a:rPr>
              <a:t>a </a:t>
            </a:r>
            <a:r>
              <a:rPr sz="2800" spc="-5" dirty="0">
                <a:cs typeface="Calibri"/>
              </a:rPr>
              <a:t>choice </a:t>
            </a:r>
            <a:r>
              <a:rPr sz="2800" spc="-11" dirty="0">
                <a:cs typeface="Calibri"/>
              </a:rPr>
              <a:t>that </a:t>
            </a:r>
            <a:r>
              <a:rPr sz="2800" spc="-5" dirty="0">
                <a:cs typeface="Calibri"/>
              </a:rPr>
              <a:t>seems </a:t>
            </a:r>
            <a:r>
              <a:rPr sz="2800" spc="-11" dirty="0">
                <a:cs typeface="Calibri"/>
              </a:rPr>
              <a:t>sustainable </a:t>
            </a:r>
            <a:r>
              <a:rPr sz="2800" spc="-5" dirty="0">
                <a:cs typeface="Calibri"/>
              </a:rPr>
              <a:t>turns out on closer </a:t>
            </a:r>
            <a:r>
              <a:rPr sz="2800" spc="-15" dirty="0">
                <a:cs typeface="Calibri"/>
              </a:rPr>
              <a:t>examination to </a:t>
            </a:r>
            <a:r>
              <a:rPr sz="2800" dirty="0">
                <a:cs typeface="Calibri"/>
              </a:rPr>
              <a:t>be</a:t>
            </a:r>
            <a:r>
              <a:rPr sz="2800" spc="-11" dirty="0">
                <a:cs typeface="Calibri"/>
              </a:rPr>
              <a:t> problematic.</a:t>
            </a:r>
            <a:endParaRPr sz="2800" dirty="0">
              <a:cs typeface="Calibri"/>
            </a:endParaRPr>
          </a:p>
          <a:p>
            <a:pPr>
              <a:spcBef>
                <a:spcPts val="5"/>
              </a:spcBef>
            </a:pPr>
            <a:endParaRPr sz="2800" dirty="0">
              <a:cs typeface="Times New Roman"/>
            </a:endParaRPr>
          </a:p>
          <a:p>
            <a:pPr marL="12700" marR="424804">
              <a:lnSpc>
                <a:spcPts val="3000"/>
              </a:lnSpc>
              <a:spcBef>
                <a:spcPts val="5"/>
              </a:spcBef>
            </a:pPr>
            <a:r>
              <a:rPr sz="2800" spc="-11" dirty="0">
                <a:cs typeface="Calibri"/>
              </a:rPr>
              <a:t>Probably </a:t>
            </a:r>
            <a:r>
              <a:rPr sz="2800" spc="-5" dirty="0">
                <a:cs typeface="Calibri"/>
              </a:rPr>
              <a:t>the </a:t>
            </a:r>
            <a:r>
              <a:rPr sz="2800" spc="-11" dirty="0">
                <a:cs typeface="Calibri"/>
              </a:rPr>
              <a:t>best </a:t>
            </a:r>
            <a:r>
              <a:rPr sz="2800" spc="-15" dirty="0">
                <a:cs typeface="Calibri"/>
              </a:rPr>
              <a:t>current </a:t>
            </a:r>
            <a:r>
              <a:rPr sz="2800" spc="-20" dirty="0">
                <a:cs typeface="Calibri"/>
              </a:rPr>
              <a:t>example </a:t>
            </a:r>
            <a:r>
              <a:rPr sz="2800" spc="-5" dirty="0">
                <a:cs typeface="Calibri"/>
              </a:rPr>
              <a:t>is the rush </a:t>
            </a:r>
            <a:r>
              <a:rPr sz="2800" spc="-15" dirty="0">
                <a:cs typeface="Calibri"/>
              </a:rPr>
              <a:t>to </a:t>
            </a:r>
            <a:r>
              <a:rPr sz="2800" spc="-11" dirty="0">
                <a:cs typeface="Calibri"/>
              </a:rPr>
              <a:t>produce </a:t>
            </a:r>
            <a:r>
              <a:rPr sz="2800" spc="-5" dirty="0">
                <a:cs typeface="Calibri"/>
              </a:rPr>
              <a:t>ethanol </a:t>
            </a:r>
            <a:r>
              <a:rPr sz="2800" spc="-25" dirty="0">
                <a:cs typeface="Calibri"/>
              </a:rPr>
              <a:t>for </a:t>
            </a:r>
            <a:r>
              <a:rPr sz="2800" spc="-5" dirty="0">
                <a:cs typeface="Calibri"/>
              </a:rPr>
              <a:t>fuel </a:t>
            </a:r>
            <a:r>
              <a:rPr sz="2800" spc="-15" dirty="0">
                <a:cs typeface="Calibri"/>
              </a:rPr>
              <a:t>from</a:t>
            </a:r>
            <a:r>
              <a:rPr sz="2800" spc="-11" dirty="0">
                <a:cs typeface="Calibri"/>
              </a:rPr>
              <a:t> corn.</a:t>
            </a:r>
            <a:endParaRPr lang="en-US" sz="2800" dirty="0">
              <a:cs typeface="Calibri"/>
            </a:endParaRPr>
          </a:p>
        </p:txBody>
      </p:sp>
      <p:sp>
        <p:nvSpPr>
          <p:cNvPr id="5" name="TextBox 4"/>
          <p:cNvSpPr txBox="1"/>
          <p:nvPr/>
        </p:nvSpPr>
        <p:spPr>
          <a:xfrm>
            <a:off x="2116896" y="4678577"/>
            <a:ext cx="7958205" cy="769441"/>
          </a:xfrm>
          <a:prstGeom prst="rect">
            <a:avLst/>
          </a:prstGeom>
          <a:noFill/>
        </p:spPr>
        <p:txBody>
          <a:bodyPr wrap="none" rtlCol="0">
            <a:spAutoFit/>
          </a:bodyPr>
          <a:lstStyle/>
          <a:p>
            <a:pPr algn="ctr"/>
            <a:r>
              <a:rPr lang="en-US" sz="4400" spc="-11" dirty="0">
                <a:cs typeface="Calibri"/>
              </a:rPr>
              <a:t>What </a:t>
            </a:r>
            <a:r>
              <a:rPr lang="en-US" sz="4400" spc="-5" dirty="0">
                <a:cs typeface="Calibri"/>
              </a:rPr>
              <a:t>are the issues with</a:t>
            </a:r>
            <a:r>
              <a:rPr lang="en-US" sz="4400" spc="-60" dirty="0">
                <a:cs typeface="Calibri"/>
              </a:rPr>
              <a:t> </a:t>
            </a:r>
            <a:r>
              <a:rPr lang="en-US" sz="4400" spc="-11" dirty="0">
                <a:cs typeface="Calibri"/>
              </a:rPr>
              <a:t>ethanol?</a:t>
            </a:r>
            <a:endParaRPr lang="en-US" sz="4400" dirty="0">
              <a:cs typeface="Calibri"/>
            </a:endParaRPr>
          </a:p>
        </p:txBody>
      </p:sp>
      <p:sp>
        <p:nvSpPr>
          <p:cNvPr id="4" name="Rectangle 3">
            <a:extLst>
              <a:ext uri="{FF2B5EF4-FFF2-40B4-BE49-F238E27FC236}">
                <a16:creationId xmlns:a16="http://schemas.microsoft.com/office/drawing/2014/main" id="{A79AD84E-F75D-4962-BCD9-ABC1A4C36B1E}"/>
              </a:ext>
            </a:extLst>
          </p:cNvPr>
          <p:cNvSpPr/>
          <p:nvPr/>
        </p:nvSpPr>
        <p:spPr>
          <a:xfrm>
            <a:off x="3593337" y="185000"/>
            <a:ext cx="5005346"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 Simple</a:t>
            </a:r>
            <a:endParaRPr lang="en-US" sz="4000" b="1" dirty="0">
              <a:cs typeface="Calibri"/>
            </a:endParaRPr>
          </a:p>
        </p:txBody>
      </p:sp>
      <p:cxnSp>
        <p:nvCxnSpPr>
          <p:cNvPr id="6" name="Straight Connector 5">
            <a:extLst>
              <a:ext uri="{FF2B5EF4-FFF2-40B4-BE49-F238E27FC236}">
                <a16:creationId xmlns:a16="http://schemas.microsoft.com/office/drawing/2014/main" id="{881D6D7B-3A08-4C00-A655-A44843C2927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534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0400" y="1810214"/>
            <a:ext cx="4967890" cy="2739211"/>
          </a:xfrm>
          <a:prstGeom prst="rect">
            <a:avLst/>
          </a:prstGeom>
          <a:noFill/>
        </p:spPr>
        <p:txBody>
          <a:bodyPr wrap="square" rtlCol="0">
            <a:spAutoFit/>
          </a:bodyPr>
          <a:lstStyle/>
          <a:p>
            <a:r>
              <a:rPr lang="en-US" sz="3200" b="1" dirty="0"/>
              <a:t>Corn Cultivation:</a:t>
            </a:r>
          </a:p>
          <a:p>
            <a:pPr marL="457189" indent="-457189">
              <a:buFont typeface="Arial" charset="0"/>
              <a:buChar char="•"/>
            </a:pPr>
            <a:r>
              <a:rPr lang="en-US" sz="2800" dirty="0"/>
              <a:t>Competition with food supply</a:t>
            </a:r>
          </a:p>
          <a:p>
            <a:pPr marL="457189" indent="-457189">
              <a:buFont typeface="Arial" charset="0"/>
              <a:buChar char="•"/>
            </a:pPr>
            <a:r>
              <a:rPr lang="en-US" sz="2800" dirty="0"/>
              <a:t>Land demand</a:t>
            </a:r>
          </a:p>
          <a:p>
            <a:pPr marL="457189" indent="-457189">
              <a:buFont typeface="Arial" charset="0"/>
              <a:buChar char="•"/>
            </a:pPr>
            <a:r>
              <a:rPr lang="en-US" sz="2800" dirty="0"/>
              <a:t>Nutritional needs</a:t>
            </a:r>
          </a:p>
          <a:p>
            <a:pPr marL="457189" indent="-457189">
              <a:buFont typeface="Arial" charset="0"/>
              <a:buChar char="•"/>
            </a:pPr>
            <a:r>
              <a:rPr lang="en-US" sz="2800" dirty="0"/>
              <a:t>Diseases</a:t>
            </a:r>
          </a:p>
          <a:p>
            <a:pPr marL="457189" indent="-457189">
              <a:buFont typeface="Arial" charset="0"/>
              <a:buChar char="•"/>
            </a:pPr>
            <a:r>
              <a:rPr lang="en-US" sz="2800" dirty="0"/>
              <a:t>Initial investment</a:t>
            </a:r>
          </a:p>
        </p:txBody>
      </p:sp>
      <p:sp>
        <p:nvSpPr>
          <p:cNvPr id="5" name="Rectangle 4"/>
          <p:cNvSpPr/>
          <p:nvPr/>
        </p:nvSpPr>
        <p:spPr>
          <a:xfrm>
            <a:off x="5943601" y="1810214"/>
            <a:ext cx="5941848" cy="4278094"/>
          </a:xfrm>
          <a:prstGeom prst="rect">
            <a:avLst/>
          </a:prstGeom>
        </p:spPr>
        <p:txBody>
          <a:bodyPr wrap="square">
            <a:spAutoFit/>
          </a:bodyPr>
          <a:lstStyle/>
          <a:p>
            <a:r>
              <a:rPr lang="en-US" sz="3200" b="1" dirty="0"/>
              <a:t>Ethanol Demand and Corn Prices:</a:t>
            </a:r>
          </a:p>
          <a:p>
            <a:pPr marL="380990" indent="-380990">
              <a:buFont typeface="Arial" charset="0"/>
              <a:buChar char="•"/>
            </a:pPr>
            <a:r>
              <a:rPr lang="en-US" sz="2400" dirty="0"/>
              <a:t>Large increase in demand for corn for ethanol production.</a:t>
            </a:r>
          </a:p>
          <a:p>
            <a:pPr marL="990575" lvl="1" indent="-380990">
              <a:buFont typeface="Arial" charset="0"/>
              <a:buChar char="•"/>
            </a:pPr>
            <a:r>
              <a:rPr lang="en-US" sz="2400" dirty="0"/>
              <a:t>Current production capacity is at over 5 billion gallons.</a:t>
            </a:r>
          </a:p>
          <a:p>
            <a:pPr marL="990575" lvl="1" indent="-380990">
              <a:buFont typeface="Arial" charset="0"/>
              <a:buChar char="•"/>
            </a:pPr>
            <a:r>
              <a:rPr lang="en-US" sz="2400" dirty="0"/>
              <a:t>It is projected to increase to over 9 billion gallons with current plants currently under construction.</a:t>
            </a:r>
          </a:p>
          <a:p>
            <a:pPr marL="380990" indent="-380990">
              <a:buFont typeface="Arial" charset="0"/>
              <a:buChar char="•"/>
            </a:pPr>
            <a:r>
              <a:rPr lang="en-US" sz="2400" dirty="0"/>
              <a:t>Bushels of corn sold for over $8 (USD) each in July 2012. </a:t>
            </a:r>
          </a:p>
          <a:p>
            <a:pPr marL="380990" indent="-380990">
              <a:buFont typeface="Arial" charset="0"/>
              <a:buChar char="•"/>
            </a:pPr>
            <a:r>
              <a:rPr lang="en-US" sz="2400" dirty="0"/>
              <a:t>Corn prices continue to fluctuate.</a:t>
            </a:r>
          </a:p>
        </p:txBody>
      </p:sp>
      <p:sp>
        <p:nvSpPr>
          <p:cNvPr id="6" name="Rectangle 5">
            <a:extLst>
              <a:ext uri="{FF2B5EF4-FFF2-40B4-BE49-F238E27FC236}">
                <a16:creationId xmlns:a16="http://schemas.microsoft.com/office/drawing/2014/main" id="{78D775AC-B78A-47BD-8580-C2E8567C0312}"/>
              </a:ext>
            </a:extLst>
          </p:cNvPr>
          <p:cNvSpPr/>
          <p:nvPr/>
        </p:nvSpPr>
        <p:spPr>
          <a:xfrm>
            <a:off x="3593337" y="185000"/>
            <a:ext cx="5005346"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 Simple</a:t>
            </a:r>
            <a:endParaRPr lang="en-US" sz="4000" b="1" dirty="0">
              <a:cs typeface="Calibri"/>
            </a:endParaRPr>
          </a:p>
        </p:txBody>
      </p:sp>
      <p:cxnSp>
        <p:nvCxnSpPr>
          <p:cNvPr id="7" name="Straight Connector 6">
            <a:extLst>
              <a:ext uri="{FF2B5EF4-FFF2-40B4-BE49-F238E27FC236}">
                <a16:creationId xmlns:a16="http://schemas.microsoft.com/office/drawing/2014/main" id="{BEEDC967-B945-40AB-88CE-519FFC127A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658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17448" y="2157249"/>
            <a:ext cx="9757104" cy="3363356"/>
          </a:xfrm>
          <a:prstGeom prst="rect">
            <a:avLst/>
          </a:prstGeom>
        </p:spPr>
        <p:txBody>
          <a:bodyPr vert="horz" wrap="square" lIns="0" tIns="55244" rIns="0" bIns="0" rtlCol="0">
            <a:spAutoFit/>
          </a:bodyPr>
          <a:lstStyle/>
          <a:p>
            <a:pPr marL="12700" marR="5080">
              <a:lnSpc>
                <a:spcPct val="90000"/>
              </a:lnSpc>
              <a:spcBef>
                <a:spcPts val="435"/>
              </a:spcBef>
            </a:pPr>
            <a:r>
              <a:rPr sz="2800" spc="-75" dirty="0">
                <a:cs typeface="Calibri"/>
              </a:rPr>
              <a:t>You </a:t>
            </a:r>
            <a:r>
              <a:rPr sz="2800" spc="-5" dirty="0">
                <a:cs typeface="Calibri"/>
              </a:rPr>
              <a:t>cannot </a:t>
            </a:r>
            <a:r>
              <a:rPr sz="2800" spc="-15" dirty="0">
                <a:cs typeface="Calibri"/>
              </a:rPr>
              <a:t>really </a:t>
            </a:r>
            <a:r>
              <a:rPr sz="2800" spc="-11" dirty="0">
                <a:cs typeface="Calibri"/>
              </a:rPr>
              <a:t>declare </a:t>
            </a:r>
            <a:r>
              <a:rPr sz="2800" spc="-20" dirty="0">
                <a:cs typeface="Calibri"/>
              </a:rPr>
              <a:t>any </a:t>
            </a:r>
            <a:r>
              <a:rPr sz="2800" spc="-11" dirty="0">
                <a:cs typeface="Calibri"/>
              </a:rPr>
              <a:t>practice </a:t>
            </a:r>
            <a:r>
              <a:rPr sz="2800" spc="-15" dirty="0">
                <a:cs typeface="Calibri"/>
              </a:rPr>
              <a:t>“sustainable” </a:t>
            </a:r>
            <a:r>
              <a:rPr sz="2800" spc="-11" dirty="0">
                <a:cs typeface="Calibri"/>
              </a:rPr>
              <a:t>until </a:t>
            </a:r>
            <a:r>
              <a:rPr sz="2800" spc="-15" dirty="0">
                <a:cs typeface="Calibri"/>
              </a:rPr>
              <a:t>you </a:t>
            </a:r>
            <a:r>
              <a:rPr sz="2800" spc="-20" dirty="0">
                <a:cs typeface="Calibri"/>
              </a:rPr>
              <a:t>have </a:t>
            </a:r>
            <a:r>
              <a:rPr sz="2800" spc="-5" dirty="0">
                <a:cs typeface="Calibri"/>
              </a:rPr>
              <a:t>done </a:t>
            </a:r>
            <a:r>
              <a:rPr sz="2800" dirty="0">
                <a:cs typeface="Calibri"/>
              </a:rPr>
              <a:t>a </a:t>
            </a:r>
            <a:r>
              <a:rPr sz="2800" spc="-15" dirty="0">
                <a:cs typeface="Calibri"/>
              </a:rPr>
              <a:t>complete </a:t>
            </a:r>
            <a:r>
              <a:rPr sz="2800" spc="-20" dirty="0">
                <a:cs typeface="Calibri"/>
              </a:rPr>
              <a:t>life</a:t>
            </a:r>
            <a:r>
              <a:rPr lang="en-US" sz="2800" spc="-20" dirty="0">
                <a:cs typeface="Calibri"/>
              </a:rPr>
              <a:t>-</a:t>
            </a:r>
            <a:r>
              <a:rPr sz="2800" spc="-11" dirty="0">
                <a:cs typeface="Calibri"/>
              </a:rPr>
              <a:t>cycle analysis </a:t>
            </a:r>
            <a:r>
              <a:rPr sz="2800" spc="-5" dirty="0">
                <a:cs typeface="Calibri"/>
              </a:rPr>
              <a:t>of its </a:t>
            </a:r>
            <a:r>
              <a:rPr sz="2800" spc="-20" dirty="0">
                <a:cs typeface="Calibri"/>
              </a:rPr>
              <a:t>environmental </a:t>
            </a:r>
            <a:r>
              <a:rPr sz="2800" spc="-11" dirty="0">
                <a:cs typeface="Calibri"/>
              </a:rPr>
              <a:t>costs. </a:t>
            </a:r>
            <a:endParaRPr lang="en-US" sz="2800" spc="-11" dirty="0">
              <a:cs typeface="Calibri"/>
            </a:endParaRPr>
          </a:p>
          <a:p>
            <a:pPr marL="12700" marR="5080">
              <a:lnSpc>
                <a:spcPct val="90000"/>
              </a:lnSpc>
              <a:spcBef>
                <a:spcPts val="435"/>
              </a:spcBef>
            </a:pPr>
            <a:endParaRPr lang="en-US" sz="2800" spc="-11" dirty="0">
              <a:cs typeface="Calibri"/>
            </a:endParaRPr>
          </a:p>
          <a:p>
            <a:pPr marL="12700" marR="5080">
              <a:lnSpc>
                <a:spcPct val="90000"/>
              </a:lnSpc>
              <a:spcBef>
                <a:spcPts val="435"/>
              </a:spcBef>
            </a:pPr>
            <a:r>
              <a:rPr sz="2800" spc="-31" dirty="0">
                <a:cs typeface="Calibri"/>
              </a:rPr>
              <a:t>Even </a:t>
            </a:r>
            <a:r>
              <a:rPr sz="2800" spc="-5" dirty="0">
                <a:cs typeface="Calibri"/>
              </a:rPr>
              <a:t>then, </a:t>
            </a:r>
            <a:r>
              <a:rPr sz="2800" spc="-11" dirty="0">
                <a:cs typeface="Calibri"/>
              </a:rPr>
              <a:t>technology </a:t>
            </a:r>
            <a:r>
              <a:rPr sz="2800" spc="-5" dirty="0">
                <a:cs typeface="Calibri"/>
              </a:rPr>
              <a:t>and public policy </a:t>
            </a:r>
            <a:r>
              <a:rPr sz="2800" spc="-31" dirty="0">
                <a:cs typeface="Calibri"/>
              </a:rPr>
              <a:t>keep </a:t>
            </a:r>
            <a:r>
              <a:rPr sz="2800" spc="-11" dirty="0">
                <a:cs typeface="Calibri"/>
              </a:rPr>
              <a:t>evolving, </a:t>
            </a:r>
            <a:r>
              <a:rPr sz="2800" spc="-5" dirty="0">
                <a:cs typeface="Calibri"/>
              </a:rPr>
              <a:t>and </a:t>
            </a:r>
            <a:r>
              <a:rPr sz="2800" spc="-11" dirty="0">
                <a:cs typeface="Calibri"/>
              </a:rPr>
              <a:t>that evolution can </a:t>
            </a:r>
            <a:r>
              <a:rPr sz="2800" spc="-5" dirty="0">
                <a:cs typeface="Calibri"/>
              </a:rPr>
              <a:t>lead </a:t>
            </a:r>
            <a:r>
              <a:rPr sz="2800" spc="-15" dirty="0">
                <a:cs typeface="Calibri"/>
              </a:rPr>
              <a:t>to unforeseen </a:t>
            </a:r>
            <a:r>
              <a:rPr sz="2800" spc="-5" dirty="0">
                <a:cs typeface="Calibri"/>
              </a:rPr>
              <a:t>and </a:t>
            </a:r>
            <a:r>
              <a:rPr sz="2800" spc="-11" dirty="0">
                <a:cs typeface="Calibri"/>
              </a:rPr>
              <a:t>unintended </a:t>
            </a:r>
            <a:r>
              <a:rPr sz="2800" spc="-5" dirty="0">
                <a:cs typeface="Calibri"/>
              </a:rPr>
              <a:t>consequences. </a:t>
            </a:r>
            <a:endParaRPr lang="en-US" sz="2800" spc="-5" dirty="0">
              <a:cs typeface="Calibri"/>
            </a:endParaRPr>
          </a:p>
          <a:p>
            <a:pPr marL="12700" marR="5080">
              <a:lnSpc>
                <a:spcPct val="90000"/>
              </a:lnSpc>
              <a:spcBef>
                <a:spcPts val="435"/>
              </a:spcBef>
            </a:pPr>
            <a:endParaRPr lang="en-US" sz="2800" spc="-5" dirty="0">
              <a:cs typeface="Calibri"/>
            </a:endParaRPr>
          </a:p>
          <a:p>
            <a:pPr marL="12700" marR="5080">
              <a:lnSpc>
                <a:spcPct val="90000"/>
              </a:lnSpc>
              <a:spcBef>
                <a:spcPts val="435"/>
              </a:spcBef>
            </a:pPr>
            <a:r>
              <a:rPr sz="2800" spc="-5" dirty="0">
                <a:cs typeface="Calibri"/>
              </a:rPr>
              <a:t>The </a:t>
            </a:r>
            <a:r>
              <a:rPr sz="2800" spc="-11" dirty="0">
                <a:cs typeface="Calibri"/>
              </a:rPr>
              <a:t>admirable goal </a:t>
            </a:r>
            <a:r>
              <a:rPr sz="2800" spc="-5" dirty="0">
                <a:cs typeface="Calibri"/>
              </a:rPr>
              <a:t>of </a:t>
            </a:r>
            <a:r>
              <a:rPr sz="2800" spc="-11" dirty="0">
                <a:cs typeface="Calibri"/>
              </a:rPr>
              <a:t>living sustainably </a:t>
            </a:r>
            <a:r>
              <a:rPr sz="2800" spc="-15" dirty="0">
                <a:cs typeface="Calibri"/>
              </a:rPr>
              <a:t>requires </a:t>
            </a:r>
            <a:r>
              <a:rPr sz="2800" spc="-11" dirty="0">
                <a:cs typeface="Calibri"/>
              </a:rPr>
              <a:t>plenty </a:t>
            </a:r>
            <a:r>
              <a:rPr sz="2800" spc="-5" dirty="0">
                <a:cs typeface="Calibri"/>
              </a:rPr>
              <a:t>of </a:t>
            </a:r>
            <a:r>
              <a:rPr sz="2800" spc="-11" dirty="0">
                <a:cs typeface="Calibri"/>
              </a:rPr>
              <a:t>thought </a:t>
            </a:r>
            <a:r>
              <a:rPr sz="2800" spc="-5" dirty="0">
                <a:cs typeface="Calibri"/>
              </a:rPr>
              <a:t>on an </a:t>
            </a:r>
            <a:r>
              <a:rPr sz="2800" spc="-11" dirty="0">
                <a:cs typeface="Calibri"/>
              </a:rPr>
              <a:t>ongoing</a:t>
            </a:r>
            <a:r>
              <a:rPr sz="2800" spc="-55" dirty="0">
                <a:cs typeface="Calibri"/>
              </a:rPr>
              <a:t> </a:t>
            </a:r>
            <a:r>
              <a:rPr sz="2800" spc="-5" dirty="0">
                <a:cs typeface="Calibri"/>
              </a:rPr>
              <a:t>basis.</a:t>
            </a:r>
            <a:endParaRPr sz="2800" dirty="0">
              <a:cs typeface="Calibri"/>
            </a:endParaRPr>
          </a:p>
        </p:txBody>
      </p:sp>
      <p:sp>
        <p:nvSpPr>
          <p:cNvPr id="4" name="Rectangle 3">
            <a:extLst>
              <a:ext uri="{FF2B5EF4-FFF2-40B4-BE49-F238E27FC236}">
                <a16:creationId xmlns:a16="http://schemas.microsoft.com/office/drawing/2014/main" id="{9E066B17-F580-4732-9137-A6BCB75FF1B5}"/>
              </a:ext>
            </a:extLst>
          </p:cNvPr>
          <p:cNvSpPr/>
          <p:nvPr/>
        </p:nvSpPr>
        <p:spPr>
          <a:xfrm>
            <a:off x="3593337" y="185000"/>
            <a:ext cx="5005346"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 Simple</a:t>
            </a:r>
            <a:endParaRPr lang="en-US" sz="4000" b="1" dirty="0">
              <a:cs typeface="Calibri"/>
            </a:endParaRPr>
          </a:p>
        </p:txBody>
      </p:sp>
      <p:cxnSp>
        <p:nvCxnSpPr>
          <p:cNvPr id="5" name="Straight Connector 4">
            <a:extLst>
              <a:ext uri="{FF2B5EF4-FFF2-40B4-BE49-F238E27FC236}">
                <a16:creationId xmlns:a16="http://schemas.microsoft.com/office/drawing/2014/main" id="{667217B1-5490-4282-96FE-2B35D075751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89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68176" y="2421835"/>
            <a:ext cx="4856417" cy="3170099"/>
          </a:xfrm>
          <a:prstGeom prst="rect">
            <a:avLst/>
          </a:prstGeom>
          <a:noFill/>
        </p:spPr>
        <p:txBody>
          <a:bodyPr wrap="square" rtlCol="0">
            <a:spAutoFit/>
          </a:bodyPr>
          <a:lstStyle/>
          <a:p>
            <a:r>
              <a:rPr lang="en-US" sz="2000" dirty="0"/>
              <a:t>Pollution, contamination, and waste are increasing along with population.</a:t>
            </a:r>
          </a:p>
          <a:p>
            <a:endParaRPr lang="en-US" sz="2000" dirty="0"/>
          </a:p>
          <a:p>
            <a:r>
              <a:rPr lang="en-US" sz="2000" dirty="0"/>
              <a:t>We blame society and corporations for encouraging increased customer demand, pushing consumption of life supporting resources further and further.</a:t>
            </a:r>
          </a:p>
          <a:p>
            <a:endParaRPr lang="en-US" sz="2000" dirty="0"/>
          </a:p>
          <a:p>
            <a:r>
              <a:rPr lang="en-US" sz="2000" dirty="0"/>
              <a:t>Even as these resources decline, consumption of these resources is still rising. </a:t>
            </a:r>
          </a:p>
        </p:txBody>
      </p:sp>
      <p:pic>
        <p:nvPicPr>
          <p:cNvPr id="7" name="Picture 6"/>
          <p:cNvPicPr>
            <a:picLocks noChangeAspect="1"/>
          </p:cNvPicPr>
          <p:nvPr/>
        </p:nvPicPr>
        <p:blipFill>
          <a:blip r:embed="rId2"/>
          <a:stretch>
            <a:fillRect/>
          </a:stretch>
        </p:blipFill>
        <p:spPr>
          <a:xfrm>
            <a:off x="693684" y="1264632"/>
            <a:ext cx="4918841" cy="5484507"/>
          </a:xfrm>
          <a:prstGeom prst="rect">
            <a:avLst/>
          </a:prstGeom>
        </p:spPr>
      </p:pic>
      <p:sp>
        <p:nvSpPr>
          <p:cNvPr id="5" name="Rectangle 4">
            <a:extLst>
              <a:ext uri="{FF2B5EF4-FFF2-40B4-BE49-F238E27FC236}">
                <a16:creationId xmlns:a16="http://schemas.microsoft.com/office/drawing/2014/main" id="{961761C1-A1BD-4C03-B848-12928D257261}"/>
              </a:ext>
            </a:extLst>
          </p:cNvPr>
          <p:cNvSpPr/>
          <p:nvPr/>
        </p:nvSpPr>
        <p:spPr>
          <a:xfrm>
            <a:off x="1955238" y="185000"/>
            <a:ext cx="8281562" cy="707886"/>
          </a:xfrm>
          <a:prstGeom prst="rect">
            <a:avLst/>
          </a:prstGeom>
        </p:spPr>
        <p:txBody>
          <a:bodyPr wrap="none">
            <a:spAutoFit/>
          </a:bodyPr>
          <a:lstStyle/>
          <a:p>
            <a:pPr marL="12700" algn="ctr">
              <a:spcBef>
                <a:spcPts val="100"/>
              </a:spcBef>
            </a:pPr>
            <a:r>
              <a:rPr lang="en-US" sz="4000" b="1" dirty="0">
                <a:cs typeface="Calibri"/>
              </a:rPr>
              <a:t>Why are Businesses Paying Attention?</a:t>
            </a:r>
          </a:p>
        </p:txBody>
      </p:sp>
      <p:cxnSp>
        <p:nvCxnSpPr>
          <p:cNvPr id="6" name="Straight Connector 5">
            <a:extLst>
              <a:ext uri="{FF2B5EF4-FFF2-40B4-BE49-F238E27FC236}">
                <a16:creationId xmlns:a16="http://schemas.microsoft.com/office/drawing/2014/main" id="{B84D1591-1EAE-4D7E-BFBC-F4656CDCCD6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561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1193" y="1410943"/>
            <a:ext cx="10529614" cy="4524315"/>
          </a:xfrm>
          <a:prstGeom prst="rect">
            <a:avLst/>
          </a:prstGeom>
        </p:spPr>
        <p:txBody>
          <a:bodyPr wrap="square">
            <a:spAutoFit/>
          </a:bodyPr>
          <a:lstStyle/>
          <a:p>
            <a:r>
              <a:rPr lang="en-US" sz="2400" dirty="0"/>
              <a:t>The problem of declining resources is not felt as acutely in developed areas as it is in less developed parts of the world. </a:t>
            </a:r>
          </a:p>
          <a:p>
            <a:endParaRPr lang="en-US" sz="2400" dirty="0"/>
          </a:p>
          <a:p>
            <a:r>
              <a:rPr lang="en-US" sz="2400" dirty="0"/>
              <a:t>The UN Human Development Report from 2012 suggests that the richest 1% of the world, approximately 70 million people, receive as much income as the poorest 56%, or 4 billion people. </a:t>
            </a:r>
          </a:p>
          <a:p>
            <a:endParaRPr lang="en-US" sz="2400" dirty="0"/>
          </a:p>
          <a:p>
            <a:r>
              <a:rPr lang="en-US" sz="2400" dirty="0"/>
              <a:t>Companies are at risk of losing access to raw materials and to employees. </a:t>
            </a:r>
          </a:p>
          <a:p>
            <a:endParaRPr lang="en-US" sz="2400" dirty="0"/>
          </a:p>
          <a:p>
            <a:r>
              <a:rPr lang="en-US" sz="2400" dirty="0"/>
              <a:t>Unfortunately, we are not acting upon knowledge that we have as quickly as we need to in order to prevent the continuous degradation of the Earth and our ability to survive.  This creates a sense of urgency in today’s corporate boardroom.</a:t>
            </a:r>
          </a:p>
        </p:txBody>
      </p:sp>
      <p:sp>
        <p:nvSpPr>
          <p:cNvPr id="2" name="TextBox 1"/>
          <p:cNvSpPr txBox="1"/>
          <p:nvPr/>
        </p:nvSpPr>
        <p:spPr>
          <a:xfrm>
            <a:off x="1010995" y="6194286"/>
            <a:ext cx="8858219" cy="584775"/>
          </a:xfrm>
          <a:prstGeom prst="rect">
            <a:avLst/>
          </a:prstGeom>
          <a:noFill/>
        </p:spPr>
        <p:txBody>
          <a:bodyPr wrap="square" rtlCol="0">
            <a:spAutoFit/>
          </a:bodyPr>
          <a:lstStyle/>
          <a:p>
            <a:r>
              <a:rPr lang="en-US" sz="1600" dirty="0">
                <a:solidFill>
                  <a:schemeClr val="bg1">
                    <a:lumMod val="50000"/>
                  </a:schemeClr>
                </a:solidFill>
              </a:rPr>
              <a:t>Green Chemistry &amp; Chemical Stewardship Online Certificate Program: https://</a:t>
            </a:r>
            <a:r>
              <a:rPr lang="en-US" sz="1600" dirty="0" err="1">
                <a:solidFill>
                  <a:schemeClr val="bg1">
                    <a:lumMod val="50000"/>
                  </a:schemeClr>
                </a:solidFill>
              </a:rPr>
              <a:t>osha.washington.edu</a:t>
            </a:r>
            <a:r>
              <a:rPr lang="en-US" sz="1600" dirty="0">
                <a:solidFill>
                  <a:schemeClr val="bg1">
                    <a:lumMod val="50000"/>
                  </a:schemeClr>
                </a:solidFill>
              </a:rPr>
              <a:t>/pages/green-chemistry-chemical-stewardship-online-certificate-program</a:t>
            </a:r>
          </a:p>
        </p:txBody>
      </p:sp>
      <p:sp>
        <p:nvSpPr>
          <p:cNvPr id="5" name="Rectangle 4">
            <a:extLst>
              <a:ext uri="{FF2B5EF4-FFF2-40B4-BE49-F238E27FC236}">
                <a16:creationId xmlns:a16="http://schemas.microsoft.com/office/drawing/2014/main" id="{0BDEFFC5-EA3B-43F2-A0E1-6360F01C49B7}"/>
              </a:ext>
            </a:extLst>
          </p:cNvPr>
          <p:cNvSpPr/>
          <p:nvPr/>
        </p:nvSpPr>
        <p:spPr>
          <a:xfrm>
            <a:off x="1955238" y="185000"/>
            <a:ext cx="8281562" cy="707886"/>
          </a:xfrm>
          <a:prstGeom prst="rect">
            <a:avLst/>
          </a:prstGeom>
        </p:spPr>
        <p:txBody>
          <a:bodyPr wrap="none">
            <a:spAutoFit/>
          </a:bodyPr>
          <a:lstStyle/>
          <a:p>
            <a:pPr marL="12700" algn="ctr">
              <a:spcBef>
                <a:spcPts val="100"/>
              </a:spcBef>
            </a:pPr>
            <a:r>
              <a:rPr lang="en-US" sz="4000" b="1" dirty="0">
                <a:cs typeface="Calibri"/>
              </a:rPr>
              <a:t>Why are Businesses Paying Attention?</a:t>
            </a:r>
          </a:p>
        </p:txBody>
      </p:sp>
      <p:cxnSp>
        <p:nvCxnSpPr>
          <p:cNvPr id="6" name="Straight Connector 5">
            <a:extLst>
              <a:ext uri="{FF2B5EF4-FFF2-40B4-BE49-F238E27FC236}">
                <a16:creationId xmlns:a16="http://schemas.microsoft.com/office/drawing/2014/main" id="{F98E1616-0648-4DB4-A9B8-A0462537484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264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9" y="1510699"/>
            <a:ext cx="7620001" cy="1089529"/>
          </a:xfrm>
        </p:spPr>
        <p:txBody>
          <a:bodyPr wrap="square">
            <a:spAutoFit/>
          </a:bodyPr>
          <a:lstStyle/>
          <a:p>
            <a:pPr algn="ctr"/>
            <a:r>
              <a:rPr lang="en-US" sz="3600" dirty="0">
                <a:latin typeface="+mn-lt"/>
              </a:rPr>
              <a:t>Society, economy, and the environment are the key dimensions of sustainability.</a:t>
            </a:r>
          </a:p>
        </p:txBody>
      </p:sp>
      <p:sp>
        <p:nvSpPr>
          <p:cNvPr id="4" name="TextBox 3"/>
          <p:cNvSpPr txBox="1"/>
          <p:nvPr/>
        </p:nvSpPr>
        <p:spPr>
          <a:xfrm>
            <a:off x="1153886" y="4173529"/>
            <a:ext cx="9884228" cy="2062103"/>
          </a:xfrm>
          <a:prstGeom prst="rect">
            <a:avLst/>
          </a:prstGeom>
          <a:noFill/>
        </p:spPr>
        <p:txBody>
          <a:bodyPr wrap="square" rtlCol="0">
            <a:spAutoFit/>
          </a:bodyPr>
          <a:lstStyle/>
          <a:p>
            <a:pPr algn="ctr"/>
            <a:r>
              <a:rPr lang="en-US" sz="3200" dirty="0"/>
              <a:t>Economic or physical water scarcity, poor air quality, and destroyed ecosystems that sustain life not only in terms of food but also employment, are all signs that we lack sustainability in day-to-day practices.</a:t>
            </a:r>
          </a:p>
        </p:txBody>
      </p:sp>
      <p:sp>
        <p:nvSpPr>
          <p:cNvPr id="5" name="TextBox 4"/>
          <p:cNvSpPr txBox="1"/>
          <p:nvPr/>
        </p:nvSpPr>
        <p:spPr>
          <a:xfrm>
            <a:off x="5470829" y="3063713"/>
            <a:ext cx="1250342" cy="646331"/>
          </a:xfrm>
          <a:prstGeom prst="rect">
            <a:avLst/>
          </a:prstGeom>
          <a:noFill/>
        </p:spPr>
        <p:txBody>
          <a:bodyPr wrap="none" rtlCol="0">
            <a:spAutoFit/>
          </a:bodyPr>
          <a:lstStyle/>
          <a:p>
            <a:r>
              <a:rPr lang="en-US" sz="3600" dirty="0"/>
              <a:t>Why?</a:t>
            </a:r>
          </a:p>
        </p:txBody>
      </p:sp>
      <p:sp>
        <p:nvSpPr>
          <p:cNvPr id="6" name="Rectangle 5">
            <a:extLst>
              <a:ext uri="{FF2B5EF4-FFF2-40B4-BE49-F238E27FC236}">
                <a16:creationId xmlns:a16="http://schemas.microsoft.com/office/drawing/2014/main" id="{B5CCAF6B-177C-4B8D-A86E-A94E3583A2BC}"/>
              </a:ext>
            </a:extLst>
          </p:cNvPr>
          <p:cNvSpPr/>
          <p:nvPr/>
        </p:nvSpPr>
        <p:spPr>
          <a:xfrm>
            <a:off x="1801901" y="185000"/>
            <a:ext cx="8588250" cy="707886"/>
          </a:xfrm>
          <a:prstGeom prst="rect">
            <a:avLst/>
          </a:prstGeom>
        </p:spPr>
        <p:txBody>
          <a:bodyPr wrap="none">
            <a:spAutoFit/>
          </a:bodyPr>
          <a:lstStyle/>
          <a:p>
            <a:pPr marL="12700" algn="ctr">
              <a:spcBef>
                <a:spcPts val="100"/>
              </a:spcBef>
            </a:pPr>
            <a:r>
              <a:rPr lang="en-US" sz="4000" b="1" dirty="0">
                <a:cs typeface="Calibri"/>
              </a:rPr>
              <a:t>Society, Economy, and the Environment</a:t>
            </a:r>
          </a:p>
        </p:txBody>
      </p:sp>
      <p:cxnSp>
        <p:nvCxnSpPr>
          <p:cNvPr id="7" name="Straight Connector 6">
            <a:extLst>
              <a:ext uri="{FF2B5EF4-FFF2-40B4-BE49-F238E27FC236}">
                <a16:creationId xmlns:a16="http://schemas.microsoft.com/office/drawing/2014/main" id="{9F9A0476-5A70-40CA-B32B-59CC77999DC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92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0751" y="1467119"/>
            <a:ext cx="11130498" cy="1705595"/>
          </a:xfrm>
          <a:prstGeom prst="rect">
            <a:avLst/>
          </a:prstGeom>
        </p:spPr>
        <p:txBody>
          <a:bodyPr vert="horz" wrap="square" lIns="0" tIns="73660" rIns="0" bIns="0" rtlCol="0">
            <a:spAutoFit/>
          </a:bodyPr>
          <a:lstStyle/>
          <a:p>
            <a:pPr marR="5080">
              <a:spcBef>
                <a:spcPts val="1200"/>
              </a:spcBef>
            </a:pPr>
            <a:r>
              <a:rPr lang="en-US" sz="3200" spc="-20" dirty="0">
                <a:cs typeface="Calibri"/>
              </a:rPr>
              <a:t>For example, the phrase </a:t>
            </a:r>
            <a:r>
              <a:rPr sz="3200" spc="-20" dirty="0">
                <a:cs typeface="Calibri"/>
              </a:rPr>
              <a:t>“Green” </a:t>
            </a:r>
            <a:r>
              <a:rPr lang="en-US" sz="3200" spc="-25" dirty="0">
                <a:cs typeface="Calibri"/>
              </a:rPr>
              <a:t>or “Going Green” </a:t>
            </a:r>
            <a:r>
              <a:rPr lang="en-US" sz="3200" spc="-11" dirty="0">
                <a:cs typeface="Calibri"/>
              </a:rPr>
              <a:t>is a meaningless </a:t>
            </a:r>
            <a:r>
              <a:rPr lang="en-US" sz="3200" spc="-5" dirty="0">
                <a:cs typeface="Calibri"/>
              </a:rPr>
              <a:t>cliché. It has been used so frequently that it led to Green Washing.</a:t>
            </a:r>
            <a:endParaRPr lang="en-US" sz="3200" dirty="0">
              <a:cs typeface="Times New Roman"/>
            </a:endParaRPr>
          </a:p>
          <a:p>
            <a:pPr>
              <a:spcBef>
                <a:spcPts val="1200"/>
              </a:spcBef>
            </a:pPr>
            <a:r>
              <a:rPr lang="en-US" sz="3200" dirty="0">
                <a:cs typeface="Times New Roman"/>
              </a:rPr>
              <a:t>Anything or anyone can “be green” these days.</a:t>
            </a:r>
            <a:endParaRPr sz="3200" dirty="0">
              <a:cs typeface="Times New Roman"/>
            </a:endParaRPr>
          </a:p>
        </p:txBody>
      </p:sp>
      <p:sp>
        <p:nvSpPr>
          <p:cNvPr id="4" name="object 2"/>
          <p:cNvSpPr/>
          <p:nvPr/>
        </p:nvSpPr>
        <p:spPr>
          <a:xfrm>
            <a:off x="1175443" y="3637455"/>
            <a:ext cx="2540000" cy="2819400"/>
          </a:xfrm>
          <a:prstGeom prst="rect">
            <a:avLst/>
          </a:prstGeom>
          <a:blipFill>
            <a:blip r:embed="rId2" cstate="print"/>
            <a:stretch>
              <a:fillRect/>
            </a:stretch>
          </a:blipFill>
        </p:spPr>
        <p:txBody>
          <a:bodyPr wrap="square" lIns="0" tIns="0" rIns="0" bIns="0" rtlCol="0"/>
          <a:lstStyle/>
          <a:p>
            <a:endParaRPr/>
          </a:p>
        </p:txBody>
      </p:sp>
      <p:sp>
        <p:nvSpPr>
          <p:cNvPr id="5" name="object 2"/>
          <p:cNvSpPr/>
          <p:nvPr/>
        </p:nvSpPr>
        <p:spPr>
          <a:xfrm>
            <a:off x="4864100" y="3637455"/>
            <a:ext cx="2463800" cy="2717800"/>
          </a:xfrm>
          <a:prstGeom prst="rect">
            <a:avLst/>
          </a:prstGeom>
          <a:blipFill>
            <a:blip r:embed="rId3" cstate="print"/>
            <a:stretch>
              <a:fillRect/>
            </a:stretch>
          </a:blipFill>
        </p:spPr>
        <p:txBody>
          <a:bodyPr wrap="square" lIns="0" tIns="0" rIns="0" bIns="0" rtlCol="0"/>
          <a:lstStyle/>
          <a:p>
            <a:endParaRPr/>
          </a:p>
        </p:txBody>
      </p:sp>
      <p:sp>
        <p:nvSpPr>
          <p:cNvPr id="6" name="object 2"/>
          <p:cNvSpPr/>
          <p:nvPr/>
        </p:nvSpPr>
        <p:spPr>
          <a:xfrm>
            <a:off x="8476557" y="3637455"/>
            <a:ext cx="2542541" cy="2157075"/>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sz="3200"/>
          </a:p>
        </p:txBody>
      </p:sp>
      <p:sp>
        <p:nvSpPr>
          <p:cNvPr id="7" name="object 3"/>
          <p:cNvSpPr txBox="1"/>
          <p:nvPr/>
        </p:nvSpPr>
        <p:spPr>
          <a:xfrm>
            <a:off x="8104877" y="5614414"/>
            <a:ext cx="3285900" cy="644857"/>
          </a:xfrm>
          <a:prstGeom prst="rect">
            <a:avLst/>
          </a:prstGeom>
        </p:spPr>
        <p:txBody>
          <a:bodyPr vert="horz" wrap="square" lIns="0" tIns="12700" rIns="0" bIns="0" rtlCol="0">
            <a:spAutoFit/>
          </a:bodyPr>
          <a:lstStyle/>
          <a:p>
            <a:pPr marL="12700" algn="ctr">
              <a:lnSpc>
                <a:spcPts val="5645"/>
              </a:lnSpc>
              <a:tabLst>
                <a:tab pos="2999665" algn="l"/>
              </a:tabLst>
            </a:pPr>
            <a:r>
              <a:rPr lang="en-US" sz="3200" b="1" spc="-400" dirty="0">
                <a:solidFill>
                  <a:srgbClr val="3B2B18"/>
                </a:solidFill>
                <a:latin typeface="Arial"/>
                <a:cs typeface="Arial"/>
              </a:rPr>
              <a:t>g</a:t>
            </a:r>
            <a:r>
              <a:rPr lang="en-US" sz="3200" b="1" spc="-785" dirty="0">
                <a:solidFill>
                  <a:srgbClr val="3B2B18"/>
                </a:solidFill>
                <a:latin typeface="Arial"/>
                <a:cs typeface="Arial"/>
              </a:rPr>
              <a:t>     </a:t>
            </a:r>
            <a:r>
              <a:rPr lang="en-US" sz="3200" b="1" spc="360" dirty="0" err="1">
                <a:solidFill>
                  <a:srgbClr val="3B2B18"/>
                </a:solidFill>
                <a:latin typeface="Arial"/>
                <a:cs typeface="Arial"/>
              </a:rPr>
              <a:t>oin</a:t>
            </a:r>
            <a:r>
              <a:rPr sz="3200" b="1" spc="455" dirty="0" err="1">
                <a:solidFill>
                  <a:srgbClr val="3B2B18"/>
                </a:solidFill>
                <a:latin typeface="Arial"/>
                <a:cs typeface="Arial"/>
              </a:rPr>
              <a:t>g</a:t>
            </a:r>
            <a:r>
              <a:rPr lang="en-US" sz="3200" b="1" spc="455" dirty="0">
                <a:solidFill>
                  <a:srgbClr val="3B2B18"/>
                </a:solidFill>
                <a:latin typeface="Arial"/>
                <a:cs typeface="Arial"/>
              </a:rPr>
              <a:t> </a:t>
            </a:r>
            <a:r>
              <a:rPr sz="3200" b="1" spc="325" dirty="0">
                <a:solidFill>
                  <a:srgbClr val="74A542"/>
                </a:solidFill>
                <a:latin typeface="Arial"/>
                <a:cs typeface="Arial"/>
              </a:rPr>
              <a:t>g</a:t>
            </a:r>
            <a:r>
              <a:rPr lang="en-US" sz="3200" b="1" spc="325" dirty="0">
                <a:solidFill>
                  <a:srgbClr val="74A542"/>
                </a:solidFill>
                <a:latin typeface="Arial"/>
                <a:cs typeface="Arial"/>
              </a:rPr>
              <a:t>r</a:t>
            </a:r>
            <a:r>
              <a:rPr sz="3200" b="1" spc="300" dirty="0">
                <a:solidFill>
                  <a:srgbClr val="74A542"/>
                </a:solidFill>
                <a:latin typeface="Arial"/>
                <a:cs typeface="Arial"/>
              </a:rPr>
              <a:t>een</a:t>
            </a:r>
            <a:endParaRPr sz="3200" dirty="0">
              <a:latin typeface="Arial"/>
              <a:cs typeface="Arial"/>
            </a:endParaRPr>
          </a:p>
        </p:txBody>
      </p:sp>
      <p:sp>
        <p:nvSpPr>
          <p:cNvPr id="10" name="object 2">
            <a:extLst>
              <a:ext uri="{FF2B5EF4-FFF2-40B4-BE49-F238E27FC236}">
                <a16:creationId xmlns:a16="http://schemas.microsoft.com/office/drawing/2014/main" id="{7ED6D09A-C4D1-4B83-AB10-5DB35F1102FA}"/>
              </a:ext>
            </a:extLst>
          </p:cNvPr>
          <p:cNvSpPr txBox="1">
            <a:spLocks noGrp="1"/>
          </p:cNvSpPr>
          <p:nvPr>
            <p:ph type="title"/>
          </p:nvPr>
        </p:nvSpPr>
        <p:spPr>
          <a:prstGeom prst="rect">
            <a:avLst/>
          </a:prstGeom>
        </p:spPr>
        <p:txBody>
          <a:bodyPr vert="horz" wrap="square" lIns="0" tIns="12700" rIns="0" bIns="0" rtlCol="0" anchor="ctr">
            <a:spAutoFit/>
          </a:bodyPr>
          <a:lstStyle/>
          <a:p>
            <a:pPr marL="12700" algn="ctr">
              <a:spcBef>
                <a:spcPts val="100"/>
              </a:spcBef>
            </a:pPr>
            <a:r>
              <a:rPr sz="4000" b="1" spc="-5" dirty="0">
                <a:latin typeface="+mn-lt"/>
                <a:cs typeface="Arial"/>
              </a:rPr>
              <a:t>Sustainability</a:t>
            </a:r>
            <a:endParaRPr sz="4000" b="1" dirty="0">
              <a:latin typeface="+mn-lt"/>
              <a:cs typeface="Arial"/>
            </a:endParaRPr>
          </a:p>
        </p:txBody>
      </p:sp>
      <p:cxnSp>
        <p:nvCxnSpPr>
          <p:cNvPr id="11" name="Straight Connector 10">
            <a:extLst>
              <a:ext uri="{FF2B5EF4-FFF2-40B4-BE49-F238E27FC236}">
                <a16:creationId xmlns:a16="http://schemas.microsoft.com/office/drawing/2014/main" id="{A64A7ABA-0336-479F-B72D-7D97A84430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473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1120"/>
            <a:ext cx="10644352" cy="535531"/>
          </a:xfrm>
        </p:spPr>
        <p:txBody>
          <a:bodyPr>
            <a:spAutoFit/>
          </a:bodyPr>
          <a:lstStyle/>
          <a:p>
            <a:r>
              <a:rPr lang="en-US" sz="3200" dirty="0">
                <a:latin typeface="+mn-lt"/>
              </a:rPr>
              <a:t>The traditional view of economy, society, and the environment:</a:t>
            </a:r>
          </a:p>
        </p:txBody>
      </p:sp>
      <p:grpSp>
        <p:nvGrpSpPr>
          <p:cNvPr id="8" name="Group 7"/>
          <p:cNvGrpSpPr/>
          <p:nvPr/>
        </p:nvGrpSpPr>
        <p:grpSpPr>
          <a:xfrm>
            <a:off x="838200" y="2385856"/>
            <a:ext cx="4256672" cy="3797895"/>
            <a:chOff x="3253400" y="1105254"/>
            <a:chExt cx="5296614" cy="4956156"/>
          </a:xfrm>
        </p:grpSpPr>
        <p:sp>
          <p:nvSpPr>
            <p:cNvPr id="4" name="Oval 3"/>
            <p:cNvSpPr>
              <a:spLocks noChangeAspect="1"/>
            </p:cNvSpPr>
            <p:nvPr/>
          </p:nvSpPr>
          <p:spPr>
            <a:xfrm>
              <a:off x="3253400" y="1105254"/>
              <a:ext cx="2492829" cy="24780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Economy</a:t>
              </a:r>
            </a:p>
          </p:txBody>
        </p:sp>
        <p:sp>
          <p:nvSpPr>
            <p:cNvPr id="5" name="Oval 4"/>
            <p:cNvSpPr>
              <a:spLocks noChangeAspect="1"/>
            </p:cNvSpPr>
            <p:nvPr/>
          </p:nvSpPr>
          <p:spPr>
            <a:xfrm>
              <a:off x="6057185" y="1105254"/>
              <a:ext cx="2492829" cy="247807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Society</a:t>
              </a:r>
            </a:p>
          </p:txBody>
        </p:sp>
        <p:sp>
          <p:nvSpPr>
            <p:cNvPr id="6" name="Oval 5"/>
            <p:cNvSpPr>
              <a:spLocks noChangeAspect="1"/>
            </p:cNvSpPr>
            <p:nvPr/>
          </p:nvSpPr>
          <p:spPr>
            <a:xfrm>
              <a:off x="4655293" y="3583332"/>
              <a:ext cx="2492829" cy="247807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Environment</a:t>
              </a:r>
            </a:p>
          </p:txBody>
        </p:sp>
      </p:grpSp>
      <p:sp>
        <p:nvSpPr>
          <p:cNvPr id="7" name="TextBox 6"/>
          <p:cNvSpPr txBox="1"/>
          <p:nvPr/>
        </p:nvSpPr>
        <p:spPr>
          <a:xfrm>
            <a:off x="6096000" y="2379114"/>
            <a:ext cx="5338957" cy="3785652"/>
          </a:xfrm>
          <a:prstGeom prst="rect">
            <a:avLst/>
          </a:prstGeom>
          <a:noFill/>
        </p:spPr>
        <p:txBody>
          <a:bodyPr wrap="square" rtlCol="0">
            <a:spAutoFit/>
          </a:bodyPr>
          <a:lstStyle/>
          <a:p>
            <a:pPr>
              <a:spcBef>
                <a:spcPts val="600"/>
              </a:spcBef>
            </a:pPr>
            <a:r>
              <a:rPr lang="en-US" sz="2400" dirty="0">
                <a:ea typeface="ＭＳ Ｐゴシック" pitchFamily="-108" charset="-128"/>
                <a:cs typeface="ＭＳ Ｐゴシック" pitchFamily="-108" charset="-128"/>
              </a:rPr>
              <a:t>When society, economy, and the environment are viewed as separate unrelated parts of a community, the community’</a:t>
            </a:r>
            <a:r>
              <a:rPr lang="en-US" altLang="ja-JP" sz="2400" dirty="0">
                <a:ea typeface="ＭＳ Ｐゴシック" pitchFamily="-108" charset="-128"/>
                <a:cs typeface="ＭＳ Ｐゴシック" pitchFamily="-108" charset="-128"/>
              </a:rPr>
              <a:t>s problems are also viewed as isolated issues. Economic development councils try to create more jobs. Social needs are addressed by health care services and housing authorities. Environmental agencies try to prevent and correct pollution problems.</a:t>
            </a:r>
            <a:endParaRPr lang="en-US" sz="2400" dirty="0">
              <a:ea typeface="ＭＳ Ｐゴシック" pitchFamily="-108" charset="-128"/>
              <a:cs typeface="ＭＳ Ｐゴシック" pitchFamily="-108" charset="-128"/>
            </a:endParaRPr>
          </a:p>
        </p:txBody>
      </p:sp>
      <p:sp>
        <p:nvSpPr>
          <p:cNvPr id="9" name="Rectangle 8">
            <a:extLst>
              <a:ext uri="{FF2B5EF4-FFF2-40B4-BE49-F238E27FC236}">
                <a16:creationId xmlns:a16="http://schemas.microsoft.com/office/drawing/2014/main" id="{A6C17F99-CC60-4EAA-873B-D447662EE6E1}"/>
              </a:ext>
            </a:extLst>
          </p:cNvPr>
          <p:cNvSpPr/>
          <p:nvPr/>
        </p:nvSpPr>
        <p:spPr>
          <a:xfrm>
            <a:off x="1801901" y="185000"/>
            <a:ext cx="8588250" cy="707886"/>
          </a:xfrm>
          <a:prstGeom prst="rect">
            <a:avLst/>
          </a:prstGeom>
        </p:spPr>
        <p:txBody>
          <a:bodyPr wrap="none">
            <a:spAutoFit/>
          </a:bodyPr>
          <a:lstStyle/>
          <a:p>
            <a:pPr marL="12700" algn="ctr">
              <a:spcBef>
                <a:spcPts val="100"/>
              </a:spcBef>
            </a:pPr>
            <a:r>
              <a:rPr lang="en-US" sz="4000" b="1" dirty="0">
                <a:cs typeface="Calibri"/>
              </a:rPr>
              <a:t>Society, Economy, and the Environment</a:t>
            </a:r>
          </a:p>
        </p:txBody>
      </p:sp>
      <p:cxnSp>
        <p:nvCxnSpPr>
          <p:cNvPr id="10" name="Straight Connector 9">
            <a:extLst>
              <a:ext uri="{FF2B5EF4-FFF2-40B4-BE49-F238E27FC236}">
                <a16:creationId xmlns:a16="http://schemas.microsoft.com/office/drawing/2014/main" id="{C9BE9688-2C21-4958-8A7D-16F0FB45F4B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825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574" y="1483594"/>
            <a:ext cx="10136851" cy="978729"/>
          </a:xfrm>
        </p:spPr>
        <p:txBody>
          <a:bodyPr wrap="square">
            <a:spAutoFit/>
          </a:bodyPr>
          <a:lstStyle/>
          <a:p>
            <a:pPr algn="ctr"/>
            <a:r>
              <a:rPr lang="en-US" sz="3200" dirty="0">
                <a:latin typeface="+mn-lt"/>
              </a:rPr>
              <a:t>The current view of economy, society, and the environment:</a:t>
            </a:r>
            <a:br>
              <a:rPr lang="en-US" sz="3200" dirty="0">
                <a:latin typeface="+mn-lt"/>
              </a:rPr>
            </a:br>
            <a:r>
              <a:rPr lang="en-US" sz="3200" dirty="0">
                <a:latin typeface="+mn-lt"/>
              </a:rPr>
              <a:t>The Triple Bottom Line</a:t>
            </a:r>
          </a:p>
        </p:txBody>
      </p:sp>
      <p:sp>
        <p:nvSpPr>
          <p:cNvPr id="5" name="Oval 4"/>
          <p:cNvSpPr>
            <a:spLocks noChangeAspect="1"/>
          </p:cNvSpPr>
          <p:nvPr/>
        </p:nvSpPr>
        <p:spPr>
          <a:xfrm>
            <a:off x="1027574" y="2794002"/>
            <a:ext cx="2003385" cy="1898948"/>
          </a:xfrm>
          <a:prstGeom prst="ellipse">
            <a:avLst/>
          </a:prstGeom>
          <a:solidFill>
            <a:schemeClr val="accent1">
              <a:alpha val="79000"/>
            </a:schemeClr>
          </a:solidFill>
          <a:ln>
            <a:solidFill>
              <a:schemeClr val="accent1">
                <a:shade val="50000"/>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Economy</a:t>
            </a:r>
          </a:p>
        </p:txBody>
      </p:sp>
      <p:sp>
        <p:nvSpPr>
          <p:cNvPr id="6" name="Oval 5"/>
          <p:cNvSpPr>
            <a:spLocks noChangeAspect="1"/>
          </p:cNvSpPr>
          <p:nvPr/>
        </p:nvSpPr>
        <p:spPr>
          <a:xfrm>
            <a:off x="2591318" y="2794002"/>
            <a:ext cx="2003385" cy="1898948"/>
          </a:xfrm>
          <a:prstGeom prst="ellipse">
            <a:avLst/>
          </a:prstGeom>
          <a:solidFill>
            <a:schemeClr val="accent2">
              <a:alpha val="7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Society</a:t>
            </a:r>
          </a:p>
        </p:txBody>
      </p:sp>
      <p:sp>
        <p:nvSpPr>
          <p:cNvPr id="7" name="Oval 6"/>
          <p:cNvSpPr>
            <a:spLocks noChangeAspect="1"/>
          </p:cNvSpPr>
          <p:nvPr/>
        </p:nvSpPr>
        <p:spPr>
          <a:xfrm>
            <a:off x="1761655" y="3910781"/>
            <a:ext cx="2003385" cy="1898948"/>
          </a:xfrm>
          <a:prstGeom prst="ellipse">
            <a:avLst/>
          </a:prstGeom>
          <a:solidFill>
            <a:schemeClr val="accent6">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Environment</a:t>
            </a:r>
          </a:p>
        </p:txBody>
      </p:sp>
      <p:sp>
        <p:nvSpPr>
          <p:cNvPr id="8" name="TextBox 7"/>
          <p:cNvSpPr txBox="1"/>
          <p:nvPr/>
        </p:nvSpPr>
        <p:spPr>
          <a:xfrm>
            <a:off x="6024696" y="2851886"/>
            <a:ext cx="5139730" cy="2308324"/>
          </a:xfrm>
          <a:prstGeom prst="rect">
            <a:avLst/>
          </a:prstGeom>
          <a:noFill/>
        </p:spPr>
        <p:txBody>
          <a:bodyPr wrap="square" rtlCol="0">
            <a:spAutoFit/>
          </a:bodyPr>
          <a:lstStyle/>
          <a:p>
            <a:r>
              <a:rPr lang="en-US" sz="2400" dirty="0">
                <a:ea typeface="ＭＳ Ｐゴシック" pitchFamily="-108" charset="-128"/>
                <a:cs typeface="ＭＳ Ｐゴシック" pitchFamily="-108" charset="-128"/>
              </a:rPr>
              <a:t>Understanding the three parts and their links is key to understanding sustainability, because sustainability is about more than quality of life. It is about balancing society, economy, and the environment.</a:t>
            </a:r>
          </a:p>
        </p:txBody>
      </p:sp>
      <p:sp>
        <p:nvSpPr>
          <p:cNvPr id="9" name="Arc 8"/>
          <p:cNvSpPr/>
          <p:nvPr/>
        </p:nvSpPr>
        <p:spPr>
          <a:xfrm rot="1348010" flipH="1" flipV="1">
            <a:off x="2627586" y="3482473"/>
            <a:ext cx="897417" cy="904800"/>
          </a:xfrm>
          <a:prstGeom prst="arc">
            <a:avLst>
              <a:gd name="adj1" fmla="val 16656365"/>
              <a:gd name="adj2" fmla="val 203798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9558485" flipH="1" flipV="1">
            <a:off x="2218077" y="3917102"/>
            <a:ext cx="929573" cy="632004"/>
          </a:xfrm>
          <a:prstGeom prst="arc">
            <a:avLst>
              <a:gd name="adj1" fmla="val 16656365"/>
              <a:gd name="adj2" fmla="val 203798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15205889" flipH="1" flipV="1">
            <a:off x="2113335" y="3553648"/>
            <a:ext cx="854327" cy="904800"/>
          </a:xfrm>
          <a:prstGeom prst="arc">
            <a:avLst>
              <a:gd name="adj1" fmla="val 16656365"/>
              <a:gd name="adj2" fmla="val 1996186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4017C279-2E00-4702-A5AE-B0AFBE0C929A}"/>
              </a:ext>
            </a:extLst>
          </p:cNvPr>
          <p:cNvSpPr/>
          <p:nvPr/>
        </p:nvSpPr>
        <p:spPr>
          <a:xfrm>
            <a:off x="1801901" y="185000"/>
            <a:ext cx="8588250" cy="707886"/>
          </a:xfrm>
          <a:prstGeom prst="rect">
            <a:avLst/>
          </a:prstGeom>
        </p:spPr>
        <p:txBody>
          <a:bodyPr wrap="none">
            <a:spAutoFit/>
          </a:bodyPr>
          <a:lstStyle/>
          <a:p>
            <a:pPr marL="12700" algn="ctr">
              <a:spcBef>
                <a:spcPts val="100"/>
              </a:spcBef>
            </a:pPr>
            <a:r>
              <a:rPr lang="en-US" sz="4000" b="1" dirty="0">
                <a:cs typeface="Calibri"/>
              </a:rPr>
              <a:t>Society, Economy, and the Environment</a:t>
            </a:r>
          </a:p>
        </p:txBody>
      </p:sp>
      <p:cxnSp>
        <p:nvCxnSpPr>
          <p:cNvPr id="13" name="Straight Connector 12">
            <a:extLst>
              <a:ext uri="{FF2B5EF4-FFF2-40B4-BE49-F238E27FC236}">
                <a16:creationId xmlns:a16="http://schemas.microsoft.com/office/drawing/2014/main" id="{CC5D5811-EBF2-467A-A4FE-1D53252A6C7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326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204" y="1375794"/>
            <a:ext cx="12581647" cy="535531"/>
          </a:xfrm>
        </p:spPr>
        <p:txBody>
          <a:bodyPr wrap="square">
            <a:spAutoFit/>
          </a:bodyPr>
          <a:lstStyle/>
          <a:p>
            <a:r>
              <a:rPr lang="en-US" sz="3200" dirty="0">
                <a:latin typeface="+mn-lt"/>
              </a:rPr>
              <a:t>A representation of the ideal economy, society, and the environment:</a:t>
            </a:r>
          </a:p>
        </p:txBody>
      </p:sp>
      <p:sp>
        <p:nvSpPr>
          <p:cNvPr id="4" name="Rectangle 3"/>
          <p:cNvSpPr/>
          <p:nvPr/>
        </p:nvSpPr>
        <p:spPr>
          <a:xfrm>
            <a:off x="5992111" y="2073123"/>
            <a:ext cx="5854719" cy="4570482"/>
          </a:xfrm>
          <a:prstGeom prst="rect">
            <a:avLst/>
          </a:prstGeom>
        </p:spPr>
        <p:txBody>
          <a:bodyPr wrap="square">
            <a:spAutoFit/>
          </a:bodyPr>
          <a:lstStyle/>
          <a:p>
            <a:pPr>
              <a:spcBef>
                <a:spcPts val="600"/>
              </a:spcBef>
            </a:pPr>
            <a:r>
              <a:rPr lang="en-US" sz="2200" dirty="0">
                <a:ea typeface="ＭＳ Ｐゴシック" pitchFamily="-108" charset="-128"/>
                <a:cs typeface="ＭＳ Ｐゴシック" pitchFamily="-108" charset="-128"/>
              </a:rPr>
              <a:t>The economy exists entirely within society because all parts of the human economy require interaction among people. However, society is much more than just the economy.  Friends and families, music and art, religion and ethics are all important elements of society, but are not primarily based on the exchanging of goods and services.</a:t>
            </a:r>
          </a:p>
          <a:p>
            <a:pPr>
              <a:spcBef>
                <a:spcPts val="600"/>
              </a:spcBef>
            </a:pPr>
            <a:r>
              <a:rPr lang="en-US" sz="2200" dirty="0">
                <a:ea typeface="ＭＳ Ｐゴシック" pitchFamily="-108" charset="-128"/>
                <a:cs typeface="ＭＳ Ｐゴシック" pitchFamily="-108" charset="-128"/>
              </a:rPr>
              <a:t>Society, in turn, exists within the environment.  Our basic requirements – air, food, and water – come from the environment as do the energy and raw materials for housing, transportation, and the products we depend on.</a:t>
            </a:r>
          </a:p>
        </p:txBody>
      </p:sp>
      <p:grpSp>
        <p:nvGrpSpPr>
          <p:cNvPr id="9" name="Group 8"/>
          <p:cNvGrpSpPr/>
          <p:nvPr/>
        </p:nvGrpSpPr>
        <p:grpSpPr>
          <a:xfrm>
            <a:off x="1043239" y="2471462"/>
            <a:ext cx="4093012" cy="3879641"/>
            <a:chOff x="1043239" y="2471462"/>
            <a:chExt cx="4093012" cy="3879641"/>
          </a:xfrm>
        </p:grpSpPr>
        <p:sp>
          <p:nvSpPr>
            <p:cNvPr id="8" name="Oval 7"/>
            <p:cNvSpPr>
              <a:spLocks noChangeAspect="1"/>
            </p:cNvSpPr>
            <p:nvPr/>
          </p:nvSpPr>
          <p:spPr>
            <a:xfrm>
              <a:off x="1043239" y="2471462"/>
              <a:ext cx="4093012" cy="387964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Environment</a:t>
              </a:r>
            </a:p>
          </p:txBody>
        </p:sp>
        <p:sp>
          <p:nvSpPr>
            <p:cNvPr id="7" name="Oval 6"/>
            <p:cNvSpPr>
              <a:spLocks noChangeAspect="1"/>
            </p:cNvSpPr>
            <p:nvPr/>
          </p:nvSpPr>
          <p:spPr>
            <a:xfrm>
              <a:off x="1899099" y="3231882"/>
              <a:ext cx="2368617" cy="22451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Society</a:t>
              </a:r>
            </a:p>
          </p:txBody>
        </p:sp>
        <p:sp>
          <p:nvSpPr>
            <p:cNvPr id="6" name="Oval 5"/>
            <p:cNvSpPr>
              <a:spLocks noChangeAspect="1"/>
            </p:cNvSpPr>
            <p:nvPr/>
          </p:nvSpPr>
          <p:spPr>
            <a:xfrm>
              <a:off x="2533442" y="3816626"/>
              <a:ext cx="1088198" cy="10314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Economy</a:t>
              </a:r>
            </a:p>
          </p:txBody>
        </p:sp>
      </p:grpSp>
      <p:sp>
        <p:nvSpPr>
          <p:cNvPr id="10" name="Rectangle 9">
            <a:extLst>
              <a:ext uri="{FF2B5EF4-FFF2-40B4-BE49-F238E27FC236}">
                <a16:creationId xmlns:a16="http://schemas.microsoft.com/office/drawing/2014/main" id="{01C10DCB-5158-456F-B788-4D3757DDEFAF}"/>
              </a:ext>
            </a:extLst>
          </p:cNvPr>
          <p:cNvSpPr/>
          <p:nvPr/>
        </p:nvSpPr>
        <p:spPr>
          <a:xfrm>
            <a:off x="1801901" y="185000"/>
            <a:ext cx="8588250" cy="707886"/>
          </a:xfrm>
          <a:prstGeom prst="rect">
            <a:avLst/>
          </a:prstGeom>
        </p:spPr>
        <p:txBody>
          <a:bodyPr wrap="none">
            <a:spAutoFit/>
          </a:bodyPr>
          <a:lstStyle/>
          <a:p>
            <a:pPr marL="12700" algn="ctr">
              <a:spcBef>
                <a:spcPts val="100"/>
              </a:spcBef>
            </a:pPr>
            <a:r>
              <a:rPr lang="en-US" sz="4000" b="1" dirty="0">
                <a:cs typeface="Calibri"/>
              </a:rPr>
              <a:t>Society, Economy, and the Environment</a:t>
            </a:r>
          </a:p>
        </p:txBody>
      </p:sp>
      <p:cxnSp>
        <p:nvCxnSpPr>
          <p:cNvPr id="11" name="Straight Connector 10">
            <a:extLst>
              <a:ext uri="{FF2B5EF4-FFF2-40B4-BE49-F238E27FC236}">
                <a16:creationId xmlns:a16="http://schemas.microsoft.com/office/drawing/2014/main" id="{F6E631D5-F5E3-492D-898E-CDA04A495EB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125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21" y="1714199"/>
            <a:ext cx="5803790" cy="590931"/>
          </a:xfrm>
        </p:spPr>
        <p:txBody>
          <a:bodyPr wrap="square">
            <a:spAutoFit/>
          </a:bodyPr>
          <a:lstStyle/>
          <a:p>
            <a:pPr algn="ctr"/>
            <a:r>
              <a:rPr lang="en-US" sz="3600" dirty="0">
                <a:latin typeface="+mn-lt"/>
              </a:rPr>
              <a:t>Triple Bottom Line (TBL)</a:t>
            </a:r>
          </a:p>
        </p:txBody>
      </p:sp>
      <p:sp>
        <p:nvSpPr>
          <p:cNvPr id="4" name="Oval 3"/>
          <p:cNvSpPr>
            <a:spLocks noChangeAspect="1"/>
          </p:cNvSpPr>
          <p:nvPr/>
        </p:nvSpPr>
        <p:spPr>
          <a:xfrm>
            <a:off x="1527743" y="2704763"/>
            <a:ext cx="2003385" cy="1898948"/>
          </a:xfrm>
          <a:prstGeom prst="ellipse">
            <a:avLst/>
          </a:prstGeom>
          <a:solidFill>
            <a:schemeClr val="accent1">
              <a:alpha val="79000"/>
            </a:schemeClr>
          </a:solidFill>
          <a:ln>
            <a:solidFill>
              <a:schemeClr val="accent1">
                <a:shade val="50000"/>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Economy</a:t>
            </a:r>
          </a:p>
        </p:txBody>
      </p:sp>
      <p:sp>
        <p:nvSpPr>
          <p:cNvPr id="5" name="Oval 4"/>
          <p:cNvSpPr>
            <a:spLocks noChangeAspect="1"/>
          </p:cNvSpPr>
          <p:nvPr/>
        </p:nvSpPr>
        <p:spPr>
          <a:xfrm>
            <a:off x="3091487" y="2704763"/>
            <a:ext cx="2003385" cy="1898948"/>
          </a:xfrm>
          <a:prstGeom prst="ellipse">
            <a:avLst/>
          </a:prstGeom>
          <a:solidFill>
            <a:schemeClr val="accent2">
              <a:alpha val="7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Society</a:t>
            </a:r>
          </a:p>
        </p:txBody>
      </p:sp>
      <p:sp>
        <p:nvSpPr>
          <p:cNvPr id="6" name="Oval 5"/>
          <p:cNvSpPr>
            <a:spLocks noChangeAspect="1"/>
          </p:cNvSpPr>
          <p:nvPr/>
        </p:nvSpPr>
        <p:spPr>
          <a:xfrm>
            <a:off x="2261824" y="3821542"/>
            <a:ext cx="2003385" cy="1898948"/>
          </a:xfrm>
          <a:prstGeom prst="ellipse">
            <a:avLst/>
          </a:prstGeom>
          <a:solidFill>
            <a:schemeClr val="accent6">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Environment</a:t>
            </a:r>
          </a:p>
        </p:txBody>
      </p:sp>
      <p:sp>
        <p:nvSpPr>
          <p:cNvPr id="7" name="Arc 6"/>
          <p:cNvSpPr/>
          <p:nvPr/>
        </p:nvSpPr>
        <p:spPr>
          <a:xfrm rot="1348010" flipH="1" flipV="1">
            <a:off x="3127755" y="3393234"/>
            <a:ext cx="897417" cy="904800"/>
          </a:xfrm>
          <a:prstGeom prst="arc">
            <a:avLst>
              <a:gd name="adj1" fmla="val 16656365"/>
              <a:gd name="adj2" fmla="val 203798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9558485" flipH="1" flipV="1">
            <a:off x="2718246" y="3827863"/>
            <a:ext cx="929573" cy="632004"/>
          </a:xfrm>
          <a:prstGeom prst="arc">
            <a:avLst>
              <a:gd name="adj1" fmla="val 16656365"/>
              <a:gd name="adj2" fmla="val 203798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rot="15205889" flipH="1" flipV="1">
            <a:off x="2613504" y="3464409"/>
            <a:ext cx="854327" cy="904800"/>
          </a:xfrm>
          <a:prstGeom prst="arc">
            <a:avLst>
              <a:gd name="adj1" fmla="val 16656365"/>
              <a:gd name="adj2" fmla="val 1996186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6669098" y="2009664"/>
            <a:ext cx="4380686" cy="2308324"/>
          </a:xfrm>
          <a:prstGeom prst="rect">
            <a:avLst/>
          </a:prstGeom>
          <a:noFill/>
        </p:spPr>
        <p:txBody>
          <a:bodyPr wrap="square" rtlCol="0">
            <a:spAutoFit/>
          </a:bodyPr>
          <a:lstStyle/>
          <a:p>
            <a:r>
              <a:rPr lang="en-US" sz="2400" dirty="0"/>
              <a:t>TBL measures the impact of an organization's activities on the world by looking at profitability and shareholder values through its social, financial, and environmental capital.</a:t>
            </a:r>
          </a:p>
        </p:txBody>
      </p:sp>
      <p:sp>
        <p:nvSpPr>
          <p:cNvPr id="3" name="TextBox 2"/>
          <p:cNvSpPr txBox="1"/>
          <p:nvPr/>
        </p:nvSpPr>
        <p:spPr>
          <a:xfrm>
            <a:off x="6658616" y="4520161"/>
            <a:ext cx="4364060" cy="1200329"/>
          </a:xfrm>
          <a:prstGeom prst="rect">
            <a:avLst/>
          </a:prstGeom>
          <a:noFill/>
        </p:spPr>
        <p:txBody>
          <a:bodyPr wrap="square" rtlCol="0">
            <a:spAutoFit/>
          </a:bodyPr>
          <a:lstStyle/>
          <a:p>
            <a:r>
              <a:rPr lang="en-US" sz="2400" dirty="0"/>
              <a:t>Most of major companies that include sustainability in their business plan use this model.</a:t>
            </a:r>
          </a:p>
        </p:txBody>
      </p:sp>
      <p:sp>
        <p:nvSpPr>
          <p:cNvPr id="11" name="Rectangle 10">
            <a:extLst>
              <a:ext uri="{FF2B5EF4-FFF2-40B4-BE49-F238E27FC236}">
                <a16:creationId xmlns:a16="http://schemas.microsoft.com/office/drawing/2014/main" id="{471C5474-F9AC-41E4-A9BD-54B6D60375D0}"/>
              </a:ext>
            </a:extLst>
          </p:cNvPr>
          <p:cNvSpPr/>
          <p:nvPr/>
        </p:nvSpPr>
        <p:spPr>
          <a:xfrm>
            <a:off x="1801901" y="185000"/>
            <a:ext cx="8588250" cy="707886"/>
          </a:xfrm>
          <a:prstGeom prst="rect">
            <a:avLst/>
          </a:prstGeom>
        </p:spPr>
        <p:txBody>
          <a:bodyPr wrap="none">
            <a:spAutoFit/>
          </a:bodyPr>
          <a:lstStyle/>
          <a:p>
            <a:pPr marL="12700" algn="ctr">
              <a:spcBef>
                <a:spcPts val="100"/>
              </a:spcBef>
            </a:pPr>
            <a:r>
              <a:rPr lang="en-US" sz="4000" b="1" dirty="0">
                <a:cs typeface="Calibri"/>
              </a:rPr>
              <a:t>Society, Economy, and the Environment</a:t>
            </a:r>
          </a:p>
        </p:txBody>
      </p:sp>
      <p:cxnSp>
        <p:nvCxnSpPr>
          <p:cNvPr id="13" name="Straight Connector 12">
            <a:extLst>
              <a:ext uri="{FF2B5EF4-FFF2-40B4-BE49-F238E27FC236}">
                <a16:creationId xmlns:a16="http://schemas.microsoft.com/office/drawing/2014/main" id="{78B51FD2-0371-4BFE-B3F4-6CFDB9850AA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962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416" y="1321938"/>
            <a:ext cx="6837167" cy="535531"/>
          </a:xfrm>
        </p:spPr>
        <p:txBody>
          <a:bodyPr wrap="square">
            <a:spAutoFit/>
          </a:bodyPr>
          <a:lstStyle/>
          <a:p>
            <a:pPr algn="ctr"/>
            <a:r>
              <a:rPr lang="en-US" sz="3200" b="1" dirty="0">
                <a:latin typeface="+mn-lt"/>
              </a:rPr>
              <a:t>Pressures that companies are facing:</a:t>
            </a:r>
          </a:p>
        </p:txBody>
      </p:sp>
      <p:sp>
        <p:nvSpPr>
          <p:cNvPr id="4" name="TextBox 3"/>
          <p:cNvSpPr txBox="1"/>
          <p:nvPr/>
        </p:nvSpPr>
        <p:spPr>
          <a:xfrm>
            <a:off x="467709" y="1944393"/>
            <a:ext cx="11256580" cy="4093428"/>
          </a:xfrm>
          <a:prstGeom prst="rect">
            <a:avLst/>
          </a:prstGeom>
          <a:noFill/>
        </p:spPr>
        <p:txBody>
          <a:bodyPr wrap="square" rtlCol="0">
            <a:spAutoFit/>
          </a:bodyPr>
          <a:lstStyle/>
          <a:p>
            <a:r>
              <a:rPr lang="en-US" sz="2000" b="1" dirty="0"/>
              <a:t>Fiduciary responsibility to make profit:</a:t>
            </a:r>
            <a:r>
              <a:rPr lang="en-US" sz="2000" dirty="0"/>
              <a:t> CEOs in public companies have a fiduciary responsibility to shareholders. It is the law for them to deliver profits. Even private companies and small companies have a fiscal responsibility to investors or venture capitalists to return profit on their investment. While there may be a desire to be more sustainable, it has not yet been included within the scope of fiduciary responsibility.</a:t>
            </a:r>
          </a:p>
          <a:p>
            <a:endParaRPr lang="en-US" sz="2000" b="1" dirty="0"/>
          </a:p>
          <a:p>
            <a:r>
              <a:rPr lang="en-US" sz="2000" b="1" dirty="0"/>
              <a:t>Fear of increased costs, process complexity, and reduced quality of the end product:</a:t>
            </a:r>
            <a:r>
              <a:rPr lang="en-US" sz="2000" dirty="0"/>
              <a:t> There is an underlying assumption that being sustainable will drive up costs, erode profits, and threaten the ability of the company to maintain standards and ultimately survive in a competitive marketplace.</a:t>
            </a:r>
          </a:p>
          <a:p>
            <a:endParaRPr lang="en-US" sz="2000" b="1" dirty="0"/>
          </a:p>
          <a:p>
            <a:r>
              <a:rPr lang="en-US" sz="2000" b="1" dirty="0"/>
              <a:t>Measurement and Monitoring:</a:t>
            </a:r>
            <a:r>
              <a:rPr lang="en-US" sz="2000" dirty="0"/>
              <a:t> Challenges surround what to measure along the three dimensions of the Triple Bottom Line.  This includes internal agreement as to what to measure, how to measure, and finally how to put auditing procedures in place. Even if a company wanted to be sustainable, the methodology for setting objectives and measuring the results are often in nascent states.  </a:t>
            </a:r>
          </a:p>
        </p:txBody>
      </p:sp>
      <p:sp>
        <p:nvSpPr>
          <p:cNvPr id="5" name="TextBox 4"/>
          <p:cNvSpPr txBox="1"/>
          <p:nvPr/>
        </p:nvSpPr>
        <p:spPr>
          <a:xfrm>
            <a:off x="758747" y="6211669"/>
            <a:ext cx="9819915" cy="461665"/>
          </a:xfrm>
          <a:prstGeom prst="rect">
            <a:avLst/>
          </a:prstGeom>
          <a:noFill/>
        </p:spPr>
        <p:txBody>
          <a:bodyPr wrap="square" rtlCol="0">
            <a:spAutoFit/>
          </a:bodyPr>
          <a:lstStyle/>
          <a:p>
            <a:r>
              <a:rPr lang="en-US" sz="1200" dirty="0">
                <a:solidFill>
                  <a:schemeClr val="bg1">
                    <a:lumMod val="50000"/>
                  </a:schemeClr>
                </a:solidFill>
              </a:rPr>
              <a:t>Green Chemistry &amp; Chemical Stewardship Online Certificate Program: </a:t>
            </a:r>
          </a:p>
          <a:p>
            <a:r>
              <a:rPr lang="en-US" sz="1200" dirty="0">
                <a:solidFill>
                  <a:schemeClr val="bg1">
                    <a:lumMod val="50000"/>
                  </a:schemeClr>
                </a:solidFill>
              </a:rPr>
              <a:t>https://osha.washington.edu/pages/green-chemistry-chemical-stewardship-online-certificate-program</a:t>
            </a:r>
          </a:p>
        </p:txBody>
      </p:sp>
      <p:sp>
        <p:nvSpPr>
          <p:cNvPr id="6" name="Rectangle 5">
            <a:extLst>
              <a:ext uri="{FF2B5EF4-FFF2-40B4-BE49-F238E27FC236}">
                <a16:creationId xmlns:a16="http://schemas.microsoft.com/office/drawing/2014/main" id="{524F1FF2-D1E5-4920-983B-8D011AD71A0B}"/>
              </a:ext>
            </a:extLst>
          </p:cNvPr>
          <p:cNvSpPr/>
          <p:nvPr/>
        </p:nvSpPr>
        <p:spPr>
          <a:xfrm>
            <a:off x="3122059" y="185000"/>
            <a:ext cx="5947910"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and Business</a:t>
            </a:r>
            <a:endParaRPr lang="en-US" sz="4000" b="1" dirty="0">
              <a:cs typeface="Calibri"/>
            </a:endParaRPr>
          </a:p>
        </p:txBody>
      </p:sp>
      <p:cxnSp>
        <p:nvCxnSpPr>
          <p:cNvPr id="7" name="Straight Connector 6">
            <a:extLst>
              <a:ext uri="{FF2B5EF4-FFF2-40B4-BE49-F238E27FC236}">
                <a16:creationId xmlns:a16="http://schemas.microsoft.com/office/drawing/2014/main" id="{14451FDA-0554-4C83-86F0-DCE18E1FD70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613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2461" y="2800951"/>
            <a:ext cx="8207078" cy="2062103"/>
          </a:xfrm>
          <a:prstGeom prst="rect">
            <a:avLst/>
          </a:prstGeom>
        </p:spPr>
        <p:txBody>
          <a:bodyPr wrap="square">
            <a:spAutoFit/>
          </a:bodyPr>
          <a:lstStyle/>
          <a:p>
            <a:pPr algn="ctr"/>
            <a:r>
              <a:rPr lang="en-US" sz="3200" b="0" i="0" dirty="0">
                <a:solidFill>
                  <a:srgbClr val="262626"/>
                </a:solidFill>
                <a:effectLst/>
              </a:rPr>
              <a:t>Sustainability and Green Chemistry are imperative to business practices, can provide solutions at lower costs, use fewer resources, and the processes and results can be measured.</a:t>
            </a:r>
            <a:endParaRPr lang="en-US" sz="3200" dirty="0"/>
          </a:p>
        </p:txBody>
      </p:sp>
      <p:sp>
        <p:nvSpPr>
          <p:cNvPr id="3" name="Rectangle 2">
            <a:extLst>
              <a:ext uri="{FF2B5EF4-FFF2-40B4-BE49-F238E27FC236}">
                <a16:creationId xmlns:a16="http://schemas.microsoft.com/office/drawing/2014/main" id="{2D1754FF-9CA8-4A1C-B553-B81B2D5A4A4F}"/>
              </a:ext>
            </a:extLst>
          </p:cNvPr>
          <p:cNvSpPr/>
          <p:nvPr/>
        </p:nvSpPr>
        <p:spPr>
          <a:xfrm>
            <a:off x="3122059" y="185000"/>
            <a:ext cx="5947910"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and Business</a:t>
            </a:r>
            <a:endParaRPr lang="en-US" sz="4000" b="1" dirty="0">
              <a:cs typeface="Calibri"/>
            </a:endParaRPr>
          </a:p>
        </p:txBody>
      </p:sp>
      <p:cxnSp>
        <p:nvCxnSpPr>
          <p:cNvPr id="5" name="Straight Connector 4">
            <a:extLst>
              <a:ext uri="{FF2B5EF4-FFF2-40B4-BE49-F238E27FC236}">
                <a16:creationId xmlns:a16="http://schemas.microsoft.com/office/drawing/2014/main" id="{C9D3B54D-3058-4049-855C-7FAFB721EA0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168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079" y="1235530"/>
            <a:ext cx="2251841" cy="701731"/>
          </a:xfrm>
        </p:spPr>
        <p:txBody>
          <a:bodyPr wrap="square">
            <a:spAutoFit/>
          </a:bodyPr>
          <a:lstStyle/>
          <a:p>
            <a:pPr algn="ctr"/>
            <a:r>
              <a:rPr lang="en-US" dirty="0">
                <a:latin typeface="+mn-lt"/>
              </a:rPr>
              <a:t>How?</a:t>
            </a:r>
          </a:p>
        </p:txBody>
      </p:sp>
      <p:sp>
        <p:nvSpPr>
          <p:cNvPr id="3" name="TextBox 2"/>
          <p:cNvSpPr txBox="1"/>
          <p:nvPr/>
        </p:nvSpPr>
        <p:spPr>
          <a:xfrm>
            <a:off x="803035" y="2145080"/>
            <a:ext cx="10003509" cy="4154984"/>
          </a:xfrm>
          <a:prstGeom prst="rect">
            <a:avLst/>
          </a:prstGeom>
          <a:noFill/>
        </p:spPr>
        <p:txBody>
          <a:bodyPr wrap="square" rtlCol="0">
            <a:spAutoFit/>
          </a:bodyPr>
          <a:lstStyle/>
          <a:p>
            <a:r>
              <a:rPr lang="en-US" sz="2400" dirty="0"/>
              <a:t>With the ability to establish multiple value creation levers over the short and long term such as:</a:t>
            </a:r>
          </a:p>
          <a:p>
            <a:pPr marL="342900" indent="-342900">
              <a:buFont typeface="Arial" charset="0"/>
              <a:buChar char="•"/>
            </a:pPr>
            <a:r>
              <a:rPr lang="en-US" sz="2400" dirty="0"/>
              <a:t>Stronger brand and greater pricing power.</a:t>
            </a:r>
          </a:p>
          <a:p>
            <a:pPr marL="800100" lvl="1" indent="-342900">
              <a:buFont typeface="Arial" charset="0"/>
              <a:buChar char="•"/>
            </a:pPr>
            <a:r>
              <a:rPr lang="en-US" sz="2400" dirty="0"/>
              <a:t> Increased margins, producing greater profits and maximizing total shareholder return.</a:t>
            </a:r>
          </a:p>
          <a:p>
            <a:pPr marL="342900" indent="-342900">
              <a:buFont typeface="Arial" charset="0"/>
              <a:buChar char="•"/>
            </a:pPr>
            <a:r>
              <a:rPr lang="en-US" sz="2400" dirty="0"/>
              <a:t> Improve customer loyalty and reduce the rate of churn.</a:t>
            </a:r>
          </a:p>
          <a:p>
            <a:pPr marL="800100" lvl="1" indent="-342900">
              <a:buFont typeface="Arial" charset="0"/>
              <a:buChar char="•"/>
            </a:pPr>
            <a:r>
              <a:rPr lang="en-US" sz="2400" dirty="0"/>
              <a:t> Boosting market share and revenue growth.</a:t>
            </a:r>
          </a:p>
          <a:p>
            <a:pPr marL="342900" indent="-342900">
              <a:buFont typeface="+mj-lt"/>
              <a:buAutoNum type="arabicPeriod"/>
            </a:pPr>
            <a:endParaRPr lang="en-US" sz="2400" dirty="0"/>
          </a:p>
          <a:p>
            <a:r>
              <a:rPr lang="en-US" sz="2400" dirty="0"/>
              <a:t>Create the culture aligned with sustainability goals: “maximize resource efficiency”, “eliminate and minimize hazards and pollution”, and “design systems holistically and use life cycle thinking” by focusing on design.</a:t>
            </a:r>
          </a:p>
        </p:txBody>
      </p:sp>
      <p:sp>
        <p:nvSpPr>
          <p:cNvPr id="4" name="Rectangle 3">
            <a:extLst>
              <a:ext uri="{FF2B5EF4-FFF2-40B4-BE49-F238E27FC236}">
                <a16:creationId xmlns:a16="http://schemas.microsoft.com/office/drawing/2014/main" id="{0C89BCE9-38CB-4774-929B-BE824E4CFB15}"/>
              </a:ext>
            </a:extLst>
          </p:cNvPr>
          <p:cNvSpPr/>
          <p:nvPr/>
        </p:nvSpPr>
        <p:spPr>
          <a:xfrm>
            <a:off x="3122059" y="185000"/>
            <a:ext cx="5947910"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and Business</a:t>
            </a:r>
            <a:endParaRPr lang="en-US" sz="4000" b="1" dirty="0">
              <a:cs typeface="Calibri"/>
            </a:endParaRPr>
          </a:p>
        </p:txBody>
      </p:sp>
      <p:cxnSp>
        <p:nvCxnSpPr>
          <p:cNvPr id="5" name="Straight Connector 4">
            <a:extLst>
              <a:ext uri="{FF2B5EF4-FFF2-40B4-BE49-F238E27FC236}">
                <a16:creationId xmlns:a16="http://schemas.microsoft.com/office/drawing/2014/main" id="{51528ACC-80F2-40F4-8C21-DEDA1F64BC5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06F816-57D4-AB4F-904E-CD8D5131DC91}"/>
              </a:ext>
            </a:extLst>
          </p:cNvPr>
          <p:cNvSpPr txBox="1"/>
          <p:nvPr/>
        </p:nvSpPr>
        <p:spPr>
          <a:xfrm>
            <a:off x="769060" y="6354904"/>
            <a:ext cx="8048229" cy="276999"/>
          </a:xfrm>
          <a:prstGeom prst="rect">
            <a:avLst/>
          </a:prstGeom>
          <a:noFill/>
        </p:spPr>
        <p:txBody>
          <a:bodyPr wrap="non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Tree>
    <p:extLst>
      <p:ext uri="{BB962C8B-B14F-4D97-AF65-F5344CB8AC3E}">
        <p14:creationId xmlns:p14="http://schemas.microsoft.com/office/powerpoint/2010/main" val="564000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5976" y="1321876"/>
            <a:ext cx="1700048" cy="701731"/>
          </a:xfrm>
        </p:spPr>
        <p:txBody>
          <a:bodyPr wrap="square">
            <a:spAutoFit/>
          </a:bodyPr>
          <a:lstStyle/>
          <a:p>
            <a:pPr algn="ctr"/>
            <a:r>
              <a:rPr lang="en-US" dirty="0">
                <a:latin typeface="+mn-lt"/>
              </a:rPr>
              <a:t>Who?</a:t>
            </a:r>
          </a:p>
        </p:txBody>
      </p:sp>
      <p:sp>
        <p:nvSpPr>
          <p:cNvPr id="3" name="Content Placeholder 2"/>
          <p:cNvSpPr>
            <a:spLocks noGrp="1"/>
          </p:cNvSpPr>
          <p:nvPr>
            <p:ph idx="1"/>
          </p:nvPr>
        </p:nvSpPr>
        <p:spPr>
          <a:xfrm>
            <a:off x="838200" y="2124885"/>
            <a:ext cx="10515600" cy="4005199"/>
          </a:xfrm>
        </p:spPr>
        <p:txBody>
          <a:bodyPr>
            <a:spAutoFit/>
          </a:bodyPr>
          <a:lstStyle/>
          <a:p>
            <a:r>
              <a:rPr lang="en-US" dirty="0">
                <a:latin typeface="+mn-lt"/>
              </a:rPr>
              <a:t>An awareness of the Principles of GC&amp;GE should not be limited to the members of the design teams of sustainable and innovative products and processes.</a:t>
            </a:r>
          </a:p>
          <a:p>
            <a:r>
              <a:rPr lang="en-US" dirty="0">
                <a:latin typeface="+mn-lt"/>
              </a:rPr>
              <a:t>Green chemistry requires top-down implementation of sustainable innovation from managers and leaders in addition to the bottom-up (emergence) implementation from designers (followers).</a:t>
            </a:r>
          </a:p>
          <a:p>
            <a:pPr lvl="1"/>
            <a:r>
              <a:rPr lang="en-US" dirty="0">
                <a:latin typeface="+mn-lt"/>
              </a:rPr>
              <a:t>Managers must be aware of the principles in order to implement sustainable approaches across multiple scales.</a:t>
            </a:r>
          </a:p>
          <a:p>
            <a:pPr lvl="1"/>
            <a:r>
              <a:rPr lang="en-US" dirty="0">
                <a:latin typeface="+mn-lt"/>
              </a:rPr>
              <a:t>Leaders must be aware of the principles in order to develop business models and strategies that are sustainable in the long term.</a:t>
            </a:r>
          </a:p>
        </p:txBody>
      </p:sp>
      <p:sp>
        <p:nvSpPr>
          <p:cNvPr id="6" name="Rectangle 5">
            <a:extLst>
              <a:ext uri="{FF2B5EF4-FFF2-40B4-BE49-F238E27FC236}">
                <a16:creationId xmlns:a16="http://schemas.microsoft.com/office/drawing/2014/main" id="{41575B9D-9FBF-4D9B-918D-86058623B740}"/>
              </a:ext>
            </a:extLst>
          </p:cNvPr>
          <p:cNvSpPr/>
          <p:nvPr/>
        </p:nvSpPr>
        <p:spPr>
          <a:xfrm>
            <a:off x="3122059" y="185000"/>
            <a:ext cx="5947910"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and Business</a:t>
            </a:r>
            <a:endParaRPr lang="en-US" sz="4000" b="1" dirty="0">
              <a:cs typeface="Calibri"/>
            </a:endParaRPr>
          </a:p>
        </p:txBody>
      </p:sp>
      <p:cxnSp>
        <p:nvCxnSpPr>
          <p:cNvPr id="7" name="Straight Connector 6">
            <a:extLst>
              <a:ext uri="{FF2B5EF4-FFF2-40B4-BE49-F238E27FC236}">
                <a16:creationId xmlns:a16="http://schemas.microsoft.com/office/drawing/2014/main" id="{BB96F809-A0E6-424B-92CA-BB91D71B252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99512FC-6075-8B45-B460-C4D7FABBBA1F}"/>
              </a:ext>
            </a:extLst>
          </p:cNvPr>
          <p:cNvSpPr txBox="1"/>
          <p:nvPr/>
        </p:nvSpPr>
        <p:spPr>
          <a:xfrm>
            <a:off x="769060" y="6354904"/>
            <a:ext cx="8048229" cy="276999"/>
          </a:xfrm>
          <a:prstGeom prst="rect">
            <a:avLst/>
          </a:prstGeom>
          <a:noFill/>
        </p:spPr>
        <p:txBody>
          <a:bodyPr wrap="non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Tree>
    <p:extLst>
      <p:ext uri="{BB962C8B-B14F-4D97-AF65-F5344CB8AC3E}">
        <p14:creationId xmlns:p14="http://schemas.microsoft.com/office/powerpoint/2010/main" val="815077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060" y="1199877"/>
            <a:ext cx="11028217" cy="978729"/>
          </a:xfrm>
        </p:spPr>
        <p:txBody>
          <a:bodyPr wrap="square">
            <a:spAutoFit/>
          </a:bodyPr>
          <a:lstStyle/>
          <a:p>
            <a:r>
              <a:rPr lang="en-US" sz="3200" dirty="0">
                <a:latin typeface="+mn-lt"/>
              </a:rPr>
              <a:t>Framework of Innovation Management Process: Seven Opportunities to Apply Green Chemistry</a:t>
            </a:r>
          </a:p>
        </p:txBody>
      </p:sp>
      <p:sp>
        <p:nvSpPr>
          <p:cNvPr id="3" name="Content Placeholder 2"/>
          <p:cNvSpPr>
            <a:spLocks noGrp="1"/>
          </p:cNvSpPr>
          <p:nvPr>
            <p:ph idx="1"/>
          </p:nvPr>
        </p:nvSpPr>
        <p:spPr>
          <a:xfrm>
            <a:off x="583094" y="2226568"/>
            <a:ext cx="11025809" cy="3757952"/>
          </a:xfrm>
        </p:spPr>
        <p:txBody>
          <a:bodyPr>
            <a:spAutoFit/>
          </a:bodyPr>
          <a:lstStyle/>
          <a:p>
            <a:pPr marL="514350" indent="-514350">
              <a:buFont typeface="+mj-lt"/>
              <a:buAutoNum type="arabicPeriod"/>
            </a:pPr>
            <a:r>
              <a:rPr lang="en-US" b="1" dirty="0">
                <a:latin typeface="+mn-lt"/>
              </a:rPr>
              <a:t>Inputs</a:t>
            </a:r>
          </a:p>
          <a:p>
            <a:pPr marL="0" indent="0">
              <a:lnSpc>
                <a:spcPct val="100000"/>
              </a:lnSpc>
              <a:spcBef>
                <a:spcPts val="1800"/>
              </a:spcBef>
              <a:buNone/>
            </a:pPr>
            <a:r>
              <a:rPr lang="en-US" sz="2400" u="sng" dirty="0">
                <a:latin typeface="+mn-lt"/>
              </a:rPr>
              <a:t>Human</a:t>
            </a:r>
            <a:r>
              <a:rPr lang="en-US" sz="2400" dirty="0">
                <a:latin typeface="+mn-lt"/>
              </a:rPr>
              <a:t> - The multidisciplinary approach requires innovative teams with diverse skill sets and knowledge. Actors require the ability to network and collaborate within the departments of an organization and beyond.</a:t>
            </a:r>
          </a:p>
          <a:p>
            <a:pPr marL="0" indent="0">
              <a:lnSpc>
                <a:spcPct val="100000"/>
              </a:lnSpc>
              <a:spcBef>
                <a:spcPts val="1800"/>
              </a:spcBef>
              <a:buNone/>
            </a:pPr>
            <a:r>
              <a:rPr lang="en-US" sz="2400" u="sng" dirty="0">
                <a:latin typeface="+mn-lt"/>
              </a:rPr>
              <a:t>Physical/Natural</a:t>
            </a:r>
            <a:r>
              <a:rPr lang="en-US" sz="2400" dirty="0">
                <a:latin typeface="+mn-lt"/>
              </a:rPr>
              <a:t> - Renewable materials and energy; designing new materials, products, processes, and systems that are benign to human health and the environment.</a:t>
            </a:r>
          </a:p>
          <a:p>
            <a:pPr marL="0" indent="0">
              <a:lnSpc>
                <a:spcPct val="100000"/>
              </a:lnSpc>
              <a:spcBef>
                <a:spcPts val="1800"/>
              </a:spcBef>
              <a:buNone/>
            </a:pPr>
            <a:r>
              <a:rPr lang="en-US" sz="2400" u="sng" dirty="0">
                <a:latin typeface="+mn-lt"/>
              </a:rPr>
              <a:t>Financial</a:t>
            </a:r>
            <a:r>
              <a:rPr lang="en-US" sz="2400" dirty="0">
                <a:latin typeface="+mn-lt"/>
              </a:rPr>
              <a:t> - A positive impact on value creation levers (stronger brand and greater pricing power) that can lead to increased total shareholder return.</a:t>
            </a:r>
          </a:p>
        </p:txBody>
      </p:sp>
      <p:sp>
        <p:nvSpPr>
          <p:cNvPr id="5" name="Rectangle 4">
            <a:extLst>
              <a:ext uri="{FF2B5EF4-FFF2-40B4-BE49-F238E27FC236}">
                <a16:creationId xmlns:a16="http://schemas.microsoft.com/office/drawing/2014/main" id="{33F05837-25E2-4FE0-A815-A9CD08458888}"/>
              </a:ext>
            </a:extLst>
          </p:cNvPr>
          <p:cNvSpPr/>
          <p:nvPr/>
        </p:nvSpPr>
        <p:spPr>
          <a:xfrm>
            <a:off x="3122059" y="185000"/>
            <a:ext cx="5947910"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and Business</a:t>
            </a:r>
            <a:endParaRPr lang="en-US" sz="4000" b="1" dirty="0">
              <a:cs typeface="Calibri"/>
            </a:endParaRPr>
          </a:p>
        </p:txBody>
      </p:sp>
      <p:cxnSp>
        <p:nvCxnSpPr>
          <p:cNvPr id="6" name="Straight Connector 5">
            <a:extLst>
              <a:ext uri="{FF2B5EF4-FFF2-40B4-BE49-F238E27FC236}">
                <a16:creationId xmlns:a16="http://schemas.microsoft.com/office/drawing/2014/main" id="{B131488F-02BF-481A-922E-5C9B2E0FB39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6C9E8CF-4643-EA4C-A8FE-79E461E6654C}"/>
              </a:ext>
            </a:extLst>
          </p:cNvPr>
          <p:cNvSpPr txBox="1"/>
          <p:nvPr/>
        </p:nvSpPr>
        <p:spPr>
          <a:xfrm>
            <a:off x="769060" y="6354904"/>
            <a:ext cx="8048229" cy="276999"/>
          </a:xfrm>
          <a:prstGeom prst="rect">
            <a:avLst/>
          </a:prstGeom>
          <a:noFill/>
        </p:spPr>
        <p:txBody>
          <a:bodyPr wrap="non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Tree>
    <p:extLst>
      <p:ext uri="{BB962C8B-B14F-4D97-AF65-F5344CB8AC3E}">
        <p14:creationId xmlns:p14="http://schemas.microsoft.com/office/powerpoint/2010/main" val="1770323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085" y="2497902"/>
            <a:ext cx="10515600" cy="3062377"/>
          </a:xfrm>
        </p:spPr>
        <p:txBody>
          <a:bodyPr>
            <a:spAutoFit/>
          </a:bodyPr>
          <a:lstStyle/>
          <a:p>
            <a:pPr marL="457200" indent="-457200">
              <a:lnSpc>
                <a:spcPct val="100000"/>
              </a:lnSpc>
              <a:spcBef>
                <a:spcPts val="1200"/>
              </a:spcBef>
              <a:buFont typeface="+mj-lt"/>
              <a:buAutoNum type="arabicPeriod" startAt="2"/>
            </a:pPr>
            <a:r>
              <a:rPr lang="en-US" b="1" dirty="0">
                <a:latin typeface="+mn-lt"/>
              </a:rPr>
              <a:t>Innovation Strategy</a:t>
            </a:r>
          </a:p>
          <a:p>
            <a:pPr indent="7938">
              <a:lnSpc>
                <a:spcPct val="100000"/>
              </a:lnSpc>
              <a:spcBef>
                <a:spcPts val="1800"/>
              </a:spcBef>
              <a:buNone/>
            </a:pPr>
            <a:r>
              <a:rPr lang="en-US" sz="2400" dirty="0">
                <a:latin typeface="+mn-lt"/>
              </a:rPr>
              <a:t>Companies that follow a sustainable business should be able to derive competitive advantages that are based on a sustainable value proposition. </a:t>
            </a:r>
          </a:p>
          <a:p>
            <a:pPr indent="292100">
              <a:lnSpc>
                <a:spcPct val="100000"/>
              </a:lnSpc>
              <a:spcBef>
                <a:spcPts val="1800"/>
              </a:spcBef>
            </a:pPr>
            <a:r>
              <a:rPr lang="en-US" sz="2400" dirty="0">
                <a:latin typeface="+mn-lt"/>
              </a:rPr>
              <a:t>By reducing the costs associated with waste, companies can improve operational efficiencies and gain a competitive advantage via a cost advantage.</a:t>
            </a:r>
          </a:p>
          <a:p>
            <a:pPr indent="292100">
              <a:lnSpc>
                <a:spcPct val="100000"/>
              </a:lnSpc>
              <a:spcBef>
                <a:spcPts val="1800"/>
              </a:spcBef>
            </a:pPr>
            <a:r>
              <a:rPr lang="en-US" sz="2400" dirty="0">
                <a:latin typeface="+mn-lt"/>
              </a:rPr>
              <a:t>A greener product that’s certified as sustainable can be sold at a higher price.</a:t>
            </a:r>
          </a:p>
        </p:txBody>
      </p:sp>
      <p:sp>
        <p:nvSpPr>
          <p:cNvPr id="5" name="Rectangle 4">
            <a:extLst>
              <a:ext uri="{FF2B5EF4-FFF2-40B4-BE49-F238E27FC236}">
                <a16:creationId xmlns:a16="http://schemas.microsoft.com/office/drawing/2014/main" id="{A93412F8-7FA6-4219-9FB2-74EB679779AC}"/>
              </a:ext>
            </a:extLst>
          </p:cNvPr>
          <p:cNvSpPr/>
          <p:nvPr/>
        </p:nvSpPr>
        <p:spPr>
          <a:xfrm>
            <a:off x="3122059" y="185000"/>
            <a:ext cx="5947910"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and Business</a:t>
            </a:r>
            <a:endParaRPr lang="en-US" sz="4000" b="1" dirty="0">
              <a:cs typeface="Calibri"/>
            </a:endParaRPr>
          </a:p>
        </p:txBody>
      </p:sp>
      <p:cxnSp>
        <p:nvCxnSpPr>
          <p:cNvPr id="6" name="Straight Connector 5">
            <a:extLst>
              <a:ext uri="{FF2B5EF4-FFF2-40B4-BE49-F238E27FC236}">
                <a16:creationId xmlns:a16="http://schemas.microsoft.com/office/drawing/2014/main" id="{B88F9EB1-6D9A-4FDF-A2BD-57C4F6DAB9A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7C5190C-758A-2248-8717-E9E6EB4CC27B}"/>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A7530184-1096-3849-83BA-C4B649F9A5ED}"/>
              </a:ext>
            </a:extLst>
          </p:cNvPr>
          <p:cNvSpPr txBox="1">
            <a:spLocks/>
          </p:cNvSpPr>
          <p:nvPr/>
        </p:nvSpPr>
        <p:spPr>
          <a:xfrm>
            <a:off x="769060" y="1199877"/>
            <a:ext cx="11028217" cy="9787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200">
                <a:latin typeface="+mn-lt"/>
              </a:rPr>
              <a:t>Framework of Innovation Management Process: Seven Opportunities to Apply Green Chemistry</a:t>
            </a:r>
            <a:endParaRPr lang="en-US" sz="3200" dirty="0">
              <a:latin typeface="+mn-lt"/>
            </a:endParaRPr>
          </a:p>
        </p:txBody>
      </p:sp>
      <p:sp>
        <p:nvSpPr>
          <p:cNvPr id="10" name="TextBox 9">
            <a:extLst>
              <a:ext uri="{FF2B5EF4-FFF2-40B4-BE49-F238E27FC236}">
                <a16:creationId xmlns:a16="http://schemas.microsoft.com/office/drawing/2014/main" id="{821A68C9-6A2B-FA4A-9D07-7CC49200E344}"/>
              </a:ext>
            </a:extLst>
          </p:cNvPr>
          <p:cNvSpPr txBox="1"/>
          <p:nvPr/>
        </p:nvSpPr>
        <p:spPr>
          <a:xfrm>
            <a:off x="769060" y="6354904"/>
            <a:ext cx="8048229" cy="276999"/>
          </a:xfrm>
          <a:prstGeom prst="rect">
            <a:avLst/>
          </a:prstGeom>
          <a:noFill/>
        </p:spPr>
        <p:txBody>
          <a:bodyPr wrap="non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Tree>
    <p:extLst>
      <p:ext uri="{BB962C8B-B14F-4D97-AF65-F5344CB8AC3E}">
        <p14:creationId xmlns:p14="http://schemas.microsoft.com/office/powerpoint/2010/main" val="436614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09600" y="1397001"/>
            <a:ext cx="10972800" cy="3161123"/>
          </a:xfrm>
          <a:prstGeom prst="rect">
            <a:avLst/>
          </a:prstGeom>
        </p:spPr>
        <p:txBody>
          <a:bodyPr vert="horz" wrap="square" lIns="0" tIns="67311" rIns="0" bIns="0" rtlCol="0">
            <a:spAutoFit/>
          </a:bodyPr>
          <a:lstStyle/>
          <a:p>
            <a:pPr marR="5080">
              <a:spcBef>
                <a:spcPts val="600"/>
              </a:spcBef>
            </a:pPr>
            <a:r>
              <a:rPr sz="3600" spc="-35" dirty="0">
                <a:cs typeface="Calibri"/>
              </a:rPr>
              <a:t>“</a:t>
            </a:r>
            <a:r>
              <a:rPr lang="en-US" sz="3600" spc="-35" dirty="0">
                <a:cs typeface="Calibri"/>
              </a:rPr>
              <a:t>S</a:t>
            </a:r>
            <a:r>
              <a:rPr sz="3600" spc="-35" dirty="0">
                <a:cs typeface="Calibri"/>
              </a:rPr>
              <a:t>ustainable</a:t>
            </a:r>
            <a:r>
              <a:rPr lang="en-US" sz="3600" spc="-35" dirty="0">
                <a:cs typeface="Calibri"/>
              </a:rPr>
              <a:t>“,</a:t>
            </a:r>
            <a:r>
              <a:rPr sz="3600" spc="-35" dirty="0">
                <a:cs typeface="Calibri"/>
              </a:rPr>
              <a:t> </a:t>
            </a:r>
            <a:r>
              <a:rPr sz="3600" spc="-5" dirty="0">
                <a:cs typeface="Calibri"/>
              </a:rPr>
              <a:t>which </a:t>
            </a:r>
            <a:r>
              <a:rPr sz="3600" spc="-20" dirty="0">
                <a:cs typeface="Calibri"/>
              </a:rPr>
              <a:t>at </a:t>
            </a:r>
            <a:r>
              <a:rPr sz="3600" spc="-25" dirty="0">
                <a:cs typeface="Calibri"/>
              </a:rPr>
              <a:t>first </a:t>
            </a:r>
            <a:r>
              <a:rPr sz="3600" spc="-15" dirty="0">
                <a:cs typeface="Calibri"/>
              </a:rPr>
              <a:t>conjures </a:t>
            </a:r>
            <a:r>
              <a:rPr sz="3600" spc="-5" dirty="0">
                <a:cs typeface="Calibri"/>
              </a:rPr>
              <a:t>up </a:t>
            </a:r>
            <a:r>
              <a:rPr sz="3600" dirty="0">
                <a:cs typeface="Calibri"/>
              </a:rPr>
              <a:t>a </a:t>
            </a:r>
            <a:r>
              <a:rPr sz="3600" spc="-5" dirty="0">
                <a:cs typeface="Calibri"/>
              </a:rPr>
              <a:t>similarly </a:t>
            </a:r>
            <a:r>
              <a:rPr sz="3600" spc="-15" dirty="0">
                <a:cs typeface="Calibri"/>
              </a:rPr>
              <a:t>vague </a:t>
            </a:r>
            <a:r>
              <a:rPr sz="3600" spc="-5" dirty="0">
                <a:cs typeface="Calibri"/>
              </a:rPr>
              <a:t>sense </a:t>
            </a:r>
            <a:r>
              <a:rPr sz="3600" dirty="0">
                <a:cs typeface="Calibri"/>
              </a:rPr>
              <a:t>of </a:t>
            </a:r>
            <a:r>
              <a:rPr sz="3600" spc="-20" dirty="0">
                <a:cs typeface="Calibri"/>
              </a:rPr>
              <a:t>environmental </a:t>
            </a:r>
            <a:r>
              <a:rPr sz="3600" spc="-11" dirty="0">
                <a:cs typeface="Calibri"/>
              </a:rPr>
              <a:t>virtue, </a:t>
            </a:r>
            <a:r>
              <a:rPr sz="3600" spc="-5" dirty="0">
                <a:cs typeface="Calibri"/>
              </a:rPr>
              <a:t>actually belongs in the</a:t>
            </a:r>
            <a:r>
              <a:rPr sz="3600" spc="-85" dirty="0">
                <a:cs typeface="Calibri"/>
              </a:rPr>
              <a:t> </a:t>
            </a:r>
            <a:r>
              <a:rPr sz="3600" spc="-11" dirty="0">
                <a:cs typeface="Calibri"/>
              </a:rPr>
              <a:t>second</a:t>
            </a:r>
            <a:r>
              <a:rPr lang="en-US" sz="3600" spc="-11" dirty="0">
                <a:cs typeface="Calibri"/>
              </a:rPr>
              <a:t> category:</a:t>
            </a:r>
            <a:endParaRPr sz="3600" dirty="0">
              <a:cs typeface="Calibri"/>
            </a:endParaRPr>
          </a:p>
          <a:p>
            <a:pPr>
              <a:spcBef>
                <a:spcPts val="600"/>
              </a:spcBef>
            </a:pPr>
            <a:endParaRPr sz="4300" dirty="0">
              <a:cs typeface="Times New Roman"/>
            </a:endParaRPr>
          </a:p>
          <a:p>
            <a:pPr algn="ctr">
              <a:spcBef>
                <a:spcPts val="600"/>
              </a:spcBef>
            </a:pPr>
            <a:r>
              <a:rPr sz="4000" b="1" dirty="0">
                <a:cs typeface="Calibri"/>
              </a:rPr>
              <a:t>It </a:t>
            </a:r>
            <a:r>
              <a:rPr sz="4000" b="1" spc="-5" dirty="0">
                <a:cs typeface="Calibri"/>
              </a:rPr>
              <a:t>has </a:t>
            </a:r>
            <a:r>
              <a:rPr sz="4000" b="1" spc="-15" dirty="0">
                <a:cs typeface="Calibri"/>
              </a:rPr>
              <a:t>real </a:t>
            </a:r>
            <a:r>
              <a:rPr sz="4000" b="1" spc="-11" dirty="0">
                <a:cs typeface="Calibri"/>
              </a:rPr>
              <a:t>conceptual</a:t>
            </a:r>
            <a:r>
              <a:rPr sz="4000" b="1" spc="-120" dirty="0">
                <a:cs typeface="Calibri"/>
              </a:rPr>
              <a:t> </a:t>
            </a:r>
            <a:r>
              <a:rPr sz="4000" b="1" spc="-11" dirty="0">
                <a:cs typeface="Calibri"/>
              </a:rPr>
              <a:t>heft.</a:t>
            </a:r>
            <a:endParaRPr sz="4000" b="1" dirty="0">
              <a:cs typeface="Calibri"/>
            </a:endParaRPr>
          </a:p>
        </p:txBody>
      </p:sp>
      <p:sp>
        <p:nvSpPr>
          <p:cNvPr id="4" name="object 3"/>
          <p:cNvSpPr txBox="1"/>
          <p:nvPr/>
        </p:nvSpPr>
        <p:spPr>
          <a:xfrm>
            <a:off x="609600" y="4942412"/>
            <a:ext cx="10972800" cy="1176604"/>
          </a:xfrm>
          <a:prstGeom prst="rect">
            <a:avLst/>
          </a:prstGeom>
        </p:spPr>
        <p:txBody>
          <a:bodyPr vert="horz" wrap="square" lIns="0" tIns="67945" rIns="0" bIns="0" rtlCol="0">
            <a:spAutoFit/>
          </a:bodyPr>
          <a:lstStyle/>
          <a:p>
            <a:pPr marR="5080">
              <a:spcBef>
                <a:spcPts val="600"/>
              </a:spcBef>
            </a:pPr>
            <a:r>
              <a:rPr sz="3600" spc="-11" dirty="0">
                <a:cs typeface="Calibri"/>
              </a:rPr>
              <a:t>Despite </a:t>
            </a:r>
            <a:r>
              <a:rPr sz="3600" spc="-5" dirty="0">
                <a:cs typeface="Calibri"/>
              </a:rPr>
              <a:t>its </a:t>
            </a:r>
            <a:r>
              <a:rPr sz="3600" spc="-31" dirty="0">
                <a:cs typeface="Calibri"/>
              </a:rPr>
              <a:t>simplicity</a:t>
            </a:r>
            <a:r>
              <a:rPr lang="en-US" sz="3600" spc="-31" dirty="0">
                <a:cs typeface="Calibri"/>
              </a:rPr>
              <a:t> </a:t>
            </a:r>
            <a:r>
              <a:rPr sz="3600" spc="-11" dirty="0">
                <a:cs typeface="Calibri"/>
              </a:rPr>
              <a:t>sustainability </a:t>
            </a:r>
            <a:r>
              <a:rPr sz="3600" spc="-5" dirty="0">
                <a:cs typeface="Calibri"/>
              </a:rPr>
              <a:t>is </a:t>
            </a:r>
            <a:r>
              <a:rPr sz="3600" dirty="0">
                <a:cs typeface="Calibri"/>
              </a:rPr>
              <a:t>a </a:t>
            </a:r>
            <a:r>
              <a:rPr sz="3600" spc="-11" dirty="0">
                <a:cs typeface="Calibri"/>
              </a:rPr>
              <a:t>concept</a:t>
            </a:r>
            <a:r>
              <a:rPr lang="en-US" sz="3600" spc="-11" dirty="0">
                <a:cs typeface="Calibri"/>
              </a:rPr>
              <a:t> many</a:t>
            </a:r>
            <a:r>
              <a:rPr sz="3600" spc="-11" dirty="0">
                <a:cs typeface="Calibri"/>
              </a:rPr>
              <a:t> </a:t>
            </a:r>
            <a:r>
              <a:rPr sz="3600" spc="-5" dirty="0">
                <a:cs typeface="Calibri"/>
              </a:rPr>
              <a:t>people </a:t>
            </a:r>
            <a:r>
              <a:rPr sz="3600" spc="-25" dirty="0">
                <a:cs typeface="Calibri"/>
              </a:rPr>
              <a:t>have </a:t>
            </a:r>
            <a:r>
              <a:rPr sz="3600" dirty="0">
                <a:cs typeface="Calibri"/>
              </a:rPr>
              <a:t>a </a:t>
            </a:r>
            <a:r>
              <a:rPr lang="en-US" sz="3600" dirty="0">
                <a:cs typeface="Calibri"/>
              </a:rPr>
              <a:t>difficult </a:t>
            </a:r>
            <a:r>
              <a:rPr sz="3600" spc="-5" dirty="0">
                <a:cs typeface="Calibri"/>
              </a:rPr>
              <a:t>time </a:t>
            </a:r>
            <a:r>
              <a:rPr sz="3600" spc="-15" dirty="0">
                <a:cs typeface="Calibri"/>
              </a:rPr>
              <a:t>wrapping </a:t>
            </a:r>
            <a:r>
              <a:rPr sz="3600" spc="-11" dirty="0">
                <a:cs typeface="Calibri"/>
              </a:rPr>
              <a:t>their </a:t>
            </a:r>
            <a:r>
              <a:rPr sz="3600" spc="-5" dirty="0">
                <a:cs typeface="Calibri"/>
              </a:rPr>
              <a:t>minds</a:t>
            </a:r>
            <a:r>
              <a:rPr sz="3600" dirty="0">
                <a:cs typeface="Calibri"/>
              </a:rPr>
              <a:t> </a:t>
            </a:r>
            <a:r>
              <a:rPr sz="3600" spc="-15" dirty="0">
                <a:cs typeface="Calibri"/>
              </a:rPr>
              <a:t>around.</a:t>
            </a:r>
            <a:endParaRPr sz="3600" dirty="0">
              <a:cs typeface="Calibri"/>
            </a:endParaRPr>
          </a:p>
        </p:txBody>
      </p:sp>
      <p:sp>
        <p:nvSpPr>
          <p:cNvPr id="7" name="object 2">
            <a:extLst>
              <a:ext uri="{FF2B5EF4-FFF2-40B4-BE49-F238E27FC236}">
                <a16:creationId xmlns:a16="http://schemas.microsoft.com/office/drawing/2014/main" id="{51B6243A-F25B-4DD5-AA78-65983B9E8127}"/>
              </a:ext>
            </a:extLst>
          </p:cNvPr>
          <p:cNvSpPr txBox="1">
            <a:spLocks noGrp="1"/>
          </p:cNvSpPr>
          <p:nvPr>
            <p:ph type="title"/>
          </p:nvPr>
        </p:nvSpPr>
        <p:spPr>
          <a:prstGeom prst="rect">
            <a:avLst/>
          </a:prstGeom>
        </p:spPr>
        <p:txBody>
          <a:bodyPr vert="horz" wrap="square" lIns="0" tIns="12700" rIns="0" bIns="0" rtlCol="0" anchor="ctr">
            <a:spAutoFit/>
          </a:bodyPr>
          <a:lstStyle/>
          <a:p>
            <a:pPr marL="12700" algn="ctr">
              <a:spcBef>
                <a:spcPts val="100"/>
              </a:spcBef>
            </a:pPr>
            <a:r>
              <a:rPr sz="4000" b="1" spc="-5" dirty="0">
                <a:latin typeface="+mn-lt"/>
                <a:cs typeface="Arial"/>
              </a:rPr>
              <a:t>Sustainability</a:t>
            </a:r>
            <a:endParaRPr sz="4000" b="1" dirty="0">
              <a:latin typeface="+mn-lt"/>
              <a:cs typeface="Arial"/>
            </a:endParaRPr>
          </a:p>
        </p:txBody>
      </p:sp>
      <p:cxnSp>
        <p:nvCxnSpPr>
          <p:cNvPr id="8" name="Straight Connector 7">
            <a:extLst>
              <a:ext uri="{FF2B5EF4-FFF2-40B4-BE49-F238E27FC236}">
                <a16:creationId xmlns:a16="http://schemas.microsoft.com/office/drawing/2014/main" id="{E152D83D-5086-4E93-95D5-E784D2DE897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034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982" y="2598060"/>
            <a:ext cx="4781178" cy="480131"/>
          </a:xfrm>
        </p:spPr>
        <p:txBody>
          <a:bodyPr wrap="square">
            <a:spAutoFit/>
          </a:bodyPr>
          <a:lstStyle/>
          <a:p>
            <a:pPr marL="514350" indent="-514350">
              <a:buFont typeface="+mj-lt"/>
              <a:buAutoNum type="arabicPeriod" startAt="3"/>
            </a:pPr>
            <a:r>
              <a:rPr lang="en-US" b="1" dirty="0">
                <a:latin typeface="+mn-lt"/>
              </a:rPr>
              <a:t>Knowledge Management</a:t>
            </a:r>
          </a:p>
        </p:txBody>
      </p:sp>
      <p:sp>
        <p:nvSpPr>
          <p:cNvPr id="4" name="TextBox 3"/>
          <p:cNvSpPr txBox="1"/>
          <p:nvPr/>
        </p:nvSpPr>
        <p:spPr>
          <a:xfrm>
            <a:off x="741349" y="3313423"/>
            <a:ext cx="9211622" cy="2308324"/>
          </a:xfrm>
          <a:prstGeom prst="rect">
            <a:avLst/>
          </a:prstGeom>
          <a:noFill/>
        </p:spPr>
        <p:txBody>
          <a:bodyPr wrap="square" rtlCol="0">
            <a:spAutoFit/>
          </a:bodyPr>
          <a:lstStyle/>
          <a:p>
            <a:r>
              <a:rPr lang="en-US" sz="2400" dirty="0"/>
              <a:t>The leaders and managers of sustainability will require new core competencies that include sustainability literacy, external collaboration, and systems thinking.</a:t>
            </a:r>
          </a:p>
          <a:p>
            <a:endParaRPr lang="en-US" sz="2400" dirty="0"/>
          </a:p>
          <a:p>
            <a:r>
              <a:rPr lang="en-US" sz="2400" dirty="0"/>
              <a:t>Project teams that pursue sustainability initiatives, or that are involved in the creation of a new product or process, will require diverse skill sets.</a:t>
            </a:r>
          </a:p>
        </p:txBody>
      </p:sp>
      <p:sp>
        <p:nvSpPr>
          <p:cNvPr id="7" name="Rectangle 6">
            <a:extLst>
              <a:ext uri="{FF2B5EF4-FFF2-40B4-BE49-F238E27FC236}">
                <a16:creationId xmlns:a16="http://schemas.microsoft.com/office/drawing/2014/main" id="{9343D8F9-84BF-44D5-A8F9-C5C3851E9E8C}"/>
              </a:ext>
            </a:extLst>
          </p:cNvPr>
          <p:cNvSpPr/>
          <p:nvPr/>
        </p:nvSpPr>
        <p:spPr>
          <a:xfrm>
            <a:off x="3122059" y="185000"/>
            <a:ext cx="5947910"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and Business</a:t>
            </a:r>
            <a:endParaRPr lang="en-US" sz="4000" b="1" dirty="0">
              <a:cs typeface="Calibri"/>
            </a:endParaRPr>
          </a:p>
        </p:txBody>
      </p:sp>
      <p:cxnSp>
        <p:nvCxnSpPr>
          <p:cNvPr id="8" name="Straight Connector 7">
            <a:extLst>
              <a:ext uri="{FF2B5EF4-FFF2-40B4-BE49-F238E27FC236}">
                <a16:creationId xmlns:a16="http://schemas.microsoft.com/office/drawing/2014/main" id="{1559C867-10D6-4062-898E-A9D8DEE128B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41F614D4-BC50-1946-8FA9-3736E1E6CD35}"/>
              </a:ext>
            </a:extLst>
          </p:cNvPr>
          <p:cNvSpPr>
            <a:spLocks noGrp="1"/>
          </p:cNvSpPr>
          <p:nvPr>
            <p:ph type="title"/>
          </p:nvPr>
        </p:nvSpPr>
        <p:spPr/>
        <p:txBody>
          <a:bodyPr/>
          <a:lstStyle/>
          <a:p>
            <a:endParaRPr lang="en-US"/>
          </a:p>
        </p:txBody>
      </p:sp>
      <p:sp>
        <p:nvSpPr>
          <p:cNvPr id="10" name="Title 1">
            <a:extLst>
              <a:ext uri="{FF2B5EF4-FFF2-40B4-BE49-F238E27FC236}">
                <a16:creationId xmlns:a16="http://schemas.microsoft.com/office/drawing/2014/main" id="{4C9C56FF-A187-4140-BB43-32048955EF0C}"/>
              </a:ext>
            </a:extLst>
          </p:cNvPr>
          <p:cNvSpPr txBox="1">
            <a:spLocks/>
          </p:cNvSpPr>
          <p:nvPr/>
        </p:nvSpPr>
        <p:spPr>
          <a:xfrm>
            <a:off x="769060" y="1199877"/>
            <a:ext cx="11028217" cy="9787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200">
                <a:latin typeface="+mn-lt"/>
              </a:rPr>
              <a:t>Framework of Innovation Management Process: Seven Opportunities to Apply Green Chemistry</a:t>
            </a:r>
            <a:endParaRPr lang="en-US" sz="3200" dirty="0">
              <a:latin typeface="+mn-lt"/>
            </a:endParaRPr>
          </a:p>
        </p:txBody>
      </p:sp>
      <p:sp>
        <p:nvSpPr>
          <p:cNvPr id="11" name="TextBox 10">
            <a:extLst>
              <a:ext uri="{FF2B5EF4-FFF2-40B4-BE49-F238E27FC236}">
                <a16:creationId xmlns:a16="http://schemas.microsoft.com/office/drawing/2014/main" id="{B634A3AB-BC6F-9D4A-AC53-87E9C47E5380}"/>
              </a:ext>
            </a:extLst>
          </p:cNvPr>
          <p:cNvSpPr txBox="1"/>
          <p:nvPr/>
        </p:nvSpPr>
        <p:spPr>
          <a:xfrm>
            <a:off x="769060" y="6354904"/>
            <a:ext cx="8048229" cy="276999"/>
          </a:xfrm>
          <a:prstGeom prst="rect">
            <a:avLst/>
          </a:prstGeom>
          <a:noFill/>
        </p:spPr>
        <p:txBody>
          <a:bodyPr wrap="non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Tree>
    <p:extLst>
      <p:ext uri="{BB962C8B-B14F-4D97-AF65-F5344CB8AC3E}">
        <p14:creationId xmlns:p14="http://schemas.microsoft.com/office/powerpoint/2010/main" val="223775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687" y="2564865"/>
            <a:ext cx="10607567" cy="3200876"/>
          </a:xfrm>
        </p:spPr>
        <p:txBody>
          <a:bodyPr wrap="square">
            <a:spAutoFit/>
          </a:bodyPr>
          <a:lstStyle/>
          <a:p>
            <a:pPr marL="514350" indent="-514350">
              <a:lnSpc>
                <a:spcPct val="100000"/>
              </a:lnSpc>
              <a:spcBef>
                <a:spcPts val="1200"/>
              </a:spcBef>
              <a:buFont typeface="+mj-lt"/>
              <a:buAutoNum type="arabicPeriod" startAt="4"/>
            </a:pPr>
            <a:r>
              <a:rPr lang="en-US" b="1" dirty="0">
                <a:latin typeface="+mn-lt"/>
              </a:rPr>
              <a:t>Organization and Culture</a:t>
            </a:r>
          </a:p>
          <a:p>
            <a:pPr marL="0" indent="0">
              <a:lnSpc>
                <a:spcPct val="100000"/>
              </a:lnSpc>
              <a:spcBef>
                <a:spcPts val="1200"/>
              </a:spcBef>
              <a:buNone/>
            </a:pPr>
            <a:r>
              <a:rPr lang="en-US" sz="2400" dirty="0">
                <a:latin typeface="+mn-lt"/>
              </a:rPr>
              <a:t>At the executive level, prioritization decisions based on values take the form of decisions to invest, or not, in new products, services, and processes.</a:t>
            </a:r>
          </a:p>
          <a:p>
            <a:pPr marL="0" indent="0">
              <a:lnSpc>
                <a:spcPct val="100000"/>
              </a:lnSpc>
              <a:spcBef>
                <a:spcPts val="1200"/>
              </a:spcBef>
              <a:buNone/>
            </a:pPr>
            <a:r>
              <a:rPr lang="en-US" sz="2400" dirty="0">
                <a:latin typeface="+mn-lt"/>
              </a:rPr>
              <a:t>Employees should prioritize decisions that lead to sustainable innovation and ultimately sustainable development.</a:t>
            </a:r>
          </a:p>
          <a:p>
            <a:pPr marL="977900" indent="0">
              <a:lnSpc>
                <a:spcPct val="100000"/>
              </a:lnSpc>
              <a:spcBef>
                <a:spcPts val="1200"/>
              </a:spcBef>
              <a:buNone/>
            </a:pPr>
            <a:r>
              <a:rPr lang="en-US" sz="2400" dirty="0">
                <a:latin typeface="+mn-lt"/>
              </a:rPr>
              <a:t>Organization and culture can also attract top talent that pays close attention to a firm’s behavior and could reduce employee turnover.</a:t>
            </a:r>
          </a:p>
        </p:txBody>
      </p:sp>
      <p:sp>
        <p:nvSpPr>
          <p:cNvPr id="6" name="Rectangle 5">
            <a:extLst>
              <a:ext uri="{FF2B5EF4-FFF2-40B4-BE49-F238E27FC236}">
                <a16:creationId xmlns:a16="http://schemas.microsoft.com/office/drawing/2014/main" id="{701EFD9E-B12B-4CB2-9E32-E7874BD581CB}"/>
              </a:ext>
            </a:extLst>
          </p:cNvPr>
          <p:cNvSpPr/>
          <p:nvPr/>
        </p:nvSpPr>
        <p:spPr>
          <a:xfrm>
            <a:off x="3122059" y="185000"/>
            <a:ext cx="5947910"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and Business</a:t>
            </a:r>
            <a:endParaRPr lang="en-US" sz="4000" b="1" dirty="0">
              <a:cs typeface="Calibri"/>
            </a:endParaRPr>
          </a:p>
        </p:txBody>
      </p:sp>
      <p:cxnSp>
        <p:nvCxnSpPr>
          <p:cNvPr id="7" name="Straight Connector 6">
            <a:extLst>
              <a:ext uri="{FF2B5EF4-FFF2-40B4-BE49-F238E27FC236}">
                <a16:creationId xmlns:a16="http://schemas.microsoft.com/office/drawing/2014/main" id="{E6A61B70-335A-4734-8A44-86821585011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E9AF96B-504E-9F45-8607-6F310DF4772A}"/>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AE7D1E29-2104-FE47-BA20-401FE41CD527}"/>
              </a:ext>
            </a:extLst>
          </p:cNvPr>
          <p:cNvSpPr txBox="1">
            <a:spLocks/>
          </p:cNvSpPr>
          <p:nvPr/>
        </p:nvSpPr>
        <p:spPr>
          <a:xfrm>
            <a:off x="769060" y="1199877"/>
            <a:ext cx="11028217" cy="9787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200">
                <a:latin typeface="+mn-lt"/>
              </a:rPr>
              <a:t>Framework of Innovation Management Process: Seven Opportunities to Apply Green Chemistry</a:t>
            </a:r>
            <a:endParaRPr lang="en-US" sz="3200" dirty="0">
              <a:latin typeface="+mn-lt"/>
            </a:endParaRPr>
          </a:p>
        </p:txBody>
      </p:sp>
      <p:sp>
        <p:nvSpPr>
          <p:cNvPr id="10" name="TextBox 9">
            <a:extLst>
              <a:ext uri="{FF2B5EF4-FFF2-40B4-BE49-F238E27FC236}">
                <a16:creationId xmlns:a16="http://schemas.microsoft.com/office/drawing/2014/main" id="{D89126A9-B4A3-C147-989F-4EB6A88A943C}"/>
              </a:ext>
            </a:extLst>
          </p:cNvPr>
          <p:cNvSpPr txBox="1"/>
          <p:nvPr/>
        </p:nvSpPr>
        <p:spPr>
          <a:xfrm>
            <a:off x="769060" y="6354904"/>
            <a:ext cx="8048229" cy="276999"/>
          </a:xfrm>
          <a:prstGeom prst="rect">
            <a:avLst/>
          </a:prstGeom>
          <a:noFill/>
        </p:spPr>
        <p:txBody>
          <a:bodyPr wrap="non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Tree>
    <p:extLst>
      <p:ext uri="{BB962C8B-B14F-4D97-AF65-F5344CB8AC3E}">
        <p14:creationId xmlns:p14="http://schemas.microsoft.com/office/powerpoint/2010/main" val="749702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9501" y="2656401"/>
            <a:ext cx="9731904" cy="3157788"/>
          </a:xfrm>
        </p:spPr>
        <p:txBody>
          <a:bodyPr wrap="square">
            <a:spAutoFit/>
          </a:bodyPr>
          <a:lstStyle/>
          <a:p>
            <a:pPr marL="514350" indent="-514350">
              <a:buFont typeface="+mj-lt"/>
              <a:buAutoNum type="arabicPeriod" startAt="5"/>
            </a:pPr>
            <a:r>
              <a:rPr lang="en-US" b="1" dirty="0">
                <a:latin typeface="+mn-lt"/>
              </a:rPr>
              <a:t>Project Management</a:t>
            </a:r>
          </a:p>
          <a:p>
            <a:pPr marL="914400" indent="0">
              <a:lnSpc>
                <a:spcPct val="100000"/>
              </a:lnSpc>
              <a:spcBef>
                <a:spcPts val="1800"/>
              </a:spcBef>
              <a:buNone/>
            </a:pPr>
            <a:r>
              <a:rPr lang="en-US" sz="2400" dirty="0">
                <a:latin typeface="+mn-lt"/>
              </a:rPr>
              <a:t>Awareness of Green Chemistry can guide project managers as they operate within the multiple levels of reporting (middle, upper manager, and executive levels).</a:t>
            </a:r>
          </a:p>
          <a:p>
            <a:pPr marL="914400" indent="0">
              <a:lnSpc>
                <a:spcPct val="100000"/>
              </a:lnSpc>
              <a:spcBef>
                <a:spcPts val="1800"/>
              </a:spcBef>
              <a:buNone/>
            </a:pPr>
            <a:r>
              <a:rPr lang="en-US" sz="2400" dirty="0">
                <a:latin typeface="+mn-lt"/>
              </a:rPr>
              <a:t>As for project management, designers and managers should consider the entire life cycle of a product, including those of the materials and energy inputs.</a:t>
            </a:r>
          </a:p>
        </p:txBody>
      </p:sp>
      <p:sp>
        <p:nvSpPr>
          <p:cNvPr id="6" name="Rectangle 5">
            <a:extLst>
              <a:ext uri="{FF2B5EF4-FFF2-40B4-BE49-F238E27FC236}">
                <a16:creationId xmlns:a16="http://schemas.microsoft.com/office/drawing/2014/main" id="{42E36EE6-7C0E-40DC-A4B3-DA66B17EDFFE}"/>
              </a:ext>
            </a:extLst>
          </p:cNvPr>
          <p:cNvSpPr/>
          <p:nvPr/>
        </p:nvSpPr>
        <p:spPr>
          <a:xfrm>
            <a:off x="3122059" y="185000"/>
            <a:ext cx="5947910"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and Business</a:t>
            </a:r>
            <a:endParaRPr lang="en-US" sz="4000" b="1" dirty="0">
              <a:cs typeface="Calibri"/>
            </a:endParaRPr>
          </a:p>
        </p:txBody>
      </p:sp>
      <p:cxnSp>
        <p:nvCxnSpPr>
          <p:cNvPr id="7" name="Straight Connector 6">
            <a:extLst>
              <a:ext uri="{FF2B5EF4-FFF2-40B4-BE49-F238E27FC236}">
                <a16:creationId xmlns:a16="http://schemas.microsoft.com/office/drawing/2014/main" id="{4C393D78-D7F3-40E3-999A-BE6D2769DF6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06612C4-77F4-4A4F-A14A-3758B7B883BA}"/>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CEE3FEFC-6A55-BE46-A4C6-0EDB9D0FF30F}"/>
              </a:ext>
            </a:extLst>
          </p:cNvPr>
          <p:cNvSpPr txBox="1">
            <a:spLocks/>
          </p:cNvSpPr>
          <p:nvPr/>
        </p:nvSpPr>
        <p:spPr>
          <a:xfrm>
            <a:off x="769060" y="1199877"/>
            <a:ext cx="11028217" cy="9787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200">
                <a:latin typeface="+mn-lt"/>
              </a:rPr>
              <a:t>Framework of Innovation Management Process: Seven Opportunities to Apply Green Chemistry</a:t>
            </a:r>
            <a:endParaRPr lang="en-US" sz="3200" dirty="0">
              <a:latin typeface="+mn-lt"/>
            </a:endParaRPr>
          </a:p>
        </p:txBody>
      </p:sp>
      <p:sp>
        <p:nvSpPr>
          <p:cNvPr id="10" name="TextBox 9">
            <a:extLst>
              <a:ext uri="{FF2B5EF4-FFF2-40B4-BE49-F238E27FC236}">
                <a16:creationId xmlns:a16="http://schemas.microsoft.com/office/drawing/2014/main" id="{A81821DA-9FAA-5E4A-ABAB-6CAFAC7A08BE}"/>
              </a:ext>
            </a:extLst>
          </p:cNvPr>
          <p:cNvSpPr txBox="1"/>
          <p:nvPr/>
        </p:nvSpPr>
        <p:spPr>
          <a:xfrm>
            <a:off x="769060" y="6354904"/>
            <a:ext cx="8048229" cy="276999"/>
          </a:xfrm>
          <a:prstGeom prst="rect">
            <a:avLst/>
          </a:prstGeom>
          <a:noFill/>
        </p:spPr>
        <p:txBody>
          <a:bodyPr wrap="non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Tree>
    <p:extLst>
      <p:ext uri="{BB962C8B-B14F-4D97-AF65-F5344CB8AC3E}">
        <p14:creationId xmlns:p14="http://schemas.microsoft.com/office/powerpoint/2010/main" val="956267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13" y="2574951"/>
            <a:ext cx="10515600" cy="2831544"/>
          </a:xfrm>
        </p:spPr>
        <p:txBody>
          <a:bodyPr>
            <a:spAutoFit/>
          </a:bodyPr>
          <a:lstStyle/>
          <a:p>
            <a:pPr marL="514350" indent="-514350">
              <a:lnSpc>
                <a:spcPct val="100000"/>
              </a:lnSpc>
              <a:spcBef>
                <a:spcPts val="1800"/>
              </a:spcBef>
              <a:buFont typeface="+mj-lt"/>
              <a:buAutoNum type="arabicPeriod" startAt="6"/>
            </a:pPr>
            <a:r>
              <a:rPr lang="en-US" b="1" dirty="0">
                <a:latin typeface="+mn-lt"/>
              </a:rPr>
              <a:t>Portfolio Management</a:t>
            </a:r>
          </a:p>
          <a:p>
            <a:pPr marL="742950" indent="0">
              <a:lnSpc>
                <a:spcPct val="100000"/>
              </a:lnSpc>
              <a:spcBef>
                <a:spcPts val="1800"/>
              </a:spcBef>
              <a:buNone/>
            </a:pPr>
            <a:r>
              <a:rPr lang="en-US" sz="2400" dirty="0">
                <a:latin typeface="+mn-lt"/>
              </a:rPr>
              <a:t>Leaders and managers can evaluate the sustainability of the projects that make up a portfolio in the context of the Green Chemistry</a:t>
            </a:r>
          </a:p>
          <a:p>
            <a:pPr marL="742950" indent="0">
              <a:lnSpc>
                <a:spcPct val="100000"/>
              </a:lnSpc>
              <a:spcBef>
                <a:spcPts val="1800"/>
              </a:spcBef>
              <a:buNone/>
            </a:pPr>
            <a:r>
              <a:rPr lang="en-US" sz="2400" dirty="0">
                <a:latin typeface="+mn-lt"/>
              </a:rPr>
              <a:t>A challenge for leadership is the development of performance metrics for sustainability efforts that are different from the usual metrics of portfolio management, such as patent portfolio size and R&amp;D expenditure.</a:t>
            </a:r>
          </a:p>
        </p:txBody>
      </p:sp>
      <p:sp>
        <p:nvSpPr>
          <p:cNvPr id="6" name="Rectangle 5">
            <a:extLst>
              <a:ext uri="{FF2B5EF4-FFF2-40B4-BE49-F238E27FC236}">
                <a16:creationId xmlns:a16="http://schemas.microsoft.com/office/drawing/2014/main" id="{23E3BD16-506A-46C4-8E84-61ED7AAC02E5}"/>
              </a:ext>
            </a:extLst>
          </p:cNvPr>
          <p:cNvSpPr/>
          <p:nvPr/>
        </p:nvSpPr>
        <p:spPr>
          <a:xfrm>
            <a:off x="3122059" y="185000"/>
            <a:ext cx="5947910"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and Business</a:t>
            </a:r>
            <a:endParaRPr lang="en-US" sz="4000" b="1" dirty="0">
              <a:cs typeface="Calibri"/>
            </a:endParaRPr>
          </a:p>
        </p:txBody>
      </p:sp>
      <p:cxnSp>
        <p:nvCxnSpPr>
          <p:cNvPr id="7" name="Straight Connector 6">
            <a:extLst>
              <a:ext uri="{FF2B5EF4-FFF2-40B4-BE49-F238E27FC236}">
                <a16:creationId xmlns:a16="http://schemas.microsoft.com/office/drawing/2014/main" id="{057D24F3-96E6-4DBE-9C92-504F3A1FF5D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A0D09F8A-83DE-DA45-9B85-A4930361B1B5}"/>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5AD5E42F-543E-2E4C-BCA8-3FBE42776B28}"/>
              </a:ext>
            </a:extLst>
          </p:cNvPr>
          <p:cNvSpPr txBox="1">
            <a:spLocks/>
          </p:cNvSpPr>
          <p:nvPr/>
        </p:nvSpPr>
        <p:spPr>
          <a:xfrm>
            <a:off x="769060" y="1199877"/>
            <a:ext cx="11028217" cy="9787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200">
                <a:latin typeface="+mn-lt"/>
              </a:rPr>
              <a:t>Framework of Innovation Management Process: Seven Opportunities to Apply Green Chemistry</a:t>
            </a:r>
            <a:endParaRPr lang="en-US" sz="3200" dirty="0">
              <a:latin typeface="+mn-lt"/>
            </a:endParaRPr>
          </a:p>
        </p:txBody>
      </p:sp>
      <p:sp>
        <p:nvSpPr>
          <p:cNvPr id="10" name="TextBox 9">
            <a:extLst>
              <a:ext uri="{FF2B5EF4-FFF2-40B4-BE49-F238E27FC236}">
                <a16:creationId xmlns:a16="http://schemas.microsoft.com/office/drawing/2014/main" id="{71D43E69-D466-224E-8DB1-287F9CAEBDCE}"/>
              </a:ext>
            </a:extLst>
          </p:cNvPr>
          <p:cNvSpPr txBox="1"/>
          <p:nvPr/>
        </p:nvSpPr>
        <p:spPr>
          <a:xfrm>
            <a:off x="769060" y="6354904"/>
            <a:ext cx="8048229" cy="276999"/>
          </a:xfrm>
          <a:prstGeom prst="rect">
            <a:avLst/>
          </a:prstGeom>
          <a:noFill/>
        </p:spPr>
        <p:txBody>
          <a:bodyPr wrap="non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Tree>
    <p:extLst>
      <p:ext uri="{BB962C8B-B14F-4D97-AF65-F5344CB8AC3E}">
        <p14:creationId xmlns:p14="http://schemas.microsoft.com/office/powerpoint/2010/main" val="228611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361" y="2591492"/>
            <a:ext cx="10515600" cy="2831544"/>
          </a:xfrm>
        </p:spPr>
        <p:txBody>
          <a:bodyPr>
            <a:spAutoFit/>
          </a:bodyPr>
          <a:lstStyle/>
          <a:p>
            <a:pPr marL="514350" indent="-514350">
              <a:lnSpc>
                <a:spcPct val="100000"/>
              </a:lnSpc>
              <a:spcBef>
                <a:spcPts val="1800"/>
              </a:spcBef>
              <a:buFont typeface="+mj-lt"/>
              <a:buAutoNum type="arabicPeriod" startAt="7"/>
            </a:pPr>
            <a:r>
              <a:rPr lang="en-US" b="1" dirty="0">
                <a:latin typeface="+mn-lt"/>
              </a:rPr>
              <a:t>Commercialization</a:t>
            </a:r>
          </a:p>
          <a:p>
            <a:pPr marL="914400" indent="0">
              <a:lnSpc>
                <a:spcPct val="100000"/>
              </a:lnSpc>
              <a:spcBef>
                <a:spcPts val="1800"/>
              </a:spcBef>
              <a:buNone/>
            </a:pPr>
            <a:r>
              <a:rPr lang="en-US" sz="2400" dirty="0">
                <a:latin typeface="+mn-lt"/>
              </a:rPr>
              <a:t>The most effective methods of ideation for product innovation are customer visit teams, ethnographic research, leader user analysis, and focus groups.</a:t>
            </a:r>
          </a:p>
          <a:p>
            <a:pPr marL="914400" indent="0">
              <a:lnSpc>
                <a:spcPct val="100000"/>
              </a:lnSpc>
              <a:spcBef>
                <a:spcPts val="1800"/>
              </a:spcBef>
              <a:buNone/>
            </a:pPr>
            <a:r>
              <a:rPr lang="en-US" sz="2400" dirty="0">
                <a:latin typeface="+mn-lt"/>
              </a:rPr>
              <a:t>Feedback from marketing and sales teams involved in the diffusion stage will help the designers of new products in the ideation phase since these teams will best understand market orientation or pull.</a:t>
            </a:r>
          </a:p>
        </p:txBody>
      </p:sp>
      <p:sp>
        <p:nvSpPr>
          <p:cNvPr id="6" name="Rectangle 5">
            <a:extLst>
              <a:ext uri="{FF2B5EF4-FFF2-40B4-BE49-F238E27FC236}">
                <a16:creationId xmlns:a16="http://schemas.microsoft.com/office/drawing/2014/main" id="{FACB1EF8-11DA-4DA6-9C77-EC66EB8AEF9B}"/>
              </a:ext>
            </a:extLst>
          </p:cNvPr>
          <p:cNvSpPr/>
          <p:nvPr/>
        </p:nvSpPr>
        <p:spPr>
          <a:xfrm>
            <a:off x="3122059" y="185000"/>
            <a:ext cx="5947910" cy="707886"/>
          </a:xfrm>
          <a:prstGeom prst="rect">
            <a:avLst/>
          </a:prstGeom>
        </p:spPr>
        <p:txBody>
          <a:bodyPr wrap="none">
            <a:spAutoFit/>
          </a:bodyPr>
          <a:lstStyle/>
          <a:p>
            <a:pPr marL="12700" algn="ctr">
              <a:spcBef>
                <a:spcPts val="100"/>
              </a:spcBef>
            </a:pPr>
            <a:r>
              <a:rPr lang="en-US" sz="4000" b="1" dirty="0">
                <a:cs typeface="Calibri"/>
              </a:rPr>
              <a:t>Sustainability </a:t>
            </a:r>
            <a:r>
              <a:rPr lang="en-US" sz="4000" b="1" dirty="0">
                <a:latin typeface="Calibri" panose="020F0502020204030204" pitchFamily="34" charset="0"/>
                <a:cs typeface="Calibri"/>
              </a:rPr>
              <a:t>and Business</a:t>
            </a:r>
            <a:endParaRPr lang="en-US" sz="4000" b="1" dirty="0">
              <a:cs typeface="Calibri"/>
            </a:endParaRPr>
          </a:p>
        </p:txBody>
      </p:sp>
      <p:cxnSp>
        <p:nvCxnSpPr>
          <p:cNvPr id="7" name="Straight Connector 6">
            <a:extLst>
              <a:ext uri="{FF2B5EF4-FFF2-40B4-BE49-F238E27FC236}">
                <a16:creationId xmlns:a16="http://schemas.microsoft.com/office/drawing/2014/main" id="{302E20F1-99AD-4C02-B380-70FBEA66EA3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9060" y="6354904"/>
            <a:ext cx="8048229" cy="276999"/>
          </a:xfrm>
          <a:prstGeom prst="rect">
            <a:avLst/>
          </a:prstGeom>
          <a:noFill/>
        </p:spPr>
        <p:txBody>
          <a:bodyPr wrap="non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
        <p:nvSpPr>
          <p:cNvPr id="4" name="Title 3">
            <a:extLst>
              <a:ext uri="{FF2B5EF4-FFF2-40B4-BE49-F238E27FC236}">
                <a16:creationId xmlns:a16="http://schemas.microsoft.com/office/drawing/2014/main" id="{8E9F0349-4FC5-304B-A504-C02807287D43}"/>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96606296-7CC8-B24F-87BD-1DFE48EDA9AD}"/>
              </a:ext>
            </a:extLst>
          </p:cNvPr>
          <p:cNvSpPr txBox="1">
            <a:spLocks/>
          </p:cNvSpPr>
          <p:nvPr/>
        </p:nvSpPr>
        <p:spPr>
          <a:xfrm>
            <a:off x="769060" y="1199877"/>
            <a:ext cx="11028217" cy="9787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200">
                <a:latin typeface="+mn-lt"/>
              </a:rPr>
              <a:t>Framework of Innovation Management Process: Seven Opportunities to Apply Green Chemistry</a:t>
            </a:r>
            <a:endParaRPr lang="en-US" sz="3200" dirty="0">
              <a:latin typeface="+mn-lt"/>
            </a:endParaRPr>
          </a:p>
        </p:txBody>
      </p:sp>
    </p:spTree>
    <p:extLst>
      <p:ext uri="{BB962C8B-B14F-4D97-AF65-F5344CB8AC3E}">
        <p14:creationId xmlns:p14="http://schemas.microsoft.com/office/powerpoint/2010/main" val="424076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4236" y="2274045"/>
            <a:ext cx="8963526" cy="2602764"/>
          </a:xfrm>
        </p:spPr>
        <p:txBody>
          <a:bodyPr wrap="square">
            <a:spAutoFit/>
          </a:bodyPr>
          <a:lstStyle/>
          <a:p>
            <a:pPr marL="0" indent="0">
              <a:buNone/>
            </a:pPr>
            <a:r>
              <a:rPr lang="en-US" sz="3200" b="1" dirty="0">
                <a:latin typeface="+mn-lt"/>
              </a:rPr>
              <a:t>Nike</a:t>
            </a:r>
            <a:r>
              <a:rPr lang="en-US" sz="3200" dirty="0">
                <a:latin typeface="+mn-lt"/>
              </a:rPr>
              <a:t> – low carbon, closed loop model</a:t>
            </a:r>
          </a:p>
          <a:p>
            <a:pPr marL="0" indent="0">
              <a:buNone/>
            </a:pPr>
            <a:r>
              <a:rPr lang="en-US" dirty="0">
                <a:latin typeface="+mn-lt"/>
              </a:rPr>
              <a:t>The company is reducing the use of petroleum-derived solvents (PDSs) across the manufacturing process of their footwear product lines. Since 1995, there has been an actual 96% reduction in the use of PDSs per pair of shoes through the adoption of water-based adhesives.</a:t>
            </a:r>
          </a:p>
        </p:txBody>
      </p:sp>
      <p:sp>
        <p:nvSpPr>
          <p:cNvPr id="4" name="Rectangle 3"/>
          <p:cNvSpPr/>
          <p:nvPr/>
        </p:nvSpPr>
        <p:spPr>
          <a:xfrm>
            <a:off x="774122" y="6351337"/>
            <a:ext cx="3453125" cy="276999"/>
          </a:xfrm>
          <a:prstGeom prst="rect">
            <a:avLst/>
          </a:prstGeom>
        </p:spPr>
        <p:txBody>
          <a:bodyPr wrap="none">
            <a:spAutoFit/>
          </a:bodyPr>
          <a:lstStyle/>
          <a:p>
            <a:r>
              <a:rPr lang="en-US" sz="1200" dirty="0">
                <a:solidFill>
                  <a:schemeClr val="bg1">
                    <a:lumMod val="50000"/>
                  </a:schemeClr>
                </a:solidFill>
                <a:hlinkClick r:id="rId2"/>
              </a:rPr>
              <a:t>https://news.nike.com/news/sustainable-innovation</a:t>
            </a:r>
            <a:endParaRPr lang="en-US" sz="1200" dirty="0">
              <a:solidFill>
                <a:schemeClr val="bg1">
                  <a:lumMod val="50000"/>
                </a:schemeClr>
              </a:solidFill>
            </a:endParaRPr>
          </a:p>
        </p:txBody>
      </p:sp>
      <p:sp>
        <p:nvSpPr>
          <p:cNvPr id="7" name="object 2">
            <a:extLst>
              <a:ext uri="{FF2B5EF4-FFF2-40B4-BE49-F238E27FC236}">
                <a16:creationId xmlns:a16="http://schemas.microsoft.com/office/drawing/2014/main" id="{0189BBF7-06F2-44C7-B5E9-FFE25BA9C9F8}"/>
              </a:ext>
            </a:extLst>
          </p:cNvPr>
          <p:cNvSpPr txBox="1">
            <a:spLocks noGrp="1"/>
          </p:cNvSpPr>
          <p:nvPr>
            <p:ph type="title"/>
          </p:nvPr>
        </p:nvSpPr>
        <p:spPr>
          <a:xfrm>
            <a:off x="2189187" y="236734"/>
            <a:ext cx="7813625" cy="566822"/>
          </a:xfrm>
          <a:prstGeom prst="rect">
            <a:avLst/>
          </a:prstGeom>
        </p:spPr>
        <p:txBody>
          <a:bodyPr vert="horz" wrap="square" lIns="0" tIns="12700" rIns="0" bIns="0" rtlCol="0" anchor="ctr">
            <a:spAutoFit/>
          </a:bodyPr>
          <a:lstStyle/>
          <a:p>
            <a:pPr marL="12700" algn="ctr">
              <a:spcBef>
                <a:spcPts val="100"/>
              </a:spcBef>
            </a:pPr>
            <a:r>
              <a:rPr lang="en-US" sz="4000" b="1" spc="-5" dirty="0">
                <a:latin typeface="+mn-lt"/>
                <a:cs typeface="Arial"/>
              </a:rPr>
              <a:t>Different Models of </a:t>
            </a:r>
            <a:r>
              <a:rPr sz="4000" b="1" spc="-5" dirty="0">
                <a:latin typeface="+mn-lt"/>
                <a:cs typeface="Arial"/>
              </a:rPr>
              <a:t>Sustainability</a:t>
            </a:r>
            <a:endParaRPr sz="4000" b="1" dirty="0">
              <a:latin typeface="+mn-lt"/>
              <a:cs typeface="Arial"/>
            </a:endParaRPr>
          </a:p>
        </p:txBody>
      </p:sp>
      <p:cxnSp>
        <p:nvCxnSpPr>
          <p:cNvPr id="8" name="Straight Connector 7">
            <a:extLst>
              <a:ext uri="{FF2B5EF4-FFF2-40B4-BE49-F238E27FC236}">
                <a16:creationId xmlns:a16="http://schemas.microsoft.com/office/drawing/2014/main" id="{15CA6F2A-61FD-41D2-BD96-5FA0CB3824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537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3232" y="2018130"/>
            <a:ext cx="8594557" cy="2990562"/>
          </a:xfrm>
        </p:spPr>
        <p:txBody>
          <a:bodyPr wrap="square">
            <a:spAutoFit/>
          </a:bodyPr>
          <a:lstStyle/>
          <a:p>
            <a:pPr marL="0" indent="0">
              <a:buNone/>
            </a:pPr>
            <a:r>
              <a:rPr lang="en-US" sz="3200" b="1" dirty="0">
                <a:latin typeface="+mn-lt"/>
              </a:rPr>
              <a:t>Unilever</a:t>
            </a:r>
          </a:p>
          <a:p>
            <a:pPr marL="0" indent="0">
              <a:buNone/>
            </a:pPr>
            <a:r>
              <a:rPr lang="en-US" dirty="0">
                <a:latin typeface="+mn-lt"/>
              </a:rPr>
              <a:t>As a result of their sustainability initiatives, Unilever factories are releasing 37% less emissions than in 2008, and waste is down 85%. The example highlights how innovators are attempting to utilize matter and energy in a way that enhances performance and value while protecting the environment.</a:t>
            </a:r>
          </a:p>
        </p:txBody>
      </p:sp>
      <p:sp>
        <p:nvSpPr>
          <p:cNvPr id="4" name="Rectangle 3"/>
          <p:cNvSpPr/>
          <p:nvPr/>
        </p:nvSpPr>
        <p:spPr>
          <a:xfrm>
            <a:off x="593558" y="6361629"/>
            <a:ext cx="11133222"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www.nytimes.com</a:t>
            </a:r>
            <a:r>
              <a:rPr lang="en-US" sz="1200" dirty="0">
                <a:solidFill>
                  <a:schemeClr val="bg1">
                    <a:lumMod val="50000"/>
                  </a:schemeClr>
                </a:solidFill>
              </a:rPr>
              <a:t>/2015/11/22/business/unilever-finds-that-shrinking-its-footprint-is-a-giant-task.html?_r=0</a:t>
            </a:r>
          </a:p>
        </p:txBody>
      </p:sp>
      <p:cxnSp>
        <p:nvCxnSpPr>
          <p:cNvPr id="6" name="Straight Connector 5">
            <a:extLst>
              <a:ext uri="{FF2B5EF4-FFF2-40B4-BE49-F238E27FC236}">
                <a16:creationId xmlns:a16="http://schemas.microsoft.com/office/drawing/2014/main" id="{A61DE372-968D-437F-B1AC-626D3F64583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bject 2">
            <a:extLst>
              <a:ext uri="{FF2B5EF4-FFF2-40B4-BE49-F238E27FC236}">
                <a16:creationId xmlns:a16="http://schemas.microsoft.com/office/drawing/2014/main" id="{FE07E480-7282-43FA-9BD0-3212FB5B46B3}"/>
              </a:ext>
            </a:extLst>
          </p:cNvPr>
          <p:cNvSpPr txBox="1">
            <a:spLocks noGrp="1"/>
          </p:cNvSpPr>
          <p:nvPr>
            <p:ph type="title"/>
          </p:nvPr>
        </p:nvSpPr>
        <p:spPr>
          <a:xfrm>
            <a:off x="2189187" y="236734"/>
            <a:ext cx="7813625" cy="566822"/>
          </a:xfrm>
          <a:prstGeom prst="rect">
            <a:avLst/>
          </a:prstGeom>
        </p:spPr>
        <p:txBody>
          <a:bodyPr vert="horz" wrap="square" lIns="0" tIns="12700" rIns="0" bIns="0" rtlCol="0" anchor="ctr">
            <a:spAutoFit/>
          </a:bodyPr>
          <a:lstStyle/>
          <a:p>
            <a:pPr marL="12700" algn="ctr">
              <a:spcBef>
                <a:spcPts val="100"/>
              </a:spcBef>
            </a:pPr>
            <a:r>
              <a:rPr lang="en-US" sz="4000" b="1" spc="-5" dirty="0">
                <a:latin typeface="+mn-lt"/>
                <a:cs typeface="Arial"/>
              </a:rPr>
              <a:t>Different Models of </a:t>
            </a:r>
            <a:r>
              <a:rPr sz="4000" b="1" spc="-5" dirty="0">
                <a:latin typeface="+mn-lt"/>
                <a:cs typeface="Arial"/>
              </a:rPr>
              <a:t>Sustainability</a:t>
            </a:r>
            <a:endParaRPr sz="4000" b="1" dirty="0">
              <a:latin typeface="+mn-lt"/>
              <a:cs typeface="Arial"/>
            </a:endParaRPr>
          </a:p>
        </p:txBody>
      </p:sp>
    </p:spTree>
    <p:extLst>
      <p:ext uri="{BB962C8B-B14F-4D97-AF65-F5344CB8AC3E}">
        <p14:creationId xmlns:p14="http://schemas.microsoft.com/office/powerpoint/2010/main" val="18386538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0000"/>
          </a:blip>
          <a:stretch>
            <a:fillRect/>
          </a:stretch>
        </p:blipFill>
        <p:spPr>
          <a:xfrm>
            <a:off x="1609468" y="57048"/>
            <a:ext cx="8982331" cy="6724752"/>
          </a:xfrm>
          <a:prstGeom prst="rect">
            <a:avLst/>
          </a:prstGeom>
          <a:ln>
            <a:noFill/>
          </a:ln>
          <a:effectLst>
            <a:softEdge rad="112500"/>
          </a:effectLst>
        </p:spPr>
      </p:pic>
      <p:sp>
        <p:nvSpPr>
          <p:cNvPr id="96258" name="Title 1"/>
          <p:cNvSpPr>
            <a:spLocks noGrp="1"/>
          </p:cNvSpPr>
          <p:nvPr>
            <p:ph type="ctrTitle"/>
          </p:nvPr>
        </p:nvSpPr>
        <p:spPr>
          <a:xfrm>
            <a:off x="2214433" y="1819224"/>
            <a:ext cx="7772400" cy="3200400"/>
          </a:xfrm>
          <a:gradFill rotWithShape="1">
            <a:gsLst>
              <a:gs pos="0">
                <a:srgbClr val="DEE8FE"/>
              </a:gs>
              <a:gs pos="50000">
                <a:srgbClr val="BCD0FE"/>
              </a:gs>
              <a:gs pos="100000">
                <a:srgbClr val="90B5FF"/>
              </a:gs>
            </a:gsLst>
            <a:lin ang="0" scaled="1"/>
          </a:gradFill>
          <a:ln>
            <a:solidFill>
              <a:schemeClr val="accent1"/>
            </a:solidFill>
            <a:miter lim="800000"/>
          </a:ln>
        </p:spPr>
        <p:txBody>
          <a:bodyPr/>
          <a:lstStyle/>
          <a:p>
            <a:r>
              <a:rPr lang="en-US" altLang="x-none" sz="4800" b="1" dirty="0">
                <a:latin typeface="+mn-lt"/>
                <a:ea typeface="ＭＳ Ｐゴシック" charset="-128"/>
              </a:rPr>
              <a:t>The Interface Company </a:t>
            </a:r>
            <a:br>
              <a:rPr lang="en-US" altLang="x-none" sz="4800" b="1" dirty="0">
                <a:latin typeface="+mn-lt"/>
                <a:ea typeface="ＭＳ Ｐゴシック" charset="-128"/>
              </a:rPr>
            </a:br>
            <a:r>
              <a:rPr lang="en-US" altLang="x-none" sz="4800" b="1" dirty="0">
                <a:latin typeface="+mn-lt"/>
                <a:ea typeface="ＭＳ Ｐゴシック" charset="-128"/>
              </a:rPr>
              <a:t>Case Study</a:t>
            </a:r>
            <a:br>
              <a:rPr lang="en-US" altLang="x-none" sz="4800" b="1" dirty="0">
                <a:latin typeface="+mn-lt"/>
                <a:ea typeface="ＭＳ Ｐゴシック" charset="-128"/>
              </a:rPr>
            </a:br>
            <a:br>
              <a:rPr lang="en-US" altLang="x-none" b="1" dirty="0">
                <a:latin typeface="+mn-lt"/>
                <a:ea typeface="ＭＳ Ｐゴシック" charset="-128"/>
              </a:rPr>
            </a:br>
            <a:endParaRPr lang="en-US" altLang="x-none" dirty="0">
              <a:latin typeface="+mn-lt"/>
              <a:ea typeface="ＭＳ Ｐゴシック" charset="-128"/>
            </a:endParaRPr>
          </a:p>
        </p:txBody>
      </p:sp>
      <p:cxnSp>
        <p:nvCxnSpPr>
          <p:cNvPr id="6" name="Straight Connector 5"/>
          <p:cNvCxnSpPr>
            <a:cxnSpLocks noChangeShapeType="1"/>
          </p:cNvCxnSpPr>
          <p:nvPr/>
        </p:nvCxnSpPr>
        <p:spPr bwMode="auto">
          <a:xfrm>
            <a:off x="3200400" y="3352800"/>
            <a:ext cx="6019800"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6260" name="TextBox 6"/>
          <p:cNvSpPr txBox="1">
            <a:spLocks noChangeArrowheads="1"/>
          </p:cNvSpPr>
          <p:nvPr/>
        </p:nvSpPr>
        <p:spPr bwMode="auto">
          <a:xfrm>
            <a:off x="2667000" y="3581400"/>
            <a:ext cx="701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r>
              <a:rPr lang="en-US" altLang="x-none" sz="3600">
                <a:solidFill>
                  <a:srgbClr val="000000"/>
                </a:solidFill>
                <a:latin typeface="Calibri" charset="0"/>
              </a:rPr>
              <a:t>Does running a business by conviction mean sacrificing profit?</a:t>
            </a:r>
          </a:p>
        </p:txBody>
      </p:sp>
      <p:sp>
        <p:nvSpPr>
          <p:cNvPr id="96261" name="TextBox 7"/>
          <p:cNvSpPr txBox="1">
            <a:spLocks noChangeArrowheads="1"/>
          </p:cNvSpPr>
          <p:nvPr/>
        </p:nvSpPr>
        <p:spPr bwMode="auto">
          <a:xfrm>
            <a:off x="1676400" y="6135688"/>
            <a:ext cx="891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r>
              <a:rPr lang="en-US" altLang="x-none" sz="1800" dirty="0">
                <a:solidFill>
                  <a:srgbClr val="000000"/>
                </a:solidFill>
                <a:latin typeface="Arial" charset="0"/>
              </a:rPr>
              <a:t>Prepared by</a:t>
            </a:r>
          </a:p>
          <a:p>
            <a:pPr algn="ctr" eaLnBrk="1" hangingPunct="1"/>
            <a:r>
              <a:rPr lang="en-US" altLang="x-none" sz="1800" dirty="0">
                <a:solidFill>
                  <a:srgbClr val="000000"/>
                </a:solidFill>
                <a:latin typeface="Arial" charset="0"/>
              </a:rPr>
              <a:t>Abigail </a:t>
            </a:r>
            <a:r>
              <a:rPr lang="en-US" altLang="x-none" sz="1800" dirty="0" err="1">
                <a:solidFill>
                  <a:srgbClr val="000000"/>
                </a:solidFill>
                <a:latin typeface="Arial" charset="0"/>
              </a:rPr>
              <a:t>Enghirst</a:t>
            </a:r>
            <a:r>
              <a:rPr lang="en-US" altLang="x-none" sz="1800" dirty="0">
                <a:solidFill>
                  <a:srgbClr val="000000"/>
                </a:solidFill>
                <a:latin typeface="Arial" charset="0"/>
              </a:rPr>
              <a:t> ~ Karen </a:t>
            </a:r>
            <a:r>
              <a:rPr lang="en-US" altLang="x-none" sz="1800" dirty="0" err="1">
                <a:solidFill>
                  <a:srgbClr val="000000"/>
                </a:solidFill>
                <a:latin typeface="Arial" charset="0"/>
              </a:rPr>
              <a:t>Schenck</a:t>
            </a:r>
            <a:r>
              <a:rPr lang="en-US" altLang="x-none" sz="1800" dirty="0">
                <a:solidFill>
                  <a:srgbClr val="000000"/>
                </a:solidFill>
                <a:latin typeface="Arial" charset="0"/>
              </a:rPr>
              <a:t> ~ Justin Vickerman ~ Karen </a:t>
            </a:r>
            <a:r>
              <a:rPr lang="en-US" altLang="x-none" sz="1800" dirty="0" err="1">
                <a:solidFill>
                  <a:srgbClr val="000000"/>
                </a:solidFill>
                <a:latin typeface="Arial" charset="0"/>
              </a:rPr>
              <a:t>Wisont</a:t>
            </a:r>
            <a:endParaRPr lang="en-US" altLang="x-none" sz="1800" dirty="0">
              <a:solidFill>
                <a:srgbClr val="000000"/>
              </a:solidFill>
              <a:latin typeface="Arial" charset="0"/>
            </a:endParaRPr>
          </a:p>
        </p:txBody>
      </p:sp>
    </p:spTree>
    <p:extLst>
      <p:ext uri="{BB962C8B-B14F-4D97-AF65-F5344CB8AC3E}">
        <p14:creationId xmlns:p14="http://schemas.microsoft.com/office/powerpoint/2010/main" val="1043262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1981199" y="1151914"/>
            <a:ext cx="8267205" cy="590931"/>
          </a:xfr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Lst>
        </p:spPr>
        <p:txBody>
          <a:bodyPr wrap="square">
            <a:spAutoFit/>
          </a:bodyPr>
          <a:lstStyle/>
          <a:p>
            <a:r>
              <a:rPr lang="en-US" altLang="x-none" sz="3600" dirty="0">
                <a:latin typeface="+mn-lt"/>
                <a:ea typeface="ＭＳ Ｐゴシック" charset="-128"/>
              </a:rPr>
              <a:t>A Sizeable Global Industry</a:t>
            </a:r>
          </a:p>
        </p:txBody>
      </p:sp>
      <p:graphicFrame>
        <p:nvGraphicFramePr>
          <p:cNvPr id="4" name="Diagram 3"/>
          <p:cNvGraphicFramePr/>
          <p:nvPr>
            <p:extLst>
              <p:ext uri="{D42A27DB-BD31-4B8C-83A1-F6EECF244321}">
                <p14:modId xmlns:p14="http://schemas.microsoft.com/office/powerpoint/2010/main" val="2757736776"/>
              </p:ext>
            </p:extLst>
          </p:nvPr>
        </p:nvGraphicFramePr>
        <p:xfrm>
          <a:off x="1981200" y="2057400"/>
          <a:ext cx="80772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arpet3.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315200" y="1371600"/>
            <a:ext cx="30813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7B01866F-3EDF-47D5-8983-942F4DBAFC7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bject 2">
            <a:extLst>
              <a:ext uri="{FF2B5EF4-FFF2-40B4-BE49-F238E27FC236}">
                <a16:creationId xmlns:a16="http://schemas.microsoft.com/office/drawing/2014/main" id="{2E1D4E89-90E3-4EE2-8EF2-65CCF6C49C7E}"/>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1982582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idx="4294967295"/>
          </p:nvPr>
        </p:nvSpPr>
        <p:spPr>
          <a:xfrm>
            <a:off x="336739" y="3306836"/>
            <a:ext cx="2551386" cy="1311128"/>
          </a:xfrm>
          <a:noFill/>
          <a:ln w="9525">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x-none" dirty="0">
                <a:latin typeface="+mn-lt"/>
                <a:ea typeface="ＭＳ Ｐゴシック" charset="-128"/>
              </a:rPr>
              <a:t>Where is Interface?</a:t>
            </a:r>
          </a:p>
        </p:txBody>
      </p:sp>
      <p:sp>
        <p:nvSpPr>
          <p:cNvPr id="100354" name="TextBox 5"/>
          <p:cNvSpPr txBox="1">
            <a:spLocks noChangeArrowheads="1"/>
          </p:cNvSpPr>
          <p:nvPr/>
        </p:nvSpPr>
        <p:spPr bwMode="auto">
          <a:xfrm>
            <a:off x="2590800" y="2133601"/>
            <a:ext cx="640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en-US" altLang="x-none" sz="1800">
              <a:solidFill>
                <a:srgbClr val="000000"/>
              </a:solidFill>
              <a:latin typeface="Arial" charset="0"/>
            </a:endParaRPr>
          </a:p>
          <a:p>
            <a:pPr eaLnBrk="1" hangingPunct="1"/>
            <a:endParaRPr lang="en-US" altLang="x-none" sz="1800">
              <a:solidFill>
                <a:srgbClr val="000000"/>
              </a:solidFill>
              <a:latin typeface="Arial" charset="0"/>
            </a:endParaRPr>
          </a:p>
          <a:p>
            <a:pPr eaLnBrk="1" hangingPunct="1"/>
            <a:endParaRPr lang="en-US" altLang="x-none" sz="1800">
              <a:solidFill>
                <a:srgbClr val="000000"/>
              </a:solidFill>
              <a:latin typeface="Arial" charset="0"/>
            </a:endParaRPr>
          </a:p>
        </p:txBody>
      </p:sp>
      <p:pic>
        <p:nvPicPr>
          <p:cNvPr id="100355" name="Content Placeholder 9" descr="Manufacturing and Distribution.png"/>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l="-429" r="-318"/>
          <a:stretch/>
        </p:blipFill>
        <p:spPr>
          <a:xfrm>
            <a:off x="3016468" y="1295400"/>
            <a:ext cx="8602718" cy="5334000"/>
          </a:xfrm>
        </p:spPr>
      </p:pic>
      <p:cxnSp>
        <p:nvCxnSpPr>
          <p:cNvPr id="5" name="Straight Connector 4">
            <a:extLst>
              <a:ext uri="{FF2B5EF4-FFF2-40B4-BE49-F238E27FC236}">
                <a16:creationId xmlns:a16="http://schemas.microsoft.com/office/drawing/2014/main" id="{8476777C-49DF-46DC-B096-656ABB262AF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bject 2">
            <a:extLst>
              <a:ext uri="{FF2B5EF4-FFF2-40B4-BE49-F238E27FC236}">
                <a16:creationId xmlns:a16="http://schemas.microsoft.com/office/drawing/2014/main" id="{E469F29C-DEBB-4FD8-9B5E-B7C7120E2207}"/>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72990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55683" y="2775973"/>
            <a:ext cx="9280634" cy="843821"/>
          </a:xfrm>
          <a:prstGeom prst="rect">
            <a:avLst/>
          </a:prstGeom>
        </p:spPr>
        <p:txBody>
          <a:bodyPr vert="horz" wrap="square" lIns="0" tIns="12700" rIns="0" bIns="0" rtlCol="0">
            <a:spAutoFit/>
          </a:bodyPr>
          <a:lstStyle/>
          <a:p>
            <a:pPr marL="12700" algn="ctr">
              <a:spcBef>
                <a:spcPts val="100"/>
              </a:spcBef>
            </a:pPr>
            <a:r>
              <a:rPr sz="5400" spc="-5" dirty="0">
                <a:cs typeface="Calibri"/>
              </a:rPr>
              <a:t>The </a:t>
            </a:r>
            <a:r>
              <a:rPr sz="5400" spc="-145" dirty="0">
                <a:cs typeface="Calibri"/>
              </a:rPr>
              <a:t>Top Ten</a:t>
            </a:r>
            <a:r>
              <a:rPr sz="5400" spc="100" dirty="0">
                <a:cs typeface="Calibri"/>
              </a:rPr>
              <a:t> </a:t>
            </a:r>
            <a:r>
              <a:rPr lang="en-US" sz="5400" dirty="0">
                <a:cs typeface="Calibri"/>
              </a:rPr>
              <a:t>Sustainability Myths</a:t>
            </a:r>
            <a:endParaRPr sz="5400" dirty="0">
              <a:cs typeface="Calibri"/>
            </a:endParaRPr>
          </a:p>
        </p:txBody>
      </p:sp>
    </p:spTree>
    <p:extLst>
      <p:ext uri="{BB962C8B-B14F-4D97-AF65-F5344CB8AC3E}">
        <p14:creationId xmlns:p14="http://schemas.microsoft.com/office/powerpoint/2010/main" val="15059064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2362200" y="1513032"/>
            <a:ext cx="3657600" cy="701731"/>
          </a:xfr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Lst>
        </p:spPr>
        <p:txBody>
          <a:bodyPr>
            <a:spAutoFit/>
          </a:bodyPr>
          <a:lstStyle/>
          <a:p>
            <a:pPr algn="l"/>
            <a:r>
              <a:rPr lang="en-US" altLang="x-none" dirty="0">
                <a:latin typeface="+mn-lt"/>
                <a:ea typeface="ＭＳ Ｐゴシック" charset="-128"/>
              </a:rPr>
              <a:t>Ray Anderson</a:t>
            </a:r>
          </a:p>
        </p:txBody>
      </p:sp>
      <p:sp>
        <p:nvSpPr>
          <p:cNvPr id="102402" name="Content Placeholder 2"/>
          <p:cNvSpPr>
            <a:spLocks noGrp="1"/>
          </p:cNvSpPr>
          <p:nvPr>
            <p:ph idx="1"/>
          </p:nvPr>
        </p:nvSpPr>
        <p:spPr>
          <a:xfrm>
            <a:off x="712519" y="3277613"/>
            <a:ext cx="9498281" cy="1172629"/>
          </a:xfrm>
        </p:spPr>
        <p:txBody>
          <a:bodyPr wrap="square">
            <a:spAutoFit/>
          </a:bodyPr>
          <a:lstStyle/>
          <a:p>
            <a:pPr marL="0" indent="0">
              <a:buNone/>
            </a:pPr>
            <a:r>
              <a:rPr lang="en-US" altLang="en-US" sz="2600" dirty="0">
                <a:latin typeface="+mn-lt"/>
                <a:ea typeface="ＭＳ Ｐゴシック" charset="-128"/>
              </a:rPr>
              <a:t>“</a:t>
            </a:r>
            <a:r>
              <a:rPr lang="en-US" altLang="x-none" sz="2600" dirty="0">
                <a:latin typeface="+mn-lt"/>
                <a:ea typeface="ＭＳ Ｐゴシック" charset="-128"/>
              </a:rPr>
              <a:t>I stood indicted as a plunderer, a destroyer of the earth, a thief of my grandchildren</a:t>
            </a:r>
            <a:r>
              <a:rPr lang="en-US" altLang="en-US" sz="2600" dirty="0">
                <a:latin typeface="+mn-lt"/>
                <a:ea typeface="ＭＳ Ｐゴシック" charset="-128"/>
              </a:rPr>
              <a:t>’</a:t>
            </a:r>
            <a:r>
              <a:rPr lang="en-US" altLang="x-none" sz="2600" dirty="0">
                <a:latin typeface="+mn-lt"/>
                <a:ea typeface="ＭＳ Ｐゴシック" charset="-128"/>
              </a:rPr>
              <a:t>s future. And I thought, my God, someday what I do here will be illegal. Someday they</a:t>
            </a:r>
            <a:r>
              <a:rPr lang="en-US" altLang="en-US" sz="2600" dirty="0">
                <a:latin typeface="+mn-lt"/>
                <a:ea typeface="ＭＳ Ｐゴシック" charset="-128"/>
              </a:rPr>
              <a:t>’</a:t>
            </a:r>
            <a:r>
              <a:rPr lang="en-US" altLang="x-none" sz="2600" dirty="0">
                <a:latin typeface="+mn-lt"/>
                <a:ea typeface="ＭＳ Ｐゴシック" charset="-128"/>
              </a:rPr>
              <a:t>ll send people like me to jail.</a:t>
            </a:r>
            <a:r>
              <a:rPr lang="en-US" altLang="en-US" sz="2600" dirty="0">
                <a:latin typeface="+mn-lt"/>
                <a:ea typeface="ＭＳ Ｐゴシック" charset="-128"/>
              </a:rPr>
              <a:t>”</a:t>
            </a:r>
            <a:endParaRPr lang="en-US" altLang="x-none" sz="2600" dirty="0">
              <a:latin typeface="+mn-lt"/>
              <a:ea typeface="ＭＳ Ｐゴシック" charset="-128"/>
            </a:endParaRPr>
          </a:p>
        </p:txBody>
      </p:sp>
      <p:pic>
        <p:nvPicPr>
          <p:cNvPr id="102403" name="Picture 3" descr="Ray Anders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81800" y="1464566"/>
            <a:ext cx="3429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Box 6"/>
          <p:cNvSpPr txBox="1">
            <a:spLocks noChangeArrowheads="1"/>
          </p:cNvSpPr>
          <p:nvPr/>
        </p:nvSpPr>
        <p:spPr bwMode="auto">
          <a:xfrm>
            <a:off x="2362200" y="2196899"/>
            <a:ext cx="3657600"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2800" b="1" dirty="0">
                <a:solidFill>
                  <a:srgbClr val="000000"/>
                </a:solidFill>
                <a:latin typeface="Calibri" charset="0"/>
              </a:rPr>
              <a:t>A </a:t>
            </a:r>
            <a:r>
              <a:rPr lang="en-US" altLang="en-US" sz="2800" b="1" dirty="0">
                <a:solidFill>
                  <a:srgbClr val="000000"/>
                </a:solidFill>
                <a:latin typeface="Calibri" charset="0"/>
              </a:rPr>
              <a:t>“</a:t>
            </a:r>
            <a:r>
              <a:rPr lang="en-US" altLang="x-none" sz="2800" b="1" dirty="0">
                <a:solidFill>
                  <a:srgbClr val="000000"/>
                </a:solidFill>
                <a:latin typeface="Calibri" charset="0"/>
              </a:rPr>
              <a:t>Spear in the Chest</a:t>
            </a:r>
            <a:r>
              <a:rPr lang="en-US" altLang="en-US" sz="2800" b="1" dirty="0">
                <a:solidFill>
                  <a:srgbClr val="000000"/>
                </a:solidFill>
                <a:latin typeface="Calibri" charset="0"/>
              </a:rPr>
              <a:t>”</a:t>
            </a:r>
            <a:endParaRPr lang="en-US" altLang="x-none" sz="2800" b="1" dirty="0">
              <a:solidFill>
                <a:srgbClr val="000000"/>
              </a:solidFill>
              <a:latin typeface="Calibri" charset="0"/>
            </a:endParaRPr>
          </a:p>
        </p:txBody>
      </p:sp>
      <p:sp>
        <p:nvSpPr>
          <p:cNvPr id="6" name="TextBox 5"/>
          <p:cNvSpPr txBox="1">
            <a:spLocks noChangeArrowheads="1"/>
          </p:cNvSpPr>
          <p:nvPr/>
        </p:nvSpPr>
        <p:spPr bwMode="auto">
          <a:xfrm>
            <a:off x="712519" y="4985034"/>
            <a:ext cx="9536381" cy="1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en-US" sz="2600" dirty="0">
                <a:solidFill>
                  <a:srgbClr val="000000"/>
                </a:solidFill>
                <a:latin typeface="Calibri" charset="0"/>
              </a:rPr>
              <a:t>“</a:t>
            </a:r>
            <a:r>
              <a:rPr lang="en-US" altLang="x-none" sz="2600" dirty="0">
                <a:solidFill>
                  <a:srgbClr val="000000"/>
                </a:solidFill>
                <a:latin typeface="Calibri" charset="0"/>
              </a:rPr>
              <a:t>I was so wrong, for so long…There is a better way to make a bigger profit…and at the same time do it honestly and legitimately, not at the expense of the earth.</a:t>
            </a:r>
            <a:r>
              <a:rPr lang="en-US" altLang="en-US" sz="2600" dirty="0">
                <a:solidFill>
                  <a:srgbClr val="000000"/>
                </a:solidFill>
                <a:latin typeface="Calibri" charset="0"/>
              </a:rPr>
              <a:t>”</a:t>
            </a:r>
            <a:endParaRPr lang="en-US" altLang="x-none" sz="2600" dirty="0">
              <a:solidFill>
                <a:srgbClr val="000000"/>
              </a:solidFill>
              <a:latin typeface="Calibri" charset="0"/>
            </a:endParaRPr>
          </a:p>
        </p:txBody>
      </p:sp>
      <p:cxnSp>
        <p:nvCxnSpPr>
          <p:cNvPr id="7" name="Straight Connector 6">
            <a:extLst>
              <a:ext uri="{FF2B5EF4-FFF2-40B4-BE49-F238E27FC236}">
                <a16:creationId xmlns:a16="http://schemas.microsoft.com/office/drawing/2014/main" id="{69E8297D-11C2-4325-9DE3-AD931123F2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bject 2">
            <a:extLst>
              <a:ext uri="{FF2B5EF4-FFF2-40B4-BE49-F238E27FC236}">
                <a16:creationId xmlns:a16="http://schemas.microsoft.com/office/drawing/2014/main" id="{28F1931D-DD1D-4B76-B313-7B718C3CC15C}"/>
              </a:ext>
            </a:extLst>
          </p:cNvPr>
          <p:cNvSpPr txBox="1">
            <a:spLocks/>
          </p:cNvSpPr>
          <p:nvPr/>
        </p:nvSpPr>
        <p:spPr>
          <a:xfrm>
            <a:off x="2189188"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11468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2990453" y="1154320"/>
            <a:ext cx="6211093" cy="590931"/>
          </a:xfr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Lst>
        </p:spPr>
        <p:txBody>
          <a:bodyPr wrap="square">
            <a:spAutoFit/>
          </a:bodyPr>
          <a:lstStyle/>
          <a:p>
            <a:pPr algn="ctr"/>
            <a:r>
              <a:rPr lang="en-US" altLang="x-none" sz="3600" dirty="0">
                <a:latin typeface="+mn-lt"/>
                <a:ea typeface="ＭＳ Ｐゴシック" charset="-128"/>
              </a:rPr>
              <a:t>Good Intentions = Lost Revenue</a:t>
            </a:r>
          </a:p>
        </p:txBody>
      </p:sp>
      <p:cxnSp>
        <p:nvCxnSpPr>
          <p:cNvPr id="6" name="Straight Arrow Connector 5"/>
          <p:cNvCxnSpPr>
            <a:cxnSpLocks noChangeShapeType="1"/>
            <a:stCxn id="4" idx="2"/>
            <a:endCxn id="8" idx="0"/>
          </p:cNvCxnSpPr>
          <p:nvPr/>
        </p:nvCxnSpPr>
        <p:spPr bwMode="auto">
          <a:xfrm>
            <a:off x="6095999" y="2182937"/>
            <a:ext cx="0" cy="338050"/>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Rectangle 8"/>
          <p:cNvSpPr>
            <a:spLocks noChangeArrowheads="1"/>
          </p:cNvSpPr>
          <p:nvPr/>
        </p:nvSpPr>
        <p:spPr bwMode="auto">
          <a:xfrm>
            <a:off x="3886200" y="3885005"/>
            <a:ext cx="4419600" cy="707882"/>
          </a:xfrm>
          <a:prstGeom prst="rect">
            <a:avLst/>
          </a:prstGeom>
          <a:solidFill>
            <a:srgbClr val="9BB8EF"/>
          </a:solidFill>
          <a:ln w="9525">
            <a:solidFill>
              <a:srgbClr val="B6DCDF"/>
            </a:solidFill>
            <a:miter lim="800000"/>
            <a:headEnd/>
            <a:tailEnd/>
          </a:ln>
          <a:effectLst>
            <a:outerShdw blurRad="63500" dist="23000" dir="5400000" rotWithShape="0">
              <a:srgbClr val="000000">
                <a:alpha val="34998"/>
              </a:srgbClr>
            </a:outerShdw>
          </a:effectLst>
        </p:spPr>
        <p:txBody>
          <a:bodyPr lIns="91435" tIns="45718" rIns="91435" bIns="45718" anchor="ctr">
            <a:spAutoFit/>
          </a:bodyPr>
          <a:lstStyle/>
          <a:p>
            <a:pPr algn="ctr">
              <a:defRPr/>
            </a:pPr>
            <a:r>
              <a:rPr lang="en-US" sz="2000" dirty="0">
                <a:solidFill>
                  <a:srgbClr val="000000"/>
                </a:solidFill>
                <a:cs typeface="Arial" charset="0"/>
              </a:rPr>
              <a:t>$50 million cost savings (1994-1997)</a:t>
            </a:r>
            <a:br>
              <a:rPr lang="en-US" sz="2000" dirty="0">
                <a:solidFill>
                  <a:srgbClr val="000000"/>
                </a:solidFill>
                <a:cs typeface="Arial" charset="0"/>
              </a:rPr>
            </a:br>
            <a:r>
              <a:rPr lang="en-US" sz="2000" dirty="0">
                <a:solidFill>
                  <a:srgbClr val="000000"/>
                </a:solidFill>
                <a:cs typeface="Arial" charset="0"/>
              </a:rPr>
              <a:t>$1.2 billion in sales (1998)</a:t>
            </a:r>
          </a:p>
        </p:txBody>
      </p:sp>
      <p:cxnSp>
        <p:nvCxnSpPr>
          <p:cNvPr id="12" name="Straight Arrow Connector 11"/>
          <p:cNvCxnSpPr>
            <a:cxnSpLocks noChangeShapeType="1"/>
            <a:stCxn id="8" idx="2"/>
            <a:endCxn id="9" idx="0"/>
          </p:cNvCxnSpPr>
          <p:nvPr/>
        </p:nvCxnSpPr>
        <p:spPr bwMode="auto">
          <a:xfrm>
            <a:off x="6095999" y="3536646"/>
            <a:ext cx="1" cy="348359"/>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4" name="Rectangle 13"/>
          <p:cNvSpPr>
            <a:spLocks noChangeArrowheads="1"/>
          </p:cNvSpPr>
          <p:nvPr/>
        </p:nvSpPr>
        <p:spPr bwMode="auto">
          <a:xfrm>
            <a:off x="2971799" y="4936020"/>
            <a:ext cx="6248400" cy="707882"/>
          </a:xfrm>
          <a:prstGeom prst="rect">
            <a:avLst/>
          </a:prstGeom>
          <a:solidFill>
            <a:srgbClr val="9BB8EF"/>
          </a:solidFill>
          <a:ln w="9525">
            <a:solidFill>
              <a:srgbClr val="B6DCDF"/>
            </a:solidFill>
            <a:miter lim="800000"/>
            <a:headEnd/>
            <a:tailEnd/>
          </a:ln>
          <a:effectLst>
            <a:outerShdw blurRad="63500" dist="23000" dir="5400000" rotWithShape="0">
              <a:srgbClr val="000000">
                <a:alpha val="34998"/>
              </a:srgbClr>
            </a:outerShdw>
          </a:effectLst>
        </p:spPr>
        <p:txBody>
          <a:bodyPr lIns="91435" tIns="45718" rIns="91435" bIns="45718" anchor="ctr">
            <a:spAutoFit/>
          </a:bodyPr>
          <a:lstStyle/>
          <a:p>
            <a:pPr algn="ctr">
              <a:defRPr/>
            </a:pPr>
            <a:r>
              <a:rPr lang="en-US" sz="2000" dirty="0">
                <a:solidFill>
                  <a:srgbClr val="000000"/>
                </a:solidFill>
                <a:cs typeface="Arial" charset="0"/>
              </a:rPr>
              <a:t>Drop in sales, cumulative losses</a:t>
            </a:r>
            <a:br>
              <a:rPr lang="en-US" sz="2000" dirty="0">
                <a:solidFill>
                  <a:srgbClr val="000000"/>
                </a:solidFill>
                <a:cs typeface="Arial" charset="0"/>
              </a:rPr>
            </a:br>
            <a:r>
              <a:rPr lang="en-US" sz="2000" dirty="0">
                <a:solidFill>
                  <a:srgbClr val="000000"/>
                </a:solidFill>
                <a:cs typeface="Arial" charset="0"/>
              </a:rPr>
              <a:t>Anderson replaced (as President 1997, as CEO 2001)</a:t>
            </a:r>
          </a:p>
        </p:txBody>
      </p:sp>
      <p:sp>
        <p:nvSpPr>
          <p:cNvPr id="8" name="Rectangle 7"/>
          <p:cNvSpPr>
            <a:spLocks noChangeArrowheads="1"/>
          </p:cNvSpPr>
          <p:nvPr/>
        </p:nvSpPr>
        <p:spPr bwMode="auto">
          <a:xfrm>
            <a:off x="3886199" y="2520987"/>
            <a:ext cx="4419600" cy="1015659"/>
          </a:xfrm>
          <a:prstGeom prst="rect">
            <a:avLst/>
          </a:prstGeom>
          <a:solidFill>
            <a:srgbClr val="9BB8EF"/>
          </a:solidFill>
          <a:ln w="9525">
            <a:solidFill>
              <a:srgbClr val="B6DCDF"/>
            </a:solidFill>
            <a:miter lim="800000"/>
            <a:headEnd/>
            <a:tailEnd/>
          </a:ln>
          <a:effectLst>
            <a:outerShdw blurRad="63500" dist="23000" dir="5400000" rotWithShape="0">
              <a:srgbClr val="000000">
                <a:alpha val="34998"/>
              </a:srgbClr>
            </a:outerShdw>
          </a:effectLst>
        </p:spPr>
        <p:txBody>
          <a:bodyPr lIns="91435" tIns="45718" rIns="91435" bIns="45718" anchor="ctr">
            <a:spAutoFit/>
          </a:bodyPr>
          <a:lstStyle/>
          <a:p>
            <a:pPr algn="ctr">
              <a:defRPr/>
            </a:pPr>
            <a:r>
              <a:rPr lang="en-US" sz="2000" dirty="0">
                <a:solidFill>
                  <a:srgbClr val="000000"/>
                </a:solidFill>
                <a:cs typeface="Arial" charset="0"/>
              </a:rPr>
              <a:t>Ray Anderson decided to become first truly sustainable company</a:t>
            </a:r>
          </a:p>
          <a:p>
            <a:pPr algn="ctr">
              <a:defRPr/>
            </a:pPr>
            <a:r>
              <a:rPr lang="en-US" sz="2000" dirty="0">
                <a:solidFill>
                  <a:srgbClr val="000000"/>
                </a:solidFill>
                <a:cs typeface="Arial" charset="0"/>
              </a:rPr>
              <a:t>$780 million in sales (1994)</a:t>
            </a:r>
          </a:p>
        </p:txBody>
      </p:sp>
      <p:sp>
        <p:nvSpPr>
          <p:cNvPr id="4" name="Rectangle 3"/>
          <p:cNvSpPr>
            <a:spLocks noChangeArrowheads="1"/>
          </p:cNvSpPr>
          <p:nvPr/>
        </p:nvSpPr>
        <p:spPr bwMode="auto">
          <a:xfrm>
            <a:off x="4229099" y="1782832"/>
            <a:ext cx="3733800" cy="400105"/>
          </a:xfrm>
          <a:prstGeom prst="rect">
            <a:avLst/>
          </a:prstGeom>
          <a:solidFill>
            <a:srgbClr val="9BB8EF"/>
          </a:solidFill>
          <a:ln w="9525">
            <a:solidFill>
              <a:srgbClr val="B6DCDF"/>
            </a:solidFill>
            <a:miter lim="800000"/>
            <a:headEnd/>
            <a:tailEnd/>
          </a:ln>
          <a:effectLst>
            <a:outerShdw blurRad="63500" dist="23000" dir="5400000" rotWithShape="0">
              <a:srgbClr val="000000">
                <a:alpha val="34998"/>
              </a:srgbClr>
            </a:outerShdw>
          </a:effectLst>
        </p:spPr>
        <p:txBody>
          <a:bodyPr lIns="91435" tIns="45718" rIns="91435" bIns="45718" anchor="ctr">
            <a:spAutoFit/>
          </a:bodyPr>
          <a:lstStyle/>
          <a:p>
            <a:pPr algn="ctr">
              <a:defRPr/>
            </a:pPr>
            <a:r>
              <a:rPr lang="en-US" sz="2000" dirty="0">
                <a:solidFill>
                  <a:srgbClr val="000000"/>
                </a:solidFill>
                <a:cs typeface="Arial" charset="0"/>
              </a:rPr>
              <a:t>Profitable company </a:t>
            </a:r>
          </a:p>
        </p:txBody>
      </p:sp>
      <p:cxnSp>
        <p:nvCxnSpPr>
          <p:cNvPr id="13" name="Straight Arrow Connector 12"/>
          <p:cNvCxnSpPr>
            <a:cxnSpLocks noChangeShapeType="1"/>
            <a:stCxn id="9" idx="2"/>
            <a:endCxn id="14" idx="0"/>
          </p:cNvCxnSpPr>
          <p:nvPr/>
        </p:nvCxnSpPr>
        <p:spPr bwMode="auto">
          <a:xfrm flipH="1">
            <a:off x="6095999" y="4592887"/>
            <a:ext cx="1" cy="343133"/>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a:stCxn id="14" idx="2"/>
            <a:endCxn id="104458" idx="0"/>
          </p:cNvCxnSpPr>
          <p:nvPr/>
        </p:nvCxnSpPr>
        <p:spPr bwMode="auto">
          <a:xfrm>
            <a:off x="6095999" y="5643902"/>
            <a:ext cx="1" cy="348359"/>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4458" name="TextBox 21"/>
          <p:cNvSpPr txBox="1">
            <a:spLocks noChangeArrowheads="1"/>
          </p:cNvSpPr>
          <p:nvPr/>
        </p:nvSpPr>
        <p:spPr bwMode="auto">
          <a:xfrm>
            <a:off x="1866900" y="5992261"/>
            <a:ext cx="8458200" cy="52321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r>
              <a:rPr lang="en-US" altLang="x-none" sz="2800" b="1" dirty="0">
                <a:solidFill>
                  <a:srgbClr val="FFFFFF"/>
                </a:solidFill>
                <a:latin typeface="+mn-lt"/>
              </a:rPr>
              <a:t>Must a company sacrifice profit to pursue conviction?</a:t>
            </a:r>
          </a:p>
        </p:txBody>
      </p:sp>
      <p:cxnSp>
        <p:nvCxnSpPr>
          <p:cNvPr id="17" name="Straight Connector 16">
            <a:extLst>
              <a:ext uri="{FF2B5EF4-FFF2-40B4-BE49-F238E27FC236}">
                <a16:creationId xmlns:a16="http://schemas.microsoft.com/office/drawing/2014/main" id="{9764B6E1-A0A4-4E14-A160-259D2543B7A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bject 2">
            <a:extLst>
              <a:ext uri="{FF2B5EF4-FFF2-40B4-BE49-F238E27FC236}">
                <a16:creationId xmlns:a16="http://schemas.microsoft.com/office/drawing/2014/main" id="{344A95F8-2A89-440F-8A5D-EC47179D6918}"/>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410442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2628898" y="1667189"/>
            <a:ext cx="6934200" cy="646331"/>
          </a:xfr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Lst>
        </p:spPr>
        <p:txBody>
          <a:bodyPr>
            <a:spAutoFit/>
          </a:bodyPr>
          <a:lstStyle/>
          <a:p>
            <a:pPr algn="ctr"/>
            <a:r>
              <a:rPr lang="en-US" altLang="x-none" sz="4000" b="1" dirty="0">
                <a:latin typeface="+mn-lt"/>
                <a:ea typeface="ＭＳ Ｐゴシック" charset="-128"/>
              </a:rPr>
              <a:t>Ray Anderson</a:t>
            </a:r>
            <a:r>
              <a:rPr lang="en-US" altLang="en-US" sz="4000" b="1" dirty="0">
                <a:latin typeface="+mn-lt"/>
                <a:ea typeface="ＭＳ Ｐゴシック" charset="-128"/>
              </a:rPr>
              <a:t>’</a:t>
            </a:r>
            <a:r>
              <a:rPr lang="en-US" altLang="x-none" sz="4000" b="1" dirty="0">
                <a:latin typeface="+mn-lt"/>
                <a:ea typeface="ＭＳ Ｐゴシック" charset="-128"/>
              </a:rPr>
              <a:t>s Vision</a:t>
            </a:r>
          </a:p>
        </p:txBody>
      </p:sp>
      <p:sp>
        <p:nvSpPr>
          <p:cNvPr id="106498" name="Content Placeholder 2"/>
          <p:cNvSpPr>
            <a:spLocks noGrp="1"/>
          </p:cNvSpPr>
          <p:nvPr>
            <p:ph idx="1"/>
          </p:nvPr>
        </p:nvSpPr>
        <p:spPr>
          <a:xfrm>
            <a:off x="490601" y="2828794"/>
            <a:ext cx="11210795" cy="2890022"/>
          </a:xfrm>
        </p:spPr>
        <p:txBody>
          <a:bodyPr wrap="square">
            <a:spAutoFit/>
          </a:bodyPr>
          <a:lstStyle/>
          <a:p>
            <a:pPr marL="0" indent="0">
              <a:lnSpc>
                <a:spcPct val="80000"/>
              </a:lnSpc>
              <a:buNone/>
            </a:pPr>
            <a:r>
              <a:rPr lang="en-US" altLang="en-US" dirty="0">
                <a:latin typeface="+mn-lt"/>
                <a:ea typeface="ＭＳ Ｐゴシック" charset="-128"/>
              </a:rPr>
              <a:t>“</a:t>
            </a:r>
            <a:r>
              <a:rPr lang="en-US" altLang="x-none" dirty="0">
                <a:latin typeface="+mn-lt"/>
                <a:ea typeface="ＭＳ Ｐゴシック" charset="-128"/>
              </a:rPr>
              <a:t>To be the first company that, by its deeds, shows the entire industrial world what sustainability is in all its dimensions:  </a:t>
            </a:r>
          </a:p>
          <a:p>
            <a:pPr marL="0" indent="0" algn="ctr">
              <a:lnSpc>
                <a:spcPct val="80000"/>
              </a:lnSpc>
              <a:buNone/>
            </a:pPr>
            <a:br>
              <a:rPr lang="en-US" altLang="x-none" dirty="0">
                <a:latin typeface="+mn-lt"/>
                <a:ea typeface="ＭＳ Ｐゴシック" charset="-128"/>
              </a:rPr>
            </a:br>
            <a:r>
              <a:rPr lang="en-US" altLang="x-none" b="1" dirty="0">
                <a:latin typeface="+mn-lt"/>
                <a:ea typeface="ＭＳ Ｐゴシック" charset="-128"/>
              </a:rPr>
              <a:t>people, process, product, place and profits </a:t>
            </a:r>
            <a:r>
              <a:rPr lang="en-US" altLang="x-none" dirty="0">
                <a:latin typeface="+mn-lt"/>
                <a:ea typeface="ＭＳ Ｐゴシック" charset="-128"/>
              </a:rPr>
              <a:t>— by 2020 — </a:t>
            </a:r>
          </a:p>
          <a:p>
            <a:pPr marL="0" indent="0">
              <a:lnSpc>
                <a:spcPct val="80000"/>
              </a:lnSpc>
              <a:buNone/>
            </a:pPr>
            <a:endParaRPr lang="en-US" altLang="x-none" dirty="0">
              <a:latin typeface="+mn-lt"/>
              <a:ea typeface="ＭＳ Ｐゴシック" charset="-128"/>
            </a:endParaRPr>
          </a:p>
          <a:p>
            <a:pPr marL="0" indent="0">
              <a:lnSpc>
                <a:spcPct val="80000"/>
              </a:lnSpc>
              <a:buNone/>
            </a:pPr>
            <a:r>
              <a:rPr lang="en-US" altLang="x-none" dirty="0">
                <a:latin typeface="+mn-lt"/>
                <a:ea typeface="ＭＳ Ｐゴシック" charset="-128"/>
              </a:rPr>
              <a:t>and in doing so we will become restorative through the power of influence.”</a:t>
            </a:r>
            <a:br>
              <a:rPr lang="en-US" altLang="x-none" dirty="0">
                <a:latin typeface="+mn-lt"/>
                <a:ea typeface="ＭＳ Ｐゴシック" charset="-128"/>
              </a:rPr>
            </a:br>
            <a:endParaRPr lang="en-US" altLang="x-none" dirty="0">
              <a:latin typeface="+mn-lt"/>
              <a:ea typeface="ＭＳ Ｐゴシック" charset="-128"/>
            </a:endParaRPr>
          </a:p>
        </p:txBody>
      </p:sp>
      <p:cxnSp>
        <p:nvCxnSpPr>
          <p:cNvPr id="4" name="Straight Connector 3">
            <a:extLst>
              <a:ext uri="{FF2B5EF4-FFF2-40B4-BE49-F238E27FC236}">
                <a16:creationId xmlns:a16="http://schemas.microsoft.com/office/drawing/2014/main" id="{80FE571B-250D-4EDF-B1B5-0C91FAEAE8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bject 2">
            <a:extLst>
              <a:ext uri="{FF2B5EF4-FFF2-40B4-BE49-F238E27FC236}">
                <a16:creationId xmlns:a16="http://schemas.microsoft.com/office/drawing/2014/main" id="{2AEAA1DE-151E-45B5-B264-05DE03E341B5}"/>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9117085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4"/>
          <p:cNvSpPr>
            <a:spLocks noChangeArrowheads="1"/>
          </p:cNvSpPr>
          <p:nvPr/>
        </p:nvSpPr>
        <p:spPr bwMode="auto">
          <a:xfrm>
            <a:off x="1524000" y="0"/>
            <a:ext cx="9144000" cy="6858000"/>
          </a:xfrm>
          <a:prstGeom prst="rect">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dirty="0">
              <a:solidFill>
                <a:srgbClr val="000000"/>
              </a:solidFill>
              <a:latin typeface="+mn-lt"/>
            </a:endParaRPr>
          </a:p>
        </p:txBody>
      </p:sp>
      <p:pic>
        <p:nvPicPr>
          <p:cNvPr id="108546" name="Content Placeholder 3" descr="Mount Sustainability.png"/>
          <p:cNvPicPr>
            <a:picLocks noChangeAspect="1"/>
          </p:cNvPicPr>
          <p:nvPr/>
        </p:nvPicPr>
        <p:blipFill rotWithShape="1">
          <a:blip r:embed="rId3" cstate="print">
            <a:extLst>
              <a:ext uri="{28A0092B-C50C-407E-A947-70E740481C1C}">
                <a14:useLocalDpi xmlns:a14="http://schemas.microsoft.com/office/drawing/2010/main"/>
              </a:ext>
            </a:extLst>
          </a:blip>
          <a:srcRect t="-2092"/>
          <a:stretch/>
        </p:blipFill>
        <p:spPr bwMode="auto">
          <a:xfrm>
            <a:off x="1572017" y="242170"/>
            <a:ext cx="9047967" cy="637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316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8" descr="interface_sustainability_model_p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804921" y="1281892"/>
            <a:ext cx="4455618" cy="556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itle 1"/>
          <p:cNvSpPr>
            <a:spLocks noGrp="1"/>
          </p:cNvSpPr>
          <p:nvPr>
            <p:ph type="title" idx="4294967295"/>
          </p:nvPr>
        </p:nvSpPr>
        <p:spPr>
          <a:xfrm>
            <a:off x="3730671" y="1281892"/>
            <a:ext cx="4730656" cy="1200329"/>
          </a:xfrm>
          <a:noFill/>
          <a:ln w="9525">
            <a:noFill/>
          </a:ln>
          <a:extLst/>
        </p:spPr>
        <p:txBody>
          <a:bodyPr wrap="square">
            <a:spAutoFit/>
          </a:bodyPr>
          <a:lstStyle/>
          <a:p>
            <a:pPr algn="ctr" eaLnBrk="1" hangingPunct="1">
              <a:lnSpc>
                <a:spcPct val="100000"/>
              </a:lnSpc>
            </a:pPr>
            <a:r>
              <a:rPr lang="en-US" altLang="x-none" sz="3600" b="1" dirty="0">
                <a:latin typeface="+mn-lt"/>
                <a:ea typeface="ＭＳ Ｐゴシック" charset="-128"/>
              </a:rPr>
              <a:t>A 20</a:t>
            </a:r>
            <a:r>
              <a:rPr lang="en-US" altLang="x-none" sz="3600" b="1" baseline="30000" dirty="0">
                <a:latin typeface="+mn-lt"/>
                <a:ea typeface="ＭＳ Ｐゴシック" charset="-128"/>
              </a:rPr>
              <a:t>th</a:t>
            </a:r>
            <a:r>
              <a:rPr lang="en-US" altLang="x-none" sz="3600" b="1" dirty="0">
                <a:latin typeface="+mn-lt"/>
                <a:ea typeface="ＭＳ Ｐゴシック" charset="-128"/>
              </a:rPr>
              <a:t> Century Company</a:t>
            </a:r>
          </a:p>
        </p:txBody>
      </p:sp>
      <p:sp>
        <p:nvSpPr>
          <p:cNvPr id="178179" name="Text Box 4"/>
          <p:cNvSpPr txBox="1">
            <a:spLocks noChangeArrowheads="1"/>
          </p:cNvSpPr>
          <p:nvPr/>
        </p:nvSpPr>
        <p:spPr bwMode="auto">
          <a:xfrm>
            <a:off x="931459" y="1281892"/>
            <a:ext cx="4267200" cy="544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marL="457200" indent="-457200"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dirty="0">
                <a:solidFill>
                  <a:srgbClr val="000000"/>
                </a:solidFill>
                <a:latin typeface="+mn-lt"/>
              </a:rPr>
              <a:t>Center</a:t>
            </a:r>
          </a:p>
          <a:p>
            <a:pPr eaLnBrk="1" hangingPunct="1"/>
            <a:r>
              <a:rPr lang="en-US" altLang="x-none" sz="2000" dirty="0">
                <a:solidFill>
                  <a:srgbClr val="000000"/>
                </a:solidFill>
                <a:latin typeface="+mn-lt"/>
              </a:rPr>
              <a:t>	-</a:t>
            </a:r>
            <a:r>
              <a:rPr lang="en-US" altLang="x-none" dirty="0">
                <a:solidFill>
                  <a:srgbClr val="000000"/>
                </a:solidFill>
                <a:latin typeface="+mn-lt"/>
              </a:rPr>
              <a:t> </a:t>
            </a:r>
            <a:r>
              <a:rPr lang="en-US" altLang="x-none" sz="2000" dirty="0">
                <a:solidFill>
                  <a:srgbClr val="000000"/>
                </a:solidFill>
                <a:latin typeface="+mn-lt"/>
              </a:rPr>
              <a:t>Common to all companies</a:t>
            </a:r>
          </a:p>
          <a:p>
            <a:pPr eaLnBrk="1" hangingPunct="1"/>
            <a:r>
              <a:rPr lang="en-US" altLang="x-none" sz="2000" dirty="0">
                <a:solidFill>
                  <a:srgbClr val="000000"/>
                </a:solidFill>
                <a:latin typeface="+mn-lt"/>
              </a:rPr>
              <a:t>	- Values are core</a:t>
            </a:r>
          </a:p>
          <a:p>
            <a:pPr eaLnBrk="1" hangingPunct="1"/>
            <a:r>
              <a:rPr lang="en-US" altLang="x-none" dirty="0">
                <a:solidFill>
                  <a:srgbClr val="000000"/>
                </a:solidFill>
                <a:latin typeface="+mn-lt"/>
              </a:rPr>
              <a:t>Suppliers</a:t>
            </a:r>
          </a:p>
          <a:p>
            <a:pPr eaLnBrk="1" hangingPunct="1"/>
            <a:r>
              <a:rPr lang="en-US" altLang="x-none" sz="2000" dirty="0">
                <a:solidFill>
                  <a:srgbClr val="000000"/>
                </a:solidFill>
                <a:latin typeface="+mn-lt"/>
              </a:rPr>
              <a:t>	- Materials for capital</a:t>
            </a:r>
          </a:p>
          <a:p>
            <a:pPr eaLnBrk="1" hangingPunct="1"/>
            <a:r>
              <a:rPr lang="en-US" altLang="x-none" dirty="0">
                <a:solidFill>
                  <a:srgbClr val="000000"/>
                </a:solidFill>
                <a:latin typeface="+mn-lt"/>
              </a:rPr>
              <a:t>Customers</a:t>
            </a:r>
          </a:p>
          <a:p>
            <a:pPr eaLnBrk="1" hangingPunct="1"/>
            <a:r>
              <a:rPr lang="en-US" altLang="x-none" sz="2000" dirty="0">
                <a:solidFill>
                  <a:srgbClr val="000000"/>
                </a:solidFill>
                <a:latin typeface="+mn-lt"/>
              </a:rPr>
              <a:t>	- Capital for products</a:t>
            </a:r>
          </a:p>
          <a:p>
            <a:pPr eaLnBrk="1" hangingPunct="1"/>
            <a:r>
              <a:rPr lang="en-US" altLang="x-none" sz="2000" dirty="0">
                <a:solidFill>
                  <a:srgbClr val="000000"/>
                </a:solidFill>
                <a:latin typeface="+mn-lt"/>
              </a:rPr>
              <a:t>	- Used products to landfill</a:t>
            </a:r>
          </a:p>
          <a:p>
            <a:pPr eaLnBrk="1" hangingPunct="1"/>
            <a:r>
              <a:rPr lang="en-US" altLang="x-none" dirty="0">
                <a:solidFill>
                  <a:srgbClr val="000000"/>
                </a:solidFill>
                <a:latin typeface="+mn-lt"/>
              </a:rPr>
              <a:t>Biosphere</a:t>
            </a:r>
          </a:p>
          <a:p>
            <a:pPr eaLnBrk="1" hangingPunct="1"/>
            <a:r>
              <a:rPr lang="en-US" altLang="x-none" sz="2000" dirty="0">
                <a:solidFill>
                  <a:srgbClr val="000000"/>
                </a:solidFill>
                <a:latin typeface="+mn-lt"/>
              </a:rPr>
              <a:t>	- Collects waste and emissions</a:t>
            </a:r>
          </a:p>
          <a:p>
            <a:pPr eaLnBrk="1" hangingPunct="1"/>
            <a:r>
              <a:rPr lang="en-US" altLang="x-none" dirty="0">
                <a:solidFill>
                  <a:srgbClr val="000000"/>
                </a:solidFill>
                <a:latin typeface="+mn-lt"/>
              </a:rPr>
              <a:t>Lithosphere</a:t>
            </a:r>
          </a:p>
          <a:p>
            <a:pPr eaLnBrk="1" hangingPunct="1"/>
            <a:r>
              <a:rPr lang="en-US" altLang="x-none" sz="2000" dirty="0">
                <a:solidFill>
                  <a:srgbClr val="000000"/>
                </a:solidFill>
                <a:latin typeface="+mn-lt"/>
              </a:rPr>
              <a:t>	- Suppliers take materials (oil)</a:t>
            </a:r>
          </a:p>
          <a:p>
            <a:pPr eaLnBrk="1" hangingPunct="1"/>
            <a:r>
              <a:rPr lang="en-US" altLang="x-none" dirty="0">
                <a:solidFill>
                  <a:srgbClr val="000000"/>
                </a:solidFill>
                <a:latin typeface="+mn-lt"/>
              </a:rPr>
              <a:t>Community</a:t>
            </a:r>
          </a:p>
          <a:p>
            <a:pPr eaLnBrk="1" hangingPunct="1"/>
            <a:r>
              <a:rPr lang="en-US" altLang="x-none" sz="2000" dirty="0">
                <a:solidFill>
                  <a:srgbClr val="000000"/>
                </a:solidFill>
                <a:latin typeface="+mn-lt"/>
              </a:rPr>
              <a:t>	- Employees for wages</a:t>
            </a:r>
          </a:p>
          <a:p>
            <a:pPr eaLnBrk="1" hangingPunct="1"/>
            <a:r>
              <a:rPr lang="en-US" altLang="x-none" sz="2000" dirty="0">
                <a:solidFill>
                  <a:srgbClr val="000000"/>
                </a:solidFill>
                <a:latin typeface="+mn-lt"/>
              </a:rPr>
              <a:t>	- Capital exchange</a:t>
            </a:r>
          </a:p>
          <a:p>
            <a:pPr eaLnBrk="1" hangingPunct="1"/>
            <a:r>
              <a:rPr lang="en-US" altLang="x-none" sz="2000" dirty="0">
                <a:solidFill>
                  <a:srgbClr val="000000"/>
                </a:solidFill>
                <a:latin typeface="+mn-lt"/>
              </a:rPr>
              <a:t>	- Regulation</a:t>
            </a:r>
          </a:p>
        </p:txBody>
      </p:sp>
      <p:cxnSp>
        <p:nvCxnSpPr>
          <p:cNvPr id="5" name="Straight Connector 4">
            <a:extLst>
              <a:ext uri="{FF2B5EF4-FFF2-40B4-BE49-F238E27FC236}">
                <a16:creationId xmlns:a16="http://schemas.microsoft.com/office/drawing/2014/main" id="{C632697F-734D-4504-8C33-3E5D8B9DA45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bject 2">
            <a:extLst>
              <a:ext uri="{FF2B5EF4-FFF2-40B4-BE49-F238E27FC236}">
                <a16:creationId xmlns:a16="http://schemas.microsoft.com/office/drawing/2014/main" id="{7C8AE24C-57AF-4A48-A5C7-7D218E5C8FF7}"/>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395746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817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8179">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817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817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8179">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7817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8179">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817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8179">
                                            <p:txEl>
                                              <p:pRg st="11" end="1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78179">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8179">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8179">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817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interface_sustainability_model_p1.jpg">
            <a:extLst>
              <a:ext uri="{FF2B5EF4-FFF2-40B4-BE49-F238E27FC236}">
                <a16:creationId xmlns:a16="http://schemas.microsoft.com/office/drawing/2014/main" id="{F47180F1-4133-4F08-92E7-69418EAD91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804921" y="1281892"/>
            <a:ext cx="4455618" cy="556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1" name="Title 1"/>
          <p:cNvSpPr>
            <a:spLocks noGrp="1"/>
          </p:cNvSpPr>
          <p:nvPr>
            <p:ph type="title" idx="4294967295"/>
          </p:nvPr>
        </p:nvSpPr>
        <p:spPr>
          <a:xfrm>
            <a:off x="2164517" y="1300623"/>
            <a:ext cx="4640404" cy="1883593"/>
          </a:xfrm>
          <a:solidFill>
            <a:schemeClr val="bg1"/>
          </a:solidFill>
          <a:ln w="9525">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x-none" sz="3600" b="1" dirty="0">
                <a:latin typeface="+mn-lt"/>
                <a:ea typeface="ＭＳ Ｐゴシック" charset="-128"/>
              </a:rPr>
              <a:t>…to A Prototypical 21</a:t>
            </a:r>
            <a:r>
              <a:rPr lang="en-US" altLang="x-none" sz="3600" b="1" baseline="30000" dirty="0">
                <a:latin typeface="+mn-lt"/>
                <a:ea typeface="ＭＳ Ｐゴシック" charset="-128"/>
              </a:rPr>
              <a:t>st</a:t>
            </a:r>
            <a:r>
              <a:rPr lang="en-US" altLang="x-none" sz="3600" b="1" dirty="0">
                <a:latin typeface="+mn-lt"/>
                <a:ea typeface="ＭＳ Ｐゴシック" charset="-128"/>
              </a:rPr>
              <a:t> Century Company</a:t>
            </a:r>
            <a:br>
              <a:rPr lang="en-US" altLang="x-none" sz="3600" b="1" dirty="0">
                <a:latin typeface="+mn-lt"/>
                <a:ea typeface="ＭＳ Ｐゴシック" charset="-128"/>
              </a:rPr>
            </a:br>
            <a:br>
              <a:rPr lang="en-US" altLang="x-none" baseline="30000" dirty="0">
                <a:latin typeface="+mn-lt"/>
                <a:ea typeface="ＭＳ Ｐゴシック" charset="-128"/>
              </a:rPr>
            </a:br>
            <a:r>
              <a:rPr lang="en-US" altLang="x-none" sz="2800" dirty="0">
                <a:latin typeface="+mn-lt"/>
                <a:ea typeface="ＭＳ Ｐゴシック" charset="-128"/>
              </a:rPr>
              <a:t>Climbing the Mountain</a:t>
            </a:r>
          </a:p>
        </p:txBody>
      </p:sp>
      <p:sp>
        <p:nvSpPr>
          <p:cNvPr id="112643" name="Text Box 4"/>
          <p:cNvSpPr txBox="1">
            <a:spLocks noChangeArrowheads="1"/>
          </p:cNvSpPr>
          <p:nvPr/>
        </p:nvSpPr>
        <p:spPr bwMode="auto">
          <a:xfrm>
            <a:off x="1968500" y="3465379"/>
            <a:ext cx="3581400"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marL="457200" indent="-457200"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r>
              <a:rPr lang="en-US" altLang="x-none" sz="3600" b="1" u="sng" dirty="0">
                <a:solidFill>
                  <a:srgbClr val="99CC00"/>
                </a:solidFill>
                <a:latin typeface="+mn-lt"/>
              </a:rPr>
              <a:t>Step 1</a:t>
            </a:r>
          </a:p>
          <a:p>
            <a:pPr algn="ctr" eaLnBrk="1" hangingPunct="1"/>
            <a:r>
              <a:rPr lang="en-US" altLang="x-none" sz="3600" b="1" dirty="0">
                <a:solidFill>
                  <a:srgbClr val="99CC00"/>
                </a:solidFill>
                <a:latin typeface="+mn-lt"/>
              </a:rPr>
              <a:t>Eliminate</a:t>
            </a:r>
          </a:p>
          <a:p>
            <a:pPr algn="ctr" eaLnBrk="1" hangingPunct="1"/>
            <a:r>
              <a:rPr lang="en-US" altLang="x-none" sz="3600" b="1" dirty="0">
                <a:solidFill>
                  <a:srgbClr val="99CC00"/>
                </a:solidFill>
                <a:latin typeface="+mn-lt"/>
              </a:rPr>
              <a:t>Waste</a:t>
            </a:r>
          </a:p>
        </p:txBody>
      </p:sp>
      <p:sp>
        <p:nvSpPr>
          <p:cNvPr id="110596" name="Rectangle 6"/>
          <p:cNvSpPr>
            <a:spLocks noChangeArrowheads="1"/>
          </p:cNvSpPr>
          <p:nvPr/>
        </p:nvSpPr>
        <p:spPr bwMode="auto">
          <a:xfrm>
            <a:off x="8540605" y="2120615"/>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dirty="0">
                <a:solidFill>
                  <a:srgbClr val="99CC00"/>
                </a:solidFill>
                <a:latin typeface="Arial" charset="0"/>
              </a:rPr>
              <a:t>x</a:t>
            </a:r>
          </a:p>
        </p:txBody>
      </p:sp>
      <p:sp>
        <p:nvSpPr>
          <p:cNvPr id="110597" name="Rectangle 7"/>
          <p:cNvSpPr>
            <a:spLocks noChangeArrowheads="1"/>
          </p:cNvSpPr>
          <p:nvPr/>
        </p:nvSpPr>
        <p:spPr bwMode="auto">
          <a:xfrm>
            <a:off x="9524855" y="1452531"/>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dirty="0">
                <a:solidFill>
                  <a:srgbClr val="99CC00"/>
                </a:solidFill>
                <a:latin typeface="Arial" charset="0"/>
              </a:rPr>
              <a:t>x</a:t>
            </a:r>
          </a:p>
        </p:txBody>
      </p:sp>
      <p:grpSp>
        <p:nvGrpSpPr>
          <p:cNvPr id="112646" name="Group 10"/>
          <p:cNvGrpSpPr>
            <a:grpSpLocks/>
          </p:cNvGrpSpPr>
          <p:nvPr/>
        </p:nvGrpSpPr>
        <p:grpSpPr bwMode="auto">
          <a:xfrm>
            <a:off x="1676400" y="4191001"/>
            <a:ext cx="2286000" cy="2519363"/>
            <a:chOff x="96" y="2640"/>
            <a:chExt cx="1440" cy="1587"/>
          </a:xfrm>
        </p:grpSpPr>
        <p:sp>
          <p:nvSpPr>
            <p:cNvPr id="112647" name="AutoShape 7"/>
            <p:cNvSpPr>
              <a:spLocks noChangeArrowheads="1"/>
            </p:cNvSpPr>
            <p:nvPr/>
          </p:nvSpPr>
          <p:spPr bwMode="auto">
            <a:xfrm>
              <a:off x="96" y="2640"/>
              <a:ext cx="1440" cy="1584"/>
            </a:xfrm>
            <a:prstGeom prst="rtTriangle">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12648" name="AutoShape 9"/>
            <p:cNvSpPr>
              <a:spLocks noChangeArrowheads="1"/>
            </p:cNvSpPr>
            <p:nvPr/>
          </p:nvSpPr>
          <p:spPr bwMode="auto">
            <a:xfrm>
              <a:off x="1344" y="3984"/>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12649" name="Rectangle 7"/>
            <p:cNvSpPr>
              <a:spLocks noChangeArrowheads="1"/>
            </p:cNvSpPr>
            <p:nvPr/>
          </p:nvSpPr>
          <p:spPr bwMode="auto">
            <a:xfrm>
              <a:off x="1296" y="3936"/>
              <a:ext cx="2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99CC00"/>
                  </a:solidFill>
                  <a:latin typeface="Arial" charset="0"/>
                </a:rPr>
                <a:t>1</a:t>
              </a:r>
            </a:p>
          </p:txBody>
        </p:sp>
      </p:grpSp>
      <p:cxnSp>
        <p:nvCxnSpPr>
          <p:cNvPr id="16" name="Straight Connector 15">
            <a:extLst>
              <a:ext uri="{FF2B5EF4-FFF2-40B4-BE49-F238E27FC236}">
                <a16:creationId xmlns:a16="http://schemas.microsoft.com/office/drawing/2014/main" id="{64D7BF90-FB36-4714-80FA-1F643499BC3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bject 2">
            <a:extLst>
              <a:ext uri="{FF2B5EF4-FFF2-40B4-BE49-F238E27FC236}">
                <a16:creationId xmlns:a16="http://schemas.microsoft.com/office/drawing/2014/main" id="{B6091D5E-B7F8-40A3-800F-703344B2EE42}"/>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516044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P spid="11059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interface_sustainability_model_p1.jpg">
            <a:extLst>
              <a:ext uri="{FF2B5EF4-FFF2-40B4-BE49-F238E27FC236}">
                <a16:creationId xmlns:a16="http://schemas.microsoft.com/office/drawing/2014/main" id="{5D986C37-5624-443D-8705-9983E18A96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804921" y="1281892"/>
            <a:ext cx="4455618" cy="556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p:cNvSpPr txBox="1">
            <a:spLocks noChangeArrowheads="1"/>
          </p:cNvSpPr>
          <p:nvPr/>
        </p:nvSpPr>
        <p:spPr bwMode="auto">
          <a:xfrm>
            <a:off x="1432354" y="3225675"/>
            <a:ext cx="3733800"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marL="457200" indent="-457200"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r>
              <a:rPr lang="en-US" altLang="x-none" sz="3600" b="1" u="sng" dirty="0">
                <a:solidFill>
                  <a:srgbClr val="FF6600"/>
                </a:solidFill>
                <a:latin typeface="+mn-lt"/>
              </a:rPr>
              <a:t>Step 2 </a:t>
            </a:r>
          </a:p>
          <a:p>
            <a:pPr algn="ctr" eaLnBrk="1" hangingPunct="1"/>
            <a:r>
              <a:rPr lang="en-US" altLang="x-none" sz="3600" b="1" dirty="0">
                <a:solidFill>
                  <a:srgbClr val="FF6600"/>
                </a:solidFill>
                <a:latin typeface="+mn-lt"/>
              </a:rPr>
              <a:t>Benign</a:t>
            </a:r>
          </a:p>
          <a:p>
            <a:pPr algn="ctr" eaLnBrk="1" hangingPunct="1"/>
            <a:r>
              <a:rPr lang="en-US" altLang="x-none" sz="3600" b="1" dirty="0">
                <a:solidFill>
                  <a:srgbClr val="FF6600"/>
                </a:solidFill>
                <a:latin typeface="+mn-lt"/>
              </a:rPr>
              <a:t>Emissions</a:t>
            </a:r>
          </a:p>
        </p:txBody>
      </p:sp>
      <p:sp>
        <p:nvSpPr>
          <p:cNvPr id="114692" name="Text Box 5"/>
          <p:cNvSpPr txBox="1">
            <a:spLocks noChangeArrowheads="1"/>
          </p:cNvSpPr>
          <p:nvPr/>
        </p:nvSpPr>
        <p:spPr bwMode="auto">
          <a:xfrm>
            <a:off x="8550609" y="2082608"/>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dirty="0">
                <a:solidFill>
                  <a:srgbClr val="99CC00"/>
                </a:solidFill>
                <a:latin typeface="Arial" charset="0"/>
              </a:rPr>
              <a:t>x</a:t>
            </a:r>
          </a:p>
        </p:txBody>
      </p:sp>
      <p:sp>
        <p:nvSpPr>
          <p:cNvPr id="29702" name="Text Box 6"/>
          <p:cNvSpPr txBox="1">
            <a:spLocks noChangeArrowheads="1"/>
          </p:cNvSpPr>
          <p:nvPr/>
        </p:nvSpPr>
        <p:spPr bwMode="auto">
          <a:xfrm>
            <a:off x="8986245" y="2102576"/>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dirty="0">
                <a:solidFill>
                  <a:srgbClr val="FF6600"/>
                </a:solidFill>
                <a:latin typeface="Arial" charset="0"/>
              </a:rPr>
              <a:t>x</a:t>
            </a:r>
          </a:p>
        </p:txBody>
      </p:sp>
      <p:sp>
        <p:nvSpPr>
          <p:cNvPr id="114694" name="Rectangle 7"/>
          <p:cNvSpPr>
            <a:spLocks noChangeArrowheads="1"/>
          </p:cNvSpPr>
          <p:nvPr/>
        </p:nvSpPr>
        <p:spPr bwMode="auto">
          <a:xfrm>
            <a:off x="9332222" y="1558132"/>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dirty="0">
                <a:solidFill>
                  <a:srgbClr val="99CC00"/>
                </a:solidFill>
                <a:latin typeface="Arial" charset="0"/>
              </a:rPr>
              <a:t>x</a:t>
            </a:r>
          </a:p>
        </p:txBody>
      </p:sp>
      <p:grpSp>
        <p:nvGrpSpPr>
          <p:cNvPr id="114695" name="Group 16"/>
          <p:cNvGrpSpPr>
            <a:grpSpLocks/>
          </p:cNvGrpSpPr>
          <p:nvPr/>
        </p:nvGrpSpPr>
        <p:grpSpPr bwMode="auto">
          <a:xfrm>
            <a:off x="1676400" y="4191000"/>
            <a:ext cx="2286000" cy="2514600"/>
            <a:chOff x="96" y="2640"/>
            <a:chExt cx="1440" cy="1584"/>
          </a:xfrm>
        </p:grpSpPr>
        <p:sp>
          <p:nvSpPr>
            <p:cNvPr id="114698" name="AutoShape 8"/>
            <p:cNvSpPr>
              <a:spLocks noChangeArrowheads="1"/>
            </p:cNvSpPr>
            <p:nvPr/>
          </p:nvSpPr>
          <p:spPr bwMode="auto">
            <a:xfrm>
              <a:off x="96" y="2640"/>
              <a:ext cx="1440" cy="1584"/>
            </a:xfrm>
            <a:prstGeom prst="rtTriangle">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endParaRPr lang="x-none" altLang="x-none" sz="1800">
                <a:solidFill>
                  <a:srgbClr val="000000"/>
                </a:solidFill>
                <a:latin typeface="Arial" charset="0"/>
              </a:endParaRPr>
            </a:p>
          </p:txBody>
        </p:sp>
        <p:sp>
          <p:nvSpPr>
            <p:cNvPr id="114699" name="AutoShape 9"/>
            <p:cNvSpPr>
              <a:spLocks noChangeArrowheads="1"/>
            </p:cNvSpPr>
            <p:nvPr/>
          </p:nvSpPr>
          <p:spPr bwMode="auto">
            <a:xfrm>
              <a:off x="1296" y="393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14700" name="AutoShape 11"/>
            <p:cNvSpPr>
              <a:spLocks noChangeArrowheads="1"/>
            </p:cNvSpPr>
            <p:nvPr/>
          </p:nvSpPr>
          <p:spPr bwMode="auto">
            <a:xfrm>
              <a:off x="1056" y="369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grpSp>
      <p:sp>
        <p:nvSpPr>
          <p:cNvPr id="114696" name="Rectangle 7"/>
          <p:cNvSpPr>
            <a:spLocks noChangeArrowheads="1"/>
          </p:cNvSpPr>
          <p:nvPr/>
        </p:nvSpPr>
        <p:spPr bwMode="auto">
          <a:xfrm>
            <a:off x="3505200" y="6172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99CC00"/>
                </a:solidFill>
                <a:latin typeface="Arial" charset="0"/>
              </a:rPr>
              <a:t>1</a:t>
            </a:r>
          </a:p>
        </p:txBody>
      </p:sp>
      <p:sp>
        <p:nvSpPr>
          <p:cNvPr id="114697" name="Rectangle 7"/>
          <p:cNvSpPr>
            <a:spLocks noChangeArrowheads="1"/>
          </p:cNvSpPr>
          <p:nvPr/>
        </p:nvSpPr>
        <p:spPr bwMode="auto">
          <a:xfrm>
            <a:off x="3124200" y="5791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FF6600"/>
                </a:solidFill>
                <a:latin typeface="Arial" charset="0"/>
              </a:rPr>
              <a:t>2</a:t>
            </a:r>
          </a:p>
        </p:txBody>
      </p:sp>
      <p:cxnSp>
        <p:nvCxnSpPr>
          <p:cNvPr id="15" name="Straight Connector 14">
            <a:extLst>
              <a:ext uri="{FF2B5EF4-FFF2-40B4-BE49-F238E27FC236}">
                <a16:creationId xmlns:a16="http://schemas.microsoft.com/office/drawing/2014/main" id="{90FAFF51-B5FD-48E0-8450-F1884762584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bject 2">
            <a:extLst>
              <a:ext uri="{FF2B5EF4-FFF2-40B4-BE49-F238E27FC236}">
                <a16:creationId xmlns:a16="http://schemas.microsoft.com/office/drawing/2014/main" id="{CAC94A1F-3458-4AD5-AC19-C39154A93163}"/>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
        <p:nvSpPr>
          <p:cNvPr id="18" name="Title 1">
            <a:extLst>
              <a:ext uri="{FF2B5EF4-FFF2-40B4-BE49-F238E27FC236}">
                <a16:creationId xmlns:a16="http://schemas.microsoft.com/office/drawing/2014/main" id="{094C0121-D993-41D1-A235-0D274B0FEB7E}"/>
              </a:ext>
            </a:extLst>
          </p:cNvPr>
          <p:cNvSpPr txBox="1">
            <a:spLocks/>
          </p:cNvSpPr>
          <p:nvPr/>
        </p:nvSpPr>
        <p:spPr>
          <a:xfrm>
            <a:off x="2164517" y="1300623"/>
            <a:ext cx="4640404" cy="1883593"/>
          </a:xfrm>
          <a:prstGeom prst="rect">
            <a:avLst/>
          </a:prstGeom>
          <a:solidFill>
            <a:schemeClr val="bg1"/>
          </a:solidFill>
          <a:ln w="9525">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3600" b="1">
                <a:latin typeface="+mn-lt"/>
                <a:ea typeface="ＭＳ Ｐゴシック" charset="-128"/>
              </a:rPr>
              <a:t>…to A Prototypical 21</a:t>
            </a:r>
            <a:r>
              <a:rPr lang="en-US" altLang="x-none" sz="3600" b="1" baseline="30000">
                <a:latin typeface="+mn-lt"/>
                <a:ea typeface="ＭＳ Ｐゴシック" charset="-128"/>
              </a:rPr>
              <a:t>st</a:t>
            </a:r>
            <a:r>
              <a:rPr lang="en-US" altLang="x-none" sz="3600" b="1">
                <a:latin typeface="+mn-lt"/>
                <a:ea typeface="ＭＳ Ｐゴシック" charset="-128"/>
              </a:rPr>
              <a:t> Century Company</a:t>
            </a:r>
            <a:br>
              <a:rPr lang="en-US" altLang="x-none" sz="3600" b="1">
                <a:latin typeface="+mn-lt"/>
                <a:ea typeface="ＭＳ Ｐゴシック" charset="-128"/>
              </a:rPr>
            </a:br>
            <a:br>
              <a:rPr lang="en-US" altLang="x-none" baseline="30000">
                <a:latin typeface="+mn-lt"/>
                <a:ea typeface="ＭＳ Ｐゴシック" charset="-128"/>
              </a:rPr>
            </a:br>
            <a:r>
              <a:rPr lang="en-US" altLang="x-none" sz="2800">
                <a:latin typeface="+mn-lt"/>
                <a:ea typeface="ＭＳ Ｐゴシック" charset="-128"/>
              </a:rPr>
              <a:t>Climbing the Mountain</a:t>
            </a:r>
            <a:endParaRPr lang="en-US" altLang="x-none" sz="2800" dirty="0">
              <a:latin typeface="+mn-lt"/>
              <a:ea typeface="ＭＳ Ｐゴシック" charset="-128"/>
            </a:endParaRPr>
          </a:p>
        </p:txBody>
      </p:sp>
    </p:spTree>
    <p:extLst>
      <p:ext uri="{BB962C8B-B14F-4D97-AF65-F5344CB8AC3E}">
        <p14:creationId xmlns:p14="http://schemas.microsoft.com/office/powerpoint/2010/main" val="10369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descr="interface_sustainability_model_p1.jpg">
            <a:extLst>
              <a:ext uri="{FF2B5EF4-FFF2-40B4-BE49-F238E27FC236}">
                <a16:creationId xmlns:a16="http://schemas.microsoft.com/office/drawing/2014/main" id="{920410F8-11BA-4466-AADB-885CF7792F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804921" y="1281892"/>
            <a:ext cx="4455618" cy="556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p:cNvSpPr txBox="1">
            <a:spLocks noChangeArrowheads="1"/>
          </p:cNvSpPr>
          <p:nvPr/>
        </p:nvSpPr>
        <p:spPr bwMode="auto">
          <a:xfrm>
            <a:off x="977900" y="3262971"/>
            <a:ext cx="3886200"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marL="457200" indent="-457200"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r>
              <a:rPr lang="en-US" altLang="x-none" sz="3600" b="1" u="sng" dirty="0">
                <a:solidFill>
                  <a:srgbClr val="3399FF"/>
                </a:solidFill>
                <a:latin typeface="+mn-lt"/>
              </a:rPr>
              <a:t>Step 3</a:t>
            </a:r>
            <a:endParaRPr lang="en-US" altLang="x-none" sz="3600" b="1" dirty="0">
              <a:solidFill>
                <a:srgbClr val="3399FF"/>
              </a:solidFill>
              <a:latin typeface="+mn-lt"/>
            </a:endParaRPr>
          </a:p>
          <a:p>
            <a:pPr algn="ctr" eaLnBrk="1" hangingPunct="1"/>
            <a:r>
              <a:rPr lang="en-US" altLang="x-none" sz="3600" b="1" dirty="0">
                <a:solidFill>
                  <a:srgbClr val="3399FF"/>
                </a:solidFill>
                <a:latin typeface="+mn-lt"/>
              </a:rPr>
              <a:t>Renewable</a:t>
            </a:r>
          </a:p>
          <a:p>
            <a:pPr algn="ctr" eaLnBrk="1" hangingPunct="1"/>
            <a:r>
              <a:rPr lang="en-US" altLang="x-none" sz="3600" b="1" dirty="0">
                <a:solidFill>
                  <a:srgbClr val="3399FF"/>
                </a:solidFill>
                <a:latin typeface="+mn-lt"/>
              </a:rPr>
              <a:t>Energy</a:t>
            </a:r>
          </a:p>
        </p:txBody>
      </p:sp>
      <p:sp>
        <p:nvSpPr>
          <p:cNvPr id="116740" name="Text Box 5"/>
          <p:cNvSpPr txBox="1">
            <a:spLocks noChangeArrowheads="1"/>
          </p:cNvSpPr>
          <p:nvPr/>
        </p:nvSpPr>
        <p:spPr bwMode="auto">
          <a:xfrm>
            <a:off x="8563371" y="2149160"/>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99CC00"/>
                </a:solidFill>
                <a:latin typeface="Arial" charset="0"/>
              </a:rPr>
              <a:t>x</a:t>
            </a:r>
          </a:p>
        </p:txBody>
      </p:sp>
      <p:sp>
        <p:nvSpPr>
          <p:cNvPr id="116741" name="Text Box 6"/>
          <p:cNvSpPr txBox="1">
            <a:spLocks noChangeArrowheads="1"/>
          </p:cNvSpPr>
          <p:nvPr/>
        </p:nvSpPr>
        <p:spPr bwMode="auto">
          <a:xfrm>
            <a:off x="9020571" y="2149160"/>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FF6600"/>
                </a:solidFill>
                <a:latin typeface="Arial" charset="0"/>
              </a:rPr>
              <a:t>x</a:t>
            </a:r>
          </a:p>
        </p:txBody>
      </p:sp>
      <p:sp>
        <p:nvSpPr>
          <p:cNvPr id="116742" name="Rectangle 7"/>
          <p:cNvSpPr>
            <a:spLocks noChangeArrowheads="1"/>
          </p:cNvSpPr>
          <p:nvPr/>
        </p:nvSpPr>
        <p:spPr bwMode="auto">
          <a:xfrm>
            <a:off x="9484621" y="1413669"/>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dirty="0">
                <a:solidFill>
                  <a:srgbClr val="99CC00"/>
                </a:solidFill>
                <a:latin typeface="Arial" charset="0"/>
              </a:rPr>
              <a:t>x</a:t>
            </a:r>
          </a:p>
        </p:txBody>
      </p:sp>
      <p:grpSp>
        <p:nvGrpSpPr>
          <p:cNvPr id="116743" name="Group 14"/>
          <p:cNvGrpSpPr>
            <a:grpSpLocks/>
          </p:cNvGrpSpPr>
          <p:nvPr/>
        </p:nvGrpSpPr>
        <p:grpSpPr bwMode="auto">
          <a:xfrm>
            <a:off x="1676400" y="4191000"/>
            <a:ext cx="2286000" cy="2514600"/>
            <a:chOff x="96" y="2640"/>
            <a:chExt cx="1440" cy="1584"/>
          </a:xfrm>
        </p:grpSpPr>
        <p:sp>
          <p:nvSpPr>
            <p:cNvPr id="116753" name="AutoShape 15"/>
            <p:cNvSpPr>
              <a:spLocks noChangeArrowheads="1"/>
            </p:cNvSpPr>
            <p:nvPr/>
          </p:nvSpPr>
          <p:spPr bwMode="auto">
            <a:xfrm>
              <a:off x="96" y="2640"/>
              <a:ext cx="1440" cy="1584"/>
            </a:xfrm>
            <a:prstGeom prst="rtTriangle">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endParaRPr lang="x-none" altLang="x-none" sz="1800">
                <a:solidFill>
                  <a:srgbClr val="000000"/>
                </a:solidFill>
                <a:latin typeface="Arial" charset="0"/>
              </a:endParaRPr>
            </a:p>
          </p:txBody>
        </p:sp>
        <p:sp>
          <p:nvSpPr>
            <p:cNvPr id="116754" name="AutoShape 16"/>
            <p:cNvSpPr>
              <a:spLocks noChangeArrowheads="1"/>
            </p:cNvSpPr>
            <p:nvPr/>
          </p:nvSpPr>
          <p:spPr bwMode="auto">
            <a:xfrm>
              <a:off x="1296" y="393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16755" name="AutoShape 17"/>
            <p:cNvSpPr>
              <a:spLocks noChangeArrowheads="1"/>
            </p:cNvSpPr>
            <p:nvPr/>
          </p:nvSpPr>
          <p:spPr bwMode="auto">
            <a:xfrm>
              <a:off x="1056" y="369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grpSp>
      <p:grpSp>
        <p:nvGrpSpPr>
          <p:cNvPr id="3" name="Group 8"/>
          <p:cNvGrpSpPr>
            <a:grpSpLocks/>
          </p:cNvGrpSpPr>
          <p:nvPr/>
        </p:nvGrpSpPr>
        <p:grpSpPr bwMode="auto">
          <a:xfrm>
            <a:off x="7267970" y="2453959"/>
            <a:ext cx="1447800" cy="914400"/>
            <a:chOff x="3072" y="1344"/>
            <a:chExt cx="912" cy="576"/>
          </a:xfrm>
        </p:grpSpPr>
        <p:pic>
          <p:nvPicPr>
            <p:cNvPr id="116749" name="Picture 9" descr="thumbnail"/>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08" y="1344"/>
              <a:ext cx="384"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0" name="Line 10"/>
            <p:cNvSpPr>
              <a:spLocks noChangeShapeType="1"/>
            </p:cNvSpPr>
            <p:nvPr/>
          </p:nvSpPr>
          <p:spPr bwMode="auto">
            <a:xfrm>
              <a:off x="3648" y="1632"/>
              <a:ext cx="336" cy="288"/>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16751" name="Picture 11" descr="thumbnai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72" y="1488"/>
              <a:ext cx="279"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2" name="Line 12"/>
            <p:cNvSpPr>
              <a:spLocks noChangeShapeType="1"/>
            </p:cNvSpPr>
            <p:nvPr/>
          </p:nvSpPr>
          <p:spPr bwMode="auto">
            <a:xfrm>
              <a:off x="3360" y="1728"/>
              <a:ext cx="624" cy="192"/>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16745" name="Rectangle 7"/>
          <p:cNvSpPr>
            <a:spLocks noChangeArrowheads="1"/>
          </p:cNvSpPr>
          <p:nvPr/>
        </p:nvSpPr>
        <p:spPr bwMode="auto">
          <a:xfrm>
            <a:off x="3505200" y="6172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99CC00"/>
                </a:solidFill>
                <a:latin typeface="Arial" charset="0"/>
              </a:rPr>
              <a:t>1</a:t>
            </a:r>
          </a:p>
        </p:txBody>
      </p:sp>
      <p:sp>
        <p:nvSpPr>
          <p:cNvPr id="116746" name="Rectangle 7"/>
          <p:cNvSpPr>
            <a:spLocks noChangeArrowheads="1"/>
          </p:cNvSpPr>
          <p:nvPr/>
        </p:nvSpPr>
        <p:spPr bwMode="auto">
          <a:xfrm>
            <a:off x="3124200" y="5791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FF6600"/>
                </a:solidFill>
                <a:latin typeface="Arial" charset="0"/>
              </a:rPr>
              <a:t>2</a:t>
            </a:r>
          </a:p>
        </p:txBody>
      </p:sp>
      <p:sp>
        <p:nvSpPr>
          <p:cNvPr id="116747" name="AutoShape 24"/>
          <p:cNvSpPr>
            <a:spLocks noChangeArrowheads="1"/>
          </p:cNvSpPr>
          <p:nvPr/>
        </p:nvSpPr>
        <p:spPr bwMode="auto">
          <a:xfrm>
            <a:off x="2819400" y="5410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16748" name="Rectangle 7"/>
          <p:cNvSpPr>
            <a:spLocks noChangeArrowheads="1"/>
          </p:cNvSpPr>
          <p:nvPr/>
        </p:nvSpPr>
        <p:spPr bwMode="auto">
          <a:xfrm>
            <a:off x="2743200" y="5334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0066FF"/>
                </a:solidFill>
                <a:latin typeface="Arial" charset="0"/>
              </a:rPr>
              <a:t>3</a:t>
            </a:r>
          </a:p>
        </p:txBody>
      </p:sp>
      <p:cxnSp>
        <p:nvCxnSpPr>
          <p:cNvPr id="23" name="Straight Connector 22">
            <a:extLst>
              <a:ext uri="{FF2B5EF4-FFF2-40B4-BE49-F238E27FC236}">
                <a16:creationId xmlns:a16="http://schemas.microsoft.com/office/drawing/2014/main" id="{BE16637E-AD30-4B78-9CF0-B763D87BAF9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bject 2">
            <a:extLst>
              <a:ext uri="{FF2B5EF4-FFF2-40B4-BE49-F238E27FC236}">
                <a16:creationId xmlns:a16="http://schemas.microsoft.com/office/drawing/2014/main" id="{C6B6B9BF-CBF4-42B5-9AC7-4C7D0BF3743F}"/>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
        <p:nvSpPr>
          <p:cNvPr id="25" name="Title 1">
            <a:extLst>
              <a:ext uri="{FF2B5EF4-FFF2-40B4-BE49-F238E27FC236}">
                <a16:creationId xmlns:a16="http://schemas.microsoft.com/office/drawing/2014/main" id="{92220095-3BF6-4AF1-B84D-755CC59FD76B}"/>
              </a:ext>
            </a:extLst>
          </p:cNvPr>
          <p:cNvSpPr txBox="1">
            <a:spLocks/>
          </p:cNvSpPr>
          <p:nvPr/>
        </p:nvSpPr>
        <p:spPr>
          <a:xfrm>
            <a:off x="2164517" y="1300623"/>
            <a:ext cx="4640404" cy="1883593"/>
          </a:xfrm>
          <a:prstGeom prst="rect">
            <a:avLst/>
          </a:prstGeom>
          <a:solidFill>
            <a:schemeClr val="bg1"/>
          </a:solidFill>
          <a:ln w="9525">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3600" b="1" dirty="0">
                <a:latin typeface="+mn-lt"/>
                <a:ea typeface="ＭＳ Ｐゴシック" charset="-128"/>
              </a:rPr>
              <a:t>…to A Prototypical 21</a:t>
            </a:r>
            <a:r>
              <a:rPr lang="en-US" altLang="x-none" sz="3600" b="1" baseline="30000" dirty="0">
                <a:latin typeface="+mn-lt"/>
                <a:ea typeface="ＭＳ Ｐゴシック" charset="-128"/>
              </a:rPr>
              <a:t>st</a:t>
            </a:r>
            <a:r>
              <a:rPr lang="en-US" altLang="x-none" sz="3600" b="1" dirty="0">
                <a:latin typeface="+mn-lt"/>
                <a:ea typeface="ＭＳ Ｐゴシック" charset="-128"/>
              </a:rPr>
              <a:t> Century Company</a:t>
            </a:r>
            <a:br>
              <a:rPr lang="en-US" altLang="x-none" sz="3600" b="1" dirty="0">
                <a:latin typeface="+mn-lt"/>
                <a:ea typeface="ＭＳ Ｐゴシック" charset="-128"/>
              </a:rPr>
            </a:br>
            <a:br>
              <a:rPr lang="en-US" altLang="x-none" baseline="30000" dirty="0">
                <a:latin typeface="+mn-lt"/>
                <a:ea typeface="ＭＳ Ｐゴシック" charset="-128"/>
              </a:rPr>
            </a:br>
            <a:r>
              <a:rPr lang="en-US" altLang="x-none" sz="2800" dirty="0">
                <a:latin typeface="+mn-lt"/>
                <a:ea typeface="ＭＳ Ｐゴシック" charset="-128"/>
              </a:rPr>
              <a:t>Climbing the Mountain</a:t>
            </a:r>
          </a:p>
        </p:txBody>
      </p:sp>
    </p:spTree>
    <p:extLst>
      <p:ext uri="{BB962C8B-B14F-4D97-AF65-F5344CB8AC3E}">
        <p14:creationId xmlns:p14="http://schemas.microsoft.com/office/powerpoint/2010/main" val="763594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8" descr="interface_sustainability_model_p1.jpg">
            <a:extLst>
              <a:ext uri="{FF2B5EF4-FFF2-40B4-BE49-F238E27FC236}">
                <a16:creationId xmlns:a16="http://schemas.microsoft.com/office/drawing/2014/main" id="{8FF2EC4E-07D4-4899-BB05-3C9F2C02FE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804921" y="1281892"/>
            <a:ext cx="4455618" cy="556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498043" y="3088550"/>
            <a:ext cx="4083914"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marL="457200" indent="-457200"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r>
              <a:rPr lang="en-US" altLang="x-none" sz="3600" b="1" u="sng" dirty="0">
                <a:solidFill>
                  <a:srgbClr val="CC0000"/>
                </a:solidFill>
                <a:latin typeface="+mn-lt"/>
              </a:rPr>
              <a:t>Step 4</a:t>
            </a:r>
            <a:endParaRPr lang="en-US" altLang="x-none" sz="3600" b="1" dirty="0">
              <a:solidFill>
                <a:srgbClr val="CC0000"/>
              </a:solidFill>
              <a:latin typeface="+mn-lt"/>
            </a:endParaRPr>
          </a:p>
          <a:p>
            <a:pPr algn="ctr" eaLnBrk="1" hangingPunct="1"/>
            <a:r>
              <a:rPr lang="en-US" altLang="x-none" sz="3600" b="1" dirty="0">
                <a:solidFill>
                  <a:srgbClr val="CC0000"/>
                </a:solidFill>
                <a:latin typeface="+mn-lt"/>
              </a:rPr>
              <a:t>Closing The Loop</a:t>
            </a:r>
          </a:p>
        </p:txBody>
      </p:sp>
      <p:sp>
        <p:nvSpPr>
          <p:cNvPr id="118788" name="Text Box 5"/>
          <p:cNvSpPr txBox="1">
            <a:spLocks noChangeArrowheads="1"/>
          </p:cNvSpPr>
          <p:nvPr/>
        </p:nvSpPr>
        <p:spPr bwMode="auto">
          <a:xfrm>
            <a:off x="8537242" y="2053390"/>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99CC00"/>
                </a:solidFill>
                <a:latin typeface="Arial" charset="0"/>
              </a:rPr>
              <a:t>x</a:t>
            </a:r>
          </a:p>
        </p:txBody>
      </p:sp>
      <p:sp>
        <p:nvSpPr>
          <p:cNvPr id="118789" name="Text Box 6"/>
          <p:cNvSpPr txBox="1">
            <a:spLocks noChangeArrowheads="1"/>
          </p:cNvSpPr>
          <p:nvPr/>
        </p:nvSpPr>
        <p:spPr bwMode="auto">
          <a:xfrm>
            <a:off x="8994442" y="2053390"/>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dirty="0">
                <a:solidFill>
                  <a:srgbClr val="FF6600"/>
                </a:solidFill>
                <a:latin typeface="Arial" charset="0"/>
              </a:rPr>
              <a:t>x</a:t>
            </a:r>
          </a:p>
        </p:txBody>
      </p:sp>
      <p:sp>
        <p:nvSpPr>
          <p:cNvPr id="118790" name="Rectangle 7"/>
          <p:cNvSpPr>
            <a:spLocks noChangeArrowheads="1"/>
          </p:cNvSpPr>
          <p:nvPr/>
        </p:nvSpPr>
        <p:spPr bwMode="auto">
          <a:xfrm>
            <a:off x="9352465" y="1500273"/>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dirty="0">
                <a:solidFill>
                  <a:srgbClr val="99CC00"/>
                </a:solidFill>
                <a:latin typeface="Arial" charset="0"/>
              </a:rPr>
              <a:t>x</a:t>
            </a:r>
          </a:p>
        </p:txBody>
      </p:sp>
      <p:pic>
        <p:nvPicPr>
          <p:cNvPr id="118791" name="Picture 8" descr="thumbnail"/>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75241" y="2358189"/>
            <a:ext cx="609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Line 9"/>
          <p:cNvSpPr>
            <a:spLocks noChangeShapeType="1"/>
          </p:cNvSpPr>
          <p:nvPr/>
        </p:nvSpPr>
        <p:spPr bwMode="auto">
          <a:xfrm>
            <a:off x="8156241" y="2815389"/>
            <a:ext cx="533400" cy="457200"/>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pic>
        <p:nvPicPr>
          <p:cNvPr id="118793" name="Picture 10" descr="thumbnai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41842" y="2586789"/>
            <a:ext cx="4429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4" name="Line 11"/>
          <p:cNvSpPr>
            <a:spLocks noChangeShapeType="1"/>
          </p:cNvSpPr>
          <p:nvPr/>
        </p:nvSpPr>
        <p:spPr bwMode="auto">
          <a:xfrm>
            <a:off x="7699041" y="2967789"/>
            <a:ext cx="990600" cy="304800"/>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grpSp>
        <p:nvGrpSpPr>
          <p:cNvPr id="2" name="Group 13"/>
          <p:cNvGrpSpPr>
            <a:grpSpLocks/>
          </p:cNvGrpSpPr>
          <p:nvPr/>
        </p:nvGrpSpPr>
        <p:grpSpPr bwMode="auto">
          <a:xfrm>
            <a:off x="6860842" y="1672390"/>
            <a:ext cx="4302125" cy="3878263"/>
            <a:chOff x="2784" y="912"/>
            <a:chExt cx="2710" cy="2443"/>
          </a:xfrm>
        </p:grpSpPr>
        <p:sp>
          <p:nvSpPr>
            <p:cNvPr id="118806" name="Rectangle 14"/>
            <p:cNvSpPr>
              <a:spLocks noChangeArrowheads="1"/>
            </p:cNvSpPr>
            <p:nvPr/>
          </p:nvSpPr>
          <p:spPr bwMode="auto">
            <a:xfrm>
              <a:off x="5184" y="1248"/>
              <a:ext cx="31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CC0000"/>
                  </a:solidFill>
                  <a:latin typeface="Arial" charset="0"/>
                </a:rPr>
                <a:t>x</a:t>
              </a:r>
            </a:p>
          </p:txBody>
        </p:sp>
        <p:sp>
          <p:nvSpPr>
            <p:cNvPr id="118807" name="Rectangle 15"/>
            <p:cNvSpPr>
              <a:spLocks noChangeArrowheads="1"/>
            </p:cNvSpPr>
            <p:nvPr/>
          </p:nvSpPr>
          <p:spPr bwMode="auto">
            <a:xfrm>
              <a:off x="2880" y="912"/>
              <a:ext cx="11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4800">
                <a:solidFill>
                  <a:srgbClr val="CC0000"/>
                </a:solidFill>
                <a:latin typeface="Arial" charset="0"/>
              </a:endParaRPr>
            </a:p>
          </p:txBody>
        </p:sp>
        <p:sp>
          <p:nvSpPr>
            <p:cNvPr id="118808" name="Rectangle 16"/>
            <p:cNvSpPr>
              <a:spLocks noChangeArrowheads="1"/>
            </p:cNvSpPr>
            <p:nvPr/>
          </p:nvSpPr>
          <p:spPr bwMode="auto">
            <a:xfrm>
              <a:off x="3024" y="2832"/>
              <a:ext cx="31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CC0000"/>
                  </a:solidFill>
                  <a:latin typeface="Arial" charset="0"/>
                </a:rPr>
                <a:t>x</a:t>
              </a:r>
            </a:p>
          </p:txBody>
        </p:sp>
        <p:sp>
          <p:nvSpPr>
            <p:cNvPr id="118809" name="Rectangle 17"/>
            <p:cNvSpPr>
              <a:spLocks noChangeArrowheads="1"/>
            </p:cNvSpPr>
            <p:nvPr/>
          </p:nvSpPr>
          <p:spPr bwMode="auto">
            <a:xfrm>
              <a:off x="2784" y="2832"/>
              <a:ext cx="31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CC0000"/>
                  </a:solidFill>
                  <a:latin typeface="Arial" charset="0"/>
                </a:rPr>
                <a:t>x</a:t>
              </a:r>
            </a:p>
          </p:txBody>
        </p:sp>
      </p:grpSp>
      <p:grpSp>
        <p:nvGrpSpPr>
          <p:cNvPr id="118796" name="Group 17"/>
          <p:cNvGrpSpPr>
            <a:grpSpLocks/>
          </p:cNvGrpSpPr>
          <p:nvPr/>
        </p:nvGrpSpPr>
        <p:grpSpPr bwMode="auto">
          <a:xfrm>
            <a:off x="1676400" y="4191000"/>
            <a:ext cx="2286000" cy="2514600"/>
            <a:chOff x="96" y="2640"/>
            <a:chExt cx="1440" cy="1584"/>
          </a:xfrm>
        </p:grpSpPr>
        <p:sp>
          <p:nvSpPr>
            <p:cNvPr id="118803" name="AutoShape 18"/>
            <p:cNvSpPr>
              <a:spLocks noChangeArrowheads="1"/>
            </p:cNvSpPr>
            <p:nvPr/>
          </p:nvSpPr>
          <p:spPr bwMode="auto">
            <a:xfrm>
              <a:off x="96" y="2640"/>
              <a:ext cx="1440" cy="1584"/>
            </a:xfrm>
            <a:prstGeom prst="rtTriangle">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endParaRPr lang="x-none" altLang="x-none" sz="1800">
                <a:solidFill>
                  <a:srgbClr val="000000"/>
                </a:solidFill>
                <a:latin typeface="Arial" charset="0"/>
              </a:endParaRPr>
            </a:p>
          </p:txBody>
        </p:sp>
        <p:sp>
          <p:nvSpPr>
            <p:cNvPr id="118804" name="AutoShape 19"/>
            <p:cNvSpPr>
              <a:spLocks noChangeArrowheads="1"/>
            </p:cNvSpPr>
            <p:nvPr/>
          </p:nvSpPr>
          <p:spPr bwMode="auto">
            <a:xfrm>
              <a:off x="1296" y="393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18805" name="AutoShape 20"/>
            <p:cNvSpPr>
              <a:spLocks noChangeArrowheads="1"/>
            </p:cNvSpPr>
            <p:nvPr/>
          </p:nvSpPr>
          <p:spPr bwMode="auto">
            <a:xfrm>
              <a:off x="1056" y="369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grpSp>
      <p:sp>
        <p:nvSpPr>
          <p:cNvPr id="118797" name="AutoShape 21"/>
          <p:cNvSpPr>
            <a:spLocks noChangeArrowheads="1"/>
          </p:cNvSpPr>
          <p:nvPr/>
        </p:nvSpPr>
        <p:spPr bwMode="auto">
          <a:xfrm>
            <a:off x="2819400" y="5410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18798" name="AutoShape 22"/>
          <p:cNvSpPr>
            <a:spLocks noChangeArrowheads="1"/>
          </p:cNvSpPr>
          <p:nvPr/>
        </p:nvSpPr>
        <p:spPr bwMode="auto">
          <a:xfrm>
            <a:off x="2438400" y="5029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18799" name="Rectangle 7"/>
          <p:cNvSpPr>
            <a:spLocks noChangeArrowheads="1"/>
          </p:cNvSpPr>
          <p:nvPr/>
        </p:nvSpPr>
        <p:spPr bwMode="auto">
          <a:xfrm>
            <a:off x="3505200" y="6172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99CC00"/>
                </a:solidFill>
                <a:latin typeface="Arial" charset="0"/>
              </a:rPr>
              <a:t>1</a:t>
            </a:r>
          </a:p>
        </p:txBody>
      </p:sp>
      <p:sp>
        <p:nvSpPr>
          <p:cNvPr id="118800" name="Rectangle 7"/>
          <p:cNvSpPr>
            <a:spLocks noChangeArrowheads="1"/>
          </p:cNvSpPr>
          <p:nvPr/>
        </p:nvSpPr>
        <p:spPr bwMode="auto">
          <a:xfrm>
            <a:off x="3124200" y="5791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FF6600"/>
                </a:solidFill>
                <a:latin typeface="Arial" charset="0"/>
              </a:rPr>
              <a:t>2</a:t>
            </a:r>
          </a:p>
        </p:txBody>
      </p:sp>
      <p:sp>
        <p:nvSpPr>
          <p:cNvPr id="118801" name="Rectangle 7"/>
          <p:cNvSpPr>
            <a:spLocks noChangeArrowheads="1"/>
          </p:cNvSpPr>
          <p:nvPr/>
        </p:nvSpPr>
        <p:spPr bwMode="auto">
          <a:xfrm>
            <a:off x="2743200" y="5334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0066FF"/>
                </a:solidFill>
                <a:latin typeface="Arial" charset="0"/>
              </a:rPr>
              <a:t>3</a:t>
            </a:r>
          </a:p>
        </p:txBody>
      </p:sp>
      <p:sp>
        <p:nvSpPr>
          <p:cNvPr id="118802" name="Rectangle 7"/>
          <p:cNvSpPr>
            <a:spLocks noChangeArrowheads="1"/>
          </p:cNvSpPr>
          <p:nvPr/>
        </p:nvSpPr>
        <p:spPr bwMode="auto">
          <a:xfrm>
            <a:off x="2362200" y="4953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CC0000"/>
                </a:solidFill>
                <a:latin typeface="Arial" charset="0"/>
              </a:rPr>
              <a:t>4</a:t>
            </a:r>
          </a:p>
        </p:txBody>
      </p:sp>
      <p:cxnSp>
        <p:nvCxnSpPr>
          <p:cNvPr id="32" name="Straight Connector 31">
            <a:extLst>
              <a:ext uri="{FF2B5EF4-FFF2-40B4-BE49-F238E27FC236}">
                <a16:creationId xmlns:a16="http://schemas.microsoft.com/office/drawing/2014/main" id="{074FB260-4C87-416F-939B-9C365339B22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bject 2">
            <a:extLst>
              <a:ext uri="{FF2B5EF4-FFF2-40B4-BE49-F238E27FC236}">
                <a16:creationId xmlns:a16="http://schemas.microsoft.com/office/drawing/2014/main" id="{61931BCD-D0A3-4788-AEDE-EFC8DC6F9162}"/>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
        <p:nvSpPr>
          <p:cNvPr id="37" name="Title 1">
            <a:extLst>
              <a:ext uri="{FF2B5EF4-FFF2-40B4-BE49-F238E27FC236}">
                <a16:creationId xmlns:a16="http://schemas.microsoft.com/office/drawing/2014/main" id="{A5629E14-A3A1-44E9-8C52-764070457493}"/>
              </a:ext>
            </a:extLst>
          </p:cNvPr>
          <p:cNvSpPr txBox="1">
            <a:spLocks/>
          </p:cNvSpPr>
          <p:nvPr/>
        </p:nvSpPr>
        <p:spPr>
          <a:xfrm>
            <a:off x="2164517" y="1300623"/>
            <a:ext cx="4640404" cy="1883593"/>
          </a:xfrm>
          <a:prstGeom prst="rect">
            <a:avLst/>
          </a:prstGeom>
          <a:solidFill>
            <a:schemeClr val="bg1"/>
          </a:solidFill>
          <a:ln w="9525">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3600" b="1" dirty="0">
                <a:latin typeface="+mn-lt"/>
                <a:ea typeface="ＭＳ Ｐゴシック" charset="-128"/>
              </a:rPr>
              <a:t>…to A Prototypical 21</a:t>
            </a:r>
            <a:r>
              <a:rPr lang="en-US" altLang="x-none" sz="3600" b="1" baseline="30000" dirty="0">
                <a:latin typeface="+mn-lt"/>
                <a:ea typeface="ＭＳ Ｐゴシック" charset="-128"/>
              </a:rPr>
              <a:t>st</a:t>
            </a:r>
            <a:r>
              <a:rPr lang="en-US" altLang="x-none" sz="3600" b="1" dirty="0">
                <a:latin typeface="+mn-lt"/>
                <a:ea typeface="ＭＳ Ｐゴシック" charset="-128"/>
              </a:rPr>
              <a:t> Century Company</a:t>
            </a:r>
            <a:br>
              <a:rPr lang="en-US" altLang="x-none" sz="3600" b="1" dirty="0">
                <a:latin typeface="+mn-lt"/>
                <a:ea typeface="ＭＳ Ｐゴシック" charset="-128"/>
              </a:rPr>
            </a:br>
            <a:br>
              <a:rPr lang="en-US" altLang="x-none" baseline="30000" dirty="0">
                <a:latin typeface="+mn-lt"/>
                <a:ea typeface="ＭＳ Ｐゴシック" charset="-128"/>
              </a:rPr>
            </a:br>
            <a:r>
              <a:rPr lang="en-US" altLang="x-none" sz="2800" dirty="0">
                <a:latin typeface="+mn-lt"/>
                <a:ea typeface="ＭＳ Ｐゴシック" charset="-128"/>
              </a:rPr>
              <a:t>Climbing the Mountain</a:t>
            </a:r>
          </a:p>
        </p:txBody>
      </p:sp>
    </p:spTree>
    <p:extLst>
      <p:ext uri="{BB962C8B-B14F-4D97-AF65-F5344CB8AC3E}">
        <p14:creationId xmlns:p14="http://schemas.microsoft.com/office/powerpoint/2010/main" val="1025979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8" descr="interface_sustainability_model_p1.jpg">
            <a:extLst>
              <a:ext uri="{FF2B5EF4-FFF2-40B4-BE49-F238E27FC236}">
                <a16:creationId xmlns:a16="http://schemas.microsoft.com/office/drawing/2014/main" id="{3464019B-A8FC-4623-8204-F4857056B0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804921" y="1281892"/>
            <a:ext cx="4455618" cy="556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3"/>
          <p:cNvSpPr txBox="1">
            <a:spLocks noChangeArrowheads="1"/>
          </p:cNvSpPr>
          <p:nvPr/>
        </p:nvSpPr>
        <p:spPr bwMode="auto">
          <a:xfrm>
            <a:off x="2465419" y="3254375"/>
            <a:ext cx="403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marL="457200" indent="-457200"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r>
              <a:rPr lang="en-US" altLang="x-none" sz="3600" b="1" u="sng" dirty="0">
                <a:solidFill>
                  <a:srgbClr val="9900CC"/>
                </a:solidFill>
                <a:latin typeface="Calibri" charset="0"/>
              </a:rPr>
              <a:t>Step 5</a:t>
            </a:r>
          </a:p>
          <a:p>
            <a:pPr algn="ctr" eaLnBrk="1" hangingPunct="1"/>
            <a:r>
              <a:rPr lang="en-US" altLang="x-none" sz="3600" b="1" dirty="0">
                <a:solidFill>
                  <a:srgbClr val="9900CC"/>
                </a:solidFill>
                <a:latin typeface="Calibri" charset="0"/>
              </a:rPr>
              <a:t>Resource</a:t>
            </a:r>
          </a:p>
          <a:p>
            <a:pPr algn="ctr" eaLnBrk="1" hangingPunct="1"/>
            <a:r>
              <a:rPr lang="en-US" altLang="x-none" sz="3600" b="1" dirty="0">
                <a:solidFill>
                  <a:srgbClr val="9900CC"/>
                </a:solidFill>
                <a:latin typeface="Calibri" charset="0"/>
              </a:rPr>
              <a:t>Efficient</a:t>
            </a:r>
          </a:p>
          <a:p>
            <a:pPr algn="ctr" eaLnBrk="1" hangingPunct="1"/>
            <a:r>
              <a:rPr lang="en-US" altLang="x-none" sz="3600" b="1" dirty="0">
                <a:solidFill>
                  <a:srgbClr val="9900CC"/>
                </a:solidFill>
                <a:latin typeface="Calibri" charset="0"/>
              </a:rPr>
              <a:t>Transportation</a:t>
            </a:r>
            <a:endParaRPr lang="en-US" altLang="x-none" sz="4000" b="1" dirty="0">
              <a:solidFill>
                <a:srgbClr val="800080"/>
              </a:solidFill>
              <a:latin typeface="Calibri" charset="0"/>
            </a:endParaRPr>
          </a:p>
        </p:txBody>
      </p:sp>
      <p:sp>
        <p:nvSpPr>
          <p:cNvPr id="120836" name="Text Box 5"/>
          <p:cNvSpPr txBox="1">
            <a:spLocks noChangeArrowheads="1"/>
          </p:cNvSpPr>
          <p:nvPr/>
        </p:nvSpPr>
        <p:spPr bwMode="auto">
          <a:xfrm>
            <a:off x="8518698" y="2117474"/>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99CC00"/>
                </a:solidFill>
                <a:latin typeface="Arial" charset="0"/>
              </a:rPr>
              <a:t>x</a:t>
            </a:r>
          </a:p>
        </p:txBody>
      </p:sp>
      <p:sp>
        <p:nvSpPr>
          <p:cNvPr id="120837" name="Text Box 6"/>
          <p:cNvSpPr txBox="1">
            <a:spLocks noChangeArrowheads="1"/>
          </p:cNvSpPr>
          <p:nvPr/>
        </p:nvSpPr>
        <p:spPr bwMode="auto">
          <a:xfrm>
            <a:off x="8899698" y="1736474"/>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FF6600"/>
                </a:solidFill>
                <a:latin typeface="Arial" charset="0"/>
              </a:rPr>
              <a:t>x</a:t>
            </a:r>
          </a:p>
        </p:txBody>
      </p:sp>
      <p:sp>
        <p:nvSpPr>
          <p:cNvPr id="120838" name="Rectangle 7"/>
          <p:cNvSpPr>
            <a:spLocks noChangeArrowheads="1"/>
          </p:cNvSpPr>
          <p:nvPr/>
        </p:nvSpPr>
        <p:spPr bwMode="auto">
          <a:xfrm>
            <a:off x="9391823" y="1457758"/>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dirty="0">
                <a:solidFill>
                  <a:srgbClr val="99CC00"/>
                </a:solidFill>
                <a:latin typeface="Arial" charset="0"/>
              </a:rPr>
              <a:t>x</a:t>
            </a:r>
          </a:p>
        </p:txBody>
      </p:sp>
      <p:pic>
        <p:nvPicPr>
          <p:cNvPr id="120839" name="Picture 8" descr="thumbnail"/>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56697" y="2422273"/>
            <a:ext cx="609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Line 9"/>
          <p:cNvSpPr>
            <a:spLocks noChangeShapeType="1"/>
          </p:cNvSpPr>
          <p:nvPr/>
        </p:nvSpPr>
        <p:spPr bwMode="auto">
          <a:xfrm>
            <a:off x="8137697" y="2879473"/>
            <a:ext cx="533400" cy="457200"/>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pic>
        <p:nvPicPr>
          <p:cNvPr id="120841" name="Picture 10" descr="thumbnai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23298" y="2650873"/>
            <a:ext cx="4429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2" name="Line 11"/>
          <p:cNvSpPr>
            <a:spLocks noChangeShapeType="1"/>
          </p:cNvSpPr>
          <p:nvPr/>
        </p:nvSpPr>
        <p:spPr bwMode="auto">
          <a:xfrm>
            <a:off x="7680497" y="3031873"/>
            <a:ext cx="990600" cy="304800"/>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grpSp>
        <p:nvGrpSpPr>
          <p:cNvPr id="120843" name="Group 13"/>
          <p:cNvGrpSpPr>
            <a:grpSpLocks/>
          </p:cNvGrpSpPr>
          <p:nvPr/>
        </p:nvGrpSpPr>
        <p:grpSpPr bwMode="auto">
          <a:xfrm>
            <a:off x="6842298" y="1736474"/>
            <a:ext cx="4302125" cy="3878263"/>
            <a:chOff x="2784" y="912"/>
            <a:chExt cx="2710" cy="2443"/>
          </a:xfrm>
        </p:grpSpPr>
        <p:sp>
          <p:nvSpPr>
            <p:cNvPr id="120859" name="Rectangle 14"/>
            <p:cNvSpPr>
              <a:spLocks noChangeArrowheads="1"/>
            </p:cNvSpPr>
            <p:nvPr/>
          </p:nvSpPr>
          <p:spPr bwMode="auto">
            <a:xfrm>
              <a:off x="5184" y="1248"/>
              <a:ext cx="31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CC0000"/>
                  </a:solidFill>
                  <a:latin typeface="Arial" charset="0"/>
                </a:rPr>
                <a:t>x</a:t>
              </a:r>
            </a:p>
          </p:txBody>
        </p:sp>
        <p:sp>
          <p:nvSpPr>
            <p:cNvPr id="120860" name="Rectangle 15"/>
            <p:cNvSpPr>
              <a:spLocks noChangeArrowheads="1"/>
            </p:cNvSpPr>
            <p:nvPr/>
          </p:nvSpPr>
          <p:spPr bwMode="auto">
            <a:xfrm>
              <a:off x="2880" y="912"/>
              <a:ext cx="11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4800">
                <a:solidFill>
                  <a:srgbClr val="CC0000"/>
                </a:solidFill>
                <a:latin typeface="Arial" charset="0"/>
              </a:endParaRPr>
            </a:p>
          </p:txBody>
        </p:sp>
        <p:sp>
          <p:nvSpPr>
            <p:cNvPr id="120861" name="Rectangle 16"/>
            <p:cNvSpPr>
              <a:spLocks noChangeArrowheads="1"/>
            </p:cNvSpPr>
            <p:nvPr/>
          </p:nvSpPr>
          <p:spPr bwMode="auto">
            <a:xfrm>
              <a:off x="3024" y="2832"/>
              <a:ext cx="31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CC0000"/>
                  </a:solidFill>
                  <a:latin typeface="Arial" charset="0"/>
                </a:rPr>
                <a:t>x</a:t>
              </a:r>
            </a:p>
          </p:txBody>
        </p:sp>
        <p:sp>
          <p:nvSpPr>
            <p:cNvPr id="120862" name="Rectangle 17"/>
            <p:cNvSpPr>
              <a:spLocks noChangeArrowheads="1"/>
            </p:cNvSpPr>
            <p:nvPr/>
          </p:nvSpPr>
          <p:spPr bwMode="auto">
            <a:xfrm>
              <a:off x="2784" y="2832"/>
              <a:ext cx="31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CC0000"/>
                  </a:solidFill>
                  <a:latin typeface="Arial" charset="0"/>
                </a:rPr>
                <a:t>x</a:t>
              </a:r>
            </a:p>
          </p:txBody>
        </p:sp>
      </p:grpSp>
      <p:sp>
        <p:nvSpPr>
          <p:cNvPr id="35858" name="Rectangle 18"/>
          <p:cNvSpPr>
            <a:spLocks noChangeArrowheads="1"/>
          </p:cNvSpPr>
          <p:nvPr/>
        </p:nvSpPr>
        <p:spPr bwMode="auto">
          <a:xfrm>
            <a:off x="6842298" y="3946274"/>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9900CC"/>
                </a:solidFill>
                <a:latin typeface="Arial" charset="0"/>
              </a:rPr>
              <a:t>x</a:t>
            </a:r>
          </a:p>
        </p:txBody>
      </p:sp>
      <p:sp>
        <p:nvSpPr>
          <p:cNvPr id="35859" name="Rectangle 19"/>
          <p:cNvSpPr>
            <a:spLocks noChangeArrowheads="1"/>
          </p:cNvSpPr>
          <p:nvPr/>
        </p:nvSpPr>
        <p:spPr bwMode="auto">
          <a:xfrm>
            <a:off x="7223298" y="3946274"/>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9900CC"/>
                </a:solidFill>
                <a:latin typeface="Arial" charset="0"/>
              </a:rPr>
              <a:t>x</a:t>
            </a:r>
          </a:p>
        </p:txBody>
      </p:sp>
      <p:sp>
        <p:nvSpPr>
          <p:cNvPr id="35860" name="Rectangle 20"/>
          <p:cNvSpPr>
            <a:spLocks noChangeArrowheads="1"/>
          </p:cNvSpPr>
          <p:nvPr/>
        </p:nvSpPr>
        <p:spPr bwMode="auto">
          <a:xfrm>
            <a:off x="8975898" y="2422274"/>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9900CC"/>
                </a:solidFill>
                <a:latin typeface="Arial" charset="0"/>
              </a:rPr>
              <a:t>x</a:t>
            </a:r>
          </a:p>
        </p:txBody>
      </p:sp>
      <p:grpSp>
        <p:nvGrpSpPr>
          <p:cNvPr id="120847" name="Group 20"/>
          <p:cNvGrpSpPr>
            <a:grpSpLocks/>
          </p:cNvGrpSpPr>
          <p:nvPr/>
        </p:nvGrpSpPr>
        <p:grpSpPr bwMode="auto">
          <a:xfrm>
            <a:off x="1676400" y="4191000"/>
            <a:ext cx="2286000" cy="2514600"/>
            <a:chOff x="96" y="2640"/>
            <a:chExt cx="1440" cy="1584"/>
          </a:xfrm>
        </p:grpSpPr>
        <p:sp>
          <p:nvSpPr>
            <p:cNvPr id="120856" name="AutoShape 21"/>
            <p:cNvSpPr>
              <a:spLocks noChangeArrowheads="1"/>
            </p:cNvSpPr>
            <p:nvPr/>
          </p:nvSpPr>
          <p:spPr bwMode="auto">
            <a:xfrm>
              <a:off x="96" y="2640"/>
              <a:ext cx="1440" cy="1584"/>
            </a:xfrm>
            <a:prstGeom prst="rtTriangle">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endParaRPr lang="x-none" altLang="x-none" sz="1800">
                <a:solidFill>
                  <a:srgbClr val="000000"/>
                </a:solidFill>
                <a:latin typeface="Arial" charset="0"/>
              </a:endParaRPr>
            </a:p>
          </p:txBody>
        </p:sp>
        <p:sp>
          <p:nvSpPr>
            <p:cNvPr id="120857" name="AutoShape 22"/>
            <p:cNvSpPr>
              <a:spLocks noChangeArrowheads="1"/>
            </p:cNvSpPr>
            <p:nvPr/>
          </p:nvSpPr>
          <p:spPr bwMode="auto">
            <a:xfrm>
              <a:off x="1296" y="393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0858" name="AutoShape 23"/>
            <p:cNvSpPr>
              <a:spLocks noChangeArrowheads="1"/>
            </p:cNvSpPr>
            <p:nvPr/>
          </p:nvSpPr>
          <p:spPr bwMode="auto">
            <a:xfrm>
              <a:off x="1056" y="369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grpSp>
      <p:sp>
        <p:nvSpPr>
          <p:cNvPr id="120848" name="AutoShape 28"/>
          <p:cNvSpPr>
            <a:spLocks noChangeArrowheads="1"/>
          </p:cNvSpPr>
          <p:nvPr/>
        </p:nvSpPr>
        <p:spPr bwMode="auto">
          <a:xfrm>
            <a:off x="2438400" y="5029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0849" name="AutoShape 29"/>
          <p:cNvSpPr>
            <a:spLocks noChangeArrowheads="1"/>
          </p:cNvSpPr>
          <p:nvPr/>
        </p:nvSpPr>
        <p:spPr bwMode="auto">
          <a:xfrm>
            <a:off x="2819400" y="5410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0850" name="Rectangle 7"/>
          <p:cNvSpPr>
            <a:spLocks noChangeArrowheads="1"/>
          </p:cNvSpPr>
          <p:nvPr/>
        </p:nvSpPr>
        <p:spPr bwMode="auto">
          <a:xfrm>
            <a:off x="3505200" y="6172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99CC00"/>
                </a:solidFill>
                <a:latin typeface="Arial" charset="0"/>
              </a:rPr>
              <a:t>1</a:t>
            </a:r>
          </a:p>
        </p:txBody>
      </p:sp>
      <p:sp>
        <p:nvSpPr>
          <p:cNvPr id="120851" name="Rectangle 7"/>
          <p:cNvSpPr>
            <a:spLocks noChangeArrowheads="1"/>
          </p:cNvSpPr>
          <p:nvPr/>
        </p:nvSpPr>
        <p:spPr bwMode="auto">
          <a:xfrm>
            <a:off x="3124200" y="5791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FF6600"/>
                </a:solidFill>
                <a:latin typeface="Arial" charset="0"/>
              </a:rPr>
              <a:t>2</a:t>
            </a:r>
          </a:p>
        </p:txBody>
      </p:sp>
      <p:sp>
        <p:nvSpPr>
          <p:cNvPr id="120852" name="Rectangle 7"/>
          <p:cNvSpPr>
            <a:spLocks noChangeArrowheads="1"/>
          </p:cNvSpPr>
          <p:nvPr/>
        </p:nvSpPr>
        <p:spPr bwMode="auto">
          <a:xfrm>
            <a:off x="2743200" y="5334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0066FF"/>
                </a:solidFill>
                <a:latin typeface="Arial" charset="0"/>
              </a:rPr>
              <a:t>3</a:t>
            </a:r>
          </a:p>
        </p:txBody>
      </p:sp>
      <p:sp>
        <p:nvSpPr>
          <p:cNvPr id="120853" name="AutoShape 34"/>
          <p:cNvSpPr>
            <a:spLocks noChangeArrowheads="1"/>
          </p:cNvSpPr>
          <p:nvPr/>
        </p:nvSpPr>
        <p:spPr bwMode="auto">
          <a:xfrm>
            <a:off x="2133600" y="4648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0854" name="Rectangle 7"/>
          <p:cNvSpPr>
            <a:spLocks noChangeArrowheads="1"/>
          </p:cNvSpPr>
          <p:nvPr/>
        </p:nvSpPr>
        <p:spPr bwMode="auto">
          <a:xfrm>
            <a:off x="2362200" y="4953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CC0000"/>
                </a:solidFill>
                <a:latin typeface="Arial" charset="0"/>
              </a:rPr>
              <a:t>4</a:t>
            </a:r>
          </a:p>
        </p:txBody>
      </p:sp>
      <p:sp>
        <p:nvSpPr>
          <p:cNvPr id="120855" name="Rectangle 7"/>
          <p:cNvSpPr>
            <a:spLocks noChangeArrowheads="1"/>
          </p:cNvSpPr>
          <p:nvPr/>
        </p:nvSpPr>
        <p:spPr bwMode="auto">
          <a:xfrm>
            <a:off x="2057400" y="4572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9900CC"/>
                </a:solidFill>
                <a:latin typeface="Arial" charset="0"/>
              </a:rPr>
              <a:t>5</a:t>
            </a:r>
          </a:p>
        </p:txBody>
      </p:sp>
      <p:sp>
        <p:nvSpPr>
          <p:cNvPr id="32" name="Title 1">
            <a:extLst>
              <a:ext uri="{FF2B5EF4-FFF2-40B4-BE49-F238E27FC236}">
                <a16:creationId xmlns:a16="http://schemas.microsoft.com/office/drawing/2014/main" id="{DD5B188E-AE2F-46CD-915C-9EAEB8C4DA86}"/>
              </a:ext>
            </a:extLst>
          </p:cNvPr>
          <p:cNvSpPr txBox="1">
            <a:spLocks/>
          </p:cNvSpPr>
          <p:nvPr/>
        </p:nvSpPr>
        <p:spPr>
          <a:xfrm>
            <a:off x="2164517" y="1300623"/>
            <a:ext cx="4640404" cy="1883593"/>
          </a:xfrm>
          <a:prstGeom prst="rect">
            <a:avLst/>
          </a:prstGeom>
          <a:solidFill>
            <a:schemeClr val="bg1"/>
          </a:solidFill>
          <a:ln w="9525">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3600" b="1" dirty="0">
                <a:latin typeface="+mn-lt"/>
                <a:ea typeface="ＭＳ Ｐゴシック" charset="-128"/>
              </a:rPr>
              <a:t>…to A Prototypical 21</a:t>
            </a:r>
            <a:r>
              <a:rPr lang="en-US" altLang="x-none" sz="3600" b="1" baseline="30000" dirty="0">
                <a:latin typeface="+mn-lt"/>
                <a:ea typeface="ＭＳ Ｐゴシック" charset="-128"/>
              </a:rPr>
              <a:t>st</a:t>
            </a:r>
            <a:r>
              <a:rPr lang="en-US" altLang="x-none" sz="3600" b="1" dirty="0">
                <a:latin typeface="+mn-lt"/>
                <a:ea typeface="ＭＳ Ｐゴシック" charset="-128"/>
              </a:rPr>
              <a:t> Century Company</a:t>
            </a:r>
            <a:br>
              <a:rPr lang="en-US" altLang="x-none" sz="3600" b="1" dirty="0">
                <a:latin typeface="+mn-lt"/>
                <a:ea typeface="ＭＳ Ｐゴシック" charset="-128"/>
              </a:rPr>
            </a:br>
            <a:br>
              <a:rPr lang="en-US" altLang="x-none" baseline="30000" dirty="0">
                <a:latin typeface="+mn-lt"/>
                <a:ea typeface="ＭＳ Ｐゴシック" charset="-128"/>
              </a:rPr>
            </a:br>
            <a:r>
              <a:rPr lang="en-US" altLang="x-none" sz="2800" dirty="0">
                <a:latin typeface="+mn-lt"/>
                <a:ea typeface="ＭＳ Ｐゴシック" charset="-128"/>
              </a:rPr>
              <a:t>Climbing the Mountain</a:t>
            </a:r>
          </a:p>
        </p:txBody>
      </p:sp>
      <p:cxnSp>
        <p:nvCxnSpPr>
          <p:cNvPr id="34" name="Straight Connector 33">
            <a:extLst>
              <a:ext uri="{FF2B5EF4-FFF2-40B4-BE49-F238E27FC236}">
                <a16:creationId xmlns:a16="http://schemas.microsoft.com/office/drawing/2014/main" id="{7483BD63-D25E-4183-A18F-8BB18197583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bject 2">
            <a:extLst>
              <a:ext uri="{FF2B5EF4-FFF2-40B4-BE49-F238E27FC236}">
                <a16:creationId xmlns:a16="http://schemas.microsoft.com/office/drawing/2014/main" id="{3A25FCC0-BADE-4531-907E-10D5EEEF98D0}"/>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2070760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8" grpId="0"/>
      <p:bldP spid="35859" grpId="0"/>
      <p:bldP spid="358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40647" y="3136514"/>
            <a:ext cx="6910705" cy="1346522"/>
          </a:xfrm>
          <a:prstGeom prst="rect">
            <a:avLst/>
          </a:prstGeom>
        </p:spPr>
        <p:txBody>
          <a:bodyPr vert="horz" wrap="square" lIns="0" tIns="12700" rIns="0" bIns="0" rtlCol="0">
            <a:spAutoFit/>
          </a:bodyPr>
          <a:lstStyle/>
          <a:p>
            <a:pPr marL="12700" marR="5080" algn="ctr">
              <a:lnSpc>
                <a:spcPts val="5200"/>
              </a:lnSpc>
              <a:spcBef>
                <a:spcPts val="844"/>
              </a:spcBef>
              <a:tabLst>
                <a:tab pos="3926106" algn="l"/>
              </a:tabLst>
            </a:pPr>
            <a:r>
              <a:rPr sz="4800" spc="-5" dirty="0">
                <a:cs typeface="Calibri"/>
              </a:rPr>
              <a:t>Nobody</a:t>
            </a:r>
            <a:r>
              <a:rPr sz="4800" spc="5" dirty="0">
                <a:cs typeface="Calibri"/>
              </a:rPr>
              <a:t> </a:t>
            </a:r>
            <a:r>
              <a:rPr sz="4800" spc="-15" dirty="0">
                <a:cs typeface="Calibri"/>
              </a:rPr>
              <a:t>knows	what  sustainability really</a:t>
            </a:r>
            <a:r>
              <a:rPr sz="4800" spc="35" dirty="0">
                <a:cs typeface="Calibri"/>
              </a:rPr>
              <a:t> </a:t>
            </a:r>
            <a:r>
              <a:rPr sz="4800" spc="-5" dirty="0">
                <a:cs typeface="Calibri"/>
              </a:rPr>
              <a:t>means.</a:t>
            </a:r>
            <a:endParaRPr sz="4800" dirty="0">
              <a:cs typeface="Calibri"/>
            </a:endParaRPr>
          </a:p>
        </p:txBody>
      </p:sp>
      <p:sp>
        <p:nvSpPr>
          <p:cNvPr id="3" name="Rectangle 2">
            <a:extLst>
              <a:ext uri="{FF2B5EF4-FFF2-40B4-BE49-F238E27FC236}">
                <a16:creationId xmlns:a16="http://schemas.microsoft.com/office/drawing/2014/main" id="{F004B73E-FC43-4FEE-86DA-C1BB3027D8A9}"/>
              </a:ext>
            </a:extLst>
          </p:cNvPr>
          <p:cNvSpPr/>
          <p:nvPr/>
        </p:nvSpPr>
        <p:spPr>
          <a:xfrm>
            <a:off x="5049079" y="185000"/>
            <a:ext cx="2093843" cy="707886"/>
          </a:xfrm>
          <a:prstGeom prst="rect">
            <a:avLst/>
          </a:prstGeom>
        </p:spPr>
        <p:txBody>
          <a:bodyPr wrap="none">
            <a:spAutoFit/>
          </a:bodyPr>
          <a:lstStyle/>
          <a:p>
            <a:pPr marL="12700" algn="ctr">
              <a:spcBef>
                <a:spcPts val="100"/>
              </a:spcBef>
            </a:pPr>
            <a:r>
              <a:rPr lang="en-US" sz="4000" b="1" dirty="0">
                <a:cs typeface="Calibri"/>
              </a:rPr>
              <a:t>Myth</a:t>
            </a:r>
            <a:r>
              <a:rPr lang="en-US" sz="4000" b="1" spc="-91" dirty="0">
                <a:cs typeface="Calibri"/>
              </a:rPr>
              <a:t> #</a:t>
            </a:r>
            <a:r>
              <a:rPr lang="en-US" sz="4000" b="1" dirty="0">
                <a:cs typeface="Calibri"/>
              </a:rPr>
              <a:t>1:</a:t>
            </a:r>
          </a:p>
        </p:txBody>
      </p:sp>
      <p:cxnSp>
        <p:nvCxnSpPr>
          <p:cNvPr id="4" name="Straight Connector 3">
            <a:extLst>
              <a:ext uri="{FF2B5EF4-FFF2-40B4-BE49-F238E27FC236}">
                <a16:creationId xmlns:a16="http://schemas.microsoft.com/office/drawing/2014/main" id="{5DE7DBB8-0C72-4D70-BB41-BA042B4FF15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9924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descr="interface_sustainability_model_p1.jpg">
            <a:extLst>
              <a:ext uri="{FF2B5EF4-FFF2-40B4-BE49-F238E27FC236}">
                <a16:creationId xmlns:a16="http://schemas.microsoft.com/office/drawing/2014/main" id="{539F7499-3255-48D5-9009-FA03100342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804921" y="1281892"/>
            <a:ext cx="4455618" cy="556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3"/>
          <p:cNvSpPr txBox="1">
            <a:spLocks noChangeArrowheads="1"/>
          </p:cNvSpPr>
          <p:nvPr/>
        </p:nvSpPr>
        <p:spPr bwMode="auto">
          <a:xfrm>
            <a:off x="2893864" y="3775498"/>
            <a:ext cx="3192464"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marL="457200" indent="-457200"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r>
              <a:rPr lang="en-US" altLang="x-none" sz="3600" b="1" u="sng" dirty="0">
                <a:solidFill>
                  <a:srgbClr val="33CC33"/>
                </a:solidFill>
                <a:latin typeface="+mn-lt"/>
              </a:rPr>
              <a:t>Step 6</a:t>
            </a:r>
          </a:p>
          <a:p>
            <a:pPr marL="0" indent="0" algn="ctr" eaLnBrk="1" hangingPunct="1"/>
            <a:r>
              <a:rPr lang="en-US" altLang="x-none" sz="3600" b="1" dirty="0">
                <a:solidFill>
                  <a:srgbClr val="33CC33"/>
                </a:solidFill>
                <a:latin typeface="+mn-lt"/>
              </a:rPr>
              <a:t>Sensitizing Stakeholders</a:t>
            </a:r>
          </a:p>
        </p:txBody>
      </p:sp>
      <p:sp>
        <p:nvSpPr>
          <p:cNvPr id="122884" name="Text Box 5"/>
          <p:cNvSpPr txBox="1">
            <a:spLocks noChangeArrowheads="1"/>
          </p:cNvSpPr>
          <p:nvPr/>
        </p:nvSpPr>
        <p:spPr bwMode="auto">
          <a:xfrm>
            <a:off x="8481321" y="2147826"/>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99CC00"/>
                </a:solidFill>
                <a:latin typeface="Arial" charset="0"/>
              </a:rPr>
              <a:t>x</a:t>
            </a:r>
          </a:p>
        </p:txBody>
      </p:sp>
      <p:sp>
        <p:nvSpPr>
          <p:cNvPr id="122885" name="Text Box 6"/>
          <p:cNvSpPr txBox="1">
            <a:spLocks noChangeArrowheads="1"/>
          </p:cNvSpPr>
          <p:nvPr/>
        </p:nvSpPr>
        <p:spPr bwMode="auto">
          <a:xfrm>
            <a:off x="8862321" y="1766826"/>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FF6600"/>
                </a:solidFill>
                <a:latin typeface="Arial" charset="0"/>
              </a:rPr>
              <a:t>x</a:t>
            </a:r>
          </a:p>
        </p:txBody>
      </p:sp>
      <p:sp>
        <p:nvSpPr>
          <p:cNvPr id="122886" name="Rectangle 7"/>
          <p:cNvSpPr>
            <a:spLocks noChangeArrowheads="1"/>
          </p:cNvSpPr>
          <p:nvPr/>
        </p:nvSpPr>
        <p:spPr bwMode="auto">
          <a:xfrm>
            <a:off x="9333808" y="1385826"/>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dirty="0">
                <a:solidFill>
                  <a:srgbClr val="99CC00"/>
                </a:solidFill>
                <a:latin typeface="Arial" charset="0"/>
              </a:rPr>
              <a:t>x</a:t>
            </a:r>
          </a:p>
        </p:txBody>
      </p:sp>
      <p:pic>
        <p:nvPicPr>
          <p:cNvPr id="122887" name="Picture 8" descr="thumbnail"/>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19320" y="2452625"/>
            <a:ext cx="609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Line 9"/>
          <p:cNvSpPr>
            <a:spLocks noChangeShapeType="1"/>
          </p:cNvSpPr>
          <p:nvPr/>
        </p:nvSpPr>
        <p:spPr bwMode="auto">
          <a:xfrm>
            <a:off x="8100320" y="2909825"/>
            <a:ext cx="533400" cy="457200"/>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pic>
        <p:nvPicPr>
          <p:cNvPr id="122889" name="Picture 10" descr="thumbnai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85921" y="2681225"/>
            <a:ext cx="4429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0" name="Line 11"/>
          <p:cNvSpPr>
            <a:spLocks noChangeShapeType="1"/>
          </p:cNvSpPr>
          <p:nvPr/>
        </p:nvSpPr>
        <p:spPr bwMode="auto">
          <a:xfrm>
            <a:off x="7643120" y="3062225"/>
            <a:ext cx="990600" cy="304800"/>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lIns="91435" tIns="45718" rIns="91435" bIns="45718"/>
          <a:lstStyle/>
          <a:p>
            <a:endParaRPr lang="en-US"/>
          </a:p>
        </p:txBody>
      </p:sp>
      <p:grpSp>
        <p:nvGrpSpPr>
          <p:cNvPr id="122891" name="Group 13"/>
          <p:cNvGrpSpPr>
            <a:grpSpLocks/>
          </p:cNvGrpSpPr>
          <p:nvPr/>
        </p:nvGrpSpPr>
        <p:grpSpPr bwMode="auto">
          <a:xfrm>
            <a:off x="6804921" y="1766826"/>
            <a:ext cx="4302125" cy="3878263"/>
            <a:chOff x="2784" y="912"/>
            <a:chExt cx="2710" cy="2443"/>
          </a:xfrm>
        </p:grpSpPr>
        <p:sp>
          <p:nvSpPr>
            <p:cNvPr id="122913" name="Rectangle 14"/>
            <p:cNvSpPr>
              <a:spLocks noChangeArrowheads="1"/>
            </p:cNvSpPr>
            <p:nvPr/>
          </p:nvSpPr>
          <p:spPr bwMode="auto">
            <a:xfrm>
              <a:off x="5184" y="1248"/>
              <a:ext cx="31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CC0000"/>
                  </a:solidFill>
                  <a:latin typeface="Arial" charset="0"/>
                </a:rPr>
                <a:t>x</a:t>
              </a:r>
            </a:p>
          </p:txBody>
        </p:sp>
        <p:sp>
          <p:nvSpPr>
            <p:cNvPr id="122914" name="Rectangle 15"/>
            <p:cNvSpPr>
              <a:spLocks noChangeArrowheads="1"/>
            </p:cNvSpPr>
            <p:nvPr/>
          </p:nvSpPr>
          <p:spPr bwMode="auto">
            <a:xfrm>
              <a:off x="2880" y="912"/>
              <a:ext cx="11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4800">
                <a:solidFill>
                  <a:srgbClr val="CC0000"/>
                </a:solidFill>
                <a:latin typeface="Arial" charset="0"/>
              </a:endParaRPr>
            </a:p>
          </p:txBody>
        </p:sp>
        <p:sp>
          <p:nvSpPr>
            <p:cNvPr id="122915" name="Rectangle 16"/>
            <p:cNvSpPr>
              <a:spLocks noChangeArrowheads="1"/>
            </p:cNvSpPr>
            <p:nvPr/>
          </p:nvSpPr>
          <p:spPr bwMode="auto">
            <a:xfrm>
              <a:off x="3024" y="2832"/>
              <a:ext cx="31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CC0000"/>
                  </a:solidFill>
                  <a:latin typeface="Arial" charset="0"/>
                </a:rPr>
                <a:t>x</a:t>
              </a:r>
            </a:p>
          </p:txBody>
        </p:sp>
        <p:sp>
          <p:nvSpPr>
            <p:cNvPr id="122916" name="Rectangle 17"/>
            <p:cNvSpPr>
              <a:spLocks noChangeArrowheads="1"/>
            </p:cNvSpPr>
            <p:nvPr/>
          </p:nvSpPr>
          <p:spPr bwMode="auto">
            <a:xfrm>
              <a:off x="2784" y="2832"/>
              <a:ext cx="31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CC0000"/>
                  </a:solidFill>
                  <a:latin typeface="Arial" charset="0"/>
                </a:rPr>
                <a:t>x</a:t>
              </a:r>
            </a:p>
          </p:txBody>
        </p:sp>
      </p:grpSp>
      <p:sp>
        <p:nvSpPr>
          <p:cNvPr id="37906" name="Rectangle 18"/>
          <p:cNvSpPr>
            <a:spLocks noChangeArrowheads="1"/>
          </p:cNvSpPr>
          <p:nvPr/>
        </p:nvSpPr>
        <p:spPr bwMode="auto">
          <a:xfrm>
            <a:off x="6804921" y="3976626"/>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9900CC"/>
                </a:solidFill>
                <a:latin typeface="Arial" charset="0"/>
              </a:rPr>
              <a:t>x</a:t>
            </a:r>
          </a:p>
        </p:txBody>
      </p:sp>
      <p:sp>
        <p:nvSpPr>
          <p:cNvPr id="37907" name="Rectangle 19"/>
          <p:cNvSpPr>
            <a:spLocks noChangeArrowheads="1"/>
          </p:cNvSpPr>
          <p:nvPr/>
        </p:nvSpPr>
        <p:spPr bwMode="auto">
          <a:xfrm>
            <a:off x="7185921" y="3976626"/>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9900CC"/>
                </a:solidFill>
                <a:latin typeface="Arial" charset="0"/>
              </a:rPr>
              <a:t>x</a:t>
            </a:r>
          </a:p>
        </p:txBody>
      </p:sp>
      <p:sp>
        <p:nvSpPr>
          <p:cNvPr id="37908" name="Rectangle 20"/>
          <p:cNvSpPr>
            <a:spLocks noChangeArrowheads="1"/>
          </p:cNvSpPr>
          <p:nvPr/>
        </p:nvSpPr>
        <p:spPr bwMode="auto">
          <a:xfrm>
            <a:off x="8938521" y="2452626"/>
            <a:ext cx="492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800">
                <a:solidFill>
                  <a:srgbClr val="9900CC"/>
                </a:solidFill>
                <a:latin typeface="Arial" charset="0"/>
              </a:rPr>
              <a:t>x</a:t>
            </a:r>
          </a:p>
        </p:txBody>
      </p:sp>
      <p:sp>
        <p:nvSpPr>
          <p:cNvPr id="37909" name="Rectangle 21"/>
          <p:cNvSpPr>
            <a:spLocks noChangeArrowheads="1"/>
          </p:cNvSpPr>
          <p:nvPr/>
        </p:nvSpPr>
        <p:spPr bwMode="auto">
          <a:xfrm>
            <a:off x="8675789" y="6046787"/>
            <a:ext cx="525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000" dirty="0">
                <a:solidFill>
                  <a:srgbClr val="33CC33"/>
                </a:solidFill>
                <a:latin typeface="Arial" charset="0"/>
              </a:rPr>
              <a:t>S</a:t>
            </a:r>
          </a:p>
        </p:txBody>
      </p:sp>
      <p:sp>
        <p:nvSpPr>
          <p:cNvPr id="37910" name="Rectangle 22"/>
          <p:cNvSpPr>
            <a:spLocks noChangeArrowheads="1"/>
          </p:cNvSpPr>
          <p:nvPr/>
        </p:nvSpPr>
        <p:spPr bwMode="auto">
          <a:xfrm>
            <a:off x="6576321" y="3290826"/>
            <a:ext cx="525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000">
                <a:solidFill>
                  <a:srgbClr val="33CC33"/>
                </a:solidFill>
                <a:latin typeface="Arial" charset="0"/>
              </a:rPr>
              <a:t>S</a:t>
            </a:r>
          </a:p>
        </p:txBody>
      </p:sp>
      <p:sp>
        <p:nvSpPr>
          <p:cNvPr id="37911" name="Rectangle 23"/>
          <p:cNvSpPr>
            <a:spLocks noChangeArrowheads="1"/>
          </p:cNvSpPr>
          <p:nvPr/>
        </p:nvSpPr>
        <p:spPr bwMode="auto">
          <a:xfrm>
            <a:off x="8176521" y="3519426"/>
            <a:ext cx="525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000">
                <a:solidFill>
                  <a:srgbClr val="33CC33"/>
                </a:solidFill>
                <a:latin typeface="Arial" charset="0"/>
              </a:rPr>
              <a:t>S</a:t>
            </a:r>
          </a:p>
        </p:txBody>
      </p:sp>
      <p:sp>
        <p:nvSpPr>
          <p:cNvPr id="37912" name="Rectangle 24"/>
          <p:cNvSpPr>
            <a:spLocks noChangeArrowheads="1"/>
          </p:cNvSpPr>
          <p:nvPr/>
        </p:nvSpPr>
        <p:spPr bwMode="auto">
          <a:xfrm>
            <a:off x="10462521" y="4205226"/>
            <a:ext cx="525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4000">
                <a:solidFill>
                  <a:srgbClr val="33CC33"/>
                </a:solidFill>
                <a:latin typeface="Arial" charset="0"/>
              </a:rPr>
              <a:t>S</a:t>
            </a:r>
          </a:p>
        </p:txBody>
      </p:sp>
      <p:grpSp>
        <p:nvGrpSpPr>
          <p:cNvPr id="122899" name="Group 24"/>
          <p:cNvGrpSpPr>
            <a:grpSpLocks/>
          </p:cNvGrpSpPr>
          <p:nvPr/>
        </p:nvGrpSpPr>
        <p:grpSpPr bwMode="auto">
          <a:xfrm>
            <a:off x="1676400" y="4191000"/>
            <a:ext cx="2286000" cy="2514600"/>
            <a:chOff x="96" y="2640"/>
            <a:chExt cx="1440" cy="1584"/>
          </a:xfrm>
        </p:grpSpPr>
        <p:sp>
          <p:nvSpPr>
            <p:cNvPr id="122910" name="AutoShape 25"/>
            <p:cNvSpPr>
              <a:spLocks noChangeArrowheads="1"/>
            </p:cNvSpPr>
            <p:nvPr/>
          </p:nvSpPr>
          <p:spPr bwMode="auto">
            <a:xfrm>
              <a:off x="96" y="2640"/>
              <a:ext cx="1440" cy="1584"/>
            </a:xfrm>
            <a:prstGeom prst="rtTriangle">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endParaRPr lang="x-none" altLang="x-none" sz="1800">
                <a:solidFill>
                  <a:srgbClr val="000000"/>
                </a:solidFill>
                <a:latin typeface="Arial" charset="0"/>
              </a:endParaRPr>
            </a:p>
          </p:txBody>
        </p:sp>
        <p:sp>
          <p:nvSpPr>
            <p:cNvPr id="122911" name="AutoShape 26"/>
            <p:cNvSpPr>
              <a:spLocks noChangeArrowheads="1"/>
            </p:cNvSpPr>
            <p:nvPr/>
          </p:nvSpPr>
          <p:spPr bwMode="auto">
            <a:xfrm>
              <a:off x="1296" y="393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2912" name="AutoShape 27"/>
            <p:cNvSpPr>
              <a:spLocks noChangeArrowheads="1"/>
            </p:cNvSpPr>
            <p:nvPr/>
          </p:nvSpPr>
          <p:spPr bwMode="auto">
            <a:xfrm>
              <a:off x="1056" y="369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grpSp>
      <p:sp>
        <p:nvSpPr>
          <p:cNvPr id="122900" name="Rectangle 7"/>
          <p:cNvSpPr>
            <a:spLocks noChangeArrowheads="1"/>
          </p:cNvSpPr>
          <p:nvPr/>
        </p:nvSpPr>
        <p:spPr bwMode="auto">
          <a:xfrm>
            <a:off x="3505200" y="6172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99CC00"/>
                </a:solidFill>
                <a:latin typeface="Arial" charset="0"/>
              </a:rPr>
              <a:t>1</a:t>
            </a:r>
          </a:p>
        </p:txBody>
      </p:sp>
      <p:sp>
        <p:nvSpPr>
          <p:cNvPr id="122901" name="Rectangle 7"/>
          <p:cNvSpPr>
            <a:spLocks noChangeArrowheads="1"/>
          </p:cNvSpPr>
          <p:nvPr/>
        </p:nvSpPr>
        <p:spPr bwMode="auto">
          <a:xfrm>
            <a:off x="3124200" y="5791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FF6600"/>
                </a:solidFill>
                <a:latin typeface="Arial" charset="0"/>
              </a:rPr>
              <a:t>2</a:t>
            </a:r>
          </a:p>
        </p:txBody>
      </p:sp>
      <p:sp>
        <p:nvSpPr>
          <p:cNvPr id="122902" name="AutoShape 30"/>
          <p:cNvSpPr>
            <a:spLocks noChangeArrowheads="1"/>
          </p:cNvSpPr>
          <p:nvPr/>
        </p:nvSpPr>
        <p:spPr bwMode="auto">
          <a:xfrm>
            <a:off x="2819400" y="5410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2903" name="AutoShape 31"/>
          <p:cNvSpPr>
            <a:spLocks noChangeArrowheads="1"/>
          </p:cNvSpPr>
          <p:nvPr/>
        </p:nvSpPr>
        <p:spPr bwMode="auto">
          <a:xfrm>
            <a:off x="2438400" y="5029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2904" name="AutoShape 32"/>
          <p:cNvSpPr>
            <a:spLocks noChangeArrowheads="1"/>
          </p:cNvSpPr>
          <p:nvPr/>
        </p:nvSpPr>
        <p:spPr bwMode="auto">
          <a:xfrm>
            <a:off x="2133600" y="4648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2905" name="Rectangle 7"/>
          <p:cNvSpPr>
            <a:spLocks noChangeArrowheads="1"/>
          </p:cNvSpPr>
          <p:nvPr/>
        </p:nvSpPr>
        <p:spPr bwMode="auto">
          <a:xfrm>
            <a:off x="2743200" y="5334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0066FF"/>
                </a:solidFill>
                <a:latin typeface="Arial" charset="0"/>
              </a:rPr>
              <a:t>3</a:t>
            </a:r>
          </a:p>
        </p:txBody>
      </p:sp>
      <p:sp>
        <p:nvSpPr>
          <p:cNvPr id="122906" name="Rectangle 7"/>
          <p:cNvSpPr>
            <a:spLocks noChangeArrowheads="1"/>
          </p:cNvSpPr>
          <p:nvPr/>
        </p:nvSpPr>
        <p:spPr bwMode="auto">
          <a:xfrm>
            <a:off x="2362200" y="4953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CC0000"/>
                </a:solidFill>
                <a:latin typeface="Arial" charset="0"/>
              </a:rPr>
              <a:t>4</a:t>
            </a:r>
          </a:p>
        </p:txBody>
      </p:sp>
      <p:sp>
        <p:nvSpPr>
          <p:cNvPr id="122907" name="Rectangle 7"/>
          <p:cNvSpPr>
            <a:spLocks noChangeArrowheads="1"/>
          </p:cNvSpPr>
          <p:nvPr/>
        </p:nvSpPr>
        <p:spPr bwMode="auto">
          <a:xfrm>
            <a:off x="2057400" y="4572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9900CC"/>
                </a:solidFill>
                <a:latin typeface="Arial" charset="0"/>
              </a:rPr>
              <a:t>5</a:t>
            </a:r>
          </a:p>
        </p:txBody>
      </p:sp>
      <p:sp>
        <p:nvSpPr>
          <p:cNvPr id="122908" name="AutoShape 36"/>
          <p:cNvSpPr>
            <a:spLocks noChangeArrowheads="1"/>
          </p:cNvSpPr>
          <p:nvPr/>
        </p:nvSpPr>
        <p:spPr bwMode="auto">
          <a:xfrm>
            <a:off x="1828800" y="43434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2909" name="Rectangle 7"/>
          <p:cNvSpPr>
            <a:spLocks noChangeArrowheads="1"/>
          </p:cNvSpPr>
          <p:nvPr/>
        </p:nvSpPr>
        <p:spPr bwMode="auto">
          <a:xfrm>
            <a:off x="1752600" y="4267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33CC33"/>
                </a:solidFill>
                <a:latin typeface="Arial" charset="0"/>
              </a:rPr>
              <a:t>6</a:t>
            </a:r>
          </a:p>
        </p:txBody>
      </p:sp>
      <p:sp>
        <p:nvSpPr>
          <p:cNvPr id="39" name="Title 1">
            <a:extLst>
              <a:ext uri="{FF2B5EF4-FFF2-40B4-BE49-F238E27FC236}">
                <a16:creationId xmlns:a16="http://schemas.microsoft.com/office/drawing/2014/main" id="{C0D222C8-3118-40B2-91B7-F38009384299}"/>
              </a:ext>
            </a:extLst>
          </p:cNvPr>
          <p:cNvSpPr txBox="1">
            <a:spLocks/>
          </p:cNvSpPr>
          <p:nvPr/>
        </p:nvSpPr>
        <p:spPr>
          <a:xfrm>
            <a:off x="2164517" y="1300623"/>
            <a:ext cx="4640404" cy="1883593"/>
          </a:xfrm>
          <a:prstGeom prst="rect">
            <a:avLst/>
          </a:prstGeom>
          <a:solidFill>
            <a:schemeClr val="bg1"/>
          </a:solidFill>
          <a:ln w="9525">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3600" b="1" dirty="0">
                <a:latin typeface="+mn-lt"/>
                <a:ea typeface="ＭＳ Ｐゴシック" charset="-128"/>
              </a:rPr>
              <a:t>…to A Prototypical 21</a:t>
            </a:r>
            <a:r>
              <a:rPr lang="en-US" altLang="x-none" sz="3600" b="1" baseline="30000" dirty="0">
                <a:latin typeface="+mn-lt"/>
                <a:ea typeface="ＭＳ Ｐゴシック" charset="-128"/>
              </a:rPr>
              <a:t>st</a:t>
            </a:r>
            <a:r>
              <a:rPr lang="en-US" altLang="x-none" sz="3600" b="1" dirty="0">
                <a:latin typeface="+mn-lt"/>
                <a:ea typeface="ＭＳ Ｐゴシック" charset="-128"/>
              </a:rPr>
              <a:t> Century Company</a:t>
            </a:r>
            <a:br>
              <a:rPr lang="en-US" altLang="x-none" sz="3600" b="1" dirty="0">
                <a:latin typeface="+mn-lt"/>
                <a:ea typeface="ＭＳ Ｐゴシック" charset="-128"/>
              </a:rPr>
            </a:br>
            <a:br>
              <a:rPr lang="en-US" altLang="x-none" baseline="30000" dirty="0">
                <a:latin typeface="+mn-lt"/>
                <a:ea typeface="ＭＳ Ｐゴシック" charset="-128"/>
              </a:rPr>
            </a:br>
            <a:r>
              <a:rPr lang="en-US" altLang="x-none" sz="2800" dirty="0">
                <a:latin typeface="+mn-lt"/>
                <a:ea typeface="ＭＳ Ｐゴシック" charset="-128"/>
              </a:rPr>
              <a:t>Climbing the Mountain</a:t>
            </a:r>
          </a:p>
        </p:txBody>
      </p:sp>
      <p:cxnSp>
        <p:nvCxnSpPr>
          <p:cNvPr id="40" name="Straight Connector 39">
            <a:extLst>
              <a:ext uri="{FF2B5EF4-FFF2-40B4-BE49-F238E27FC236}">
                <a16:creationId xmlns:a16="http://schemas.microsoft.com/office/drawing/2014/main" id="{E028D790-4E6B-46A0-9EF2-C189D3FEB89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bject 2">
            <a:extLst>
              <a:ext uri="{FF2B5EF4-FFF2-40B4-BE49-F238E27FC236}">
                <a16:creationId xmlns:a16="http://schemas.microsoft.com/office/drawing/2014/main" id="{617CA482-008C-44BB-8FA1-80682B545C2D}"/>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36971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9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9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9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9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9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P spid="37907" grpId="0"/>
      <p:bldP spid="37908" grpId="0"/>
      <p:bldP spid="37909" grpId="0"/>
      <p:bldP spid="37910" grpId="0"/>
      <p:bldP spid="37911" grpId="0"/>
      <p:bldP spid="379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descr="interface_sustainability_model_p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2427" y="1266414"/>
            <a:ext cx="4479757" cy="559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3175000" y="3641343"/>
            <a:ext cx="2613027"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marL="457200" indent="-457200"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r>
              <a:rPr lang="en-US" altLang="x-none" sz="3600" b="1" u="sng" dirty="0">
                <a:solidFill>
                  <a:srgbClr val="FF9900"/>
                </a:solidFill>
                <a:latin typeface="+mn-lt"/>
              </a:rPr>
              <a:t>Step 7</a:t>
            </a:r>
          </a:p>
          <a:p>
            <a:pPr algn="ctr" eaLnBrk="1" hangingPunct="1"/>
            <a:r>
              <a:rPr lang="en-US" altLang="x-none" sz="3600" b="1" dirty="0">
                <a:solidFill>
                  <a:srgbClr val="FF9900"/>
                </a:solidFill>
                <a:latin typeface="+mn-lt"/>
              </a:rPr>
              <a:t>Redesign</a:t>
            </a:r>
          </a:p>
          <a:p>
            <a:pPr algn="ctr" eaLnBrk="1" hangingPunct="1"/>
            <a:r>
              <a:rPr lang="en-US" altLang="x-none" sz="3600" b="1" dirty="0">
                <a:solidFill>
                  <a:srgbClr val="FF9900"/>
                </a:solidFill>
                <a:latin typeface="+mn-lt"/>
              </a:rPr>
              <a:t>Commerce</a:t>
            </a:r>
            <a:endParaRPr lang="en-US" altLang="x-none" sz="2000" b="1" dirty="0">
              <a:solidFill>
                <a:srgbClr val="FF9900"/>
              </a:solidFill>
              <a:latin typeface="+mn-lt"/>
            </a:endParaRPr>
          </a:p>
        </p:txBody>
      </p:sp>
      <p:grpSp>
        <p:nvGrpSpPr>
          <p:cNvPr id="124932" name="Group 5"/>
          <p:cNvGrpSpPr>
            <a:grpSpLocks/>
          </p:cNvGrpSpPr>
          <p:nvPr/>
        </p:nvGrpSpPr>
        <p:grpSpPr bwMode="auto">
          <a:xfrm>
            <a:off x="1676400" y="4191000"/>
            <a:ext cx="2286000" cy="2514600"/>
            <a:chOff x="96" y="2640"/>
            <a:chExt cx="1440" cy="1584"/>
          </a:xfrm>
        </p:grpSpPr>
        <p:sp>
          <p:nvSpPr>
            <p:cNvPr id="124945" name="AutoShape 6"/>
            <p:cNvSpPr>
              <a:spLocks noChangeArrowheads="1"/>
            </p:cNvSpPr>
            <p:nvPr/>
          </p:nvSpPr>
          <p:spPr bwMode="auto">
            <a:xfrm>
              <a:off x="96" y="2640"/>
              <a:ext cx="1440" cy="1584"/>
            </a:xfrm>
            <a:prstGeom prst="rtTriangle">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endParaRPr lang="x-none" altLang="x-none" sz="1800">
                <a:solidFill>
                  <a:srgbClr val="000000"/>
                </a:solidFill>
                <a:latin typeface="Arial" charset="0"/>
              </a:endParaRPr>
            </a:p>
          </p:txBody>
        </p:sp>
        <p:sp>
          <p:nvSpPr>
            <p:cNvPr id="124946" name="AutoShape 7"/>
            <p:cNvSpPr>
              <a:spLocks noChangeArrowheads="1"/>
            </p:cNvSpPr>
            <p:nvPr/>
          </p:nvSpPr>
          <p:spPr bwMode="auto">
            <a:xfrm>
              <a:off x="1296" y="393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4947" name="AutoShape 8"/>
            <p:cNvSpPr>
              <a:spLocks noChangeArrowheads="1"/>
            </p:cNvSpPr>
            <p:nvPr/>
          </p:nvSpPr>
          <p:spPr bwMode="auto">
            <a:xfrm>
              <a:off x="1056" y="3696"/>
              <a:ext cx="144" cy="192"/>
            </a:xfrm>
            <a:prstGeom prst="octagon">
              <a:avLst>
                <a:gd name="adj" fmla="val 29287"/>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grpSp>
      <p:sp>
        <p:nvSpPr>
          <p:cNvPr id="124933" name="Rectangle 7"/>
          <p:cNvSpPr>
            <a:spLocks noChangeArrowheads="1"/>
          </p:cNvSpPr>
          <p:nvPr/>
        </p:nvSpPr>
        <p:spPr bwMode="auto">
          <a:xfrm>
            <a:off x="3124200" y="5791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FF6600"/>
                </a:solidFill>
                <a:latin typeface="Arial" charset="0"/>
              </a:rPr>
              <a:t>2</a:t>
            </a:r>
          </a:p>
        </p:txBody>
      </p:sp>
      <p:sp>
        <p:nvSpPr>
          <p:cNvPr id="124934" name="AutoShape 10"/>
          <p:cNvSpPr>
            <a:spLocks noChangeArrowheads="1"/>
          </p:cNvSpPr>
          <p:nvPr/>
        </p:nvSpPr>
        <p:spPr bwMode="auto">
          <a:xfrm>
            <a:off x="2819400" y="5410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4935" name="AutoShape 12"/>
          <p:cNvSpPr>
            <a:spLocks noChangeArrowheads="1"/>
          </p:cNvSpPr>
          <p:nvPr/>
        </p:nvSpPr>
        <p:spPr bwMode="auto">
          <a:xfrm>
            <a:off x="2438400" y="5029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4936" name="AutoShape 13"/>
          <p:cNvSpPr>
            <a:spLocks noChangeArrowheads="1"/>
          </p:cNvSpPr>
          <p:nvPr/>
        </p:nvSpPr>
        <p:spPr bwMode="auto">
          <a:xfrm>
            <a:off x="2133600" y="46482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4937" name="Rectangle 7"/>
          <p:cNvSpPr>
            <a:spLocks noChangeArrowheads="1"/>
          </p:cNvSpPr>
          <p:nvPr/>
        </p:nvSpPr>
        <p:spPr bwMode="auto">
          <a:xfrm>
            <a:off x="2743200" y="5334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0066FF"/>
                </a:solidFill>
                <a:latin typeface="Arial" charset="0"/>
              </a:rPr>
              <a:t>3</a:t>
            </a:r>
          </a:p>
        </p:txBody>
      </p:sp>
      <p:sp>
        <p:nvSpPr>
          <p:cNvPr id="124938" name="Rectangle 7"/>
          <p:cNvSpPr>
            <a:spLocks noChangeArrowheads="1"/>
          </p:cNvSpPr>
          <p:nvPr/>
        </p:nvSpPr>
        <p:spPr bwMode="auto">
          <a:xfrm>
            <a:off x="2362200" y="4953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CC0000"/>
                </a:solidFill>
                <a:latin typeface="Arial" charset="0"/>
              </a:rPr>
              <a:t>4</a:t>
            </a:r>
          </a:p>
        </p:txBody>
      </p:sp>
      <p:sp>
        <p:nvSpPr>
          <p:cNvPr id="124939" name="Rectangle 7"/>
          <p:cNvSpPr>
            <a:spLocks noChangeArrowheads="1"/>
          </p:cNvSpPr>
          <p:nvPr/>
        </p:nvSpPr>
        <p:spPr bwMode="auto">
          <a:xfrm>
            <a:off x="2057400" y="45720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9900CC"/>
                </a:solidFill>
                <a:latin typeface="Arial" charset="0"/>
              </a:rPr>
              <a:t>5</a:t>
            </a:r>
          </a:p>
        </p:txBody>
      </p:sp>
      <p:sp>
        <p:nvSpPr>
          <p:cNvPr id="124940" name="Rectangle 7"/>
          <p:cNvSpPr>
            <a:spLocks noChangeArrowheads="1"/>
          </p:cNvSpPr>
          <p:nvPr/>
        </p:nvSpPr>
        <p:spPr bwMode="auto">
          <a:xfrm>
            <a:off x="3505200" y="6172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99CC00"/>
                </a:solidFill>
                <a:latin typeface="Arial" charset="0"/>
              </a:rPr>
              <a:t>1</a:t>
            </a:r>
          </a:p>
        </p:txBody>
      </p:sp>
      <p:sp>
        <p:nvSpPr>
          <p:cNvPr id="124941" name="AutoShape 18"/>
          <p:cNvSpPr>
            <a:spLocks noChangeArrowheads="1"/>
          </p:cNvSpPr>
          <p:nvPr/>
        </p:nvSpPr>
        <p:spPr bwMode="auto">
          <a:xfrm>
            <a:off x="1676400" y="39624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4942" name="AutoShape 19"/>
          <p:cNvSpPr>
            <a:spLocks noChangeArrowheads="1"/>
          </p:cNvSpPr>
          <p:nvPr/>
        </p:nvSpPr>
        <p:spPr bwMode="auto">
          <a:xfrm>
            <a:off x="1828800" y="4343400"/>
            <a:ext cx="228600" cy="304800"/>
          </a:xfrm>
          <a:prstGeom prst="octagon">
            <a:avLst>
              <a:gd name="adj" fmla="val 29287"/>
            </a:avLst>
          </a:prstGeom>
          <a:solidFill>
            <a:schemeClr val="tx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4943" name="Rectangle 7"/>
          <p:cNvSpPr>
            <a:spLocks noChangeArrowheads="1"/>
          </p:cNvSpPr>
          <p:nvPr/>
        </p:nvSpPr>
        <p:spPr bwMode="auto">
          <a:xfrm>
            <a:off x="1752600" y="4267201"/>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a:solidFill>
                  <a:srgbClr val="33CC33"/>
                </a:solidFill>
                <a:latin typeface="Arial" charset="0"/>
              </a:rPr>
              <a:t>6</a:t>
            </a:r>
          </a:p>
        </p:txBody>
      </p:sp>
      <p:sp>
        <p:nvSpPr>
          <p:cNvPr id="124944" name="Rectangle 7"/>
          <p:cNvSpPr>
            <a:spLocks noChangeArrowheads="1"/>
          </p:cNvSpPr>
          <p:nvPr/>
        </p:nvSpPr>
        <p:spPr bwMode="auto">
          <a:xfrm>
            <a:off x="1524001" y="3886201"/>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dirty="0">
                <a:solidFill>
                  <a:srgbClr val="33CC33"/>
                </a:solidFill>
                <a:latin typeface="Arial" charset="0"/>
              </a:rPr>
              <a:t> </a:t>
            </a:r>
            <a:r>
              <a:rPr lang="en-US" altLang="x-none" dirty="0">
                <a:solidFill>
                  <a:srgbClr val="FF9900"/>
                </a:solidFill>
                <a:latin typeface="Arial" charset="0"/>
              </a:rPr>
              <a:t>7</a:t>
            </a:r>
          </a:p>
        </p:txBody>
      </p:sp>
      <p:cxnSp>
        <p:nvCxnSpPr>
          <p:cNvPr id="21" name="Straight Connector 20">
            <a:extLst>
              <a:ext uri="{FF2B5EF4-FFF2-40B4-BE49-F238E27FC236}">
                <a16:creationId xmlns:a16="http://schemas.microsoft.com/office/drawing/2014/main" id="{7D75923F-7BAD-4AE1-8750-8F8C84CE56C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bject 2">
            <a:extLst>
              <a:ext uri="{FF2B5EF4-FFF2-40B4-BE49-F238E27FC236}">
                <a16:creationId xmlns:a16="http://schemas.microsoft.com/office/drawing/2014/main" id="{7CF82CE8-90B2-4C76-AE10-1F85F3A2FC7C}"/>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
        <p:nvSpPr>
          <p:cNvPr id="23" name="Title 1">
            <a:extLst>
              <a:ext uri="{FF2B5EF4-FFF2-40B4-BE49-F238E27FC236}">
                <a16:creationId xmlns:a16="http://schemas.microsoft.com/office/drawing/2014/main" id="{F945D046-4D86-4DF3-9939-DAB812AED69B}"/>
              </a:ext>
            </a:extLst>
          </p:cNvPr>
          <p:cNvSpPr txBox="1">
            <a:spLocks/>
          </p:cNvSpPr>
          <p:nvPr/>
        </p:nvSpPr>
        <p:spPr>
          <a:xfrm>
            <a:off x="2164517" y="1300623"/>
            <a:ext cx="4640404" cy="1883593"/>
          </a:xfrm>
          <a:prstGeom prst="rect">
            <a:avLst/>
          </a:prstGeom>
          <a:solidFill>
            <a:schemeClr val="bg1"/>
          </a:solidFill>
          <a:ln w="9525">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3600" b="1" dirty="0">
                <a:latin typeface="+mn-lt"/>
                <a:ea typeface="ＭＳ Ｐゴシック" charset="-128"/>
              </a:rPr>
              <a:t>…to A Prototypical 21</a:t>
            </a:r>
            <a:r>
              <a:rPr lang="en-US" altLang="x-none" sz="3600" b="1" baseline="30000" dirty="0">
                <a:latin typeface="+mn-lt"/>
                <a:ea typeface="ＭＳ Ｐゴシック" charset="-128"/>
              </a:rPr>
              <a:t>st</a:t>
            </a:r>
            <a:r>
              <a:rPr lang="en-US" altLang="x-none" sz="3600" b="1" dirty="0">
                <a:latin typeface="+mn-lt"/>
                <a:ea typeface="ＭＳ Ｐゴシック" charset="-128"/>
              </a:rPr>
              <a:t> Century Company</a:t>
            </a:r>
            <a:br>
              <a:rPr lang="en-US" altLang="x-none" sz="3600" b="1" dirty="0">
                <a:latin typeface="+mn-lt"/>
                <a:ea typeface="ＭＳ Ｐゴシック" charset="-128"/>
              </a:rPr>
            </a:br>
            <a:br>
              <a:rPr lang="en-US" altLang="x-none" baseline="30000" dirty="0">
                <a:latin typeface="+mn-lt"/>
                <a:ea typeface="ＭＳ Ｐゴシック" charset="-128"/>
              </a:rPr>
            </a:br>
            <a:r>
              <a:rPr lang="en-US" altLang="x-none" sz="2800" dirty="0">
                <a:latin typeface="+mn-lt"/>
                <a:ea typeface="ＭＳ Ｐゴシック" charset="-128"/>
              </a:rPr>
              <a:t>Climbing the Mountain</a:t>
            </a:r>
          </a:p>
        </p:txBody>
      </p:sp>
    </p:spTree>
    <p:extLst>
      <p:ext uri="{BB962C8B-B14F-4D97-AF65-F5344CB8AC3E}">
        <p14:creationId xmlns:p14="http://schemas.microsoft.com/office/powerpoint/2010/main" val="23916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63"/>
          <p:cNvSpPr>
            <a:spLocks noChangeArrowheads="1"/>
          </p:cNvSpPr>
          <p:nvPr/>
        </p:nvSpPr>
        <p:spPr bwMode="auto">
          <a:xfrm>
            <a:off x="8305800" y="35814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78" name="Rectangle 63"/>
          <p:cNvSpPr>
            <a:spLocks noChangeArrowheads="1"/>
          </p:cNvSpPr>
          <p:nvPr/>
        </p:nvSpPr>
        <p:spPr bwMode="auto">
          <a:xfrm>
            <a:off x="8305800" y="40386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79" name="Rectangle 63"/>
          <p:cNvSpPr>
            <a:spLocks noChangeArrowheads="1"/>
          </p:cNvSpPr>
          <p:nvPr/>
        </p:nvSpPr>
        <p:spPr bwMode="auto">
          <a:xfrm>
            <a:off x="8305800" y="44958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80" name="Rectangle 63"/>
          <p:cNvSpPr>
            <a:spLocks noChangeArrowheads="1"/>
          </p:cNvSpPr>
          <p:nvPr/>
        </p:nvSpPr>
        <p:spPr bwMode="auto">
          <a:xfrm>
            <a:off x="8305800" y="49530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81" name="Rectangle 63"/>
          <p:cNvSpPr>
            <a:spLocks noChangeArrowheads="1"/>
          </p:cNvSpPr>
          <p:nvPr/>
        </p:nvSpPr>
        <p:spPr bwMode="auto">
          <a:xfrm>
            <a:off x="8305800" y="54102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pic>
        <p:nvPicPr>
          <p:cNvPr id="5" name="Picture 4"/>
          <p:cNvPicPr>
            <a:picLocks noChangeAspect="1"/>
          </p:cNvPicPr>
          <p:nvPr/>
        </p:nvPicPr>
        <p:blipFill>
          <a:blip r:embed="rId3">
            <a:alphaModFix amt="30000"/>
          </a:blip>
          <a:stretch>
            <a:fillRect/>
          </a:stretch>
        </p:blipFill>
        <p:spPr>
          <a:xfrm>
            <a:off x="1507688" y="0"/>
            <a:ext cx="9160312" cy="6858000"/>
          </a:xfrm>
          <a:prstGeom prst="rect">
            <a:avLst/>
          </a:prstGeom>
          <a:ln>
            <a:noFill/>
          </a:ln>
          <a:effectLst>
            <a:softEdge rad="112500"/>
          </a:effectLst>
        </p:spPr>
      </p:pic>
      <p:sp>
        <p:nvSpPr>
          <p:cNvPr id="126983" name="Title 1"/>
          <p:cNvSpPr>
            <a:spLocks noGrp="1"/>
          </p:cNvSpPr>
          <p:nvPr>
            <p:ph type="title" idx="4294967295"/>
          </p:nvPr>
        </p:nvSpPr>
        <p:spPr>
          <a:xfrm>
            <a:off x="752475" y="105963"/>
            <a:ext cx="10687050" cy="999697"/>
          </a:xfrm>
          <a:noFill/>
          <a:ln w="9525">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ts val="3500"/>
              </a:lnSpc>
            </a:pPr>
            <a:r>
              <a:rPr lang="en-US" altLang="x-none" sz="3600" b="1" dirty="0">
                <a:latin typeface="+mn-lt"/>
                <a:ea typeface="ＭＳ Ｐゴシック" charset="-128"/>
              </a:rPr>
              <a:t>Mission Zero Goals:</a:t>
            </a:r>
            <a:br>
              <a:rPr lang="en-US" altLang="x-none" sz="3600" b="1" dirty="0">
                <a:latin typeface="+mn-lt"/>
                <a:ea typeface="ＭＳ Ｐゴシック" charset="-128"/>
              </a:rPr>
            </a:br>
            <a:r>
              <a:rPr lang="en-US" altLang="x-none" sz="3600" b="1" dirty="0">
                <a:latin typeface="+mn-lt"/>
                <a:ea typeface="ＭＳ Ｐゴシック" charset="-128"/>
              </a:rPr>
              <a:t>Approximately 60% Progress as Assessed in 2010 </a:t>
            </a:r>
          </a:p>
        </p:txBody>
      </p:sp>
      <p:sp>
        <p:nvSpPr>
          <p:cNvPr id="126984" name="Rectangle 4"/>
          <p:cNvSpPr>
            <a:spLocks noChangeArrowheads="1"/>
          </p:cNvSpPr>
          <p:nvPr/>
        </p:nvSpPr>
        <p:spPr bwMode="auto">
          <a:xfrm>
            <a:off x="3048000" y="5410200"/>
            <a:ext cx="533400" cy="457200"/>
          </a:xfrm>
          <a:prstGeom prst="rect">
            <a:avLst/>
          </a:prstGeom>
          <a:solidFill>
            <a:schemeClr val="folHlink"/>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85" name="Rectangle 5"/>
          <p:cNvSpPr>
            <a:spLocks noChangeArrowheads="1"/>
          </p:cNvSpPr>
          <p:nvPr/>
        </p:nvSpPr>
        <p:spPr bwMode="auto">
          <a:xfrm>
            <a:off x="3048000" y="4953000"/>
            <a:ext cx="533400" cy="457200"/>
          </a:xfrm>
          <a:prstGeom prst="rect">
            <a:avLst/>
          </a:prstGeom>
          <a:solidFill>
            <a:schemeClr val="folHlink"/>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86" name="Rectangle 6"/>
          <p:cNvSpPr>
            <a:spLocks noChangeArrowheads="1"/>
          </p:cNvSpPr>
          <p:nvPr/>
        </p:nvSpPr>
        <p:spPr bwMode="auto">
          <a:xfrm>
            <a:off x="3048000" y="4495800"/>
            <a:ext cx="533400" cy="457200"/>
          </a:xfrm>
          <a:prstGeom prst="rect">
            <a:avLst/>
          </a:prstGeom>
          <a:solidFill>
            <a:schemeClr val="folHlink"/>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87" name="Rectangle 7"/>
          <p:cNvSpPr>
            <a:spLocks noChangeArrowheads="1"/>
          </p:cNvSpPr>
          <p:nvPr/>
        </p:nvSpPr>
        <p:spPr bwMode="auto">
          <a:xfrm>
            <a:off x="3048000" y="4038600"/>
            <a:ext cx="533400" cy="457200"/>
          </a:xfrm>
          <a:prstGeom prst="rect">
            <a:avLst/>
          </a:prstGeom>
          <a:solidFill>
            <a:srgbClr val="A2D34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88" name="Rectangle 8"/>
          <p:cNvSpPr>
            <a:spLocks noChangeArrowheads="1"/>
          </p:cNvSpPr>
          <p:nvPr/>
        </p:nvSpPr>
        <p:spPr bwMode="auto">
          <a:xfrm>
            <a:off x="3048000" y="3581400"/>
            <a:ext cx="533400" cy="457200"/>
          </a:xfrm>
          <a:prstGeom prst="rect">
            <a:avLst/>
          </a:prstGeom>
          <a:solidFill>
            <a:srgbClr val="A2D34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en-US" altLang="x-none" sz="1800">
              <a:solidFill>
                <a:srgbClr val="000000"/>
              </a:solidFill>
              <a:latin typeface="Arial" charset="0"/>
            </a:endParaRPr>
          </a:p>
          <a:p>
            <a:pPr eaLnBrk="1" hangingPunct="1"/>
            <a:endParaRPr lang="en-US" altLang="x-none" sz="1800">
              <a:solidFill>
                <a:srgbClr val="000000"/>
              </a:solidFill>
              <a:latin typeface="Arial" charset="0"/>
            </a:endParaRPr>
          </a:p>
        </p:txBody>
      </p:sp>
      <p:sp>
        <p:nvSpPr>
          <p:cNvPr id="126989" name="Rectangle 9"/>
          <p:cNvSpPr>
            <a:spLocks noChangeArrowheads="1"/>
          </p:cNvSpPr>
          <p:nvPr/>
        </p:nvSpPr>
        <p:spPr bwMode="auto">
          <a:xfrm>
            <a:off x="3048000" y="5867400"/>
            <a:ext cx="533400" cy="457200"/>
          </a:xfrm>
          <a:prstGeom prst="rect">
            <a:avLst/>
          </a:prstGeom>
          <a:solidFill>
            <a:schemeClr val="folHlink"/>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06510" name="Text Box 10"/>
          <p:cNvSpPr txBox="1">
            <a:spLocks noChangeArrowheads="1"/>
          </p:cNvSpPr>
          <p:nvPr/>
        </p:nvSpPr>
        <p:spPr bwMode="auto">
          <a:xfrm rot="16200000">
            <a:off x="2810669" y="5561807"/>
            <a:ext cx="1027113" cy="400050"/>
          </a:xfrm>
          <a:prstGeom prst="rect">
            <a:avLst/>
          </a:prstGeom>
          <a:noFill/>
          <a:ln w="9525">
            <a:noFill/>
            <a:miter lim="800000"/>
            <a:headEnd/>
            <a:tailEnd/>
          </a:ln>
        </p:spPr>
        <p:txBody>
          <a:bodyPr wrap="none" lIns="91435" tIns="45718" rIns="91435" bIns="45718">
            <a:spAutoFit/>
          </a:bodyPr>
          <a:lstStyle/>
          <a:p>
            <a:pPr>
              <a:defRPr/>
            </a:pPr>
            <a:r>
              <a:rPr lang="en-US" sz="2000" b="1" spc="150" dirty="0">
                <a:solidFill>
                  <a:srgbClr val="000000"/>
                </a:solidFill>
                <a:latin typeface="Arial" charset="0"/>
                <a:cs typeface="Arial" charset="0"/>
              </a:rPr>
              <a:t>Waste</a:t>
            </a:r>
          </a:p>
        </p:txBody>
      </p:sp>
      <p:sp>
        <p:nvSpPr>
          <p:cNvPr id="126991" name="Rectangle 11"/>
          <p:cNvSpPr>
            <a:spLocks noChangeArrowheads="1"/>
          </p:cNvSpPr>
          <p:nvPr/>
        </p:nvSpPr>
        <p:spPr bwMode="auto">
          <a:xfrm>
            <a:off x="3048000" y="3124200"/>
            <a:ext cx="533400" cy="457200"/>
          </a:xfrm>
          <a:prstGeom prst="rect">
            <a:avLst/>
          </a:prstGeom>
          <a:solidFill>
            <a:srgbClr val="A2D34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92" name="Rectangle 12"/>
          <p:cNvSpPr>
            <a:spLocks noChangeArrowheads="1"/>
          </p:cNvSpPr>
          <p:nvPr/>
        </p:nvSpPr>
        <p:spPr bwMode="auto">
          <a:xfrm>
            <a:off x="3048000" y="26670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93" name="Rectangle 13"/>
          <p:cNvSpPr>
            <a:spLocks noChangeArrowheads="1"/>
          </p:cNvSpPr>
          <p:nvPr/>
        </p:nvSpPr>
        <p:spPr bwMode="auto">
          <a:xfrm>
            <a:off x="3048000" y="22098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94" name="Rectangle 14"/>
          <p:cNvSpPr>
            <a:spLocks noChangeArrowheads="1"/>
          </p:cNvSpPr>
          <p:nvPr/>
        </p:nvSpPr>
        <p:spPr bwMode="auto">
          <a:xfrm>
            <a:off x="3048000" y="17526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95" name="Rectangle 15"/>
          <p:cNvSpPr>
            <a:spLocks noChangeArrowheads="1"/>
          </p:cNvSpPr>
          <p:nvPr/>
        </p:nvSpPr>
        <p:spPr bwMode="auto">
          <a:xfrm>
            <a:off x="3810000" y="5410200"/>
            <a:ext cx="533400" cy="457200"/>
          </a:xfrm>
          <a:prstGeom prst="rect">
            <a:avLst/>
          </a:prstGeom>
          <a:solidFill>
            <a:srgbClr val="FF990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96" name="Rectangle 16"/>
          <p:cNvSpPr>
            <a:spLocks noChangeArrowheads="1"/>
          </p:cNvSpPr>
          <p:nvPr/>
        </p:nvSpPr>
        <p:spPr bwMode="auto">
          <a:xfrm>
            <a:off x="3810000" y="4953000"/>
            <a:ext cx="533400" cy="457200"/>
          </a:xfrm>
          <a:prstGeom prst="rect">
            <a:avLst/>
          </a:prstGeom>
          <a:solidFill>
            <a:srgbClr val="FF990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97" name="Rectangle 17"/>
          <p:cNvSpPr>
            <a:spLocks noChangeArrowheads="1"/>
          </p:cNvSpPr>
          <p:nvPr/>
        </p:nvSpPr>
        <p:spPr bwMode="auto">
          <a:xfrm>
            <a:off x="3810000" y="4495800"/>
            <a:ext cx="533400" cy="457200"/>
          </a:xfrm>
          <a:prstGeom prst="rect">
            <a:avLst/>
          </a:prstGeom>
          <a:solidFill>
            <a:srgbClr val="FF990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98" name="Rectangle 18"/>
          <p:cNvSpPr>
            <a:spLocks noChangeArrowheads="1"/>
          </p:cNvSpPr>
          <p:nvPr/>
        </p:nvSpPr>
        <p:spPr bwMode="auto">
          <a:xfrm>
            <a:off x="3810000" y="4038600"/>
            <a:ext cx="533400" cy="457200"/>
          </a:xfrm>
          <a:prstGeom prst="rect">
            <a:avLst/>
          </a:prstGeom>
          <a:solidFill>
            <a:srgbClr val="FF990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6999" name="Rectangle 19"/>
          <p:cNvSpPr>
            <a:spLocks noChangeArrowheads="1"/>
          </p:cNvSpPr>
          <p:nvPr/>
        </p:nvSpPr>
        <p:spPr bwMode="auto">
          <a:xfrm>
            <a:off x="3810000" y="3581400"/>
            <a:ext cx="533400" cy="457200"/>
          </a:xfrm>
          <a:prstGeom prst="rect">
            <a:avLst/>
          </a:prstGeom>
          <a:solidFill>
            <a:srgbClr val="FF990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00" name="Rectangle 20"/>
          <p:cNvSpPr>
            <a:spLocks noChangeArrowheads="1"/>
          </p:cNvSpPr>
          <p:nvPr/>
        </p:nvSpPr>
        <p:spPr bwMode="auto">
          <a:xfrm>
            <a:off x="3810000" y="5867400"/>
            <a:ext cx="533400" cy="457200"/>
          </a:xfrm>
          <a:prstGeom prst="rect">
            <a:avLst/>
          </a:prstGeom>
          <a:solidFill>
            <a:srgbClr val="FF990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01" name="Rectangle 21"/>
          <p:cNvSpPr>
            <a:spLocks noChangeArrowheads="1"/>
          </p:cNvSpPr>
          <p:nvPr/>
        </p:nvSpPr>
        <p:spPr bwMode="auto">
          <a:xfrm>
            <a:off x="3810000" y="31242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02" name="Rectangle 22"/>
          <p:cNvSpPr>
            <a:spLocks noChangeArrowheads="1"/>
          </p:cNvSpPr>
          <p:nvPr/>
        </p:nvSpPr>
        <p:spPr bwMode="auto">
          <a:xfrm>
            <a:off x="3810000" y="26670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03" name="Rectangle 23"/>
          <p:cNvSpPr>
            <a:spLocks noChangeArrowheads="1"/>
          </p:cNvSpPr>
          <p:nvPr/>
        </p:nvSpPr>
        <p:spPr bwMode="auto">
          <a:xfrm>
            <a:off x="3810000" y="22098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04" name="Rectangle 24"/>
          <p:cNvSpPr>
            <a:spLocks noChangeArrowheads="1"/>
          </p:cNvSpPr>
          <p:nvPr/>
        </p:nvSpPr>
        <p:spPr bwMode="auto">
          <a:xfrm>
            <a:off x="3810000" y="17526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05" name="Rectangle 25"/>
          <p:cNvSpPr>
            <a:spLocks noChangeArrowheads="1"/>
          </p:cNvSpPr>
          <p:nvPr/>
        </p:nvSpPr>
        <p:spPr bwMode="auto">
          <a:xfrm>
            <a:off x="4648200" y="5410200"/>
            <a:ext cx="533400" cy="457200"/>
          </a:xfrm>
          <a:prstGeom prst="rect">
            <a:avLst/>
          </a:prstGeom>
          <a:solidFill>
            <a:srgbClr val="00CCFF"/>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06" name="Rectangle 26"/>
          <p:cNvSpPr>
            <a:spLocks noChangeArrowheads="1"/>
          </p:cNvSpPr>
          <p:nvPr/>
        </p:nvSpPr>
        <p:spPr bwMode="auto">
          <a:xfrm>
            <a:off x="4648200" y="4953000"/>
            <a:ext cx="533400" cy="457200"/>
          </a:xfrm>
          <a:prstGeom prst="rect">
            <a:avLst/>
          </a:prstGeom>
          <a:solidFill>
            <a:srgbClr val="00CCFF"/>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07" name="Rectangle 27"/>
          <p:cNvSpPr>
            <a:spLocks noChangeArrowheads="1"/>
          </p:cNvSpPr>
          <p:nvPr/>
        </p:nvSpPr>
        <p:spPr bwMode="auto">
          <a:xfrm>
            <a:off x="4648200" y="4495800"/>
            <a:ext cx="533400" cy="457200"/>
          </a:xfrm>
          <a:prstGeom prst="rect">
            <a:avLst/>
          </a:prstGeom>
          <a:solidFill>
            <a:srgbClr val="00CCFF"/>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08" name="Rectangle 28"/>
          <p:cNvSpPr>
            <a:spLocks noChangeArrowheads="1"/>
          </p:cNvSpPr>
          <p:nvPr/>
        </p:nvSpPr>
        <p:spPr bwMode="auto">
          <a:xfrm>
            <a:off x="4648200" y="4038600"/>
            <a:ext cx="533400" cy="457200"/>
          </a:xfrm>
          <a:prstGeom prst="rect">
            <a:avLst/>
          </a:prstGeom>
          <a:solidFill>
            <a:srgbClr val="00CCFF"/>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09" name="Rectangle 29"/>
          <p:cNvSpPr>
            <a:spLocks noChangeArrowheads="1"/>
          </p:cNvSpPr>
          <p:nvPr/>
        </p:nvSpPr>
        <p:spPr bwMode="auto">
          <a:xfrm>
            <a:off x="4648200" y="3581400"/>
            <a:ext cx="533400" cy="457200"/>
          </a:xfrm>
          <a:prstGeom prst="rect">
            <a:avLst/>
          </a:prstGeom>
          <a:solidFill>
            <a:srgbClr val="00CCFF"/>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10" name="Rectangle 30"/>
          <p:cNvSpPr>
            <a:spLocks noChangeArrowheads="1"/>
          </p:cNvSpPr>
          <p:nvPr/>
        </p:nvSpPr>
        <p:spPr bwMode="auto">
          <a:xfrm>
            <a:off x="4648200" y="5867400"/>
            <a:ext cx="533400" cy="457200"/>
          </a:xfrm>
          <a:prstGeom prst="rect">
            <a:avLst/>
          </a:prstGeom>
          <a:solidFill>
            <a:srgbClr val="00CCFF"/>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11" name="Rectangle 31"/>
          <p:cNvSpPr>
            <a:spLocks noChangeArrowheads="1"/>
          </p:cNvSpPr>
          <p:nvPr/>
        </p:nvSpPr>
        <p:spPr bwMode="auto">
          <a:xfrm>
            <a:off x="4648200" y="3124200"/>
            <a:ext cx="533400" cy="457200"/>
          </a:xfrm>
          <a:prstGeom prst="rect">
            <a:avLst/>
          </a:prstGeom>
          <a:solidFill>
            <a:srgbClr val="00D6FB"/>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12" name="Rectangle 32"/>
          <p:cNvSpPr>
            <a:spLocks noChangeArrowheads="1"/>
          </p:cNvSpPr>
          <p:nvPr/>
        </p:nvSpPr>
        <p:spPr bwMode="auto">
          <a:xfrm>
            <a:off x="4648200" y="26670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13" name="Rectangle 33"/>
          <p:cNvSpPr>
            <a:spLocks noChangeArrowheads="1"/>
          </p:cNvSpPr>
          <p:nvPr/>
        </p:nvSpPr>
        <p:spPr bwMode="auto">
          <a:xfrm>
            <a:off x="4648200" y="22098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14" name="Rectangle 34"/>
          <p:cNvSpPr>
            <a:spLocks noChangeArrowheads="1"/>
          </p:cNvSpPr>
          <p:nvPr/>
        </p:nvSpPr>
        <p:spPr bwMode="auto">
          <a:xfrm>
            <a:off x="4648200" y="17526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15" name="Rectangle 35"/>
          <p:cNvSpPr>
            <a:spLocks noChangeArrowheads="1"/>
          </p:cNvSpPr>
          <p:nvPr/>
        </p:nvSpPr>
        <p:spPr bwMode="auto">
          <a:xfrm>
            <a:off x="5486400" y="5410200"/>
            <a:ext cx="533400" cy="457200"/>
          </a:xfrm>
          <a:prstGeom prst="rect">
            <a:avLst/>
          </a:prstGeom>
          <a:solidFill>
            <a:srgbClr val="CC000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16" name="Rectangle 36"/>
          <p:cNvSpPr>
            <a:spLocks noChangeArrowheads="1"/>
          </p:cNvSpPr>
          <p:nvPr/>
        </p:nvSpPr>
        <p:spPr bwMode="auto">
          <a:xfrm>
            <a:off x="5486400" y="4953000"/>
            <a:ext cx="533400" cy="457200"/>
          </a:xfrm>
          <a:prstGeom prst="rect">
            <a:avLst/>
          </a:prstGeom>
          <a:solidFill>
            <a:srgbClr val="CC000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17" name="Rectangle 37"/>
          <p:cNvSpPr>
            <a:spLocks noChangeArrowheads="1"/>
          </p:cNvSpPr>
          <p:nvPr/>
        </p:nvSpPr>
        <p:spPr bwMode="auto">
          <a:xfrm>
            <a:off x="5486400" y="4495800"/>
            <a:ext cx="533400" cy="457200"/>
          </a:xfrm>
          <a:prstGeom prst="rect">
            <a:avLst/>
          </a:prstGeom>
          <a:solidFill>
            <a:srgbClr val="CC000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18" name="Rectangle 38"/>
          <p:cNvSpPr>
            <a:spLocks noChangeArrowheads="1"/>
          </p:cNvSpPr>
          <p:nvPr/>
        </p:nvSpPr>
        <p:spPr bwMode="auto">
          <a:xfrm>
            <a:off x="5486400" y="40386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19" name="Rectangle 39"/>
          <p:cNvSpPr>
            <a:spLocks noChangeArrowheads="1"/>
          </p:cNvSpPr>
          <p:nvPr/>
        </p:nvSpPr>
        <p:spPr bwMode="auto">
          <a:xfrm>
            <a:off x="5486400" y="35814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20" name="Rectangle 40"/>
          <p:cNvSpPr>
            <a:spLocks noChangeArrowheads="1"/>
          </p:cNvSpPr>
          <p:nvPr/>
        </p:nvSpPr>
        <p:spPr bwMode="auto">
          <a:xfrm>
            <a:off x="5486400" y="5867400"/>
            <a:ext cx="533400" cy="457200"/>
          </a:xfrm>
          <a:prstGeom prst="rect">
            <a:avLst/>
          </a:prstGeom>
          <a:solidFill>
            <a:srgbClr val="CC000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21" name="Rectangle 41"/>
          <p:cNvSpPr>
            <a:spLocks noChangeArrowheads="1"/>
          </p:cNvSpPr>
          <p:nvPr/>
        </p:nvSpPr>
        <p:spPr bwMode="auto">
          <a:xfrm>
            <a:off x="5486400" y="31242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22" name="Rectangle 42"/>
          <p:cNvSpPr>
            <a:spLocks noChangeArrowheads="1"/>
          </p:cNvSpPr>
          <p:nvPr/>
        </p:nvSpPr>
        <p:spPr bwMode="auto">
          <a:xfrm>
            <a:off x="5486400" y="26670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23" name="Rectangle 43"/>
          <p:cNvSpPr>
            <a:spLocks noChangeArrowheads="1"/>
          </p:cNvSpPr>
          <p:nvPr/>
        </p:nvSpPr>
        <p:spPr bwMode="auto">
          <a:xfrm>
            <a:off x="5486400" y="22098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24" name="Rectangle 44"/>
          <p:cNvSpPr>
            <a:spLocks noChangeArrowheads="1"/>
          </p:cNvSpPr>
          <p:nvPr/>
        </p:nvSpPr>
        <p:spPr bwMode="auto">
          <a:xfrm>
            <a:off x="5486400" y="17526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25" name="Rectangle 45"/>
          <p:cNvSpPr>
            <a:spLocks noChangeArrowheads="1"/>
          </p:cNvSpPr>
          <p:nvPr/>
        </p:nvSpPr>
        <p:spPr bwMode="auto">
          <a:xfrm>
            <a:off x="6400800" y="5410200"/>
            <a:ext cx="533400" cy="457200"/>
          </a:xfrm>
          <a:prstGeom prst="rect">
            <a:avLst/>
          </a:prstGeom>
          <a:solidFill>
            <a:srgbClr val="9900CC"/>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26" name="Rectangle 46"/>
          <p:cNvSpPr>
            <a:spLocks noChangeArrowheads="1"/>
          </p:cNvSpPr>
          <p:nvPr/>
        </p:nvSpPr>
        <p:spPr bwMode="auto">
          <a:xfrm>
            <a:off x="6400800" y="4953000"/>
            <a:ext cx="533400" cy="457200"/>
          </a:xfrm>
          <a:prstGeom prst="rect">
            <a:avLst/>
          </a:prstGeom>
          <a:solidFill>
            <a:srgbClr val="9900CC"/>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27" name="Rectangle 47"/>
          <p:cNvSpPr>
            <a:spLocks noChangeArrowheads="1"/>
          </p:cNvSpPr>
          <p:nvPr/>
        </p:nvSpPr>
        <p:spPr bwMode="auto">
          <a:xfrm>
            <a:off x="6400800" y="4495800"/>
            <a:ext cx="533400" cy="457200"/>
          </a:xfrm>
          <a:prstGeom prst="rect">
            <a:avLst/>
          </a:prstGeom>
          <a:solidFill>
            <a:srgbClr val="9900CC"/>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28" name="Rectangle 48"/>
          <p:cNvSpPr>
            <a:spLocks noChangeArrowheads="1"/>
          </p:cNvSpPr>
          <p:nvPr/>
        </p:nvSpPr>
        <p:spPr bwMode="auto">
          <a:xfrm>
            <a:off x="6400800" y="4038600"/>
            <a:ext cx="533400" cy="457200"/>
          </a:xfrm>
          <a:prstGeom prst="rect">
            <a:avLst/>
          </a:prstGeom>
          <a:solidFill>
            <a:srgbClr val="9900CC"/>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29" name="Rectangle 49"/>
          <p:cNvSpPr>
            <a:spLocks noChangeArrowheads="1"/>
          </p:cNvSpPr>
          <p:nvPr/>
        </p:nvSpPr>
        <p:spPr bwMode="auto">
          <a:xfrm>
            <a:off x="6400800" y="3581400"/>
            <a:ext cx="533400" cy="457200"/>
          </a:xfrm>
          <a:prstGeom prst="rect">
            <a:avLst/>
          </a:prstGeom>
          <a:solidFill>
            <a:srgbClr val="9900CC"/>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30" name="Rectangle 50"/>
          <p:cNvSpPr>
            <a:spLocks noChangeArrowheads="1"/>
          </p:cNvSpPr>
          <p:nvPr/>
        </p:nvSpPr>
        <p:spPr bwMode="auto">
          <a:xfrm>
            <a:off x="6400800" y="5867400"/>
            <a:ext cx="533400" cy="457200"/>
          </a:xfrm>
          <a:prstGeom prst="rect">
            <a:avLst/>
          </a:prstGeom>
          <a:solidFill>
            <a:srgbClr val="9900CC"/>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31" name="Rectangle 51"/>
          <p:cNvSpPr>
            <a:spLocks noChangeArrowheads="1"/>
          </p:cNvSpPr>
          <p:nvPr/>
        </p:nvSpPr>
        <p:spPr bwMode="auto">
          <a:xfrm>
            <a:off x="6400800" y="31242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32" name="Rectangle 52"/>
          <p:cNvSpPr>
            <a:spLocks noChangeArrowheads="1"/>
          </p:cNvSpPr>
          <p:nvPr/>
        </p:nvSpPr>
        <p:spPr bwMode="auto">
          <a:xfrm>
            <a:off x="6400800" y="26670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33" name="Rectangle 53"/>
          <p:cNvSpPr>
            <a:spLocks noChangeArrowheads="1"/>
          </p:cNvSpPr>
          <p:nvPr/>
        </p:nvSpPr>
        <p:spPr bwMode="auto">
          <a:xfrm>
            <a:off x="6400800" y="22098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34" name="Rectangle 54"/>
          <p:cNvSpPr>
            <a:spLocks noChangeArrowheads="1"/>
          </p:cNvSpPr>
          <p:nvPr/>
        </p:nvSpPr>
        <p:spPr bwMode="auto">
          <a:xfrm>
            <a:off x="6400800" y="17526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35" name="Rectangle 55"/>
          <p:cNvSpPr>
            <a:spLocks noChangeArrowheads="1"/>
          </p:cNvSpPr>
          <p:nvPr/>
        </p:nvSpPr>
        <p:spPr bwMode="auto">
          <a:xfrm>
            <a:off x="7315200" y="5410200"/>
            <a:ext cx="533400" cy="457200"/>
          </a:xfrm>
          <a:prstGeom prst="rect">
            <a:avLst/>
          </a:prstGeom>
          <a:solidFill>
            <a:schemeClr val="folHlink"/>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36" name="Rectangle 56"/>
          <p:cNvSpPr>
            <a:spLocks noChangeArrowheads="1"/>
          </p:cNvSpPr>
          <p:nvPr/>
        </p:nvSpPr>
        <p:spPr bwMode="auto">
          <a:xfrm>
            <a:off x="7315200" y="4953000"/>
            <a:ext cx="533400" cy="457200"/>
          </a:xfrm>
          <a:prstGeom prst="rect">
            <a:avLst/>
          </a:prstGeom>
          <a:solidFill>
            <a:schemeClr val="folHlink"/>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37" name="Rectangle 57"/>
          <p:cNvSpPr>
            <a:spLocks noChangeArrowheads="1"/>
          </p:cNvSpPr>
          <p:nvPr/>
        </p:nvSpPr>
        <p:spPr bwMode="auto">
          <a:xfrm>
            <a:off x="7315200" y="4495800"/>
            <a:ext cx="533400" cy="457200"/>
          </a:xfrm>
          <a:prstGeom prst="rect">
            <a:avLst/>
          </a:prstGeom>
          <a:solidFill>
            <a:schemeClr val="folHlink"/>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38" name="Rectangle 58"/>
          <p:cNvSpPr>
            <a:spLocks noChangeArrowheads="1"/>
          </p:cNvSpPr>
          <p:nvPr/>
        </p:nvSpPr>
        <p:spPr bwMode="auto">
          <a:xfrm>
            <a:off x="7315200" y="4038600"/>
            <a:ext cx="533400" cy="457200"/>
          </a:xfrm>
          <a:prstGeom prst="rect">
            <a:avLst/>
          </a:prstGeom>
          <a:solidFill>
            <a:schemeClr val="folHlink"/>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39" name="Rectangle 59"/>
          <p:cNvSpPr>
            <a:spLocks noChangeArrowheads="1"/>
          </p:cNvSpPr>
          <p:nvPr/>
        </p:nvSpPr>
        <p:spPr bwMode="auto">
          <a:xfrm>
            <a:off x="7315200" y="3581400"/>
            <a:ext cx="533400" cy="457200"/>
          </a:xfrm>
          <a:prstGeom prst="rect">
            <a:avLst/>
          </a:prstGeom>
          <a:solidFill>
            <a:srgbClr val="FFFFFF"/>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40" name="Rectangle 60"/>
          <p:cNvSpPr>
            <a:spLocks noChangeArrowheads="1"/>
          </p:cNvSpPr>
          <p:nvPr/>
        </p:nvSpPr>
        <p:spPr bwMode="auto">
          <a:xfrm>
            <a:off x="7315200" y="5867400"/>
            <a:ext cx="533400" cy="457200"/>
          </a:xfrm>
          <a:prstGeom prst="rect">
            <a:avLst/>
          </a:prstGeom>
          <a:solidFill>
            <a:schemeClr val="folHlink"/>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41" name="Rectangle 61"/>
          <p:cNvSpPr>
            <a:spLocks noChangeArrowheads="1"/>
          </p:cNvSpPr>
          <p:nvPr/>
        </p:nvSpPr>
        <p:spPr bwMode="auto">
          <a:xfrm>
            <a:off x="7315200" y="31242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42" name="Rectangle 62"/>
          <p:cNvSpPr>
            <a:spLocks noChangeArrowheads="1"/>
          </p:cNvSpPr>
          <p:nvPr/>
        </p:nvSpPr>
        <p:spPr bwMode="auto">
          <a:xfrm>
            <a:off x="7315200" y="26670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43" name="Rectangle 63"/>
          <p:cNvSpPr>
            <a:spLocks noChangeArrowheads="1"/>
          </p:cNvSpPr>
          <p:nvPr/>
        </p:nvSpPr>
        <p:spPr bwMode="auto">
          <a:xfrm>
            <a:off x="7315200" y="22098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44" name="Rectangle 64"/>
          <p:cNvSpPr>
            <a:spLocks noChangeArrowheads="1"/>
          </p:cNvSpPr>
          <p:nvPr/>
        </p:nvSpPr>
        <p:spPr bwMode="auto">
          <a:xfrm>
            <a:off x="7315200" y="17526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45" name="Rectangle 65"/>
          <p:cNvSpPr>
            <a:spLocks noChangeArrowheads="1"/>
          </p:cNvSpPr>
          <p:nvPr/>
        </p:nvSpPr>
        <p:spPr bwMode="auto">
          <a:xfrm>
            <a:off x="8305800" y="5867400"/>
            <a:ext cx="533400" cy="457200"/>
          </a:xfrm>
          <a:prstGeom prst="rect">
            <a:avLst/>
          </a:prstGeom>
          <a:solidFill>
            <a:srgbClr val="FFFF00"/>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46" name="Text Box 66"/>
          <p:cNvSpPr txBox="1">
            <a:spLocks noChangeArrowheads="1"/>
          </p:cNvSpPr>
          <p:nvPr/>
        </p:nvSpPr>
        <p:spPr bwMode="auto">
          <a:xfrm>
            <a:off x="2590801" y="57150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a:solidFill>
                  <a:srgbClr val="000000"/>
                </a:solidFill>
                <a:latin typeface="Arial" charset="0"/>
              </a:rPr>
              <a:t>10</a:t>
            </a:r>
          </a:p>
        </p:txBody>
      </p:sp>
      <p:sp>
        <p:nvSpPr>
          <p:cNvPr id="127047" name="Text Box 67"/>
          <p:cNvSpPr txBox="1">
            <a:spLocks noChangeArrowheads="1"/>
          </p:cNvSpPr>
          <p:nvPr/>
        </p:nvSpPr>
        <p:spPr bwMode="auto">
          <a:xfrm>
            <a:off x="2590801" y="51816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a:solidFill>
                  <a:srgbClr val="000000"/>
                </a:solidFill>
                <a:latin typeface="Arial" charset="0"/>
              </a:rPr>
              <a:t>20</a:t>
            </a:r>
          </a:p>
        </p:txBody>
      </p:sp>
      <p:sp>
        <p:nvSpPr>
          <p:cNvPr id="127048" name="Text Box 68"/>
          <p:cNvSpPr txBox="1">
            <a:spLocks noChangeArrowheads="1"/>
          </p:cNvSpPr>
          <p:nvPr/>
        </p:nvSpPr>
        <p:spPr bwMode="auto">
          <a:xfrm>
            <a:off x="2590801" y="47244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a:solidFill>
                  <a:srgbClr val="000000"/>
                </a:solidFill>
                <a:latin typeface="Arial" charset="0"/>
              </a:rPr>
              <a:t>30</a:t>
            </a:r>
          </a:p>
        </p:txBody>
      </p:sp>
      <p:sp>
        <p:nvSpPr>
          <p:cNvPr id="127049" name="Text Box 69"/>
          <p:cNvSpPr txBox="1">
            <a:spLocks noChangeArrowheads="1"/>
          </p:cNvSpPr>
          <p:nvPr/>
        </p:nvSpPr>
        <p:spPr bwMode="auto">
          <a:xfrm>
            <a:off x="2590801" y="43434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a:solidFill>
                  <a:srgbClr val="000000"/>
                </a:solidFill>
                <a:latin typeface="Arial" charset="0"/>
              </a:rPr>
              <a:t>40</a:t>
            </a:r>
          </a:p>
        </p:txBody>
      </p:sp>
      <p:sp>
        <p:nvSpPr>
          <p:cNvPr id="127050" name="Text Box 70"/>
          <p:cNvSpPr txBox="1">
            <a:spLocks noChangeArrowheads="1"/>
          </p:cNvSpPr>
          <p:nvPr/>
        </p:nvSpPr>
        <p:spPr bwMode="auto">
          <a:xfrm>
            <a:off x="2590801" y="38862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a:solidFill>
                  <a:srgbClr val="000000"/>
                </a:solidFill>
                <a:latin typeface="Arial" charset="0"/>
              </a:rPr>
              <a:t>50</a:t>
            </a:r>
          </a:p>
        </p:txBody>
      </p:sp>
      <p:sp>
        <p:nvSpPr>
          <p:cNvPr id="127051" name="Text Box 71"/>
          <p:cNvSpPr txBox="1">
            <a:spLocks noChangeArrowheads="1"/>
          </p:cNvSpPr>
          <p:nvPr/>
        </p:nvSpPr>
        <p:spPr bwMode="auto">
          <a:xfrm>
            <a:off x="2590801" y="34290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a:solidFill>
                  <a:srgbClr val="000000"/>
                </a:solidFill>
                <a:latin typeface="Arial" charset="0"/>
              </a:rPr>
              <a:t>60</a:t>
            </a:r>
          </a:p>
        </p:txBody>
      </p:sp>
      <p:sp>
        <p:nvSpPr>
          <p:cNvPr id="127052" name="Text Box 72"/>
          <p:cNvSpPr txBox="1">
            <a:spLocks noChangeArrowheads="1"/>
          </p:cNvSpPr>
          <p:nvPr/>
        </p:nvSpPr>
        <p:spPr bwMode="auto">
          <a:xfrm>
            <a:off x="2590801" y="29718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a:solidFill>
                  <a:srgbClr val="000000"/>
                </a:solidFill>
                <a:latin typeface="Arial" charset="0"/>
              </a:rPr>
              <a:t>70</a:t>
            </a:r>
          </a:p>
        </p:txBody>
      </p:sp>
      <p:sp>
        <p:nvSpPr>
          <p:cNvPr id="127053" name="Text Box 73"/>
          <p:cNvSpPr txBox="1">
            <a:spLocks noChangeArrowheads="1"/>
          </p:cNvSpPr>
          <p:nvPr/>
        </p:nvSpPr>
        <p:spPr bwMode="auto">
          <a:xfrm>
            <a:off x="2590801" y="25146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a:solidFill>
                  <a:srgbClr val="000000"/>
                </a:solidFill>
                <a:latin typeface="Arial" charset="0"/>
              </a:rPr>
              <a:t>80</a:t>
            </a:r>
          </a:p>
        </p:txBody>
      </p:sp>
      <p:sp>
        <p:nvSpPr>
          <p:cNvPr id="127054" name="Text Box 74"/>
          <p:cNvSpPr txBox="1">
            <a:spLocks noChangeArrowheads="1"/>
          </p:cNvSpPr>
          <p:nvPr/>
        </p:nvSpPr>
        <p:spPr bwMode="auto">
          <a:xfrm>
            <a:off x="2590801" y="20574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a:solidFill>
                  <a:srgbClr val="000000"/>
                </a:solidFill>
                <a:latin typeface="Arial" charset="0"/>
              </a:rPr>
              <a:t>90</a:t>
            </a:r>
          </a:p>
        </p:txBody>
      </p:sp>
      <p:sp>
        <p:nvSpPr>
          <p:cNvPr id="127055" name="Text Box 75"/>
          <p:cNvSpPr txBox="1">
            <a:spLocks noChangeArrowheads="1"/>
          </p:cNvSpPr>
          <p:nvPr/>
        </p:nvSpPr>
        <p:spPr bwMode="auto">
          <a:xfrm>
            <a:off x="2514601" y="1600200"/>
            <a:ext cx="569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a:solidFill>
                  <a:srgbClr val="000000"/>
                </a:solidFill>
                <a:latin typeface="Arial" charset="0"/>
              </a:rPr>
              <a:t>100</a:t>
            </a:r>
          </a:p>
        </p:txBody>
      </p:sp>
      <p:sp>
        <p:nvSpPr>
          <p:cNvPr id="106576" name="Text Box 76"/>
          <p:cNvSpPr txBox="1">
            <a:spLocks noChangeArrowheads="1"/>
          </p:cNvSpPr>
          <p:nvPr/>
        </p:nvSpPr>
        <p:spPr bwMode="auto">
          <a:xfrm rot="16200000">
            <a:off x="2728119" y="4729957"/>
            <a:ext cx="2716213" cy="400050"/>
          </a:xfrm>
          <a:prstGeom prst="rect">
            <a:avLst/>
          </a:prstGeom>
          <a:noFill/>
          <a:ln w="9525">
            <a:noFill/>
            <a:miter lim="800000"/>
            <a:headEnd/>
            <a:tailEnd/>
          </a:ln>
        </p:spPr>
        <p:txBody>
          <a:bodyPr wrap="none" lIns="91435" tIns="45718" rIns="91435" bIns="45718">
            <a:spAutoFit/>
          </a:bodyPr>
          <a:lstStyle/>
          <a:p>
            <a:pPr>
              <a:defRPr/>
            </a:pPr>
            <a:r>
              <a:rPr lang="en-US" sz="2000" b="1" spc="150" dirty="0">
                <a:solidFill>
                  <a:srgbClr val="000000"/>
                </a:solidFill>
                <a:latin typeface="Arial" charset="0"/>
                <a:cs typeface="Arial" charset="0"/>
              </a:rPr>
              <a:t>Benign Emissions</a:t>
            </a:r>
          </a:p>
        </p:txBody>
      </p:sp>
      <p:sp>
        <p:nvSpPr>
          <p:cNvPr id="106577" name="Text Box 77"/>
          <p:cNvSpPr txBox="1">
            <a:spLocks noChangeArrowheads="1"/>
          </p:cNvSpPr>
          <p:nvPr/>
        </p:nvSpPr>
        <p:spPr bwMode="auto">
          <a:xfrm rot="16200000">
            <a:off x="3536950" y="4762500"/>
            <a:ext cx="2774950" cy="400050"/>
          </a:xfrm>
          <a:prstGeom prst="rect">
            <a:avLst/>
          </a:prstGeom>
          <a:noFill/>
          <a:ln w="9525">
            <a:noFill/>
            <a:miter lim="800000"/>
            <a:headEnd/>
            <a:tailEnd/>
          </a:ln>
        </p:spPr>
        <p:txBody>
          <a:bodyPr wrap="none" lIns="91435" tIns="45718" rIns="91435" bIns="45718">
            <a:spAutoFit/>
          </a:bodyPr>
          <a:lstStyle/>
          <a:p>
            <a:pPr>
              <a:defRPr/>
            </a:pPr>
            <a:r>
              <a:rPr lang="en-US" sz="2000" b="1" spc="150" dirty="0">
                <a:solidFill>
                  <a:srgbClr val="000000"/>
                </a:solidFill>
                <a:latin typeface="Arial" charset="0"/>
                <a:cs typeface="Arial" charset="0"/>
              </a:rPr>
              <a:t>Renewable Energy</a:t>
            </a:r>
          </a:p>
        </p:txBody>
      </p:sp>
      <p:sp>
        <p:nvSpPr>
          <p:cNvPr id="106578" name="Text Box 78"/>
          <p:cNvSpPr txBox="1">
            <a:spLocks noChangeArrowheads="1"/>
          </p:cNvSpPr>
          <p:nvPr/>
        </p:nvSpPr>
        <p:spPr bwMode="auto">
          <a:xfrm rot="16200000">
            <a:off x="4469606" y="4817269"/>
            <a:ext cx="2586038" cy="400050"/>
          </a:xfrm>
          <a:prstGeom prst="rect">
            <a:avLst/>
          </a:prstGeom>
          <a:noFill/>
          <a:ln w="9525">
            <a:noFill/>
            <a:miter lim="800000"/>
            <a:headEnd/>
            <a:tailEnd/>
          </a:ln>
        </p:spPr>
        <p:txBody>
          <a:bodyPr wrap="none" lIns="91435" tIns="45718" rIns="91435" bIns="45718">
            <a:spAutoFit/>
          </a:bodyPr>
          <a:lstStyle/>
          <a:p>
            <a:pPr>
              <a:defRPr/>
            </a:pPr>
            <a:r>
              <a:rPr lang="en-US" sz="2000" b="1" spc="150" dirty="0">
                <a:solidFill>
                  <a:srgbClr val="000000"/>
                </a:solidFill>
                <a:latin typeface="Arial" charset="0"/>
                <a:cs typeface="Arial" charset="0"/>
              </a:rPr>
              <a:t>Closing the Loop</a:t>
            </a:r>
          </a:p>
        </p:txBody>
      </p:sp>
      <p:sp>
        <p:nvSpPr>
          <p:cNvPr id="106579" name="Text Box 79"/>
          <p:cNvSpPr txBox="1">
            <a:spLocks noChangeArrowheads="1"/>
          </p:cNvSpPr>
          <p:nvPr/>
        </p:nvSpPr>
        <p:spPr bwMode="auto">
          <a:xfrm rot="16200000">
            <a:off x="5218906" y="4677569"/>
            <a:ext cx="2916238" cy="400050"/>
          </a:xfrm>
          <a:prstGeom prst="rect">
            <a:avLst/>
          </a:prstGeom>
          <a:noFill/>
          <a:ln w="9525">
            <a:noFill/>
            <a:miter lim="800000"/>
            <a:headEnd/>
            <a:tailEnd/>
          </a:ln>
        </p:spPr>
        <p:txBody>
          <a:bodyPr wrap="none" lIns="91435" tIns="45718" rIns="91435" bIns="45718">
            <a:spAutoFit/>
          </a:bodyPr>
          <a:lstStyle/>
          <a:p>
            <a:pPr>
              <a:defRPr/>
            </a:pPr>
            <a:r>
              <a:rPr lang="en-US" sz="2000" b="1" spc="150" dirty="0">
                <a:solidFill>
                  <a:srgbClr val="000000"/>
                </a:solidFill>
                <a:latin typeface="Arial" charset="0"/>
                <a:cs typeface="Arial" charset="0"/>
              </a:rPr>
              <a:t>R.E. Transportation</a:t>
            </a:r>
          </a:p>
        </p:txBody>
      </p:sp>
      <p:sp>
        <p:nvSpPr>
          <p:cNvPr id="106580" name="Text Box 80"/>
          <p:cNvSpPr txBox="1">
            <a:spLocks noChangeArrowheads="1"/>
          </p:cNvSpPr>
          <p:nvPr/>
        </p:nvSpPr>
        <p:spPr bwMode="auto">
          <a:xfrm rot="16200000">
            <a:off x="5875338" y="4411663"/>
            <a:ext cx="3432175" cy="400050"/>
          </a:xfrm>
          <a:prstGeom prst="rect">
            <a:avLst/>
          </a:prstGeom>
          <a:noFill/>
          <a:ln w="9525">
            <a:noFill/>
            <a:miter lim="800000"/>
            <a:headEnd/>
            <a:tailEnd/>
          </a:ln>
        </p:spPr>
        <p:txBody>
          <a:bodyPr wrap="none" lIns="91435" tIns="45718" rIns="91435" bIns="45718">
            <a:spAutoFit/>
          </a:bodyPr>
          <a:lstStyle/>
          <a:p>
            <a:pPr>
              <a:defRPr/>
            </a:pPr>
            <a:r>
              <a:rPr lang="en-US" sz="2000" b="1" spc="150" dirty="0">
                <a:solidFill>
                  <a:srgbClr val="000000"/>
                </a:solidFill>
                <a:latin typeface="Arial" charset="0"/>
                <a:cs typeface="Arial" charset="0"/>
              </a:rPr>
              <a:t>Sensitizing</a:t>
            </a:r>
            <a:r>
              <a:rPr lang="en-US" sz="2000" b="1" dirty="0">
                <a:solidFill>
                  <a:srgbClr val="000000"/>
                </a:solidFill>
                <a:latin typeface="Arial" charset="0"/>
                <a:cs typeface="Arial" charset="0"/>
              </a:rPr>
              <a:t> Stakeholders</a:t>
            </a:r>
          </a:p>
        </p:txBody>
      </p:sp>
      <p:sp>
        <p:nvSpPr>
          <p:cNvPr id="82" name="TextBox 81"/>
          <p:cNvSpPr txBox="1"/>
          <p:nvPr/>
        </p:nvSpPr>
        <p:spPr>
          <a:xfrm>
            <a:off x="2133601" y="2362201"/>
            <a:ext cx="492432" cy="2590800"/>
          </a:xfrm>
          <a:prstGeom prst="rect">
            <a:avLst/>
          </a:prstGeom>
          <a:noFill/>
        </p:spPr>
        <p:txBody>
          <a:bodyPr vert="vert270" lIns="91435" tIns="45718" rIns="91435" bIns="45718">
            <a:spAutoFit/>
          </a:bodyPr>
          <a:lstStyle/>
          <a:p>
            <a:pPr>
              <a:defRPr/>
            </a:pPr>
            <a:r>
              <a:rPr lang="en-US" sz="2000" b="1" dirty="0">
                <a:solidFill>
                  <a:srgbClr val="000000"/>
                </a:solidFill>
                <a:latin typeface="Arial" charset="0"/>
                <a:cs typeface="Arial" charset="0"/>
              </a:rPr>
              <a:t>% progress to goal</a:t>
            </a:r>
          </a:p>
        </p:txBody>
      </p:sp>
      <p:sp>
        <p:nvSpPr>
          <p:cNvPr id="127062" name="Rectangle 63"/>
          <p:cNvSpPr>
            <a:spLocks noChangeArrowheads="1"/>
          </p:cNvSpPr>
          <p:nvPr/>
        </p:nvSpPr>
        <p:spPr bwMode="auto">
          <a:xfrm>
            <a:off x="8305800" y="31242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63" name="Rectangle 63"/>
          <p:cNvSpPr>
            <a:spLocks noChangeArrowheads="1"/>
          </p:cNvSpPr>
          <p:nvPr/>
        </p:nvSpPr>
        <p:spPr bwMode="auto">
          <a:xfrm>
            <a:off x="8305800" y="17526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64" name="Rectangle 63"/>
          <p:cNvSpPr>
            <a:spLocks noChangeArrowheads="1"/>
          </p:cNvSpPr>
          <p:nvPr/>
        </p:nvSpPr>
        <p:spPr bwMode="auto">
          <a:xfrm>
            <a:off x="8305800" y="22098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65" name="Rectangle 63"/>
          <p:cNvSpPr>
            <a:spLocks noChangeArrowheads="1"/>
          </p:cNvSpPr>
          <p:nvPr/>
        </p:nvSpPr>
        <p:spPr bwMode="auto">
          <a:xfrm>
            <a:off x="8305800" y="2667000"/>
            <a:ext cx="533400" cy="457200"/>
          </a:xfrm>
          <a:prstGeom prst="rect">
            <a:avLst/>
          </a:prstGeom>
          <a:solidFill>
            <a:schemeClr val="bg1"/>
          </a:solidFill>
          <a:ln w="9525">
            <a:solidFill>
              <a:schemeClr val="tx1"/>
            </a:solidFill>
            <a:miter lim="800000"/>
            <a:headEnd/>
            <a:tailEnd/>
          </a:ln>
        </p:spPr>
        <p:txBody>
          <a:bodyPr wrap="none" lIns="91435" tIns="45718" rIns="91435" bIns="45718"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127066" name="Text Box 66"/>
          <p:cNvSpPr txBox="1">
            <a:spLocks noChangeArrowheads="1"/>
          </p:cNvSpPr>
          <p:nvPr/>
        </p:nvSpPr>
        <p:spPr bwMode="auto">
          <a:xfrm>
            <a:off x="2667000" y="61722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a:solidFill>
                  <a:srgbClr val="000000"/>
                </a:solidFill>
                <a:latin typeface="Arial" charset="0"/>
              </a:rPr>
              <a:t>0</a:t>
            </a:r>
          </a:p>
        </p:txBody>
      </p:sp>
      <p:sp>
        <p:nvSpPr>
          <p:cNvPr id="106581" name="Text Box 81"/>
          <p:cNvSpPr txBox="1">
            <a:spLocks noChangeArrowheads="1"/>
          </p:cNvSpPr>
          <p:nvPr/>
        </p:nvSpPr>
        <p:spPr bwMode="auto">
          <a:xfrm rot="16200000">
            <a:off x="7050881" y="4598194"/>
            <a:ext cx="3062288" cy="400050"/>
          </a:xfrm>
          <a:prstGeom prst="rect">
            <a:avLst/>
          </a:prstGeom>
          <a:noFill/>
          <a:ln w="9525">
            <a:noFill/>
            <a:miter lim="800000"/>
            <a:headEnd/>
            <a:tailEnd/>
          </a:ln>
        </p:spPr>
        <p:txBody>
          <a:bodyPr wrap="none" lIns="91435" tIns="45718" rIns="91435" bIns="45718">
            <a:spAutoFit/>
          </a:bodyPr>
          <a:lstStyle/>
          <a:p>
            <a:pPr>
              <a:defRPr/>
            </a:pPr>
            <a:r>
              <a:rPr lang="en-US" sz="2000" b="1" spc="150" dirty="0">
                <a:solidFill>
                  <a:srgbClr val="000000"/>
                </a:solidFill>
                <a:latin typeface="Arial" charset="0"/>
                <a:cs typeface="Arial" charset="0"/>
              </a:rPr>
              <a:t>Redesign Commerce</a:t>
            </a:r>
          </a:p>
        </p:txBody>
      </p:sp>
      <p:cxnSp>
        <p:nvCxnSpPr>
          <p:cNvPr id="93" name="Straight Connector 92">
            <a:extLst>
              <a:ext uri="{FF2B5EF4-FFF2-40B4-BE49-F238E27FC236}">
                <a16:creationId xmlns:a16="http://schemas.microsoft.com/office/drawing/2014/main" id="{E73FF451-F0C4-4DAB-87F5-399E1E49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9893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Box 1"/>
          <p:cNvSpPr txBox="1">
            <a:spLocks noChangeArrowheads="1"/>
          </p:cNvSpPr>
          <p:nvPr/>
        </p:nvSpPr>
        <p:spPr bwMode="auto">
          <a:xfrm>
            <a:off x="180975" y="160674"/>
            <a:ext cx="11830050" cy="70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r>
              <a:rPr lang="en-US" altLang="x-none" sz="4000" b="1" dirty="0">
                <a:solidFill>
                  <a:srgbClr val="000000"/>
                </a:solidFill>
                <a:latin typeface="+mn-lt"/>
              </a:rPr>
              <a:t>Finding Balance Between Conviction and Profit</a:t>
            </a:r>
          </a:p>
        </p:txBody>
      </p:sp>
      <p:sp>
        <p:nvSpPr>
          <p:cNvPr id="29" name="TextBox 28"/>
          <p:cNvSpPr txBox="1">
            <a:spLocks noChangeArrowheads="1"/>
          </p:cNvSpPr>
          <p:nvPr/>
        </p:nvSpPr>
        <p:spPr bwMode="auto">
          <a:xfrm>
            <a:off x="1342778" y="1437845"/>
            <a:ext cx="9506444"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en-US" dirty="0">
                <a:solidFill>
                  <a:srgbClr val="000000"/>
                </a:solidFill>
                <a:latin typeface="+mn-lt"/>
              </a:rPr>
              <a:t>“</a:t>
            </a:r>
            <a:r>
              <a:rPr lang="en-US" altLang="x-none" dirty="0">
                <a:solidFill>
                  <a:srgbClr val="000000"/>
                </a:solidFill>
                <a:latin typeface="+mn-lt"/>
              </a:rPr>
              <a:t>Innovative business models and products must work</a:t>
            </a:r>
            <a:r>
              <a:rPr lang="en-US" altLang="x-none" b="1" dirty="0">
                <a:solidFill>
                  <a:srgbClr val="000000"/>
                </a:solidFill>
                <a:latin typeface="+mn-lt"/>
              </a:rPr>
              <a:t> financially</a:t>
            </a:r>
            <a:r>
              <a:rPr lang="en-US" altLang="x-none" dirty="0">
                <a:solidFill>
                  <a:srgbClr val="000000"/>
                </a:solidFill>
                <a:latin typeface="+mn-lt"/>
              </a:rPr>
              <a:t>, or it won</a:t>
            </a:r>
            <a:r>
              <a:rPr lang="en-US" altLang="en-US" dirty="0">
                <a:solidFill>
                  <a:srgbClr val="000000"/>
                </a:solidFill>
                <a:latin typeface="+mn-lt"/>
              </a:rPr>
              <a:t>’</a:t>
            </a:r>
            <a:r>
              <a:rPr lang="en-US" altLang="x-none" dirty="0">
                <a:solidFill>
                  <a:srgbClr val="000000"/>
                </a:solidFill>
                <a:latin typeface="+mn-lt"/>
              </a:rPr>
              <a:t>t matter how good they are ecologically and socially.</a:t>
            </a:r>
            <a:r>
              <a:rPr lang="en-US" altLang="en-US" dirty="0">
                <a:solidFill>
                  <a:srgbClr val="000000"/>
                </a:solidFill>
                <a:latin typeface="+mn-lt"/>
              </a:rPr>
              <a:t>”</a:t>
            </a:r>
            <a:r>
              <a:rPr lang="en-US" altLang="x-none" dirty="0">
                <a:solidFill>
                  <a:srgbClr val="000000"/>
                </a:solidFill>
                <a:latin typeface="+mn-lt"/>
              </a:rPr>
              <a:t>          -Senge</a:t>
            </a:r>
            <a:endParaRPr lang="en-US" altLang="x-none" sz="2000" dirty="0">
              <a:solidFill>
                <a:srgbClr val="000000"/>
              </a:solidFill>
              <a:latin typeface="+mn-lt"/>
            </a:endParaRPr>
          </a:p>
        </p:txBody>
      </p:sp>
      <p:grpSp>
        <p:nvGrpSpPr>
          <p:cNvPr id="3" name="Group 15"/>
          <p:cNvGrpSpPr>
            <a:grpSpLocks/>
          </p:cNvGrpSpPr>
          <p:nvPr/>
        </p:nvGrpSpPr>
        <p:grpSpPr bwMode="auto">
          <a:xfrm>
            <a:off x="581028" y="2732326"/>
            <a:ext cx="3124200" cy="3570288"/>
            <a:chOff x="2438400" y="1821918"/>
            <a:chExt cx="4191000" cy="4426482"/>
          </a:xfrm>
        </p:grpSpPr>
        <p:sp>
          <p:nvSpPr>
            <p:cNvPr id="17" name="Isosceles Triangle 16"/>
            <p:cNvSpPr>
              <a:spLocks noChangeArrowheads="1"/>
            </p:cNvSpPr>
            <p:nvPr/>
          </p:nvSpPr>
          <p:spPr bwMode="auto">
            <a:xfrm>
              <a:off x="2438400" y="2363174"/>
              <a:ext cx="4191000" cy="3733674"/>
            </a:xfrm>
            <a:prstGeom prst="triangle">
              <a:avLst>
                <a:gd name="adj" fmla="val 50000"/>
              </a:avLst>
            </a:prstGeom>
            <a:solidFill>
              <a:srgbClr val="4188DF"/>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endParaRPr lang="x-none" altLang="x-none" sz="1800">
                <a:solidFill>
                  <a:srgbClr val="FFFFFF"/>
                </a:solidFill>
                <a:latin typeface="Calibri" charset="0"/>
              </a:endParaRPr>
            </a:p>
          </p:txBody>
        </p:sp>
        <p:grpSp>
          <p:nvGrpSpPr>
            <p:cNvPr id="129043" name="Group 6"/>
            <p:cNvGrpSpPr>
              <a:grpSpLocks/>
            </p:cNvGrpSpPr>
            <p:nvPr/>
          </p:nvGrpSpPr>
          <p:grpSpPr bwMode="auto">
            <a:xfrm>
              <a:off x="2591729" y="1821918"/>
              <a:ext cx="3526572" cy="4426482"/>
              <a:chOff x="686729" y="2126718"/>
              <a:chExt cx="3526572" cy="4426482"/>
            </a:xfrm>
          </p:grpSpPr>
          <p:sp>
            <p:nvSpPr>
              <p:cNvPr id="129045" name="TextBox 2"/>
              <p:cNvSpPr txBox="1">
                <a:spLocks noChangeArrowheads="1"/>
              </p:cNvSpPr>
              <p:nvPr/>
            </p:nvSpPr>
            <p:spPr bwMode="auto">
              <a:xfrm>
                <a:off x="1447799" y="2126718"/>
                <a:ext cx="2765502" cy="45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b="1" dirty="0">
                    <a:solidFill>
                      <a:srgbClr val="000000"/>
                    </a:solidFill>
                    <a:latin typeface="Arial" charset="0"/>
                  </a:rPr>
                  <a:t>Focus on profit</a:t>
                </a:r>
              </a:p>
            </p:txBody>
          </p:sp>
          <p:sp>
            <p:nvSpPr>
              <p:cNvPr id="21" name="Oval 3"/>
              <p:cNvSpPr/>
              <p:nvPr/>
            </p:nvSpPr>
            <p:spPr>
              <a:xfrm>
                <a:off x="1295787" y="3124596"/>
                <a:ext cx="2589561" cy="2210288"/>
              </a:xfrm>
              <a:prstGeom prst="ellipse">
                <a:avLst/>
              </a:prstGeom>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dirty="0">
                    <a:solidFill>
                      <a:srgbClr val="000000"/>
                    </a:solidFill>
                  </a:rPr>
                  <a:t>Economic</a:t>
                </a:r>
              </a:p>
            </p:txBody>
          </p:sp>
          <p:sp>
            <p:nvSpPr>
              <p:cNvPr id="22" name="Oval 21"/>
              <p:cNvSpPr/>
              <p:nvPr/>
            </p:nvSpPr>
            <p:spPr>
              <a:xfrm>
                <a:off x="686729" y="5486436"/>
                <a:ext cx="1141451" cy="1066764"/>
              </a:xfrm>
              <a:prstGeom prst="ellipse">
                <a:avLst/>
              </a:prstGeom>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dirty="0">
                    <a:solidFill>
                      <a:srgbClr val="000000"/>
                    </a:solidFill>
                  </a:rPr>
                  <a:t>Social</a:t>
                </a:r>
              </a:p>
            </p:txBody>
          </p:sp>
        </p:grpSp>
        <p:sp>
          <p:nvSpPr>
            <p:cNvPr id="19" name="Oval 18"/>
            <p:cNvSpPr/>
            <p:nvPr/>
          </p:nvSpPr>
          <p:spPr bwMode="auto">
            <a:xfrm>
              <a:off x="5334620" y="5181636"/>
              <a:ext cx="1141451" cy="1066764"/>
            </a:xfrm>
            <a:prstGeom prst="ellipse">
              <a:avLst/>
            </a:prstGeom>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dirty="0">
                  <a:solidFill>
                    <a:srgbClr val="000000"/>
                  </a:solidFill>
                </a:rPr>
                <a:t>Environmental</a:t>
              </a:r>
            </a:p>
          </p:txBody>
        </p:sp>
      </p:grpSp>
      <p:grpSp>
        <p:nvGrpSpPr>
          <p:cNvPr id="8" name="Group 29"/>
          <p:cNvGrpSpPr>
            <a:grpSpLocks/>
          </p:cNvGrpSpPr>
          <p:nvPr/>
        </p:nvGrpSpPr>
        <p:grpSpPr bwMode="auto">
          <a:xfrm>
            <a:off x="8480430" y="2811702"/>
            <a:ext cx="3082925" cy="3490912"/>
            <a:chOff x="5070475" y="1840468"/>
            <a:chExt cx="3082925" cy="3490357"/>
          </a:xfrm>
        </p:grpSpPr>
        <p:sp>
          <p:nvSpPr>
            <p:cNvPr id="13" name="Isosceles Triangle 12"/>
            <p:cNvSpPr>
              <a:spLocks noChangeArrowheads="1"/>
            </p:cNvSpPr>
            <p:nvPr/>
          </p:nvSpPr>
          <p:spPr bwMode="auto">
            <a:xfrm>
              <a:off x="5070475" y="2210296"/>
              <a:ext cx="3082925" cy="3047515"/>
            </a:xfrm>
            <a:prstGeom prst="triangle">
              <a:avLst>
                <a:gd name="adj" fmla="val 50000"/>
              </a:avLst>
            </a:prstGeom>
            <a:solidFill>
              <a:srgbClr val="4188DF"/>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endParaRPr lang="x-none" altLang="x-none" sz="1800">
                <a:solidFill>
                  <a:srgbClr val="FFFFFF"/>
                </a:solidFill>
                <a:latin typeface="Calibri" charset="0"/>
              </a:endParaRPr>
            </a:p>
          </p:txBody>
        </p:sp>
        <p:grpSp>
          <p:nvGrpSpPr>
            <p:cNvPr id="129037" name="Group 6"/>
            <p:cNvGrpSpPr>
              <a:grpSpLocks/>
            </p:cNvGrpSpPr>
            <p:nvPr/>
          </p:nvGrpSpPr>
          <p:grpSpPr bwMode="auto">
            <a:xfrm>
              <a:off x="5257800" y="2514600"/>
              <a:ext cx="2514600" cy="2816225"/>
              <a:chOff x="914400" y="2667000"/>
              <a:chExt cx="3505200" cy="3429000"/>
            </a:xfrm>
          </p:grpSpPr>
          <p:sp>
            <p:nvSpPr>
              <p:cNvPr id="4" name="Oval 3"/>
              <p:cNvSpPr/>
              <p:nvPr/>
            </p:nvSpPr>
            <p:spPr>
              <a:xfrm>
                <a:off x="1657927" y="2667545"/>
                <a:ext cx="2228370" cy="1980928"/>
              </a:xfrm>
              <a:prstGeom prst="ellipse">
                <a:avLst/>
              </a:prstGeom>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dirty="0">
                    <a:solidFill>
                      <a:srgbClr val="000000"/>
                    </a:solidFill>
                  </a:rPr>
                  <a:t>Environmental</a:t>
                </a:r>
              </a:p>
            </p:txBody>
          </p:sp>
          <p:sp>
            <p:nvSpPr>
              <p:cNvPr id="5" name="Oval 4"/>
              <p:cNvSpPr/>
              <p:nvPr/>
            </p:nvSpPr>
            <p:spPr>
              <a:xfrm>
                <a:off x="914400" y="4495797"/>
                <a:ext cx="1827838" cy="1600203"/>
              </a:xfrm>
              <a:prstGeom prst="ellipse">
                <a:avLst/>
              </a:prstGeom>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dirty="0">
                    <a:solidFill>
                      <a:srgbClr val="000000"/>
                    </a:solidFill>
                  </a:rPr>
                  <a:t>Social</a:t>
                </a:r>
              </a:p>
            </p:txBody>
          </p:sp>
          <p:sp>
            <p:nvSpPr>
              <p:cNvPr id="6" name="Oval 5"/>
              <p:cNvSpPr/>
              <p:nvPr/>
            </p:nvSpPr>
            <p:spPr>
              <a:xfrm>
                <a:off x="3275542" y="4953827"/>
                <a:ext cx="1144058" cy="914125"/>
              </a:xfrm>
              <a:prstGeom prst="ellipse">
                <a:avLst/>
              </a:prstGeom>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dirty="0">
                    <a:solidFill>
                      <a:srgbClr val="000000"/>
                    </a:solidFill>
                  </a:rPr>
                  <a:t>Economic</a:t>
                </a:r>
              </a:p>
            </p:txBody>
          </p:sp>
        </p:grpSp>
        <p:sp>
          <p:nvSpPr>
            <p:cNvPr id="129038" name="TextBox 23"/>
            <p:cNvSpPr txBox="1">
              <a:spLocks noChangeArrowheads="1"/>
            </p:cNvSpPr>
            <p:nvPr/>
          </p:nvSpPr>
          <p:spPr bwMode="auto">
            <a:xfrm>
              <a:off x="5410200" y="1840468"/>
              <a:ext cx="2667000" cy="36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b="1" dirty="0">
                  <a:solidFill>
                    <a:srgbClr val="000000"/>
                  </a:solidFill>
                  <a:latin typeface="Arial" charset="0"/>
                </a:rPr>
                <a:t>Focus on conviction</a:t>
              </a:r>
            </a:p>
          </p:txBody>
        </p:sp>
      </p:grpSp>
      <p:grpSp>
        <p:nvGrpSpPr>
          <p:cNvPr id="10" name="Group 31"/>
          <p:cNvGrpSpPr>
            <a:grpSpLocks/>
          </p:cNvGrpSpPr>
          <p:nvPr/>
        </p:nvGrpSpPr>
        <p:grpSpPr bwMode="auto">
          <a:xfrm>
            <a:off x="4516438" y="2619853"/>
            <a:ext cx="3159125" cy="3670300"/>
            <a:chOff x="7924800" y="1639669"/>
            <a:chExt cx="3159125" cy="3670518"/>
          </a:xfrm>
        </p:grpSpPr>
        <p:sp>
          <p:nvSpPr>
            <p:cNvPr id="28" name="Isosceles Triangle 27"/>
            <p:cNvSpPr>
              <a:spLocks noChangeArrowheads="1"/>
            </p:cNvSpPr>
            <p:nvPr/>
          </p:nvSpPr>
          <p:spPr bwMode="auto">
            <a:xfrm>
              <a:off x="7924800" y="2209615"/>
              <a:ext cx="3159125" cy="3048181"/>
            </a:xfrm>
            <a:prstGeom prst="triangle">
              <a:avLst>
                <a:gd name="adj" fmla="val 50000"/>
              </a:avLst>
            </a:prstGeom>
            <a:solidFill>
              <a:srgbClr val="A2D340"/>
            </a:solidFill>
            <a:ln w="9525">
              <a:solidFill>
                <a:srgbClr val="B6DCDF"/>
              </a:solidFill>
              <a:miter lim="800000"/>
              <a:headEnd/>
              <a:tailEnd/>
            </a:ln>
            <a:effectLst>
              <a:outerShdw blurRad="63500" dist="23000" dir="5400000" rotWithShape="0">
                <a:srgbClr val="000000">
                  <a:alpha val="34998"/>
                </a:srgbClr>
              </a:outerShdw>
            </a:effectLst>
          </p:spPr>
          <p:txBody>
            <a:bodyPr anchor="ct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ctr" eaLnBrk="1" hangingPunct="1"/>
              <a:endParaRPr lang="x-none" altLang="x-none" sz="1800">
                <a:solidFill>
                  <a:srgbClr val="A2D340"/>
                </a:solidFill>
                <a:latin typeface="Calibri" charset="0"/>
              </a:endParaRPr>
            </a:p>
          </p:txBody>
        </p:sp>
        <p:grpSp>
          <p:nvGrpSpPr>
            <p:cNvPr id="129031" name="Group 22"/>
            <p:cNvGrpSpPr>
              <a:grpSpLocks/>
            </p:cNvGrpSpPr>
            <p:nvPr/>
          </p:nvGrpSpPr>
          <p:grpSpPr bwMode="auto">
            <a:xfrm>
              <a:off x="8229600" y="2743200"/>
              <a:ext cx="2667000" cy="2566987"/>
              <a:chOff x="854346" y="2819400"/>
              <a:chExt cx="3717956" cy="3124200"/>
            </a:xfrm>
          </p:grpSpPr>
          <p:sp>
            <p:nvSpPr>
              <p:cNvPr id="25" name="Oval 24"/>
              <p:cNvSpPr/>
              <p:nvPr/>
            </p:nvSpPr>
            <p:spPr>
              <a:xfrm>
                <a:off x="1810392" y="2819214"/>
                <a:ext cx="1770455" cy="1447227"/>
              </a:xfrm>
              <a:prstGeom prst="ellipse">
                <a:avLst/>
              </a:prstGeom>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dirty="0">
                    <a:solidFill>
                      <a:srgbClr val="000000"/>
                    </a:solidFill>
                  </a:rPr>
                  <a:t>Environmental</a:t>
                </a:r>
              </a:p>
            </p:txBody>
          </p:sp>
          <p:sp>
            <p:nvSpPr>
              <p:cNvPr id="26" name="Oval 25"/>
              <p:cNvSpPr/>
              <p:nvPr/>
            </p:nvSpPr>
            <p:spPr>
              <a:xfrm>
                <a:off x="854346" y="4419085"/>
                <a:ext cx="1812504" cy="1524515"/>
              </a:xfrm>
              <a:prstGeom prst="ellipse">
                <a:avLst/>
              </a:prstGeom>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dirty="0">
                    <a:solidFill>
                      <a:srgbClr val="000000"/>
                    </a:solidFill>
                  </a:rPr>
                  <a:t>Social</a:t>
                </a:r>
              </a:p>
            </p:txBody>
          </p:sp>
          <p:sp>
            <p:nvSpPr>
              <p:cNvPr id="27" name="Oval 26"/>
              <p:cNvSpPr/>
              <p:nvPr/>
            </p:nvSpPr>
            <p:spPr>
              <a:xfrm>
                <a:off x="2819551" y="4419085"/>
                <a:ext cx="1752751" cy="1524515"/>
              </a:xfrm>
              <a:prstGeom prst="ellipse">
                <a:avLst/>
              </a:prstGeom>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dirty="0">
                    <a:solidFill>
                      <a:srgbClr val="000000"/>
                    </a:solidFill>
                  </a:rPr>
                  <a:t>Economic</a:t>
                </a:r>
              </a:p>
            </p:txBody>
          </p:sp>
        </p:grpSp>
        <p:sp>
          <p:nvSpPr>
            <p:cNvPr id="129032" name="TextBox 30"/>
            <p:cNvSpPr txBox="1">
              <a:spLocks noChangeArrowheads="1"/>
            </p:cNvSpPr>
            <p:nvPr/>
          </p:nvSpPr>
          <p:spPr bwMode="auto">
            <a:xfrm>
              <a:off x="8534400" y="1639669"/>
              <a:ext cx="2286000" cy="64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x-none" sz="1800" b="1">
                  <a:solidFill>
                    <a:srgbClr val="000000"/>
                  </a:solidFill>
                  <a:latin typeface="Arial" charset="0"/>
                </a:rPr>
                <a:t>Balance of profit </a:t>
              </a:r>
              <a:br>
                <a:rPr lang="en-US" altLang="x-none" sz="1800" b="1">
                  <a:solidFill>
                    <a:srgbClr val="000000"/>
                  </a:solidFill>
                  <a:latin typeface="Arial" charset="0"/>
                </a:rPr>
              </a:br>
              <a:r>
                <a:rPr lang="en-US" altLang="x-none" sz="1800" b="1">
                  <a:solidFill>
                    <a:srgbClr val="000000"/>
                  </a:solidFill>
                  <a:latin typeface="Arial" charset="0"/>
                </a:rPr>
                <a:t>and conviction</a:t>
              </a:r>
            </a:p>
          </p:txBody>
        </p:sp>
      </p:grpSp>
      <p:cxnSp>
        <p:nvCxnSpPr>
          <p:cNvPr id="30" name="Straight Connector 29">
            <a:extLst>
              <a:ext uri="{FF2B5EF4-FFF2-40B4-BE49-F238E27FC236}">
                <a16:creationId xmlns:a16="http://schemas.microsoft.com/office/drawing/2014/main" id="{4D06ABA1-75BC-4242-ACE0-9AC7157137E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021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4" fill="hold" nodeType="click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par>
                                <p:cTn id="13" presetID="35" presetClass="path" presetSubtype="0" accel="50000" decel="50000" fill="hold" nodeType="withEffect">
                                  <p:stCondLst>
                                    <p:cond delay="0"/>
                                  </p:stCondLst>
                                  <p:childTnLst>
                                    <p:animMotion origin="layout" path="M 4.79167E-6 -1.85185E-6 L -0.45 -1.85185E-6 " pathEditMode="relative" rAng="0" ptsTypes="AA">
                                      <p:cBhvr>
                                        <p:cTn id="14" dur="2000" fill="hold"/>
                                        <p:tgtEl>
                                          <p:spTgt spid="8"/>
                                        </p:tgtEl>
                                        <p:attrNameLst>
                                          <p:attrName>ppt_x</p:attrName>
                                          <p:attrName>ppt_y</p:attrName>
                                        </p:attrNameLst>
                                      </p:cBhvr>
                                      <p:rCtr x="-22500" y="0"/>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path" presetSubtype="0" accel="50000" decel="50000" fill="hold" nodeType="clickEffect">
                                  <p:stCondLst>
                                    <p:cond delay="0"/>
                                  </p:stCondLst>
                                  <p:childTnLst>
                                    <p:animMotion origin="layout" path="M 0 2.96296E-6 L -0.48112 0.00185 " pathEditMode="relative" rAng="0" ptsTypes="AA">
                                      <p:cBhvr>
                                        <p:cTn id="18" dur="2000" fill="hold"/>
                                        <p:tgtEl>
                                          <p:spTgt spid="10"/>
                                        </p:tgtEl>
                                        <p:attrNameLst>
                                          <p:attrName>ppt_x</p:attrName>
                                          <p:attrName>ppt_y</p:attrName>
                                        </p:attrNameLst>
                                      </p:cBhvr>
                                      <p:rCtr x="-24062" y="93"/>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ppt_x"/>
                                          </p:val>
                                        </p:tav>
                                      </p:tavLst>
                                    </p:anim>
                                    <p:anim calcmode="lin" valueType="num">
                                      <p:cBhvr additive="base">
                                        <p:cTn id="23" dur="500"/>
                                        <p:tgtEl>
                                          <p:spTgt spid="8"/>
                                        </p:tgtEl>
                                        <p:attrNameLst>
                                          <p:attrName>ppt_y</p:attrName>
                                        </p:attrNameLst>
                                      </p:cBhvr>
                                      <p:tavLst>
                                        <p:tav tm="0">
                                          <p:val>
                                            <p:strVal val="ppt_y"/>
                                          </p:val>
                                        </p:tav>
                                        <p:tav tm="100000">
                                          <p:val>
                                            <p:strVal val="1+ppt_h/2"/>
                                          </p:val>
                                        </p:tav>
                                      </p:tavLst>
                                    </p:anim>
                                    <p:set>
                                      <p:cBhvr>
                                        <p:cTn id="24" dur="1" fill="hold">
                                          <p:stCondLst>
                                            <p:cond delay="499"/>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a:xfrm>
            <a:off x="2443228" y="1320460"/>
            <a:ext cx="7305542" cy="812530"/>
          </a:xfr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Lst>
        </p:spPr>
        <p:txBody>
          <a:bodyPr wrap="square">
            <a:spAutoFit/>
          </a:bodyPr>
          <a:lstStyle/>
          <a:p>
            <a:r>
              <a:rPr lang="en-US" altLang="en-US" sz="3200" i="1" dirty="0">
                <a:latin typeface="+mn-lt"/>
                <a:ea typeface="ＭＳ Ｐゴシック" charset="-128"/>
              </a:rPr>
              <a:t>“</a:t>
            </a:r>
            <a:r>
              <a:rPr lang="en-US" altLang="x-none" sz="3200" i="1" dirty="0">
                <a:latin typeface="+mn-lt"/>
                <a:ea typeface="ＭＳ Ｐゴシック" charset="-128"/>
              </a:rPr>
              <a:t>Ultimately there is only one bottom line.</a:t>
            </a:r>
            <a:r>
              <a:rPr lang="en-US" altLang="en-US" sz="3200" i="1" dirty="0">
                <a:latin typeface="+mn-lt"/>
                <a:ea typeface="ＭＳ Ｐゴシック" charset="-128"/>
              </a:rPr>
              <a:t>”</a:t>
            </a:r>
            <a:br>
              <a:rPr lang="en-US" altLang="ja-JP" sz="3600" i="1" dirty="0">
                <a:latin typeface="+mn-lt"/>
                <a:ea typeface="ＭＳ Ｐゴシック" charset="-128"/>
              </a:rPr>
            </a:br>
            <a:r>
              <a:rPr lang="en-US" altLang="ja-JP" sz="2000" dirty="0">
                <a:latin typeface="+mn-lt"/>
                <a:ea typeface="ＭＳ Ｐゴシック" charset="-128"/>
              </a:rPr>
              <a:t>- Ben Packard, former VP of Global Responsibility, Starbucks</a:t>
            </a:r>
            <a:endParaRPr lang="en-US" altLang="x-none" sz="3600" dirty="0">
              <a:latin typeface="+mn-lt"/>
              <a:ea typeface="ＭＳ Ｐゴシック" charset="-128"/>
            </a:endParaRPr>
          </a:p>
        </p:txBody>
      </p:sp>
      <p:sp>
        <p:nvSpPr>
          <p:cNvPr id="131074" name="TextBox 5"/>
          <p:cNvSpPr txBox="1">
            <a:spLocks noChangeArrowheads="1"/>
          </p:cNvSpPr>
          <p:nvPr/>
        </p:nvSpPr>
        <p:spPr bwMode="auto">
          <a:xfrm>
            <a:off x="1981201" y="6396039"/>
            <a:ext cx="765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endParaRPr lang="x-none" altLang="x-none" sz="1800">
              <a:solidFill>
                <a:srgbClr val="000000"/>
              </a:solidFill>
              <a:latin typeface="Arial" charset="0"/>
            </a:endParaRPr>
          </a:p>
        </p:txBody>
      </p:sp>
      <p:sp>
        <p:nvSpPr>
          <p:cNvPr id="8" name="Content Placeholder 7"/>
          <p:cNvSpPr>
            <a:spLocks noGrp="1"/>
          </p:cNvSpPr>
          <p:nvPr>
            <p:ph idx="1"/>
          </p:nvPr>
        </p:nvSpPr>
        <p:spPr>
          <a:xfrm>
            <a:off x="1981200" y="5912502"/>
            <a:ext cx="8229600" cy="762000"/>
          </a:xfrm>
          <a:ln>
            <a:solidFill>
              <a:srgbClr val="000000"/>
            </a:solidFill>
            <a:miter lim="800000"/>
            <a:headEnd/>
            <a:tailEnd/>
          </a:ln>
        </p:spPr>
        <p:txBody>
          <a:bodyPr anchor="ctr"/>
          <a:lstStyle/>
          <a:p>
            <a:pPr marL="0" indent="0">
              <a:buNone/>
            </a:pPr>
            <a:r>
              <a:rPr lang="en-US" altLang="en-US" sz="2000" b="1" dirty="0">
                <a:latin typeface="+mn-lt"/>
                <a:ea typeface="ＭＳ Ｐゴシック" charset="-128"/>
              </a:rPr>
              <a:t>“</a:t>
            </a:r>
            <a:r>
              <a:rPr lang="en-US" altLang="x-none" sz="2000" b="1" dirty="0">
                <a:latin typeface="+mn-lt"/>
                <a:ea typeface="ＭＳ Ｐゴシック" charset="-128"/>
              </a:rPr>
              <a:t>But for those who think that business exists to make a profit, I suggest they think again. Business makes a profit to exist.</a:t>
            </a:r>
            <a:r>
              <a:rPr lang="en-US" altLang="en-US" sz="2000" b="1" dirty="0">
                <a:latin typeface="+mn-lt"/>
                <a:ea typeface="ＭＳ Ｐゴシック" charset="-128"/>
              </a:rPr>
              <a:t>”</a:t>
            </a:r>
            <a:r>
              <a:rPr lang="en-US" altLang="x-none" sz="2000" b="1" dirty="0">
                <a:latin typeface="+mn-lt"/>
                <a:ea typeface="ＭＳ Ｐゴシック" charset="-128"/>
              </a:rPr>
              <a:t>  -Anderson</a:t>
            </a:r>
          </a:p>
        </p:txBody>
      </p:sp>
      <p:graphicFrame>
        <p:nvGraphicFramePr>
          <p:cNvPr id="6" name="Content Placeholder 3"/>
          <p:cNvGraphicFramePr>
            <a:graphicFrameLocks/>
          </p:cNvGraphicFramePr>
          <p:nvPr>
            <p:extLst>
              <p:ext uri="{D42A27DB-BD31-4B8C-83A1-F6EECF244321}">
                <p14:modId xmlns:p14="http://schemas.microsoft.com/office/powerpoint/2010/main" val="170623026"/>
              </p:ext>
            </p:extLst>
          </p:nvPr>
        </p:nvGraphicFramePr>
        <p:xfrm>
          <a:off x="1904999" y="2178702"/>
          <a:ext cx="8382000" cy="373380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4B6A7935-B2D0-4E4F-B903-4BD586B4A35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bject 2">
            <a:extLst>
              <a:ext uri="{FF2B5EF4-FFF2-40B4-BE49-F238E27FC236}">
                <a16:creationId xmlns:a16="http://schemas.microsoft.com/office/drawing/2014/main" id="{9E85C8F4-0A67-460D-9D84-E33124084CED}"/>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161804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8"/>
          <p:cNvSpPr>
            <a:spLocks noGrp="1" noChangeArrowheads="1"/>
          </p:cNvSpPr>
          <p:nvPr>
            <p:ph type="title"/>
          </p:nvPr>
        </p:nvSpPr>
        <p:spPr>
          <a:xfrm>
            <a:off x="865048" y="1252973"/>
            <a:ext cx="10461902" cy="646331"/>
          </a:xfr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Lst>
        </p:spPr>
        <p:txBody>
          <a:bodyPr wrap="square">
            <a:spAutoFit/>
          </a:bodyPr>
          <a:lstStyle/>
          <a:p>
            <a:pPr algn="ctr">
              <a:lnSpc>
                <a:spcPct val="100000"/>
              </a:lnSpc>
            </a:pPr>
            <a:r>
              <a:rPr lang="en-US" altLang="x-none" sz="3600" dirty="0">
                <a:latin typeface="+mn-lt"/>
                <a:ea typeface="ＭＳ Ｐゴシック" charset="-128"/>
              </a:rPr>
              <a:t>The Ingredients of Prototypical 21</a:t>
            </a:r>
            <a:r>
              <a:rPr lang="en-US" altLang="x-none" sz="3600" baseline="30000" dirty="0">
                <a:latin typeface="+mn-lt"/>
                <a:ea typeface="ＭＳ Ｐゴシック" charset="-128"/>
              </a:rPr>
              <a:t>st</a:t>
            </a:r>
            <a:r>
              <a:rPr lang="en-US" altLang="x-none" sz="3600" dirty="0">
                <a:latin typeface="+mn-lt"/>
                <a:ea typeface="ＭＳ Ｐゴシック" charset="-128"/>
              </a:rPr>
              <a:t> Century Success</a:t>
            </a:r>
          </a:p>
        </p:txBody>
      </p:sp>
      <p:graphicFrame>
        <p:nvGraphicFramePr>
          <p:cNvPr id="14" name="Diagram 13"/>
          <p:cNvGraphicFramePr/>
          <p:nvPr>
            <p:extLst>
              <p:ext uri="{D42A27DB-BD31-4B8C-83A1-F6EECF244321}">
                <p14:modId xmlns:p14="http://schemas.microsoft.com/office/powerpoint/2010/main" val="3763928382"/>
              </p:ext>
            </p:extLst>
          </p:nvPr>
        </p:nvGraphicFramePr>
        <p:xfrm>
          <a:off x="2932843" y="2141179"/>
          <a:ext cx="6096000" cy="4064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3123" name="Picture 12" descr="Interface-5-Ps-People.gif"/>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383693" y="5293585"/>
            <a:ext cx="10477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10" descr="Interface-5-Ps-Profit.gif"/>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803293" y="4042635"/>
            <a:ext cx="10477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21" descr="Interface-5-Ps-Place.gif"/>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221893" y="2061434"/>
            <a:ext cx="1047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20" descr="Interface-5-Ps-Process.gif"/>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6736493" y="2061435"/>
            <a:ext cx="10477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11" descr="Interface-5-Ps-Product.gif"/>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5517293" y="5642834"/>
            <a:ext cx="1047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TextBox 14"/>
          <p:cNvSpPr txBox="1">
            <a:spLocks noChangeArrowheads="1"/>
          </p:cNvSpPr>
          <p:nvPr/>
        </p:nvSpPr>
        <p:spPr bwMode="auto">
          <a:xfrm>
            <a:off x="7803294" y="2975835"/>
            <a:ext cx="2060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r>
              <a:rPr lang="en-US" altLang="x-none" sz="1800" b="1" dirty="0">
                <a:solidFill>
                  <a:srgbClr val="000000"/>
                </a:solidFill>
                <a:latin typeface="+mn-lt"/>
              </a:rPr>
              <a:t>Lead by example</a:t>
            </a:r>
          </a:p>
        </p:txBody>
      </p:sp>
      <p:sp>
        <p:nvSpPr>
          <p:cNvPr id="133129" name="TextBox 15"/>
          <p:cNvSpPr txBox="1">
            <a:spLocks noChangeArrowheads="1"/>
          </p:cNvSpPr>
          <p:nvPr/>
        </p:nvSpPr>
        <p:spPr bwMode="auto">
          <a:xfrm>
            <a:off x="7892193" y="5737407"/>
            <a:ext cx="22225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r>
              <a:rPr lang="en-US" altLang="x-none" sz="1800" b="1" dirty="0">
                <a:solidFill>
                  <a:srgbClr val="000000"/>
                </a:solidFill>
                <a:latin typeface="+mn-lt"/>
              </a:rPr>
              <a:t>Maintain sustainable profits and growth within the industry</a:t>
            </a:r>
          </a:p>
        </p:txBody>
      </p:sp>
      <p:cxnSp>
        <p:nvCxnSpPr>
          <p:cNvPr id="133130" name="Straight Arrow Connector 17"/>
          <p:cNvCxnSpPr>
            <a:cxnSpLocks noChangeShapeType="1"/>
          </p:cNvCxnSpPr>
          <p:nvPr/>
        </p:nvCxnSpPr>
        <p:spPr bwMode="auto">
          <a:xfrm rot="10800000" flipV="1">
            <a:off x="6965093" y="3204434"/>
            <a:ext cx="914400" cy="4968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31" name="TextBox 21"/>
          <p:cNvSpPr txBox="1">
            <a:spLocks noChangeArrowheads="1"/>
          </p:cNvSpPr>
          <p:nvPr/>
        </p:nvSpPr>
        <p:spPr bwMode="auto">
          <a:xfrm>
            <a:off x="1859693" y="3204434"/>
            <a:ext cx="2128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algn="r"/>
            <a:r>
              <a:rPr lang="en-US" altLang="x-none" sz="1800" b="1" dirty="0">
                <a:solidFill>
                  <a:srgbClr val="000000"/>
                </a:solidFill>
                <a:latin typeface="+mn-lt"/>
              </a:rPr>
              <a:t>Leave the world a better place</a:t>
            </a:r>
          </a:p>
        </p:txBody>
      </p:sp>
      <p:cxnSp>
        <p:nvCxnSpPr>
          <p:cNvPr id="133132" name="Straight Arrow Connector 23"/>
          <p:cNvCxnSpPr>
            <a:cxnSpLocks noChangeShapeType="1"/>
            <a:stCxn id="133131" idx="2"/>
          </p:cNvCxnSpPr>
          <p:nvPr/>
        </p:nvCxnSpPr>
        <p:spPr bwMode="auto">
          <a:xfrm>
            <a:off x="2924907" y="3845785"/>
            <a:ext cx="1976437" cy="43656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33" name="Straight Arrow Connector 17"/>
          <p:cNvCxnSpPr>
            <a:cxnSpLocks noChangeShapeType="1"/>
            <a:stCxn id="133129" idx="0"/>
          </p:cNvCxnSpPr>
          <p:nvPr/>
        </p:nvCxnSpPr>
        <p:spPr bwMode="auto">
          <a:xfrm flipH="1" flipV="1">
            <a:off x="7053997" y="5637395"/>
            <a:ext cx="1949446" cy="10001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F37ABF0F-A952-49D9-A5CF-936162B9EFD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bject 2">
            <a:extLst>
              <a:ext uri="{FF2B5EF4-FFF2-40B4-BE49-F238E27FC236}">
                <a16:creationId xmlns:a16="http://schemas.microsoft.com/office/drawing/2014/main" id="{AFCF7980-CF7F-41C8-9DD4-64C9D5CB7F28}"/>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13894167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7600" y="0"/>
            <a:ext cx="50942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216915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tle_MZ_Milestones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41233" y="2435283"/>
            <a:ext cx="5186597" cy="301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1349115" y="2774301"/>
            <a:ext cx="3790013" cy="233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2400">
                <a:solidFill>
                  <a:schemeClr val="tx1"/>
                </a:solidFill>
                <a:latin typeface="Garamond" charset="0"/>
                <a:ea typeface="ＭＳ Ｐゴシック" charset="-128"/>
              </a:defRPr>
            </a:lvl1pPr>
            <a:lvl2pPr marL="742950" indent="-285750" eaLnBrk="0" hangingPunct="0">
              <a:defRPr sz="2400">
                <a:solidFill>
                  <a:schemeClr val="tx1"/>
                </a:solidFill>
                <a:latin typeface="Garamond" charset="0"/>
                <a:ea typeface="ＭＳ Ｐゴシック" charset="-128"/>
              </a:defRPr>
            </a:lvl2pPr>
            <a:lvl3pPr marL="1143000" indent="-228600" eaLnBrk="0" hangingPunct="0">
              <a:defRPr sz="2400">
                <a:solidFill>
                  <a:schemeClr val="tx1"/>
                </a:solidFill>
                <a:latin typeface="Garamond" charset="0"/>
                <a:ea typeface="ＭＳ Ｐゴシック" charset="-128"/>
              </a:defRPr>
            </a:lvl3pPr>
            <a:lvl4pPr marL="1600200" indent="-228600" eaLnBrk="0" hangingPunct="0">
              <a:defRPr sz="2400">
                <a:solidFill>
                  <a:schemeClr val="tx1"/>
                </a:solidFill>
                <a:latin typeface="Garamond" charset="0"/>
                <a:ea typeface="ＭＳ Ｐゴシック" charset="-128"/>
              </a:defRPr>
            </a:lvl4pPr>
            <a:lvl5pPr marL="2057400" indent="-228600" eaLnBrk="0" hangingPunct="0">
              <a:defRPr sz="2400">
                <a:solidFill>
                  <a:schemeClr val="tx1"/>
                </a:solidFill>
                <a:latin typeface="Garamond" charset="0"/>
                <a:ea typeface="ＭＳ Ｐゴシック" charset="-128"/>
              </a:defRPr>
            </a:lvl5pPr>
            <a:lvl6pPr marL="2514600" indent="-228600" eaLnBrk="0" fontAlgn="base" hangingPunct="0">
              <a:spcBef>
                <a:spcPct val="0"/>
              </a:spcBef>
              <a:spcAft>
                <a:spcPct val="0"/>
              </a:spcAft>
              <a:defRPr sz="2400">
                <a:solidFill>
                  <a:schemeClr val="tx1"/>
                </a:solidFill>
                <a:latin typeface="Garamond" charset="0"/>
                <a:ea typeface="ＭＳ Ｐゴシック" charset="-128"/>
              </a:defRPr>
            </a:lvl6pPr>
            <a:lvl7pPr marL="2971800" indent="-228600" eaLnBrk="0" fontAlgn="base" hangingPunct="0">
              <a:spcBef>
                <a:spcPct val="0"/>
              </a:spcBef>
              <a:spcAft>
                <a:spcPct val="0"/>
              </a:spcAft>
              <a:defRPr sz="2400">
                <a:solidFill>
                  <a:schemeClr val="tx1"/>
                </a:solidFill>
                <a:latin typeface="Garamond" charset="0"/>
                <a:ea typeface="ＭＳ Ｐゴシック" charset="-128"/>
              </a:defRPr>
            </a:lvl7pPr>
            <a:lvl8pPr marL="3429000" indent="-228600" eaLnBrk="0" fontAlgn="base" hangingPunct="0">
              <a:spcBef>
                <a:spcPct val="0"/>
              </a:spcBef>
              <a:spcAft>
                <a:spcPct val="0"/>
              </a:spcAft>
              <a:defRPr sz="2400">
                <a:solidFill>
                  <a:schemeClr val="tx1"/>
                </a:solidFill>
                <a:latin typeface="Garamond" charset="0"/>
                <a:ea typeface="ＭＳ Ｐゴシック" charset="-128"/>
              </a:defRPr>
            </a:lvl8pPr>
            <a:lvl9pPr marL="3886200" indent="-228600" eaLnBrk="0" fontAlgn="base" hangingPunct="0">
              <a:spcBef>
                <a:spcPct val="0"/>
              </a:spcBef>
              <a:spcAft>
                <a:spcPct val="0"/>
              </a:spcAft>
              <a:defRPr sz="2400">
                <a:solidFill>
                  <a:schemeClr val="tx1"/>
                </a:solidFill>
                <a:latin typeface="Garamond" charset="0"/>
                <a:ea typeface="ＭＳ Ｐゴシック" charset="-128"/>
              </a:defRPr>
            </a:lvl9pPr>
          </a:lstStyle>
          <a:p>
            <a:pPr eaLnBrk="1" hangingPunct="1"/>
            <a:r>
              <a:rPr lang="en-US" altLang="en-US" sz="2800" dirty="0">
                <a:solidFill>
                  <a:srgbClr val="000000"/>
                </a:solidFill>
                <a:latin typeface="+mn-lt"/>
              </a:rPr>
              <a:t>“</a:t>
            </a:r>
            <a:r>
              <a:rPr lang="en-US" altLang="x-none" sz="2800" dirty="0">
                <a:solidFill>
                  <a:srgbClr val="000000"/>
                </a:solidFill>
                <a:latin typeface="+mn-lt"/>
              </a:rPr>
              <a:t>The choice between conviction and profits is a false choice; more creativity is required.</a:t>
            </a:r>
            <a:r>
              <a:rPr lang="en-US" altLang="en-US" sz="2800" dirty="0">
                <a:solidFill>
                  <a:srgbClr val="000000"/>
                </a:solidFill>
                <a:latin typeface="+mn-lt"/>
              </a:rPr>
              <a:t>”</a:t>
            </a:r>
            <a:endParaRPr lang="en-US" altLang="x-none" sz="2800" dirty="0">
              <a:solidFill>
                <a:srgbClr val="000000"/>
              </a:solidFill>
              <a:latin typeface="+mn-lt"/>
            </a:endParaRPr>
          </a:p>
          <a:p>
            <a:pPr eaLnBrk="1" hangingPunct="1"/>
            <a:endParaRPr lang="en-US" altLang="x-none" sz="1000" dirty="0">
              <a:solidFill>
                <a:srgbClr val="000000"/>
              </a:solidFill>
              <a:latin typeface="+mn-lt"/>
            </a:endParaRPr>
          </a:p>
          <a:p>
            <a:pPr eaLnBrk="1" hangingPunct="1"/>
            <a:r>
              <a:rPr lang="en-US" altLang="x-none" dirty="0">
                <a:solidFill>
                  <a:srgbClr val="000000"/>
                </a:solidFill>
                <a:latin typeface="+mn-lt"/>
              </a:rPr>
              <a:t>-Ray Anderson</a:t>
            </a:r>
          </a:p>
        </p:txBody>
      </p:sp>
      <p:cxnSp>
        <p:nvCxnSpPr>
          <p:cNvPr id="6" name="Straight Connector 5">
            <a:extLst>
              <a:ext uri="{FF2B5EF4-FFF2-40B4-BE49-F238E27FC236}">
                <a16:creationId xmlns:a16="http://schemas.microsoft.com/office/drawing/2014/main" id="{ACCC7A11-FACF-4640-98A1-8505BF6C06F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bject 2">
            <a:extLst>
              <a:ext uri="{FF2B5EF4-FFF2-40B4-BE49-F238E27FC236}">
                <a16:creationId xmlns:a16="http://schemas.microsoft.com/office/drawing/2014/main" id="{8ECC2843-865C-4431-BB66-3E2E95A2E2F9}"/>
              </a:ext>
            </a:extLst>
          </p:cNvPr>
          <p:cNvSpPr txBox="1">
            <a:spLocks/>
          </p:cNvSpPr>
          <p:nvPr/>
        </p:nvSpPr>
        <p:spPr>
          <a:xfrm>
            <a:off x="2189187" y="236734"/>
            <a:ext cx="7813625"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spcBef>
                <a:spcPts val="100"/>
              </a:spcBef>
            </a:pPr>
            <a:r>
              <a:rPr lang="en-US" sz="4000" b="1" spc="-5" dirty="0">
                <a:latin typeface="+mn-lt"/>
                <a:cs typeface="Arial"/>
              </a:rPr>
              <a:t>Case Study: The Interface Company</a:t>
            </a:r>
            <a:endParaRPr lang="en-US" sz="4000" b="1" dirty="0">
              <a:latin typeface="+mn-lt"/>
              <a:cs typeface="Arial"/>
            </a:endParaRPr>
          </a:p>
        </p:txBody>
      </p:sp>
    </p:spTree>
    <p:extLst>
      <p:ext uri="{BB962C8B-B14F-4D97-AF65-F5344CB8AC3E}">
        <p14:creationId xmlns:p14="http://schemas.microsoft.com/office/powerpoint/2010/main" val="1863061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618" y="225056"/>
            <a:ext cx="6836764" cy="646331"/>
          </a:xfrm>
        </p:spPr>
        <p:txBody>
          <a:bodyPr wrap="square">
            <a:spAutoFit/>
          </a:bodyPr>
          <a:lstStyle/>
          <a:p>
            <a:pPr algn="ctr"/>
            <a:r>
              <a:rPr lang="en-US" sz="4000" b="1" dirty="0">
                <a:latin typeface="+mn-lt"/>
              </a:rPr>
              <a:t>Sustainability Discussion</a:t>
            </a:r>
          </a:p>
        </p:txBody>
      </p:sp>
      <p:sp>
        <p:nvSpPr>
          <p:cNvPr id="3" name="Content Placeholder 2"/>
          <p:cNvSpPr>
            <a:spLocks noGrp="1"/>
          </p:cNvSpPr>
          <p:nvPr>
            <p:ph idx="1"/>
          </p:nvPr>
        </p:nvSpPr>
        <p:spPr/>
        <p:txBody>
          <a:bodyPr/>
          <a:lstStyle/>
          <a:p>
            <a:r>
              <a:rPr lang="en-US" dirty="0">
                <a:latin typeface="+mn-lt"/>
              </a:rPr>
              <a:t>What sustainable practices are incorporated in your company?</a:t>
            </a:r>
          </a:p>
          <a:p>
            <a:r>
              <a:rPr lang="en-US" dirty="0">
                <a:latin typeface="+mn-lt"/>
              </a:rPr>
              <a:t>Is there a room for improvement?</a:t>
            </a:r>
          </a:p>
          <a:p>
            <a:r>
              <a:rPr lang="en-US" dirty="0">
                <a:latin typeface="+mn-lt"/>
              </a:rPr>
              <a:t>How can YOU contribute to sustainability within your organization and what can these contributions be?</a:t>
            </a:r>
          </a:p>
          <a:p>
            <a:endParaRPr lang="en-US" dirty="0">
              <a:latin typeface="+mn-lt"/>
            </a:endParaRPr>
          </a:p>
          <a:p>
            <a:r>
              <a:rPr lang="en-US" dirty="0">
                <a:latin typeface="+mn-lt"/>
              </a:rPr>
              <a:t>How successful would the Interface model be at your organization?</a:t>
            </a:r>
          </a:p>
          <a:p>
            <a:r>
              <a:rPr lang="en-US" dirty="0">
                <a:latin typeface="+mn-lt"/>
              </a:rPr>
              <a:t>Do you have to sacrifice some profit to become a sustainable company?</a:t>
            </a:r>
          </a:p>
          <a:p>
            <a:endParaRPr lang="en-US" dirty="0">
              <a:latin typeface="+mn-lt"/>
            </a:endParaRPr>
          </a:p>
        </p:txBody>
      </p:sp>
      <p:cxnSp>
        <p:nvCxnSpPr>
          <p:cNvPr id="4" name="Straight Connector 3">
            <a:extLst>
              <a:ext uri="{FF2B5EF4-FFF2-40B4-BE49-F238E27FC236}">
                <a16:creationId xmlns:a16="http://schemas.microsoft.com/office/drawing/2014/main" id="{D45F5461-1206-484E-B590-F2B55DF4B4B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2713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2155" y="225056"/>
            <a:ext cx="5427689" cy="646331"/>
          </a:xfrm>
        </p:spPr>
        <p:txBody>
          <a:bodyPr wrap="square">
            <a:spAutoFit/>
          </a:bodyPr>
          <a:lstStyle/>
          <a:p>
            <a:pPr algn="ctr"/>
            <a:r>
              <a:rPr lang="en-US" sz="4000" b="1" dirty="0">
                <a:latin typeface="+mn-lt"/>
              </a:rPr>
              <a:t>Green Washing</a:t>
            </a:r>
          </a:p>
        </p:txBody>
      </p:sp>
      <p:sp>
        <p:nvSpPr>
          <p:cNvPr id="3" name="Content Placeholder 2"/>
          <p:cNvSpPr>
            <a:spLocks noGrp="1"/>
          </p:cNvSpPr>
          <p:nvPr>
            <p:ph idx="1"/>
          </p:nvPr>
        </p:nvSpPr>
        <p:spPr>
          <a:xfrm>
            <a:off x="1013709" y="1990517"/>
            <a:ext cx="10164580" cy="2287806"/>
          </a:xfrm>
        </p:spPr>
        <p:txBody>
          <a:bodyPr wrap="square">
            <a:spAutoFit/>
          </a:bodyPr>
          <a:lstStyle/>
          <a:p>
            <a:r>
              <a:rPr lang="en-US" dirty="0">
                <a:latin typeface="+mn-lt"/>
              </a:rPr>
              <a:t>The act of misleading consumers regarding practices of a company or the environmental benefits of a product or a service.</a:t>
            </a:r>
          </a:p>
          <a:p>
            <a:endParaRPr lang="en-US" dirty="0">
              <a:latin typeface="+mn-lt"/>
            </a:endParaRPr>
          </a:p>
          <a:p>
            <a:r>
              <a:rPr lang="en-US" dirty="0">
                <a:latin typeface="+mn-lt"/>
              </a:rPr>
              <a:t>Deceptive use of Green Marketing, or claiming to do good and doing the opposite.</a:t>
            </a:r>
          </a:p>
        </p:txBody>
      </p:sp>
      <p:cxnSp>
        <p:nvCxnSpPr>
          <p:cNvPr id="4" name="Straight Connector 3">
            <a:extLst>
              <a:ext uri="{FF2B5EF4-FFF2-40B4-BE49-F238E27FC236}">
                <a16:creationId xmlns:a16="http://schemas.microsoft.com/office/drawing/2014/main" id="{09C6E942-6F68-4A17-85B5-58300507F51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440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99182" y="2838288"/>
            <a:ext cx="7616496" cy="1152881"/>
          </a:xfrm>
          <a:prstGeom prst="rect">
            <a:avLst/>
          </a:prstGeom>
        </p:spPr>
        <p:txBody>
          <a:bodyPr vert="horz" wrap="square" lIns="0" tIns="44451" rIns="0" bIns="0" rtlCol="0">
            <a:spAutoFit/>
          </a:bodyPr>
          <a:lstStyle/>
          <a:p>
            <a:pPr marR="5080" algn="ctr">
              <a:spcBef>
                <a:spcPts val="600"/>
              </a:spcBef>
            </a:pPr>
            <a:r>
              <a:rPr lang="en-US" sz="3600" spc="-35" dirty="0">
                <a:cs typeface="Calibri"/>
              </a:rPr>
              <a:t>Take a moment to w</a:t>
            </a:r>
            <a:r>
              <a:rPr sz="3600" spc="-35" dirty="0">
                <a:cs typeface="Calibri"/>
              </a:rPr>
              <a:t>rite </a:t>
            </a:r>
            <a:r>
              <a:rPr sz="3600" dirty="0">
                <a:cs typeface="Calibri"/>
              </a:rPr>
              <a:t>a </a:t>
            </a:r>
            <a:r>
              <a:rPr sz="3600" spc="-15" dirty="0">
                <a:cs typeface="Calibri"/>
              </a:rPr>
              <a:t>sentence </a:t>
            </a:r>
            <a:r>
              <a:rPr sz="3600" dirty="0">
                <a:cs typeface="Calibri"/>
              </a:rPr>
              <a:t>or </a:t>
            </a:r>
            <a:r>
              <a:rPr sz="3600" spc="-15" dirty="0">
                <a:cs typeface="Calibri"/>
              </a:rPr>
              <a:t>two </a:t>
            </a:r>
            <a:r>
              <a:rPr sz="3600" spc="-5" dirty="0">
                <a:cs typeface="Calibri"/>
              </a:rPr>
              <a:t>about </a:t>
            </a:r>
            <a:r>
              <a:rPr sz="3600" spc="-11" dirty="0">
                <a:cs typeface="Calibri"/>
              </a:rPr>
              <a:t>what sustainability</a:t>
            </a:r>
            <a:r>
              <a:rPr sz="3600" spc="-91" dirty="0">
                <a:cs typeface="Calibri"/>
              </a:rPr>
              <a:t> </a:t>
            </a:r>
            <a:r>
              <a:rPr sz="3600" spc="-5" dirty="0">
                <a:cs typeface="Calibri"/>
              </a:rPr>
              <a:t>is.</a:t>
            </a:r>
            <a:endParaRPr sz="3600" dirty="0">
              <a:cs typeface="Calibri"/>
            </a:endParaRPr>
          </a:p>
        </p:txBody>
      </p:sp>
      <p:sp>
        <p:nvSpPr>
          <p:cNvPr id="2" name="Rectangle 1">
            <a:extLst>
              <a:ext uri="{FF2B5EF4-FFF2-40B4-BE49-F238E27FC236}">
                <a16:creationId xmlns:a16="http://schemas.microsoft.com/office/drawing/2014/main" id="{D79C3E00-A53C-4AEE-BA03-0A77BB316D35}"/>
              </a:ext>
            </a:extLst>
          </p:cNvPr>
          <p:cNvSpPr/>
          <p:nvPr/>
        </p:nvSpPr>
        <p:spPr>
          <a:xfrm>
            <a:off x="3595458" y="165656"/>
            <a:ext cx="5023945" cy="707886"/>
          </a:xfrm>
          <a:prstGeom prst="rect">
            <a:avLst/>
          </a:prstGeom>
        </p:spPr>
        <p:txBody>
          <a:bodyPr wrap="square">
            <a:spAutoFit/>
          </a:bodyPr>
          <a:lstStyle/>
          <a:p>
            <a:pPr algn="ctr">
              <a:spcBef>
                <a:spcPts val="600"/>
              </a:spcBef>
            </a:pPr>
            <a:r>
              <a:rPr lang="en-US" sz="4000" b="1" spc="-11" dirty="0">
                <a:cs typeface="Calibri"/>
              </a:rPr>
              <a:t>What </a:t>
            </a:r>
            <a:r>
              <a:rPr lang="en-US" sz="4000" b="1" dirty="0">
                <a:cs typeface="Calibri"/>
              </a:rPr>
              <a:t>is</a:t>
            </a:r>
            <a:r>
              <a:rPr lang="en-US" sz="4000" b="1" spc="-45" dirty="0">
                <a:cs typeface="Calibri"/>
              </a:rPr>
              <a:t> </a:t>
            </a:r>
            <a:r>
              <a:rPr lang="en-US" sz="4000" b="1" spc="-11" dirty="0">
                <a:cs typeface="Calibri"/>
              </a:rPr>
              <a:t>sustainability?</a:t>
            </a:r>
            <a:endParaRPr lang="en-US" sz="4000" b="1" dirty="0">
              <a:cs typeface="Calibri"/>
            </a:endParaRPr>
          </a:p>
        </p:txBody>
      </p:sp>
      <p:cxnSp>
        <p:nvCxnSpPr>
          <p:cNvPr id="4" name="Straight Connector 3">
            <a:extLst>
              <a:ext uri="{FF2B5EF4-FFF2-40B4-BE49-F238E27FC236}">
                <a16:creationId xmlns:a16="http://schemas.microsoft.com/office/drawing/2014/main" id="{CC75CA3B-AB36-4AAD-9AA9-06574823E08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33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702" y="202205"/>
            <a:ext cx="6886597" cy="646331"/>
          </a:xfrm>
        </p:spPr>
        <p:txBody>
          <a:bodyPr wrap="square">
            <a:spAutoFit/>
          </a:bodyPr>
          <a:lstStyle/>
          <a:p>
            <a:pPr algn="ctr"/>
            <a:r>
              <a:rPr lang="en-US" sz="4000" b="1" dirty="0">
                <a:latin typeface="+mn-lt"/>
              </a:rPr>
              <a:t>Examples of Green Washing</a:t>
            </a:r>
          </a:p>
        </p:txBody>
      </p:sp>
      <p:pic>
        <p:nvPicPr>
          <p:cNvPr id="4" name="Picture 3"/>
          <p:cNvPicPr>
            <a:picLocks noChangeAspect="1"/>
          </p:cNvPicPr>
          <p:nvPr/>
        </p:nvPicPr>
        <p:blipFill>
          <a:blip r:embed="rId2"/>
          <a:stretch>
            <a:fillRect/>
          </a:stretch>
        </p:blipFill>
        <p:spPr>
          <a:xfrm>
            <a:off x="747485" y="1303759"/>
            <a:ext cx="3359819" cy="2516621"/>
          </a:xfrm>
          <a:prstGeom prst="rect">
            <a:avLst/>
          </a:prstGeom>
        </p:spPr>
      </p:pic>
      <p:pic>
        <p:nvPicPr>
          <p:cNvPr id="5" name="Picture 4"/>
          <p:cNvPicPr>
            <a:picLocks noChangeAspect="1"/>
          </p:cNvPicPr>
          <p:nvPr/>
        </p:nvPicPr>
        <p:blipFill>
          <a:blip r:embed="rId3"/>
          <a:stretch>
            <a:fillRect/>
          </a:stretch>
        </p:blipFill>
        <p:spPr>
          <a:xfrm>
            <a:off x="5010329" y="1610477"/>
            <a:ext cx="3385970" cy="4477005"/>
          </a:xfrm>
          <a:prstGeom prst="rect">
            <a:avLst/>
          </a:prstGeom>
        </p:spPr>
      </p:pic>
      <p:pic>
        <p:nvPicPr>
          <p:cNvPr id="7" name="Picture 6"/>
          <p:cNvPicPr>
            <a:picLocks noChangeAspect="1"/>
          </p:cNvPicPr>
          <p:nvPr/>
        </p:nvPicPr>
        <p:blipFill>
          <a:blip r:embed="rId4"/>
          <a:stretch>
            <a:fillRect/>
          </a:stretch>
        </p:blipFill>
        <p:spPr>
          <a:xfrm>
            <a:off x="8715269" y="1362479"/>
            <a:ext cx="3352800" cy="2425700"/>
          </a:xfrm>
          <a:prstGeom prst="rect">
            <a:avLst/>
          </a:prstGeom>
        </p:spPr>
      </p:pic>
      <p:pic>
        <p:nvPicPr>
          <p:cNvPr id="8" name="Picture 7"/>
          <p:cNvPicPr>
            <a:picLocks noChangeAspect="1"/>
          </p:cNvPicPr>
          <p:nvPr/>
        </p:nvPicPr>
        <p:blipFill>
          <a:blip r:embed="rId5"/>
          <a:stretch>
            <a:fillRect/>
          </a:stretch>
        </p:blipFill>
        <p:spPr>
          <a:xfrm>
            <a:off x="271235" y="4036178"/>
            <a:ext cx="4637586" cy="2564493"/>
          </a:xfrm>
          <a:prstGeom prst="rect">
            <a:avLst/>
          </a:prstGeom>
        </p:spPr>
      </p:pic>
      <p:pic>
        <p:nvPicPr>
          <p:cNvPr id="9" name="Picture 8"/>
          <p:cNvPicPr>
            <a:picLocks noChangeAspect="1"/>
          </p:cNvPicPr>
          <p:nvPr/>
        </p:nvPicPr>
        <p:blipFill>
          <a:blip r:embed="rId6"/>
          <a:stretch>
            <a:fillRect/>
          </a:stretch>
        </p:blipFill>
        <p:spPr>
          <a:xfrm>
            <a:off x="8715269" y="4091558"/>
            <a:ext cx="3009900" cy="2692400"/>
          </a:xfrm>
          <a:prstGeom prst="rect">
            <a:avLst/>
          </a:prstGeom>
        </p:spPr>
      </p:pic>
      <p:cxnSp>
        <p:nvCxnSpPr>
          <p:cNvPr id="10" name="Straight Connector 9">
            <a:extLst>
              <a:ext uri="{FF2B5EF4-FFF2-40B4-BE49-F238E27FC236}">
                <a16:creationId xmlns:a16="http://schemas.microsoft.com/office/drawing/2014/main" id="{EC2774C7-40AA-41F5-9FF6-646CCBB4AC4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4782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056"/>
            <a:ext cx="10515600" cy="646331"/>
          </a:xfrm>
        </p:spPr>
        <p:txBody>
          <a:bodyPr>
            <a:spAutoFit/>
          </a:bodyPr>
          <a:lstStyle/>
          <a:p>
            <a:pPr algn="ctr"/>
            <a:r>
              <a:rPr lang="en-US" sz="4000" b="1" dirty="0">
                <a:latin typeface="+mn-lt"/>
              </a:rPr>
              <a:t>Other Green Washing Phrases to Consider</a:t>
            </a:r>
          </a:p>
        </p:txBody>
      </p:sp>
      <p:sp>
        <p:nvSpPr>
          <p:cNvPr id="3" name="Content Placeholder 2"/>
          <p:cNvSpPr>
            <a:spLocks noGrp="1"/>
          </p:cNvSpPr>
          <p:nvPr>
            <p:ph idx="1"/>
          </p:nvPr>
        </p:nvSpPr>
        <p:spPr/>
        <p:txBody>
          <a:bodyPr/>
          <a:lstStyle/>
          <a:p>
            <a:r>
              <a:rPr lang="en-US" dirty="0">
                <a:latin typeface="+mn-lt"/>
              </a:rPr>
              <a:t>Cruelty free, bio, eco, carbon neutral, earth-friendly, true green</a:t>
            </a:r>
          </a:p>
        </p:txBody>
      </p:sp>
      <p:cxnSp>
        <p:nvCxnSpPr>
          <p:cNvPr id="4" name="Straight Connector 3">
            <a:extLst>
              <a:ext uri="{FF2B5EF4-FFF2-40B4-BE49-F238E27FC236}">
                <a16:creationId xmlns:a16="http://schemas.microsoft.com/office/drawing/2014/main" id="{36A49DC1-61E6-478B-8AAE-BB9F3CFAC4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5683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0046"/>
            <a:ext cx="10515600" cy="646331"/>
          </a:xfrm>
        </p:spPr>
        <p:txBody>
          <a:bodyPr>
            <a:spAutoFit/>
          </a:bodyPr>
          <a:lstStyle/>
          <a:p>
            <a:pPr algn="ctr"/>
            <a:r>
              <a:rPr lang="en-US" sz="4000" b="1" dirty="0">
                <a:latin typeface="+mn-lt"/>
              </a:rPr>
              <a:t>Reasons Companies Use Green Washing</a:t>
            </a:r>
          </a:p>
        </p:txBody>
      </p:sp>
      <p:sp>
        <p:nvSpPr>
          <p:cNvPr id="3" name="Content Placeholder 2"/>
          <p:cNvSpPr>
            <a:spLocks noGrp="1"/>
          </p:cNvSpPr>
          <p:nvPr>
            <p:ph idx="1"/>
          </p:nvPr>
        </p:nvSpPr>
        <p:spPr>
          <a:xfrm>
            <a:off x="1111146" y="2140418"/>
            <a:ext cx="9969708" cy="2637645"/>
          </a:xfrm>
        </p:spPr>
        <p:txBody>
          <a:bodyPr wrap="square">
            <a:spAutoFit/>
          </a:bodyPr>
          <a:lstStyle/>
          <a:p>
            <a:r>
              <a:rPr lang="en-US" dirty="0">
                <a:latin typeface="+mn-lt"/>
              </a:rPr>
              <a:t>Using Green Wave for Profit</a:t>
            </a:r>
          </a:p>
          <a:p>
            <a:pPr lvl="1"/>
            <a:r>
              <a:rPr lang="en-US" dirty="0">
                <a:latin typeface="+mn-lt"/>
              </a:rPr>
              <a:t>Consumers are likely to buy green products or services and because many consumers can’t tell of the product claim is true.</a:t>
            </a:r>
          </a:p>
          <a:p>
            <a:r>
              <a:rPr lang="en-US" dirty="0">
                <a:latin typeface="+mn-lt"/>
              </a:rPr>
              <a:t>Keeping with the Green Trend</a:t>
            </a:r>
          </a:p>
          <a:p>
            <a:pPr lvl="1"/>
            <a:r>
              <a:rPr lang="en-US" dirty="0">
                <a:latin typeface="+mn-lt"/>
              </a:rPr>
              <a:t>To show competitive advantage over the competitor.</a:t>
            </a:r>
          </a:p>
          <a:p>
            <a:r>
              <a:rPr lang="en-US" dirty="0">
                <a:latin typeface="+mn-lt"/>
              </a:rPr>
              <a:t>Public Relations</a:t>
            </a:r>
          </a:p>
        </p:txBody>
      </p:sp>
      <p:cxnSp>
        <p:nvCxnSpPr>
          <p:cNvPr id="4" name="Straight Connector 3">
            <a:extLst>
              <a:ext uri="{FF2B5EF4-FFF2-40B4-BE49-F238E27FC236}">
                <a16:creationId xmlns:a16="http://schemas.microsoft.com/office/drawing/2014/main" id="{1EDE17B8-B963-428E-B5B0-F54F9425911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3258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728"/>
            <a:ext cx="10515600" cy="646331"/>
          </a:xfrm>
        </p:spPr>
        <p:txBody>
          <a:bodyPr>
            <a:spAutoFit/>
          </a:bodyPr>
          <a:lstStyle/>
          <a:p>
            <a:pPr algn="ctr"/>
            <a:r>
              <a:rPr lang="en-US" sz="4000" b="1" dirty="0">
                <a:latin typeface="+mn-lt"/>
              </a:rPr>
              <a:t>Common Features of Green Washing</a:t>
            </a:r>
          </a:p>
        </p:txBody>
      </p:sp>
      <p:sp>
        <p:nvSpPr>
          <p:cNvPr id="3" name="Content Placeholder 2"/>
          <p:cNvSpPr>
            <a:spLocks noGrp="1"/>
          </p:cNvSpPr>
          <p:nvPr>
            <p:ph idx="1"/>
          </p:nvPr>
        </p:nvSpPr>
        <p:spPr>
          <a:xfrm>
            <a:off x="1090705" y="1488770"/>
            <a:ext cx="8680554" cy="2544286"/>
          </a:xfrm>
        </p:spPr>
        <p:txBody>
          <a:bodyPr wrap="square">
            <a:spAutoFit/>
          </a:bodyPr>
          <a:lstStyle/>
          <a:p>
            <a:r>
              <a:rPr lang="en-US" dirty="0">
                <a:latin typeface="+mn-lt"/>
              </a:rPr>
              <a:t>Suggestive pictures</a:t>
            </a:r>
          </a:p>
          <a:p>
            <a:r>
              <a:rPr lang="en-US" dirty="0">
                <a:latin typeface="+mn-lt"/>
              </a:rPr>
              <a:t>Irrelevant claims</a:t>
            </a:r>
          </a:p>
          <a:p>
            <a:r>
              <a:rPr lang="en-US" dirty="0">
                <a:latin typeface="+mn-lt"/>
              </a:rPr>
              <a:t>Hidden trade-offs</a:t>
            </a:r>
          </a:p>
          <a:p>
            <a:r>
              <a:rPr lang="en-US" dirty="0">
                <a:latin typeface="+mn-lt"/>
              </a:rPr>
              <a:t>Green product</a:t>
            </a:r>
          </a:p>
          <a:p>
            <a:r>
              <a:rPr lang="en-US" dirty="0">
                <a:latin typeface="+mn-lt"/>
              </a:rPr>
              <a:t>Distraction from the greater impact made by the product</a:t>
            </a:r>
          </a:p>
        </p:txBody>
      </p:sp>
      <p:cxnSp>
        <p:nvCxnSpPr>
          <p:cNvPr id="4" name="Straight Connector 3">
            <a:extLst>
              <a:ext uri="{FF2B5EF4-FFF2-40B4-BE49-F238E27FC236}">
                <a16:creationId xmlns:a16="http://schemas.microsoft.com/office/drawing/2014/main" id="{41D26D02-6524-4838-82E1-9067CA633CB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2653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788" y="225056"/>
            <a:ext cx="5832423" cy="646331"/>
          </a:xfrm>
        </p:spPr>
        <p:txBody>
          <a:bodyPr wrap="square">
            <a:spAutoFit/>
          </a:bodyPr>
          <a:lstStyle/>
          <a:p>
            <a:pPr algn="ctr"/>
            <a:r>
              <a:rPr lang="en-US" sz="4000" b="1" dirty="0">
                <a:latin typeface="+mn-lt"/>
              </a:rPr>
              <a:t>Preventing Green Washing</a:t>
            </a:r>
          </a:p>
        </p:txBody>
      </p:sp>
      <p:sp>
        <p:nvSpPr>
          <p:cNvPr id="3" name="Content Placeholder 2"/>
          <p:cNvSpPr>
            <a:spLocks noGrp="1"/>
          </p:cNvSpPr>
          <p:nvPr>
            <p:ph idx="1"/>
          </p:nvPr>
        </p:nvSpPr>
        <p:spPr>
          <a:xfrm>
            <a:off x="1035570" y="1675252"/>
            <a:ext cx="4288436" cy="2028248"/>
          </a:xfrm>
        </p:spPr>
        <p:txBody>
          <a:bodyPr wrap="square">
            <a:spAutoFit/>
          </a:bodyPr>
          <a:lstStyle/>
          <a:p>
            <a:r>
              <a:rPr lang="en-US" dirty="0">
                <a:latin typeface="+mn-lt"/>
              </a:rPr>
              <a:t>Better regulation</a:t>
            </a:r>
          </a:p>
          <a:p>
            <a:r>
              <a:rPr lang="en-US" dirty="0">
                <a:latin typeface="+mn-lt"/>
              </a:rPr>
              <a:t>Certifications</a:t>
            </a:r>
          </a:p>
          <a:p>
            <a:r>
              <a:rPr lang="en-US" dirty="0">
                <a:latin typeface="+mn-lt"/>
              </a:rPr>
              <a:t>Consumer awareness</a:t>
            </a:r>
          </a:p>
          <a:p>
            <a:r>
              <a:rPr lang="en-US" dirty="0">
                <a:latin typeface="+mn-lt"/>
              </a:rPr>
              <a:t>Reporting green washing</a:t>
            </a:r>
          </a:p>
        </p:txBody>
      </p:sp>
      <p:cxnSp>
        <p:nvCxnSpPr>
          <p:cNvPr id="4" name="Straight Connector 3">
            <a:extLst>
              <a:ext uri="{FF2B5EF4-FFF2-40B4-BE49-F238E27FC236}">
                <a16:creationId xmlns:a16="http://schemas.microsoft.com/office/drawing/2014/main" id="{E1F02697-463D-4F45-B3DA-C4FB8129DC1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688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681" y="216684"/>
            <a:ext cx="5502639" cy="646331"/>
          </a:xfrm>
        </p:spPr>
        <p:txBody>
          <a:bodyPr wrap="square">
            <a:spAutoFit/>
          </a:bodyPr>
          <a:lstStyle/>
          <a:p>
            <a:pPr algn="ctr"/>
            <a:r>
              <a:rPr lang="en-US" sz="4000" b="1" dirty="0">
                <a:latin typeface="+mn-lt"/>
              </a:rPr>
              <a:t>Reporting and Metrics</a:t>
            </a:r>
          </a:p>
        </p:txBody>
      </p:sp>
      <p:pic>
        <p:nvPicPr>
          <p:cNvPr id="4" name="Picture 4" descr="C:\Documents and Settings\sidneyb\My Documents\My Pictures\cradle to grave.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3800" y="1303713"/>
            <a:ext cx="47244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335277" y="4850316"/>
            <a:ext cx="5521447"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fontAlgn="base">
              <a:spcBef>
                <a:spcPct val="0"/>
              </a:spcBef>
              <a:spcAft>
                <a:spcPct val="0"/>
              </a:spcAft>
              <a:defRPr>
                <a:solidFill>
                  <a:schemeClr val="tx1"/>
                </a:solidFill>
                <a:latin typeface="Century Gothic" charset="0"/>
              </a:defRPr>
            </a:lvl6pPr>
            <a:lvl7pPr marL="2971800" indent="-228600" fontAlgn="base">
              <a:spcBef>
                <a:spcPct val="0"/>
              </a:spcBef>
              <a:spcAft>
                <a:spcPct val="0"/>
              </a:spcAft>
              <a:defRPr>
                <a:solidFill>
                  <a:schemeClr val="tx1"/>
                </a:solidFill>
                <a:latin typeface="Century Gothic" charset="0"/>
              </a:defRPr>
            </a:lvl7pPr>
            <a:lvl8pPr marL="3429000" indent="-228600" fontAlgn="base">
              <a:spcBef>
                <a:spcPct val="0"/>
              </a:spcBef>
              <a:spcAft>
                <a:spcPct val="0"/>
              </a:spcAft>
              <a:defRPr>
                <a:solidFill>
                  <a:schemeClr val="tx1"/>
                </a:solidFill>
                <a:latin typeface="Century Gothic" charset="0"/>
              </a:defRPr>
            </a:lvl8pPr>
            <a:lvl9pPr marL="3886200" indent="-228600" fontAlgn="base">
              <a:spcBef>
                <a:spcPct val="0"/>
              </a:spcBef>
              <a:spcAft>
                <a:spcPct val="0"/>
              </a:spcAft>
              <a:defRPr>
                <a:solidFill>
                  <a:schemeClr val="tx1"/>
                </a:solidFill>
                <a:latin typeface="Century Gothic" charset="0"/>
              </a:defRPr>
            </a:lvl9pPr>
          </a:lstStyle>
          <a:p>
            <a:pPr algn="ctr"/>
            <a:r>
              <a:rPr lang="en-US" altLang="en-US" sz="2800" dirty="0">
                <a:latin typeface="+mn-lt"/>
              </a:rPr>
              <a:t>Cradle to Grave</a:t>
            </a:r>
          </a:p>
          <a:p>
            <a:pPr algn="ctr"/>
            <a:r>
              <a:rPr lang="en-US" altLang="en-US" sz="2800" dirty="0">
                <a:latin typeface="+mn-lt"/>
              </a:rPr>
              <a:t>Cradle to Shelf</a:t>
            </a:r>
          </a:p>
          <a:p>
            <a:pPr algn="ctr"/>
            <a:endParaRPr lang="en-US" altLang="en-US" sz="2800" dirty="0">
              <a:latin typeface="+mn-lt"/>
            </a:endParaRPr>
          </a:p>
          <a:p>
            <a:pPr algn="ctr"/>
            <a:r>
              <a:rPr lang="en-US" altLang="en-US" sz="2800" dirty="0">
                <a:latin typeface="+mn-lt"/>
              </a:rPr>
              <a:t>Comprehensive Evaluation of Impact</a:t>
            </a:r>
          </a:p>
        </p:txBody>
      </p:sp>
      <p:cxnSp>
        <p:nvCxnSpPr>
          <p:cNvPr id="5" name="Straight Connector 4">
            <a:extLst>
              <a:ext uri="{FF2B5EF4-FFF2-40B4-BE49-F238E27FC236}">
                <a16:creationId xmlns:a16="http://schemas.microsoft.com/office/drawing/2014/main" id="{018CF9AE-AAD7-47BF-83F8-792030506FA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6356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583656" y="220198"/>
            <a:ext cx="7024688" cy="646331"/>
          </a:xfrm>
        </p:spPr>
        <p:txBody>
          <a:bodyPr>
            <a:spAutoFit/>
          </a:bodyPr>
          <a:lstStyle/>
          <a:p>
            <a:pPr algn="ctr"/>
            <a:r>
              <a:rPr lang="en-US" altLang="en-US" sz="4000" b="1" dirty="0">
                <a:latin typeface="+mn-lt"/>
              </a:rPr>
              <a:t>Life-Cycle Assessment</a:t>
            </a:r>
          </a:p>
        </p:txBody>
      </p:sp>
      <p:sp>
        <p:nvSpPr>
          <p:cNvPr id="17411" name="Rectangle 3"/>
          <p:cNvSpPr>
            <a:spLocks noGrp="1" noChangeArrowheads="1"/>
          </p:cNvSpPr>
          <p:nvPr>
            <p:ph idx="1"/>
          </p:nvPr>
        </p:nvSpPr>
        <p:spPr>
          <a:xfrm>
            <a:off x="1222939" y="2111830"/>
            <a:ext cx="9746122" cy="2185727"/>
          </a:xfrm>
        </p:spPr>
        <p:txBody>
          <a:bodyPr wrap="square">
            <a:spAutoFit/>
          </a:bodyPr>
          <a:lstStyle/>
          <a:p>
            <a:r>
              <a:rPr lang="en-US" altLang="en-US" dirty="0">
                <a:latin typeface="+mn-lt"/>
              </a:rPr>
              <a:t>Two attributes make LCA distinct and useful as an analytical tool:</a:t>
            </a:r>
          </a:p>
          <a:p>
            <a:pPr lvl="1"/>
            <a:r>
              <a:rPr lang="en-US" altLang="en-US" dirty="0">
                <a:latin typeface="+mn-lt"/>
              </a:rPr>
              <a:t>Whole system consideration of the total product life-cycle.</a:t>
            </a:r>
          </a:p>
          <a:p>
            <a:pPr lvl="1"/>
            <a:r>
              <a:rPr lang="en-US" altLang="en-US" dirty="0">
                <a:latin typeface="+mn-lt"/>
              </a:rPr>
              <a:t>Presentation of tradeoffs among multiple environmental issues.</a:t>
            </a:r>
          </a:p>
          <a:p>
            <a:pPr lvl="1"/>
            <a:endParaRPr lang="en-US" altLang="en-US" dirty="0">
              <a:latin typeface="+mn-lt"/>
            </a:endParaRPr>
          </a:p>
          <a:p>
            <a:r>
              <a:rPr lang="en-US" altLang="en-US" dirty="0">
                <a:latin typeface="+mn-lt"/>
              </a:rPr>
              <a:t>LCA is quantitative (within limits)</a:t>
            </a:r>
          </a:p>
        </p:txBody>
      </p:sp>
      <p:cxnSp>
        <p:nvCxnSpPr>
          <p:cNvPr id="4" name="Straight Connector 3">
            <a:extLst>
              <a:ext uri="{FF2B5EF4-FFF2-40B4-BE49-F238E27FC236}">
                <a16:creationId xmlns:a16="http://schemas.microsoft.com/office/drawing/2014/main" id="{75A33AD4-5E78-446F-988C-07ED794C742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0059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83656" y="224907"/>
            <a:ext cx="7024688" cy="646331"/>
          </a:xfrm>
        </p:spPr>
        <p:txBody>
          <a:bodyPr>
            <a:spAutoFit/>
          </a:bodyPr>
          <a:lstStyle/>
          <a:p>
            <a:pPr algn="ctr"/>
            <a:r>
              <a:rPr lang="en-US" altLang="en-US" sz="4000" b="1" dirty="0">
                <a:latin typeface="+mn-lt"/>
              </a:rPr>
              <a:t>The Four Steps of an LCA</a:t>
            </a:r>
          </a:p>
        </p:txBody>
      </p:sp>
      <p:sp>
        <p:nvSpPr>
          <p:cNvPr id="19459" name="Rectangle 3"/>
          <p:cNvSpPr>
            <a:spLocks noGrp="1" noChangeArrowheads="1"/>
          </p:cNvSpPr>
          <p:nvPr>
            <p:ph type="body" idx="1"/>
          </p:nvPr>
        </p:nvSpPr>
        <p:spPr>
          <a:xfrm>
            <a:off x="732365" y="1882446"/>
            <a:ext cx="5710850" cy="4029821"/>
          </a:xfrm>
        </p:spPr>
        <p:txBody>
          <a:bodyPr wrap="square">
            <a:spAutoFit/>
          </a:bodyPr>
          <a:lstStyle/>
          <a:p>
            <a:r>
              <a:rPr lang="en-US" altLang="en-US" sz="2000" dirty="0">
                <a:latin typeface="+mn-lt"/>
              </a:rPr>
              <a:t>Goal and Scope Definition </a:t>
            </a:r>
            <a:r>
              <a:rPr lang="en-US" altLang="en-US" sz="2000" b="1" dirty="0">
                <a:solidFill>
                  <a:schemeClr val="accent1"/>
                </a:solidFill>
                <a:latin typeface="+mn-lt"/>
              </a:rPr>
              <a:t>(ISO 14040)</a:t>
            </a:r>
          </a:p>
          <a:p>
            <a:r>
              <a:rPr lang="en-US" altLang="en-US" sz="2000" dirty="0">
                <a:latin typeface="+mn-lt"/>
              </a:rPr>
              <a:t>The Life-Cycle Analysis </a:t>
            </a:r>
            <a:r>
              <a:rPr lang="en-US" altLang="en-US" sz="2000" b="1" dirty="0">
                <a:solidFill>
                  <a:schemeClr val="accent1"/>
                </a:solidFill>
                <a:latin typeface="+mn-lt"/>
              </a:rPr>
              <a:t>(ISO 14041) </a:t>
            </a:r>
            <a:r>
              <a:rPr lang="en-US" altLang="en-US" sz="2000" dirty="0">
                <a:latin typeface="+mn-lt"/>
              </a:rPr>
              <a:t>- What are the energy, raw materials, emissions, and wastes? What data </a:t>
            </a:r>
            <a:r>
              <a:rPr lang="en-US" altLang="en-US" sz="2000" dirty="0"/>
              <a:t>is</a:t>
            </a:r>
            <a:r>
              <a:rPr lang="en-US" altLang="en-US" sz="2000" dirty="0">
                <a:latin typeface="+mn-lt"/>
              </a:rPr>
              <a:t> needed?</a:t>
            </a:r>
          </a:p>
          <a:p>
            <a:r>
              <a:rPr lang="en-US" altLang="en-US" sz="2000" dirty="0">
                <a:latin typeface="+mn-lt"/>
              </a:rPr>
              <a:t>Life-Cycle Impact Assessment </a:t>
            </a:r>
            <a:r>
              <a:rPr lang="en-US" altLang="en-US" sz="2000" b="1" dirty="0">
                <a:solidFill>
                  <a:schemeClr val="accent1"/>
                </a:solidFill>
                <a:latin typeface="+mn-lt"/>
              </a:rPr>
              <a:t>(ISO 14042) </a:t>
            </a:r>
            <a:r>
              <a:rPr lang="en-US" altLang="en-US" sz="2000" dirty="0">
                <a:latin typeface="+mn-lt"/>
              </a:rPr>
              <a:t>- Assess environmental impacts identified in the life-cycle inventory.</a:t>
            </a:r>
          </a:p>
          <a:p>
            <a:r>
              <a:rPr lang="en-US" altLang="en-US" sz="2000" dirty="0">
                <a:latin typeface="+mn-lt"/>
              </a:rPr>
              <a:t>Life-Cycle Improvement - </a:t>
            </a:r>
            <a:r>
              <a:rPr lang="en-US" altLang="en-US" sz="2000" b="1" dirty="0">
                <a:solidFill>
                  <a:schemeClr val="accent1"/>
                </a:solidFill>
                <a:latin typeface="+mn-lt"/>
              </a:rPr>
              <a:t>(ISO 14043)</a:t>
            </a:r>
            <a:r>
              <a:rPr lang="en-US" altLang="en-US" sz="2000" dirty="0">
                <a:latin typeface="+mn-lt"/>
              </a:rPr>
              <a:t> Identify opportunities to reduce the environmental impacts by modification of the life-cycle inventory.</a:t>
            </a:r>
          </a:p>
          <a:p>
            <a:endParaRPr lang="en-US" altLang="en-US" sz="2000" dirty="0">
              <a:latin typeface="+mn-lt"/>
            </a:endParaRPr>
          </a:p>
          <a:p>
            <a:pPr marL="0" indent="0">
              <a:buNone/>
            </a:pPr>
            <a:r>
              <a:rPr lang="en-US" altLang="en-US" sz="1800" dirty="0">
                <a:latin typeface="+mn-lt"/>
              </a:rPr>
              <a:t>ISO1400 link provided for reference only.</a:t>
            </a:r>
          </a:p>
        </p:txBody>
      </p:sp>
      <p:grpSp>
        <p:nvGrpSpPr>
          <p:cNvPr id="6" name="Canvas 6"/>
          <p:cNvGrpSpPr/>
          <p:nvPr/>
        </p:nvGrpSpPr>
        <p:grpSpPr>
          <a:xfrm>
            <a:off x="6951461" y="2637651"/>
            <a:ext cx="4039945" cy="3203099"/>
            <a:chOff x="0" y="0"/>
            <a:chExt cx="2667000" cy="2114550"/>
          </a:xfrm>
        </p:grpSpPr>
        <p:sp>
          <p:nvSpPr>
            <p:cNvPr id="7" name="Rectangle 6"/>
            <p:cNvSpPr/>
            <p:nvPr/>
          </p:nvSpPr>
          <p:spPr>
            <a:xfrm>
              <a:off x="0" y="0"/>
              <a:ext cx="2667000" cy="2114550"/>
            </a:xfrm>
            <a:prstGeom prst="rect">
              <a:avLst/>
            </a:prstGeom>
          </p:spPr>
        </p:sp>
        <p:sp>
          <p:nvSpPr>
            <p:cNvPr id="8" name="Text Box 7"/>
            <p:cNvSpPr txBox="1"/>
            <p:nvPr/>
          </p:nvSpPr>
          <p:spPr>
            <a:xfrm>
              <a:off x="189525" y="865799"/>
              <a:ext cx="1066800" cy="439125"/>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1400" b="1" dirty="0">
                  <a:effectLst/>
                  <a:ea typeface="Calibri" panose="020F0502020204030204" pitchFamily="34" charset="0"/>
                </a:rPr>
                <a:t>Inventory Analysis</a:t>
              </a:r>
              <a:endParaRPr lang="en-US" sz="1400" b="1" dirty="0">
                <a:effectLst/>
                <a:ea typeface="Times New Roman" panose="02020603050405020304" pitchFamily="18" charset="0"/>
              </a:endParaRPr>
            </a:p>
          </p:txBody>
        </p:sp>
        <p:sp>
          <p:nvSpPr>
            <p:cNvPr id="9" name="Text Box 7"/>
            <p:cNvSpPr txBox="1"/>
            <p:nvPr/>
          </p:nvSpPr>
          <p:spPr>
            <a:xfrm>
              <a:off x="189525" y="1589700"/>
              <a:ext cx="1066800" cy="438785"/>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800"/>
                </a:spcAft>
              </a:pPr>
              <a:r>
                <a:rPr lang="en-US" sz="1400" b="1" dirty="0">
                  <a:effectLst/>
                  <a:ea typeface="Calibri" panose="020F0502020204030204" pitchFamily="34" charset="0"/>
                </a:rPr>
                <a:t>Impact Assessment</a:t>
              </a:r>
              <a:endParaRPr lang="en-US" sz="1400" b="1" dirty="0">
                <a:effectLst/>
                <a:ea typeface="Times New Roman" panose="02020603050405020304" pitchFamily="18" charset="0"/>
              </a:endParaRPr>
            </a:p>
          </p:txBody>
        </p:sp>
        <p:sp>
          <p:nvSpPr>
            <p:cNvPr id="10" name="Text Box 7"/>
            <p:cNvSpPr txBox="1"/>
            <p:nvPr/>
          </p:nvSpPr>
          <p:spPr>
            <a:xfrm>
              <a:off x="189525" y="141899"/>
              <a:ext cx="1066800" cy="438785"/>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800"/>
                </a:spcAft>
              </a:pPr>
              <a:r>
                <a:rPr lang="en-US" sz="1400" b="1" dirty="0">
                  <a:effectLst/>
                  <a:ea typeface="Calibri" panose="020F0502020204030204" pitchFamily="34" charset="0"/>
                </a:rPr>
                <a:t>Goal and Scope</a:t>
              </a:r>
              <a:endParaRPr lang="en-US" sz="1400" b="1" dirty="0">
                <a:effectLst/>
                <a:ea typeface="Times New Roman" panose="02020603050405020304" pitchFamily="18" charset="0"/>
              </a:endParaRPr>
            </a:p>
          </p:txBody>
        </p:sp>
        <p:sp>
          <p:nvSpPr>
            <p:cNvPr id="11" name="Text Box 8"/>
            <p:cNvSpPr txBox="1"/>
            <p:nvPr/>
          </p:nvSpPr>
          <p:spPr>
            <a:xfrm>
              <a:off x="1573750" y="141899"/>
              <a:ext cx="971549" cy="1886162"/>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dirty="0">
                  <a:effectLst/>
                  <a:ea typeface="Calibri" panose="020F0502020204030204" pitchFamily="34" charset="0"/>
                  <a:cs typeface="Times New Roman" panose="02020603050405020304" pitchFamily="18" charset="0"/>
                </a:rPr>
                <a:t>Interpretation</a:t>
              </a:r>
            </a:p>
          </p:txBody>
        </p:sp>
        <p:cxnSp>
          <p:nvCxnSpPr>
            <p:cNvPr id="12" name="Straight Arrow Connector 11"/>
            <p:cNvCxnSpPr/>
            <p:nvPr/>
          </p:nvCxnSpPr>
          <p:spPr>
            <a:xfrm flipV="1">
              <a:off x="631825" y="580733"/>
              <a:ext cx="0" cy="28575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11825" y="580582"/>
              <a:ext cx="0" cy="285609"/>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49900" y="1304789"/>
              <a:ext cx="0" cy="28511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29605" y="1304789"/>
              <a:ext cx="0" cy="28511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260643" y="444923"/>
              <a:ext cx="27201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1401105" y="141265"/>
              <a:ext cx="0" cy="283464"/>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259500" y="1176950"/>
              <a:ext cx="269461"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1399835" y="873420"/>
              <a:ext cx="0" cy="28321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259500" y="1891326"/>
              <a:ext cx="269461"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1399835" y="1587795"/>
              <a:ext cx="0" cy="28321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24" name="Content Placeholder 2"/>
          <p:cNvSpPr txBox="1">
            <a:spLocks/>
          </p:cNvSpPr>
          <p:nvPr/>
        </p:nvSpPr>
        <p:spPr>
          <a:xfrm>
            <a:off x="6454111" y="1882446"/>
            <a:ext cx="5034644" cy="91262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b="1" dirty="0"/>
              <a:t>Phases</a:t>
            </a:r>
          </a:p>
          <a:p>
            <a:pPr marL="201168" lvl="1" indent="0" algn="ctr">
              <a:buNone/>
            </a:pPr>
            <a:r>
              <a:rPr lang="en-US" dirty="0"/>
              <a:t>Portions of LCA procedure </a:t>
            </a:r>
            <a:endParaRPr lang="en-US" b="1" dirty="0"/>
          </a:p>
          <a:p>
            <a:endParaRPr lang="en-US" sz="2200" b="1" dirty="0"/>
          </a:p>
        </p:txBody>
      </p:sp>
      <p:cxnSp>
        <p:nvCxnSpPr>
          <p:cNvPr id="25" name="Straight Connector 24"/>
          <p:cNvCxnSpPr/>
          <p:nvPr/>
        </p:nvCxnSpPr>
        <p:spPr>
          <a:xfrm>
            <a:off x="6852800" y="2293314"/>
            <a:ext cx="4170901"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810213" y="2295816"/>
            <a:ext cx="2501626" cy="279400"/>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59677EA9-45C1-45E6-9155-37E10CD9645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8794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ISO is an independent, non-governmental international organization with a membership of 162 national standards bodies.</a:t>
            </a:r>
          </a:p>
          <a:p>
            <a:r>
              <a:rPr lang="en-US" dirty="0"/>
              <a:t>It is an organization setting international standards.</a:t>
            </a:r>
          </a:p>
          <a:p>
            <a:r>
              <a:rPr lang="en-US" dirty="0"/>
              <a:t>ISO also publishes technical reports, technical specifications, publicly available specifications and guides.</a:t>
            </a:r>
          </a:p>
        </p:txBody>
      </p:sp>
      <p:sp>
        <p:nvSpPr>
          <p:cNvPr id="4" name="Rectangle 2"/>
          <p:cNvSpPr>
            <a:spLocks noGrp="1" noChangeArrowheads="1"/>
          </p:cNvSpPr>
          <p:nvPr>
            <p:ph type="title"/>
          </p:nvPr>
        </p:nvSpPr>
        <p:spPr>
          <a:xfrm>
            <a:off x="2583656" y="224907"/>
            <a:ext cx="7024688" cy="646331"/>
          </a:xfrm>
        </p:spPr>
        <p:txBody>
          <a:bodyPr>
            <a:spAutoFit/>
          </a:bodyPr>
          <a:lstStyle/>
          <a:p>
            <a:pPr algn="ctr"/>
            <a:r>
              <a:rPr lang="en-US" altLang="en-US" sz="4000" b="1" dirty="0">
                <a:latin typeface="+mn-lt"/>
              </a:rPr>
              <a:t>ISO</a:t>
            </a:r>
          </a:p>
        </p:txBody>
      </p:sp>
      <p:cxnSp>
        <p:nvCxnSpPr>
          <p:cNvPr id="5" name="Straight Connector 4">
            <a:extLst>
              <a:ext uri="{FF2B5EF4-FFF2-40B4-BE49-F238E27FC236}">
                <a16:creationId xmlns:a16="http://schemas.microsoft.com/office/drawing/2014/main" id="{59677EA9-45C1-45E6-9155-37E10CD9645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8347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ChangeArrowheads="1"/>
          </p:cNvSpPr>
          <p:nvPr/>
        </p:nvSpPr>
        <p:spPr bwMode="auto">
          <a:xfrm>
            <a:off x="4828291" y="4135738"/>
            <a:ext cx="2517775" cy="1035050"/>
          </a:xfrm>
          <a:prstGeom prst="rect">
            <a:avLst/>
          </a:prstGeom>
          <a:solidFill>
            <a:schemeClr val="accent2"/>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1619" name="Line 3"/>
          <p:cNvSpPr>
            <a:spLocks noChangeShapeType="1"/>
          </p:cNvSpPr>
          <p:nvPr/>
        </p:nvSpPr>
        <p:spPr bwMode="auto">
          <a:xfrm>
            <a:off x="6795202" y="3399138"/>
            <a:ext cx="0" cy="7175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0" name="Line 4"/>
          <p:cNvSpPr>
            <a:spLocks noChangeShapeType="1"/>
          </p:cNvSpPr>
          <p:nvPr/>
        </p:nvSpPr>
        <p:spPr bwMode="auto">
          <a:xfrm>
            <a:off x="7438141" y="4499275"/>
            <a:ext cx="688975"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1" name="Line 5"/>
          <p:cNvSpPr>
            <a:spLocks noChangeShapeType="1"/>
          </p:cNvSpPr>
          <p:nvPr/>
        </p:nvSpPr>
        <p:spPr bwMode="auto">
          <a:xfrm>
            <a:off x="7419091" y="4745338"/>
            <a:ext cx="7270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2" name="Line 6"/>
          <p:cNvSpPr>
            <a:spLocks noChangeShapeType="1"/>
          </p:cNvSpPr>
          <p:nvPr/>
        </p:nvSpPr>
        <p:spPr bwMode="auto">
          <a:xfrm>
            <a:off x="7419090" y="4251625"/>
            <a:ext cx="2349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3" name="Line 7"/>
          <p:cNvSpPr>
            <a:spLocks noChangeShapeType="1"/>
          </p:cNvSpPr>
          <p:nvPr/>
        </p:nvSpPr>
        <p:spPr bwMode="auto">
          <a:xfrm flipV="1">
            <a:off x="7660390" y="3689651"/>
            <a:ext cx="0" cy="568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4" name="Line 8"/>
          <p:cNvSpPr>
            <a:spLocks noChangeShapeType="1"/>
          </p:cNvSpPr>
          <p:nvPr/>
        </p:nvSpPr>
        <p:spPr bwMode="auto">
          <a:xfrm>
            <a:off x="6801552" y="3696000"/>
            <a:ext cx="852488"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5" name="Line 9"/>
          <p:cNvSpPr>
            <a:spLocks noChangeShapeType="1"/>
          </p:cNvSpPr>
          <p:nvPr/>
        </p:nvSpPr>
        <p:spPr bwMode="auto">
          <a:xfrm>
            <a:off x="5375977" y="3399138"/>
            <a:ext cx="0" cy="7175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6" name="Line 10"/>
          <p:cNvSpPr>
            <a:spLocks noChangeShapeType="1"/>
          </p:cNvSpPr>
          <p:nvPr/>
        </p:nvSpPr>
        <p:spPr bwMode="auto">
          <a:xfrm>
            <a:off x="3056640" y="4437363"/>
            <a:ext cx="17399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7" name="Line 11"/>
          <p:cNvSpPr>
            <a:spLocks noChangeShapeType="1"/>
          </p:cNvSpPr>
          <p:nvPr/>
        </p:nvSpPr>
        <p:spPr bwMode="auto">
          <a:xfrm>
            <a:off x="5252152" y="5245401"/>
            <a:ext cx="0" cy="4810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8" name="Line 12"/>
          <p:cNvSpPr>
            <a:spLocks noChangeShapeType="1"/>
          </p:cNvSpPr>
          <p:nvPr/>
        </p:nvSpPr>
        <p:spPr bwMode="auto">
          <a:xfrm flipH="1">
            <a:off x="3272540" y="5732763"/>
            <a:ext cx="1985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9" name="Line 13"/>
          <p:cNvSpPr>
            <a:spLocks noChangeShapeType="1"/>
          </p:cNvSpPr>
          <p:nvPr/>
        </p:nvSpPr>
        <p:spPr bwMode="auto">
          <a:xfrm flipV="1">
            <a:off x="3278890" y="4492925"/>
            <a:ext cx="0" cy="12461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30" name="Line 14"/>
          <p:cNvSpPr>
            <a:spLocks noChangeShapeType="1"/>
          </p:cNvSpPr>
          <p:nvPr/>
        </p:nvSpPr>
        <p:spPr bwMode="auto">
          <a:xfrm>
            <a:off x="6206992" y="5239051"/>
            <a:ext cx="0" cy="5429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31" name="Line 15"/>
          <p:cNvSpPr>
            <a:spLocks noChangeShapeType="1"/>
          </p:cNvSpPr>
          <p:nvPr/>
        </p:nvSpPr>
        <p:spPr bwMode="auto">
          <a:xfrm>
            <a:off x="7042852" y="5251751"/>
            <a:ext cx="0" cy="5302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32" name="Line 16"/>
          <p:cNvSpPr>
            <a:spLocks noChangeShapeType="1"/>
          </p:cNvSpPr>
          <p:nvPr/>
        </p:nvSpPr>
        <p:spPr bwMode="auto">
          <a:xfrm>
            <a:off x="7728653" y="4251625"/>
            <a:ext cx="417513"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33" name="Rectangle 17"/>
          <p:cNvSpPr>
            <a:spLocks noChangeArrowheads="1"/>
          </p:cNvSpPr>
          <p:nvPr/>
        </p:nvSpPr>
        <p:spPr bwMode="auto">
          <a:xfrm>
            <a:off x="5207489" y="4435776"/>
            <a:ext cx="1699054" cy="44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dirty="0">
                <a:solidFill>
                  <a:srgbClr val="000000"/>
                </a:solidFill>
                <a:latin typeface="+mn-lt"/>
              </a:rPr>
              <a:t>Unit Process</a:t>
            </a:r>
          </a:p>
        </p:txBody>
      </p:sp>
      <p:sp>
        <p:nvSpPr>
          <p:cNvPr id="751634" name="Rectangle 18"/>
          <p:cNvSpPr>
            <a:spLocks noChangeArrowheads="1"/>
          </p:cNvSpPr>
          <p:nvPr/>
        </p:nvSpPr>
        <p:spPr bwMode="auto">
          <a:xfrm>
            <a:off x="4980805" y="3061000"/>
            <a:ext cx="790345"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Energy</a:t>
            </a:r>
          </a:p>
        </p:txBody>
      </p:sp>
      <p:sp>
        <p:nvSpPr>
          <p:cNvPr id="751635" name="Rectangle 19"/>
          <p:cNvSpPr>
            <a:spLocks noChangeArrowheads="1"/>
          </p:cNvSpPr>
          <p:nvPr/>
        </p:nvSpPr>
        <p:spPr bwMode="auto">
          <a:xfrm>
            <a:off x="2505356" y="4003975"/>
            <a:ext cx="2037608"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Raw Material Inputs</a:t>
            </a:r>
          </a:p>
        </p:txBody>
      </p:sp>
      <p:sp>
        <p:nvSpPr>
          <p:cNvPr id="751636" name="Rectangle 20"/>
          <p:cNvSpPr>
            <a:spLocks noChangeArrowheads="1"/>
          </p:cNvSpPr>
          <p:nvPr/>
        </p:nvSpPr>
        <p:spPr bwMode="auto">
          <a:xfrm>
            <a:off x="3353503" y="4542138"/>
            <a:ext cx="1525738" cy="118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eaLnBrk="0" hangingPunct="0"/>
            <a:r>
              <a:rPr lang="en-US" altLang="x-none" sz="1800" dirty="0">
                <a:latin typeface="+mn-lt"/>
              </a:rPr>
              <a:t>Includes reuse</a:t>
            </a:r>
          </a:p>
          <a:p>
            <a:pPr eaLnBrk="0" hangingPunct="0"/>
            <a:r>
              <a:rPr lang="en-US" altLang="x-none" sz="1800" dirty="0">
                <a:latin typeface="+mn-lt"/>
              </a:rPr>
              <a:t>and recycle of</a:t>
            </a:r>
          </a:p>
          <a:p>
            <a:pPr eaLnBrk="0" hangingPunct="0"/>
            <a:r>
              <a:rPr lang="en-US" altLang="x-none" sz="1800" dirty="0">
                <a:latin typeface="+mn-lt"/>
              </a:rPr>
              <a:t>materials from</a:t>
            </a:r>
          </a:p>
          <a:p>
            <a:pPr eaLnBrk="0" hangingPunct="0"/>
            <a:r>
              <a:rPr lang="en-US" altLang="x-none" sz="1800" dirty="0">
                <a:latin typeface="+mn-lt"/>
              </a:rPr>
              <a:t>another stage.</a:t>
            </a:r>
          </a:p>
        </p:txBody>
      </p:sp>
      <p:sp>
        <p:nvSpPr>
          <p:cNvPr id="751637" name="Rectangle 21"/>
          <p:cNvSpPr>
            <a:spLocks noChangeArrowheads="1"/>
          </p:cNvSpPr>
          <p:nvPr/>
        </p:nvSpPr>
        <p:spPr bwMode="auto">
          <a:xfrm>
            <a:off x="5184372" y="5901039"/>
            <a:ext cx="1745285" cy="62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Fugitive &amp;</a:t>
            </a:r>
          </a:p>
          <a:p>
            <a:pPr algn="ctr" eaLnBrk="0" hangingPunct="0"/>
            <a:r>
              <a:rPr lang="en-US" altLang="x-none" sz="1800" dirty="0">
                <a:latin typeface="+mn-lt"/>
              </a:rPr>
              <a:t>Untreated Waste</a:t>
            </a:r>
          </a:p>
        </p:txBody>
      </p:sp>
      <p:sp>
        <p:nvSpPr>
          <p:cNvPr id="751638" name="Rectangle 22"/>
          <p:cNvSpPr>
            <a:spLocks noChangeArrowheads="1"/>
          </p:cNvSpPr>
          <p:nvPr/>
        </p:nvSpPr>
        <p:spPr bwMode="auto">
          <a:xfrm>
            <a:off x="6870068" y="5868531"/>
            <a:ext cx="1332993" cy="62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Treatment &amp;</a:t>
            </a:r>
          </a:p>
          <a:p>
            <a:pPr algn="ctr" eaLnBrk="0" hangingPunct="0"/>
            <a:r>
              <a:rPr lang="en-US" altLang="x-none" sz="1800" dirty="0">
                <a:latin typeface="+mn-lt"/>
              </a:rPr>
              <a:t>Disposal</a:t>
            </a:r>
          </a:p>
        </p:txBody>
      </p:sp>
      <p:sp>
        <p:nvSpPr>
          <p:cNvPr id="751639" name="Rectangle 23"/>
          <p:cNvSpPr>
            <a:spLocks noChangeArrowheads="1"/>
          </p:cNvSpPr>
          <p:nvPr/>
        </p:nvSpPr>
        <p:spPr bwMode="auto">
          <a:xfrm>
            <a:off x="6242735" y="5369903"/>
            <a:ext cx="764375"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Waste</a:t>
            </a:r>
          </a:p>
        </p:txBody>
      </p:sp>
      <p:sp>
        <p:nvSpPr>
          <p:cNvPr id="751640" name="Rectangle 24"/>
          <p:cNvSpPr>
            <a:spLocks noChangeArrowheads="1"/>
          </p:cNvSpPr>
          <p:nvPr/>
        </p:nvSpPr>
        <p:spPr bwMode="auto">
          <a:xfrm>
            <a:off x="8119512" y="4356400"/>
            <a:ext cx="1670969"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Primary Product</a:t>
            </a:r>
          </a:p>
        </p:txBody>
      </p:sp>
      <p:sp>
        <p:nvSpPr>
          <p:cNvPr id="751641" name="Rectangle 25"/>
          <p:cNvSpPr>
            <a:spLocks noChangeArrowheads="1"/>
          </p:cNvSpPr>
          <p:nvPr/>
        </p:nvSpPr>
        <p:spPr bwMode="auto">
          <a:xfrm>
            <a:off x="8031332" y="4604050"/>
            <a:ext cx="1850506"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Useful Co-Product</a:t>
            </a:r>
          </a:p>
        </p:txBody>
      </p:sp>
      <p:sp>
        <p:nvSpPr>
          <p:cNvPr id="751642" name="Rectangle 26"/>
          <p:cNvSpPr>
            <a:spLocks noChangeArrowheads="1"/>
          </p:cNvSpPr>
          <p:nvPr/>
        </p:nvSpPr>
        <p:spPr bwMode="auto">
          <a:xfrm>
            <a:off x="8055311" y="4110338"/>
            <a:ext cx="1553309"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Reuse/Recycle</a:t>
            </a:r>
          </a:p>
        </p:txBody>
      </p:sp>
      <p:sp>
        <p:nvSpPr>
          <p:cNvPr id="751643" name="Rectangle 27"/>
          <p:cNvSpPr>
            <a:spLocks noChangeArrowheads="1"/>
          </p:cNvSpPr>
          <p:nvPr/>
        </p:nvSpPr>
        <p:spPr bwMode="auto">
          <a:xfrm>
            <a:off x="6206992" y="2098975"/>
            <a:ext cx="2162259" cy="145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Process materials, </a:t>
            </a:r>
          </a:p>
          <a:p>
            <a:pPr algn="ctr" eaLnBrk="0" hangingPunct="0"/>
            <a:r>
              <a:rPr lang="en-US" altLang="x-none" sz="1800" dirty="0">
                <a:latin typeface="+mn-lt"/>
              </a:rPr>
              <a:t>reagents, solvents, &amp; </a:t>
            </a:r>
          </a:p>
          <a:p>
            <a:pPr algn="ctr" eaLnBrk="0" hangingPunct="0"/>
            <a:r>
              <a:rPr lang="en-US" altLang="x-none" sz="1800" dirty="0">
                <a:latin typeface="+mn-lt"/>
              </a:rPr>
              <a:t>catalysts (including</a:t>
            </a:r>
          </a:p>
          <a:p>
            <a:pPr algn="ctr" eaLnBrk="0" hangingPunct="0"/>
            <a:r>
              <a:rPr lang="en-US" altLang="x-none" sz="1800" dirty="0">
                <a:latin typeface="+mn-lt"/>
              </a:rPr>
              <a:t>reuse &amp; recycle </a:t>
            </a:r>
          </a:p>
          <a:p>
            <a:pPr algn="ctr" eaLnBrk="0" hangingPunct="0"/>
            <a:r>
              <a:rPr lang="en-US" altLang="x-none" sz="1800" dirty="0">
                <a:latin typeface="+mn-lt"/>
              </a:rPr>
              <a:t>from another stage).</a:t>
            </a:r>
          </a:p>
        </p:txBody>
      </p:sp>
      <p:sp>
        <p:nvSpPr>
          <p:cNvPr id="751645" name="Rectangle 29"/>
          <p:cNvSpPr>
            <a:spLocks noChangeArrowheads="1"/>
          </p:cNvSpPr>
          <p:nvPr/>
        </p:nvSpPr>
        <p:spPr bwMode="auto">
          <a:xfrm>
            <a:off x="521997" y="1403704"/>
            <a:ext cx="4662375" cy="1567096"/>
          </a:xfrm>
          <a:prstGeom prst="rect">
            <a:avLst/>
          </a:prstGeom>
          <a:solidFill>
            <a:srgbClr val="003300">
              <a:alpha val="14999"/>
            </a:srgbClr>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l" eaLnBrk="0" hangingPunct="0"/>
            <a:r>
              <a:rPr lang="en-US" altLang="x-none" sz="2400" b="1" i="1" dirty="0"/>
              <a:t>Each process is subdivided into the </a:t>
            </a:r>
            <a:r>
              <a:rPr lang="en-US" altLang="x-none" sz="2400" b="1" i="1"/>
              <a:t>unit processes/steps, </a:t>
            </a:r>
            <a:r>
              <a:rPr lang="en-US" altLang="x-none" sz="2400" b="1" i="1" dirty="0"/>
              <a:t>where a detailed input/output analysis is conducted.</a:t>
            </a:r>
          </a:p>
        </p:txBody>
      </p:sp>
      <p:sp>
        <p:nvSpPr>
          <p:cNvPr id="30" name="Rectangle 2">
            <a:extLst>
              <a:ext uri="{FF2B5EF4-FFF2-40B4-BE49-F238E27FC236}">
                <a16:creationId xmlns:a16="http://schemas.microsoft.com/office/drawing/2014/main" id="{BE51F59B-CBF2-4AB2-B431-BB1E411821E1}"/>
              </a:ext>
            </a:extLst>
          </p:cNvPr>
          <p:cNvSpPr txBox="1">
            <a:spLocks noChangeArrowheads="1"/>
          </p:cNvSpPr>
          <p:nvPr/>
        </p:nvSpPr>
        <p:spPr>
          <a:xfrm>
            <a:off x="2583656" y="220198"/>
            <a:ext cx="7024688" cy="646331"/>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Life-Cycle Inventory</a:t>
            </a:r>
          </a:p>
        </p:txBody>
      </p:sp>
      <p:cxnSp>
        <p:nvCxnSpPr>
          <p:cNvPr id="31" name="Straight Connector 30">
            <a:extLst>
              <a:ext uri="{FF2B5EF4-FFF2-40B4-BE49-F238E27FC236}">
                <a16:creationId xmlns:a16="http://schemas.microsoft.com/office/drawing/2014/main" id="{B54B54AA-C721-47C6-8E00-AF882823EF7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253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1501" y="3060013"/>
            <a:ext cx="11021797" cy="1200329"/>
          </a:xfrm>
          <a:prstGeom prst="rect">
            <a:avLst/>
          </a:prstGeom>
          <a:noFill/>
        </p:spPr>
        <p:txBody>
          <a:bodyPr wrap="square" rtlCol="0">
            <a:spAutoFit/>
          </a:bodyPr>
          <a:lstStyle/>
          <a:p>
            <a:r>
              <a:rPr lang="en-US" sz="2400" dirty="0"/>
              <a:t>Sustainability presumes that resources are finite and should be used conservatively and wisely with a view to long-term priorities and consequences of the ways in which resources are used.</a:t>
            </a:r>
          </a:p>
        </p:txBody>
      </p:sp>
      <p:sp>
        <p:nvSpPr>
          <p:cNvPr id="4" name="Rectangle 3"/>
          <p:cNvSpPr/>
          <p:nvPr/>
        </p:nvSpPr>
        <p:spPr>
          <a:xfrm>
            <a:off x="609600" y="1605846"/>
            <a:ext cx="10972800" cy="1200329"/>
          </a:xfrm>
          <a:prstGeom prst="rect">
            <a:avLst/>
          </a:prstGeom>
        </p:spPr>
        <p:txBody>
          <a:bodyPr wrap="square">
            <a:spAutoFit/>
          </a:bodyPr>
          <a:lstStyle/>
          <a:p>
            <a:r>
              <a:rPr lang="en-US" sz="2400" dirty="0"/>
              <a:t>UN World Commission on Environment and Development: </a:t>
            </a:r>
            <a:r>
              <a:rPr lang="en-US" sz="2400" dirty="0">
                <a:solidFill>
                  <a:srgbClr val="00B050"/>
                </a:solidFill>
              </a:rPr>
              <a:t>“Sustainable development is development that meets the needs of the present without compromising the ability of future generations to meet their own needs.”</a:t>
            </a:r>
          </a:p>
        </p:txBody>
      </p:sp>
      <p:sp>
        <p:nvSpPr>
          <p:cNvPr id="5" name="Rectangle 4"/>
          <p:cNvSpPr/>
          <p:nvPr/>
        </p:nvSpPr>
        <p:spPr>
          <a:xfrm>
            <a:off x="2717576" y="146696"/>
            <a:ext cx="6756850" cy="707886"/>
          </a:xfrm>
          <a:prstGeom prst="rect">
            <a:avLst/>
          </a:prstGeom>
        </p:spPr>
        <p:txBody>
          <a:bodyPr wrap="none">
            <a:spAutoFit/>
          </a:bodyPr>
          <a:lstStyle/>
          <a:p>
            <a:pPr algn="ctr"/>
            <a:r>
              <a:rPr lang="en-US" sz="4000" b="1" dirty="0"/>
              <a:t>The Definition of Sustainability</a:t>
            </a:r>
          </a:p>
        </p:txBody>
      </p:sp>
      <p:sp>
        <p:nvSpPr>
          <p:cNvPr id="6" name="TextBox 5"/>
          <p:cNvSpPr txBox="1"/>
          <p:nvPr/>
        </p:nvSpPr>
        <p:spPr>
          <a:xfrm>
            <a:off x="609600" y="4470492"/>
            <a:ext cx="10598117" cy="830997"/>
          </a:xfrm>
          <a:prstGeom prst="rect">
            <a:avLst/>
          </a:prstGeom>
          <a:noFill/>
        </p:spPr>
        <p:txBody>
          <a:bodyPr wrap="square" rtlCol="0">
            <a:spAutoFit/>
          </a:bodyPr>
          <a:lstStyle/>
          <a:p>
            <a:r>
              <a:rPr lang="en-US" sz="2400" dirty="0"/>
              <a:t>In simplest terms, sustainability is about our children and our grandchildren, and the world we will leave them.</a:t>
            </a:r>
          </a:p>
        </p:txBody>
      </p:sp>
      <p:sp>
        <p:nvSpPr>
          <p:cNvPr id="7" name="TextBox 6"/>
          <p:cNvSpPr txBox="1"/>
          <p:nvPr/>
        </p:nvSpPr>
        <p:spPr>
          <a:xfrm>
            <a:off x="5584924" y="5546993"/>
            <a:ext cx="5997476" cy="461665"/>
          </a:xfrm>
          <a:prstGeom prst="rect">
            <a:avLst/>
          </a:prstGeom>
          <a:noFill/>
        </p:spPr>
        <p:txBody>
          <a:bodyPr wrap="none" rtlCol="0">
            <a:spAutoFit/>
          </a:bodyPr>
          <a:lstStyle/>
          <a:p>
            <a:r>
              <a:rPr lang="en-US" sz="2400" spc="-5" dirty="0">
                <a:cs typeface="Calibri"/>
              </a:rPr>
              <a:t>- The Brundtland </a:t>
            </a:r>
            <a:r>
              <a:rPr lang="en-US" sz="2400" spc="-11" dirty="0">
                <a:cs typeface="Calibri"/>
              </a:rPr>
              <a:t>Report </a:t>
            </a:r>
            <a:r>
              <a:rPr lang="en-US" sz="2400" spc="-5" dirty="0">
                <a:cs typeface="Calibri"/>
              </a:rPr>
              <a:t>(Our Common </a:t>
            </a:r>
            <a:r>
              <a:rPr lang="en-US" sz="2400" spc="-11" dirty="0">
                <a:cs typeface="Calibri"/>
              </a:rPr>
              <a:t>Future)</a:t>
            </a:r>
            <a:endParaRPr lang="en-US" sz="2400" dirty="0"/>
          </a:p>
        </p:txBody>
      </p:sp>
      <p:cxnSp>
        <p:nvCxnSpPr>
          <p:cNvPr id="8" name="Straight Connector 7">
            <a:extLst>
              <a:ext uri="{FF2B5EF4-FFF2-40B4-BE49-F238E27FC236}">
                <a16:creationId xmlns:a16="http://schemas.microsoft.com/office/drawing/2014/main" id="{4895E6BD-6606-48BA-80AE-75E7299ED80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10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200169"/>
            <a:ext cx="6324600" cy="646331"/>
          </a:xfrm>
        </p:spPr>
        <p:txBody>
          <a:bodyPr wrap="square">
            <a:spAutoFit/>
          </a:bodyPr>
          <a:lstStyle/>
          <a:p>
            <a:pPr algn="ctr"/>
            <a:r>
              <a:rPr lang="en-US" sz="4000" b="1" dirty="0">
                <a:latin typeface="+mn-lt"/>
              </a:rPr>
              <a:t>Scope of ISO 14040</a:t>
            </a:r>
          </a:p>
        </p:txBody>
      </p:sp>
      <p:sp>
        <p:nvSpPr>
          <p:cNvPr id="14" name="Content Placeholder 2"/>
          <p:cNvSpPr txBox="1">
            <a:spLocks/>
          </p:cNvSpPr>
          <p:nvPr/>
        </p:nvSpPr>
        <p:spPr>
          <a:xfrm>
            <a:off x="2713558" y="1731850"/>
            <a:ext cx="7314862" cy="3959033"/>
          </a:xfrm>
          <a:prstGeom prst="rect">
            <a:avLst/>
          </a:prstGeom>
        </p:spPr>
        <p:txBody>
          <a:bodyPr vert="horz" wrap="square" lIns="0" tIns="45720" rIns="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a:t>ISO 14040 contains general information on:</a:t>
            </a:r>
          </a:p>
          <a:p>
            <a:pPr marL="880110" lvl="1" indent="-514350">
              <a:lnSpc>
                <a:spcPct val="100000"/>
              </a:lnSpc>
              <a:buFont typeface="+mj-lt"/>
              <a:buAutoNum type="alphaLcPeriod"/>
            </a:pPr>
            <a:r>
              <a:rPr lang="en-US" sz="2000" dirty="0"/>
              <a:t>Goal and scope of LCA</a:t>
            </a:r>
          </a:p>
          <a:p>
            <a:pPr marL="880110" lvl="1" indent="-514350">
              <a:lnSpc>
                <a:spcPct val="100000"/>
              </a:lnSpc>
              <a:buFont typeface="+mj-lt"/>
              <a:buAutoNum type="alphaLcPeriod"/>
            </a:pPr>
            <a:r>
              <a:rPr lang="en-US" sz="2000" dirty="0"/>
              <a:t>LCI phase</a:t>
            </a:r>
          </a:p>
          <a:p>
            <a:pPr marL="880110" lvl="1" indent="-514350">
              <a:lnSpc>
                <a:spcPct val="100000"/>
              </a:lnSpc>
              <a:buFont typeface="+mj-lt"/>
              <a:buAutoNum type="alphaLcPeriod"/>
            </a:pPr>
            <a:r>
              <a:rPr lang="en-US" sz="2000" dirty="0"/>
              <a:t>LCIA phase</a:t>
            </a:r>
          </a:p>
          <a:p>
            <a:pPr marL="880110" lvl="1" indent="-514350">
              <a:lnSpc>
                <a:spcPct val="100000"/>
              </a:lnSpc>
              <a:buFont typeface="+mj-lt"/>
              <a:buAutoNum type="alphaLcPeriod"/>
            </a:pPr>
            <a:r>
              <a:rPr lang="en-US" sz="2000" dirty="0"/>
              <a:t>Interpretation phase</a:t>
            </a:r>
          </a:p>
          <a:p>
            <a:pPr marL="880110" lvl="1" indent="-514350">
              <a:lnSpc>
                <a:spcPct val="100000"/>
              </a:lnSpc>
              <a:buFont typeface="+mj-lt"/>
              <a:buAutoNum type="alphaLcPeriod"/>
            </a:pPr>
            <a:r>
              <a:rPr lang="en-US" sz="2000" dirty="0"/>
              <a:t>Reporting and critical review</a:t>
            </a:r>
          </a:p>
          <a:p>
            <a:pPr marL="880110" lvl="1" indent="-514350">
              <a:lnSpc>
                <a:spcPct val="100000"/>
              </a:lnSpc>
              <a:buFont typeface="+mj-lt"/>
              <a:buAutoNum type="alphaLcPeriod"/>
            </a:pPr>
            <a:r>
              <a:rPr lang="en-US" sz="2000" dirty="0"/>
              <a:t>Limitations</a:t>
            </a:r>
          </a:p>
          <a:p>
            <a:pPr marL="880110" lvl="1" indent="-514350">
              <a:lnSpc>
                <a:spcPct val="100000"/>
              </a:lnSpc>
              <a:buFont typeface="+mj-lt"/>
              <a:buAutoNum type="alphaLcPeriod"/>
            </a:pPr>
            <a:r>
              <a:rPr lang="en-US" sz="2000" dirty="0"/>
              <a:t>Relationship between phases</a:t>
            </a:r>
          </a:p>
          <a:p>
            <a:pPr marL="880110" lvl="1" indent="-514350">
              <a:lnSpc>
                <a:spcPct val="100000"/>
              </a:lnSpc>
              <a:buFont typeface="+mj-lt"/>
              <a:buAutoNum type="alphaLcPeriod"/>
            </a:pPr>
            <a:r>
              <a:rPr lang="en-US" sz="2000" dirty="0"/>
              <a:t>Conditions for use of value choices and optional elements</a:t>
            </a:r>
            <a:endParaRPr lang="en-US" dirty="0"/>
          </a:p>
          <a:p>
            <a:pPr marL="0" indent="0">
              <a:buNone/>
            </a:pPr>
            <a:r>
              <a:rPr lang="en-US" sz="2200" dirty="0"/>
              <a:t>Normative references: Need to use 14044 to apply 14040</a:t>
            </a:r>
          </a:p>
        </p:txBody>
      </p:sp>
      <p:sp>
        <p:nvSpPr>
          <p:cNvPr id="10" name="Right Brace 9"/>
          <p:cNvSpPr/>
          <p:nvPr/>
        </p:nvSpPr>
        <p:spPr>
          <a:xfrm>
            <a:off x="5874271" y="2169477"/>
            <a:ext cx="685800" cy="13679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6560071" y="2668796"/>
            <a:ext cx="2476500" cy="369332"/>
          </a:xfrm>
          <a:prstGeom prst="rect">
            <a:avLst/>
          </a:prstGeom>
          <a:noFill/>
        </p:spPr>
        <p:txBody>
          <a:bodyPr wrap="square" rtlCol="0">
            <a:spAutoFit/>
          </a:bodyPr>
          <a:lstStyle/>
          <a:p>
            <a:r>
              <a:rPr lang="en-US" dirty="0"/>
              <a:t>Phases of an LCA</a:t>
            </a:r>
          </a:p>
        </p:txBody>
      </p:sp>
      <p:cxnSp>
        <p:nvCxnSpPr>
          <p:cNvPr id="13" name="Straight Connector 12">
            <a:extLst>
              <a:ext uri="{FF2B5EF4-FFF2-40B4-BE49-F238E27FC236}">
                <a16:creationId xmlns:a16="http://schemas.microsoft.com/office/drawing/2014/main" id="{64DA7501-361B-49AA-AF41-F8836F676A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370327"/>
      </p:ext>
    </p:extLst>
  </p:cSld>
  <p:clrMapOvr>
    <a:masterClrMapping/>
  </p:clrMapOvr>
  <mc:AlternateContent xmlns:mc="http://schemas.openxmlformats.org/markup-compatibility/2006" xmlns:p14="http://schemas.microsoft.com/office/powerpoint/2010/main">
    <mc:Choice Requires="p14">
      <p:transition spd="slow" p14:dur="2000" advTm="45538"/>
    </mc:Choice>
    <mc:Fallback xmlns="">
      <p:transition spd="slow" advTm="45538"/>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xfrm>
            <a:off x="2549486" y="1322140"/>
            <a:ext cx="7086600" cy="422275"/>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algn="ctr"/>
            <a:r>
              <a:rPr lang="en-US" altLang="x-none" sz="2200" dirty="0">
                <a:latin typeface="+mn-lt"/>
              </a:rPr>
              <a:t>An input/output analysis is required for each process.</a:t>
            </a:r>
          </a:p>
        </p:txBody>
      </p:sp>
      <p:sp>
        <p:nvSpPr>
          <p:cNvPr id="750595" name="Rectangle 3"/>
          <p:cNvSpPr>
            <a:spLocks noChangeArrowheads="1"/>
          </p:cNvSpPr>
          <p:nvPr/>
        </p:nvSpPr>
        <p:spPr bwMode="auto">
          <a:xfrm>
            <a:off x="3233763" y="1822244"/>
            <a:ext cx="5984010" cy="34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46038" rIns="0" bIns="46038" anchor="b">
            <a:spAutoFit/>
          </a:bodyPr>
          <a:lstStyle/>
          <a:p>
            <a:pPr eaLnBrk="0" hangingPunct="0">
              <a:lnSpc>
                <a:spcPts val="2000"/>
              </a:lnSpc>
            </a:pPr>
            <a:r>
              <a:rPr lang="en-US" altLang="x-none" sz="2800" dirty="0"/>
              <a:t>Data Needs		Input/Output Analysis</a:t>
            </a:r>
          </a:p>
        </p:txBody>
      </p:sp>
      <p:sp>
        <p:nvSpPr>
          <p:cNvPr id="750596" name="Rectangle 4"/>
          <p:cNvSpPr>
            <a:spLocks noChangeArrowheads="1"/>
          </p:cNvSpPr>
          <p:nvPr/>
        </p:nvSpPr>
        <p:spPr bwMode="auto">
          <a:xfrm>
            <a:off x="3597275" y="2171700"/>
            <a:ext cx="4997450" cy="4445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597" name="Rectangle 5"/>
          <p:cNvSpPr>
            <a:spLocks noChangeArrowheads="1"/>
          </p:cNvSpPr>
          <p:nvPr/>
        </p:nvSpPr>
        <p:spPr bwMode="auto">
          <a:xfrm>
            <a:off x="4159250" y="245110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598" name="Rectangle 6"/>
          <p:cNvSpPr>
            <a:spLocks noChangeArrowheads="1"/>
          </p:cNvSpPr>
          <p:nvPr/>
        </p:nvSpPr>
        <p:spPr bwMode="auto">
          <a:xfrm>
            <a:off x="4159250" y="321945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599" name="Rectangle 7"/>
          <p:cNvSpPr>
            <a:spLocks noChangeArrowheads="1"/>
          </p:cNvSpPr>
          <p:nvPr/>
        </p:nvSpPr>
        <p:spPr bwMode="auto">
          <a:xfrm>
            <a:off x="4159250" y="396875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0" name="Rectangle 8"/>
          <p:cNvSpPr>
            <a:spLocks noChangeArrowheads="1"/>
          </p:cNvSpPr>
          <p:nvPr/>
        </p:nvSpPr>
        <p:spPr bwMode="auto">
          <a:xfrm>
            <a:off x="4159250" y="465455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1" name="Rectangle 9"/>
          <p:cNvSpPr>
            <a:spLocks noChangeArrowheads="1"/>
          </p:cNvSpPr>
          <p:nvPr/>
        </p:nvSpPr>
        <p:spPr bwMode="auto">
          <a:xfrm>
            <a:off x="4159250" y="540385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2" name="Rectangle 10"/>
          <p:cNvSpPr>
            <a:spLocks noChangeArrowheads="1"/>
          </p:cNvSpPr>
          <p:nvPr/>
        </p:nvSpPr>
        <p:spPr bwMode="auto">
          <a:xfrm>
            <a:off x="4159250" y="610870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3" name="Line 11"/>
          <p:cNvSpPr>
            <a:spLocks noChangeShapeType="1"/>
          </p:cNvSpPr>
          <p:nvPr/>
        </p:nvSpPr>
        <p:spPr bwMode="auto">
          <a:xfrm>
            <a:off x="3690963" y="2609850"/>
            <a:ext cx="4635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4" name="Line 12"/>
          <p:cNvSpPr>
            <a:spLocks noChangeShapeType="1"/>
          </p:cNvSpPr>
          <p:nvPr/>
        </p:nvSpPr>
        <p:spPr bwMode="auto">
          <a:xfrm flipV="1">
            <a:off x="3686783" y="3371850"/>
            <a:ext cx="467730" cy="364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5" name="Line 13"/>
          <p:cNvSpPr>
            <a:spLocks noChangeShapeType="1"/>
          </p:cNvSpPr>
          <p:nvPr/>
        </p:nvSpPr>
        <p:spPr bwMode="auto">
          <a:xfrm flipV="1">
            <a:off x="3681919" y="4120476"/>
            <a:ext cx="468414" cy="405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6" name="Line 14"/>
          <p:cNvSpPr>
            <a:spLocks noChangeShapeType="1"/>
          </p:cNvSpPr>
          <p:nvPr/>
        </p:nvSpPr>
        <p:spPr bwMode="auto">
          <a:xfrm flipV="1">
            <a:off x="3690963" y="4825121"/>
            <a:ext cx="463550" cy="425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7" name="Line 15"/>
          <p:cNvSpPr>
            <a:spLocks noChangeShapeType="1"/>
          </p:cNvSpPr>
          <p:nvPr/>
        </p:nvSpPr>
        <p:spPr bwMode="auto">
          <a:xfrm>
            <a:off x="3681919" y="5583271"/>
            <a:ext cx="47259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8" name="Line 16"/>
          <p:cNvSpPr>
            <a:spLocks noChangeShapeType="1"/>
          </p:cNvSpPr>
          <p:nvPr/>
        </p:nvSpPr>
        <p:spPr bwMode="auto">
          <a:xfrm>
            <a:off x="3690963" y="6267450"/>
            <a:ext cx="4635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9" name="Line 17"/>
          <p:cNvSpPr>
            <a:spLocks noChangeShapeType="1"/>
          </p:cNvSpPr>
          <p:nvPr/>
        </p:nvSpPr>
        <p:spPr bwMode="auto">
          <a:xfrm flipV="1">
            <a:off x="8032750" y="2602220"/>
            <a:ext cx="738212" cy="763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0" name="Line 18"/>
          <p:cNvSpPr>
            <a:spLocks noChangeShapeType="1"/>
          </p:cNvSpPr>
          <p:nvPr/>
        </p:nvSpPr>
        <p:spPr bwMode="auto">
          <a:xfrm flipV="1">
            <a:off x="8032749" y="3365501"/>
            <a:ext cx="738213" cy="270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1" name="Line 19"/>
          <p:cNvSpPr>
            <a:spLocks noChangeShapeType="1"/>
          </p:cNvSpPr>
          <p:nvPr/>
        </p:nvSpPr>
        <p:spPr bwMode="auto">
          <a:xfrm>
            <a:off x="8032749" y="4114800"/>
            <a:ext cx="738213" cy="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2" name="Line 20"/>
          <p:cNvSpPr>
            <a:spLocks noChangeShapeType="1"/>
          </p:cNvSpPr>
          <p:nvPr/>
        </p:nvSpPr>
        <p:spPr bwMode="auto">
          <a:xfrm>
            <a:off x="8032749" y="4800599"/>
            <a:ext cx="738214" cy="506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3" name="Line 21"/>
          <p:cNvSpPr>
            <a:spLocks noChangeShapeType="1"/>
          </p:cNvSpPr>
          <p:nvPr/>
        </p:nvSpPr>
        <p:spPr bwMode="auto">
          <a:xfrm>
            <a:off x="8032749" y="5548619"/>
            <a:ext cx="73821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4" name="Line 22"/>
          <p:cNvSpPr>
            <a:spLocks noChangeShapeType="1"/>
          </p:cNvSpPr>
          <p:nvPr/>
        </p:nvSpPr>
        <p:spPr bwMode="auto">
          <a:xfrm>
            <a:off x="8032749" y="6267450"/>
            <a:ext cx="738213"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5" name="Rectangle 23"/>
          <p:cNvSpPr>
            <a:spLocks noChangeArrowheads="1"/>
          </p:cNvSpPr>
          <p:nvPr/>
        </p:nvSpPr>
        <p:spPr bwMode="auto">
          <a:xfrm>
            <a:off x="1729225" y="2143126"/>
            <a:ext cx="1031835" cy="4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lnSpc>
                <a:spcPts val="2800"/>
              </a:lnSpc>
              <a:spcBef>
                <a:spcPts val="2800"/>
              </a:spcBef>
            </a:pPr>
            <a:r>
              <a:rPr lang="en-US" altLang="x-none" sz="2400" u="sng" dirty="0"/>
              <a:t>Inputs</a:t>
            </a:r>
            <a:endParaRPr lang="en-US" altLang="x-none" u="sng" dirty="0"/>
          </a:p>
        </p:txBody>
      </p:sp>
      <p:sp>
        <p:nvSpPr>
          <p:cNvPr id="750616" name="Rectangle 24"/>
          <p:cNvSpPr>
            <a:spLocks noChangeArrowheads="1"/>
          </p:cNvSpPr>
          <p:nvPr/>
        </p:nvSpPr>
        <p:spPr bwMode="auto">
          <a:xfrm>
            <a:off x="1818106" y="3550374"/>
            <a:ext cx="854075" cy="41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lnSpc>
                <a:spcPts val="2800"/>
              </a:lnSpc>
              <a:spcBef>
                <a:spcPts val="2800"/>
              </a:spcBef>
            </a:pPr>
            <a:r>
              <a:rPr lang="en-US" altLang="x-none" dirty="0"/>
              <a:t>Energy</a:t>
            </a:r>
          </a:p>
        </p:txBody>
      </p:sp>
      <p:sp>
        <p:nvSpPr>
          <p:cNvPr id="750617" name="Rectangle 25"/>
          <p:cNvSpPr>
            <a:spLocks noChangeArrowheads="1"/>
          </p:cNvSpPr>
          <p:nvPr/>
        </p:nvSpPr>
        <p:spPr bwMode="auto">
          <a:xfrm>
            <a:off x="1667251" y="5056149"/>
            <a:ext cx="1155787"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lnSpc>
                <a:spcPts val="2800"/>
              </a:lnSpc>
              <a:spcBef>
                <a:spcPts val="2800"/>
              </a:spcBef>
            </a:pPr>
            <a:r>
              <a:rPr lang="en-US" altLang="x-none" dirty="0"/>
              <a:t>Raw Materials</a:t>
            </a:r>
          </a:p>
        </p:txBody>
      </p:sp>
      <p:sp>
        <p:nvSpPr>
          <p:cNvPr id="750618" name="Rectangle 26"/>
          <p:cNvSpPr>
            <a:spLocks noChangeArrowheads="1"/>
          </p:cNvSpPr>
          <p:nvPr/>
        </p:nvSpPr>
        <p:spPr bwMode="auto">
          <a:xfrm>
            <a:off x="9334806" y="2695245"/>
            <a:ext cx="1405835" cy="353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l" eaLnBrk="0" hangingPunct="0"/>
            <a:r>
              <a:rPr lang="en-US" altLang="x-none" sz="1600" dirty="0"/>
              <a:t>Water</a:t>
            </a:r>
          </a:p>
          <a:p>
            <a:pPr algn="l" eaLnBrk="0" hangingPunct="0"/>
            <a:r>
              <a:rPr lang="en-US" altLang="x-none" sz="1600" dirty="0"/>
              <a:t>Effluent</a:t>
            </a:r>
          </a:p>
          <a:p>
            <a:pPr algn="l" eaLnBrk="0" hangingPunct="0"/>
            <a:endParaRPr lang="en-US" altLang="x-none" sz="1600" dirty="0"/>
          </a:p>
          <a:p>
            <a:pPr algn="l" eaLnBrk="0" hangingPunct="0"/>
            <a:r>
              <a:rPr lang="en-US" altLang="x-none" sz="1600" dirty="0"/>
              <a:t>Airborne </a:t>
            </a:r>
          </a:p>
          <a:p>
            <a:pPr algn="l" eaLnBrk="0" hangingPunct="0"/>
            <a:r>
              <a:rPr lang="en-US" altLang="x-none" sz="1600" dirty="0"/>
              <a:t>Emissions</a:t>
            </a:r>
          </a:p>
          <a:p>
            <a:pPr algn="l" eaLnBrk="0" hangingPunct="0"/>
            <a:endParaRPr lang="en-US" altLang="x-none" sz="1600" dirty="0"/>
          </a:p>
          <a:p>
            <a:pPr algn="l" eaLnBrk="0" hangingPunct="0"/>
            <a:r>
              <a:rPr lang="en-US" altLang="x-none" sz="1600" dirty="0"/>
              <a:t>Solid Wastes</a:t>
            </a:r>
          </a:p>
          <a:p>
            <a:pPr algn="l" eaLnBrk="0" hangingPunct="0"/>
            <a:endParaRPr lang="en-US" altLang="x-none" sz="1600" dirty="0"/>
          </a:p>
          <a:p>
            <a:pPr algn="l" eaLnBrk="0" hangingPunct="0"/>
            <a:r>
              <a:rPr lang="en-US" altLang="x-none" sz="1600" dirty="0"/>
              <a:t>Other </a:t>
            </a:r>
          </a:p>
          <a:p>
            <a:pPr algn="l" eaLnBrk="0" hangingPunct="0"/>
            <a:r>
              <a:rPr lang="en-US" altLang="x-none" sz="1600" dirty="0"/>
              <a:t>Environmental</a:t>
            </a:r>
          </a:p>
          <a:p>
            <a:pPr algn="l" eaLnBrk="0" hangingPunct="0"/>
            <a:r>
              <a:rPr lang="en-US" altLang="x-none" sz="1600" dirty="0"/>
              <a:t>Releases</a:t>
            </a:r>
          </a:p>
          <a:p>
            <a:pPr algn="l" eaLnBrk="0" hangingPunct="0"/>
            <a:endParaRPr lang="en-US" altLang="x-none" sz="1600" dirty="0"/>
          </a:p>
          <a:p>
            <a:pPr algn="l" eaLnBrk="0" hangingPunct="0"/>
            <a:r>
              <a:rPr lang="en-US" altLang="x-none" sz="1600" dirty="0"/>
              <a:t>Useable </a:t>
            </a:r>
          </a:p>
          <a:p>
            <a:pPr algn="l" eaLnBrk="0" hangingPunct="0"/>
            <a:r>
              <a:rPr lang="en-US" altLang="x-none" sz="1600" dirty="0"/>
              <a:t>Products</a:t>
            </a:r>
          </a:p>
        </p:txBody>
      </p:sp>
      <p:sp>
        <p:nvSpPr>
          <p:cNvPr id="750619" name="Line 27"/>
          <p:cNvSpPr>
            <a:spLocks noChangeShapeType="1"/>
          </p:cNvSpPr>
          <p:nvPr/>
        </p:nvSpPr>
        <p:spPr bwMode="auto">
          <a:xfrm>
            <a:off x="8767789" y="2899064"/>
            <a:ext cx="571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0" name="Line 28"/>
          <p:cNvSpPr>
            <a:spLocks noChangeShapeType="1"/>
          </p:cNvSpPr>
          <p:nvPr/>
        </p:nvSpPr>
        <p:spPr bwMode="auto">
          <a:xfrm>
            <a:off x="8763306" y="3716950"/>
            <a:ext cx="571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1" name="Line 29"/>
          <p:cNvSpPr>
            <a:spLocks noChangeShapeType="1"/>
          </p:cNvSpPr>
          <p:nvPr/>
        </p:nvSpPr>
        <p:spPr bwMode="auto">
          <a:xfrm>
            <a:off x="8770963" y="4339222"/>
            <a:ext cx="571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2" name="Line 30"/>
          <p:cNvSpPr>
            <a:spLocks noChangeShapeType="1"/>
          </p:cNvSpPr>
          <p:nvPr/>
        </p:nvSpPr>
        <p:spPr bwMode="auto">
          <a:xfrm>
            <a:off x="8767789" y="5056149"/>
            <a:ext cx="571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3" name="Line 31"/>
          <p:cNvSpPr>
            <a:spLocks noChangeShapeType="1"/>
          </p:cNvSpPr>
          <p:nvPr/>
        </p:nvSpPr>
        <p:spPr bwMode="auto">
          <a:xfrm>
            <a:off x="8763000" y="5910183"/>
            <a:ext cx="571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4" name="Rectangle 32"/>
          <p:cNvSpPr>
            <a:spLocks noChangeArrowheads="1"/>
          </p:cNvSpPr>
          <p:nvPr/>
        </p:nvSpPr>
        <p:spPr bwMode="auto">
          <a:xfrm>
            <a:off x="4688681" y="2382041"/>
            <a:ext cx="2814638" cy="42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lnSpc>
                <a:spcPts val="2800"/>
              </a:lnSpc>
              <a:spcBef>
                <a:spcPts val="2800"/>
              </a:spcBef>
            </a:pPr>
            <a:r>
              <a:rPr lang="en-US" altLang="x-none" dirty="0"/>
              <a:t>Raw Material Acquisition</a:t>
            </a:r>
          </a:p>
        </p:txBody>
      </p:sp>
      <p:sp>
        <p:nvSpPr>
          <p:cNvPr id="750626" name="Rectangle 34"/>
          <p:cNvSpPr>
            <a:spLocks noChangeArrowheads="1"/>
          </p:cNvSpPr>
          <p:nvPr/>
        </p:nvSpPr>
        <p:spPr bwMode="auto">
          <a:xfrm>
            <a:off x="4255752" y="3127499"/>
            <a:ext cx="3680496" cy="4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algn="ctr" eaLnBrk="0" hangingPunct="0">
              <a:lnSpc>
                <a:spcPts val="2800"/>
              </a:lnSpc>
              <a:spcBef>
                <a:spcPts val="2800"/>
              </a:spcBef>
            </a:pPr>
            <a:r>
              <a:rPr lang="en-US" altLang="x-none" sz="1600" dirty="0"/>
              <a:t>Manufacturing, Processing, &amp; Formulation</a:t>
            </a:r>
          </a:p>
        </p:txBody>
      </p:sp>
      <p:sp>
        <p:nvSpPr>
          <p:cNvPr id="750627" name="Line 35"/>
          <p:cNvSpPr>
            <a:spLocks noChangeShapeType="1"/>
          </p:cNvSpPr>
          <p:nvPr/>
        </p:nvSpPr>
        <p:spPr bwMode="auto">
          <a:xfrm>
            <a:off x="6096000" y="3549856"/>
            <a:ext cx="1" cy="41309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8" name="Line 36"/>
          <p:cNvSpPr>
            <a:spLocks noChangeShapeType="1"/>
          </p:cNvSpPr>
          <p:nvPr/>
        </p:nvSpPr>
        <p:spPr bwMode="auto">
          <a:xfrm>
            <a:off x="6092019" y="4295408"/>
            <a:ext cx="7963" cy="3499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750629" name="Rectangle 37"/>
          <p:cNvSpPr>
            <a:spLocks noChangeArrowheads="1"/>
          </p:cNvSpPr>
          <p:nvPr/>
        </p:nvSpPr>
        <p:spPr bwMode="auto">
          <a:xfrm>
            <a:off x="4481499" y="3890381"/>
            <a:ext cx="3221038" cy="4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algn="ctr" eaLnBrk="0" hangingPunct="0">
              <a:lnSpc>
                <a:spcPts val="2800"/>
              </a:lnSpc>
              <a:spcBef>
                <a:spcPts val="2800"/>
              </a:spcBef>
            </a:pPr>
            <a:r>
              <a:rPr lang="en-US" altLang="x-none" dirty="0"/>
              <a:t>Distribution &amp; Transportation</a:t>
            </a:r>
          </a:p>
        </p:txBody>
      </p:sp>
      <p:sp>
        <p:nvSpPr>
          <p:cNvPr id="750630" name="Rectangle 38"/>
          <p:cNvSpPr>
            <a:spLocks noChangeArrowheads="1"/>
          </p:cNvSpPr>
          <p:nvPr/>
        </p:nvSpPr>
        <p:spPr bwMode="auto">
          <a:xfrm>
            <a:off x="4657183" y="4588879"/>
            <a:ext cx="2888612" cy="4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algn="ctr" eaLnBrk="0" hangingPunct="0">
              <a:lnSpc>
                <a:spcPts val="2800"/>
              </a:lnSpc>
              <a:spcBef>
                <a:spcPts val="2800"/>
              </a:spcBef>
            </a:pPr>
            <a:r>
              <a:rPr lang="en-US" altLang="x-none" dirty="0"/>
              <a:t>Use/Re-Use/Maintenance</a:t>
            </a:r>
          </a:p>
        </p:txBody>
      </p:sp>
      <p:sp>
        <p:nvSpPr>
          <p:cNvPr id="750631" name="Rectangle 39"/>
          <p:cNvSpPr>
            <a:spLocks noChangeArrowheads="1"/>
          </p:cNvSpPr>
          <p:nvPr/>
        </p:nvSpPr>
        <p:spPr bwMode="auto">
          <a:xfrm>
            <a:off x="5614169" y="5338626"/>
            <a:ext cx="963663" cy="41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algn="ctr" eaLnBrk="0" hangingPunct="0">
              <a:lnSpc>
                <a:spcPts val="2800"/>
              </a:lnSpc>
              <a:spcBef>
                <a:spcPts val="2800"/>
              </a:spcBef>
            </a:pPr>
            <a:r>
              <a:rPr lang="en-US" altLang="x-none" dirty="0"/>
              <a:t>Recycle</a:t>
            </a:r>
          </a:p>
        </p:txBody>
      </p:sp>
      <p:sp>
        <p:nvSpPr>
          <p:cNvPr id="750632" name="Rectangle 40"/>
          <p:cNvSpPr>
            <a:spLocks noChangeArrowheads="1"/>
          </p:cNvSpPr>
          <p:nvPr/>
        </p:nvSpPr>
        <p:spPr bwMode="auto">
          <a:xfrm>
            <a:off x="4959184" y="6034907"/>
            <a:ext cx="2292488" cy="4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algn="ctr" eaLnBrk="0" hangingPunct="0">
              <a:lnSpc>
                <a:spcPts val="2800"/>
              </a:lnSpc>
              <a:spcBef>
                <a:spcPts val="2800"/>
              </a:spcBef>
            </a:pPr>
            <a:r>
              <a:rPr lang="en-US" altLang="x-none" dirty="0"/>
              <a:t>Waste Management</a:t>
            </a:r>
          </a:p>
        </p:txBody>
      </p:sp>
      <p:sp>
        <p:nvSpPr>
          <p:cNvPr id="750633" name="Line 41"/>
          <p:cNvSpPr>
            <a:spLocks noChangeShapeType="1"/>
          </p:cNvSpPr>
          <p:nvPr/>
        </p:nvSpPr>
        <p:spPr bwMode="auto">
          <a:xfrm flipH="1">
            <a:off x="6096000" y="4972050"/>
            <a:ext cx="0" cy="431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34" name="Line 42"/>
          <p:cNvSpPr>
            <a:spLocks noChangeShapeType="1"/>
          </p:cNvSpPr>
          <p:nvPr/>
        </p:nvSpPr>
        <p:spPr bwMode="auto">
          <a:xfrm>
            <a:off x="6092018" y="2768599"/>
            <a:ext cx="7964" cy="44116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35" name="Line 43"/>
          <p:cNvSpPr>
            <a:spLocks noChangeShapeType="1"/>
          </p:cNvSpPr>
          <p:nvPr/>
        </p:nvSpPr>
        <p:spPr bwMode="auto">
          <a:xfrm flipH="1">
            <a:off x="6096000" y="5721351"/>
            <a:ext cx="0" cy="3776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36" name="Rectangle 44"/>
          <p:cNvSpPr>
            <a:spLocks noChangeArrowheads="1"/>
          </p:cNvSpPr>
          <p:nvPr/>
        </p:nvSpPr>
        <p:spPr bwMode="auto">
          <a:xfrm>
            <a:off x="1575840" y="6235531"/>
            <a:ext cx="2216971" cy="419987"/>
          </a:xfrm>
          <a:prstGeom prst="rect">
            <a:avLst/>
          </a:prstGeom>
          <a:noFill/>
          <a:ln>
            <a:noFill/>
          </a:ln>
          <a:effectLst/>
          <a:extLst/>
        </p:spPr>
        <p:txBody>
          <a:bodyPr wrap="square" lIns="90488" tIns="44450" rIns="90488" bIns="44450" anchor="ctr">
            <a:spAutoFit/>
          </a:bodyPr>
          <a:lstStyle/>
          <a:p>
            <a:pPr algn="ctr" eaLnBrk="0" hangingPunct="0">
              <a:lnSpc>
                <a:spcPts val="2800"/>
              </a:lnSpc>
              <a:spcBef>
                <a:spcPts val="2800"/>
              </a:spcBef>
            </a:pPr>
            <a:r>
              <a:rPr lang="en-US" altLang="x-none" sz="1600" dirty="0"/>
              <a:t>System Boundary</a:t>
            </a:r>
          </a:p>
        </p:txBody>
      </p:sp>
      <p:sp>
        <p:nvSpPr>
          <p:cNvPr id="750637" name="Rectangle 45"/>
          <p:cNvSpPr>
            <a:spLocks noChangeArrowheads="1"/>
          </p:cNvSpPr>
          <p:nvPr/>
        </p:nvSpPr>
        <p:spPr bwMode="auto">
          <a:xfrm>
            <a:off x="9092547" y="2143126"/>
            <a:ext cx="1276871"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r>
              <a:rPr lang="en-US" altLang="x-none" sz="2400" u="sng" dirty="0"/>
              <a:t>Outputs</a:t>
            </a:r>
          </a:p>
        </p:txBody>
      </p:sp>
      <p:sp>
        <p:nvSpPr>
          <p:cNvPr id="750638" name="Line 46"/>
          <p:cNvSpPr>
            <a:spLocks noChangeShapeType="1"/>
          </p:cNvSpPr>
          <p:nvPr/>
        </p:nvSpPr>
        <p:spPr bwMode="auto">
          <a:xfrm>
            <a:off x="2684326" y="5460106"/>
            <a:ext cx="107166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39" name="Line 47"/>
          <p:cNvSpPr>
            <a:spLocks noChangeShapeType="1"/>
          </p:cNvSpPr>
          <p:nvPr/>
        </p:nvSpPr>
        <p:spPr bwMode="auto">
          <a:xfrm>
            <a:off x="2706713" y="3792292"/>
            <a:ext cx="1054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Rectangle 2">
            <a:extLst>
              <a:ext uri="{FF2B5EF4-FFF2-40B4-BE49-F238E27FC236}">
                <a16:creationId xmlns:a16="http://schemas.microsoft.com/office/drawing/2014/main" id="{100BCCD6-0467-4255-B814-3D418445483E}"/>
              </a:ext>
            </a:extLst>
          </p:cNvPr>
          <p:cNvSpPr txBox="1">
            <a:spLocks noChangeArrowheads="1"/>
          </p:cNvSpPr>
          <p:nvPr/>
        </p:nvSpPr>
        <p:spPr>
          <a:xfrm>
            <a:off x="2583656" y="220198"/>
            <a:ext cx="7024688" cy="646331"/>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Life-Cycle Inventory</a:t>
            </a:r>
          </a:p>
        </p:txBody>
      </p:sp>
      <p:cxnSp>
        <p:nvCxnSpPr>
          <p:cNvPr id="50" name="Straight Connector 49">
            <a:extLst>
              <a:ext uri="{FF2B5EF4-FFF2-40B4-BE49-F238E27FC236}">
                <a16:creationId xmlns:a16="http://schemas.microsoft.com/office/drawing/2014/main" id="{7CB3D888-599E-4F32-A8D9-DD5E3D4A093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57466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92079" y="174568"/>
            <a:ext cx="8171329" cy="701731"/>
          </a:xfrm>
        </p:spPr>
        <p:txBody>
          <a:bodyPr wrap="square" rtlCol="0">
            <a:spAutoFit/>
          </a:bodyPr>
          <a:lstStyle/>
          <a:p>
            <a:pPr algn="ctr">
              <a:defRPr/>
            </a:pPr>
            <a:r>
              <a:rPr lang="en-US" b="1" dirty="0">
                <a:latin typeface="+mn-lt"/>
              </a:rPr>
              <a:t>Motivations for Implementing LCA</a:t>
            </a:r>
          </a:p>
        </p:txBody>
      </p:sp>
      <p:graphicFrame>
        <p:nvGraphicFramePr>
          <p:cNvPr id="37891" name="Object 3"/>
          <p:cNvGraphicFramePr>
            <a:graphicFrameLocks noChangeAspect="1"/>
          </p:cNvGraphicFramePr>
          <p:nvPr>
            <p:extLst>
              <p:ext uri="{D42A27DB-BD31-4B8C-83A1-F6EECF244321}">
                <p14:modId xmlns:p14="http://schemas.microsoft.com/office/powerpoint/2010/main" val="2634408356"/>
              </p:ext>
            </p:extLst>
          </p:nvPr>
        </p:nvGraphicFramePr>
        <p:xfrm>
          <a:off x="3733472" y="1449264"/>
          <a:ext cx="4688541" cy="5223279"/>
        </p:xfrm>
        <a:graphic>
          <a:graphicData uri="http://schemas.openxmlformats.org/presentationml/2006/ole">
            <mc:AlternateContent xmlns:mc="http://schemas.openxmlformats.org/markup-compatibility/2006">
              <mc:Choice xmlns:v="urn:schemas-microsoft-com:vml" Requires="v">
                <p:oleObj spid="_x0000_s17489" name="Drawing" r:id="rId3" imgW="3505320" imgH="3905280" progId="WPDraw30.Drawing">
                  <p:embed/>
                </p:oleObj>
              </mc:Choice>
              <mc:Fallback>
                <p:oleObj name="Drawing" r:id="rId3" imgW="3505320" imgH="3905280" progId="WPDraw30.Drawing">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472" y="1449264"/>
                        <a:ext cx="4688541" cy="5223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4" name="Straight Connector 3">
            <a:extLst>
              <a:ext uri="{FF2B5EF4-FFF2-40B4-BE49-F238E27FC236}">
                <a16:creationId xmlns:a16="http://schemas.microsoft.com/office/drawing/2014/main" id="{5CE2AB2B-8141-4F69-815A-8DAC0C3D6C8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6803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381000" y="213393"/>
            <a:ext cx="11430000" cy="646331"/>
          </a:xfrm>
        </p:spPr>
        <p:txBody>
          <a:bodyPr wrap="square" rtlCol="0">
            <a:spAutoFit/>
          </a:bodyPr>
          <a:lstStyle/>
          <a:p>
            <a:pPr algn="ctr">
              <a:defRPr/>
            </a:pPr>
            <a:r>
              <a:rPr lang="en-US" sz="4000" b="1" dirty="0">
                <a:latin typeface="+mn-lt"/>
              </a:rPr>
              <a:t>Life-Cycle Analysis Helps Avoid Shifting the Issues</a:t>
            </a:r>
          </a:p>
        </p:txBody>
      </p:sp>
      <p:sp>
        <p:nvSpPr>
          <p:cNvPr id="34820" name="Rectangle 3"/>
          <p:cNvSpPr>
            <a:spLocks noGrp="1" noChangeArrowheads="1"/>
          </p:cNvSpPr>
          <p:nvPr>
            <p:ph idx="1"/>
          </p:nvPr>
        </p:nvSpPr>
        <p:spPr>
          <a:xfrm>
            <a:off x="829307" y="1151914"/>
            <a:ext cx="8110818" cy="5632311"/>
          </a:xfrm>
        </p:spPr>
        <p:txBody>
          <a:bodyPr wrap="square" rtlCol="0">
            <a:spAutoFit/>
          </a:bodyPr>
          <a:lstStyle/>
          <a:p>
            <a:pPr marL="274320" indent="-274320">
              <a:lnSpc>
                <a:spcPct val="100000"/>
              </a:lnSpc>
              <a:spcBef>
                <a:spcPts val="300"/>
              </a:spcBef>
              <a:buFont typeface="Arial" panose="020B0604020202020204" pitchFamily="34" charset="0"/>
              <a:buChar char="•"/>
              <a:defRPr/>
            </a:pPr>
            <a:r>
              <a:rPr lang="en-US" dirty="0">
                <a:latin typeface="+mn-lt"/>
              </a:rPr>
              <a:t>Looking at the entire life-cycle helps ensure reducing waste at one point does not simply create more waste at another point in the life-cycle.</a:t>
            </a:r>
          </a:p>
          <a:p>
            <a:pPr marL="274320" indent="-274320">
              <a:lnSpc>
                <a:spcPct val="100000"/>
              </a:lnSpc>
              <a:spcBef>
                <a:spcPts val="300"/>
              </a:spcBef>
              <a:buFont typeface="Arial" panose="020B0604020202020204" pitchFamily="34" charset="0"/>
              <a:buChar char="•"/>
              <a:defRPr/>
            </a:pPr>
            <a:r>
              <a:rPr lang="en-US" b="1" dirty="0">
                <a:latin typeface="+mn-lt"/>
              </a:rPr>
              <a:t>Issues may be shifted </a:t>
            </a:r>
            <a:r>
              <a:rPr lang="en-US" dirty="0">
                <a:latin typeface="+mn-lt"/>
              </a:rPr>
              <a:t>– intentionally or inadvertently – among:</a:t>
            </a:r>
          </a:p>
          <a:p>
            <a:pPr marL="730250" lvl="1" indent="-273050">
              <a:lnSpc>
                <a:spcPct val="100000"/>
              </a:lnSpc>
              <a:spcBef>
                <a:spcPts val="300"/>
              </a:spcBef>
              <a:buFont typeface="Arial" panose="020B0604020202020204" pitchFamily="34" charset="0"/>
              <a:buChar char="•"/>
              <a:defRPr/>
            </a:pPr>
            <a:r>
              <a:rPr lang="en-US" dirty="0">
                <a:latin typeface="+mn-lt"/>
              </a:rPr>
              <a:t>Processes or manufacturing sites</a:t>
            </a:r>
          </a:p>
          <a:p>
            <a:pPr marL="730250" lvl="1" indent="-273050">
              <a:lnSpc>
                <a:spcPct val="100000"/>
              </a:lnSpc>
              <a:spcBef>
                <a:spcPts val="300"/>
              </a:spcBef>
              <a:buFont typeface="Arial" panose="020B0604020202020204" pitchFamily="34" charset="0"/>
              <a:buChar char="•"/>
              <a:defRPr/>
            </a:pPr>
            <a:r>
              <a:rPr lang="en-US" dirty="0">
                <a:latin typeface="+mn-lt"/>
              </a:rPr>
              <a:t>Geographic locale</a:t>
            </a:r>
          </a:p>
          <a:p>
            <a:pPr marL="730250" lvl="1" indent="-273050">
              <a:lnSpc>
                <a:spcPct val="100000"/>
              </a:lnSpc>
              <a:spcBef>
                <a:spcPts val="300"/>
              </a:spcBef>
              <a:buFont typeface="Arial" panose="020B0604020202020204" pitchFamily="34" charset="0"/>
              <a:buChar char="•"/>
              <a:defRPr/>
            </a:pPr>
            <a:r>
              <a:rPr lang="en-US" dirty="0">
                <a:latin typeface="+mn-lt"/>
              </a:rPr>
              <a:t>Different budgets and planning cycles (first cost)</a:t>
            </a:r>
          </a:p>
          <a:p>
            <a:pPr marL="730250" lvl="1" indent="-273050">
              <a:lnSpc>
                <a:spcPct val="100000"/>
              </a:lnSpc>
              <a:spcBef>
                <a:spcPts val="300"/>
              </a:spcBef>
              <a:buFont typeface="Arial" panose="020B0604020202020204" pitchFamily="34" charset="0"/>
              <a:buChar char="•"/>
              <a:defRPr/>
            </a:pPr>
            <a:r>
              <a:rPr lang="en-US" dirty="0">
                <a:latin typeface="+mn-lt"/>
              </a:rPr>
              <a:t>Environmental media – air, water, soil (</a:t>
            </a:r>
            <a:r>
              <a:rPr lang="en-US" dirty="0" err="1">
                <a:latin typeface="+mn-lt"/>
              </a:rPr>
              <a:t>MTBE</a:t>
            </a:r>
            <a:r>
              <a:rPr lang="en-US" dirty="0">
                <a:latin typeface="+mn-lt"/>
              </a:rPr>
              <a:t>)</a:t>
            </a:r>
          </a:p>
          <a:p>
            <a:pPr marL="730250" lvl="1" indent="-273050">
              <a:lnSpc>
                <a:spcPct val="100000"/>
              </a:lnSpc>
              <a:spcBef>
                <a:spcPts val="300"/>
              </a:spcBef>
              <a:buFont typeface="Arial" panose="020B0604020202020204" pitchFamily="34" charset="0"/>
              <a:buChar char="•"/>
              <a:defRPr/>
            </a:pPr>
            <a:r>
              <a:rPr lang="en-US" dirty="0">
                <a:latin typeface="+mn-lt"/>
              </a:rPr>
              <a:t>Sustainability dimension: economic, social, environmental burdens</a:t>
            </a:r>
          </a:p>
          <a:p>
            <a:pPr marL="274320" indent="-274320">
              <a:lnSpc>
                <a:spcPct val="100000"/>
              </a:lnSpc>
              <a:spcBef>
                <a:spcPts val="300"/>
              </a:spcBef>
              <a:buFont typeface="Arial" panose="020B0604020202020204" pitchFamily="34" charset="0"/>
              <a:buChar char="•"/>
              <a:defRPr/>
            </a:pPr>
            <a:r>
              <a:rPr lang="en-US" dirty="0">
                <a:latin typeface="+mn-lt"/>
              </a:rPr>
              <a:t>Depends on “boundaries”</a:t>
            </a:r>
          </a:p>
          <a:p>
            <a:pPr marL="274320" indent="-274320">
              <a:lnSpc>
                <a:spcPct val="100000"/>
              </a:lnSpc>
              <a:spcBef>
                <a:spcPts val="300"/>
              </a:spcBef>
              <a:buFont typeface="Arial" panose="020B0604020202020204" pitchFamily="34" charset="0"/>
              <a:buChar char="•"/>
              <a:defRPr/>
            </a:pPr>
            <a:r>
              <a:rPr lang="en-US" dirty="0">
                <a:latin typeface="+mn-lt"/>
              </a:rPr>
              <a:t>Be conscious of what is shifted and where!</a:t>
            </a:r>
          </a:p>
        </p:txBody>
      </p:sp>
      <p:cxnSp>
        <p:nvCxnSpPr>
          <p:cNvPr id="4" name="Straight Connector 3">
            <a:extLst>
              <a:ext uri="{FF2B5EF4-FFF2-40B4-BE49-F238E27FC236}">
                <a16:creationId xmlns:a16="http://schemas.microsoft.com/office/drawing/2014/main" id="{3721825B-6A3C-4119-AFE7-AAE77D42F93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079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6029" y="213880"/>
            <a:ext cx="6879942" cy="646331"/>
          </a:xfrm>
        </p:spPr>
        <p:txBody>
          <a:bodyPr wrap="square">
            <a:spAutoFit/>
          </a:bodyPr>
          <a:lstStyle/>
          <a:p>
            <a:pPr algn="ctr"/>
            <a:r>
              <a:rPr lang="en-US" sz="4000" b="1" dirty="0">
                <a:latin typeface="+mn-lt"/>
              </a:rPr>
              <a:t>Phase 1: Goal and Scope</a:t>
            </a:r>
          </a:p>
        </p:txBody>
      </p:sp>
      <p:sp>
        <p:nvSpPr>
          <p:cNvPr id="10" name="Content Placeholder 8"/>
          <p:cNvSpPr txBox="1">
            <a:spLocks/>
          </p:cNvSpPr>
          <p:nvPr/>
        </p:nvSpPr>
        <p:spPr>
          <a:xfrm>
            <a:off x="7563076" y="1864806"/>
            <a:ext cx="3844824" cy="146685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Scope follows the goal and provides background information, details methodological choices, and tells how the report will be formatted.</a:t>
            </a:r>
          </a:p>
          <a:p>
            <a:pPr marL="0" indent="0">
              <a:buNone/>
            </a:pPr>
            <a:endParaRPr lang="en-US" dirty="0"/>
          </a:p>
        </p:txBody>
      </p:sp>
      <p:graphicFrame>
        <p:nvGraphicFramePr>
          <p:cNvPr id="17" name="Diagram 16"/>
          <p:cNvGraphicFramePr/>
          <p:nvPr>
            <p:extLst>
              <p:ext uri="{D42A27DB-BD31-4B8C-83A1-F6EECF244321}">
                <p14:modId xmlns:p14="http://schemas.microsoft.com/office/powerpoint/2010/main" val="1207073962"/>
              </p:ext>
            </p:extLst>
          </p:nvPr>
        </p:nvGraphicFramePr>
        <p:xfrm>
          <a:off x="683134" y="1443618"/>
          <a:ext cx="11102916" cy="4696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8051497" y="3843362"/>
            <a:ext cx="3609591" cy="1569660"/>
          </a:xfrm>
          <a:prstGeom prst="rect">
            <a:avLst/>
          </a:prstGeom>
        </p:spPr>
        <p:txBody>
          <a:bodyPr wrap="square">
            <a:spAutoFit/>
          </a:bodyPr>
          <a:lstStyle/>
          <a:p>
            <a:pPr lvl="1"/>
            <a:r>
              <a:rPr lang="en-US" sz="1600" dirty="0">
                <a:solidFill>
                  <a:schemeClr val="bg1"/>
                </a:solidFill>
              </a:rPr>
              <a:t>Data requirements</a:t>
            </a:r>
          </a:p>
          <a:p>
            <a:pPr lvl="1"/>
            <a:r>
              <a:rPr lang="en-US" sz="1600" dirty="0">
                <a:solidFill>
                  <a:schemeClr val="bg1"/>
                </a:solidFill>
              </a:rPr>
              <a:t>Assumptions</a:t>
            </a:r>
          </a:p>
          <a:p>
            <a:pPr lvl="1"/>
            <a:r>
              <a:rPr lang="en-US" sz="1600" dirty="0">
                <a:solidFill>
                  <a:schemeClr val="bg1"/>
                </a:solidFill>
              </a:rPr>
              <a:t>Limitations</a:t>
            </a:r>
          </a:p>
          <a:p>
            <a:pPr lvl="1"/>
            <a:r>
              <a:rPr lang="en-US" sz="1600" dirty="0">
                <a:solidFill>
                  <a:schemeClr val="bg1"/>
                </a:solidFill>
              </a:rPr>
              <a:t>Initial data quality requirements</a:t>
            </a:r>
          </a:p>
          <a:p>
            <a:pPr lvl="1"/>
            <a:r>
              <a:rPr lang="en-US" sz="1600" dirty="0">
                <a:solidFill>
                  <a:schemeClr val="bg1"/>
                </a:solidFill>
              </a:rPr>
              <a:t>Type of critical review, if any</a:t>
            </a:r>
          </a:p>
          <a:p>
            <a:pPr lvl="1"/>
            <a:r>
              <a:rPr lang="en-US" sz="1600" dirty="0">
                <a:solidFill>
                  <a:schemeClr val="bg1"/>
                </a:solidFill>
              </a:rPr>
              <a:t>Type and format of report</a:t>
            </a:r>
          </a:p>
        </p:txBody>
      </p:sp>
      <p:cxnSp>
        <p:nvCxnSpPr>
          <p:cNvPr id="21" name="Straight Connector 20"/>
          <p:cNvCxnSpPr/>
          <p:nvPr/>
        </p:nvCxnSpPr>
        <p:spPr>
          <a:xfrm>
            <a:off x="8464824" y="3843362"/>
            <a:ext cx="0" cy="17860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7094F9-8DE4-4A04-A645-344A5BFDAB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282110"/>
      </p:ext>
    </p:extLst>
  </p:cSld>
  <p:clrMapOvr>
    <a:masterClrMapping/>
  </p:clrMapOvr>
  <mc:AlternateContent xmlns:mc="http://schemas.openxmlformats.org/markup-compatibility/2006" xmlns:p14="http://schemas.microsoft.com/office/powerpoint/2010/main">
    <mc:Choice Requires="p14">
      <p:transition spd="slow" p14:dur="2000" advTm="56940"/>
    </mc:Choice>
    <mc:Fallback xmlns="">
      <p:transition spd="slow" advTm="5694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741" y="174812"/>
            <a:ext cx="7996518" cy="646331"/>
          </a:xfrm>
        </p:spPr>
        <p:txBody>
          <a:bodyPr wrap="square">
            <a:spAutoFit/>
          </a:bodyPr>
          <a:lstStyle/>
          <a:p>
            <a:pPr algn="ctr"/>
            <a:r>
              <a:rPr lang="en-US" sz="4000" b="1" dirty="0">
                <a:latin typeface="+mn-lt"/>
              </a:rPr>
              <a:t>Phases 2 and 3: LCI and LCIA</a:t>
            </a:r>
          </a:p>
        </p:txBody>
      </p:sp>
      <p:sp>
        <p:nvSpPr>
          <p:cNvPr id="17" name="Content Placeholder 2"/>
          <p:cNvSpPr txBox="1">
            <a:spLocks/>
          </p:cNvSpPr>
          <p:nvPr/>
        </p:nvSpPr>
        <p:spPr>
          <a:xfrm>
            <a:off x="1003299" y="1685087"/>
            <a:ext cx="10301287" cy="189812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b="1" dirty="0">
                <a:solidFill>
                  <a:schemeClr val="tx1"/>
                </a:solidFill>
              </a:rPr>
              <a:t>Life Cycle Inventory (LCI) Phase</a:t>
            </a:r>
          </a:p>
          <a:p>
            <a:pPr marL="201168" lvl="1" indent="0" algn="ctr">
              <a:buNone/>
            </a:pPr>
            <a:r>
              <a:rPr lang="en-US" dirty="0">
                <a:solidFill>
                  <a:schemeClr val="tx1"/>
                </a:solidFill>
              </a:rPr>
              <a:t>Data collection </a:t>
            </a:r>
          </a:p>
          <a:p>
            <a:pPr marL="0" lvl="1" indent="0" algn="ctr">
              <a:buNone/>
            </a:pPr>
            <a:r>
              <a:rPr lang="en-US" dirty="0">
                <a:solidFill>
                  <a:schemeClr val="tx1"/>
                </a:solidFill>
              </a:rPr>
              <a:t>As much input and output data as possible is collected</a:t>
            </a:r>
          </a:p>
          <a:p>
            <a:pPr marL="0" lvl="1" indent="0" algn="ctr">
              <a:buNone/>
            </a:pPr>
            <a:r>
              <a:rPr lang="en-US" dirty="0">
                <a:solidFill>
                  <a:schemeClr val="tx1"/>
                </a:solidFill>
              </a:rPr>
              <a:t>Can be presented in report or kept private, if confidentiality agreements warrant</a:t>
            </a:r>
          </a:p>
          <a:p>
            <a:pPr marL="0" lvl="1" indent="0" algn="ctr">
              <a:buNone/>
            </a:pPr>
            <a:r>
              <a:rPr lang="en-US" dirty="0">
                <a:solidFill>
                  <a:schemeClr val="tx1"/>
                </a:solidFill>
              </a:rPr>
              <a:t>Useful for other researchers that could use that data</a:t>
            </a:r>
          </a:p>
          <a:p>
            <a:endParaRPr lang="en-US" b="1" dirty="0">
              <a:solidFill>
                <a:schemeClr val="tx1"/>
              </a:solidFill>
            </a:endParaRPr>
          </a:p>
          <a:p>
            <a:endParaRPr lang="en-US" sz="2200" b="1" dirty="0">
              <a:solidFill>
                <a:schemeClr val="tx1"/>
              </a:solidFill>
            </a:endParaRPr>
          </a:p>
        </p:txBody>
      </p:sp>
      <p:cxnSp>
        <p:nvCxnSpPr>
          <p:cNvPr id="12" name="Straight Connector 11"/>
          <p:cNvCxnSpPr/>
          <p:nvPr/>
        </p:nvCxnSpPr>
        <p:spPr>
          <a:xfrm>
            <a:off x="1358900" y="2097314"/>
            <a:ext cx="9650383"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372100" y="2097314"/>
            <a:ext cx="1714500" cy="279400"/>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ontent Placeholder 2"/>
          <p:cNvSpPr txBox="1">
            <a:spLocks/>
          </p:cNvSpPr>
          <p:nvPr/>
        </p:nvSpPr>
        <p:spPr>
          <a:xfrm>
            <a:off x="688489" y="3882015"/>
            <a:ext cx="10920415" cy="25178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b="1" dirty="0">
                <a:solidFill>
                  <a:schemeClr val="tx1"/>
                </a:solidFill>
              </a:rPr>
              <a:t>Life Cycle Impact Assessment (LCIA) Phase</a:t>
            </a:r>
          </a:p>
          <a:p>
            <a:pPr marL="201168" lvl="1" indent="0" algn="ctr">
              <a:buNone/>
            </a:pPr>
            <a:r>
              <a:rPr lang="en-US" dirty="0">
                <a:solidFill>
                  <a:schemeClr val="tx1"/>
                </a:solidFill>
              </a:rPr>
              <a:t>Conversion of inventory data into environmental impact potentials</a:t>
            </a:r>
          </a:p>
          <a:p>
            <a:pPr marL="201168" lvl="1" indent="0" algn="ctr">
              <a:buNone/>
            </a:pPr>
            <a:r>
              <a:rPr lang="en-US" dirty="0">
                <a:solidFill>
                  <a:schemeClr val="tx1"/>
                </a:solidFill>
              </a:rPr>
              <a:t>Impact categories, indication, and characterization models are chosen</a:t>
            </a:r>
          </a:p>
          <a:p>
            <a:pPr marL="201168" lvl="1" indent="0" algn="ctr">
              <a:buNone/>
            </a:pPr>
            <a:r>
              <a:rPr lang="en-US" dirty="0">
                <a:solidFill>
                  <a:schemeClr val="tx1"/>
                </a:solidFill>
              </a:rPr>
              <a:t>Data are grouped based on potential to cause certain environmental impacts (classification)</a:t>
            </a:r>
          </a:p>
          <a:p>
            <a:pPr marL="201168" lvl="1" indent="0" algn="ctr">
              <a:buNone/>
            </a:pPr>
            <a:r>
              <a:rPr lang="en-US" dirty="0">
                <a:solidFill>
                  <a:schemeClr val="tx1"/>
                </a:solidFill>
              </a:rPr>
              <a:t>Input and output quantities converted to potential impacts based on characterization factors (characterization)</a:t>
            </a:r>
          </a:p>
          <a:p>
            <a:pPr marL="201168" lvl="1" indent="0" algn="ctr">
              <a:buNone/>
            </a:pPr>
            <a:endParaRPr lang="en-US" dirty="0">
              <a:solidFill>
                <a:schemeClr val="tx1"/>
              </a:solidFill>
            </a:endParaRPr>
          </a:p>
          <a:p>
            <a:pPr marL="201168" lvl="1" indent="0" algn="ctr">
              <a:buNone/>
            </a:pPr>
            <a:r>
              <a:rPr lang="en-US" dirty="0">
                <a:solidFill>
                  <a:schemeClr val="tx1"/>
                </a:solidFill>
              </a:rPr>
              <a:t>Optional steps: Normalization, grouping, weighting</a:t>
            </a:r>
            <a:endParaRPr lang="en-US" b="1" dirty="0">
              <a:solidFill>
                <a:schemeClr val="tx1"/>
              </a:solidFill>
            </a:endParaRPr>
          </a:p>
          <a:p>
            <a:endParaRPr lang="en-US" sz="2200" b="1" dirty="0">
              <a:solidFill>
                <a:schemeClr val="tx1"/>
              </a:solidFill>
            </a:endParaRPr>
          </a:p>
        </p:txBody>
      </p:sp>
      <p:cxnSp>
        <p:nvCxnSpPr>
          <p:cNvPr id="20" name="Straight Connector 19"/>
          <p:cNvCxnSpPr/>
          <p:nvPr/>
        </p:nvCxnSpPr>
        <p:spPr>
          <a:xfrm>
            <a:off x="1358900" y="4281542"/>
            <a:ext cx="9650383"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105150" y="4281542"/>
            <a:ext cx="6324599" cy="279400"/>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a:extLst>
              <a:ext uri="{FF2B5EF4-FFF2-40B4-BE49-F238E27FC236}">
                <a16:creationId xmlns:a16="http://schemas.microsoft.com/office/drawing/2014/main" id="{4659A890-CA8A-4AB1-BA54-68C98D343DC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253169"/>
      </p:ext>
    </p:extLst>
  </p:cSld>
  <p:clrMapOvr>
    <a:masterClrMapping/>
  </p:clrMapOvr>
  <mc:AlternateContent xmlns:mc="http://schemas.openxmlformats.org/markup-compatibility/2006" xmlns:p14="http://schemas.microsoft.com/office/powerpoint/2010/main">
    <mc:Choice Requires="p14">
      <p:transition spd="slow" p14:dur="2000" advTm="80584"/>
    </mc:Choice>
    <mc:Fallback xmlns="">
      <p:transition spd="slow" advTm="80584"/>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129" y="190282"/>
            <a:ext cx="6723743" cy="646331"/>
          </a:xfrm>
        </p:spPr>
        <p:txBody>
          <a:bodyPr wrap="square">
            <a:spAutoFit/>
          </a:bodyPr>
          <a:lstStyle/>
          <a:p>
            <a:pPr algn="ctr"/>
            <a:r>
              <a:rPr lang="en-US" sz="4000" b="1" dirty="0">
                <a:latin typeface="+mn-lt"/>
              </a:rPr>
              <a:t>Phase 4: Interpretation</a:t>
            </a:r>
          </a:p>
        </p:txBody>
      </p:sp>
      <p:sp>
        <p:nvSpPr>
          <p:cNvPr id="13" name="Content Placeholder 2"/>
          <p:cNvSpPr txBox="1">
            <a:spLocks/>
          </p:cNvSpPr>
          <p:nvPr/>
        </p:nvSpPr>
        <p:spPr>
          <a:xfrm>
            <a:off x="1176216" y="1886473"/>
            <a:ext cx="9839568" cy="3619452"/>
          </a:xfrm>
          <a:prstGeom prst="rect">
            <a:avLst/>
          </a:prstGeom>
        </p:spPr>
        <p:txBody>
          <a:bodyPr vert="horz" wrap="square" lIns="0" tIns="45720" rIns="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dirty="0">
                <a:solidFill>
                  <a:schemeClr val="tx1"/>
                </a:solidFill>
              </a:rPr>
              <a:t>Continually ongoing </a:t>
            </a:r>
            <a:r>
              <a:rPr lang="en-US" sz="2400" dirty="0">
                <a:solidFill>
                  <a:schemeClr val="tx1"/>
                </a:solidFill>
              </a:rPr>
              <a:t>during assessment to help guide other phases.</a:t>
            </a:r>
          </a:p>
          <a:p>
            <a:r>
              <a:rPr lang="en-US" sz="2400" b="1" dirty="0">
                <a:solidFill>
                  <a:schemeClr val="tx1"/>
                </a:solidFill>
              </a:rPr>
              <a:t>Discussion of inventory analysis and impact assessment results </a:t>
            </a:r>
            <a:r>
              <a:rPr lang="en-US" sz="2400" dirty="0">
                <a:solidFill>
                  <a:schemeClr val="tx1"/>
                </a:solidFill>
              </a:rPr>
              <a:t>in LCA study.</a:t>
            </a:r>
          </a:p>
          <a:p>
            <a:pPr lvl="1">
              <a:buClrTx/>
              <a:buFont typeface="Arial" panose="020B0604020202020204" pitchFamily="34" charset="0"/>
              <a:buChar char="•"/>
            </a:pPr>
            <a:r>
              <a:rPr lang="en-US" sz="2200" dirty="0">
                <a:solidFill>
                  <a:schemeClr val="tx1"/>
                </a:solidFill>
              </a:rPr>
              <a:t>In an LCI study, only inventory needs to be discussed.</a:t>
            </a:r>
          </a:p>
          <a:p>
            <a:r>
              <a:rPr lang="en-US" sz="2400" dirty="0">
                <a:solidFill>
                  <a:schemeClr val="tx1"/>
                </a:solidFill>
              </a:rPr>
              <a:t>Can be modeled as </a:t>
            </a:r>
            <a:r>
              <a:rPr lang="en-US" sz="2400" b="1" dirty="0">
                <a:solidFill>
                  <a:schemeClr val="tx1"/>
                </a:solidFill>
              </a:rPr>
              <a:t>conclusions and recommendations</a:t>
            </a:r>
            <a:r>
              <a:rPr lang="en-US" sz="2400" dirty="0">
                <a:solidFill>
                  <a:schemeClr val="tx1"/>
                </a:solidFill>
              </a:rPr>
              <a:t> to the decision maker.</a:t>
            </a:r>
          </a:p>
          <a:p>
            <a:r>
              <a:rPr lang="en-US" sz="2400" dirty="0">
                <a:solidFill>
                  <a:schemeClr val="tx1"/>
                </a:solidFill>
              </a:rPr>
              <a:t>Should be consistent with and </a:t>
            </a:r>
            <a:r>
              <a:rPr lang="en-US" sz="2400" b="1" dirty="0">
                <a:solidFill>
                  <a:schemeClr val="tx1"/>
                </a:solidFill>
              </a:rPr>
              <a:t>based on goal and scope</a:t>
            </a:r>
            <a:r>
              <a:rPr lang="en-US" sz="2400" dirty="0">
                <a:solidFill>
                  <a:schemeClr val="tx1"/>
                </a:solidFill>
              </a:rPr>
              <a:t> of the study.</a:t>
            </a:r>
          </a:p>
          <a:p>
            <a:r>
              <a:rPr lang="en-US" sz="2400" dirty="0">
                <a:solidFill>
                  <a:schemeClr val="tx1"/>
                </a:solidFill>
              </a:rPr>
              <a:t>Should </a:t>
            </a:r>
            <a:r>
              <a:rPr lang="en-US" sz="2400" b="1" dirty="0">
                <a:solidFill>
                  <a:schemeClr val="tx1"/>
                </a:solidFill>
              </a:rPr>
              <a:t>reflect the various uncertainties </a:t>
            </a:r>
            <a:r>
              <a:rPr lang="en-US" sz="2400" dirty="0">
                <a:solidFill>
                  <a:schemeClr val="tx1"/>
                </a:solidFill>
              </a:rPr>
              <a:t>inherent in LCA including:</a:t>
            </a:r>
          </a:p>
          <a:p>
            <a:pPr lvl="1">
              <a:buClrTx/>
              <a:buFont typeface="Arial" panose="020B0604020202020204" pitchFamily="34" charset="0"/>
              <a:buChar char="•"/>
            </a:pPr>
            <a:r>
              <a:rPr lang="en-US" sz="2200" dirty="0">
                <a:solidFill>
                  <a:schemeClr val="tx1"/>
                </a:solidFill>
              </a:rPr>
              <a:t>LCA is based on a relative approach using a functional unit.</a:t>
            </a:r>
          </a:p>
          <a:p>
            <a:pPr lvl="1">
              <a:buClrTx/>
              <a:buFont typeface="Arial" panose="020B0604020202020204" pitchFamily="34" charset="0"/>
              <a:buChar char="•"/>
            </a:pPr>
            <a:r>
              <a:rPr lang="en-US" sz="2200" dirty="0">
                <a:solidFill>
                  <a:schemeClr val="tx1"/>
                </a:solidFill>
              </a:rPr>
              <a:t>Impacts are “potential”</a:t>
            </a:r>
            <a:r>
              <a:rPr lang="en-US" sz="2400" dirty="0">
                <a:solidFill>
                  <a:schemeClr val="tx1"/>
                </a:solidFill>
              </a:rPr>
              <a:t>.</a:t>
            </a:r>
          </a:p>
        </p:txBody>
      </p:sp>
      <p:cxnSp>
        <p:nvCxnSpPr>
          <p:cNvPr id="4" name="Straight Connector 3">
            <a:extLst>
              <a:ext uri="{FF2B5EF4-FFF2-40B4-BE49-F238E27FC236}">
                <a16:creationId xmlns:a16="http://schemas.microsoft.com/office/drawing/2014/main" id="{875DA79D-2EA9-4DE8-9017-A47DE404FD0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315134"/>
      </p:ext>
    </p:extLst>
  </p:cSld>
  <p:clrMapOvr>
    <a:masterClrMapping/>
  </p:clrMapOvr>
  <mc:AlternateContent xmlns:mc="http://schemas.openxmlformats.org/markup-compatibility/2006" xmlns:p14="http://schemas.microsoft.com/office/powerpoint/2010/main">
    <mc:Choice Requires="p14">
      <p:transition spd="slow" p14:dur="2000" advTm="58761"/>
    </mc:Choice>
    <mc:Fallback xmlns="">
      <p:transition spd="slow" advTm="58761"/>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3524250" y="208419"/>
            <a:ext cx="5143500" cy="646331"/>
          </a:xfrm>
        </p:spPr>
        <p:txBody>
          <a:bodyPr wrap="square">
            <a:spAutoFit/>
          </a:bodyPr>
          <a:lstStyle/>
          <a:p>
            <a:pPr algn="ctr"/>
            <a:r>
              <a:rPr lang="en-US" altLang="x-none" sz="4000" b="1" dirty="0">
                <a:latin typeface="+mn-lt"/>
              </a:rPr>
              <a:t>Example of an LCA</a:t>
            </a:r>
          </a:p>
        </p:txBody>
      </p:sp>
      <p:sp>
        <p:nvSpPr>
          <p:cNvPr id="813059" name="Rectangle 3"/>
          <p:cNvSpPr>
            <a:spLocks noGrp="1" noChangeArrowheads="1"/>
          </p:cNvSpPr>
          <p:nvPr>
            <p:ph type="body" idx="1"/>
          </p:nvPr>
        </p:nvSpPr>
        <p:spPr>
          <a:xfrm>
            <a:off x="838200" y="1825625"/>
            <a:ext cx="10515600" cy="3929281"/>
          </a:xfrm>
        </p:spPr>
        <p:txBody>
          <a:bodyPr>
            <a:spAutoFit/>
          </a:bodyPr>
          <a:lstStyle/>
          <a:p>
            <a:r>
              <a:rPr lang="en-US" altLang="x-none" dirty="0">
                <a:latin typeface="+mn-lt"/>
              </a:rPr>
              <a:t>Possible Goal:</a:t>
            </a:r>
          </a:p>
          <a:p>
            <a:pPr lvl="1"/>
            <a:r>
              <a:rPr lang="en-US" altLang="x-none" sz="2000" dirty="0">
                <a:latin typeface="+mn-lt"/>
              </a:rPr>
              <a:t>Is </a:t>
            </a:r>
            <a:r>
              <a:rPr lang="en-US" altLang="x-none" sz="2000" dirty="0"/>
              <a:t>an </a:t>
            </a:r>
            <a:r>
              <a:rPr lang="en-US" altLang="x-none" sz="2000" dirty="0">
                <a:latin typeface="+mn-lt"/>
              </a:rPr>
              <a:t>electric car greener than a combustion engine vehicle? </a:t>
            </a:r>
          </a:p>
          <a:p>
            <a:r>
              <a:rPr lang="en-US" altLang="x-none" dirty="0">
                <a:latin typeface="+mn-lt"/>
              </a:rPr>
              <a:t>Possible Scope:</a:t>
            </a:r>
          </a:p>
          <a:p>
            <a:pPr lvl="1"/>
            <a:r>
              <a:rPr lang="en-US" altLang="x-none" sz="2000" dirty="0">
                <a:latin typeface="+mn-lt"/>
              </a:rPr>
              <a:t>Do analysis on environmental damage and human toxicity.</a:t>
            </a:r>
          </a:p>
          <a:p>
            <a:r>
              <a:rPr lang="en-US" dirty="0">
                <a:latin typeface="+mn-lt"/>
              </a:rPr>
              <a:t>Output:</a:t>
            </a:r>
          </a:p>
          <a:p>
            <a:pPr lvl="1"/>
            <a:r>
              <a:rPr lang="en-US" dirty="0">
                <a:latin typeface="+mn-lt"/>
              </a:rPr>
              <a:t>Global warming (GWP), terrestrial acidification (TAP), particulate matter formation (PMFP), photochemical oxidation formation (POFP), human toxicity (HTP), freshwater eco‐toxicity (FETP), terrestrial eco‐toxicity (TETP), freshwater eutrophication (FEP), mineral resource depletion (MDP), fossil resource depletion (FDP).</a:t>
            </a:r>
          </a:p>
        </p:txBody>
      </p:sp>
      <p:cxnSp>
        <p:nvCxnSpPr>
          <p:cNvPr id="4" name="Straight Connector 3">
            <a:extLst>
              <a:ext uri="{FF2B5EF4-FFF2-40B4-BE49-F238E27FC236}">
                <a16:creationId xmlns:a16="http://schemas.microsoft.com/office/drawing/2014/main" id="{50B022CF-E99F-4C25-BAAD-57F871BCE5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4206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6634323" y="280262"/>
            <a:ext cx="5324154" cy="1222489"/>
          </a:xfrm>
        </p:spPr>
        <p:txBody>
          <a:bodyPr vert="horz" wrap="square" lIns="91440" tIns="12802" rIns="91440" bIns="45720" rtlCol="0" anchor="ctr">
            <a:spAutoFit/>
          </a:bodyPr>
          <a:lstStyle/>
          <a:p>
            <a:pPr>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mn-lt"/>
              </a:rPr>
              <a:t>Comparative Environmental Life Cycle Assessment of Conventional and Electric Vehicles</a:t>
            </a:r>
          </a:p>
        </p:txBody>
      </p:sp>
      <p:pic>
        <p:nvPicPr>
          <p:cNvPr id="2051" name="Picture 2"/>
          <p:cNvPicPr>
            <a:picLocks noChangeAspect="1" noChangeArrowheads="1"/>
          </p:cNvPicPr>
          <p:nvPr/>
        </p:nvPicPr>
        <p:blipFill>
          <a:blip r:embed="rId3" cstate="print"/>
          <a:srcRect/>
          <a:stretch>
            <a:fillRect/>
          </a:stretch>
        </p:blipFill>
        <p:spPr bwMode="auto">
          <a:xfrm>
            <a:off x="347104" y="126937"/>
            <a:ext cx="5890986" cy="6646995"/>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1523520" y="0"/>
            <a:ext cx="0" cy="0"/>
          </a:xfrm>
          <a:prstGeom prst="rect">
            <a:avLst/>
          </a:prstGeom>
          <a:noFill/>
          <a:ln w="9525">
            <a:noFill/>
            <a:round/>
            <a:headEnd/>
            <a:tailEnd/>
          </a:ln>
        </p:spPr>
      </p:pic>
      <p:sp>
        <p:nvSpPr>
          <p:cNvPr id="2053" name="Text Box 4"/>
          <p:cNvSpPr txBox="1">
            <a:spLocks noChangeArrowheads="1"/>
          </p:cNvSpPr>
          <p:nvPr/>
        </p:nvSpPr>
        <p:spPr bwMode="auto">
          <a:xfrm>
            <a:off x="6238090" y="6128603"/>
            <a:ext cx="5839610" cy="645329"/>
          </a:xfrm>
          <a:prstGeom prst="rect">
            <a:avLst/>
          </a:prstGeom>
          <a:noFill/>
          <a:ln w="9525">
            <a:noFill/>
            <a:round/>
            <a:headEnd/>
            <a:tailEnd/>
          </a:ln>
        </p:spPr>
        <p:txBody>
          <a:bodyPr wrap="square" lIns="81646" tIns="49625" rIns="81646" bIns="40823">
            <a:spAutoFit/>
          </a:bodyPr>
          <a:lstStyle/>
          <a:p>
            <a:pPr>
              <a:tabLst>
                <a:tab pos="656722" algn="l"/>
                <a:tab pos="1313444" algn="l"/>
                <a:tab pos="1970166" algn="l"/>
                <a:tab pos="2626888" algn="l"/>
                <a:tab pos="3283610" algn="l"/>
                <a:tab pos="3940332" algn="l"/>
                <a:tab pos="4597055" algn="l"/>
                <a:tab pos="5253777" algn="l"/>
                <a:tab pos="5910499" algn="l"/>
              </a:tabLst>
            </a:pPr>
            <a:r>
              <a:rPr lang="en-GB" sz="1200" b="1" dirty="0">
                <a:solidFill>
                  <a:schemeClr val="bg1">
                    <a:lumMod val="50000"/>
                  </a:schemeClr>
                </a:solidFill>
              </a:rPr>
              <a:t>Journal of Industrial Ecology</a:t>
            </a:r>
            <a:br>
              <a:rPr lang="en-GB" sz="1200" dirty="0">
                <a:solidFill>
                  <a:schemeClr val="bg1">
                    <a:lumMod val="50000"/>
                  </a:schemeClr>
                </a:solidFill>
              </a:rPr>
            </a:br>
            <a:r>
              <a:rPr lang="en-GB" sz="1200" dirty="0">
                <a:solidFill>
                  <a:schemeClr val="bg1">
                    <a:lumMod val="50000"/>
                  </a:schemeClr>
                </a:solidFill>
                <a:hlinkClick r:id="rId5"/>
              </a:rPr>
              <a:t>Volume 17, Issue 1, </a:t>
            </a:r>
            <a:r>
              <a:rPr lang="en-GB" sz="1200" dirty="0">
                <a:solidFill>
                  <a:schemeClr val="bg1">
                    <a:lumMod val="50000"/>
                  </a:schemeClr>
                </a:solidFill>
              </a:rPr>
              <a:t>pages 53-64, 4 OCT 2012 DOI: 10.1111/j.1530-9290.2012.00532.x</a:t>
            </a:r>
            <a:br>
              <a:rPr lang="en-GB" sz="1200" dirty="0">
                <a:solidFill>
                  <a:schemeClr val="bg1">
                    <a:lumMod val="50000"/>
                  </a:schemeClr>
                </a:solidFill>
              </a:rPr>
            </a:br>
            <a:r>
              <a:rPr lang="en-GB" sz="1200" dirty="0">
                <a:solidFill>
                  <a:schemeClr val="bg1">
                    <a:lumMod val="50000"/>
                  </a:schemeClr>
                </a:solidFill>
                <a:hlinkClick r:id="rId6"/>
              </a:rPr>
              <a:t>http://onlinelibrary.wiley.com/doi/10.1111/j.1530-9290.2012.00532.x/full#jiec532-fig-0001</a:t>
            </a:r>
          </a:p>
        </p:txBody>
      </p:sp>
      <p:sp>
        <p:nvSpPr>
          <p:cNvPr id="2" name="Rectangle 1"/>
          <p:cNvSpPr/>
          <p:nvPr/>
        </p:nvSpPr>
        <p:spPr>
          <a:xfrm>
            <a:off x="7036995" y="1799634"/>
            <a:ext cx="4241800" cy="1785104"/>
          </a:xfrm>
          <a:prstGeom prst="rect">
            <a:avLst/>
          </a:prstGeom>
        </p:spPr>
        <p:txBody>
          <a:bodyPr wrap="square">
            <a:spAutoFit/>
          </a:bodyPr>
          <a:lstStyle/>
          <a:p>
            <a:pPr fontAlgn="base">
              <a:spcBef>
                <a:spcPts val="600"/>
              </a:spcBef>
            </a:pPr>
            <a:r>
              <a:rPr lang="en-US" dirty="0">
                <a:solidFill>
                  <a:srgbClr val="000000"/>
                </a:solidFill>
              </a:rPr>
              <a:t>ICEV = internal combustion engine vehicle </a:t>
            </a:r>
          </a:p>
          <a:p>
            <a:pPr fontAlgn="base">
              <a:spcBef>
                <a:spcPts val="600"/>
              </a:spcBef>
            </a:pPr>
            <a:r>
              <a:rPr lang="en-US" dirty="0">
                <a:solidFill>
                  <a:srgbClr val="000000"/>
                </a:solidFill>
              </a:rPr>
              <a:t>EV = electric vehicle</a:t>
            </a:r>
          </a:p>
          <a:p>
            <a:pPr fontAlgn="base">
              <a:spcBef>
                <a:spcPts val="600"/>
              </a:spcBef>
            </a:pPr>
            <a:r>
              <a:rPr lang="en-US" dirty="0" err="1">
                <a:solidFill>
                  <a:srgbClr val="000000"/>
                </a:solidFill>
              </a:rPr>
              <a:t>LiNCM</a:t>
            </a:r>
            <a:r>
              <a:rPr lang="en-US" dirty="0">
                <a:solidFill>
                  <a:srgbClr val="000000"/>
                </a:solidFill>
              </a:rPr>
              <a:t> = lithium nickel cobalt manganese</a:t>
            </a:r>
          </a:p>
          <a:p>
            <a:pPr fontAlgn="base">
              <a:spcBef>
                <a:spcPts val="600"/>
              </a:spcBef>
            </a:pPr>
            <a:r>
              <a:rPr lang="en-US" dirty="0">
                <a:solidFill>
                  <a:srgbClr val="000000"/>
                </a:solidFill>
              </a:rPr>
              <a:t>LiFePO</a:t>
            </a:r>
            <a:r>
              <a:rPr lang="en-US" baseline="-25000" dirty="0">
                <a:solidFill>
                  <a:srgbClr val="000000"/>
                </a:solidFill>
              </a:rPr>
              <a:t>4</a:t>
            </a:r>
            <a:r>
              <a:rPr lang="en-US" dirty="0">
                <a:solidFill>
                  <a:srgbClr val="000000"/>
                </a:solidFill>
              </a:rPr>
              <a:t> = lithium iron phosphate</a:t>
            </a:r>
          </a:p>
          <a:p>
            <a:pPr fontAlgn="base">
              <a:spcBef>
                <a:spcPts val="600"/>
              </a:spcBef>
            </a:pPr>
            <a:r>
              <a:rPr lang="en-US" dirty="0" err="1">
                <a:solidFill>
                  <a:srgbClr val="000000"/>
                </a:solidFill>
              </a:rPr>
              <a:t>PbA</a:t>
            </a:r>
            <a:r>
              <a:rPr lang="en-US" dirty="0">
                <a:solidFill>
                  <a:srgbClr val="000000"/>
                </a:solidFill>
              </a:rPr>
              <a:t> = lead acid</a:t>
            </a:r>
            <a:endParaRPr lang="en-US" b="0" i="0" dirty="0">
              <a:solidFill>
                <a:srgbClr val="000000"/>
              </a:solidFill>
              <a:effectLst/>
            </a:endParaRPr>
          </a:p>
        </p:txBody>
      </p:sp>
      <p:sp>
        <p:nvSpPr>
          <p:cNvPr id="3" name="TextBox 2">
            <a:extLst>
              <a:ext uri="{FF2B5EF4-FFF2-40B4-BE49-F238E27FC236}">
                <a16:creationId xmlns:a16="http://schemas.microsoft.com/office/drawing/2014/main" id="{50D03513-C095-3E45-A8C3-B9AF0DD2C4A4}"/>
              </a:ext>
            </a:extLst>
          </p:cNvPr>
          <p:cNvSpPr txBox="1"/>
          <p:nvPr/>
        </p:nvSpPr>
        <p:spPr>
          <a:xfrm>
            <a:off x="6466979" y="4246564"/>
            <a:ext cx="5082639" cy="923330"/>
          </a:xfrm>
          <a:prstGeom prst="rect">
            <a:avLst/>
          </a:prstGeom>
          <a:noFill/>
        </p:spPr>
        <p:txBody>
          <a:bodyPr wrap="square" rtlCol="0">
            <a:spAutoFit/>
          </a:bodyPr>
          <a:lstStyle/>
          <a:p>
            <a:r>
              <a:rPr lang="en-US" dirty="0"/>
              <a:t>The study compares 4 electric cars (with different batteries) and 2 conventional cars in terms of environmental impact</a:t>
            </a:r>
          </a:p>
        </p:txBody>
      </p:sp>
    </p:spTree>
    <p:extLst>
      <p:ext uri="{BB962C8B-B14F-4D97-AF65-F5344CB8AC3E}">
        <p14:creationId xmlns:p14="http://schemas.microsoft.com/office/powerpoint/2010/main" val="304723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9F26B-DD5F-3A41-9ADD-ACD7A9D234C3}"/>
              </a:ext>
            </a:extLst>
          </p:cNvPr>
          <p:cNvSpPr>
            <a:spLocks noGrp="1"/>
          </p:cNvSpPr>
          <p:nvPr>
            <p:ph type="title"/>
          </p:nvPr>
        </p:nvSpPr>
        <p:spPr/>
        <p:txBody>
          <a:bodyPr/>
          <a:lstStyle/>
          <a:p>
            <a:r>
              <a:rPr lang="en-US" dirty="0"/>
              <a:t>Results from LCA study</a:t>
            </a:r>
          </a:p>
        </p:txBody>
      </p:sp>
      <p:sp>
        <p:nvSpPr>
          <p:cNvPr id="8" name="Text Placeholder 7">
            <a:extLst>
              <a:ext uri="{FF2B5EF4-FFF2-40B4-BE49-F238E27FC236}">
                <a16:creationId xmlns:a16="http://schemas.microsoft.com/office/drawing/2014/main" id="{5EAA79B7-15BC-1447-933B-7FE4D5E80CEA}"/>
              </a:ext>
            </a:extLst>
          </p:cNvPr>
          <p:cNvSpPr>
            <a:spLocks noGrp="1"/>
          </p:cNvSpPr>
          <p:nvPr>
            <p:ph idx="1"/>
          </p:nvPr>
        </p:nvSpPr>
        <p:spPr>
          <a:xfrm>
            <a:off x="838200" y="1068779"/>
            <a:ext cx="10515600" cy="5108184"/>
          </a:xfrm>
        </p:spPr>
        <p:txBody>
          <a:bodyPr>
            <a:normAutofit/>
          </a:bodyPr>
          <a:lstStyle/>
          <a:p>
            <a:r>
              <a:rPr lang="en-US" dirty="0"/>
              <a:t>Electric cars powered by the present European electricity mix offer a 10% to 24% decrease in global warming potential relative to conventional diesel or gasoline vehicles</a:t>
            </a:r>
          </a:p>
          <a:p>
            <a:r>
              <a:rPr lang="en-US" dirty="0"/>
              <a:t>Electric cars exhibit the potential for significant increases in human toxicity, freshwater eco‐toxicity, freshwater eutrophication, and metal depletion impacts, largely emanating from the vehicle supply chain (energy consumption, battery replacement)</a:t>
            </a:r>
          </a:p>
          <a:p>
            <a:r>
              <a:rPr lang="en-US" dirty="0"/>
              <a:t>Recommendation:</a:t>
            </a:r>
          </a:p>
          <a:p>
            <a:pPr marL="0" indent="0">
              <a:buNone/>
            </a:pPr>
            <a:r>
              <a:rPr lang="en-US" b="1" dirty="0"/>
              <a:t>Improving the environmental profile of electric cars requires engagement around reducing vehicle production supply chain impacts and promoting clean electricity sources in decision making regarding electricity infrastructure.</a:t>
            </a:r>
          </a:p>
        </p:txBody>
      </p:sp>
    </p:spTree>
    <p:extLst>
      <p:ext uri="{BB962C8B-B14F-4D97-AF65-F5344CB8AC3E}">
        <p14:creationId xmlns:p14="http://schemas.microsoft.com/office/powerpoint/2010/main" val="3332807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6131</TotalTime>
  <Words>6830</Words>
  <Application>Microsoft Macintosh PowerPoint</Application>
  <PresentationFormat>Widescreen</PresentationFormat>
  <Paragraphs>840</Paragraphs>
  <Slides>106</Slides>
  <Notes>35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5" baseType="lpstr">
      <vt:lpstr>ＭＳ Ｐゴシック</vt:lpstr>
      <vt:lpstr>Arial</vt:lpstr>
      <vt:lpstr>Calibri</vt:lpstr>
      <vt:lpstr>Calibri Light</vt:lpstr>
      <vt:lpstr>Californian FB</vt:lpstr>
      <vt:lpstr>Times</vt:lpstr>
      <vt:lpstr>Times New Roman</vt:lpstr>
      <vt:lpstr>Office Theme</vt:lpstr>
      <vt:lpstr>Drawing</vt:lpstr>
      <vt:lpstr>Yale-UNIDO Train-the-Facilitator Workshop in Green Chemistry</vt:lpstr>
      <vt:lpstr>PowerPoint Presentation</vt:lpstr>
      <vt:lpstr>Sustainability</vt:lpstr>
      <vt:lpstr>Sustainability</vt:lpstr>
      <vt:lpstr>Sustainability</vt:lpstr>
      <vt:lpstr>PowerPoint Presentation</vt:lpstr>
      <vt:lpstr>PowerPoint Presentation</vt:lpstr>
      <vt:lpstr>PowerPoint Presentation</vt:lpstr>
      <vt:lpstr>PowerPoint Presentation</vt:lpstr>
      <vt:lpstr>PowerPoint Presentation</vt:lpstr>
      <vt:lpstr>PowerPoint Presentation</vt:lpstr>
      <vt:lpstr>Sustainability is Not Just About the Environment</vt:lpstr>
      <vt:lpstr>PowerPoint Presentation</vt:lpstr>
      <vt:lpstr>PowerPoint Presentation</vt:lpstr>
      <vt:lpstr>PowerPoint Presentation</vt:lpstr>
      <vt:lpstr>PowerPoint Presentation</vt:lpstr>
      <vt:lpstr>A question we need to ask:  Is recycling sustainable?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new technology the answer to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Society, economy, and the environment are the key dimensions of sustainability.</vt:lpstr>
      <vt:lpstr>The traditional view of economy, society, and the environment:</vt:lpstr>
      <vt:lpstr>The current view of economy, society, and the environment: The Triple Bottom Line</vt:lpstr>
      <vt:lpstr>A representation of the ideal economy, society, and the environment:</vt:lpstr>
      <vt:lpstr>Triple Bottom Line (TBL)</vt:lpstr>
      <vt:lpstr>Pressures that companies are facing:</vt:lpstr>
      <vt:lpstr>PowerPoint Presentation</vt:lpstr>
      <vt:lpstr>How?</vt:lpstr>
      <vt:lpstr>Who?</vt:lpstr>
      <vt:lpstr>Framework of Innovation Management Process: Seven Opportunities to Apply Green Chemistry</vt:lpstr>
      <vt:lpstr>PowerPoint Presentation</vt:lpstr>
      <vt:lpstr>PowerPoint Presentation</vt:lpstr>
      <vt:lpstr>PowerPoint Presentation</vt:lpstr>
      <vt:lpstr>PowerPoint Presentation</vt:lpstr>
      <vt:lpstr>PowerPoint Presentation</vt:lpstr>
      <vt:lpstr>PowerPoint Presentation</vt:lpstr>
      <vt:lpstr>Different Models of Sustainability</vt:lpstr>
      <vt:lpstr>Different Models of Sustainability</vt:lpstr>
      <vt:lpstr>The Interface Company  Case Study  </vt:lpstr>
      <vt:lpstr>A Sizeable Global Industry</vt:lpstr>
      <vt:lpstr>Where is Interface?</vt:lpstr>
      <vt:lpstr>Ray Anderson</vt:lpstr>
      <vt:lpstr>Good Intentions = Lost Revenue</vt:lpstr>
      <vt:lpstr>Ray Anderson’s Vision</vt:lpstr>
      <vt:lpstr>PowerPoint Presentation</vt:lpstr>
      <vt:lpstr>A 20th Century Company</vt:lpstr>
      <vt:lpstr>…to A Prototypical 21st Century Company  Climbing the Mountain</vt:lpstr>
      <vt:lpstr>PowerPoint Presentation</vt:lpstr>
      <vt:lpstr>PowerPoint Presentation</vt:lpstr>
      <vt:lpstr>PowerPoint Presentation</vt:lpstr>
      <vt:lpstr>PowerPoint Presentation</vt:lpstr>
      <vt:lpstr>PowerPoint Presentation</vt:lpstr>
      <vt:lpstr>PowerPoint Presentation</vt:lpstr>
      <vt:lpstr>Mission Zero Goals: Approximately 60% Progress as Assessed in 2010 </vt:lpstr>
      <vt:lpstr>PowerPoint Presentation</vt:lpstr>
      <vt:lpstr>“Ultimately there is only one bottom line.” - Ben Packard, former VP of Global Responsibility, Starbucks</vt:lpstr>
      <vt:lpstr>The Ingredients of Prototypical 21st Century Success</vt:lpstr>
      <vt:lpstr>PowerPoint Presentation</vt:lpstr>
      <vt:lpstr>PowerPoint Presentation</vt:lpstr>
      <vt:lpstr>Sustainability Discussion</vt:lpstr>
      <vt:lpstr>Green Washing</vt:lpstr>
      <vt:lpstr>Examples of Green Washing</vt:lpstr>
      <vt:lpstr>Other Green Washing Phrases to Consider</vt:lpstr>
      <vt:lpstr>Reasons Companies Use Green Washing</vt:lpstr>
      <vt:lpstr>Common Features of Green Washing</vt:lpstr>
      <vt:lpstr>Preventing Green Washing</vt:lpstr>
      <vt:lpstr>Reporting and Metrics</vt:lpstr>
      <vt:lpstr>Life-Cycle Assessment</vt:lpstr>
      <vt:lpstr>The Four Steps of an LCA</vt:lpstr>
      <vt:lpstr>ISO</vt:lpstr>
      <vt:lpstr>PowerPoint Presentation</vt:lpstr>
      <vt:lpstr>Scope of ISO 14040</vt:lpstr>
      <vt:lpstr>An input/output analysis is required for each process.</vt:lpstr>
      <vt:lpstr>Motivations for Implementing LCA</vt:lpstr>
      <vt:lpstr>Life-Cycle Analysis Helps Avoid Shifting the Issues</vt:lpstr>
      <vt:lpstr>Phase 1: Goal and Scope</vt:lpstr>
      <vt:lpstr>Phases 2 and 3: LCI and LCIA</vt:lpstr>
      <vt:lpstr>Phase 4: Interpretation</vt:lpstr>
      <vt:lpstr>Example of an LCA</vt:lpstr>
      <vt:lpstr>Comparative Environmental Life Cycle Assessment of Conventional and Electric Vehicles</vt:lpstr>
      <vt:lpstr>Results from LCA study</vt:lpstr>
      <vt:lpstr>PowerPoint Presentation</vt:lpstr>
      <vt:lpstr>Limitations of LCA</vt:lpstr>
      <vt:lpstr>Critical Review</vt:lpstr>
      <vt:lpstr>Summary Features of an LCA</vt:lpstr>
      <vt:lpstr>In-Class Exercise: LCA  and Input-Output </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138</cp:revision>
  <cp:lastPrinted>2018-04-25T15:39:23Z</cp:lastPrinted>
  <dcterms:created xsi:type="dcterms:W3CDTF">2018-01-23T19:46:39Z</dcterms:created>
  <dcterms:modified xsi:type="dcterms:W3CDTF">2018-05-25T17:02:19Z</dcterms:modified>
</cp:coreProperties>
</file>