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tiff" ContentType="image/tiff"/>
  <Default Extension="gif" ContentType="image/gif"/>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rts/chart1.xml" ContentType="application/vnd.openxmlformats-officedocument.drawingml.chart+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83"/>
  </p:notesMasterIdLst>
  <p:sldIdLst>
    <p:sldId id="333" r:id="rId2"/>
    <p:sldId id="334" r:id="rId3"/>
    <p:sldId id="257" r:id="rId4"/>
    <p:sldId id="339" r:id="rId5"/>
    <p:sldId id="341" r:id="rId6"/>
    <p:sldId id="486" r:id="rId7"/>
    <p:sldId id="262" r:id="rId8"/>
    <p:sldId id="259" r:id="rId9"/>
    <p:sldId id="327" r:id="rId10"/>
    <p:sldId id="328" r:id="rId11"/>
    <p:sldId id="258" r:id="rId12"/>
    <p:sldId id="265" r:id="rId13"/>
    <p:sldId id="266" r:id="rId14"/>
    <p:sldId id="483" r:id="rId15"/>
    <p:sldId id="330" r:id="rId16"/>
    <p:sldId id="331" r:id="rId17"/>
    <p:sldId id="413" r:id="rId18"/>
    <p:sldId id="283" r:id="rId19"/>
    <p:sldId id="264" r:id="rId20"/>
    <p:sldId id="275" r:id="rId21"/>
    <p:sldId id="342" r:id="rId22"/>
    <p:sldId id="263" r:id="rId23"/>
    <p:sldId id="484" r:id="rId24"/>
    <p:sldId id="343" r:id="rId25"/>
    <p:sldId id="345" r:id="rId26"/>
    <p:sldId id="485" r:id="rId27"/>
    <p:sldId id="346" r:id="rId28"/>
    <p:sldId id="352" r:id="rId29"/>
    <p:sldId id="353" r:id="rId30"/>
    <p:sldId id="357" r:id="rId31"/>
    <p:sldId id="358" r:id="rId32"/>
    <p:sldId id="489" r:id="rId33"/>
    <p:sldId id="359" r:id="rId34"/>
    <p:sldId id="362" r:id="rId35"/>
    <p:sldId id="363" r:id="rId36"/>
    <p:sldId id="365" r:id="rId37"/>
    <p:sldId id="366" r:id="rId38"/>
    <p:sldId id="493" r:id="rId39"/>
    <p:sldId id="367" r:id="rId40"/>
    <p:sldId id="369" r:id="rId41"/>
    <p:sldId id="370" r:id="rId42"/>
    <p:sldId id="374" r:id="rId43"/>
    <p:sldId id="375" r:id="rId44"/>
    <p:sldId id="376" r:id="rId45"/>
    <p:sldId id="335" r:id="rId46"/>
    <p:sldId id="336" r:id="rId47"/>
    <p:sldId id="384" r:id="rId48"/>
    <p:sldId id="385" r:id="rId49"/>
    <p:sldId id="386" r:id="rId50"/>
    <p:sldId id="388" r:id="rId51"/>
    <p:sldId id="355" r:id="rId52"/>
    <p:sldId id="396" r:id="rId53"/>
    <p:sldId id="397" r:id="rId54"/>
    <p:sldId id="398" r:id="rId55"/>
    <p:sldId id="490" r:id="rId56"/>
    <p:sldId id="491" r:id="rId57"/>
    <p:sldId id="400" r:id="rId58"/>
    <p:sldId id="401" r:id="rId59"/>
    <p:sldId id="402" r:id="rId60"/>
    <p:sldId id="437" r:id="rId61"/>
    <p:sldId id="487" r:id="rId62"/>
    <p:sldId id="438" r:id="rId63"/>
    <p:sldId id="410" r:id="rId64"/>
    <p:sldId id="411" r:id="rId65"/>
    <p:sldId id="414" r:id="rId66"/>
    <p:sldId id="415" r:id="rId67"/>
    <p:sldId id="418" r:id="rId68"/>
    <p:sldId id="419" r:id="rId69"/>
    <p:sldId id="492" r:id="rId70"/>
    <p:sldId id="421" r:id="rId71"/>
    <p:sldId id="422" r:id="rId72"/>
    <p:sldId id="426" r:id="rId73"/>
    <p:sldId id="427" r:id="rId74"/>
    <p:sldId id="428" r:id="rId75"/>
    <p:sldId id="432" r:id="rId76"/>
    <p:sldId id="433" r:id="rId77"/>
    <p:sldId id="494" r:id="rId78"/>
    <p:sldId id="495" r:id="rId79"/>
    <p:sldId id="496" r:id="rId80"/>
    <p:sldId id="435" r:id="rId81"/>
    <p:sldId id="337" r:id="rId8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FF1DE49F-F6D4-F341-AD86-A989138F6485}">
          <p14:sldIdLst>
            <p14:sldId id="333"/>
            <p14:sldId id="334"/>
            <p14:sldId id="257"/>
            <p14:sldId id="339"/>
            <p14:sldId id="341"/>
            <p14:sldId id="486"/>
            <p14:sldId id="262"/>
            <p14:sldId id="259"/>
            <p14:sldId id="327"/>
            <p14:sldId id="328"/>
            <p14:sldId id="258"/>
            <p14:sldId id="265"/>
            <p14:sldId id="266"/>
            <p14:sldId id="483"/>
            <p14:sldId id="330"/>
            <p14:sldId id="331"/>
            <p14:sldId id="413"/>
            <p14:sldId id="283"/>
            <p14:sldId id="264"/>
            <p14:sldId id="275"/>
            <p14:sldId id="342"/>
            <p14:sldId id="263"/>
            <p14:sldId id="484"/>
            <p14:sldId id="343"/>
            <p14:sldId id="345"/>
            <p14:sldId id="485"/>
            <p14:sldId id="346"/>
            <p14:sldId id="352"/>
            <p14:sldId id="353"/>
            <p14:sldId id="357"/>
            <p14:sldId id="358"/>
            <p14:sldId id="489"/>
            <p14:sldId id="359"/>
            <p14:sldId id="362"/>
            <p14:sldId id="363"/>
            <p14:sldId id="365"/>
            <p14:sldId id="366"/>
            <p14:sldId id="493"/>
            <p14:sldId id="367"/>
            <p14:sldId id="369"/>
            <p14:sldId id="370"/>
            <p14:sldId id="374"/>
            <p14:sldId id="375"/>
            <p14:sldId id="376"/>
            <p14:sldId id="335"/>
            <p14:sldId id="336"/>
            <p14:sldId id="384"/>
            <p14:sldId id="385"/>
            <p14:sldId id="386"/>
            <p14:sldId id="388"/>
            <p14:sldId id="355"/>
            <p14:sldId id="396"/>
            <p14:sldId id="397"/>
            <p14:sldId id="398"/>
            <p14:sldId id="490"/>
            <p14:sldId id="491"/>
            <p14:sldId id="400"/>
            <p14:sldId id="401"/>
            <p14:sldId id="402"/>
            <p14:sldId id="437"/>
            <p14:sldId id="487"/>
            <p14:sldId id="438"/>
            <p14:sldId id="410"/>
            <p14:sldId id="411"/>
            <p14:sldId id="414"/>
            <p14:sldId id="415"/>
            <p14:sldId id="418"/>
            <p14:sldId id="419"/>
            <p14:sldId id="492"/>
            <p14:sldId id="421"/>
            <p14:sldId id="422"/>
            <p14:sldId id="426"/>
            <p14:sldId id="427"/>
            <p14:sldId id="428"/>
            <p14:sldId id="432"/>
            <p14:sldId id="433"/>
            <p14:sldId id="494"/>
            <p14:sldId id="495"/>
            <p14:sldId id="496"/>
            <p14:sldId id="435"/>
            <p14:sldId id="337"/>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DD7EE"/>
    <a:srgbClr val="0000FF"/>
    <a:srgbClr val="0067A5"/>
    <a:srgbClr val="FEFE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365" autoAdjust="0"/>
    <p:restoredTop sz="87256" autoAdjust="0"/>
  </p:normalViewPr>
  <p:slideViewPr>
    <p:cSldViewPr snapToGrid="0" snapToObjects="1">
      <p:cViewPr varScale="1">
        <p:scale>
          <a:sx n="67" d="100"/>
          <a:sy n="67" d="100"/>
        </p:scale>
        <p:origin x="348" y="78"/>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notesMaster" Target="notesMasters/notesMaster1.xml"/><Relationship Id="rId88"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solidFill>
                  <a:schemeClr val="dk1"/>
                </a:solidFill>
                <a:latin typeface="+mn-lt"/>
                <a:ea typeface="+mn-ea"/>
                <a:cs typeface="+mn-cs"/>
              </a:defRPr>
            </a:pPr>
            <a:r>
              <a:rPr lang="en-US" sz="2400" b="0" dirty="0">
                <a:solidFill>
                  <a:schemeClr val="dk1"/>
                </a:solidFill>
                <a:latin typeface="+mn-lt"/>
                <a:ea typeface="+mn-ea"/>
                <a:cs typeface="+mn-cs"/>
              </a:rPr>
              <a:t>Biomass production in nature:</a:t>
            </a:r>
          </a:p>
          <a:p>
            <a:pPr>
              <a:defRPr>
                <a:solidFill>
                  <a:schemeClr val="dk1"/>
                </a:solidFill>
                <a:latin typeface="+mn-lt"/>
                <a:ea typeface="+mn-ea"/>
                <a:cs typeface="+mn-cs"/>
              </a:defRPr>
            </a:pPr>
            <a:r>
              <a:rPr lang="en-US" sz="2400" b="0" dirty="0">
                <a:solidFill>
                  <a:schemeClr val="dk1"/>
                </a:solidFill>
                <a:latin typeface="+mn-lt"/>
                <a:ea typeface="+mn-ea"/>
                <a:cs typeface="+mn-cs"/>
              </a:rPr>
              <a:t>180 billion</a:t>
            </a:r>
            <a:r>
              <a:rPr lang="en-US" sz="2400" b="0" baseline="0" dirty="0">
                <a:solidFill>
                  <a:schemeClr val="dk1"/>
                </a:solidFill>
                <a:latin typeface="+mn-lt"/>
                <a:ea typeface="+mn-ea"/>
                <a:cs typeface="+mn-cs"/>
              </a:rPr>
              <a:t> metric tons/year </a:t>
            </a:r>
            <a:endParaRPr lang="en-US" sz="2400" b="0" dirty="0"/>
          </a:p>
        </c:rich>
      </c:tx>
      <c:layout>
        <c:manualLayout>
          <c:xMode val="edge"/>
          <c:yMode val="edge"/>
          <c:x val="3.9185088544058201E-2"/>
          <c:y val="3.6173355414406701E-2"/>
        </c:manualLayout>
      </c:layout>
      <c:overlay val="0"/>
      <c:spPr>
        <a:solidFill>
          <a:schemeClr val="lt1"/>
        </a:solidFill>
        <a:ln w="12700" cap="flat" cmpd="sng" algn="ctr">
          <a:noFill/>
          <a:prstDash val="solid"/>
          <a:miter lim="800000"/>
        </a:ln>
        <a:effectLst/>
      </c:spPr>
    </c:title>
    <c:autoTitleDeleted val="0"/>
    <c:view3D>
      <c:rotX val="30"/>
      <c:rotY val="60"/>
      <c:depthPercent val="100"/>
      <c:rAngAx val="1"/>
    </c:view3D>
    <c:floor>
      <c:thickness val="0"/>
    </c:floor>
    <c:sideWall>
      <c:thickness val="0"/>
    </c:sideWall>
    <c:backWall>
      <c:thickness val="0"/>
    </c:backWall>
    <c:plotArea>
      <c:layout>
        <c:manualLayout>
          <c:layoutTarget val="inner"/>
          <c:xMode val="edge"/>
          <c:yMode val="edge"/>
          <c:x val="0.422285187425748"/>
          <c:y val="5.5526304010807298E-2"/>
          <c:w val="0.53999873664672005"/>
          <c:h val="0.60717119477866699"/>
        </c:manualLayout>
      </c:layout>
      <c:pie3DChart>
        <c:varyColors val="1"/>
        <c:ser>
          <c:idx val="0"/>
          <c:order val="0"/>
          <c:tx>
            <c:strRef>
              <c:f>Sheet1!$B$1</c:f>
              <c:strCache>
                <c:ptCount val="1"/>
                <c:pt idx="0">
                  <c:v>Sales</c:v>
                </c:pt>
              </c:strCache>
            </c:strRef>
          </c:tx>
          <c:dPt>
            <c:idx val="2"/>
            <c:bubble3D val="0"/>
            <c:spPr>
              <a:solidFill>
                <a:schemeClr val="accent6">
                  <a:lumMod val="60000"/>
                  <a:lumOff val="40000"/>
                </a:schemeClr>
              </a:solidFill>
            </c:spPr>
            <c:extLst>
              <c:ext xmlns:c16="http://schemas.microsoft.com/office/drawing/2014/chart" uri="{C3380CC4-5D6E-409C-BE32-E72D297353CC}">
                <c16:uniqueId val="{00000001-5446-45B6-A2F4-B0200DC9923B}"/>
              </c:ext>
            </c:extLst>
          </c:dPt>
          <c:cat>
            <c:strRef>
              <c:f>Sheet1!$A$2:$A$4</c:f>
              <c:strCache>
                <c:ptCount val="3"/>
                <c:pt idx="0">
                  <c:v>Carbohydrates</c:v>
                </c:pt>
                <c:pt idx="1">
                  <c:v>Lignin</c:v>
                </c:pt>
                <c:pt idx="2">
                  <c:v>Fats, proteins, terpenes, etc.</c:v>
                </c:pt>
              </c:strCache>
            </c:strRef>
          </c:cat>
          <c:val>
            <c:numRef>
              <c:f>Sheet1!$B$2:$B$4</c:f>
              <c:numCache>
                <c:formatCode>General</c:formatCode>
                <c:ptCount val="3"/>
                <c:pt idx="0">
                  <c:v>75</c:v>
                </c:pt>
                <c:pt idx="1">
                  <c:v>20</c:v>
                </c:pt>
                <c:pt idx="2">
                  <c:v>5</c:v>
                </c:pt>
              </c:numCache>
            </c:numRef>
          </c:val>
          <c:extLst>
            <c:ext xmlns:c16="http://schemas.microsoft.com/office/drawing/2014/chart" uri="{C3380CC4-5D6E-409C-BE32-E72D297353CC}">
              <c16:uniqueId val="{00000000-7158-4648-9DEF-3DD3F6BA3ED0}"/>
            </c:ext>
          </c:extLst>
        </c:ser>
        <c:dLbls>
          <c:showLegendKey val="0"/>
          <c:showVal val="0"/>
          <c:showCatName val="0"/>
          <c:showSerName val="0"/>
          <c:showPercent val="0"/>
          <c:showBubbleSize val="0"/>
          <c:showLeaderLines val="0"/>
        </c:dLbls>
      </c:pie3DChart>
    </c:plotArea>
    <c:legend>
      <c:legendPos val="r"/>
      <c:layout>
        <c:manualLayout>
          <c:xMode val="edge"/>
          <c:yMode val="edge"/>
          <c:x val="0.29981839296603802"/>
          <c:y val="0.72178742762277204"/>
          <c:w val="0.68382305870303095"/>
          <c:h val="0.18705839895013199"/>
        </c:manualLayout>
      </c:layout>
      <c:overlay val="0"/>
      <c:txPr>
        <a:bodyPr/>
        <a:lstStyle/>
        <a:p>
          <a:pPr>
            <a:defRPr sz="1800"/>
          </a:pPr>
          <a:endParaRPr lang="en-US"/>
        </a:p>
      </c:txPr>
    </c:legend>
    <c:plotVisOnly val="1"/>
    <c:dispBlanksAs val="zero"/>
    <c:showDLblsOverMax val="0"/>
  </c:chart>
  <c:txPr>
    <a:bodyPr/>
    <a:lstStyle/>
    <a:p>
      <a:pPr>
        <a:defRPr sz="1800"/>
      </a:pPr>
      <a:endParaRPr lang="en-US"/>
    </a:p>
  </c:tx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3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3.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4.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72.emf"/><Relationship Id="rId1" Type="http://schemas.openxmlformats.org/officeDocument/2006/relationships/image" Target="../media/image71.e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79.emf"/><Relationship Id="rId2" Type="http://schemas.openxmlformats.org/officeDocument/2006/relationships/image" Target="../media/image78.emf"/><Relationship Id="rId1" Type="http://schemas.openxmlformats.org/officeDocument/2006/relationships/image" Target="../media/image77.png"/><Relationship Id="rId4" Type="http://schemas.openxmlformats.org/officeDocument/2006/relationships/image" Target="../media/image80.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83.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FFB299-2540-E440-98E9-CAAD9BD919E2}" type="datetimeFigureOut">
              <a:rPr lang="en-US" smtClean="0"/>
              <a:t>4/18/2019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263D1F3-E474-F946-B4DE-C58D2CF87078}" type="slidenum">
              <a:rPr lang="en-US" smtClean="0"/>
              <a:t>‹#›</a:t>
            </a:fld>
            <a:endParaRPr lang="en-US"/>
          </a:p>
        </p:txBody>
      </p:sp>
    </p:spTree>
    <p:extLst>
      <p:ext uri="{BB962C8B-B14F-4D97-AF65-F5344CB8AC3E}">
        <p14:creationId xmlns:p14="http://schemas.microsoft.com/office/powerpoint/2010/main" val="21193272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www.scripps.edu/barbas/pdf/Barbas90JACS.pdf" TargetMode="External"/><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9CDBC99-33AB-8B45-8A9F-BE7F36C184D4}" type="slidenum">
              <a:rPr lang="en-US" smtClean="0"/>
              <a:t>1</a:t>
            </a:fld>
            <a:endParaRPr lang="en-US"/>
          </a:p>
        </p:txBody>
      </p:sp>
    </p:spTree>
    <p:extLst>
      <p:ext uri="{BB962C8B-B14F-4D97-AF65-F5344CB8AC3E}">
        <p14:creationId xmlns:p14="http://schemas.microsoft.com/office/powerpoint/2010/main" val="29723554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rgbClr val="FFFFFF"/>
                </a:solidFill>
                <a:latin typeface="Verdana" charset="0"/>
                <a:ea typeface="ＭＳ Ｐゴシック" charset="-128"/>
              </a:defRPr>
            </a:lvl1pPr>
            <a:lvl2pPr marL="37931725" indent="-37474525">
              <a:defRPr sz="2400">
                <a:solidFill>
                  <a:srgbClr val="FFFFFF"/>
                </a:solidFill>
                <a:latin typeface="Verdana" charset="0"/>
                <a:ea typeface="ＭＳ Ｐゴシック" charset="-128"/>
              </a:defRPr>
            </a:lvl2pPr>
            <a:lvl3pPr>
              <a:defRPr sz="2400">
                <a:solidFill>
                  <a:srgbClr val="FFFFFF"/>
                </a:solidFill>
                <a:latin typeface="Verdana" charset="0"/>
                <a:ea typeface="ＭＳ Ｐゴシック" charset="-128"/>
              </a:defRPr>
            </a:lvl3pPr>
            <a:lvl4pPr>
              <a:defRPr sz="2400">
                <a:solidFill>
                  <a:srgbClr val="FFFFFF"/>
                </a:solidFill>
                <a:latin typeface="Verdana" charset="0"/>
                <a:ea typeface="ＭＳ Ｐゴシック" charset="-128"/>
              </a:defRPr>
            </a:lvl4pPr>
            <a:lvl5pPr>
              <a:defRPr sz="2400">
                <a:solidFill>
                  <a:srgbClr val="FFFFFF"/>
                </a:solidFill>
                <a:latin typeface="Verdana" charset="0"/>
                <a:ea typeface="ＭＳ Ｐゴシック" charset="-128"/>
              </a:defRPr>
            </a:lvl5pPr>
            <a:lvl6pPr marL="457200" eaLnBrk="0" fontAlgn="base" hangingPunct="0">
              <a:spcBef>
                <a:spcPct val="0"/>
              </a:spcBef>
              <a:spcAft>
                <a:spcPct val="0"/>
              </a:spcAft>
              <a:defRPr sz="2400">
                <a:solidFill>
                  <a:srgbClr val="FFFFFF"/>
                </a:solidFill>
                <a:latin typeface="Verdana" charset="0"/>
                <a:ea typeface="ＭＳ Ｐゴシック" charset="-128"/>
              </a:defRPr>
            </a:lvl6pPr>
            <a:lvl7pPr marL="914400" eaLnBrk="0" fontAlgn="base" hangingPunct="0">
              <a:spcBef>
                <a:spcPct val="0"/>
              </a:spcBef>
              <a:spcAft>
                <a:spcPct val="0"/>
              </a:spcAft>
              <a:defRPr sz="2400">
                <a:solidFill>
                  <a:srgbClr val="FFFFFF"/>
                </a:solidFill>
                <a:latin typeface="Verdana" charset="0"/>
                <a:ea typeface="ＭＳ Ｐゴシック" charset="-128"/>
              </a:defRPr>
            </a:lvl7pPr>
            <a:lvl8pPr marL="1371600" eaLnBrk="0" fontAlgn="base" hangingPunct="0">
              <a:spcBef>
                <a:spcPct val="0"/>
              </a:spcBef>
              <a:spcAft>
                <a:spcPct val="0"/>
              </a:spcAft>
              <a:defRPr sz="2400">
                <a:solidFill>
                  <a:srgbClr val="FFFFFF"/>
                </a:solidFill>
                <a:latin typeface="Verdana" charset="0"/>
                <a:ea typeface="ＭＳ Ｐゴシック" charset="-128"/>
              </a:defRPr>
            </a:lvl8pPr>
            <a:lvl9pPr marL="1828800" eaLnBrk="0" fontAlgn="base" hangingPunct="0">
              <a:spcBef>
                <a:spcPct val="0"/>
              </a:spcBef>
              <a:spcAft>
                <a:spcPct val="0"/>
              </a:spcAft>
              <a:defRPr sz="2400">
                <a:solidFill>
                  <a:srgbClr val="FFFFFF"/>
                </a:solidFill>
                <a:latin typeface="Verdana" charset="0"/>
                <a:ea typeface="ＭＳ Ｐゴシック" charset="-128"/>
              </a:defRPr>
            </a:lvl9pPr>
          </a:lstStyle>
          <a:p>
            <a:fld id="{0D57B756-C55E-B540-B14F-FC8945BB650D}" type="slidenum">
              <a:rPr lang="en-US" altLang="x-none" sz="1200">
                <a:solidFill>
                  <a:schemeClr val="tx1"/>
                </a:solidFill>
                <a:latin typeface="Calibri Regular" charset="0"/>
              </a:rPr>
              <a:pPr/>
              <a:t>12</a:t>
            </a:fld>
            <a:endParaRPr lang="en-US" altLang="x-none" sz="1200" dirty="0">
              <a:solidFill>
                <a:schemeClr val="tx1"/>
              </a:solidFill>
              <a:latin typeface="Calibri Regular" charset="0"/>
            </a:endParaRPr>
          </a:p>
        </p:txBody>
      </p:sp>
      <p:sp>
        <p:nvSpPr>
          <p:cNvPr id="116739" name="Rectangle 2"/>
          <p:cNvSpPr>
            <a:spLocks noGrp="1" noRot="1" noChangeAspect="1" noChangeArrowheads="1" noTextEdit="1"/>
          </p:cNvSpPr>
          <p:nvPr>
            <p:ph type="sldImg"/>
          </p:nvPr>
        </p:nvSpPr>
        <p:spPr>
          <a:ln/>
        </p:spPr>
      </p:sp>
      <p:sp>
        <p:nvSpPr>
          <p:cNvPr id="516099" name="Rectangle 3"/>
          <p:cNvSpPr>
            <a:spLocks noGrp="1" noChangeArrowheads="1"/>
          </p:cNvSpPr>
          <p:nvPr>
            <p:ph type="body" idx="1"/>
          </p:nvPr>
        </p:nvSpPr>
        <p:spPr/>
        <p:txBody>
          <a:bodyPr/>
          <a:lstStyle/>
          <a:p>
            <a:pPr eaLnBrk="1" hangingPunct="1">
              <a:defRPr/>
            </a:pPr>
            <a:endParaRPr lang="en-US" dirty="0">
              <a:cs typeface="+mn-cs"/>
            </a:endParaRPr>
          </a:p>
        </p:txBody>
      </p:sp>
    </p:spTree>
    <p:extLst>
      <p:ext uri="{BB962C8B-B14F-4D97-AF65-F5344CB8AC3E}">
        <p14:creationId xmlns:p14="http://schemas.microsoft.com/office/powerpoint/2010/main" val="6179192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rgbClr val="FFFFFF"/>
                </a:solidFill>
                <a:latin typeface="Verdana" charset="0"/>
                <a:ea typeface="ＭＳ Ｐゴシック" charset="-128"/>
              </a:defRPr>
            </a:lvl1pPr>
            <a:lvl2pPr marL="37931725" indent="-37474525">
              <a:defRPr sz="2400">
                <a:solidFill>
                  <a:srgbClr val="FFFFFF"/>
                </a:solidFill>
                <a:latin typeface="Verdana" charset="0"/>
                <a:ea typeface="ＭＳ Ｐゴシック" charset="-128"/>
              </a:defRPr>
            </a:lvl2pPr>
            <a:lvl3pPr>
              <a:defRPr sz="2400">
                <a:solidFill>
                  <a:srgbClr val="FFFFFF"/>
                </a:solidFill>
                <a:latin typeface="Verdana" charset="0"/>
                <a:ea typeface="ＭＳ Ｐゴシック" charset="-128"/>
              </a:defRPr>
            </a:lvl3pPr>
            <a:lvl4pPr>
              <a:defRPr sz="2400">
                <a:solidFill>
                  <a:srgbClr val="FFFFFF"/>
                </a:solidFill>
                <a:latin typeface="Verdana" charset="0"/>
                <a:ea typeface="ＭＳ Ｐゴシック" charset="-128"/>
              </a:defRPr>
            </a:lvl4pPr>
            <a:lvl5pPr>
              <a:defRPr sz="2400">
                <a:solidFill>
                  <a:srgbClr val="FFFFFF"/>
                </a:solidFill>
                <a:latin typeface="Verdana" charset="0"/>
                <a:ea typeface="ＭＳ Ｐゴシック" charset="-128"/>
              </a:defRPr>
            </a:lvl5pPr>
            <a:lvl6pPr marL="457200" eaLnBrk="0" fontAlgn="base" hangingPunct="0">
              <a:spcBef>
                <a:spcPct val="0"/>
              </a:spcBef>
              <a:spcAft>
                <a:spcPct val="0"/>
              </a:spcAft>
              <a:defRPr sz="2400">
                <a:solidFill>
                  <a:srgbClr val="FFFFFF"/>
                </a:solidFill>
                <a:latin typeface="Verdana" charset="0"/>
                <a:ea typeface="ＭＳ Ｐゴシック" charset="-128"/>
              </a:defRPr>
            </a:lvl6pPr>
            <a:lvl7pPr marL="914400" eaLnBrk="0" fontAlgn="base" hangingPunct="0">
              <a:spcBef>
                <a:spcPct val="0"/>
              </a:spcBef>
              <a:spcAft>
                <a:spcPct val="0"/>
              </a:spcAft>
              <a:defRPr sz="2400">
                <a:solidFill>
                  <a:srgbClr val="FFFFFF"/>
                </a:solidFill>
                <a:latin typeface="Verdana" charset="0"/>
                <a:ea typeface="ＭＳ Ｐゴシック" charset="-128"/>
              </a:defRPr>
            </a:lvl7pPr>
            <a:lvl8pPr marL="1371600" eaLnBrk="0" fontAlgn="base" hangingPunct="0">
              <a:spcBef>
                <a:spcPct val="0"/>
              </a:spcBef>
              <a:spcAft>
                <a:spcPct val="0"/>
              </a:spcAft>
              <a:defRPr sz="2400">
                <a:solidFill>
                  <a:srgbClr val="FFFFFF"/>
                </a:solidFill>
                <a:latin typeface="Verdana" charset="0"/>
                <a:ea typeface="ＭＳ Ｐゴシック" charset="-128"/>
              </a:defRPr>
            </a:lvl8pPr>
            <a:lvl9pPr marL="1828800" eaLnBrk="0" fontAlgn="base" hangingPunct="0">
              <a:spcBef>
                <a:spcPct val="0"/>
              </a:spcBef>
              <a:spcAft>
                <a:spcPct val="0"/>
              </a:spcAft>
              <a:defRPr sz="2400">
                <a:solidFill>
                  <a:srgbClr val="FFFFFF"/>
                </a:solidFill>
                <a:latin typeface="Verdana" charset="0"/>
                <a:ea typeface="ＭＳ Ｐゴシック" charset="-128"/>
              </a:defRPr>
            </a:lvl9pPr>
          </a:lstStyle>
          <a:p>
            <a:fld id="{F41FCACF-343B-5042-B56B-CF3879FA2FF9}" type="slidenum">
              <a:rPr lang="en-US" altLang="x-none" sz="1200">
                <a:solidFill>
                  <a:schemeClr val="tx1"/>
                </a:solidFill>
                <a:latin typeface="Calibri Regular" charset="0"/>
              </a:rPr>
              <a:pPr/>
              <a:t>13</a:t>
            </a:fld>
            <a:endParaRPr lang="en-US" altLang="x-none" sz="1200" dirty="0">
              <a:solidFill>
                <a:schemeClr val="tx1"/>
              </a:solidFill>
              <a:latin typeface="Calibri Regular" charset="0"/>
            </a:endParaRPr>
          </a:p>
        </p:txBody>
      </p:sp>
      <p:sp>
        <p:nvSpPr>
          <p:cNvPr id="120835" name="Rectangle 2"/>
          <p:cNvSpPr>
            <a:spLocks noGrp="1" noRot="1" noChangeAspect="1" noChangeArrowheads="1" noTextEdit="1"/>
          </p:cNvSpPr>
          <p:nvPr>
            <p:ph type="sldImg"/>
          </p:nvPr>
        </p:nvSpPr>
        <p:spPr>
          <a:ln/>
        </p:spPr>
      </p:sp>
      <p:sp>
        <p:nvSpPr>
          <p:cNvPr id="518147" name="Rectangle 3"/>
          <p:cNvSpPr>
            <a:spLocks noGrp="1" noChangeArrowheads="1"/>
          </p:cNvSpPr>
          <p:nvPr>
            <p:ph type="body" idx="1"/>
          </p:nvPr>
        </p:nvSpPr>
        <p:spPr/>
        <p:txBody>
          <a:bodyPr/>
          <a:lstStyle/>
          <a:p>
            <a:pPr eaLnBrk="1" hangingPunct="1">
              <a:defRPr/>
            </a:pPr>
            <a:endParaRPr lang="en-US">
              <a:cs typeface="+mn-cs"/>
            </a:endParaRPr>
          </a:p>
        </p:txBody>
      </p:sp>
    </p:spTree>
    <p:extLst>
      <p:ext uri="{BB962C8B-B14F-4D97-AF65-F5344CB8AC3E}">
        <p14:creationId xmlns:p14="http://schemas.microsoft.com/office/powerpoint/2010/main" val="4013109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rgbClr val="FFFFFF"/>
                </a:solidFill>
                <a:latin typeface="Verdana" charset="0"/>
                <a:ea typeface="ＭＳ Ｐゴシック" charset="-128"/>
              </a:defRPr>
            </a:lvl1pPr>
            <a:lvl2pPr marL="37931725" indent="-37474525">
              <a:defRPr sz="2400">
                <a:solidFill>
                  <a:srgbClr val="FFFFFF"/>
                </a:solidFill>
                <a:latin typeface="Verdana" charset="0"/>
                <a:ea typeface="ＭＳ Ｐゴシック" charset="-128"/>
              </a:defRPr>
            </a:lvl2pPr>
            <a:lvl3pPr>
              <a:defRPr sz="2400">
                <a:solidFill>
                  <a:srgbClr val="FFFFFF"/>
                </a:solidFill>
                <a:latin typeface="Verdana" charset="0"/>
                <a:ea typeface="ＭＳ Ｐゴシック" charset="-128"/>
              </a:defRPr>
            </a:lvl3pPr>
            <a:lvl4pPr>
              <a:defRPr sz="2400">
                <a:solidFill>
                  <a:srgbClr val="FFFFFF"/>
                </a:solidFill>
                <a:latin typeface="Verdana" charset="0"/>
                <a:ea typeface="ＭＳ Ｐゴシック" charset="-128"/>
              </a:defRPr>
            </a:lvl4pPr>
            <a:lvl5pPr>
              <a:defRPr sz="2400">
                <a:solidFill>
                  <a:srgbClr val="FFFFFF"/>
                </a:solidFill>
                <a:latin typeface="Verdana" charset="0"/>
                <a:ea typeface="ＭＳ Ｐゴシック" charset="-128"/>
              </a:defRPr>
            </a:lvl5pPr>
            <a:lvl6pPr marL="457200" eaLnBrk="0" fontAlgn="base" hangingPunct="0">
              <a:spcBef>
                <a:spcPct val="0"/>
              </a:spcBef>
              <a:spcAft>
                <a:spcPct val="0"/>
              </a:spcAft>
              <a:defRPr sz="2400">
                <a:solidFill>
                  <a:srgbClr val="FFFFFF"/>
                </a:solidFill>
                <a:latin typeface="Verdana" charset="0"/>
                <a:ea typeface="ＭＳ Ｐゴシック" charset="-128"/>
              </a:defRPr>
            </a:lvl6pPr>
            <a:lvl7pPr marL="914400" eaLnBrk="0" fontAlgn="base" hangingPunct="0">
              <a:spcBef>
                <a:spcPct val="0"/>
              </a:spcBef>
              <a:spcAft>
                <a:spcPct val="0"/>
              </a:spcAft>
              <a:defRPr sz="2400">
                <a:solidFill>
                  <a:srgbClr val="FFFFFF"/>
                </a:solidFill>
                <a:latin typeface="Verdana" charset="0"/>
                <a:ea typeface="ＭＳ Ｐゴシック" charset="-128"/>
              </a:defRPr>
            </a:lvl7pPr>
            <a:lvl8pPr marL="1371600" eaLnBrk="0" fontAlgn="base" hangingPunct="0">
              <a:spcBef>
                <a:spcPct val="0"/>
              </a:spcBef>
              <a:spcAft>
                <a:spcPct val="0"/>
              </a:spcAft>
              <a:defRPr sz="2400">
                <a:solidFill>
                  <a:srgbClr val="FFFFFF"/>
                </a:solidFill>
                <a:latin typeface="Verdana" charset="0"/>
                <a:ea typeface="ＭＳ Ｐゴシック" charset="-128"/>
              </a:defRPr>
            </a:lvl8pPr>
            <a:lvl9pPr marL="1828800" eaLnBrk="0" fontAlgn="base" hangingPunct="0">
              <a:spcBef>
                <a:spcPct val="0"/>
              </a:spcBef>
              <a:spcAft>
                <a:spcPct val="0"/>
              </a:spcAft>
              <a:defRPr sz="2400">
                <a:solidFill>
                  <a:srgbClr val="FFFFFF"/>
                </a:solidFill>
                <a:latin typeface="Verdana" charset="0"/>
                <a:ea typeface="ＭＳ Ｐゴシック" charset="-128"/>
              </a:defRPr>
            </a:lvl9pPr>
          </a:lstStyle>
          <a:p>
            <a:fld id="{F41FCACF-343B-5042-B56B-CF3879FA2FF9}" type="slidenum">
              <a:rPr lang="en-US" altLang="x-none" sz="1200">
                <a:solidFill>
                  <a:schemeClr val="tx1"/>
                </a:solidFill>
                <a:latin typeface="Calibri Regular" charset="0"/>
              </a:rPr>
              <a:pPr/>
              <a:t>14</a:t>
            </a:fld>
            <a:endParaRPr lang="en-US" altLang="x-none" sz="1200" dirty="0">
              <a:solidFill>
                <a:schemeClr val="tx1"/>
              </a:solidFill>
              <a:latin typeface="Calibri Regular" charset="0"/>
            </a:endParaRPr>
          </a:p>
        </p:txBody>
      </p:sp>
      <p:sp>
        <p:nvSpPr>
          <p:cNvPr id="120835" name="Rectangle 2"/>
          <p:cNvSpPr>
            <a:spLocks noGrp="1" noRot="1" noChangeAspect="1" noChangeArrowheads="1" noTextEdit="1"/>
          </p:cNvSpPr>
          <p:nvPr>
            <p:ph type="sldImg"/>
          </p:nvPr>
        </p:nvSpPr>
        <p:spPr>
          <a:ln/>
        </p:spPr>
      </p:sp>
      <p:sp>
        <p:nvSpPr>
          <p:cNvPr id="518147" name="Rectangle 3"/>
          <p:cNvSpPr>
            <a:spLocks noGrp="1" noChangeArrowheads="1"/>
          </p:cNvSpPr>
          <p:nvPr>
            <p:ph type="body" idx="1"/>
          </p:nvPr>
        </p:nvSpPr>
        <p:spPr/>
        <p:txBody>
          <a:bodyPr/>
          <a:lstStyle/>
          <a:p>
            <a:pPr eaLnBrk="1" hangingPunct="1">
              <a:defRPr/>
            </a:pPr>
            <a:endParaRPr lang="en-US">
              <a:cs typeface="+mn-cs"/>
            </a:endParaRPr>
          </a:p>
        </p:txBody>
      </p:sp>
    </p:spTree>
    <p:extLst>
      <p:ext uri="{BB962C8B-B14F-4D97-AF65-F5344CB8AC3E}">
        <p14:creationId xmlns:p14="http://schemas.microsoft.com/office/powerpoint/2010/main" val="26369217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rgbClr val="FFFFFF"/>
                </a:solidFill>
                <a:latin typeface="Verdana" charset="0"/>
                <a:ea typeface="ＭＳ Ｐゴシック" charset="-128"/>
              </a:defRPr>
            </a:lvl1pPr>
            <a:lvl2pPr marL="37931725" indent="-37474525">
              <a:defRPr sz="2400">
                <a:solidFill>
                  <a:srgbClr val="FFFFFF"/>
                </a:solidFill>
                <a:latin typeface="Verdana" charset="0"/>
                <a:ea typeface="ＭＳ Ｐゴシック" charset="-128"/>
              </a:defRPr>
            </a:lvl2pPr>
            <a:lvl3pPr>
              <a:defRPr sz="2400">
                <a:solidFill>
                  <a:srgbClr val="FFFFFF"/>
                </a:solidFill>
                <a:latin typeface="Verdana" charset="0"/>
                <a:ea typeface="ＭＳ Ｐゴシック" charset="-128"/>
              </a:defRPr>
            </a:lvl3pPr>
            <a:lvl4pPr>
              <a:defRPr sz="2400">
                <a:solidFill>
                  <a:srgbClr val="FFFFFF"/>
                </a:solidFill>
                <a:latin typeface="Verdana" charset="0"/>
                <a:ea typeface="ＭＳ Ｐゴシック" charset="-128"/>
              </a:defRPr>
            </a:lvl4pPr>
            <a:lvl5pPr>
              <a:defRPr sz="2400">
                <a:solidFill>
                  <a:srgbClr val="FFFFFF"/>
                </a:solidFill>
                <a:latin typeface="Verdana" charset="0"/>
                <a:ea typeface="ＭＳ Ｐゴシック" charset="-128"/>
              </a:defRPr>
            </a:lvl5pPr>
            <a:lvl6pPr marL="457200" eaLnBrk="0" fontAlgn="base" hangingPunct="0">
              <a:spcBef>
                <a:spcPct val="0"/>
              </a:spcBef>
              <a:spcAft>
                <a:spcPct val="0"/>
              </a:spcAft>
              <a:defRPr sz="2400">
                <a:solidFill>
                  <a:srgbClr val="FFFFFF"/>
                </a:solidFill>
                <a:latin typeface="Verdana" charset="0"/>
                <a:ea typeface="ＭＳ Ｐゴシック" charset="-128"/>
              </a:defRPr>
            </a:lvl6pPr>
            <a:lvl7pPr marL="914400" eaLnBrk="0" fontAlgn="base" hangingPunct="0">
              <a:spcBef>
                <a:spcPct val="0"/>
              </a:spcBef>
              <a:spcAft>
                <a:spcPct val="0"/>
              </a:spcAft>
              <a:defRPr sz="2400">
                <a:solidFill>
                  <a:srgbClr val="FFFFFF"/>
                </a:solidFill>
                <a:latin typeface="Verdana" charset="0"/>
                <a:ea typeface="ＭＳ Ｐゴシック" charset="-128"/>
              </a:defRPr>
            </a:lvl7pPr>
            <a:lvl8pPr marL="1371600" eaLnBrk="0" fontAlgn="base" hangingPunct="0">
              <a:spcBef>
                <a:spcPct val="0"/>
              </a:spcBef>
              <a:spcAft>
                <a:spcPct val="0"/>
              </a:spcAft>
              <a:defRPr sz="2400">
                <a:solidFill>
                  <a:srgbClr val="FFFFFF"/>
                </a:solidFill>
                <a:latin typeface="Verdana" charset="0"/>
                <a:ea typeface="ＭＳ Ｐゴシック" charset="-128"/>
              </a:defRPr>
            </a:lvl8pPr>
            <a:lvl9pPr marL="1828800" eaLnBrk="0" fontAlgn="base" hangingPunct="0">
              <a:spcBef>
                <a:spcPct val="0"/>
              </a:spcBef>
              <a:spcAft>
                <a:spcPct val="0"/>
              </a:spcAft>
              <a:defRPr sz="2400">
                <a:solidFill>
                  <a:srgbClr val="FFFFFF"/>
                </a:solidFill>
                <a:latin typeface="Verdana" charset="0"/>
                <a:ea typeface="ＭＳ Ｐゴシック" charset="-128"/>
              </a:defRPr>
            </a:lvl9pPr>
          </a:lstStyle>
          <a:p>
            <a:fld id="{DD189D90-C50B-DA4E-AA96-B4644D5CB652}" type="slidenum">
              <a:rPr lang="en-US" altLang="x-none" sz="1200">
                <a:solidFill>
                  <a:schemeClr val="tx1"/>
                </a:solidFill>
                <a:latin typeface="Calibri Regular" charset="0"/>
              </a:rPr>
              <a:pPr/>
              <a:t>19</a:t>
            </a:fld>
            <a:endParaRPr lang="en-US" altLang="x-none" sz="1200" dirty="0">
              <a:solidFill>
                <a:schemeClr val="tx1"/>
              </a:solidFill>
              <a:latin typeface="Calibri Regular" charset="0"/>
            </a:endParaRPr>
          </a:p>
        </p:txBody>
      </p:sp>
      <p:sp>
        <p:nvSpPr>
          <p:cNvPr id="114691" name="Rectangle 2"/>
          <p:cNvSpPr>
            <a:spLocks noGrp="1" noRot="1" noChangeAspect="1" noChangeArrowheads="1" noTextEdit="1"/>
          </p:cNvSpPr>
          <p:nvPr>
            <p:ph type="sldImg"/>
          </p:nvPr>
        </p:nvSpPr>
        <p:spPr>
          <a:ln/>
        </p:spPr>
      </p:sp>
      <p:sp>
        <p:nvSpPr>
          <p:cNvPr id="352259" name="Rectangle 3"/>
          <p:cNvSpPr>
            <a:spLocks noGrp="1" noChangeArrowheads="1"/>
          </p:cNvSpPr>
          <p:nvPr>
            <p:ph type="body" idx="1"/>
          </p:nvPr>
        </p:nvSpPr>
        <p:spPr/>
        <p:txBody>
          <a:bodyPr/>
          <a:lstStyle/>
          <a:p>
            <a:pPr eaLnBrk="1" hangingPunct="1">
              <a:defRPr/>
            </a:pPr>
            <a:endParaRPr lang="en-US" dirty="0">
              <a:cs typeface="+mn-cs"/>
            </a:endParaRPr>
          </a:p>
        </p:txBody>
      </p:sp>
    </p:spTree>
    <p:extLst>
      <p:ext uri="{BB962C8B-B14F-4D97-AF65-F5344CB8AC3E}">
        <p14:creationId xmlns:p14="http://schemas.microsoft.com/office/powerpoint/2010/main" val="14645620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224148D-18D7-1F40-91C9-CB75229FDF59}" type="slidenum">
              <a:rPr lang="en-US" sz="1200"/>
              <a:pPr eaLnBrk="1" hangingPunct="1"/>
              <a:t>20</a:t>
            </a:fld>
            <a:endParaRPr lang="en-US" sz="1200"/>
          </a:p>
        </p:txBody>
      </p:sp>
      <p:sp>
        <p:nvSpPr>
          <p:cNvPr id="84995" name="Rectangle 2"/>
          <p:cNvSpPr>
            <a:spLocks noGrp="1" noRot="1" noChangeAspect="1" noChangeArrowheads="1"/>
          </p:cNvSpPr>
          <p:nvPr>
            <p:ph type="sldImg"/>
          </p:nvPr>
        </p:nvSpPr>
        <p:spPr>
          <a:solidFill>
            <a:srgbClr val="FFFFFF"/>
          </a:solidFill>
          <a:ln/>
        </p:spPr>
      </p:sp>
      <p:sp>
        <p:nvSpPr>
          <p:cNvPr id="84996"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extLst>
      <p:ext uri="{BB962C8B-B14F-4D97-AF65-F5344CB8AC3E}">
        <p14:creationId xmlns:p14="http://schemas.microsoft.com/office/powerpoint/2010/main" val="11391681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rgbClr val="FFFFFF"/>
                </a:solidFill>
                <a:latin typeface="Verdana" charset="0"/>
                <a:ea typeface="ＭＳ Ｐゴシック" charset="-128"/>
              </a:defRPr>
            </a:lvl1pPr>
            <a:lvl2pPr marL="37931725" indent="-37474525">
              <a:defRPr sz="2400">
                <a:solidFill>
                  <a:srgbClr val="FFFFFF"/>
                </a:solidFill>
                <a:latin typeface="Verdana" charset="0"/>
                <a:ea typeface="ＭＳ Ｐゴシック" charset="-128"/>
              </a:defRPr>
            </a:lvl2pPr>
            <a:lvl3pPr>
              <a:defRPr sz="2400">
                <a:solidFill>
                  <a:srgbClr val="FFFFFF"/>
                </a:solidFill>
                <a:latin typeface="Verdana" charset="0"/>
                <a:ea typeface="ＭＳ Ｐゴシック" charset="-128"/>
              </a:defRPr>
            </a:lvl3pPr>
            <a:lvl4pPr>
              <a:defRPr sz="2400">
                <a:solidFill>
                  <a:srgbClr val="FFFFFF"/>
                </a:solidFill>
                <a:latin typeface="Verdana" charset="0"/>
                <a:ea typeface="ＭＳ Ｐゴシック" charset="-128"/>
              </a:defRPr>
            </a:lvl4pPr>
            <a:lvl5pPr>
              <a:defRPr sz="2400">
                <a:solidFill>
                  <a:srgbClr val="FFFFFF"/>
                </a:solidFill>
                <a:latin typeface="Verdana" charset="0"/>
                <a:ea typeface="ＭＳ Ｐゴシック" charset="-128"/>
              </a:defRPr>
            </a:lvl5pPr>
            <a:lvl6pPr marL="457200" eaLnBrk="0" fontAlgn="base" hangingPunct="0">
              <a:spcBef>
                <a:spcPct val="0"/>
              </a:spcBef>
              <a:spcAft>
                <a:spcPct val="0"/>
              </a:spcAft>
              <a:defRPr sz="2400">
                <a:solidFill>
                  <a:srgbClr val="FFFFFF"/>
                </a:solidFill>
                <a:latin typeface="Verdana" charset="0"/>
                <a:ea typeface="ＭＳ Ｐゴシック" charset="-128"/>
              </a:defRPr>
            </a:lvl6pPr>
            <a:lvl7pPr marL="914400" eaLnBrk="0" fontAlgn="base" hangingPunct="0">
              <a:spcBef>
                <a:spcPct val="0"/>
              </a:spcBef>
              <a:spcAft>
                <a:spcPct val="0"/>
              </a:spcAft>
              <a:defRPr sz="2400">
                <a:solidFill>
                  <a:srgbClr val="FFFFFF"/>
                </a:solidFill>
                <a:latin typeface="Verdana" charset="0"/>
                <a:ea typeface="ＭＳ Ｐゴシック" charset="-128"/>
              </a:defRPr>
            </a:lvl7pPr>
            <a:lvl8pPr marL="1371600" eaLnBrk="0" fontAlgn="base" hangingPunct="0">
              <a:spcBef>
                <a:spcPct val="0"/>
              </a:spcBef>
              <a:spcAft>
                <a:spcPct val="0"/>
              </a:spcAft>
              <a:defRPr sz="2400">
                <a:solidFill>
                  <a:srgbClr val="FFFFFF"/>
                </a:solidFill>
                <a:latin typeface="Verdana" charset="0"/>
                <a:ea typeface="ＭＳ Ｐゴシック" charset="-128"/>
              </a:defRPr>
            </a:lvl8pPr>
            <a:lvl9pPr marL="1828800" eaLnBrk="0" fontAlgn="base" hangingPunct="0">
              <a:spcBef>
                <a:spcPct val="0"/>
              </a:spcBef>
              <a:spcAft>
                <a:spcPct val="0"/>
              </a:spcAft>
              <a:defRPr sz="2400">
                <a:solidFill>
                  <a:srgbClr val="FFFFFF"/>
                </a:solidFill>
                <a:latin typeface="Verdana" charset="0"/>
                <a:ea typeface="ＭＳ Ｐゴシック" charset="-128"/>
              </a:defRPr>
            </a:lvl9pPr>
          </a:lstStyle>
          <a:p>
            <a:fld id="{9E3B0489-7EBC-7E44-A406-B072BB271AF4}" type="slidenum">
              <a:rPr lang="en-US" altLang="x-none" sz="1200">
                <a:solidFill>
                  <a:schemeClr val="tx1"/>
                </a:solidFill>
                <a:latin typeface="Calibri Regular" charset="0"/>
              </a:rPr>
              <a:pPr/>
              <a:t>22</a:t>
            </a:fld>
            <a:endParaRPr lang="en-US" altLang="x-none" sz="1200" dirty="0">
              <a:solidFill>
                <a:schemeClr val="tx1"/>
              </a:solidFill>
              <a:latin typeface="Calibri Regular" charset="0"/>
            </a:endParaRPr>
          </a:p>
        </p:txBody>
      </p:sp>
      <p:sp>
        <p:nvSpPr>
          <p:cNvPr id="112643" name="Rectangle 2"/>
          <p:cNvSpPr>
            <a:spLocks noGrp="1" noRot="1" noChangeAspect="1" noChangeArrowheads="1" noTextEdit="1"/>
          </p:cNvSpPr>
          <p:nvPr>
            <p:ph type="sldImg"/>
          </p:nvPr>
        </p:nvSpPr>
        <p:spPr>
          <a:ln/>
        </p:spPr>
      </p:sp>
      <p:sp>
        <p:nvSpPr>
          <p:cNvPr id="350211" name="Rectangle 3"/>
          <p:cNvSpPr>
            <a:spLocks noGrp="1" noChangeArrowheads="1"/>
          </p:cNvSpPr>
          <p:nvPr>
            <p:ph type="body" idx="1"/>
          </p:nvPr>
        </p:nvSpPr>
        <p:spPr/>
        <p:txBody>
          <a:bodyPr/>
          <a:lstStyle/>
          <a:p>
            <a:pPr eaLnBrk="1" hangingPunct="1">
              <a:defRPr/>
            </a:pPr>
            <a:endParaRPr lang="en-US">
              <a:cs typeface="+mn-cs"/>
            </a:endParaRPr>
          </a:p>
        </p:txBody>
      </p:sp>
    </p:spTree>
    <p:extLst>
      <p:ext uri="{BB962C8B-B14F-4D97-AF65-F5344CB8AC3E}">
        <p14:creationId xmlns:p14="http://schemas.microsoft.com/office/powerpoint/2010/main" val="1300840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Green chemistry is defined by 12 Principles, which address various topics. Most principles have tools or metrics associated to help the researcher and guide them through green chemistry improvements.</a:t>
            </a:r>
          </a:p>
          <a:p>
            <a:endParaRPr lang="en-US" dirty="0"/>
          </a:p>
        </p:txBody>
      </p:sp>
      <p:sp>
        <p:nvSpPr>
          <p:cNvPr id="4" name="Slide Number Placeholder 3"/>
          <p:cNvSpPr>
            <a:spLocks noGrp="1"/>
          </p:cNvSpPr>
          <p:nvPr>
            <p:ph type="sldNum" sz="quarter" idx="10"/>
          </p:nvPr>
        </p:nvSpPr>
        <p:spPr/>
        <p:txBody>
          <a:bodyPr/>
          <a:lstStyle/>
          <a:p>
            <a:fld id="{8263D1F3-E474-F946-B4DE-C58D2CF87078}" type="slidenum">
              <a:rPr lang="en-US" smtClean="0"/>
              <a:t>23</a:t>
            </a:fld>
            <a:endParaRPr lang="en-US"/>
          </a:p>
        </p:txBody>
      </p:sp>
    </p:spTree>
    <p:extLst>
      <p:ext uri="{BB962C8B-B14F-4D97-AF65-F5344CB8AC3E}">
        <p14:creationId xmlns:p14="http://schemas.microsoft.com/office/powerpoint/2010/main" val="12399275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2"/>
          <p:cNvSpPr>
            <a:spLocks noGrp="1" noRot="1" noChangeAspect="1" noChangeArrowheads="1" noTextEdit="1"/>
          </p:cNvSpPr>
          <p:nvPr>
            <p:ph type="sldImg"/>
          </p:nvPr>
        </p:nvSpPr>
        <p:spPr>
          <a:ln/>
        </p:spPr>
      </p:sp>
      <p:sp>
        <p:nvSpPr>
          <p:cNvPr id="107522"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x-none" altLang="x-none" dirty="0">
              <a:latin typeface="Times New Roman" charset="0"/>
              <a:ea typeface="ＭＳ Ｐゴシック" charset="-128"/>
            </a:endParaRPr>
          </a:p>
        </p:txBody>
      </p:sp>
    </p:spTree>
    <p:extLst>
      <p:ext uri="{BB962C8B-B14F-4D97-AF65-F5344CB8AC3E}">
        <p14:creationId xmlns:p14="http://schemas.microsoft.com/office/powerpoint/2010/main" val="18447919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1026"/>
          <p:cNvSpPr>
            <a:spLocks noGrp="1" noRot="1" noChangeAspect="1" noChangeArrowheads="1" noTextEdit="1"/>
          </p:cNvSpPr>
          <p:nvPr>
            <p:ph type="sldImg"/>
          </p:nvPr>
        </p:nvSpPr>
        <p:spPr>
          <a:ln/>
        </p:spPr>
      </p:sp>
      <p:sp>
        <p:nvSpPr>
          <p:cNvPr id="136194" name="Rectangle 1027"/>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x-none" altLang="x-none">
              <a:latin typeface="Times New Roman" charset="0"/>
              <a:ea typeface="ＭＳ Ｐゴシック" charset="-128"/>
            </a:endParaRPr>
          </a:p>
        </p:txBody>
      </p:sp>
    </p:spTree>
    <p:extLst>
      <p:ext uri="{BB962C8B-B14F-4D97-AF65-F5344CB8AC3E}">
        <p14:creationId xmlns:p14="http://schemas.microsoft.com/office/powerpoint/2010/main" val="22671231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1026"/>
          <p:cNvSpPr>
            <a:spLocks noGrp="1" noRot="1" noChangeAspect="1" noChangeArrowheads="1" noTextEdit="1"/>
          </p:cNvSpPr>
          <p:nvPr>
            <p:ph type="sldImg"/>
          </p:nvPr>
        </p:nvSpPr>
        <p:spPr>
          <a:ln/>
        </p:spPr>
      </p:sp>
      <p:sp>
        <p:nvSpPr>
          <p:cNvPr id="138242" name="Rectangle 1027"/>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IN" altLang="x-none" dirty="0">
                <a:latin typeface="Times New Roman" charset="0"/>
                <a:ea typeface="ＭＳ Ｐゴシック" charset="-128"/>
              </a:rPr>
              <a:t>Both ROS start with same raw material – Methyl propyl Benzene. Original route - chemicals like Hydroxylamine, Sodium Ethoxide, </a:t>
            </a:r>
            <a:r>
              <a:rPr lang="en-IN" altLang="x-none" dirty="0" err="1">
                <a:latin typeface="Times New Roman" charset="0"/>
                <a:ea typeface="ＭＳ Ｐゴシック" charset="-128"/>
              </a:rPr>
              <a:t>Ethylchloro</a:t>
            </a:r>
            <a:r>
              <a:rPr lang="en-IN" altLang="x-none" dirty="0">
                <a:latin typeface="Times New Roman" charset="0"/>
                <a:ea typeface="ＭＳ Ｐゴシック" charset="-128"/>
              </a:rPr>
              <a:t> acetate, AlCl3 used, you don’t see in the final product.</a:t>
            </a:r>
            <a:endParaRPr lang="x-none" altLang="x-none" dirty="0">
              <a:latin typeface="Times New Roman" charset="0"/>
              <a:ea typeface="ＭＳ Ｐゴシック" charset="-128"/>
            </a:endParaRPr>
          </a:p>
        </p:txBody>
      </p:sp>
    </p:spTree>
    <p:extLst>
      <p:ext uri="{BB962C8B-B14F-4D97-AF65-F5344CB8AC3E}">
        <p14:creationId xmlns:p14="http://schemas.microsoft.com/office/powerpoint/2010/main" val="25318657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2"/>
          <p:cNvSpPr>
            <a:spLocks noGrp="1" noRot="1" noChangeAspect="1" noChangeArrowheads="1" noTextEdit="1"/>
          </p:cNvSpPr>
          <p:nvPr>
            <p:ph type="sldImg"/>
          </p:nvPr>
        </p:nvSpPr>
        <p:spPr>
          <a:xfrm>
            <a:off x="381000" y="685800"/>
            <a:ext cx="6096000" cy="3429000"/>
          </a:xfrm>
          <a:ln/>
        </p:spPr>
      </p:sp>
      <p:sp>
        <p:nvSpPr>
          <p:cNvPr id="14340" name="Rectangle 3"/>
          <p:cNvSpPr>
            <a:spLocks noGrp="1" noChangeArrowheads="1"/>
          </p:cNvSpPr>
          <p:nvPr>
            <p:ph type="body" idx="1"/>
          </p:nvPr>
        </p:nvSpPr>
        <p:spPr>
          <a:noFill/>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Definition of the green chemistry: </a:t>
            </a:r>
            <a:r>
              <a:rPr lang="en-US" altLang="en-US" sz="1200" dirty="0"/>
              <a:t>Green chemistry is the </a:t>
            </a:r>
            <a:r>
              <a:rPr lang="en-US" altLang="en-US" sz="1200" b="1" dirty="0"/>
              <a:t>design</a:t>
            </a:r>
            <a:r>
              <a:rPr lang="en-US" altLang="en-US" sz="1200" dirty="0"/>
              <a:t> of chemical products and processes that reduce or eliminate the use and generation of hazardous substances.</a:t>
            </a:r>
          </a:p>
          <a:p>
            <a:pPr eaLnBrk="1" hangingPunct="1"/>
            <a:r>
              <a:rPr lang="en-US" altLang="en-US" dirty="0"/>
              <a:t>. The field</a:t>
            </a:r>
            <a:r>
              <a:rPr lang="en-US" altLang="en-US" baseline="0" dirty="0"/>
              <a:t> was developed 25 years ago by </a:t>
            </a:r>
            <a:r>
              <a:rPr lang="en-US" altLang="en-US" baseline="0" dirty="0" err="1"/>
              <a:t>Anastas</a:t>
            </a:r>
            <a:r>
              <a:rPr lang="en-US" altLang="en-US" baseline="0" dirty="0"/>
              <a:t> and Warner, and presented in their seminal work “Green Chemistry: Theory and Practice”.</a:t>
            </a:r>
            <a:endParaRPr lang="en-US" altLang="en-US" dirty="0"/>
          </a:p>
        </p:txBody>
      </p:sp>
    </p:spTree>
    <p:extLst>
      <p:ext uri="{BB962C8B-B14F-4D97-AF65-F5344CB8AC3E}">
        <p14:creationId xmlns:p14="http://schemas.microsoft.com/office/powerpoint/2010/main" val="13690358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9CDBC99-33AB-8B45-8A9F-BE7F36C184D4}" type="slidenum">
              <a:rPr lang="en-US" smtClean="0"/>
              <a:t>35</a:t>
            </a:fld>
            <a:endParaRPr lang="en-US"/>
          </a:p>
        </p:txBody>
      </p:sp>
    </p:spTree>
    <p:extLst>
      <p:ext uri="{BB962C8B-B14F-4D97-AF65-F5344CB8AC3E}">
        <p14:creationId xmlns:p14="http://schemas.microsoft.com/office/powerpoint/2010/main" val="41156112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1026"/>
          <p:cNvSpPr>
            <a:spLocks noGrp="1" noRot="1" noChangeAspect="1" noChangeArrowheads="1" noTextEdit="1"/>
          </p:cNvSpPr>
          <p:nvPr>
            <p:ph type="sldImg"/>
          </p:nvPr>
        </p:nvSpPr>
        <p:spPr>
          <a:ln/>
        </p:spPr>
      </p:sp>
      <p:sp>
        <p:nvSpPr>
          <p:cNvPr id="84994" name="Rectangle 1027"/>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x-none" altLang="x-none">
              <a:latin typeface="Times New Roman" charset="0"/>
              <a:ea typeface="ＭＳ Ｐゴシック" charset="-128"/>
            </a:endParaRPr>
          </a:p>
        </p:txBody>
      </p:sp>
    </p:spTree>
    <p:extLst>
      <p:ext uri="{BB962C8B-B14F-4D97-AF65-F5344CB8AC3E}">
        <p14:creationId xmlns:p14="http://schemas.microsoft.com/office/powerpoint/2010/main" val="3025138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1026"/>
          <p:cNvSpPr>
            <a:spLocks noGrp="1" noRot="1" noChangeAspect="1" noChangeArrowheads="1" noTextEdit="1"/>
          </p:cNvSpPr>
          <p:nvPr>
            <p:ph type="sldImg"/>
          </p:nvPr>
        </p:nvSpPr>
        <p:spPr>
          <a:ln/>
        </p:spPr>
      </p:sp>
      <p:sp>
        <p:nvSpPr>
          <p:cNvPr id="84994" name="Rectangle 1027"/>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x-none" altLang="x-none">
              <a:latin typeface="Times New Roman" charset="0"/>
              <a:ea typeface="ＭＳ Ｐゴシック" charset="-128"/>
            </a:endParaRPr>
          </a:p>
        </p:txBody>
      </p:sp>
    </p:spTree>
    <p:extLst>
      <p:ext uri="{BB962C8B-B14F-4D97-AF65-F5344CB8AC3E}">
        <p14:creationId xmlns:p14="http://schemas.microsoft.com/office/powerpoint/2010/main" val="21960332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Rot="1" noChangeAspect="1" noChangeArrowheads="1"/>
          </p:cNvSpPr>
          <p:nvPr>
            <p:ph type="sldImg"/>
          </p:nvPr>
        </p:nvSpPr>
        <p:spPr>
          <a:xfrm>
            <a:off x="381000" y="685800"/>
            <a:ext cx="6096000" cy="3429000"/>
          </a:xfrm>
          <a:solidFill>
            <a:srgbClr val="FFFFFF"/>
          </a:solidFill>
          <a:ln/>
        </p:spPr>
      </p:sp>
      <p:sp>
        <p:nvSpPr>
          <p:cNvPr id="122883" name="Rectangle 3"/>
          <p:cNvSpPr>
            <a:spLocks noGrp="1" noChangeArrowheads="1"/>
          </p:cNvSpPr>
          <p:nvPr>
            <p:ph type="body" idx="1"/>
          </p:nvPr>
        </p:nvSpPr>
        <p:spPr>
          <a:xfrm>
            <a:off x="685800" y="4344108"/>
            <a:ext cx="5486400" cy="4114643"/>
          </a:xfrm>
          <a:solidFill>
            <a:srgbClr val="FFFFFF"/>
          </a:solidFill>
          <a:ln>
            <a:solidFill>
              <a:srgbClr val="000000"/>
            </a:solidFill>
          </a:ln>
          <a:extLst>
            <a:ext uri="{FAA26D3D-D897-4be2-8F04-BA451C77F1D7}">
              <ma14:placeholderFlag xmlns:ma14="http://schemas.microsoft.com/office/mac/drawingml/2011/main" xmlns="" val="1"/>
            </a:ext>
          </a:extLst>
        </p:spPr>
        <p:txBody>
          <a:bodyPr lIns="90452" tIns="45226" rIns="90452" bIns="45226"/>
          <a:lstStyle/>
          <a:p>
            <a:endParaRPr lang="en-US">
              <a:latin typeface="Times New Roman" charset="0"/>
            </a:endParaRPr>
          </a:p>
        </p:txBody>
      </p:sp>
    </p:spTree>
    <p:extLst>
      <p:ext uri="{BB962C8B-B14F-4D97-AF65-F5344CB8AC3E}">
        <p14:creationId xmlns:p14="http://schemas.microsoft.com/office/powerpoint/2010/main" val="37463109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GOT TO HERE IN EDITS</a:t>
            </a:r>
          </a:p>
        </p:txBody>
      </p:sp>
      <p:sp>
        <p:nvSpPr>
          <p:cNvPr id="4" name="Slide Number Placeholder 3"/>
          <p:cNvSpPr>
            <a:spLocks noGrp="1"/>
          </p:cNvSpPr>
          <p:nvPr>
            <p:ph type="sldNum" sz="quarter" idx="5"/>
          </p:nvPr>
        </p:nvSpPr>
        <p:spPr/>
        <p:txBody>
          <a:bodyPr/>
          <a:lstStyle/>
          <a:p>
            <a:fld id="{8263D1F3-E474-F946-B4DE-C58D2CF87078}" type="slidenum">
              <a:rPr lang="en-US" smtClean="0"/>
              <a:t>47</a:t>
            </a:fld>
            <a:endParaRPr lang="en-US"/>
          </a:p>
        </p:txBody>
      </p:sp>
    </p:spTree>
    <p:extLst>
      <p:ext uri="{BB962C8B-B14F-4D97-AF65-F5344CB8AC3E}">
        <p14:creationId xmlns:p14="http://schemas.microsoft.com/office/powerpoint/2010/main" val="17639600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hlinkClick r:id="rId3"/>
              </a:rPr>
              <a:t>Deoxyribose-5-phosphate Aldolase as a Synthetic Catalyst'</a:t>
            </a:r>
            <a:endParaRPr lang="en-US" b="1" dirty="0"/>
          </a:p>
          <a:p>
            <a:endParaRPr lang="en-US" dirty="0"/>
          </a:p>
        </p:txBody>
      </p:sp>
      <p:sp>
        <p:nvSpPr>
          <p:cNvPr id="4" name="Slide Number Placeholder 3"/>
          <p:cNvSpPr>
            <a:spLocks noGrp="1"/>
          </p:cNvSpPr>
          <p:nvPr>
            <p:ph type="sldNum" sz="quarter" idx="10"/>
          </p:nvPr>
        </p:nvSpPr>
        <p:spPr/>
        <p:txBody>
          <a:bodyPr/>
          <a:lstStyle/>
          <a:p>
            <a:fld id="{CD7C5372-97A7-A34E-AB25-51A8B370B34C}" type="slidenum">
              <a:rPr lang="en-US" smtClean="0"/>
              <a:t>49</a:t>
            </a:fld>
            <a:endParaRPr lang="en-US"/>
          </a:p>
        </p:txBody>
      </p:sp>
    </p:spTree>
    <p:extLst>
      <p:ext uri="{BB962C8B-B14F-4D97-AF65-F5344CB8AC3E}">
        <p14:creationId xmlns:p14="http://schemas.microsoft.com/office/powerpoint/2010/main" val="9759381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Whenever possible, limit number of steps and unnecessary transformations. Avoid the use of protecting groups as it requires extra reagents and generates more waste.</a:t>
            </a:r>
          </a:p>
        </p:txBody>
      </p:sp>
      <p:sp>
        <p:nvSpPr>
          <p:cNvPr id="4" name="Slide Number Placeholder 3"/>
          <p:cNvSpPr>
            <a:spLocks noGrp="1"/>
          </p:cNvSpPr>
          <p:nvPr>
            <p:ph type="sldNum" sz="quarter" idx="10"/>
          </p:nvPr>
        </p:nvSpPr>
        <p:spPr/>
        <p:txBody>
          <a:bodyPr/>
          <a:lstStyle/>
          <a:p>
            <a:fld id="{CD7C5372-97A7-A34E-AB25-51A8B370B34C}" type="slidenum">
              <a:rPr lang="en-US" smtClean="0"/>
              <a:t>55</a:t>
            </a:fld>
            <a:endParaRPr lang="en-US"/>
          </a:p>
        </p:txBody>
      </p:sp>
    </p:spTree>
    <p:extLst>
      <p:ext uri="{BB962C8B-B14F-4D97-AF65-F5344CB8AC3E}">
        <p14:creationId xmlns:p14="http://schemas.microsoft.com/office/powerpoint/2010/main" val="407097053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Whenever possible, limit number of steps and unnecessary transformations. Avoid the use of protecting groups as it requires extra reagents and generates more waste.</a:t>
            </a:r>
          </a:p>
        </p:txBody>
      </p:sp>
      <p:sp>
        <p:nvSpPr>
          <p:cNvPr id="4" name="Slide Number Placeholder 3"/>
          <p:cNvSpPr>
            <a:spLocks noGrp="1"/>
          </p:cNvSpPr>
          <p:nvPr>
            <p:ph type="sldNum" sz="quarter" idx="10"/>
          </p:nvPr>
        </p:nvSpPr>
        <p:spPr/>
        <p:txBody>
          <a:bodyPr/>
          <a:lstStyle/>
          <a:p>
            <a:fld id="{CD7C5372-97A7-A34E-AB25-51A8B370B34C}" type="slidenum">
              <a:rPr lang="en-US" smtClean="0"/>
              <a:t>56</a:t>
            </a:fld>
            <a:endParaRPr lang="en-US"/>
          </a:p>
        </p:txBody>
      </p:sp>
    </p:spTree>
    <p:extLst>
      <p:ext uri="{BB962C8B-B14F-4D97-AF65-F5344CB8AC3E}">
        <p14:creationId xmlns:p14="http://schemas.microsoft.com/office/powerpoint/2010/main" val="90466045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1026"/>
          <p:cNvSpPr>
            <a:spLocks noGrp="1" noRot="1" noChangeAspect="1" noChangeArrowheads="1" noTextEdit="1"/>
          </p:cNvSpPr>
          <p:nvPr>
            <p:ph type="sldImg"/>
          </p:nvPr>
        </p:nvSpPr>
        <p:spPr>
          <a:ln/>
        </p:spPr>
      </p:sp>
      <p:sp>
        <p:nvSpPr>
          <p:cNvPr id="115714" name="Rectangle 1027"/>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x-none" altLang="x-none">
              <a:latin typeface="Times New Roman" charset="0"/>
              <a:ea typeface="ＭＳ Ｐゴシック" charset="-128"/>
            </a:endParaRPr>
          </a:p>
        </p:txBody>
      </p:sp>
    </p:spTree>
    <p:extLst>
      <p:ext uri="{BB962C8B-B14F-4D97-AF65-F5344CB8AC3E}">
        <p14:creationId xmlns:p14="http://schemas.microsoft.com/office/powerpoint/2010/main" val="114297391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Catalysts lower the</a:t>
            </a:r>
            <a:r>
              <a:rPr lang="en-US" baseline="0" dirty="0"/>
              <a:t> activation (threshold energy) in the reaction.</a:t>
            </a:r>
            <a:endParaRPr lang="en-US" dirty="0"/>
          </a:p>
        </p:txBody>
      </p:sp>
      <p:sp>
        <p:nvSpPr>
          <p:cNvPr id="4" name="Slide Number Placeholder 3"/>
          <p:cNvSpPr>
            <a:spLocks noGrp="1"/>
          </p:cNvSpPr>
          <p:nvPr>
            <p:ph type="sldNum" sz="quarter" idx="10"/>
          </p:nvPr>
        </p:nvSpPr>
        <p:spPr/>
        <p:txBody>
          <a:bodyPr/>
          <a:lstStyle/>
          <a:p>
            <a:fld id="{CD7C5372-97A7-A34E-AB25-51A8B370B34C}" type="slidenum">
              <a:rPr lang="en-US" smtClean="0"/>
              <a:t>59</a:t>
            </a:fld>
            <a:endParaRPr lang="en-US"/>
          </a:p>
        </p:txBody>
      </p:sp>
    </p:spTree>
    <p:extLst>
      <p:ext uri="{BB962C8B-B14F-4D97-AF65-F5344CB8AC3E}">
        <p14:creationId xmlns:p14="http://schemas.microsoft.com/office/powerpoint/2010/main" val="13099369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0D347A4-F713-40B2-A3FD-294CC67241CC}" type="slidenum">
              <a:rPr lang="fr-FR"/>
              <a:pPr/>
              <a:t>4</a:t>
            </a:fld>
            <a:endParaRPr lang="fr-FR"/>
          </a:p>
        </p:txBody>
      </p:sp>
      <p:sp>
        <p:nvSpPr>
          <p:cNvPr id="732162" name="Rectangle 2"/>
          <p:cNvSpPr>
            <a:spLocks noGrp="1" noRot="1" noChangeAspect="1" noChangeArrowheads="1" noTextEdit="1"/>
          </p:cNvSpPr>
          <p:nvPr>
            <p:ph type="sldImg"/>
          </p:nvPr>
        </p:nvSpPr>
        <p:spPr>
          <a:xfrm>
            <a:off x="457200" y="720725"/>
            <a:ext cx="6400800" cy="3600450"/>
          </a:xfrm>
          <a:ln/>
        </p:spPr>
      </p:sp>
      <p:sp>
        <p:nvSpPr>
          <p:cNvPr id="732163" name="Rectangle 3"/>
          <p:cNvSpPr>
            <a:spLocks noGrp="1" noChangeArrowheads="1"/>
          </p:cNvSpPr>
          <p:nvPr>
            <p:ph type="body" idx="1"/>
          </p:nvPr>
        </p:nvSpPr>
        <p:spPr/>
        <p:txBody>
          <a:bodyPr/>
          <a:lstStyle/>
          <a:p>
            <a:endParaRPr lang="fr-FR"/>
          </a:p>
        </p:txBody>
      </p:sp>
    </p:spTree>
    <p:extLst>
      <p:ext uri="{BB962C8B-B14F-4D97-AF65-F5344CB8AC3E}">
        <p14:creationId xmlns:p14="http://schemas.microsoft.com/office/powerpoint/2010/main" val="283157818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7C5372-97A7-A34E-AB25-51A8B370B34C}" type="slidenum">
              <a:rPr lang="en-US" smtClean="0"/>
              <a:t>60</a:t>
            </a:fld>
            <a:endParaRPr lang="en-US"/>
          </a:p>
        </p:txBody>
      </p:sp>
    </p:spTree>
    <p:extLst>
      <p:ext uri="{BB962C8B-B14F-4D97-AF65-F5344CB8AC3E}">
        <p14:creationId xmlns:p14="http://schemas.microsoft.com/office/powerpoint/2010/main" val="190110182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1026"/>
          <p:cNvSpPr>
            <a:spLocks noGrp="1" noRot="1" noChangeAspect="1" noChangeArrowheads="1" noTextEdit="1"/>
          </p:cNvSpPr>
          <p:nvPr>
            <p:ph type="sldImg"/>
          </p:nvPr>
        </p:nvSpPr>
        <p:spPr>
          <a:ln/>
        </p:spPr>
      </p:sp>
      <p:sp>
        <p:nvSpPr>
          <p:cNvPr id="121858" name="Rectangle 1027"/>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US" b="1" dirty="0"/>
              <a:t>cyclooxygenase</a:t>
            </a:r>
            <a:endParaRPr lang="x-none" altLang="x-none" dirty="0">
              <a:latin typeface="Times New Roman" charset="0"/>
              <a:ea typeface="ＭＳ Ｐゴシック" charset="-128"/>
            </a:endParaRPr>
          </a:p>
        </p:txBody>
      </p:sp>
    </p:spTree>
    <p:extLst>
      <p:ext uri="{BB962C8B-B14F-4D97-AF65-F5344CB8AC3E}">
        <p14:creationId xmlns:p14="http://schemas.microsoft.com/office/powerpoint/2010/main" val="390264691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9CDBC99-33AB-8B45-8A9F-BE7F36C184D4}" type="slidenum">
              <a:rPr lang="en-US" smtClean="0"/>
              <a:t>63</a:t>
            </a:fld>
            <a:endParaRPr lang="en-US"/>
          </a:p>
        </p:txBody>
      </p:sp>
    </p:spTree>
    <p:extLst>
      <p:ext uri="{BB962C8B-B14F-4D97-AF65-F5344CB8AC3E}">
        <p14:creationId xmlns:p14="http://schemas.microsoft.com/office/powerpoint/2010/main" val="367833954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2"/>
          <p:cNvSpPr>
            <a:spLocks noGrp="1" noRot="1" noChangeAspect="1" noChangeArrowheads="1" noTextEdit="1"/>
          </p:cNvSpPr>
          <p:nvPr>
            <p:ph type="sldImg"/>
          </p:nvPr>
        </p:nvSpPr>
        <p:spPr>
          <a:ln/>
        </p:spPr>
      </p:sp>
      <p:sp>
        <p:nvSpPr>
          <p:cNvPr id="138242"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x-none" altLang="x-none">
              <a:latin typeface="Times New Roman" charset="0"/>
              <a:ea typeface="ＭＳ Ｐゴシック" charset="-128"/>
            </a:endParaRPr>
          </a:p>
        </p:txBody>
      </p:sp>
    </p:spTree>
    <p:extLst>
      <p:ext uri="{BB962C8B-B14F-4D97-AF65-F5344CB8AC3E}">
        <p14:creationId xmlns:p14="http://schemas.microsoft.com/office/powerpoint/2010/main" val="350936682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Rectangle 2"/>
          <p:cNvSpPr>
            <a:spLocks noGrp="1" noRot="1" noChangeAspect="1" noChangeArrowheads="1" noTextEdit="1"/>
          </p:cNvSpPr>
          <p:nvPr>
            <p:ph type="sldImg"/>
          </p:nvPr>
        </p:nvSpPr>
        <p:spPr>
          <a:ln/>
        </p:spPr>
      </p:sp>
      <p:sp>
        <p:nvSpPr>
          <p:cNvPr id="144386"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x-none" altLang="x-none">
              <a:latin typeface="Times New Roman" charset="0"/>
              <a:ea typeface="ＭＳ Ｐゴシック" charset="-128"/>
            </a:endParaRPr>
          </a:p>
        </p:txBody>
      </p:sp>
    </p:spTree>
    <p:extLst>
      <p:ext uri="{BB962C8B-B14F-4D97-AF65-F5344CB8AC3E}">
        <p14:creationId xmlns:p14="http://schemas.microsoft.com/office/powerpoint/2010/main" val="360136232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9CDBC99-33AB-8B45-8A9F-BE7F36C184D4}" type="slidenum">
              <a:rPr lang="en-US" smtClean="0"/>
              <a:t>72</a:t>
            </a:fld>
            <a:endParaRPr lang="en-US"/>
          </a:p>
        </p:txBody>
      </p:sp>
    </p:spTree>
    <p:extLst>
      <p:ext uri="{BB962C8B-B14F-4D97-AF65-F5344CB8AC3E}">
        <p14:creationId xmlns:p14="http://schemas.microsoft.com/office/powerpoint/2010/main" val="45114366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9CDBC99-33AB-8B45-8A9F-BE7F36C184D4}" type="slidenum">
              <a:rPr lang="en-US" smtClean="0"/>
              <a:t>74</a:t>
            </a:fld>
            <a:endParaRPr lang="en-US"/>
          </a:p>
        </p:txBody>
      </p:sp>
    </p:spTree>
    <p:extLst>
      <p:ext uri="{BB962C8B-B14F-4D97-AF65-F5344CB8AC3E}">
        <p14:creationId xmlns:p14="http://schemas.microsoft.com/office/powerpoint/2010/main" val="29414371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Green chemistry is defined by 12 Principles, which address various topics. Most principles have tools or metrics associated to help the researcher and guide them through green chemistry improvements.</a:t>
            </a:r>
          </a:p>
          <a:p>
            <a:endParaRPr lang="en-US" dirty="0"/>
          </a:p>
        </p:txBody>
      </p:sp>
      <p:sp>
        <p:nvSpPr>
          <p:cNvPr id="4" name="Slide Number Placeholder 3"/>
          <p:cNvSpPr>
            <a:spLocks noGrp="1"/>
          </p:cNvSpPr>
          <p:nvPr>
            <p:ph type="sldNum" sz="quarter" idx="10"/>
          </p:nvPr>
        </p:nvSpPr>
        <p:spPr/>
        <p:txBody>
          <a:bodyPr/>
          <a:lstStyle/>
          <a:p>
            <a:fld id="{8263D1F3-E474-F946-B4DE-C58D2CF87078}" type="slidenum">
              <a:rPr lang="en-US" smtClean="0"/>
              <a:t>5</a:t>
            </a:fld>
            <a:endParaRPr lang="en-US"/>
          </a:p>
        </p:txBody>
      </p:sp>
    </p:spTree>
    <p:extLst>
      <p:ext uri="{BB962C8B-B14F-4D97-AF65-F5344CB8AC3E}">
        <p14:creationId xmlns:p14="http://schemas.microsoft.com/office/powerpoint/2010/main" val="12623399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1026"/>
          <p:cNvSpPr>
            <a:spLocks noGrp="1" noRot="1" noChangeAspect="1" noChangeArrowheads="1" noTextEdit="1"/>
          </p:cNvSpPr>
          <p:nvPr>
            <p:ph type="sldImg"/>
          </p:nvPr>
        </p:nvSpPr>
        <p:spPr>
          <a:solidFill>
            <a:srgbClr val="FFFFFF"/>
          </a:solidFill>
          <a:ln/>
        </p:spPr>
      </p:sp>
      <p:sp>
        <p:nvSpPr>
          <p:cNvPr id="76802" name="Rectangle 1027"/>
          <p:cNvSpPr>
            <a:spLocks noGrp="1" noChangeArrowheads="1"/>
          </p:cNvSpPr>
          <p:nvPr>
            <p:ph type="body" idx="1"/>
          </p:nvPr>
        </p:nvSpPr>
        <p:spPr>
          <a:solidFill>
            <a:srgbClr val="FFFFFF"/>
          </a:solidFill>
          <a:ln>
            <a:solidFill>
              <a:srgbClr val="000000"/>
            </a:solidFill>
          </a:ln>
        </p:spPr>
        <p:txBody>
          <a:bodyPr/>
          <a:lstStyle/>
          <a:p>
            <a:endParaRPr lang="x-none" altLang="x-none">
              <a:latin typeface="Times New Roman" charset="0"/>
              <a:ea typeface="ＭＳ Ｐゴシック" charset="-128"/>
            </a:endParaRPr>
          </a:p>
        </p:txBody>
      </p:sp>
    </p:spTree>
    <p:extLst>
      <p:ext uri="{BB962C8B-B14F-4D97-AF65-F5344CB8AC3E}">
        <p14:creationId xmlns:p14="http://schemas.microsoft.com/office/powerpoint/2010/main" val="14929455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1026"/>
          <p:cNvSpPr>
            <a:spLocks noGrp="1" noRot="1" noChangeAspect="1" noChangeArrowheads="1" noTextEdit="1"/>
          </p:cNvSpPr>
          <p:nvPr>
            <p:ph type="sldImg"/>
          </p:nvPr>
        </p:nvSpPr>
        <p:spPr>
          <a:xfrm>
            <a:off x="381000" y="685800"/>
            <a:ext cx="6096000" cy="3429000"/>
          </a:xfrm>
          <a:solidFill>
            <a:srgbClr val="FFFFFF"/>
          </a:solidFill>
          <a:ln/>
        </p:spPr>
      </p:sp>
      <p:sp>
        <p:nvSpPr>
          <p:cNvPr id="68610" name="Rectangle 1027"/>
          <p:cNvSpPr>
            <a:spLocks noGrp="1" noChangeArrowheads="1"/>
          </p:cNvSpPr>
          <p:nvPr>
            <p:ph type="body" idx="1"/>
          </p:nvPr>
        </p:nvSpPr>
        <p:spPr>
          <a:xfrm>
            <a:off x="914400" y="4343400"/>
            <a:ext cx="5029200" cy="4114800"/>
          </a:xfrm>
          <a:solidFill>
            <a:srgbClr val="FFFFFF"/>
          </a:solidFill>
          <a:ln>
            <a:solidFill>
              <a:srgbClr val="000000"/>
            </a:solidFill>
          </a:ln>
        </p:spPr>
        <p:txBody>
          <a:bodyPr/>
          <a:lstStyle/>
          <a:p>
            <a:r>
              <a:rPr lang="en-US" altLang="x-none" dirty="0">
                <a:latin typeface="Times New Roman" charset="0"/>
                <a:ea typeface="ＭＳ Ｐゴシック" charset="-128"/>
              </a:rPr>
              <a:t>Types of resources: </a:t>
            </a:r>
          </a:p>
          <a:p>
            <a:r>
              <a:rPr lang="en-US" altLang="x-none" dirty="0">
                <a:latin typeface="Times New Roman" charset="0"/>
                <a:ea typeface="ＭＳ Ｐゴシック" charset="-128"/>
              </a:rPr>
              <a:t>While the starting materials are important (feedstocks), at the design phase</a:t>
            </a:r>
            <a:r>
              <a:rPr lang="en-US" altLang="x-none" baseline="0" dirty="0">
                <a:latin typeface="Times New Roman" charset="0"/>
                <a:ea typeface="ＭＳ Ｐゴシック" charset="-128"/>
              </a:rPr>
              <a:t> the decision on the solvents, additional reactants is also necessary. </a:t>
            </a:r>
          </a:p>
          <a:p>
            <a:r>
              <a:rPr lang="en-US" altLang="x-none" baseline="0" dirty="0">
                <a:latin typeface="Times New Roman" charset="0"/>
                <a:ea typeface="ＭＳ Ｐゴシック" charset="-128"/>
              </a:rPr>
              <a:t>Decision on the scale of the manufacturing process is needed. Each industry is different, for example a big pharma will have other scale than a startup.</a:t>
            </a:r>
          </a:p>
          <a:p>
            <a:endParaRPr lang="en-US" altLang="x-none" baseline="0" dirty="0">
              <a:latin typeface="Times New Roman" charset="0"/>
              <a:ea typeface="ＭＳ Ｐゴシック" charset="-128"/>
            </a:endParaRPr>
          </a:p>
          <a:p>
            <a:r>
              <a:rPr lang="en-US" altLang="x-none" baseline="0" dirty="0">
                <a:latin typeface="Times New Roman" charset="0"/>
                <a:ea typeface="ＭＳ Ｐゴシック" charset="-128"/>
              </a:rPr>
              <a:t>All these decisions determine the characteristics of the waste stream, energy usage, and toxicity of the entire process.</a:t>
            </a:r>
            <a:endParaRPr lang="x-none" altLang="x-none" dirty="0">
              <a:latin typeface="Times New Roman" charset="0"/>
              <a:ea typeface="ＭＳ Ｐゴシック" charset="-128"/>
            </a:endParaRPr>
          </a:p>
        </p:txBody>
      </p:sp>
    </p:spTree>
    <p:extLst>
      <p:ext uri="{BB962C8B-B14F-4D97-AF65-F5344CB8AC3E}">
        <p14:creationId xmlns:p14="http://schemas.microsoft.com/office/powerpoint/2010/main" val="10751229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A5EA959-EF5E-164F-85A8-FE352E623818}" type="slidenum">
              <a:rPr lang="en-US" sz="1200">
                <a:solidFill>
                  <a:srgbClr val="000000"/>
                </a:solidFill>
                <a:latin typeface="Calibri" charset="0"/>
              </a:rPr>
              <a:pPr eaLnBrk="1" hangingPunct="1"/>
              <a:t>9</a:t>
            </a:fld>
            <a:endParaRPr lang="en-US" sz="1200">
              <a:solidFill>
                <a:srgbClr val="000000"/>
              </a:solidFill>
              <a:latin typeface="Calibri" charset="0"/>
            </a:endParaRPr>
          </a:p>
        </p:txBody>
      </p:sp>
      <p:sp>
        <p:nvSpPr>
          <p:cNvPr id="70658" name="Rectangle 2"/>
          <p:cNvSpPr>
            <a:spLocks noGrp="1" noRot="1" noChangeAspect="1" noChangeArrowheads="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Lst>
        </p:spPr>
      </p:sp>
      <p:sp>
        <p:nvSpPr>
          <p:cNvPr id="70659" name="Rectangle 3"/>
          <p:cNvSpPr>
            <a:spLocks noGrp="1" noChangeArrowheads="1"/>
          </p:cNvSpPr>
          <p:nvPr>
            <p:ph type="body" idx="1"/>
          </p:nvPr>
        </p:nvSpPr>
        <p:spPr bwMode="auto">
          <a:noFill/>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atin typeface="Calibri" charset="0"/>
              <a:ea typeface="ＭＳ Ｐゴシック" charset="0"/>
              <a:cs typeface="ＭＳ Ｐゴシック" charset="0"/>
            </a:endParaRPr>
          </a:p>
        </p:txBody>
      </p:sp>
    </p:spTree>
    <p:extLst>
      <p:ext uri="{BB962C8B-B14F-4D97-AF65-F5344CB8AC3E}">
        <p14:creationId xmlns:p14="http://schemas.microsoft.com/office/powerpoint/2010/main" val="1640161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91A62DE-CFA3-CF4B-8DFE-50F3C8767939}" type="slidenum">
              <a:rPr lang="en-US" sz="1200">
                <a:solidFill>
                  <a:prstClr val="black"/>
                </a:solidFill>
                <a:latin typeface="Calibri" charset="0"/>
              </a:rPr>
              <a:pPr eaLnBrk="1" hangingPunct="1"/>
              <a:t>10</a:t>
            </a:fld>
            <a:endParaRPr lang="en-US" sz="1200">
              <a:solidFill>
                <a:prstClr val="black"/>
              </a:solidFill>
              <a:latin typeface="Calibri" charset="0"/>
            </a:endParaRPr>
          </a:p>
        </p:txBody>
      </p:sp>
      <p:sp>
        <p:nvSpPr>
          <p:cNvPr id="80899" name="Rectangle 2"/>
          <p:cNvSpPr>
            <a:spLocks noGrp="1" noRot="1" noChangeAspect="1" noChangeArrowheads="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Lst>
        </p:spPr>
      </p:sp>
      <p:sp>
        <p:nvSpPr>
          <p:cNvPr id="80900" name="Rectangle 3"/>
          <p:cNvSpPr>
            <a:spLocks noGrp="1" noChangeArrowheads="1"/>
          </p:cNvSpPr>
          <p:nvPr>
            <p:ph type="body" idx="1"/>
          </p:nvPr>
        </p:nvSpPr>
        <p:spPr bwMode="auto">
          <a:noFill/>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Bef>
                <a:spcPct val="0"/>
              </a:spcBef>
            </a:pPr>
            <a:endParaRPr lang="en-US" dirty="0">
              <a:latin typeface="Calibri" charset="0"/>
              <a:ea typeface="ＭＳ Ｐゴシック" charset="0"/>
              <a:cs typeface="ＭＳ Ｐゴシック" charset="0"/>
            </a:endParaRPr>
          </a:p>
        </p:txBody>
      </p:sp>
    </p:spTree>
    <p:extLst>
      <p:ext uri="{BB962C8B-B14F-4D97-AF65-F5344CB8AC3E}">
        <p14:creationId xmlns:p14="http://schemas.microsoft.com/office/powerpoint/2010/main" val="1887902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rgbClr val="FFFFFF"/>
                </a:solidFill>
                <a:latin typeface="Verdana" charset="0"/>
                <a:ea typeface="ＭＳ Ｐゴシック" charset="-128"/>
              </a:defRPr>
            </a:lvl1pPr>
            <a:lvl2pPr marL="37931725" indent="-37474525">
              <a:defRPr sz="2400">
                <a:solidFill>
                  <a:srgbClr val="FFFFFF"/>
                </a:solidFill>
                <a:latin typeface="Verdana" charset="0"/>
                <a:ea typeface="ＭＳ Ｐゴシック" charset="-128"/>
              </a:defRPr>
            </a:lvl2pPr>
            <a:lvl3pPr>
              <a:defRPr sz="2400">
                <a:solidFill>
                  <a:srgbClr val="FFFFFF"/>
                </a:solidFill>
                <a:latin typeface="Verdana" charset="0"/>
                <a:ea typeface="ＭＳ Ｐゴシック" charset="-128"/>
              </a:defRPr>
            </a:lvl3pPr>
            <a:lvl4pPr>
              <a:defRPr sz="2400">
                <a:solidFill>
                  <a:srgbClr val="FFFFFF"/>
                </a:solidFill>
                <a:latin typeface="Verdana" charset="0"/>
                <a:ea typeface="ＭＳ Ｐゴシック" charset="-128"/>
              </a:defRPr>
            </a:lvl4pPr>
            <a:lvl5pPr>
              <a:defRPr sz="2400">
                <a:solidFill>
                  <a:srgbClr val="FFFFFF"/>
                </a:solidFill>
                <a:latin typeface="Verdana" charset="0"/>
                <a:ea typeface="ＭＳ Ｐゴシック" charset="-128"/>
              </a:defRPr>
            </a:lvl5pPr>
            <a:lvl6pPr marL="457200" eaLnBrk="0" fontAlgn="base" hangingPunct="0">
              <a:spcBef>
                <a:spcPct val="0"/>
              </a:spcBef>
              <a:spcAft>
                <a:spcPct val="0"/>
              </a:spcAft>
              <a:defRPr sz="2400">
                <a:solidFill>
                  <a:srgbClr val="FFFFFF"/>
                </a:solidFill>
                <a:latin typeface="Verdana" charset="0"/>
                <a:ea typeface="ＭＳ Ｐゴシック" charset="-128"/>
              </a:defRPr>
            </a:lvl6pPr>
            <a:lvl7pPr marL="914400" eaLnBrk="0" fontAlgn="base" hangingPunct="0">
              <a:spcBef>
                <a:spcPct val="0"/>
              </a:spcBef>
              <a:spcAft>
                <a:spcPct val="0"/>
              </a:spcAft>
              <a:defRPr sz="2400">
                <a:solidFill>
                  <a:srgbClr val="FFFFFF"/>
                </a:solidFill>
                <a:latin typeface="Verdana" charset="0"/>
                <a:ea typeface="ＭＳ Ｐゴシック" charset="-128"/>
              </a:defRPr>
            </a:lvl7pPr>
            <a:lvl8pPr marL="1371600" eaLnBrk="0" fontAlgn="base" hangingPunct="0">
              <a:spcBef>
                <a:spcPct val="0"/>
              </a:spcBef>
              <a:spcAft>
                <a:spcPct val="0"/>
              </a:spcAft>
              <a:defRPr sz="2400">
                <a:solidFill>
                  <a:srgbClr val="FFFFFF"/>
                </a:solidFill>
                <a:latin typeface="Verdana" charset="0"/>
                <a:ea typeface="ＭＳ Ｐゴシック" charset="-128"/>
              </a:defRPr>
            </a:lvl8pPr>
            <a:lvl9pPr marL="1828800" eaLnBrk="0" fontAlgn="base" hangingPunct="0">
              <a:spcBef>
                <a:spcPct val="0"/>
              </a:spcBef>
              <a:spcAft>
                <a:spcPct val="0"/>
              </a:spcAft>
              <a:defRPr sz="2400">
                <a:solidFill>
                  <a:srgbClr val="FFFFFF"/>
                </a:solidFill>
                <a:latin typeface="Verdana" charset="0"/>
                <a:ea typeface="ＭＳ Ｐゴシック" charset="-128"/>
              </a:defRPr>
            </a:lvl9pPr>
          </a:lstStyle>
          <a:p>
            <a:fld id="{B975F3C2-E4E4-A04C-B245-8BFF3B4D8457}" type="slidenum">
              <a:rPr lang="en-US" altLang="x-none" sz="1200">
                <a:solidFill>
                  <a:schemeClr val="tx1"/>
                </a:solidFill>
                <a:latin typeface="Calibri Regular" charset="0"/>
              </a:rPr>
              <a:pPr/>
              <a:t>11</a:t>
            </a:fld>
            <a:endParaRPr lang="en-US" altLang="x-none" sz="1200" dirty="0">
              <a:solidFill>
                <a:schemeClr val="tx1"/>
              </a:solidFill>
              <a:latin typeface="Calibri Regular" charset="0"/>
            </a:endParaRPr>
          </a:p>
        </p:txBody>
      </p:sp>
      <p:sp>
        <p:nvSpPr>
          <p:cNvPr id="102403" name="Rectangle 2"/>
          <p:cNvSpPr>
            <a:spLocks noGrp="1" noRot="1" noChangeAspect="1" noChangeArrowheads="1" noTextEdit="1"/>
          </p:cNvSpPr>
          <p:nvPr>
            <p:ph type="sldImg"/>
          </p:nvPr>
        </p:nvSpPr>
        <p:spPr>
          <a:xfrm>
            <a:off x="395288" y="693738"/>
            <a:ext cx="6070600" cy="3414712"/>
          </a:xfrm>
          <a:ln/>
        </p:spPr>
      </p:sp>
      <p:sp>
        <p:nvSpPr>
          <p:cNvPr id="13315" name="Rectangle 3"/>
          <p:cNvSpPr>
            <a:spLocks noGrp="1" noChangeArrowheads="1"/>
          </p:cNvSpPr>
          <p:nvPr>
            <p:ph type="body" idx="1"/>
          </p:nvPr>
        </p:nvSpPr>
        <p:spPr>
          <a:xfrm>
            <a:off x="914400" y="4338638"/>
            <a:ext cx="5027613" cy="4114800"/>
          </a:xfrm>
        </p:spPr>
        <p:txBody>
          <a:bodyPr/>
          <a:lstStyle/>
          <a:p>
            <a:pPr defTabSz="949325" eaLnBrk="1" hangingPunct="1">
              <a:defRPr/>
            </a:pPr>
            <a:endParaRPr lang="en-US" dirty="0">
              <a:cs typeface="+mn-cs"/>
            </a:endParaRPr>
          </a:p>
        </p:txBody>
      </p:sp>
    </p:spTree>
    <p:extLst>
      <p:ext uri="{BB962C8B-B14F-4D97-AF65-F5344CB8AC3E}">
        <p14:creationId xmlns:p14="http://schemas.microsoft.com/office/powerpoint/2010/main" val="94677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7E9D9CF-F6DA-4BF1-AE00-3B5E3A7840CC}" type="datetime1">
              <a:rPr lang="en-US" smtClean="0"/>
              <a:t>4/18/2019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B0577F-FD3A-4045-8506-FCEBD73AA348}" type="slidenum">
              <a:rPr lang="en-US" smtClean="0"/>
              <a:t>‹#›</a:t>
            </a:fld>
            <a:endParaRPr lang="en-US"/>
          </a:p>
        </p:txBody>
      </p:sp>
    </p:spTree>
    <p:extLst>
      <p:ext uri="{BB962C8B-B14F-4D97-AF65-F5344CB8AC3E}">
        <p14:creationId xmlns:p14="http://schemas.microsoft.com/office/powerpoint/2010/main" val="14516380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8BE3D55-93F9-43C4-ACFB-89251D4C8820}" type="datetime1">
              <a:rPr lang="en-US" smtClean="0"/>
              <a:t>4/18/2019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B0577F-FD3A-4045-8506-FCEBD73AA348}" type="slidenum">
              <a:rPr lang="en-US" smtClean="0"/>
              <a:t>‹#›</a:t>
            </a:fld>
            <a:endParaRPr lang="en-US"/>
          </a:p>
        </p:txBody>
      </p:sp>
    </p:spTree>
    <p:extLst>
      <p:ext uri="{BB962C8B-B14F-4D97-AF65-F5344CB8AC3E}">
        <p14:creationId xmlns:p14="http://schemas.microsoft.com/office/powerpoint/2010/main" val="19822959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E49EC09-926E-411A-BA3A-F3382B395692}" type="datetime1">
              <a:rPr lang="en-US" smtClean="0"/>
              <a:t>4/18/2019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B0577F-FD3A-4045-8506-FCEBD73AA348}" type="slidenum">
              <a:rPr lang="en-US" smtClean="0"/>
              <a:t>‹#›</a:t>
            </a:fld>
            <a:endParaRPr lang="en-US"/>
          </a:p>
        </p:txBody>
      </p:sp>
    </p:spTree>
    <p:extLst>
      <p:ext uri="{BB962C8B-B14F-4D97-AF65-F5344CB8AC3E}">
        <p14:creationId xmlns:p14="http://schemas.microsoft.com/office/powerpoint/2010/main" val="3859421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4"/>
            <a:ext cx="10972800" cy="1139825"/>
          </a:xfrm>
        </p:spPr>
        <p:txBody>
          <a:bodyPr/>
          <a:lstStyle/>
          <a:p>
            <a:r>
              <a:rPr lang="en-US"/>
              <a:t>Click to edit Master title style</a:t>
            </a:r>
          </a:p>
        </p:txBody>
      </p:sp>
      <p:sp>
        <p:nvSpPr>
          <p:cNvPr id="3" name="ClipArt Placeholder 2"/>
          <p:cNvSpPr>
            <a:spLocks noGrp="1"/>
          </p:cNvSpPr>
          <p:nvPr>
            <p:ph type="clipArt" sz="half" idx="1"/>
          </p:nvPr>
        </p:nvSpPr>
        <p:spPr>
          <a:xfrm>
            <a:off x="609600" y="1600201"/>
            <a:ext cx="5384800" cy="4530725"/>
          </a:xfrm>
        </p:spPr>
        <p:txBody>
          <a:bodyPr/>
          <a:lstStyle/>
          <a:p>
            <a:pPr lvl="0"/>
            <a:endParaRPr lang="en-US" noProof="0"/>
          </a:p>
        </p:txBody>
      </p:sp>
      <p:sp>
        <p:nvSpPr>
          <p:cNvPr id="4" name="Text Placeholder 3"/>
          <p:cNvSpPr>
            <a:spLocks noGrp="1"/>
          </p:cNvSpPr>
          <p:nvPr>
            <p:ph type="body" sz="half" idx="2"/>
          </p:nvPr>
        </p:nvSpPr>
        <p:spPr>
          <a:xfrm>
            <a:off x="6197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9"/>
          <p:cNvSpPr>
            <a:spLocks noGrp="1" noChangeArrowheads="1"/>
          </p:cNvSpPr>
          <p:nvPr>
            <p:ph type="dt" sz="half" idx="10"/>
          </p:nvPr>
        </p:nvSpPr>
        <p:spPr>
          <a:ln/>
        </p:spPr>
        <p:txBody>
          <a:bodyPr/>
          <a:lstStyle>
            <a:lvl1pPr>
              <a:defRPr/>
            </a:lvl1pPr>
          </a:lstStyle>
          <a:p>
            <a:pPr>
              <a:defRPr/>
            </a:pPr>
            <a:fld id="{27EEB61B-0767-42C0-875F-1A667A54BA68}" type="datetime1">
              <a:rPr lang="en-US" smtClean="0"/>
              <a:t>4/18/2019</a:t>
            </a:fld>
            <a:endParaRPr lang="en-US"/>
          </a:p>
        </p:txBody>
      </p:sp>
      <p:sp>
        <p:nvSpPr>
          <p:cNvPr id="6" name="Rectangle 20"/>
          <p:cNvSpPr>
            <a:spLocks noGrp="1" noChangeArrowheads="1"/>
          </p:cNvSpPr>
          <p:nvPr>
            <p:ph type="ftr" sz="quarter" idx="11"/>
          </p:nvPr>
        </p:nvSpPr>
        <p:spPr>
          <a:ln/>
        </p:spPr>
        <p:txBody>
          <a:bodyPr/>
          <a:lstStyle>
            <a:lvl1pPr>
              <a:defRPr/>
            </a:lvl1pPr>
          </a:lstStyle>
          <a:p>
            <a:pPr>
              <a:defRPr/>
            </a:pPr>
            <a:endParaRPr lang="en-US"/>
          </a:p>
        </p:txBody>
      </p:sp>
      <p:sp>
        <p:nvSpPr>
          <p:cNvPr id="7" name="Rectangle 21"/>
          <p:cNvSpPr>
            <a:spLocks noGrp="1" noChangeArrowheads="1"/>
          </p:cNvSpPr>
          <p:nvPr>
            <p:ph type="sldNum" sz="quarter" idx="12"/>
          </p:nvPr>
        </p:nvSpPr>
        <p:spPr>
          <a:ln/>
        </p:spPr>
        <p:txBody>
          <a:bodyPr/>
          <a:lstStyle>
            <a:lvl1pPr>
              <a:defRPr/>
            </a:lvl1pPr>
          </a:lstStyle>
          <a:p>
            <a:fld id="{B4811772-91A4-3644-907D-64912D1A0ACD}" type="slidenum">
              <a:rPr lang="en-US" altLang="x-none"/>
              <a:pPr/>
              <a:t>‹#›</a:t>
            </a:fld>
            <a:endParaRPr lang="en-US" altLang="x-none"/>
          </a:p>
        </p:txBody>
      </p:sp>
    </p:spTree>
    <p:extLst>
      <p:ext uri="{BB962C8B-B14F-4D97-AF65-F5344CB8AC3E}">
        <p14:creationId xmlns:p14="http://schemas.microsoft.com/office/powerpoint/2010/main" val="12463924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4"/>
            <a:ext cx="10972800" cy="1139825"/>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9"/>
          <p:cNvSpPr>
            <a:spLocks noGrp="1" noChangeArrowheads="1"/>
          </p:cNvSpPr>
          <p:nvPr>
            <p:ph type="dt" sz="half" idx="10"/>
          </p:nvPr>
        </p:nvSpPr>
        <p:spPr>
          <a:ln/>
        </p:spPr>
        <p:txBody>
          <a:bodyPr/>
          <a:lstStyle>
            <a:lvl1pPr>
              <a:defRPr/>
            </a:lvl1pPr>
          </a:lstStyle>
          <a:p>
            <a:pPr>
              <a:defRPr/>
            </a:pPr>
            <a:fld id="{C950C179-52D3-4163-B246-154458F0C2D9}" type="datetime1">
              <a:rPr lang="en-US" smtClean="0"/>
              <a:t>4/18/2019</a:t>
            </a:fld>
            <a:endParaRPr lang="en-US"/>
          </a:p>
        </p:txBody>
      </p:sp>
      <p:sp>
        <p:nvSpPr>
          <p:cNvPr id="6" name="Rectangle 20"/>
          <p:cNvSpPr>
            <a:spLocks noGrp="1" noChangeArrowheads="1"/>
          </p:cNvSpPr>
          <p:nvPr>
            <p:ph type="ftr" sz="quarter" idx="11"/>
          </p:nvPr>
        </p:nvSpPr>
        <p:spPr>
          <a:ln/>
        </p:spPr>
        <p:txBody>
          <a:bodyPr/>
          <a:lstStyle>
            <a:lvl1pPr>
              <a:defRPr/>
            </a:lvl1pPr>
          </a:lstStyle>
          <a:p>
            <a:pPr>
              <a:defRPr/>
            </a:pPr>
            <a:endParaRPr lang="en-US"/>
          </a:p>
        </p:txBody>
      </p:sp>
      <p:sp>
        <p:nvSpPr>
          <p:cNvPr id="7" name="Rectangle 21"/>
          <p:cNvSpPr>
            <a:spLocks noGrp="1" noChangeArrowheads="1"/>
          </p:cNvSpPr>
          <p:nvPr>
            <p:ph type="sldNum" sz="quarter" idx="12"/>
          </p:nvPr>
        </p:nvSpPr>
        <p:spPr>
          <a:ln/>
        </p:spPr>
        <p:txBody>
          <a:bodyPr/>
          <a:lstStyle>
            <a:lvl1pPr>
              <a:defRPr/>
            </a:lvl1pPr>
          </a:lstStyle>
          <a:p>
            <a:fld id="{C3C079AC-67ED-6A43-B59E-F848E69DD6D2}" type="slidenum">
              <a:rPr lang="en-US" altLang="x-none"/>
              <a:pPr/>
              <a:t>‹#›</a:t>
            </a:fld>
            <a:endParaRPr lang="en-US" altLang="x-none"/>
          </a:p>
        </p:txBody>
      </p:sp>
    </p:spTree>
    <p:extLst>
      <p:ext uri="{BB962C8B-B14F-4D97-AF65-F5344CB8AC3E}">
        <p14:creationId xmlns:p14="http://schemas.microsoft.com/office/powerpoint/2010/main" val="7368768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1016000" y="1600201"/>
            <a:ext cx="5181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400800" y="1600200"/>
            <a:ext cx="5181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400800" y="3938589"/>
            <a:ext cx="5181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fld id="{0496880C-2551-4BEA-AF43-43CF447A2008}" type="datetime1">
              <a:rPr lang="en-US" smtClean="0"/>
              <a:t>4/18/2019</a:t>
            </a:fld>
            <a:endParaRPr lang="en-US"/>
          </a:p>
        </p:txBody>
      </p:sp>
      <p:sp>
        <p:nvSpPr>
          <p:cNvPr id="7" name="Rectangle 5"/>
          <p:cNvSpPr>
            <a:spLocks noGrp="1" noChangeArrowheads="1"/>
          </p:cNvSpPr>
          <p:nvPr>
            <p:ph type="ftr" sz="quarter" idx="11"/>
          </p:nvPr>
        </p:nvSpPr>
        <p:spPr>
          <a:ln/>
        </p:spPr>
        <p:txBody>
          <a:bodyPr/>
          <a:lstStyle>
            <a:lvl1pPr>
              <a:defRPr/>
            </a:lvl1pPr>
          </a:lstStyle>
          <a:p>
            <a:endParaRPr lang="en-US"/>
          </a:p>
        </p:txBody>
      </p:sp>
      <p:sp>
        <p:nvSpPr>
          <p:cNvPr id="8" name="Rectangle 6"/>
          <p:cNvSpPr>
            <a:spLocks noGrp="1" noChangeArrowheads="1"/>
          </p:cNvSpPr>
          <p:nvPr>
            <p:ph type="sldNum" sz="quarter" idx="12"/>
          </p:nvPr>
        </p:nvSpPr>
        <p:spPr>
          <a:ln/>
        </p:spPr>
        <p:txBody>
          <a:bodyPr/>
          <a:lstStyle>
            <a:lvl1pPr>
              <a:defRPr/>
            </a:lvl1pPr>
          </a:lstStyle>
          <a:p>
            <a:fld id="{660BDFC0-F3B2-8640-8D8A-D24A09A0D4BA}" type="slidenum">
              <a:rPr lang="en-US"/>
              <a:pPr/>
              <a:t>‹#›</a:t>
            </a:fld>
            <a:endParaRPr lang="en-US"/>
          </a:p>
        </p:txBody>
      </p:sp>
    </p:spTree>
    <p:extLst>
      <p:ext uri="{BB962C8B-B14F-4D97-AF65-F5344CB8AC3E}">
        <p14:creationId xmlns:p14="http://schemas.microsoft.com/office/powerpoint/2010/main" val="878423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pic>
        <p:nvPicPr>
          <p:cNvPr id="12" name="Picture 11"/>
          <p:cNvPicPr>
            <a:picLocks noChangeArrowheads="1"/>
          </p:cNvPicPr>
          <p:nvPr userDrawn="1"/>
        </p:nvPicPr>
        <p:blipFill rotWithShape="1">
          <a:blip r:embed="rId2" cstate="email">
            <a:extLst>
              <a:ext uri="{28A0092B-C50C-407E-A947-70E740481C1C}">
                <a14:useLocalDpi xmlns:a14="http://schemas.microsoft.com/office/drawing/2010/main"/>
              </a:ext>
            </a:extLst>
          </a:blip>
          <a:srcRect/>
          <a:stretch/>
        </p:blipFill>
        <p:spPr bwMode="auto">
          <a:xfrm>
            <a:off x="11279926" y="6041708"/>
            <a:ext cx="791804" cy="816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3" name="Picture 12"/>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20989" y="6004757"/>
            <a:ext cx="1105975" cy="799857"/>
          </a:xfrm>
          <a:prstGeom prst="rect">
            <a:avLst/>
          </a:prstGeom>
        </p:spPr>
      </p:pic>
    </p:spTree>
    <p:extLst>
      <p:ext uri="{BB962C8B-B14F-4D97-AF65-F5344CB8AC3E}">
        <p14:creationId xmlns:p14="http://schemas.microsoft.com/office/powerpoint/2010/main" val="14711677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OverObj">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2019301" y="342900"/>
            <a:ext cx="11089217" cy="1131888"/>
          </a:xfrm>
        </p:spPr>
        <p:txBody>
          <a:bodyPr/>
          <a:lstStyle/>
          <a:p>
            <a:r>
              <a:rPr lang="en-US"/>
              <a:t>Click to edit Master title style</a:t>
            </a:r>
          </a:p>
        </p:txBody>
      </p:sp>
      <p:sp>
        <p:nvSpPr>
          <p:cNvPr id="3" name="Text Placeholder 2"/>
          <p:cNvSpPr>
            <a:spLocks noGrp="1"/>
          </p:cNvSpPr>
          <p:nvPr>
            <p:ph type="body" sz="half" idx="1"/>
          </p:nvPr>
        </p:nvSpPr>
        <p:spPr>
          <a:xfrm>
            <a:off x="1253068" y="1612900"/>
            <a:ext cx="11952817"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253068" y="3746500"/>
            <a:ext cx="11952817"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820402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C6B7270-27BB-4693-ADA0-518695A0E286}" type="datetime1">
              <a:rPr lang="en-US" smtClean="0"/>
              <a:t>4/18/2019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B0577F-FD3A-4045-8506-FCEBD73AA348}" type="slidenum">
              <a:rPr lang="en-US" smtClean="0"/>
              <a:t>‹#›</a:t>
            </a:fld>
            <a:endParaRPr lang="en-US"/>
          </a:p>
        </p:txBody>
      </p:sp>
    </p:spTree>
    <p:extLst>
      <p:ext uri="{BB962C8B-B14F-4D97-AF65-F5344CB8AC3E}">
        <p14:creationId xmlns:p14="http://schemas.microsoft.com/office/powerpoint/2010/main" val="1194129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15D3FF1-AAB0-4542-B5A3-0F5A900165EE}" type="datetime1">
              <a:rPr lang="en-US" smtClean="0"/>
              <a:t>4/18/2019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B0577F-FD3A-4045-8506-FCEBD73AA348}" type="slidenum">
              <a:rPr lang="en-US" smtClean="0"/>
              <a:t>‹#›</a:t>
            </a:fld>
            <a:endParaRPr lang="en-US"/>
          </a:p>
        </p:txBody>
      </p:sp>
    </p:spTree>
    <p:extLst>
      <p:ext uri="{BB962C8B-B14F-4D97-AF65-F5344CB8AC3E}">
        <p14:creationId xmlns:p14="http://schemas.microsoft.com/office/powerpoint/2010/main" val="12238588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080024D-D7CE-47D8-86D4-3F76B10BCE6B}" type="datetime1">
              <a:rPr lang="en-US" smtClean="0"/>
              <a:t>4/18/2019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7B0577F-FD3A-4045-8506-FCEBD73AA348}" type="slidenum">
              <a:rPr lang="en-US" smtClean="0"/>
              <a:t>‹#›</a:t>
            </a:fld>
            <a:endParaRPr lang="en-US"/>
          </a:p>
        </p:txBody>
      </p:sp>
    </p:spTree>
    <p:extLst>
      <p:ext uri="{BB962C8B-B14F-4D97-AF65-F5344CB8AC3E}">
        <p14:creationId xmlns:p14="http://schemas.microsoft.com/office/powerpoint/2010/main" val="7966150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21AC266-7F94-4099-B11F-57A58251E696}" type="datetime1">
              <a:rPr lang="en-US" smtClean="0"/>
              <a:t>4/18/2019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7B0577F-FD3A-4045-8506-FCEBD73AA348}" type="slidenum">
              <a:rPr lang="en-US" smtClean="0"/>
              <a:t>‹#›</a:t>
            </a:fld>
            <a:endParaRPr lang="en-US"/>
          </a:p>
        </p:txBody>
      </p:sp>
    </p:spTree>
    <p:extLst>
      <p:ext uri="{BB962C8B-B14F-4D97-AF65-F5344CB8AC3E}">
        <p14:creationId xmlns:p14="http://schemas.microsoft.com/office/powerpoint/2010/main" val="12967622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D42DD8C-D2A8-4B87-9C85-CD5A53EFBB5F}" type="datetime1">
              <a:rPr lang="en-US" smtClean="0"/>
              <a:t>4/18/2019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7B0577F-FD3A-4045-8506-FCEBD73AA348}" type="slidenum">
              <a:rPr lang="en-US" smtClean="0"/>
              <a:t>‹#›</a:t>
            </a:fld>
            <a:endParaRPr lang="en-US"/>
          </a:p>
        </p:txBody>
      </p:sp>
    </p:spTree>
    <p:extLst>
      <p:ext uri="{BB962C8B-B14F-4D97-AF65-F5344CB8AC3E}">
        <p14:creationId xmlns:p14="http://schemas.microsoft.com/office/powerpoint/2010/main" val="20187834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053815-2B9D-4A6F-8E8B-9C36FE088360}" type="datetime1">
              <a:rPr lang="en-US" smtClean="0"/>
              <a:t>4/18/2019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7B0577F-FD3A-4045-8506-FCEBD73AA348}" type="slidenum">
              <a:rPr lang="en-US" smtClean="0"/>
              <a:t>‹#›</a:t>
            </a:fld>
            <a:endParaRPr lang="en-US"/>
          </a:p>
        </p:txBody>
      </p:sp>
    </p:spTree>
    <p:extLst>
      <p:ext uri="{BB962C8B-B14F-4D97-AF65-F5344CB8AC3E}">
        <p14:creationId xmlns:p14="http://schemas.microsoft.com/office/powerpoint/2010/main" val="15996077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8F62AB6-C761-49F8-B0B0-40331FBA9B90}" type="datetime1">
              <a:rPr lang="en-US" smtClean="0"/>
              <a:t>4/18/2019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7B0577F-FD3A-4045-8506-FCEBD73AA348}" type="slidenum">
              <a:rPr lang="en-US" smtClean="0"/>
              <a:t>‹#›</a:t>
            </a:fld>
            <a:endParaRPr lang="en-US"/>
          </a:p>
        </p:txBody>
      </p:sp>
    </p:spTree>
    <p:extLst>
      <p:ext uri="{BB962C8B-B14F-4D97-AF65-F5344CB8AC3E}">
        <p14:creationId xmlns:p14="http://schemas.microsoft.com/office/powerpoint/2010/main" val="2592236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4774553-B635-4971-892C-B0B629D72E95}" type="datetime1">
              <a:rPr lang="en-US" smtClean="0"/>
              <a:t>4/18/2019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7B0577F-FD3A-4045-8506-FCEBD73AA348}" type="slidenum">
              <a:rPr lang="en-US" smtClean="0"/>
              <a:t>‹#›</a:t>
            </a:fld>
            <a:endParaRPr lang="en-US"/>
          </a:p>
        </p:txBody>
      </p:sp>
    </p:spTree>
    <p:extLst>
      <p:ext uri="{BB962C8B-B14F-4D97-AF65-F5344CB8AC3E}">
        <p14:creationId xmlns:p14="http://schemas.microsoft.com/office/powerpoint/2010/main" val="16753519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296EE97-230C-4792-A0A4-5F9B7285ADAC}" type="datetime1">
              <a:rPr lang="en-US" smtClean="0"/>
              <a:t>4/18/2019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7B0577F-FD3A-4045-8506-FCEBD73AA348}" type="slidenum">
              <a:rPr lang="en-US" smtClean="0"/>
              <a:t>‹#›</a:t>
            </a:fld>
            <a:endParaRPr lang="en-US"/>
          </a:p>
        </p:txBody>
      </p:sp>
    </p:spTree>
    <p:extLst>
      <p:ext uri="{BB962C8B-B14F-4D97-AF65-F5344CB8AC3E}">
        <p14:creationId xmlns:p14="http://schemas.microsoft.com/office/powerpoint/2010/main" val="9223531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2" r:id="rId13"/>
    <p:sldLayoutId id="2147483663" r:id="rId14"/>
    <p:sldLayoutId id="2147483666" r:id="rId15"/>
    <p:sldLayoutId id="2147483667" r:id="rId16"/>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tiff"/><Relationship Id="rId5" Type="http://schemas.openxmlformats.org/officeDocument/2006/relationships/image" Target="../media/image5.tiff"/><Relationship Id="rId4" Type="http://schemas.openxmlformats.org/officeDocument/2006/relationships/image" Target="../media/image4.tiff"/></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7.jpeg"/><Relationship Id="rId7" Type="http://schemas.openxmlformats.org/officeDocument/2006/relationships/image" Target="../media/image21.jpeg"/><Relationship Id="rId2" Type="http://schemas.openxmlformats.org/officeDocument/2006/relationships/notesSlide" Target="../notesSlides/notesSlide14.xml"/><Relationship Id="rId1" Type="http://schemas.openxmlformats.org/officeDocument/2006/relationships/slideLayout" Target="../slideLayouts/slideLayout14.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21.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microsoft.com/office/2007/relationships/hdphoto" Target="../media/hdphoto1.wdp"/></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8.jpe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6.xml"/><Relationship Id="rId1" Type="http://schemas.openxmlformats.org/officeDocument/2006/relationships/vmlDrawing" Target="../drawings/vmlDrawing1.vml"/><Relationship Id="rId6" Type="http://schemas.openxmlformats.org/officeDocument/2006/relationships/image" Target="../media/image29.png"/><Relationship Id="rId5" Type="http://schemas.openxmlformats.org/officeDocument/2006/relationships/image" Target="../media/image32.emf"/><Relationship Id="rId4" Type="http://schemas.openxmlformats.org/officeDocument/2006/relationships/oleObject" Target="../embeddings/oleObject1.bin"/></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6.xml"/><Relationship Id="rId1" Type="http://schemas.openxmlformats.org/officeDocument/2006/relationships/vmlDrawing" Target="../drawings/vmlDrawing2.vml"/><Relationship Id="rId6" Type="http://schemas.openxmlformats.org/officeDocument/2006/relationships/image" Target="../media/image29.png"/><Relationship Id="rId5" Type="http://schemas.openxmlformats.org/officeDocument/2006/relationships/image" Target="../media/image33.emf"/><Relationship Id="rId4" Type="http://schemas.openxmlformats.org/officeDocument/2006/relationships/oleObject" Target="../embeddings/oleObject2.bin"/></Relationships>
</file>

<file path=ppt/slides/_rels/slide3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7.tiff"/></Relationships>
</file>

<file path=ppt/slides/_rels/slide36.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42.tiff"/><Relationship Id="rId5" Type="http://schemas.openxmlformats.org/officeDocument/2006/relationships/image" Target="../media/image41.png"/><Relationship Id="rId4" Type="http://schemas.openxmlformats.org/officeDocument/2006/relationships/image" Target="../media/image40.png"/></Relationships>
</file>

<file path=ppt/slides/_rels/slide3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jpg"/><Relationship Id="rId4" Type="http://schemas.openxmlformats.org/officeDocument/2006/relationships/image" Target="../media/image43.png"/></Relationships>
</file>

<file path=ppt/slides/_rels/slide3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10.jpg"/></Relationships>
</file>

<file path=ppt/slides/_rels/slide4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6.tiff"/><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image" Target="../media/image38.png"/><Relationship Id="rId1" Type="http://schemas.openxmlformats.org/officeDocument/2006/relationships/slideLayout" Target="../slideLayouts/slideLayout7.xml"/><Relationship Id="rId5" Type="http://schemas.openxmlformats.org/officeDocument/2006/relationships/image" Target="../media/image49.jpg"/><Relationship Id="rId4" Type="http://schemas.openxmlformats.org/officeDocument/2006/relationships/image" Target="../media/image48.emf"/></Relationships>
</file>

<file path=ppt/slides/_rels/slide42.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54.gif"/><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56.JPG"/></Relationships>
</file>

<file path=ppt/slides/_rels/slide48.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notesSlide" Target="../notesSlides/notesSlide25.xml"/><Relationship Id="rId1" Type="http://schemas.openxmlformats.org/officeDocument/2006/relationships/slideLayout" Target="../slideLayouts/slideLayout6.xml"/><Relationship Id="rId6" Type="http://schemas.openxmlformats.org/officeDocument/2006/relationships/image" Target="../media/image55.png"/><Relationship Id="rId5" Type="http://schemas.openxmlformats.org/officeDocument/2006/relationships/image" Target="../media/image60.emf"/><Relationship Id="rId4" Type="http://schemas.openxmlformats.org/officeDocument/2006/relationships/image" Target="../media/image59.emf"/></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microsoft.com/office/2007/relationships/hdphoto" Target="../media/hdphoto1.wdp"/></Relationships>
</file>

<file path=ppt/slides/_rels/slide50.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chart" Target="../charts/chart1.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63.tiff"/><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oleObject" Target="../embeddings/oleObject3.bin"/><Relationship Id="rId7" Type="http://schemas.openxmlformats.org/officeDocument/2006/relationships/image" Target="../media/image67.jpeg"/><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image" Target="../media/image64.wmf"/></Relationships>
</file>

<file path=ppt/slides/_rels/slide54.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56.x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70.emf"/><Relationship Id="rId4" Type="http://schemas.openxmlformats.org/officeDocument/2006/relationships/image" Target="../media/image68.png"/></Relationships>
</file>

<file path=ppt/slides/_rels/slide57.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notesSlide" Target="../notesSlides/notesSlide28.xml"/><Relationship Id="rId7" Type="http://schemas.openxmlformats.org/officeDocument/2006/relationships/image" Target="../media/image72.emf"/><Relationship Id="rId2" Type="http://schemas.openxmlformats.org/officeDocument/2006/relationships/slideLayout" Target="../slideLayouts/slideLayout16.xml"/><Relationship Id="rId1" Type="http://schemas.openxmlformats.org/officeDocument/2006/relationships/vmlDrawing" Target="../drawings/vmlDrawing4.vml"/><Relationship Id="rId6" Type="http://schemas.openxmlformats.org/officeDocument/2006/relationships/oleObject" Target="../embeddings/oleObject5.bin"/><Relationship Id="rId5" Type="http://schemas.openxmlformats.org/officeDocument/2006/relationships/image" Target="../media/image71.emf"/><Relationship Id="rId4" Type="http://schemas.openxmlformats.org/officeDocument/2006/relationships/oleObject" Target="../embeddings/oleObject4.bin"/></Relationships>
</file>

<file path=ppt/slides/_rels/slide58.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76.jpeg"/><Relationship Id="rId4" Type="http://schemas.openxmlformats.org/officeDocument/2006/relationships/image" Target="../media/image73.png"/></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8" Type="http://schemas.openxmlformats.org/officeDocument/2006/relationships/oleObject" Target="../embeddings/oleObject7.bin"/><Relationship Id="rId13" Type="http://schemas.openxmlformats.org/officeDocument/2006/relationships/oleObject" Target="../embeddings/oleObject9.bin"/><Relationship Id="rId3" Type="http://schemas.openxmlformats.org/officeDocument/2006/relationships/notesSlide" Target="../notesSlides/notesSlide30.xml"/><Relationship Id="rId7" Type="http://schemas.openxmlformats.org/officeDocument/2006/relationships/image" Target="../media/image77.png"/><Relationship Id="rId12" Type="http://schemas.openxmlformats.org/officeDocument/2006/relationships/image" Target="../media/image82.jpeg"/><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oleObject" Target="../embeddings/oleObject6.bin"/><Relationship Id="rId11" Type="http://schemas.openxmlformats.org/officeDocument/2006/relationships/image" Target="../media/image79.emf"/><Relationship Id="rId5" Type="http://schemas.openxmlformats.org/officeDocument/2006/relationships/image" Target="../media/image81.png"/><Relationship Id="rId10" Type="http://schemas.openxmlformats.org/officeDocument/2006/relationships/oleObject" Target="../embeddings/oleObject8.bin"/><Relationship Id="rId4" Type="http://schemas.openxmlformats.org/officeDocument/2006/relationships/image" Target="../media/image73.png"/><Relationship Id="rId9" Type="http://schemas.openxmlformats.org/officeDocument/2006/relationships/image" Target="../media/image78.emf"/><Relationship Id="rId14" Type="http://schemas.openxmlformats.org/officeDocument/2006/relationships/image" Target="../media/image80.emf"/></Relationships>
</file>

<file path=ppt/slides/_rels/slide61.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16.xml"/><Relationship Id="rId1" Type="http://schemas.openxmlformats.org/officeDocument/2006/relationships/vmlDrawing" Target="../drawings/vmlDrawing6.vml"/><Relationship Id="rId6" Type="http://schemas.openxmlformats.org/officeDocument/2006/relationships/image" Target="../media/image73.png"/><Relationship Id="rId5" Type="http://schemas.openxmlformats.org/officeDocument/2006/relationships/image" Target="../media/image83.emf"/><Relationship Id="rId4" Type="http://schemas.openxmlformats.org/officeDocument/2006/relationships/oleObject" Target="../embeddings/oleObject10.bin"/></Relationships>
</file>

<file path=ppt/slides/_rels/slide6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85.jpg"/></Relationships>
</file>

<file path=ppt/slides/_rels/slide64.xml.rels><?xml version="1.0" encoding="UTF-8" standalone="yes"?>
<Relationships xmlns="http://schemas.openxmlformats.org/package/2006/relationships"><Relationship Id="rId3" Type="http://schemas.openxmlformats.org/officeDocument/2006/relationships/image" Target="../media/image86.emf"/><Relationship Id="rId2" Type="http://schemas.openxmlformats.org/officeDocument/2006/relationships/image" Target="../media/image84.png"/><Relationship Id="rId1" Type="http://schemas.openxmlformats.org/officeDocument/2006/relationships/slideLayout" Target="../slideLayouts/slideLayout2.xml"/><Relationship Id="rId5" Type="http://schemas.openxmlformats.org/officeDocument/2006/relationships/image" Target="../media/image88.emf"/><Relationship Id="rId4" Type="http://schemas.openxmlformats.org/officeDocument/2006/relationships/image" Target="../media/image87.emf"/></Relationships>
</file>

<file path=ppt/slides/_rels/slide6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9.emf"/><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91.emf"/><Relationship Id="rId2" Type="http://schemas.openxmlformats.org/officeDocument/2006/relationships/image" Target="../media/image90.emf"/><Relationship Id="rId1" Type="http://schemas.openxmlformats.org/officeDocument/2006/relationships/slideLayout" Target="../slideLayouts/slideLayout2.xml"/><Relationship Id="rId4" Type="http://schemas.openxmlformats.org/officeDocument/2006/relationships/image" Target="../media/image84.png"/></Relationships>
</file>

<file path=ppt/slides/_rels/slide67.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png"/><Relationship Id="rId1" Type="http://schemas.openxmlformats.org/officeDocument/2006/relationships/slideLayout" Target="../slideLayouts/slideLayout7.xml"/><Relationship Id="rId5" Type="http://schemas.openxmlformats.org/officeDocument/2006/relationships/image" Target="../media/image92.png"/><Relationship Id="rId4" Type="http://schemas.openxmlformats.org/officeDocument/2006/relationships/image" Target="../media/image96.jpeg"/></Relationships>
</file>

<file path=ppt/slides/_rels/slide6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4.png"/><Relationship Id="rId1" Type="http://schemas.openxmlformats.org/officeDocument/2006/relationships/slideLayout" Target="../slideLayouts/slideLayout7.xml"/><Relationship Id="rId5" Type="http://schemas.openxmlformats.org/officeDocument/2006/relationships/image" Target="../media/image98.emf"/><Relationship Id="rId4" Type="http://schemas.openxmlformats.org/officeDocument/2006/relationships/image" Target="../media/image97.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99.tiff"/><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92.png"/></Relationships>
</file>

<file path=ppt/slides/_rels/slide7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101.png"/><Relationship Id="rId4" Type="http://schemas.openxmlformats.org/officeDocument/2006/relationships/image" Target="../media/image100.gif"/></Relationships>
</file>

<file path=ppt/slides/_rels/slide7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102.jpg"/></Relationships>
</file>

<file path=ppt/slides/_rels/slide73.xml.rels><?xml version="1.0" encoding="UTF-8" standalone="yes"?>
<Relationships xmlns="http://schemas.openxmlformats.org/package/2006/relationships"><Relationship Id="rId3" Type="http://schemas.openxmlformats.org/officeDocument/2006/relationships/image" Target="../media/image104.jpg"/><Relationship Id="rId2" Type="http://schemas.openxmlformats.org/officeDocument/2006/relationships/image" Target="../media/image103.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hyperlink" Target="https://www.epa.gov/greenchemistry/presidential-green-chemistry-challenge-winners" TargetMode="Externa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4.tiff"/><Relationship Id="rId1" Type="http://schemas.openxmlformats.org/officeDocument/2006/relationships/slideLayout" Target="../slideLayouts/slideLayout7.xml"/><Relationship Id="rId5" Type="http://schemas.openxmlformats.org/officeDocument/2006/relationships/image" Target="../media/image107.png"/><Relationship Id="rId4" Type="http://schemas.openxmlformats.org/officeDocument/2006/relationships/image" Target="../media/image6.tiff"/></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3998" y="1722784"/>
            <a:ext cx="9144000" cy="421322"/>
          </a:xfrm>
        </p:spPr>
        <p:txBody>
          <a:bodyPr>
            <a:noAutofit/>
          </a:bodyPr>
          <a:lstStyle/>
          <a:p>
            <a:r>
              <a:rPr lang="en-US" sz="3200" dirty="0">
                <a:solidFill>
                  <a:srgbClr val="00728A"/>
                </a:solidFill>
                <a:latin typeface="+mn-lt"/>
              </a:rPr>
              <a:t>Green Chemistry, principles and metrics</a:t>
            </a:r>
          </a:p>
        </p:txBody>
      </p:sp>
      <p:sp>
        <p:nvSpPr>
          <p:cNvPr id="6" name="TextBox 5">
            <a:extLst>
              <a:ext uri="{FF2B5EF4-FFF2-40B4-BE49-F238E27FC236}">
                <a16:creationId xmlns:a16="http://schemas.microsoft.com/office/drawing/2014/main" id="{D9956D2F-7CCB-4003-8B17-95D77E1A2D20}"/>
              </a:ext>
            </a:extLst>
          </p:cNvPr>
          <p:cNvSpPr txBox="1"/>
          <p:nvPr/>
        </p:nvSpPr>
        <p:spPr>
          <a:xfrm>
            <a:off x="710350" y="6525717"/>
            <a:ext cx="5406352" cy="276999"/>
          </a:xfrm>
          <a:prstGeom prst="rect">
            <a:avLst/>
          </a:prstGeom>
          <a:noFill/>
        </p:spPr>
        <p:txBody>
          <a:bodyPr wrap="none" rtlCol="0">
            <a:spAutoFit/>
          </a:bodyPr>
          <a:lstStyle/>
          <a:p>
            <a:r>
              <a:rPr lang="en-US" sz="1200" dirty="0">
                <a:solidFill>
                  <a:schemeClr val="bg1">
                    <a:lumMod val="65000"/>
                  </a:schemeClr>
                </a:solidFill>
              </a:rPr>
              <a:t>Image: Wikipedia, Biodegradation of nanocellulose, Author: </a:t>
            </a:r>
            <a:r>
              <a:rPr lang="it-IT" sz="1200" dirty="0">
                <a:solidFill>
                  <a:schemeClr val="bg1">
                    <a:lumMod val="65000"/>
                  </a:schemeClr>
                </a:solidFill>
              </a:rPr>
              <a:t>Shaohui Li, Pooi See Lee</a:t>
            </a:r>
            <a:endParaRPr lang="en-US" sz="1200" dirty="0">
              <a:solidFill>
                <a:schemeClr val="bg1">
                  <a:lumMod val="65000"/>
                </a:schemeClr>
              </a:solidFill>
            </a:endParaRPr>
          </a:p>
        </p:txBody>
      </p:sp>
      <p:pic>
        <p:nvPicPr>
          <p:cNvPr id="5" name="Picture 4">
            <a:extLst>
              <a:ext uri="{FF2B5EF4-FFF2-40B4-BE49-F238E27FC236}">
                <a16:creationId xmlns:a16="http://schemas.microsoft.com/office/drawing/2014/main" id="{C6ACE764-F703-45AB-8FF4-D2AA2E8D95BD}"/>
              </a:ext>
            </a:extLst>
          </p:cNvPr>
          <p:cNvPicPr>
            <a:picLocks noChangeAspect="1"/>
          </p:cNvPicPr>
          <p:nvPr/>
        </p:nvPicPr>
        <p:blipFill>
          <a:blip r:embed="rId3"/>
          <a:stretch>
            <a:fillRect/>
          </a:stretch>
        </p:blipFill>
        <p:spPr>
          <a:xfrm>
            <a:off x="2666720" y="2366741"/>
            <a:ext cx="6367902" cy="3936340"/>
          </a:xfrm>
          <a:prstGeom prst="rect">
            <a:avLst/>
          </a:prstGeom>
        </p:spPr>
      </p:pic>
      <p:sp>
        <p:nvSpPr>
          <p:cNvPr id="7" name="Rectangle 6"/>
          <p:cNvSpPr/>
          <p:nvPr/>
        </p:nvSpPr>
        <p:spPr>
          <a:xfrm>
            <a:off x="568847" y="5204193"/>
            <a:ext cx="2734156" cy="1200329"/>
          </a:xfrm>
          <a:prstGeom prst="rect">
            <a:avLst/>
          </a:prstGeom>
        </p:spPr>
        <p:txBody>
          <a:bodyPr wrap="square">
            <a:spAutoFit/>
          </a:bodyPr>
          <a:lstStyle/>
          <a:p>
            <a:br>
              <a:rPr lang="en-US" sz="1200" dirty="0">
                <a:latin typeface="Times New Roman" charset="0"/>
              </a:rPr>
            </a:br>
            <a:endParaRPr lang="en-US" sz="1200" dirty="0">
              <a:latin typeface="Times New Roman" charset="0"/>
            </a:endParaRPr>
          </a:p>
          <a:p>
            <a:br>
              <a:rPr lang="en-US" sz="1200" dirty="0">
                <a:latin typeface="Times New Roman" charset="0"/>
              </a:rPr>
            </a:br>
            <a:endParaRPr lang="en-US" sz="1200" dirty="0">
              <a:latin typeface="Times New Roman" charset="0"/>
            </a:endParaRPr>
          </a:p>
          <a:p>
            <a:r>
              <a:rPr lang="en-US" sz="1200" dirty="0">
                <a:solidFill>
                  <a:srgbClr val="2F2A2B"/>
                </a:solidFill>
                <a:latin typeface="Times New Roman" charset="0"/>
              </a:rPr>
              <a:t>CENTER </a:t>
            </a:r>
            <a:r>
              <a:rPr lang="en-US" sz="1200" i="1" dirty="0">
                <a:solidFill>
                  <a:srgbClr val="2F2A2B"/>
                </a:solidFill>
                <a:latin typeface="Times New Roman" charset="0"/>
              </a:rPr>
              <a:t>for </a:t>
            </a:r>
            <a:r>
              <a:rPr lang="en-US" sz="1200" dirty="0">
                <a:solidFill>
                  <a:srgbClr val="2F2A2B"/>
                </a:solidFill>
                <a:latin typeface="Times New Roman" charset="0"/>
              </a:rPr>
              <a:t>GREEN CHEMISTRY</a:t>
            </a:r>
          </a:p>
          <a:p>
            <a:r>
              <a:rPr lang="en-US" sz="1200" i="1" dirty="0">
                <a:solidFill>
                  <a:srgbClr val="2F2A2B"/>
                </a:solidFill>
                <a:latin typeface="Times New Roman" charset="0"/>
              </a:rPr>
              <a:t>and </a:t>
            </a:r>
            <a:r>
              <a:rPr lang="en-US" sz="1200" dirty="0">
                <a:solidFill>
                  <a:srgbClr val="2F2A2B"/>
                </a:solidFill>
                <a:latin typeface="Times New Roman" charset="0"/>
              </a:rPr>
              <a:t>GREEN ENGINEERING </a:t>
            </a:r>
            <a:r>
              <a:rPr lang="en-US" sz="1200" i="1" dirty="0">
                <a:solidFill>
                  <a:srgbClr val="2F2A2B"/>
                </a:solidFill>
                <a:latin typeface="Times New Roman" charset="0"/>
              </a:rPr>
              <a:t>at </a:t>
            </a:r>
            <a:r>
              <a:rPr lang="en-US" sz="1200" dirty="0">
                <a:solidFill>
                  <a:srgbClr val="2F2A2B"/>
                </a:solidFill>
                <a:latin typeface="Times New Roman" charset="0"/>
              </a:rPr>
              <a:t>YALE</a:t>
            </a:r>
            <a:endParaRPr lang="en-US" sz="1200" dirty="0">
              <a:solidFill>
                <a:srgbClr val="2F2A2B"/>
              </a:solidFill>
              <a:effectLst/>
              <a:latin typeface="Times New Roman" charset="0"/>
            </a:endParaRPr>
          </a:p>
        </p:txBody>
      </p:sp>
      <p:pic>
        <p:nvPicPr>
          <p:cNvPr id="8" name="Picture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67548" y="4446658"/>
            <a:ext cx="1020198" cy="1496290"/>
          </a:xfrm>
          <a:prstGeom prst="rect">
            <a:avLst/>
          </a:prstGeom>
        </p:spPr>
      </p:pic>
      <p:pic>
        <p:nvPicPr>
          <p:cNvPr id="9" name="Picture 8"/>
          <p:cNvPicPr>
            <a:picLocks noChangeAspect="1"/>
          </p:cNvPicPr>
          <p:nvPr/>
        </p:nvPicPr>
        <p:blipFill>
          <a:blip r:embed="rId5"/>
          <a:stretch>
            <a:fillRect/>
          </a:stretch>
        </p:blipFill>
        <p:spPr>
          <a:xfrm>
            <a:off x="9346191" y="5460687"/>
            <a:ext cx="2643612" cy="687339"/>
          </a:xfrm>
          <a:prstGeom prst="rect">
            <a:avLst/>
          </a:prstGeom>
        </p:spPr>
      </p:pic>
      <p:pic>
        <p:nvPicPr>
          <p:cNvPr id="10" name="Picture 9"/>
          <p:cNvPicPr>
            <a:picLocks noChangeAspect="1"/>
          </p:cNvPicPr>
          <p:nvPr/>
        </p:nvPicPr>
        <p:blipFill>
          <a:blip r:embed="rId6"/>
          <a:stretch>
            <a:fillRect/>
          </a:stretch>
        </p:blipFill>
        <p:spPr>
          <a:xfrm>
            <a:off x="9230724" y="4341829"/>
            <a:ext cx="2874547" cy="862364"/>
          </a:xfrm>
          <a:prstGeom prst="rect">
            <a:avLst/>
          </a:prstGeom>
        </p:spPr>
      </p:pic>
      <p:sp>
        <p:nvSpPr>
          <p:cNvPr id="13" name="Title 1">
            <a:extLst>
              <a:ext uri="{FF2B5EF4-FFF2-40B4-BE49-F238E27FC236}">
                <a16:creationId xmlns:a16="http://schemas.microsoft.com/office/drawing/2014/main" id="{34C62954-09B2-564F-AF7C-35DD98326D1C}"/>
              </a:ext>
            </a:extLst>
          </p:cNvPr>
          <p:cNvSpPr>
            <a:spLocks noGrp="1"/>
          </p:cNvSpPr>
          <p:nvPr>
            <p:ph type="ctrTitle"/>
          </p:nvPr>
        </p:nvSpPr>
        <p:spPr>
          <a:xfrm>
            <a:off x="743674" y="320448"/>
            <a:ext cx="11246129" cy="1210900"/>
          </a:xfrm>
        </p:spPr>
        <p:txBody>
          <a:bodyPr>
            <a:noAutofit/>
          </a:bodyPr>
          <a:lstStyle/>
          <a:p>
            <a:r>
              <a:rPr lang="en-US" sz="4800" dirty="0">
                <a:solidFill>
                  <a:srgbClr val="00728A"/>
                </a:solidFill>
                <a:latin typeface="+mn-lt"/>
              </a:rPr>
              <a:t>Yale-UNIDO Train-the-Facilitator Workshop in Green Chemistry</a:t>
            </a:r>
            <a:endParaRPr lang="en-US" sz="4800" b="1" dirty="0">
              <a:solidFill>
                <a:srgbClr val="00728A"/>
              </a:solidFill>
              <a:latin typeface="+mn-lt"/>
            </a:endParaRPr>
          </a:p>
        </p:txBody>
      </p:sp>
    </p:spTree>
    <p:extLst>
      <p:ext uri="{BB962C8B-B14F-4D97-AF65-F5344CB8AC3E}">
        <p14:creationId xmlns:p14="http://schemas.microsoft.com/office/powerpoint/2010/main" val="16277724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3">
            <a:extLst>
              <a:ext uri="{FF2B5EF4-FFF2-40B4-BE49-F238E27FC236}">
                <a16:creationId xmlns:a16="http://schemas.microsoft.com/office/drawing/2014/main" id="{00F40BEC-E640-404B-AE4A-81DEAF3134F0}"/>
              </a:ext>
            </a:extLst>
          </p:cNvPr>
          <p:cNvSpPr txBox="1">
            <a:spLocks noChangeArrowheads="1"/>
          </p:cNvSpPr>
          <p:nvPr/>
        </p:nvSpPr>
        <p:spPr>
          <a:xfrm>
            <a:off x="1425615" y="1490523"/>
            <a:ext cx="4753405" cy="4755148"/>
          </a:xfrm>
          <a:prstGeom prst="rect">
            <a:avLst/>
          </a:prstGeom>
        </p:spPr>
        <p:txBody>
          <a:bodyPr vert="horz" lIns="91440" tIns="45720" rIns="91440" bIns="45720" rtlCol="0">
            <a:sp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ct val="114000"/>
              </a:lnSpc>
              <a:defRPr/>
            </a:pPr>
            <a:r>
              <a:rPr lang="en-US" sz="2400" dirty="0">
                <a:ea typeface="ＭＳ Ｐゴシック" charset="0"/>
                <a:cs typeface="Calibri" charset="0"/>
              </a:rPr>
              <a:t>Solubility</a:t>
            </a:r>
          </a:p>
          <a:p>
            <a:pPr>
              <a:lnSpc>
                <a:spcPct val="114000"/>
              </a:lnSpc>
              <a:defRPr/>
            </a:pPr>
            <a:r>
              <a:rPr lang="en-US" sz="2400" dirty="0">
                <a:ea typeface="ＭＳ Ｐゴシック" charset="0"/>
                <a:cs typeface="Calibri" charset="0"/>
              </a:rPr>
              <a:t>Melting Point</a:t>
            </a:r>
          </a:p>
          <a:p>
            <a:pPr>
              <a:lnSpc>
                <a:spcPct val="114000"/>
              </a:lnSpc>
              <a:defRPr/>
            </a:pPr>
            <a:r>
              <a:rPr lang="en-US" sz="2400" dirty="0">
                <a:ea typeface="ＭＳ Ｐゴシック" charset="0"/>
                <a:cs typeface="Calibri" charset="0"/>
              </a:rPr>
              <a:t>Glass transition temperature</a:t>
            </a:r>
          </a:p>
          <a:p>
            <a:pPr>
              <a:lnSpc>
                <a:spcPct val="114000"/>
              </a:lnSpc>
              <a:defRPr/>
            </a:pPr>
            <a:r>
              <a:rPr lang="en-US" sz="2400" dirty="0">
                <a:ea typeface="ＭＳ Ｐゴシック" charset="0"/>
                <a:cs typeface="Calibri" charset="0"/>
              </a:rPr>
              <a:t>Mechanical Properties (Tensile Strength, Modulus, Elongation)</a:t>
            </a:r>
          </a:p>
          <a:p>
            <a:pPr>
              <a:lnSpc>
                <a:spcPct val="114000"/>
              </a:lnSpc>
              <a:defRPr/>
            </a:pPr>
            <a:r>
              <a:rPr lang="en-US" sz="2400" dirty="0">
                <a:ea typeface="ＭＳ Ｐゴシック" charset="0"/>
                <a:cs typeface="Calibri" charset="0"/>
              </a:rPr>
              <a:t>Refractive Index</a:t>
            </a:r>
          </a:p>
          <a:p>
            <a:pPr>
              <a:lnSpc>
                <a:spcPct val="114000"/>
              </a:lnSpc>
              <a:defRPr/>
            </a:pPr>
            <a:r>
              <a:rPr lang="en-US" sz="2400" dirty="0">
                <a:ea typeface="ＭＳ Ｐゴシック" charset="0"/>
                <a:cs typeface="Calibri" charset="0"/>
              </a:rPr>
              <a:t>Surface Tension</a:t>
            </a:r>
          </a:p>
          <a:p>
            <a:pPr>
              <a:lnSpc>
                <a:spcPct val="114000"/>
              </a:lnSpc>
            </a:pPr>
            <a:r>
              <a:rPr lang="en-US" sz="2400" b="1" dirty="0">
                <a:ea typeface="ＭＳ Ｐゴシック" charset="0"/>
                <a:cs typeface="ＭＳ Ｐゴシック" charset="0"/>
              </a:rPr>
              <a:t>Toxicity</a:t>
            </a:r>
          </a:p>
          <a:p>
            <a:pPr>
              <a:lnSpc>
                <a:spcPct val="114000"/>
              </a:lnSpc>
            </a:pPr>
            <a:r>
              <a:rPr lang="en-US" sz="2400" b="1" dirty="0">
                <a:ea typeface="ＭＳ Ｐゴシック" charset="0"/>
                <a:cs typeface="ＭＳ Ｐゴシック" charset="0"/>
              </a:rPr>
              <a:t>Environmental Impact</a:t>
            </a:r>
            <a:endParaRPr lang="en-US" sz="2400" dirty="0">
              <a:ea typeface="ＭＳ Ｐゴシック" charset="0"/>
              <a:cs typeface="ＭＳ Ｐゴシック" charset="0"/>
            </a:endParaRPr>
          </a:p>
        </p:txBody>
      </p:sp>
      <p:sp>
        <p:nvSpPr>
          <p:cNvPr id="2" name="Rectangle 1"/>
          <p:cNvSpPr/>
          <p:nvPr/>
        </p:nvSpPr>
        <p:spPr>
          <a:xfrm>
            <a:off x="1449386" y="5222158"/>
            <a:ext cx="4230457" cy="942536"/>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Arrow Connector 4"/>
          <p:cNvCxnSpPr>
            <a:cxnSpLocks/>
            <a:stCxn id="2" idx="3"/>
          </p:cNvCxnSpPr>
          <p:nvPr/>
        </p:nvCxnSpPr>
        <p:spPr>
          <a:xfrm>
            <a:off x="5679843" y="5693426"/>
            <a:ext cx="602970" cy="0"/>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6406232" y="4716269"/>
            <a:ext cx="4943418" cy="1653273"/>
          </a:xfrm>
          <a:prstGeom prst="rect">
            <a:avLst/>
          </a:prstGeom>
          <a:noFill/>
        </p:spPr>
        <p:txBody>
          <a:bodyPr wrap="square" rtlCol="0">
            <a:spAutoFit/>
          </a:bodyPr>
          <a:lstStyle/>
          <a:p>
            <a:pPr>
              <a:lnSpc>
                <a:spcPct val="114000"/>
              </a:lnSpc>
            </a:pPr>
            <a:r>
              <a:rPr lang="en-US" dirty="0"/>
              <a:t>As you can see, Green Chemistry’s view on the development of new products isn’t far from what’s currently being practiced. It’s simply thinking of the toxicological effects at the inception of product development that makes it a powerful tool. </a:t>
            </a:r>
          </a:p>
        </p:txBody>
      </p:sp>
      <p:sp>
        <p:nvSpPr>
          <p:cNvPr id="3" name="Title 2"/>
          <p:cNvSpPr>
            <a:spLocks noGrp="1"/>
          </p:cNvSpPr>
          <p:nvPr>
            <p:ph type="title"/>
          </p:nvPr>
        </p:nvSpPr>
        <p:spPr>
          <a:xfrm>
            <a:off x="1205706" y="285026"/>
            <a:ext cx="9780588" cy="646331"/>
          </a:xfrm>
        </p:spPr>
        <p:txBody>
          <a:bodyPr>
            <a:spAutoFit/>
          </a:bodyPr>
          <a:lstStyle/>
          <a:p>
            <a:pPr algn="ctr"/>
            <a:r>
              <a:rPr lang="en-US" sz="4000" b="1" dirty="0">
                <a:latin typeface="+mn-lt"/>
              </a:rPr>
              <a:t>Green Chemistry Inspired Design Criteria</a:t>
            </a:r>
          </a:p>
        </p:txBody>
      </p:sp>
      <p:pic>
        <p:nvPicPr>
          <p:cNvPr id="11" name="Picture 1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41853" y="1403935"/>
            <a:ext cx="4840179" cy="3225526"/>
          </a:xfrm>
          <a:prstGeom prst="rect">
            <a:avLst/>
          </a:prstGeom>
        </p:spPr>
      </p:pic>
      <p:cxnSp>
        <p:nvCxnSpPr>
          <p:cNvPr id="12" name="Straight Connector 11">
            <a:extLst>
              <a:ext uri="{FF2B5EF4-FFF2-40B4-BE49-F238E27FC236}">
                <a16:creationId xmlns:a16="http://schemas.microsoft.com/office/drawing/2014/main" id="{FA6767B0-1FF5-41D3-933D-38F31BC36631}"/>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AB16CE77-66AC-5241-A9CE-CDEBA89F59B4}"/>
              </a:ext>
            </a:extLst>
          </p:cNvPr>
          <p:cNvSpPr txBox="1"/>
          <p:nvPr/>
        </p:nvSpPr>
        <p:spPr>
          <a:xfrm>
            <a:off x="710350" y="6525717"/>
            <a:ext cx="1051442" cy="276999"/>
          </a:xfrm>
          <a:prstGeom prst="rect">
            <a:avLst/>
          </a:prstGeom>
          <a:noFill/>
        </p:spPr>
        <p:txBody>
          <a:bodyPr wrap="none" rtlCol="0">
            <a:spAutoFit/>
          </a:bodyPr>
          <a:lstStyle/>
          <a:p>
            <a:r>
              <a:rPr lang="en-US" sz="1200" dirty="0">
                <a:solidFill>
                  <a:schemeClr val="bg1">
                    <a:lumMod val="65000"/>
                  </a:schemeClr>
                </a:solidFill>
              </a:rPr>
              <a:t>Image: Philips</a:t>
            </a:r>
          </a:p>
        </p:txBody>
      </p:sp>
    </p:spTree>
    <p:extLst>
      <p:ext uri="{BB962C8B-B14F-4D97-AF65-F5344CB8AC3E}">
        <p14:creationId xmlns:p14="http://schemas.microsoft.com/office/powerpoint/2010/main" val="2003750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xEl>
                                              <p:pRg st="7" end="7"/>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P spid="2" grpId="0" animBg="1"/>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3"/>
          <p:cNvSpPr>
            <a:spLocks noGrp="1" noChangeArrowheads="1"/>
          </p:cNvSpPr>
          <p:nvPr>
            <p:ph type="body" sz="half" idx="2"/>
          </p:nvPr>
        </p:nvSpPr>
        <p:spPr>
          <a:xfrm>
            <a:off x="5989320" y="1750506"/>
            <a:ext cx="5430662" cy="2029210"/>
          </a:xfrm>
        </p:spPr>
        <p:txBody>
          <a:bodyPr wrap="square">
            <a:spAutoFit/>
          </a:bodyPr>
          <a:lstStyle/>
          <a:p>
            <a:pPr marL="0" indent="0" eaLnBrk="1" hangingPunct="1">
              <a:lnSpc>
                <a:spcPct val="114000"/>
              </a:lnSpc>
              <a:spcBef>
                <a:spcPts val="600"/>
              </a:spcBef>
              <a:buFont typeface="Wingdings" pitchFamily="-106" charset="2"/>
              <a:buNone/>
              <a:defRPr/>
            </a:pPr>
            <a:r>
              <a:rPr lang="en-US" dirty="0">
                <a:latin typeface="+mn-lt"/>
                <a:cs typeface="ＭＳ Ｐゴシック" pitchFamily="-106" charset="-128"/>
              </a:rPr>
              <a:t>The moment chemists begin to design, they are making choices about the health and environmental impacts of their product:</a:t>
            </a:r>
            <a:endParaRPr lang="en-US" sz="2400" dirty="0">
              <a:latin typeface="+mn-lt"/>
              <a:cs typeface="ＭＳ Ｐゴシック" pitchFamily="-106" charset="-128"/>
            </a:endParaRPr>
          </a:p>
        </p:txBody>
      </p:sp>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354991" y="1796226"/>
            <a:ext cx="4477355" cy="4004745"/>
          </a:xfrm>
          <a:prstGeom prst="rect">
            <a:avLst/>
          </a:prstGeom>
        </p:spPr>
      </p:pic>
      <p:sp>
        <p:nvSpPr>
          <p:cNvPr id="4" name="TextBox 3"/>
          <p:cNvSpPr txBox="1"/>
          <p:nvPr/>
        </p:nvSpPr>
        <p:spPr>
          <a:xfrm>
            <a:off x="6523211" y="3829306"/>
            <a:ext cx="4059845" cy="1752403"/>
          </a:xfrm>
          <a:prstGeom prst="rect">
            <a:avLst/>
          </a:prstGeom>
          <a:noFill/>
        </p:spPr>
        <p:txBody>
          <a:bodyPr wrap="square" rtlCol="0">
            <a:spAutoFit/>
          </a:bodyPr>
          <a:lstStyle/>
          <a:p>
            <a:pPr marL="285750" indent="-285750">
              <a:lnSpc>
                <a:spcPct val="114000"/>
              </a:lnSpc>
              <a:buFont typeface="Arial" charset="0"/>
              <a:buChar char="•"/>
            </a:pPr>
            <a:r>
              <a:rPr lang="en-US" sz="2400" dirty="0"/>
              <a:t>Design is intentional.</a:t>
            </a:r>
          </a:p>
          <a:p>
            <a:pPr marL="285750" indent="-285750">
              <a:lnSpc>
                <a:spcPct val="114000"/>
              </a:lnSpc>
              <a:buFont typeface="Arial" charset="0"/>
              <a:buChar char="•"/>
            </a:pPr>
            <a:r>
              <a:rPr lang="en-US" sz="2400" dirty="0"/>
              <a:t>All characteristics, including performance and toxicity, can be designed.</a:t>
            </a:r>
          </a:p>
        </p:txBody>
      </p:sp>
      <p:sp>
        <p:nvSpPr>
          <p:cNvPr id="2" name="TextBox 1"/>
          <p:cNvSpPr txBox="1"/>
          <p:nvPr/>
        </p:nvSpPr>
        <p:spPr>
          <a:xfrm>
            <a:off x="819666" y="6445126"/>
            <a:ext cx="3064557" cy="276999"/>
          </a:xfrm>
          <a:prstGeom prst="rect">
            <a:avLst/>
          </a:prstGeom>
          <a:noFill/>
        </p:spPr>
        <p:txBody>
          <a:bodyPr wrap="none" rtlCol="0">
            <a:spAutoFit/>
          </a:bodyPr>
          <a:lstStyle/>
          <a:p>
            <a:r>
              <a:rPr lang="en-US" sz="1200" dirty="0">
                <a:solidFill>
                  <a:schemeClr val="bg1">
                    <a:lumMod val="50000"/>
                  </a:schemeClr>
                </a:solidFill>
              </a:rPr>
              <a:t>Image source: </a:t>
            </a:r>
            <a:r>
              <a:rPr lang="en-US" sz="1200" dirty="0" err="1">
                <a:solidFill>
                  <a:schemeClr val="bg1">
                    <a:lumMod val="50000"/>
                  </a:schemeClr>
                </a:solidFill>
              </a:rPr>
              <a:t>ChemDoodle</a:t>
            </a:r>
            <a:r>
              <a:rPr lang="en-US" sz="1200" dirty="0">
                <a:solidFill>
                  <a:schemeClr val="bg1">
                    <a:lumMod val="50000"/>
                  </a:schemeClr>
                </a:solidFill>
              </a:rPr>
              <a:t> Web Components</a:t>
            </a:r>
          </a:p>
        </p:txBody>
      </p:sp>
      <p:sp>
        <p:nvSpPr>
          <p:cNvPr id="8" name="Title 2">
            <a:extLst>
              <a:ext uri="{FF2B5EF4-FFF2-40B4-BE49-F238E27FC236}">
                <a16:creationId xmlns:a16="http://schemas.microsoft.com/office/drawing/2014/main" id="{F4B98C4E-4181-4C29-ACAD-B446F4945C28}"/>
              </a:ext>
            </a:extLst>
          </p:cNvPr>
          <p:cNvSpPr>
            <a:spLocks noGrp="1"/>
          </p:cNvSpPr>
          <p:nvPr>
            <p:ph type="title"/>
          </p:nvPr>
        </p:nvSpPr>
        <p:spPr>
          <a:xfrm>
            <a:off x="2880615" y="269786"/>
            <a:ext cx="6430771" cy="646331"/>
          </a:xfrm>
        </p:spPr>
        <p:txBody>
          <a:bodyPr wrap="square">
            <a:spAutoFit/>
          </a:bodyPr>
          <a:lstStyle/>
          <a:p>
            <a:pPr algn="ctr"/>
            <a:r>
              <a:rPr lang="en-US" sz="4000" b="1" dirty="0">
                <a:latin typeface="+mn-lt"/>
              </a:rPr>
              <a:t>Focus on Chemical Design</a:t>
            </a:r>
          </a:p>
        </p:txBody>
      </p:sp>
      <p:cxnSp>
        <p:nvCxnSpPr>
          <p:cNvPr id="9" name="Straight Connector 8">
            <a:extLst>
              <a:ext uri="{FF2B5EF4-FFF2-40B4-BE49-F238E27FC236}">
                <a16:creationId xmlns:a16="http://schemas.microsoft.com/office/drawing/2014/main" id="{EBACA376-ED92-4400-A7CC-19013109B396}"/>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62666417"/>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1521278" y="273216"/>
            <a:ext cx="9144000" cy="646331"/>
          </a:xfrm>
        </p:spPr>
        <p:txBody>
          <a:bodyPr>
            <a:spAutoFit/>
          </a:bodyPr>
          <a:lstStyle/>
          <a:p>
            <a:pPr algn="ctr">
              <a:defRPr/>
            </a:pPr>
            <a:r>
              <a:rPr lang="en-US" sz="4000" b="1" dirty="0">
                <a:latin typeface="+mn-lt"/>
                <a:cs typeface="ＭＳ Ｐゴシック" pitchFamily="-106" charset="-128"/>
              </a:rPr>
              <a:t>A Fundamental Change in Thinking</a:t>
            </a:r>
          </a:p>
        </p:txBody>
      </p:sp>
      <p:sp>
        <p:nvSpPr>
          <p:cNvPr id="66563" name="Rectangle 3"/>
          <p:cNvSpPr>
            <a:spLocks noGrp="1" noChangeArrowheads="1"/>
          </p:cNvSpPr>
          <p:nvPr>
            <p:ph idx="1"/>
          </p:nvPr>
        </p:nvSpPr>
        <p:spPr>
          <a:xfrm>
            <a:off x="1219200" y="1489097"/>
            <a:ext cx="10093778" cy="5000793"/>
          </a:xfrm>
        </p:spPr>
        <p:txBody>
          <a:bodyPr wrap="square">
            <a:spAutoFit/>
          </a:bodyPr>
          <a:lstStyle/>
          <a:p>
            <a:pPr marL="0" indent="0" algn="ctr" eaLnBrk="1" hangingPunct="1">
              <a:lnSpc>
                <a:spcPct val="114000"/>
              </a:lnSpc>
              <a:buNone/>
            </a:pPr>
            <a:r>
              <a:rPr lang="en-US" altLang="x-none" sz="2400" dirty="0">
                <a:latin typeface="+mn-lt"/>
              </a:rPr>
              <a:t>Green Chemistry moves our consideration of how to deal with environmental problems from the </a:t>
            </a:r>
            <a:r>
              <a:rPr lang="en-US" altLang="x-none" sz="2400" b="1" i="1" dirty="0">
                <a:latin typeface="+mn-lt"/>
              </a:rPr>
              <a:t>circumstantial</a:t>
            </a:r>
            <a:r>
              <a:rPr lang="en-US" altLang="x-none" sz="2400" dirty="0">
                <a:latin typeface="+mn-lt"/>
              </a:rPr>
              <a:t> to the </a:t>
            </a:r>
            <a:r>
              <a:rPr lang="en-US" altLang="x-none" sz="2400" b="1" i="1" dirty="0">
                <a:latin typeface="+mn-lt"/>
              </a:rPr>
              <a:t>intrinsic.</a:t>
            </a:r>
          </a:p>
          <a:p>
            <a:pPr eaLnBrk="1" hangingPunct="1">
              <a:lnSpc>
                <a:spcPct val="114000"/>
              </a:lnSpc>
            </a:pPr>
            <a:endParaRPr lang="en-US" altLang="x-none" sz="2000" b="1" i="1" dirty="0">
              <a:latin typeface="+mn-lt"/>
            </a:endParaRPr>
          </a:p>
          <a:p>
            <a:pPr eaLnBrk="1" hangingPunct="1">
              <a:lnSpc>
                <a:spcPct val="114000"/>
              </a:lnSpc>
            </a:pPr>
            <a:endParaRPr lang="en-US" altLang="x-none" sz="2400" b="1" i="1" dirty="0">
              <a:latin typeface="+mn-lt"/>
            </a:endParaRPr>
          </a:p>
          <a:p>
            <a:pPr eaLnBrk="1" hangingPunct="1">
              <a:lnSpc>
                <a:spcPct val="114000"/>
              </a:lnSpc>
            </a:pPr>
            <a:endParaRPr lang="en-US" altLang="x-none" sz="2400" b="1" i="1" dirty="0">
              <a:latin typeface="+mn-lt"/>
            </a:endParaRPr>
          </a:p>
          <a:p>
            <a:pPr eaLnBrk="1" hangingPunct="1">
              <a:lnSpc>
                <a:spcPct val="114000"/>
              </a:lnSpc>
            </a:pPr>
            <a:endParaRPr lang="en-US" altLang="x-none" sz="2400" dirty="0">
              <a:latin typeface="+mn-lt"/>
            </a:endParaRPr>
          </a:p>
          <a:p>
            <a:pPr eaLnBrk="1" hangingPunct="1">
              <a:lnSpc>
                <a:spcPct val="114000"/>
              </a:lnSpc>
            </a:pPr>
            <a:endParaRPr lang="en-US" altLang="x-none" sz="2400" dirty="0">
              <a:latin typeface="+mn-lt"/>
            </a:endParaRPr>
          </a:p>
          <a:p>
            <a:pPr eaLnBrk="1" hangingPunct="1">
              <a:lnSpc>
                <a:spcPct val="114000"/>
              </a:lnSpc>
            </a:pPr>
            <a:endParaRPr lang="en-US" altLang="x-none" sz="2400" dirty="0">
              <a:latin typeface="+mn-lt"/>
            </a:endParaRPr>
          </a:p>
          <a:p>
            <a:pPr marL="0" indent="0" algn="ctr" eaLnBrk="1" hangingPunct="1">
              <a:lnSpc>
                <a:spcPct val="114000"/>
              </a:lnSpc>
              <a:spcBef>
                <a:spcPts val="0"/>
              </a:spcBef>
              <a:buNone/>
            </a:pPr>
            <a:endParaRPr lang="en-US" altLang="x-none" sz="1000" dirty="0">
              <a:latin typeface="+mn-lt"/>
            </a:endParaRPr>
          </a:p>
          <a:p>
            <a:pPr marL="0" indent="0" algn="ctr" eaLnBrk="1" hangingPunct="1">
              <a:lnSpc>
                <a:spcPct val="114000"/>
              </a:lnSpc>
              <a:buNone/>
            </a:pPr>
            <a:r>
              <a:rPr lang="en-US" altLang="x-none" sz="2400" dirty="0">
                <a:latin typeface="+mn-lt"/>
              </a:rPr>
              <a:t>Hazard must be recognized as a</a:t>
            </a:r>
            <a:r>
              <a:rPr lang="en-US" altLang="x-none" sz="2400" b="1" i="1" dirty="0">
                <a:latin typeface="+mn-lt"/>
              </a:rPr>
              <a:t> flaw in the designing process.</a:t>
            </a:r>
            <a:endParaRPr lang="en-US" altLang="x-none" sz="2400" dirty="0">
              <a:latin typeface="+mn-lt"/>
            </a:endParaRPr>
          </a:p>
        </p:txBody>
      </p:sp>
      <p:sp>
        <p:nvSpPr>
          <p:cNvPr id="4" name="Rectangle 3"/>
          <p:cNvSpPr txBox="1">
            <a:spLocks noChangeArrowheads="1"/>
          </p:cNvSpPr>
          <p:nvPr/>
        </p:nvSpPr>
        <p:spPr>
          <a:xfrm>
            <a:off x="2483982" y="2690902"/>
            <a:ext cx="2873829" cy="2833236"/>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buNone/>
            </a:pPr>
            <a:r>
              <a:rPr lang="en-US" altLang="x-none" sz="2400" dirty="0">
                <a:solidFill>
                  <a:srgbClr val="0070C0"/>
                </a:solidFill>
              </a:rPr>
              <a:t>Circumstantial</a:t>
            </a:r>
          </a:p>
          <a:p>
            <a:pPr marL="174625" lvl="1" indent="0">
              <a:buNone/>
            </a:pPr>
            <a:r>
              <a:rPr lang="en-US" altLang="x-none" sz="2000" dirty="0">
                <a:solidFill>
                  <a:srgbClr val="0070C0"/>
                </a:solidFill>
              </a:rPr>
              <a:t>-  Use</a:t>
            </a:r>
          </a:p>
          <a:p>
            <a:pPr marL="174625" lvl="1" indent="0">
              <a:buNone/>
            </a:pPr>
            <a:r>
              <a:rPr lang="en-US" altLang="x-none" sz="2000" dirty="0">
                <a:solidFill>
                  <a:srgbClr val="0070C0"/>
                </a:solidFill>
              </a:rPr>
              <a:t>-  Exposure</a:t>
            </a:r>
          </a:p>
          <a:p>
            <a:pPr marL="174625" lvl="1" indent="0">
              <a:buNone/>
            </a:pPr>
            <a:r>
              <a:rPr lang="en-US" altLang="x-none" sz="2000" dirty="0">
                <a:solidFill>
                  <a:srgbClr val="0070C0"/>
                </a:solidFill>
              </a:rPr>
              <a:t>-  Handling</a:t>
            </a:r>
          </a:p>
          <a:p>
            <a:pPr marL="174625" lvl="1" indent="0">
              <a:buNone/>
            </a:pPr>
            <a:r>
              <a:rPr lang="en-US" altLang="x-none" sz="2000" dirty="0">
                <a:solidFill>
                  <a:srgbClr val="0070C0"/>
                </a:solidFill>
              </a:rPr>
              <a:t>-  Treatment</a:t>
            </a:r>
          </a:p>
          <a:p>
            <a:pPr marL="174625" lvl="1" indent="0">
              <a:buNone/>
            </a:pPr>
            <a:r>
              <a:rPr lang="en-US" altLang="x-none" sz="2000" dirty="0">
                <a:solidFill>
                  <a:srgbClr val="0070C0"/>
                </a:solidFill>
              </a:rPr>
              <a:t>-  Protection</a:t>
            </a:r>
          </a:p>
          <a:p>
            <a:pPr marL="174625" lvl="1" indent="0">
              <a:buNone/>
            </a:pPr>
            <a:r>
              <a:rPr lang="en-US" altLang="x-none" sz="2000" dirty="0">
                <a:solidFill>
                  <a:srgbClr val="0070C0"/>
                </a:solidFill>
              </a:rPr>
              <a:t>-  Recycling</a:t>
            </a:r>
          </a:p>
          <a:p>
            <a:pPr marL="174625" lvl="1" indent="0">
              <a:buNone/>
            </a:pPr>
            <a:r>
              <a:rPr lang="en-US" altLang="x-none" sz="2000" dirty="0">
                <a:solidFill>
                  <a:srgbClr val="0070C0"/>
                </a:solidFill>
              </a:rPr>
              <a:t>-  Costly</a:t>
            </a:r>
          </a:p>
          <a:p>
            <a:pPr lvl="1"/>
            <a:endParaRPr lang="en-US" altLang="x-none" sz="2000" dirty="0">
              <a:solidFill>
                <a:srgbClr val="0070C0"/>
              </a:solidFill>
            </a:endParaRPr>
          </a:p>
        </p:txBody>
      </p:sp>
      <p:sp>
        <p:nvSpPr>
          <p:cNvPr id="5" name="Rectangle 4"/>
          <p:cNvSpPr txBox="1">
            <a:spLocks noChangeArrowheads="1"/>
          </p:cNvSpPr>
          <p:nvPr/>
        </p:nvSpPr>
        <p:spPr>
          <a:xfrm>
            <a:off x="7020375" y="2690902"/>
            <a:ext cx="4455345" cy="2833236"/>
          </a:xfrm>
          <a:prstGeom prst="rect">
            <a:avLst/>
          </a:prstGeom>
        </p:spPr>
        <p:txBody>
          <a:bodyPr/>
          <a:lst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buNone/>
            </a:pPr>
            <a:r>
              <a:rPr lang="en-US" altLang="x-none" sz="2400" dirty="0">
                <a:solidFill>
                  <a:srgbClr val="7030A0"/>
                </a:solidFill>
              </a:rPr>
              <a:t>Intrinsic</a:t>
            </a:r>
          </a:p>
          <a:p>
            <a:pPr marL="174625" lvl="1" indent="0">
              <a:lnSpc>
                <a:spcPct val="114000"/>
              </a:lnSpc>
              <a:spcAft>
                <a:spcPts val="600"/>
              </a:spcAft>
              <a:buNone/>
            </a:pPr>
            <a:r>
              <a:rPr lang="en-US" altLang="x-none" sz="2000" dirty="0">
                <a:solidFill>
                  <a:srgbClr val="7030A0"/>
                </a:solidFill>
              </a:rPr>
              <a:t>-  Molecular design for reduced toxicity</a:t>
            </a:r>
          </a:p>
          <a:p>
            <a:pPr marL="174625" lvl="1" indent="0">
              <a:lnSpc>
                <a:spcPct val="114000"/>
              </a:lnSpc>
              <a:spcAft>
                <a:spcPts val="600"/>
              </a:spcAft>
              <a:buNone/>
            </a:pPr>
            <a:r>
              <a:rPr lang="en-US" altLang="x-none" sz="2000" dirty="0">
                <a:solidFill>
                  <a:srgbClr val="7030A0"/>
                </a:solidFill>
              </a:rPr>
              <a:t>-  Reduced ability to manifest hazard</a:t>
            </a:r>
          </a:p>
          <a:p>
            <a:pPr marL="174625" lvl="1" indent="0">
              <a:lnSpc>
                <a:spcPct val="114000"/>
              </a:lnSpc>
              <a:spcAft>
                <a:spcPts val="600"/>
              </a:spcAft>
              <a:buNone/>
            </a:pPr>
            <a:r>
              <a:rPr lang="en-US" altLang="x-none" sz="2000" dirty="0">
                <a:solidFill>
                  <a:srgbClr val="7030A0"/>
                </a:solidFill>
              </a:rPr>
              <a:t>-  Inherent safety from accidents</a:t>
            </a:r>
          </a:p>
          <a:p>
            <a:pPr marL="174625" lvl="1" indent="0">
              <a:lnSpc>
                <a:spcPct val="114000"/>
              </a:lnSpc>
              <a:spcAft>
                <a:spcPts val="600"/>
              </a:spcAft>
              <a:buNone/>
            </a:pPr>
            <a:r>
              <a:rPr lang="en-US" altLang="x-none" sz="2000" dirty="0">
                <a:solidFill>
                  <a:srgbClr val="7030A0"/>
                </a:solidFill>
              </a:rPr>
              <a:t>-  Increased potential profitability </a:t>
            </a:r>
          </a:p>
          <a:p>
            <a:pPr lvl="1"/>
            <a:endParaRPr lang="en-US" altLang="x-none" sz="2000" dirty="0">
              <a:solidFill>
                <a:srgbClr val="7030A0"/>
              </a:solidFill>
            </a:endParaRPr>
          </a:p>
        </p:txBody>
      </p:sp>
      <p:sp>
        <p:nvSpPr>
          <p:cNvPr id="2" name="Notched Right Arrow 1"/>
          <p:cNvSpPr/>
          <p:nvPr/>
        </p:nvSpPr>
        <p:spPr>
          <a:xfrm>
            <a:off x="4648200" y="3910670"/>
            <a:ext cx="1978930" cy="425110"/>
          </a:xfrm>
          <a:prstGeom prst="notchedRightArrow">
            <a:avLst/>
          </a:prstGeom>
          <a:solidFill>
            <a:schemeClr val="accent5">
              <a:lumMod val="75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81F7006F-C8F8-4063-8F9B-08F6E719B53A}"/>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365099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95624" y="4401521"/>
            <a:ext cx="9039454" cy="1577098"/>
          </a:xfrm>
          <a:prstGeom prst="rect">
            <a:avLst/>
          </a:prstGeom>
        </p:spPr>
        <p:txBody>
          <a:bodyPr wrap="square">
            <a:spAutoFit/>
          </a:bodyPr>
          <a:lstStyle/>
          <a:p>
            <a:pPr>
              <a:lnSpc>
                <a:spcPct val="114000"/>
              </a:lnSpc>
            </a:pPr>
            <a:r>
              <a:rPr lang="en-US" sz="2800" b="1" dirty="0">
                <a:cs typeface="ＭＳ Ｐゴシック" pitchFamily="-106" charset="-128"/>
              </a:rPr>
              <a:t>Green chemistry </a:t>
            </a:r>
            <a:r>
              <a:rPr lang="en-US" sz="2800" dirty="0">
                <a:cs typeface="ＭＳ Ｐゴシック" pitchFamily="-106" charset="-128"/>
              </a:rPr>
              <a:t>focuses on reducing risk by reducing hazard.</a:t>
            </a:r>
          </a:p>
          <a:p>
            <a:pPr>
              <a:lnSpc>
                <a:spcPct val="114000"/>
              </a:lnSpc>
            </a:pPr>
            <a:endParaRPr lang="en-US" sz="600" dirty="0">
              <a:cs typeface="ＭＳ Ｐゴシック" pitchFamily="-106" charset="-128"/>
            </a:endParaRPr>
          </a:p>
          <a:p>
            <a:pPr marL="530225" indent="-176213">
              <a:lnSpc>
                <a:spcPct val="114000"/>
              </a:lnSpc>
            </a:pPr>
            <a:r>
              <a:rPr lang="en-US" sz="2400" dirty="0">
                <a:cs typeface="ＭＳ Ｐゴシック" pitchFamily="-106" charset="-128"/>
              </a:rPr>
              <a:t>-  If there is no hazard, exposure becomes irrelevant.</a:t>
            </a:r>
            <a:endParaRPr lang="en-US" sz="2400" dirty="0"/>
          </a:p>
        </p:txBody>
      </p:sp>
      <p:sp>
        <p:nvSpPr>
          <p:cNvPr id="3" name="TextBox 2"/>
          <p:cNvSpPr txBox="1"/>
          <p:nvPr/>
        </p:nvSpPr>
        <p:spPr>
          <a:xfrm>
            <a:off x="1313472" y="1853686"/>
            <a:ext cx="9773628" cy="1998111"/>
          </a:xfrm>
          <a:prstGeom prst="rect">
            <a:avLst/>
          </a:prstGeom>
          <a:noFill/>
        </p:spPr>
        <p:txBody>
          <a:bodyPr wrap="square" rtlCol="0">
            <a:spAutoFit/>
          </a:bodyPr>
          <a:lstStyle/>
          <a:p>
            <a:pPr>
              <a:lnSpc>
                <a:spcPct val="114000"/>
              </a:lnSpc>
            </a:pPr>
            <a:r>
              <a:rPr lang="en-US" sz="2800" b="1" dirty="0"/>
              <a:t>The conventional approach </a:t>
            </a:r>
            <a:r>
              <a:rPr lang="en-US" sz="2800" dirty="0"/>
              <a:t>to hazards focuses on reducing risk by minimizing exposure.</a:t>
            </a:r>
          </a:p>
          <a:p>
            <a:pPr>
              <a:lnSpc>
                <a:spcPct val="114000"/>
              </a:lnSpc>
            </a:pPr>
            <a:endParaRPr lang="en-US" sz="600" dirty="0"/>
          </a:p>
          <a:p>
            <a:pPr marL="536575" indent="-177800">
              <a:lnSpc>
                <a:spcPct val="114000"/>
              </a:lnSpc>
            </a:pPr>
            <a:r>
              <a:rPr lang="en-US" sz="2400" dirty="0"/>
              <a:t>-  For example, wearing personal protective equipment or space ventilation if the chemical is volatile.</a:t>
            </a:r>
          </a:p>
        </p:txBody>
      </p:sp>
      <p:sp>
        <p:nvSpPr>
          <p:cNvPr id="5" name="Rectangle 2">
            <a:extLst>
              <a:ext uri="{FF2B5EF4-FFF2-40B4-BE49-F238E27FC236}">
                <a16:creationId xmlns:a16="http://schemas.microsoft.com/office/drawing/2014/main" id="{2FF89B21-447C-49DB-9E19-041058AE791C}"/>
              </a:ext>
            </a:extLst>
          </p:cNvPr>
          <p:cNvSpPr>
            <a:spLocks noGrp="1" noChangeArrowheads="1"/>
          </p:cNvSpPr>
          <p:nvPr>
            <p:ph type="title"/>
          </p:nvPr>
        </p:nvSpPr>
        <p:spPr>
          <a:xfrm>
            <a:off x="1295624" y="273216"/>
            <a:ext cx="9600753" cy="646331"/>
          </a:xfrm>
        </p:spPr>
        <p:txBody>
          <a:bodyPr wrap="square">
            <a:spAutoFit/>
          </a:bodyPr>
          <a:lstStyle/>
          <a:p>
            <a:pPr algn="ctr">
              <a:defRPr/>
            </a:pPr>
            <a:r>
              <a:rPr lang="en-US" sz="4000" b="1" dirty="0">
                <a:latin typeface="+mn-lt"/>
                <a:cs typeface="ＭＳ Ｐゴシック" pitchFamily="-106" charset="-128"/>
              </a:rPr>
              <a:t>Approaching Risk: Exposure Versus Design</a:t>
            </a:r>
          </a:p>
        </p:txBody>
      </p:sp>
      <p:cxnSp>
        <p:nvCxnSpPr>
          <p:cNvPr id="6" name="Straight Connector 5">
            <a:extLst>
              <a:ext uri="{FF2B5EF4-FFF2-40B4-BE49-F238E27FC236}">
                <a16:creationId xmlns:a16="http://schemas.microsoft.com/office/drawing/2014/main" id="{6E8B3E2F-3A1F-44DE-91BC-0ED97A093558}"/>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7380034"/>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2FF89B21-447C-49DB-9E19-041058AE791C}"/>
              </a:ext>
            </a:extLst>
          </p:cNvPr>
          <p:cNvSpPr>
            <a:spLocks noGrp="1" noChangeArrowheads="1"/>
          </p:cNvSpPr>
          <p:nvPr>
            <p:ph type="title"/>
          </p:nvPr>
        </p:nvSpPr>
        <p:spPr>
          <a:xfrm>
            <a:off x="660400" y="288456"/>
            <a:ext cx="11084560" cy="646331"/>
          </a:xfrm>
        </p:spPr>
        <p:txBody>
          <a:bodyPr wrap="square">
            <a:spAutoFit/>
          </a:bodyPr>
          <a:lstStyle/>
          <a:p>
            <a:pPr algn="ctr">
              <a:defRPr/>
            </a:pPr>
            <a:r>
              <a:rPr lang="en-US" sz="4000" b="1" dirty="0">
                <a:latin typeface="+mn-lt"/>
                <a:cs typeface="ＭＳ Ｐゴシック" pitchFamily="-106" charset="-128"/>
              </a:rPr>
              <a:t>Another design principle: Function </a:t>
            </a:r>
            <a:r>
              <a:rPr lang="en-US" sz="4000" b="1" i="1" dirty="0">
                <a:latin typeface="+mn-lt"/>
                <a:cs typeface="ＭＳ Ｐゴシック" pitchFamily="-106" charset="-128"/>
              </a:rPr>
              <a:t>vs</a:t>
            </a:r>
            <a:r>
              <a:rPr lang="en-US" sz="4000" b="1" dirty="0">
                <a:latin typeface="+mn-lt"/>
                <a:cs typeface="ＭＳ Ｐゴシック" pitchFamily="-106" charset="-128"/>
              </a:rPr>
              <a:t> molecule</a:t>
            </a:r>
          </a:p>
        </p:txBody>
      </p:sp>
      <p:cxnSp>
        <p:nvCxnSpPr>
          <p:cNvPr id="6" name="Straight Connector 5">
            <a:extLst>
              <a:ext uri="{FF2B5EF4-FFF2-40B4-BE49-F238E27FC236}">
                <a16:creationId xmlns:a16="http://schemas.microsoft.com/office/drawing/2014/main" id="{6E8B3E2F-3A1F-44DE-91BC-0ED97A093558}"/>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Rectangle 3"/>
          <p:cNvSpPr>
            <a:spLocks noGrp="1" noChangeArrowheads="1"/>
          </p:cNvSpPr>
          <p:nvPr>
            <p:ph idx="1"/>
          </p:nvPr>
        </p:nvSpPr>
        <p:spPr>
          <a:xfrm>
            <a:off x="1371600" y="1534817"/>
            <a:ext cx="9784080" cy="4732193"/>
          </a:xfrm>
        </p:spPr>
        <p:txBody>
          <a:bodyPr wrap="square">
            <a:spAutoFit/>
          </a:bodyPr>
          <a:lstStyle/>
          <a:p>
            <a:pPr marL="0" indent="0" algn="ctr" eaLnBrk="1" hangingPunct="1">
              <a:lnSpc>
                <a:spcPct val="114000"/>
              </a:lnSpc>
              <a:buNone/>
            </a:pPr>
            <a:r>
              <a:rPr lang="en-US" altLang="x-none" sz="2400" dirty="0">
                <a:latin typeface="+mn-lt"/>
              </a:rPr>
              <a:t>Green Chemistry also needs to rethink the problem </a:t>
            </a:r>
            <a:r>
              <a:rPr lang="en-US" altLang="x-none" sz="2400" i="1" dirty="0">
                <a:latin typeface="+mn-lt"/>
              </a:rPr>
              <a:t>de novo</a:t>
            </a:r>
            <a:r>
              <a:rPr lang="en-US" altLang="x-none" sz="2400" dirty="0">
                <a:latin typeface="+mn-lt"/>
              </a:rPr>
              <a:t>. We move from considering the </a:t>
            </a:r>
            <a:r>
              <a:rPr lang="en-US" altLang="x-none" sz="2400" b="1" i="1" dirty="0">
                <a:latin typeface="+mn-lt"/>
              </a:rPr>
              <a:t>molecule/material</a:t>
            </a:r>
            <a:r>
              <a:rPr lang="en-US" altLang="x-none" sz="2400" dirty="0">
                <a:latin typeface="+mn-lt"/>
              </a:rPr>
              <a:t> to the </a:t>
            </a:r>
            <a:r>
              <a:rPr lang="en-US" altLang="x-none" sz="2400" b="1" i="1" dirty="0">
                <a:latin typeface="+mn-lt"/>
              </a:rPr>
              <a:t>function.</a:t>
            </a:r>
          </a:p>
          <a:p>
            <a:pPr eaLnBrk="1" hangingPunct="1">
              <a:lnSpc>
                <a:spcPct val="114000"/>
              </a:lnSpc>
            </a:pPr>
            <a:endParaRPr lang="en-US" altLang="x-none" sz="2400" b="1" i="1" dirty="0">
              <a:latin typeface="+mn-lt"/>
            </a:endParaRPr>
          </a:p>
          <a:p>
            <a:pPr eaLnBrk="1" hangingPunct="1">
              <a:lnSpc>
                <a:spcPct val="114000"/>
              </a:lnSpc>
            </a:pPr>
            <a:endParaRPr lang="en-US" altLang="x-none" sz="2400" b="1" i="1" dirty="0">
              <a:latin typeface="+mn-lt"/>
            </a:endParaRPr>
          </a:p>
          <a:p>
            <a:pPr eaLnBrk="1" hangingPunct="1">
              <a:lnSpc>
                <a:spcPct val="114000"/>
              </a:lnSpc>
            </a:pPr>
            <a:endParaRPr lang="en-US" altLang="x-none" sz="2400" b="1" i="1" dirty="0">
              <a:latin typeface="+mn-lt"/>
            </a:endParaRPr>
          </a:p>
          <a:p>
            <a:pPr eaLnBrk="1" hangingPunct="1">
              <a:lnSpc>
                <a:spcPct val="114000"/>
              </a:lnSpc>
            </a:pPr>
            <a:endParaRPr lang="en-US" altLang="x-none" sz="2400" dirty="0">
              <a:latin typeface="+mn-lt"/>
            </a:endParaRPr>
          </a:p>
          <a:p>
            <a:pPr eaLnBrk="1" hangingPunct="1">
              <a:lnSpc>
                <a:spcPct val="114000"/>
              </a:lnSpc>
            </a:pPr>
            <a:endParaRPr lang="en-US" altLang="x-none" sz="2400" dirty="0">
              <a:latin typeface="+mn-lt"/>
            </a:endParaRPr>
          </a:p>
          <a:p>
            <a:pPr eaLnBrk="1" hangingPunct="1">
              <a:lnSpc>
                <a:spcPct val="114000"/>
              </a:lnSpc>
              <a:spcBef>
                <a:spcPts val="0"/>
              </a:spcBef>
            </a:pPr>
            <a:endParaRPr lang="en-US" altLang="x-none" sz="600" dirty="0">
              <a:latin typeface="+mn-lt"/>
            </a:endParaRPr>
          </a:p>
          <a:p>
            <a:pPr marL="0" indent="0" algn="ctr" eaLnBrk="1" hangingPunct="1">
              <a:lnSpc>
                <a:spcPct val="114000"/>
              </a:lnSpc>
              <a:buNone/>
            </a:pPr>
            <a:r>
              <a:rPr lang="en-US" altLang="x-none" sz="2400" dirty="0">
                <a:latin typeface="+mn-lt"/>
              </a:rPr>
              <a:t>Thinking about function calls for interdisciplinary research to “think outside the box”</a:t>
            </a:r>
          </a:p>
        </p:txBody>
      </p:sp>
      <p:sp>
        <p:nvSpPr>
          <p:cNvPr id="8" name="Rectangle 3"/>
          <p:cNvSpPr txBox="1">
            <a:spLocks noChangeArrowheads="1"/>
          </p:cNvSpPr>
          <p:nvPr/>
        </p:nvSpPr>
        <p:spPr>
          <a:xfrm>
            <a:off x="2483982" y="2645182"/>
            <a:ext cx="2873829" cy="2490698"/>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buNone/>
            </a:pPr>
            <a:r>
              <a:rPr lang="en-US" altLang="x-none" sz="2400" dirty="0">
                <a:solidFill>
                  <a:srgbClr val="0070C0"/>
                </a:solidFill>
              </a:rPr>
              <a:t>Molecule/materials</a:t>
            </a:r>
          </a:p>
          <a:p>
            <a:pPr marL="174625" lvl="1" indent="0">
              <a:buNone/>
            </a:pPr>
            <a:r>
              <a:rPr lang="en-US" altLang="x-none" sz="2000" dirty="0">
                <a:solidFill>
                  <a:srgbClr val="0070C0"/>
                </a:solidFill>
              </a:rPr>
              <a:t>-  </a:t>
            </a:r>
            <a:r>
              <a:rPr lang="en-US" altLang="x-none" sz="2000" dirty="0" err="1">
                <a:solidFill>
                  <a:srgbClr val="0070C0"/>
                </a:solidFill>
              </a:rPr>
              <a:t>Bis</a:t>
            </a:r>
            <a:r>
              <a:rPr lang="en-US" altLang="x-none" sz="2000" dirty="0">
                <a:solidFill>
                  <a:srgbClr val="0070C0"/>
                </a:solidFill>
              </a:rPr>
              <a:t> phenol A/</a:t>
            </a:r>
            <a:r>
              <a:rPr lang="en-US" altLang="x-none" sz="2000" dirty="0" err="1">
                <a:solidFill>
                  <a:srgbClr val="0070C0"/>
                </a:solidFill>
              </a:rPr>
              <a:t>phtalate</a:t>
            </a:r>
            <a:endParaRPr lang="en-US" altLang="x-none" sz="2000" dirty="0">
              <a:solidFill>
                <a:srgbClr val="0070C0"/>
              </a:solidFill>
            </a:endParaRPr>
          </a:p>
          <a:p>
            <a:pPr marL="174625" lvl="1" indent="0">
              <a:buNone/>
            </a:pPr>
            <a:r>
              <a:rPr lang="en-US" altLang="x-none" sz="2000" dirty="0">
                <a:solidFill>
                  <a:srgbClr val="0070C0"/>
                </a:solidFill>
              </a:rPr>
              <a:t>-  Epoxy resin</a:t>
            </a:r>
          </a:p>
          <a:p>
            <a:pPr marL="174625" lvl="1" indent="0">
              <a:buNone/>
            </a:pPr>
            <a:r>
              <a:rPr lang="en-US" altLang="x-none" sz="2000" dirty="0">
                <a:solidFill>
                  <a:srgbClr val="0070C0"/>
                </a:solidFill>
              </a:rPr>
              <a:t>-  Platinum</a:t>
            </a:r>
          </a:p>
          <a:p>
            <a:pPr marL="174625" lvl="1" indent="0">
              <a:buNone/>
            </a:pPr>
            <a:r>
              <a:rPr lang="en-US" altLang="x-none" sz="2000" dirty="0">
                <a:solidFill>
                  <a:srgbClr val="0070C0"/>
                </a:solidFill>
              </a:rPr>
              <a:t>-  Poly ethylene terephthalate (PET)</a:t>
            </a:r>
          </a:p>
          <a:p>
            <a:pPr marL="174625" lvl="1" indent="0">
              <a:buNone/>
            </a:pPr>
            <a:r>
              <a:rPr lang="en-US" altLang="x-none" sz="2000" dirty="0">
                <a:solidFill>
                  <a:srgbClr val="0070C0"/>
                </a:solidFill>
              </a:rPr>
              <a:t>-  dichloromethane</a:t>
            </a:r>
          </a:p>
          <a:p>
            <a:pPr lvl="1"/>
            <a:endParaRPr lang="en-US" altLang="x-none" sz="2000" dirty="0">
              <a:solidFill>
                <a:srgbClr val="0070C0"/>
              </a:solidFill>
            </a:endParaRPr>
          </a:p>
        </p:txBody>
      </p:sp>
      <p:sp>
        <p:nvSpPr>
          <p:cNvPr id="9" name="Rectangle 4"/>
          <p:cNvSpPr txBox="1">
            <a:spLocks noChangeArrowheads="1"/>
          </p:cNvSpPr>
          <p:nvPr/>
        </p:nvSpPr>
        <p:spPr>
          <a:xfrm>
            <a:off x="7020375" y="2645182"/>
            <a:ext cx="3038025" cy="2490698"/>
          </a:xfrm>
          <a:prstGeom prst="rect">
            <a:avLst/>
          </a:prstGeom>
        </p:spPr>
        <p:txBody>
          <a:bodyPr/>
          <a:lst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buNone/>
            </a:pPr>
            <a:r>
              <a:rPr lang="en-US" altLang="x-none" sz="2400" dirty="0">
                <a:solidFill>
                  <a:srgbClr val="7030A0"/>
                </a:solidFill>
              </a:rPr>
              <a:t>Function</a:t>
            </a:r>
          </a:p>
          <a:p>
            <a:pPr marL="174625" lvl="1" indent="0">
              <a:buNone/>
            </a:pPr>
            <a:r>
              <a:rPr lang="en-US" altLang="x-none" sz="2000" dirty="0">
                <a:solidFill>
                  <a:srgbClr val="7030A0"/>
                </a:solidFill>
              </a:rPr>
              <a:t>-  Plasticizing</a:t>
            </a:r>
          </a:p>
          <a:p>
            <a:pPr marL="174625" lvl="1" indent="0">
              <a:buNone/>
            </a:pPr>
            <a:r>
              <a:rPr lang="en-US" altLang="x-none" sz="2000" dirty="0">
                <a:solidFill>
                  <a:srgbClr val="7030A0"/>
                </a:solidFill>
              </a:rPr>
              <a:t>-  Coating</a:t>
            </a:r>
          </a:p>
          <a:p>
            <a:pPr marL="174625" lvl="1" indent="0">
              <a:buNone/>
            </a:pPr>
            <a:r>
              <a:rPr lang="en-US" altLang="x-none" sz="2000" dirty="0">
                <a:solidFill>
                  <a:srgbClr val="7030A0"/>
                </a:solidFill>
              </a:rPr>
              <a:t>-  Catalyst</a:t>
            </a:r>
          </a:p>
          <a:p>
            <a:pPr marL="174625" lvl="1" indent="0">
              <a:buNone/>
            </a:pPr>
            <a:r>
              <a:rPr lang="en-US" altLang="x-none" sz="2000" dirty="0">
                <a:solidFill>
                  <a:srgbClr val="7030A0"/>
                </a:solidFill>
              </a:rPr>
              <a:t>-  Materials which can be molded, does not leak..</a:t>
            </a:r>
          </a:p>
          <a:p>
            <a:pPr marL="174625" lvl="1" indent="0">
              <a:buNone/>
            </a:pPr>
            <a:r>
              <a:rPr lang="en-US" altLang="x-none" sz="2000" dirty="0">
                <a:solidFill>
                  <a:srgbClr val="7030A0"/>
                </a:solidFill>
              </a:rPr>
              <a:t>- Solvent</a:t>
            </a:r>
          </a:p>
          <a:p>
            <a:pPr lvl="1"/>
            <a:endParaRPr lang="en-US" altLang="x-none" sz="2000" dirty="0">
              <a:solidFill>
                <a:srgbClr val="7030A0"/>
              </a:solidFill>
            </a:endParaRPr>
          </a:p>
        </p:txBody>
      </p:sp>
    </p:spTree>
    <p:extLst>
      <p:ext uri="{BB962C8B-B14F-4D97-AF65-F5344CB8AC3E}">
        <p14:creationId xmlns:p14="http://schemas.microsoft.com/office/powerpoint/2010/main" val="2812383852"/>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4175234" y="171450"/>
            <a:ext cx="3882916" cy="3254376"/>
            <a:chOff x="1584" y="0"/>
            <a:chExt cx="2496" cy="2158"/>
          </a:xfrm>
        </p:grpSpPr>
        <p:sp>
          <p:nvSpPr>
            <p:cNvPr id="3" name="AutoShape 3"/>
            <p:cNvSpPr>
              <a:spLocks noChangeArrowheads="1"/>
            </p:cNvSpPr>
            <p:nvPr/>
          </p:nvSpPr>
          <p:spPr bwMode="auto">
            <a:xfrm>
              <a:off x="2208" y="1079"/>
              <a:ext cx="1248" cy="1079"/>
            </a:xfrm>
            <a:prstGeom prst="triangle">
              <a:avLst>
                <a:gd name="adj" fmla="val 50000"/>
              </a:avLst>
            </a:prstGeom>
            <a:solidFill>
              <a:srgbClr val="FFFF00"/>
            </a:solidFill>
            <a:ln w="9525">
              <a:solidFill>
                <a:srgbClr val="000000"/>
              </a:solidFill>
              <a:miter lim="800000"/>
              <a:headEnd/>
              <a:tailEnd/>
            </a:ln>
            <a:extLst/>
          </p:spPr>
          <p:txBody>
            <a:bodyPr wrap="none" anchor="ctr"/>
            <a:lstStyle/>
            <a:p>
              <a:endParaRPr lang="en-US">
                <a:solidFill>
                  <a:prstClr val="black"/>
                </a:solidFill>
              </a:endParaRPr>
            </a:p>
          </p:txBody>
        </p:sp>
        <p:sp>
          <p:nvSpPr>
            <p:cNvPr id="4" name="AutoShape 4"/>
            <p:cNvSpPr>
              <a:spLocks noChangeArrowheads="1"/>
            </p:cNvSpPr>
            <p:nvPr/>
          </p:nvSpPr>
          <p:spPr bwMode="auto">
            <a:xfrm rot="10800000">
              <a:off x="1584" y="1079"/>
              <a:ext cx="1248" cy="1079"/>
            </a:xfrm>
            <a:prstGeom prst="triangle">
              <a:avLst>
                <a:gd name="adj" fmla="val 50000"/>
              </a:avLst>
            </a:prstGeom>
            <a:solidFill>
              <a:srgbClr val="FFFF00"/>
            </a:solidFill>
            <a:ln w="9525">
              <a:solidFill>
                <a:srgbClr val="000000"/>
              </a:solidFill>
              <a:miter lim="800000"/>
              <a:headEnd/>
              <a:tailEnd/>
            </a:ln>
            <a:extLst/>
          </p:spPr>
          <p:txBody>
            <a:bodyPr wrap="none" anchor="ctr"/>
            <a:lstStyle/>
            <a:p>
              <a:endParaRPr lang="en-US">
                <a:solidFill>
                  <a:prstClr val="black"/>
                </a:solidFill>
              </a:endParaRPr>
            </a:p>
          </p:txBody>
        </p:sp>
        <p:sp>
          <p:nvSpPr>
            <p:cNvPr id="5" name="AutoShape 5"/>
            <p:cNvSpPr>
              <a:spLocks noChangeArrowheads="1"/>
            </p:cNvSpPr>
            <p:nvPr/>
          </p:nvSpPr>
          <p:spPr bwMode="auto">
            <a:xfrm rot="10800000">
              <a:off x="2832" y="1079"/>
              <a:ext cx="1248" cy="1079"/>
            </a:xfrm>
            <a:prstGeom prst="triangle">
              <a:avLst>
                <a:gd name="adj" fmla="val 50000"/>
              </a:avLst>
            </a:prstGeom>
            <a:solidFill>
              <a:srgbClr val="FFFF00"/>
            </a:solidFill>
            <a:ln w="9525">
              <a:solidFill>
                <a:srgbClr val="000000"/>
              </a:solidFill>
              <a:miter lim="800000"/>
              <a:headEnd/>
              <a:tailEnd/>
            </a:ln>
            <a:extLst/>
          </p:spPr>
          <p:txBody>
            <a:bodyPr wrap="none" anchor="ctr"/>
            <a:lstStyle/>
            <a:p>
              <a:endParaRPr lang="en-US">
                <a:solidFill>
                  <a:prstClr val="black"/>
                </a:solidFill>
              </a:endParaRPr>
            </a:p>
          </p:txBody>
        </p:sp>
        <p:sp>
          <p:nvSpPr>
            <p:cNvPr id="6" name="AutoShape 6"/>
            <p:cNvSpPr>
              <a:spLocks noChangeArrowheads="1"/>
            </p:cNvSpPr>
            <p:nvPr/>
          </p:nvSpPr>
          <p:spPr bwMode="auto">
            <a:xfrm flipV="1">
              <a:off x="2208" y="0"/>
              <a:ext cx="1248" cy="1079"/>
            </a:xfrm>
            <a:prstGeom prst="triangle">
              <a:avLst>
                <a:gd name="adj" fmla="val 50000"/>
              </a:avLst>
            </a:prstGeom>
            <a:solidFill>
              <a:srgbClr val="FFFF00"/>
            </a:solidFill>
            <a:ln w="9525">
              <a:solidFill>
                <a:srgbClr val="000000"/>
              </a:solidFill>
              <a:miter lim="800000"/>
              <a:headEnd/>
              <a:tailEnd/>
            </a:ln>
            <a:extLst/>
          </p:spPr>
          <p:txBody>
            <a:bodyPr wrap="none" anchor="ctr"/>
            <a:lstStyle/>
            <a:p>
              <a:endParaRPr lang="en-US">
                <a:solidFill>
                  <a:prstClr val="black"/>
                </a:solidFill>
              </a:endParaRPr>
            </a:p>
          </p:txBody>
        </p:sp>
        <p:sp>
          <p:nvSpPr>
            <p:cNvPr id="7" name="AutoShape 7"/>
            <p:cNvSpPr>
              <a:spLocks noChangeArrowheads="1"/>
            </p:cNvSpPr>
            <p:nvPr/>
          </p:nvSpPr>
          <p:spPr bwMode="auto">
            <a:xfrm rot="10800000" flipV="1">
              <a:off x="1584" y="0"/>
              <a:ext cx="1248" cy="1079"/>
            </a:xfrm>
            <a:prstGeom prst="triangle">
              <a:avLst>
                <a:gd name="adj" fmla="val 50000"/>
              </a:avLst>
            </a:prstGeom>
            <a:solidFill>
              <a:srgbClr val="FFFF00"/>
            </a:solidFill>
            <a:ln w="9525">
              <a:solidFill>
                <a:srgbClr val="000000"/>
              </a:solidFill>
              <a:miter lim="800000"/>
              <a:headEnd/>
              <a:tailEnd/>
            </a:ln>
            <a:extLst/>
          </p:spPr>
          <p:txBody>
            <a:bodyPr wrap="none" anchor="ctr"/>
            <a:lstStyle/>
            <a:p>
              <a:endParaRPr lang="en-US">
                <a:solidFill>
                  <a:prstClr val="black"/>
                </a:solidFill>
              </a:endParaRPr>
            </a:p>
          </p:txBody>
        </p:sp>
        <p:sp>
          <p:nvSpPr>
            <p:cNvPr id="8" name="AutoShape 8"/>
            <p:cNvSpPr>
              <a:spLocks noChangeArrowheads="1"/>
            </p:cNvSpPr>
            <p:nvPr/>
          </p:nvSpPr>
          <p:spPr bwMode="auto">
            <a:xfrm rot="10800000" flipV="1">
              <a:off x="2832" y="0"/>
              <a:ext cx="1248" cy="1079"/>
            </a:xfrm>
            <a:prstGeom prst="triangle">
              <a:avLst>
                <a:gd name="adj" fmla="val 50000"/>
              </a:avLst>
            </a:prstGeom>
            <a:solidFill>
              <a:srgbClr val="FFFF00"/>
            </a:solidFill>
            <a:ln w="9525">
              <a:solidFill>
                <a:srgbClr val="000000"/>
              </a:solidFill>
              <a:miter lim="800000"/>
              <a:headEnd/>
              <a:tailEnd/>
            </a:ln>
            <a:extLst/>
          </p:spPr>
          <p:txBody>
            <a:bodyPr wrap="none" anchor="ctr"/>
            <a:lstStyle/>
            <a:p>
              <a:endParaRPr lang="en-US">
                <a:solidFill>
                  <a:prstClr val="black"/>
                </a:solidFill>
              </a:endParaRPr>
            </a:p>
          </p:txBody>
        </p:sp>
        <p:sp>
          <p:nvSpPr>
            <p:cNvPr id="9" name="Text Box 9"/>
            <p:cNvSpPr txBox="1">
              <a:spLocks noChangeArrowheads="1"/>
            </p:cNvSpPr>
            <p:nvPr/>
          </p:nvSpPr>
          <p:spPr bwMode="auto">
            <a:xfrm>
              <a:off x="2050" y="768"/>
              <a:ext cx="1553" cy="407"/>
            </a:xfrm>
            <a:prstGeom prst="rect">
              <a:avLst/>
            </a:prstGeom>
            <a:solidFill>
              <a:schemeClr val="bg1"/>
            </a:solidFill>
            <a:ln w="9525">
              <a:solidFill>
                <a:srgbClr val="000000"/>
              </a:solidFill>
              <a:miter lim="800000"/>
              <a:headEnd/>
              <a:tailEnd/>
            </a:ln>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r>
                <a:rPr lang="en-US" dirty="0">
                  <a:solidFill>
                    <a:prstClr val="black"/>
                  </a:solidFill>
                  <a:latin typeface="+mn-lt"/>
                </a:rPr>
                <a:t>More environmentally</a:t>
              </a:r>
            </a:p>
            <a:p>
              <a:pPr algn="ctr" eaLnBrk="1" hangingPunct="1"/>
              <a:r>
                <a:rPr lang="en-US" dirty="0">
                  <a:solidFill>
                    <a:prstClr val="black"/>
                  </a:solidFill>
                  <a:latin typeface="+mn-lt"/>
                </a:rPr>
                <a:t>benign than alternatives</a:t>
              </a:r>
            </a:p>
          </p:txBody>
        </p:sp>
      </p:grpSp>
      <p:grpSp>
        <p:nvGrpSpPr>
          <p:cNvPr id="10" name="Group 10"/>
          <p:cNvGrpSpPr>
            <a:grpSpLocks/>
          </p:cNvGrpSpPr>
          <p:nvPr/>
        </p:nvGrpSpPr>
        <p:grpSpPr bwMode="auto">
          <a:xfrm>
            <a:off x="2194034" y="3429000"/>
            <a:ext cx="3733800" cy="3295650"/>
            <a:chOff x="192" y="2160"/>
            <a:chExt cx="2496" cy="2160"/>
          </a:xfrm>
        </p:grpSpPr>
        <p:sp>
          <p:nvSpPr>
            <p:cNvPr id="11" name="AutoShape 11"/>
            <p:cNvSpPr>
              <a:spLocks noChangeArrowheads="1"/>
            </p:cNvSpPr>
            <p:nvPr/>
          </p:nvSpPr>
          <p:spPr bwMode="auto">
            <a:xfrm>
              <a:off x="1440" y="2160"/>
              <a:ext cx="1248" cy="1079"/>
            </a:xfrm>
            <a:prstGeom prst="triangle">
              <a:avLst>
                <a:gd name="adj" fmla="val 50000"/>
              </a:avLst>
            </a:prstGeom>
            <a:solidFill>
              <a:srgbClr val="FF0BFF"/>
            </a:solidFill>
            <a:ln w="9525">
              <a:solidFill>
                <a:srgbClr val="000000"/>
              </a:solidFill>
              <a:miter lim="800000"/>
              <a:headEnd/>
              <a:tailEnd/>
            </a:ln>
            <a:extLst/>
          </p:spPr>
          <p:txBody>
            <a:bodyPr wrap="none" anchor="ctr"/>
            <a:lstStyle/>
            <a:p>
              <a:endParaRPr lang="en-US">
                <a:solidFill>
                  <a:prstClr val="black"/>
                </a:solidFill>
              </a:endParaRPr>
            </a:p>
          </p:txBody>
        </p:sp>
        <p:sp>
          <p:nvSpPr>
            <p:cNvPr id="12" name="AutoShape 12"/>
            <p:cNvSpPr>
              <a:spLocks noChangeArrowheads="1"/>
            </p:cNvSpPr>
            <p:nvPr/>
          </p:nvSpPr>
          <p:spPr bwMode="auto">
            <a:xfrm rot="10800000">
              <a:off x="816" y="2160"/>
              <a:ext cx="1248" cy="1079"/>
            </a:xfrm>
            <a:prstGeom prst="triangle">
              <a:avLst>
                <a:gd name="adj" fmla="val 50000"/>
              </a:avLst>
            </a:prstGeom>
            <a:solidFill>
              <a:srgbClr val="FF0BFF"/>
            </a:solidFill>
            <a:ln w="9525">
              <a:solidFill>
                <a:srgbClr val="000000"/>
              </a:solidFill>
              <a:miter lim="800000"/>
              <a:headEnd/>
              <a:tailEnd/>
            </a:ln>
            <a:extLst/>
          </p:spPr>
          <p:txBody>
            <a:bodyPr wrap="none" anchor="ctr"/>
            <a:lstStyle/>
            <a:p>
              <a:endParaRPr lang="en-US">
                <a:solidFill>
                  <a:prstClr val="black"/>
                </a:solidFill>
              </a:endParaRPr>
            </a:p>
          </p:txBody>
        </p:sp>
        <p:sp>
          <p:nvSpPr>
            <p:cNvPr id="13" name="AutoShape 13"/>
            <p:cNvSpPr>
              <a:spLocks noChangeArrowheads="1"/>
            </p:cNvSpPr>
            <p:nvPr/>
          </p:nvSpPr>
          <p:spPr bwMode="auto">
            <a:xfrm flipV="1">
              <a:off x="1440" y="3241"/>
              <a:ext cx="1248" cy="1079"/>
            </a:xfrm>
            <a:prstGeom prst="triangle">
              <a:avLst>
                <a:gd name="adj" fmla="val 50000"/>
              </a:avLst>
            </a:prstGeom>
            <a:solidFill>
              <a:srgbClr val="FF0BFF"/>
            </a:solidFill>
            <a:ln w="9525">
              <a:solidFill>
                <a:srgbClr val="000000"/>
              </a:solidFill>
              <a:miter lim="800000"/>
              <a:headEnd/>
              <a:tailEnd/>
            </a:ln>
            <a:extLst/>
          </p:spPr>
          <p:txBody>
            <a:bodyPr wrap="none" anchor="ctr"/>
            <a:lstStyle/>
            <a:p>
              <a:endParaRPr lang="en-US">
                <a:solidFill>
                  <a:prstClr val="black"/>
                </a:solidFill>
              </a:endParaRPr>
            </a:p>
          </p:txBody>
        </p:sp>
        <p:sp>
          <p:nvSpPr>
            <p:cNvPr id="14" name="AutoShape 14"/>
            <p:cNvSpPr>
              <a:spLocks noChangeArrowheads="1"/>
            </p:cNvSpPr>
            <p:nvPr/>
          </p:nvSpPr>
          <p:spPr bwMode="auto">
            <a:xfrm flipV="1">
              <a:off x="192" y="3241"/>
              <a:ext cx="1248" cy="1079"/>
            </a:xfrm>
            <a:prstGeom prst="triangle">
              <a:avLst>
                <a:gd name="adj" fmla="val 50000"/>
              </a:avLst>
            </a:prstGeom>
            <a:solidFill>
              <a:srgbClr val="FF0BFF"/>
            </a:solidFill>
            <a:ln w="9525">
              <a:solidFill>
                <a:srgbClr val="000000"/>
              </a:solidFill>
              <a:miter lim="800000"/>
              <a:headEnd/>
              <a:tailEnd/>
            </a:ln>
            <a:extLst/>
          </p:spPr>
          <p:txBody>
            <a:bodyPr wrap="none" anchor="ctr"/>
            <a:lstStyle/>
            <a:p>
              <a:endParaRPr lang="en-US">
                <a:solidFill>
                  <a:prstClr val="black"/>
                </a:solidFill>
              </a:endParaRPr>
            </a:p>
          </p:txBody>
        </p:sp>
        <p:sp>
          <p:nvSpPr>
            <p:cNvPr id="15" name="AutoShape 15"/>
            <p:cNvSpPr>
              <a:spLocks noChangeArrowheads="1"/>
            </p:cNvSpPr>
            <p:nvPr/>
          </p:nvSpPr>
          <p:spPr bwMode="auto">
            <a:xfrm>
              <a:off x="192" y="2160"/>
              <a:ext cx="1248" cy="1079"/>
            </a:xfrm>
            <a:prstGeom prst="triangle">
              <a:avLst>
                <a:gd name="adj" fmla="val 50000"/>
              </a:avLst>
            </a:prstGeom>
            <a:solidFill>
              <a:srgbClr val="FF0BFF"/>
            </a:solidFill>
            <a:ln w="9525">
              <a:solidFill>
                <a:srgbClr val="000000"/>
              </a:solidFill>
              <a:miter lim="800000"/>
              <a:headEnd/>
              <a:tailEnd/>
            </a:ln>
            <a:extLst/>
          </p:spPr>
          <p:txBody>
            <a:bodyPr wrap="none" anchor="ctr"/>
            <a:lstStyle/>
            <a:p>
              <a:endParaRPr lang="en-US">
                <a:solidFill>
                  <a:prstClr val="black"/>
                </a:solidFill>
              </a:endParaRPr>
            </a:p>
          </p:txBody>
        </p:sp>
        <p:sp>
          <p:nvSpPr>
            <p:cNvPr id="16" name="AutoShape 16"/>
            <p:cNvSpPr>
              <a:spLocks noChangeArrowheads="1"/>
            </p:cNvSpPr>
            <p:nvPr/>
          </p:nvSpPr>
          <p:spPr bwMode="auto">
            <a:xfrm rot="10800000" flipV="1">
              <a:off x="816" y="3241"/>
              <a:ext cx="1248" cy="1079"/>
            </a:xfrm>
            <a:prstGeom prst="triangle">
              <a:avLst>
                <a:gd name="adj" fmla="val 50000"/>
              </a:avLst>
            </a:prstGeom>
            <a:solidFill>
              <a:srgbClr val="FF0BFF"/>
            </a:solidFill>
            <a:ln w="9525">
              <a:solidFill>
                <a:srgbClr val="000000"/>
              </a:solidFill>
              <a:miter lim="800000"/>
              <a:headEnd/>
              <a:tailEnd/>
            </a:ln>
            <a:extLst/>
          </p:spPr>
          <p:txBody>
            <a:bodyPr wrap="none" anchor="ctr"/>
            <a:lstStyle/>
            <a:p>
              <a:endParaRPr lang="en-US">
                <a:solidFill>
                  <a:prstClr val="black"/>
                </a:solidFill>
              </a:endParaRPr>
            </a:p>
          </p:txBody>
        </p:sp>
        <p:sp>
          <p:nvSpPr>
            <p:cNvPr id="17" name="Text Box 17"/>
            <p:cNvSpPr txBox="1">
              <a:spLocks noChangeArrowheads="1"/>
            </p:cNvSpPr>
            <p:nvPr/>
          </p:nvSpPr>
          <p:spPr bwMode="auto">
            <a:xfrm>
              <a:off x="876" y="2976"/>
              <a:ext cx="1115" cy="407"/>
            </a:xfrm>
            <a:prstGeom prst="rect">
              <a:avLst/>
            </a:prstGeom>
            <a:solidFill>
              <a:schemeClr val="bg1"/>
            </a:solidFill>
            <a:ln w="9525">
              <a:solidFill>
                <a:srgbClr val="000000"/>
              </a:solidFill>
              <a:miter lim="800000"/>
              <a:headEnd/>
              <a:tailEnd/>
            </a:ln>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r>
                <a:rPr lang="en-US" dirty="0">
                  <a:solidFill>
                    <a:prstClr val="black"/>
                  </a:solidFill>
                  <a:latin typeface="+mn-lt"/>
                </a:rPr>
                <a:t>Performs better</a:t>
              </a:r>
            </a:p>
            <a:p>
              <a:pPr algn="ctr" eaLnBrk="1" hangingPunct="1"/>
              <a:r>
                <a:rPr lang="en-US" dirty="0">
                  <a:solidFill>
                    <a:prstClr val="black"/>
                  </a:solidFill>
                  <a:latin typeface="+mn-lt"/>
                </a:rPr>
                <a:t>than alternatives</a:t>
              </a:r>
            </a:p>
          </p:txBody>
        </p:sp>
      </p:grpSp>
      <p:grpSp>
        <p:nvGrpSpPr>
          <p:cNvPr id="18" name="Group 18"/>
          <p:cNvGrpSpPr>
            <a:grpSpLocks/>
          </p:cNvGrpSpPr>
          <p:nvPr/>
        </p:nvGrpSpPr>
        <p:grpSpPr bwMode="auto">
          <a:xfrm>
            <a:off x="6343650" y="3429000"/>
            <a:ext cx="3794234" cy="3295650"/>
            <a:chOff x="2976" y="2160"/>
            <a:chExt cx="2496" cy="2160"/>
          </a:xfrm>
        </p:grpSpPr>
        <p:sp>
          <p:nvSpPr>
            <p:cNvPr id="19" name="AutoShape 19"/>
            <p:cNvSpPr>
              <a:spLocks noChangeArrowheads="1"/>
            </p:cNvSpPr>
            <p:nvPr/>
          </p:nvSpPr>
          <p:spPr bwMode="auto">
            <a:xfrm>
              <a:off x="2976" y="2160"/>
              <a:ext cx="1248" cy="1079"/>
            </a:xfrm>
            <a:prstGeom prst="triangle">
              <a:avLst>
                <a:gd name="adj" fmla="val 50000"/>
              </a:avLst>
            </a:prstGeom>
            <a:solidFill>
              <a:srgbClr val="00FFFF"/>
            </a:solidFill>
            <a:ln w="9525">
              <a:solidFill>
                <a:srgbClr val="000000"/>
              </a:solidFill>
              <a:miter lim="800000"/>
              <a:headEnd/>
              <a:tailEnd/>
            </a:ln>
            <a:extLst/>
          </p:spPr>
          <p:txBody>
            <a:bodyPr wrap="none" anchor="ctr"/>
            <a:lstStyle/>
            <a:p>
              <a:endParaRPr lang="en-US">
                <a:solidFill>
                  <a:prstClr val="black"/>
                </a:solidFill>
              </a:endParaRPr>
            </a:p>
          </p:txBody>
        </p:sp>
        <p:sp>
          <p:nvSpPr>
            <p:cNvPr id="20" name="AutoShape 20"/>
            <p:cNvSpPr>
              <a:spLocks noChangeArrowheads="1"/>
            </p:cNvSpPr>
            <p:nvPr/>
          </p:nvSpPr>
          <p:spPr bwMode="auto">
            <a:xfrm flipV="1">
              <a:off x="2976" y="3241"/>
              <a:ext cx="1248" cy="1079"/>
            </a:xfrm>
            <a:prstGeom prst="triangle">
              <a:avLst>
                <a:gd name="adj" fmla="val 50000"/>
              </a:avLst>
            </a:prstGeom>
            <a:solidFill>
              <a:srgbClr val="00FFFF"/>
            </a:solidFill>
            <a:ln w="9525">
              <a:solidFill>
                <a:srgbClr val="000000"/>
              </a:solidFill>
              <a:miter lim="800000"/>
              <a:headEnd/>
              <a:tailEnd/>
            </a:ln>
            <a:extLst/>
          </p:spPr>
          <p:txBody>
            <a:bodyPr wrap="none" anchor="ctr"/>
            <a:lstStyle/>
            <a:p>
              <a:endParaRPr lang="en-US">
                <a:solidFill>
                  <a:prstClr val="black"/>
                </a:solidFill>
              </a:endParaRPr>
            </a:p>
          </p:txBody>
        </p:sp>
        <p:sp>
          <p:nvSpPr>
            <p:cNvPr id="21" name="AutoShape 21"/>
            <p:cNvSpPr>
              <a:spLocks noChangeArrowheads="1"/>
            </p:cNvSpPr>
            <p:nvPr/>
          </p:nvSpPr>
          <p:spPr bwMode="auto">
            <a:xfrm rot="10800000">
              <a:off x="3600" y="2160"/>
              <a:ext cx="1248" cy="1079"/>
            </a:xfrm>
            <a:prstGeom prst="triangle">
              <a:avLst>
                <a:gd name="adj" fmla="val 50000"/>
              </a:avLst>
            </a:prstGeom>
            <a:solidFill>
              <a:srgbClr val="00FFFF"/>
            </a:solidFill>
            <a:ln w="9525">
              <a:solidFill>
                <a:srgbClr val="000000"/>
              </a:solidFill>
              <a:miter lim="800000"/>
              <a:headEnd/>
              <a:tailEnd/>
            </a:ln>
            <a:extLst/>
          </p:spPr>
          <p:txBody>
            <a:bodyPr wrap="none" anchor="ctr"/>
            <a:lstStyle/>
            <a:p>
              <a:endParaRPr lang="en-US">
                <a:solidFill>
                  <a:prstClr val="black"/>
                </a:solidFill>
              </a:endParaRPr>
            </a:p>
          </p:txBody>
        </p:sp>
        <p:sp>
          <p:nvSpPr>
            <p:cNvPr id="22" name="AutoShape 22"/>
            <p:cNvSpPr>
              <a:spLocks noChangeArrowheads="1"/>
            </p:cNvSpPr>
            <p:nvPr/>
          </p:nvSpPr>
          <p:spPr bwMode="auto">
            <a:xfrm flipV="1">
              <a:off x="4224" y="3241"/>
              <a:ext cx="1248" cy="1079"/>
            </a:xfrm>
            <a:prstGeom prst="triangle">
              <a:avLst>
                <a:gd name="adj" fmla="val 50000"/>
              </a:avLst>
            </a:prstGeom>
            <a:solidFill>
              <a:srgbClr val="00FFFF"/>
            </a:solidFill>
            <a:ln w="9525">
              <a:solidFill>
                <a:srgbClr val="000000"/>
              </a:solidFill>
              <a:miter lim="800000"/>
              <a:headEnd/>
              <a:tailEnd/>
            </a:ln>
            <a:extLst/>
          </p:spPr>
          <p:txBody>
            <a:bodyPr wrap="none" anchor="ctr"/>
            <a:lstStyle/>
            <a:p>
              <a:endParaRPr lang="en-US">
                <a:solidFill>
                  <a:prstClr val="black"/>
                </a:solidFill>
              </a:endParaRPr>
            </a:p>
          </p:txBody>
        </p:sp>
        <p:sp>
          <p:nvSpPr>
            <p:cNvPr id="23" name="AutoShape 23"/>
            <p:cNvSpPr>
              <a:spLocks noChangeArrowheads="1"/>
            </p:cNvSpPr>
            <p:nvPr/>
          </p:nvSpPr>
          <p:spPr bwMode="auto">
            <a:xfrm rot="10800000" flipV="1">
              <a:off x="3600" y="3241"/>
              <a:ext cx="1248" cy="1079"/>
            </a:xfrm>
            <a:prstGeom prst="triangle">
              <a:avLst>
                <a:gd name="adj" fmla="val 50000"/>
              </a:avLst>
            </a:prstGeom>
            <a:solidFill>
              <a:srgbClr val="00FFFF"/>
            </a:solidFill>
            <a:ln w="9525">
              <a:solidFill>
                <a:srgbClr val="000000"/>
              </a:solidFill>
              <a:miter lim="800000"/>
              <a:headEnd/>
              <a:tailEnd/>
            </a:ln>
            <a:extLst/>
          </p:spPr>
          <p:txBody>
            <a:bodyPr wrap="none" anchor="ctr"/>
            <a:lstStyle/>
            <a:p>
              <a:endParaRPr lang="en-US">
                <a:solidFill>
                  <a:prstClr val="black"/>
                </a:solidFill>
              </a:endParaRPr>
            </a:p>
          </p:txBody>
        </p:sp>
        <p:sp>
          <p:nvSpPr>
            <p:cNvPr id="24" name="AutoShape 24"/>
            <p:cNvSpPr>
              <a:spLocks noChangeArrowheads="1"/>
            </p:cNvSpPr>
            <p:nvPr/>
          </p:nvSpPr>
          <p:spPr bwMode="auto">
            <a:xfrm>
              <a:off x="4224" y="2160"/>
              <a:ext cx="1248" cy="1079"/>
            </a:xfrm>
            <a:prstGeom prst="triangle">
              <a:avLst>
                <a:gd name="adj" fmla="val 50000"/>
              </a:avLst>
            </a:prstGeom>
            <a:solidFill>
              <a:srgbClr val="00FFFF"/>
            </a:solidFill>
            <a:ln w="9525">
              <a:solidFill>
                <a:srgbClr val="000000"/>
              </a:solidFill>
              <a:miter lim="800000"/>
              <a:headEnd/>
              <a:tailEnd/>
            </a:ln>
            <a:extLst/>
          </p:spPr>
          <p:txBody>
            <a:bodyPr wrap="none" anchor="ctr"/>
            <a:lstStyle/>
            <a:p>
              <a:endParaRPr lang="en-US">
                <a:solidFill>
                  <a:prstClr val="black"/>
                </a:solidFill>
              </a:endParaRPr>
            </a:p>
          </p:txBody>
        </p:sp>
        <p:sp>
          <p:nvSpPr>
            <p:cNvPr id="25" name="Text Box 25"/>
            <p:cNvSpPr txBox="1">
              <a:spLocks noChangeArrowheads="1"/>
            </p:cNvSpPr>
            <p:nvPr/>
          </p:nvSpPr>
          <p:spPr bwMode="auto">
            <a:xfrm>
              <a:off x="3644" y="2976"/>
              <a:ext cx="1148" cy="407"/>
            </a:xfrm>
            <a:prstGeom prst="rect">
              <a:avLst/>
            </a:prstGeom>
            <a:solidFill>
              <a:schemeClr val="bg1"/>
            </a:solidFill>
            <a:ln w="9525">
              <a:solidFill>
                <a:srgbClr val="000000"/>
              </a:solidFill>
              <a:miter lim="800000"/>
              <a:headEnd/>
              <a:tailEnd/>
            </a:ln>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r>
                <a:rPr lang="en-US" dirty="0">
                  <a:solidFill>
                    <a:prstClr val="black"/>
                  </a:solidFill>
                  <a:latin typeface="+mn-lt"/>
                </a:rPr>
                <a:t>More economical</a:t>
              </a:r>
            </a:p>
            <a:p>
              <a:pPr algn="ctr" eaLnBrk="1" hangingPunct="1"/>
              <a:r>
                <a:rPr lang="en-US" dirty="0">
                  <a:solidFill>
                    <a:prstClr val="black"/>
                  </a:solidFill>
                  <a:latin typeface="+mn-lt"/>
                </a:rPr>
                <a:t>than alternatives</a:t>
              </a:r>
            </a:p>
          </p:txBody>
        </p:sp>
      </p:grpSp>
      <p:sp>
        <p:nvSpPr>
          <p:cNvPr id="28" name="Title 27">
            <a:extLst>
              <a:ext uri="{FF2B5EF4-FFF2-40B4-BE49-F238E27FC236}">
                <a16:creationId xmlns:a16="http://schemas.microsoft.com/office/drawing/2014/main" id="{51621F53-7541-724B-AF85-410565D3C290}"/>
              </a:ext>
            </a:extLst>
          </p:cNvPr>
          <p:cNvSpPr>
            <a:spLocks noGrp="1"/>
          </p:cNvSpPr>
          <p:nvPr>
            <p:ph type="title"/>
          </p:nvPr>
        </p:nvSpPr>
        <p:spPr>
          <a:xfrm>
            <a:off x="190290" y="263525"/>
            <a:ext cx="4347411" cy="1325563"/>
          </a:xfrm>
        </p:spPr>
        <p:txBody>
          <a:bodyPr>
            <a:normAutofit/>
          </a:bodyPr>
          <a:lstStyle/>
          <a:p>
            <a:r>
              <a:rPr lang="en-US" sz="4000" b="1" dirty="0"/>
              <a:t>Traditional approach</a:t>
            </a:r>
          </a:p>
        </p:txBody>
      </p:sp>
    </p:spTree>
    <p:extLst>
      <p:ext uri="{BB962C8B-B14F-4D97-AF65-F5344CB8AC3E}">
        <p14:creationId xmlns:p14="http://schemas.microsoft.com/office/powerpoint/2010/main" val="1936658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a:spLocks noChangeArrowheads="1"/>
          </p:cNvSpPr>
          <p:nvPr/>
        </p:nvSpPr>
        <p:spPr bwMode="auto">
          <a:xfrm>
            <a:off x="5117622" y="2632165"/>
            <a:ext cx="1981200" cy="1712913"/>
          </a:xfrm>
          <a:prstGeom prst="triangle">
            <a:avLst>
              <a:gd name="adj" fmla="val 50000"/>
            </a:avLst>
          </a:prstGeom>
          <a:solidFill>
            <a:srgbClr val="000000"/>
          </a:solidFill>
          <a:ln w="9525">
            <a:solidFill>
              <a:srgbClr val="000000"/>
            </a:solidFill>
            <a:miter lim="800000"/>
            <a:headEnd/>
            <a:tailEnd/>
          </a:ln>
          <a:extLst/>
        </p:spPr>
        <p:txBody>
          <a:bodyPr wrap="none" anchor="ctr"/>
          <a:lstStyle/>
          <a:p>
            <a:endParaRPr lang="en-US">
              <a:solidFill>
                <a:prstClr val="black"/>
              </a:solidFill>
            </a:endParaRPr>
          </a:p>
        </p:txBody>
      </p:sp>
      <p:sp>
        <p:nvSpPr>
          <p:cNvPr id="3" name="AutoShape 3"/>
          <p:cNvSpPr>
            <a:spLocks noChangeArrowheads="1"/>
          </p:cNvSpPr>
          <p:nvPr/>
        </p:nvSpPr>
        <p:spPr bwMode="auto">
          <a:xfrm rot="10800000">
            <a:off x="4127022" y="2632165"/>
            <a:ext cx="1981200" cy="1712913"/>
          </a:xfrm>
          <a:prstGeom prst="triangle">
            <a:avLst>
              <a:gd name="adj" fmla="val 50000"/>
            </a:avLst>
          </a:prstGeom>
          <a:solidFill>
            <a:srgbClr val="FF0000"/>
          </a:solidFill>
          <a:ln w="9525">
            <a:solidFill>
              <a:srgbClr val="000000"/>
            </a:solidFill>
            <a:miter lim="800000"/>
            <a:headEnd/>
            <a:tailEnd/>
          </a:ln>
          <a:extLst/>
        </p:spPr>
        <p:txBody>
          <a:bodyPr wrap="none" anchor="ctr"/>
          <a:lstStyle/>
          <a:p>
            <a:endParaRPr lang="en-US">
              <a:solidFill>
                <a:prstClr val="black"/>
              </a:solidFill>
            </a:endParaRPr>
          </a:p>
        </p:txBody>
      </p:sp>
      <p:sp>
        <p:nvSpPr>
          <p:cNvPr id="4" name="AutoShape 4"/>
          <p:cNvSpPr>
            <a:spLocks noChangeArrowheads="1"/>
          </p:cNvSpPr>
          <p:nvPr/>
        </p:nvSpPr>
        <p:spPr bwMode="auto">
          <a:xfrm flipV="1">
            <a:off x="5117622" y="4348252"/>
            <a:ext cx="1981200" cy="1712912"/>
          </a:xfrm>
          <a:prstGeom prst="triangle">
            <a:avLst>
              <a:gd name="adj" fmla="val 50000"/>
            </a:avLst>
          </a:prstGeom>
          <a:solidFill>
            <a:srgbClr val="0000FF"/>
          </a:solidFill>
          <a:ln w="9525">
            <a:solidFill>
              <a:srgbClr val="000000"/>
            </a:solidFill>
            <a:miter lim="800000"/>
            <a:headEnd/>
            <a:tailEnd/>
          </a:ln>
          <a:extLst/>
        </p:spPr>
        <p:txBody>
          <a:bodyPr wrap="none" anchor="ctr"/>
          <a:lstStyle/>
          <a:p>
            <a:endParaRPr lang="en-US">
              <a:solidFill>
                <a:prstClr val="black"/>
              </a:solidFill>
            </a:endParaRPr>
          </a:p>
        </p:txBody>
      </p:sp>
      <p:sp>
        <p:nvSpPr>
          <p:cNvPr id="5" name="AutoShape 5"/>
          <p:cNvSpPr>
            <a:spLocks noChangeArrowheads="1"/>
          </p:cNvSpPr>
          <p:nvPr/>
        </p:nvSpPr>
        <p:spPr bwMode="auto">
          <a:xfrm rot="10800000">
            <a:off x="6108222" y="2632165"/>
            <a:ext cx="1981200" cy="1712913"/>
          </a:xfrm>
          <a:prstGeom prst="triangle">
            <a:avLst>
              <a:gd name="adj" fmla="val 50000"/>
            </a:avLst>
          </a:prstGeom>
          <a:solidFill>
            <a:srgbClr val="00FF00"/>
          </a:solidFill>
          <a:ln w="9525">
            <a:solidFill>
              <a:srgbClr val="000000"/>
            </a:solidFill>
            <a:miter lim="800000"/>
            <a:headEnd/>
            <a:tailEnd/>
          </a:ln>
          <a:extLst/>
        </p:spPr>
        <p:txBody>
          <a:bodyPr wrap="none" anchor="ctr"/>
          <a:lstStyle/>
          <a:p>
            <a:endParaRPr lang="en-US">
              <a:solidFill>
                <a:prstClr val="black"/>
              </a:solidFill>
            </a:endParaRPr>
          </a:p>
        </p:txBody>
      </p:sp>
      <p:sp>
        <p:nvSpPr>
          <p:cNvPr id="6" name="AutoShape 6"/>
          <p:cNvSpPr>
            <a:spLocks noChangeArrowheads="1"/>
          </p:cNvSpPr>
          <p:nvPr/>
        </p:nvSpPr>
        <p:spPr bwMode="auto">
          <a:xfrm flipV="1">
            <a:off x="7098822" y="4348252"/>
            <a:ext cx="1981200" cy="1712912"/>
          </a:xfrm>
          <a:prstGeom prst="triangle">
            <a:avLst>
              <a:gd name="adj" fmla="val 50000"/>
            </a:avLst>
          </a:prstGeom>
          <a:solidFill>
            <a:srgbClr val="00FFFF"/>
          </a:solidFill>
          <a:ln w="9525">
            <a:solidFill>
              <a:srgbClr val="000000"/>
            </a:solidFill>
            <a:miter lim="800000"/>
            <a:headEnd/>
            <a:tailEnd/>
          </a:ln>
          <a:extLst/>
        </p:spPr>
        <p:txBody>
          <a:bodyPr wrap="none" anchor="ctr"/>
          <a:lstStyle/>
          <a:p>
            <a:endParaRPr lang="en-US">
              <a:solidFill>
                <a:prstClr val="black"/>
              </a:solidFill>
            </a:endParaRPr>
          </a:p>
        </p:txBody>
      </p:sp>
      <p:sp>
        <p:nvSpPr>
          <p:cNvPr id="7" name="AutoShape 7"/>
          <p:cNvSpPr>
            <a:spLocks noChangeArrowheads="1"/>
          </p:cNvSpPr>
          <p:nvPr/>
        </p:nvSpPr>
        <p:spPr bwMode="auto">
          <a:xfrm rot="10800000" flipV="1">
            <a:off x="6108222" y="4348252"/>
            <a:ext cx="1981200" cy="1712912"/>
          </a:xfrm>
          <a:prstGeom prst="triangle">
            <a:avLst>
              <a:gd name="adj" fmla="val 50000"/>
            </a:avLst>
          </a:prstGeom>
          <a:solidFill>
            <a:srgbClr val="00FFFF"/>
          </a:solidFill>
          <a:ln w="9525">
            <a:solidFill>
              <a:srgbClr val="000000"/>
            </a:solidFill>
            <a:miter lim="800000"/>
            <a:headEnd/>
            <a:tailEnd/>
          </a:ln>
          <a:extLst/>
        </p:spPr>
        <p:txBody>
          <a:bodyPr wrap="none" anchor="ctr"/>
          <a:lstStyle/>
          <a:p>
            <a:endParaRPr lang="en-US">
              <a:solidFill>
                <a:prstClr val="black"/>
              </a:solidFill>
            </a:endParaRPr>
          </a:p>
        </p:txBody>
      </p:sp>
      <p:sp>
        <p:nvSpPr>
          <p:cNvPr id="8" name="AutoShape 8"/>
          <p:cNvSpPr>
            <a:spLocks noChangeArrowheads="1"/>
          </p:cNvSpPr>
          <p:nvPr/>
        </p:nvSpPr>
        <p:spPr bwMode="auto">
          <a:xfrm>
            <a:off x="7098822" y="2632165"/>
            <a:ext cx="1981200" cy="1712913"/>
          </a:xfrm>
          <a:prstGeom prst="triangle">
            <a:avLst>
              <a:gd name="adj" fmla="val 50000"/>
            </a:avLst>
          </a:prstGeom>
          <a:solidFill>
            <a:srgbClr val="00FFFF"/>
          </a:solidFill>
          <a:ln w="9525">
            <a:solidFill>
              <a:srgbClr val="000000"/>
            </a:solidFill>
            <a:miter lim="800000"/>
            <a:headEnd/>
            <a:tailEnd/>
          </a:ln>
          <a:extLst/>
        </p:spPr>
        <p:txBody>
          <a:bodyPr wrap="none" anchor="ctr"/>
          <a:lstStyle/>
          <a:p>
            <a:endParaRPr lang="en-US">
              <a:solidFill>
                <a:prstClr val="black"/>
              </a:solidFill>
            </a:endParaRPr>
          </a:p>
        </p:txBody>
      </p:sp>
      <p:sp>
        <p:nvSpPr>
          <p:cNvPr id="9" name="AutoShape 9"/>
          <p:cNvSpPr>
            <a:spLocks noChangeArrowheads="1"/>
          </p:cNvSpPr>
          <p:nvPr/>
        </p:nvSpPr>
        <p:spPr bwMode="auto">
          <a:xfrm flipV="1">
            <a:off x="3136422" y="4348252"/>
            <a:ext cx="1981200" cy="1712912"/>
          </a:xfrm>
          <a:prstGeom prst="triangle">
            <a:avLst>
              <a:gd name="adj" fmla="val 50000"/>
            </a:avLst>
          </a:prstGeom>
          <a:solidFill>
            <a:srgbClr val="FF00FF"/>
          </a:solidFill>
          <a:ln w="9525">
            <a:solidFill>
              <a:srgbClr val="000000"/>
            </a:solidFill>
            <a:miter lim="800000"/>
            <a:headEnd/>
            <a:tailEnd/>
          </a:ln>
          <a:extLst/>
        </p:spPr>
        <p:txBody>
          <a:bodyPr rot="10800000" wrap="none" anchor="ctr"/>
          <a:lstStyle/>
          <a:p>
            <a:pPr algn="ctr"/>
            <a:endParaRPr lang="en-US">
              <a:solidFill>
                <a:prstClr val="black"/>
              </a:solidFill>
            </a:endParaRPr>
          </a:p>
        </p:txBody>
      </p:sp>
      <p:sp>
        <p:nvSpPr>
          <p:cNvPr id="10" name="AutoShape 10"/>
          <p:cNvSpPr>
            <a:spLocks noChangeArrowheads="1"/>
          </p:cNvSpPr>
          <p:nvPr/>
        </p:nvSpPr>
        <p:spPr bwMode="auto">
          <a:xfrm>
            <a:off x="3136422" y="2632165"/>
            <a:ext cx="1981200" cy="1712913"/>
          </a:xfrm>
          <a:prstGeom prst="triangle">
            <a:avLst>
              <a:gd name="adj" fmla="val 50000"/>
            </a:avLst>
          </a:prstGeom>
          <a:solidFill>
            <a:srgbClr val="FF00FF"/>
          </a:solidFill>
          <a:ln w="9525">
            <a:solidFill>
              <a:srgbClr val="000000"/>
            </a:solidFill>
            <a:miter lim="800000"/>
            <a:headEnd/>
            <a:tailEnd/>
          </a:ln>
          <a:extLst/>
        </p:spPr>
        <p:txBody>
          <a:bodyPr wrap="none" anchor="ctr"/>
          <a:lstStyle/>
          <a:p>
            <a:endParaRPr lang="en-US">
              <a:solidFill>
                <a:prstClr val="black"/>
              </a:solidFill>
            </a:endParaRPr>
          </a:p>
        </p:txBody>
      </p:sp>
      <p:sp>
        <p:nvSpPr>
          <p:cNvPr id="11" name="AutoShape 11"/>
          <p:cNvSpPr>
            <a:spLocks noChangeArrowheads="1"/>
          </p:cNvSpPr>
          <p:nvPr/>
        </p:nvSpPr>
        <p:spPr bwMode="auto">
          <a:xfrm rot="10800000" flipV="1">
            <a:off x="4127022" y="4348252"/>
            <a:ext cx="1981200" cy="1712912"/>
          </a:xfrm>
          <a:prstGeom prst="triangle">
            <a:avLst>
              <a:gd name="adj" fmla="val 50000"/>
            </a:avLst>
          </a:prstGeom>
          <a:solidFill>
            <a:srgbClr val="FF00FF"/>
          </a:solidFill>
          <a:ln w="9525">
            <a:solidFill>
              <a:srgbClr val="000000"/>
            </a:solidFill>
            <a:miter lim="800000"/>
            <a:headEnd/>
            <a:tailEnd/>
          </a:ln>
          <a:extLst/>
        </p:spPr>
        <p:txBody>
          <a:bodyPr wrap="none" anchor="ctr"/>
          <a:lstStyle/>
          <a:p>
            <a:endParaRPr lang="en-US">
              <a:solidFill>
                <a:prstClr val="black"/>
              </a:solidFill>
            </a:endParaRPr>
          </a:p>
        </p:txBody>
      </p:sp>
      <p:sp>
        <p:nvSpPr>
          <p:cNvPr id="12" name="AutoShape 12"/>
          <p:cNvSpPr>
            <a:spLocks noChangeArrowheads="1"/>
          </p:cNvSpPr>
          <p:nvPr/>
        </p:nvSpPr>
        <p:spPr bwMode="auto">
          <a:xfrm flipV="1">
            <a:off x="5117622" y="919252"/>
            <a:ext cx="1981200" cy="1712912"/>
          </a:xfrm>
          <a:prstGeom prst="triangle">
            <a:avLst>
              <a:gd name="adj" fmla="val 50000"/>
            </a:avLst>
          </a:prstGeom>
          <a:solidFill>
            <a:srgbClr val="FFFF00"/>
          </a:solidFill>
          <a:ln w="9525">
            <a:solidFill>
              <a:srgbClr val="000000"/>
            </a:solidFill>
            <a:miter lim="800000"/>
            <a:headEnd/>
            <a:tailEnd/>
          </a:ln>
          <a:extLst/>
        </p:spPr>
        <p:txBody>
          <a:bodyPr wrap="none" anchor="ctr"/>
          <a:lstStyle/>
          <a:p>
            <a:endParaRPr lang="en-US">
              <a:solidFill>
                <a:prstClr val="black"/>
              </a:solidFill>
            </a:endParaRPr>
          </a:p>
        </p:txBody>
      </p:sp>
      <p:sp>
        <p:nvSpPr>
          <p:cNvPr id="13" name="AutoShape 13"/>
          <p:cNvSpPr>
            <a:spLocks noChangeArrowheads="1"/>
          </p:cNvSpPr>
          <p:nvPr/>
        </p:nvSpPr>
        <p:spPr bwMode="auto">
          <a:xfrm rot="10800000" flipV="1">
            <a:off x="4127022" y="919252"/>
            <a:ext cx="1981200" cy="1712912"/>
          </a:xfrm>
          <a:prstGeom prst="triangle">
            <a:avLst>
              <a:gd name="adj" fmla="val 50000"/>
            </a:avLst>
          </a:prstGeom>
          <a:solidFill>
            <a:srgbClr val="FFFF00"/>
          </a:solidFill>
          <a:ln w="9525">
            <a:solidFill>
              <a:srgbClr val="000000"/>
            </a:solidFill>
            <a:miter lim="800000"/>
            <a:headEnd/>
            <a:tailEnd/>
          </a:ln>
          <a:extLst/>
        </p:spPr>
        <p:txBody>
          <a:bodyPr wrap="none" anchor="ctr"/>
          <a:lstStyle/>
          <a:p>
            <a:endParaRPr lang="en-US">
              <a:solidFill>
                <a:prstClr val="black"/>
              </a:solidFill>
            </a:endParaRPr>
          </a:p>
        </p:txBody>
      </p:sp>
      <p:sp>
        <p:nvSpPr>
          <p:cNvPr id="14" name="AutoShape 14"/>
          <p:cNvSpPr>
            <a:spLocks noChangeArrowheads="1"/>
          </p:cNvSpPr>
          <p:nvPr/>
        </p:nvSpPr>
        <p:spPr bwMode="auto">
          <a:xfrm rot="10800000" flipV="1">
            <a:off x="6108222" y="919252"/>
            <a:ext cx="1981200" cy="1712912"/>
          </a:xfrm>
          <a:prstGeom prst="triangle">
            <a:avLst>
              <a:gd name="adj" fmla="val 50000"/>
            </a:avLst>
          </a:prstGeom>
          <a:solidFill>
            <a:srgbClr val="FFFF00"/>
          </a:solidFill>
          <a:ln w="9525">
            <a:solidFill>
              <a:srgbClr val="000000"/>
            </a:solidFill>
            <a:miter lim="800000"/>
            <a:headEnd/>
            <a:tailEnd/>
          </a:ln>
          <a:extLst/>
        </p:spPr>
        <p:txBody>
          <a:bodyPr wrap="none" anchor="ctr"/>
          <a:lstStyle/>
          <a:p>
            <a:endParaRPr lang="en-US">
              <a:solidFill>
                <a:prstClr val="black"/>
              </a:solidFill>
            </a:endParaRPr>
          </a:p>
        </p:txBody>
      </p:sp>
      <p:sp>
        <p:nvSpPr>
          <p:cNvPr id="15" name="Text Box 15"/>
          <p:cNvSpPr txBox="1">
            <a:spLocks noChangeArrowheads="1"/>
          </p:cNvSpPr>
          <p:nvPr/>
        </p:nvSpPr>
        <p:spPr bwMode="auto">
          <a:xfrm>
            <a:off x="5737835" y="1793965"/>
            <a:ext cx="759823" cy="369332"/>
          </a:xfrm>
          <a:prstGeom prst="rect">
            <a:avLst/>
          </a:prstGeom>
          <a:solidFill>
            <a:schemeClr val="bg1"/>
          </a:solidFill>
          <a:ln w="9525">
            <a:solidFill>
              <a:srgbClr val="000000"/>
            </a:solidFill>
            <a:miter lim="800000"/>
            <a:headEnd/>
            <a:tailEnd/>
          </a:ln>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r>
              <a:rPr lang="en-US" dirty="0">
                <a:solidFill>
                  <a:prstClr val="black"/>
                </a:solidFill>
                <a:latin typeface="+mn-lt"/>
              </a:rPr>
              <a:t>Safety</a:t>
            </a:r>
          </a:p>
        </p:txBody>
      </p:sp>
      <p:sp>
        <p:nvSpPr>
          <p:cNvPr id="16" name="Text Box 16"/>
          <p:cNvSpPr txBox="1">
            <a:spLocks noChangeArrowheads="1"/>
          </p:cNvSpPr>
          <p:nvPr/>
        </p:nvSpPr>
        <p:spPr bwMode="auto">
          <a:xfrm>
            <a:off x="3643819" y="4460965"/>
            <a:ext cx="1391856" cy="369332"/>
          </a:xfrm>
          <a:prstGeom prst="rect">
            <a:avLst/>
          </a:prstGeom>
          <a:solidFill>
            <a:schemeClr val="bg1"/>
          </a:solidFill>
          <a:ln w="9525">
            <a:solidFill>
              <a:srgbClr val="000000"/>
            </a:solidFill>
            <a:miter lim="800000"/>
            <a:headEnd/>
            <a:tailEnd/>
          </a:ln>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r>
              <a:rPr lang="en-US" dirty="0">
                <a:solidFill>
                  <a:prstClr val="black"/>
                </a:solidFill>
                <a:latin typeface="+mn-lt"/>
              </a:rPr>
              <a:t>Performance</a:t>
            </a:r>
          </a:p>
        </p:txBody>
      </p:sp>
      <p:sp>
        <p:nvSpPr>
          <p:cNvPr id="17" name="Text Box 17"/>
          <p:cNvSpPr txBox="1">
            <a:spLocks noChangeArrowheads="1"/>
          </p:cNvSpPr>
          <p:nvPr/>
        </p:nvSpPr>
        <p:spPr bwMode="auto">
          <a:xfrm>
            <a:off x="7522511" y="4460965"/>
            <a:ext cx="594072" cy="369332"/>
          </a:xfrm>
          <a:prstGeom prst="rect">
            <a:avLst/>
          </a:prstGeom>
          <a:solidFill>
            <a:schemeClr val="bg1"/>
          </a:solidFill>
          <a:ln w="9525">
            <a:solidFill>
              <a:srgbClr val="000000"/>
            </a:solidFill>
            <a:miter lim="800000"/>
            <a:headEnd/>
            <a:tailEnd/>
          </a:ln>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r>
              <a:rPr lang="en-US" dirty="0">
                <a:solidFill>
                  <a:prstClr val="black"/>
                </a:solidFill>
                <a:latin typeface="+mn-lt"/>
              </a:rPr>
              <a:t>Cost</a:t>
            </a:r>
          </a:p>
        </p:txBody>
      </p:sp>
      <p:sp>
        <p:nvSpPr>
          <p:cNvPr id="18" name="Text Box 18"/>
          <p:cNvSpPr txBox="1">
            <a:spLocks noChangeArrowheads="1"/>
          </p:cNvSpPr>
          <p:nvPr/>
        </p:nvSpPr>
        <p:spPr bwMode="auto">
          <a:xfrm>
            <a:off x="5378858" y="3297327"/>
            <a:ext cx="1477777" cy="830997"/>
          </a:xfrm>
          <a:prstGeom prst="rect">
            <a:avLst/>
          </a:prstGeom>
          <a:noFill/>
          <a:ln w="9525">
            <a:noFill/>
            <a:miter lim="800000"/>
            <a:headEnd/>
            <a:tailEnd/>
          </a:ln>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r>
              <a:rPr lang="en-US" sz="2400" b="1" dirty="0">
                <a:solidFill>
                  <a:schemeClr val="bg1"/>
                </a:solidFill>
                <a:latin typeface="+mn-lt"/>
              </a:rPr>
              <a:t>Green</a:t>
            </a:r>
          </a:p>
          <a:p>
            <a:pPr algn="ctr" eaLnBrk="1" hangingPunct="1"/>
            <a:r>
              <a:rPr lang="en-US" sz="2400" b="1" dirty="0">
                <a:solidFill>
                  <a:schemeClr val="bg1"/>
                </a:solidFill>
                <a:latin typeface="+mn-lt"/>
              </a:rPr>
              <a:t>Chemistry</a:t>
            </a:r>
          </a:p>
        </p:txBody>
      </p:sp>
      <p:sp>
        <p:nvSpPr>
          <p:cNvPr id="20" name="Title 27">
            <a:extLst>
              <a:ext uri="{FF2B5EF4-FFF2-40B4-BE49-F238E27FC236}">
                <a16:creationId xmlns:a16="http://schemas.microsoft.com/office/drawing/2014/main" id="{251AB3DE-8F16-CD42-93A4-92A7D85DE740}"/>
              </a:ext>
            </a:extLst>
          </p:cNvPr>
          <p:cNvSpPr txBox="1">
            <a:spLocks/>
          </p:cNvSpPr>
          <p:nvPr/>
        </p:nvSpPr>
        <p:spPr>
          <a:xfrm>
            <a:off x="418890" y="705486"/>
            <a:ext cx="3936731" cy="652552"/>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t>Holistic approach</a:t>
            </a:r>
          </a:p>
        </p:txBody>
      </p:sp>
    </p:spTree>
    <p:extLst>
      <p:ext uri="{BB962C8B-B14F-4D97-AF65-F5344CB8AC3E}">
        <p14:creationId xmlns:p14="http://schemas.microsoft.com/office/powerpoint/2010/main" val="170997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Content Placeholder 2" descr="A close up of a map&#10;&#10;Description generated with high confidence">
            <a:extLst>
              <a:ext uri="{FF2B5EF4-FFF2-40B4-BE49-F238E27FC236}">
                <a16:creationId xmlns:a16="http://schemas.microsoft.com/office/drawing/2014/main" id="{A665DE55-4F66-48D4-8762-5FB834D3F9F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285999" y="1216031"/>
            <a:ext cx="8105297" cy="5520045"/>
          </a:xfrm>
        </p:spPr>
      </p:pic>
      <p:sp>
        <p:nvSpPr>
          <p:cNvPr id="4" name="Title 1">
            <a:extLst>
              <a:ext uri="{FF2B5EF4-FFF2-40B4-BE49-F238E27FC236}">
                <a16:creationId xmlns:a16="http://schemas.microsoft.com/office/drawing/2014/main" id="{385F7B4B-007B-4821-8B52-4533CBAF3152}"/>
              </a:ext>
            </a:extLst>
          </p:cNvPr>
          <p:cNvSpPr>
            <a:spLocks noGrp="1"/>
          </p:cNvSpPr>
          <p:nvPr>
            <p:ph type="title"/>
          </p:nvPr>
        </p:nvSpPr>
        <p:spPr>
          <a:xfrm>
            <a:off x="838200" y="298141"/>
            <a:ext cx="10515600" cy="646331"/>
          </a:xfrm>
        </p:spPr>
        <p:txBody>
          <a:bodyPr>
            <a:spAutoFit/>
          </a:bodyPr>
          <a:lstStyle/>
          <a:p>
            <a:pPr algn="ctr"/>
            <a:r>
              <a:rPr lang="en-US" sz="4000" b="1" dirty="0">
                <a:latin typeface="+mn-lt"/>
              </a:rPr>
              <a:t>Green Chemistry Future</a:t>
            </a:r>
          </a:p>
        </p:txBody>
      </p:sp>
      <p:cxnSp>
        <p:nvCxnSpPr>
          <p:cNvPr id="5" name="Straight Connector 4">
            <a:extLst>
              <a:ext uri="{FF2B5EF4-FFF2-40B4-BE49-F238E27FC236}">
                <a16:creationId xmlns:a16="http://schemas.microsoft.com/office/drawing/2014/main" id="{B55A3322-52C7-487E-9E9A-307B1C12B756}"/>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82901"/>
            <a:ext cx="10515600" cy="646331"/>
          </a:xfrm>
        </p:spPr>
        <p:txBody>
          <a:bodyPr>
            <a:spAutoFit/>
          </a:bodyPr>
          <a:lstStyle/>
          <a:p>
            <a:pPr algn="ctr"/>
            <a:r>
              <a:rPr lang="en-US" sz="4000" b="1" dirty="0">
                <a:latin typeface="+mn-lt"/>
              </a:rPr>
              <a:t>Green Chemistry Market Predictions</a:t>
            </a: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309488" y="1477665"/>
            <a:ext cx="7469945" cy="4624252"/>
          </a:xfrm>
        </p:spPr>
      </p:pic>
      <p:sp>
        <p:nvSpPr>
          <p:cNvPr id="4" name="TextBox 3"/>
          <p:cNvSpPr txBox="1"/>
          <p:nvPr/>
        </p:nvSpPr>
        <p:spPr>
          <a:xfrm>
            <a:off x="7839892" y="2697184"/>
            <a:ext cx="3681339" cy="2779864"/>
          </a:xfrm>
          <a:prstGeom prst="rect">
            <a:avLst/>
          </a:prstGeom>
          <a:noFill/>
        </p:spPr>
        <p:txBody>
          <a:bodyPr wrap="square" rtlCol="0">
            <a:spAutoFit/>
          </a:bodyPr>
          <a:lstStyle/>
          <a:p>
            <a:pPr>
              <a:lnSpc>
                <a:spcPct val="114000"/>
              </a:lnSpc>
            </a:pPr>
            <a:r>
              <a:rPr lang="en-US" sz="2200" b="1" dirty="0"/>
              <a:t>Forecasted market size of the green chemistry industry worldwide from 2015 to 2020 (in billion U.S. dollars).</a:t>
            </a:r>
          </a:p>
          <a:p>
            <a:pPr>
              <a:lnSpc>
                <a:spcPct val="114000"/>
              </a:lnSpc>
            </a:pPr>
            <a:endParaRPr lang="en-US" sz="1000" b="1" dirty="0"/>
          </a:p>
          <a:p>
            <a:pPr>
              <a:lnSpc>
                <a:spcPct val="114000"/>
              </a:lnSpc>
            </a:pPr>
            <a:r>
              <a:rPr lang="en-US" sz="1400" dirty="0"/>
              <a:t>* Calculated based on the compound annual growth rate (CAGR) of 10.6 between 2015 and 2020, as stated by the source. Figures from 2016 to 2020 are forecasted.</a:t>
            </a:r>
          </a:p>
        </p:txBody>
      </p:sp>
      <p:sp>
        <p:nvSpPr>
          <p:cNvPr id="6" name="TextBox 5"/>
          <p:cNvSpPr txBox="1"/>
          <p:nvPr/>
        </p:nvSpPr>
        <p:spPr>
          <a:xfrm>
            <a:off x="1077040" y="6400800"/>
            <a:ext cx="1653338" cy="307777"/>
          </a:xfrm>
          <a:prstGeom prst="rect">
            <a:avLst/>
          </a:prstGeom>
          <a:noFill/>
        </p:spPr>
        <p:txBody>
          <a:bodyPr wrap="none" rtlCol="0">
            <a:spAutoFit/>
          </a:bodyPr>
          <a:lstStyle/>
          <a:p>
            <a:r>
              <a:rPr lang="en-US" sz="1400" dirty="0">
                <a:solidFill>
                  <a:schemeClr val="bg1">
                    <a:lumMod val="50000"/>
                  </a:schemeClr>
                </a:solidFill>
              </a:rPr>
              <a:t>Source: </a:t>
            </a:r>
            <a:r>
              <a:rPr lang="en-US" sz="1400" dirty="0" err="1">
                <a:solidFill>
                  <a:schemeClr val="bg1">
                    <a:lumMod val="50000"/>
                  </a:schemeClr>
                </a:solidFill>
              </a:rPr>
              <a:t>statista.com</a:t>
            </a:r>
            <a:endParaRPr lang="en-US" sz="1400" dirty="0">
              <a:solidFill>
                <a:schemeClr val="bg1">
                  <a:lumMod val="50000"/>
                </a:schemeClr>
              </a:solidFill>
            </a:endParaRPr>
          </a:p>
        </p:txBody>
      </p:sp>
      <p:cxnSp>
        <p:nvCxnSpPr>
          <p:cNvPr id="7" name="Straight Connector 6">
            <a:extLst>
              <a:ext uri="{FF2B5EF4-FFF2-40B4-BE49-F238E27FC236}">
                <a16:creationId xmlns:a16="http://schemas.microsoft.com/office/drawing/2014/main" id="{238DC018-AD7B-4CA8-9BD9-4C376D99ADD4}"/>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25378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5" name="Rectangle 3"/>
          <p:cNvSpPr>
            <a:spLocks noGrp="1" noChangeArrowheads="1"/>
          </p:cNvSpPr>
          <p:nvPr>
            <p:ph type="title"/>
          </p:nvPr>
        </p:nvSpPr>
        <p:spPr>
          <a:xfrm>
            <a:off x="679101" y="245345"/>
            <a:ext cx="10833799" cy="707886"/>
          </a:xfrm>
        </p:spPr>
        <p:txBody>
          <a:bodyPr wrap="square">
            <a:spAutoFit/>
          </a:bodyPr>
          <a:lstStyle/>
          <a:p>
            <a:pPr algn="ctr">
              <a:lnSpc>
                <a:spcPct val="100000"/>
              </a:lnSpc>
              <a:defRPr/>
            </a:pPr>
            <a:r>
              <a:rPr lang="en-US" sz="4000" b="1" dirty="0">
                <a:latin typeface="+mn-lt"/>
                <a:cs typeface="ＭＳ Ｐゴシック" pitchFamily="-106" charset="-128"/>
              </a:rPr>
              <a:t>Green Chemistry Across Industrial Sectors</a:t>
            </a:r>
          </a:p>
        </p:txBody>
      </p:sp>
      <p:sp>
        <p:nvSpPr>
          <p:cNvPr id="2" name="Retângulo 1">
            <a:extLst>
              <a:ext uri="{FF2B5EF4-FFF2-40B4-BE49-F238E27FC236}">
                <a16:creationId xmlns:a16="http://schemas.microsoft.com/office/drawing/2014/main" id="{ED530778-AF3F-4951-B493-BAF0F57563AF}"/>
              </a:ext>
            </a:extLst>
          </p:cNvPr>
          <p:cNvSpPr/>
          <p:nvPr/>
        </p:nvSpPr>
        <p:spPr>
          <a:xfrm>
            <a:off x="2288042" y="1492341"/>
            <a:ext cx="2437947" cy="1524000"/>
          </a:xfrm>
          <a:prstGeom prst="rect">
            <a:avLst/>
          </a:prstGeom>
          <a:noFill/>
          <a:ln w="571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lumMod val="85000"/>
                    <a:lumOff val="15000"/>
                  </a:schemeClr>
                </a:solidFill>
              </a:rPr>
              <a:t>Defense and aerospace</a:t>
            </a:r>
          </a:p>
          <a:p>
            <a:pPr marL="261938" indent="-187325">
              <a:buFont typeface="Arial" panose="020B0604020202020204" pitchFamily="34" charset="0"/>
              <a:buChar char="•"/>
            </a:pPr>
            <a:r>
              <a:rPr lang="en-US" dirty="0">
                <a:solidFill>
                  <a:schemeClr val="tx1">
                    <a:lumMod val="85000"/>
                    <a:lumOff val="15000"/>
                  </a:schemeClr>
                </a:solidFill>
              </a:rPr>
              <a:t>Adhesives</a:t>
            </a:r>
          </a:p>
          <a:p>
            <a:pPr marL="261938" indent="-187325">
              <a:buFont typeface="Arial" panose="020B0604020202020204" pitchFamily="34" charset="0"/>
              <a:buChar char="•"/>
            </a:pPr>
            <a:r>
              <a:rPr lang="en-US" dirty="0">
                <a:solidFill>
                  <a:schemeClr val="tx1">
                    <a:lumMod val="85000"/>
                    <a:lumOff val="15000"/>
                  </a:schemeClr>
                </a:solidFill>
              </a:rPr>
              <a:t>Coatings</a:t>
            </a:r>
          </a:p>
          <a:p>
            <a:pPr marL="261938" indent="-187325">
              <a:buFont typeface="Arial" panose="020B0604020202020204" pitchFamily="34" charset="0"/>
              <a:buChar char="•"/>
            </a:pPr>
            <a:r>
              <a:rPr lang="en-US" dirty="0">
                <a:solidFill>
                  <a:schemeClr val="tx1">
                    <a:lumMod val="85000"/>
                    <a:lumOff val="15000"/>
                  </a:schemeClr>
                </a:solidFill>
              </a:rPr>
              <a:t>Corrosion, inhibitors</a:t>
            </a:r>
          </a:p>
        </p:txBody>
      </p:sp>
      <p:sp>
        <p:nvSpPr>
          <p:cNvPr id="5" name="Retângulo 4">
            <a:extLst>
              <a:ext uri="{FF2B5EF4-FFF2-40B4-BE49-F238E27FC236}">
                <a16:creationId xmlns:a16="http://schemas.microsoft.com/office/drawing/2014/main" id="{23C79CF6-2CB2-4727-A592-30717E79AC99}"/>
              </a:ext>
            </a:extLst>
          </p:cNvPr>
          <p:cNvSpPr/>
          <p:nvPr/>
        </p:nvSpPr>
        <p:spPr>
          <a:xfrm>
            <a:off x="4877027" y="1491237"/>
            <a:ext cx="2437947" cy="1524000"/>
          </a:xfrm>
          <a:prstGeom prst="rect">
            <a:avLst/>
          </a:prstGeom>
          <a:noFill/>
          <a:ln w="571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lumMod val="85000"/>
                    <a:lumOff val="15000"/>
                  </a:schemeClr>
                </a:solidFill>
              </a:rPr>
              <a:t>Automotive</a:t>
            </a:r>
          </a:p>
          <a:p>
            <a:pPr marL="261938" indent="-187325">
              <a:buFont typeface="Arial" panose="020B0604020202020204" pitchFamily="34" charset="0"/>
              <a:buChar char="•"/>
            </a:pPr>
            <a:r>
              <a:rPr lang="en-US" dirty="0">
                <a:solidFill>
                  <a:schemeClr val="tx1">
                    <a:lumMod val="85000"/>
                    <a:lumOff val="15000"/>
                  </a:schemeClr>
                </a:solidFill>
              </a:rPr>
              <a:t>Solvents</a:t>
            </a:r>
          </a:p>
          <a:p>
            <a:pPr marL="261938" indent="-187325">
              <a:buFont typeface="Arial" panose="020B0604020202020204" pitchFamily="34" charset="0"/>
              <a:buChar char="•"/>
            </a:pPr>
            <a:r>
              <a:rPr lang="en-US" dirty="0">
                <a:solidFill>
                  <a:schemeClr val="tx1">
                    <a:lumMod val="85000"/>
                    <a:lumOff val="15000"/>
                  </a:schemeClr>
                </a:solidFill>
              </a:rPr>
              <a:t>Polymers</a:t>
            </a:r>
          </a:p>
          <a:p>
            <a:pPr marL="261938" indent="-187325">
              <a:buFont typeface="Arial" panose="020B0604020202020204" pitchFamily="34" charset="0"/>
              <a:buChar char="•"/>
            </a:pPr>
            <a:r>
              <a:rPr lang="en-US" dirty="0">
                <a:solidFill>
                  <a:schemeClr val="tx1">
                    <a:lumMod val="85000"/>
                    <a:lumOff val="15000"/>
                  </a:schemeClr>
                </a:solidFill>
              </a:rPr>
              <a:t>Fuels</a:t>
            </a:r>
          </a:p>
        </p:txBody>
      </p:sp>
      <p:sp>
        <p:nvSpPr>
          <p:cNvPr id="7" name="Retângulo 6">
            <a:extLst>
              <a:ext uri="{FF2B5EF4-FFF2-40B4-BE49-F238E27FC236}">
                <a16:creationId xmlns:a16="http://schemas.microsoft.com/office/drawing/2014/main" id="{5427E3BC-86FB-48D6-B179-9E7E3C664928}"/>
              </a:ext>
            </a:extLst>
          </p:cNvPr>
          <p:cNvSpPr/>
          <p:nvPr/>
        </p:nvSpPr>
        <p:spPr>
          <a:xfrm>
            <a:off x="7483248" y="1491237"/>
            <a:ext cx="2437947" cy="1524000"/>
          </a:xfrm>
          <a:prstGeom prst="rect">
            <a:avLst/>
          </a:prstGeom>
          <a:noFill/>
          <a:ln w="571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lumMod val="85000"/>
                    <a:lumOff val="15000"/>
                  </a:schemeClr>
                </a:solidFill>
              </a:rPr>
              <a:t>Household cleaners</a:t>
            </a:r>
          </a:p>
          <a:p>
            <a:pPr marL="261938" indent="-187325">
              <a:buFont typeface="Arial" panose="020B0604020202020204" pitchFamily="34" charset="0"/>
              <a:buChar char="•"/>
            </a:pPr>
            <a:r>
              <a:rPr lang="en-US" dirty="0">
                <a:solidFill>
                  <a:schemeClr val="tx1">
                    <a:lumMod val="85000"/>
                    <a:lumOff val="15000"/>
                  </a:schemeClr>
                </a:solidFill>
              </a:rPr>
              <a:t>Surfactants</a:t>
            </a:r>
          </a:p>
          <a:p>
            <a:pPr marL="261938" indent="-187325">
              <a:buFont typeface="Arial" panose="020B0604020202020204" pitchFamily="34" charset="0"/>
              <a:buChar char="•"/>
            </a:pPr>
            <a:r>
              <a:rPr lang="en-US" dirty="0">
                <a:solidFill>
                  <a:schemeClr val="tx1">
                    <a:lumMod val="85000"/>
                    <a:lumOff val="15000"/>
                  </a:schemeClr>
                </a:solidFill>
              </a:rPr>
              <a:t>Fragrances</a:t>
            </a:r>
          </a:p>
          <a:p>
            <a:pPr marL="261938" indent="-187325">
              <a:buFont typeface="Arial" panose="020B0604020202020204" pitchFamily="34" charset="0"/>
              <a:buChar char="•"/>
            </a:pPr>
            <a:r>
              <a:rPr lang="en-US" dirty="0">
                <a:solidFill>
                  <a:schemeClr val="tx1">
                    <a:lumMod val="85000"/>
                    <a:lumOff val="15000"/>
                  </a:schemeClr>
                </a:solidFill>
              </a:rPr>
              <a:t>Dyes</a:t>
            </a:r>
          </a:p>
        </p:txBody>
      </p:sp>
      <p:sp>
        <p:nvSpPr>
          <p:cNvPr id="8" name="Retângulo 7">
            <a:extLst>
              <a:ext uri="{FF2B5EF4-FFF2-40B4-BE49-F238E27FC236}">
                <a16:creationId xmlns:a16="http://schemas.microsoft.com/office/drawing/2014/main" id="{2E4E5F39-8AB3-40A7-A5F5-157309708E99}"/>
              </a:ext>
            </a:extLst>
          </p:cNvPr>
          <p:cNvSpPr/>
          <p:nvPr/>
        </p:nvSpPr>
        <p:spPr>
          <a:xfrm>
            <a:off x="7483248" y="3142353"/>
            <a:ext cx="2437947" cy="1524000"/>
          </a:xfrm>
          <a:prstGeom prst="rect">
            <a:avLst/>
          </a:prstGeom>
          <a:noFill/>
          <a:ln w="571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lumMod val="85000"/>
                    <a:lumOff val="15000"/>
                  </a:schemeClr>
                </a:solidFill>
              </a:rPr>
              <a:t>Cosmetics</a:t>
            </a:r>
          </a:p>
          <a:p>
            <a:pPr marL="261938" indent="-187325">
              <a:buFont typeface="Arial" panose="020B0604020202020204" pitchFamily="34" charset="0"/>
              <a:buChar char="•"/>
            </a:pPr>
            <a:r>
              <a:rPr lang="en-US" dirty="0">
                <a:solidFill>
                  <a:schemeClr val="tx1">
                    <a:lumMod val="85000"/>
                    <a:lumOff val="15000"/>
                  </a:schemeClr>
                </a:solidFill>
              </a:rPr>
              <a:t>Builders</a:t>
            </a:r>
          </a:p>
          <a:p>
            <a:pPr marL="261938" indent="-187325">
              <a:buFont typeface="Arial" panose="020B0604020202020204" pitchFamily="34" charset="0"/>
              <a:buChar char="•"/>
            </a:pPr>
            <a:r>
              <a:rPr lang="en-US" dirty="0">
                <a:solidFill>
                  <a:schemeClr val="tx1">
                    <a:lumMod val="85000"/>
                    <a:lumOff val="15000"/>
                  </a:schemeClr>
                </a:solidFill>
              </a:rPr>
              <a:t>Chelating agents</a:t>
            </a:r>
          </a:p>
          <a:p>
            <a:pPr marL="261938" indent="-187325">
              <a:buFont typeface="Arial" panose="020B0604020202020204" pitchFamily="34" charset="0"/>
              <a:buChar char="•"/>
            </a:pPr>
            <a:r>
              <a:rPr lang="en-US" dirty="0">
                <a:solidFill>
                  <a:schemeClr val="tx1">
                    <a:lumMod val="85000"/>
                    <a:lumOff val="15000"/>
                  </a:schemeClr>
                </a:solidFill>
              </a:rPr>
              <a:t>Dyes</a:t>
            </a:r>
          </a:p>
        </p:txBody>
      </p:sp>
      <p:sp>
        <p:nvSpPr>
          <p:cNvPr id="9" name="Retângulo 8">
            <a:extLst>
              <a:ext uri="{FF2B5EF4-FFF2-40B4-BE49-F238E27FC236}">
                <a16:creationId xmlns:a16="http://schemas.microsoft.com/office/drawing/2014/main" id="{DC994897-FF3A-4F25-A0FD-1DDBC5E06EB4}"/>
              </a:ext>
            </a:extLst>
          </p:cNvPr>
          <p:cNvSpPr/>
          <p:nvPr/>
        </p:nvSpPr>
        <p:spPr>
          <a:xfrm>
            <a:off x="4877027" y="3142362"/>
            <a:ext cx="2437947" cy="1524000"/>
          </a:xfrm>
          <a:prstGeom prst="rect">
            <a:avLst/>
          </a:prstGeom>
          <a:noFill/>
          <a:ln w="571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lumMod val="85000"/>
                    <a:lumOff val="15000"/>
                  </a:schemeClr>
                </a:solidFill>
              </a:rPr>
              <a:t>Agriculture</a:t>
            </a:r>
          </a:p>
          <a:p>
            <a:pPr marL="261938" indent="-187325">
              <a:buFont typeface="Arial" panose="020B0604020202020204" pitchFamily="34" charset="0"/>
              <a:buChar char="•"/>
            </a:pPr>
            <a:r>
              <a:rPr lang="en-US" dirty="0">
                <a:solidFill>
                  <a:schemeClr val="tx1">
                    <a:lumMod val="85000"/>
                    <a:lumOff val="15000"/>
                  </a:schemeClr>
                </a:solidFill>
              </a:rPr>
              <a:t>Pesticides</a:t>
            </a:r>
          </a:p>
          <a:p>
            <a:pPr marL="261938" indent="-187325">
              <a:buFont typeface="Arial" panose="020B0604020202020204" pitchFamily="34" charset="0"/>
              <a:buChar char="•"/>
            </a:pPr>
            <a:r>
              <a:rPr lang="en-US" dirty="0">
                <a:solidFill>
                  <a:schemeClr val="tx1">
                    <a:lumMod val="85000"/>
                    <a:lumOff val="15000"/>
                  </a:schemeClr>
                </a:solidFill>
              </a:rPr>
              <a:t>Fungicides</a:t>
            </a:r>
          </a:p>
          <a:p>
            <a:pPr marL="261938" indent="-187325">
              <a:buFont typeface="Arial" panose="020B0604020202020204" pitchFamily="34" charset="0"/>
              <a:buChar char="•"/>
            </a:pPr>
            <a:r>
              <a:rPr lang="en-US" dirty="0">
                <a:solidFill>
                  <a:schemeClr val="tx1">
                    <a:lumMod val="85000"/>
                    <a:lumOff val="15000"/>
                  </a:schemeClr>
                </a:solidFill>
              </a:rPr>
              <a:t>Fertilizers</a:t>
            </a:r>
          </a:p>
        </p:txBody>
      </p:sp>
      <p:sp>
        <p:nvSpPr>
          <p:cNvPr id="10" name="Retângulo 9">
            <a:extLst>
              <a:ext uri="{FF2B5EF4-FFF2-40B4-BE49-F238E27FC236}">
                <a16:creationId xmlns:a16="http://schemas.microsoft.com/office/drawing/2014/main" id="{A3296F6C-2156-4EC4-AB57-B8F217A0960E}"/>
              </a:ext>
            </a:extLst>
          </p:cNvPr>
          <p:cNvSpPr/>
          <p:nvPr/>
        </p:nvSpPr>
        <p:spPr>
          <a:xfrm>
            <a:off x="2288042" y="3146844"/>
            <a:ext cx="2437947" cy="1524000"/>
          </a:xfrm>
          <a:prstGeom prst="rect">
            <a:avLst/>
          </a:prstGeom>
          <a:noFill/>
          <a:ln w="571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lumMod val="85000"/>
                    <a:lumOff val="15000"/>
                  </a:schemeClr>
                </a:solidFill>
              </a:rPr>
              <a:t>Electronics</a:t>
            </a:r>
          </a:p>
          <a:p>
            <a:pPr marL="261938" indent="-187325">
              <a:buFont typeface="Arial" panose="020B0604020202020204" pitchFamily="34" charset="0"/>
              <a:buChar char="•"/>
            </a:pPr>
            <a:r>
              <a:rPr lang="en-US" dirty="0">
                <a:solidFill>
                  <a:schemeClr val="tx1">
                    <a:lumMod val="85000"/>
                    <a:lumOff val="15000"/>
                  </a:schemeClr>
                </a:solidFill>
              </a:rPr>
              <a:t>Solder</a:t>
            </a:r>
          </a:p>
          <a:p>
            <a:pPr marL="261938" indent="-187325">
              <a:buFont typeface="Arial" panose="020B0604020202020204" pitchFamily="34" charset="0"/>
              <a:buChar char="•"/>
            </a:pPr>
            <a:r>
              <a:rPr lang="en-US" dirty="0">
                <a:solidFill>
                  <a:schemeClr val="tx1">
                    <a:lumMod val="85000"/>
                    <a:lumOff val="15000"/>
                  </a:schemeClr>
                </a:solidFill>
              </a:rPr>
              <a:t>Housings</a:t>
            </a:r>
          </a:p>
          <a:p>
            <a:pPr marL="261938" indent="-187325">
              <a:buFont typeface="Arial" panose="020B0604020202020204" pitchFamily="34" charset="0"/>
              <a:buChar char="•"/>
            </a:pPr>
            <a:r>
              <a:rPr lang="en-US" dirty="0">
                <a:solidFill>
                  <a:schemeClr val="tx1">
                    <a:lumMod val="85000"/>
                    <a:lumOff val="15000"/>
                  </a:schemeClr>
                </a:solidFill>
              </a:rPr>
              <a:t>Displays</a:t>
            </a:r>
          </a:p>
        </p:txBody>
      </p:sp>
      <p:sp>
        <p:nvSpPr>
          <p:cNvPr id="11" name="Retângulo 10">
            <a:extLst>
              <a:ext uri="{FF2B5EF4-FFF2-40B4-BE49-F238E27FC236}">
                <a16:creationId xmlns:a16="http://schemas.microsoft.com/office/drawing/2014/main" id="{F493C8B7-FAC4-45BB-BCC9-22945C60F49F}"/>
              </a:ext>
            </a:extLst>
          </p:cNvPr>
          <p:cNvSpPr/>
          <p:nvPr/>
        </p:nvSpPr>
        <p:spPr>
          <a:xfrm>
            <a:off x="4877027" y="4818762"/>
            <a:ext cx="2437947" cy="1524000"/>
          </a:xfrm>
          <a:prstGeom prst="rect">
            <a:avLst/>
          </a:prstGeom>
          <a:noFill/>
          <a:ln w="571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lumMod val="85000"/>
                    <a:lumOff val="15000"/>
                  </a:schemeClr>
                </a:solidFill>
              </a:rPr>
              <a:t>Pharmaceuticals</a:t>
            </a:r>
          </a:p>
        </p:txBody>
      </p:sp>
      <p:cxnSp>
        <p:nvCxnSpPr>
          <p:cNvPr id="12" name="Straight Connector 11">
            <a:extLst>
              <a:ext uri="{FF2B5EF4-FFF2-40B4-BE49-F238E27FC236}">
                <a16:creationId xmlns:a16="http://schemas.microsoft.com/office/drawing/2014/main" id="{EC4742B7-67C9-42BE-A077-AB333B5726C3}"/>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48471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48A95427-3833-4554-9530-FFA11871C6B5}"/>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7374DC12-982D-428A-94EF-5FE58037DD06}"/>
              </a:ext>
            </a:extLst>
          </p:cNvPr>
          <p:cNvSpPr txBox="1"/>
          <p:nvPr/>
        </p:nvSpPr>
        <p:spPr>
          <a:xfrm>
            <a:off x="3785992" y="232611"/>
            <a:ext cx="4620047" cy="707886"/>
          </a:xfrm>
          <a:prstGeom prst="rect">
            <a:avLst/>
          </a:prstGeom>
          <a:noFill/>
        </p:spPr>
        <p:txBody>
          <a:bodyPr wrap="none" rtlCol="0">
            <a:spAutoFit/>
          </a:bodyPr>
          <a:lstStyle/>
          <a:p>
            <a:pPr algn="ctr"/>
            <a:r>
              <a:rPr lang="en-US" sz="4000" b="1" dirty="0"/>
              <a:t>Topics To Be Covered</a:t>
            </a:r>
          </a:p>
        </p:txBody>
      </p:sp>
      <p:sp>
        <p:nvSpPr>
          <p:cNvPr id="4" name="TextBox 3">
            <a:extLst>
              <a:ext uri="{FF2B5EF4-FFF2-40B4-BE49-F238E27FC236}">
                <a16:creationId xmlns:a16="http://schemas.microsoft.com/office/drawing/2014/main" id="{EB4221CC-BEBC-4283-B0AD-C9ED7755C0E8}"/>
              </a:ext>
            </a:extLst>
          </p:cNvPr>
          <p:cNvSpPr txBox="1"/>
          <p:nvPr/>
        </p:nvSpPr>
        <p:spPr>
          <a:xfrm>
            <a:off x="1441596" y="1776152"/>
            <a:ext cx="7031657" cy="4272323"/>
          </a:xfrm>
          <a:prstGeom prst="rect">
            <a:avLst/>
          </a:prstGeom>
          <a:noFill/>
        </p:spPr>
        <p:txBody>
          <a:bodyPr wrap="square" rtlCol="0">
            <a:spAutoFit/>
          </a:bodyPr>
          <a:lstStyle/>
          <a:p>
            <a:pPr marL="514350" indent="-514350">
              <a:lnSpc>
                <a:spcPct val="114000"/>
              </a:lnSpc>
              <a:spcBef>
                <a:spcPts val="1200"/>
              </a:spcBef>
              <a:buFont typeface="+mj-lt"/>
              <a:buAutoNum type="arabicPeriod"/>
            </a:pPr>
            <a:r>
              <a:rPr lang="en-US" sz="2800" dirty="0"/>
              <a:t>What is Green Chemistry </a:t>
            </a:r>
          </a:p>
          <a:p>
            <a:pPr marL="514350" indent="-514350">
              <a:lnSpc>
                <a:spcPct val="114000"/>
              </a:lnSpc>
              <a:spcBef>
                <a:spcPts val="1200"/>
              </a:spcBef>
              <a:buFont typeface="+mj-lt"/>
              <a:buAutoNum type="arabicPeriod"/>
            </a:pPr>
            <a:r>
              <a:rPr lang="en-US" sz="2800" dirty="0"/>
              <a:t>Twelve principles</a:t>
            </a:r>
          </a:p>
          <a:p>
            <a:pPr marL="514350" indent="-514350">
              <a:lnSpc>
                <a:spcPct val="114000"/>
              </a:lnSpc>
              <a:spcBef>
                <a:spcPts val="1200"/>
              </a:spcBef>
              <a:buFont typeface="+mj-lt"/>
              <a:buAutoNum type="arabicPeriod"/>
            </a:pPr>
            <a:r>
              <a:rPr lang="en-US" sz="2800" dirty="0"/>
              <a:t>Chemical and green chemistry design</a:t>
            </a:r>
          </a:p>
          <a:p>
            <a:pPr marL="514350" indent="-514350">
              <a:lnSpc>
                <a:spcPct val="114000"/>
              </a:lnSpc>
              <a:spcBef>
                <a:spcPts val="1200"/>
              </a:spcBef>
              <a:buFont typeface="+mj-lt"/>
              <a:buAutoNum type="arabicPeriod"/>
            </a:pPr>
            <a:r>
              <a:rPr lang="en-US" sz="2800" dirty="0"/>
              <a:t>The market and demand for Green Chemistry</a:t>
            </a:r>
          </a:p>
          <a:p>
            <a:pPr marL="514350" indent="-514350">
              <a:lnSpc>
                <a:spcPct val="114000"/>
              </a:lnSpc>
              <a:spcBef>
                <a:spcPts val="1200"/>
              </a:spcBef>
              <a:buFont typeface="+mj-lt"/>
              <a:buAutoNum type="arabicPeriod"/>
            </a:pPr>
            <a:r>
              <a:rPr lang="en-US" sz="2800" dirty="0"/>
              <a:t>Examples of the 12 principles</a:t>
            </a:r>
          </a:p>
          <a:p>
            <a:pPr>
              <a:lnSpc>
                <a:spcPct val="114000"/>
              </a:lnSpc>
              <a:spcBef>
                <a:spcPts val="1200"/>
              </a:spcBef>
            </a:pPr>
            <a:endParaRPr lang="en-US" sz="2800" dirty="0"/>
          </a:p>
        </p:txBody>
      </p:sp>
    </p:spTree>
    <p:extLst>
      <p:ext uri="{BB962C8B-B14F-4D97-AF65-F5344CB8AC3E}">
        <p14:creationId xmlns:p14="http://schemas.microsoft.com/office/powerpoint/2010/main" val="13707783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a:xfrm>
            <a:off x="838200" y="280306"/>
            <a:ext cx="10515600" cy="646331"/>
          </a:xfrm>
        </p:spPr>
        <p:txBody>
          <a:bodyPr wrap="square">
            <a:spAutoFit/>
          </a:bodyPr>
          <a:lstStyle/>
          <a:p>
            <a:pPr algn="ctr" eaLnBrk="1" hangingPunct="1"/>
            <a:r>
              <a:rPr lang="en-US" sz="4000" b="1" dirty="0">
                <a:latin typeface="+mn-lt"/>
              </a:rPr>
              <a:t>Green Chemistry Innovation in Other Fields</a:t>
            </a:r>
          </a:p>
        </p:txBody>
      </p:sp>
      <p:pic>
        <p:nvPicPr>
          <p:cNvPr id="83972" name="Picture 4" descr="product_messenger"/>
          <p:cNvPicPr>
            <a:picLocks noGrp="1" noChangeAspect="1" noChangeArrowheads="1"/>
          </p:cNvPicPr>
          <p:nvPr>
            <p:ph sz="quarter" idx="2"/>
          </p:nvPr>
        </p:nvPicPr>
        <p:blipFill>
          <a:blip r:embed="rId3" cstate="screen">
            <a:extLst>
              <a:ext uri="{28A0092B-C50C-407E-A947-70E740481C1C}">
                <a14:useLocalDpi xmlns:a14="http://schemas.microsoft.com/office/drawing/2010/main"/>
              </a:ext>
            </a:extLst>
          </a:blip>
          <a:srcRect/>
          <a:stretch>
            <a:fillRect/>
          </a:stretch>
        </p:blipFill>
        <p:spPr>
          <a:xfrm>
            <a:off x="4843751" y="1501470"/>
            <a:ext cx="1308100" cy="1341437"/>
          </a:xfrm>
        </p:spPr>
      </p:pic>
      <p:sp>
        <p:nvSpPr>
          <p:cNvPr id="83973" name="Text Box 5"/>
          <p:cNvSpPr txBox="1">
            <a:spLocks noChangeArrowheads="1"/>
          </p:cNvSpPr>
          <p:nvPr/>
        </p:nvSpPr>
        <p:spPr bwMode="auto">
          <a:xfrm>
            <a:off x="8795963" y="3540628"/>
            <a:ext cx="1339516" cy="400110"/>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2000" dirty="0">
                <a:latin typeface="+mn-lt"/>
              </a:rPr>
              <a:t>Electronics</a:t>
            </a:r>
          </a:p>
        </p:txBody>
      </p:sp>
      <p:sp>
        <p:nvSpPr>
          <p:cNvPr id="83974" name="Text Box 6"/>
          <p:cNvSpPr txBox="1">
            <a:spLocks noChangeArrowheads="1"/>
          </p:cNvSpPr>
          <p:nvPr/>
        </p:nvSpPr>
        <p:spPr bwMode="auto">
          <a:xfrm>
            <a:off x="2151512" y="3703477"/>
            <a:ext cx="1066800" cy="400110"/>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2000" dirty="0">
                <a:latin typeface="+mn-lt"/>
              </a:rPr>
              <a:t>Clothing</a:t>
            </a:r>
          </a:p>
        </p:txBody>
      </p:sp>
      <p:sp>
        <p:nvSpPr>
          <p:cNvPr id="83975" name="Text Box 7"/>
          <p:cNvSpPr txBox="1">
            <a:spLocks noChangeArrowheads="1"/>
          </p:cNvSpPr>
          <p:nvPr/>
        </p:nvSpPr>
        <p:spPr bwMode="auto">
          <a:xfrm>
            <a:off x="5112038" y="2957207"/>
            <a:ext cx="2133600" cy="400110"/>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2000" dirty="0">
                <a:latin typeface="+mn-lt"/>
              </a:rPr>
              <a:t>Home and Garden</a:t>
            </a:r>
          </a:p>
        </p:txBody>
      </p:sp>
      <p:sp>
        <p:nvSpPr>
          <p:cNvPr id="83976" name="Text Box 8"/>
          <p:cNvSpPr txBox="1">
            <a:spLocks noChangeArrowheads="1"/>
          </p:cNvSpPr>
          <p:nvPr/>
        </p:nvSpPr>
        <p:spPr bwMode="auto">
          <a:xfrm>
            <a:off x="8076048" y="5781006"/>
            <a:ext cx="1179095" cy="400110"/>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2000" dirty="0">
                <a:latin typeface="+mn-lt"/>
              </a:rPr>
              <a:t>Medicine</a:t>
            </a:r>
          </a:p>
        </p:txBody>
      </p:sp>
      <p:sp>
        <p:nvSpPr>
          <p:cNvPr id="83977" name="Text Box 9"/>
          <p:cNvSpPr txBox="1">
            <a:spLocks noChangeArrowheads="1"/>
          </p:cNvSpPr>
          <p:nvPr/>
        </p:nvSpPr>
        <p:spPr bwMode="auto">
          <a:xfrm>
            <a:off x="2459604" y="5810277"/>
            <a:ext cx="1752600" cy="400110"/>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2000" dirty="0">
                <a:latin typeface="+mn-lt"/>
              </a:rPr>
              <a:t>Entertainment</a:t>
            </a:r>
          </a:p>
        </p:txBody>
      </p:sp>
      <p:pic>
        <p:nvPicPr>
          <p:cNvPr id="83978" name="Picture 10" descr="product_serenade"/>
          <p:cNvPicPr>
            <a:picLocks noGrp="1" noChangeAspect="1" noChangeArrowheads="1"/>
          </p:cNvPicPr>
          <p:nvPr>
            <p:ph sz="quarter" idx="3"/>
          </p:nvPr>
        </p:nvPicPr>
        <p:blipFill>
          <a:blip r:embed="rId4">
            <a:extLst>
              <a:ext uri="{28A0092B-C50C-407E-A947-70E740481C1C}">
                <a14:useLocalDpi xmlns:a14="http://schemas.microsoft.com/office/drawing/2010/main"/>
              </a:ext>
            </a:extLst>
          </a:blip>
          <a:srcRect/>
          <a:stretch>
            <a:fillRect/>
          </a:stretch>
        </p:blipFill>
        <p:spPr>
          <a:xfrm>
            <a:off x="6351876" y="1585606"/>
            <a:ext cx="969962" cy="1119188"/>
          </a:xfrm>
        </p:spPr>
      </p:pic>
      <p:pic>
        <p:nvPicPr>
          <p:cNvPr id="83979" name="Picture 11" descr="pharmaceuticals"/>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941696" y="4463044"/>
            <a:ext cx="1689984" cy="1265636"/>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pic>
      <p:pic>
        <p:nvPicPr>
          <p:cNvPr id="83980" name="Picture 12" descr="sanyo"/>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168256" y="4495588"/>
            <a:ext cx="2082048" cy="1294051"/>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pic>
      <p:pic>
        <p:nvPicPr>
          <p:cNvPr id="83981" name="Picture 13" descr="scorr_clean machine2"/>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8769856" y="1595089"/>
            <a:ext cx="1362649" cy="1945539"/>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pic>
      <p:pic>
        <p:nvPicPr>
          <p:cNvPr id="83982" name="Picture 14" descr="yoga"/>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2060072" y="1676680"/>
            <a:ext cx="1362074" cy="1930213"/>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pic>
      <p:sp>
        <p:nvSpPr>
          <p:cNvPr id="83983" name="Text Box 15"/>
          <p:cNvSpPr txBox="1">
            <a:spLocks noChangeArrowheads="1"/>
          </p:cNvSpPr>
          <p:nvPr/>
        </p:nvSpPr>
        <p:spPr bwMode="auto">
          <a:xfrm>
            <a:off x="5054976" y="3888627"/>
            <a:ext cx="2082048" cy="2246769"/>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2000" dirty="0">
                <a:latin typeface="+mn-lt"/>
              </a:rPr>
              <a:t>Building materials</a:t>
            </a:r>
          </a:p>
          <a:p>
            <a:pPr algn="ctr">
              <a:spcBef>
                <a:spcPct val="50000"/>
              </a:spcBef>
            </a:pPr>
            <a:r>
              <a:rPr lang="en-US" sz="2000" dirty="0">
                <a:latin typeface="+mn-lt"/>
              </a:rPr>
              <a:t>Cleaning products</a:t>
            </a:r>
          </a:p>
          <a:p>
            <a:pPr algn="ctr">
              <a:spcBef>
                <a:spcPct val="50000"/>
              </a:spcBef>
            </a:pPr>
            <a:r>
              <a:rPr lang="en-US" sz="2000" dirty="0">
                <a:latin typeface="+mn-lt"/>
              </a:rPr>
              <a:t>Food products</a:t>
            </a:r>
          </a:p>
          <a:p>
            <a:pPr algn="ctr">
              <a:spcBef>
                <a:spcPct val="50000"/>
              </a:spcBef>
            </a:pPr>
            <a:r>
              <a:rPr lang="en-US" sz="2000" dirty="0">
                <a:latin typeface="+mn-lt"/>
              </a:rPr>
              <a:t>Jewelry</a:t>
            </a:r>
          </a:p>
          <a:p>
            <a:pPr algn="ctr">
              <a:spcBef>
                <a:spcPct val="50000"/>
              </a:spcBef>
            </a:pPr>
            <a:r>
              <a:rPr lang="en-US" sz="2000" dirty="0">
                <a:latin typeface="+mn-lt"/>
              </a:rPr>
              <a:t>And more!</a:t>
            </a:r>
          </a:p>
        </p:txBody>
      </p:sp>
      <p:cxnSp>
        <p:nvCxnSpPr>
          <p:cNvPr id="15" name="Straight Connector 14">
            <a:extLst>
              <a:ext uri="{FF2B5EF4-FFF2-40B4-BE49-F238E27FC236}">
                <a16:creationId xmlns:a16="http://schemas.microsoft.com/office/drawing/2014/main" id="{4508E9BD-4D20-4F7B-8ECD-3025959D01CE}"/>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249F7287-44FA-7948-A1F4-9DCECDAF9B57}"/>
              </a:ext>
            </a:extLst>
          </p:cNvPr>
          <p:cNvSpPr txBox="1"/>
          <p:nvPr/>
        </p:nvSpPr>
        <p:spPr>
          <a:xfrm>
            <a:off x="819666" y="6445126"/>
            <a:ext cx="1720023" cy="276999"/>
          </a:xfrm>
          <a:prstGeom prst="rect">
            <a:avLst/>
          </a:prstGeom>
          <a:noFill/>
        </p:spPr>
        <p:txBody>
          <a:bodyPr wrap="none" rtlCol="0">
            <a:spAutoFit/>
          </a:bodyPr>
          <a:lstStyle/>
          <a:p>
            <a:r>
              <a:rPr lang="en-US" sz="1200" dirty="0">
                <a:solidFill>
                  <a:schemeClr val="bg1">
                    <a:lumMod val="50000"/>
                  </a:schemeClr>
                </a:solidFill>
              </a:rPr>
              <a:t>Image source: Wikipedia</a:t>
            </a:r>
          </a:p>
        </p:txBody>
      </p:sp>
    </p:spTree>
    <p:extLst>
      <p:ext uri="{BB962C8B-B14F-4D97-AF65-F5344CB8AC3E}">
        <p14:creationId xmlns:p14="http://schemas.microsoft.com/office/powerpoint/2010/main" val="10447412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5235" y="152217"/>
            <a:ext cx="11141528" cy="999697"/>
          </a:xfrm>
        </p:spPr>
        <p:txBody>
          <a:bodyPr wrap="square">
            <a:spAutoFit/>
          </a:bodyPr>
          <a:lstStyle/>
          <a:p>
            <a:pPr algn="ctr">
              <a:lnSpc>
                <a:spcPts val="3500"/>
              </a:lnSpc>
            </a:pPr>
            <a:r>
              <a:rPr lang="en-US" sz="3600" b="1" dirty="0">
                <a:latin typeface="+mn-lt"/>
              </a:rPr>
              <a:t>How Frequently Are The 12 Principles of Green Chemistry Implemented in Chemical Manufacturing?</a:t>
            </a:r>
          </a:p>
        </p:txBody>
      </p:sp>
      <p:pic>
        <p:nvPicPr>
          <p:cNvPr id="5" name="Content Placeholder 4"/>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212271" y="1408669"/>
            <a:ext cx="6251440" cy="4678231"/>
          </a:xfrm>
        </p:spPr>
      </p:pic>
      <p:sp>
        <p:nvSpPr>
          <p:cNvPr id="4" name="TextBox 3"/>
          <p:cNvSpPr txBox="1"/>
          <p:nvPr/>
        </p:nvSpPr>
        <p:spPr>
          <a:xfrm>
            <a:off x="6648735" y="2516651"/>
            <a:ext cx="5115636" cy="3693319"/>
          </a:xfrm>
          <a:prstGeom prst="rect">
            <a:avLst/>
          </a:prstGeom>
          <a:noFill/>
        </p:spPr>
        <p:txBody>
          <a:bodyPr wrap="square" rtlCol="0">
            <a:spAutoFit/>
          </a:bodyPr>
          <a:lstStyle/>
          <a:p>
            <a:r>
              <a:rPr lang="en-US" dirty="0"/>
              <a:t>This graph illustrates the frequency that the 12 principles of green chemistry are implemented in chemical manufacturing. Average chemical manufacturer responses (</a:t>
            </a:r>
            <a:r>
              <a:rPr lang="en-US" i="1" dirty="0"/>
              <a:t>n</a:t>
            </a:r>
            <a:r>
              <a:rPr lang="en-US" dirty="0"/>
              <a:t> = 17) to the 2012 Roundtable survey question “In your opinion, how frequently does your company implement the following principles of green chemistry?” on a scale of 1 to 4, where 1 is never implemented (same value used for not applicable), 2 is rarely implemented, 3 is regularly implemented, and 4 is fully implemented. The magnitude of each bar is the average response calculated using the corresponding scale value (e.g., 3 for regularly implemented).</a:t>
            </a:r>
          </a:p>
        </p:txBody>
      </p:sp>
      <p:sp>
        <p:nvSpPr>
          <p:cNvPr id="6" name="TextBox 5"/>
          <p:cNvSpPr txBox="1"/>
          <p:nvPr/>
        </p:nvSpPr>
        <p:spPr>
          <a:xfrm>
            <a:off x="212271" y="6317015"/>
            <a:ext cx="11767457" cy="461665"/>
          </a:xfrm>
          <a:prstGeom prst="rect">
            <a:avLst/>
          </a:prstGeom>
          <a:noFill/>
        </p:spPr>
        <p:txBody>
          <a:bodyPr wrap="square" rtlCol="0">
            <a:spAutoFit/>
          </a:bodyPr>
          <a:lstStyle/>
          <a:p>
            <a:r>
              <a:rPr lang="en-US" sz="1200" b="1" dirty="0">
                <a:solidFill>
                  <a:schemeClr val="bg1">
                    <a:lumMod val="50000"/>
                  </a:schemeClr>
                </a:solidFill>
              </a:rPr>
              <a:t>Implementing Green Chemistry in Chemical Manufacturing</a:t>
            </a:r>
            <a:r>
              <a:rPr lang="en-US" sz="1200" dirty="0">
                <a:solidFill>
                  <a:schemeClr val="bg1">
                    <a:lumMod val="50000"/>
                  </a:schemeClr>
                </a:solidFill>
              </a:rPr>
              <a:t>: A Survey Report Robert J. Giraud, Paul A. Williams, Amit Sehgal, </a:t>
            </a:r>
            <a:r>
              <a:rPr lang="en-US" sz="1200" dirty="0" err="1">
                <a:solidFill>
                  <a:schemeClr val="bg1">
                    <a:lumMod val="50000"/>
                  </a:schemeClr>
                </a:solidFill>
              </a:rPr>
              <a:t>Ettigounder</a:t>
            </a:r>
            <a:r>
              <a:rPr lang="en-US" sz="1200" dirty="0">
                <a:solidFill>
                  <a:schemeClr val="bg1">
                    <a:lumMod val="50000"/>
                  </a:schemeClr>
                </a:solidFill>
              </a:rPr>
              <a:t> </a:t>
            </a:r>
            <a:r>
              <a:rPr lang="en-US" sz="1200" dirty="0" err="1">
                <a:solidFill>
                  <a:schemeClr val="bg1">
                    <a:lumMod val="50000"/>
                  </a:schemeClr>
                </a:solidFill>
              </a:rPr>
              <a:t>Ponnusamy</a:t>
            </a:r>
            <a:r>
              <a:rPr lang="en-US" sz="1200" dirty="0">
                <a:solidFill>
                  <a:schemeClr val="bg1">
                    <a:lumMod val="50000"/>
                  </a:schemeClr>
                </a:solidFill>
              </a:rPr>
              <a:t>, Alan K. Phillips, and Julie B. Manley</a:t>
            </a:r>
          </a:p>
          <a:p>
            <a:r>
              <a:rPr lang="en-US" sz="1200" dirty="0">
                <a:solidFill>
                  <a:schemeClr val="bg1">
                    <a:lumMod val="50000"/>
                  </a:schemeClr>
                </a:solidFill>
              </a:rPr>
              <a:t>ACS Sustainable Chemistry &amp; Engineering 2014 2 (10), 2237-2242</a:t>
            </a:r>
          </a:p>
        </p:txBody>
      </p:sp>
      <p:cxnSp>
        <p:nvCxnSpPr>
          <p:cNvPr id="7" name="Straight Connector 6">
            <a:extLst>
              <a:ext uri="{FF2B5EF4-FFF2-40B4-BE49-F238E27FC236}">
                <a16:creationId xmlns:a16="http://schemas.microsoft.com/office/drawing/2014/main" id="{40204412-8930-4860-9908-94949571ED5F}"/>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74904" y="727572"/>
            <a:ext cx="1576883" cy="1584575"/>
          </a:xfrm>
          <a:prstGeom prst="rect">
            <a:avLst/>
          </a:prstGeom>
        </p:spPr>
      </p:pic>
      <p:sp>
        <p:nvSpPr>
          <p:cNvPr id="8" name="Rectangle 7"/>
          <p:cNvSpPr/>
          <p:nvPr/>
        </p:nvSpPr>
        <p:spPr>
          <a:xfrm>
            <a:off x="6648735" y="1431227"/>
            <a:ext cx="3419939" cy="923330"/>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US" dirty="0"/>
              <a:t>Survey done on chemical manufacturers contacted </a:t>
            </a:r>
            <a:r>
              <a:rPr lang="en-US" i="1" dirty="0"/>
              <a:t>via The Nexus </a:t>
            </a:r>
            <a:r>
              <a:rPr lang="en-US" dirty="0"/>
              <a:t>(ACS Green Chemistry Inst.)</a:t>
            </a:r>
          </a:p>
        </p:txBody>
      </p:sp>
    </p:spTree>
    <p:extLst>
      <p:ext uri="{BB962C8B-B14F-4D97-AF65-F5344CB8AC3E}">
        <p14:creationId xmlns:p14="http://schemas.microsoft.com/office/powerpoint/2010/main" val="3590452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7" name="Rectangle 3"/>
          <p:cNvSpPr>
            <a:spLocks noGrp="1" noChangeArrowheads="1"/>
          </p:cNvSpPr>
          <p:nvPr>
            <p:ph type="body" sz="half" idx="1"/>
          </p:nvPr>
        </p:nvSpPr>
        <p:spPr>
          <a:xfrm>
            <a:off x="2149385" y="1738996"/>
            <a:ext cx="3592286" cy="4608441"/>
          </a:xfrm>
        </p:spPr>
        <p:txBody>
          <a:bodyPr wrap="square">
            <a:spAutoFit/>
          </a:bodyPr>
          <a:lstStyle/>
          <a:p>
            <a:pPr marL="0" indent="0">
              <a:buNone/>
              <a:defRPr/>
            </a:pPr>
            <a:r>
              <a:rPr lang="en-US" dirty="0">
                <a:latin typeface="+mn-lt"/>
                <a:cs typeface="ＭＳ Ｐゴシック" pitchFamily="-106" charset="-128"/>
              </a:rPr>
              <a:t>For the environment:</a:t>
            </a:r>
          </a:p>
          <a:p>
            <a:pPr marL="0" indent="0">
              <a:buNone/>
              <a:defRPr/>
            </a:pPr>
            <a:endParaRPr lang="en-US" dirty="0">
              <a:latin typeface="+mn-lt"/>
              <a:cs typeface="ＭＳ Ｐゴシック" pitchFamily="-106" charset="-128"/>
            </a:endParaRPr>
          </a:p>
          <a:p>
            <a:pPr marL="0" indent="0">
              <a:buNone/>
              <a:defRPr/>
            </a:pPr>
            <a:r>
              <a:rPr lang="en-US" dirty="0">
                <a:latin typeface="+mn-lt"/>
                <a:cs typeface="ＭＳ Ｐゴシック" pitchFamily="-106" charset="-128"/>
              </a:rPr>
              <a:t>For human health:</a:t>
            </a:r>
          </a:p>
          <a:p>
            <a:pPr marL="0" indent="0">
              <a:buNone/>
              <a:defRPr/>
            </a:pPr>
            <a:endParaRPr lang="en-US" dirty="0">
              <a:latin typeface="+mn-lt"/>
              <a:cs typeface="ＭＳ Ｐゴシック" pitchFamily="-106" charset="-128"/>
            </a:endParaRPr>
          </a:p>
          <a:p>
            <a:pPr marL="0" indent="0">
              <a:buNone/>
              <a:defRPr/>
            </a:pPr>
            <a:r>
              <a:rPr lang="en-US" dirty="0">
                <a:latin typeface="+mn-lt"/>
                <a:cs typeface="ＭＳ Ｐゴシック" pitchFamily="-106" charset="-128"/>
              </a:rPr>
              <a:t>For the economy:</a:t>
            </a:r>
          </a:p>
          <a:p>
            <a:pPr marL="0" indent="0">
              <a:buNone/>
              <a:defRPr/>
            </a:pPr>
            <a:endParaRPr lang="en-US" dirty="0">
              <a:latin typeface="+mn-lt"/>
              <a:cs typeface="ＭＳ Ｐゴシック" pitchFamily="-106" charset="-128"/>
            </a:endParaRPr>
          </a:p>
          <a:p>
            <a:pPr marL="0" indent="0">
              <a:buNone/>
              <a:defRPr/>
            </a:pPr>
            <a:r>
              <a:rPr lang="en-US" dirty="0">
                <a:latin typeface="+mn-lt"/>
                <a:cs typeface="ＭＳ Ｐゴシック" pitchFamily="-106" charset="-128"/>
              </a:rPr>
              <a:t>For sustainability:</a:t>
            </a:r>
          </a:p>
          <a:p>
            <a:pPr marL="0" indent="0">
              <a:buNone/>
              <a:defRPr/>
            </a:pPr>
            <a:endParaRPr lang="en-US" dirty="0">
              <a:latin typeface="+mn-lt"/>
              <a:cs typeface="ＭＳ Ｐゴシック" pitchFamily="-106" charset="-128"/>
            </a:endParaRPr>
          </a:p>
          <a:p>
            <a:pPr marL="0" indent="0">
              <a:buNone/>
              <a:defRPr/>
            </a:pPr>
            <a:r>
              <a:rPr lang="en-US" dirty="0">
                <a:latin typeface="+mn-lt"/>
                <a:cs typeface="ＭＳ Ｐゴシック" pitchFamily="-106" charset="-128"/>
              </a:rPr>
              <a:t>For science:</a:t>
            </a:r>
          </a:p>
        </p:txBody>
      </p:sp>
      <p:sp>
        <p:nvSpPr>
          <p:cNvPr id="2" name="Rectangle 1"/>
          <p:cNvSpPr/>
          <p:nvPr/>
        </p:nvSpPr>
        <p:spPr>
          <a:xfrm>
            <a:off x="5873532" y="1631634"/>
            <a:ext cx="4572000" cy="769441"/>
          </a:xfrm>
          <a:prstGeom prst="rect">
            <a:avLst/>
          </a:prstGeom>
        </p:spPr>
        <p:txBody>
          <a:bodyPr>
            <a:spAutoFit/>
          </a:bodyPr>
          <a:lstStyle/>
          <a:p>
            <a:pPr marL="0" lvl="1">
              <a:defRPr/>
            </a:pPr>
            <a:r>
              <a:rPr lang="en-US" sz="2200" dirty="0">
                <a:solidFill>
                  <a:schemeClr val="accent6">
                    <a:lumMod val="75000"/>
                  </a:schemeClr>
                </a:solidFill>
                <a:cs typeface="ＭＳ Ｐゴシック" pitchFamily="-106" charset="-128"/>
              </a:rPr>
              <a:t>Products will biodegrade and won’t persist in the environment.</a:t>
            </a:r>
          </a:p>
        </p:txBody>
      </p:sp>
      <p:sp>
        <p:nvSpPr>
          <p:cNvPr id="3" name="Rectangle 2"/>
          <p:cNvSpPr/>
          <p:nvPr/>
        </p:nvSpPr>
        <p:spPr>
          <a:xfrm>
            <a:off x="5873532" y="2642196"/>
            <a:ext cx="4489668" cy="769441"/>
          </a:xfrm>
          <a:prstGeom prst="rect">
            <a:avLst/>
          </a:prstGeom>
        </p:spPr>
        <p:txBody>
          <a:bodyPr wrap="square">
            <a:spAutoFit/>
          </a:bodyPr>
          <a:lstStyle/>
          <a:p>
            <a:pPr marL="0" lvl="1">
              <a:defRPr/>
            </a:pPr>
            <a:r>
              <a:rPr lang="en-US" sz="2200" dirty="0">
                <a:solidFill>
                  <a:schemeClr val="accent6">
                    <a:lumMod val="75000"/>
                  </a:schemeClr>
                </a:solidFill>
              </a:rPr>
              <a:t>Products that won’t cause toxic harm to humans (employees, consumers)</a:t>
            </a:r>
          </a:p>
        </p:txBody>
      </p:sp>
      <p:sp>
        <p:nvSpPr>
          <p:cNvPr id="4" name="Rectangle 3"/>
          <p:cNvSpPr/>
          <p:nvPr/>
        </p:nvSpPr>
        <p:spPr>
          <a:xfrm>
            <a:off x="5873532" y="3652758"/>
            <a:ext cx="4572000" cy="769441"/>
          </a:xfrm>
          <a:prstGeom prst="rect">
            <a:avLst/>
          </a:prstGeom>
        </p:spPr>
        <p:txBody>
          <a:bodyPr>
            <a:spAutoFit/>
          </a:bodyPr>
          <a:lstStyle/>
          <a:p>
            <a:pPr marL="0" lvl="1">
              <a:defRPr/>
            </a:pPr>
            <a:r>
              <a:rPr lang="en-US" sz="2200" dirty="0">
                <a:solidFill>
                  <a:schemeClr val="accent6">
                    <a:lumMod val="75000"/>
                  </a:schemeClr>
                </a:solidFill>
              </a:rPr>
              <a:t>Novel products can boost competitiveness.</a:t>
            </a:r>
          </a:p>
        </p:txBody>
      </p:sp>
      <p:sp>
        <p:nvSpPr>
          <p:cNvPr id="5" name="Rectangle 4"/>
          <p:cNvSpPr/>
          <p:nvPr/>
        </p:nvSpPr>
        <p:spPr>
          <a:xfrm>
            <a:off x="5873532" y="4663320"/>
            <a:ext cx="4123908" cy="769441"/>
          </a:xfrm>
          <a:prstGeom prst="rect">
            <a:avLst/>
          </a:prstGeom>
        </p:spPr>
        <p:txBody>
          <a:bodyPr wrap="square">
            <a:spAutoFit/>
          </a:bodyPr>
          <a:lstStyle/>
          <a:p>
            <a:pPr>
              <a:defRPr/>
            </a:pPr>
            <a:r>
              <a:rPr lang="en-US" sz="2200" dirty="0">
                <a:solidFill>
                  <a:schemeClr val="accent6">
                    <a:lumMod val="75000"/>
                  </a:schemeClr>
                </a:solidFill>
              </a:rPr>
              <a:t>Products made from renewable, abundant resources.</a:t>
            </a:r>
          </a:p>
        </p:txBody>
      </p:sp>
      <p:sp>
        <p:nvSpPr>
          <p:cNvPr id="6" name="Rectangle 5"/>
          <p:cNvSpPr/>
          <p:nvPr/>
        </p:nvSpPr>
        <p:spPr>
          <a:xfrm>
            <a:off x="5873532" y="5858279"/>
            <a:ext cx="3250762" cy="430887"/>
          </a:xfrm>
          <a:prstGeom prst="rect">
            <a:avLst/>
          </a:prstGeom>
        </p:spPr>
        <p:txBody>
          <a:bodyPr wrap="none">
            <a:spAutoFit/>
          </a:bodyPr>
          <a:lstStyle/>
          <a:p>
            <a:pPr marL="0" lvl="1">
              <a:defRPr/>
            </a:pPr>
            <a:r>
              <a:rPr lang="en-US" sz="2200" dirty="0">
                <a:solidFill>
                  <a:schemeClr val="accent6">
                    <a:lumMod val="75000"/>
                  </a:schemeClr>
                </a:solidFill>
                <a:cs typeface="ＭＳ Ｐゴシック" pitchFamily="-106" charset="-128"/>
              </a:rPr>
              <a:t>Fundamental new insights.</a:t>
            </a:r>
          </a:p>
        </p:txBody>
      </p:sp>
      <p:sp>
        <p:nvSpPr>
          <p:cNvPr id="11" name="Title 1">
            <a:extLst>
              <a:ext uri="{FF2B5EF4-FFF2-40B4-BE49-F238E27FC236}">
                <a16:creationId xmlns:a16="http://schemas.microsoft.com/office/drawing/2014/main" id="{5673177B-DBBE-42A4-BA15-B91CE12E1C7A}"/>
              </a:ext>
            </a:extLst>
          </p:cNvPr>
          <p:cNvSpPr>
            <a:spLocks noGrp="1"/>
          </p:cNvSpPr>
          <p:nvPr>
            <p:ph type="title"/>
          </p:nvPr>
        </p:nvSpPr>
        <p:spPr>
          <a:xfrm>
            <a:off x="838200" y="206701"/>
            <a:ext cx="10515600" cy="646331"/>
          </a:xfrm>
        </p:spPr>
        <p:txBody>
          <a:bodyPr>
            <a:spAutoFit/>
          </a:bodyPr>
          <a:lstStyle/>
          <a:p>
            <a:pPr algn="ctr"/>
            <a:r>
              <a:rPr lang="en-US" sz="4000" b="1" dirty="0">
                <a:latin typeface="+mn-lt"/>
              </a:rPr>
              <a:t>Benefits of Green Chemistry</a:t>
            </a:r>
          </a:p>
        </p:txBody>
      </p:sp>
      <p:cxnSp>
        <p:nvCxnSpPr>
          <p:cNvPr id="12" name="Straight Connector 11">
            <a:extLst>
              <a:ext uri="{FF2B5EF4-FFF2-40B4-BE49-F238E27FC236}">
                <a16:creationId xmlns:a16="http://schemas.microsoft.com/office/drawing/2014/main" id="{4214F199-5B33-4080-B612-9F909F94EA9D}"/>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546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cstate="screen">
            <a:duotone>
              <a:schemeClr val="accent1">
                <a:shade val="45000"/>
                <a:satMod val="135000"/>
              </a:schemeClr>
              <a:prstClr val="white"/>
            </a:duotone>
            <a:extLst>
              <a:ext uri="{BEBA8EAE-BF5A-486C-A8C5-ECC9F3942E4B}">
                <a14:imgProps xmlns:a14="http://schemas.microsoft.com/office/drawing/2010/main">
                  <a14:imgLayer r:embed="rId4">
                    <a14:imgEffect>
                      <a14:colorTemperature colorTemp="11200"/>
                    </a14:imgEffect>
                    <a14:imgEffect>
                      <a14:brightnessContrast contrast="40000"/>
                    </a14:imgEffect>
                  </a14:imgLayer>
                </a14:imgProps>
              </a:ext>
              <a:ext uri="{28A0092B-C50C-407E-A947-70E740481C1C}">
                <a14:useLocalDpi xmlns:a14="http://schemas.microsoft.com/office/drawing/2010/main"/>
              </a:ext>
            </a:extLst>
          </a:blip>
          <a:srcRect l="10795" t="8527" r="3269" b="12961"/>
          <a:stretch/>
        </p:blipFill>
        <p:spPr>
          <a:xfrm>
            <a:off x="5524795" y="1676399"/>
            <a:ext cx="6448693" cy="4418635"/>
          </a:xfrm>
          <a:prstGeom prst="rect">
            <a:avLst/>
          </a:prstGeom>
          <a:noFill/>
        </p:spPr>
      </p:pic>
      <p:sp>
        <p:nvSpPr>
          <p:cNvPr id="4" name="Rectangle 3"/>
          <p:cNvSpPr/>
          <p:nvPr/>
        </p:nvSpPr>
        <p:spPr>
          <a:xfrm>
            <a:off x="1041624" y="1247025"/>
            <a:ext cx="5922430" cy="5478423"/>
          </a:xfrm>
          <a:prstGeom prst="rect">
            <a:avLst/>
          </a:prstGeom>
          <a:ln>
            <a:noFill/>
          </a:ln>
        </p:spPr>
        <p:txBody>
          <a:bodyPr wrap="square">
            <a:spAutoFit/>
          </a:bodyPr>
          <a:lstStyle/>
          <a:p>
            <a:pPr marL="463550" indent="-446088">
              <a:spcBef>
                <a:spcPts val="1200"/>
              </a:spcBef>
              <a:buFont typeface="+mj-lt"/>
              <a:buAutoNum type="arabicPeriod"/>
            </a:pPr>
            <a:r>
              <a:rPr lang="en-US" altLang="en-US" sz="2000" dirty="0">
                <a:ea typeface="ＭＳ Ｐゴシック" charset="-128"/>
              </a:rPr>
              <a:t>Waste Prevention</a:t>
            </a:r>
          </a:p>
          <a:p>
            <a:pPr marL="463550" indent="-446088">
              <a:spcBef>
                <a:spcPts val="1200"/>
              </a:spcBef>
              <a:buFont typeface="+mj-lt"/>
              <a:buAutoNum type="arabicPeriod"/>
            </a:pPr>
            <a:r>
              <a:rPr lang="en-US" altLang="en-US" sz="2000" dirty="0">
                <a:ea typeface="ＭＳ Ｐゴシック" charset="-128"/>
              </a:rPr>
              <a:t>Atom Economy</a:t>
            </a:r>
          </a:p>
          <a:p>
            <a:pPr marL="463550" indent="-446088">
              <a:spcBef>
                <a:spcPts val="1200"/>
              </a:spcBef>
              <a:buFont typeface="+mj-lt"/>
              <a:buAutoNum type="arabicPeriod"/>
            </a:pPr>
            <a:r>
              <a:rPr lang="en-US" altLang="en-US" sz="2000" dirty="0">
                <a:ea typeface="ＭＳ Ｐゴシック" charset="-128"/>
              </a:rPr>
              <a:t>Less Hazardous Chemical Synthesis</a:t>
            </a:r>
          </a:p>
          <a:p>
            <a:pPr marL="463550" indent="-446088">
              <a:spcBef>
                <a:spcPts val="1200"/>
              </a:spcBef>
              <a:buFont typeface="+mj-lt"/>
              <a:buAutoNum type="arabicPeriod"/>
            </a:pPr>
            <a:r>
              <a:rPr lang="en-US" altLang="en-US" sz="2000" dirty="0">
                <a:ea typeface="ＭＳ Ｐゴシック" charset="-128"/>
              </a:rPr>
              <a:t>Designing Safer Chemicals</a:t>
            </a:r>
          </a:p>
          <a:p>
            <a:pPr marL="463550" indent="-446088">
              <a:spcBef>
                <a:spcPts val="1200"/>
              </a:spcBef>
              <a:buFont typeface="+mj-lt"/>
              <a:buAutoNum type="arabicPeriod"/>
            </a:pPr>
            <a:r>
              <a:rPr lang="en-US" altLang="en-US" sz="2000" dirty="0">
                <a:ea typeface="ＭＳ Ｐゴシック" charset="-128"/>
              </a:rPr>
              <a:t>Safer Solvents and Auxiliaries</a:t>
            </a:r>
          </a:p>
          <a:p>
            <a:pPr marL="463550" indent="-446088">
              <a:spcBef>
                <a:spcPts val="1200"/>
              </a:spcBef>
              <a:buFont typeface="+mj-lt"/>
              <a:buAutoNum type="arabicPeriod"/>
            </a:pPr>
            <a:r>
              <a:rPr lang="en-US" altLang="en-US" sz="2000" dirty="0">
                <a:ea typeface="ＭＳ Ｐゴシック" charset="-128"/>
              </a:rPr>
              <a:t>Design for Energy Efficiency</a:t>
            </a:r>
          </a:p>
          <a:p>
            <a:pPr marL="463550" indent="-446088">
              <a:spcBef>
                <a:spcPts val="1200"/>
              </a:spcBef>
              <a:buFont typeface="+mj-lt"/>
              <a:buAutoNum type="arabicPeriod"/>
            </a:pPr>
            <a:r>
              <a:rPr lang="en-US" altLang="en-US" sz="2000" dirty="0">
                <a:ea typeface="ＭＳ Ｐゴシック" charset="-128"/>
              </a:rPr>
              <a:t>Use of Renewable Feedstocks</a:t>
            </a:r>
          </a:p>
          <a:p>
            <a:pPr marL="463550" indent="-446088">
              <a:spcBef>
                <a:spcPts val="1200"/>
              </a:spcBef>
              <a:buFont typeface="+mj-lt"/>
              <a:buAutoNum type="arabicPeriod"/>
            </a:pPr>
            <a:r>
              <a:rPr lang="en-US" altLang="en-US" sz="2000" dirty="0">
                <a:ea typeface="ＭＳ Ｐゴシック" charset="-128"/>
              </a:rPr>
              <a:t>Reduce Derivatives</a:t>
            </a:r>
          </a:p>
          <a:p>
            <a:pPr marL="463550" indent="-446088">
              <a:spcBef>
                <a:spcPts val="1200"/>
              </a:spcBef>
              <a:buFont typeface="+mj-lt"/>
              <a:buAutoNum type="arabicPeriod"/>
            </a:pPr>
            <a:r>
              <a:rPr lang="en-US" altLang="en-US" sz="2000" dirty="0">
                <a:ea typeface="ＭＳ Ｐゴシック" charset="-128"/>
              </a:rPr>
              <a:t>Catalysis</a:t>
            </a:r>
          </a:p>
          <a:p>
            <a:pPr marL="463550" indent="-446088">
              <a:spcBef>
                <a:spcPts val="1200"/>
              </a:spcBef>
              <a:buFont typeface="+mj-lt"/>
              <a:buAutoNum type="arabicPeriod"/>
            </a:pPr>
            <a:r>
              <a:rPr lang="en-US" altLang="en-US" sz="2000" dirty="0">
                <a:ea typeface="ＭＳ Ｐゴシック" charset="-128"/>
              </a:rPr>
              <a:t>Design for Degradation</a:t>
            </a:r>
          </a:p>
          <a:p>
            <a:pPr marL="463550" indent="-446088">
              <a:spcBef>
                <a:spcPts val="1200"/>
              </a:spcBef>
              <a:buFont typeface="+mj-lt"/>
              <a:buAutoNum type="arabicPeriod"/>
            </a:pPr>
            <a:r>
              <a:rPr lang="en-US" altLang="en-US" sz="2000" dirty="0">
                <a:ea typeface="ＭＳ Ｐゴシック" charset="-128"/>
              </a:rPr>
              <a:t>Real-time Analysis for Pollution Prevention</a:t>
            </a:r>
          </a:p>
          <a:p>
            <a:pPr marL="463550" indent="-446088">
              <a:spcBef>
                <a:spcPts val="1200"/>
              </a:spcBef>
              <a:buFont typeface="+mj-lt"/>
              <a:buAutoNum type="arabicPeriod"/>
            </a:pPr>
            <a:r>
              <a:rPr lang="en-US" altLang="en-US" sz="2000" dirty="0">
                <a:ea typeface="ＭＳ Ｐゴシック" charset="-128"/>
              </a:rPr>
              <a:t>Inherently Safer Chemistry for Accident Prevention</a:t>
            </a:r>
          </a:p>
        </p:txBody>
      </p:sp>
      <p:sp>
        <p:nvSpPr>
          <p:cNvPr id="6" name="TextBox 5"/>
          <p:cNvSpPr txBox="1"/>
          <p:nvPr/>
        </p:nvSpPr>
        <p:spPr>
          <a:xfrm>
            <a:off x="6003235" y="6603555"/>
            <a:ext cx="6188765" cy="243785"/>
          </a:xfrm>
          <a:prstGeom prst="rect">
            <a:avLst/>
          </a:prstGeom>
          <a:noFill/>
        </p:spPr>
        <p:txBody>
          <a:bodyPr wrap="square" rtlCol="0">
            <a:spAutoFit/>
          </a:bodyPr>
          <a:lstStyle/>
          <a:p>
            <a:pPr marL="609600" indent="-609600">
              <a:lnSpc>
                <a:spcPct val="80000"/>
              </a:lnSpc>
            </a:pPr>
            <a:r>
              <a:rPr lang="en-US" altLang="en-US" sz="1200" b="1" dirty="0">
                <a:solidFill>
                  <a:schemeClr val="bg1">
                    <a:lumMod val="65000"/>
                  </a:schemeClr>
                </a:solidFill>
                <a:latin typeface="Calibri" charset="0"/>
                <a:ea typeface="ＭＳ Ｐゴシック" charset="-128"/>
              </a:rPr>
              <a:t>Anastas, P. T.; Warner, J.C. Green Chemistry: Theory and Practice, Oxford University Press,1998</a:t>
            </a:r>
            <a:endParaRPr lang="en-US" sz="1200" dirty="0">
              <a:solidFill>
                <a:schemeClr val="bg1">
                  <a:lumMod val="65000"/>
                </a:schemeClr>
              </a:solidFill>
            </a:endParaRPr>
          </a:p>
        </p:txBody>
      </p:sp>
      <p:sp>
        <p:nvSpPr>
          <p:cNvPr id="7" name="TextBox 6"/>
          <p:cNvSpPr txBox="1"/>
          <p:nvPr/>
        </p:nvSpPr>
        <p:spPr>
          <a:xfrm>
            <a:off x="2111045" y="135837"/>
            <a:ext cx="7969910" cy="707886"/>
          </a:xfrm>
          <a:prstGeom prst="rect">
            <a:avLst/>
          </a:prstGeom>
          <a:noFill/>
        </p:spPr>
        <p:txBody>
          <a:bodyPr wrap="square" rtlCol="0">
            <a:spAutoFit/>
          </a:bodyPr>
          <a:lstStyle/>
          <a:p>
            <a:r>
              <a:rPr lang="en-US" sz="4000" b="1" dirty="0"/>
              <a:t>The 12 Principles of Green Chemistry</a:t>
            </a:r>
          </a:p>
        </p:txBody>
      </p:sp>
      <p:cxnSp>
        <p:nvCxnSpPr>
          <p:cNvPr id="11" name="Straight Connector 10">
            <a:extLst>
              <a:ext uri="{FF2B5EF4-FFF2-40B4-BE49-F238E27FC236}">
                <a16:creationId xmlns:a16="http://schemas.microsoft.com/office/drawing/2014/main" id="{9EE671BB-178E-426D-9BD3-AB8A1B6F06B6}"/>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913251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22851" y="2724318"/>
            <a:ext cx="10346296" cy="861774"/>
          </a:xfrm>
          <a:prstGeom prst="rect">
            <a:avLst/>
          </a:prstGeom>
          <a:noFill/>
        </p:spPr>
        <p:txBody>
          <a:bodyPr wrap="square" rtlCol="0">
            <a:spAutoFit/>
          </a:bodyPr>
          <a:lstStyle/>
          <a:p>
            <a:pPr algn="ctr"/>
            <a:r>
              <a:rPr lang="en-US" sz="2500" b="1" dirty="0"/>
              <a:t>What is Waste?</a:t>
            </a:r>
            <a:r>
              <a:rPr lang="en-US" sz="2300" dirty="0"/>
              <a:t> - </a:t>
            </a:r>
            <a:r>
              <a:rPr lang="en-US" sz="2400" dirty="0"/>
              <a:t>Waste is anything that is a leftover from the product/process and cannot be re-used.</a:t>
            </a:r>
          </a:p>
        </p:txBody>
      </p:sp>
      <p:sp>
        <p:nvSpPr>
          <p:cNvPr id="7" name="Rectangle 3">
            <a:extLst>
              <a:ext uri="{FF2B5EF4-FFF2-40B4-BE49-F238E27FC236}">
                <a16:creationId xmlns:a16="http://schemas.microsoft.com/office/drawing/2014/main" id="{726FD63A-B954-4F18-BB5D-4DBB6B1912AE}"/>
              </a:ext>
            </a:extLst>
          </p:cNvPr>
          <p:cNvSpPr txBox="1">
            <a:spLocks noChangeArrowheads="1"/>
          </p:cNvSpPr>
          <p:nvPr/>
        </p:nvSpPr>
        <p:spPr>
          <a:xfrm>
            <a:off x="1456116" y="3586863"/>
            <a:ext cx="4773285" cy="3118154"/>
          </a:xfrm>
          <a:prstGeom prst="rect">
            <a:avLst/>
          </a:prstGeom>
        </p:spPr>
        <p:txBody>
          <a:bodyPr vert="horz" lIns="91440" tIns="45720" rIns="91440" bIns="45720" rtlCol="0">
            <a:normAutofit/>
          </a:bodyPr>
          <a:lstStyle>
            <a:lvl1pPr marL="0" indent="0" algn="ctr" defTabSz="685800" rtl="0" eaLnBrk="1" latinLnBrk="0" hangingPunct="1">
              <a:lnSpc>
                <a:spcPct val="90000"/>
              </a:lnSpc>
              <a:spcBef>
                <a:spcPts val="750"/>
              </a:spcBef>
              <a:buFont typeface="Arial"/>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a:buNone/>
              <a:defRPr sz="1200" kern="1200">
                <a:solidFill>
                  <a:schemeClr val="tx1"/>
                </a:solidFill>
                <a:latin typeface="+mn-lt"/>
                <a:ea typeface="+mn-ea"/>
                <a:cs typeface="+mn-cs"/>
              </a:defRPr>
            </a:lvl9pPr>
          </a:lstStyle>
          <a:p>
            <a:pPr algn="l"/>
            <a:r>
              <a:rPr lang="en-US" altLang="x-none" sz="2400" b="1" dirty="0">
                <a:ea typeface="ＭＳ Ｐゴシック" charset="-128"/>
              </a:rPr>
              <a:t>Waste can be produced in any stage of a process life-cycle:</a:t>
            </a:r>
            <a:endParaRPr lang="en-US" altLang="x-none" sz="2400" dirty="0">
              <a:ea typeface="ＭＳ Ｐゴシック" charset="-128"/>
            </a:endParaRPr>
          </a:p>
          <a:p>
            <a:pPr marL="265113" indent="-93663" algn="l">
              <a:lnSpc>
                <a:spcPct val="100000"/>
              </a:lnSpc>
              <a:buFont typeface="Arial" panose="020B0604020202020204" pitchFamily="34" charset="0"/>
              <a:buChar char="•"/>
            </a:pPr>
            <a:r>
              <a:rPr lang="en-US" altLang="x-none" sz="2200" dirty="0">
                <a:ea typeface="ＭＳ Ｐゴシック" charset="-128"/>
              </a:rPr>
              <a:t>  Origins of feedstock</a:t>
            </a:r>
          </a:p>
          <a:p>
            <a:pPr marL="265113" indent="-93663" algn="l">
              <a:lnSpc>
                <a:spcPct val="100000"/>
              </a:lnSpc>
              <a:buFont typeface="Arial" panose="020B0604020202020204" pitchFamily="34" charset="0"/>
              <a:buChar char="•"/>
            </a:pPr>
            <a:r>
              <a:rPr lang="en-US" altLang="x-none" sz="2200" dirty="0">
                <a:ea typeface="ＭＳ Ｐゴシック" charset="-128"/>
              </a:rPr>
              <a:t>  Manufacturing</a:t>
            </a:r>
          </a:p>
          <a:p>
            <a:pPr marL="265113" indent="-93663" algn="l">
              <a:lnSpc>
                <a:spcPct val="100000"/>
              </a:lnSpc>
              <a:buFont typeface="Arial" panose="020B0604020202020204" pitchFamily="34" charset="0"/>
              <a:buChar char="•"/>
            </a:pPr>
            <a:r>
              <a:rPr lang="en-US" altLang="x-none" sz="2200" dirty="0">
                <a:ea typeface="ＭＳ Ｐゴシック" charset="-128"/>
              </a:rPr>
              <a:t>  Distribution</a:t>
            </a:r>
          </a:p>
          <a:p>
            <a:pPr marL="265113" indent="-93663" algn="l">
              <a:lnSpc>
                <a:spcPct val="100000"/>
              </a:lnSpc>
              <a:buFont typeface="Arial" panose="020B0604020202020204" pitchFamily="34" charset="0"/>
              <a:buChar char="•"/>
            </a:pPr>
            <a:r>
              <a:rPr lang="en-US" altLang="x-none" sz="2200" dirty="0">
                <a:ea typeface="ＭＳ Ｐゴシック" charset="-128"/>
              </a:rPr>
              <a:t>  Use</a:t>
            </a:r>
          </a:p>
          <a:p>
            <a:pPr marL="265113" indent="-93663" algn="l">
              <a:lnSpc>
                <a:spcPct val="100000"/>
              </a:lnSpc>
              <a:buFont typeface="Arial" panose="020B0604020202020204" pitchFamily="34" charset="0"/>
              <a:buChar char="•"/>
            </a:pPr>
            <a:r>
              <a:rPr lang="en-US" altLang="x-none" sz="2200" dirty="0">
                <a:ea typeface="ＭＳ Ｐゴシック" charset="-128"/>
              </a:rPr>
              <a:t>  End of life</a:t>
            </a:r>
          </a:p>
          <a:p>
            <a:pPr marL="457200" indent="-457200" algn="l">
              <a:buFont typeface="Arial" panose="020B0604020202020204" pitchFamily="34" charset="0"/>
              <a:buChar char="•"/>
            </a:pPr>
            <a:endParaRPr lang="en-US" altLang="x-none" sz="2800" dirty="0">
              <a:ea typeface="ＭＳ Ｐゴシック" charset="-128"/>
            </a:endParaRPr>
          </a:p>
        </p:txBody>
      </p:sp>
      <p:sp>
        <p:nvSpPr>
          <p:cNvPr id="8" name="TextBox 7"/>
          <p:cNvSpPr txBox="1"/>
          <p:nvPr/>
        </p:nvSpPr>
        <p:spPr>
          <a:xfrm>
            <a:off x="7020914" y="3677846"/>
            <a:ext cx="4105338" cy="2051844"/>
          </a:xfrm>
          <a:prstGeom prst="rect">
            <a:avLst/>
          </a:prstGeom>
          <a:noFill/>
        </p:spPr>
        <p:txBody>
          <a:bodyPr wrap="square" rtlCol="0">
            <a:spAutoFit/>
          </a:bodyPr>
          <a:lstStyle/>
          <a:p>
            <a:r>
              <a:rPr lang="en-US" sz="2600" b="1" dirty="0"/>
              <a:t>When is waste </a:t>
            </a:r>
            <a:r>
              <a:rPr lang="en-US" sz="2600" b="1" i="1" dirty="0"/>
              <a:t>not </a:t>
            </a:r>
            <a:r>
              <a:rPr lang="en-US" sz="2600" b="1" dirty="0"/>
              <a:t>waste?</a:t>
            </a:r>
          </a:p>
          <a:p>
            <a:pPr marL="265176" indent="-228600" defTabSz="457200">
              <a:spcBef>
                <a:spcPts val="750"/>
              </a:spcBef>
              <a:buFont typeface="Arial" panose="020B0604020202020204" pitchFamily="34" charset="0"/>
              <a:buChar char="•"/>
            </a:pPr>
            <a:r>
              <a:rPr lang="en-US" sz="2200" dirty="0"/>
              <a:t>When it can be reused, becoming a feedstock.</a:t>
            </a:r>
          </a:p>
          <a:p>
            <a:pPr marL="265176" indent="-228600" defTabSz="457200">
              <a:spcBef>
                <a:spcPts val="750"/>
              </a:spcBef>
              <a:buFont typeface="Arial" panose="020B0604020202020204" pitchFamily="34" charset="0"/>
              <a:buChar char="•"/>
            </a:pPr>
            <a:r>
              <a:rPr lang="en-US" sz="2200" dirty="0"/>
              <a:t>When it can be reduced or completely eliminated.</a:t>
            </a:r>
          </a:p>
        </p:txBody>
      </p:sp>
      <p:pic>
        <p:nvPicPr>
          <p:cNvPr id="6" name="Picture 5">
            <a:extLst>
              <a:ext uri="{FF2B5EF4-FFF2-40B4-BE49-F238E27FC236}">
                <a16:creationId xmlns:a16="http://schemas.microsoft.com/office/drawing/2014/main" id="{CB3DD552-BF8E-4D41-81A3-4FC23424390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05733" y="145884"/>
            <a:ext cx="1900766" cy="1236643"/>
          </a:xfrm>
          <a:prstGeom prst="rect">
            <a:avLst/>
          </a:prstGeom>
        </p:spPr>
      </p:pic>
      <p:sp>
        <p:nvSpPr>
          <p:cNvPr id="3" name="Rectangle 2">
            <a:extLst>
              <a:ext uri="{FF2B5EF4-FFF2-40B4-BE49-F238E27FC236}">
                <a16:creationId xmlns:a16="http://schemas.microsoft.com/office/drawing/2014/main" id="{11375246-C010-47AC-B73A-565C1038B2D3}"/>
              </a:ext>
            </a:extLst>
          </p:cNvPr>
          <p:cNvSpPr/>
          <p:nvPr/>
        </p:nvSpPr>
        <p:spPr>
          <a:xfrm>
            <a:off x="2406499" y="338727"/>
            <a:ext cx="3956276" cy="707886"/>
          </a:xfrm>
          <a:prstGeom prst="rect">
            <a:avLst/>
          </a:prstGeom>
        </p:spPr>
        <p:txBody>
          <a:bodyPr wrap="none">
            <a:spAutoFit/>
          </a:bodyPr>
          <a:lstStyle/>
          <a:p>
            <a:pPr lvl="0"/>
            <a:r>
              <a:rPr lang="en-US" altLang="en-US" sz="4000" b="1" dirty="0">
                <a:solidFill>
                  <a:srgbClr val="00728A"/>
                </a:solidFill>
                <a:latin typeface="Calibri" charset="0"/>
                <a:ea typeface="ＭＳ Ｐゴシック" charset="-128"/>
              </a:rPr>
              <a:t>Waste Prevention</a:t>
            </a:r>
          </a:p>
        </p:txBody>
      </p:sp>
      <p:cxnSp>
        <p:nvCxnSpPr>
          <p:cNvPr id="5" name="Straight Connector 4">
            <a:extLst>
              <a:ext uri="{FF2B5EF4-FFF2-40B4-BE49-F238E27FC236}">
                <a16:creationId xmlns:a16="http://schemas.microsoft.com/office/drawing/2014/main" id="{49CC86E0-4086-4CF4-B9D2-F93B2776B985}"/>
              </a:ext>
            </a:extLst>
          </p:cNvPr>
          <p:cNvCxnSpPr>
            <a:cxnSpLocks/>
          </p:cNvCxnSpPr>
          <p:nvPr/>
        </p:nvCxnSpPr>
        <p:spPr>
          <a:xfrm>
            <a:off x="0" y="1611093"/>
            <a:ext cx="12192000" cy="0"/>
          </a:xfrm>
          <a:prstGeom prst="line">
            <a:avLst/>
          </a:prstGeom>
        </p:spPr>
        <p:style>
          <a:lnRef idx="1">
            <a:schemeClr val="dk1"/>
          </a:lnRef>
          <a:fillRef idx="0">
            <a:schemeClr val="dk1"/>
          </a:fillRef>
          <a:effectRef idx="0">
            <a:schemeClr val="dk1"/>
          </a:effectRef>
          <a:fontRef idx="minor">
            <a:schemeClr val="tx1"/>
          </a:fontRef>
        </p:style>
      </p:cxnSp>
      <p:sp>
        <p:nvSpPr>
          <p:cNvPr id="12" name="TextBox 11">
            <a:extLst>
              <a:ext uri="{FF2B5EF4-FFF2-40B4-BE49-F238E27FC236}">
                <a16:creationId xmlns:a16="http://schemas.microsoft.com/office/drawing/2014/main" id="{A26666A5-3A0F-4923-85A1-FB4B278E9A78}"/>
              </a:ext>
            </a:extLst>
          </p:cNvPr>
          <p:cNvSpPr txBox="1"/>
          <p:nvPr/>
        </p:nvSpPr>
        <p:spPr>
          <a:xfrm>
            <a:off x="922851" y="1839677"/>
            <a:ext cx="10346296" cy="892552"/>
          </a:xfrm>
          <a:prstGeom prst="rect">
            <a:avLst/>
          </a:prstGeom>
          <a:noFill/>
        </p:spPr>
        <p:txBody>
          <a:bodyPr wrap="square" rtlCol="0">
            <a:spAutoFit/>
          </a:bodyPr>
          <a:lstStyle/>
          <a:p>
            <a:pPr algn="ctr"/>
            <a:r>
              <a:rPr lang="en-US" altLang="en-US" sz="2600" b="1" dirty="0">
                <a:solidFill>
                  <a:srgbClr val="0000FF"/>
                </a:solidFill>
                <a:latin typeface="Calibri" charset="0"/>
                <a:ea typeface="ＭＳ Ｐゴシック" charset="-128"/>
              </a:rPr>
              <a:t>It is better to prevent waste than to treat or clean up waste after it is formed</a:t>
            </a:r>
            <a:r>
              <a:rPr lang="en-US" altLang="en-US" sz="2600" dirty="0">
                <a:solidFill>
                  <a:srgbClr val="0000FF"/>
                </a:solidFill>
                <a:latin typeface="Calibri" charset="0"/>
                <a:ea typeface="ＭＳ Ｐゴシック" charset="-128"/>
              </a:rPr>
              <a:t>.</a:t>
            </a:r>
          </a:p>
        </p:txBody>
      </p:sp>
    </p:spTree>
    <p:extLst>
      <p:ext uri="{BB962C8B-B14F-4D97-AF65-F5344CB8AC3E}">
        <p14:creationId xmlns:p14="http://schemas.microsoft.com/office/powerpoint/2010/main" val="38759857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24382" y="133220"/>
            <a:ext cx="1900766" cy="1236643"/>
          </a:xfrm>
          <a:prstGeom prst="rect">
            <a:avLst/>
          </a:prstGeom>
        </p:spPr>
      </p:pic>
      <p:sp>
        <p:nvSpPr>
          <p:cNvPr id="3" name="TextBox 2"/>
          <p:cNvSpPr txBox="1"/>
          <p:nvPr/>
        </p:nvSpPr>
        <p:spPr>
          <a:xfrm>
            <a:off x="2425148" y="370595"/>
            <a:ext cx="3956276" cy="707886"/>
          </a:xfrm>
          <a:prstGeom prst="rect">
            <a:avLst/>
          </a:prstGeom>
          <a:noFill/>
        </p:spPr>
        <p:txBody>
          <a:bodyPr wrap="none" rtlCol="0">
            <a:spAutoFit/>
          </a:bodyPr>
          <a:lstStyle/>
          <a:p>
            <a:r>
              <a:rPr lang="en-US" altLang="en-US" sz="4000" b="1" dirty="0">
                <a:solidFill>
                  <a:srgbClr val="00728A"/>
                </a:solidFill>
                <a:latin typeface="Calibri" charset="0"/>
                <a:ea typeface="ＭＳ Ｐゴシック" charset="-128"/>
              </a:rPr>
              <a:t>Waste Prevention</a:t>
            </a:r>
          </a:p>
        </p:txBody>
      </p:sp>
      <p:cxnSp>
        <p:nvCxnSpPr>
          <p:cNvPr id="4" name="Straight Connector 3"/>
          <p:cNvCxnSpPr>
            <a:cxnSpLocks/>
          </p:cNvCxnSpPr>
          <p:nvPr/>
        </p:nvCxnSpPr>
        <p:spPr>
          <a:xfrm>
            <a:off x="0" y="1611592"/>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735471" y="1622489"/>
            <a:ext cx="7422206" cy="461665"/>
          </a:xfrm>
          <a:prstGeom prst="rect">
            <a:avLst/>
          </a:prstGeom>
          <a:noFill/>
        </p:spPr>
        <p:txBody>
          <a:bodyPr wrap="square" rtlCol="0">
            <a:spAutoFit/>
          </a:bodyPr>
          <a:lstStyle/>
          <a:p>
            <a:r>
              <a:rPr lang="en-US" sz="2400" b="1" dirty="0">
                <a:solidFill>
                  <a:srgbClr val="002060"/>
                </a:solidFill>
              </a:rPr>
              <a:t>Case study: </a:t>
            </a:r>
            <a:r>
              <a:rPr lang="en-US" sz="2400" dirty="0">
                <a:solidFill>
                  <a:srgbClr val="002060"/>
                </a:solidFill>
              </a:rPr>
              <a:t>Sildenafil citrate production - Pfizer  </a:t>
            </a:r>
          </a:p>
        </p:txBody>
      </p:sp>
      <p:sp>
        <p:nvSpPr>
          <p:cNvPr id="8" name="Rectangle 7"/>
          <p:cNvSpPr/>
          <p:nvPr/>
        </p:nvSpPr>
        <p:spPr>
          <a:xfrm>
            <a:off x="661424" y="2034170"/>
            <a:ext cx="11346542" cy="923330"/>
          </a:xfrm>
          <a:prstGeom prst="rect">
            <a:avLst/>
          </a:prstGeom>
        </p:spPr>
        <p:txBody>
          <a:bodyPr wrap="square">
            <a:spAutoFit/>
          </a:bodyPr>
          <a:lstStyle/>
          <a:p>
            <a:r>
              <a:rPr lang="en-US" dirty="0"/>
              <a:t>Sildenafil citrate, commonly known as Viagra, is a selective inhibitor of phosphodiesterase 5 (PDE5). This new drug immediately became a major seller, achieving sales of more than $1 billion during its first year on the market. With such a rapid sales take off it was critical that the environmental performance of the synthesis was good from the outset.</a:t>
            </a:r>
          </a:p>
        </p:txBody>
      </p:sp>
      <p:sp>
        <p:nvSpPr>
          <p:cNvPr id="9" name="TextBox 8"/>
          <p:cNvSpPr txBox="1"/>
          <p:nvPr/>
        </p:nvSpPr>
        <p:spPr>
          <a:xfrm>
            <a:off x="855595" y="3080610"/>
            <a:ext cx="5240405" cy="3203441"/>
          </a:xfrm>
          <a:prstGeom prst="rect">
            <a:avLst/>
          </a:prstGeom>
          <a:ln>
            <a:solidFill>
              <a:srgbClr val="C00000"/>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b="1" dirty="0"/>
              <a:t>Conventional sildenafil citrate synthesis included:</a:t>
            </a:r>
          </a:p>
          <a:p>
            <a:pPr marL="290513" indent="-153988">
              <a:spcBef>
                <a:spcPts val="100"/>
              </a:spcBef>
              <a:buFont typeface="Arial" charset="0"/>
              <a:buChar char="•"/>
            </a:pPr>
            <a:r>
              <a:rPr lang="en-US" dirty="0"/>
              <a:t>11 step synthesis, which gave a 4.2% overall yield.</a:t>
            </a:r>
          </a:p>
          <a:p>
            <a:pPr marL="290513" indent="-153988">
              <a:spcBef>
                <a:spcPts val="100"/>
              </a:spcBef>
              <a:buFont typeface="Arial" charset="0"/>
              <a:buChar char="•"/>
            </a:pPr>
            <a:r>
              <a:rPr lang="en-US" dirty="0"/>
              <a:t>Tin chloride, a heavy metal and a major environmental polluter.</a:t>
            </a:r>
          </a:p>
          <a:p>
            <a:pPr marL="290513" indent="-153988">
              <a:spcBef>
                <a:spcPts val="100"/>
              </a:spcBef>
              <a:buFont typeface="Arial" charset="0"/>
              <a:buChar char="•"/>
            </a:pPr>
            <a:r>
              <a:rPr lang="en-US" dirty="0"/>
              <a:t>The use of stoichiometric quantities of thionyl chloride in a solvent. This has a high environmental impact.</a:t>
            </a:r>
          </a:p>
          <a:p>
            <a:pPr marL="290513" indent="-153988">
              <a:spcBef>
                <a:spcPts val="100"/>
              </a:spcBef>
              <a:buFont typeface="Arial" charset="0"/>
              <a:buChar char="•"/>
            </a:pPr>
            <a:r>
              <a:rPr lang="en-US" dirty="0"/>
              <a:t>Hydrogen peroxide, which causes burns upon skin contact and is a fire and transportation hazard, especially when in contact with organic materials.</a:t>
            </a:r>
          </a:p>
          <a:p>
            <a:pPr marL="290513" indent="-153988">
              <a:spcBef>
                <a:spcPts val="100"/>
              </a:spcBef>
              <a:buFont typeface="Arial" charset="0"/>
              <a:buChar char="•"/>
            </a:pPr>
            <a:r>
              <a:rPr lang="en-US" dirty="0"/>
              <a:t>Produced over 1300 L of waste per 1 kg of product.</a:t>
            </a:r>
          </a:p>
        </p:txBody>
      </p:sp>
      <p:pic>
        <p:nvPicPr>
          <p:cNvPr id="10" name="Picture 9"/>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6141721" y="2887677"/>
            <a:ext cx="5566228" cy="3350503"/>
          </a:xfrm>
          <a:prstGeom prst="rect">
            <a:avLst/>
          </a:prstGeom>
        </p:spPr>
      </p:pic>
      <p:sp>
        <p:nvSpPr>
          <p:cNvPr id="11" name="Rectangle 10"/>
          <p:cNvSpPr/>
          <p:nvPr/>
        </p:nvSpPr>
        <p:spPr>
          <a:xfrm>
            <a:off x="6996407" y="6238180"/>
            <a:ext cx="4339999" cy="584775"/>
          </a:xfrm>
          <a:prstGeom prst="rect">
            <a:avLst/>
          </a:prstGeom>
        </p:spPr>
        <p:txBody>
          <a:bodyPr wrap="square">
            <a:spAutoFit/>
          </a:bodyPr>
          <a:lstStyle/>
          <a:p>
            <a:pPr algn="ctr"/>
            <a:r>
              <a:rPr lang="en-US" sz="1600" b="0" i="0" dirty="0">
                <a:effectLst/>
              </a:rPr>
              <a:t>The amount of organic waste produced by the sildenafil citrate processes at various time points</a:t>
            </a:r>
            <a:endParaRPr lang="en-US" sz="1600" dirty="0"/>
          </a:p>
        </p:txBody>
      </p:sp>
      <p:sp>
        <p:nvSpPr>
          <p:cNvPr id="12" name="TextBox 11"/>
          <p:cNvSpPr txBox="1"/>
          <p:nvPr/>
        </p:nvSpPr>
        <p:spPr>
          <a:xfrm>
            <a:off x="661424" y="6504988"/>
            <a:ext cx="2865208" cy="276999"/>
          </a:xfrm>
          <a:prstGeom prst="rect">
            <a:avLst/>
          </a:prstGeom>
          <a:noFill/>
        </p:spPr>
        <p:txBody>
          <a:bodyPr wrap="none" rtlCol="0">
            <a:spAutoFit/>
          </a:bodyPr>
          <a:lstStyle/>
          <a:p>
            <a:r>
              <a:rPr lang="en-US" sz="1200" dirty="0">
                <a:solidFill>
                  <a:schemeClr val="bg1">
                    <a:lumMod val="65000"/>
                  </a:schemeClr>
                </a:solidFill>
              </a:rPr>
              <a:t>Dunn, P.J et al </a:t>
            </a:r>
            <a:r>
              <a:rPr lang="is-IS" sz="1200" i="1" dirty="0">
                <a:solidFill>
                  <a:schemeClr val="bg1">
                    <a:lumMod val="65000"/>
                  </a:schemeClr>
                </a:solidFill>
              </a:rPr>
              <a:t>Green Chem.</a:t>
            </a:r>
            <a:r>
              <a:rPr lang="is-IS" sz="1200" dirty="0">
                <a:solidFill>
                  <a:schemeClr val="bg1">
                    <a:lumMod val="65000"/>
                  </a:schemeClr>
                </a:solidFill>
              </a:rPr>
              <a:t>, 2004, </a:t>
            </a:r>
            <a:r>
              <a:rPr lang="is-IS" sz="1200" b="1" dirty="0">
                <a:solidFill>
                  <a:schemeClr val="bg1">
                    <a:lumMod val="65000"/>
                  </a:schemeClr>
                </a:solidFill>
              </a:rPr>
              <a:t>6</a:t>
            </a:r>
            <a:r>
              <a:rPr lang="is-IS" sz="1200" dirty="0">
                <a:solidFill>
                  <a:schemeClr val="bg1">
                    <a:lumMod val="65000"/>
                  </a:schemeClr>
                </a:solidFill>
              </a:rPr>
              <a:t>, 43-48</a:t>
            </a:r>
            <a:endParaRPr lang="en-US" sz="1200" dirty="0">
              <a:solidFill>
                <a:schemeClr val="bg1">
                  <a:lumMod val="65000"/>
                </a:schemeClr>
              </a:solidFill>
            </a:endParaRPr>
          </a:p>
        </p:txBody>
      </p:sp>
      <p:sp>
        <p:nvSpPr>
          <p:cNvPr id="5" name="Rectangle 4"/>
          <p:cNvSpPr/>
          <p:nvPr/>
        </p:nvSpPr>
        <p:spPr>
          <a:xfrm>
            <a:off x="6381424" y="2957500"/>
            <a:ext cx="1457758" cy="319672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040936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24382" y="133220"/>
            <a:ext cx="1900766" cy="1236643"/>
          </a:xfrm>
          <a:prstGeom prst="rect">
            <a:avLst/>
          </a:prstGeom>
        </p:spPr>
      </p:pic>
      <p:sp>
        <p:nvSpPr>
          <p:cNvPr id="3" name="TextBox 2"/>
          <p:cNvSpPr txBox="1"/>
          <p:nvPr/>
        </p:nvSpPr>
        <p:spPr>
          <a:xfrm>
            <a:off x="2425148" y="370595"/>
            <a:ext cx="3956276" cy="707886"/>
          </a:xfrm>
          <a:prstGeom prst="rect">
            <a:avLst/>
          </a:prstGeom>
          <a:noFill/>
        </p:spPr>
        <p:txBody>
          <a:bodyPr wrap="none" rtlCol="0">
            <a:spAutoFit/>
          </a:bodyPr>
          <a:lstStyle/>
          <a:p>
            <a:r>
              <a:rPr lang="en-US" altLang="en-US" sz="4000" b="1" dirty="0">
                <a:solidFill>
                  <a:srgbClr val="00728A"/>
                </a:solidFill>
                <a:latin typeface="Calibri" charset="0"/>
                <a:ea typeface="ＭＳ Ｐゴシック" charset="-128"/>
              </a:rPr>
              <a:t>Waste Prevention</a:t>
            </a:r>
          </a:p>
        </p:txBody>
      </p:sp>
      <p:cxnSp>
        <p:nvCxnSpPr>
          <p:cNvPr id="4" name="Straight Connector 3"/>
          <p:cNvCxnSpPr>
            <a:cxnSpLocks/>
          </p:cNvCxnSpPr>
          <p:nvPr/>
        </p:nvCxnSpPr>
        <p:spPr>
          <a:xfrm>
            <a:off x="0" y="1611592"/>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661424" y="2034170"/>
            <a:ext cx="11346542" cy="923330"/>
          </a:xfrm>
          <a:prstGeom prst="rect">
            <a:avLst/>
          </a:prstGeom>
        </p:spPr>
        <p:txBody>
          <a:bodyPr wrap="square">
            <a:spAutoFit/>
          </a:bodyPr>
          <a:lstStyle/>
          <a:p>
            <a:r>
              <a:rPr lang="en-US" dirty="0"/>
              <a:t>Sildenafil citrate, commonly known as Viagra, is a selective inhibitor of phosphodiesterase 5 (PDE5). This new drug immediately became a major seller, achieving sales of more than $1 billion during its first year on the market. With such a rapid sales take off it was critical that the environmental performance of the synthesis was good from the outset.</a:t>
            </a:r>
          </a:p>
        </p:txBody>
      </p:sp>
      <p:pic>
        <p:nvPicPr>
          <p:cNvPr id="10" name="Picture 9"/>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6141721" y="2887677"/>
            <a:ext cx="5566228" cy="3350503"/>
          </a:xfrm>
          <a:prstGeom prst="rect">
            <a:avLst/>
          </a:prstGeom>
        </p:spPr>
      </p:pic>
      <p:sp>
        <p:nvSpPr>
          <p:cNvPr id="11" name="Rectangle 10"/>
          <p:cNvSpPr/>
          <p:nvPr/>
        </p:nvSpPr>
        <p:spPr>
          <a:xfrm>
            <a:off x="6996407" y="6238180"/>
            <a:ext cx="4339999" cy="584775"/>
          </a:xfrm>
          <a:prstGeom prst="rect">
            <a:avLst/>
          </a:prstGeom>
        </p:spPr>
        <p:txBody>
          <a:bodyPr wrap="square">
            <a:spAutoFit/>
          </a:bodyPr>
          <a:lstStyle/>
          <a:p>
            <a:pPr algn="ctr"/>
            <a:r>
              <a:rPr lang="en-US" sz="1600" b="0" i="0" dirty="0">
                <a:effectLst/>
              </a:rPr>
              <a:t>The amount of organic waste produced by the sildenafil citrate processes at various time points</a:t>
            </a:r>
            <a:endParaRPr lang="en-US" sz="1600" dirty="0"/>
          </a:p>
        </p:txBody>
      </p:sp>
      <p:sp>
        <p:nvSpPr>
          <p:cNvPr id="12" name="TextBox 11"/>
          <p:cNvSpPr txBox="1"/>
          <p:nvPr/>
        </p:nvSpPr>
        <p:spPr>
          <a:xfrm>
            <a:off x="661424" y="6504988"/>
            <a:ext cx="2865208" cy="276999"/>
          </a:xfrm>
          <a:prstGeom prst="rect">
            <a:avLst/>
          </a:prstGeom>
          <a:noFill/>
        </p:spPr>
        <p:txBody>
          <a:bodyPr wrap="none" rtlCol="0">
            <a:spAutoFit/>
          </a:bodyPr>
          <a:lstStyle/>
          <a:p>
            <a:r>
              <a:rPr lang="en-US" sz="1200" dirty="0">
                <a:solidFill>
                  <a:schemeClr val="bg1">
                    <a:lumMod val="65000"/>
                  </a:schemeClr>
                </a:solidFill>
              </a:rPr>
              <a:t>Dunn, P.J et al </a:t>
            </a:r>
            <a:r>
              <a:rPr lang="is-IS" sz="1200" i="1" dirty="0">
                <a:solidFill>
                  <a:schemeClr val="bg1">
                    <a:lumMod val="65000"/>
                  </a:schemeClr>
                </a:solidFill>
              </a:rPr>
              <a:t>Green Chem.</a:t>
            </a:r>
            <a:r>
              <a:rPr lang="is-IS" sz="1200" dirty="0">
                <a:solidFill>
                  <a:schemeClr val="bg1">
                    <a:lumMod val="65000"/>
                  </a:schemeClr>
                </a:solidFill>
              </a:rPr>
              <a:t>, 2004, </a:t>
            </a:r>
            <a:r>
              <a:rPr lang="is-IS" sz="1200" b="1" dirty="0">
                <a:solidFill>
                  <a:schemeClr val="bg1">
                    <a:lumMod val="65000"/>
                  </a:schemeClr>
                </a:solidFill>
              </a:rPr>
              <a:t>6</a:t>
            </a:r>
            <a:r>
              <a:rPr lang="is-IS" sz="1200" dirty="0">
                <a:solidFill>
                  <a:schemeClr val="bg1">
                    <a:lumMod val="65000"/>
                  </a:schemeClr>
                </a:solidFill>
              </a:rPr>
              <a:t>, 43-48</a:t>
            </a:r>
            <a:endParaRPr lang="en-US" sz="1200" dirty="0">
              <a:solidFill>
                <a:schemeClr val="bg1">
                  <a:lumMod val="65000"/>
                </a:schemeClr>
              </a:solidFill>
            </a:endParaRPr>
          </a:p>
        </p:txBody>
      </p:sp>
      <p:sp>
        <p:nvSpPr>
          <p:cNvPr id="5" name="Rectangle 4"/>
          <p:cNvSpPr/>
          <p:nvPr/>
        </p:nvSpPr>
        <p:spPr>
          <a:xfrm>
            <a:off x="9906293" y="4892272"/>
            <a:ext cx="1056233" cy="1426333"/>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602952" y="3320527"/>
            <a:ext cx="5521398" cy="2308324"/>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lvl="0"/>
            <a:r>
              <a:rPr lang="en-US" b="1" dirty="0">
                <a:solidFill>
                  <a:prstClr val="black"/>
                </a:solidFill>
              </a:rPr>
              <a:t>Alternative production of sildenafil citrate: </a:t>
            </a:r>
            <a:endParaRPr lang="en-US" dirty="0"/>
          </a:p>
          <a:p>
            <a:pPr marL="290513" indent="-153988">
              <a:buFont typeface="Arial" charset="0"/>
              <a:buChar char="•"/>
            </a:pPr>
            <a:r>
              <a:rPr lang="en-US" dirty="0"/>
              <a:t>Average yield of last three steps = 97% yield. </a:t>
            </a:r>
          </a:p>
          <a:p>
            <a:pPr marL="290513" indent="-153988">
              <a:buFont typeface="Arial" charset="0"/>
              <a:buChar char="•"/>
            </a:pPr>
            <a:r>
              <a:rPr lang="en-US" dirty="0"/>
              <a:t>Reduction of the ratio of solvent waste/kg product over 17 years from 1300 L/kg to only 7 L/kg by minimizing solvent use, increasing solvent recovery, improving solvent selection, and telescoping steps. </a:t>
            </a:r>
          </a:p>
          <a:p>
            <a:pPr marL="290513" indent="-153988">
              <a:buFont typeface="Arial" charset="0"/>
              <a:buChar char="•"/>
            </a:pPr>
            <a:r>
              <a:rPr lang="en-US" dirty="0"/>
              <a:t>Only the solvents </a:t>
            </a:r>
            <a:r>
              <a:rPr lang="en-US" i="1" dirty="0"/>
              <a:t>t</a:t>
            </a:r>
            <a:r>
              <a:rPr lang="en-US" dirty="0"/>
              <a:t>-butanol, ethyl acetate, 2-butanone, and a trace of toluene still require disposal.</a:t>
            </a:r>
          </a:p>
        </p:txBody>
      </p:sp>
      <p:sp>
        <p:nvSpPr>
          <p:cNvPr id="14" name="TextBox 13"/>
          <p:cNvSpPr txBox="1"/>
          <p:nvPr/>
        </p:nvSpPr>
        <p:spPr>
          <a:xfrm>
            <a:off x="735471" y="1622489"/>
            <a:ext cx="7422206" cy="461665"/>
          </a:xfrm>
          <a:prstGeom prst="rect">
            <a:avLst/>
          </a:prstGeom>
          <a:noFill/>
        </p:spPr>
        <p:txBody>
          <a:bodyPr wrap="square" rtlCol="0">
            <a:spAutoFit/>
          </a:bodyPr>
          <a:lstStyle/>
          <a:p>
            <a:r>
              <a:rPr lang="en-US" sz="2400" b="1" dirty="0">
                <a:solidFill>
                  <a:srgbClr val="002060"/>
                </a:solidFill>
              </a:rPr>
              <a:t>Case study: </a:t>
            </a:r>
            <a:r>
              <a:rPr lang="en-US" sz="2400" dirty="0">
                <a:solidFill>
                  <a:srgbClr val="002060"/>
                </a:solidFill>
              </a:rPr>
              <a:t>Sildenafil citrate production - Pfizer  </a:t>
            </a:r>
          </a:p>
        </p:txBody>
      </p:sp>
    </p:spTree>
    <p:extLst>
      <p:ext uri="{BB962C8B-B14F-4D97-AF65-F5344CB8AC3E}">
        <p14:creationId xmlns:p14="http://schemas.microsoft.com/office/powerpoint/2010/main" val="39885033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24382" y="133220"/>
            <a:ext cx="1900766" cy="1236643"/>
          </a:xfrm>
          <a:prstGeom prst="rect">
            <a:avLst/>
          </a:prstGeom>
        </p:spPr>
      </p:pic>
      <p:sp>
        <p:nvSpPr>
          <p:cNvPr id="3" name="TextBox 2"/>
          <p:cNvSpPr txBox="1"/>
          <p:nvPr/>
        </p:nvSpPr>
        <p:spPr>
          <a:xfrm>
            <a:off x="2425148" y="360216"/>
            <a:ext cx="3956276" cy="707886"/>
          </a:xfrm>
          <a:prstGeom prst="rect">
            <a:avLst/>
          </a:prstGeom>
          <a:noFill/>
        </p:spPr>
        <p:txBody>
          <a:bodyPr wrap="none" rtlCol="0">
            <a:spAutoFit/>
          </a:bodyPr>
          <a:lstStyle/>
          <a:p>
            <a:r>
              <a:rPr lang="en-US" altLang="en-US" sz="4000" b="1" dirty="0">
                <a:solidFill>
                  <a:srgbClr val="00728A"/>
                </a:solidFill>
                <a:latin typeface="Calibri" charset="0"/>
                <a:ea typeface="ＭＳ Ｐゴシック" charset="-128"/>
              </a:rPr>
              <a:t>Waste Prevention</a:t>
            </a:r>
          </a:p>
        </p:txBody>
      </p:sp>
      <p:cxnSp>
        <p:nvCxnSpPr>
          <p:cNvPr id="4" name="Straight Connector 3"/>
          <p:cNvCxnSpPr>
            <a:cxnSpLocks/>
          </p:cNvCxnSpPr>
          <p:nvPr/>
        </p:nvCxnSpPr>
        <p:spPr>
          <a:xfrm>
            <a:off x="-12115" y="1604188"/>
            <a:ext cx="1220411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2463912" y="4348137"/>
            <a:ext cx="2008386" cy="1999017"/>
          </a:xfrm>
          <a:prstGeom prst="rect">
            <a:avLst/>
          </a:prstGeom>
        </p:spPr>
      </p:pic>
      <p:sp>
        <p:nvSpPr>
          <p:cNvPr id="7" name="TextBox 6"/>
          <p:cNvSpPr txBox="1"/>
          <p:nvPr/>
        </p:nvSpPr>
        <p:spPr>
          <a:xfrm>
            <a:off x="602952" y="2180095"/>
            <a:ext cx="5521398" cy="2308324"/>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lvl="0"/>
            <a:r>
              <a:rPr lang="en-US" b="1" dirty="0">
                <a:solidFill>
                  <a:prstClr val="black"/>
                </a:solidFill>
              </a:rPr>
              <a:t>Alternative production of sildenafil citrate: </a:t>
            </a:r>
            <a:endParaRPr lang="en-US" dirty="0"/>
          </a:p>
          <a:p>
            <a:pPr marL="290513" indent="-153988">
              <a:buFont typeface="Arial" charset="0"/>
              <a:buChar char="•"/>
            </a:pPr>
            <a:r>
              <a:rPr lang="en-US" dirty="0"/>
              <a:t>Average yield of last three steps = 97% yield. </a:t>
            </a:r>
          </a:p>
          <a:p>
            <a:pPr marL="290513" indent="-153988">
              <a:buFont typeface="Arial" charset="0"/>
              <a:buChar char="•"/>
            </a:pPr>
            <a:r>
              <a:rPr lang="en-US" dirty="0"/>
              <a:t>Reduction of the ratio of solvent waste/kg product over 17 years from 1300 L/kg to only 7 L/kg by minimizing solvent use, increasing solvent recovery, improving solvent selection, and telescoping steps. </a:t>
            </a:r>
          </a:p>
          <a:p>
            <a:pPr marL="290513" indent="-153988">
              <a:buFont typeface="Arial" charset="0"/>
              <a:buChar char="•"/>
            </a:pPr>
            <a:r>
              <a:rPr lang="en-US" dirty="0"/>
              <a:t>Only the solvents </a:t>
            </a:r>
            <a:r>
              <a:rPr lang="en-US" i="1" dirty="0"/>
              <a:t>t</a:t>
            </a:r>
            <a:r>
              <a:rPr lang="en-US" dirty="0"/>
              <a:t>-butanol, ethyl acetate, 2-butanone, and a trace of toluene still require disposal.</a:t>
            </a:r>
          </a:p>
        </p:txBody>
      </p:sp>
      <p:pic>
        <p:nvPicPr>
          <p:cNvPr id="8" name="Picture 7"/>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6171271" y="2064729"/>
            <a:ext cx="5765181" cy="4282425"/>
          </a:xfrm>
          <a:prstGeom prst="rect">
            <a:avLst/>
          </a:prstGeom>
        </p:spPr>
      </p:pic>
      <p:sp>
        <p:nvSpPr>
          <p:cNvPr id="10" name="TextBox 9"/>
          <p:cNvSpPr txBox="1"/>
          <p:nvPr/>
        </p:nvSpPr>
        <p:spPr>
          <a:xfrm>
            <a:off x="685800" y="6536741"/>
            <a:ext cx="2865208" cy="276999"/>
          </a:xfrm>
          <a:prstGeom prst="rect">
            <a:avLst/>
          </a:prstGeom>
          <a:noFill/>
        </p:spPr>
        <p:txBody>
          <a:bodyPr wrap="none" rtlCol="0">
            <a:spAutoFit/>
          </a:bodyPr>
          <a:lstStyle/>
          <a:p>
            <a:r>
              <a:rPr lang="en-US" sz="1200" dirty="0">
                <a:solidFill>
                  <a:schemeClr val="bg1">
                    <a:lumMod val="65000"/>
                  </a:schemeClr>
                </a:solidFill>
              </a:rPr>
              <a:t>Dunn, P.J et al </a:t>
            </a:r>
            <a:r>
              <a:rPr lang="is-IS" sz="1200" i="1" dirty="0">
                <a:solidFill>
                  <a:schemeClr val="bg1">
                    <a:lumMod val="65000"/>
                  </a:schemeClr>
                </a:solidFill>
              </a:rPr>
              <a:t>Green Chem.</a:t>
            </a:r>
            <a:r>
              <a:rPr lang="is-IS" sz="1200" dirty="0">
                <a:solidFill>
                  <a:schemeClr val="bg1">
                    <a:lumMod val="65000"/>
                  </a:schemeClr>
                </a:solidFill>
              </a:rPr>
              <a:t>, 2004, </a:t>
            </a:r>
            <a:r>
              <a:rPr lang="is-IS" sz="1200" b="1" dirty="0">
                <a:solidFill>
                  <a:schemeClr val="bg1">
                    <a:lumMod val="65000"/>
                  </a:schemeClr>
                </a:solidFill>
              </a:rPr>
              <a:t>6</a:t>
            </a:r>
            <a:r>
              <a:rPr lang="is-IS" sz="1200" dirty="0">
                <a:solidFill>
                  <a:schemeClr val="bg1">
                    <a:lumMod val="65000"/>
                  </a:schemeClr>
                </a:solidFill>
              </a:rPr>
              <a:t>, 43-48</a:t>
            </a:r>
            <a:endParaRPr lang="en-US" sz="1200" dirty="0">
              <a:solidFill>
                <a:schemeClr val="bg1">
                  <a:lumMod val="65000"/>
                </a:schemeClr>
              </a:solidFill>
            </a:endParaRPr>
          </a:p>
        </p:txBody>
      </p:sp>
      <p:sp>
        <p:nvSpPr>
          <p:cNvPr id="12" name="Rectangle 11"/>
          <p:cNvSpPr/>
          <p:nvPr/>
        </p:nvSpPr>
        <p:spPr>
          <a:xfrm>
            <a:off x="10705795" y="6400800"/>
            <a:ext cx="877933" cy="307777"/>
          </a:xfrm>
          <a:prstGeom prst="rect">
            <a:avLst/>
          </a:prstGeom>
        </p:spPr>
        <p:txBody>
          <a:bodyPr wrap="none">
            <a:spAutoFit/>
          </a:bodyPr>
          <a:lstStyle/>
          <a:p>
            <a:r>
              <a:rPr lang="en-US" sz="1400" dirty="0">
                <a:solidFill>
                  <a:schemeClr val="bg1">
                    <a:lumMod val="50000"/>
                  </a:schemeClr>
                </a:solidFill>
              </a:rPr>
              <a:t>Pfizer, </a:t>
            </a:r>
            <a:r>
              <a:rPr lang="en-US" sz="1400" dirty="0" err="1">
                <a:solidFill>
                  <a:schemeClr val="bg1">
                    <a:lumMod val="50000"/>
                  </a:schemeClr>
                </a:solidFill>
              </a:rPr>
              <a:t>Inc</a:t>
            </a:r>
            <a:endParaRPr lang="en-US" sz="1400" dirty="0">
              <a:solidFill>
                <a:schemeClr val="bg1">
                  <a:lumMod val="50000"/>
                </a:schemeClr>
              </a:solidFill>
            </a:endParaRPr>
          </a:p>
        </p:txBody>
      </p:sp>
      <p:sp>
        <p:nvSpPr>
          <p:cNvPr id="13" name="TextBox 12"/>
          <p:cNvSpPr txBox="1"/>
          <p:nvPr/>
        </p:nvSpPr>
        <p:spPr>
          <a:xfrm>
            <a:off x="735471" y="1622489"/>
            <a:ext cx="7422206" cy="461665"/>
          </a:xfrm>
          <a:prstGeom prst="rect">
            <a:avLst/>
          </a:prstGeom>
          <a:noFill/>
        </p:spPr>
        <p:txBody>
          <a:bodyPr wrap="square" rtlCol="0">
            <a:spAutoFit/>
          </a:bodyPr>
          <a:lstStyle/>
          <a:p>
            <a:r>
              <a:rPr lang="en-US" sz="2400" b="1" dirty="0">
                <a:solidFill>
                  <a:srgbClr val="002060"/>
                </a:solidFill>
              </a:rPr>
              <a:t>Case study: </a:t>
            </a:r>
            <a:r>
              <a:rPr lang="en-US" sz="2400" dirty="0">
                <a:solidFill>
                  <a:srgbClr val="002060"/>
                </a:solidFill>
              </a:rPr>
              <a:t>Sildenafil citrate</a:t>
            </a:r>
            <a:r>
              <a:rPr lang="en-US" sz="2400">
                <a:solidFill>
                  <a:srgbClr val="002060"/>
                </a:solidFill>
              </a:rPr>
              <a:t> production - </a:t>
            </a:r>
            <a:r>
              <a:rPr lang="en-US" sz="2400" dirty="0">
                <a:solidFill>
                  <a:srgbClr val="002060"/>
                </a:solidFill>
              </a:rPr>
              <a:t>Pfizer  </a:t>
            </a:r>
          </a:p>
        </p:txBody>
      </p:sp>
    </p:spTree>
    <p:extLst>
      <p:ext uri="{BB962C8B-B14F-4D97-AF65-F5344CB8AC3E}">
        <p14:creationId xmlns:p14="http://schemas.microsoft.com/office/powerpoint/2010/main" val="31488504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26558" y="385099"/>
            <a:ext cx="3395097" cy="707886"/>
          </a:xfrm>
          <a:prstGeom prst="rect">
            <a:avLst/>
          </a:prstGeom>
          <a:noFill/>
        </p:spPr>
        <p:txBody>
          <a:bodyPr wrap="none" rtlCol="0">
            <a:spAutoFit/>
          </a:bodyPr>
          <a:lstStyle/>
          <a:p>
            <a:r>
              <a:rPr lang="en-US" altLang="en-US" sz="4000" b="1" dirty="0">
                <a:solidFill>
                  <a:srgbClr val="00728A"/>
                </a:solidFill>
                <a:latin typeface="Calibri" charset="0"/>
                <a:ea typeface="ＭＳ Ｐゴシック" charset="-128"/>
              </a:rPr>
              <a:t>Atom Economy</a:t>
            </a:r>
          </a:p>
        </p:txBody>
      </p:sp>
      <p:pic>
        <p:nvPicPr>
          <p:cNvPr id="5" name="Picture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14312" y="56444"/>
            <a:ext cx="2112246" cy="1382561"/>
          </a:xfrm>
          <a:prstGeom prst="rect">
            <a:avLst/>
          </a:prstGeom>
        </p:spPr>
      </p:pic>
      <p:sp>
        <p:nvSpPr>
          <p:cNvPr id="6" name="Rectangle 5"/>
          <p:cNvSpPr/>
          <p:nvPr/>
        </p:nvSpPr>
        <p:spPr>
          <a:xfrm>
            <a:off x="1552073" y="1681059"/>
            <a:ext cx="9156031" cy="830997"/>
          </a:xfrm>
          <a:prstGeom prst="rect">
            <a:avLst/>
          </a:prstGeom>
        </p:spPr>
        <p:txBody>
          <a:bodyPr wrap="square">
            <a:spAutoFit/>
          </a:bodyPr>
          <a:lstStyle/>
          <a:p>
            <a:pPr algn="ctr"/>
            <a:r>
              <a:rPr lang="en-US" altLang="en-US" sz="2400" b="1" dirty="0">
                <a:solidFill>
                  <a:srgbClr val="0000FF"/>
                </a:solidFill>
                <a:latin typeface="Calibri" charset="0"/>
                <a:ea typeface="ＭＳ Ｐゴシック" charset="-128"/>
              </a:rPr>
              <a:t>Synthetic methods should be designed to maximize the incorporation of all materials used in the process into the final product.</a:t>
            </a:r>
            <a:endParaRPr lang="en-US" sz="2400" b="1" dirty="0">
              <a:solidFill>
                <a:srgbClr val="0000FF"/>
              </a:solidFill>
            </a:endParaRPr>
          </a:p>
        </p:txBody>
      </p:sp>
      <p:cxnSp>
        <p:nvCxnSpPr>
          <p:cNvPr id="8" name="Straight Connector 7">
            <a:extLst>
              <a:ext uri="{FF2B5EF4-FFF2-40B4-BE49-F238E27FC236}">
                <a16:creationId xmlns:a16="http://schemas.microsoft.com/office/drawing/2014/main" id="{BD6E0DB7-242A-44A6-955B-86C39EEAA2CA}"/>
              </a:ext>
            </a:extLst>
          </p:cNvPr>
          <p:cNvCxnSpPr>
            <a:cxnSpLocks/>
          </p:cNvCxnSpPr>
          <p:nvPr/>
        </p:nvCxnSpPr>
        <p:spPr>
          <a:xfrm>
            <a:off x="0" y="1603332"/>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6E03CEF2-C8FC-4C37-B5FD-4D701E7CDF9E}"/>
              </a:ext>
            </a:extLst>
          </p:cNvPr>
          <p:cNvSpPr txBox="1"/>
          <p:nvPr/>
        </p:nvSpPr>
        <p:spPr>
          <a:xfrm>
            <a:off x="686522" y="6522161"/>
            <a:ext cx="3127972" cy="276999"/>
          </a:xfrm>
          <a:prstGeom prst="rect">
            <a:avLst/>
          </a:prstGeom>
          <a:noFill/>
        </p:spPr>
        <p:txBody>
          <a:bodyPr wrap="none" rtlCol="0">
            <a:spAutoFit/>
          </a:bodyPr>
          <a:lstStyle/>
          <a:p>
            <a:r>
              <a:rPr lang="en-US" sz="1200" dirty="0">
                <a:solidFill>
                  <a:schemeClr val="bg1">
                    <a:lumMod val="50000"/>
                  </a:schemeClr>
                </a:solidFill>
              </a:rPr>
              <a:t>Image: Wikimedia Commons, Author: Astrid 91</a:t>
            </a:r>
          </a:p>
        </p:txBody>
      </p:sp>
      <p:grpSp>
        <p:nvGrpSpPr>
          <p:cNvPr id="20" name="Group 19">
            <a:extLst>
              <a:ext uri="{FF2B5EF4-FFF2-40B4-BE49-F238E27FC236}">
                <a16:creationId xmlns:a16="http://schemas.microsoft.com/office/drawing/2014/main" id="{914CBEA9-CC22-3E4E-BCCD-460362284019}"/>
              </a:ext>
            </a:extLst>
          </p:cNvPr>
          <p:cNvGrpSpPr/>
          <p:nvPr/>
        </p:nvGrpSpPr>
        <p:grpSpPr>
          <a:xfrm>
            <a:off x="2625246" y="2727798"/>
            <a:ext cx="6941507" cy="3700064"/>
            <a:chOff x="2625246" y="2727798"/>
            <a:chExt cx="6941507" cy="3700064"/>
          </a:xfrm>
        </p:grpSpPr>
        <p:pic>
          <p:nvPicPr>
            <p:cNvPr id="13" name="Picture 12">
              <a:extLst>
                <a:ext uri="{FF2B5EF4-FFF2-40B4-BE49-F238E27FC236}">
                  <a16:creationId xmlns:a16="http://schemas.microsoft.com/office/drawing/2014/main" id="{8FF56F16-54C1-4175-8FAE-323604896212}"/>
                </a:ext>
              </a:extLst>
            </p:cNvPr>
            <p:cNvPicPr>
              <a:picLocks noChangeAspect="1"/>
            </p:cNvPicPr>
            <p:nvPr/>
          </p:nvPicPr>
          <p:blipFill>
            <a:blip r:embed="rId3"/>
            <a:stretch>
              <a:fillRect/>
            </a:stretch>
          </p:blipFill>
          <p:spPr>
            <a:xfrm>
              <a:off x="2625246" y="2727798"/>
              <a:ext cx="6941507" cy="3700064"/>
            </a:xfrm>
            <a:prstGeom prst="rect">
              <a:avLst/>
            </a:prstGeom>
          </p:spPr>
        </p:pic>
        <p:cxnSp>
          <p:nvCxnSpPr>
            <p:cNvPr id="3" name="Straight Connector 2">
              <a:extLst>
                <a:ext uri="{FF2B5EF4-FFF2-40B4-BE49-F238E27FC236}">
                  <a16:creationId xmlns:a16="http://schemas.microsoft.com/office/drawing/2014/main" id="{34308FE7-B9B6-EC4E-8942-1EB5DE5D60A9}"/>
                </a:ext>
              </a:extLst>
            </p:cNvPr>
            <p:cNvCxnSpPr/>
            <p:nvPr/>
          </p:nvCxnSpPr>
          <p:spPr>
            <a:xfrm>
              <a:off x="2857500" y="3234690"/>
              <a:ext cx="237744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6AE4E7B6-6DF7-794F-97B9-A995330A77D7}"/>
                </a:ext>
              </a:extLst>
            </p:cNvPr>
            <p:cNvCxnSpPr>
              <a:cxnSpLocks/>
            </p:cNvCxnSpPr>
            <p:nvPr/>
          </p:nvCxnSpPr>
          <p:spPr>
            <a:xfrm>
              <a:off x="3017520" y="3775710"/>
              <a:ext cx="198569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B1BDA1E1-3836-AD40-B8AC-B5AED347A215}"/>
                </a:ext>
              </a:extLst>
            </p:cNvPr>
            <p:cNvCxnSpPr>
              <a:cxnSpLocks/>
            </p:cNvCxnSpPr>
            <p:nvPr/>
          </p:nvCxnSpPr>
          <p:spPr>
            <a:xfrm>
              <a:off x="3291840" y="4438650"/>
              <a:ext cx="146304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8E3C111-9EBE-FF41-8FCA-E8CF1C7D0ADB}"/>
                </a:ext>
              </a:extLst>
            </p:cNvPr>
            <p:cNvCxnSpPr>
              <a:cxnSpLocks/>
            </p:cNvCxnSpPr>
            <p:nvPr/>
          </p:nvCxnSpPr>
          <p:spPr>
            <a:xfrm>
              <a:off x="3497580" y="4968240"/>
              <a:ext cx="105156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1B8B7B9D-F86C-8548-894A-86CE5287B2AC}"/>
                </a:ext>
              </a:extLst>
            </p:cNvPr>
            <p:cNvCxnSpPr>
              <a:cxnSpLocks/>
            </p:cNvCxnSpPr>
            <p:nvPr/>
          </p:nvCxnSpPr>
          <p:spPr>
            <a:xfrm>
              <a:off x="3749040" y="5574030"/>
              <a:ext cx="548640" cy="0"/>
            </a:xfrm>
            <a:prstGeom prst="line">
              <a:avLst/>
            </a:prstGeom>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6095816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25148" y="379867"/>
            <a:ext cx="3395097" cy="707886"/>
          </a:xfrm>
          <a:prstGeom prst="rect">
            <a:avLst/>
          </a:prstGeom>
          <a:noFill/>
        </p:spPr>
        <p:txBody>
          <a:bodyPr wrap="none" rtlCol="0">
            <a:spAutoFit/>
          </a:bodyPr>
          <a:lstStyle/>
          <a:p>
            <a:r>
              <a:rPr lang="en-US" altLang="en-US" sz="4000" b="1" dirty="0">
                <a:solidFill>
                  <a:srgbClr val="00728A"/>
                </a:solidFill>
                <a:latin typeface="Calibri" charset="0"/>
                <a:ea typeface="ＭＳ Ｐゴシック" charset="-128"/>
              </a:rPr>
              <a:t>Atom Economy</a:t>
            </a:r>
          </a:p>
        </p:txBody>
      </p:sp>
      <p:pic>
        <p:nvPicPr>
          <p:cNvPr id="5" name="Picture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12902" y="42529"/>
            <a:ext cx="2112246" cy="1382561"/>
          </a:xfrm>
          <a:prstGeom prst="rect">
            <a:avLst/>
          </a:prstGeom>
        </p:spPr>
      </p:pic>
      <p:sp>
        <p:nvSpPr>
          <p:cNvPr id="9" name="TextBox 8"/>
          <p:cNvSpPr txBox="1"/>
          <p:nvPr/>
        </p:nvSpPr>
        <p:spPr>
          <a:xfrm>
            <a:off x="312902" y="1773649"/>
            <a:ext cx="9308953" cy="1631216"/>
          </a:xfrm>
          <a:prstGeom prst="rect">
            <a:avLst/>
          </a:prstGeom>
          <a:noFill/>
        </p:spPr>
        <p:txBody>
          <a:bodyPr wrap="square" rtlCol="0">
            <a:spAutoFit/>
          </a:bodyPr>
          <a:lstStyle/>
          <a:p>
            <a:r>
              <a:rPr lang="en-US" sz="2000" dirty="0"/>
              <a:t>In 1990 Barry </a:t>
            </a:r>
            <a:r>
              <a:rPr lang="en-US" sz="2000" dirty="0" err="1"/>
              <a:t>Trost</a:t>
            </a:r>
            <a:r>
              <a:rPr lang="en-US" sz="2000" dirty="0"/>
              <a:t> introduced the concept of synthetic efficiency: Atom Economy (AE). It refers to the concept of maximizing the use of raw materials so that the final product contains the maximum number of atoms from the reactants.</a:t>
            </a:r>
          </a:p>
          <a:p>
            <a:endParaRPr lang="en-US" sz="2000" dirty="0"/>
          </a:p>
          <a:p>
            <a:r>
              <a:rPr lang="en-US" sz="2000" i="1" dirty="0"/>
              <a:t>The ideal reaction would incorporate all of the atoms of the reactants.</a:t>
            </a:r>
          </a:p>
        </p:txBody>
      </p:sp>
      <p:cxnSp>
        <p:nvCxnSpPr>
          <p:cNvPr id="8" name="Straight Connector 7">
            <a:extLst>
              <a:ext uri="{FF2B5EF4-FFF2-40B4-BE49-F238E27FC236}">
                <a16:creationId xmlns:a16="http://schemas.microsoft.com/office/drawing/2014/main" id="{310DE117-06EE-4EE6-82A9-E47B4F4A6950}"/>
              </a:ext>
            </a:extLst>
          </p:cNvPr>
          <p:cNvCxnSpPr/>
          <p:nvPr/>
        </p:nvCxnSpPr>
        <p:spPr>
          <a:xfrm>
            <a:off x="0" y="1602889"/>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3"/>
          <a:stretch>
            <a:fillRect/>
          </a:stretch>
        </p:blipFill>
        <p:spPr>
          <a:xfrm>
            <a:off x="9919100" y="0"/>
            <a:ext cx="1846564" cy="1846564"/>
          </a:xfrm>
          <a:prstGeom prst="rect">
            <a:avLst/>
          </a:prstGeom>
        </p:spPr>
      </p:pic>
      <p:sp>
        <p:nvSpPr>
          <p:cNvPr id="6" name="Rectangle 5"/>
          <p:cNvSpPr/>
          <p:nvPr/>
        </p:nvSpPr>
        <p:spPr>
          <a:xfrm>
            <a:off x="10216345" y="1848428"/>
            <a:ext cx="1252074" cy="369332"/>
          </a:xfrm>
          <a:prstGeom prst="rect">
            <a:avLst/>
          </a:prstGeom>
        </p:spPr>
        <p:txBody>
          <a:bodyPr wrap="none">
            <a:spAutoFit/>
          </a:bodyPr>
          <a:lstStyle/>
          <a:p>
            <a:r>
              <a:rPr lang="en-US" i="1" dirty="0"/>
              <a:t>Barry </a:t>
            </a:r>
            <a:r>
              <a:rPr lang="en-US" i="1" dirty="0" err="1"/>
              <a:t>Trost</a:t>
            </a:r>
            <a:r>
              <a:rPr lang="en-US" i="1" dirty="0"/>
              <a:t> </a:t>
            </a:r>
          </a:p>
        </p:txBody>
      </p:sp>
      <p:sp>
        <p:nvSpPr>
          <p:cNvPr id="10" name="Rounded Rectangle 9">
            <a:extLst>
              <a:ext uri="{FF2B5EF4-FFF2-40B4-BE49-F238E27FC236}">
                <a16:creationId xmlns:a16="http://schemas.microsoft.com/office/drawing/2014/main" id="{BFCCF19B-8CD7-5845-9A6D-113ABD88B6B4}"/>
              </a:ext>
            </a:extLst>
          </p:cNvPr>
          <p:cNvSpPr/>
          <p:nvPr/>
        </p:nvSpPr>
        <p:spPr bwMode="auto">
          <a:xfrm>
            <a:off x="2333197" y="4065058"/>
            <a:ext cx="6056850" cy="1062507"/>
          </a:xfrm>
          <a:prstGeom prst="roundRect">
            <a:avLst/>
          </a:prstGeom>
          <a:solidFill>
            <a:srgbClr val="96FF70"/>
          </a:solidFill>
          <a:ln>
            <a:headEnd type="none" w="med" len="med"/>
            <a:tailEnd type="none" w="med" len="med"/>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a:prstTxWarp prst="textNoShape">
              <a:avLst/>
            </a:prstTxWarp>
          </a:bodyPr>
          <a:lstStyle/>
          <a:p>
            <a:pPr>
              <a:defRPr/>
            </a:pPr>
            <a:endParaRPr lang="en-US">
              <a:solidFill>
                <a:srgbClr val="73FF5C"/>
              </a:solidFill>
            </a:endParaRPr>
          </a:p>
        </p:txBody>
      </p:sp>
      <p:sp>
        <p:nvSpPr>
          <p:cNvPr id="11" name="Text Box 11">
            <a:extLst>
              <a:ext uri="{FF2B5EF4-FFF2-40B4-BE49-F238E27FC236}">
                <a16:creationId xmlns:a16="http://schemas.microsoft.com/office/drawing/2014/main" id="{997B4122-80B1-CF47-80F4-B223562EB0F0}"/>
              </a:ext>
            </a:extLst>
          </p:cNvPr>
          <p:cNvSpPr txBox="1">
            <a:spLocks noChangeArrowheads="1"/>
          </p:cNvSpPr>
          <p:nvPr/>
        </p:nvSpPr>
        <p:spPr bwMode="auto">
          <a:xfrm>
            <a:off x="2549221" y="4342424"/>
            <a:ext cx="1573213" cy="304800"/>
          </a:xfrm>
          <a:prstGeom prst="rect">
            <a:avLst/>
          </a:prstGeom>
          <a:noFill/>
          <a:ln w="9525">
            <a:noFill/>
            <a:miter lim="800000"/>
            <a:headEnd/>
            <a:tailEnd/>
          </a:ln>
        </p:spPr>
        <p:txBody>
          <a:bodyPr wrap="none">
            <a:prstTxWarp prst="textNoShape">
              <a:avLst/>
            </a:prstTxWarp>
            <a:spAutoFit/>
          </a:bodyPr>
          <a:lstStyle/>
          <a:p>
            <a:r>
              <a:rPr lang="en-US"/>
              <a:t>Atom economy  =</a:t>
            </a:r>
          </a:p>
        </p:txBody>
      </p:sp>
      <p:sp>
        <p:nvSpPr>
          <p:cNvPr id="12" name="Text Box 12">
            <a:extLst>
              <a:ext uri="{FF2B5EF4-FFF2-40B4-BE49-F238E27FC236}">
                <a16:creationId xmlns:a16="http://schemas.microsoft.com/office/drawing/2014/main" id="{BDE85066-A0EF-8943-98EA-C18FA37117D4}"/>
              </a:ext>
            </a:extLst>
          </p:cNvPr>
          <p:cNvSpPr txBox="1">
            <a:spLocks noChangeArrowheads="1"/>
          </p:cNvSpPr>
          <p:nvPr/>
        </p:nvSpPr>
        <p:spPr bwMode="auto">
          <a:xfrm>
            <a:off x="4348589" y="4209074"/>
            <a:ext cx="2462569" cy="369332"/>
          </a:xfrm>
          <a:prstGeom prst="rect">
            <a:avLst/>
          </a:prstGeom>
          <a:noFill/>
          <a:ln w="9525">
            <a:noFill/>
            <a:miter lim="800000"/>
            <a:headEnd/>
            <a:tailEnd/>
          </a:ln>
        </p:spPr>
        <p:txBody>
          <a:bodyPr wrap="square">
            <a:prstTxWarp prst="textNoShape">
              <a:avLst/>
            </a:prstTxWarp>
            <a:spAutoFit/>
          </a:bodyPr>
          <a:lstStyle/>
          <a:p>
            <a:pPr>
              <a:spcBef>
                <a:spcPct val="50000"/>
              </a:spcBef>
            </a:pPr>
            <a:r>
              <a:rPr lang="en-US" dirty="0"/>
              <a:t>FW of desired product</a:t>
            </a:r>
          </a:p>
        </p:txBody>
      </p:sp>
      <p:sp>
        <p:nvSpPr>
          <p:cNvPr id="13" name="Text Box 13">
            <a:extLst>
              <a:ext uri="{FF2B5EF4-FFF2-40B4-BE49-F238E27FC236}">
                <a16:creationId xmlns:a16="http://schemas.microsoft.com/office/drawing/2014/main" id="{685B6847-09E0-5947-A197-F92F98C21EA6}"/>
              </a:ext>
            </a:extLst>
          </p:cNvPr>
          <p:cNvSpPr txBox="1">
            <a:spLocks noChangeArrowheads="1"/>
          </p:cNvSpPr>
          <p:nvPr/>
        </p:nvSpPr>
        <p:spPr bwMode="auto">
          <a:xfrm>
            <a:off x="4348588" y="4501174"/>
            <a:ext cx="2203077" cy="369332"/>
          </a:xfrm>
          <a:prstGeom prst="rect">
            <a:avLst/>
          </a:prstGeom>
          <a:noFill/>
          <a:ln w="9525">
            <a:noFill/>
            <a:miter lim="800000"/>
            <a:headEnd/>
            <a:tailEnd/>
          </a:ln>
        </p:spPr>
        <p:txBody>
          <a:bodyPr wrap="square">
            <a:prstTxWarp prst="textNoShape">
              <a:avLst/>
            </a:prstTxWarp>
            <a:spAutoFit/>
          </a:bodyPr>
          <a:lstStyle/>
          <a:p>
            <a:r>
              <a:rPr lang="en-US" dirty="0"/>
              <a:t>FW of all reagents</a:t>
            </a:r>
          </a:p>
        </p:txBody>
      </p:sp>
      <p:sp>
        <p:nvSpPr>
          <p:cNvPr id="14" name="Line 14">
            <a:extLst>
              <a:ext uri="{FF2B5EF4-FFF2-40B4-BE49-F238E27FC236}">
                <a16:creationId xmlns:a16="http://schemas.microsoft.com/office/drawing/2014/main" id="{DA4D530E-DDDC-534D-A2A2-AD43B0E0A0EB}"/>
              </a:ext>
            </a:extLst>
          </p:cNvPr>
          <p:cNvSpPr>
            <a:spLocks noChangeShapeType="1"/>
          </p:cNvSpPr>
          <p:nvPr/>
        </p:nvSpPr>
        <p:spPr bwMode="auto">
          <a:xfrm>
            <a:off x="4363006" y="4538245"/>
            <a:ext cx="2268000" cy="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15" name="Text Box 15">
            <a:extLst>
              <a:ext uri="{FF2B5EF4-FFF2-40B4-BE49-F238E27FC236}">
                <a16:creationId xmlns:a16="http://schemas.microsoft.com/office/drawing/2014/main" id="{ECC910DC-17DC-6E4D-AE25-E1AD5A1029AD}"/>
              </a:ext>
            </a:extLst>
          </p:cNvPr>
          <p:cNvSpPr txBox="1">
            <a:spLocks noChangeArrowheads="1"/>
          </p:cNvSpPr>
          <p:nvPr/>
        </p:nvSpPr>
        <p:spPr bwMode="auto">
          <a:xfrm>
            <a:off x="6672261" y="4367824"/>
            <a:ext cx="806450" cy="304800"/>
          </a:xfrm>
          <a:prstGeom prst="rect">
            <a:avLst/>
          </a:prstGeom>
          <a:noFill/>
          <a:ln w="9525">
            <a:noFill/>
            <a:miter lim="800000"/>
            <a:headEnd/>
            <a:tailEnd/>
          </a:ln>
        </p:spPr>
        <p:txBody>
          <a:bodyPr wrap="none">
            <a:prstTxWarp prst="textNoShape">
              <a:avLst/>
            </a:prstTxWarp>
            <a:spAutoFit/>
          </a:bodyPr>
          <a:lstStyle/>
          <a:p>
            <a:r>
              <a:rPr lang="en-US" dirty="0"/>
              <a:t>X 100%</a:t>
            </a:r>
          </a:p>
        </p:txBody>
      </p:sp>
    </p:spTree>
    <p:extLst>
      <p:ext uri="{BB962C8B-B14F-4D97-AF65-F5344CB8AC3E}">
        <p14:creationId xmlns:p14="http://schemas.microsoft.com/office/powerpoint/2010/main" val="8055771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4"/>
          <p:cNvSpPr>
            <a:spLocks noGrp="1" noChangeArrowheads="1"/>
          </p:cNvSpPr>
          <p:nvPr>
            <p:ph sz="half" idx="1"/>
          </p:nvPr>
        </p:nvSpPr>
        <p:spPr>
          <a:xfrm>
            <a:off x="1051560" y="1399387"/>
            <a:ext cx="10210800" cy="1459630"/>
          </a:xfrm>
        </p:spPr>
        <p:txBody>
          <a:bodyPr wrap="square">
            <a:spAutoFit/>
          </a:bodyPr>
          <a:lstStyle/>
          <a:p>
            <a:pPr marL="0" indent="0" algn="ctr">
              <a:lnSpc>
                <a:spcPct val="114000"/>
              </a:lnSpc>
              <a:buNone/>
            </a:pPr>
            <a:r>
              <a:rPr lang="en-US" altLang="en-US" sz="2400" dirty="0">
                <a:latin typeface="+mn-lt"/>
              </a:rPr>
              <a:t>Green chemistry is the </a:t>
            </a:r>
            <a:r>
              <a:rPr lang="en-US" altLang="en-US" sz="2400" b="1" dirty="0">
                <a:latin typeface="+mn-lt"/>
              </a:rPr>
              <a:t>design</a:t>
            </a:r>
            <a:r>
              <a:rPr lang="en-US" altLang="en-US" sz="2400" dirty="0">
                <a:latin typeface="+mn-lt"/>
              </a:rPr>
              <a:t> of chemical products and processes to </a:t>
            </a:r>
            <a:r>
              <a:rPr lang="en-US" altLang="en-US" sz="2400" b="1" dirty="0">
                <a:latin typeface="+mn-lt"/>
              </a:rPr>
              <a:t>reduce or eliminate </a:t>
            </a:r>
            <a:r>
              <a:rPr lang="en-US" altLang="en-US" sz="2400" dirty="0">
                <a:latin typeface="+mn-lt"/>
              </a:rPr>
              <a:t>the generation and use of </a:t>
            </a:r>
            <a:r>
              <a:rPr lang="en-US" altLang="en-US" sz="2400" b="1" dirty="0">
                <a:latin typeface="+mn-lt"/>
              </a:rPr>
              <a:t>hazardous substances</a:t>
            </a:r>
            <a:r>
              <a:rPr lang="en-US" altLang="en-US" sz="2400" dirty="0"/>
              <a:t>.</a:t>
            </a:r>
          </a:p>
          <a:p>
            <a:pPr marL="0" indent="0" algn="ctr">
              <a:lnSpc>
                <a:spcPct val="114000"/>
              </a:lnSpc>
              <a:buNone/>
            </a:pPr>
            <a:r>
              <a:rPr lang="en-US" altLang="en-US" sz="2400" b="1" dirty="0">
                <a:latin typeface="+mn-lt"/>
              </a:rPr>
              <a:t>Hazardous = to human health and environment</a:t>
            </a:r>
          </a:p>
        </p:txBody>
      </p:sp>
      <p:sp>
        <p:nvSpPr>
          <p:cNvPr id="13317" name="TextBox 2"/>
          <p:cNvSpPr txBox="1">
            <a:spLocks noChangeArrowheads="1"/>
          </p:cNvSpPr>
          <p:nvPr/>
        </p:nvSpPr>
        <p:spPr bwMode="auto">
          <a:xfrm>
            <a:off x="6731434" y="6221932"/>
            <a:ext cx="546056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1B4074"/>
              </a:buClr>
              <a:buFont typeface="Times" panose="02020603050405020304" pitchFamily="18"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r">
              <a:spcBef>
                <a:spcPct val="0"/>
              </a:spcBef>
              <a:buClrTx/>
              <a:buFontTx/>
              <a:buNone/>
            </a:pPr>
            <a:r>
              <a:rPr lang="en-US" altLang="en-US" sz="1400" dirty="0">
                <a:solidFill>
                  <a:schemeClr val="bg1">
                    <a:lumMod val="50000"/>
                  </a:schemeClr>
                </a:solidFill>
                <a:latin typeface="+mn-lt"/>
              </a:rPr>
              <a:t>Anastas, P. T., Warner, J. C. (2000). Green chemistry: Theory and Practice. </a:t>
            </a:r>
          </a:p>
          <a:p>
            <a:pPr algn="r">
              <a:spcBef>
                <a:spcPct val="0"/>
              </a:spcBef>
              <a:buClrTx/>
              <a:buFontTx/>
              <a:buNone/>
            </a:pPr>
            <a:r>
              <a:rPr lang="en-US" altLang="en-US" sz="1400" dirty="0">
                <a:solidFill>
                  <a:schemeClr val="bg1">
                    <a:lumMod val="50000"/>
                  </a:schemeClr>
                </a:solidFill>
                <a:latin typeface="+mn-lt"/>
              </a:rPr>
              <a:t>New York; Oxford University Press</a:t>
            </a:r>
            <a:r>
              <a:rPr lang="en-US" altLang="en-US" sz="1400" dirty="0">
                <a:solidFill>
                  <a:schemeClr val="bg1">
                    <a:lumMod val="50000"/>
                  </a:schemeClr>
                </a:solidFill>
                <a:latin typeface="Calibri Regular" charset="0"/>
              </a:rPr>
              <a:t>. </a:t>
            </a:r>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573730" y="2929818"/>
            <a:ext cx="2558709" cy="3358144"/>
          </a:xfrm>
          <a:prstGeom prst="rect">
            <a:avLst/>
          </a:prstGeom>
        </p:spPr>
      </p:pic>
      <p:pic>
        <p:nvPicPr>
          <p:cNvPr id="3" name="Picture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887497" y="2961607"/>
            <a:ext cx="2815572" cy="3295875"/>
          </a:xfrm>
          <a:prstGeom prst="rect">
            <a:avLst/>
          </a:prstGeom>
        </p:spPr>
      </p:pic>
      <p:cxnSp>
        <p:nvCxnSpPr>
          <p:cNvPr id="10" name="Straight Connector 9">
            <a:extLst>
              <a:ext uri="{FF2B5EF4-FFF2-40B4-BE49-F238E27FC236}">
                <a16:creationId xmlns:a16="http://schemas.microsoft.com/office/drawing/2014/main" id="{C576652B-8BAB-49F3-8FCE-8CF10A704C93}"/>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525CBB55-3DA4-4F2A-8EE1-3E671BEF7BF5}"/>
              </a:ext>
            </a:extLst>
          </p:cNvPr>
          <p:cNvSpPr txBox="1"/>
          <p:nvPr/>
        </p:nvSpPr>
        <p:spPr>
          <a:xfrm>
            <a:off x="3237506" y="217371"/>
            <a:ext cx="5717014" cy="707886"/>
          </a:xfrm>
          <a:prstGeom prst="rect">
            <a:avLst/>
          </a:prstGeom>
          <a:noFill/>
        </p:spPr>
        <p:txBody>
          <a:bodyPr wrap="none" rtlCol="0">
            <a:spAutoFit/>
          </a:bodyPr>
          <a:lstStyle/>
          <a:p>
            <a:pPr algn="ctr"/>
            <a:r>
              <a:rPr lang="en-US" sz="4000" b="1" dirty="0"/>
              <a:t>What is Green Chemistry?</a:t>
            </a:r>
          </a:p>
        </p:txBody>
      </p:sp>
    </p:spTree>
    <p:extLst>
      <p:ext uri="{BB962C8B-B14F-4D97-AF65-F5344CB8AC3E}">
        <p14:creationId xmlns:p14="http://schemas.microsoft.com/office/powerpoint/2010/main" val="7672762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3"/>
          <p:cNvSpPr>
            <a:spLocks noGrp="1" noChangeArrowheads="1"/>
          </p:cNvSpPr>
          <p:nvPr>
            <p:ph type="body" sz="half" idx="1"/>
          </p:nvPr>
        </p:nvSpPr>
        <p:spPr>
          <a:xfrm>
            <a:off x="1830974" y="2103815"/>
            <a:ext cx="3909702" cy="369127"/>
          </a:xfrm>
          <a:noFill/>
        </p:spPr>
        <p:txBody>
          <a:bodyPr>
            <a:normAutofit fontScale="92500"/>
          </a:bodyPr>
          <a:lstStyle/>
          <a:p>
            <a:pPr marL="0" indent="0">
              <a:buNone/>
            </a:pPr>
            <a:r>
              <a:rPr lang="en-US" altLang="x-none" sz="2000" b="1" dirty="0">
                <a:latin typeface="Calibri Regular" charset="0"/>
                <a:ea typeface="ＭＳ Ｐゴシック" charset="-128"/>
              </a:rPr>
              <a:t>Conventional synthesis of ibuprofen:</a:t>
            </a:r>
          </a:p>
        </p:txBody>
      </p:sp>
      <p:graphicFrame>
        <p:nvGraphicFramePr>
          <p:cNvPr id="135171" name="Object 2">
            <a:hlinkClick r:id="" action="ppaction://ole?verb=0"/>
          </p:cNvPr>
          <p:cNvGraphicFramePr>
            <a:graphicFrameLocks noGrp="1"/>
          </p:cNvGraphicFramePr>
          <p:nvPr>
            <p:ph sz="half" idx="2"/>
            <p:extLst/>
          </p:nvPr>
        </p:nvGraphicFramePr>
        <p:xfrm>
          <a:off x="2773852" y="3065290"/>
          <a:ext cx="6618120" cy="3383934"/>
        </p:xfrm>
        <a:graphic>
          <a:graphicData uri="http://schemas.openxmlformats.org/presentationml/2006/ole">
            <mc:AlternateContent xmlns:mc="http://schemas.openxmlformats.org/markup-compatibility/2006">
              <mc:Choice xmlns:v="urn:schemas-microsoft-com:vml" Requires="v">
                <p:oleObj spid="_x0000_s6295" name="ISIS/Draw Sketch" r:id="rId4" imgW="7327900" imgH="3746500" progId="ISISServer">
                  <p:embed/>
                </p:oleObj>
              </mc:Choice>
              <mc:Fallback>
                <p:oleObj name="ISIS/Draw Sketch" r:id="rId4" imgW="7327900" imgH="3746500" progId="ISISServer">
                  <p:embed/>
                  <p:pic>
                    <p:nvPicPr>
                      <p:cNvPr id="135171" name="Object 2">
                        <a:hlinkClick r:id="" action="ppaction://ole?verb=0"/>
                      </p:cNvPr>
                      <p:cNvPicPr>
                        <a:picLocks noChangeArrowheads="1"/>
                      </p:cNvPicPr>
                      <p:nvPr/>
                    </p:nvPicPr>
                    <p:blipFill>
                      <a:blip r:embed="rId5">
                        <a:lum bright="-100000" contrast="-40000"/>
                        <a:extLst>
                          <a:ext uri="{28A0092B-C50C-407E-A947-70E740481C1C}">
                            <a14:useLocalDpi xmlns:a14="http://schemas.microsoft.com/office/drawing/2010/main" val="0"/>
                          </a:ext>
                        </a:extLst>
                      </a:blip>
                      <a:srcRect/>
                      <a:stretch>
                        <a:fillRect/>
                      </a:stretch>
                    </p:blipFill>
                    <p:spPr bwMode="auto">
                      <a:xfrm>
                        <a:off x="2773852" y="3065290"/>
                        <a:ext cx="6618120" cy="3383934"/>
                      </a:xfrm>
                      <a:prstGeom prst="rect">
                        <a:avLst/>
                      </a:prstGeom>
                      <a:noFill/>
                      <a:ln>
                        <a:noFill/>
                      </a:ln>
                      <a:effectLst/>
                      <a:extLst>
                        <a:ext uri="{FAA26D3D-D897-4be2-8F04-BA451C77F1D7}">
                          <ma14:placeholderFlag xmlns:ma14="http://schemas.microsoft.com/office/mac/drawingml/2011/main" xmlns="" val="1"/>
                        </a:ext>
                      </a:extLst>
                    </p:spPr>
                  </p:pic>
                </p:oleObj>
              </mc:Fallback>
            </mc:AlternateContent>
          </a:graphicData>
        </a:graphic>
      </p:graphicFrame>
      <p:sp>
        <p:nvSpPr>
          <p:cNvPr id="5" name="Retângulo 4">
            <a:extLst>
              <a:ext uri="{FF2B5EF4-FFF2-40B4-BE49-F238E27FC236}">
                <a16:creationId xmlns:a16="http://schemas.microsoft.com/office/drawing/2014/main" id="{5254F68C-12FA-4F58-92A6-DF4C9FD9BFEB}"/>
              </a:ext>
            </a:extLst>
          </p:cNvPr>
          <p:cNvSpPr/>
          <p:nvPr/>
        </p:nvSpPr>
        <p:spPr>
          <a:xfrm>
            <a:off x="1730477" y="2049957"/>
            <a:ext cx="8686800" cy="4509837"/>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471929" y="1628944"/>
            <a:ext cx="3027688" cy="421013"/>
          </a:xfrm>
          <a:prstGeom prst="rect">
            <a:avLst/>
          </a:prstGeom>
        </p:spPr>
        <p:txBody>
          <a:bodyPr wrap="none">
            <a:spAutoFit/>
          </a:bodyPr>
          <a:lstStyle/>
          <a:p>
            <a:pPr marL="91440" algn="ctr">
              <a:lnSpc>
                <a:spcPct val="89000"/>
              </a:lnSpc>
              <a:spcBef>
                <a:spcPct val="0"/>
              </a:spcBef>
            </a:pPr>
            <a:r>
              <a:rPr lang="en-US" altLang="x-none" sz="2400" b="1" dirty="0">
                <a:solidFill>
                  <a:srgbClr val="002060"/>
                </a:solidFill>
              </a:rPr>
              <a:t>Case study:</a:t>
            </a:r>
            <a:r>
              <a:rPr lang="en-US" altLang="x-none" sz="2400" dirty="0">
                <a:solidFill>
                  <a:srgbClr val="002060"/>
                </a:solidFill>
              </a:rPr>
              <a:t> Ibuprofen</a:t>
            </a:r>
          </a:p>
        </p:txBody>
      </p:sp>
      <p:sp>
        <p:nvSpPr>
          <p:cNvPr id="2" name="TextBox 1">
            <a:extLst>
              <a:ext uri="{FF2B5EF4-FFF2-40B4-BE49-F238E27FC236}">
                <a16:creationId xmlns:a16="http://schemas.microsoft.com/office/drawing/2014/main" id="{BAAE6976-09B7-47B7-A7B8-6FE9115822AA}"/>
              </a:ext>
            </a:extLst>
          </p:cNvPr>
          <p:cNvSpPr txBox="1"/>
          <p:nvPr/>
        </p:nvSpPr>
        <p:spPr>
          <a:xfrm>
            <a:off x="1915694" y="2368364"/>
            <a:ext cx="2751651" cy="597599"/>
          </a:xfrm>
          <a:prstGeom prst="rect">
            <a:avLst/>
          </a:prstGeom>
          <a:noFill/>
        </p:spPr>
        <p:txBody>
          <a:bodyPr wrap="square" rtlCol="0">
            <a:spAutoFit/>
          </a:bodyPr>
          <a:lstStyle/>
          <a:p>
            <a:pPr lvl="1" indent="-228600">
              <a:spcBef>
                <a:spcPts val="100"/>
              </a:spcBef>
              <a:buFont typeface="Arial" panose="020B0604020202020204" pitchFamily="34" charset="0"/>
              <a:buChar char="•"/>
            </a:pPr>
            <a:r>
              <a:rPr lang="en-US" altLang="x-none" sz="1600" dirty="0">
                <a:latin typeface="Calibri Regular" charset="0"/>
                <a:ea typeface="ＭＳ Ｐゴシック" charset="-128"/>
              </a:rPr>
              <a:t>6 stoichiometric steps.</a:t>
            </a:r>
          </a:p>
          <a:p>
            <a:pPr lvl="1" indent="-228600" defTabSz="577850">
              <a:spcBef>
                <a:spcPts val="100"/>
              </a:spcBef>
              <a:buFont typeface="Arial" panose="020B0604020202020204" pitchFamily="34" charset="0"/>
              <a:buChar char="•"/>
            </a:pPr>
            <a:r>
              <a:rPr lang="en-US" altLang="x-none" sz="1600" dirty="0">
                <a:latin typeface="Calibri Regular" charset="0"/>
                <a:ea typeface="ＭＳ Ｐゴシック" charset="-128"/>
              </a:rPr>
              <a:t>&lt;40% atom utilization.</a:t>
            </a:r>
            <a:endParaRPr lang="en-US" altLang="x-none" sz="2000" dirty="0">
              <a:ea typeface="ＭＳ Ｐゴシック" charset="-128"/>
            </a:endParaRPr>
          </a:p>
        </p:txBody>
      </p:sp>
      <p:cxnSp>
        <p:nvCxnSpPr>
          <p:cNvPr id="9" name="Straight Connector 8">
            <a:extLst>
              <a:ext uri="{FF2B5EF4-FFF2-40B4-BE49-F238E27FC236}">
                <a16:creationId xmlns:a16="http://schemas.microsoft.com/office/drawing/2014/main" id="{B72A6C59-AB65-41D9-8112-F50BD1094409}"/>
              </a:ext>
            </a:extLst>
          </p:cNvPr>
          <p:cNvCxnSpPr>
            <a:cxnSpLocks/>
          </p:cNvCxnSpPr>
          <p:nvPr/>
        </p:nvCxnSpPr>
        <p:spPr>
          <a:xfrm>
            <a:off x="-18031" y="1597082"/>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62B0ECC3-681A-4117-B701-9E8B18D0C2BD}"/>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312902" y="56955"/>
            <a:ext cx="2112246" cy="1382561"/>
          </a:xfrm>
          <a:prstGeom prst="rect">
            <a:avLst/>
          </a:prstGeom>
        </p:spPr>
      </p:pic>
      <p:sp>
        <p:nvSpPr>
          <p:cNvPr id="11" name="TextBox 10">
            <a:extLst>
              <a:ext uri="{FF2B5EF4-FFF2-40B4-BE49-F238E27FC236}">
                <a16:creationId xmlns:a16="http://schemas.microsoft.com/office/drawing/2014/main" id="{C9991C10-C1C9-4ED8-A52A-835EE66E2FAC}"/>
              </a:ext>
            </a:extLst>
          </p:cNvPr>
          <p:cNvSpPr txBox="1"/>
          <p:nvPr/>
        </p:nvSpPr>
        <p:spPr>
          <a:xfrm>
            <a:off x="2425148" y="394292"/>
            <a:ext cx="3395097" cy="707886"/>
          </a:xfrm>
          <a:prstGeom prst="rect">
            <a:avLst/>
          </a:prstGeom>
          <a:noFill/>
        </p:spPr>
        <p:txBody>
          <a:bodyPr wrap="none" rtlCol="0">
            <a:spAutoFit/>
          </a:bodyPr>
          <a:lstStyle/>
          <a:p>
            <a:r>
              <a:rPr lang="en-US" altLang="en-US" sz="4000" b="1" dirty="0">
                <a:solidFill>
                  <a:srgbClr val="00728A"/>
                </a:solidFill>
                <a:latin typeface="Calibri" charset="0"/>
                <a:ea typeface="ＭＳ Ｐゴシック" charset="-128"/>
              </a:rPr>
              <a:t>Atom Economy</a:t>
            </a:r>
          </a:p>
        </p:txBody>
      </p:sp>
    </p:spTree>
    <p:extLst>
      <p:ext uri="{BB962C8B-B14F-4D97-AF65-F5344CB8AC3E}">
        <p14:creationId xmlns:p14="http://schemas.microsoft.com/office/powerpoint/2010/main" val="4196529624"/>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3"/>
          <p:cNvSpPr>
            <a:spLocks noGrp="1" noChangeArrowheads="1"/>
          </p:cNvSpPr>
          <p:nvPr>
            <p:ph type="body" sz="half" idx="1"/>
          </p:nvPr>
        </p:nvSpPr>
        <p:spPr>
          <a:xfrm>
            <a:off x="1730476" y="2189179"/>
            <a:ext cx="6917577" cy="1118789"/>
          </a:xfrm>
          <a:noFill/>
        </p:spPr>
        <p:txBody>
          <a:bodyPr>
            <a:normAutofit/>
          </a:bodyPr>
          <a:lstStyle/>
          <a:p>
            <a:pPr marL="0" indent="0">
              <a:buNone/>
            </a:pPr>
            <a:r>
              <a:rPr lang="en-US" altLang="x-none" sz="2000" b="1" dirty="0">
                <a:latin typeface="Calibri Regular" charset="0"/>
                <a:ea typeface="ＭＳ Ｐゴシック" charset="-128"/>
              </a:rPr>
              <a:t>Alternative catalytic synthesis of ibuprofen:</a:t>
            </a:r>
          </a:p>
          <a:p>
            <a:pPr marL="548640" lvl="1">
              <a:lnSpc>
                <a:spcPct val="100000"/>
              </a:lnSpc>
              <a:spcBef>
                <a:spcPts val="200"/>
              </a:spcBef>
            </a:pPr>
            <a:r>
              <a:rPr lang="en-US" altLang="x-none" sz="1600" dirty="0">
                <a:latin typeface="Calibri Regular" charset="0"/>
                <a:ea typeface="ＭＳ Ｐゴシック" charset="-128"/>
              </a:rPr>
              <a:t>3 catalytic steps.</a:t>
            </a:r>
          </a:p>
          <a:p>
            <a:pPr marL="548640" lvl="1">
              <a:lnSpc>
                <a:spcPct val="100000"/>
              </a:lnSpc>
              <a:spcBef>
                <a:spcPts val="200"/>
              </a:spcBef>
            </a:pPr>
            <a:r>
              <a:rPr lang="en-US" altLang="x-none" sz="1600" dirty="0">
                <a:latin typeface="Calibri Regular" charset="0"/>
                <a:ea typeface="ＭＳ Ｐゴシック" charset="-128"/>
              </a:rPr>
              <a:t>80% atom utilization.</a:t>
            </a:r>
          </a:p>
        </p:txBody>
      </p:sp>
      <p:graphicFrame>
        <p:nvGraphicFramePr>
          <p:cNvPr id="137219" name="Object 2">
            <a:hlinkClick r:id="" action="ppaction://ole?verb=0"/>
          </p:cNvPr>
          <p:cNvGraphicFramePr>
            <a:graphicFrameLocks noGrp="1"/>
          </p:cNvGraphicFramePr>
          <p:nvPr>
            <p:ph sz="half" idx="2"/>
            <p:extLst/>
          </p:nvPr>
        </p:nvGraphicFramePr>
        <p:xfrm>
          <a:off x="2683958" y="3350459"/>
          <a:ext cx="6759926" cy="2757283"/>
        </p:xfrm>
        <a:graphic>
          <a:graphicData uri="http://schemas.openxmlformats.org/presentationml/2006/ole">
            <mc:AlternateContent xmlns:mc="http://schemas.openxmlformats.org/markup-compatibility/2006">
              <mc:Choice xmlns:v="urn:schemas-microsoft-com:vml" Requires="v">
                <p:oleObj spid="_x0000_s7319" name="ISIS/Draw Sketch" r:id="rId4" imgW="5778500" imgH="2298700" progId="ISISServer">
                  <p:embed/>
                </p:oleObj>
              </mc:Choice>
              <mc:Fallback>
                <p:oleObj name="ISIS/Draw Sketch" r:id="rId4" imgW="5778500" imgH="2298700" progId="ISISServer">
                  <p:embed/>
                  <p:pic>
                    <p:nvPicPr>
                      <p:cNvPr id="137219" name="Object 2">
                        <a:hlinkClick r:id="" action="ppaction://ole?verb=0"/>
                      </p:cNvPr>
                      <p:cNvPicPr>
                        <a:picLocks noChangeArrowheads="1"/>
                      </p:cNvPicPr>
                      <p:nvPr/>
                    </p:nvPicPr>
                    <p:blipFill>
                      <a:blip r:embed="rId5">
                        <a:lum bright="-100000" contrast="-40000"/>
                        <a:extLst>
                          <a:ext uri="{28A0092B-C50C-407E-A947-70E740481C1C}">
                            <a14:useLocalDpi xmlns:a14="http://schemas.microsoft.com/office/drawing/2010/main" val="0"/>
                          </a:ext>
                        </a:extLst>
                      </a:blip>
                      <a:srcRect/>
                      <a:stretch>
                        <a:fillRect/>
                      </a:stretch>
                    </p:blipFill>
                    <p:spPr bwMode="auto">
                      <a:xfrm>
                        <a:off x="2683958" y="3350459"/>
                        <a:ext cx="6759926" cy="2757283"/>
                      </a:xfrm>
                      <a:prstGeom prst="rect">
                        <a:avLst/>
                      </a:prstGeom>
                      <a:noFill/>
                      <a:ln>
                        <a:noFill/>
                      </a:ln>
                      <a:effectLst/>
                      <a:extLst>
                        <a:ext uri="{FAA26D3D-D897-4be2-8F04-BA451C77F1D7}">
                          <ma14:placeholderFlag xmlns:ma14="http://schemas.microsoft.com/office/mac/drawingml/2011/main" xmlns="" val="1"/>
                        </a:ext>
                      </a:extLst>
                    </p:spPr>
                  </p:pic>
                </p:oleObj>
              </mc:Fallback>
            </mc:AlternateContent>
          </a:graphicData>
        </a:graphic>
      </p:graphicFrame>
      <p:sp>
        <p:nvSpPr>
          <p:cNvPr id="2" name="Rectangle 1"/>
          <p:cNvSpPr/>
          <p:nvPr/>
        </p:nvSpPr>
        <p:spPr>
          <a:xfrm>
            <a:off x="9406069" y="6025494"/>
            <a:ext cx="1039067" cy="369332"/>
          </a:xfrm>
          <a:prstGeom prst="rect">
            <a:avLst/>
          </a:prstGeom>
        </p:spPr>
        <p:txBody>
          <a:bodyPr wrap="none">
            <a:spAutoFit/>
          </a:bodyPr>
          <a:lstStyle/>
          <a:p>
            <a:pPr lvl="1">
              <a:buFont typeface="Wingdings" charset="2"/>
              <a:buNone/>
            </a:pPr>
            <a:r>
              <a:rPr lang="en-US" altLang="x-none" dirty="0">
                <a:latin typeface="Calibri Regular" charset="0"/>
                <a:ea typeface="ＭＳ Ｐゴシック" charset="-128"/>
              </a:rPr>
              <a:t>BHC</a:t>
            </a:r>
          </a:p>
        </p:txBody>
      </p:sp>
      <p:sp>
        <p:nvSpPr>
          <p:cNvPr id="6" name="Retângulo 5">
            <a:extLst>
              <a:ext uri="{FF2B5EF4-FFF2-40B4-BE49-F238E27FC236}">
                <a16:creationId xmlns:a16="http://schemas.microsoft.com/office/drawing/2014/main" id="{7CB19774-76E2-4728-82DE-52624121C232}"/>
              </a:ext>
            </a:extLst>
          </p:cNvPr>
          <p:cNvSpPr/>
          <p:nvPr/>
        </p:nvSpPr>
        <p:spPr>
          <a:xfrm>
            <a:off x="1720521" y="2091987"/>
            <a:ext cx="8686800" cy="4313219"/>
          </a:xfrm>
          <a:prstGeom prst="rect">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99603" y="1628484"/>
            <a:ext cx="3027687" cy="421013"/>
          </a:xfrm>
          <a:prstGeom prst="rect">
            <a:avLst/>
          </a:prstGeom>
        </p:spPr>
        <p:txBody>
          <a:bodyPr wrap="none">
            <a:spAutoFit/>
          </a:bodyPr>
          <a:lstStyle/>
          <a:p>
            <a:pPr marL="91440" algn="ctr">
              <a:lnSpc>
                <a:spcPct val="89000"/>
              </a:lnSpc>
              <a:spcBef>
                <a:spcPct val="0"/>
              </a:spcBef>
            </a:pPr>
            <a:r>
              <a:rPr lang="en-US" altLang="x-none" sz="2400" b="1" dirty="0">
                <a:solidFill>
                  <a:srgbClr val="002060"/>
                </a:solidFill>
              </a:rPr>
              <a:t>Case study: </a:t>
            </a:r>
            <a:r>
              <a:rPr lang="en-US" altLang="x-none" sz="2400" dirty="0">
                <a:solidFill>
                  <a:srgbClr val="002060"/>
                </a:solidFill>
              </a:rPr>
              <a:t>Ibuprofen</a:t>
            </a:r>
          </a:p>
        </p:txBody>
      </p:sp>
      <p:pic>
        <p:nvPicPr>
          <p:cNvPr id="8" name="Picture 7">
            <a:extLst>
              <a:ext uri="{FF2B5EF4-FFF2-40B4-BE49-F238E27FC236}">
                <a16:creationId xmlns:a16="http://schemas.microsoft.com/office/drawing/2014/main" id="{12CC10AE-F884-4309-8FCA-4D2A3942D3C8}"/>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312902" y="56955"/>
            <a:ext cx="2112246" cy="1382561"/>
          </a:xfrm>
          <a:prstGeom prst="rect">
            <a:avLst/>
          </a:prstGeom>
        </p:spPr>
      </p:pic>
      <p:sp>
        <p:nvSpPr>
          <p:cNvPr id="10" name="TextBox 9">
            <a:extLst>
              <a:ext uri="{FF2B5EF4-FFF2-40B4-BE49-F238E27FC236}">
                <a16:creationId xmlns:a16="http://schemas.microsoft.com/office/drawing/2014/main" id="{4AFF4F73-C524-49D0-9687-A65AF5ED1067}"/>
              </a:ext>
            </a:extLst>
          </p:cNvPr>
          <p:cNvSpPr txBox="1"/>
          <p:nvPr/>
        </p:nvSpPr>
        <p:spPr>
          <a:xfrm>
            <a:off x="2425148" y="394292"/>
            <a:ext cx="3395097" cy="707886"/>
          </a:xfrm>
          <a:prstGeom prst="rect">
            <a:avLst/>
          </a:prstGeom>
          <a:noFill/>
        </p:spPr>
        <p:txBody>
          <a:bodyPr wrap="none" rtlCol="0">
            <a:spAutoFit/>
          </a:bodyPr>
          <a:lstStyle/>
          <a:p>
            <a:r>
              <a:rPr lang="en-US" altLang="en-US" sz="4000" b="1" dirty="0">
                <a:solidFill>
                  <a:srgbClr val="00728A"/>
                </a:solidFill>
                <a:latin typeface="Calibri" charset="0"/>
                <a:ea typeface="ＭＳ Ｐゴシック" charset="-128"/>
              </a:rPr>
              <a:t>Atom Economy</a:t>
            </a:r>
          </a:p>
        </p:txBody>
      </p:sp>
      <p:cxnSp>
        <p:nvCxnSpPr>
          <p:cNvPr id="11" name="Straight Connector 10">
            <a:extLst>
              <a:ext uri="{FF2B5EF4-FFF2-40B4-BE49-F238E27FC236}">
                <a16:creationId xmlns:a16="http://schemas.microsoft.com/office/drawing/2014/main" id="{FF35025F-8AE8-4918-BE95-8CD1991050C9}"/>
              </a:ext>
            </a:extLst>
          </p:cNvPr>
          <p:cNvCxnSpPr>
            <a:cxnSpLocks/>
          </p:cNvCxnSpPr>
          <p:nvPr/>
        </p:nvCxnSpPr>
        <p:spPr>
          <a:xfrm>
            <a:off x="-18031" y="1597082"/>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69011921"/>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25148" y="379867"/>
            <a:ext cx="3395097" cy="707886"/>
          </a:xfrm>
          <a:prstGeom prst="rect">
            <a:avLst/>
          </a:prstGeom>
          <a:noFill/>
        </p:spPr>
        <p:txBody>
          <a:bodyPr wrap="none" rtlCol="0">
            <a:spAutoFit/>
          </a:bodyPr>
          <a:lstStyle/>
          <a:p>
            <a:r>
              <a:rPr lang="en-US" altLang="en-US" sz="4000" b="1" dirty="0">
                <a:solidFill>
                  <a:srgbClr val="00728A"/>
                </a:solidFill>
                <a:latin typeface="Calibri" charset="0"/>
                <a:ea typeface="ＭＳ Ｐゴシック" charset="-128"/>
              </a:rPr>
              <a:t>Atom Economy</a:t>
            </a:r>
          </a:p>
        </p:txBody>
      </p:sp>
      <p:pic>
        <p:nvPicPr>
          <p:cNvPr id="5" name="Picture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12902" y="42529"/>
            <a:ext cx="2112246" cy="1382561"/>
          </a:xfrm>
          <a:prstGeom prst="rect">
            <a:avLst/>
          </a:prstGeom>
        </p:spPr>
      </p:pic>
      <p:cxnSp>
        <p:nvCxnSpPr>
          <p:cNvPr id="8" name="Straight Connector 7">
            <a:extLst>
              <a:ext uri="{FF2B5EF4-FFF2-40B4-BE49-F238E27FC236}">
                <a16:creationId xmlns:a16="http://schemas.microsoft.com/office/drawing/2014/main" id="{310DE117-06EE-4EE6-82A9-E47B4F4A6950}"/>
              </a:ext>
            </a:extLst>
          </p:cNvPr>
          <p:cNvCxnSpPr/>
          <p:nvPr/>
        </p:nvCxnSpPr>
        <p:spPr>
          <a:xfrm>
            <a:off x="0" y="1602889"/>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Rounded Rectangle 9">
            <a:extLst>
              <a:ext uri="{FF2B5EF4-FFF2-40B4-BE49-F238E27FC236}">
                <a16:creationId xmlns:a16="http://schemas.microsoft.com/office/drawing/2014/main" id="{BFCCF19B-8CD7-5845-9A6D-113ABD88B6B4}"/>
              </a:ext>
            </a:extLst>
          </p:cNvPr>
          <p:cNvSpPr/>
          <p:nvPr/>
        </p:nvSpPr>
        <p:spPr bwMode="auto">
          <a:xfrm>
            <a:off x="1778648" y="2444905"/>
            <a:ext cx="6056850" cy="1062507"/>
          </a:xfrm>
          <a:prstGeom prst="roundRect">
            <a:avLst/>
          </a:prstGeom>
          <a:solidFill>
            <a:srgbClr val="96FF70"/>
          </a:solidFill>
          <a:ln>
            <a:headEnd type="none" w="med" len="med"/>
            <a:tailEnd type="none" w="med" len="med"/>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a:prstTxWarp prst="textNoShape">
              <a:avLst/>
            </a:prstTxWarp>
          </a:bodyPr>
          <a:lstStyle/>
          <a:p>
            <a:pPr>
              <a:defRPr/>
            </a:pPr>
            <a:endParaRPr lang="en-US">
              <a:solidFill>
                <a:srgbClr val="73FF5C"/>
              </a:solidFill>
            </a:endParaRPr>
          </a:p>
        </p:txBody>
      </p:sp>
      <p:sp>
        <p:nvSpPr>
          <p:cNvPr id="11" name="Text Box 11">
            <a:extLst>
              <a:ext uri="{FF2B5EF4-FFF2-40B4-BE49-F238E27FC236}">
                <a16:creationId xmlns:a16="http://schemas.microsoft.com/office/drawing/2014/main" id="{997B4122-80B1-CF47-80F4-B223562EB0F0}"/>
              </a:ext>
            </a:extLst>
          </p:cNvPr>
          <p:cNvSpPr txBox="1">
            <a:spLocks noChangeArrowheads="1"/>
          </p:cNvSpPr>
          <p:nvPr/>
        </p:nvSpPr>
        <p:spPr bwMode="auto">
          <a:xfrm>
            <a:off x="1994672" y="2722271"/>
            <a:ext cx="1573213" cy="304800"/>
          </a:xfrm>
          <a:prstGeom prst="rect">
            <a:avLst/>
          </a:prstGeom>
          <a:noFill/>
          <a:ln w="9525">
            <a:noFill/>
            <a:miter lim="800000"/>
            <a:headEnd/>
            <a:tailEnd/>
          </a:ln>
        </p:spPr>
        <p:txBody>
          <a:bodyPr wrap="none">
            <a:prstTxWarp prst="textNoShape">
              <a:avLst/>
            </a:prstTxWarp>
            <a:spAutoFit/>
          </a:bodyPr>
          <a:lstStyle/>
          <a:p>
            <a:r>
              <a:rPr lang="en-US"/>
              <a:t>Atom economy  =</a:t>
            </a:r>
          </a:p>
        </p:txBody>
      </p:sp>
      <p:sp>
        <p:nvSpPr>
          <p:cNvPr id="12" name="Text Box 12">
            <a:extLst>
              <a:ext uri="{FF2B5EF4-FFF2-40B4-BE49-F238E27FC236}">
                <a16:creationId xmlns:a16="http://schemas.microsoft.com/office/drawing/2014/main" id="{BDE85066-A0EF-8943-98EA-C18FA37117D4}"/>
              </a:ext>
            </a:extLst>
          </p:cNvPr>
          <p:cNvSpPr txBox="1">
            <a:spLocks noChangeArrowheads="1"/>
          </p:cNvSpPr>
          <p:nvPr/>
        </p:nvSpPr>
        <p:spPr bwMode="auto">
          <a:xfrm>
            <a:off x="3794040" y="2588921"/>
            <a:ext cx="2462569" cy="369332"/>
          </a:xfrm>
          <a:prstGeom prst="rect">
            <a:avLst/>
          </a:prstGeom>
          <a:noFill/>
          <a:ln w="9525">
            <a:noFill/>
            <a:miter lim="800000"/>
            <a:headEnd/>
            <a:tailEnd/>
          </a:ln>
        </p:spPr>
        <p:txBody>
          <a:bodyPr wrap="square">
            <a:prstTxWarp prst="textNoShape">
              <a:avLst/>
            </a:prstTxWarp>
            <a:spAutoFit/>
          </a:bodyPr>
          <a:lstStyle/>
          <a:p>
            <a:pPr>
              <a:spcBef>
                <a:spcPct val="50000"/>
              </a:spcBef>
            </a:pPr>
            <a:r>
              <a:rPr lang="en-US" dirty="0"/>
              <a:t>FW of desired product</a:t>
            </a:r>
          </a:p>
        </p:txBody>
      </p:sp>
      <p:sp>
        <p:nvSpPr>
          <p:cNvPr id="13" name="Text Box 13">
            <a:extLst>
              <a:ext uri="{FF2B5EF4-FFF2-40B4-BE49-F238E27FC236}">
                <a16:creationId xmlns:a16="http://schemas.microsoft.com/office/drawing/2014/main" id="{685B6847-09E0-5947-A197-F92F98C21EA6}"/>
              </a:ext>
            </a:extLst>
          </p:cNvPr>
          <p:cNvSpPr txBox="1">
            <a:spLocks noChangeArrowheads="1"/>
          </p:cNvSpPr>
          <p:nvPr/>
        </p:nvSpPr>
        <p:spPr bwMode="auto">
          <a:xfrm>
            <a:off x="3794039" y="2881021"/>
            <a:ext cx="2203077" cy="369332"/>
          </a:xfrm>
          <a:prstGeom prst="rect">
            <a:avLst/>
          </a:prstGeom>
          <a:noFill/>
          <a:ln w="9525">
            <a:noFill/>
            <a:miter lim="800000"/>
            <a:headEnd/>
            <a:tailEnd/>
          </a:ln>
        </p:spPr>
        <p:txBody>
          <a:bodyPr wrap="square">
            <a:prstTxWarp prst="textNoShape">
              <a:avLst/>
            </a:prstTxWarp>
            <a:spAutoFit/>
          </a:bodyPr>
          <a:lstStyle/>
          <a:p>
            <a:r>
              <a:rPr lang="en-US" dirty="0"/>
              <a:t>FW of all reagents</a:t>
            </a:r>
          </a:p>
        </p:txBody>
      </p:sp>
      <p:sp>
        <p:nvSpPr>
          <p:cNvPr id="14" name="Line 14">
            <a:extLst>
              <a:ext uri="{FF2B5EF4-FFF2-40B4-BE49-F238E27FC236}">
                <a16:creationId xmlns:a16="http://schemas.microsoft.com/office/drawing/2014/main" id="{DA4D530E-DDDC-534D-A2A2-AD43B0E0A0EB}"/>
              </a:ext>
            </a:extLst>
          </p:cNvPr>
          <p:cNvSpPr>
            <a:spLocks noChangeShapeType="1"/>
          </p:cNvSpPr>
          <p:nvPr/>
        </p:nvSpPr>
        <p:spPr bwMode="auto">
          <a:xfrm>
            <a:off x="3808457" y="2918092"/>
            <a:ext cx="2268000" cy="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15" name="Text Box 15">
            <a:extLst>
              <a:ext uri="{FF2B5EF4-FFF2-40B4-BE49-F238E27FC236}">
                <a16:creationId xmlns:a16="http://schemas.microsoft.com/office/drawing/2014/main" id="{ECC910DC-17DC-6E4D-AE25-E1AD5A1029AD}"/>
              </a:ext>
            </a:extLst>
          </p:cNvPr>
          <p:cNvSpPr txBox="1">
            <a:spLocks noChangeArrowheads="1"/>
          </p:cNvSpPr>
          <p:nvPr/>
        </p:nvSpPr>
        <p:spPr bwMode="auto">
          <a:xfrm>
            <a:off x="6117712" y="2747671"/>
            <a:ext cx="806450" cy="304800"/>
          </a:xfrm>
          <a:prstGeom prst="rect">
            <a:avLst/>
          </a:prstGeom>
          <a:noFill/>
          <a:ln w="9525">
            <a:noFill/>
            <a:miter lim="800000"/>
            <a:headEnd/>
            <a:tailEnd/>
          </a:ln>
        </p:spPr>
        <p:txBody>
          <a:bodyPr wrap="none">
            <a:prstTxWarp prst="textNoShape">
              <a:avLst/>
            </a:prstTxWarp>
            <a:spAutoFit/>
          </a:bodyPr>
          <a:lstStyle/>
          <a:p>
            <a:r>
              <a:rPr lang="en-US" dirty="0"/>
              <a:t>X 100%</a:t>
            </a:r>
          </a:p>
        </p:txBody>
      </p:sp>
      <p:sp>
        <p:nvSpPr>
          <p:cNvPr id="16" name="Rounded Rectangle 15">
            <a:extLst>
              <a:ext uri="{FF2B5EF4-FFF2-40B4-BE49-F238E27FC236}">
                <a16:creationId xmlns:a16="http://schemas.microsoft.com/office/drawing/2014/main" id="{07D86788-F221-074F-A2B7-8D140A914F53}"/>
              </a:ext>
            </a:extLst>
          </p:cNvPr>
          <p:cNvSpPr/>
          <p:nvPr/>
        </p:nvSpPr>
        <p:spPr bwMode="auto">
          <a:xfrm>
            <a:off x="7339368" y="4255943"/>
            <a:ext cx="1260448" cy="1440160"/>
          </a:xfrm>
          <a:prstGeom prst="roundRect">
            <a:avLst/>
          </a:prstGeom>
          <a:solidFill>
            <a:schemeClr val="accent5">
              <a:lumMod val="40000"/>
              <a:lumOff val="60000"/>
            </a:schemeClr>
          </a:solidFill>
          <a:ln w="9525" cap="flat" cmpd="sng" algn="ctr">
            <a:no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Helvetica" pitchFamily="-112" charset="0"/>
            </a:endParaRPr>
          </a:p>
        </p:txBody>
      </p:sp>
      <p:sp>
        <p:nvSpPr>
          <p:cNvPr id="17" name="Rounded Rectangle 16">
            <a:extLst>
              <a:ext uri="{FF2B5EF4-FFF2-40B4-BE49-F238E27FC236}">
                <a16:creationId xmlns:a16="http://schemas.microsoft.com/office/drawing/2014/main" id="{294E4500-E6C0-FF47-B3F7-CEE17FB25BC3}"/>
              </a:ext>
            </a:extLst>
          </p:cNvPr>
          <p:cNvSpPr/>
          <p:nvPr/>
        </p:nvSpPr>
        <p:spPr bwMode="auto">
          <a:xfrm>
            <a:off x="4315032" y="4255943"/>
            <a:ext cx="1260448" cy="1440160"/>
          </a:xfrm>
          <a:prstGeom prst="roundRect">
            <a:avLst/>
          </a:prstGeom>
          <a:solidFill>
            <a:schemeClr val="accent5">
              <a:lumMod val="40000"/>
              <a:lumOff val="60000"/>
            </a:schemeClr>
          </a:solidFill>
          <a:ln w="9525" cap="flat" cmpd="sng" algn="ctr">
            <a:no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Helvetica" pitchFamily="-112" charset="0"/>
            </a:endParaRPr>
          </a:p>
        </p:txBody>
      </p:sp>
      <p:sp>
        <p:nvSpPr>
          <p:cNvPr id="18" name="Rounded Rectangle 17">
            <a:extLst>
              <a:ext uri="{FF2B5EF4-FFF2-40B4-BE49-F238E27FC236}">
                <a16:creationId xmlns:a16="http://schemas.microsoft.com/office/drawing/2014/main" id="{2E4A3082-6553-F34B-A083-0EF6D7AB4180}"/>
              </a:ext>
            </a:extLst>
          </p:cNvPr>
          <p:cNvSpPr/>
          <p:nvPr/>
        </p:nvSpPr>
        <p:spPr bwMode="auto">
          <a:xfrm>
            <a:off x="1362704" y="4255943"/>
            <a:ext cx="1260448" cy="1440160"/>
          </a:xfrm>
          <a:prstGeom prst="roundRect">
            <a:avLst/>
          </a:prstGeom>
          <a:solidFill>
            <a:schemeClr val="accent5">
              <a:lumMod val="40000"/>
              <a:lumOff val="60000"/>
            </a:schemeClr>
          </a:solidFill>
          <a:ln w="9525" cap="flat" cmpd="sng" algn="ctr">
            <a:no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Helvetica" pitchFamily="-112" charset="0"/>
            </a:endParaRPr>
          </a:p>
        </p:txBody>
      </p:sp>
      <p:sp>
        <p:nvSpPr>
          <p:cNvPr id="19" name="TextBox 18">
            <a:extLst>
              <a:ext uri="{FF2B5EF4-FFF2-40B4-BE49-F238E27FC236}">
                <a16:creationId xmlns:a16="http://schemas.microsoft.com/office/drawing/2014/main" id="{8DEF04A5-06CB-C24F-8BC9-A219377F1879}"/>
              </a:ext>
            </a:extLst>
          </p:cNvPr>
          <p:cNvSpPr txBox="1"/>
          <p:nvPr/>
        </p:nvSpPr>
        <p:spPr>
          <a:xfrm>
            <a:off x="1496497" y="4399959"/>
            <a:ext cx="953218" cy="954107"/>
          </a:xfrm>
          <a:prstGeom prst="rect">
            <a:avLst/>
          </a:prstGeom>
          <a:noFill/>
        </p:spPr>
        <p:txBody>
          <a:bodyPr wrap="none" rtlCol="0">
            <a:spAutoFit/>
          </a:bodyPr>
          <a:lstStyle/>
          <a:p>
            <a:pPr algn="ctr"/>
            <a:r>
              <a:rPr lang="en-US"/>
              <a:t>Starting</a:t>
            </a:r>
          </a:p>
          <a:p>
            <a:pPr algn="ctr"/>
            <a:r>
              <a:rPr lang="en-US"/>
              <a:t>material</a:t>
            </a:r>
          </a:p>
          <a:p>
            <a:pPr algn="ctr"/>
            <a:r>
              <a:rPr lang="en-US"/>
              <a:t>&amp; </a:t>
            </a:r>
          </a:p>
          <a:p>
            <a:pPr algn="ctr"/>
            <a:r>
              <a:rPr lang="en-US"/>
              <a:t>Reagents</a:t>
            </a:r>
          </a:p>
        </p:txBody>
      </p:sp>
      <p:sp>
        <p:nvSpPr>
          <p:cNvPr id="20" name="TextBox 19">
            <a:extLst>
              <a:ext uri="{FF2B5EF4-FFF2-40B4-BE49-F238E27FC236}">
                <a16:creationId xmlns:a16="http://schemas.microsoft.com/office/drawing/2014/main" id="{68130F20-34A1-474C-AF84-EAB0A20347DD}"/>
              </a:ext>
            </a:extLst>
          </p:cNvPr>
          <p:cNvSpPr txBox="1"/>
          <p:nvPr/>
        </p:nvSpPr>
        <p:spPr>
          <a:xfrm>
            <a:off x="3039232" y="4471967"/>
            <a:ext cx="873268" cy="307777"/>
          </a:xfrm>
          <a:prstGeom prst="rect">
            <a:avLst/>
          </a:prstGeom>
          <a:noFill/>
        </p:spPr>
        <p:txBody>
          <a:bodyPr wrap="none" rtlCol="0">
            <a:spAutoFit/>
          </a:bodyPr>
          <a:lstStyle/>
          <a:p>
            <a:r>
              <a:rPr lang="en-US" dirty="0">
                <a:solidFill>
                  <a:srgbClr val="BFBFBF"/>
                </a:solidFill>
              </a:rPr>
              <a:t>Solvents</a:t>
            </a:r>
          </a:p>
        </p:txBody>
      </p:sp>
      <p:sp>
        <p:nvSpPr>
          <p:cNvPr id="21" name="TextBox 20">
            <a:extLst>
              <a:ext uri="{FF2B5EF4-FFF2-40B4-BE49-F238E27FC236}">
                <a16:creationId xmlns:a16="http://schemas.microsoft.com/office/drawing/2014/main" id="{14AF4A38-217E-BE4C-BC82-056076E40C36}"/>
              </a:ext>
            </a:extLst>
          </p:cNvPr>
          <p:cNvSpPr txBox="1"/>
          <p:nvPr/>
        </p:nvSpPr>
        <p:spPr>
          <a:xfrm>
            <a:off x="2864649" y="4957438"/>
            <a:ext cx="1301452" cy="923330"/>
          </a:xfrm>
          <a:prstGeom prst="rect">
            <a:avLst/>
          </a:prstGeom>
          <a:noFill/>
        </p:spPr>
        <p:txBody>
          <a:bodyPr wrap="square" rtlCol="0">
            <a:spAutoFit/>
          </a:bodyPr>
          <a:lstStyle/>
          <a:p>
            <a:pPr algn="ctr"/>
            <a:r>
              <a:rPr lang="en-US" dirty="0">
                <a:solidFill>
                  <a:srgbClr val="BFBFBF"/>
                </a:solidFill>
              </a:rPr>
              <a:t>Catalyst</a:t>
            </a:r>
          </a:p>
          <a:p>
            <a:pPr algn="ctr"/>
            <a:r>
              <a:rPr lang="en-US" dirty="0">
                <a:solidFill>
                  <a:srgbClr val="BFBFBF"/>
                </a:solidFill>
              </a:rPr>
              <a:t>Heat</a:t>
            </a:r>
          </a:p>
          <a:p>
            <a:pPr algn="ctr"/>
            <a:r>
              <a:rPr lang="en-US" dirty="0">
                <a:solidFill>
                  <a:srgbClr val="BFBFBF"/>
                </a:solidFill>
              </a:rPr>
              <a:t>Energy</a:t>
            </a:r>
          </a:p>
        </p:txBody>
      </p:sp>
      <p:sp>
        <p:nvSpPr>
          <p:cNvPr id="22" name="TextBox 21">
            <a:extLst>
              <a:ext uri="{FF2B5EF4-FFF2-40B4-BE49-F238E27FC236}">
                <a16:creationId xmlns:a16="http://schemas.microsoft.com/office/drawing/2014/main" id="{BBA34138-A3AB-214B-A71B-A39E3D557D46}"/>
              </a:ext>
            </a:extLst>
          </p:cNvPr>
          <p:cNvSpPr txBox="1"/>
          <p:nvPr/>
        </p:nvSpPr>
        <p:spPr>
          <a:xfrm>
            <a:off x="4416265" y="4543975"/>
            <a:ext cx="1082786" cy="738664"/>
          </a:xfrm>
          <a:prstGeom prst="rect">
            <a:avLst/>
          </a:prstGeom>
          <a:noFill/>
        </p:spPr>
        <p:txBody>
          <a:bodyPr wrap="none" rtlCol="0">
            <a:spAutoFit/>
          </a:bodyPr>
          <a:lstStyle/>
          <a:p>
            <a:pPr algn="ctr"/>
            <a:r>
              <a:rPr lang="en-US"/>
              <a:t>Product</a:t>
            </a:r>
          </a:p>
          <a:p>
            <a:pPr algn="ctr"/>
            <a:r>
              <a:rPr lang="en-US"/>
              <a:t>&amp; </a:t>
            </a:r>
          </a:p>
          <a:p>
            <a:pPr algn="ctr"/>
            <a:r>
              <a:rPr lang="en-US"/>
              <a:t>Byproducts</a:t>
            </a:r>
          </a:p>
        </p:txBody>
      </p:sp>
      <p:cxnSp>
        <p:nvCxnSpPr>
          <p:cNvPr id="23" name="Straight Arrow Connector 22">
            <a:extLst>
              <a:ext uri="{FF2B5EF4-FFF2-40B4-BE49-F238E27FC236}">
                <a16:creationId xmlns:a16="http://schemas.microsoft.com/office/drawing/2014/main" id="{EFF6477E-EC75-994F-813E-EF89551D9F54}"/>
              </a:ext>
            </a:extLst>
          </p:cNvPr>
          <p:cNvCxnSpPr/>
          <p:nvPr/>
        </p:nvCxnSpPr>
        <p:spPr bwMode="auto">
          <a:xfrm>
            <a:off x="2827794" y="4885431"/>
            <a:ext cx="1296144" cy="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24" name="TextBox 23">
            <a:extLst>
              <a:ext uri="{FF2B5EF4-FFF2-40B4-BE49-F238E27FC236}">
                <a16:creationId xmlns:a16="http://schemas.microsoft.com/office/drawing/2014/main" id="{7B7D584B-627E-034F-BA4B-0B0E0D1C9F8F}"/>
              </a:ext>
            </a:extLst>
          </p:cNvPr>
          <p:cNvSpPr txBox="1"/>
          <p:nvPr/>
        </p:nvSpPr>
        <p:spPr>
          <a:xfrm>
            <a:off x="6029526" y="4471967"/>
            <a:ext cx="873268" cy="307777"/>
          </a:xfrm>
          <a:prstGeom prst="rect">
            <a:avLst/>
          </a:prstGeom>
          <a:noFill/>
        </p:spPr>
        <p:txBody>
          <a:bodyPr wrap="none" rtlCol="0">
            <a:spAutoFit/>
          </a:bodyPr>
          <a:lstStyle/>
          <a:p>
            <a:r>
              <a:rPr lang="en-US">
                <a:solidFill>
                  <a:srgbClr val="BFBFBF"/>
                </a:solidFill>
              </a:rPr>
              <a:t>Solvents</a:t>
            </a:r>
          </a:p>
        </p:txBody>
      </p:sp>
      <p:sp>
        <p:nvSpPr>
          <p:cNvPr id="25" name="TextBox 24">
            <a:extLst>
              <a:ext uri="{FF2B5EF4-FFF2-40B4-BE49-F238E27FC236}">
                <a16:creationId xmlns:a16="http://schemas.microsoft.com/office/drawing/2014/main" id="{F194FF9F-AF09-8741-A8F1-07ED8EA8F94D}"/>
              </a:ext>
            </a:extLst>
          </p:cNvPr>
          <p:cNvSpPr txBox="1"/>
          <p:nvPr/>
        </p:nvSpPr>
        <p:spPr>
          <a:xfrm>
            <a:off x="5643084" y="4957439"/>
            <a:ext cx="1646156" cy="1200329"/>
          </a:xfrm>
          <a:prstGeom prst="rect">
            <a:avLst/>
          </a:prstGeom>
          <a:noFill/>
        </p:spPr>
        <p:txBody>
          <a:bodyPr wrap="none" rtlCol="0">
            <a:spAutoFit/>
          </a:bodyPr>
          <a:lstStyle/>
          <a:p>
            <a:pPr algn="ctr"/>
            <a:r>
              <a:rPr lang="en-US" dirty="0">
                <a:solidFill>
                  <a:srgbClr val="BFBFBF"/>
                </a:solidFill>
              </a:rPr>
              <a:t>Acids or Bases</a:t>
            </a:r>
          </a:p>
          <a:p>
            <a:pPr algn="ctr"/>
            <a:r>
              <a:rPr lang="en-US" dirty="0">
                <a:solidFill>
                  <a:srgbClr val="BFBFBF"/>
                </a:solidFill>
              </a:rPr>
              <a:t>Separation Aids</a:t>
            </a:r>
          </a:p>
          <a:p>
            <a:pPr algn="ctr"/>
            <a:r>
              <a:rPr lang="en-US" dirty="0">
                <a:solidFill>
                  <a:srgbClr val="BFBFBF"/>
                </a:solidFill>
              </a:rPr>
              <a:t>Drying Agents</a:t>
            </a:r>
          </a:p>
          <a:p>
            <a:pPr algn="ctr"/>
            <a:r>
              <a:rPr lang="en-US" dirty="0">
                <a:solidFill>
                  <a:srgbClr val="BFBFBF"/>
                </a:solidFill>
              </a:rPr>
              <a:t>Heat &amp; energy</a:t>
            </a:r>
          </a:p>
        </p:txBody>
      </p:sp>
      <p:sp>
        <p:nvSpPr>
          <p:cNvPr id="26" name="TextBox 25">
            <a:extLst>
              <a:ext uri="{FF2B5EF4-FFF2-40B4-BE49-F238E27FC236}">
                <a16:creationId xmlns:a16="http://schemas.microsoft.com/office/drawing/2014/main" id="{56BDF86E-D975-0445-A11A-73EE16B4875B}"/>
              </a:ext>
            </a:extLst>
          </p:cNvPr>
          <p:cNvSpPr txBox="1"/>
          <p:nvPr/>
        </p:nvSpPr>
        <p:spPr>
          <a:xfrm>
            <a:off x="7546252" y="4687991"/>
            <a:ext cx="803400" cy="307777"/>
          </a:xfrm>
          <a:prstGeom prst="rect">
            <a:avLst/>
          </a:prstGeom>
          <a:noFill/>
        </p:spPr>
        <p:txBody>
          <a:bodyPr wrap="none" rtlCol="0">
            <a:spAutoFit/>
          </a:bodyPr>
          <a:lstStyle/>
          <a:p>
            <a:pPr algn="ctr"/>
            <a:r>
              <a:rPr lang="en-US"/>
              <a:t>Product</a:t>
            </a:r>
          </a:p>
        </p:txBody>
      </p:sp>
      <p:cxnSp>
        <p:nvCxnSpPr>
          <p:cNvPr id="27" name="Straight Arrow Connector 26">
            <a:extLst>
              <a:ext uri="{FF2B5EF4-FFF2-40B4-BE49-F238E27FC236}">
                <a16:creationId xmlns:a16="http://schemas.microsoft.com/office/drawing/2014/main" id="{017A81FF-843F-8E4E-BFE9-10823D7BB5F3}"/>
              </a:ext>
            </a:extLst>
          </p:cNvPr>
          <p:cNvCxnSpPr/>
          <p:nvPr/>
        </p:nvCxnSpPr>
        <p:spPr bwMode="auto">
          <a:xfrm>
            <a:off x="5818088" y="4885431"/>
            <a:ext cx="1296144" cy="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Tree>
    <p:extLst>
      <p:ext uri="{BB962C8B-B14F-4D97-AF65-F5344CB8AC3E}">
        <p14:creationId xmlns:p14="http://schemas.microsoft.com/office/powerpoint/2010/main" val="301470539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25148" y="368494"/>
            <a:ext cx="7589963" cy="707886"/>
          </a:xfrm>
          <a:prstGeom prst="rect">
            <a:avLst/>
          </a:prstGeom>
          <a:noFill/>
        </p:spPr>
        <p:txBody>
          <a:bodyPr wrap="none" rtlCol="0">
            <a:spAutoFit/>
          </a:bodyPr>
          <a:lstStyle/>
          <a:p>
            <a:r>
              <a:rPr lang="en-US" altLang="en-US" sz="4000" b="1" dirty="0">
                <a:solidFill>
                  <a:srgbClr val="00728A"/>
                </a:solidFill>
                <a:latin typeface="Calibri" charset="0"/>
                <a:ea typeface="ＭＳ Ｐゴシック" charset="-128"/>
              </a:rPr>
              <a:t>Less Hazardous Chemical Synthesis</a:t>
            </a:r>
          </a:p>
        </p:txBody>
      </p:sp>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78848" y="17587"/>
            <a:ext cx="2146300" cy="1409700"/>
          </a:xfrm>
          <a:prstGeom prst="rect">
            <a:avLst/>
          </a:prstGeom>
        </p:spPr>
      </p:pic>
      <p:sp>
        <p:nvSpPr>
          <p:cNvPr id="6" name="Rectangle 5"/>
          <p:cNvSpPr/>
          <p:nvPr/>
        </p:nvSpPr>
        <p:spPr>
          <a:xfrm>
            <a:off x="412665" y="1754338"/>
            <a:ext cx="11330608" cy="830997"/>
          </a:xfrm>
          <a:prstGeom prst="rect">
            <a:avLst/>
          </a:prstGeom>
        </p:spPr>
        <p:txBody>
          <a:bodyPr wrap="square">
            <a:spAutoFit/>
          </a:bodyPr>
          <a:lstStyle/>
          <a:p>
            <a:pPr algn="ctr"/>
            <a:r>
              <a:rPr lang="en-US" altLang="en-US" sz="2400" b="1" dirty="0">
                <a:solidFill>
                  <a:srgbClr val="0000FF"/>
                </a:solidFill>
                <a:latin typeface="Calibri" charset="0"/>
                <a:ea typeface="ＭＳ Ｐゴシック" charset="-128"/>
              </a:rPr>
              <a:t>Whenever practicable, synthetic methodologies should be designed to use and generate substances that possess little or no toxicity to human health and the environment.</a:t>
            </a:r>
            <a:endParaRPr lang="en-US" sz="2400" b="1" dirty="0">
              <a:solidFill>
                <a:srgbClr val="0000FF"/>
              </a:solidFill>
            </a:endParaRPr>
          </a:p>
        </p:txBody>
      </p:sp>
      <p:cxnSp>
        <p:nvCxnSpPr>
          <p:cNvPr id="8" name="Straight Connector 7">
            <a:extLst>
              <a:ext uri="{FF2B5EF4-FFF2-40B4-BE49-F238E27FC236}">
                <a16:creationId xmlns:a16="http://schemas.microsoft.com/office/drawing/2014/main" id="{BC910898-65FD-412D-991A-8EC63F98857D}"/>
              </a:ext>
            </a:extLst>
          </p:cNvPr>
          <p:cNvCxnSpPr>
            <a:cxnSpLocks/>
          </p:cNvCxnSpPr>
          <p:nvPr/>
        </p:nvCxnSpPr>
        <p:spPr>
          <a:xfrm>
            <a:off x="-18031" y="1597082"/>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79A06919-5151-4332-BC84-49BC37221AC7}"/>
              </a:ext>
            </a:extLst>
          </p:cNvPr>
          <p:cNvPicPr>
            <a:picLocks noChangeAspect="1"/>
          </p:cNvPicPr>
          <p:nvPr/>
        </p:nvPicPr>
        <p:blipFill>
          <a:blip r:embed="rId3"/>
          <a:stretch>
            <a:fillRect/>
          </a:stretch>
        </p:blipFill>
        <p:spPr>
          <a:xfrm>
            <a:off x="3781729" y="2825715"/>
            <a:ext cx="4876800" cy="3438525"/>
          </a:xfrm>
          <a:prstGeom prst="rect">
            <a:avLst/>
          </a:prstGeom>
        </p:spPr>
      </p:pic>
      <p:sp>
        <p:nvSpPr>
          <p:cNvPr id="7" name="Rectangle 6">
            <a:extLst>
              <a:ext uri="{FF2B5EF4-FFF2-40B4-BE49-F238E27FC236}">
                <a16:creationId xmlns:a16="http://schemas.microsoft.com/office/drawing/2014/main" id="{684F5B09-FFE1-4FF7-B27A-8C5C5A38F61E}"/>
              </a:ext>
            </a:extLst>
          </p:cNvPr>
          <p:cNvSpPr/>
          <p:nvPr/>
        </p:nvSpPr>
        <p:spPr>
          <a:xfrm>
            <a:off x="669175" y="6504625"/>
            <a:ext cx="6092117" cy="276999"/>
          </a:xfrm>
          <a:prstGeom prst="rect">
            <a:avLst/>
          </a:prstGeom>
        </p:spPr>
        <p:txBody>
          <a:bodyPr wrap="none">
            <a:spAutoFit/>
          </a:bodyPr>
          <a:lstStyle/>
          <a:p>
            <a:r>
              <a:rPr lang="en-US" sz="1200" dirty="0">
                <a:solidFill>
                  <a:schemeClr val="bg1">
                    <a:lumMod val="65000"/>
                  </a:schemeClr>
                </a:solidFill>
              </a:rPr>
              <a:t>Image: Wikimedia Commons, Center for Biofilm Research Laboratory Montana State University</a:t>
            </a:r>
          </a:p>
        </p:txBody>
      </p:sp>
    </p:spTree>
    <p:extLst>
      <p:ext uri="{BB962C8B-B14F-4D97-AF65-F5344CB8AC3E}">
        <p14:creationId xmlns:p14="http://schemas.microsoft.com/office/powerpoint/2010/main" val="28331974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502920" y="1605311"/>
            <a:ext cx="4678332" cy="461665"/>
          </a:xfrm>
          <a:prstGeom prst="rect">
            <a:avLst/>
          </a:prstGeom>
          <a:noFill/>
        </p:spPr>
        <p:txBody>
          <a:bodyPr wrap="none" rtlCol="0">
            <a:spAutoFit/>
          </a:bodyPr>
          <a:lstStyle/>
          <a:p>
            <a:pPr marL="91440"/>
            <a:r>
              <a:rPr lang="en-US" sz="2400" b="1" dirty="0">
                <a:solidFill>
                  <a:srgbClr val="002060"/>
                </a:solidFill>
              </a:rPr>
              <a:t>Case study: </a:t>
            </a:r>
            <a:r>
              <a:rPr lang="en-US" sz="2400" dirty="0">
                <a:solidFill>
                  <a:srgbClr val="002060"/>
                </a:solidFill>
              </a:rPr>
              <a:t>Synthesis of adipic acid</a:t>
            </a:r>
          </a:p>
        </p:txBody>
      </p:sp>
      <p:sp>
        <p:nvSpPr>
          <p:cNvPr id="9" name="TextBox 8"/>
          <p:cNvSpPr txBox="1"/>
          <p:nvPr/>
        </p:nvSpPr>
        <p:spPr>
          <a:xfrm>
            <a:off x="746792" y="2213442"/>
            <a:ext cx="10946673" cy="1200329"/>
          </a:xfrm>
          <a:prstGeom prst="rect">
            <a:avLst/>
          </a:prstGeom>
          <a:noFill/>
        </p:spPr>
        <p:txBody>
          <a:bodyPr wrap="square" rtlCol="0">
            <a:spAutoFit/>
          </a:bodyPr>
          <a:lstStyle/>
          <a:p>
            <a:r>
              <a:rPr lang="en-US" dirty="0" err="1"/>
              <a:t>Adipic</a:t>
            </a:r>
            <a:r>
              <a:rPr lang="en-US" dirty="0"/>
              <a:t> acid (AA), also referred to as </a:t>
            </a:r>
            <a:r>
              <a:rPr lang="en-US" dirty="0" err="1"/>
              <a:t>hexanedioic</a:t>
            </a:r>
            <a:r>
              <a:rPr lang="en-US" dirty="0"/>
              <a:t> acid, is one of the most produced commodity chemicals worldwide. With a projected global market size of more than 7 billion US dollars by 2019, AA is a versatile building block for an array of processes in the chemical, pharmaceutical and food industries.</a:t>
            </a:r>
            <a:r>
              <a:rPr lang="en-US" baseline="30000" dirty="0"/>
              <a:t> </a:t>
            </a:r>
            <a:r>
              <a:rPr lang="en-US" dirty="0"/>
              <a:t>Its primary use is as a precursor for the synthesis of the polyamide Nylon-6,6.</a:t>
            </a:r>
          </a:p>
        </p:txBody>
      </p:sp>
      <p:sp>
        <p:nvSpPr>
          <p:cNvPr id="10" name="TextBox 9"/>
          <p:cNvSpPr txBox="1"/>
          <p:nvPr/>
        </p:nvSpPr>
        <p:spPr>
          <a:xfrm>
            <a:off x="848390" y="3578990"/>
            <a:ext cx="4424082" cy="2364750"/>
          </a:xfrm>
          <a:prstGeom prst="rect">
            <a:avLst/>
          </a:prstGeom>
          <a:noFill/>
          <a:ln>
            <a:solidFill>
              <a:srgbClr val="C00000"/>
            </a:solidFill>
          </a:ln>
        </p:spPr>
        <p:txBody>
          <a:bodyPr wrap="square" rtlCol="0">
            <a:spAutoFit/>
          </a:bodyPr>
          <a:lstStyle/>
          <a:p>
            <a:pPr marL="274320" indent="-274320">
              <a:spcBef>
                <a:spcPts val="100"/>
              </a:spcBef>
            </a:pPr>
            <a:r>
              <a:rPr lang="en-US" sz="2000" b="1" dirty="0"/>
              <a:t>Conventional synthesis of adipic acid</a:t>
            </a:r>
            <a:r>
              <a:rPr lang="en-US" sz="2000" dirty="0"/>
              <a:t>:</a:t>
            </a:r>
          </a:p>
          <a:p>
            <a:pPr marL="287338" indent="-169863">
              <a:spcBef>
                <a:spcPts val="100"/>
              </a:spcBef>
              <a:buFont typeface="Arial" panose="020B0604020202020204" pitchFamily="34" charset="0"/>
              <a:buChar char="•"/>
            </a:pPr>
            <a:r>
              <a:rPr lang="en-US" dirty="0"/>
              <a:t>Uses benzene, a known carcinogen, as a starting material.</a:t>
            </a:r>
          </a:p>
          <a:p>
            <a:pPr marL="287338" indent="-169863">
              <a:spcBef>
                <a:spcPts val="100"/>
              </a:spcBef>
              <a:buFont typeface="Arial" panose="020B0604020202020204" pitchFamily="34" charset="0"/>
              <a:buChar char="•"/>
            </a:pPr>
            <a:r>
              <a:rPr lang="en-US" dirty="0"/>
              <a:t>Involves oxidation with an excess of HNO</a:t>
            </a:r>
            <a:r>
              <a:rPr lang="en-US" baseline="-25000" dirty="0"/>
              <a:t>3</a:t>
            </a:r>
            <a:r>
              <a:rPr lang="en-US" dirty="0"/>
              <a:t>, and production of greenhouse gas nitrous oxide (N</a:t>
            </a:r>
            <a:r>
              <a:rPr lang="en-US" baseline="-25000" dirty="0">
                <a:effectLst/>
              </a:rPr>
              <a:t>2</a:t>
            </a:r>
            <a:r>
              <a:rPr lang="en-US" dirty="0"/>
              <a:t>O), the latter accounting for approximately 5–8% of the worldwide anthropogenic N</a:t>
            </a:r>
            <a:r>
              <a:rPr lang="en-US" baseline="-25000" dirty="0">
                <a:effectLst/>
              </a:rPr>
              <a:t>2</a:t>
            </a:r>
            <a:r>
              <a:rPr lang="en-US" dirty="0"/>
              <a:t>O emissions.</a:t>
            </a:r>
          </a:p>
        </p:txBody>
      </p:sp>
      <p:sp>
        <p:nvSpPr>
          <p:cNvPr id="11" name="TextBox 10">
            <a:extLst>
              <a:ext uri="{FF2B5EF4-FFF2-40B4-BE49-F238E27FC236}">
                <a16:creationId xmlns:a16="http://schemas.microsoft.com/office/drawing/2014/main" id="{F8612C62-7B4C-4476-8A8F-CF1645E2C99E}"/>
              </a:ext>
            </a:extLst>
          </p:cNvPr>
          <p:cNvSpPr txBox="1"/>
          <p:nvPr/>
        </p:nvSpPr>
        <p:spPr>
          <a:xfrm>
            <a:off x="2425148" y="368494"/>
            <a:ext cx="7589963" cy="707886"/>
          </a:xfrm>
          <a:prstGeom prst="rect">
            <a:avLst/>
          </a:prstGeom>
          <a:noFill/>
        </p:spPr>
        <p:txBody>
          <a:bodyPr wrap="none" rtlCol="0">
            <a:spAutoFit/>
          </a:bodyPr>
          <a:lstStyle/>
          <a:p>
            <a:r>
              <a:rPr lang="en-US" altLang="en-US" sz="4000" b="1" dirty="0">
                <a:solidFill>
                  <a:srgbClr val="00728A"/>
                </a:solidFill>
                <a:latin typeface="Calibri" charset="0"/>
                <a:ea typeface="ＭＳ Ｐゴシック" charset="-128"/>
              </a:rPr>
              <a:t>Less Hazardous Chemical Synthesis</a:t>
            </a:r>
          </a:p>
        </p:txBody>
      </p:sp>
      <p:pic>
        <p:nvPicPr>
          <p:cNvPr id="12" name="Picture 11">
            <a:extLst>
              <a:ext uri="{FF2B5EF4-FFF2-40B4-BE49-F238E27FC236}">
                <a16:creationId xmlns:a16="http://schemas.microsoft.com/office/drawing/2014/main" id="{2A258C2D-8FFB-4DAC-B27E-C02B321DD11E}"/>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78848" y="17587"/>
            <a:ext cx="2146300" cy="1409700"/>
          </a:xfrm>
          <a:prstGeom prst="rect">
            <a:avLst/>
          </a:prstGeom>
        </p:spPr>
      </p:pic>
      <p:cxnSp>
        <p:nvCxnSpPr>
          <p:cNvPr id="13" name="Straight Connector 12">
            <a:extLst>
              <a:ext uri="{FF2B5EF4-FFF2-40B4-BE49-F238E27FC236}">
                <a16:creationId xmlns:a16="http://schemas.microsoft.com/office/drawing/2014/main" id="{7A0EF7D0-2052-4151-87ED-C2A383D548E1}"/>
              </a:ext>
            </a:extLst>
          </p:cNvPr>
          <p:cNvCxnSpPr>
            <a:cxnSpLocks/>
          </p:cNvCxnSpPr>
          <p:nvPr/>
        </p:nvCxnSpPr>
        <p:spPr>
          <a:xfrm>
            <a:off x="-18031" y="1597082"/>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AD7F5D4D-A914-2349-8DD9-C07EBA9D424E}"/>
              </a:ext>
            </a:extLst>
          </p:cNvPr>
          <p:cNvPicPr>
            <a:picLocks noChangeAspect="1"/>
          </p:cNvPicPr>
          <p:nvPr/>
        </p:nvPicPr>
        <p:blipFill>
          <a:blip r:embed="rId3"/>
          <a:stretch>
            <a:fillRect/>
          </a:stretch>
        </p:blipFill>
        <p:spPr>
          <a:xfrm>
            <a:off x="5525861" y="3515369"/>
            <a:ext cx="5709838" cy="2529969"/>
          </a:xfrm>
          <a:prstGeom prst="rect">
            <a:avLst/>
          </a:prstGeom>
        </p:spPr>
      </p:pic>
      <p:sp>
        <p:nvSpPr>
          <p:cNvPr id="14" name="Caution">
            <a:extLst>
              <a:ext uri="{FF2B5EF4-FFF2-40B4-BE49-F238E27FC236}">
                <a16:creationId xmlns:a16="http://schemas.microsoft.com/office/drawing/2014/main" id="{B6782351-929C-4F61-9C1B-23DE2A169ABC}"/>
              </a:ext>
            </a:extLst>
          </p:cNvPr>
          <p:cNvSpPr>
            <a:spLocks noChangeAspect="1"/>
          </p:cNvSpPr>
          <p:nvPr/>
        </p:nvSpPr>
        <p:spPr>
          <a:xfrm>
            <a:off x="9499410" y="5400815"/>
            <a:ext cx="629793" cy="542925"/>
          </a:xfrm>
          <a:custGeom>
            <a:avLst/>
            <a:gdLst>
              <a:gd name="connsiteX0" fmla="*/ 957551 w 1915105"/>
              <a:gd name="connsiteY0" fmla="*/ 1312007 h 1650953"/>
              <a:gd name="connsiteX1" fmla="*/ 1058240 w 1915105"/>
              <a:gd name="connsiteY1" fmla="*/ 1412696 h 1650953"/>
              <a:gd name="connsiteX2" fmla="*/ 957551 w 1915105"/>
              <a:gd name="connsiteY2" fmla="*/ 1513385 h 1650953"/>
              <a:gd name="connsiteX3" fmla="*/ 856862 w 1915105"/>
              <a:gd name="connsiteY3" fmla="*/ 1412696 h 1650953"/>
              <a:gd name="connsiteX4" fmla="*/ 957551 w 1915105"/>
              <a:gd name="connsiteY4" fmla="*/ 1312007 h 1650953"/>
              <a:gd name="connsiteX5" fmla="*/ 957553 w 1915105"/>
              <a:gd name="connsiteY5" fmla="*/ 439775 h 1650953"/>
              <a:gd name="connsiteX6" fmla="*/ 1026486 w 1915105"/>
              <a:gd name="connsiteY6" fmla="*/ 508708 h 1650953"/>
              <a:gd name="connsiteX7" fmla="*/ 1026485 w 1915105"/>
              <a:gd name="connsiteY7" fmla="*/ 1135578 h 1650953"/>
              <a:gd name="connsiteX8" fmla="*/ 957552 w 1915105"/>
              <a:gd name="connsiteY8" fmla="*/ 1204511 h 1650953"/>
              <a:gd name="connsiteX9" fmla="*/ 957553 w 1915105"/>
              <a:gd name="connsiteY9" fmla="*/ 1204510 h 1650953"/>
              <a:gd name="connsiteX10" fmla="*/ 888620 w 1915105"/>
              <a:gd name="connsiteY10" fmla="*/ 1135577 h 1650953"/>
              <a:gd name="connsiteX11" fmla="*/ 888620 w 1915105"/>
              <a:gd name="connsiteY11" fmla="*/ 508708 h 1650953"/>
              <a:gd name="connsiteX12" fmla="*/ 957553 w 1915105"/>
              <a:gd name="connsiteY12" fmla="*/ 439775 h 1650953"/>
              <a:gd name="connsiteX13" fmla="*/ 957553 w 1915105"/>
              <a:gd name="connsiteY13" fmla="*/ 100443 h 1650953"/>
              <a:gd name="connsiteX14" fmla="*/ 87050 w 1915105"/>
              <a:gd name="connsiteY14" fmla="*/ 1601309 h 1650953"/>
              <a:gd name="connsiteX15" fmla="*/ 1828055 w 1915105"/>
              <a:gd name="connsiteY15" fmla="*/ 1601309 h 1650953"/>
              <a:gd name="connsiteX16" fmla="*/ 957553 w 1915105"/>
              <a:gd name="connsiteY16" fmla="*/ 0 h 1650953"/>
              <a:gd name="connsiteX17" fmla="*/ 1915105 w 1915105"/>
              <a:gd name="connsiteY17" fmla="*/ 1650953 h 1650953"/>
              <a:gd name="connsiteX18" fmla="*/ 0 w 1915105"/>
              <a:gd name="connsiteY18" fmla="*/ 1650953 h 1650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915105" h="1650953">
                <a:moveTo>
                  <a:pt x="957551" y="1312007"/>
                </a:moveTo>
                <a:cubicBezTo>
                  <a:pt x="1013160" y="1312007"/>
                  <a:pt x="1058240" y="1357087"/>
                  <a:pt x="1058240" y="1412696"/>
                </a:cubicBezTo>
                <a:cubicBezTo>
                  <a:pt x="1058240" y="1468305"/>
                  <a:pt x="1013160" y="1513385"/>
                  <a:pt x="957551" y="1513385"/>
                </a:cubicBezTo>
                <a:cubicBezTo>
                  <a:pt x="901942" y="1513385"/>
                  <a:pt x="856862" y="1468305"/>
                  <a:pt x="856862" y="1412696"/>
                </a:cubicBezTo>
                <a:cubicBezTo>
                  <a:pt x="856862" y="1357087"/>
                  <a:pt x="901942" y="1312007"/>
                  <a:pt x="957551" y="1312007"/>
                </a:cubicBezTo>
                <a:close/>
                <a:moveTo>
                  <a:pt x="957553" y="439775"/>
                </a:moveTo>
                <a:cubicBezTo>
                  <a:pt x="995624" y="439775"/>
                  <a:pt x="1026486" y="470637"/>
                  <a:pt x="1026486" y="508708"/>
                </a:cubicBezTo>
                <a:cubicBezTo>
                  <a:pt x="1026486" y="717665"/>
                  <a:pt x="1026485" y="926621"/>
                  <a:pt x="1026485" y="1135578"/>
                </a:cubicBezTo>
                <a:cubicBezTo>
                  <a:pt x="1026485" y="1173649"/>
                  <a:pt x="995623" y="1204511"/>
                  <a:pt x="957552" y="1204511"/>
                </a:cubicBezTo>
                <a:lnTo>
                  <a:pt x="957553" y="1204510"/>
                </a:lnTo>
                <a:cubicBezTo>
                  <a:pt x="919482" y="1204510"/>
                  <a:pt x="888620" y="1173648"/>
                  <a:pt x="888620" y="1135577"/>
                </a:cubicBezTo>
                <a:lnTo>
                  <a:pt x="888620" y="508708"/>
                </a:lnTo>
                <a:cubicBezTo>
                  <a:pt x="888620" y="470637"/>
                  <a:pt x="919482" y="439775"/>
                  <a:pt x="957553" y="439775"/>
                </a:cubicBezTo>
                <a:close/>
                <a:moveTo>
                  <a:pt x="957553" y="100443"/>
                </a:moveTo>
                <a:lnTo>
                  <a:pt x="87050" y="1601309"/>
                </a:lnTo>
                <a:lnTo>
                  <a:pt x="1828055" y="1601309"/>
                </a:lnTo>
                <a:close/>
                <a:moveTo>
                  <a:pt x="957553" y="0"/>
                </a:moveTo>
                <a:lnTo>
                  <a:pt x="1915105" y="1650953"/>
                </a:lnTo>
                <a:lnTo>
                  <a:pt x="0" y="165095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 name="Straight Arrow Connector 3"/>
          <p:cNvCxnSpPr/>
          <p:nvPr/>
        </p:nvCxnSpPr>
        <p:spPr>
          <a:xfrm flipH="1" flipV="1">
            <a:off x="9785087" y="4761365"/>
            <a:ext cx="209705" cy="94076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flipH="1" flipV="1">
            <a:off x="9499410" y="5080000"/>
            <a:ext cx="172593" cy="55893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Caution">
            <a:extLst>
              <a:ext uri="{FF2B5EF4-FFF2-40B4-BE49-F238E27FC236}">
                <a16:creationId xmlns:a16="http://schemas.microsoft.com/office/drawing/2014/main" id="{B6782351-929C-4F61-9C1B-23DE2A169ABC}"/>
              </a:ext>
            </a:extLst>
          </p:cNvPr>
          <p:cNvSpPr>
            <a:spLocks noChangeAspect="1"/>
          </p:cNvSpPr>
          <p:nvPr/>
        </p:nvSpPr>
        <p:spPr>
          <a:xfrm>
            <a:off x="6045581" y="5395818"/>
            <a:ext cx="629793" cy="542925"/>
          </a:xfrm>
          <a:custGeom>
            <a:avLst/>
            <a:gdLst>
              <a:gd name="connsiteX0" fmla="*/ 957551 w 1915105"/>
              <a:gd name="connsiteY0" fmla="*/ 1312007 h 1650953"/>
              <a:gd name="connsiteX1" fmla="*/ 1058240 w 1915105"/>
              <a:gd name="connsiteY1" fmla="*/ 1412696 h 1650953"/>
              <a:gd name="connsiteX2" fmla="*/ 957551 w 1915105"/>
              <a:gd name="connsiteY2" fmla="*/ 1513385 h 1650953"/>
              <a:gd name="connsiteX3" fmla="*/ 856862 w 1915105"/>
              <a:gd name="connsiteY3" fmla="*/ 1412696 h 1650953"/>
              <a:gd name="connsiteX4" fmla="*/ 957551 w 1915105"/>
              <a:gd name="connsiteY4" fmla="*/ 1312007 h 1650953"/>
              <a:gd name="connsiteX5" fmla="*/ 957553 w 1915105"/>
              <a:gd name="connsiteY5" fmla="*/ 439775 h 1650953"/>
              <a:gd name="connsiteX6" fmla="*/ 1026486 w 1915105"/>
              <a:gd name="connsiteY6" fmla="*/ 508708 h 1650953"/>
              <a:gd name="connsiteX7" fmla="*/ 1026485 w 1915105"/>
              <a:gd name="connsiteY7" fmla="*/ 1135578 h 1650953"/>
              <a:gd name="connsiteX8" fmla="*/ 957552 w 1915105"/>
              <a:gd name="connsiteY8" fmla="*/ 1204511 h 1650953"/>
              <a:gd name="connsiteX9" fmla="*/ 957553 w 1915105"/>
              <a:gd name="connsiteY9" fmla="*/ 1204510 h 1650953"/>
              <a:gd name="connsiteX10" fmla="*/ 888620 w 1915105"/>
              <a:gd name="connsiteY10" fmla="*/ 1135577 h 1650953"/>
              <a:gd name="connsiteX11" fmla="*/ 888620 w 1915105"/>
              <a:gd name="connsiteY11" fmla="*/ 508708 h 1650953"/>
              <a:gd name="connsiteX12" fmla="*/ 957553 w 1915105"/>
              <a:gd name="connsiteY12" fmla="*/ 439775 h 1650953"/>
              <a:gd name="connsiteX13" fmla="*/ 957553 w 1915105"/>
              <a:gd name="connsiteY13" fmla="*/ 100443 h 1650953"/>
              <a:gd name="connsiteX14" fmla="*/ 87050 w 1915105"/>
              <a:gd name="connsiteY14" fmla="*/ 1601309 h 1650953"/>
              <a:gd name="connsiteX15" fmla="*/ 1828055 w 1915105"/>
              <a:gd name="connsiteY15" fmla="*/ 1601309 h 1650953"/>
              <a:gd name="connsiteX16" fmla="*/ 957553 w 1915105"/>
              <a:gd name="connsiteY16" fmla="*/ 0 h 1650953"/>
              <a:gd name="connsiteX17" fmla="*/ 1915105 w 1915105"/>
              <a:gd name="connsiteY17" fmla="*/ 1650953 h 1650953"/>
              <a:gd name="connsiteX18" fmla="*/ 0 w 1915105"/>
              <a:gd name="connsiteY18" fmla="*/ 1650953 h 1650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915105" h="1650953">
                <a:moveTo>
                  <a:pt x="957551" y="1312007"/>
                </a:moveTo>
                <a:cubicBezTo>
                  <a:pt x="1013160" y="1312007"/>
                  <a:pt x="1058240" y="1357087"/>
                  <a:pt x="1058240" y="1412696"/>
                </a:cubicBezTo>
                <a:cubicBezTo>
                  <a:pt x="1058240" y="1468305"/>
                  <a:pt x="1013160" y="1513385"/>
                  <a:pt x="957551" y="1513385"/>
                </a:cubicBezTo>
                <a:cubicBezTo>
                  <a:pt x="901942" y="1513385"/>
                  <a:pt x="856862" y="1468305"/>
                  <a:pt x="856862" y="1412696"/>
                </a:cubicBezTo>
                <a:cubicBezTo>
                  <a:pt x="856862" y="1357087"/>
                  <a:pt x="901942" y="1312007"/>
                  <a:pt x="957551" y="1312007"/>
                </a:cubicBezTo>
                <a:close/>
                <a:moveTo>
                  <a:pt x="957553" y="439775"/>
                </a:moveTo>
                <a:cubicBezTo>
                  <a:pt x="995624" y="439775"/>
                  <a:pt x="1026486" y="470637"/>
                  <a:pt x="1026486" y="508708"/>
                </a:cubicBezTo>
                <a:cubicBezTo>
                  <a:pt x="1026486" y="717665"/>
                  <a:pt x="1026485" y="926621"/>
                  <a:pt x="1026485" y="1135578"/>
                </a:cubicBezTo>
                <a:cubicBezTo>
                  <a:pt x="1026485" y="1173649"/>
                  <a:pt x="995623" y="1204511"/>
                  <a:pt x="957552" y="1204511"/>
                </a:cubicBezTo>
                <a:lnTo>
                  <a:pt x="957553" y="1204510"/>
                </a:lnTo>
                <a:cubicBezTo>
                  <a:pt x="919482" y="1204510"/>
                  <a:pt x="888620" y="1173648"/>
                  <a:pt x="888620" y="1135577"/>
                </a:cubicBezTo>
                <a:lnTo>
                  <a:pt x="888620" y="508708"/>
                </a:lnTo>
                <a:cubicBezTo>
                  <a:pt x="888620" y="470637"/>
                  <a:pt x="919482" y="439775"/>
                  <a:pt x="957553" y="439775"/>
                </a:cubicBezTo>
                <a:close/>
                <a:moveTo>
                  <a:pt x="957553" y="100443"/>
                </a:moveTo>
                <a:lnTo>
                  <a:pt x="87050" y="1601309"/>
                </a:lnTo>
                <a:lnTo>
                  <a:pt x="1828055" y="1601309"/>
                </a:lnTo>
                <a:close/>
                <a:moveTo>
                  <a:pt x="957553" y="0"/>
                </a:moveTo>
                <a:lnTo>
                  <a:pt x="1915105" y="1650953"/>
                </a:lnTo>
                <a:lnTo>
                  <a:pt x="0" y="165095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7" name="Straight Arrow Connector 16"/>
          <p:cNvCxnSpPr/>
          <p:nvPr/>
        </p:nvCxnSpPr>
        <p:spPr>
          <a:xfrm flipH="1" flipV="1">
            <a:off x="6045581" y="5075003"/>
            <a:ext cx="172593" cy="55893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4100970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625226" y="2970442"/>
            <a:ext cx="3939155" cy="400110"/>
          </a:xfrm>
          <a:prstGeom prst="rect">
            <a:avLst/>
          </a:prstGeom>
        </p:spPr>
        <p:txBody>
          <a:bodyPr wrap="none">
            <a:spAutoFit/>
          </a:bodyPr>
          <a:lstStyle/>
          <a:p>
            <a:r>
              <a:rPr lang="en-US" sz="2000" b="1" dirty="0"/>
              <a:t>Alternative synthesis of </a:t>
            </a:r>
            <a:r>
              <a:rPr lang="en-US" sz="2000" b="1" dirty="0" err="1"/>
              <a:t>adipic</a:t>
            </a:r>
            <a:r>
              <a:rPr lang="en-US" sz="2000" b="1" dirty="0"/>
              <a:t> acid</a:t>
            </a:r>
            <a:r>
              <a:rPr lang="en-US" sz="2000" dirty="0"/>
              <a:t>:</a:t>
            </a:r>
          </a:p>
        </p:txBody>
      </p:sp>
      <p:sp>
        <p:nvSpPr>
          <p:cNvPr id="9" name="Rectangle 8"/>
          <p:cNvSpPr/>
          <p:nvPr/>
        </p:nvSpPr>
        <p:spPr>
          <a:xfrm>
            <a:off x="1611683" y="3289010"/>
            <a:ext cx="4608446" cy="2610971"/>
          </a:xfrm>
          <a:prstGeom prst="rect">
            <a:avLst/>
          </a:prstGeom>
        </p:spPr>
        <p:txBody>
          <a:bodyPr wrap="square">
            <a:spAutoFit/>
          </a:bodyPr>
          <a:lstStyle/>
          <a:p>
            <a:pPr marL="285750" indent="-285750">
              <a:spcBef>
                <a:spcPts val="100"/>
              </a:spcBef>
              <a:buFont typeface="Arial" panose="020B0604020202020204" pitchFamily="34" charset="0"/>
              <a:buChar char="•"/>
            </a:pPr>
            <a:r>
              <a:rPr lang="en-US" dirty="0"/>
              <a:t>Development of biocatalytic processes for producing adipic acid and catechol from sugars.</a:t>
            </a:r>
          </a:p>
          <a:p>
            <a:pPr marL="285750" indent="-285750">
              <a:spcBef>
                <a:spcPts val="100"/>
              </a:spcBef>
              <a:buFont typeface="Arial" panose="020B0604020202020204" pitchFamily="34" charset="0"/>
              <a:buChar char="•"/>
            </a:pPr>
            <a:r>
              <a:rPr lang="en-US" dirty="0"/>
              <a:t>Biocatalytic process using yeast converts sugars to </a:t>
            </a:r>
            <a:r>
              <a:rPr lang="en-US" dirty="0" err="1"/>
              <a:t>cis,cis-muconic</a:t>
            </a:r>
            <a:r>
              <a:rPr lang="en-US" dirty="0"/>
              <a:t> acid, and this intermediate stage allows ready access to catechol and adipic acid.</a:t>
            </a:r>
          </a:p>
          <a:p>
            <a:pPr marL="285750" indent="-285750">
              <a:spcBef>
                <a:spcPts val="100"/>
              </a:spcBef>
              <a:buFont typeface="Arial" panose="020B0604020202020204" pitchFamily="34" charset="0"/>
              <a:buChar char="•"/>
            </a:pPr>
            <a:r>
              <a:rPr lang="en-US" dirty="0"/>
              <a:t>Uses water as solvent at ambient temperature and pressure.</a:t>
            </a:r>
          </a:p>
        </p:txBody>
      </p:sp>
      <p:sp>
        <p:nvSpPr>
          <p:cNvPr id="11" name="TextBox 10">
            <a:extLst>
              <a:ext uri="{FF2B5EF4-FFF2-40B4-BE49-F238E27FC236}">
                <a16:creationId xmlns:a16="http://schemas.microsoft.com/office/drawing/2014/main" id="{D2E2EDF2-EC85-4F05-82D1-C83600AC9E14}"/>
              </a:ext>
            </a:extLst>
          </p:cNvPr>
          <p:cNvSpPr txBox="1"/>
          <p:nvPr/>
        </p:nvSpPr>
        <p:spPr>
          <a:xfrm>
            <a:off x="2425148" y="368494"/>
            <a:ext cx="7589963" cy="707886"/>
          </a:xfrm>
          <a:prstGeom prst="rect">
            <a:avLst/>
          </a:prstGeom>
          <a:noFill/>
        </p:spPr>
        <p:txBody>
          <a:bodyPr wrap="none" rtlCol="0">
            <a:spAutoFit/>
          </a:bodyPr>
          <a:lstStyle/>
          <a:p>
            <a:r>
              <a:rPr lang="en-US" altLang="en-US" sz="4000" b="1" dirty="0">
                <a:solidFill>
                  <a:srgbClr val="00728A"/>
                </a:solidFill>
                <a:latin typeface="Calibri" charset="0"/>
                <a:ea typeface="ＭＳ Ｐゴシック" charset="-128"/>
              </a:rPr>
              <a:t>Less Hazardous Chemical Synthesis</a:t>
            </a:r>
          </a:p>
        </p:txBody>
      </p:sp>
      <p:pic>
        <p:nvPicPr>
          <p:cNvPr id="12" name="Picture 11">
            <a:extLst>
              <a:ext uri="{FF2B5EF4-FFF2-40B4-BE49-F238E27FC236}">
                <a16:creationId xmlns:a16="http://schemas.microsoft.com/office/drawing/2014/main" id="{6D308660-D5B2-4EC7-BDC0-A471FBBB4D1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78848" y="17587"/>
            <a:ext cx="2146300" cy="1409700"/>
          </a:xfrm>
          <a:prstGeom prst="rect">
            <a:avLst/>
          </a:prstGeom>
        </p:spPr>
      </p:pic>
      <p:cxnSp>
        <p:nvCxnSpPr>
          <p:cNvPr id="13" name="Straight Connector 12">
            <a:extLst>
              <a:ext uri="{FF2B5EF4-FFF2-40B4-BE49-F238E27FC236}">
                <a16:creationId xmlns:a16="http://schemas.microsoft.com/office/drawing/2014/main" id="{03C41154-BED1-4233-8772-3B9281FB8302}"/>
              </a:ext>
            </a:extLst>
          </p:cNvPr>
          <p:cNvCxnSpPr>
            <a:cxnSpLocks/>
          </p:cNvCxnSpPr>
          <p:nvPr/>
        </p:nvCxnSpPr>
        <p:spPr>
          <a:xfrm>
            <a:off x="-18031" y="1597082"/>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95ACEBCE-BE22-4628-8A63-756788AC5B81}"/>
              </a:ext>
            </a:extLst>
          </p:cNvPr>
          <p:cNvSpPr txBox="1"/>
          <p:nvPr/>
        </p:nvSpPr>
        <p:spPr>
          <a:xfrm>
            <a:off x="502920" y="1605311"/>
            <a:ext cx="4678332" cy="461665"/>
          </a:xfrm>
          <a:prstGeom prst="rect">
            <a:avLst/>
          </a:prstGeom>
          <a:noFill/>
        </p:spPr>
        <p:txBody>
          <a:bodyPr wrap="none" rtlCol="0">
            <a:spAutoFit/>
          </a:bodyPr>
          <a:lstStyle/>
          <a:p>
            <a:pPr marL="91440"/>
            <a:r>
              <a:rPr lang="en-US" sz="2400" b="1" dirty="0">
                <a:solidFill>
                  <a:srgbClr val="002060"/>
                </a:solidFill>
              </a:rPr>
              <a:t>Case study: </a:t>
            </a:r>
            <a:r>
              <a:rPr lang="en-US" sz="2400" dirty="0">
                <a:solidFill>
                  <a:srgbClr val="002060"/>
                </a:solidFill>
              </a:rPr>
              <a:t>Synthesis of adipic acid</a:t>
            </a:r>
          </a:p>
        </p:txBody>
      </p:sp>
      <p:sp>
        <p:nvSpPr>
          <p:cNvPr id="2" name="Rectangle 1">
            <a:extLst>
              <a:ext uri="{FF2B5EF4-FFF2-40B4-BE49-F238E27FC236}">
                <a16:creationId xmlns:a16="http://schemas.microsoft.com/office/drawing/2014/main" id="{5A013485-9A8D-4922-A294-2753F02024EE}"/>
              </a:ext>
            </a:extLst>
          </p:cNvPr>
          <p:cNvSpPr/>
          <p:nvPr/>
        </p:nvSpPr>
        <p:spPr>
          <a:xfrm>
            <a:off x="1351998" y="2751422"/>
            <a:ext cx="4706994" cy="3067016"/>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5D2FBAED-C818-BF40-8A13-80C831EDCC52}"/>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581380" y="1766878"/>
            <a:ext cx="3391420" cy="5080347"/>
          </a:xfrm>
          <a:prstGeom prst="rect">
            <a:avLst/>
          </a:prstGeom>
        </p:spPr>
      </p:pic>
      <p:sp>
        <p:nvSpPr>
          <p:cNvPr id="4" name="TextBox 3">
            <a:extLst>
              <a:ext uri="{FF2B5EF4-FFF2-40B4-BE49-F238E27FC236}">
                <a16:creationId xmlns:a16="http://schemas.microsoft.com/office/drawing/2014/main" id="{831F35A9-2791-C14B-88F0-E399D78E2C2B}"/>
              </a:ext>
            </a:extLst>
          </p:cNvPr>
          <p:cNvSpPr txBox="1"/>
          <p:nvPr/>
        </p:nvSpPr>
        <p:spPr>
          <a:xfrm>
            <a:off x="734705" y="6448055"/>
            <a:ext cx="7094845" cy="461665"/>
          </a:xfrm>
          <a:prstGeom prst="rect">
            <a:avLst/>
          </a:prstGeom>
          <a:noFill/>
        </p:spPr>
        <p:txBody>
          <a:bodyPr wrap="square" rtlCol="0">
            <a:spAutoFit/>
          </a:bodyPr>
          <a:lstStyle/>
          <a:p>
            <a:r>
              <a:rPr lang="en-US" sz="1200" dirty="0">
                <a:solidFill>
                  <a:schemeClr val="bg1">
                    <a:lumMod val="50000"/>
                  </a:schemeClr>
                </a:solidFill>
              </a:rPr>
              <a:t>Raj, K et al. </a:t>
            </a:r>
            <a:r>
              <a:rPr lang="en-US" sz="1200" dirty="0" err="1">
                <a:solidFill>
                  <a:schemeClr val="bg1">
                    <a:lumMod val="50000"/>
                  </a:schemeClr>
                </a:solidFill>
              </a:rPr>
              <a:t>Biocatalytic</a:t>
            </a:r>
            <a:r>
              <a:rPr lang="en-US" sz="1200" dirty="0">
                <a:solidFill>
                  <a:schemeClr val="bg1">
                    <a:lumMod val="50000"/>
                  </a:schemeClr>
                </a:solidFill>
              </a:rPr>
              <a:t> production of </a:t>
            </a:r>
            <a:r>
              <a:rPr lang="en-US" sz="1200" dirty="0" err="1">
                <a:solidFill>
                  <a:schemeClr val="bg1">
                    <a:lumMod val="50000"/>
                  </a:schemeClr>
                </a:solidFill>
              </a:rPr>
              <a:t>adipic</a:t>
            </a:r>
            <a:r>
              <a:rPr lang="en-US" sz="1200" dirty="0">
                <a:solidFill>
                  <a:schemeClr val="bg1">
                    <a:lumMod val="50000"/>
                  </a:schemeClr>
                </a:solidFill>
              </a:rPr>
              <a:t> acid from glucose using engineered Saccharomyces cerevisiae. Metabolic Engineering Communications. 6, 2018, 28-32</a:t>
            </a:r>
          </a:p>
        </p:txBody>
      </p:sp>
    </p:spTree>
    <p:extLst>
      <p:ext uri="{BB962C8B-B14F-4D97-AF65-F5344CB8AC3E}">
        <p14:creationId xmlns:p14="http://schemas.microsoft.com/office/powerpoint/2010/main" val="227097603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25148" y="368494"/>
            <a:ext cx="5725863" cy="707886"/>
          </a:xfrm>
          <a:prstGeom prst="rect">
            <a:avLst/>
          </a:prstGeom>
          <a:noFill/>
        </p:spPr>
        <p:txBody>
          <a:bodyPr wrap="none" rtlCol="0">
            <a:spAutoFit/>
          </a:bodyPr>
          <a:lstStyle/>
          <a:p>
            <a:r>
              <a:rPr lang="en-US" altLang="en-US" sz="4000" b="1" dirty="0">
                <a:solidFill>
                  <a:srgbClr val="00728A"/>
                </a:solidFill>
                <a:latin typeface="Calibri" charset="0"/>
                <a:ea typeface="ＭＳ Ｐゴシック" charset="-128"/>
              </a:rPr>
              <a:t>Designing Safer Chemicals</a:t>
            </a:r>
          </a:p>
        </p:txBody>
      </p:sp>
      <p:pic>
        <p:nvPicPr>
          <p:cNvPr id="5" name="Picture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78848" y="149502"/>
            <a:ext cx="2146300" cy="1350906"/>
          </a:xfrm>
          <a:prstGeom prst="rect">
            <a:avLst/>
          </a:prstGeom>
        </p:spPr>
      </p:pic>
      <p:sp>
        <p:nvSpPr>
          <p:cNvPr id="6" name="Rectangle 5"/>
          <p:cNvSpPr/>
          <p:nvPr/>
        </p:nvSpPr>
        <p:spPr>
          <a:xfrm>
            <a:off x="1351998" y="1787854"/>
            <a:ext cx="9368589" cy="690638"/>
          </a:xfrm>
          <a:prstGeom prst="rect">
            <a:avLst/>
          </a:prstGeom>
        </p:spPr>
        <p:txBody>
          <a:bodyPr wrap="square">
            <a:spAutoFit/>
          </a:bodyPr>
          <a:lstStyle/>
          <a:p>
            <a:pPr marL="609600" indent="-609600" algn="ctr">
              <a:lnSpc>
                <a:spcPct val="80000"/>
              </a:lnSpc>
            </a:pPr>
            <a:r>
              <a:rPr lang="en-US" altLang="en-US" sz="2400" b="1" dirty="0">
                <a:solidFill>
                  <a:srgbClr val="0000FF"/>
                </a:solidFill>
                <a:latin typeface="Calibri" charset="0"/>
                <a:ea typeface="ＭＳ Ｐゴシック" charset="-128"/>
              </a:rPr>
              <a:t>Chemical products should be designed to preserve efficacy of the function while reducing toxicity.</a:t>
            </a:r>
          </a:p>
        </p:txBody>
      </p:sp>
      <p:cxnSp>
        <p:nvCxnSpPr>
          <p:cNvPr id="8" name="Straight Connector 7">
            <a:extLst>
              <a:ext uri="{FF2B5EF4-FFF2-40B4-BE49-F238E27FC236}">
                <a16:creationId xmlns:a16="http://schemas.microsoft.com/office/drawing/2014/main" id="{89AABE04-ACA6-4959-855C-2DDF85408EB5}"/>
              </a:ext>
            </a:extLst>
          </p:cNvPr>
          <p:cNvCxnSpPr>
            <a:cxnSpLocks/>
          </p:cNvCxnSpPr>
          <p:nvPr/>
        </p:nvCxnSpPr>
        <p:spPr>
          <a:xfrm>
            <a:off x="-18031" y="1597082"/>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4A7C087C-7F39-4A02-A160-7C19E82164ED}"/>
              </a:ext>
            </a:extLst>
          </p:cNvPr>
          <p:cNvPicPr>
            <a:picLocks noChangeAspect="1"/>
          </p:cNvPicPr>
          <p:nvPr/>
        </p:nvPicPr>
        <p:blipFill>
          <a:blip r:embed="rId3"/>
          <a:stretch>
            <a:fillRect/>
          </a:stretch>
        </p:blipFill>
        <p:spPr>
          <a:xfrm>
            <a:off x="3185267" y="2545417"/>
            <a:ext cx="5702049" cy="3813245"/>
          </a:xfrm>
          <a:prstGeom prst="rect">
            <a:avLst/>
          </a:prstGeom>
        </p:spPr>
      </p:pic>
      <p:sp>
        <p:nvSpPr>
          <p:cNvPr id="9" name="Rectangle 8">
            <a:extLst>
              <a:ext uri="{FF2B5EF4-FFF2-40B4-BE49-F238E27FC236}">
                <a16:creationId xmlns:a16="http://schemas.microsoft.com/office/drawing/2014/main" id="{9D648F5A-1BF8-4E82-9A0A-ACF77DC6653E}"/>
              </a:ext>
            </a:extLst>
          </p:cNvPr>
          <p:cNvSpPr/>
          <p:nvPr/>
        </p:nvSpPr>
        <p:spPr>
          <a:xfrm>
            <a:off x="685798" y="6527185"/>
            <a:ext cx="3162019" cy="276999"/>
          </a:xfrm>
          <a:prstGeom prst="rect">
            <a:avLst/>
          </a:prstGeom>
        </p:spPr>
        <p:txBody>
          <a:bodyPr wrap="none">
            <a:spAutoFit/>
          </a:bodyPr>
          <a:lstStyle/>
          <a:p>
            <a:pPr lvl="0"/>
            <a:r>
              <a:rPr lang="en-US" sz="1200" dirty="0">
                <a:solidFill>
                  <a:prstClr val="white">
                    <a:lumMod val="65000"/>
                  </a:prstClr>
                </a:solidFill>
              </a:rPr>
              <a:t>Image: Wikimedia Commons, Author: </a:t>
            </a:r>
            <a:r>
              <a:rPr lang="en-US" sz="1200" dirty="0" err="1">
                <a:solidFill>
                  <a:prstClr val="white">
                    <a:lumMod val="65000"/>
                  </a:prstClr>
                </a:solidFill>
              </a:rPr>
              <a:t>Sentryair</a:t>
            </a:r>
            <a:r>
              <a:rPr lang="en-US" sz="1200" dirty="0">
                <a:solidFill>
                  <a:prstClr val="white">
                    <a:lumMod val="65000"/>
                  </a:prstClr>
                </a:solidFill>
              </a:rPr>
              <a:t> </a:t>
            </a:r>
          </a:p>
        </p:txBody>
      </p:sp>
    </p:spTree>
    <p:extLst>
      <p:ext uri="{BB962C8B-B14F-4D97-AF65-F5344CB8AC3E}">
        <p14:creationId xmlns:p14="http://schemas.microsoft.com/office/powerpoint/2010/main" val="165884817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a:xfrm>
            <a:off x="2671773" y="4402768"/>
            <a:ext cx="6812392" cy="642803"/>
          </a:xfrm>
          <a:prstGeom prst="rect">
            <a:avLst/>
          </a:prstGeom>
          <a:solidFill>
            <a:schemeClr val="accent4">
              <a:lumMod val="60000"/>
              <a:lumOff val="40000"/>
            </a:schemeClr>
          </a:solidFill>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algn="ctr">
              <a:buFont typeface="Monotype Sorts" charset="0"/>
              <a:buNone/>
            </a:pPr>
            <a:r>
              <a:rPr lang="en-US" sz="4000" dirty="0">
                <a:latin typeface="Calibri" charset="0"/>
              </a:rPr>
              <a:t>Risk = Hazard </a:t>
            </a:r>
            <a:r>
              <a:rPr lang="en-US" sz="4000" dirty="0">
                <a:solidFill>
                  <a:schemeClr val="accent6">
                    <a:lumMod val="75000"/>
                  </a:schemeClr>
                </a:solidFill>
                <a:latin typeface="Calibri" charset="0"/>
              </a:rPr>
              <a:t>x</a:t>
            </a:r>
            <a:r>
              <a:rPr lang="en-US" sz="4000" dirty="0">
                <a:latin typeface="Calibri" charset="0"/>
              </a:rPr>
              <a:t> Exposure</a:t>
            </a:r>
          </a:p>
        </p:txBody>
      </p:sp>
      <p:cxnSp>
        <p:nvCxnSpPr>
          <p:cNvPr id="5" name="Straight Connector 4">
            <a:extLst>
              <a:ext uri="{FF2B5EF4-FFF2-40B4-BE49-F238E27FC236}">
                <a16:creationId xmlns:a16="http://schemas.microsoft.com/office/drawing/2014/main" id="{7ECEA972-992E-49A5-BFDF-48C73E1796B4}"/>
              </a:ext>
            </a:extLst>
          </p:cNvPr>
          <p:cNvCxnSpPr>
            <a:cxnSpLocks/>
          </p:cNvCxnSpPr>
          <p:nvPr/>
        </p:nvCxnSpPr>
        <p:spPr>
          <a:xfrm>
            <a:off x="-18031" y="1597082"/>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E139EDF7-6E53-483F-9501-B8DDC714B39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78848" y="149502"/>
            <a:ext cx="2146300" cy="1350906"/>
          </a:xfrm>
          <a:prstGeom prst="rect">
            <a:avLst/>
          </a:prstGeom>
        </p:spPr>
      </p:pic>
      <p:sp>
        <p:nvSpPr>
          <p:cNvPr id="7" name="TextBox 6">
            <a:extLst>
              <a:ext uri="{FF2B5EF4-FFF2-40B4-BE49-F238E27FC236}">
                <a16:creationId xmlns:a16="http://schemas.microsoft.com/office/drawing/2014/main" id="{E406AE2B-71B7-47B4-9A52-2CE29165C800}"/>
              </a:ext>
            </a:extLst>
          </p:cNvPr>
          <p:cNvSpPr txBox="1"/>
          <p:nvPr/>
        </p:nvSpPr>
        <p:spPr>
          <a:xfrm>
            <a:off x="2425148" y="368494"/>
            <a:ext cx="5725863" cy="707886"/>
          </a:xfrm>
          <a:prstGeom prst="rect">
            <a:avLst/>
          </a:prstGeom>
          <a:noFill/>
        </p:spPr>
        <p:txBody>
          <a:bodyPr wrap="none" rtlCol="0">
            <a:spAutoFit/>
          </a:bodyPr>
          <a:lstStyle/>
          <a:p>
            <a:r>
              <a:rPr lang="en-US" altLang="en-US" sz="4000" b="1" dirty="0">
                <a:solidFill>
                  <a:srgbClr val="00728A"/>
                </a:solidFill>
                <a:latin typeface="Calibri" charset="0"/>
                <a:ea typeface="ＭＳ Ｐゴシック" charset="-128"/>
              </a:rPr>
              <a:t>Designing Safer Chemicals</a:t>
            </a:r>
          </a:p>
        </p:txBody>
      </p:sp>
      <p:sp>
        <p:nvSpPr>
          <p:cNvPr id="2" name="Rectangle 1"/>
          <p:cNvSpPr/>
          <p:nvPr/>
        </p:nvSpPr>
        <p:spPr>
          <a:xfrm>
            <a:off x="2852791" y="5674783"/>
            <a:ext cx="6096000" cy="954107"/>
          </a:xfrm>
          <a:prstGeom prst="rect">
            <a:avLst/>
          </a:prstGeom>
        </p:spPr>
        <p:style>
          <a:lnRef idx="2">
            <a:schemeClr val="accent6"/>
          </a:lnRef>
          <a:fillRef idx="1">
            <a:schemeClr val="lt1"/>
          </a:fillRef>
          <a:effectRef idx="0">
            <a:schemeClr val="accent6"/>
          </a:effectRef>
          <a:fontRef idx="minor">
            <a:schemeClr val="dk1"/>
          </a:fontRef>
        </p:style>
        <p:txBody>
          <a:bodyPr>
            <a:spAutoFit/>
          </a:bodyPr>
          <a:lstStyle/>
          <a:p>
            <a:pPr algn="ctr">
              <a:buFont typeface="Monotype Sorts" charset="0"/>
              <a:buNone/>
            </a:pPr>
            <a:r>
              <a:rPr lang="en-US" sz="2800" dirty="0">
                <a:solidFill>
                  <a:schemeClr val="accent6">
                    <a:lumMod val="75000"/>
                  </a:schemeClr>
                </a:solidFill>
              </a:rPr>
              <a:t>Green chemistry and engineering </a:t>
            </a:r>
            <a:r>
              <a:rPr lang="en-US" sz="2800" dirty="0"/>
              <a:t>focus on reducing risk by </a:t>
            </a:r>
            <a:r>
              <a:rPr lang="en-US" sz="2800" b="1" dirty="0"/>
              <a:t>reducing hazard.</a:t>
            </a:r>
          </a:p>
        </p:txBody>
      </p:sp>
      <p:sp>
        <p:nvSpPr>
          <p:cNvPr id="8" name="Down Arrow 7"/>
          <p:cNvSpPr/>
          <p:nvPr/>
        </p:nvSpPr>
        <p:spPr>
          <a:xfrm>
            <a:off x="7315200" y="3894868"/>
            <a:ext cx="400692" cy="472611"/>
          </a:xfrm>
          <a:prstGeom prst="down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9" name="Down Arrow 8"/>
          <p:cNvSpPr/>
          <p:nvPr/>
        </p:nvSpPr>
        <p:spPr>
          <a:xfrm rot="10800000">
            <a:off x="5288079" y="5064351"/>
            <a:ext cx="434627" cy="534257"/>
          </a:xfrm>
          <a:prstGeom prst="downArrow">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99FEA65E-18D6-7943-8A25-E8CABECED1BF}"/>
              </a:ext>
            </a:extLst>
          </p:cNvPr>
          <p:cNvPicPr>
            <a:picLocks noChangeAspect="1"/>
          </p:cNvPicPr>
          <p:nvPr/>
        </p:nvPicPr>
        <p:blipFill>
          <a:blip r:embed="rId4"/>
          <a:stretch>
            <a:fillRect/>
          </a:stretch>
        </p:blipFill>
        <p:spPr>
          <a:xfrm>
            <a:off x="4621583" y="2398653"/>
            <a:ext cx="1828800" cy="1257300"/>
          </a:xfrm>
          <a:prstGeom prst="rect">
            <a:avLst/>
          </a:prstGeom>
        </p:spPr>
      </p:pic>
      <p:pic>
        <p:nvPicPr>
          <p:cNvPr id="13" name="Picture 12">
            <a:extLst>
              <a:ext uri="{FF2B5EF4-FFF2-40B4-BE49-F238E27FC236}">
                <a16:creationId xmlns:a16="http://schemas.microsoft.com/office/drawing/2014/main" id="{DAFF95A8-241A-C94E-AE64-B3033DC583BD}"/>
              </a:ext>
            </a:extLst>
          </p:cNvPr>
          <p:cNvPicPr>
            <a:picLocks noChangeAspect="1"/>
          </p:cNvPicPr>
          <p:nvPr/>
        </p:nvPicPr>
        <p:blipFill>
          <a:blip r:embed="rId5"/>
          <a:stretch>
            <a:fillRect/>
          </a:stretch>
        </p:blipFill>
        <p:spPr>
          <a:xfrm>
            <a:off x="6631737" y="1907188"/>
            <a:ext cx="1540042" cy="1828800"/>
          </a:xfrm>
          <a:prstGeom prst="rect">
            <a:avLst/>
          </a:prstGeom>
        </p:spPr>
      </p:pic>
      <p:pic>
        <p:nvPicPr>
          <p:cNvPr id="11" name="Picture 10">
            <a:extLst>
              <a:ext uri="{FF2B5EF4-FFF2-40B4-BE49-F238E27FC236}">
                <a16:creationId xmlns:a16="http://schemas.microsoft.com/office/drawing/2014/main" id="{FF13C366-A191-A14D-B124-91F8C0E200F8}"/>
              </a:ext>
            </a:extLst>
          </p:cNvPr>
          <p:cNvPicPr>
            <a:picLocks noChangeAspect="1"/>
          </p:cNvPicPr>
          <p:nvPr/>
        </p:nvPicPr>
        <p:blipFill>
          <a:blip r:embed="rId6"/>
          <a:stretch>
            <a:fillRect/>
          </a:stretch>
        </p:blipFill>
        <p:spPr>
          <a:xfrm>
            <a:off x="8353133" y="2069691"/>
            <a:ext cx="1191315" cy="1586262"/>
          </a:xfrm>
          <a:prstGeom prst="rect">
            <a:avLst/>
          </a:prstGeom>
        </p:spPr>
      </p:pic>
    </p:spTree>
    <p:extLst>
      <p:ext uri="{BB962C8B-B14F-4D97-AF65-F5344CB8AC3E}">
        <p14:creationId xmlns:p14="http://schemas.microsoft.com/office/powerpoint/2010/main" val="1091163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animBg="1"/>
      <p:bldP spid="8" grpId="0" animBg="1"/>
      <p:bldP spid="9"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7ECEA972-992E-49A5-BFDF-48C73E1796B4}"/>
              </a:ext>
            </a:extLst>
          </p:cNvPr>
          <p:cNvCxnSpPr>
            <a:cxnSpLocks/>
          </p:cNvCxnSpPr>
          <p:nvPr/>
        </p:nvCxnSpPr>
        <p:spPr>
          <a:xfrm>
            <a:off x="-18031" y="1597082"/>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E139EDF7-6E53-483F-9501-B8DDC714B39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78848" y="149502"/>
            <a:ext cx="2146300" cy="1350906"/>
          </a:xfrm>
          <a:prstGeom prst="rect">
            <a:avLst/>
          </a:prstGeom>
        </p:spPr>
      </p:pic>
      <p:sp>
        <p:nvSpPr>
          <p:cNvPr id="7" name="TextBox 6">
            <a:extLst>
              <a:ext uri="{FF2B5EF4-FFF2-40B4-BE49-F238E27FC236}">
                <a16:creationId xmlns:a16="http://schemas.microsoft.com/office/drawing/2014/main" id="{E406AE2B-71B7-47B4-9A52-2CE29165C800}"/>
              </a:ext>
            </a:extLst>
          </p:cNvPr>
          <p:cNvSpPr txBox="1"/>
          <p:nvPr/>
        </p:nvSpPr>
        <p:spPr>
          <a:xfrm>
            <a:off x="2425148" y="368494"/>
            <a:ext cx="5725863" cy="707886"/>
          </a:xfrm>
          <a:prstGeom prst="rect">
            <a:avLst/>
          </a:prstGeom>
          <a:noFill/>
        </p:spPr>
        <p:txBody>
          <a:bodyPr wrap="none" rtlCol="0">
            <a:spAutoFit/>
          </a:bodyPr>
          <a:lstStyle/>
          <a:p>
            <a:r>
              <a:rPr lang="en-US" altLang="en-US" sz="4000" b="1" dirty="0">
                <a:solidFill>
                  <a:srgbClr val="00728A"/>
                </a:solidFill>
                <a:latin typeface="Calibri" charset="0"/>
                <a:ea typeface="ＭＳ Ｐゴシック" charset="-128"/>
              </a:rPr>
              <a:t>Designing Safer Chemicals</a:t>
            </a:r>
          </a:p>
        </p:txBody>
      </p:sp>
      <p:pic>
        <p:nvPicPr>
          <p:cNvPr id="14" name="Picture 13">
            <a:extLst>
              <a:ext uri="{FF2B5EF4-FFF2-40B4-BE49-F238E27FC236}">
                <a16:creationId xmlns:a16="http://schemas.microsoft.com/office/drawing/2014/main" id="{3A57D6A9-1F3E-B441-8BA4-D3E17228D273}"/>
              </a:ext>
            </a:extLst>
          </p:cNvPr>
          <p:cNvPicPr>
            <a:picLocks noChangeAspect="1"/>
          </p:cNvPicPr>
          <p:nvPr/>
        </p:nvPicPr>
        <p:blipFill>
          <a:blip r:embed="rId4"/>
          <a:stretch>
            <a:fillRect/>
          </a:stretch>
        </p:blipFill>
        <p:spPr>
          <a:xfrm>
            <a:off x="7076572" y="2117785"/>
            <a:ext cx="1427254" cy="1477763"/>
          </a:xfrm>
          <a:prstGeom prst="rect">
            <a:avLst/>
          </a:prstGeom>
        </p:spPr>
      </p:pic>
      <p:pic>
        <p:nvPicPr>
          <p:cNvPr id="27" name="Picture 26" descr="1200px-Carnivore-lion.jpg">
            <a:extLst>
              <a:ext uri="{FF2B5EF4-FFF2-40B4-BE49-F238E27FC236}">
                <a16:creationId xmlns:a16="http://schemas.microsoft.com/office/drawing/2014/main" id="{1DFF3634-EEAD-4749-BC56-75F85D362F1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56808" y="1894887"/>
            <a:ext cx="2564894" cy="1699242"/>
          </a:xfrm>
          <a:prstGeom prst="rect">
            <a:avLst/>
          </a:prstGeom>
        </p:spPr>
      </p:pic>
      <p:cxnSp>
        <p:nvCxnSpPr>
          <p:cNvPr id="28" name="Straight Connector 27">
            <a:extLst>
              <a:ext uri="{FF2B5EF4-FFF2-40B4-BE49-F238E27FC236}">
                <a16:creationId xmlns:a16="http://schemas.microsoft.com/office/drawing/2014/main" id="{6FBDAD7D-416A-A644-9F82-2217BEC4E301}"/>
              </a:ext>
            </a:extLst>
          </p:cNvPr>
          <p:cNvCxnSpPr/>
          <p:nvPr/>
        </p:nvCxnSpPr>
        <p:spPr>
          <a:xfrm flipV="1">
            <a:off x="2793485" y="1894887"/>
            <a:ext cx="0" cy="1700661"/>
          </a:xfrm>
          <a:prstGeom prst="line">
            <a:avLst/>
          </a:prstGeom>
          <a:ln w="76200" cmpd="sng">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73975E97-98EA-A949-B66B-5E5280DE54CD}"/>
              </a:ext>
            </a:extLst>
          </p:cNvPr>
          <p:cNvCxnSpPr/>
          <p:nvPr/>
        </p:nvCxnSpPr>
        <p:spPr>
          <a:xfrm flipV="1">
            <a:off x="3098286" y="1894887"/>
            <a:ext cx="0" cy="1700661"/>
          </a:xfrm>
          <a:prstGeom prst="line">
            <a:avLst/>
          </a:prstGeom>
          <a:ln w="76200" cmpd="sng">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0B050BFA-0414-8341-A9AB-91E2931C8055}"/>
              </a:ext>
            </a:extLst>
          </p:cNvPr>
          <p:cNvCxnSpPr/>
          <p:nvPr/>
        </p:nvCxnSpPr>
        <p:spPr>
          <a:xfrm flipV="1">
            <a:off x="3420667" y="1894887"/>
            <a:ext cx="0" cy="1700661"/>
          </a:xfrm>
          <a:prstGeom prst="line">
            <a:avLst/>
          </a:prstGeom>
          <a:ln w="76200" cmpd="sng">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cxnSp>
        <p:nvCxnSpPr>
          <p:cNvPr id="31" name="Straight Connector 30">
            <a:extLst>
              <a:ext uri="{FF2B5EF4-FFF2-40B4-BE49-F238E27FC236}">
                <a16:creationId xmlns:a16="http://schemas.microsoft.com/office/drawing/2014/main" id="{604D1E1B-9AFB-4B47-B73E-7BB047919C15}"/>
              </a:ext>
            </a:extLst>
          </p:cNvPr>
          <p:cNvCxnSpPr/>
          <p:nvPr/>
        </p:nvCxnSpPr>
        <p:spPr>
          <a:xfrm flipV="1">
            <a:off x="3729276" y="1894887"/>
            <a:ext cx="0" cy="1700661"/>
          </a:xfrm>
          <a:prstGeom prst="line">
            <a:avLst/>
          </a:prstGeom>
          <a:ln w="76200" cmpd="sng">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cxnSp>
        <p:nvCxnSpPr>
          <p:cNvPr id="32" name="Straight Connector 31">
            <a:extLst>
              <a:ext uri="{FF2B5EF4-FFF2-40B4-BE49-F238E27FC236}">
                <a16:creationId xmlns:a16="http://schemas.microsoft.com/office/drawing/2014/main" id="{17C6F022-478B-A74B-879C-CF632FBF3040}"/>
              </a:ext>
            </a:extLst>
          </p:cNvPr>
          <p:cNvCxnSpPr/>
          <p:nvPr/>
        </p:nvCxnSpPr>
        <p:spPr>
          <a:xfrm flipV="1">
            <a:off x="4045947" y="1894887"/>
            <a:ext cx="0" cy="1700661"/>
          </a:xfrm>
          <a:prstGeom prst="line">
            <a:avLst/>
          </a:prstGeom>
          <a:ln w="76200" cmpd="sng">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cxnSp>
        <p:nvCxnSpPr>
          <p:cNvPr id="33" name="Straight Connector 32">
            <a:extLst>
              <a:ext uri="{FF2B5EF4-FFF2-40B4-BE49-F238E27FC236}">
                <a16:creationId xmlns:a16="http://schemas.microsoft.com/office/drawing/2014/main" id="{46A8E680-8C73-0141-897D-6433DCD7FD8E}"/>
              </a:ext>
            </a:extLst>
          </p:cNvPr>
          <p:cNvCxnSpPr/>
          <p:nvPr/>
        </p:nvCxnSpPr>
        <p:spPr>
          <a:xfrm flipV="1">
            <a:off x="4356458" y="1894887"/>
            <a:ext cx="0" cy="1700661"/>
          </a:xfrm>
          <a:prstGeom prst="line">
            <a:avLst/>
          </a:prstGeom>
          <a:ln w="76200" cmpd="sng">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cxnSp>
        <p:nvCxnSpPr>
          <p:cNvPr id="34" name="Straight Connector 33">
            <a:extLst>
              <a:ext uri="{FF2B5EF4-FFF2-40B4-BE49-F238E27FC236}">
                <a16:creationId xmlns:a16="http://schemas.microsoft.com/office/drawing/2014/main" id="{894612EB-983F-A84B-A696-0BB121B125EF}"/>
              </a:ext>
            </a:extLst>
          </p:cNvPr>
          <p:cNvCxnSpPr/>
          <p:nvPr/>
        </p:nvCxnSpPr>
        <p:spPr>
          <a:xfrm flipV="1">
            <a:off x="4682650" y="1894887"/>
            <a:ext cx="0" cy="1700661"/>
          </a:xfrm>
          <a:prstGeom prst="line">
            <a:avLst/>
          </a:prstGeom>
          <a:ln w="76200" cmpd="sng">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cxnSp>
        <p:nvCxnSpPr>
          <p:cNvPr id="35" name="Straight Connector 34">
            <a:extLst>
              <a:ext uri="{FF2B5EF4-FFF2-40B4-BE49-F238E27FC236}">
                <a16:creationId xmlns:a16="http://schemas.microsoft.com/office/drawing/2014/main" id="{31068D14-617B-144B-9E1B-95CF9ADE63C3}"/>
              </a:ext>
            </a:extLst>
          </p:cNvPr>
          <p:cNvCxnSpPr/>
          <p:nvPr/>
        </p:nvCxnSpPr>
        <p:spPr>
          <a:xfrm flipV="1">
            <a:off x="4999321" y="1894887"/>
            <a:ext cx="0" cy="1700661"/>
          </a:xfrm>
          <a:prstGeom prst="line">
            <a:avLst/>
          </a:prstGeom>
          <a:ln w="76200" cmpd="sng">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cxnSp>
        <p:nvCxnSpPr>
          <p:cNvPr id="36" name="Straight Connector 35">
            <a:extLst>
              <a:ext uri="{FF2B5EF4-FFF2-40B4-BE49-F238E27FC236}">
                <a16:creationId xmlns:a16="http://schemas.microsoft.com/office/drawing/2014/main" id="{6779D0C0-1BBE-E04E-AB28-2756E088CEC6}"/>
              </a:ext>
            </a:extLst>
          </p:cNvPr>
          <p:cNvCxnSpPr/>
          <p:nvPr/>
        </p:nvCxnSpPr>
        <p:spPr>
          <a:xfrm flipV="1">
            <a:off x="5321702" y="1893468"/>
            <a:ext cx="0" cy="1700661"/>
          </a:xfrm>
          <a:prstGeom prst="line">
            <a:avLst/>
          </a:prstGeom>
          <a:ln w="76200" cmpd="sng">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cxnSp>
        <p:nvCxnSpPr>
          <p:cNvPr id="37" name="Straight Connector 36">
            <a:extLst>
              <a:ext uri="{FF2B5EF4-FFF2-40B4-BE49-F238E27FC236}">
                <a16:creationId xmlns:a16="http://schemas.microsoft.com/office/drawing/2014/main" id="{BF396AB2-786B-3841-838E-99B98C28C995}"/>
              </a:ext>
            </a:extLst>
          </p:cNvPr>
          <p:cNvCxnSpPr/>
          <p:nvPr/>
        </p:nvCxnSpPr>
        <p:spPr>
          <a:xfrm flipH="1" flipV="1">
            <a:off x="2756809" y="3594129"/>
            <a:ext cx="2564893" cy="1419"/>
          </a:xfrm>
          <a:prstGeom prst="line">
            <a:avLst/>
          </a:prstGeom>
          <a:ln w="76200" cmpd="sng">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cxnSp>
        <p:nvCxnSpPr>
          <p:cNvPr id="38" name="Straight Connector 37">
            <a:extLst>
              <a:ext uri="{FF2B5EF4-FFF2-40B4-BE49-F238E27FC236}">
                <a16:creationId xmlns:a16="http://schemas.microsoft.com/office/drawing/2014/main" id="{60FD4739-B360-A74F-9A5A-DC8D48C01608}"/>
              </a:ext>
            </a:extLst>
          </p:cNvPr>
          <p:cNvCxnSpPr/>
          <p:nvPr/>
        </p:nvCxnSpPr>
        <p:spPr>
          <a:xfrm flipH="1" flipV="1">
            <a:off x="2756808" y="1894887"/>
            <a:ext cx="2564893" cy="1419"/>
          </a:xfrm>
          <a:prstGeom prst="line">
            <a:avLst/>
          </a:prstGeom>
          <a:ln w="76200" cmpd="sng">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grpSp>
        <p:nvGrpSpPr>
          <p:cNvPr id="3" name="Group 2">
            <a:extLst>
              <a:ext uri="{FF2B5EF4-FFF2-40B4-BE49-F238E27FC236}">
                <a16:creationId xmlns:a16="http://schemas.microsoft.com/office/drawing/2014/main" id="{F43450AA-AC61-D644-B049-CA48273E5C2E}"/>
              </a:ext>
            </a:extLst>
          </p:cNvPr>
          <p:cNvGrpSpPr/>
          <p:nvPr/>
        </p:nvGrpSpPr>
        <p:grpSpPr>
          <a:xfrm>
            <a:off x="107504" y="4656081"/>
            <a:ext cx="6969068" cy="2035969"/>
            <a:chOff x="107504" y="4656081"/>
            <a:chExt cx="6969068" cy="2035969"/>
          </a:xfrm>
        </p:grpSpPr>
        <p:sp>
          <p:nvSpPr>
            <p:cNvPr id="40" name="TextBox 39">
              <a:extLst>
                <a:ext uri="{FF2B5EF4-FFF2-40B4-BE49-F238E27FC236}">
                  <a16:creationId xmlns:a16="http://schemas.microsoft.com/office/drawing/2014/main" id="{B1CC6BAB-BB95-2346-94C4-F522CA3AAA24}"/>
                </a:ext>
              </a:extLst>
            </p:cNvPr>
            <p:cNvSpPr txBox="1"/>
            <p:nvPr/>
          </p:nvSpPr>
          <p:spPr>
            <a:xfrm>
              <a:off x="1772930" y="5291952"/>
              <a:ext cx="5303642" cy="1200329"/>
            </a:xfrm>
            <a:prstGeom prst="rect">
              <a:avLst/>
            </a:prstGeom>
            <a:noFill/>
          </p:spPr>
          <p:txBody>
            <a:bodyPr wrap="square" rtlCol="0">
              <a:spAutoFit/>
            </a:bodyPr>
            <a:lstStyle/>
            <a:p>
              <a:r>
                <a:rPr lang="en-US" i="1" dirty="0"/>
                <a:t>What you don’t have (in a chemical plant) can’t leak. If we could design our plants so that they use safer raw materials and intermediates, … then we would avoid, rather than solve, a lot of our own problems. </a:t>
              </a:r>
              <a:endParaRPr lang="en-US" i="1" dirty="0">
                <a:effectLst/>
              </a:endParaRPr>
            </a:p>
          </p:txBody>
        </p:sp>
        <p:pic>
          <p:nvPicPr>
            <p:cNvPr id="41" name="Picture 40">
              <a:extLst>
                <a:ext uri="{FF2B5EF4-FFF2-40B4-BE49-F238E27FC236}">
                  <a16:creationId xmlns:a16="http://schemas.microsoft.com/office/drawing/2014/main" id="{8A3C806C-41D8-E548-82F3-BB8EADD63151}"/>
                </a:ext>
              </a:extLst>
            </p:cNvPr>
            <p:cNvPicPr>
              <a:picLocks noChangeAspect="1"/>
            </p:cNvPicPr>
            <p:nvPr/>
          </p:nvPicPr>
          <p:blipFill>
            <a:blip r:embed="rId6"/>
            <a:stretch>
              <a:fillRect/>
            </a:stretch>
          </p:blipFill>
          <p:spPr>
            <a:xfrm>
              <a:off x="251520" y="4656081"/>
              <a:ext cx="1198958" cy="1714004"/>
            </a:xfrm>
            <a:prstGeom prst="rect">
              <a:avLst/>
            </a:prstGeom>
          </p:spPr>
        </p:pic>
        <p:sp>
          <p:nvSpPr>
            <p:cNvPr id="42" name="TextBox 41">
              <a:extLst>
                <a:ext uri="{FF2B5EF4-FFF2-40B4-BE49-F238E27FC236}">
                  <a16:creationId xmlns:a16="http://schemas.microsoft.com/office/drawing/2014/main" id="{B62E7AA7-081F-E143-A86B-D1CBFF2125A6}"/>
                </a:ext>
              </a:extLst>
            </p:cNvPr>
            <p:cNvSpPr txBox="1"/>
            <p:nvPr/>
          </p:nvSpPr>
          <p:spPr>
            <a:xfrm>
              <a:off x="107504" y="6384273"/>
              <a:ext cx="1474996" cy="307777"/>
            </a:xfrm>
            <a:prstGeom prst="rect">
              <a:avLst/>
            </a:prstGeom>
            <a:noFill/>
          </p:spPr>
          <p:txBody>
            <a:bodyPr wrap="none" rtlCol="0">
              <a:spAutoFit/>
            </a:bodyPr>
            <a:lstStyle/>
            <a:p>
              <a:r>
                <a:rPr lang="en-US"/>
                <a:t>Trevor Kletz, ICI</a:t>
              </a:r>
            </a:p>
          </p:txBody>
        </p:sp>
      </p:grpSp>
      <p:cxnSp>
        <p:nvCxnSpPr>
          <p:cNvPr id="24" name="Straight Connector 23">
            <a:extLst>
              <a:ext uri="{FF2B5EF4-FFF2-40B4-BE49-F238E27FC236}">
                <a16:creationId xmlns:a16="http://schemas.microsoft.com/office/drawing/2014/main" id="{2B76F3D5-D5C9-3642-A7E5-8025044A9300}"/>
              </a:ext>
            </a:extLst>
          </p:cNvPr>
          <p:cNvCxnSpPr/>
          <p:nvPr/>
        </p:nvCxnSpPr>
        <p:spPr>
          <a:xfrm flipV="1">
            <a:off x="6330848" y="1894887"/>
            <a:ext cx="0" cy="1700661"/>
          </a:xfrm>
          <a:prstGeom prst="line">
            <a:avLst/>
          </a:prstGeom>
          <a:ln w="76200" cmpd="sng">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52E4E076-FF26-BB44-AF71-78E083C6B79A}"/>
              </a:ext>
            </a:extLst>
          </p:cNvPr>
          <p:cNvCxnSpPr/>
          <p:nvPr/>
        </p:nvCxnSpPr>
        <p:spPr>
          <a:xfrm flipV="1">
            <a:off x="6635649" y="1894887"/>
            <a:ext cx="0" cy="1700661"/>
          </a:xfrm>
          <a:prstGeom prst="line">
            <a:avLst/>
          </a:prstGeom>
          <a:ln w="76200" cmpd="sng">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AA4DBF5D-8BBD-0040-AB3D-B37DCD273CBC}"/>
              </a:ext>
            </a:extLst>
          </p:cNvPr>
          <p:cNvCxnSpPr/>
          <p:nvPr/>
        </p:nvCxnSpPr>
        <p:spPr>
          <a:xfrm flipV="1">
            <a:off x="6958030" y="1894887"/>
            <a:ext cx="0" cy="1700661"/>
          </a:xfrm>
          <a:prstGeom prst="line">
            <a:avLst/>
          </a:prstGeom>
          <a:ln w="76200" cmpd="sng">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cxnSp>
        <p:nvCxnSpPr>
          <p:cNvPr id="43" name="Straight Connector 42">
            <a:extLst>
              <a:ext uri="{FF2B5EF4-FFF2-40B4-BE49-F238E27FC236}">
                <a16:creationId xmlns:a16="http://schemas.microsoft.com/office/drawing/2014/main" id="{715E0F4F-ADEA-7549-8D08-4961D005BD8C}"/>
              </a:ext>
            </a:extLst>
          </p:cNvPr>
          <p:cNvCxnSpPr/>
          <p:nvPr/>
        </p:nvCxnSpPr>
        <p:spPr>
          <a:xfrm flipV="1">
            <a:off x="7266639" y="1894887"/>
            <a:ext cx="0" cy="1700661"/>
          </a:xfrm>
          <a:prstGeom prst="line">
            <a:avLst/>
          </a:prstGeom>
          <a:ln w="76200" cmpd="sng">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a:extLst>
              <a:ext uri="{FF2B5EF4-FFF2-40B4-BE49-F238E27FC236}">
                <a16:creationId xmlns:a16="http://schemas.microsoft.com/office/drawing/2014/main" id="{60C40035-9C73-3A4E-984E-55CAF586F4BF}"/>
              </a:ext>
            </a:extLst>
          </p:cNvPr>
          <p:cNvCxnSpPr/>
          <p:nvPr/>
        </p:nvCxnSpPr>
        <p:spPr>
          <a:xfrm flipV="1">
            <a:off x="7583310" y="1894887"/>
            <a:ext cx="0" cy="1700661"/>
          </a:xfrm>
          <a:prstGeom prst="line">
            <a:avLst/>
          </a:prstGeom>
          <a:ln w="76200" cmpd="sng">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cxnSp>
        <p:nvCxnSpPr>
          <p:cNvPr id="45" name="Straight Connector 44">
            <a:extLst>
              <a:ext uri="{FF2B5EF4-FFF2-40B4-BE49-F238E27FC236}">
                <a16:creationId xmlns:a16="http://schemas.microsoft.com/office/drawing/2014/main" id="{F0050054-759C-9B4E-8956-19F72B86B159}"/>
              </a:ext>
            </a:extLst>
          </p:cNvPr>
          <p:cNvCxnSpPr/>
          <p:nvPr/>
        </p:nvCxnSpPr>
        <p:spPr>
          <a:xfrm flipV="1">
            <a:off x="7893821" y="1894887"/>
            <a:ext cx="0" cy="1700661"/>
          </a:xfrm>
          <a:prstGeom prst="line">
            <a:avLst/>
          </a:prstGeom>
          <a:ln w="76200" cmpd="sng">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cxnSp>
        <p:nvCxnSpPr>
          <p:cNvPr id="46" name="Straight Connector 45">
            <a:extLst>
              <a:ext uri="{FF2B5EF4-FFF2-40B4-BE49-F238E27FC236}">
                <a16:creationId xmlns:a16="http://schemas.microsoft.com/office/drawing/2014/main" id="{B88620DE-8ECF-0B47-8465-7B2878AAE502}"/>
              </a:ext>
            </a:extLst>
          </p:cNvPr>
          <p:cNvCxnSpPr/>
          <p:nvPr/>
        </p:nvCxnSpPr>
        <p:spPr>
          <a:xfrm flipV="1">
            <a:off x="8220013" y="1894887"/>
            <a:ext cx="0" cy="1700661"/>
          </a:xfrm>
          <a:prstGeom prst="line">
            <a:avLst/>
          </a:prstGeom>
          <a:ln w="76200" cmpd="sng">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cxnSp>
        <p:nvCxnSpPr>
          <p:cNvPr id="47" name="Straight Connector 46">
            <a:extLst>
              <a:ext uri="{FF2B5EF4-FFF2-40B4-BE49-F238E27FC236}">
                <a16:creationId xmlns:a16="http://schemas.microsoft.com/office/drawing/2014/main" id="{94F90ACE-3C52-C74E-8CDB-0D6D8085D425}"/>
              </a:ext>
            </a:extLst>
          </p:cNvPr>
          <p:cNvCxnSpPr/>
          <p:nvPr/>
        </p:nvCxnSpPr>
        <p:spPr>
          <a:xfrm flipV="1">
            <a:off x="8536684" y="1894887"/>
            <a:ext cx="0" cy="1700661"/>
          </a:xfrm>
          <a:prstGeom prst="line">
            <a:avLst/>
          </a:prstGeom>
          <a:ln w="76200" cmpd="sng">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cxnSp>
        <p:nvCxnSpPr>
          <p:cNvPr id="48" name="Straight Connector 47">
            <a:extLst>
              <a:ext uri="{FF2B5EF4-FFF2-40B4-BE49-F238E27FC236}">
                <a16:creationId xmlns:a16="http://schemas.microsoft.com/office/drawing/2014/main" id="{67D88BE2-1362-9C40-9288-FBD119F7CA1F}"/>
              </a:ext>
            </a:extLst>
          </p:cNvPr>
          <p:cNvCxnSpPr/>
          <p:nvPr/>
        </p:nvCxnSpPr>
        <p:spPr>
          <a:xfrm flipV="1">
            <a:off x="8859065" y="1893468"/>
            <a:ext cx="0" cy="1700661"/>
          </a:xfrm>
          <a:prstGeom prst="line">
            <a:avLst/>
          </a:prstGeom>
          <a:ln w="76200" cmpd="sng">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cxnSp>
        <p:nvCxnSpPr>
          <p:cNvPr id="49" name="Straight Connector 48">
            <a:extLst>
              <a:ext uri="{FF2B5EF4-FFF2-40B4-BE49-F238E27FC236}">
                <a16:creationId xmlns:a16="http://schemas.microsoft.com/office/drawing/2014/main" id="{241EF913-E098-D947-8783-47ACDA2E1171}"/>
              </a:ext>
            </a:extLst>
          </p:cNvPr>
          <p:cNvCxnSpPr/>
          <p:nvPr/>
        </p:nvCxnSpPr>
        <p:spPr>
          <a:xfrm flipH="1" flipV="1">
            <a:off x="6294172" y="3594129"/>
            <a:ext cx="2564893" cy="1419"/>
          </a:xfrm>
          <a:prstGeom prst="line">
            <a:avLst/>
          </a:prstGeom>
          <a:ln w="76200" cmpd="sng">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cxnSp>
        <p:nvCxnSpPr>
          <p:cNvPr id="50" name="Straight Connector 49">
            <a:extLst>
              <a:ext uri="{FF2B5EF4-FFF2-40B4-BE49-F238E27FC236}">
                <a16:creationId xmlns:a16="http://schemas.microsoft.com/office/drawing/2014/main" id="{553D1D21-8FD6-BA4A-AD84-2FBD52C5ED92}"/>
              </a:ext>
            </a:extLst>
          </p:cNvPr>
          <p:cNvCxnSpPr/>
          <p:nvPr/>
        </p:nvCxnSpPr>
        <p:spPr>
          <a:xfrm flipH="1" flipV="1">
            <a:off x="6294171" y="1894887"/>
            <a:ext cx="2564893" cy="1419"/>
          </a:xfrm>
          <a:prstGeom prst="line">
            <a:avLst/>
          </a:prstGeom>
          <a:ln w="76200" cmpd="sng">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sp>
        <p:nvSpPr>
          <p:cNvPr id="39" name="Rectangle 3">
            <a:extLst>
              <a:ext uri="{FF2B5EF4-FFF2-40B4-BE49-F238E27FC236}">
                <a16:creationId xmlns:a16="http://schemas.microsoft.com/office/drawing/2014/main" id="{E636615E-B266-2044-B4B9-AFE095609A21}"/>
              </a:ext>
            </a:extLst>
          </p:cNvPr>
          <p:cNvSpPr txBox="1">
            <a:spLocks noChangeArrowheads="1"/>
          </p:cNvSpPr>
          <p:nvPr/>
        </p:nvSpPr>
        <p:spPr>
          <a:xfrm>
            <a:off x="2671773" y="4402768"/>
            <a:ext cx="6812392" cy="642803"/>
          </a:xfrm>
          <a:prstGeom prst="rect">
            <a:avLst/>
          </a:prstGeom>
          <a:solidFill>
            <a:schemeClr val="accent4">
              <a:lumMod val="60000"/>
              <a:lumOff val="40000"/>
            </a:schemeClr>
          </a:solidFill>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algn="ctr">
              <a:buFont typeface="Monotype Sorts" charset="0"/>
              <a:buNone/>
            </a:pPr>
            <a:r>
              <a:rPr lang="en-US" sz="4000" dirty="0">
                <a:latin typeface="Calibri" charset="0"/>
              </a:rPr>
              <a:t>Risk = Hazard </a:t>
            </a:r>
            <a:r>
              <a:rPr lang="en-US" sz="4000" dirty="0">
                <a:solidFill>
                  <a:schemeClr val="accent6">
                    <a:lumMod val="75000"/>
                  </a:schemeClr>
                </a:solidFill>
                <a:latin typeface="Calibri" charset="0"/>
              </a:rPr>
              <a:t>x</a:t>
            </a:r>
            <a:r>
              <a:rPr lang="en-US" sz="4000" dirty="0">
                <a:latin typeface="Calibri" charset="0"/>
              </a:rPr>
              <a:t> Exposure</a:t>
            </a:r>
          </a:p>
        </p:txBody>
      </p:sp>
    </p:spTree>
    <p:extLst>
      <p:ext uri="{BB962C8B-B14F-4D97-AF65-F5344CB8AC3E}">
        <p14:creationId xmlns:p14="http://schemas.microsoft.com/office/powerpoint/2010/main" val="3322583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0156 -0.00393 L 0.08281 0.25023 " pathEditMode="relative" rAng="0" ptsTypes="AA">
                                      <p:cBhvr>
                                        <p:cTn id="6" dur="1400" fill="hold"/>
                                        <p:tgtEl>
                                          <p:spTgt spid="30"/>
                                        </p:tgtEl>
                                        <p:attrNameLst>
                                          <p:attrName>ppt_x</p:attrName>
                                          <p:attrName>ppt_y</p:attrName>
                                        </p:attrNameLst>
                                      </p:cBhvr>
                                      <p:rCtr x="4219" y="12708"/>
                                    </p:animMotion>
                                  </p:childTnLst>
                                </p:cTn>
                              </p:par>
                              <p:par>
                                <p:cTn id="7" presetID="8" presetClass="emph" presetSubtype="0" fill="hold" nodeType="withEffect">
                                  <p:stCondLst>
                                    <p:cond delay="0"/>
                                  </p:stCondLst>
                                  <p:childTnLst>
                                    <p:animRot by="5400000">
                                      <p:cBhvr>
                                        <p:cTn id="8" dur="1300" fill="hold"/>
                                        <p:tgtEl>
                                          <p:spTgt spid="30"/>
                                        </p:tgtEl>
                                        <p:attrNameLst>
                                          <p:attrName>r</p:attrName>
                                        </p:attrNameLst>
                                      </p:cBhvr>
                                    </p:animRot>
                                  </p:childTnLst>
                                </p:cTn>
                              </p:par>
                              <p:par>
                                <p:cTn id="9" presetID="0" presetClass="path" presetSubtype="0" accel="50000" decel="50000" fill="hold" nodeType="withEffect">
                                  <p:stCondLst>
                                    <p:cond delay="0"/>
                                  </p:stCondLst>
                                  <p:childTnLst>
                                    <p:animMotion origin="layout" path="M 6.25E-7 -1.48148E-6 L 0.07318 0.28889 " pathEditMode="relative" rAng="0" ptsTypes="AA">
                                      <p:cBhvr>
                                        <p:cTn id="10" dur="1400" fill="hold"/>
                                        <p:tgtEl>
                                          <p:spTgt spid="31"/>
                                        </p:tgtEl>
                                        <p:attrNameLst>
                                          <p:attrName>ppt_x</p:attrName>
                                          <p:attrName>ppt_y</p:attrName>
                                        </p:attrNameLst>
                                      </p:cBhvr>
                                      <p:rCtr x="3659" y="14444"/>
                                    </p:animMotion>
                                  </p:childTnLst>
                                </p:cTn>
                              </p:par>
                              <p:par>
                                <p:cTn id="11" presetID="8" presetClass="emph" presetSubtype="0" fill="hold" nodeType="withEffect">
                                  <p:stCondLst>
                                    <p:cond delay="0"/>
                                  </p:stCondLst>
                                  <p:childTnLst>
                                    <p:animRot by="5400000">
                                      <p:cBhvr>
                                        <p:cTn id="12" dur="1300" fill="hold"/>
                                        <p:tgtEl>
                                          <p:spTgt spid="31"/>
                                        </p:tgtEl>
                                        <p:attrNameLst>
                                          <p:attrName>r</p:attrName>
                                        </p:attrNameLst>
                                      </p:cBhvr>
                                    </p:animRot>
                                  </p:childTnLst>
                                </p:cTn>
                              </p:par>
                            </p:childTnLst>
                          </p:cTn>
                        </p:par>
                      </p:childTnLst>
                    </p:cTn>
                  </p:par>
                  <p:par>
                    <p:cTn id="13" fill="hold">
                      <p:stCondLst>
                        <p:cond delay="indefinite"/>
                      </p:stCondLst>
                      <p:childTnLst>
                        <p:par>
                          <p:cTn id="14" fill="hold">
                            <p:stCondLst>
                              <p:cond delay="0"/>
                            </p:stCondLst>
                            <p:childTnLst>
                              <p:par>
                                <p:cTn id="15" presetID="0" presetClass="path" presetSubtype="0" accel="50000" decel="50000" fill="hold" nodeType="clickEffect">
                                  <p:stCondLst>
                                    <p:cond delay="0"/>
                                  </p:stCondLst>
                                  <p:childTnLst>
                                    <p:animMotion origin="layout" path="M -0.00156 -0.00393 L 0.08282 0.25023 " pathEditMode="relative" rAng="0" ptsTypes="AA">
                                      <p:cBhvr>
                                        <p:cTn id="16" dur="1400" fill="hold"/>
                                        <p:tgtEl>
                                          <p:spTgt spid="26"/>
                                        </p:tgtEl>
                                        <p:attrNameLst>
                                          <p:attrName>ppt_x</p:attrName>
                                          <p:attrName>ppt_y</p:attrName>
                                        </p:attrNameLst>
                                      </p:cBhvr>
                                      <p:rCtr x="4219" y="12708"/>
                                    </p:animMotion>
                                  </p:childTnLst>
                                </p:cTn>
                              </p:par>
                              <p:par>
                                <p:cTn id="17" presetID="8" presetClass="emph" presetSubtype="0" fill="hold" nodeType="withEffect">
                                  <p:stCondLst>
                                    <p:cond delay="0"/>
                                  </p:stCondLst>
                                  <p:childTnLst>
                                    <p:animRot by="5400000">
                                      <p:cBhvr>
                                        <p:cTn id="18" dur="1300" fill="hold"/>
                                        <p:tgtEl>
                                          <p:spTgt spid="26"/>
                                        </p:tgtEl>
                                        <p:attrNameLst>
                                          <p:attrName>r</p:attrName>
                                        </p:attrNameLst>
                                      </p:cBhvr>
                                    </p:animRot>
                                  </p:childTnLst>
                                </p:cTn>
                              </p:par>
                              <p:par>
                                <p:cTn id="19" presetID="0" presetClass="path" presetSubtype="0" accel="50000" decel="50000" fill="hold" nodeType="withEffect">
                                  <p:stCondLst>
                                    <p:cond delay="0"/>
                                  </p:stCondLst>
                                  <p:childTnLst>
                                    <p:animMotion origin="layout" path="M -3.54167E-6 -1.48148E-6 L 0.07318 0.28889 " pathEditMode="relative" rAng="0" ptsTypes="AA">
                                      <p:cBhvr>
                                        <p:cTn id="20" dur="1400" fill="hold"/>
                                        <p:tgtEl>
                                          <p:spTgt spid="43"/>
                                        </p:tgtEl>
                                        <p:attrNameLst>
                                          <p:attrName>ppt_x</p:attrName>
                                          <p:attrName>ppt_y</p:attrName>
                                        </p:attrNameLst>
                                      </p:cBhvr>
                                      <p:rCtr x="3659" y="14444"/>
                                    </p:animMotion>
                                  </p:childTnLst>
                                </p:cTn>
                              </p:par>
                              <p:par>
                                <p:cTn id="21" presetID="8" presetClass="emph" presetSubtype="0" fill="hold" nodeType="withEffect">
                                  <p:stCondLst>
                                    <p:cond delay="0"/>
                                  </p:stCondLst>
                                  <p:childTnLst>
                                    <p:animRot by="5400000">
                                      <p:cBhvr>
                                        <p:cTn id="22" dur="1300" fill="hold"/>
                                        <p:tgtEl>
                                          <p:spTgt spid="43"/>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dissolve">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9" name="Rectangle 3"/>
          <p:cNvSpPr>
            <a:spLocks noGrp="1" noChangeArrowheads="1"/>
          </p:cNvSpPr>
          <p:nvPr>
            <p:ph sz="half" idx="1"/>
          </p:nvPr>
        </p:nvSpPr>
        <p:spPr>
          <a:xfrm>
            <a:off x="1407524" y="1832153"/>
            <a:ext cx="4902561" cy="5078883"/>
          </a:xfrm>
        </p:spPr>
        <p:txBody>
          <a:bodyPr>
            <a:normAutofit/>
          </a:bodyPr>
          <a:lstStyle/>
          <a:p>
            <a:pPr marL="0" indent="0">
              <a:lnSpc>
                <a:spcPct val="80000"/>
              </a:lnSpc>
              <a:buNone/>
            </a:pPr>
            <a:r>
              <a:rPr lang="en-US" sz="2400" b="1" dirty="0"/>
              <a:t>Hazard types to avoid:</a:t>
            </a:r>
          </a:p>
          <a:p>
            <a:pPr marL="0" indent="0">
              <a:lnSpc>
                <a:spcPct val="80000"/>
              </a:lnSpc>
              <a:buNone/>
            </a:pPr>
            <a:endParaRPr lang="en-US" sz="700" b="1" dirty="0"/>
          </a:p>
          <a:p>
            <a:pPr lvl="1">
              <a:lnSpc>
                <a:spcPct val="80000"/>
              </a:lnSpc>
            </a:pPr>
            <a:r>
              <a:rPr lang="en-US" sz="2000" b="1" dirty="0">
                <a:ea typeface="ＭＳ Ｐゴシック" charset="0"/>
              </a:rPr>
              <a:t>Toxicological/Eco-toxicological</a:t>
            </a:r>
          </a:p>
          <a:p>
            <a:pPr lvl="2">
              <a:lnSpc>
                <a:spcPct val="80000"/>
              </a:lnSpc>
              <a:spcBef>
                <a:spcPts val="600"/>
              </a:spcBef>
            </a:pPr>
            <a:r>
              <a:rPr lang="en-US" dirty="0">
                <a:ea typeface="ＭＳ Ｐゴシック" charset="0"/>
              </a:rPr>
              <a:t>Carcinogenicity</a:t>
            </a:r>
          </a:p>
          <a:p>
            <a:pPr lvl="2">
              <a:lnSpc>
                <a:spcPct val="80000"/>
              </a:lnSpc>
              <a:spcBef>
                <a:spcPts val="600"/>
              </a:spcBef>
            </a:pPr>
            <a:r>
              <a:rPr lang="en-US" dirty="0">
                <a:ea typeface="ＭＳ Ｐゴシック" charset="0"/>
              </a:rPr>
              <a:t>Reproductive</a:t>
            </a:r>
          </a:p>
          <a:p>
            <a:pPr lvl="2">
              <a:lnSpc>
                <a:spcPct val="80000"/>
              </a:lnSpc>
              <a:spcBef>
                <a:spcPts val="600"/>
              </a:spcBef>
            </a:pPr>
            <a:r>
              <a:rPr lang="en-US" dirty="0">
                <a:ea typeface="ＭＳ Ｐゴシック" charset="0"/>
              </a:rPr>
              <a:t>Developmental</a:t>
            </a:r>
          </a:p>
          <a:p>
            <a:pPr lvl="2">
              <a:lnSpc>
                <a:spcPct val="80000"/>
              </a:lnSpc>
              <a:spcBef>
                <a:spcPts val="600"/>
              </a:spcBef>
            </a:pPr>
            <a:r>
              <a:rPr lang="en-US" dirty="0">
                <a:ea typeface="ＭＳ Ｐゴシック" charset="0"/>
              </a:rPr>
              <a:t>Neurological</a:t>
            </a:r>
          </a:p>
          <a:p>
            <a:pPr lvl="2">
              <a:lnSpc>
                <a:spcPct val="80000"/>
              </a:lnSpc>
              <a:spcBef>
                <a:spcPts val="600"/>
              </a:spcBef>
            </a:pPr>
            <a:r>
              <a:rPr lang="en-US" dirty="0">
                <a:ea typeface="ＭＳ Ｐゴシック" charset="0"/>
              </a:rPr>
              <a:t>Global warming potential</a:t>
            </a:r>
          </a:p>
          <a:p>
            <a:pPr lvl="2">
              <a:lnSpc>
                <a:spcPct val="80000"/>
              </a:lnSpc>
              <a:spcBef>
                <a:spcPts val="600"/>
              </a:spcBef>
            </a:pPr>
            <a:r>
              <a:rPr lang="en-US" dirty="0">
                <a:ea typeface="ＭＳ Ｐゴシック" charset="0"/>
              </a:rPr>
              <a:t>Ozone depleting potential</a:t>
            </a:r>
          </a:p>
          <a:p>
            <a:pPr lvl="2">
              <a:lnSpc>
                <a:spcPct val="80000"/>
              </a:lnSpc>
              <a:spcBef>
                <a:spcPts val="600"/>
              </a:spcBef>
            </a:pPr>
            <a:r>
              <a:rPr lang="en-US" dirty="0">
                <a:ea typeface="ＭＳ Ｐゴシック" charset="0"/>
              </a:rPr>
              <a:t>Bioaccumulation</a:t>
            </a:r>
          </a:p>
          <a:p>
            <a:pPr lvl="2">
              <a:lnSpc>
                <a:spcPct val="80000"/>
              </a:lnSpc>
              <a:spcBef>
                <a:spcPts val="600"/>
              </a:spcBef>
            </a:pPr>
            <a:r>
              <a:rPr lang="en-US" dirty="0">
                <a:ea typeface="ＭＳ Ｐゴシック" charset="0"/>
              </a:rPr>
              <a:t>Persistence</a:t>
            </a:r>
          </a:p>
          <a:p>
            <a:pPr lvl="1">
              <a:lnSpc>
                <a:spcPct val="80000"/>
              </a:lnSpc>
            </a:pPr>
            <a:r>
              <a:rPr lang="en-US" sz="2000" b="1" dirty="0">
                <a:ea typeface="ＭＳ Ｐゴシック" charset="0"/>
              </a:rPr>
              <a:t>Physical</a:t>
            </a:r>
          </a:p>
          <a:p>
            <a:pPr lvl="2">
              <a:lnSpc>
                <a:spcPct val="80000"/>
              </a:lnSpc>
              <a:spcBef>
                <a:spcPts val="600"/>
              </a:spcBef>
            </a:pPr>
            <a:r>
              <a:rPr lang="en-US" dirty="0">
                <a:ea typeface="ＭＳ Ｐゴシック" charset="0"/>
              </a:rPr>
              <a:t>Explosivity</a:t>
            </a:r>
          </a:p>
          <a:p>
            <a:pPr lvl="2">
              <a:lnSpc>
                <a:spcPct val="80000"/>
              </a:lnSpc>
              <a:spcBef>
                <a:spcPts val="600"/>
              </a:spcBef>
            </a:pPr>
            <a:r>
              <a:rPr lang="en-US" dirty="0">
                <a:ea typeface="ＭＳ Ｐゴシック" charset="0"/>
              </a:rPr>
              <a:t>Flammability</a:t>
            </a:r>
          </a:p>
          <a:p>
            <a:pPr lvl="2">
              <a:lnSpc>
                <a:spcPct val="80000"/>
              </a:lnSpc>
              <a:spcBef>
                <a:spcPts val="600"/>
              </a:spcBef>
            </a:pPr>
            <a:r>
              <a:rPr lang="en-US" dirty="0" err="1">
                <a:ea typeface="ＭＳ Ｐゴシック" charset="0"/>
              </a:rPr>
              <a:t>Corrosivity</a:t>
            </a:r>
            <a:endParaRPr lang="en-US" dirty="0">
              <a:ea typeface="ＭＳ Ｐゴシック" charset="0"/>
            </a:endParaRPr>
          </a:p>
        </p:txBody>
      </p:sp>
      <p:sp>
        <p:nvSpPr>
          <p:cNvPr id="121860" name="Rectangle 4"/>
          <p:cNvSpPr>
            <a:spLocks noGrp="1" noChangeArrowheads="1"/>
          </p:cNvSpPr>
          <p:nvPr>
            <p:ph sz="half" idx="2"/>
          </p:nvPr>
        </p:nvSpPr>
        <p:spPr>
          <a:xfrm>
            <a:off x="6513284" y="1836326"/>
            <a:ext cx="4747381" cy="4878798"/>
          </a:xfrm>
        </p:spPr>
        <p:txBody>
          <a:bodyPr>
            <a:normAutofit/>
          </a:bodyPr>
          <a:lstStyle/>
          <a:p>
            <a:pPr marL="0" indent="0">
              <a:lnSpc>
                <a:spcPct val="80000"/>
              </a:lnSpc>
              <a:buNone/>
            </a:pPr>
            <a:r>
              <a:rPr lang="en-US" sz="2400" b="1" dirty="0"/>
              <a:t>Physical/Chemical Properties to consider:</a:t>
            </a:r>
          </a:p>
          <a:p>
            <a:pPr lvl="1">
              <a:lnSpc>
                <a:spcPct val="80000"/>
              </a:lnSpc>
              <a:spcBef>
                <a:spcPts val="600"/>
              </a:spcBef>
            </a:pPr>
            <a:r>
              <a:rPr lang="en-US" sz="2000" dirty="0">
                <a:ea typeface="ＭＳ Ｐゴシック" charset="0"/>
              </a:rPr>
              <a:t>Water solubility</a:t>
            </a:r>
          </a:p>
          <a:p>
            <a:pPr lvl="1">
              <a:lnSpc>
                <a:spcPct val="80000"/>
              </a:lnSpc>
              <a:spcBef>
                <a:spcPts val="600"/>
              </a:spcBef>
            </a:pPr>
            <a:r>
              <a:rPr lang="en-US" sz="2000" dirty="0">
                <a:ea typeface="ＭＳ Ｐゴシック" charset="0"/>
              </a:rPr>
              <a:t>Log </a:t>
            </a:r>
            <a:r>
              <a:rPr lang="en-US" sz="2000" dirty="0" err="1">
                <a:ea typeface="ＭＳ Ｐゴシック" charset="0"/>
              </a:rPr>
              <a:t>Kow</a:t>
            </a:r>
            <a:endParaRPr lang="en-US" sz="2000" dirty="0">
              <a:ea typeface="ＭＳ Ｐゴシック" charset="0"/>
            </a:endParaRPr>
          </a:p>
          <a:p>
            <a:pPr lvl="1">
              <a:lnSpc>
                <a:spcPct val="80000"/>
              </a:lnSpc>
              <a:spcBef>
                <a:spcPts val="600"/>
              </a:spcBef>
            </a:pPr>
            <a:r>
              <a:rPr lang="en-US" sz="2000" dirty="0">
                <a:ea typeface="ＭＳ Ｐゴシック" charset="0"/>
              </a:rPr>
              <a:t>Volatility</a:t>
            </a:r>
          </a:p>
          <a:p>
            <a:pPr lvl="1">
              <a:lnSpc>
                <a:spcPct val="80000"/>
              </a:lnSpc>
              <a:spcBef>
                <a:spcPts val="600"/>
              </a:spcBef>
            </a:pPr>
            <a:r>
              <a:rPr lang="en-US" sz="2000" dirty="0">
                <a:ea typeface="ＭＳ Ｐゴシック" charset="0"/>
              </a:rPr>
              <a:t>Molar volume</a:t>
            </a:r>
          </a:p>
          <a:p>
            <a:pPr lvl="1">
              <a:lnSpc>
                <a:spcPct val="80000"/>
              </a:lnSpc>
              <a:spcBef>
                <a:spcPts val="600"/>
              </a:spcBef>
            </a:pPr>
            <a:r>
              <a:rPr lang="en-US" sz="2000" dirty="0">
                <a:ea typeface="ＭＳ Ｐゴシック" charset="0"/>
              </a:rPr>
              <a:t>Aspect ratio</a:t>
            </a:r>
          </a:p>
          <a:p>
            <a:pPr lvl="1">
              <a:lnSpc>
                <a:spcPct val="80000"/>
              </a:lnSpc>
              <a:spcBef>
                <a:spcPts val="600"/>
              </a:spcBef>
            </a:pPr>
            <a:r>
              <a:rPr lang="en-US" sz="2000" dirty="0">
                <a:ea typeface="ＭＳ Ｐゴシック" charset="0"/>
              </a:rPr>
              <a:t>Radical formation</a:t>
            </a:r>
          </a:p>
          <a:p>
            <a:pPr lvl="1">
              <a:lnSpc>
                <a:spcPct val="80000"/>
              </a:lnSpc>
              <a:spcBef>
                <a:spcPts val="600"/>
              </a:spcBef>
            </a:pPr>
            <a:r>
              <a:rPr lang="en-US" sz="2000" dirty="0">
                <a:ea typeface="ＭＳ Ｐゴシック" charset="0"/>
              </a:rPr>
              <a:t>Nucleophilicity</a:t>
            </a:r>
          </a:p>
          <a:p>
            <a:pPr lvl="1">
              <a:lnSpc>
                <a:spcPct val="80000"/>
              </a:lnSpc>
              <a:spcBef>
                <a:spcPts val="600"/>
              </a:spcBef>
            </a:pPr>
            <a:r>
              <a:rPr lang="en-US" sz="2000" dirty="0">
                <a:ea typeface="ＭＳ Ｐゴシック" charset="0"/>
              </a:rPr>
              <a:t>Electrophilicity</a:t>
            </a:r>
          </a:p>
          <a:p>
            <a:pPr lvl="1">
              <a:lnSpc>
                <a:spcPct val="80000"/>
              </a:lnSpc>
              <a:spcBef>
                <a:spcPts val="600"/>
              </a:spcBef>
            </a:pPr>
            <a:r>
              <a:rPr lang="en-US" sz="2000" dirty="0">
                <a:ea typeface="ＭＳ Ｐゴシック" charset="0"/>
              </a:rPr>
              <a:t>pH/</a:t>
            </a:r>
            <a:r>
              <a:rPr lang="en-US" sz="2000" dirty="0" err="1">
                <a:ea typeface="ＭＳ Ｐゴシック" charset="0"/>
              </a:rPr>
              <a:t>pKa</a:t>
            </a:r>
            <a:endParaRPr lang="en-US" sz="2000" dirty="0">
              <a:ea typeface="ＭＳ Ｐゴシック" charset="0"/>
            </a:endParaRPr>
          </a:p>
          <a:p>
            <a:pPr lvl="1">
              <a:lnSpc>
                <a:spcPct val="80000"/>
              </a:lnSpc>
              <a:spcBef>
                <a:spcPts val="600"/>
              </a:spcBef>
            </a:pPr>
            <a:r>
              <a:rPr lang="en-US" sz="2000" dirty="0">
                <a:ea typeface="ＭＳ Ｐゴシック" charset="0"/>
              </a:rPr>
              <a:t>Surface area</a:t>
            </a:r>
          </a:p>
          <a:p>
            <a:pPr lvl="1">
              <a:lnSpc>
                <a:spcPct val="80000"/>
              </a:lnSpc>
              <a:spcBef>
                <a:spcPts val="600"/>
              </a:spcBef>
            </a:pPr>
            <a:r>
              <a:rPr lang="en-US" sz="2000" dirty="0">
                <a:ea typeface="ＭＳ Ｐゴシック" charset="0"/>
              </a:rPr>
              <a:t>Reducing potential</a:t>
            </a:r>
          </a:p>
          <a:p>
            <a:pPr lvl="1">
              <a:lnSpc>
                <a:spcPct val="80000"/>
              </a:lnSpc>
              <a:spcBef>
                <a:spcPts val="600"/>
              </a:spcBef>
            </a:pPr>
            <a:r>
              <a:rPr lang="en-US" sz="2000" dirty="0">
                <a:ea typeface="ＭＳ Ｐゴシック" charset="0"/>
              </a:rPr>
              <a:t>Oxidizing potential</a:t>
            </a:r>
          </a:p>
          <a:p>
            <a:pPr lvl="1">
              <a:lnSpc>
                <a:spcPct val="80000"/>
              </a:lnSpc>
              <a:spcBef>
                <a:spcPts val="600"/>
              </a:spcBef>
            </a:pPr>
            <a:r>
              <a:rPr lang="en-US" sz="2000" dirty="0">
                <a:ea typeface="ＭＳ Ｐゴシック" charset="0"/>
              </a:rPr>
              <a:t>Polarizability</a:t>
            </a:r>
          </a:p>
          <a:p>
            <a:pPr lvl="1">
              <a:lnSpc>
                <a:spcPct val="80000"/>
              </a:lnSpc>
            </a:pPr>
            <a:endParaRPr lang="en-US" sz="1800" dirty="0">
              <a:ea typeface="ＭＳ Ｐゴシック" charset="0"/>
            </a:endParaRPr>
          </a:p>
        </p:txBody>
      </p:sp>
      <p:cxnSp>
        <p:nvCxnSpPr>
          <p:cNvPr id="5" name="Straight Connector 4">
            <a:extLst>
              <a:ext uri="{FF2B5EF4-FFF2-40B4-BE49-F238E27FC236}">
                <a16:creationId xmlns:a16="http://schemas.microsoft.com/office/drawing/2014/main" id="{6D66D1A2-4B09-4FEB-8FD5-102A93A62D84}"/>
              </a:ext>
            </a:extLst>
          </p:cNvPr>
          <p:cNvCxnSpPr>
            <a:cxnSpLocks/>
          </p:cNvCxnSpPr>
          <p:nvPr/>
        </p:nvCxnSpPr>
        <p:spPr>
          <a:xfrm>
            <a:off x="-18031" y="1597082"/>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E0968E15-50A5-42E1-8A37-22AC856FB44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78848" y="149502"/>
            <a:ext cx="2146300" cy="1350906"/>
          </a:xfrm>
          <a:prstGeom prst="rect">
            <a:avLst/>
          </a:prstGeom>
        </p:spPr>
      </p:pic>
      <p:sp>
        <p:nvSpPr>
          <p:cNvPr id="7" name="TextBox 6">
            <a:extLst>
              <a:ext uri="{FF2B5EF4-FFF2-40B4-BE49-F238E27FC236}">
                <a16:creationId xmlns:a16="http://schemas.microsoft.com/office/drawing/2014/main" id="{72C31746-FF4A-4CD9-8643-E31EE941E928}"/>
              </a:ext>
            </a:extLst>
          </p:cNvPr>
          <p:cNvSpPr txBox="1"/>
          <p:nvPr/>
        </p:nvSpPr>
        <p:spPr>
          <a:xfrm>
            <a:off x="2425148" y="368494"/>
            <a:ext cx="5725863" cy="707886"/>
          </a:xfrm>
          <a:prstGeom prst="rect">
            <a:avLst/>
          </a:prstGeom>
          <a:noFill/>
        </p:spPr>
        <p:txBody>
          <a:bodyPr wrap="none" rtlCol="0">
            <a:spAutoFit/>
          </a:bodyPr>
          <a:lstStyle/>
          <a:p>
            <a:r>
              <a:rPr lang="en-US" altLang="en-US" sz="4000" b="1" dirty="0">
                <a:solidFill>
                  <a:srgbClr val="00728A"/>
                </a:solidFill>
                <a:latin typeface="Calibri" charset="0"/>
                <a:ea typeface="ＭＳ Ｐゴシック" charset="-128"/>
              </a:rPr>
              <a:t>Designing Safer Chemicals</a:t>
            </a:r>
          </a:p>
        </p:txBody>
      </p:sp>
      <p:sp>
        <p:nvSpPr>
          <p:cNvPr id="11" name="Rectangle 4"/>
          <p:cNvSpPr txBox="1">
            <a:spLocks noChangeArrowheads="1"/>
          </p:cNvSpPr>
          <p:nvPr/>
        </p:nvSpPr>
        <p:spPr>
          <a:xfrm>
            <a:off x="10071736" y="4160711"/>
            <a:ext cx="1783933" cy="768641"/>
          </a:xfrm>
          <a:prstGeom prst="rect">
            <a:avLst/>
          </a:prstGeom>
        </p:spPr>
        <p:style>
          <a:lnRef idx="0">
            <a:schemeClr val="accent1"/>
          </a:lnRef>
          <a:fillRef idx="3">
            <a:schemeClr val="accent1"/>
          </a:fillRef>
          <a:effectRef idx="3">
            <a:schemeClr val="accent1"/>
          </a:effectRef>
          <a:fontRef idx="minor">
            <a:schemeClr val="lt1"/>
          </a:fontRef>
        </p:style>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lnSpc>
                <a:spcPct val="80000"/>
              </a:lnSpc>
              <a:buFont typeface="Arial"/>
              <a:buNone/>
            </a:pPr>
            <a:r>
              <a:rPr lang="en-US" sz="1800" dirty="0">
                <a:solidFill>
                  <a:schemeClr val="bg1"/>
                </a:solidFill>
              </a:rPr>
              <a:t>See class on design without toxicity</a:t>
            </a:r>
            <a:endParaRPr lang="en-US" sz="1600" dirty="0">
              <a:solidFill>
                <a:schemeClr val="bg1"/>
              </a:solidFill>
              <a:ea typeface="ＭＳ Ｐゴシック" charset="0"/>
            </a:endParaRPr>
          </a:p>
          <a:p>
            <a:pPr lvl="1" algn="ctr">
              <a:lnSpc>
                <a:spcPct val="80000"/>
              </a:lnSpc>
            </a:pPr>
            <a:endParaRPr lang="en-US" sz="1800" dirty="0">
              <a:ea typeface="ＭＳ Ｐゴシック" charset="0"/>
            </a:endParaRPr>
          </a:p>
        </p:txBody>
      </p:sp>
    </p:spTree>
    <p:extLst>
      <p:ext uri="{BB962C8B-B14F-4D97-AF65-F5344CB8AC3E}">
        <p14:creationId xmlns:p14="http://schemas.microsoft.com/office/powerpoint/2010/main" val="33689214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1142" name="Rectangle 6"/>
          <p:cNvSpPr>
            <a:spLocks noChangeArrowheads="1"/>
          </p:cNvSpPr>
          <p:nvPr/>
        </p:nvSpPr>
        <p:spPr bwMode="auto">
          <a:xfrm>
            <a:off x="2409835" y="6524277"/>
            <a:ext cx="8305799" cy="3177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r>
              <a:rPr lang="en-US" sz="1400" dirty="0">
                <a:solidFill>
                  <a:schemeClr val="bg1">
                    <a:lumMod val="50000"/>
                  </a:schemeClr>
                </a:solidFill>
              </a:rPr>
              <a:t>P. Anastas, J. Warner in Green Chemistry: Theory and Practice (New York, 1998). </a:t>
            </a:r>
          </a:p>
        </p:txBody>
      </p:sp>
      <p:sp>
        <p:nvSpPr>
          <p:cNvPr id="2" name="Text Placeholder 1"/>
          <p:cNvSpPr>
            <a:spLocks noGrp="1"/>
          </p:cNvSpPr>
          <p:nvPr>
            <p:ph type="body" sz="half" idx="1"/>
          </p:nvPr>
        </p:nvSpPr>
        <p:spPr>
          <a:xfrm>
            <a:off x="1981200" y="2362200"/>
            <a:ext cx="4038600" cy="3886200"/>
          </a:xfrm>
        </p:spPr>
        <p:txBody>
          <a:bodyPr/>
          <a:lstStyle/>
          <a:p>
            <a:pPr marL="640080"/>
            <a:r>
              <a:rPr lang="en-US" dirty="0"/>
              <a:t>Paul Anastas </a:t>
            </a:r>
            <a:r>
              <a:rPr lang="en-US" sz="1800" dirty="0"/>
              <a:t>(EPA, US)</a:t>
            </a:r>
          </a:p>
        </p:txBody>
      </p:sp>
      <p:pic>
        <p:nvPicPr>
          <p:cNvPr id="5" name="Picture 4"/>
          <p:cNvPicPr>
            <a:picLocks noChangeAspect="1"/>
          </p:cNvPicPr>
          <p:nvPr/>
        </p:nvPicPr>
        <p:blipFill>
          <a:blip r:embed="rId3"/>
          <a:stretch>
            <a:fillRect/>
          </a:stretch>
        </p:blipFill>
        <p:spPr>
          <a:xfrm>
            <a:off x="2794635" y="2869186"/>
            <a:ext cx="2411730" cy="3014663"/>
          </a:xfrm>
          <a:prstGeom prst="rect">
            <a:avLst/>
          </a:prstGeom>
        </p:spPr>
      </p:pic>
      <p:sp>
        <p:nvSpPr>
          <p:cNvPr id="6" name="TextBox 5"/>
          <p:cNvSpPr txBox="1"/>
          <p:nvPr/>
        </p:nvSpPr>
        <p:spPr>
          <a:xfrm>
            <a:off x="1173480" y="1493521"/>
            <a:ext cx="9542154" cy="774058"/>
          </a:xfrm>
          <a:prstGeom prst="rect">
            <a:avLst/>
          </a:prstGeom>
          <a:noFill/>
        </p:spPr>
        <p:txBody>
          <a:bodyPr wrap="square" rtlCol="0">
            <a:spAutoFit/>
          </a:bodyPr>
          <a:lstStyle/>
          <a:p>
            <a:pPr>
              <a:lnSpc>
                <a:spcPct val="114000"/>
              </a:lnSpc>
            </a:pPr>
            <a:r>
              <a:rPr lang="en-US" sz="2000" dirty="0"/>
              <a:t>As a scientific endeavor, Green Chemistry was born in the 1990s with researchers theorizing that sustainability questions call for chemistry </a:t>
            </a:r>
          </a:p>
        </p:txBody>
      </p:sp>
      <p:sp>
        <p:nvSpPr>
          <p:cNvPr id="11" name="Text Placeholder 1"/>
          <p:cNvSpPr txBox="1">
            <a:spLocks/>
          </p:cNvSpPr>
          <p:nvPr/>
        </p:nvSpPr>
        <p:spPr bwMode="auto">
          <a:xfrm>
            <a:off x="6172200" y="2362200"/>
            <a:ext cx="4038600" cy="3886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73050" indent="-273050" algn="l" rtl="0" eaLnBrk="0" fontAlgn="base" hangingPunct="0">
              <a:spcBef>
                <a:spcPts val="600"/>
              </a:spcBef>
              <a:spcAft>
                <a:spcPct val="0"/>
              </a:spcAft>
              <a:buClr>
                <a:schemeClr val="accent1"/>
              </a:buClr>
              <a:buSzPct val="70000"/>
              <a:buFont typeface="Wingdings" pitchFamily="2" charset="2"/>
              <a:buChar char=""/>
              <a:defRPr sz="2400" kern="1200">
                <a:solidFill>
                  <a:schemeClr val="tx1"/>
                </a:solidFill>
                <a:latin typeface="+mn-lt"/>
                <a:ea typeface="+mn-ea"/>
                <a:cs typeface="+mn-cs"/>
              </a:defRPr>
            </a:lvl1pPr>
            <a:lvl2pPr marL="639763" indent="-273050" algn="l" rtl="0" eaLnBrk="0" fontAlgn="base" hangingPunct="0">
              <a:spcBef>
                <a:spcPct val="20000"/>
              </a:spcBef>
              <a:spcAft>
                <a:spcPct val="0"/>
              </a:spcAft>
              <a:buClr>
                <a:schemeClr val="accent1"/>
              </a:buClr>
              <a:buSzPct val="80000"/>
              <a:buFont typeface="Wingdings 2" pitchFamily="18" charset="2"/>
              <a:buChar char=""/>
              <a:defRPr sz="2100" kern="1200">
                <a:solidFill>
                  <a:schemeClr val="tx1"/>
                </a:solidFill>
                <a:latin typeface="+mn-lt"/>
                <a:ea typeface="+mn-ea"/>
                <a:cs typeface="+mn-cs"/>
              </a:defRPr>
            </a:lvl2pPr>
            <a:lvl3pPr marL="914400" indent="-182563" algn="l" rtl="0" eaLnBrk="0" fontAlgn="base" hangingPunct="0">
              <a:spcBef>
                <a:spcPct val="20000"/>
              </a:spcBef>
              <a:spcAft>
                <a:spcPct val="0"/>
              </a:spcAft>
              <a:buClr>
                <a:srgbClr val="6FB833"/>
              </a:buClr>
              <a:buSzPct val="60000"/>
              <a:buFont typeface="Wingdings" pitchFamily="2" charset="2"/>
              <a:buChar char=""/>
              <a:defRPr kern="1200">
                <a:solidFill>
                  <a:schemeClr val="tx1"/>
                </a:solidFill>
                <a:latin typeface="+mn-lt"/>
                <a:ea typeface="+mn-ea"/>
                <a:cs typeface="+mn-cs"/>
              </a:defRPr>
            </a:lvl3pPr>
            <a:lvl4pPr marL="1187450" indent="-182563" algn="l" rtl="0" eaLnBrk="0" fontAlgn="base" hangingPunct="0">
              <a:spcBef>
                <a:spcPct val="20000"/>
              </a:spcBef>
              <a:spcAft>
                <a:spcPct val="0"/>
              </a:spcAft>
              <a:buClr>
                <a:srgbClr val="C0E5AF"/>
              </a:buClr>
              <a:buSzPct val="60000"/>
              <a:buFont typeface="Wingdings" pitchFamily="2" charset="2"/>
              <a:buChar char=""/>
              <a:defRPr kern="1200">
                <a:solidFill>
                  <a:schemeClr val="tx1"/>
                </a:solidFill>
                <a:latin typeface="+mn-lt"/>
                <a:ea typeface="+mn-ea"/>
                <a:cs typeface="+mn-cs"/>
              </a:defRPr>
            </a:lvl4pPr>
            <a:lvl5pPr marL="1462088" indent="-182563" algn="l" rtl="0" eaLnBrk="0" fontAlgn="base" hangingPunct="0">
              <a:spcBef>
                <a:spcPct val="20000"/>
              </a:spcBef>
              <a:spcAft>
                <a:spcPct val="0"/>
              </a:spcAft>
              <a:buClr>
                <a:srgbClr val="F3AABE"/>
              </a:buClr>
              <a:buSzPct val="68000"/>
              <a:buFont typeface="Wingdings 2" pitchFamily="18" charset="2"/>
              <a:buChar char=""/>
              <a:defRPr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a:buClrTx/>
              <a:buSzPct val="100000"/>
              <a:buFont typeface="Arial" panose="020B0604020202020204" pitchFamily="34" charset="0"/>
              <a:buChar char="•"/>
            </a:pPr>
            <a:r>
              <a:rPr lang="en-US" sz="2800" dirty="0"/>
              <a:t>John Warner</a:t>
            </a:r>
            <a:r>
              <a:rPr lang="en-US" dirty="0"/>
              <a:t> </a:t>
            </a:r>
            <a:r>
              <a:rPr lang="en-US" sz="1800" dirty="0"/>
              <a:t>(Polaroid Corp.)</a:t>
            </a: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77001" y="2879983"/>
            <a:ext cx="3057307" cy="3057307"/>
          </a:xfrm>
          <a:prstGeom prst="rect">
            <a:avLst/>
          </a:prstGeom>
        </p:spPr>
      </p:pic>
      <p:sp>
        <p:nvSpPr>
          <p:cNvPr id="10" name="TextBox 9"/>
          <p:cNvSpPr txBox="1"/>
          <p:nvPr/>
        </p:nvSpPr>
        <p:spPr>
          <a:xfrm>
            <a:off x="2133600" y="5933976"/>
            <a:ext cx="7696200" cy="369332"/>
          </a:xfrm>
          <a:prstGeom prst="rect">
            <a:avLst/>
          </a:prstGeom>
          <a:noFill/>
        </p:spPr>
        <p:txBody>
          <a:bodyPr wrap="square" rtlCol="0">
            <a:spAutoFit/>
          </a:bodyPr>
          <a:lstStyle/>
          <a:p>
            <a:r>
              <a:rPr lang="en-US" dirty="0"/>
              <a:t>Together they wrote a book in 1998, setting the foundation of green chemistry</a:t>
            </a:r>
          </a:p>
        </p:txBody>
      </p:sp>
      <p:sp>
        <p:nvSpPr>
          <p:cNvPr id="12" name="Right Arrow 11"/>
          <p:cNvSpPr/>
          <p:nvPr/>
        </p:nvSpPr>
        <p:spPr>
          <a:xfrm flipH="1">
            <a:off x="8628068" y="6500620"/>
            <a:ext cx="658813" cy="317750"/>
          </a:xfrm>
          <a:prstGeom prst="right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cxnSp>
        <p:nvCxnSpPr>
          <p:cNvPr id="13" name="Straight Connector 12">
            <a:extLst>
              <a:ext uri="{FF2B5EF4-FFF2-40B4-BE49-F238E27FC236}">
                <a16:creationId xmlns:a16="http://schemas.microsoft.com/office/drawing/2014/main" id="{5262E8B3-7CA6-47E9-A1FD-BD1472A21FD0}"/>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13756DF1-CA8D-4920-9973-7877C2827D09}"/>
              </a:ext>
            </a:extLst>
          </p:cNvPr>
          <p:cNvSpPr txBox="1"/>
          <p:nvPr/>
        </p:nvSpPr>
        <p:spPr>
          <a:xfrm>
            <a:off x="2797519" y="217371"/>
            <a:ext cx="6596999" cy="707886"/>
          </a:xfrm>
          <a:prstGeom prst="rect">
            <a:avLst/>
          </a:prstGeom>
          <a:noFill/>
        </p:spPr>
        <p:txBody>
          <a:bodyPr wrap="none" rtlCol="0">
            <a:spAutoFit/>
          </a:bodyPr>
          <a:lstStyle/>
          <a:p>
            <a:pPr algn="ctr"/>
            <a:r>
              <a:rPr lang="en-US" sz="4000" b="1" dirty="0"/>
              <a:t>The birth of Green Chemistry?</a:t>
            </a:r>
          </a:p>
        </p:txBody>
      </p:sp>
    </p:spTree>
    <p:extLst>
      <p:ext uri="{BB962C8B-B14F-4D97-AF65-F5344CB8AC3E}">
        <p14:creationId xmlns:p14="http://schemas.microsoft.com/office/powerpoint/2010/main" val="1382506240"/>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ChangeArrowheads="1"/>
          </p:cNvSpPr>
          <p:nvPr/>
        </p:nvSpPr>
        <p:spPr bwMode="auto">
          <a:xfrm>
            <a:off x="778788" y="3332046"/>
            <a:ext cx="6593749" cy="3093154"/>
          </a:xfrm>
          <a:prstGeom prst="rect">
            <a:avLst/>
          </a:prstGeom>
          <a:noFill/>
          <a:ln w="9525">
            <a:solidFill>
              <a:srgbClr val="C00000"/>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r>
              <a:rPr lang="en-US" altLang="en-US" b="1" dirty="0">
                <a:latin typeface="+mn-lt"/>
              </a:rPr>
              <a:t>Conventional use of organotin compounds as antifoulants:</a:t>
            </a:r>
          </a:p>
          <a:p>
            <a:pPr eaLnBrk="1" hangingPunct="1"/>
            <a:endParaRPr lang="en-US" altLang="en-US" sz="1000" dirty="0">
              <a:latin typeface="+mn-lt"/>
            </a:endParaRPr>
          </a:p>
          <a:p>
            <a:pPr marL="457200" indent="-207963" eaLnBrk="1" hangingPunct="1">
              <a:spcBef>
                <a:spcPts val="200"/>
              </a:spcBef>
              <a:buFont typeface="Arial" panose="020B0604020202020204" pitchFamily="34" charset="0"/>
              <a:buChar char="•"/>
            </a:pPr>
            <a:r>
              <a:rPr lang="en-US" altLang="en-US" dirty="0">
                <a:latin typeface="+mn-lt"/>
              </a:rPr>
              <a:t>TBTO and other organotin antifoulants have long half-lives in the environment (the half-life of TBTO in seawater is over 6 months).</a:t>
            </a:r>
          </a:p>
          <a:p>
            <a:pPr marL="457200" indent="-207963" eaLnBrk="1" hangingPunct="1">
              <a:spcBef>
                <a:spcPts val="200"/>
              </a:spcBef>
              <a:buFont typeface="Arial" panose="020B0604020202020204" pitchFamily="34" charset="0"/>
              <a:buChar char="•"/>
            </a:pPr>
            <a:r>
              <a:rPr lang="en-US" altLang="en-US" dirty="0">
                <a:latin typeface="+mn-lt"/>
              </a:rPr>
              <a:t>They bioconcentrate in marine organisms (the concentration of TBTO in marine organisms has been found to be up to 104 times greater than in the surrounding water).</a:t>
            </a:r>
          </a:p>
          <a:p>
            <a:pPr marL="457200" indent="-207963" eaLnBrk="1" hangingPunct="1">
              <a:spcBef>
                <a:spcPts val="200"/>
              </a:spcBef>
              <a:buFont typeface="Arial" panose="020B0604020202020204" pitchFamily="34" charset="0"/>
              <a:buChar char="•"/>
            </a:pPr>
            <a:r>
              <a:rPr lang="en-US" altLang="en-US" dirty="0">
                <a:latin typeface="+mn-lt"/>
              </a:rPr>
              <a:t>Organotin compounds are chronically toxic to marine life and can enter food chain.</a:t>
            </a:r>
          </a:p>
          <a:p>
            <a:pPr eaLnBrk="1" hangingPunct="1"/>
            <a:endParaRPr lang="en-US" altLang="en-US" dirty="0"/>
          </a:p>
        </p:txBody>
      </p:sp>
      <p:pic>
        <p:nvPicPr>
          <p:cNvPr id="2" name="Picture 1"/>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544873" y="3296468"/>
            <a:ext cx="3713165" cy="2475443"/>
          </a:xfrm>
          <a:prstGeom prst="rect">
            <a:avLst/>
          </a:prstGeom>
        </p:spPr>
      </p:pic>
      <p:sp>
        <p:nvSpPr>
          <p:cNvPr id="9" name="TextBox 8"/>
          <p:cNvSpPr txBox="1"/>
          <p:nvPr/>
        </p:nvSpPr>
        <p:spPr>
          <a:xfrm>
            <a:off x="8397478" y="5919184"/>
            <a:ext cx="2388795" cy="369332"/>
          </a:xfrm>
          <a:prstGeom prst="rect">
            <a:avLst/>
          </a:prstGeom>
          <a:noFill/>
        </p:spPr>
        <p:txBody>
          <a:bodyPr wrap="none" rtlCol="0">
            <a:spAutoFit/>
          </a:bodyPr>
          <a:lstStyle/>
          <a:p>
            <a:r>
              <a:rPr lang="en-US" dirty="0"/>
              <a:t>Tributyltin oxide (TBTO)</a:t>
            </a:r>
          </a:p>
        </p:txBody>
      </p:sp>
      <p:sp>
        <p:nvSpPr>
          <p:cNvPr id="8" name="TextBox 7"/>
          <p:cNvSpPr txBox="1"/>
          <p:nvPr/>
        </p:nvSpPr>
        <p:spPr>
          <a:xfrm>
            <a:off x="649705" y="1597082"/>
            <a:ext cx="3227487" cy="461665"/>
          </a:xfrm>
          <a:prstGeom prst="rect">
            <a:avLst/>
          </a:prstGeom>
          <a:noFill/>
        </p:spPr>
        <p:txBody>
          <a:bodyPr wrap="none" rtlCol="0">
            <a:spAutoFit/>
          </a:bodyPr>
          <a:lstStyle/>
          <a:p>
            <a:r>
              <a:rPr lang="en-US" sz="2400" b="1" dirty="0">
                <a:solidFill>
                  <a:srgbClr val="002060"/>
                </a:solidFill>
              </a:rPr>
              <a:t>Case study: </a:t>
            </a:r>
            <a:r>
              <a:rPr lang="en-US" sz="2400" dirty="0" err="1">
                <a:solidFill>
                  <a:srgbClr val="002060"/>
                </a:solidFill>
              </a:rPr>
              <a:t>Antifoulants</a:t>
            </a:r>
            <a:endParaRPr lang="en-US" sz="2400" dirty="0">
              <a:solidFill>
                <a:srgbClr val="002060"/>
              </a:solidFill>
            </a:endParaRPr>
          </a:p>
        </p:txBody>
      </p:sp>
      <p:cxnSp>
        <p:nvCxnSpPr>
          <p:cNvPr id="10" name="Straight Connector 9">
            <a:extLst>
              <a:ext uri="{FF2B5EF4-FFF2-40B4-BE49-F238E27FC236}">
                <a16:creationId xmlns:a16="http://schemas.microsoft.com/office/drawing/2014/main" id="{FFC3AE5B-C634-446A-9C38-3A5FDD36549A}"/>
              </a:ext>
            </a:extLst>
          </p:cNvPr>
          <p:cNvCxnSpPr>
            <a:cxnSpLocks/>
          </p:cNvCxnSpPr>
          <p:nvPr/>
        </p:nvCxnSpPr>
        <p:spPr>
          <a:xfrm>
            <a:off x="-18031" y="1597082"/>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EA23D20E-09D1-4598-B76A-E0A0DB682F0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78848" y="149502"/>
            <a:ext cx="2146300" cy="1350906"/>
          </a:xfrm>
          <a:prstGeom prst="rect">
            <a:avLst/>
          </a:prstGeom>
        </p:spPr>
      </p:pic>
      <p:sp>
        <p:nvSpPr>
          <p:cNvPr id="12" name="TextBox 11">
            <a:extLst>
              <a:ext uri="{FF2B5EF4-FFF2-40B4-BE49-F238E27FC236}">
                <a16:creationId xmlns:a16="http://schemas.microsoft.com/office/drawing/2014/main" id="{5B92776C-872C-4567-B074-551AD26EF75E}"/>
              </a:ext>
            </a:extLst>
          </p:cNvPr>
          <p:cNvSpPr txBox="1"/>
          <p:nvPr/>
        </p:nvSpPr>
        <p:spPr>
          <a:xfrm>
            <a:off x="2425148" y="368494"/>
            <a:ext cx="5725863" cy="707886"/>
          </a:xfrm>
          <a:prstGeom prst="rect">
            <a:avLst/>
          </a:prstGeom>
          <a:noFill/>
        </p:spPr>
        <p:txBody>
          <a:bodyPr wrap="none" rtlCol="0">
            <a:spAutoFit/>
          </a:bodyPr>
          <a:lstStyle/>
          <a:p>
            <a:r>
              <a:rPr lang="en-US" altLang="en-US" sz="4000" b="1" dirty="0">
                <a:solidFill>
                  <a:srgbClr val="00728A"/>
                </a:solidFill>
                <a:latin typeface="Calibri" charset="0"/>
                <a:ea typeface="ＭＳ Ｐゴシック" charset="-128"/>
              </a:rPr>
              <a:t>Designing Safer Chemicals</a:t>
            </a:r>
          </a:p>
        </p:txBody>
      </p:sp>
      <p:sp>
        <p:nvSpPr>
          <p:cNvPr id="3" name="Rectangle 2">
            <a:extLst>
              <a:ext uri="{FF2B5EF4-FFF2-40B4-BE49-F238E27FC236}">
                <a16:creationId xmlns:a16="http://schemas.microsoft.com/office/drawing/2014/main" id="{42A49778-0307-40BC-A02B-1FA79C65718C}"/>
              </a:ext>
            </a:extLst>
          </p:cNvPr>
          <p:cNvSpPr/>
          <p:nvPr/>
        </p:nvSpPr>
        <p:spPr>
          <a:xfrm>
            <a:off x="1058416" y="2058747"/>
            <a:ext cx="10039105" cy="923330"/>
          </a:xfrm>
          <a:prstGeom prst="rect">
            <a:avLst/>
          </a:prstGeom>
        </p:spPr>
        <p:txBody>
          <a:bodyPr wrap="square">
            <a:spAutoFit/>
          </a:bodyPr>
          <a:lstStyle/>
          <a:p>
            <a:r>
              <a:rPr lang="en-US" dirty="0"/>
              <a:t>Antifoulants are generally dispersed in the paint as it is applied to the hull.  Organotin compounds such as tributyltin oxide (TBTO) have traditionally been used. TBTO works by gradually leaching from the hull and killing the fouling organisms in the surrounding area.</a:t>
            </a:r>
          </a:p>
        </p:txBody>
      </p:sp>
    </p:spTree>
    <p:extLst>
      <p:ext uri="{BB962C8B-B14F-4D97-AF65-F5344CB8AC3E}">
        <p14:creationId xmlns:p14="http://schemas.microsoft.com/office/powerpoint/2010/main" val="153648200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888998" y="2492322"/>
            <a:ext cx="4590424" cy="400110"/>
          </a:xfrm>
          <a:prstGeom prst="rect">
            <a:avLst/>
          </a:prstGeom>
          <a:noFill/>
        </p:spPr>
        <p:txBody>
          <a:bodyPr wrap="none" rtlCol="0">
            <a:spAutoFit/>
          </a:bodyPr>
          <a:lstStyle/>
          <a:p>
            <a:r>
              <a:rPr lang="en-US" sz="2000" b="1" dirty="0"/>
              <a:t>Alternative </a:t>
            </a:r>
            <a:r>
              <a:rPr lang="en-US" sz="2000" b="1" dirty="0" err="1"/>
              <a:t>antifoulants</a:t>
            </a:r>
            <a:r>
              <a:rPr lang="en-US" sz="2000" b="1" dirty="0"/>
              <a:t> (Dow chemicals):</a:t>
            </a:r>
          </a:p>
        </p:txBody>
      </p:sp>
      <p:sp>
        <p:nvSpPr>
          <p:cNvPr id="10" name="Rectangle 3"/>
          <p:cNvSpPr txBox="1">
            <a:spLocks noChangeArrowheads="1"/>
          </p:cNvSpPr>
          <p:nvPr/>
        </p:nvSpPr>
        <p:spPr>
          <a:xfrm>
            <a:off x="948266" y="2861654"/>
            <a:ext cx="6406123" cy="342299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200"/>
              </a:spcBef>
            </a:pPr>
            <a:r>
              <a:rPr lang="en-US" altLang="en-US" sz="1800" dirty="0">
                <a:ea typeface="ＭＳ Ｐゴシック" charset="-128"/>
              </a:rPr>
              <a:t>Sea-Nine® 211 works by maintaining a hostile growing environment for marine organisms. When organisms attach to the hull (treated with DCOI), proteins at the point of attachment with the hull react with the DCOI.  This reaction with the DCOI prevents the use of these proteins for other metabolic processes. The organism detaches itself and searches for a more hospitable surface to grow upon.</a:t>
            </a:r>
          </a:p>
          <a:p>
            <a:pPr>
              <a:lnSpc>
                <a:spcPct val="100000"/>
              </a:lnSpc>
              <a:spcBef>
                <a:spcPts val="200"/>
              </a:spcBef>
            </a:pPr>
            <a:r>
              <a:rPr lang="en-US" altLang="en-US" sz="1800" dirty="0">
                <a:ea typeface="ＭＳ Ｐゴシック" charset="-128"/>
              </a:rPr>
              <a:t>Only organisms attached to hull of ship are exposed to toxic levels of DCOI.</a:t>
            </a:r>
          </a:p>
          <a:p>
            <a:pPr>
              <a:lnSpc>
                <a:spcPct val="100000"/>
              </a:lnSpc>
              <a:spcBef>
                <a:spcPts val="200"/>
              </a:spcBef>
            </a:pPr>
            <a:r>
              <a:rPr lang="en-US" altLang="en-US" sz="1800" dirty="0">
                <a:ea typeface="ＭＳ Ｐゴシック" charset="-128"/>
              </a:rPr>
              <a:t>Readily biodegrades once leached from ship (half-life is less than one hour in sea water).</a:t>
            </a:r>
          </a:p>
          <a:p>
            <a:pPr>
              <a:buFontTx/>
              <a:buNone/>
            </a:pPr>
            <a:endParaRPr lang="en-US" altLang="en-US" sz="2000" dirty="0">
              <a:ea typeface="ＭＳ Ｐゴシック" charset="-128"/>
            </a:endParaRPr>
          </a:p>
          <a:p>
            <a:pPr>
              <a:buFontTx/>
              <a:buNone/>
            </a:pPr>
            <a:endParaRPr lang="en-US" altLang="en-US" sz="2000" dirty="0">
              <a:ea typeface="ＭＳ Ｐゴシック" charset="-128"/>
            </a:endParaRPr>
          </a:p>
        </p:txBody>
      </p:sp>
      <p:cxnSp>
        <p:nvCxnSpPr>
          <p:cNvPr id="12" name="Straight Connector 11">
            <a:extLst>
              <a:ext uri="{FF2B5EF4-FFF2-40B4-BE49-F238E27FC236}">
                <a16:creationId xmlns:a16="http://schemas.microsoft.com/office/drawing/2014/main" id="{02EC3A1C-0985-4A3E-B8B4-0180659D4F13}"/>
              </a:ext>
            </a:extLst>
          </p:cNvPr>
          <p:cNvCxnSpPr>
            <a:cxnSpLocks/>
          </p:cNvCxnSpPr>
          <p:nvPr/>
        </p:nvCxnSpPr>
        <p:spPr>
          <a:xfrm>
            <a:off x="-18031" y="1597082"/>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D8C9A677-C70E-4F7C-AB16-185EC26B29BA}"/>
              </a:ext>
            </a:extLst>
          </p:cNvPr>
          <p:cNvSpPr txBox="1"/>
          <p:nvPr/>
        </p:nvSpPr>
        <p:spPr>
          <a:xfrm>
            <a:off x="649705" y="1597082"/>
            <a:ext cx="3227487" cy="461665"/>
          </a:xfrm>
          <a:prstGeom prst="rect">
            <a:avLst/>
          </a:prstGeom>
          <a:noFill/>
        </p:spPr>
        <p:txBody>
          <a:bodyPr wrap="none" rtlCol="0">
            <a:spAutoFit/>
          </a:bodyPr>
          <a:lstStyle/>
          <a:p>
            <a:r>
              <a:rPr lang="en-US" sz="2400" b="1" dirty="0">
                <a:solidFill>
                  <a:srgbClr val="002060"/>
                </a:solidFill>
              </a:rPr>
              <a:t>Case study: </a:t>
            </a:r>
            <a:r>
              <a:rPr lang="en-US" sz="2400" dirty="0" err="1">
                <a:solidFill>
                  <a:srgbClr val="002060"/>
                </a:solidFill>
              </a:rPr>
              <a:t>Antifoulants</a:t>
            </a:r>
            <a:endParaRPr lang="en-US" sz="2400" dirty="0">
              <a:solidFill>
                <a:srgbClr val="002060"/>
              </a:solidFill>
            </a:endParaRPr>
          </a:p>
        </p:txBody>
      </p:sp>
      <p:pic>
        <p:nvPicPr>
          <p:cNvPr id="14" name="Picture 13">
            <a:extLst>
              <a:ext uri="{FF2B5EF4-FFF2-40B4-BE49-F238E27FC236}">
                <a16:creationId xmlns:a16="http://schemas.microsoft.com/office/drawing/2014/main" id="{E8D85C54-CF2D-4936-B95E-7A0CDEFA66BF}"/>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78848" y="149502"/>
            <a:ext cx="2146300" cy="1350906"/>
          </a:xfrm>
          <a:prstGeom prst="rect">
            <a:avLst/>
          </a:prstGeom>
        </p:spPr>
      </p:pic>
      <p:sp>
        <p:nvSpPr>
          <p:cNvPr id="15" name="TextBox 14">
            <a:extLst>
              <a:ext uri="{FF2B5EF4-FFF2-40B4-BE49-F238E27FC236}">
                <a16:creationId xmlns:a16="http://schemas.microsoft.com/office/drawing/2014/main" id="{B9E365EE-FB72-450B-8AF9-989A4B29CA9A}"/>
              </a:ext>
            </a:extLst>
          </p:cNvPr>
          <p:cNvSpPr txBox="1"/>
          <p:nvPr/>
        </p:nvSpPr>
        <p:spPr>
          <a:xfrm>
            <a:off x="2425148" y="368494"/>
            <a:ext cx="5725863" cy="707886"/>
          </a:xfrm>
          <a:prstGeom prst="rect">
            <a:avLst/>
          </a:prstGeom>
          <a:noFill/>
        </p:spPr>
        <p:txBody>
          <a:bodyPr wrap="none" rtlCol="0">
            <a:spAutoFit/>
          </a:bodyPr>
          <a:lstStyle/>
          <a:p>
            <a:r>
              <a:rPr lang="en-US" altLang="en-US" sz="4000" b="1" dirty="0">
                <a:solidFill>
                  <a:srgbClr val="00728A"/>
                </a:solidFill>
                <a:latin typeface="Calibri" charset="0"/>
                <a:ea typeface="ＭＳ Ｐゴシック" charset="-128"/>
              </a:rPr>
              <a:t>Designing Safer Chemicals</a:t>
            </a:r>
          </a:p>
        </p:txBody>
      </p:sp>
      <p:sp>
        <p:nvSpPr>
          <p:cNvPr id="2" name="Rectangle 1">
            <a:extLst>
              <a:ext uri="{FF2B5EF4-FFF2-40B4-BE49-F238E27FC236}">
                <a16:creationId xmlns:a16="http://schemas.microsoft.com/office/drawing/2014/main" id="{88F64346-AC49-4E68-B6C5-B7884378F7A3}"/>
              </a:ext>
            </a:extLst>
          </p:cNvPr>
          <p:cNvSpPr/>
          <p:nvPr/>
        </p:nvSpPr>
        <p:spPr>
          <a:xfrm>
            <a:off x="829732" y="2478034"/>
            <a:ext cx="6524657" cy="3590069"/>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5E6084B7-5C8B-F34D-9A50-81479958D05E}"/>
              </a:ext>
            </a:extLst>
          </p:cNvPr>
          <p:cNvPicPr>
            <a:picLocks noChangeAspect="1"/>
          </p:cNvPicPr>
          <p:nvPr/>
        </p:nvPicPr>
        <p:blipFill>
          <a:blip r:embed="rId3"/>
          <a:stretch>
            <a:fillRect/>
          </a:stretch>
        </p:blipFill>
        <p:spPr>
          <a:xfrm>
            <a:off x="7827556" y="1824156"/>
            <a:ext cx="3873377" cy="2189300"/>
          </a:xfrm>
          <a:prstGeom prst="rect">
            <a:avLst/>
          </a:prstGeom>
        </p:spPr>
      </p:pic>
      <p:pic>
        <p:nvPicPr>
          <p:cNvPr id="7" name="Picture 6">
            <a:extLst>
              <a:ext uri="{FF2B5EF4-FFF2-40B4-BE49-F238E27FC236}">
                <a16:creationId xmlns:a16="http://schemas.microsoft.com/office/drawing/2014/main" id="{635395EA-0DF3-C04F-B014-DC739A423548}"/>
              </a:ext>
            </a:extLst>
          </p:cNvPr>
          <p:cNvPicPr>
            <a:picLocks noChangeAspect="1"/>
          </p:cNvPicPr>
          <p:nvPr/>
        </p:nvPicPr>
        <p:blipFill>
          <a:blip r:embed="rId4"/>
          <a:stretch>
            <a:fillRect/>
          </a:stretch>
        </p:blipFill>
        <p:spPr>
          <a:xfrm>
            <a:off x="7569828" y="4240529"/>
            <a:ext cx="4388832" cy="1899014"/>
          </a:xfrm>
          <a:prstGeom prst="rect">
            <a:avLst/>
          </a:prstGeom>
        </p:spPr>
      </p:pic>
      <p:sp>
        <p:nvSpPr>
          <p:cNvPr id="4" name="Rectangle 3"/>
          <p:cNvSpPr/>
          <p:nvPr/>
        </p:nvSpPr>
        <p:spPr>
          <a:xfrm>
            <a:off x="130140" y="6445603"/>
            <a:ext cx="11672978" cy="369332"/>
          </a:xfrm>
          <a:prstGeom prst="rect">
            <a:avLst/>
          </a:prstGeom>
        </p:spPr>
        <p:txBody>
          <a:bodyPr wrap="square">
            <a:spAutoFit/>
          </a:bodyPr>
          <a:lstStyle/>
          <a:p>
            <a:r>
              <a:rPr lang="en-US" dirty="0"/>
              <a:t>https://www.epa.gov/greenchemistry/presidential-green-chemistry-challenge-1996-designing-greener-chemicals-award</a:t>
            </a:r>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44843" y="216155"/>
            <a:ext cx="1256090" cy="1454971"/>
          </a:xfrm>
          <a:prstGeom prst="rect">
            <a:avLst/>
          </a:prstGeom>
        </p:spPr>
      </p:pic>
      <p:sp>
        <p:nvSpPr>
          <p:cNvPr id="9" name="Rounded Rectangle 8"/>
          <p:cNvSpPr/>
          <p:nvPr/>
        </p:nvSpPr>
        <p:spPr>
          <a:xfrm>
            <a:off x="10309175" y="1767800"/>
            <a:ext cx="1527425" cy="549174"/>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dirty="0"/>
              <a:t>Awardee in 1996</a:t>
            </a:r>
          </a:p>
        </p:txBody>
      </p:sp>
    </p:spTree>
    <p:extLst>
      <p:ext uri="{BB962C8B-B14F-4D97-AF65-F5344CB8AC3E}">
        <p14:creationId xmlns:p14="http://schemas.microsoft.com/office/powerpoint/2010/main" val="39999271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25148" y="368494"/>
            <a:ext cx="6443944" cy="707886"/>
          </a:xfrm>
          <a:prstGeom prst="rect">
            <a:avLst/>
          </a:prstGeom>
          <a:noFill/>
        </p:spPr>
        <p:txBody>
          <a:bodyPr wrap="none" rtlCol="0">
            <a:spAutoFit/>
          </a:bodyPr>
          <a:lstStyle/>
          <a:p>
            <a:r>
              <a:rPr lang="en-US" altLang="en-US" sz="4000" b="1" dirty="0">
                <a:solidFill>
                  <a:srgbClr val="00728A"/>
                </a:solidFill>
                <a:latin typeface="Calibri" charset="0"/>
                <a:ea typeface="ＭＳ Ｐゴシック" charset="-128"/>
              </a:rPr>
              <a:t>Safer Solvents and Auxiliaries</a:t>
            </a:r>
          </a:p>
        </p:txBody>
      </p:sp>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04248" y="115243"/>
            <a:ext cx="2120900" cy="1371600"/>
          </a:xfrm>
          <a:prstGeom prst="rect">
            <a:avLst/>
          </a:prstGeom>
        </p:spPr>
      </p:pic>
      <p:sp>
        <p:nvSpPr>
          <p:cNvPr id="7" name="Rectangle 6"/>
          <p:cNvSpPr/>
          <p:nvPr/>
        </p:nvSpPr>
        <p:spPr>
          <a:xfrm>
            <a:off x="1217647" y="1809083"/>
            <a:ext cx="9720644" cy="690638"/>
          </a:xfrm>
          <a:prstGeom prst="rect">
            <a:avLst/>
          </a:prstGeom>
        </p:spPr>
        <p:txBody>
          <a:bodyPr wrap="square">
            <a:spAutoFit/>
          </a:bodyPr>
          <a:lstStyle/>
          <a:p>
            <a:pPr marL="609600" indent="-609600" algn="ctr">
              <a:lnSpc>
                <a:spcPct val="80000"/>
              </a:lnSpc>
            </a:pPr>
            <a:r>
              <a:rPr lang="en-US" altLang="en-US" sz="2400" b="1" dirty="0">
                <a:solidFill>
                  <a:srgbClr val="0000FF"/>
                </a:solidFill>
                <a:latin typeface="Calibri" charset="0"/>
                <a:ea typeface="ＭＳ Ｐゴシック" charset="-128"/>
              </a:rPr>
              <a:t>The use of auxiliary substances (solvents, separation agents, etc.) should be made unnecessary whenever possible and, when used, innocuous.</a:t>
            </a:r>
          </a:p>
        </p:txBody>
      </p:sp>
      <p:cxnSp>
        <p:nvCxnSpPr>
          <p:cNvPr id="8" name="Straight Connector 7">
            <a:extLst>
              <a:ext uri="{FF2B5EF4-FFF2-40B4-BE49-F238E27FC236}">
                <a16:creationId xmlns:a16="http://schemas.microsoft.com/office/drawing/2014/main" id="{CD66123B-086B-40CC-9542-E113848CBBA2}"/>
              </a:ext>
            </a:extLst>
          </p:cNvPr>
          <p:cNvCxnSpPr>
            <a:cxnSpLocks/>
          </p:cNvCxnSpPr>
          <p:nvPr/>
        </p:nvCxnSpPr>
        <p:spPr>
          <a:xfrm>
            <a:off x="-18031" y="1597082"/>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990F5810-697E-4D2E-8FB1-08E8AD4C1D86}"/>
              </a:ext>
            </a:extLst>
          </p:cNvPr>
          <p:cNvPicPr>
            <a:picLocks noChangeAspect="1"/>
          </p:cNvPicPr>
          <p:nvPr/>
        </p:nvPicPr>
        <p:blipFill>
          <a:blip r:embed="rId3"/>
          <a:stretch>
            <a:fillRect/>
          </a:stretch>
        </p:blipFill>
        <p:spPr>
          <a:xfrm>
            <a:off x="3334769" y="2721932"/>
            <a:ext cx="5486400" cy="3657600"/>
          </a:xfrm>
          <a:prstGeom prst="rect">
            <a:avLst/>
          </a:prstGeom>
        </p:spPr>
      </p:pic>
      <p:sp>
        <p:nvSpPr>
          <p:cNvPr id="6" name="TextBox 5">
            <a:extLst>
              <a:ext uri="{FF2B5EF4-FFF2-40B4-BE49-F238E27FC236}">
                <a16:creationId xmlns:a16="http://schemas.microsoft.com/office/drawing/2014/main" id="{4F30ED5F-3894-4FCC-B5CB-EE4CDAD8F80C}"/>
              </a:ext>
            </a:extLst>
          </p:cNvPr>
          <p:cNvSpPr txBox="1"/>
          <p:nvPr/>
        </p:nvSpPr>
        <p:spPr>
          <a:xfrm>
            <a:off x="668215" y="6573947"/>
            <a:ext cx="4398384" cy="276999"/>
          </a:xfrm>
          <a:prstGeom prst="rect">
            <a:avLst/>
          </a:prstGeom>
          <a:noFill/>
        </p:spPr>
        <p:txBody>
          <a:bodyPr wrap="none" rtlCol="0">
            <a:spAutoFit/>
          </a:bodyPr>
          <a:lstStyle/>
          <a:p>
            <a:r>
              <a:rPr lang="en-US" sz="1200" dirty="0">
                <a:solidFill>
                  <a:schemeClr val="bg1">
                    <a:lumMod val="50000"/>
                  </a:schemeClr>
                </a:solidFill>
              </a:rPr>
              <a:t>Image: Dr. El Sayed Arafat from NAWCAD’s Materials Lab, U.S. Navy </a:t>
            </a:r>
          </a:p>
        </p:txBody>
      </p:sp>
    </p:spTree>
    <p:extLst>
      <p:ext uri="{BB962C8B-B14F-4D97-AF65-F5344CB8AC3E}">
        <p14:creationId xmlns:p14="http://schemas.microsoft.com/office/powerpoint/2010/main" val="296391225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914400" y="2117785"/>
            <a:ext cx="7482465" cy="3785652"/>
          </a:xfrm>
          <a:prstGeom prst="rect">
            <a:avLst/>
          </a:prstGeom>
          <a:noFill/>
        </p:spPr>
        <p:txBody>
          <a:bodyPr wrap="square" rtlCol="0">
            <a:spAutoFit/>
          </a:bodyPr>
          <a:lstStyle/>
          <a:p>
            <a:r>
              <a:rPr lang="en-US" sz="2000" dirty="0"/>
              <a:t>Solvents account for the vast majority of mass wasted in syntheses and processes.</a:t>
            </a:r>
            <a:r>
              <a:rPr lang="en-US" sz="2000" baseline="30000" dirty="0"/>
              <a:t> </a:t>
            </a:r>
            <a:r>
              <a:rPr lang="en-US" sz="2000" dirty="0"/>
              <a:t>Moreover, many conventional solvents are toxic, flammable, and/or corrosive. </a:t>
            </a:r>
          </a:p>
          <a:p>
            <a:endParaRPr lang="en-US" sz="2000" dirty="0"/>
          </a:p>
          <a:p>
            <a:r>
              <a:rPr lang="en-US" sz="2000" dirty="0"/>
              <a:t>Solvents volatility and solubility have contributed to air, water and land pollution, have increased the risk of workers’ exposure, and have led to serious accidents. </a:t>
            </a:r>
          </a:p>
          <a:p>
            <a:endParaRPr lang="en-US" sz="2000" dirty="0"/>
          </a:p>
          <a:p>
            <a:r>
              <a:rPr lang="en-US" sz="2000" dirty="0"/>
              <a:t>Recovery and reuse, when possible, is often associated with energy-intensive distillation and sometimes cross contamination. In an effort to address all those shortcomings, chemists have started to search for safer solutions.</a:t>
            </a:r>
            <a:r>
              <a:rPr lang="en-US" dirty="0"/>
              <a:t> </a:t>
            </a:r>
          </a:p>
        </p:txBody>
      </p:sp>
      <p:pic>
        <p:nvPicPr>
          <p:cNvPr id="28" name="Imagem 2">
            <a:extLst>
              <a:ext uri="{FF2B5EF4-FFF2-40B4-BE49-F238E27FC236}">
                <a16:creationId xmlns:a16="http://schemas.microsoft.com/office/drawing/2014/main" id="{844A2D09-DE0C-4616-9BF2-ACE6D49CEAA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652060" y="1987499"/>
            <a:ext cx="2930729" cy="4220071"/>
          </a:xfrm>
          <a:prstGeom prst="rect">
            <a:avLst/>
          </a:prstGeom>
        </p:spPr>
      </p:pic>
      <p:cxnSp>
        <p:nvCxnSpPr>
          <p:cNvPr id="7" name="Straight Connector 6">
            <a:extLst>
              <a:ext uri="{FF2B5EF4-FFF2-40B4-BE49-F238E27FC236}">
                <a16:creationId xmlns:a16="http://schemas.microsoft.com/office/drawing/2014/main" id="{D81318BD-F92F-4B81-8043-8A4F131698E2}"/>
              </a:ext>
            </a:extLst>
          </p:cNvPr>
          <p:cNvCxnSpPr>
            <a:cxnSpLocks/>
          </p:cNvCxnSpPr>
          <p:nvPr/>
        </p:nvCxnSpPr>
        <p:spPr>
          <a:xfrm>
            <a:off x="-18031" y="1597082"/>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DA201E16-515C-4C9E-826B-65ED38179D2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04248" y="115243"/>
            <a:ext cx="2120900" cy="1371600"/>
          </a:xfrm>
          <a:prstGeom prst="rect">
            <a:avLst/>
          </a:prstGeom>
        </p:spPr>
      </p:pic>
      <p:sp>
        <p:nvSpPr>
          <p:cNvPr id="10" name="TextBox 9">
            <a:extLst>
              <a:ext uri="{FF2B5EF4-FFF2-40B4-BE49-F238E27FC236}">
                <a16:creationId xmlns:a16="http://schemas.microsoft.com/office/drawing/2014/main" id="{82769DF5-5A05-4862-A804-2DD388D68C63}"/>
              </a:ext>
            </a:extLst>
          </p:cNvPr>
          <p:cNvSpPr txBox="1"/>
          <p:nvPr/>
        </p:nvSpPr>
        <p:spPr>
          <a:xfrm>
            <a:off x="2425148" y="368494"/>
            <a:ext cx="6443944" cy="707886"/>
          </a:xfrm>
          <a:prstGeom prst="rect">
            <a:avLst/>
          </a:prstGeom>
          <a:noFill/>
        </p:spPr>
        <p:txBody>
          <a:bodyPr wrap="none" rtlCol="0">
            <a:spAutoFit/>
          </a:bodyPr>
          <a:lstStyle/>
          <a:p>
            <a:r>
              <a:rPr lang="en-US" altLang="en-US" sz="4000" b="1" dirty="0">
                <a:solidFill>
                  <a:srgbClr val="00728A"/>
                </a:solidFill>
                <a:latin typeface="Calibri" charset="0"/>
                <a:ea typeface="ＭＳ Ｐゴシック" charset="-128"/>
              </a:rPr>
              <a:t>Safer Solvents and Auxiliaries</a:t>
            </a:r>
          </a:p>
        </p:txBody>
      </p:sp>
    </p:spTree>
    <p:extLst>
      <p:ext uri="{BB962C8B-B14F-4D97-AF65-F5344CB8AC3E}">
        <p14:creationId xmlns:p14="http://schemas.microsoft.com/office/powerpoint/2010/main" val="345612912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980580" y="1597082"/>
            <a:ext cx="8636000" cy="4971324"/>
            <a:chOff x="321559" y="674956"/>
            <a:chExt cx="8636000" cy="3728493"/>
          </a:xfrm>
        </p:grpSpPr>
        <p:sp>
          <p:nvSpPr>
            <p:cNvPr id="4" name="Text Box 4"/>
            <p:cNvSpPr txBox="1">
              <a:spLocks noChangeArrowheads="1"/>
            </p:cNvSpPr>
            <p:nvPr/>
          </p:nvSpPr>
          <p:spPr bwMode="auto">
            <a:xfrm>
              <a:off x="1659466" y="674956"/>
              <a:ext cx="5054600" cy="346249"/>
            </a:xfrm>
            <a:prstGeom prst="rect">
              <a:avLst/>
            </a:prstGeom>
            <a:noFill/>
            <a:ln w="9525">
              <a:noFill/>
              <a:miter lim="800000"/>
              <a:headEnd/>
              <a:tailEnd/>
            </a:ln>
            <a:effectLst/>
          </p:spPr>
          <p:txBody>
            <a:bodyPr wrap="square">
              <a:spAutoFit/>
            </a:bodyPr>
            <a:lstStyle/>
            <a:p>
              <a:pPr algn="ctr" eaLnBrk="0" hangingPunct="0">
                <a:spcBef>
                  <a:spcPct val="50000"/>
                </a:spcBef>
              </a:pPr>
              <a:r>
                <a:rPr lang="en-GB" sz="2400" dirty="0"/>
                <a:t>Problematic organic solvents</a:t>
              </a:r>
              <a:endParaRPr lang="en-GB" sz="2400" dirty="0">
                <a:latin typeface="Times New Roman" pitchFamily="18" charset="0"/>
              </a:endParaRPr>
            </a:p>
          </p:txBody>
        </p:sp>
        <p:sp>
          <p:nvSpPr>
            <p:cNvPr id="5" name="Line 5"/>
            <p:cNvSpPr>
              <a:spLocks noChangeShapeType="1"/>
            </p:cNvSpPr>
            <p:nvPr/>
          </p:nvSpPr>
          <p:spPr bwMode="auto">
            <a:xfrm>
              <a:off x="4191000" y="975119"/>
              <a:ext cx="0" cy="1028700"/>
            </a:xfrm>
            <a:prstGeom prst="line">
              <a:avLst/>
            </a:prstGeom>
            <a:noFill/>
            <a:ln w="9525">
              <a:solidFill>
                <a:schemeClr val="tx1"/>
              </a:solidFill>
              <a:round/>
              <a:headEnd/>
              <a:tailEnd/>
            </a:ln>
            <a:effectLst/>
          </p:spPr>
          <p:txBody>
            <a:bodyPr wrap="none" anchor="ctr"/>
            <a:lstStyle/>
            <a:p>
              <a:endParaRPr lang="en-US"/>
            </a:p>
          </p:txBody>
        </p:sp>
        <p:sp>
          <p:nvSpPr>
            <p:cNvPr id="6" name="Line 6"/>
            <p:cNvSpPr>
              <a:spLocks noChangeShapeType="1"/>
            </p:cNvSpPr>
            <p:nvPr/>
          </p:nvSpPr>
          <p:spPr bwMode="auto">
            <a:xfrm>
              <a:off x="1431138" y="1993102"/>
              <a:ext cx="5892800" cy="0"/>
            </a:xfrm>
            <a:prstGeom prst="line">
              <a:avLst/>
            </a:prstGeom>
            <a:noFill/>
            <a:ln w="9525">
              <a:solidFill>
                <a:schemeClr val="tx1"/>
              </a:solidFill>
              <a:round/>
              <a:headEnd/>
              <a:tailEnd/>
            </a:ln>
            <a:effectLst/>
          </p:spPr>
          <p:txBody>
            <a:bodyPr wrap="none" anchor="ctr"/>
            <a:lstStyle/>
            <a:p>
              <a:endParaRPr lang="en-US"/>
            </a:p>
          </p:txBody>
        </p:sp>
        <p:sp>
          <p:nvSpPr>
            <p:cNvPr id="7" name="Line 7"/>
            <p:cNvSpPr>
              <a:spLocks noChangeShapeType="1"/>
            </p:cNvSpPr>
            <p:nvPr/>
          </p:nvSpPr>
          <p:spPr bwMode="auto">
            <a:xfrm>
              <a:off x="1447800" y="1993103"/>
              <a:ext cx="0" cy="1408317"/>
            </a:xfrm>
            <a:prstGeom prst="line">
              <a:avLst/>
            </a:prstGeom>
            <a:noFill/>
            <a:ln w="9525">
              <a:solidFill>
                <a:schemeClr val="tx1"/>
              </a:solidFill>
              <a:round/>
              <a:headEnd/>
              <a:tailEnd/>
            </a:ln>
            <a:effectLst/>
          </p:spPr>
          <p:txBody>
            <a:bodyPr wrap="none" anchor="ctr"/>
            <a:lstStyle/>
            <a:p>
              <a:endParaRPr lang="en-US"/>
            </a:p>
          </p:txBody>
        </p:sp>
        <p:sp>
          <p:nvSpPr>
            <p:cNvPr id="8" name="Line 8"/>
            <p:cNvSpPr>
              <a:spLocks noChangeShapeType="1"/>
            </p:cNvSpPr>
            <p:nvPr/>
          </p:nvSpPr>
          <p:spPr bwMode="auto">
            <a:xfrm>
              <a:off x="3175000" y="1993103"/>
              <a:ext cx="0" cy="2100263"/>
            </a:xfrm>
            <a:prstGeom prst="line">
              <a:avLst/>
            </a:prstGeom>
            <a:noFill/>
            <a:ln w="9525">
              <a:solidFill>
                <a:schemeClr val="tx1"/>
              </a:solidFill>
              <a:round/>
              <a:headEnd/>
              <a:tailEnd/>
            </a:ln>
            <a:effectLst/>
          </p:spPr>
          <p:txBody>
            <a:bodyPr wrap="none" anchor="ctr"/>
            <a:lstStyle/>
            <a:p>
              <a:endParaRPr lang="en-US"/>
            </a:p>
          </p:txBody>
        </p:sp>
        <p:sp>
          <p:nvSpPr>
            <p:cNvPr id="9" name="Line 9"/>
            <p:cNvSpPr>
              <a:spLocks noChangeShapeType="1"/>
            </p:cNvSpPr>
            <p:nvPr/>
          </p:nvSpPr>
          <p:spPr bwMode="auto">
            <a:xfrm>
              <a:off x="5003800" y="1993102"/>
              <a:ext cx="50800" cy="1371601"/>
            </a:xfrm>
            <a:prstGeom prst="line">
              <a:avLst/>
            </a:prstGeom>
            <a:noFill/>
            <a:ln w="9525">
              <a:solidFill>
                <a:schemeClr val="tx1"/>
              </a:solidFill>
              <a:round/>
              <a:headEnd/>
              <a:tailEnd/>
            </a:ln>
            <a:effectLst/>
          </p:spPr>
          <p:txBody>
            <a:bodyPr wrap="none" anchor="ctr"/>
            <a:lstStyle/>
            <a:p>
              <a:endParaRPr lang="en-US"/>
            </a:p>
          </p:txBody>
        </p:sp>
        <p:sp>
          <p:nvSpPr>
            <p:cNvPr id="10" name="Line 10"/>
            <p:cNvSpPr>
              <a:spLocks noChangeShapeType="1"/>
            </p:cNvSpPr>
            <p:nvPr/>
          </p:nvSpPr>
          <p:spPr bwMode="auto">
            <a:xfrm>
              <a:off x="7340600" y="1993103"/>
              <a:ext cx="0" cy="2100263"/>
            </a:xfrm>
            <a:prstGeom prst="line">
              <a:avLst/>
            </a:prstGeom>
            <a:noFill/>
            <a:ln w="9525">
              <a:solidFill>
                <a:schemeClr val="tx1"/>
              </a:solidFill>
              <a:round/>
              <a:headEnd/>
              <a:tailEnd/>
            </a:ln>
            <a:effectLst/>
          </p:spPr>
          <p:txBody>
            <a:bodyPr wrap="none" anchor="ctr"/>
            <a:lstStyle/>
            <a:p>
              <a:endParaRPr lang="en-US"/>
            </a:p>
          </p:txBody>
        </p:sp>
        <p:sp>
          <p:nvSpPr>
            <p:cNvPr id="11" name="Oval 11"/>
            <p:cNvSpPr>
              <a:spLocks noChangeArrowheads="1"/>
            </p:cNvSpPr>
            <p:nvPr/>
          </p:nvSpPr>
          <p:spPr bwMode="auto">
            <a:xfrm>
              <a:off x="736600" y="2486026"/>
              <a:ext cx="1524000" cy="600075"/>
            </a:xfrm>
            <a:prstGeom prst="ellipse">
              <a:avLst/>
            </a:prstGeom>
            <a:solidFill>
              <a:schemeClr val="bg1"/>
            </a:solidFill>
            <a:ln w="9525">
              <a:solidFill>
                <a:schemeClr val="tx1"/>
              </a:solidFill>
              <a:round/>
              <a:headEnd/>
              <a:tailEnd/>
            </a:ln>
            <a:effectLst/>
          </p:spPr>
          <p:txBody>
            <a:bodyPr wrap="none" anchor="ctr"/>
            <a:lstStyle/>
            <a:p>
              <a:endParaRPr lang="en-US"/>
            </a:p>
          </p:txBody>
        </p:sp>
        <p:sp>
          <p:nvSpPr>
            <p:cNvPr id="12" name="Oval 12"/>
            <p:cNvSpPr>
              <a:spLocks noChangeArrowheads="1"/>
            </p:cNvSpPr>
            <p:nvPr/>
          </p:nvSpPr>
          <p:spPr bwMode="auto">
            <a:xfrm>
              <a:off x="2006600" y="2857501"/>
              <a:ext cx="2540000" cy="728663"/>
            </a:xfrm>
            <a:prstGeom prst="ellipse">
              <a:avLst/>
            </a:prstGeom>
            <a:solidFill>
              <a:schemeClr val="bg1"/>
            </a:solidFill>
            <a:ln w="9525">
              <a:solidFill>
                <a:schemeClr val="tx1"/>
              </a:solidFill>
              <a:round/>
              <a:headEnd/>
              <a:tailEnd/>
            </a:ln>
            <a:effectLst/>
          </p:spPr>
          <p:txBody>
            <a:bodyPr wrap="none" anchor="ctr"/>
            <a:lstStyle/>
            <a:p>
              <a:endParaRPr lang="en-US"/>
            </a:p>
          </p:txBody>
        </p:sp>
        <p:sp>
          <p:nvSpPr>
            <p:cNvPr id="13" name="Text Box 13"/>
            <p:cNvSpPr txBox="1">
              <a:spLocks noChangeArrowheads="1"/>
            </p:cNvSpPr>
            <p:nvPr/>
          </p:nvSpPr>
          <p:spPr bwMode="auto">
            <a:xfrm>
              <a:off x="321559" y="3364703"/>
              <a:ext cx="8636000" cy="1038746"/>
            </a:xfrm>
            <a:prstGeom prst="rect">
              <a:avLst/>
            </a:prstGeom>
            <a:noFill/>
            <a:ln w="9525">
              <a:noFill/>
              <a:miter lim="800000"/>
              <a:headEnd/>
              <a:tailEnd/>
            </a:ln>
            <a:effectLst/>
          </p:spPr>
          <p:txBody>
            <a:bodyPr wrap="square">
              <a:spAutoFit/>
            </a:bodyPr>
            <a:lstStyle/>
            <a:p>
              <a:pPr eaLnBrk="0" hangingPunct="0"/>
              <a:r>
                <a:rPr lang="en-GB" sz="2400" dirty="0">
                  <a:latin typeface="Times New Roman" pitchFamily="18" charset="0"/>
                </a:rPr>
                <a:t>     </a:t>
              </a:r>
              <a:r>
                <a:rPr lang="en-GB" sz="2400" dirty="0"/>
                <a:t>No Solvent                               Supercritical fluids</a:t>
              </a:r>
            </a:p>
            <a:p>
              <a:pPr algn="l" eaLnBrk="0" hangingPunct="0"/>
              <a:r>
                <a:rPr lang="en-GB" sz="2400" dirty="0"/>
                <a:t>			</a:t>
              </a:r>
            </a:p>
            <a:p>
              <a:pPr algn="l" defTabSz="998538" eaLnBrk="0" hangingPunct="0">
                <a:spcBef>
                  <a:spcPct val="50000"/>
                </a:spcBef>
                <a:tabLst>
                  <a:tab pos="1660525" algn="l"/>
                </a:tabLst>
              </a:pPr>
              <a:r>
                <a:rPr lang="en-GB" sz="2400" dirty="0"/>
                <a:t>                            Water solvent                                      Ionic liquids</a:t>
              </a:r>
              <a:endParaRPr lang="en-GB" sz="2400" dirty="0">
                <a:latin typeface="Times New Roman" pitchFamily="18" charset="0"/>
              </a:endParaRPr>
            </a:p>
          </p:txBody>
        </p:sp>
        <p:sp>
          <p:nvSpPr>
            <p:cNvPr id="14" name="Oval 14"/>
            <p:cNvSpPr>
              <a:spLocks noChangeArrowheads="1"/>
            </p:cNvSpPr>
            <p:nvPr/>
          </p:nvSpPr>
          <p:spPr bwMode="auto">
            <a:xfrm>
              <a:off x="3759200" y="2164553"/>
              <a:ext cx="2565400" cy="600075"/>
            </a:xfrm>
            <a:prstGeom prst="ellipse">
              <a:avLst/>
            </a:prstGeom>
            <a:solidFill>
              <a:schemeClr val="bg1"/>
            </a:solidFill>
            <a:ln w="9525">
              <a:solidFill>
                <a:schemeClr val="tx1"/>
              </a:solidFill>
              <a:round/>
              <a:headEnd/>
              <a:tailEnd/>
            </a:ln>
            <a:effectLst/>
          </p:spPr>
          <p:txBody>
            <a:bodyPr wrap="none" anchor="ctr"/>
            <a:lstStyle/>
            <a:p>
              <a:endParaRPr lang="en-US"/>
            </a:p>
          </p:txBody>
        </p:sp>
        <p:sp>
          <p:nvSpPr>
            <p:cNvPr id="15" name="Oval 15"/>
            <p:cNvSpPr>
              <a:spLocks noChangeArrowheads="1"/>
            </p:cNvSpPr>
            <p:nvPr/>
          </p:nvSpPr>
          <p:spPr bwMode="auto">
            <a:xfrm>
              <a:off x="6426200" y="2636040"/>
              <a:ext cx="1524000" cy="728663"/>
            </a:xfrm>
            <a:prstGeom prst="ellipse">
              <a:avLst/>
            </a:prstGeom>
            <a:solidFill>
              <a:schemeClr val="bg1"/>
            </a:solidFill>
            <a:ln w="9525">
              <a:solidFill>
                <a:schemeClr val="tx1"/>
              </a:solidFill>
              <a:round/>
              <a:headEnd/>
              <a:tailEnd/>
            </a:ln>
            <a:effectLst/>
          </p:spPr>
          <p:txBody>
            <a:bodyPr wrap="none" anchor="ctr"/>
            <a:lstStyle/>
            <a:p>
              <a:endParaRPr lang="en-US"/>
            </a:p>
          </p:txBody>
        </p:sp>
        <p:sp>
          <p:nvSpPr>
            <p:cNvPr id="16" name="Text Box 16"/>
            <p:cNvSpPr txBox="1">
              <a:spLocks noChangeArrowheads="1"/>
            </p:cNvSpPr>
            <p:nvPr/>
          </p:nvSpPr>
          <p:spPr bwMode="auto">
            <a:xfrm>
              <a:off x="787400" y="2650333"/>
              <a:ext cx="1270000" cy="276999"/>
            </a:xfrm>
            <a:prstGeom prst="rect">
              <a:avLst/>
            </a:prstGeom>
            <a:noFill/>
            <a:ln w="9525">
              <a:noFill/>
              <a:miter lim="800000"/>
              <a:headEnd/>
              <a:tailEnd/>
            </a:ln>
            <a:effectLst/>
          </p:spPr>
          <p:txBody>
            <a:bodyPr wrap="square">
              <a:spAutoFit/>
            </a:bodyPr>
            <a:lstStyle/>
            <a:p>
              <a:pPr algn="l" eaLnBrk="0" hangingPunct="0">
                <a:spcBef>
                  <a:spcPct val="50000"/>
                </a:spcBef>
              </a:pPr>
              <a:r>
                <a:rPr lang="en-GB" dirty="0">
                  <a:latin typeface="Times New Roman" pitchFamily="18" charset="0"/>
                </a:rPr>
                <a:t>  </a:t>
              </a:r>
              <a:r>
                <a:rPr lang="en-GB" dirty="0"/>
                <a:t>Avoidance</a:t>
              </a:r>
            </a:p>
          </p:txBody>
        </p:sp>
        <p:sp>
          <p:nvSpPr>
            <p:cNvPr id="17" name="Text Box 17"/>
            <p:cNvSpPr txBox="1">
              <a:spLocks noChangeArrowheads="1"/>
            </p:cNvSpPr>
            <p:nvPr/>
          </p:nvSpPr>
          <p:spPr bwMode="auto">
            <a:xfrm>
              <a:off x="2057400" y="2940075"/>
              <a:ext cx="2438400" cy="547072"/>
            </a:xfrm>
            <a:prstGeom prst="rect">
              <a:avLst/>
            </a:prstGeom>
            <a:noFill/>
            <a:ln w="9525">
              <a:noFill/>
              <a:miter lim="800000"/>
              <a:headEnd/>
              <a:tailEnd/>
            </a:ln>
            <a:effectLst/>
          </p:spPr>
          <p:txBody>
            <a:bodyPr>
              <a:spAutoFit/>
            </a:bodyPr>
            <a:lstStyle/>
            <a:p>
              <a:pPr algn="ctr" eaLnBrk="0" hangingPunct="0">
                <a:spcBef>
                  <a:spcPct val="30000"/>
                </a:spcBef>
              </a:pPr>
              <a:r>
                <a:rPr lang="en-GB" dirty="0"/>
                <a:t>Environmentally</a:t>
              </a:r>
            </a:p>
            <a:p>
              <a:pPr algn="ctr" eaLnBrk="0" hangingPunct="0">
                <a:spcBef>
                  <a:spcPct val="30000"/>
                </a:spcBef>
              </a:pPr>
              <a:r>
                <a:rPr lang="en-GB" dirty="0"/>
                <a:t>benign and safe</a:t>
              </a:r>
              <a:endParaRPr lang="en-GB" sz="1200" dirty="0">
                <a:latin typeface="Times New Roman" pitchFamily="18" charset="0"/>
              </a:endParaRPr>
            </a:p>
          </p:txBody>
        </p:sp>
        <p:sp>
          <p:nvSpPr>
            <p:cNvPr id="18" name="Text Box 18"/>
            <p:cNvSpPr txBox="1">
              <a:spLocks noChangeArrowheads="1"/>
            </p:cNvSpPr>
            <p:nvPr/>
          </p:nvSpPr>
          <p:spPr bwMode="auto">
            <a:xfrm>
              <a:off x="4084053" y="2311728"/>
              <a:ext cx="2291347" cy="276999"/>
            </a:xfrm>
            <a:prstGeom prst="rect">
              <a:avLst/>
            </a:prstGeom>
            <a:noFill/>
            <a:ln w="9525">
              <a:noFill/>
              <a:miter lim="800000"/>
              <a:headEnd/>
              <a:tailEnd/>
            </a:ln>
            <a:effectLst/>
          </p:spPr>
          <p:txBody>
            <a:bodyPr wrap="square">
              <a:spAutoFit/>
            </a:bodyPr>
            <a:lstStyle/>
            <a:p>
              <a:pPr eaLnBrk="0" hangingPunct="0">
                <a:spcBef>
                  <a:spcPct val="50000"/>
                </a:spcBef>
              </a:pPr>
              <a:r>
                <a:rPr lang="en-GB" dirty="0"/>
                <a:t>Easily separable, safe</a:t>
              </a:r>
            </a:p>
          </p:txBody>
        </p:sp>
        <p:sp>
          <p:nvSpPr>
            <p:cNvPr id="19" name="Text Box 19"/>
            <p:cNvSpPr txBox="1">
              <a:spLocks noChangeArrowheads="1"/>
            </p:cNvSpPr>
            <p:nvPr/>
          </p:nvSpPr>
          <p:spPr bwMode="auto">
            <a:xfrm>
              <a:off x="6350000" y="2748269"/>
              <a:ext cx="1727200" cy="547072"/>
            </a:xfrm>
            <a:prstGeom prst="rect">
              <a:avLst/>
            </a:prstGeom>
            <a:noFill/>
            <a:ln w="9525">
              <a:noFill/>
              <a:miter lim="800000"/>
              <a:headEnd/>
              <a:tailEnd/>
            </a:ln>
            <a:effectLst/>
          </p:spPr>
          <p:txBody>
            <a:bodyPr wrap="square">
              <a:spAutoFit/>
            </a:bodyPr>
            <a:lstStyle/>
            <a:p>
              <a:pPr algn="ctr" eaLnBrk="0" hangingPunct="0">
                <a:spcBef>
                  <a:spcPct val="30000"/>
                </a:spcBef>
              </a:pPr>
              <a:r>
                <a:rPr lang="en-GB" dirty="0"/>
                <a:t>Zero </a:t>
              </a:r>
            </a:p>
            <a:p>
              <a:pPr algn="ctr" eaLnBrk="0" hangingPunct="0">
                <a:spcBef>
                  <a:spcPct val="30000"/>
                </a:spcBef>
              </a:pPr>
              <a:r>
                <a:rPr lang="en-GB" dirty="0"/>
                <a:t>Volatility</a:t>
              </a:r>
              <a:endParaRPr lang="en-GB" dirty="0">
                <a:latin typeface="Times New Roman" pitchFamily="18" charset="0"/>
              </a:endParaRPr>
            </a:p>
          </p:txBody>
        </p:sp>
        <p:sp>
          <p:nvSpPr>
            <p:cNvPr id="20" name="Text Box 20"/>
            <p:cNvSpPr txBox="1">
              <a:spLocks noChangeArrowheads="1"/>
            </p:cNvSpPr>
            <p:nvPr/>
          </p:nvSpPr>
          <p:spPr bwMode="auto">
            <a:xfrm>
              <a:off x="4061326" y="1134659"/>
              <a:ext cx="2336800" cy="623248"/>
            </a:xfrm>
            <a:prstGeom prst="rect">
              <a:avLst/>
            </a:prstGeom>
            <a:noFill/>
            <a:ln w="9525">
              <a:noFill/>
              <a:miter lim="800000"/>
              <a:headEnd/>
              <a:tailEnd/>
            </a:ln>
            <a:effectLst/>
          </p:spPr>
          <p:txBody>
            <a:bodyPr>
              <a:spAutoFit/>
            </a:bodyPr>
            <a:lstStyle/>
            <a:p>
              <a:pPr algn="ctr" eaLnBrk="0" hangingPunct="0">
                <a:spcBef>
                  <a:spcPct val="50000"/>
                </a:spcBef>
              </a:pPr>
              <a:r>
                <a:rPr lang="en-GB" sz="2400" dirty="0">
                  <a:solidFill>
                    <a:schemeClr val="accent6">
                      <a:lumMod val="75000"/>
                    </a:schemeClr>
                  </a:solidFill>
                </a:rPr>
                <a:t>Greener alternatives?</a:t>
              </a:r>
              <a:endParaRPr lang="en-GB" sz="2400" dirty="0">
                <a:solidFill>
                  <a:schemeClr val="accent6">
                    <a:lumMod val="75000"/>
                  </a:schemeClr>
                </a:solidFill>
                <a:latin typeface="Times New Roman" pitchFamily="18" charset="0"/>
              </a:endParaRPr>
            </a:p>
          </p:txBody>
        </p:sp>
      </p:grpSp>
      <p:cxnSp>
        <p:nvCxnSpPr>
          <p:cNvPr id="21" name="Straight Connector 20">
            <a:extLst>
              <a:ext uri="{FF2B5EF4-FFF2-40B4-BE49-F238E27FC236}">
                <a16:creationId xmlns:a16="http://schemas.microsoft.com/office/drawing/2014/main" id="{11DD46B3-5305-40C4-A2FD-23E87FF13EF3}"/>
              </a:ext>
            </a:extLst>
          </p:cNvPr>
          <p:cNvCxnSpPr>
            <a:cxnSpLocks/>
          </p:cNvCxnSpPr>
          <p:nvPr/>
        </p:nvCxnSpPr>
        <p:spPr>
          <a:xfrm>
            <a:off x="-18031" y="1597082"/>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22" name="Picture 21">
            <a:extLst>
              <a:ext uri="{FF2B5EF4-FFF2-40B4-BE49-F238E27FC236}">
                <a16:creationId xmlns:a16="http://schemas.microsoft.com/office/drawing/2014/main" id="{A1C2D6B0-F3B5-4398-A266-F6F1FF5DF293}"/>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04248" y="115243"/>
            <a:ext cx="2120900" cy="1371600"/>
          </a:xfrm>
          <a:prstGeom prst="rect">
            <a:avLst/>
          </a:prstGeom>
        </p:spPr>
      </p:pic>
      <p:sp>
        <p:nvSpPr>
          <p:cNvPr id="23" name="TextBox 22">
            <a:extLst>
              <a:ext uri="{FF2B5EF4-FFF2-40B4-BE49-F238E27FC236}">
                <a16:creationId xmlns:a16="http://schemas.microsoft.com/office/drawing/2014/main" id="{2AE6A59B-EF13-447A-AC0A-0420FCB5E5DB}"/>
              </a:ext>
            </a:extLst>
          </p:cNvPr>
          <p:cNvSpPr txBox="1"/>
          <p:nvPr/>
        </p:nvSpPr>
        <p:spPr>
          <a:xfrm>
            <a:off x="2425148" y="368494"/>
            <a:ext cx="6443944" cy="707886"/>
          </a:xfrm>
          <a:prstGeom prst="rect">
            <a:avLst/>
          </a:prstGeom>
          <a:noFill/>
        </p:spPr>
        <p:txBody>
          <a:bodyPr wrap="none" rtlCol="0">
            <a:spAutoFit/>
          </a:bodyPr>
          <a:lstStyle/>
          <a:p>
            <a:r>
              <a:rPr lang="en-US" altLang="en-US" sz="4000" b="1" dirty="0">
                <a:solidFill>
                  <a:srgbClr val="00728A"/>
                </a:solidFill>
                <a:latin typeface="Calibri" charset="0"/>
                <a:ea typeface="ＭＳ Ｐゴシック" charset="-128"/>
              </a:rPr>
              <a:t>Safer Solvents and Auxiliaries</a:t>
            </a:r>
          </a:p>
        </p:txBody>
      </p:sp>
    </p:spTree>
    <p:extLst>
      <p:ext uri="{BB962C8B-B14F-4D97-AF65-F5344CB8AC3E}">
        <p14:creationId xmlns:p14="http://schemas.microsoft.com/office/powerpoint/2010/main" val="416825814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11224" y="1596862"/>
            <a:ext cx="4347600" cy="461665"/>
          </a:xfrm>
          <a:prstGeom prst="rect">
            <a:avLst/>
          </a:prstGeom>
          <a:noFill/>
        </p:spPr>
        <p:txBody>
          <a:bodyPr wrap="none" rtlCol="0">
            <a:spAutoFit/>
          </a:bodyPr>
          <a:lstStyle/>
          <a:p>
            <a:r>
              <a:rPr lang="en-US" sz="2400" b="1" dirty="0">
                <a:solidFill>
                  <a:srgbClr val="002060"/>
                </a:solidFill>
              </a:rPr>
              <a:t>Case study: </a:t>
            </a:r>
            <a:r>
              <a:rPr lang="en-US" sz="2400" dirty="0">
                <a:solidFill>
                  <a:srgbClr val="002060"/>
                </a:solidFill>
              </a:rPr>
              <a:t>Coffee decaffeination</a:t>
            </a:r>
          </a:p>
        </p:txBody>
      </p:sp>
      <p:sp>
        <p:nvSpPr>
          <p:cNvPr id="6" name="TextBox 5"/>
          <p:cNvSpPr txBox="1"/>
          <p:nvPr/>
        </p:nvSpPr>
        <p:spPr>
          <a:xfrm>
            <a:off x="861648" y="2778485"/>
            <a:ext cx="4917688" cy="369332"/>
          </a:xfrm>
          <a:prstGeom prst="rect">
            <a:avLst/>
          </a:prstGeom>
          <a:noFill/>
        </p:spPr>
        <p:txBody>
          <a:bodyPr wrap="square" rtlCol="0">
            <a:spAutoFit/>
          </a:bodyPr>
          <a:lstStyle/>
          <a:p>
            <a:r>
              <a:rPr lang="en-US" b="1" dirty="0"/>
              <a:t>Conventional method of coffee decaffeination:</a:t>
            </a:r>
          </a:p>
        </p:txBody>
      </p:sp>
      <p:sp>
        <p:nvSpPr>
          <p:cNvPr id="7" name="TextBox 6"/>
          <p:cNvSpPr txBox="1"/>
          <p:nvPr/>
        </p:nvSpPr>
        <p:spPr>
          <a:xfrm>
            <a:off x="1068843" y="3136837"/>
            <a:ext cx="5184974" cy="2056973"/>
          </a:xfrm>
          <a:prstGeom prst="rect">
            <a:avLst/>
          </a:prstGeom>
          <a:noFill/>
        </p:spPr>
        <p:txBody>
          <a:bodyPr wrap="square" rtlCol="0">
            <a:spAutoFit/>
          </a:bodyPr>
          <a:lstStyle/>
          <a:p>
            <a:pPr marL="274320" indent="-274320">
              <a:spcBef>
                <a:spcPts val="200"/>
              </a:spcBef>
              <a:buFont typeface="Arial" panose="020B0604020202020204" pitchFamily="34" charset="0"/>
              <a:buChar char="•"/>
            </a:pPr>
            <a:r>
              <a:rPr lang="en-US" dirty="0"/>
              <a:t>Coffee decaffeination was performed in a chlorinated organic solvent, dichloromethane (DCM), exposure to which can lead to headaches, mental confusion, nausea, vomiting, dizziness and fatigue.</a:t>
            </a:r>
          </a:p>
          <a:p>
            <a:pPr marL="274320" indent="-274320">
              <a:spcBef>
                <a:spcPts val="200"/>
              </a:spcBef>
              <a:buFont typeface="Arial" panose="020B0604020202020204" pitchFamily="34" charset="0"/>
              <a:buChar char="•"/>
            </a:pPr>
            <a:r>
              <a:rPr lang="en-US" dirty="0"/>
              <a:t>Coffee beans were heated with steam and then exposed to DCM for decaffeination.</a:t>
            </a:r>
          </a:p>
        </p:txBody>
      </p:sp>
      <p:cxnSp>
        <p:nvCxnSpPr>
          <p:cNvPr id="9" name="Straight Connector 8">
            <a:extLst>
              <a:ext uri="{FF2B5EF4-FFF2-40B4-BE49-F238E27FC236}">
                <a16:creationId xmlns:a16="http://schemas.microsoft.com/office/drawing/2014/main" id="{2A3204C8-C431-4085-81D7-0ABCEE4B2EA4}"/>
              </a:ext>
            </a:extLst>
          </p:cNvPr>
          <p:cNvCxnSpPr>
            <a:cxnSpLocks/>
          </p:cNvCxnSpPr>
          <p:nvPr/>
        </p:nvCxnSpPr>
        <p:spPr>
          <a:xfrm>
            <a:off x="-18031" y="1597082"/>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102ADA30-423B-4465-91C7-CAC2CFE8E79F}"/>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04248" y="115243"/>
            <a:ext cx="2120900" cy="1371600"/>
          </a:xfrm>
          <a:prstGeom prst="rect">
            <a:avLst/>
          </a:prstGeom>
        </p:spPr>
      </p:pic>
      <p:sp>
        <p:nvSpPr>
          <p:cNvPr id="11" name="TextBox 10">
            <a:extLst>
              <a:ext uri="{FF2B5EF4-FFF2-40B4-BE49-F238E27FC236}">
                <a16:creationId xmlns:a16="http://schemas.microsoft.com/office/drawing/2014/main" id="{CB5B4F1D-D7F5-4F77-A745-1AE70180C1CE}"/>
              </a:ext>
            </a:extLst>
          </p:cNvPr>
          <p:cNvSpPr txBox="1"/>
          <p:nvPr/>
        </p:nvSpPr>
        <p:spPr>
          <a:xfrm>
            <a:off x="2425148" y="368494"/>
            <a:ext cx="6443944" cy="707886"/>
          </a:xfrm>
          <a:prstGeom prst="rect">
            <a:avLst/>
          </a:prstGeom>
          <a:noFill/>
        </p:spPr>
        <p:txBody>
          <a:bodyPr wrap="none" rtlCol="0">
            <a:spAutoFit/>
          </a:bodyPr>
          <a:lstStyle/>
          <a:p>
            <a:r>
              <a:rPr lang="en-US" altLang="en-US" sz="4000" b="1" dirty="0">
                <a:solidFill>
                  <a:srgbClr val="00728A"/>
                </a:solidFill>
                <a:latin typeface="Calibri" charset="0"/>
                <a:ea typeface="ＭＳ Ｐゴシック" charset="-128"/>
              </a:rPr>
              <a:t>Safer Solvents and Auxiliaries</a:t>
            </a:r>
          </a:p>
        </p:txBody>
      </p:sp>
      <p:sp>
        <p:nvSpPr>
          <p:cNvPr id="2" name="Rectangle 1">
            <a:extLst>
              <a:ext uri="{FF2B5EF4-FFF2-40B4-BE49-F238E27FC236}">
                <a16:creationId xmlns:a16="http://schemas.microsoft.com/office/drawing/2014/main" id="{E9C834CC-A9FF-459C-BC56-3AC8F4A5D9A6}"/>
              </a:ext>
            </a:extLst>
          </p:cNvPr>
          <p:cNvSpPr/>
          <p:nvPr/>
        </p:nvSpPr>
        <p:spPr>
          <a:xfrm>
            <a:off x="861648" y="2778485"/>
            <a:ext cx="5392169" cy="255317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43F9C705-CD16-4EE2-9617-A2B9510DF287}"/>
              </a:ext>
            </a:extLst>
          </p:cNvPr>
          <p:cNvSpPr/>
          <p:nvPr/>
        </p:nvSpPr>
        <p:spPr>
          <a:xfrm>
            <a:off x="685800" y="6374557"/>
            <a:ext cx="4498476" cy="276999"/>
          </a:xfrm>
          <a:prstGeom prst="rect">
            <a:avLst/>
          </a:prstGeom>
        </p:spPr>
        <p:txBody>
          <a:bodyPr wrap="none">
            <a:spAutoFit/>
          </a:bodyPr>
          <a:lstStyle/>
          <a:p>
            <a:pPr lvl="0"/>
            <a:r>
              <a:rPr lang="en-US" sz="1200" dirty="0">
                <a:solidFill>
                  <a:prstClr val="white">
                    <a:lumMod val="65000"/>
                  </a:prstClr>
                </a:solidFill>
              </a:rPr>
              <a:t>Image: Wikimedia Commons, Coffee Mechanical Separator, </a:t>
            </a:r>
            <a:r>
              <a:rPr lang="en-US" sz="1200" dirty="0" err="1">
                <a:solidFill>
                  <a:prstClr val="white">
                    <a:lumMod val="65000"/>
                  </a:prstClr>
                </a:solidFill>
              </a:rPr>
              <a:t>Aquapulp</a:t>
            </a:r>
            <a:endParaRPr lang="en-US" sz="1200" dirty="0">
              <a:solidFill>
                <a:prstClr val="white">
                  <a:lumMod val="65000"/>
                </a:prstClr>
              </a:solidFill>
            </a:endParaRPr>
          </a:p>
        </p:txBody>
      </p:sp>
      <p:pic>
        <p:nvPicPr>
          <p:cNvPr id="12" name="Picture 11">
            <a:extLst>
              <a:ext uri="{FF2B5EF4-FFF2-40B4-BE49-F238E27FC236}">
                <a16:creationId xmlns:a16="http://schemas.microsoft.com/office/drawing/2014/main" id="{9338BA3B-AC2E-44E7-BB25-45A0F04D45DF}"/>
              </a:ext>
            </a:extLst>
          </p:cNvPr>
          <p:cNvPicPr>
            <a:picLocks noChangeAspect="1"/>
          </p:cNvPicPr>
          <p:nvPr/>
        </p:nvPicPr>
        <p:blipFill>
          <a:blip r:embed="rId3"/>
          <a:stretch>
            <a:fillRect/>
          </a:stretch>
        </p:blipFill>
        <p:spPr>
          <a:xfrm>
            <a:off x="6611815" y="2651597"/>
            <a:ext cx="4876800" cy="2771775"/>
          </a:xfrm>
          <a:prstGeom prst="rect">
            <a:avLst/>
          </a:prstGeom>
        </p:spPr>
      </p:pic>
    </p:spTree>
    <p:extLst>
      <p:ext uri="{BB962C8B-B14F-4D97-AF65-F5344CB8AC3E}">
        <p14:creationId xmlns:p14="http://schemas.microsoft.com/office/powerpoint/2010/main" val="130926534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O2decaf.gif"/>
          <p:cNvPicPr>
            <a:picLocks noChangeAspect="1"/>
          </p:cNvPicPr>
          <p:nvPr/>
        </p:nvPicPr>
        <p:blipFill>
          <a:blip r:embed="rId2" cstate="print">
            <a:extLst>
              <a:ext uri="{28A0092B-C50C-407E-A947-70E740481C1C}">
                <a14:useLocalDpi xmlns:a14="http://schemas.microsoft.com/office/drawing/2010/main"/>
              </a:ext>
            </a:extLst>
          </a:blip>
          <a:srcRect l="-3887" t="-2365" r="-3887" b="-2365"/>
          <a:stretch>
            <a:fillRect/>
          </a:stretch>
        </p:blipFill>
        <p:spPr>
          <a:xfrm>
            <a:off x="8724114" y="1827914"/>
            <a:ext cx="3005454" cy="4800600"/>
          </a:xfrm>
          <a:prstGeom prst="rect">
            <a:avLst/>
          </a:prstGeom>
          <a:solidFill>
            <a:schemeClr val="bg1"/>
          </a:solidFill>
        </p:spPr>
      </p:pic>
      <p:sp>
        <p:nvSpPr>
          <p:cNvPr id="6" name="Rectangle 5"/>
          <p:cNvSpPr/>
          <p:nvPr/>
        </p:nvSpPr>
        <p:spPr>
          <a:xfrm>
            <a:off x="903497" y="2615964"/>
            <a:ext cx="7567756" cy="3770263"/>
          </a:xfrm>
          <a:prstGeom prst="rect">
            <a:avLst/>
          </a:prstGeom>
        </p:spPr>
        <p:txBody>
          <a:bodyPr wrap="square">
            <a:spAutoFit/>
          </a:bodyPr>
          <a:lstStyle/>
          <a:p>
            <a:pPr marL="274320" indent="-274320">
              <a:spcBef>
                <a:spcPts val="200"/>
              </a:spcBef>
              <a:buFont typeface="Arial" panose="020B0604020202020204" pitchFamily="34" charset="0"/>
              <a:buChar char="•"/>
            </a:pPr>
            <a:r>
              <a:rPr lang="en-US" dirty="0">
                <a:solidFill>
                  <a:srgbClr val="000000"/>
                </a:solidFill>
              </a:rPr>
              <a:t>Soaking green coffee beans in water doubles their size, allowing the caffeine to dissolve into water inside the bean.</a:t>
            </a:r>
          </a:p>
          <a:p>
            <a:pPr marL="274320" indent="-274320">
              <a:spcBef>
                <a:spcPts val="200"/>
              </a:spcBef>
              <a:buFont typeface="Arial" panose="020B0604020202020204" pitchFamily="34" charset="0"/>
              <a:buChar char="•"/>
            </a:pPr>
            <a:r>
              <a:rPr lang="en-US" dirty="0">
                <a:solidFill>
                  <a:srgbClr val="000000"/>
                </a:solidFill>
              </a:rPr>
              <a:t>Caffeine removal occurs in an extraction vessel (70 feet high,10 feet in diameter), suffused with carbon dioxide at roughly 90 °C and 250 atm.  Caffeine diffuses into this scCO</a:t>
            </a:r>
            <a:r>
              <a:rPr lang="en-US" baseline="-25000" dirty="0">
                <a:solidFill>
                  <a:srgbClr val="000000"/>
                </a:solidFill>
              </a:rPr>
              <a:t>2</a:t>
            </a:r>
            <a:r>
              <a:rPr lang="en-US" dirty="0">
                <a:solidFill>
                  <a:srgbClr val="000000"/>
                </a:solidFill>
              </a:rPr>
              <a:t>. The beans enter at the top of the chamber and move toward the bottom over 5 hours. </a:t>
            </a:r>
          </a:p>
          <a:p>
            <a:pPr marL="274320" indent="-274320">
              <a:spcBef>
                <a:spcPts val="200"/>
              </a:spcBef>
              <a:buFont typeface="Arial" panose="020B0604020202020204" pitchFamily="34" charset="0"/>
              <a:buChar char="•"/>
            </a:pPr>
            <a:r>
              <a:rPr lang="en-US" dirty="0">
                <a:solidFill>
                  <a:srgbClr val="000000"/>
                </a:solidFill>
              </a:rPr>
              <a:t>Decaffeinated beans at the bottom of the vessel are removed, dried and roasted.  </a:t>
            </a:r>
          </a:p>
          <a:p>
            <a:pPr marL="274320" indent="-274320">
              <a:spcBef>
                <a:spcPts val="200"/>
              </a:spcBef>
              <a:buFont typeface="Arial" panose="020B0604020202020204" pitchFamily="34" charset="0"/>
              <a:buChar char="•"/>
            </a:pPr>
            <a:r>
              <a:rPr lang="en-US" dirty="0">
                <a:solidFill>
                  <a:srgbClr val="000000"/>
                </a:solidFill>
              </a:rPr>
              <a:t>Recovery of dissolved caffeine occurs in an absorption chamber. A shower of water droplets leaches the caffeine out of the supercritical carbon dioxide. The caffeine in this aqueous extract is then often sold to soft-drink manufacturers and drug companies. The purified carbon dioxide is recirculated for further use.</a:t>
            </a:r>
          </a:p>
        </p:txBody>
      </p:sp>
      <p:sp>
        <p:nvSpPr>
          <p:cNvPr id="7" name="TextBox 6"/>
          <p:cNvSpPr txBox="1"/>
          <p:nvPr/>
        </p:nvSpPr>
        <p:spPr>
          <a:xfrm>
            <a:off x="791310" y="2246632"/>
            <a:ext cx="4583755" cy="369332"/>
          </a:xfrm>
          <a:prstGeom prst="rect">
            <a:avLst/>
          </a:prstGeom>
          <a:noFill/>
        </p:spPr>
        <p:txBody>
          <a:bodyPr wrap="none" rtlCol="0">
            <a:spAutoFit/>
          </a:bodyPr>
          <a:lstStyle/>
          <a:p>
            <a:r>
              <a:rPr lang="en-US" b="1" dirty="0"/>
              <a:t>Alternative method for coffee decaffeination:</a:t>
            </a:r>
          </a:p>
        </p:txBody>
      </p:sp>
      <p:sp>
        <p:nvSpPr>
          <p:cNvPr id="8" name="Rectangle 7"/>
          <p:cNvSpPr/>
          <p:nvPr/>
        </p:nvSpPr>
        <p:spPr>
          <a:xfrm>
            <a:off x="685800" y="6487898"/>
            <a:ext cx="8317208" cy="304702"/>
          </a:xfrm>
          <a:prstGeom prst="rect">
            <a:avLst/>
          </a:prstGeom>
        </p:spPr>
        <p:txBody>
          <a:bodyPr wrap="square">
            <a:spAutoFit/>
          </a:bodyPr>
          <a:lstStyle/>
          <a:p>
            <a:r>
              <a:rPr lang="en-US" sz="1200" dirty="0" err="1">
                <a:solidFill>
                  <a:schemeClr val="bg1">
                    <a:lumMod val="50000"/>
                  </a:schemeClr>
                </a:solidFill>
              </a:rPr>
              <a:t>Zosel</a:t>
            </a:r>
            <a:r>
              <a:rPr lang="en-US" sz="1200" dirty="0">
                <a:solidFill>
                  <a:schemeClr val="bg1">
                    <a:lumMod val="50000"/>
                  </a:schemeClr>
                </a:solidFill>
              </a:rPr>
              <a:t>, K.  Practical Applications of Material Separation with Supercritical Gases.  </a:t>
            </a:r>
            <a:r>
              <a:rPr lang="en-US" sz="1200" i="1" dirty="0" err="1">
                <a:solidFill>
                  <a:schemeClr val="bg1">
                    <a:lumMod val="50000"/>
                  </a:schemeClr>
                </a:solidFill>
              </a:rPr>
              <a:t>Angew</a:t>
            </a:r>
            <a:r>
              <a:rPr lang="en-US" sz="1200" i="1" dirty="0">
                <a:solidFill>
                  <a:schemeClr val="bg1">
                    <a:lumMod val="50000"/>
                  </a:schemeClr>
                </a:solidFill>
              </a:rPr>
              <a:t>. Chem., Int. Ed. </a:t>
            </a:r>
            <a:r>
              <a:rPr lang="en-US" sz="1200" b="1" dirty="0">
                <a:solidFill>
                  <a:schemeClr val="bg1">
                    <a:lumMod val="50000"/>
                  </a:schemeClr>
                </a:solidFill>
              </a:rPr>
              <a:t>1978</a:t>
            </a:r>
            <a:r>
              <a:rPr lang="en-US" sz="1200" dirty="0">
                <a:solidFill>
                  <a:schemeClr val="bg1">
                    <a:lumMod val="50000"/>
                  </a:schemeClr>
                </a:solidFill>
              </a:rPr>
              <a:t>, </a:t>
            </a:r>
            <a:r>
              <a:rPr lang="en-US" sz="1200" i="1" dirty="0">
                <a:solidFill>
                  <a:schemeClr val="bg1">
                    <a:lumMod val="50000"/>
                  </a:schemeClr>
                </a:solidFill>
              </a:rPr>
              <a:t>17</a:t>
            </a:r>
            <a:r>
              <a:rPr lang="en-US" sz="1200" dirty="0">
                <a:solidFill>
                  <a:schemeClr val="bg1">
                    <a:lumMod val="50000"/>
                  </a:schemeClr>
                </a:solidFill>
              </a:rPr>
              <a:t>, 702-709</a:t>
            </a:r>
          </a:p>
        </p:txBody>
      </p:sp>
      <p:cxnSp>
        <p:nvCxnSpPr>
          <p:cNvPr id="9" name="Straight Connector 8">
            <a:extLst>
              <a:ext uri="{FF2B5EF4-FFF2-40B4-BE49-F238E27FC236}">
                <a16:creationId xmlns:a16="http://schemas.microsoft.com/office/drawing/2014/main" id="{3E73114B-0DDF-46C5-A5BA-C835DC892CFD}"/>
              </a:ext>
            </a:extLst>
          </p:cNvPr>
          <p:cNvCxnSpPr>
            <a:cxnSpLocks/>
          </p:cNvCxnSpPr>
          <p:nvPr/>
        </p:nvCxnSpPr>
        <p:spPr>
          <a:xfrm>
            <a:off x="-18031" y="1597082"/>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AAA8A08B-4107-4A35-92EF-F22B35730BA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04248" y="115243"/>
            <a:ext cx="2120900" cy="1371600"/>
          </a:xfrm>
          <a:prstGeom prst="rect">
            <a:avLst/>
          </a:prstGeom>
        </p:spPr>
      </p:pic>
      <p:sp>
        <p:nvSpPr>
          <p:cNvPr id="11" name="TextBox 10">
            <a:extLst>
              <a:ext uri="{FF2B5EF4-FFF2-40B4-BE49-F238E27FC236}">
                <a16:creationId xmlns:a16="http://schemas.microsoft.com/office/drawing/2014/main" id="{D6851826-6205-4DAE-B6FC-442452FFDC4D}"/>
              </a:ext>
            </a:extLst>
          </p:cNvPr>
          <p:cNvSpPr txBox="1"/>
          <p:nvPr/>
        </p:nvSpPr>
        <p:spPr>
          <a:xfrm>
            <a:off x="2425148" y="368494"/>
            <a:ext cx="6443944" cy="707886"/>
          </a:xfrm>
          <a:prstGeom prst="rect">
            <a:avLst/>
          </a:prstGeom>
          <a:noFill/>
        </p:spPr>
        <p:txBody>
          <a:bodyPr wrap="none" rtlCol="0">
            <a:spAutoFit/>
          </a:bodyPr>
          <a:lstStyle/>
          <a:p>
            <a:r>
              <a:rPr lang="en-US" altLang="en-US" sz="4000" b="1" dirty="0">
                <a:solidFill>
                  <a:srgbClr val="00728A"/>
                </a:solidFill>
                <a:latin typeface="Calibri" charset="0"/>
                <a:ea typeface="ＭＳ Ｐゴシック" charset="-128"/>
              </a:rPr>
              <a:t>Safer Solvents and Auxiliaries</a:t>
            </a:r>
          </a:p>
        </p:txBody>
      </p:sp>
      <p:sp>
        <p:nvSpPr>
          <p:cNvPr id="2" name="Rectangle 1">
            <a:extLst>
              <a:ext uri="{FF2B5EF4-FFF2-40B4-BE49-F238E27FC236}">
                <a16:creationId xmlns:a16="http://schemas.microsoft.com/office/drawing/2014/main" id="{0B8C407A-966F-4EF2-9012-2D9174885E49}"/>
              </a:ext>
            </a:extLst>
          </p:cNvPr>
          <p:cNvSpPr/>
          <p:nvPr/>
        </p:nvSpPr>
        <p:spPr>
          <a:xfrm>
            <a:off x="401643" y="1597082"/>
            <a:ext cx="4565930" cy="461665"/>
          </a:xfrm>
          <a:prstGeom prst="rect">
            <a:avLst/>
          </a:prstGeom>
        </p:spPr>
        <p:txBody>
          <a:bodyPr wrap="none">
            <a:spAutoFit/>
          </a:bodyPr>
          <a:lstStyle/>
          <a:p>
            <a:pPr marL="182880" lvl="0"/>
            <a:r>
              <a:rPr lang="en-US" sz="2400" b="1" dirty="0">
                <a:solidFill>
                  <a:srgbClr val="002060"/>
                </a:solidFill>
              </a:rPr>
              <a:t>Case study: </a:t>
            </a:r>
            <a:r>
              <a:rPr lang="en-US" sz="2400" dirty="0">
                <a:solidFill>
                  <a:srgbClr val="002060"/>
                </a:solidFill>
              </a:rPr>
              <a:t>Coffee decaffeination</a:t>
            </a:r>
          </a:p>
        </p:txBody>
      </p:sp>
      <p:sp>
        <p:nvSpPr>
          <p:cNvPr id="3" name="Rectangle 2">
            <a:extLst>
              <a:ext uri="{FF2B5EF4-FFF2-40B4-BE49-F238E27FC236}">
                <a16:creationId xmlns:a16="http://schemas.microsoft.com/office/drawing/2014/main" id="{481FEF19-588A-4713-99AF-464C20D52830}"/>
              </a:ext>
            </a:extLst>
          </p:cNvPr>
          <p:cNvSpPr/>
          <p:nvPr/>
        </p:nvSpPr>
        <p:spPr>
          <a:xfrm>
            <a:off x="791310" y="2246632"/>
            <a:ext cx="7679943" cy="4139595"/>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9666885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25148" y="368494"/>
            <a:ext cx="6044925" cy="707886"/>
          </a:xfrm>
          <a:prstGeom prst="rect">
            <a:avLst/>
          </a:prstGeom>
          <a:noFill/>
        </p:spPr>
        <p:txBody>
          <a:bodyPr wrap="none" rtlCol="0">
            <a:spAutoFit/>
          </a:bodyPr>
          <a:lstStyle/>
          <a:p>
            <a:r>
              <a:rPr lang="en-US" altLang="en-US" sz="4000" b="1" dirty="0">
                <a:solidFill>
                  <a:srgbClr val="00728A"/>
                </a:solidFill>
                <a:latin typeface="Calibri" charset="0"/>
                <a:ea typeface="ＭＳ Ｐゴシック" charset="-128"/>
              </a:rPr>
              <a:t>Design for Energy Efficiency</a:t>
            </a:r>
          </a:p>
        </p:txBody>
      </p:sp>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86273" y="84452"/>
            <a:ext cx="2138875" cy="1346233"/>
          </a:xfrm>
          <a:prstGeom prst="rect">
            <a:avLst/>
          </a:prstGeom>
        </p:spPr>
      </p:pic>
      <p:sp>
        <p:nvSpPr>
          <p:cNvPr id="8" name="Rectangle 7"/>
          <p:cNvSpPr/>
          <p:nvPr/>
        </p:nvSpPr>
        <p:spPr>
          <a:xfrm>
            <a:off x="1235445" y="1714727"/>
            <a:ext cx="9685043" cy="986104"/>
          </a:xfrm>
          <a:prstGeom prst="rect">
            <a:avLst/>
          </a:prstGeom>
        </p:spPr>
        <p:txBody>
          <a:bodyPr wrap="square">
            <a:spAutoFit/>
          </a:bodyPr>
          <a:lstStyle/>
          <a:p>
            <a:pPr marL="609600" indent="-609600" algn="ctr">
              <a:lnSpc>
                <a:spcPct val="80000"/>
              </a:lnSpc>
            </a:pPr>
            <a:r>
              <a:rPr lang="en-US" altLang="en-US" sz="2400" b="1" dirty="0">
                <a:solidFill>
                  <a:srgbClr val="0000FF"/>
                </a:solidFill>
                <a:latin typeface="Calibri" charset="0"/>
                <a:ea typeface="ＭＳ Ｐゴシック" charset="-128"/>
              </a:rPr>
              <a:t>Energy requirements should be recognized for their environmental and economic impacts and should be minimized.  Synthetic methods should be conducted at ambient temperature and pressure.</a:t>
            </a:r>
          </a:p>
        </p:txBody>
      </p:sp>
      <p:cxnSp>
        <p:nvCxnSpPr>
          <p:cNvPr id="7" name="Straight Connector 6">
            <a:extLst>
              <a:ext uri="{FF2B5EF4-FFF2-40B4-BE49-F238E27FC236}">
                <a16:creationId xmlns:a16="http://schemas.microsoft.com/office/drawing/2014/main" id="{32CE9C35-8ED2-417B-8FE7-4553CA85A3F4}"/>
              </a:ext>
            </a:extLst>
          </p:cNvPr>
          <p:cNvCxnSpPr>
            <a:cxnSpLocks/>
          </p:cNvCxnSpPr>
          <p:nvPr/>
        </p:nvCxnSpPr>
        <p:spPr>
          <a:xfrm>
            <a:off x="-18031" y="1597082"/>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B8F7138E-E50E-4B26-9F3C-20B7AC3039D5}"/>
              </a:ext>
            </a:extLst>
          </p:cNvPr>
          <p:cNvSpPr txBox="1"/>
          <p:nvPr/>
        </p:nvSpPr>
        <p:spPr>
          <a:xfrm>
            <a:off x="685800" y="6435447"/>
            <a:ext cx="2527038" cy="276999"/>
          </a:xfrm>
          <a:prstGeom prst="rect">
            <a:avLst/>
          </a:prstGeom>
          <a:noFill/>
        </p:spPr>
        <p:txBody>
          <a:bodyPr wrap="none" rtlCol="0">
            <a:spAutoFit/>
          </a:bodyPr>
          <a:lstStyle/>
          <a:p>
            <a:r>
              <a:rPr lang="en-US" sz="1200" dirty="0">
                <a:solidFill>
                  <a:schemeClr val="bg1">
                    <a:lumMod val="50000"/>
                  </a:schemeClr>
                </a:solidFill>
              </a:rPr>
              <a:t>Image: U.S. Air Force photo/Bill Evans</a:t>
            </a:r>
          </a:p>
        </p:txBody>
      </p:sp>
      <p:pic>
        <p:nvPicPr>
          <p:cNvPr id="3" name="Picture 2">
            <a:extLst>
              <a:ext uri="{FF2B5EF4-FFF2-40B4-BE49-F238E27FC236}">
                <a16:creationId xmlns:a16="http://schemas.microsoft.com/office/drawing/2014/main" id="{C4714AC1-BFD5-473B-B35B-33D5D17B06BA}"/>
              </a:ext>
            </a:extLst>
          </p:cNvPr>
          <p:cNvPicPr>
            <a:picLocks noChangeAspect="1"/>
          </p:cNvPicPr>
          <p:nvPr/>
        </p:nvPicPr>
        <p:blipFill>
          <a:blip r:embed="rId4"/>
          <a:stretch>
            <a:fillRect/>
          </a:stretch>
        </p:blipFill>
        <p:spPr>
          <a:xfrm>
            <a:off x="3388454" y="2778158"/>
            <a:ext cx="5379027" cy="3579961"/>
          </a:xfrm>
          <a:prstGeom prst="rect">
            <a:avLst/>
          </a:prstGeom>
        </p:spPr>
      </p:pic>
    </p:spTree>
    <p:extLst>
      <p:ext uri="{BB962C8B-B14F-4D97-AF65-F5344CB8AC3E}">
        <p14:creationId xmlns:p14="http://schemas.microsoft.com/office/powerpoint/2010/main" val="15109428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15814" y="1857389"/>
            <a:ext cx="10924309" cy="4516946"/>
          </a:xfrm>
        </p:spPr>
        <p:txBody>
          <a:bodyPr>
            <a:normAutofit/>
          </a:bodyPr>
          <a:lstStyle/>
          <a:p>
            <a:pPr marL="0" indent="0" algn="ctr">
              <a:buNone/>
            </a:pPr>
            <a:r>
              <a:rPr lang="en-US" dirty="0"/>
              <a:t>Most energy is used for heating, cooling, separations and pumping.</a:t>
            </a:r>
          </a:p>
          <a:p>
            <a:pPr marL="0" indent="0" algn="ctr">
              <a:buNone/>
            </a:pPr>
            <a:endParaRPr lang="en-US" sz="2400" dirty="0"/>
          </a:p>
          <a:p>
            <a:pPr marL="0" indent="0" algn="ctr">
              <a:buNone/>
            </a:pPr>
            <a:endParaRPr lang="en-US" sz="2400" dirty="0"/>
          </a:p>
          <a:p>
            <a:pPr marL="0" indent="0" algn="ctr">
              <a:buNone/>
            </a:pPr>
            <a:endParaRPr lang="en-US" sz="2400" dirty="0"/>
          </a:p>
          <a:p>
            <a:pPr marL="0" indent="0" algn="ctr">
              <a:buNone/>
            </a:pPr>
            <a:endParaRPr lang="en-US" sz="2400" dirty="0"/>
          </a:p>
          <a:p>
            <a:pPr marL="0" indent="0" algn="ctr">
              <a:buNone/>
            </a:pPr>
            <a:endParaRPr lang="en-US" sz="2400" dirty="0"/>
          </a:p>
          <a:p>
            <a:pPr marL="0" indent="0" algn="ctr">
              <a:buNone/>
            </a:pPr>
            <a:endParaRPr lang="en-US" sz="2400" dirty="0"/>
          </a:p>
          <a:p>
            <a:pPr marL="0" indent="0" algn="ctr">
              <a:buNone/>
            </a:pPr>
            <a:endParaRPr lang="en-US" sz="2400" dirty="0"/>
          </a:p>
          <a:p>
            <a:pPr marL="0" indent="0" algn="ctr">
              <a:buNone/>
            </a:pPr>
            <a:r>
              <a:rPr lang="en-US" sz="2400" dirty="0"/>
              <a:t>Ideally, all reactions are performed at ‘ambient’ conditions – room temperature and atmospheric pressure – in order to minimize energy usage.</a:t>
            </a:r>
          </a:p>
        </p:txBody>
      </p:sp>
      <p:cxnSp>
        <p:nvCxnSpPr>
          <p:cNvPr id="6" name="Straight Connector 5">
            <a:extLst>
              <a:ext uri="{FF2B5EF4-FFF2-40B4-BE49-F238E27FC236}">
                <a16:creationId xmlns:a16="http://schemas.microsoft.com/office/drawing/2014/main" id="{0671B90A-0B81-4E0E-AADA-D0A4ABF6F165}"/>
              </a:ext>
            </a:extLst>
          </p:cNvPr>
          <p:cNvCxnSpPr>
            <a:cxnSpLocks/>
          </p:cNvCxnSpPr>
          <p:nvPr/>
        </p:nvCxnSpPr>
        <p:spPr>
          <a:xfrm>
            <a:off x="-18031" y="1597082"/>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6128AA09-D687-4AA7-A6A1-FD8887784185}"/>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86273" y="84452"/>
            <a:ext cx="2138875" cy="1346233"/>
          </a:xfrm>
          <a:prstGeom prst="rect">
            <a:avLst/>
          </a:prstGeom>
        </p:spPr>
      </p:pic>
      <p:sp>
        <p:nvSpPr>
          <p:cNvPr id="8" name="TextBox 7">
            <a:extLst>
              <a:ext uri="{FF2B5EF4-FFF2-40B4-BE49-F238E27FC236}">
                <a16:creationId xmlns:a16="http://schemas.microsoft.com/office/drawing/2014/main" id="{51E48B96-9FE3-412A-B360-C237D09F697F}"/>
              </a:ext>
            </a:extLst>
          </p:cNvPr>
          <p:cNvSpPr txBox="1"/>
          <p:nvPr/>
        </p:nvSpPr>
        <p:spPr>
          <a:xfrm>
            <a:off x="2425148" y="368494"/>
            <a:ext cx="6044925" cy="707886"/>
          </a:xfrm>
          <a:prstGeom prst="rect">
            <a:avLst/>
          </a:prstGeom>
          <a:noFill/>
        </p:spPr>
        <p:txBody>
          <a:bodyPr wrap="none" rtlCol="0">
            <a:spAutoFit/>
          </a:bodyPr>
          <a:lstStyle/>
          <a:p>
            <a:r>
              <a:rPr lang="en-US" altLang="en-US" sz="4000" b="1" dirty="0">
                <a:solidFill>
                  <a:srgbClr val="00728A"/>
                </a:solidFill>
                <a:latin typeface="Calibri" charset="0"/>
                <a:ea typeface="ＭＳ Ｐゴシック" charset="-128"/>
              </a:rPr>
              <a:t>Design for Energy Efficiency</a:t>
            </a:r>
          </a:p>
        </p:txBody>
      </p:sp>
      <p:sp>
        <p:nvSpPr>
          <p:cNvPr id="9" name="Rectangle 8">
            <a:extLst>
              <a:ext uri="{FF2B5EF4-FFF2-40B4-BE49-F238E27FC236}">
                <a16:creationId xmlns:a16="http://schemas.microsoft.com/office/drawing/2014/main" id="{11C704BE-DB01-402D-91FE-FF3F129B02D0}"/>
              </a:ext>
            </a:extLst>
          </p:cNvPr>
          <p:cNvSpPr/>
          <p:nvPr/>
        </p:nvSpPr>
        <p:spPr>
          <a:xfrm>
            <a:off x="685798" y="6480451"/>
            <a:ext cx="6947351" cy="276999"/>
          </a:xfrm>
          <a:prstGeom prst="rect">
            <a:avLst/>
          </a:prstGeom>
        </p:spPr>
        <p:txBody>
          <a:bodyPr wrap="none">
            <a:spAutoFit/>
          </a:bodyPr>
          <a:lstStyle/>
          <a:p>
            <a:pPr lvl="0"/>
            <a:r>
              <a:rPr lang="en-US" sz="1200" dirty="0">
                <a:solidFill>
                  <a:prstClr val="white">
                    <a:lumMod val="65000"/>
                  </a:prstClr>
                </a:solidFill>
              </a:rPr>
              <a:t>Image: Wikimedia Commons, </a:t>
            </a:r>
            <a:r>
              <a:rPr lang="en-US" sz="1200" dirty="0" err="1">
                <a:solidFill>
                  <a:prstClr val="white">
                    <a:lumMod val="65000"/>
                  </a:prstClr>
                </a:solidFill>
              </a:rPr>
              <a:t>Janicki</a:t>
            </a:r>
            <a:r>
              <a:rPr lang="en-US" sz="1200" dirty="0">
                <a:solidFill>
                  <a:prstClr val="white">
                    <a:lumMod val="65000"/>
                  </a:prstClr>
                </a:solidFill>
              </a:rPr>
              <a:t> Omni Processor Pilot Plant in Dakar, Senegal , Author: </a:t>
            </a:r>
            <a:r>
              <a:rPr lang="en-US" sz="1200" dirty="0" err="1">
                <a:solidFill>
                  <a:prstClr val="white">
                    <a:lumMod val="65000"/>
                  </a:prstClr>
                </a:solidFill>
              </a:rPr>
              <a:t>Janicki</a:t>
            </a:r>
            <a:r>
              <a:rPr lang="en-US" sz="1200" dirty="0">
                <a:solidFill>
                  <a:prstClr val="white">
                    <a:lumMod val="65000"/>
                  </a:prstClr>
                </a:solidFill>
              </a:rPr>
              <a:t> Bioenergy</a:t>
            </a:r>
          </a:p>
        </p:txBody>
      </p:sp>
      <p:pic>
        <p:nvPicPr>
          <p:cNvPr id="4" name="Picture 3">
            <a:extLst>
              <a:ext uri="{FF2B5EF4-FFF2-40B4-BE49-F238E27FC236}">
                <a16:creationId xmlns:a16="http://schemas.microsoft.com/office/drawing/2014/main" id="{1E69C9F3-F7F5-41F3-AA15-78AF65CE7898}"/>
              </a:ext>
            </a:extLst>
          </p:cNvPr>
          <p:cNvPicPr>
            <a:picLocks noChangeAspect="1"/>
          </p:cNvPicPr>
          <p:nvPr/>
        </p:nvPicPr>
        <p:blipFill>
          <a:blip r:embed="rId3"/>
          <a:stretch>
            <a:fillRect/>
          </a:stretch>
        </p:blipFill>
        <p:spPr>
          <a:xfrm>
            <a:off x="2761488" y="2409357"/>
            <a:ext cx="6626034" cy="3002422"/>
          </a:xfrm>
          <a:prstGeom prst="rect">
            <a:avLst/>
          </a:prstGeom>
        </p:spPr>
      </p:pic>
    </p:spTree>
    <p:extLst>
      <p:ext uri="{BB962C8B-B14F-4D97-AF65-F5344CB8AC3E}">
        <p14:creationId xmlns:p14="http://schemas.microsoft.com/office/powerpoint/2010/main" val="397450416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59713" y="2049307"/>
            <a:ext cx="8328733" cy="707886"/>
          </a:xfrm>
          <a:prstGeom prst="rect">
            <a:avLst/>
          </a:prstGeom>
          <a:noFill/>
        </p:spPr>
        <p:txBody>
          <a:bodyPr wrap="square" rtlCol="0">
            <a:spAutoFit/>
          </a:bodyPr>
          <a:lstStyle/>
          <a:p>
            <a:r>
              <a:rPr lang="en-US" sz="2000" dirty="0"/>
              <a:t>Atorvastatin, a cholesterol-lowering drug, suffers from an energy-demanding synthesis as a result of two cryogenic reactions at - 70 </a:t>
            </a:r>
            <a:r>
              <a:rPr lang="en-US" sz="2000" baseline="30000" dirty="0" err="1"/>
              <a:t>o</a:t>
            </a:r>
            <a:r>
              <a:rPr lang="en-US" sz="2000" dirty="0" err="1"/>
              <a:t>C</a:t>
            </a:r>
            <a:endParaRPr lang="en-US" sz="2000" dirty="0"/>
          </a:p>
        </p:txBody>
      </p:sp>
      <p:sp>
        <p:nvSpPr>
          <p:cNvPr id="4" name="TextBox 3"/>
          <p:cNvSpPr txBox="1"/>
          <p:nvPr/>
        </p:nvSpPr>
        <p:spPr>
          <a:xfrm>
            <a:off x="1323079" y="2908041"/>
            <a:ext cx="9581467" cy="830997"/>
          </a:xfrm>
          <a:prstGeom prst="rect">
            <a:avLst/>
          </a:prstGeom>
          <a:noFill/>
        </p:spPr>
        <p:txBody>
          <a:bodyPr wrap="square" rtlCol="0">
            <a:spAutoFit/>
          </a:bodyPr>
          <a:lstStyle/>
          <a:p>
            <a:pPr algn="ctr"/>
            <a:r>
              <a:rPr lang="en-US" sz="2400" dirty="0"/>
              <a:t>New </a:t>
            </a:r>
            <a:r>
              <a:rPr lang="en-US" sz="2400" b="1" i="1" dirty="0" err="1"/>
              <a:t>biocatalytic</a:t>
            </a:r>
            <a:r>
              <a:rPr lang="en-US" sz="2400" b="1" i="1" dirty="0"/>
              <a:t> </a:t>
            </a:r>
            <a:r>
              <a:rPr lang="en-US" sz="2400" dirty="0"/>
              <a:t>synthesis uses enzyme DERA and shortens the process by removing two energy intensive chemical steps.</a:t>
            </a:r>
          </a:p>
        </p:txBody>
      </p:sp>
      <p:pic>
        <p:nvPicPr>
          <p:cNvPr id="5" name="Picture 4"/>
          <p:cNvPicPr>
            <a:picLocks noChangeAspect="1"/>
          </p:cNvPicPr>
          <p:nvPr/>
        </p:nvPicPr>
        <p:blipFill>
          <a:blip r:embed="rId3"/>
          <a:stretch>
            <a:fillRect/>
          </a:stretch>
        </p:blipFill>
        <p:spPr>
          <a:xfrm>
            <a:off x="985902" y="4869584"/>
            <a:ext cx="4848250" cy="1029354"/>
          </a:xfrm>
          <a:prstGeom prst="rect">
            <a:avLst/>
          </a:prstGeom>
        </p:spPr>
      </p:pic>
      <p:pic>
        <p:nvPicPr>
          <p:cNvPr id="6" name="Picture 5"/>
          <p:cNvPicPr>
            <a:picLocks noChangeAspect="1"/>
          </p:cNvPicPr>
          <p:nvPr/>
        </p:nvPicPr>
        <p:blipFill>
          <a:blip r:embed="rId4"/>
          <a:stretch>
            <a:fillRect/>
          </a:stretch>
        </p:blipFill>
        <p:spPr>
          <a:xfrm>
            <a:off x="6430327" y="4247930"/>
            <a:ext cx="4491668" cy="1048398"/>
          </a:xfrm>
          <a:prstGeom prst="rect">
            <a:avLst/>
          </a:prstGeom>
        </p:spPr>
      </p:pic>
      <p:pic>
        <p:nvPicPr>
          <p:cNvPr id="7" name="Picture 6"/>
          <p:cNvPicPr>
            <a:picLocks noChangeAspect="1"/>
          </p:cNvPicPr>
          <p:nvPr/>
        </p:nvPicPr>
        <p:blipFill>
          <a:blip r:embed="rId5"/>
          <a:stretch>
            <a:fillRect/>
          </a:stretch>
        </p:blipFill>
        <p:spPr>
          <a:xfrm>
            <a:off x="6575495" y="5414426"/>
            <a:ext cx="3868276" cy="1102073"/>
          </a:xfrm>
          <a:prstGeom prst="rect">
            <a:avLst/>
          </a:prstGeom>
        </p:spPr>
      </p:pic>
      <p:sp>
        <p:nvSpPr>
          <p:cNvPr id="13" name="Rectangle 12"/>
          <p:cNvSpPr/>
          <p:nvPr/>
        </p:nvSpPr>
        <p:spPr>
          <a:xfrm>
            <a:off x="510201" y="1604113"/>
            <a:ext cx="3343415" cy="461665"/>
          </a:xfrm>
          <a:prstGeom prst="rect">
            <a:avLst/>
          </a:prstGeom>
        </p:spPr>
        <p:txBody>
          <a:bodyPr wrap="none">
            <a:spAutoFit/>
          </a:bodyPr>
          <a:lstStyle/>
          <a:p>
            <a:pPr marL="91440" algn="ctr">
              <a:spcBef>
                <a:spcPct val="0"/>
              </a:spcBef>
            </a:pPr>
            <a:r>
              <a:rPr lang="en-US" altLang="x-none" sz="2400" b="1" dirty="0">
                <a:solidFill>
                  <a:srgbClr val="002060"/>
                </a:solidFill>
              </a:rPr>
              <a:t>Case Study: </a:t>
            </a:r>
            <a:r>
              <a:rPr lang="en-US" altLang="x-none" sz="2400" dirty="0">
                <a:solidFill>
                  <a:srgbClr val="002060"/>
                </a:solidFill>
              </a:rPr>
              <a:t>Atorvastatin</a:t>
            </a:r>
          </a:p>
        </p:txBody>
      </p:sp>
      <p:cxnSp>
        <p:nvCxnSpPr>
          <p:cNvPr id="10" name="Straight Connector 9">
            <a:extLst>
              <a:ext uri="{FF2B5EF4-FFF2-40B4-BE49-F238E27FC236}">
                <a16:creationId xmlns:a16="http://schemas.microsoft.com/office/drawing/2014/main" id="{8A304133-0081-4BB1-9056-AADA81074ECB}"/>
              </a:ext>
            </a:extLst>
          </p:cNvPr>
          <p:cNvCxnSpPr>
            <a:cxnSpLocks/>
          </p:cNvCxnSpPr>
          <p:nvPr/>
        </p:nvCxnSpPr>
        <p:spPr>
          <a:xfrm>
            <a:off x="-18031" y="1597082"/>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958EA996-D60A-44EC-A784-CC27046099F2}"/>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86273" y="84452"/>
            <a:ext cx="2138875" cy="1346233"/>
          </a:xfrm>
          <a:prstGeom prst="rect">
            <a:avLst/>
          </a:prstGeom>
        </p:spPr>
      </p:pic>
      <p:sp>
        <p:nvSpPr>
          <p:cNvPr id="14" name="TextBox 13">
            <a:extLst>
              <a:ext uri="{FF2B5EF4-FFF2-40B4-BE49-F238E27FC236}">
                <a16:creationId xmlns:a16="http://schemas.microsoft.com/office/drawing/2014/main" id="{75B7060F-D89B-4C0F-A0DF-33C587AC76AE}"/>
              </a:ext>
            </a:extLst>
          </p:cNvPr>
          <p:cNvSpPr txBox="1"/>
          <p:nvPr/>
        </p:nvSpPr>
        <p:spPr>
          <a:xfrm>
            <a:off x="2425148" y="368494"/>
            <a:ext cx="6044925" cy="707886"/>
          </a:xfrm>
          <a:prstGeom prst="rect">
            <a:avLst/>
          </a:prstGeom>
          <a:noFill/>
        </p:spPr>
        <p:txBody>
          <a:bodyPr wrap="none" rtlCol="0">
            <a:spAutoFit/>
          </a:bodyPr>
          <a:lstStyle/>
          <a:p>
            <a:r>
              <a:rPr lang="en-US" altLang="en-US" sz="4000" b="1" dirty="0">
                <a:solidFill>
                  <a:srgbClr val="00728A"/>
                </a:solidFill>
                <a:latin typeface="Calibri" charset="0"/>
                <a:ea typeface="ＭＳ Ｐゴシック" charset="-128"/>
              </a:rPr>
              <a:t>Design for Energy Efficiency</a:t>
            </a:r>
          </a:p>
        </p:txBody>
      </p:sp>
    </p:spTree>
    <p:extLst>
      <p:ext uri="{BB962C8B-B14F-4D97-AF65-F5344CB8AC3E}">
        <p14:creationId xmlns:p14="http://schemas.microsoft.com/office/powerpoint/2010/main" val="10590049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cstate="screen">
            <a:duotone>
              <a:schemeClr val="accent1">
                <a:shade val="45000"/>
                <a:satMod val="135000"/>
              </a:schemeClr>
              <a:prstClr val="white"/>
            </a:duotone>
            <a:extLst>
              <a:ext uri="{BEBA8EAE-BF5A-486C-A8C5-ECC9F3942E4B}">
                <a14:imgProps xmlns:a14="http://schemas.microsoft.com/office/drawing/2010/main">
                  <a14:imgLayer r:embed="rId4">
                    <a14:imgEffect>
                      <a14:colorTemperature colorTemp="11200"/>
                    </a14:imgEffect>
                    <a14:imgEffect>
                      <a14:brightnessContrast contrast="40000"/>
                    </a14:imgEffect>
                  </a14:imgLayer>
                </a14:imgProps>
              </a:ext>
              <a:ext uri="{28A0092B-C50C-407E-A947-70E740481C1C}">
                <a14:useLocalDpi xmlns:a14="http://schemas.microsoft.com/office/drawing/2010/main"/>
              </a:ext>
            </a:extLst>
          </a:blip>
          <a:srcRect l="10795" t="8527" r="3269" b="12961"/>
          <a:stretch/>
        </p:blipFill>
        <p:spPr>
          <a:xfrm>
            <a:off x="5524795" y="1676399"/>
            <a:ext cx="6448693" cy="4418635"/>
          </a:xfrm>
          <a:prstGeom prst="rect">
            <a:avLst/>
          </a:prstGeom>
          <a:noFill/>
        </p:spPr>
      </p:pic>
      <p:sp>
        <p:nvSpPr>
          <p:cNvPr id="4" name="Rectangle 3"/>
          <p:cNvSpPr/>
          <p:nvPr/>
        </p:nvSpPr>
        <p:spPr>
          <a:xfrm>
            <a:off x="1041624" y="1429905"/>
            <a:ext cx="5922430" cy="5129096"/>
          </a:xfrm>
          <a:prstGeom prst="rect">
            <a:avLst/>
          </a:prstGeom>
          <a:ln>
            <a:noFill/>
          </a:ln>
        </p:spPr>
        <p:txBody>
          <a:bodyPr wrap="square">
            <a:spAutoFit/>
          </a:bodyPr>
          <a:lstStyle/>
          <a:p>
            <a:pPr marL="463550" indent="-446088">
              <a:lnSpc>
                <a:spcPct val="114000"/>
              </a:lnSpc>
              <a:spcBef>
                <a:spcPts val="600"/>
              </a:spcBef>
              <a:buFont typeface="+mj-lt"/>
              <a:buAutoNum type="arabicPeriod"/>
            </a:pPr>
            <a:r>
              <a:rPr lang="en-US" altLang="en-US" sz="2000" dirty="0">
                <a:ea typeface="ＭＳ Ｐゴシック" charset="-128"/>
              </a:rPr>
              <a:t>Waste Prevention</a:t>
            </a:r>
          </a:p>
          <a:p>
            <a:pPr marL="463550" indent="-446088">
              <a:lnSpc>
                <a:spcPct val="114000"/>
              </a:lnSpc>
              <a:spcBef>
                <a:spcPts val="600"/>
              </a:spcBef>
              <a:buFont typeface="+mj-lt"/>
              <a:buAutoNum type="arabicPeriod"/>
            </a:pPr>
            <a:r>
              <a:rPr lang="en-US" altLang="en-US" sz="2000" dirty="0">
                <a:ea typeface="ＭＳ Ｐゴシック" charset="-128"/>
              </a:rPr>
              <a:t>Atom Economy</a:t>
            </a:r>
          </a:p>
          <a:p>
            <a:pPr marL="463550" indent="-446088">
              <a:lnSpc>
                <a:spcPct val="114000"/>
              </a:lnSpc>
              <a:spcBef>
                <a:spcPts val="600"/>
              </a:spcBef>
              <a:buFont typeface="+mj-lt"/>
              <a:buAutoNum type="arabicPeriod"/>
            </a:pPr>
            <a:r>
              <a:rPr lang="en-US" altLang="en-US" sz="2000" dirty="0">
                <a:ea typeface="ＭＳ Ｐゴシック" charset="-128"/>
              </a:rPr>
              <a:t>Less Hazardous Chemical Synthesis</a:t>
            </a:r>
          </a:p>
          <a:p>
            <a:pPr marL="463550" indent="-446088">
              <a:lnSpc>
                <a:spcPct val="114000"/>
              </a:lnSpc>
              <a:spcBef>
                <a:spcPts val="600"/>
              </a:spcBef>
              <a:buFont typeface="+mj-lt"/>
              <a:buAutoNum type="arabicPeriod"/>
            </a:pPr>
            <a:r>
              <a:rPr lang="en-US" altLang="en-US" sz="2000" dirty="0">
                <a:ea typeface="ＭＳ Ｐゴシック" charset="-128"/>
              </a:rPr>
              <a:t>Designing Safer Chemicals</a:t>
            </a:r>
          </a:p>
          <a:p>
            <a:pPr marL="463550" indent="-446088">
              <a:lnSpc>
                <a:spcPct val="114000"/>
              </a:lnSpc>
              <a:spcBef>
                <a:spcPts val="600"/>
              </a:spcBef>
              <a:buFont typeface="+mj-lt"/>
              <a:buAutoNum type="arabicPeriod"/>
            </a:pPr>
            <a:r>
              <a:rPr lang="en-US" altLang="en-US" sz="2000" dirty="0">
                <a:ea typeface="ＭＳ Ｐゴシック" charset="-128"/>
              </a:rPr>
              <a:t>Safer Solvents and Auxiliaries</a:t>
            </a:r>
          </a:p>
          <a:p>
            <a:pPr marL="463550" indent="-446088">
              <a:lnSpc>
                <a:spcPct val="114000"/>
              </a:lnSpc>
              <a:spcBef>
                <a:spcPts val="600"/>
              </a:spcBef>
              <a:buFont typeface="+mj-lt"/>
              <a:buAutoNum type="arabicPeriod"/>
            </a:pPr>
            <a:r>
              <a:rPr lang="en-US" altLang="en-US" sz="2000" dirty="0">
                <a:ea typeface="ＭＳ Ｐゴシック" charset="-128"/>
              </a:rPr>
              <a:t>Design for Energy Efficiency</a:t>
            </a:r>
          </a:p>
          <a:p>
            <a:pPr marL="463550" indent="-446088">
              <a:lnSpc>
                <a:spcPct val="114000"/>
              </a:lnSpc>
              <a:spcBef>
                <a:spcPts val="600"/>
              </a:spcBef>
              <a:buFont typeface="+mj-lt"/>
              <a:buAutoNum type="arabicPeriod"/>
            </a:pPr>
            <a:r>
              <a:rPr lang="en-US" altLang="en-US" sz="2000" dirty="0">
                <a:ea typeface="ＭＳ Ｐゴシック" charset="-128"/>
              </a:rPr>
              <a:t>Use of Renewable Feedstocks</a:t>
            </a:r>
          </a:p>
          <a:p>
            <a:pPr marL="463550" indent="-446088">
              <a:lnSpc>
                <a:spcPct val="114000"/>
              </a:lnSpc>
              <a:spcBef>
                <a:spcPts val="600"/>
              </a:spcBef>
              <a:buFont typeface="+mj-lt"/>
              <a:buAutoNum type="arabicPeriod"/>
            </a:pPr>
            <a:r>
              <a:rPr lang="en-US" altLang="en-US" sz="2000" dirty="0">
                <a:ea typeface="ＭＳ Ｐゴシック" charset="-128"/>
              </a:rPr>
              <a:t>Reduce Derivatives</a:t>
            </a:r>
          </a:p>
          <a:p>
            <a:pPr marL="463550" indent="-446088">
              <a:lnSpc>
                <a:spcPct val="114000"/>
              </a:lnSpc>
              <a:spcBef>
                <a:spcPts val="600"/>
              </a:spcBef>
              <a:buFont typeface="+mj-lt"/>
              <a:buAutoNum type="arabicPeriod"/>
            </a:pPr>
            <a:r>
              <a:rPr lang="en-US" altLang="en-US" sz="2000" dirty="0">
                <a:ea typeface="ＭＳ Ｐゴシック" charset="-128"/>
              </a:rPr>
              <a:t>Catalysis</a:t>
            </a:r>
          </a:p>
          <a:p>
            <a:pPr marL="463550" indent="-446088">
              <a:lnSpc>
                <a:spcPct val="114000"/>
              </a:lnSpc>
              <a:spcBef>
                <a:spcPts val="600"/>
              </a:spcBef>
              <a:buFont typeface="+mj-lt"/>
              <a:buAutoNum type="arabicPeriod"/>
            </a:pPr>
            <a:r>
              <a:rPr lang="en-US" altLang="en-US" sz="2000" dirty="0">
                <a:ea typeface="ＭＳ Ｐゴシック" charset="-128"/>
              </a:rPr>
              <a:t>Design for Degradation</a:t>
            </a:r>
          </a:p>
          <a:p>
            <a:pPr marL="463550" indent="-446088">
              <a:lnSpc>
                <a:spcPct val="114000"/>
              </a:lnSpc>
              <a:spcBef>
                <a:spcPts val="600"/>
              </a:spcBef>
              <a:buFont typeface="+mj-lt"/>
              <a:buAutoNum type="arabicPeriod"/>
            </a:pPr>
            <a:r>
              <a:rPr lang="en-US" altLang="en-US" sz="2000" dirty="0">
                <a:ea typeface="ＭＳ Ｐゴシック" charset="-128"/>
              </a:rPr>
              <a:t>Real-time Analysis for Pollution Prevention</a:t>
            </a:r>
          </a:p>
          <a:p>
            <a:pPr marL="463550" indent="-446088">
              <a:lnSpc>
                <a:spcPct val="114000"/>
              </a:lnSpc>
              <a:spcBef>
                <a:spcPts val="600"/>
              </a:spcBef>
              <a:buFont typeface="+mj-lt"/>
              <a:buAutoNum type="arabicPeriod"/>
            </a:pPr>
            <a:r>
              <a:rPr lang="en-US" altLang="en-US" sz="2000" dirty="0">
                <a:ea typeface="ＭＳ Ｐゴシック" charset="-128"/>
              </a:rPr>
              <a:t>Inherently Safer Chemistry for Accident Prevention</a:t>
            </a:r>
          </a:p>
        </p:txBody>
      </p:sp>
      <p:sp>
        <p:nvSpPr>
          <p:cNvPr id="6" name="TextBox 5"/>
          <p:cNvSpPr txBox="1"/>
          <p:nvPr/>
        </p:nvSpPr>
        <p:spPr>
          <a:xfrm>
            <a:off x="6003235" y="6603555"/>
            <a:ext cx="6188765" cy="243785"/>
          </a:xfrm>
          <a:prstGeom prst="rect">
            <a:avLst/>
          </a:prstGeom>
          <a:noFill/>
        </p:spPr>
        <p:txBody>
          <a:bodyPr wrap="square" rtlCol="0">
            <a:spAutoFit/>
          </a:bodyPr>
          <a:lstStyle/>
          <a:p>
            <a:pPr marL="609600" indent="-609600">
              <a:lnSpc>
                <a:spcPct val="80000"/>
              </a:lnSpc>
            </a:pPr>
            <a:r>
              <a:rPr lang="en-US" altLang="en-US" sz="1200" b="1" dirty="0">
                <a:solidFill>
                  <a:schemeClr val="bg1">
                    <a:lumMod val="65000"/>
                  </a:schemeClr>
                </a:solidFill>
                <a:latin typeface="Calibri" charset="0"/>
                <a:ea typeface="ＭＳ Ｐゴシック" charset="-128"/>
              </a:rPr>
              <a:t>Anastas, P. T.; Warner, J.C. Green Chemistry: Theory and Practice, Oxford University Press,1998</a:t>
            </a:r>
            <a:endParaRPr lang="en-US" sz="1200" dirty="0">
              <a:solidFill>
                <a:schemeClr val="bg1">
                  <a:lumMod val="65000"/>
                </a:schemeClr>
              </a:solidFill>
            </a:endParaRPr>
          </a:p>
        </p:txBody>
      </p:sp>
      <p:sp>
        <p:nvSpPr>
          <p:cNvPr id="7" name="TextBox 6"/>
          <p:cNvSpPr txBox="1"/>
          <p:nvPr/>
        </p:nvSpPr>
        <p:spPr>
          <a:xfrm>
            <a:off x="2111045" y="227277"/>
            <a:ext cx="7969910" cy="707886"/>
          </a:xfrm>
          <a:prstGeom prst="rect">
            <a:avLst/>
          </a:prstGeom>
          <a:noFill/>
        </p:spPr>
        <p:txBody>
          <a:bodyPr wrap="square" rtlCol="0">
            <a:spAutoFit/>
          </a:bodyPr>
          <a:lstStyle/>
          <a:p>
            <a:r>
              <a:rPr lang="en-US" sz="4000" b="1" dirty="0"/>
              <a:t>The 12 Principles of Green Chemistry</a:t>
            </a:r>
          </a:p>
        </p:txBody>
      </p:sp>
      <p:cxnSp>
        <p:nvCxnSpPr>
          <p:cNvPr id="11" name="Straight Connector 10">
            <a:extLst>
              <a:ext uri="{FF2B5EF4-FFF2-40B4-BE49-F238E27FC236}">
                <a16:creationId xmlns:a16="http://schemas.microsoft.com/office/drawing/2014/main" id="{9EE671BB-178E-426D-9BD3-AB8A1B6F06B6}"/>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1400307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25148" y="368494"/>
            <a:ext cx="6457665" cy="707886"/>
          </a:xfrm>
          <a:prstGeom prst="rect">
            <a:avLst/>
          </a:prstGeom>
          <a:noFill/>
        </p:spPr>
        <p:txBody>
          <a:bodyPr wrap="none" rtlCol="0">
            <a:spAutoFit/>
          </a:bodyPr>
          <a:lstStyle/>
          <a:p>
            <a:r>
              <a:rPr lang="en-US" altLang="en-US" sz="4000" b="1" dirty="0">
                <a:solidFill>
                  <a:srgbClr val="00728A"/>
                </a:solidFill>
                <a:latin typeface="Calibri" charset="0"/>
                <a:ea typeface="ＭＳ Ｐゴシック" charset="-128"/>
              </a:rPr>
              <a:t>Use of Renewable Feedstocks</a:t>
            </a:r>
          </a:p>
        </p:txBody>
      </p:sp>
      <p:sp>
        <p:nvSpPr>
          <p:cNvPr id="2" name="Rectangle 1"/>
          <p:cNvSpPr/>
          <p:nvPr/>
        </p:nvSpPr>
        <p:spPr>
          <a:xfrm>
            <a:off x="1602892" y="1702286"/>
            <a:ext cx="8950153" cy="830997"/>
          </a:xfrm>
          <a:prstGeom prst="rect">
            <a:avLst/>
          </a:prstGeom>
        </p:spPr>
        <p:txBody>
          <a:bodyPr wrap="square">
            <a:spAutoFit/>
          </a:bodyPr>
          <a:lstStyle/>
          <a:p>
            <a:pPr algn="ctr"/>
            <a:r>
              <a:rPr lang="en-US" altLang="en-US" sz="2400" b="1" dirty="0">
                <a:solidFill>
                  <a:srgbClr val="0000FF"/>
                </a:solidFill>
                <a:latin typeface="Calibri" charset="0"/>
                <a:ea typeface="ＭＳ Ｐゴシック" charset="-128"/>
              </a:rPr>
              <a:t>A raw material or feedstock should be renewable rather than depleting whenever technically and economically practical. </a:t>
            </a:r>
            <a:endParaRPr lang="en-US" sz="2400" b="1" dirty="0">
              <a:solidFill>
                <a:srgbClr val="0000FF"/>
              </a:solidFill>
            </a:endParaRPr>
          </a:p>
        </p:txBody>
      </p:sp>
      <p:pic>
        <p:nvPicPr>
          <p:cNvPr id="7" name="Picture 6"/>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42348" y="58237"/>
            <a:ext cx="2082800" cy="1358900"/>
          </a:xfrm>
          <a:prstGeom prst="rect">
            <a:avLst/>
          </a:prstGeom>
        </p:spPr>
      </p:pic>
      <p:cxnSp>
        <p:nvCxnSpPr>
          <p:cNvPr id="8" name="Straight Connector 7">
            <a:extLst>
              <a:ext uri="{FF2B5EF4-FFF2-40B4-BE49-F238E27FC236}">
                <a16:creationId xmlns:a16="http://schemas.microsoft.com/office/drawing/2014/main" id="{E6AE06F5-8089-4719-AFB5-518E4B97E487}"/>
              </a:ext>
            </a:extLst>
          </p:cNvPr>
          <p:cNvCxnSpPr>
            <a:cxnSpLocks/>
          </p:cNvCxnSpPr>
          <p:nvPr/>
        </p:nvCxnSpPr>
        <p:spPr>
          <a:xfrm>
            <a:off x="-18031" y="1597082"/>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C49F6AEE-F73A-4BA0-B222-FFDB150E5E02}"/>
              </a:ext>
            </a:extLst>
          </p:cNvPr>
          <p:cNvPicPr>
            <a:picLocks noChangeAspect="1"/>
          </p:cNvPicPr>
          <p:nvPr/>
        </p:nvPicPr>
        <p:blipFill>
          <a:blip r:embed="rId3"/>
          <a:stretch>
            <a:fillRect/>
          </a:stretch>
        </p:blipFill>
        <p:spPr>
          <a:xfrm>
            <a:off x="3321625" y="2707000"/>
            <a:ext cx="5512686" cy="3677995"/>
          </a:xfrm>
          <a:prstGeom prst="rect">
            <a:avLst/>
          </a:prstGeom>
        </p:spPr>
      </p:pic>
      <p:sp>
        <p:nvSpPr>
          <p:cNvPr id="9" name="Rectangle 8">
            <a:extLst>
              <a:ext uri="{FF2B5EF4-FFF2-40B4-BE49-F238E27FC236}">
                <a16:creationId xmlns:a16="http://schemas.microsoft.com/office/drawing/2014/main" id="{376D2657-6925-4B96-A59E-24789D34A29B}"/>
              </a:ext>
            </a:extLst>
          </p:cNvPr>
          <p:cNvSpPr/>
          <p:nvPr/>
        </p:nvSpPr>
        <p:spPr>
          <a:xfrm>
            <a:off x="710577" y="6558712"/>
            <a:ext cx="2899255" cy="276999"/>
          </a:xfrm>
          <a:prstGeom prst="rect">
            <a:avLst/>
          </a:prstGeom>
        </p:spPr>
        <p:txBody>
          <a:bodyPr wrap="none">
            <a:spAutoFit/>
          </a:bodyPr>
          <a:lstStyle/>
          <a:p>
            <a:pPr lvl="0"/>
            <a:r>
              <a:rPr lang="en-US" sz="1200" dirty="0">
                <a:solidFill>
                  <a:prstClr val="white">
                    <a:lumMod val="65000"/>
                  </a:prstClr>
                </a:solidFill>
              </a:rPr>
              <a:t>Image: Wikipedia, </a:t>
            </a:r>
            <a:r>
              <a:rPr lang="en-US" sz="1200" dirty="0" err="1">
                <a:solidFill>
                  <a:prstClr val="white">
                    <a:lumMod val="65000"/>
                  </a:prstClr>
                </a:solidFill>
              </a:rPr>
              <a:t>Pongamia</a:t>
            </a:r>
            <a:r>
              <a:rPr lang="en-US" sz="1200" dirty="0">
                <a:solidFill>
                  <a:prstClr val="white">
                    <a:lumMod val="65000"/>
                  </a:prstClr>
                </a:solidFill>
              </a:rPr>
              <a:t> </a:t>
            </a:r>
            <a:r>
              <a:rPr lang="en-US" sz="1200" dirty="0" err="1">
                <a:solidFill>
                  <a:prstClr val="white">
                    <a:lumMod val="65000"/>
                  </a:prstClr>
                </a:solidFill>
              </a:rPr>
              <a:t>Pinnata</a:t>
            </a:r>
            <a:r>
              <a:rPr lang="en-US" sz="1200" dirty="0">
                <a:solidFill>
                  <a:prstClr val="white">
                    <a:lumMod val="65000"/>
                  </a:prstClr>
                </a:solidFill>
              </a:rPr>
              <a:t> Seeds </a:t>
            </a:r>
          </a:p>
        </p:txBody>
      </p:sp>
    </p:spTree>
    <p:extLst>
      <p:ext uri="{BB962C8B-B14F-4D97-AF65-F5344CB8AC3E}">
        <p14:creationId xmlns:p14="http://schemas.microsoft.com/office/powerpoint/2010/main" val="82677750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Agrupar 3">
            <a:extLst>
              <a:ext uri="{FF2B5EF4-FFF2-40B4-BE49-F238E27FC236}">
                <a16:creationId xmlns:a16="http://schemas.microsoft.com/office/drawing/2014/main" id="{46AF0EF4-FAB6-407A-A234-43025BB55F4D}"/>
              </a:ext>
            </a:extLst>
          </p:cNvPr>
          <p:cNvGrpSpPr/>
          <p:nvPr/>
        </p:nvGrpSpPr>
        <p:grpSpPr>
          <a:xfrm>
            <a:off x="1988645" y="1982762"/>
            <a:ext cx="8232060" cy="2457610"/>
            <a:chOff x="1" y="1767734"/>
            <a:chExt cx="8232060" cy="2457610"/>
          </a:xfrm>
        </p:grpSpPr>
        <p:graphicFrame>
          <p:nvGraphicFramePr>
            <p:cNvPr id="3" name="Chart 2"/>
            <p:cNvGraphicFramePr/>
            <p:nvPr>
              <p:extLst/>
            </p:nvPr>
          </p:nvGraphicFramePr>
          <p:xfrm>
            <a:off x="1" y="1767734"/>
            <a:ext cx="8232060" cy="2457610"/>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370678" y="2748961"/>
              <a:ext cx="3718647" cy="707887"/>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pPr algn="ctr"/>
              <a:r>
                <a:rPr lang="en-US" sz="2000" dirty="0"/>
                <a:t>Only about 4% utilized by humans</a:t>
              </a:r>
            </a:p>
            <a:p>
              <a:pPr algn="ctr"/>
              <a:r>
                <a:rPr lang="en-US" sz="2000" dirty="0"/>
                <a:t>(food, ethanol, sweeteners)</a:t>
              </a:r>
            </a:p>
          </p:txBody>
        </p:sp>
      </p:grpSp>
      <p:sp>
        <p:nvSpPr>
          <p:cNvPr id="8" name="TextBox 7"/>
          <p:cNvSpPr txBox="1"/>
          <p:nvPr/>
        </p:nvSpPr>
        <p:spPr>
          <a:xfrm>
            <a:off x="4629549" y="4989314"/>
            <a:ext cx="2667000" cy="1477328"/>
          </a:xfrm>
          <a:prstGeom prst="rect">
            <a:avLst/>
          </a:prstGeom>
          <a:solidFill>
            <a:srgbClr val="FF0000">
              <a:alpha val="5000"/>
            </a:srgbClr>
          </a:solidFill>
        </p:spPr>
        <p:txBody>
          <a:bodyPr wrap="square" rtlCol="0">
            <a:spAutoFit/>
          </a:bodyPr>
          <a:lstStyle/>
          <a:p>
            <a:r>
              <a:rPr lang="en-US" dirty="0"/>
              <a:t>Nature’s richest source of aromatic carbon.  Used in polymers, adhesives, production of phenolic chemicals.</a:t>
            </a:r>
          </a:p>
        </p:txBody>
      </p:sp>
      <p:sp>
        <p:nvSpPr>
          <p:cNvPr id="10" name="TextBox 9"/>
          <p:cNvSpPr txBox="1"/>
          <p:nvPr/>
        </p:nvSpPr>
        <p:spPr>
          <a:xfrm>
            <a:off x="7552475" y="4995216"/>
            <a:ext cx="2971800" cy="646331"/>
          </a:xfrm>
          <a:prstGeom prst="rect">
            <a:avLst/>
          </a:prstGeom>
          <a:solidFill>
            <a:srgbClr val="00B050">
              <a:alpha val="10000"/>
            </a:srgbClr>
          </a:solidFill>
        </p:spPr>
        <p:txBody>
          <a:bodyPr wrap="square" rtlCol="0">
            <a:spAutoFit/>
          </a:bodyPr>
          <a:lstStyle/>
          <a:p>
            <a:r>
              <a:rPr lang="en-US" dirty="0"/>
              <a:t>Converted into polymers, lubricants, and detergents.</a:t>
            </a:r>
          </a:p>
        </p:txBody>
      </p:sp>
      <p:sp>
        <p:nvSpPr>
          <p:cNvPr id="14" name="TextBox 13"/>
          <p:cNvSpPr txBox="1"/>
          <p:nvPr/>
        </p:nvSpPr>
        <p:spPr>
          <a:xfrm>
            <a:off x="1576032" y="4989314"/>
            <a:ext cx="2895600" cy="646331"/>
          </a:xfrm>
          <a:prstGeom prst="rect">
            <a:avLst/>
          </a:prstGeom>
          <a:solidFill>
            <a:schemeClr val="tx2">
              <a:lumMod val="20000"/>
              <a:lumOff val="80000"/>
            </a:schemeClr>
          </a:solidFill>
        </p:spPr>
        <p:txBody>
          <a:bodyPr wrap="square" rtlCol="0">
            <a:spAutoFit/>
          </a:bodyPr>
          <a:lstStyle/>
          <a:p>
            <a:r>
              <a:rPr lang="en-US" dirty="0"/>
              <a:t>Building blocks for a diverse chemical platform.</a:t>
            </a:r>
          </a:p>
        </p:txBody>
      </p:sp>
      <p:cxnSp>
        <p:nvCxnSpPr>
          <p:cNvPr id="16" name="Conector: Curvo 15">
            <a:extLst>
              <a:ext uri="{FF2B5EF4-FFF2-40B4-BE49-F238E27FC236}">
                <a16:creationId xmlns:a16="http://schemas.microsoft.com/office/drawing/2014/main" id="{CE1FD792-FD78-45D8-82F1-986B747B3F74}"/>
              </a:ext>
            </a:extLst>
          </p:cNvPr>
          <p:cNvCxnSpPr>
            <a:cxnSpLocks/>
            <a:endCxn id="14" idx="0"/>
          </p:cNvCxnSpPr>
          <p:nvPr/>
        </p:nvCxnSpPr>
        <p:spPr>
          <a:xfrm rot="10800000" flipV="1">
            <a:off x="3023832" y="3991026"/>
            <a:ext cx="1545808" cy="998287"/>
          </a:xfrm>
          <a:prstGeom prst="curvedConnector2">
            <a:avLst/>
          </a:prstGeom>
          <a:ln w="28575">
            <a:tailEnd type="stealth" w="lg" len="lg"/>
          </a:ln>
        </p:spPr>
        <p:style>
          <a:lnRef idx="1">
            <a:schemeClr val="accent1"/>
          </a:lnRef>
          <a:fillRef idx="0">
            <a:schemeClr val="accent1"/>
          </a:fillRef>
          <a:effectRef idx="0">
            <a:schemeClr val="accent1"/>
          </a:effectRef>
          <a:fontRef idx="minor">
            <a:schemeClr val="tx1"/>
          </a:fontRef>
        </p:style>
      </p:cxnSp>
      <p:cxnSp>
        <p:nvCxnSpPr>
          <p:cNvPr id="18" name="Conector: Curvo 17">
            <a:extLst>
              <a:ext uri="{FF2B5EF4-FFF2-40B4-BE49-F238E27FC236}">
                <a16:creationId xmlns:a16="http://schemas.microsoft.com/office/drawing/2014/main" id="{5D24AD05-D2C6-4119-9191-B81AA2C99954}"/>
              </a:ext>
            </a:extLst>
          </p:cNvPr>
          <p:cNvCxnSpPr>
            <a:cxnSpLocks/>
            <a:endCxn id="8" idx="0"/>
          </p:cNvCxnSpPr>
          <p:nvPr/>
        </p:nvCxnSpPr>
        <p:spPr>
          <a:xfrm rot="5400000">
            <a:off x="5721724" y="4314211"/>
            <a:ext cx="916430" cy="433779"/>
          </a:xfrm>
          <a:prstGeom prst="curvedConnector3">
            <a:avLst/>
          </a:prstGeom>
          <a:ln w="28575">
            <a:tailEnd type="stealth" w="lg" len="lg"/>
          </a:ln>
        </p:spPr>
        <p:style>
          <a:lnRef idx="1">
            <a:schemeClr val="accent2"/>
          </a:lnRef>
          <a:fillRef idx="0">
            <a:schemeClr val="accent2"/>
          </a:fillRef>
          <a:effectRef idx="0">
            <a:schemeClr val="accent2"/>
          </a:effectRef>
          <a:fontRef idx="minor">
            <a:schemeClr val="tx1"/>
          </a:fontRef>
        </p:style>
      </p:cxnSp>
      <p:cxnSp>
        <p:nvCxnSpPr>
          <p:cNvPr id="20" name="Conector: Curvo 19">
            <a:extLst>
              <a:ext uri="{FF2B5EF4-FFF2-40B4-BE49-F238E27FC236}">
                <a16:creationId xmlns:a16="http://schemas.microsoft.com/office/drawing/2014/main" id="{B8D55DF1-5134-48CA-9373-43FE6C0DE957}"/>
              </a:ext>
            </a:extLst>
          </p:cNvPr>
          <p:cNvCxnSpPr>
            <a:cxnSpLocks/>
          </p:cNvCxnSpPr>
          <p:nvPr/>
        </p:nvCxnSpPr>
        <p:spPr>
          <a:xfrm rot="16200000" flipH="1">
            <a:off x="7231920" y="4101960"/>
            <a:ext cx="916429" cy="870083"/>
          </a:xfrm>
          <a:prstGeom prst="curvedConnector3">
            <a:avLst>
              <a:gd name="adj1" fmla="val 50000"/>
            </a:avLst>
          </a:prstGeom>
          <a:ln w="28575">
            <a:solidFill>
              <a:schemeClr val="accent6">
                <a:lumMod val="75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ECF8723E-D667-4688-80E2-15D763250E88}"/>
              </a:ext>
            </a:extLst>
          </p:cNvPr>
          <p:cNvCxnSpPr>
            <a:cxnSpLocks/>
          </p:cNvCxnSpPr>
          <p:nvPr/>
        </p:nvCxnSpPr>
        <p:spPr>
          <a:xfrm>
            <a:off x="-18031" y="1597082"/>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15503BF5-9D4B-4729-9C0D-4C1EE97FB84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42348" y="58237"/>
            <a:ext cx="2082800" cy="1358900"/>
          </a:xfrm>
          <a:prstGeom prst="rect">
            <a:avLst/>
          </a:prstGeom>
        </p:spPr>
      </p:pic>
      <p:sp>
        <p:nvSpPr>
          <p:cNvPr id="17" name="TextBox 16">
            <a:extLst>
              <a:ext uri="{FF2B5EF4-FFF2-40B4-BE49-F238E27FC236}">
                <a16:creationId xmlns:a16="http://schemas.microsoft.com/office/drawing/2014/main" id="{D3EECA28-F713-4DEC-9E50-BE13731F3377}"/>
              </a:ext>
            </a:extLst>
          </p:cNvPr>
          <p:cNvSpPr txBox="1"/>
          <p:nvPr/>
        </p:nvSpPr>
        <p:spPr>
          <a:xfrm>
            <a:off x="2425148" y="368494"/>
            <a:ext cx="6457665" cy="707886"/>
          </a:xfrm>
          <a:prstGeom prst="rect">
            <a:avLst/>
          </a:prstGeom>
          <a:noFill/>
        </p:spPr>
        <p:txBody>
          <a:bodyPr wrap="none" rtlCol="0">
            <a:spAutoFit/>
          </a:bodyPr>
          <a:lstStyle/>
          <a:p>
            <a:r>
              <a:rPr lang="en-US" altLang="en-US" sz="4000" b="1" dirty="0">
                <a:solidFill>
                  <a:srgbClr val="00728A"/>
                </a:solidFill>
                <a:latin typeface="Calibri" charset="0"/>
                <a:ea typeface="ＭＳ Ｐゴシック" charset="-128"/>
              </a:rPr>
              <a:t>Use of Renewable Feedstocks</a:t>
            </a:r>
          </a:p>
        </p:txBody>
      </p:sp>
    </p:spTree>
    <p:extLst>
      <p:ext uri="{BB962C8B-B14F-4D97-AF65-F5344CB8AC3E}">
        <p14:creationId xmlns:p14="http://schemas.microsoft.com/office/powerpoint/2010/main" val="208090550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598828" y="1610020"/>
            <a:ext cx="5079980" cy="461665"/>
          </a:xfrm>
          <a:prstGeom prst="rect">
            <a:avLst/>
          </a:prstGeom>
          <a:noFill/>
        </p:spPr>
        <p:txBody>
          <a:bodyPr wrap="none" rtlCol="0">
            <a:spAutoFit/>
          </a:bodyPr>
          <a:lstStyle/>
          <a:p>
            <a:r>
              <a:rPr lang="en-US" sz="2400" b="1" dirty="0">
                <a:solidFill>
                  <a:srgbClr val="002060"/>
                </a:solidFill>
              </a:rPr>
              <a:t>Case study: </a:t>
            </a:r>
            <a:r>
              <a:rPr lang="en-US" sz="2400" dirty="0">
                <a:solidFill>
                  <a:srgbClr val="002060"/>
                </a:solidFill>
              </a:rPr>
              <a:t>Production of </a:t>
            </a:r>
            <a:r>
              <a:rPr lang="en-US" sz="2400" dirty="0" err="1">
                <a:solidFill>
                  <a:srgbClr val="002060"/>
                </a:solidFill>
              </a:rPr>
              <a:t>le</a:t>
            </a:r>
            <a:r>
              <a:rPr lang="en-US" altLang="x-none" sz="2400" dirty="0" err="1">
                <a:solidFill>
                  <a:srgbClr val="002060"/>
                </a:solidFill>
              </a:rPr>
              <a:t>vulinic</a:t>
            </a:r>
            <a:r>
              <a:rPr lang="en-US" altLang="x-none" sz="2400" dirty="0">
                <a:solidFill>
                  <a:srgbClr val="002060"/>
                </a:solidFill>
              </a:rPr>
              <a:t> acid</a:t>
            </a:r>
          </a:p>
        </p:txBody>
      </p:sp>
      <p:sp>
        <p:nvSpPr>
          <p:cNvPr id="8" name="TextBox 7"/>
          <p:cNvSpPr txBox="1"/>
          <p:nvPr/>
        </p:nvSpPr>
        <p:spPr>
          <a:xfrm>
            <a:off x="647700" y="2165950"/>
            <a:ext cx="10201587" cy="707886"/>
          </a:xfrm>
          <a:prstGeom prst="rect">
            <a:avLst/>
          </a:prstGeom>
          <a:noFill/>
        </p:spPr>
        <p:txBody>
          <a:bodyPr wrap="square" rtlCol="0">
            <a:spAutoFit/>
          </a:bodyPr>
          <a:lstStyle/>
          <a:p>
            <a:r>
              <a:rPr lang="en-US" sz="2000" dirty="0" err="1"/>
              <a:t>Levulinic</a:t>
            </a:r>
            <a:r>
              <a:rPr lang="en-US" sz="2000" dirty="0"/>
              <a:t> acid is used as a precursor for pharmaceuticals, plasticizers, and various other additives. It is also widely used as a building block or starting material for a wide number of compounds.</a:t>
            </a:r>
          </a:p>
        </p:txBody>
      </p:sp>
      <p:sp>
        <p:nvSpPr>
          <p:cNvPr id="61" name="TextBox 60"/>
          <p:cNvSpPr txBox="1"/>
          <p:nvPr/>
        </p:nvSpPr>
        <p:spPr>
          <a:xfrm>
            <a:off x="825346" y="3238008"/>
            <a:ext cx="2701124" cy="400110"/>
          </a:xfrm>
          <a:prstGeom prst="rect">
            <a:avLst/>
          </a:prstGeom>
          <a:noFill/>
        </p:spPr>
        <p:txBody>
          <a:bodyPr wrap="none" rtlCol="0">
            <a:spAutoFit/>
          </a:bodyPr>
          <a:lstStyle/>
          <a:p>
            <a:r>
              <a:rPr lang="en-US" sz="2000" b="1" dirty="0"/>
              <a:t>Conventional synthesis:</a:t>
            </a:r>
          </a:p>
        </p:txBody>
      </p:sp>
      <p:sp>
        <p:nvSpPr>
          <p:cNvPr id="63" name="TextBox 62"/>
          <p:cNvSpPr txBox="1"/>
          <p:nvPr/>
        </p:nvSpPr>
        <p:spPr>
          <a:xfrm>
            <a:off x="910006" y="3591402"/>
            <a:ext cx="3539554" cy="2636619"/>
          </a:xfrm>
          <a:prstGeom prst="rect">
            <a:avLst/>
          </a:prstGeom>
          <a:noFill/>
        </p:spPr>
        <p:txBody>
          <a:bodyPr wrap="square" rtlCol="0">
            <a:spAutoFit/>
          </a:bodyPr>
          <a:lstStyle/>
          <a:p>
            <a:pPr marL="274320" indent="-274320">
              <a:spcBef>
                <a:spcPts val="200"/>
              </a:spcBef>
              <a:buFont typeface="Arial" panose="020B0604020202020204" pitchFamily="34" charset="0"/>
              <a:buChar char="•"/>
            </a:pPr>
            <a:r>
              <a:rPr lang="en-US" dirty="0"/>
              <a:t>Obtained by heating hexoses (glucose, fructose) or starch in dilute hydrochloric acid or sulfuric acid.</a:t>
            </a:r>
            <a:endParaRPr lang="en-US" baseline="30000" dirty="0"/>
          </a:p>
          <a:p>
            <a:pPr marL="274320" indent="-274320">
              <a:spcBef>
                <a:spcPts val="200"/>
              </a:spcBef>
              <a:buFont typeface="Arial" panose="020B0604020202020204" pitchFamily="34" charset="0"/>
              <a:buChar char="•"/>
            </a:pPr>
            <a:r>
              <a:rPr lang="en-US" dirty="0"/>
              <a:t>The yield depends on the nature of the acid, acid concentration, temperature, and pressure.</a:t>
            </a:r>
            <a:endParaRPr lang="en-US" baseline="30000" dirty="0"/>
          </a:p>
          <a:p>
            <a:pPr marL="274320" indent="-274320">
              <a:spcBef>
                <a:spcPts val="200"/>
              </a:spcBef>
              <a:buFont typeface="Arial" panose="020B0604020202020204" pitchFamily="34" charset="0"/>
              <a:buChar char="•"/>
            </a:pPr>
            <a:r>
              <a:rPr lang="en-US" dirty="0"/>
              <a:t>The reaction also produces hard to remove by-products.</a:t>
            </a:r>
          </a:p>
        </p:txBody>
      </p:sp>
      <p:cxnSp>
        <p:nvCxnSpPr>
          <p:cNvPr id="62" name="Straight Connector 61">
            <a:extLst>
              <a:ext uri="{FF2B5EF4-FFF2-40B4-BE49-F238E27FC236}">
                <a16:creationId xmlns:a16="http://schemas.microsoft.com/office/drawing/2014/main" id="{B191ED3B-3116-4865-A2EB-C10AE80D489C}"/>
              </a:ext>
            </a:extLst>
          </p:cNvPr>
          <p:cNvCxnSpPr>
            <a:cxnSpLocks/>
          </p:cNvCxnSpPr>
          <p:nvPr/>
        </p:nvCxnSpPr>
        <p:spPr>
          <a:xfrm>
            <a:off x="-18031" y="1597082"/>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33" name="Picture 32">
            <a:extLst>
              <a:ext uri="{FF2B5EF4-FFF2-40B4-BE49-F238E27FC236}">
                <a16:creationId xmlns:a16="http://schemas.microsoft.com/office/drawing/2014/main" id="{49A0CFF1-5BBA-43ED-9FA5-8BEF2BA972B1}"/>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42348" y="58237"/>
            <a:ext cx="2082800" cy="1358900"/>
          </a:xfrm>
          <a:prstGeom prst="rect">
            <a:avLst/>
          </a:prstGeom>
        </p:spPr>
      </p:pic>
      <p:sp>
        <p:nvSpPr>
          <p:cNvPr id="34" name="TextBox 33">
            <a:extLst>
              <a:ext uri="{FF2B5EF4-FFF2-40B4-BE49-F238E27FC236}">
                <a16:creationId xmlns:a16="http://schemas.microsoft.com/office/drawing/2014/main" id="{F4D34EAF-7B33-458D-A2B7-F30D4B526F96}"/>
              </a:ext>
            </a:extLst>
          </p:cNvPr>
          <p:cNvSpPr txBox="1"/>
          <p:nvPr/>
        </p:nvSpPr>
        <p:spPr>
          <a:xfrm>
            <a:off x="2425148" y="368494"/>
            <a:ext cx="6457665" cy="707886"/>
          </a:xfrm>
          <a:prstGeom prst="rect">
            <a:avLst/>
          </a:prstGeom>
          <a:noFill/>
        </p:spPr>
        <p:txBody>
          <a:bodyPr wrap="none" rtlCol="0">
            <a:spAutoFit/>
          </a:bodyPr>
          <a:lstStyle/>
          <a:p>
            <a:r>
              <a:rPr lang="en-US" altLang="en-US" sz="4000" b="1" dirty="0">
                <a:solidFill>
                  <a:srgbClr val="00728A"/>
                </a:solidFill>
                <a:latin typeface="Calibri" charset="0"/>
                <a:ea typeface="ＭＳ Ｐゴシック" charset="-128"/>
              </a:rPr>
              <a:t>Use of Renewable Feedstocks</a:t>
            </a:r>
          </a:p>
        </p:txBody>
      </p:sp>
      <p:sp>
        <p:nvSpPr>
          <p:cNvPr id="2" name="Rectangle 1">
            <a:extLst>
              <a:ext uri="{FF2B5EF4-FFF2-40B4-BE49-F238E27FC236}">
                <a16:creationId xmlns:a16="http://schemas.microsoft.com/office/drawing/2014/main" id="{D2E190D6-6381-43E7-9663-C1F73495FC71}"/>
              </a:ext>
            </a:extLst>
          </p:cNvPr>
          <p:cNvSpPr/>
          <p:nvPr/>
        </p:nvSpPr>
        <p:spPr>
          <a:xfrm>
            <a:off x="825346" y="3166571"/>
            <a:ext cx="3638502" cy="3191367"/>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A257336C-5B5C-2D41-9168-98971674AB36}"/>
              </a:ext>
            </a:extLst>
          </p:cNvPr>
          <p:cNvPicPr>
            <a:picLocks noChangeAspect="1"/>
          </p:cNvPicPr>
          <p:nvPr/>
        </p:nvPicPr>
        <p:blipFill>
          <a:blip r:embed="rId3"/>
          <a:stretch>
            <a:fillRect/>
          </a:stretch>
        </p:blipFill>
        <p:spPr>
          <a:xfrm>
            <a:off x="4503420" y="3070499"/>
            <a:ext cx="7002780" cy="3067718"/>
          </a:xfrm>
          <a:prstGeom prst="rect">
            <a:avLst/>
          </a:prstGeom>
        </p:spPr>
      </p:pic>
    </p:spTree>
    <p:extLst>
      <p:ext uri="{BB962C8B-B14F-4D97-AF65-F5344CB8AC3E}">
        <p14:creationId xmlns:p14="http://schemas.microsoft.com/office/powerpoint/2010/main" val="16868950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2"/>
          <p:cNvGraphicFramePr>
            <a:graphicFrameLocks noGrp="1" noChangeAspect="1"/>
          </p:cNvGraphicFramePr>
          <p:nvPr>
            <p:ph sz="quarter" idx="1"/>
            <p:extLst/>
          </p:nvPr>
        </p:nvGraphicFramePr>
        <p:xfrm>
          <a:off x="9546120" y="2965544"/>
          <a:ext cx="2049759" cy="2251515"/>
        </p:xfrm>
        <a:graphic>
          <a:graphicData uri="http://schemas.openxmlformats.org/presentationml/2006/ole">
            <mc:AlternateContent xmlns:mc="http://schemas.openxmlformats.org/markup-compatibility/2006">
              <mc:Choice xmlns:v="urn:schemas-microsoft-com:vml" Requires="v">
                <p:oleObj spid="_x0000_s9366" name="CS ChemDraw Drawing" r:id="rId3" imgW="1516380" imgH="1666240" progId="ChemDraw.Document.6.0">
                  <p:embed/>
                </p:oleObj>
              </mc:Choice>
              <mc:Fallback>
                <p:oleObj name="CS ChemDraw Drawing" r:id="rId3" imgW="1516380" imgH="1666240" progId="ChemDraw.Document.6.0">
                  <p:embed/>
                  <p:pic>
                    <p:nvPicPr>
                      <p:cNvPr id="8"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46120" y="2965544"/>
                        <a:ext cx="2049759" cy="2251515"/>
                      </a:xfrm>
                      <a:prstGeom prst="rect">
                        <a:avLst/>
                      </a:prstGeom>
                      <a:noFill/>
                      <a:ln>
                        <a:noFill/>
                      </a:ln>
                      <a:effectLst/>
                      <a:extLst/>
                    </p:spPr>
                  </p:pic>
                </p:oleObj>
              </mc:Fallback>
            </mc:AlternateContent>
          </a:graphicData>
        </a:graphic>
      </p:graphicFrame>
      <p:pic>
        <p:nvPicPr>
          <p:cNvPr id="9" name="Picture 4" descr="Woodpulp"/>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a:xfrm>
            <a:off x="6538893" y="3440980"/>
            <a:ext cx="1397107" cy="1643991"/>
          </a:xfrm>
          <a:prstGeom prst="rect">
            <a:avLst/>
          </a:prstGeom>
          <a:noFill/>
        </p:spPr>
      </p:pic>
      <p:sp>
        <p:nvSpPr>
          <p:cNvPr id="10" name="Text Box 5"/>
          <p:cNvSpPr txBox="1">
            <a:spLocks noChangeArrowheads="1"/>
          </p:cNvSpPr>
          <p:nvPr/>
        </p:nvSpPr>
        <p:spPr bwMode="auto">
          <a:xfrm>
            <a:off x="4398672" y="5754269"/>
            <a:ext cx="106189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algn="ctr" eaLnBrk="1" hangingPunct="1"/>
            <a:r>
              <a:rPr lang="en-US" altLang="x-none" sz="1600" dirty="0">
                <a:latin typeface="+mn-lt"/>
              </a:rPr>
              <a:t>Paper mill </a:t>
            </a:r>
          </a:p>
          <a:p>
            <a:pPr algn="ctr" eaLnBrk="1" hangingPunct="1"/>
            <a:r>
              <a:rPr lang="en-US" altLang="x-none" sz="1600" dirty="0">
                <a:latin typeface="+mn-lt"/>
              </a:rPr>
              <a:t>sludge</a:t>
            </a:r>
          </a:p>
        </p:txBody>
      </p:sp>
      <p:sp>
        <p:nvSpPr>
          <p:cNvPr id="11" name="AutoShape 6"/>
          <p:cNvSpPr>
            <a:spLocks noChangeArrowheads="1"/>
          </p:cNvSpPr>
          <p:nvPr/>
        </p:nvSpPr>
        <p:spPr bwMode="auto">
          <a:xfrm>
            <a:off x="8123027" y="3953951"/>
            <a:ext cx="1143000" cy="609600"/>
          </a:xfrm>
          <a:prstGeom prst="rightArrow">
            <a:avLst>
              <a:gd name="adj1" fmla="val 50000"/>
              <a:gd name="adj2" fmla="val 46875"/>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endParaRPr lang="x-none" altLang="x-none"/>
          </a:p>
        </p:txBody>
      </p:sp>
      <p:sp>
        <p:nvSpPr>
          <p:cNvPr id="12" name="Text Box 7"/>
          <p:cNvSpPr txBox="1">
            <a:spLocks noChangeArrowheads="1"/>
          </p:cNvSpPr>
          <p:nvPr/>
        </p:nvSpPr>
        <p:spPr bwMode="auto">
          <a:xfrm>
            <a:off x="9793125" y="5515656"/>
            <a:ext cx="15557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algn="ctr" eaLnBrk="1" hangingPunct="1"/>
            <a:r>
              <a:rPr lang="en-US" altLang="x-none" dirty="0" err="1">
                <a:latin typeface="+mn-lt"/>
              </a:rPr>
              <a:t>Levulinic</a:t>
            </a:r>
            <a:r>
              <a:rPr lang="en-US" altLang="x-none" dirty="0">
                <a:latin typeface="+mn-lt"/>
              </a:rPr>
              <a:t> acid</a:t>
            </a:r>
          </a:p>
        </p:txBody>
      </p:sp>
      <p:pic>
        <p:nvPicPr>
          <p:cNvPr id="13" name="Picture 8" descr="Stack of papers"/>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a:xfrm>
            <a:off x="5508772" y="5217059"/>
            <a:ext cx="2190905" cy="1452916"/>
          </a:xfrm>
          <a:prstGeom prst="rect">
            <a:avLst/>
          </a:prstGeom>
          <a:noFill/>
        </p:spPr>
      </p:pic>
      <p:pic>
        <p:nvPicPr>
          <p:cNvPr id="14" name="Picture 9" descr="Yard trimmings"/>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a:xfrm>
            <a:off x="5907126" y="1979281"/>
            <a:ext cx="1828800" cy="1371600"/>
          </a:xfrm>
          <a:prstGeom prst="rect">
            <a:avLst/>
          </a:prstGeom>
          <a:noFill/>
        </p:spPr>
      </p:pic>
      <p:sp>
        <p:nvSpPr>
          <p:cNvPr id="15" name="Text Box 10"/>
          <p:cNvSpPr txBox="1">
            <a:spLocks noChangeArrowheads="1"/>
          </p:cNvSpPr>
          <p:nvPr/>
        </p:nvSpPr>
        <p:spPr bwMode="auto">
          <a:xfrm>
            <a:off x="5217568" y="3720142"/>
            <a:ext cx="1199995"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algn="ctr" eaLnBrk="1" hangingPunct="1"/>
            <a:r>
              <a:rPr lang="en-US" altLang="x-none" sz="1600" dirty="0">
                <a:latin typeface="+mn-lt"/>
              </a:rPr>
              <a:t>Municipal solid waste</a:t>
            </a:r>
          </a:p>
          <a:p>
            <a:pPr algn="ctr" eaLnBrk="1" hangingPunct="1"/>
            <a:r>
              <a:rPr lang="en-US" altLang="x-none" sz="1600" dirty="0">
                <a:latin typeface="+mn-lt"/>
              </a:rPr>
              <a:t>and waste paper</a:t>
            </a:r>
          </a:p>
        </p:txBody>
      </p:sp>
      <p:sp>
        <p:nvSpPr>
          <p:cNvPr id="16" name="Text Box 11"/>
          <p:cNvSpPr txBox="1">
            <a:spLocks noChangeArrowheads="1"/>
          </p:cNvSpPr>
          <p:nvPr/>
        </p:nvSpPr>
        <p:spPr bwMode="auto">
          <a:xfrm>
            <a:off x="4594859" y="2314209"/>
            <a:ext cx="122270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algn="ctr" eaLnBrk="1" hangingPunct="1"/>
            <a:r>
              <a:rPr lang="en-US" altLang="x-none" sz="1600" dirty="0">
                <a:latin typeface="+mn-lt"/>
              </a:rPr>
              <a:t>Agricultural </a:t>
            </a:r>
          </a:p>
          <a:p>
            <a:pPr algn="ctr" eaLnBrk="1" hangingPunct="1"/>
            <a:r>
              <a:rPr lang="en-US" altLang="x-none" sz="1600" dirty="0">
                <a:latin typeface="+mn-lt"/>
              </a:rPr>
              <a:t>residues,</a:t>
            </a:r>
          </a:p>
          <a:p>
            <a:pPr algn="ctr" eaLnBrk="1" hangingPunct="1"/>
            <a:r>
              <a:rPr lang="en-US" altLang="x-none" sz="1600" dirty="0">
                <a:latin typeface="+mn-lt"/>
              </a:rPr>
              <a:t>waste wood</a:t>
            </a:r>
          </a:p>
        </p:txBody>
      </p:sp>
      <p:sp>
        <p:nvSpPr>
          <p:cNvPr id="17" name="TextBox 16"/>
          <p:cNvSpPr txBox="1"/>
          <p:nvPr/>
        </p:nvSpPr>
        <p:spPr>
          <a:xfrm>
            <a:off x="884850" y="2969016"/>
            <a:ext cx="3518595" cy="2462213"/>
          </a:xfrm>
          <a:prstGeom prst="rect">
            <a:avLst/>
          </a:prstGeom>
          <a:noFill/>
          <a:ln>
            <a:solidFill>
              <a:schemeClr val="accent6"/>
            </a:solidFill>
          </a:ln>
        </p:spPr>
        <p:txBody>
          <a:bodyPr wrap="square" rtlCol="0">
            <a:spAutoFit/>
          </a:bodyPr>
          <a:lstStyle/>
          <a:p>
            <a:pPr>
              <a:spcBef>
                <a:spcPts val="600"/>
              </a:spcBef>
            </a:pPr>
            <a:r>
              <a:rPr lang="en-US" b="1" dirty="0"/>
              <a:t>Alternative synthesis:</a:t>
            </a:r>
            <a:endParaRPr lang="en-US" dirty="0"/>
          </a:p>
          <a:p>
            <a:pPr marL="285750" indent="-285750">
              <a:spcBef>
                <a:spcPts val="600"/>
              </a:spcBef>
              <a:buFont typeface="Arial" panose="020B0604020202020204" pitchFamily="34" charset="0"/>
              <a:buChar char="•"/>
            </a:pPr>
            <a:r>
              <a:rPr lang="en-US" dirty="0" err="1"/>
              <a:t>Levulinic</a:t>
            </a:r>
            <a:r>
              <a:rPr lang="en-US" dirty="0"/>
              <a:t> acid can be obtained from paper mill sludge, agricultural and municipal waste and paper.</a:t>
            </a:r>
          </a:p>
          <a:p>
            <a:pPr marL="285750" indent="-285750">
              <a:spcBef>
                <a:spcPts val="600"/>
              </a:spcBef>
              <a:buFont typeface="Arial" panose="020B0604020202020204" pitchFamily="34" charset="0"/>
              <a:buChar char="•"/>
            </a:pPr>
            <a:r>
              <a:rPr lang="en-US" dirty="0"/>
              <a:t>Utilizes a high-temperature, dilute-acid hydrolysis process that converts cellulosic biomass.</a:t>
            </a:r>
          </a:p>
        </p:txBody>
      </p:sp>
      <p:sp>
        <p:nvSpPr>
          <p:cNvPr id="18" name="TextBox 17"/>
          <p:cNvSpPr txBox="1"/>
          <p:nvPr/>
        </p:nvSpPr>
        <p:spPr>
          <a:xfrm>
            <a:off x="685800" y="6407624"/>
            <a:ext cx="998991" cy="307777"/>
          </a:xfrm>
          <a:prstGeom prst="rect">
            <a:avLst/>
          </a:prstGeom>
          <a:noFill/>
        </p:spPr>
        <p:txBody>
          <a:bodyPr wrap="none" rtlCol="0">
            <a:spAutoFit/>
          </a:bodyPr>
          <a:lstStyle/>
          <a:p>
            <a:r>
              <a:rPr lang="en-US" sz="1400" dirty="0" err="1">
                <a:solidFill>
                  <a:schemeClr val="bg1">
                    <a:lumMod val="50000"/>
                  </a:schemeClr>
                </a:solidFill>
              </a:rPr>
              <a:t>Biofine</a:t>
            </a:r>
            <a:r>
              <a:rPr lang="en-US" sz="1400" dirty="0">
                <a:solidFill>
                  <a:schemeClr val="bg1">
                    <a:lumMod val="50000"/>
                  </a:schemeClr>
                </a:solidFill>
              </a:rPr>
              <a:t>, </a:t>
            </a:r>
            <a:r>
              <a:rPr lang="en-US" sz="1400" dirty="0" err="1">
                <a:solidFill>
                  <a:schemeClr val="bg1">
                    <a:lumMod val="50000"/>
                  </a:schemeClr>
                </a:solidFill>
              </a:rPr>
              <a:t>Inc</a:t>
            </a:r>
            <a:endParaRPr lang="en-US" sz="1400" dirty="0">
              <a:solidFill>
                <a:schemeClr val="bg1">
                  <a:lumMod val="50000"/>
                </a:schemeClr>
              </a:solidFill>
            </a:endParaRPr>
          </a:p>
        </p:txBody>
      </p:sp>
      <p:cxnSp>
        <p:nvCxnSpPr>
          <p:cNvPr id="19" name="Straight Connector 18">
            <a:extLst>
              <a:ext uri="{FF2B5EF4-FFF2-40B4-BE49-F238E27FC236}">
                <a16:creationId xmlns:a16="http://schemas.microsoft.com/office/drawing/2014/main" id="{9CCF5FFE-8FF6-4DD6-A903-832D6DD378A2}"/>
              </a:ext>
            </a:extLst>
          </p:cNvPr>
          <p:cNvCxnSpPr>
            <a:cxnSpLocks/>
          </p:cNvCxnSpPr>
          <p:nvPr/>
        </p:nvCxnSpPr>
        <p:spPr>
          <a:xfrm>
            <a:off x="-18031" y="1597082"/>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20" name="Picture 19">
            <a:extLst>
              <a:ext uri="{FF2B5EF4-FFF2-40B4-BE49-F238E27FC236}">
                <a16:creationId xmlns:a16="http://schemas.microsoft.com/office/drawing/2014/main" id="{FD77EABC-83F4-45E1-818D-2A37293F5C3C}"/>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342348" y="58237"/>
            <a:ext cx="2082800" cy="1358900"/>
          </a:xfrm>
          <a:prstGeom prst="rect">
            <a:avLst/>
          </a:prstGeom>
        </p:spPr>
      </p:pic>
      <p:sp>
        <p:nvSpPr>
          <p:cNvPr id="21" name="TextBox 20">
            <a:extLst>
              <a:ext uri="{FF2B5EF4-FFF2-40B4-BE49-F238E27FC236}">
                <a16:creationId xmlns:a16="http://schemas.microsoft.com/office/drawing/2014/main" id="{C5D710E2-372E-463D-98DE-B3C58E020F91}"/>
              </a:ext>
            </a:extLst>
          </p:cNvPr>
          <p:cNvSpPr txBox="1"/>
          <p:nvPr/>
        </p:nvSpPr>
        <p:spPr>
          <a:xfrm>
            <a:off x="2425148" y="368494"/>
            <a:ext cx="6457665" cy="707886"/>
          </a:xfrm>
          <a:prstGeom prst="rect">
            <a:avLst/>
          </a:prstGeom>
          <a:noFill/>
        </p:spPr>
        <p:txBody>
          <a:bodyPr wrap="none" rtlCol="0">
            <a:spAutoFit/>
          </a:bodyPr>
          <a:lstStyle/>
          <a:p>
            <a:r>
              <a:rPr lang="en-US" altLang="en-US" sz="4000" b="1" dirty="0">
                <a:solidFill>
                  <a:srgbClr val="00728A"/>
                </a:solidFill>
                <a:latin typeface="Calibri" charset="0"/>
                <a:ea typeface="ＭＳ Ｐゴシック" charset="-128"/>
              </a:rPr>
              <a:t>Use of Renewable Feedstocks</a:t>
            </a:r>
          </a:p>
        </p:txBody>
      </p:sp>
      <p:sp>
        <p:nvSpPr>
          <p:cNvPr id="22" name="TextBox 21">
            <a:extLst>
              <a:ext uri="{FF2B5EF4-FFF2-40B4-BE49-F238E27FC236}">
                <a16:creationId xmlns:a16="http://schemas.microsoft.com/office/drawing/2014/main" id="{5FC52629-9B19-46E0-A76C-E39E10863F45}"/>
              </a:ext>
            </a:extLst>
          </p:cNvPr>
          <p:cNvSpPr txBox="1"/>
          <p:nvPr/>
        </p:nvSpPr>
        <p:spPr>
          <a:xfrm>
            <a:off x="598828" y="1610020"/>
            <a:ext cx="5079980" cy="461665"/>
          </a:xfrm>
          <a:prstGeom prst="rect">
            <a:avLst/>
          </a:prstGeom>
          <a:noFill/>
        </p:spPr>
        <p:txBody>
          <a:bodyPr wrap="none" rtlCol="0">
            <a:spAutoFit/>
          </a:bodyPr>
          <a:lstStyle/>
          <a:p>
            <a:r>
              <a:rPr lang="en-US" sz="2400" b="1" dirty="0">
                <a:solidFill>
                  <a:srgbClr val="002060"/>
                </a:solidFill>
              </a:rPr>
              <a:t>Case study: </a:t>
            </a:r>
            <a:r>
              <a:rPr lang="en-US" sz="2400" dirty="0">
                <a:solidFill>
                  <a:srgbClr val="002060"/>
                </a:solidFill>
              </a:rPr>
              <a:t>Production of </a:t>
            </a:r>
            <a:r>
              <a:rPr lang="en-US" sz="2400" dirty="0" err="1">
                <a:solidFill>
                  <a:srgbClr val="002060"/>
                </a:solidFill>
              </a:rPr>
              <a:t>le</a:t>
            </a:r>
            <a:r>
              <a:rPr lang="en-US" altLang="x-none" sz="2400" dirty="0" err="1">
                <a:solidFill>
                  <a:srgbClr val="002060"/>
                </a:solidFill>
              </a:rPr>
              <a:t>vulinic</a:t>
            </a:r>
            <a:r>
              <a:rPr lang="en-US" altLang="x-none" sz="2400" dirty="0">
                <a:solidFill>
                  <a:srgbClr val="002060"/>
                </a:solidFill>
              </a:rPr>
              <a:t> acid</a:t>
            </a:r>
          </a:p>
        </p:txBody>
      </p:sp>
      <p:sp>
        <p:nvSpPr>
          <p:cNvPr id="24" name="Rectangle 4"/>
          <p:cNvSpPr txBox="1">
            <a:spLocks noChangeArrowheads="1"/>
          </p:cNvSpPr>
          <p:nvPr/>
        </p:nvSpPr>
        <p:spPr>
          <a:xfrm>
            <a:off x="10153930" y="1979281"/>
            <a:ext cx="1783933" cy="496791"/>
          </a:xfrm>
          <a:prstGeom prst="rect">
            <a:avLst/>
          </a:prstGeom>
        </p:spPr>
        <p:style>
          <a:lnRef idx="0">
            <a:schemeClr val="accent1"/>
          </a:lnRef>
          <a:fillRef idx="3">
            <a:schemeClr val="accent1"/>
          </a:fillRef>
          <a:effectRef idx="3">
            <a:schemeClr val="accent1"/>
          </a:effectRef>
          <a:fontRef idx="minor">
            <a:schemeClr val="lt1"/>
          </a:fontRef>
        </p:style>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lnSpc>
                <a:spcPct val="80000"/>
              </a:lnSpc>
              <a:buFont typeface="Arial"/>
              <a:buNone/>
            </a:pPr>
            <a:r>
              <a:rPr lang="en-US" sz="1800" dirty="0">
                <a:solidFill>
                  <a:schemeClr val="bg1"/>
                </a:solidFill>
              </a:rPr>
              <a:t>See class on renewables</a:t>
            </a:r>
            <a:endParaRPr lang="en-US" sz="1600" dirty="0">
              <a:solidFill>
                <a:schemeClr val="bg1"/>
              </a:solidFill>
              <a:ea typeface="ＭＳ Ｐゴシック" charset="0"/>
            </a:endParaRPr>
          </a:p>
          <a:p>
            <a:pPr lvl="1" algn="ctr">
              <a:lnSpc>
                <a:spcPct val="80000"/>
              </a:lnSpc>
            </a:pPr>
            <a:endParaRPr lang="en-US" sz="1800" dirty="0">
              <a:ea typeface="ＭＳ Ｐゴシック" charset="0"/>
            </a:endParaRPr>
          </a:p>
        </p:txBody>
      </p:sp>
    </p:spTree>
    <p:extLst>
      <p:ext uri="{BB962C8B-B14F-4D97-AF65-F5344CB8AC3E}">
        <p14:creationId xmlns:p14="http://schemas.microsoft.com/office/powerpoint/2010/main" val="138671567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25148" y="368494"/>
            <a:ext cx="4243021" cy="707886"/>
          </a:xfrm>
          <a:prstGeom prst="rect">
            <a:avLst/>
          </a:prstGeom>
          <a:noFill/>
        </p:spPr>
        <p:txBody>
          <a:bodyPr wrap="none" rtlCol="0">
            <a:spAutoFit/>
          </a:bodyPr>
          <a:lstStyle/>
          <a:p>
            <a:r>
              <a:rPr lang="en-US" altLang="en-US" sz="4000" b="1" dirty="0">
                <a:solidFill>
                  <a:srgbClr val="00728A"/>
                </a:solidFill>
                <a:latin typeface="Calibri" charset="0"/>
                <a:ea typeface="ＭＳ Ｐゴシック" charset="-128"/>
              </a:rPr>
              <a:t>Reduce Derivatives</a:t>
            </a:r>
          </a:p>
        </p:txBody>
      </p:sp>
      <p:pic>
        <p:nvPicPr>
          <p:cNvPr id="5" name="Picture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91548" y="102543"/>
            <a:ext cx="2133600" cy="1384300"/>
          </a:xfrm>
          <a:prstGeom prst="rect">
            <a:avLst/>
          </a:prstGeom>
        </p:spPr>
      </p:pic>
      <p:sp>
        <p:nvSpPr>
          <p:cNvPr id="8" name="Rectangle 7"/>
          <p:cNvSpPr/>
          <p:nvPr/>
        </p:nvSpPr>
        <p:spPr>
          <a:xfrm>
            <a:off x="1566127" y="1663370"/>
            <a:ext cx="9023684" cy="986104"/>
          </a:xfrm>
          <a:prstGeom prst="rect">
            <a:avLst/>
          </a:prstGeom>
        </p:spPr>
        <p:txBody>
          <a:bodyPr wrap="square">
            <a:spAutoFit/>
          </a:bodyPr>
          <a:lstStyle/>
          <a:p>
            <a:pPr marL="609600" indent="-609600" algn="ctr">
              <a:lnSpc>
                <a:spcPct val="80000"/>
              </a:lnSpc>
            </a:pPr>
            <a:r>
              <a:rPr lang="en-US" altLang="en-US" sz="2400" b="1" dirty="0">
                <a:solidFill>
                  <a:srgbClr val="0000FF"/>
                </a:solidFill>
                <a:latin typeface="Calibri" charset="0"/>
                <a:ea typeface="ＭＳ Ｐゴシック" charset="-128"/>
              </a:rPr>
              <a:t>Unnecessary derivatization (blocking group, protection/deprotection, temporary modification of physical/chemical processes) should be avoided whenever possible.</a:t>
            </a:r>
          </a:p>
        </p:txBody>
      </p:sp>
      <p:cxnSp>
        <p:nvCxnSpPr>
          <p:cNvPr id="7" name="Straight Connector 6">
            <a:extLst>
              <a:ext uri="{FF2B5EF4-FFF2-40B4-BE49-F238E27FC236}">
                <a16:creationId xmlns:a16="http://schemas.microsoft.com/office/drawing/2014/main" id="{B567FC05-F8E2-40CD-A2E0-F430A6B04527}"/>
              </a:ext>
            </a:extLst>
          </p:cNvPr>
          <p:cNvCxnSpPr>
            <a:cxnSpLocks/>
          </p:cNvCxnSpPr>
          <p:nvPr/>
        </p:nvCxnSpPr>
        <p:spPr>
          <a:xfrm>
            <a:off x="-18031" y="1597082"/>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79A06919-5151-4332-BC84-49BC37221AC7}"/>
              </a:ext>
            </a:extLst>
          </p:cNvPr>
          <p:cNvPicPr>
            <a:picLocks noChangeAspect="1"/>
          </p:cNvPicPr>
          <p:nvPr/>
        </p:nvPicPr>
        <p:blipFill>
          <a:blip r:embed="rId3"/>
          <a:stretch>
            <a:fillRect/>
          </a:stretch>
        </p:blipFill>
        <p:spPr>
          <a:xfrm>
            <a:off x="3781729" y="2742590"/>
            <a:ext cx="4876800" cy="3438525"/>
          </a:xfrm>
          <a:prstGeom prst="rect">
            <a:avLst/>
          </a:prstGeom>
        </p:spPr>
      </p:pic>
      <p:sp>
        <p:nvSpPr>
          <p:cNvPr id="11" name="Rectangle 10">
            <a:extLst>
              <a:ext uri="{FF2B5EF4-FFF2-40B4-BE49-F238E27FC236}">
                <a16:creationId xmlns:a16="http://schemas.microsoft.com/office/drawing/2014/main" id="{684F5B09-FFE1-4FF7-B27A-8C5C5A38F61E}"/>
              </a:ext>
            </a:extLst>
          </p:cNvPr>
          <p:cNvSpPr/>
          <p:nvPr/>
        </p:nvSpPr>
        <p:spPr>
          <a:xfrm>
            <a:off x="685800" y="6452670"/>
            <a:ext cx="6092117" cy="276999"/>
          </a:xfrm>
          <a:prstGeom prst="rect">
            <a:avLst/>
          </a:prstGeom>
        </p:spPr>
        <p:txBody>
          <a:bodyPr wrap="none">
            <a:spAutoFit/>
          </a:bodyPr>
          <a:lstStyle/>
          <a:p>
            <a:r>
              <a:rPr lang="en-US" sz="1200" dirty="0">
                <a:solidFill>
                  <a:schemeClr val="bg1">
                    <a:lumMod val="65000"/>
                  </a:schemeClr>
                </a:solidFill>
              </a:rPr>
              <a:t>Image: Wikimedia Commons, Center for Biofilm Research Laboratory Montana State University</a:t>
            </a:r>
          </a:p>
        </p:txBody>
      </p:sp>
    </p:spTree>
    <p:extLst>
      <p:ext uri="{BB962C8B-B14F-4D97-AF65-F5344CB8AC3E}">
        <p14:creationId xmlns:p14="http://schemas.microsoft.com/office/powerpoint/2010/main" val="167586933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4490923" y="1630368"/>
            <a:ext cx="3138039" cy="461665"/>
          </a:xfrm>
          <a:prstGeom prst="rect">
            <a:avLst/>
          </a:prstGeom>
          <a:noFill/>
        </p:spPr>
        <p:txBody>
          <a:bodyPr wrap="none" rtlCol="0">
            <a:spAutoFit/>
          </a:bodyPr>
          <a:lstStyle/>
          <a:p>
            <a:pPr algn="ctr"/>
            <a:r>
              <a:rPr lang="en-US" sz="2400" b="1" i="1" dirty="0"/>
              <a:t>Conventional approach</a:t>
            </a:r>
          </a:p>
        </p:txBody>
      </p:sp>
      <p:sp>
        <p:nvSpPr>
          <p:cNvPr id="9" name="Retângulo 7">
            <a:extLst>
              <a:ext uri="{FF2B5EF4-FFF2-40B4-BE49-F238E27FC236}">
                <a16:creationId xmlns:a16="http://schemas.microsoft.com/office/drawing/2014/main" id="{C4AF1B86-E2FC-4EFD-96A0-1C86DC105954}"/>
              </a:ext>
            </a:extLst>
          </p:cNvPr>
          <p:cNvSpPr/>
          <p:nvPr/>
        </p:nvSpPr>
        <p:spPr>
          <a:xfrm>
            <a:off x="291548" y="1700130"/>
            <a:ext cx="11525314" cy="1230639"/>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 name="Group 28">
            <a:extLst>
              <a:ext uri="{FF2B5EF4-FFF2-40B4-BE49-F238E27FC236}">
                <a16:creationId xmlns:a16="http://schemas.microsoft.com/office/drawing/2014/main" id="{38D97181-FB34-514B-AB70-268EBE1C7620}"/>
              </a:ext>
            </a:extLst>
          </p:cNvPr>
          <p:cNvGrpSpPr/>
          <p:nvPr/>
        </p:nvGrpSpPr>
        <p:grpSpPr>
          <a:xfrm>
            <a:off x="291548" y="2978358"/>
            <a:ext cx="11525314" cy="1316104"/>
            <a:chOff x="291548" y="2978358"/>
            <a:chExt cx="11525314" cy="1316104"/>
          </a:xfrm>
        </p:grpSpPr>
        <p:pic>
          <p:nvPicPr>
            <p:cNvPr id="25" name="Picture 2">
              <a:extLst>
                <a:ext uri="{FF2B5EF4-FFF2-40B4-BE49-F238E27FC236}">
                  <a16:creationId xmlns:a16="http://schemas.microsoft.com/office/drawing/2014/main" id="{709EB4F5-A08B-B447-B8D0-C75282B48D84}"/>
                </a:ext>
              </a:extLst>
            </p:cNvPr>
            <p:cNvPicPr>
              <a:picLocks noChangeAspect="1"/>
            </p:cNvPicPr>
            <p:nvPr/>
          </p:nvPicPr>
          <p:blipFill rotWithShape="1">
            <a:blip r:embed="rId3">
              <a:extLst>
                <a:ext uri="{28A0092B-C50C-407E-A947-70E740481C1C}">
                  <a14:useLocalDpi xmlns:a14="http://schemas.microsoft.com/office/drawing/2010/main" val="0"/>
                </a:ext>
              </a:extLst>
            </a:blip>
            <a:srcRect b="66516"/>
            <a:stretch/>
          </p:blipFill>
          <p:spPr bwMode="auto">
            <a:xfrm>
              <a:off x="2005177" y="3558772"/>
              <a:ext cx="8356600" cy="7356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TextBox 7"/>
            <p:cNvSpPr txBox="1"/>
            <p:nvPr/>
          </p:nvSpPr>
          <p:spPr>
            <a:xfrm>
              <a:off x="4073777" y="2978358"/>
              <a:ext cx="4008383" cy="461665"/>
            </a:xfrm>
            <a:prstGeom prst="rect">
              <a:avLst/>
            </a:prstGeom>
            <a:noFill/>
          </p:spPr>
          <p:txBody>
            <a:bodyPr wrap="square" rtlCol="0">
              <a:spAutoFit/>
            </a:bodyPr>
            <a:lstStyle/>
            <a:p>
              <a:pPr algn="ctr"/>
              <a:r>
                <a:rPr lang="en-US" sz="2400" b="1" i="1" dirty="0"/>
                <a:t>Green Chemistry approach</a:t>
              </a:r>
            </a:p>
          </p:txBody>
        </p:sp>
        <p:sp>
          <p:nvSpPr>
            <p:cNvPr id="10" name="Retângulo 7">
              <a:extLst>
                <a:ext uri="{FF2B5EF4-FFF2-40B4-BE49-F238E27FC236}">
                  <a16:creationId xmlns:a16="http://schemas.microsoft.com/office/drawing/2014/main" id="{C4AF1B86-E2FC-4EFD-96A0-1C86DC105954}"/>
                </a:ext>
              </a:extLst>
            </p:cNvPr>
            <p:cNvSpPr/>
            <p:nvPr/>
          </p:nvSpPr>
          <p:spPr>
            <a:xfrm>
              <a:off x="291548" y="3000532"/>
              <a:ext cx="11525314" cy="1293930"/>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1" name="Straight Connector 10">
            <a:extLst>
              <a:ext uri="{FF2B5EF4-FFF2-40B4-BE49-F238E27FC236}">
                <a16:creationId xmlns:a16="http://schemas.microsoft.com/office/drawing/2014/main" id="{8C766538-2C0D-481F-8574-509A9F1FF664}"/>
              </a:ext>
            </a:extLst>
          </p:cNvPr>
          <p:cNvCxnSpPr>
            <a:cxnSpLocks/>
          </p:cNvCxnSpPr>
          <p:nvPr/>
        </p:nvCxnSpPr>
        <p:spPr>
          <a:xfrm>
            <a:off x="-18031" y="1597082"/>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E7DBC8CE-E8C1-4A23-97E8-01138CB6F663}"/>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91548" y="102543"/>
            <a:ext cx="2133600" cy="1384300"/>
          </a:xfrm>
          <a:prstGeom prst="rect">
            <a:avLst/>
          </a:prstGeom>
        </p:spPr>
      </p:pic>
      <p:sp>
        <p:nvSpPr>
          <p:cNvPr id="13" name="TextBox 12">
            <a:extLst>
              <a:ext uri="{FF2B5EF4-FFF2-40B4-BE49-F238E27FC236}">
                <a16:creationId xmlns:a16="http://schemas.microsoft.com/office/drawing/2014/main" id="{1C0AA067-EC7E-46AA-BAA1-325C198B1B77}"/>
              </a:ext>
            </a:extLst>
          </p:cNvPr>
          <p:cNvSpPr txBox="1"/>
          <p:nvPr/>
        </p:nvSpPr>
        <p:spPr>
          <a:xfrm>
            <a:off x="2425148" y="368494"/>
            <a:ext cx="4243021" cy="707886"/>
          </a:xfrm>
          <a:prstGeom prst="rect">
            <a:avLst/>
          </a:prstGeom>
          <a:noFill/>
        </p:spPr>
        <p:txBody>
          <a:bodyPr wrap="none" rtlCol="0">
            <a:spAutoFit/>
          </a:bodyPr>
          <a:lstStyle/>
          <a:p>
            <a:r>
              <a:rPr lang="en-US" altLang="en-US" sz="4000" b="1" dirty="0">
                <a:solidFill>
                  <a:srgbClr val="00728A"/>
                </a:solidFill>
                <a:latin typeface="Calibri" charset="0"/>
                <a:ea typeface="ＭＳ Ｐゴシック" charset="-128"/>
              </a:rPr>
              <a:t>Reduce Derivatives</a:t>
            </a:r>
          </a:p>
        </p:txBody>
      </p:sp>
      <p:pic>
        <p:nvPicPr>
          <p:cNvPr id="26" name="Picture 2">
            <a:extLst>
              <a:ext uri="{FF2B5EF4-FFF2-40B4-BE49-F238E27FC236}">
                <a16:creationId xmlns:a16="http://schemas.microsoft.com/office/drawing/2014/main" id="{5E4CEF95-D9A1-D046-A796-97E7942377CB}"/>
              </a:ext>
            </a:extLst>
          </p:cNvPr>
          <p:cNvPicPr>
            <a:picLocks noChangeAspect="1"/>
          </p:cNvPicPr>
          <p:nvPr/>
        </p:nvPicPr>
        <p:blipFill rotWithShape="1">
          <a:blip r:embed="rId3">
            <a:extLst>
              <a:ext uri="{28A0092B-C50C-407E-A947-70E740481C1C}">
                <a14:useLocalDpi xmlns:a14="http://schemas.microsoft.com/office/drawing/2010/main" val="0"/>
              </a:ext>
            </a:extLst>
          </a:blip>
          <a:srcRect t="58391"/>
          <a:stretch/>
        </p:blipFill>
        <p:spPr bwMode="auto">
          <a:xfrm>
            <a:off x="2005177" y="1883867"/>
            <a:ext cx="8356600" cy="9141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31" name="Group 30">
            <a:extLst>
              <a:ext uri="{FF2B5EF4-FFF2-40B4-BE49-F238E27FC236}">
                <a16:creationId xmlns:a16="http://schemas.microsoft.com/office/drawing/2014/main" id="{DA696D7C-09A2-3249-87F3-3D1820458624}"/>
              </a:ext>
            </a:extLst>
          </p:cNvPr>
          <p:cNvGrpSpPr/>
          <p:nvPr/>
        </p:nvGrpSpPr>
        <p:grpSpPr>
          <a:xfrm>
            <a:off x="987117" y="4646898"/>
            <a:ext cx="7553973" cy="1529591"/>
            <a:chOff x="987117" y="4646898"/>
            <a:chExt cx="7553973" cy="1529591"/>
          </a:xfrm>
        </p:grpSpPr>
        <p:sp>
          <p:nvSpPr>
            <p:cNvPr id="27" name="TextBox 26">
              <a:extLst>
                <a:ext uri="{FF2B5EF4-FFF2-40B4-BE49-F238E27FC236}">
                  <a16:creationId xmlns:a16="http://schemas.microsoft.com/office/drawing/2014/main" id="{9876657C-703D-9846-8199-87ADA707048C}"/>
                </a:ext>
              </a:extLst>
            </p:cNvPr>
            <p:cNvSpPr txBox="1"/>
            <p:nvPr/>
          </p:nvSpPr>
          <p:spPr>
            <a:xfrm>
              <a:off x="987117" y="4646898"/>
              <a:ext cx="4194690" cy="307777"/>
            </a:xfrm>
            <a:prstGeom prst="rect">
              <a:avLst/>
            </a:prstGeom>
            <a:noFill/>
          </p:spPr>
          <p:txBody>
            <a:bodyPr wrap="none" rtlCol="0">
              <a:spAutoFit/>
            </a:bodyPr>
            <a:lstStyle/>
            <a:p>
              <a:r>
                <a:rPr lang="en-US" b="1"/>
                <a:t>Strategies for avoiding protection/deprotection</a:t>
              </a:r>
            </a:p>
          </p:txBody>
        </p:sp>
        <p:sp>
          <p:nvSpPr>
            <p:cNvPr id="28" name="TextBox 27">
              <a:extLst>
                <a:ext uri="{FF2B5EF4-FFF2-40B4-BE49-F238E27FC236}">
                  <a16:creationId xmlns:a16="http://schemas.microsoft.com/office/drawing/2014/main" id="{E5B289C9-B0C9-3444-A27B-9A9D62C7A0F2}"/>
                </a:ext>
              </a:extLst>
            </p:cNvPr>
            <p:cNvSpPr txBox="1"/>
            <p:nvPr/>
          </p:nvSpPr>
          <p:spPr>
            <a:xfrm>
              <a:off x="1635189" y="5006938"/>
              <a:ext cx="6905901" cy="1169551"/>
            </a:xfrm>
            <a:prstGeom prst="rect">
              <a:avLst/>
            </a:prstGeom>
            <a:noFill/>
          </p:spPr>
          <p:txBody>
            <a:bodyPr wrap="none" rtlCol="0">
              <a:spAutoFit/>
            </a:bodyPr>
            <a:lstStyle/>
            <a:p>
              <a:r>
                <a:rPr lang="en-US" dirty="0"/>
                <a:t>• increased </a:t>
              </a:r>
              <a:r>
                <a:rPr lang="en-US" dirty="0" err="1"/>
                <a:t>chemoselectivity</a:t>
              </a:r>
              <a:endParaRPr lang="en-US" dirty="0"/>
            </a:p>
            <a:p>
              <a:r>
                <a:rPr lang="en-US" dirty="0"/>
                <a:t>• use catalysis instead of stoichiometric reagents</a:t>
              </a:r>
            </a:p>
            <a:p>
              <a:r>
                <a:rPr lang="en-US" dirty="0"/>
                <a:t>• dramatic redesign of reaction (e.g. use electrochemistry or electrocatalysis)</a:t>
              </a:r>
            </a:p>
            <a:p>
              <a:r>
                <a:rPr lang="en-US" dirty="0"/>
                <a:t>• redesign of the synthesis (e.g. convert X to Y before the amine group is introduced)</a:t>
              </a:r>
            </a:p>
            <a:p>
              <a:r>
                <a:rPr lang="en-US" i="1" dirty="0"/>
                <a:t>• in situ protecting groups</a:t>
              </a:r>
              <a:r>
                <a:rPr lang="en-US" dirty="0"/>
                <a:t> </a:t>
              </a:r>
            </a:p>
          </p:txBody>
        </p:sp>
      </p:grpSp>
    </p:spTree>
    <p:extLst>
      <p:ext uri="{BB962C8B-B14F-4D97-AF65-F5344CB8AC3E}">
        <p14:creationId xmlns:p14="http://schemas.microsoft.com/office/powerpoint/2010/main" val="766272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dissolve">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dissolve">
                                      <p:cBhvr>
                                        <p:cTn id="1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4490923" y="1630368"/>
            <a:ext cx="3138039" cy="461665"/>
          </a:xfrm>
          <a:prstGeom prst="rect">
            <a:avLst/>
          </a:prstGeom>
          <a:noFill/>
        </p:spPr>
        <p:txBody>
          <a:bodyPr wrap="none" rtlCol="0">
            <a:spAutoFit/>
          </a:bodyPr>
          <a:lstStyle/>
          <a:p>
            <a:pPr algn="ctr"/>
            <a:r>
              <a:rPr lang="en-US" sz="2400" b="1" i="1" dirty="0"/>
              <a:t>Conventional approach</a:t>
            </a:r>
          </a:p>
        </p:txBody>
      </p:sp>
      <p:sp>
        <p:nvSpPr>
          <p:cNvPr id="9" name="Retângulo 7">
            <a:extLst>
              <a:ext uri="{FF2B5EF4-FFF2-40B4-BE49-F238E27FC236}">
                <a16:creationId xmlns:a16="http://schemas.microsoft.com/office/drawing/2014/main" id="{C4AF1B86-E2FC-4EFD-96A0-1C86DC105954}"/>
              </a:ext>
            </a:extLst>
          </p:cNvPr>
          <p:cNvSpPr/>
          <p:nvPr/>
        </p:nvSpPr>
        <p:spPr>
          <a:xfrm>
            <a:off x="291548" y="1700130"/>
            <a:ext cx="11525314" cy="1230639"/>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 name="Group 28">
            <a:extLst>
              <a:ext uri="{FF2B5EF4-FFF2-40B4-BE49-F238E27FC236}">
                <a16:creationId xmlns:a16="http://schemas.microsoft.com/office/drawing/2014/main" id="{38D97181-FB34-514B-AB70-268EBE1C7620}"/>
              </a:ext>
            </a:extLst>
          </p:cNvPr>
          <p:cNvGrpSpPr/>
          <p:nvPr/>
        </p:nvGrpSpPr>
        <p:grpSpPr>
          <a:xfrm>
            <a:off x="291548" y="2978358"/>
            <a:ext cx="11525314" cy="1316104"/>
            <a:chOff x="291548" y="2978358"/>
            <a:chExt cx="11525314" cy="1316104"/>
          </a:xfrm>
        </p:grpSpPr>
        <p:pic>
          <p:nvPicPr>
            <p:cNvPr id="25" name="Picture 2">
              <a:extLst>
                <a:ext uri="{FF2B5EF4-FFF2-40B4-BE49-F238E27FC236}">
                  <a16:creationId xmlns:a16="http://schemas.microsoft.com/office/drawing/2014/main" id="{709EB4F5-A08B-B447-B8D0-C75282B48D84}"/>
                </a:ext>
              </a:extLst>
            </p:cNvPr>
            <p:cNvPicPr>
              <a:picLocks noChangeAspect="1"/>
            </p:cNvPicPr>
            <p:nvPr/>
          </p:nvPicPr>
          <p:blipFill rotWithShape="1">
            <a:blip r:embed="rId3">
              <a:extLst>
                <a:ext uri="{28A0092B-C50C-407E-A947-70E740481C1C}">
                  <a14:useLocalDpi xmlns:a14="http://schemas.microsoft.com/office/drawing/2010/main" val="0"/>
                </a:ext>
              </a:extLst>
            </a:blip>
            <a:srcRect b="66516"/>
            <a:stretch/>
          </p:blipFill>
          <p:spPr bwMode="auto">
            <a:xfrm>
              <a:off x="2005177" y="3558772"/>
              <a:ext cx="8356600" cy="7356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TextBox 7"/>
            <p:cNvSpPr txBox="1"/>
            <p:nvPr/>
          </p:nvSpPr>
          <p:spPr>
            <a:xfrm>
              <a:off x="4073777" y="2978358"/>
              <a:ext cx="4008383" cy="461665"/>
            </a:xfrm>
            <a:prstGeom prst="rect">
              <a:avLst/>
            </a:prstGeom>
            <a:noFill/>
          </p:spPr>
          <p:txBody>
            <a:bodyPr wrap="square" rtlCol="0">
              <a:spAutoFit/>
            </a:bodyPr>
            <a:lstStyle/>
            <a:p>
              <a:pPr algn="ctr"/>
              <a:r>
                <a:rPr lang="en-US" sz="2400" b="1" i="1" dirty="0"/>
                <a:t>Green Chemistry approach</a:t>
              </a:r>
            </a:p>
          </p:txBody>
        </p:sp>
        <p:sp>
          <p:nvSpPr>
            <p:cNvPr id="10" name="Retângulo 7">
              <a:extLst>
                <a:ext uri="{FF2B5EF4-FFF2-40B4-BE49-F238E27FC236}">
                  <a16:creationId xmlns:a16="http://schemas.microsoft.com/office/drawing/2014/main" id="{C4AF1B86-E2FC-4EFD-96A0-1C86DC105954}"/>
                </a:ext>
              </a:extLst>
            </p:cNvPr>
            <p:cNvSpPr/>
            <p:nvPr/>
          </p:nvSpPr>
          <p:spPr>
            <a:xfrm>
              <a:off x="291548" y="3000532"/>
              <a:ext cx="11525314" cy="1293930"/>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1" name="Straight Connector 10">
            <a:extLst>
              <a:ext uri="{FF2B5EF4-FFF2-40B4-BE49-F238E27FC236}">
                <a16:creationId xmlns:a16="http://schemas.microsoft.com/office/drawing/2014/main" id="{8C766538-2C0D-481F-8574-509A9F1FF664}"/>
              </a:ext>
            </a:extLst>
          </p:cNvPr>
          <p:cNvCxnSpPr>
            <a:cxnSpLocks/>
          </p:cNvCxnSpPr>
          <p:nvPr/>
        </p:nvCxnSpPr>
        <p:spPr>
          <a:xfrm>
            <a:off x="-18031" y="1597082"/>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E7DBC8CE-E8C1-4A23-97E8-01138CB6F663}"/>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91548" y="102543"/>
            <a:ext cx="2133600" cy="1384300"/>
          </a:xfrm>
          <a:prstGeom prst="rect">
            <a:avLst/>
          </a:prstGeom>
        </p:spPr>
      </p:pic>
      <p:sp>
        <p:nvSpPr>
          <p:cNvPr id="13" name="TextBox 12">
            <a:extLst>
              <a:ext uri="{FF2B5EF4-FFF2-40B4-BE49-F238E27FC236}">
                <a16:creationId xmlns:a16="http://schemas.microsoft.com/office/drawing/2014/main" id="{1C0AA067-EC7E-46AA-BAA1-325C198B1B77}"/>
              </a:ext>
            </a:extLst>
          </p:cNvPr>
          <p:cNvSpPr txBox="1"/>
          <p:nvPr/>
        </p:nvSpPr>
        <p:spPr>
          <a:xfrm>
            <a:off x="2425148" y="368494"/>
            <a:ext cx="4243021" cy="707886"/>
          </a:xfrm>
          <a:prstGeom prst="rect">
            <a:avLst/>
          </a:prstGeom>
          <a:noFill/>
        </p:spPr>
        <p:txBody>
          <a:bodyPr wrap="none" rtlCol="0">
            <a:spAutoFit/>
          </a:bodyPr>
          <a:lstStyle/>
          <a:p>
            <a:r>
              <a:rPr lang="en-US" altLang="en-US" sz="4000" b="1" dirty="0">
                <a:solidFill>
                  <a:srgbClr val="00728A"/>
                </a:solidFill>
                <a:latin typeface="Calibri" charset="0"/>
                <a:ea typeface="ＭＳ Ｐゴシック" charset="-128"/>
              </a:rPr>
              <a:t>Reduce Derivatives</a:t>
            </a:r>
          </a:p>
        </p:txBody>
      </p:sp>
      <p:pic>
        <p:nvPicPr>
          <p:cNvPr id="26" name="Picture 2">
            <a:extLst>
              <a:ext uri="{FF2B5EF4-FFF2-40B4-BE49-F238E27FC236}">
                <a16:creationId xmlns:a16="http://schemas.microsoft.com/office/drawing/2014/main" id="{5E4CEF95-D9A1-D046-A796-97E7942377CB}"/>
              </a:ext>
            </a:extLst>
          </p:cNvPr>
          <p:cNvPicPr>
            <a:picLocks noChangeAspect="1"/>
          </p:cNvPicPr>
          <p:nvPr/>
        </p:nvPicPr>
        <p:blipFill rotWithShape="1">
          <a:blip r:embed="rId3">
            <a:extLst>
              <a:ext uri="{28A0092B-C50C-407E-A947-70E740481C1C}">
                <a14:useLocalDpi xmlns:a14="http://schemas.microsoft.com/office/drawing/2010/main" val="0"/>
              </a:ext>
            </a:extLst>
          </a:blip>
          <a:srcRect t="58391"/>
          <a:stretch/>
        </p:blipFill>
        <p:spPr bwMode="auto">
          <a:xfrm>
            <a:off x="2005177" y="1883867"/>
            <a:ext cx="8356600" cy="9141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 name="Rounded Rectangle 14">
            <a:extLst>
              <a:ext uri="{FF2B5EF4-FFF2-40B4-BE49-F238E27FC236}">
                <a16:creationId xmlns:a16="http://schemas.microsoft.com/office/drawing/2014/main" id="{B07F9ED5-27BE-564F-88A5-BBBD5D08D637}"/>
              </a:ext>
            </a:extLst>
          </p:cNvPr>
          <p:cNvSpPr/>
          <p:nvPr/>
        </p:nvSpPr>
        <p:spPr bwMode="auto">
          <a:xfrm>
            <a:off x="832757" y="4413210"/>
            <a:ext cx="7086600" cy="2133600"/>
          </a:xfrm>
          <a:prstGeom prst="roundRect">
            <a:avLst/>
          </a:prstGeom>
          <a:solidFill>
            <a:schemeClr val="accent6">
              <a:lumMod val="40000"/>
              <a:lumOff val="60000"/>
            </a:schemeClr>
          </a:solidFill>
          <a:ln w="9525" cap="flat" cmpd="sng" algn="ctr">
            <a:noFill/>
            <a:prstDash val="solid"/>
            <a:round/>
            <a:headEnd type="none" w="med" len="med"/>
            <a:tailEnd type="none" w="med" len="med"/>
          </a:ln>
          <a:effectLst>
            <a:outerShdw blurRad="50800" dist="38100" dir="2700000">
              <a:srgbClr val="000000">
                <a:alpha val="43000"/>
              </a:srgbClr>
            </a:outerShdw>
          </a:effectLst>
        </p:spPr>
        <p:txBody>
          <a:bodyPr/>
          <a:lstStyle/>
          <a:p>
            <a:pPr>
              <a:defRPr/>
            </a:pPr>
            <a:endParaRPr lang="en-US" dirty="0">
              <a:ea typeface="+mn-ea"/>
              <a:cs typeface="+mn-cs"/>
            </a:endParaRPr>
          </a:p>
        </p:txBody>
      </p:sp>
      <p:pic>
        <p:nvPicPr>
          <p:cNvPr id="16" name="Picture 3">
            <a:extLst>
              <a:ext uri="{FF2B5EF4-FFF2-40B4-BE49-F238E27FC236}">
                <a16:creationId xmlns:a16="http://schemas.microsoft.com/office/drawing/2014/main" id="{BD7C1E5B-394D-3743-A427-02BB485F202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13757" y="4641810"/>
            <a:ext cx="6296025" cy="1595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 name="Text Box 5">
            <a:extLst>
              <a:ext uri="{FF2B5EF4-FFF2-40B4-BE49-F238E27FC236}">
                <a16:creationId xmlns:a16="http://schemas.microsoft.com/office/drawing/2014/main" id="{E715AD7A-F210-884C-88C6-F29C0E765D38}"/>
              </a:ext>
            </a:extLst>
          </p:cNvPr>
          <p:cNvSpPr txBox="1">
            <a:spLocks noChangeArrowheads="1"/>
          </p:cNvSpPr>
          <p:nvPr/>
        </p:nvSpPr>
        <p:spPr bwMode="auto">
          <a:xfrm>
            <a:off x="8082160" y="6204325"/>
            <a:ext cx="3417888"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400">
                <a:solidFill>
                  <a:schemeClr val="tx1"/>
                </a:solidFill>
                <a:latin typeface="Helvetica" charset="0"/>
                <a:ea typeface="ヒラギノ角ゴ Pro W3" charset="0"/>
                <a:cs typeface="ヒラギノ角ゴ Pro W3" charset="0"/>
              </a:defRPr>
            </a:lvl1pPr>
            <a:lvl2pPr marL="742950" indent="-285750">
              <a:defRPr sz="1400">
                <a:solidFill>
                  <a:schemeClr val="tx1"/>
                </a:solidFill>
                <a:latin typeface="Helvetica" charset="0"/>
                <a:ea typeface="ヒラギノ角ゴ Pro W3" charset="0"/>
                <a:cs typeface="ヒラギノ角ゴ Pro W3" charset="0"/>
              </a:defRPr>
            </a:lvl2pPr>
            <a:lvl3pPr marL="1143000" indent="-228600">
              <a:defRPr sz="1400">
                <a:solidFill>
                  <a:schemeClr val="tx1"/>
                </a:solidFill>
                <a:latin typeface="Helvetica" charset="0"/>
                <a:ea typeface="ヒラギノ角ゴ Pro W3" charset="0"/>
                <a:cs typeface="ヒラギノ角ゴ Pro W3" charset="0"/>
              </a:defRPr>
            </a:lvl3pPr>
            <a:lvl4pPr marL="1600200" indent="-228600">
              <a:defRPr sz="1400">
                <a:solidFill>
                  <a:schemeClr val="tx1"/>
                </a:solidFill>
                <a:latin typeface="Helvetica" charset="0"/>
                <a:ea typeface="ヒラギノ角ゴ Pro W3" charset="0"/>
                <a:cs typeface="ヒラギノ角ゴ Pro W3" charset="0"/>
              </a:defRPr>
            </a:lvl4pPr>
            <a:lvl5pPr marL="2057400" indent="-228600">
              <a:defRPr sz="1400">
                <a:solidFill>
                  <a:schemeClr val="tx1"/>
                </a:solidFill>
                <a:latin typeface="Helvetica" charset="0"/>
                <a:ea typeface="ヒラギノ角ゴ Pro W3" charset="0"/>
                <a:cs typeface="ヒラギノ角ゴ Pro W3" charset="0"/>
              </a:defRPr>
            </a:lvl5pPr>
            <a:lvl6pPr marL="2514600" indent="-228600" eaLnBrk="0" fontAlgn="base" hangingPunct="0">
              <a:spcBef>
                <a:spcPct val="0"/>
              </a:spcBef>
              <a:spcAft>
                <a:spcPct val="0"/>
              </a:spcAft>
              <a:defRPr sz="1400">
                <a:solidFill>
                  <a:schemeClr val="tx1"/>
                </a:solidFill>
                <a:latin typeface="Helvetica" charset="0"/>
                <a:ea typeface="ヒラギノ角ゴ Pro W3" charset="0"/>
                <a:cs typeface="ヒラギノ角ゴ Pro W3" charset="0"/>
              </a:defRPr>
            </a:lvl6pPr>
            <a:lvl7pPr marL="2971800" indent="-228600" eaLnBrk="0" fontAlgn="base" hangingPunct="0">
              <a:spcBef>
                <a:spcPct val="0"/>
              </a:spcBef>
              <a:spcAft>
                <a:spcPct val="0"/>
              </a:spcAft>
              <a:defRPr sz="1400">
                <a:solidFill>
                  <a:schemeClr val="tx1"/>
                </a:solidFill>
                <a:latin typeface="Helvetica" charset="0"/>
                <a:ea typeface="ヒラギノ角ゴ Pro W3" charset="0"/>
                <a:cs typeface="ヒラギノ角ゴ Pro W3" charset="0"/>
              </a:defRPr>
            </a:lvl7pPr>
            <a:lvl8pPr marL="3429000" indent="-228600" eaLnBrk="0" fontAlgn="base" hangingPunct="0">
              <a:spcBef>
                <a:spcPct val="0"/>
              </a:spcBef>
              <a:spcAft>
                <a:spcPct val="0"/>
              </a:spcAft>
              <a:defRPr sz="1400">
                <a:solidFill>
                  <a:schemeClr val="tx1"/>
                </a:solidFill>
                <a:latin typeface="Helvetica" charset="0"/>
                <a:ea typeface="ヒラギノ角ゴ Pro W3" charset="0"/>
                <a:cs typeface="ヒラギノ角ゴ Pro W3" charset="0"/>
              </a:defRPr>
            </a:lvl8pPr>
            <a:lvl9pPr marL="3886200" indent="-228600" eaLnBrk="0" fontAlgn="base" hangingPunct="0">
              <a:spcBef>
                <a:spcPct val="0"/>
              </a:spcBef>
              <a:spcAft>
                <a:spcPct val="0"/>
              </a:spcAft>
              <a:defRPr sz="1400">
                <a:solidFill>
                  <a:schemeClr val="tx1"/>
                </a:solidFill>
                <a:latin typeface="Helvetica" charset="0"/>
                <a:ea typeface="ヒラギノ角ゴ Pro W3" charset="0"/>
                <a:cs typeface="ヒラギノ角ゴ Pro W3" charset="0"/>
              </a:defRPr>
            </a:lvl9pPr>
          </a:lstStyle>
          <a:p>
            <a:r>
              <a:rPr lang="en-US"/>
              <a:t>Fürstner, </a:t>
            </a:r>
            <a:r>
              <a:rPr lang="en-US" i="1"/>
              <a:t>Angew. Chem. </a:t>
            </a:r>
            <a:r>
              <a:rPr lang="en-US"/>
              <a:t>(1997) </a:t>
            </a:r>
            <a:r>
              <a:rPr lang="en-US" i="1"/>
              <a:t>36</a:t>
            </a:r>
            <a:r>
              <a:rPr lang="en-US"/>
              <a:t>, 2466</a:t>
            </a:r>
          </a:p>
        </p:txBody>
      </p:sp>
    </p:spTree>
    <p:extLst>
      <p:ext uri="{BB962C8B-B14F-4D97-AF65-F5344CB8AC3E}">
        <p14:creationId xmlns:p14="http://schemas.microsoft.com/office/powerpoint/2010/main" val="411363698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3"/>
          <p:cNvSpPr>
            <a:spLocks noGrp="1" noChangeArrowheads="1"/>
          </p:cNvSpPr>
          <p:nvPr>
            <p:ph type="body" sz="half" idx="1"/>
          </p:nvPr>
        </p:nvSpPr>
        <p:spPr>
          <a:xfrm>
            <a:off x="2185373" y="2029296"/>
            <a:ext cx="7733942" cy="403630"/>
          </a:xfrm>
          <a:noFill/>
        </p:spPr>
        <p:txBody>
          <a:bodyPr>
            <a:normAutofit/>
          </a:bodyPr>
          <a:lstStyle/>
          <a:p>
            <a:pPr marL="0" indent="0" algn="ctr">
              <a:buNone/>
            </a:pPr>
            <a:r>
              <a:rPr lang="en-US" altLang="x-none" sz="2200" dirty="0">
                <a:ea typeface="ＭＳ Ｐゴシック" charset="-128"/>
              </a:rPr>
              <a:t>Synthesis of 6-aminopenicillanic acid – core moiety of penicillin</a:t>
            </a:r>
          </a:p>
        </p:txBody>
      </p:sp>
      <p:graphicFrame>
        <p:nvGraphicFramePr>
          <p:cNvPr id="114693" name="Object 4">
            <a:hlinkClick r:id="" action="ppaction://ole?verb=0"/>
          </p:cNvPr>
          <p:cNvGraphicFramePr>
            <a:graphicFrameLocks/>
          </p:cNvGraphicFramePr>
          <p:nvPr>
            <p:extLst/>
          </p:nvPr>
        </p:nvGraphicFramePr>
        <p:xfrm>
          <a:off x="2658370" y="2805608"/>
          <a:ext cx="6831013" cy="2089916"/>
        </p:xfrm>
        <a:graphic>
          <a:graphicData uri="http://schemas.openxmlformats.org/presentationml/2006/ole">
            <mc:AlternateContent xmlns:mc="http://schemas.openxmlformats.org/markup-compatibility/2006">
              <mc:Choice xmlns:v="urn:schemas-microsoft-com:vml" Requires="v">
                <p:oleObj spid="_x0000_s10538" name="ISIS/Draw Sketch" r:id="rId4" imgW="7188200" imgH="2489200" progId="ISISServer">
                  <p:embed/>
                </p:oleObj>
              </mc:Choice>
              <mc:Fallback>
                <p:oleObj name="ISIS/Draw Sketch" r:id="rId4" imgW="7188200" imgH="2489200" progId="ISISServer">
                  <p:embed/>
                  <p:pic>
                    <p:nvPicPr>
                      <p:cNvPr id="114693" name="Object 4">
                        <a:hlinkClick r:id="" action="ppaction://ole?verb=0"/>
                      </p:cNvPr>
                      <p:cNvPicPr>
                        <a:picLocks noChangeArrowheads="1"/>
                      </p:cNvPicPr>
                      <p:nvPr/>
                    </p:nvPicPr>
                    <p:blipFill>
                      <a:blip r:embed="rId5">
                        <a:lum bright="-100000" contrast="-40000"/>
                        <a:extLst>
                          <a:ext uri="{28A0092B-C50C-407E-A947-70E740481C1C}">
                            <a14:useLocalDpi xmlns:a14="http://schemas.microsoft.com/office/drawing/2010/main" val="0"/>
                          </a:ext>
                        </a:extLst>
                      </a:blip>
                      <a:srcRect/>
                      <a:stretch>
                        <a:fillRect/>
                      </a:stretch>
                    </p:blipFill>
                    <p:spPr bwMode="auto">
                      <a:xfrm>
                        <a:off x="2658370" y="2805608"/>
                        <a:ext cx="6831013" cy="2089916"/>
                      </a:xfrm>
                      <a:prstGeom prst="rect">
                        <a:avLst/>
                      </a:prstGeom>
                      <a:noFill/>
                      <a:ln>
                        <a:noFill/>
                      </a:ln>
                      <a:effectLst/>
                      <a:extLst/>
                    </p:spPr>
                  </p:pic>
                </p:oleObj>
              </mc:Fallback>
            </mc:AlternateContent>
          </a:graphicData>
        </a:graphic>
      </p:graphicFrame>
      <p:graphicFrame>
        <p:nvGraphicFramePr>
          <p:cNvPr id="114694" name="Object 5">
            <a:hlinkClick r:id="" action="ppaction://ole?verb=0"/>
          </p:cNvPr>
          <p:cNvGraphicFramePr>
            <a:graphicFrameLocks/>
          </p:cNvGraphicFramePr>
          <p:nvPr>
            <p:extLst/>
          </p:nvPr>
        </p:nvGraphicFramePr>
        <p:xfrm>
          <a:off x="3148806" y="5598544"/>
          <a:ext cx="5807076" cy="988050"/>
        </p:xfrm>
        <a:graphic>
          <a:graphicData uri="http://schemas.openxmlformats.org/presentationml/2006/ole">
            <mc:AlternateContent xmlns:mc="http://schemas.openxmlformats.org/markup-compatibility/2006">
              <mc:Choice xmlns:v="urn:schemas-microsoft-com:vml" Requires="v">
                <p:oleObj spid="_x0000_s10539" name="ISIS/Draw Sketch" r:id="rId6" imgW="6350000" imgH="1206500" progId="ISISServer">
                  <p:embed/>
                </p:oleObj>
              </mc:Choice>
              <mc:Fallback>
                <p:oleObj name="ISIS/Draw Sketch" r:id="rId6" imgW="6350000" imgH="1206500" progId="ISISServer">
                  <p:embed/>
                  <p:pic>
                    <p:nvPicPr>
                      <p:cNvPr id="114694" name="Object 5">
                        <a:hlinkClick r:id="" action="ppaction://ole?verb=0"/>
                      </p:cNvPr>
                      <p:cNvPicPr>
                        <a:picLocks noChangeArrowheads="1"/>
                      </p:cNvPicPr>
                      <p:nvPr/>
                    </p:nvPicPr>
                    <p:blipFill>
                      <a:blip r:embed="rId7">
                        <a:lum bright="-100000" contrast="-40000"/>
                        <a:extLst>
                          <a:ext uri="{28A0092B-C50C-407E-A947-70E740481C1C}">
                            <a14:useLocalDpi xmlns:a14="http://schemas.microsoft.com/office/drawing/2010/main" val="0"/>
                          </a:ext>
                        </a:extLst>
                      </a:blip>
                      <a:srcRect/>
                      <a:stretch>
                        <a:fillRect/>
                      </a:stretch>
                    </p:blipFill>
                    <p:spPr bwMode="auto">
                      <a:xfrm>
                        <a:off x="3148806" y="5598544"/>
                        <a:ext cx="5807076" cy="988050"/>
                      </a:xfrm>
                      <a:prstGeom prst="rect">
                        <a:avLst/>
                      </a:prstGeom>
                      <a:noFill/>
                      <a:ln>
                        <a:noFill/>
                      </a:ln>
                      <a:effectLst/>
                      <a:extLst/>
                    </p:spPr>
                  </p:pic>
                </p:oleObj>
              </mc:Fallback>
            </mc:AlternateContent>
          </a:graphicData>
        </a:graphic>
      </p:graphicFrame>
      <p:sp>
        <p:nvSpPr>
          <p:cNvPr id="9" name="TextBox 8"/>
          <p:cNvSpPr txBox="1"/>
          <p:nvPr/>
        </p:nvSpPr>
        <p:spPr>
          <a:xfrm>
            <a:off x="1560869" y="2571945"/>
            <a:ext cx="9026013" cy="369332"/>
          </a:xfrm>
          <a:prstGeom prst="rect">
            <a:avLst/>
          </a:prstGeom>
          <a:noFill/>
        </p:spPr>
        <p:txBody>
          <a:bodyPr wrap="square" rtlCol="0">
            <a:spAutoFit/>
          </a:bodyPr>
          <a:lstStyle/>
          <a:p>
            <a:pPr algn="ctr"/>
            <a:r>
              <a:rPr lang="en-US" dirty="0"/>
              <a:t>Conventional synthesis of 6-aminopenicillanic acid using 3 steps and intermediate products:</a:t>
            </a:r>
          </a:p>
        </p:txBody>
      </p:sp>
      <p:sp>
        <p:nvSpPr>
          <p:cNvPr id="3" name="TextBox 2"/>
          <p:cNvSpPr txBox="1"/>
          <p:nvPr/>
        </p:nvSpPr>
        <p:spPr>
          <a:xfrm>
            <a:off x="3258085" y="5222430"/>
            <a:ext cx="5588518" cy="369332"/>
          </a:xfrm>
          <a:prstGeom prst="rect">
            <a:avLst/>
          </a:prstGeom>
          <a:noFill/>
        </p:spPr>
        <p:txBody>
          <a:bodyPr wrap="none" rtlCol="0">
            <a:spAutoFit/>
          </a:bodyPr>
          <a:lstStyle/>
          <a:p>
            <a:pPr algn="ctr"/>
            <a:r>
              <a:rPr lang="en-US" dirty="0"/>
              <a:t>Alternative synthesis using enzyme and fewer derivatives:</a:t>
            </a:r>
          </a:p>
        </p:txBody>
      </p:sp>
      <p:sp>
        <p:nvSpPr>
          <p:cNvPr id="8" name="Retângulo 7">
            <a:extLst>
              <a:ext uri="{FF2B5EF4-FFF2-40B4-BE49-F238E27FC236}">
                <a16:creationId xmlns:a16="http://schemas.microsoft.com/office/drawing/2014/main" id="{C4AF1B86-E2FC-4EFD-96A0-1C86DC105954}"/>
              </a:ext>
            </a:extLst>
          </p:cNvPr>
          <p:cNvSpPr/>
          <p:nvPr/>
        </p:nvSpPr>
        <p:spPr>
          <a:xfrm>
            <a:off x="1730477" y="2545239"/>
            <a:ext cx="8686800" cy="2475258"/>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tângulo 9">
            <a:extLst>
              <a:ext uri="{FF2B5EF4-FFF2-40B4-BE49-F238E27FC236}">
                <a16:creationId xmlns:a16="http://schemas.microsoft.com/office/drawing/2014/main" id="{2F9307D2-B506-4A99-B589-E52574F32846}"/>
              </a:ext>
            </a:extLst>
          </p:cNvPr>
          <p:cNvSpPr/>
          <p:nvPr/>
        </p:nvSpPr>
        <p:spPr>
          <a:xfrm>
            <a:off x="1730477" y="5129188"/>
            <a:ext cx="8686800" cy="1596425"/>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440228" y="1614218"/>
            <a:ext cx="4882169" cy="461665"/>
          </a:xfrm>
          <a:prstGeom prst="rect">
            <a:avLst/>
          </a:prstGeom>
        </p:spPr>
        <p:txBody>
          <a:bodyPr wrap="none">
            <a:spAutoFit/>
          </a:bodyPr>
          <a:lstStyle/>
          <a:p>
            <a:pPr marL="91440" algn="ctr">
              <a:spcBef>
                <a:spcPct val="0"/>
              </a:spcBef>
            </a:pPr>
            <a:r>
              <a:rPr lang="en-US" altLang="x-none" sz="2400" b="1" dirty="0">
                <a:solidFill>
                  <a:srgbClr val="002060"/>
                </a:solidFill>
              </a:rPr>
              <a:t>Case study: 6-aminopenicillanic acid</a:t>
            </a:r>
          </a:p>
        </p:txBody>
      </p:sp>
      <p:cxnSp>
        <p:nvCxnSpPr>
          <p:cNvPr id="13" name="Straight Connector 12">
            <a:extLst>
              <a:ext uri="{FF2B5EF4-FFF2-40B4-BE49-F238E27FC236}">
                <a16:creationId xmlns:a16="http://schemas.microsoft.com/office/drawing/2014/main" id="{F7037D5A-D6D4-40B5-9DD0-5F621F2BC790}"/>
              </a:ext>
            </a:extLst>
          </p:cNvPr>
          <p:cNvCxnSpPr>
            <a:cxnSpLocks/>
          </p:cNvCxnSpPr>
          <p:nvPr/>
        </p:nvCxnSpPr>
        <p:spPr>
          <a:xfrm>
            <a:off x="-18031" y="1597082"/>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9039EFC8-4C88-4EE5-A08A-87A89214EB95}"/>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291548" y="102543"/>
            <a:ext cx="2133600" cy="1384300"/>
          </a:xfrm>
          <a:prstGeom prst="rect">
            <a:avLst/>
          </a:prstGeom>
        </p:spPr>
      </p:pic>
      <p:sp>
        <p:nvSpPr>
          <p:cNvPr id="15" name="TextBox 14">
            <a:extLst>
              <a:ext uri="{FF2B5EF4-FFF2-40B4-BE49-F238E27FC236}">
                <a16:creationId xmlns:a16="http://schemas.microsoft.com/office/drawing/2014/main" id="{4D474914-6472-4048-ADE9-2819F41C214F}"/>
              </a:ext>
            </a:extLst>
          </p:cNvPr>
          <p:cNvSpPr txBox="1"/>
          <p:nvPr/>
        </p:nvSpPr>
        <p:spPr>
          <a:xfrm>
            <a:off x="2425148" y="368494"/>
            <a:ext cx="4243021" cy="707886"/>
          </a:xfrm>
          <a:prstGeom prst="rect">
            <a:avLst/>
          </a:prstGeom>
          <a:noFill/>
        </p:spPr>
        <p:txBody>
          <a:bodyPr wrap="none" rtlCol="0">
            <a:spAutoFit/>
          </a:bodyPr>
          <a:lstStyle/>
          <a:p>
            <a:r>
              <a:rPr lang="en-US" altLang="en-US" sz="4000" b="1" dirty="0">
                <a:solidFill>
                  <a:srgbClr val="00728A"/>
                </a:solidFill>
                <a:latin typeface="Calibri" charset="0"/>
                <a:ea typeface="ＭＳ Ｐゴシック" charset="-128"/>
              </a:rPr>
              <a:t>Reduce Derivatives</a:t>
            </a:r>
          </a:p>
        </p:txBody>
      </p:sp>
    </p:spTree>
    <p:extLst>
      <p:ext uri="{BB962C8B-B14F-4D97-AF65-F5344CB8AC3E}">
        <p14:creationId xmlns:p14="http://schemas.microsoft.com/office/powerpoint/2010/main" val="1350553635"/>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25148" y="389481"/>
            <a:ext cx="2034339" cy="707886"/>
          </a:xfrm>
          <a:prstGeom prst="rect">
            <a:avLst/>
          </a:prstGeom>
          <a:noFill/>
        </p:spPr>
        <p:txBody>
          <a:bodyPr wrap="none" rtlCol="0">
            <a:spAutoFit/>
          </a:bodyPr>
          <a:lstStyle/>
          <a:p>
            <a:r>
              <a:rPr lang="en-US" altLang="en-US" sz="4000" b="1" dirty="0">
                <a:solidFill>
                  <a:srgbClr val="00728A"/>
                </a:solidFill>
                <a:latin typeface="Calibri" charset="0"/>
                <a:ea typeface="ＭＳ Ｐゴシック" charset="-128"/>
              </a:rPr>
              <a:t>Catalysis</a:t>
            </a:r>
          </a:p>
        </p:txBody>
      </p:sp>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91548" y="44498"/>
            <a:ext cx="2133600" cy="1409700"/>
          </a:xfrm>
          <a:prstGeom prst="rect">
            <a:avLst/>
          </a:prstGeom>
        </p:spPr>
      </p:pic>
      <p:sp>
        <p:nvSpPr>
          <p:cNvPr id="7" name="Rectangle 6"/>
          <p:cNvSpPr/>
          <p:nvPr/>
        </p:nvSpPr>
        <p:spPr>
          <a:xfrm>
            <a:off x="1358348" y="1739967"/>
            <a:ext cx="9144000" cy="830997"/>
          </a:xfrm>
          <a:prstGeom prst="rect">
            <a:avLst/>
          </a:prstGeom>
        </p:spPr>
        <p:txBody>
          <a:bodyPr wrap="square">
            <a:spAutoFit/>
          </a:bodyPr>
          <a:lstStyle/>
          <a:p>
            <a:pPr algn="ctr"/>
            <a:r>
              <a:rPr lang="en-US" altLang="en-US" sz="2400" b="1" dirty="0">
                <a:solidFill>
                  <a:srgbClr val="0000FF"/>
                </a:solidFill>
                <a:latin typeface="Calibri" charset="0"/>
                <a:ea typeface="ＭＳ Ｐゴシック" charset="-128"/>
              </a:rPr>
              <a:t>Catalytic reagents (as selective as possible) are superior to stoichiometric reagents.</a:t>
            </a:r>
            <a:endParaRPr lang="en-US" sz="2400" b="1" dirty="0">
              <a:solidFill>
                <a:srgbClr val="0000FF"/>
              </a:solidFill>
            </a:endParaRPr>
          </a:p>
        </p:txBody>
      </p:sp>
      <p:cxnSp>
        <p:nvCxnSpPr>
          <p:cNvPr id="6" name="Straight Connector 5">
            <a:extLst>
              <a:ext uri="{FF2B5EF4-FFF2-40B4-BE49-F238E27FC236}">
                <a16:creationId xmlns:a16="http://schemas.microsoft.com/office/drawing/2014/main" id="{C689ABCF-3368-41F6-B8B4-98AD82170E7B}"/>
              </a:ext>
            </a:extLst>
          </p:cNvPr>
          <p:cNvCxnSpPr>
            <a:cxnSpLocks/>
          </p:cNvCxnSpPr>
          <p:nvPr/>
        </p:nvCxnSpPr>
        <p:spPr>
          <a:xfrm>
            <a:off x="-18031" y="1597082"/>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637FEAD7-F828-4293-A9C5-F7D65427A85B}"/>
              </a:ext>
            </a:extLst>
          </p:cNvPr>
          <p:cNvPicPr>
            <a:picLocks noChangeAspect="1"/>
          </p:cNvPicPr>
          <p:nvPr/>
        </p:nvPicPr>
        <p:blipFill>
          <a:blip r:embed="rId3"/>
          <a:stretch>
            <a:fillRect/>
          </a:stretch>
        </p:blipFill>
        <p:spPr>
          <a:xfrm>
            <a:off x="4058161" y="2688407"/>
            <a:ext cx="3744373" cy="3744373"/>
          </a:xfrm>
          <a:prstGeom prst="rect">
            <a:avLst/>
          </a:prstGeom>
        </p:spPr>
      </p:pic>
      <p:sp>
        <p:nvSpPr>
          <p:cNvPr id="10" name="TextBox 9">
            <a:extLst>
              <a:ext uri="{FF2B5EF4-FFF2-40B4-BE49-F238E27FC236}">
                <a16:creationId xmlns:a16="http://schemas.microsoft.com/office/drawing/2014/main" id="{72954D4A-B9A9-4DE5-AE30-A6405586B69C}"/>
              </a:ext>
            </a:extLst>
          </p:cNvPr>
          <p:cNvSpPr txBox="1"/>
          <p:nvPr/>
        </p:nvSpPr>
        <p:spPr>
          <a:xfrm>
            <a:off x="604140" y="6550223"/>
            <a:ext cx="3558988" cy="307777"/>
          </a:xfrm>
          <a:prstGeom prst="rect">
            <a:avLst/>
          </a:prstGeom>
          <a:noFill/>
        </p:spPr>
        <p:txBody>
          <a:bodyPr wrap="none" rtlCol="0">
            <a:spAutoFit/>
          </a:bodyPr>
          <a:lstStyle/>
          <a:p>
            <a:r>
              <a:rPr lang="en-US" sz="1400" dirty="0">
                <a:solidFill>
                  <a:schemeClr val="bg1">
                    <a:lumMod val="50000"/>
                  </a:schemeClr>
                </a:solidFill>
              </a:rPr>
              <a:t>Image: Flickr, Catalysts, Author: BASF Catalysts</a:t>
            </a:r>
          </a:p>
        </p:txBody>
      </p:sp>
    </p:spTree>
    <p:extLst>
      <p:ext uri="{BB962C8B-B14F-4D97-AF65-F5344CB8AC3E}">
        <p14:creationId xmlns:p14="http://schemas.microsoft.com/office/powerpoint/2010/main" val="425005339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66323" y="1816169"/>
            <a:ext cx="6564107" cy="2058809"/>
          </a:xfrm>
        </p:spPr>
        <p:txBody>
          <a:bodyPr>
            <a:normAutofit fontScale="70000" lnSpcReduction="20000"/>
          </a:bodyPr>
          <a:lstStyle/>
          <a:p>
            <a:pPr marL="0" indent="0">
              <a:buNone/>
            </a:pPr>
            <a:r>
              <a:rPr lang="en-US" b="1" dirty="0"/>
              <a:t>Catalysts can facilitate complex reactions by:</a:t>
            </a:r>
          </a:p>
          <a:p>
            <a:pPr marL="274320" indent="-274320">
              <a:lnSpc>
                <a:spcPct val="110000"/>
              </a:lnSpc>
              <a:spcBef>
                <a:spcPts val="600"/>
              </a:spcBef>
              <a:buNone/>
            </a:pPr>
            <a:endParaRPr lang="en-US" sz="500" dirty="0"/>
          </a:p>
          <a:p>
            <a:pPr marL="404813" lvl="1" indent="-258763">
              <a:lnSpc>
                <a:spcPct val="110000"/>
              </a:lnSpc>
              <a:spcBef>
                <a:spcPts val="1200"/>
              </a:spcBef>
            </a:pPr>
            <a:r>
              <a:rPr lang="en-US" dirty="0"/>
              <a:t>Lowering the activation energy of the reaction.</a:t>
            </a:r>
          </a:p>
          <a:p>
            <a:pPr marL="404813" lvl="1" indent="-258763">
              <a:lnSpc>
                <a:spcPct val="110000"/>
              </a:lnSpc>
              <a:spcBef>
                <a:spcPts val="1200"/>
              </a:spcBef>
            </a:pPr>
            <a:r>
              <a:rPr lang="en-US" dirty="0"/>
              <a:t>Reducing temperature necessary to achieve a reaction.</a:t>
            </a:r>
          </a:p>
          <a:p>
            <a:pPr marL="404813" lvl="1" indent="-258763">
              <a:lnSpc>
                <a:spcPct val="110000"/>
              </a:lnSpc>
              <a:spcBef>
                <a:spcPts val="1200"/>
              </a:spcBef>
            </a:pPr>
            <a:r>
              <a:rPr lang="en-US" dirty="0"/>
              <a:t>Controlling the site of the reaction (selectivity enhancement).</a:t>
            </a:r>
          </a:p>
          <a:p>
            <a:pPr marL="404813" lvl="1" indent="-258763">
              <a:lnSpc>
                <a:spcPct val="110000"/>
              </a:lnSpc>
              <a:spcBef>
                <a:spcPts val="1200"/>
              </a:spcBef>
            </a:pPr>
            <a:r>
              <a:rPr lang="en-US" dirty="0"/>
              <a:t>Catalysis is a cyclic event</a:t>
            </a:r>
          </a:p>
        </p:txBody>
      </p:sp>
      <p:sp>
        <p:nvSpPr>
          <p:cNvPr id="7" name="TextBox 6"/>
          <p:cNvSpPr txBox="1"/>
          <p:nvPr/>
        </p:nvSpPr>
        <p:spPr>
          <a:xfrm>
            <a:off x="833963" y="6432596"/>
            <a:ext cx="1867755" cy="276999"/>
          </a:xfrm>
          <a:prstGeom prst="rect">
            <a:avLst/>
          </a:prstGeom>
          <a:noFill/>
        </p:spPr>
        <p:txBody>
          <a:bodyPr wrap="none" rtlCol="0">
            <a:spAutoFit/>
          </a:bodyPr>
          <a:lstStyle/>
          <a:p>
            <a:r>
              <a:rPr lang="en-US" sz="1200" dirty="0">
                <a:solidFill>
                  <a:schemeClr val="bg1">
                    <a:lumMod val="65000"/>
                  </a:schemeClr>
                </a:solidFill>
              </a:rPr>
              <a:t>Image source: Adobe stock</a:t>
            </a:r>
          </a:p>
        </p:txBody>
      </p:sp>
      <p:pic>
        <p:nvPicPr>
          <p:cNvPr id="2" name="Imagem 1">
            <a:extLst>
              <a:ext uri="{FF2B5EF4-FFF2-40B4-BE49-F238E27FC236}">
                <a16:creationId xmlns:a16="http://schemas.microsoft.com/office/drawing/2014/main" id="{109D7882-1EBB-4077-97BD-8F54EDF6E5C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86220" y="2293662"/>
            <a:ext cx="4937700" cy="3465378"/>
          </a:xfrm>
          <a:prstGeom prst="rect">
            <a:avLst/>
          </a:prstGeom>
        </p:spPr>
      </p:pic>
      <p:cxnSp>
        <p:nvCxnSpPr>
          <p:cNvPr id="8" name="Straight Connector 7">
            <a:extLst>
              <a:ext uri="{FF2B5EF4-FFF2-40B4-BE49-F238E27FC236}">
                <a16:creationId xmlns:a16="http://schemas.microsoft.com/office/drawing/2014/main" id="{498CFB33-F30D-470F-9923-E1A75C78FD2C}"/>
              </a:ext>
            </a:extLst>
          </p:cNvPr>
          <p:cNvCxnSpPr>
            <a:cxnSpLocks/>
          </p:cNvCxnSpPr>
          <p:nvPr/>
        </p:nvCxnSpPr>
        <p:spPr>
          <a:xfrm>
            <a:off x="-18031" y="1597082"/>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7953A3DB-E1B4-4680-AEE4-E55B33A9B5BD}"/>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91548" y="44498"/>
            <a:ext cx="2133600" cy="1409700"/>
          </a:xfrm>
          <a:prstGeom prst="rect">
            <a:avLst/>
          </a:prstGeom>
        </p:spPr>
      </p:pic>
      <p:sp>
        <p:nvSpPr>
          <p:cNvPr id="10" name="TextBox 9">
            <a:extLst>
              <a:ext uri="{FF2B5EF4-FFF2-40B4-BE49-F238E27FC236}">
                <a16:creationId xmlns:a16="http://schemas.microsoft.com/office/drawing/2014/main" id="{F7953D69-298D-40DC-8610-66D0D77D1F75}"/>
              </a:ext>
            </a:extLst>
          </p:cNvPr>
          <p:cNvSpPr txBox="1"/>
          <p:nvPr/>
        </p:nvSpPr>
        <p:spPr>
          <a:xfrm>
            <a:off x="2425148" y="389481"/>
            <a:ext cx="2034339" cy="707886"/>
          </a:xfrm>
          <a:prstGeom prst="rect">
            <a:avLst/>
          </a:prstGeom>
          <a:noFill/>
        </p:spPr>
        <p:txBody>
          <a:bodyPr wrap="none" rtlCol="0">
            <a:spAutoFit/>
          </a:bodyPr>
          <a:lstStyle/>
          <a:p>
            <a:r>
              <a:rPr lang="en-US" altLang="en-US" sz="4000" b="1" dirty="0">
                <a:solidFill>
                  <a:srgbClr val="00728A"/>
                </a:solidFill>
                <a:latin typeface="Calibri" charset="0"/>
                <a:ea typeface="ＭＳ Ｐゴシック" charset="-128"/>
              </a:rPr>
              <a:t>Catalysis</a:t>
            </a:r>
          </a:p>
        </p:txBody>
      </p:sp>
      <p:sp>
        <p:nvSpPr>
          <p:cNvPr id="11" name="Rectangle 7"/>
          <p:cNvSpPr>
            <a:spLocks noChangeArrowheads="1"/>
          </p:cNvSpPr>
          <p:nvPr/>
        </p:nvSpPr>
        <p:spPr bwMode="auto">
          <a:xfrm>
            <a:off x="5103476" y="6364179"/>
            <a:ext cx="6564107"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fr-FR" sz="1200" i="1" dirty="0"/>
              <a:t>I. </a:t>
            </a:r>
            <a:r>
              <a:rPr lang="fr-FR" sz="1200" i="1" dirty="0" err="1"/>
              <a:t>Chorkendorff</a:t>
            </a:r>
            <a:r>
              <a:rPr lang="fr-FR" sz="1200" i="1" dirty="0"/>
              <a:t>, J. W. </a:t>
            </a:r>
            <a:r>
              <a:rPr lang="fr-FR" sz="1200" i="1" dirty="0" err="1"/>
              <a:t>Niemantsverdriet</a:t>
            </a:r>
            <a:r>
              <a:rPr lang="fr-FR" sz="1200" i="1" dirty="0"/>
              <a:t>, Concepts of Modern </a:t>
            </a:r>
            <a:r>
              <a:rPr lang="fr-FR" sz="1200" i="1" dirty="0" err="1"/>
              <a:t>Catalysis</a:t>
            </a:r>
            <a:r>
              <a:rPr lang="fr-FR" sz="1200" i="1" dirty="0"/>
              <a:t> and </a:t>
            </a:r>
            <a:r>
              <a:rPr lang="fr-FR" sz="1200" i="1" dirty="0" err="1"/>
              <a:t>Kinetics</a:t>
            </a:r>
            <a:r>
              <a:rPr lang="fr-FR" sz="1200" i="1" dirty="0"/>
              <a:t>, </a:t>
            </a:r>
            <a:r>
              <a:rPr lang="fr-FR" sz="1200" i="1" dirty="0" err="1"/>
              <a:t>Wiley</a:t>
            </a:r>
            <a:r>
              <a:rPr lang="fr-FR" sz="1200" i="1" dirty="0"/>
              <a:t>-VCH, 2003</a:t>
            </a:r>
          </a:p>
        </p:txBody>
      </p:sp>
      <p:pic>
        <p:nvPicPr>
          <p:cNvPr id="12" name="Picture 8" descr="catalysi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a:xfrm>
            <a:off x="1786554" y="3874979"/>
            <a:ext cx="3311525" cy="24574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1827100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cstate="print">
            <a:duotone>
              <a:schemeClr val="accent1">
                <a:shade val="45000"/>
                <a:satMod val="135000"/>
              </a:schemeClr>
              <a:prstClr val="white"/>
            </a:duotone>
            <a:extLst>
              <a:ext uri="{BEBA8EAE-BF5A-486C-A8C5-ECC9F3942E4B}">
                <a14:imgProps xmlns:a14="http://schemas.microsoft.com/office/drawing/2010/main">
                  <a14:imgLayer r:embed="rId3">
                    <a14:imgEffect>
                      <a14:colorTemperature colorTemp="11200"/>
                    </a14:imgEffect>
                    <a14:imgEffect>
                      <a14:brightnessContrast contrast="40000"/>
                    </a14:imgEffect>
                  </a14:imgLayer>
                </a14:imgProps>
              </a:ext>
              <a:ext uri="{28A0092B-C50C-407E-A947-70E740481C1C}">
                <a14:useLocalDpi xmlns:a14="http://schemas.microsoft.com/office/drawing/2010/main"/>
              </a:ext>
            </a:extLst>
          </a:blip>
          <a:srcRect l="4000" t="4009" b="4000"/>
          <a:stretch/>
        </p:blipFill>
        <p:spPr>
          <a:xfrm>
            <a:off x="5065022" y="1888423"/>
            <a:ext cx="6815352" cy="4898079"/>
          </a:xfrm>
          <a:prstGeom prst="rect">
            <a:avLst/>
          </a:prstGeom>
          <a:noFill/>
        </p:spPr>
      </p:pic>
      <p:sp>
        <p:nvSpPr>
          <p:cNvPr id="6" name="TextBox 5"/>
          <p:cNvSpPr txBox="1"/>
          <p:nvPr/>
        </p:nvSpPr>
        <p:spPr>
          <a:xfrm>
            <a:off x="5817705" y="6370362"/>
            <a:ext cx="6188765" cy="416140"/>
          </a:xfrm>
          <a:prstGeom prst="rect">
            <a:avLst/>
          </a:prstGeom>
          <a:noFill/>
        </p:spPr>
        <p:txBody>
          <a:bodyPr wrap="square" rtlCol="0">
            <a:spAutoFit/>
          </a:bodyPr>
          <a:lstStyle/>
          <a:p>
            <a:pPr marL="609600" indent="-609600">
              <a:lnSpc>
                <a:spcPct val="80000"/>
              </a:lnSpc>
            </a:pPr>
            <a:endParaRPr lang="en-US" altLang="en-US" sz="1400" dirty="0">
              <a:solidFill>
                <a:schemeClr val="bg1">
                  <a:lumMod val="65000"/>
                </a:schemeClr>
              </a:solidFill>
              <a:latin typeface="Calibri" charset="0"/>
              <a:ea typeface="ＭＳ Ｐゴシック" charset="-128"/>
            </a:endParaRPr>
          </a:p>
          <a:p>
            <a:pPr marL="609600" indent="-609600">
              <a:lnSpc>
                <a:spcPct val="80000"/>
              </a:lnSpc>
            </a:pPr>
            <a:r>
              <a:rPr lang="en-US" altLang="en-US" sz="1200" b="1" dirty="0" err="1">
                <a:solidFill>
                  <a:schemeClr val="bg1">
                    <a:lumMod val="65000"/>
                  </a:schemeClr>
                </a:solidFill>
                <a:latin typeface="Calibri" charset="0"/>
                <a:ea typeface="ＭＳ Ｐゴシック" charset="-128"/>
              </a:rPr>
              <a:t>Anastas</a:t>
            </a:r>
            <a:r>
              <a:rPr lang="en-US" altLang="en-US" sz="1200" b="1" dirty="0">
                <a:solidFill>
                  <a:schemeClr val="bg1">
                    <a:lumMod val="65000"/>
                  </a:schemeClr>
                </a:solidFill>
                <a:latin typeface="Calibri" charset="0"/>
                <a:ea typeface="ＭＳ Ｐゴシック" charset="-128"/>
              </a:rPr>
              <a:t>, P. T.; Warner, J.C. Green Chemistry: Theory and Practice, Oxford University Press,1998</a:t>
            </a:r>
            <a:endParaRPr lang="en-US" sz="1200" dirty="0">
              <a:solidFill>
                <a:schemeClr val="bg1">
                  <a:lumMod val="65000"/>
                </a:schemeClr>
              </a:solidFill>
            </a:endParaRPr>
          </a:p>
        </p:txBody>
      </p:sp>
      <p:sp>
        <p:nvSpPr>
          <p:cNvPr id="7" name="TextBox 6"/>
          <p:cNvSpPr txBox="1"/>
          <p:nvPr/>
        </p:nvSpPr>
        <p:spPr>
          <a:xfrm>
            <a:off x="2093014" y="261169"/>
            <a:ext cx="7969910" cy="707886"/>
          </a:xfrm>
          <a:prstGeom prst="rect">
            <a:avLst/>
          </a:prstGeom>
          <a:noFill/>
        </p:spPr>
        <p:txBody>
          <a:bodyPr wrap="square" rtlCol="0">
            <a:spAutoFit/>
          </a:bodyPr>
          <a:lstStyle/>
          <a:p>
            <a:r>
              <a:rPr lang="en-US" sz="4000" b="1" dirty="0"/>
              <a:t>The 12 Principles of Green Chemistry</a:t>
            </a:r>
          </a:p>
        </p:txBody>
      </p:sp>
      <p:sp>
        <p:nvSpPr>
          <p:cNvPr id="11" name="Rectangle 1027"/>
          <p:cNvSpPr txBox="1">
            <a:spLocks noChangeArrowheads="1"/>
          </p:cNvSpPr>
          <p:nvPr/>
        </p:nvSpPr>
        <p:spPr>
          <a:xfrm>
            <a:off x="1008271" y="1426956"/>
            <a:ext cx="4850978" cy="5230836"/>
          </a:xfrm>
          <a:prstGeom prst="rect">
            <a:avLst/>
          </a:prstGeom>
        </p:spPr>
        <p:txBody>
          <a:bodyPr>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altLang="x-none" dirty="0">
                <a:ea typeface="ＭＳ Ｐゴシック" charset="-128"/>
              </a:rPr>
              <a:t>The principles address:</a:t>
            </a:r>
            <a:endParaRPr lang="en-US" altLang="x-none" sz="600" dirty="0">
              <a:ea typeface="ＭＳ Ｐゴシック" charset="-128"/>
            </a:endParaRPr>
          </a:p>
          <a:p>
            <a:pPr marL="461963" lvl="1" indent="-239713">
              <a:lnSpc>
                <a:spcPct val="120000"/>
              </a:lnSpc>
            </a:pPr>
            <a:r>
              <a:rPr lang="en-US" altLang="x-none" sz="2300" b="1" dirty="0">
                <a:ea typeface="ＭＳ Ｐゴシック" charset="-128"/>
              </a:rPr>
              <a:t>Toxicity</a:t>
            </a:r>
          </a:p>
          <a:p>
            <a:pPr marL="461963" lvl="2" indent="0">
              <a:lnSpc>
                <a:spcPct val="120000"/>
              </a:lnSpc>
              <a:buFont typeface="Arial" panose="020B0604020202020204" pitchFamily="34" charset="0"/>
              <a:buNone/>
            </a:pPr>
            <a:r>
              <a:rPr lang="en-US" altLang="x-none" sz="2300" dirty="0">
                <a:ea typeface="ＭＳ Ｐゴシック" charset="-128"/>
              </a:rPr>
              <a:t>-  Reducing the hazard</a:t>
            </a:r>
          </a:p>
          <a:p>
            <a:pPr marL="461963" lvl="1" indent="-239713">
              <a:lnSpc>
                <a:spcPct val="120000"/>
              </a:lnSpc>
            </a:pPr>
            <a:r>
              <a:rPr lang="en-US" altLang="x-none" sz="2300" b="1" dirty="0">
                <a:ea typeface="ＭＳ Ｐゴシック" charset="-128"/>
              </a:rPr>
              <a:t>Feedstocks</a:t>
            </a:r>
          </a:p>
          <a:p>
            <a:pPr marL="461963" lvl="2" indent="0">
              <a:lnSpc>
                <a:spcPct val="120000"/>
              </a:lnSpc>
              <a:buNone/>
            </a:pPr>
            <a:r>
              <a:rPr lang="en-US" altLang="x-none" sz="2300" dirty="0">
                <a:ea typeface="ＭＳ Ｐゴシック" charset="-128"/>
              </a:rPr>
              <a:t>-  Use of renewable resources</a:t>
            </a:r>
          </a:p>
          <a:p>
            <a:pPr marL="461963" lvl="1" indent="-239713">
              <a:lnSpc>
                <a:spcPct val="120000"/>
              </a:lnSpc>
            </a:pPr>
            <a:r>
              <a:rPr lang="en-US" altLang="x-none" sz="2300" b="1" dirty="0">
                <a:ea typeface="ＭＳ Ｐゴシック" charset="-128"/>
              </a:rPr>
              <a:t>Designing safer products</a:t>
            </a:r>
          </a:p>
          <a:p>
            <a:pPr marL="461963" lvl="2" indent="0">
              <a:lnSpc>
                <a:spcPct val="120000"/>
              </a:lnSpc>
              <a:buNone/>
            </a:pPr>
            <a:r>
              <a:rPr lang="en-US" altLang="x-none" sz="2300" dirty="0">
                <a:ea typeface="ＭＳ Ｐゴシック" charset="-128"/>
              </a:rPr>
              <a:t>-  Non toxic products by design</a:t>
            </a:r>
          </a:p>
          <a:p>
            <a:pPr marL="461963" lvl="1" indent="-239713">
              <a:lnSpc>
                <a:spcPct val="120000"/>
              </a:lnSpc>
            </a:pPr>
            <a:r>
              <a:rPr lang="en-US" altLang="x-none" sz="2300" b="1" dirty="0">
                <a:ea typeface="ＭＳ Ｐゴシック" charset="-128"/>
              </a:rPr>
              <a:t>Biodegradability</a:t>
            </a:r>
          </a:p>
          <a:p>
            <a:pPr marL="461963" lvl="2" indent="0">
              <a:lnSpc>
                <a:spcPct val="120000"/>
              </a:lnSpc>
              <a:buNone/>
            </a:pPr>
            <a:r>
              <a:rPr lang="en-US" altLang="x-none" sz="2300" dirty="0">
                <a:ea typeface="ＭＳ Ｐゴシック" charset="-128"/>
              </a:rPr>
              <a:t>-  Enhancing break down at the end of life</a:t>
            </a:r>
          </a:p>
          <a:p>
            <a:pPr marL="461963" lvl="1" indent="-239713">
              <a:lnSpc>
                <a:spcPct val="120000"/>
              </a:lnSpc>
            </a:pPr>
            <a:r>
              <a:rPr lang="en-US" altLang="x-none" sz="2300" b="1" dirty="0">
                <a:ea typeface="ＭＳ Ｐゴシック" charset="-128"/>
              </a:rPr>
              <a:t>Energy</a:t>
            </a:r>
          </a:p>
          <a:p>
            <a:pPr marL="461963" lvl="2" indent="0">
              <a:lnSpc>
                <a:spcPct val="120000"/>
              </a:lnSpc>
              <a:buNone/>
            </a:pPr>
            <a:r>
              <a:rPr lang="en-US" altLang="x-none" sz="2300" dirty="0">
                <a:ea typeface="ＭＳ Ｐゴシック" charset="-128"/>
              </a:rPr>
              <a:t>-  Reducing the energy needs</a:t>
            </a:r>
          </a:p>
          <a:p>
            <a:pPr marL="461963" lvl="1" indent="-239713">
              <a:lnSpc>
                <a:spcPct val="120000"/>
              </a:lnSpc>
            </a:pPr>
            <a:r>
              <a:rPr lang="en-US" altLang="x-none" sz="2300" b="1" dirty="0">
                <a:ea typeface="ＭＳ Ｐゴシック" charset="-128"/>
              </a:rPr>
              <a:t>Accidents</a:t>
            </a:r>
          </a:p>
          <a:p>
            <a:pPr marL="461963" lvl="2" indent="0">
              <a:lnSpc>
                <a:spcPct val="120000"/>
              </a:lnSpc>
              <a:buNone/>
            </a:pPr>
            <a:r>
              <a:rPr lang="en-US" altLang="x-none" sz="2300" dirty="0">
                <a:ea typeface="ＭＳ Ｐゴシック" charset="-128"/>
              </a:rPr>
              <a:t>-  Eliminating accidents</a:t>
            </a:r>
          </a:p>
          <a:p>
            <a:pPr marL="461963" lvl="1" indent="-239713">
              <a:lnSpc>
                <a:spcPct val="120000"/>
              </a:lnSpc>
            </a:pPr>
            <a:r>
              <a:rPr lang="en-US" altLang="x-none" sz="2300" b="1" dirty="0">
                <a:ea typeface="ＭＳ Ｐゴシック" charset="-128"/>
              </a:rPr>
              <a:t>Efficiency</a:t>
            </a:r>
          </a:p>
          <a:p>
            <a:pPr marL="461963" lvl="2" indent="0">
              <a:lnSpc>
                <a:spcPct val="120000"/>
              </a:lnSpc>
              <a:buNone/>
            </a:pPr>
            <a:r>
              <a:rPr lang="en-US" altLang="x-none" sz="2300" dirty="0">
                <a:ea typeface="ＭＳ Ｐゴシック" charset="-128"/>
              </a:rPr>
              <a:t>-  Shorter processes and synthesis</a:t>
            </a:r>
          </a:p>
        </p:txBody>
      </p:sp>
      <p:cxnSp>
        <p:nvCxnSpPr>
          <p:cNvPr id="9" name="Straight Connector 8">
            <a:extLst>
              <a:ext uri="{FF2B5EF4-FFF2-40B4-BE49-F238E27FC236}">
                <a16:creationId xmlns:a16="http://schemas.microsoft.com/office/drawing/2014/main" id="{3EC57614-CA7B-468F-A58C-B711D2B16D96}"/>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765219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1173480" y="1825625"/>
            <a:ext cx="10180320" cy="4351338"/>
          </a:xfrm>
        </p:spPr>
        <p:txBody>
          <a:bodyPr/>
          <a:lstStyle/>
          <a:p>
            <a:pPr marL="0" indent="0">
              <a:buNone/>
            </a:pPr>
            <a:r>
              <a:rPr lang="en-US" dirty="0"/>
              <a:t>Many molecules/enzymes/materials can be catalysts</a:t>
            </a:r>
          </a:p>
        </p:txBody>
      </p:sp>
      <p:cxnSp>
        <p:nvCxnSpPr>
          <p:cNvPr id="8" name="Straight Connector 7">
            <a:extLst>
              <a:ext uri="{FF2B5EF4-FFF2-40B4-BE49-F238E27FC236}">
                <a16:creationId xmlns:a16="http://schemas.microsoft.com/office/drawing/2014/main" id="{498CFB33-F30D-470F-9923-E1A75C78FD2C}"/>
              </a:ext>
            </a:extLst>
          </p:cNvPr>
          <p:cNvCxnSpPr>
            <a:cxnSpLocks/>
          </p:cNvCxnSpPr>
          <p:nvPr/>
        </p:nvCxnSpPr>
        <p:spPr>
          <a:xfrm>
            <a:off x="-18031" y="1597082"/>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7953A3DB-E1B4-4680-AEE4-E55B33A9B5BD}"/>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91548" y="44498"/>
            <a:ext cx="2133600" cy="1409700"/>
          </a:xfrm>
          <a:prstGeom prst="rect">
            <a:avLst/>
          </a:prstGeom>
        </p:spPr>
      </p:pic>
      <p:sp>
        <p:nvSpPr>
          <p:cNvPr id="10" name="TextBox 9">
            <a:extLst>
              <a:ext uri="{FF2B5EF4-FFF2-40B4-BE49-F238E27FC236}">
                <a16:creationId xmlns:a16="http://schemas.microsoft.com/office/drawing/2014/main" id="{F7953D69-298D-40DC-8610-66D0D77D1F75}"/>
              </a:ext>
            </a:extLst>
          </p:cNvPr>
          <p:cNvSpPr txBox="1"/>
          <p:nvPr/>
        </p:nvSpPr>
        <p:spPr>
          <a:xfrm>
            <a:off x="2425148" y="389481"/>
            <a:ext cx="2034339" cy="707886"/>
          </a:xfrm>
          <a:prstGeom prst="rect">
            <a:avLst/>
          </a:prstGeom>
          <a:noFill/>
        </p:spPr>
        <p:txBody>
          <a:bodyPr wrap="none" rtlCol="0">
            <a:spAutoFit/>
          </a:bodyPr>
          <a:lstStyle/>
          <a:p>
            <a:r>
              <a:rPr lang="en-US" altLang="en-US" sz="4000" b="1" dirty="0">
                <a:solidFill>
                  <a:srgbClr val="00728A"/>
                </a:solidFill>
                <a:latin typeface="Calibri" charset="0"/>
                <a:ea typeface="ＭＳ Ｐゴシック" charset="-128"/>
              </a:rPr>
              <a:t>Catalysis</a:t>
            </a:r>
          </a:p>
        </p:txBody>
      </p:sp>
      <p:sp>
        <p:nvSpPr>
          <p:cNvPr id="143" name="Rectangle 10"/>
          <p:cNvSpPr>
            <a:spLocks noChangeArrowheads="1"/>
          </p:cNvSpPr>
          <p:nvPr/>
        </p:nvSpPr>
        <p:spPr bwMode="auto">
          <a:xfrm>
            <a:off x="1053794" y="6474303"/>
            <a:ext cx="961928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1200" i="1" dirty="0">
                <a:solidFill>
                  <a:schemeClr val="bg1">
                    <a:lumMod val="50000"/>
                  </a:schemeClr>
                </a:solidFill>
              </a:rPr>
              <a:t>Catalysis, Concepts and green applications, by </a:t>
            </a:r>
            <a:r>
              <a:rPr lang="en-US" sz="1200" i="1" dirty="0" err="1">
                <a:solidFill>
                  <a:schemeClr val="bg1">
                    <a:lumMod val="50000"/>
                  </a:schemeClr>
                </a:solidFill>
              </a:rPr>
              <a:t>Gadi</a:t>
            </a:r>
            <a:r>
              <a:rPr lang="en-US" sz="1200" i="1" dirty="0">
                <a:solidFill>
                  <a:schemeClr val="bg1">
                    <a:lumMod val="50000"/>
                  </a:schemeClr>
                </a:solidFill>
              </a:rPr>
              <a:t> Rothenberg, Wiley-VCH 2008. </a:t>
            </a:r>
            <a:endParaRPr lang="en-US" sz="1200" dirty="0">
              <a:solidFill>
                <a:schemeClr val="bg1">
                  <a:lumMod val="50000"/>
                </a:schemeClr>
              </a:solidFill>
            </a:endParaRPr>
          </a:p>
        </p:txBody>
      </p:sp>
      <p:sp>
        <p:nvSpPr>
          <p:cNvPr id="175" name="Text Box 278"/>
          <p:cNvSpPr txBox="1">
            <a:spLocks noChangeArrowheads="1"/>
          </p:cNvSpPr>
          <p:nvPr/>
        </p:nvSpPr>
        <p:spPr bwMode="auto">
          <a:xfrm>
            <a:off x="2165747" y="5910709"/>
            <a:ext cx="26685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400">
                <a:solidFill>
                  <a:srgbClr val="000000"/>
                </a:solidFill>
                <a:cs typeface="Arial" pitchFamily="34" charset="0"/>
              </a:rPr>
              <a:t>copper-zinc crystallites on silica</a:t>
            </a:r>
          </a:p>
        </p:txBody>
      </p:sp>
      <p:grpSp>
        <p:nvGrpSpPr>
          <p:cNvPr id="176" name="Group 286"/>
          <p:cNvGrpSpPr>
            <a:grpSpLocks/>
          </p:cNvGrpSpPr>
          <p:nvPr/>
        </p:nvGrpSpPr>
        <p:grpSpPr bwMode="auto">
          <a:xfrm>
            <a:off x="8850171" y="1982076"/>
            <a:ext cx="2600082" cy="2346904"/>
            <a:chOff x="3243" y="1344"/>
            <a:chExt cx="1188" cy="1190"/>
          </a:xfrm>
        </p:grpSpPr>
        <p:pic>
          <p:nvPicPr>
            <p:cNvPr id="177" name="Picture 162" descr="zeolit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43" y="1344"/>
              <a:ext cx="1043" cy="1089"/>
            </a:xfrm>
            <a:prstGeom prst="rect">
              <a:avLst/>
            </a:prstGeom>
            <a:noFill/>
            <a:extLst>
              <a:ext uri="{909E8E84-426E-40DD-AFC4-6F175D3DCCD1}">
                <a14:hiddenFill xmlns:a14="http://schemas.microsoft.com/office/drawing/2010/main">
                  <a:solidFill>
                    <a:srgbClr val="FFFFFF"/>
                  </a:solidFill>
                </a14:hiddenFill>
              </a:ext>
            </a:extLst>
          </p:spPr>
        </p:pic>
        <p:sp>
          <p:nvSpPr>
            <p:cNvPr id="178" name="Text Box 163"/>
            <p:cNvSpPr txBox="1">
              <a:spLocks noChangeArrowheads="1"/>
            </p:cNvSpPr>
            <p:nvPr/>
          </p:nvSpPr>
          <p:spPr bwMode="auto">
            <a:xfrm>
              <a:off x="3288" y="2394"/>
              <a:ext cx="1143" cy="1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dirty="0">
                  <a:solidFill>
                    <a:srgbClr val="000000"/>
                  </a:solidFill>
                  <a:cs typeface="Arial" pitchFamily="34" charset="0"/>
                </a:rPr>
                <a:t>zeolite (crystalline </a:t>
              </a:r>
              <a:r>
                <a:rPr lang="en-US" sz="1200" dirty="0" err="1">
                  <a:solidFill>
                    <a:srgbClr val="000000"/>
                  </a:solidFill>
                  <a:cs typeface="Arial" pitchFamily="34" charset="0"/>
                </a:rPr>
                <a:t>aluminosilicate</a:t>
              </a:r>
              <a:r>
                <a:rPr lang="en-US" sz="1200" dirty="0">
                  <a:solidFill>
                    <a:srgbClr val="000000"/>
                  </a:solidFill>
                  <a:cs typeface="Arial" pitchFamily="34" charset="0"/>
                </a:rPr>
                <a:t>)</a:t>
              </a:r>
            </a:p>
          </p:txBody>
        </p:sp>
      </p:grpSp>
      <p:grpSp>
        <p:nvGrpSpPr>
          <p:cNvPr id="179" name="Group 290"/>
          <p:cNvGrpSpPr>
            <a:grpSpLocks/>
          </p:cNvGrpSpPr>
          <p:nvPr/>
        </p:nvGrpSpPr>
        <p:grpSpPr bwMode="auto">
          <a:xfrm>
            <a:off x="1318136" y="2745706"/>
            <a:ext cx="2405179" cy="2150610"/>
            <a:chOff x="1157" y="1188"/>
            <a:chExt cx="1099" cy="1091"/>
          </a:xfrm>
        </p:grpSpPr>
        <p:graphicFrame>
          <p:nvGraphicFramePr>
            <p:cNvPr id="180" name="Object 161"/>
            <p:cNvGraphicFramePr>
              <a:graphicFrameLocks noChangeAspect="1"/>
            </p:cNvGraphicFramePr>
            <p:nvPr>
              <p:extLst>
                <p:ext uri="{D42A27DB-BD31-4B8C-83A1-F6EECF244321}">
                  <p14:modId xmlns:p14="http://schemas.microsoft.com/office/powerpoint/2010/main" val="2902757801"/>
                </p:ext>
              </p:extLst>
            </p:nvPr>
          </p:nvGraphicFramePr>
          <p:xfrm>
            <a:off x="1157" y="1188"/>
            <a:ext cx="997" cy="1043"/>
          </p:xfrm>
          <a:graphic>
            <a:graphicData uri="http://schemas.openxmlformats.org/presentationml/2006/ole">
              <mc:AlternateContent xmlns:mc="http://schemas.openxmlformats.org/markup-compatibility/2006">
                <mc:Choice xmlns:v="urn:schemas-microsoft-com:vml" Requires="v">
                  <p:oleObj spid="_x0000_s13910" name="Photo Editor Photo" r:id="rId6" imgW="2057143" imgH="2152951" progId="">
                    <p:embed/>
                  </p:oleObj>
                </mc:Choice>
                <mc:Fallback>
                  <p:oleObj name="Photo Editor Photo" r:id="rId6" imgW="2057143" imgH="2152951" progId="">
                    <p:embed/>
                    <p:pic>
                      <p:nvPicPr>
                        <p:cNvPr id="14" name="Object 16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57" y="1188"/>
                          <a:ext cx="997" cy="10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1" name="Text Box 164"/>
            <p:cNvSpPr txBox="1">
              <a:spLocks noChangeArrowheads="1"/>
            </p:cNvSpPr>
            <p:nvPr/>
          </p:nvSpPr>
          <p:spPr bwMode="auto">
            <a:xfrm>
              <a:off x="1429" y="2124"/>
              <a:ext cx="827" cy="1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400">
                  <a:solidFill>
                    <a:srgbClr val="000000"/>
                  </a:solidFill>
                  <a:cs typeface="Arial" pitchFamily="34" charset="0"/>
                </a:rPr>
                <a:t>enzyme (biocatalyst)</a:t>
              </a:r>
            </a:p>
          </p:txBody>
        </p:sp>
      </p:grpSp>
      <p:sp>
        <p:nvSpPr>
          <p:cNvPr id="182" name="Freeform 244"/>
          <p:cNvSpPr>
            <a:spLocks/>
          </p:cNvSpPr>
          <p:nvPr/>
        </p:nvSpPr>
        <p:spPr bwMode="auto">
          <a:xfrm>
            <a:off x="1984375" y="5536595"/>
            <a:ext cx="2579687" cy="444500"/>
          </a:xfrm>
          <a:custGeom>
            <a:avLst/>
            <a:gdLst>
              <a:gd name="T0" fmla="*/ 0 w 816"/>
              <a:gd name="T1" fmla="*/ 310 h 310"/>
              <a:gd name="T2" fmla="*/ 45 w 816"/>
              <a:gd name="T3" fmla="*/ 38 h 310"/>
              <a:gd name="T4" fmla="*/ 226 w 816"/>
              <a:gd name="T5" fmla="*/ 83 h 310"/>
              <a:gd name="T6" fmla="*/ 498 w 816"/>
              <a:gd name="T7" fmla="*/ 38 h 310"/>
              <a:gd name="T8" fmla="*/ 725 w 816"/>
              <a:gd name="T9" fmla="*/ 83 h 310"/>
              <a:gd name="T10" fmla="*/ 816 w 816"/>
              <a:gd name="T11" fmla="*/ 310 h 310"/>
            </a:gdLst>
            <a:ahLst/>
            <a:cxnLst>
              <a:cxn ang="0">
                <a:pos x="T0" y="T1"/>
              </a:cxn>
              <a:cxn ang="0">
                <a:pos x="T2" y="T3"/>
              </a:cxn>
              <a:cxn ang="0">
                <a:pos x="T4" y="T5"/>
              </a:cxn>
              <a:cxn ang="0">
                <a:pos x="T6" y="T7"/>
              </a:cxn>
              <a:cxn ang="0">
                <a:pos x="T8" y="T9"/>
              </a:cxn>
              <a:cxn ang="0">
                <a:pos x="T10" y="T11"/>
              </a:cxn>
            </a:cxnLst>
            <a:rect l="0" t="0" r="r" b="b"/>
            <a:pathLst>
              <a:path w="816" h="310">
                <a:moveTo>
                  <a:pt x="0" y="310"/>
                </a:moveTo>
                <a:cubicBezTo>
                  <a:pt x="3" y="193"/>
                  <a:pt x="7" y="76"/>
                  <a:pt x="45" y="38"/>
                </a:cubicBezTo>
                <a:cubicBezTo>
                  <a:pt x="83" y="0"/>
                  <a:pt x="151" y="83"/>
                  <a:pt x="226" y="83"/>
                </a:cubicBezTo>
                <a:cubicBezTo>
                  <a:pt x="301" y="83"/>
                  <a:pt x="415" y="38"/>
                  <a:pt x="498" y="38"/>
                </a:cubicBezTo>
                <a:cubicBezTo>
                  <a:pt x="581" y="38"/>
                  <a:pt x="672" y="38"/>
                  <a:pt x="725" y="83"/>
                </a:cubicBezTo>
                <a:cubicBezTo>
                  <a:pt x="778" y="128"/>
                  <a:pt x="797" y="219"/>
                  <a:pt x="816" y="310"/>
                </a:cubicBezTo>
              </a:path>
            </a:pathLst>
          </a:custGeom>
          <a:solidFill>
            <a:srgbClr val="99CCFF"/>
          </a:solidFill>
          <a:ln w="12700"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400">
              <a:solidFill>
                <a:srgbClr val="000000"/>
              </a:solidFill>
              <a:latin typeface="Times New Roman" pitchFamily="18" charset="0"/>
            </a:endParaRPr>
          </a:p>
        </p:txBody>
      </p:sp>
      <p:grpSp>
        <p:nvGrpSpPr>
          <p:cNvPr id="183" name="Group 245"/>
          <p:cNvGrpSpPr>
            <a:grpSpLocks/>
          </p:cNvGrpSpPr>
          <p:nvPr/>
        </p:nvGrpSpPr>
        <p:grpSpPr bwMode="auto">
          <a:xfrm>
            <a:off x="2430860" y="5396359"/>
            <a:ext cx="944562" cy="284163"/>
            <a:chOff x="2784" y="2400"/>
            <a:chExt cx="672" cy="240"/>
          </a:xfrm>
        </p:grpSpPr>
        <p:sp>
          <p:nvSpPr>
            <p:cNvPr id="184" name="Freeform 246"/>
            <p:cNvSpPr>
              <a:spLocks/>
            </p:cNvSpPr>
            <p:nvPr/>
          </p:nvSpPr>
          <p:spPr bwMode="auto">
            <a:xfrm>
              <a:off x="2784" y="2400"/>
              <a:ext cx="672" cy="240"/>
            </a:xfrm>
            <a:custGeom>
              <a:avLst/>
              <a:gdLst>
                <a:gd name="T0" fmla="*/ 48 w 672"/>
                <a:gd name="T1" fmla="*/ 240 h 240"/>
                <a:gd name="T2" fmla="*/ 0 w 672"/>
                <a:gd name="T3" fmla="*/ 96 h 240"/>
                <a:gd name="T4" fmla="*/ 144 w 672"/>
                <a:gd name="T5" fmla="*/ 0 h 240"/>
                <a:gd name="T6" fmla="*/ 576 w 672"/>
                <a:gd name="T7" fmla="*/ 0 h 240"/>
                <a:gd name="T8" fmla="*/ 672 w 672"/>
                <a:gd name="T9" fmla="*/ 96 h 240"/>
                <a:gd name="T10" fmla="*/ 624 w 672"/>
                <a:gd name="T11" fmla="*/ 192 h 240"/>
              </a:gdLst>
              <a:ahLst/>
              <a:cxnLst>
                <a:cxn ang="0">
                  <a:pos x="T0" y="T1"/>
                </a:cxn>
                <a:cxn ang="0">
                  <a:pos x="T2" y="T3"/>
                </a:cxn>
                <a:cxn ang="0">
                  <a:pos x="T4" y="T5"/>
                </a:cxn>
                <a:cxn ang="0">
                  <a:pos x="T6" y="T7"/>
                </a:cxn>
                <a:cxn ang="0">
                  <a:pos x="T8" y="T9"/>
                </a:cxn>
                <a:cxn ang="0">
                  <a:pos x="T10" y="T11"/>
                </a:cxn>
              </a:cxnLst>
              <a:rect l="0" t="0" r="r" b="b"/>
              <a:pathLst>
                <a:path w="672" h="240">
                  <a:moveTo>
                    <a:pt x="48" y="240"/>
                  </a:moveTo>
                  <a:lnTo>
                    <a:pt x="0" y="96"/>
                  </a:lnTo>
                  <a:lnTo>
                    <a:pt x="144" y="0"/>
                  </a:lnTo>
                  <a:lnTo>
                    <a:pt x="576" y="0"/>
                  </a:lnTo>
                  <a:lnTo>
                    <a:pt x="672" y="96"/>
                  </a:lnTo>
                  <a:lnTo>
                    <a:pt x="624" y="192"/>
                  </a:lnTo>
                </a:path>
              </a:pathLst>
            </a:custGeom>
            <a:solidFill>
              <a:srgbClr val="FFCC66"/>
            </a:solidFill>
            <a:ln w="12700"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400">
                <a:solidFill>
                  <a:srgbClr val="000000"/>
                </a:solidFill>
                <a:latin typeface="Times New Roman" pitchFamily="18" charset="0"/>
              </a:endParaRPr>
            </a:p>
          </p:txBody>
        </p:sp>
        <p:sp>
          <p:nvSpPr>
            <p:cNvPr id="185" name="Freeform 247"/>
            <p:cNvSpPr>
              <a:spLocks/>
            </p:cNvSpPr>
            <p:nvPr/>
          </p:nvSpPr>
          <p:spPr bwMode="auto">
            <a:xfrm>
              <a:off x="2784" y="2496"/>
              <a:ext cx="672" cy="48"/>
            </a:xfrm>
            <a:custGeom>
              <a:avLst/>
              <a:gdLst>
                <a:gd name="T0" fmla="*/ 0 w 672"/>
                <a:gd name="T1" fmla="*/ 0 h 48"/>
                <a:gd name="T2" fmla="*/ 144 w 672"/>
                <a:gd name="T3" fmla="*/ 48 h 48"/>
                <a:gd name="T4" fmla="*/ 528 w 672"/>
                <a:gd name="T5" fmla="*/ 48 h 48"/>
                <a:gd name="T6" fmla="*/ 672 w 672"/>
                <a:gd name="T7" fmla="*/ 0 h 48"/>
              </a:gdLst>
              <a:ahLst/>
              <a:cxnLst>
                <a:cxn ang="0">
                  <a:pos x="T0" y="T1"/>
                </a:cxn>
                <a:cxn ang="0">
                  <a:pos x="T2" y="T3"/>
                </a:cxn>
                <a:cxn ang="0">
                  <a:pos x="T4" y="T5"/>
                </a:cxn>
                <a:cxn ang="0">
                  <a:pos x="T6" y="T7"/>
                </a:cxn>
              </a:cxnLst>
              <a:rect l="0" t="0" r="r" b="b"/>
              <a:pathLst>
                <a:path w="672" h="48">
                  <a:moveTo>
                    <a:pt x="0" y="0"/>
                  </a:moveTo>
                  <a:lnTo>
                    <a:pt x="144" y="48"/>
                  </a:lnTo>
                  <a:lnTo>
                    <a:pt x="528" y="48"/>
                  </a:lnTo>
                  <a:lnTo>
                    <a:pt x="672" y="0"/>
                  </a:lnTo>
                </a:path>
              </a:pathLst>
            </a:custGeom>
            <a:solidFill>
              <a:srgbClr val="FFCC66"/>
            </a:solidFill>
            <a:ln w="12700"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400">
                <a:solidFill>
                  <a:srgbClr val="000000"/>
                </a:solidFill>
                <a:latin typeface="Times New Roman" pitchFamily="18" charset="0"/>
              </a:endParaRPr>
            </a:p>
          </p:txBody>
        </p:sp>
        <p:sp>
          <p:nvSpPr>
            <p:cNvPr id="186" name="AutoShape 248"/>
            <p:cNvSpPr>
              <a:spLocks noChangeArrowheads="1"/>
            </p:cNvSpPr>
            <p:nvPr/>
          </p:nvSpPr>
          <p:spPr bwMode="auto">
            <a:xfrm>
              <a:off x="2918" y="2424"/>
              <a:ext cx="394" cy="96"/>
            </a:xfrm>
            <a:prstGeom prst="hexagon">
              <a:avLst>
                <a:gd name="adj" fmla="val 102604"/>
                <a:gd name="vf" fmla="val 115470"/>
              </a:avLst>
            </a:prstGeom>
            <a:solidFill>
              <a:srgbClr val="FFCC66"/>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solidFill>
                  <a:srgbClr val="000000"/>
                </a:solidFill>
                <a:latin typeface="Times New Roman" pitchFamily="18" charset="0"/>
              </a:endParaRPr>
            </a:p>
          </p:txBody>
        </p:sp>
        <p:cxnSp>
          <p:nvCxnSpPr>
            <p:cNvPr id="187" name="AutoShape 249"/>
            <p:cNvCxnSpPr>
              <a:cxnSpLocks noChangeShapeType="1"/>
              <a:stCxn id="186" idx="1"/>
              <a:endCxn id="184" idx="1"/>
            </p:cNvCxnSpPr>
            <p:nvPr/>
          </p:nvCxnSpPr>
          <p:spPr bwMode="auto">
            <a:xfrm flipH="1">
              <a:off x="2784" y="2472"/>
              <a:ext cx="134" cy="24"/>
            </a:xfrm>
            <a:prstGeom prst="straightConnector1">
              <a:avLst/>
            </a:prstGeom>
            <a:no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8" name="AutoShape 250"/>
            <p:cNvCxnSpPr>
              <a:cxnSpLocks noChangeShapeType="1"/>
              <a:stCxn id="186" idx="3"/>
              <a:endCxn id="184" idx="4"/>
            </p:cNvCxnSpPr>
            <p:nvPr/>
          </p:nvCxnSpPr>
          <p:spPr bwMode="auto">
            <a:xfrm>
              <a:off x="3312" y="2472"/>
              <a:ext cx="144" cy="24"/>
            </a:xfrm>
            <a:prstGeom prst="straightConnector1">
              <a:avLst/>
            </a:prstGeom>
            <a:no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9" name="AutoShape 251"/>
            <p:cNvCxnSpPr>
              <a:cxnSpLocks noChangeShapeType="1"/>
              <a:stCxn id="185" idx="2"/>
              <a:endCxn id="186" idx="2"/>
            </p:cNvCxnSpPr>
            <p:nvPr/>
          </p:nvCxnSpPr>
          <p:spPr bwMode="auto">
            <a:xfrm flipH="1" flipV="1">
              <a:off x="3115" y="2520"/>
              <a:ext cx="197" cy="24"/>
            </a:xfrm>
            <a:prstGeom prst="straightConnector1">
              <a:avLst/>
            </a:prstGeom>
            <a:no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0" name="AutoShape 252"/>
            <p:cNvCxnSpPr>
              <a:cxnSpLocks noChangeShapeType="1"/>
              <a:stCxn id="186" idx="2"/>
              <a:endCxn id="185" idx="1"/>
            </p:cNvCxnSpPr>
            <p:nvPr/>
          </p:nvCxnSpPr>
          <p:spPr bwMode="auto">
            <a:xfrm flipH="1">
              <a:off x="2928" y="2520"/>
              <a:ext cx="187" cy="24"/>
            </a:xfrm>
            <a:prstGeom prst="straightConnector1">
              <a:avLst/>
            </a:prstGeom>
            <a:no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1" name="AutoShape 253"/>
            <p:cNvCxnSpPr>
              <a:cxnSpLocks noChangeShapeType="1"/>
              <a:stCxn id="186" idx="0"/>
              <a:endCxn id="184" idx="2"/>
            </p:cNvCxnSpPr>
            <p:nvPr/>
          </p:nvCxnSpPr>
          <p:spPr bwMode="auto">
            <a:xfrm flipH="1" flipV="1">
              <a:off x="2928" y="2400"/>
              <a:ext cx="187" cy="24"/>
            </a:xfrm>
            <a:prstGeom prst="straightConnector1">
              <a:avLst/>
            </a:prstGeom>
            <a:no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2" name="AutoShape 254"/>
            <p:cNvCxnSpPr>
              <a:cxnSpLocks noChangeShapeType="1"/>
              <a:stCxn id="186" idx="0"/>
              <a:endCxn id="184" idx="3"/>
            </p:cNvCxnSpPr>
            <p:nvPr/>
          </p:nvCxnSpPr>
          <p:spPr bwMode="auto">
            <a:xfrm flipV="1">
              <a:off x="3115" y="2400"/>
              <a:ext cx="245" cy="24"/>
            </a:xfrm>
            <a:prstGeom prst="straightConnector1">
              <a:avLst/>
            </a:prstGeom>
            <a:no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93" name="Line 255"/>
            <p:cNvSpPr>
              <a:spLocks noChangeShapeType="1"/>
            </p:cNvSpPr>
            <p:nvPr/>
          </p:nvSpPr>
          <p:spPr bwMode="auto">
            <a:xfrm>
              <a:off x="2928" y="2544"/>
              <a:ext cx="48" cy="96"/>
            </a:xfrm>
            <a:prstGeom prst="line">
              <a:avLst/>
            </a:prstGeom>
            <a:no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400">
                <a:solidFill>
                  <a:srgbClr val="000000"/>
                </a:solidFill>
                <a:latin typeface="Times New Roman" pitchFamily="18" charset="0"/>
              </a:endParaRPr>
            </a:p>
          </p:txBody>
        </p:sp>
        <p:sp>
          <p:nvSpPr>
            <p:cNvPr id="194" name="Line 256"/>
            <p:cNvSpPr>
              <a:spLocks noChangeShapeType="1"/>
            </p:cNvSpPr>
            <p:nvPr/>
          </p:nvSpPr>
          <p:spPr bwMode="auto">
            <a:xfrm flipH="1">
              <a:off x="3264" y="2544"/>
              <a:ext cx="48" cy="96"/>
            </a:xfrm>
            <a:prstGeom prst="line">
              <a:avLst/>
            </a:prstGeom>
            <a:no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400">
                <a:solidFill>
                  <a:srgbClr val="000000"/>
                </a:solidFill>
                <a:latin typeface="Times New Roman" pitchFamily="18" charset="0"/>
              </a:endParaRPr>
            </a:p>
          </p:txBody>
        </p:sp>
      </p:grpSp>
      <p:graphicFrame>
        <p:nvGraphicFramePr>
          <p:cNvPr id="195" name="Object 281"/>
          <p:cNvGraphicFramePr>
            <a:graphicFrameLocks noChangeAspect="1"/>
          </p:cNvGraphicFramePr>
          <p:nvPr>
            <p:extLst>
              <p:ext uri="{D42A27DB-BD31-4B8C-83A1-F6EECF244321}">
                <p14:modId xmlns:p14="http://schemas.microsoft.com/office/powerpoint/2010/main" val="2863441512"/>
              </p:ext>
            </p:extLst>
          </p:nvPr>
        </p:nvGraphicFramePr>
        <p:xfrm>
          <a:off x="6810058" y="4458377"/>
          <a:ext cx="4511675" cy="1908175"/>
        </p:xfrm>
        <a:graphic>
          <a:graphicData uri="http://schemas.openxmlformats.org/presentationml/2006/ole">
            <mc:AlternateContent xmlns:mc="http://schemas.openxmlformats.org/markup-compatibility/2006">
              <mc:Choice xmlns:v="urn:schemas-microsoft-com:vml" Requires="v">
                <p:oleObj spid="_x0000_s13911" name="CS ChemDraw Drawing" r:id="rId8" imgW="2473920" imgH="1162080" progId="ChemDraw.Document.6.0">
                  <p:embed/>
                </p:oleObj>
              </mc:Choice>
              <mc:Fallback>
                <p:oleObj name="CS ChemDraw Drawing" r:id="rId8" imgW="2473920" imgH="1162080" progId="ChemDraw.Document.6.0">
                  <p:embed/>
                  <p:pic>
                    <p:nvPicPr>
                      <p:cNvPr id="29" name="Object 28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810058" y="4458377"/>
                        <a:ext cx="4511675" cy="1908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96" name="Object 282"/>
          <p:cNvGraphicFramePr>
            <a:graphicFrameLocks noChangeAspect="1"/>
          </p:cNvGraphicFramePr>
          <p:nvPr>
            <p:extLst>
              <p:ext uri="{D42A27DB-BD31-4B8C-83A1-F6EECF244321}">
                <p14:modId xmlns:p14="http://schemas.microsoft.com/office/powerpoint/2010/main" val="199486941"/>
              </p:ext>
            </p:extLst>
          </p:nvPr>
        </p:nvGraphicFramePr>
        <p:xfrm>
          <a:off x="5644829" y="2451993"/>
          <a:ext cx="2272396" cy="987912"/>
        </p:xfrm>
        <a:graphic>
          <a:graphicData uri="http://schemas.openxmlformats.org/presentationml/2006/ole">
            <mc:AlternateContent xmlns:mc="http://schemas.openxmlformats.org/markup-compatibility/2006">
              <mc:Choice xmlns:v="urn:schemas-microsoft-com:vml" Requires="v">
                <p:oleObj spid="_x0000_s13912" name="CS ChemDraw Drawing" r:id="rId10" imgW="1007640" imgH="486360" progId="ChemDraw.Document.6.0">
                  <p:embed/>
                </p:oleObj>
              </mc:Choice>
              <mc:Fallback>
                <p:oleObj name="CS ChemDraw Drawing" r:id="rId10" imgW="1007640" imgH="486360" progId="ChemDraw.Document.6.0">
                  <p:embed/>
                  <p:pic>
                    <p:nvPicPr>
                      <p:cNvPr id="30" name="Object 28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644829" y="2451993"/>
                        <a:ext cx="2272396" cy="987912"/>
                      </a:xfrm>
                      <a:prstGeom prst="rect">
                        <a:avLst/>
                      </a:prstGeom>
                      <a:noFill/>
                      <a:ln>
                        <a:noFill/>
                      </a:ln>
                      <a:effectLst/>
                      <a:extLst/>
                    </p:spPr>
                  </p:pic>
                </p:oleObj>
              </mc:Fallback>
            </mc:AlternateContent>
          </a:graphicData>
        </a:graphic>
      </p:graphicFrame>
      <p:grpSp>
        <p:nvGrpSpPr>
          <p:cNvPr id="197" name="Group 291"/>
          <p:cNvGrpSpPr>
            <a:grpSpLocks/>
          </p:cNvGrpSpPr>
          <p:nvPr/>
        </p:nvGrpSpPr>
        <p:grpSpPr bwMode="auto">
          <a:xfrm>
            <a:off x="3885945" y="3713939"/>
            <a:ext cx="2544763" cy="987425"/>
            <a:chOff x="1746" y="1187"/>
            <a:chExt cx="1163" cy="501"/>
          </a:xfrm>
        </p:grpSpPr>
        <p:pic>
          <p:nvPicPr>
            <p:cNvPr id="198" name="Picture 160" descr="proline"/>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260" y="1187"/>
              <a:ext cx="649" cy="39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99" name="Object 283"/>
            <p:cNvGraphicFramePr>
              <a:graphicFrameLocks noChangeAspect="1"/>
            </p:cNvGraphicFramePr>
            <p:nvPr/>
          </p:nvGraphicFramePr>
          <p:xfrm>
            <a:off x="1746" y="1253"/>
            <a:ext cx="944" cy="435"/>
          </p:xfrm>
          <a:graphic>
            <a:graphicData uri="http://schemas.openxmlformats.org/presentationml/2006/ole">
              <mc:AlternateContent xmlns:mc="http://schemas.openxmlformats.org/markup-compatibility/2006">
                <mc:Choice xmlns:v="urn:schemas-microsoft-com:vml" Requires="v">
                  <p:oleObj spid="_x0000_s13913" name="CS ChemDraw Drawing" r:id="rId13" imgW="1133280" imgH="521640" progId="ChemDraw.Document.6.0">
                    <p:embed/>
                  </p:oleObj>
                </mc:Choice>
                <mc:Fallback>
                  <p:oleObj name="CS ChemDraw Drawing" r:id="rId13" imgW="1133280" imgH="521640" progId="ChemDraw.Document.6.0">
                    <p:embed/>
                    <p:pic>
                      <p:nvPicPr>
                        <p:cNvPr id="33" name="Object 28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746" y="1253"/>
                          <a:ext cx="944" cy="4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Tree>
    <p:extLst>
      <p:ext uri="{BB962C8B-B14F-4D97-AF65-F5344CB8AC3E}">
        <p14:creationId xmlns:p14="http://schemas.microsoft.com/office/powerpoint/2010/main" val="150956744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3">
            <a:extLst>
              <a:ext uri="{FF2B5EF4-FFF2-40B4-BE49-F238E27FC236}">
                <a16:creationId xmlns:a16="http://schemas.microsoft.com/office/drawing/2014/main" id="{FF394EF9-F974-49B8-A92A-0783EA712493}"/>
              </a:ext>
            </a:extLst>
          </p:cNvPr>
          <p:cNvSpPr txBox="1">
            <a:spLocks noChangeArrowheads="1"/>
          </p:cNvSpPr>
          <p:nvPr/>
        </p:nvSpPr>
        <p:spPr>
          <a:xfrm>
            <a:off x="1538462" y="2375693"/>
            <a:ext cx="4011438" cy="408940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altLang="x-none" sz="2000" dirty="0">
                <a:ea typeface="ＭＳ Ｐゴシック" charset="-128"/>
              </a:rPr>
              <a:t>Distinct solid phase</a:t>
            </a:r>
          </a:p>
          <a:p>
            <a:r>
              <a:rPr lang="en-US" altLang="x-none" sz="2000" b="1" dirty="0">
                <a:ea typeface="ＭＳ Ｐゴシック" charset="-128"/>
              </a:rPr>
              <a:t>Readily regenerated &amp; recycled</a:t>
            </a:r>
          </a:p>
          <a:p>
            <a:r>
              <a:rPr lang="en-US" altLang="x-none" sz="2000" b="1" dirty="0">
                <a:ea typeface="ＭＳ Ｐゴシック" charset="-128"/>
              </a:rPr>
              <a:t>Readily separated</a:t>
            </a:r>
          </a:p>
          <a:p>
            <a:r>
              <a:rPr lang="en-US" altLang="x-none" sz="2000" dirty="0">
                <a:ea typeface="ＭＳ Ｐゴシック" charset="-128"/>
              </a:rPr>
              <a:t>Rates not as fast</a:t>
            </a:r>
          </a:p>
          <a:p>
            <a:r>
              <a:rPr lang="en-US" altLang="x-none" sz="2000" dirty="0">
                <a:ea typeface="ＭＳ Ｐゴシック" charset="-128"/>
              </a:rPr>
              <a:t>Diffusion limited</a:t>
            </a:r>
          </a:p>
          <a:p>
            <a:r>
              <a:rPr lang="en-US" altLang="x-none" sz="2000" dirty="0">
                <a:ea typeface="ＭＳ Ｐゴシック" charset="-128"/>
              </a:rPr>
              <a:t>Sensitive to poisons</a:t>
            </a:r>
          </a:p>
          <a:p>
            <a:r>
              <a:rPr lang="en-US" altLang="x-none" sz="2000" dirty="0">
                <a:ea typeface="ＭＳ Ｐゴシック" charset="-128"/>
              </a:rPr>
              <a:t>Lower selectivity</a:t>
            </a:r>
          </a:p>
          <a:p>
            <a:r>
              <a:rPr lang="en-US" altLang="x-none" sz="2000" b="1" dirty="0">
                <a:ea typeface="ＭＳ Ｐゴシック" charset="-128"/>
              </a:rPr>
              <a:t>Long service life</a:t>
            </a:r>
          </a:p>
          <a:p>
            <a:r>
              <a:rPr lang="en-US" altLang="x-none" sz="2000" dirty="0">
                <a:ea typeface="ＭＳ Ｐゴシック" charset="-128"/>
              </a:rPr>
              <a:t>High energy process</a:t>
            </a:r>
          </a:p>
          <a:p>
            <a:r>
              <a:rPr lang="en-US" altLang="x-none" sz="2000" dirty="0">
                <a:ea typeface="ＭＳ Ｐゴシック" charset="-128"/>
              </a:rPr>
              <a:t>Poor mechanistic understanding</a:t>
            </a:r>
          </a:p>
        </p:txBody>
      </p:sp>
      <p:sp>
        <p:nvSpPr>
          <p:cNvPr id="115717" name="Line 5"/>
          <p:cNvSpPr>
            <a:spLocks noChangeShapeType="1"/>
          </p:cNvSpPr>
          <p:nvPr/>
        </p:nvSpPr>
        <p:spPr bwMode="auto">
          <a:xfrm>
            <a:off x="3975981" y="3429000"/>
            <a:ext cx="1053219" cy="65444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15718" name="Line 6"/>
          <p:cNvSpPr>
            <a:spLocks noChangeShapeType="1"/>
          </p:cNvSpPr>
          <p:nvPr/>
        </p:nvSpPr>
        <p:spPr bwMode="auto">
          <a:xfrm>
            <a:off x="4673600" y="3238500"/>
            <a:ext cx="622300" cy="6477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p>
        </p:txBody>
      </p:sp>
      <p:sp>
        <p:nvSpPr>
          <p:cNvPr id="115719" name="Line 7"/>
          <p:cNvSpPr>
            <a:spLocks noChangeShapeType="1"/>
          </p:cNvSpPr>
          <p:nvPr/>
        </p:nvSpPr>
        <p:spPr bwMode="auto">
          <a:xfrm flipV="1">
            <a:off x="3651250" y="4570209"/>
            <a:ext cx="1351670" cy="725689"/>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15720" name="Line 8"/>
          <p:cNvSpPr>
            <a:spLocks noChangeShapeType="1"/>
          </p:cNvSpPr>
          <p:nvPr/>
        </p:nvSpPr>
        <p:spPr bwMode="auto">
          <a:xfrm flipH="1" flipV="1">
            <a:off x="6186659" y="4386156"/>
            <a:ext cx="589670" cy="168481"/>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15721" name="Line 9"/>
          <p:cNvSpPr>
            <a:spLocks noChangeShapeType="1"/>
          </p:cNvSpPr>
          <p:nvPr/>
        </p:nvSpPr>
        <p:spPr bwMode="auto">
          <a:xfrm flipH="1">
            <a:off x="6090529" y="3786593"/>
            <a:ext cx="705729" cy="29685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15722" name="Line 10"/>
          <p:cNvSpPr>
            <a:spLocks noChangeShapeType="1"/>
          </p:cNvSpPr>
          <p:nvPr/>
        </p:nvSpPr>
        <p:spPr bwMode="auto">
          <a:xfrm flipH="1" flipV="1">
            <a:off x="6090530" y="4570210"/>
            <a:ext cx="685800" cy="382789"/>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15723" name="Line 11"/>
          <p:cNvSpPr>
            <a:spLocks noChangeShapeType="1"/>
          </p:cNvSpPr>
          <p:nvPr/>
        </p:nvSpPr>
        <p:spPr bwMode="auto">
          <a:xfrm flipH="1" flipV="1">
            <a:off x="5778499" y="4724355"/>
            <a:ext cx="997830" cy="100928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15724" name="Text Box 12"/>
          <p:cNvSpPr txBox="1">
            <a:spLocks noChangeArrowheads="1"/>
          </p:cNvSpPr>
          <p:nvPr/>
        </p:nvSpPr>
        <p:spPr bwMode="auto">
          <a:xfrm>
            <a:off x="5047838" y="4000897"/>
            <a:ext cx="997774" cy="70788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algn="ctr" eaLnBrk="1" hangingPunct="1"/>
            <a:r>
              <a:rPr lang="en-US" altLang="x-none" sz="2000" b="1" dirty="0">
                <a:solidFill>
                  <a:srgbClr val="008000"/>
                </a:solidFill>
                <a:latin typeface="+mn-lt"/>
              </a:rPr>
              <a:t>Green </a:t>
            </a:r>
          </a:p>
          <a:p>
            <a:pPr algn="ctr" eaLnBrk="1" hangingPunct="1"/>
            <a:r>
              <a:rPr lang="en-US" altLang="x-none" sz="2000" b="1" dirty="0">
                <a:solidFill>
                  <a:srgbClr val="008000"/>
                </a:solidFill>
                <a:latin typeface="+mn-lt"/>
              </a:rPr>
              <a:t>catalyst</a:t>
            </a:r>
          </a:p>
        </p:txBody>
      </p:sp>
      <p:cxnSp>
        <p:nvCxnSpPr>
          <p:cNvPr id="13" name="Straight Connector 12">
            <a:extLst>
              <a:ext uri="{FF2B5EF4-FFF2-40B4-BE49-F238E27FC236}">
                <a16:creationId xmlns:a16="http://schemas.microsoft.com/office/drawing/2014/main" id="{899B0CBF-5ABA-45E0-B731-8CE5151778D4}"/>
              </a:ext>
            </a:extLst>
          </p:cNvPr>
          <p:cNvCxnSpPr>
            <a:cxnSpLocks/>
          </p:cNvCxnSpPr>
          <p:nvPr/>
        </p:nvCxnSpPr>
        <p:spPr>
          <a:xfrm>
            <a:off x="-18031" y="1597082"/>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BC827F84-F71E-4EDA-8F7A-DB8B278D6946}"/>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91548" y="44498"/>
            <a:ext cx="2133600" cy="1409700"/>
          </a:xfrm>
          <a:prstGeom prst="rect">
            <a:avLst/>
          </a:prstGeom>
        </p:spPr>
      </p:pic>
      <p:sp>
        <p:nvSpPr>
          <p:cNvPr id="15" name="TextBox 14">
            <a:extLst>
              <a:ext uri="{FF2B5EF4-FFF2-40B4-BE49-F238E27FC236}">
                <a16:creationId xmlns:a16="http://schemas.microsoft.com/office/drawing/2014/main" id="{06765A9C-F195-48A5-858B-5E376A5B4B75}"/>
              </a:ext>
            </a:extLst>
          </p:cNvPr>
          <p:cNvSpPr txBox="1"/>
          <p:nvPr/>
        </p:nvSpPr>
        <p:spPr>
          <a:xfrm>
            <a:off x="2425148" y="389481"/>
            <a:ext cx="2034339" cy="707886"/>
          </a:xfrm>
          <a:prstGeom prst="rect">
            <a:avLst/>
          </a:prstGeom>
          <a:noFill/>
        </p:spPr>
        <p:txBody>
          <a:bodyPr wrap="none" rtlCol="0">
            <a:spAutoFit/>
          </a:bodyPr>
          <a:lstStyle/>
          <a:p>
            <a:r>
              <a:rPr lang="en-US" altLang="en-US" sz="4000" b="1" dirty="0">
                <a:solidFill>
                  <a:srgbClr val="00728A"/>
                </a:solidFill>
                <a:latin typeface="Calibri" charset="0"/>
                <a:ea typeface="ＭＳ Ｐゴシック" charset="-128"/>
              </a:rPr>
              <a:t>Catalysis</a:t>
            </a:r>
          </a:p>
        </p:txBody>
      </p:sp>
      <p:sp>
        <p:nvSpPr>
          <p:cNvPr id="16" name="Rectangle 2">
            <a:extLst>
              <a:ext uri="{FF2B5EF4-FFF2-40B4-BE49-F238E27FC236}">
                <a16:creationId xmlns:a16="http://schemas.microsoft.com/office/drawing/2014/main" id="{590AC4E3-13E1-4DA4-9DC9-1584F7F21120}"/>
              </a:ext>
            </a:extLst>
          </p:cNvPr>
          <p:cNvSpPr txBox="1">
            <a:spLocks noChangeArrowheads="1"/>
          </p:cNvSpPr>
          <p:nvPr/>
        </p:nvSpPr>
        <p:spPr>
          <a:xfrm>
            <a:off x="2039645" y="1493087"/>
            <a:ext cx="8076648" cy="111757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x-none" sz="3200">
                <a:latin typeface="+mn-lt"/>
                <a:ea typeface="ＭＳ Ｐゴシック" charset="-128"/>
              </a:rPr>
              <a:t>Heterogeneous vs Homogeneous</a:t>
            </a:r>
            <a:endParaRPr lang="en-US" altLang="x-none" sz="3200" dirty="0">
              <a:latin typeface="+mn-lt"/>
              <a:ea typeface="ＭＳ Ｐゴシック" charset="-128"/>
            </a:endParaRPr>
          </a:p>
        </p:txBody>
      </p:sp>
      <p:sp>
        <p:nvSpPr>
          <p:cNvPr id="26" name="Rectangle 4">
            <a:extLst>
              <a:ext uri="{FF2B5EF4-FFF2-40B4-BE49-F238E27FC236}">
                <a16:creationId xmlns:a16="http://schemas.microsoft.com/office/drawing/2014/main" id="{BC98762E-91EC-4028-B3B1-096B35D1773B}"/>
              </a:ext>
            </a:extLst>
          </p:cNvPr>
          <p:cNvSpPr txBox="1">
            <a:spLocks noChangeArrowheads="1"/>
          </p:cNvSpPr>
          <p:nvPr/>
        </p:nvSpPr>
        <p:spPr>
          <a:xfrm>
            <a:off x="6776331" y="2431255"/>
            <a:ext cx="4368800" cy="39782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altLang="x-none" sz="2000" dirty="0">
                <a:ea typeface="ＭＳ Ｐゴシック" charset="-128"/>
              </a:rPr>
              <a:t>Same phase as </a:t>
            </a:r>
            <a:r>
              <a:rPr lang="en-US" altLang="x-none" sz="2000" dirty="0" err="1">
                <a:ea typeface="ＭＳ Ｐゴシック" charset="-128"/>
              </a:rPr>
              <a:t>rxn</a:t>
            </a:r>
            <a:r>
              <a:rPr lang="en-US" altLang="x-none" sz="2000" dirty="0">
                <a:ea typeface="ＭＳ Ｐゴシック" charset="-128"/>
              </a:rPr>
              <a:t> medium</a:t>
            </a:r>
          </a:p>
          <a:p>
            <a:r>
              <a:rPr lang="en-US" altLang="x-none" sz="2000" dirty="0">
                <a:ea typeface="ＭＳ Ｐゴシック" charset="-128"/>
              </a:rPr>
              <a:t>Expensive and/or difficult to separate</a:t>
            </a:r>
          </a:p>
          <a:p>
            <a:r>
              <a:rPr lang="en-US" altLang="x-none" sz="2000" dirty="0">
                <a:ea typeface="ＭＳ Ｐゴシック" charset="-128"/>
              </a:rPr>
              <a:t>Difficult to separate</a:t>
            </a:r>
          </a:p>
          <a:p>
            <a:r>
              <a:rPr lang="en-US" altLang="x-none" sz="2000" b="1" dirty="0">
                <a:ea typeface="ＭＳ Ｐゴシック" charset="-128"/>
              </a:rPr>
              <a:t>Very high rates</a:t>
            </a:r>
          </a:p>
          <a:p>
            <a:r>
              <a:rPr lang="en-US" altLang="x-none" sz="2000" dirty="0">
                <a:ea typeface="ＭＳ Ｐゴシック" charset="-128"/>
              </a:rPr>
              <a:t>Not diffusion controlled</a:t>
            </a:r>
          </a:p>
          <a:p>
            <a:r>
              <a:rPr lang="en-US" altLang="x-none" sz="2000" b="1" dirty="0">
                <a:ea typeface="ＭＳ Ｐゴシック" charset="-128"/>
              </a:rPr>
              <a:t>Robust to poisons</a:t>
            </a:r>
          </a:p>
          <a:p>
            <a:r>
              <a:rPr lang="en-US" altLang="x-none" sz="2000" b="1" dirty="0">
                <a:ea typeface="ＭＳ Ｐゴシック" charset="-128"/>
              </a:rPr>
              <a:t>High selectivity</a:t>
            </a:r>
          </a:p>
          <a:p>
            <a:r>
              <a:rPr lang="en-US" altLang="x-none" sz="2000" dirty="0">
                <a:ea typeface="ＭＳ Ｐゴシック" charset="-128"/>
              </a:rPr>
              <a:t>Short service life</a:t>
            </a:r>
          </a:p>
          <a:p>
            <a:r>
              <a:rPr lang="en-US" altLang="x-none" sz="2000" b="1" dirty="0">
                <a:ea typeface="ＭＳ Ｐゴシック" charset="-128"/>
              </a:rPr>
              <a:t>Mild conditions</a:t>
            </a:r>
          </a:p>
          <a:p>
            <a:r>
              <a:rPr lang="en-US" altLang="x-none" sz="2000" dirty="0">
                <a:ea typeface="ＭＳ Ｐゴシック" charset="-128"/>
              </a:rPr>
              <a:t>Mechanisms well understood</a:t>
            </a:r>
          </a:p>
        </p:txBody>
      </p:sp>
    </p:spTree>
    <p:extLst>
      <p:ext uri="{BB962C8B-B14F-4D97-AF65-F5344CB8AC3E}">
        <p14:creationId xmlns:p14="http://schemas.microsoft.com/office/powerpoint/2010/main" val="17414284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57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571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571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572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572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572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572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57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717" grpId="0" animBg="1"/>
      <p:bldP spid="115718" grpId="0" animBg="1"/>
      <p:bldP spid="115719" grpId="0" animBg="1"/>
      <p:bldP spid="115720" grpId="0" animBg="1"/>
      <p:bldP spid="115721" grpId="0" animBg="1"/>
      <p:bldP spid="115722" grpId="0" animBg="1"/>
      <p:bldP spid="115723" grpId="0" animBg="1"/>
      <p:bldP spid="115724"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0835" name="Object 2">
            <a:hlinkClick r:id="" action="ppaction://ole?verb=0"/>
          </p:cNvPr>
          <p:cNvGraphicFramePr>
            <a:graphicFrameLocks noGrp="1"/>
          </p:cNvGraphicFramePr>
          <p:nvPr>
            <p:ph sz="half" idx="2"/>
            <p:extLst/>
          </p:nvPr>
        </p:nvGraphicFramePr>
        <p:xfrm>
          <a:off x="3096743" y="2885499"/>
          <a:ext cx="5962449" cy="2984916"/>
        </p:xfrm>
        <a:graphic>
          <a:graphicData uri="http://schemas.openxmlformats.org/presentationml/2006/ole">
            <mc:AlternateContent xmlns:mc="http://schemas.openxmlformats.org/markup-compatibility/2006">
              <mc:Choice xmlns:v="urn:schemas-microsoft-com:vml" Requires="v">
                <p:oleObj spid="_x0000_s14485" name="ISIS/Draw Sketch" r:id="rId4" imgW="6273800" imgH="3175000" progId="ISISServer">
                  <p:embed/>
                </p:oleObj>
              </mc:Choice>
              <mc:Fallback>
                <p:oleObj name="ISIS/Draw Sketch" r:id="rId4" imgW="6273800" imgH="3175000" progId="ISISServer">
                  <p:embed/>
                  <p:pic>
                    <p:nvPicPr>
                      <p:cNvPr id="120835" name="Object 2">
                        <a:hlinkClick r:id="" action="ppaction://ole?verb=0"/>
                      </p:cNvPr>
                      <p:cNvPicPr>
                        <a:picLocks noChangeArrowheads="1"/>
                      </p:cNvPicPr>
                      <p:nvPr/>
                    </p:nvPicPr>
                    <p:blipFill>
                      <a:blip r:embed="rId5">
                        <a:lum bright="-100000" contrast="-40000"/>
                        <a:extLst>
                          <a:ext uri="{28A0092B-C50C-407E-A947-70E740481C1C}">
                            <a14:useLocalDpi xmlns:a14="http://schemas.microsoft.com/office/drawing/2010/main" val="0"/>
                          </a:ext>
                        </a:extLst>
                      </a:blip>
                      <a:srcRect/>
                      <a:stretch>
                        <a:fillRect/>
                      </a:stretch>
                    </p:blipFill>
                    <p:spPr bwMode="auto">
                      <a:xfrm>
                        <a:off x="3096743" y="2885499"/>
                        <a:ext cx="5962449" cy="2984916"/>
                      </a:xfrm>
                      <a:prstGeom prst="rect">
                        <a:avLst/>
                      </a:prstGeom>
                      <a:noFill/>
                      <a:ln>
                        <a:noFill/>
                      </a:ln>
                      <a:effectLst/>
                      <a:extLst>
                        <a:ext uri="{FAA26D3D-D897-4be2-8F04-BA451C77F1D7}">
                          <ma14:placeholderFlag xmlns:ma14="http://schemas.microsoft.com/office/mac/drawingml/2011/main" xmlns="" val="1"/>
                        </a:ext>
                      </a:extLst>
                    </p:spPr>
                  </p:pic>
                </p:oleObj>
              </mc:Fallback>
            </mc:AlternateContent>
          </a:graphicData>
        </a:graphic>
      </p:graphicFrame>
      <p:sp>
        <p:nvSpPr>
          <p:cNvPr id="2" name="Rectangle 1"/>
          <p:cNvSpPr/>
          <p:nvPr/>
        </p:nvSpPr>
        <p:spPr>
          <a:xfrm>
            <a:off x="1287780" y="6417423"/>
            <a:ext cx="1307666" cy="307777"/>
          </a:xfrm>
          <a:prstGeom prst="rect">
            <a:avLst/>
          </a:prstGeom>
        </p:spPr>
        <p:txBody>
          <a:bodyPr wrap="none">
            <a:spAutoFit/>
          </a:bodyPr>
          <a:lstStyle/>
          <a:p>
            <a:pPr marL="0" lvl="1">
              <a:buFont typeface="Wingdings" charset="2"/>
              <a:buNone/>
            </a:pPr>
            <a:r>
              <a:rPr lang="en-US" altLang="x-none" sz="1400" dirty="0" err="1">
                <a:solidFill>
                  <a:schemeClr val="bg1">
                    <a:lumMod val="50000"/>
                  </a:schemeClr>
                </a:solidFill>
                <a:ea typeface="ＭＳ Ｐゴシック" charset="-128"/>
              </a:rPr>
              <a:t>Dartt</a:t>
            </a:r>
            <a:r>
              <a:rPr lang="en-US" altLang="x-none" sz="1400" dirty="0">
                <a:solidFill>
                  <a:schemeClr val="bg1">
                    <a:lumMod val="50000"/>
                  </a:schemeClr>
                </a:solidFill>
                <a:ea typeface="ＭＳ Ｐゴシック" charset="-128"/>
              </a:rPr>
              <a:t> and Davis</a:t>
            </a:r>
          </a:p>
        </p:txBody>
      </p:sp>
      <p:sp>
        <p:nvSpPr>
          <p:cNvPr id="6" name="Retângulo 5">
            <a:extLst>
              <a:ext uri="{FF2B5EF4-FFF2-40B4-BE49-F238E27FC236}">
                <a16:creationId xmlns:a16="http://schemas.microsoft.com/office/drawing/2014/main" id="{7A7EC29D-7122-488E-ACB5-09D9FED40176}"/>
              </a:ext>
            </a:extLst>
          </p:cNvPr>
          <p:cNvSpPr/>
          <p:nvPr/>
        </p:nvSpPr>
        <p:spPr>
          <a:xfrm>
            <a:off x="1927791" y="2082730"/>
            <a:ext cx="8290685" cy="4126239"/>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097738" y="1597082"/>
            <a:ext cx="5006307" cy="461665"/>
          </a:xfrm>
          <a:prstGeom prst="rect">
            <a:avLst/>
          </a:prstGeom>
        </p:spPr>
        <p:txBody>
          <a:bodyPr wrap="none">
            <a:spAutoFit/>
          </a:bodyPr>
          <a:lstStyle/>
          <a:p>
            <a:pPr marL="91440">
              <a:spcBef>
                <a:spcPct val="0"/>
              </a:spcBef>
            </a:pPr>
            <a:r>
              <a:rPr lang="en-US" altLang="x-none" sz="2400" b="1" dirty="0">
                <a:solidFill>
                  <a:srgbClr val="002060"/>
                </a:solidFill>
              </a:rPr>
              <a:t>Case study: </a:t>
            </a:r>
            <a:r>
              <a:rPr lang="en-US" altLang="x-none" sz="2400" dirty="0">
                <a:solidFill>
                  <a:srgbClr val="002060"/>
                </a:solidFill>
              </a:rPr>
              <a:t>Green naproxen synthesis</a:t>
            </a:r>
          </a:p>
        </p:txBody>
      </p:sp>
      <p:sp>
        <p:nvSpPr>
          <p:cNvPr id="4" name="Rectangle 3"/>
          <p:cNvSpPr/>
          <p:nvPr/>
        </p:nvSpPr>
        <p:spPr>
          <a:xfrm>
            <a:off x="3052344" y="5839637"/>
            <a:ext cx="2411621" cy="369332"/>
          </a:xfrm>
          <a:prstGeom prst="rect">
            <a:avLst/>
          </a:prstGeom>
        </p:spPr>
        <p:txBody>
          <a:bodyPr wrap="none">
            <a:spAutoFit/>
          </a:bodyPr>
          <a:lstStyle/>
          <a:p>
            <a:pPr marL="0" lvl="1" algn="ctr"/>
            <a:r>
              <a:rPr lang="en-US" altLang="x-none" dirty="0">
                <a:solidFill>
                  <a:schemeClr val="accent6">
                    <a:lumMod val="75000"/>
                  </a:schemeClr>
                </a:solidFill>
                <a:ea typeface="ＭＳ Ｐゴシック" charset="-128"/>
              </a:rPr>
              <a:t>97% yield in three steps</a:t>
            </a:r>
          </a:p>
        </p:txBody>
      </p:sp>
      <p:sp>
        <p:nvSpPr>
          <p:cNvPr id="10" name="Rectangle 9"/>
          <p:cNvSpPr/>
          <p:nvPr/>
        </p:nvSpPr>
        <p:spPr>
          <a:xfrm>
            <a:off x="1982938" y="2100669"/>
            <a:ext cx="8235538" cy="646331"/>
          </a:xfrm>
          <a:prstGeom prst="rect">
            <a:avLst/>
          </a:prstGeom>
        </p:spPr>
        <p:txBody>
          <a:bodyPr wrap="square">
            <a:spAutoFit/>
          </a:bodyPr>
          <a:lstStyle/>
          <a:p>
            <a:r>
              <a:rPr lang="en-US" dirty="0"/>
              <a:t>Nonsteroidal anti-inflammatory drug (NSAID) of the propionic acid class (the same class as ibuprofen) that relieves pain, fever, swelling, and stiffness; COX inhibitor</a:t>
            </a:r>
          </a:p>
        </p:txBody>
      </p:sp>
      <p:cxnSp>
        <p:nvCxnSpPr>
          <p:cNvPr id="11" name="Straight Connector 10">
            <a:extLst>
              <a:ext uri="{FF2B5EF4-FFF2-40B4-BE49-F238E27FC236}">
                <a16:creationId xmlns:a16="http://schemas.microsoft.com/office/drawing/2014/main" id="{F135FBFC-141B-49D1-8A9F-4E6EB40D6E7E}"/>
              </a:ext>
            </a:extLst>
          </p:cNvPr>
          <p:cNvCxnSpPr>
            <a:cxnSpLocks/>
          </p:cNvCxnSpPr>
          <p:nvPr/>
        </p:nvCxnSpPr>
        <p:spPr>
          <a:xfrm>
            <a:off x="-18031" y="1597082"/>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5CC2DF3E-1364-4B82-8260-8DBACD8EC2F5}"/>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91548" y="44498"/>
            <a:ext cx="2133600" cy="1409700"/>
          </a:xfrm>
          <a:prstGeom prst="rect">
            <a:avLst/>
          </a:prstGeom>
        </p:spPr>
      </p:pic>
      <p:sp>
        <p:nvSpPr>
          <p:cNvPr id="13" name="TextBox 12">
            <a:extLst>
              <a:ext uri="{FF2B5EF4-FFF2-40B4-BE49-F238E27FC236}">
                <a16:creationId xmlns:a16="http://schemas.microsoft.com/office/drawing/2014/main" id="{2029FA22-4E16-414B-B20E-15487832C4D0}"/>
              </a:ext>
            </a:extLst>
          </p:cNvPr>
          <p:cNvSpPr txBox="1"/>
          <p:nvPr/>
        </p:nvSpPr>
        <p:spPr>
          <a:xfrm>
            <a:off x="2425148" y="389481"/>
            <a:ext cx="2034339" cy="707886"/>
          </a:xfrm>
          <a:prstGeom prst="rect">
            <a:avLst/>
          </a:prstGeom>
          <a:noFill/>
        </p:spPr>
        <p:txBody>
          <a:bodyPr wrap="none" rtlCol="0">
            <a:spAutoFit/>
          </a:bodyPr>
          <a:lstStyle/>
          <a:p>
            <a:r>
              <a:rPr lang="en-US" altLang="en-US" sz="4000" b="1" dirty="0">
                <a:solidFill>
                  <a:srgbClr val="00728A"/>
                </a:solidFill>
                <a:latin typeface="Calibri" charset="0"/>
                <a:ea typeface="ＭＳ Ｐゴシック" charset="-128"/>
              </a:rPr>
              <a:t>Catalysis</a:t>
            </a:r>
          </a:p>
        </p:txBody>
      </p:sp>
      <p:sp>
        <p:nvSpPr>
          <p:cNvPr id="14" name="Rectangle 4"/>
          <p:cNvSpPr txBox="1">
            <a:spLocks noChangeArrowheads="1"/>
          </p:cNvSpPr>
          <p:nvPr/>
        </p:nvSpPr>
        <p:spPr>
          <a:xfrm>
            <a:off x="9866002" y="524939"/>
            <a:ext cx="1783933" cy="610479"/>
          </a:xfrm>
          <a:prstGeom prst="rect">
            <a:avLst/>
          </a:prstGeom>
        </p:spPr>
        <p:style>
          <a:lnRef idx="0">
            <a:schemeClr val="accent1"/>
          </a:lnRef>
          <a:fillRef idx="3">
            <a:schemeClr val="accent1"/>
          </a:fillRef>
          <a:effectRef idx="3">
            <a:schemeClr val="accent1"/>
          </a:effectRef>
          <a:fontRef idx="minor">
            <a:schemeClr val="lt1"/>
          </a:fontRef>
        </p:style>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lnSpc>
                <a:spcPct val="80000"/>
              </a:lnSpc>
              <a:buFont typeface="Arial"/>
              <a:buNone/>
            </a:pPr>
            <a:r>
              <a:rPr lang="en-US" sz="1800" dirty="0">
                <a:solidFill>
                  <a:schemeClr val="bg1"/>
                </a:solidFill>
              </a:rPr>
              <a:t>See class on catalysis</a:t>
            </a:r>
            <a:endParaRPr lang="en-US" sz="1600" dirty="0">
              <a:solidFill>
                <a:schemeClr val="bg1"/>
              </a:solidFill>
              <a:ea typeface="ＭＳ Ｐゴシック" charset="0"/>
            </a:endParaRPr>
          </a:p>
          <a:p>
            <a:pPr lvl="1" algn="ctr">
              <a:lnSpc>
                <a:spcPct val="80000"/>
              </a:lnSpc>
            </a:pPr>
            <a:endParaRPr lang="en-US" sz="1800" dirty="0">
              <a:ea typeface="ＭＳ Ｐゴシック" charset="0"/>
            </a:endParaRPr>
          </a:p>
        </p:txBody>
      </p:sp>
      <p:sp>
        <p:nvSpPr>
          <p:cNvPr id="3" name="Rectangle 2">
            <a:extLst>
              <a:ext uri="{FF2B5EF4-FFF2-40B4-BE49-F238E27FC236}">
                <a16:creationId xmlns:a16="http://schemas.microsoft.com/office/drawing/2014/main" id="{6FBB73A0-38CF-9047-A19F-3AB190ACB043}"/>
              </a:ext>
            </a:extLst>
          </p:cNvPr>
          <p:cNvSpPr/>
          <p:nvPr/>
        </p:nvSpPr>
        <p:spPr>
          <a:xfrm>
            <a:off x="6122680" y="4921955"/>
            <a:ext cx="288748" cy="2156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981427562"/>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25148" y="368494"/>
            <a:ext cx="5091715" cy="707886"/>
          </a:xfrm>
          <a:prstGeom prst="rect">
            <a:avLst/>
          </a:prstGeom>
          <a:noFill/>
        </p:spPr>
        <p:txBody>
          <a:bodyPr wrap="none" rtlCol="0">
            <a:spAutoFit/>
          </a:bodyPr>
          <a:lstStyle/>
          <a:p>
            <a:r>
              <a:rPr lang="en-US" altLang="en-US" sz="4000" b="1" dirty="0">
                <a:solidFill>
                  <a:srgbClr val="00728A"/>
                </a:solidFill>
                <a:latin typeface="Calibri" charset="0"/>
                <a:ea typeface="ＭＳ Ｐゴシック" charset="-128"/>
              </a:rPr>
              <a:t>Design for Degradation</a:t>
            </a:r>
          </a:p>
        </p:txBody>
      </p:sp>
      <p:sp>
        <p:nvSpPr>
          <p:cNvPr id="5" name="Rectangle 4"/>
          <p:cNvSpPr/>
          <p:nvPr/>
        </p:nvSpPr>
        <p:spPr>
          <a:xfrm>
            <a:off x="1015636" y="1632865"/>
            <a:ext cx="10124661" cy="707886"/>
          </a:xfrm>
          <a:prstGeom prst="rect">
            <a:avLst/>
          </a:prstGeom>
        </p:spPr>
        <p:txBody>
          <a:bodyPr wrap="square">
            <a:spAutoFit/>
          </a:bodyPr>
          <a:lstStyle/>
          <a:p>
            <a:pPr algn="ctr"/>
            <a:r>
              <a:rPr lang="en-US" altLang="en-US" sz="2000" b="1" dirty="0">
                <a:solidFill>
                  <a:srgbClr val="0000FF"/>
                </a:solidFill>
                <a:latin typeface="Calibri" charset="0"/>
                <a:ea typeface="ＭＳ Ｐゴシック" charset="-128"/>
              </a:rPr>
              <a:t>Chemical products should be designed so that at the end of their function they do not persist in the environment and instead break down into innocuous degradation products.</a:t>
            </a:r>
            <a:endParaRPr lang="en-US" sz="2000" b="1" dirty="0">
              <a:solidFill>
                <a:srgbClr val="0000FF"/>
              </a:solidFill>
            </a:endParaRPr>
          </a:p>
        </p:txBody>
      </p:sp>
      <p:pic>
        <p:nvPicPr>
          <p:cNvPr id="7" name="Picture 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04248" y="92351"/>
            <a:ext cx="2120900" cy="1371600"/>
          </a:xfrm>
          <a:prstGeom prst="rect">
            <a:avLst/>
          </a:prstGeom>
        </p:spPr>
      </p:pic>
      <p:cxnSp>
        <p:nvCxnSpPr>
          <p:cNvPr id="6" name="Straight Connector 5">
            <a:extLst>
              <a:ext uri="{FF2B5EF4-FFF2-40B4-BE49-F238E27FC236}">
                <a16:creationId xmlns:a16="http://schemas.microsoft.com/office/drawing/2014/main" id="{3C297A4C-56B0-4BC8-8422-9DB509846EA6}"/>
              </a:ext>
            </a:extLst>
          </p:cNvPr>
          <p:cNvCxnSpPr>
            <a:cxnSpLocks/>
          </p:cNvCxnSpPr>
          <p:nvPr/>
        </p:nvCxnSpPr>
        <p:spPr>
          <a:xfrm>
            <a:off x="-18031" y="1597082"/>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29EA3F29-5B39-4FE0-BD0C-540C0CB0B871}"/>
              </a:ext>
            </a:extLst>
          </p:cNvPr>
          <p:cNvPicPr>
            <a:picLocks noChangeAspect="1"/>
          </p:cNvPicPr>
          <p:nvPr/>
        </p:nvPicPr>
        <p:blipFill>
          <a:blip r:embed="rId4"/>
          <a:stretch>
            <a:fillRect/>
          </a:stretch>
        </p:blipFill>
        <p:spPr>
          <a:xfrm>
            <a:off x="3424022" y="2452814"/>
            <a:ext cx="5307887" cy="3980915"/>
          </a:xfrm>
          <a:prstGeom prst="rect">
            <a:avLst/>
          </a:prstGeom>
        </p:spPr>
      </p:pic>
      <p:sp>
        <p:nvSpPr>
          <p:cNvPr id="8" name="TextBox 7">
            <a:extLst>
              <a:ext uri="{FF2B5EF4-FFF2-40B4-BE49-F238E27FC236}">
                <a16:creationId xmlns:a16="http://schemas.microsoft.com/office/drawing/2014/main" id="{3A21250F-60A6-407E-A46E-48F4DA4F5D54}"/>
              </a:ext>
            </a:extLst>
          </p:cNvPr>
          <p:cNvSpPr txBox="1"/>
          <p:nvPr/>
        </p:nvSpPr>
        <p:spPr>
          <a:xfrm>
            <a:off x="1226820" y="6545793"/>
            <a:ext cx="5717061" cy="276999"/>
          </a:xfrm>
          <a:prstGeom prst="rect">
            <a:avLst/>
          </a:prstGeom>
          <a:noFill/>
        </p:spPr>
        <p:txBody>
          <a:bodyPr wrap="square" rtlCol="0">
            <a:spAutoFit/>
          </a:bodyPr>
          <a:lstStyle/>
          <a:p>
            <a:r>
              <a:rPr lang="en-US" sz="1200" dirty="0">
                <a:solidFill>
                  <a:schemeClr val="bg1">
                    <a:lumMod val="50000"/>
                  </a:schemeClr>
                </a:solidFill>
              </a:rPr>
              <a:t>Image: </a:t>
            </a:r>
            <a:r>
              <a:rPr lang="en-US" sz="1200" dirty="0" err="1">
                <a:solidFill>
                  <a:schemeClr val="bg1">
                    <a:lumMod val="50000"/>
                  </a:schemeClr>
                </a:solidFill>
              </a:rPr>
              <a:t>Wikicommons</a:t>
            </a:r>
            <a:r>
              <a:rPr lang="en-US" sz="1200" dirty="0">
                <a:solidFill>
                  <a:schemeClr val="bg1">
                    <a:lumMod val="50000"/>
                  </a:schemeClr>
                </a:solidFill>
              </a:rPr>
              <a:t>, a landfill in Dryden, Ontario, Author: Michelle </a:t>
            </a:r>
            <a:r>
              <a:rPr lang="en-US" sz="1200" dirty="0" err="1">
                <a:solidFill>
                  <a:schemeClr val="bg1">
                    <a:lumMod val="50000"/>
                  </a:schemeClr>
                </a:solidFill>
              </a:rPr>
              <a:t>Arseneault</a:t>
            </a:r>
            <a:endParaRPr lang="en-US" sz="1200" dirty="0">
              <a:solidFill>
                <a:schemeClr val="bg1">
                  <a:lumMod val="50000"/>
                </a:schemeClr>
              </a:solidFill>
            </a:endParaRPr>
          </a:p>
        </p:txBody>
      </p:sp>
    </p:spTree>
    <p:extLst>
      <p:ext uri="{BB962C8B-B14F-4D97-AF65-F5344CB8AC3E}">
        <p14:creationId xmlns:p14="http://schemas.microsoft.com/office/powerpoint/2010/main" val="56931618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7" name="Rectangle 3"/>
          <p:cNvSpPr>
            <a:spLocks noGrp="1" noChangeArrowheads="1"/>
          </p:cNvSpPr>
          <p:nvPr>
            <p:ph type="body" idx="1"/>
          </p:nvPr>
        </p:nvSpPr>
        <p:spPr>
          <a:xfrm>
            <a:off x="918526" y="1858269"/>
            <a:ext cx="9820122" cy="4204741"/>
          </a:xfrm>
        </p:spPr>
        <p:txBody>
          <a:bodyPr wrap="square">
            <a:spAutoFit/>
          </a:bodyPr>
          <a:lstStyle/>
          <a:p>
            <a:pPr marL="0" indent="0">
              <a:buNone/>
            </a:pPr>
            <a:r>
              <a:rPr lang="en-US" altLang="x-none" sz="2400" b="1" dirty="0"/>
              <a:t>Early examples of non degrading products: </a:t>
            </a:r>
          </a:p>
          <a:p>
            <a:pPr marL="0" indent="0">
              <a:buNone/>
            </a:pPr>
            <a:endParaRPr lang="en-US" altLang="x-none" sz="1000" b="1" dirty="0"/>
          </a:p>
          <a:p>
            <a:pPr lvl="1"/>
            <a:r>
              <a:rPr lang="en-US" altLang="x-none" dirty="0"/>
              <a:t>Sulfonated detergents</a:t>
            </a:r>
          </a:p>
          <a:p>
            <a:pPr lvl="2"/>
            <a:r>
              <a:rPr lang="en-US" altLang="x-none" dirty="0"/>
              <a:t>Alkylbenzene sulfonates – 1950’s &amp; 60’s	</a:t>
            </a:r>
          </a:p>
          <a:p>
            <a:pPr lvl="2"/>
            <a:r>
              <a:rPr lang="en-US" altLang="x-none" dirty="0"/>
              <a:t>Foam in sewage plants, rivers, and streams</a:t>
            </a:r>
          </a:p>
          <a:p>
            <a:pPr lvl="2"/>
            <a:r>
              <a:rPr lang="en-US" altLang="x-none" dirty="0"/>
              <a:t>Persistence was due to long alkyl chain</a:t>
            </a:r>
          </a:p>
          <a:p>
            <a:pPr lvl="2"/>
            <a:r>
              <a:rPr lang="en-US" altLang="x-none" dirty="0"/>
              <a:t>Reduced branching or addition of alkene group increased degradation</a:t>
            </a:r>
          </a:p>
          <a:p>
            <a:pPr lvl="1"/>
            <a:r>
              <a:rPr lang="en-US" altLang="x-none" dirty="0"/>
              <a:t>Chlorofluorocarbons (CFCs)</a:t>
            </a:r>
          </a:p>
          <a:p>
            <a:pPr lvl="2"/>
            <a:r>
              <a:rPr lang="en-US" altLang="x-none" dirty="0"/>
              <a:t>Do not break down, persist in atmosphere and contribute to destruction of the ozone layer.</a:t>
            </a:r>
          </a:p>
          <a:p>
            <a:pPr lvl="1"/>
            <a:r>
              <a:rPr lang="en-US" altLang="x-none" dirty="0"/>
              <a:t>DDT</a:t>
            </a:r>
          </a:p>
          <a:p>
            <a:pPr lvl="2"/>
            <a:r>
              <a:rPr lang="en-US" altLang="x-none" dirty="0"/>
              <a:t>Bioaccumulate and cause thinning of egg shells</a:t>
            </a:r>
          </a:p>
        </p:txBody>
      </p:sp>
      <p:cxnSp>
        <p:nvCxnSpPr>
          <p:cNvPr id="4" name="Straight Connector 3">
            <a:extLst>
              <a:ext uri="{FF2B5EF4-FFF2-40B4-BE49-F238E27FC236}">
                <a16:creationId xmlns:a16="http://schemas.microsoft.com/office/drawing/2014/main" id="{68FC1AA7-9FD0-4C43-B813-F06C89E2C2F5}"/>
              </a:ext>
            </a:extLst>
          </p:cNvPr>
          <p:cNvCxnSpPr>
            <a:cxnSpLocks/>
          </p:cNvCxnSpPr>
          <p:nvPr/>
        </p:nvCxnSpPr>
        <p:spPr>
          <a:xfrm>
            <a:off x="-18031" y="1597082"/>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FE5DA8CC-C2F4-45F4-A069-BCCF065C187E}"/>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04248" y="92351"/>
            <a:ext cx="2120900" cy="1371600"/>
          </a:xfrm>
          <a:prstGeom prst="rect">
            <a:avLst/>
          </a:prstGeom>
        </p:spPr>
      </p:pic>
      <p:sp>
        <p:nvSpPr>
          <p:cNvPr id="11" name="TextBox 10">
            <a:extLst>
              <a:ext uri="{FF2B5EF4-FFF2-40B4-BE49-F238E27FC236}">
                <a16:creationId xmlns:a16="http://schemas.microsoft.com/office/drawing/2014/main" id="{8A1A757E-308D-447E-9D7D-1E689EFC1111}"/>
              </a:ext>
            </a:extLst>
          </p:cNvPr>
          <p:cNvSpPr txBox="1"/>
          <p:nvPr/>
        </p:nvSpPr>
        <p:spPr>
          <a:xfrm>
            <a:off x="2425148" y="368494"/>
            <a:ext cx="5091715" cy="707886"/>
          </a:xfrm>
          <a:prstGeom prst="rect">
            <a:avLst/>
          </a:prstGeom>
          <a:noFill/>
        </p:spPr>
        <p:txBody>
          <a:bodyPr wrap="none" rtlCol="0">
            <a:spAutoFit/>
          </a:bodyPr>
          <a:lstStyle/>
          <a:p>
            <a:r>
              <a:rPr lang="en-US" altLang="en-US" sz="4000" b="1" dirty="0">
                <a:solidFill>
                  <a:srgbClr val="00728A"/>
                </a:solidFill>
                <a:latin typeface="Calibri" charset="0"/>
                <a:ea typeface="ＭＳ Ｐゴシック" charset="-128"/>
              </a:rPr>
              <a:t>Design for Degradation</a:t>
            </a:r>
          </a:p>
        </p:txBody>
      </p:sp>
      <p:pic>
        <p:nvPicPr>
          <p:cNvPr id="6" name="Picture 7">
            <a:extLst>
              <a:ext uri="{FF2B5EF4-FFF2-40B4-BE49-F238E27FC236}">
                <a16:creationId xmlns:a16="http://schemas.microsoft.com/office/drawing/2014/main" id="{FF22610C-35DB-F647-964A-A20013383BCD}"/>
              </a:ext>
            </a:extLst>
          </p:cNvPr>
          <p:cNvPicPr>
            <a:picLocks noChangeAspect="1"/>
          </p:cNvPicPr>
          <p:nvPr/>
        </p:nvPicPr>
        <p:blipFill>
          <a:blip r:embed="rId3"/>
          <a:srcRect/>
          <a:stretch>
            <a:fillRect/>
          </a:stretch>
        </p:blipFill>
        <p:spPr bwMode="auto">
          <a:xfrm>
            <a:off x="7146472" y="1858269"/>
            <a:ext cx="1866900" cy="1785938"/>
          </a:xfrm>
          <a:prstGeom prst="rect">
            <a:avLst/>
          </a:prstGeom>
          <a:noFill/>
          <a:ln w="9525">
            <a:noFill/>
            <a:miter lim="800000"/>
            <a:headEnd/>
            <a:tailEnd/>
          </a:ln>
        </p:spPr>
      </p:pic>
      <p:pic>
        <p:nvPicPr>
          <p:cNvPr id="2" name="Picture 1">
            <a:extLst>
              <a:ext uri="{FF2B5EF4-FFF2-40B4-BE49-F238E27FC236}">
                <a16:creationId xmlns:a16="http://schemas.microsoft.com/office/drawing/2014/main" id="{73CFE73A-43ED-EA41-B13F-388AEA40360C}"/>
              </a:ext>
            </a:extLst>
          </p:cNvPr>
          <p:cNvPicPr>
            <a:picLocks noChangeAspect="1"/>
          </p:cNvPicPr>
          <p:nvPr/>
        </p:nvPicPr>
        <p:blipFill>
          <a:blip r:embed="rId4"/>
          <a:stretch>
            <a:fillRect/>
          </a:stretch>
        </p:blipFill>
        <p:spPr>
          <a:xfrm>
            <a:off x="6768415" y="4969327"/>
            <a:ext cx="1640799" cy="1767015"/>
          </a:xfrm>
          <a:prstGeom prst="rect">
            <a:avLst/>
          </a:prstGeom>
        </p:spPr>
      </p:pic>
      <p:pic>
        <p:nvPicPr>
          <p:cNvPr id="8" name="Picture 7">
            <a:extLst>
              <a:ext uri="{FF2B5EF4-FFF2-40B4-BE49-F238E27FC236}">
                <a16:creationId xmlns:a16="http://schemas.microsoft.com/office/drawing/2014/main" id="{F18CA1DF-C803-0E4A-8F68-7F6BD565F78A}"/>
              </a:ext>
            </a:extLst>
          </p:cNvPr>
          <p:cNvPicPr>
            <a:picLocks noChangeAspect="1"/>
          </p:cNvPicPr>
          <p:nvPr/>
        </p:nvPicPr>
        <p:blipFill>
          <a:blip r:embed="rId5"/>
          <a:stretch>
            <a:fillRect/>
          </a:stretch>
        </p:blipFill>
        <p:spPr>
          <a:xfrm>
            <a:off x="9977933" y="4145943"/>
            <a:ext cx="1521430" cy="1371430"/>
          </a:xfrm>
          <a:prstGeom prst="rect">
            <a:avLst/>
          </a:prstGeom>
        </p:spPr>
      </p:pic>
    </p:spTree>
    <p:extLst>
      <p:ext uri="{BB962C8B-B14F-4D97-AF65-F5344CB8AC3E}">
        <p14:creationId xmlns:p14="http://schemas.microsoft.com/office/powerpoint/2010/main" val="167235426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301956" y="2215649"/>
            <a:ext cx="5338097" cy="341632"/>
          </a:xfrm>
        </p:spPr>
        <p:txBody>
          <a:bodyPr wrap="square">
            <a:spAutoFit/>
          </a:bodyPr>
          <a:lstStyle/>
          <a:p>
            <a:pPr marL="0" indent="0">
              <a:buNone/>
            </a:pPr>
            <a:r>
              <a:rPr lang="en-US" sz="1800" b="1" dirty="0"/>
              <a:t>Conventional plastics (PET) are made from petroleum:</a:t>
            </a:r>
          </a:p>
        </p:txBody>
      </p:sp>
      <p:pic>
        <p:nvPicPr>
          <p:cNvPr id="8" name="Picture 7"/>
          <p:cNvPicPr>
            <a:picLocks noChangeAspect="1"/>
          </p:cNvPicPr>
          <p:nvPr/>
        </p:nvPicPr>
        <p:blipFill rotWithShape="1">
          <a:blip r:embed="rId2" cstate="print">
            <a:extLst>
              <a:ext uri="{28A0092B-C50C-407E-A947-70E740481C1C}">
                <a14:useLocalDpi xmlns:a14="http://schemas.microsoft.com/office/drawing/2010/main"/>
              </a:ext>
            </a:extLst>
          </a:blip>
          <a:srcRect t="6717" b="39211"/>
          <a:stretch/>
        </p:blipFill>
        <p:spPr>
          <a:xfrm>
            <a:off x="2174024" y="3446935"/>
            <a:ext cx="5822958" cy="3230505"/>
          </a:xfrm>
          <a:prstGeom prst="rect">
            <a:avLst/>
          </a:prstGeom>
        </p:spPr>
      </p:pic>
      <p:sp>
        <p:nvSpPr>
          <p:cNvPr id="9" name="TextBox 8"/>
          <p:cNvSpPr txBox="1"/>
          <p:nvPr/>
        </p:nvSpPr>
        <p:spPr>
          <a:xfrm>
            <a:off x="2600742" y="2624545"/>
            <a:ext cx="4235545" cy="723275"/>
          </a:xfrm>
          <a:prstGeom prst="rect">
            <a:avLst/>
          </a:prstGeom>
          <a:noFill/>
        </p:spPr>
        <p:txBody>
          <a:bodyPr wrap="square" rtlCol="0">
            <a:spAutoFit/>
          </a:bodyPr>
          <a:lstStyle/>
          <a:p>
            <a:pPr marL="365760" indent="-365760">
              <a:spcBef>
                <a:spcPts val="600"/>
              </a:spcBef>
              <a:buFont typeface="Arial" charset="0"/>
              <a:buChar char="•"/>
            </a:pPr>
            <a:r>
              <a:rPr lang="en-US" dirty="0"/>
              <a:t>PET Plastic persists in the environment</a:t>
            </a:r>
          </a:p>
          <a:p>
            <a:pPr marL="365760" indent="-365760">
              <a:spcBef>
                <a:spcPts val="600"/>
              </a:spcBef>
              <a:buFont typeface="Arial" charset="0"/>
              <a:buChar char="•"/>
            </a:pPr>
            <a:r>
              <a:rPr lang="en-US" dirty="0"/>
              <a:t>It is made from depleting resources</a:t>
            </a:r>
          </a:p>
        </p:txBody>
      </p:sp>
      <p:pic>
        <p:nvPicPr>
          <p:cNvPr id="11" name="Picture 7">
            <a:extLst>
              <a:ext uri="{FF2B5EF4-FFF2-40B4-BE49-F238E27FC236}">
                <a16:creationId xmlns:a16="http://schemas.microsoft.com/office/drawing/2014/main" id="{52860282-2AB8-4CC8-B4F5-9C22B3D76173}"/>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56011" t="78125"/>
          <a:stretch/>
        </p:blipFill>
        <p:spPr>
          <a:xfrm>
            <a:off x="6836287" y="2753075"/>
            <a:ext cx="3618956" cy="1846513"/>
          </a:xfrm>
          <a:prstGeom prst="rect">
            <a:avLst/>
          </a:prstGeom>
        </p:spPr>
      </p:pic>
      <p:cxnSp>
        <p:nvCxnSpPr>
          <p:cNvPr id="6" name="Conector: Angulado 5">
            <a:extLst>
              <a:ext uri="{FF2B5EF4-FFF2-40B4-BE49-F238E27FC236}">
                <a16:creationId xmlns:a16="http://schemas.microsoft.com/office/drawing/2014/main" id="{A23E08EF-347F-4792-AE34-B5F9A6C51752}"/>
              </a:ext>
            </a:extLst>
          </p:cNvPr>
          <p:cNvCxnSpPr>
            <a:cxnSpLocks/>
          </p:cNvCxnSpPr>
          <p:nvPr/>
        </p:nvCxnSpPr>
        <p:spPr>
          <a:xfrm flipV="1">
            <a:off x="8073511" y="4728118"/>
            <a:ext cx="1499156" cy="1304845"/>
          </a:xfrm>
          <a:prstGeom prst="bentConnector3">
            <a:avLst>
              <a:gd name="adj1" fmla="val 100133"/>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CaixaDeTexto 12">
            <a:extLst>
              <a:ext uri="{FF2B5EF4-FFF2-40B4-BE49-F238E27FC236}">
                <a16:creationId xmlns:a16="http://schemas.microsoft.com/office/drawing/2014/main" id="{A95A09C5-46CD-4145-B263-8D9995CA3B79}"/>
              </a:ext>
            </a:extLst>
          </p:cNvPr>
          <p:cNvSpPr txBox="1"/>
          <p:nvPr/>
        </p:nvSpPr>
        <p:spPr>
          <a:xfrm>
            <a:off x="7997041" y="5315199"/>
            <a:ext cx="1499157" cy="892552"/>
          </a:xfrm>
          <a:prstGeom prst="rect">
            <a:avLst/>
          </a:prstGeom>
          <a:noFill/>
        </p:spPr>
        <p:txBody>
          <a:bodyPr wrap="square" rtlCol="0">
            <a:spAutoFit/>
          </a:bodyPr>
          <a:lstStyle/>
          <a:p>
            <a:pPr algn="ctr"/>
            <a:r>
              <a:rPr lang="en-US" sz="1300" dirty="0">
                <a:latin typeface="Arial" panose="020B0604020202020204" pitchFamily="34" charset="0"/>
                <a:cs typeface="Arial" panose="020B0604020202020204" pitchFamily="34" charset="0"/>
              </a:rPr>
              <a:t>high temperature</a:t>
            </a:r>
          </a:p>
          <a:p>
            <a:pPr algn="ctr"/>
            <a:r>
              <a:rPr lang="en-US" sz="1300" dirty="0">
                <a:latin typeface="Arial" panose="020B0604020202020204" pitchFamily="34" charset="0"/>
                <a:cs typeface="Arial" panose="020B0604020202020204" pitchFamily="34" charset="0"/>
              </a:rPr>
              <a:t>vacuum</a:t>
            </a:r>
          </a:p>
          <a:p>
            <a:pPr algn="ctr"/>
            <a:r>
              <a:rPr lang="en-US" sz="1300" dirty="0">
                <a:latin typeface="Arial" panose="020B0604020202020204" pitchFamily="34" charset="0"/>
                <a:cs typeface="Arial" panose="020B0604020202020204" pitchFamily="34" charset="0"/>
              </a:rPr>
              <a:t>catalyst</a:t>
            </a:r>
          </a:p>
          <a:p>
            <a:pPr algn="ctr"/>
            <a:endParaRPr lang="en-US" sz="1300" dirty="0">
              <a:latin typeface="Arial" panose="020B0604020202020204" pitchFamily="34" charset="0"/>
              <a:cs typeface="Arial" panose="020B0604020202020204" pitchFamily="34" charset="0"/>
            </a:endParaRPr>
          </a:p>
        </p:txBody>
      </p:sp>
      <p:sp>
        <p:nvSpPr>
          <p:cNvPr id="14" name="CaixaDeTexto 13">
            <a:extLst>
              <a:ext uri="{FF2B5EF4-FFF2-40B4-BE49-F238E27FC236}">
                <a16:creationId xmlns:a16="http://schemas.microsoft.com/office/drawing/2014/main" id="{9B6B2BA6-C714-469B-9F74-051A417E9E21}"/>
              </a:ext>
            </a:extLst>
          </p:cNvPr>
          <p:cNvSpPr txBox="1"/>
          <p:nvPr/>
        </p:nvSpPr>
        <p:spPr>
          <a:xfrm>
            <a:off x="3169527" y="3672792"/>
            <a:ext cx="1204686" cy="369332"/>
          </a:xfrm>
          <a:prstGeom prst="rect">
            <a:avLst/>
          </a:prstGeom>
          <a:noFill/>
        </p:spPr>
        <p:txBody>
          <a:bodyPr wrap="square" rtlCol="0">
            <a:spAutoFit/>
          </a:bodyPr>
          <a:lstStyle/>
          <a:p>
            <a:r>
              <a:rPr lang="en-US" dirty="0"/>
              <a:t>Petroleum</a:t>
            </a:r>
          </a:p>
        </p:txBody>
      </p:sp>
      <p:sp>
        <p:nvSpPr>
          <p:cNvPr id="18" name="Retângulo 17">
            <a:extLst>
              <a:ext uri="{FF2B5EF4-FFF2-40B4-BE49-F238E27FC236}">
                <a16:creationId xmlns:a16="http://schemas.microsoft.com/office/drawing/2014/main" id="{4C8DF03F-876A-416B-A5B0-992131E1E7E4}"/>
              </a:ext>
            </a:extLst>
          </p:cNvPr>
          <p:cNvSpPr/>
          <p:nvPr/>
        </p:nvSpPr>
        <p:spPr>
          <a:xfrm>
            <a:off x="2111007" y="2157848"/>
            <a:ext cx="8235491" cy="4533879"/>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1060592" y="1594355"/>
            <a:ext cx="2806987" cy="461665"/>
          </a:xfrm>
          <a:prstGeom prst="rect">
            <a:avLst/>
          </a:prstGeom>
        </p:spPr>
        <p:txBody>
          <a:bodyPr wrap="none">
            <a:spAutoFit/>
          </a:bodyPr>
          <a:lstStyle/>
          <a:p>
            <a:pPr marL="182880">
              <a:spcBef>
                <a:spcPct val="0"/>
              </a:spcBef>
            </a:pPr>
            <a:r>
              <a:rPr lang="en-US" altLang="x-none" sz="2400" b="1" dirty="0">
                <a:solidFill>
                  <a:srgbClr val="002060"/>
                </a:solidFill>
              </a:rPr>
              <a:t>Case study: </a:t>
            </a:r>
            <a:r>
              <a:rPr lang="en-US" altLang="x-none" sz="2400" dirty="0">
                <a:solidFill>
                  <a:srgbClr val="002060"/>
                </a:solidFill>
              </a:rPr>
              <a:t>Plastics</a:t>
            </a:r>
          </a:p>
        </p:txBody>
      </p:sp>
      <p:cxnSp>
        <p:nvCxnSpPr>
          <p:cNvPr id="16" name="Straight Connector 15">
            <a:extLst>
              <a:ext uri="{FF2B5EF4-FFF2-40B4-BE49-F238E27FC236}">
                <a16:creationId xmlns:a16="http://schemas.microsoft.com/office/drawing/2014/main" id="{2372BA97-0BDD-4DBE-9B9F-F363E524E464}"/>
              </a:ext>
            </a:extLst>
          </p:cNvPr>
          <p:cNvCxnSpPr>
            <a:cxnSpLocks/>
          </p:cNvCxnSpPr>
          <p:nvPr/>
        </p:nvCxnSpPr>
        <p:spPr>
          <a:xfrm>
            <a:off x="-18031" y="1597082"/>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A0B6B377-1EC6-45E5-AA9E-EE742F4A4AE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04248" y="92351"/>
            <a:ext cx="2120900" cy="1371600"/>
          </a:xfrm>
          <a:prstGeom prst="rect">
            <a:avLst/>
          </a:prstGeom>
        </p:spPr>
      </p:pic>
      <p:sp>
        <p:nvSpPr>
          <p:cNvPr id="19" name="TextBox 18">
            <a:extLst>
              <a:ext uri="{FF2B5EF4-FFF2-40B4-BE49-F238E27FC236}">
                <a16:creationId xmlns:a16="http://schemas.microsoft.com/office/drawing/2014/main" id="{3621299B-9E09-4924-9AFB-E5452504CD6E}"/>
              </a:ext>
            </a:extLst>
          </p:cNvPr>
          <p:cNvSpPr txBox="1"/>
          <p:nvPr/>
        </p:nvSpPr>
        <p:spPr>
          <a:xfrm>
            <a:off x="2425148" y="368494"/>
            <a:ext cx="5091715" cy="707886"/>
          </a:xfrm>
          <a:prstGeom prst="rect">
            <a:avLst/>
          </a:prstGeom>
          <a:noFill/>
        </p:spPr>
        <p:txBody>
          <a:bodyPr wrap="none" rtlCol="0">
            <a:spAutoFit/>
          </a:bodyPr>
          <a:lstStyle/>
          <a:p>
            <a:r>
              <a:rPr lang="en-US" altLang="en-US" sz="4000" b="1" dirty="0">
                <a:solidFill>
                  <a:srgbClr val="00728A"/>
                </a:solidFill>
                <a:latin typeface="Calibri" charset="0"/>
                <a:ea typeface="ＭＳ Ｐゴシック" charset="-128"/>
              </a:rPr>
              <a:t>Design for Degradation</a:t>
            </a:r>
          </a:p>
        </p:txBody>
      </p:sp>
    </p:spTree>
    <p:extLst>
      <p:ext uri="{BB962C8B-B14F-4D97-AF65-F5344CB8AC3E}">
        <p14:creationId xmlns:p14="http://schemas.microsoft.com/office/powerpoint/2010/main" val="346850972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49075" y="2779000"/>
            <a:ext cx="1324075" cy="1077218"/>
          </a:xfrm>
        </p:spPr>
        <p:txBody>
          <a:bodyPr wrap="square">
            <a:spAutoFit/>
          </a:bodyPr>
          <a:lstStyle/>
          <a:p>
            <a:pPr marL="0" indent="0" algn="ctr">
              <a:lnSpc>
                <a:spcPct val="100000"/>
              </a:lnSpc>
              <a:spcBef>
                <a:spcPts val="0"/>
              </a:spcBef>
              <a:buNone/>
              <a:defRPr/>
            </a:pPr>
            <a:r>
              <a:rPr lang="en-US" sz="1600" dirty="0"/>
              <a:t>Synthesis of </a:t>
            </a:r>
            <a:r>
              <a:rPr lang="en-US" sz="1600" dirty="0" err="1"/>
              <a:t>PolyLactic</a:t>
            </a:r>
            <a:r>
              <a:rPr lang="en-US" sz="1600" dirty="0"/>
              <a:t> Acid (PLA) from starch:</a:t>
            </a: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a:ext>
            </a:extLst>
          </a:blip>
          <a:srcRect r="75587"/>
          <a:stretch/>
        </p:blipFill>
        <p:spPr>
          <a:xfrm>
            <a:off x="5900240" y="2708982"/>
            <a:ext cx="1277510" cy="1472083"/>
          </a:xfrm>
          <a:prstGeom prst="rect">
            <a:avLst/>
          </a:prstGeom>
        </p:spPr>
      </p:pic>
      <p:pic>
        <p:nvPicPr>
          <p:cNvPr id="6" name="Picture 5"/>
          <p:cNvPicPr>
            <a:picLocks noChangeAspect="1"/>
          </p:cNvPicPr>
          <p:nvPr/>
        </p:nvPicPr>
        <p:blipFill rotWithShape="1">
          <a:blip r:embed="rId3" cstate="print">
            <a:extLst>
              <a:ext uri="{28A0092B-C50C-407E-A947-70E740481C1C}">
                <a14:useLocalDpi xmlns:a14="http://schemas.microsoft.com/office/drawing/2010/main"/>
              </a:ext>
            </a:extLst>
          </a:blip>
          <a:srcRect r="47330"/>
          <a:stretch/>
        </p:blipFill>
        <p:spPr>
          <a:xfrm>
            <a:off x="2969843" y="2509237"/>
            <a:ext cx="1674177" cy="1738476"/>
          </a:xfrm>
          <a:prstGeom prst="rect">
            <a:avLst/>
          </a:prstGeom>
        </p:spPr>
      </p:pic>
      <p:pic>
        <p:nvPicPr>
          <p:cNvPr id="9" name="Picture 4">
            <a:extLst>
              <a:ext uri="{FF2B5EF4-FFF2-40B4-BE49-F238E27FC236}">
                <a16:creationId xmlns:a16="http://schemas.microsoft.com/office/drawing/2014/main" id="{68AD9469-1010-4A4D-9A02-4AA7D5930423}"/>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55774"/>
          <a:stretch/>
        </p:blipFill>
        <p:spPr>
          <a:xfrm>
            <a:off x="8433970" y="2770410"/>
            <a:ext cx="2446177" cy="1483442"/>
          </a:xfrm>
          <a:prstGeom prst="rect">
            <a:avLst/>
          </a:prstGeom>
        </p:spPr>
      </p:pic>
      <p:cxnSp>
        <p:nvCxnSpPr>
          <p:cNvPr id="10" name="Conector de Seta Reta 9">
            <a:extLst>
              <a:ext uri="{FF2B5EF4-FFF2-40B4-BE49-F238E27FC236}">
                <a16:creationId xmlns:a16="http://schemas.microsoft.com/office/drawing/2014/main" id="{E530B6B2-2CFE-4F34-B80E-52B2E81E10FD}"/>
              </a:ext>
            </a:extLst>
          </p:cNvPr>
          <p:cNvCxnSpPr>
            <a:cxnSpLocks/>
          </p:cNvCxnSpPr>
          <p:nvPr/>
        </p:nvCxnSpPr>
        <p:spPr>
          <a:xfrm>
            <a:off x="4654198" y="3360522"/>
            <a:ext cx="846496" cy="1"/>
          </a:xfrm>
          <a:prstGeom prst="straightConnector1">
            <a:avLst/>
          </a:prstGeom>
          <a:ln w="1587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2" name="Conector de Seta Reta 11">
            <a:extLst>
              <a:ext uri="{FF2B5EF4-FFF2-40B4-BE49-F238E27FC236}">
                <a16:creationId xmlns:a16="http://schemas.microsoft.com/office/drawing/2014/main" id="{2842E5C5-EFF2-4C9B-B119-24CA77831A72}"/>
              </a:ext>
            </a:extLst>
          </p:cNvPr>
          <p:cNvCxnSpPr>
            <a:cxnSpLocks/>
          </p:cNvCxnSpPr>
          <p:nvPr/>
        </p:nvCxnSpPr>
        <p:spPr>
          <a:xfrm>
            <a:off x="7371135" y="3317609"/>
            <a:ext cx="846496" cy="1"/>
          </a:xfrm>
          <a:prstGeom prst="straightConnector1">
            <a:avLst/>
          </a:prstGeom>
          <a:ln w="1587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1073713" y="4282681"/>
            <a:ext cx="10319066" cy="2423740"/>
          </a:xfrm>
          <a:prstGeom prst="rect">
            <a:avLst/>
          </a:prstGeom>
          <a:noFill/>
        </p:spPr>
        <p:txBody>
          <a:bodyPr wrap="square" rtlCol="0">
            <a:spAutoFit/>
          </a:bodyPr>
          <a:lstStyle/>
          <a:p>
            <a:pPr marL="296863" indent="-157163">
              <a:spcBef>
                <a:spcPts val="300"/>
              </a:spcBef>
              <a:buFont typeface="Arial" panose="020B0604020202020204" pitchFamily="34" charset="0"/>
              <a:buChar char="•"/>
            </a:pPr>
            <a:r>
              <a:rPr lang="en-US" dirty="0"/>
              <a:t>The development of a </a:t>
            </a:r>
            <a:r>
              <a:rPr lang="en-US" dirty="0" err="1"/>
              <a:t>biobased</a:t>
            </a:r>
            <a:r>
              <a:rPr lang="en-US" dirty="0"/>
              <a:t>, compostable, and recyclable polylactic acid (PLA) polymer that uses 20–50 percent less fossil fuel resources than comparable petroleum-based polymers.</a:t>
            </a:r>
          </a:p>
          <a:p>
            <a:pPr marL="296863" indent="-157163">
              <a:spcBef>
                <a:spcPts val="300"/>
              </a:spcBef>
              <a:buFont typeface="Arial" panose="020B0604020202020204" pitchFamily="34" charset="0"/>
              <a:buChar char="•"/>
            </a:pPr>
            <a:r>
              <a:rPr lang="en-US" dirty="0"/>
              <a:t>It is the first family of polymers derived entirely from renewable resources that can compete cost-effectively with traditional fibers and plastic packaging materials.</a:t>
            </a:r>
          </a:p>
          <a:p>
            <a:pPr marL="296863" indent="-157163">
              <a:spcBef>
                <a:spcPts val="300"/>
              </a:spcBef>
              <a:buFont typeface="Arial" panose="020B0604020202020204" pitchFamily="34" charset="0"/>
              <a:buChar char="•"/>
            </a:pPr>
            <a:r>
              <a:rPr lang="en-US" dirty="0"/>
              <a:t>The manufacturing process consists of three solvent-free steps that lead to the production of lactic acid, lactide, and PLA high polymer with very high yields and internal recycling schemes that reduce waste.</a:t>
            </a:r>
          </a:p>
          <a:p>
            <a:pPr marL="296863" indent="-157163">
              <a:spcBef>
                <a:spcPts val="300"/>
              </a:spcBef>
              <a:buFont typeface="Arial" panose="020B0604020202020204" pitchFamily="34" charset="0"/>
              <a:buChar char="•"/>
            </a:pPr>
            <a:r>
              <a:rPr lang="en-US" dirty="0"/>
              <a:t>PLA can be biodegraded under industrial compositing conditions. They do not degrade though in the environment</a:t>
            </a:r>
          </a:p>
        </p:txBody>
      </p:sp>
      <p:sp>
        <p:nvSpPr>
          <p:cNvPr id="15" name="TextBox 14"/>
          <p:cNvSpPr txBox="1"/>
          <p:nvPr/>
        </p:nvSpPr>
        <p:spPr>
          <a:xfrm>
            <a:off x="1001097" y="6548369"/>
            <a:ext cx="1295291" cy="307777"/>
          </a:xfrm>
          <a:prstGeom prst="rect">
            <a:avLst/>
          </a:prstGeom>
          <a:noFill/>
        </p:spPr>
        <p:txBody>
          <a:bodyPr wrap="none" rtlCol="0">
            <a:spAutoFit/>
          </a:bodyPr>
          <a:lstStyle/>
          <a:p>
            <a:r>
              <a:rPr lang="en-US" sz="1400" dirty="0">
                <a:solidFill>
                  <a:schemeClr val="bg1">
                    <a:lumMod val="50000"/>
                  </a:schemeClr>
                </a:solidFill>
              </a:rPr>
              <a:t>Cargill Dow LLC</a:t>
            </a:r>
          </a:p>
        </p:txBody>
      </p:sp>
      <p:cxnSp>
        <p:nvCxnSpPr>
          <p:cNvPr id="16" name="Straight Connector 15">
            <a:extLst>
              <a:ext uri="{FF2B5EF4-FFF2-40B4-BE49-F238E27FC236}">
                <a16:creationId xmlns:a16="http://schemas.microsoft.com/office/drawing/2014/main" id="{8C92ED9C-EEBA-4E03-885A-E06B6E58971F}"/>
              </a:ext>
            </a:extLst>
          </p:cNvPr>
          <p:cNvCxnSpPr>
            <a:cxnSpLocks/>
          </p:cNvCxnSpPr>
          <p:nvPr/>
        </p:nvCxnSpPr>
        <p:spPr>
          <a:xfrm>
            <a:off x="-18031" y="1597082"/>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70F9CD04-4BF0-4A39-A828-9E2715F5EFEF}"/>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4248" y="92351"/>
            <a:ext cx="2120900" cy="1371600"/>
          </a:xfrm>
          <a:prstGeom prst="rect">
            <a:avLst/>
          </a:prstGeom>
        </p:spPr>
      </p:pic>
      <p:sp>
        <p:nvSpPr>
          <p:cNvPr id="18" name="TextBox 17">
            <a:extLst>
              <a:ext uri="{FF2B5EF4-FFF2-40B4-BE49-F238E27FC236}">
                <a16:creationId xmlns:a16="http://schemas.microsoft.com/office/drawing/2014/main" id="{33B5B50F-0A3C-407F-AD73-572E5A0901C3}"/>
              </a:ext>
            </a:extLst>
          </p:cNvPr>
          <p:cNvSpPr txBox="1"/>
          <p:nvPr/>
        </p:nvSpPr>
        <p:spPr>
          <a:xfrm>
            <a:off x="2425148" y="368494"/>
            <a:ext cx="5091715" cy="707886"/>
          </a:xfrm>
          <a:prstGeom prst="rect">
            <a:avLst/>
          </a:prstGeom>
          <a:noFill/>
        </p:spPr>
        <p:txBody>
          <a:bodyPr wrap="none" rtlCol="0">
            <a:spAutoFit/>
          </a:bodyPr>
          <a:lstStyle/>
          <a:p>
            <a:r>
              <a:rPr lang="en-US" altLang="en-US" sz="4000" b="1" dirty="0">
                <a:solidFill>
                  <a:srgbClr val="00728A"/>
                </a:solidFill>
                <a:latin typeface="Calibri" charset="0"/>
                <a:ea typeface="ＭＳ Ｐゴシック" charset="-128"/>
              </a:rPr>
              <a:t>Design for Degradation</a:t>
            </a:r>
          </a:p>
        </p:txBody>
      </p:sp>
      <p:sp>
        <p:nvSpPr>
          <p:cNvPr id="14" name="Rectangle 13">
            <a:extLst>
              <a:ext uri="{FF2B5EF4-FFF2-40B4-BE49-F238E27FC236}">
                <a16:creationId xmlns:a16="http://schemas.microsoft.com/office/drawing/2014/main" id="{F3E1F75F-14FF-48FD-A77F-551255493889}"/>
              </a:ext>
            </a:extLst>
          </p:cNvPr>
          <p:cNvSpPr/>
          <p:nvPr/>
        </p:nvSpPr>
        <p:spPr>
          <a:xfrm>
            <a:off x="786272" y="1594355"/>
            <a:ext cx="2806987" cy="461665"/>
          </a:xfrm>
          <a:prstGeom prst="rect">
            <a:avLst/>
          </a:prstGeom>
        </p:spPr>
        <p:txBody>
          <a:bodyPr wrap="none">
            <a:spAutoFit/>
          </a:bodyPr>
          <a:lstStyle/>
          <a:p>
            <a:pPr marL="182880">
              <a:spcBef>
                <a:spcPct val="0"/>
              </a:spcBef>
            </a:pPr>
            <a:r>
              <a:rPr lang="en-US" altLang="x-none" sz="2400" b="1" dirty="0">
                <a:solidFill>
                  <a:srgbClr val="002060"/>
                </a:solidFill>
              </a:rPr>
              <a:t>Case study: </a:t>
            </a:r>
            <a:r>
              <a:rPr lang="en-US" altLang="x-none" sz="2400" dirty="0">
                <a:solidFill>
                  <a:srgbClr val="002060"/>
                </a:solidFill>
              </a:rPr>
              <a:t>Plastics</a:t>
            </a:r>
          </a:p>
        </p:txBody>
      </p:sp>
      <p:sp>
        <p:nvSpPr>
          <p:cNvPr id="2" name="TextBox 1">
            <a:extLst>
              <a:ext uri="{FF2B5EF4-FFF2-40B4-BE49-F238E27FC236}">
                <a16:creationId xmlns:a16="http://schemas.microsoft.com/office/drawing/2014/main" id="{031C98FB-5D4C-4F0A-8646-A00768F4E1A7}"/>
              </a:ext>
            </a:extLst>
          </p:cNvPr>
          <p:cNvSpPr txBox="1"/>
          <p:nvPr/>
        </p:nvSpPr>
        <p:spPr>
          <a:xfrm>
            <a:off x="1020976" y="2074396"/>
            <a:ext cx="2305631" cy="400110"/>
          </a:xfrm>
          <a:prstGeom prst="rect">
            <a:avLst/>
          </a:prstGeom>
          <a:noFill/>
        </p:spPr>
        <p:txBody>
          <a:bodyPr wrap="none" rtlCol="0">
            <a:spAutoFit/>
          </a:bodyPr>
          <a:lstStyle/>
          <a:p>
            <a:r>
              <a:rPr lang="en-US" sz="2000" b="1" dirty="0"/>
              <a:t>Alternative process:</a:t>
            </a:r>
          </a:p>
        </p:txBody>
      </p:sp>
      <p:sp>
        <p:nvSpPr>
          <p:cNvPr id="4" name="Rectangle 3">
            <a:extLst>
              <a:ext uri="{FF2B5EF4-FFF2-40B4-BE49-F238E27FC236}">
                <a16:creationId xmlns:a16="http://schemas.microsoft.com/office/drawing/2014/main" id="{972FDAB8-CFA2-4AE7-ACFF-05E46593C446}"/>
              </a:ext>
            </a:extLst>
          </p:cNvPr>
          <p:cNvSpPr/>
          <p:nvPr/>
        </p:nvSpPr>
        <p:spPr>
          <a:xfrm>
            <a:off x="982215" y="2025540"/>
            <a:ext cx="10412665" cy="4601633"/>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1873529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25148" y="367880"/>
            <a:ext cx="9310882" cy="707886"/>
          </a:xfrm>
          <a:prstGeom prst="rect">
            <a:avLst/>
          </a:prstGeom>
          <a:noFill/>
        </p:spPr>
        <p:txBody>
          <a:bodyPr wrap="none" rtlCol="0">
            <a:spAutoFit/>
          </a:bodyPr>
          <a:lstStyle/>
          <a:p>
            <a:r>
              <a:rPr lang="en-US" altLang="en-US" sz="4000" b="1" dirty="0">
                <a:solidFill>
                  <a:srgbClr val="00728A"/>
                </a:solidFill>
                <a:latin typeface="Calibri" charset="0"/>
                <a:ea typeface="ＭＳ Ｐゴシック" charset="-128"/>
              </a:rPr>
              <a:t>Real-time Analysis for Pollution Prevention</a:t>
            </a:r>
          </a:p>
        </p:txBody>
      </p:sp>
      <p:sp>
        <p:nvSpPr>
          <p:cNvPr id="2" name="Rectangle 1"/>
          <p:cNvSpPr/>
          <p:nvPr/>
        </p:nvSpPr>
        <p:spPr>
          <a:xfrm>
            <a:off x="711264" y="1876973"/>
            <a:ext cx="10733410" cy="690638"/>
          </a:xfrm>
          <a:prstGeom prst="rect">
            <a:avLst/>
          </a:prstGeom>
        </p:spPr>
        <p:txBody>
          <a:bodyPr wrap="square">
            <a:spAutoFit/>
          </a:bodyPr>
          <a:lstStyle/>
          <a:p>
            <a:pPr marL="15875" indent="-15875" algn="ctr">
              <a:lnSpc>
                <a:spcPct val="80000"/>
              </a:lnSpc>
            </a:pPr>
            <a:r>
              <a:rPr lang="en-US" altLang="en-US" sz="2400" b="1" dirty="0">
                <a:solidFill>
                  <a:srgbClr val="0000FF"/>
                </a:solidFill>
                <a:latin typeface="Calibri" charset="0"/>
                <a:ea typeface="ＭＳ Ｐゴシック" charset="-128"/>
              </a:rPr>
              <a:t>Analytical methodologies need to be further developed to allow for real-time in-process monitoring and control prior to the formation of hazardous substances.</a:t>
            </a:r>
          </a:p>
        </p:txBody>
      </p:sp>
      <p:pic>
        <p:nvPicPr>
          <p:cNvPr id="5" name="Picture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16948" y="70325"/>
            <a:ext cx="2108200" cy="1397000"/>
          </a:xfrm>
          <a:prstGeom prst="rect">
            <a:avLst/>
          </a:prstGeom>
        </p:spPr>
      </p:pic>
      <p:cxnSp>
        <p:nvCxnSpPr>
          <p:cNvPr id="6" name="Straight Connector 5">
            <a:extLst>
              <a:ext uri="{FF2B5EF4-FFF2-40B4-BE49-F238E27FC236}">
                <a16:creationId xmlns:a16="http://schemas.microsoft.com/office/drawing/2014/main" id="{EC905BC8-56D9-40B7-948A-6C947896B409}"/>
              </a:ext>
            </a:extLst>
          </p:cNvPr>
          <p:cNvCxnSpPr>
            <a:cxnSpLocks/>
          </p:cNvCxnSpPr>
          <p:nvPr/>
        </p:nvCxnSpPr>
        <p:spPr>
          <a:xfrm>
            <a:off x="-18031" y="1597082"/>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D36F0A23-5D27-4D00-ABA3-0C03E3B1EA0A}"/>
              </a:ext>
            </a:extLst>
          </p:cNvPr>
          <p:cNvPicPr>
            <a:picLocks noChangeAspect="1"/>
          </p:cNvPicPr>
          <p:nvPr/>
        </p:nvPicPr>
        <p:blipFill>
          <a:blip r:embed="rId3"/>
          <a:stretch>
            <a:fillRect/>
          </a:stretch>
        </p:blipFill>
        <p:spPr>
          <a:xfrm>
            <a:off x="3737198" y="2743609"/>
            <a:ext cx="4984025" cy="3738019"/>
          </a:xfrm>
          <a:prstGeom prst="rect">
            <a:avLst/>
          </a:prstGeom>
        </p:spPr>
      </p:pic>
      <p:sp>
        <p:nvSpPr>
          <p:cNvPr id="8" name="Rectangle 7">
            <a:extLst>
              <a:ext uri="{FF2B5EF4-FFF2-40B4-BE49-F238E27FC236}">
                <a16:creationId xmlns:a16="http://schemas.microsoft.com/office/drawing/2014/main" id="{367BF1F5-0A2E-4054-B6A5-2AB8A98A5F5A}"/>
              </a:ext>
            </a:extLst>
          </p:cNvPr>
          <p:cNvSpPr/>
          <p:nvPr/>
        </p:nvSpPr>
        <p:spPr>
          <a:xfrm>
            <a:off x="863115" y="6564086"/>
            <a:ext cx="3799695" cy="276999"/>
          </a:xfrm>
          <a:prstGeom prst="rect">
            <a:avLst/>
          </a:prstGeom>
        </p:spPr>
        <p:txBody>
          <a:bodyPr wrap="square">
            <a:spAutoFit/>
          </a:bodyPr>
          <a:lstStyle/>
          <a:p>
            <a:pPr lvl="0"/>
            <a:r>
              <a:rPr lang="en-US" sz="1200" dirty="0">
                <a:solidFill>
                  <a:prstClr val="white">
                    <a:lumMod val="65000"/>
                  </a:prstClr>
                </a:solidFill>
              </a:rPr>
              <a:t>Image: Wikimedia Commons, Author: </a:t>
            </a:r>
            <a:r>
              <a:rPr lang="en-US" sz="1200" dirty="0" err="1">
                <a:solidFill>
                  <a:prstClr val="white">
                    <a:lumMod val="65000"/>
                  </a:prstClr>
                </a:solidFill>
              </a:rPr>
              <a:t>Hindustanilanguage</a:t>
            </a:r>
            <a:endParaRPr lang="en-US" sz="1200" dirty="0">
              <a:solidFill>
                <a:prstClr val="white">
                  <a:lumMod val="65000"/>
                </a:prstClr>
              </a:solidFill>
            </a:endParaRPr>
          </a:p>
        </p:txBody>
      </p:sp>
    </p:spTree>
    <p:extLst>
      <p:ext uri="{BB962C8B-B14F-4D97-AF65-F5344CB8AC3E}">
        <p14:creationId xmlns:p14="http://schemas.microsoft.com/office/powerpoint/2010/main" val="320139982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a:spLocks noChangeArrowheads="1"/>
          </p:cNvSpPr>
          <p:nvPr/>
        </p:nvSpPr>
        <p:spPr bwMode="auto">
          <a:xfrm>
            <a:off x="1658237" y="2233606"/>
            <a:ext cx="4224835"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algn="ctr" eaLnBrk="1" hangingPunct="1"/>
            <a:r>
              <a:rPr lang="en-US" altLang="x-none" sz="2000" dirty="0">
                <a:solidFill>
                  <a:srgbClr val="000000"/>
                </a:solidFill>
                <a:latin typeface="+mn-lt"/>
              </a:rPr>
              <a:t>Real time analysis for a chemist is the process of “checking the progress of chemical reactions as it happens”.</a:t>
            </a:r>
          </a:p>
        </p:txBody>
      </p:sp>
      <p:sp>
        <p:nvSpPr>
          <p:cNvPr id="3" name="TextBox 3"/>
          <p:cNvSpPr txBox="1">
            <a:spLocks noChangeArrowheads="1"/>
          </p:cNvSpPr>
          <p:nvPr/>
        </p:nvSpPr>
        <p:spPr bwMode="auto">
          <a:xfrm>
            <a:off x="6345044" y="4964800"/>
            <a:ext cx="35052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algn="ctr" eaLnBrk="1" hangingPunct="1"/>
            <a:r>
              <a:rPr lang="en-US" altLang="x-none" sz="2000" dirty="0">
                <a:solidFill>
                  <a:srgbClr val="000000"/>
                </a:solidFill>
                <a:latin typeface="+mn-lt"/>
              </a:rPr>
              <a:t>Knowing when your product is “done” can save a lot of waste, time, and energy!</a:t>
            </a:r>
          </a:p>
        </p:txBody>
      </p:sp>
      <p:pic>
        <p:nvPicPr>
          <p:cNvPr id="4" name="Picture 4" descr="http://www.offthemark.com/siteimages/spacer.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5250" cy="9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 descr="C:\Users\John\AppData\Local\Microsoft\Windows\Temporary Internet Files\Content.IE5\R1PK7V5N\MPj04095760000[1].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208554" y="3457566"/>
            <a:ext cx="3124200" cy="2497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descr="HPLC-FPLC"/>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528862" y="2302618"/>
            <a:ext cx="3137564" cy="2359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 name="Straight Connector 9">
            <a:extLst>
              <a:ext uri="{FF2B5EF4-FFF2-40B4-BE49-F238E27FC236}">
                <a16:creationId xmlns:a16="http://schemas.microsoft.com/office/drawing/2014/main" id="{DBFF9649-3679-41A0-98D7-B7F8A827F7FD}"/>
              </a:ext>
            </a:extLst>
          </p:cNvPr>
          <p:cNvCxnSpPr>
            <a:cxnSpLocks/>
          </p:cNvCxnSpPr>
          <p:nvPr/>
        </p:nvCxnSpPr>
        <p:spPr>
          <a:xfrm>
            <a:off x="-18031" y="1597082"/>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A0EEC477-2DFE-4730-AD55-D4D97DECFCFD}"/>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16948" y="70325"/>
            <a:ext cx="2108200" cy="1397000"/>
          </a:xfrm>
          <a:prstGeom prst="rect">
            <a:avLst/>
          </a:prstGeom>
        </p:spPr>
      </p:pic>
      <p:sp>
        <p:nvSpPr>
          <p:cNvPr id="12" name="TextBox 11">
            <a:extLst>
              <a:ext uri="{FF2B5EF4-FFF2-40B4-BE49-F238E27FC236}">
                <a16:creationId xmlns:a16="http://schemas.microsoft.com/office/drawing/2014/main" id="{9D4D5E71-BA62-414B-A505-C2F4CF363205}"/>
              </a:ext>
            </a:extLst>
          </p:cNvPr>
          <p:cNvSpPr txBox="1"/>
          <p:nvPr/>
        </p:nvSpPr>
        <p:spPr>
          <a:xfrm>
            <a:off x="2425148" y="367880"/>
            <a:ext cx="9310882" cy="707886"/>
          </a:xfrm>
          <a:prstGeom prst="rect">
            <a:avLst/>
          </a:prstGeom>
          <a:noFill/>
        </p:spPr>
        <p:txBody>
          <a:bodyPr wrap="none" rtlCol="0">
            <a:spAutoFit/>
          </a:bodyPr>
          <a:lstStyle/>
          <a:p>
            <a:r>
              <a:rPr lang="en-US" altLang="en-US" sz="4000" b="1" dirty="0">
                <a:solidFill>
                  <a:srgbClr val="00728A"/>
                </a:solidFill>
                <a:latin typeface="Calibri" charset="0"/>
                <a:ea typeface="ＭＳ Ｐゴシック" charset="-128"/>
              </a:rPr>
              <a:t>Real-time Analysis for Pollution Prevention</a:t>
            </a:r>
          </a:p>
        </p:txBody>
      </p:sp>
      <p:sp>
        <p:nvSpPr>
          <p:cNvPr id="13" name="Rectangle 12">
            <a:extLst>
              <a:ext uri="{FF2B5EF4-FFF2-40B4-BE49-F238E27FC236}">
                <a16:creationId xmlns:a16="http://schemas.microsoft.com/office/drawing/2014/main" id="{772D937B-F2C8-2D4C-B59A-1E377AF49F47}"/>
              </a:ext>
            </a:extLst>
          </p:cNvPr>
          <p:cNvSpPr/>
          <p:nvPr/>
        </p:nvSpPr>
        <p:spPr>
          <a:xfrm>
            <a:off x="863115" y="6564086"/>
            <a:ext cx="3799695" cy="276999"/>
          </a:xfrm>
          <a:prstGeom prst="rect">
            <a:avLst/>
          </a:prstGeom>
        </p:spPr>
        <p:txBody>
          <a:bodyPr wrap="square">
            <a:spAutoFit/>
          </a:bodyPr>
          <a:lstStyle/>
          <a:p>
            <a:pPr lvl="0"/>
            <a:r>
              <a:rPr lang="en-US" sz="1200" dirty="0">
                <a:solidFill>
                  <a:prstClr val="white">
                    <a:lumMod val="65000"/>
                  </a:prstClr>
                </a:solidFill>
              </a:rPr>
              <a:t>Image: Wikimedia Commons</a:t>
            </a:r>
          </a:p>
        </p:txBody>
      </p:sp>
    </p:spTree>
    <p:extLst>
      <p:ext uri="{BB962C8B-B14F-4D97-AF65-F5344CB8AC3E}">
        <p14:creationId xmlns:p14="http://schemas.microsoft.com/office/powerpoint/2010/main" val="155811047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http://www.offthemark.com/siteimages/spacer.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5250" cy="9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 name="Straight Connector 9">
            <a:extLst>
              <a:ext uri="{FF2B5EF4-FFF2-40B4-BE49-F238E27FC236}">
                <a16:creationId xmlns:a16="http://schemas.microsoft.com/office/drawing/2014/main" id="{DBFF9649-3679-41A0-98D7-B7F8A827F7FD}"/>
              </a:ext>
            </a:extLst>
          </p:cNvPr>
          <p:cNvCxnSpPr>
            <a:cxnSpLocks/>
          </p:cNvCxnSpPr>
          <p:nvPr/>
        </p:nvCxnSpPr>
        <p:spPr>
          <a:xfrm>
            <a:off x="-18031" y="1597082"/>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A0EEC477-2DFE-4730-AD55-D4D97DECFCF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16948" y="70325"/>
            <a:ext cx="2108200" cy="1397000"/>
          </a:xfrm>
          <a:prstGeom prst="rect">
            <a:avLst/>
          </a:prstGeom>
        </p:spPr>
      </p:pic>
      <p:sp>
        <p:nvSpPr>
          <p:cNvPr id="12" name="TextBox 11">
            <a:extLst>
              <a:ext uri="{FF2B5EF4-FFF2-40B4-BE49-F238E27FC236}">
                <a16:creationId xmlns:a16="http://schemas.microsoft.com/office/drawing/2014/main" id="{9D4D5E71-BA62-414B-A505-C2F4CF363205}"/>
              </a:ext>
            </a:extLst>
          </p:cNvPr>
          <p:cNvSpPr txBox="1"/>
          <p:nvPr/>
        </p:nvSpPr>
        <p:spPr>
          <a:xfrm>
            <a:off x="2425148" y="367880"/>
            <a:ext cx="9310882" cy="707886"/>
          </a:xfrm>
          <a:prstGeom prst="rect">
            <a:avLst/>
          </a:prstGeom>
          <a:noFill/>
        </p:spPr>
        <p:txBody>
          <a:bodyPr wrap="none" rtlCol="0">
            <a:spAutoFit/>
          </a:bodyPr>
          <a:lstStyle/>
          <a:p>
            <a:r>
              <a:rPr lang="en-US" altLang="en-US" sz="4000" b="1" dirty="0">
                <a:solidFill>
                  <a:srgbClr val="00728A"/>
                </a:solidFill>
                <a:latin typeface="Calibri" charset="0"/>
                <a:ea typeface="ＭＳ Ｐゴシック" charset="-128"/>
              </a:rPr>
              <a:t>Real-time Analysis for Pollution Prevention</a:t>
            </a:r>
          </a:p>
        </p:txBody>
      </p:sp>
      <p:pic>
        <p:nvPicPr>
          <p:cNvPr id="14" name="Picture 18">
            <a:extLst>
              <a:ext uri="{FF2B5EF4-FFF2-40B4-BE49-F238E27FC236}">
                <a16:creationId xmlns:a16="http://schemas.microsoft.com/office/drawing/2014/main" id="{2C8E9C75-DEE4-1A42-9344-B7EAD0CDA52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694214" y="2118398"/>
            <a:ext cx="4953000" cy="4425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 name="Picture 21">
            <a:extLst>
              <a:ext uri="{FF2B5EF4-FFF2-40B4-BE49-F238E27FC236}">
                <a16:creationId xmlns:a16="http://schemas.microsoft.com/office/drawing/2014/main" id="{D3B69E21-AFE2-5A4F-9217-D655AAB583F6}"/>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599166" y="4743288"/>
            <a:ext cx="1333500" cy="520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 name="TextBox 2">
            <a:extLst>
              <a:ext uri="{FF2B5EF4-FFF2-40B4-BE49-F238E27FC236}">
                <a16:creationId xmlns:a16="http://schemas.microsoft.com/office/drawing/2014/main" id="{3C38C012-173A-ED47-999F-691B65C60C8A}"/>
              </a:ext>
            </a:extLst>
          </p:cNvPr>
          <p:cNvSpPr txBox="1">
            <a:spLocks noChangeArrowheads="1"/>
          </p:cNvSpPr>
          <p:nvPr/>
        </p:nvSpPr>
        <p:spPr bwMode="auto">
          <a:xfrm>
            <a:off x="-329861" y="1826011"/>
            <a:ext cx="422483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algn="ctr" eaLnBrk="1" hangingPunct="1"/>
            <a:r>
              <a:rPr lang="en-US" altLang="x-none" sz="3200" dirty="0">
                <a:solidFill>
                  <a:srgbClr val="FF0000"/>
                </a:solidFill>
                <a:latin typeface="+mn-lt"/>
              </a:rPr>
              <a:t>Bhopal disaster</a:t>
            </a:r>
          </a:p>
        </p:txBody>
      </p:sp>
    </p:spTree>
    <p:extLst>
      <p:ext uri="{BB962C8B-B14F-4D97-AF65-F5344CB8AC3E}">
        <p14:creationId xmlns:p14="http://schemas.microsoft.com/office/powerpoint/2010/main" val="17695286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1026"/>
          <p:cNvSpPr>
            <a:spLocks noGrp="1" noChangeArrowheads="1"/>
          </p:cNvSpPr>
          <p:nvPr>
            <p:ph type="title"/>
          </p:nvPr>
        </p:nvSpPr>
        <p:spPr>
          <a:xfrm>
            <a:off x="2479766" y="285270"/>
            <a:ext cx="7232469" cy="646331"/>
          </a:xfrm>
        </p:spPr>
        <p:txBody>
          <a:bodyPr wrap="square">
            <a:spAutoFit/>
          </a:bodyPr>
          <a:lstStyle/>
          <a:p>
            <a:pPr algn="ctr"/>
            <a:r>
              <a:rPr lang="en-US" altLang="x-none" sz="4000" b="1" dirty="0">
                <a:latin typeface="+mn-lt"/>
                <a:ea typeface="ＭＳ Ｐゴシック" charset="-128"/>
              </a:rPr>
              <a:t>Isn’</a:t>
            </a:r>
            <a:r>
              <a:rPr lang="en-US" altLang="ja-JP" sz="4000" b="1" dirty="0">
                <a:latin typeface="+mn-lt"/>
                <a:ea typeface="ＭＳ Ｐゴシック" charset="-128"/>
              </a:rPr>
              <a:t>t That How it is Done Now?</a:t>
            </a:r>
            <a:endParaRPr lang="en-US" altLang="x-none" sz="4000" b="1" dirty="0">
              <a:latin typeface="+mn-lt"/>
              <a:ea typeface="ＭＳ Ｐゴシック" charset="-128"/>
            </a:endParaRPr>
          </a:p>
        </p:txBody>
      </p:sp>
      <p:sp>
        <p:nvSpPr>
          <p:cNvPr id="75778" name="Rectangle 1027"/>
          <p:cNvSpPr>
            <a:spLocks noGrp="1" noChangeArrowheads="1"/>
          </p:cNvSpPr>
          <p:nvPr>
            <p:ph idx="1"/>
          </p:nvPr>
        </p:nvSpPr>
        <p:spPr>
          <a:xfrm>
            <a:off x="1149531" y="1593208"/>
            <a:ext cx="10097589" cy="4800600"/>
          </a:xfrm>
        </p:spPr>
        <p:txBody>
          <a:bodyPr>
            <a:noAutofit/>
          </a:bodyPr>
          <a:lstStyle/>
          <a:p>
            <a:pPr>
              <a:lnSpc>
                <a:spcPct val="114000"/>
              </a:lnSpc>
              <a:spcBef>
                <a:spcPts val="1600"/>
              </a:spcBef>
            </a:pPr>
            <a:r>
              <a:rPr lang="en-US" altLang="x-none" sz="2000" dirty="0">
                <a:latin typeface="+mn-lt"/>
                <a:ea typeface="ＭＳ Ｐゴシック" charset="-128"/>
              </a:rPr>
              <a:t>Entire industries are geared toward cleaning up after wasteful chemical syntheses.</a:t>
            </a:r>
          </a:p>
          <a:p>
            <a:pPr>
              <a:lnSpc>
                <a:spcPct val="114000"/>
              </a:lnSpc>
              <a:spcBef>
                <a:spcPts val="1600"/>
              </a:spcBef>
            </a:pPr>
            <a:r>
              <a:rPr lang="en-US" altLang="x-none" sz="2000" dirty="0">
                <a:latin typeface="+mn-lt"/>
                <a:ea typeface="ＭＳ Ｐゴシック" charset="-128"/>
              </a:rPr>
              <a:t>Today’</a:t>
            </a:r>
            <a:r>
              <a:rPr lang="en-US" altLang="ja-JP" sz="2000" dirty="0">
                <a:latin typeface="+mn-lt"/>
                <a:ea typeface="ＭＳ Ｐゴシック" charset="-128"/>
              </a:rPr>
              <a:t>s scientific literature is filled with synthetic pathways that are inefficient in terms of design.</a:t>
            </a:r>
          </a:p>
          <a:p>
            <a:pPr>
              <a:lnSpc>
                <a:spcPct val="114000"/>
              </a:lnSpc>
              <a:spcBef>
                <a:spcPts val="1600"/>
              </a:spcBef>
            </a:pPr>
            <a:r>
              <a:rPr lang="en-US" altLang="x-none" sz="2000" dirty="0">
                <a:latin typeface="+mn-lt"/>
                <a:ea typeface="ＭＳ Ｐゴシック" charset="-128"/>
              </a:rPr>
              <a:t>Reagents are seldom selected with regard to hazard.</a:t>
            </a:r>
          </a:p>
          <a:p>
            <a:pPr>
              <a:lnSpc>
                <a:spcPct val="114000"/>
              </a:lnSpc>
              <a:spcBef>
                <a:spcPts val="1600"/>
              </a:spcBef>
            </a:pPr>
            <a:r>
              <a:rPr lang="en-US" altLang="x-none" sz="2000" dirty="0">
                <a:latin typeface="+mn-lt"/>
                <a:ea typeface="ＭＳ Ｐゴシック" charset="-128"/>
              </a:rPr>
              <a:t>Industrial chemicals do not have minimal hazard as a performance criterion.</a:t>
            </a:r>
          </a:p>
          <a:p>
            <a:pPr>
              <a:lnSpc>
                <a:spcPct val="114000"/>
              </a:lnSpc>
              <a:spcBef>
                <a:spcPts val="1600"/>
              </a:spcBef>
            </a:pPr>
            <a:r>
              <a:rPr lang="en-US" altLang="x-none" sz="2000" dirty="0">
                <a:latin typeface="+mn-lt"/>
                <a:ea typeface="ＭＳ Ｐゴシック" charset="-128"/>
              </a:rPr>
              <a:t>Persistence of chemicals in the biosphere and in our bodies is a major global health issue (CDC 250 chemicals since 1945).</a:t>
            </a:r>
          </a:p>
          <a:p>
            <a:pPr>
              <a:lnSpc>
                <a:spcPct val="114000"/>
              </a:lnSpc>
              <a:spcBef>
                <a:spcPts val="1600"/>
              </a:spcBef>
            </a:pPr>
            <a:r>
              <a:rPr lang="en-US" altLang="x-none" sz="2000" dirty="0">
                <a:latin typeface="+mn-lt"/>
                <a:ea typeface="ＭＳ Ｐゴシック" charset="-128"/>
              </a:rPr>
              <a:t>The vast majority of organic chemicals are made from depleting (non-renewable) feedstocks.</a:t>
            </a:r>
          </a:p>
          <a:p>
            <a:pPr>
              <a:lnSpc>
                <a:spcPct val="114000"/>
              </a:lnSpc>
              <a:spcBef>
                <a:spcPts val="1600"/>
              </a:spcBef>
            </a:pPr>
            <a:r>
              <a:rPr lang="en-US" altLang="x-none" sz="2000" dirty="0">
                <a:latin typeface="+mn-lt"/>
                <a:ea typeface="ＭＳ Ｐゴシック" charset="-128"/>
              </a:rPr>
              <a:t>Our chemical industry deals with safety through engineering and security through barricades.</a:t>
            </a:r>
          </a:p>
        </p:txBody>
      </p:sp>
      <p:cxnSp>
        <p:nvCxnSpPr>
          <p:cNvPr id="4" name="Straight Connector 3">
            <a:extLst>
              <a:ext uri="{FF2B5EF4-FFF2-40B4-BE49-F238E27FC236}">
                <a16:creationId xmlns:a16="http://schemas.microsoft.com/office/drawing/2014/main" id="{2282C6BF-A25C-4BFC-9F55-A59D129C54AB}"/>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6632093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Rectangle 2"/>
          <p:cNvSpPr>
            <a:spLocks noGrp="1" noChangeArrowheads="1"/>
          </p:cNvSpPr>
          <p:nvPr>
            <p:ph type="title"/>
          </p:nvPr>
        </p:nvSpPr>
        <p:spPr>
          <a:xfrm>
            <a:off x="960058" y="1742363"/>
            <a:ext cx="9962866" cy="650292"/>
          </a:xfrm>
        </p:spPr>
        <p:txBody>
          <a:bodyPr>
            <a:normAutofit/>
          </a:bodyPr>
          <a:lstStyle/>
          <a:p>
            <a:pPr marL="363538" algn="ctr"/>
            <a:r>
              <a:rPr lang="en-US" altLang="x-none" sz="3400" b="1" dirty="0">
                <a:latin typeface="+mn-lt"/>
                <a:ea typeface="ＭＳ Ｐゴシック" charset="-128"/>
              </a:rPr>
              <a:t>What Does Green Analytical Chemistry Mean?</a:t>
            </a:r>
          </a:p>
        </p:txBody>
      </p:sp>
      <p:sp>
        <p:nvSpPr>
          <p:cNvPr id="137218" name="Rectangle 3"/>
          <p:cNvSpPr>
            <a:spLocks noGrp="1" noChangeArrowheads="1"/>
          </p:cNvSpPr>
          <p:nvPr>
            <p:ph type="body" idx="1"/>
          </p:nvPr>
        </p:nvSpPr>
        <p:spPr>
          <a:xfrm>
            <a:off x="1523999" y="2451325"/>
            <a:ext cx="9270972" cy="757130"/>
          </a:xfrm>
        </p:spPr>
        <p:txBody>
          <a:bodyPr wrap="square">
            <a:spAutoFit/>
          </a:bodyPr>
          <a:lstStyle/>
          <a:p>
            <a:pPr marL="0" indent="0" algn="ctr">
              <a:buNone/>
            </a:pPr>
            <a:r>
              <a:rPr lang="en-US" altLang="x-none" sz="2400" dirty="0">
                <a:ea typeface="ＭＳ Ｐゴシック" charset="-128"/>
              </a:rPr>
              <a:t>Green Chemistry is applicable to all chemical processes, including the methods, protocols and processes of environmental analytical chemistry.</a:t>
            </a:r>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16629" y="3403022"/>
            <a:ext cx="8485713" cy="3048606"/>
          </a:xfrm>
          <a:prstGeom prst="rect">
            <a:avLst/>
          </a:prstGeom>
        </p:spPr>
      </p:pic>
      <p:sp>
        <p:nvSpPr>
          <p:cNvPr id="5" name="TextBox 4"/>
          <p:cNvSpPr txBox="1"/>
          <p:nvPr/>
        </p:nvSpPr>
        <p:spPr>
          <a:xfrm>
            <a:off x="715548" y="6581001"/>
            <a:ext cx="1268617" cy="276999"/>
          </a:xfrm>
          <a:prstGeom prst="rect">
            <a:avLst/>
          </a:prstGeom>
          <a:noFill/>
        </p:spPr>
        <p:txBody>
          <a:bodyPr wrap="none" rtlCol="0">
            <a:spAutoFit/>
          </a:bodyPr>
          <a:lstStyle/>
          <a:p>
            <a:r>
              <a:rPr lang="en-US" sz="1200" dirty="0">
                <a:solidFill>
                  <a:schemeClr val="bg1">
                    <a:lumMod val="50000"/>
                  </a:schemeClr>
                </a:solidFill>
              </a:rPr>
              <a:t>Image: Wikipedia</a:t>
            </a:r>
          </a:p>
        </p:txBody>
      </p:sp>
      <p:cxnSp>
        <p:nvCxnSpPr>
          <p:cNvPr id="6" name="Straight Connector 5">
            <a:extLst>
              <a:ext uri="{FF2B5EF4-FFF2-40B4-BE49-F238E27FC236}">
                <a16:creationId xmlns:a16="http://schemas.microsoft.com/office/drawing/2014/main" id="{F04D6EE5-DE80-4011-92F3-18333C9BE572}"/>
              </a:ext>
            </a:extLst>
          </p:cNvPr>
          <p:cNvCxnSpPr>
            <a:cxnSpLocks/>
          </p:cNvCxnSpPr>
          <p:nvPr/>
        </p:nvCxnSpPr>
        <p:spPr>
          <a:xfrm>
            <a:off x="-18031" y="1597082"/>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5F257BD1-14FF-4E81-8AF2-34C760C64574}"/>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16948" y="70325"/>
            <a:ext cx="2108200" cy="1397000"/>
          </a:xfrm>
          <a:prstGeom prst="rect">
            <a:avLst/>
          </a:prstGeom>
        </p:spPr>
      </p:pic>
      <p:sp>
        <p:nvSpPr>
          <p:cNvPr id="8" name="TextBox 7">
            <a:extLst>
              <a:ext uri="{FF2B5EF4-FFF2-40B4-BE49-F238E27FC236}">
                <a16:creationId xmlns:a16="http://schemas.microsoft.com/office/drawing/2014/main" id="{391549CD-4A98-4395-8D4C-84AC770FA350}"/>
              </a:ext>
            </a:extLst>
          </p:cNvPr>
          <p:cNvSpPr txBox="1"/>
          <p:nvPr/>
        </p:nvSpPr>
        <p:spPr>
          <a:xfrm>
            <a:off x="2425148" y="367880"/>
            <a:ext cx="9310882" cy="707886"/>
          </a:xfrm>
          <a:prstGeom prst="rect">
            <a:avLst/>
          </a:prstGeom>
          <a:noFill/>
        </p:spPr>
        <p:txBody>
          <a:bodyPr wrap="none" rtlCol="0">
            <a:spAutoFit/>
          </a:bodyPr>
          <a:lstStyle/>
          <a:p>
            <a:r>
              <a:rPr lang="en-US" altLang="en-US" sz="4000" b="1" dirty="0">
                <a:solidFill>
                  <a:srgbClr val="00728A"/>
                </a:solidFill>
                <a:latin typeface="Calibri" charset="0"/>
                <a:ea typeface="ＭＳ Ｐゴシック" charset="-128"/>
              </a:rPr>
              <a:t>Real-time Analysis for Pollution Prevention</a:t>
            </a:r>
          </a:p>
        </p:txBody>
      </p:sp>
    </p:spTree>
    <p:extLst>
      <p:ext uri="{BB962C8B-B14F-4D97-AF65-F5344CB8AC3E}">
        <p14:creationId xmlns:p14="http://schemas.microsoft.com/office/powerpoint/2010/main" val="159619002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2"/>
          <p:cNvSpPr>
            <a:spLocks noGrp="1" noChangeArrowheads="1"/>
          </p:cNvSpPr>
          <p:nvPr>
            <p:ph type="title"/>
          </p:nvPr>
        </p:nvSpPr>
        <p:spPr>
          <a:xfrm>
            <a:off x="531870" y="1630653"/>
            <a:ext cx="11088331" cy="961901"/>
          </a:xfrm>
        </p:spPr>
        <p:txBody>
          <a:bodyPr>
            <a:noAutofit/>
          </a:bodyPr>
          <a:lstStyle/>
          <a:p>
            <a:pPr algn="ctr">
              <a:lnSpc>
                <a:spcPct val="100000"/>
              </a:lnSpc>
            </a:pPr>
            <a:r>
              <a:rPr lang="en-US" altLang="x-none" sz="3400" b="1" dirty="0">
                <a:latin typeface="+mn-lt"/>
                <a:ea typeface="ＭＳ Ｐゴシック" charset="-128"/>
              </a:rPr>
              <a:t>Examples of Green Analytical Chemistry Methodologies</a:t>
            </a:r>
          </a:p>
        </p:txBody>
      </p:sp>
      <p:cxnSp>
        <p:nvCxnSpPr>
          <p:cNvPr id="10" name="Straight Connector 9">
            <a:extLst>
              <a:ext uri="{FF2B5EF4-FFF2-40B4-BE49-F238E27FC236}">
                <a16:creationId xmlns:a16="http://schemas.microsoft.com/office/drawing/2014/main" id="{225F82F8-61D0-431B-B072-5B5DB191C6D3}"/>
              </a:ext>
            </a:extLst>
          </p:cNvPr>
          <p:cNvCxnSpPr>
            <a:cxnSpLocks/>
          </p:cNvCxnSpPr>
          <p:nvPr/>
        </p:nvCxnSpPr>
        <p:spPr>
          <a:xfrm>
            <a:off x="-18031" y="1597082"/>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03F3D315-E77F-46E7-A287-038B2C5BB8F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16948" y="70325"/>
            <a:ext cx="2108200" cy="1397000"/>
          </a:xfrm>
          <a:prstGeom prst="rect">
            <a:avLst/>
          </a:prstGeom>
        </p:spPr>
      </p:pic>
      <p:sp>
        <p:nvSpPr>
          <p:cNvPr id="12" name="TextBox 11">
            <a:extLst>
              <a:ext uri="{FF2B5EF4-FFF2-40B4-BE49-F238E27FC236}">
                <a16:creationId xmlns:a16="http://schemas.microsoft.com/office/drawing/2014/main" id="{DDDADA72-C619-4D61-ABFB-42B1B2EB48C7}"/>
              </a:ext>
            </a:extLst>
          </p:cNvPr>
          <p:cNvSpPr txBox="1"/>
          <p:nvPr/>
        </p:nvSpPr>
        <p:spPr>
          <a:xfrm>
            <a:off x="2425148" y="367880"/>
            <a:ext cx="9310882" cy="707886"/>
          </a:xfrm>
          <a:prstGeom prst="rect">
            <a:avLst/>
          </a:prstGeom>
          <a:noFill/>
        </p:spPr>
        <p:txBody>
          <a:bodyPr wrap="none" rtlCol="0">
            <a:spAutoFit/>
          </a:bodyPr>
          <a:lstStyle/>
          <a:p>
            <a:r>
              <a:rPr lang="en-US" altLang="en-US" sz="4000" b="1" dirty="0">
                <a:solidFill>
                  <a:srgbClr val="00728A"/>
                </a:solidFill>
                <a:latin typeface="Calibri" charset="0"/>
                <a:ea typeface="ＭＳ Ｐゴシック" charset="-128"/>
              </a:rPr>
              <a:t>Real-time Analysis for Pollution Prevention</a:t>
            </a:r>
          </a:p>
        </p:txBody>
      </p:sp>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26382" y="3192802"/>
            <a:ext cx="4226805" cy="2236405"/>
          </a:xfrm>
          <a:prstGeom prst="rect">
            <a:avLst/>
          </a:prstGeom>
        </p:spPr>
      </p:pic>
      <p:sp>
        <p:nvSpPr>
          <p:cNvPr id="16" name="Down Arrow 15"/>
          <p:cNvSpPr/>
          <p:nvPr/>
        </p:nvSpPr>
        <p:spPr>
          <a:xfrm rot="10800000">
            <a:off x="4179469" y="4957760"/>
            <a:ext cx="381000" cy="3810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TextBox 16"/>
          <p:cNvSpPr txBox="1"/>
          <p:nvPr/>
        </p:nvSpPr>
        <p:spPr>
          <a:xfrm>
            <a:off x="3742423" y="5399768"/>
            <a:ext cx="1404472" cy="307777"/>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400" dirty="0"/>
              <a:t>Desired product</a:t>
            </a:r>
          </a:p>
        </p:txBody>
      </p:sp>
      <p:sp>
        <p:nvSpPr>
          <p:cNvPr id="18" name="Rectangle 17"/>
          <p:cNvSpPr/>
          <p:nvPr/>
        </p:nvSpPr>
        <p:spPr>
          <a:xfrm>
            <a:off x="1655013" y="2690941"/>
            <a:ext cx="3305002" cy="507831"/>
          </a:xfrm>
          <a:prstGeom prst="rect">
            <a:avLst/>
          </a:prstGeom>
        </p:spPr>
        <p:txBody>
          <a:bodyPr wrap="square">
            <a:spAutoFit/>
          </a:bodyPr>
          <a:lstStyle/>
          <a:p>
            <a:pPr>
              <a:lnSpc>
                <a:spcPct val="150000"/>
              </a:lnSpc>
            </a:pPr>
            <a:r>
              <a:rPr lang="en-US" altLang="x-none" dirty="0">
                <a:ea typeface="ＭＳ Ｐゴシック" charset="-128"/>
              </a:rPr>
              <a:t>In-line HPLC analyzer, on flow</a:t>
            </a:r>
          </a:p>
        </p:txBody>
      </p:sp>
      <p:sp>
        <p:nvSpPr>
          <p:cNvPr id="19" name="Down Arrow 18"/>
          <p:cNvSpPr/>
          <p:nvPr/>
        </p:nvSpPr>
        <p:spPr>
          <a:xfrm rot="10800000">
            <a:off x="1458228" y="4992662"/>
            <a:ext cx="381002" cy="60218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TextBox 19"/>
          <p:cNvSpPr txBox="1"/>
          <p:nvPr/>
        </p:nvSpPr>
        <p:spPr>
          <a:xfrm>
            <a:off x="583514" y="5641558"/>
            <a:ext cx="2321958" cy="52322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400" dirty="0"/>
              <a:t>Real-time adaptation of addition of </a:t>
            </a:r>
            <a:r>
              <a:rPr lang="en-US" sz="1400" b="1" dirty="0"/>
              <a:t>1</a:t>
            </a:r>
            <a:r>
              <a:rPr lang="en-US" sz="1400" dirty="0"/>
              <a:t> and </a:t>
            </a:r>
            <a:r>
              <a:rPr lang="en-US" sz="1400" b="1" dirty="0"/>
              <a:t>2</a:t>
            </a:r>
            <a:r>
              <a:rPr lang="en-US" sz="1400" dirty="0"/>
              <a:t> to max. </a:t>
            </a:r>
            <a:r>
              <a:rPr lang="en-US" sz="1400" b="1" dirty="0"/>
              <a:t>3</a:t>
            </a:r>
          </a:p>
        </p:txBody>
      </p:sp>
      <p:pic>
        <p:nvPicPr>
          <p:cNvPr id="21" name="Picture 2" descr="езултат с изображение за Supercritical Fluid Extraction">
            <a:extLst>
              <a:ext uri="{FF2B5EF4-FFF2-40B4-BE49-F238E27FC236}">
                <a16:creationId xmlns:a16="http://schemas.microsoft.com/office/drawing/2014/main" id="{B123B5D9-9321-4FC7-A915-C358333A58A9}"/>
              </a:ext>
            </a:extLst>
          </p:cNvPr>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t="11710" b="11456"/>
          <a:stretch/>
        </p:blipFill>
        <p:spPr bwMode="auto">
          <a:xfrm>
            <a:off x="6375971" y="3374743"/>
            <a:ext cx="5160923" cy="2494142"/>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a:extLst>
              <a:ext uri="{FF2B5EF4-FFF2-40B4-BE49-F238E27FC236}">
                <a16:creationId xmlns:a16="http://schemas.microsoft.com/office/drawing/2014/main" id="{75746DDA-C2B7-4F3B-AE40-E4052FDA3C13}"/>
              </a:ext>
            </a:extLst>
          </p:cNvPr>
          <p:cNvSpPr/>
          <p:nvPr/>
        </p:nvSpPr>
        <p:spPr>
          <a:xfrm>
            <a:off x="6499133" y="2842261"/>
            <a:ext cx="4688271" cy="464871"/>
          </a:xfrm>
          <a:prstGeom prst="rect">
            <a:avLst/>
          </a:prstGeom>
        </p:spPr>
        <p:txBody>
          <a:bodyPr wrap="none">
            <a:spAutoFit/>
          </a:bodyPr>
          <a:lstStyle/>
          <a:p>
            <a:pPr algn="ctr">
              <a:lnSpc>
                <a:spcPct val="150000"/>
              </a:lnSpc>
            </a:pPr>
            <a:r>
              <a:rPr lang="en-US" altLang="x-none" dirty="0">
                <a:ea typeface="ＭＳ Ｐゴシック" charset="-128"/>
              </a:rPr>
              <a:t>Supercritical Fluid Chromatography &amp; Extraction</a:t>
            </a:r>
          </a:p>
        </p:txBody>
      </p:sp>
    </p:spTree>
    <p:extLst>
      <p:ext uri="{BB962C8B-B14F-4D97-AF65-F5344CB8AC3E}">
        <p14:creationId xmlns:p14="http://schemas.microsoft.com/office/powerpoint/2010/main" val="208338024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254F22F-52EE-4B6E-93C5-E1CA5BB3ECBA}"/>
              </a:ext>
            </a:extLst>
          </p:cNvPr>
          <p:cNvSpPr txBox="1"/>
          <p:nvPr/>
        </p:nvSpPr>
        <p:spPr>
          <a:xfrm>
            <a:off x="848117" y="1976626"/>
            <a:ext cx="9294949" cy="707886"/>
          </a:xfrm>
          <a:prstGeom prst="rect">
            <a:avLst/>
          </a:prstGeom>
          <a:noFill/>
        </p:spPr>
        <p:txBody>
          <a:bodyPr wrap="square" rtlCol="0">
            <a:spAutoFit/>
          </a:bodyPr>
          <a:lstStyle/>
          <a:p>
            <a:r>
              <a:rPr lang="en-US" sz="2000" dirty="0"/>
              <a:t>In 2008 Nalco Company won the EPA Greener Reaction Conditions Award for their innovative 3D TRASAR® Technology. </a:t>
            </a:r>
          </a:p>
        </p:txBody>
      </p:sp>
      <p:sp>
        <p:nvSpPr>
          <p:cNvPr id="5" name="TextBox 4">
            <a:extLst>
              <a:ext uri="{FF2B5EF4-FFF2-40B4-BE49-F238E27FC236}">
                <a16:creationId xmlns:a16="http://schemas.microsoft.com/office/drawing/2014/main" id="{B3B6D91D-2BC8-49A4-A70F-18749F6B2E4D}"/>
              </a:ext>
            </a:extLst>
          </p:cNvPr>
          <p:cNvSpPr txBox="1"/>
          <p:nvPr/>
        </p:nvSpPr>
        <p:spPr>
          <a:xfrm>
            <a:off x="2425148" y="367880"/>
            <a:ext cx="9310882" cy="707886"/>
          </a:xfrm>
          <a:prstGeom prst="rect">
            <a:avLst/>
          </a:prstGeom>
          <a:noFill/>
        </p:spPr>
        <p:txBody>
          <a:bodyPr wrap="none" rtlCol="0">
            <a:spAutoFit/>
          </a:bodyPr>
          <a:lstStyle/>
          <a:p>
            <a:r>
              <a:rPr lang="en-US" altLang="en-US" sz="4000" b="1" dirty="0">
                <a:solidFill>
                  <a:srgbClr val="00728A"/>
                </a:solidFill>
                <a:latin typeface="Calibri" charset="0"/>
                <a:ea typeface="ＭＳ Ｐゴシック" charset="-128"/>
              </a:rPr>
              <a:t>Real-time Analysis for Pollution Prevention</a:t>
            </a:r>
          </a:p>
        </p:txBody>
      </p:sp>
      <p:sp>
        <p:nvSpPr>
          <p:cNvPr id="6" name="TextBox 5">
            <a:extLst>
              <a:ext uri="{FF2B5EF4-FFF2-40B4-BE49-F238E27FC236}">
                <a16:creationId xmlns:a16="http://schemas.microsoft.com/office/drawing/2014/main" id="{A1414BFA-9E76-4674-BCC9-3FE4494ACF7F}"/>
              </a:ext>
            </a:extLst>
          </p:cNvPr>
          <p:cNvSpPr txBox="1"/>
          <p:nvPr/>
        </p:nvSpPr>
        <p:spPr>
          <a:xfrm>
            <a:off x="465906" y="1606424"/>
            <a:ext cx="6366102" cy="461665"/>
          </a:xfrm>
          <a:prstGeom prst="rect">
            <a:avLst/>
          </a:prstGeom>
          <a:noFill/>
        </p:spPr>
        <p:txBody>
          <a:bodyPr wrap="none" rtlCol="0">
            <a:spAutoFit/>
          </a:bodyPr>
          <a:lstStyle/>
          <a:p>
            <a:pPr marL="91440"/>
            <a:r>
              <a:rPr lang="en-US" sz="2400" b="1" dirty="0">
                <a:solidFill>
                  <a:srgbClr val="002060"/>
                </a:solidFill>
              </a:rPr>
              <a:t>Case study: </a:t>
            </a:r>
            <a:r>
              <a:rPr lang="en-US" sz="2400" dirty="0">
                <a:solidFill>
                  <a:srgbClr val="002060"/>
                </a:solidFill>
              </a:rPr>
              <a:t>Real-time analysis in cooling systems</a:t>
            </a:r>
          </a:p>
        </p:txBody>
      </p:sp>
      <p:cxnSp>
        <p:nvCxnSpPr>
          <p:cNvPr id="7" name="Straight Connector 6">
            <a:extLst>
              <a:ext uri="{FF2B5EF4-FFF2-40B4-BE49-F238E27FC236}">
                <a16:creationId xmlns:a16="http://schemas.microsoft.com/office/drawing/2014/main" id="{98EE02F2-353A-4B65-8308-BED6AE51A9D0}"/>
              </a:ext>
            </a:extLst>
          </p:cNvPr>
          <p:cNvCxnSpPr>
            <a:cxnSpLocks/>
          </p:cNvCxnSpPr>
          <p:nvPr/>
        </p:nvCxnSpPr>
        <p:spPr>
          <a:xfrm>
            <a:off x="-18031" y="1597082"/>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AA8F564E-DBE5-45FD-92A3-EB26809EDCD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16948" y="70325"/>
            <a:ext cx="2108200" cy="1397000"/>
          </a:xfrm>
          <a:prstGeom prst="rect">
            <a:avLst/>
          </a:prstGeom>
        </p:spPr>
      </p:pic>
      <p:sp>
        <p:nvSpPr>
          <p:cNvPr id="9" name="TextBox 8">
            <a:extLst>
              <a:ext uri="{FF2B5EF4-FFF2-40B4-BE49-F238E27FC236}">
                <a16:creationId xmlns:a16="http://schemas.microsoft.com/office/drawing/2014/main" id="{E710EA56-C59F-4FED-8481-4BEB4C466A38}"/>
              </a:ext>
            </a:extLst>
          </p:cNvPr>
          <p:cNvSpPr txBox="1"/>
          <p:nvPr/>
        </p:nvSpPr>
        <p:spPr>
          <a:xfrm>
            <a:off x="1142053" y="2755170"/>
            <a:ext cx="6993114" cy="3331681"/>
          </a:xfrm>
          <a:prstGeom prst="rect">
            <a:avLst/>
          </a:prstGeom>
          <a:noFill/>
          <a:ln>
            <a:solidFill>
              <a:schemeClr val="accent6"/>
            </a:solidFill>
          </a:ln>
        </p:spPr>
        <p:txBody>
          <a:bodyPr wrap="square" rtlCol="0">
            <a:spAutoFit/>
          </a:bodyPr>
          <a:lstStyle/>
          <a:p>
            <a:r>
              <a:rPr lang="en-US" sz="2000" b="1" dirty="0"/>
              <a:t>Alternative Cooling System with 3D TRASAR® Technology:</a:t>
            </a:r>
          </a:p>
          <a:p>
            <a:pPr marL="274320" indent="-274320">
              <a:spcBef>
                <a:spcPts val="300"/>
              </a:spcBef>
              <a:buFont typeface="Arial" panose="020B0604020202020204" pitchFamily="34" charset="0"/>
              <a:buChar char="•"/>
            </a:pPr>
            <a:r>
              <a:rPr lang="en-US" dirty="0"/>
              <a:t>The 3D TRASAR® System allows for the real-time monitoring of mineral scale buildup.</a:t>
            </a:r>
          </a:p>
          <a:p>
            <a:pPr marL="274320" indent="-274320">
              <a:spcBef>
                <a:spcPts val="300"/>
              </a:spcBef>
              <a:buFont typeface="Arial" panose="020B0604020202020204" pitchFamily="34" charset="0"/>
              <a:buChar char="•"/>
            </a:pPr>
            <a:r>
              <a:rPr lang="en-US" dirty="0"/>
              <a:t>This system can also utilize poor-quality water.</a:t>
            </a:r>
          </a:p>
          <a:p>
            <a:pPr marL="274320" indent="-274320">
              <a:spcBef>
                <a:spcPts val="300"/>
              </a:spcBef>
              <a:buFont typeface="Arial" panose="020B0604020202020204" pitchFamily="34" charset="0"/>
              <a:buChar char="•"/>
            </a:pPr>
            <a:r>
              <a:rPr lang="en-US" dirty="0"/>
              <a:t>3D Scale Control prevents mineral scale formation to increase efficiency.</a:t>
            </a:r>
          </a:p>
          <a:p>
            <a:pPr marL="274320" indent="-274320">
              <a:spcBef>
                <a:spcPts val="300"/>
              </a:spcBef>
              <a:buFont typeface="Arial" panose="020B0604020202020204" pitchFamily="34" charset="0"/>
              <a:buChar char="•"/>
            </a:pPr>
            <a:r>
              <a:rPr lang="en-US" dirty="0"/>
              <a:t>3D Bio-control performs a real-time check for planktonic and sessile bacteria. This reduces the amount of biocide used since biocides are then added only when necessary, rather than on a set schedule.</a:t>
            </a:r>
          </a:p>
          <a:p>
            <a:pPr marL="274320" indent="-274320">
              <a:spcBef>
                <a:spcPts val="300"/>
              </a:spcBef>
              <a:buFont typeface="Arial" panose="020B0604020202020204" pitchFamily="34" charset="0"/>
              <a:buChar char="•"/>
            </a:pPr>
            <a:r>
              <a:rPr lang="en-US" dirty="0"/>
              <a:t>The 3D TRASAR® System greatly reduces the amount of wastewater discharged from cooling systems.</a:t>
            </a:r>
          </a:p>
        </p:txBody>
      </p:sp>
      <p:pic>
        <p:nvPicPr>
          <p:cNvPr id="11" name="Picture 10">
            <a:extLst>
              <a:ext uri="{FF2B5EF4-FFF2-40B4-BE49-F238E27FC236}">
                <a16:creationId xmlns:a16="http://schemas.microsoft.com/office/drawing/2014/main" id="{9B972636-BD27-4499-8C0C-9A6DD69CD477}"/>
              </a:ext>
            </a:extLst>
          </p:cNvPr>
          <p:cNvPicPr>
            <a:picLocks noChangeAspect="1"/>
          </p:cNvPicPr>
          <p:nvPr/>
        </p:nvPicPr>
        <p:blipFill>
          <a:blip r:embed="rId4"/>
          <a:stretch>
            <a:fillRect/>
          </a:stretch>
        </p:blipFill>
        <p:spPr>
          <a:xfrm>
            <a:off x="8633108" y="2600754"/>
            <a:ext cx="2709194" cy="3612258"/>
          </a:xfrm>
          <a:prstGeom prst="rect">
            <a:avLst/>
          </a:prstGeom>
        </p:spPr>
      </p:pic>
      <p:sp>
        <p:nvSpPr>
          <p:cNvPr id="12" name="Rectangle 11">
            <a:extLst>
              <a:ext uri="{FF2B5EF4-FFF2-40B4-BE49-F238E27FC236}">
                <a16:creationId xmlns:a16="http://schemas.microsoft.com/office/drawing/2014/main" id="{CD761FC5-D088-4BBF-B88E-E45BF3428FAF}"/>
              </a:ext>
            </a:extLst>
          </p:cNvPr>
          <p:cNvSpPr/>
          <p:nvPr/>
        </p:nvSpPr>
        <p:spPr>
          <a:xfrm>
            <a:off x="769032" y="6321587"/>
            <a:ext cx="10573270" cy="338554"/>
          </a:xfrm>
          <a:prstGeom prst="rect">
            <a:avLst/>
          </a:prstGeom>
        </p:spPr>
        <p:txBody>
          <a:bodyPr wrap="square">
            <a:spAutoFit/>
          </a:bodyPr>
          <a:lstStyle/>
          <a:p>
            <a:r>
              <a:rPr lang="en-US" sz="1600" dirty="0"/>
              <a:t>https://</a:t>
            </a:r>
            <a:r>
              <a:rPr lang="en-US" sz="1600" dirty="0" err="1"/>
              <a:t>www.epa.gov</a:t>
            </a:r>
            <a:r>
              <a:rPr lang="en-US" sz="1600" dirty="0"/>
              <a:t>/</a:t>
            </a:r>
            <a:r>
              <a:rPr lang="en-US" sz="1600" dirty="0" err="1"/>
              <a:t>greenchemistry</a:t>
            </a:r>
            <a:r>
              <a:rPr lang="en-US" sz="1600" dirty="0"/>
              <a:t>/presidential-green-chemistry-challenge-2008-greener-reaction-conditions-award</a:t>
            </a:r>
          </a:p>
        </p:txBody>
      </p:sp>
      <p:sp>
        <p:nvSpPr>
          <p:cNvPr id="13" name="Rectangle 12">
            <a:extLst>
              <a:ext uri="{FF2B5EF4-FFF2-40B4-BE49-F238E27FC236}">
                <a16:creationId xmlns:a16="http://schemas.microsoft.com/office/drawing/2014/main" id="{8EB771AE-11FA-4593-AA96-174813B83928}"/>
              </a:ext>
            </a:extLst>
          </p:cNvPr>
          <p:cNvSpPr/>
          <p:nvPr/>
        </p:nvSpPr>
        <p:spPr>
          <a:xfrm>
            <a:off x="780385" y="6581001"/>
            <a:ext cx="7735434" cy="276999"/>
          </a:xfrm>
          <a:prstGeom prst="rect">
            <a:avLst/>
          </a:prstGeom>
        </p:spPr>
        <p:txBody>
          <a:bodyPr wrap="square">
            <a:spAutoFit/>
          </a:bodyPr>
          <a:lstStyle/>
          <a:p>
            <a:pPr lvl="0"/>
            <a:r>
              <a:rPr lang="en-US" sz="1200" dirty="0">
                <a:solidFill>
                  <a:prstClr val="white">
                    <a:lumMod val="65000"/>
                  </a:prstClr>
                </a:solidFill>
              </a:rPr>
              <a:t>Image: Wikipedia, A lavender-colored </a:t>
            </a:r>
            <a:r>
              <a:rPr lang="en-US" sz="1200" dirty="0" err="1">
                <a:solidFill>
                  <a:prstClr val="white">
                    <a:lumMod val="65000"/>
                  </a:prstClr>
                </a:solidFill>
              </a:rPr>
              <a:t>nonpotable</a:t>
            </a:r>
            <a:r>
              <a:rPr lang="en-US" sz="1200" dirty="0">
                <a:solidFill>
                  <a:prstClr val="white">
                    <a:lumMod val="65000"/>
                  </a:prstClr>
                </a:solidFill>
              </a:rPr>
              <a:t> water pipeline in Mountain View, California, Author: </a:t>
            </a:r>
            <a:r>
              <a:rPr lang="en-US" sz="1200" dirty="0" err="1">
                <a:solidFill>
                  <a:prstClr val="white">
                    <a:lumMod val="65000"/>
                  </a:prstClr>
                </a:solidFill>
              </a:rPr>
              <a:t>Grendelkhan</a:t>
            </a:r>
            <a:endParaRPr lang="en-US" sz="1200" dirty="0">
              <a:solidFill>
                <a:prstClr val="white">
                  <a:lumMod val="65000"/>
                </a:prstClr>
              </a:solidFill>
            </a:endParaRPr>
          </a:p>
        </p:txBody>
      </p:sp>
    </p:spTree>
    <p:extLst>
      <p:ext uri="{BB962C8B-B14F-4D97-AF65-F5344CB8AC3E}">
        <p14:creationId xmlns:p14="http://schemas.microsoft.com/office/powerpoint/2010/main" val="397499992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51653" y="92107"/>
            <a:ext cx="5971315" cy="707886"/>
          </a:xfrm>
          <a:prstGeom prst="rect">
            <a:avLst/>
          </a:prstGeom>
          <a:noFill/>
        </p:spPr>
        <p:txBody>
          <a:bodyPr wrap="square" rtlCol="0">
            <a:spAutoFit/>
          </a:bodyPr>
          <a:lstStyle/>
          <a:p>
            <a:r>
              <a:rPr lang="en-US" altLang="en-US" sz="4000" b="1" dirty="0">
                <a:solidFill>
                  <a:srgbClr val="00728A"/>
                </a:solidFill>
                <a:latin typeface="Calibri" charset="0"/>
                <a:ea typeface="ＭＳ Ｐゴシック" charset="-128"/>
              </a:rPr>
              <a:t>Inherently Safer Chemistry </a:t>
            </a:r>
          </a:p>
          <a:p>
            <a:r>
              <a:rPr lang="en-US" altLang="en-US" sz="4000" b="1" dirty="0">
                <a:solidFill>
                  <a:srgbClr val="00728A"/>
                </a:solidFill>
                <a:latin typeface="Calibri" charset="0"/>
                <a:ea typeface="ＭＳ Ｐゴシック" charset="-128"/>
              </a:rPr>
              <a:t>for Accident Prevention </a:t>
            </a:r>
          </a:p>
        </p:txBody>
      </p:sp>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56153" y="78128"/>
            <a:ext cx="2095500" cy="1333500"/>
          </a:xfrm>
          <a:prstGeom prst="rect">
            <a:avLst/>
          </a:prstGeom>
        </p:spPr>
      </p:pic>
      <p:sp>
        <p:nvSpPr>
          <p:cNvPr id="7" name="Rectangle 6"/>
          <p:cNvSpPr/>
          <p:nvPr/>
        </p:nvSpPr>
        <p:spPr>
          <a:xfrm>
            <a:off x="1360584" y="1730472"/>
            <a:ext cx="9434769" cy="986104"/>
          </a:xfrm>
          <a:prstGeom prst="rect">
            <a:avLst/>
          </a:prstGeom>
        </p:spPr>
        <p:txBody>
          <a:bodyPr wrap="square">
            <a:spAutoFit/>
          </a:bodyPr>
          <a:lstStyle/>
          <a:p>
            <a:pPr marL="15875" indent="-15875" algn="ctr">
              <a:lnSpc>
                <a:spcPct val="80000"/>
              </a:lnSpc>
            </a:pPr>
            <a:r>
              <a:rPr lang="en-US" altLang="en-US" sz="2400" b="1" dirty="0">
                <a:solidFill>
                  <a:srgbClr val="0000FF"/>
                </a:solidFill>
                <a:latin typeface="Calibri" charset="0"/>
                <a:ea typeface="ＭＳ Ｐゴシック" charset="-128"/>
              </a:rPr>
              <a:t>Substance and the form of a substance used in a chemical process should be chosen so as to minimize the potential for chemical accidents, including releases, explosions, and fires. </a:t>
            </a:r>
          </a:p>
        </p:txBody>
      </p:sp>
      <p:cxnSp>
        <p:nvCxnSpPr>
          <p:cNvPr id="6" name="Straight Connector 5">
            <a:extLst>
              <a:ext uri="{FF2B5EF4-FFF2-40B4-BE49-F238E27FC236}">
                <a16:creationId xmlns:a16="http://schemas.microsoft.com/office/drawing/2014/main" id="{446EE9AB-C052-4535-B032-919EDE48AF66}"/>
              </a:ext>
            </a:extLst>
          </p:cNvPr>
          <p:cNvCxnSpPr>
            <a:cxnSpLocks/>
          </p:cNvCxnSpPr>
          <p:nvPr/>
        </p:nvCxnSpPr>
        <p:spPr>
          <a:xfrm>
            <a:off x="-18031" y="1597082"/>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1B85094C-06A7-4E87-A288-E0B67702E5DA}"/>
              </a:ext>
            </a:extLst>
          </p:cNvPr>
          <p:cNvPicPr>
            <a:picLocks noChangeAspect="1"/>
          </p:cNvPicPr>
          <p:nvPr/>
        </p:nvPicPr>
        <p:blipFill>
          <a:blip r:embed="rId3"/>
          <a:stretch>
            <a:fillRect/>
          </a:stretch>
        </p:blipFill>
        <p:spPr>
          <a:xfrm>
            <a:off x="3669934" y="2791433"/>
            <a:ext cx="4816067" cy="3612050"/>
          </a:xfrm>
          <a:prstGeom prst="rect">
            <a:avLst/>
          </a:prstGeom>
        </p:spPr>
      </p:pic>
      <p:sp>
        <p:nvSpPr>
          <p:cNvPr id="8" name="Rectangle 7">
            <a:extLst>
              <a:ext uri="{FF2B5EF4-FFF2-40B4-BE49-F238E27FC236}">
                <a16:creationId xmlns:a16="http://schemas.microsoft.com/office/drawing/2014/main" id="{BBA94B03-6DBA-47B6-BD39-9A5695D2F719}"/>
              </a:ext>
            </a:extLst>
          </p:cNvPr>
          <p:cNvSpPr/>
          <p:nvPr/>
        </p:nvSpPr>
        <p:spPr>
          <a:xfrm>
            <a:off x="762907" y="6531096"/>
            <a:ext cx="3799695" cy="276999"/>
          </a:xfrm>
          <a:prstGeom prst="rect">
            <a:avLst/>
          </a:prstGeom>
        </p:spPr>
        <p:txBody>
          <a:bodyPr wrap="square">
            <a:spAutoFit/>
          </a:bodyPr>
          <a:lstStyle/>
          <a:p>
            <a:pPr lvl="0"/>
            <a:r>
              <a:rPr lang="en-US" sz="1200" dirty="0">
                <a:solidFill>
                  <a:prstClr val="white">
                    <a:lumMod val="65000"/>
                  </a:prstClr>
                </a:solidFill>
              </a:rPr>
              <a:t>Image: Flickr, Author: sea turtle </a:t>
            </a:r>
          </a:p>
        </p:txBody>
      </p:sp>
    </p:spTree>
    <p:extLst>
      <p:ext uri="{BB962C8B-B14F-4D97-AF65-F5344CB8AC3E}">
        <p14:creationId xmlns:p14="http://schemas.microsoft.com/office/powerpoint/2010/main" val="178152775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85791" y="3154384"/>
            <a:ext cx="10637640" cy="2595582"/>
          </a:xfrm>
        </p:spPr>
        <p:txBody>
          <a:bodyPr wrap="square">
            <a:spAutoFit/>
          </a:bodyPr>
          <a:lstStyle/>
          <a:p>
            <a:pPr>
              <a:spcBef>
                <a:spcPts val="2200"/>
              </a:spcBef>
            </a:pPr>
            <a:r>
              <a:rPr lang="en-US" dirty="0"/>
              <a:t>Approaches to design safer chemistry can include the use of solids or low vapor pressure substances in place of volatile liquids.</a:t>
            </a:r>
          </a:p>
          <a:p>
            <a:pPr>
              <a:spcBef>
                <a:spcPts val="2200"/>
              </a:spcBef>
            </a:pPr>
            <a:r>
              <a:rPr lang="en-US" dirty="0"/>
              <a:t>Other approaches include avoiding the use of molecular halogens in large quantities. </a:t>
            </a:r>
          </a:p>
          <a:p>
            <a:pPr>
              <a:spcBef>
                <a:spcPts val="2200"/>
              </a:spcBef>
            </a:pPr>
            <a:r>
              <a:rPr lang="en-US" dirty="0"/>
              <a:t>Continuous flow processes can help to minimize chemical hazards.</a:t>
            </a:r>
          </a:p>
        </p:txBody>
      </p:sp>
      <p:cxnSp>
        <p:nvCxnSpPr>
          <p:cNvPr id="6" name="Straight Connector 5">
            <a:extLst>
              <a:ext uri="{FF2B5EF4-FFF2-40B4-BE49-F238E27FC236}">
                <a16:creationId xmlns:a16="http://schemas.microsoft.com/office/drawing/2014/main" id="{C4854942-471D-4A93-A06C-21D1F021743E}"/>
              </a:ext>
            </a:extLst>
          </p:cNvPr>
          <p:cNvCxnSpPr>
            <a:cxnSpLocks/>
          </p:cNvCxnSpPr>
          <p:nvPr/>
        </p:nvCxnSpPr>
        <p:spPr>
          <a:xfrm>
            <a:off x="-18031" y="1597082"/>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F2FF4882-665B-468A-A7EB-67C54A39D4C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56153" y="78128"/>
            <a:ext cx="2095500" cy="1333500"/>
          </a:xfrm>
          <a:prstGeom prst="rect">
            <a:avLst/>
          </a:prstGeom>
        </p:spPr>
      </p:pic>
      <p:sp>
        <p:nvSpPr>
          <p:cNvPr id="8" name="TextBox 7">
            <a:extLst>
              <a:ext uri="{FF2B5EF4-FFF2-40B4-BE49-F238E27FC236}">
                <a16:creationId xmlns:a16="http://schemas.microsoft.com/office/drawing/2014/main" id="{A09E5DC1-D210-4FD7-B327-754EB62F7228}"/>
              </a:ext>
            </a:extLst>
          </p:cNvPr>
          <p:cNvSpPr txBox="1"/>
          <p:nvPr/>
        </p:nvSpPr>
        <p:spPr>
          <a:xfrm>
            <a:off x="2451653" y="92107"/>
            <a:ext cx="5971315" cy="707886"/>
          </a:xfrm>
          <a:prstGeom prst="rect">
            <a:avLst/>
          </a:prstGeom>
          <a:noFill/>
        </p:spPr>
        <p:txBody>
          <a:bodyPr wrap="square" rtlCol="0">
            <a:spAutoFit/>
          </a:bodyPr>
          <a:lstStyle/>
          <a:p>
            <a:r>
              <a:rPr lang="en-US" altLang="en-US" sz="4000" b="1" dirty="0">
                <a:solidFill>
                  <a:srgbClr val="00728A"/>
                </a:solidFill>
                <a:latin typeface="Calibri" charset="0"/>
                <a:ea typeface="ＭＳ Ｐゴシック" charset="-128"/>
              </a:rPr>
              <a:t>Inherently Safer Chemistry </a:t>
            </a:r>
          </a:p>
          <a:p>
            <a:r>
              <a:rPr lang="en-US" altLang="en-US" sz="4000" b="1" dirty="0">
                <a:solidFill>
                  <a:srgbClr val="00728A"/>
                </a:solidFill>
                <a:latin typeface="Calibri" charset="0"/>
                <a:ea typeface="ＭＳ Ｐゴシック" charset="-128"/>
              </a:rPr>
              <a:t>for Accident Prevention </a:t>
            </a:r>
          </a:p>
        </p:txBody>
      </p:sp>
      <p:sp>
        <p:nvSpPr>
          <p:cNvPr id="2" name="TextBox 1">
            <a:extLst>
              <a:ext uri="{FF2B5EF4-FFF2-40B4-BE49-F238E27FC236}">
                <a16:creationId xmlns:a16="http://schemas.microsoft.com/office/drawing/2014/main" id="{D3352826-87BC-4AFE-A623-D0C07533212C}"/>
              </a:ext>
            </a:extLst>
          </p:cNvPr>
          <p:cNvSpPr txBox="1"/>
          <p:nvPr/>
        </p:nvSpPr>
        <p:spPr>
          <a:xfrm>
            <a:off x="1650090" y="1938268"/>
            <a:ext cx="8855758" cy="615553"/>
          </a:xfrm>
          <a:prstGeom prst="rect">
            <a:avLst/>
          </a:prstGeom>
          <a:noFill/>
        </p:spPr>
        <p:txBody>
          <a:bodyPr wrap="none" rtlCol="0">
            <a:spAutoFit/>
          </a:bodyPr>
          <a:lstStyle/>
          <a:p>
            <a:pPr algn="ctr"/>
            <a:r>
              <a:rPr lang="en-US" sz="3400" b="1" dirty="0"/>
              <a:t>Accidents can be avoided by minimizing hazards</a:t>
            </a:r>
          </a:p>
        </p:txBody>
      </p:sp>
    </p:spTree>
    <p:extLst>
      <p:ext uri="{BB962C8B-B14F-4D97-AF65-F5344CB8AC3E}">
        <p14:creationId xmlns:p14="http://schemas.microsoft.com/office/powerpoint/2010/main" val="412067563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AB36F520-A6AA-4519-9509-2EF71BB022D2}"/>
              </a:ext>
            </a:extLst>
          </p:cNvPr>
          <p:cNvCxnSpPr>
            <a:cxnSpLocks/>
          </p:cNvCxnSpPr>
          <p:nvPr/>
        </p:nvCxnSpPr>
        <p:spPr>
          <a:xfrm>
            <a:off x="-18031" y="1597082"/>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3AE339A9-ED9E-4D23-8A46-FC8A2954D16B}"/>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56153" y="78128"/>
            <a:ext cx="2095500" cy="1333500"/>
          </a:xfrm>
          <a:prstGeom prst="rect">
            <a:avLst/>
          </a:prstGeom>
        </p:spPr>
      </p:pic>
      <p:sp>
        <p:nvSpPr>
          <p:cNvPr id="6" name="TextBox 5">
            <a:extLst>
              <a:ext uri="{FF2B5EF4-FFF2-40B4-BE49-F238E27FC236}">
                <a16:creationId xmlns:a16="http://schemas.microsoft.com/office/drawing/2014/main" id="{FA63CCC2-BAEC-43DD-A8A1-5610C2FA98C5}"/>
              </a:ext>
            </a:extLst>
          </p:cNvPr>
          <p:cNvSpPr txBox="1"/>
          <p:nvPr/>
        </p:nvSpPr>
        <p:spPr>
          <a:xfrm>
            <a:off x="2451653" y="92107"/>
            <a:ext cx="5971315" cy="707886"/>
          </a:xfrm>
          <a:prstGeom prst="rect">
            <a:avLst/>
          </a:prstGeom>
          <a:noFill/>
        </p:spPr>
        <p:txBody>
          <a:bodyPr wrap="square" rtlCol="0">
            <a:spAutoFit/>
          </a:bodyPr>
          <a:lstStyle/>
          <a:p>
            <a:r>
              <a:rPr lang="en-US" altLang="en-US" sz="4000" b="1" dirty="0">
                <a:solidFill>
                  <a:srgbClr val="00728A"/>
                </a:solidFill>
                <a:latin typeface="Calibri" charset="0"/>
                <a:ea typeface="ＭＳ Ｐゴシック" charset="-128"/>
              </a:rPr>
              <a:t>Inherently Safer Chemistry </a:t>
            </a:r>
          </a:p>
          <a:p>
            <a:r>
              <a:rPr lang="en-US" altLang="en-US" sz="4000" b="1" dirty="0">
                <a:solidFill>
                  <a:srgbClr val="00728A"/>
                </a:solidFill>
                <a:latin typeface="Calibri" charset="0"/>
                <a:ea typeface="ＭＳ Ｐゴシック" charset="-128"/>
              </a:rPr>
              <a:t>for Accident Prevention </a:t>
            </a:r>
          </a:p>
        </p:txBody>
      </p:sp>
      <p:sp>
        <p:nvSpPr>
          <p:cNvPr id="7" name="Rectangle 6">
            <a:extLst>
              <a:ext uri="{FF2B5EF4-FFF2-40B4-BE49-F238E27FC236}">
                <a16:creationId xmlns:a16="http://schemas.microsoft.com/office/drawing/2014/main" id="{A4C14D40-7222-4F69-8FE4-B512E2CA4E8E}"/>
              </a:ext>
            </a:extLst>
          </p:cNvPr>
          <p:cNvSpPr/>
          <p:nvPr/>
        </p:nvSpPr>
        <p:spPr>
          <a:xfrm>
            <a:off x="548802" y="1615721"/>
            <a:ext cx="9280810" cy="461665"/>
          </a:xfrm>
          <a:prstGeom prst="rect">
            <a:avLst/>
          </a:prstGeom>
        </p:spPr>
        <p:txBody>
          <a:bodyPr wrap="none">
            <a:spAutoFit/>
          </a:bodyPr>
          <a:lstStyle/>
          <a:p>
            <a:pPr>
              <a:spcBef>
                <a:spcPct val="20000"/>
              </a:spcBef>
              <a:buClr>
                <a:schemeClr val="tx2"/>
              </a:buClr>
              <a:buSzPct val="75000"/>
            </a:pPr>
            <a:r>
              <a:rPr lang="en-US" altLang="x-none" sz="2400" b="1" dirty="0">
                <a:solidFill>
                  <a:schemeClr val="accent5">
                    <a:lumMod val="50000"/>
                  </a:schemeClr>
                </a:solidFill>
                <a:latin typeface="Calibri Regular" charset="0"/>
              </a:rPr>
              <a:t>Case study:</a:t>
            </a:r>
            <a:r>
              <a:rPr lang="en-US" altLang="x-none" sz="2400" dirty="0">
                <a:solidFill>
                  <a:schemeClr val="accent5">
                    <a:lumMod val="50000"/>
                  </a:schemeClr>
                </a:solidFill>
                <a:latin typeface="Calibri Regular" charset="0"/>
              </a:rPr>
              <a:t> Production of gasoline alkylate with AlkyClean® Technology</a:t>
            </a:r>
          </a:p>
        </p:txBody>
      </p:sp>
      <p:sp>
        <p:nvSpPr>
          <p:cNvPr id="8" name="TextBox 7">
            <a:extLst>
              <a:ext uri="{FF2B5EF4-FFF2-40B4-BE49-F238E27FC236}">
                <a16:creationId xmlns:a16="http://schemas.microsoft.com/office/drawing/2014/main" id="{7A80B45A-F3CE-4AB0-96B7-8CF1CBC735A9}"/>
              </a:ext>
            </a:extLst>
          </p:cNvPr>
          <p:cNvSpPr txBox="1"/>
          <p:nvPr/>
        </p:nvSpPr>
        <p:spPr>
          <a:xfrm>
            <a:off x="798013" y="2056872"/>
            <a:ext cx="8323837" cy="707886"/>
          </a:xfrm>
          <a:prstGeom prst="rect">
            <a:avLst/>
          </a:prstGeom>
          <a:noFill/>
        </p:spPr>
        <p:txBody>
          <a:bodyPr wrap="square" rtlCol="0">
            <a:spAutoFit/>
          </a:bodyPr>
          <a:lstStyle/>
          <a:p>
            <a:r>
              <a:rPr lang="en-US" sz="2000" dirty="0"/>
              <a:t>In 2016 Albemarle and CB&amp;I won the EPA green chemistry award for their inherently safer AlkyClean® process technology.</a:t>
            </a:r>
          </a:p>
        </p:txBody>
      </p:sp>
      <p:sp>
        <p:nvSpPr>
          <p:cNvPr id="9" name="TextBox 8">
            <a:extLst>
              <a:ext uri="{FF2B5EF4-FFF2-40B4-BE49-F238E27FC236}">
                <a16:creationId xmlns:a16="http://schemas.microsoft.com/office/drawing/2014/main" id="{B17DBD46-0074-477B-8705-F4C5CC8E0B0C}"/>
              </a:ext>
            </a:extLst>
          </p:cNvPr>
          <p:cNvSpPr txBox="1"/>
          <p:nvPr/>
        </p:nvSpPr>
        <p:spPr>
          <a:xfrm>
            <a:off x="6341015" y="2891118"/>
            <a:ext cx="5298510" cy="3370153"/>
          </a:xfrm>
          <a:prstGeom prst="rect">
            <a:avLst/>
          </a:prstGeom>
          <a:noFill/>
          <a:ln>
            <a:solidFill>
              <a:schemeClr val="accent6"/>
            </a:solidFill>
          </a:ln>
        </p:spPr>
        <p:txBody>
          <a:bodyPr wrap="square" rtlCol="0">
            <a:spAutoFit/>
          </a:bodyPr>
          <a:lstStyle/>
          <a:p>
            <a:r>
              <a:rPr lang="en-US" sz="2000" b="1" dirty="0"/>
              <a:t>AlkyClean® Technology:</a:t>
            </a:r>
          </a:p>
          <a:p>
            <a:pPr marL="342900" indent="-138113">
              <a:spcBef>
                <a:spcPts val="600"/>
              </a:spcBef>
              <a:buFont typeface="Arial" panose="020B0604020202020204" pitchFamily="34" charset="0"/>
              <a:buChar char="•"/>
            </a:pPr>
            <a:r>
              <a:rPr lang="en-US" dirty="0"/>
              <a:t>The AlkyClean® solid acid alkylation process produces high quality alkylate without using liquid acid catalysts.</a:t>
            </a:r>
          </a:p>
          <a:p>
            <a:pPr marL="342900" indent="-138113">
              <a:spcBef>
                <a:spcPts val="600"/>
              </a:spcBef>
              <a:buFont typeface="Arial" panose="020B0604020202020204" pitchFamily="34" charset="0"/>
              <a:buChar char="•"/>
            </a:pPr>
            <a:r>
              <a:rPr lang="en-US" dirty="0"/>
              <a:t>The solid acid alkylation process is safer for both people working directly in production and for people in the area surrounding the production facility.</a:t>
            </a:r>
          </a:p>
          <a:p>
            <a:pPr marL="342900" indent="-138113">
              <a:spcBef>
                <a:spcPts val="600"/>
              </a:spcBef>
              <a:buFont typeface="Arial" panose="020B0604020202020204" pitchFamily="34" charset="0"/>
              <a:buChar char="•"/>
            </a:pPr>
            <a:r>
              <a:rPr lang="en-US" dirty="0"/>
              <a:t>There are also environmental and economic benefits since neither acid-soluble oils nor spent acids are produced.</a:t>
            </a:r>
          </a:p>
        </p:txBody>
      </p:sp>
      <p:sp>
        <p:nvSpPr>
          <p:cNvPr id="10" name="TextBox 9">
            <a:extLst>
              <a:ext uri="{FF2B5EF4-FFF2-40B4-BE49-F238E27FC236}">
                <a16:creationId xmlns:a16="http://schemas.microsoft.com/office/drawing/2014/main" id="{B9F21FA1-E4B4-4484-89E7-165B6E93D965}"/>
              </a:ext>
            </a:extLst>
          </p:cNvPr>
          <p:cNvSpPr txBox="1"/>
          <p:nvPr/>
        </p:nvSpPr>
        <p:spPr>
          <a:xfrm>
            <a:off x="798013" y="3305786"/>
            <a:ext cx="5135671" cy="2569934"/>
          </a:xfrm>
          <a:prstGeom prst="rect">
            <a:avLst/>
          </a:prstGeom>
          <a:noFill/>
          <a:ln>
            <a:solidFill>
              <a:srgbClr val="C00000"/>
            </a:solidFill>
          </a:ln>
        </p:spPr>
        <p:txBody>
          <a:bodyPr wrap="square" rtlCol="0">
            <a:spAutoFit/>
          </a:bodyPr>
          <a:lstStyle/>
          <a:p>
            <a:r>
              <a:rPr lang="en-US" sz="2000" b="1" dirty="0"/>
              <a:t>Conventional alkylate production:</a:t>
            </a:r>
          </a:p>
          <a:p>
            <a:pPr marL="290513" indent="-153988">
              <a:spcBef>
                <a:spcPts val="600"/>
              </a:spcBef>
              <a:buFont typeface="Arial" panose="020B0604020202020204" pitchFamily="34" charset="0"/>
              <a:buChar char="•"/>
            </a:pPr>
            <a:r>
              <a:rPr lang="en-US" dirty="0"/>
              <a:t>Alkylate is typically produced from the reaction of isobutane and light olefins.</a:t>
            </a:r>
          </a:p>
          <a:p>
            <a:pPr marL="290513" indent="-153988">
              <a:spcBef>
                <a:spcPts val="600"/>
              </a:spcBef>
              <a:buFont typeface="Arial" panose="020B0604020202020204" pitchFamily="34" charset="0"/>
              <a:buChar char="•"/>
            </a:pPr>
            <a:r>
              <a:rPr lang="en-US" dirty="0"/>
              <a:t>This requires the use of liquid acid catalyzed processes, such as hydrofluoric acid.</a:t>
            </a:r>
          </a:p>
          <a:p>
            <a:pPr marL="290513" indent="-153988">
              <a:spcBef>
                <a:spcPts val="600"/>
              </a:spcBef>
              <a:buFont typeface="Arial" panose="020B0604020202020204" pitchFamily="34" charset="0"/>
              <a:buChar char="•"/>
            </a:pPr>
            <a:r>
              <a:rPr lang="en-US" dirty="0"/>
              <a:t>Hydrofluoric acid is extremely toxic. When released it forms clouds that can be lethal for up to five miles.</a:t>
            </a:r>
          </a:p>
        </p:txBody>
      </p:sp>
    </p:spTree>
    <p:extLst>
      <p:ext uri="{BB962C8B-B14F-4D97-AF65-F5344CB8AC3E}">
        <p14:creationId xmlns:p14="http://schemas.microsoft.com/office/powerpoint/2010/main" val="419553776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78960" y="3118722"/>
            <a:ext cx="10515600" cy="2471446"/>
          </a:xfrm>
        </p:spPr>
        <p:txBody>
          <a:bodyPr>
            <a:spAutoFit/>
          </a:bodyPr>
          <a:lstStyle/>
          <a:p>
            <a:r>
              <a:rPr lang="en-US" sz="2400" dirty="0"/>
              <a:t>Presidential Green Chemistry Challenge Winners</a:t>
            </a:r>
          </a:p>
          <a:p>
            <a:pPr marL="688975" indent="0">
              <a:buNone/>
            </a:pPr>
            <a:r>
              <a:rPr lang="en-US" sz="2400" dirty="0">
                <a:hlinkClick r:id="rId2"/>
              </a:rPr>
              <a:t>https://www.epa.gov/greenchemistry/presidential-green-chemistry-challenge-winners</a:t>
            </a:r>
            <a:endParaRPr lang="en-US" sz="2400" dirty="0"/>
          </a:p>
          <a:p>
            <a:pPr marL="688975" indent="0">
              <a:buNone/>
            </a:pPr>
            <a:endParaRPr lang="en-US" sz="2400" dirty="0"/>
          </a:p>
          <a:p>
            <a:r>
              <a:rPr lang="en-US" sz="2400" dirty="0"/>
              <a:t>How Industrial Applications in Green Chemistry Are Changing Our World (white paper) by American Chemical Society</a:t>
            </a:r>
          </a:p>
        </p:txBody>
      </p:sp>
      <p:sp>
        <p:nvSpPr>
          <p:cNvPr id="4" name="Title 3"/>
          <p:cNvSpPr>
            <a:spLocks noGrp="1"/>
          </p:cNvSpPr>
          <p:nvPr>
            <p:ph type="title"/>
          </p:nvPr>
        </p:nvSpPr>
        <p:spPr>
          <a:xfrm>
            <a:off x="3102441" y="1986241"/>
            <a:ext cx="5951055" cy="563231"/>
          </a:xfrm>
        </p:spPr>
        <p:txBody>
          <a:bodyPr wrap="square">
            <a:spAutoFit/>
          </a:bodyPr>
          <a:lstStyle/>
          <a:p>
            <a:pPr algn="ctr"/>
            <a:r>
              <a:rPr lang="en-US" sz="3400" dirty="0">
                <a:latin typeface="+mn-lt"/>
              </a:rPr>
              <a:t>More examples available</a:t>
            </a:r>
          </a:p>
        </p:txBody>
      </p:sp>
      <p:cxnSp>
        <p:nvCxnSpPr>
          <p:cNvPr id="5" name="Straight Connector 4">
            <a:extLst>
              <a:ext uri="{FF2B5EF4-FFF2-40B4-BE49-F238E27FC236}">
                <a16:creationId xmlns:a16="http://schemas.microsoft.com/office/drawing/2014/main" id="{0B45C1FA-D37F-4356-B13C-C033CEA9C552}"/>
              </a:ext>
            </a:extLst>
          </p:cNvPr>
          <p:cNvCxnSpPr>
            <a:cxnSpLocks/>
          </p:cNvCxnSpPr>
          <p:nvPr/>
        </p:nvCxnSpPr>
        <p:spPr>
          <a:xfrm>
            <a:off x="-18031" y="1597082"/>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6731D145-0DE8-4D0B-A451-763F29A8D28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56153" y="78128"/>
            <a:ext cx="2095500" cy="1333500"/>
          </a:xfrm>
          <a:prstGeom prst="rect">
            <a:avLst/>
          </a:prstGeom>
        </p:spPr>
      </p:pic>
      <p:sp>
        <p:nvSpPr>
          <p:cNvPr id="7" name="TextBox 6">
            <a:extLst>
              <a:ext uri="{FF2B5EF4-FFF2-40B4-BE49-F238E27FC236}">
                <a16:creationId xmlns:a16="http://schemas.microsoft.com/office/drawing/2014/main" id="{45454A68-EAA5-476A-B4F2-01DB1D72AD79}"/>
              </a:ext>
            </a:extLst>
          </p:cNvPr>
          <p:cNvSpPr txBox="1"/>
          <p:nvPr/>
        </p:nvSpPr>
        <p:spPr>
          <a:xfrm>
            <a:off x="2451653" y="92107"/>
            <a:ext cx="5971315" cy="707886"/>
          </a:xfrm>
          <a:prstGeom prst="rect">
            <a:avLst/>
          </a:prstGeom>
          <a:noFill/>
        </p:spPr>
        <p:txBody>
          <a:bodyPr wrap="square" rtlCol="0">
            <a:spAutoFit/>
          </a:bodyPr>
          <a:lstStyle/>
          <a:p>
            <a:r>
              <a:rPr lang="en-US" altLang="en-US" sz="4000" b="1" dirty="0">
                <a:solidFill>
                  <a:srgbClr val="00728A"/>
                </a:solidFill>
                <a:latin typeface="Calibri" charset="0"/>
                <a:ea typeface="ＭＳ Ｐゴシック" charset="-128"/>
              </a:rPr>
              <a:t>Inherently Safer Chemistry </a:t>
            </a:r>
          </a:p>
          <a:p>
            <a:r>
              <a:rPr lang="en-US" altLang="en-US" sz="4000" b="1" dirty="0">
                <a:solidFill>
                  <a:srgbClr val="00728A"/>
                </a:solidFill>
                <a:latin typeface="Calibri" charset="0"/>
                <a:ea typeface="ＭＳ Ｐゴシック" charset="-128"/>
              </a:rPr>
              <a:t>for Accident Prevention </a:t>
            </a:r>
          </a:p>
        </p:txBody>
      </p:sp>
    </p:spTree>
    <p:extLst>
      <p:ext uri="{BB962C8B-B14F-4D97-AF65-F5344CB8AC3E}">
        <p14:creationId xmlns:p14="http://schemas.microsoft.com/office/powerpoint/2010/main" val="404385498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0B45C1FA-D37F-4356-B13C-C033CEA9C552}"/>
              </a:ext>
            </a:extLst>
          </p:cNvPr>
          <p:cNvCxnSpPr>
            <a:cxnSpLocks/>
          </p:cNvCxnSpPr>
          <p:nvPr/>
        </p:nvCxnSpPr>
        <p:spPr>
          <a:xfrm>
            <a:off x="-18031" y="1597082"/>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45454A68-EAA5-476A-B4F2-01DB1D72AD79}"/>
              </a:ext>
            </a:extLst>
          </p:cNvPr>
          <p:cNvSpPr txBox="1"/>
          <p:nvPr/>
        </p:nvSpPr>
        <p:spPr>
          <a:xfrm>
            <a:off x="2451653" y="500038"/>
            <a:ext cx="5971315" cy="707886"/>
          </a:xfrm>
          <a:prstGeom prst="rect">
            <a:avLst/>
          </a:prstGeom>
          <a:noFill/>
        </p:spPr>
        <p:txBody>
          <a:bodyPr wrap="square" rtlCol="0">
            <a:spAutoFit/>
          </a:bodyPr>
          <a:lstStyle/>
          <a:p>
            <a:r>
              <a:rPr lang="en-US" altLang="en-US" sz="4000" b="1" dirty="0">
                <a:solidFill>
                  <a:srgbClr val="00728A"/>
                </a:solidFill>
                <a:latin typeface="Calibri" charset="0"/>
                <a:ea typeface="ＭＳ Ｐゴシック" charset="-128"/>
              </a:rPr>
              <a:t>Cherry Picking</a:t>
            </a:r>
          </a:p>
        </p:txBody>
      </p:sp>
      <p:pic>
        <p:nvPicPr>
          <p:cNvPr id="11" name="Picture 10">
            <a:extLst>
              <a:ext uri="{FF2B5EF4-FFF2-40B4-BE49-F238E27FC236}">
                <a16:creationId xmlns:a16="http://schemas.microsoft.com/office/drawing/2014/main" id="{5453613A-0B30-4C4E-9BFC-E82F1CEC74FA}"/>
              </a:ext>
            </a:extLst>
          </p:cNvPr>
          <p:cNvPicPr>
            <a:picLocks noChangeAspect="1"/>
          </p:cNvPicPr>
          <p:nvPr/>
        </p:nvPicPr>
        <p:blipFill>
          <a:blip r:embed="rId2"/>
          <a:stretch>
            <a:fillRect/>
          </a:stretch>
        </p:blipFill>
        <p:spPr>
          <a:xfrm>
            <a:off x="779252" y="1986241"/>
            <a:ext cx="7010400" cy="3937000"/>
          </a:xfrm>
          <a:prstGeom prst="rect">
            <a:avLst/>
          </a:prstGeom>
        </p:spPr>
      </p:pic>
      <p:sp>
        <p:nvSpPr>
          <p:cNvPr id="12" name="Rectangle 11">
            <a:extLst>
              <a:ext uri="{FF2B5EF4-FFF2-40B4-BE49-F238E27FC236}">
                <a16:creationId xmlns:a16="http://schemas.microsoft.com/office/drawing/2014/main" id="{9F65ED40-A304-F740-8B18-3F08379C6DEC}"/>
              </a:ext>
            </a:extLst>
          </p:cNvPr>
          <p:cNvSpPr/>
          <p:nvPr/>
        </p:nvSpPr>
        <p:spPr>
          <a:xfrm>
            <a:off x="994166" y="6081566"/>
            <a:ext cx="7777963" cy="461665"/>
          </a:xfrm>
          <a:prstGeom prst="rect">
            <a:avLst/>
          </a:prstGeom>
        </p:spPr>
        <p:txBody>
          <a:bodyPr wrap="none">
            <a:spAutoFit/>
          </a:bodyPr>
          <a:lstStyle/>
          <a:p>
            <a:r>
              <a:rPr lang="en-US" sz="2400" dirty="0"/>
              <a:t>TO CHERRY PICK: To selectively choose from what is available</a:t>
            </a:r>
          </a:p>
        </p:txBody>
      </p:sp>
      <p:sp>
        <p:nvSpPr>
          <p:cNvPr id="6" name="TextBox 5">
            <a:extLst>
              <a:ext uri="{FF2B5EF4-FFF2-40B4-BE49-F238E27FC236}">
                <a16:creationId xmlns:a16="http://schemas.microsoft.com/office/drawing/2014/main" id="{168D3377-71EB-4E79-9ADA-C05C5D254041}"/>
              </a:ext>
            </a:extLst>
          </p:cNvPr>
          <p:cNvSpPr txBox="1"/>
          <p:nvPr/>
        </p:nvSpPr>
        <p:spPr>
          <a:xfrm>
            <a:off x="715548" y="6581001"/>
            <a:ext cx="1268617" cy="276999"/>
          </a:xfrm>
          <a:prstGeom prst="rect">
            <a:avLst/>
          </a:prstGeom>
          <a:noFill/>
        </p:spPr>
        <p:txBody>
          <a:bodyPr wrap="none" rtlCol="0">
            <a:spAutoFit/>
          </a:bodyPr>
          <a:lstStyle/>
          <a:p>
            <a:r>
              <a:rPr lang="en-US" sz="1200" dirty="0">
                <a:solidFill>
                  <a:schemeClr val="bg1">
                    <a:lumMod val="50000"/>
                  </a:schemeClr>
                </a:solidFill>
              </a:rPr>
              <a:t>Image: Wikipedia</a:t>
            </a:r>
          </a:p>
        </p:txBody>
      </p:sp>
    </p:spTree>
    <p:extLst>
      <p:ext uri="{BB962C8B-B14F-4D97-AF65-F5344CB8AC3E}">
        <p14:creationId xmlns:p14="http://schemas.microsoft.com/office/powerpoint/2010/main" val="341872107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0B45C1FA-D37F-4356-B13C-C033CEA9C552}"/>
              </a:ext>
            </a:extLst>
          </p:cNvPr>
          <p:cNvCxnSpPr>
            <a:cxnSpLocks/>
          </p:cNvCxnSpPr>
          <p:nvPr/>
        </p:nvCxnSpPr>
        <p:spPr>
          <a:xfrm>
            <a:off x="-18031" y="1597082"/>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45454A68-EAA5-476A-B4F2-01DB1D72AD79}"/>
              </a:ext>
            </a:extLst>
          </p:cNvPr>
          <p:cNvSpPr txBox="1"/>
          <p:nvPr/>
        </p:nvSpPr>
        <p:spPr>
          <a:xfrm>
            <a:off x="2451653" y="500038"/>
            <a:ext cx="5971315" cy="707886"/>
          </a:xfrm>
          <a:prstGeom prst="rect">
            <a:avLst/>
          </a:prstGeom>
          <a:noFill/>
        </p:spPr>
        <p:txBody>
          <a:bodyPr wrap="square" rtlCol="0">
            <a:spAutoFit/>
          </a:bodyPr>
          <a:lstStyle/>
          <a:p>
            <a:r>
              <a:rPr lang="en-US" altLang="en-US" sz="4000" b="1" dirty="0">
                <a:solidFill>
                  <a:srgbClr val="00728A"/>
                </a:solidFill>
                <a:latin typeface="Calibri" charset="0"/>
                <a:ea typeface="ＭＳ Ｐゴシック" charset="-128"/>
              </a:rPr>
              <a:t>Cherry Picking</a:t>
            </a:r>
          </a:p>
        </p:txBody>
      </p:sp>
      <p:sp>
        <p:nvSpPr>
          <p:cNvPr id="2" name="Rectangle 1">
            <a:extLst>
              <a:ext uri="{FF2B5EF4-FFF2-40B4-BE49-F238E27FC236}">
                <a16:creationId xmlns:a16="http://schemas.microsoft.com/office/drawing/2014/main" id="{8BC72759-A912-4948-99CD-B866813AED5E}"/>
              </a:ext>
            </a:extLst>
          </p:cNvPr>
          <p:cNvSpPr/>
          <p:nvPr/>
        </p:nvSpPr>
        <p:spPr>
          <a:xfrm>
            <a:off x="235788" y="1776890"/>
            <a:ext cx="11358114" cy="369332"/>
          </a:xfrm>
          <a:prstGeom prst="rect">
            <a:avLst/>
          </a:prstGeom>
        </p:spPr>
        <p:txBody>
          <a:bodyPr wrap="square">
            <a:spAutoFit/>
          </a:bodyPr>
          <a:lstStyle/>
          <a:p>
            <a:r>
              <a:rPr lang="en-US" dirty="0"/>
              <a:t>ASSUMPTION:  If a new option addresses several principles better than the incumbent option, then it is green.</a:t>
            </a:r>
          </a:p>
        </p:txBody>
      </p:sp>
      <p:pic>
        <p:nvPicPr>
          <p:cNvPr id="3" name="Picture 2">
            <a:extLst>
              <a:ext uri="{FF2B5EF4-FFF2-40B4-BE49-F238E27FC236}">
                <a16:creationId xmlns:a16="http://schemas.microsoft.com/office/drawing/2014/main" id="{FFE5F8A2-5FAF-FD48-B1F1-221EEDDE778C}"/>
              </a:ext>
            </a:extLst>
          </p:cNvPr>
          <p:cNvPicPr>
            <a:picLocks noChangeAspect="1"/>
          </p:cNvPicPr>
          <p:nvPr/>
        </p:nvPicPr>
        <p:blipFill>
          <a:blip r:embed="rId2"/>
          <a:stretch>
            <a:fillRect/>
          </a:stretch>
        </p:blipFill>
        <p:spPr>
          <a:xfrm>
            <a:off x="235788" y="2385220"/>
            <a:ext cx="12001500" cy="3937000"/>
          </a:xfrm>
          <a:prstGeom prst="rect">
            <a:avLst/>
          </a:prstGeom>
        </p:spPr>
      </p:pic>
    </p:spTree>
    <p:extLst>
      <p:ext uri="{BB962C8B-B14F-4D97-AF65-F5344CB8AC3E}">
        <p14:creationId xmlns:p14="http://schemas.microsoft.com/office/powerpoint/2010/main" val="415465995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0B45C1FA-D37F-4356-B13C-C033CEA9C552}"/>
              </a:ext>
            </a:extLst>
          </p:cNvPr>
          <p:cNvCxnSpPr>
            <a:cxnSpLocks/>
          </p:cNvCxnSpPr>
          <p:nvPr/>
        </p:nvCxnSpPr>
        <p:spPr>
          <a:xfrm>
            <a:off x="-18031" y="1597082"/>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45454A68-EAA5-476A-B4F2-01DB1D72AD79}"/>
              </a:ext>
            </a:extLst>
          </p:cNvPr>
          <p:cNvSpPr txBox="1"/>
          <p:nvPr/>
        </p:nvSpPr>
        <p:spPr>
          <a:xfrm>
            <a:off x="2451653" y="500038"/>
            <a:ext cx="5971315" cy="707886"/>
          </a:xfrm>
          <a:prstGeom prst="rect">
            <a:avLst/>
          </a:prstGeom>
          <a:noFill/>
        </p:spPr>
        <p:txBody>
          <a:bodyPr wrap="square" rtlCol="0">
            <a:spAutoFit/>
          </a:bodyPr>
          <a:lstStyle/>
          <a:p>
            <a:r>
              <a:rPr lang="en-US" altLang="en-US" sz="4000" b="1" dirty="0">
                <a:solidFill>
                  <a:srgbClr val="00728A"/>
                </a:solidFill>
                <a:latin typeface="Calibri" charset="0"/>
                <a:ea typeface="ＭＳ Ｐゴシック" charset="-128"/>
              </a:rPr>
              <a:t>Cherry Picking</a:t>
            </a:r>
          </a:p>
        </p:txBody>
      </p:sp>
      <p:sp>
        <p:nvSpPr>
          <p:cNvPr id="2" name="Rectangle 1">
            <a:extLst>
              <a:ext uri="{FF2B5EF4-FFF2-40B4-BE49-F238E27FC236}">
                <a16:creationId xmlns:a16="http://schemas.microsoft.com/office/drawing/2014/main" id="{8BC72759-A912-4948-99CD-B866813AED5E}"/>
              </a:ext>
            </a:extLst>
          </p:cNvPr>
          <p:cNvSpPr/>
          <p:nvPr/>
        </p:nvSpPr>
        <p:spPr>
          <a:xfrm>
            <a:off x="833886" y="1819669"/>
            <a:ext cx="11358114" cy="369332"/>
          </a:xfrm>
          <a:prstGeom prst="rect">
            <a:avLst/>
          </a:prstGeom>
        </p:spPr>
        <p:txBody>
          <a:bodyPr wrap="square">
            <a:spAutoFit/>
          </a:bodyPr>
          <a:lstStyle/>
          <a:p>
            <a:r>
              <a:rPr lang="en-US" dirty="0"/>
              <a:t>ASSUMPTION:  If a new option addresses several principles better than the incumbent option, then it is green.</a:t>
            </a:r>
          </a:p>
        </p:txBody>
      </p:sp>
      <p:sp>
        <p:nvSpPr>
          <p:cNvPr id="4" name="Rectangle 3">
            <a:extLst>
              <a:ext uri="{FF2B5EF4-FFF2-40B4-BE49-F238E27FC236}">
                <a16:creationId xmlns:a16="http://schemas.microsoft.com/office/drawing/2014/main" id="{07782253-61B7-EF48-9278-A4E3E5B2D7D1}"/>
              </a:ext>
            </a:extLst>
          </p:cNvPr>
          <p:cNvSpPr/>
          <p:nvPr/>
        </p:nvSpPr>
        <p:spPr>
          <a:xfrm>
            <a:off x="731448" y="2368808"/>
            <a:ext cx="11460552" cy="369332"/>
          </a:xfrm>
          <a:prstGeom prst="rect">
            <a:avLst/>
          </a:prstGeom>
        </p:spPr>
        <p:txBody>
          <a:bodyPr wrap="square">
            <a:spAutoFit/>
          </a:bodyPr>
          <a:lstStyle/>
          <a:p>
            <a:r>
              <a:rPr lang="en-CA" dirty="0">
                <a:solidFill>
                  <a:srgbClr val="000000"/>
                </a:solidFill>
                <a:latin typeface="Helvetica" pitchFamily="2" charset="0"/>
              </a:rPr>
              <a:t>EXAMPLE QUESTION: Company C’s new synthesis is an improvement on the old synthesis. Is it green?</a:t>
            </a:r>
            <a:endParaRPr lang="en-CA" dirty="0">
              <a:solidFill>
                <a:srgbClr val="000000"/>
              </a:solidFill>
              <a:effectLst/>
              <a:latin typeface="Helvetica" pitchFamily="2" charset="0"/>
            </a:endParaRPr>
          </a:p>
        </p:txBody>
      </p:sp>
      <p:sp>
        <p:nvSpPr>
          <p:cNvPr id="6" name="Rectangle 5">
            <a:extLst>
              <a:ext uri="{FF2B5EF4-FFF2-40B4-BE49-F238E27FC236}">
                <a16:creationId xmlns:a16="http://schemas.microsoft.com/office/drawing/2014/main" id="{180F2EA5-B1ED-1046-B1E9-A745311B189F}"/>
              </a:ext>
            </a:extLst>
          </p:cNvPr>
          <p:cNvSpPr/>
          <p:nvPr/>
        </p:nvSpPr>
        <p:spPr>
          <a:xfrm>
            <a:off x="4081464" y="3217724"/>
            <a:ext cx="6096000" cy="1754326"/>
          </a:xfrm>
          <a:prstGeom prst="rect">
            <a:avLst/>
          </a:prstGeom>
        </p:spPr>
        <p:txBody>
          <a:bodyPr>
            <a:spAutoFit/>
          </a:bodyPr>
          <a:lstStyle/>
          <a:p>
            <a:r>
              <a:rPr lang="en-US" dirty="0"/>
              <a:t>The company: </a:t>
            </a:r>
            <a:r>
              <a:rPr lang="en-US" dirty="0" err="1"/>
              <a:t>Chisso</a:t>
            </a:r>
            <a:r>
              <a:rPr lang="en-US" dirty="0"/>
              <a:t> Corporation</a:t>
            </a:r>
          </a:p>
          <a:p>
            <a:r>
              <a:rPr lang="en-US" dirty="0"/>
              <a:t>The location: Minamata, Japan</a:t>
            </a:r>
          </a:p>
          <a:p>
            <a:r>
              <a:rPr lang="en-US" dirty="0"/>
              <a:t>The product: acetaldehyde</a:t>
            </a:r>
          </a:p>
          <a:p>
            <a:r>
              <a:rPr lang="en-US" dirty="0"/>
              <a:t>The synthesis: Hg-catalyzed hydration of HCCH</a:t>
            </a:r>
          </a:p>
          <a:p>
            <a:r>
              <a:rPr lang="en-US" dirty="0"/>
              <a:t>Deaths: 1,784 people</a:t>
            </a:r>
          </a:p>
          <a:p>
            <a:r>
              <a:rPr lang="en-US" dirty="0"/>
              <a:t>Injured: over 10,0000</a:t>
            </a:r>
          </a:p>
        </p:txBody>
      </p:sp>
      <p:sp>
        <p:nvSpPr>
          <p:cNvPr id="10" name="Rectangle 9">
            <a:extLst>
              <a:ext uri="{FF2B5EF4-FFF2-40B4-BE49-F238E27FC236}">
                <a16:creationId xmlns:a16="http://schemas.microsoft.com/office/drawing/2014/main" id="{601DCCBB-8829-B544-AE88-58C8A278ABA9}"/>
              </a:ext>
            </a:extLst>
          </p:cNvPr>
          <p:cNvSpPr/>
          <p:nvPr/>
        </p:nvSpPr>
        <p:spPr>
          <a:xfrm>
            <a:off x="977332" y="5379302"/>
            <a:ext cx="10201274" cy="461665"/>
          </a:xfrm>
          <a:prstGeom prst="rect">
            <a:avLst/>
          </a:prstGeom>
        </p:spPr>
        <p:txBody>
          <a:bodyPr wrap="square">
            <a:spAutoFit/>
          </a:bodyPr>
          <a:lstStyle/>
          <a:p>
            <a:pPr algn="ctr"/>
            <a:r>
              <a:rPr lang="en-US" sz="2400" i="1" dirty="0">
                <a:solidFill>
                  <a:srgbClr val="FF0000"/>
                </a:solidFill>
              </a:rPr>
              <a:t>Cherry-picking the 12 Principles can make anything look green.</a:t>
            </a:r>
          </a:p>
        </p:txBody>
      </p:sp>
    </p:spTree>
    <p:extLst>
      <p:ext uri="{BB962C8B-B14F-4D97-AF65-F5344CB8AC3E}">
        <p14:creationId xmlns:p14="http://schemas.microsoft.com/office/powerpoint/2010/main" val="1425372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1026"/>
          <p:cNvSpPr>
            <a:spLocks noGrp="1" noChangeArrowheads="1"/>
          </p:cNvSpPr>
          <p:nvPr>
            <p:ph type="title"/>
          </p:nvPr>
        </p:nvSpPr>
        <p:spPr>
          <a:xfrm>
            <a:off x="2722016" y="285820"/>
            <a:ext cx="6747968" cy="646331"/>
          </a:xfrm>
        </p:spPr>
        <p:txBody>
          <a:bodyPr wrap="square">
            <a:spAutoFit/>
          </a:bodyPr>
          <a:lstStyle/>
          <a:p>
            <a:pPr marL="363538" algn="ctr"/>
            <a:r>
              <a:rPr lang="en-US" altLang="x-none" sz="4000" b="1" dirty="0">
                <a:latin typeface="+mn-lt"/>
                <a:ea typeface="ＭＳ Ｐゴシック" charset="-128"/>
              </a:rPr>
              <a:t>The Chemical Design Process</a:t>
            </a:r>
          </a:p>
        </p:txBody>
      </p:sp>
      <p:sp>
        <p:nvSpPr>
          <p:cNvPr id="67586" name="Rectangle 1027"/>
          <p:cNvSpPr>
            <a:spLocks noGrp="1" noChangeArrowheads="1"/>
          </p:cNvSpPr>
          <p:nvPr>
            <p:ph idx="1"/>
          </p:nvPr>
        </p:nvSpPr>
        <p:spPr>
          <a:xfrm>
            <a:off x="2064162" y="5521631"/>
            <a:ext cx="8043634" cy="910377"/>
          </a:xfrm>
        </p:spPr>
        <p:txBody>
          <a:bodyPr>
            <a:spAutoFit/>
          </a:bodyPr>
          <a:lstStyle/>
          <a:p>
            <a:pPr marL="0" indent="0" algn="ctr">
              <a:lnSpc>
                <a:spcPct val="114000"/>
              </a:lnSpc>
              <a:buNone/>
            </a:pPr>
            <a:r>
              <a:rPr lang="en-US" altLang="x-none" sz="2400" dirty="0">
                <a:latin typeface="+mn-lt"/>
                <a:ea typeface="ＭＳ Ｐゴシック" charset="-128"/>
              </a:rPr>
              <a:t>Ultimately determining the characteristics of the waste stream, energy requirements, and the toxicity of the entire process.</a:t>
            </a:r>
          </a:p>
        </p:txBody>
      </p:sp>
      <p:grpSp>
        <p:nvGrpSpPr>
          <p:cNvPr id="5" name="Agrupar 4">
            <a:extLst>
              <a:ext uri="{FF2B5EF4-FFF2-40B4-BE49-F238E27FC236}">
                <a16:creationId xmlns:a16="http://schemas.microsoft.com/office/drawing/2014/main" id="{C2123F0F-AD3B-499E-B0F5-C503EF3681FB}"/>
              </a:ext>
            </a:extLst>
          </p:cNvPr>
          <p:cNvGrpSpPr/>
          <p:nvPr/>
        </p:nvGrpSpPr>
        <p:grpSpPr>
          <a:xfrm>
            <a:off x="1645920" y="1530511"/>
            <a:ext cx="8778240" cy="3138734"/>
            <a:chOff x="650423" y="1317882"/>
            <a:chExt cx="7886700" cy="2905775"/>
          </a:xfrm>
        </p:grpSpPr>
        <p:sp>
          <p:nvSpPr>
            <p:cNvPr id="3" name="Retângulo 2">
              <a:extLst>
                <a:ext uri="{FF2B5EF4-FFF2-40B4-BE49-F238E27FC236}">
                  <a16:creationId xmlns:a16="http://schemas.microsoft.com/office/drawing/2014/main" id="{08568CC3-A275-4DF0-AB0B-C621790671BC}"/>
                </a:ext>
              </a:extLst>
            </p:cNvPr>
            <p:cNvSpPr/>
            <p:nvPr/>
          </p:nvSpPr>
          <p:spPr>
            <a:xfrm>
              <a:off x="650423" y="1317882"/>
              <a:ext cx="7886700" cy="2905775"/>
            </a:xfrm>
            <a:prstGeom prst="rect">
              <a:avLst/>
            </a:prstGeom>
            <a:solidFill>
              <a:schemeClr val="bg1"/>
            </a:solidFill>
            <a:ln w="571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200" b="1" dirty="0">
                  <a:solidFill>
                    <a:schemeClr val="tx1"/>
                  </a:solidFill>
                </a:rPr>
                <a:t>DECISION MAKING</a:t>
              </a:r>
            </a:p>
          </p:txBody>
        </p:sp>
        <p:sp>
          <p:nvSpPr>
            <p:cNvPr id="4" name="Retângulo 3">
              <a:extLst>
                <a:ext uri="{FF2B5EF4-FFF2-40B4-BE49-F238E27FC236}">
                  <a16:creationId xmlns:a16="http://schemas.microsoft.com/office/drawing/2014/main" id="{65C82995-C132-4782-AE04-8A84F519821D}"/>
                </a:ext>
              </a:extLst>
            </p:cNvPr>
            <p:cNvSpPr/>
            <p:nvPr/>
          </p:nvSpPr>
          <p:spPr>
            <a:xfrm>
              <a:off x="928916" y="1744945"/>
              <a:ext cx="3610088" cy="2264229"/>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Bef>
                  <a:spcPts val="600"/>
                </a:spcBef>
                <a:spcAft>
                  <a:spcPts val="600"/>
                </a:spcAft>
              </a:pPr>
              <a:r>
                <a:rPr lang="en-US" sz="2000" b="1" u="sng" dirty="0">
                  <a:solidFill>
                    <a:schemeClr val="tx1"/>
                  </a:solidFill>
                </a:rPr>
                <a:t>Type of resources</a:t>
              </a:r>
              <a:endParaRPr lang="en-US" sz="2000" u="sng" dirty="0">
                <a:solidFill>
                  <a:schemeClr val="tx1"/>
                </a:solidFill>
              </a:endParaRPr>
            </a:p>
            <a:p>
              <a:pPr marL="273050" indent="-217488">
                <a:spcBef>
                  <a:spcPts val="600"/>
                </a:spcBef>
                <a:buFont typeface="Arial" panose="020B0604020202020204" pitchFamily="34" charset="0"/>
                <a:buChar char="•"/>
              </a:pPr>
              <a:r>
                <a:rPr lang="en-US" sz="1900" dirty="0">
                  <a:solidFill>
                    <a:schemeClr val="tx1"/>
                  </a:solidFill>
                </a:rPr>
                <a:t>What materials (feedstocks, solvents, additives) are needed?</a:t>
              </a:r>
            </a:p>
            <a:p>
              <a:pPr marL="273050" indent="-217488">
                <a:spcBef>
                  <a:spcPts val="600"/>
                </a:spcBef>
                <a:buFont typeface="Arial" panose="020B0604020202020204" pitchFamily="34" charset="0"/>
                <a:buChar char="•"/>
              </a:pPr>
              <a:r>
                <a:rPr lang="en-US" sz="1900" dirty="0">
                  <a:solidFill>
                    <a:schemeClr val="tx1"/>
                  </a:solidFill>
                </a:rPr>
                <a:t>Are the materials readily available?</a:t>
              </a:r>
            </a:p>
            <a:p>
              <a:pPr marL="273050" indent="-217488">
                <a:spcBef>
                  <a:spcPts val="600"/>
                </a:spcBef>
                <a:buFont typeface="Arial" panose="020B0604020202020204" pitchFamily="34" charset="0"/>
                <a:buChar char="•"/>
              </a:pPr>
              <a:r>
                <a:rPr lang="en-US" sz="1900" dirty="0">
                  <a:solidFill>
                    <a:schemeClr val="tx1"/>
                  </a:solidFill>
                </a:rPr>
                <a:t>How much material is needed?</a:t>
              </a:r>
            </a:p>
          </p:txBody>
        </p:sp>
        <p:sp>
          <p:nvSpPr>
            <p:cNvPr id="7" name="Retângulo 6">
              <a:extLst>
                <a:ext uri="{FF2B5EF4-FFF2-40B4-BE49-F238E27FC236}">
                  <a16:creationId xmlns:a16="http://schemas.microsoft.com/office/drawing/2014/main" id="{FF81F885-A56C-46FF-AF42-6AD1139AFB2A}"/>
                </a:ext>
              </a:extLst>
            </p:cNvPr>
            <p:cNvSpPr/>
            <p:nvPr/>
          </p:nvSpPr>
          <p:spPr>
            <a:xfrm>
              <a:off x="4817498" y="1744946"/>
              <a:ext cx="3444166" cy="2264229"/>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Bef>
                  <a:spcPts val="600"/>
                </a:spcBef>
                <a:spcAft>
                  <a:spcPts val="600"/>
                </a:spcAft>
              </a:pPr>
              <a:r>
                <a:rPr lang="en-US" sz="2000" b="1" u="sng" dirty="0">
                  <a:solidFill>
                    <a:schemeClr val="tx1"/>
                  </a:solidFill>
                </a:rPr>
                <a:t>Manufacturing process</a:t>
              </a:r>
              <a:endParaRPr lang="en-US" sz="2000" u="sng" dirty="0">
                <a:solidFill>
                  <a:schemeClr val="tx1"/>
                </a:solidFill>
              </a:endParaRPr>
            </a:p>
            <a:p>
              <a:pPr marL="273050" indent="-217488">
                <a:spcBef>
                  <a:spcPts val="600"/>
                </a:spcBef>
                <a:buFont typeface="Arial" panose="020B0604020202020204" pitchFamily="34" charset="0"/>
                <a:buChar char="•"/>
              </a:pPr>
              <a:r>
                <a:rPr lang="en-US" sz="1900" dirty="0">
                  <a:solidFill>
                    <a:schemeClr val="tx1"/>
                  </a:solidFill>
                </a:rPr>
                <a:t>What technology is needed?</a:t>
              </a:r>
            </a:p>
            <a:p>
              <a:pPr marL="273050" indent="-217488">
                <a:spcBef>
                  <a:spcPts val="600"/>
                </a:spcBef>
                <a:buFont typeface="Arial" panose="020B0604020202020204" pitchFamily="34" charset="0"/>
                <a:buChar char="•"/>
              </a:pPr>
              <a:r>
                <a:rPr lang="en-US" sz="1900" dirty="0">
                  <a:solidFill>
                    <a:schemeClr val="tx1"/>
                  </a:solidFill>
                </a:rPr>
                <a:t>What is the scale of the experiment/operation?</a:t>
              </a:r>
            </a:p>
          </p:txBody>
        </p:sp>
      </p:grpSp>
      <p:sp>
        <p:nvSpPr>
          <p:cNvPr id="6" name="Seta: para Baixo 5">
            <a:extLst>
              <a:ext uri="{FF2B5EF4-FFF2-40B4-BE49-F238E27FC236}">
                <a16:creationId xmlns:a16="http://schemas.microsoft.com/office/drawing/2014/main" id="{C4019002-CE6C-4AB5-A3AD-DE87461885BE}"/>
              </a:ext>
            </a:extLst>
          </p:cNvPr>
          <p:cNvSpPr/>
          <p:nvPr/>
        </p:nvSpPr>
        <p:spPr>
          <a:xfrm>
            <a:off x="5740400" y="4669246"/>
            <a:ext cx="711200" cy="888765"/>
          </a:xfrm>
          <a:prstGeom prst="downArrow">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FF382DD9-A2AC-4E30-B3E5-657BE841C295}"/>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999528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48A95427-3833-4554-9530-FFA11871C6B5}"/>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7374DC12-982D-428A-94EF-5FE58037DD06}"/>
              </a:ext>
            </a:extLst>
          </p:cNvPr>
          <p:cNvSpPr txBox="1"/>
          <p:nvPr/>
        </p:nvSpPr>
        <p:spPr>
          <a:xfrm>
            <a:off x="4359097" y="156411"/>
            <a:ext cx="3473835" cy="707886"/>
          </a:xfrm>
          <a:prstGeom prst="rect">
            <a:avLst/>
          </a:prstGeom>
          <a:noFill/>
        </p:spPr>
        <p:txBody>
          <a:bodyPr wrap="none" rtlCol="0">
            <a:spAutoFit/>
          </a:bodyPr>
          <a:lstStyle/>
          <a:p>
            <a:pPr algn="ctr"/>
            <a:r>
              <a:rPr lang="en-US" sz="4000" b="1" dirty="0"/>
              <a:t>Topics Covered</a:t>
            </a:r>
          </a:p>
        </p:txBody>
      </p:sp>
      <p:sp>
        <p:nvSpPr>
          <p:cNvPr id="4" name="TextBox 3">
            <a:extLst>
              <a:ext uri="{FF2B5EF4-FFF2-40B4-BE49-F238E27FC236}">
                <a16:creationId xmlns:a16="http://schemas.microsoft.com/office/drawing/2014/main" id="{EB4221CC-BEBC-4283-B0AD-C9ED7755C0E8}"/>
              </a:ext>
            </a:extLst>
          </p:cNvPr>
          <p:cNvSpPr txBox="1"/>
          <p:nvPr/>
        </p:nvSpPr>
        <p:spPr>
          <a:xfrm>
            <a:off x="1075836" y="1517072"/>
            <a:ext cx="7031657" cy="3877985"/>
          </a:xfrm>
          <a:prstGeom prst="rect">
            <a:avLst/>
          </a:prstGeom>
          <a:noFill/>
        </p:spPr>
        <p:txBody>
          <a:bodyPr wrap="square" rtlCol="0">
            <a:spAutoFit/>
          </a:bodyPr>
          <a:lstStyle/>
          <a:p>
            <a:pPr marL="514350" indent="-514350">
              <a:spcBef>
                <a:spcPts val="1200"/>
              </a:spcBef>
              <a:buFont typeface="+mj-lt"/>
              <a:buAutoNum type="arabicPeriod"/>
            </a:pPr>
            <a:r>
              <a:rPr lang="en-US" sz="2800" dirty="0"/>
              <a:t>What is Green Chemistry </a:t>
            </a:r>
          </a:p>
          <a:p>
            <a:pPr marL="514350" indent="-514350">
              <a:spcBef>
                <a:spcPts val="1200"/>
              </a:spcBef>
              <a:buFont typeface="+mj-lt"/>
              <a:buAutoNum type="arabicPeriod"/>
            </a:pPr>
            <a:r>
              <a:rPr lang="en-US" sz="2800" dirty="0"/>
              <a:t>Twelve principles</a:t>
            </a:r>
          </a:p>
          <a:p>
            <a:pPr marL="514350" indent="-514350">
              <a:spcBef>
                <a:spcPts val="1200"/>
              </a:spcBef>
              <a:buFont typeface="+mj-lt"/>
              <a:buAutoNum type="arabicPeriod"/>
            </a:pPr>
            <a:r>
              <a:rPr lang="en-US" sz="2800" dirty="0"/>
              <a:t>Chemical and green chemistry design</a:t>
            </a:r>
          </a:p>
          <a:p>
            <a:pPr marL="514350" indent="-514350">
              <a:spcBef>
                <a:spcPts val="1200"/>
              </a:spcBef>
              <a:buFont typeface="+mj-lt"/>
              <a:buAutoNum type="arabicPeriod"/>
            </a:pPr>
            <a:r>
              <a:rPr lang="en-US" sz="2800" dirty="0"/>
              <a:t>The market and demand for Green Chemistry</a:t>
            </a:r>
          </a:p>
          <a:p>
            <a:pPr marL="514350" indent="-514350">
              <a:spcBef>
                <a:spcPts val="1200"/>
              </a:spcBef>
              <a:buFont typeface="+mj-lt"/>
              <a:buAutoNum type="arabicPeriod"/>
            </a:pPr>
            <a:r>
              <a:rPr lang="en-US" sz="2800" dirty="0"/>
              <a:t>Examples of the 12 principles</a:t>
            </a:r>
          </a:p>
          <a:p>
            <a:pPr>
              <a:spcBef>
                <a:spcPts val="1200"/>
              </a:spcBef>
            </a:pPr>
            <a:endParaRPr lang="en-US" sz="2800" dirty="0"/>
          </a:p>
        </p:txBody>
      </p:sp>
    </p:spTree>
    <p:extLst>
      <p:ext uri="{BB962C8B-B14F-4D97-AF65-F5344CB8AC3E}">
        <p14:creationId xmlns:p14="http://schemas.microsoft.com/office/powerpoint/2010/main" val="348412974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253345" y="2701636"/>
            <a:ext cx="3782291" cy="830997"/>
          </a:xfrm>
          <a:prstGeom prst="rect">
            <a:avLst/>
          </a:prstGeom>
          <a:noFill/>
        </p:spPr>
        <p:txBody>
          <a:bodyPr wrap="square" rtlCol="0">
            <a:spAutoFit/>
          </a:bodyPr>
          <a:lstStyle/>
          <a:p>
            <a:r>
              <a:rPr lang="en-US" sz="4800"/>
              <a:t>QUESTIONS?</a:t>
            </a:r>
            <a:endParaRPr lang="en-US" sz="4800" dirty="0"/>
          </a:p>
        </p:txBody>
      </p:sp>
      <p:sp>
        <p:nvSpPr>
          <p:cNvPr id="3" name="TextBox 2"/>
          <p:cNvSpPr txBox="1"/>
          <p:nvPr/>
        </p:nvSpPr>
        <p:spPr>
          <a:xfrm>
            <a:off x="990599" y="110836"/>
            <a:ext cx="8340439" cy="584775"/>
          </a:xfrm>
          <a:prstGeom prst="rect">
            <a:avLst/>
          </a:prstGeom>
          <a:noFill/>
        </p:spPr>
        <p:txBody>
          <a:bodyPr wrap="square" rtlCol="0">
            <a:spAutoFit/>
          </a:bodyPr>
          <a:lstStyle/>
          <a:p>
            <a:r>
              <a:rPr lang="en-US" sz="3200" dirty="0"/>
              <a:t>Sponsored by Yale-UNIDO Initiative</a:t>
            </a:r>
          </a:p>
        </p:txBody>
      </p:sp>
      <p:sp>
        <p:nvSpPr>
          <p:cNvPr id="4" name="Rectangle 3"/>
          <p:cNvSpPr/>
          <p:nvPr/>
        </p:nvSpPr>
        <p:spPr>
          <a:xfrm>
            <a:off x="2036618" y="4954158"/>
            <a:ext cx="4662054" cy="1754326"/>
          </a:xfrm>
          <a:prstGeom prst="rect">
            <a:avLst/>
          </a:prstGeom>
        </p:spPr>
        <p:txBody>
          <a:bodyPr wrap="square">
            <a:spAutoFit/>
          </a:bodyPr>
          <a:lstStyle/>
          <a:p>
            <a:br>
              <a:rPr lang="en-US" dirty="0">
                <a:latin typeface="Times New Roman" charset="0"/>
              </a:rPr>
            </a:br>
            <a:endParaRPr lang="en-US" dirty="0">
              <a:latin typeface="Times New Roman" charset="0"/>
            </a:endParaRPr>
          </a:p>
          <a:p>
            <a:br>
              <a:rPr lang="en-US" dirty="0">
                <a:latin typeface="Times New Roman" charset="0"/>
              </a:rPr>
            </a:br>
            <a:endParaRPr lang="en-US" dirty="0">
              <a:latin typeface="Times New Roman" charset="0"/>
            </a:endParaRPr>
          </a:p>
          <a:p>
            <a:r>
              <a:rPr lang="en-US" dirty="0">
                <a:solidFill>
                  <a:srgbClr val="2F2A2B"/>
                </a:solidFill>
                <a:latin typeface="Times New Roman" charset="0"/>
              </a:rPr>
              <a:t>CENTER </a:t>
            </a:r>
            <a:r>
              <a:rPr lang="en-US" i="1" dirty="0">
                <a:solidFill>
                  <a:srgbClr val="2F2A2B"/>
                </a:solidFill>
                <a:latin typeface="Times New Roman" charset="0"/>
              </a:rPr>
              <a:t>for </a:t>
            </a:r>
            <a:r>
              <a:rPr lang="en-US" dirty="0">
                <a:solidFill>
                  <a:srgbClr val="2F2A2B"/>
                </a:solidFill>
                <a:latin typeface="Times New Roman" charset="0"/>
              </a:rPr>
              <a:t>GREEN CHEMISTRY</a:t>
            </a:r>
          </a:p>
          <a:p>
            <a:r>
              <a:rPr lang="en-US" i="1" dirty="0">
                <a:solidFill>
                  <a:srgbClr val="2F2A2B"/>
                </a:solidFill>
                <a:latin typeface="Times New Roman" charset="0"/>
              </a:rPr>
              <a:t>and </a:t>
            </a:r>
            <a:r>
              <a:rPr lang="en-US" dirty="0">
                <a:solidFill>
                  <a:srgbClr val="2F2A2B"/>
                </a:solidFill>
                <a:latin typeface="Times New Roman" charset="0"/>
              </a:rPr>
              <a:t>GREEN ENGINEERING </a:t>
            </a:r>
            <a:r>
              <a:rPr lang="en-US" i="1" dirty="0">
                <a:solidFill>
                  <a:srgbClr val="2F2A2B"/>
                </a:solidFill>
                <a:latin typeface="Times New Roman" charset="0"/>
              </a:rPr>
              <a:t>at </a:t>
            </a:r>
            <a:r>
              <a:rPr lang="en-US" dirty="0">
                <a:solidFill>
                  <a:srgbClr val="2F2A2B"/>
                </a:solidFill>
                <a:latin typeface="Times New Roman" charset="0"/>
              </a:rPr>
              <a:t>YALE</a:t>
            </a:r>
            <a:endParaRPr lang="en-US" dirty="0">
              <a:solidFill>
                <a:srgbClr val="2F2A2B"/>
              </a:solidFill>
              <a:effectLst/>
              <a:latin typeface="Times New Roman" charset="0"/>
            </a:endParaRPr>
          </a:p>
        </p:txBody>
      </p:sp>
      <p:sp>
        <p:nvSpPr>
          <p:cNvPr id="5" name="Rectangle 4"/>
          <p:cNvSpPr/>
          <p:nvPr/>
        </p:nvSpPr>
        <p:spPr>
          <a:xfrm>
            <a:off x="3048000" y="2828836"/>
            <a:ext cx="6096000" cy="1200329"/>
          </a:xfrm>
          <a:prstGeom prst="rect">
            <a:avLst/>
          </a:prstGeom>
        </p:spPr>
        <p:txBody>
          <a:bodyPr>
            <a:spAutoFit/>
          </a:bodyPr>
          <a:lstStyle/>
          <a:p>
            <a:br>
              <a:rPr lang="en-US" dirty="0">
                <a:latin typeface="Times New Roman" charset="0"/>
              </a:rPr>
            </a:br>
            <a:endParaRPr lang="en-US" dirty="0">
              <a:latin typeface="Times New Roman" charset="0"/>
            </a:endParaRPr>
          </a:p>
          <a:p>
            <a:br>
              <a:rPr lang="en-US" dirty="0">
                <a:latin typeface="Times New Roman" charset="0"/>
              </a:rPr>
            </a:br>
            <a:endParaRPr lang="en-US" dirty="0">
              <a:effectLst/>
              <a:latin typeface="Times New Roman" charset="0"/>
            </a:endParaRPr>
          </a:p>
        </p:txBody>
      </p:sp>
      <p:pic>
        <p:nvPicPr>
          <p:cNvPr id="6" name="Pictur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53314" y="5212194"/>
            <a:ext cx="1020198" cy="1496290"/>
          </a:xfrm>
          <a:prstGeom prst="rect">
            <a:avLst/>
          </a:prstGeom>
        </p:spPr>
      </p:pic>
      <p:pic>
        <p:nvPicPr>
          <p:cNvPr id="7" name="Picture 6"/>
          <p:cNvPicPr>
            <a:picLocks noChangeAspect="1"/>
          </p:cNvPicPr>
          <p:nvPr/>
        </p:nvPicPr>
        <p:blipFill>
          <a:blip r:embed="rId3"/>
          <a:stretch>
            <a:fillRect/>
          </a:stretch>
        </p:blipFill>
        <p:spPr>
          <a:xfrm>
            <a:off x="8035636" y="5831321"/>
            <a:ext cx="3810000" cy="990600"/>
          </a:xfrm>
          <a:prstGeom prst="rect">
            <a:avLst/>
          </a:prstGeom>
        </p:spPr>
      </p:pic>
      <p:pic>
        <p:nvPicPr>
          <p:cNvPr id="8" name="Picture 7"/>
          <p:cNvPicPr>
            <a:picLocks noChangeAspect="1"/>
          </p:cNvPicPr>
          <p:nvPr/>
        </p:nvPicPr>
        <p:blipFill>
          <a:blip r:embed="rId4"/>
          <a:stretch>
            <a:fillRect/>
          </a:stretch>
        </p:blipFill>
        <p:spPr>
          <a:xfrm>
            <a:off x="8035636" y="4446658"/>
            <a:ext cx="4064000" cy="1219200"/>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8964" y="2816379"/>
            <a:ext cx="3032234" cy="2274176"/>
          </a:xfrm>
          <a:prstGeom prst="rect">
            <a:avLst/>
          </a:prstGeom>
        </p:spPr>
      </p:pic>
    </p:spTree>
    <p:extLst>
      <p:ext uri="{BB962C8B-B14F-4D97-AF65-F5344CB8AC3E}">
        <p14:creationId xmlns:p14="http://schemas.microsoft.com/office/powerpoint/2010/main" val="19081695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2"/>
          <p:cNvSpPr>
            <a:spLocks noGrp="1" noChangeArrowheads="1"/>
          </p:cNvSpPr>
          <p:nvPr>
            <p:ph type="title"/>
          </p:nvPr>
        </p:nvSpPr>
        <p:spPr>
          <a:xfrm>
            <a:off x="1931377" y="292426"/>
            <a:ext cx="8329246" cy="646331"/>
          </a:xfrm>
        </p:spPr>
        <p:txBody>
          <a:bodyPr wrap="square">
            <a:spAutoFit/>
          </a:bodyPr>
          <a:lstStyle/>
          <a:p>
            <a:pPr algn="ctr" eaLnBrk="1" hangingPunct="1">
              <a:defRPr/>
            </a:pPr>
            <a:r>
              <a:rPr lang="en-US" sz="4000" b="1" dirty="0">
                <a:latin typeface="+mn-lt"/>
                <a:ea typeface="ＭＳ Ｐゴシック" charset="0"/>
                <a:cs typeface="Calibri" charset="0"/>
              </a:rPr>
              <a:t>Traditional Design Criteria</a:t>
            </a:r>
          </a:p>
        </p:txBody>
      </p:sp>
      <p:sp>
        <p:nvSpPr>
          <p:cNvPr id="204803" name="Rectangle 3"/>
          <p:cNvSpPr>
            <a:spLocks noGrp="1" noChangeArrowheads="1"/>
          </p:cNvSpPr>
          <p:nvPr>
            <p:ph type="body" idx="1"/>
          </p:nvPr>
        </p:nvSpPr>
        <p:spPr>
          <a:xfrm>
            <a:off x="1435698" y="1601537"/>
            <a:ext cx="4321277" cy="4667560"/>
          </a:xfrm>
        </p:spPr>
        <p:txBody>
          <a:bodyPr>
            <a:spAutoFit/>
          </a:bodyPr>
          <a:lstStyle/>
          <a:p>
            <a:pPr eaLnBrk="1" hangingPunct="1">
              <a:lnSpc>
                <a:spcPct val="114000"/>
              </a:lnSpc>
              <a:spcBef>
                <a:spcPts val="1600"/>
              </a:spcBef>
              <a:defRPr/>
            </a:pPr>
            <a:r>
              <a:rPr lang="en-US" sz="2400" dirty="0">
                <a:latin typeface="+mn-lt"/>
                <a:ea typeface="ＭＳ Ｐゴシック" charset="0"/>
                <a:cs typeface="Calibri" charset="0"/>
              </a:rPr>
              <a:t>Solubility</a:t>
            </a:r>
          </a:p>
          <a:p>
            <a:pPr eaLnBrk="1" hangingPunct="1">
              <a:lnSpc>
                <a:spcPct val="114000"/>
              </a:lnSpc>
              <a:spcBef>
                <a:spcPts val="1600"/>
              </a:spcBef>
              <a:defRPr/>
            </a:pPr>
            <a:r>
              <a:rPr lang="en-US" sz="2400" dirty="0">
                <a:latin typeface="+mn-lt"/>
                <a:ea typeface="ＭＳ Ｐゴシック" charset="0"/>
                <a:cs typeface="Calibri" charset="0"/>
              </a:rPr>
              <a:t>Melting Point</a:t>
            </a:r>
          </a:p>
          <a:p>
            <a:pPr eaLnBrk="1" hangingPunct="1">
              <a:lnSpc>
                <a:spcPct val="114000"/>
              </a:lnSpc>
              <a:spcBef>
                <a:spcPts val="1600"/>
              </a:spcBef>
              <a:defRPr/>
            </a:pPr>
            <a:r>
              <a:rPr lang="en-US" sz="2400" dirty="0">
                <a:latin typeface="+mn-lt"/>
                <a:ea typeface="ＭＳ Ｐゴシック" charset="0"/>
                <a:cs typeface="Calibri" charset="0"/>
              </a:rPr>
              <a:t>Glass transition temperature</a:t>
            </a:r>
          </a:p>
          <a:p>
            <a:pPr eaLnBrk="1" hangingPunct="1">
              <a:lnSpc>
                <a:spcPct val="114000"/>
              </a:lnSpc>
              <a:spcBef>
                <a:spcPts val="1600"/>
              </a:spcBef>
              <a:defRPr/>
            </a:pPr>
            <a:r>
              <a:rPr lang="en-US" sz="2400" dirty="0">
                <a:latin typeface="+mn-lt"/>
                <a:ea typeface="ＭＳ Ｐゴシック" charset="0"/>
                <a:cs typeface="Calibri" charset="0"/>
              </a:rPr>
              <a:t>Mechanical Properties (Tensile Strength, Modulus, Elongation)</a:t>
            </a:r>
          </a:p>
          <a:p>
            <a:pPr eaLnBrk="1" hangingPunct="1">
              <a:lnSpc>
                <a:spcPct val="114000"/>
              </a:lnSpc>
              <a:spcBef>
                <a:spcPts val="1600"/>
              </a:spcBef>
              <a:defRPr/>
            </a:pPr>
            <a:r>
              <a:rPr lang="en-US" sz="2400" dirty="0">
                <a:latin typeface="+mn-lt"/>
                <a:ea typeface="ＭＳ Ｐゴシック" charset="0"/>
                <a:cs typeface="Calibri" charset="0"/>
              </a:rPr>
              <a:t>Refractive Index</a:t>
            </a:r>
          </a:p>
          <a:p>
            <a:pPr eaLnBrk="1" hangingPunct="1">
              <a:lnSpc>
                <a:spcPct val="114000"/>
              </a:lnSpc>
              <a:spcBef>
                <a:spcPts val="1600"/>
              </a:spcBef>
              <a:defRPr/>
            </a:pPr>
            <a:r>
              <a:rPr lang="en-US" sz="2400" dirty="0">
                <a:latin typeface="+mn-lt"/>
                <a:ea typeface="ＭＳ Ｐゴシック" charset="0"/>
                <a:cs typeface="Calibri" charset="0"/>
              </a:rPr>
              <a:t>Surface Tension</a:t>
            </a:r>
          </a:p>
          <a:p>
            <a:pPr eaLnBrk="1" hangingPunct="1">
              <a:lnSpc>
                <a:spcPct val="114000"/>
              </a:lnSpc>
              <a:spcBef>
                <a:spcPts val="1600"/>
              </a:spcBef>
              <a:defRPr/>
            </a:pPr>
            <a:r>
              <a:rPr lang="en-US" sz="2400" dirty="0">
                <a:ea typeface="ＭＳ Ｐゴシック" charset="0"/>
                <a:cs typeface="Calibri" charset="0"/>
              </a:rPr>
              <a:t>Yields/selectivity</a:t>
            </a:r>
          </a:p>
        </p:txBody>
      </p:sp>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386342" y="2216954"/>
            <a:ext cx="4709363" cy="3382179"/>
          </a:xfrm>
          <a:prstGeom prst="rect">
            <a:avLst/>
          </a:prstGeom>
        </p:spPr>
      </p:pic>
      <p:cxnSp>
        <p:nvCxnSpPr>
          <p:cNvPr id="5" name="Straight Connector 4">
            <a:extLst>
              <a:ext uri="{FF2B5EF4-FFF2-40B4-BE49-F238E27FC236}">
                <a16:creationId xmlns:a16="http://schemas.microsoft.com/office/drawing/2014/main" id="{5F9E432D-5DA8-4C29-803C-9BF24225CB97}"/>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75E8916A-01A2-B249-8BB6-F861F0D6CC2E}"/>
              </a:ext>
            </a:extLst>
          </p:cNvPr>
          <p:cNvSpPr txBox="1"/>
          <p:nvPr/>
        </p:nvSpPr>
        <p:spPr>
          <a:xfrm>
            <a:off x="710350" y="6525717"/>
            <a:ext cx="821379" cy="276999"/>
          </a:xfrm>
          <a:prstGeom prst="rect">
            <a:avLst/>
          </a:prstGeom>
          <a:noFill/>
        </p:spPr>
        <p:txBody>
          <a:bodyPr wrap="none" rtlCol="0">
            <a:spAutoFit/>
          </a:bodyPr>
          <a:lstStyle/>
          <a:p>
            <a:r>
              <a:rPr lang="en-US" sz="1200" dirty="0">
                <a:solidFill>
                  <a:schemeClr val="bg1">
                    <a:lumMod val="65000"/>
                  </a:schemeClr>
                </a:solidFill>
              </a:rPr>
              <a:t>Image: HP</a:t>
            </a:r>
          </a:p>
        </p:txBody>
      </p:sp>
    </p:spTree>
    <p:extLst>
      <p:ext uri="{BB962C8B-B14F-4D97-AF65-F5344CB8AC3E}">
        <p14:creationId xmlns:p14="http://schemas.microsoft.com/office/powerpoint/2010/main" val="5877663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480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480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480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4803">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4803">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480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480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03"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marL="57150">
          <a:defRPr sz="1400" dirty="0">
            <a:hlinkClick xmlns:r="http://schemas.openxmlformats.org/officeDocument/2006/relationships" r:id="" action="ppaction://noaction"/>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24364</TotalTime>
  <Words>4752</Words>
  <Application>Microsoft Office PowerPoint</Application>
  <PresentationFormat>Widescreen</PresentationFormat>
  <Paragraphs>715</Paragraphs>
  <Slides>81</Slides>
  <Notes>36</Notes>
  <HiddenSlides>0</HiddenSlides>
  <MMClips>0</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3</vt:i4>
      </vt:variant>
      <vt:variant>
        <vt:lpstr>Slide Titles</vt:lpstr>
      </vt:variant>
      <vt:variant>
        <vt:i4>81</vt:i4>
      </vt:variant>
    </vt:vector>
  </HeadingPairs>
  <TitlesOfParts>
    <vt:vector size="95" baseType="lpstr">
      <vt:lpstr>ＭＳ Ｐゴシック</vt:lpstr>
      <vt:lpstr>Arial</vt:lpstr>
      <vt:lpstr>Calibri</vt:lpstr>
      <vt:lpstr>Calibri Light</vt:lpstr>
      <vt:lpstr>Calibri Regular</vt:lpstr>
      <vt:lpstr>Helvetica</vt:lpstr>
      <vt:lpstr>Monotype Sorts</vt:lpstr>
      <vt:lpstr>Times New Roman</vt:lpstr>
      <vt:lpstr>Wingdings</vt:lpstr>
      <vt:lpstr>ヒラギノ角ゴ Pro W3</vt:lpstr>
      <vt:lpstr>Office Theme</vt:lpstr>
      <vt:lpstr>ISIS/Draw Sketch</vt:lpstr>
      <vt:lpstr>CS ChemDraw Drawing</vt:lpstr>
      <vt:lpstr>Photo Editor Photo</vt:lpstr>
      <vt:lpstr>Yale-UNIDO Train-the-Facilitator Workshop in Green Chemistry</vt:lpstr>
      <vt:lpstr>PowerPoint Presentation</vt:lpstr>
      <vt:lpstr>PowerPoint Presentation</vt:lpstr>
      <vt:lpstr>PowerPoint Presentation</vt:lpstr>
      <vt:lpstr>PowerPoint Presentation</vt:lpstr>
      <vt:lpstr>PowerPoint Presentation</vt:lpstr>
      <vt:lpstr>Isn’t That How it is Done Now?</vt:lpstr>
      <vt:lpstr>The Chemical Design Process</vt:lpstr>
      <vt:lpstr>Traditional Design Criteria</vt:lpstr>
      <vt:lpstr>Green Chemistry Inspired Design Criteria</vt:lpstr>
      <vt:lpstr>Focus on Chemical Design</vt:lpstr>
      <vt:lpstr>A Fundamental Change in Thinking</vt:lpstr>
      <vt:lpstr>Approaching Risk: Exposure Versus Design</vt:lpstr>
      <vt:lpstr>Another design principle: Function vs molecule</vt:lpstr>
      <vt:lpstr>Traditional approach</vt:lpstr>
      <vt:lpstr>PowerPoint Presentation</vt:lpstr>
      <vt:lpstr>Green Chemistry Future</vt:lpstr>
      <vt:lpstr>Green Chemistry Market Predictions</vt:lpstr>
      <vt:lpstr>Green Chemistry Across Industrial Sectors</vt:lpstr>
      <vt:lpstr>Green Chemistry Innovation in Other Fields</vt:lpstr>
      <vt:lpstr>How Frequently Are The 12 Principles of Green Chemistry Implemented in Chemical Manufacturing?</vt:lpstr>
      <vt:lpstr>Benefits of Green Chemistry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Does Green Analytical Chemistry Mean?</vt:lpstr>
      <vt:lpstr>Examples of Green Analytical Chemistry Methodologies</vt:lpstr>
      <vt:lpstr>PowerPoint Presentation</vt:lpstr>
      <vt:lpstr>PowerPoint Presentation</vt:lpstr>
      <vt:lpstr>PowerPoint Presentation</vt:lpstr>
      <vt:lpstr>PowerPoint Presentation</vt:lpstr>
      <vt:lpstr>More examples available</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Karolina Mellor</dc:creator>
  <cp:lastModifiedBy>Chapman, Kimberly</cp:lastModifiedBy>
  <cp:revision>283</cp:revision>
  <dcterms:created xsi:type="dcterms:W3CDTF">2018-01-15T20:20:35Z</dcterms:created>
  <dcterms:modified xsi:type="dcterms:W3CDTF">2019-04-18T18:42:37Z</dcterms:modified>
</cp:coreProperties>
</file>