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55"/>
  </p:notesMasterIdLst>
  <p:sldIdLst>
    <p:sldId id="256" r:id="rId2"/>
    <p:sldId id="322" r:id="rId3"/>
    <p:sldId id="325" r:id="rId4"/>
    <p:sldId id="328" r:id="rId5"/>
    <p:sldId id="329" r:id="rId6"/>
    <p:sldId id="261" r:id="rId7"/>
    <p:sldId id="336" r:id="rId8"/>
    <p:sldId id="337" r:id="rId9"/>
    <p:sldId id="370" r:id="rId10"/>
    <p:sldId id="338" r:id="rId11"/>
    <p:sldId id="377" r:id="rId12"/>
    <p:sldId id="394" r:id="rId13"/>
    <p:sldId id="352" r:id="rId14"/>
    <p:sldId id="396" r:id="rId15"/>
    <p:sldId id="395" r:id="rId16"/>
    <p:sldId id="279" r:id="rId17"/>
    <p:sldId id="400" r:id="rId18"/>
    <p:sldId id="295" r:id="rId19"/>
    <p:sldId id="356" r:id="rId20"/>
    <p:sldId id="299" r:id="rId21"/>
    <p:sldId id="300" r:id="rId22"/>
    <p:sldId id="301" r:id="rId23"/>
    <p:sldId id="365" r:id="rId24"/>
    <p:sldId id="366" r:id="rId25"/>
    <p:sldId id="368" r:id="rId26"/>
    <p:sldId id="369" r:id="rId27"/>
    <p:sldId id="357" r:id="rId28"/>
    <p:sldId id="302" r:id="rId29"/>
    <p:sldId id="362" r:id="rId30"/>
    <p:sldId id="363" r:id="rId31"/>
    <p:sldId id="364" r:id="rId32"/>
    <p:sldId id="358" r:id="rId33"/>
    <p:sldId id="359" r:id="rId34"/>
    <p:sldId id="360" r:id="rId35"/>
    <p:sldId id="371" r:id="rId36"/>
    <p:sldId id="303" r:id="rId37"/>
    <p:sldId id="304" r:id="rId38"/>
    <p:sldId id="374" r:id="rId39"/>
    <p:sldId id="308" r:id="rId40"/>
    <p:sldId id="307" r:id="rId41"/>
    <p:sldId id="309" r:id="rId42"/>
    <p:sldId id="375" r:id="rId43"/>
    <p:sldId id="314" r:id="rId44"/>
    <p:sldId id="315" r:id="rId45"/>
    <p:sldId id="316" r:id="rId46"/>
    <p:sldId id="317" r:id="rId47"/>
    <p:sldId id="318" r:id="rId48"/>
    <p:sldId id="398" r:id="rId49"/>
    <p:sldId id="399" r:id="rId50"/>
    <p:sldId id="321" r:id="rId51"/>
    <p:sldId id="320" r:id="rId52"/>
    <p:sldId id="354" r:id="rId53"/>
    <p:sldId id="32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9D18E"/>
    <a:srgbClr val="FE9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0" autoAdjust="0"/>
    <p:restoredTop sz="93084" autoAdjust="0"/>
  </p:normalViewPr>
  <p:slideViewPr>
    <p:cSldViewPr snapToGrid="0" snapToObjects="1">
      <p:cViewPr varScale="1">
        <p:scale>
          <a:sx n="72" d="100"/>
          <a:sy n="72" d="100"/>
        </p:scale>
        <p:origin x="3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36-2246-BF03-B3FC2B7AE1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36-2246-BF03-B3FC2B7AE1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36-2246-BF03-B3FC2B7AE19E}"/>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1-882F-3941-947E-C1EF681EE68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F36-2246-BF03-B3FC2B7AE19E}"/>
              </c:ext>
            </c:extLst>
          </c:dPt>
          <c:cat>
            <c:strRef>
              <c:f>Sheet1!$A$2:$A$6</c:f>
              <c:strCache>
                <c:ptCount val="5"/>
                <c:pt idx="0">
                  <c:v>oil</c:v>
                </c:pt>
                <c:pt idx="1">
                  <c:v>natural gas</c:v>
                </c:pt>
                <c:pt idx="2">
                  <c:v>hydroelectric</c:v>
                </c:pt>
                <c:pt idx="3">
                  <c:v>renewables</c:v>
                </c:pt>
                <c:pt idx="4">
                  <c:v>coal</c:v>
                </c:pt>
              </c:strCache>
            </c:strRef>
          </c:cat>
          <c:val>
            <c:numRef>
              <c:f>Sheet1!$B$2:$B$6</c:f>
              <c:numCache>
                <c:formatCode>General</c:formatCode>
                <c:ptCount val="5"/>
                <c:pt idx="0">
                  <c:v>50.7</c:v>
                </c:pt>
                <c:pt idx="1">
                  <c:v>44.7</c:v>
                </c:pt>
                <c:pt idx="2">
                  <c:v>3.5</c:v>
                </c:pt>
                <c:pt idx="3">
                  <c:v>0.6</c:v>
                </c:pt>
                <c:pt idx="4">
                  <c:v>0.5</c:v>
                </c:pt>
              </c:numCache>
            </c:numRef>
          </c:val>
          <c:extLst>
            <c:ext xmlns:c16="http://schemas.microsoft.com/office/drawing/2014/chart" uri="{C3380CC4-5D6E-409C-BE32-E72D297353CC}">
              <c16:uniqueId val="{00000000-882F-3941-947E-C1EF681EE6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19050" cap="rnd">
              <a:solidFill>
                <a:schemeClr val="accent1"/>
              </a:solidFill>
              <a:round/>
            </a:ln>
            <a:effectLst/>
          </c:spPr>
          <c:marker>
            <c:symbol val="none"/>
          </c:marker>
          <c:xVal>
            <c:numRef>
              <c:f>Sheet1!$A$2:$A$11</c:f>
              <c:numCache>
                <c:formatCode>General</c:formatCode>
                <c:ptCount val="10"/>
                <c:pt idx="0">
                  <c:v>1965</c:v>
                </c:pt>
                <c:pt idx="1">
                  <c:v>1975</c:v>
                </c:pt>
                <c:pt idx="2">
                  <c:v>1985</c:v>
                </c:pt>
                <c:pt idx="3">
                  <c:v>1995</c:v>
                </c:pt>
                <c:pt idx="4">
                  <c:v>2000</c:v>
                </c:pt>
                <c:pt idx="5">
                  <c:v>2005</c:v>
                </c:pt>
                <c:pt idx="6">
                  <c:v>2010</c:v>
                </c:pt>
                <c:pt idx="7">
                  <c:v>2015</c:v>
                </c:pt>
                <c:pt idx="8">
                  <c:v>2016</c:v>
                </c:pt>
                <c:pt idx="9">
                  <c:v>2017</c:v>
                </c:pt>
              </c:numCache>
            </c:numRef>
          </c:xVal>
          <c:yVal>
            <c:numRef>
              <c:f>Sheet1!$B$2:$B$11</c:f>
              <c:numCache>
                <c:formatCode>General</c:formatCode>
                <c:ptCount val="10"/>
                <c:pt idx="0">
                  <c:v>7.8</c:v>
                </c:pt>
                <c:pt idx="1">
                  <c:v>10.5</c:v>
                </c:pt>
                <c:pt idx="2">
                  <c:v>26</c:v>
                </c:pt>
                <c:pt idx="3">
                  <c:v>37.299999999999997</c:v>
                </c:pt>
                <c:pt idx="4">
                  <c:v>48.4</c:v>
                </c:pt>
                <c:pt idx="5">
                  <c:v>60.5</c:v>
                </c:pt>
                <c:pt idx="6">
                  <c:v>78.400000000000006</c:v>
                </c:pt>
                <c:pt idx="7">
                  <c:v>84.4</c:v>
                </c:pt>
                <c:pt idx="8">
                  <c:v>88.2</c:v>
                </c:pt>
                <c:pt idx="9">
                  <c:v>91.6</c:v>
                </c:pt>
              </c:numCache>
            </c:numRef>
          </c:yVal>
          <c:smooth val="1"/>
          <c:extLst>
            <c:ext xmlns:c16="http://schemas.microsoft.com/office/drawing/2014/chart" uri="{C3380CC4-5D6E-409C-BE32-E72D297353CC}">
              <c16:uniqueId val="{00000000-11FE-E648-B60F-E1937B77B722}"/>
            </c:ext>
          </c:extLst>
        </c:ser>
        <c:dLbls>
          <c:showLegendKey val="0"/>
          <c:showVal val="0"/>
          <c:showCatName val="0"/>
          <c:showSerName val="0"/>
          <c:showPercent val="0"/>
          <c:showBubbleSize val="0"/>
        </c:dLbls>
        <c:axId val="702155023"/>
        <c:axId val="701394559"/>
      </c:scatterChart>
      <c:valAx>
        <c:axId val="7021550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1394559"/>
        <c:crosses val="autoZero"/>
        <c:crossBetween val="midCat"/>
      </c:valAx>
      <c:valAx>
        <c:axId val="7013945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2155023"/>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82FF4-D10C-5E47-B9A7-E97BCBD6E1EB}" type="datetimeFigureOut">
              <a:rPr lang="en-US" smtClean="0"/>
              <a:t>4/18/2019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13036-5E09-C84D-ABFF-993D4B8AADD3}" type="slidenum">
              <a:rPr lang="en-US" smtClean="0"/>
              <a:t>‹#›</a:t>
            </a:fld>
            <a:endParaRPr lang="en-US"/>
          </a:p>
        </p:txBody>
      </p:sp>
    </p:spTree>
    <p:extLst>
      <p:ext uri="{BB962C8B-B14F-4D97-AF65-F5344CB8AC3E}">
        <p14:creationId xmlns:p14="http://schemas.microsoft.com/office/powerpoint/2010/main" val="100807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Lithium, the key ingredient in our Rechargeable batteries is extracted from Brine. Brine pumped out from 130 ft below lake’s surface and water is evaporated to obtain Lithium Carbonate.</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At this Gold Mine in Australia, 15 </a:t>
            </a:r>
            <a:r>
              <a:rPr lang="en-GB" sz="1200" kern="1200" dirty="0" err="1">
                <a:solidFill>
                  <a:schemeClr val="tx1"/>
                </a:solidFill>
                <a:latin typeface="+mn-lt"/>
                <a:ea typeface="+mn-ea"/>
                <a:cs typeface="+mn-cs"/>
              </a:rPr>
              <a:t>mn</a:t>
            </a:r>
            <a:r>
              <a:rPr lang="en-GB" sz="1200" kern="1200" dirty="0">
                <a:solidFill>
                  <a:schemeClr val="tx1"/>
                </a:solidFill>
                <a:latin typeface="+mn-lt"/>
                <a:ea typeface="+mn-ea"/>
                <a:cs typeface="+mn-cs"/>
              </a:rPr>
              <a:t> tonnes of rock is moved per year to generate 28 tonnes of Gold. Gold generates a minimum of two million tonnes of solid waste to produce a single </a:t>
            </a:r>
            <a:r>
              <a:rPr lang="en-GB" sz="1200" b="1" kern="1200" dirty="0">
                <a:solidFill>
                  <a:schemeClr val="tx1"/>
                </a:solidFill>
                <a:latin typeface="+mn-lt"/>
                <a:ea typeface="+mn-ea"/>
                <a:cs typeface="+mn-cs"/>
              </a:rPr>
              <a:t>kilogram</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One kilogram also takes 691,000 litres of water, and 141 kilograms of cyanide. this gold mine in Australia shows what that means on scale to meet our needs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326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5E749B-33E1-9844-859E-898D7E5F8F20}" type="slidenum">
              <a:rPr lang="en-US" altLang="en-US"/>
              <a:pPr/>
              <a:t>28</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a:t>Source: Department of Energy, Alternative Fuels Data Center, “How is Ethanol Made?”, available at http://www.eere.energy.gov/afdc/altfuel/eth_made.html</a:t>
            </a:r>
          </a:p>
          <a:p>
            <a:endParaRPr lang="en-US" altLang="en-US"/>
          </a:p>
        </p:txBody>
      </p:sp>
    </p:spTree>
    <p:extLst>
      <p:ext uri="{BB962C8B-B14F-4D97-AF65-F5344CB8AC3E}">
        <p14:creationId xmlns:p14="http://schemas.microsoft.com/office/powerpoint/2010/main" val="806599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36C7CF45-2A37-4AAA-BF78-0ABFDA4CCDBB}" type="slidenum">
              <a:rPr lang="fr-FR" smtClean="0"/>
              <a:pPr eaLnBrk="1" hangingPunct="1"/>
              <a:t>29</a:t>
            </a:fld>
            <a:endParaRPr 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352110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30</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562374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9511A380-72E5-485B-9BA8-D94CF8C397FF}" type="slidenum">
              <a:rPr lang="fr-FR" smtClean="0"/>
              <a:pPr eaLnBrk="1" hangingPunct="1"/>
              <a:t>31</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51596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32</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587442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33</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2200730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C4F12430-D63F-46C6-8C12-106AD458EB3C}" type="slidenum">
              <a:rPr lang="fr-FR" smtClean="0"/>
              <a:pPr eaLnBrk="1" hangingPunct="1"/>
              <a:t>34</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atin typeface="Arial" charset="0"/>
            </a:endParaRPr>
          </a:p>
        </p:txBody>
      </p:sp>
    </p:spTree>
    <p:extLst>
      <p:ext uri="{BB962C8B-B14F-4D97-AF65-F5344CB8AC3E}">
        <p14:creationId xmlns:p14="http://schemas.microsoft.com/office/powerpoint/2010/main" val="15087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NEB = net energy balance</a:t>
            </a:r>
          </a:p>
        </p:txBody>
      </p:sp>
      <p:sp>
        <p:nvSpPr>
          <p:cNvPr id="4" name="Slide Number Placeholder 3"/>
          <p:cNvSpPr>
            <a:spLocks noGrp="1"/>
          </p:cNvSpPr>
          <p:nvPr>
            <p:ph type="sldNum" sz="quarter" idx="5"/>
          </p:nvPr>
        </p:nvSpPr>
        <p:spPr/>
        <p:txBody>
          <a:bodyPr/>
          <a:lstStyle/>
          <a:p>
            <a:fld id="{F0913036-5E09-C84D-ABFF-993D4B8AADD3}" type="slidenum">
              <a:rPr lang="en-US" smtClean="0"/>
              <a:t>35</a:t>
            </a:fld>
            <a:endParaRPr lang="en-US"/>
          </a:p>
        </p:txBody>
      </p:sp>
    </p:spTree>
    <p:extLst>
      <p:ext uri="{BB962C8B-B14F-4D97-AF65-F5344CB8AC3E}">
        <p14:creationId xmlns:p14="http://schemas.microsoft.com/office/powerpoint/2010/main" val="3152333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A786A-E418-8B48-BBE4-DDB36B6570A3}" type="slidenum">
              <a:rPr lang="en-US" altLang="en-US"/>
              <a:pPr/>
              <a:t>36</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Source: Sharon Astyk,  “Ethics of Biofuels”</a:t>
            </a:r>
            <a:r>
              <a:rPr lang="en-US" altLang="en-US" b="1"/>
              <a:t> </a:t>
            </a:r>
            <a:r>
              <a:rPr lang="en-US" altLang="en-US" u="sng"/>
              <a:t>Energy Bulletin</a:t>
            </a:r>
            <a:r>
              <a:rPr lang="en-US" altLang="en-US"/>
              <a:t> (Dec. 28 2006), </a:t>
            </a:r>
            <a:r>
              <a:rPr lang="en-US" altLang="en-US" i="1"/>
              <a:t>available at</a:t>
            </a:r>
            <a:r>
              <a:rPr lang="en-US" altLang="en-US"/>
              <a:t>  http://www.energybulletin.net/24169.html</a:t>
            </a:r>
            <a:endParaRPr lang="en-US" altLang="en-US" b="1"/>
          </a:p>
          <a:p>
            <a:endParaRPr lang="en-US" altLang="en-US"/>
          </a:p>
        </p:txBody>
      </p:sp>
    </p:spTree>
    <p:extLst>
      <p:ext uri="{BB962C8B-B14F-4D97-AF65-F5344CB8AC3E}">
        <p14:creationId xmlns:p14="http://schemas.microsoft.com/office/powerpoint/2010/main" val="2127032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8647B-6F3D-C641-BB50-3E7EC8570B00}" type="slidenum">
              <a:rPr lang="en-US" altLang="en-US"/>
              <a:pPr/>
              <a:t>40</a:t>
            </a:fld>
            <a:endParaRPr lang="en-US" alt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97799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E1D4B-6365-EF49-9F42-2B004D96D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45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fld id="{B8216B5B-744F-7548-9CB6-80C99E70EABA}" type="slidenum">
              <a:rPr lang="en-US" altLang="en-US" sz="1200"/>
              <a:pPr/>
              <a:t>41</a:t>
            </a:fld>
            <a:endParaRPr lang="en-US" alt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18428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3848-C6CC-EE49-998E-A9FDC3B96AB4}" type="slidenum">
              <a:rPr lang="en-US"/>
              <a:pPr/>
              <a:t>43</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558318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F73B3-3D64-0045-BE05-44B6B969B40B}" type="slidenum">
              <a:rPr lang="en-US" altLang="en-US"/>
              <a:pPr/>
              <a:t>46</a:t>
            </a:fld>
            <a:endParaRPr lang="en-US" alt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ltLang="en-US" dirty="0"/>
              <a:t>Source: </a:t>
            </a:r>
            <a:r>
              <a:rPr lang="en-US" altLang="en-US" dirty="0" err="1"/>
              <a:t>EcoFriend</a:t>
            </a:r>
            <a:r>
              <a:rPr lang="en-US" altLang="en-US" dirty="0"/>
              <a:t> Article, “Algae </a:t>
            </a:r>
            <a:r>
              <a:rPr lang="en-US" altLang="en-US" dirty="0" err="1"/>
              <a:t>BioFuels</a:t>
            </a:r>
            <a:r>
              <a:rPr lang="en-US" altLang="en-US" dirty="0"/>
              <a:t>: </a:t>
            </a:r>
            <a:r>
              <a:rPr lang="en-US" altLang="en-US" dirty="0" err="1"/>
              <a:t>PetroSun’s</a:t>
            </a:r>
            <a:r>
              <a:rPr lang="en-US" altLang="en-US" dirty="0"/>
              <a:t> Subsidiary to Develop Bio-diesel Form Algae” India (2006), </a:t>
            </a:r>
            <a:r>
              <a:rPr lang="en-US" altLang="en-US" i="1" dirty="0"/>
              <a:t>available at</a:t>
            </a:r>
            <a:r>
              <a:rPr lang="en-US" altLang="en-US" dirty="0"/>
              <a:t> http://www.ecofriend.org/entry/algae-biofuels-petrosuns-subsidiary-to-develop-bio-diesel-form-algae/</a:t>
            </a:r>
          </a:p>
          <a:p>
            <a:endParaRPr lang="en-US" altLang="en-US" dirty="0"/>
          </a:p>
        </p:txBody>
      </p:sp>
    </p:spTree>
    <p:extLst>
      <p:ext uri="{BB962C8B-B14F-4D97-AF65-F5344CB8AC3E}">
        <p14:creationId xmlns:p14="http://schemas.microsoft.com/office/powerpoint/2010/main" val="734197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401638" y="708025"/>
            <a:ext cx="6283325"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63" name="Shape 136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364" name="Shape 136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50</a:t>
            </a:fld>
            <a:endParaRPr lang="en-US" sz="13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6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8F91F-0802-40EE-9A53-0348634E3AF7}" type="slidenum">
              <a:rPr lang="fr-FR"/>
              <a:pPr/>
              <a:t>7</a:t>
            </a:fld>
            <a:endParaRPr lang="fr-F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5351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7155D-CDAF-4655-AF55-03D2B1AA5EB1}" type="slidenum">
              <a:rPr lang="fr-FR"/>
              <a:pPr/>
              <a:t>8</a:t>
            </a:fld>
            <a:endParaRPr lang="fr-FR"/>
          </a:p>
        </p:txBody>
      </p:sp>
      <p:sp>
        <p:nvSpPr>
          <p:cNvPr id="926722" name="Rectangle 2"/>
          <p:cNvSpPr>
            <a:spLocks noGrp="1" noRot="1" noChangeAspect="1" noChangeArrowheads="1" noTextEdit="1"/>
          </p:cNvSpPr>
          <p:nvPr>
            <p:ph type="sldImg"/>
          </p:nvPr>
        </p:nvSpPr>
        <p:spPr>
          <a:ln/>
        </p:spPr>
      </p:sp>
      <p:sp>
        <p:nvSpPr>
          <p:cNvPr id="92672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1482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F6335F-4C5A-46FA-9A57-5844D02C5D5B}" type="slidenum">
              <a:rPr lang="fr-FR"/>
              <a:pPr/>
              <a:t>10</a:t>
            </a:fld>
            <a:endParaRPr lang="fr-F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62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a:t>
            </a:r>
            <a:r>
              <a:rPr lang="en-US" dirty="0" err="1"/>
              <a:t>tonnes</a:t>
            </a:r>
            <a:r>
              <a:rPr lang="en-US" dirty="0"/>
              <a:t> of oil equivalents</a:t>
            </a:r>
          </a:p>
        </p:txBody>
      </p:sp>
      <p:sp>
        <p:nvSpPr>
          <p:cNvPr id="4" name="Slide Number Placeholder 3"/>
          <p:cNvSpPr>
            <a:spLocks noGrp="1"/>
          </p:cNvSpPr>
          <p:nvPr>
            <p:ph type="sldNum" sz="quarter" idx="5"/>
          </p:nvPr>
        </p:nvSpPr>
        <p:spPr/>
        <p:txBody>
          <a:bodyPr/>
          <a:lstStyle/>
          <a:p>
            <a:fld id="{F0913036-5E09-C84D-ABFF-993D4B8AADD3}" type="slidenum">
              <a:rPr lang="en-US" smtClean="0"/>
              <a:t>14</a:t>
            </a:fld>
            <a:endParaRPr lang="en-US"/>
          </a:p>
        </p:txBody>
      </p:sp>
    </p:spTree>
    <p:extLst>
      <p:ext uri="{BB962C8B-B14F-4D97-AF65-F5344CB8AC3E}">
        <p14:creationId xmlns:p14="http://schemas.microsoft.com/office/powerpoint/2010/main" val="275916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Switchgrass – perennial, warm season bunchgrass</a:t>
            </a:r>
          </a:p>
          <a:p>
            <a:r>
              <a:rPr lang="en-US" dirty="0"/>
              <a:t>Poplar, Willow, Sorghum – types of plants &amp; shrubs found in northern hemisphere </a:t>
            </a:r>
          </a:p>
        </p:txBody>
      </p:sp>
      <p:sp>
        <p:nvSpPr>
          <p:cNvPr id="4" name="Slide Number Placeholder 3"/>
          <p:cNvSpPr>
            <a:spLocks noGrp="1"/>
          </p:cNvSpPr>
          <p:nvPr>
            <p:ph type="sldNum" sz="quarter" idx="10"/>
          </p:nvPr>
        </p:nvSpPr>
        <p:spPr/>
        <p:txBody>
          <a:bodyPr/>
          <a:lstStyle/>
          <a:p>
            <a:fld id="{F0913036-5E09-C84D-ABFF-993D4B8AADD3}" type="slidenum">
              <a:rPr lang="en-US" smtClean="0"/>
              <a:t>19</a:t>
            </a:fld>
            <a:endParaRPr lang="en-US"/>
          </a:p>
        </p:txBody>
      </p:sp>
    </p:spTree>
    <p:extLst>
      <p:ext uri="{BB962C8B-B14F-4D97-AF65-F5344CB8AC3E}">
        <p14:creationId xmlns:p14="http://schemas.microsoft.com/office/powerpoint/2010/main" val="3719853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4F94B-5A3B-2247-80AE-F5D4BB3C91AE}" type="slidenum">
              <a:rPr lang="de-DE" altLang="en-US"/>
              <a:pPr/>
              <a:t>21</a:t>
            </a:fld>
            <a:endParaRPr lang="de-DE" altLang="en-US"/>
          </a:p>
        </p:txBody>
      </p:sp>
      <p:sp>
        <p:nvSpPr>
          <p:cNvPr id="621570" name="Rectangle 2"/>
          <p:cNvSpPr>
            <a:spLocks noGrp="1" noRot="1" noChangeAspect="1" noChangeArrowheads="1" noTextEdit="1"/>
          </p:cNvSpPr>
          <p:nvPr>
            <p:ph type="sldImg"/>
          </p:nvPr>
        </p:nvSpPr>
        <p:spPr>
          <a:xfrm>
            <a:off x="201613" y="727075"/>
            <a:ext cx="6454775" cy="3632200"/>
          </a:xfrm>
          <a:ln/>
        </p:spPr>
      </p:sp>
      <p:sp>
        <p:nvSpPr>
          <p:cNvPr id="621571" name="Rectangle 3"/>
          <p:cNvSpPr>
            <a:spLocks noGrp="1" noChangeArrowheads="1"/>
          </p:cNvSpPr>
          <p:nvPr>
            <p:ph type="body" idx="1"/>
          </p:nvPr>
        </p:nvSpPr>
        <p:spPr/>
        <p:txBody>
          <a:bodyPr/>
          <a:lstStyle/>
          <a:p>
            <a:r>
              <a:rPr lang="nb-NO" altLang="en-US" dirty="0"/>
              <a:t>Cattle Belching and addtion of fertilizers &amp; pesticides to soil produces Methane &amp; Nitrous Oxide respectively.</a:t>
            </a:r>
          </a:p>
        </p:txBody>
      </p:sp>
    </p:spTree>
    <p:extLst>
      <p:ext uri="{BB962C8B-B14F-4D97-AF65-F5344CB8AC3E}">
        <p14:creationId xmlns:p14="http://schemas.microsoft.com/office/powerpoint/2010/main" val="2536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7FFDE-DFC9-1C44-BAE4-52B8548283A1}" type="slidenum">
              <a:rPr lang="en-US" altLang="en-US"/>
              <a:pPr/>
              <a:t>25</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en-US" dirty="0"/>
              <a:t>Source: National Biodiesel Board,” Lifecycle Summary,” </a:t>
            </a:r>
            <a:r>
              <a:rPr lang="en-US" altLang="en-US" i="1" dirty="0"/>
              <a:t>available at</a:t>
            </a:r>
            <a:r>
              <a:rPr lang="en-US" altLang="en-US" dirty="0"/>
              <a:t> http://</a:t>
            </a:r>
            <a:r>
              <a:rPr lang="en-US" altLang="en-US" dirty="0" err="1"/>
              <a:t>www.nbb.org</a:t>
            </a:r>
            <a:r>
              <a:rPr lang="en-US" altLang="en-US" dirty="0"/>
              <a:t>/</a:t>
            </a:r>
            <a:r>
              <a:rPr lang="en-US" altLang="en-US" dirty="0" err="1"/>
              <a:t>pdf_files</a:t>
            </a:r>
            <a:r>
              <a:rPr lang="en-US" altLang="en-US" dirty="0"/>
              <a:t>/</a:t>
            </a:r>
            <a:r>
              <a:rPr lang="en-US" altLang="en-US" dirty="0" err="1"/>
              <a:t>fuelfactsheets</a:t>
            </a:r>
            <a:r>
              <a:rPr lang="en-US" altLang="en-US" dirty="0"/>
              <a:t>/</a:t>
            </a:r>
            <a:r>
              <a:rPr lang="en-US" altLang="en-US" dirty="0" err="1"/>
              <a:t>LifeCycle_Summary.PDF</a:t>
            </a:r>
            <a:endParaRPr lang="en-US" altLang="en-US" dirty="0"/>
          </a:p>
        </p:txBody>
      </p:sp>
    </p:spTree>
    <p:extLst>
      <p:ext uri="{BB962C8B-B14F-4D97-AF65-F5344CB8AC3E}">
        <p14:creationId xmlns:p14="http://schemas.microsoft.com/office/powerpoint/2010/main" val="313379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DC98A1-DEE6-4B1D-8B90-4BDF0E2C6BB2}" type="datetime1">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8664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26C59-8D5B-4040-91A9-B87DB9D8FF47}" type="datetime1">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19282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1FEB84DE-0612-4F73-84B8-48002C0ADAB8}" type="datetime1">
              <a:rPr lang="en-US" smtClean="0"/>
              <a:t>4/18/2019</a:t>
            </a:fld>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A5DB7EE4-FE0F-1143-8757-673A9E6CB62B}" type="slidenum">
              <a:rPr lang="en-US"/>
              <a:pPr/>
              <a:t>‹#›</a:t>
            </a:fld>
            <a:endParaRPr lang="en-US"/>
          </a:p>
        </p:txBody>
      </p:sp>
    </p:spTree>
    <p:extLst>
      <p:ext uri="{BB962C8B-B14F-4D97-AF65-F5344CB8AC3E}">
        <p14:creationId xmlns:p14="http://schemas.microsoft.com/office/powerpoint/2010/main" val="398348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098B1-9066-468B-86E0-5A1A60C76B79}" type="datetime1">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cxnSp>
        <p:nvCxnSpPr>
          <p:cNvPr id="7" name="Straight Connector 6">
            <a:extLst>
              <a:ext uri="{FF2B5EF4-FFF2-40B4-BE49-F238E27FC236}">
                <a16:creationId xmlns:a16="http://schemas.microsoft.com/office/drawing/2014/main" id="{C6BA2468-730F-40AF-AA36-4ACF2714E50F}"/>
              </a:ext>
            </a:extLst>
          </p:cNvPr>
          <p:cNvCxnSpPr>
            <a:cxnSpLocks/>
          </p:cNvCxnSpPr>
          <p:nvPr userDrawn="1"/>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70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41869F-B85B-4FD4-A966-C71BF3873D3E}" type="datetime1">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334617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D32CB8-6AFC-403A-A20C-FF7EF3B36BE4}" type="datetime1">
              <a:rPr lang="en-US" smtClean="0"/>
              <a:t>4/18/2019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00779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25C96-9236-4F25-B65E-4EEDF97E350D}" type="datetime1">
              <a:rPr lang="en-US" smtClean="0"/>
              <a:t>4/18/2019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96534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AD31A-F604-4FB5-BA13-106E666C0BCA}" type="datetime1">
              <a:rPr lang="en-US" smtClean="0"/>
              <a:t>4/18/2019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30017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EAC956-ACBA-4D2B-BAFD-442E69DF7D5D}" type="datetime1">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2887547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E1453-D38C-42B8-B214-634E695FDE71}" type="datetime1">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163128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DFF0CC-BDCA-4B6C-8F7B-4F84252B4FA3}" type="datetime1">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8F2B6-4A33-B34B-88C5-4D0E2420B093}" type="slidenum">
              <a:rPr lang="en-US" smtClean="0"/>
              <a:t>‹#›</a:t>
            </a:fld>
            <a:endParaRPr lang="en-US"/>
          </a:p>
        </p:txBody>
      </p:sp>
    </p:spTree>
    <p:extLst>
      <p:ext uri="{BB962C8B-B14F-4D97-AF65-F5344CB8AC3E}">
        <p14:creationId xmlns:p14="http://schemas.microsoft.com/office/powerpoint/2010/main" val="4235129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DBE78-292D-4D2D-9BA8-F4864284C441}" type="datetime1">
              <a:rPr lang="en-US" smtClean="0"/>
              <a:t>4/18/2019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8F2B6-4A33-B34B-88C5-4D0E2420B093}" type="slidenum">
              <a:rPr lang="en-US" smtClean="0"/>
              <a:t>‹#›</a:t>
            </a:fld>
            <a:endParaRPr lang="en-US"/>
          </a:p>
        </p:txBody>
      </p:sp>
    </p:spTree>
    <p:extLst>
      <p:ext uri="{BB962C8B-B14F-4D97-AF65-F5344CB8AC3E}">
        <p14:creationId xmlns:p14="http://schemas.microsoft.com/office/powerpoint/2010/main" val="9703490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tif"/></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8.jpe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AEE64A-2CC2-4A7A-B06B-4A92B2EC43DC}"/>
              </a:ext>
            </a:extLst>
          </p:cNvPr>
          <p:cNvSpPr txBox="1">
            <a:spLocks/>
          </p:cNvSpPr>
          <p:nvPr/>
        </p:nvSpPr>
        <p:spPr>
          <a:xfrm>
            <a:off x="1523998" y="1532054"/>
            <a:ext cx="9144000" cy="4213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00728A"/>
                </a:solidFill>
              </a:rPr>
              <a:t>Renewable </a:t>
            </a:r>
            <a:r>
              <a:rPr lang="en-US" sz="3600" dirty="0" err="1">
                <a:solidFill>
                  <a:srgbClr val="00728A"/>
                </a:solidFill>
              </a:rPr>
              <a:t>Feedstocks</a:t>
            </a:r>
            <a:r>
              <a:rPr lang="en-US" sz="3600" dirty="0">
                <a:solidFill>
                  <a:srgbClr val="00728A"/>
                </a:solidFill>
              </a:rPr>
              <a:t> for energy</a:t>
            </a:r>
          </a:p>
        </p:txBody>
      </p:sp>
      <p:pic>
        <p:nvPicPr>
          <p:cNvPr id="11" name="Picture 10">
            <a:extLst>
              <a:ext uri="{FF2B5EF4-FFF2-40B4-BE49-F238E27FC236}">
                <a16:creationId xmlns:a16="http://schemas.microsoft.com/office/drawing/2014/main" id="{5E48EE55-50BA-4F8F-B67B-3ECADFB1C55F}"/>
              </a:ext>
            </a:extLst>
          </p:cNvPr>
          <p:cNvPicPr>
            <a:picLocks noChangeAspect="1"/>
          </p:cNvPicPr>
          <p:nvPr/>
        </p:nvPicPr>
        <p:blipFill>
          <a:blip r:embed="rId2"/>
          <a:stretch>
            <a:fillRect/>
          </a:stretch>
        </p:blipFill>
        <p:spPr>
          <a:xfrm>
            <a:off x="3142341" y="2144106"/>
            <a:ext cx="5907314" cy="4430486"/>
          </a:xfrm>
          <a:prstGeom prst="rect">
            <a:avLst/>
          </a:prstGeom>
        </p:spPr>
      </p:pic>
      <p:sp>
        <p:nvSpPr>
          <p:cNvPr id="12" name="TextBox 11">
            <a:extLst>
              <a:ext uri="{FF2B5EF4-FFF2-40B4-BE49-F238E27FC236}">
                <a16:creationId xmlns:a16="http://schemas.microsoft.com/office/drawing/2014/main" id="{66B1D73F-817C-43DB-97A4-82A1ABDE7B42}"/>
              </a:ext>
            </a:extLst>
          </p:cNvPr>
          <p:cNvSpPr txBox="1"/>
          <p:nvPr/>
        </p:nvSpPr>
        <p:spPr>
          <a:xfrm>
            <a:off x="3098727" y="6546791"/>
            <a:ext cx="3180935" cy="276999"/>
          </a:xfrm>
          <a:prstGeom prst="rect">
            <a:avLst/>
          </a:prstGeom>
          <a:noFill/>
        </p:spPr>
        <p:txBody>
          <a:bodyPr wrap="none" rtlCol="0">
            <a:spAutoFit/>
          </a:bodyPr>
          <a:lstStyle/>
          <a:p>
            <a:r>
              <a:rPr lang="en-US" sz="1200" dirty="0">
                <a:solidFill>
                  <a:schemeClr val="bg1">
                    <a:lumMod val="50000"/>
                  </a:schemeClr>
                </a:solidFill>
              </a:rPr>
              <a:t>Image: Wikimedia Commons, Author: R. </a:t>
            </a:r>
            <a:r>
              <a:rPr lang="en-US" sz="1200" dirty="0" err="1">
                <a:solidFill>
                  <a:schemeClr val="bg1">
                    <a:lumMod val="50000"/>
                  </a:schemeClr>
                </a:solidFill>
              </a:rPr>
              <a:t>Möhler</a:t>
            </a:r>
            <a:endParaRPr lang="en-US" sz="1200" dirty="0">
              <a:solidFill>
                <a:schemeClr val="bg1">
                  <a:lumMod val="50000"/>
                </a:schemeClr>
              </a:solidFill>
            </a:endParaRPr>
          </a:p>
        </p:txBody>
      </p:sp>
      <p:sp>
        <p:nvSpPr>
          <p:cNvPr id="8" name="Rectangle 7"/>
          <p:cNvSpPr/>
          <p:nvPr/>
        </p:nvSpPr>
        <p:spPr>
          <a:xfrm>
            <a:off x="19605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758" y="4446658"/>
            <a:ext cx="1020198" cy="1496290"/>
          </a:xfrm>
          <a:prstGeom prst="rect">
            <a:avLst/>
          </a:prstGeom>
        </p:spPr>
      </p:pic>
      <p:pic>
        <p:nvPicPr>
          <p:cNvPr id="10" name="Picture 9"/>
          <p:cNvPicPr>
            <a:picLocks noChangeAspect="1"/>
          </p:cNvPicPr>
          <p:nvPr/>
        </p:nvPicPr>
        <p:blipFill>
          <a:blip r:embed="rId4"/>
          <a:stretch>
            <a:fillRect/>
          </a:stretch>
        </p:blipFill>
        <p:spPr>
          <a:xfrm>
            <a:off x="9261783" y="5460687"/>
            <a:ext cx="2643612" cy="687339"/>
          </a:xfrm>
          <a:prstGeom prst="rect">
            <a:avLst/>
          </a:prstGeom>
        </p:spPr>
      </p:pic>
      <p:pic>
        <p:nvPicPr>
          <p:cNvPr id="13" name="Picture 12"/>
          <p:cNvPicPr>
            <a:picLocks noChangeAspect="1"/>
          </p:cNvPicPr>
          <p:nvPr/>
        </p:nvPicPr>
        <p:blipFill>
          <a:blip r:embed="rId5"/>
          <a:stretch>
            <a:fillRect/>
          </a:stretch>
        </p:blipFill>
        <p:spPr>
          <a:xfrm>
            <a:off x="9146316" y="4341829"/>
            <a:ext cx="2874547" cy="862364"/>
          </a:xfrm>
          <a:prstGeom prst="rect">
            <a:avLst/>
          </a:prstGeom>
        </p:spPr>
      </p:pic>
      <p:sp>
        <p:nvSpPr>
          <p:cNvPr id="14" name="Title 1">
            <a:extLst>
              <a:ext uri="{FF2B5EF4-FFF2-40B4-BE49-F238E27FC236}">
                <a16:creationId xmlns:a16="http://schemas.microsoft.com/office/drawing/2014/main" id="{CB3C1DB0-85C0-EC4B-9AFF-AF5BB586B92B}"/>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6" name="Picture 15">
            <a:extLst>
              <a:ext uri="{FF2B5EF4-FFF2-40B4-BE49-F238E27FC236}">
                <a16:creationId xmlns:a16="http://schemas.microsoft.com/office/drawing/2014/main" id="{8A53B7E6-B772-134E-B314-7865DDC7F9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20" y="2717903"/>
            <a:ext cx="3032234" cy="2274176"/>
          </a:xfrm>
          <a:prstGeom prst="rect">
            <a:avLst/>
          </a:prstGeom>
        </p:spPr>
      </p:pic>
    </p:spTree>
    <p:extLst>
      <p:ext uri="{BB962C8B-B14F-4D97-AF65-F5344CB8AC3E}">
        <p14:creationId xmlns:p14="http://schemas.microsoft.com/office/powerpoint/2010/main" val="57523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5" name="Rectangle 5"/>
          <p:cNvSpPr>
            <a:spLocks noGrp="1" noChangeArrowheads="1"/>
          </p:cNvSpPr>
          <p:nvPr>
            <p:ph sz="quarter" idx="1"/>
          </p:nvPr>
        </p:nvSpPr>
        <p:spPr>
          <a:xfrm>
            <a:off x="506437" y="1332076"/>
            <a:ext cx="10847363" cy="4704207"/>
          </a:xfrm>
          <a:noFill/>
          <a:ln/>
        </p:spPr>
        <p:txBody>
          <a:bodyPr/>
          <a:lstStyle/>
          <a:p>
            <a:pPr>
              <a:lnSpc>
                <a:spcPct val="114000"/>
              </a:lnSpc>
              <a:spcBef>
                <a:spcPts val="600"/>
              </a:spcBef>
            </a:pPr>
            <a:r>
              <a:rPr lang="en-US" sz="2600" dirty="0"/>
              <a:t>Fossil fuels provide a significant part of our energy supply </a:t>
            </a:r>
          </a:p>
          <a:p>
            <a:pPr marL="0" indent="0">
              <a:lnSpc>
                <a:spcPct val="114000"/>
              </a:lnSpc>
              <a:spcBef>
                <a:spcPts val="600"/>
              </a:spcBef>
              <a:buNone/>
            </a:pPr>
            <a:r>
              <a:rPr lang="en-US" sz="2600" dirty="0"/>
              <a:t>   (about three quarters): oil + coal + gas</a:t>
            </a:r>
          </a:p>
          <a:p>
            <a:pPr>
              <a:buFont typeface="Wingdings" pitchFamily="2" charset="2"/>
              <a:buNone/>
            </a:pPr>
            <a:endParaRPr lang="en-US" dirty="0"/>
          </a:p>
        </p:txBody>
      </p:sp>
      <p:sp>
        <p:nvSpPr>
          <p:cNvPr id="8" name="Title 1"/>
          <p:cNvSpPr>
            <a:spLocks noGrp="1"/>
          </p:cNvSpPr>
          <p:nvPr>
            <p:ph type="title"/>
          </p:nvPr>
        </p:nvSpPr>
        <p:spPr>
          <a:xfrm>
            <a:off x="2124229" y="221118"/>
            <a:ext cx="7937346" cy="707886"/>
          </a:xfrm>
        </p:spPr>
        <p:txBody>
          <a:bodyPr wrap="square">
            <a:spAutoFit/>
          </a:bodyPr>
          <a:lstStyle/>
          <a:p>
            <a:pPr algn="ctr">
              <a:lnSpc>
                <a:spcPct val="100000"/>
              </a:lnSpc>
            </a:pPr>
            <a:r>
              <a:rPr lang="en-US" sz="4000" b="1" dirty="0">
                <a:latin typeface="+mn-lt"/>
              </a:rPr>
              <a:t>Where does energy come from?</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5655" y="2498348"/>
            <a:ext cx="4558051" cy="3389906"/>
          </a:xfrm>
          <a:prstGeom prst="rect">
            <a:avLst/>
          </a:prstGeom>
        </p:spPr>
      </p:pic>
      <p:sp>
        <p:nvSpPr>
          <p:cNvPr id="10" name="Rectangle 9"/>
          <p:cNvSpPr/>
          <p:nvPr/>
        </p:nvSpPr>
        <p:spPr>
          <a:xfrm>
            <a:off x="6073342" y="5999675"/>
            <a:ext cx="5747379" cy="738664"/>
          </a:xfrm>
          <a:prstGeom prst="rect">
            <a:avLst/>
          </a:prstGeom>
        </p:spPr>
        <p:txBody>
          <a:bodyPr wrap="square">
            <a:spAutoFit/>
          </a:bodyPr>
          <a:lstStyle/>
          <a:p>
            <a:r>
              <a:rPr lang="en-US" sz="1400" dirty="0">
                <a:latin typeface="Calibri Regular" charset="0"/>
                <a:ea typeface="ＭＳ 明朝" charset="-128"/>
                <a:cs typeface="Calibri Regular" charset="0"/>
              </a:rPr>
              <a:t>The graph includes a prediction for year 2035, where the projected energy consumption will reach 770 quadrillion British Thermal Unit [BTU].</a:t>
            </a:r>
          </a:p>
          <a:p>
            <a:r>
              <a:rPr lang="en-US" sz="1400" dirty="0">
                <a:solidFill>
                  <a:schemeClr val="bg1">
                    <a:lumMod val="50000"/>
                  </a:schemeClr>
                </a:solidFill>
                <a:latin typeface="Calibri Regular" charset="0"/>
                <a:ea typeface="ＭＳ 明朝" charset="-128"/>
                <a:cs typeface="Calibri Regular" charset="0"/>
              </a:rPr>
              <a:t>Source: U.S. Energy Information Administration [U.S. EIA].</a:t>
            </a:r>
            <a:endParaRPr lang="en-US" sz="1400" dirty="0">
              <a:solidFill>
                <a:schemeClr val="bg1">
                  <a:lumMod val="50000"/>
                </a:schemeClr>
              </a:solidFill>
              <a:latin typeface="Cambria" charset="0"/>
              <a:ea typeface="ＭＳ 明朝" charset="-128"/>
              <a:cs typeface="Calibri Regular" charset="0"/>
            </a:endParaRPr>
          </a:p>
        </p:txBody>
      </p:sp>
      <p:sp>
        <p:nvSpPr>
          <p:cNvPr id="11" name="TextBox 10">
            <a:extLst>
              <a:ext uri="{FF2B5EF4-FFF2-40B4-BE49-F238E27FC236}">
                <a16:creationId xmlns:a16="http://schemas.microsoft.com/office/drawing/2014/main" id="{CE58E77E-0D98-401F-ADDA-6B5AD4CFF542}"/>
              </a:ext>
            </a:extLst>
          </p:cNvPr>
          <p:cNvSpPr txBox="1"/>
          <p:nvPr/>
        </p:nvSpPr>
        <p:spPr>
          <a:xfrm>
            <a:off x="6001179" y="5669864"/>
            <a:ext cx="4745209" cy="338554"/>
          </a:xfrm>
          <a:prstGeom prst="rect">
            <a:avLst/>
          </a:prstGeom>
          <a:noFill/>
        </p:spPr>
        <p:txBody>
          <a:bodyPr wrap="none" rtlCol="0">
            <a:spAutoFit/>
          </a:bodyPr>
          <a:lstStyle/>
          <a:p>
            <a:pPr algn="ctr"/>
            <a:r>
              <a:rPr lang="en-US" sz="1600" dirty="0">
                <a:latin typeface="Calibri Regular" charset="0"/>
                <a:ea typeface="ＭＳ 明朝" charset="-128"/>
                <a:cs typeface="Calibri Regular" charset="0"/>
              </a:rPr>
              <a:t>Increasing world energy consumption since 1990. </a:t>
            </a:r>
          </a:p>
        </p:txBody>
      </p:sp>
      <p:pic>
        <p:nvPicPr>
          <p:cNvPr id="16" name="Picture 15">
            <a:extLst>
              <a:ext uri="{FF2B5EF4-FFF2-40B4-BE49-F238E27FC236}">
                <a16:creationId xmlns:a16="http://schemas.microsoft.com/office/drawing/2014/main" id="{B10A14C8-E8EB-4F40-A53A-86B2094BDA6F}"/>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566269" y="2408644"/>
            <a:ext cx="5260917" cy="3389906"/>
          </a:xfrm>
          <a:prstGeom prst="rect">
            <a:avLst/>
          </a:prstGeom>
          <a:noFill/>
          <a:ln>
            <a:noFill/>
          </a:ln>
        </p:spPr>
      </p:pic>
      <p:sp>
        <p:nvSpPr>
          <p:cNvPr id="17" name="Rectangle 16">
            <a:extLst>
              <a:ext uri="{FF2B5EF4-FFF2-40B4-BE49-F238E27FC236}">
                <a16:creationId xmlns:a16="http://schemas.microsoft.com/office/drawing/2014/main" id="{5B98B324-B34B-4B27-A832-7798DF778D13}"/>
              </a:ext>
            </a:extLst>
          </p:cNvPr>
          <p:cNvSpPr/>
          <p:nvPr/>
        </p:nvSpPr>
        <p:spPr>
          <a:xfrm>
            <a:off x="506436" y="5809718"/>
            <a:ext cx="4952063" cy="830997"/>
          </a:xfrm>
          <a:prstGeom prst="rect">
            <a:avLst/>
          </a:prstGeom>
        </p:spPr>
        <p:txBody>
          <a:bodyPr wrap="square">
            <a:spAutoFit/>
          </a:bodyPr>
          <a:lstStyle/>
          <a:p>
            <a:pPr>
              <a:spcBef>
                <a:spcPts val="600"/>
              </a:spcBef>
            </a:pPr>
            <a:r>
              <a:rPr lang="en-US" sz="1600" dirty="0">
                <a:latin typeface="Calibri Regular" charset="0"/>
                <a:ea typeface="ＭＳ 明朝" charset="-128"/>
                <a:cs typeface="Calibri Regular" charset="0"/>
              </a:rPr>
              <a:t>Oil, coal and natural gas remain the predominant sources of energy, but the use of renewables is still increasing.</a:t>
            </a:r>
          </a:p>
          <a:p>
            <a:r>
              <a:rPr lang="en-US" sz="1600" dirty="0">
                <a:solidFill>
                  <a:schemeClr val="bg1">
                    <a:lumMod val="50000"/>
                  </a:schemeClr>
                </a:solidFill>
                <a:latin typeface="Calibri Regular" charset="0"/>
                <a:ea typeface="ＭＳ 明朝" charset="-128"/>
                <a:cs typeface="Calibri Regular" charset="0"/>
              </a:rPr>
              <a:t>Source: Statistical Review of World Energy</a:t>
            </a:r>
            <a:endParaRPr lang="en-US" sz="1600" dirty="0">
              <a:solidFill>
                <a:schemeClr val="bg1">
                  <a:lumMod val="50000"/>
                </a:schemeClr>
              </a:solidFill>
              <a:latin typeface="Cambria" charset="0"/>
              <a:ea typeface="ＭＳ 明朝" charset="-128"/>
              <a:cs typeface="Calibri Regular" charset="0"/>
            </a:endParaRPr>
          </a:p>
        </p:txBody>
      </p:sp>
      <p:pic>
        <p:nvPicPr>
          <p:cNvPr id="12" name="Picture 11">
            <a:extLst>
              <a:ext uri="{FF2B5EF4-FFF2-40B4-BE49-F238E27FC236}">
                <a16:creationId xmlns:a16="http://schemas.microsoft.com/office/drawing/2014/main" id="{BDE899B8-DA61-BF49-B2D7-DD007E7393ED}"/>
              </a:ext>
            </a:extLst>
          </p:cNvPr>
          <p:cNvPicPr/>
          <p:nvPr/>
        </p:nvPicPr>
        <p:blipFill rotWithShape="1">
          <a:blip r:embed="rId4" cstate="email">
            <a:extLst>
              <a:ext uri="{28A0092B-C50C-407E-A947-70E740481C1C}">
                <a14:useLocalDpi xmlns:a14="http://schemas.microsoft.com/office/drawing/2010/main"/>
              </a:ext>
            </a:extLst>
          </a:blip>
          <a:srcRect l="83286" t="27117" b="25297"/>
          <a:stretch/>
        </p:blipFill>
        <p:spPr bwMode="auto">
          <a:xfrm>
            <a:off x="4947877" y="3400185"/>
            <a:ext cx="879309" cy="1613125"/>
          </a:xfrm>
          <a:prstGeom prst="rect">
            <a:avLst/>
          </a:prstGeom>
          <a:noFill/>
          <a:ln>
            <a:noFill/>
          </a:ln>
        </p:spPr>
      </p:pic>
    </p:spTree>
    <p:extLst>
      <p:ext uri="{BB962C8B-B14F-4D97-AF65-F5344CB8AC3E}">
        <p14:creationId xmlns:p14="http://schemas.microsoft.com/office/powerpoint/2010/main" val="22360541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23706" y="1214769"/>
            <a:ext cx="8062306" cy="4156152"/>
          </a:xfrm>
          <a:prstGeom prst="rect">
            <a:avLst/>
          </a:prstGeom>
          <a:noFill/>
          <a:ln>
            <a:noFill/>
          </a:ln>
        </p:spPr>
      </p:pic>
      <p:sp>
        <p:nvSpPr>
          <p:cNvPr id="5" name="Rectangle 4"/>
          <p:cNvSpPr/>
          <p:nvPr/>
        </p:nvSpPr>
        <p:spPr>
          <a:xfrm>
            <a:off x="1209822" y="5370921"/>
            <a:ext cx="8955823" cy="1379737"/>
          </a:xfrm>
          <a:prstGeom prst="rect">
            <a:avLst/>
          </a:prstGeom>
        </p:spPr>
        <p:txBody>
          <a:bodyPr wrap="square">
            <a:spAutoFit/>
          </a:bodyPr>
          <a:lstStyle/>
          <a:p>
            <a:pPr>
              <a:lnSpc>
                <a:spcPct val="114000"/>
              </a:lnSpc>
              <a:spcBef>
                <a:spcPts val="600"/>
              </a:spcBef>
            </a:pPr>
            <a:r>
              <a:rPr lang="en-US" dirty="0">
                <a:latin typeface="Calibri Regular" charset="0"/>
                <a:ea typeface="ＭＳ 明朝" charset="-128"/>
                <a:cs typeface="Calibri Regular" charset="0"/>
              </a:rPr>
              <a:t>World energy consumption by source as reported in 2013.</a:t>
            </a:r>
          </a:p>
          <a:p>
            <a:pPr>
              <a:lnSpc>
                <a:spcPct val="114000"/>
              </a:lnSpc>
              <a:spcBef>
                <a:spcPts val="600"/>
              </a:spcBef>
            </a:pPr>
            <a:r>
              <a:rPr lang="en-US" dirty="0">
                <a:latin typeface="Calibri Regular" charset="0"/>
                <a:ea typeface="ＭＳ 明朝" charset="-128"/>
                <a:cs typeface="Calibri Regular" charset="0"/>
              </a:rPr>
              <a:t>While the use of fossil fuels is still predominant, by 2013 there was an increase in the use of renewable sources of energy. Most renewable energy comes from biomass.</a:t>
            </a:r>
          </a:p>
          <a:p>
            <a:pPr>
              <a:lnSpc>
                <a:spcPct val="114000"/>
              </a:lnSpc>
            </a:pPr>
            <a:r>
              <a:rPr lang="en-US" sz="1600" dirty="0">
                <a:solidFill>
                  <a:schemeClr val="bg1">
                    <a:lumMod val="50000"/>
                  </a:schemeClr>
                </a:solidFill>
                <a:latin typeface="Calibri Regular" charset="0"/>
                <a:ea typeface="ＭＳ 明朝" charset="-128"/>
                <a:cs typeface="Calibri Regular" charset="0"/>
              </a:rPr>
              <a:t>Source: REN21 Renewables 2014 Global Status Report.</a:t>
            </a:r>
            <a:endParaRPr lang="en-US" sz="1600" dirty="0">
              <a:solidFill>
                <a:schemeClr val="bg1">
                  <a:lumMod val="50000"/>
                </a:schemeClr>
              </a:solidFill>
              <a:latin typeface="Cambria" charset="0"/>
              <a:ea typeface="ＭＳ 明朝" charset="-128"/>
              <a:cs typeface="Calibri Regular" charset="0"/>
            </a:endParaRPr>
          </a:p>
        </p:txBody>
      </p:sp>
      <p:sp>
        <p:nvSpPr>
          <p:cNvPr id="8" name="Title 1">
            <a:extLst>
              <a:ext uri="{FF2B5EF4-FFF2-40B4-BE49-F238E27FC236}">
                <a16:creationId xmlns:a16="http://schemas.microsoft.com/office/drawing/2014/main" id="{B1F0C48D-54A1-4318-BC94-5D56D506E26D}"/>
              </a:ext>
            </a:extLst>
          </p:cNvPr>
          <p:cNvSpPr txBox="1">
            <a:spLocks/>
          </p:cNvSpPr>
          <p:nvPr/>
        </p:nvSpPr>
        <p:spPr>
          <a:xfrm>
            <a:off x="2124229" y="207050"/>
            <a:ext cx="7937346"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a:latin typeface="+mn-lt"/>
              </a:rPr>
              <a:t>Where does energy come from?</a:t>
            </a:r>
            <a:endParaRPr lang="en-US" sz="4000" b="1" dirty="0">
              <a:latin typeface="+mn-lt"/>
            </a:endParaRPr>
          </a:p>
        </p:txBody>
      </p:sp>
    </p:spTree>
    <p:extLst>
      <p:ext uri="{BB962C8B-B14F-4D97-AF65-F5344CB8AC3E}">
        <p14:creationId xmlns:p14="http://schemas.microsoft.com/office/powerpoint/2010/main" val="276916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1F0C48D-54A1-4318-BC94-5D56D506E26D}"/>
              </a:ext>
            </a:extLst>
          </p:cNvPr>
          <p:cNvSpPr txBox="1">
            <a:spLocks/>
          </p:cNvSpPr>
          <p:nvPr/>
        </p:nvSpPr>
        <p:spPr>
          <a:xfrm>
            <a:off x="2124229" y="207050"/>
            <a:ext cx="7937346"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 b="1" dirty="0">
                <a:latin typeface="+mn-lt"/>
              </a:rPr>
              <a:t>CO</a:t>
            </a:r>
            <a:r>
              <a:rPr lang="en-US" sz="4000" b="1" baseline="-25000" dirty="0">
                <a:latin typeface="+mn-lt"/>
              </a:rPr>
              <a:t>2</a:t>
            </a:r>
            <a:r>
              <a:rPr lang="en-US" sz="4000" b="1" dirty="0">
                <a:latin typeface="+mn-lt"/>
              </a:rPr>
              <a:t> emissions from energy sources</a:t>
            </a:r>
          </a:p>
        </p:txBody>
      </p:sp>
      <p:graphicFrame>
        <p:nvGraphicFramePr>
          <p:cNvPr id="6" name="Table 5">
            <a:extLst>
              <a:ext uri="{FF2B5EF4-FFF2-40B4-BE49-F238E27FC236}">
                <a16:creationId xmlns:a16="http://schemas.microsoft.com/office/drawing/2014/main" id="{D57FE20B-83FD-AF43-8CD7-023798AF0307}"/>
              </a:ext>
            </a:extLst>
          </p:cNvPr>
          <p:cNvGraphicFramePr>
            <a:graphicFrameLocks noGrp="1"/>
          </p:cNvGraphicFramePr>
          <p:nvPr>
            <p:extLst>
              <p:ext uri="{D42A27DB-BD31-4B8C-83A1-F6EECF244321}">
                <p14:modId xmlns:p14="http://schemas.microsoft.com/office/powerpoint/2010/main" val="3702592304"/>
              </p:ext>
            </p:extLst>
          </p:nvPr>
        </p:nvGraphicFramePr>
        <p:xfrm>
          <a:off x="687146" y="1713803"/>
          <a:ext cx="7057712" cy="4023360"/>
        </p:xfrm>
        <a:graphic>
          <a:graphicData uri="http://schemas.openxmlformats.org/drawingml/2006/table">
            <a:tbl>
              <a:tblPr firstRow="1" bandRow="1">
                <a:tableStyleId>{5C22544A-7EE6-4342-B048-85BDC9FD1C3A}</a:tableStyleId>
              </a:tblPr>
              <a:tblGrid>
                <a:gridCol w="3195946">
                  <a:extLst>
                    <a:ext uri="{9D8B030D-6E8A-4147-A177-3AD203B41FA5}">
                      <a16:colId xmlns:a16="http://schemas.microsoft.com/office/drawing/2014/main" val="20000"/>
                    </a:ext>
                  </a:extLst>
                </a:gridCol>
                <a:gridCol w="1930883">
                  <a:extLst>
                    <a:ext uri="{9D8B030D-6E8A-4147-A177-3AD203B41FA5}">
                      <a16:colId xmlns:a16="http://schemas.microsoft.com/office/drawing/2014/main" val="20001"/>
                    </a:ext>
                  </a:extLst>
                </a:gridCol>
                <a:gridCol w="1930883">
                  <a:extLst>
                    <a:ext uri="{9D8B030D-6E8A-4147-A177-3AD203B41FA5}">
                      <a16:colId xmlns:a16="http://schemas.microsoft.com/office/drawing/2014/main" val="20002"/>
                    </a:ext>
                  </a:extLst>
                </a:gridCol>
              </a:tblGrid>
              <a:tr h="318035">
                <a:tc>
                  <a:txBody>
                    <a:bodyPr/>
                    <a:lstStyle/>
                    <a:p>
                      <a:r>
                        <a:rPr lang="en-US" sz="1600" dirty="0">
                          <a:solidFill>
                            <a:schemeClr val="tx1"/>
                          </a:solidFill>
                          <a:latin typeface="Calibri" panose="020F0502020204030204" pitchFamily="34" charset="0"/>
                          <a:cs typeface="Calibri" panose="020F0502020204030204" pitchFamily="34" charset="0"/>
                        </a:rPr>
                        <a:t>Energy Source</a:t>
                      </a:r>
                    </a:p>
                  </a:txBody>
                  <a:tcPr>
                    <a:solidFill>
                      <a:schemeClr val="accent1">
                        <a:lumMod val="40000"/>
                        <a:lumOff val="60000"/>
                      </a:schemeClr>
                    </a:solidFill>
                  </a:tcPr>
                </a:tc>
                <a:tc>
                  <a:txBody>
                    <a:bodyPr/>
                    <a:lstStyle/>
                    <a:p>
                      <a:r>
                        <a:rPr lang="en-US" sz="1600">
                          <a:solidFill>
                            <a:schemeClr val="tx1"/>
                          </a:solidFill>
                          <a:latin typeface="Calibri" panose="020F0502020204030204" pitchFamily="34" charset="0"/>
                          <a:cs typeface="Calibri" panose="020F0502020204030204" pitchFamily="34" charset="0"/>
                        </a:rPr>
                        <a:t>g CO</a:t>
                      </a:r>
                      <a:r>
                        <a:rPr lang="en-US" sz="1600" baseline="-25000">
                          <a:solidFill>
                            <a:schemeClr val="tx1"/>
                          </a:solidFill>
                          <a:latin typeface="Calibri" panose="020F0502020204030204" pitchFamily="34" charset="0"/>
                          <a:cs typeface="Calibri" panose="020F0502020204030204" pitchFamily="34" charset="0"/>
                        </a:rPr>
                        <a:t>2</a:t>
                      </a:r>
                      <a:r>
                        <a:rPr lang="en-US" sz="1600">
                          <a:solidFill>
                            <a:schemeClr val="tx1"/>
                          </a:solidFill>
                          <a:latin typeface="Calibri" panose="020F0502020204030204" pitchFamily="34" charset="0"/>
                          <a:cs typeface="Calibri" panose="020F0502020204030204" pitchFamily="34" charset="0"/>
                        </a:rPr>
                        <a:t> per</a:t>
                      </a:r>
                      <a:r>
                        <a:rPr lang="en-US" sz="1600" baseline="0">
                          <a:solidFill>
                            <a:schemeClr val="tx1"/>
                          </a:solidFill>
                          <a:latin typeface="Calibri" panose="020F0502020204030204" pitchFamily="34" charset="0"/>
                          <a:cs typeface="Calibri" panose="020F0502020204030204" pitchFamily="34" charset="0"/>
                        </a:rPr>
                        <a:t> kWh</a:t>
                      </a:r>
                      <a:endParaRPr lang="en-US" sz="1600">
                        <a:solidFill>
                          <a:schemeClr val="tx1"/>
                        </a:solidFill>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g CO</a:t>
                      </a:r>
                      <a:r>
                        <a:rPr lang="en-US" sz="1600" baseline="-25000" dirty="0">
                          <a:solidFill>
                            <a:schemeClr val="tx1"/>
                          </a:solidFill>
                          <a:latin typeface="Calibri" panose="020F0502020204030204" pitchFamily="34" charset="0"/>
                          <a:cs typeface="Calibri" panose="020F0502020204030204" pitchFamily="34" charset="0"/>
                        </a:rPr>
                        <a:t>2</a:t>
                      </a:r>
                      <a:r>
                        <a:rPr lang="en-US" sz="1600" dirty="0">
                          <a:solidFill>
                            <a:schemeClr val="tx1"/>
                          </a:solidFill>
                          <a:latin typeface="Calibri" panose="020F0502020204030204" pitchFamily="34" charset="0"/>
                          <a:cs typeface="Calibri" panose="020F0502020204030204" pitchFamily="34" charset="0"/>
                        </a:rPr>
                        <a:t> per</a:t>
                      </a:r>
                      <a:r>
                        <a:rPr lang="en-US" sz="1600" baseline="0" dirty="0">
                          <a:solidFill>
                            <a:schemeClr val="tx1"/>
                          </a:solidFill>
                          <a:latin typeface="Calibri" panose="020F0502020204030204" pitchFamily="34" charset="0"/>
                          <a:cs typeface="Calibri" panose="020F0502020204030204" pitchFamily="34" charset="0"/>
                        </a:rPr>
                        <a:t> kJ</a:t>
                      </a:r>
                      <a:endParaRPr lang="en-US" sz="1600" dirty="0">
                        <a:solidFill>
                          <a:schemeClr val="tx1"/>
                        </a:solidFill>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0000"/>
                  </a:ext>
                </a:extLst>
              </a:tr>
              <a:tr h="318035">
                <a:tc>
                  <a:txBody>
                    <a:bodyPr/>
                    <a:lstStyle/>
                    <a:p>
                      <a:r>
                        <a:rPr lang="en-US" sz="1600" dirty="0">
                          <a:latin typeface="Calibri" panose="020F0502020204030204" pitchFamily="34" charset="0"/>
                          <a:cs typeface="Calibri" panose="020F0502020204030204" pitchFamily="34" charset="0"/>
                        </a:rPr>
                        <a:t>Wind</a:t>
                      </a:r>
                    </a:p>
                  </a:txBody>
                  <a:tcPr/>
                </a:tc>
                <a:tc>
                  <a:txBody>
                    <a:bodyPr/>
                    <a:lstStyle/>
                    <a:p>
                      <a:r>
                        <a:rPr lang="en-US" sz="1600">
                          <a:latin typeface="Calibri" panose="020F0502020204030204" pitchFamily="34" charset="0"/>
                          <a:cs typeface="Calibri" panose="020F0502020204030204" pitchFamily="34" charset="0"/>
                        </a:rPr>
                        <a:t>    10</a:t>
                      </a:r>
                    </a:p>
                  </a:txBody>
                  <a:tcPr/>
                </a:tc>
                <a:tc>
                  <a:txBody>
                    <a:bodyPr/>
                    <a:lstStyle/>
                    <a:p>
                      <a:pPr algn="ctr" fontAlgn="b"/>
                      <a:r>
                        <a:rPr lang="en-US" sz="1600" b="0" i="0" u="none" strike="noStrike">
                          <a:solidFill>
                            <a:srgbClr val="000000"/>
                          </a:solidFill>
                          <a:effectLst/>
                          <a:latin typeface="Calibri" panose="020F0502020204030204" pitchFamily="34" charset="0"/>
                          <a:cs typeface="Calibri" panose="020F0502020204030204" pitchFamily="34" charset="0"/>
                        </a:rPr>
                        <a:t>0.0028</a:t>
                      </a:r>
                    </a:p>
                  </a:txBody>
                  <a:tcPr marL="12700" marR="12700" marT="12700" marB="0" anchor="b"/>
                </a:tc>
                <a:extLst>
                  <a:ext uri="{0D108BD9-81ED-4DB2-BD59-A6C34878D82A}">
                    <a16:rowId xmlns:a16="http://schemas.microsoft.com/office/drawing/2014/main" val="10001"/>
                  </a:ext>
                </a:extLst>
              </a:tr>
              <a:tr h="318035">
                <a:tc>
                  <a:txBody>
                    <a:bodyPr/>
                    <a:lstStyle/>
                    <a:p>
                      <a:r>
                        <a:rPr lang="en-US" sz="1600" dirty="0">
                          <a:latin typeface="Calibri" panose="020F0502020204030204" pitchFamily="34" charset="0"/>
                          <a:cs typeface="Calibri" panose="020F0502020204030204" pitchFamily="34" charset="0"/>
                        </a:rPr>
                        <a:t>Hydroelectric</a:t>
                      </a:r>
                    </a:p>
                  </a:txBody>
                  <a:tcPr/>
                </a:tc>
                <a:tc>
                  <a:txBody>
                    <a:bodyPr/>
                    <a:lstStyle/>
                    <a:p>
                      <a:r>
                        <a:rPr lang="en-US" sz="1600" dirty="0">
                          <a:latin typeface="Calibri" panose="020F0502020204030204" pitchFamily="34" charset="0"/>
                          <a:cs typeface="Calibri" panose="020F0502020204030204" pitchFamily="34" charset="0"/>
                        </a:rPr>
                        <a:t>    10</a:t>
                      </a:r>
                    </a:p>
                  </a:txBody>
                  <a:tcPr/>
                </a:tc>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0.0028</a:t>
                      </a:r>
                    </a:p>
                  </a:txBody>
                  <a:tcPr marL="12700" marR="12700" marT="12700" marB="0" anchor="b"/>
                </a:tc>
                <a:extLst>
                  <a:ext uri="{0D108BD9-81ED-4DB2-BD59-A6C34878D82A}">
                    <a16:rowId xmlns:a16="http://schemas.microsoft.com/office/drawing/2014/main" val="10002"/>
                  </a:ext>
                </a:extLst>
              </a:tr>
              <a:tr h="318035">
                <a:tc>
                  <a:txBody>
                    <a:bodyPr/>
                    <a:lstStyle/>
                    <a:p>
                      <a:r>
                        <a:rPr lang="en-US" sz="1600">
                          <a:latin typeface="Calibri" panose="020F0502020204030204" pitchFamily="34" charset="0"/>
                          <a:cs typeface="Calibri" panose="020F0502020204030204" pitchFamily="34" charset="0"/>
                        </a:rPr>
                        <a:t>Biogas</a:t>
                      </a:r>
                    </a:p>
                  </a:txBody>
                  <a:tcPr/>
                </a:tc>
                <a:tc>
                  <a:txBody>
                    <a:bodyPr/>
                    <a:lstStyle/>
                    <a:p>
                      <a:r>
                        <a:rPr lang="en-US" sz="1600" dirty="0">
                          <a:latin typeface="Calibri" panose="020F0502020204030204" pitchFamily="34" charset="0"/>
                          <a:cs typeface="Calibri" panose="020F0502020204030204" pitchFamily="34" charset="0"/>
                        </a:rPr>
                        <a:t>    11</a:t>
                      </a:r>
                    </a:p>
                  </a:txBody>
                  <a:tcPr/>
                </a:tc>
                <a:tc>
                  <a:txBody>
                    <a:bodyPr/>
                    <a:lstStyle/>
                    <a:p>
                      <a:pPr algn="ctr" fontAlgn="b"/>
                      <a:r>
                        <a:rPr lang="en-US" sz="1600" b="0" i="0" u="none" strike="noStrike">
                          <a:solidFill>
                            <a:srgbClr val="000000"/>
                          </a:solidFill>
                          <a:effectLst/>
                          <a:latin typeface="Calibri" panose="020F0502020204030204" pitchFamily="34" charset="0"/>
                          <a:cs typeface="Calibri" panose="020F0502020204030204" pitchFamily="34" charset="0"/>
                        </a:rPr>
                        <a:t>0.0031</a:t>
                      </a:r>
                    </a:p>
                  </a:txBody>
                  <a:tcPr marL="12700" marR="12700" marT="12700" marB="0" anchor="b"/>
                </a:tc>
                <a:extLst>
                  <a:ext uri="{0D108BD9-81ED-4DB2-BD59-A6C34878D82A}">
                    <a16:rowId xmlns:a16="http://schemas.microsoft.com/office/drawing/2014/main" val="10003"/>
                  </a:ext>
                </a:extLst>
              </a:tr>
              <a:tr h="318035">
                <a:tc>
                  <a:txBody>
                    <a:bodyPr/>
                    <a:lstStyle/>
                    <a:p>
                      <a:r>
                        <a:rPr lang="en-US" sz="1600">
                          <a:latin typeface="Calibri" panose="020F0502020204030204" pitchFamily="34" charset="0"/>
                          <a:cs typeface="Calibri" panose="020F0502020204030204" pitchFamily="34" charset="0"/>
                        </a:rPr>
                        <a:t>Biomass (wood,</a:t>
                      </a:r>
                      <a:r>
                        <a:rPr lang="en-US" sz="1600" baseline="0">
                          <a:latin typeface="Calibri" panose="020F0502020204030204" pitchFamily="34" charset="0"/>
                          <a:cs typeface="Calibri" panose="020F0502020204030204" pitchFamily="34" charset="0"/>
                        </a:rPr>
                        <a:t> steam turbine)</a:t>
                      </a:r>
                      <a:endParaRPr lang="en-US" sz="1600">
                        <a:latin typeface="Calibri" panose="020F0502020204030204" pitchFamily="34" charset="0"/>
                        <a:cs typeface="Calibri" panose="020F0502020204030204" pitchFamily="34" charset="0"/>
                      </a:endParaRPr>
                    </a:p>
                  </a:txBody>
                  <a:tcPr/>
                </a:tc>
                <a:tc>
                  <a:txBody>
                    <a:bodyPr/>
                    <a:lstStyle/>
                    <a:p>
                      <a:r>
                        <a:rPr lang="en-US" sz="1600" dirty="0">
                          <a:latin typeface="Calibri" panose="020F0502020204030204" pitchFamily="34" charset="0"/>
                          <a:cs typeface="Calibri" panose="020F0502020204030204" pitchFamily="34" charset="0"/>
                        </a:rPr>
                        <a:t>    22</a:t>
                      </a:r>
                    </a:p>
                  </a:txBody>
                  <a:tcPr/>
                </a:tc>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0.0061</a:t>
                      </a:r>
                    </a:p>
                  </a:txBody>
                  <a:tcPr marL="12700" marR="12700" marT="12700" marB="0" anchor="b"/>
                </a:tc>
                <a:extLst>
                  <a:ext uri="{0D108BD9-81ED-4DB2-BD59-A6C34878D82A}">
                    <a16:rowId xmlns:a16="http://schemas.microsoft.com/office/drawing/2014/main" val="10004"/>
                  </a:ext>
                </a:extLst>
              </a:tr>
              <a:tr h="318035">
                <a:tc>
                  <a:txBody>
                    <a:bodyPr/>
                    <a:lstStyle/>
                    <a:p>
                      <a:r>
                        <a:rPr lang="en-US" sz="1600">
                          <a:latin typeface="Calibri" panose="020F0502020204030204" pitchFamily="34" charset="0"/>
                          <a:cs typeface="Calibri" panose="020F0502020204030204" pitchFamily="34" charset="0"/>
                        </a:rPr>
                        <a:t>Solar</a:t>
                      </a:r>
                      <a:r>
                        <a:rPr lang="en-US" sz="1600" baseline="0">
                          <a:latin typeface="Calibri" panose="020F0502020204030204" pitchFamily="34" charset="0"/>
                          <a:cs typeface="Calibri" panose="020F0502020204030204" pitchFamily="34" charset="0"/>
                        </a:rPr>
                        <a:t> PV</a:t>
                      </a:r>
                      <a:endParaRPr lang="en-US" sz="1600">
                        <a:latin typeface="Calibri" panose="020F0502020204030204" pitchFamily="34" charset="0"/>
                        <a:cs typeface="Calibri" panose="020F0502020204030204" pitchFamily="34" charset="0"/>
                      </a:endParaRPr>
                    </a:p>
                  </a:txBody>
                  <a:tcPr/>
                </a:tc>
                <a:tc>
                  <a:txBody>
                    <a:bodyPr/>
                    <a:lstStyle/>
                    <a:p>
                      <a:r>
                        <a:rPr lang="en-US" sz="1600">
                          <a:latin typeface="Calibri" panose="020F0502020204030204" pitchFamily="34" charset="0"/>
                          <a:cs typeface="Calibri" panose="020F0502020204030204" pitchFamily="34" charset="0"/>
                        </a:rPr>
                        <a:t>    32</a:t>
                      </a:r>
                    </a:p>
                  </a:txBody>
                  <a:tcPr/>
                </a:tc>
                <a:tc>
                  <a:txBody>
                    <a:bodyPr/>
                    <a:lstStyle/>
                    <a:p>
                      <a:pPr algn="ctr" fontAlgn="b"/>
                      <a:r>
                        <a:rPr lang="en-US" sz="1600" b="0" i="0" u="none" strike="noStrike">
                          <a:solidFill>
                            <a:srgbClr val="000000"/>
                          </a:solidFill>
                          <a:effectLst/>
                          <a:latin typeface="Calibri" panose="020F0502020204030204" pitchFamily="34" charset="0"/>
                          <a:cs typeface="Calibri" panose="020F0502020204030204" pitchFamily="34" charset="0"/>
                        </a:rPr>
                        <a:t>0.0089</a:t>
                      </a:r>
                    </a:p>
                  </a:txBody>
                  <a:tcPr marL="12700" marR="12700" marT="12700" marB="0" anchor="b"/>
                </a:tc>
                <a:extLst>
                  <a:ext uri="{0D108BD9-81ED-4DB2-BD59-A6C34878D82A}">
                    <a16:rowId xmlns:a16="http://schemas.microsoft.com/office/drawing/2014/main" val="10005"/>
                  </a:ext>
                </a:extLst>
              </a:tr>
              <a:tr h="318035">
                <a:tc>
                  <a:txBody>
                    <a:bodyPr/>
                    <a:lstStyle/>
                    <a:p>
                      <a:r>
                        <a:rPr lang="en-US" sz="1600">
                          <a:latin typeface="Calibri" panose="020F0502020204030204" pitchFamily="34" charset="0"/>
                          <a:cs typeface="Calibri" panose="020F0502020204030204" pitchFamily="34" charset="0"/>
                        </a:rPr>
                        <a:t>Geothermal</a:t>
                      </a:r>
                    </a:p>
                  </a:txBody>
                  <a:tcPr/>
                </a:tc>
                <a:tc>
                  <a:txBody>
                    <a:bodyPr/>
                    <a:lstStyle/>
                    <a:p>
                      <a:r>
                        <a:rPr lang="en-US" sz="1600" dirty="0">
                          <a:latin typeface="Calibri" panose="020F0502020204030204" pitchFamily="34" charset="0"/>
                          <a:cs typeface="Calibri" panose="020F0502020204030204" pitchFamily="34" charset="0"/>
                        </a:rPr>
                        <a:t>    38</a:t>
                      </a:r>
                    </a:p>
                  </a:txBody>
                  <a:tcPr/>
                </a:tc>
                <a:tc>
                  <a:txBody>
                    <a:bodyPr/>
                    <a:lstStyle/>
                    <a:p>
                      <a:pPr algn="ctr" fontAlgn="b"/>
                      <a:r>
                        <a:rPr lang="en-US" sz="1600" b="0" i="0" u="none" strike="noStrike">
                          <a:solidFill>
                            <a:srgbClr val="000000"/>
                          </a:solidFill>
                          <a:effectLst/>
                          <a:latin typeface="Calibri" panose="020F0502020204030204" pitchFamily="34" charset="0"/>
                          <a:cs typeface="Calibri" panose="020F0502020204030204" pitchFamily="34" charset="0"/>
                        </a:rPr>
                        <a:t>0.0106</a:t>
                      </a:r>
                    </a:p>
                  </a:txBody>
                  <a:tcPr marL="12700" marR="12700" marT="12700" marB="0" anchor="b"/>
                </a:tc>
                <a:extLst>
                  <a:ext uri="{0D108BD9-81ED-4DB2-BD59-A6C34878D82A}">
                    <a16:rowId xmlns:a16="http://schemas.microsoft.com/office/drawing/2014/main" val="10006"/>
                  </a:ext>
                </a:extLst>
              </a:tr>
              <a:tr h="318035">
                <a:tc>
                  <a:txBody>
                    <a:bodyPr/>
                    <a:lstStyle/>
                    <a:p>
                      <a:r>
                        <a:rPr lang="en-US" sz="1600">
                          <a:latin typeface="Calibri" panose="020F0502020204030204" pitchFamily="34" charset="0"/>
                          <a:cs typeface="Calibri" panose="020F0502020204030204" pitchFamily="34" charset="0"/>
                        </a:rPr>
                        <a:t>Nuclear</a:t>
                      </a:r>
                    </a:p>
                  </a:txBody>
                  <a:tcPr/>
                </a:tc>
                <a:tc>
                  <a:txBody>
                    <a:bodyPr/>
                    <a:lstStyle/>
                    <a:p>
                      <a:r>
                        <a:rPr lang="en-US" sz="1600">
                          <a:latin typeface="Calibri" panose="020F0502020204030204" pitchFamily="34" charset="0"/>
                          <a:cs typeface="Calibri" panose="020F0502020204030204" pitchFamily="34" charset="0"/>
                        </a:rPr>
                        <a:t>    66</a:t>
                      </a:r>
                    </a:p>
                  </a:txBody>
                  <a:tcPr/>
                </a:tc>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0.0183</a:t>
                      </a:r>
                    </a:p>
                  </a:txBody>
                  <a:tcPr marL="12700" marR="12700" marT="12700" marB="0" anchor="b"/>
                </a:tc>
                <a:extLst>
                  <a:ext uri="{0D108BD9-81ED-4DB2-BD59-A6C34878D82A}">
                    <a16:rowId xmlns:a16="http://schemas.microsoft.com/office/drawing/2014/main" val="10007"/>
                  </a:ext>
                </a:extLst>
              </a:tr>
              <a:tr h="318035">
                <a:tc>
                  <a:txBody>
                    <a:bodyPr/>
                    <a:lstStyle/>
                    <a:p>
                      <a:r>
                        <a:rPr lang="en-US" sz="1600">
                          <a:latin typeface="Calibri" panose="020F0502020204030204" pitchFamily="34" charset="0"/>
                          <a:cs typeface="Calibri" panose="020F0502020204030204" pitchFamily="34" charset="0"/>
                        </a:rPr>
                        <a:t>Natural gas</a:t>
                      </a:r>
                    </a:p>
                  </a:txBody>
                  <a:tcPr/>
                </a:tc>
                <a:tc>
                  <a:txBody>
                    <a:bodyPr/>
                    <a:lstStyle/>
                    <a:p>
                      <a:r>
                        <a:rPr lang="en-US" sz="1600">
                          <a:latin typeface="Calibri" panose="020F0502020204030204" pitchFamily="34" charset="0"/>
                          <a:cs typeface="Calibri" panose="020F0502020204030204" pitchFamily="34" charset="0"/>
                        </a:rPr>
                        <a:t>  443</a:t>
                      </a:r>
                    </a:p>
                  </a:txBody>
                  <a:tcPr/>
                </a:tc>
                <a:tc>
                  <a:txBody>
                    <a:bodyPr/>
                    <a:lstStyle/>
                    <a:p>
                      <a:pPr algn="ctr" fontAlgn="b"/>
                      <a:r>
                        <a:rPr lang="en-US" sz="1600" b="0" i="0" u="none" strike="noStrike">
                          <a:solidFill>
                            <a:srgbClr val="000000"/>
                          </a:solidFill>
                          <a:effectLst/>
                          <a:latin typeface="Calibri" panose="020F0502020204030204" pitchFamily="34" charset="0"/>
                          <a:cs typeface="Calibri" panose="020F0502020204030204" pitchFamily="34" charset="0"/>
                        </a:rPr>
                        <a:t>0.1231</a:t>
                      </a:r>
                    </a:p>
                  </a:txBody>
                  <a:tcPr marL="12700" marR="12700" marT="12700" marB="0" anchor="b"/>
                </a:tc>
                <a:extLst>
                  <a:ext uri="{0D108BD9-81ED-4DB2-BD59-A6C34878D82A}">
                    <a16:rowId xmlns:a16="http://schemas.microsoft.com/office/drawing/2014/main" val="10008"/>
                  </a:ext>
                </a:extLst>
              </a:tr>
              <a:tr h="318035">
                <a:tc>
                  <a:txBody>
                    <a:bodyPr/>
                    <a:lstStyle/>
                    <a:p>
                      <a:r>
                        <a:rPr lang="en-US" sz="1600">
                          <a:latin typeface="Calibri" panose="020F0502020204030204" pitchFamily="34" charset="0"/>
                          <a:cs typeface="Calibri" panose="020F0502020204030204" pitchFamily="34" charset="0"/>
                        </a:rPr>
                        <a:t>Diesel</a:t>
                      </a:r>
                    </a:p>
                  </a:txBody>
                  <a:tcPr/>
                </a:tc>
                <a:tc>
                  <a:txBody>
                    <a:bodyPr/>
                    <a:lstStyle/>
                    <a:p>
                      <a:r>
                        <a:rPr lang="en-US" sz="1600">
                          <a:latin typeface="Calibri" panose="020F0502020204030204" pitchFamily="34" charset="0"/>
                          <a:cs typeface="Calibri" panose="020F0502020204030204" pitchFamily="34" charset="0"/>
                        </a:rPr>
                        <a:t>  778</a:t>
                      </a:r>
                    </a:p>
                  </a:txBody>
                  <a:tcPr/>
                </a:tc>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0.2161</a:t>
                      </a:r>
                    </a:p>
                  </a:txBody>
                  <a:tcPr marL="12700" marR="12700" marT="12700" marB="0" anchor="b"/>
                </a:tc>
                <a:extLst>
                  <a:ext uri="{0D108BD9-81ED-4DB2-BD59-A6C34878D82A}">
                    <a16:rowId xmlns:a16="http://schemas.microsoft.com/office/drawing/2014/main" val="10009"/>
                  </a:ext>
                </a:extLst>
              </a:tr>
              <a:tr h="318035">
                <a:tc>
                  <a:txBody>
                    <a:bodyPr/>
                    <a:lstStyle/>
                    <a:p>
                      <a:r>
                        <a:rPr lang="en-US" sz="1600">
                          <a:latin typeface="Calibri" panose="020F0502020204030204" pitchFamily="34" charset="0"/>
                          <a:cs typeface="Calibri" panose="020F0502020204030204" pitchFamily="34" charset="0"/>
                        </a:rPr>
                        <a:t>Heavy oil</a:t>
                      </a:r>
                    </a:p>
                  </a:txBody>
                  <a:tcPr/>
                </a:tc>
                <a:tc>
                  <a:txBody>
                    <a:bodyPr/>
                    <a:lstStyle/>
                    <a:p>
                      <a:r>
                        <a:rPr lang="en-US" sz="1600">
                          <a:latin typeface="Calibri" panose="020F0502020204030204" pitchFamily="34" charset="0"/>
                          <a:cs typeface="Calibri" panose="020F0502020204030204" pitchFamily="34" charset="0"/>
                        </a:rPr>
                        <a:t>  778</a:t>
                      </a:r>
                    </a:p>
                  </a:txBody>
                  <a:tcPr/>
                </a:tc>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0.2161</a:t>
                      </a:r>
                    </a:p>
                  </a:txBody>
                  <a:tcPr marL="12700" marR="12700" marT="12700" marB="0" anchor="b"/>
                </a:tc>
                <a:extLst>
                  <a:ext uri="{0D108BD9-81ED-4DB2-BD59-A6C34878D82A}">
                    <a16:rowId xmlns:a16="http://schemas.microsoft.com/office/drawing/2014/main" val="10010"/>
                  </a:ext>
                </a:extLst>
              </a:tr>
              <a:tr h="318035">
                <a:tc>
                  <a:txBody>
                    <a:bodyPr/>
                    <a:lstStyle/>
                    <a:p>
                      <a:r>
                        <a:rPr lang="en-US" sz="1600">
                          <a:latin typeface="Calibri" panose="020F0502020204030204" pitchFamily="34" charset="0"/>
                          <a:cs typeface="Calibri" panose="020F0502020204030204" pitchFamily="34" charset="0"/>
                        </a:rPr>
                        <a:t>Coal</a:t>
                      </a:r>
                      <a:r>
                        <a:rPr lang="en-US" sz="1600" baseline="0">
                          <a:latin typeface="Calibri" panose="020F0502020204030204" pitchFamily="34" charset="0"/>
                          <a:cs typeface="Calibri" panose="020F0502020204030204" pitchFamily="34" charset="0"/>
                        </a:rPr>
                        <a:t> </a:t>
                      </a:r>
                      <a:endParaRPr lang="en-US" sz="1600">
                        <a:latin typeface="Calibri" panose="020F0502020204030204" pitchFamily="34" charset="0"/>
                        <a:cs typeface="Calibri" panose="020F0502020204030204" pitchFamily="34" charset="0"/>
                      </a:endParaRPr>
                    </a:p>
                  </a:txBody>
                  <a:tcPr/>
                </a:tc>
                <a:tc>
                  <a:txBody>
                    <a:bodyPr/>
                    <a:lstStyle/>
                    <a:p>
                      <a:r>
                        <a:rPr lang="en-US" sz="1600">
                          <a:latin typeface="Calibri" panose="020F0502020204030204" pitchFamily="34" charset="0"/>
                          <a:cs typeface="Calibri" panose="020F0502020204030204" pitchFamily="34" charset="0"/>
                        </a:rPr>
                        <a:t>1050</a:t>
                      </a:r>
                    </a:p>
                  </a:txBody>
                  <a:tcPr/>
                </a:tc>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0.2917</a:t>
                      </a:r>
                    </a:p>
                  </a:txBody>
                  <a:tcPr marL="12700" marR="12700" marT="12700" marB="0" anchor="b"/>
                </a:tc>
                <a:extLst>
                  <a:ext uri="{0D108BD9-81ED-4DB2-BD59-A6C34878D82A}">
                    <a16:rowId xmlns:a16="http://schemas.microsoft.com/office/drawing/2014/main" val="10011"/>
                  </a:ext>
                </a:extLst>
              </a:tr>
            </a:tbl>
          </a:graphicData>
        </a:graphic>
      </p:graphicFrame>
      <p:sp>
        <p:nvSpPr>
          <p:cNvPr id="7" name="TextBox 6">
            <a:extLst>
              <a:ext uri="{FF2B5EF4-FFF2-40B4-BE49-F238E27FC236}">
                <a16:creationId xmlns:a16="http://schemas.microsoft.com/office/drawing/2014/main" id="{F1E5FE97-DF87-0646-8D11-53F4F38F1F11}"/>
              </a:ext>
            </a:extLst>
          </p:cNvPr>
          <p:cNvSpPr txBox="1"/>
          <p:nvPr/>
        </p:nvSpPr>
        <p:spPr>
          <a:xfrm>
            <a:off x="1192484" y="6166698"/>
            <a:ext cx="4115980" cy="369332"/>
          </a:xfrm>
          <a:prstGeom prst="rect">
            <a:avLst/>
          </a:prstGeom>
          <a:noFill/>
        </p:spPr>
        <p:txBody>
          <a:bodyPr wrap="square" rtlCol="0">
            <a:spAutoFit/>
          </a:bodyPr>
          <a:lstStyle/>
          <a:p>
            <a:r>
              <a:rPr lang="en-US" dirty="0" err="1"/>
              <a:t>Sovacool</a:t>
            </a:r>
            <a:r>
              <a:rPr lang="en-US" dirty="0"/>
              <a:t>, </a:t>
            </a:r>
            <a:r>
              <a:rPr lang="en-US" i="1" dirty="0"/>
              <a:t>Energy Policy</a:t>
            </a:r>
            <a:r>
              <a:rPr lang="en-US" dirty="0"/>
              <a:t> 36 (2008) 2940</a:t>
            </a:r>
          </a:p>
        </p:txBody>
      </p:sp>
      <p:pic>
        <p:nvPicPr>
          <p:cNvPr id="2" name="Picture 1">
            <a:extLst>
              <a:ext uri="{FF2B5EF4-FFF2-40B4-BE49-F238E27FC236}">
                <a16:creationId xmlns:a16="http://schemas.microsoft.com/office/drawing/2014/main" id="{8D612A5D-3FDF-E040-9FF9-886F075B00D8}"/>
              </a:ext>
            </a:extLst>
          </p:cNvPr>
          <p:cNvPicPr>
            <a:picLocks noChangeAspect="1"/>
          </p:cNvPicPr>
          <p:nvPr/>
        </p:nvPicPr>
        <p:blipFill rotWithShape="1">
          <a:blip r:embed="rId2"/>
          <a:srcRect t="9858"/>
          <a:stretch/>
        </p:blipFill>
        <p:spPr>
          <a:xfrm>
            <a:off x="8429594" y="4916774"/>
            <a:ext cx="1893212" cy="1258179"/>
          </a:xfrm>
          <a:prstGeom prst="rect">
            <a:avLst/>
          </a:prstGeom>
        </p:spPr>
      </p:pic>
      <p:pic>
        <p:nvPicPr>
          <p:cNvPr id="3" name="Picture 2">
            <a:extLst>
              <a:ext uri="{FF2B5EF4-FFF2-40B4-BE49-F238E27FC236}">
                <a16:creationId xmlns:a16="http://schemas.microsoft.com/office/drawing/2014/main" id="{22B05665-42E7-264E-B13F-06F0964D167A}"/>
              </a:ext>
            </a:extLst>
          </p:cNvPr>
          <p:cNvPicPr>
            <a:picLocks noChangeAspect="1"/>
          </p:cNvPicPr>
          <p:nvPr/>
        </p:nvPicPr>
        <p:blipFill rotWithShape="1">
          <a:blip r:embed="rId3"/>
          <a:srcRect t="14203" b="9275"/>
          <a:stretch/>
        </p:blipFill>
        <p:spPr>
          <a:xfrm>
            <a:off x="8429594" y="1194984"/>
            <a:ext cx="1723866" cy="1978702"/>
          </a:xfrm>
          <a:prstGeom prst="rect">
            <a:avLst/>
          </a:prstGeom>
        </p:spPr>
      </p:pic>
    </p:spTree>
    <p:extLst>
      <p:ext uri="{BB962C8B-B14F-4D97-AF65-F5344CB8AC3E}">
        <p14:creationId xmlns:p14="http://schemas.microsoft.com/office/powerpoint/2010/main" val="594860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0" name="Title 1"/>
          <p:cNvSpPr>
            <a:spLocks noGrp="1"/>
          </p:cNvSpPr>
          <p:nvPr>
            <p:ph type="title"/>
          </p:nvPr>
        </p:nvSpPr>
        <p:spPr>
          <a:xfrm>
            <a:off x="2975882" y="279116"/>
            <a:ext cx="6240235" cy="646331"/>
          </a:xfrm>
        </p:spPr>
        <p:txBody>
          <a:bodyPr wrap="square">
            <a:spAutoFit/>
          </a:bodyPr>
          <a:lstStyle/>
          <a:p>
            <a:pPr algn="ctr"/>
            <a:r>
              <a:rPr lang="en-US" sz="4000" b="1" dirty="0">
                <a:latin typeface="+mn-lt"/>
              </a:rPr>
              <a:t>The Egyptian context</a:t>
            </a:r>
          </a:p>
        </p:txBody>
      </p:sp>
      <p:sp>
        <p:nvSpPr>
          <p:cNvPr id="13" name="Rectangle 1">
            <a:extLst>
              <a:ext uri="{FF2B5EF4-FFF2-40B4-BE49-F238E27FC236}">
                <a16:creationId xmlns:a16="http://schemas.microsoft.com/office/drawing/2014/main" id="{5575276C-E838-4316-86AF-04F0E15DF308}"/>
              </a:ext>
            </a:extLst>
          </p:cNvPr>
          <p:cNvSpPr>
            <a:spLocks noChangeArrowheads="1"/>
          </p:cNvSpPr>
          <p:nvPr/>
        </p:nvSpPr>
        <p:spPr bwMode="auto">
          <a:xfrm>
            <a:off x="274853" y="5975705"/>
            <a:ext cx="64017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bg2">
                    <a:lumMod val="50000"/>
                  </a:schemeClr>
                </a:solidFill>
                <a:latin typeface="Arial" panose="020B0604020202020204" pitchFamily="34" charset="0"/>
              </a:rPr>
              <a:t>2016 data</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bg2">
                    <a:lumMod val="50000"/>
                  </a:schemeClr>
                </a:solidFill>
                <a:latin typeface="Arial" panose="020B0604020202020204" pitchFamily="34" charset="0"/>
              </a:rPr>
              <a:t>Source: EIA</a:t>
            </a:r>
          </a:p>
          <a:p>
            <a:pPr lvl="0" defTabSz="914400" eaLnBrk="0" fontAlgn="base" hangingPunct="0">
              <a:spcBef>
                <a:spcPct val="0"/>
              </a:spcBef>
              <a:spcAft>
                <a:spcPct val="0"/>
              </a:spcAft>
            </a:pPr>
            <a:r>
              <a:rPr lang="en-US" altLang="en-US" sz="1200" dirty="0">
                <a:solidFill>
                  <a:schemeClr val="bg2">
                    <a:lumMod val="50000"/>
                  </a:schemeClr>
                </a:solidFill>
                <a:latin typeface="Arial" panose="020B0604020202020204" pitchFamily="34" charset="0"/>
              </a:rPr>
              <a:t>https://</a:t>
            </a:r>
            <a:r>
              <a:rPr lang="en-US" altLang="en-US" sz="1200" dirty="0" err="1">
                <a:solidFill>
                  <a:schemeClr val="bg2">
                    <a:lumMod val="50000"/>
                  </a:schemeClr>
                </a:solidFill>
                <a:latin typeface="Arial" panose="020B0604020202020204" pitchFamily="34" charset="0"/>
              </a:rPr>
              <a:t>www.eia.gov</a:t>
            </a:r>
            <a:r>
              <a:rPr lang="en-US" altLang="en-US" sz="1200" dirty="0">
                <a:solidFill>
                  <a:schemeClr val="bg2">
                    <a:lumMod val="50000"/>
                  </a:schemeClr>
                </a:solidFill>
                <a:latin typeface="Arial" panose="020B0604020202020204" pitchFamily="34" charset="0"/>
              </a:rPr>
              <a:t>/beta/international/</a:t>
            </a:r>
            <a:r>
              <a:rPr lang="en-US" altLang="en-US" sz="1200" dirty="0" err="1">
                <a:solidFill>
                  <a:schemeClr val="bg2">
                    <a:lumMod val="50000"/>
                  </a:schemeClr>
                </a:solidFill>
                <a:latin typeface="Arial" panose="020B0604020202020204" pitchFamily="34" charset="0"/>
              </a:rPr>
              <a:t>analysis_includes</a:t>
            </a:r>
            <a:r>
              <a:rPr lang="en-US" altLang="en-US" sz="1200" dirty="0">
                <a:solidFill>
                  <a:schemeClr val="bg2">
                    <a:lumMod val="50000"/>
                  </a:schemeClr>
                </a:solidFill>
                <a:latin typeface="Arial" panose="020B0604020202020204" pitchFamily="34" charset="0"/>
              </a:rPr>
              <a:t>/</a:t>
            </a:r>
            <a:r>
              <a:rPr lang="en-US" altLang="en-US" sz="1200" dirty="0" err="1">
                <a:solidFill>
                  <a:schemeClr val="bg2">
                    <a:lumMod val="50000"/>
                  </a:schemeClr>
                </a:solidFill>
                <a:latin typeface="Arial" panose="020B0604020202020204" pitchFamily="34" charset="0"/>
              </a:rPr>
              <a:t>countries_long</a:t>
            </a:r>
            <a:r>
              <a:rPr lang="en-US" altLang="en-US" sz="1200" dirty="0">
                <a:solidFill>
                  <a:schemeClr val="bg2">
                    <a:lumMod val="50000"/>
                  </a:schemeClr>
                </a:solidFill>
                <a:latin typeface="Arial" panose="020B0604020202020204" pitchFamily="34" charset="0"/>
              </a:rPr>
              <a:t>/Egypt/</a:t>
            </a:r>
            <a:r>
              <a:rPr lang="en-US" altLang="en-US" sz="1200" dirty="0" err="1">
                <a:solidFill>
                  <a:schemeClr val="bg2">
                    <a:lumMod val="50000"/>
                  </a:schemeClr>
                </a:solidFill>
                <a:latin typeface="Arial" panose="020B0604020202020204" pitchFamily="34" charset="0"/>
              </a:rPr>
              <a:t>egypt.pdf</a:t>
            </a:r>
            <a:endParaRPr kumimoji="0" lang="en-US" altLang="en-US" sz="1200" b="0" i="0" u="none" strike="noStrike" cap="none" normalizeH="0" baseline="0" dirty="0">
              <a:ln>
                <a:noFill/>
              </a:ln>
              <a:solidFill>
                <a:schemeClr val="bg2">
                  <a:lumMod val="50000"/>
                </a:schemeClr>
              </a:solidFill>
              <a:effectLst/>
              <a:latin typeface="Arial" panose="020B0604020202020204" pitchFamily="34" charset="0"/>
            </a:endParaRPr>
          </a:p>
        </p:txBody>
      </p:sp>
      <p:graphicFrame>
        <p:nvGraphicFramePr>
          <p:cNvPr id="6" name="Chart 5">
            <a:extLst>
              <a:ext uri="{FF2B5EF4-FFF2-40B4-BE49-F238E27FC236}">
                <a16:creationId xmlns:a16="http://schemas.microsoft.com/office/drawing/2014/main" id="{01811ED2-2C6F-AF40-91D4-0DF9A5B5B823}"/>
              </a:ext>
            </a:extLst>
          </p:cNvPr>
          <p:cNvGraphicFramePr/>
          <p:nvPr>
            <p:extLst>
              <p:ext uri="{D42A27DB-BD31-4B8C-83A1-F6EECF244321}">
                <p14:modId xmlns:p14="http://schemas.microsoft.com/office/powerpoint/2010/main" val="3399555955"/>
              </p:ext>
            </p:extLst>
          </p:nvPr>
        </p:nvGraphicFramePr>
        <p:xfrm>
          <a:off x="7139141" y="2267012"/>
          <a:ext cx="5177145" cy="440252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0063F50-A75C-8646-8BAF-34AF81B8FA65}"/>
              </a:ext>
            </a:extLst>
          </p:cNvPr>
          <p:cNvSpPr txBox="1"/>
          <p:nvPr/>
        </p:nvSpPr>
        <p:spPr>
          <a:xfrm>
            <a:off x="10476387" y="4349664"/>
            <a:ext cx="487634" cy="461665"/>
          </a:xfrm>
          <a:prstGeom prst="rect">
            <a:avLst/>
          </a:prstGeom>
          <a:noFill/>
        </p:spPr>
        <p:txBody>
          <a:bodyPr wrap="none" rtlCol="0">
            <a:spAutoFit/>
          </a:bodyPr>
          <a:lstStyle/>
          <a:p>
            <a:r>
              <a:rPr lang="en-US" sz="2400" dirty="0">
                <a:solidFill>
                  <a:schemeClr val="bg1"/>
                </a:solidFill>
              </a:rPr>
              <a:t>oil</a:t>
            </a:r>
          </a:p>
        </p:txBody>
      </p:sp>
      <p:sp>
        <p:nvSpPr>
          <p:cNvPr id="12" name="TextBox 11">
            <a:extLst>
              <a:ext uri="{FF2B5EF4-FFF2-40B4-BE49-F238E27FC236}">
                <a16:creationId xmlns:a16="http://schemas.microsoft.com/office/drawing/2014/main" id="{0F7661BF-4196-C04C-A3C1-2EC46D5B0BE2}"/>
              </a:ext>
            </a:extLst>
          </p:cNvPr>
          <p:cNvSpPr txBox="1"/>
          <p:nvPr/>
        </p:nvSpPr>
        <p:spPr>
          <a:xfrm>
            <a:off x="8245388" y="3989386"/>
            <a:ext cx="1074781" cy="830997"/>
          </a:xfrm>
          <a:prstGeom prst="rect">
            <a:avLst/>
          </a:prstGeom>
          <a:noFill/>
        </p:spPr>
        <p:txBody>
          <a:bodyPr wrap="none" rtlCol="0">
            <a:spAutoFit/>
          </a:bodyPr>
          <a:lstStyle/>
          <a:p>
            <a:r>
              <a:rPr lang="en-US" sz="2400" dirty="0"/>
              <a:t>natural</a:t>
            </a:r>
          </a:p>
          <a:p>
            <a:r>
              <a:rPr lang="en-US" sz="2400" dirty="0"/>
              <a:t>gas</a:t>
            </a:r>
          </a:p>
        </p:txBody>
      </p:sp>
      <p:sp>
        <p:nvSpPr>
          <p:cNvPr id="15" name="TextBox 14">
            <a:extLst>
              <a:ext uri="{FF2B5EF4-FFF2-40B4-BE49-F238E27FC236}">
                <a16:creationId xmlns:a16="http://schemas.microsoft.com/office/drawing/2014/main" id="{3F7E842E-5043-3B4F-87C5-8BEA9DEB24EB}"/>
              </a:ext>
            </a:extLst>
          </p:cNvPr>
          <p:cNvSpPr txBox="1"/>
          <p:nvPr/>
        </p:nvSpPr>
        <p:spPr>
          <a:xfrm>
            <a:off x="9656121" y="1862509"/>
            <a:ext cx="691856" cy="461665"/>
          </a:xfrm>
          <a:prstGeom prst="rect">
            <a:avLst/>
          </a:prstGeom>
          <a:noFill/>
        </p:spPr>
        <p:txBody>
          <a:bodyPr wrap="none" rtlCol="0">
            <a:spAutoFit/>
          </a:bodyPr>
          <a:lstStyle/>
          <a:p>
            <a:r>
              <a:rPr lang="en-US" sz="2400" dirty="0">
                <a:solidFill>
                  <a:srgbClr val="00B0F0"/>
                </a:solidFill>
              </a:rPr>
              <a:t>coal</a:t>
            </a:r>
          </a:p>
        </p:txBody>
      </p:sp>
      <p:sp>
        <p:nvSpPr>
          <p:cNvPr id="16" name="TextBox 15">
            <a:extLst>
              <a:ext uri="{FF2B5EF4-FFF2-40B4-BE49-F238E27FC236}">
                <a16:creationId xmlns:a16="http://schemas.microsoft.com/office/drawing/2014/main" id="{FF9EB941-A37B-4846-8C36-340FE51CB322}"/>
              </a:ext>
            </a:extLst>
          </p:cNvPr>
          <p:cNvSpPr txBox="1"/>
          <p:nvPr/>
        </p:nvSpPr>
        <p:spPr>
          <a:xfrm>
            <a:off x="8209278" y="1538551"/>
            <a:ext cx="1180844" cy="830997"/>
          </a:xfrm>
          <a:prstGeom prst="rect">
            <a:avLst/>
          </a:prstGeom>
          <a:noFill/>
        </p:spPr>
        <p:txBody>
          <a:bodyPr wrap="square" rtlCol="0">
            <a:spAutoFit/>
          </a:bodyPr>
          <a:lstStyle/>
          <a:p>
            <a:r>
              <a:rPr lang="en-US" sz="2400" dirty="0">
                <a:solidFill>
                  <a:schemeClr val="bg1">
                    <a:lumMod val="50000"/>
                  </a:schemeClr>
                </a:solidFill>
              </a:rPr>
              <a:t>hydro-electric</a:t>
            </a:r>
          </a:p>
        </p:txBody>
      </p:sp>
      <p:sp>
        <p:nvSpPr>
          <p:cNvPr id="17" name="TextBox 16">
            <a:extLst>
              <a:ext uri="{FF2B5EF4-FFF2-40B4-BE49-F238E27FC236}">
                <a16:creationId xmlns:a16="http://schemas.microsoft.com/office/drawing/2014/main" id="{70FAAEB9-7996-1D47-8304-4BF1DD90747C}"/>
              </a:ext>
            </a:extLst>
          </p:cNvPr>
          <p:cNvSpPr txBox="1"/>
          <p:nvPr/>
        </p:nvSpPr>
        <p:spPr>
          <a:xfrm>
            <a:off x="9124122" y="1088674"/>
            <a:ext cx="1063998" cy="830997"/>
          </a:xfrm>
          <a:prstGeom prst="rect">
            <a:avLst/>
          </a:prstGeom>
          <a:noFill/>
        </p:spPr>
        <p:txBody>
          <a:bodyPr wrap="square" rtlCol="0">
            <a:spAutoFit/>
          </a:bodyPr>
          <a:lstStyle/>
          <a:p>
            <a:r>
              <a:rPr lang="en-US" sz="2400" dirty="0">
                <a:solidFill>
                  <a:srgbClr val="FF0000"/>
                </a:solidFill>
              </a:rPr>
              <a:t>renewables</a:t>
            </a:r>
          </a:p>
        </p:txBody>
      </p:sp>
      <p:sp>
        <p:nvSpPr>
          <p:cNvPr id="8" name="Rectangle 7">
            <a:extLst>
              <a:ext uri="{FF2B5EF4-FFF2-40B4-BE49-F238E27FC236}">
                <a16:creationId xmlns:a16="http://schemas.microsoft.com/office/drawing/2014/main" id="{4AA66AFA-47AF-DD48-BFA3-A22894BAA19E}"/>
              </a:ext>
            </a:extLst>
          </p:cNvPr>
          <p:cNvSpPr/>
          <p:nvPr/>
        </p:nvSpPr>
        <p:spPr>
          <a:xfrm>
            <a:off x="1800022" y="3204556"/>
            <a:ext cx="3650808" cy="1846659"/>
          </a:xfrm>
          <a:prstGeom prst="rect">
            <a:avLst/>
          </a:prstGeom>
        </p:spPr>
        <p:txBody>
          <a:bodyPr wrap="none">
            <a:spAutoFit/>
          </a:bodyPr>
          <a:lstStyle/>
          <a:p>
            <a:r>
              <a:rPr lang="fr-CA" sz="2400" b="1" dirty="0" err="1"/>
              <a:t>Energy</a:t>
            </a:r>
            <a:r>
              <a:rPr lang="fr-CA" sz="2400" b="1" dirty="0"/>
              <a:t> production </a:t>
            </a:r>
            <a:r>
              <a:rPr lang="fr-CA" sz="2400" b="1" dirty="0" err="1"/>
              <a:t>capacity</a:t>
            </a:r>
            <a:endParaRPr lang="fr-CA" sz="2400" b="1" dirty="0"/>
          </a:p>
          <a:p>
            <a:r>
              <a:rPr lang="fr-CA" dirty="0"/>
              <a:t>Total </a:t>
            </a:r>
            <a:r>
              <a:rPr lang="fr-CA" dirty="0" err="1"/>
              <a:t>capacity</a:t>
            </a:r>
            <a:r>
              <a:rPr lang="fr-CA" dirty="0"/>
              <a:t> – 39 GW</a:t>
            </a:r>
          </a:p>
          <a:p>
            <a:r>
              <a:rPr lang="fr-CA" dirty="0" err="1"/>
              <a:t>Hydroelectric</a:t>
            </a:r>
            <a:r>
              <a:rPr lang="fr-CA" dirty="0"/>
              <a:t> – 2.8 GW</a:t>
            </a:r>
          </a:p>
          <a:p>
            <a:r>
              <a:rPr lang="fr-CA" dirty="0"/>
              <a:t>Wind –  0.75 GW</a:t>
            </a:r>
          </a:p>
          <a:p>
            <a:r>
              <a:rPr lang="fr-CA" dirty="0"/>
              <a:t>Solar – 0.03 GW</a:t>
            </a:r>
          </a:p>
          <a:p>
            <a:r>
              <a:rPr lang="fr-CA" dirty="0" err="1"/>
              <a:t>Nuclear</a:t>
            </a:r>
            <a:r>
              <a:rPr lang="fr-CA" dirty="0"/>
              <a:t> - none</a:t>
            </a:r>
            <a:endParaRPr lang="en-US" dirty="0"/>
          </a:p>
        </p:txBody>
      </p:sp>
      <p:sp>
        <p:nvSpPr>
          <p:cNvPr id="9" name="Rectangle 8">
            <a:extLst>
              <a:ext uri="{FF2B5EF4-FFF2-40B4-BE49-F238E27FC236}">
                <a16:creationId xmlns:a16="http://schemas.microsoft.com/office/drawing/2014/main" id="{FC59F4D7-3389-0543-AA00-81440CC2187C}"/>
              </a:ext>
            </a:extLst>
          </p:cNvPr>
          <p:cNvSpPr/>
          <p:nvPr/>
        </p:nvSpPr>
        <p:spPr>
          <a:xfrm>
            <a:off x="4896961" y="1908675"/>
            <a:ext cx="2854895" cy="830997"/>
          </a:xfrm>
          <a:prstGeom prst="rect">
            <a:avLst/>
          </a:prstGeom>
        </p:spPr>
        <p:txBody>
          <a:bodyPr wrap="square">
            <a:spAutoFit/>
          </a:bodyPr>
          <a:lstStyle/>
          <a:p>
            <a:r>
              <a:rPr lang="fr-CA" sz="2400" b="1" dirty="0" err="1"/>
              <a:t>Energy</a:t>
            </a:r>
            <a:r>
              <a:rPr lang="fr-CA" sz="2400" b="1" dirty="0"/>
              <a:t> </a:t>
            </a:r>
            <a:r>
              <a:rPr lang="fr-CA" sz="2400" b="1" dirty="0" err="1"/>
              <a:t>consumption</a:t>
            </a:r>
            <a:r>
              <a:rPr lang="fr-CA" sz="2400" b="1" dirty="0"/>
              <a:t> by source</a:t>
            </a:r>
          </a:p>
        </p:txBody>
      </p:sp>
    </p:spTree>
    <p:extLst>
      <p:ext uri="{BB962C8B-B14F-4D97-AF65-F5344CB8AC3E}">
        <p14:creationId xmlns:p14="http://schemas.microsoft.com/office/powerpoint/2010/main" val="160265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0" name="Title 1"/>
          <p:cNvSpPr>
            <a:spLocks noGrp="1"/>
          </p:cNvSpPr>
          <p:nvPr>
            <p:ph type="title"/>
          </p:nvPr>
        </p:nvSpPr>
        <p:spPr>
          <a:xfrm>
            <a:off x="2975882" y="279116"/>
            <a:ext cx="6240235" cy="646331"/>
          </a:xfrm>
        </p:spPr>
        <p:txBody>
          <a:bodyPr wrap="square">
            <a:spAutoFit/>
          </a:bodyPr>
          <a:lstStyle/>
          <a:p>
            <a:pPr algn="ctr"/>
            <a:r>
              <a:rPr lang="en-US" sz="4000" b="1" dirty="0">
                <a:latin typeface="+mn-lt"/>
              </a:rPr>
              <a:t>The Egyptian context</a:t>
            </a:r>
          </a:p>
        </p:txBody>
      </p:sp>
      <p:sp>
        <p:nvSpPr>
          <p:cNvPr id="13" name="Rectangle 1">
            <a:extLst>
              <a:ext uri="{FF2B5EF4-FFF2-40B4-BE49-F238E27FC236}">
                <a16:creationId xmlns:a16="http://schemas.microsoft.com/office/drawing/2014/main" id="{5575276C-E838-4316-86AF-04F0E15DF308}"/>
              </a:ext>
            </a:extLst>
          </p:cNvPr>
          <p:cNvSpPr>
            <a:spLocks noChangeArrowheads="1"/>
          </p:cNvSpPr>
          <p:nvPr/>
        </p:nvSpPr>
        <p:spPr bwMode="auto">
          <a:xfrm>
            <a:off x="572124" y="6190273"/>
            <a:ext cx="104151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US" sz="1400" dirty="0">
                <a:solidFill>
                  <a:schemeClr val="bg2">
                    <a:lumMod val="50000"/>
                  </a:schemeClr>
                </a:solidFill>
                <a:latin typeface="Arial" panose="020B0604020202020204" pitchFamily="34" charset="0"/>
              </a:rPr>
              <a:t>Source: https://</a:t>
            </a:r>
            <a:r>
              <a:rPr lang="en-US" altLang="en-US" sz="1400" dirty="0" err="1">
                <a:solidFill>
                  <a:schemeClr val="bg2">
                    <a:lumMod val="50000"/>
                  </a:schemeClr>
                </a:solidFill>
                <a:latin typeface="Arial" panose="020B0604020202020204" pitchFamily="34" charset="0"/>
              </a:rPr>
              <a:t>energypedia.info</a:t>
            </a:r>
            <a:r>
              <a:rPr lang="en-US" altLang="en-US" sz="1400" dirty="0">
                <a:solidFill>
                  <a:schemeClr val="bg2">
                    <a:lumMod val="50000"/>
                  </a:schemeClr>
                </a:solidFill>
                <a:latin typeface="Arial" panose="020B0604020202020204" pitchFamily="34" charset="0"/>
              </a:rPr>
              <a:t>/wiki/</a:t>
            </a:r>
            <a:r>
              <a:rPr lang="en-US" altLang="en-US" sz="1400" dirty="0" err="1">
                <a:solidFill>
                  <a:schemeClr val="bg2">
                    <a:lumMod val="50000"/>
                  </a:schemeClr>
                </a:solidFill>
                <a:latin typeface="Arial" panose="020B0604020202020204" pitchFamily="34" charset="0"/>
              </a:rPr>
              <a:t>Egypt_Energy_Situation</a:t>
            </a:r>
            <a:endParaRPr kumimoji="0" lang="en-US" altLang="en-US" sz="1200" b="0" i="0" u="none" strike="noStrike" cap="none" normalizeH="0" baseline="0" dirty="0">
              <a:ln>
                <a:noFill/>
              </a:ln>
              <a:solidFill>
                <a:schemeClr val="bg2">
                  <a:lumMod val="50000"/>
                </a:schemeClr>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6AD5F47D-F570-4443-B637-68E5FF1115CB}"/>
              </a:ext>
            </a:extLst>
          </p:cNvPr>
          <p:cNvSpPr/>
          <p:nvPr/>
        </p:nvSpPr>
        <p:spPr>
          <a:xfrm>
            <a:off x="120987" y="1359253"/>
            <a:ext cx="9980956" cy="461665"/>
          </a:xfrm>
          <a:prstGeom prst="rect">
            <a:avLst/>
          </a:prstGeom>
        </p:spPr>
        <p:txBody>
          <a:bodyPr wrap="square">
            <a:spAutoFit/>
          </a:bodyPr>
          <a:lstStyle/>
          <a:p>
            <a:r>
              <a:rPr lang="fr-CA" sz="2400" b="1" dirty="0" err="1"/>
              <a:t>Energy</a:t>
            </a:r>
            <a:r>
              <a:rPr lang="fr-CA" sz="2400" b="1" dirty="0"/>
              <a:t> </a:t>
            </a:r>
            <a:r>
              <a:rPr lang="fr-CA" sz="2400" b="1" dirty="0" err="1"/>
              <a:t>consumption</a:t>
            </a:r>
            <a:r>
              <a:rPr lang="fr-CA" sz="2400" b="1" dirty="0"/>
              <a:t> by </a:t>
            </a:r>
            <a:r>
              <a:rPr lang="fr-CA" sz="2400" b="1" dirty="0" err="1"/>
              <a:t>year</a:t>
            </a:r>
            <a:r>
              <a:rPr lang="fr-CA" sz="2400" b="1" dirty="0"/>
              <a:t> – </a:t>
            </a:r>
            <a:r>
              <a:rPr lang="fr-CA" sz="2400" dirty="0" err="1"/>
              <a:t>doubling</a:t>
            </a:r>
            <a:r>
              <a:rPr lang="fr-CA" sz="2400" dirty="0"/>
              <a:t> </a:t>
            </a:r>
            <a:r>
              <a:rPr lang="fr-CA" sz="2400" dirty="0" err="1"/>
              <a:t>every</a:t>
            </a:r>
            <a:r>
              <a:rPr lang="fr-CA" sz="2400" dirty="0"/>
              <a:t> 18 </a:t>
            </a:r>
            <a:r>
              <a:rPr lang="fr-CA" sz="2400" dirty="0" err="1"/>
              <a:t>years</a:t>
            </a:r>
            <a:endParaRPr lang="fr-CA" sz="2400" dirty="0"/>
          </a:p>
        </p:txBody>
      </p:sp>
      <p:graphicFrame>
        <p:nvGraphicFramePr>
          <p:cNvPr id="19" name="Chart 18">
            <a:extLst>
              <a:ext uri="{FF2B5EF4-FFF2-40B4-BE49-F238E27FC236}">
                <a16:creationId xmlns:a16="http://schemas.microsoft.com/office/drawing/2014/main" id="{E3442C92-FA69-104E-8CA8-A56A31058CDA}"/>
              </a:ext>
            </a:extLst>
          </p:cNvPr>
          <p:cNvGraphicFramePr/>
          <p:nvPr>
            <p:extLst>
              <p:ext uri="{D42A27DB-BD31-4B8C-83A1-F6EECF244321}">
                <p14:modId xmlns:p14="http://schemas.microsoft.com/office/powerpoint/2010/main" val="322013825"/>
              </p:ext>
            </p:extLst>
          </p:nvPr>
        </p:nvGraphicFramePr>
        <p:xfrm>
          <a:off x="1683431" y="1861034"/>
          <a:ext cx="6314445" cy="427123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DFBF085-FD7C-1A43-8A42-E2559CD09F53}"/>
              </a:ext>
            </a:extLst>
          </p:cNvPr>
          <p:cNvSpPr txBox="1"/>
          <p:nvPr/>
        </p:nvSpPr>
        <p:spPr>
          <a:xfrm>
            <a:off x="752233" y="3636263"/>
            <a:ext cx="693780" cy="369332"/>
          </a:xfrm>
          <a:prstGeom prst="rect">
            <a:avLst/>
          </a:prstGeom>
          <a:noFill/>
        </p:spPr>
        <p:txBody>
          <a:bodyPr wrap="none" rtlCol="0">
            <a:spAutoFit/>
          </a:bodyPr>
          <a:lstStyle/>
          <a:p>
            <a:r>
              <a:rPr lang="en-US" dirty="0" err="1"/>
              <a:t>Mtoe</a:t>
            </a:r>
            <a:endParaRPr lang="en-US" dirty="0"/>
          </a:p>
        </p:txBody>
      </p:sp>
    </p:spTree>
    <p:extLst>
      <p:ext uri="{BB962C8B-B14F-4D97-AF65-F5344CB8AC3E}">
        <p14:creationId xmlns:p14="http://schemas.microsoft.com/office/powerpoint/2010/main" val="70164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10" name="Title 1"/>
          <p:cNvSpPr>
            <a:spLocks noGrp="1"/>
          </p:cNvSpPr>
          <p:nvPr>
            <p:ph type="title"/>
          </p:nvPr>
        </p:nvSpPr>
        <p:spPr>
          <a:xfrm>
            <a:off x="2975882" y="279116"/>
            <a:ext cx="6240235" cy="646331"/>
          </a:xfrm>
        </p:spPr>
        <p:txBody>
          <a:bodyPr wrap="square">
            <a:spAutoFit/>
          </a:bodyPr>
          <a:lstStyle/>
          <a:p>
            <a:pPr algn="ctr"/>
            <a:r>
              <a:rPr lang="en-US" sz="4000" b="1" dirty="0">
                <a:latin typeface="+mn-lt"/>
              </a:rPr>
              <a:t>The Egyptian context</a:t>
            </a:r>
          </a:p>
        </p:txBody>
      </p:sp>
      <p:sp>
        <p:nvSpPr>
          <p:cNvPr id="13" name="Rectangle 1">
            <a:extLst>
              <a:ext uri="{FF2B5EF4-FFF2-40B4-BE49-F238E27FC236}">
                <a16:creationId xmlns:a16="http://schemas.microsoft.com/office/drawing/2014/main" id="{5575276C-E838-4316-86AF-04F0E15DF308}"/>
              </a:ext>
            </a:extLst>
          </p:cNvPr>
          <p:cNvSpPr>
            <a:spLocks noChangeArrowheads="1"/>
          </p:cNvSpPr>
          <p:nvPr/>
        </p:nvSpPr>
        <p:spPr bwMode="auto">
          <a:xfrm>
            <a:off x="9778825" y="6458512"/>
            <a:ext cx="17227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bg2">
                    <a:lumMod val="50000"/>
                  </a:schemeClr>
                </a:solidFill>
                <a:latin typeface="Arial" panose="020B0604020202020204" pitchFamily="34" charset="0"/>
              </a:rPr>
              <a:t>Source: Wikipedia</a:t>
            </a:r>
            <a:endParaRPr kumimoji="0" lang="en-US" altLang="en-US" sz="1400" b="0" i="0" u="none" strike="noStrike" cap="none" normalizeH="0" baseline="0" dirty="0">
              <a:ln>
                <a:noFill/>
              </a:ln>
              <a:solidFill>
                <a:schemeClr val="bg2">
                  <a:lumMod val="50000"/>
                </a:schemeClr>
              </a:solidFill>
              <a:effectLst/>
              <a:latin typeface="Arial" panose="020B0604020202020204" pitchFamily="34" charset="0"/>
            </a:endParaRPr>
          </a:p>
        </p:txBody>
      </p:sp>
      <p:sp>
        <p:nvSpPr>
          <p:cNvPr id="12" name="Content Placeholder 2">
            <a:extLst>
              <a:ext uri="{FF2B5EF4-FFF2-40B4-BE49-F238E27FC236}">
                <a16:creationId xmlns:a16="http://schemas.microsoft.com/office/drawing/2014/main" id="{48E62661-DCCC-8740-8A2E-D39A630936ED}"/>
              </a:ext>
            </a:extLst>
          </p:cNvPr>
          <p:cNvSpPr txBox="1">
            <a:spLocks/>
          </p:cNvSpPr>
          <p:nvPr/>
        </p:nvSpPr>
        <p:spPr bwMode="auto">
          <a:xfrm>
            <a:off x="1094932" y="1501726"/>
            <a:ext cx="9399566" cy="3998744"/>
          </a:xfrm>
          <a:prstGeom prst="rect">
            <a:avLst/>
          </a:prstGeom>
          <a:noFill/>
          <a:ln w="9525">
            <a:noFill/>
            <a:miter lim="800000"/>
            <a:headEnd/>
            <a:tailEnd/>
          </a:ln>
        </p:spPr>
        <p:txBody>
          <a:bodyPr/>
          <a:lstStyle/>
          <a:p>
            <a:pPr marL="342900" indent="-274320">
              <a:lnSpc>
                <a:spcPct val="114000"/>
              </a:lnSpc>
              <a:spcBef>
                <a:spcPts val="600"/>
              </a:spcBef>
              <a:buClr>
                <a:schemeClr val="tx1"/>
              </a:buClr>
              <a:buSzPct val="70000"/>
              <a:buFont typeface="Arial" panose="020B0604020202020204" pitchFamily="34" charset="0"/>
              <a:buChar char="•"/>
            </a:pPr>
            <a:r>
              <a:rPr lang="fr-CA" sz="2400" dirty="0" err="1"/>
              <a:t>Reserves</a:t>
            </a:r>
            <a:endParaRPr lang="fr-CA" sz="2400" dirty="0"/>
          </a:p>
          <a:p>
            <a:pPr marL="1097280" lvl="1" indent="-274320">
              <a:lnSpc>
                <a:spcPct val="114000"/>
              </a:lnSpc>
              <a:spcBef>
                <a:spcPct val="20000"/>
              </a:spcBef>
              <a:buClr>
                <a:schemeClr val="tx1"/>
              </a:buClr>
              <a:buSzPct val="80000"/>
              <a:buFont typeface="Arial" panose="020B0604020202020204" pitchFamily="34" charset="0"/>
              <a:buChar char="•"/>
            </a:pPr>
            <a:r>
              <a:rPr lang="fr-CA" sz="2000" dirty="0" err="1"/>
              <a:t>Oil</a:t>
            </a:r>
            <a:r>
              <a:rPr lang="fr-CA" sz="2000" dirty="0"/>
              <a:t> </a:t>
            </a:r>
            <a:r>
              <a:rPr lang="fr-CA" sz="2000" dirty="0" err="1"/>
              <a:t>reserves</a:t>
            </a:r>
            <a:r>
              <a:rPr lang="fr-CA" sz="2000" dirty="0"/>
              <a:t> ~4  billion barrels (net exporter)</a:t>
            </a:r>
          </a:p>
          <a:p>
            <a:pPr marL="1097280" lvl="1" indent="-274320">
              <a:lnSpc>
                <a:spcPct val="114000"/>
              </a:lnSpc>
              <a:spcBef>
                <a:spcPct val="20000"/>
              </a:spcBef>
              <a:buClr>
                <a:schemeClr val="tx1"/>
              </a:buClr>
              <a:buSzPct val="80000"/>
              <a:buFont typeface="Arial" panose="020B0604020202020204" pitchFamily="34" charset="0"/>
              <a:buChar char="•"/>
            </a:pPr>
            <a:r>
              <a:rPr lang="fr-CA" sz="2000" dirty="0"/>
              <a:t>Natural </a:t>
            </a:r>
            <a:r>
              <a:rPr lang="fr-CA" sz="2000" dirty="0" err="1"/>
              <a:t>gas</a:t>
            </a:r>
            <a:r>
              <a:rPr lang="fr-CA" sz="2000" dirty="0"/>
              <a:t> </a:t>
            </a:r>
            <a:r>
              <a:rPr lang="fr-CA" sz="2000" dirty="0" err="1"/>
              <a:t>reserves</a:t>
            </a:r>
            <a:r>
              <a:rPr lang="fr-CA" sz="2000" dirty="0"/>
              <a:t> ~70 trillion </a:t>
            </a:r>
            <a:r>
              <a:rPr lang="fr-CA" sz="2000" dirty="0" err="1"/>
              <a:t>cu</a:t>
            </a:r>
            <a:r>
              <a:rPr lang="fr-CA" sz="2000" dirty="0"/>
              <a:t> </a:t>
            </a:r>
            <a:r>
              <a:rPr lang="fr-CA" sz="2000" dirty="0" err="1"/>
              <a:t>ft</a:t>
            </a:r>
            <a:r>
              <a:rPr lang="fr-CA" sz="2000" dirty="0"/>
              <a:t>  (net importer)</a:t>
            </a:r>
          </a:p>
          <a:p>
            <a:pPr marL="1097280" lvl="1" indent="-274320">
              <a:lnSpc>
                <a:spcPct val="114000"/>
              </a:lnSpc>
              <a:spcBef>
                <a:spcPct val="20000"/>
              </a:spcBef>
              <a:buClr>
                <a:schemeClr val="tx1"/>
              </a:buClr>
              <a:buSzPct val="80000"/>
              <a:buFont typeface="Arial" panose="020B0604020202020204" pitchFamily="34" charset="0"/>
              <a:buChar char="•"/>
            </a:pPr>
            <a:r>
              <a:rPr lang="fr-CA" sz="2000" dirty="0" err="1"/>
              <a:t>Enormous</a:t>
            </a:r>
            <a:r>
              <a:rPr lang="fr-CA" sz="2000" dirty="0"/>
              <a:t> </a:t>
            </a:r>
            <a:r>
              <a:rPr lang="fr-CA" sz="2000" dirty="0" err="1"/>
              <a:t>wind</a:t>
            </a:r>
            <a:r>
              <a:rPr lang="fr-CA" sz="2000" dirty="0"/>
              <a:t> power </a:t>
            </a:r>
            <a:r>
              <a:rPr lang="fr-CA" sz="2000" dirty="0" err="1"/>
              <a:t>potential</a:t>
            </a:r>
            <a:r>
              <a:rPr lang="fr-CA" sz="2000" dirty="0"/>
              <a:t> </a:t>
            </a:r>
          </a:p>
          <a:p>
            <a:pPr marL="1097280" lvl="1" indent="-274320">
              <a:lnSpc>
                <a:spcPct val="114000"/>
              </a:lnSpc>
              <a:spcBef>
                <a:spcPct val="20000"/>
              </a:spcBef>
              <a:buClr>
                <a:schemeClr val="tx1"/>
              </a:buClr>
              <a:buSzPct val="80000"/>
              <a:buFont typeface="Arial" panose="020B0604020202020204" pitchFamily="34" charset="0"/>
              <a:buChar char="•"/>
            </a:pPr>
            <a:r>
              <a:rPr lang="fr-CA" sz="2000" dirty="0" err="1"/>
              <a:t>Enormous</a:t>
            </a:r>
            <a:r>
              <a:rPr lang="fr-CA" sz="2000" dirty="0"/>
              <a:t> </a:t>
            </a:r>
            <a:r>
              <a:rPr lang="fr-CA" sz="2000" dirty="0" err="1"/>
              <a:t>solar</a:t>
            </a:r>
            <a:r>
              <a:rPr lang="fr-CA" sz="2000" dirty="0"/>
              <a:t> power </a:t>
            </a:r>
            <a:r>
              <a:rPr lang="fr-CA" sz="2000" dirty="0" err="1"/>
              <a:t>potential</a:t>
            </a:r>
            <a:endParaRPr lang="fr-CA" sz="2000" dirty="0"/>
          </a:p>
          <a:p>
            <a:pPr marL="709613" lvl="1" indent="-342900">
              <a:lnSpc>
                <a:spcPct val="114000"/>
              </a:lnSpc>
              <a:spcBef>
                <a:spcPct val="20000"/>
              </a:spcBef>
              <a:buClr>
                <a:schemeClr val="tx1"/>
              </a:buClr>
              <a:buSzPct val="80000"/>
              <a:buFont typeface="Arial" panose="020B0604020202020204" pitchFamily="34" charset="0"/>
              <a:buChar char="•"/>
            </a:pPr>
            <a:endParaRPr lang="fr-CA" sz="2000" dirty="0"/>
          </a:p>
        </p:txBody>
      </p:sp>
    </p:spTree>
    <p:extLst>
      <p:ext uri="{BB962C8B-B14F-4D97-AF65-F5344CB8AC3E}">
        <p14:creationId xmlns:p14="http://schemas.microsoft.com/office/powerpoint/2010/main" val="4183106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0002" y="1197770"/>
            <a:ext cx="5591265" cy="5617590"/>
          </a:xfrm>
          <a:prstGeom prst="rect">
            <a:avLst/>
          </a:prstGeom>
        </p:spPr>
      </p:pic>
      <p:sp>
        <p:nvSpPr>
          <p:cNvPr id="2" name="Title 1"/>
          <p:cNvSpPr>
            <a:spLocks noGrp="1"/>
          </p:cNvSpPr>
          <p:nvPr>
            <p:ph type="title"/>
          </p:nvPr>
        </p:nvSpPr>
        <p:spPr>
          <a:xfrm>
            <a:off x="2177143" y="267508"/>
            <a:ext cx="7814155" cy="646331"/>
          </a:xfrm>
        </p:spPr>
        <p:txBody>
          <a:bodyPr wrap="square">
            <a:spAutoFit/>
          </a:bodyPr>
          <a:lstStyle/>
          <a:p>
            <a:pPr algn="ctr"/>
            <a:r>
              <a:rPr lang="en-US" sz="4000" b="1" dirty="0">
                <a:latin typeface="+mn-lt"/>
              </a:rPr>
              <a:t>How are petroleum products made?</a:t>
            </a:r>
          </a:p>
        </p:txBody>
      </p:sp>
      <p:sp>
        <p:nvSpPr>
          <p:cNvPr id="5" name="TextBox 4"/>
          <p:cNvSpPr txBox="1"/>
          <p:nvPr/>
        </p:nvSpPr>
        <p:spPr>
          <a:xfrm>
            <a:off x="6574971" y="2806236"/>
            <a:ext cx="4946469" cy="2500941"/>
          </a:xfrm>
          <a:prstGeom prst="rect">
            <a:avLst/>
          </a:prstGeom>
          <a:noFill/>
        </p:spPr>
        <p:txBody>
          <a:bodyPr wrap="square" rtlCol="0">
            <a:spAutoFit/>
          </a:bodyPr>
          <a:lstStyle/>
          <a:p>
            <a:pPr marL="457200" indent="-457200">
              <a:lnSpc>
                <a:spcPct val="114000"/>
              </a:lnSpc>
              <a:spcBef>
                <a:spcPts val="1200"/>
              </a:spcBef>
              <a:buAutoNum type="arabicPeriod"/>
            </a:pPr>
            <a:r>
              <a:rPr lang="en-US" sz="2600" dirty="0"/>
              <a:t>By using a fractionation column.</a:t>
            </a:r>
          </a:p>
          <a:p>
            <a:pPr marL="457200" indent="-457200">
              <a:lnSpc>
                <a:spcPct val="114000"/>
              </a:lnSpc>
              <a:spcBef>
                <a:spcPts val="1200"/>
              </a:spcBef>
              <a:buAutoNum type="arabicPeriod"/>
            </a:pPr>
            <a:r>
              <a:rPr lang="en-US" sz="2600" dirty="0"/>
              <a:t>By oxidation (typically by a powerful oxidizing agent like chloride) and adding numerous additives.</a:t>
            </a:r>
          </a:p>
        </p:txBody>
      </p:sp>
    </p:spTree>
    <p:extLst>
      <p:ext uri="{BB962C8B-B14F-4D97-AF65-F5344CB8AC3E}">
        <p14:creationId xmlns:p14="http://schemas.microsoft.com/office/powerpoint/2010/main" val="1061601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3" y="267508"/>
            <a:ext cx="7814155" cy="646331"/>
          </a:xfrm>
        </p:spPr>
        <p:txBody>
          <a:bodyPr wrap="square">
            <a:spAutoFit/>
          </a:bodyPr>
          <a:lstStyle/>
          <a:p>
            <a:pPr algn="ctr"/>
            <a:r>
              <a:rPr lang="en-US" sz="4000" b="1" dirty="0">
                <a:latin typeface="+mn-lt"/>
              </a:rPr>
              <a:t>How are petroleum products made?</a:t>
            </a:r>
          </a:p>
        </p:txBody>
      </p:sp>
      <p:pic>
        <p:nvPicPr>
          <p:cNvPr id="3" name="Picture 2">
            <a:extLst>
              <a:ext uri="{FF2B5EF4-FFF2-40B4-BE49-F238E27FC236}">
                <a16:creationId xmlns:a16="http://schemas.microsoft.com/office/drawing/2014/main" id="{D6A08A1D-8A74-884C-9D65-36893449D20D}"/>
              </a:ext>
            </a:extLst>
          </p:cNvPr>
          <p:cNvPicPr>
            <a:picLocks noChangeAspect="1"/>
          </p:cNvPicPr>
          <p:nvPr/>
        </p:nvPicPr>
        <p:blipFill>
          <a:blip r:embed="rId2"/>
          <a:stretch>
            <a:fillRect/>
          </a:stretch>
        </p:blipFill>
        <p:spPr>
          <a:xfrm>
            <a:off x="1536122" y="1294823"/>
            <a:ext cx="7275369" cy="5437148"/>
          </a:xfrm>
          <a:prstGeom prst="rect">
            <a:avLst/>
          </a:prstGeom>
        </p:spPr>
      </p:pic>
    </p:spTree>
    <p:extLst>
      <p:ext uri="{BB962C8B-B14F-4D97-AF65-F5344CB8AC3E}">
        <p14:creationId xmlns:p14="http://schemas.microsoft.com/office/powerpoint/2010/main" val="940223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431" y="204063"/>
            <a:ext cx="10147300" cy="707886"/>
          </a:xfrm>
        </p:spPr>
        <p:txBody>
          <a:bodyPr wrap="square">
            <a:spAutoFit/>
          </a:bodyPr>
          <a:lstStyle/>
          <a:p>
            <a:pPr algn="ctr">
              <a:lnSpc>
                <a:spcPct val="100000"/>
              </a:lnSpc>
            </a:pPr>
            <a:r>
              <a:rPr lang="en-US" sz="4000" b="1" dirty="0">
                <a:latin typeface="+mn-lt"/>
              </a:rPr>
              <a:t>What about energy from renewable resources?</a:t>
            </a:r>
          </a:p>
        </p:txBody>
      </p:sp>
      <p:pic>
        <p:nvPicPr>
          <p:cNvPr id="2050" name="Picture 2" descr="dobeStock_22318651.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8814" y="1892300"/>
            <a:ext cx="7920533"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51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648" y="212515"/>
            <a:ext cx="4992440" cy="707886"/>
          </a:xfrm>
        </p:spPr>
        <p:txBody>
          <a:bodyPr wrap="square">
            <a:spAutoFit/>
          </a:bodyPr>
          <a:lstStyle/>
          <a:p>
            <a:pPr algn="ctr">
              <a:lnSpc>
                <a:spcPct val="100000"/>
              </a:lnSpc>
            </a:pPr>
            <a:r>
              <a:rPr lang="en-US" sz="4000" b="1" dirty="0">
                <a:latin typeface="+mn-lt"/>
              </a:rPr>
              <a:t>Renewable </a:t>
            </a:r>
            <a:r>
              <a:rPr lang="en-US" sz="4000" b="1" dirty="0" err="1">
                <a:latin typeface="+mn-lt"/>
              </a:rPr>
              <a:t>feedstocks</a:t>
            </a:r>
            <a:endParaRPr lang="en-US" sz="4000" b="1" dirty="0">
              <a:latin typeface="+mn-lt"/>
            </a:endParaRPr>
          </a:p>
        </p:txBody>
      </p:sp>
      <p:sp>
        <p:nvSpPr>
          <p:cNvPr id="3" name="Content Placeholder 2"/>
          <p:cNvSpPr>
            <a:spLocks noGrp="1"/>
          </p:cNvSpPr>
          <p:nvPr>
            <p:ph idx="1"/>
          </p:nvPr>
        </p:nvSpPr>
        <p:spPr>
          <a:xfrm>
            <a:off x="1805893" y="1992204"/>
            <a:ext cx="7886700" cy="2624308"/>
          </a:xfrm>
        </p:spPr>
        <p:txBody>
          <a:bodyPr>
            <a:spAutoFit/>
          </a:bodyPr>
          <a:lstStyle/>
          <a:p>
            <a:pPr>
              <a:lnSpc>
                <a:spcPct val="114000"/>
              </a:lnSpc>
            </a:pPr>
            <a:r>
              <a:rPr lang="en-US" sz="2400" dirty="0"/>
              <a:t>Biomass (algae, corn, switchgrass, poplar, willow, sorghum, and bamboo)</a:t>
            </a:r>
          </a:p>
          <a:p>
            <a:pPr>
              <a:lnSpc>
                <a:spcPct val="114000"/>
              </a:lnSpc>
            </a:pPr>
            <a:r>
              <a:rPr lang="en-US" sz="2400" dirty="0"/>
              <a:t>Agricultural waste (ex. manure)</a:t>
            </a:r>
          </a:p>
          <a:p>
            <a:pPr>
              <a:lnSpc>
                <a:spcPct val="114000"/>
              </a:lnSpc>
            </a:pPr>
            <a:r>
              <a:rPr lang="en-US" sz="2400" dirty="0"/>
              <a:t>Urban waste (garbage, sewage)</a:t>
            </a:r>
          </a:p>
          <a:p>
            <a:pPr>
              <a:lnSpc>
                <a:spcPct val="114000"/>
              </a:lnSpc>
            </a:pPr>
            <a:r>
              <a:rPr lang="en-US" dirty="0"/>
              <a:t>CO</a:t>
            </a:r>
            <a:r>
              <a:rPr lang="en-US" baseline="-25000" dirty="0"/>
              <a:t>2</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665" y="4119903"/>
            <a:ext cx="4310991" cy="2057061"/>
          </a:xfrm>
          <a:prstGeom prst="rect">
            <a:avLst/>
          </a:prstGeom>
        </p:spPr>
      </p:pic>
      <p:pic>
        <p:nvPicPr>
          <p:cNvPr id="5" name="Picture 4"/>
          <p:cNvPicPr>
            <a:picLocks noChangeAspect="1"/>
          </p:cNvPicPr>
          <p:nvPr/>
        </p:nvPicPr>
        <p:blipFill>
          <a:blip r:embed="rId4"/>
          <a:stretch>
            <a:fillRect/>
          </a:stretch>
        </p:blipFill>
        <p:spPr>
          <a:xfrm>
            <a:off x="6916166" y="4255954"/>
            <a:ext cx="3455982" cy="1784958"/>
          </a:xfrm>
          <a:prstGeom prst="rect">
            <a:avLst/>
          </a:prstGeom>
        </p:spPr>
      </p:pic>
      <p:sp>
        <p:nvSpPr>
          <p:cNvPr id="6" name="TextBox 5"/>
          <p:cNvSpPr txBox="1"/>
          <p:nvPr/>
        </p:nvSpPr>
        <p:spPr>
          <a:xfrm>
            <a:off x="1142244" y="1286156"/>
            <a:ext cx="9213997" cy="621773"/>
          </a:xfrm>
          <a:prstGeom prst="rect">
            <a:avLst/>
          </a:prstGeom>
          <a:noFill/>
        </p:spPr>
        <p:txBody>
          <a:bodyPr wrap="none" rtlCol="0">
            <a:spAutoFit/>
          </a:bodyPr>
          <a:lstStyle/>
          <a:p>
            <a:pPr>
              <a:lnSpc>
                <a:spcPct val="114000"/>
              </a:lnSpc>
            </a:pPr>
            <a:r>
              <a:rPr lang="en-US" sz="3200" dirty="0"/>
              <a:t>Renewable feedstocks include the following materials:</a:t>
            </a:r>
          </a:p>
        </p:txBody>
      </p:sp>
      <p:sp>
        <p:nvSpPr>
          <p:cNvPr id="7" name="TextBox 6">
            <a:extLst>
              <a:ext uri="{FF2B5EF4-FFF2-40B4-BE49-F238E27FC236}">
                <a16:creationId xmlns:a16="http://schemas.microsoft.com/office/drawing/2014/main" id="{106D892B-F4D0-4341-9DA8-276B3C56A4FA}"/>
              </a:ext>
            </a:extLst>
          </p:cNvPr>
          <p:cNvSpPr txBox="1"/>
          <p:nvPr/>
        </p:nvSpPr>
        <p:spPr>
          <a:xfrm>
            <a:off x="1385667" y="6410180"/>
            <a:ext cx="1469761" cy="276999"/>
          </a:xfrm>
          <a:prstGeom prst="rect">
            <a:avLst/>
          </a:prstGeom>
          <a:noFill/>
        </p:spPr>
        <p:txBody>
          <a:bodyPr wrap="none" rtlCol="0">
            <a:spAutoFit/>
          </a:bodyPr>
          <a:lstStyle/>
          <a:p>
            <a:r>
              <a:rPr lang="en-US" sz="1200" dirty="0">
                <a:solidFill>
                  <a:schemeClr val="bg1">
                    <a:lumMod val="50000"/>
                  </a:schemeClr>
                </a:solidFill>
              </a:rPr>
              <a:t>Source: Adobe Stock</a:t>
            </a:r>
          </a:p>
        </p:txBody>
      </p:sp>
    </p:spTree>
    <p:extLst>
      <p:ext uri="{BB962C8B-B14F-4D97-AF65-F5344CB8AC3E}">
        <p14:creationId xmlns:p14="http://schemas.microsoft.com/office/powerpoint/2010/main" val="3364954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20923" y="1685190"/>
            <a:ext cx="8950153" cy="830997"/>
          </a:xfrm>
          <a:prstGeom prst="rect">
            <a:avLst/>
          </a:prstGeom>
        </p:spPr>
        <p:txBody>
          <a:bodyPr wrap="square">
            <a:spAutoFit/>
          </a:bodyPr>
          <a:lstStyle/>
          <a:p>
            <a:pPr algn="ctr"/>
            <a:r>
              <a:rPr lang="en-US" altLang="en-US" sz="2400" b="1" dirty="0">
                <a:solidFill>
                  <a:srgbClr val="0000FF"/>
                </a:solidFill>
                <a:latin typeface="Calibri" charset="0"/>
                <a:ea typeface="ＭＳ Ｐゴシック" charset="-128"/>
              </a:rPr>
              <a:t>A raw material or feedstock should be renewable rather than depleting whenever technically and economically practical. </a:t>
            </a:r>
            <a:endParaRPr lang="en-US" sz="2400" b="1" dirty="0">
              <a:solidFill>
                <a:srgbClr val="0000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154591" y="2548022"/>
            <a:ext cx="5882817" cy="3924942"/>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3141194" y="6476485"/>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45310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82900" y="217277"/>
            <a:ext cx="6426200" cy="707886"/>
          </a:xfrm>
        </p:spPr>
        <p:txBody>
          <a:bodyPr wrap="square">
            <a:spAutoFit/>
          </a:bodyPr>
          <a:lstStyle/>
          <a:p>
            <a:pPr algn="ctr">
              <a:lnSpc>
                <a:spcPct val="100000"/>
              </a:lnSpc>
            </a:pPr>
            <a:r>
              <a:rPr lang="en-US" altLang="en-US" sz="4000" b="1" dirty="0">
                <a:latin typeface="+mn-lt"/>
              </a:rPr>
              <a:t>Environmental Consequences</a:t>
            </a:r>
          </a:p>
        </p:txBody>
      </p:sp>
      <p:sp>
        <p:nvSpPr>
          <p:cNvPr id="18435" name="Rectangle 3"/>
          <p:cNvSpPr>
            <a:spLocks noGrp="1" noChangeArrowheads="1"/>
          </p:cNvSpPr>
          <p:nvPr>
            <p:ph idx="1"/>
          </p:nvPr>
        </p:nvSpPr>
        <p:spPr>
          <a:xfrm>
            <a:off x="1111348" y="1203315"/>
            <a:ext cx="9650437" cy="1459630"/>
          </a:xfrm>
        </p:spPr>
        <p:txBody>
          <a:bodyPr wrap="square">
            <a:spAutoFit/>
          </a:bodyPr>
          <a:lstStyle/>
          <a:p>
            <a:pPr marL="0" indent="0">
              <a:lnSpc>
                <a:spcPct val="114000"/>
              </a:lnSpc>
              <a:buNone/>
            </a:pPr>
            <a:r>
              <a:rPr lang="en-US" altLang="en-US" sz="2400" dirty="0"/>
              <a:t>At first glance, we might think that biofuels are inherently environmentally friendly, but is this true?</a:t>
            </a:r>
          </a:p>
          <a:p>
            <a:pPr marL="0" indent="0">
              <a:lnSpc>
                <a:spcPct val="114000"/>
              </a:lnSpc>
              <a:buNone/>
            </a:pPr>
            <a:r>
              <a:rPr lang="en-US" altLang="en-US" sz="2400" dirty="0"/>
              <a:t>That depends on how the biofuels are produced.</a:t>
            </a:r>
          </a:p>
        </p:txBody>
      </p:sp>
      <p:pic>
        <p:nvPicPr>
          <p:cNvPr id="3" name="Picture 2">
            <a:extLst>
              <a:ext uri="{FF2B5EF4-FFF2-40B4-BE49-F238E27FC236}">
                <a16:creationId xmlns:a16="http://schemas.microsoft.com/office/drawing/2014/main" id="{4ED68EC0-B299-4FF6-A381-1031D7DCE499}"/>
              </a:ext>
            </a:extLst>
          </p:cNvPr>
          <p:cNvPicPr>
            <a:picLocks noChangeAspect="1"/>
          </p:cNvPicPr>
          <p:nvPr/>
        </p:nvPicPr>
        <p:blipFill>
          <a:blip r:embed="rId2"/>
          <a:stretch>
            <a:fillRect/>
          </a:stretch>
        </p:blipFill>
        <p:spPr>
          <a:xfrm>
            <a:off x="3305908" y="2666486"/>
            <a:ext cx="5872563" cy="3918100"/>
          </a:xfrm>
          <a:prstGeom prst="rect">
            <a:avLst/>
          </a:prstGeom>
        </p:spPr>
      </p:pic>
      <p:sp>
        <p:nvSpPr>
          <p:cNvPr id="4" name="TextBox 3">
            <a:extLst>
              <a:ext uri="{FF2B5EF4-FFF2-40B4-BE49-F238E27FC236}">
                <a16:creationId xmlns:a16="http://schemas.microsoft.com/office/drawing/2014/main" id="{D7847BCB-59B6-44DD-A64D-00C8DD924A19}"/>
              </a:ext>
            </a:extLst>
          </p:cNvPr>
          <p:cNvSpPr txBox="1"/>
          <p:nvPr/>
        </p:nvSpPr>
        <p:spPr>
          <a:xfrm>
            <a:off x="1127580" y="6581001"/>
            <a:ext cx="4829085" cy="276999"/>
          </a:xfrm>
          <a:prstGeom prst="rect">
            <a:avLst/>
          </a:prstGeom>
          <a:noFill/>
        </p:spPr>
        <p:txBody>
          <a:bodyPr wrap="square" rtlCol="0">
            <a:spAutoFit/>
          </a:bodyPr>
          <a:lstStyle/>
          <a:p>
            <a:r>
              <a:rPr lang="en-US" sz="1200" dirty="0">
                <a:solidFill>
                  <a:schemeClr val="bg1">
                    <a:lumMod val="50000"/>
                  </a:schemeClr>
                </a:solidFill>
              </a:rPr>
              <a:t>Image: Flickr, Tribal Biofuel, Author: U.S. Department of Agriculture</a:t>
            </a:r>
          </a:p>
        </p:txBody>
      </p:sp>
    </p:spTree>
    <p:extLst>
      <p:ext uri="{BB962C8B-B14F-4D97-AF65-F5344CB8AC3E}">
        <p14:creationId xmlns:p14="http://schemas.microsoft.com/office/powerpoint/2010/main" val="378947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ChangeArrowheads="1"/>
          </p:cNvSpPr>
          <p:nvPr/>
        </p:nvSpPr>
        <p:spPr bwMode="auto">
          <a:xfrm>
            <a:off x="1294228" y="1453393"/>
            <a:ext cx="9888121" cy="502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lvl1pPr marL="533400" indent="-533400">
              <a:defRPr sz="2800" b="1">
                <a:solidFill>
                  <a:schemeClr val="tx1"/>
                </a:solidFill>
                <a:latin typeface="Arial" charset="0"/>
              </a:defRPr>
            </a:lvl1pPr>
            <a:lvl2pPr marL="914400" indent="-457200">
              <a:defRPr sz="2400">
                <a:solidFill>
                  <a:schemeClr val="tx1"/>
                </a:solidFill>
                <a:latin typeface="Arial" charset="0"/>
              </a:defRPr>
            </a:lvl2pPr>
            <a:lvl3pPr marL="1295400" indent="-381000">
              <a:defRPr sz="2000">
                <a:solidFill>
                  <a:schemeClr val="tx1"/>
                </a:solidFill>
                <a:latin typeface="Arial" charset="0"/>
              </a:defRPr>
            </a:lvl3pPr>
            <a:lvl4pPr marL="1905000" indent="-571500">
              <a:buChar char="–"/>
              <a:defRPr sz="2000">
                <a:solidFill>
                  <a:schemeClr val="tx1"/>
                </a:solidFill>
                <a:latin typeface="Arial" charset="0"/>
              </a:defRPr>
            </a:lvl4pPr>
            <a:lvl5pPr marL="2362200" indent="-609600">
              <a:buChar char="»"/>
              <a:defRPr sz="2000">
                <a:solidFill>
                  <a:schemeClr val="tx1"/>
                </a:solidFill>
                <a:latin typeface="Arial" charset="0"/>
              </a:defRPr>
            </a:lvl5pPr>
            <a:lvl6pPr marL="2819400" indent="-609600" fontAlgn="base">
              <a:spcBef>
                <a:spcPct val="20000"/>
              </a:spcBef>
              <a:spcAft>
                <a:spcPct val="0"/>
              </a:spcAft>
              <a:buChar char="»"/>
              <a:defRPr sz="2000">
                <a:solidFill>
                  <a:schemeClr val="tx1"/>
                </a:solidFill>
                <a:latin typeface="Arial" charset="0"/>
              </a:defRPr>
            </a:lvl6pPr>
            <a:lvl7pPr marL="3276600" indent="-609600" fontAlgn="base">
              <a:spcBef>
                <a:spcPct val="20000"/>
              </a:spcBef>
              <a:spcAft>
                <a:spcPct val="0"/>
              </a:spcAft>
              <a:buChar char="»"/>
              <a:defRPr sz="2000">
                <a:solidFill>
                  <a:schemeClr val="tx1"/>
                </a:solidFill>
                <a:latin typeface="Arial" charset="0"/>
              </a:defRPr>
            </a:lvl7pPr>
            <a:lvl8pPr marL="3733800" indent="-609600" fontAlgn="base">
              <a:spcBef>
                <a:spcPct val="20000"/>
              </a:spcBef>
              <a:spcAft>
                <a:spcPct val="0"/>
              </a:spcAft>
              <a:buChar char="»"/>
              <a:defRPr sz="2000">
                <a:solidFill>
                  <a:schemeClr val="tx1"/>
                </a:solidFill>
                <a:latin typeface="Arial" charset="0"/>
              </a:defRPr>
            </a:lvl8pPr>
            <a:lvl9pPr marL="4191000" indent="-609600" fontAlgn="base">
              <a:spcBef>
                <a:spcPct val="20000"/>
              </a:spcBef>
              <a:spcAft>
                <a:spcPct val="0"/>
              </a:spcAft>
              <a:buChar char="»"/>
              <a:defRPr sz="2000">
                <a:solidFill>
                  <a:schemeClr val="tx1"/>
                </a:solidFill>
                <a:latin typeface="Arial" charset="0"/>
              </a:defRPr>
            </a:lvl9pPr>
          </a:lstStyle>
          <a:p>
            <a:pPr marL="0" indent="0">
              <a:lnSpc>
                <a:spcPct val="114000"/>
              </a:lnSpc>
              <a:spcBef>
                <a:spcPts val="600"/>
              </a:spcBef>
              <a:buSzPct val="150000"/>
            </a:pPr>
            <a:r>
              <a:rPr lang="en-US" altLang="en-US" dirty="0">
                <a:latin typeface="+mn-lt"/>
                <a:ea typeface="Times New Roman" charset="0"/>
                <a:cs typeface="Times New Roman" charset="0"/>
              </a:rPr>
              <a:t>Bioenergy can have positive impacts: </a:t>
            </a:r>
          </a:p>
          <a:p>
            <a:pPr marL="574675" indent="-287338">
              <a:lnSpc>
                <a:spcPct val="114000"/>
              </a:lnSpc>
              <a:spcBef>
                <a:spcPts val="600"/>
              </a:spcBef>
              <a:buSzPct val="150000"/>
            </a:pPr>
            <a:r>
              <a:rPr lang="en-US" altLang="en-US" sz="2400" b="0" dirty="0">
                <a:latin typeface="+mn-lt"/>
                <a:ea typeface="Times New Roman" charset="0"/>
                <a:cs typeface="Times New Roman" charset="0"/>
              </a:rPr>
              <a:t>•	Green house gas reduction (through fossil-fuel substitution).</a:t>
            </a:r>
          </a:p>
          <a:p>
            <a:pPr marL="574675" indent="-287338">
              <a:lnSpc>
                <a:spcPct val="114000"/>
              </a:lnSpc>
              <a:spcBef>
                <a:spcPts val="600"/>
              </a:spcBef>
              <a:buSzPct val="150000"/>
            </a:pPr>
            <a:r>
              <a:rPr lang="en-US" altLang="en-US" sz="2400" b="0" dirty="0">
                <a:latin typeface="+mn-lt"/>
                <a:ea typeface="Times New Roman" charset="0"/>
                <a:cs typeface="Times New Roman" charset="0"/>
              </a:rPr>
              <a:t>•	More agrobiodiversity, soil carbon increase, less erosion.</a:t>
            </a:r>
          </a:p>
          <a:p>
            <a:pPr marL="0" indent="0">
              <a:lnSpc>
                <a:spcPct val="114000"/>
              </a:lnSpc>
              <a:buSzPct val="150000"/>
            </a:pPr>
            <a:endParaRPr lang="en-US" altLang="en-US" dirty="0">
              <a:latin typeface="+mn-lt"/>
              <a:ea typeface="Times New Roman" charset="0"/>
              <a:cs typeface="Times New Roman" charset="0"/>
            </a:endParaRPr>
          </a:p>
          <a:p>
            <a:pPr marL="0" indent="0">
              <a:lnSpc>
                <a:spcPct val="114000"/>
              </a:lnSpc>
              <a:spcBef>
                <a:spcPts val="600"/>
              </a:spcBef>
              <a:buSzPct val="150000"/>
            </a:pPr>
            <a:r>
              <a:rPr lang="en-US" altLang="en-US" dirty="0">
                <a:latin typeface="+mn-lt"/>
                <a:ea typeface="Times New Roman" charset="0"/>
                <a:cs typeface="Times New Roman" charset="0"/>
              </a:rPr>
              <a:t>But these impacts can also be negative:</a:t>
            </a:r>
          </a:p>
          <a:p>
            <a:pPr marL="574675" indent="-287338">
              <a:lnSpc>
                <a:spcPct val="114000"/>
              </a:lnSpc>
              <a:spcBef>
                <a:spcPts val="600"/>
              </a:spcBef>
              <a:buSzPct val="150000"/>
            </a:pPr>
            <a:r>
              <a:rPr lang="en-US" altLang="en-US" sz="2400" b="0" dirty="0">
                <a:latin typeface="+mn-lt"/>
                <a:ea typeface="Times New Roman" charset="0"/>
                <a:cs typeface="Times New Roman" charset="0"/>
              </a:rPr>
              <a:t>•	Greenhouse gas from cultivation, soil carbon, life-cycle, direct and indirect land-use changes.</a:t>
            </a:r>
          </a:p>
          <a:p>
            <a:pPr marL="574675" indent="-287338">
              <a:lnSpc>
                <a:spcPct val="114000"/>
              </a:lnSpc>
              <a:spcBef>
                <a:spcPts val="600"/>
              </a:spcBef>
              <a:buSzPct val="150000"/>
            </a:pPr>
            <a:r>
              <a:rPr lang="en-US" altLang="en-US" sz="2400" b="0" dirty="0">
                <a:latin typeface="+mn-lt"/>
                <a:ea typeface="Times New Roman" charset="0"/>
                <a:cs typeface="Times New Roman" charset="0"/>
              </a:rPr>
              <a:t>•	Loss of biodiversity from land-use changes, water use, agrochemicals, erosion.</a:t>
            </a:r>
          </a:p>
          <a:p>
            <a:pPr marL="630237" indent="-342900">
              <a:lnSpc>
                <a:spcPct val="114000"/>
              </a:lnSpc>
              <a:spcBef>
                <a:spcPts val="600"/>
              </a:spcBef>
              <a:buSzPct val="150000"/>
              <a:buFont typeface="Arial" panose="020B0604020202020204" pitchFamily="34" charset="0"/>
              <a:buChar char="•"/>
            </a:pPr>
            <a:r>
              <a:rPr lang="en-US" altLang="en-US" sz="2400" b="0" dirty="0">
                <a:latin typeface="+mn-lt"/>
                <a:ea typeface="Times New Roman" charset="0"/>
                <a:cs typeface="Times New Roman" charset="0"/>
              </a:rPr>
              <a:t>Competition with food</a:t>
            </a:r>
          </a:p>
        </p:txBody>
      </p:sp>
      <p:sp>
        <p:nvSpPr>
          <p:cNvPr id="620547" name="Rectangle 3"/>
          <p:cNvSpPr>
            <a:spLocks noGrp="1" noChangeArrowheads="1"/>
          </p:cNvSpPr>
          <p:nvPr>
            <p:ph type="title"/>
          </p:nvPr>
        </p:nvSpPr>
        <p:spPr>
          <a:xfrm>
            <a:off x="874713" y="268420"/>
            <a:ext cx="10515600" cy="646331"/>
          </a:xfrm>
        </p:spPr>
        <p:txBody>
          <a:bodyPr>
            <a:spAutoFit/>
          </a:bodyPr>
          <a:lstStyle/>
          <a:p>
            <a:pPr algn="ctr"/>
            <a:r>
              <a:rPr lang="de-DE" altLang="en-US" sz="4000" b="1" dirty="0">
                <a:latin typeface="+mn-lt"/>
              </a:rPr>
              <a:t>Environmental Issues</a:t>
            </a:r>
          </a:p>
        </p:txBody>
      </p:sp>
    </p:spTree>
    <p:extLst>
      <p:ext uri="{BB962C8B-B14F-4D97-AF65-F5344CB8AC3E}">
        <p14:creationId xmlns:p14="http://schemas.microsoft.com/office/powerpoint/2010/main" val="582774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1237957" y="1359818"/>
            <a:ext cx="9734843" cy="5313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pPr>
              <a:lnSpc>
                <a:spcPct val="114000"/>
              </a:lnSpc>
            </a:pPr>
            <a:r>
              <a:rPr lang="en-US" altLang="en-US" sz="2600" b="1" dirty="0">
                <a:latin typeface="+mn-lt"/>
              </a:rPr>
              <a:t>First Generation Biofuels</a:t>
            </a:r>
          </a:p>
          <a:p>
            <a:pPr marL="625475" indent="-276225">
              <a:lnSpc>
                <a:spcPct val="114000"/>
              </a:lnSpc>
              <a:buFont typeface="Arial" panose="020B0604020202020204" pitchFamily="34" charset="0"/>
              <a:buChar char="•"/>
            </a:pPr>
            <a:r>
              <a:rPr lang="en-US" altLang="en-US" sz="2300" b="1" dirty="0">
                <a:latin typeface="+mn-lt"/>
              </a:rPr>
              <a:t>Oils for diesel</a:t>
            </a:r>
          </a:p>
          <a:p>
            <a:pPr marL="625475" indent="-276225">
              <a:lnSpc>
                <a:spcPct val="114000"/>
              </a:lnSpc>
              <a:buFont typeface="Arial" panose="020B0604020202020204" pitchFamily="34" charset="0"/>
              <a:buChar char="•"/>
            </a:pPr>
            <a:r>
              <a:rPr lang="en-US" altLang="en-US" sz="2300" b="1" dirty="0">
                <a:latin typeface="+mn-lt"/>
              </a:rPr>
              <a:t>Grains are used to produce ethanol</a:t>
            </a:r>
          </a:p>
          <a:p>
            <a:pPr marL="625475" indent="288925">
              <a:lnSpc>
                <a:spcPct val="114000"/>
              </a:lnSpc>
              <a:buFont typeface="Arial" panose="020B0604020202020204" pitchFamily="34" charset="0"/>
              <a:buChar char="•"/>
              <a:tabLst>
                <a:tab pos="914400" algn="l"/>
              </a:tabLst>
            </a:pPr>
            <a:r>
              <a:rPr lang="en-US" altLang="en-US" sz="2300" b="1" dirty="0">
                <a:latin typeface="+mn-lt"/>
              </a:rPr>
              <a:t>Food versus fuel</a:t>
            </a:r>
          </a:p>
          <a:p>
            <a:pPr>
              <a:lnSpc>
                <a:spcPct val="114000"/>
              </a:lnSpc>
            </a:pPr>
            <a:endParaRPr lang="en-US" altLang="en-US" sz="1400" dirty="0">
              <a:latin typeface="+mn-lt"/>
            </a:endParaRPr>
          </a:p>
          <a:p>
            <a:pPr>
              <a:lnSpc>
                <a:spcPct val="114000"/>
              </a:lnSpc>
            </a:pPr>
            <a:r>
              <a:rPr lang="en-US" altLang="en-US" sz="2600" dirty="0">
                <a:latin typeface="+mn-lt"/>
              </a:rPr>
              <a:t>Second Generation Biofuels</a:t>
            </a:r>
          </a:p>
          <a:p>
            <a:pPr marL="625475" indent="-276225">
              <a:lnSpc>
                <a:spcPct val="114000"/>
              </a:lnSpc>
              <a:buFont typeface="Arial" panose="020B0604020202020204" pitchFamily="34" charset="0"/>
              <a:buChar char="•"/>
            </a:pPr>
            <a:r>
              <a:rPr lang="en-US" altLang="en-US" sz="2300" dirty="0">
                <a:latin typeface="+mn-lt"/>
              </a:rPr>
              <a:t>Using agricultural wastes </a:t>
            </a:r>
            <a:r>
              <a:rPr lang="en-US" altLang="en-US" sz="2300" dirty="0">
                <a:latin typeface="+mn-lt"/>
                <a:sym typeface="Wingdings" charset="2"/>
              </a:rPr>
              <a:t> </a:t>
            </a:r>
            <a:r>
              <a:rPr lang="en-US" altLang="en-US" sz="2300" dirty="0" err="1">
                <a:latin typeface="+mn-lt"/>
              </a:rPr>
              <a:t>lignocellulosics</a:t>
            </a:r>
            <a:endParaRPr lang="en-US" altLang="en-US" sz="2300" dirty="0">
              <a:latin typeface="+mn-lt"/>
            </a:endParaRPr>
          </a:p>
          <a:p>
            <a:pPr marL="625475" indent="288925">
              <a:lnSpc>
                <a:spcPct val="114000"/>
              </a:lnSpc>
              <a:buFont typeface="Arial" panose="020B0604020202020204" pitchFamily="34" charset="0"/>
              <a:buChar char="•"/>
            </a:pPr>
            <a:r>
              <a:rPr lang="en-US" altLang="en-US" sz="2300" dirty="0" err="1">
                <a:latin typeface="+mn-lt"/>
              </a:rPr>
              <a:t>Lignocellulosics</a:t>
            </a:r>
            <a:r>
              <a:rPr lang="en-US" altLang="en-US" sz="2300" dirty="0">
                <a:latin typeface="+mn-lt"/>
              </a:rPr>
              <a:t> from </a:t>
            </a:r>
            <a:r>
              <a:rPr lang="en-US" altLang="en-US" sz="2300" dirty="0" err="1">
                <a:latin typeface="+mn-lt"/>
              </a:rPr>
              <a:t>agrowaste</a:t>
            </a:r>
            <a:endParaRPr lang="en-US" altLang="en-US" sz="2300" dirty="0">
              <a:latin typeface="+mn-lt"/>
            </a:endParaRPr>
          </a:p>
          <a:p>
            <a:pPr marL="625475" indent="288925">
              <a:lnSpc>
                <a:spcPct val="114000"/>
              </a:lnSpc>
              <a:buFont typeface="Arial" panose="020B0604020202020204" pitchFamily="34" charset="0"/>
              <a:buChar char="•"/>
            </a:pPr>
            <a:r>
              <a:rPr lang="en-US" altLang="en-US" sz="2300" dirty="0">
                <a:latin typeface="+mn-lt"/>
              </a:rPr>
              <a:t>Grasses</a:t>
            </a:r>
          </a:p>
          <a:p>
            <a:pPr marL="914400" indent="288925">
              <a:lnSpc>
                <a:spcPct val="114000"/>
              </a:lnSpc>
              <a:buFont typeface="Arial" panose="020B0604020202020204" pitchFamily="34" charset="0"/>
              <a:buChar char="•"/>
            </a:pPr>
            <a:r>
              <a:rPr lang="en-US" altLang="en-US" sz="2300" dirty="0">
                <a:latin typeface="+mn-lt"/>
              </a:rPr>
              <a:t>These crops were not domesticated for use as biofuels</a:t>
            </a:r>
          </a:p>
          <a:p>
            <a:pPr>
              <a:lnSpc>
                <a:spcPct val="114000"/>
              </a:lnSpc>
            </a:pPr>
            <a:endParaRPr lang="en-US" altLang="en-US" sz="1400" dirty="0">
              <a:latin typeface="+mn-lt"/>
            </a:endParaRPr>
          </a:p>
          <a:p>
            <a:pPr>
              <a:lnSpc>
                <a:spcPct val="114000"/>
              </a:lnSpc>
            </a:pPr>
            <a:r>
              <a:rPr lang="en-US" altLang="en-US" sz="2600" dirty="0">
                <a:latin typeface="+mn-lt"/>
              </a:rPr>
              <a:t>Third Generation Biofuels (looking to the future)</a:t>
            </a:r>
          </a:p>
          <a:p>
            <a:pPr marL="685800" indent="-336550">
              <a:lnSpc>
                <a:spcPct val="114000"/>
              </a:lnSpc>
              <a:buFont typeface="Arial" panose="020B0604020202020204" pitchFamily="34" charset="0"/>
              <a:buChar char="•"/>
            </a:pPr>
            <a:r>
              <a:rPr lang="en-US" altLang="en-US" sz="2300" dirty="0">
                <a:latin typeface="+mn-lt"/>
              </a:rPr>
              <a:t>Algae</a:t>
            </a:r>
          </a:p>
        </p:txBody>
      </p:sp>
      <p:sp>
        <p:nvSpPr>
          <p:cNvPr id="2" name="TextBox 1"/>
          <p:cNvSpPr txBox="1"/>
          <p:nvPr/>
        </p:nvSpPr>
        <p:spPr>
          <a:xfrm>
            <a:off x="4304016" y="226371"/>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77682607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22363" y="1600200"/>
            <a:ext cx="6886217" cy="4462975"/>
          </a:xfrm>
        </p:spPr>
        <p:txBody>
          <a:bodyPr>
            <a:normAutofit/>
          </a:bodyPr>
          <a:lstStyle/>
          <a:p>
            <a:pPr>
              <a:lnSpc>
                <a:spcPct val="114000"/>
              </a:lnSpc>
            </a:pPr>
            <a:r>
              <a:rPr lang="en-CA" dirty="0"/>
              <a:t>The first Diesel engine was exhibited to function with vegetable oil</a:t>
            </a:r>
          </a:p>
          <a:p>
            <a:pPr marL="0" indent="0">
              <a:lnSpc>
                <a:spcPct val="114000"/>
              </a:lnSpc>
              <a:buNone/>
            </a:pPr>
            <a:endParaRPr lang="en-CA" dirty="0"/>
          </a:p>
          <a:p>
            <a:pPr marL="0" indent="0">
              <a:lnSpc>
                <a:spcPct val="114000"/>
              </a:lnSpc>
              <a:buNone/>
            </a:pPr>
            <a:r>
              <a:rPr lang="en-CA" sz="2400" i="1" dirty="0"/>
              <a:t>In 1900 a small Diesel engine was exhibited by the Otto company which, on the suggestion of the French Government, was run on </a:t>
            </a:r>
            <a:r>
              <a:rPr lang="en-CA" sz="2400" i="1" dirty="0" err="1"/>
              <a:t>Arachide</a:t>
            </a:r>
            <a:r>
              <a:rPr lang="en-CA" sz="2400" i="1" dirty="0"/>
              <a:t> oil, and operated so well that very few people were aware of the fact. The motor was built for ordinary oils, and without any modification was run on vegetable oil</a:t>
            </a:r>
            <a:r>
              <a:rPr lang="en-CA" sz="2400" dirty="0"/>
              <a:t>. Rudolf Diesel</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2870" y="98339"/>
            <a:ext cx="1981200" cy="2638598"/>
          </a:xfrm>
          <a:prstGeom prst="rect">
            <a:avLst/>
          </a:prstGeom>
        </p:spPr>
      </p:pic>
      <p:sp>
        <p:nvSpPr>
          <p:cNvPr id="7" name="Rectangle 6"/>
          <p:cNvSpPr/>
          <p:nvPr/>
        </p:nvSpPr>
        <p:spPr>
          <a:xfrm>
            <a:off x="9582870" y="2750075"/>
            <a:ext cx="1420582" cy="369332"/>
          </a:xfrm>
          <a:prstGeom prst="rect">
            <a:avLst/>
          </a:prstGeom>
        </p:spPr>
        <p:txBody>
          <a:bodyPr wrap="none">
            <a:spAutoFit/>
          </a:bodyPr>
          <a:lstStyle/>
          <a:p>
            <a:r>
              <a:rPr lang="en-CA" dirty="0"/>
              <a:t>Rudolf Diesel</a:t>
            </a:r>
          </a:p>
        </p:txBody>
      </p:sp>
      <p:pic>
        <p:nvPicPr>
          <p:cNvPr id="10" name="Picture 9"/>
          <p:cNvPicPr>
            <a:picLocks noChangeAspect="1"/>
          </p:cNvPicPr>
          <p:nvPr/>
        </p:nvPicPr>
        <p:blipFill>
          <a:blip r:embed="rId3"/>
          <a:stretch>
            <a:fillRect/>
          </a:stretch>
        </p:blipFill>
        <p:spPr>
          <a:xfrm>
            <a:off x="9703903" y="3249657"/>
            <a:ext cx="1828800" cy="2957513"/>
          </a:xfrm>
          <a:prstGeom prst="rect">
            <a:avLst/>
          </a:prstGeom>
        </p:spPr>
      </p:pic>
      <p:sp>
        <p:nvSpPr>
          <p:cNvPr id="12" name="Rectangle 11"/>
          <p:cNvSpPr/>
          <p:nvPr/>
        </p:nvSpPr>
        <p:spPr>
          <a:xfrm>
            <a:off x="1434905" y="6409008"/>
            <a:ext cx="9467557" cy="307777"/>
          </a:xfrm>
          <a:prstGeom prst="rect">
            <a:avLst/>
          </a:prstGeom>
        </p:spPr>
        <p:txBody>
          <a:bodyPr wrap="square">
            <a:spAutoFit/>
          </a:bodyPr>
          <a:lstStyle/>
          <a:p>
            <a:r>
              <a:rPr lang="en-CA" sz="1400" dirty="0" err="1"/>
              <a:t>Chalkley</a:t>
            </a:r>
            <a:r>
              <a:rPr lang="en-CA" sz="1400" dirty="0"/>
              <a:t>, Alfred Philip (1912), Diesel engines for land and marine work (2nd ed.), New York, New York, USA: D. Van Nostrand, p. 3</a:t>
            </a:r>
          </a:p>
        </p:txBody>
      </p:sp>
      <p:sp>
        <p:nvSpPr>
          <p:cNvPr id="11" name="TextBox 10"/>
          <p:cNvSpPr txBox="1"/>
          <p:nvPr/>
        </p:nvSpPr>
        <p:spPr>
          <a:xfrm>
            <a:off x="5034185" y="226371"/>
            <a:ext cx="2124300" cy="707886"/>
          </a:xfrm>
          <a:prstGeom prst="rect">
            <a:avLst/>
          </a:prstGeom>
          <a:noFill/>
        </p:spPr>
        <p:txBody>
          <a:bodyPr wrap="none" rtlCol="0">
            <a:spAutoFit/>
          </a:bodyPr>
          <a:lstStyle/>
          <a:p>
            <a:pPr algn="ctr"/>
            <a:r>
              <a:rPr lang="en-US" sz="4000" b="1" dirty="0"/>
              <a:t>Biodiesel</a:t>
            </a:r>
          </a:p>
        </p:txBody>
      </p:sp>
    </p:spTree>
    <p:extLst>
      <p:ext uri="{BB962C8B-B14F-4D97-AF65-F5344CB8AC3E}">
        <p14:creationId xmlns:p14="http://schemas.microsoft.com/office/powerpoint/2010/main" val="239427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5077" y="1417756"/>
            <a:ext cx="10058400" cy="1683346"/>
          </a:xfrm>
        </p:spPr>
        <p:txBody>
          <a:bodyPr wrap="square">
            <a:spAutoFit/>
          </a:bodyPr>
          <a:lstStyle/>
          <a:p>
            <a:pPr marL="0" indent="0">
              <a:lnSpc>
                <a:spcPct val="114000"/>
              </a:lnSpc>
              <a:buNone/>
            </a:pPr>
            <a:r>
              <a:rPr lang="en-US" sz="2300" dirty="0"/>
              <a:t>Biodiesel refers to vegetable oil or animal fat-based diesel fuel consisting of long-chain esters. The main component of vegetable oil is triglycerides, which require transesterification prior to usage as a fuel. </a:t>
            </a:r>
            <a:r>
              <a:rPr lang="en-US" sz="2300" b="1" dirty="0"/>
              <a:t>Transesterification</a:t>
            </a:r>
            <a:r>
              <a:rPr lang="en-US" sz="2300" dirty="0"/>
              <a:t> is essential to get a good fuel.</a:t>
            </a:r>
          </a:p>
        </p:txBody>
      </p:sp>
      <p:pic>
        <p:nvPicPr>
          <p:cNvPr id="2" name="Picture 1">
            <a:extLst>
              <a:ext uri="{FF2B5EF4-FFF2-40B4-BE49-F238E27FC236}">
                <a16:creationId xmlns:a16="http://schemas.microsoft.com/office/drawing/2014/main" id="{55981A1F-CA9E-684C-916D-3D80767B9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1175" y="3193930"/>
            <a:ext cx="8731348" cy="2919958"/>
          </a:xfrm>
          <a:prstGeom prst="rect">
            <a:avLst/>
          </a:prstGeom>
        </p:spPr>
      </p:pic>
      <p:sp>
        <p:nvSpPr>
          <p:cNvPr id="6" name="TextBox 5">
            <a:extLst>
              <a:ext uri="{FF2B5EF4-FFF2-40B4-BE49-F238E27FC236}">
                <a16:creationId xmlns:a16="http://schemas.microsoft.com/office/drawing/2014/main" id="{CC75B8D6-6E3C-4840-BD15-53954307A533}"/>
              </a:ext>
            </a:extLst>
          </p:cNvPr>
          <p:cNvSpPr txBox="1"/>
          <p:nvPr/>
        </p:nvSpPr>
        <p:spPr>
          <a:xfrm>
            <a:off x="8731348" y="6113888"/>
            <a:ext cx="1145826" cy="369332"/>
          </a:xfrm>
          <a:prstGeom prst="rect">
            <a:avLst/>
          </a:prstGeom>
          <a:noFill/>
        </p:spPr>
        <p:txBody>
          <a:bodyPr wrap="none" rtlCol="0">
            <a:spAutoFit/>
          </a:bodyPr>
          <a:lstStyle/>
          <a:p>
            <a:r>
              <a:rPr lang="en-US" dirty="0"/>
              <a:t>BIODIESEL</a:t>
            </a:r>
          </a:p>
        </p:txBody>
      </p:sp>
      <p:sp>
        <p:nvSpPr>
          <p:cNvPr id="8" name="Rectangle 7">
            <a:extLst>
              <a:ext uri="{FF2B5EF4-FFF2-40B4-BE49-F238E27FC236}">
                <a16:creationId xmlns:a16="http://schemas.microsoft.com/office/drawing/2014/main" id="{95040511-77D2-1C47-BF1D-89CDE9954B0F}"/>
              </a:ext>
            </a:extLst>
          </p:cNvPr>
          <p:cNvSpPr/>
          <p:nvPr/>
        </p:nvSpPr>
        <p:spPr>
          <a:xfrm>
            <a:off x="7927150" y="3193930"/>
            <a:ext cx="2590800" cy="328929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TextBox 8"/>
          <p:cNvSpPr txBox="1"/>
          <p:nvPr/>
        </p:nvSpPr>
        <p:spPr>
          <a:xfrm>
            <a:off x="5034185" y="226371"/>
            <a:ext cx="2124300" cy="707886"/>
          </a:xfrm>
          <a:prstGeom prst="rect">
            <a:avLst/>
          </a:prstGeom>
          <a:noFill/>
        </p:spPr>
        <p:txBody>
          <a:bodyPr wrap="none" rtlCol="0">
            <a:spAutoFit/>
          </a:bodyPr>
          <a:lstStyle/>
          <a:p>
            <a:pPr algn="ctr"/>
            <a:r>
              <a:rPr lang="en-US" sz="4000" b="1" dirty="0"/>
              <a:t>Biodiesel</a:t>
            </a:r>
          </a:p>
        </p:txBody>
      </p:sp>
    </p:spTree>
    <p:extLst>
      <p:ext uri="{BB962C8B-B14F-4D97-AF65-F5344CB8AC3E}">
        <p14:creationId xmlns:p14="http://schemas.microsoft.com/office/powerpoint/2010/main" val="373797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3050824" y="205811"/>
            <a:ext cx="6104082" cy="707886"/>
          </a:xfrm>
        </p:spPr>
        <p:txBody>
          <a:bodyPr wrap="square">
            <a:spAutoFit/>
          </a:bodyPr>
          <a:lstStyle/>
          <a:p>
            <a:pPr algn="ctr">
              <a:lnSpc>
                <a:spcPct val="100000"/>
              </a:lnSpc>
            </a:pPr>
            <a:r>
              <a:rPr lang="en-US" altLang="en-US" sz="4000" b="1" dirty="0">
                <a:latin typeface="+mn-lt"/>
              </a:rPr>
              <a:t>Advantages of Biodiesel</a:t>
            </a:r>
          </a:p>
        </p:txBody>
      </p:sp>
      <p:sp>
        <p:nvSpPr>
          <p:cNvPr id="34819" name="Rectangle 3"/>
          <p:cNvSpPr>
            <a:spLocks noGrp="1" noChangeArrowheads="1"/>
          </p:cNvSpPr>
          <p:nvPr>
            <p:ph idx="1"/>
          </p:nvPr>
        </p:nvSpPr>
        <p:spPr>
          <a:xfrm>
            <a:off x="1196635" y="1289065"/>
            <a:ext cx="10164497" cy="3916521"/>
          </a:xfrm>
        </p:spPr>
        <p:txBody>
          <a:bodyPr wrap="square">
            <a:spAutoFit/>
          </a:bodyPr>
          <a:lstStyle/>
          <a:p>
            <a:pPr>
              <a:lnSpc>
                <a:spcPct val="114000"/>
              </a:lnSpc>
            </a:pPr>
            <a:r>
              <a:rPr lang="en-US" altLang="en-US" sz="2100" dirty="0"/>
              <a:t>40% reduction in global warming potential compared to conventional diesel </a:t>
            </a:r>
          </a:p>
          <a:p>
            <a:pPr>
              <a:lnSpc>
                <a:spcPct val="114000"/>
              </a:lnSpc>
            </a:pPr>
            <a:r>
              <a:rPr lang="en-US" altLang="en-US" sz="2100" dirty="0"/>
              <a:t>8% reduction in sulfur oxides. The release of sulfur oxides can lead to acid rain.</a:t>
            </a:r>
          </a:p>
          <a:p>
            <a:pPr>
              <a:lnSpc>
                <a:spcPct val="114000"/>
              </a:lnSpc>
            </a:pPr>
            <a:r>
              <a:rPr lang="en-US" altLang="en-US" sz="2100" dirty="0"/>
              <a:t>3% reduction in methane.</a:t>
            </a:r>
          </a:p>
          <a:p>
            <a:pPr>
              <a:lnSpc>
                <a:spcPct val="114000"/>
              </a:lnSpc>
            </a:pPr>
            <a:r>
              <a:rPr lang="en-US" altLang="en-US" sz="2100" dirty="0"/>
              <a:t>32% reduction in particulate matter (PM10 68%).</a:t>
            </a:r>
          </a:p>
          <a:p>
            <a:pPr>
              <a:lnSpc>
                <a:spcPct val="114000"/>
              </a:lnSpc>
            </a:pPr>
            <a:r>
              <a:rPr lang="en-US" altLang="en-US" sz="2100" dirty="0"/>
              <a:t>83.6% reduction in particulate matter soot.</a:t>
            </a:r>
          </a:p>
          <a:p>
            <a:pPr>
              <a:lnSpc>
                <a:spcPct val="114000"/>
              </a:lnSpc>
            </a:pPr>
            <a:r>
              <a:rPr lang="en-US" altLang="en-US" sz="2100" dirty="0"/>
              <a:t>79% reduction in wastewater.</a:t>
            </a:r>
          </a:p>
          <a:p>
            <a:pPr>
              <a:lnSpc>
                <a:spcPct val="114000"/>
              </a:lnSpc>
            </a:pPr>
            <a:r>
              <a:rPr lang="en-US" altLang="en-US" sz="2100" dirty="0"/>
              <a:t>96% reduction in hazardous waste, but double the non-hazardous waste.</a:t>
            </a:r>
          </a:p>
          <a:p>
            <a:pPr>
              <a:lnSpc>
                <a:spcPct val="114000"/>
              </a:lnSpc>
            </a:pPr>
            <a:r>
              <a:rPr lang="en-US" altLang="en-US" sz="2100" dirty="0"/>
              <a:t>By using spent oil, diesel can be turned from a first to second generation fuel</a:t>
            </a:r>
          </a:p>
        </p:txBody>
      </p:sp>
      <p:sp>
        <p:nvSpPr>
          <p:cNvPr id="3" name="Rectangle 2"/>
          <p:cNvSpPr/>
          <p:nvPr/>
        </p:nvSpPr>
        <p:spPr>
          <a:xfrm>
            <a:off x="730766" y="5220155"/>
            <a:ext cx="10744200" cy="13374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nSpc>
                <a:spcPct val="114000"/>
              </a:lnSpc>
            </a:pPr>
            <a:r>
              <a:rPr lang="en-US" b="0" i="0" dirty="0">
                <a:solidFill>
                  <a:srgbClr val="000000"/>
                </a:solidFill>
                <a:effectLst/>
              </a:rPr>
              <a:t>Compared to conventional diesel processing, biodiesel requires additional processing and has a lower overall energy return. Energy return is one of the important parameters that enables engineers to evaluate the efficiency and viability of </a:t>
            </a:r>
            <a:r>
              <a:rPr lang="en-US" dirty="0">
                <a:solidFill>
                  <a:srgbClr val="000000"/>
                </a:solidFill>
              </a:rPr>
              <a:t>a</a:t>
            </a:r>
            <a:r>
              <a:rPr lang="en-US" b="0" i="0" dirty="0">
                <a:solidFill>
                  <a:srgbClr val="000000"/>
                </a:solidFill>
                <a:effectLst/>
              </a:rPr>
              <a:t> process. Energy return describes the amount one can gain from the production verses the amount of energy input. Biodiesel </a:t>
            </a:r>
            <a:r>
              <a:rPr lang="en-US" dirty="0">
                <a:solidFill>
                  <a:srgbClr val="000000"/>
                </a:solidFill>
              </a:rPr>
              <a:t>lags</a:t>
            </a:r>
            <a:r>
              <a:rPr lang="en-US" b="0" i="0" dirty="0">
                <a:solidFill>
                  <a:srgbClr val="000000"/>
                </a:solidFill>
                <a:effectLst/>
              </a:rPr>
              <a:t> far behind conventional diesel processing in this regard.</a:t>
            </a:r>
            <a:endParaRPr lang="en-US" dirty="0"/>
          </a:p>
        </p:txBody>
      </p:sp>
      <p:sp>
        <p:nvSpPr>
          <p:cNvPr id="2" name="Rectangle 1">
            <a:extLst>
              <a:ext uri="{FF2B5EF4-FFF2-40B4-BE49-F238E27FC236}">
                <a16:creationId xmlns:a16="http://schemas.microsoft.com/office/drawing/2014/main" id="{CB2ACD9D-3868-8346-8528-51317FAB3BA2}"/>
              </a:ext>
            </a:extLst>
          </p:cNvPr>
          <p:cNvSpPr/>
          <p:nvPr/>
        </p:nvSpPr>
        <p:spPr>
          <a:xfrm>
            <a:off x="1188719" y="6554945"/>
            <a:ext cx="10172413" cy="276999"/>
          </a:xfrm>
          <a:prstGeom prst="rect">
            <a:avLst/>
          </a:prstGeom>
        </p:spPr>
        <p:txBody>
          <a:bodyPr wrap="square">
            <a:spAutoFit/>
          </a:bodyPr>
          <a:lstStyle/>
          <a:p>
            <a:r>
              <a:rPr lang="en-US" altLang="en-US" sz="1200" dirty="0">
                <a:solidFill>
                  <a:schemeClr val="bg1">
                    <a:lumMod val="50000"/>
                  </a:schemeClr>
                </a:solidFill>
              </a:rPr>
              <a:t>Source: National Biodiesel Board,” Lifecycle Summary,” </a:t>
            </a:r>
            <a:r>
              <a:rPr lang="en-US" altLang="en-US" sz="1200" i="1" dirty="0">
                <a:solidFill>
                  <a:schemeClr val="bg1">
                    <a:lumMod val="50000"/>
                  </a:schemeClr>
                </a:solidFill>
              </a:rPr>
              <a:t>available at</a:t>
            </a:r>
            <a:r>
              <a:rPr lang="en-US" altLang="en-US" sz="1200" dirty="0">
                <a:solidFill>
                  <a:schemeClr val="bg1">
                    <a:lumMod val="50000"/>
                  </a:schemeClr>
                </a:solidFill>
              </a:rPr>
              <a:t> http://</a:t>
            </a:r>
            <a:r>
              <a:rPr lang="en-US" altLang="en-US" sz="1200" dirty="0" err="1">
                <a:solidFill>
                  <a:schemeClr val="bg1">
                    <a:lumMod val="50000"/>
                  </a:schemeClr>
                </a:solidFill>
              </a:rPr>
              <a:t>www.nbb.org</a:t>
            </a:r>
            <a:r>
              <a:rPr lang="en-US" altLang="en-US" sz="1200" dirty="0">
                <a:solidFill>
                  <a:schemeClr val="bg1">
                    <a:lumMod val="50000"/>
                  </a:schemeClr>
                </a:solidFill>
              </a:rPr>
              <a:t>/</a:t>
            </a:r>
            <a:r>
              <a:rPr lang="en-US" altLang="en-US" sz="1200" dirty="0" err="1">
                <a:solidFill>
                  <a:schemeClr val="bg1">
                    <a:lumMod val="50000"/>
                  </a:schemeClr>
                </a:solidFill>
              </a:rPr>
              <a:t>pdf_files</a:t>
            </a:r>
            <a:r>
              <a:rPr lang="en-US" altLang="en-US" sz="1200" dirty="0">
                <a:solidFill>
                  <a:schemeClr val="bg1">
                    <a:lumMod val="50000"/>
                  </a:schemeClr>
                </a:solidFill>
              </a:rPr>
              <a:t>/</a:t>
            </a:r>
            <a:r>
              <a:rPr lang="en-US" altLang="en-US" sz="1200" dirty="0" err="1">
                <a:solidFill>
                  <a:schemeClr val="bg1">
                    <a:lumMod val="50000"/>
                  </a:schemeClr>
                </a:solidFill>
              </a:rPr>
              <a:t>fuelfactsheets</a:t>
            </a:r>
            <a:r>
              <a:rPr lang="en-US" altLang="en-US" sz="1200" dirty="0">
                <a:solidFill>
                  <a:schemeClr val="bg1">
                    <a:lumMod val="50000"/>
                  </a:schemeClr>
                </a:solidFill>
              </a:rPr>
              <a:t>/</a:t>
            </a:r>
            <a:r>
              <a:rPr lang="en-US" altLang="en-US" sz="1200" dirty="0" err="1">
                <a:solidFill>
                  <a:schemeClr val="bg1">
                    <a:lumMod val="50000"/>
                  </a:schemeClr>
                </a:solidFill>
              </a:rPr>
              <a:t>LifeCycle_Summary.PDF</a:t>
            </a:r>
            <a:endParaRPr lang="en-US" altLang="en-US" sz="1200" dirty="0">
              <a:solidFill>
                <a:schemeClr val="bg1">
                  <a:lumMod val="50000"/>
                </a:schemeClr>
              </a:solidFill>
            </a:endParaRPr>
          </a:p>
        </p:txBody>
      </p:sp>
    </p:spTree>
    <p:extLst>
      <p:ext uri="{BB962C8B-B14F-4D97-AF65-F5344CB8AC3E}">
        <p14:creationId xmlns:p14="http://schemas.microsoft.com/office/powerpoint/2010/main" val="1659152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8F29E8-67EF-471B-8662-EDE31592E850}"/>
              </a:ext>
            </a:extLst>
          </p:cNvPr>
          <p:cNvCxnSpPr>
            <a:cxnSpLocks/>
          </p:cNvCxnSpPr>
          <p:nvPr/>
        </p:nvCxnSpPr>
        <p:spPr>
          <a:xfrm>
            <a:off x="0" y="1137444"/>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09600" y="6581001"/>
            <a:ext cx="2395528" cy="276999"/>
          </a:xfrm>
          <a:prstGeom prst="rect">
            <a:avLst/>
          </a:prstGeom>
          <a:noFill/>
        </p:spPr>
        <p:txBody>
          <a:bodyPr wrap="none" rtlCol="0">
            <a:spAutoFit/>
          </a:bodyPr>
          <a:lstStyle/>
          <a:p>
            <a:r>
              <a:rPr lang="en-US" sz="1200" dirty="0">
                <a:solidFill>
                  <a:schemeClr val="bg1">
                    <a:lumMod val="50000"/>
                  </a:schemeClr>
                </a:solidFill>
              </a:rPr>
              <a:t>Retrieved: nancymeyersdesign.com</a:t>
            </a:r>
          </a:p>
        </p:txBody>
      </p:sp>
      <p:sp>
        <p:nvSpPr>
          <p:cNvPr id="2" name="Title 1"/>
          <p:cNvSpPr>
            <a:spLocks noGrp="1"/>
          </p:cNvSpPr>
          <p:nvPr>
            <p:ph type="title"/>
          </p:nvPr>
        </p:nvSpPr>
        <p:spPr>
          <a:xfrm>
            <a:off x="95250" y="170173"/>
            <a:ext cx="12001500" cy="707886"/>
          </a:xfrm>
        </p:spPr>
        <p:txBody>
          <a:bodyPr>
            <a:spAutoFit/>
          </a:bodyPr>
          <a:lstStyle/>
          <a:p>
            <a:pPr algn="ctr">
              <a:lnSpc>
                <a:spcPct val="100000"/>
              </a:lnSpc>
            </a:pPr>
            <a:r>
              <a:rPr lang="en-US" sz="4000" b="1" dirty="0">
                <a:latin typeface="+mn-lt"/>
              </a:rPr>
              <a:t>Steps Required to Produce Biofuel from Soybeans</a:t>
            </a:r>
          </a:p>
        </p:txBody>
      </p:sp>
      <p:pic>
        <p:nvPicPr>
          <p:cNvPr id="3074" name="Picture 2" descr="ig1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073" y="816323"/>
            <a:ext cx="11119546"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20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289" y="3668348"/>
            <a:ext cx="4713405" cy="2693375"/>
          </a:xfrm>
          <a:prstGeom prst="rect">
            <a:avLst/>
          </a:prstGeom>
        </p:spPr>
      </p:pic>
      <p:sp>
        <p:nvSpPr>
          <p:cNvPr id="3" name="Content Placeholder 2"/>
          <p:cNvSpPr>
            <a:spLocks noGrp="1"/>
          </p:cNvSpPr>
          <p:nvPr>
            <p:ph sz="quarter" idx="1"/>
          </p:nvPr>
        </p:nvSpPr>
        <p:spPr>
          <a:xfrm>
            <a:off x="1025367" y="1294224"/>
            <a:ext cx="8691889" cy="5010912"/>
          </a:xfrm>
        </p:spPr>
        <p:txBody>
          <a:bodyPr/>
          <a:lstStyle/>
          <a:p>
            <a:pPr>
              <a:lnSpc>
                <a:spcPct val="114000"/>
              </a:lnSpc>
              <a:spcBef>
                <a:spcPts val="600"/>
              </a:spcBef>
            </a:pPr>
            <a:r>
              <a:rPr lang="en-CA" sz="2600" dirty="0"/>
              <a:t>This biofuel can be generated from:</a:t>
            </a:r>
          </a:p>
          <a:p>
            <a:pPr lvl="1">
              <a:lnSpc>
                <a:spcPct val="114000"/>
              </a:lnSpc>
              <a:spcBef>
                <a:spcPts val="0"/>
              </a:spcBef>
            </a:pPr>
            <a:r>
              <a:rPr lang="en-CA" sz="2300" dirty="0"/>
              <a:t>Corn 			-&gt; Starch</a:t>
            </a:r>
          </a:p>
          <a:p>
            <a:pPr lvl="1">
              <a:lnSpc>
                <a:spcPct val="114000"/>
              </a:lnSpc>
              <a:spcBef>
                <a:spcPts val="0"/>
              </a:spcBef>
            </a:pPr>
            <a:r>
              <a:rPr lang="en-CA" sz="2300" dirty="0"/>
              <a:t>Sugar cane 		-&gt; Sugar</a:t>
            </a:r>
          </a:p>
          <a:p>
            <a:pPr lvl="1">
              <a:lnSpc>
                <a:spcPct val="114000"/>
              </a:lnSpc>
              <a:spcBef>
                <a:spcPts val="0"/>
              </a:spcBef>
            </a:pPr>
            <a:r>
              <a:rPr lang="en-CA" sz="2300" dirty="0"/>
              <a:t>Lignocellulosic materials (waste or grasses) -&gt; Cellulose</a:t>
            </a:r>
          </a:p>
        </p:txBody>
      </p:sp>
      <p:pic>
        <p:nvPicPr>
          <p:cNvPr id="7" name="Picture 6"/>
          <p:cNvPicPr>
            <a:picLocks noChangeAspect="1"/>
          </p:cNvPicPr>
          <p:nvPr/>
        </p:nvPicPr>
        <p:blipFill>
          <a:blip r:embed="rId3"/>
          <a:stretch>
            <a:fillRect/>
          </a:stretch>
        </p:blipFill>
        <p:spPr>
          <a:xfrm>
            <a:off x="9208478" y="1351561"/>
            <a:ext cx="2023675" cy="2369126"/>
          </a:xfrm>
          <a:prstGeom prst="rect">
            <a:avLst/>
          </a:prstGeom>
        </p:spPr>
      </p:pic>
      <p:pic>
        <p:nvPicPr>
          <p:cNvPr id="12" name="Picture 11"/>
          <p:cNvPicPr>
            <a:picLocks noChangeAspect="1"/>
          </p:cNvPicPr>
          <p:nvPr/>
        </p:nvPicPr>
        <p:blipFill>
          <a:blip r:embed="rId4"/>
          <a:stretch>
            <a:fillRect/>
          </a:stretch>
        </p:blipFill>
        <p:spPr>
          <a:xfrm>
            <a:off x="959847" y="3133879"/>
            <a:ext cx="4626443" cy="3129368"/>
          </a:xfrm>
          <a:prstGeom prst="rect">
            <a:avLst/>
          </a:prstGeom>
        </p:spPr>
      </p:pic>
      <p:sp>
        <p:nvSpPr>
          <p:cNvPr id="14" name="Rectangle 13"/>
          <p:cNvSpPr/>
          <p:nvPr/>
        </p:nvSpPr>
        <p:spPr>
          <a:xfrm>
            <a:off x="1633926" y="6263247"/>
            <a:ext cx="7738675" cy="523220"/>
          </a:xfrm>
          <a:prstGeom prst="rect">
            <a:avLst/>
          </a:prstGeom>
        </p:spPr>
        <p:txBody>
          <a:bodyPr wrap="square">
            <a:spAutoFit/>
          </a:bodyPr>
          <a:lstStyle/>
          <a:p>
            <a:r>
              <a:rPr lang="en-US" sz="1400" dirty="0"/>
              <a:t>http://www.cropenergies.com/en/Bioethanol/Markt/Dynamisches_Wachstum/</a:t>
            </a:r>
          </a:p>
          <a:p>
            <a:r>
              <a:rPr lang="en-US" sz="1400" dirty="0"/>
              <a:t>https://marketresearch.biz/report/bioethanol-market/</a:t>
            </a:r>
          </a:p>
        </p:txBody>
      </p:sp>
      <p:sp>
        <p:nvSpPr>
          <p:cNvPr id="10" name="AutoShape 2"/>
          <p:cNvSpPr>
            <a:spLocks noGrp="1" noChangeArrowheads="1"/>
          </p:cNvSpPr>
          <p:nvPr>
            <p:ph type="title"/>
          </p:nvPr>
        </p:nvSpPr>
        <p:spPr>
          <a:xfrm>
            <a:off x="1401535" y="282934"/>
            <a:ext cx="9388929" cy="646331"/>
          </a:xfrm>
        </p:spPr>
        <p:txBody>
          <a:bodyPr wrap="square">
            <a:spAutoFit/>
          </a:bodyPr>
          <a:lstStyle/>
          <a:p>
            <a:pPr algn="ctr"/>
            <a:r>
              <a:rPr lang="en-US" altLang="en-US" sz="4000" b="1" dirty="0">
                <a:latin typeface="+mn-lt"/>
              </a:rPr>
              <a:t>First Generation bioethanol</a:t>
            </a:r>
          </a:p>
        </p:txBody>
      </p:sp>
    </p:spTree>
    <p:extLst>
      <p:ext uri="{BB962C8B-B14F-4D97-AF65-F5344CB8AC3E}">
        <p14:creationId xmlns:p14="http://schemas.microsoft.com/office/powerpoint/2010/main" val="741266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1401535" y="297002"/>
            <a:ext cx="9388929" cy="646331"/>
          </a:xfrm>
        </p:spPr>
        <p:txBody>
          <a:bodyPr wrap="square">
            <a:spAutoFit/>
          </a:bodyPr>
          <a:lstStyle/>
          <a:p>
            <a:pPr algn="ctr"/>
            <a:r>
              <a:rPr lang="en-US" altLang="en-US" sz="4000" b="1" dirty="0">
                <a:latin typeface="+mn-lt"/>
              </a:rPr>
              <a:t>Bioethanol from Corn</a:t>
            </a:r>
          </a:p>
        </p:txBody>
      </p:sp>
      <p:sp>
        <p:nvSpPr>
          <p:cNvPr id="11267" name="Rectangle 3"/>
          <p:cNvSpPr>
            <a:spLocks noGrp="1" noChangeArrowheads="1"/>
          </p:cNvSpPr>
          <p:nvPr>
            <p:ph idx="1"/>
          </p:nvPr>
        </p:nvSpPr>
        <p:spPr>
          <a:xfrm>
            <a:off x="1164281" y="1315457"/>
            <a:ext cx="10071136" cy="2000099"/>
          </a:xfrm>
        </p:spPr>
        <p:txBody>
          <a:bodyPr wrap="square">
            <a:spAutoFit/>
          </a:bodyPr>
          <a:lstStyle/>
          <a:p>
            <a:pPr>
              <a:lnSpc>
                <a:spcPct val="114000"/>
              </a:lnSpc>
              <a:spcBef>
                <a:spcPts val="0"/>
              </a:spcBef>
            </a:pPr>
            <a:r>
              <a:rPr lang="en-US" altLang="en-US" sz="2200" dirty="0"/>
              <a:t>Grind up the feedstock so it can be easily and quickly processed. </a:t>
            </a:r>
          </a:p>
          <a:p>
            <a:pPr>
              <a:lnSpc>
                <a:spcPct val="114000"/>
              </a:lnSpc>
              <a:spcBef>
                <a:spcPts val="0"/>
              </a:spcBef>
            </a:pPr>
            <a:r>
              <a:rPr lang="en-US" altLang="en-US" sz="2200" dirty="0"/>
              <a:t>Sugar is dissolved out of the material.</a:t>
            </a:r>
          </a:p>
          <a:p>
            <a:pPr>
              <a:lnSpc>
                <a:spcPct val="114000"/>
              </a:lnSpc>
              <a:spcBef>
                <a:spcPts val="0"/>
              </a:spcBef>
            </a:pPr>
            <a:r>
              <a:rPr lang="en-US" altLang="en-US" sz="2200" dirty="0"/>
              <a:t>The sugar is fed to microbes that use it for food, producing ethanol and carbon dioxide in the process.</a:t>
            </a:r>
          </a:p>
          <a:p>
            <a:pPr>
              <a:lnSpc>
                <a:spcPct val="114000"/>
              </a:lnSpc>
              <a:spcBef>
                <a:spcPts val="0"/>
              </a:spcBef>
            </a:pPr>
            <a:r>
              <a:rPr lang="en-US" altLang="en-US" sz="2200" dirty="0"/>
              <a:t>Purify the ethanol to desired concentration.</a:t>
            </a:r>
          </a:p>
        </p:txBody>
      </p:sp>
      <p:pic>
        <p:nvPicPr>
          <p:cNvPr id="4" name="Picture 3">
            <a:extLst>
              <a:ext uri="{FF2B5EF4-FFF2-40B4-BE49-F238E27FC236}">
                <a16:creationId xmlns:a16="http://schemas.microsoft.com/office/drawing/2014/main" id="{9232616A-7DAD-499F-81FC-75EAC0839EB6}"/>
              </a:ext>
            </a:extLst>
          </p:cNvPr>
          <p:cNvPicPr>
            <a:picLocks noChangeAspect="1"/>
          </p:cNvPicPr>
          <p:nvPr/>
        </p:nvPicPr>
        <p:blipFill>
          <a:blip r:embed="rId3"/>
          <a:stretch>
            <a:fillRect/>
          </a:stretch>
        </p:blipFill>
        <p:spPr>
          <a:xfrm>
            <a:off x="1698857" y="3479289"/>
            <a:ext cx="4385695" cy="2926081"/>
          </a:xfrm>
          <a:prstGeom prst="rect">
            <a:avLst/>
          </a:prstGeom>
        </p:spPr>
      </p:pic>
      <p:pic>
        <p:nvPicPr>
          <p:cNvPr id="6" name="Picture 5">
            <a:extLst>
              <a:ext uri="{FF2B5EF4-FFF2-40B4-BE49-F238E27FC236}">
                <a16:creationId xmlns:a16="http://schemas.microsoft.com/office/drawing/2014/main" id="{CA4BF566-A61E-43DA-93BA-3232F23D61C8}"/>
              </a:ext>
            </a:extLst>
          </p:cNvPr>
          <p:cNvPicPr>
            <a:picLocks noChangeAspect="1"/>
          </p:cNvPicPr>
          <p:nvPr/>
        </p:nvPicPr>
        <p:blipFill>
          <a:blip r:embed="rId4"/>
          <a:stretch>
            <a:fillRect/>
          </a:stretch>
        </p:blipFill>
        <p:spPr>
          <a:xfrm>
            <a:off x="6698296" y="3479289"/>
            <a:ext cx="4385695" cy="2926081"/>
          </a:xfrm>
          <a:prstGeom prst="rect">
            <a:avLst/>
          </a:prstGeom>
        </p:spPr>
      </p:pic>
      <p:sp>
        <p:nvSpPr>
          <p:cNvPr id="7" name="TextBox 6">
            <a:extLst>
              <a:ext uri="{FF2B5EF4-FFF2-40B4-BE49-F238E27FC236}">
                <a16:creationId xmlns:a16="http://schemas.microsoft.com/office/drawing/2014/main" id="{790C7B51-AF7D-47A9-A2DE-BC1AD5384B0E}"/>
              </a:ext>
            </a:extLst>
          </p:cNvPr>
          <p:cNvSpPr txBox="1"/>
          <p:nvPr/>
        </p:nvSpPr>
        <p:spPr>
          <a:xfrm>
            <a:off x="309489" y="6581001"/>
            <a:ext cx="8706294" cy="276999"/>
          </a:xfrm>
          <a:prstGeom prst="rect">
            <a:avLst/>
          </a:prstGeom>
          <a:noFill/>
        </p:spPr>
        <p:txBody>
          <a:bodyPr wrap="none" rtlCol="0">
            <a:spAutoFit/>
          </a:bodyPr>
          <a:lstStyle/>
          <a:p>
            <a:r>
              <a:rPr lang="en-US" sz="1200" dirty="0">
                <a:solidFill>
                  <a:schemeClr val="bg1">
                    <a:lumMod val="50000"/>
                  </a:schemeClr>
                </a:solidFill>
              </a:rPr>
              <a:t>Images: Wikipedia Commons, Corncobs, Author: Sam Fentress; Wikimedia Commons, Biofuel Pumps, Author: Mario Roberto Duran Ortiz</a:t>
            </a:r>
          </a:p>
        </p:txBody>
      </p:sp>
    </p:spTree>
    <p:extLst>
      <p:ext uri="{BB962C8B-B14F-4D97-AF65-F5344CB8AC3E}">
        <p14:creationId xmlns:p14="http://schemas.microsoft.com/office/powerpoint/2010/main" val="911837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sz="quarter" idx="1"/>
          </p:nvPr>
        </p:nvSpPr>
        <p:spPr>
          <a:xfrm>
            <a:off x="675245" y="1409572"/>
            <a:ext cx="9947257" cy="4937768"/>
          </a:xfrm>
          <a:noFill/>
        </p:spPr>
        <p:txBody>
          <a:bodyPr/>
          <a:lstStyle/>
          <a:p>
            <a:pPr lvl="1" eaLnBrk="1" hangingPunct="1">
              <a:lnSpc>
                <a:spcPct val="90000"/>
              </a:lnSpc>
            </a:pPr>
            <a:r>
              <a:rPr lang="en-US" sz="2200" dirty="0"/>
              <a:t>Ethanol is produced from cornstarch</a:t>
            </a:r>
          </a:p>
          <a:p>
            <a:pPr lvl="1" eaLnBrk="1" hangingPunct="1">
              <a:lnSpc>
                <a:spcPct val="90000"/>
              </a:lnSpc>
            </a:pPr>
            <a:r>
              <a:rPr lang="en-US" sz="2200" dirty="0"/>
              <a:t>Cornstarch need to be converted into glucose by enzymes: the process is less efficient</a:t>
            </a:r>
          </a:p>
          <a:p>
            <a:pPr lvl="1" eaLnBrk="1" hangingPunct="1">
              <a:lnSpc>
                <a:spcPct val="90000"/>
              </a:lnSpc>
            </a:pPr>
            <a:endParaRPr lang="en-US" sz="1800" dirty="0"/>
          </a:p>
        </p:txBody>
      </p:sp>
      <p:pic>
        <p:nvPicPr>
          <p:cNvPr id="9220" name="Picture 9" descr="corn_f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022" y="2690712"/>
            <a:ext cx="21431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Image 12" descr="FT_Starch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8592" y="2905023"/>
            <a:ext cx="17859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èche droite 13"/>
          <p:cNvSpPr/>
          <p:nvPr/>
        </p:nvSpPr>
        <p:spPr>
          <a:xfrm>
            <a:off x="3869565" y="3476523"/>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Flèche droite 14"/>
          <p:cNvSpPr/>
          <p:nvPr/>
        </p:nvSpPr>
        <p:spPr>
          <a:xfrm>
            <a:off x="7754938" y="3500336"/>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26" name="Image 15" descr="starch.jpg"/>
          <p:cNvPicPr>
            <a:picLocks noChangeAspect="1"/>
          </p:cNvPicPr>
          <p:nvPr/>
        </p:nvPicPr>
        <p:blipFill>
          <a:blip r:embed="rId5">
            <a:extLst>
              <a:ext uri="{28A0092B-C50C-407E-A947-70E740481C1C}">
                <a14:useLocalDpi xmlns:a14="http://schemas.microsoft.com/office/drawing/2010/main" val="0"/>
              </a:ext>
            </a:extLst>
          </a:blip>
          <a:srcRect b="51282"/>
          <a:stretch>
            <a:fillRect/>
          </a:stretch>
        </p:blipFill>
        <p:spPr bwMode="auto">
          <a:xfrm>
            <a:off x="5953126" y="2404961"/>
            <a:ext cx="1592263"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Image 16" descr="starch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10126" y="4762398"/>
            <a:ext cx="27971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Image 17" descr="Glucos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2652" y="2907682"/>
            <a:ext cx="2101158" cy="121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èche droite 18"/>
          <p:cNvSpPr/>
          <p:nvPr/>
        </p:nvSpPr>
        <p:spPr>
          <a:xfrm rot="5400000">
            <a:off x="9415649" y="4226617"/>
            <a:ext cx="78581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9232" name="Picture 11" descr="C:\Users\Audrey\AppData\Local\Microsoft\Windows\Temporary Internet Files\Content.IE5\AYO4OEN6\MCj04040770000[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51121" y="5086248"/>
            <a:ext cx="12811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80405" y="4755532"/>
            <a:ext cx="1200200" cy="369332"/>
          </a:xfrm>
          <a:prstGeom prst="rect">
            <a:avLst/>
          </a:prstGeom>
        </p:spPr>
        <p:txBody>
          <a:bodyPr wrap="none">
            <a:spAutoFit/>
          </a:bodyPr>
          <a:lstStyle/>
          <a:p>
            <a:r>
              <a:rPr lang="en-US" dirty="0"/>
              <a:t>Cornstarch</a:t>
            </a:r>
          </a:p>
        </p:txBody>
      </p:sp>
      <p:sp>
        <p:nvSpPr>
          <p:cNvPr id="17" name="Rectangle 16"/>
          <p:cNvSpPr/>
          <p:nvPr/>
        </p:nvSpPr>
        <p:spPr>
          <a:xfrm>
            <a:off x="8708518" y="3778949"/>
            <a:ext cx="707758" cy="369332"/>
          </a:xfrm>
          <a:prstGeom prst="rect">
            <a:avLst/>
          </a:prstGeom>
        </p:spPr>
        <p:txBody>
          <a:bodyPr wrap="none">
            <a:spAutoFit/>
          </a:bodyPr>
          <a:lstStyle/>
          <a:p>
            <a:r>
              <a:rPr lang="en-US" dirty="0"/>
              <a:t>Sugar</a:t>
            </a:r>
          </a:p>
        </p:txBody>
      </p:sp>
      <p:sp>
        <p:nvSpPr>
          <p:cNvPr id="18" name="Rectangle 17"/>
          <p:cNvSpPr/>
          <p:nvPr/>
        </p:nvSpPr>
        <p:spPr>
          <a:xfrm>
            <a:off x="8481869" y="4989752"/>
            <a:ext cx="900118" cy="369332"/>
          </a:xfrm>
          <a:prstGeom prst="rect">
            <a:avLst/>
          </a:prstGeom>
        </p:spPr>
        <p:txBody>
          <a:bodyPr wrap="none">
            <a:spAutoFit/>
          </a:bodyPr>
          <a:lstStyle/>
          <a:p>
            <a:r>
              <a:rPr lang="en-US" dirty="0"/>
              <a:t>Ethanol</a:t>
            </a:r>
          </a:p>
        </p:txBody>
      </p:sp>
      <p:sp>
        <p:nvSpPr>
          <p:cNvPr id="2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Corn</a:t>
            </a:r>
          </a:p>
        </p:txBody>
      </p:sp>
    </p:spTree>
    <p:extLst>
      <p:ext uri="{BB962C8B-B14F-4D97-AF65-F5344CB8AC3E}">
        <p14:creationId xmlns:p14="http://schemas.microsoft.com/office/powerpoint/2010/main" val="2322316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1364567" y="1435588"/>
            <a:ext cx="7139947" cy="5083956"/>
          </a:xfrm>
          <a:prstGeom prst="rect">
            <a:avLst/>
          </a:prstGeom>
          <a:noFill/>
        </p:spPr>
        <p:txBody>
          <a:bodyPr wrap="square" rtlCol="0">
            <a:spAutoFit/>
          </a:bodyPr>
          <a:lstStyle/>
          <a:p>
            <a:pPr marL="514350" indent="-514350">
              <a:lnSpc>
                <a:spcPct val="114000"/>
              </a:lnSpc>
              <a:buFont typeface="+mj-lt"/>
              <a:buAutoNum type="arabicPeriod"/>
            </a:pPr>
            <a:r>
              <a:rPr lang="en-US" sz="2600" dirty="0"/>
              <a:t>Where does stuff come from</a:t>
            </a:r>
          </a:p>
          <a:p>
            <a:pPr marL="514350" indent="-514350">
              <a:lnSpc>
                <a:spcPct val="114000"/>
              </a:lnSpc>
              <a:buFont typeface="+mj-lt"/>
              <a:buAutoNum type="arabicPeriod"/>
            </a:pPr>
            <a:r>
              <a:rPr lang="en-US" sz="2600" dirty="0"/>
              <a:t>Fossil carbon</a:t>
            </a:r>
          </a:p>
          <a:p>
            <a:pPr marL="1280160" lvl="1" indent="-514350">
              <a:lnSpc>
                <a:spcPct val="114000"/>
              </a:lnSpc>
              <a:buFont typeface="+mj-lt"/>
              <a:buAutoNum type="arabicPeriod"/>
            </a:pPr>
            <a:r>
              <a:rPr lang="en-US" sz="2600" dirty="0"/>
              <a:t>Gas</a:t>
            </a:r>
          </a:p>
          <a:p>
            <a:pPr marL="1280160" lvl="1" indent="-514350">
              <a:lnSpc>
                <a:spcPct val="114000"/>
              </a:lnSpc>
              <a:buFont typeface="+mj-lt"/>
              <a:buAutoNum type="arabicPeriod"/>
            </a:pPr>
            <a:r>
              <a:rPr lang="en-US" sz="2600" dirty="0"/>
              <a:t>Oil</a:t>
            </a:r>
          </a:p>
          <a:p>
            <a:pPr marL="1280160" lvl="1" indent="-514350">
              <a:lnSpc>
                <a:spcPct val="114000"/>
              </a:lnSpc>
              <a:buFont typeface="+mj-lt"/>
              <a:buAutoNum type="arabicPeriod"/>
            </a:pPr>
            <a:r>
              <a:rPr lang="en-US" sz="2600" dirty="0"/>
              <a:t>Coal</a:t>
            </a:r>
          </a:p>
          <a:p>
            <a:pPr marL="514350" indent="-514350">
              <a:lnSpc>
                <a:spcPct val="114000"/>
              </a:lnSpc>
              <a:buFont typeface="+mj-lt"/>
              <a:buAutoNum type="arabicPeriod"/>
            </a:pPr>
            <a:r>
              <a:rPr lang="en-US" sz="2600" dirty="0"/>
              <a:t>First, Second, and Third Generation </a:t>
            </a:r>
            <a:r>
              <a:rPr lang="en-US" sz="2600" dirty="0" err="1"/>
              <a:t>Feedstocks</a:t>
            </a:r>
            <a:endParaRPr lang="en-US" sz="2600" dirty="0"/>
          </a:p>
          <a:p>
            <a:pPr marL="1280160" lvl="1" indent="-514350">
              <a:lnSpc>
                <a:spcPct val="114000"/>
              </a:lnSpc>
              <a:buFont typeface="+mj-lt"/>
              <a:buAutoNum type="arabicPeriod"/>
            </a:pPr>
            <a:r>
              <a:rPr lang="en-US" sz="2600" dirty="0"/>
              <a:t>Bioethanol</a:t>
            </a:r>
          </a:p>
          <a:p>
            <a:pPr marL="1280160" lvl="1" indent="-514350">
              <a:lnSpc>
                <a:spcPct val="114000"/>
              </a:lnSpc>
              <a:buFont typeface="+mj-lt"/>
              <a:buAutoNum type="arabicPeriod"/>
            </a:pPr>
            <a:r>
              <a:rPr lang="en-US" sz="2600" dirty="0"/>
              <a:t>Ethanol from cellulose</a:t>
            </a:r>
          </a:p>
          <a:p>
            <a:pPr marL="1280160" lvl="1" indent="-514350">
              <a:lnSpc>
                <a:spcPct val="114000"/>
              </a:lnSpc>
              <a:buFont typeface="+mj-lt"/>
              <a:buAutoNum type="arabicPeriod"/>
            </a:pPr>
            <a:r>
              <a:rPr lang="en-US" sz="2600" dirty="0"/>
              <a:t>Biodiesel</a:t>
            </a:r>
          </a:p>
          <a:p>
            <a:pPr marL="1280160" lvl="1" indent="-514350">
              <a:lnSpc>
                <a:spcPct val="114000"/>
              </a:lnSpc>
              <a:buFont typeface="+mj-lt"/>
              <a:buAutoNum type="arabicPeriod"/>
            </a:pPr>
            <a:r>
              <a:rPr lang="en-US" sz="2600" dirty="0"/>
              <a:t>Biofuel from algae</a:t>
            </a:r>
          </a:p>
          <a:p>
            <a:pPr marL="514350" indent="-514350">
              <a:lnSpc>
                <a:spcPct val="114000"/>
              </a:lnSpc>
              <a:buFont typeface="+mj-lt"/>
              <a:buAutoNum type="arabicPeriod"/>
            </a:pPr>
            <a:r>
              <a:rPr lang="en-US" sz="26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2675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3420562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209" y="1539145"/>
            <a:ext cx="5880297" cy="4268373"/>
          </a:xfrm>
          <a:prstGeom prst="rect">
            <a:avLst/>
          </a:prstGeom>
        </p:spPr>
      </p:pic>
      <p:sp>
        <p:nvSpPr>
          <p:cNvPr id="10243" name="Rectangle 5"/>
          <p:cNvSpPr>
            <a:spLocks noGrp="1" noChangeArrowheads="1"/>
          </p:cNvSpPr>
          <p:nvPr>
            <p:ph sz="quarter" idx="1"/>
          </p:nvPr>
        </p:nvSpPr>
        <p:spPr>
          <a:xfrm>
            <a:off x="928465" y="1557996"/>
            <a:ext cx="4726744" cy="4268373"/>
          </a:xfrm>
          <a:noFill/>
        </p:spPr>
        <p:txBody>
          <a:bodyPr/>
          <a:lstStyle/>
          <a:p>
            <a:pPr marL="274320" lvl="1" indent="-182880" eaLnBrk="1" hangingPunct="1">
              <a:lnSpc>
                <a:spcPct val="114000"/>
              </a:lnSpc>
              <a:spcBef>
                <a:spcPts val="0"/>
              </a:spcBef>
              <a:spcAft>
                <a:spcPts val="1200"/>
              </a:spcAft>
            </a:pPr>
            <a:r>
              <a:rPr lang="en-US" sz="2000" dirty="0"/>
              <a:t>To provide energy for the USA, the surface necessary to plant with corn is… the whole surface of the USA.</a:t>
            </a:r>
          </a:p>
          <a:p>
            <a:pPr marL="274320" lvl="1" indent="-182880" eaLnBrk="1" hangingPunct="1">
              <a:lnSpc>
                <a:spcPct val="114000"/>
              </a:lnSpc>
              <a:spcBef>
                <a:spcPts val="0"/>
              </a:spcBef>
              <a:spcAft>
                <a:spcPts val="1200"/>
              </a:spcAft>
            </a:pPr>
            <a:r>
              <a:rPr lang="en-US" sz="2000" dirty="0"/>
              <a:t>Bioethanol from corn is controversial: scientists (Pimentel and others) claim that bioethanol from corn costs more energy to produce than the energy it delivers… Is it really worth then?</a:t>
            </a:r>
          </a:p>
          <a:p>
            <a:pPr marL="274320" lvl="1" indent="-182880" eaLnBrk="1" hangingPunct="1">
              <a:lnSpc>
                <a:spcPct val="114000"/>
              </a:lnSpc>
              <a:spcBef>
                <a:spcPts val="0"/>
              </a:spcBef>
              <a:spcAft>
                <a:spcPts val="1200"/>
              </a:spcAft>
            </a:pPr>
            <a:r>
              <a:rPr lang="en-US" sz="2000" dirty="0"/>
              <a:t>In 2004/5, George Bush launched a program dedicated to bioethanol from corn.</a:t>
            </a:r>
          </a:p>
        </p:txBody>
      </p:sp>
      <p:sp>
        <p:nvSpPr>
          <p:cNvPr id="7"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Corn</a:t>
            </a:r>
          </a:p>
        </p:txBody>
      </p:sp>
    </p:spTree>
    <p:extLst>
      <p:ext uri="{BB962C8B-B14F-4D97-AF65-F5344CB8AC3E}">
        <p14:creationId xmlns:p14="http://schemas.microsoft.com/office/powerpoint/2010/main" val="151187269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Grp="1" noChangeArrowheads="1"/>
          </p:cNvSpPr>
          <p:nvPr>
            <p:ph sz="quarter" idx="1"/>
          </p:nvPr>
        </p:nvSpPr>
        <p:spPr>
          <a:xfrm>
            <a:off x="1981200" y="1600200"/>
            <a:ext cx="8001000" cy="4873752"/>
          </a:xfrm>
          <a:noFill/>
        </p:spPr>
        <p:txBody>
          <a:bodyPr/>
          <a:lstStyle/>
          <a:p>
            <a:pPr eaLnBrk="1" hangingPunct="1">
              <a:lnSpc>
                <a:spcPct val="90000"/>
              </a:lnSpc>
            </a:pPr>
            <a:r>
              <a:rPr lang="en-CA" sz="2600" dirty="0"/>
              <a:t>Bioethanol pushed the demand for U.S. corn</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782" y="2403078"/>
            <a:ext cx="5145846" cy="3859385"/>
          </a:xfrm>
          <a:prstGeom prst="rect">
            <a:avLst/>
          </a:prstGeom>
        </p:spPr>
      </p:pic>
      <p:sp>
        <p:nvSpPr>
          <p:cNvPr id="4" name="TextBox 3"/>
          <p:cNvSpPr txBox="1"/>
          <p:nvPr/>
        </p:nvSpPr>
        <p:spPr>
          <a:xfrm>
            <a:off x="5981701" y="2134058"/>
            <a:ext cx="2108269" cy="369332"/>
          </a:xfrm>
          <a:prstGeom prst="rect">
            <a:avLst/>
          </a:prstGeom>
          <a:noFill/>
        </p:spPr>
        <p:txBody>
          <a:bodyPr wrap="none" rtlCol="0">
            <a:spAutoFit/>
          </a:bodyPr>
          <a:lstStyle/>
          <a:p>
            <a:r>
              <a:rPr lang="en-CA" dirty="0"/>
              <a:t>Million tonnes/year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828" y="2819400"/>
            <a:ext cx="5284568" cy="2568526"/>
          </a:xfrm>
          <a:prstGeom prst="rect">
            <a:avLst/>
          </a:prstGeom>
        </p:spPr>
      </p:pic>
      <p:sp>
        <p:nvSpPr>
          <p:cNvPr id="8" name="TextBox 7"/>
          <p:cNvSpPr txBox="1"/>
          <p:nvPr/>
        </p:nvSpPr>
        <p:spPr>
          <a:xfrm>
            <a:off x="1713309" y="6471766"/>
            <a:ext cx="8536782" cy="307777"/>
          </a:xfrm>
          <a:prstGeom prst="rect">
            <a:avLst/>
          </a:prstGeom>
          <a:noFill/>
        </p:spPr>
        <p:txBody>
          <a:bodyPr wrap="square" rtlCol="0">
            <a:spAutoFit/>
          </a:bodyPr>
          <a:lstStyle/>
          <a:p>
            <a:r>
              <a:rPr lang="en-US" sz="1400" dirty="0"/>
              <a:t>Fuel Ethanol Market Analysis 2018 – 2025</a:t>
            </a:r>
            <a:r>
              <a:rPr lang="en-CA" sz="1400" dirty="0"/>
              <a:t>, Grand view research 2017.</a:t>
            </a:r>
          </a:p>
        </p:txBody>
      </p:sp>
      <p:sp>
        <p:nvSpPr>
          <p:cNvPr id="10" name="AutoShape 2"/>
          <p:cNvSpPr>
            <a:spLocks noGrp="1" noChangeArrowheads="1"/>
          </p:cNvSpPr>
          <p:nvPr>
            <p:ph type="title"/>
          </p:nvPr>
        </p:nvSpPr>
        <p:spPr>
          <a:xfrm>
            <a:off x="1401535" y="254798"/>
            <a:ext cx="9388929" cy="646331"/>
          </a:xfrm>
        </p:spPr>
        <p:txBody>
          <a:bodyPr wrap="square">
            <a:spAutoFit/>
          </a:bodyPr>
          <a:lstStyle/>
          <a:p>
            <a:pPr algn="ctr"/>
            <a:r>
              <a:rPr lang="en-US" altLang="en-US" sz="4000" b="1" dirty="0">
                <a:latin typeface="+mn-lt"/>
              </a:rPr>
              <a:t>Bioethanol: the US case – from Corn</a:t>
            </a:r>
          </a:p>
        </p:txBody>
      </p:sp>
    </p:spTree>
    <p:extLst>
      <p:ext uri="{BB962C8B-B14F-4D97-AF65-F5344CB8AC3E}">
        <p14:creationId xmlns:p14="http://schemas.microsoft.com/office/powerpoint/2010/main" val="253522124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200" y="1276981"/>
            <a:ext cx="10515600" cy="4351338"/>
          </a:xfrm>
          <a:noFill/>
        </p:spPr>
        <p:txBody>
          <a:bodyPr/>
          <a:lstStyle/>
          <a:p>
            <a:pPr marL="457200" lvl="1" eaLnBrk="1" hangingPunct="1">
              <a:lnSpc>
                <a:spcPct val="114000"/>
              </a:lnSpc>
              <a:spcBef>
                <a:spcPts val="0"/>
              </a:spcBef>
            </a:pPr>
            <a:r>
              <a:rPr lang="en-US" sz="1900" dirty="0"/>
              <a:t>Canes are crushed  -&gt; sugar juice</a:t>
            </a:r>
          </a:p>
          <a:p>
            <a:pPr marL="457200" lvl="1" eaLnBrk="1" hangingPunct="1">
              <a:lnSpc>
                <a:spcPct val="114000"/>
              </a:lnSpc>
              <a:spcBef>
                <a:spcPts val="0"/>
              </a:spcBef>
            </a:pPr>
            <a:r>
              <a:rPr lang="en-US" sz="1900" dirty="0"/>
              <a:t>For ethanol the sugar juice is diluted into 20% solution and fermented (yeast) for 8 hours: 6-10% ethanol solution. The yeast is removed and either recycled or dried and used as animal feed.</a:t>
            </a:r>
          </a:p>
          <a:p>
            <a:pPr marL="457200" lvl="1" eaLnBrk="1" hangingPunct="1">
              <a:lnSpc>
                <a:spcPct val="114000"/>
              </a:lnSpc>
              <a:spcBef>
                <a:spcPts val="0"/>
              </a:spcBef>
            </a:pPr>
            <a:r>
              <a:rPr lang="en-US" sz="1900" dirty="0"/>
              <a:t>The fibrous material left from the crusher is then used and burnt to provide electricity. </a:t>
            </a:r>
          </a:p>
          <a:p>
            <a:pPr marL="457200" lvl="1" eaLnBrk="1" hangingPunct="1">
              <a:lnSpc>
                <a:spcPct val="114000"/>
              </a:lnSpc>
              <a:spcBef>
                <a:spcPts val="0"/>
              </a:spcBef>
            </a:pPr>
            <a:r>
              <a:rPr lang="en-US" sz="1900" dirty="0"/>
              <a:t>From that 95 or 100% ethanol can be obtained by distillation (or membrane-filtration). </a:t>
            </a:r>
          </a:p>
          <a:p>
            <a:pPr marL="457200" lvl="1" eaLnBrk="1" hangingPunct="1">
              <a:lnSpc>
                <a:spcPct val="114000"/>
              </a:lnSpc>
              <a:spcBef>
                <a:spcPts val="0"/>
              </a:spcBef>
            </a:pPr>
            <a:r>
              <a:rPr lang="en-US" sz="1900" i="1" dirty="0"/>
              <a:t>For sugar production. the syrup can be filtered, condensed and sugar is recrystallized.</a:t>
            </a:r>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a:p>
            <a:pPr lvl="1" eaLnBrk="1" hangingPunct="1">
              <a:lnSpc>
                <a:spcPct val="80000"/>
              </a:lnSpc>
            </a:pPr>
            <a:endParaRPr lang="en-US" sz="1800" dirty="0"/>
          </a:p>
        </p:txBody>
      </p:sp>
      <p:pic>
        <p:nvPicPr>
          <p:cNvPr id="8198" name="Picture 42"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419" y="3418454"/>
            <a:ext cx="4238519" cy="27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3"/>
          <p:cNvSpPr>
            <a:spLocks noChangeArrowheads="1"/>
          </p:cNvSpPr>
          <p:nvPr/>
        </p:nvSpPr>
        <p:spPr bwMode="auto">
          <a:xfrm>
            <a:off x="7134226" y="5796665"/>
            <a:ext cx="3500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1600" dirty="0"/>
              <a:t>Fibrous remains of processed sugarcane, called bagasse, are burned in Brazil to generate electricity </a:t>
            </a:r>
          </a:p>
        </p:txBody>
      </p:sp>
      <p:pic>
        <p:nvPicPr>
          <p:cNvPr id="9" name="Picture 44" descr="8526cov1_bagassecx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592" y="3418453"/>
            <a:ext cx="2938317" cy="236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
          <p:cNvSpPr>
            <a:spLocks noGrp="1" noChangeArrowheads="1"/>
          </p:cNvSpPr>
          <p:nvPr>
            <p:ph type="title"/>
          </p:nvPr>
        </p:nvSpPr>
        <p:spPr>
          <a:xfrm>
            <a:off x="1401535" y="282934"/>
            <a:ext cx="9388929" cy="646331"/>
          </a:xfrm>
        </p:spPr>
        <p:txBody>
          <a:bodyPr wrap="square">
            <a:spAutoFit/>
          </a:bodyPr>
          <a:lstStyle/>
          <a:p>
            <a:pPr algn="ctr"/>
            <a:r>
              <a:rPr lang="en-US" altLang="en-US" sz="4000" b="1" dirty="0">
                <a:latin typeface="+mn-lt"/>
              </a:rPr>
              <a:t>Bioethanol: the Brazilian case - from sugar</a:t>
            </a:r>
          </a:p>
        </p:txBody>
      </p:sp>
      <p:sp>
        <p:nvSpPr>
          <p:cNvPr id="7" name="TextBox 6">
            <a:extLst>
              <a:ext uri="{FF2B5EF4-FFF2-40B4-BE49-F238E27FC236}">
                <a16:creationId xmlns:a16="http://schemas.microsoft.com/office/drawing/2014/main" id="{A8013584-3859-4484-8E74-8B34E29F1DEC}"/>
              </a:ext>
            </a:extLst>
          </p:cNvPr>
          <p:cNvSpPr txBox="1"/>
          <p:nvPr/>
        </p:nvSpPr>
        <p:spPr>
          <a:xfrm>
            <a:off x="309489" y="6581001"/>
            <a:ext cx="1329531" cy="276999"/>
          </a:xfrm>
          <a:prstGeom prst="rect">
            <a:avLst/>
          </a:prstGeom>
          <a:noFill/>
        </p:spPr>
        <p:txBody>
          <a:bodyPr wrap="none" rtlCol="0">
            <a:spAutoFit/>
          </a:bodyPr>
          <a:lstStyle/>
          <a:p>
            <a:r>
              <a:rPr lang="en-US" sz="1200" dirty="0">
                <a:solidFill>
                  <a:schemeClr val="bg1">
                    <a:lumMod val="50000"/>
                  </a:schemeClr>
                </a:solidFill>
              </a:rPr>
              <a:t>Images: Wikipedia</a:t>
            </a:r>
          </a:p>
        </p:txBody>
      </p:sp>
    </p:spTree>
    <p:extLst>
      <p:ext uri="{BB962C8B-B14F-4D97-AF65-F5344CB8AC3E}">
        <p14:creationId xmlns:p14="http://schemas.microsoft.com/office/powerpoint/2010/main" val="4261764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01858" y="1252020"/>
            <a:ext cx="10551942" cy="4727991"/>
          </a:xfrm>
          <a:noFill/>
        </p:spPr>
        <p:txBody>
          <a:bodyPr/>
          <a:lstStyle/>
          <a:p>
            <a:pPr lvl="1" eaLnBrk="1" hangingPunct="1">
              <a:lnSpc>
                <a:spcPct val="114000"/>
              </a:lnSpc>
            </a:pPr>
            <a:r>
              <a:rPr lang="en-US" dirty="0"/>
              <a:t>A fermentation process</a:t>
            </a:r>
          </a:p>
          <a:p>
            <a:pPr lvl="2" eaLnBrk="1" hangingPunct="1">
              <a:lnSpc>
                <a:spcPct val="114000"/>
              </a:lnSpc>
            </a:pPr>
            <a:r>
              <a:rPr lang="en-US" sz="2200" dirty="0"/>
              <a:t>In the example below, </a:t>
            </a:r>
            <a:r>
              <a:rPr lang="en-US" sz="2200" dirty="0" err="1"/>
              <a:t>Nozoyme</a:t>
            </a:r>
            <a:r>
              <a:rPr lang="en-US" sz="2200" dirty="0"/>
              <a:t> introduces a new enzyme able to prevent foaming (no more surfactant use)</a:t>
            </a:r>
          </a:p>
          <a:p>
            <a:pPr lvl="1" eaLnBrk="1" hangingPunct="1">
              <a:lnSpc>
                <a:spcPct val="114000"/>
              </a:lnSpc>
            </a:pPr>
            <a:endParaRPr lang="en-US" sz="1800" dirty="0"/>
          </a:p>
          <a:p>
            <a:pPr lvl="1" eaLnBrk="1" hangingPunct="1">
              <a:lnSpc>
                <a:spcPct val="114000"/>
              </a:lnSpc>
            </a:pPr>
            <a:endParaRPr lang="en-US" sz="1800" dirty="0"/>
          </a:p>
          <a:p>
            <a:pPr lvl="1" eaLnBrk="1" hangingPunct="1">
              <a:lnSpc>
                <a:spcPct val="114000"/>
              </a:lnSpc>
            </a:pPr>
            <a:endParaRPr lang="en-US" sz="1800" dirty="0"/>
          </a:p>
          <a:p>
            <a:pPr lvl="1" eaLnBrk="1" hangingPunct="1">
              <a:lnSpc>
                <a:spcPct val="114000"/>
              </a:lnSpc>
            </a:pP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509" y="2633731"/>
            <a:ext cx="8165212" cy="3747623"/>
          </a:xfrm>
          <a:prstGeom prst="rect">
            <a:avLst/>
          </a:prstGeom>
        </p:spPr>
      </p:pic>
      <p:sp>
        <p:nvSpPr>
          <p:cNvPr id="5" name="Rectangle 4"/>
          <p:cNvSpPr/>
          <p:nvPr/>
        </p:nvSpPr>
        <p:spPr>
          <a:xfrm>
            <a:off x="1401535" y="6437627"/>
            <a:ext cx="9754145" cy="307777"/>
          </a:xfrm>
          <a:prstGeom prst="rect">
            <a:avLst/>
          </a:prstGeom>
        </p:spPr>
        <p:txBody>
          <a:bodyPr wrap="square">
            <a:spAutoFit/>
          </a:bodyPr>
          <a:lstStyle/>
          <a:p>
            <a:r>
              <a:rPr lang="en-US" sz="1400" dirty="0"/>
              <a:t>https://www.novozymes.com/en/news/news-archive/2016/11/launch-of-worlds-first-biological-foam-control-for-sugarcane-ethanol</a:t>
            </a:r>
          </a:p>
        </p:txBody>
      </p:sp>
      <p:sp>
        <p:nvSpPr>
          <p:cNvPr id="11" name="AutoShape 2">
            <a:extLst>
              <a:ext uri="{FF2B5EF4-FFF2-40B4-BE49-F238E27FC236}">
                <a16:creationId xmlns:a16="http://schemas.microsoft.com/office/drawing/2014/main" id="{6ECD1CF3-D523-41D7-A8A3-97DF77382CD5}"/>
              </a:ext>
            </a:extLst>
          </p:cNvPr>
          <p:cNvSpPr txBox="1">
            <a:spLocks noChangeArrowheads="1"/>
          </p:cNvSpPr>
          <p:nvPr/>
        </p:nvSpPr>
        <p:spPr>
          <a:xfrm>
            <a:off x="1401535" y="282934"/>
            <a:ext cx="9388929"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a:latin typeface="+mn-lt"/>
              </a:rPr>
              <a:t>Bioethanol: the Brazilian case - from sugar</a:t>
            </a:r>
            <a:endParaRPr lang="en-US" altLang="en-US" sz="4000" b="1" dirty="0">
              <a:latin typeface="+mn-lt"/>
            </a:endParaRPr>
          </a:p>
        </p:txBody>
      </p:sp>
    </p:spTree>
    <p:extLst>
      <p:ext uri="{BB962C8B-B14F-4D97-AF65-F5344CB8AC3E}">
        <p14:creationId xmlns:p14="http://schemas.microsoft.com/office/powerpoint/2010/main" val="1503553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sz="quarter" idx="1"/>
          </p:nvPr>
        </p:nvSpPr>
        <p:spPr>
          <a:xfrm>
            <a:off x="838201" y="1305118"/>
            <a:ext cx="9340580" cy="4351338"/>
          </a:xfrm>
          <a:noFill/>
        </p:spPr>
        <p:txBody>
          <a:bodyPr/>
          <a:lstStyle/>
          <a:p>
            <a:pPr eaLnBrk="1" hangingPunct="1">
              <a:lnSpc>
                <a:spcPct val="114000"/>
              </a:lnSpc>
              <a:spcBef>
                <a:spcPts val="0"/>
              </a:spcBef>
            </a:pPr>
            <a:r>
              <a:rPr lang="en-US" sz="2300" dirty="0"/>
              <a:t>Ethanol can be used directly as a </a:t>
            </a:r>
            <a:r>
              <a:rPr lang="en-US" sz="2300" b="1" dirty="0"/>
              <a:t>liquid fuel</a:t>
            </a:r>
            <a:r>
              <a:rPr lang="en-US" sz="2300" dirty="0"/>
              <a:t>:</a:t>
            </a:r>
          </a:p>
          <a:p>
            <a:pPr lvl="1" eaLnBrk="1" hangingPunct="1">
              <a:lnSpc>
                <a:spcPct val="114000"/>
              </a:lnSpc>
              <a:spcBef>
                <a:spcPts val="0"/>
              </a:spcBef>
            </a:pPr>
            <a:r>
              <a:rPr lang="en-US" sz="1900" dirty="0"/>
              <a:t>Either mixed with normal gasoline: a blend can have up to 25% of ethanol (US)</a:t>
            </a:r>
          </a:p>
          <a:p>
            <a:pPr lvl="1" eaLnBrk="1" hangingPunct="1">
              <a:lnSpc>
                <a:spcPct val="114000"/>
              </a:lnSpc>
              <a:spcBef>
                <a:spcPts val="0"/>
              </a:spcBef>
            </a:pPr>
            <a:r>
              <a:rPr lang="en-US" sz="1900" dirty="0"/>
              <a:t>Another strategy is to use 100% ethanol: it requires a special engine: 12.6% of transportation energy is made up with ethanol in Brazil (flex fuel technology)</a:t>
            </a:r>
          </a:p>
          <a:p>
            <a:pPr lvl="1">
              <a:lnSpc>
                <a:spcPct val="114000"/>
              </a:lnSpc>
              <a:spcBef>
                <a:spcPts val="0"/>
              </a:spcBef>
            </a:pPr>
            <a:r>
              <a:rPr lang="en-US" sz="1900" b="1" dirty="0"/>
              <a:t>reduced CO</a:t>
            </a:r>
            <a:r>
              <a:rPr lang="en-US" sz="1900" b="1" baseline="-25000" dirty="0"/>
              <a:t>2</a:t>
            </a:r>
            <a:r>
              <a:rPr lang="en-US" sz="1900" b="1" dirty="0"/>
              <a:t> emissions by more than 350 million tons </a:t>
            </a:r>
            <a:r>
              <a:rPr lang="en-US" sz="1900" dirty="0"/>
              <a:t>since the introduction of flex-fuel vehicles (any combination of ethanol &amp; gasoline), </a:t>
            </a:r>
            <a:r>
              <a:rPr lang="en-US" sz="1900" b="1" dirty="0"/>
              <a:t>26 million such vehicles</a:t>
            </a:r>
          </a:p>
          <a:p>
            <a:pPr lvl="1" eaLnBrk="1" hangingPunct="1">
              <a:lnSpc>
                <a:spcPct val="114000"/>
              </a:lnSpc>
              <a:spcBef>
                <a:spcPts val="0"/>
              </a:spcBef>
            </a:pPr>
            <a:endParaRPr lang="en-US" sz="1400" dirty="0"/>
          </a:p>
          <a:p>
            <a:pPr lvl="1" eaLnBrk="1" hangingPunct="1">
              <a:lnSpc>
                <a:spcPct val="114000"/>
              </a:lnSpc>
              <a:spcBef>
                <a:spcPts val="0"/>
              </a:spcBef>
            </a:pPr>
            <a:endParaRPr lang="en-US" sz="1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443" y="3613215"/>
            <a:ext cx="2833081" cy="1893013"/>
          </a:xfrm>
          <a:prstGeom prst="rect">
            <a:avLst/>
          </a:prstGeom>
        </p:spPr>
      </p:pic>
      <p:sp>
        <p:nvSpPr>
          <p:cNvPr id="3" name="TextBox 2"/>
          <p:cNvSpPr txBox="1"/>
          <p:nvPr/>
        </p:nvSpPr>
        <p:spPr>
          <a:xfrm>
            <a:off x="1726406" y="6414869"/>
            <a:ext cx="8536782" cy="307777"/>
          </a:xfrm>
          <a:prstGeom prst="rect">
            <a:avLst/>
          </a:prstGeom>
          <a:noFill/>
        </p:spPr>
        <p:txBody>
          <a:bodyPr wrap="square" rtlCol="0">
            <a:spAutoFit/>
          </a:bodyPr>
          <a:lstStyle/>
          <a:p>
            <a:r>
              <a:rPr lang="en-CA" sz="1400" dirty="0"/>
              <a:t>Source: Wikipedia, Ethanol fuel in Brazil - </a:t>
            </a:r>
            <a:r>
              <a:rPr lang="en-US" sz="1400" dirty="0"/>
              <a:t>Fuel Ethanol Market Analysis 2018 – 2025</a:t>
            </a:r>
            <a:r>
              <a:rPr lang="en-CA" sz="1400" dirty="0"/>
              <a:t>, Grand view research 2017.</a:t>
            </a:r>
          </a:p>
        </p:txBody>
      </p:sp>
      <p:sp>
        <p:nvSpPr>
          <p:cNvPr id="5" name="Rectangle 4"/>
          <p:cNvSpPr/>
          <p:nvPr/>
        </p:nvSpPr>
        <p:spPr>
          <a:xfrm>
            <a:off x="6976404" y="5527760"/>
            <a:ext cx="3202377" cy="830997"/>
          </a:xfrm>
          <a:prstGeom prst="rect">
            <a:avLst/>
          </a:prstGeom>
        </p:spPr>
        <p:txBody>
          <a:bodyPr wrap="square">
            <a:spAutoFit/>
          </a:bodyPr>
          <a:lstStyle/>
          <a:p>
            <a:r>
              <a:rPr lang="en-CA" sz="1600" dirty="0"/>
              <a:t> Petrobras gas station at São Paulo with dual fuel service, marked A for alcohol (ethanol) and G for gasoline</a:t>
            </a:r>
          </a:p>
        </p:txBody>
      </p:sp>
      <p:pic>
        <p:nvPicPr>
          <p:cNvPr id="7" name="Picture 6"/>
          <p:cNvPicPr>
            <a:picLocks noChangeAspect="1"/>
          </p:cNvPicPr>
          <p:nvPr/>
        </p:nvPicPr>
        <p:blipFill>
          <a:blip r:embed="rId4"/>
          <a:stretch>
            <a:fillRect/>
          </a:stretch>
        </p:blipFill>
        <p:spPr>
          <a:xfrm>
            <a:off x="9951500" y="881172"/>
            <a:ext cx="2146300" cy="16097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1" y="3940903"/>
            <a:ext cx="3638697" cy="2462213"/>
          </a:xfrm>
          <a:prstGeom prst="rect">
            <a:avLst/>
          </a:prstGeom>
        </p:spPr>
      </p:pic>
      <p:sp>
        <p:nvSpPr>
          <p:cNvPr id="6" name="Rectangle 5"/>
          <p:cNvSpPr/>
          <p:nvPr/>
        </p:nvSpPr>
        <p:spPr>
          <a:xfrm>
            <a:off x="2464970" y="3547404"/>
            <a:ext cx="3433156" cy="523220"/>
          </a:xfrm>
          <a:prstGeom prst="rect">
            <a:avLst/>
          </a:prstGeom>
        </p:spPr>
        <p:txBody>
          <a:bodyPr wrap="square">
            <a:spAutoFit/>
          </a:bodyPr>
          <a:lstStyle/>
          <a:p>
            <a:r>
              <a:rPr lang="en-US" sz="1400" b="1" dirty="0"/>
              <a:t>Global fuel ethanol market volume by application, 2016 (%)</a:t>
            </a:r>
            <a:endParaRPr lang="en-US" sz="1400" dirty="0"/>
          </a:p>
        </p:txBody>
      </p:sp>
      <p:sp>
        <p:nvSpPr>
          <p:cNvPr id="15" name="AutoShape 2">
            <a:extLst>
              <a:ext uri="{FF2B5EF4-FFF2-40B4-BE49-F238E27FC236}">
                <a16:creationId xmlns:a16="http://schemas.microsoft.com/office/drawing/2014/main" id="{F2C0EC10-5243-4740-951C-B96D0B9E27FC}"/>
              </a:ext>
            </a:extLst>
          </p:cNvPr>
          <p:cNvSpPr>
            <a:spLocks noGrp="1" noChangeArrowheads="1"/>
          </p:cNvSpPr>
          <p:nvPr>
            <p:ph type="title"/>
          </p:nvPr>
        </p:nvSpPr>
        <p:spPr>
          <a:xfrm>
            <a:off x="1401535" y="282934"/>
            <a:ext cx="9388929" cy="646331"/>
          </a:xfrm>
        </p:spPr>
        <p:txBody>
          <a:bodyPr wrap="square">
            <a:spAutoFit/>
          </a:bodyPr>
          <a:lstStyle/>
          <a:p>
            <a:pPr algn="ctr"/>
            <a:r>
              <a:rPr lang="en-US" altLang="en-US" sz="4000" b="1" dirty="0">
                <a:latin typeface="+mn-lt"/>
              </a:rPr>
              <a:t>Bioethanol: the Brazilian case - from sugar</a:t>
            </a:r>
          </a:p>
        </p:txBody>
      </p:sp>
    </p:spTree>
    <p:extLst>
      <p:ext uri="{BB962C8B-B14F-4D97-AF65-F5344CB8AC3E}">
        <p14:creationId xmlns:p14="http://schemas.microsoft.com/office/powerpoint/2010/main" val="72203476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39020" y="1276156"/>
            <a:ext cx="4448464" cy="867930"/>
          </a:xfrm>
        </p:spPr>
        <p:txBody>
          <a:bodyPr>
            <a:spAutoFit/>
          </a:bodyPr>
          <a:lstStyle/>
          <a:p>
            <a:pPr algn="ctr"/>
            <a:r>
              <a:rPr lang="en-US" altLang="en-US" sz="2800" dirty="0">
                <a:latin typeface="+mn-lt"/>
              </a:rPr>
              <a:t>Environmental Consequences per Unit Energy</a:t>
            </a:r>
          </a:p>
        </p:txBody>
      </p:sp>
      <p:pic>
        <p:nvPicPr>
          <p:cNvPr id="19459" name="Picture 3"/>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4489" t="2126" b="1209"/>
          <a:stretch/>
        </p:blipFill>
        <p:spPr>
          <a:xfrm>
            <a:off x="865727" y="2144086"/>
            <a:ext cx="6525857" cy="3780282"/>
          </a:xfrm>
          <a:noFill/>
          <a:ln/>
        </p:spPr>
      </p:pic>
      <p:sp>
        <p:nvSpPr>
          <p:cNvPr id="4" name="Rectangle 2"/>
          <p:cNvSpPr txBox="1">
            <a:spLocks noChangeArrowheads="1"/>
          </p:cNvSpPr>
          <p:nvPr/>
        </p:nvSpPr>
        <p:spPr>
          <a:xfrm>
            <a:off x="7260777" y="1276156"/>
            <a:ext cx="4430862"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dirty="0">
                <a:latin typeface="+mn-lt"/>
              </a:rPr>
              <a:t>Greenhouse Gas Emissions per Unit Energy</a:t>
            </a:r>
          </a:p>
        </p:txBody>
      </p:sp>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427" t="2713" r="7769" b="1670"/>
          <a:stretch/>
        </p:blipFill>
        <p:spPr>
          <a:xfrm>
            <a:off x="7702250" y="2179941"/>
            <a:ext cx="3452932" cy="3879675"/>
          </a:xfrm>
          <a:prstGeom prst="rect">
            <a:avLst/>
          </a:prstGeom>
          <a:noFill/>
          <a:ln/>
        </p:spPr>
      </p:pic>
      <p:sp>
        <p:nvSpPr>
          <p:cNvPr id="2" name="TextBox 1"/>
          <p:cNvSpPr txBox="1"/>
          <p:nvPr/>
        </p:nvSpPr>
        <p:spPr>
          <a:xfrm>
            <a:off x="548641" y="5969000"/>
            <a:ext cx="7058624" cy="369332"/>
          </a:xfrm>
          <a:prstGeom prst="rect">
            <a:avLst/>
          </a:prstGeom>
          <a:noFill/>
        </p:spPr>
        <p:txBody>
          <a:bodyPr wrap="square" rtlCol="0">
            <a:spAutoFit/>
          </a:bodyPr>
          <a:lstStyle/>
          <a:p>
            <a:pPr algn="ctr"/>
            <a:r>
              <a:rPr lang="en-US" dirty="0"/>
              <a:t>Soybean biodiesel needs less fertilizer and pesticide than corn ethanol.</a:t>
            </a:r>
          </a:p>
        </p:txBody>
      </p:sp>
      <p:sp>
        <p:nvSpPr>
          <p:cNvPr id="3" name="TextBox 2"/>
          <p:cNvSpPr txBox="1"/>
          <p:nvPr/>
        </p:nvSpPr>
        <p:spPr>
          <a:xfrm>
            <a:off x="7702250" y="5969000"/>
            <a:ext cx="3547917" cy="646331"/>
          </a:xfrm>
          <a:prstGeom prst="rect">
            <a:avLst/>
          </a:prstGeom>
          <a:noFill/>
        </p:spPr>
        <p:txBody>
          <a:bodyPr wrap="square" rtlCol="0">
            <a:spAutoFit/>
          </a:bodyPr>
          <a:lstStyle/>
          <a:p>
            <a:pPr algn="ctr"/>
            <a:r>
              <a:rPr lang="en-US" dirty="0"/>
              <a:t>Soybean biodiesel produces significantly less greenhouse gas.</a:t>
            </a:r>
          </a:p>
        </p:txBody>
      </p:sp>
      <p:sp>
        <p:nvSpPr>
          <p:cNvPr id="6" name="TextBox 5">
            <a:extLst>
              <a:ext uri="{FF2B5EF4-FFF2-40B4-BE49-F238E27FC236}">
                <a16:creationId xmlns:a16="http://schemas.microsoft.com/office/drawing/2014/main" id="{DF31EB4E-51DB-4D13-AA60-13534939DCFB}"/>
              </a:ext>
            </a:extLst>
          </p:cNvPr>
          <p:cNvSpPr txBox="1"/>
          <p:nvPr/>
        </p:nvSpPr>
        <p:spPr>
          <a:xfrm>
            <a:off x="1636514" y="187350"/>
            <a:ext cx="8964698" cy="707886"/>
          </a:xfrm>
          <a:prstGeom prst="rect">
            <a:avLst/>
          </a:prstGeom>
          <a:noFill/>
        </p:spPr>
        <p:txBody>
          <a:bodyPr wrap="none" rtlCol="0">
            <a:spAutoFit/>
          </a:bodyPr>
          <a:lstStyle/>
          <a:p>
            <a:pPr algn="ctr"/>
            <a:r>
              <a:rPr lang="en-US" sz="4000" b="1" dirty="0"/>
              <a:t>Comparing corn bioethanol and biodiesel</a:t>
            </a:r>
          </a:p>
        </p:txBody>
      </p:sp>
      <p:sp>
        <p:nvSpPr>
          <p:cNvPr id="9" name="Rectangle 4">
            <a:extLst>
              <a:ext uri="{FF2B5EF4-FFF2-40B4-BE49-F238E27FC236}">
                <a16:creationId xmlns:a16="http://schemas.microsoft.com/office/drawing/2014/main" id="{0C5BDFD9-893F-9740-9AF3-9150ADE57601}"/>
              </a:ext>
            </a:extLst>
          </p:cNvPr>
          <p:cNvSpPr>
            <a:spLocks noChangeArrowheads="1"/>
          </p:cNvSpPr>
          <p:nvPr/>
        </p:nvSpPr>
        <p:spPr bwMode="auto">
          <a:xfrm>
            <a:off x="815929" y="6506074"/>
            <a:ext cx="7405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ja-JP" altLang="en-US" sz="1400" dirty="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Tree>
    <p:extLst>
      <p:ext uri="{BB962C8B-B14F-4D97-AF65-F5344CB8AC3E}">
        <p14:creationId xmlns:p14="http://schemas.microsoft.com/office/powerpoint/2010/main" val="3592732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965745" y="1593362"/>
            <a:ext cx="10426155" cy="4308872"/>
          </a:xfrm>
        </p:spPr>
        <p:txBody>
          <a:bodyPr wrap="square">
            <a:spAutoFit/>
          </a:bodyPr>
          <a:lstStyle/>
          <a:p>
            <a:pPr marL="274320" indent="-274320">
              <a:lnSpc>
                <a:spcPct val="100000"/>
              </a:lnSpc>
              <a:spcBef>
                <a:spcPts val="1200"/>
              </a:spcBef>
              <a:spcAft>
                <a:spcPts val="800"/>
              </a:spcAft>
            </a:pPr>
            <a:r>
              <a:rPr lang="en-US" altLang="en-US" dirty="0"/>
              <a:t>To fill up an average 25 gallon SUV gas tank with ethanol requires the same amount of grain as it takes to feed 1 person for 1 year. </a:t>
            </a:r>
          </a:p>
          <a:p>
            <a:pPr marL="274320" indent="-274320">
              <a:lnSpc>
                <a:spcPct val="100000"/>
              </a:lnSpc>
              <a:spcBef>
                <a:spcPts val="1200"/>
              </a:spcBef>
              <a:spcAft>
                <a:spcPts val="800"/>
              </a:spcAft>
            </a:pPr>
            <a:r>
              <a:rPr lang="en-US" altLang="en-US" dirty="0"/>
              <a:t>The average person in the U.S. uses 500 gallons of gasoline per year.</a:t>
            </a:r>
          </a:p>
          <a:p>
            <a:pPr marL="274320" indent="-274320">
              <a:lnSpc>
                <a:spcPct val="100000"/>
              </a:lnSpc>
              <a:spcBef>
                <a:spcPts val="1200"/>
              </a:spcBef>
              <a:spcAft>
                <a:spcPts val="800"/>
              </a:spcAft>
            </a:pPr>
            <a:r>
              <a:rPr lang="en-US" altLang="en-US" dirty="0"/>
              <a:t>The average person in the U.S. uses enough gasoline to feed 20 people for one year. </a:t>
            </a:r>
          </a:p>
          <a:p>
            <a:pPr marL="274320" indent="-274320">
              <a:lnSpc>
                <a:spcPct val="100000"/>
              </a:lnSpc>
              <a:spcBef>
                <a:spcPts val="1200"/>
              </a:spcBef>
              <a:spcAft>
                <a:spcPts val="800"/>
              </a:spcAft>
            </a:pPr>
            <a:r>
              <a:rPr lang="en-US" altLang="en-US" dirty="0"/>
              <a:t>There are 300 million people in the U.S. – if each person was using enough food to feed 20 people to run their cars, that alone would require enough grain to feed 6 billion people.</a:t>
            </a:r>
          </a:p>
        </p:txBody>
      </p:sp>
      <p:sp>
        <p:nvSpPr>
          <p:cNvPr id="3" name="Rectangle 2"/>
          <p:cNvSpPr/>
          <p:nvPr/>
        </p:nvSpPr>
        <p:spPr>
          <a:xfrm>
            <a:off x="2779579" y="198993"/>
            <a:ext cx="6633932" cy="707886"/>
          </a:xfrm>
          <a:prstGeom prst="rect">
            <a:avLst/>
          </a:prstGeom>
        </p:spPr>
        <p:txBody>
          <a:bodyPr wrap="none">
            <a:spAutoFit/>
          </a:bodyPr>
          <a:lstStyle/>
          <a:p>
            <a:pPr algn="ctr"/>
            <a:r>
              <a:rPr lang="en-US" altLang="en-US" sz="4000" b="1" dirty="0">
                <a:latin typeface="+mn-lt"/>
              </a:rPr>
              <a:t>Food verses Biofuel: The Math</a:t>
            </a:r>
          </a:p>
        </p:txBody>
      </p:sp>
    </p:spTree>
    <p:extLst>
      <p:ext uri="{BB962C8B-B14F-4D97-AF65-F5344CB8AC3E}">
        <p14:creationId xmlns:p14="http://schemas.microsoft.com/office/powerpoint/2010/main" val="1600613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extLst/>
          </p:nvPr>
        </p:nvGraphicFramePr>
        <p:xfrm>
          <a:off x="1359317" y="1328058"/>
          <a:ext cx="7941129" cy="5294086"/>
        </p:xfrm>
        <a:graphic>
          <a:graphicData uri="http://schemas.openxmlformats.org/presentationml/2006/ole">
            <mc:AlternateContent xmlns:mc="http://schemas.openxmlformats.org/markup-compatibility/2006">
              <mc:Choice xmlns:v="urn:schemas-microsoft-com:vml" Requires="v">
                <p:oleObj spid="_x0000_s12453" name="Photo Editor Photo" r:id="rId3" imgW="22628571" imgH="15085714" progId="MSPhotoEd.3">
                  <p:embed/>
                </p:oleObj>
              </mc:Choice>
              <mc:Fallback>
                <p:oleObj name="Photo Editor Photo" r:id="rId3" imgW="22628571" imgH="15085714" progId="MSPhotoEd.3">
                  <p:embed/>
                  <p:pic>
                    <p:nvPicPr>
                      <p:cNvPr id="9830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317" y="1328058"/>
                        <a:ext cx="7941129" cy="5294086"/>
                      </a:xfrm>
                      <a:prstGeom prst="rect">
                        <a:avLst/>
                      </a:prstGeom>
                      <a:noFill/>
                      <a:ln>
                        <a:noFill/>
                      </a:ln>
                      <a:effectLst/>
                      <a:extLst/>
                    </p:spPr>
                  </p:pic>
                </p:oleObj>
              </mc:Fallback>
            </mc:AlternateContent>
          </a:graphicData>
        </a:graphic>
      </p:graphicFrame>
      <p:sp>
        <p:nvSpPr>
          <p:cNvPr id="98307" name="Rectangle 3"/>
          <p:cNvSpPr>
            <a:spLocks noGrp="1" noChangeArrowheads="1"/>
          </p:cNvSpPr>
          <p:nvPr>
            <p:ph type="title"/>
          </p:nvPr>
        </p:nvSpPr>
        <p:spPr>
          <a:xfrm>
            <a:off x="2638390" y="99817"/>
            <a:ext cx="6917871" cy="990015"/>
          </a:xfrm>
        </p:spPr>
        <p:txBody>
          <a:bodyPr>
            <a:spAutoFit/>
          </a:bodyPr>
          <a:lstStyle/>
          <a:p>
            <a:pPr algn="ctr">
              <a:lnSpc>
                <a:spcPts val="3500"/>
              </a:lnSpc>
            </a:pPr>
            <a:r>
              <a:rPr lang="en-US" altLang="en-US" sz="3600" b="1" dirty="0">
                <a:latin typeface="+mn-lt"/>
              </a:rPr>
              <a:t>Ethanol Supply: The Effect on Corn Supply and on Gasoline Supply</a:t>
            </a:r>
          </a:p>
        </p:txBody>
      </p:sp>
    </p:spTree>
    <p:extLst>
      <p:ext uri="{BB962C8B-B14F-4D97-AF65-F5344CB8AC3E}">
        <p14:creationId xmlns:p14="http://schemas.microsoft.com/office/powerpoint/2010/main" val="2056481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Oils for diesel</a:t>
            </a:r>
          </a:p>
          <a:p>
            <a:pPr marL="625475" indent="-276225">
              <a:buFont typeface="Arial" panose="020B0604020202020204" pitchFamily="34" charset="0"/>
              <a:buChar char="•"/>
            </a:pPr>
            <a:r>
              <a:rPr lang="en-US" altLang="en-US" sz="2400" dirty="0">
                <a:latin typeface="+mn-lt"/>
              </a:rPr>
              <a:t>Grains 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b="1" dirty="0">
                <a:latin typeface="+mn-lt"/>
              </a:rPr>
              <a:t>Second Generation Biofuels</a:t>
            </a:r>
          </a:p>
          <a:p>
            <a:pPr marL="625475" indent="-276225">
              <a:buFont typeface="Arial" panose="020B0604020202020204" pitchFamily="34" charset="0"/>
              <a:buChar char="•"/>
            </a:pPr>
            <a:r>
              <a:rPr lang="en-US" altLang="en-US" sz="2400" b="1" dirty="0">
                <a:latin typeface="+mn-lt"/>
              </a:rPr>
              <a:t>Using agricultural wastes </a:t>
            </a:r>
            <a:r>
              <a:rPr lang="en-US" altLang="en-US" sz="2400" b="1" dirty="0">
                <a:latin typeface="+mn-lt"/>
                <a:sym typeface="Wingdings" charset="2"/>
              </a:rPr>
              <a:t> </a:t>
            </a:r>
            <a:r>
              <a:rPr lang="en-US" altLang="en-US" sz="2400" b="1" dirty="0" err="1">
                <a:latin typeface="+mn-lt"/>
              </a:rPr>
              <a:t>lignocellulosics</a:t>
            </a:r>
            <a:endParaRPr lang="en-US" altLang="en-US" sz="2400" b="1" dirty="0">
              <a:latin typeface="+mn-lt"/>
            </a:endParaRPr>
          </a:p>
          <a:p>
            <a:pPr marL="625475" indent="288925">
              <a:buFont typeface="Arial" panose="020B0604020202020204" pitchFamily="34" charset="0"/>
              <a:buChar char="•"/>
            </a:pPr>
            <a:r>
              <a:rPr lang="en-US" altLang="en-US" sz="2400" b="1" dirty="0" err="1">
                <a:latin typeface="+mn-lt"/>
              </a:rPr>
              <a:t>Lignocellulosics</a:t>
            </a:r>
            <a:r>
              <a:rPr lang="en-US" altLang="en-US" sz="2400" b="1" dirty="0">
                <a:latin typeface="+mn-lt"/>
              </a:rPr>
              <a:t> from </a:t>
            </a:r>
            <a:r>
              <a:rPr lang="en-US" altLang="en-US" sz="2400" b="1" dirty="0" err="1">
                <a:latin typeface="+mn-lt"/>
              </a:rPr>
              <a:t>agrowaste</a:t>
            </a:r>
            <a:endParaRPr lang="en-US" altLang="en-US" sz="2400" b="1" dirty="0">
              <a:latin typeface="+mn-lt"/>
            </a:endParaRPr>
          </a:p>
          <a:p>
            <a:pPr marL="625475" indent="288925">
              <a:buFont typeface="Arial" panose="020B0604020202020204" pitchFamily="34" charset="0"/>
              <a:buChar char="•"/>
            </a:pPr>
            <a:r>
              <a:rPr lang="en-US" altLang="en-US" sz="2400" b="1" dirty="0">
                <a:latin typeface="+mn-lt"/>
              </a:rPr>
              <a:t>Grasses</a:t>
            </a:r>
          </a:p>
          <a:p>
            <a:pPr marL="914400" indent="288925">
              <a:buFont typeface="Arial" panose="020B0604020202020204" pitchFamily="34" charset="0"/>
              <a:buChar char="•"/>
            </a:pPr>
            <a:r>
              <a:rPr lang="en-US" altLang="en-US" sz="2400" b="1" dirty="0">
                <a:latin typeface="+mn-lt"/>
              </a:rPr>
              <a:t>These crops were not domesticated for use as biofuels</a:t>
            </a:r>
          </a:p>
          <a:p>
            <a:pPr marL="914400" indent="288925">
              <a:buFont typeface="Arial" panose="020B0604020202020204" pitchFamily="34" charset="0"/>
              <a:buChar char="•"/>
            </a:pPr>
            <a:endParaRPr lang="en-US" altLang="en-US" sz="2800" dirty="0">
              <a:latin typeface="+mn-lt"/>
            </a:endParaRPr>
          </a:p>
          <a:p>
            <a:r>
              <a:rPr lang="en-US" altLang="en-US" sz="2800" dirty="0">
                <a:latin typeface="+mn-lt"/>
              </a:rPr>
              <a:t>Third Generation Biofuels (looking to the future)</a:t>
            </a:r>
          </a:p>
          <a:p>
            <a:pPr marL="685800" indent="-336550">
              <a:buFont typeface="Arial" panose="020B0604020202020204" pitchFamily="34" charset="0"/>
              <a:buChar char="•"/>
            </a:pPr>
            <a:r>
              <a:rPr lang="en-US" altLang="en-US" sz="2400" dirty="0">
                <a:latin typeface="+mn-lt"/>
              </a:rPr>
              <a:t>Algae</a:t>
            </a:r>
          </a:p>
        </p:txBody>
      </p:sp>
      <p:sp>
        <p:nvSpPr>
          <p:cNvPr id="2" name="TextBox 1"/>
          <p:cNvSpPr txBox="1"/>
          <p:nvPr/>
        </p:nvSpPr>
        <p:spPr>
          <a:xfrm>
            <a:off x="4304016" y="184167"/>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238793418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89054"/>
            <a:ext cx="7183582" cy="707886"/>
          </a:xfrm>
        </p:spPr>
        <p:txBody>
          <a:bodyPr wrap="square">
            <a:spAutoFit/>
          </a:bodyPr>
          <a:lstStyle/>
          <a:p>
            <a:pPr algn="ctr">
              <a:lnSpc>
                <a:spcPct val="100000"/>
              </a:lnSpc>
            </a:pPr>
            <a:r>
              <a:rPr lang="en-US" sz="4000" b="1" dirty="0">
                <a:latin typeface="+mn-lt"/>
              </a:rPr>
              <a:t>Second Generation Biofuels</a:t>
            </a:r>
          </a:p>
        </p:txBody>
      </p:sp>
      <p:sp>
        <p:nvSpPr>
          <p:cNvPr id="3" name="Content Placeholder 2"/>
          <p:cNvSpPr>
            <a:spLocks noGrp="1"/>
          </p:cNvSpPr>
          <p:nvPr>
            <p:ph idx="1"/>
          </p:nvPr>
        </p:nvSpPr>
        <p:spPr>
          <a:xfrm>
            <a:off x="1020584" y="1474932"/>
            <a:ext cx="10314165" cy="3908762"/>
          </a:xfrm>
        </p:spPr>
        <p:txBody>
          <a:bodyPr wrap="square">
            <a:spAutoFit/>
          </a:bodyPr>
          <a:lstStyle/>
          <a:p>
            <a:pPr marL="0" lvl="1" indent="0">
              <a:lnSpc>
                <a:spcPct val="100000"/>
              </a:lnSpc>
              <a:spcBef>
                <a:spcPts val="600"/>
              </a:spcBef>
              <a:buNone/>
            </a:pPr>
            <a:r>
              <a:rPr lang="en-US" sz="2800" dirty="0"/>
              <a:t>To qualify as second generation, a feedstock must not be suitable for human consumption and meet the following criteria:</a:t>
            </a:r>
          </a:p>
          <a:p>
            <a:pPr marL="0" lvl="1" indent="0">
              <a:lnSpc>
                <a:spcPct val="100000"/>
              </a:lnSpc>
              <a:spcBef>
                <a:spcPts val="600"/>
              </a:spcBef>
              <a:buNone/>
            </a:pPr>
            <a:endParaRPr lang="en-US" sz="800" dirty="0"/>
          </a:p>
          <a:p>
            <a:pPr marL="742950" lvl="2" indent="-342900">
              <a:lnSpc>
                <a:spcPct val="100000"/>
              </a:lnSpc>
              <a:spcBef>
                <a:spcPts val="600"/>
              </a:spcBef>
              <a:spcAft>
                <a:spcPts val="600"/>
              </a:spcAft>
            </a:pPr>
            <a:r>
              <a:rPr lang="en-US" sz="2400" dirty="0"/>
              <a:t>Should grow on marginal (non-agricultural) land.</a:t>
            </a:r>
          </a:p>
          <a:p>
            <a:pPr marL="742950" lvl="2" indent="-342900">
              <a:lnSpc>
                <a:spcPct val="100000"/>
              </a:lnSpc>
              <a:spcBef>
                <a:spcPts val="600"/>
              </a:spcBef>
              <a:spcAft>
                <a:spcPts val="600"/>
              </a:spcAft>
            </a:pPr>
            <a:r>
              <a:rPr lang="en-US" sz="2400" dirty="0"/>
              <a:t>Should not require large amounts of water or fertilizer.</a:t>
            </a:r>
          </a:p>
          <a:p>
            <a:pPr marL="742950" lvl="2" indent="-342900">
              <a:lnSpc>
                <a:spcPct val="100000"/>
              </a:lnSpc>
              <a:spcBef>
                <a:spcPts val="600"/>
              </a:spcBef>
            </a:pPr>
            <a:r>
              <a:rPr lang="en-US" sz="2400" dirty="0"/>
              <a:t>Certain food products can become second generation fuels when they are no longer useful for consumption:</a:t>
            </a:r>
          </a:p>
          <a:p>
            <a:pPr marL="1657350" lvl="4" indent="-342900">
              <a:lnSpc>
                <a:spcPct val="100000"/>
              </a:lnSpc>
              <a:spcBef>
                <a:spcPts val="600"/>
              </a:spcBef>
            </a:pPr>
            <a:r>
              <a:rPr lang="en-US" sz="2400" dirty="0"/>
              <a:t>Waste vegetable oil (2</a:t>
            </a:r>
            <a:r>
              <a:rPr lang="en-US" sz="2400" baseline="30000" dirty="0"/>
              <a:t>nd</a:t>
            </a:r>
            <a:r>
              <a:rPr lang="en-US" sz="2400" dirty="0"/>
              <a:t> generation feedstock).</a:t>
            </a:r>
          </a:p>
          <a:p>
            <a:pPr marL="1657350" lvl="4" indent="-342900">
              <a:lnSpc>
                <a:spcPct val="100000"/>
              </a:lnSpc>
              <a:spcBef>
                <a:spcPts val="600"/>
              </a:spcBef>
            </a:pPr>
            <a:r>
              <a:rPr lang="en-US" sz="2400" dirty="0"/>
              <a:t>Virgin vegetable oil (1</a:t>
            </a:r>
            <a:r>
              <a:rPr lang="en-US" sz="2400" baseline="30000" dirty="0"/>
              <a:t>st</a:t>
            </a:r>
            <a:r>
              <a:rPr lang="en-US" sz="2400" dirty="0"/>
              <a:t> generation feedstock).</a:t>
            </a:r>
          </a:p>
        </p:txBody>
      </p:sp>
    </p:spTree>
    <p:extLst>
      <p:ext uri="{BB962C8B-B14F-4D97-AF65-F5344CB8AC3E}">
        <p14:creationId xmlns:p14="http://schemas.microsoft.com/office/powerpoint/2010/main" val="108352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86475"/>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4946110"/>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105865"/>
            <a:ext cx="2628900" cy="20330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super p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3247" y="4746384"/>
            <a:ext cx="3717925" cy="169180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313528" y="6483102"/>
            <a:ext cx="3522503" cy="338554"/>
          </a:xfrm>
          <a:prstGeom prst="rect">
            <a:avLst/>
          </a:prstGeom>
        </p:spPr>
        <p:txBody>
          <a:bodyPr wrap="none">
            <a:spAutoFit/>
          </a:bodyPr>
          <a:lstStyle/>
          <a:p>
            <a:r>
              <a:rPr lang="en-US" sz="1600" dirty="0" err="1"/>
              <a:t>Fimiston</a:t>
            </a:r>
            <a:r>
              <a:rPr lang="en-US" sz="1600" dirty="0"/>
              <a:t> Open Pit (Gold mine, Australia)</a:t>
            </a:r>
          </a:p>
        </p:txBody>
      </p:sp>
      <p:pic>
        <p:nvPicPr>
          <p:cNvPr id="17" name="Picture 12" descr="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2591" y="1823671"/>
            <a:ext cx="3484466" cy="22968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271258" y="1238896"/>
            <a:ext cx="3921900" cy="584775"/>
          </a:xfrm>
          <a:prstGeom prst="rect">
            <a:avLst/>
          </a:prstGeom>
        </p:spPr>
        <p:txBody>
          <a:bodyPr wrap="square">
            <a:spAutoFit/>
          </a:bodyPr>
          <a:lstStyle/>
          <a:p>
            <a:r>
              <a:rPr lang="en-US" sz="1600" dirty="0"/>
              <a:t>Brine pools (Lithium mine, </a:t>
            </a:r>
            <a:r>
              <a:rPr lang="en-US" sz="1600" dirty="0" err="1"/>
              <a:t>Soquimich</a:t>
            </a:r>
            <a:r>
              <a:rPr lang="en-US" sz="1600" dirty="0"/>
              <a:t>, Atacama, Chile)</a:t>
            </a:r>
          </a:p>
        </p:txBody>
      </p:sp>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255743"/>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sp>
        <p:nvSpPr>
          <p:cNvPr id="23"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Tree>
    <p:extLst>
      <p:ext uri="{BB962C8B-B14F-4D97-AF65-F5344CB8AC3E}">
        <p14:creationId xmlns:p14="http://schemas.microsoft.com/office/powerpoint/2010/main" val="4100475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91255" y="191273"/>
            <a:ext cx="11625943" cy="707886"/>
          </a:xfrm>
        </p:spPr>
        <p:txBody>
          <a:bodyPr wrap="square">
            <a:spAutoFit/>
          </a:bodyPr>
          <a:lstStyle/>
          <a:p>
            <a:pPr algn="ctr">
              <a:lnSpc>
                <a:spcPct val="100000"/>
              </a:lnSpc>
            </a:pPr>
            <a:r>
              <a:rPr lang="en-US" altLang="en-US" sz="4000" b="1" dirty="0">
                <a:latin typeface="+mn-lt"/>
              </a:rPr>
              <a:t>Second Generation Biofuels: Cellulosic Feedstock</a:t>
            </a:r>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6426" y="1786689"/>
            <a:ext cx="243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95605" y="1786689"/>
            <a:ext cx="228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4226" y="1786689"/>
            <a:ext cx="2362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4C16DD4-40B8-41AF-BF42-FFDF0006545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81605" y="1786689"/>
            <a:ext cx="2522621" cy="3886200"/>
          </a:xfrm>
          <a:prstGeom prst="rect">
            <a:avLst/>
          </a:prstGeom>
        </p:spPr>
      </p:pic>
      <p:sp>
        <p:nvSpPr>
          <p:cNvPr id="5" name="TextBox 4">
            <a:extLst>
              <a:ext uri="{FF2B5EF4-FFF2-40B4-BE49-F238E27FC236}">
                <a16:creationId xmlns:a16="http://schemas.microsoft.com/office/drawing/2014/main" id="{EBE0A6E0-9916-4E9C-AF6E-37E260D79886}"/>
              </a:ext>
            </a:extLst>
          </p:cNvPr>
          <p:cNvSpPr txBox="1"/>
          <p:nvPr/>
        </p:nvSpPr>
        <p:spPr>
          <a:xfrm>
            <a:off x="1620015" y="5770605"/>
            <a:ext cx="1637179" cy="461665"/>
          </a:xfrm>
          <a:prstGeom prst="rect">
            <a:avLst/>
          </a:prstGeom>
          <a:noFill/>
        </p:spPr>
        <p:txBody>
          <a:bodyPr wrap="none" rtlCol="0">
            <a:spAutoFit/>
          </a:bodyPr>
          <a:lstStyle/>
          <a:p>
            <a:pPr algn="ctr"/>
            <a:r>
              <a:rPr lang="en-US" sz="2400" dirty="0"/>
              <a:t>Switchgrass</a:t>
            </a:r>
          </a:p>
        </p:txBody>
      </p:sp>
      <p:sp>
        <p:nvSpPr>
          <p:cNvPr id="6" name="TextBox 5">
            <a:extLst>
              <a:ext uri="{FF2B5EF4-FFF2-40B4-BE49-F238E27FC236}">
                <a16:creationId xmlns:a16="http://schemas.microsoft.com/office/drawing/2014/main" id="{CCFD9729-096F-4BF0-90FB-3F58EC797F32}"/>
              </a:ext>
            </a:extLst>
          </p:cNvPr>
          <p:cNvSpPr txBox="1"/>
          <p:nvPr/>
        </p:nvSpPr>
        <p:spPr>
          <a:xfrm>
            <a:off x="3942700" y="5762712"/>
            <a:ext cx="1800429" cy="461665"/>
          </a:xfrm>
          <a:prstGeom prst="rect">
            <a:avLst/>
          </a:prstGeom>
          <a:noFill/>
        </p:spPr>
        <p:txBody>
          <a:bodyPr wrap="none" rtlCol="0">
            <a:spAutoFit/>
          </a:bodyPr>
          <a:lstStyle/>
          <a:p>
            <a:pPr algn="ctr"/>
            <a:r>
              <a:rPr lang="en-US" sz="2400" dirty="0"/>
              <a:t>Wheat Straw</a:t>
            </a:r>
          </a:p>
        </p:txBody>
      </p:sp>
      <p:sp>
        <p:nvSpPr>
          <p:cNvPr id="7" name="TextBox 6">
            <a:extLst>
              <a:ext uri="{FF2B5EF4-FFF2-40B4-BE49-F238E27FC236}">
                <a16:creationId xmlns:a16="http://schemas.microsoft.com/office/drawing/2014/main" id="{ED6FDFDE-D556-4C31-B8D1-ED8C279E81A6}"/>
              </a:ext>
            </a:extLst>
          </p:cNvPr>
          <p:cNvSpPr txBox="1"/>
          <p:nvPr/>
        </p:nvSpPr>
        <p:spPr>
          <a:xfrm>
            <a:off x="6340868" y="5770605"/>
            <a:ext cx="1888915" cy="461665"/>
          </a:xfrm>
          <a:prstGeom prst="rect">
            <a:avLst/>
          </a:prstGeom>
          <a:noFill/>
        </p:spPr>
        <p:txBody>
          <a:bodyPr wrap="none" rtlCol="0">
            <a:spAutoFit/>
          </a:bodyPr>
          <a:lstStyle/>
          <a:p>
            <a:pPr algn="ctr"/>
            <a:r>
              <a:rPr lang="en-US" sz="2400" dirty="0"/>
              <a:t>Hybrid Poplar</a:t>
            </a:r>
          </a:p>
        </p:txBody>
      </p:sp>
      <p:sp>
        <p:nvSpPr>
          <p:cNvPr id="8" name="TextBox 7">
            <a:extLst>
              <a:ext uri="{FF2B5EF4-FFF2-40B4-BE49-F238E27FC236}">
                <a16:creationId xmlns:a16="http://schemas.microsoft.com/office/drawing/2014/main" id="{07ABDC09-4014-439A-83DF-66669737A92C}"/>
              </a:ext>
            </a:extLst>
          </p:cNvPr>
          <p:cNvSpPr txBox="1"/>
          <p:nvPr/>
        </p:nvSpPr>
        <p:spPr>
          <a:xfrm>
            <a:off x="8904130" y="5770605"/>
            <a:ext cx="1562992" cy="461665"/>
          </a:xfrm>
          <a:prstGeom prst="rect">
            <a:avLst/>
          </a:prstGeom>
          <a:noFill/>
        </p:spPr>
        <p:txBody>
          <a:bodyPr wrap="none" rtlCol="0">
            <a:spAutoFit/>
          </a:bodyPr>
          <a:lstStyle/>
          <a:p>
            <a:pPr algn="ctr"/>
            <a:r>
              <a:rPr lang="en-US" sz="2400" dirty="0"/>
              <a:t>Corn Stalks</a:t>
            </a:r>
          </a:p>
        </p:txBody>
      </p:sp>
      <p:sp>
        <p:nvSpPr>
          <p:cNvPr id="9" name="TextBox 8">
            <a:extLst>
              <a:ext uri="{FF2B5EF4-FFF2-40B4-BE49-F238E27FC236}">
                <a16:creationId xmlns:a16="http://schemas.microsoft.com/office/drawing/2014/main" id="{A23E1B47-8927-448F-B711-34E28E904769}"/>
              </a:ext>
            </a:extLst>
          </p:cNvPr>
          <p:cNvSpPr txBox="1"/>
          <p:nvPr/>
        </p:nvSpPr>
        <p:spPr>
          <a:xfrm>
            <a:off x="667542" y="6453146"/>
            <a:ext cx="3542124" cy="276999"/>
          </a:xfrm>
          <a:prstGeom prst="rect">
            <a:avLst/>
          </a:prstGeom>
          <a:noFill/>
        </p:spPr>
        <p:txBody>
          <a:bodyPr wrap="none" rtlCol="0">
            <a:spAutoFit/>
          </a:bodyPr>
          <a:lstStyle/>
          <a:p>
            <a:r>
              <a:rPr lang="en-US" sz="1200" dirty="0">
                <a:solidFill>
                  <a:schemeClr val="bg1">
                    <a:lumMod val="50000"/>
                  </a:schemeClr>
                </a:solidFill>
              </a:rPr>
              <a:t>Image, Wikimedia Commons, Author: David </a:t>
            </a:r>
            <a:r>
              <a:rPr lang="en-US" sz="1200" dirty="0" err="1">
                <a:solidFill>
                  <a:schemeClr val="bg1">
                    <a:lumMod val="50000"/>
                  </a:schemeClr>
                </a:solidFill>
              </a:rPr>
              <a:t>Hawgood</a:t>
            </a:r>
            <a:endParaRPr lang="en-US" sz="1200" dirty="0">
              <a:solidFill>
                <a:schemeClr val="bg1">
                  <a:lumMod val="50000"/>
                </a:schemeClr>
              </a:solidFill>
            </a:endParaRPr>
          </a:p>
        </p:txBody>
      </p:sp>
    </p:spTree>
    <p:extLst>
      <p:ext uri="{BB962C8B-B14F-4D97-AF65-F5344CB8AC3E}">
        <p14:creationId xmlns:p14="http://schemas.microsoft.com/office/powerpoint/2010/main" val="504693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026" y="3089324"/>
            <a:ext cx="6175374" cy="229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p:cNvSpPr>
            <a:spLocks noChangeArrowheads="1"/>
          </p:cNvSpPr>
          <p:nvPr/>
        </p:nvSpPr>
        <p:spPr bwMode="auto">
          <a:xfrm>
            <a:off x="647990" y="6271491"/>
            <a:ext cx="3937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1400" dirty="0">
                <a:solidFill>
                  <a:schemeClr val="bg1">
                    <a:lumMod val="50000"/>
                  </a:schemeClr>
                </a:solidFill>
                <a:latin typeface="+mn-lt"/>
              </a:rPr>
              <a:t>Data of Lee et al. and Muir et al, collated in </a:t>
            </a:r>
            <a:r>
              <a:rPr lang="en-US" altLang="en-US" sz="1400" dirty="0" err="1">
                <a:solidFill>
                  <a:schemeClr val="bg1">
                    <a:lumMod val="50000"/>
                  </a:schemeClr>
                </a:solidFill>
                <a:latin typeface="+mn-lt"/>
              </a:rPr>
              <a:t>Gressel</a:t>
            </a:r>
            <a:r>
              <a:rPr lang="en-US" altLang="en-US" sz="1400" dirty="0">
                <a:solidFill>
                  <a:schemeClr val="bg1">
                    <a:lumMod val="50000"/>
                  </a:schemeClr>
                </a:solidFill>
                <a:latin typeface="+mn-lt"/>
              </a:rPr>
              <a:t>,</a:t>
            </a:r>
          </a:p>
          <a:p>
            <a:r>
              <a:rPr lang="ja-JP" altLang="en-US" sz="1400" dirty="0">
                <a:solidFill>
                  <a:schemeClr val="bg1">
                    <a:lumMod val="50000"/>
                  </a:schemeClr>
                </a:solidFill>
                <a:latin typeface="+mn-lt"/>
              </a:rPr>
              <a:t>“</a:t>
            </a:r>
            <a:r>
              <a:rPr lang="en-US" altLang="ja-JP" sz="1400" dirty="0">
                <a:solidFill>
                  <a:schemeClr val="bg1">
                    <a:lumMod val="50000"/>
                  </a:schemeClr>
                </a:solidFill>
                <a:latin typeface="+mn-lt"/>
              </a:rPr>
              <a:t>Genetic Glass Ceilings,  Hopkins, 2007</a:t>
            </a:r>
            <a:endParaRPr lang="en-US" altLang="en-US" sz="1400" dirty="0">
              <a:solidFill>
                <a:schemeClr val="bg1">
                  <a:lumMod val="50000"/>
                </a:schemeClr>
              </a:solidFill>
              <a:latin typeface="+mn-lt"/>
            </a:endParaRPr>
          </a:p>
        </p:txBody>
      </p:sp>
      <p:sp>
        <p:nvSpPr>
          <p:cNvPr id="2" name="TextBox 1"/>
          <p:cNvSpPr txBox="1"/>
          <p:nvPr/>
        </p:nvSpPr>
        <p:spPr>
          <a:xfrm>
            <a:off x="1790669" y="1711769"/>
            <a:ext cx="3708399" cy="830997"/>
          </a:xfrm>
          <a:prstGeom prst="rect">
            <a:avLst/>
          </a:prstGeom>
          <a:noFill/>
        </p:spPr>
        <p:txBody>
          <a:bodyPr wrap="square" rtlCol="0">
            <a:spAutoFit/>
          </a:bodyPr>
          <a:lstStyle/>
          <a:p>
            <a:pPr algn="ctr"/>
            <a:r>
              <a:rPr lang="en-US" sz="2400" dirty="0"/>
              <a:t>Switchgrass still needs water and fertilizer to grow.</a:t>
            </a:r>
          </a:p>
        </p:txBody>
      </p:sp>
      <p:graphicFrame>
        <p:nvGraphicFramePr>
          <p:cNvPr id="9" name="Group 3"/>
          <p:cNvGraphicFramePr>
            <a:graphicFrameLocks/>
          </p:cNvGraphicFramePr>
          <p:nvPr>
            <p:extLst/>
          </p:nvPr>
        </p:nvGraphicFramePr>
        <p:xfrm>
          <a:off x="7244772" y="2891974"/>
          <a:ext cx="4102100" cy="2999232"/>
        </p:xfrm>
        <a:graphic>
          <a:graphicData uri="http://schemas.openxmlformats.org/drawingml/2006/table">
            <a:tbl>
              <a:tblPr/>
              <a:tblGrid>
                <a:gridCol w="799471">
                  <a:extLst>
                    <a:ext uri="{9D8B030D-6E8A-4147-A177-3AD203B41FA5}">
                      <a16:colId xmlns:a16="http://schemas.microsoft.com/office/drawing/2014/main" val="20000"/>
                    </a:ext>
                  </a:extLst>
                </a:gridCol>
                <a:gridCol w="1448429">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71198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8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kg ha</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rPr>
                        <a:t> yr</a:t>
                      </a:r>
                      <a:r>
                        <a:rPr kumimoji="0" lang="en-US" altLang="en-US" sz="1800" b="0" i="0" u="none" strike="noStrike" cap="none" normalizeH="0" baseline="30000" dirty="0">
                          <a:ln>
                            <a:noFill/>
                          </a:ln>
                          <a:solidFill>
                            <a:schemeClr val="tx1"/>
                          </a:solidFill>
                          <a:effectLst>
                            <a:outerShdw blurRad="38100" dist="38100" dir="2700000" algn="tl">
                              <a:srgbClr val="C0C0C0"/>
                            </a:outerShdw>
                          </a:effectLst>
                          <a:latin typeface="Arial" charset="0"/>
                        </a:rPr>
                        <a:t>-1</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Corn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Switchgrass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492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148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outerShdw blurRad="38100" dist="38100" dir="2700000" algn="tl">
                              <a:srgbClr val="C0C0C0"/>
                            </a:outerShdw>
                          </a:effectLst>
                          <a:latin typeface="Arial" charset="0"/>
                        </a:rPr>
                        <a:t>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291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2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8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outerShdw blurRad="38100" dist="38100" dir="2700000" algn="tl">
                              <a:srgbClr val="C0C0C0"/>
                            </a:outerShdw>
                          </a:effectLst>
                          <a:latin typeface="Arial" charset="0"/>
                        </a:rPr>
                        <a:t>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TextBox 3"/>
          <p:cNvSpPr txBox="1"/>
          <p:nvPr/>
        </p:nvSpPr>
        <p:spPr>
          <a:xfrm>
            <a:off x="7563269" y="1711770"/>
            <a:ext cx="3465106" cy="830997"/>
          </a:xfrm>
          <a:prstGeom prst="rect">
            <a:avLst/>
          </a:prstGeom>
          <a:noFill/>
        </p:spPr>
        <p:txBody>
          <a:bodyPr wrap="square" rtlCol="0">
            <a:spAutoFit/>
          </a:bodyPr>
          <a:lstStyle/>
          <a:p>
            <a:pPr algn="ctr"/>
            <a:r>
              <a:rPr lang="en-US" sz="2400" dirty="0"/>
              <a:t>Nutrients needed:</a:t>
            </a:r>
          </a:p>
          <a:p>
            <a:pPr algn="ctr"/>
            <a:r>
              <a:rPr lang="en-US" sz="2400" dirty="0"/>
              <a:t>corn versus switchgrass.</a:t>
            </a:r>
          </a:p>
        </p:txBody>
      </p:sp>
      <p:sp>
        <p:nvSpPr>
          <p:cNvPr id="6" name="TextBox 5">
            <a:extLst>
              <a:ext uri="{FF2B5EF4-FFF2-40B4-BE49-F238E27FC236}">
                <a16:creationId xmlns:a16="http://schemas.microsoft.com/office/drawing/2014/main" id="{58A4E088-7FE4-4C43-B6AA-9E99985D37EB}"/>
              </a:ext>
            </a:extLst>
          </p:cNvPr>
          <p:cNvSpPr txBox="1"/>
          <p:nvPr/>
        </p:nvSpPr>
        <p:spPr>
          <a:xfrm>
            <a:off x="3915775" y="2786182"/>
            <a:ext cx="2022541" cy="400110"/>
          </a:xfrm>
          <a:prstGeom prst="rect">
            <a:avLst/>
          </a:prstGeom>
          <a:noFill/>
        </p:spPr>
        <p:txBody>
          <a:bodyPr wrap="none" rtlCol="0">
            <a:spAutoFit/>
          </a:bodyPr>
          <a:lstStyle/>
          <a:p>
            <a:pPr algn="ctr"/>
            <a:r>
              <a:rPr lang="en-US" sz="2000" dirty="0"/>
              <a:t>Nitrogen fertilizer</a:t>
            </a:r>
          </a:p>
        </p:txBody>
      </p:sp>
      <p:sp>
        <p:nvSpPr>
          <p:cNvPr id="7" name="TextBox 6">
            <a:extLst>
              <a:ext uri="{FF2B5EF4-FFF2-40B4-BE49-F238E27FC236}">
                <a16:creationId xmlns:a16="http://schemas.microsoft.com/office/drawing/2014/main" id="{C64F370D-C8E3-4ECE-AA9D-B2E46B1FD20E}"/>
              </a:ext>
            </a:extLst>
          </p:cNvPr>
          <p:cNvSpPr txBox="1"/>
          <p:nvPr/>
        </p:nvSpPr>
        <p:spPr>
          <a:xfrm>
            <a:off x="1790669" y="2786182"/>
            <a:ext cx="826253" cy="400110"/>
          </a:xfrm>
          <a:prstGeom prst="rect">
            <a:avLst/>
          </a:prstGeom>
          <a:noFill/>
        </p:spPr>
        <p:txBody>
          <a:bodyPr wrap="none" rtlCol="0">
            <a:spAutoFit/>
          </a:bodyPr>
          <a:lstStyle/>
          <a:p>
            <a:pPr algn="ctr"/>
            <a:r>
              <a:rPr lang="en-US" sz="2000" dirty="0"/>
              <a:t>Water</a:t>
            </a:r>
          </a:p>
        </p:txBody>
      </p:sp>
      <p:sp>
        <p:nvSpPr>
          <p:cNvPr id="8" name="TextBox 7">
            <a:extLst>
              <a:ext uri="{FF2B5EF4-FFF2-40B4-BE49-F238E27FC236}">
                <a16:creationId xmlns:a16="http://schemas.microsoft.com/office/drawing/2014/main" id="{E9855A88-F28F-44C3-8AA0-EBA605E343DE}"/>
              </a:ext>
            </a:extLst>
          </p:cNvPr>
          <p:cNvSpPr txBox="1"/>
          <p:nvPr/>
        </p:nvSpPr>
        <p:spPr>
          <a:xfrm>
            <a:off x="3152153" y="220537"/>
            <a:ext cx="5858335" cy="707886"/>
          </a:xfrm>
          <a:prstGeom prst="rect">
            <a:avLst/>
          </a:prstGeom>
          <a:noFill/>
        </p:spPr>
        <p:txBody>
          <a:bodyPr wrap="none" rtlCol="0">
            <a:spAutoFit/>
          </a:bodyPr>
          <a:lstStyle/>
          <a:p>
            <a:pPr algn="ctr"/>
            <a:r>
              <a:rPr lang="en-US" sz="4000" b="1" dirty="0"/>
              <a:t>Switchgrass as a Feedstock</a:t>
            </a:r>
          </a:p>
        </p:txBody>
      </p:sp>
    </p:spTree>
    <p:extLst>
      <p:ext uri="{BB962C8B-B14F-4D97-AF65-F5344CB8AC3E}">
        <p14:creationId xmlns:p14="http://schemas.microsoft.com/office/powerpoint/2010/main" val="541893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4"/>
          <p:cNvSpPr txBox="1">
            <a:spLocks noChangeArrowheads="1"/>
          </p:cNvSpPr>
          <p:nvPr/>
        </p:nvSpPr>
        <p:spPr bwMode="auto">
          <a:xfrm>
            <a:off x="962193" y="1359818"/>
            <a:ext cx="10696407"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omic Sans MS" charset="0"/>
                <a:ea typeface="ＭＳ Ｐゴシック" charset="-128"/>
              </a:defRPr>
            </a:lvl1pPr>
            <a:lvl2pPr marL="742950" indent="-285750">
              <a:defRPr sz="3200">
                <a:solidFill>
                  <a:schemeClr val="tx1"/>
                </a:solidFill>
                <a:latin typeface="Comic Sans MS" charset="0"/>
                <a:ea typeface="ＭＳ Ｐゴシック" charset="-128"/>
              </a:defRPr>
            </a:lvl2pPr>
            <a:lvl3pPr marL="1143000" indent="-228600">
              <a:defRPr sz="3200">
                <a:solidFill>
                  <a:schemeClr val="tx1"/>
                </a:solidFill>
                <a:latin typeface="Comic Sans MS" charset="0"/>
                <a:ea typeface="ＭＳ Ｐゴシック" charset="-128"/>
              </a:defRPr>
            </a:lvl3pPr>
            <a:lvl4pPr marL="1600200" indent="-228600">
              <a:defRPr sz="3200">
                <a:solidFill>
                  <a:schemeClr val="tx1"/>
                </a:solidFill>
                <a:latin typeface="Comic Sans MS" charset="0"/>
                <a:ea typeface="ＭＳ Ｐゴシック" charset="-128"/>
              </a:defRPr>
            </a:lvl4pPr>
            <a:lvl5pPr marL="2057400" indent="-228600">
              <a:defRPr sz="32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32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32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32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3200">
                <a:solidFill>
                  <a:schemeClr val="tx1"/>
                </a:solidFill>
                <a:latin typeface="Comic Sans MS" charset="0"/>
                <a:ea typeface="ＭＳ Ｐゴシック" charset="-128"/>
              </a:defRPr>
            </a:lvl9pPr>
          </a:lstStyle>
          <a:p>
            <a:r>
              <a:rPr lang="en-US" altLang="en-US" sz="2800" dirty="0">
                <a:latin typeface="+mn-lt"/>
              </a:rPr>
              <a:t>First Generation Biofuels</a:t>
            </a:r>
          </a:p>
          <a:p>
            <a:pPr marL="625475" indent="-276225">
              <a:buFont typeface="Arial" panose="020B0604020202020204" pitchFamily="34" charset="0"/>
              <a:buChar char="•"/>
            </a:pPr>
            <a:r>
              <a:rPr lang="en-US" altLang="en-US" sz="2400" dirty="0">
                <a:latin typeface="+mn-lt"/>
              </a:rPr>
              <a:t>Oils for diesel</a:t>
            </a:r>
          </a:p>
          <a:p>
            <a:pPr marL="625475" indent="-276225">
              <a:buFont typeface="Arial" panose="020B0604020202020204" pitchFamily="34" charset="0"/>
              <a:buChar char="•"/>
            </a:pPr>
            <a:r>
              <a:rPr lang="en-US" altLang="en-US" sz="2400" dirty="0">
                <a:latin typeface="+mn-lt"/>
              </a:rPr>
              <a:t>Grains are used to produce ethanol</a:t>
            </a:r>
          </a:p>
          <a:p>
            <a:pPr marL="625475" indent="288925">
              <a:buFont typeface="Arial" panose="020B0604020202020204" pitchFamily="34" charset="0"/>
              <a:buChar char="•"/>
              <a:tabLst>
                <a:tab pos="914400" algn="l"/>
              </a:tabLst>
            </a:pPr>
            <a:r>
              <a:rPr lang="en-US" altLang="en-US" sz="2400" dirty="0">
                <a:latin typeface="+mn-lt"/>
              </a:rPr>
              <a:t>Food versus fuel</a:t>
            </a:r>
          </a:p>
          <a:p>
            <a:endParaRPr lang="en-US" altLang="en-US" sz="2800" dirty="0">
              <a:latin typeface="+mn-lt"/>
            </a:endParaRPr>
          </a:p>
          <a:p>
            <a:r>
              <a:rPr lang="en-US" altLang="en-US" sz="2800" dirty="0">
                <a:latin typeface="+mn-lt"/>
              </a:rPr>
              <a:t>Second Generation Biofuels</a:t>
            </a:r>
          </a:p>
          <a:p>
            <a:pPr marL="625475" indent="-276225">
              <a:buFont typeface="Arial" panose="020B0604020202020204" pitchFamily="34" charset="0"/>
              <a:buChar char="•"/>
            </a:pPr>
            <a:r>
              <a:rPr lang="en-US" altLang="en-US" sz="2400" dirty="0">
                <a:latin typeface="+mn-lt"/>
              </a:rPr>
              <a:t>Using agricultural wastes </a:t>
            </a:r>
            <a:r>
              <a:rPr lang="en-US" altLang="en-US" sz="2400" dirty="0">
                <a:latin typeface="+mn-lt"/>
                <a:sym typeface="Wingdings" charset="2"/>
              </a:rPr>
              <a:t> </a:t>
            </a:r>
            <a:r>
              <a:rPr lang="en-US" altLang="en-US" sz="2400" dirty="0" err="1">
                <a:latin typeface="+mn-lt"/>
              </a:rPr>
              <a:t>lignocellulosics</a:t>
            </a:r>
            <a:endParaRPr lang="en-US" altLang="en-US" sz="2400" dirty="0">
              <a:latin typeface="+mn-lt"/>
            </a:endParaRPr>
          </a:p>
          <a:p>
            <a:pPr marL="625475" indent="288925">
              <a:buFont typeface="Arial" panose="020B0604020202020204" pitchFamily="34" charset="0"/>
              <a:buChar char="•"/>
            </a:pPr>
            <a:r>
              <a:rPr lang="en-US" altLang="en-US" sz="2400" dirty="0" err="1">
                <a:latin typeface="+mn-lt"/>
              </a:rPr>
              <a:t>Lignocellulosics</a:t>
            </a:r>
            <a:r>
              <a:rPr lang="en-US" altLang="en-US" sz="2400" dirty="0">
                <a:latin typeface="+mn-lt"/>
              </a:rPr>
              <a:t> from </a:t>
            </a:r>
            <a:r>
              <a:rPr lang="en-US" altLang="en-US" sz="2400" dirty="0" err="1">
                <a:latin typeface="+mn-lt"/>
              </a:rPr>
              <a:t>agrowaste</a:t>
            </a:r>
            <a:endParaRPr lang="en-US" altLang="en-US" sz="2400" dirty="0">
              <a:latin typeface="+mn-lt"/>
            </a:endParaRPr>
          </a:p>
          <a:p>
            <a:pPr marL="625475" indent="288925">
              <a:buFont typeface="Arial" panose="020B0604020202020204" pitchFamily="34" charset="0"/>
              <a:buChar char="•"/>
            </a:pPr>
            <a:r>
              <a:rPr lang="en-US" altLang="en-US" sz="2400" dirty="0">
                <a:latin typeface="+mn-lt"/>
              </a:rPr>
              <a:t>Grasses</a:t>
            </a:r>
          </a:p>
          <a:p>
            <a:pPr marL="914400" indent="288925">
              <a:buFont typeface="Arial" panose="020B0604020202020204" pitchFamily="34" charset="0"/>
              <a:buChar char="•"/>
            </a:pPr>
            <a:r>
              <a:rPr lang="en-US" altLang="en-US" sz="2400" dirty="0">
                <a:latin typeface="+mn-lt"/>
              </a:rPr>
              <a:t>These crops were not domesticated for use as biofuels</a:t>
            </a:r>
          </a:p>
          <a:p>
            <a:pPr marL="914400" indent="288925">
              <a:buFont typeface="Arial" panose="020B0604020202020204" pitchFamily="34" charset="0"/>
              <a:buChar char="•"/>
            </a:pPr>
            <a:endParaRPr lang="en-US" altLang="en-US" sz="2800" dirty="0">
              <a:latin typeface="+mn-lt"/>
            </a:endParaRPr>
          </a:p>
          <a:p>
            <a:r>
              <a:rPr lang="en-US" altLang="en-US" sz="2800" b="1" dirty="0">
                <a:latin typeface="+mn-lt"/>
              </a:rPr>
              <a:t>Third Generation Biofuels (looking to the future)</a:t>
            </a:r>
          </a:p>
          <a:p>
            <a:pPr marL="685800" indent="-336550">
              <a:buFont typeface="Arial" panose="020B0604020202020204" pitchFamily="34" charset="0"/>
              <a:buChar char="•"/>
            </a:pPr>
            <a:r>
              <a:rPr lang="en-US" altLang="en-US" sz="2400" b="1" dirty="0">
                <a:latin typeface="+mn-lt"/>
              </a:rPr>
              <a:t>Algae</a:t>
            </a:r>
          </a:p>
        </p:txBody>
      </p:sp>
      <p:sp>
        <p:nvSpPr>
          <p:cNvPr id="2" name="TextBox 1"/>
          <p:cNvSpPr txBox="1"/>
          <p:nvPr/>
        </p:nvSpPr>
        <p:spPr>
          <a:xfrm>
            <a:off x="4304016" y="212303"/>
            <a:ext cx="3584636" cy="707886"/>
          </a:xfrm>
          <a:prstGeom prst="rect">
            <a:avLst/>
          </a:prstGeom>
          <a:noFill/>
        </p:spPr>
        <p:txBody>
          <a:bodyPr wrap="none" rtlCol="0">
            <a:spAutoFit/>
          </a:bodyPr>
          <a:lstStyle/>
          <a:p>
            <a:pPr algn="ctr"/>
            <a:r>
              <a:rPr lang="en-US" sz="4000" b="1" dirty="0"/>
              <a:t>Types of Biofuel</a:t>
            </a:r>
          </a:p>
        </p:txBody>
      </p:sp>
    </p:spTree>
    <p:extLst>
      <p:ext uri="{BB962C8B-B14F-4D97-AF65-F5344CB8AC3E}">
        <p14:creationId xmlns:p14="http://schemas.microsoft.com/office/powerpoint/2010/main" val="494284773"/>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gae5.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8100" y="1619682"/>
            <a:ext cx="6819900" cy="4546600"/>
          </a:xfrm>
          <a:prstGeom prst="rect">
            <a:avLst/>
          </a:prstGeom>
        </p:spPr>
      </p:pic>
      <p:sp>
        <p:nvSpPr>
          <p:cNvPr id="6" name="TextBox 5">
            <a:extLst>
              <a:ext uri="{FF2B5EF4-FFF2-40B4-BE49-F238E27FC236}">
                <a16:creationId xmlns:a16="http://schemas.microsoft.com/office/drawing/2014/main" id="{A197AB00-F7F5-4116-A8A8-4A173BE2FE6D}"/>
              </a:ext>
            </a:extLst>
          </p:cNvPr>
          <p:cNvSpPr txBox="1"/>
          <p:nvPr/>
        </p:nvSpPr>
        <p:spPr>
          <a:xfrm>
            <a:off x="1257300" y="235729"/>
            <a:ext cx="9701500" cy="707886"/>
          </a:xfrm>
          <a:prstGeom prst="rect">
            <a:avLst/>
          </a:prstGeom>
          <a:noFill/>
        </p:spPr>
        <p:txBody>
          <a:bodyPr wrap="square" rtlCol="0">
            <a:spAutoFit/>
          </a:bodyPr>
          <a:lstStyle/>
          <a:p>
            <a:pPr algn="ctr"/>
            <a:r>
              <a:rPr lang="en-US" sz="4000" b="1" dirty="0"/>
              <a:t>Third Generation Biofuels: Algae Feedstock</a:t>
            </a:r>
          </a:p>
        </p:txBody>
      </p:sp>
      <p:sp>
        <p:nvSpPr>
          <p:cNvPr id="5" name="TextBox 4">
            <a:extLst>
              <a:ext uri="{FF2B5EF4-FFF2-40B4-BE49-F238E27FC236}">
                <a16:creationId xmlns:a16="http://schemas.microsoft.com/office/drawing/2014/main" id="{21B24852-532E-42A0-AC04-F4D2F5266EED}"/>
              </a:ext>
            </a:extLst>
          </p:cNvPr>
          <p:cNvSpPr txBox="1"/>
          <p:nvPr/>
        </p:nvSpPr>
        <p:spPr>
          <a:xfrm>
            <a:off x="2698100" y="6442501"/>
            <a:ext cx="1268617" cy="276999"/>
          </a:xfrm>
          <a:prstGeom prst="rect">
            <a:avLst/>
          </a:prstGeom>
          <a:noFill/>
        </p:spPr>
        <p:txBody>
          <a:bodyPr wrap="none" rtlCol="0">
            <a:spAutoFit/>
          </a:bodyPr>
          <a:lstStyle/>
          <a:p>
            <a:r>
              <a:rPr lang="en-US" sz="1200" dirty="0">
                <a:solidFill>
                  <a:schemeClr val="bg1">
                    <a:lumMod val="50000"/>
                  </a:schemeClr>
                </a:solidFill>
              </a:rPr>
              <a:t>Image: Wikipedia</a:t>
            </a:r>
          </a:p>
        </p:txBody>
      </p:sp>
    </p:spTree>
    <p:extLst>
      <p:ext uri="{BB962C8B-B14F-4D97-AF65-F5344CB8AC3E}">
        <p14:creationId xmlns:p14="http://schemas.microsoft.com/office/powerpoint/2010/main" val="1710336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74956" y="222090"/>
            <a:ext cx="4629150" cy="707886"/>
          </a:xfrm>
        </p:spPr>
        <p:txBody>
          <a:bodyPr wrap="square">
            <a:spAutoFit/>
          </a:bodyPr>
          <a:lstStyle/>
          <a:p>
            <a:pPr algn="ctr">
              <a:lnSpc>
                <a:spcPct val="100000"/>
              </a:lnSpc>
            </a:pPr>
            <a:r>
              <a:rPr lang="en-US" altLang="en-US" sz="4000" b="1" dirty="0">
                <a:latin typeface="+mn-lt"/>
              </a:rPr>
              <a:t>Biodiesel from algae</a:t>
            </a:r>
          </a:p>
        </p:txBody>
      </p:sp>
      <p:sp>
        <p:nvSpPr>
          <p:cNvPr id="7" name="Rectangle 6"/>
          <p:cNvSpPr/>
          <p:nvPr/>
        </p:nvSpPr>
        <p:spPr>
          <a:xfrm>
            <a:off x="1294228" y="5387199"/>
            <a:ext cx="8989255"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2000" dirty="0"/>
              <a:t>“It has more oil per pound than corn and soybeans, does not divert crops from the food supply and can potentially be grown in sewage water and seawater without impacting the freshwater supply.” J. Zimmerman</a:t>
            </a:r>
          </a:p>
        </p:txBody>
      </p:sp>
      <p:pic>
        <p:nvPicPr>
          <p:cNvPr id="8" name="Picture 2" descr="biodiesel from alg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0" y="1280160"/>
            <a:ext cx="5108048" cy="39944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17908" y="6534834"/>
            <a:ext cx="6927916" cy="276999"/>
          </a:xfrm>
          <a:prstGeom prst="rect">
            <a:avLst/>
          </a:prstGeom>
        </p:spPr>
        <p:txBody>
          <a:bodyPr wrap="square">
            <a:spAutoFit/>
          </a:bodyPr>
          <a:lstStyle/>
          <a:p>
            <a:r>
              <a:rPr lang="en-US" sz="1200" dirty="0">
                <a:solidFill>
                  <a:schemeClr val="bg1">
                    <a:lumMod val="50000"/>
                  </a:schemeClr>
                </a:solidFill>
              </a:rPr>
              <a:t>http://www.csa.com/discoveryguides/biofuel/review7.php</a:t>
            </a:r>
          </a:p>
        </p:txBody>
      </p:sp>
    </p:spTree>
    <p:extLst>
      <p:ext uri="{BB962C8B-B14F-4D97-AF65-F5344CB8AC3E}">
        <p14:creationId xmlns:p14="http://schemas.microsoft.com/office/powerpoint/2010/main" val="2097282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505075" y="277158"/>
            <a:ext cx="7181850" cy="707886"/>
          </a:xfrm>
        </p:spPr>
        <p:txBody>
          <a:bodyPr wrap="square">
            <a:spAutoFit/>
          </a:bodyPr>
          <a:lstStyle/>
          <a:p>
            <a:pPr algn="ctr">
              <a:lnSpc>
                <a:spcPct val="100000"/>
              </a:lnSpc>
            </a:pPr>
            <a:r>
              <a:rPr lang="en-US" altLang="en-US" sz="4000" b="1" dirty="0">
                <a:latin typeface="+mn-lt"/>
              </a:rPr>
              <a:t>Biodiesel from algae</a:t>
            </a:r>
          </a:p>
        </p:txBody>
      </p:sp>
      <p:sp>
        <p:nvSpPr>
          <p:cNvPr id="6" name="Rectangle 5"/>
          <p:cNvSpPr txBox="1">
            <a:spLocks noChangeArrowheads="1"/>
          </p:cNvSpPr>
          <p:nvPr/>
        </p:nvSpPr>
        <p:spPr>
          <a:xfrm>
            <a:off x="1026941" y="1407774"/>
            <a:ext cx="7047913" cy="3614392"/>
          </a:xfrm>
          <a:prstGeom prst="rect">
            <a:avLst/>
          </a:prstGeom>
          <a:no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4000"/>
              </a:lnSpc>
            </a:pPr>
            <a:r>
              <a:rPr lang="en-US" sz="2400" dirty="0"/>
              <a:t>Adaptable to large scale</a:t>
            </a:r>
          </a:p>
          <a:p>
            <a:pPr lvl="1">
              <a:lnSpc>
                <a:spcPct val="124000"/>
              </a:lnSpc>
            </a:pPr>
            <a:r>
              <a:rPr lang="en-US" sz="2300" dirty="0"/>
              <a:t>On a larger scale, </a:t>
            </a:r>
            <a:r>
              <a:rPr lang="en-US" sz="2300" dirty="0" err="1"/>
              <a:t>Solix</a:t>
            </a:r>
            <a:r>
              <a:rPr lang="en-US" sz="2300" dirty="0"/>
              <a:t> has built a pilot-scale demonstration facility with three-quarters of an acre of photosynthetic area forecasted to generate 1,500–2,000 gallons/year of </a:t>
            </a:r>
            <a:r>
              <a:rPr lang="en-US" sz="2300" dirty="0" err="1"/>
              <a:t>biocrude</a:t>
            </a:r>
            <a:r>
              <a:rPr lang="en-US" sz="2300" dirty="0"/>
              <a:t>, or an estimated several tons of biomass per year if the solids are included (2011)</a:t>
            </a:r>
          </a:p>
          <a:p>
            <a:pPr lvl="1">
              <a:lnSpc>
                <a:spcPct val="124000"/>
              </a:lnSpc>
            </a:pPr>
            <a:r>
              <a:rPr lang="en-US" sz="2200" dirty="0"/>
              <a:t>Note: </a:t>
            </a:r>
            <a:r>
              <a:rPr lang="en-US" sz="2200" dirty="0" err="1"/>
              <a:t>Solix</a:t>
            </a:r>
            <a:r>
              <a:rPr lang="en-US" sz="2200" dirty="0"/>
              <a:t> today seems focused on the specialty nutrition products from </a:t>
            </a:r>
            <a:r>
              <a:rPr lang="en-US" sz="2200" dirty="0" err="1"/>
              <a:t>algea</a:t>
            </a:r>
            <a:endParaRPr lang="en-US" sz="2200" dirty="0"/>
          </a:p>
          <a:p>
            <a:pPr lvl="1">
              <a:lnSpc>
                <a:spcPct val="124000"/>
              </a:lnSpc>
            </a:pPr>
            <a:endParaRPr lang="en-US" sz="2000" dirty="0"/>
          </a:p>
          <a:p>
            <a:pPr lvl="1">
              <a:lnSpc>
                <a:spcPct val="124000"/>
              </a:lnSpc>
            </a:pPr>
            <a:endParaRPr lang="en-US" sz="2000" dirty="0"/>
          </a:p>
          <a:p>
            <a:pPr lvl="1">
              <a:lnSpc>
                <a:spcPct val="124000"/>
              </a:lnSpc>
            </a:pPr>
            <a:endParaRPr lang="en-US" sz="2000" dirty="0"/>
          </a:p>
        </p:txBody>
      </p:sp>
      <p:sp>
        <p:nvSpPr>
          <p:cNvPr id="7" name="Rectangle 6"/>
          <p:cNvSpPr/>
          <p:nvPr/>
        </p:nvSpPr>
        <p:spPr>
          <a:xfrm>
            <a:off x="879758" y="5123983"/>
            <a:ext cx="7766115"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dirty="0"/>
              <a:t>“The ideal location is in a dry, sunny, flat desert, with a carbon dioxide source such as a coal-fired power plant and a significant wastewater </a:t>
            </a:r>
            <a:r>
              <a:rPr lang="en-US" dirty="0" err="1"/>
              <a:t>source"Bryan</a:t>
            </a:r>
            <a:r>
              <a:rPr lang="en-US" dirty="0"/>
              <a:t> McCarty, </a:t>
            </a:r>
            <a:r>
              <a:rPr lang="en-US" dirty="0" err="1"/>
              <a:t>Solix</a:t>
            </a:r>
            <a:r>
              <a:rPr lang="en-US" dirty="0"/>
              <a:t> Biofuels' vice president of engineering</a:t>
            </a:r>
          </a:p>
        </p:txBody>
      </p:sp>
      <p:sp>
        <p:nvSpPr>
          <p:cNvPr id="8" name="Rectangle 7"/>
          <p:cNvSpPr/>
          <p:nvPr/>
        </p:nvSpPr>
        <p:spPr>
          <a:xfrm>
            <a:off x="1541106" y="6346877"/>
            <a:ext cx="7526694" cy="276999"/>
          </a:xfrm>
          <a:prstGeom prst="rect">
            <a:avLst/>
          </a:prstGeom>
        </p:spPr>
        <p:txBody>
          <a:bodyPr wrap="square">
            <a:spAutoFit/>
          </a:bodyPr>
          <a:lstStyle/>
          <a:p>
            <a:r>
              <a:rPr lang="en-US" sz="1200" dirty="0">
                <a:solidFill>
                  <a:schemeClr val="bg1">
                    <a:lumMod val="50000"/>
                  </a:schemeClr>
                </a:solidFill>
              </a:rPr>
              <a:t>https://www.asme.org/engineering-topics/articles/bioengineering/scaling-algae-growth-for-biofuels</a:t>
            </a:r>
          </a:p>
        </p:txBody>
      </p:sp>
      <p:pic>
        <p:nvPicPr>
          <p:cNvPr id="9" name="Picture 6" descr="DSC_26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878" y="1298713"/>
            <a:ext cx="3048000" cy="458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1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2"/>
          <p:cNvSpPr>
            <a:spLocks noGrp="1" noChangeArrowheads="1"/>
          </p:cNvSpPr>
          <p:nvPr>
            <p:ph type="title"/>
          </p:nvPr>
        </p:nvSpPr>
        <p:spPr>
          <a:xfrm>
            <a:off x="3142480" y="224639"/>
            <a:ext cx="5962650" cy="707886"/>
          </a:xfrm>
        </p:spPr>
        <p:txBody>
          <a:bodyPr wrap="square">
            <a:spAutoFit/>
          </a:bodyPr>
          <a:lstStyle/>
          <a:p>
            <a:pPr algn="ctr">
              <a:lnSpc>
                <a:spcPct val="100000"/>
              </a:lnSpc>
            </a:pPr>
            <a:r>
              <a:rPr lang="en-US" altLang="en-US" sz="4000" b="1" dirty="0">
                <a:latin typeface="+mn-lt"/>
              </a:rPr>
              <a:t> Is Algae “Green Gold”?</a:t>
            </a:r>
          </a:p>
        </p:txBody>
      </p:sp>
      <p:sp>
        <p:nvSpPr>
          <p:cNvPr id="108547" name="AutoShape 3"/>
          <p:cNvSpPr>
            <a:spLocks noGrp="1" noChangeAspect="1" noChangeArrowheads="1"/>
          </p:cNvSpPr>
          <p:nvPr>
            <p:ph type="body" sz="half" idx="4294967295"/>
          </p:nvPr>
        </p:nvSpPr>
        <p:spPr>
          <a:xfrm>
            <a:off x="942973" y="1806830"/>
            <a:ext cx="5022397" cy="4077655"/>
          </a:xfrm>
        </p:spPr>
        <p:txBody>
          <a:bodyPr wrap="square">
            <a:spAutoFit/>
          </a:bodyPr>
          <a:lstStyle/>
          <a:p>
            <a:pPr>
              <a:lnSpc>
                <a:spcPct val="114000"/>
              </a:lnSpc>
            </a:pPr>
            <a:r>
              <a:rPr lang="en-US" altLang="en-US" sz="2400" dirty="0"/>
              <a:t>Currently being developed.</a:t>
            </a:r>
          </a:p>
          <a:p>
            <a:pPr>
              <a:lnSpc>
                <a:spcPct val="114000"/>
              </a:lnSpc>
            </a:pPr>
            <a:r>
              <a:rPr lang="en-US" altLang="en-US" sz="2400" dirty="0"/>
              <a:t>30 times more oil per acre than current crops that are being used.</a:t>
            </a:r>
          </a:p>
          <a:p>
            <a:pPr>
              <a:lnSpc>
                <a:spcPct val="114000"/>
              </a:lnSpc>
            </a:pPr>
            <a:r>
              <a:rPr lang="en-US" altLang="en-US" sz="2400" dirty="0"/>
              <a:t>No sulfur.</a:t>
            </a:r>
          </a:p>
          <a:p>
            <a:pPr>
              <a:lnSpc>
                <a:spcPct val="114000"/>
              </a:lnSpc>
            </a:pPr>
            <a:r>
              <a:rPr lang="en-US" altLang="en-US" sz="2400" dirty="0"/>
              <a:t>Non-toxic</a:t>
            </a:r>
          </a:p>
          <a:p>
            <a:pPr>
              <a:lnSpc>
                <a:spcPct val="114000"/>
              </a:lnSpc>
            </a:pPr>
            <a:r>
              <a:rPr lang="en-US" altLang="en-US" sz="2400" dirty="0"/>
              <a:t>Highly biodegradable,</a:t>
            </a:r>
          </a:p>
          <a:p>
            <a:pPr>
              <a:lnSpc>
                <a:spcPct val="114000"/>
              </a:lnSpc>
            </a:pPr>
            <a:r>
              <a:rPr lang="en-US" altLang="en-US" sz="2400" dirty="0"/>
              <a:t>Not subject to a commodity risk like crude oil, corn, and soybeans are. </a:t>
            </a:r>
          </a:p>
        </p:txBody>
      </p:sp>
      <p:pic>
        <p:nvPicPr>
          <p:cNvPr id="5" name="Picture 4" descr="medium.jpeg">
            <a:extLst>
              <a:ext uri="{FF2B5EF4-FFF2-40B4-BE49-F238E27FC236}">
                <a16:creationId xmlns:a16="http://schemas.microsoft.com/office/drawing/2014/main" id="{86EED5C8-59F5-4A18-823F-DC8B535F2A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0536" y="1806830"/>
            <a:ext cx="5352385" cy="4014289"/>
          </a:xfrm>
          <a:prstGeom prst="rect">
            <a:avLst/>
          </a:prstGeom>
        </p:spPr>
      </p:pic>
    </p:spTree>
    <p:extLst>
      <p:ext uri="{BB962C8B-B14F-4D97-AF65-F5344CB8AC3E}">
        <p14:creationId xmlns:p14="http://schemas.microsoft.com/office/powerpoint/2010/main" val="1797684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30638" y="1802144"/>
            <a:ext cx="2228850" cy="754053"/>
          </a:xfrm>
        </p:spPr>
        <p:txBody>
          <a:bodyPr wrap="square">
            <a:spAutoFit/>
          </a:bodyPr>
          <a:lstStyle/>
          <a:p>
            <a:pPr algn="ctr">
              <a:lnSpc>
                <a:spcPct val="114000"/>
              </a:lnSpc>
            </a:pPr>
            <a:r>
              <a:rPr lang="en-US" altLang="en-US" sz="4000" b="1" dirty="0">
                <a:latin typeface="+mn-lt"/>
              </a:rPr>
              <a:t>Pros</a:t>
            </a:r>
          </a:p>
        </p:txBody>
      </p:sp>
      <p:sp>
        <p:nvSpPr>
          <p:cNvPr id="32771" name="Rectangle 3"/>
          <p:cNvSpPr>
            <a:spLocks noGrp="1" noChangeArrowheads="1"/>
          </p:cNvSpPr>
          <p:nvPr>
            <p:ph idx="1"/>
          </p:nvPr>
        </p:nvSpPr>
        <p:spPr>
          <a:xfrm>
            <a:off x="1017513" y="2706005"/>
            <a:ext cx="4845957" cy="3235629"/>
          </a:xfrm>
        </p:spPr>
        <p:txBody>
          <a:bodyPr wrap="square">
            <a:spAutoFit/>
          </a:bodyPr>
          <a:lstStyle/>
          <a:p>
            <a:pPr>
              <a:lnSpc>
                <a:spcPct val="114000"/>
              </a:lnSpc>
            </a:pPr>
            <a:r>
              <a:rPr lang="en-US" altLang="en-US" sz="2400" dirty="0"/>
              <a:t>Versatility in growth methods</a:t>
            </a:r>
          </a:p>
          <a:p>
            <a:pPr>
              <a:lnSpc>
                <a:spcPct val="114000"/>
              </a:lnSpc>
            </a:pPr>
            <a:r>
              <a:rPr lang="en-US" altLang="en-US" sz="2400" dirty="0"/>
              <a:t>Versatility in uses</a:t>
            </a:r>
          </a:p>
          <a:p>
            <a:pPr>
              <a:lnSpc>
                <a:spcPct val="114000"/>
              </a:lnSpc>
            </a:pPr>
            <a:r>
              <a:rPr lang="en-US" altLang="en-US" sz="2400" dirty="0"/>
              <a:t>Speed of production</a:t>
            </a:r>
          </a:p>
          <a:p>
            <a:pPr>
              <a:lnSpc>
                <a:spcPct val="114000"/>
              </a:lnSpc>
            </a:pPr>
            <a:r>
              <a:rPr lang="en-US" altLang="en-US" sz="2400" dirty="0"/>
              <a:t>Potential for huge production levels</a:t>
            </a:r>
          </a:p>
          <a:p>
            <a:pPr>
              <a:lnSpc>
                <a:spcPct val="114000"/>
              </a:lnSpc>
            </a:pPr>
            <a:r>
              <a:rPr lang="en-US" altLang="en-US" sz="2400" dirty="0"/>
              <a:t>CO</a:t>
            </a:r>
            <a:r>
              <a:rPr lang="en-US" altLang="en-US" sz="2400" baseline="-25000" dirty="0"/>
              <a:t>2</a:t>
            </a:r>
            <a:r>
              <a:rPr lang="en-US" altLang="en-US" sz="2400" dirty="0"/>
              <a:t> consumption</a:t>
            </a:r>
          </a:p>
          <a:p>
            <a:pPr>
              <a:lnSpc>
                <a:spcPct val="114000"/>
              </a:lnSpc>
            </a:pPr>
            <a:r>
              <a:rPr lang="en-US" altLang="en-US" sz="2400" dirty="0"/>
              <a:t>Cleans up wastewater</a:t>
            </a:r>
          </a:p>
        </p:txBody>
      </p:sp>
      <p:sp>
        <p:nvSpPr>
          <p:cNvPr id="4" name="Rectangle 2"/>
          <p:cNvSpPr txBox="1">
            <a:spLocks noChangeArrowheads="1"/>
          </p:cNvSpPr>
          <p:nvPr/>
        </p:nvSpPr>
        <p:spPr>
          <a:xfrm>
            <a:off x="7842250" y="1802143"/>
            <a:ext cx="2476500" cy="75405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4000"/>
              </a:lnSpc>
            </a:pPr>
            <a:r>
              <a:rPr lang="en-US" altLang="en-US" sz="4000" b="1" dirty="0">
                <a:latin typeface="+mn-lt"/>
              </a:rPr>
              <a:t>Cons</a:t>
            </a:r>
          </a:p>
        </p:txBody>
      </p:sp>
      <p:sp>
        <p:nvSpPr>
          <p:cNvPr id="5" name="Rectangle 3"/>
          <p:cNvSpPr txBox="1">
            <a:spLocks noChangeArrowheads="1"/>
          </p:cNvSpPr>
          <p:nvPr/>
        </p:nvSpPr>
        <p:spPr>
          <a:xfrm>
            <a:off x="6008269" y="2706005"/>
            <a:ext cx="5384800" cy="213712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pPr>
            <a:r>
              <a:rPr lang="en-US" altLang="en-US" sz="2400" dirty="0"/>
              <a:t>Energy intensive</a:t>
            </a:r>
          </a:p>
          <a:p>
            <a:pPr>
              <a:lnSpc>
                <a:spcPct val="114000"/>
              </a:lnSpc>
            </a:pPr>
            <a:r>
              <a:rPr lang="en-US" altLang="en-US" sz="2400" dirty="0"/>
              <a:t>Not competitive against foreign oil (yet)</a:t>
            </a:r>
          </a:p>
          <a:p>
            <a:pPr>
              <a:lnSpc>
                <a:spcPct val="114000"/>
              </a:lnSpc>
            </a:pPr>
            <a:r>
              <a:rPr lang="en-US" altLang="en-US" sz="2400" dirty="0"/>
              <a:t>Needs funding</a:t>
            </a:r>
          </a:p>
          <a:p>
            <a:pPr>
              <a:lnSpc>
                <a:spcPct val="114000"/>
              </a:lnSpc>
            </a:pPr>
            <a:r>
              <a:rPr lang="en-US" altLang="en-US" sz="2400" dirty="0"/>
              <a:t>Technology not ready (yet)</a:t>
            </a:r>
          </a:p>
        </p:txBody>
      </p:sp>
      <p:sp>
        <p:nvSpPr>
          <p:cNvPr id="2" name="TextBox 1">
            <a:extLst>
              <a:ext uri="{FF2B5EF4-FFF2-40B4-BE49-F238E27FC236}">
                <a16:creationId xmlns:a16="http://schemas.microsoft.com/office/drawing/2014/main" id="{34AE9E22-E899-4CF4-A88D-67A21472C0F4}"/>
              </a:ext>
            </a:extLst>
          </p:cNvPr>
          <p:cNvSpPr txBox="1"/>
          <p:nvPr/>
        </p:nvSpPr>
        <p:spPr>
          <a:xfrm>
            <a:off x="3348347" y="228274"/>
            <a:ext cx="5520422" cy="707886"/>
          </a:xfrm>
          <a:prstGeom prst="rect">
            <a:avLst/>
          </a:prstGeom>
          <a:noFill/>
        </p:spPr>
        <p:txBody>
          <a:bodyPr wrap="none" rtlCol="0">
            <a:spAutoFit/>
          </a:bodyPr>
          <a:lstStyle/>
          <a:p>
            <a:pPr algn="ctr"/>
            <a:r>
              <a:rPr lang="en-US" sz="4000" b="1" dirty="0"/>
              <a:t>Algae: The Pros and Cons</a:t>
            </a:r>
          </a:p>
        </p:txBody>
      </p:sp>
    </p:spTree>
    <p:extLst>
      <p:ext uri="{BB962C8B-B14F-4D97-AF65-F5344CB8AC3E}">
        <p14:creationId xmlns:p14="http://schemas.microsoft.com/office/powerpoint/2010/main" val="209993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494FD2-A7F7-264D-863A-6AFB1B278563}"/>
              </a:ext>
            </a:extLst>
          </p:cNvPr>
          <p:cNvSpPr/>
          <p:nvPr/>
        </p:nvSpPr>
        <p:spPr>
          <a:xfrm>
            <a:off x="0" y="1001486"/>
            <a:ext cx="12192000" cy="34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919011-628D-3043-808F-E6157BB3EF5E}"/>
              </a:ext>
            </a:extLst>
          </p:cNvPr>
          <p:cNvSpPr/>
          <p:nvPr/>
        </p:nvSpPr>
        <p:spPr>
          <a:xfrm>
            <a:off x="4953032" y="489107"/>
            <a:ext cx="2155461" cy="53477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Cultivation</a:t>
            </a:r>
          </a:p>
        </p:txBody>
      </p:sp>
      <p:sp>
        <p:nvSpPr>
          <p:cNvPr id="15" name="Rectangle 14">
            <a:extLst>
              <a:ext uri="{FF2B5EF4-FFF2-40B4-BE49-F238E27FC236}">
                <a16:creationId xmlns:a16="http://schemas.microsoft.com/office/drawing/2014/main" id="{A7F580D5-C5A8-F541-9101-A82404502E0C}"/>
              </a:ext>
            </a:extLst>
          </p:cNvPr>
          <p:cNvSpPr/>
          <p:nvPr/>
        </p:nvSpPr>
        <p:spPr>
          <a:xfrm>
            <a:off x="4953032" y="1493802"/>
            <a:ext cx="2155461" cy="53477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Dewatering</a:t>
            </a:r>
          </a:p>
        </p:txBody>
      </p:sp>
      <p:sp>
        <p:nvSpPr>
          <p:cNvPr id="16" name="Rectangle 15">
            <a:extLst>
              <a:ext uri="{FF2B5EF4-FFF2-40B4-BE49-F238E27FC236}">
                <a16:creationId xmlns:a16="http://schemas.microsoft.com/office/drawing/2014/main" id="{03031D46-4F5C-4C48-A4EE-35FACC659B94}"/>
              </a:ext>
            </a:extLst>
          </p:cNvPr>
          <p:cNvSpPr/>
          <p:nvPr/>
        </p:nvSpPr>
        <p:spPr>
          <a:xfrm>
            <a:off x="6456913" y="2477065"/>
            <a:ext cx="2155461" cy="53477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Drying</a:t>
            </a:r>
          </a:p>
        </p:txBody>
      </p:sp>
      <p:sp>
        <p:nvSpPr>
          <p:cNvPr id="17" name="Rectangle 16">
            <a:extLst>
              <a:ext uri="{FF2B5EF4-FFF2-40B4-BE49-F238E27FC236}">
                <a16:creationId xmlns:a16="http://schemas.microsoft.com/office/drawing/2014/main" id="{8C3E12EE-88AF-3E4E-9406-AB75131D9491}"/>
              </a:ext>
            </a:extLst>
          </p:cNvPr>
          <p:cNvSpPr/>
          <p:nvPr/>
        </p:nvSpPr>
        <p:spPr>
          <a:xfrm>
            <a:off x="4953032" y="3667572"/>
            <a:ext cx="2155461" cy="53477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Lipid Extraction</a:t>
            </a:r>
          </a:p>
        </p:txBody>
      </p:sp>
      <p:sp>
        <p:nvSpPr>
          <p:cNvPr id="18" name="Rectangle 17">
            <a:extLst>
              <a:ext uri="{FF2B5EF4-FFF2-40B4-BE49-F238E27FC236}">
                <a16:creationId xmlns:a16="http://schemas.microsoft.com/office/drawing/2014/main" id="{C6285306-DB01-304E-8D44-DF12400E4EB1}"/>
              </a:ext>
            </a:extLst>
          </p:cNvPr>
          <p:cNvSpPr/>
          <p:nvPr/>
        </p:nvSpPr>
        <p:spPr>
          <a:xfrm>
            <a:off x="4953032" y="5776542"/>
            <a:ext cx="2155461" cy="7621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Purification and </a:t>
            </a:r>
            <a:br>
              <a:rPr lang="en-US" dirty="0"/>
            </a:br>
            <a:r>
              <a:rPr lang="en-US" dirty="0"/>
              <a:t>solvent removal</a:t>
            </a:r>
          </a:p>
        </p:txBody>
      </p:sp>
      <p:sp>
        <p:nvSpPr>
          <p:cNvPr id="19" name="Rectangle 18">
            <a:extLst>
              <a:ext uri="{FF2B5EF4-FFF2-40B4-BE49-F238E27FC236}">
                <a16:creationId xmlns:a16="http://schemas.microsoft.com/office/drawing/2014/main" id="{DEDB16A9-CEE3-144E-B9D9-D54EEA2F357D}"/>
              </a:ext>
            </a:extLst>
          </p:cNvPr>
          <p:cNvSpPr/>
          <p:nvPr/>
        </p:nvSpPr>
        <p:spPr>
          <a:xfrm>
            <a:off x="4953032" y="4679605"/>
            <a:ext cx="2155461" cy="53477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Transesterification</a:t>
            </a:r>
            <a:endParaRPr lang="en-US" dirty="0"/>
          </a:p>
        </p:txBody>
      </p:sp>
      <p:sp>
        <p:nvSpPr>
          <p:cNvPr id="20" name="Down Arrow 19">
            <a:extLst>
              <a:ext uri="{FF2B5EF4-FFF2-40B4-BE49-F238E27FC236}">
                <a16:creationId xmlns:a16="http://schemas.microsoft.com/office/drawing/2014/main" id="{85D3BCA8-366D-364F-982A-CE3E4EB028F9}"/>
              </a:ext>
            </a:extLst>
          </p:cNvPr>
          <p:cNvSpPr/>
          <p:nvPr/>
        </p:nvSpPr>
        <p:spPr>
          <a:xfrm>
            <a:off x="5821900" y="1074013"/>
            <a:ext cx="484632" cy="384365"/>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0C15F9C6-5340-B844-BDEC-71C216E0D65C}"/>
              </a:ext>
            </a:extLst>
          </p:cNvPr>
          <p:cNvSpPr/>
          <p:nvPr/>
        </p:nvSpPr>
        <p:spPr>
          <a:xfrm>
            <a:off x="6623861" y="2078708"/>
            <a:ext cx="484632" cy="384365"/>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7A2D04DC-BBAA-644B-958E-B065E129A68E}"/>
              </a:ext>
            </a:extLst>
          </p:cNvPr>
          <p:cNvSpPr/>
          <p:nvPr/>
        </p:nvSpPr>
        <p:spPr>
          <a:xfrm>
            <a:off x="4953032" y="3135561"/>
            <a:ext cx="484632" cy="384365"/>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5B066702-6AE4-4748-87E0-5CD2B21D2B9D}"/>
              </a:ext>
            </a:extLst>
          </p:cNvPr>
          <p:cNvSpPr/>
          <p:nvPr/>
        </p:nvSpPr>
        <p:spPr>
          <a:xfrm>
            <a:off x="5821900" y="4255233"/>
            <a:ext cx="484632" cy="384365"/>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6A633976-4A2B-C549-AF34-0DF8ABA2239F}"/>
              </a:ext>
            </a:extLst>
          </p:cNvPr>
          <p:cNvSpPr/>
          <p:nvPr/>
        </p:nvSpPr>
        <p:spPr>
          <a:xfrm>
            <a:off x="5821900" y="5328394"/>
            <a:ext cx="484632" cy="384365"/>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6A7963-2C16-A14B-9E55-DB360EA0C7A4}"/>
              </a:ext>
            </a:extLst>
          </p:cNvPr>
          <p:cNvSpPr/>
          <p:nvPr/>
        </p:nvSpPr>
        <p:spPr>
          <a:xfrm>
            <a:off x="3465931" y="2479782"/>
            <a:ext cx="2155461" cy="53477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Cell Disruption</a:t>
            </a:r>
          </a:p>
        </p:txBody>
      </p:sp>
      <p:sp>
        <p:nvSpPr>
          <p:cNvPr id="26" name="Down Arrow 25">
            <a:extLst>
              <a:ext uri="{FF2B5EF4-FFF2-40B4-BE49-F238E27FC236}">
                <a16:creationId xmlns:a16="http://schemas.microsoft.com/office/drawing/2014/main" id="{601CD00E-8380-6B43-A0DF-B0AEA811FC38}"/>
              </a:ext>
            </a:extLst>
          </p:cNvPr>
          <p:cNvSpPr/>
          <p:nvPr/>
        </p:nvSpPr>
        <p:spPr>
          <a:xfrm>
            <a:off x="4953032" y="2078705"/>
            <a:ext cx="484632" cy="384365"/>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Left-Right Arrow 26">
            <a:extLst>
              <a:ext uri="{FF2B5EF4-FFF2-40B4-BE49-F238E27FC236}">
                <a16:creationId xmlns:a16="http://schemas.microsoft.com/office/drawing/2014/main" id="{1CD911D5-3EE1-5542-9490-758ACE54DD53}"/>
              </a:ext>
            </a:extLst>
          </p:cNvPr>
          <p:cNvSpPr/>
          <p:nvPr/>
        </p:nvSpPr>
        <p:spPr>
          <a:xfrm>
            <a:off x="5738355" y="2576617"/>
            <a:ext cx="635013" cy="359678"/>
          </a:xfrm>
          <a:prstGeom prst="lef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a:extLst>
              <a:ext uri="{FF2B5EF4-FFF2-40B4-BE49-F238E27FC236}">
                <a16:creationId xmlns:a16="http://schemas.microsoft.com/office/drawing/2014/main" id="{E0C0E83B-7B52-CB42-A027-41BAA1DCA6D5}"/>
              </a:ext>
            </a:extLst>
          </p:cNvPr>
          <p:cNvSpPr/>
          <p:nvPr/>
        </p:nvSpPr>
        <p:spPr>
          <a:xfrm>
            <a:off x="6623861" y="3168985"/>
            <a:ext cx="484632" cy="384365"/>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Bent-Up Arrow 28">
            <a:extLst>
              <a:ext uri="{FF2B5EF4-FFF2-40B4-BE49-F238E27FC236}">
                <a16:creationId xmlns:a16="http://schemas.microsoft.com/office/drawing/2014/main" id="{EC364A53-7B34-5C49-B42B-EA3041F818A6}"/>
              </a:ext>
            </a:extLst>
          </p:cNvPr>
          <p:cNvSpPr/>
          <p:nvPr/>
        </p:nvSpPr>
        <p:spPr>
          <a:xfrm rot="5400000">
            <a:off x="3323874" y="3695350"/>
            <a:ext cx="2002289" cy="949564"/>
          </a:xfrm>
          <a:prstGeom prst="bentUp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Bent-Up Arrow 29">
            <a:extLst>
              <a:ext uri="{FF2B5EF4-FFF2-40B4-BE49-F238E27FC236}">
                <a16:creationId xmlns:a16="http://schemas.microsoft.com/office/drawing/2014/main" id="{165CE92C-BB07-C046-83C2-8D5928966EAD}"/>
              </a:ext>
            </a:extLst>
          </p:cNvPr>
          <p:cNvSpPr/>
          <p:nvPr/>
        </p:nvSpPr>
        <p:spPr>
          <a:xfrm rot="5400000" flipV="1">
            <a:off x="6783162" y="3692953"/>
            <a:ext cx="2002289" cy="954360"/>
          </a:xfrm>
          <a:prstGeom prst="bentUp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0E384898-A6E3-B744-B3A2-C53DF85C3620}"/>
              </a:ext>
            </a:extLst>
          </p:cNvPr>
          <p:cNvPicPr>
            <a:picLocks noChangeAspect="1"/>
          </p:cNvPicPr>
          <p:nvPr/>
        </p:nvPicPr>
        <p:blipFill>
          <a:blip r:embed="rId2"/>
          <a:stretch>
            <a:fillRect/>
          </a:stretch>
        </p:blipFill>
        <p:spPr>
          <a:xfrm>
            <a:off x="8740890" y="2239982"/>
            <a:ext cx="1524430" cy="1032947"/>
          </a:xfrm>
          <a:prstGeom prst="rect">
            <a:avLst/>
          </a:prstGeom>
        </p:spPr>
      </p:pic>
      <p:pic>
        <p:nvPicPr>
          <p:cNvPr id="34" name="Picture 33" descr="medium.jpeg">
            <a:extLst>
              <a:ext uri="{FF2B5EF4-FFF2-40B4-BE49-F238E27FC236}">
                <a16:creationId xmlns:a16="http://schemas.microsoft.com/office/drawing/2014/main" id="{841702D9-C506-1644-876D-AF50480DDE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6489" y="85283"/>
            <a:ext cx="1463312" cy="1097484"/>
          </a:xfrm>
          <a:prstGeom prst="rect">
            <a:avLst/>
          </a:prstGeom>
        </p:spPr>
      </p:pic>
      <p:pic>
        <p:nvPicPr>
          <p:cNvPr id="33" name="Picture 32">
            <a:extLst>
              <a:ext uri="{FF2B5EF4-FFF2-40B4-BE49-F238E27FC236}">
                <a16:creationId xmlns:a16="http://schemas.microsoft.com/office/drawing/2014/main" id="{3FF3F961-4D56-5F43-B41E-7E46A2CF1038}"/>
              </a:ext>
            </a:extLst>
          </p:cNvPr>
          <p:cNvPicPr>
            <a:picLocks noChangeAspect="1"/>
          </p:cNvPicPr>
          <p:nvPr/>
        </p:nvPicPr>
        <p:blipFill rotWithShape="1">
          <a:blip r:embed="rId4"/>
          <a:srcRect l="37534" t="14491" r="9166" b="27422"/>
          <a:stretch/>
        </p:blipFill>
        <p:spPr>
          <a:xfrm>
            <a:off x="2026176" y="2224806"/>
            <a:ext cx="1284889" cy="1048123"/>
          </a:xfrm>
          <a:prstGeom prst="rect">
            <a:avLst/>
          </a:prstGeom>
        </p:spPr>
      </p:pic>
      <p:pic>
        <p:nvPicPr>
          <p:cNvPr id="35" name="Picture 34">
            <a:extLst>
              <a:ext uri="{FF2B5EF4-FFF2-40B4-BE49-F238E27FC236}">
                <a16:creationId xmlns:a16="http://schemas.microsoft.com/office/drawing/2014/main" id="{7C7475F3-CA50-4547-B968-AE8E09BE262E}"/>
              </a:ext>
            </a:extLst>
          </p:cNvPr>
          <p:cNvPicPr>
            <a:picLocks noChangeAspect="1"/>
          </p:cNvPicPr>
          <p:nvPr/>
        </p:nvPicPr>
        <p:blipFill>
          <a:blip r:embed="rId5"/>
          <a:stretch>
            <a:fillRect/>
          </a:stretch>
        </p:blipFill>
        <p:spPr>
          <a:xfrm>
            <a:off x="3858143" y="1310990"/>
            <a:ext cx="970444" cy="966809"/>
          </a:xfrm>
          <a:prstGeom prst="rect">
            <a:avLst/>
          </a:prstGeom>
        </p:spPr>
      </p:pic>
      <p:pic>
        <p:nvPicPr>
          <p:cNvPr id="36" name="Picture 35">
            <a:extLst>
              <a:ext uri="{FF2B5EF4-FFF2-40B4-BE49-F238E27FC236}">
                <a16:creationId xmlns:a16="http://schemas.microsoft.com/office/drawing/2014/main" id="{A2EAA8E8-16BC-BB4B-BE74-3DBE08CD2656}"/>
              </a:ext>
            </a:extLst>
          </p:cNvPr>
          <p:cNvPicPr>
            <a:picLocks noChangeAspect="1"/>
          </p:cNvPicPr>
          <p:nvPr/>
        </p:nvPicPr>
        <p:blipFill>
          <a:blip r:embed="rId6"/>
          <a:stretch>
            <a:fillRect/>
          </a:stretch>
        </p:blipFill>
        <p:spPr>
          <a:xfrm>
            <a:off x="7307125" y="5511062"/>
            <a:ext cx="954361" cy="1254684"/>
          </a:xfrm>
          <a:prstGeom prst="rect">
            <a:avLst/>
          </a:prstGeom>
        </p:spPr>
      </p:pic>
    </p:spTree>
    <p:extLst>
      <p:ext uri="{BB962C8B-B14F-4D97-AF65-F5344CB8AC3E}">
        <p14:creationId xmlns:p14="http://schemas.microsoft.com/office/powerpoint/2010/main" val="1826087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AE9E22-E899-4CF4-A88D-67A21472C0F4}"/>
              </a:ext>
            </a:extLst>
          </p:cNvPr>
          <p:cNvSpPr txBox="1"/>
          <p:nvPr/>
        </p:nvSpPr>
        <p:spPr>
          <a:xfrm>
            <a:off x="3348347" y="228274"/>
            <a:ext cx="5520422" cy="707886"/>
          </a:xfrm>
          <a:prstGeom prst="rect">
            <a:avLst/>
          </a:prstGeom>
          <a:noFill/>
        </p:spPr>
        <p:txBody>
          <a:bodyPr wrap="none" rtlCol="0">
            <a:spAutoFit/>
          </a:bodyPr>
          <a:lstStyle/>
          <a:p>
            <a:pPr algn="ctr"/>
            <a:r>
              <a:rPr lang="en-US" sz="4000" b="1" dirty="0"/>
              <a:t>Algae: The Pros and Cons</a:t>
            </a:r>
          </a:p>
        </p:txBody>
      </p:sp>
      <p:pic>
        <p:nvPicPr>
          <p:cNvPr id="10" name="Picture 9">
            <a:extLst>
              <a:ext uri="{FF2B5EF4-FFF2-40B4-BE49-F238E27FC236}">
                <a16:creationId xmlns:a16="http://schemas.microsoft.com/office/drawing/2014/main" id="{A620A754-4A9A-B242-8AF1-28D179D2BF50}"/>
              </a:ext>
            </a:extLst>
          </p:cNvPr>
          <p:cNvPicPr>
            <a:picLocks noChangeAspect="1"/>
          </p:cNvPicPr>
          <p:nvPr/>
        </p:nvPicPr>
        <p:blipFill>
          <a:blip r:embed="rId2"/>
          <a:stretch>
            <a:fillRect/>
          </a:stretch>
        </p:blipFill>
        <p:spPr>
          <a:xfrm>
            <a:off x="739322" y="1422400"/>
            <a:ext cx="9639300" cy="4826000"/>
          </a:xfrm>
          <a:prstGeom prst="rect">
            <a:avLst/>
          </a:prstGeom>
        </p:spPr>
      </p:pic>
      <p:sp>
        <p:nvSpPr>
          <p:cNvPr id="11" name="Rectangle 10">
            <a:extLst>
              <a:ext uri="{FF2B5EF4-FFF2-40B4-BE49-F238E27FC236}">
                <a16:creationId xmlns:a16="http://schemas.microsoft.com/office/drawing/2014/main" id="{9D25E777-5735-0448-81AF-549014DF8DFF}"/>
              </a:ext>
            </a:extLst>
          </p:cNvPr>
          <p:cNvSpPr/>
          <p:nvPr/>
        </p:nvSpPr>
        <p:spPr>
          <a:xfrm>
            <a:off x="8382981" y="6466114"/>
            <a:ext cx="3321807" cy="369332"/>
          </a:xfrm>
          <a:prstGeom prst="rect">
            <a:avLst/>
          </a:prstGeom>
        </p:spPr>
        <p:txBody>
          <a:bodyPr wrap="none">
            <a:spAutoFit/>
          </a:bodyPr>
          <a:lstStyle/>
          <a:p>
            <a:r>
              <a:rPr lang="en-US" dirty="0"/>
              <a:t>Du et al. Algal Res. (2015) 11, 271</a:t>
            </a:r>
          </a:p>
        </p:txBody>
      </p:sp>
    </p:spTree>
    <p:extLst>
      <p:ext uri="{BB962C8B-B14F-4D97-AF65-F5344CB8AC3E}">
        <p14:creationId xmlns:p14="http://schemas.microsoft.com/office/powerpoint/2010/main" val="3166398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
          </p:nvPr>
        </p:nvSpPr>
        <p:spPr>
          <a:xfrm>
            <a:off x="2152650" y="1825625"/>
            <a:ext cx="7886700" cy="4351338"/>
          </a:xfrm>
        </p:spPr>
        <p:txBody>
          <a:bodyPr/>
          <a:lstStyle/>
          <a:p>
            <a:r>
              <a:rPr lang="en-US" dirty="0"/>
              <a:t> </a:t>
            </a:r>
          </a:p>
        </p:txBody>
      </p:sp>
      <p:pic>
        <p:nvPicPr>
          <p:cNvPr id="10" name="Picture 2"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86475"/>
            <a:ext cx="2819400" cy="19613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1524000" y="4946110"/>
            <a:ext cx="2628900" cy="1743075"/>
          </a:xfrm>
          <a:prstGeom prst="rect">
            <a:avLst/>
          </a:prstGeom>
        </p:spPr>
      </p:pic>
      <p:pic>
        <p:nvPicPr>
          <p:cNvPr id="12" name="Picture 4" descr="Image result for fau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105865"/>
            <a:ext cx="2628900" cy="20330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581436" y="3677936"/>
            <a:ext cx="76514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vs</a:t>
            </a:r>
          </a:p>
        </p:txBody>
      </p:sp>
      <p:sp>
        <p:nvSpPr>
          <p:cNvPr id="20" name="TextBox 19"/>
          <p:cNvSpPr txBox="1"/>
          <p:nvPr/>
        </p:nvSpPr>
        <p:spPr>
          <a:xfrm>
            <a:off x="1676400" y="3942006"/>
            <a:ext cx="1143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Biomass</a:t>
            </a:r>
          </a:p>
        </p:txBody>
      </p:sp>
      <p:sp>
        <p:nvSpPr>
          <p:cNvPr id="21" name="TextBox 20"/>
          <p:cNvSpPr txBox="1"/>
          <p:nvPr/>
        </p:nvSpPr>
        <p:spPr>
          <a:xfrm>
            <a:off x="7010400" y="4044723"/>
            <a:ext cx="2286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Mined materials</a:t>
            </a:r>
          </a:p>
        </p:txBody>
      </p:sp>
      <p:sp>
        <p:nvSpPr>
          <p:cNvPr id="22" name="Rectangle 2"/>
          <p:cNvSpPr>
            <a:spLocks noChangeArrowheads="1"/>
          </p:cNvSpPr>
          <p:nvPr/>
        </p:nvSpPr>
        <p:spPr bwMode="auto">
          <a:xfrm>
            <a:off x="2351088" y="115889"/>
            <a:ext cx="28437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a:solidFill>
                  <a:schemeClr val="bg1"/>
                </a:solidFill>
              </a:rPr>
              <a:t>CHEM 512: Heterogeneous catalysis</a:t>
            </a:r>
          </a:p>
        </p:txBody>
      </p:sp>
      <p:pic>
        <p:nvPicPr>
          <p:cNvPr id="4" name="Picture 3"/>
          <p:cNvPicPr>
            <a:picLocks noChangeAspect="1"/>
          </p:cNvPicPr>
          <p:nvPr/>
        </p:nvPicPr>
        <p:blipFill>
          <a:blip r:embed="rId6"/>
          <a:stretch>
            <a:fillRect/>
          </a:stretch>
        </p:blipFill>
        <p:spPr>
          <a:xfrm>
            <a:off x="6381565" y="1772601"/>
            <a:ext cx="1874121" cy="116802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0763" y="2770741"/>
            <a:ext cx="1943093" cy="108813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912" y="4612435"/>
            <a:ext cx="2466975" cy="1847850"/>
          </a:xfrm>
          <a:prstGeom prst="rect">
            <a:avLst/>
          </a:prstGeom>
        </p:spPr>
      </p:pic>
      <p:sp>
        <p:nvSpPr>
          <p:cNvPr id="3" name="Rectangle 2"/>
          <p:cNvSpPr/>
          <p:nvPr/>
        </p:nvSpPr>
        <p:spPr>
          <a:xfrm>
            <a:off x="8443030" y="641841"/>
            <a:ext cx="1808588" cy="1800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9600" b="1" dirty="0"/>
              <a:t>C</a:t>
            </a:r>
            <a:endParaRPr lang="en-US" b="1" dirty="0"/>
          </a:p>
        </p:txBody>
      </p:sp>
      <p:sp>
        <p:nvSpPr>
          <p:cNvPr id="16" name="Title 1"/>
          <p:cNvSpPr>
            <a:spLocks noGrp="1"/>
          </p:cNvSpPr>
          <p:nvPr>
            <p:ph type="title"/>
          </p:nvPr>
        </p:nvSpPr>
        <p:spPr>
          <a:xfrm>
            <a:off x="2124229" y="207050"/>
            <a:ext cx="7937346" cy="707886"/>
          </a:xfrm>
        </p:spPr>
        <p:txBody>
          <a:bodyPr wrap="square">
            <a:spAutoFit/>
          </a:bodyPr>
          <a:lstStyle/>
          <a:p>
            <a:pPr algn="ctr">
              <a:lnSpc>
                <a:spcPct val="100000"/>
              </a:lnSpc>
            </a:pPr>
            <a:r>
              <a:rPr lang="en-US" sz="4000" b="1" dirty="0">
                <a:latin typeface="+mn-lt"/>
              </a:rPr>
              <a:t>Where does stuff come?</a:t>
            </a:r>
          </a:p>
        </p:txBody>
      </p:sp>
      <p:sp>
        <p:nvSpPr>
          <p:cNvPr id="17" name="Title 1"/>
          <p:cNvSpPr txBox="1">
            <a:spLocks/>
          </p:cNvSpPr>
          <p:nvPr/>
        </p:nvSpPr>
        <p:spPr>
          <a:xfrm>
            <a:off x="1995336" y="1118009"/>
            <a:ext cx="7937346" cy="5847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dirty="0">
                <a:latin typeface="+mn-lt"/>
              </a:rPr>
              <a:t>For carbon</a:t>
            </a:r>
          </a:p>
        </p:txBody>
      </p:sp>
    </p:spTree>
    <p:extLst>
      <p:ext uri="{BB962C8B-B14F-4D97-AF65-F5344CB8AC3E}">
        <p14:creationId xmlns:p14="http://schemas.microsoft.com/office/powerpoint/2010/main" val="3931400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1225647" y="118494"/>
            <a:ext cx="9740705" cy="999657"/>
          </a:xfrm>
          <a:prstGeom prst="rect">
            <a:avLst/>
          </a:prstGeom>
          <a:noFill/>
          <a:ln>
            <a:noFill/>
          </a:ln>
        </p:spPr>
        <p:txBody>
          <a:bodyPr vert="horz" wrap="square" lIns="91425" tIns="45700" rIns="91425" bIns="45700" rtlCol="0" anchor="ctr" anchorCtr="0">
            <a:spAutoFit/>
          </a:bodyPr>
          <a:lstStyle/>
          <a:p>
            <a:pPr algn="ctr">
              <a:lnSpc>
                <a:spcPts val="3500"/>
              </a:lnSpc>
              <a:spcBef>
                <a:spcPts val="0"/>
              </a:spcBef>
              <a:buSzPct val="25000"/>
            </a:pPr>
            <a:r>
              <a:rPr lang="en-US" sz="3600" b="1" dirty="0">
                <a:latin typeface="+mn-lt"/>
                <a:ea typeface="Times New Roman"/>
                <a:cs typeface="Times New Roman"/>
                <a:sym typeface="Times New Roman"/>
              </a:rPr>
              <a:t>How to Overcome the Technical Roadblocks to Low-Cost Advanced Biofuel Production</a:t>
            </a:r>
          </a:p>
        </p:txBody>
      </p:sp>
      <p:sp>
        <p:nvSpPr>
          <p:cNvPr id="1356" name="Shape 1356"/>
          <p:cNvSpPr txBox="1">
            <a:spLocks noGrp="1"/>
          </p:cNvSpPr>
          <p:nvPr>
            <p:ph idx="1"/>
          </p:nvPr>
        </p:nvSpPr>
        <p:spPr>
          <a:xfrm>
            <a:off x="1291882" y="1642741"/>
            <a:ext cx="9608234" cy="4324926"/>
          </a:xfrm>
          <a:prstGeom prst="rect">
            <a:avLst/>
          </a:prstGeom>
          <a:noFill/>
          <a:ln>
            <a:noFill/>
          </a:ln>
        </p:spPr>
        <p:txBody>
          <a:bodyPr vert="horz" wrap="square" lIns="91425" tIns="45700" rIns="91425" bIns="45700" rtlCol="0" anchor="t" anchorCtr="0">
            <a:spAutoFit/>
          </a:bodyPr>
          <a:lstStyle/>
          <a:p>
            <a:pPr marL="0" indent="0">
              <a:lnSpc>
                <a:spcPct val="114000"/>
              </a:lnSpc>
              <a:spcBef>
                <a:spcPts val="600"/>
              </a:spcBef>
              <a:buClr>
                <a:srgbClr val="FBFCF5"/>
              </a:buClr>
              <a:buSzPct val="100000"/>
              <a:buNone/>
            </a:pPr>
            <a:r>
              <a:rPr lang="en-US" dirty="0">
                <a:ea typeface="Times New Roman"/>
                <a:cs typeface="Times New Roman"/>
                <a:sym typeface="Times New Roman"/>
              </a:rPr>
              <a:t>Make all of the components of biomass available for biofuel and co-product production:</a:t>
            </a:r>
          </a:p>
          <a:p>
            <a:pPr marL="0" indent="0" algn="ctr">
              <a:lnSpc>
                <a:spcPct val="114000"/>
              </a:lnSpc>
              <a:spcBef>
                <a:spcPts val="0"/>
              </a:spcBef>
              <a:spcAft>
                <a:spcPts val="1200"/>
              </a:spcAft>
              <a:buClr>
                <a:srgbClr val="FBFCF5"/>
              </a:buClr>
              <a:buSzPct val="100000"/>
              <a:buNone/>
            </a:pPr>
            <a:r>
              <a:rPr lang="en-US" sz="3200" b="1" dirty="0">
                <a:ea typeface="Times New Roman"/>
                <a:cs typeface="Times New Roman"/>
                <a:sym typeface="Times New Roman"/>
              </a:rPr>
              <a:t>Use the appropriate parts of specific plants.</a:t>
            </a:r>
          </a:p>
          <a:p>
            <a:pPr marL="0" indent="0">
              <a:lnSpc>
                <a:spcPct val="114000"/>
              </a:lnSpc>
              <a:spcBef>
                <a:spcPts val="1200"/>
              </a:spcBef>
              <a:buClr>
                <a:srgbClr val="FBFCF5"/>
              </a:buClr>
              <a:buSzPct val="100000"/>
              <a:buNone/>
            </a:pPr>
            <a:r>
              <a:rPr lang="en-US" dirty="0">
                <a:ea typeface="Times New Roman"/>
                <a:cs typeface="Times New Roman"/>
                <a:sym typeface="Times New Roman"/>
              </a:rPr>
              <a:t>Improve the efficiency of biomass to biofuel conversion:</a:t>
            </a:r>
          </a:p>
          <a:p>
            <a:pPr marL="0" indent="0" algn="ctr">
              <a:lnSpc>
                <a:spcPct val="114000"/>
              </a:lnSpc>
              <a:spcBef>
                <a:spcPts val="0"/>
              </a:spcBef>
              <a:spcAft>
                <a:spcPts val="1200"/>
              </a:spcAft>
              <a:buClr>
                <a:srgbClr val="FBFCF5"/>
              </a:buClr>
              <a:buSzPct val="100000"/>
              <a:buNone/>
            </a:pPr>
            <a:r>
              <a:rPr lang="en-US" sz="3200" b="1" dirty="0">
                <a:ea typeface="Times New Roman"/>
                <a:cs typeface="Times New Roman"/>
                <a:sym typeface="Times New Roman"/>
              </a:rPr>
              <a:t>Do it faster, cheaper, and sustainably.</a:t>
            </a:r>
          </a:p>
          <a:p>
            <a:pPr marL="0" indent="0">
              <a:lnSpc>
                <a:spcPct val="114000"/>
              </a:lnSpc>
              <a:spcBef>
                <a:spcPts val="1200"/>
              </a:spcBef>
              <a:buClr>
                <a:srgbClr val="FBFCF5"/>
              </a:buClr>
              <a:buSzPct val="100000"/>
              <a:buNone/>
            </a:pPr>
            <a:r>
              <a:rPr lang="en-US" dirty="0">
                <a:ea typeface="Times New Roman"/>
                <a:cs typeface="Times New Roman"/>
                <a:sym typeface="Times New Roman"/>
              </a:rPr>
              <a:t>Minimize the cost of biomass transportation.</a:t>
            </a:r>
          </a:p>
          <a:p>
            <a:pPr marL="0" indent="0" algn="ctr">
              <a:lnSpc>
                <a:spcPct val="114000"/>
              </a:lnSpc>
              <a:spcBef>
                <a:spcPts val="0"/>
              </a:spcBef>
              <a:spcAft>
                <a:spcPts val="600"/>
              </a:spcAft>
              <a:buClr>
                <a:srgbClr val="FBFCF5"/>
              </a:buClr>
              <a:buSzPct val="100000"/>
              <a:buNone/>
            </a:pPr>
            <a:r>
              <a:rPr lang="en-US" sz="3200" b="1" dirty="0">
                <a:ea typeface="Times New Roman"/>
                <a:cs typeface="Times New Roman"/>
                <a:sym typeface="Times New Roman"/>
              </a:rPr>
              <a:t>Move more for less.</a:t>
            </a:r>
          </a:p>
        </p:txBody>
      </p:sp>
    </p:spTree>
    <p:extLst>
      <p:ext uri="{BB962C8B-B14F-4D97-AF65-F5344CB8AC3E}">
        <p14:creationId xmlns:p14="http://schemas.microsoft.com/office/powerpoint/2010/main" val="1808518183"/>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587534" y="224451"/>
            <a:ext cx="7016931" cy="707886"/>
          </a:xfrm>
        </p:spPr>
        <p:txBody>
          <a:bodyPr wrap="square">
            <a:spAutoFit/>
          </a:bodyPr>
          <a:lstStyle/>
          <a:p>
            <a:pPr algn="ctr">
              <a:lnSpc>
                <a:spcPct val="100000"/>
              </a:lnSpc>
            </a:pPr>
            <a:r>
              <a:rPr lang="en-US" sz="4000" b="1" dirty="0">
                <a:latin typeface="+mn-lt"/>
              </a:rPr>
              <a:t>Biofuels as an Alternative</a:t>
            </a:r>
          </a:p>
        </p:txBody>
      </p:sp>
      <p:sp>
        <p:nvSpPr>
          <p:cNvPr id="67587" name="Rectangle 3"/>
          <p:cNvSpPr>
            <a:spLocks noGrp="1" noChangeArrowheads="1"/>
          </p:cNvSpPr>
          <p:nvPr>
            <p:ph idx="1"/>
          </p:nvPr>
        </p:nvSpPr>
        <p:spPr>
          <a:xfrm>
            <a:off x="1209823" y="2037647"/>
            <a:ext cx="10030265" cy="2952347"/>
          </a:xfrm>
        </p:spPr>
        <p:txBody>
          <a:bodyPr wrap="square">
            <a:spAutoFit/>
          </a:bodyPr>
          <a:lstStyle/>
          <a:p>
            <a:pPr>
              <a:lnSpc>
                <a:spcPct val="114000"/>
              </a:lnSpc>
            </a:pPr>
            <a:r>
              <a:rPr lang="en-US" dirty="0"/>
              <a:t>Biofuels are not THE answer to sustainable energy, but biofuels may be part of the answer.</a:t>
            </a:r>
          </a:p>
          <a:p>
            <a:pPr>
              <a:lnSpc>
                <a:spcPct val="114000"/>
              </a:lnSpc>
            </a:pPr>
            <a:endParaRPr lang="en-US" sz="1000" dirty="0"/>
          </a:p>
          <a:p>
            <a:pPr>
              <a:lnSpc>
                <a:spcPct val="114000"/>
              </a:lnSpc>
            </a:pPr>
            <a:r>
              <a:rPr lang="en-US" dirty="0"/>
              <a:t>Biofuels may offer environmental and economic advantages over fossil fuels, but the magnitude of these advantages depends on how a biofuel crop is grown and converted into a usable fuel.</a:t>
            </a:r>
          </a:p>
        </p:txBody>
      </p:sp>
    </p:spTree>
    <p:extLst>
      <p:ext uri="{BB962C8B-B14F-4D97-AF65-F5344CB8AC3E}">
        <p14:creationId xmlns:p14="http://schemas.microsoft.com/office/powerpoint/2010/main" val="89055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BDFD8-4B64-4B29-8048-99B1D368F0CA}"/>
              </a:ext>
            </a:extLst>
          </p:cNvPr>
          <p:cNvSpPr txBox="1"/>
          <p:nvPr/>
        </p:nvSpPr>
        <p:spPr>
          <a:xfrm>
            <a:off x="1351933" y="1435593"/>
            <a:ext cx="7518340" cy="4976299"/>
          </a:xfrm>
          <a:prstGeom prst="rect">
            <a:avLst/>
          </a:prstGeom>
          <a:noFill/>
        </p:spPr>
        <p:txBody>
          <a:bodyPr wrap="none" rtlCol="0">
            <a:spAutoFit/>
          </a:bodyPr>
          <a:lstStyle/>
          <a:p>
            <a:pPr marL="514350" indent="-514350">
              <a:lnSpc>
                <a:spcPct val="114000"/>
              </a:lnSpc>
              <a:buFont typeface="+mj-lt"/>
              <a:buAutoNum type="arabicPeriod"/>
            </a:pPr>
            <a:r>
              <a:rPr lang="en-US" sz="2800" dirty="0"/>
              <a:t>Where does things come from</a:t>
            </a:r>
          </a:p>
          <a:p>
            <a:pPr marL="514350" indent="-514350">
              <a:lnSpc>
                <a:spcPct val="114000"/>
              </a:lnSpc>
              <a:buFont typeface="+mj-lt"/>
              <a:buAutoNum type="arabicPeriod"/>
            </a:pPr>
            <a:r>
              <a:rPr lang="en-US" sz="2800" dirty="0"/>
              <a:t>Fossil carbon</a:t>
            </a:r>
          </a:p>
          <a:p>
            <a:pPr marL="1280160" lvl="1" indent="-514350">
              <a:lnSpc>
                <a:spcPct val="114000"/>
              </a:lnSpc>
              <a:buFont typeface="+mj-lt"/>
              <a:buAutoNum type="arabicPeriod"/>
            </a:pPr>
            <a:r>
              <a:rPr lang="en-US" sz="2400" dirty="0"/>
              <a:t>Gas</a:t>
            </a:r>
          </a:p>
          <a:p>
            <a:pPr marL="1280160" lvl="1" indent="-514350">
              <a:lnSpc>
                <a:spcPct val="114000"/>
              </a:lnSpc>
              <a:buFont typeface="+mj-lt"/>
              <a:buAutoNum type="arabicPeriod"/>
            </a:pPr>
            <a:r>
              <a:rPr lang="en-US" sz="2400" dirty="0"/>
              <a:t>Oil</a:t>
            </a:r>
          </a:p>
          <a:p>
            <a:pPr marL="1280160" lvl="1" indent="-514350">
              <a:lnSpc>
                <a:spcPct val="114000"/>
              </a:lnSpc>
              <a:buFont typeface="+mj-lt"/>
              <a:buAutoNum type="arabicPeriod"/>
            </a:pPr>
            <a:r>
              <a:rPr lang="en-US" sz="2400" dirty="0"/>
              <a:t>Coal</a:t>
            </a:r>
          </a:p>
          <a:p>
            <a:pPr marL="514350" indent="-514350">
              <a:lnSpc>
                <a:spcPct val="114000"/>
              </a:lnSpc>
              <a:buFont typeface="+mj-lt"/>
              <a:buAutoNum type="arabicPeriod"/>
            </a:pPr>
            <a:r>
              <a:rPr lang="en-US" sz="2800" dirty="0"/>
              <a:t>First, Second, and Third Generation </a:t>
            </a:r>
            <a:r>
              <a:rPr lang="en-US" sz="2800" dirty="0" err="1"/>
              <a:t>Feedstocks</a:t>
            </a:r>
            <a:endParaRPr lang="en-US" sz="2800" dirty="0"/>
          </a:p>
          <a:p>
            <a:pPr marL="1280160" lvl="1" indent="-514350">
              <a:lnSpc>
                <a:spcPct val="114000"/>
              </a:lnSpc>
              <a:buFont typeface="+mj-lt"/>
              <a:buAutoNum type="arabicPeriod"/>
            </a:pPr>
            <a:r>
              <a:rPr lang="en-US" sz="2400" dirty="0"/>
              <a:t>Bioethanol</a:t>
            </a:r>
          </a:p>
          <a:p>
            <a:pPr marL="1280160" lvl="1" indent="-514350">
              <a:lnSpc>
                <a:spcPct val="114000"/>
              </a:lnSpc>
              <a:buFont typeface="+mj-lt"/>
              <a:buAutoNum type="arabicPeriod"/>
            </a:pPr>
            <a:r>
              <a:rPr lang="en-US" sz="2400" dirty="0"/>
              <a:t>Ethanol from cellulose</a:t>
            </a:r>
          </a:p>
          <a:p>
            <a:pPr marL="1280160" lvl="1" indent="-514350">
              <a:lnSpc>
                <a:spcPct val="114000"/>
              </a:lnSpc>
              <a:buFont typeface="+mj-lt"/>
              <a:buAutoNum type="arabicPeriod"/>
            </a:pPr>
            <a:r>
              <a:rPr lang="en-US" sz="2400" dirty="0"/>
              <a:t>Biodiesel</a:t>
            </a:r>
          </a:p>
          <a:p>
            <a:pPr marL="1280160" lvl="1" indent="-514350">
              <a:lnSpc>
                <a:spcPct val="114000"/>
              </a:lnSpc>
              <a:buFont typeface="+mj-lt"/>
              <a:buAutoNum type="arabicPeriod"/>
            </a:pPr>
            <a:r>
              <a:rPr lang="en-US" sz="2400" dirty="0"/>
              <a:t>Biofuel from algae</a:t>
            </a:r>
          </a:p>
          <a:p>
            <a:pPr marL="514350" indent="-514350">
              <a:lnSpc>
                <a:spcPct val="114000"/>
              </a:lnSpc>
              <a:buFont typeface="+mj-lt"/>
              <a:buAutoNum type="arabicPeriod"/>
            </a:pPr>
            <a:r>
              <a:rPr lang="en-US" sz="2800" dirty="0"/>
              <a:t>The Advantages and Drawbacks of Biofuel</a:t>
            </a:r>
          </a:p>
        </p:txBody>
      </p:sp>
      <p:sp>
        <p:nvSpPr>
          <p:cNvPr id="5" name="TextBox 4">
            <a:extLst>
              <a:ext uri="{FF2B5EF4-FFF2-40B4-BE49-F238E27FC236}">
                <a16:creationId xmlns:a16="http://schemas.microsoft.com/office/drawing/2014/main" id="{7374DC12-982D-428A-94EF-5FE58037DD06}"/>
              </a:ext>
            </a:extLst>
          </p:cNvPr>
          <p:cNvSpPr txBox="1"/>
          <p:nvPr/>
        </p:nvSpPr>
        <p:spPr>
          <a:xfrm>
            <a:off x="4416805" y="212683"/>
            <a:ext cx="3358420"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3266452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10" name="Picture 9">
            <a:extLst>
              <a:ext uri="{FF2B5EF4-FFF2-40B4-BE49-F238E27FC236}">
                <a16:creationId xmlns:a16="http://schemas.microsoft.com/office/drawing/2014/main" id="{04F1E52B-5CB2-7844-8C37-9EB42F39B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1383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229" y="235186"/>
            <a:ext cx="7937346" cy="707886"/>
          </a:xfrm>
        </p:spPr>
        <p:txBody>
          <a:bodyPr wrap="square">
            <a:spAutoFit/>
          </a:bodyPr>
          <a:lstStyle/>
          <a:p>
            <a:pPr algn="ctr">
              <a:lnSpc>
                <a:spcPct val="100000"/>
              </a:lnSpc>
            </a:pPr>
            <a:r>
              <a:rPr lang="en-US" sz="4000" b="1" dirty="0">
                <a:latin typeface="+mn-lt"/>
              </a:rPr>
              <a:t>Renewable vs. Fossil Feedstocks</a:t>
            </a:r>
          </a:p>
        </p:txBody>
      </p:sp>
      <p:sp>
        <p:nvSpPr>
          <p:cNvPr id="3" name="Content Placeholder 2"/>
          <p:cNvSpPr>
            <a:spLocks noGrp="1"/>
          </p:cNvSpPr>
          <p:nvPr>
            <p:ph idx="1"/>
          </p:nvPr>
        </p:nvSpPr>
        <p:spPr>
          <a:xfrm>
            <a:off x="913558" y="1426780"/>
            <a:ext cx="6865876" cy="5260992"/>
          </a:xfrm>
        </p:spPr>
        <p:txBody>
          <a:bodyPr wrap="square">
            <a:spAutoFit/>
          </a:bodyPr>
          <a:lstStyle/>
          <a:p>
            <a:pPr marL="0" indent="0">
              <a:lnSpc>
                <a:spcPct val="114000"/>
              </a:lnSpc>
              <a:buNone/>
            </a:pPr>
            <a:r>
              <a:rPr lang="en-US" sz="2600" b="1" dirty="0"/>
              <a:t>Feedstock:</a:t>
            </a:r>
            <a:endParaRPr lang="en-US" sz="2600" dirty="0"/>
          </a:p>
          <a:p>
            <a:pPr marL="0" indent="0">
              <a:lnSpc>
                <a:spcPct val="114000"/>
              </a:lnSpc>
              <a:spcBef>
                <a:spcPts val="0"/>
              </a:spcBef>
              <a:buNone/>
            </a:pPr>
            <a:endParaRPr lang="en-US" sz="500" dirty="0"/>
          </a:p>
          <a:p>
            <a:pPr marL="533400">
              <a:lnSpc>
                <a:spcPct val="114000"/>
              </a:lnSpc>
              <a:spcBef>
                <a:spcPts val="0"/>
              </a:spcBef>
            </a:pPr>
            <a:r>
              <a:rPr lang="en-US" sz="2400" dirty="0"/>
              <a:t>A raw material to supply or fuel a machine or industrial process.</a:t>
            </a:r>
          </a:p>
          <a:p>
            <a:pPr marL="0" indent="0">
              <a:lnSpc>
                <a:spcPct val="114000"/>
              </a:lnSpc>
              <a:spcBef>
                <a:spcPts val="0"/>
              </a:spcBef>
              <a:buNone/>
            </a:pPr>
            <a:endParaRPr lang="en-US" sz="1600" dirty="0"/>
          </a:p>
          <a:p>
            <a:pPr marL="0" indent="0">
              <a:lnSpc>
                <a:spcPct val="114000"/>
              </a:lnSpc>
              <a:buNone/>
            </a:pPr>
            <a:r>
              <a:rPr lang="en-US" sz="2600" b="1" dirty="0"/>
              <a:t>Renewable or Depleting is a question of time:</a:t>
            </a:r>
          </a:p>
          <a:p>
            <a:pPr marL="0" indent="0">
              <a:lnSpc>
                <a:spcPct val="114000"/>
              </a:lnSpc>
              <a:buNone/>
            </a:pPr>
            <a:endParaRPr lang="en-US" sz="500" dirty="0"/>
          </a:p>
          <a:p>
            <a:pPr marL="533400">
              <a:lnSpc>
                <a:spcPct val="114000"/>
              </a:lnSpc>
              <a:spcBef>
                <a:spcPts val="0"/>
              </a:spcBef>
            </a:pPr>
            <a:r>
              <a:rPr lang="en-US" sz="2300" dirty="0"/>
              <a:t>A renewable resource is determined to be renewable if it can be replenished in a relevant amount of time.</a:t>
            </a:r>
          </a:p>
          <a:p>
            <a:pPr marL="533400">
              <a:lnSpc>
                <a:spcPct val="114000"/>
              </a:lnSpc>
            </a:pPr>
            <a:r>
              <a:rPr lang="en-US" sz="2300" dirty="0"/>
              <a:t>Fossil fuels are depleting because they cannot be replenished in a practical timeframe from vegetation.</a:t>
            </a:r>
          </a:p>
        </p:txBody>
      </p:sp>
      <p:sp>
        <p:nvSpPr>
          <p:cNvPr id="4" name="TextBox 3">
            <a:extLst>
              <a:ext uri="{FF2B5EF4-FFF2-40B4-BE49-F238E27FC236}">
                <a16:creationId xmlns:a16="http://schemas.microsoft.com/office/drawing/2014/main" id="{64231A91-A38C-464F-86F8-D9B6B7595694}"/>
              </a:ext>
            </a:extLst>
          </p:cNvPr>
          <p:cNvSpPr txBox="1"/>
          <p:nvPr/>
        </p:nvSpPr>
        <p:spPr>
          <a:xfrm>
            <a:off x="8381101" y="6372999"/>
            <a:ext cx="3364447" cy="276999"/>
          </a:xfrm>
          <a:prstGeom prst="rect">
            <a:avLst/>
          </a:prstGeom>
          <a:noFill/>
        </p:spPr>
        <p:txBody>
          <a:bodyPr wrap="none" rtlCol="0">
            <a:spAutoFit/>
          </a:bodyPr>
          <a:lstStyle/>
          <a:p>
            <a:r>
              <a:rPr lang="en-US" sz="1200" dirty="0">
                <a:solidFill>
                  <a:schemeClr val="bg1">
                    <a:lumMod val="50000"/>
                  </a:schemeClr>
                </a:solidFill>
              </a:rPr>
              <a:t>Image: Wikimedia Commons, Author: Johnlacrosse</a:t>
            </a:r>
          </a:p>
        </p:txBody>
      </p:sp>
      <p:pic>
        <p:nvPicPr>
          <p:cNvPr id="6" name="Picture 5">
            <a:extLst>
              <a:ext uri="{FF2B5EF4-FFF2-40B4-BE49-F238E27FC236}">
                <a16:creationId xmlns:a16="http://schemas.microsoft.com/office/drawing/2014/main" id="{18BEF396-AF5C-4257-98AD-01CD6B0BD32F}"/>
              </a:ext>
            </a:extLst>
          </p:cNvPr>
          <p:cNvPicPr>
            <a:picLocks noChangeAspect="1"/>
          </p:cNvPicPr>
          <p:nvPr/>
        </p:nvPicPr>
        <p:blipFill>
          <a:blip r:embed="rId2"/>
          <a:stretch>
            <a:fillRect/>
          </a:stretch>
        </p:blipFill>
        <p:spPr>
          <a:xfrm>
            <a:off x="7779433" y="1831079"/>
            <a:ext cx="3663950" cy="3952126"/>
          </a:xfrm>
          <a:prstGeom prst="rect">
            <a:avLst/>
          </a:prstGeom>
        </p:spPr>
      </p:pic>
      <p:cxnSp>
        <p:nvCxnSpPr>
          <p:cNvPr id="8" name="Straight Connector 7">
            <a:extLst>
              <a:ext uri="{FF2B5EF4-FFF2-40B4-BE49-F238E27FC236}">
                <a16:creationId xmlns:a16="http://schemas.microsoft.com/office/drawing/2014/main" id="{CC794820-2D8D-4F7E-A774-693EEC3030FC}"/>
              </a:ext>
            </a:extLst>
          </p:cNvPr>
          <p:cNvCxnSpPr>
            <a:cxnSpLocks/>
          </p:cNvCxnSpPr>
          <p:nvPr/>
        </p:nvCxnSpPr>
        <p:spPr>
          <a:xfrm>
            <a:off x="0" y="113646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32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9" name="Rectangle 5"/>
          <p:cNvSpPr>
            <a:spLocks noGrp="1" noChangeArrowheads="1"/>
          </p:cNvSpPr>
          <p:nvPr>
            <p:ph sz="quarter" idx="1"/>
          </p:nvPr>
        </p:nvSpPr>
        <p:spPr>
          <a:xfrm>
            <a:off x="838200" y="1530197"/>
            <a:ext cx="10515600" cy="4351338"/>
          </a:xfrm>
          <a:noFill/>
          <a:ln/>
        </p:spPr>
        <p:txBody>
          <a:bodyPr/>
          <a:lstStyle/>
          <a:p>
            <a:r>
              <a:rPr lang="en-US" dirty="0"/>
              <a:t>Fossil carbon is formed over 300 million years </a:t>
            </a:r>
          </a:p>
        </p:txBody>
      </p:sp>
      <p:pic>
        <p:nvPicPr>
          <p:cNvPr id="922639" name="Picture 15" descr="MCj03398660000[1]"/>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9115138" y="3638955"/>
            <a:ext cx="890587" cy="544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641" name="Picture 17" descr="MCj03510120000[1]"/>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8183563" y="3519769"/>
            <a:ext cx="803275" cy="830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630" name="Tree"/>
          <p:cNvSpPr>
            <a:spLocks noEditPoints="1" noChangeArrowheads="1"/>
          </p:cNvSpPr>
          <p:nvPr/>
        </p:nvSpPr>
        <p:spPr bwMode="auto">
          <a:xfrm>
            <a:off x="2279650" y="3205011"/>
            <a:ext cx="1296988" cy="1512887"/>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1" name="plant"/>
          <p:cNvSpPr>
            <a:spLocks noEditPoints="1" noChangeArrowheads="1"/>
          </p:cNvSpPr>
          <p:nvPr/>
        </p:nvSpPr>
        <p:spPr bwMode="auto">
          <a:xfrm>
            <a:off x="3287714" y="3133573"/>
            <a:ext cx="1152525" cy="115252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22633" name="Rectangle 9"/>
          <p:cNvSpPr>
            <a:spLocks noChangeArrowheads="1"/>
          </p:cNvSpPr>
          <p:nvPr/>
        </p:nvSpPr>
        <p:spPr bwMode="auto">
          <a:xfrm>
            <a:off x="5071405" y="2362267"/>
            <a:ext cx="14984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2">
              <a:spcBef>
                <a:spcPct val="20000"/>
              </a:spcBef>
              <a:buClr>
                <a:schemeClr val="bg2"/>
              </a:buClr>
              <a:buSzPct val="65000"/>
              <a:buFont typeface="Wingdings" pitchFamily="2" charset="2"/>
              <a:buNone/>
            </a:pPr>
            <a:r>
              <a:rPr lang="en-US" sz="2000" dirty="0"/>
              <a:t>CO</a:t>
            </a:r>
            <a:r>
              <a:rPr lang="en-US" sz="2000" baseline="-25000" dirty="0"/>
              <a:t>2</a:t>
            </a:r>
          </a:p>
        </p:txBody>
      </p:sp>
      <p:sp>
        <p:nvSpPr>
          <p:cNvPr id="922634" name="Rectangle 10"/>
          <p:cNvSpPr>
            <a:spLocks noChangeArrowheads="1"/>
          </p:cNvSpPr>
          <p:nvPr/>
        </p:nvSpPr>
        <p:spPr bwMode="auto">
          <a:xfrm>
            <a:off x="5951538" y="2341410"/>
            <a:ext cx="647700" cy="431800"/>
          </a:xfrm>
          <a:prstGeom prst="rect">
            <a:avLst/>
          </a:prstGeom>
          <a:solidFill>
            <a:schemeClr val="accent1">
              <a:alpha val="39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35" name="AutoShape 11"/>
          <p:cNvSpPr>
            <a:spLocks noChangeArrowheads="1"/>
          </p:cNvSpPr>
          <p:nvPr/>
        </p:nvSpPr>
        <p:spPr bwMode="auto">
          <a:xfrm rot="9753263">
            <a:off x="2343150" y="2543022"/>
            <a:ext cx="3600450" cy="342900"/>
          </a:xfrm>
          <a:prstGeom prst="curvedUpArrow">
            <a:avLst>
              <a:gd name="adj1" fmla="val 210000"/>
              <a:gd name="adj2" fmla="val 42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3" name="AutoShape 19"/>
          <p:cNvSpPr>
            <a:spLocks noChangeArrowheads="1"/>
          </p:cNvSpPr>
          <p:nvPr/>
        </p:nvSpPr>
        <p:spPr bwMode="auto">
          <a:xfrm>
            <a:off x="4079875" y="4501997"/>
            <a:ext cx="1943100" cy="647700"/>
          </a:xfrm>
          <a:prstGeom prst="right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4" name="Rectangle 20"/>
          <p:cNvSpPr>
            <a:spLocks noChangeArrowheads="1"/>
          </p:cNvSpPr>
          <p:nvPr/>
        </p:nvSpPr>
        <p:spPr bwMode="auto">
          <a:xfrm>
            <a:off x="4079875" y="2701772"/>
            <a:ext cx="1248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Absorption</a:t>
            </a:r>
            <a:endParaRPr lang="fr-FR" b="1"/>
          </a:p>
        </p:txBody>
      </p:sp>
      <p:sp>
        <p:nvSpPr>
          <p:cNvPr id="922645" name="Rectangle 21"/>
          <p:cNvSpPr>
            <a:spLocks noChangeArrowheads="1"/>
          </p:cNvSpPr>
          <p:nvPr/>
        </p:nvSpPr>
        <p:spPr bwMode="auto">
          <a:xfrm>
            <a:off x="4440238" y="5078260"/>
            <a:ext cx="7612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Death</a:t>
            </a:r>
            <a:endParaRPr lang="fr-FR" b="1"/>
          </a:p>
        </p:txBody>
      </p:sp>
      <p:sp>
        <p:nvSpPr>
          <p:cNvPr id="922646" name="Rectangle 22"/>
          <p:cNvSpPr>
            <a:spLocks noChangeArrowheads="1"/>
          </p:cNvSpPr>
          <p:nvPr/>
        </p:nvSpPr>
        <p:spPr bwMode="auto">
          <a:xfrm>
            <a:off x="6096000" y="4573435"/>
            <a:ext cx="2520950" cy="360362"/>
          </a:xfrm>
          <a:prstGeom prst="rect">
            <a:avLst/>
          </a:prstGeom>
          <a:solidFill>
            <a:srgbClr val="6633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7" name="AutoShape 23"/>
          <p:cNvSpPr>
            <a:spLocks noChangeArrowheads="1"/>
          </p:cNvSpPr>
          <p:nvPr/>
        </p:nvSpPr>
        <p:spPr bwMode="auto">
          <a:xfrm>
            <a:off x="6311901" y="3062135"/>
            <a:ext cx="720725" cy="1295400"/>
          </a:xfrm>
          <a:prstGeom prst="upArrow">
            <a:avLst>
              <a:gd name="adj1" fmla="val 50000"/>
              <a:gd name="adj2" fmla="val 449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48" name="Rectangle 24"/>
          <p:cNvSpPr>
            <a:spLocks noChangeArrowheads="1"/>
          </p:cNvSpPr>
          <p:nvPr/>
        </p:nvSpPr>
        <p:spPr bwMode="auto">
          <a:xfrm>
            <a:off x="7248526" y="3133572"/>
            <a:ext cx="23780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Decomposition 99,99%</a:t>
            </a:r>
            <a:endParaRPr lang="fr-FR" b="1"/>
          </a:p>
        </p:txBody>
      </p:sp>
      <p:sp>
        <p:nvSpPr>
          <p:cNvPr id="922649" name="AutoShape 25"/>
          <p:cNvSpPr>
            <a:spLocks noChangeArrowheads="1"/>
          </p:cNvSpPr>
          <p:nvPr/>
        </p:nvSpPr>
        <p:spPr bwMode="auto">
          <a:xfrm>
            <a:off x="7824789" y="5078261"/>
            <a:ext cx="503237" cy="935037"/>
          </a:xfrm>
          <a:prstGeom prst="downArrow">
            <a:avLst>
              <a:gd name="adj1" fmla="val 50000"/>
              <a:gd name="adj2" fmla="val 464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0" name="Rectangle 26"/>
          <p:cNvSpPr>
            <a:spLocks noChangeArrowheads="1"/>
          </p:cNvSpPr>
          <p:nvPr/>
        </p:nvSpPr>
        <p:spPr bwMode="auto">
          <a:xfrm>
            <a:off x="8248651" y="5221135"/>
            <a:ext cx="21450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t>Sequestration 0.01%</a:t>
            </a:r>
            <a:endParaRPr lang="fr-FR" b="1"/>
          </a:p>
        </p:txBody>
      </p:sp>
      <p:sp>
        <p:nvSpPr>
          <p:cNvPr id="922651" name="Rectangle 27"/>
          <p:cNvSpPr>
            <a:spLocks noChangeArrowheads="1"/>
          </p:cNvSpPr>
          <p:nvPr/>
        </p:nvSpPr>
        <p:spPr bwMode="auto">
          <a:xfrm>
            <a:off x="6743700" y="6013298"/>
            <a:ext cx="2520950" cy="360363"/>
          </a:xfrm>
          <a:prstGeom prst="rect">
            <a:avLst/>
          </a:prstGeom>
          <a:solidFill>
            <a:srgbClr val="000000"/>
          </a:solidFill>
          <a:ln w="952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52" name="Rectangle 28"/>
          <p:cNvSpPr>
            <a:spLocks noChangeArrowheads="1"/>
          </p:cNvSpPr>
          <p:nvPr/>
        </p:nvSpPr>
        <p:spPr bwMode="auto">
          <a:xfrm>
            <a:off x="3856403" y="6027365"/>
            <a:ext cx="28670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t>Fossil fuel: gas, oil, char…</a:t>
            </a:r>
            <a:endParaRPr lang="fr-FR" sz="2000" b="1" dirty="0"/>
          </a:p>
        </p:txBody>
      </p:sp>
      <p:sp>
        <p:nvSpPr>
          <p:cNvPr id="2" name="TextBox 1"/>
          <p:cNvSpPr txBox="1"/>
          <p:nvPr/>
        </p:nvSpPr>
        <p:spPr>
          <a:xfrm>
            <a:off x="6106246" y="5299478"/>
            <a:ext cx="20806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Millions of years</a:t>
            </a:r>
          </a:p>
        </p:txBody>
      </p:sp>
      <p:sp>
        <p:nvSpPr>
          <p:cNvPr id="3" name="TextBox 2"/>
          <p:cNvSpPr txBox="1"/>
          <p:nvPr/>
        </p:nvSpPr>
        <p:spPr>
          <a:xfrm>
            <a:off x="1631504" y="6539190"/>
            <a:ext cx="1556482" cy="307777"/>
          </a:xfrm>
          <a:prstGeom prst="rect">
            <a:avLst/>
          </a:prstGeom>
          <a:noFill/>
        </p:spPr>
        <p:txBody>
          <a:bodyPr wrap="square" rtlCol="0">
            <a:spAutoFit/>
          </a:bodyPr>
          <a:lstStyle/>
          <a:p>
            <a:r>
              <a:rPr lang="en-US" sz="1400" dirty="0">
                <a:solidFill>
                  <a:schemeClr val="bg1">
                    <a:lumMod val="50000"/>
                  </a:schemeClr>
                </a:solidFill>
              </a:rPr>
              <a:t>Source: DOE</a:t>
            </a:r>
          </a:p>
        </p:txBody>
      </p:sp>
      <p:sp>
        <p:nvSpPr>
          <p:cNvPr id="25" name="Title 1"/>
          <p:cNvSpPr>
            <a:spLocks noGrp="1"/>
          </p:cNvSpPr>
          <p:nvPr>
            <p:ph type="title"/>
          </p:nvPr>
        </p:nvSpPr>
        <p:spPr>
          <a:xfrm>
            <a:off x="2124229" y="221118"/>
            <a:ext cx="7937346" cy="707886"/>
          </a:xfrm>
        </p:spPr>
        <p:txBody>
          <a:bodyPr wrap="square">
            <a:spAutoFit/>
          </a:bodyPr>
          <a:lstStyle/>
          <a:p>
            <a:pPr algn="ctr">
              <a:lnSpc>
                <a:spcPct val="100000"/>
              </a:lnSpc>
            </a:pPr>
            <a:r>
              <a:rPr lang="en-US" sz="4000" b="1" dirty="0">
                <a:latin typeface="+mn-lt"/>
              </a:rPr>
              <a:t>Fossil carbon timeline</a:t>
            </a:r>
          </a:p>
        </p:txBody>
      </p:sp>
    </p:spTree>
    <p:extLst>
      <p:ext uri="{BB962C8B-B14F-4D97-AF65-F5344CB8AC3E}">
        <p14:creationId xmlns:p14="http://schemas.microsoft.com/office/powerpoint/2010/main" val="4678729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01" name="Rectangle 5"/>
          <p:cNvSpPr>
            <a:spLocks noGrp="1" noChangeArrowheads="1"/>
          </p:cNvSpPr>
          <p:nvPr>
            <p:ph sz="quarter" idx="1"/>
          </p:nvPr>
        </p:nvSpPr>
        <p:spPr>
          <a:xfrm>
            <a:off x="1024597" y="1403248"/>
            <a:ext cx="7467600" cy="4098636"/>
          </a:xfrm>
          <a:noFill/>
          <a:ln/>
        </p:spPr>
        <p:txBody>
          <a:bodyPr>
            <a:normAutofit lnSpcReduction="10000"/>
          </a:bodyPr>
          <a:lstStyle/>
          <a:p>
            <a:pPr>
              <a:lnSpc>
                <a:spcPct val="114000"/>
              </a:lnSpc>
            </a:pPr>
            <a:r>
              <a:rPr lang="en-US" sz="2600" dirty="0"/>
              <a:t>Formation of fossil fuels: what happens during sequestration?</a:t>
            </a:r>
          </a:p>
          <a:p>
            <a:pPr lvl="1">
              <a:lnSpc>
                <a:spcPct val="114000"/>
              </a:lnSpc>
            </a:pPr>
            <a:r>
              <a:rPr lang="en-US" sz="2300" dirty="0"/>
              <a:t>Transformation under high temperature and pressure of cellulose, lignin, lipids, chitin, proteins… </a:t>
            </a:r>
          </a:p>
          <a:p>
            <a:pPr lvl="2">
              <a:lnSpc>
                <a:spcPct val="114000"/>
              </a:lnSpc>
            </a:pPr>
            <a:r>
              <a:rPr lang="en-US" dirty="0"/>
              <a:t>into </a:t>
            </a:r>
            <a:r>
              <a:rPr lang="en-US" b="1" dirty="0"/>
              <a:t>kerogen</a:t>
            </a:r>
            <a:r>
              <a:rPr lang="en-US" dirty="0"/>
              <a:t> and </a:t>
            </a:r>
            <a:r>
              <a:rPr lang="en-US" b="1" dirty="0"/>
              <a:t>bitumen</a:t>
            </a:r>
            <a:r>
              <a:rPr lang="en-US" dirty="0"/>
              <a:t> (high molecular weight, viscous material). </a:t>
            </a:r>
            <a:r>
              <a:rPr lang="en-US" dirty="0" err="1"/>
              <a:t>Kerogen</a:t>
            </a:r>
            <a:r>
              <a:rPr lang="en-US" dirty="0"/>
              <a:t> from an oil shale deposit of western USA: C</a:t>
            </a:r>
            <a:r>
              <a:rPr lang="en-US" baseline="-25000" dirty="0"/>
              <a:t>215</a:t>
            </a:r>
            <a:r>
              <a:rPr lang="en-US" dirty="0"/>
              <a:t>H</a:t>
            </a:r>
            <a:r>
              <a:rPr lang="en-US" baseline="-25000" dirty="0"/>
              <a:t>330</a:t>
            </a:r>
            <a:r>
              <a:rPr lang="en-US" dirty="0"/>
              <a:t>O</a:t>
            </a:r>
            <a:r>
              <a:rPr lang="en-US" baseline="-25000" dirty="0"/>
              <a:t>12</a:t>
            </a:r>
            <a:r>
              <a:rPr lang="en-US" dirty="0"/>
              <a:t>N</a:t>
            </a:r>
            <a:r>
              <a:rPr lang="en-US" baseline="-25000" dirty="0"/>
              <a:t>5</a:t>
            </a:r>
            <a:r>
              <a:rPr lang="en-US" dirty="0"/>
              <a:t>S</a:t>
            </a:r>
          </a:p>
          <a:p>
            <a:pPr lvl="2">
              <a:lnSpc>
                <a:spcPct val="114000"/>
              </a:lnSpc>
            </a:pPr>
            <a:r>
              <a:rPr lang="en-US" dirty="0"/>
              <a:t>Then </a:t>
            </a:r>
            <a:r>
              <a:rPr lang="en-US" b="1" i="1" dirty="0"/>
              <a:t>cracking</a:t>
            </a:r>
            <a:r>
              <a:rPr lang="en-US" dirty="0"/>
              <a:t> of this material into lower molecular weight material: </a:t>
            </a:r>
            <a:r>
              <a:rPr lang="en-US" b="1" dirty="0"/>
              <a:t>crude oil</a:t>
            </a:r>
            <a:r>
              <a:rPr lang="en-US" dirty="0"/>
              <a:t> and </a:t>
            </a:r>
            <a:r>
              <a:rPr lang="en-US" b="1" dirty="0"/>
              <a:t>natural gas</a:t>
            </a:r>
            <a:r>
              <a:rPr lang="en-US" dirty="0"/>
              <a:t>. </a:t>
            </a:r>
          </a:p>
          <a:p>
            <a:pPr lvl="2">
              <a:lnSpc>
                <a:spcPct val="114000"/>
              </a:lnSpc>
            </a:pPr>
            <a:r>
              <a:rPr lang="en-US" dirty="0"/>
              <a:t>Reforming can also afford </a:t>
            </a:r>
            <a:r>
              <a:rPr lang="en-US" b="1" dirty="0"/>
              <a:t>coal</a:t>
            </a:r>
          </a:p>
          <a:p>
            <a:pPr lvl="1"/>
            <a:endParaRPr lang="en-US" dirty="0"/>
          </a:p>
        </p:txBody>
      </p:sp>
      <p:pic>
        <p:nvPicPr>
          <p:cNvPr id="925721" name="Picture 25" descr="Oilsh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2311" y="2025989"/>
            <a:ext cx="2638256" cy="2928465"/>
          </a:xfrm>
          <a:prstGeom prst="rect">
            <a:avLst/>
          </a:prstGeom>
          <a:noFill/>
          <a:extLst>
            <a:ext uri="{909E8E84-426E-40DD-AFC4-6F175D3DCCD1}">
              <a14:hiddenFill xmlns:a14="http://schemas.microsoft.com/office/drawing/2010/main">
                <a:solidFill>
                  <a:srgbClr val="FFFFFF"/>
                </a:solidFill>
              </a14:hiddenFill>
            </a:ext>
          </a:extLst>
        </p:spPr>
      </p:pic>
      <p:sp>
        <p:nvSpPr>
          <p:cNvPr id="925723" name="Rectangle 27"/>
          <p:cNvSpPr>
            <a:spLocks noChangeArrowheads="1"/>
          </p:cNvSpPr>
          <p:nvPr/>
        </p:nvSpPr>
        <p:spPr bwMode="auto">
          <a:xfrm>
            <a:off x="8492197" y="1593128"/>
            <a:ext cx="29540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3" algn="ctr">
              <a:spcBef>
                <a:spcPct val="20000"/>
              </a:spcBef>
              <a:buClr>
                <a:schemeClr val="accent2"/>
              </a:buClr>
              <a:buSzPct val="70000"/>
              <a:buFont typeface="Wingdings" pitchFamily="2" charset="2"/>
              <a:buNone/>
            </a:pPr>
            <a:r>
              <a:rPr lang="en-US" sz="1600" dirty="0"/>
              <a:t>Oil shale containing kerogen </a:t>
            </a:r>
          </a:p>
        </p:txBody>
      </p:sp>
      <p:pic>
        <p:nvPicPr>
          <p:cNvPr id="9" name="Picture 8"/>
          <p:cNvPicPr>
            <a:picLocks noChangeAspect="1"/>
          </p:cNvPicPr>
          <p:nvPr/>
        </p:nvPicPr>
        <p:blipFill>
          <a:blip r:embed="rId4"/>
          <a:stretch>
            <a:fillRect/>
          </a:stretch>
        </p:blipFill>
        <p:spPr>
          <a:xfrm>
            <a:off x="4600992" y="5423347"/>
            <a:ext cx="1442073" cy="8987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509" y="5377886"/>
            <a:ext cx="1943093" cy="108813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545" y="5259781"/>
            <a:ext cx="1643630" cy="1231136"/>
          </a:xfrm>
          <a:prstGeom prst="rect">
            <a:avLst/>
          </a:prstGeom>
        </p:spPr>
      </p:pic>
      <p:sp>
        <p:nvSpPr>
          <p:cNvPr id="12" name="Title 1"/>
          <p:cNvSpPr>
            <a:spLocks noGrp="1"/>
          </p:cNvSpPr>
          <p:nvPr>
            <p:ph type="title"/>
          </p:nvPr>
        </p:nvSpPr>
        <p:spPr>
          <a:xfrm>
            <a:off x="2124229" y="221118"/>
            <a:ext cx="7937346" cy="707886"/>
          </a:xfrm>
        </p:spPr>
        <p:txBody>
          <a:bodyPr wrap="square">
            <a:spAutoFit/>
          </a:bodyPr>
          <a:lstStyle/>
          <a:p>
            <a:pPr algn="ctr">
              <a:lnSpc>
                <a:spcPct val="100000"/>
              </a:lnSpc>
            </a:pPr>
            <a:r>
              <a:rPr lang="en-US" sz="4000" b="1" dirty="0">
                <a:latin typeface="+mn-lt"/>
              </a:rPr>
              <a:t>Fossil carbon</a:t>
            </a:r>
          </a:p>
        </p:txBody>
      </p:sp>
      <p:sp>
        <p:nvSpPr>
          <p:cNvPr id="2" name="Rectangle 1">
            <a:extLst>
              <a:ext uri="{FF2B5EF4-FFF2-40B4-BE49-F238E27FC236}">
                <a16:creationId xmlns:a16="http://schemas.microsoft.com/office/drawing/2014/main" id="{0926B785-8E6E-2743-A1FF-E9FB266F951B}"/>
              </a:ext>
            </a:extLst>
          </p:cNvPr>
          <p:cNvSpPr/>
          <p:nvPr/>
        </p:nvSpPr>
        <p:spPr>
          <a:xfrm>
            <a:off x="168168" y="6384100"/>
            <a:ext cx="2276714" cy="307777"/>
          </a:xfrm>
          <a:prstGeom prst="rect">
            <a:avLst/>
          </a:prstGeom>
        </p:spPr>
        <p:txBody>
          <a:bodyPr wrap="none">
            <a:spAutoFit/>
          </a:bodyPr>
          <a:lstStyle/>
          <a:p>
            <a:r>
              <a:rPr lang="en-US" sz="1400" dirty="0">
                <a:solidFill>
                  <a:schemeClr val="bg1">
                    <a:lumMod val="50000"/>
                  </a:schemeClr>
                </a:solidFill>
              </a:rPr>
              <a:t>Image: Wikimedia Commons</a:t>
            </a:r>
            <a:endParaRPr lang="en-US" sz="1400" dirty="0"/>
          </a:p>
        </p:txBody>
      </p:sp>
    </p:spTree>
    <p:extLst>
      <p:ext uri="{BB962C8B-B14F-4D97-AF65-F5344CB8AC3E}">
        <p14:creationId xmlns:p14="http://schemas.microsoft.com/office/powerpoint/2010/main" val="41479875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116" y="227114"/>
            <a:ext cx="8594478" cy="707886"/>
          </a:xfrm>
        </p:spPr>
        <p:txBody>
          <a:bodyPr wrap="square">
            <a:spAutoFit/>
          </a:bodyPr>
          <a:lstStyle/>
          <a:p>
            <a:pPr algn="ctr">
              <a:lnSpc>
                <a:spcPct val="100000"/>
              </a:lnSpc>
            </a:pPr>
            <a:r>
              <a:rPr lang="en-US" sz="4000" b="1" dirty="0">
                <a:latin typeface="+mn-lt"/>
              </a:rPr>
              <a:t>How is petroleum generated and used?</a:t>
            </a:r>
          </a:p>
        </p:txBody>
      </p:sp>
      <p:sp>
        <p:nvSpPr>
          <p:cNvPr id="4" name="Text Box 2"/>
          <p:cNvSpPr txBox="1">
            <a:spLocks noChangeArrowheads="1"/>
          </p:cNvSpPr>
          <p:nvPr/>
        </p:nvSpPr>
        <p:spPr bwMode="auto">
          <a:xfrm>
            <a:off x="2436658" y="3290505"/>
            <a:ext cx="7411003" cy="461665"/>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Petroleum Products [Hydrocarbons – highly reduced state]</a:t>
            </a:r>
          </a:p>
        </p:txBody>
      </p:sp>
      <p:grpSp>
        <p:nvGrpSpPr>
          <p:cNvPr id="5" name="Group 3"/>
          <p:cNvGrpSpPr>
            <a:grpSpLocks/>
          </p:cNvGrpSpPr>
          <p:nvPr/>
        </p:nvGrpSpPr>
        <p:grpSpPr bwMode="auto">
          <a:xfrm>
            <a:off x="3206999" y="1494125"/>
            <a:ext cx="5851525" cy="1671638"/>
            <a:chOff x="1145" y="554"/>
            <a:chExt cx="3686" cy="1053"/>
          </a:xfrm>
        </p:grpSpPr>
        <p:sp>
          <p:nvSpPr>
            <p:cNvPr id="6" name="Text Box 4"/>
            <p:cNvSpPr txBox="1">
              <a:spLocks noChangeArrowheads="1"/>
            </p:cNvSpPr>
            <p:nvPr/>
          </p:nvSpPr>
          <p:spPr bwMode="auto">
            <a:xfrm>
              <a:off x="1145" y="554"/>
              <a:ext cx="3686" cy="523"/>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Biomaterials [Carbohydrates, Proteins, Lipids]</a:t>
              </a:r>
            </a:p>
            <a:p>
              <a:pPr algn="ctr"/>
              <a:r>
                <a:rPr lang="en-US" altLang="x-none" sz="2400" dirty="0">
                  <a:latin typeface="+mn-lt"/>
                </a:rPr>
                <a:t>Highly Functionalized Molecules</a:t>
              </a:r>
            </a:p>
          </p:txBody>
        </p:sp>
        <p:sp>
          <p:nvSpPr>
            <p:cNvPr id="7" name="AutoShape 5"/>
            <p:cNvSpPr>
              <a:spLocks noChangeArrowheads="1"/>
            </p:cNvSpPr>
            <p:nvPr/>
          </p:nvSpPr>
          <p:spPr bwMode="auto">
            <a:xfrm>
              <a:off x="2796" y="1140"/>
              <a:ext cx="384" cy="467"/>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8" name="Group 6"/>
          <p:cNvGrpSpPr>
            <a:grpSpLocks/>
          </p:cNvGrpSpPr>
          <p:nvPr/>
        </p:nvGrpSpPr>
        <p:grpSpPr bwMode="auto">
          <a:xfrm>
            <a:off x="2669629" y="3861558"/>
            <a:ext cx="6789738" cy="1250951"/>
            <a:chOff x="809" y="1909"/>
            <a:chExt cx="4277" cy="788"/>
          </a:xfrm>
        </p:grpSpPr>
        <p:sp>
          <p:nvSpPr>
            <p:cNvPr id="9" name="Text Box 7"/>
            <p:cNvSpPr txBox="1">
              <a:spLocks noChangeArrowheads="1"/>
            </p:cNvSpPr>
            <p:nvPr/>
          </p:nvSpPr>
          <p:spPr bwMode="auto">
            <a:xfrm>
              <a:off x="809" y="2406"/>
              <a:ext cx="4277" cy="291"/>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Functionalized Compounds [Olefins, </a:t>
              </a:r>
              <a:r>
                <a:rPr lang="en-US" altLang="x-none" sz="2400" dirty="0" err="1">
                  <a:latin typeface="+mn-lt"/>
                </a:rPr>
                <a:t>Alkylchlorides</a:t>
              </a:r>
              <a:r>
                <a:rPr lang="en-US" altLang="x-none" sz="2400" dirty="0">
                  <a:latin typeface="+mn-lt"/>
                </a:rPr>
                <a:t>]</a:t>
              </a:r>
            </a:p>
          </p:txBody>
        </p:sp>
        <p:sp>
          <p:nvSpPr>
            <p:cNvPr id="10" name="AutoShape 8"/>
            <p:cNvSpPr>
              <a:spLocks noChangeArrowheads="1"/>
            </p:cNvSpPr>
            <p:nvPr/>
          </p:nvSpPr>
          <p:spPr bwMode="auto">
            <a:xfrm>
              <a:off x="2796" y="1909"/>
              <a:ext cx="384" cy="445"/>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grpSp>
      <p:grpSp>
        <p:nvGrpSpPr>
          <p:cNvPr id="11" name="Group 9"/>
          <p:cNvGrpSpPr>
            <a:grpSpLocks/>
          </p:cNvGrpSpPr>
          <p:nvPr/>
        </p:nvGrpSpPr>
        <p:grpSpPr bwMode="auto">
          <a:xfrm>
            <a:off x="3965825" y="5180890"/>
            <a:ext cx="4340225" cy="1292221"/>
            <a:chOff x="1623" y="2716"/>
            <a:chExt cx="2734" cy="814"/>
          </a:xfrm>
        </p:grpSpPr>
        <p:sp>
          <p:nvSpPr>
            <p:cNvPr id="12" name="Text Box 10"/>
            <p:cNvSpPr txBox="1">
              <a:spLocks noChangeArrowheads="1"/>
            </p:cNvSpPr>
            <p:nvPr/>
          </p:nvSpPr>
          <p:spPr bwMode="auto">
            <a:xfrm>
              <a:off x="1623" y="3242"/>
              <a:ext cx="2734" cy="288"/>
            </a:xfrm>
            <a:prstGeom prst="rect">
              <a:avLst/>
            </a:prstGeom>
            <a:ln/>
            <a:extLst/>
          </p:spPr>
          <p:style>
            <a:lnRef idx="2">
              <a:schemeClr val="accent1"/>
            </a:lnRef>
            <a:fillRef idx="1">
              <a:schemeClr val="lt1"/>
            </a:fillRef>
            <a:effectRef idx="0">
              <a:schemeClr val="accent1"/>
            </a:effectRef>
            <a:fontRef idx="minor">
              <a:schemeClr val="dk1"/>
            </a:fontRef>
          </p:style>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Highly Functionalized Molecules </a:t>
              </a:r>
            </a:p>
          </p:txBody>
        </p:sp>
        <p:sp>
          <p:nvSpPr>
            <p:cNvPr id="13" name="AutoShape 11"/>
            <p:cNvSpPr>
              <a:spLocks noChangeArrowheads="1"/>
            </p:cNvSpPr>
            <p:nvPr/>
          </p:nvSpPr>
          <p:spPr bwMode="auto">
            <a:xfrm>
              <a:off x="2796" y="2716"/>
              <a:ext cx="384" cy="463"/>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dirty="0"/>
            </a:p>
          </p:txBody>
        </p:sp>
      </p:grpSp>
      <p:sp>
        <p:nvSpPr>
          <p:cNvPr id="14" name="TextBox 13"/>
          <p:cNvSpPr txBox="1"/>
          <p:nvPr/>
        </p:nvSpPr>
        <p:spPr>
          <a:xfrm>
            <a:off x="6889545" y="2425246"/>
            <a:ext cx="4172904" cy="830997"/>
          </a:xfrm>
          <a:prstGeom prst="rect">
            <a:avLst/>
          </a:prstGeom>
          <a:noFill/>
        </p:spPr>
        <p:txBody>
          <a:bodyPr wrap="square" rtlCol="0">
            <a:spAutoFit/>
          </a:bodyPr>
          <a:lstStyle/>
          <a:p>
            <a:r>
              <a:rPr lang="en-US" sz="1600" dirty="0"/>
              <a:t>1. High temperature, and pressure; natural process of oil creation</a:t>
            </a:r>
          </a:p>
          <a:p>
            <a:r>
              <a:rPr lang="en-US" sz="1600" dirty="0"/>
              <a:t>2. Oil extraction and processing</a:t>
            </a:r>
          </a:p>
        </p:txBody>
      </p:sp>
      <p:sp>
        <p:nvSpPr>
          <p:cNvPr id="15" name="TextBox 14"/>
          <p:cNvSpPr txBox="1"/>
          <p:nvPr/>
        </p:nvSpPr>
        <p:spPr>
          <a:xfrm>
            <a:off x="6889545" y="4025312"/>
            <a:ext cx="4022255" cy="338554"/>
          </a:xfrm>
          <a:prstGeom prst="rect">
            <a:avLst/>
          </a:prstGeom>
          <a:noFill/>
        </p:spPr>
        <p:txBody>
          <a:bodyPr wrap="none" rtlCol="0">
            <a:spAutoFit/>
          </a:bodyPr>
          <a:lstStyle/>
          <a:p>
            <a:r>
              <a:rPr lang="en-US" sz="1600" dirty="0"/>
              <a:t>3. Separation and oxidation, high energy input</a:t>
            </a:r>
          </a:p>
        </p:txBody>
      </p:sp>
      <p:sp>
        <p:nvSpPr>
          <p:cNvPr id="16" name="TextBox 15"/>
          <p:cNvSpPr txBox="1"/>
          <p:nvPr/>
        </p:nvSpPr>
        <p:spPr>
          <a:xfrm>
            <a:off x="6889545" y="5258553"/>
            <a:ext cx="4513563" cy="584775"/>
          </a:xfrm>
          <a:prstGeom prst="rect">
            <a:avLst/>
          </a:prstGeom>
          <a:noFill/>
        </p:spPr>
        <p:txBody>
          <a:bodyPr wrap="square" rtlCol="0">
            <a:spAutoFit/>
          </a:bodyPr>
          <a:lstStyle/>
          <a:p>
            <a:r>
              <a:rPr lang="en-US" sz="1600" dirty="0"/>
              <a:t>4. Further functionalization, replacing reactive groups with functional groups of interest</a:t>
            </a:r>
          </a:p>
        </p:txBody>
      </p:sp>
      <p:sp>
        <p:nvSpPr>
          <p:cNvPr id="3" name="TextBox 2"/>
          <p:cNvSpPr txBox="1"/>
          <p:nvPr/>
        </p:nvSpPr>
        <p:spPr>
          <a:xfrm>
            <a:off x="4122173" y="2623226"/>
            <a:ext cx="155318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a:t>Over millennia</a:t>
            </a:r>
          </a:p>
        </p:txBody>
      </p:sp>
    </p:spTree>
    <p:extLst>
      <p:ext uri="{BB962C8B-B14F-4D97-AF65-F5344CB8AC3E}">
        <p14:creationId xmlns:p14="http://schemas.microsoft.com/office/powerpoint/2010/main" val="6274572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6927</TotalTime>
  <Words>3095</Words>
  <Application>Microsoft Office PowerPoint</Application>
  <PresentationFormat>Widescreen</PresentationFormat>
  <Paragraphs>452</Paragraphs>
  <Slides>53</Slides>
  <Notes>23</Notes>
  <HiddenSlides>1</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6" baseType="lpstr">
      <vt:lpstr>ＭＳ Ｐゴシック</vt:lpstr>
      <vt:lpstr>Arial</vt:lpstr>
      <vt:lpstr>Calibri</vt:lpstr>
      <vt:lpstr>Calibri Light</vt:lpstr>
      <vt:lpstr>Calibri Regular</vt:lpstr>
      <vt:lpstr>Cambria</vt:lpstr>
      <vt:lpstr>Comic Sans MS</vt:lpstr>
      <vt:lpstr>ＭＳ 明朝</vt:lpstr>
      <vt:lpstr>Times</vt:lpstr>
      <vt:lpstr>Times New Roman</vt:lpstr>
      <vt:lpstr>Wingdings</vt:lpstr>
      <vt:lpstr>Office Theme</vt:lpstr>
      <vt:lpstr>Photo Editor Photo</vt:lpstr>
      <vt:lpstr>Yale-UNIDO Train-the-Facilitator Workshop in Green Chemistry</vt:lpstr>
      <vt:lpstr>PowerPoint Presentation</vt:lpstr>
      <vt:lpstr>PowerPoint Presentation</vt:lpstr>
      <vt:lpstr>Where does stuff come?</vt:lpstr>
      <vt:lpstr>Where does stuff come?</vt:lpstr>
      <vt:lpstr>Renewable vs. Fossil Feedstocks</vt:lpstr>
      <vt:lpstr>Fossil carbon timeline</vt:lpstr>
      <vt:lpstr>Fossil carbon</vt:lpstr>
      <vt:lpstr>How is petroleum generated and used?</vt:lpstr>
      <vt:lpstr>Where does energy come from?</vt:lpstr>
      <vt:lpstr>PowerPoint Presentation</vt:lpstr>
      <vt:lpstr>PowerPoint Presentation</vt:lpstr>
      <vt:lpstr>The Egyptian context</vt:lpstr>
      <vt:lpstr>The Egyptian context</vt:lpstr>
      <vt:lpstr>The Egyptian context</vt:lpstr>
      <vt:lpstr>How are petroleum products made?</vt:lpstr>
      <vt:lpstr>How are petroleum products made?</vt:lpstr>
      <vt:lpstr>What about energy from renewable resources?</vt:lpstr>
      <vt:lpstr>Renewable feedstocks</vt:lpstr>
      <vt:lpstr>Environmental Consequences</vt:lpstr>
      <vt:lpstr>Environmental Issues</vt:lpstr>
      <vt:lpstr>PowerPoint Presentation</vt:lpstr>
      <vt:lpstr>PowerPoint Presentation</vt:lpstr>
      <vt:lpstr>PowerPoint Presentation</vt:lpstr>
      <vt:lpstr>Advantages of Biodiesel</vt:lpstr>
      <vt:lpstr>Steps Required to Produce Biofuel from Soybeans</vt:lpstr>
      <vt:lpstr>First Generation bioethanol</vt:lpstr>
      <vt:lpstr>Bioethanol from Corn</vt:lpstr>
      <vt:lpstr>Bioethanol: the US case – from Corn</vt:lpstr>
      <vt:lpstr>Bioethanol: the US case – from Corn</vt:lpstr>
      <vt:lpstr>Bioethanol: the US case – from Corn</vt:lpstr>
      <vt:lpstr>Bioethanol: the Brazilian case - from sugar</vt:lpstr>
      <vt:lpstr>PowerPoint Presentation</vt:lpstr>
      <vt:lpstr>Bioethanol: the Brazilian case - from sugar</vt:lpstr>
      <vt:lpstr>Environmental Consequences per Unit Energy</vt:lpstr>
      <vt:lpstr>PowerPoint Presentation</vt:lpstr>
      <vt:lpstr>Ethanol Supply: The Effect on Corn Supply and on Gasoline Supply</vt:lpstr>
      <vt:lpstr>PowerPoint Presentation</vt:lpstr>
      <vt:lpstr>Second Generation Biofuels</vt:lpstr>
      <vt:lpstr>Second Generation Biofuels: Cellulosic Feedstock</vt:lpstr>
      <vt:lpstr>PowerPoint Presentation</vt:lpstr>
      <vt:lpstr>PowerPoint Presentation</vt:lpstr>
      <vt:lpstr>PowerPoint Presentation</vt:lpstr>
      <vt:lpstr>Biodiesel from algae</vt:lpstr>
      <vt:lpstr>Biodiesel from algae</vt:lpstr>
      <vt:lpstr> Is Algae “Green Gold”?</vt:lpstr>
      <vt:lpstr>Pros</vt:lpstr>
      <vt:lpstr>PowerPoint Presentation</vt:lpstr>
      <vt:lpstr>PowerPoint Presentation</vt:lpstr>
      <vt:lpstr>How to Overcome the Technical Roadblocks to Low-Cost Advanced Biofuel Production</vt:lpstr>
      <vt:lpstr>Biofuels as an Alternative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Chapman, Kimberly</cp:lastModifiedBy>
  <cp:revision>370</cp:revision>
  <cp:lastPrinted>2018-05-25T18:35:35Z</cp:lastPrinted>
  <dcterms:created xsi:type="dcterms:W3CDTF">2018-01-18T15:00:09Z</dcterms:created>
  <dcterms:modified xsi:type="dcterms:W3CDTF">2019-04-18T18:53:45Z</dcterms:modified>
</cp:coreProperties>
</file>