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27" r:id="rId2"/>
    <p:sldId id="349" r:id="rId3"/>
    <p:sldId id="362" r:id="rId4"/>
    <p:sldId id="330" r:id="rId5"/>
    <p:sldId id="322" r:id="rId6"/>
    <p:sldId id="325" r:id="rId7"/>
    <p:sldId id="334" r:id="rId8"/>
    <p:sldId id="331" r:id="rId9"/>
    <p:sldId id="275" r:id="rId10"/>
    <p:sldId id="265" r:id="rId11"/>
    <p:sldId id="267" r:id="rId12"/>
    <p:sldId id="273" r:id="rId13"/>
    <p:sldId id="274" r:id="rId14"/>
    <p:sldId id="356" r:id="rId15"/>
    <p:sldId id="277" r:id="rId16"/>
    <p:sldId id="372" r:id="rId17"/>
    <p:sldId id="279" r:id="rId18"/>
    <p:sldId id="263" r:id="rId19"/>
    <p:sldId id="338" r:id="rId20"/>
    <p:sldId id="345" r:id="rId21"/>
    <p:sldId id="281" r:id="rId22"/>
    <p:sldId id="283" r:id="rId23"/>
    <p:sldId id="284" r:id="rId24"/>
    <p:sldId id="285" r:id="rId25"/>
    <p:sldId id="287" r:id="rId26"/>
    <p:sldId id="286" r:id="rId27"/>
    <p:sldId id="288" r:id="rId28"/>
    <p:sldId id="290" r:id="rId29"/>
    <p:sldId id="346" r:id="rId30"/>
    <p:sldId id="368" r:id="rId31"/>
    <p:sldId id="348" r:id="rId32"/>
    <p:sldId id="347" r:id="rId33"/>
    <p:sldId id="336" r:id="rId34"/>
    <p:sldId id="350" r:id="rId35"/>
    <p:sldId id="371" r:id="rId36"/>
    <p:sldId id="369" r:id="rId37"/>
    <p:sldId id="370" r:id="rId38"/>
    <p:sldId id="337" r:id="rId39"/>
    <p:sldId id="366" r:id="rId40"/>
    <p:sldId id="367" r:id="rId41"/>
    <p:sldId id="339" r:id="rId42"/>
    <p:sldId id="357" r:id="rId43"/>
    <p:sldId id="358" r:id="rId44"/>
    <p:sldId id="359" r:id="rId45"/>
    <p:sldId id="360" r:id="rId46"/>
    <p:sldId id="341" r:id="rId47"/>
    <p:sldId id="352" r:id="rId48"/>
    <p:sldId id="353" r:id="rId49"/>
    <p:sldId id="354" r:id="rId50"/>
    <p:sldId id="355" r:id="rId51"/>
    <p:sldId id="313" r:id="rId52"/>
    <p:sldId id="342" r:id="rId53"/>
    <p:sldId id="343" r:id="rId54"/>
    <p:sldId id="344" r:id="rId55"/>
    <p:sldId id="361" r:id="rId56"/>
    <p:sldId id="276" r:id="rId57"/>
    <p:sldId id="262" r:id="rId58"/>
    <p:sldId id="329" r:id="rId59"/>
    <p:sldId id="36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5"/>
    <p:restoredTop sz="89704"/>
  </p:normalViewPr>
  <p:slideViewPr>
    <p:cSldViewPr snapToGrid="0" snapToObjects="1">
      <p:cViewPr varScale="1">
        <p:scale>
          <a:sx n="69" d="100"/>
          <a:sy n="69" d="100"/>
        </p:scale>
        <p:origin x="696" y="66"/>
      </p:cViewPr>
      <p:guideLst/>
    </p:cSldViewPr>
  </p:slideViewPr>
  <p:notesTextViewPr>
    <p:cViewPr>
      <p:scale>
        <a:sx n="1" d="1"/>
        <a:sy n="1" d="1"/>
      </p:scale>
      <p:origin x="0" y="0"/>
    </p:cViewPr>
  </p:notesTextViewPr>
  <p:sorterViewPr>
    <p:cViewPr varScale="1">
      <p:scale>
        <a:sx n="1" d="1"/>
        <a:sy n="1" d="1"/>
      </p:scale>
      <p:origin x="0" y="-1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Biomass production in nature:</a:t>
            </a:r>
          </a:p>
          <a:p>
            <a:pPr>
              <a:defRPr sz="1600"/>
            </a:pPr>
            <a:r>
              <a:rPr lang="en-US" sz="1600" dirty="0"/>
              <a:t>180 billion</a:t>
            </a:r>
            <a:r>
              <a:rPr lang="en-US" sz="1600" baseline="0" dirty="0"/>
              <a:t> metric tons/yr </a:t>
            </a:r>
            <a:endParaRPr lang="en-US" sz="1600" dirty="0"/>
          </a:p>
        </c:rich>
      </c:tx>
      <c:layout>
        <c:manualLayout>
          <c:xMode val="edge"/>
          <c:yMode val="edge"/>
          <c:x val="5.06148488864634E-2"/>
          <c:y val="0.104824803149606"/>
        </c:manualLayout>
      </c:layout>
      <c:overlay val="0"/>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35579168940516098"/>
          <c:y val="5.5526246719160101E-2"/>
          <c:w val="0.47674604698802903"/>
          <c:h val="0.53482456140350998"/>
        </c:manualLayout>
      </c:layout>
      <c:pie3DChart>
        <c:varyColors val="1"/>
        <c:ser>
          <c:idx val="0"/>
          <c:order val="0"/>
          <c:tx>
            <c:strRef>
              <c:f>Sheet1!$B$1</c:f>
              <c:strCache>
                <c:ptCount val="1"/>
                <c:pt idx="0">
                  <c:v>Sales</c:v>
                </c:pt>
              </c:strCache>
            </c:strRef>
          </c:tx>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E2E5-614B-9299-2750183A7890}"/>
            </c:ext>
          </c:extLst>
        </c:ser>
        <c:dLbls>
          <c:showLegendKey val="0"/>
          <c:showVal val="0"/>
          <c:showCatName val="0"/>
          <c:showSerName val="0"/>
          <c:showPercent val="0"/>
          <c:showBubbleSize val="0"/>
          <c:showLeaderLines val="0"/>
        </c:dLbls>
      </c:pie3DChart>
    </c:plotArea>
    <c:legend>
      <c:legendPos val="r"/>
      <c:layout>
        <c:manualLayout>
          <c:xMode val="edge"/>
          <c:yMode val="edge"/>
          <c:x val="0.25483914139445601"/>
          <c:y val="0.65460826771653802"/>
          <c:w val="0.68382305870303095"/>
          <c:h val="0.18705839895013199"/>
        </c:manualLayout>
      </c:layout>
      <c:overlay val="0"/>
      <c:txPr>
        <a:bodyPr/>
        <a:lstStyle/>
        <a:p>
          <a:pPr>
            <a:defRPr sz="1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DB0B7-0B95-E04C-AAA5-D73BA491B961}"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CF18CC88-A378-FC44-8FDD-2C3243E425A0}">
      <dgm:prSet phldrT="[Text]"/>
      <dgm:spPr/>
      <dgm:t>
        <a:bodyPr/>
        <a:lstStyle/>
        <a:p>
          <a:r>
            <a:rPr lang="en-US" dirty="0"/>
            <a:t>Feedstock production</a:t>
          </a:r>
        </a:p>
      </dgm:t>
    </dgm:pt>
    <dgm:pt modelId="{739B2896-2D75-9A41-B455-A5FD41B84BA3}" type="parTrans" cxnId="{6B177B00-7B2F-5E48-A5EE-CD976B8C0C3A}">
      <dgm:prSet/>
      <dgm:spPr/>
      <dgm:t>
        <a:bodyPr/>
        <a:lstStyle/>
        <a:p>
          <a:endParaRPr lang="en-US"/>
        </a:p>
      </dgm:t>
    </dgm:pt>
    <dgm:pt modelId="{ADC50E67-84CD-3D46-ACC3-2133F3A45D38}" type="sibTrans" cxnId="{6B177B00-7B2F-5E48-A5EE-CD976B8C0C3A}">
      <dgm:prSet/>
      <dgm:spPr/>
      <dgm:t>
        <a:bodyPr/>
        <a:lstStyle/>
        <a:p>
          <a:endParaRPr lang="en-US"/>
        </a:p>
      </dgm:t>
    </dgm:pt>
    <dgm:pt modelId="{968C3DCA-FCAB-A44B-974E-4F8DC6035515}">
      <dgm:prSet phldrT="[Text]"/>
      <dgm:spPr/>
      <dgm:t>
        <a:bodyPr/>
        <a:lstStyle/>
        <a:p>
          <a:r>
            <a:rPr lang="en-US" dirty="0"/>
            <a:t>Harvesting feedstock production</a:t>
          </a:r>
        </a:p>
      </dgm:t>
    </dgm:pt>
    <dgm:pt modelId="{62888758-7538-9944-B9F1-19B0BA3BE0B2}" type="parTrans" cxnId="{3D892B47-4BEC-9445-AB8F-865926DFBC05}">
      <dgm:prSet/>
      <dgm:spPr/>
      <dgm:t>
        <a:bodyPr/>
        <a:lstStyle/>
        <a:p>
          <a:endParaRPr lang="en-US"/>
        </a:p>
      </dgm:t>
    </dgm:pt>
    <dgm:pt modelId="{87141060-DB40-8D44-AC71-2CA4D1D8737C}" type="sibTrans" cxnId="{3D892B47-4BEC-9445-AB8F-865926DFBC05}">
      <dgm:prSet/>
      <dgm:spPr/>
      <dgm:t>
        <a:bodyPr/>
        <a:lstStyle/>
        <a:p>
          <a:endParaRPr lang="en-US"/>
        </a:p>
      </dgm:t>
    </dgm:pt>
    <dgm:pt modelId="{F74327AA-6922-FE46-B919-259969651BFC}">
      <dgm:prSet phldrT="[Text]"/>
      <dgm:spPr/>
      <dgm:t>
        <a:bodyPr/>
        <a:lstStyle/>
        <a:p>
          <a:r>
            <a:rPr lang="en-US" dirty="0"/>
            <a:t>Biofuel production</a:t>
          </a:r>
        </a:p>
      </dgm:t>
    </dgm:pt>
    <dgm:pt modelId="{4DB5C1B8-E529-CE40-B086-8BE1D445B373}" type="parTrans" cxnId="{17C013F9-2A62-414D-98A1-EEC075C522FF}">
      <dgm:prSet/>
      <dgm:spPr/>
      <dgm:t>
        <a:bodyPr/>
        <a:lstStyle/>
        <a:p>
          <a:endParaRPr lang="en-US"/>
        </a:p>
      </dgm:t>
    </dgm:pt>
    <dgm:pt modelId="{7AD7DBC2-797F-9F4D-B12B-91D98DD4A4FE}" type="sibTrans" cxnId="{17C013F9-2A62-414D-98A1-EEC075C522FF}">
      <dgm:prSet/>
      <dgm:spPr/>
      <dgm:t>
        <a:bodyPr/>
        <a:lstStyle/>
        <a:p>
          <a:endParaRPr lang="en-US"/>
        </a:p>
      </dgm:t>
    </dgm:pt>
    <dgm:pt modelId="{EF1B4CED-A96A-9B47-A570-670FD40D72F2}">
      <dgm:prSet phldrT="[Text]"/>
      <dgm:spPr/>
      <dgm:t>
        <a:bodyPr/>
        <a:lstStyle/>
        <a:p>
          <a:r>
            <a:rPr lang="en-US" dirty="0"/>
            <a:t>Fuel distribution</a:t>
          </a:r>
        </a:p>
      </dgm:t>
    </dgm:pt>
    <dgm:pt modelId="{17D06990-66F1-5A47-B325-B751E456117C}" type="parTrans" cxnId="{276107DB-EEEE-2542-91F0-5BBBC0F1284E}">
      <dgm:prSet/>
      <dgm:spPr/>
      <dgm:t>
        <a:bodyPr/>
        <a:lstStyle/>
        <a:p>
          <a:endParaRPr lang="en-US"/>
        </a:p>
      </dgm:t>
    </dgm:pt>
    <dgm:pt modelId="{D072F801-A969-CF4E-AEC6-CA48B241D92A}" type="sibTrans" cxnId="{276107DB-EEEE-2542-91F0-5BBBC0F1284E}">
      <dgm:prSet/>
      <dgm:spPr/>
      <dgm:t>
        <a:bodyPr/>
        <a:lstStyle/>
        <a:p>
          <a:endParaRPr lang="en-US"/>
        </a:p>
      </dgm:t>
    </dgm:pt>
    <dgm:pt modelId="{F72B2D3D-F918-1D45-BB88-8498C0B01227}">
      <dgm:prSet phldrT="[Text]"/>
      <dgm:spPr/>
      <dgm:t>
        <a:bodyPr/>
        <a:lstStyle/>
        <a:p>
          <a:r>
            <a:rPr lang="en-US" dirty="0"/>
            <a:t>Combustion</a:t>
          </a:r>
        </a:p>
      </dgm:t>
    </dgm:pt>
    <dgm:pt modelId="{78DF5560-13BF-4B43-B49F-BDFAFFD16006}" type="parTrans" cxnId="{A51CE741-1C12-044B-96BE-21469D7558E0}">
      <dgm:prSet/>
      <dgm:spPr/>
      <dgm:t>
        <a:bodyPr/>
        <a:lstStyle/>
        <a:p>
          <a:endParaRPr lang="en-US"/>
        </a:p>
      </dgm:t>
    </dgm:pt>
    <dgm:pt modelId="{A89572F6-BF33-6048-8A26-380EEB5B21F2}" type="sibTrans" cxnId="{A51CE741-1C12-044B-96BE-21469D7558E0}">
      <dgm:prSet/>
      <dgm:spPr/>
      <dgm:t>
        <a:bodyPr/>
        <a:lstStyle/>
        <a:p>
          <a:endParaRPr lang="en-US"/>
        </a:p>
      </dgm:t>
    </dgm:pt>
    <dgm:pt modelId="{80FFDDB2-A0C9-8C42-88CF-5A40DD6E15E6}" type="pres">
      <dgm:prSet presAssocID="{4C9DB0B7-0B95-E04C-AAA5-D73BA491B961}" presName="cycle" presStyleCnt="0">
        <dgm:presLayoutVars>
          <dgm:dir/>
          <dgm:resizeHandles val="exact"/>
        </dgm:presLayoutVars>
      </dgm:prSet>
      <dgm:spPr/>
    </dgm:pt>
    <dgm:pt modelId="{0695CD2C-7AB6-3E4C-A395-666F2FF32844}" type="pres">
      <dgm:prSet presAssocID="{CF18CC88-A378-FC44-8FDD-2C3243E425A0}" presName="dummy" presStyleCnt="0"/>
      <dgm:spPr/>
    </dgm:pt>
    <dgm:pt modelId="{499CC5DD-5E60-4946-872C-0C7BA71133FA}" type="pres">
      <dgm:prSet presAssocID="{CF18CC88-A378-FC44-8FDD-2C3243E425A0}" presName="node" presStyleLbl="revTx" presStyleIdx="0" presStyleCnt="5">
        <dgm:presLayoutVars>
          <dgm:bulletEnabled val="1"/>
        </dgm:presLayoutVars>
      </dgm:prSet>
      <dgm:spPr/>
    </dgm:pt>
    <dgm:pt modelId="{FF5FE2A3-F8A0-C84E-B5EE-D9577027DD4B}" type="pres">
      <dgm:prSet presAssocID="{ADC50E67-84CD-3D46-ACC3-2133F3A45D38}" presName="sibTrans" presStyleLbl="node1" presStyleIdx="0" presStyleCnt="5"/>
      <dgm:spPr/>
    </dgm:pt>
    <dgm:pt modelId="{891AA14C-4262-4744-A52C-ABE05DBB9D39}" type="pres">
      <dgm:prSet presAssocID="{968C3DCA-FCAB-A44B-974E-4F8DC6035515}" presName="dummy" presStyleCnt="0"/>
      <dgm:spPr/>
    </dgm:pt>
    <dgm:pt modelId="{965A881C-3CC4-074A-8932-8D243253750A}" type="pres">
      <dgm:prSet presAssocID="{968C3DCA-FCAB-A44B-974E-4F8DC6035515}" presName="node" presStyleLbl="revTx" presStyleIdx="1" presStyleCnt="5">
        <dgm:presLayoutVars>
          <dgm:bulletEnabled val="1"/>
        </dgm:presLayoutVars>
      </dgm:prSet>
      <dgm:spPr/>
    </dgm:pt>
    <dgm:pt modelId="{CA3FDD1F-F69D-1948-8A73-1B84EF518BF4}" type="pres">
      <dgm:prSet presAssocID="{87141060-DB40-8D44-AC71-2CA4D1D8737C}" presName="sibTrans" presStyleLbl="node1" presStyleIdx="1" presStyleCnt="5"/>
      <dgm:spPr/>
    </dgm:pt>
    <dgm:pt modelId="{E7EABE29-2D87-EB41-8073-AFA73FEE0715}" type="pres">
      <dgm:prSet presAssocID="{F74327AA-6922-FE46-B919-259969651BFC}" presName="dummy" presStyleCnt="0"/>
      <dgm:spPr/>
    </dgm:pt>
    <dgm:pt modelId="{8695CB2E-8E84-9045-A5F8-C8D89C93FE63}" type="pres">
      <dgm:prSet presAssocID="{F74327AA-6922-FE46-B919-259969651BFC}" presName="node" presStyleLbl="revTx" presStyleIdx="2" presStyleCnt="5">
        <dgm:presLayoutVars>
          <dgm:bulletEnabled val="1"/>
        </dgm:presLayoutVars>
      </dgm:prSet>
      <dgm:spPr/>
    </dgm:pt>
    <dgm:pt modelId="{B4831019-74E6-3D42-A582-D5D4BF6E5375}" type="pres">
      <dgm:prSet presAssocID="{7AD7DBC2-797F-9F4D-B12B-91D98DD4A4FE}" presName="sibTrans" presStyleLbl="node1" presStyleIdx="2" presStyleCnt="5"/>
      <dgm:spPr/>
    </dgm:pt>
    <dgm:pt modelId="{DC8B1C31-9D60-8A42-B7D0-7CE50DD6AC33}" type="pres">
      <dgm:prSet presAssocID="{EF1B4CED-A96A-9B47-A570-670FD40D72F2}" presName="dummy" presStyleCnt="0"/>
      <dgm:spPr/>
    </dgm:pt>
    <dgm:pt modelId="{97873BA8-DBA7-D149-8A8F-72402ED77AFE}" type="pres">
      <dgm:prSet presAssocID="{EF1B4CED-A96A-9B47-A570-670FD40D72F2}" presName="node" presStyleLbl="revTx" presStyleIdx="3" presStyleCnt="5">
        <dgm:presLayoutVars>
          <dgm:bulletEnabled val="1"/>
        </dgm:presLayoutVars>
      </dgm:prSet>
      <dgm:spPr/>
    </dgm:pt>
    <dgm:pt modelId="{C66B2C81-FD7B-8E45-95FB-E59903BEDCE6}" type="pres">
      <dgm:prSet presAssocID="{D072F801-A969-CF4E-AEC6-CA48B241D92A}" presName="sibTrans" presStyleLbl="node1" presStyleIdx="3" presStyleCnt="5"/>
      <dgm:spPr/>
    </dgm:pt>
    <dgm:pt modelId="{EEFEFD57-34E4-C843-AB3B-5954F552C8A4}" type="pres">
      <dgm:prSet presAssocID="{F72B2D3D-F918-1D45-BB88-8498C0B01227}" presName="dummy" presStyleCnt="0"/>
      <dgm:spPr/>
    </dgm:pt>
    <dgm:pt modelId="{2AC9323D-F3A4-114C-B2B4-698452135B92}" type="pres">
      <dgm:prSet presAssocID="{F72B2D3D-F918-1D45-BB88-8498C0B01227}" presName="node" presStyleLbl="revTx" presStyleIdx="4" presStyleCnt="5">
        <dgm:presLayoutVars>
          <dgm:bulletEnabled val="1"/>
        </dgm:presLayoutVars>
      </dgm:prSet>
      <dgm:spPr/>
    </dgm:pt>
    <dgm:pt modelId="{2DBD3307-0864-F041-802E-307F3F497EA2}" type="pres">
      <dgm:prSet presAssocID="{A89572F6-BF33-6048-8A26-380EEB5B21F2}" presName="sibTrans" presStyleLbl="node1" presStyleIdx="4" presStyleCnt="5"/>
      <dgm:spPr/>
    </dgm:pt>
  </dgm:ptLst>
  <dgm:cxnLst>
    <dgm:cxn modelId="{6B177B00-7B2F-5E48-A5EE-CD976B8C0C3A}" srcId="{4C9DB0B7-0B95-E04C-AAA5-D73BA491B961}" destId="{CF18CC88-A378-FC44-8FDD-2C3243E425A0}" srcOrd="0" destOrd="0" parTransId="{739B2896-2D75-9A41-B455-A5FD41B84BA3}" sibTransId="{ADC50E67-84CD-3D46-ACC3-2133F3A45D38}"/>
    <dgm:cxn modelId="{1B35020F-2BF2-CE43-977E-BA15AB3655E5}" type="presOf" srcId="{ADC50E67-84CD-3D46-ACC3-2133F3A45D38}" destId="{FF5FE2A3-F8A0-C84E-B5EE-D9577027DD4B}" srcOrd="0" destOrd="0" presId="urn:microsoft.com/office/officeart/2005/8/layout/cycle1"/>
    <dgm:cxn modelId="{10011F14-D373-B84B-B0B6-0210B61DE9F9}" type="presOf" srcId="{A89572F6-BF33-6048-8A26-380EEB5B21F2}" destId="{2DBD3307-0864-F041-802E-307F3F497EA2}" srcOrd="0" destOrd="0" presId="urn:microsoft.com/office/officeart/2005/8/layout/cycle1"/>
    <dgm:cxn modelId="{A51CE741-1C12-044B-96BE-21469D7558E0}" srcId="{4C9DB0B7-0B95-E04C-AAA5-D73BA491B961}" destId="{F72B2D3D-F918-1D45-BB88-8498C0B01227}" srcOrd="4" destOrd="0" parTransId="{78DF5560-13BF-4B43-B49F-BDFAFFD16006}" sibTransId="{A89572F6-BF33-6048-8A26-380EEB5B21F2}"/>
    <dgm:cxn modelId="{3D892B47-4BEC-9445-AB8F-865926DFBC05}" srcId="{4C9DB0B7-0B95-E04C-AAA5-D73BA491B961}" destId="{968C3DCA-FCAB-A44B-974E-4F8DC6035515}" srcOrd="1" destOrd="0" parTransId="{62888758-7538-9944-B9F1-19B0BA3BE0B2}" sibTransId="{87141060-DB40-8D44-AC71-2CA4D1D8737C}"/>
    <dgm:cxn modelId="{DE425049-503A-2A4C-9D51-1D88AFC71271}" type="presOf" srcId="{EF1B4CED-A96A-9B47-A570-670FD40D72F2}" destId="{97873BA8-DBA7-D149-8A8F-72402ED77AFE}" srcOrd="0" destOrd="0" presId="urn:microsoft.com/office/officeart/2005/8/layout/cycle1"/>
    <dgm:cxn modelId="{4B54F66D-7103-3042-9833-FD56CF855DF1}" type="presOf" srcId="{87141060-DB40-8D44-AC71-2CA4D1D8737C}" destId="{CA3FDD1F-F69D-1948-8A73-1B84EF518BF4}" srcOrd="0" destOrd="0" presId="urn:microsoft.com/office/officeart/2005/8/layout/cycle1"/>
    <dgm:cxn modelId="{55EB6771-5010-394B-8169-DE89E81847E1}" type="presOf" srcId="{4C9DB0B7-0B95-E04C-AAA5-D73BA491B961}" destId="{80FFDDB2-A0C9-8C42-88CF-5A40DD6E15E6}" srcOrd="0" destOrd="0" presId="urn:microsoft.com/office/officeart/2005/8/layout/cycle1"/>
    <dgm:cxn modelId="{F4DD07A3-09B2-5A42-BC7C-96BD3B761C4B}" type="presOf" srcId="{CF18CC88-A378-FC44-8FDD-2C3243E425A0}" destId="{499CC5DD-5E60-4946-872C-0C7BA71133FA}" srcOrd="0" destOrd="0" presId="urn:microsoft.com/office/officeart/2005/8/layout/cycle1"/>
    <dgm:cxn modelId="{F44315AE-7A39-A44B-8AF8-2423F53016C6}" type="presOf" srcId="{F74327AA-6922-FE46-B919-259969651BFC}" destId="{8695CB2E-8E84-9045-A5F8-C8D89C93FE63}" srcOrd="0" destOrd="0" presId="urn:microsoft.com/office/officeart/2005/8/layout/cycle1"/>
    <dgm:cxn modelId="{AEF859B1-DC7A-FD4B-994E-329CA1947CDA}" type="presOf" srcId="{7AD7DBC2-797F-9F4D-B12B-91D98DD4A4FE}" destId="{B4831019-74E6-3D42-A582-D5D4BF6E5375}" srcOrd="0" destOrd="0" presId="urn:microsoft.com/office/officeart/2005/8/layout/cycle1"/>
    <dgm:cxn modelId="{33E2B4BD-3696-9D42-A10F-81E5D4719EE1}" type="presOf" srcId="{F72B2D3D-F918-1D45-BB88-8498C0B01227}" destId="{2AC9323D-F3A4-114C-B2B4-698452135B92}" srcOrd="0" destOrd="0" presId="urn:microsoft.com/office/officeart/2005/8/layout/cycle1"/>
    <dgm:cxn modelId="{684454C9-265D-9F49-B024-E7EE51A85A20}" type="presOf" srcId="{D072F801-A969-CF4E-AEC6-CA48B241D92A}" destId="{C66B2C81-FD7B-8E45-95FB-E59903BEDCE6}" srcOrd="0" destOrd="0" presId="urn:microsoft.com/office/officeart/2005/8/layout/cycle1"/>
    <dgm:cxn modelId="{276107DB-EEEE-2542-91F0-5BBBC0F1284E}" srcId="{4C9DB0B7-0B95-E04C-AAA5-D73BA491B961}" destId="{EF1B4CED-A96A-9B47-A570-670FD40D72F2}" srcOrd="3" destOrd="0" parTransId="{17D06990-66F1-5A47-B325-B751E456117C}" sibTransId="{D072F801-A969-CF4E-AEC6-CA48B241D92A}"/>
    <dgm:cxn modelId="{A420CCE4-B2F6-434D-A6C5-9EE78B25DE4C}" type="presOf" srcId="{968C3DCA-FCAB-A44B-974E-4F8DC6035515}" destId="{965A881C-3CC4-074A-8932-8D243253750A}" srcOrd="0" destOrd="0" presId="urn:microsoft.com/office/officeart/2005/8/layout/cycle1"/>
    <dgm:cxn modelId="{17C013F9-2A62-414D-98A1-EEC075C522FF}" srcId="{4C9DB0B7-0B95-E04C-AAA5-D73BA491B961}" destId="{F74327AA-6922-FE46-B919-259969651BFC}" srcOrd="2" destOrd="0" parTransId="{4DB5C1B8-E529-CE40-B086-8BE1D445B373}" sibTransId="{7AD7DBC2-797F-9F4D-B12B-91D98DD4A4FE}"/>
    <dgm:cxn modelId="{0BFB09CC-B1C3-8646-B63D-5C20C74C7D5B}" type="presParOf" srcId="{80FFDDB2-A0C9-8C42-88CF-5A40DD6E15E6}" destId="{0695CD2C-7AB6-3E4C-A395-666F2FF32844}" srcOrd="0" destOrd="0" presId="urn:microsoft.com/office/officeart/2005/8/layout/cycle1"/>
    <dgm:cxn modelId="{795ED224-A666-F044-8FF1-5E9876C3A1C1}" type="presParOf" srcId="{80FFDDB2-A0C9-8C42-88CF-5A40DD6E15E6}" destId="{499CC5DD-5E60-4946-872C-0C7BA71133FA}" srcOrd="1" destOrd="0" presId="urn:microsoft.com/office/officeart/2005/8/layout/cycle1"/>
    <dgm:cxn modelId="{6F816299-1938-B645-AE51-ED3AFD026EAC}" type="presParOf" srcId="{80FFDDB2-A0C9-8C42-88CF-5A40DD6E15E6}" destId="{FF5FE2A3-F8A0-C84E-B5EE-D9577027DD4B}" srcOrd="2" destOrd="0" presId="urn:microsoft.com/office/officeart/2005/8/layout/cycle1"/>
    <dgm:cxn modelId="{9B0774B1-FF81-CE4B-B9A0-5BBA738F8623}" type="presParOf" srcId="{80FFDDB2-A0C9-8C42-88CF-5A40DD6E15E6}" destId="{891AA14C-4262-4744-A52C-ABE05DBB9D39}" srcOrd="3" destOrd="0" presId="urn:microsoft.com/office/officeart/2005/8/layout/cycle1"/>
    <dgm:cxn modelId="{2CC643BA-C3E1-B840-AD8E-56ACBC3C9FE6}" type="presParOf" srcId="{80FFDDB2-A0C9-8C42-88CF-5A40DD6E15E6}" destId="{965A881C-3CC4-074A-8932-8D243253750A}" srcOrd="4" destOrd="0" presId="urn:microsoft.com/office/officeart/2005/8/layout/cycle1"/>
    <dgm:cxn modelId="{B7805B69-F3DF-CB4E-ADE0-B9CB608248C9}" type="presParOf" srcId="{80FFDDB2-A0C9-8C42-88CF-5A40DD6E15E6}" destId="{CA3FDD1F-F69D-1948-8A73-1B84EF518BF4}" srcOrd="5" destOrd="0" presId="urn:microsoft.com/office/officeart/2005/8/layout/cycle1"/>
    <dgm:cxn modelId="{B8C87372-8B06-E149-A9C3-1A9B69302CB3}" type="presParOf" srcId="{80FFDDB2-A0C9-8C42-88CF-5A40DD6E15E6}" destId="{E7EABE29-2D87-EB41-8073-AFA73FEE0715}" srcOrd="6" destOrd="0" presId="urn:microsoft.com/office/officeart/2005/8/layout/cycle1"/>
    <dgm:cxn modelId="{D65E0704-6A28-5846-BD40-7C0332B91610}" type="presParOf" srcId="{80FFDDB2-A0C9-8C42-88CF-5A40DD6E15E6}" destId="{8695CB2E-8E84-9045-A5F8-C8D89C93FE63}" srcOrd="7" destOrd="0" presId="urn:microsoft.com/office/officeart/2005/8/layout/cycle1"/>
    <dgm:cxn modelId="{104B5355-70D1-274B-AA12-EB642BA7453F}" type="presParOf" srcId="{80FFDDB2-A0C9-8C42-88CF-5A40DD6E15E6}" destId="{B4831019-74E6-3D42-A582-D5D4BF6E5375}" srcOrd="8" destOrd="0" presId="urn:microsoft.com/office/officeart/2005/8/layout/cycle1"/>
    <dgm:cxn modelId="{C50795C4-E82F-414E-B694-6EFF289DEB7E}" type="presParOf" srcId="{80FFDDB2-A0C9-8C42-88CF-5A40DD6E15E6}" destId="{DC8B1C31-9D60-8A42-B7D0-7CE50DD6AC33}" srcOrd="9" destOrd="0" presId="urn:microsoft.com/office/officeart/2005/8/layout/cycle1"/>
    <dgm:cxn modelId="{FFDE26CC-181A-404C-A88C-134946BF57BE}" type="presParOf" srcId="{80FFDDB2-A0C9-8C42-88CF-5A40DD6E15E6}" destId="{97873BA8-DBA7-D149-8A8F-72402ED77AFE}" srcOrd="10" destOrd="0" presId="urn:microsoft.com/office/officeart/2005/8/layout/cycle1"/>
    <dgm:cxn modelId="{83D3F8B2-99EB-3E4A-9E22-5AC42CD08216}" type="presParOf" srcId="{80FFDDB2-A0C9-8C42-88CF-5A40DD6E15E6}" destId="{C66B2C81-FD7B-8E45-95FB-E59903BEDCE6}" srcOrd="11" destOrd="0" presId="urn:microsoft.com/office/officeart/2005/8/layout/cycle1"/>
    <dgm:cxn modelId="{69124CB9-2875-5044-A744-47E91047B8FB}" type="presParOf" srcId="{80FFDDB2-A0C9-8C42-88CF-5A40DD6E15E6}" destId="{EEFEFD57-34E4-C843-AB3B-5954F552C8A4}" srcOrd="12" destOrd="0" presId="urn:microsoft.com/office/officeart/2005/8/layout/cycle1"/>
    <dgm:cxn modelId="{14D64311-CA45-7845-A660-ACFBF7932DF9}" type="presParOf" srcId="{80FFDDB2-A0C9-8C42-88CF-5A40DD6E15E6}" destId="{2AC9323D-F3A4-114C-B2B4-698452135B92}" srcOrd="13" destOrd="0" presId="urn:microsoft.com/office/officeart/2005/8/layout/cycle1"/>
    <dgm:cxn modelId="{6D9D1F10-CCBB-A74E-BF0C-8B19B3803724}" type="presParOf" srcId="{80FFDDB2-A0C9-8C42-88CF-5A40DD6E15E6}" destId="{2DBD3307-0864-F041-802E-307F3F497EA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CC5DD-5E60-4946-872C-0C7BA71133FA}">
      <dsp:nvSpPr>
        <dsp:cNvPr id="0" name=""/>
        <dsp:cNvSpPr/>
      </dsp:nvSpPr>
      <dsp:spPr>
        <a:xfrm>
          <a:off x="4704665"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Feedstock production</a:t>
          </a:r>
        </a:p>
      </dsp:txBody>
      <dsp:txXfrm>
        <a:off x="4704665" y="39140"/>
        <a:ext cx="1341437" cy="1341437"/>
      </dsp:txXfrm>
    </dsp:sp>
    <dsp:sp modelId="{FF5FE2A3-F8A0-C84E-B5EE-D9577027DD4B}">
      <dsp:nvSpPr>
        <dsp:cNvPr id="0" name=""/>
        <dsp:cNvSpPr/>
      </dsp:nvSpPr>
      <dsp: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A881C-3CC4-074A-8932-8D243253750A}">
      <dsp:nvSpPr>
        <dsp:cNvPr id="0" name=""/>
        <dsp:cNvSpPr/>
      </dsp:nvSpPr>
      <dsp:spPr>
        <a:xfrm>
          <a:off x="5515145"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Harvesting feedstock production</a:t>
          </a:r>
        </a:p>
      </dsp:txBody>
      <dsp:txXfrm>
        <a:off x="5515145" y="2533541"/>
        <a:ext cx="1341437" cy="1341437"/>
      </dsp:txXfrm>
    </dsp:sp>
    <dsp:sp modelId="{CA3FDD1F-F69D-1948-8A73-1B84EF518BF4}">
      <dsp:nvSpPr>
        <dsp:cNvPr id="0" name=""/>
        <dsp:cNvSpPr/>
      </dsp:nvSpPr>
      <dsp:spPr>
        <a:xfrm>
          <a:off x="1549560"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5CB2E-8E84-9045-A5F8-C8D89C93FE63}">
      <dsp:nvSpPr>
        <dsp:cNvPr id="0" name=""/>
        <dsp:cNvSpPr/>
      </dsp:nvSpPr>
      <dsp:spPr>
        <a:xfrm>
          <a:off x="3393281"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Biofuel production</a:t>
          </a:r>
        </a:p>
      </dsp:txBody>
      <dsp:txXfrm>
        <a:off x="3393281" y="4075166"/>
        <a:ext cx="1341437" cy="1341437"/>
      </dsp:txXfrm>
    </dsp:sp>
    <dsp:sp modelId="{B4831019-74E6-3D42-A582-D5D4BF6E5375}">
      <dsp:nvSpPr>
        <dsp:cNvPr id="0" name=""/>
        <dsp:cNvSpPr/>
      </dsp:nvSpPr>
      <dsp:spPr>
        <a:xfrm>
          <a:off x="1549560"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73BA8-DBA7-D149-8A8F-72402ED77AFE}">
      <dsp:nvSpPr>
        <dsp:cNvPr id="0" name=""/>
        <dsp:cNvSpPr/>
      </dsp:nvSpPr>
      <dsp:spPr>
        <a:xfrm>
          <a:off x="1271416"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Fuel distribution</a:t>
          </a:r>
        </a:p>
      </dsp:txBody>
      <dsp:txXfrm>
        <a:off x="1271416" y="2533541"/>
        <a:ext cx="1341437" cy="1341437"/>
      </dsp:txXfrm>
    </dsp:sp>
    <dsp:sp modelId="{C66B2C81-FD7B-8E45-95FB-E59903BEDCE6}">
      <dsp:nvSpPr>
        <dsp:cNvPr id="0" name=""/>
        <dsp:cNvSpPr/>
      </dsp:nvSpPr>
      <dsp:spPr>
        <a:xfrm>
          <a:off x="1549560"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C9323D-F3A4-114C-B2B4-698452135B92}">
      <dsp:nvSpPr>
        <dsp:cNvPr id="0" name=""/>
        <dsp:cNvSpPr/>
      </dsp:nvSpPr>
      <dsp:spPr>
        <a:xfrm>
          <a:off x="2081896"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Combustion</a:t>
          </a:r>
        </a:p>
      </dsp:txBody>
      <dsp:txXfrm>
        <a:off x="2081896" y="39140"/>
        <a:ext cx="1341437" cy="1341437"/>
      </dsp:txXfrm>
    </dsp:sp>
    <dsp:sp modelId="{2DBD3307-0864-F041-802E-307F3F497EA2}">
      <dsp:nvSpPr>
        <dsp:cNvPr id="0" name=""/>
        <dsp:cNvSpPr/>
      </dsp:nvSpPr>
      <dsp:spPr>
        <a:xfrm>
          <a:off x="1549560" y="385"/>
          <a:ext cx="5028878" cy="5028878"/>
        </a:xfrm>
        <a:prstGeom prst="circularArrow">
          <a:avLst>
            <a:gd name="adj1" fmla="val 5202"/>
            <a:gd name="adj2" fmla="val 336015"/>
            <a:gd name="adj3" fmla="val 16865256"/>
            <a:gd name="adj4" fmla="val 151987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82.emf"/><Relationship Id="rId1" Type="http://schemas.openxmlformats.org/officeDocument/2006/relationships/image" Target="../media/image77.e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 Id="rId9"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8A678-F7A7-EF41-BDC5-95F7D4B2E94C}" type="datetimeFigureOut">
              <a:rPr lang="en-US" smtClean="0"/>
              <a:t>3/13/2019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F15DA-2999-BD45-B1E8-0262870E8F05}" type="slidenum">
              <a:rPr lang="en-US" smtClean="0"/>
              <a:t>‹#›</a:t>
            </a:fld>
            <a:endParaRPr lang="en-US"/>
          </a:p>
        </p:txBody>
      </p:sp>
    </p:spTree>
    <p:extLst>
      <p:ext uri="{BB962C8B-B14F-4D97-AF65-F5344CB8AC3E}">
        <p14:creationId xmlns:p14="http://schemas.microsoft.com/office/powerpoint/2010/main" val="153226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https://www.flickr.com/photos/30478819@N08/23973212068</a:t>
            </a:r>
          </a:p>
          <a:p>
            <a:r>
              <a:rPr lang="en-US" dirty="0"/>
              <a:t>https://pixabay.com/en/paper-blank-white-empty-page-2221812/</a:t>
            </a:r>
          </a:p>
          <a:p>
            <a:r>
              <a:rPr lang="en-US" dirty="0"/>
              <a:t>PLA plastic cup picture from Beyond Benign</a:t>
            </a:r>
          </a:p>
        </p:txBody>
      </p:sp>
      <p:sp>
        <p:nvSpPr>
          <p:cNvPr id="4" name="Slide Number Placeholder 3"/>
          <p:cNvSpPr>
            <a:spLocks noGrp="1"/>
          </p:cNvSpPr>
          <p:nvPr>
            <p:ph type="sldNum" sz="quarter" idx="5"/>
          </p:nvPr>
        </p:nvSpPr>
        <p:spPr/>
        <p:txBody>
          <a:bodyPr/>
          <a:lstStyle/>
          <a:p>
            <a:fld id="{C13F15DA-2999-BD45-B1E8-0262870E8F05}" type="slidenum">
              <a:rPr lang="en-US" smtClean="0"/>
              <a:t>8</a:t>
            </a:fld>
            <a:endParaRPr lang="en-US"/>
          </a:p>
        </p:txBody>
      </p:sp>
    </p:spTree>
    <p:extLst>
      <p:ext uri="{BB962C8B-B14F-4D97-AF65-F5344CB8AC3E}">
        <p14:creationId xmlns:p14="http://schemas.microsoft.com/office/powerpoint/2010/main" val="258605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Images: https://www.flickr.com/photos/recyclethis/161604528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https://en.wikipedia.org/wiki/List_of_polyurethane_applications#/media/File:%C3%89ponge_type_4_(1).jpg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https://pixabay.com/en/pill-medicine-capsule-illness-pain-3264943/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26</a:t>
            </a:fld>
            <a:endParaRPr lang="en-US"/>
          </a:p>
        </p:txBody>
      </p:sp>
    </p:spTree>
    <p:extLst>
      <p:ext uri="{BB962C8B-B14F-4D97-AF65-F5344CB8AC3E}">
        <p14:creationId xmlns:p14="http://schemas.microsoft.com/office/powerpoint/2010/main" val="340055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File:GI_Market_food_waste.jpg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society currently faces the twin challenges of resource depletion and waste accumulation leading to</a:t>
            </a:r>
          </a:p>
          <a:p>
            <a:r>
              <a:rPr lang="en-US" sz="1200" kern="1200" dirty="0">
                <a:solidFill>
                  <a:schemeClr val="tx1"/>
                </a:solidFill>
                <a:effectLst/>
                <a:latin typeface="+mn-lt"/>
                <a:ea typeface="+mn-ea"/>
                <a:cs typeface="+mn-cs"/>
              </a:rPr>
              <a:t>rapidly escalating raw material costs and increasingly expensive and restrictive waste disposal legislation.</a:t>
            </a:r>
          </a:p>
          <a:p>
            <a:r>
              <a:rPr lang="en-US" sz="1200" kern="1200" dirty="0">
                <a:solidFill>
                  <a:schemeClr val="tx1"/>
                </a:solidFill>
                <a:effectLst/>
                <a:latin typeface="+mn-lt"/>
                <a:ea typeface="+mn-ea"/>
                <a:cs typeface="+mn-cs"/>
              </a:rPr>
              <a:t>The variety of food processes used in the food and drink industry globally generate food supply chain</a:t>
            </a:r>
          </a:p>
          <a:p>
            <a:r>
              <a:rPr lang="en-US" sz="1200" kern="1200" dirty="0">
                <a:solidFill>
                  <a:schemeClr val="tx1"/>
                </a:solidFill>
                <a:effectLst/>
                <a:latin typeface="+mn-lt"/>
                <a:ea typeface="+mn-ea"/>
                <a:cs typeface="+mn-cs"/>
              </a:rPr>
              <a:t>waste on a multi </a:t>
            </a:r>
            <a:r>
              <a:rPr lang="en-US" sz="1200" kern="1200" dirty="0" err="1">
                <a:solidFill>
                  <a:schemeClr val="tx1"/>
                </a:solidFill>
                <a:effectLst/>
                <a:latin typeface="+mn-lt"/>
                <a:ea typeface="+mn-ea"/>
                <a:cs typeface="+mn-cs"/>
              </a:rPr>
              <a:t>tonne</a:t>
            </a:r>
            <a:r>
              <a:rPr lang="en-US" sz="1200" kern="1200" dirty="0">
                <a:solidFill>
                  <a:schemeClr val="tx1"/>
                </a:solidFill>
                <a:effectLst/>
                <a:latin typeface="+mn-lt"/>
                <a:ea typeface="+mn-ea"/>
                <a:cs typeface="+mn-cs"/>
              </a:rPr>
              <a:t> scale every year. Such resides include wheat straw surpluses, spent coffee</a:t>
            </a:r>
          </a:p>
          <a:p>
            <a:r>
              <a:rPr lang="en-US" sz="1200" kern="1200" dirty="0">
                <a:solidFill>
                  <a:schemeClr val="tx1"/>
                </a:solidFill>
                <a:effectLst/>
                <a:latin typeface="+mn-lt"/>
                <a:ea typeface="+mn-ea"/>
                <a:cs typeface="+mn-cs"/>
              </a:rPr>
              <a:t>grounds or citrus peels, all of which represent a resource for an integrated, product focused biorefinery.</a:t>
            </a:r>
          </a:p>
          <a:p>
            <a:r>
              <a:rPr lang="en-US" sz="1200" kern="1200" dirty="0">
                <a:solidFill>
                  <a:schemeClr val="tx1"/>
                </a:solidFill>
                <a:effectLst/>
                <a:latin typeface="+mn-lt"/>
                <a:ea typeface="+mn-ea"/>
                <a:cs typeface="+mn-cs"/>
              </a:rPr>
              <a:t>Orange peel is particularly interesting: pectin and D-limonene, two marketable components, can be produced</a:t>
            </a:r>
          </a:p>
          <a:p>
            <a:r>
              <a:rPr lang="en-US" sz="1200" kern="1200" dirty="0">
                <a:solidFill>
                  <a:schemeClr val="tx1"/>
                </a:solidFill>
                <a:effectLst/>
                <a:latin typeface="+mn-lt"/>
                <a:ea typeface="+mn-ea"/>
                <a:cs typeface="+mn-cs"/>
              </a:rPr>
              <a:t>together with several flavonoids under the same conditions at a </a:t>
            </a:r>
            <a:r>
              <a:rPr lang="en-US" sz="1200" kern="1200" dirty="0" err="1">
                <a:solidFill>
                  <a:schemeClr val="tx1"/>
                </a:solidFill>
                <a:effectLst/>
                <a:latin typeface="+mn-lt"/>
                <a:ea typeface="+mn-ea"/>
                <a:cs typeface="+mn-cs"/>
              </a:rPr>
              <a:t>litre</a:t>
            </a:r>
            <a:r>
              <a:rPr lang="en-US" sz="1200" kern="1200" dirty="0">
                <a:solidFill>
                  <a:schemeClr val="tx1"/>
                </a:solidFill>
                <a:effectLst/>
                <a:latin typeface="+mn-lt"/>
                <a:ea typeface="+mn-ea"/>
                <a:cs typeface="+mn-cs"/>
              </a:rPr>
              <a:t> scale using low temperature</a:t>
            </a:r>
          </a:p>
          <a:p>
            <a:r>
              <a:rPr lang="en-US" sz="1200" kern="1200" dirty="0">
                <a:solidFill>
                  <a:schemeClr val="tx1"/>
                </a:solidFill>
                <a:effectLst/>
                <a:latin typeface="+mn-lt"/>
                <a:ea typeface="+mn-ea"/>
                <a:cs typeface="+mn-cs"/>
              </a:rPr>
              <a:t>microwave treatment. The running costs for such a process on large scale (50 000 metric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per</a:t>
            </a:r>
          </a:p>
          <a:p>
            <a:r>
              <a:rPr lang="en-US" sz="1200" kern="1200" dirty="0">
                <a:solidFill>
                  <a:schemeClr val="tx1"/>
                </a:solidFill>
                <a:effectLst/>
                <a:latin typeface="+mn-lt"/>
                <a:ea typeface="+mn-ea"/>
                <a:cs typeface="+mn-cs"/>
              </a:rPr>
              <a:t>annum) have been estimated on the basis of the combined production of pectin and D-limonene.</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29</a:t>
            </a:fld>
            <a:endParaRPr lang="en-US"/>
          </a:p>
        </p:txBody>
      </p:sp>
    </p:spTree>
    <p:extLst>
      <p:ext uri="{BB962C8B-B14F-4D97-AF65-F5344CB8AC3E}">
        <p14:creationId xmlns:p14="http://schemas.microsoft.com/office/powerpoint/2010/main" val="22375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File:GI_Market_food_waste.jpg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society currently faces the twin challenges of resource depletion and waste accumulation leading to</a:t>
            </a:r>
          </a:p>
          <a:p>
            <a:r>
              <a:rPr lang="en-US" sz="1200" kern="1200" dirty="0">
                <a:solidFill>
                  <a:schemeClr val="tx1"/>
                </a:solidFill>
                <a:effectLst/>
                <a:latin typeface="+mn-lt"/>
                <a:ea typeface="+mn-ea"/>
                <a:cs typeface="+mn-cs"/>
              </a:rPr>
              <a:t>rapidly escalating raw material costs and increasingly expensive and restrictive waste disposal legislation.</a:t>
            </a:r>
          </a:p>
          <a:p>
            <a:r>
              <a:rPr lang="en-US" sz="1200" kern="1200" dirty="0">
                <a:solidFill>
                  <a:schemeClr val="tx1"/>
                </a:solidFill>
                <a:effectLst/>
                <a:latin typeface="+mn-lt"/>
                <a:ea typeface="+mn-ea"/>
                <a:cs typeface="+mn-cs"/>
              </a:rPr>
              <a:t>The variety of food processes used in the food and drink industry globally generate food supply chain</a:t>
            </a:r>
          </a:p>
          <a:p>
            <a:r>
              <a:rPr lang="en-US" sz="1200" kern="1200" dirty="0">
                <a:solidFill>
                  <a:schemeClr val="tx1"/>
                </a:solidFill>
                <a:effectLst/>
                <a:latin typeface="+mn-lt"/>
                <a:ea typeface="+mn-ea"/>
                <a:cs typeface="+mn-cs"/>
              </a:rPr>
              <a:t>waste on a multi </a:t>
            </a:r>
            <a:r>
              <a:rPr lang="en-US" sz="1200" kern="1200" dirty="0" err="1">
                <a:solidFill>
                  <a:schemeClr val="tx1"/>
                </a:solidFill>
                <a:effectLst/>
                <a:latin typeface="+mn-lt"/>
                <a:ea typeface="+mn-ea"/>
                <a:cs typeface="+mn-cs"/>
              </a:rPr>
              <a:t>tonne</a:t>
            </a:r>
            <a:r>
              <a:rPr lang="en-US" sz="1200" kern="1200" dirty="0">
                <a:solidFill>
                  <a:schemeClr val="tx1"/>
                </a:solidFill>
                <a:effectLst/>
                <a:latin typeface="+mn-lt"/>
                <a:ea typeface="+mn-ea"/>
                <a:cs typeface="+mn-cs"/>
              </a:rPr>
              <a:t> scale every year. Such resides include wheat straw surpluses, spent coffee</a:t>
            </a:r>
          </a:p>
          <a:p>
            <a:r>
              <a:rPr lang="en-US" sz="1200" kern="1200" dirty="0">
                <a:solidFill>
                  <a:schemeClr val="tx1"/>
                </a:solidFill>
                <a:effectLst/>
                <a:latin typeface="+mn-lt"/>
                <a:ea typeface="+mn-ea"/>
                <a:cs typeface="+mn-cs"/>
              </a:rPr>
              <a:t>grounds or citrus peels, all of which represent a resource for an integrated, product focused biorefinery.</a:t>
            </a:r>
          </a:p>
          <a:p>
            <a:r>
              <a:rPr lang="en-US" sz="1200" kern="1200" dirty="0">
                <a:solidFill>
                  <a:schemeClr val="tx1"/>
                </a:solidFill>
                <a:effectLst/>
                <a:latin typeface="+mn-lt"/>
                <a:ea typeface="+mn-ea"/>
                <a:cs typeface="+mn-cs"/>
              </a:rPr>
              <a:t>Orange peel is particularly interesting: pectin and D-limonene, two marketable components, can be produced</a:t>
            </a:r>
          </a:p>
          <a:p>
            <a:r>
              <a:rPr lang="en-US" sz="1200" kern="1200" dirty="0">
                <a:solidFill>
                  <a:schemeClr val="tx1"/>
                </a:solidFill>
                <a:effectLst/>
                <a:latin typeface="+mn-lt"/>
                <a:ea typeface="+mn-ea"/>
                <a:cs typeface="+mn-cs"/>
              </a:rPr>
              <a:t>together with several flavonoids under the same conditions at a </a:t>
            </a:r>
            <a:r>
              <a:rPr lang="en-US" sz="1200" kern="1200" dirty="0" err="1">
                <a:solidFill>
                  <a:schemeClr val="tx1"/>
                </a:solidFill>
                <a:effectLst/>
                <a:latin typeface="+mn-lt"/>
                <a:ea typeface="+mn-ea"/>
                <a:cs typeface="+mn-cs"/>
              </a:rPr>
              <a:t>litre</a:t>
            </a:r>
            <a:r>
              <a:rPr lang="en-US" sz="1200" kern="1200" dirty="0">
                <a:solidFill>
                  <a:schemeClr val="tx1"/>
                </a:solidFill>
                <a:effectLst/>
                <a:latin typeface="+mn-lt"/>
                <a:ea typeface="+mn-ea"/>
                <a:cs typeface="+mn-cs"/>
              </a:rPr>
              <a:t> scale using low temperature</a:t>
            </a:r>
          </a:p>
          <a:p>
            <a:r>
              <a:rPr lang="en-US" sz="1200" kern="1200" dirty="0">
                <a:solidFill>
                  <a:schemeClr val="tx1"/>
                </a:solidFill>
                <a:effectLst/>
                <a:latin typeface="+mn-lt"/>
                <a:ea typeface="+mn-ea"/>
                <a:cs typeface="+mn-cs"/>
              </a:rPr>
              <a:t>microwave treatment. The running costs for such a process on large scale (50 000 metric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per</a:t>
            </a:r>
          </a:p>
          <a:p>
            <a:r>
              <a:rPr lang="en-US" sz="1200" kern="1200" dirty="0">
                <a:solidFill>
                  <a:schemeClr val="tx1"/>
                </a:solidFill>
                <a:effectLst/>
                <a:latin typeface="+mn-lt"/>
                <a:ea typeface="+mn-ea"/>
                <a:cs typeface="+mn-cs"/>
              </a:rPr>
              <a:t>annum) have been estimated on the basis of the combined production of pectin and D-limonene.</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30</a:t>
            </a:fld>
            <a:endParaRPr lang="en-US"/>
          </a:p>
        </p:txBody>
      </p:sp>
    </p:spTree>
    <p:extLst>
      <p:ext uri="{BB962C8B-B14F-4D97-AF65-F5344CB8AC3E}">
        <p14:creationId xmlns:p14="http://schemas.microsoft.com/office/powerpoint/2010/main" val="2953954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Source: </a:t>
            </a:r>
            <a:r>
              <a:rPr lang="en-US" sz="1200" dirty="0">
                <a:solidFill>
                  <a:schemeClr val="bg1">
                    <a:lumMod val="50000"/>
                  </a:schemeClr>
                </a:solidFill>
              </a:rPr>
              <a:t>Image Source: Green Chem., 2013, 15, 307</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Without aiming to report all available types of FSCW,</a:t>
            </a:r>
          </a:p>
          <a:p>
            <a:r>
              <a:rPr lang="en-US" sz="1200" kern="1200" dirty="0">
                <a:solidFill>
                  <a:schemeClr val="tx1"/>
                </a:solidFill>
                <a:effectLst/>
                <a:latin typeface="+mn-lt"/>
                <a:ea typeface="+mn-ea"/>
                <a:cs typeface="+mn-cs"/>
              </a:rPr>
              <a:t>Table 1 lists examples of different pre-consumer types of </a:t>
            </a:r>
            <a:r>
              <a:rPr lang="en-US" sz="1200" kern="1200" dirty="0" err="1">
                <a:solidFill>
                  <a:schemeClr val="tx1"/>
                </a:solidFill>
                <a:effectLst/>
                <a:latin typeface="+mn-lt"/>
                <a:ea typeface="+mn-ea"/>
                <a:cs typeface="+mn-cs"/>
              </a:rPr>
              <a:t>agroindustrial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residues available around the globe. The intention</a:t>
            </a:r>
          </a:p>
          <a:p>
            <a:r>
              <a:rPr lang="en-US" sz="1200" kern="1200" dirty="0">
                <a:solidFill>
                  <a:schemeClr val="tx1"/>
                </a:solidFill>
                <a:effectLst/>
                <a:latin typeface="+mn-lt"/>
                <a:ea typeface="+mn-ea"/>
                <a:cs typeface="+mn-cs"/>
              </a:rPr>
              <a:t>is to illustrate available volumes of this resource, showing how</a:t>
            </a:r>
          </a:p>
          <a:p>
            <a:r>
              <a:rPr lang="en-US" sz="1200" kern="1200" dirty="0">
                <a:solidFill>
                  <a:schemeClr val="tx1"/>
                </a:solidFill>
                <a:effectLst/>
                <a:latin typeface="+mn-lt"/>
                <a:ea typeface="+mn-ea"/>
                <a:cs typeface="+mn-cs"/>
              </a:rPr>
              <a:t>non animal-derived waste issued from the production of processed</a:t>
            </a:r>
          </a:p>
          <a:p>
            <a:r>
              <a:rPr lang="en-US" sz="1200" kern="1200" dirty="0">
                <a:solidFill>
                  <a:schemeClr val="tx1"/>
                </a:solidFill>
                <a:effectLst/>
                <a:latin typeface="+mn-lt"/>
                <a:ea typeface="+mn-ea"/>
                <a:cs typeface="+mn-cs"/>
              </a:rPr>
              <a:t>foods accumulates on a global scale in significant</a:t>
            </a:r>
          </a:p>
          <a:p>
            <a:r>
              <a:rPr lang="en-US" sz="1200" kern="1200" dirty="0">
                <a:solidFill>
                  <a:schemeClr val="tx1"/>
                </a:solidFill>
                <a:effectLst/>
                <a:latin typeface="+mn-lt"/>
                <a:ea typeface="+mn-ea"/>
                <a:cs typeface="+mn-cs"/>
              </a:rPr>
              <a:t>quantities.</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31</a:t>
            </a:fld>
            <a:endParaRPr lang="en-US"/>
          </a:p>
        </p:txBody>
      </p:sp>
    </p:spTree>
    <p:extLst>
      <p:ext uri="{BB962C8B-B14F-4D97-AF65-F5344CB8AC3E}">
        <p14:creationId xmlns:p14="http://schemas.microsoft.com/office/powerpoint/2010/main" val="1450180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effectLst/>
                <a:latin typeface="+mn-lt"/>
                <a:ea typeface="+mn-ea"/>
                <a:cs typeface="+mn-cs"/>
              </a:rPr>
              <a:t>Green Chem., 2013, 15, 307</a:t>
            </a:r>
          </a:p>
          <a:p>
            <a:endParaRPr lang="en-US" dirty="0"/>
          </a:p>
          <a:p>
            <a:r>
              <a:rPr lang="en-US" sz="1200" kern="1200" dirty="0">
                <a:solidFill>
                  <a:schemeClr val="tx1"/>
                </a:solidFill>
                <a:effectLst/>
                <a:latin typeface="+mn-lt"/>
                <a:ea typeface="+mn-ea"/>
                <a:cs typeface="+mn-cs"/>
              </a:rPr>
              <a:t>Although post-consumer waste is often the most visible,</a:t>
            </a:r>
          </a:p>
          <a:p>
            <a:r>
              <a:rPr lang="en-US" sz="1200" kern="1200" dirty="0">
                <a:solidFill>
                  <a:schemeClr val="tx1"/>
                </a:solidFill>
                <a:effectLst/>
                <a:latin typeface="+mn-lt"/>
                <a:ea typeface="+mn-ea"/>
                <a:cs typeface="+mn-cs"/>
              </a:rPr>
              <a:t>especially on a daily basis from the consumer’s perspective, it</a:t>
            </a:r>
          </a:p>
          <a:p>
            <a:r>
              <a:rPr lang="en-US" sz="1200" kern="1200" dirty="0">
                <a:solidFill>
                  <a:schemeClr val="tx1"/>
                </a:solidFill>
                <a:effectLst/>
                <a:latin typeface="+mn-lt"/>
                <a:ea typeface="+mn-ea"/>
                <a:cs typeface="+mn-cs"/>
              </a:rPr>
              <a:t>is not only difficult to collect and segregate, but also challenging</a:t>
            </a:r>
          </a:p>
          <a:p>
            <a:r>
              <a:rPr lang="en-US" sz="1200" kern="1200" dirty="0">
                <a:solidFill>
                  <a:schemeClr val="tx1"/>
                </a:solidFill>
                <a:effectLst/>
                <a:latin typeface="+mn-lt"/>
                <a:ea typeface="+mn-ea"/>
                <a:cs typeface="+mn-cs"/>
              </a:rPr>
              <a:t>to </a:t>
            </a:r>
            <a:r>
              <a:rPr lang="en-US" sz="1200" kern="1200" dirty="0" err="1">
                <a:solidFill>
                  <a:schemeClr val="tx1"/>
                </a:solidFill>
                <a:effectLst/>
                <a:latin typeface="+mn-lt"/>
                <a:ea typeface="+mn-ea"/>
                <a:cs typeface="+mn-cs"/>
              </a:rPr>
              <a:t>valorise</a:t>
            </a:r>
            <a:r>
              <a:rPr lang="en-US" sz="1200" kern="1200" dirty="0">
                <a:solidFill>
                  <a:schemeClr val="tx1"/>
                </a:solidFill>
                <a:effectLst/>
                <a:latin typeface="+mn-lt"/>
                <a:ea typeface="+mn-ea"/>
                <a:cs typeface="+mn-cs"/>
              </a:rPr>
              <a:t> given its heterogeneous composition. </a:t>
            </a:r>
            <a:r>
              <a:rPr lang="en-US" sz="1200" kern="1200" dirty="0" err="1">
                <a:solidFill>
                  <a:schemeClr val="tx1"/>
                </a:solidFill>
                <a:effectLst/>
                <a:latin typeface="+mn-lt"/>
                <a:ea typeface="+mn-ea"/>
                <a:cs typeface="+mn-cs"/>
              </a:rPr>
              <a:t>Preconsumer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waste is generated in a more concentrated manner,</a:t>
            </a:r>
          </a:p>
          <a:p>
            <a:r>
              <a:rPr lang="en-US" sz="1200" kern="1200" dirty="0">
                <a:solidFill>
                  <a:schemeClr val="tx1"/>
                </a:solidFill>
                <a:effectLst/>
                <a:latin typeface="+mn-lt"/>
                <a:ea typeface="+mn-ea"/>
                <a:cs typeface="+mn-cs"/>
              </a:rPr>
              <a:t>especially when considering the ever increasing rate of global</a:t>
            </a:r>
          </a:p>
          <a:p>
            <a:r>
              <a:rPr lang="en-US" sz="1200" kern="1200" dirty="0">
                <a:solidFill>
                  <a:schemeClr val="tx1"/>
                </a:solidFill>
                <a:effectLst/>
                <a:latin typeface="+mn-lt"/>
                <a:ea typeface="+mn-ea"/>
                <a:cs typeface="+mn-cs"/>
              </a:rPr>
              <a:t>food production and processing, ensuring as little</a:t>
            </a:r>
          </a:p>
          <a:p>
            <a:r>
              <a:rPr lang="en-US" sz="1200" kern="1200" dirty="0">
                <a:solidFill>
                  <a:schemeClr val="tx1"/>
                </a:solidFill>
                <a:effectLst/>
                <a:latin typeface="+mn-lt"/>
                <a:ea typeface="+mn-ea"/>
                <a:cs typeface="+mn-cs"/>
              </a:rPr>
              <a:t>feedstock variability as possible when using pre-consumer</a:t>
            </a:r>
          </a:p>
          <a:p>
            <a:r>
              <a:rPr lang="en-US" sz="1200" kern="1200" dirty="0">
                <a:solidFill>
                  <a:schemeClr val="tx1"/>
                </a:solidFill>
                <a:effectLst/>
                <a:latin typeface="+mn-lt"/>
                <a:ea typeface="+mn-ea"/>
                <a:cs typeface="+mn-cs"/>
              </a:rPr>
              <a:t>FSCW as a raw material.</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32</a:t>
            </a:fld>
            <a:endParaRPr lang="en-US"/>
          </a:p>
        </p:txBody>
      </p:sp>
    </p:spTree>
    <p:extLst>
      <p:ext uri="{BB962C8B-B14F-4D97-AF65-F5344CB8AC3E}">
        <p14:creationId xmlns:p14="http://schemas.microsoft.com/office/powerpoint/2010/main" val="150284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commons.wikimedia.org</a:t>
            </a:r>
            <a:r>
              <a:rPr lang="en-US" dirty="0"/>
              <a:t>/wiki/</a:t>
            </a:r>
            <a:r>
              <a:rPr lang="en-US" dirty="0" err="1"/>
              <a:t>File:Orange-Fruit-Pieces.jpg</a:t>
            </a:r>
            <a:endParaRPr lang="en-US" dirty="0"/>
          </a:p>
          <a:p>
            <a:endParaRPr lang="en-US" dirty="0"/>
          </a:p>
          <a:p>
            <a:r>
              <a:rPr lang="en-US" dirty="0"/>
              <a:t>https://</a:t>
            </a:r>
            <a:r>
              <a:rPr lang="en-US" dirty="0" err="1"/>
              <a:t>www.youtube.com</a:t>
            </a:r>
            <a:r>
              <a:rPr lang="en-US" dirty="0"/>
              <a:t>/</a:t>
            </a:r>
            <a:r>
              <a:rPr lang="en-US" dirty="0" err="1"/>
              <a:t>watch?v</a:t>
            </a:r>
            <a:r>
              <a:rPr lang="en-US" dirty="0"/>
              <a:t>=1DK1CVfSQgU</a:t>
            </a:r>
          </a:p>
        </p:txBody>
      </p:sp>
      <p:sp>
        <p:nvSpPr>
          <p:cNvPr id="4" name="Slide Number Placeholder 3"/>
          <p:cNvSpPr>
            <a:spLocks noGrp="1"/>
          </p:cNvSpPr>
          <p:nvPr>
            <p:ph type="sldNum" sz="quarter" idx="5"/>
          </p:nvPr>
        </p:nvSpPr>
        <p:spPr/>
        <p:txBody>
          <a:bodyPr/>
          <a:lstStyle/>
          <a:p>
            <a:fld id="{C13F15DA-2999-BD45-B1E8-0262870E8F05}" type="slidenum">
              <a:rPr lang="en-US" smtClean="0"/>
              <a:t>33</a:t>
            </a:fld>
            <a:endParaRPr lang="en-US"/>
          </a:p>
        </p:txBody>
      </p:sp>
    </p:spTree>
    <p:extLst>
      <p:ext uri="{BB962C8B-B14F-4D97-AF65-F5344CB8AC3E}">
        <p14:creationId xmlns:p14="http://schemas.microsoft.com/office/powerpoint/2010/main" val="2814695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commons.wikimedia.org</a:t>
            </a:r>
            <a:r>
              <a:rPr lang="en-US" dirty="0"/>
              <a:t>/wiki/</a:t>
            </a:r>
            <a:r>
              <a:rPr lang="en-US" dirty="0" err="1"/>
              <a:t>File:Orange-Fruit-Pieces.jpg</a:t>
            </a:r>
            <a:endParaRPr lang="en-US" dirty="0"/>
          </a:p>
          <a:p>
            <a:endParaRPr lang="en-US" dirty="0"/>
          </a:p>
          <a:p>
            <a:r>
              <a:rPr lang="en-US" dirty="0"/>
              <a:t>https://</a:t>
            </a:r>
            <a:r>
              <a:rPr lang="en-US" dirty="0" err="1"/>
              <a:t>www.youtube.com</a:t>
            </a:r>
            <a:r>
              <a:rPr lang="en-US" dirty="0"/>
              <a:t>/</a:t>
            </a:r>
            <a:r>
              <a:rPr lang="en-US" dirty="0" err="1"/>
              <a:t>watch?v</a:t>
            </a:r>
            <a:r>
              <a:rPr lang="en-US" dirty="0"/>
              <a:t>=1DK1CVfSQgU</a:t>
            </a:r>
          </a:p>
        </p:txBody>
      </p:sp>
      <p:sp>
        <p:nvSpPr>
          <p:cNvPr id="4" name="Slide Number Placeholder 3"/>
          <p:cNvSpPr>
            <a:spLocks noGrp="1"/>
          </p:cNvSpPr>
          <p:nvPr>
            <p:ph type="sldNum" sz="quarter" idx="5"/>
          </p:nvPr>
        </p:nvSpPr>
        <p:spPr/>
        <p:txBody>
          <a:bodyPr/>
          <a:lstStyle/>
          <a:p>
            <a:fld id="{C13F15DA-2999-BD45-B1E8-0262870E8F05}" type="slidenum">
              <a:rPr lang="en-US" smtClean="0"/>
              <a:t>34</a:t>
            </a:fld>
            <a:endParaRPr lang="en-US"/>
          </a:p>
        </p:txBody>
      </p:sp>
    </p:spTree>
    <p:extLst>
      <p:ext uri="{BB962C8B-B14F-4D97-AF65-F5344CB8AC3E}">
        <p14:creationId xmlns:p14="http://schemas.microsoft.com/office/powerpoint/2010/main" val="36944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sz="1200" kern="1200" dirty="0">
                <a:solidFill>
                  <a:schemeClr val="tx1"/>
                </a:solidFill>
                <a:effectLst/>
                <a:latin typeface="+mn-lt"/>
                <a:ea typeface="+mn-ea"/>
                <a:cs typeface="+mn-cs"/>
              </a:rPr>
              <a:t>Ultra International B.V. Market </a:t>
            </a:r>
            <a:r>
              <a:rPr lang="en-US" sz="1200" kern="1200" dirty="0" err="1">
                <a:solidFill>
                  <a:schemeClr val="tx1"/>
                </a:solidFill>
                <a:effectLst/>
                <a:latin typeface="+mn-lt"/>
                <a:ea typeface="+mn-ea"/>
                <a:cs typeface="+mn-cs"/>
              </a:rPr>
              <a:t>ReportBrazilian</a:t>
            </a:r>
            <a:r>
              <a:rPr lang="en-US" sz="1200" kern="1200" dirty="0">
                <a:solidFill>
                  <a:schemeClr val="tx1"/>
                </a:solidFill>
                <a:effectLst/>
                <a:latin typeface="+mn-lt"/>
                <a:ea typeface="+mn-ea"/>
                <a:cs typeface="+mn-cs"/>
              </a:rPr>
              <a:t> Orange</a:t>
            </a:r>
          </a:p>
          <a:p>
            <a:r>
              <a:rPr lang="en-US" sz="1200" kern="1200" dirty="0">
                <a:solidFill>
                  <a:schemeClr val="tx1"/>
                </a:solidFill>
                <a:effectLst/>
                <a:latin typeface="+mn-lt"/>
                <a:ea typeface="+mn-ea"/>
                <a:cs typeface="+mn-cs"/>
              </a:rPr>
              <a:t>Summer 2017, </a:t>
            </a:r>
            <a:r>
              <a:rPr lang="en-US" sz="1200" kern="1200" dirty="0" err="1">
                <a:solidFill>
                  <a:schemeClr val="tx1"/>
                </a:solidFill>
                <a:effectLst/>
                <a:latin typeface="+mn-lt"/>
                <a:ea typeface="+mn-ea"/>
                <a:cs typeface="+mn-cs"/>
              </a:rPr>
              <a:t>Spikkenisse</a:t>
            </a:r>
            <a:r>
              <a:rPr lang="en-US" sz="1200" kern="1200" dirty="0">
                <a:solidFill>
                  <a:schemeClr val="tx1"/>
                </a:solidFill>
                <a:effectLst/>
                <a:latin typeface="+mn-lt"/>
                <a:ea typeface="+mn-ea"/>
                <a:cs typeface="+mn-cs"/>
              </a:rPr>
              <a:t> (NL), 2017. http://</a:t>
            </a:r>
            <a:r>
              <a:rPr lang="en-US" sz="1200" kern="1200" dirty="0" err="1">
                <a:solidFill>
                  <a:schemeClr val="tx1"/>
                </a:solidFill>
                <a:effectLst/>
                <a:latin typeface="+mn-lt"/>
                <a:ea typeface="+mn-ea"/>
                <a:cs typeface="+mn-cs"/>
              </a:rPr>
              <a:t>ultranl.com</a:t>
            </a:r>
            <a:r>
              <a:rPr lang="en-US" sz="1200" kern="1200" dirty="0">
                <a:solidFill>
                  <a:schemeClr val="tx1"/>
                </a:solidFill>
                <a:effectLst/>
                <a:latin typeface="+mn-lt"/>
                <a:ea typeface="+mn-ea"/>
                <a:cs typeface="+mn-cs"/>
              </a:rPr>
              <a:t>/market/</a:t>
            </a:r>
          </a:p>
          <a:p>
            <a:r>
              <a:rPr lang="en-US" sz="1200" kern="1200" dirty="0">
                <a:solidFill>
                  <a:schemeClr val="tx1"/>
                </a:solidFill>
                <a:effectLst/>
                <a:latin typeface="+mn-lt"/>
                <a:ea typeface="+mn-ea"/>
                <a:cs typeface="+mn-cs"/>
              </a:rPr>
              <a:t>brazilian-orange-oil-update-summer-2017/</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35</a:t>
            </a:fld>
            <a:endParaRPr lang="en-US"/>
          </a:p>
        </p:txBody>
      </p:sp>
    </p:spTree>
    <p:extLst>
      <p:ext uri="{BB962C8B-B14F-4D97-AF65-F5344CB8AC3E}">
        <p14:creationId xmlns:p14="http://schemas.microsoft.com/office/powerpoint/2010/main" val="262944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www.webstaurantstore.com</a:t>
            </a:r>
            <a:r>
              <a:rPr lang="en-US" dirty="0"/>
              <a:t>/noble-chemical-5-gallon-640-oz-orange-peel-citrus-solvent-cleaner/147ORANGPL5G.html?utm_source=</a:t>
            </a:r>
            <a:r>
              <a:rPr lang="en-US" dirty="0" err="1"/>
              <a:t>Google&amp;utm_medium</a:t>
            </a:r>
            <a:r>
              <a:rPr lang="en-US" dirty="0"/>
              <a:t>=</a:t>
            </a:r>
            <a:r>
              <a:rPr lang="en-US" dirty="0" err="1"/>
              <a:t>cpc&amp;utm_campaign</a:t>
            </a:r>
            <a:r>
              <a:rPr lang="en-US" dirty="0"/>
              <a:t>=</a:t>
            </a:r>
            <a:r>
              <a:rPr lang="en-US" dirty="0" err="1"/>
              <a:t>GoogleShopping&amp;gclid</a:t>
            </a:r>
            <a:r>
              <a:rPr lang="en-US" dirty="0"/>
              <a:t>=EAIaIQobChMI4ZLoq9Cs3wIVko3ICh10Vw-OEAQYBSABEgLDTvD_BwE</a:t>
            </a:r>
          </a:p>
          <a:p>
            <a:endParaRPr lang="en-US" dirty="0"/>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36</a:t>
            </a:fld>
            <a:endParaRPr lang="en-US"/>
          </a:p>
        </p:txBody>
      </p:sp>
    </p:spTree>
    <p:extLst>
      <p:ext uri="{BB962C8B-B14F-4D97-AF65-F5344CB8AC3E}">
        <p14:creationId xmlns:p14="http://schemas.microsoft.com/office/powerpoint/2010/main" val="63916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kern="1200" dirty="0">
                <a:solidFill>
                  <a:schemeClr val="tx1"/>
                </a:solidFill>
                <a:effectLst/>
                <a:latin typeface="+mn-lt"/>
                <a:ea typeface="+mn-ea"/>
                <a:cs typeface="+mn-cs"/>
              </a:rPr>
              <a:t>Green Chem., 2016, 18, 760–770 </a:t>
            </a:r>
            <a:endParaRPr lang="en-US" dirty="0"/>
          </a:p>
          <a:p>
            <a:endParaRPr lang="en-US" dirty="0"/>
          </a:p>
          <a:p>
            <a:r>
              <a:rPr lang="en-US" dirty="0"/>
              <a:t>Image source: https://</a:t>
            </a:r>
            <a:r>
              <a:rPr lang="en-US" dirty="0" err="1"/>
              <a:t>en.wikipedia.org</a:t>
            </a:r>
            <a:r>
              <a:rPr lang="en-US" dirty="0"/>
              <a:t>/wiki/File:Polycarbonate_Greenhouse-00.jpg</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37</a:t>
            </a:fld>
            <a:endParaRPr lang="en-US"/>
          </a:p>
        </p:txBody>
      </p:sp>
    </p:spTree>
    <p:extLst>
      <p:ext uri="{BB962C8B-B14F-4D97-AF65-F5344CB8AC3E}">
        <p14:creationId xmlns:p14="http://schemas.microsoft.com/office/powerpoint/2010/main" val="413081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https://www.flickr.com/photos/30478819@N08/23973212068</a:t>
            </a:r>
          </a:p>
        </p:txBody>
      </p:sp>
      <p:sp>
        <p:nvSpPr>
          <p:cNvPr id="4" name="Slide Number Placeholder 3"/>
          <p:cNvSpPr>
            <a:spLocks noGrp="1"/>
          </p:cNvSpPr>
          <p:nvPr>
            <p:ph type="sldNum" sz="quarter" idx="5"/>
          </p:nvPr>
        </p:nvSpPr>
        <p:spPr/>
        <p:txBody>
          <a:bodyPr/>
          <a:lstStyle/>
          <a:p>
            <a:fld id="{C13F15DA-2999-BD45-B1E8-0262870E8F05}" type="slidenum">
              <a:rPr lang="en-US" smtClean="0"/>
              <a:t>9</a:t>
            </a:fld>
            <a:endParaRPr lang="en-US"/>
          </a:p>
        </p:txBody>
      </p:sp>
    </p:spTree>
    <p:extLst>
      <p:ext uri="{BB962C8B-B14F-4D97-AF65-F5344CB8AC3E}">
        <p14:creationId xmlns:p14="http://schemas.microsoft.com/office/powerpoint/2010/main" val="22515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effectLst/>
                <a:latin typeface="+mn-lt"/>
                <a:ea typeface="+mn-ea"/>
                <a:cs typeface="+mn-cs"/>
              </a:rPr>
              <a:t>Green Chem., 2013, 15, 307</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38</a:t>
            </a:fld>
            <a:endParaRPr lang="en-US"/>
          </a:p>
        </p:txBody>
      </p:sp>
    </p:spTree>
    <p:extLst>
      <p:ext uri="{BB962C8B-B14F-4D97-AF65-F5344CB8AC3E}">
        <p14:creationId xmlns:p14="http://schemas.microsoft.com/office/powerpoint/2010/main" val="185898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effectLst/>
                <a:latin typeface="+mn-lt"/>
                <a:ea typeface="+mn-ea"/>
                <a:cs typeface="+mn-cs"/>
              </a:rPr>
              <a:t>Green Chem., 2013, 15, 307</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39</a:t>
            </a:fld>
            <a:endParaRPr lang="en-US"/>
          </a:p>
        </p:txBody>
      </p:sp>
    </p:spTree>
    <p:extLst>
      <p:ext uri="{BB962C8B-B14F-4D97-AF65-F5344CB8AC3E}">
        <p14:creationId xmlns:p14="http://schemas.microsoft.com/office/powerpoint/2010/main" val="302119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effectLst/>
                <a:latin typeface="+mn-lt"/>
                <a:ea typeface="+mn-ea"/>
                <a:cs typeface="+mn-cs"/>
              </a:rPr>
              <a:t>Green Chem., 2013, 15, 307</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40</a:t>
            </a:fld>
            <a:endParaRPr lang="en-US"/>
          </a:p>
        </p:txBody>
      </p:sp>
    </p:spTree>
    <p:extLst>
      <p:ext uri="{BB962C8B-B14F-4D97-AF65-F5344CB8AC3E}">
        <p14:creationId xmlns:p14="http://schemas.microsoft.com/office/powerpoint/2010/main" val="1615361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Creative Commons, https://</a:t>
            </a:r>
            <a:r>
              <a:rPr lang="en-US" dirty="0" err="1"/>
              <a:t>www.maxpixel.net</a:t>
            </a:r>
            <a:r>
              <a:rPr lang="en-US" dirty="0"/>
              <a:t>/Orange-Oranges-Citrus-Fruit-Fruit-1327052</a:t>
            </a:r>
          </a:p>
        </p:txBody>
      </p:sp>
      <p:sp>
        <p:nvSpPr>
          <p:cNvPr id="4" name="Slide Number Placeholder 3"/>
          <p:cNvSpPr>
            <a:spLocks noGrp="1"/>
          </p:cNvSpPr>
          <p:nvPr>
            <p:ph type="sldNum" sz="quarter" idx="5"/>
          </p:nvPr>
        </p:nvSpPr>
        <p:spPr/>
        <p:txBody>
          <a:bodyPr/>
          <a:lstStyle/>
          <a:p>
            <a:fld id="{C13F15DA-2999-BD45-B1E8-0262870E8F05}" type="slidenum">
              <a:rPr lang="en-US" smtClean="0"/>
              <a:t>41</a:t>
            </a:fld>
            <a:endParaRPr lang="en-US"/>
          </a:p>
        </p:txBody>
      </p:sp>
    </p:spTree>
    <p:extLst>
      <p:ext uri="{BB962C8B-B14F-4D97-AF65-F5344CB8AC3E}">
        <p14:creationId xmlns:p14="http://schemas.microsoft.com/office/powerpoint/2010/main" val="316138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furan feedstocks are derived from carbohydrates, such as glucose and xylose, which are produced by the hydrolysis of cellulose and hemicellulose. The furan feedstocks undergo Diels-Alder cycloaddition reactions with additional compounds that add carbon molecules and remove oxygen to produce the desired aromatic chemicals. </a:t>
            </a:r>
            <a:endParaRPr lang="en-US" dirty="0"/>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42</a:t>
            </a:fld>
            <a:endParaRPr lang="en-US"/>
          </a:p>
        </p:txBody>
      </p:sp>
    </p:spTree>
    <p:extLst>
      <p:ext uri="{BB962C8B-B14F-4D97-AF65-F5344CB8AC3E}">
        <p14:creationId xmlns:p14="http://schemas.microsoft.com/office/powerpoint/2010/main" val="1225507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DMF = Dimethyl furan</a:t>
            </a:r>
          </a:p>
          <a:p>
            <a:r>
              <a:rPr lang="en-US" dirty="0"/>
              <a:t>MF = methyl furan</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44</a:t>
            </a:fld>
            <a:endParaRPr lang="en-US"/>
          </a:p>
        </p:txBody>
      </p:sp>
    </p:spTree>
    <p:extLst>
      <p:ext uri="{BB962C8B-B14F-4D97-AF65-F5344CB8AC3E}">
        <p14:creationId xmlns:p14="http://schemas.microsoft.com/office/powerpoint/2010/main" val="2294406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commons.wikimedia.org</a:t>
            </a:r>
            <a:r>
              <a:rPr lang="en-US" dirty="0"/>
              <a:t>/wiki/File:%22Flowers_of_sugar_cane%22.jpg</a:t>
            </a:r>
          </a:p>
        </p:txBody>
      </p:sp>
      <p:sp>
        <p:nvSpPr>
          <p:cNvPr id="4" name="Slide Number Placeholder 3"/>
          <p:cNvSpPr>
            <a:spLocks noGrp="1"/>
          </p:cNvSpPr>
          <p:nvPr>
            <p:ph type="sldNum" sz="quarter" idx="5"/>
          </p:nvPr>
        </p:nvSpPr>
        <p:spPr/>
        <p:txBody>
          <a:bodyPr/>
          <a:lstStyle/>
          <a:p>
            <a:fld id="{C13F15DA-2999-BD45-B1E8-0262870E8F05}" type="slidenum">
              <a:rPr lang="en-US" smtClean="0"/>
              <a:t>46</a:t>
            </a:fld>
            <a:endParaRPr lang="en-US"/>
          </a:p>
        </p:txBody>
      </p:sp>
    </p:spTree>
    <p:extLst>
      <p:ext uri="{BB962C8B-B14F-4D97-AF65-F5344CB8AC3E}">
        <p14:creationId xmlns:p14="http://schemas.microsoft.com/office/powerpoint/2010/main" val="281094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www.youtube.com</a:t>
            </a:r>
            <a:r>
              <a:rPr lang="en-US" dirty="0"/>
              <a:t>/</a:t>
            </a:r>
            <a:r>
              <a:rPr lang="en-US" dirty="0" err="1"/>
              <a:t>watch?time_continue</a:t>
            </a:r>
            <a:r>
              <a:rPr lang="en-US" dirty="0"/>
              <a:t>=204&amp;v=UOPhqlx0f6Y</a:t>
            </a:r>
          </a:p>
        </p:txBody>
      </p:sp>
      <p:sp>
        <p:nvSpPr>
          <p:cNvPr id="4" name="Slide Number Placeholder 3"/>
          <p:cNvSpPr>
            <a:spLocks noGrp="1"/>
          </p:cNvSpPr>
          <p:nvPr>
            <p:ph type="sldNum" sz="quarter" idx="5"/>
          </p:nvPr>
        </p:nvSpPr>
        <p:spPr/>
        <p:txBody>
          <a:bodyPr/>
          <a:lstStyle/>
          <a:p>
            <a:fld id="{C13F15DA-2999-BD45-B1E8-0262870E8F05}" type="slidenum">
              <a:rPr lang="en-US" smtClean="0"/>
              <a:t>47</a:t>
            </a:fld>
            <a:endParaRPr lang="en-US"/>
          </a:p>
        </p:txBody>
      </p:sp>
    </p:spTree>
    <p:extLst>
      <p:ext uri="{BB962C8B-B14F-4D97-AF65-F5344CB8AC3E}">
        <p14:creationId xmlns:p14="http://schemas.microsoft.com/office/powerpoint/2010/main" val="3137884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Braskem</a:t>
            </a:r>
            <a:r>
              <a:rPr lang="en-US" dirty="0"/>
              <a:t>, Inc. “I’m Green Polyethylene Brochure”</a:t>
            </a:r>
          </a:p>
        </p:txBody>
      </p:sp>
      <p:sp>
        <p:nvSpPr>
          <p:cNvPr id="4" name="Slide Number Placeholder 3"/>
          <p:cNvSpPr>
            <a:spLocks noGrp="1"/>
          </p:cNvSpPr>
          <p:nvPr>
            <p:ph type="sldNum" sz="quarter" idx="5"/>
          </p:nvPr>
        </p:nvSpPr>
        <p:spPr/>
        <p:txBody>
          <a:bodyPr/>
          <a:lstStyle/>
          <a:p>
            <a:fld id="{C13F15DA-2999-BD45-B1E8-0262870E8F05}" type="slidenum">
              <a:rPr lang="en-US" smtClean="0"/>
              <a:t>49</a:t>
            </a:fld>
            <a:endParaRPr lang="en-US"/>
          </a:p>
        </p:txBody>
      </p:sp>
    </p:spTree>
    <p:extLst>
      <p:ext uri="{BB962C8B-B14F-4D97-AF65-F5344CB8AC3E}">
        <p14:creationId xmlns:p14="http://schemas.microsoft.com/office/powerpoint/2010/main" val="257320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www.allbirds.com</a:t>
            </a:r>
            <a:r>
              <a:rPr lang="en-US" dirty="0"/>
              <a:t>/products/</a:t>
            </a:r>
            <a:r>
              <a:rPr lang="en-US" dirty="0" err="1"/>
              <a:t>mens</a:t>
            </a:r>
            <a:r>
              <a:rPr lang="en-US" dirty="0"/>
              <a:t>-wool-runners</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50</a:t>
            </a:fld>
            <a:endParaRPr lang="en-US"/>
          </a:p>
        </p:txBody>
      </p:sp>
    </p:spTree>
    <p:extLst>
      <p:ext uri="{BB962C8B-B14F-4D97-AF65-F5344CB8AC3E}">
        <p14:creationId xmlns:p14="http://schemas.microsoft.com/office/powerpoint/2010/main" val="219901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https://www.flickr.com/photos/30478819@N08/23973212068</a:t>
            </a:r>
          </a:p>
        </p:txBody>
      </p:sp>
      <p:sp>
        <p:nvSpPr>
          <p:cNvPr id="4" name="Slide Number Placeholder 3"/>
          <p:cNvSpPr>
            <a:spLocks noGrp="1"/>
          </p:cNvSpPr>
          <p:nvPr>
            <p:ph type="sldNum" sz="quarter" idx="5"/>
          </p:nvPr>
        </p:nvSpPr>
        <p:spPr/>
        <p:txBody>
          <a:bodyPr/>
          <a:lstStyle/>
          <a:p>
            <a:fld id="{C13F15DA-2999-BD45-B1E8-0262870E8F05}" type="slidenum">
              <a:rPr lang="en-US" smtClean="0"/>
              <a:t>10</a:t>
            </a:fld>
            <a:endParaRPr lang="en-US"/>
          </a:p>
        </p:txBody>
      </p:sp>
    </p:spTree>
    <p:extLst>
      <p:ext uri="{BB962C8B-B14F-4D97-AF65-F5344CB8AC3E}">
        <p14:creationId xmlns:p14="http://schemas.microsoft.com/office/powerpoint/2010/main" val="3557300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FC2F08-DE04-7841-B105-79A3C3E816EF}"/>
              </a:ext>
            </a:extLst>
          </p:cNvPr>
          <p:cNvSpPr>
            <a:spLocks noGrp="1" noChangeArrowheads="1"/>
          </p:cNvSpPr>
          <p:nvPr>
            <p:ph type="sldNum" sz="quarter" idx="5"/>
          </p:nvPr>
        </p:nvSpPr>
        <p:spPr>
          <a:ln/>
        </p:spPr>
        <p:txBody>
          <a:bodyPr/>
          <a:lstStyle/>
          <a:p>
            <a:fld id="{48424BD1-219E-2045-8D85-01D6FDFDB559}" type="slidenum">
              <a:rPr lang="en-US" altLang="en-US"/>
              <a:pPr/>
              <a:t>51</a:t>
            </a:fld>
            <a:endParaRPr lang="en-US" altLang="en-US"/>
          </a:p>
        </p:txBody>
      </p:sp>
      <p:sp>
        <p:nvSpPr>
          <p:cNvPr id="128002" name="Rectangle 2">
            <a:extLst>
              <a:ext uri="{FF2B5EF4-FFF2-40B4-BE49-F238E27FC236}">
                <a16:creationId xmlns:a16="http://schemas.microsoft.com/office/drawing/2014/main" id="{6259C14B-D8EE-F84A-9EB5-25E9BA7D583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C26587E9-CB54-8E4E-B73C-23978765A9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2574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908DA1-920E-8341-B08A-7D4D78B27476}"/>
              </a:ext>
            </a:extLst>
          </p:cNvPr>
          <p:cNvSpPr>
            <a:spLocks noGrp="1" noChangeArrowheads="1"/>
          </p:cNvSpPr>
          <p:nvPr>
            <p:ph type="sldNum" sz="quarter" idx="5"/>
          </p:nvPr>
        </p:nvSpPr>
        <p:spPr>
          <a:ln/>
        </p:spPr>
        <p:txBody>
          <a:bodyPr/>
          <a:lstStyle/>
          <a:p>
            <a:fld id="{2B585214-3B7E-764F-B405-1C3A6EC09F5B}" type="slidenum">
              <a:rPr lang="en-US" altLang="en-US"/>
              <a:pPr/>
              <a:t>52</a:t>
            </a:fld>
            <a:endParaRPr lang="en-US" altLang="en-US"/>
          </a:p>
        </p:txBody>
      </p:sp>
      <p:sp>
        <p:nvSpPr>
          <p:cNvPr id="126978" name="Rectangle 2">
            <a:extLst>
              <a:ext uri="{FF2B5EF4-FFF2-40B4-BE49-F238E27FC236}">
                <a16:creationId xmlns:a16="http://schemas.microsoft.com/office/drawing/2014/main" id="{BDD2CDA3-13C3-0740-8E27-1C01620E6EF7}"/>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2E661A6F-5F20-3545-968A-5AEFA42E3E27}"/>
              </a:ext>
            </a:extLst>
          </p:cNvPr>
          <p:cNvSpPr>
            <a:spLocks noGrp="1" noChangeArrowheads="1"/>
          </p:cNvSpPr>
          <p:nvPr>
            <p:ph type="body" idx="1"/>
          </p:nvPr>
        </p:nvSpPr>
        <p:spPr/>
        <p:txBody>
          <a:bodyPr/>
          <a:lstStyle/>
          <a:p>
            <a:r>
              <a:rPr lang="en-US" dirty="0"/>
              <a:t>Image Sources: https://www.maxpixel.net/Manure-Wheelbarrow-Wheelbarrows-Waste-Agriculture-2168726</a:t>
            </a:r>
          </a:p>
          <a:p>
            <a:r>
              <a:rPr lang="en-US" dirty="0"/>
              <a:t>https://pixabay.com/en/files-paper-office-paperwork-stack-1614223/</a:t>
            </a:r>
          </a:p>
          <a:p>
            <a:r>
              <a:rPr lang="en-US" dirty="0"/>
              <a:t>https://www.flickr.com/photos/pnnl/3365375855</a:t>
            </a:r>
          </a:p>
          <a:p>
            <a:endParaRPr lang="en-US" altLang="en-US" dirty="0"/>
          </a:p>
        </p:txBody>
      </p:sp>
    </p:spTree>
    <p:extLst>
      <p:ext uri="{BB962C8B-B14F-4D97-AF65-F5344CB8AC3E}">
        <p14:creationId xmlns:p14="http://schemas.microsoft.com/office/powerpoint/2010/main" val="909011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8D58B7-5376-C247-992E-63A1E688F898}"/>
              </a:ext>
            </a:extLst>
          </p:cNvPr>
          <p:cNvSpPr>
            <a:spLocks noGrp="1" noChangeArrowheads="1"/>
          </p:cNvSpPr>
          <p:nvPr>
            <p:ph type="sldNum" sz="quarter" idx="5"/>
          </p:nvPr>
        </p:nvSpPr>
        <p:spPr>
          <a:ln/>
        </p:spPr>
        <p:txBody>
          <a:bodyPr/>
          <a:lstStyle/>
          <a:p>
            <a:fld id="{BCBD1A87-F122-0F47-829E-245C3EE4D2AE}" type="slidenum">
              <a:rPr lang="en-US" altLang="en-US"/>
              <a:pPr/>
              <a:t>53</a:t>
            </a:fld>
            <a:endParaRPr lang="en-US" altLang="en-US"/>
          </a:p>
        </p:txBody>
      </p:sp>
      <p:sp>
        <p:nvSpPr>
          <p:cNvPr id="129026" name="Rectangle 2">
            <a:extLst>
              <a:ext uri="{FF2B5EF4-FFF2-40B4-BE49-F238E27FC236}">
                <a16:creationId xmlns:a16="http://schemas.microsoft.com/office/drawing/2014/main" id="{06D00CCD-9762-E842-8FCA-0FDA931DF13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7464373C-C680-B541-810A-9BC4A5A19C5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25891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3CED7C-0F38-0F48-AB23-A630E4A9BA26}"/>
              </a:ext>
            </a:extLst>
          </p:cNvPr>
          <p:cNvSpPr>
            <a:spLocks noGrp="1" noChangeArrowheads="1"/>
          </p:cNvSpPr>
          <p:nvPr>
            <p:ph type="sldNum" sz="quarter" idx="5"/>
          </p:nvPr>
        </p:nvSpPr>
        <p:spPr>
          <a:ln/>
        </p:spPr>
        <p:txBody>
          <a:bodyPr/>
          <a:lstStyle/>
          <a:p>
            <a:fld id="{02E61F5C-F552-FF4E-8458-274164405FA2}" type="slidenum">
              <a:rPr lang="en-US" altLang="en-US"/>
              <a:pPr/>
              <a:t>54</a:t>
            </a:fld>
            <a:endParaRPr lang="en-US" altLang="en-US"/>
          </a:p>
        </p:txBody>
      </p:sp>
      <p:sp>
        <p:nvSpPr>
          <p:cNvPr id="130050" name="Rectangle 2">
            <a:extLst>
              <a:ext uri="{FF2B5EF4-FFF2-40B4-BE49-F238E27FC236}">
                <a16:creationId xmlns:a16="http://schemas.microsoft.com/office/drawing/2014/main" id="{114C32D7-7907-D740-8EA5-615AF893A2B6}"/>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6442C653-AD0F-DC49-80F5-200F37BB44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255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https://commons.wikimedia.org/wiki/File:Ab_food_06.jpg</a:t>
            </a:r>
          </a:p>
          <a:p>
            <a:r>
              <a:rPr lang="en-US" dirty="0"/>
              <a:t>Image Source: PLA cup picture from Beyond Benign</a:t>
            </a:r>
          </a:p>
        </p:txBody>
      </p:sp>
      <p:sp>
        <p:nvSpPr>
          <p:cNvPr id="4" name="Slide Number Placeholder 3"/>
          <p:cNvSpPr>
            <a:spLocks noGrp="1"/>
          </p:cNvSpPr>
          <p:nvPr>
            <p:ph type="sldNum" sz="quarter" idx="5"/>
          </p:nvPr>
        </p:nvSpPr>
        <p:spPr/>
        <p:txBody>
          <a:bodyPr/>
          <a:lstStyle/>
          <a:p>
            <a:fld id="{C13F15DA-2999-BD45-B1E8-0262870E8F05}" type="slidenum">
              <a:rPr lang="en-US" smtClean="0"/>
              <a:t>11</a:t>
            </a:fld>
            <a:endParaRPr lang="en-US"/>
          </a:p>
        </p:txBody>
      </p:sp>
    </p:spTree>
    <p:extLst>
      <p:ext uri="{BB962C8B-B14F-4D97-AF65-F5344CB8AC3E}">
        <p14:creationId xmlns:p14="http://schemas.microsoft.com/office/powerpoint/2010/main" val="234900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Cycle adapted from Source: http://</a:t>
            </a:r>
            <a:r>
              <a:rPr lang="en-US" dirty="0" err="1"/>
              <a:t>manuenvironment.blogspot.com</a:t>
            </a:r>
            <a:r>
              <a:rPr lang="en-US" dirty="0"/>
              <a:t>/2010/09/what-is-</a:t>
            </a:r>
            <a:r>
              <a:rPr lang="en-US" dirty="0" err="1"/>
              <a:t>environment.html</a:t>
            </a:r>
            <a:endParaRPr lang="en-US" dirty="0"/>
          </a:p>
          <a:p>
            <a:endParaRPr lang="en-US" dirty="0"/>
          </a:p>
          <a:p>
            <a:r>
              <a:rPr lang="en-US" dirty="0"/>
              <a:t>Note that the net contribution of GHG to the atmosphere is likely positive since energy is needed in all of the steps of this </a:t>
            </a:r>
            <a:r>
              <a:rPr lang="en-US"/>
              <a:t>cycle. </a:t>
            </a:r>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16</a:t>
            </a:fld>
            <a:endParaRPr lang="en-US"/>
          </a:p>
        </p:txBody>
      </p:sp>
    </p:spTree>
    <p:extLst>
      <p:ext uri="{BB962C8B-B14F-4D97-AF65-F5344CB8AC3E}">
        <p14:creationId xmlns:p14="http://schemas.microsoft.com/office/powerpoint/2010/main" val="295930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 the video</a:t>
            </a:r>
          </a:p>
        </p:txBody>
      </p:sp>
      <p:sp>
        <p:nvSpPr>
          <p:cNvPr id="4" name="Slide Number Placeholder 3"/>
          <p:cNvSpPr>
            <a:spLocks noGrp="1"/>
          </p:cNvSpPr>
          <p:nvPr>
            <p:ph type="sldNum" sz="quarter" idx="10"/>
          </p:nvPr>
        </p:nvSpPr>
        <p:spPr/>
        <p:txBody>
          <a:bodyPr/>
          <a:lstStyle/>
          <a:p>
            <a:fld id="{44E018D1-448C-7F47-89B5-9258E5E34D98}" type="slidenum">
              <a:rPr lang="en-US" smtClean="0"/>
              <a:t>17</a:t>
            </a:fld>
            <a:endParaRPr lang="en-US"/>
          </a:p>
        </p:txBody>
      </p:sp>
    </p:spTree>
    <p:extLst>
      <p:ext uri="{BB962C8B-B14F-4D97-AF65-F5344CB8AC3E}">
        <p14:creationId xmlns:p14="http://schemas.microsoft.com/office/powerpoint/2010/main" val="334397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Images: Creative Commons</a:t>
            </a: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22</a:t>
            </a:fld>
            <a:endParaRPr lang="en-US"/>
          </a:p>
        </p:txBody>
      </p:sp>
    </p:spTree>
    <p:extLst>
      <p:ext uri="{BB962C8B-B14F-4D97-AF65-F5344CB8AC3E}">
        <p14:creationId xmlns:p14="http://schemas.microsoft.com/office/powerpoint/2010/main" val="294127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Images: https://pixabay.com/en/paper-stack-white-655112/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https://pixabay.com/en/coffee-powder-white-background-1173942/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https://commons.wikimedia.org/wiki/File:ZeaMays.jpg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https://upload.wikimedia.org/wikipedia/commons/7/76/Svartlut_76.jpg</a:t>
            </a:r>
            <a:endParaRPr lang="en-US" sz="12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C13F15DA-2999-BD45-B1E8-0262870E8F05}" type="slidenum">
              <a:rPr lang="en-US" smtClean="0"/>
              <a:t>23</a:t>
            </a:fld>
            <a:endParaRPr lang="en-US"/>
          </a:p>
        </p:txBody>
      </p:sp>
    </p:spTree>
    <p:extLst>
      <p:ext uri="{BB962C8B-B14F-4D97-AF65-F5344CB8AC3E}">
        <p14:creationId xmlns:p14="http://schemas.microsoft.com/office/powerpoint/2010/main" val="165410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Images: https://www.flickr.com/photos/recyclethis/161604528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https://en.wikipedia.org/wiki/List_of_polyurethane_applications#/media/File:%C3%89ponge_type_4_(1).jpg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https://pixabay.com/en/pill-medicine-capsule-illness-pain-3264943/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https://fr.wikipedia.org/wiki/Fichier:CD_DVD_Collections.jpg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https://pixabay.com/en/gas-energy-gas-bottle-transport-3814281/</a:t>
            </a:r>
          </a:p>
        </p:txBody>
      </p:sp>
      <p:sp>
        <p:nvSpPr>
          <p:cNvPr id="4" name="Slide Number Placeholder 3"/>
          <p:cNvSpPr>
            <a:spLocks noGrp="1"/>
          </p:cNvSpPr>
          <p:nvPr>
            <p:ph type="sldNum" sz="quarter" idx="5"/>
          </p:nvPr>
        </p:nvSpPr>
        <p:spPr/>
        <p:txBody>
          <a:bodyPr/>
          <a:lstStyle/>
          <a:p>
            <a:fld id="{C13F15DA-2999-BD45-B1E8-0262870E8F05}" type="slidenum">
              <a:rPr lang="en-US" smtClean="0"/>
              <a:t>25</a:t>
            </a:fld>
            <a:endParaRPr lang="en-US"/>
          </a:p>
        </p:txBody>
      </p:sp>
    </p:spTree>
    <p:extLst>
      <p:ext uri="{BB962C8B-B14F-4D97-AF65-F5344CB8AC3E}">
        <p14:creationId xmlns:p14="http://schemas.microsoft.com/office/powerpoint/2010/main" val="2551121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AD0B-916C-FF4A-96D5-F8E138E9986F}"/>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777E2F-E311-1445-993E-3EFE11BA462F}"/>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64CCE2-E624-A04F-93F8-A7E16EEB53F3}"/>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35DC313-249B-1144-9DFE-BBE7DFF8E516}"/>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BE1341-A258-0842-8797-696DBF0EC0FA}"/>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CF8B2E-76C8-B541-9B69-5A0FECC6188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81E653-1683-4348-88A7-B97435C38A8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0C23934-F540-D04E-A80E-42308EA2DE72}"/>
              </a:ext>
            </a:extLst>
          </p:cNvPr>
          <p:cNvSpPr>
            <a:spLocks noGrp="1"/>
          </p:cNvSpPr>
          <p:nvPr>
            <p:ph type="sldNum" sz="quarter" idx="12"/>
          </p:nvPr>
        </p:nvSpPr>
        <p:spPr>
          <a:xfrm>
            <a:off x="8737600" y="6245225"/>
            <a:ext cx="2844800" cy="476250"/>
          </a:xfrm>
        </p:spPr>
        <p:txBody>
          <a:bodyPr/>
          <a:lstStyle>
            <a:lvl1pPr>
              <a:defRPr/>
            </a:lvl1pPr>
          </a:lstStyle>
          <a:p>
            <a:fld id="{F1734F13-686C-1C47-87D8-D0405DEEEF02}" type="slidenum">
              <a:rPr lang="en-US" altLang="en-US"/>
              <a:pPr/>
              <a:t>‹#›</a:t>
            </a:fld>
            <a:endParaRPr lang="en-US" altLang="en-US"/>
          </a:p>
        </p:txBody>
      </p:sp>
    </p:spTree>
    <p:extLst>
      <p:ext uri="{BB962C8B-B14F-4D97-AF65-F5344CB8AC3E}">
        <p14:creationId xmlns:p14="http://schemas.microsoft.com/office/powerpoint/2010/main" val="212450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4" cstate="print">
              <a:grayscl/>
              <a:extLst>
                <a:ext uri="{28A0092B-C50C-407E-A947-70E740481C1C}">
                  <a14:useLocalDpi xmlns:a14="http://schemas.microsoft.com/office/drawing/2010/main"/>
                </a:ext>
              </a:extLst>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5" cstate="print">
              <a:grayscl/>
              <a:extLst>
                <a:ext uri="{28A0092B-C50C-407E-A947-70E740481C1C}">
                  <a14:useLocalDpi xmlns:a14="http://schemas.microsoft.com/office/drawing/2010/main"/>
                </a:ext>
              </a:extLst>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6" cstate="print">
              <a:grayscl/>
              <a:extLst>
                <a:ext uri="{BEBA8EAE-BF5A-486C-A8C5-ECC9F3942E4B}">
                  <a14:imgProps xmlns:a14="http://schemas.microsoft.com/office/drawing/2010/main">
                    <a14:imgLayer r:embed="rId17">
                      <a14:imgEffect>
                        <a14:brightnessContrast bright="10000"/>
                      </a14:imgEffect>
                    </a14:imgLayer>
                  </a14:imgProps>
                </a:ext>
                <a:ext uri="{28A0092B-C50C-407E-A947-70E740481C1C}">
                  <a14:useLocalDpi xmlns:a14="http://schemas.microsoft.com/office/drawing/2010/main"/>
                </a:ext>
              </a:extLst>
            </a:blip>
            <a:srcRect/>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emf"/><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UOPhqlx0f6Y?feature=oembed" TargetMode="Externa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31.xml"/><Relationship Id="rId7"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1.e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85.emf"/><Relationship Id="rId18" Type="http://schemas.openxmlformats.org/officeDocument/2006/relationships/oleObject" Target="../embeddings/oleObject10.bin"/><Relationship Id="rId3" Type="http://schemas.openxmlformats.org/officeDocument/2006/relationships/notesSlide" Target="../notesSlides/notesSlide33.xml"/><Relationship Id="rId21" Type="http://schemas.openxmlformats.org/officeDocument/2006/relationships/image" Target="../media/image89.emf"/><Relationship Id="rId7" Type="http://schemas.openxmlformats.org/officeDocument/2006/relationships/image" Target="../media/image82.emf"/><Relationship Id="rId12" Type="http://schemas.openxmlformats.org/officeDocument/2006/relationships/oleObject" Target="../embeddings/oleObject7.bin"/><Relationship Id="rId17" Type="http://schemas.openxmlformats.org/officeDocument/2006/relationships/image" Target="../media/image87.emf"/><Relationship Id="rId2" Type="http://schemas.openxmlformats.org/officeDocument/2006/relationships/slideLayout" Target="../slideLayouts/slideLayout7.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84.emf"/><Relationship Id="rId5" Type="http://schemas.openxmlformats.org/officeDocument/2006/relationships/image" Target="../media/image77.emf"/><Relationship Id="rId15" Type="http://schemas.openxmlformats.org/officeDocument/2006/relationships/image" Target="../media/image86.emf"/><Relationship Id="rId10" Type="http://schemas.openxmlformats.org/officeDocument/2006/relationships/oleObject" Target="../embeddings/oleObject6.bin"/><Relationship Id="rId19" Type="http://schemas.openxmlformats.org/officeDocument/2006/relationships/image" Target="../media/image88.emf"/><Relationship Id="rId4" Type="http://schemas.openxmlformats.org/officeDocument/2006/relationships/oleObject" Target="../embeddings/oleObject3.bin"/><Relationship Id="rId9" Type="http://schemas.openxmlformats.org/officeDocument/2006/relationships/image" Target="../media/image83.emf"/><Relationship Id="rId1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clipart.org/detail/177883/antique-pillar-by-lfidnl-177883"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penclipart.org/detail/177883/antique-pillar-by-lfidnl-177883"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7" y="3223380"/>
            <a:ext cx="9144000" cy="8125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Renewable Feedstocks</a:t>
            </a:r>
          </a:p>
        </p:txBody>
      </p:sp>
      <p:sp>
        <p:nvSpPr>
          <p:cNvPr id="5" name="Subtitle 2">
            <a:extLst>
              <a:ext uri="{FF2B5EF4-FFF2-40B4-BE49-F238E27FC236}">
                <a16:creationId xmlns:a16="http://schemas.microsoft.com/office/drawing/2014/main" id="{E2A4138D-0701-4DC0-AA9B-EF29B66C65A3}"/>
              </a:ext>
            </a:extLst>
          </p:cNvPr>
          <p:cNvSpPr>
            <a:spLocks noGrp="1"/>
          </p:cNvSpPr>
          <p:nvPr>
            <p:ph type="subTitle" idx="1"/>
          </p:nvPr>
        </p:nvSpPr>
        <p:spPr>
          <a:xfrm>
            <a:off x="2666997" y="4430805"/>
            <a:ext cx="6858000" cy="1655762"/>
          </a:xfrm>
        </p:spPr>
        <p:txBody>
          <a:bodyPr>
            <a:normAutofit/>
          </a:bodyPr>
          <a:lstStyle/>
          <a:p>
            <a:r>
              <a:rPr lang="en-US" sz="2400" dirty="0"/>
              <a:t>Lecture </a:t>
            </a:r>
            <a:r>
              <a:rPr lang="en-US" sz="2400"/>
              <a:t>#11</a:t>
            </a:r>
            <a:endParaRPr lang="en-US" sz="2400" dirty="0"/>
          </a:p>
          <a:p>
            <a:r>
              <a:rPr lang="en-US" sz="2400" dirty="0"/>
              <a:t>Date</a:t>
            </a:r>
          </a:p>
          <a:p>
            <a:r>
              <a:rPr lang="en-US" sz="2400" dirty="0"/>
              <a:t>Course #</a:t>
            </a:r>
          </a:p>
        </p:txBody>
      </p:sp>
    </p:spTree>
    <p:extLst>
      <p:ext uri="{BB962C8B-B14F-4D97-AF65-F5344CB8AC3E}">
        <p14:creationId xmlns:p14="http://schemas.microsoft.com/office/powerpoint/2010/main" val="369502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06" y="198847"/>
            <a:ext cx="8229600" cy="1143000"/>
          </a:xfrm>
        </p:spPr>
        <p:txBody>
          <a:bodyPr>
            <a:normAutofit/>
          </a:bodyPr>
          <a:lstStyle/>
          <a:p>
            <a:r>
              <a:rPr lang="en-US" sz="4000" dirty="0">
                <a:latin typeface="+mn-lt"/>
              </a:rPr>
              <a:t>What is a Feedstock?</a:t>
            </a:r>
          </a:p>
        </p:txBody>
      </p:sp>
      <p:sp>
        <p:nvSpPr>
          <p:cNvPr id="6" name="TextBox 5"/>
          <p:cNvSpPr txBox="1"/>
          <p:nvPr/>
        </p:nvSpPr>
        <p:spPr>
          <a:xfrm>
            <a:off x="1837606" y="4832474"/>
            <a:ext cx="1553883" cy="369332"/>
          </a:xfrm>
          <a:prstGeom prst="rect">
            <a:avLst/>
          </a:prstGeom>
          <a:noFill/>
        </p:spPr>
        <p:txBody>
          <a:bodyPr wrap="square" rtlCol="0">
            <a:spAutoFit/>
          </a:bodyPr>
          <a:lstStyle/>
          <a:p>
            <a:pPr algn="ctr"/>
            <a:r>
              <a:rPr lang="en-US" dirty="0"/>
              <a:t>PET Plastic</a:t>
            </a:r>
          </a:p>
        </p:txBody>
      </p:sp>
      <p:pic>
        <p:nvPicPr>
          <p:cNvPr id="7" name="Picture 6"/>
          <p:cNvPicPr>
            <a:picLocks noChangeAspect="1"/>
          </p:cNvPicPr>
          <p:nvPr/>
        </p:nvPicPr>
        <p:blipFill>
          <a:blip r:embed="rId3"/>
          <a:stretch>
            <a:fillRect/>
          </a:stretch>
        </p:blipFill>
        <p:spPr>
          <a:xfrm>
            <a:off x="5334748" y="1503680"/>
            <a:ext cx="4574650" cy="5193573"/>
          </a:xfrm>
          <a:prstGeom prst="rect">
            <a:avLst/>
          </a:prstGeom>
        </p:spPr>
      </p:pic>
      <p:pic>
        <p:nvPicPr>
          <p:cNvPr id="8" name="Picture 7">
            <a:extLst>
              <a:ext uri="{FF2B5EF4-FFF2-40B4-BE49-F238E27FC236}">
                <a16:creationId xmlns:a16="http://schemas.microsoft.com/office/drawing/2014/main" id="{2FB338AF-980F-45BB-92A0-BB2CEFE167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6218" y="2697348"/>
            <a:ext cx="3216661" cy="2057531"/>
          </a:xfrm>
          <a:prstGeom prst="rect">
            <a:avLst/>
          </a:prstGeom>
          <a:ln w="50800">
            <a:solidFill>
              <a:srgbClr val="002060"/>
            </a:solidFill>
          </a:ln>
        </p:spPr>
      </p:pic>
      <p:sp>
        <p:nvSpPr>
          <p:cNvPr id="9" name="TextBox 8">
            <a:extLst>
              <a:ext uri="{FF2B5EF4-FFF2-40B4-BE49-F238E27FC236}">
                <a16:creationId xmlns:a16="http://schemas.microsoft.com/office/drawing/2014/main" id="{A8A934B6-D350-4EB6-8F76-3697557E8514}"/>
              </a:ext>
            </a:extLst>
          </p:cNvPr>
          <p:cNvSpPr txBox="1"/>
          <p:nvPr/>
        </p:nvSpPr>
        <p:spPr>
          <a:xfrm>
            <a:off x="10752666" y="6498511"/>
            <a:ext cx="1769533" cy="246221"/>
          </a:xfrm>
          <a:prstGeom prst="rect">
            <a:avLst/>
          </a:prstGeom>
          <a:noFill/>
        </p:spPr>
        <p:txBody>
          <a:bodyPr wrap="square" rtlCol="0">
            <a:spAutoFit/>
          </a:bodyPr>
          <a:lstStyle/>
          <a:p>
            <a:r>
              <a:rPr lang="en-US" sz="1000" dirty="0"/>
              <a:t>Image Source: Flickr</a:t>
            </a:r>
          </a:p>
        </p:txBody>
      </p:sp>
    </p:spTree>
    <p:extLst>
      <p:ext uri="{BB962C8B-B14F-4D97-AF65-F5344CB8AC3E}">
        <p14:creationId xmlns:p14="http://schemas.microsoft.com/office/powerpoint/2010/main" val="396445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74" y="203944"/>
            <a:ext cx="8229600" cy="1143000"/>
          </a:xfrm>
        </p:spPr>
        <p:txBody>
          <a:bodyPr>
            <a:normAutofit/>
          </a:bodyPr>
          <a:lstStyle/>
          <a:p>
            <a:r>
              <a:rPr lang="en-US" sz="4000" dirty="0">
                <a:latin typeface="+mn-lt"/>
              </a:rPr>
              <a:t>What is a Feedstock?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0166" y="1878709"/>
            <a:ext cx="1655669" cy="2207559"/>
          </a:xfrm>
          <a:prstGeom prst="rect">
            <a:avLst/>
          </a:prstGeom>
          <a:ln w="50800">
            <a:solidFill>
              <a:srgbClr val="002060"/>
            </a:solidFill>
          </a:ln>
        </p:spPr>
      </p:pic>
      <p:sp>
        <p:nvSpPr>
          <p:cNvPr id="7" name="TextBox 6"/>
          <p:cNvSpPr txBox="1"/>
          <p:nvPr/>
        </p:nvSpPr>
        <p:spPr>
          <a:xfrm>
            <a:off x="7241060" y="4131988"/>
            <a:ext cx="1553883" cy="369332"/>
          </a:xfrm>
          <a:prstGeom prst="rect">
            <a:avLst/>
          </a:prstGeom>
          <a:noFill/>
        </p:spPr>
        <p:txBody>
          <a:bodyPr wrap="square" rtlCol="0">
            <a:spAutoFit/>
          </a:bodyPr>
          <a:lstStyle/>
          <a:p>
            <a:pPr algn="ctr"/>
            <a:r>
              <a:rPr lang="en-US" dirty="0"/>
              <a:t>PLA Plastic</a:t>
            </a:r>
          </a:p>
        </p:txBody>
      </p:sp>
      <p:pic>
        <p:nvPicPr>
          <p:cNvPr id="3" name="Picture 2"/>
          <p:cNvPicPr>
            <a:picLocks noChangeAspect="1"/>
          </p:cNvPicPr>
          <p:nvPr/>
        </p:nvPicPr>
        <p:blipFill>
          <a:blip r:embed="rId4"/>
          <a:stretch>
            <a:fillRect/>
          </a:stretch>
        </p:blipFill>
        <p:spPr>
          <a:xfrm>
            <a:off x="5537573" y="4880534"/>
            <a:ext cx="4191000" cy="1145540"/>
          </a:xfrm>
          <a:prstGeom prst="rect">
            <a:avLst/>
          </a:prstGeom>
        </p:spPr>
      </p:pic>
      <p:pic>
        <p:nvPicPr>
          <p:cNvPr id="8" name="Picture 7"/>
          <p:cNvPicPr>
            <a:picLocks noChangeAspect="1"/>
          </p:cNvPicPr>
          <p:nvPr/>
        </p:nvPicPr>
        <p:blipFill>
          <a:blip r:embed="rId5"/>
          <a:stretch>
            <a:fillRect/>
          </a:stretch>
        </p:blipFill>
        <p:spPr>
          <a:xfrm>
            <a:off x="2962461" y="4684954"/>
            <a:ext cx="2249170" cy="13411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5142" y="2371467"/>
            <a:ext cx="1856274" cy="1392204"/>
          </a:xfrm>
          <a:prstGeom prst="rect">
            <a:avLst/>
          </a:prstGeom>
          <a:ln w="50800">
            <a:solidFill>
              <a:srgbClr val="002060"/>
            </a:solidFill>
          </a:ln>
        </p:spPr>
      </p:pic>
      <p:sp>
        <p:nvSpPr>
          <p:cNvPr id="12" name="TextBox 11"/>
          <p:cNvSpPr txBox="1"/>
          <p:nvPr/>
        </p:nvSpPr>
        <p:spPr>
          <a:xfrm>
            <a:off x="2962462" y="1817452"/>
            <a:ext cx="1355911" cy="369332"/>
          </a:xfrm>
          <a:prstGeom prst="rect">
            <a:avLst/>
          </a:prstGeom>
          <a:noFill/>
        </p:spPr>
        <p:txBody>
          <a:bodyPr wrap="square" rtlCol="0">
            <a:spAutoFit/>
          </a:bodyPr>
          <a:lstStyle/>
          <a:p>
            <a:r>
              <a:rPr lang="en-US" dirty="0">
                <a:solidFill>
                  <a:srgbClr val="FF0000"/>
                </a:solidFill>
              </a:rPr>
              <a:t>CORN</a:t>
            </a:r>
          </a:p>
        </p:txBody>
      </p:sp>
      <p:cxnSp>
        <p:nvCxnSpPr>
          <p:cNvPr id="14" name="Straight Arrow Connector 13"/>
          <p:cNvCxnSpPr/>
          <p:nvPr/>
        </p:nvCxnSpPr>
        <p:spPr>
          <a:xfrm>
            <a:off x="5211632" y="3167529"/>
            <a:ext cx="87405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688255" y="3319929"/>
            <a:ext cx="87405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7"/>
          <a:stretch>
            <a:fillRect/>
          </a:stretch>
        </p:blipFill>
        <p:spPr>
          <a:xfrm>
            <a:off x="3402479" y="3948354"/>
            <a:ext cx="101600" cy="736600"/>
          </a:xfrm>
          <a:prstGeom prst="rect">
            <a:avLst/>
          </a:prstGeom>
        </p:spPr>
      </p:pic>
      <p:sp>
        <p:nvSpPr>
          <p:cNvPr id="4" name="TextBox 3">
            <a:extLst>
              <a:ext uri="{FF2B5EF4-FFF2-40B4-BE49-F238E27FC236}">
                <a16:creationId xmlns:a16="http://schemas.microsoft.com/office/drawing/2014/main" id="{8E53B0F7-5CB6-41D0-BBBC-2FB3608B4571}"/>
              </a:ext>
            </a:extLst>
          </p:cNvPr>
          <p:cNvSpPr txBox="1"/>
          <p:nvPr/>
        </p:nvSpPr>
        <p:spPr>
          <a:xfrm>
            <a:off x="9948333" y="6464643"/>
            <a:ext cx="2675467" cy="400110"/>
          </a:xfrm>
          <a:prstGeom prst="rect">
            <a:avLst/>
          </a:prstGeom>
          <a:noFill/>
        </p:spPr>
        <p:txBody>
          <a:bodyPr wrap="square" rtlCol="0">
            <a:spAutoFit/>
          </a:bodyPr>
          <a:lstStyle/>
          <a:p>
            <a:r>
              <a:rPr lang="en-US" sz="1000" dirty="0">
                <a:solidFill>
                  <a:schemeClr val="tx1">
                    <a:lumMod val="50000"/>
                    <a:lumOff val="50000"/>
                  </a:schemeClr>
                </a:solidFill>
              </a:rPr>
              <a:t>Image Source: Wikipedia Commons, and Beyond Benign</a:t>
            </a:r>
          </a:p>
        </p:txBody>
      </p:sp>
    </p:spTree>
    <p:extLst>
      <p:ext uri="{BB962C8B-B14F-4D97-AF65-F5344CB8AC3E}">
        <p14:creationId xmlns:p14="http://schemas.microsoft.com/office/powerpoint/2010/main" val="2845117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235"/>
            <a:ext cx="10515600" cy="1325563"/>
          </a:xfrm>
        </p:spPr>
        <p:txBody>
          <a:bodyPr>
            <a:normAutofit/>
          </a:bodyPr>
          <a:lstStyle/>
          <a:p>
            <a:r>
              <a:rPr lang="en-US" sz="4000" dirty="0">
                <a:latin typeface="+mn-lt"/>
              </a:rPr>
              <a:t>Renewable vs. Depleting</a:t>
            </a:r>
          </a:p>
        </p:txBody>
      </p:sp>
      <p:sp>
        <p:nvSpPr>
          <p:cNvPr id="3" name="Content Placeholder 2"/>
          <p:cNvSpPr>
            <a:spLocks noGrp="1"/>
          </p:cNvSpPr>
          <p:nvPr>
            <p:ph idx="1"/>
          </p:nvPr>
        </p:nvSpPr>
        <p:spPr>
          <a:xfrm>
            <a:off x="838200" y="1638300"/>
            <a:ext cx="10229850" cy="4854388"/>
          </a:xfrm>
        </p:spPr>
        <p:txBody>
          <a:bodyPr>
            <a:normAutofit/>
          </a:bodyPr>
          <a:lstStyle/>
          <a:p>
            <a:pPr marL="0" indent="0">
              <a:buNone/>
            </a:pPr>
            <a:r>
              <a:rPr lang="en-US" sz="2400" b="1" dirty="0"/>
              <a:t>Feedstock</a:t>
            </a:r>
            <a:r>
              <a:rPr lang="en-US" sz="2400" dirty="0"/>
              <a:t>: raw material to supply or fuel a machine or industrial process</a:t>
            </a:r>
          </a:p>
          <a:p>
            <a:pPr marL="0" indent="0">
              <a:buNone/>
            </a:pPr>
            <a:endParaRPr lang="en-US" sz="2400" dirty="0"/>
          </a:p>
          <a:p>
            <a:pPr marL="0" indent="0">
              <a:buNone/>
            </a:pPr>
            <a:r>
              <a:rPr lang="en-US" sz="2400" b="1" dirty="0"/>
              <a:t>Renewable or Depleting</a:t>
            </a:r>
            <a:r>
              <a:rPr lang="en-US" sz="2400" dirty="0"/>
              <a:t>: A question of Time!</a:t>
            </a:r>
          </a:p>
          <a:p>
            <a:pPr>
              <a:buFontTx/>
              <a:buChar char="-"/>
            </a:pPr>
            <a:r>
              <a:rPr lang="en-US" sz="2400" dirty="0"/>
              <a:t>A renewable resource is determined to be renewable if it can be replenished in a relevant amount of time.</a:t>
            </a:r>
          </a:p>
          <a:p>
            <a:pPr>
              <a:buFontTx/>
              <a:buChar char="-"/>
            </a:pPr>
            <a:r>
              <a:rPr lang="en-US" sz="2400" dirty="0"/>
              <a:t>Fossil fuels are depleting because they cannot be replenished in a practical timeframe from vegetation.</a:t>
            </a:r>
          </a:p>
        </p:txBody>
      </p:sp>
    </p:spTree>
    <p:extLst>
      <p:ext uri="{BB962C8B-B14F-4D97-AF65-F5344CB8AC3E}">
        <p14:creationId xmlns:p14="http://schemas.microsoft.com/office/powerpoint/2010/main" val="604171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785906" y="115047"/>
            <a:ext cx="9043894" cy="1386542"/>
          </a:xfrm>
        </p:spPr>
        <p:txBody>
          <a:bodyPr>
            <a:normAutofit/>
          </a:bodyPr>
          <a:lstStyle/>
          <a:p>
            <a:r>
              <a:rPr lang="en-US" altLang="en-US" sz="4000" dirty="0">
                <a:latin typeface="+mn-lt"/>
              </a:rPr>
              <a:t>Green Chemistry Principle #. 7</a:t>
            </a:r>
          </a:p>
        </p:txBody>
      </p:sp>
      <p:sp>
        <p:nvSpPr>
          <p:cNvPr id="399363" name="Rectangle 3"/>
          <p:cNvSpPr>
            <a:spLocks noGrp="1" noChangeArrowheads="1"/>
          </p:cNvSpPr>
          <p:nvPr>
            <p:ph type="body" idx="1"/>
          </p:nvPr>
        </p:nvSpPr>
        <p:spPr>
          <a:xfrm>
            <a:off x="736373" y="1938166"/>
            <a:ext cx="10719253" cy="1214937"/>
          </a:xfrm>
        </p:spPr>
        <p:txBody>
          <a:bodyPr>
            <a:normAutofit/>
          </a:bodyPr>
          <a:lstStyle/>
          <a:p>
            <a:pPr algn="ctr">
              <a:buFontTx/>
              <a:buNone/>
            </a:pPr>
            <a:r>
              <a:rPr lang="en-US" altLang="en-US" i="1" dirty="0"/>
              <a:t>	</a:t>
            </a:r>
            <a:r>
              <a:rPr lang="en-US" altLang="en-US" dirty="0"/>
              <a:t>A raw material feedstock should be renewable rather than depleting whenever technically and economically practical. </a:t>
            </a:r>
          </a:p>
        </p:txBody>
      </p:sp>
    </p:spTree>
    <p:extLst>
      <p:ext uri="{BB962C8B-B14F-4D97-AF65-F5344CB8AC3E}">
        <p14:creationId xmlns:p14="http://schemas.microsoft.com/office/powerpoint/2010/main" val="352815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B2C-CADF-AE4F-86DA-2E0124A095E3}"/>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EF8B6D76-FC14-8441-BF2A-A33E128D2E38}"/>
              </a:ext>
            </a:extLst>
          </p:cNvPr>
          <p:cNvSpPr>
            <a:spLocks noGrp="1"/>
          </p:cNvSpPr>
          <p:nvPr>
            <p:ph idx="1"/>
          </p:nvPr>
        </p:nvSpPr>
        <p:spPr>
          <a:xfrm>
            <a:off x="838200" y="1750132"/>
            <a:ext cx="10515600" cy="4776174"/>
          </a:xfrm>
        </p:spPr>
        <p:txBody>
          <a:bodyPr>
            <a:normAutofit/>
          </a:bodyPr>
          <a:lstStyle/>
          <a:p>
            <a:r>
              <a:rPr lang="en-US" sz="2400" dirty="0"/>
              <a:t>What is a Feedstocks?</a:t>
            </a:r>
          </a:p>
          <a:p>
            <a:pPr lvl="1"/>
            <a:r>
              <a:rPr lang="en-US" dirty="0"/>
              <a:t>Renewable vs. Depleting</a:t>
            </a:r>
          </a:p>
          <a:p>
            <a:pPr lvl="1"/>
            <a:r>
              <a:rPr lang="en-US" dirty="0"/>
              <a:t>Current feedstock consumption</a:t>
            </a:r>
          </a:p>
          <a:p>
            <a:r>
              <a:rPr lang="en-US" sz="2400" dirty="0">
                <a:solidFill>
                  <a:schemeClr val="accent2"/>
                </a:solidFill>
              </a:rPr>
              <a:t>Types of Renewable Feedstocks</a:t>
            </a:r>
          </a:p>
          <a:p>
            <a:pPr lvl="1"/>
            <a:r>
              <a:rPr lang="en-US" dirty="0"/>
              <a:t>CO</a:t>
            </a:r>
            <a:r>
              <a:rPr lang="en-US" baseline="-25000" dirty="0"/>
              <a:t>2</a:t>
            </a:r>
          </a:p>
          <a:p>
            <a:pPr lvl="1"/>
            <a:r>
              <a:rPr lang="en-US" dirty="0"/>
              <a:t>Biomass</a:t>
            </a:r>
          </a:p>
          <a:p>
            <a:pPr lvl="1"/>
            <a:r>
              <a:rPr lang="en-US" dirty="0"/>
              <a:t>Agricultural</a:t>
            </a:r>
          </a:p>
          <a:p>
            <a:r>
              <a:rPr lang="en-US" sz="2400" dirty="0"/>
              <a:t>Industrial Applications</a:t>
            </a:r>
          </a:p>
          <a:p>
            <a:r>
              <a:rPr lang="en-US" sz="2400" dirty="0"/>
              <a:t>Challenges and Opportunities</a:t>
            </a:r>
          </a:p>
          <a:p>
            <a:endParaRPr lang="en-US" sz="2400" dirty="0"/>
          </a:p>
          <a:p>
            <a:pPr lvl="1"/>
            <a:endParaRPr lang="en-US" dirty="0"/>
          </a:p>
          <a:p>
            <a:endParaRPr lang="en-US" sz="2400" dirty="0"/>
          </a:p>
        </p:txBody>
      </p:sp>
    </p:spTree>
    <p:extLst>
      <p:ext uri="{BB962C8B-B14F-4D97-AF65-F5344CB8AC3E}">
        <p14:creationId xmlns:p14="http://schemas.microsoft.com/office/powerpoint/2010/main" val="88251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025" y="18255"/>
            <a:ext cx="7886700" cy="1325563"/>
          </a:xfrm>
        </p:spPr>
        <p:txBody>
          <a:bodyPr>
            <a:normAutofit/>
          </a:bodyPr>
          <a:lstStyle/>
          <a:p>
            <a:r>
              <a:rPr lang="en-US" sz="4000" dirty="0">
                <a:latin typeface="+mn-lt"/>
              </a:rPr>
              <a:t>Renewable Feedstocks</a:t>
            </a:r>
          </a:p>
        </p:txBody>
      </p:sp>
      <p:sp>
        <p:nvSpPr>
          <p:cNvPr id="3" name="Content Placeholder 2"/>
          <p:cNvSpPr>
            <a:spLocks noGrp="1"/>
          </p:cNvSpPr>
          <p:nvPr>
            <p:ph idx="1"/>
          </p:nvPr>
        </p:nvSpPr>
        <p:spPr>
          <a:xfrm>
            <a:off x="888025" y="1556498"/>
            <a:ext cx="7886700" cy="4351338"/>
          </a:xfrm>
        </p:spPr>
        <p:txBody>
          <a:bodyPr/>
          <a:lstStyle/>
          <a:p>
            <a:r>
              <a:rPr lang="en-US" dirty="0"/>
              <a:t>CO</a:t>
            </a:r>
            <a:r>
              <a:rPr lang="en-US" baseline="-25000" dirty="0"/>
              <a:t>2</a:t>
            </a:r>
          </a:p>
          <a:p>
            <a:r>
              <a:rPr lang="en-US" dirty="0"/>
              <a:t>Biomass (Lignin, algae, corn, switchgrass, poplar, willow, sorghum, and bamboo)</a:t>
            </a:r>
          </a:p>
          <a:p>
            <a:r>
              <a:rPr lang="en-US" dirty="0"/>
              <a:t>Agricultural waste (ex. Manure)</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9864" y="3850402"/>
            <a:ext cx="4593777" cy="2191997"/>
          </a:xfrm>
          <a:prstGeom prst="rect">
            <a:avLst/>
          </a:prstGeom>
          <a:ln w="50800">
            <a:solidFill>
              <a:srgbClr val="002060"/>
            </a:solidFill>
          </a:ln>
        </p:spPr>
      </p:pic>
      <p:pic>
        <p:nvPicPr>
          <p:cNvPr id="5" name="Picture 4"/>
          <p:cNvPicPr>
            <a:picLocks noChangeAspect="1"/>
          </p:cNvPicPr>
          <p:nvPr/>
        </p:nvPicPr>
        <p:blipFill>
          <a:blip r:embed="rId3"/>
          <a:stretch>
            <a:fillRect/>
          </a:stretch>
        </p:blipFill>
        <p:spPr>
          <a:xfrm>
            <a:off x="7185196" y="4212975"/>
            <a:ext cx="2840071" cy="1466850"/>
          </a:xfrm>
          <a:prstGeom prst="rect">
            <a:avLst/>
          </a:prstGeom>
          <a:ln w="50800">
            <a:solidFill>
              <a:srgbClr val="002060"/>
            </a:solidFill>
          </a:ln>
        </p:spPr>
      </p:pic>
      <p:sp>
        <p:nvSpPr>
          <p:cNvPr id="6" name="TextBox 5">
            <a:extLst>
              <a:ext uri="{FF2B5EF4-FFF2-40B4-BE49-F238E27FC236}">
                <a16:creationId xmlns:a16="http://schemas.microsoft.com/office/drawing/2014/main" id="{0F60CD24-9D4C-4589-8E8E-39A13E3A7AB2}"/>
              </a:ext>
            </a:extLst>
          </p:cNvPr>
          <p:cNvSpPr txBox="1"/>
          <p:nvPr/>
        </p:nvSpPr>
        <p:spPr>
          <a:xfrm>
            <a:off x="10232904" y="6484563"/>
            <a:ext cx="1458179" cy="276999"/>
          </a:xfrm>
          <a:prstGeom prst="rect">
            <a:avLst/>
          </a:prstGeom>
          <a:noFill/>
        </p:spPr>
        <p:txBody>
          <a:bodyPr wrap="square" rtlCol="0">
            <a:spAutoFit/>
          </a:bodyPr>
          <a:lstStyle/>
          <a:p>
            <a:r>
              <a:rPr lang="en-US" sz="1200" dirty="0">
                <a:solidFill>
                  <a:schemeClr val="tx1">
                    <a:lumMod val="50000"/>
                    <a:lumOff val="50000"/>
                  </a:schemeClr>
                </a:solidFill>
              </a:rPr>
              <a:t>Adobe Stock Images</a:t>
            </a:r>
          </a:p>
        </p:txBody>
      </p:sp>
    </p:spTree>
    <p:extLst>
      <p:ext uri="{BB962C8B-B14F-4D97-AF65-F5344CB8AC3E}">
        <p14:creationId xmlns:p14="http://schemas.microsoft.com/office/powerpoint/2010/main" val="379637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F3EF823-05F5-9640-A47F-C9A4B80DEBE1}"/>
              </a:ext>
            </a:extLst>
          </p:cNvPr>
          <p:cNvGraphicFramePr/>
          <p:nvPr>
            <p:extLst>
              <p:ext uri="{D42A27DB-BD31-4B8C-83A1-F6EECF244321}">
                <p14:modId xmlns:p14="http://schemas.microsoft.com/office/powerpoint/2010/main" val="1948140934"/>
              </p:ext>
            </p:extLst>
          </p:nvPr>
        </p:nvGraphicFramePr>
        <p:xfrm>
          <a:off x="4699549" y="56192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74320" y="6471483"/>
            <a:ext cx="2808942" cy="307777"/>
          </a:xfrm>
          <a:prstGeom prst="rect">
            <a:avLst/>
          </a:prstGeom>
          <a:noFill/>
        </p:spPr>
        <p:txBody>
          <a:bodyPr wrap="square" rtlCol="0">
            <a:spAutoFit/>
          </a:bodyPr>
          <a:lstStyle/>
          <a:p>
            <a:r>
              <a:rPr lang="en-US" sz="1400" dirty="0">
                <a:solidFill>
                  <a:schemeClr val="bg1">
                    <a:lumMod val="75000"/>
                  </a:schemeClr>
                </a:solidFill>
              </a:rPr>
              <a:t>Source: </a:t>
            </a:r>
            <a:r>
              <a:rPr lang="en-US" sz="1400" dirty="0" err="1">
                <a:solidFill>
                  <a:schemeClr val="bg1">
                    <a:lumMod val="75000"/>
                  </a:schemeClr>
                </a:solidFill>
              </a:rPr>
              <a:t>fabricadecarne.ro</a:t>
            </a:r>
            <a:endParaRPr lang="en-US" sz="1400" dirty="0">
              <a:solidFill>
                <a:schemeClr val="bg1">
                  <a:lumMod val="75000"/>
                </a:schemeClr>
              </a:solidFill>
            </a:endParaRPr>
          </a:p>
        </p:txBody>
      </p:sp>
      <p:sp>
        <p:nvSpPr>
          <p:cNvPr id="7" name="TextBox 6"/>
          <p:cNvSpPr txBox="1"/>
          <p:nvPr/>
        </p:nvSpPr>
        <p:spPr>
          <a:xfrm>
            <a:off x="7814378" y="5833136"/>
            <a:ext cx="1898342" cy="369332"/>
          </a:xfrm>
          <a:prstGeom prst="rect">
            <a:avLst/>
          </a:prstGeom>
          <a:noFill/>
          <a:ln w="25400">
            <a:solidFill>
              <a:schemeClr val="accent2"/>
            </a:solidFill>
          </a:ln>
        </p:spPr>
        <p:txBody>
          <a:bodyPr wrap="square" rtlCol="0">
            <a:spAutoFit/>
          </a:bodyPr>
          <a:lstStyle/>
          <a:p>
            <a:pPr algn="ctr"/>
            <a:r>
              <a:rPr lang="en-US" dirty="0"/>
              <a:t>Product Synthesis</a:t>
            </a:r>
          </a:p>
        </p:txBody>
      </p:sp>
      <p:sp>
        <p:nvSpPr>
          <p:cNvPr id="8" name="TextBox 7"/>
          <p:cNvSpPr txBox="1"/>
          <p:nvPr/>
        </p:nvSpPr>
        <p:spPr>
          <a:xfrm>
            <a:off x="4282953" y="3609540"/>
            <a:ext cx="1335741" cy="646331"/>
          </a:xfrm>
          <a:prstGeom prst="rect">
            <a:avLst/>
          </a:prstGeom>
          <a:noFill/>
          <a:ln w="25400">
            <a:solidFill>
              <a:schemeClr val="accent2"/>
            </a:solidFill>
          </a:ln>
        </p:spPr>
        <p:txBody>
          <a:bodyPr wrap="square" rtlCol="0">
            <a:spAutoFit/>
          </a:bodyPr>
          <a:lstStyle/>
          <a:p>
            <a:pPr algn="ctr"/>
            <a:r>
              <a:rPr lang="en-US" dirty="0"/>
              <a:t>Product Distribution</a:t>
            </a:r>
          </a:p>
        </p:txBody>
      </p:sp>
      <p:sp>
        <p:nvSpPr>
          <p:cNvPr id="9" name="TextBox 8"/>
          <p:cNvSpPr txBox="1"/>
          <p:nvPr/>
        </p:nvSpPr>
        <p:spPr>
          <a:xfrm>
            <a:off x="4041559" y="877413"/>
            <a:ext cx="2531036" cy="923330"/>
          </a:xfrm>
          <a:prstGeom prst="rect">
            <a:avLst/>
          </a:prstGeom>
          <a:noFill/>
          <a:ln w="25400">
            <a:solidFill>
              <a:schemeClr val="accent2"/>
            </a:solidFill>
          </a:ln>
        </p:spPr>
        <p:txBody>
          <a:bodyPr wrap="square" rtlCol="0">
            <a:spAutoFit/>
          </a:bodyPr>
          <a:lstStyle/>
          <a:p>
            <a:pPr algn="ctr"/>
            <a:r>
              <a:rPr lang="en-US" dirty="0"/>
              <a:t> = Product end of life</a:t>
            </a:r>
          </a:p>
          <a:p>
            <a:pPr algn="ctr"/>
            <a:r>
              <a:rPr lang="en-US" dirty="0"/>
              <a:t>(Biodegradation or Burning)</a:t>
            </a:r>
          </a:p>
        </p:txBody>
      </p:sp>
      <p:sp>
        <p:nvSpPr>
          <p:cNvPr id="2" name="Title 1"/>
          <p:cNvSpPr>
            <a:spLocks noGrp="1"/>
          </p:cNvSpPr>
          <p:nvPr>
            <p:ph type="title" idx="4294967295"/>
          </p:nvPr>
        </p:nvSpPr>
        <p:spPr>
          <a:xfrm>
            <a:off x="359987" y="2599275"/>
            <a:ext cx="3382963" cy="1143000"/>
          </a:xfrm>
        </p:spPr>
        <p:txBody>
          <a:bodyPr>
            <a:noAutofit/>
          </a:bodyPr>
          <a:lstStyle/>
          <a:p>
            <a:r>
              <a:rPr lang="en-US" sz="4000" dirty="0">
                <a:solidFill>
                  <a:schemeClr val="tx1">
                    <a:lumMod val="75000"/>
                    <a:lumOff val="25000"/>
                  </a:schemeClr>
                </a:solidFill>
                <a:latin typeface="+mn-lt"/>
              </a:rPr>
              <a:t>Why is CO</a:t>
            </a:r>
            <a:r>
              <a:rPr lang="en-US" sz="4000" baseline="-25000" dirty="0">
                <a:solidFill>
                  <a:schemeClr val="tx1">
                    <a:lumMod val="75000"/>
                    <a:lumOff val="25000"/>
                  </a:schemeClr>
                </a:solidFill>
                <a:latin typeface="+mn-lt"/>
              </a:rPr>
              <a:t>2</a:t>
            </a:r>
            <a:r>
              <a:rPr lang="en-US" sz="4000" dirty="0">
                <a:solidFill>
                  <a:schemeClr val="tx1">
                    <a:lumMod val="75000"/>
                    <a:lumOff val="25000"/>
                  </a:schemeClr>
                </a:solidFill>
                <a:latin typeface="+mn-lt"/>
              </a:rPr>
              <a:t> Renewable as a feedstock??</a:t>
            </a:r>
          </a:p>
        </p:txBody>
      </p:sp>
      <p:sp>
        <p:nvSpPr>
          <p:cNvPr id="3" name="TextBox 2">
            <a:extLst>
              <a:ext uri="{FF2B5EF4-FFF2-40B4-BE49-F238E27FC236}">
                <a16:creationId xmlns:a16="http://schemas.microsoft.com/office/drawing/2014/main" id="{EB8E4602-95E5-40C1-A5BD-B56E60E51EBB}"/>
              </a:ext>
            </a:extLst>
          </p:cNvPr>
          <p:cNvSpPr txBox="1"/>
          <p:nvPr/>
        </p:nvSpPr>
        <p:spPr>
          <a:xfrm>
            <a:off x="5866909" y="6424350"/>
            <a:ext cx="6742962" cy="461665"/>
          </a:xfrm>
          <a:prstGeom prst="rect">
            <a:avLst/>
          </a:prstGeom>
          <a:noFill/>
        </p:spPr>
        <p:txBody>
          <a:bodyPr wrap="square" rtlCol="0">
            <a:spAutoFit/>
          </a:bodyPr>
          <a:lstStyle/>
          <a:p>
            <a:r>
              <a:rPr lang="en-US" sz="1200" dirty="0">
                <a:solidFill>
                  <a:schemeClr val="tx1">
                    <a:lumMod val="50000"/>
                    <a:lumOff val="50000"/>
                  </a:schemeClr>
                </a:solidFill>
              </a:rPr>
              <a:t>Image: adapted from:</a:t>
            </a:r>
            <a:r>
              <a:rPr lang="en-US" sz="1200" dirty="0"/>
              <a:t> http://</a:t>
            </a:r>
            <a:r>
              <a:rPr lang="en-US" sz="1200" dirty="0" err="1"/>
              <a:t>manuenvironment.blogspot.com</a:t>
            </a:r>
            <a:r>
              <a:rPr lang="en-US" sz="1200" dirty="0"/>
              <a:t>/2010/09/what-is-</a:t>
            </a:r>
            <a:r>
              <a:rPr lang="en-US" sz="1200" dirty="0" err="1"/>
              <a:t>environment.html</a:t>
            </a:r>
            <a:r>
              <a:rPr lang="en-US" sz="1200" dirty="0">
                <a:solidFill>
                  <a:schemeClr val="tx1">
                    <a:lumMod val="50000"/>
                    <a:lumOff val="50000"/>
                  </a:schemeClr>
                </a:solidFill>
              </a:rPr>
              <a:t> </a:t>
            </a:r>
          </a:p>
          <a:p>
            <a:endParaRPr lang="en-US" sz="1200" dirty="0">
              <a:solidFill>
                <a:schemeClr val="tx1">
                  <a:lumMod val="50000"/>
                  <a:lumOff val="50000"/>
                </a:schemeClr>
              </a:solidFill>
            </a:endParaRPr>
          </a:p>
        </p:txBody>
      </p:sp>
      <p:sp>
        <p:nvSpPr>
          <p:cNvPr id="10" name="TextBox 9">
            <a:extLst>
              <a:ext uri="{FF2B5EF4-FFF2-40B4-BE49-F238E27FC236}">
                <a16:creationId xmlns:a16="http://schemas.microsoft.com/office/drawing/2014/main" id="{03F610CD-50EF-FC44-959E-5F014492D70B}"/>
              </a:ext>
            </a:extLst>
          </p:cNvPr>
          <p:cNvSpPr txBox="1"/>
          <p:nvPr/>
        </p:nvSpPr>
        <p:spPr>
          <a:xfrm>
            <a:off x="8495110" y="287042"/>
            <a:ext cx="536878" cy="369332"/>
          </a:xfrm>
          <a:prstGeom prst="rect">
            <a:avLst/>
          </a:prstGeom>
          <a:noFill/>
        </p:spPr>
        <p:txBody>
          <a:bodyPr wrap="none" rtlCol="0">
            <a:spAutoFit/>
          </a:bodyPr>
          <a:lstStyle/>
          <a:p>
            <a:r>
              <a:rPr lang="en-US" dirty="0"/>
              <a:t>CO</a:t>
            </a:r>
            <a:r>
              <a:rPr lang="en-US" baseline="-25000" dirty="0"/>
              <a:t>2</a:t>
            </a:r>
          </a:p>
        </p:txBody>
      </p:sp>
      <p:cxnSp>
        <p:nvCxnSpPr>
          <p:cNvPr id="12" name="Straight Arrow Connector 11">
            <a:extLst>
              <a:ext uri="{FF2B5EF4-FFF2-40B4-BE49-F238E27FC236}">
                <a16:creationId xmlns:a16="http://schemas.microsoft.com/office/drawing/2014/main" id="{12218734-F22E-EE4A-B7C5-1B3E959FC5E6}"/>
              </a:ext>
            </a:extLst>
          </p:cNvPr>
          <p:cNvCxnSpPr/>
          <p:nvPr/>
        </p:nvCxnSpPr>
        <p:spPr>
          <a:xfrm flipV="1">
            <a:off x="7418439" y="118157"/>
            <a:ext cx="0" cy="75925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6B929A-EF84-AA47-B09B-AB48D4382987}"/>
              </a:ext>
            </a:extLst>
          </p:cNvPr>
          <p:cNvSpPr txBox="1"/>
          <p:nvPr/>
        </p:nvSpPr>
        <p:spPr>
          <a:xfrm>
            <a:off x="5484061" y="118157"/>
            <a:ext cx="2177068" cy="584775"/>
          </a:xfrm>
          <a:prstGeom prst="rect">
            <a:avLst/>
          </a:prstGeom>
          <a:noFill/>
        </p:spPr>
        <p:txBody>
          <a:bodyPr wrap="square" rtlCol="0">
            <a:spAutoFit/>
          </a:bodyPr>
          <a:lstStyle/>
          <a:p>
            <a:r>
              <a:rPr lang="en-US" sz="1600" dirty="0"/>
              <a:t>Net contribution of GHG to atmosphere</a:t>
            </a:r>
          </a:p>
        </p:txBody>
      </p:sp>
      <p:sp>
        <p:nvSpPr>
          <p:cNvPr id="14" name="TextBox 13">
            <a:extLst>
              <a:ext uri="{FF2B5EF4-FFF2-40B4-BE49-F238E27FC236}">
                <a16:creationId xmlns:a16="http://schemas.microsoft.com/office/drawing/2014/main" id="{42136E1C-0B8C-6044-85BB-B20FA7FA4FE6}"/>
              </a:ext>
            </a:extLst>
          </p:cNvPr>
          <p:cNvSpPr txBox="1"/>
          <p:nvPr/>
        </p:nvSpPr>
        <p:spPr>
          <a:xfrm>
            <a:off x="7661129" y="2730184"/>
            <a:ext cx="2177067" cy="707886"/>
          </a:xfrm>
          <a:prstGeom prst="rect">
            <a:avLst/>
          </a:prstGeom>
          <a:noFill/>
        </p:spPr>
        <p:txBody>
          <a:bodyPr wrap="square" rtlCol="0">
            <a:spAutoFit/>
          </a:bodyPr>
          <a:lstStyle/>
          <a:p>
            <a:pPr algn="ctr"/>
            <a:r>
              <a:rPr lang="en-US" sz="2000" b="1" dirty="0"/>
              <a:t>CO</a:t>
            </a:r>
            <a:r>
              <a:rPr lang="en-US" sz="2000" b="1" baseline="-25000" dirty="0"/>
              <a:t>2</a:t>
            </a:r>
            <a:r>
              <a:rPr lang="en-US" sz="2000" b="1" dirty="0"/>
              <a:t> cycle for bioethanol</a:t>
            </a:r>
          </a:p>
        </p:txBody>
      </p:sp>
      <p:cxnSp>
        <p:nvCxnSpPr>
          <p:cNvPr id="16" name="Curved Connector 15">
            <a:extLst>
              <a:ext uri="{FF2B5EF4-FFF2-40B4-BE49-F238E27FC236}">
                <a16:creationId xmlns:a16="http://schemas.microsoft.com/office/drawing/2014/main" id="{F5E499B6-1CF0-674C-836C-91E28257E30D}"/>
              </a:ext>
            </a:extLst>
          </p:cNvPr>
          <p:cNvCxnSpPr>
            <a:cxnSpLocks/>
          </p:cNvCxnSpPr>
          <p:nvPr/>
        </p:nvCxnSpPr>
        <p:spPr>
          <a:xfrm rot="5400000" flipH="1" flipV="1">
            <a:off x="6858020" y="2877650"/>
            <a:ext cx="707887" cy="412956"/>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659B3590-1D78-C047-A953-BD86310A3D91}"/>
              </a:ext>
            </a:extLst>
          </p:cNvPr>
          <p:cNvCxnSpPr>
            <a:cxnSpLocks/>
          </p:cNvCxnSpPr>
          <p:nvPr/>
        </p:nvCxnSpPr>
        <p:spPr>
          <a:xfrm rot="5400000" flipH="1" flipV="1">
            <a:off x="8243597" y="4359901"/>
            <a:ext cx="638676" cy="430616"/>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A07589FA-F7AB-6F42-8025-58DCE5F9654F}"/>
              </a:ext>
            </a:extLst>
          </p:cNvPr>
          <p:cNvCxnSpPr>
            <a:cxnSpLocks/>
          </p:cNvCxnSpPr>
          <p:nvPr/>
        </p:nvCxnSpPr>
        <p:spPr>
          <a:xfrm rot="5400000" flipH="1" flipV="1">
            <a:off x="10717178" y="637368"/>
            <a:ext cx="559672" cy="408777"/>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9111A1BA-DD2D-8845-AE04-DF0012887696}"/>
              </a:ext>
            </a:extLst>
          </p:cNvPr>
          <p:cNvCxnSpPr>
            <a:cxnSpLocks/>
          </p:cNvCxnSpPr>
          <p:nvPr/>
        </p:nvCxnSpPr>
        <p:spPr>
          <a:xfrm rot="16200000" flipV="1">
            <a:off x="9683087" y="3075292"/>
            <a:ext cx="670290" cy="360067"/>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23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351876"/>
            <a:ext cx="11384280" cy="1143000"/>
          </a:xfrm>
        </p:spPr>
        <p:txBody>
          <a:bodyPr>
            <a:normAutofit fontScale="90000"/>
          </a:bodyPr>
          <a:lstStyle/>
          <a:p>
            <a:r>
              <a:rPr lang="en-US" dirty="0">
                <a:latin typeface="+mn-lt"/>
              </a:rPr>
              <a:t>Using CO</a:t>
            </a:r>
            <a:r>
              <a:rPr lang="en-US" baseline="-25000" dirty="0">
                <a:latin typeface="+mn-lt"/>
              </a:rPr>
              <a:t>2</a:t>
            </a:r>
            <a:r>
              <a:rPr lang="en-US" dirty="0">
                <a:latin typeface="+mn-lt"/>
              </a:rPr>
              <a:t> as a feedstock: Prof. Geoffrey W. Coates</a:t>
            </a:r>
            <a:br>
              <a:rPr lang="en-US" dirty="0">
                <a:latin typeface="+mn-lt"/>
              </a:rPr>
            </a:br>
            <a:endParaRPr lang="en-US" sz="2500" dirty="0">
              <a:latin typeface="+mn-lt"/>
            </a:endParaRPr>
          </a:p>
        </p:txBody>
      </p:sp>
      <p:sp>
        <p:nvSpPr>
          <p:cNvPr id="3" name="Content Placeholder 2"/>
          <p:cNvSpPr>
            <a:spLocks noGrp="1"/>
          </p:cNvSpPr>
          <p:nvPr>
            <p:ph idx="1"/>
          </p:nvPr>
        </p:nvSpPr>
        <p:spPr>
          <a:xfrm>
            <a:off x="835429" y="1172528"/>
            <a:ext cx="6333188" cy="5167311"/>
          </a:xfrm>
        </p:spPr>
        <p:txBody>
          <a:bodyPr>
            <a:noAutofit/>
          </a:bodyPr>
          <a:lstStyle/>
          <a:p>
            <a:pPr marL="0" indent="0">
              <a:buNone/>
            </a:pPr>
            <a:endParaRPr lang="en-US" sz="2200" dirty="0"/>
          </a:p>
          <a:p>
            <a:r>
              <a:rPr lang="en-US" sz="2200" dirty="0"/>
              <a:t>Development of catalysts able to incorporate carbon monoxide and dioxide </a:t>
            </a:r>
            <a:br>
              <a:rPr lang="en-US" sz="2200" dirty="0"/>
            </a:br>
            <a:r>
              <a:rPr lang="en-US" sz="2200" dirty="0"/>
              <a:t>into polymers</a:t>
            </a:r>
          </a:p>
          <a:p>
            <a:r>
              <a:rPr lang="en-US" sz="2200" dirty="0"/>
              <a:t>Utilize renewable sources of carbon </a:t>
            </a:r>
            <a:r>
              <a:rPr lang="en-US" sz="2200" dirty="0" err="1"/>
              <a:t>mon</a:t>
            </a:r>
            <a:r>
              <a:rPr lang="en-US" sz="2200" dirty="0"/>
              <a:t>-</a:t>
            </a:r>
            <a:br>
              <a:rPr lang="en-US" sz="2200" dirty="0"/>
            </a:br>
            <a:r>
              <a:rPr lang="en-US" sz="2200" dirty="0"/>
              <a:t>oxide and dioxide gases such as biomass </a:t>
            </a:r>
            <a:br>
              <a:rPr lang="en-US" sz="2200" dirty="0"/>
            </a:br>
            <a:r>
              <a:rPr lang="en-US" sz="2200" dirty="0"/>
              <a:t>(agricultural waste) and other low-cost </a:t>
            </a:r>
            <a:br>
              <a:rPr lang="en-US" sz="2200" dirty="0"/>
            </a:br>
            <a:r>
              <a:rPr lang="en-US" sz="2200" dirty="0"/>
              <a:t>sources such as coal or industrial waste</a:t>
            </a:r>
          </a:p>
          <a:p>
            <a:r>
              <a:rPr lang="en-US" sz="2200" dirty="0"/>
              <a:t>High turnover numbers, frequencies, and </a:t>
            </a:r>
            <a:br>
              <a:rPr lang="en-US" sz="2200" dirty="0"/>
            </a:br>
            <a:r>
              <a:rPr lang="en-US" sz="2200" dirty="0"/>
              <a:t>selectivities</a:t>
            </a:r>
          </a:p>
          <a:p>
            <a:r>
              <a:rPr lang="en-US" sz="2200" dirty="0"/>
              <a:t>Polycarbonate coatings manufactured with these catalysts have the potential to sequester or avoid up to 180 million metric tons of CO</a:t>
            </a:r>
            <a:r>
              <a:rPr lang="en-US" sz="2200" baseline="-25000" dirty="0"/>
              <a:t>2</a:t>
            </a:r>
            <a:r>
              <a:rPr lang="en-US" sz="2200" dirty="0"/>
              <a:t> emissions</a:t>
            </a:r>
          </a:p>
        </p:txBody>
      </p:sp>
      <p:pic>
        <p:nvPicPr>
          <p:cNvPr id="7170" name="Picture 2" descr="http://www.wabash.edu/images2/news/Coates-375-stor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1982" y="2360715"/>
            <a:ext cx="3565578" cy="2785906"/>
          </a:xfrm>
          <a:prstGeom prst="rect">
            <a:avLst/>
          </a:prstGeom>
          <a:noFill/>
          <a:ln w="50800">
            <a:solidFill>
              <a:srgbClr val="00206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86099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859" y="286118"/>
            <a:ext cx="8229600" cy="1143000"/>
          </a:xfrm>
        </p:spPr>
        <p:txBody>
          <a:bodyPr>
            <a:normAutofit/>
          </a:bodyPr>
          <a:lstStyle/>
          <a:p>
            <a:r>
              <a:rPr lang="en-US" sz="4000" dirty="0">
                <a:latin typeface="+mn-lt"/>
              </a:rPr>
              <a:t>Biomass platforms</a:t>
            </a:r>
          </a:p>
        </p:txBody>
      </p:sp>
      <p:grpSp>
        <p:nvGrpSpPr>
          <p:cNvPr id="11" name="Group 10"/>
          <p:cNvGrpSpPr/>
          <p:nvPr/>
        </p:nvGrpSpPr>
        <p:grpSpPr>
          <a:xfrm>
            <a:off x="1524000" y="2158028"/>
            <a:ext cx="8991600" cy="3532743"/>
            <a:chOff x="0" y="1323573"/>
            <a:chExt cx="8991600" cy="2649557"/>
          </a:xfrm>
        </p:grpSpPr>
        <p:graphicFrame>
          <p:nvGraphicFramePr>
            <p:cNvPr id="3" name="Chart 2"/>
            <p:cNvGraphicFramePr/>
            <p:nvPr/>
          </p:nvGraphicFramePr>
          <p:xfrm>
            <a:off x="0" y="1323573"/>
            <a:ext cx="7696200" cy="1543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791200" y="1504950"/>
              <a:ext cx="3083196" cy="438582"/>
            </a:xfrm>
            <a:prstGeom prst="rect">
              <a:avLst/>
            </a:prstGeom>
            <a:noFill/>
          </p:spPr>
          <p:txBody>
            <a:bodyPr wrap="none" rtlCol="0">
              <a:spAutoFit/>
            </a:bodyPr>
            <a:lstStyle/>
            <a:p>
              <a:r>
                <a:rPr lang="en-US" sz="1600" b="1" dirty="0"/>
                <a:t>Only about 4% utilized by humans</a:t>
              </a:r>
            </a:p>
            <a:p>
              <a:r>
                <a:rPr lang="en-US" sz="1600" b="1" dirty="0"/>
                <a:t>(food, ethanol, sweeteners)</a:t>
              </a:r>
            </a:p>
          </p:txBody>
        </p:sp>
        <p:sp>
          <p:nvSpPr>
            <p:cNvPr id="6" name="Down Arrow 5"/>
            <p:cNvSpPr/>
            <p:nvPr/>
          </p:nvSpPr>
          <p:spPr>
            <a:xfrm rot="2014926">
              <a:off x="1917957" y="2807244"/>
              <a:ext cx="225619" cy="23064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191000" y="2893993"/>
              <a:ext cx="228600" cy="228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24200" y="3257550"/>
              <a:ext cx="2667000" cy="715580"/>
            </a:xfrm>
            <a:prstGeom prst="rect">
              <a:avLst/>
            </a:prstGeom>
            <a:solidFill>
              <a:srgbClr val="FF0000">
                <a:alpha val="5000"/>
              </a:srgbClr>
            </a:solidFill>
          </p:spPr>
          <p:txBody>
            <a:bodyPr wrap="square" rtlCol="0">
              <a:spAutoFit/>
            </a:bodyPr>
            <a:lstStyle/>
            <a:p>
              <a:r>
                <a:rPr lang="en-US" sz="1400" dirty="0"/>
                <a:t>Nature’s richest source of aromatic carbon.  Used in polymers, adhesives, production of phenolic chemicals.</a:t>
              </a:r>
            </a:p>
          </p:txBody>
        </p:sp>
        <p:sp>
          <p:nvSpPr>
            <p:cNvPr id="9" name="Down Arrow 8"/>
            <p:cNvSpPr/>
            <p:nvPr/>
          </p:nvSpPr>
          <p:spPr>
            <a:xfrm rot="19166353">
              <a:off x="6062885" y="2867139"/>
              <a:ext cx="260653" cy="276866"/>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91200" y="3257550"/>
              <a:ext cx="3200400" cy="392415"/>
            </a:xfrm>
            <a:prstGeom prst="rect">
              <a:avLst/>
            </a:prstGeom>
            <a:solidFill>
              <a:srgbClr val="00B050">
                <a:alpha val="10000"/>
              </a:srgbClr>
            </a:solidFill>
          </p:spPr>
          <p:txBody>
            <a:bodyPr wrap="square" rtlCol="0">
              <a:spAutoFit/>
            </a:bodyPr>
            <a:lstStyle/>
            <a:p>
              <a:r>
                <a:rPr lang="en-US" sz="1400" dirty="0"/>
                <a:t>Converted into polymers, lubricants, and detergents.</a:t>
              </a:r>
            </a:p>
          </p:txBody>
        </p:sp>
        <p:sp>
          <p:nvSpPr>
            <p:cNvPr id="14" name="TextBox 13"/>
            <p:cNvSpPr txBox="1"/>
            <p:nvPr/>
          </p:nvSpPr>
          <p:spPr>
            <a:xfrm>
              <a:off x="228600" y="3257550"/>
              <a:ext cx="2895600" cy="392415"/>
            </a:xfrm>
            <a:prstGeom prst="rect">
              <a:avLst/>
            </a:prstGeom>
            <a:solidFill>
              <a:schemeClr val="tx2">
                <a:lumMod val="20000"/>
                <a:lumOff val="80000"/>
              </a:schemeClr>
            </a:solidFill>
          </p:spPr>
          <p:txBody>
            <a:bodyPr wrap="square" rtlCol="0">
              <a:spAutoFit/>
            </a:bodyPr>
            <a:lstStyle/>
            <a:p>
              <a:r>
                <a:rPr lang="en-US" sz="1400" dirty="0"/>
                <a:t>Building blocks for a diverse chemical platform</a:t>
              </a:r>
            </a:p>
          </p:txBody>
        </p:sp>
      </p:grpSp>
    </p:spTree>
    <p:extLst>
      <p:ext uri="{BB962C8B-B14F-4D97-AF65-F5344CB8AC3E}">
        <p14:creationId xmlns:p14="http://schemas.microsoft.com/office/powerpoint/2010/main" val="1845613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1D68-B691-6F4D-A3FC-A8FA5A2F35BB}"/>
              </a:ext>
            </a:extLst>
          </p:cNvPr>
          <p:cNvSpPr>
            <a:spLocks noGrp="1"/>
          </p:cNvSpPr>
          <p:nvPr>
            <p:ph type="title"/>
          </p:nvPr>
        </p:nvSpPr>
        <p:spPr/>
        <p:txBody>
          <a:bodyPr>
            <a:normAutofit/>
          </a:bodyPr>
          <a:lstStyle/>
          <a:p>
            <a:r>
              <a:rPr lang="en-US" sz="4000" dirty="0">
                <a:latin typeface="+mn-lt"/>
              </a:rPr>
              <a:t>Biomass Platform</a:t>
            </a:r>
          </a:p>
        </p:txBody>
      </p:sp>
      <p:pic>
        <p:nvPicPr>
          <p:cNvPr id="4" name="Picture 3">
            <a:extLst>
              <a:ext uri="{FF2B5EF4-FFF2-40B4-BE49-F238E27FC236}">
                <a16:creationId xmlns:a16="http://schemas.microsoft.com/office/drawing/2014/main" id="{4DD35A14-6D63-6341-BEE2-AB679B992257}"/>
              </a:ext>
            </a:extLst>
          </p:cNvPr>
          <p:cNvPicPr>
            <a:picLocks noChangeAspect="1"/>
          </p:cNvPicPr>
          <p:nvPr/>
        </p:nvPicPr>
        <p:blipFill>
          <a:blip r:embed="rId2"/>
          <a:stretch>
            <a:fillRect/>
          </a:stretch>
        </p:blipFill>
        <p:spPr>
          <a:xfrm>
            <a:off x="507122" y="1746031"/>
            <a:ext cx="7111872" cy="3835400"/>
          </a:xfrm>
          <a:prstGeom prst="rect">
            <a:avLst/>
          </a:prstGeom>
        </p:spPr>
      </p:pic>
      <p:cxnSp>
        <p:nvCxnSpPr>
          <p:cNvPr id="5" name="Straight Arrow Connector 4">
            <a:extLst>
              <a:ext uri="{FF2B5EF4-FFF2-40B4-BE49-F238E27FC236}">
                <a16:creationId xmlns:a16="http://schemas.microsoft.com/office/drawing/2014/main" id="{9E4D45DA-04EA-5941-B4D0-A0E2675FDD40}"/>
              </a:ext>
            </a:extLst>
          </p:cNvPr>
          <p:cNvCxnSpPr>
            <a:stCxn id="4" idx="3"/>
          </p:cNvCxnSpPr>
          <p:nvPr/>
        </p:nvCxnSpPr>
        <p:spPr>
          <a:xfrm>
            <a:off x="7618994" y="3663731"/>
            <a:ext cx="847087" cy="96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26127E-E6E8-FA4D-A721-83794875425F}"/>
              </a:ext>
            </a:extLst>
          </p:cNvPr>
          <p:cNvSpPr txBox="1"/>
          <p:nvPr/>
        </p:nvSpPr>
        <p:spPr>
          <a:xfrm>
            <a:off x="8699163" y="3073201"/>
            <a:ext cx="2966518" cy="1200329"/>
          </a:xfrm>
          <a:prstGeom prst="rect">
            <a:avLst/>
          </a:prstGeom>
          <a:noFill/>
        </p:spPr>
        <p:txBody>
          <a:bodyPr wrap="none" rtlCol="0">
            <a:spAutoFit/>
          </a:bodyPr>
          <a:lstStyle/>
          <a:p>
            <a:r>
              <a:rPr lang="en-US" sz="2400" dirty="0"/>
              <a:t>Specialty Chemicals</a:t>
            </a:r>
          </a:p>
          <a:p>
            <a:r>
              <a:rPr lang="en-US" sz="2400" dirty="0"/>
              <a:t>Commodity Chemicals</a:t>
            </a:r>
          </a:p>
          <a:p>
            <a:r>
              <a:rPr lang="en-US" sz="2400" dirty="0"/>
              <a:t>Consumer Chemicals</a:t>
            </a:r>
          </a:p>
        </p:txBody>
      </p:sp>
    </p:spTree>
    <p:extLst>
      <p:ext uri="{BB962C8B-B14F-4D97-AF65-F5344CB8AC3E}">
        <p14:creationId xmlns:p14="http://schemas.microsoft.com/office/powerpoint/2010/main" val="200663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B2C-CADF-AE4F-86DA-2E0124A095E3}"/>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EF8B6D76-FC14-8441-BF2A-A33E128D2E38}"/>
              </a:ext>
            </a:extLst>
          </p:cNvPr>
          <p:cNvSpPr>
            <a:spLocks noGrp="1"/>
          </p:cNvSpPr>
          <p:nvPr>
            <p:ph idx="1"/>
          </p:nvPr>
        </p:nvSpPr>
        <p:spPr>
          <a:xfrm>
            <a:off x="838200" y="1750132"/>
            <a:ext cx="10515600" cy="4776174"/>
          </a:xfrm>
        </p:spPr>
        <p:txBody>
          <a:bodyPr>
            <a:normAutofit/>
          </a:bodyPr>
          <a:lstStyle/>
          <a:p>
            <a:r>
              <a:rPr lang="en-US" sz="2400" dirty="0"/>
              <a:t>What is </a:t>
            </a:r>
            <a:r>
              <a:rPr lang="en-US" sz="2400"/>
              <a:t>a Feedstock?</a:t>
            </a:r>
            <a:endParaRPr lang="en-US" sz="2400" dirty="0"/>
          </a:p>
          <a:p>
            <a:pPr lvl="1"/>
            <a:r>
              <a:rPr lang="en-US" dirty="0"/>
              <a:t>Renewable vs. Depleting</a:t>
            </a:r>
          </a:p>
          <a:p>
            <a:pPr lvl="1"/>
            <a:r>
              <a:rPr lang="en-US" dirty="0"/>
              <a:t>Current feedstock consumption</a:t>
            </a:r>
          </a:p>
          <a:p>
            <a:r>
              <a:rPr lang="en-US" sz="2400" dirty="0"/>
              <a:t>Types of Renewable Feedstocks</a:t>
            </a:r>
          </a:p>
          <a:p>
            <a:pPr lvl="1"/>
            <a:r>
              <a:rPr lang="en-US" dirty="0"/>
              <a:t>CO</a:t>
            </a:r>
            <a:r>
              <a:rPr lang="en-US" baseline="-25000" dirty="0"/>
              <a:t>2</a:t>
            </a:r>
          </a:p>
          <a:p>
            <a:pPr lvl="1"/>
            <a:r>
              <a:rPr lang="en-US" dirty="0"/>
              <a:t>Biomass</a:t>
            </a:r>
          </a:p>
          <a:p>
            <a:pPr lvl="1"/>
            <a:r>
              <a:rPr lang="en-US" dirty="0"/>
              <a:t>Agricultural</a:t>
            </a:r>
          </a:p>
          <a:p>
            <a:r>
              <a:rPr lang="en-US" sz="2400" dirty="0"/>
              <a:t>Industrial Applications</a:t>
            </a:r>
          </a:p>
          <a:p>
            <a:r>
              <a:rPr lang="en-US" sz="2400" dirty="0"/>
              <a:t>Challenges and Opportunities</a:t>
            </a:r>
          </a:p>
          <a:p>
            <a:endParaRPr lang="en-US" sz="2400" dirty="0"/>
          </a:p>
          <a:p>
            <a:pPr lvl="1"/>
            <a:endParaRPr lang="en-US" dirty="0"/>
          </a:p>
          <a:p>
            <a:endParaRPr lang="en-US" sz="2400" dirty="0"/>
          </a:p>
        </p:txBody>
      </p:sp>
    </p:spTree>
    <p:extLst>
      <p:ext uri="{BB962C8B-B14F-4D97-AF65-F5344CB8AC3E}">
        <p14:creationId xmlns:p14="http://schemas.microsoft.com/office/powerpoint/2010/main" val="2043081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7A3A-D557-4D48-B1DB-04D584A6FDBB}"/>
              </a:ext>
            </a:extLst>
          </p:cNvPr>
          <p:cNvSpPr>
            <a:spLocks noGrp="1"/>
          </p:cNvSpPr>
          <p:nvPr>
            <p:ph type="title"/>
          </p:nvPr>
        </p:nvSpPr>
        <p:spPr/>
        <p:txBody>
          <a:bodyPr>
            <a:normAutofit/>
          </a:bodyPr>
          <a:lstStyle/>
          <a:p>
            <a:r>
              <a:rPr lang="en-US" sz="4000" dirty="0">
                <a:latin typeface="+mn-lt"/>
              </a:rPr>
              <a:t>What is Valorization?</a:t>
            </a:r>
          </a:p>
        </p:txBody>
      </p:sp>
      <p:sp>
        <p:nvSpPr>
          <p:cNvPr id="3" name="Content Placeholder 2">
            <a:extLst>
              <a:ext uri="{FF2B5EF4-FFF2-40B4-BE49-F238E27FC236}">
                <a16:creationId xmlns:a16="http://schemas.microsoft.com/office/drawing/2014/main" id="{1B951FB2-A467-DE46-A27E-748ECBF4236C}"/>
              </a:ext>
            </a:extLst>
          </p:cNvPr>
          <p:cNvSpPr>
            <a:spLocks noGrp="1"/>
          </p:cNvSpPr>
          <p:nvPr>
            <p:ph idx="1"/>
          </p:nvPr>
        </p:nvSpPr>
        <p:spPr/>
        <p:txBody>
          <a:bodyPr>
            <a:normAutofit/>
          </a:bodyPr>
          <a:lstStyle/>
          <a:p>
            <a:pPr marL="0" indent="0">
              <a:buNone/>
            </a:pPr>
            <a:r>
              <a:rPr lang="en-US" sz="2400" dirty="0"/>
              <a:t>Biomass valorization is the process of reusing, recycling or composting waste materials and converting them into more useful products</a:t>
            </a:r>
          </a:p>
          <a:p>
            <a:pPr marL="0" indent="0">
              <a:buNone/>
            </a:pPr>
            <a:r>
              <a:rPr lang="en-US" sz="2400" dirty="0"/>
              <a:t>	examples: materials, chemicals, fuels or other sources of energy</a:t>
            </a:r>
          </a:p>
          <a:p>
            <a:pPr marL="0" indent="0">
              <a:buNone/>
            </a:pPr>
            <a:endParaRPr lang="en-US" sz="2400" dirty="0"/>
          </a:p>
          <a:p>
            <a:pPr marL="0" indent="0">
              <a:buNone/>
            </a:pPr>
            <a:r>
              <a:rPr lang="en-US" sz="2400" dirty="0"/>
              <a:t>Valorization as a “waste-to-energy” concept is becoming more prevalent due to the rapid depletion of natural resources and increase in waste generation.</a:t>
            </a:r>
          </a:p>
        </p:txBody>
      </p:sp>
    </p:spTree>
    <p:extLst>
      <p:ext uri="{BB962C8B-B14F-4D97-AF65-F5344CB8AC3E}">
        <p14:creationId xmlns:p14="http://schemas.microsoft.com/office/powerpoint/2010/main" val="145366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365"/>
            <a:ext cx="10515600" cy="1325563"/>
          </a:xfrm>
        </p:spPr>
        <p:txBody>
          <a:bodyPr>
            <a:normAutofit/>
          </a:bodyPr>
          <a:lstStyle/>
          <a:p>
            <a:r>
              <a:rPr lang="en-US" sz="4000" dirty="0">
                <a:latin typeface="+mn-lt"/>
              </a:rPr>
              <a:t>Biomass Valorization: Today</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15883" y="1692835"/>
            <a:ext cx="7709647" cy="4480798"/>
          </a:xfrm>
          <a:prstGeom prst="rect">
            <a:avLst/>
          </a:prstGeom>
        </p:spPr>
      </p:pic>
      <p:sp>
        <p:nvSpPr>
          <p:cNvPr id="5" name="TextBox 4">
            <a:extLst>
              <a:ext uri="{FF2B5EF4-FFF2-40B4-BE49-F238E27FC236}">
                <a16:creationId xmlns:a16="http://schemas.microsoft.com/office/drawing/2014/main" id="{717D22C7-1566-4577-B5A0-2FF9EC6EF002}"/>
              </a:ext>
            </a:extLst>
          </p:cNvPr>
          <p:cNvSpPr txBox="1"/>
          <p:nvPr/>
        </p:nvSpPr>
        <p:spPr>
          <a:xfrm>
            <a:off x="8774634" y="6430380"/>
            <a:ext cx="3112519" cy="276999"/>
          </a:xfrm>
          <a:prstGeom prst="rect">
            <a:avLst/>
          </a:prstGeom>
          <a:noFill/>
        </p:spPr>
        <p:txBody>
          <a:bodyPr wrap="none" rtlCol="0">
            <a:spAutoFit/>
          </a:bodyPr>
          <a:lstStyle/>
          <a:p>
            <a:r>
              <a:rPr lang="en-US" sz="1200" dirty="0">
                <a:solidFill>
                  <a:schemeClr val="tx1">
                    <a:lumMod val="50000"/>
                    <a:lumOff val="50000"/>
                  </a:schemeClr>
                </a:solidFill>
              </a:rPr>
              <a:t>Image Source: PowerPoint from Yale University</a:t>
            </a:r>
          </a:p>
        </p:txBody>
      </p:sp>
    </p:spTree>
    <p:extLst>
      <p:ext uri="{BB962C8B-B14F-4D97-AF65-F5344CB8AC3E}">
        <p14:creationId xmlns:p14="http://schemas.microsoft.com/office/powerpoint/2010/main" val="45376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38" y="193204"/>
            <a:ext cx="7772400" cy="1143000"/>
          </a:xfrm>
        </p:spPr>
        <p:txBody>
          <a:bodyPr>
            <a:normAutofit/>
          </a:bodyPr>
          <a:lstStyle/>
          <a:p>
            <a:r>
              <a:rPr lang="en-US" sz="4000" dirty="0">
                <a:latin typeface="+mn-lt"/>
              </a:rPr>
              <a:t>Lignocellulose Biomass</a:t>
            </a:r>
          </a:p>
        </p:txBody>
      </p:sp>
      <p:sp>
        <p:nvSpPr>
          <p:cNvPr id="10" name="Bent-Up Arrow 9"/>
          <p:cNvSpPr/>
          <p:nvPr/>
        </p:nvSpPr>
        <p:spPr bwMode="auto">
          <a:xfrm>
            <a:off x="4727848" y="5085184"/>
            <a:ext cx="2592288" cy="1008112"/>
          </a:xfrm>
          <a:prstGeom prst="bentUpArrow">
            <a:avLst/>
          </a:prstGeom>
          <a:solidFill>
            <a:schemeClr val="tx1"/>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72" charset="0"/>
              <a:ea typeface="ＭＳ Ｐゴシック" pitchFamily="-72" charset="-128"/>
              <a:cs typeface="ＭＳ Ｐゴシック" pitchFamily="-72" charset="-128"/>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35589" y="1983746"/>
            <a:ext cx="3043238" cy="4015695"/>
          </a:xfrm>
          <a:prstGeom prst="rect">
            <a:avLst/>
          </a:prstGeom>
        </p:spPr>
      </p:pic>
      <p:pic>
        <p:nvPicPr>
          <p:cNvPr id="4" name="Picture 3"/>
          <p:cNvPicPr>
            <a:picLocks noChangeAspect="1"/>
          </p:cNvPicPr>
          <p:nvPr/>
        </p:nvPicPr>
        <p:blipFill>
          <a:blip r:embed="rId4"/>
          <a:stretch>
            <a:fillRect/>
          </a:stretch>
        </p:blipFill>
        <p:spPr>
          <a:xfrm>
            <a:off x="4727848" y="1686396"/>
            <a:ext cx="6299200" cy="4978400"/>
          </a:xfrm>
          <a:prstGeom prst="rect">
            <a:avLst/>
          </a:prstGeom>
        </p:spPr>
      </p:pic>
      <p:sp>
        <p:nvSpPr>
          <p:cNvPr id="6" name="Rectangle 5">
            <a:extLst>
              <a:ext uri="{FF2B5EF4-FFF2-40B4-BE49-F238E27FC236}">
                <a16:creationId xmlns:a16="http://schemas.microsoft.com/office/drawing/2014/main" id="{FA802CA7-B6CA-7048-910A-FF7DC8FADC67}"/>
              </a:ext>
            </a:extLst>
          </p:cNvPr>
          <p:cNvSpPr/>
          <p:nvPr/>
        </p:nvSpPr>
        <p:spPr>
          <a:xfrm>
            <a:off x="7074984" y="6541685"/>
            <a:ext cx="1604927" cy="246221"/>
          </a:xfrm>
          <a:prstGeom prst="rect">
            <a:avLst/>
          </a:prstGeom>
        </p:spPr>
        <p:txBody>
          <a:bodyPr wrap="none">
            <a:spAutoFit/>
          </a:bodyPr>
          <a:lstStyle/>
          <a:p>
            <a:r>
              <a:rPr lang="en-US" sz="1000" dirty="0">
                <a:solidFill>
                  <a:schemeClr val="bg1">
                    <a:lumMod val="50000"/>
                  </a:schemeClr>
                </a:solidFill>
              </a:rPr>
              <a:t>Images: Creative Commons</a:t>
            </a:r>
          </a:p>
        </p:txBody>
      </p:sp>
    </p:spTree>
    <p:extLst>
      <p:ext uri="{BB962C8B-B14F-4D97-AF65-F5344CB8AC3E}">
        <p14:creationId xmlns:p14="http://schemas.microsoft.com/office/powerpoint/2010/main" val="346814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2940262"/>
            <a:ext cx="5996319" cy="5705872"/>
          </a:xfrm>
          <a:prstGeom prst="rect">
            <a:avLst/>
          </a:prstGeom>
        </p:spPr>
      </p:pic>
      <p:sp>
        <p:nvSpPr>
          <p:cNvPr id="30" name="Right Brace 29"/>
          <p:cNvSpPr/>
          <p:nvPr/>
        </p:nvSpPr>
        <p:spPr bwMode="auto">
          <a:xfrm rot="5400000">
            <a:off x="5807968" y="3858475"/>
            <a:ext cx="648072" cy="3528392"/>
          </a:xfrm>
          <a:prstGeom prst="rightBrace">
            <a:avLst/>
          </a:prstGeom>
          <a:solidFill>
            <a:srgbClr val="FFFFFF"/>
          </a:solidFill>
          <a:ln w="9525" cap="flat" cmpd="sng" algn="ctr">
            <a:solidFill>
              <a:schemeClr val="tx2"/>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72" charset="0"/>
              <a:ea typeface="ＭＳ Ｐゴシック" pitchFamily="-72" charset="-128"/>
              <a:cs typeface="ＭＳ Ｐゴシック" pitchFamily="-72" charset="-128"/>
            </a:endParaRPr>
          </a:p>
        </p:txBody>
      </p:sp>
      <p:sp>
        <p:nvSpPr>
          <p:cNvPr id="2" name="Title 1"/>
          <p:cNvSpPr>
            <a:spLocks noGrp="1"/>
          </p:cNvSpPr>
          <p:nvPr>
            <p:ph type="title"/>
          </p:nvPr>
        </p:nvSpPr>
        <p:spPr>
          <a:xfrm>
            <a:off x="716959" y="148184"/>
            <a:ext cx="10515600" cy="1325563"/>
          </a:xfrm>
        </p:spPr>
        <p:txBody>
          <a:bodyPr>
            <a:normAutofit/>
          </a:bodyPr>
          <a:lstStyle/>
          <a:p>
            <a:r>
              <a:rPr lang="en-US" sz="4000" dirty="0">
                <a:latin typeface="+mn-lt"/>
              </a:rPr>
              <a:t>Main Industries for Lignocellulose</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14559" t="37739" r="52410" b="36408"/>
          <a:stretch/>
        </p:blipFill>
        <p:spPr>
          <a:xfrm>
            <a:off x="1937801" y="2618799"/>
            <a:ext cx="2437256" cy="128708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14559" t="37739" r="52410" b="36408"/>
          <a:stretch/>
        </p:blipFill>
        <p:spPr>
          <a:xfrm>
            <a:off x="7608168" y="2346308"/>
            <a:ext cx="2437256" cy="128708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8058" y="4632591"/>
            <a:ext cx="1537681" cy="75602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39816" y="4139734"/>
            <a:ext cx="1368152" cy="1144780"/>
          </a:xfrm>
          <a:prstGeom prst="rect">
            <a:avLst/>
          </a:prstGeom>
        </p:spPr>
      </p:pic>
      <p:cxnSp>
        <p:nvCxnSpPr>
          <p:cNvPr id="12" name="Curved Connector 11"/>
          <p:cNvCxnSpPr/>
          <p:nvPr/>
        </p:nvCxnSpPr>
        <p:spPr bwMode="auto">
          <a:xfrm rot="10800000" flipV="1">
            <a:off x="4223792" y="2490323"/>
            <a:ext cx="864096" cy="792088"/>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a:stCxn id="4" idx="2"/>
          </p:cNvCxnSpPr>
          <p:nvPr/>
        </p:nvCxnSpPr>
        <p:spPr bwMode="auto">
          <a:xfrm rot="16200000" flipH="1">
            <a:off x="3370678" y="3691633"/>
            <a:ext cx="369101" cy="797596"/>
          </a:xfrm>
          <a:prstGeom prst="curvedConnector2">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stCxn id="4" idx="2"/>
            <a:endCxn id="7" idx="0"/>
          </p:cNvCxnSpPr>
          <p:nvPr/>
        </p:nvCxnSpPr>
        <p:spPr bwMode="auto">
          <a:xfrm flipH="1">
            <a:off x="2986899" y="3905882"/>
            <a:ext cx="169530" cy="72670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919536" y="1554219"/>
            <a:ext cx="2376264" cy="369332"/>
          </a:xfrm>
          <a:prstGeom prst="rect">
            <a:avLst/>
          </a:prstGeom>
          <a:noFill/>
        </p:spPr>
        <p:txBody>
          <a:bodyPr wrap="square" rtlCol="0">
            <a:spAutoFit/>
          </a:bodyPr>
          <a:lstStyle/>
          <a:p>
            <a:r>
              <a:rPr lang="en-US" b="1" dirty="0"/>
              <a:t>PAPER INDUSTRY</a:t>
            </a:r>
          </a:p>
        </p:txBody>
      </p:sp>
      <p:sp>
        <p:nvSpPr>
          <p:cNvPr id="23" name="Rectangle 22"/>
          <p:cNvSpPr/>
          <p:nvPr/>
        </p:nvSpPr>
        <p:spPr>
          <a:xfrm>
            <a:off x="8878159" y="1554220"/>
            <a:ext cx="1447832" cy="646331"/>
          </a:xfrm>
          <a:prstGeom prst="rect">
            <a:avLst/>
          </a:prstGeom>
        </p:spPr>
        <p:txBody>
          <a:bodyPr wrap="none">
            <a:spAutoFit/>
          </a:bodyPr>
          <a:lstStyle/>
          <a:p>
            <a:pPr algn="r"/>
            <a:r>
              <a:rPr lang="en-US" b="1" dirty="0"/>
              <a:t>BIOETHANOL</a:t>
            </a:r>
          </a:p>
          <a:p>
            <a:pPr algn="r"/>
            <a:r>
              <a:rPr lang="en-US" b="1" dirty="0"/>
              <a:t> INDUSTRY</a:t>
            </a:r>
          </a:p>
        </p:txBody>
      </p:sp>
      <p:cxnSp>
        <p:nvCxnSpPr>
          <p:cNvPr id="25" name="Curved Connector 24"/>
          <p:cNvCxnSpPr>
            <a:endCxn id="5" idx="1"/>
          </p:cNvCxnSpPr>
          <p:nvPr/>
        </p:nvCxnSpPr>
        <p:spPr bwMode="auto">
          <a:xfrm>
            <a:off x="6946668" y="2529999"/>
            <a:ext cx="661500" cy="459850"/>
          </a:xfrm>
          <a:prstGeom prst="curvedConnector3">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40017" y="4208514"/>
            <a:ext cx="1488165" cy="992110"/>
          </a:xfrm>
          <a:prstGeom prst="rect">
            <a:avLst/>
          </a:prstGeom>
        </p:spPr>
      </p:pic>
      <p:sp>
        <p:nvSpPr>
          <p:cNvPr id="31" name="TextBox 30"/>
          <p:cNvSpPr txBox="1"/>
          <p:nvPr/>
        </p:nvSpPr>
        <p:spPr>
          <a:xfrm>
            <a:off x="6456040" y="5154620"/>
            <a:ext cx="1440160" cy="307777"/>
          </a:xfrm>
          <a:prstGeom prst="rect">
            <a:avLst/>
          </a:prstGeom>
          <a:noFill/>
        </p:spPr>
        <p:txBody>
          <a:bodyPr wrap="square" rtlCol="0">
            <a:spAutoFit/>
          </a:bodyPr>
          <a:lstStyle/>
          <a:p>
            <a:r>
              <a:rPr lang="en-US" sz="1400" dirty="0"/>
              <a:t>Lignin powder</a:t>
            </a:r>
          </a:p>
        </p:txBody>
      </p:sp>
      <p:pic>
        <p:nvPicPr>
          <p:cNvPr id="32" name="Picture 31"/>
          <p:cNvPicPr>
            <a:picLocks noChangeAspect="1"/>
          </p:cNvPicPr>
          <p:nvPr/>
        </p:nvPicPr>
        <p:blipFill rotWithShape="1">
          <a:blip r:embed="rId8" cstate="email">
            <a:extLst>
              <a:ext uri="{28A0092B-C50C-407E-A947-70E740481C1C}">
                <a14:useLocalDpi xmlns:a14="http://schemas.microsoft.com/office/drawing/2010/main"/>
              </a:ext>
            </a:extLst>
          </a:blip>
          <a:srcRect r="61283" b="60260"/>
          <a:stretch/>
        </p:blipFill>
        <p:spPr>
          <a:xfrm>
            <a:off x="8229118" y="2850363"/>
            <a:ext cx="2438882" cy="1978392"/>
          </a:xfrm>
          <a:prstGeom prst="rect">
            <a:avLst/>
          </a:prstGeom>
        </p:spPr>
      </p:pic>
      <p:sp>
        <p:nvSpPr>
          <p:cNvPr id="36" name="TextBox 35"/>
          <p:cNvSpPr txBox="1"/>
          <p:nvPr/>
        </p:nvSpPr>
        <p:spPr>
          <a:xfrm>
            <a:off x="9208411" y="6168539"/>
            <a:ext cx="1440160" cy="307777"/>
          </a:xfrm>
          <a:prstGeom prst="rect">
            <a:avLst/>
          </a:prstGeom>
          <a:noFill/>
        </p:spPr>
        <p:txBody>
          <a:bodyPr wrap="square" rtlCol="0">
            <a:spAutoFit/>
          </a:bodyPr>
          <a:lstStyle/>
          <a:p>
            <a:r>
              <a:rPr lang="en-US" sz="1400" dirty="0"/>
              <a:t>Bioethanol</a:t>
            </a:r>
          </a:p>
        </p:txBody>
      </p:sp>
      <p:cxnSp>
        <p:nvCxnSpPr>
          <p:cNvPr id="38" name="Straight Arrow Connector 37"/>
          <p:cNvCxnSpPr/>
          <p:nvPr/>
        </p:nvCxnSpPr>
        <p:spPr bwMode="auto">
          <a:xfrm>
            <a:off x="9192344" y="4794579"/>
            <a:ext cx="0" cy="432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Curved Connector 39"/>
          <p:cNvCxnSpPr/>
          <p:nvPr/>
        </p:nvCxnSpPr>
        <p:spPr bwMode="auto">
          <a:xfrm rot="10800000" flipV="1">
            <a:off x="7896200" y="4794579"/>
            <a:ext cx="1296144" cy="21602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4871864" y="5946707"/>
            <a:ext cx="3024336" cy="369332"/>
          </a:xfrm>
          <a:prstGeom prst="rect">
            <a:avLst/>
          </a:prstGeom>
          <a:noFill/>
        </p:spPr>
        <p:txBody>
          <a:bodyPr wrap="square" rtlCol="0">
            <a:spAutoFit/>
          </a:bodyPr>
          <a:lstStyle/>
          <a:p>
            <a:r>
              <a:rPr lang="en-US" b="1" dirty="0"/>
              <a:t>Burnt or Discarded</a:t>
            </a:r>
          </a:p>
        </p:txBody>
      </p:sp>
      <p:pic>
        <p:nvPicPr>
          <p:cNvPr id="43" name="Picture 4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75921" y="1623414"/>
            <a:ext cx="1197677" cy="1766485"/>
          </a:xfrm>
          <a:prstGeom prst="rect">
            <a:avLst/>
          </a:prstGeom>
        </p:spPr>
      </p:pic>
      <p:sp>
        <p:nvSpPr>
          <p:cNvPr id="24" name="Rectangle 23">
            <a:extLst>
              <a:ext uri="{FF2B5EF4-FFF2-40B4-BE49-F238E27FC236}">
                <a16:creationId xmlns:a16="http://schemas.microsoft.com/office/drawing/2014/main" id="{21C8F070-A883-EA4A-9F0D-8A942885B8A2}"/>
              </a:ext>
            </a:extLst>
          </p:cNvPr>
          <p:cNvSpPr/>
          <p:nvPr/>
        </p:nvSpPr>
        <p:spPr>
          <a:xfrm>
            <a:off x="10208480" y="6489895"/>
            <a:ext cx="1604927" cy="246221"/>
          </a:xfrm>
          <a:prstGeom prst="rect">
            <a:avLst/>
          </a:prstGeom>
        </p:spPr>
        <p:txBody>
          <a:bodyPr wrap="none">
            <a:spAutoFit/>
          </a:bodyPr>
          <a:lstStyle/>
          <a:p>
            <a:r>
              <a:rPr lang="en-US" sz="1000" dirty="0">
                <a:solidFill>
                  <a:schemeClr val="bg1">
                    <a:lumMod val="50000"/>
                  </a:schemeClr>
                </a:solidFill>
              </a:rPr>
              <a:t>Images: Creative Commons</a:t>
            </a:r>
          </a:p>
        </p:txBody>
      </p:sp>
    </p:spTree>
    <p:extLst>
      <p:ext uri="{BB962C8B-B14F-4D97-AF65-F5344CB8AC3E}">
        <p14:creationId xmlns:p14="http://schemas.microsoft.com/office/powerpoint/2010/main" val="306139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822" y="209972"/>
            <a:ext cx="7569706" cy="1143000"/>
          </a:xfrm>
        </p:spPr>
        <p:txBody>
          <a:bodyPr>
            <a:normAutofit/>
          </a:bodyPr>
          <a:lstStyle/>
          <a:p>
            <a:r>
              <a:rPr lang="en-US" sz="4000" dirty="0">
                <a:latin typeface="+mn-lt"/>
              </a:rPr>
              <a:t>Lignin – Very Abundant!</a:t>
            </a:r>
          </a:p>
        </p:txBody>
      </p:sp>
      <p:sp>
        <p:nvSpPr>
          <p:cNvPr id="5" name="TextBox 4"/>
          <p:cNvSpPr txBox="1"/>
          <p:nvPr/>
        </p:nvSpPr>
        <p:spPr>
          <a:xfrm>
            <a:off x="871022" y="1562034"/>
            <a:ext cx="8806378" cy="4524315"/>
          </a:xfrm>
          <a:prstGeom prst="rect">
            <a:avLst/>
          </a:prstGeom>
          <a:noFill/>
        </p:spPr>
        <p:txBody>
          <a:bodyPr wrap="square" rtlCol="0">
            <a:spAutoFit/>
          </a:bodyPr>
          <a:lstStyle/>
          <a:p>
            <a:r>
              <a:rPr lang="en-US" sz="2400" dirty="0"/>
              <a:t>Lignin = 30% of all non-fossil Carbon on the planet</a:t>
            </a:r>
          </a:p>
          <a:p>
            <a:r>
              <a:rPr lang="en-US" sz="2400" dirty="0"/>
              <a:t>	= 20-35% of wood by weight</a:t>
            </a:r>
          </a:p>
          <a:p>
            <a:r>
              <a:rPr lang="en-US" sz="2400" dirty="0"/>
              <a:t>	= 300 billion tons bioavailability (+ 20 billion tons per year)</a:t>
            </a:r>
          </a:p>
          <a:p>
            <a:r>
              <a:rPr lang="en-US" sz="2400" dirty="0"/>
              <a:t>	= 50 million tons extracted from pulp and paper industry </a:t>
            </a:r>
          </a:p>
          <a:p>
            <a:endParaRPr lang="en-US" sz="2400" dirty="0"/>
          </a:p>
          <a:p>
            <a:r>
              <a:rPr lang="en-US" sz="2400" dirty="0"/>
              <a:t>BUT…..</a:t>
            </a:r>
          </a:p>
          <a:p>
            <a:endParaRPr lang="en-US" sz="2400" dirty="0"/>
          </a:p>
          <a:p>
            <a:r>
              <a:rPr lang="en-US" sz="2400" dirty="0"/>
              <a:t>= 1.1 million tons utilized (~ 2%)</a:t>
            </a:r>
          </a:p>
          <a:p>
            <a:r>
              <a:rPr lang="en-US" sz="2400" dirty="0"/>
              <a:t>= 409 $/ton in 2006 </a:t>
            </a:r>
            <a:r>
              <a:rPr lang="en-US" sz="2400" dirty="0">
                <a:sym typeface="Wingdings"/>
              </a:rPr>
              <a:t> 660$/ton in 2013</a:t>
            </a:r>
          </a:p>
          <a:p>
            <a:r>
              <a:rPr lang="en-US" sz="2400" dirty="0">
                <a:sym typeface="Wingdings"/>
              </a:rPr>
              <a:t>= 730 million dollar market</a:t>
            </a:r>
          </a:p>
          <a:p>
            <a:r>
              <a:rPr lang="en-US" sz="2400" dirty="0">
                <a:sym typeface="Wingdings"/>
              </a:rPr>
              <a:t>= considered supply constrained </a:t>
            </a:r>
          </a:p>
          <a:p>
            <a:r>
              <a:rPr lang="en-US" sz="2400" dirty="0">
                <a:sym typeface="Wingdings"/>
              </a:rPr>
              <a:t> Most produced lignin not of a high enough purity to sell</a:t>
            </a:r>
            <a:endParaRPr lang="en-US" sz="2400" dirty="0"/>
          </a:p>
        </p:txBody>
      </p:sp>
      <p:sp>
        <p:nvSpPr>
          <p:cNvPr id="6" name="TextBox 5"/>
          <p:cNvSpPr txBox="1"/>
          <p:nvPr/>
        </p:nvSpPr>
        <p:spPr>
          <a:xfrm>
            <a:off x="10599299" y="6479902"/>
            <a:ext cx="2333680" cy="246221"/>
          </a:xfrm>
          <a:prstGeom prst="rect">
            <a:avLst/>
          </a:prstGeom>
          <a:noFill/>
        </p:spPr>
        <p:txBody>
          <a:bodyPr wrap="square" rtlCol="0">
            <a:spAutoFit/>
          </a:bodyPr>
          <a:lstStyle/>
          <a:p>
            <a:r>
              <a:rPr lang="en-US" sz="1000" dirty="0">
                <a:solidFill>
                  <a:schemeClr val="bg1">
                    <a:lumMod val="75000"/>
                  </a:schemeClr>
                </a:solidFill>
              </a:rPr>
              <a:t>Frost &amp; Sullivan 2014</a:t>
            </a:r>
          </a:p>
        </p:txBody>
      </p:sp>
    </p:spTree>
    <p:extLst>
      <p:ext uri="{BB962C8B-B14F-4D97-AF65-F5344CB8AC3E}">
        <p14:creationId xmlns:p14="http://schemas.microsoft.com/office/powerpoint/2010/main" val="2019044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72" y="143490"/>
            <a:ext cx="7772400" cy="1143000"/>
          </a:xfrm>
        </p:spPr>
        <p:txBody>
          <a:bodyPr>
            <a:normAutofit/>
          </a:bodyPr>
          <a:lstStyle/>
          <a:p>
            <a:r>
              <a:rPr lang="en-US" sz="4000" dirty="0">
                <a:latin typeface="+mn-lt"/>
              </a:rPr>
              <a:t>Petroleum Source Phenols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5762" y="1497576"/>
            <a:ext cx="3444944" cy="14752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062990" y="1740024"/>
            <a:ext cx="1696978" cy="965155"/>
          </a:xfrm>
          <a:prstGeom prst="rect">
            <a:avLst/>
          </a:prstGeom>
        </p:spPr>
      </p:pic>
      <p:cxnSp>
        <p:nvCxnSpPr>
          <p:cNvPr id="9" name="Straight Arrow Connector 8"/>
          <p:cNvCxnSpPr/>
          <p:nvPr/>
        </p:nvCxnSpPr>
        <p:spPr bwMode="auto">
          <a:xfrm>
            <a:off x="2783632" y="2120280"/>
            <a:ext cx="1080120" cy="0"/>
          </a:xfrm>
          <a:prstGeom prst="straightConnector1">
            <a:avLst/>
          </a:prstGeom>
          <a:solidFill>
            <a:schemeClr val="accent1"/>
          </a:solidFill>
          <a:ln w="28575" cap="flat" cmpd="sng" algn="ctr">
            <a:solidFill>
              <a:schemeClr val="accent4">
                <a:lumMod val="50000"/>
              </a:schemeClr>
            </a:solidFill>
            <a:prstDash val="solid"/>
            <a:round/>
            <a:headEnd type="none" w="med" len="med"/>
            <a:tailEnd type="arrow"/>
          </a:ln>
          <a:effectLst/>
        </p:spPr>
      </p:cxnSp>
      <p:sp>
        <p:nvSpPr>
          <p:cNvPr id="10" name="TextBox 9"/>
          <p:cNvSpPr txBox="1"/>
          <p:nvPr/>
        </p:nvSpPr>
        <p:spPr>
          <a:xfrm>
            <a:off x="1631504" y="2624336"/>
            <a:ext cx="2736304" cy="338554"/>
          </a:xfrm>
          <a:prstGeom prst="rect">
            <a:avLst/>
          </a:prstGeom>
          <a:noFill/>
        </p:spPr>
        <p:txBody>
          <a:bodyPr wrap="square" rtlCol="0">
            <a:spAutoFit/>
          </a:bodyPr>
          <a:lstStyle/>
          <a:p>
            <a:r>
              <a:rPr lang="en-US" sz="1600" dirty="0"/>
              <a:t>Petroleum</a:t>
            </a:r>
          </a:p>
        </p:txBody>
      </p:sp>
      <p:cxnSp>
        <p:nvCxnSpPr>
          <p:cNvPr id="13" name="Straight Arrow Connector 12"/>
          <p:cNvCxnSpPr/>
          <p:nvPr/>
        </p:nvCxnSpPr>
        <p:spPr bwMode="auto">
          <a:xfrm>
            <a:off x="6023992" y="2840360"/>
            <a:ext cx="0"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5231904" y="4640560"/>
            <a:ext cx="1656184" cy="338554"/>
          </a:xfrm>
          <a:prstGeom prst="rect">
            <a:avLst/>
          </a:prstGeom>
          <a:noFill/>
        </p:spPr>
        <p:txBody>
          <a:bodyPr wrap="square" rtlCol="0">
            <a:spAutoFit/>
          </a:bodyPr>
          <a:lstStyle/>
          <a:p>
            <a:pPr algn="ctr"/>
            <a:r>
              <a:rPr lang="en-US" sz="1600" dirty="0"/>
              <a:t>Phenols</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5601" y="3416424"/>
            <a:ext cx="1787691" cy="1340768"/>
          </a:xfrm>
          <a:prstGeom prst="rect">
            <a:avLst/>
          </a:prstGeom>
        </p:spPr>
      </p:pic>
      <p:sp>
        <p:nvSpPr>
          <p:cNvPr id="16" name="TextBox 15"/>
          <p:cNvSpPr txBox="1"/>
          <p:nvPr/>
        </p:nvSpPr>
        <p:spPr>
          <a:xfrm>
            <a:off x="2567608" y="4856584"/>
            <a:ext cx="2736304" cy="338554"/>
          </a:xfrm>
          <a:prstGeom prst="rect">
            <a:avLst/>
          </a:prstGeom>
          <a:noFill/>
        </p:spPr>
        <p:txBody>
          <a:bodyPr wrap="square" rtlCol="0">
            <a:spAutoFit/>
          </a:bodyPr>
          <a:lstStyle/>
          <a:p>
            <a:r>
              <a:rPr lang="en-US" sz="1600" dirty="0"/>
              <a:t>Polycarbonates</a:t>
            </a:r>
          </a:p>
        </p:txBody>
      </p:sp>
      <p:cxnSp>
        <p:nvCxnSpPr>
          <p:cNvPr id="20" name="Straight Arrow Connector 19"/>
          <p:cNvCxnSpPr/>
          <p:nvPr/>
        </p:nvCxnSpPr>
        <p:spPr bwMode="auto">
          <a:xfrm flipH="1">
            <a:off x="4583832" y="4280520"/>
            <a:ext cx="93610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6600056" y="4280520"/>
            <a:ext cx="1944216" cy="432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8040216" y="5144617"/>
            <a:ext cx="2736304" cy="830997"/>
          </a:xfrm>
          <a:prstGeom prst="rect">
            <a:avLst/>
          </a:prstGeom>
          <a:noFill/>
        </p:spPr>
        <p:txBody>
          <a:bodyPr wrap="square" rtlCol="0">
            <a:spAutoFit/>
          </a:bodyPr>
          <a:lstStyle/>
          <a:p>
            <a:pPr algn="ctr"/>
            <a:r>
              <a:rPr lang="en-US" sz="1600" dirty="0"/>
              <a:t>Pharmaceuticals</a:t>
            </a:r>
          </a:p>
          <a:p>
            <a:pPr algn="ctr"/>
            <a:r>
              <a:rPr lang="en-US" sz="1600" dirty="0"/>
              <a:t>(Including </a:t>
            </a:r>
          </a:p>
          <a:p>
            <a:pPr algn="ctr"/>
            <a:r>
              <a:rPr lang="en-US" sz="1600" dirty="0"/>
              <a:t>Salicylic Acid)</a:t>
            </a:r>
          </a:p>
        </p:txBody>
      </p:sp>
      <p:sp>
        <p:nvSpPr>
          <p:cNvPr id="26" name="TextBox 25"/>
          <p:cNvSpPr txBox="1"/>
          <p:nvPr/>
        </p:nvSpPr>
        <p:spPr>
          <a:xfrm>
            <a:off x="6312024" y="6274452"/>
            <a:ext cx="2736304" cy="338554"/>
          </a:xfrm>
          <a:prstGeom prst="rect">
            <a:avLst/>
          </a:prstGeom>
          <a:noFill/>
        </p:spPr>
        <p:txBody>
          <a:bodyPr wrap="square" rtlCol="0">
            <a:spAutoFit/>
          </a:bodyPr>
          <a:lstStyle/>
          <a:p>
            <a:r>
              <a:rPr lang="en-US" sz="1600" dirty="0"/>
              <a:t>Polyurethane Foams</a:t>
            </a:r>
          </a:p>
        </p:txBody>
      </p:sp>
      <p:cxnSp>
        <p:nvCxnSpPr>
          <p:cNvPr id="28" name="Curved Connector 27"/>
          <p:cNvCxnSpPr>
            <a:stCxn id="14" idx="2"/>
          </p:cNvCxnSpPr>
          <p:nvPr/>
        </p:nvCxnSpPr>
        <p:spPr bwMode="auto">
          <a:xfrm rot="16200000" flipH="1">
            <a:off x="6103259" y="4935851"/>
            <a:ext cx="453536" cy="540062"/>
          </a:xfrm>
          <a:prstGeom prst="curvedConnector2">
            <a:avLst/>
          </a:prstGeom>
          <a:solidFill>
            <a:schemeClr val="accent1"/>
          </a:solidFill>
          <a:ln w="9525" cap="flat" cmpd="sng" algn="ctr">
            <a:solidFill>
              <a:schemeClr val="tx1"/>
            </a:solidFill>
            <a:prstDash val="solid"/>
            <a:round/>
            <a:headEnd type="none" w="med" len="med"/>
            <a:tailEnd type="arrow"/>
          </a:ln>
          <a:effectLst/>
        </p:spPr>
      </p:cxnSp>
      <p:pic>
        <p:nvPicPr>
          <p:cNvPr id="30" name="Picture 29"/>
          <p:cNvPicPr>
            <a:picLocks noChangeAspect="1"/>
          </p:cNvPicPr>
          <p:nvPr/>
        </p:nvPicPr>
        <p:blipFill>
          <a:blip r:embed="rId6"/>
          <a:stretch>
            <a:fillRect/>
          </a:stretch>
        </p:blipFill>
        <p:spPr>
          <a:xfrm>
            <a:off x="5735960" y="3632448"/>
            <a:ext cx="629920" cy="1056640"/>
          </a:xfrm>
          <a:prstGeom prst="rect">
            <a:avLst/>
          </a:prstGeom>
        </p:spPr>
      </p:pic>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8248" y="1904256"/>
            <a:ext cx="1896824" cy="1473200"/>
          </a:xfrm>
          <a:prstGeom prst="rect">
            <a:avLst/>
          </a:prstGeom>
        </p:spPr>
      </p:pic>
      <p:cxnSp>
        <p:nvCxnSpPr>
          <p:cNvPr id="33" name="Straight Arrow Connector 32"/>
          <p:cNvCxnSpPr/>
          <p:nvPr/>
        </p:nvCxnSpPr>
        <p:spPr bwMode="auto">
          <a:xfrm flipV="1">
            <a:off x="6456040" y="3200400"/>
            <a:ext cx="1584176" cy="792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a:off x="8976320" y="3344417"/>
            <a:ext cx="1368152" cy="307777"/>
          </a:xfrm>
          <a:prstGeom prst="rect">
            <a:avLst/>
          </a:prstGeom>
          <a:noFill/>
        </p:spPr>
        <p:txBody>
          <a:bodyPr wrap="square" rtlCol="0">
            <a:spAutoFit/>
          </a:bodyPr>
          <a:lstStyle/>
          <a:p>
            <a:r>
              <a:rPr lang="en-US" sz="1400" dirty="0"/>
              <a:t>Nylon</a:t>
            </a:r>
          </a:p>
        </p:txBody>
      </p:sp>
      <p:pic>
        <p:nvPicPr>
          <p:cNvPr id="37" name="Picture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4580" y="5144616"/>
            <a:ext cx="2736304" cy="994191"/>
          </a:xfrm>
          <a:prstGeom prst="rect">
            <a:avLst/>
          </a:prstGeom>
        </p:spPr>
      </p:pic>
      <p:sp>
        <p:nvSpPr>
          <p:cNvPr id="38" name="TextBox 37"/>
          <p:cNvSpPr txBox="1"/>
          <p:nvPr/>
        </p:nvSpPr>
        <p:spPr>
          <a:xfrm>
            <a:off x="3742978" y="6076529"/>
            <a:ext cx="1368152" cy="307777"/>
          </a:xfrm>
          <a:prstGeom prst="rect">
            <a:avLst/>
          </a:prstGeom>
          <a:noFill/>
        </p:spPr>
        <p:txBody>
          <a:bodyPr wrap="square" rtlCol="0">
            <a:spAutoFit/>
          </a:bodyPr>
          <a:lstStyle/>
          <a:p>
            <a:r>
              <a:rPr lang="en-US" sz="1400" dirty="0"/>
              <a:t>Yellow Dye #6</a:t>
            </a:r>
          </a:p>
        </p:txBody>
      </p:sp>
      <p:cxnSp>
        <p:nvCxnSpPr>
          <p:cNvPr id="40" name="Straight Arrow Connector 39"/>
          <p:cNvCxnSpPr/>
          <p:nvPr/>
        </p:nvCxnSpPr>
        <p:spPr bwMode="auto">
          <a:xfrm flipH="1">
            <a:off x="5015880" y="4712568"/>
            <a:ext cx="576064"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Rectangle 2">
            <a:extLst>
              <a:ext uri="{FF2B5EF4-FFF2-40B4-BE49-F238E27FC236}">
                <a16:creationId xmlns:a16="http://schemas.microsoft.com/office/drawing/2014/main" id="{B3D58C9C-5E2E-854F-9E15-F4D216AA4E2E}"/>
              </a:ext>
            </a:extLst>
          </p:cNvPr>
          <p:cNvSpPr/>
          <p:nvPr/>
        </p:nvSpPr>
        <p:spPr>
          <a:xfrm>
            <a:off x="10208480" y="6489895"/>
            <a:ext cx="1928733" cy="246221"/>
          </a:xfrm>
          <a:prstGeom prst="rect">
            <a:avLst/>
          </a:prstGeom>
        </p:spPr>
        <p:txBody>
          <a:bodyPr wrap="none">
            <a:spAutoFit/>
          </a:bodyPr>
          <a:lstStyle/>
          <a:p>
            <a:r>
              <a:rPr lang="en-US" sz="1000" dirty="0">
                <a:solidFill>
                  <a:schemeClr val="bg1">
                    <a:lumMod val="50000"/>
                  </a:schemeClr>
                </a:solidFill>
              </a:rPr>
              <a:t>Images: Flickr, Wikipedia, </a:t>
            </a:r>
            <a:r>
              <a:rPr lang="en-US" sz="1000" dirty="0" err="1">
                <a:solidFill>
                  <a:schemeClr val="bg1">
                    <a:lumMod val="50000"/>
                  </a:schemeClr>
                </a:solidFill>
              </a:rPr>
              <a:t>Pixabay</a:t>
            </a:r>
            <a:endParaRPr lang="en-US" sz="1000" dirty="0">
              <a:solidFill>
                <a:schemeClr val="bg1">
                  <a:lumMod val="50000"/>
                </a:schemeClr>
              </a:solidFill>
            </a:endParaRPr>
          </a:p>
        </p:txBody>
      </p:sp>
      <p:pic>
        <p:nvPicPr>
          <p:cNvPr id="27" name="Picture 26">
            <a:extLst>
              <a:ext uri="{FF2B5EF4-FFF2-40B4-BE49-F238E27FC236}">
                <a16:creationId xmlns:a16="http://schemas.microsoft.com/office/drawing/2014/main" id="{F0A0D011-6685-4338-B483-B0DFF3B92AF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2475" y="4100646"/>
            <a:ext cx="1679818" cy="1120752"/>
          </a:xfrm>
          <a:prstGeom prst="rect">
            <a:avLst/>
          </a:prstGeom>
        </p:spPr>
      </p:pic>
      <p:pic>
        <p:nvPicPr>
          <p:cNvPr id="29" name="Picture 28">
            <a:extLst>
              <a:ext uri="{FF2B5EF4-FFF2-40B4-BE49-F238E27FC236}">
                <a16:creationId xmlns:a16="http://schemas.microsoft.com/office/drawing/2014/main" id="{04C6DF06-1D44-4E04-A0A9-C7DC2EA0AFA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00954" y="5258510"/>
            <a:ext cx="1499015" cy="994867"/>
          </a:xfrm>
          <a:prstGeom prst="rect">
            <a:avLst/>
          </a:prstGeom>
        </p:spPr>
      </p:pic>
    </p:spTree>
    <p:extLst>
      <p:ext uri="{BB962C8B-B14F-4D97-AF65-F5344CB8AC3E}">
        <p14:creationId xmlns:p14="http://schemas.microsoft.com/office/powerpoint/2010/main" val="226721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23480" y="2945449"/>
            <a:ext cx="2520280" cy="2031325"/>
          </a:xfrm>
          <a:prstGeom prst="rect">
            <a:avLst/>
          </a:prstGeom>
          <a:noFill/>
        </p:spPr>
        <p:txBody>
          <a:bodyPr wrap="square" rtlCol="0">
            <a:spAutoFit/>
          </a:bodyPr>
          <a:lstStyle/>
          <a:p>
            <a:pPr algn="ctr"/>
            <a:r>
              <a:rPr lang="en-US" dirty="0"/>
              <a:t>Needs of New Methodology: </a:t>
            </a:r>
          </a:p>
          <a:p>
            <a:pPr algn="ctr"/>
            <a:endParaRPr lang="en-US" dirty="0"/>
          </a:p>
          <a:p>
            <a:pPr algn="ctr"/>
            <a:r>
              <a:rPr lang="en-US" dirty="0"/>
              <a:t>Economical</a:t>
            </a:r>
          </a:p>
          <a:p>
            <a:pPr algn="ctr"/>
            <a:r>
              <a:rPr lang="en-US" dirty="0"/>
              <a:t>Sustainable</a:t>
            </a:r>
          </a:p>
          <a:p>
            <a:pPr algn="ctr"/>
            <a:r>
              <a:rPr lang="en-US" dirty="0"/>
              <a:t>Selective</a:t>
            </a:r>
          </a:p>
          <a:p>
            <a:pPr algn="ctr"/>
            <a:r>
              <a:rPr lang="en-US" dirty="0"/>
              <a:t>Efficient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37627"/>
          <a:stretch/>
        </p:blipFill>
        <p:spPr>
          <a:xfrm>
            <a:off x="838200" y="1545962"/>
            <a:ext cx="3629296" cy="4598680"/>
          </a:xfrm>
          <a:prstGeom prst="rect">
            <a:avLst/>
          </a:prstGeom>
        </p:spPr>
      </p:pic>
      <p:sp>
        <p:nvSpPr>
          <p:cNvPr id="2" name="Title 1"/>
          <p:cNvSpPr>
            <a:spLocks noGrp="1"/>
          </p:cNvSpPr>
          <p:nvPr>
            <p:ph type="title"/>
          </p:nvPr>
        </p:nvSpPr>
        <p:spPr>
          <a:xfrm>
            <a:off x="838200" y="60825"/>
            <a:ext cx="10515600" cy="1325563"/>
          </a:xfrm>
        </p:spPr>
        <p:txBody>
          <a:bodyPr>
            <a:normAutofit/>
          </a:bodyPr>
          <a:lstStyle/>
          <a:p>
            <a:r>
              <a:rPr lang="en-US" sz="4000" dirty="0">
                <a:latin typeface="+mn-lt"/>
              </a:rPr>
              <a:t>Lignin – Source of Renewable ‘Drop-in’</a:t>
            </a:r>
            <a:br>
              <a:rPr lang="en-US" sz="4000" dirty="0">
                <a:latin typeface="+mn-lt"/>
              </a:rPr>
            </a:br>
            <a:r>
              <a:rPr lang="en-US" sz="4000" dirty="0">
                <a:latin typeface="+mn-lt"/>
              </a:rPr>
              <a:t>Platform Chemicals</a:t>
            </a:r>
          </a:p>
        </p:txBody>
      </p:sp>
      <p:sp>
        <p:nvSpPr>
          <p:cNvPr id="6" name="Oval 5"/>
          <p:cNvSpPr/>
          <p:nvPr/>
        </p:nvSpPr>
        <p:spPr bwMode="auto">
          <a:xfrm>
            <a:off x="3252304" y="3076228"/>
            <a:ext cx="664088" cy="734338"/>
          </a:xfrm>
          <a:prstGeom prst="ellipse">
            <a:avLst/>
          </a:prstGeom>
          <a:noFill/>
          <a:ln w="9525" cap="flat" cmpd="sng" algn="ctr">
            <a:solidFill>
              <a:srgbClr val="FF0000"/>
            </a:solid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72" charset="0"/>
              <a:ea typeface="ＭＳ Ｐゴシック" pitchFamily="-72" charset="-128"/>
              <a:cs typeface="ＭＳ Ｐゴシック" pitchFamily="-72" charset="-128"/>
            </a:endParaRPr>
          </a:p>
        </p:txBody>
      </p:sp>
      <p:sp>
        <p:nvSpPr>
          <p:cNvPr id="8" name="Oval 7"/>
          <p:cNvSpPr/>
          <p:nvPr/>
        </p:nvSpPr>
        <p:spPr bwMode="auto">
          <a:xfrm rot="3048354">
            <a:off x="1727993" y="4047443"/>
            <a:ext cx="984254" cy="505570"/>
          </a:xfrm>
          <a:prstGeom prst="ellipse">
            <a:avLst/>
          </a:prstGeom>
          <a:noFill/>
          <a:ln w="9525" cap="flat" cmpd="sng" algn="ctr">
            <a:solidFill>
              <a:srgbClr val="FF0000"/>
            </a:solid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72" charset="0"/>
              <a:ea typeface="ＭＳ Ｐゴシック" pitchFamily="-72" charset="-128"/>
              <a:cs typeface="ＭＳ Ｐゴシック" pitchFamily="-72" charset="-128"/>
            </a:endParaRPr>
          </a:p>
        </p:txBody>
      </p:sp>
      <p:sp>
        <p:nvSpPr>
          <p:cNvPr id="9" name="Right Arrow 8"/>
          <p:cNvSpPr/>
          <p:nvPr/>
        </p:nvSpPr>
        <p:spPr bwMode="auto">
          <a:xfrm>
            <a:off x="4467496" y="3522534"/>
            <a:ext cx="2232248" cy="288032"/>
          </a:xfrm>
          <a:prstGeom prst="righ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72" charset="0"/>
              <a:ea typeface="ＭＳ Ｐゴシック" pitchFamily="-72" charset="-128"/>
              <a:cs typeface="ＭＳ Ｐゴシック" pitchFamily="-72" charset="-128"/>
            </a:endParaRPr>
          </a:p>
        </p:txBody>
      </p:sp>
      <p:pic>
        <p:nvPicPr>
          <p:cNvPr id="12" name="Picture 11"/>
          <p:cNvPicPr>
            <a:picLocks noChangeAspect="1"/>
          </p:cNvPicPr>
          <p:nvPr/>
        </p:nvPicPr>
        <p:blipFill>
          <a:blip r:embed="rId4"/>
          <a:stretch>
            <a:fillRect/>
          </a:stretch>
        </p:blipFill>
        <p:spPr>
          <a:xfrm>
            <a:off x="7635848" y="3138230"/>
            <a:ext cx="629920" cy="1056640"/>
          </a:xfrm>
          <a:prstGeom prst="rect">
            <a:avLst/>
          </a:prstGeom>
        </p:spPr>
      </p:pic>
      <p:pic>
        <p:nvPicPr>
          <p:cNvPr id="10" name="Picture 9">
            <a:extLst>
              <a:ext uri="{FF2B5EF4-FFF2-40B4-BE49-F238E27FC236}">
                <a16:creationId xmlns:a16="http://schemas.microsoft.com/office/drawing/2014/main" id="{EC3330DD-7A1F-5549-B564-5007F59FE7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90103" y="4993149"/>
            <a:ext cx="1679818" cy="1120752"/>
          </a:xfrm>
          <a:prstGeom prst="rect">
            <a:avLst/>
          </a:prstGeom>
        </p:spPr>
      </p:pic>
      <p:sp>
        <p:nvSpPr>
          <p:cNvPr id="13" name="TextBox 12">
            <a:extLst>
              <a:ext uri="{FF2B5EF4-FFF2-40B4-BE49-F238E27FC236}">
                <a16:creationId xmlns:a16="http://schemas.microsoft.com/office/drawing/2014/main" id="{F6241643-ADF8-4948-9CD1-57FE15A288FF}"/>
              </a:ext>
            </a:extLst>
          </p:cNvPr>
          <p:cNvSpPr txBox="1"/>
          <p:nvPr/>
        </p:nvSpPr>
        <p:spPr>
          <a:xfrm>
            <a:off x="6396296" y="5841759"/>
            <a:ext cx="3738943" cy="830997"/>
          </a:xfrm>
          <a:prstGeom prst="rect">
            <a:avLst/>
          </a:prstGeom>
          <a:noFill/>
        </p:spPr>
        <p:txBody>
          <a:bodyPr wrap="square" rtlCol="0">
            <a:spAutoFit/>
          </a:bodyPr>
          <a:lstStyle/>
          <a:p>
            <a:pPr algn="ctr"/>
            <a:r>
              <a:rPr lang="en-US" sz="1600" dirty="0"/>
              <a:t>Pharmaceuticals</a:t>
            </a:r>
          </a:p>
          <a:p>
            <a:pPr algn="ctr"/>
            <a:r>
              <a:rPr lang="en-US" sz="1600" dirty="0"/>
              <a:t>(Including </a:t>
            </a:r>
          </a:p>
          <a:p>
            <a:pPr algn="ctr"/>
            <a:r>
              <a:rPr lang="en-US" sz="1600" dirty="0"/>
              <a:t>Salicylic Acid)</a:t>
            </a:r>
          </a:p>
        </p:txBody>
      </p:sp>
      <p:pic>
        <p:nvPicPr>
          <p:cNvPr id="14" name="Picture 13">
            <a:extLst>
              <a:ext uri="{FF2B5EF4-FFF2-40B4-BE49-F238E27FC236}">
                <a16:creationId xmlns:a16="http://schemas.microsoft.com/office/drawing/2014/main" id="{241143BC-7A0A-1546-93A2-7A45703578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1725" y="3483072"/>
            <a:ext cx="1499015" cy="994867"/>
          </a:xfrm>
          <a:prstGeom prst="rect">
            <a:avLst/>
          </a:prstGeom>
        </p:spPr>
      </p:pic>
      <p:sp>
        <p:nvSpPr>
          <p:cNvPr id="15" name="TextBox 14">
            <a:extLst>
              <a:ext uri="{FF2B5EF4-FFF2-40B4-BE49-F238E27FC236}">
                <a16:creationId xmlns:a16="http://schemas.microsoft.com/office/drawing/2014/main" id="{4894BD38-DF3F-9F43-B6C7-0A8BD5F6DB0F}"/>
              </a:ext>
            </a:extLst>
          </p:cNvPr>
          <p:cNvSpPr txBox="1"/>
          <p:nvPr/>
        </p:nvSpPr>
        <p:spPr>
          <a:xfrm>
            <a:off x="8660212" y="4575449"/>
            <a:ext cx="2736304" cy="338554"/>
          </a:xfrm>
          <a:prstGeom prst="rect">
            <a:avLst/>
          </a:prstGeom>
          <a:noFill/>
        </p:spPr>
        <p:txBody>
          <a:bodyPr wrap="square" rtlCol="0">
            <a:spAutoFit/>
          </a:bodyPr>
          <a:lstStyle/>
          <a:p>
            <a:r>
              <a:rPr lang="en-US" sz="1600" dirty="0"/>
              <a:t>Polyurethane Foams</a:t>
            </a:r>
          </a:p>
        </p:txBody>
      </p:sp>
      <p:pic>
        <p:nvPicPr>
          <p:cNvPr id="16" name="Picture 15">
            <a:extLst>
              <a:ext uri="{FF2B5EF4-FFF2-40B4-BE49-F238E27FC236}">
                <a16:creationId xmlns:a16="http://schemas.microsoft.com/office/drawing/2014/main" id="{E1FD0603-AB99-2044-95D6-88FB2A86F1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0062" y="1466287"/>
            <a:ext cx="1896824" cy="1473200"/>
          </a:xfrm>
          <a:prstGeom prst="rect">
            <a:avLst/>
          </a:prstGeom>
        </p:spPr>
      </p:pic>
      <p:sp>
        <p:nvSpPr>
          <p:cNvPr id="17" name="TextBox 16">
            <a:extLst>
              <a:ext uri="{FF2B5EF4-FFF2-40B4-BE49-F238E27FC236}">
                <a16:creationId xmlns:a16="http://schemas.microsoft.com/office/drawing/2014/main" id="{21DF28CB-8C99-9644-B7E3-D1CEA2B11F27}"/>
              </a:ext>
            </a:extLst>
          </p:cNvPr>
          <p:cNvSpPr txBox="1"/>
          <p:nvPr/>
        </p:nvSpPr>
        <p:spPr>
          <a:xfrm>
            <a:off x="8807156" y="2912619"/>
            <a:ext cx="1368152" cy="338554"/>
          </a:xfrm>
          <a:prstGeom prst="rect">
            <a:avLst/>
          </a:prstGeom>
          <a:noFill/>
        </p:spPr>
        <p:txBody>
          <a:bodyPr wrap="square" rtlCol="0">
            <a:spAutoFit/>
          </a:bodyPr>
          <a:lstStyle/>
          <a:p>
            <a:r>
              <a:rPr lang="en-US" sz="1600" dirty="0"/>
              <a:t>Nylon</a:t>
            </a:r>
          </a:p>
        </p:txBody>
      </p:sp>
      <p:sp>
        <p:nvSpPr>
          <p:cNvPr id="3" name="Rectangle 2">
            <a:extLst>
              <a:ext uri="{FF2B5EF4-FFF2-40B4-BE49-F238E27FC236}">
                <a16:creationId xmlns:a16="http://schemas.microsoft.com/office/drawing/2014/main" id="{D11FF545-EA12-034A-A385-0D1173F46F0D}"/>
              </a:ext>
            </a:extLst>
          </p:cNvPr>
          <p:cNvSpPr/>
          <p:nvPr/>
        </p:nvSpPr>
        <p:spPr>
          <a:xfrm>
            <a:off x="10267016" y="6477308"/>
            <a:ext cx="1928733" cy="246221"/>
          </a:xfrm>
          <a:prstGeom prst="rect">
            <a:avLst/>
          </a:prstGeom>
        </p:spPr>
        <p:txBody>
          <a:bodyPr wrap="none">
            <a:spAutoFit/>
          </a:bodyPr>
          <a:lstStyle/>
          <a:p>
            <a:r>
              <a:rPr lang="en-US" sz="1000" dirty="0">
                <a:solidFill>
                  <a:schemeClr val="bg1">
                    <a:lumMod val="50000"/>
                  </a:schemeClr>
                </a:solidFill>
              </a:rPr>
              <a:t>Images: Flickr, Wikipedia, </a:t>
            </a:r>
            <a:r>
              <a:rPr lang="en-US" sz="1000" dirty="0" err="1">
                <a:solidFill>
                  <a:schemeClr val="bg1">
                    <a:lumMod val="50000"/>
                  </a:schemeClr>
                </a:solidFill>
              </a:rPr>
              <a:t>Pixabay</a:t>
            </a:r>
            <a:endParaRPr lang="en-US" sz="1000" dirty="0">
              <a:solidFill>
                <a:schemeClr val="bg1">
                  <a:lumMod val="50000"/>
                </a:schemeClr>
              </a:solidFill>
            </a:endParaRPr>
          </a:p>
        </p:txBody>
      </p:sp>
    </p:spTree>
    <p:extLst>
      <p:ext uri="{BB962C8B-B14F-4D97-AF65-F5344CB8AC3E}">
        <p14:creationId xmlns:p14="http://schemas.microsoft.com/office/powerpoint/2010/main" val="319985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79" y="324929"/>
            <a:ext cx="10515600" cy="1325563"/>
          </a:xfrm>
        </p:spPr>
        <p:txBody>
          <a:bodyPr>
            <a:normAutofit/>
          </a:bodyPr>
          <a:lstStyle/>
          <a:p>
            <a:r>
              <a:rPr lang="en-US" sz="4000" dirty="0" err="1">
                <a:latin typeface="+mn-lt"/>
              </a:rPr>
              <a:t>Depolymerization</a:t>
            </a:r>
            <a:r>
              <a:rPr lang="en-US" sz="4000" dirty="0">
                <a:latin typeface="+mn-lt"/>
              </a:rPr>
              <a:t> Strategy</a:t>
            </a:r>
          </a:p>
        </p:txBody>
      </p:sp>
      <p:sp>
        <p:nvSpPr>
          <p:cNvPr id="3" name="Content Placeholder 2"/>
          <p:cNvSpPr>
            <a:spLocks noGrp="1"/>
          </p:cNvSpPr>
          <p:nvPr>
            <p:ph idx="1"/>
          </p:nvPr>
        </p:nvSpPr>
        <p:spPr>
          <a:xfrm>
            <a:off x="838200" y="1750132"/>
            <a:ext cx="10515600" cy="4201206"/>
          </a:xfrm>
        </p:spPr>
        <p:txBody>
          <a:bodyPr/>
          <a:lstStyle/>
          <a:p>
            <a:pPr marL="0" indent="0">
              <a:buNone/>
            </a:pPr>
            <a:r>
              <a:rPr lang="en-US" dirty="0"/>
              <a:t>Addition of H</a:t>
            </a:r>
            <a:r>
              <a:rPr lang="en-US" baseline="-25000" dirty="0"/>
              <a:t>2</a:t>
            </a:r>
            <a:r>
              <a:rPr lang="en-US" dirty="0"/>
              <a:t> across bonds to cleave them: </a:t>
            </a:r>
            <a:r>
              <a:rPr lang="en-US" dirty="0" err="1"/>
              <a:t>Hydrogenolysis</a:t>
            </a:r>
            <a:r>
              <a:rPr lang="en-US" dirty="0"/>
              <a:t>!</a:t>
            </a:r>
          </a:p>
        </p:txBody>
      </p:sp>
      <p:pic>
        <p:nvPicPr>
          <p:cNvPr id="7" name="Picture 6"/>
          <p:cNvPicPr>
            <a:picLocks noChangeAspect="1"/>
          </p:cNvPicPr>
          <p:nvPr/>
        </p:nvPicPr>
        <p:blipFill>
          <a:blip r:embed="rId2"/>
          <a:stretch>
            <a:fillRect/>
          </a:stretch>
        </p:blipFill>
        <p:spPr>
          <a:xfrm>
            <a:off x="2639616" y="3077462"/>
            <a:ext cx="6946900" cy="1485900"/>
          </a:xfrm>
          <a:prstGeom prst="rect">
            <a:avLst/>
          </a:prstGeom>
        </p:spPr>
      </p:pic>
      <p:sp>
        <p:nvSpPr>
          <p:cNvPr id="8" name="TextBox 7"/>
          <p:cNvSpPr txBox="1"/>
          <p:nvPr/>
        </p:nvSpPr>
        <p:spPr>
          <a:xfrm>
            <a:off x="2639616" y="5072684"/>
            <a:ext cx="7668344" cy="461665"/>
          </a:xfrm>
          <a:prstGeom prst="rect">
            <a:avLst/>
          </a:prstGeom>
          <a:noFill/>
        </p:spPr>
        <p:txBody>
          <a:bodyPr wrap="square" rtlCol="0">
            <a:spAutoFit/>
          </a:bodyPr>
          <a:lstStyle/>
          <a:p>
            <a:r>
              <a:rPr lang="en-US" sz="2400" dirty="0"/>
              <a:t>Type of reaction? Atom Economy if 1 equivalent of H</a:t>
            </a:r>
            <a:r>
              <a:rPr lang="en-US" sz="2400" baseline="-25000" dirty="0"/>
              <a:t>2</a:t>
            </a:r>
            <a:r>
              <a:rPr lang="en-US" sz="2400" dirty="0"/>
              <a:t>?</a:t>
            </a:r>
          </a:p>
        </p:txBody>
      </p:sp>
    </p:spTree>
    <p:extLst>
      <p:ext uri="{BB962C8B-B14F-4D97-AF65-F5344CB8AC3E}">
        <p14:creationId xmlns:p14="http://schemas.microsoft.com/office/powerpoint/2010/main" val="260271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80"/>
            <a:ext cx="10515600" cy="1325563"/>
          </a:xfrm>
        </p:spPr>
        <p:txBody>
          <a:bodyPr>
            <a:normAutofit/>
          </a:bodyPr>
          <a:lstStyle/>
          <a:p>
            <a:r>
              <a:rPr lang="en-US" sz="4000" dirty="0">
                <a:latin typeface="+mn-lt"/>
              </a:rPr>
              <a:t>Major</a:t>
            </a:r>
            <a:r>
              <a:rPr lang="en-US" sz="4000" b="1" dirty="0">
                <a:solidFill>
                  <a:schemeClr val="tx1">
                    <a:lumMod val="65000"/>
                    <a:lumOff val="35000"/>
                  </a:schemeClr>
                </a:solidFill>
                <a:latin typeface="+mn-lt"/>
              </a:rPr>
              <a:t> </a:t>
            </a:r>
            <a:r>
              <a:rPr lang="en-US" sz="4000" dirty="0">
                <a:latin typeface="+mn-lt"/>
              </a:rPr>
              <a:t>Challenges</a:t>
            </a:r>
          </a:p>
        </p:txBody>
      </p:sp>
      <p:sp>
        <p:nvSpPr>
          <p:cNvPr id="3" name="Content Placeholder 2"/>
          <p:cNvSpPr>
            <a:spLocks noGrp="1"/>
          </p:cNvSpPr>
          <p:nvPr>
            <p:ph idx="1"/>
          </p:nvPr>
        </p:nvSpPr>
        <p:spPr/>
        <p:txBody>
          <a:bodyPr/>
          <a:lstStyle/>
          <a:p>
            <a:r>
              <a:rPr lang="en-US" sz="2400" dirty="0"/>
              <a:t>Lignin – Structure is very complex, depends on plant material &amp; isolation method</a:t>
            </a:r>
          </a:p>
          <a:p>
            <a:pPr>
              <a:buFontTx/>
              <a:buChar char="-"/>
            </a:pPr>
            <a:endParaRPr lang="en-US" sz="2400" dirty="0"/>
          </a:p>
          <a:p>
            <a:r>
              <a:rPr lang="en-US" sz="2400" dirty="0"/>
              <a:t>Difficult to obtain products selectively because of lignin complexity </a:t>
            </a:r>
            <a:r>
              <a:rPr lang="en-US" sz="2400" dirty="0">
                <a:sym typeface="Wingdings"/>
              </a:rPr>
              <a:t> purification difficult and costly</a:t>
            </a:r>
          </a:p>
          <a:p>
            <a:pPr>
              <a:buFontTx/>
              <a:buChar char="-"/>
            </a:pPr>
            <a:endParaRPr lang="en-US" sz="2400" dirty="0">
              <a:sym typeface="Wingdings"/>
            </a:endParaRPr>
          </a:p>
          <a:p>
            <a:r>
              <a:rPr lang="en-US" sz="2400" dirty="0"/>
              <a:t>Lignin solubility (insoluble)</a:t>
            </a:r>
          </a:p>
          <a:p>
            <a:pPr>
              <a:buFontTx/>
              <a:buChar char="-"/>
            </a:pPr>
            <a:endParaRPr lang="en-US" sz="2400" dirty="0"/>
          </a:p>
          <a:p>
            <a:r>
              <a:rPr lang="en-US" sz="2400" dirty="0"/>
              <a:t>Lignin from pulp &amp;  paper industry deactivates most catalysts</a:t>
            </a:r>
            <a:r>
              <a:rPr lang="is-IS" sz="2400" dirty="0"/>
              <a:t>….</a:t>
            </a:r>
            <a:endParaRPr lang="en-US" sz="2400" dirty="0"/>
          </a:p>
        </p:txBody>
      </p:sp>
    </p:spTree>
    <p:extLst>
      <p:ext uri="{BB962C8B-B14F-4D97-AF65-F5344CB8AC3E}">
        <p14:creationId xmlns:p14="http://schemas.microsoft.com/office/powerpoint/2010/main" val="3780236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8058-5CE3-814D-AC93-BBAAA60F091D}"/>
              </a:ext>
            </a:extLst>
          </p:cNvPr>
          <p:cNvSpPr>
            <a:spLocks noGrp="1"/>
          </p:cNvSpPr>
          <p:nvPr>
            <p:ph type="title"/>
          </p:nvPr>
        </p:nvSpPr>
        <p:spPr/>
        <p:txBody>
          <a:bodyPr>
            <a:normAutofit/>
          </a:bodyPr>
          <a:lstStyle/>
          <a:p>
            <a:r>
              <a:rPr lang="en-US" sz="4000" dirty="0">
                <a:latin typeface="+mn-lt"/>
              </a:rPr>
              <a:t>Food Waste Biomass</a:t>
            </a:r>
          </a:p>
        </p:txBody>
      </p:sp>
      <p:sp>
        <p:nvSpPr>
          <p:cNvPr id="3" name="Content Placeholder 2">
            <a:extLst>
              <a:ext uri="{FF2B5EF4-FFF2-40B4-BE49-F238E27FC236}">
                <a16:creationId xmlns:a16="http://schemas.microsoft.com/office/drawing/2014/main" id="{062B69AC-474E-954F-A130-A952E853A51F}"/>
              </a:ext>
            </a:extLst>
          </p:cNvPr>
          <p:cNvSpPr>
            <a:spLocks noGrp="1"/>
          </p:cNvSpPr>
          <p:nvPr>
            <p:ph idx="1"/>
          </p:nvPr>
        </p:nvSpPr>
        <p:spPr>
          <a:xfrm>
            <a:off x="5719482" y="1547986"/>
            <a:ext cx="6230780" cy="5249758"/>
          </a:xfrm>
        </p:spPr>
        <p:txBody>
          <a:bodyPr>
            <a:normAutofit/>
          </a:bodyPr>
          <a:lstStyle/>
          <a:p>
            <a:r>
              <a:rPr lang="en-US" sz="2300" dirty="0"/>
              <a:t>Our food supply chain (FSC) has recently been recognized as being inefficient, producing large and accumulative quantities of waste</a:t>
            </a:r>
          </a:p>
          <a:p>
            <a:r>
              <a:rPr lang="en-US" sz="2300" dirty="0"/>
              <a:t>Food waste biomass is rich in carbohydrates, sugars, and fibers.</a:t>
            </a:r>
          </a:p>
          <a:p>
            <a:r>
              <a:rPr lang="en-US" sz="2300" dirty="0"/>
              <a:t>Residues produced by our FSC contain valuable functionalized molecules such as flavonoids, waxes, biopolymers or fatty acids</a:t>
            </a:r>
          </a:p>
          <a:p>
            <a:r>
              <a:rPr lang="en-US" sz="2300" dirty="0"/>
              <a:t>The inherent and diverse chemical content of FSCW together with the drive to reduce our environmental footprint and our society’s concerns over the depletion of our fossil resources has led to 2nd generation FSCW valorization initiatives.</a:t>
            </a:r>
          </a:p>
          <a:p>
            <a:endParaRPr lang="en-US" sz="2300" dirty="0"/>
          </a:p>
          <a:p>
            <a:endParaRPr lang="en-US" sz="2300" dirty="0"/>
          </a:p>
          <a:p>
            <a:endParaRPr lang="en-US" sz="2300" dirty="0"/>
          </a:p>
        </p:txBody>
      </p:sp>
      <p:pic>
        <p:nvPicPr>
          <p:cNvPr id="4" name="Picture 3">
            <a:extLst>
              <a:ext uri="{FF2B5EF4-FFF2-40B4-BE49-F238E27FC236}">
                <a16:creationId xmlns:a16="http://schemas.microsoft.com/office/drawing/2014/main" id="{39AC88FC-7F32-4B40-B434-F9BB5BA362CD}"/>
              </a:ext>
            </a:extLst>
          </p:cNvPr>
          <p:cNvPicPr>
            <a:picLocks noChangeAspect="1"/>
          </p:cNvPicPr>
          <p:nvPr/>
        </p:nvPicPr>
        <p:blipFill>
          <a:blip r:embed="rId3"/>
          <a:stretch>
            <a:fillRect/>
          </a:stretch>
        </p:blipFill>
        <p:spPr>
          <a:xfrm>
            <a:off x="838200" y="2330824"/>
            <a:ext cx="4649590" cy="3114862"/>
          </a:xfrm>
          <a:prstGeom prst="rect">
            <a:avLst/>
          </a:prstGeom>
          <a:ln w="57150">
            <a:solidFill>
              <a:srgbClr val="002060"/>
            </a:solidFill>
          </a:ln>
        </p:spPr>
      </p:pic>
      <p:sp>
        <p:nvSpPr>
          <p:cNvPr id="5" name="Rectangle 4">
            <a:extLst>
              <a:ext uri="{FF2B5EF4-FFF2-40B4-BE49-F238E27FC236}">
                <a16:creationId xmlns:a16="http://schemas.microsoft.com/office/drawing/2014/main" id="{A16BAE77-D331-DF4B-9CC1-AD3EF97A17BA}"/>
              </a:ext>
            </a:extLst>
          </p:cNvPr>
          <p:cNvSpPr/>
          <p:nvPr/>
        </p:nvSpPr>
        <p:spPr>
          <a:xfrm>
            <a:off x="7542410" y="6436654"/>
            <a:ext cx="4649590" cy="246221"/>
          </a:xfrm>
          <a:prstGeom prst="rect">
            <a:avLst/>
          </a:prstGeom>
        </p:spPr>
        <p:txBody>
          <a:bodyPr wrap="square">
            <a:spAutoFit/>
          </a:bodyPr>
          <a:lstStyle/>
          <a:p>
            <a:r>
              <a:rPr lang="en-US" sz="1000" dirty="0">
                <a:solidFill>
                  <a:schemeClr val="bg1">
                    <a:lumMod val="50000"/>
                  </a:schemeClr>
                </a:solidFill>
              </a:rPr>
              <a:t>Image source: https://</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File:GI_Market_food_waste.jpg</a:t>
            </a:r>
            <a:endParaRPr lang="en-US" sz="1000" dirty="0">
              <a:solidFill>
                <a:schemeClr val="bg1">
                  <a:lumMod val="50000"/>
                </a:schemeClr>
              </a:solidFill>
            </a:endParaRPr>
          </a:p>
        </p:txBody>
      </p:sp>
    </p:spTree>
    <p:extLst>
      <p:ext uri="{BB962C8B-B14F-4D97-AF65-F5344CB8AC3E}">
        <p14:creationId xmlns:p14="http://schemas.microsoft.com/office/powerpoint/2010/main" val="153767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B2C-CADF-AE4F-86DA-2E0124A095E3}"/>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EF8B6D76-FC14-8441-BF2A-A33E128D2E38}"/>
              </a:ext>
            </a:extLst>
          </p:cNvPr>
          <p:cNvSpPr>
            <a:spLocks noGrp="1"/>
          </p:cNvSpPr>
          <p:nvPr>
            <p:ph idx="1"/>
          </p:nvPr>
        </p:nvSpPr>
        <p:spPr>
          <a:xfrm>
            <a:off x="838200" y="1750132"/>
            <a:ext cx="10515600" cy="4776174"/>
          </a:xfrm>
        </p:spPr>
        <p:txBody>
          <a:bodyPr>
            <a:normAutofit/>
          </a:bodyPr>
          <a:lstStyle/>
          <a:p>
            <a:r>
              <a:rPr lang="en-US" sz="2400" dirty="0">
                <a:solidFill>
                  <a:schemeClr val="accent2"/>
                </a:solidFill>
              </a:rPr>
              <a:t>What is a Feedstock?</a:t>
            </a:r>
          </a:p>
          <a:p>
            <a:pPr lvl="1"/>
            <a:r>
              <a:rPr lang="en-US" dirty="0"/>
              <a:t>Renewable vs. Depleting</a:t>
            </a:r>
          </a:p>
          <a:p>
            <a:pPr lvl="1"/>
            <a:r>
              <a:rPr lang="en-US" dirty="0"/>
              <a:t>Current feedstock consumption</a:t>
            </a:r>
          </a:p>
          <a:p>
            <a:r>
              <a:rPr lang="en-US" sz="2400" dirty="0"/>
              <a:t>Types of Renewable Feedstocks</a:t>
            </a:r>
          </a:p>
          <a:p>
            <a:pPr lvl="1"/>
            <a:r>
              <a:rPr lang="en-US" dirty="0"/>
              <a:t>CO</a:t>
            </a:r>
            <a:r>
              <a:rPr lang="en-US" baseline="-25000" dirty="0"/>
              <a:t>2</a:t>
            </a:r>
          </a:p>
          <a:p>
            <a:pPr lvl="1"/>
            <a:r>
              <a:rPr lang="en-US" dirty="0"/>
              <a:t>Biomass</a:t>
            </a:r>
          </a:p>
          <a:p>
            <a:pPr lvl="1"/>
            <a:r>
              <a:rPr lang="en-US" dirty="0"/>
              <a:t>Agricultural</a:t>
            </a:r>
          </a:p>
          <a:p>
            <a:r>
              <a:rPr lang="en-US" sz="2400" dirty="0"/>
              <a:t>Industrial Applications</a:t>
            </a:r>
          </a:p>
          <a:p>
            <a:r>
              <a:rPr lang="en-US" sz="2400" dirty="0"/>
              <a:t>Challenges and Opportunities</a:t>
            </a:r>
          </a:p>
          <a:p>
            <a:endParaRPr lang="en-US" sz="2400" dirty="0"/>
          </a:p>
          <a:p>
            <a:pPr lvl="1"/>
            <a:endParaRPr lang="en-US" dirty="0"/>
          </a:p>
          <a:p>
            <a:endParaRPr lang="en-US" sz="2400" dirty="0"/>
          </a:p>
        </p:txBody>
      </p:sp>
    </p:spTree>
    <p:extLst>
      <p:ext uri="{BB962C8B-B14F-4D97-AF65-F5344CB8AC3E}">
        <p14:creationId xmlns:p14="http://schemas.microsoft.com/office/powerpoint/2010/main" val="408566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8058-5CE3-814D-AC93-BBAAA60F091D}"/>
              </a:ext>
            </a:extLst>
          </p:cNvPr>
          <p:cNvSpPr>
            <a:spLocks noGrp="1"/>
          </p:cNvSpPr>
          <p:nvPr>
            <p:ph type="title"/>
          </p:nvPr>
        </p:nvSpPr>
        <p:spPr/>
        <p:txBody>
          <a:bodyPr>
            <a:normAutofit/>
          </a:bodyPr>
          <a:lstStyle/>
          <a:p>
            <a:r>
              <a:rPr lang="en-US" sz="4000" dirty="0">
                <a:latin typeface="+mn-lt"/>
              </a:rPr>
              <a:t>Food Waste Biomass</a:t>
            </a:r>
          </a:p>
        </p:txBody>
      </p:sp>
      <p:sp>
        <p:nvSpPr>
          <p:cNvPr id="3" name="Content Placeholder 2">
            <a:extLst>
              <a:ext uri="{FF2B5EF4-FFF2-40B4-BE49-F238E27FC236}">
                <a16:creationId xmlns:a16="http://schemas.microsoft.com/office/drawing/2014/main" id="{062B69AC-474E-954F-A130-A952E853A51F}"/>
              </a:ext>
            </a:extLst>
          </p:cNvPr>
          <p:cNvSpPr>
            <a:spLocks noGrp="1"/>
          </p:cNvSpPr>
          <p:nvPr>
            <p:ph idx="1"/>
          </p:nvPr>
        </p:nvSpPr>
        <p:spPr>
          <a:xfrm>
            <a:off x="5719482" y="1705644"/>
            <a:ext cx="6230780" cy="5249758"/>
          </a:xfrm>
        </p:spPr>
        <p:txBody>
          <a:bodyPr>
            <a:normAutofit/>
          </a:bodyPr>
          <a:lstStyle/>
          <a:p>
            <a:r>
              <a:rPr lang="en-US" sz="2400" dirty="0"/>
              <a:t>The Food and Agriculture Organization of the United Nations (FAO) estimated last year that up to a third of the food aimed for human consumption is wasted every year globally.</a:t>
            </a:r>
          </a:p>
          <a:p>
            <a:r>
              <a:rPr lang="en-US" sz="2400" dirty="0"/>
              <a:t>A large variety of food products and processing generates food waste streams on the magnitude of multi </a:t>
            </a:r>
            <a:r>
              <a:rPr lang="en-US" sz="2400" dirty="0" err="1"/>
              <a:t>tonnes</a:t>
            </a:r>
            <a:r>
              <a:rPr lang="en-US" sz="2400" dirty="0"/>
              <a:t> scale every year.</a:t>
            </a:r>
          </a:p>
          <a:p>
            <a:r>
              <a:rPr lang="en-US" sz="2400" dirty="0"/>
              <a:t>This creates the opportunity to add value to a waste stream that hasn’t been thoroughly researched.</a:t>
            </a:r>
          </a:p>
          <a:p>
            <a:r>
              <a:rPr lang="en-US" sz="2400" dirty="0"/>
              <a:t>Monetizing food supply chain waste could lead to a viable biomass alternative.</a:t>
            </a:r>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39AC88FC-7F32-4B40-B434-F9BB5BA362CD}"/>
              </a:ext>
            </a:extLst>
          </p:cNvPr>
          <p:cNvPicPr>
            <a:picLocks noChangeAspect="1"/>
          </p:cNvPicPr>
          <p:nvPr/>
        </p:nvPicPr>
        <p:blipFill>
          <a:blip r:embed="rId3"/>
          <a:stretch>
            <a:fillRect/>
          </a:stretch>
        </p:blipFill>
        <p:spPr>
          <a:xfrm>
            <a:off x="838200" y="2330824"/>
            <a:ext cx="4649590" cy="3114862"/>
          </a:xfrm>
          <a:prstGeom prst="rect">
            <a:avLst/>
          </a:prstGeom>
          <a:ln w="57150">
            <a:solidFill>
              <a:srgbClr val="002060"/>
            </a:solidFill>
          </a:ln>
        </p:spPr>
      </p:pic>
      <p:sp>
        <p:nvSpPr>
          <p:cNvPr id="5" name="Rectangle 4">
            <a:extLst>
              <a:ext uri="{FF2B5EF4-FFF2-40B4-BE49-F238E27FC236}">
                <a16:creationId xmlns:a16="http://schemas.microsoft.com/office/drawing/2014/main" id="{A16BAE77-D331-DF4B-9CC1-AD3EF97A17BA}"/>
              </a:ext>
            </a:extLst>
          </p:cNvPr>
          <p:cNvSpPr/>
          <p:nvPr/>
        </p:nvSpPr>
        <p:spPr>
          <a:xfrm>
            <a:off x="7542410" y="6436654"/>
            <a:ext cx="4649590" cy="246221"/>
          </a:xfrm>
          <a:prstGeom prst="rect">
            <a:avLst/>
          </a:prstGeom>
        </p:spPr>
        <p:txBody>
          <a:bodyPr wrap="square">
            <a:spAutoFit/>
          </a:bodyPr>
          <a:lstStyle/>
          <a:p>
            <a:r>
              <a:rPr lang="en-US" sz="1000" dirty="0">
                <a:solidFill>
                  <a:schemeClr val="bg1">
                    <a:lumMod val="50000"/>
                  </a:schemeClr>
                </a:solidFill>
              </a:rPr>
              <a:t>Image source: https://</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File:GI_Market_food_waste.jpg</a:t>
            </a:r>
            <a:endParaRPr lang="en-US" sz="1000" dirty="0">
              <a:solidFill>
                <a:schemeClr val="bg1">
                  <a:lumMod val="50000"/>
                </a:schemeClr>
              </a:solidFill>
            </a:endParaRPr>
          </a:p>
        </p:txBody>
      </p:sp>
    </p:spTree>
    <p:extLst>
      <p:ext uri="{BB962C8B-B14F-4D97-AF65-F5344CB8AC3E}">
        <p14:creationId xmlns:p14="http://schemas.microsoft.com/office/powerpoint/2010/main" val="96144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8058-5CE3-814D-AC93-BBAAA60F091D}"/>
              </a:ext>
            </a:extLst>
          </p:cNvPr>
          <p:cNvSpPr>
            <a:spLocks noGrp="1"/>
          </p:cNvSpPr>
          <p:nvPr>
            <p:ph type="title"/>
          </p:nvPr>
        </p:nvSpPr>
        <p:spPr>
          <a:xfrm>
            <a:off x="759370" y="175125"/>
            <a:ext cx="10515600" cy="1325563"/>
          </a:xfrm>
        </p:spPr>
        <p:txBody>
          <a:bodyPr>
            <a:normAutofit/>
          </a:bodyPr>
          <a:lstStyle/>
          <a:p>
            <a:r>
              <a:rPr lang="en-US" sz="3600" dirty="0">
                <a:latin typeface="+mn-lt"/>
              </a:rPr>
              <a:t>Food Waste Biomass Availability</a:t>
            </a:r>
          </a:p>
        </p:txBody>
      </p:sp>
      <p:pic>
        <p:nvPicPr>
          <p:cNvPr id="5" name="Picture 4" descr="A close up of text on a white background&#10;&#10;Description automatically generated">
            <a:extLst>
              <a:ext uri="{FF2B5EF4-FFF2-40B4-BE49-F238E27FC236}">
                <a16:creationId xmlns:a16="http://schemas.microsoft.com/office/drawing/2014/main" id="{CE0BD591-541F-B847-909E-822272C7669A}"/>
              </a:ext>
            </a:extLst>
          </p:cNvPr>
          <p:cNvPicPr>
            <a:picLocks noChangeAspect="1"/>
          </p:cNvPicPr>
          <p:nvPr/>
        </p:nvPicPr>
        <p:blipFill>
          <a:blip r:embed="rId3"/>
          <a:stretch>
            <a:fillRect/>
          </a:stretch>
        </p:blipFill>
        <p:spPr>
          <a:xfrm>
            <a:off x="7502769" y="0"/>
            <a:ext cx="4689231" cy="6858000"/>
          </a:xfrm>
          <a:prstGeom prst="rect">
            <a:avLst/>
          </a:prstGeom>
        </p:spPr>
      </p:pic>
      <p:sp>
        <p:nvSpPr>
          <p:cNvPr id="3" name="Rectangle 2">
            <a:extLst>
              <a:ext uri="{FF2B5EF4-FFF2-40B4-BE49-F238E27FC236}">
                <a16:creationId xmlns:a16="http://schemas.microsoft.com/office/drawing/2014/main" id="{4DDC742C-9A74-2A4C-BF3A-D7B67E8FD739}"/>
              </a:ext>
            </a:extLst>
          </p:cNvPr>
          <p:cNvSpPr/>
          <p:nvPr/>
        </p:nvSpPr>
        <p:spPr>
          <a:xfrm>
            <a:off x="919655" y="1675813"/>
            <a:ext cx="6096000" cy="4154984"/>
          </a:xfrm>
          <a:prstGeom prst="rect">
            <a:avLst/>
          </a:prstGeom>
        </p:spPr>
        <p:txBody>
          <a:bodyPr>
            <a:spAutoFit/>
          </a:bodyPr>
          <a:lstStyle/>
          <a:p>
            <a:pPr marL="285750" indent="-285750">
              <a:buFont typeface="Arial" panose="020B0604020202020204" pitchFamily="34" charset="0"/>
              <a:buChar char="•"/>
            </a:pPr>
            <a:r>
              <a:rPr lang="en-US" sz="2400" dirty="0"/>
              <a:t>The European Union alone produces each year just under 90 million </a:t>
            </a:r>
            <a:r>
              <a:rPr lang="en-US" sz="2400" dirty="0" err="1"/>
              <a:t>tonnes</a:t>
            </a:r>
            <a:r>
              <a:rPr lang="en-US" sz="2400" dirty="0"/>
              <a:t> of food waste</a:t>
            </a:r>
          </a:p>
          <a:p>
            <a:pPr marL="285750" indent="-285750">
              <a:buFont typeface="Arial" panose="020B0604020202020204" pitchFamily="34" charset="0"/>
              <a:buChar char="•"/>
            </a:pPr>
            <a:r>
              <a:rPr lang="en-US" sz="2400" dirty="0"/>
              <a:t>38% of which is directly produced by the food manufacturing sector</a:t>
            </a:r>
          </a:p>
          <a:p>
            <a:pPr marL="285750" indent="-285750">
              <a:buFont typeface="Arial" panose="020B0604020202020204" pitchFamily="34" charset="0"/>
              <a:buChar char="•"/>
            </a:pPr>
            <a:r>
              <a:rPr lang="en-US" sz="2400" dirty="0"/>
              <a:t>The Americas produces around 250 million </a:t>
            </a:r>
            <a:r>
              <a:rPr lang="en-US" sz="2400" dirty="0" err="1"/>
              <a:t>tonnes</a:t>
            </a:r>
            <a:r>
              <a:rPr lang="en-US" sz="2400" dirty="0"/>
              <a:t> of food waste. A large portion is due to Brazil’s large usage of sugarcane.</a:t>
            </a:r>
          </a:p>
          <a:p>
            <a:pPr marL="285750" indent="-285750">
              <a:buFont typeface="Arial" panose="020B0604020202020204" pitchFamily="34" charset="0"/>
              <a:buChar char="•"/>
            </a:pPr>
            <a:r>
              <a:rPr lang="en-US" sz="2400" dirty="0"/>
              <a:t>Globally, an estimated 973 million </a:t>
            </a:r>
            <a:r>
              <a:rPr lang="en-US" sz="2400" dirty="0" err="1"/>
              <a:t>tonnes</a:t>
            </a:r>
            <a:r>
              <a:rPr lang="en-US" sz="2400" dirty="0"/>
              <a:t> of waste is generated from various food supply chains</a:t>
            </a:r>
          </a:p>
        </p:txBody>
      </p:sp>
      <p:sp>
        <p:nvSpPr>
          <p:cNvPr id="4" name="Rectangle 3">
            <a:extLst>
              <a:ext uri="{FF2B5EF4-FFF2-40B4-BE49-F238E27FC236}">
                <a16:creationId xmlns:a16="http://schemas.microsoft.com/office/drawing/2014/main" id="{C5B80461-0840-D641-B339-9E649D467F1F}"/>
              </a:ext>
            </a:extLst>
          </p:cNvPr>
          <p:cNvSpPr/>
          <p:nvPr/>
        </p:nvSpPr>
        <p:spPr>
          <a:xfrm>
            <a:off x="7502769" y="5171090"/>
            <a:ext cx="4689231" cy="16869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952E9E-1B48-F045-86EB-5B85130DFEAA}"/>
              </a:ext>
            </a:extLst>
          </p:cNvPr>
          <p:cNvSpPr/>
          <p:nvPr/>
        </p:nvSpPr>
        <p:spPr>
          <a:xfrm>
            <a:off x="5736044" y="6496700"/>
            <a:ext cx="1643399" cy="246221"/>
          </a:xfrm>
          <a:prstGeom prst="rect">
            <a:avLst/>
          </a:prstGeom>
        </p:spPr>
        <p:txBody>
          <a:bodyPr wrap="none">
            <a:spAutoFit/>
          </a:bodyPr>
          <a:lstStyle/>
          <a:p>
            <a:pPr lvl="0">
              <a:defRPr/>
            </a:pPr>
            <a:r>
              <a:rPr lang="en-US" sz="1000" dirty="0">
                <a:solidFill>
                  <a:schemeClr val="bg1">
                    <a:lumMod val="50000"/>
                  </a:schemeClr>
                </a:solidFill>
              </a:rPr>
              <a:t>Green Chem., 2013, 15, 307</a:t>
            </a:r>
          </a:p>
        </p:txBody>
      </p:sp>
    </p:spTree>
    <p:extLst>
      <p:ext uri="{BB962C8B-B14F-4D97-AF65-F5344CB8AC3E}">
        <p14:creationId xmlns:p14="http://schemas.microsoft.com/office/powerpoint/2010/main" val="1904473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8058-5CE3-814D-AC93-BBAAA60F091D}"/>
              </a:ext>
            </a:extLst>
          </p:cNvPr>
          <p:cNvSpPr>
            <a:spLocks noGrp="1"/>
          </p:cNvSpPr>
          <p:nvPr>
            <p:ph type="title"/>
          </p:nvPr>
        </p:nvSpPr>
        <p:spPr/>
        <p:txBody>
          <a:bodyPr>
            <a:normAutofit/>
          </a:bodyPr>
          <a:lstStyle/>
          <a:p>
            <a:r>
              <a:rPr lang="en-US" sz="4000" dirty="0">
                <a:latin typeface="+mn-lt"/>
              </a:rPr>
              <a:t>Food Waste Biomass</a:t>
            </a:r>
          </a:p>
        </p:txBody>
      </p:sp>
      <p:pic>
        <p:nvPicPr>
          <p:cNvPr id="5" name="Picture 4" descr="A screenshot of a cell phone&#10;&#10;Description automatically generated">
            <a:extLst>
              <a:ext uri="{FF2B5EF4-FFF2-40B4-BE49-F238E27FC236}">
                <a16:creationId xmlns:a16="http://schemas.microsoft.com/office/drawing/2014/main" id="{A379E05B-9C2B-7941-8EB6-65A73166819A}"/>
              </a:ext>
            </a:extLst>
          </p:cNvPr>
          <p:cNvPicPr>
            <a:picLocks noChangeAspect="1"/>
          </p:cNvPicPr>
          <p:nvPr/>
        </p:nvPicPr>
        <p:blipFill>
          <a:blip r:embed="rId3"/>
          <a:stretch>
            <a:fillRect/>
          </a:stretch>
        </p:blipFill>
        <p:spPr>
          <a:xfrm>
            <a:off x="838200" y="1671922"/>
            <a:ext cx="4687575" cy="4305890"/>
          </a:xfrm>
          <a:prstGeom prst="rect">
            <a:avLst/>
          </a:prstGeom>
        </p:spPr>
      </p:pic>
      <p:sp>
        <p:nvSpPr>
          <p:cNvPr id="6" name="Rectangle 5">
            <a:extLst>
              <a:ext uri="{FF2B5EF4-FFF2-40B4-BE49-F238E27FC236}">
                <a16:creationId xmlns:a16="http://schemas.microsoft.com/office/drawing/2014/main" id="{06DD040A-E011-804C-8BCD-5D288003718B}"/>
              </a:ext>
            </a:extLst>
          </p:cNvPr>
          <p:cNvSpPr/>
          <p:nvPr/>
        </p:nvSpPr>
        <p:spPr>
          <a:xfrm>
            <a:off x="9648136" y="6483952"/>
            <a:ext cx="2412840" cy="246221"/>
          </a:xfrm>
          <a:prstGeom prst="rect">
            <a:avLst/>
          </a:prstGeom>
        </p:spPr>
        <p:txBody>
          <a:bodyPr wrap="none">
            <a:spAutoFit/>
          </a:bodyPr>
          <a:lstStyle/>
          <a:p>
            <a:pPr lvl="0">
              <a:defRPr/>
            </a:pPr>
            <a:r>
              <a:rPr lang="en-US" sz="1000" dirty="0">
                <a:solidFill>
                  <a:schemeClr val="bg1">
                    <a:lumMod val="50000"/>
                  </a:schemeClr>
                </a:solidFill>
              </a:rPr>
              <a:t>Image Source: Green Chem., 2013, 15, 307</a:t>
            </a:r>
          </a:p>
        </p:txBody>
      </p:sp>
      <p:sp>
        <p:nvSpPr>
          <p:cNvPr id="3" name="TextBox 2">
            <a:extLst>
              <a:ext uri="{FF2B5EF4-FFF2-40B4-BE49-F238E27FC236}">
                <a16:creationId xmlns:a16="http://schemas.microsoft.com/office/drawing/2014/main" id="{78684D7C-CD6C-4241-8F2A-245B4F8E0728}"/>
              </a:ext>
            </a:extLst>
          </p:cNvPr>
          <p:cNvSpPr txBox="1"/>
          <p:nvPr/>
        </p:nvSpPr>
        <p:spPr>
          <a:xfrm>
            <a:off x="5843752" y="1602904"/>
            <a:ext cx="6516413"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Simplified food waste chain highlighting the difference between pre and post-consumer FSCW.</a:t>
            </a:r>
          </a:p>
          <a:p>
            <a:pPr marL="285750" indent="-285750">
              <a:buFont typeface="Arial" panose="020B0604020202020204" pitchFamily="34" charset="0"/>
              <a:buChar char="•"/>
            </a:pPr>
            <a:r>
              <a:rPr lang="en-US" sz="2400" dirty="0"/>
              <a:t>Post-consumer waste is often times the most visible form on food waste biomass, especially as a daily consumer of products.</a:t>
            </a:r>
          </a:p>
          <a:p>
            <a:pPr marL="285750" indent="-285750">
              <a:buFont typeface="Arial" panose="020B0604020202020204" pitchFamily="34" charset="0"/>
              <a:buChar char="•"/>
            </a:pPr>
            <a:r>
              <a:rPr lang="en-US" sz="2400" dirty="0"/>
              <a:t>Post-consumer waste is very difficult to collect and separate due to it becoming a “mixed” waste stream.</a:t>
            </a:r>
          </a:p>
          <a:p>
            <a:pPr marL="285750" indent="-285750">
              <a:buFont typeface="Arial" panose="020B0604020202020204" pitchFamily="34" charset="0"/>
              <a:buChar char="•"/>
            </a:pPr>
            <a:r>
              <a:rPr lang="en-US" sz="2400" dirty="0"/>
              <a:t>Pre-consumer waste can be captured more effectively since it’s a single waste stream for production, processing, and distribution.</a:t>
            </a:r>
          </a:p>
          <a:p>
            <a:pPr marL="285750" indent="-28575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386799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A65E-3A7D-1A4E-A020-5CFD6F17A56A}"/>
              </a:ext>
            </a:extLst>
          </p:cNvPr>
          <p:cNvSpPr>
            <a:spLocks noGrp="1"/>
          </p:cNvSpPr>
          <p:nvPr>
            <p:ph type="title"/>
          </p:nvPr>
        </p:nvSpPr>
        <p:spPr/>
        <p:txBody>
          <a:bodyPr>
            <a:normAutofit/>
          </a:bodyPr>
          <a:lstStyle/>
          <a:p>
            <a:r>
              <a:rPr lang="en-US" sz="4000" dirty="0">
                <a:latin typeface="+mn-lt"/>
              </a:rPr>
              <a:t>Terpenes: Applications</a:t>
            </a:r>
          </a:p>
        </p:txBody>
      </p:sp>
      <p:pic>
        <p:nvPicPr>
          <p:cNvPr id="4" name="Picture 3">
            <a:extLst>
              <a:ext uri="{FF2B5EF4-FFF2-40B4-BE49-F238E27FC236}">
                <a16:creationId xmlns:a16="http://schemas.microsoft.com/office/drawing/2014/main" id="{F7F9DA7B-6E95-A246-A069-C99460583E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1512" y="2808034"/>
            <a:ext cx="3073793" cy="1973515"/>
          </a:xfrm>
          <a:prstGeom prst="rect">
            <a:avLst/>
          </a:prstGeom>
        </p:spPr>
      </p:pic>
      <p:cxnSp>
        <p:nvCxnSpPr>
          <p:cNvPr id="7" name="Straight Arrow Connector 6">
            <a:extLst>
              <a:ext uri="{FF2B5EF4-FFF2-40B4-BE49-F238E27FC236}">
                <a16:creationId xmlns:a16="http://schemas.microsoft.com/office/drawing/2014/main" id="{D02610D7-AAEB-FD4D-ADFB-BD42140DAE80}"/>
              </a:ext>
            </a:extLst>
          </p:cNvPr>
          <p:cNvCxnSpPr>
            <a:stCxn id="4" idx="3"/>
          </p:cNvCxnSpPr>
          <p:nvPr/>
        </p:nvCxnSpPr>
        <p:spPr>
          <a:xfrm flipV="1">
            <a:off x="4765305" y="3783724"/>
            <a:ext cx="736864" cy="110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C2A011-BBBD-7048-BF06-ACF30CBF919E}"/>
              </a:ext>
            </a:extLst>
          </p:cNvPr>
          <p:cNvPicPr>
            <a:picLocks noChangeAspect="1"/>
          </p:cNvPicPr>
          <p:nvPr/>
        </p:nvPicPr>
        <p:blipFill>
          <a:blip r:embed="rId4"/>
          <a:stretch>
            <a:fillRect/>
          </a:stretch>
        </p:blipFill>
        <p:spPr>
          <a:xfrm>
            <a:off x="5949076" y="2808034"/>
            <a:ext cx="940457" cy="2165238"/>
          </a:xfrm>
          <a:prstGeom prst="rect">
            <a:avLst/>
          </a:prstGeom>
        </p:spPr>
      </p:pic>
      <p:sp>
        <p:nvSpPr>
          <p:cNvPr id="9" name="TextBox 8">
            <a:extLst>
              <a:ext uri="{FF2B5EF4-FFF2-40B4-BE49-F238E27FC236}">
                <a16:creationId xmlns:a16="http://schemas.microsoft.com/office/drawing/2014/main" id="{7683A139-14DC-5D4F-A9F1-3F77204585AF}"/>
              </a:ext>
            </a:extLst>
          </p:cNvPr>
          <p:cNvSpPr txBox="1"/>
          <p:nvPr/>
        </p:nvSpPr>
        <p:spPr>
          <a:xfrm>
            <a:off x="5861298" y="5123794"/>
            <a:ext cx="1116011" cy="369332"/>
          </a:xfrm>
          <a:prstGeom prst="rect">
            <a:avLst/>
          </a:prstGeom>
          <a:noFill/>
        </p:spPr>
        <p:txBody>
          <a:bodyPr wrap="none" rtlCol="0">
            <a:spAutoFit/>
          </a:bodyPr>
          <a:lstStyle/>
          <a:p>
            <a:r>
              <a:rPr lang="en-US" dirty="0"/>
              <a:t>Limonene</a:t>
            </a:r>
          </a:p>
        </p:txBody>
      </p:sp>
      <p:cxnSp>
        <p:nvCxnSpPr>
          <p:cNvPr id="10" name="Straight Arrow Connector 9">
            <a:extLst>
              <a:ext uri="{FF2B5EF4-FFF2-40B4-BE49-F238E27FC236}">
                <a16:creationId xmlns:a16="http://schemas.microsoft.com/office/drawing/2014/main" id="{EFE67ACE-CAC9-6342-818A-B1D9D8775A99}"/>
              </a:ext>
            </a:extLst>
          </p:cNvPr>
          <p:cNvCxnSpPr>
            <a:cxnSpLocks/>
          </p:cNvCxnSpPr>
          <p:nvPr/>
        </p:nvCxnSpPr>
        <p:spPr>
          <a:xfrm>
            <a:off x="7336440" y="3783724"/>
            <a:ext cx="736864" cy="5361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D1C83A1-7907-EE4B-8916-1293CD4F7A80}"/>
              </a:ext>
            </a:extLst>
          </p:cNvPr>
          <p:cNvSpPr txBox="1"/>
          <p:nvPr/>
        </p:nvSpPr>
        <p:spPr>
          <a:xfrm>
            <a:off x="8238362" y="4158523"/>
            <a:ext cx="1545359" cy="461665"/>
          </a:xfrm>
          <a:prstGeom prst="rect">
            <a:avLst/>
          </a:prstGeom>
          <a:noFill/>
        </p:spPr>
        <p:txBody>
          <a:bodyPr wrap="none" rtlCol="0">
            <a:spAutoFit/>
          </a:bodyPr>
          <a:lstStyle/>
          <a:p>
            <a:r>
              <a:rPr lang="en-US" sz="2400" b="1" dirty="0"/>
              <a:t>Bioplastics</a:t>
            </a:r>
          </a:p>
        </p:txBody>
      </p:sp>
      <p:cxnSp>
        <p:nvCxnSpPr>
          <p:cNvPr id="11" name="Straight Arrow Connector 10">
            <a:extLst>
              <a:ext uri="{FF2B5EF4-FFF2-40B4-BE49-F238E27FC236}">
                <a16:creationId xmlns:a16="http://schemas.microsoft.com/office/drawing/2014/main" id="{C8FF96E1-7928-534C-9ACB-95B1BEDEE62E}"/>
              </a:ext>
            </a:extLst>
          </p:cNvPr>
          <p:cNvCxnSpPr>
            <a:cxnSpLocks/>
          </p:cNvCxnSpPr>
          <p:nvPr/>
        </p:nvCxnSpPr>
        <p:spPr>
          <a:xfrm flipV="1">
            <a:off x="7336440" y="3074276"/>
            <a:ext cx="736864" cy="7205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11C005D-8E1A-C04B-843A-6207A40A10A1}"/>
              </a:ext>
            </a:extLst>
          </p:cNvPr>
          <p:cNvSpPr txBox="1"/>
          <p:nvPr/>
        </p:nvSpPr>
        <p:spPr>
          <a:xfrm>
            <a:off x="8238361" y="2743144"/>
            <a:ext cx="1653658" cy="461665"/>
          </a:xfrm>
          <a:prstGeom prst="rect">
            <a:avLst/>
          </a:prstGeom>
          <a:noFill/>
        </p:spPr>
        <p:txBody>
          <a:bodyPr wrap="none" rtlCol="0">
            <a:spAutoFit/>
          </a:bodyPr>
          <a:lstStyle/>
          <a:p>
            <a:r>
              <a:rPr lang="en-US" sz="2400" b="1" dirty="0" err="1"/>
              <a:t>Biosolvents</a:t>
            </a:r>
            <a:endParaRPr lang="en-US" sz="2400" b="1" dirty="0"/>
          </a:p>
        </p:txBody>
      </p:sp>
    </p:spTree>
    <p:extLst>
      <p:ext uri="{BB962C8B-B14F-4D97-AF65-F5344CB8AC3E}">
        <p14:creationId xmlns:p14="http://schemas.microsoft.com/office/powerpoint/2010/main" val="4142011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A65E-3A7D-1A4E-A020-5CFD6F17A56A}"/>
              </a:ext>
            </a:extLst>
          </p:cNvPr>
          <p:cNvSpPr>
            <a:spLocks noGrp="1"/>
          </p:cNvSpPr>
          <p:nvPr>
            <p:ph type="title"/>
          </p:nvPr>
        </p:nvSpPr>
        <p:spPr/>
        <p:txBody>
          <a:bodyPr>
            <a:normAutofit/>
          </a:bodyPr>
          <a:lstStyle/>
          <a:p>
            <a:r>
              <a:rPr lang="en-US" sz="4000" dirty="0">
                <a:latin typeface="+mn-lt"/>
              </a:rPr>
              <a:t>Terpenes: Global Availability</a:t>
            </a:r>
          </a:p>
        </p:txBody>
      </p:sp>
      <p:pic>
        <p:nvPicPr>
          <p:cNvPr id="4" name="Picture 3">
            <a:extLst>
              <a:ext uri="{FF2B5EF4-FFF2-40B4-BE49-F238E27FC236}">
                <a16:creationId xmlns:a16="http://schemas.microsoft.com/office/drawing/2014/main" id="{F7F9DA7B-6E95-A246-A069-C99460583E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3950" y="2808034"/>
            <a:ext cx="3073793" cy="197351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127F5B4-4147-6941-A255-F43374BAB38E}"/>
              </a:ext>
            </a:extLst>
          </p:cNvPr>
          <p:cNvPicPr>
            <a:picLocks noChangeAspect="1"/>
          </p:cNvPicPr>
          <p:nvPr/>
        </p:nvPicPr>
        <p:blipFill>
          <a:blip r:embed="rId4"/>
          <a:stretch>
            <a:fillRect/>
          </a:stretch>
        </p:blipFill>
        <p:spPr>
          <a:xfrm>
            <a:off x="5101370" y="2651509"/>
            <a:ext cx="5785778" cy="2361542"/>
          </a:xfrm>
          <a:prstGeom prst="rect">
            <a:avLst/>
          </a:prstGeom>
        </p:spPr>
      </p:pic>
      <p:sp>
        <p:nvSpPr>
          <p:cNvPr id="3" name="TextBox 2">
            <a:extLst>
              <a:ext uri="{FF2B5EF4-FFF2-40B4-BE49-F238E27FC236}">
                <a16:creationId xmlns:a16="http://schemas.microsoft.com/office/drawing/2014/main" id="{298965A8-2398-4AAA-AAA9-8A6EB7F20864}"/>
              </a:ext>
            </a:extLst>
          </p:cNvPr>
          <p:cNvSpPr txBox="1"/>
          <p:nvPr/>
        </p:nvSpPr>
        <p:spPr>
          <a:xfrm>
            <a:off x="9922933" y="6462054"/>
            <a:ext cx="2861734"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310429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A65E-3A7D-1A4E-A020-5CFD6F17A56A}"/>
              </a:ext>
            </a:extLst>
          </p:cNvPr>
          <p:cNvSpPr>
            <a:spLocks noGrp="1"/>
          </p:cNvSpPr>
          <p:nvPr>
            <p:ph type="title"/>
          </p:nvPr>
        </p:nvSpPr>
        <p:spPr/>
        <p:txBody>
          <a:bodyPr>
            <a:normAutofit/>
          </a:bodyPr>
          <a:lstStyle/>
          <a:p>
            <a:r>
              <a:rPr lang="en-US" sz="4000" dirty="0">
                <a:latin typeface="+mn-lt"/>
              </a:rPr>
              <a:t>Terpenes: Global Availability</a:t>
            </a:r>
          </a:p>
        </p:txBody>
      </p:sp>
      <p:pic>
        <p:nvPicPr>
          <p:cNvPr id="6" name="Picture 5" descr="A screenshot of a cell phone&#10;&#10;Description automatically generated">
            <a:extLst>
              <a:ext uri="{FF2B5EF4-FFF2-40B4-BE49-F238E27FC236}">
                <a16:creationId xmlns:a16="http://schemas.microsoft.com/office/drawing/2014/main" id="{74C67119-914A-C74C-898B-D7658EC69007}"/>
              </a:ext>
            </a:extLst>
          </p:cNvPr>
          <p:cNvPicPr>
            <a:picLocks noChangeAspect="1"/>
          </p:cNvPicPr>
          <p:nvPr/>
        </p:nvPicPr>
        <p:blipFill>
          <a:blip r:embed="rId3"/>
          <a:stretch>
            <a:fillRect/>
          </a:stretch>
        </p:blipFill>
        <p:spPr>
          <a:xfrm>
            <a:off x="2613820" y="1500688"/>
            <a:ext cx="6964359" cy="4803986"/>
          </a:xfrm>
          <a:prstGeom prst="rect">
            <a:avLst/>
          </a:prstGeom>
        </p:spPr>
      </p:pic>
    </p:spTree>
    <p:extLst>
      <p:ext uri="{BB962C8B-B14F-4D97-AF65-F5344CB8AC3E}">
        <p14:creationId xmlns:p14="http://schemas.microsoft.com/office/powerpoint/2010/main" val="337467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E976-4566-BF4D-AB55-A0A1B5BB22E2}"/>
              </a:ext>
            </a:extLst>
          </p:cNvPr>
          <p:cNvSpPr>
            <a:spLocks noGrp="1"/>
          </p:cNvSpPr>
          <p:nvPr>
            <p:ph type="title"/>
          </p:nvPr>
        </p:nvSpPr>
        <p:spPr/>
        <p:txBody>
          <a:bodyPr>
            <a:normAutofit/>
          </a:bodyPr>
          <a:lstStyle/>
          <a:p>
            <a:r>
              <a:rPr lang="en-US" sz="4000" dirty="0">
                <a:latin typeface="+mn-lt"/>
              </a:rPr>
              <a:t>Limonene: </a:t>
            </a:r>
            <a:r>
              <a:rPr lang="en-US" sz="4000" dirty="0" err="1">
                <a:latin typeface="+mn-lt"/>
              </a:rPr>
              <a:t>Biosolvent</a:t>
            </a:r>
            <a:r>
              <a:rPr lang="en-US" sz="4000" dirty="0">
                <a:latin typeface="+mn-lt"/>
              </a:rPr>
              <a:t> and Degreaser</a:t>
            </a:r>
          </a:p>
        </p:txBody>
      </p:sp>
      <p:sp>
        <p:nvSpPr>
          <p:cNvPr id="3" name="Content Placeholder 2">
            <a:extLst>
              <a:ext uri="{FF2B5EF4-FFF2-40B4-BE49-F238E27FC236}">
                <a16:creationId xmlns:a16="http://schemas.microsoft.com/office/drawing/2014/main" id="{C4991A84-DC5D-2A4B-B88A-230C62EC98D6}"/>
              </a:ext>
            </a:extLst>
          </p:cNvPr>
          <p:cNvSpPr>
            <a:spLocks noGrp="1"/>
          </p:cNvSpPr>
          <p:nvPr>
            <p:ph idx="1"/>
          </p:nvPr>
        </p:nvSpPr>
        <p:spPr>
          <a:xfrm>
            <a:off x="838200" y="1750132"/>
            <a:ext cx="5257800" cy="4201206"/>
          </a:xfrm>
        </p:spPr>
        <p:txBody>
          <a:bodyPr>
            <a:normAutofit/>
          </a:bodyPr>
          <a:lstStyle/>
          <a:p>
            <a:r>
              <a:rPr lang="en-US" sz="2400" dirty="0"/>
              <a:t>Degreasers typically contain high volatile organic compounds in the formulation. Leading to high flash times and limiting the application times.</a:t>
            </a:r>
          </a:p>
          <a:p>
            <a:r>
              <a:rPr lang="en-US" sz="2400" dirty="0"/>
              <a:t> Limonene as an active degreaser is an environmentally friendly alternative with comparable performance. Not to mention better smell.</a:t>
            </a:r>
          </a:p>
          <a:p>
            <a:r>
              <a:rPr lang="en-US" sz="2400" dirty="0"/>
              <a:t>Commercially available </a:t>
            </a:r>
          </a:p>
        </p:txBody>
      </p:sp>
      <p:pic>
        <p:nvPicPr>
          <p:cNvPr id="5" name="Picture 4">
            <a:extLst>
              <a:ext uri="{FF2B5EF4-FFF2-40B4-BE49-F238E27FC236}">
                <a16:creationId xmlns:a16="http://schemas.microsoft.com/office/drawing/2014/main" id="{DBBF53C1-74A1-9B45-90B1-BAAC8491A3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2694" y="1974123"/>
            <a:ext cx="3753224" cy="3753224"/>
          </a:xfrm>
          <a:prstGeom prst="rect">
            <a:avLst/>
          </a:prstGeom>
          <a:ln w="57150">
            <a:solidFill>
              <a:srgbClr val="002060"/>
            </a:solidFill>
          </a:ln>
        </p:spPr>
      </p:pic>
    </p:spTree>
    <p:extLst>
      <p:ext uri="{BB962C8B-B14F-4D97-AF65-F5344CB8AC3E}">
        <p14:creationId xmlns:p14="http://schemas.microsoft.com/office/powerpoint/2010/main" val="2165247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E976-4566-BF4D-AB55-A0A1B5BB22E2}"/>
              </a:ext>
            </a:extLst>
          </p:cNvPr>
          <p:cNvSpPr>
            <a:spLocks noGrp="1"/>
          </p:cNvSpPr>
          <p:nvPr>
            <p:ph type="title"/>
          </p:nvPr>
        </p:nvSpPr>
        <p:spPr/>
        <p:txBody>
          <a:bodyPr>
            <a:normAutofit/>
          </a:bodyPr>
          <a:lstStyle/>
          <a:p>
            <a:r>
              <a:rPr lang="en-US" sz="4000" dirty="0">
                <a:latin typeface="+mn-lt"/>
              </a:rPr>
              <a:t>Limonene: Polycarbonate Materials</a:t>
            </a:r>
          </a:p>
        </p:txBody>
      </p:sp>
      <p:pic>
        <p:nvPicPr>
          <p:cNvPr id="5" name="Content Placeholder 4">
            <a:extLst>
              <a:ext uri="{FF2B5EF4-FFF2-40B4-BE49-F238E27FC236}">
                <a16:creationId xmlns:a16="http://schemas.microsoft.com/office/drawing/2014/main" id="{7E2C3928-E3E7-3145-AC01-2B2525E214A5}"/>
              </a:ext>
            </a:extLst>
          </p:cNvPr>
          <p:cNvPicPr>
            <a:picLocks noGrp="1" noChangeAspect="1"/>
          </p:cNvPicPr>
          <p:nvPr>
            <p:ph idx="1"/>
          </p:nvPr>
        </p:nvPicPr>
        <p:blipFill>
          <a:blip r:embed="rId3"/>
          <a:stretch>
            <a:fillRect/>
          </a:stretch>
        </p:blipFill>
        <p:spPr>
          <a:xfrm>
            <a:off x="838200" y="1603164"/>
            <a:ext cx="6728011" cy="2804549"/>
          </a:xfrm>
        </p:spPr>
      </p:pic>
      <p:sp>
        <p:nvSpPr>
          <p:cNvPr id="6" name="Rectangle 5">
            <a:extLst>
              <a:ext uri="{FF2B5EF4-FFF2-40B4-BE49-F238E27FC236}">
                <a16:creationId xmlns:a16="http://schemas.microsoft.com/office/drawing/2014/main" id="{E7E5C54D-6790-C94C-B83F-6A7624FD31FE}"/>
              </a:ext>
            </a:extLst>
          </p:cNvPr>
          <p:cNvSpPr/>
          <p:nvPr/>
        </p:nvSpPr>
        <p:spPr>
          <a:xfrm>
            <a:off x="9609329" y="6348178"/>
            <a:ext cx="2353529" cy="246221"/>
          </a:xfrm>
          <a:prstGeom prst="rect">
            <a:avLst/>
          </a:prstGeom>
        </p:spPr>
        <p:txBody>
          <a:bodyPr wrap="none">
            <a:spAutoFit/>
          </a:bodyPr>
          <a:lstStyle/>
          <a:p>
            <a:pPr lvl="0">
              <a:defRPr/>
            </a:pPr>
            <a:r>
              <a:rPr lang="en-US" sz="1000" dirty="0">
                <a:solidFill>
                  <a:schemeClr val="bg1">
                    <a:lumMod val="50000"/>
                  </a:schemeClr>
                </a:solidFill>
              </a:rPr>
              <a:t>Source: Green Chem., 2016, 18, 760–770 </a:t>
            </a:r>
          </a:p>
        </p:txBody>
      </p:sp>
      <p:sp>
        <p:nvSpPr>
          <p:cNvPr id="7" name="TextBox 6">
            <a:extLst>
              <a:ext uri="{FF2B5EF4-FFF2-40B4-BE49-F238E27FC236}">
                <a16:creationId xmlns:a16="http://schemas.microsoft.com/office/drawing/2014/main" id="{CBAF2C3F-2FA1-8944-B28A-CC87CEBBD1CC}"/>
              </a:ext>
            </a:extLst>
          </p:cNvPr>
          <p:cNvSpPr txBox="1"/>
          <p:nvPr/>
        </p:nvSpPr>
        <p:spPr>
          <a:xfrm>
            <a:off x="1030670" y="4654671"/>
            <a:ext cx="9789218"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a:t>Polycarbonates are a thermoplastics that are strong and tough materials</a:t>
            </a:r>
          </a:p>
          <a:p>
            <a:pPr marL="285750" indent="-285750">
              <a:buFont typeface="Arial" panose="020B0604020202020204" pitchFamily="34" charset="0"/>
              <a:buChar char="•"/>
            </a:pPr>
            <a:r>
              <a:rPr lang="en-US" sz="2400" dirty="0"/>
              <a:t>They can be easily worked, molded, and thermoformed into rigid materials</a:t>
            </a:r>
          </a:p>
          <a:p>
            <a:pPr marL="285750" indent="-285750">
              <a:buFont typeface="Arial" panose="020B0604020202020204" pitchFamily="34" charset="0"/>
              <a:buChar char="•"/>
            </a:pPr>
            <a:r>
              <a:rPr lang="en-US" sz="2400" dirty="0"/>
              <a:t>Contain application is electronics, construction, and automotive industries</a:t>
            </a:r>
          </a:p>
          <a:p>
            <a:endParaRPr lang="en-US" sz="2400" dirty="0"/>
          </a:p>
        </p:txBody>
      </p:sp>
      <p:sp>
        <p:nvSpPr>
          <p:cNvPr id="8" name="Right Arrow 7">
            <a:extLst>
              <a:ext uri="{FF2B5EF4-FFF2-40B4-BE49-F238E27FC236}">
                <a16:creationId xmlns:a16="http://schemas.microsoft.com/office/drawing/2014/main" id="{A9F69AAD-2E01-3649-8F92-D840048CC8AC}"/>
              </a:ext>
            </a:extLst>
          </p:cNvPr>
          <p:cNvSpPr/>
          <p:nvPr/>
        </p:nvSpPr>
        <p:spPr>
          <a:xfrm>
            <a:off x="7441324" y="3005438"/>
            <a:ext cx="725214" cy="258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C1B549-EE7D-FB49-8DCB-6E515D43380F}"/>
              </a:ext>
            </a:extLst>
          </p:cNvPr>
          <p:cNvPicPr>
            <a:picLocks noChangeAspect="1"/>
          </p:cNvPicPr>
          <p:nvPr/>
        </p:nvPicPr>
        <p:blipFill>
          <a:blip r:embed="rId4"/>
          <a:stretch>
            <a:fillRect/>
          </a:stretch>
        </p:blipFill>
        <p:spPr>
          <a:xfrm>
            <a:off x="8578322" y="1965880"/>
            <a:ext cx="3116187" cy="2337140"/>
          </a:xfrm>
          <a:prstGeom prst="rect">
            <a:avLst/>
          </a:prstGeom>
        </p:spPr>
      </p:pic>
      <p:sp>
        <p:nvSpPr>
          <p:cNvPr id="3" name="TextBox 2">
            <a:extLst>
              <a:ext uri="{FF2B5EF4-FFF2-40B4-BE49-F238E27FC236}">
                <a16:creationId xmlns:a16="http://schemas.microsoft.com/office/drawing/2014/main" id="{20E74F8D-711D-294E-89A3-0B7B9A08C150}"/>
              </a:ext>
            </a:extLst>
          </p:cNvPr>
          <p:cNvSpPr txBox="1"/>
          <p:nvPr/>
        </p:nvSpPr>
        <p:spPr>
          <a:xfrm>
            <a:off x="9609329" y="6544375"/>
            <a:ext cx="2228815" cy="276999"/>
          </a:xfrm>
          <a:prstGeom prst="rect">
            <a:avLst/>
          </a:prstGeom>
          <a:noFill/>
        </p:spPr>
        <p:txBody>
          <a:bodyPr wrap="none" rtlCol="0">
            <a:spAutoFit/>
          </a:bodyPr>
          <a:lstStyle/>
          <a:p>
            <a:r>
              <a:rPr lang="en-US" sz="1200" dirty="0">
                <a:solidFill>
                  <a:schemeClr val="bg1">
                    <a:lumMod val="50000"/>
                  </a:schemeClr>
                </a:solidFill>
              </a:rPr>
              <a:t>Image: Wikipedia, public domain</a:t>
            </a:r>
          </a:p>
        </p:txBody>
      </p:sp>
    </p:spTree>
    <p:extLst>
      <p:ext uri="{BB962C8B-B14F-4D97-AF65-F5344CB8AC3E}">
        <p14:creationId xmlns:p14="http://schemas.microsoft.com/office/powerpoint/2010/main" val="2499824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7104-36E2-4D45-BDC6-D95D6FCD3356}"/>
              </a:ext>
            </a:extLst>
          </p:cNvPr>
          <p:cNvSpPr>
            <a:spLocks noGrp="1"/>
          </p:cNvSpPr>
          <p:nvPr>
            <p:ph type="title"/>
          </p:nvPr>
        </p:nvSpPr>
        <p:spPr/>
        <p:txBody>
          <a:bodyPr>
            <a:normAutofit/>
          </a:bodyPr>
          <a:lstStyle/>
          <a:p>
            <a:r>
              <a:rPr lang="en-US" sz="4000" dirty="0">
                <a:latin typeface="+mn-lt"/>
              </a:rPr>
              <a:t>Advantages</a:t>
            </a:r>
          </a:p>
        </p:txBody>
      </p:sp>
      <p:sp>
        <p:nvSpPr>
          <p:cNvPr id="3" name="Content Placeholder 2">
            <a:extLst>
              <a:ext uri="{FF2B5EF4-FFF2-40B4-BE49-F238E27FC236}">
                <a16:creationId xmlns:a16="http://schemas.microsoft.com/office/drawing/2014/main" id="{044C74EF-B994-6F4B-BA3E-773525E578FF}"/>
              </a:ext>
            </a:extLst>
          </p:cNvPr>
          <p:cNvSpPr>
            <a:spLocks noGrp="1"/>
          </p:cNvSpPr>
          <p:nvPr>
            <p:ph idx="1"/>
          </p:nvPr>
        </p:nvSpPr>
        <p:spPr/>
        <p:txBody>
          <a:bodyPr/>
          <a:lstStyle/>
          <a:p>
            <a:pPr marL="0" indent="0">
              <a:buNone/>
            </a:pPr>
            <a:r>
              <a:rPr lang="en-US" sz="2400" u="sng" dirty="0"/>
              <a:t>Environmental:</a:t>
            </a:r>
          </a:p>
          <a:p>
            <a:r>
              <a:rPr lang="en-US" sz="2400" dirty="0"/>
              <a:t>Improved management of waste</a:t>
            </a:r>
          </a:p>
          <a:p>
            <a:r>
              <a:rPr lang="en-US" sz="2400" dirty="0"/>
              <a:t> Lowering the environmental burden of the food supply chain</a:t>
            </a:r>
          </a:p>
          <a:p>
            <a:r>
              <a:rPr lang="en-US" sz="2400" dirty="0"/>
              <a:t>Renewable material</a:t>
            </a:r>
          </a:p>
          <a:p>
            <a:r>
              <a:rPr lang="en-US" sz="2400" dirty="0"/>
              <a:t>Encompasses the cradle-to-grave platform</a:t>
            </a:r>
          </a:p>
          <a:p>
            <a:r>
              <a:rPr lang="en-US" sz="2400" dirty="0"/>
              <a:t>Reduces carbon footprint</a:t>
            </a:r>
          </a:p>
          <a:p>
            <a:endParaRPr lang="en-US" dirty="0"/>
          </a:p>
          <a:p>
            <a:endParaRPr lang="en-US" dirty="0"/>
          </a:p>
          <a:p>
            <a:endParaRPr lang="en-US" dirty="0"/>
          </a:p>
        </p:txBody>
      </p:sp>
    </p:spTree>
    <p:extLst>
      <p:ext uri="{BB962C8B-B14F-4D97-AF65-F5344CB8AC3E}">
        <p14:creationId xmlns:p14="http://schemas.microsoft.com/office/powerpoint/2010/main" val="2872807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7104-36E2-4D45-BDC6-D95D6FCD3356}"/>
              </a:ext>
            </a:extLst>
          </p:cNvPr>
          <p:cNvSpPr>
            <a:spLocks noGrp="1"/>
          </p:cNvSpPr>
          <p:nvPr>
            <p:ph type="title"/>
          </p:nvPr>
        </p:nvSpPr>
        <p:spPr/>
        <p:txBody>
          <a:bodyPr>
            <a:normAutofit/>
          </a:bodyPr>
          <a:lstStyle/>
          <a:p>
            <a:r>
              <a:rPr lang="en-US" sz="4000" dirty="0">
                <a:latin typeface="+mn-lt"/>
              </a:rPr>
              <a:t>Advantages</a:t>
            </a:r>
          </a:p>
        </p:txBody>
      </p:sp>
      <p:sp>
        <p:nvSpPr>
          <p:cNvPr id="3" name="Content Placeholder 2">
            <a:extLst>
              <a:ext uri="{FF2B5EF4-FFF2-40B4-BE49-F238E27FC236}">
                <a16:creationId xmlns:a16="http://schemas.microsoft.com/office/drawing/2014/main" id="{044C74EF-B994-6F4B-BA3E-773525E578FF}"/>
              </a:ext>
            </a:extLst>
          </p:cNvPr>
          <p:cNvSpPr>
            <a:spLocks noGrp="1"/>
          </p:cNvSpPr>
          <p:nvPr>
            <p:ph idx="1"/>
          </p:nvPr>
        </p:nvSpPr>
        <p:spPr/>
        <p:txBody>
          <a:bodyPr/>
          <a:lstStyle/>
          <a:p>
            <a:pPr marL="0" indent="0">
              <a:buNone/>
            </a:pPr>
            <a:r>
              <a:rPr lang="en-US" sz="2400" u="sng" dirty="0"/>
              <a:t>Economic:</a:t>
            </a:r>
          </a:p>
          <a:p>
            <a:r>
              <a:rPr lang="en-US" sz="2400" dirty="0"/>
              <a:t>Reduction in the dependence of fossil resources</a:t>
            </a:r>
          </a:p>
          <a:p>
            <a:r>
              <a:rPr lang="en-US" sz="2400" dirty="0"/>
              <a:t> Provides an additional value stream for both business and the food supply chain.</a:t>
            </a:r>
          </a:p>
          <a:p>
            <a:r>
              <a:rPr lang="en-US" sz="2400" dirty="0"/>
              <a:t>Reduction in the production of waste, which can reduce the cost of waste disposal annually on a companies bottom line</a:t>
            </a:r>
          </a:p>
          <a:p>
            <a:r>
              <a:rPr lang="en-US" sz="2400" dirty="0"/>
              <a:t> Provides opportunities to shift toward more energy efficient processes.</a:t>
            </a:r>
          </a:p>
          <a:p>
            <a:endParaRPr lang="en-US" dirty="0"/>
          </a:p>
          <a:p>
            <a:endParaRPr lang="en-US" dirty="0"/>
          </a:p>
          <a:p>
            <a:endParaRPr lang="en-US" dirty="0"/>
          </a:p>
        </p:txBody>
      </p:sp>
    </p:spTree>
    <p:extLst>
      <p:ext uri="{BB962C8B-B14F-4D97-AF65-F5344CB8AC3E}">
        <p14:creationId xmlns:p14="http://schemas.microsoft.com/office/powerpoint/2010/main" val="1792988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A9BF7-E527-AB40-8C8F-087CAE952E3E}"/>
              </a:ext>
            </a:extLst>
          </p:cNvPr>
          <p:cNvSpPr>
            <a:spLocks noGrp="1"/>
          </p:cNvSpPr>
          <p:nvPr>
            <p:ph type="title"/>
          </p:nvPr>
        </p:nvSpPr>
        <p:spPr/>
        <p:txBody>
          <a:bodyPr>
            <a:normAutofit/>
          </a:bodyPr>
          <a:lstStyle/>
          <a:p>
            <a:r>
              <a:rPr lang="en-US" sz="4000" dirty="0">
                <a:latin typeface="+mn-lt"/>
              </a:rPr>
              <a:t>Video</a:t>
            </a:r>
          </a:p>
        </p:txBody>
      </p:sp>
      <p:sp>
        <p:nvSpPr>
          <p:cNvPr id="2" name="Rectangle 1">
            <a:extLst>
              <a:ext uri="{FF2B5EF4-FFF2-40B4-BE49-F238E27FC236}">
                <a16:creationId xmlns:a16="http://schemas.microsoft.com/office/drawing/2014/main" id="{40FFC81B-ABB6-45D2-92D9-816D4602A027}"/>
              </a:ext>
            </a:extLst>
          </p:cNvPr>
          <p:cNvSpPr/>
          <p:nvPr/>
        </p:nvSpPr>
        <p:spPr>
          <a:xfrm>
            <a:off x="2312361" y="3429000"/>
            <a:ext cx="7567278" cy="461665"/>
          </a:xfrm>
          <a:prstGeom prst="rect">
            <a:avLst/>
          </a:prstGeom>
        </p:spPr>
        <p:txBody>
          <a:bodyPr wrap="square">
            <a:spAutoFit/>
          </a:bodyPr>
          <a:lstStyle/>
          <a:p>
            <a:r>
              <a:rPr lang="en-US" sz="2400" dirty="0"/>
              <a:t>https://www.youtube.com/watch?v=-g-7DIXccpM</a:t>
            </a:r>
          </a:p>
        </p:txBody>
      </p:sp>
    </p:spTree>
    <p:extLst>
      <p:ext uri="{BB962C8B-B14F-4D97-AF65-F5344CB8AC3E}">
        <p14:creationId xmlns:p14="http://schemas.microsoft.com/office/powerpoint/2010/main" val="2264641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7104-36E2-4D45-BDC6-D95D6FCD3356}"/>
              </a:ext>
            </a:extLst>
          </p:cNvPr>
          <p:cNvSpPr>
            <a:spLocks noGrp="1"/>
          </p:cNvSpPr>
          <p:nvPr>
            <p:ph type="title"/>
          </p:nvPr>
        </p:nvSpPr>
        <p:spPr/>
        <p:txBody>
          <a:bodyPr>
            <a:normAutofit/>
          </a:bodyPr>
          <a:lstStyle/>
          <a:p>
            <a:r>
              <a:rPr lang="en-US" sz="4000" dirty="0">
                <a:latin typeface="+mn-lt"/>
              </a:rPr>
              <a:t>Advantages</a:t>
            </a:r>
          </a:p>
        </p:txBody>
      </p:sp>
      <p:sp>
        <p:nvSpPr>
          <p:cNvPr id="3" name="Content Placeholder 2">
            <a:extLst>
              <a:ext uri="{FF2B5EF4-FFF2-40B4-BE49-F238E27FC236}">
                <a16:creationId xmlns:a16="http://schemas.microsoft.com/office/drawing/2014/main" id="{044C74EF-B994-6F4B-BA3E-773525E578FF}"/>
              </a:ext>
            </a:extLst>
          </p:cNvPr>
          <p:cNvSpPr>
            <a:spLocks noGrp="1"/>
          </p:cNvSpPr>
          <p:nvPr>
            <p:ph idx="1"/>
          </p:nvPr>
        </p:nvSpPr>
        <p:spPr/>
        <p:txBody>
          <a:bodyPr/>
          <a:lstStyle/>
          <a:p>
            <a:pPr marL="0" indent="0">
              <a:buNone/>
            </a:pPr>
            <a:r>
              <a:rPr lang="en-US" sz="2400" u="sng" dirty="0"/>
              <a:t>Social:</a:t>
            </a:r>
          </a:p>
          <a:p>
            <a:r>
              <a:rPr lang="en-US" sz="2400" dirty="0"/>
              <a:t>Satisfy public and customer demand for more environmentally responsible products.</a:t>
            </a:r>
          </a:p>
          <a:p>
            <a:r>
              <a:rPr lang="en-US" sz="2400" dirty="0"/>
              <a:t>Increases the opportunity for a new and skilled workforce in the renewables technology sector</a:t>
            </a:r>
          </a:p>
          <a:p>
            <a:r>
              <a:rPr lang="en-US" sz="2400" dirty="0"/>
              <a:t>Increase the positive reputation and image of a company/business.</a:t>
            </a:r>
          </a:p>
          <a:p>
            <a:r>
              <a:rPr lang="en-US" sz="2400" dirty="0"/>
              <a:t>Increase the opportunity for more stakeholder engagement.</a:t>
            </a:r>
          </a:p>
          <a:p>
            <a:endParaRPr lang="en-US" sz="2400" dirty="0"/>
          </a:p>
          <a:p>
            <a:endParaRPr lang="en-US" dirty="0"/>
          </a:p>
          <a:p>
            <a:endParaRPr lang="en-US" dirty="0"/>
          </a:p>
          <a:p>
            <a:endParaRPr lang="en-US" dirty="0"/>
          </a:p>
        </p:txBody>
      </p:sp>
    </p:spTree>
    <p:extLst>
      <p:ext uri="{BB962C8B-B14F-4D97-AF65-F5344CB8AC3E}">
        <p14:creationId xmlns:p14="http://schemas.microsoft.com/office/powerpoint/2010/main" val="1632145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7104-36E2-4D45-BDC6-D95D6FCD3356}"/>
              </a:ext>
            </a:extLst>
          </p:cNvPr>
          <p:cNvSpPr>
            <a:spLocks noGrp="1"/>
          </p:cNvSpPr>
          <p:nvPr>
            <p:ph type="title"/>
          </p:nvPr>
        </p:nvSpPr>
        <p:spPr/>
        <p:txBody>
          <a:bodyPr>
            <a:normAutofit/>
          </a:bodyPr>
          <a:lstStyle/>
          <a:p>
            <a:r>
              <a:rPr lang="en-US" sz="4000" dirty="0">
                <a:latin typeface="+mn-lt"/>
              </a:rPr>
              <a:t>Challenges</a:t>
            </a:r>
          </a:p>
        </p:txBody>
      </p:sp>
      <p:sp>
        <p:nvSpPr>
          <p:cNvPr id="3" name="Content Placeholder 2">
            <a:extLst>
              <a:ext uri="{FF2B5EF4-FFF2-40B4-BE49-F238E27FC236}">
                <a16:creationId xmlns:a16="http://schemas.microsoft.com/office/drawing/2014/main" id="{12D691DC-C7A8-AB40-AD73-B7668C2F7089}"/>
              </a:ext>
            </a:extLst>
          </p:cNvPr>
          <p:cNvSpPr>
            <a:spLocks noGrp="1"/>
          </p:cNvSpPr>
          <p:nvPr>
            <p:ph idx="1"/>
          </p:nvPr>
        </p:nvSpPr>
        <p:spPr>
          <a:xfrm>
            <a:off x="838200" y="1750132"/>
            <a:ext cx="5609897" cy="4201206"/>
          </a:xfrm>
        </p:spPr>
        <p:txBody>
          <a:bodyPr>
            <a:normAutofit/>
          </a:bodyPr>
          <a:lstStyle/>
          <a:p>
            <a:r>
              <a:rPr lang="en-US" sz="2400" dirty="0"/>
              <a:t>Terpenes, D-Limonene, production is dependent on the orange growth season. </a:t>
            </a:r>
          </a:p>
          <a:p>
            <a:r>
              <a:rPr lang="en-US" sz="2400" dirty="0"/>
              <a:t>A poor growing season can limit supply and thus making the supply chain inconsistent from year to year.</a:t>
            </a:r>
          </a:p>
          <a:p>
            <a:r>
              <a:rPr lang="en-US" sz="2400" dirty="0"/>
              <a:t>Logistical challenges exist for capturing large volumes of orange peel waste.</a:t>
            </a:r>
          </a:p>
          <a:p>
            <a:r>
              <a:rPr lang="en-US" sz="2400" dirty="0"/>
              <a:t>This can yield to economic challenges in the commercialization of future products</a:t>
            </a:r>
          </a:p>
        </p:txBody>
      </p:sp>
      <p:pic>
        <p:nvPicPr>
          <p:cNvPr id="4" name="Picture 3">
            <a:extLst>
              <a:ext uri="{FF2B5EF4-FFF2-40B4-BE49-F238E27FC236}">
                <a16:creationId xmlns:a16="http://schemas.microsoft.com/office/drawing/2014/main" id="{2FAF7C70-80E6-0448-9721-CCB70D5DDF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503" y="2220318"/>
            <a:ext cx="4347779" cy="3260834"/>
          </a:xfrm>
          <a:prstGeom prst="rect">
            <a:avLst/>
          </a:prstGeom>
          <a:ln w="57150">
            <a:solidFill>
              <a:srgbClr val="002060"/>
            </a:solidFill>
          </a:ln>
        </p:spPr>
      </p:pic>
      <p:sp>
        <p:nvSpPr>
          <p:cNvPr id="5" name="Rectangle 4">
            <a:extLst>
              <a:ext uri="{FF2B5EF4-FFF2-40B4-BE49-F238E27FC236}">
                <a16:creationId xmlns:a16="http://schemas.microsoft.com/office/drawing/2014/main" id="{4F4EC71F-2793-A548-92D5-F5614C735A85}"/>
              </a:ext>
            </a:extLst>
          </p:cNvPr>
          <p:cNvSpPr/>
          <p:nvPr/>
        </p:nvSpPr>
        <p:spPr>
          <a:xfrm>
            <a:off x="6448097" y="6491689"/>
            <a:ext cx="6096000" cy="246221"/>
          </a:xfrm>
          <a:prstGeom prst="rect">
            <a:avLst/>
          </a:prstGeom>
        </p:spPr>
        <p:txBody>
          <a:bodyPr>
            <a:spAutoFit/>
          </a:bodyPr>
          <a:lstStyle/>
          <a:p>
            <a:r>
              <a:rPr lang="en-US" sz="1000" dirty="0">
                <a:solidFill>
                  <a:schemeClr val="bg1">
                    <a:lumMod val="50000"/>
                  </a:schemeClr>
                </a:solidFill>
              </a:rPr>
              <a:t>Image Source: Creative Commons, https://</a:t>
            </a:r>
            <a:r>
              <a:rPr lang="en-US" sz="1000" dirty="0" err="1">
                <a:solidFill>
                  <a:schemeClr val="bg1">
                    <a:lumMod val="50000"/>
                  </a:schemeClr>
                </a:solidFill>
              </a:rPr>
              <a:t>www.maxpixel.net</a:t>
            </a:r>
            <a:r>
              <a:rPr lang="en-US" sz="1000" dirty="0">
                <a:solidFill>
                  <a:schemeClr val="bg1">
                    <a:lumMod val="50000"/>
                  </a:schemeClr>
                </a:solidFill>
              </a:rPr>
              <a:t>/Orange-Oranges-Citrus-Fruit-Fruit-1327052</a:t>
            </a:r>
          </a:p>
        </p:txBody>
      </p:sp>
    </p:spTree>
    <p:extLst>
      <p:ext uri="{BB962C8B-B14F-4D97-AF65-F5344CB8AC3E}">
        <p14:creationId xmlns:p14="http://schemas.microsoft.com/office/powerpoint/2010/main" val="818263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9E32-B427-504C-8D9A-4E8F515F767C}"/>
              </a:ext>
            </a:extLst>
          </p:cNvPr>
          <p:cNvSpPr>
            <a:spLocks noGrp="1"/>
          </p:cNvSpPr>
          <p:nvPr>
            <p:ph type="title"/>
          </p:nvPr>
        </p:nvSpPr>
        <p:spPr/>
        <p:txBody>
          <a:bodyPr>
            <a:normAutofit/>
          </a:bodyPr>
          <a:lstStyle/>
          <a:p>
            <a:r>
              <a:rPr lang="en-US" sz="4000" dirty="0">
                <a:latin typeface="+mn-lt"/>
              </a:rPr>
              <a:t>Sugars as a platform chemical</a:t>
            </a:r>
          </a:p>
        </p:txBody>
      </p:sp>
      <p:pic>
        <p:nvPicPr>
          <p:cNvPr id="4" name="Picture 3">
            <a:extLst>
              <a:ext uri="{FF2B5EF4-FFF2-40B4-BE49-F238E27FC236}">
                <a16:creationId xmlns:a16="http://schemas.microsoft.com/office/drawing/2014/main" id="{E00AA04C-C14B-AE41-88C2-F05B925FEFE9}"/>
              </a:ext>
            </a:extLst>
          </p:cNvPr>
          <p:cNvPicPr>
            <a:picLocks noChangeAspect="1"/>
          </p:cNvPicPr>
          <p:nvPr/>
        </p:nvPicPr>
        <p:blipFill>
          <a:blip r:embed="rId3"/>
          <a:stretch>
            <a:fillRect/>
          </a:stretch>
        </p:blipFill>
        <p:spPr>
          <a:xfrm>
            <a:off x="7806850" y="3275510"/>
            <a:ext cx="1308100" cy="1231900"/>
          </a:xfrm>
          <a:prstGeom prst="rect">
            <a:avLst/>
          </a:prstGeom>
        </p:spPr>
      </p:pic>
      <p:sp>
        <p:nvSpPr>
          <p:cNvPr id="6" name="AutoShape 6">
            <a:extLst>
              <a:ext uri="{FF2B5EF4-FFF2-40B4-BE49-F238E27FC236}">
                <a16:creationId xmlns:a16="http://schemas.microsoft.com/office/drawing/2014/main" id="{227BF395-F35D-FC48-95FF-E515DD0D0E6A}"/>
              </a:ext>
            </a:extLst>
          </p:cNvPr>
          <p:cNvSpPr>
            <a:spLocks noChangeArrowheads="1"/>
          </p:cNvSpPr>
          <p:nvPr/>
        </p:nvSpPr>
        <p:spPr bwMode="auto">
          <a:xfrm rot="8018785">
            <a:off x="6953709" y="45526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7" name="AutoShape 17">
            <a:extLst>
              <a:ext uri="{FF2B5EF4-FFF2-40B4-BE49-F238E27FC236}">
                <a16:creationId xmlns:a16="http://schemas.microsoft.com/office/drawing/2014/main" id="{980D134D-A89C-9C40-ADE2-A577F6F061E8}"/>
              </a:ext>
            </a:extLst>
          </p:cNvPr>
          <p:cNvSpPr>
            <a:spLocks noChangeArrowheads="1"/>
          </p:cNvSpPr>
          <p:nvPr/>
        </p:nvSpPr>
        <p:spPr bwMode="auto">
          <a:xfrm>
            <a:off x="9563559" y="37525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8" name="AutoShape 18">
            <a:extLst>
              <a:ext uri="{FF2B5EF4-FFF2-40B4-BE49-F238E27FC236}">
                <a16:creationId xmlns:a16="http://schemas.microsoft.com/office/drawing/2014/main" id="{44E5BEB8-5A29-3E4A-A034-C50904B24945}"/>
              </a:ext>
            </a:extLst>
          </p:cNvPr>
          <p:cNvSpPr>
            <a:spLocks noChangeArrowheads="1"/>
          </p:cNvSpPr>
          <p:nvPr/>
        </p:nvSpPr>
        <p:spPr bwMode="auto">
          <a:xfrm rot="19666295">
            <a:off x="9258759" y="29143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9" name="AutoShape 19">
            <a:extLst>
              <a:ext uri="{FF2B5EF4-FFF2-40B4-BE49-F238E27FC236}">
                <a16:creationId xmlns:a16="http://schemas.microsoft.com/office/drawing/2014/main" id="{5906EC61-6092-134D-B57F-03D71C086B61}"/>
              </a:ext>
            </a:extLst>
          </p:cNvPr>
          <p:cNvSpPr>
            <a:spLocks noChangeArrowheads="1"/>
          </p:cNvSpPr>
          <p:nvPr/>
        </p:nvSpPr>
        <p:spPr bwMode="auto">
          <a:xfrm rot="10800000">
            <a:off x="6591759" y="37525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0" name="AutoShape 20">
            <a:extLst>
              <a:ext uri="{FF2B5EF4-FFF2-40B4-BE49-F238E27FC236}">
                <a16:creationId xmlns:a16="http://schemas.microsoft.com/office/drawing/2014/main" id="{44D10118-52C1-674C-8AC2-85E024E4AAB0}"/>
              </a:ext>
            </a:extLst>
          </p:cNvPr>
          <p:cNvSpPr>
            <a:spLocks noChangeArrowheads="1"/>
          </p:cNvSpPr>
          <p:nvPr/>
        </p:nvSpPr>
        <p:spPr bwMode="auto">
          <a:xfrm rot="12971592">
            <a:off x="6972759" y="29905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1" name="AutoShape 21">
            <a:extLst>
              <a:ext uri="{FF2B5EF4-FFF2-40B4-BE49-F238E27FC236}">
                <a16:creationId xmlns:a16="http://schemas.microsoft.com/office/drawing/2014/main" id="{87D2B6B9-9331-4640-B0C5-28DAE29C6C7B}"/>
              </a:ext>
            </a:extLst>
          </p:cNvPr>
          <p:cNvSpPr>
            <a:spLocks noChangeArrowheads="1"/>
          </p:cNvSpPr>
          <p:nvPr/>
        </p:nvSpPr>
        <p:spPr bwMode="auto">
          <a:xfrm rot="2373580">
            <a:off x="9268284" y="45145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2" name="AutoShape 24">
            <a:extLst>
              <a:ext uri="{FF2B5EF4-FFF2-40B4-BE49-F238E27FC236}">
                <a16:creationId xmlns:a16="http://schemas.microsoft.com/office/drawing/2014/main" id="{32DDF318-B38F-634E-A6DB-056456C6DA58}"/>
              </a:ext>
            </a:extLst>
          </p:cNvPr>
          <p:cNvSpPr>
            <a:spLocks noChangeArrowheads="1"/>
          </p:cNvSpPr>
          <p:nvPr/>
        </p:nvSpPr>
        <p:spPr bwMode="auto">
          <a:xfrm rot="16200000">
            <a:off x="8077659" y="25714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3" name="AutoShape 27">
            <a:extLst>
              <a:ext uri="{FF2B5EF4-FFF2-40B4-BE49-F238E27FC236}">
                <a16:creationId xmlns:a16="http://schemas.microsoft.com/office/drawing/2014/main" id="{1A0F139F-43F2-B444-BB99-A0AF571DE126}"/>
              </a:ext>
            </a:extLst>
          </p:cNvPr>
          <p:cNvSpPr>
            <a:spLocks noChangeArrowheads="1"/>
          </p:cNvSpPr>
          <p:nvPr/>
        </p:nvSpPr>
        <p:spPr bwMode="auto">
          <a:xfrm rot="5400000">
            <a:off x="8077659" y="47812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pic>
        <p:nvPicPr>
          <p:cNvPr id="14" name="Picture 13">
            <a:extLst>
              <a:ext uri="{FF2B5EF4-FFF2-40B4-BE49-F238E27FC236}">
                <a16:creationId xmlns:a16="http://schemas.microsoft.com/office/drawing/2014/main" id="{50407F23-F802-414E-B8ED-4ED2DF795557}"/>
              </a:ext>
            </a:extLst>
          </p:cNvPr>
          <p:cNvPicPr>
            <a:picLocks noChangeAspect="1"/>
          </p:cNvPicPr>
          <p:nvPr/>
        </p:nvPicPr>
        <p:blipFill>
          <a:blip r:embed="rId4"/>
          <a:stretch>
            <a:fillRect/>
          </a:stretch>
        </p:blipFill>
        <p:spPr>
          <a:xfrm>
            <a:off x="6555899" y="2260665"/>
            <a:ext cx="508000" cy="546100"/>
          </a:xfrm>
          <a:prstGeom prst="rect">
            <a:avLst/>
          </a:prstGeom>
        </p:spPr>
      </p:pic>
      <p:pic>
        <p:nvPicPr>
          <p:cNvPr id="15" name="Picture 14">
            <a:extLst>
              <a:ext uri="{FF2B5EF4-FFF2-40B4-BE49-F238E27FC236}">
                <a16:creationId xmlns:a16="http://schemas.microsoft.com/office/drawing/2014/main" id="{A4D7C545-A3E2-AE40-8CFE-7B1C93EACEE4}"/>
              </a:ext>
            </a:extLst>
          </p:cNvPr>
          <p:cNvPicPr>
            <a:picLocks noChangeAspect="1"/>
          </p:cNvPicPr>
          <p:nvPr/>
        </p:nvPicPr>
        <p:blipFill>
          <a:blip r:embed="rId4"/>
          <a:stretch>
            <a:fillRect/>
          </a:stretch>
        </p:blipFill>
        <p:spPr>
          <a:xfrm>
            <a:off x="8204659" y="1754116"/>
            <a:ext cx="508000" cy="546100"/>
          </a:xfrm>
          <a:prstGeom prst="rect">
            <a:avLst/>
          </a:prstGeom>
        </p:spPr>
      </p:pic>
      <p:pic>
        <p:nvPicPr>
          <p:cNvPr id="16" name="Picture 15">
            <a:extLst>
              <a:ext uri="{FF2B5EF4-FFF2-40B4-BE49-F238E27FC236}">
                <a16:creationId xmlns:a16="http://schemas.microsoft.com/office/drawing/2014/main" id="{F3FEA3D4-CE9B-6344-86A6-4444B9B56EA1}"/>
              </a:ext>
            </a:extLst>
          </p:cNvPr>
          <p:cNvPicPr>
            <a:picLocks noChangeAspect="1"/>
          </p:cNvPicPr>
          <p:nvPr/>
        </p:nvPicPr>
        <p:blipFill>
          <a:blip r:embed="rId4"/>
          <a:stretch>
            <a:fillRect/>
          </a:stretch>
        </p:blipFill>
        <p:spPr>
          <a:xfrm>
            <a:off x="6524523" y="4909703"/>
            <a:ext cx="508000" cy="546100"/>
          </a:xfrm>
          <a:prstGeom prst="rect">
            <a:avLst/>
          </a:prstGeom>
        </p:spPr>
      </p:pic>
      <p:pic>
        <p:nvPicPr>
          <p:cNvPr id="17" name="Picture 16">
            <a:extLst>
              <a:ext uri="{FF2B5EF4-FFF2-40B4-BE49-F238E27FC236}">
                <a16:creationId xmlns:a16="http://schemas.microsoft.com/office/drawing/2014/main" id="{229CC8F3-F48C-1E44-A73B-3C130E3A359E}"/>
              </a:ext>
            </a:extLst>
          </p:cNvPr>
          <p:cNvPicPr>
            <a:picLocks noChangeAspect="1"/>
          </p:cNvPicPr>
          <p:nvPr/>
        </p:nvPicPr>
        <p:blipFill>
          <a:blip r:embed="rId4"/>
          <a:stretch>
            <a:fillRect/>
          </a:stretch>
        </p:blipFill>
        <p:spPr>
          <a:xfrm>
            <a:off x="10063651" y="4877238"/>
            <a:ext cx="508000" cy="546100"/>
          </a:xfrm>
          <a:prstGeom prst="rect">
            <a:avLst/>
          </a:prstGeom>
        </p:spPr>
      </p:pic>
      <p:pic>
        <p:nvPicPr>
          <p:cNvPr id="18" name="Picture 17">
            <a:extLst>
              <a:ext uri="{FF2B5EF4-FFF2-40B4-BE49-F238E27FC236}">
                <a16:creationId xmlns:a16="http://schemas.microsoft.com/office/drawing/2014/main" id="{6094C538-AF8B-FC40-8B44-D2B005427FEB}"/>
              </a:ext>
            </a:extLst>
          </p:cNvPr>
          <p:cNvPicPr>
            <a:picLocks noChangeAspect="1"/>
          </p:cNvPicPr>
          <p:nvPr/>
        </p:nvPicPr>
        <p:blipFill>
          <a:blip r:embed="rId5"/>
          <a:stretch>
            <a:fillRect/>
          </a:stretch>
        </p:blipFill>
        <p:spPr>
          <a:xfrm>
            <a:off x="9944559" y="2432377"/>
            <a:ext cx="977900" cy="546100"/>
          </a:xfrm>
          <a:prstGeom prst="rect">
            <a:avLst/>
          </a:prstGeom>
        </p:spPr>
      </p:pic>
      <p:pic>
        <p:nvPicPr>
          <p:cNvPr id="19" name="Picture 18">
            <a:extLst>
              <a:ext uri="{FF2B5EF4-FFF2-40B4-BE49-F238E27FC236}">
                <a16:creationId xmlns:a16="http://schemas.microsoft.com/office/drawing/2014/main" id="{09AF28D5-E8FD-1C4C-87B1-6414514FC871}"/>
              </a:ext>
            </a:extLst>
          </p:cNvPr>
          <p:cNvPicPr>
            <a:picLocks noChangeAspect="1"/>
          </p:cNvPicPr>
          <p:nvPr/>
        </p:nvPicPr>
        <p:blipFill>
          <a:blip r:embed="rId6"/>
          <a:stretch>
            <a:fillRect/>
          </a:stretch>
        </p:blipFill>
        <p:spPr>
          <a:xfrm>
            <a:off x="10433509" y="3648744"/>
            <a:ext cx="736600" cy="546100"/>
          </a:xfrm>
          <a:prstGeom prst="rect">
            <a:avLst/>
          </a:prstGeom>
        </p:spPr>
      </p:pic>
      <p:pic>
        <p:nvPicPr>
          <p:cNvPr id="20" name="Picture 19">
            <a:extLst>
              <a:ext uri="{FF2B5EF4-FFF2-40B4-BE49-F238E27FC236}">
                <a16:creationId xmlns:a16="http://schemas.microsoft.com/office/drawing/2014/main" id="{F867B079-48C4-874D-BB2C-92EAEA1E5603}"/>
              </a:ext>
            </a:extLst>
          </p:cNvPr>
          <p:cNvPicPr>
            <a:picLocks noChangeAspect="1"/>
          </p:cNvPicPr>
          <p:nvPr/>
        </p:nvPicPr>
        <p:blipFill>
          <a:blip r:embed="rId7"/>
          <a:stretch>
            <a:fillRect/>
          </a:stretch>
        </p:blipFill>
        <p:spPr>
          <a:xfrm>
            <a:off x="5385941" y="3529510"/>
            <a:ext cx="1104900" cy="723900"/>
          </a:xfrm>
          <a:prstGeom prst="rect">
            <a:avLst/>
          </a:prstGeom>
        </p:spPr>
      </p:pic>
      <p:pic>
        <p:nvPicPr>
          <p:cNvPr id="21" name="Picture 20">
            <a:extLst>
              <a:ext uri="{FF2B5EF4-FFF2-40B4-BE49-F238E27FC236}">
                <a16:creationId xmlns:a16="http://schemas.microsoft.com/office/drawing/2014/main" id="{88C1DDA8-124A-3547-BB48-3299C3E1C2D8}"/>
              </a:ext>
            </a:extLst>
          </p:cNvPr>
          <p:cNvPicPr>
            <a:picLocks noChangeAspect="1"/>
          </p:cNvPicPr>
          <p:nvPr/>
        </p:nvPicPr>
        <p:blipFill>
          <a:blip r:embed="rId8"/>
          <a:stretch>
            <a:fillRect/>
          </a:stretch>
        </p:blipFill>
        <p:spPr>
          <a:xfrm>
            <a:off x="7607759" y="5296946"/>
            <a:ext cx="1701800" cy="723900"/>
          </a:xfrm>
          <a:prstGeom prst="rect">
            <a:avLst/>
          </a:prstGeom>
        </p:spPr>
      </p:pic>
      <p:sp>
        <p:nvSpPr>
          <p:cNvPr id="22" name="TextBox 21">
            <a:extLst>
              <a:ext uri="{FF2B5EF4-FFF2-40B4-BE49-F238E27FC236}">
                <a16:creationId xmlns:a16="http://schemas.microsoft.com/office/drawing/2014/main" id="{207FB01F-E7F7-444A-B2FD-6D2D18F36D1B}"/>
              </a:ext>
            </a:extLst>
          </p:cNvPr>
          <p:cNvSpPr txBox="1"/>
          <p:nvPr/>
        </p:nvSpPr>
        <p:spPr>
          <a:xfrm>
            <a:off x="832803" y="1682851"/>
            <a:ext cx="4134346" cy="3323987"/>
          </a:xfrm>
          <a:prstGeom prst="rect">
            <a:avLst/>
          </a:prstGeom>
          <a:noFill/>
        </p:spPr>
        <p:txBody>
          <a:bodyPr wrap="square" rtlCol="0">
            <a:spAutoFit/>
          </a:bodyPr>
          <a:lstStyle/>
          <a:p>
            <a:r>
              <a:rPr lang="en-US" sz="2400" u="sng" dirty="0"/>
              <a:t>Step 1:</a:t>
            </a:r>
          </a:p>
          <a:p>
            <a:r>
              <a:rPr lang="en-US" sz="2400" dirty="0"/>
              <a:t>Glucose is produced by the hydrolysis of cellulosic materials. Glucose is then transformed into various furan derivatives.</a:t>
            </a:r>
          </a:p>
          <a:p>
            <a:endParaRPr lang="en-US" sz="2400" dirty="0"/>
          </a:p>
          <a:p>
            <a:endParaRPr lang="en-US" sz="2400" dirty="0"/>
          </a:p>
          <a:p>
            <a:endParaRPr lang="en-US" dirty="0"/>
          </a:p>
        </p:txBody>
      </p:sp>
    </p:spTree>
    <p:extLst>
      <p:ext uri="{BB962C8B-B14F-4D97-AF65-F5344CB8AC3E}">
        <p14:creationId xmlns:p14="http://schemas.microsoft.com/office/powerpoint/2010/main" val="805899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CF4A-4BE2-5E43-BE7C-F84528C197E7}"/>
              </a:ext>
            </a:extLst>
          </p:cNvPr>
          <p:cNvSpPr>
            <a:spLocks noGrp="1"/>
          </p:cNvSpPr>
          <p:nvPr>
            <p:ph type="title"/>
          </p:nvPr>
        </p:nvSpPr>
        <p:spPr/>
        <p:txBody>
          <a:bodyPr>
            <a:normAutofit/>
          </a:bodyPr>
          <a:lstStyle/>
          <a:p>
            <a:r>
              <a:rPr lang="en-US" sz="4000" dirty="0">
                <a:latin typeface="+mn-lt"/>
              </a:rPr>
              <a:t>Sugars as a platform chemical</a:t>
            </a:r>
          </a:p>
        </p:txBody>
      </p:sp>
      <p:sp>
        <p:nvSpPr>
          <p:cNvPr id="4" name="TextBox 3">
            <a:extLst>
              <a:ext uri="{FF2B5EF4-FFF2-40B4-BE49-F238E27FC236}">
                <a16:creationId xmlns:a16="http://schemas.microsoft.com/office/drawing/2014/main" id="{CC07D600-6F9F-5143-8699-9C5CB6B90526}"/>
              </a:ext>
            </a:extLst>
          </p:cNvPr>
          <p:cNvSpPr txBox="1"/>
          <p:nvPr/>
        </p:nvSpPr>
        <p:spPr>
          <a:xfrm>
            <a:off x="832802" y="1682851"/>
            <a:ext cx="4368158" cy="3323987"/>
          </a:xfrm>
          <a:prstGeom prst="rect">
            <a:avLst/>
          </a:prstGeom>
          <a:noFill/>
        </p:spPr>
        <p:txBody>
          <a:bodyPr wrap="square" rtlCol="0">
            <a:spAutoFit/>
          </a:bodyPr>
          <a:lstStyle/>
          <a:p>
            <a:r>
              <a:rPr lang="en-US" sz="2400" u="sng" dirty="0"/>
              <a:t>Step 2:</a:t>
            </a:r>
          </a:p>
          <a:p>
            <a:r>
              <a:rPr lang="en-US" sz="2400" dirty="0"/>
              <a:t>The furan compounds undergo Diels-Alder cycloaddition reactions with additional substrate compounds that yield desired aromatic chemicals. </a:t>
            </a:r>
          </a:p>
          <a:p>
            <a:endParaRPr lang="en-US" sz="2400" dirty="0"/>
          </a:p>
          <a:p>
            <a:endParaRPr lang="en-US" sz="2400" dirty="0"/>
          </a:p>
          <a:p>
            <a:endParaRPr lang="en-US" dirty="0"/>
          </a:p>
        </p:txBody>
      </p:sp>
      <p:sp>
        <p:nvSpPr>
          <p:cNvPr id="6" name="AutoShape 6">
            <a:extLst>
              <a:ext uri="{FF2B5EF4-FFF2-40B4-BE49-F238E27FC236}">
                <a16:creationId xmlns:a16="http://schemas.microsoft.com/office/drawing/2014/main" id="{26CFDF55-A02F-D942-90DD-CA6A94FA1165}"/>
              </a:ext>
            </a:extLst>
          </p:cNvPr>
          <p:cNvSpPr>
            <a:spLocks noChangeArrowheads="1"/>
          </p:cNvSpPr>
          <p:nvPr/>
        </p:nvSpPr>
        <p:spPr bwMode="auto">
          <a:xfrm rot="8018785">
            <a:off x="6763496" y="4566705"/>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7" name="AutoShape 17">
            <a:extLst>
              <a:ext uri="{FF2B5EF4-FFF2-40B4-BE49-F238E27FC236}">
                <a16:creationId xmlns:a16="http://schemas.microsoft.com/office/drawing/2014/main" id="{13ADF4E6-563F-FF4A-B64B-6B5F7ED6D633}"/>
              </a:ext>
            </a:extLst>
          </p:cNvPr>
          <p:cNvSpPr>
            <a:spLocks noChangeArrowheads="1"/>
          </p:cNvSpPr>
          <p:nvPr/>
        </p:nvSpPr>
        <p:spPr bwMode="auto">
          <a:xfrm>
            <a:off x="8617606" y="3847103"/>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8" name="AutoShape 18">
            <a:extLst>
              <a:ext uri="{FF2B5EF4-FFF2-40B4-BE49-F238E27FC236}">
                <a16:creationId xmlns:a16="http://schemas.microsoft.com/office/drawing/2014/main" id="{C098259F-D060-FC40-9E03-A887592209BA}"/>
              </a:ext>
            </a:extLst>
          </p:cNvPr>
          <p:cNvSpPr>
            <a:spLocks noChangeArrowheads="1"/>
          </p:cNvSpPr>
          <p:nvPr/>
        </p:nvSpPr>
        <p:spPr bwMode="auto">
          <a:xfrm rot="19666295">
            <a:off x="8395581" y="3201532"/>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9" name="AutoShape 19">
            <a:extLst>
              <a:ext uri="{FF2B5EF4-FFF2-40B4-BE49-F238E27FC236}">
                <a16:creationId xmlns:a16="http://schemas.microsoft.com/office/drawing/2014/main" id="{2675C136-4E16-DA42-B92A-9D9993C97391}"/>
              </a:ext>
            </a:extLst>
          </p:cNvPr>
          <p:cNvSpPr>
            <a:spLocks noChangeArrowheads="1"/>
          </p:cNvSpPr>
          <p:nvPr/>
        </p:nvSpPr>
        <p:spPr bwMode="auto">
          <a:xfrm rot="10800000">
            <a:off x="6493697" y="3847103"/>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0" name="AutoShape 20">
            <a:extLst>
              <a:ext uri="{FF2B5EF4-FFF2-40B4-BE49-F238E27FC236}">
                <a16:creationId xmlns:a16="http://schemas.microsoft.com/office/drawing/2014/main" id="{D61215A5-607D-4F4D-8F6A-46BECC33B576}"/>
              </a:ext>
            </a:extLst>
          </p:cNvPr>
          <p:cNvSpPr>
            <a:spLocks noChangeArrowheads="1"/>
          </p:cNvSpPr>
          <p:nvPr/>
        </p:nvSpPr>
        <p:spPr bwMode="auto">
          <a:xfrm rot="12971592">
            <a:off x="6844387" y="3216918"/>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1" name="AutoShape 21">
            <a:extLst>
              <a:ext uri="{FF2B5EF4-FFF2-40B4-BE49-F238E27FC236}">
                <a16:creationId xmlns:a16="http://schemas.microsoft.com/office/drawing/2014/main" id="{E9601A10-922A-4D4E-B7F4-71C11EFE09B4}"/>
              </a:ext>
            </a:extLst>
          </p:cNvPr>
          <p:cNvSpPr>
            <a:spLocks noChangeArrowheads="1"/>
          </p:cNvSpPr>
          <p:nvPr/>
        </p:nvSpPr>
        <p:spPr bwMode="auto">
          <a:xfrm rot="2373580">
            <a:off x="8370264" y="4547025"/>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2" name="AutoShape 24">
            <a:extLst>
              <a:ext uri="{FF2B5EF4-FFF2-40B4-BE49-F238E27FC236}">
                <a16:creationId xmlns:a16="http://schemas.microsoft.com/office/drawing/2014/main" id="{8084A6D7-5056-A847-A0B2-23AD1394F06F}"/>
              </a:ext>
            </a:extLst>
          </p:cNvPr>
          <p:cNvSpPr>
            <a:spLocks noChangeArrowheads="1"/>
          </p:cNvSpPr>
          <p:nvPr/>
        </p:nvSpPr>
        <p:spPr bwMode="auto">
          <a:xfrm rot="16200000">
            <a:off x="7557381" y="2965553"/>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13" name="AutoShape 27">
            <a:extLst>
              <a:ext uri="{FF2B5EF4-FFF2-40B4-BE49-F238E27FC236}">
                <a16:creationId xmlns:a16="http://schemas.microsoft.com/office/drawing/2014/main" id="{01B2148A-ED6E-EB43-AC02-A5FE2E231E35}"/>
              </a:ext>
            </a:extLst>
          </p:cNvPr>
          <p:cNvSpPr>
            <a:spLocks noChangeArrowheads="1"/>
          </p:cNvSpPr>
          <p:nvPr/>
        </p:nvSpPr>
        <p:spPr bwMode="auto">
          <a:xfrm rot="5400000">
            <a:off x="7557381" y="4781207"/>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pic>
        <p:nvPicPr>
          <p:cNvPr id="22" name="Picture 21">
            <a:extLst>
              <a:ext uri="{FF2B5EF4-FFF2-40B4-BE49-F238E27FC236}">
                <a16:creationId xmlns:a16="http://schemas.microsoft.com/office/drawing/2014/main" id="{832D0E71-6FE0-2545-BD1E-ECA3B4D926CD}"/>
              </a:ext>
            </a:extLst>
          </p:cNvPr>
          <p:cNvPicPr>
            <a:picLocks noChangeAspect="1"/>
          </p:cNvPicPr>
          <p:nvPr/>
        </p:nvPicPr>
        <p:blipFill>
          <a:blip r:embed="rId2"/>
          <a:stretch>
            <a:fillRect/>
          </a:stretch>
        </p:blipFill>
        <p:spPr>
          <a:xfrm>
            <a:off x="7684381" y="3715961"/>
            <a:ext cx="508000" cy="749300"/>
          </a:xfrm>
          <a:prstGeom prst="rect">
            <a:avLst/>
          </a:prstGeom>
        </p:spPr>
      </p:pic>
      <p:pic>
        <p:nvPicPr>
          <p:cNvPr id="23" name="Picture 22">
            <a:extLst>
              <a:ext uri="{FF2B5EF4-FFF2-40B4-BE49-F238E27FC236}">
                <a16:creationId xmlns:a16="http://schemas.microsoft.com/office/drawing/2014/main" id="{19CC663A-DAFF-854C-95B9-88B3B9227CBD}"/>
              </a:ext>
            </a:extLst>
          </p:cNvPr>
          <p:cNvPicPr>
            <a:picLocks noChangeAspect="1"/>
          </p:cNvPicPr>
          <p:nvPr/>
        </p:nvPicPr>
        <p:blipFill>
          <a:blip r:embed="rId3"/>
          <a:stretch>
            <a:fillRect/>
          </a:stretch>
        </p:blipFill>
        <p:spPr>
          <a:xfrm>
            <a:off x="5855280" y="2551269"/>
            <a:ext cx="965200" cy="596900"/>
          </a:xfrm>
          <a:prstGeom prst="rect">
            <a:avLst/>
          </a:prstGeom>
        </p:spPr>
      </p:pic>
      <p:pic>
        <p:nvPicPr>
          <p:cNvPr id="24" name="Picture 23">
            <a:extLst>
              <a:ext uri="{FF2B5EF4-FFF2-40B4-BE49-F238E27FC236}">
                <a16:creationId xmlns:a16="http://schemas.microsoft.com/office/drawing/2014/main" id="{9F521844-EEFC-A145-9460-0D04FED3014D}"/>
              </a:ext>
            </a:extLst>
          </p:cNvPr>
          <p:cNvPicPr>
            <a:picLocks noChangeAspect="1"/>
          </p:cNvPicPr>
          <p:nvPr/>
        </p:nvPicPr>
        <p:blipFill>
          <a:blip r:embed="rId4"/>
          <a:stretch>
            <a:fillRect/>
          </a:stretch>
        </p:blipFill>
        <p:spPr>
          <a:xfrm>
            <a:off x="5736488" y="3407418"/>
            <a:ext cx="533400" cy="914400"/>
          </a:xfrm>
          <a:prstGeom prst="rect">
            <a:avLst/>
          </a:prstGeom>
        </p:spPr>
      </p:pic>
      <p:pic>
        <p:nvPicPr>
          <p:cNvPr id="25" name="Picture 24">
            <a:extLst>
              <a:ext uri="{FF2B5EF4-FFF2-40B4-BE49-F238E27FC236}">
                <a16:creationId xmlns:a16="http://schemas.microsoft.com/office/drawing/2014/main" id="{B0499426-DFE9-1D47-882A-622E3A537087}"/>
              </a:ext>
            </a:extLst>
          </p:cNvPr>
          <p:cNvPicPr>
            <a:picLocks noChangeAspect="1"/>
          </p:cNvPicPr>
          <p:nvPr/>
        </p:nvPicPr>
        <p:blipFill>
          <a:blip r:embed="rId5"/>
          <a:stretch>
            <a:fillRect/>
          </a:stretch>
        </p:blipFill>
        <p:spPr>
          <a:xfrm>
            <a:off x="9522173" y="3491503"/>
            <a:ext cx="533400" cy="1092200"/>
          </a:xfrm>
          <a:prstGeom prst="rect">
            <a:avLst/>
          </a:prstGeom>
        </p:spPr>
      </p:pic>
      <p:pic>
        <p:nvPicPr>
          <p:cNvPr id="26" name="Picture 25">
            <a:extLst>
              <a:ext uri="{FF2B5EF4-FFF2-40B4-BE49-F238E27FC236}">
                <a16:creationId xmlns:a16="http://schemas.microsoft.com/office/drawing/2014/main" id="{1EFEB57E-B7FA-0C40-AF25-19C47DAE76AA}"/>
              </a:ext>
            </a:extLst>
          </p:cNvPr>
          <p:cNvPicPr>
            <a:picLocks noChangeAspect="1"/>
          </p:cNvPicPr>
          <p:nvPr/>
        </p:nvPicPr>
        <p:blipFill>
          <a:blip r:embed="rId6"/>
          <a:stretch>
            <a:fillRect/>
          </a:stretch>
        </p:blipFill>
        <p:spPr>
          <a:xfrm>
            <a:off x="7671681" y="1798706"/>
            <a:ext cx="533400" cy="850900"/>
          </a:xfrm>
          <a:prstGeom prst="rect">
            <a:avLst/>
          </a:prstGeom>
        </p:spPr>
      </p:pic>
      <p:pic>
        <p:nvPicPr>
          <p:cNvPr id="27" name="Picture 26">
            <a:extLst>
              <a:ext uri="{FF2B5EF4-FFF2-40B4-BE49-F238E27FC236}">
                <a16:creationId xmlns:a16="http://schemas.microsoft.com/office/drawing/2014/main" id="{37F89730-8C4B-CF4E-AD5A-2B685FA459F7}"/>
              </a:ext>
            </a:extLst>
          </p:cNvPr>
          <p:cNvPicPr>
            <a:picLocks noChangeAspect="1"/>
          </p:cNvPicPr>
          <p:nvPr/>
        </p:nvPicPr>
        <p:blipFill>
          <a:blip r:embed="rId7"/>
          <a:stretch>
            <a:fillRect/>
          </a:stretch>
        </p:blipFill>
        <p:spPr>
          <a:xfrm>
            <a:off x="9200473" y="2559152"/>
            <a:ext cx="533400" cy="596900"/>
          </a:xfrm>
          <a:prstGeom prst="rect">
            <a:avLst/>
          </a:prstGeom>
        </p:spPr>
      </p:pic>
      <p:pic>
        <p:nvPicPr>
          <p:cNvPr id="28" name="Picture 27">
            <a:extLst>
              <a:ext uri="{FF2B5EF4-FFF2-40B4-BE49-F238E27FC236}">
                <a16:creationId xmlns:a16="http://schemas.microsoft.com/office/drawing/2014/main" id="{21D6D160-2B2B-E942-9C86-06B76ACA9459}"/>
              </a:ext>
            </a:extLst>
          </p:cNvPr>
          <p:cNvPicPr>
            <a:picLocks noChangeAspect="1"/>
          </p:cNvPicPr>
          <p:nvPr/>
        </p:nvPicPr>
        <p:blipFill>
          <a:blip r:embed="rId8"/>
          <a:stretch>
            <a:fillRect/>
          </a:stretch>
        </p:blipFill>
        <p:spPr>
          <a:xfrm>
            <a:off x="7087481" y="5468950"/>
            <a:ext cx="1701800" cy="647700"/>
          </a:xfrm>
          <a:prstGeom prst="rect">
            <a:avLst/>
          </a:prstGeom>
        </p:spPr>
      </p:pic>
      <p:pic>
        <p:nvPicPr>
          <p:cNvPr id="29" name="Picture 28">
            <a:extLst>
              <a:ext uri="{FF2B5EF4-FFF2-40B4-BE49-F238E27FC236}">
                <a16:creationId xmlns:a16="http://schemas.microsoft.com/office/drawing/2014/main" id="{F9430368-7E48-3B43-A3CC-EA975BD6BB41}"/>
              </a:ext>
            </a:extLst>
          </p:cNvPr>
          <p:cNvPicPr>
            <a:picLocks noChangeAspect="1"/>
          </p:cNvPicPr>
          <p:nvPr/>
        </p:nvPicPr>
        <p:blipFill>
          <a:blip r:embed="rId9"/>
          <a:stretch>
            <a:fillRect/>
          </a:stretch>
        </p:blipFill>
        <p:spPr>
          <a:xfrm>
            <a:off x="5854578" y="4927037"/>
            <a:ext cx="965200" cy="596900"/>
          </a:xfrm>
          <a:prstGeom prst="rect">
            <a:avLst/>
          </a:prstGeom>
        </p:spPr>
      </p:pic>
      <p:pic>
        <p:nvPicPr>
          <p:cNvPr id="30" name="Picture 29">
            <a:extLst>
              <a:ext uri="{FF2B5EF4-FFF2-40B4-BE49-F238E27FC236}">
                <a16:creationId xmlns:a16="http://schemas.microsoft.com/office/drawing/2014/main" id="{348AA40D-7793-A846-ABE2-301E915EC37B}"/>
              </a:ext>
            </a:extLst>
          </p:cNvPr>
          <p:cNvPicPr>
            <a:picLocks noChangeAspect="1"/>
          </p:cNvPicPr>
          <p:nvPr/>
        </p:nvPicPr>
        <p:blipFill>
          <a:blip r:embed="rId10"/>
          <a:stretch>
            <a:fillRect/>
          </a:stretch>
        </p:blipFill>
        <p:spPr>
          <a:xfrm>
            <a:off x="9200473" y="4611936"/>
            <a:ext cx="990600" cy="1104900"/>
          </a:xfrm>
          <a:prstGeom prst="rect">
            <a:avLst/>
          </a:prstGeom>
        </p:spPr>
      </p:pic>
      <p:sp>
        <p:nvSpPr>
          <p:cNvPr id="31" name="Rectangle 30">
            <a:extLst>
              <a:ext uri="{FF2B5EF4-FFF2-40B4-BE49-F238E27FC236}">
                <a16:creationId xmlns:a16="http://schemas.microsoft.com/office/drawing/2014/main" id="{88EC8CA8-CE12-8D44-B641-B8B4FE761CC5}"/>
              </a:ext>
            </a:extLst>
          </p:cNvPr>
          <p:cNvSpPr/>
          <p:nvPr/>
        </p:nvSpPr>
        <p:spPr>
          <a:xfrm>
            <a:off x="9182093" y="2475188"/>
            <a:ext cx="567546" cy="7202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AFF35A2-C6E3-9A41-9052-ACDF5DD647EB}"/>
              </a:ext>
            </a:extLst>
          </p:cNvPr>
          <p:cNvSpPr/>
          <p:nvPr/>
        </p:nvSpPr>
        <p:spPr>
          <a:xfrm>
            <a:off x="7645358" y="1726895"/>
            <a:ext cx="567546" cy="97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6CF359F-2A05-E849-9A70-E6AEDFC108E2}"/>
              </a:ext>
            </a:extLst>
          </p:cNvPr>
          <p:cNvSpPr/>
          <p:nvPr/>
        </p:nvSpPr>
        <p:spPr>
          <a:xfrm>
            <a:off x="9505100" y="3414722"/>
            <a:ext cx="567546" cy="1197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ABAA-FB52-9248-B3C8-B65F27367DFB}"/>
              </a:ext>
            </a:extLst>
          </p:cNvPr>
          <p:cNvSpPr>
            <a:spLocks noGrp="1"/>
          </p:cNvSpPr>
          <p:nvPr>
            <p:ph type="title"/>
          </p:nvPr>
        </p:nvSpPr>
        <p:spPr/>
        <p:txBody>
          <a:bodyPr>
            <a:normAutofit/>
          </a:bodyPr>
          <a:lstStyle/>
          <a:p>
            <a:r>
              <a:rPr lang="en-US" sz="4000" dirty="0">
                <a:latin typeface="+mn-lt"/>
              </a:rPr>
              <a:t>Reaction Examples</a:t>
            </a:r>
          </a:p>
        </p:txBody>
      </p:sp>
      <p:pic>
        <p:nvPicPr>
          <p:cNvPr id="5" name="Picture 4" descr="A close up of text on a white background&#10;&#10;Description automatically generated">
            <a:extLst>
              <a:ext uri="{FF2B5EF4-FFF2-40B4-BE49-F238E27FC236}">
                <a16:creationId xmlns:a16="http://schemas.microsoft.com/office/drawing/2014/main" id="{DE874573-9CFD-2E47-BF07-32C5E0EFA914}"/>
              </a:ext>
            </a:extLst>
          </p:cNvPr>
          <p:cNvPicPr>
            <a:picLocks noChangeAspect="1"/>
          </p:cNvPicPr>
          <p:nvPr/>
        </p:nvPicPr>
        <p:blipFill>
          <a:blip r:embed="rId3"/>
          <a:stretch>
            <a:fillRect/>
          </a:stretch>
        </p:blipFill>
        <p:spPr>
          <a:xfrm>
            <a:off x="2659636" y="1757082"/>
            <a:ext cx="6872727" cy="4041126"/>
          </a:xfrm>
          <a:prstGeom prst="rect">
            <a:avLst/>
          </a:prstGeom>
        </p:spPr>
      </p:pic>
    </p:spTree>
    <p:extLst>
      <p:ext uri="{BB962C8B-B14F-4D97-AF65-F5344CB8AC3E}">
        <p14:creationId xmlns:p14="http://schemas.microsoft.com/office/powerpoint/2010/main" val="134218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B2C-CADF-AE4F-86DA-2E0124A095E3}"/>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EF8B6D76-FC14-8441-BF2A-A33E128D2E38}"/>
              </a:ext>
            </a:extLst>
          </p:cNvPr>
          <p:cNvSpPr>
            <a:spLocks noGrp="1"/>
          </p:cNvSpPr>
          <p:nvPr>
            <p:ph idx="1"/>
          </p:nvPr>
        </p:nvSpPr>
        <p:spPr>
          <a:xfrm>
            <a:off x="838200" y="1750132"/>
            <a:ext cx="10515600" cy="4776174"/>
          </a:xfrm>
        </p:spPr>
        <p:txBody>
          <a:bodyPr>
            <a:normAutofit/>
          </a:bodyPr>
          <a:lstStyle/>
          <a:p>
            <a:r>
              <a:rPr lang="en-US" sz="2400" dirty="0"/>
              <a:t>What is a Feedstocks?</a:t>
            </a:r>
          </a:p>
          <a:p>
            <a:pPr lvl="1"/>
            <a:r>
              <a:rPr lang="en-US" dirty="0"/>
              <a:t>Renewable vs. Depleting</a:t>
            </a:r>
          </a:p>
          <a:p>
            <a:pPr lvl="1"/>
            <a:r>
              <a:rPr lang="en-US" dirty="0"/>
              <a:t>Current feedstock consumption</a:t>
            </a:r>
          </a:p>
          <a:p>
            <a:r>
              <a:rPr lang="en-US" sz="2400" dirty="0"/>
              <a:t>Types of Renewable Feedstocks</a:t>
            </a:r>
          </a:p>
          <a:p>
            <a:pPr lvl="1"/>
            <a:r>
              <a:rPr lang="en-US" dirty="0"/>
              <a:t>CO</a:t>
            </a:r>
            <a:r>
              <a:rPr lang="en-US" baseline="-25000" dirty="0"/>
              <a:t>2</a:t>
            </a:r>
          </a:p>
          <a:p>
            <a:pPr lvl="1"/>
            <a:r>
              <a:rPr lang="en-US" dirty="0"/>
              <a:t>Biomass</a:t>
            </a:r>
          </a:p>
          <a:p>
            <a:pPr lvl="1"/>
            <a:r>
              <a:rPr lang="en-US" dirty="0"/>
              <a:t>Agricultural</a:t>
            </a:r>
          </a:p>
          <a:p>
            <a:r>
              <a:rPr lang="en-US" sz="2400" dirty="0">
                <a:solidFill>
                  <a:schemeClr val="accent2"/>
                </a:solidFill>
              </a:rPr>
              <a:t>Industrial Applications</a:t>
            </a:r>
          </a:p>
          <a:p>
            <a:r>
              <a:rPr lang="en-US" sz="2400" dirty="0"/>
              <a:t>Challenges and Opportunities</a:t>
            </a:r>
          </a:p>
          <a:p>
            <a:endParaRPr lang="en-US" sz="2400" dirty="0"/>
          </a:p>
          <a:p>
            <a:pPr lvl="1"/>
            <a:endParaRPr lang="en-US" dirty="0"/>
          </a:p>
          <a:p>
            <a:endParaRPr lang="en-US" sz="2400" dirty="0"/>
          </a:p>
        </p:txBody>
      </p:sp>
    </p:spTree>
    <p:extLst>
      <p:ext uri="{BB962C8B-B14F-4D97-AF65-F5344CB8AC3E}">
        <p14:creationId xmlns:p14="http://schemas.microsoft.com/office/powerpoint/2010/main" val="1749224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7104-36E2-4D45-BDC6-D95D6FCD3356}"/>
              </a:ext>
            </a:extLst>
          </p:cNvPr>
          <p:cNvSpPr>
            <a:spLocks noGrp="1"/>
          </p:cNvSpPr>
          <p:nvPr>
            <p:ph type="title"/>
          </p:nvPr>
        </p:nvSpPr>
        <p:spPr/>
        <p:txBody>
          <a:bodyPr>
            <a:normAutofit/>
          </a:bodyPr>
          <a:lstStyle/>
          <a:p>
            <a:r>
              <a:rPr lang="en-US" sz="4000" dirty="0">
                <a:latin typeface="+mn-lt"/>
              </a:rPr>
              <a:t>Industrial Application: </a:t>
            </a:r>
            <a:r>
              <a:rPr lang="en-US" sz="4000" dirty="0" err="1">
                <a:latin typeface="+mn-lt"/>
              </a:rPr>
              <a:t>Braskem</a:t>
            </a:r>
            <a:endParaRPr lang="en-US" sz="4000" dirty="0">
              <a:latin typeface="+mn-lt"/>
            </a:endParaRPr>
          </a:p>
        </p:txBody>
      </p:sp>
      <p:pic>
        <p:nvPicPr>
          <p:cNvPr id="4" name="Picture 3">
            <a:extLst>
              <a:ext uri="{FF2B5EF4-FFF2-40B4-BE49-F238E27FC236}">
                <a16:creationId xmlns:a16="http://schemas.microsoft.com/office/drawing/2014/main" id="{5D6BC1C7-2B41-3149-A3CA-7A2CC4D760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550" y="2676620"/>
            <a:ext cx="2725683" cy="2044262"/>
          </a:xfrm>
          <a:prstGeom prst="rect">
            <a:avLst/>
          </a:prstGeom>
        </p:spPr>
      </p:pic>
      <p:cxnSp>
        <p:nvCxnSpPr>
          <p:cNvPr id="6" name="Straight Arrow Connector 5">
            <a:extLst>
              <a:ext uri="{FF2B5EF4-FFF2-40B4-BE49-F238E27FC236}">
                <a16:creationId xmlns:a16="http://schemas.microsoft.com/office/drawing/2014/main" id="{D29E2A42-79D9-D941-9DA9-5CC9C5169EE8}"/>
              </a:ext>
            </a:extLst>
          </p:cNvPr>
          <p:cNvCxnSpPr>
            <a:stCxn id="4" idx="3"/>
          </p:cNvCxnSpPr>
          <p:nvPr/>
        </p:nvCxnSpPr>
        <p:spPr>
          <a:xfrm>
            <a:off x="3089233" y="3698751"/>
            <a:ext cx="9450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F6933B-8DC9-4B4F-959A-64D3620696A8}"/>
              </a:ext>
            </a:extLst>
          </p:cNvPr>
          <p:cNvSpPr txBox="1"/>
          <p:nvPr/>
        </p:nvSpPr>
        <p:spPr>
          <a:xfrm>
            <a:off x="4034288" y="3514085"/>
            <a:ext cx="1204561" cy="369332"/>
          </a:xfrm>
          <a:prstGeom prst="rect">
            <a:avLst/>
          </a:prstGeom>
          <a:noFill/>
        </p:spPr>
        <p:txBody>
          <a:bodyPr wrap="none" rtlCol="0">
            <a:spAutoFit/>
          </a:bodyPr>
          <a:lstStyle/>
          <a:p>
            <a:r>
              <a:rPr lang="en-US" dirty="0"/>
              <a:t>Bioethanol</a:t>
            </a:r>
          </a:p>
        </p:txBody>
      </p:sp>
      <p:cxnSp>
        <p:nvCxnSpPr>
          <p:cNvPr id="8" name="Straight Arrow Connector 7">
            <a:extLst>
              <a:ext uri="{FF2B5EF4-FFF2-40B4-BE49-F238E27FC236}">
                <a16:creationId xmlns:a16="http://schemas.microsoft.com/office/drawing/2014/main" id="{1EF608F2-EE08-EE4E-A738-7DA9A2138ED5}"/>
              </a:ext>
            </a:extLst>
          </p:cNvPr>
          <p:cNvCxnSpPr/>
          <p:nvPr/>
        </p:nvCxnSpPr>
        <p:spPr>
          <a:xfrm>
            <a:off x="5238849" y="3720309"/>
            <a:ext cx="9450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24E5E3-41AA-3A48-AAF2-5D9EB39AAEC8}"/>
              </a:ext>
            </a:extLst>
          </p:cNvPr>
          <p:cNvSpPr txBox="1"/>
          <p:nvPr/>
        </p:nvSpPr>
        <p:spPr>
          <a:xfrm>
            <a:off x="6265292" y="3535643"/>
            <a:ext cx="2679516" cy="369332"/>
          </a:xfrm>
          <a:prstGeom prst="rect">
            <a:avLst/>
          </a:prstGeom>
          <a:noFill/>
        </p:spPr>
        <p:txBody>
          <a:bodyPr wrap="none" rtlCol="0">
            <a:spAutoFit/>
          </a:bodyPr>
          <a:lstStyle/>
          <a:p>
            <a:r>
              <a:rPr lang="en-US" dirty="0"/>
              <a:t>Bio-ethylene/polyethylene</a:t>
            </a:r>
          </a:p>
        </p:txBody>
      </p:sp>
      <p:sp>
        <p:nvSpPr>
          <p:cNvPr id="3" name="TextBox 2">
            <a:extLst>
              <a:ext uri="{FF2B5EF4-FFF2-40B4-BE49-F238E27FC236}">
                <a16:creationId xmlns:a16="http://schemas.microsoft.com/office/drawing/2014/main" id="{333CCB17-A92B-4F4B-AE9D-D4A1432F23D5}"/>
              </a:ext>
            </a:extLst>
          </p:cNvPr>
          <p:cNvSpPr txBox="1"/>
          <p:nvPr/>
        </p:nvSpPr>
        <p:spPr>
          <a:xfrm>
            <a:off x="1152355" y="4684293"/>
            <a:ext cx="1148071" cy="369332"/>
          </a:xfrm>
          <a:prstGeom prst="rect">
            <a:avLst/>
          </a:prstGeom>
          <a:noFill/>
        </p:spPr>
        <p:txBody>
          <a:bodyPr wrap="none" rtlCol="0">
            <a:spAutoFit/>
          </a:bodyPr>
          <a:lstStyle/>
          <a:p>
            <a:r>
              <a:rPr lang="en-US" dirty="0"/>
              <a:t>Sugarcane</a:t>
            </a:r>
          </a:p>
        </p:txBody>
      </p:sp>
      <p:cxnSp>
        <p:nvCxnSpPr>
          <p:cNvPr id="10" name="Straight Arrow Connector 9">
            <a:extLst>
              <a:ext uri="{FF2B5EF4-FFF2-40B4-BE49-F238E27FC236}">
                <a16:creationId xmlns:a16="http://schemas.microsoft.com/office/drawing/2014/main" id="{A137749A-AA69-CD4E-83E6-5F4C2F89BD34}"/>
              </a:ext>
            </a:extLst>
          </p:cNvPr>
          <p:cNvCxnSpPr>
            <a:stCxn id="9" idx="3"/>
          </p:cNvCxnSpPr>
          <p:nvPr/>
        </p:nvCxnSpPr>
        <p:spPr>
          <a:xfrm flipV="1">
            <a:off x="8944808" y="2858637"/>
            <a:ext cx="341958" cy="8616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1BB6AA-6950-7848-9B1B-4E2734234428}"/>
              </a:ext>
            </a:extLst>
          </p:cNvPr>
          <p:cNvCxnSpPr>
            <a:stCxn id="9" idx="3"/>
          </p:cNvCxnSpPr>
          <p:nvPr/>
        </p:nvCxnSpPr>
        <p:spPr>
          <a:xfrm>
            <a:off x="8944808" y="3720309"/>
            <a:ext cx="5153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82344C-7B1F-9A4C-8EA9-E95CFD3F137A}"/>
              </a:ext>
            </a:extLst>
          </p:cNvPr>
          <p:cNvCxnSpPr>
            <a:stCxn id="9" idx="3"/>
          </p:cNvCxnSpPr>
          <p:nvPr/>
        </p:nvCxnSpPr>
        <p:spPr>
          <a:xfrm>
            <a:off x="8944808" y="3720309"/>
            <a:ext cx="341958" cy="8094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9CD091B-B64C-8C44-AA33-83FCB1D5D2FD}"/>
              </a:ext>
            </a:extLst>
          </p:cNvPr>
          <p:cNvSpPr txBox="1"/>
          <p:nvPr/>
        </p:nvSpPr>
        <p:spPr>
          <a:xfrm>
            <a:off x="9279925" y="2716011"/>
            <a:ext cx="1903791" cy="369332"/>
          </a:xfrm>
          <a:prstGeom prst="rect">
            <a:avLst/>
          </a:prstGeom>
          <a:noFill/>
        </p:spPr>
        <p:txBody>
          <a:bodyPr wrap="none" rtlCol="0">
            <a:spAutoFit/>
          </a:bodyPr>
          <a:lstStyle/>
          <a:p>
            <a:r>
              <a:rPr lang="en-US" dirty="0"/>
              <a:t>Platform Chemical</a:t>
            </a:r>
          </a:p>
        </p:txBody>
      </p:sp>
      <p:sp>
        <p:nvSpPr>
          <p:cNvPr id="16" name="TextBox 15">
            <a:extLst>
              <a:ext uri="{FF2B5EF4-FFF2-40B4-BE49-F238E27FC236}">
                <a16:creationId xmlns:a16="http://schemas.microsoft.com/office/drawing/2014/main" id="{B06B9FBC-C31C-FB42-A5F9-86544D811B31}"/>
              </a:ext>
            </a:extLst>
          </p:cNvPr>
          <p:cNvSpPr txBox="1"/>
          <p:nvPr/>
        </p:nvSpPr>
        <p:spPr>
          <a:xfrm>
            <a:off x="9460187" y="3517771"/>
            <a:ext cx="1174360" cy="369332"/>
          </a:xfrm>
          <a:prstGeom prst="rect">
            <a:avLst/>
          </a:prstGeom>
          <a:noFill/>
        </p:spPr>
        <p:txBody>
          <a:bodyPr wrap="none" rtlCol="0">
            <a:spAutoFit/>
          </a:bodyPr>
          <a:lstStyle/>
          <a:p>
            <a:r>
              <a:rPr lang="en-US" dirty="0"/>
              <a:t>Bioplastics</a:t>
            </a:r>
          </a:p>
        </p:txBody>
      </p:sp>
      <p:sp>
        <p:nvSpPr>
          <p:cNvPr id="17" name="TextBox 16">
            <a:extLst>
              <a:ext uri="{FF2B5EF4-FFF2-40B4-BE49-F238E27FC236}">
                <a16:creationId xmlns:a16="http://schemas.microsoft.com/office/drawing/2014/main" id="{F4FE6D8F-671B-994C-9FD1-F2DE05FC6BC3}"/>
              </a:ext>
            </a:extLst>
          </p:cNvPr>
          <p:cNvSpPr txBox="1"/>
          <p:nvPr/>
        </p:nvSpPr>
        <p:spPr>
          <a:xfrm>
            <a:off x="9286766" y="4219439"/>
            <a:ext cx="2178545" cy="646331"/>
          </a:xfrm>
          <a:prstGeom prst="rect">
            <a:avLst/>
          </a:prstGeom>
          <a:noFill/>
        </p:spPr>
        <p:txBody>
          <a:bodyPr wrap="none" rtlCol="0">
            <a:spAutoFit/>
          </a:bodyPr>
          <a:lstStyle/>
          <a:p>
            <a:r>
              <a:rPr lang="en-US" dirty="0"/>
              <a:t>Monomer for various</a:t>
            </a:r>
          </a:p>
          <a:p>
            <a:r>
              <a:rPr lang="en-US" dirty="0"/>
              <a:t>biopolymers</a:t>
            </a:r>
          </a:p>
        </p:txBody>
      </p:sp>
      <p:sp>
        <p:nvSpPr>
          <p:cNvPr id="5" name="TextBox 4">
            <a:extLst>
              <a:ext uri="{FF2B5EF4-FFF2-40B4-BE49-F238E27FC236}">
                <a16:creationId xmlns:a16="http://schemas.microsoft.com/office/drawing/2014/main" id="{793F62DB-F7CD-42CB-9AC7-C01FBAC07CBF}"/>
              </a:ext>
            </a:extLst>
          </p:cNvPr>
          <p:cNvSpPr txBox="1"/>
          <p:nvPr/>
        </p:nvSpPr>
        <p:spPr>
          <a:xfrm>
            <a:off x="9286766" y="6190355"/>
            <a:ext cx="2799041" cy="830997"/>
          </a:xfrm>
          <a:prstGeom prst="rect">
            <a:avLst/>
          </a:prstGeom>
          <a:noFill/>
        </p:spPr>
        <p:txBody>
          <a:bodyPr wrap="square" rtlCol="0">
            <a:spAutoFit/>
          </a:bodyPr>
          <a:lstStyle/>
          <a:p>
            <a:r>
              <a:rPr lang="en-US" sz="1200" dirty="0">
                <a:solidFill>
                  <a:schemeClr val="tx1">
                    <a:lumMod val="50000"/>
                    <a:lumOff val="50000"/>
                  </a:schemeClr>
                </a:solidFill>
              </a:rPr>
              <a:t>Image Source: https://commons.wikimedia.org/wiki/File:%22Flowers_of_sugar_cane%22.jpg</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3458590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EAA6-4D50-3040-AE77-BFBF79F5F439}"/>
              </a:ext>
            </a:extLst>
          </p:cNvPr>
          <p:cNvSpPr>
            <a:spLocks noGrp="1"/>
          </p:cNvSpPr>
          <p:nvPr>
            <p:ph type="title"/>
          </p:nvPr>
        </p:nvSpPr>
        <p:spPr/>
        <p:txBody>
          <a:bodyPr>
            <a:normAutofit/>
          </a:bodyPr>
          <a:lstStyle/>
          <a:p>
            <a:r>
              <a:rPr lang="en-US" sz="4000" dirty="0">
                <a:latin typeface="+mn-lt"/>
              </a:rPr>
              <a:t>How it’s made</a:t>
            </a:r>
          </a:p>
        </p:txBody>
      </p:sp>
      <p:pic>
        <p:nvPicPr>
          <p:cNvPr id="4" name="Institutional Green Plastic">
            <a:hlinkClick r:id="" action="ppaction://media"/>
            <a:extLst>
              <a:ext uri="{FF2B5EF4-FFF2-40B4-BE49-F238E27FC236}">
                <a16:creationId xmlns:a16="http://schemas.microsoft.com/office/drawing/2014/main" id="{179BD508-CE30-B54A-A143-588765C1A3B6}"/>
              </a:ext>
            </a:extLst>
          </p:cNvPr>
          <p:cNvPicPr>
            <a:picLocks noGrp="1" noRot="1" noChangeAspect="1"/>
          </p:cNvPicPr>
          <p:nvPr>
            <p:ph idx="1"/>
            <a:videoFile r:link="rId1"/>
          </p:nvPr>
        </p:nvPicPr>
        <p:blipFill>
          <a:blip r:embed="rId4"/>
          <a:stretch>
            <a:fillRect/>
          </a:stretch>
        </p:blipFill>
        <p:spPr>
          <a:xfrm>
            <a:off x="2255783" y="1709519"/>
            <a:ext cx="7680434" cy="4320244"/>
          </a:xfrm>
          <a:prstGeom prst="rect">
            <a:avLst/>
          </a:prstGeom>
          <a:ln w="50800">
            <a:solidFill>
              <a:srgbClr val="002060"/>
            </a:solidFill>
          </a:ln>
        </p:spPr>
      </p:pic>
      <p:sp>
        <p:nvSpPr>
          <p:cNvPr id="5" name="Rectangle 4">
            <a:extLst>
              <a:ext uri="{FF2B5EF4-FFF2-40B4-BE49-F238E27FC236}">
                <a16:creationId xmlns:a16="http://schemas.microsoft.com/office/drawing/2014/main" id="{61F91B36-C4B1-7841-9199-6F8C25917D06}"/>
              </a:ext>
            </a:extLst>
          </p:cNvPr>
          <p:cNvSpPr/>
          <p:nvPr/>
        </p:nvSpPr>
        <p:spPr>
          <a:xfrm>
            <a:off x="7399282" y="6436654"/>
            <a:ext cx="6096000" cy="246221"/>
          </a:xfrm>
          <a:prstGeom prst="rect">
            <a:avLst/>
          </a:prstGeom>
        </p:spPr>
        <p:txBody>
          <a:bodyPr>
            <a:spAutoFit/>
          </a:bodyPr>
          <a:lstStyle/>
          <a:p>
            <a:r>
              <a:rPr lang="en-US" sz="1000" dirty="0">
                <a:solidFill>
                  <a:schemeClr val="bg1">
                    <a:lumMod val="50000"/>
                  </a:schemeClr>
                </a:solidFill>
              </a:rPr>
              <a:t>Source: https://</a:t>
            </a:r>
            <a:r>
              <a:rPr lang="en-US" sz="1000" dirty="0" err="1">
                <a:solidFill>
                  <a:schemeClr val="bg1">
                    <a:lumMod val="50000"/>
                  </a:schemeClr>
                </a:solidFill>
              </a:rPr>
              <a:t>www.youtube.com</a:t>
            </a:r>
            <a:r>
              <a:rPr lang="en-US" sz="1000" dirty="0">
                <a:solidFill>
                  <a:schemeClr val="bg1">
                    <a:lumMod val="50000"/>
                  </a:schemeClr>
                </a:solidFill>
              </a:rPr>
              <a:t>/</a:t>
            </a:r>
            <a:r>
              <a:rPr lang="en-US" sz="1000" dirty="0" err="1">
                <a:solidFill>
                  <a:schemeClr val="bg1">
                    <a:lumMod val="50000"/>
                  </a:schemeClr>
                </a:solidFill>
              </a:rPr>
              <a:t>watch?time_continue</a:t>
            </a:r>
            <a:r>
              <a:rPr lang="en-US" sz="1000" dirty="0">
                <a:solidFill>
                  <a:schemeClr val="bg1">
                    <a:lumMod val="50000"/>
                  </a:schemeClr>
                </a:solidFill>
              </a:rPr>
              <a:t>=204&amp;v=UOPhqlx0f6Y</a:t>
            </a:r>
          </a:p>
        </p:txBody>
      </p:sp>
    </p:spTree>
    <p:extLst>
      <p:ext uri="{BB962C8B-B14F-4D97-AF65-F5344CB8AC3E}">
        <p14:creationId xmlns:p14="http://schemas.microsoft.com/office/powerpoint/2010/main" val="127995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3A4-CFB7-A141-BEF9-4CC42F107F79}"/>
              </a:ext>
            </a:extLst>
          </p:cNvPr>
          <p:cNvSpPr>
            <a:spLocks noGrp="1"/>
          </p:cNvSpPr>
          <p:nvPr>
            <p:ph type="title"/>
          </p:nvPr>
        </p:nvSpPr>
        <p:spPr/>
        <p:txBody>
          <a:bodyPr>
            <a:normAutofit/>
          </a:bodyPr>
          <a:lstStyle/>
          <a:p>
            <a:r>
              <a:rPr lang="en-US" sz="4000" dirty="0">
                <a:latin typeface="+mn-lt"/>
              </a:rPr>
              <a:t>Commercial Properties of Green PE</a:t>
            </a:r>
          </a:p>
        </p:txBody>
      </p:sp>
      <p:pic>
        <p:nvPicPr>
          <p:cNvPr id="4" name="Picture 3">
            <a:extLst>
              <a:ext uri="{FF2B5EF4-FFF2-40B4-BE49-F238E27FC236}">
                <a16:creationId xmlns:a16="http://schemas.microsoft.com/office/drawing/2014/main" id="{2DCB8A56-ADD1-4A41-B6B9-DFCFEFCD16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0" y="1529747"/>
            <a:ext cx="5670176" cy="5003097"/>
          </a:xfrm>
          <a:prstGeom prst="rect">
            <a:avLst/>
          </a:prstGeom>
          <a:noFill/>
          <a:ln w="50800">
            <a:solidFill>
              <a:srgbClr val="002060"/>
            </a:solidFill>
          </a:ln>
        </p:spPr>
      </p:pic>
      <p:sp>
        <p:nvSpPr>
          <p:cNvPr id="5" name="Rectangle 4">
            <a:extLst>
              <a:ext uri="{FF2B5EF4-FFF2-40B4-BE49-F238E27FC236}">
                <a16:creationId xmlns:a16="http://schemas.microsoft.com/office/drawing/2014/main" id="{DAA327A5-5686-7547-B48C-90747C854F87}"/>
              </a:ext>
            </a:extLst>
          </p:cNvPr>
          <p:cNvSpPr/>
          <p:nvPr/>
        </p:nvSpPr>
        <p:spPr>
          <a:xfrm>
            <a:off x="951186" y="1720840"/>
            <a:ext cx="4582511" cy="3416320"/>
          </a:xfrm>
          <a:prstGeom prst="rect">
            <a:avLst/>
          </a:prstGeom>
        </p:spPr>
        <p:txBody>
          <a:bodyPr wrap="square">
            <a:spAutoFit/>
          </a:bodyPr>
          <a:lstStyle/>
          <a:p>
            <a:r>
              <a:rPr lang="en-US" sz="2400" dirty="0" err="1">
                <a:solidFill>
                  <a:schemeClr val="tx1">
                    <a:lumMod val="95000"/>
                    <a:lumOff val="5000"/>
                  </a:schemeClr>
                </a:solidFill>
              </a:rPr>
              <a:t>Braskem’s</a:t>
            </a:r>
            <a:r>
              <a:rPr lang="en-US" sz="2400" dirty="0">
                <a:solidFill>
                  <a:schemeClr val="tx1">
                    <a:lumMod val="95000"/>
                    <a:lumOff val="5000"/>
                  </a:schemeClr>
                </a:solidFill>
              </a:rPr>
              <a:t> Polyethylene has the same technical properties, appearance and versatility of applications of polyethylene from fossil source. The replacement of fossil source polyethylene for </a:t>
            </a:r>
            <a:r>
              <a:rPr lang="en-US" sz="2400" dirty="0" err="1">
                <a:solidFill>
                  <a:schemeClr val="tx1">
                    <a:lumMod val="95000"/>
                    <a:lumOff val="5000"/>
                  </a:schemeClr>
                </a:solidFill>
              </a:rPr>
              <a:t>Braskem’s</a:t>
            </a:r>
            <a:r>
              <a:rPr lang="en-US" sz="2400" dirty="0">
                <a:solidFill>
                  <a:schemeClr val="tx1">
                    <a:lumMod val="95000"/>
                    <a:lumOff val="5000"/>
                  </a:schemeClr>
                </a:solidFill>
              </a:rPr>
              <a:t> green</a:t>
            </a:r>
            <a:r>
              <a:rPr lang="en-US" sz="2400" baseline="30000" dirty="0">
                <a:solidFill>
                  <a:schemeClr val="tx1">
                    <a:lumMod val="95000"/>
                    <a:lumOff val="5000"/>
                  </a:schemeClr>
                </a:solidFill>
              </a:rPr>
              <a:t> </a:t>
            </a:r>
            <a:r>
              <a:rPr lang="en-US" sz="2400" dirty="0">
                <a:solidFill>
                  <a:schemeClr val="tx1">
                    <a:lumMod val="95000"/>
                    <a:lumOff val="5000"/>
                  </a:schemeClr>
                </a:solidFill>
              </a:rPr>
              <a:t>Polyethylene does not require investment in new machines in plastics converters.</a:t>
            </a:r>
            <a:endParaRPr lang="en-US" sz="2400" b="0" i="0" dirty="0">
              <a:solidFill>
                <a:schemeClr val="tx1">
                  <a:lumMod val="95000"/>
                  <a:lumOff val="5000"/>
                </a:schemeClr>
              </a:solidFill>
              <a:effectLst/>
            </a:endParaRPr>
          </a:p>
        </p:txBody>
      </p:sp>
    </p:spTree>
    <p:extLst>
      <p:ext uri="{BB962C8B-B14F-4D97-AF65-F5344CB8AC3E}">
        <p14:creationId xmlns:p14="http://schemas.microsoft.com/office/powerpoint/2010/main" val="3480592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7795-D561-F44B-BB70-CD3C19B8E258}"/>
              </a:ext>
            </a:extLst>
          </p:cNvPr>
          <p:cNvSpPr>
            <a:spLocks noGrp="1"/>
          </p:cNvSpPr>
          <p:nvPr>
            <p:ph type="title"/>
          </p:nvPr>
        </p:nvSpPr>
        <p:spPr/>
        <p:txBody>
          <a:bodyPr>
            <a:normAutofit/>
          </a:bodyPr>
          <a:lstStyle/>
          <a:p>
            <a:r>
              <a:rPr lang="en-US" sz="4000" dirty="0">
                <a:latin typeface="+mn-lt"/>
              </a:rPr>
              <a:t>Commercial Applications</a:t>
            </a:r>
          </a:p>
        </p:txBody>
      </p:sp>
      <p:pic>
        <p:nvPicPr>
          <p:cNvPr id="5" name="Picture 4">
            <a:extLst>
              <a:ext uri="{FF2B5EF4-FFF2-40B4-BE49-F238E27FC236}">
                <a16:creationId xmlns:a16="http://schemas.microsoft.com/office/drawing/2014/main" id="{FEE86782-5C53-864B-A2EC-28491B204289}"/>
              </a:ext>
            </a:extLst>
          </p:cNvPr>
          <p:cNvPicPr>
            <a:picLocks noChangeAspect="1"/>
          </p:cNvPicPr>
          <p:nvPr/>
        </p:nvPicPr>
        <p:blipFill>
          <a:blip r:embed="rId3"/>
          <a:stretch>
            <a:fillRect/>
          </a:stretch>
        </p:blipFill>
        <p:spPr>
          <a:xfrm>
            <a:off x="2096787" y="1500688"/>
            <a:ext cx="7998425" cy="2534712"/>
          </a:xfrm>
          <a:prstGeom prst="rect">
            <a:avLst/>
          </a:prstGeom>
        </p:spPr>
      </p:pic>
      <p:pic>
        <p:nvPicPr>
          <p:cNvPr id="7" name="Picture 6" descr="A close up of a logo&#10;&#10;Description automatically generated">
            <a:extLst>
              <a:ext uri="{FF2B5EF4-FFF2-40B4-BE49-F238E27FC236}">
                <a16:creationId xmlns:a16="http://schemas.microsoft.com/office/drawing/2014/main" id="{3D53F2E0-46DB-6C4C-87CA-362E2A3F80D1}"/>
              </a:ext>
            </a:extLst>
          </p:cNvPr>
          <p:cNvPicPr>
            <a:picLocks noChangeAspect="1"/>
          </p:cNvPicPr>
          <p:nvPr/>
        </p:nvPicPr>
        <p:blipFill>
          <a:blip r:embed="rId4"/>
          <a:stretch>
            <a:fillRect/>
          </a:stretch>
        </p:blipFill>
        <p:spPr>
          <a:xfrm>
            <a:off x="2040460" y="4035400"/>
            <a:ext cx="8054752" cy="2065321"/>
          </a:xfrm>
          <a:prstGeom prst="rect">
            <a:avLst/>
          </a:prstGeom>
        </p:spPr>
      </p:pic>
      <p:sp>
        <p:nvSpPr>
          <p:cNvPr id="3" name="TextBox 2">
            <a:extLst>
              <a:ext uri="{FF2B5EF4-FFF2-40B4-BE49-F238E27FC236}">
                <a16:creationId xmlns:a16="http://schemas.microsoft.com/office/drawing/2014/main" id="{00B2EB9D-5984-465F-B1C5-686577357AA0}"/>
              </a:ext>
            </a:extLst>
          </p:cNvPr>
          <p:cNvSpPr txBox="1"/>
          <p:nvPr/>
        </p:nvSpPr>
        <p:spPr>
          <a:xfrm>
            <a:off x="8348262" y="6549172"/>
            <a:ext cx="4627842" cy="461665"/>
          </a:xfrm>
          <a:prstGeom prst="rect">
            <a:avLst/>
          </a:prstGeom>
          <a:noFill/>
        </p:spPr>
        <p:txBody>
          <a:bodyPr wrap="square" rtlCol="0">
            <a:spAutoFit/>
          </a:bodyPr>
          <a:lstStyle/>
          <a:p>
            <a:r>
              <a:rPr lang="en-US" sz="1200" dirty="0">
                <a:solidFill>
                  <a:schemeClr val="tx1">
                    <a:lumMod val="50000"/>
                    <a:lumOff val="50000"/>
                  </a:schemeClr>
                </a:solidFill>
              </a:rPr>
              <a:t>Source: Braskem, Inc. “I’m Green Polyethylene Brochure”</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103909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555" y="467204"/>
            <a:ext cx="645766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solidFill>
                  <a:schemeClr val="tx1">
                    <a:lumMod val="75000"/>
                    <a:lumOff val="25000"/>
                  </a:schemeClr>
                </a:solidFill>
                <a:effectLst/>
                <a:uLnTx/>
                <a:uFillTx/>
                <a:ea typeface="ＭＳ Ｐゴシック" charset="-128"/>
                <a:cs typeface="+mn-cs"/>
              </a:rPr>
              <a:t>Use of Renewable Feedstocks</a:t>
            </a:r>
          </a:p>
        </p:txBody>
      </p:sp>
      <p:sp>
        <p:nvSpPr>
          <p:cNvPr id="2" name="Rectangle 1"/>
          <p:cNvSpPr/>
          <p:nvPr/>
        </p:nvSpPr>
        <p:spPr>
          <a:xfrm>
            <a:off x="1602892" y="1520985"/>
            <a:ext cx="895015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i="0" u="none" strike="noStrike" kern="1200" cap="none" spc="0" normalizeH="0" baseline="0" noProof="0" dirty="0">
                <a:ln>
                  <a:noFill/>
                </a:ln>
                <a:solidFill>
                  <a:prstClr val="black"/>
                </a:solidFill>
                <a:effectLst/>
                <a:uLnTx/>
                <a:uFillTx/>
                <a:latin typeface="Calibri" charset="0"/>
                <a:ea typeface="ＭＳ Ｐゴシック" charset="-128"/>
                <a:cs typeface="+mn-cs"/>
              </a:rPr>
              <a:t>A raw material or feedstock should be renewable rather than depleting whenever </a:t>
            </a:r>
            <a:r>
              <a:rPr kumimoji="0" lang="en-US" altLang="en-US" sz="2400" i="0" u="none" strike="noStrike" kern="1200" cap="none" spc="0" normalizeH="0" baseline="0" noProof="0" dirty="0">
                <a:ln>
                  <a:noFill/>
                </a:ln>
                <a:solidFill>
                  <a:srgbClr val="0070C0"/>
                </a:solidFill>
                <a:effectLst/>
                <a:uLnTx/>
                <a:uFillTx/>
                <a:latin typeface="Calibri" charset="0"/>
                <a:ea typeface="ＭＳ Ｐゴシック" charset="-128"/>
                <a:cs typeface="+mn-cs"/>
              </a:rPr>
              <a:t>technically</a:t>
            </a:r>
            <a:r>
              <a:rPr kumimoji="0" lang="en-US" altLang="en-US" sz="2400" i="0" u="none" strike="noStrike" kern="1200" cap="none" spc="0" normalizeH="0" baseline="0" noProof="0" dirty="0">
                <a:ln>
                  <a:noFill/>
                </a:ln>
                <a:solidFill>
                  <a:prstClr val="black"/>
                </a:solidFill>
                <a:effectLst/>
                <a:uLnTx/>
                <a:uFillTx/>
                <a:latin typeface="Calibri" charset="0"/>
                <a:ea typeface="ＭＳ Ｐゴシック" charset="-128"/>
                <a:cs typeface="+mn-cs"/>
              </a:rPr>
              <a:t> and </a:t>
            </a:r>
            <a:r>
              <a:rPr kumimoji="0" lang="en-US" altLang="en-US" sz="2400" i="0" u="none" strike="noStrike" kern="1200" cap="none" spc="0" normalizeH="0" baseline="0" noProof="0" dirty="0">
                <a:ln>
                  <a:noFill/>
                </a:ln>
                <a:solidFill>
                  <a:srgbClr val="70AD47"/>
                </a:solidFill>
                <a:effectLst/>
                <a:uLnTx/>
                <a:uFillTx/>
                <a:latin typeface="Calibri" charset="0"/>
                <a:ea typeface="ＭＳ Ｐゴシック" charset="-128"/>
                <a:cs typeface="+mn-cs"/>
              </a:rPr>
              <a:t>economically</a:t>
            </a:r>
            <a:r>
              <a:rPr kumimoji="0" lang="en-US" altLang="en-US" sz="2400" i="0" u="none" strike="noStrike" kern="1200" cap="none" spc="0" normalizeH="0" baseline="0" noProof="0" dirty="0">
                <a:ln>
                  <a:noFill/>
                </a:ln>
                <a:solidFill>
                  <a:prstClr val="black"/>
                </a:solidFill>
                <a:effectLst/>
                <a:uLnTx/>
                <a:uFillTx/>
                <a:latin typeface="Calibri" charset="0"/>
                <a:ea typeface="ＭＳ Ｐゴシック" charset="-128"/>
                <a:cs typeface="+mn-cs"/>
              </a:rPr>
              <a:t> practical. </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2"/>
          <a:stretch>
            <a:fillRect/>
          </a:stretch>
        </p:blipFill>
        <p:spPr>
          <a:xfrm>
            <a:off x="1150347" y="2467995"/>
            <a:ext cx="4945653" cy="3299678"/>
          </a:xfrm>
          <a:prstGeom prst="rect">
            <a:avLst/>
          </a:prstGeom>
          <a:ln w="50800">
            <a:solidFill>
              <a:srgbClr val="002060"/>
            </a:solidFill>
          </a:ln>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Image: Wikipedia, </a:t>
            </a:r>
            <a:r>
              <a:rPr kumimoji="0" lang="en-US" sz="1200" b="0" i="0" u="none" strike="noStrike" kern="1200" cap="none" spc="0" normalizeH="0" baseline="0" noProof="0" dirty="0" err="1">
                <a:ln>
                  <a:noFill/>
                </a:ln>
                <a:solidFill>
                  <a:prstClr val="white">
                    <a:lumMod val="65000"/>
                  </a:prstClr>
                </a:solidFill>
                <a:effectLst/>
                <a:uLnTx/>
                <a:uFillTx/>
                <a:latin typeface="Calibri" panose="020F0502020204030204"/>
                <a:ea typeface="+mn-ea"/>
                <a:cs typeface="+mn-cs"/>
              </a:rPr>
              <a:t>Pongamia</a:t>
            </a: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lumMod val="65000"/>
                  </a:prstClr>
                </a:solidFill>
                <a:effectLst/>
                <a:uLnTx/>
                <a:uFillTx/>
                <a:latin typeface="Calibri" panose="020F0502020204030204"/>
                <a:ea typeface="+mn-ea"/>
                <a:cs typeface="+mn-cs"/>
              </a:rPr>
              <a:t>Pinnata</a:t>
            </a: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Seeds </a:t>
            </a:r>
          </a:p>
        </p:txBody>
      </p:sp>
      <p:pic>
        <p:nvPicPr>
          <p:cNvPr id="10" name="Picture 9">
            <a:extLst>
              <a:ext uri="{FF2B5EF4-FFF2-40B4-BE49-F238E27FC236}">
                <a16:creationId xmlns:a16="http://schemas.microsoft.com/office/drawing/2014/main" id="{BE160E71-C352-E545-BDE5-3C4FE2D14AA5}"/>
              </a:ext>
            </a:extLst>
          </p:cNvPr>
          <p:cNvPicPr>
            <a:picLocks noChangeAspect="1"/>
          </p:cNvPicPr>
          <p:nvPr/>
        </p:nvPicPr>
        <p:blipFill>
          <a:blip r:embed="rId3"/>
          <a:stretch>
            <a:fillRect/>
          </a:stretch>
        </p:blipFill>
        <p:spPr>
          <a:xfrm>
            <a:off x="6460706" y="2464285"/>
            <a:ext cx="4404517" cy="3303388"/>
          </a:xfrm>
          <a:prstGeom prst="rect">
            <a:avLst/>
          </a:prstGeom>
          <a:ln w="50800">
            <a:solidFill>
              <a:srgbClr val="002060"/>
            </a:solidFill>
          </a:ln>
        </p:spPr>
      </p:pic>
    </p:spTree>
    <p:extLst>
      <p:ext uri="{BB962C8B-B14F-4D97-AF65-F5344CB8AC3E}">
        <p14:creationId xmlns:p14="http://schemas.microsoft.com/office/powerpoint/2010/main" val="1532859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D6E8-5FFA-AD4A-8529-D2C59AEFB936}"/>
              </a:ext>
            </a:extLst>
          </p:cNvPr>
          <p:cNvSpPr>
            <a:spLocks noGrp="1"/>
          </p:cNvSpPr>
          <p:nvPr>
            <p:ph type="title"/>
          </p:nvPr>
        </p:nvSpPr>
        <p:spPr/>
        <p:txBody>
          <a:bodyPr>
            <a:normAutofit/>
          </a:bodyPr>
          <a:lstStyle/>
          <a:p>
            <a:r>
              <a:rPr lang="en-US" sz="4000" dirty="0">
                <a:latin typeface="+mn-lt"/>
              </a:rPr>
              <a:t>Commercial Application</a:t>
            </a:r>
          </a:p>
        </p:txBody>
      </p:sp>
      <p:sp>
        <p:nvSpPr>
          <p:cNvPr id="3" name="Content Placeholder 2">
            <a:extLst>
              <a:ext uri="{FF2B5EF4-FFF2-40B4-BE49-F238E27FC236}">
                <a16:creationId xmlns:a16="http://schemas.microsoft.com/office/drawing/2014/main" id="{7F029053-79C2-894C-8AEF-6735CA8C78E5}"/>
              </a:ext>
            </a:extLst>
          </p:cNvPr>
          <p:cNvSpPr>
            <a:spLocks noGrp="1"/>
          </p:cNvSpPr>
          <p:nvPr>
            <p:ph idx="1"/>
          </p:nvPr>
        </p:nvSpPr>
        <p:spPr>
          <a:xfrm>
            <a:off x="5155324" y="1750132"/>
            <a:ext cx="6198476" cy="3126668"/>
          </a:xfrm>
        </p:spPr>
        <p:txBody>
          <a:bodyPr>
            <a:normAutofit/>
          </a:bodyPr>
          <a:lstStyle/>
          <a:p>
            <a:pPr marL="0" indent="0">
              <a:buNone/>
            </a:pPr>
            <a:r>
              <a:rPr lang="en-US" sz="2400" u="sng" dirty="0" err="1"/>
              <a:t>Allbird</a:t>
            </a:r>
            <a:r>
              <a:rPr lang="en-US" sz="2400" u="sng" dirty="0"/>
              <a:t> Sugar footwear line:</a:t>
            </a:r>
          </a:p>
          <a:p>
            <a:r>
              <a:rPr lang="en-US" sz="2400" dirty="0"/>
              <a:t>Developed in partnership with </a:t>
            </a:r>
            <a:r>
              <a:rPr lang="en-US" sz="2400" dirty="0" err="1"/>
              <a:t>Braskem</a:t>
            </a:r>
            <a:r>
              <a:rPr lang="en-US" sz="2400" dirty="0"/>
              <a:t> in 2018.</a:t>
            </a:r>
          </a:p>
          <a:p>
            <a:r>
              <a:rPr lang="en-US" sz="2400" dirty="0"/>
              <a:t>Contains a bio-based EVA resin polymer made from </a:t>
            </a:r>
            <a:r>
              <a:rPr lang="en-US" sz="2400" dirty="0" err="1"/>
              <a:t>Braskem’s</a:t>
            </a:r>
            <a:r>
              <a:rPr lang="en-US" sz="2400" dirty="0"/>
              <a:t> </a:t>
            </a:r>
            <a:r>
              <a:rPr lang="en-US" sz="2400" dirty="0" err="1"/>
              <a:t>bioethylene</a:t>
            </a:r>
            <a:r>
              <a:rPr lang="en-US" sz="2400" dirty="0"/>
              <a:t>.</a:t>
            </a:r>
          </a:p>
          <a:p>
            <a:r>
              <a:rPr lang="en-US" sz="2400" dirty="0"/>
              <a:t>Commercially available</a:t>
            </a:r>
          </a:p>
        </p:txBody>
      </p:sp>
      <p:pic>
        <p:nvPicPr>
          <p:cNvPr id="4" name="Picture 3">
            <a:extLst>
              <a:ext uri="{FF2B5EF4-FFF2-40B4-BE49-F238E27FC236}">
                <a16:creationId xmlns:a16="http://schemas.microsoft.com/office/drawing/2014/main" id="{B79D8A42-3003-084B-B0F3-FC5F669ADC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6117" y="1750132"/>
            <a:ext cx="3770535" cy="3770535"/>
          </a:xfrm>
          <a:prstGeom prst="rect">
            <a:avLst/>
          </a:prstGeom>
          <a:ln w="50800">
            <a:solidFill>
              <a:srgbClr val="002060"/>
            </a:solidFill>
          </a:ln>
        </p:spPr>
      </p:pic>
      <p:sp>
        <p:nvSpPr>
          <p:cNvPr id="5" name="Rectangle 4">
            <a:extLst>
              <a:ext uri="{FF2B5EF4-FFF2-40B4-BE49-F238E27FC236}">
                <a16:creationId xmlns:a16="http://schemas.microsoft.com/office/drawing/2014/main" id="{F8D38AA5-420D-AF4A-BFCF-7BF68C89B9E3}"/>
              </a:ext>
            </a:extLst>
          </p:cNvPr>
          <p:cNvSpPr/>
          <p:nvPr/>
        </p:nvSpPr>
        <p:spPr>
          <a:xfrm>
            <a:off x="8104094" y="6436654"/>
            <a:ext cx="4087906" cy="246221"/>
          </a:xfrm>
          <a:prstGeom prst="rect">
            <a:avLst/>
          </a:prstGeom>
        </p:spPr>
        <p:txBody>
          <a:bodyPr wrap="square">
            <a:spAutoFit/>
          </a:bodyPr>
          <a:lstStyle/>
          <a:p>
            <a:r>
              <a:rPr lang="en-US" sz="1000" dirty="0">
                <a:solidFill>
                  <a:schemeClr val="bg1">
                    <a:lumMod val="50000"/>
                  </a:schemeClr>
                </a:solidFill>
              </a:rPr>
              <a:t>Image Source: https://</a:t>
            </a:r>
            <a:r>
              <a:rPr lang="en-US" sz="1000" dirty="0" err="1">
                <a:solidFill>
                  <a:schemeClr val="bg1">
                    <a:lumMod val="50000"/>
                  </a:schemeClr>
                </a:solidFill>
              </a:rPr>
              <a:t>www.allbirds.com</a:t>
            </a:r>
            <a:r>
              <a:rPr lang="en-US" sz="1000" dirty="0">
                <a:solidFill>
                  <a:schemeClr val="bg1">
                    <a:lumMod val="50000"/>
                  </a:schemeClr>
                </a:solidFill>
              </a:rPr>
              <a:t>/products/</a:t>
            </a:r>
            <a:r>
              <a:rPr lang="en-US" sz="1000" dirty="0" err="1">
                <a:solidFill>
                  <a:schemeClr val="bg1">
                    <a:lumMod val="50000"/>
                  </a:schemeClr>
                </a:solidFill>
              </a:rPr>
              <a:t>mens</a:t>
            </a:r>
            <a:r>
              <a:rPr lang="en-US" sz="1000" dirty="0">
                <a:solidFill>
                  <a:schemeClr val="bg1">
                    <a:lumMod val="50000"/>
                  </a:schemeClr>
                </a:solidFill>
              </a:rPr>
              <a:t>-wool-runners</a:t>
            </a:r>
          </a:p>
        </p:txBody>
      </p:sp>
      <p:pic>
        <p:nvPicPr>
          <p:cNvPr id="7" name="Picture 6">
            <a:extLst>
              <a:ext uri="{FF2B5EF4-FFF2-40B4-BE49-F238E27FC236}">
                <a16:creationId xmlns:a16="http://schemas.microsoft.com/office/drawing/2014/main" id="{15ABFBA7-EB9B-4145-8719-3C444FFD1CD6}"/>
              </a:ext>
            </a:extLst>
          </p:cNvPr>
          <p:cNvPicPr>
            <a:picLocks noChangeAspect="1"/>
          </p:cNvPicPr>
          <p:nvPr/>
        </p:nvPicPr>
        <p:blipFill>
          <a:blip r:embed="rId4"/>
          <a:stretch>
            <a:fillRect/>
          </a:stretch>
        </p:blipFill>
        <p:spPr>
          <a:xfrm>
            <a:off x="5491628" y="4302610"/>
            <a:ext cx="6065545" cy="1649954"/>
          </a:xfrm>
          <a:prstGeom prst="rect">
            <a:avLst/>
          </a:prstGeom>
        </p:spPr>
      </p:pic>
      <p:sp>
        <p:nvSpPr>
          <p:cNvPr id="8" name="TextBox 7">
            <a:extLst>
              <a:ext uri="{FF2B5EF4-FFF2-40B4-BE49-F238E27FC236}">
                <a16:creationId xmlns:a16="http://schemas.microsoft.com/office/drawing/2014/main" id="{6F4B61E6-982B-5C41-9421-7043AB626766}"/>
              </a:ext>
            </a:extLst>
          </p:cNvPr>
          <p:cNvSpPr txBox="1"/>
          <p:nvPr/>
        </p:nvSpPr>
        <p:spPr>
          <a:xfrm>
            <a:off x="5491628" y="5712329"/>
            <a:ext cx="998415" cy="369332"/>
          </a:xfrm>
          <a:prstGeom prst="rect">
            <a:avLst/>
          </a:prstGeom>
          <a:noFill/>
        </p:spPr>
        <p:txBody>
          <a:bodyPr wrap="none" rtlCol="0">
            <a:spAutoFit/>
          </a:bodyPr>
          <a:lstStyle/>
          <a:p>
            <a:r>
              <a:rPr lang="en-US" dirty="0"/>
              <a:t>Ethylene</a:t>
            </a:r>
          </a:p>
        </p:txBody>
      </p:sp>
      <p:sp>
        <p:nvSpPr>
          <p:cNvPr id="9" name="TextBox 8">
            <a:extLst>
              <a:ext uri="{FF2B5EF4-FFF2-40B4-BE49-F238E27FC236}">
                <a16:creationId xmlns:a16="http://schemas.microsoft.com/office/drawing/2014/main" id="{16813911-3591-3344-B112-D6CEF1FD03D7}"/>
              </a:ext>
            </a:extLst>
          </p:cNvPr>
          <p:cNvSpPr txBox="1"/>
          <p:nvPr/>
        </p:nvSpPr>
        <p:spPr>
          <a:xfrm>
            <a:off x="7053910" y="5712329"/>
            <a:ext cx="1414041" cy="369332"/>
          </a:xfrm>
          <a:prstGeom prst="rect">
            <a:avLst/>
          </a:prstGeom>
          <a:noFill/>
        </p:spPr>
        <p:txBody>
          <a:bodyPr wrap="none" rtlCol="0">
            <a:spAutoFit/>
          </a:bodyPr>
          <a:lstStyle/>
          <a:p>
            <a:r>
              <a:rPr lang="en-US" dirty="0"/>
              <a:t>Vinyl Acetate</a:t>
            </a:r>
          </a:p>
        </p:txBody>
      </p:sp>
      <p:sp>
        <p:nvSpPr>
          <p:cNvPr id="10" name="TextBox 9">
            <a:extLst>
              <a:ext uri="{FF2B5EF4-FFF2-40B4-BE49-F238E27FC236}">
                <a16:creationId xmlns:a16="http://schemas.microsoft.com/office/drawing/2014/main" id="{CC51826F-A3CA-3A4A-902E-30054197D8F2}"/>
              </a:ext>
            </a:extLst>
          </p:cNvPr>
          <p:cNvSpPr txBox="1"/>
          <p:nvPr/>
        </p:nvSpPr>
        <p:spPr>
          <a:xfrm>
            <a:off x="9651292" y="6045799"/>
            <a:ext cx="2298321" cy="369332"/>
          </a:xfrm>
          <a:prstGeom prst="rect">
            <a:avLst/>
          </a:prstGeom>
          <a:noFill/>
        </p:spPr>
        <p:txBody>
          <a:bodyPr wrap="none" rtlCol="0">
            <a:spAutoFit/>
          </a:bodyPr>
          <a:lstStyle/>
          <a:p>
            <a:r>
              <a:rPr lang="en-US" dirty="0"/>
              <a:t>Ethylene-Vinyl Acetate</a:t>
            </a:r>
          </a:p>
        </p:txBody>
      </p:sp>
    </p:spTree>
    <p:extLst>
      <p:ext uri="{BB962C8B-B14F-4D97-AF65-F5344CB8AC3E}">
        <p14:creationId xmlns:p14="http://schemas.microsoft.com/office/powerpoint/2010/main" val="1986222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840BDC30-FD1B-0B4C-93A1-F0C98812D2F9}"/>
              </a:ext>
            </a:extLst>
          </p:cNvPr>
          <p:cNvSpPr>
            <a:spLocks noGrp="1" noChangeArrowheads="1"/>
          </p:cNvSpPr>
          <p:nvPr>
            <p:ph type="title"/>
          </p:nvPr>
        </p:nvSpPr>
        <p:spPr/>
        <p:txBody>
          <a:bodyPr>
            <a:normAutofit/>
          </a:bodyPr>
          <a:lstStyle/>
          <a:p>
            <a:r>
              <a:rPr lang="en-US" altLang="en-US" sz="3600" dirty="0">
                <a:latin typeface="+mn-lt"/>
              </a:rPr>
              <a:t>Industrial Application: </a:t>
            </a:r>
            <a:r>
              <a:rPr lang="en-US" altLang="en-US" sz="3600" dirty="0" err="1">
                <a:latin typeface="+mn-lt"/>
              </a:rPr>
              <a:t>Biofine</a:t>
            </a:r>
            <a:r>
              <a:rPr lang="en-US" altLang="en-US" sz="3600" dirty="0">
                <a:latin typeface="+mn-lt"/>
              </a:rPr>
              <a:t>, Incorporated</a:t>
            </a:r>
          </a:p>
        </p:txBody>
      </p:sp>
      <p:sp>
        <p:nvSpPr>
          <p:cNvPr id="81923" name="Rectangle 3">
            <a:extLst>
              <a:ext uri="{FF2B5EF4-FFF2-40B4-BE49-F238E27FC236}">
                <a16:creationId xmlns:a16="http://schemas.microsoft.com/office/drawing/2014/main" id="{E53C7B8C-DF1A-3949-BB6A-60F87C40A530}"/>
              </a:ext>
            </a:extLst>
          </p:cNvPr>
          <p:cNvSpPr>
            <a:spLocks noGrp="1" noChangeArrowheads="1"/>
          </p:cNvSpPr>
          <p:nvPr>
            <p:ph type="body" idx="1"/>
          </p:nvPr>
        </p:nvSpPr>
        <p:spPr>
          <a:xfrm>
            <a:off x="838200" y="1560941"/>
            <a:ext cx="10515600" cy="4524544"/>
          </a:xfrm>
        </p:spPr>
        <p:txBody>
          <a:bodyPr>
            <a:noAutofit/>
          </a:bodyPr>
          <a:lstStyle/>
          <a:p>
            <a:pPr>
              <a:lnSpc>
                <a:spcPct val="80000"/>
              </a:lnSpc>
            </a:pPr>
            <a:r>
              <a:rPr lang="en-US" altLang="en-US" sz="2000" dirty="0"/>
              <a:t>Thermochemical process to fractionate cellulosic biomass into </a:t>
            </a:r>
            <a:r>
              <a:rPr lang="en-US" altLang="en-US" sz="2000" dirty="0" err="1"/>
              <a:t>levulinic</a:t>
            </a:r>
            <a:r>
              <a:rPr lang="en-US" altLang="en-US" sz="2000" dirty="0"/>
              <a:t> acid (LA), formic acid, furfural and a high energy bone dry char using high-temperature, dilute-acid hydrolysis. </a:t>
            </a:r>
          </a:p>
          <a:p>
            <a:pPr marL="0" indent="0">
              <a:lnSpc>
                <a:spcPct val="80000"/>
              </a:lnSpc>
              <a:buNone/>
            </a:pPr>
            <a:endParaRPr lang="en-US" altLang="en-US" sz="2000" dirty="0"/>
          </a:p>
          <a:p>
            <a:pPr>
              <a:lnSpc>
                <a:spcPct val="80000"/>
              </a:lnSpc>
            </a:pPr>
            <a:r>
              <a:rPr lang="en-US" altLang="en-US" sz="2000" dirty="0"/>
              <a:t>Yields in this two-stage process are ~50-70%, resulting in about 0.5 </a:t>
            </a:r>
            <a:r>
              <a:rPr lang="en-US" altLang="en-US" sz="2000" dirty="0" err="1"/>
              <a:t>Ib</a:t>
            </a:r>
            <a:r>
              <a:rPr lang="en-US" altLang="en-US" sz="2000" dirty="0"/>
              <a:t> LA/</a:t>
            </a:r>
            <a:r>
              <a:rPr lang="en-US" altLang="en-US" sz="2000" dirty="0" err="1"/>
              <a:t>lb</a:t>
            </a:r>
            <a:r>
              <a:rPr lang="en-US" altLang="en-US" sz="2000" dirty="0"/>
              <a:t> cellulose. </a:t>
            </a:r>
          </a:p>
          <a:p>
            <a:pPr marL="0" indent="0">
              <a:lnSpc>
                <a:spcPct val="80000"/>
              </a:lnSpc>
              <a:buNone/>
            </a:pPr>
            <a:endParaRPr lang="en-US" altLang="en-US" sz="2000" dirty="0"/>
          </a:p>
          <a:p>
            <a:pPr>
              <a:lnSpc>
                <a:spcPct val="80000"/>
              </a:lnSpc>
            </a:pPr>
            <a:r>
              <a:rPr lang="en-US" altLang="en-US" sz="2000" dirty="0"/>
              <a:t>The cellulose in the biomass is first converted into soluble sugars, which are then converted into LA (CH</a:t>
            </a:r>
            <a:r>
              <a:rPr lang="en-US" altLang="en-US" sz="2000" baseline="-25000" dirty="0"/>
              <a:t>3</a:t>
            </a:r>
            <a:r>
              <a:rPr lang="en-US" altLang="en-US" sz="2000" dirty="0"/>
              <a:t>COCH</a:t>
            </a:r>
            <a:r>
              <a:rPr lang="en-US" altLang="en-US" sz="2000" baseline="-25000" dirty="0"/>
              <a:t>2</a:t>
            </a:r>
            <a:r>
              <a:rPr lang="en-US" altLang="en-US" sz="2000" dirty="0"/>
              <a:t>CH</a:t>
            </a:r>
            <a:r>
              <a:rPr lang="en-US" altLang="en-US" sz="2000" baseline="-25000" dirty="0"/>
              <a:t>2</a:t>
            </a:r>
            <a:r>
              <a:rPr lang="en-US" altLang="en-US" sz="2000" dirty="0"/>
              <a:t>C0</a:t>
            </a:r>
            <a:r>
              <a:rPr lang="en-US" altLang="en-US" sz="2000" baseline="-25000" dirty="0"/>
              <a:t>2</a:t>
            </a:r>
            <a:r>
              <a:rPr lang="en-US" altLang="en-US" sz="2000" dirty="0"/>
              <a:t>H). </a:t>
            </a:r>
          </a:p>
          <a:p>
            <a:pPr marL="0" indent="0">
              <a:lnSpc>
                <a:spcPct val="80000"/>
              </a:lnSpc>
              <a:buNone/>
            </a:pPr>
            <a:endParaRPr lang="en-US" altLang="en-US" sz="2000" dirty="0"/>
          </a:p>
          <a:p>
            <a:pPr>
              <a:lnSpc>
                <a:spcPct val="80000"/>
              </a:lnSpc>
            </a:pPr>
            <a:r>
              <a:rPr lang="en-US" altLang="en-US" sz="2000" dirty="0"/>
              <a:t>Furfural, formic acid, and a high BTU solid fuel suitable for burning or gasification are co-product. </a:t>
            </a:r>
          </a:p>
          <a:p>
            <a:pPr marL="0" indent="0">
              <a:lnSpc>
                <a:spcPct val="80000"/>
              </a:lnSpc>
              <a:buNone/>
            </a:pPr>
            <a:endParaRPr lang="en-US" altLang="en-US" sz="2000" dirty="0"/>
          </a:p>
          <a:p>
            <a:pPr>
              <a:lnSpc>
                <a:spcPct val="80000"/>
              </a:lnSpc>
            </a:pPr>
            <a:r>
              <a:rPr lang="en-US" altLang="en-US" sz="2000" dirty="0"/>
              <a:t>One promising feedstock is municipal solid waste (MSW), which is abundant and consists of 50% to 60% cellulose in the form of wood, cardboard, and paper. Sorting facilities currently separate MSW into components for recycling. Much of the cellulose fraction is not recyclable, and disposal of this fraction has always been accomplished by landfilling, </a:t>
            </a:r>
            <a:r>
              <a:rPr lang="en-US" altLang="en-US" sz="2000" dirty="0" err="1"/>
              <a:t>landspreading</a:t>
            </a:r>
            <a:r>
              <a:rPr lang="en-US" altLang="en-US" sz="2000" dirty="0"/>
              <a:t>, composting, or incineration, all of which add little value, can be costly, and have poor public acceptance. </a:t>
            </a:r>
          </a:p>
        </p:txBody>
      </p:sp>
    </p:spTree>
    <p:extLst>
      <p:ext uri="{BB962C8B-B14F-4D97-AF65-F5344CB8AC3E}">
        <p14:creationId xmlns:p14="http://schemas.microsoft.com/office/powerpoint/2010/main" val="2186979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443B272-9CC9-D042-9CD5-0955D911CCB2}"/>
              </a:ext>
            </a:extLst>
          </p:cNvPr>
          <p:cNvSpPr>
            <a:spLocks noGrp="1" noChangeArrowheads="1"/>
          </p:cNvSpPr>
          <p:nvPr>
            <p:ph type="title"/>
          </p:nvPr>
        </p:nvSpPr>
        <p:spPr/>
        <p:txBody>
          <a:bodyPr>
            <a:normAutofit/>
          </a:bodyPr>
          <a:lstStyle/>
          <a:p>
            <a:r>
              <a:rPr lang="en-US" altLang="en-US" sz="4000" dirty="0">
                <a:latin typeface="+mn-lt"/>
              </a:rPr>
              <a:t>The </a:t>
            </a:r>
            <a:r>
              <a:rPr lang="en-US" altLang="en-US" sz="4000" dirty="0" err="1">
                <a:latin typeface="+mn-lt"/>
              </a:rPr>
              <a:t>BioFine</a:t>
            </a:r>
            <a:r>
              <a:rPr lang="en-US" altLang="en-US" sz="4000" dirty="0">
                <a:latin typeface="+mn-lt"/>
              </a:rPr>
              <a:t> Process</a:t>
            </a:r>
          </a:p>
        </p:txBody>
      </p:sp>
      <p:graphicFrame>
        <p:nvGraphicFramePr>
          <p:cNvPr id="30723" name="Object 3">
            <a:extLst>
              <a:ext uri="{FF2B5EF4-FFF2-40B4-BE49-F238E27FC236}">
                <a16:creationId xmlns:a16="http://schemas.microsoft.com/office/drawing/2014/main" id="{989E3EF3-D98A-B148-BA08-89139449BF5B}"/>
              </a:ext>
            </a:extLst>
          </p:cNvPr>
          <p:cNvGraphicFramePr>
            <a:graphicFrameLocks noGrp="1" noChangeAspect="1"/>
          </p:cNvGraphicFramePr>
          <p:nvPr>
            <p:ph sz="quarter" idx="4294967295"/>
            <p:extLst>
              <p:ext uri="{D42A27DB-BD31-4B8C-83A1-F6EECF244321}">
                <p14:modId xmlns:p14="http://schemas.microsoft.com/office/powerpoint/2010/main" val="3545861628"/>
              </p:ext>
            </p:extLst>
          </p:nvPr>
        </p:nvGraphicFramePr>
        <p:xfrm>
          <a:off x="7727785" y="2444771"/>
          <a:ext cx="1516062" cy="1665287"/>
        </p:xfrm>
        <a:graphic>
          <a:graphicData uri="http://schemas.openxmlformats.org/presentationml/2006/ole">
            <mc:AlternateContent xmlns:mc="http://schemas.openxmlformats.org/markup-compatibility/2006">
              <mc:Choice xmlns:v="urn:schemas-microsoft-com:vml" Requires="v">
                <p:oleObj spid="_x0000_s2383" name="CS ChemDraw Drawing" r:id="rId4" imgW="5461000" imgH="5994400" progId="ChemDraw.Document.6.0">
                  <p:embed/>
                </p:oleObj>
              </mc:Choice>
              <mc:Fallback>
                <p:oleObj name="CS ChemDraw Drawing" r:id="rId4" imgW="5461000" imgH="5994400" progId="ChemDraw.Document.6.0">
                  <p:embed/>
                  <p:pic>
                    <p:nvPicPr>
                      <p:cNvPr id="30723" name="Object 3">
                        <a:extLst>
                          <a:ext uri="{FF2B5EF4-FFF2-40B4-BE49-F238E27FC236}">
                            <a16:creationId xmlns:a16="http://schemas.microsoft.com/office/drawing/2014/main" id="{989E3EF3-D98A-B148-BA08-89139449B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7785" y="2444771"/>
                        <a:ext cx="1516062"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24" name="Picture 4" descr="Woodpulp">
            <a:extLst>
              <a:ext uri="{FF2B5EF4-FFF2-40B4-BE49-F238E27FC236}">
                <a16:creationId xmlns:a16="http://schemas.microsoft.com/office/drawing/2014/main" id="{B5224E7E-B675-7040-A895-58CD890144AC}"/>
              </a:ext>
            </a:extLst>
          </p:cNvPr>
          <p:cNvPicPr>
            <a:picLocks noGrp="1" noChangeAspect="1" noChangeArrowheads="1"/>
          </p:cNvPicPr>
          <p:nvPr>
            <p:ph sz="quarter" idx="4294967295"/>
          </p:nvPr>
        </p:nvPicPr>
        <p:blipFill>
          <a:blip r:embed="rId6" cstate="print">
            <a:extLst>
              <a:ext uri="{28A0092B-C50C-407E-A947-70E740481C1C}">
                <a14:useLocalDpi xmlns:a14="http://schemas.microsoft.com/office/drawing/2010/main"/>
              </a:ext>
            </a:extLst>
          </a:blip>
          <a:srcRect/>
          <a:stretch>
            <a:fillRect/>
          </a:stretch>
        </p:blipFill>
        <p:spPr>
          <a:xfrm>
            <a:off x="3859545" y="1448614"/>
            <a:ext cx="1554163" cy="1828800"/>
          </a:xfrm>
          <a:noFill/>
          <a:ln w="44450">
            <a:solidFill>
              <a:srgbClr val="00206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8" name="Picture 8">
            <a:extLst>
              <a:ext uri="{FF2B5EF4-FFF2-40B4-BE49-F238E27FC236}">
                <a16:creationId xmlns:a16="http://schemas.microsoft.com/office/drawing/2014/main" id="{FB1F094B-2ACF-1A4B-8E35-24A62FC0612C}"/>
              </a:ext>
            </a:extLst>
          </p:cNvPr>
          <p:cNvPicPr>
            <a:picLocks noGrp="1" noChangeAspect="1" noChangeArrowheads="1"/>
          </p:cNvPicPr>
          <p:nvPr>
            <p:ph sz="quarter" idx="4294967295"/>
          </p:nvPr>
        </p:nvPicPr>
        <p:blipFill>
          <a:blip r:embed="rId7"/>
          <a:stretch>
            <a:fillRect/>
          </a:stretch>
        </p:blipFill>
        <p:spPr>
          <a:xfrm>
            <a:off x="3286605" y="4571187"/>
            <a:ext cx="2020528" cy="1600200"/>
          </a:xfrm>
          <a:noFill/>
          <a:ln w="44450">
            <a:solidFill>
              <a:srgbClr val="00206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9" name="Picture 9">
            <a:extLst>
              <a:ext uri="{FF2B5EF4-FFF2-40B4-BE49-F238E27FC236}">
                <a16:creationId xmlns:a16="http://schemas.microsoft.com/office/drawing/2014/main" id="{79DF6608-7DA3-E14A-8324-50E3ED0E1A96}"/>
              </a:ext>
            </a:extLst>
          </p:cNvPr>
          <p:cNvPicPr>
            <a:picLocks noGrp="1" noChangeAspect="1" noChangeArrowheads="1"/>
          </p:cNvPicPr>
          <p:nvPr>
            <p:ph sz="quarter" idx="4294967295"/>
          </p:nvPr>
        </p:nvPicPr>
        <p:blipFill>
          <a:blip r:embed="rId8"/>
          <a:stretch>
            <a:fillRect/>
          </a:stretch>
        </p:blipFill>
        <p:spPr>
          <a:xfrm>
            <a:off x="1863982" y="3112478"/>
            <a:ext cx="1828800" cy="1242646"/>
          </a:xfrm>
          <a:noFill/>
          <a:ln w="44450">
            <a:solidFill>
              <a:srgbClr val="00206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5">
            <a:extLst>
              <a:ext uri="{FF2B5EF4-FFF2-40B4-BE49-F238E27FC236}">
                <a16:creationId xmlns:a16="http://schemas.microsoft.com/office/drawing/2014/main" id="{78CE75DB-57CE-B445-A216-2C0E9B0F3A52}"/>
              </a:ext>
            </a:extLst>
          </p:cNvPr>
          <p:cNvSpPr txBox="1">
            <a:spLocks noChangeArrowheads="1"/>
          </p:cNvSpPr>
          <p:nvPr/>
        </p:nvSpPr>
        <p:spPr bwMode="auto">
          <a:xfrm>
            <a:off x="5413708" y="2007021"/>
            <a:ext cx="10618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cs typeface="Arial" panose="020B0604020202020204" pitchFamily="34" charset="0"/>
              </a:rPr>
              <a:t>Paper mill </a:t>
            </a:r>
          </a:p>
          <a:p>
            <a:r>
              <a:rPr lang="en-US" altLang="en-US" sz="1600" dirty="0">
                <a:cs typeface="Arial" panose="020B0604020202020204" pitchFamily="34" charset="0"/>
              </a:rPr>
              <a:t>sludge</a:t>
            </a:r>
          </a:p>
        </p:txBody>
      </p:sp>
      <p:sp>
        <p:nvSpPr>
          <p:cNvPr id="30726" name="AutoShape 6">
            <a:extLst>
              <a:ext uri="{FF2B5EF4-FFF2-40B4-BE49-F238E27FC236}">
                <a16:creationId xmlns:a16="http://schemas.microsoft.com/office/drawing/2014/main" id="{2470A0EA-311B-DB41-88F1-4478832ECBE5}"/>
              </a:ext>
            </a:extLst>
          </p:cNvPr>
          <p:cNvSpPr>
            <a:spLocks noChangeArrowheads="1"/>
          </p:cNvSpPr>
          <p:nvPr/>
        </p:nvSpPr>
        <p:spPr bwMode="auto">
          <a:xfrm>
            <a:off x="6172200" y="3405188"/>
            <a:ext cx="1143000" cy="609600"/>
          </a:xfrm>
          <a:prstGeom prst="rightArrow">
            <a:avLst>
              <a:gd name="adj1" fmla="val 50000"/>
              <a:gd name="adj2" fmla="val 46875"/>
            </a:avLst>
          </a:prstGeom>
          <a:solidFill>
            <a:schemeClr val="tx1"/>
          </a:solidFill>
          <a:ln w="9525">
            <a:solidFill>
              <a:schemeClr val="tx1"/>
            </a:solidFill>
            <a:miter lim="800000"/>
            <a:headEnd/>
            <a:tailEnd/>
          </a:ln>
          <a:effectLst/>
          <a:extLst/>
        </p:spPr>
        <p:txBody>
          <a:bodyPr wrap="none" anchor="ctr"/>
          <a:lstStyle/>
          <a:p>
            <a:endParaRPr lang="en-US"/>
          </a:p>
        </p:txBody>
      </p:sp>
      <p:sp>
        <p:nvSpPr>
          <p:cNvPr id="30727" name="Text Box 7">
            <a:extLst>
              <a:ext uri="{FF2B5EF4-FFF2-40B4-BE49-F238E27FC236}">
                <a16:creationId xmlns:a16="http://schemas.microsoft.com/office/drawing/2014/main" id="{85B69364-5D0D-5248-A8EC-AC63253AB791}"/>
              </a:ext>
            </a:extLst>
          </p:cNvPr>
          <p:cNvSpPr txBox="1">
            <a:spLocks noChangeArrowheads="1"/>
          </p:cNvSpPr>
          <p:nvPr/>
        </p:nvSpPr>
        <p:spPr bwMode="auto">
          <a:xfrm>
            <a:off x="7895132" y="4167189"/>
            <a:ext cx="1716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err="1">
                <a:cs typeface="Arial" panose="020B0604020202020204" pitchFamily="34" charset="0"/>
              </a:rPr>
              <a:t>Levulinic</a:t>
            </a:r>
            <a:r>
              <a:rPr lang="en-US" altLang="en-US" dirty="0">
                <a:cs typeface="Arial" panose="020B0604020202020204" pitchFamily="34" charset="0"/>
              </a:rPr>
              <a:t> acid</a:t>
            </a:r>
          </a:p>
          <a:p>
            <a:pPr algn="ctr"/>
            <a:r>
              <a:rPr lang="en-US" altLang="en-US" dirty="0">
                <a:cs typeface="Arial" panose="020B0604020202020204" pitchFamily="34" charset="0"/>
              </a:rPr>
              <a:t>one-ton-per-day</a:t>
            </a:r>
          </a:p>
        </p:txBody>
      </p:sp>
      <p:sp>
        <p:nvSpPr>
          <p:cNvPr id="30730" name="Text Box 10">
            <a:extLst>
              <a:ext uri="{FF2B5EF4-FFF2-40B4-BE49-F238E27FC236}">
                <a16:creationId xmlns:a16="http://schemas.microsoft.com/office/drawing/2014/main" id="{2C2E24F9-665A-8E40-AD21-62B71D4C054B}"/>
              </a:ext>
            </a:extLst>
          </p:cNvPr>
          <p:cNvSpPr txBox="1">
            <a:spLocks noChangeArrowheads="1"/>
          </p:cNvSpPr>
          <p:nvPr/>
        </p:nvSpPr>
        <p:spPr bwMode="auto">
          <a:xfrm>
            <a:off x="1112327" y="5128599"/>
            <a:ext cx="19780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cs typeface="Arial" panose="020B0604020202020204" pitchFamily="34" charset="0"/>
              </a:rPr>
              <a:t>Municipal solid waste</a:t>
            </a:r>
          </a:p>
          <a:p>
            <a:r>
              <a:rPr lang="en-US" altLang="en-US" sz="1600" dirty="0">
                <a:cs typeface="Arial" panose="020B0604020202020204" pitchFamily="34" charset="0"/>
              </a:rPr>
              <a:t>and waste paper</a:t>
            </a:r>
          </a:p>
        </p:txBody>
      </p:sp>
      <p:sp>
        <p:nvSpPr>
          <p:cNvPr id="30731" name="Text Box 11">
            <a:extLst>
              <a:ext uri="{FF2B5EF4-FFF2-40B4-BE49-F238E27FC236}">
                <a16:creationId xmlns:a16="http://schemas.microsoft.com/office/drawing/2014/main" id="{13EC0912-033B-AE49-B253-51C8F454CA44}"/>
              </a:ext>
            </a:extLst>
          </p:cNvPr>
          <p:cNvSpPr txBox="1">
            <a:spLocks noChangeArrowheads="1"/>
          </p:cNvSpPr>
          <p:nvPr/>
        </p:nvSpPr>
        <p:spPr bwMode="auto">
          <a:xfrm>
            <a:off x="3868330" y="3429000"/>
            <a:ext cx="12227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cs typeface="Arial" panose="020B0604020202020204" pitchFamily="34" charset="0"/>
              </a:rPr>
              <a:t>Agricultural </a:t>
            </a:r>
          </a:p>
          <a:p>
            <a:r>
              <a:rPr lang="en-US" altLang="en-US" sz="1600" dirty="0">
                <a:cs typeface="Arial" panose="020B0604020202020204" pitchFamily="34" charset="0"/>
              </a:rPr>
              <a:t>residues,</a:t>
            </a:r>
          </a:p>
          <a:p>
            <a:r>
              <a:rPr lang="en-US" altLang="en-US" sz="1600" dirty="0">
                <a:cs typeface="Arial" panose="020B0604020202020204" pitchFamily="34" charset="0"/>
              </a:rPr>
              <a:t>Waste wood</a:t>
            </a:r>
          </a:p>
        </p:txBody>
      </p:sp>
      <p:sp>
        <p:nvSpPr>
          <p:cNvPr id="12" name="TextBox 11">
            <a:extLst>
              <a:ext uri="{FF2B5EF4-FFF2-40B4-BE49-F238E27FC236}">
                <a16:creationId xmlns:a16="http://schemas.microsoft.com/office/drawing/2014/main" id="{893FDFB5-B86F-4684-9C08-078ACC33F583}"/>
              </a:ext>
            </a:extLst>
          </p:cNvPr>
          <p:cNvSpPr txBox="1"/>
          <p:nvPr/>
        </p:nvSpPr>
        <p:spPr>
          <a:xfrm>
            <a:off x="9550948" y="6476086"/>
            <a:ext cx="2886519" cy="246221"/>
          </a:xfrm>
          <a:prstGeom prst="rect">
            <a:avLst/>
          </a:prstGeom>
          <a:noFill/>
        </p:spPr>
        <p:txBody>
          <a:bodyPr wrap="square" rtlCol="0">
            <a:spAutoFit/>
          </a:bodyPr>
          <a:lstStyle/>
          <a:p>
            <a:r>
              <a:rPr lang="en-US" sz="1000" dirty="0">
                <a:solidFill>
                  <a:schemeClr val="tx1">
                    <a:lumMod val="50000"/>
                    <a:lumOff val="50000"/>
                  </a:schemeClr>
                </a:solidFill>
              </a:rPr>
              <a:t>Image Source: </a:t>
            </a:r>
            <a:r>
              <a:rPr lang="en-US" sz="1000" dirty="0" err="1">
                <a:solidFill>
                  <a:schemeClr val="tx1">
                    <a:lumMod val="50000"/>
                    <a:lumOff val="50000"/>
                  </a:schemeClr>
                </a:solidFill>
              </a:rPr>
              <a:t>Masx</a:t>
            </a:r>
            <a:r>
              <a:rPr lang="en-US" sz="1000" dirty="0">
                <a:solidFill>
                  <a:schemeClr val="tx1">
                    <a:lumMod val="50000"/>
                    <a:lumOff val="50000"/>
                  </a:schemeClr>
                </a:solidFill>
              </a:rPr>
              <a:t> Pixel, </a:t>
            </a:r>
            <a:r>
              <a:rPr lang="en-US" sz="1000" dirty="0" err="1">
                <a:solidFill>
                  <a:schemeClr val="tx1">
                    <a:lumMod val="50000"/>
                    <a:lumOff val="50000"/>
                  </a:schemeClr>
                </a:solidFill>
              </a:rPr>
              <a:t>Pixbay</a:t>
            </a:r>
            <a:r>
              <a:rPr lang="en-US" sz="1000" dirty="0">
                <a:solidFill>
                  <a:schemeClr val="tx1">
                    <a:lumMod val="50000"/>
                    <a:lumOff val="50000"/>
                  </a:schemeClr>
                </a:solidFill>
              </a:rPr>
              <a:t>, Flickr</a:t>
            </a:r>
          </a:p>
        </p:txBody>
      </p:sp>
    </p:spTree>
    <p:extLst>
      <p:ext uri="{BB962C8B-B14F-4D97-AF65-F5344CB8AC3E}">
        <p14:creationId xmlns:p14="http://schemas.microsoft.com/office/powerpoint/2010/main" val="1782750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9B53AAE-5417-BB47-A027-3F028022D3AE}"/>
              </a:ext>
            </a:extLst>
          </p:cNvPr>
          <p:cNvSpPr>
            <a:spLocks noGrp="1" noChangeArrowheads="1"/>
          </p:cNvSpPr>
          <p:nvPr>
            <p:ph type="title"/>
          </p:nvPr>
        </p:nvSpPr>
        <p:spPr/>
        <p:txBody>
          <a:bodyPr>
            <a:normAutofit/>
          </a:bodyPr>
          <a:lstStyle/>
          <a:p>
            <a:r>
              <a:rPr lang="en-US" altLang="en-US" sz="4000" dirty="0" err="1">
                <a:latin typeface="+mn-lt"/>
              </a:rPr>
              <a:t>Levulinic</a:t>
            </a:r>
            <a:r>
              <a:rPr lang="en-US" altLang="en-US" sz="4000" dirty="0">
                <a:latin typeface="+mn-lt"/>
              </a:rPr>
              <a:t> acid</a:t>
            </a:r>
          </a:p>
        </p:txBody>
      </p:sp>
      <p:sp>
        <p:nvSpPr>
          <p:cNvPr id="31747" name="Rectangle 3">
            <a:extLst>
              <a:ext uri="{FF2B5EF4-FFF2-40B4-BE49-F238E27FC236}">
                <a16:creationId xmlns:a16="http://schemas.microsoft.com/office/drawing/2014/main" id="{C8F60047-C644-9448-9CF7-8EEB46917105}"/>
              </a:ext>
            </a:extLst>
          </p:cNvPr>
          <p:cNvSpPr>
            <a:spLocks noGrp="1" noChangeArrowheads="1"/>
          </p:cNvSpPr>
          <p:nvPr>
            <p:ph type="body" idx="1"/>
          </p:nvPr>
        </p:nvSpPr>
        <p:spPr/>
        <p:txBody>
          <a:bodyPr>
            <a:normAutofit fontScale="85000" lnSpcReduction="20000"/>
          </a:bodyPr>
          <a:lstStyle/>
          <a:p>
            <a:r>
              <a:rPr lang="en-US" altLang="en-US" sz="2600" dirty="0"/>
              <a:t>Green Chemistry Challenge Award</a:t>
            </a:r>
            <a:br>
              <a:rPr lang="en-US" altLang="en-US" sz="2600" dirty="0"/>
            </a:br>
            <a:r>
              <a:rPr lang="en-US" altLang="en-US" sz="2600" dirty="0"/>
              <a:t>1999 Small Business Award</a:t>
            </a:r>
          </a:p>
          <a:p>
            <a:endParaRPr lang="en-US" altLang="en-US" sz="1800" dirty="0"/>
          </a:p>
          <a:p>
            <a:endParaRPr lang="en-US" altLang="en-US" sz="1800" dirty="0"/>
          </a:p>
          <a:p>
            <a:endParaRPr lang="en-US" altLang="en-US" sz="1800" dirty="0"/>
          </a:p>
          <a:p>
            <a:endParaRPr lang="en-US" altLang="en-US" sz="1800" dirty="0"/>
          </a:p>
          <a:p>
            <a:endParaRPr lang="en-US" altLang="en-US" sz="1800" dirty="0"/>
          </a:p>
          <a:p>
            <a:endParaRPr lang="en-US" altLang="en-US" sz="1800" dirty="0"/>
          </a:p>
          <a:p>
            <a:endParaRPr lang="en-US" altLang="en-US" sz="1800" dirty="0"/>
          </a:p>
          <a:p>
            <a:endParaRPr lang="en-US" altLang="en-US" sz="2600" dirty="0"/>
          </a:p>
          <a:p>
            <a:endParaRPr lang="en-US" altLang="en-US" sz="2600" dirty="0"/>
          </a:p>
          <a:p>
            <a:r>
              <a:rPr lang="en-US" altLang="en-US" sz="2600" dirty="0"/>
              <a:t>&gt; 70% yields</a:t>
            </a:r>
          </a:p>
          <a:p>
            <a:r>
              <a:rPr lang="en-US" altLang="en-US" sz="2600" dirty="0"/>
              <a:t>Product is removed from medium as it is formed (preventing tar formation)</a:t>
            </a:r>
          </a:p>
          <a:p>
            <a:endParaRPr lang="en-US" altLang="en-US" sz="1800" dirty="0"/>
          </a:p>
        </p:txBody>
      </p:sp>
      <p:graphicFrame>
        <p:nvGraphicFramePr>
          <p:cNvPr id="31748" name="Object 4">
            <a:extLst>
              <a:ext uri="{FF2B5EF4-FFF2-40B4-BE49-F238E27FC236}">
                <a16:creationId xmlns:a16="http://schemas.microsoft.com/office/drawing/2014/main" id="{CF957CB9-2C37-254A-8570-68C306B2E789}"/>
              </a:ext>
            </a:extLst>
          </p:cNvPr>
          <p:cNvGraphicFramePr>
            <a:graphicFrameLocks noChangeAspect="1"/>
          </p:cNvGraphicFramePr>
          <p:nvPr/>
        </p:nvGraphicFramePr>
        <p:xfrm>
          <a:off x="2087564" y="2362200"/>
          <a:ext cx="8099425" cy="2643188"/>
        </p:xfrm>
        <a:graphic>
          <a:graphicData uri="http://schemas.openxmlformats.org/presentationml/2006/ole">
            <mc:AlternateContent xmlns:mc="http://schemas.openxmlformats.org/markup-compatibility/2006">
              <mc:Choice xmlns:v="urn:schemas-microsoft-com:vml" Requires="v">
                <p:oleObj spid="_x0000_s6479" name="CS ChemDraw Drawing" r:id="rId4" imgW="29159200" imgH="9512300" progId="ChemDraw.Document.6.0">
                  <p:embed/>
                </p:oleObj>
              </mc:Choice>
              <mc:Fallback>
                <p:oleObj name="CS ChemDraw Drawing" r:id="rId4" imgW="29159200" imgH="9512300" progId="ChemDraw.Document.6.0">
                  <p:embed/>
                  <p:pic>
                    <p:nvPicPr>
                      <p:cNvPr id="31748" name="Object 4">
                        <a:extLst>
                          <a:ext uri="{FF2B5EF4-FFF2-40B4-BE49-F238E27FC236}">
                            <a16:creationId xmlns:a16="http://schemas.microsoft.com/office/drawing/2014/main" id="{CF957CB9-2C37-254A-8570-68C306B2E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7564" y="2362200"/>
                        <a:ext cx="8099425"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02491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CDC27F5-51B1-E949-B307-EF0A42509DF8}"/>
              </a:ext>
            </a:extLst>
          </p:cNvPr>
          <p:cNvSpPr>
            <a:spLocks noGrp="1" noChangeArrowheads="1"/>
          </p:cNvSpPr>
          <p:nvPr>
            <p:ph type="title" sz="quarter" idx="4294967295"/>
          </p:nvPr>
        </p:nvSpPr>
        <p:spPr>
          <a:xfrm>
            <a:off x="609600" y="5984"/>
            <a:ext cx="10972800" cy="1143000"/>
          </a:xfrm>
        </p:spPr>
        <p:txBody>
          <a:bodyPr>
            <a:normAutofit/>
          </a:bodyPr>
          <a:lstStyle/>
          <a:p>
            <a:r>
              <a:rPr lang="en-US" altLang="en-US" sz="3600" dirty="0">
                <a:latin typeface="+mn-lt"/>
              </a:rPr>
              <a:t>A platform chemical</a:t>
            </a:r>
          </a:p>
        </p:txBody>
      </p:sp>
      <p:graphicFrame>
        <p:nvGraphicFramePr>
          <p:cNvPr id="32771" name="Object 3">
            <a:extLst>
              <a:ext uri="{FF2B5EF4-FFF2-40B4-BE49-F238E27FC236}">
                <a16:creationId xmlns:a16="http://schemas.microsoft.com/office/drawing/2014/main" id="{45012600-E74C-A54C-B68A-6F01587B34ED}"/>
              </a:ext>
            </a:extLst>
          </p:cNvPr>
          <p:cNvGraphicFramePr>
            <a:graphicFrameLocks noGrp="1" noChangeAspect="1"/>
          </p:cNvGraphicFramePr>
          <p:nvPr>
            <p:ph sz="quarter" idx="4294967295"/>
            <p:extLst>
              <p:ext uri="{D42A27DB-BD31-4B8C-83A1-F6EECF244321}">
                <p14:modId xmlns:p14="http://schemas.microsoft.com/office/powerpoint/2010/main" val="2479158133"/>
              </p:ext>
            </p:extLst>
          </p:nvPr>
        </p:nvGraphicFramePr>
        <p:xfrm>
          <a:off x="5497701" y="2834569"/>
          <a:ext cx="1585912" cy="1741488"/>
        </p:xfrm>
        <a:graphic>
          <a:graphicData uri="http://schemas.openxmlformats.org/presentationml/2006/ole">
            <mc:AlternateContent xmlns:mc="http://schemas.openxmlformats.org/markup-compatibility/2006">
              <mc:Choice xmlns:v="urn:schemas-microsoft-com:vml" Requires="v">
                <p:oleObj spid="_x0000_s13247" name="CS ChemDraw Drawing" r:id="rId4" imgW="5461000" imgH="5994400" progId="ChemDraw.Document.6.0">
                  <p:embed/>
                </p:oleObj>
              </mc:Choice>
              <mc:Fallback>
                <p:oleObj name="CS ChemDraw Drawing" r:id="rId4" imgW="5461000" imgH="5994400" progId="ChemDraw.Document.6.0">
                  <p:embed/>
                  <p:pic>
                    <p:nvPicPr>
                      <p:cNvPr id="32771" name="Object 3">
                        <a:extLst>
                          <a:ext uri="{FF2B5EF4-FFF2-40B4-BE49-F238E27FC236}">
                            <a16:creationId xmlns:a16="http://schemas.microsoft.com/office/drawing/2014/main" id="{45012600-E74C-A54C-B68A-6F01587B3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701" y="2834569"/>
                        <a:ext cx="1585912"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4">
            <a:extLst>
              <a:ext uri="{FF2B5EF4-FFF2-40B4-BE49-F238E27FC236}">
                <a16:creationId xmlns:a16="http://schemas.microsoft.com/office/drawing/2014/main" id="{FD7772CF-8B1D-3648-A50A-25834F899ECB}"/>
              </a:ext>
            </a:extLst>
          </p:cNvPr>
          <p:cNvGraphicFramePr>
            <a:graphicFrameLocks noGrp="1" noChangeAspect="1"/>
          </p:cNvGraphicFramePr>
          <p:nvPr>
            <p:ph sz="quarter" idx="4294967295"/>
            <p:extLst>
              <p:ext uri="{D42A27DB-BD31-4B8C-83A1-F6EECF244321}">
                <p14:modId xmlns:p14="http://schemas.microsoft.com/office/powerpoint/2010/main" val="764917360"/>
              </p:ext>
            </p:extLst>
          </p:nvPr>
        </p:nvGraphicFramePr>
        <p:xfrm>
          <a:off x="7827169" y="4774906"/>
          <a:ext cx="2011362" cy="1095375"/>
        </p:xfrm>
        <a:graphic>
          <a:graphicData uri="http://schemas.openxmlformats.org/presentationml/2006/ole">
            <mc:AlternateContent xmlns:mc="http://schemas.openxmlformats.org/markup-compatibility/2006">
              <mc:Choice xmlns:v="urn:schemas-microsoft-com:vml" Requires="v">
                <p:oleObj spid="_x0000_s13248" name="CS ChemDraw Drawing" r:id="rId6" imgW="7239000" imgH="3937000" progId="ChemDraw.Document.6.0">
                  <p:embed/>
                </p:oleObj>
              </mc:Choice>
              <mc:Fallback>
                <p:oleObj name="CS ChemDraw Drawing" r:id="rId6" imgW="7239000" imgH="3937000" progId="ChemDraw.Document.6.0">
                  <p:embed/>
                  <p:pic>
                    <p:nvPicPr>
                      <p:cNvPr id="32772" name="Object 4">
                        <a:extLst>
                          <a:ext uri="{FF2B5EF4-FFF2-40B4-BE49-F238E27FC236}">
                            <a16:creationId xmlns:a16="http://schemas.microsoft.com/office/drawing/2014/main" id="{FD7772CF-8B1D-3648-A50A-25834F899E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7169" y="4774906"/>
                        <a:ext cx="2011362"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3" name="Object 5">
            <a:extLst>
              <a:ext uri="{FF2B5EF4-FFF2-40B4-BE49-F238E27FC236}">
                <a16:creationId xmlns:a16="http://schemas.microsoft.com/office/drawing/2014/main" id="{44742376-4B31-BD4B-9BC7-7A9DA2C83054}"/>
              </a:ext>
            </a:extLst>
          </p:cNvPr>
          <p:cNvGraphicFramePr>
            <a:graphicFrameLocks noGrp="1" noChangeAspect="1"/>
          </p:cNvGraphicFramePr>
          <p:nvPr>
            <p:ph sz="quarter" idx="4294967295"/>
            <p:extLst>
              <p:ext uri="{D42A27DB-BD31-4B8C-83A1-F6EECF244321}">
                <p14:modId xmlns:p14="http://schemas.microsoft.com/office/powerpoint/2010/main" val="3231925915"/>
              </p:ext>
            </p:extLst>
          </p:nvPr>
        </p:nvGraphicFramePr>
        <p:xfrm>
          <a:off x="8211573" y="1472398"/>
          <a:ext cx="1185862" cy="712788"/>
        </p:xfrm>
        <a:graphic>
          <a:graphicData uri="http://schemas.openxmlformats.org/presentationml/2006/ole">
            <mc:AlternateContent xmlns:mc="http://schemas.openxmlformats.org/markup-compatibility/2006">
              <mc:Choice xmlns:v="urn:schemas-microsoft-com:vml" Requires="v">
                <p:oleObj spid="_x0000_s13249" name="CS ChemDraw Drawing" r:id="rId8" imgW="4267200" imgH="2565400" progId="ChemDraw.Document.6.0">
                  <p:embed/>
                </p:oleObj>
              </mc:Choice>
              <mc:Fallback>
                <p:oleObj name="CS ChemDraw Drawing" r:id="rId8" imgW="4267200" imgH="2565400" progId="ChemDraw.Document.6.0">
                  <p:embed/>
                  <p:pic>
                    <p:nvPicPr>
                      <p:cNvPr id="32773" name="Object 5">
                        <a:extLst>
                          <a:ext uri="{FF2B5EF4-FFF2-40B4-BE49-F238E27FC236}">
                            <a16:creationId xmlns:a16="http://schemas.microsoft.com/office/drawing/2014/main" id="{44742376-4B31-BD4B-9BC7-7A9DA2C830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1573" y="1472398"/>
                        <a:ext cx="1185862"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6" name="Object 8">
            <a:extLst>
              <a:ext uri="{FF2B5EF4-FFF2-40B4-BE49-F238E27FC236}">
                <a16:creationId xmlns:a16="http://schemas.microsoft.com/office/drawing/2014/main" id="{9386EF9F-0300-6C4F-B38A-866A6A4DAC7F}"/>
              </a:ext>
            </a:extLst>
          </p:cNvPr>
          <p:cNvGraphicFramePr>
            <a:graphicFrameLocks noGrp="1" noChangeAspect="1"/>
          </p:cNvGraphicFramePr>
          <p:nvPr>
            <p:ph sz="quarter" idx="4294967295"/>
            <p:extLst>
              <p:ext uri="{D42A27DB-BD31-4B8C-83A1-F6EECF244321}">
                <p14:modId xmlns:p14="http://schemas.microsoft.com/office/powerpoint/2010/main" val="2307505965"/>
              </p:ext>
            </p:extLst>
          </p:nvPr>
        </p:nvGraphicFramePr>
        <p:xfrm>
          <a:off x="3000825" y="882272"/>
          <a:ext cx="1633538" cy="1665288"/>
        </p:xfrm>
        <a:graphic>
          <a:graphicData uri="http://schemas.openxmlformats.org/presentationml/2006/ole">
            <mc:AlternateContent xmlns:mc="http://schemas.openxmlformats.org/markup-compatibility/2006">
              <mc:Choice xmlns:v="urn:schemas-microsoft-com:vml" Requires="v">
                <p:oleObj spid="_x0000_s13250" name="CS ChemDraw Drawing" r:id="rId10" imgW="5880100" imgH="5994400" progId="ChemDraw.Document.6.0">
                  <p:embed/>
                </p:oleObj>
              </mc:Choice>
              <mc:Fallback>
                <p:oleObj name="CS ChemDraw Drawing" r:id="rId10" imgW="5880100" imgH="5994400" progId="ChemDraw.Document.6.0">
                  <p:embed/>
                  <p:pic>
                    <p:nvPicPr>
                      <p:cNvPr id="32776" name="Object 8">
                        <a:extLst>
                          <a:ext uri="{FF2B5EF4-FFF2-40B4-BE49-F238E27FC236}">
                            <a16:creationId xmlns:a16="http://schemas.microsoft.com/office/drawing/2014/main" id="{9386EF9F-0300-6C4F-B38A-866A6A4DAC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825" y="882272"/>
                        <a:ext cx="1633538"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4" name="AutoShape 6">
            <a:extLst>
              <a:ext uri="{FF2B5EF4-FFF2-40B4-BE49-F238E27FC236}">
                <a16:creationId xmlns:a16="http://schemas.microsoft.com/office/drawing/2014/main" id="{B8260CDB-D28C-3B49-AC45-44872D926BD3}"/>
              </a:ext>
            </a:extLst>
          </p:cNvPr>
          <p:cNvSpPr>
            <a:spLocks noChangeArrowheads="1"/>
          </p:cNvSpPr>
          <p:nvPr/>
        </p:nvSpPr>
        <p:spPr bwMode="auto">
          <a:xfrm rot="8018785">
            <a:off x="4857750" y="43053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32775" name="Text Box 7">
            <a:extLst>
              <a:ext uri="{FF2B5EF4-FFF2-40B4-BE49-F238E27FC236}">
                <a16:creationId xmlns:a16="http://schemas.microsoft.com/office/drawing/2014/main" id="{5B7BB9DA-F11E-9A47-9627-541DDF109CAF}"/>
              </a:ext>
            </a:extLst>
          </p:cNvPr>
          <p:cNvSpPr txBox="1">
            <a:spLocks noChangeArrowheads="1"/>
          </p:cNvSpPr>
          <p:nvPr/>
        </p:nvSpPr>
        <p:spPr bwMode="auto">
          <a:xfrm>
            <a:off x="7228405" y="6016626"/>
            <a:ext cx="32088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cs typeface="Arial" panose="020B0604020202020204" pitchFamily="34" charset="0"/>
              </a:rPr>
              <a:t>DALA (</a:t>
            </a:r>
            <a:r>
              <a:rPr lang="en-US" altLang="en-US" sz="1600">
                <a:cs typeface="Arial" panose="020B0604020202020204" pitchFamily="34" charset="0"/>
                <a:sym typeface="Symbol" pitchFamily="2" charset="2"/>
              </a:rPr>
              <a:t>-amino levulinic acid)</a:t>
            </a:r>
          </a:p>
          <a:p>
            <a:pPr algn="ctr"/>
            <a:r>
              <a:rPr lang="en-US" altLang="en-US" sz="1600">
                <a:cs typeface="Arial" panose="020B0604020202020204" pitchFamily="34" charset="0"/>
                <a:sym typeface="Symbol" pitchFamily="2" charset="2"/>
              </a:rPr>
              <a:t>(non-toxic, biodegradable herbicide)</a:t>
            </a:r>
          </a:p>
        </p:txBody>
      </p:sp>
      <p:graphicFrame>
        <p:nvGraphicFramePr>
          <p:cNvPr id="32777" name="Object 9">
            <a:extLst>
              <a:ext uri="{FF2B5EF4-FFF2-40B4-BE49-F238E27FC236}">
                <a16:creationId xmlns:a16="http://schemas.microsoft.com/office/drawing/2014/main" id="{3BF141F5-62EA-6448-9DF1-CA7BD33FC1CE}"/>
              </a:ext>
            </a:extLst>
          </p:cNvPr>
          <p:cNvGraphicFramePr>
            <a:graphicFrameLocks noChangeAspect="1"/>
          </p:cNvGraphicFramePr>
          <p:nvPr>
            <p:extLst>
              <p:ext uri="{D42A27DB-BD31-4B8C-83A1-F6EECF244321}">
                <p14:modId xmlns:p14="http://schemas.microsoft.com/office/powerpoint/2010/main" val="2404509295"/>
              </p:ext>
            </p:extLst>
          </p:nvPr>
        </p:nvGraphicFramePr>
        <p:xfrm>
          <a:off x="1524000" y="4684983"/>
          <a:ext cx="3360738" cy="1638300"/>
        </p:xfrm>
        <a:graphic>
          <a:graphicData uri="http://schemas.openxmlformats.org/presentationml/2006/ole">
            <mc:AlternateContent xmlns:mc="http://schemas.openxmlformats.org/markup-compatibility/2006">
              <mc:Choice xmlns:v="urn:schemas-microsoft-com:vml" Requires="v">
                <p:oleObj spid="_x0000_s13251" name="CS ChemDraw Drawing" r:id="rId12" imgW="12090400" imgH="5892800" progId="ChemDraw.Document.6.0">
                  <p:embed/>
                </p:oleObj>
              </mc:Choice>
              <mc:Fallback>
                <p:oleObj name="CS ChemDraw Drawing" r:id="rId12" imgW="12090400" imgH="5892800" progId="ChemDraw.Document.6.0">
                  <p:embed/>
                  <p:pic>
                    <p:nvPicPr>
                      <p:cNvPr id="32777" name="Object 9">
                        <a:extLst>
                          <a:ext uri="{FF2B5EF4-FFF2-40B4-BE49-F238E27FC236}">
                            <a16:creationId xmlns:a16="http://schemas.microsoft.com/office/drawing/2014/main" id="{3BF141F5-62EA-6448-9DF1-CA7BD33FC1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4684983"/>
                        <a:ext cx="3360738"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8" name="Rectangle 10">
            <a:extLst>
              <a:ext uri="{FF2B5EF4-FFF2-40B4-BE49-F238E27FC236}">
                <a16:creationId xmlns:a16="http://schemas.microsoft.com/office/drawing/2014/main" id="{2507B3A5-A45B-D147-BAFB-593682683BF5}"/>
              </a:ext>
            </a:extLst>
          </p:cNvPr>
          <p:cNvSpPr>
            <a:spLocks noChangeArrowheads="1"/>
          </p:cNvSpPr>
          <p:nvPr/>
        </p:nvSpPr>
        <p:spPr bwMode="auto">
          <a:xfrm>
            <a:off x="3657600" y="5784850"/>
            <a:ext cx="14558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cs typeface="Arial" panose="020B0604020202020204" pitchFamily="34" charset="0"/>
              </a:rPr>
              <a:t>Diphenolic acid</a:t>
            </a:r>
          </a:p>
        </p:txBody>
      </p:sp>
      <p:sp>
        <p:nvSpPr>
          <p:cNvPr id="32779" name="Rectangle 11">
            <a:extLst>
              <a:ext uri="{FF2B5EF4-FFF2-40B4-BE49-F238E27FC236}">
                <a16:creationId xmlns:a16="http://schemas.microsoft.com/office/drawing/2014/main" id="{C3D757D6-F640-8246-A047-FDBFB04A772D}"/>
              </a:ext>
            </a:extLst>
          </p:cNvPr>
          <p:cNvSpPr>
            <a:spLocks noChangeArrowheads="1"/>
          </p:cNvSpPr>
          <p:nvPr/>
        </p:nvSpPr>
        <p:spPr bwMode="auto">
          <a:xfrm>
            <a:off x="8305801" y="2355850"/>
            <a:ext cx="11202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cs typeface="Arial" panose="020B0604020202020204" pitchFamily="34" charset="0"/>
              </a:rPr>
              <a:t>Acrylic acid</a:t>
            </a:r>
          </a:p>
        </p:txBody>
      </p:sp>
      <p:sp>
        <p:nvSpPr>
          <p:cNvPr id="32780" name="Rectangle 12">
            <a:extLst>
              <a:ext uri="{FF2B5EF4-FFF2-40B4-BE49-F238E27FC236}">
                <a16:creationId xmlns:a16="http://schemas.microsoft.com/office/drawing/2014/main" id="{5CEEC35D-7482-9A44-8E85-3F855F16E3DA}"/>
              </a:ext>
            </a:extLst>
          </p:cNvPr>
          <p:cNvSpPr>
            <a:spLocks noChangeArrowheads="1"/>
          </p:cNvSpPr>
          <p:nvPr/>
        </p:nvSpPr>
        <p:spPr bwMode="auto">
          <a:xfrm>
            <a:off x="3352801" y="2508250"/>
            <a:ext cx="12314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cs typeface="Arial" panose="020B0604020202020204" pitchFamily="34" charset="0"/>
              </a:rPr>
              <a:t>Succinic acid</a:t>
            </a:r>
          </a:p>
        </p:txBody>
      </p:sp>
      <p:graphicFrame>
        <p:nvGraphicFramePr>
          <p:cNvPr id="32781" name="Object 13">
            <a:extLst>
              <a:ext uri="{FF2B5EF4-FFF2-40B4-BE49-F238E27FC236}">
                <a16:creationId xmlns:a16="http://schemas.microsoft.com/office/drawing/2014/main" id="{4191999D-8561-CC4A-8A97-AF3484F69BCC}"/>
              </a:ext>
            </a:extLst>
          </p:cNvPr>
          <p:cNvGraphicFramePr>
            <a:graphicFrameLocks noChangeAspect="1"/>
          </p:cNvGraphicFramePr>
          <p:nvPr/>
        </p:nvGraphicFramePr>
        <p:xfrm>
          <a:off x="9067801" y="3276601"/>
          <a:ext cx="708025" cy="703263"/>
        </p:xfrm>
        <a:graphic>
          <a:graphicData uri="http://schemas.openxmlformats.org/presentationml/2006/ole">
            <mc:AlternateContent xmlns:mc="http://schemas.openxmlformats.org/markup-compatibility/2006">
              <mc:Choice xmlns:v="urn:schemas-microsoft-com:vml" Requires="v">
                <p:oleObj spid="_x0000_s13252" name="CS ChemDraw Drawing" r:id="rId14" imgW="2552700" imgH="2527300" progId="ChemDraw.Document.6.0">
                  <p:embed/>
                </p:oleObj>
              </mc:Choice>
              <mc:Fallback>
                <p:oleObj name="CS ChemDraw Drawing" r:id="rId14" imgW="2552700" imgH="2527300" progId="ChemDraw.Document.6.0">
                  <p:embed/>
                  <p:pic>
                    <p:nvPicPr>
                      <p:cNvPr id="32781" name="Object 13">
                        <a:extLst>
                          <a:ext uri="{FF2B5EF4-FFF2-40B4-BE49-F238E27FC236}">
                            <a16:creationId xmlns:a16="http://schemas.microsoft.com/office/drawing/2014/main" id="{4191999D-8561-CC4A-8A97-AF3484F69B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67801" y="3276601"/>
                        <a:ext cx="70802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2" name="Text Box 14">
            <a:extLst>
              <a:ext uri="{FF2B5EF4-FFF2-40B4-BE49-F238E27FC236}">
                <a16:creationId xmlns:a16="http://schemas.microsoft.com/office/drawing/2014/main" id="{07565D03-0DFA-7446-9AFC-10785E69F5A6}"/>
              </a:ext>
            </a:extLst>
          </p:cNvPr>
          <p:cNvSpPr txBox="1">
            <a:spLocks noChangeArrowheads="1"/>
          </p:cNvSpPr>
          <p:nvPr/>
        </p:nvSpPr>
        <p:spPr bwMode="auto">
          <a:xfrm>
            <a:off x="9144000" y="3956050"/>
            <a:ext cx="5068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cs typeface="Arial" panose="020B0604020202020204" pitchFamily="34" charset="0"/>
              </a:rPr>
              <a:t>THF</a:t>
            </a:r>
          </a:p>
        </p:txBody>
      </p:sp>
      <p:graphicFrame>
        <p:nvGraphicFramePr>
          <p:cNvPr id="32783" name="Object 15">
            <a:extLst>
              <a:ext uri="{FF2B5EF4-FFF2-40B4-BE49-F238E27FC236}">
                <a16:creationId xmlns:a16="http://schemas.microsoft.com/office/drawing/2014/main" id="{316CC57E-9BB8-A04B-BB2B-3B0FEB24C0FA}"/>
              </a:ext>
            </a:extLst>
          </p:cNvPr>
          <p:cNvGraphicFramePr>
            <a:graphicFrameLocks noChangeAspect="1"/>
          </p:cNvGraphicFramePr>
          <p:nvPr/>
        </p:nvGraphicFramePr>
        <p:xfrm>
          <a:off x="2743201" y="3200401"/>
          <a:ext cx="1063625" cy="703263"/>
        </p:xfrm>
        <a:graphic>
          <a:graphicData uri="http://schemas.openxmlformats.org/presentationml/2006/ole">
            <mc:AlternateContent xmlns:mc="http://schemas.openxmlformats.org/markup-compatibility/2006">
              <mc:Choice xmlns:v="urn:schemas-microsoft-com:vml" Requires="v">
                <p:oleObj spid="_x0000_s13253" name="CS ChemDraw Drawing" r:id="rId16" imgW="3835400" imgH="2527300" progId="ChemDraw.Document.6.0">
                  <p:embed/>
                </p:oleObj>
              </mc:Choice>
              <mc:Fallback>
                <p:oleObj name="CS ChemDraw Drawing" r:id="rId16" imgW="3835400" imgH="2527300" progId="ChemDraw.Document.6.0">
                  <p:embed/>
                  <p:pic>
                    <p:nvPicPr>
                      <p:cNvPr id="32783" name="Object 15">
                        <a:extLst>
                          <a:ext uri="{FF2B5EF4-FFF2-40B4-BE49-F238E27FC236}">
                            <a16:creationId xmlns:a16="http://schemas.microsoft.com/office/drawing/2014/main" id="{316CC57E-9BB8-A04B-BB2B-3B0FEB24C0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43201" y="3200401"/>
                        <a:ext cx="106362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4" name="Text Box 16">
            <a:extLst>
              <a:ext uri="{FF2B5EF4-FFF2-40B4-BE49-F238E27FC236}">
                <a16:creationId xmlns:a16="http://schemas.microsoft.com/office/drawing/2014/main" id="{8F1D6D4E-D2E0-0649-A399-3147197727A9}"/>
              </a:ext>
            </a:extLst>
          </p:cNvPr>
          <p:cNvSpPr txBox="1">
            <a:spLocks noChangeArrowheads="1"/>
          </p:cNvSpPr>
          <p:nvPr/>
        </p:nvSpPr>
        <p:spPr bwMode="auto">
          <a:xfrm>
            <a:off x="2717687" y="3956051"/>
            <a:ext cx="13432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cs typeface="Arial" panose="020B0604020202020204" pitchFamily="34" charset="0"/>
              </a:rPr>
              <a:t>MTHF</a:t>
            </a:r>
          </a:p>
          <a:p>
            <a:pPr algn="ctr"/>
            <a:r>
              <a:rPr lang="en-US" altLang="en-US" sz="1600">
                <a:cs typeface="Arial" panose="020B0604020202020204" pitchFamily="34" charset="0"/>
              </a:rPr>
              <a:t>(fuel additive)</a:t>
            </a:r>
          </a:p>
        </p:txBody>
      </p:sp>
      <p:sp>
        <p:nvSpPr>
          <p:cNvPr id="32785" name="AutoShape 17">
            <a:extLst>
              <a:ext uri="{FF2B5EF4-FFF2-40B4-BE49-F238E27FC236}">
                <a16:creationId xmlns:a16="http://schemas.microsoft.com/office/drawing/2014/main" id="{3DB0CCBF-2A1F-4945-BF47-51A6F464C4EA}"/>
              </a:ext>
            </a:extLst>
          </p:cNvPr>
          <p:cNvSpPr>
            <a:spLocks noChangeArrowheads="1"/>
          </p:cNvSpPr>
          <p:nvPr/>
        </p:nvSpPr>
        <p:spPr bwMode="auto">
          <a:xfrm>
            <a:off x="7467600" y="35052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32786" name="AutoShape 18">
            <a:extLst>
              <a:ext uri="{FF2B5EF4-FFF2-40B4-BE49-F238E27FC236}">
                <a16:creationId xmlns:a16="http://schemas.microsoft.com/office/drawing/2014/main" id="{B3B2348A-4F79-7D4E-90D1-3EE8741B1EB2}"/>
              </a:ext>
            </a:extLst>
          </p:cNvPr>
          <p:cNvSpPr>
            <a:spLocks noChangeArrowheads="1"/>
          </p:cNvSpPr>
          <p:nvPr/>
        </p:nvSpPr>
        <p:spPr bwMode="auto">
          <a:xfrm rot="19666295">
            <a:off x="7162800" y="26670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32787" name="AutoShape 19">
            <a:extLst>
              <a:ext uri="{FF2B5EF4-FFF2-40B4-BE49-F238E27FC236}">
                <a16:creationId xmlns:a16="http://schemas.microsoft.com/office/drawing/2014/main" id="{040D3DC7-2619-D243-A22F-ED6667D52766}"/>
              </a:ext>
            </a:extLst>
          </p:cNvPr>
          <p:cNvSpPr>
            <a:spLocks noChangeArrowheads="1"/>
          </p:cNvSpPr>
          <p:nvPr/>
        </p:nvSpPr>
        <p:spPr bwMode="auto">
          <a:xfrm rot="10800000">
            <a:off x="4495800" y="35052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32788" name="AutoShape 20">
            <a:extLst>
              <a:ext uri="{FF2B5EF4-FFF2-40B4-BE49-F238E27FC236}">
                <a16:creationId xmlns:a16="http://schemas.microsoft.com/office/drawing/2014/main" id="{0BE91534-6C92-014E-9107-4F7DA9034F79}"/>
              </a:ext>
            </a:extLst>
          </p:cNvPr>
          <p:cNvSpPr>
            <a:spLocks noChangeArrowheads="1"/>
          </p:cNvSpPr>
          <p:nvPr/>
        </p:nvSpPr>
        <p:spPr bwMode="auto">
          <a:xfrm rot="12971592">
            <a:off x="4876800" y="27432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
        <p:nvSpPr>
          <p:cNvPr id="32789" name="AutoShape 21">
            <a:extLst>
              <a:ext uri="{FF2B5EF4-FFF2-40B4-BE49-F238E27FC236}">
                <a16:creationId xmlns:a16="http://schemas.microsoft.com/office/drawing/2014/main" id="{79C00845-6130-3148-BC70-BF6AA3A371DC}"/>
              </a:ext>
            </a:extLst>
          </p:cNvPr>
          <p:cNvSpPr>
            <a:spLocks noChangeArrowheads="1"/>
          </p:cNvSpPr>
          <p:nvPr/>
        </p:nvSpPr>
        <p:spPr bwMode="auto">
          <a:xfrm rot="2373580">
            <a:off x="7172325" y="42672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graphicFrame>
        <p:nvGraphicFramePr>
          <p:cNvPr id="32790" name="Object 22">
            <a:extLst>
              <a:ext uri="{FF2B5EF4-FFF2-40B4-BE49-F238E27FC236}">
                <a16:creationId xmlns:a16="http://schemas.microsoft.com/office/drawing/2014/main" id="{25AE770A-29C9-EC4F-890E-832F532176DF}"/>
              </a:ext>
            </a:extLst>
          </p:cNvPr>
          <p:cNvGraphicFramePr>
            <a:graphicFrameLocks noChangeAspect="1"/>
          </p:cNvGraphicFramePr>
          <p:nvPr/>
        </p:nvGraphicFramePr>
        <p:xfrm>
          <a:off x="5410201" y="1447801"/>
          <a:ext cx="1960563" cy="333375"/>
        </p:xfrm>
        <a:graphic>
          <a:graphicData uri="http://schemas.openxmlformats.org/presentationml/2006/ole">
            <mc:AlternateContent xmlns:mc="http://schemas.openxmlformats.org/markup-compatibility/2006">
              <mc:Choice xmlns:v="urn:schemas-microsoft-com:vml" Requires="v">
                <p:oleObj spid="_x0000_s13254" name="CS ChemDraw Drawing" r:id="rId18" imgW="7061200" imgH="1193800" progId="ChemDraw.Document.6.0">
                  <p:embed/>
                </p:oleObj>
              </mc:Choice>
              <mc:Fallback>
                <p:oleObj name="CS ChemDraw Drawing" r:id="rId18" imgW="7061200" imgH="1193800" progId="ChemDraw.Document.6.0">
                  <p:embed/>
                  <p:pic>
                    <p:nvPicPr>
                      <p:cNvPr id="32790" name="Object 22">
                        <a:extLst>
                          <a:ext uri="{FF2B5EF4-FFF2-40B4-BE49-F238E27FC236}">
                            <a16:creationId xmlns:a16="http://schemas.microsoft.com/office/drawing/2014/main" id="{25AE770A-29C9-EC4F-890E-832F532176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10201" y="1447801"/>
                        <a:ext cx="196056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91" name="Text Box 23">
            <a:extLst>
              <a:ext uri="{FF2B5EF4-FFF2-40B4-BE49-F238E27FC236}">
                <a16:creationId xmlns:a16="http://schemas.microsoft.com/office/drawing/2014/main" id="{17E6188B-9CE8-E04E-AB99-4D3C36317137}"/>
              </a:ext>
            </a:extLst>
          </p:cNvPr>
          <p:cNvSpPr txBox="1">
            <a:spLocks noChangeArrowheads="1"/>
          </p:cNvSpPr>
          <p:nvPr/>
        </p:nvSpPr>
        <p:spPr bwMode="auto">
          <a:xfrm>
            <a:off x="5867400" y="1746250"/>
            <a:ext cx="1119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cs typeface="Arial" panose="020B0604020202020204" pitchFamily="34" charset="0"/>
              </a:rPr>
              <a:t>butanediol</a:t>
            </a:r>
          </a:p>
        </p:txBody>
      </p:sp>
      <p:sp>
        <p:nvSpPr>
          <p:cNvPr id="32792" name="AutoShape 24">
            <a:extLst>
              <a:ext uri="{FF2B5EF4-FFF2-40B4-BE49-F238E27FC236}">
                <a16:creationId xmlns:a16="http://schemas.microsoft.com/office/drawing/2014/main" id="{99EC1939-068F-F74E-A873-EB1E9B7DBFDE}"/>
              </a:ext>
            </a:extLst>
          </p:cNvPr>
          <p:cNvSpPr>
            <a:spLocks noChangeArrowheads="1"/>
          </p:cNvSpPr>
          <p:nvPr/>
        </p:nvSpPr>
        <p:spPr bwMode="auto">
          <a:xfrm rot="16200000">
            <a:off x="5981700" y="23241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graphicFrame>
        <p:nvGraphicFramePr>
          <p:cNvPr id="32793" name="Object 25">
            <a:extLst>
              <a:ext uri="{FF2B5EF4-FFF2-40B4-BE49-F238E27FC236}">
                <a16:creationId xmlns:a16="http://schemas.microsoft.com/office/drawing/2014/main" id="{F9B29D86-CFA8-994B-9C72-7914D70D2217}"/>
              </a:ext>
            </a:extLst>
          </p:cNvPr>
          <p:cNvGraphicFramePr>
            <a:graphicFrameLocks noChangeAspect="1"/>
          </p:cNvGraphicFramePr>
          <p:nvPr/>
        </p:nvGraphicFramePr>
        <p:xfrm>
          <a:off x="5638801" y="5257801"/>
          <a:ext cx="1084263" cy="703263"/>
        </p:xfrm>
        <a:graphic>
          <a:graphicData uri="http://schemas.openxmlformats.org/presentationml/2006/ole">
            <mc:AlternateContent xmlns:mc="http://schemas.openxmlformats.org/markup-compatibility/2006">
              <mc:Choice xmlns:v="urn:schemas-microsoft-com:vml" Requires="v">
                <p:oleObj spid="_x0000_s13255" name="CS ChemDraw Drawing" r:id="rId20" imgW="3898900" imgH="2527300" progId="ChemDraw.Document.6.0">
                  <p:embed/>
                </p:oleObj>
              </mc:Choice>
              <mc:Fallback>
                <p:oleObj name="CS ChemDraw Drawing" r:id="rId20" imgW="3898900" imgH="2527300" progId="ChemDraw.Document.6.0">
                  <p:embed/>
                  <p:pic>
                    <p:nvPicPr>
                      <p:cNvPr id="32793" name="Object 25">
                        <a:extLst>
                          <a:ext uri="{FF2B5EF4-FFF2-40B4-BE49-F238E27FC236}">
                            <a16:creationId xmlns:a16="http://schemas.microsoft.com/office/drawing/2014/main" id="{F9B29D86-CFA8-994B-9C72-7914D70D22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38801" y="5257801"/>
                        <a:ext cx="1084263"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94" name="Text Box 26">
            <a:extLst>
              <a:ext uri="{FF2B5EF4-FFF2-40B4-BE49-F238E27FC236}">
                <a16:creationId xmlns:a16="http://schemas.microsoft.com/office/drawing/2014/main" id="{D824EAA2-0D50-A449-B1CA-0DEC77883745}"/>
              </a:ext>
            </a:extLst>
          </p:cNvPr>
          <p:cNvSpPr txBox="1">
            <a:spLocks noChangeArrowheads="1"/>
          </p:cNvSpPr>
          <p:nvPr/>
        </p:nvSpPr>
        <p:spPr bwMode="auto">
          <a:xfrm>
            <a:off x="5657850" y="6013451"/>
            <a:ext cx="14033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cs typeface="Arial" panose="020B0604020202020204" pitchFamily="34" charset="0"/>
              </a:rPr>
              <a:t>gamma </a:t>
            </a:r>
          </a:p>
          <a:p>
            <a:pPr algn="ctr"/>
            <a:r>
              <a:rPr lang="en-US" altLang="en-US" sz="1600">
                <a:cs typeface="Arial" panose="020B0604020202020204" pitchFamily="34" charset="0"/>
              </a:rPr>
              <a:t>butyrolactone</a:t>
            </a:r>
          </a:p>
        </p:txBody>
      </p:sp>
      <p:sp>
        <p:nvSpPr>
          <p:cNvPr id="32795" name="AutoShape 27">
            <a:extLst>
              <a:ext uri="{FF2B5EF4-FFF2-40B4-BE49-F238E27FC236}">
                <a16:creationId xmlns:a16="http://schemas.microsoft.com/office/drawing/2014/main" id="{8A245B1F-AFA1-034E-9A7F-9681E2D4C304}"/>
              </a:ext>
            </a:extLst>
          </p:cNvPr>
          <p:cNvSpPr>
            <a:spLocks noChangeArrowheads="1"/>
          </p:cNvSpPr>
          <p:nvPr/>
        </p:nvSpPr>
        <p:spPr bwMode="auto">
          <a:xfrm rot="5400000">
            <a:off x="5981700" y="4533900"/>
            <a:ext cx="762000" cy="381000"/>
          </a:xfrm>
          <a:prstGeom prst="rightArrow">
            <a:avLst>
              <a:gd name="adj1" fmla="val 50000"/>
              <a:gd name="adj2" fmla="val 50000"/>
            </a:avLst>
          </a:prstGeom>
          <a:solidFill>
            <a:schemeClr val="accent3"/>
          </a:solidFill>
          <a:ln w="9525">
            <a:solidFill>
              <a:schemeClr val="tx1"/>
            </a:solidFill>
            <a:miter lim="800000"/>
            <a:headEnd/>
            <a:tailEnd/>
          </a:ln>
          <a:effectLst/>
          <a:extLst/>
        </p:spPr>
        <p:txBody>
          <a:bodyPr wrap="none" anchor="ctr"/>
          <a:lstStyle/>
          <a:p>
            <a:endParaRPr lang="en-US"/>
          </a:p>
        </p:txBody>
      </p:sp>
    </p:spTree>
    <p:extLst>
      <p:ext uri="{BB962C8B-B14F-4D97-AF65-F5344CB8AC3E}">
        <p14:creationId xmlns:p14="http://schemas.microsoft.com/office/powerpoint/2010/main" val="212641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B2C-CADF-AE4F-86DA-2E0124A095E3}"/>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EF8B6D76-FC14-8441-BF2A-A33E128D2E38}"/>
              </a:ext>
            </a:extLst>
          </p:cNvPr>
          <p:cNvSpPr>
            <a:spLocks noGrp="1"/>
          </p:cNvSpPr>
          <p:nvPr>
            <p:ph idx="1"/>
          </p:nvPr>
        </p:nvSpPr>
        <p:spPr>
          <a:xfrm>
            <a:off x="838200" y="1750132"/>
            <a:ext cx="10515600" cy="4776174"/>
          </a:xfrm>
        </p:spPr>
        <p:txBody>
          <a:bodyPr>
            <a:normAutofit/>
          </a:bodyPr>
          <a:lstStyle/>
          <a:p>
            <a:r>
              <a:rPr lang="en-US" sz="2400" dirty="0"/>
              <a:t>What is a Feedstocks?</a:t>
            </a:r>
          </a:p>
          <a:p>
            <a:pPr lvl="1"/>
            <a:r>
              <a:rPr lang="en-US" dirty="0"/>
              <a:t>Renewable vs. Depleting</a:t>
            </a:r>
          </a:p>
          <a:p>
            <a:pPr lvl="1"/>
            <a:r>
              <a:rPr lang="en-US" dirty="0"/>
              <a:t>Current feedstock consumption</a:t>
            </a:r>
          </a:p>
          <a:p>
            <a:r>
              <a:rPr lang="en-US" sz="2400" dirty="0"/>
              <a:t>Types of Renewable Feedstocks</a:t>
            </a:r>
          </a:p>
          <a:p>
            <a:pPr lvl="1"/>
            <a:r>
              <a:rPr lang="en-US" dirty="0"/>
              <a:t>CO</a:t>
            </a:r>
            <a:r>
              <a:rPr lang="en-US" baseline="-25000" dirty="0"/>
              <a:t>2</a:t>
            </a:r>
          </a:p>
          <a:p>
            <a:pPr lvl="1"/>
            <a:r>
              <a:rPr lang="en-US" dirty="0"/>
              <a:t>Biomass</a:t>
            </a:r>
          </a:p>
          <a:p>
            <a:pPr lvl="1"/>
            <a:r>
              <a:rPr lang="en-US" dirty="0"/>
              <a:t>Agricultural</a:t>
            </a:r>
          </a:p>
          <a:p>
            <a:r>
              <a:rPr lang="en-US" sz="2400" dirty="0"/>
              <a:t>Industrial Applications</a:t>
            </a:r>
          </a:p>
          <a:p>
            <a:r>
              <a:rPr lang="en-US" sz="2400" dirty="0">
                <a:solidFill>
                  <a:schemeClr val="accent2"/>
                </a:solidFill>
              </a:rPr>
              <a:t>Challenges and Opportunities</a:t>
            </a:r>
          </a:p>
          <a:p>
            <a:endParaRPr lang="en-US" sz="2400" dirty="0"/>
          </a:p>
          <a:p>
            <a:pPr lvl="1"/>
            <a:endParaRPr lang="en-US" dirty="0"/>
          </a:p>
          <a:p>
            <a:endParaRPr lang="en-US" sz="2400" dirty="0"/>
          </a:p>
        </p:txBody>
      </p:sp>
    </p:spTree>
    <p:extLst>
      <p:ext uri="{BB962C8B-B14F-4D97-AF65-F5344CB8AC3E}">
        <p14:creationId xmlns:p14="http://schemas.microsoft.com/office/powerpoint/2010/main" val="1306873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541"/>
            <a:ext cx="10515600" cy="1325563"/>
          </a:xfrm>
        </p:spPr>
        <p:txBody>
          <a:bodyPr>
            <a:normAutofit/>
          </a:bodyPr>
          <a:lstStyle/>
          <a:p>
            <a:r>
              <a:rPr lang="en-US" sz="4000" dirty="0">
                <a:latin typeface="+mn-lt"/>
              </a:rPr>
              <a:t>Challenges with Renewables</a:t>
            </a:r>
          </a:p>
        </p:txBody>
      </p:sp>
      <p:sp>
        <p:nvSpPr>
          <p:cNvPr id="3" name="Content Placeholder 2"/>
          <p:cNvSpPr>
            <a:spLocks noGrp="1"/>
          </p:cNvSpPr>
          <p:nvPr>
            <p:ph idx="1"/>
          </p:nvPr>
        </p:nvSpPr>
        <p:spPr>
          <a:xfrm>
            <a:off x="932330" y="1509381"/>
            <a:ext cx="8214013" cy="5291469"/>
          </a:xfrm>
        </p:spPr>
        <p:txBody>
          <a:bodyPr>
            <a:normAutofit/>
          </a:bodyPr>
          <a:lstStyle/>
          <a:p>
            <a:r>
              <a:rPr lang="en-US" sz="2200" dirty="0"/>
              <a:t>Feedstock cultivation</a:t>
            </a:r>
          </a:p>
          <a:p>
            <a:pPr lvl="1"/>
            <a:r>
              <a:rPr lang="en-US" sz="2000" dirty="0"/>
              <a:t>Competition with food supply</a:t>
            </a:r>
          </a:p>
          <a:p>
            <a:pPr lvl="1"/>
            <a:r>
              <a:rPr lang="en-US" sz="2000" dirty="0"/>
              <a:t>Land demand</a:t>
            </a:r>
          </a:p>
          <a:p>
            <a:pPr lvl="1"/>
            <a:r>
              <a:rPr lang="en-US" sz="2000" dirty="0"/>
              <a:t>Nutritional needs</a:t>
            </a:r>
          </a:p>
          <a:p>
            <a:pPr lvl="1"/>
            <a:r>
              <a:rPr lang="en-US" sz="2000" dirty="0"/>
              <a:t>Diseases</a:t>
            </a:r>
          </a:p>
          <a:p>
            <a:pPr lvl="1"/>
            <a:r>
              <a:rPr lang="en-US" sz="2000" dirty="0"/>
              <a:t>Initial investment</a:t>
            </a:r>
          </a:p>
          <a:p>
            <a:pPr>
              <a:spcBef>
                <a:spcPct val="0"/>
              </a:spcBef>
              <a:buClr>
                <a:srgbClr val="003300"/>
              </a:buClr>
              <a:buSzPct val="50000"/>
              <a:buFont typeface="Wingdings" charset="2"/>
              <a:buChar char="l"/>
            </a:pPr>
            <a:r>
              <a:rPr lang="en-GB" altLang="en-US" sz="2200" dirty="0"/>
              <a:t>Harvesting method to maximise yields and minimise degradation of product</a:t>
            </a:r>
          </a:p>
          <a:p>
            <a:pPr>
              <a:spcBef>
                <a:spcPct val="0"/>
              </a:spcBef>
              <a:buClr>
                <a:srgbClr val="003300"/>
              </a:buClr>
              <a:buSzPct val="50000"/>
              <a:buFont typeface="Wingdings" charset="2"/>
              <a:buChar char="l"/>
            </a:pPr>
            <a:r>
              <a:rPr lang="en-GB" altLang="en-US" sz="2200" dirty="0"/>
              <a:t>Post harvest processing</a:t>
            </a:r>
          </a:p>
          <a:p>
            <a:pPr>
              <a:spcBef>
                <a:spcPct val="0"/>
              </a:spcBef>
              <a:buClr>
                <a:srgbClr val="003300"/>
              </a:buClr>
              <a:buSzPct val="50000"/>
              <a:buFont typeface="Wingdings" charset="2"/>
              <a:buChar char="l"/>
            </a:pPr>
            <a:r>
              <a:rPr lang="en-GB" altLang="en-US" sz="2200" dirty="0"/>
              <a:t>Product extraction and purification</a:t>
            </a:r>
          </a:p>
          <a:p>
            <a:pPr>
              <a:spcBef>
                <a:spcPct val="0"/>
              </a:spcBef>
              <a:buClr>
                <a:srgbClr val="003300"/>
              </a:buClr>
              <a:buSzPct val="50000"/>
              <a:buFont typeface="Wingdings" charset="2"/>
              <a:buChar char="l"/>
            </a:pPr>
            <a:r>
              <a:rPr lang="en-GB" altLang="en-US" sz="2200" dirty="0"/>
              <a:t>Product standardization</a:t>
            </a:r>
          </a:p>
          <a:p>
            <a:pPr>
              <a:spcBef>
                <a:spcPct val="0"/>
              </a:spcBef>
              <a:buClr>
                <a:srgbClr val="003300"/>
              </a:buClr>
              <a:buSzPct val="50000"/>
              <a:buFont typeface="Wingdings" charset="2"/>
              <a:buChar char="l"/>
            </a:pPr>
            <a:r>
              <a:rPr lang="en-GB" altLang="en-US" sz="2200" dirty="0"/>
              <a:t>Complexity </a:t>
            </a:r>
          </a:p>
          <a:p>
            <a:pPr>
              <a:spcBef>
                <a:spcPct val="0"/>
              </a:spcBef>
              <a:buClr>
                <a:srgbClr val="003300"/>
              </a:buClr>
              <a:buSzPct val="50000"/>
              <a:buFont typeface="Wingdings" charset="2"/>
              <a:buChar char="l"/>
            </a:pPr>
            <a:r>
              <a:rPr lang="en-GB" altLang="en-US" sz="2200" dirty="0"/>
              <a:t>Product storage, packing and distribution</a:t>
            </a:r>
          </a:p>
          <a:p>
            <a:pPr>
              <a:spcBef>
                <a:spcPct val="0"/>
              </a:spcBef>
              <a:buClr>
                <a:srgbClr val="003300"/>
              </a:buClr>
              <a:buSzPct val="50000"/>
              <a:buFont typeface="Wingdings" charset="2"/>
              <a:buChar char="l"/>
            </a:pPr>
            <a:r>
              <a:rPr lang="en-GB" altLang="en-US" sz="2200" dirty="0"/>
              <a:t>New methodologies for alternative </a:t>
            </a:r>
            <a:r>
              <a:rPr lang="en-GB" altLang="en-US" sz="2200" dirty="0" err="1"/>
              <a:t>feedstocks</a:t>
            </a:r>
            <a:endParaRPr lang="en-GB" altLang="en-US" sz="2200" dirty="0"/>
          </a:p>
          <a:p>
            <a:pPr>
              <a:spcBef>
                <a:spcPct val="0"/>
              </a:spcBef>
              <a:buClr>
                <a:srgbClr val="003300"/>
              </a:buClr>
              <a:buSzPct val="50000"/>
              <a:buFont typeface="Wingdings" charset="2"/>
              <a:buChar char="l"/>
            </a:pPr>
            <a:r>
              <a:rPr lang="en-GB" altLang="en-US" sz="2200" dirty="0"/>
              <a:t>Choice of feedstock determines your process</a:t>
            </a:r>
          </a:p>
          <a:p>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863552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18" y="215633"/>
            <a:ext cx="8229600" cy="1143000"/>
          </a:xfrm>
        </p:spPr>
        <p:txBody>
          <a:bodyPr>
            <a:normAutofit/>
          </a:bodyPr>
          <a:lstStyle/>
          <a:p>
            <a:r>
              <a:rPr lang="en-US" sz="4000" dirty="0">
                <a:latin typeface="+mn-lt"/>
              </a:rPr>
              <a:t>Why use renewable feedstocks?</a:t>
            </a:r>
          </a:p>
        </p:txBody>
      </p:sp>
      <p:sp>
        <p:nvSpPr>
          <p:cNvPr id="3" name="Content Placeholder 2"/>
          <p:cNvSpPr>
            <a:spLocks noGrp="1"/>
          </p:cNvSpPr>
          <p:nvPr>
            <p:ph idx="1"/>
          </p:nvPr>
        </p:nvSpPr>
        <p:spPr>
          <a:xfrm>
            <a:off x="876300" y="1480604"/>
            <a:ext cx="6419850" cy="4843996"/>
          </a:xfrm>
        </p:spPr>
        <p:txBody>
          <a:bodyPr>
            <a:noAutofit/>
          </a:bodyPr>
          <a:lstStyle/>
          <a:p>
            <a:pPr marL="0" indent="0">
              <a:buNone/>
            </a:pPr>
            <a:r>
              <a:rPr lang="en-US" sz="2300" u="sng" dirty="0"/>
              <a:t>Economics</a:t>
            </a:r>
          </a:p>
          <a:p>
            <a:pPr lvl="1"/>
            <a:r>
              <a:rPr lang="en-US" sz="2300" dirty="0"/>
              <a:t>Inherent long-term tendency for petroleum price increases (finite resources)</a:t>
            </a:r>
          </a:p>
          <a:p>
            <a:pPr lvl="1"/>
            <a:r>
              <a:rPr lang="en-US" sz="2300" dirty="0"/>
              <a:t>A fluctuation of a few cents in crude oil price can result in massive price swings for downstream products</a:t>
            </a:r>
          </a:p>
          <a:p>
            <a:pPr lvl="1"/>
            <a:r>
              <a:rPr lang="en-US" sz="2300" dirty="0"/>
              <a:t>Decreasing cost of renewable resources</a:t>
            </a:r>
          </a:p>
          <a:p>
            <a:pPr lvl="1"/>
            <a:r>
              <a:rPr lang="en-US" sz="2300" dirty="0"/>
              <a:t>Lack of petroleum infrastructure</a:t>
            </a:r>
          </a:p>
          <a:p>
            <a:pPr marL="0" indent="0">
              <a:buNone/>
            </a:pPr>
            <a:r>
              <a:rPr lang="en-US" sz="2300" u="sng" dirty="0"/>
              <a:t>Scientific Opportunities:</a:t>
            </a:r>
          </a:p>
          <a:p>
            <a:pPr lvl="1"/>
            <a:r>
              <a:rPr lang="en-US" sz="2300" dirty="0"/>
              <a:t>Better quality renewable feedstocks</a:t>
            </a:r>
          </a:p>
          <a:p>
            <a:pPr lvl="1"/>
            <a:r>
              <a:rPr lang="en-US" sz="2300" dirty="0"/>
              <a:t>Modern plant breeding</a:t>
            </a:r>
          </a:p>
          <a:p>
            <a:pPr lvl="1"/>
            <a:r>
              <a:rPr lang="en-US" sz="2300" dirty="0"/>
              <a:t>Genetic manipulation</a:t>
            </a:r>
          </a:p>
          <a:p>
            <a:pPr lvl="1"/>
            <a:r>
              <a:rPr lang="en-US" sz="2300" dirty="0"/>
              <a:t>Breakthroughs in catalysis (enzymes, etc.)</a:t>
            </a:r>
          </a:p>
        </p:txBody>
      </p:sp>
      <p:sp>
        <p:nvSpPr>
          <p:cNvPr id="5" name="Rectangle 4">
            <a:extLst>
              <a:ext uri="{FF2B5EF4-FFF2-40B4-BE49-F238E27FC236}">
                <a16:creationId xmlns:a16="http://schemas.microsoft.com/office/drawing/2014/main" id="{7DF97F3E-6511-DC4E-828A-86A8C0C3FC42}"/>
              </a:ext>
            </a:extLst>
          </p:cNvPr>
          <p:cNvSpPr/>
          <p:nvPr/>
        </p:nvSpPr>
        <p:spPr>
          <a:xfrm>
            <a:off x="7420637" y="1480604"/>
            <a:ext cx="4095750" cy="2215991"/>
          </a:xfrm>
          <a:prstGeom prst="rect">
            <a:avLst/>
          </a:prstGeom>
        </p:spPr>
        <p:txBody>
          <a:bodyPr wrap="square">
            <a:spAutoFit/>
          </a:bodyPr>
          <a:lstStyle/>
          <a:p>
            <a:r>
              <a:rPr lang="en-US" sz="2300" u="sng" dirty="0"/>
              <a:t>Environment</a:t>
            </a:r>
          </a:p>
          <a:p>
            <a:pPr marL="800100" lvl="1" indent="-342900">
              <a:buFont typeface="Arial" panose="020B0604020202020204" pitchFamily="34" charset="0"/>
              <a:buChar char="•"/>
            </a:pPr>
            <a:r>
              <a:rPr lang="en-US" sz="2300" dirty="0"/>
              <a:t>Biological compatibility (to an extent)</a:t>
            </a:r>
          </a:p>
          <a:p>
            <a:pPr marL="800100" lvl="1" indent="-342900">
              <a:buFont typeface="Arial" panose="020B0604020202020204" pitchFamily="34" charset="0"/>
              <a:buChar char="•"/>
            </a:pPr>
            <a:r>
              <a:rPr lang="en-US" sz="2300" dirty="0"/>
              <a:t>Use of waste streams (wood pulping, agriculture, etc.)</a:t>
            </a:r>
          </a:p>
        </p:txBody>
      </p:sp>
    </p:spTree>
    <p:extLst>
      <p:ext uri="{BB962C8B-B14F-4D97-AF65-F5344CB8AC3E}">
        <p14:creationId xmlns:p14="http://schemas.microsoft.com/office/powerpoint/2010/main" val="2498606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2B6564-6804-F749-B04F-93D73F0C27D3}"/>
              </a:ext>
            </a:extLst>
          </p:cNvPr>
          <p:cNvSpPr txBox="1"/>
          <p:nvPr/>
        </p:nvSpPr>
        <p:spPr>
          <a:xfrm>
            <a:off x="784662" y="396655"/>
            <a:ext cx="632070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solidFill>
                  <a:schemeClr val="tx1">
                    <a:lumMod val="75000"/>
                    <a:lumOff val="25000"/>
                  </a:schemeClr>
                </a:solidFill>
                <a:effectLst/>
                <a:uLnTx/>
                <a:uFillTx/>
                <a:ea typeface="ＭＳ Ｐゴシック" charset="-128"/>
                <a:cs typeface="+mn-cs"/>
              </a:rPr>
              <a:t>Use of Renewable Feedstocks</a:t>
            </a:r>
          </a:p>
        </p:txBody>
      </p:sp>
      <p:sp>
        <p:nvSpPr>
          <p:cNvPr id="7" name="TextBox 6">
            <a:extLst>
              <a:ext uri="{FF2B5EF4-FFF2-40B4-BE49-F238E27FC236}">
                <a16:creationId xmlns:a16="http://schemas.microsoft.com/office/drawing/2014/main" id="{A44DA5BA-F6D0-0E4C-8B9F-DB317B8B13A5}"/>
              </a:ext>
            </a:extLst>
          </p:cNvPr>
          <p:cNvSpPr txBox="1"/>
          <p:nvPr/>
        </p:nvSpPr>
        <p:spPr>
          <a:xfrm>
            <a:off x="936658" y="1581959"/>
            <a:ext cx="8506887"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Ideal Benefits: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Renewable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Doesn’t compete with food sources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Commercial and Industrial Waste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Poses no intrinsic hazards to humans and the environment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be converted into desired products with minimal steps.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Conversion process uses minimal energy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100 % yield</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 atom economy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600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66BA-6447-4090-B3A2-6AAD61A8DFCF}"/>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4CBBCD2B-95F7-4FF4-8539-8BAD5D4B0EC1}"/>
              </a:ext>
            </a:extLst>
          </p:cNvPr>
          <p:cNvSpPr>
            <a:spLocks noGrp="1"/>
          </p:cNvSpPr>
          <p:nvPr>
            <p:ph idx="1"/>
          </p:nvPr>
        </p:nvSpPr>
        <p:spPr/>
        <p:txBody>
          <a:bodyPr/>
          <a:lstStyle/>
          <a:p>
            <a:r>
              <a:rPr lang="en-US" sz="2400" dirty="0"/>
              <a:t>A </a:t>
            </a:r>
            <a:r>
              <a:rPr lang="en-US" sz="2400"/>
              <a:t>renewable feedstock </a:t>
            </a:r>
            <a:r>
              <a:rPr lang="en-US" altLang="en-US" sz="2400" dirty="0">
                <a:solidFill>
                  <a:prstClr val="black"/>
                </a:solidFill>
                <a:latin typeface="Calibri" charset="0"/>
                <a:ea typeface="ＭＳ Ｐゴシック" charset="-128"/>
              </a:rPr>
              <a:t>should be renewable rather than depleting whenever </a:t>
            </a:r>
            <a:r>
              <a:rPr lang="en-US" altLang="en-US" sz="2400" dirty="0">
                <a:latin typeface="Calibri" charset="0"/>
                <a:ea typeface="ＭＳ Ｐゴシック" charset="-128"/>
              </a:rPr>
              <a:t>technically</a:t>
            </a:r>
            <a:r>
              <a:rPr lang="en-US" altLang="en-US" sz="2400" dirty="0">
                <a:solidFill>
                  <a:prstClr val="black"/>
                </a:solidFill>
                <a:latin typeface="Calibri" charset="0"/>
                <a:ea typeface="ＭＳ Ｐゴシック" charset="-128"/>
              </a:rPr>
              <a:t> and </a:t>
            </a:r>
            <a:r>
              <a:rPr lang="en-US" altLang="en-US" sz="2400" dirty="0">
                <a:latin typeface="Calibri" charset="0"/>
                <a:ea typeface="ＭＳ Ｐゴシック" charset="-128"/>
              </a:rPr>
              <a:t>economically</a:t>
            </a:r>
            <a:r>
              <a:rPr lang="en-US" altLang="en-US" sz="2400" dirty="0">
                <a:solidFill>
                  <a:prstClr val="black"/>
                </a:solidFill>
                <a:latin typeface="Calibri" charset="0"/>
                <a:ea typeface="ＭＳ Ｐゴシック" charset="-128"/>
              </a:rPr>
              <a:t> practical. </a:t>
            </a:r>
          </a:p>
          <a:p>
            <a:pPr marL="0" indent="0">
              <a:buNone/>
            </a:pPr>
            <a:endParaRPr lang="en-US" altLang="en-US" sz="2400" dirty="0">
              <a:solidFill>
                <a:prstClr val="black"/>
              </a:solidFill>
              <a:latin typeface="Calibri" charset="0"/>
              <a:ea typeface="ＭＳ Ｐゴシック" charset="-128"/>
            </a:endParaRPr>
          </a:p>
          <a:p>
            <a:r>
              <a:rPr lang="en-US" sz="2400" dirty="0"/>
              <a:t>A renewable resource is determined to be renewable if it can be replenished in a relevant amount of time.</a:t>
            </a:r>
          </a:p>
          <a:p>
            <a:endParaRPr lang="en-US" sz="2400" dirty="0"/>
          </a:p>
          <a:p>
            <a:r>
              <a:rPr lang="en-US" sz="2400" dirty="0"/>
              <a:t>Biomass valorization is the process of reusing, recycling or composting waste materials and converting them into more useful products</a:t>
            </a:r>
          </a:p>
          <a:p>
            <a:pPr marL="0" indent="0">
              <a:buNone/>
            </a:pPr>
            <a:endParaRPr lang="en-US" dirty="0"/>
          </a:p>
          <a:p>
            <a:endParaRPr lang="en-US" altLang="en-US" dirty="0">
              <a:solidFill>
                <a:prstClr val="black"/>
              </a:solidFill>
              <a:latin typeface="Calibri" charset="0"/>
              <a:ea typeface="ＭＳ Ｐゴシック" charset="-128"/>
            </a:endParaRPr>
          </a:p>
          <a:p>
            <a:endParaRPr lang="en-US" dirty="0">
              <a:solidFill>
                <a:prstClr val="black"/>
              </a:solidFill>
            </a:endParaRPr>
          </a:p>
          <a:p>
            <a:endParaRPr lang="en-US" dirty="0"/>
          </a:p>
        </p:txBody>
      </p:sp>
    </p:spTree>
    <p:extLst>
      <p:ext uri="{BB962C8B-B14F-4D97-AF65-F5344CB8AC3E}">
        <p14:creationId xmlns:p14="http://schemas.microsoft.com/office/powerpoint/2010/main" val="287285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B22F-6CB0-0D48-B95B-D79DA4524763}"/>
              </a:ext>
            </a:extLst>
          </p:cNvPr>
          <p:cNvSpPr>
            <a:spLocks noGrp="1"/>
          </p:cNvSpPr>
          <p:nvPr>
            <p:ph type="title"/>
          </p:nvPr>
        </p:nvSpPr>
        <p:spPr>
          <a:xfrm>
            <a:off x="814583" y="129914"/>
            <a:ext cx="6390258" cy="1325563"/>
          </a:xfrm>
        </p:spPr>
        <p:txBody>
          <a:bodyPr>
            <a:noAutofit/>
          </a:bodyPr>
          <a:lstStyle/>
          <a:p>
            <a:r>
              <a:rPr lang="en-US" sz="4000" dirty="0">
                <a:latin typeface="+mn-lt"/>
              </a:rPr>
              <a:t>Green Chemistry Pillars</a:t>
            </a:r>
          </a:p>
        </p:txBody>
      </p:sp>
      <p:pic>
        <p:nvPicPr>
          <p:cNvPr id="4" name="Picture 3" descr="BIG IMAGE (PNG)">
            <a:extLst>
              <a:ext uri="{FF2B5EF4-FFF2-40B4-BE49-F238E27FC236}">
                <a16:creationId xmlns:a16="http://schemas.microsoft.com/office/drawing/2014/main" id="{212E1672-420B-934C-B666-827D46A54AE5}"/>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09800" y="2590800"/>
            <a:ext cx="1600200" cy="3429000"/>
          </a:xfrm>
          <a:prstGeom prst="rect">
            <a:avLst/>
          </a:prstGeom>
        </p:spPr>
      </p:pic>
      <p:pic>
        <p:nvPicPr>
          <p:cNvPr id="30" name="Picture 29" descr="BIG IMAGE (PNG)">
            <a:extLst>
              <a:ext uri="{FF2B5EF4-FFF2-40B4-BE49-F238E27FC236}">
                <a16:creationId xmlns:a16="http://schemas.microsoft.com/office/drawing/2014/main" id="{37316E67-0274-6544-B0B1-8C6B7D6BEA79}"/>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295900" y="2590800"/>
            <a:ext cx="1600200" cy="3429000"/>
          </a:xfrm>
          <a:prstGeom prst="rect">
            <a:avLst/>
          </a:prstGeom>
        </p:spPr>
      </p:pic>
      <p:pic>
        <p:nvPicPr>
          <p:cNvPr id="31" name="Picture 30" descr="BIG IMAGE (PNG)">
            <a:extLst>
              <a:ext uri="{FF2B5EF4-FFF2-40B4-BE49-F238E27FC236}">
                <a16:creationId xmlns:a16="http://schemas.microsoft.com/office/drawing/2014/main" id="{03E49D83-3599-6542-83F0-2D188694C2C3}"/>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382000" y="2590800"/>
            <a:ext cx="1600200" cy="3429000"/>
          </a:xfrm>
          <a:prstGeom prst="rect">
            <a:avLst/>
          </a:prstGeom>
        </p:spPr>
      </p:pic>
      <p:sp>
        <p:nvSpPr>
          <p:cNvPr id="32" name="Text Box 9">
            <a:extLst>
              <a:ext uri="{FF2B5EF4-FFF2-40B4-BE49-F238E27FC236}">
                <a16:creationId xmlns:a16="http://schemas.microsoft.com/office/drawing/2014/main" id="{95604499-F766-F649-97AA-68780F93541F}"/>
              </a:ext>
            </a:extLst>
          </p:cNvPr>
          <p:cNvSpPr txBox="1">
            <a:spLocks noChangeArrowheads="1"/>
          </p:cNvSpPr>
          <p:nvPr/>
        </p:nvSpPr>
        <p:spPr bwMode="auto">
          <a:xfrm rot="16200000">
            <a:off x="1492850" y="4086392"/>
            <a:ext cx="3034100"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More environmentally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benign than alternatives</a:t>
            </a:r>
          </a:p>
        </p:txBody>
      </p:sp>
      <p:sp>
        <p:nvSpPr>
          <p:cNvPr id="33" name="Text Box 9">
            <a:extLst>
              <a:ext uri="{FF2B5EF4-FFF2-40B4-BE49-F238E27FC236}">
                <a16:creationId xmlns:a16="http://schemas.microsoft.com/office/drawing/2014/main" id="{CD4C4DC3-F0D6-C549-B084-A3F6806D5A9B}"/>
              </a:ext>
            </a:extLst>
          </p:cNvPr>
          <p:cNvSpPr txBox="1">
            <a:spLocks noChangeArrowheads="1"/>
          </p:cNvSpPr>
          <p:nvPr/>
        </p:nvSpPr>
        <p:spPr bwMode="auto">
          <a:xfrm rot="16200000">
            <a:off x="4724855" y="4086392"/>
            <a:ext cx="2742290"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Perform better than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black"/>
                </a:solidFill>
                <a:latin typeface="+mn-lt"/>
              </a:rPr>
              <a:t>available alternatives</a:t>
            </a: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 </a:t>
            </a:r>
          </a:p>
        </p:txBody>
      </p:sp>
      <p:sp>
        <p:nvSpPr>
          <p:cNvPr id="34" name="Text Box 9">
            <a:extLst>
              <a:ext uri="{FF2B5EF4-FFF2-40B4-BE49-F238E27FC236}">
                <a16:creationId xmlns:a16="http://schemas.microsoft.com/office/drawing/2014/main" id="{83BD1D77-399D-964E-86D6-D141AAE13301}"/>
              </a:ext>
            </a:extLst>
          </p:cNvPr>
          <p:cNvSpPr txBox="1">
            <a:spLocks noChangeArrowheads="1"/>
          </p:cNvSpPr>
          <p:nvPr/>
        </p:nvSpPr>
        <p:spPr bwMode="auto">
          <a:xfrm rot="16200000">
            <a:off x="7771297" y="4055935"/>
            <a:ext cx="2821606"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More Economical than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black"/>
                </a:solidFill>
                <a:latin typeface="+mn-lt"/>
              </a:rPr>
              <a:t>available alternatives</a:t>
            </a:r>
            <a:endPar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endParaRPr>
          </a:p>
        </p:txBody>
      </p:sp>
    </p:spTree>
    <p:extLst>
      <p:ext uri="{BB962C8B-B14F-4D97-AF65-F5344CB8AC3E}">
        <p14:creationId xmlns:p14="http://schemas.microsoft.com/office/powerpoint/2010/main" val="15094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B22F-6CB0-0D48-B95B-D79DA4524763}"/>
              </a:ext>
            </a:extLst>
          </p:cNvPr>
          <p:cNvSpPr>
            <a:spLocks noGrp="1"/>
          </p:cNvSpPr>
          <p:nvPr>
            <p:ph type="title"/>
          </p:nvPr>
        </p:nvSpPr>
        <p:spPr>
          <a:xfrm>
            <a:off x="814583" y="129914"/>
            <a:ext cx="6390258" cy="1325563"/>
          </a:xfrm>
        </p:spPr>
        <p:txBody>
          <a:bodyPr>
            <a:noAutofit/>
          </a:bodyPr>
          <a:lstStyle/>
          <a:p>
            <a:r>
              <a:rPr lang="en-US" sz="4000" dirty="0">
                <a:latin typeface="+mn-lt"/>
              </a:rPr>
              <a:t>Green Chemistry Pillars</a:t>
            </a:r>
          </a:p>
        </p:txBody>
      </p:sp>
      <p:pic>
        <p:nvPicPr>
          <p:cNvPr id="4" name="Picture 3" descr="BIG IMAGE (PNG)">
            <a:extLst>
              <a:ext uri="{FF2B5EF4-FFF2-40B4-BE49-F238E27FC236}">
                <a16:creationId xmlns:a16="http://schemas.microsoft.com/office/drawing/2014/main" id="{212E1672-420B-934C-B666-827D46A54AE5}"/>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09800" y="2590800"/>
            <a:ext cx="1600200" cy="3429000"/>
          </a:xfrm>
          <a:prstGeom prst="rect">
            <a:avLst/>
          </a:prstGeom>
        </p:spPr>
      </p:pic>
      <p:pic>
        <p:nvPicPr>
          <p:cNvPr id="30" name="Picture 29" descr="BIG IMAGE (PNG)">
            <a:extLst>
              <a:ext uri="{FF2B5EF4-FFF2-40B4-BE49-F238E27FC236}">
                <a16:creationId xmlns:a16="http://schemas.microsoft.com/office/drawing/2014/main" id="{37316E67-0274-6544-B0B1-8C6B7D6BEA79}"/>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295900" y="2590800"/>
            <a:ext cx="1600200" cy="3429000"/>
          </a:xfrm>
          <a:prstGeom prst="rect">
            <a:avLst/>
          </a:prstGeom>
        </p:spPr>
      </p:pic>
      <p:pic>
        <p:nvPicPr>
          <p:cNvPr id="31" name="Picture 30" descr="BIG IMAGE (PNG)">
            <a:extLst>
              <a:ext uri="{FF2B5EF4-FFF2-40B4-BE49-F238E27FC236}">
                <a16:creationId xmlns:a16="http://schemas.microsoft.com/office/drawing/2014/main" id="{03E49D83-3599-6542-83F0-2D188694C2C3}"/>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382000" y="2590800"/>
            <a:ext cx="1600200" cy="3429000"/>
          </a:xfrm>
          <a:prstGeom prst="rect">
            <a:avLst/>
          </a:prstGeom>
        </p:spPr>
      </p:pic>
      <p:sp>
        <p:nvSpPr>
          <p:cNvPr id="32" name="Text Box 9">
            <a:extLst>
              <a:ext uri="{FF2B5EF4-FFF2-40B4-BE49-F238E27FC236}">
                <a16:creationId xmlns:a16="http://schemas.microsoft.com/office/drawing/2014/main" id="{95604499-F766-F649-97AA-68780F93541F}"/>
              </a:ext>
            </a:extLst>
          </p:cNvPr>
          <p:cNvSpPr txBox="1">
            <a:spLocks noChangeArrowheads="1"/>
          </p:cNvSpPr>
          <p:nvPr/>
        </p:nvSpPr>
        <p:spPr bwMode="auto">
          <a:xfrm rot="16200000">
            <a:off x="1492850" y="4086392"/>
            <a:ext cx="3034100"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More environmentally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benign than alternatives</a:t>
            </a:r>
          </a:p>
        </p:txBody>
      </p:sp>
      <p:sp>
        <p:nvSpPr>
          <p:cNvPr id="33" name="Text Box 9">
            <a:extLst>
              <a:ext uri="{FF2B5EF4-FFF2-40B4-BE49-F238E27FC236}">
                <a16:creationId xmlns:a16="http://schemas.microsoft.com/office/drawing/2014/main" id="{CD4C4DC3-F0D6-C549-B084-A3F6806D5A9B}"/>
              </a:ext>
            </a:extLst>
          </p:cNvPr>
          <p:cNvSpPr txBox="1">
            <a:spLocks noChangeArrowheads="1"/>
          </p:cNvSpPr>
          <p:nvPr/>
        </p:nvSpPr>
        <p:spPr bwMode="auto">
          <a:xfrm rot="16200000">
            <a:off x="4724855" y="4086392"/>
            <a:ext cx="2742290"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Perform better than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black"/>
                </a:solidFill>
                <a:latin typeface="+mn-lt"/>
              </a:rPr>
              <a:t>available alternatives</a:t>
            </a: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 </a:t>
            </a:r>
          </a:p>
        </p:txBody>
      </p:sp>
      <p:sp>
        <p:nvSpPr>
          <p:cNvPr id="34" name="Text Box 9">
            <a:extLst>
              <a:ext uri="{FF2B5EF4-FFF2-40B4-BE49-F238E27FC236}">
                <a16:creationId xmlns:a16="http://schemas.microsoft.com/office/drawing/2014/main" id="{83BD1D77-399D-964E-86D6-D141AAE13301}"/>
              </a:ext>
            </a:extLst>
          </p:cNvPr>
          <p:cNvSpPr txBox="1">
            <a:spLocks noChangeArrowheads="1"/>
          </p:cNvSpPr>
          <p:nvPr/>
        </p:nvSpPr>
        <p:spPr bwMode="auto">
          <a:xfrm rot="16200000">
            <a:off x="7771297" y="4055935"/>
            <a:ext cx="2821606" cy="769441"/>
          </a:xfrm>
          <a:prstGeom prst="rect">
            <a:avLst/>
          </a:prstGeom>
          <a:noFill/>
          <a:ln w="9525">
            <a:no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rPr>
              <a:t>More Economical than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black"/>
                </a:solidFill>
                <a:latin typeface="+mn-lt"/>
              </a:rPr>
              <a:t>available alternatives</a:t>
            </a:r>
            <a:endParaRPr kumimoji="0" lang="en-US" sz="2200" b="1" i="0" u="none" strike="noStrike" kern="1200" cap="none" spc="0" normalizeH="0" baseline="0" noProof="0" dirty="0">
              <a:ln>
                <a:noFill/>
              </a:ln>
              <a:solidFill>
                <a:prstClr val="black"/>
              </a:solidFill>
              <a:effectLst/>
              <a:uLnTx/>
              <a:uFillTx/>
              <a:latin typeface="+mn-lt"/>
              <a:ea typeface="ＭＳ Ｐゴシック" pitchFamily="34" charset="-128"/>
              <a:cs typeface="+mn-cs"/>
            </a:endParaRPr>
          </a:p>
        </p:txBody>
      </p:sp>
      <p:sp>
        <p:nvSpPr>
          <p:cNvPr id="3" name="Rectangle 2">
            <a:extLst>
              <a:ext uri="{FF2B5EF4-FFF2-40B4-BE49-F238E27FC236}">
                <a16:creationId xmlns:a16="http://schemas.microsoft.com/office/drawing/2014/main" id="{53FB465E-5DA6-D846-9F27-CAB8EF692DC0}"/>
              </a:ext>
            </a:extLst>
          </p:cNvPr>
          <p:cNvSpPr/>
          <p:nvPr/>
        </p:nvSpPr>
        <p:spPr>
          <a:xfrm>
            <a:off x="1695450" y="1714500"/>
            <a:ext cx="8820150" cy="9144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Green Chemistry</a:t>
            </a:r>
          </a:p>
        </p:txBody>
      </p:sp>
    </p:spTree>
    <p:extLst>
      <p:ext uri="{BB962C8B-B14F-4D97-AF65-F5344CB8AC3E}">
        <p14:creationId xmlns:p14="http://schemas.microsoft.com/office/powerpoint/2010/main" val="1135586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921"/>
            <a:ext cx="10515600" cy="1325563"/>
          </a:xfrm>
        </p:spPr>
        <p:txBody>
          <a:bodyPr>
            <a:normAutofit/>
          </a:bodyPr>
          <a:lstStyle/>
          <a:p>
            <a:r>
              <a:rPr lang="en-US" sz="4000" dirty="0">
                <a:latin typeface="+mn-lt"/>
              </a:rPr>
              <a:t>What is a Feedstock?</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8595" y="3136261"/>
            <a:ext cx="2283759" cy="1460802"/>
          </a:xfrm>
          <a:prstGeom prst="rect">
            <a:avLst/>
          </a:prstGeom>
          <a:ln w="50800">
            <a:solidFill>
              <a:srgbClr val="002060"/>
            </a:solidFill>
          </a:ln>
        </p:spPr>
      </p:pic>
      <p:sp>
        <p:nvSpPr>
          <p:cNvPr id="6" name="TextBox 5"/>
          <p:cNvSpPr txBox="1"/>
          <p:nvPr/>
        </p:nvSpPr>
        <p:spPr>
          <a:xfrm>
            <a:off x="2563532" y="4680074"/>
            <a:ext cx="1553883" cy="430887"/>
          </a:xfrm>
          <a:prstGeom prst="rect">
            <a:avLst/>
          </a:prstGeom>
          <a:noFill/>
        </p:spPr>
        <p:txBody>
          <a:bodyPr wrap="square" rtlCol="0">
            <a:spAutoFit/>
          </a:bodyPr>
          <a:lstStyle/>
          <a:p>
            <a:pPr algn="ctr"/>
            <a:r>
              <a:rPr lang="en-US" sz="2200" dirty="0"/>
              <a:t>PET Plastic</a:t>
            </a:r>
          </a:p>
        </p:txBody>
      </p:sp>
      <p:sp>
        <p:nvSpPr>
          <p:cNvPr id="7" name="TextBox 6"/>
          <p:cNvSpPr txBox="1"/>
          <p:nvPr/>
        </p:nvSpPr>
        <p:spPr>
          <a:xfrm>
            <a:off x="5680636" y="4088373"/>
            <a:ext cx="1553883" cy="430887"/>
          </a:xfrm>
          <a:prstGeom prst="rect">
            <a:avLst/>
          </a:prstGeom>
          <a:noFill/>
        </p:spPr>
        <p:txBody>
          <a:bodyPr wrap="square" rtlCol="0">
            <a:spAutoFit/>
          </a:bodyPr>
          <a:lstStyle/>
          <a:p>
            <a:pPr algn="ctr"/>
            <a:r>
              <a:rPr lang="en-US" sz="2200" dirty="0"/>
              <a:t>PLA Plastic</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64515" y="2894357"/>
            <a:ext cx="2440268" cy="1741232"/>
          </a:xfrm>
          <a:prstGeom prst="rect">
            <a:avLst/>
          </a:prstGeom>
          <a:ln w="50800">
            <a:solidFill>
              <a:srgbClr val="002060"/>
            </a:solidFill>
          </a:ln>
        </p:spPr>
      </p:pic>
      <p:sp>
        <p:nvSpPr>
          <p:cNvPr id="11" name="TextBox 10"/>
          <p:cNvSpPr txBox="1"/>
          <p:nvPr/>
        </p:nvSpPr>
        <p:spPr>
          <a:xfrm>
            <a:off x="7964515" y="4680074"/>
            <a:ext cx="2578778" cy="430887"/>
          </a:xfrm>
          <a:prstGeom prst="rect">
            <a:avLst/>
          </a:prstGeom>
          <a:noFill/>
        </p:spPr>
        <p:txBody>
          <a:bodyPr wrap="square" rtlCol="0">
            <a:spAutoFit/>
          </a:bodyPr>
          <a:lstStyle/>
          <a:p>
            <a:r>
              <a:rPr lang="en-US" sz="2200" dirty="0"/>
              <a:t>Paper (not recycled)</a:t>
            </a:r>
          </a:p>
        </p:txBody>
      </p:sp>
      <p:sp>
        <p:nvSpPr>
          <p:cNvPr id="9" name="TextBox 8">
            <a:extLst>
              <a:ext uri="{FF2B5EF4-FFF2-40B4-BE49-F238E27FC236}">
                <a16:creationId xmlns:a16="http://schemas.microsoft.com/office/drawing/2014/main" id="{A5F6B2F5-6C65-4896-B342-5619F165782F}"/>
              </a:ext>
            </a:extLst>
          </p:cNvPr>
          <p:cNvSpPr txBox="1"/>
          <p:nvPr/>
        </p:nvSpPr>
        <p:spPr>
          <a:xfrm>
            <a:off x="10337799" y="6455836"/>
            <a:ext cx="1769533" cy="246221"/>
          </a:xfrm>
          <a:prstGeom prst="rect">
            <a:avLst/>
          </a:prstGeom>
          <a:noFill/>
        </p:spPr>
        <p:txBody>
          <a:bodyPr wrap="square" rtlCol="0">
            <a:spAutoFit/>
          </a:bodyPr>
          <a:lstStyle/>
          <a:p>
            <a:r>
              <a:rPr lang="en-US" sz="1000" dirty="0"/>
              <a:t>Image Source: Flickr, </a:t>
            </a:r>
            <a:r>
              <a:rPr lang="en-US" sz="1000" dirty="0" err="1"/>
              <a:t>Pixabay</a:t>
            </a:r>
            <a:endParaRPr lang="en-US" sz="1000" dirty="0"/>
          </a:p>
        </p:txBody>
      </p:sp>
      <p:pic>
        <p:nvPicPr>
          <p:cNvPr id="12" name="Picture 11">
            <a:extLst>
              <a:ext uri="{FF2B5EF4-FFF2-40B4-BE49-F238E27FC236}">
                <a16:creationId xmlns:a16="http://schemas.microsoft.com/office/drawing/2014/main" id="{FCD5715E-D2FA-473B-970D-D23B39D19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29742" y="1776100"/>
            <a:ext cx="1655669" cy="2207559"/>
          </a:xfrm>
          <a:prstGeom prst="rect">
            <a:avLst/>
          </a:prstGeom>
          <a:ln w="50800">
            <a:solidFill>
              <a:srgbClr val="002060"/>
            </a:solidFill>
          </a:ln>
        </p:spPr>
      </p:pic>
    </p:spTree>
    <p:extLst>
      <p:ext uri="{BB962C8B-B14F-4D97-AF65-F5344CB8AC3E}">
        <p14:creationId xmlns:p14="http://schemas.microsoft.com/office/powerpoint/2010/main" val="302080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06" y="198847"/>
            <a:ext cx="8229600" cy="1143000"/>
          </a:xfrm>
        </p:spPr>
        <p:txBody>
          <a:bodyPr>
            <a:normAutofit/>
          </a:bodyPr>
          <a:lstStyle/>
          <a:p>
            <a:r>
              <a:rPr lang="en-US" sz="4000" dirty="0">
                <a:latin typeface="+mn-lt"/>
              </a:rPr>
              <a:t>What is a Feedstock?</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6218" y="2697348"/>
            <a:ext cx="3216661" cy="2057531"/>
          </a:xfrm>
          <a:prstGeom prst="rect">
            <a:avLst/>
          </a:prstGeom>
          <a:ln w="50800">
            <a:solidFill>
              <a:srgbClr val="002060"/>
            </a:solidFill>
          </a:ln>
        </p:spPr>
      </p:pic>
      <p:sp>
        <p:nvSpPr>
          <p:cNvPr id="6" name="TextBox 5"/>
          <p:cNvSpPr txBox="1"/>
          <p:nvPr/>
        </p:nvSpPr>
        <p:spPr>
          <a:xfrm>
            <a:off x="1837606" y="4831912"/>
            <a:ext cx="1553883" cy="369332"/>
          </a:xfrm>
          <a:prstGeom prst="rect">
            <a:avLst/>
          </a:prstGeom>
          <a:noFill/>
        </p:spPr>
        <p:txBody>
          <a:bodyPr wrap="square" rtlCol="0">
            <a:spAutoFit/>
          </a:bodyPr>
          <a:lstStyle/>
          <a:p>
            <a:pPr algn="ctr"/>
            <a:r>
              <a:rPr lang="en-US" dirty="0"/>
              <a:t>PET Plastic</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32728"/>
          <a:stretch/>
        </p:blipFill>
        <p:spPr>
          <a:xfrm>
            <a:off x="5027706" y="3018118"/>
            <a:ext cx="4749800" cy="3627588"/>
          </a:xfrm>
          <a:prstGeom prst="rect">
            <a:avLst/>
          </a:prstGeom>
        </p:spPr>
      </p:pic>
      <p:sp>
        <p:nvSpPr>
          <p:cNvPr id="3" name="TextBox 2">
            <a:extLst>
              <a:ext uri="{FF2B5EF4-FFF2-40B4-BE49-F238E27FC236}">
                <a16:creationId xmlns:a16="http://schemas.microsoft.com/office/drawing/2014/main" id="{52AF8C93-607C-4472-9972-69D6EC1C7CED}"/>
              </a:ext>
            </a:extLst>
          </p:cNvPr>
          <p:cNvSpPr txBox="1"/>
          <p:nvPr/>
        </p:nvSpPr>
        <p:spPr>
          <a:xfrm>
            <a:off x="10752666" y="6498511"/>
            <a:ext cx="1769533" cy="246221"/>
          </a:xfrm>
          <a:prstGeom prst="rect">
            <a:avLst/>
          </a:prstGeom>
          <a:noFill/>
        </p:spPr>
        <p:txBody>
          <a:bodyPr wrap="square" rtlCol="0">
            <a:spAutoFit/>
          </a:bodyPr>
          <a:lstStyle/>
          <a:p>
            <a:r>
              <a:rPr lang="en-US" sz="1000" dirty="0"/>
              <a:t>Image Source: Flickr</a:t>
            </a:r>
          </a:p>
        </p:txBody>
      </p:sp>
    </p:spTree>
    <p:extLst>
      <p:ext uri="{BB962C8B-B14F-4D97-AF65-F5344CB8AC3E}">
        <p14:creationId xmlns:p14="http://schemas.microsoft.com/office/powerpoint/2010/main" val="108316287"/>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5402</TotalTime>
  <Words>3448</Words>
  <Application>Microsoft Office PowerPoint</Application>
  <PresentationFormat>Widescreen</PresentationFormat>
  <Paragraphs>535</Paragraphs>
  <Slides>59</Slides>
  <Notes>33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ＭＳ Ｐゴシック</vt:lpstr>
      <vt:lpstr>Arial</vt:lpstr>
      <vt:lpstr>Baghdad</vt:lpstr>
      <vt:lpstr>Bodoni Ornaments</vt:lpstr>
      <vt:lpstr>Calibri</vt:lpstr>
      <vt:lpstr>Cambria</vt:lpstr>
      <vt:lpstr>Corbel</vt:lpstr>
      <vt:lpstr>Symbol</vt:lpstr>
      <vt:lpstr>Wingdings</vt:lpstr>
      <vt:lpstr>Office Theme</vt:lpstr>
      <vt:lpstr>CS ChemDraw Drawing</vt:lpstr>
      <vt:lpstr>PowerPoint Presentation</vt:lpstr>
      <vt:lpstr>Outline</vt:lpstr>
      <vt:lpstr>Outline</vt:lpstr>
      <vt:lpstr>Video</vt:lpstr>
      <vt:lpstr>PowerPoint Presentation</vt:lpstr>
      <vt:lpstr>Green Chemistry Pillars</vt:lpstr>
      <vt:lpstr>Green Chemistry Pillars</vt:lpstr>
      <vt:lpstr>What is a Feedstock?</vt:lpstr>
      <vt:lpstr>What is a Feedstock?</vt:lpstr>
      <vt:lpstr>What is a Feedstock?</vt:lpstr>
      <vt:lpstr>What is a Feedstock?</vt:lpstr>
      <vt:lpstr>Renewable vs. Depleting</vt:lpstr>
      <vt:lpstr>Green Chemistry Principle #. 7</vt:lpstr>
      <vt:lpstr>Outline</vt:lpstr>
      <vt:lpstr>Renewable Feedstocks</vt:lpstr>
      <vt:lpstr>Why is CO2 Renewable as a feedstock??</vt:lpstr>
      <vt:lpstr>Using CO2 as a feedstock: Prof. Geoffrey W. Coates </vt:lpstr>
      <vt:lpstr>Biomass platforms</vt:lpstr>
      <vt:lpstr>Biomass Platform</vt:lpstr>
      <vt:lpstr>What is Valorization?</vt:lpstr>
      <vt:lpstr>Biomass Valorization: Today</vt:lpstr>
      <vt:lpstr>Lignocellulose Biomass</vt:lpstr>
      <vt:lpstr>Main Industries for Lignocellulose</vt:lpstr>
      <vt:lpstr>Lignin – Very Abundant!</vt:lpstr>
      <vt:lpstr>Petroleum Source Phenols</vt:lpstr>
      <vt:lpstr>Lignin – Source of Renewable ‘Drop-in’ Platform Chemicals</vt:lpstr>
      <vt:lpstr>Depolymerization Strategy</vt:lpstr>
      <vt:lpstr>Major Challenges</vt:lpstr>
      <vt:lpstr>Food Waste Biomass</vt:lpstr>
      <vt:lpstr>Food Waste Biomass</vt:lpstr>
      <vt:lpstr>Food Waste Biomass Availability</vt:lpstr>
      <vt:lpstr>Food Waste Biomass</vt:lpstr>
      <vt:lpstr>Terpenes: Applications</vt:lpstr>
      <vt:lpstr>Terpenes: Global Availability</vt:lpstr>
      <vt:lpstr>Terpenes: Global Availability</vt:lpstr>
      <vt:lpstr>Limonene: Biosolvent and Degreaser</vt:lpstr>
      <vt:lpstr>Limonene: Polycarbonate Materials</vt:lpstr>
      <vt:lpstr>Advantages</vt:lpstr>
      <vt:lpstr>Advantages</vt:lpstr>
      <vt:lpstr>Advantages</vt:lpstr>
      <vt:lpstr>Challenges</vt:lpstr>
      <vt:lpstr>Sugars as a platform chemical</vt:lpstr>
      <vt:lpstr>Sugars as a platform chemical</vt:lpstr>
      <vt:lpstr>Reaction Examples</vt:lpstr>
      <vt:lpstr>Outline</vt:lpstr>
      <vt:lpstr>Industrial Application: Braskem</vt:lpstr>
      <vt:lpstr>How it’s made</vt:lpstr>
      <vt:lpstr>Commercial Properties of Green PE</vt:lpstr>
      <vt:lpstr>Commercial Applications</vt:lpstr>
      <vt:lpstr>Commercial Application</vt:lpstr>
      <vt:lpstr>Industrial Application: Biofine, Incorporated</vt:lpstr>
      <vt:lpstr>The BioFine Process</vt:lpstr>
      <vt:lpstr>Levulinic acid</vt:lpstr>
      <vt:lpstr>A platform chemical</vt:lpstr>
      <vt:lpstr>Outline</vt:lpstr>
      <vt:lpstr>Challenges with Renewables</vt:lpstr>
      <vt:lpstr>Why use renewable feedstocks?</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241</cp:revision>
  <dcterms:created xsi:type="dcterms:W3CDTF">2018-04-03T14:35:18Z</dcterms:created>
  <dcterms:modified xsi:type="dcterms:W3CDTF">2019-03-13T14:08:26Z</dcterms:modified>
</cp:coreProperties>
</file>