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95" r:id="rId2"/>
    <p:sldId id="296" r:id="rId3"/>
    <p:sldId id="258" r:id="rId4"/>
    <p:sldId id="259" r:id="rId5"/>
    <p:sldId id="260" r:id="rId6"/>
    <p:sldId id="261" r:id="rId7"/>
    <p:sldId id="262" r:id="rId8"/>
    <p:sldId id="265"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92" r:id="rId24"/>
    <p:sldId id="284" r:id="rId25"/>
    <p:sldId id="285" r:id="rId26"/>
    <p:sldId id="286" r:id="rId27"/>
    <p:sldId id="287" r:id="rId28"/>
    <p:sldId id="290" r:id="rId29"/>
    <p:sldId id="288" r:id="rId30"/>
    <p:sldId id="289" r:id="rId31"/>
    <p:sldId id="291" r:id="rId32"/>
    <p:sldId id="293" r:id="rId33"/>
    <p:sldId id="294" r:id="rId34"/>
    <p:sldId id="299" r:id="rId35"/>
    <p:sldId id="298"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31" autoAdjust="0"/>
    <p:restoredTop sz="94505" autoAdjust="0"/>
  </p:normalViewPr>
  <p:slideViewPr>
    <p:cSldViewPr snapToGrid="0" snapToObjects="1">
      <p:cViewPr varScale="1">
        <p:scale>
          <a:sx n="112" d="100"/>
          <a:sy n="112" d="100"/>
        </p:scale>
        <p:origin x="200" y="25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868F1B-3B27-6C45-B31E-684FF71EFDE8}" type="datetimeFigureOut">
              <a:rPr lang="en-US" smtClean="0"/>
              <a:t>5/25/18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9A6A48-B81E-2546-8113-AA1BC0595797}" type="slidenum">
              <a:rPr lang="en-US" smtClean="0"/>
              <a:t>‹#›</a:t>
            </a:fld>
            <a:endParaRPr lang="en-US"/>
          </a:p>
        </p:txBody>
      </p:sp>
    </p:spTree>
    <p:extLst>
      <p:ext uri="{BB962C8B-B14F-4D97-AF65-F5344CB8AC3E}">
        <p14:creationId xmlns:p14="http://schemas.microsoft.com/office/powerpoint/2010/main" val="1709341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4986354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4AB1418-0252-2347-B706-B12D2E24778A}" type="slidenum">
              <a:rPr lang="en-US"/>
              <a:pPr/>
              <a:t>12</a:t>
            </a:fld>
            <a:endParaRPr lang="en-US"/>
          </a:p>
        </p:txBody>
      </p:sp>
      <p:sp>
        <p:nvSpPr>
          <p:cNvPr id="3789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C49D873-65E5-164D-B4CE-1C8B06A080A6}" type="slidenum">
              <a:rPr lang="en-US">
                <a:latin typeface="Calibri" charset="0"/>
              </a:rPr>
              <a:pPr algn="r" eaLnBrk="1" hangingPunct="1"/>
              <a:t>12</a:t>
            </a:fld>
            <a:endParaRPr lang="en-US">
              <a:latin typeface="Calibri" charset="0"/>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421930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9874716E-63D3-7A45-A8C9-A9C14A08BAB3}" type="slidenum">
              <a:rPr lang="en-US"/>
              <a:pPr/>
              <a:t>13</a:t>
            </a:fld>
            <a:endParaRPr lang="en-US"/>
          </a:p>
        </p:txBody>
      </p:sp>
      <p:sp>
        <p:nvSpPr>
          <p:cNvPr id="3993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BA213187-A06F-0A46-B3DF-473C5AF26B95}" type="slidenum">
              <a:rPr lang="en-US">
                <a:latin typeface="Calibri" charset="0"/>
              </a:rPr>
              <a:pPr algn="r" eaLnBrk="1" hangingPunct="1"/>
              <a:t>13</a:t>
            </a:fld>
            <a:endParaRPr lang="en-US">
              <a:latin typeface="Calibri" charset="0"/>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20603187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92F57CA-4739-8B46-A09A-B209242EA5D7}" type="slidenum">
              <a:rPr lang="en-US"/>
              <a:pPr/>
              <a:t>14</a:t>
            </a:fld>
            <a:endParaRPr lang="en-US"/>
          </a:p>
        </p:txBody>
      </p:sp>
      <p:sp>
        <p:nvSpPr>
          <p:cNvPr id="7885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B61801E-25C4-A84A-83E0-7875C225058F}" type="slidenum">
              <a:rPr lang="en-US">
                <a:latin typeface="Calibri" charset="0"/>
              </a:rPr>
              <a:pPr algn="r" eaLnBrk="1" hangingPunct="1"/>
              <a:t>14</a:t>
            </a:fld>
            <a:endParaRPr lang="en-US">
              <a:latin typeface="Calibri"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mother of pearl or nacre</a:t>
            </a:r>
          </a:p>
          <a:p>
            <a:pPr defTabSz="457200" eaLnBrk="1" hangingPunct="1">
              <a:spcBef>
                <a:spcPct val="50000"/>
              </a:spcBef>
              <a:buFontTx/>
              <a:buChar char="-"/>
            </a:pPr>
            <a:r>
              <a:rPr lang="en-US" dirty="0"/>
              <a:t>ceramics, body armor, rope, construction materials, aeronautics, biomedical devices or implants.</a:t>
            </a:r>
          </a:p>
          <a:p>
            <a:pPr defTabSz="457200" eaLnBrk="1" hangingPunct="1">
              <a:spcBef>
                <a:spcPct val="50000"/>
              </a:spcBef>
              <a:buFontTx/>
              <a:buChar char="-"/>
            </a:pPr>
            <a:r>
              <a:rPr lang="en-US" b="1" dirty="0"/>
              <a:t>structure = flexibility + strength </a:t>
            </a:r>
            <a:r>
              <a:rPr lang="en-US" dirty="0"/>
              <a:t>--- 3000 times stronger than CaCO</a:t>
            </a:r>
            <a:r>
              <a:rPr lang="en-US" baseline="-25000" dirty="0"/>
              <a:t>3</a:t>
            </a:r>
          </a:p>
        </p:txBody>
      </p:sp>
    </p:spTree>
    <p:extLst>
      <p:ext uri="{BB962C8B-B14F-4D97-AF65-F5344CB8AC3E}">
        <p14:creationId xmlns:p14="http://schemas.microsoft.com/office/powerpoint/2010/main" val="9173387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A788071-9241-0F45-B3EE-141E343BF050}" type="slidenum">
              <a:rPr lang="en-US"/>
              <a:pPr/>
              <a:t>15</a:t>
            </a:fld>
            <a:endParaRPr lang="en-US"/>
          </a:p>
        </p:txBody>
      </p:sp>
      <p:sp>
        <p:nvSpPr>
          <p:cNvPr id="808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2129E129-DC7C-AA40-A1DA-A9878292A9F0}" type="slidenum">
              <a:rPr lang="en-US">
                <a:latin typeface="Calibri" charset="0"/>
              </a:rPr>
              <a:pPr algn="r" eaLnBrk="1" hangingPunct="1"/>
              <a:t>15</a:t>
            </a:fld>
            <a:endParaRPr lang="en-US">
              <a:latin typeface="Calibri" charset="0"/>
            </a:endParaRP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GE ceramics factory</a:t>
            </a:r>
          </a:p>
        </p:txBody>
      </p:sp>
    </p:spTree>
    <p:extLst>
      <p:ext uri="{BB962C8B-B14F-4D97-AF65-F5344CB8AC3E}">
        <p14:creationId xmlns:p14="http://schemas.microsoft.com/office/powerpoint/2010/main" val="1039646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85D7127-FC1F-5240-8D1D-34878DB132A5}" type="slidenum">
              <a:rPr lang="en-US"/>
              <a:pPr/>
              <a:t>16</a:t>
            </a:fld>
            <a:endParaRPr lang="en-US"/>
          </a:p>
        </p:txBody>
      </p:sp>
      <p:sp>
        <p:nvSpPr>
          <p:cNvPr id="8294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9F40A19-DA6A-9641-9D2B-DBA63CC2EA97}" type="slidenum">
              <a:rPr lang="en-US">
                <a:latin typeface="Calibri" charset="0"/>
              </a:rPr>
              <a:pPr algn="r" eaLnBrk="1" hangingPunct="1"/>
              <a:t>16</a:t>
            </a:fld>
            <a:endParaRPr lang="en-US">
              <a:latin typeface="Calibri" charset="0"/>
            </a:endParaRPr>
          </a:p>
        </p:txBody>
      </p:sp>
      <p:sp>
        <p:nvSpPr>
          <p:cNvPr id="82947" name="Rectangle 2"/>
          <p:cNvSpPr>
            <a:spLocks noGrp="1" noRot="1" noChangeAspect="1" noChangeArrowheads="1" noTextEdit="1"/>
          </p:cNvSpPr>
          <p:nvPr>
            <p:ph type="sldImg"/>
          </p:nvPr>
        </p:nvSpPr>
        <p:spPr>
          <a:xfrm>
            <a:off x="406400" y="381000"/>
            <a:ext cx="1766888" cy="995363"/>
          </a:xfrm>
          <a:solidFill>
            <a:srgbClr val="FFFFFF"/>
          </a:solidFill>
          <a:ln/>
        </p:spPr>
      </p:sp>
      <p:sp>
        <p:nvSpPr>
          <p:cNvPr id="82948" name="Rectangle 3"/>
          <p:cNvSpPr>
            <a:spLocks noGrp="1" noChangeArrowheads="1"/>
          </p:cNvSpPr>
          <p:nvPr>
            <p:ph type="body" idx="1"/>
          </p:nvPr>
        </p:nvSpPr>
        <p:spPr>
          <a:xfrm>
            <a:off x="531813" y="1444625"/>
            <a:ext cx="5851525" cy="7013575"/>
          </a:xfrm>
          <a:solidFill>
            <a:srgbClr val="FFFFFF"/>
          </a:solidFill>
          <a:ln>
            <a:solidFill>
              <a:srgbClr val="000000"/>
            </a:solidFill>
            <a:miter lim="800000"/>
            <a:headEnd/>
            <a:tailEnd/>
          </a:ln>
        </p:spPr>
        <p:txBody>
          <a:bodyPr lIns="90580" tIns="45290" rIns="90580" bIns="45290"/>
          <a:lstStyle/>
          <a:p>
            <a:pPr defTabSz="457200" eaLnBrk="1" hangingPunct="1">
              <a:spcBef>
                <a:spcPct val="0"/>
              </a:spcBef>
            </a:pPr>
            <a:r>
              <a:rPr lang="en-US" b="1"/>
              <a:t>Ambient temperature and pressure, no toxics, biodegradable.</a:t>
            </a:r>
          </a:p>
          <a:p>
            <a:pPr defTabSz="457200" eaLnBrk="1" hangingPunct="1">
              <a:spcBef>
                <a:spcPct val="0"/>
              </a:spcBef>
            </a:pPr>
            <a:endParaRPr lang="en-US"/>
          </a:p>
          <a:p>
            <a:pPr defTabSz="457200" eaLnBrk="1" hangingPunct="1">
              <a:spcBef>
                <a:spcPct val="0"/>
              </a:spcBef>
            </a:pPr>
            <a:r>
              <a:rPr lang="en-US" b="1"/>
              <a:t>No waste, sustainable feedstock, no toxic substances, no outside sources of energy</a:t>
            </a:r>
          </a:p>
          <a:p>
            <a:pPr defTabSz="457200" eaLnBrk="1" hangingPunct="1">
              <a:spcBef>
                <a:spcPct val="0"/>
              </a:spcBef>
            </a:pPr>
            <a:endParaRPr lang="en-US"/>
          </a:p>
          <a:p>
            <a:pPr defTabSz="457200" eaLnBrk="1" hangingPunct="1">
              <a:spcBef>
                <a:spcPct val="0"/>
              </a:spcBef>
            </a:pPr>
            <a:r>
              <a:rPr lang="en-US"/>
              <a:t>Another example of crystallization from the </a:t>
            </a:r>
            <a:r>
              <a:rPr lang="ja-JP" altLang="en-US"/>
              <a:t>“</a:t>
            </a:r>
            <a:r>
              <a:rPr lang="en-US" altLang="ja-JP"/>
              <a:t>bottom up</a:t>
            </a:r>
            <a:r>
              <a:rPr lang="ja-JP" altLang="en-US"/>
              <a:t>”</a:t>
            </a:r>
            <a:r>
              <a:rPr lang="en-US" altLang="ja-JP"/>
              <a:t>: </a:t>
            </a:r>
            <a:r>
              <a:rPr lang="ja-JP" altLang="en-US"/>
              <a:t>“</a:t>
            </a:r>
            <a:r>
              <a:rPr lang="en-US" altLang="ja-JP"/>
              <a:t>Bell Labs Scientists Create World's First Micro-Patterned Crystals Inspired by Bioengineering Found in Nature</a:t>
            </a:r>
            <a:r>
              <a:rPr lang="ja-JP" altLang="en-US"/>
              <a:t>”</a:t>
            </a:r>
            <a:r>
              <a:rPr lang="en-US" altLang="ja-JP"/>
              <a:t> BUSINESS WIRE, Feb. 21, 2003:</a:t>
            </a:r>
          </a:p>
          <a:p>
            <a:pPr defTabSz="457200" eaLnBrk="1" hangingPunct="1">
              <a:spcBef>
                <a:spcPct val="0"/>
              </a:spcBef>
              <a:buFontTx/>
              <a:buChar char="•"/>
            </a:pPr>
            <a:r>
              <a:rPr lang="en-US"/>
              <a:t>About two years ago (2001), Aizenberg and her colleagues made the surprising discovery that thousands of calcite crystals spread throughout the exoskeletons of brittlestars, starfish-like marine invertebrates, collectively form an unusual kind of compound eye for the animals. The brittlestar's calcite microlenses expertly compensate for birefringence and spherical aberration, two common types of distortions in lenses. This led the Bell Labs scientists to attempt to mimic nature's success and design crystals based on the brittlestar model, with the ultimate goal of building complexes arrays of microlenses like the brittlestar's.</a:t>
            </a:r>
          </a:p>
          <a:p>
            <a:pPr defTabSz="457200" eaLnBrk="1" hangingPunct="1">
              <a:spcBef>
                <a:spcPct val="0"/>
              </a:spcBef>
              <a:buFontTx/>
              <a:buChar char="•"/>
            </a:pPr>
            <a:r>
              <a:rPr lang="en-US"/>
              <a:t>Today lenses are typically made using a "top down" approach, in which a piece of glass is ground down to a lens' exact specifications. The brittlestar, on the other hand, makes its microlenses using a "bottom up" approach, in which successive layers of calcite are deposited onto an organic template in intricate patterns to form perfect crystalline lenses at the temperature of seawater.</a:t>
            </a:r>
          </a:p>
          <a:p>
            <a:pPr defTabSz="457200" eaLnBrk="1" hangingPunct="1">
              <a:spcBef>
                <a:spcPct val="0"/>
              </a:spcBef>
              <a:buFontTx/>
              <a:buChar char="•"/>
            </a:pPr>
            <a:r>
              <a:rPr lang="en-US"/>
              <a:t>"This is an excellent example where we can learn from Nature," said Cherry Murray, senior vice president of physical sciences research at Bell Labs. "In this case, a relatively simple organism has a solution to a very complex problem in integrated optics and materials design. By studying the brittlestar, we can learn about low-cost ways of forming single crystals in complex shapes at low temperatures. While many years from commercial use, this understanding could be very important to fabrication of nano-patterned materials."</a:t>
            </a:r>
          </a:p>
          <a:p>
            <a:pPr defTabSz="457200" eaLnBrk="1" hangingPunct="1">
              <a:spcBef>
                <a:spcPct val="0"/>
              </a:spcBef>
            </a:pPr>
            <a:endParaRPr lang="en-US"/>
          </a:p>
        </p:txBody>
      </p:sp>
    </p:spTree>
    <p:extLst>
      <p:ext uri="{BB962C8B-B14F-4D97-AF65-F5344CB8AC3E}">
        <p14:creationId xmlns:p14="http://schemas.microsoft.com/office/powerpoint/2010/main" val="789393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3E0834A3-C3D5-E94A-9AC6-9A3472F80D68}" type="slidenum">
              <a:rPr lang="en-US"/>
              <a:pPr/>
              <a:t>17</a:t>
            </a:fld>
            <a:endParaRPr lang="en-US"/>
          </a:p>
        </p:txBody>
      </p:sp>
      <p:sp>
        <p:nvSpPr>
          <p:cNvPr id="215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9039436-1A07-AB49-AD0F-9E1C2754ED77}" type="slidenum">
              <a:rPr lang="en-US">
                <a:latin typeface="Calibri" charset="0"/>
              </a:rPr>
              <a:pPr algn="r" eaLnBrk="1" hangingPunct="1"/>
              <a:t>17</a:t>
            </a:fld>
            <a:endParaRPr lang="en-US">
              <a:latin typeface="Calibri" charset="0"/>
            </a:endParaRPr>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Take the peacock for example….</a:t>
            </a:r>
          </a:p>
        </p:txBody>
      </p:sp>
    </p:spTree>
    <p:extLst>
      <p:ext uri="{BB962C8B-B14F-4D97-AF65-F5344CB8AC3E}">
        <p14:creationId xmlns:p14="http://schemas.microsoft.com/office/powerpoint/2010/main" val="1683370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4AB7753E-5374-6347-930B-064034F8432C}" type="slidenum">
              <a:rPr lang="en-US"/>
              <a:pPr/>
              <a:t>18</a:t>
            </a:fld>
            <a:endParaRPr lang="en-US"/>
          </a:p>
        </p:txBody>
      </p:sp>
      <p:sp>
        <p:nvSpPr>
          <p:cNvPr id="2355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73E9D7C-9180-2D4D-BA8E-9CC143D7BC0A}" type="slidenum">
              <a:rPr lang="en-US">
                <a:latin typeface="Calibri" charset="0"/>
              </a:rPr>
              <a:pPr algn="r" eaLnBrk="1" hangingPunct="1"/>
              <a:t>18</a:t>
            </a:fld>
            <a:endParaRPr lang="en-US">
              <a:latin typeface="Calibri" charset="0"/>
            </a:endParaRPr>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9955537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DC1C885-E6EF-5A4E-812D-53A639D76C1B}" type="slidenum">
              <a:rPr lang="en-US"/>
              <a:pPr/>
              <a:t>19</a:t>
            </a:fld>
            <a:endParaRPr lang="en-US"/>
          </a:p>
        </p:txBody>
      </p:sp>
      <p:sp>
        <p:nvSpPr>
          <p:cNvPr id="256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C95CB414-0535-5A4D-98A9-43B15C433C71}" type="slidenum">
              <a:rPr lang="en-US">
                <a:latin typeface="Calibri" charset="0"/>
              </a:rPr>
              <a:pPr algn="r" eaLnBrk="1" hangingPunct="1"/>
              <a:t>19</a:t>
            </a:fld>
            <a:endParaRPr lang="en-US">
              <a:latin typeface="Calibri" charset="0"/>
            </a:endParaRPr>
          </a:p>
        </p:txBody>
      </p:sp>
      <p:sp>
        <p:nvSpPr>
          <p:cNvPr id="25603" name="Rectangle 2"/>
          <p:cNvSpPr>
            <a:spLocks noGrp="1" noRot="1" noChangeAspect="1" noChangeArrowheads="1" noTextEdit="1"/>
          </p:cNvSpPr>
          <p:nvPr>
            <p:ph type="sldImg"/>
          </p:nvPr>
        </p:nvSpPr>
        <p:spPr>
          <a:ln/>
        </p:spPr>
      </p:sp>
      <p:sp>
        <p:nvSpPr>
          <p:cNvPr id="256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806361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A6FE67C-C61E-CA43-BE42-BFA6B370A553}" type="slidenum">
              <a:rPr lang="en-US"/>
              <a:pPr/>
              <a:t>20</a:t>
            </a:fld>
            <a:endParaRPr lang="en-US"/>
          </a:p>
        </p:txBody>
      </p:sp>
      <p:sp>
        <p:nvSpPr>
          <p:cNvPr id="4198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E645472-2CDF-2D49-B6B0-FC70EB16CC89}" type="slidenum">
              <a:rPr lang="en-US">
                <a:latin typeface="Calibri" charset="0"/>
              </a:rPr>
              <a:pPr algn="r" eaLnBrk="1" hangingPunct="1"/>
              <a:t>20</a:t>
            </a:fld>
            <a:endParaRPr lang="en-US">
              <a:latin typeface="Calibri" charset="0"/>
            </a:endParaRPr>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a:t>Scales of the blue morpho butterfly inspired new digital display technology.</a:t>
            </a:r>
          </a:p>
          <a:p>
            <a:pPr defTabSz="457200" eaLnBrk="1" hangingPunct="1">
              <a:spcBef>
                <a:spcPct val="0"/>
              </a:spcBef>
            </a:pPr>
            <a:r>
              <a:rPr lang="ja-JP" altLang="en-US"/>
              <a:t>“</a:t>
            </a:r>
            <a:r>
              <a:rPr lang="en-US" altLang="ja-JP"/>
              <a:t>Qualcomm</a:t>
            </a:r>
            <a:r>
              <a:rPr lang="ja-JP" altLang="en-US"/>
              <a:t>’</a:t>
            </a:r>
            <a:r>
              <a:rPr lang="en-US" altLang="ja-JP"/>
              <a:t>s mirasol display technology is based on a reflective technology called IMOD (InterferometricMODulation), with MEMS structures at its core. This MEMS–based innovation is both bistable, meaning it is both extremely </a:t>
            </a:r>
            <a:r>
              <a:rPr lang="en-US" altLang="ja-JP" b="1"/>
              <a:t>low power</a:t>
            </a:r>
            <a:r>
              <a:rPr lang="en-US" altLang="ja-JP"/>
              <a:t>, and </a:t>
            </a:r>
            <a:r>
              <a:rPr lang="en-US" altLang="ja-JP" b="1"/>
              <a:t>highly reflective</a:t>
            </a:r>
            <a:r>
              <a:rPr lang="en-US" altLang="ja-JP"/>
              <a:t>, meaning the display itself can be seen even in direct sunlight.</a:t>
            </a:r>
            <a:r>
              <a:rPr lang="ja-JP" altLang="en-US"/>
              <a:t>”</a:t>
            </a:r>
            <a:endParaRPr lang="en-US" altLang="ja-JP"/>
          </a:p>
          <a:p>
            <a:pPr defTabSz="457200" eaLnBrk="1" hangingPunct="1">
              <a:spcBef>
                <a:spcPct val="0"/>
              </a:spcBef>
            </a:pPr>
            <a:r>
              <a:rPr lang="en-US"/>
              <a:t>MEMs = microelectromechanical systems</a:t>
            </a:r>
          </a:p>
          <a:p>
            <a:pPr defTabSz="457200" eaLnBrk="1" hangingPunct="1">
              <a:spcBef>
                <a:spcPct val="0"/>
              </a:spcBef>
            </a:pPr>
            <a:endParaRPr lang="en-US"/>
          </a:p>
        </p:txBody>
      </p:sp>
    </p:spTree>
    <p:extLst>
      <p:ext uri="{BB962C8B-B14F-4D97-AF65-F5344CB8AC3E}">
        <p14:creationId xmlns:p14="http://schemas.microsoft.com/office/powerpoint/2010/main" val="368702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2E91BE74-9979-AF42-A356-5F766125D21F}" type="slidenum">
              <a:rPr lang="en-US"/>
              <a:pPr/>
              <a:t>21</a:t>
            </a:fld>
            <a:endParaRPr lang="en-US"/>
          </a:p>
        </p:txBody>
      </p:sp>
      <p:sp>
        <p:nvSpPr>
          <p:cNvPr id="4403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44D4189-DBCB-E847-8C87-528ACB85E284}" type="slidenum">
              <a:rPr lang="en-US">
                <a:latin typeface="Calibri" charset="0"/>
              </a:rPr>
              <a:pPr algn="r" eaLnBrk="1" hangingPunct="1"/>
              <a:t>21</a:t>
            </a:fld>
            <a:endParaRPr lang="en-US">
              <a:latin typeface="Calibri" charset="0"/>
            </a:endParaRPr>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a:t>Left - Morphotex structural colored fibers</a:t>
            </a:r>
          </a:p>
          <a:p>
            <a:pPr defTabSz="457200" eaLnBrk="1" hangingPunct="1">
              <a:spcBef>
                <a:spcPct val="50000"/>
              </a:spcBef>
            </a:pPr>
            <a:r>
              <a:rPr lang="en-US" dirty="0"/>
              <a:t>Right - </a:t>
            </a:r>
            <a:r>
              <a:rPr lang="en-US" dirty="0" err="1"/>
              <a:t>Morpho</a:t>
            </a:r>
            <a:r>
              <a:rPr lang="en-US" dirty="0"/>
              <a:t> Butterfly wings. </a:t>
            </a:r>
          </a:p>
          <a:p>
            <a:pPr defTabSz="457200" eaLnBrk="1" hangingPunct="1">
              <a:spcBef>
                <a:spcPct val="0"/>
              </a:spcBef>
            </a:pPr>
            <a:endParaRPr lang="en-US" dirty="0"/>
          </a:p>
          <a:p>
            <a:pPr defTabSz="457200" eaLnBrk="1" hangingPunct="1">
              <a:spcBef>
                <a:spcPct val="0"/>
              </a:spcBef>
            </a:pPr>
            <a:r>
              <a:rPr lang="en-US" dirty="0"/>
              <a:t>Teijin Fibers Limited of Japan produces Morphotex fibers. No dyes or pigments are used. Rather, color is created based on the varying thickness and structure of the fibers. Energy consumption and industrial waste are reduced because no dye process must be used.</a:t>
            </a:r>
          </a:p>
          <a:p>
            <a:pPr defTabSz="457200" eaLnBrk="1" hangingPunct="1">
              <a:spcBef>
                <a:spcPct val="0"/>
              </a:spcBef>
            </a:pPr>
            <a:endParaRPr lang="en-US" dirty="0"/>
          </a:p>
        </p:txBody>
      </p:sp>
    </p:spTree>
    <p:extLst>
      <p:ext uri="{BB962C8B-B14F-4D97-AF65-F5344CB8AC3E}">
        <p14:creationId xmlns:p14="http://schemas.microsoft.com/office/powerpoint/2010/main" val="22112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1031"/>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EBC270C-FA62-8D47-84E1-FA796AF105B3}" type="slidenum">
              <a:rPr lang="en-US" sz="1200"/>
              <a:pPr/>
              <a:t>3</a:t>
            </a:fld>
            <a:endParaRPr lang="en-US" sz="1200"/>
          </a:p>
        </p:txBody>
      </p:sp>
      <p:sp>
        <p:nvSpPr>
          <p:cNvPr id="122882" name="Rectangle 2"/>
          <p:cNvSpPr>
            <a:spLocks noGrp="1" noRot="1" noChangeAspect="1" noChangeArrowheads="1" noTextEdit="1"/>
          </p:cNvSpPr>
          <p:nvPr>
            <p:ph type="sldImg"/>
          </p:nvPr>
        </p:nvSpPr>
        <p:spPr>
          <a:solidFill>
            <a:srgbClr val="FFFFFF"/>
          </a:solidFill>
          <a:ln/>
        </p:spPr>
      </p:sp>
      <p:sp>
        <p:nvSpPr>
          <p:cNvPr id="1228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227840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E871D86-EF81-C342-91E4-B50F3F57893E}" type="slidenum">
              <a:rPr lang="en-US"/>
              <a:pPr/>
              <a:t>22</a:t>
            </a:fld>
            <a:endParaRPr lang="en-US"/>
          </a:p>
        </p:txBody>
      </p:sp>
      <p:sp>
        <p:nvSpPr>
          <p:cNvPr id="4608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9EDC2BA-CDDD-D84F-905D-99199809CBBE}" type="slidenum">
              <a:rPr lang="en-US">
                <a:latin typeface="Calibri" charset="0"/>
              </a:rPr>
              <a:pPr algn="r" eaLnBrk="1" hangingPunct="1"/>
              <a:t>22</a:t>
            </a:fld>
            <a:endParaRPr lang="en-US">
              <a:latin typeface="Calibri" charset="0"/>
            </a:endParaRPr>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dirty="0" err="1"/>
              <a:t>Eastgate</a:t>
            </a:r>
            <a:r>
              <a:rPr lang="en-US" dirty="0"/>
              <a:t> Building in Harare, Zimbabwe</a:t>
            </a:r>
          </a:p>
          <a:p>
            <a:pPr defTabSz="457200" eaLnBrk="1" hangingPunct="1">
              <a:spcBef>
                <a:spcPct val="50000"/>
              </a:spcBef>
            </a:pPr>
            <a:r>
              <a:rPr lang="en-US" dirty="0"/>
              <a:t>Modeled after termite mound - which can only tolerate a temperature difference of 1 degree day or night.</a:t>
            </a:r>
          </a:p>
          <a:p>
            <a:pPr defTabSz="457200" eaLnBrk="1" hangingPunct="1">
              <a:spcBef>
                <a:spcPct val="50000"/>
              </a:spcBef>
            </a:pPr>
            <a:r>
              <a:rPr lang="en-US" dirty="0"/>
              <a:t>Uses 90% less energy for ventilation than a comparable conventional building (by utilizing natural air flow through the building rather than relying on traditional HVAC system)</a:t>
            </a:r>
          </a:p>
          <a:p>
            <a:pPr defTabSz="457200" eaLnBrk="1" hangingPunct="1">
              <a:spcBef>
                <a:spcPct val="0"/>
              </a:spcBef>
            </a:pPr>
            <a:endParaRPr lang="en-US" dirty="0"/>
          </a:p>
        </p:txBody>
      </p:sp>
    </p:spTree>
    <p:extLst>
      <p:ext uri="{BB962C8B-B14F-4D97-AF65-F5344CB8AC3E}">
        <p14:creationId xmlns:p14="http://schemas.microsoft.com/office/powerpoint/2010/main" val="1618415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BAA861D-AE5B-E040-9321-64EE81192BFE}" type="slidenum">
              <a:rPr lang="en-US"/>
              <a:pPr/>
              <a:t>23</a:t>
            </a:fld>
            <a:endParaRPr lang="en-US"/>
          </a:p>
        </p:txBody>
      </p:sp>
      <p:sp>
        <p:nvSpPr>
          <p:cNvPr id="10957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81A2EC8-D111-4447-8063-CF052941B201}" type="slidenum">
              <a:rPr lang="en-US">
                <a:latin typeface="Calibri" charset="0"/>
              </a:rPr>
              <a:pPr algn="r" eaLnBrk="1" hangingPunct="1"/>
              <a:t>23</a:t>
            </a:fld>
            <a:endParaRPr lang="en-US">
              <a:latin typeface="Calibri" charset="0"/>
            </a:endParaRP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The Swiss Re headquarters in London, otherwise known as "the gherkin," employs a cylindrical design to </a:t>
            </a:r>
            <a:r>
              <a:rPr lang="en-US" b="1"/>
              <a:t>aid in ventilation </a:t>
            </a:r>
            <a:r>
              <a:rPr lang="en-US"/>
              <a:t>with many engineering similarities to the structure of sea sponges.</a:t>
            </a:r>
          </a:p>
          <a:p>
            <a:pPr defTabSz="457200" eaLnBrk="1" hangingPunct="1">
              <a:spcBef>
                <a:spcPct val="0"/>
              </a:spcBef>
            </a:pPr>
            <a:endParaRPr lang="en-US" sz="1000"/>
          </a:p>
          <a:p>
            <a:pPr defTabSz="457200" eaLnBrk="1" hangingPunct="1">
              <a:spcBef>
                <a:spcPct val="0"/>
              </a:spcBef>
            </a:pPr>
            <a:endParaRPr lang="en-US"/>
          </a:p>
        </p:txBody>
      </p:sp>
    </p:spTree>
    <p:extLst>
      <p:ext uri="{BB962C8B-B14F-4D97-AF65-F5344CB8AC3E}">
        <p14:creationId xmlns:p14="http://schemas.microsoft.com/office/powerpoint/2010/main" val="19638896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6509A99-DAFF-9A4A-8171-CBCFC9AAA927}" type="slidenum">
              <a:rPr lang="en-US"/>
              <a:pPr/>
              <a:t>24</a:t>
            </a:fld>
            <a:endParaRPr lang="en-US"/>
          </a:p>
        </p:txBody>
      </p:sp>
      <p:sp>
        <p:nvSpPr>
          <p:cNvPr id="6656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A2881D7-3A42-DB40-8C7D-136999F6B6A1}" type="slidenum">
              <a:rPr lang="en-US">
                <a:latin typeface="Calibri" charset="0"/>
              </a:rPr>
              <a:pPr algn="r" eaLnBrk="1" hangingPunct="1"/>
              <a:t>24</a:t>
            </a:fld>
            <a:endParaRPr lang="en-US">
              <a:latin typeface="Calibri" charset="0"/>
            </a:endParaRPr>
          </a:p>
        </p:txBody>
      </p:sp>
      <p:sp>
        <p:nvSpPr>
          <p:cNvPr id="66563" name="Rectangle 1026"/>
          <p:cNvSpPr>
            <a:spLocks noGrp="1" noRot="1" noChangeAspect="1" noChangeArrowheads="1" noTextEdit="1"/>
          </p:cNvSpPr>
          <p:nvPr>
            <p:ph type="sldImg"/>
          </p:nvPr>
        </p:nvSpPr>
        <p:spPr>
          <a:ln/>
        </p:spPr>
      </p:sp>
      <p:sp>
        <p:nvSpPr>
          <p:cNvPr id="66564"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Brinker technology developed a way to seal leaks in oil and water pipelines called Platelets. The technology works </a:t>
            </a:r>
            <a:r>
              <a:rPr lang="en-US" b="1"/>
              <a:t>by injecting the formula into wells/pipes</a:t>
            </a:r>
            <a:r>
              <a:rPr lang="en-US"/>
              <a:t>, as the platelets flow through the system, they are </a:t>
            </a:r>
            <a:r>
              <a:rPr lang="en-US" b="1"/>
              <a:t>attracted to leak causing holes due to the pressure change </a:t>
            </a:r>
            <a:r>
              <a:rPr lang="en-US"/>
              <a:t>encountered as they flow over them. The platelet fills the hole, preventing further leakage  </a:t>
            </a:r>
          </a:p>
          <a:p>
            <a:pPr defTabSz="457200" eaLnBrk="1" hangingPunct="1">
              <a:spcBef>
                <a:spcPct val="0"/>
              </a:spcBef>
            </a:pPr>
            <a:r>
              <a:rPr lang="en-US"/>
              <a:t>Mimics human blood clotting.</a:t>
            </a:r>
          </a:p>
          <a:p>
            <a:pPr defTabSz="457200" eaLnBrk="1" hangingPunct="1">
              <a:spcBef>
                <a:spcPct val="0"/>
              </a:spcBef>
            </a:pPr>
            <a:endParaRPr lang="en-US"/>
          </a:p>
        </p:txBody>
      </p:sp>
    </p:spTree>
    <p:extLst>
      <p:ext uri="{BB962C8B-B14F-4D97-AF65-F5344CB8AC3E}">
        <p14:creationId xmlns:p14="http://schemas.microsoft.com/office/powerpoint/2010/main" val="844026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6388621D-957D-FD4E-AAB9-D74B950B6E94}" type="slidenum">
              <a:rPr lang="en-US"/>
              <a:pPr/>
              <a:t>25</a:t>
            </a:fld>
            <a:endParaRPr lang="en-US"/>
          </a:p>
        </p:txBody>
      </p:sp>
      <p:sp>
        <p:nvSpPr>
          <p:cNvPr id="686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4F2190FF-3FE0-6F44-AB31-0FD7685F363A}" type="slidenum">
              <a:rPr lang="en-US">
                <a:latin typeface="Calibri" charset="0"/>
              </a:rPr>
              <a:pPr algn="r" eaLnBrk="1" hangingPunct="1"/>
              <a:t>25</a:t>
            </a:fld>
            <a:endParaRPr lang="en-US">
              <a:latin typeface="Calibri" charset="0"/>
            </a:endParaRPr>
          </a:p>
        </p:txBody>
      </p:sp>
      <p:sp>
        <p:nvSpPr>
          <p:cNvPr id="68611" name="Rectangle 1026"/>
          <p:cNvSpPr>
            <a:spLocks noGrp="1" noRot="1" noChangeAspect="1" noChangeArrowheads="1" noTextEdit="1"/>
          </p:cNvSpPr>
          <p:nvPr>
            <p:ph type="sldImg"/>
          </p:nvPr>
        </p:nvSpPr>
        <p:spPr>
          <a:ln/>
        </p:spPr>
      </p:sp>
      <p:sp>
        <p:nvSpPr>
          <p:cNvPr id="68612"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The concept is also applied to polymer and metal systems</a:t>
            </a:r>
          </a:p>
          <a:p>
            <a:pPr defTabSz="457200" eaLnBrk="1" hangingPunct="1">
              <a:spcBef>
                <a:spcPct val="0"/>
              </a:spcBef>
            </a:pPr>
            <a:r>
              <a:rPr lang="en-US"/>
              <a:t>Univ Ill Urbana Champagne researchers working on self healing materials: ‘healing’ material incorporated in capsules within polymers. When ruptured (due to cracking or similar), the material in the capsule is released and fills the void and restore structural integrity. Polymers and now iron/steel (self-healing electronics: restore electrical conductance)</a:t>
            </a:r>
          </a:p>
        </p:txBody>
      </p:sp>
    </p:spTree>
    <p:extLst>
      <p:ext uri="{BB962C8B-B14F-4D97-AF65-F5344CB8AC3E}">
        <p14:creationId xmlns:p14="http://schemas.microsoft.com/office/powerpoint/2010/main" val="11660926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6FAFE7D-A194-7345-A317-F18F13E5D152}" type="slidenum">
              <a:rPr lang="en-US"/>
              <a:pPr/>
              <a:t>26</a:t>
            </a:fld>
            <a:endParaRPr lang="en-US"/>
          </a:p>
        </p:txBody>
      </p:sp>
      <p:sp>
        <p:nvSpPr>
          <p:cNvPr id="7065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6C799D3-28AA-EC4F-98C1-E9184F0B76F1}" type="slidenum">
              <a:rPr lang="en-US">
                <a:latin typeface="Calibri" charset="0"/>
              </a:rPr>
              <a:pPr algn="r" eaLnBrk="1" hangingPunct="1"/>
              <a:t>26</a:t>
            </a:fld>
            <a:endParaRPr lang="en-US">
              <a:latin typeface="Calibri"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 hook-by loop fastener was invented in </a:t>
            </a:r>
          </a:p>
          <a:p>
            <a:pPr defTabSz="457200" eaLnBrk="1" hangingPunct="1">
              <a:spcBef>
                <a:spcPct val="0"/>
              </a:spcBef>
            </a:pPr>
            <a:r>
              <a:rPr lang="en-US"/>
              <a:t>1945 Swiss engineer George de Mestral who was irritated by the burrs that would cling to his clothing on walks </a:t>
            </a:r>
          </a:p>
          <a:p>
            <a:pPr defTabSz="457200" eaLnBrk="1" hangingPunct="1">
              <a:spcBef>
                <a:spcPct val="0"/>
              </a:spcBef>
            </a:pPr>
            <a:endParaRPr lang="en-US"/>
          </a:p>
          <a:p>
            <a:pPr defTabSz="457200" eaLnBrk="1" hangingPunct="1">
              <a:spcBef>
                <a:spcPct val="0"/>
              </a:spcBef>
            </a:pPr>
            <a:r>
              <a:rPr lang="en-US"/>
              <a:t>- inspiration: burdock plant</a:t>
            </a:r>
            <a:endParaRPr lang="en-US" sz="1100"/>
          </a:p>
          <a:p>
            <a:pPr defTabSz="457200" eaLnBrk="1" hangingPunct="1">
              <a:spcBef>
                <a:spcPct val="0"/>
              </a:spcBef>
            </a:pPr>
            <a:endParaRPr lang="en-US"/>
          </a:p>
        </p:txBody>
      </p:sp>
    </p:spTree>
    <p:extLst>
      <p:ext uri="{BB962C8B-B14F-4D97-AF65-F5344CB8AC3E}">
        <p14:creationId xmlns:p14="http://schemas.microsoft.com/office/powerpoint/2010/main" val="10791611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6C92055-C5B9-914F-93FC-2BC7843F9D2B}" type="slidenum">
              <a:rPr lang="en-US"/>
              <a:pPr/>
              <a:t>27</a:t>
            </a:fld>
            <a:endParaRPr lang="en-US"/>
          </a:p>
        </p:txBody>
      </p:sp>
      <p:sp>
        <p:nvSpPr>
          <p:cNvPr id="72706"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8AE80F77-2771-A346-986F-E517DE07216D}" type="slidenum">
              <a:rPr lang="en-US">
                <a:latin typeface="Calibri" charset="0"/>
              </a:rPr>
              <a:pPr algn="r" eaLnBrk="1" hangingPunct="1"/>
              <a:t>27</a:t>
            </a:fld>
            <a:endParaRPr lang="en-US">
              <a:latin typeface="Calibri" charset="0"/>
            </a:endParaRPr>
          </a:p>
        </p:txBody>
      </p:sp>
      <p:sp>
        <p:nvSpPr>
          <p:cNvPr id="72707" name="Rectangle 1026"/>
          <p:cNvSpPr>
            <a:spLocks noGrp="1" noRot="1" noChangeAspect="1" noChangeArrowheads="1" noTextEdit="1"/>
          </p:cNvSpPr>
          <p:nvPr>
            <p:ph type="sldImg"/>
          </p:nvPr>
        </p:nvSpPr>
        <p:spPr>
          <a:ln/>
        </p:spPr>
      </p:sp>
      <p:sp>
        <p:nvSpPr>
          <p:cNvPr id="72708"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In the event that adhesives are necessary….. Look to nature to determine a biocompatible, harmful chemical and VOC-free option</a:t>
            </a:r>
          </a:p>
          <a:p>
            <a:pPr defTabSz="457200" eaLnBrk="1" hangingPunct="1">
              <a:spcBef>
                <a:spcPct val="0"/>
              </a:spcBef>
            </a:pPr>
            <a:endParaRPr lang="en-US"/>
          </a:p>
          <a:p>
            <a:pPr defTabSz="457200" eaLnBrk="1" hangingPunct="1">
              <a:spcBef>
                <a:spcPct val="0"/>
              </a:spcBef>
            </a:pPr>
            <a:r>
              <a:rPr lang="en-US"/>
              <a:t>Columbia's PureBond is a </a:t>
            </a:r>
            <a:r>
              <a:rPr lang="en-US" b="1"/>
              <a:t>soy-based formaldehyde-free technology </a:t>
            </a:r>
            <a:r>
              <a:rPr lang="en-US"/>
              <a:t>used in the </a:t>
            </a:r>
            <a:r>
              <a:rPr lang="en-US" b="1"/>
              <a:t>construction of hardwood plywood products.</a:t>
            </a:r>
          </a:p>
          <a:p>
            <a:pPr defTabSz="457200" eaLnBrk="1" hangingPunct="1">
              <a:spcBef>
                <a:spcPct val="0"/>
              </a:spcBef>
            </a:pPr>
            <a:r>
              <a:rPr lang="en-US"/>
              <a:t>Columbia Forest Products learned about natural adhesives from the blue mussel. This ocean </a:t>
            </a:r>
            <a:r>
              <a:rPr lang="en-US" b="1"/>
              <a:t>species attaches itself firmly to underwater structures without use of toxic chemicals</a:t>
            </a:r>
            <a:r>
              <a:rPr lang="en-US"/>
              <a:t>. </a:t>
            </a:r>
          </a:p>
          <a:p>
            <a:pPr defTabSz="457200" eaLnBrk="1" hangingPunct="1">
              <a:spcBef>
                <a:spcPct val="0"/>
              </a:spcBef>
            </a:pPr>
            <a:endParaRPr lang="en-US"/>
          </a:p>
          <a:p>
            <a:pPr defTabSz="457200" eaLnBrk="1" hangingPunct="1">
              <a:spcBef>
                <a:spcPct val="0"/>
              </a:spcBef>
            </a:pPr>
            <a:endParaRPr lang="en-US" b="1"/>
          </a:p>
        </p:txBody>
      </p:sp>
    </p:spTree>
    <p:extLst>
      <p:ext uri="{BB962C8B-B14F-4D97-AF65-F5344CB8AC3E}">
        <p14:creationId xmlns:p14="http://schemas.microsoft.com/office/powerpoint/2010/main" val="3028341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5C52BB04-3E2A-FA40-9BD9-DA81D42B4102}" type="slidenum">
              <a:rPr lang="en-US"/>
              <a:pPr/>
              <a:t>28</a:t>
            </a:fld>
            <a:endParaRPr lang="en-US"/>
          </a:p>
        </p:txBody>
      </p:sp>
      <p:sp>
        <p:nvSpPr>
          <p:cNvPr id="10137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905789D-2FEF-3144-A9F1-3C4681F7E834}" type="slidenum">
              <a:rPr lang="en-US">
                <a:latin typeface="Calibri" charset="0"/>
              </a:rPr>
              <a:pPr algn="r" eaLnBrk="1" hangingPunct="1"/>
              <a:t>28</a:t>
            </a:fld>
            <a:endParaRPr lang="en-US">
              <a:latin typeface="Calibri" charset="0"/>
            </a:endParaRP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buFontTx/>
              <a:buChar char="-"/>
            </a:pPr>
            <a:r>
              <a:rPr lang="en-US" dirty="0"/>
              <a:t> self-cleaning (</a:t>
            </a:r>
            <a:r>
              <a:rPr lang="en-US" dirty="0" err="1"/>
              <a:t>doesn</a:t>
            </a:r>
            <a:r>
              <a:rPr lang="ja-JP" altLang="en-US"/>
              <a:t>’</a:t>
            </a:r>
            <a:r>
              <a:rPr lang="en-US" altLang="ja-JP" dirty="0"/>
              <a:t>t stick to non-target materials like sand)</a:t>
            </a:r>
          </a:p>
          <a:p>
            <a:pPr defTabSz="457200" eaLnBrk="1" hangingPunct="1">
              <a:spcBef>
                <a:spcPct val="0"/>
              </a:spcBef>
              <a:buFontTx/>
              <a:buChar char="-"/>
            </a:pPr>
            <a:r>
              <a:rPr lang="en-US" dirty="0"/>
              <a:t> reusable</a:t>
            </a:r>
          </a:p>
          <a:p>
            <a:pPr defTabSz="457200" eaLnBrk="1" hangingPunct="1">
              <a:spcBef>
                <a:spcPct val="0"/>
              </a:spcBef>
              <a:buFontTx/>
              <a:buChar char="-"/>
            </a:pPr>
            <a:r>
              <a:rPr lang="en-US" dirty="0"/>
              <a:t> </a:t>
            </a:r>
            <a:r>
              <a:rPr lang="en-US" dirty="0" err="1"/>
              <a:t>doesn</a:t>
            </a:r>
            <a:r>
              <a:rPr lang="ja-JP" altLang="en-US"/>
              <a:t>’</a:t>
            </a:r>
            <a:r>
              <a:rPr lang="en-US" altLang="ja-JP" dirty="0"/>
              <a:t>t use adhesive</a:t>
            </a:r>
          </a:p>
          <a:p>
            <a:pPr defTabSz="457200" eaLnBrk="1" hangingPunct="1">
              <a:spcBef>
                <a:spcPct val="0"/>
              </a:spcBef>
              <a:buFontTx/>
              <a:buChar char="-"/>
            </a:pPr>
            <a:r>
              <a:rPr lang="en-US" dirty="0"/>
              <a:t> a square centimeter can support 4 kg</a:t>
            </a:r>
          </a:p>
          <a:p>
            <a:pPr defTabSz="457200" eaLnBrk="1" hangingPunct="1">
              <a:spcBef>
                <a:spcPct val="0"/>
              </a:spcBef>
              <a:buFontTx/>
              <a:buChar char="-"/>
            </a:pPr>
            <a:r>
              <a:rPr lang="en-US" dirty="0"/>
              <a:t> how does it work?</a:t>
            </a:r>
          </a:p>
          <a:p>
            <a:pPr defTabSz="457200" eaLnBrk="1" hangingPunct="1">
              <a:spcBef>
                <a:spcPct val="0"/>
              </a:spcBef>
              <a:buFontTx/>
              <a:buChar char="-"/>
            </a:pPr>
            <a:r>
              <a:rPr lang="en-US" dirty="0"/>
              <a:t> gecko foot hairs typically have diameters of 200 to 500 nm. Gecko feet are made of      keratin, </a:t>
            </a:r>
            <a:r>
              <a:rPr lang="ja-JP" altLang="en-US"/>
              <a:t>“</a:t>
            </a:r>
            <a:r>
              <a:rPr lang="en-US" altLang="ja-JP" dirty="0"/>
              <a:t>gecko tape</a:t>
            </a:r>
            <a:r>
              <a:rPr lang="ja-JP" altLang="en-US"/>
              <a:t>”</a:t>
            </a:r>
            <a:r>
              <a:rPr lang="en-US" altLang="ja-JP" dirty="0"/>
              <a:t> the experimental material made in 2003 made of a synthetic polymer</a:t>
            </a:r>
          </a:p>
          <a:p>
            <a:pPr defTabSz="457200" eaLnBrk="1" hangingPunct="1">
              <a:spcBef>
                <a:spcPct val="0"/>
              </a:spcBef>
            </a:pPr>
            <a:endParaRPr lang="en-US" dirty="0"/>
          </a:p>
        </p:txBody>
      </p:sp>
    </p:spTree>
    <p:extLst>
      <p:ext uri="{BB962C8B-B14F-4D97-AF65-F5344CB8AC3E}">
        <p14:creationId xmlns:p14="http://schemas.microsoft.com/office/powerpoint/2010/main" val="4306179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C8AC3574-65D7-FA46-8D29-FEE15CD7E2D9}" type="slidenum">
              <a:rPr lang="en-US"/>
              <a:pPr/>
              <a:t>29</a:t>
            </a:fld>
            <a:endParaRPr lang="en-US"/>
          </a:p>
        </p:txBody>
      </p:sp>
      <p:sp>
        <p:nvSpPr>
          <p:cNvPr id="7475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a:fld id="{11096670-52FA-DB40-A061-3520AA7D0336}" type="slidenum">
              <a:rPr lang="en-US">
                <a:ea typeface="MS PGothic" charset="0"/>
                <a:cs typeface="MS PGothic" charset="0"/>
              </a:rPr>
              <a:pPr algn="r"/>
              <a:t>29</a:t>
            </a:fld>
            <a:endParaRPr lang="en-US">
              <a:ea typeface="MS PGothic" charset="0"/>
              <a:cs typeface="MS PGothic" charset="0"/>
            </a:endParaRPr>
          </a:p>
        </p:txBody>
      </p:sp>
      <p:sp>
        <p:nvSpPr>
          <p:cNvPr id="74755" name="Rectangle 1026"/>
          <p:cNvSpPr>
            <a:spLocks noGrp="1" noRot="1" noChangeAspect="1" noChangeArrowheads="1" noTextEdit="1"/>
          </p:cNvSpPr>
          <p:nvPr>
            <p:ph type="sldImg"/>
          </p:nvPr>
        </p:nvSpPr>
        <p:spPr>
          <a:ln/>
        </p:spPr>
      </p:sp>
      <p:sp>
        <p:nvSpPr>
          <p:cNvPr id="74756" name="Rectangle 1027"/>
          <p:cNvSpPr>
            <a:spLocks noGrp="1" noChangeArrowheads="1"/>
          </p:cNvSpPr>
          <p:nvPr>
            <p:ph type="body" idx="1"/>
          </p:nvPr>
        </p:nvSpPr>
        <p:spPr>
          <a:xfrm>
            <a:off x="914400" y="4343400"/>
            <a:ext cx="5029200" cy="411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t>Avoid use of harsh chemical cleaners or repainting</a:t>
            </a:r>
          </a:p>
        </p:txBody>
      </p:sp>
    </p:spTree>
    <p:extLst>
      <p:ext uri="{BB962C8B-B14F-4D97-AF65-F5344CB8AC3E}">
        <p14:creationId xmlns:p14="http://schemas.microsoft.com/office/powerpoint/2010/main" val="15871293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7EA5A65-3D64-004C-84DE-723196C23EBA}" type="slidenum">
              <a:rPr lang="en-US"/>
              <a:pPr/>
              <a:t>30</a:t>
            </a:fld>
            <a:endParaRPr lang="en-US"/>
          </a:p>
        </p:txBody>
      </p:sp>
      <p:sp>
        <p:nvSpPr>
          <p:cNvPr id="7680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53FCEFB1-4A9A-9148-B501-ED4EE077605C}" type="slidenum">
              <a:rPr lang="en-US">
                <a:latin typeface="Calibri" charset="0"/>
              </a:rPr>
              <a:pPr algn="r" eaLnBrk="1" hangingPunct="1"/>
              <a:t>30</a:t>
            </a:fld>
            <a:endParaRPr lang="en-US">
              <a:latin typeface="Calibri" charset="0"/>
            </a:endParaRP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The organized chaos of a blanket of fall leaves inspired InterfaceFLOR designers to create Entropy, a line of carpet tiles with a random pattern. This randomness means that when any tile gets worn, it can be quickly replaced without worrying about mismatching dyes or patterns. This reduces waste and manufacturing costs. Entropy is part of InterfaceFLOR's i2 collection.</a:t>
            </a:r>
          </a:p>
          <a:p>
            <a:pPr defTabSz="457200" eaLnBrk="1" hangingPunct="1">
              <a:spcBef>
                <a:spcPct val="0"/>
              </a:spcBef>
            </a:pPr>
            <a:endParaRPr lang="en-US"/>
          </a:p>
        </p:txBody>
      </p:sp>
    </p:spTree>
    <p:extLst>
      <p:ext uri="{BB962C8B-B14F-4D97-AF65-F5344CB8AC3E}">
        <p14:creationId xmlns:p14="http://schemas.microsoft.com/office/powerpoint/2010/main" val="296891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FFF0392F-31A0-8747-AC23-1A5A7BD6922C}" type="slidenum">
              <a:rPr lang="en-US"/>
              <a:pPr/>
              <a:t>31</a:t>
            </a:fld>
            <a:endParaRPr lang="en-US"/>
          </a:p>
        </p:txBody>
      </p:sp>
      <p:sp>
        <p:nvSpPr>
          <p:cNvPr id="10752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606A5B04-9D57-E74F-81AC-C7783A2553A4}" type="slidenum">
              <a:rPr lang="en-US">
                <a:latin typeface="Calibri" charset="0"/>
              </a:rPr>
              <a:pPr algn="r" eaLnBrk="1" hangingPunct="1"/>
              <a:t>31</a:t>
            </a:fld>
            <a:endParaRPr lang="en-US">
              <a:latin typeface="Calibri" charset="0"/>
            </a:endParaRP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pPr>
            <a:r>
              <a:rPr lang="en-US"/>
              <a:t>Gas exchange mechanism in human lungs: inspiration for carbon sequestration?</a:t>
            </a:r>
          </a:p>
          <a:p>
            <a:pPr defTabSz="457200" eaLnBrk="1" hangingPunct="1">
              <a:spcBef>
                <a:spcPct val="50000"/>
              </a:spcBef>
            </a:pPr>
            <a:endParaRPr lang="en-US"/>
          </a:p>
          <a:p>
            <a:pPr defTabSz="457200" eaLnBrk="1" hangingPunct="1">
              <a:spcBef>
                <a:spcPct val="0"/>
              </a:spcBef>
            </a:pPr>
            <a:endParaRPr lang="en-US"/>
          </a:p>
        </p:txBody>
      </p:sp>
    </p:spTree>
    <p:extLst>
      <p:ext uri="{BB962C8B-B14F-4D97-AF65-F5344CB8AC3E}">
        <p14:creationId xmlns:p14="http://schemas.microsoft.com/office/powerpoint/2010/main" val="1680082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EFCEF3F-FD4F-9747-9FB5-729BEB783F2E}" type="slidenum">
              <a:rPr lang="en-US" sz="1200"/>
              <a:pPr/>
              <a:t>4</a:t>
            </a:fld>
            <a:endParaRPr lang="en-US" sz="1200"/>
          </a:p>
        </p:txBody>
      </p:sp>
      <p:sp>
        <p:nvSpPr>
          <p:cNvPr id="124930" name="Rectangle 2"/>
          <p:cNvSpPr>
            <a:spLocks noGrp="1" noRot="1" noChangeAspect="1" noChangeArrowheads="1" noTextEdit="1"/>
          </p:cNvSpPr>
          <p:nvPr>
            <p:ph type="sldImg"/>
          </p:nvPr>
        </p:nvSpPr>
        <p:spPr>
          <a:solidFill>
            <a:srgbClr val="FFFFFF"/>
          </a:solidFill>
          <a:ln/>
        </p:spPr>
      </p:sp>
      <p:sp>
        <p:nvSpPr>
          <p:cNvPr id="124931"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2853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FD6C7D5-3957-5743-9332-B623FEC67AE1}" type="slidenum">
              <a:rPr lang="en-US"/>
              <a:pPr/>
              <a:t>32</a:t>
            </a:fld>
            <a:endParaRPr lang="en-US"/>
          </a:p>
        </p:txBody>
      </p:sp>
      <p:sp>
        <p:nvSpPr>
          <p:cNvPr id="849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08E042EF-FAFD-5849-90B4-4D2B98105000}" type="slidenum">
              <a:rPr lang="en-US">
                <a:latin typeface="Calibri" charset="0"/>
              </a:rPr>
              <a:pPr algn="r" eaLnBrk="1" hangingPunct="1"/>
              <a:t>32</a:t>
            </a:fld>
            <a:endParaRPr lang="en-US">
              <a:latin typeface="Calibri" charset="0"/>
            </a:endParaRP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dirty="0"/>
              <a:t>Bioluminescent bacteria, combine chemicals to light up their bodies</a:t>
            </a:r>
          </a:p>
          <a:p>
            <a:pPr defTabSz="457200" eaLnBrk="1" hangingPunct="1">
              <a:spcBef>
                <a:spcPct val="50000"/>
              </a:spcBef>
              <a:buFontTx/>
              <a:buChar char="-"/>
            </a:pPr>
            <a:r>
              <a:rPr lang="en-US" dirty="0"/>
              <a:t>Dragonflies out maneuver helicopters</a:t>
            </a:r>
          </a:p>
          <a:p>
            <a:pPr defTabSz="457200" eaLnBrk="1" hangingPunct="1">
              <a:spcBef>
                <a:spcPct val="50000"/>
              </a:spcBef>
              <a:buFontTx/>
              <a:buChar char="-"/>
            </a:pPr>
            <a:r>
              <a:rPr lang="en-US" dirty="0"/>
              <a:t>Hummingbirds cross the Gulf of Mexico on less than one tenth an ounce of fuel</a:t>
            </a:r>
          </a:p>
          <a:p>
            <a:pPr defTabSz="457200" eaLnBrk="1" hangingPunct="1">
              <a:spcBef>
                <a:spcPct val="50000"/>
              </a:spcBef>
              <a:buFontTx/>
              <a:buChar char="-"/>
            </a:pPr>
            <a:r>
              <a:rPr lang="en-US" dirty="0"/>
              <a:t>Ants carry 100’s </a:t>
            </a:r>
            <a:r>
              <a:rPr lang="en-US" dirty="0" err="1"/>
              <a:t>lbs</a:t>
            </a:r>
            <a:r>
              <a:rPr lang="en-US" dirty="0"/>
              <a:t> equivalent in dead heat </a:t>
            </a:r>
          </a:p>
        </p:txBody>
      </p:sp>
    </p:spTree>
    <p:extLst>
      <p:ext uri="{BB962C8B-B14F-4D97-AF65-F5344CB8AC3E}">
        <p14:creationId xmlns:p14="http://schemas.microsoft.com/office/powerpoint/2010/main" val="9741356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8BAAF845-7AE4-FA45-B7F6-2A1D50426253}" type="slidenum">
              <a:rPr lang="en-US"/>
              <a:pPr/>
              <a:t>33</a:t>
            </a:fld>
            <a:endParaRPr lang="en-US"/>
          </a:p>
        </p:txBody>
      </p:sp>
      <p:sp>
        <p:nvSpPr>
          <p:cNvPr id="870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306FB758-7799-1E4E-B643-8A96BA20AFDB}" type="slidenum">
              <a:rPr lang="en-US">
                <a:latin typeface="Calibri" charset="0"/>
              </a:rPr>
              <a:pPr algn="r" eaLnBrk="1" hangingPunct="1"/>
              <a:t>33</a:t>
            </a:fld>
            <a:endParaRPr lang="en-US">
              <a:latin typeface="Calibri" charset="0"/>
            </a:endParaRP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50000"/>
              </a:spcBef>
              <a:buFontTx/>
              <a:buChar char="-"/>
            </a:pPr>
            <a:r>
              <a:rPr lang="en-US"/>
              <a:t>Bees, turtles and birds navigate w/out maps</a:t>
            </a:r>
          </a:p>
          <a:p>
            <a:pPr defTabSz="457200" eaLnBrk="1" hangingPunct="1">
              <a:spcBef>
                <a:spcPct val="50000"/>
              </a:spcBef>
              <a:buFontTx/>
              <a:buChar char="-"/>
            </a:pPr>
            <a:r>
              <a:rPr lang="en-US" dirty="0"/>
              <a:t>penguins dive without scuba gear</a:t>
            </a:r>
          </a:p>
          <a:p>
            <a:pPr defTabSz="457200" eaLnBrk="1" hangingPunct="1">
              <a:spcBef>
                <a:spcPct val="50000"/>
              </a:spcBef>
              <a:buFontTx/>
              <a:buChar char="-"/>
            </a:pPr>
            <a:r>
              <a:rPr lang="en-US" dirty="0"/>
              <a:t>Artic fish and frogs freeze solid and then spring back to life, having protected their organs from ice damage</a:t>
            </a:r>
          </a:p>
          <a:p>
            <a:pPr defTabSz="457200" eaLnBrk="1" hangingPunct="1">
              <a:spcBef>
                <a:spcPct val="50000"/>
              </a:spcBef>
              <a:buFontTx/>
              <a:buChar char="-"/>
            </a:pPr>
            <a:r>
              <a:rPr lang="en-US" dirty="0"/>
              <a:t>Chameleons and cuttlefish hide without moving by changing patterns in their skin to blend in with their surroundings</a:t>
            </a:r>
          </a:p>
          <a:p>
            <a:pPr defTabSz="457200" eaLnBrk="1" hangingPunct="1">
              <a:spcBef>
                <a:spcPct val="50000"/>
              </a:spcBef>
            </a:pPr>
            <a:endParaRPr lang="en-US" dirty="0"/>
          </a:p>
          <a:p>
            <a:pPr defTabSz="457200" eaLnBrk="1" hangingPunct="1">
              <a:spcBef>
                <a:spcPct val="50000"/>
              </a:spcBef>
              <a:buFontTx/>
              <a:buChar char="-"/>
            </a:pPr>
            <a:r>
              <a:rPr lang="en-US" dirty="0"/>
              <a:t>How do they do it?!</a:t>
            </a:r>
          </a:p>
          <a:p>
            <a:pPr defTabSz="457200" eaLnBrk="1" hangingPunct="1">
              <a:spcBef>
                <a:spcPct val="50000"/>
              </a:spcBef>
              <a:buFontTx/>
              <a:buChar char="-"/>
            </a:pPr>
            <a:endParaRPr lang="en-US" dirty="0"/>
          </a:p>
        </p:txBody>
      </p:sp>
    </p:spTree>
    <p:extLst>
      <p:ext uri="{BB962C8B-B14F-4D97-AF65-F5344CB8AC3E}">
        <p14:creationId xmlns:p14="http://schemas.microsoft.com/office/powerpoint/2010/main" val="1217626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CA60B2-748F-B942-80AB-B6FC7299E015}" type="slidenum">
              <a:rPr lang="en-US" sz="1200"/>
              <a:pPr/>
              <a:t>5</a:t>
            </a:fld>
            <a:endParaRPr lang="en-US" sz="1200"/>
          </a:p>
        </p:txBody>
      </p:sp>
      <p:sp>
        <p:nvSpPr>
          <p:cNvPr id="126978" name="Rectangle 2"/>
          <p:cNvSpPr>
            <a:spLocks noGrp="1" noRot="1" noChangeAspect="1" noChangeArrowheads="1" noTextEdit="1"/>
          </p:cNvSpPr>
          <p:nvPr>
            <p:ph type="sldImg"/>
          </p:nvPr>
        </p:nvSpPr>
        <p:spPr>
          <a:solidFill>
            <a:srgbClr val="FFFFFF"/>
          </a:solidFill>
          <a:ln/>
        </p:spPr>
      </p:sp>
      <p:sp>
        <p:nvSpPr>
          <p:cNvPr id="1269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006130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0A57CA-75A2-0643-B130-1F263A6E61AE}" type="slidenum">
              <a:rPr lang="en-US" sz="1200"/>
              <a:pPr/>
              <a:t>6</a:t>
            </a:fld>
            <a:endParaRPr lang="en-US" sz="1200"/>
          </a:p>
        </p:txBody>
      </p:sp>
      <p:sp>
        <p:nvSpPr>
          <p:cNvPr id="129026" name="Rectangle 2"/>
          <p:cNvSpPr>
            <a:spLocks noGrp="1" noRot="1" noChangeAspect="1" noChangeArrowheads="1" noTextEdit="1"/>
          </p:cNvSpPr>
          <p:nvPr>
            <p:ph type="sldImg"/>
          </p:nvPr>
        </p:nvSpPr>
        <p:spPr>
          <a:solidFill>
            <a:srgbClr val="FFFFFF"/>
          </a:solidFill>
          <a:ln/>
        </p:spPr>
      </p:sp>
      <p:sp>
        <p:nvSpPr>
          <p:cNvPr id="12902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312353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CDF3531-227B-F544-98B0-76D5B0F7B85F}" type="slidenum">
              <a:rPr lang="en-US" sz="1200"/>
              <a:pPr/>
              <a:t>7</a:t>
            </a:fld>
            <a:endParaRPr lang="en-US" sz="1200"/>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a:extLst>
            <a:ext uri="{FAA26D3D-D897-4be2-8F04-BA451C77F1D7}">
              <ma14:placeholderFlag xmlns:ma14="http://schemas.microsoft.com/office/mac/drawingml/2011/main" xmlns="" val="1"/>
            </a:ex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53251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38563B6-EA87-BB4F-8EAC-51DB3D576C29}" type="slidenum">
              <a:rPr lang="en-US"/>
              <a:pPr/>
              <a:t>9</a:t>
            </a:fld>
            <a:endParaRPr lang="en-US"/>
          </a:p>
        </p:txBody>
      </p:sp>
      <p:sp>
        <p:nvSpPr>
          <p:cNvPr id="29698"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79644622-F005-9949-AD8C-F4BB74001038}" type="slidenum">
              <a:rPr lang="en-US">
                <a:latin typeface="Calibri" charset="0"/>
              </a:rPr>
              <a:pPr algn="r" eaLnBrk="1" hangingPunct="1"/>
              <a:t>9</a:t>
            </a:fld>
            <a:endParaRPr lang="en-US">
              <a:latin typeface="Calibri" charset="0"/>
            </a:endParaRPr>
          </a:p>
        </p:txBody>
      </p:sp>
      <p:sp>
        <p:nvSpPr>
          <p:cNvPr id="29699" name="Rectangle 2"/>
          <p:cNvSpPr>
            <a:spLocks noGrp="1" noRot="1" noChangeAspect="1" noChangeArrowheads="1" noTextEdit="1"/>
          </p:cNvSpPr>
          <p:nvPr>
            <p:ph type="sldImg"/>
          </p:nvPr>
        </p:nvSpPr>
        <p:spPr>
          <a:ln/>
        </p:spPr>
      </p:sp>
      <p:sp>
        <p:nvSpPr>
          <p:cNvPr id="29700"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17867907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D315E35B-3011-0F44-ADA7-AB4F47001E1E}" type="slidenum">
              <a:rPr lang="en-US"/>
              <a:pPr/>
              <a:t>10</a:t>
            </a:fld>
            <a:endParaRPr lang="en-US"/>
          </a:p>
        </p:txBody>
      </p:sp>
      <p:sp>
        <p:nvSpPr>
          <p:cNvPr id="3379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FCD16157-A86F-E143-B290-78563D51470C}" type="slidenum">
              <a:rPr lang="en-US">
                <a:latin typeface="Calibri" charset="0"/>
              </a:rPr>
              <a:pPr algn="r" eaLnBrk="1" hangingPunct="1"/>
              <a:t>10</a:t>
            </a:fld>
            <a:endParaRPr lang="en-US">
              <a:latin typeface="Calibri" charset="0"/>
            </a:endParaRPr>
          </a:p>
        </p:txBody>
      </p:sp>
      <p:sp>
        <p:nvSpPr>
          <p:cNvPr id="33795" name="Rectangle 1026"/>
          <p:cNvSpPr>
            <a:spLocks noGrp="1" noRot="1" noChangeAspect="1" noChangeArrowheads="1" noTextEdit="1"/>
          </p:cNvSpPr>
          <p:nvPr>
            <p:ph type="sldImg"/>
          </p:nvPr>
        </p:nvSpPr>
        <p:spPr>
          <a:ln/>
        </p:spPr>
      </p:sp>
      <p:sp>
        <p:nvSpPr>
          <p:cNvPr id="33796"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endParaRPr lang="en-US"/>
          </a:p>
        </p:txBody>
      </p:sp>
    </p:spTree>
    <p:extLst>
      <p:ext uri="{BB962C8B-B14F-4D97-AF65-F5344CB8AC3E}">
        <p14:creationId xmlns:p14="http://schemas.microsoft.com/office/powerpoint/2010/main" val="84341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Number Placeholder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Arial" charset="0"/>
              </a:defRPr>
            </a:lvl1pPr>
            <a:lvl2pPr marL="742950" indent="-285750">
              <a:defRPr sz="1200">
                <a:solidFill>
                  <a:schemeClr val="tx1"/>
                </a:solidFill>
                <a:latin typeface="Arial" charset="0"/>
                <a:ea typeface="Arial" charset="0"/>
                <a:cs typeface="Arial" charset="0"/>
              </a:defRPr>
            </a:lvl2pPr>
            <a:lvl3pPr marL="1143000" indent="-228600">
              <a:defRPr sz="1200">
                <a:solidFill>
                  <a:schemeClr val="tx1"/>
                </a:solidFill>
                <a:latin typeface="Arial" charset="0"/>
                <a:ea typeface="Arial" charset="0"/>
                <a:cs typeface="Arial" charset="0"/>
              </a:defRPr>
            </a:lvl3pPr>
            <a:lvl4pPr marL="1600200" indent="-228600">
              <a:defRPr sz="1200">
                <a:solidFill>
                  <a:schemeClr val="tx1"/>
                </a:solidFill>
                <a:latin typeface="Arial" charset="0"/>
                <a:ea typeface="Arial" charset="0"/>
                <a:cs typeface="Arial" charset="0"/>
              </a:defRPr>
            </a:lvl4pPr>
            <a:lvl5pPr marL="2057400" indent="-2286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fld id="{1419A51F-30D2-134D-B83E-D1778779FD9D}" type="slidenum">
              <a:rPr lang="en-US"/>
              <a:pPr/>
              <a:t>11</a:t>
            </a:fld>
            <a:endParaRPr lang="en-US"/>
          </a:p>
        </p:txBody>
      </p:sp>
      <p:sp>
        <p:nvSpPr>
          <p:cNvPr id="35842"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1200">
                <a:solidFill>
                  <a:schemeClr val="tx1"/>
                </a:solidFill>
                <a:latin typeface="Arial" charset="0"/>
                <a:ea typeface="ＭＳ Ｐゴシック" charset="0"/>
                <a:cs typeface="Arial" charset="0"/>
              </a:defRPr>
            </a:lvl1pPr>
            <a:lvl2pPr marL="742950" indent="-285750" defTabSz="457200">
              <a:defRPr sz="1200">
                <a:solidFill>
                  <a:schemeClr val="tx1"/>
                </a:solidFill>
                <a:latin typeface="Arial" charset="0"/>
                <a:ea typeface="Arial" charset="0"/>
                <a:cs typeface="Arial" charset="0"/>
              </a:defRPr>
            </a:lvl2pPr>
            <a:lvl3pPr marL="1143000" indent="-228600" defTabSz="457200">
              <a:defRPr sz="1200">
                <a:solidFill>
                  <a:schemeClr val="tx1"/>
                </a:solidFill>
                <a:latin typeface="Arial" charset="0"/>
                <a:ea typeface="Arial" charset="0"/>
                <a:cs typeface="Arial" charset="0"/>
              </a:defRPr>
            </a:lvl3pPr>
            <a:lvl4pPr marL="1600200" indent="-228600" defTabSz="457200">
              <a:defRPr sz="1200">
                <a:solidFill>
                  <a:schemeClr val="tx1"/>
                </a:solidFill>
                <a:latin typeface="Arial" charset="0"/>
                <a:ea typeface="Arial" charset="0"/>
                <a:cs typeface="Arial" charset="0"/>
              </a:defRPr>
            </a:lvl4pPr>
            <a:lvl5pPr marL="2057400" indent="-228600" defTabSz="457200">
              <a:defRPr sz="1200">
                <a:solidFill>
                  <a:schemeClr val="tx1"/>
                </a:solidFill>
                <a:latin typeface="Arial" charset="0"/>
                <a:ea typeface="Arial" charset="0"/>
                <a:cs typeface="Arial" charset="0"/>
              </a:defRPr>
            </a:lvl5pPr>
            <a:lvl6pPr marL="2514600" indent="-228600" eaLnBrk="0" fontAlgn="base" hangingPunct="0">
              <a:spcBef>
                <a:spcPct val="30000"/>
              </a:spcBef>
              <a:spcAft>
                <a:spcPct val="0"/>
              </a:spcAft>
              <a:defRPr sz="1200">
                <a:solidFill>
                  <a:schemeClr val="tx1"/>
                </a:solidFill>
                <a:latin typeface="Arial" charset="0"/>
                <a:ea typeface="Arial" charset="0"/>
                <a:cs typeface="Arial" charset="0"/>
              </a:defRPr>
            </a:lvl6pPr>
            <a:lvl7pPr marL="2971800" indent="-228600" eaLnBrk="0" fontAlgn="base" hangingPunct="0">
              <a:spcBef>
                <a:spcPct val="30000"/>
              </a:spcBef>
              <a:spcAft>
                <a:spcPct val="0"/>
              </a:spcAft>
              <a:defRPr sz="1200">
                <a:solidFill>
                  <a:schemeClr val="tx1"/>
                </a:solidFill>
                <a:latin typeface="Arial" charset="0"/>
                <a:ea typeface="Arial" charset="0"/>
                <a:cs typeface="Arial" charset="0"/>
              </a:defRPr>
            </a:lvl7pPr>
            <a:lvl8pPr marL="3429000" indent="-228600" eaLnBrk="0" fontAlgn="base" hangingPunct="0">
              <a:spcBef>
                <a:spcPct val="30000"/>
              </a:spcBef>
              <a:spcAft>
                <a:spcPct val="0"/>
              </a:spcAft>
              <a:defRPr sz="1200">
                <a:solidFill>
                  <a:schemeClr val="tx1"/>
                </a:solidFill>
                <a:latin typeface="Arial" charset="0"/>
                <a:ea typeface="Arial" charset="0"/>
                <a:cs typeface="Arial" charset="0"/>
              </a:defRPr>
            </a:lvl8pPr>
            <a:lvl9pPr marL="3886200" indent="-228600" eaLnBrk="0" fontAlgn="base" hangingPunct="0">
              <a:spcBef>
                <a:spcPct val="30000"/>
              </a:spcBef>
              <a:spcAft>
                <a:spcPct val="0"/>
              </a:spcAft>
              <a:defRPr sz="1200">
                <a:solidFill>
                  <a:schemeClr val="tx1"/>
                </a:solidFill>
                <a:latin typeface="Arial" charset="0"/>
                <a:ea typeface="Arial" charset="0"/>
                <a:cs typeface="Arial" charset="0"/>
              </a:defRPr>
            </a:lvl9pPr>
          </a:lstStyle>
          <a:p>
            <a:pPr algn="r" eaLnBrk="1" hangingPunct="1"/>
            <a:fld id="{9DC65616-D31B-6047-BAE3-E60F2E1E8701}" type="slidenum">
              <a:rPr lang="en-US">
                <a:latin typeface="Calibri" charset="0"/>
              </a:rPr>
              <a:pPr algn="r" eaLnBrk="1" hangingPunct="1"/>
              <a:t>11</a:t>
            </a:fld>
            <a:endParaRPr lang="en-US">
              <a:latin typeface="Calibri" charset="0"/>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457200" eaLnBrk="1" hangingPunct="1">
              <a:spcBef>
                <a:spcPct val="0"/>
              </a:spcBef>
            </a:pPr>
            <a:r>
              <a:rPr lang="en-US"/>
              <a:t>Now applying its principles to emerging technologies; nature has been working at the nanoscale for billions of years. Technology has finally reached the point where we can manipulate materials as the nanoscale too….. </a:t>
            </a:r>
          </a:p>
          <a:p>
            <a:pPr defTabSz="457200" eaLnBrk="1" hangingPunct="1">
              <a:spcBef>
                <a:spcPct val="0"/>
              </a:spcBef>
            </a:pPr>
            <a:endParaRPr lang="en-US"/>
          </a:p>
          <a:p>
            <a:pPr defTabSz="457200" eaLnBrk="1" hangingPunct="1">
              <a:spcBef>
                <a:spcPct val="0"/>
              </a:spcBef>
            </a:pPr>
            <a:r>
              <a:rPr lang="en-US"/>
              <a:t>So we can innovate in new ways, for example adhesion without adhesives: Gecco “sticks” w/out adhesive…. Nano fibers on the feet interact with surface via VdW forces allowing the gecco to move upside down and sideways across surfaces. Scientists trying to mimic this with nanomaterials  </a:t>
            </a:r>
            <a:r>
              <a:rPr lang="en-US" b="1"/>
              <a:t>VIDEO</a:t>
            </a:r>
          </a:p>
        </p:txBody>
      </p:sp>
    </p:spTree>
    <p:extLst>
      <p:ext uri="{BB962C8B-B14F-4D97-AF65-F5344CB8AC3E}">
        <p14:creationId xmlns:p14="http://schemas.microsoft.com/office/powerpoint/2010/main" val="2671451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1DB2E71-96B2-B144-80F2-1BD9A84F228A}"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445551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508211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9666365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2AF3266-F2AE-C942-9816-C259AC5FF192}" type="slidenum">
              <a:rPr lang="en-US"/>
              <a:pPr>
                <a:defRPr/>
              </a:pPr>
              <a:t>‹#›</a:t>
            </a:fld>
            <a:endParaRPr lang="en-US"/>
          </a:p>
        </p:txBody>
      </p:sp>
    </p:spTree>
    <p:extLst>
      <p:ext uri="{BB962C8B-B14F-4D97-AF65-F5344CB8AC3E}">
        <p14:creationId xmlns:p14="http://schemas.microsoft.com/office/powerpoint/2010/main" val="107582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1DB2E71-96B2-B144-80F2-1BD9A84F228A}"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3448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DB2E71-96B2-B144-80F2-1BD9A84F228A}" type="datetimeFigureOut">
              <a:rPr lang="en-US" smtClean="0"/>
              <a:t>5/25/18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589047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1DB2E71-96B2-B144-80F2-1BD9A84F228A}"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006585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1DB2E71-96B2-B144-80F2-1BD9A84F228A}" type="datetimeFigureOut">
              <a:rPr lang="en-US" smtClean="0"/>
              <a:t>5/25/18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956281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1DB2E71-96B2-B144-80F2-1BD9A84F228A}" type="datetimeFigureOut">
              <a:rPr lang="en-US" smtClean="0"/>
              <a:t>5/25/18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2520644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DB2E71-96B2-B144-80F2-1BD9A84F228A}" type="datetimeFigureOut">
              <a:rPr lang="en-US" smtClean="0"/>
              <a:t>5/25/18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2541138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1693936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DB2E71-96B2-B144-80F2-1BD9A84F228A}" type="datetimeFigureOut">
              <a:rPr lang="en-US" smtClean="0"/>
              <a:t>5/25/18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3698642-AA66-A947-B6FD-E61B6787747A}" type="slidenum">
              <a:rPr lang="en-US" smtClean="0"/>
              <a:t>‹#›</a:t>
            </a:fld>
            <a:endParaRPr lang="en-US"/>
          </a:p>
        </p:txBody>
      </p:sp>
    </p:spTree>
    <p:extLst>
      <p:ext uri="{BB962C8B-B14F-4D97-AF65-F5344CB8AC3E}">
        <p14:creationId xmlns:p14="http://schemas.microsoft.com/office/powerpoint/2010/main" val="7965681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DB2E71-96B2-B144-80F2-1BD9A84F228A}" type="datetimeFigureOut">
              <a:rPr lang="en-US" smtClean="0"/>
              <a:t>5/25/18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698642-AA66-A947-B6FD-E61B6787747A}" type="slidenum">
              <a:rPr lang="en-US" smtClean="0"/>
              <a:t>‹#›</a:t>
            </a:fld>
            <a:endParaRPr lang="en-US"/>
          </a:p>
        </p:txBody>
      </p:sp>
    </p:spTree>
    <p:extLst>
      <p:ext uri="{BB962C8B-B14F-4D97-AF65-F5344CB8AC3E}">
        <p14:creationId xmlns:p14="http://schemas.microsoft.com/office/powerpoint/2010/main" val="273520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tiff"/><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image" Target="../media/image23.tif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6.tiff"/><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41.tiff"/></Relationships>
</file>

<file path=ppt/slides/_rels/slide24.xml.rels><?xml version="1.0" encoding="UTF-8" standalone="yes"?>
<Relationships xmlns="http://schemas.openxmlformats.org/package/2006/relationships"><Relationship Id="rId3" Type="http://schemas.openxmlformats.org/officeDocument/2006/relationships/image" Target="../media/image42.tif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jpeg"/></Relationships>
</file>

<file path=ppt/slides/_rels/slide2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3.tiff"/><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pn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60.tiff"/><Relationship Id="rId5" Type="http://schemas.openxmlformats.org/officeDocument/2006/relationships/image" Target="../media/image59.tiff"/><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tiff"/><Relationship Id="rId5" Type="http://schemas.openxmlformats.org/officeDocument/2006/relationships/image" Target="../media/image63.tiff"/><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jpeg"/></Relationships>
</file>

<file path=ppt/slides/_rels/slide31.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71.tiff"/></Relationships>
</file>

<file path=ppt/slides/_rels/slide32.xml.rels><?xml version="1.0" encoding="UTF-8" standalone="yes"?>
<Relationships xmlns="http://schemas.openxmlformats.org/package/2006/relationships"><Relationship Id="rId3" Type="http://schemas.openxmlformats.org/officeDocument/2006/relationships/image" Target="../media/image72.tiff"/><Relationship Id="rId7" Type="http://schemas.openxmlformats.org/officeDocument/2006/relationships/image" Target="../media/image76.tif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5.tiff"/><Relationship Id="rId5" Type="http://schemas.openxmlformats.org/officeDocument/2006/relationships/image" Target="../media/image74.tiff"/><Relationship Id="rId4" Type="http://schemas.openxmlformats.org/officeDocument/2006/relationships/image" Target="../media/image73.tiff"/></Relationships>
</file>

<file path=ppt/slides/_rels/slide33.xml.rels><?xml version="1.0" encoding="UTF-8" standalone="yes"?>
<Relationships xmlns="http://schemas.openxmlformats.org/package/2006/relationships"><Relationship Id="rId8" Type="http://schemas.openxmlformats.org/officeDocument/2006/relationships/image" Target="../media/image82.tiff"/><Relationship Id="rId3" Type="http://schemas.openxmlformats.org/officeDocument/2006/relationships/image" Target="../media/image77.tiff"/><Relationship Id="rId7" Type="http://schemas.openxmlformats.org/officeDocument/2006/relationships/image" Target="../media/image81.tif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0.tiff"/><Relationship Id="rId5" Type="http://schemas.openxmlformats.org/officeDocument/2006/relationships/image" Target="../media/image79.tiff"/><Relationship Id="rId10" Type="http://schemas.openxmlformats.org/officeDocument/2006/relationships/image" Target="../media/image84.tiff"/><Relationship Id="rId4" Type="http://schemas.openxmlformats.org/officeDocument/2006/relationships/image" Target="../media/image78.tiff"/><Relationship Id="rId9" Type="http://schemas.openxmlformats.org/officeDocument/2006/relationships/image" Target="../media/image83.tif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tiff"/></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10.tiff"/></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545191"/>
            <a:ext cx="9144000" cy="421322"/>
          </a:xfrm>
        </p:spPr>
        <p:txBody>
          <a:bodyPr>
            <a:noAutofit/>
          </a:bodyPr>
          <a:lstStyle/>
          <a:p>
            <a:r>
              <a:rPr lang="en-US" sz="3600" dirty="0">
                <a:solidFill>
                  <a:srgbClr val="00728A"/>
                </a:solidFill>
                <a:latin typeface="+mn-lt"/>
              </a:rPr>
              <a:t>Innovation</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8336065" cy="276999"/>
          </a:xfrm>
          <a:prstGeom prst="rect">
            <a:avLst/>
          </a:prstGeom>
          <a:noFill/>
        </p:spPr>
        <p:txBody>
          <a:bodyPr wrap="none" rtlCol="0">
            <a:spAutoFit/>
          </a:bodyPr>
          <a:lstStyle/>
          <a:p>
            <a:r>
              <a:rPr lang="en-US" sz="1200" dirty="0">
                <a:solidFill>
                  <a:schemeClr val="bg1">
                    <a:lumMod val="65000"/>
                  </a:schemeClr>
                </a:solidFill>
              </a:rPr>
              <a:t>Image: Wikimedia Commons, Refining Innovation, Author: U.S. Army Photo by Sgt. Aaron Ellerman, 204th Public Affairs Detachment</a:t>
            </a:r>
          </a:p>
        </p:txBody>
      </p:sp>
      <p:pic>
        <p:nvPicPr>
          <p:cNvPr id="5" name="Picture 4">
            <a:extLst>
              <a:ext uri="{FF2B5EF4-FFF2-40B4-BE49-F238E27FC236}">
                <a16:creationId xmlns:a16="http://schemas.microsoft.com/office/drawing/2014/main" id="{3793B2D7-270F-4D88-8D3C-91027D1DC60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713147" y="2168810"/>
            <a:ext cx="6628542" cy="4356907"/>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50" y="4446658"/>
            <a:ext cx="1020198" cy="1496290"/>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46191" y="5460687"/>
            <a:ext cx="2643612" cy="687339"/>
          </a:xfrm>
          <a:prstGeom prst="rect">
            <a:avLst/>
          </a:prstGeom>
        </p:spPr>
      </p:pic>
      <p:pic>
        <p:nvPicPr>
          <p:cNvPr id="10" name="Picture 9"/>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46186" y="4341829"/>
            <a:ext cx="2874547" cy="862364"/>
          </a:xfrm>
          <a:prstGeom prst="rect">
            <a:avLst/>
          </a:prstGeom>
        </p:spPr>
      </p:pic>
      <p:sp>
        <p:nvSpPr>
          <p:cNvPr id="12" name="Title 1">
            <a:extLst>
              <a:ext uri="{FF2B5EF4-FFF2-40B4-BE49-F238E27FC236}">
                <a16:creationId xmlns:a16="http://schemas.microsoft.com/office/drawing/2014/main" id="{AB8F291A-E2D9-F241-893B-AA35F4D5AC10}"/>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5" descr="caribb airplan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26306" y="1309088"/>
            <a:ext cx="4702569" cy="2348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72" name="Picture 7" descr="thorn and barbed wir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358879" y="3937541"/>
            <a:ext cx="5812650" cy="2445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3376808" y="156411"/>
            <a:ext cx="5438412" cy="707886"/>
          </a:xfrm>
          <a:prstGeom prst="rect">
            <a:avLst/>
          </a:prstGeom>
          <a:noFill/>
        </p:spPr>
        <p:txBody>
          <a:bodyPr wrap="none" rtlCol="0">
            <a:spAutoFit/>
          </a:bodyPr>
          <a:lstStyle/>
          <a:p>
            <a:pPr algn="ctr"/>
            <a:r>
              <a:rPr lang="en-US" sz="4000" b="1" dirty="0">
                <a:ea typeface="ＭＳ Ｐゴシック" charset="0"/>
                <a:cs typeface="ＭＳ Ｐゴシック" charset="0"/>
              </a:rPr>
              <a:t>Biomimicry Is Not New</a:t>
            </a:r>
            <a:r>
              <a:rPr lang="is-IS" sz="4000" b="1" dirty="0">
                <a:ea typeface="ＭＳ Ｐゴシック" charset="0"/>
                <a:cs typeface="ＭＳ Ｐゴシック" charset="0"/>
              </a:rPr>
              <a:t>…</a:t>
            </a:r>
            <a:endParaRPr lang="en-US" sz="4000" b="1" dirty="0"/>
          </a:p>
        </p:txBody>
      </p:sp>
      <p:sp>
        <p:nvSpPr>
          <p:cNvPr id="7" name="TextBox 6">
            <a:extLst>
              <a:ext uri="{FF2B5EF4-FFF2-40B4-BE49-F238E27FC236}">
                <a16:creationId xmlns:a16="http://schemas.microsoft.com/office/drawing/2014/main" id="{47419F8A-856E-AA4F-A73F-5BC1B3827523}"/>
              </a:ext>
            </a:extLst>
          </p:cNvPr>
          <p:cNvSpPr txBox="1"/>
          <p:nvPr/>
        </p:nvSpPr>
        <p:spPr>
          <a:xfrm>
            <a:off x="705264" y="6508925"/>
            <a:ext cx="4357924"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FirstAir</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The Biomimicry Institute </a:t>
            </a:r>
          </a:p>
        </p:txBody>
      </p:sp>
      <p:pic>
        <p:nvPicPr>
          <p:cNvPr id="2" name="Picture 1">
            <a:extLst>
              <a:ext uri="{FF2B5EF4-FFF2-40B4-BE49-F238E27FC236}">
                <a16:creationId xmlns:a16="http://schemas.microsoft.com/office/drawing/2014/main" id="{B18FC194-67B8-0E47-8445-A477C0FF1769}"/>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95717" y="1312283"/>
            <a:ext cx="4392117" cy="2345317"/>
          </a:xfrm>
          <a:prstGeom prst="rect">
            <a:avLst/>
          </a:prstGeom>
        </p:spPr>
      </p:pic>
    </p:spTree>
    <p:extLst>
      <p:ext uri="{BB962C8B-B14F-4D97-AF65-F5344CB8AC3E}">
        <p14:creationId xmlns:p14="http://schemas.microsoft.com/office/powerpoint/2010/main" val="1808492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9" name="Picture 4" descr="Carbon nanotube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67639" y="1336364"/>
            <a:ext cx="28448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0" name="Picture 5" descr="nano flowe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23586" y="1341864"/>
            <a:ext cx="3054844" cy="20617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1" name="Text Box 7"/>
          <p:cNvSpPr txBox="1">
            <a:spLocks noChangeArrowheads="1"/>
          </p:cNvSpPr>
          <p:nvPr/>
        </p:nvSpPr>
        <p:spPr bwMode="auto">
          <a:xfrm>
            <a:off x="558800" y="3543230"/>
            <a:ext cx="11074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400" dirty="0">
                <a:latin typeface="+mn-lt"/>
              </a:rPr>
              <a:t>We can now imitate the </a:t>
            </a:r>
            <a:r>
              <a:rPr lang="en-US" sz="2400" dirty="0" err="1">
                <a:latin typeface="+mn-lt"/>
              </a:rPr>
              <a:t>nano</a:t>
            </a:r>
            <a:r>
              <a:rPr lang="en-US" sz="2400" dirty="0">
                <a:latin typeface="+mn-lt"/>
              </a:rPr>
              <a:t>-scale design features that give many natural materials some of their most interesting properties</a:t>
            </a:r>
          </a:p>
        </p:txBody>
      </p:sp>
      <p:pic>
        <p:nvPicPr>
          <p:cNvPr id="34824"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7990039" y="4373493"/>
            <a:ext cx="3251200" cy="198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825" name="Picture 3"/>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197910" y="4446759"/>
            <a:ext cx="2233084" cy="187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55581" y="156411"/>
            <a:ext cx="5680851" cy="707886"/>
          </a:xfrm>
          <a:prstGeom prst="rect">
            <a:avLst/>
          </a:prstGeom>
          <a:noFill/>
        </p:spPr>
        <p:txBody>
          <a:bodyPr wrap="none" rtlCol="0">
            <a:spAutoFit/>
          </a:bodyPr>
          <a:lstStyle/>
          <a:p>
            <a:pPr algn="ctr"/>
            <a:r>
              <a:rPr lang="is-IS" sz="4000" b="1" dirty="0">
                <a:ea typeface="ＭＳ Ｐゴシック" charset="0"/>
                <a:cs typeface="ＭＳ Ｐゴシック" charset="0"/>
              </a:rPr>
              <a:t>… But Now It Is Molecular</a:t>
            </a:r>
            <a:endParaRPr lang="en-US" sz="4000" b="1" dirty="0"/>
          </a:p>
        </p:txBody>
      </p:sp>
      <p:sp>
        <p:nvSpPr>
          <p:cNvPr id="13" name="TextBox 12">
            <a:extLst>
              <a:ext uri="{FF2B5EF4-FFF2-40B4-BE49-F238E27FC236}">
                <a16:creationId xmlns:a16="http://schemas.microsoft.com/office/drawing/2014/main" id="{08A6FD7B-D6F2-2041-99F9-855022F3A7FE}"/>
              </a:ext>
            </a:extLst>
          </p:cNvPr>
          <p:cNvSpPr txBox="1"/>
          <p:nvPr/>
        </p:nvSpPr>
        <p:spPr>
          <a:xfrm>
            <a:off x="747811" y="6464128"/>
            <a:ext cx="5015540" cy="307777"/>
          </a:xfrm>
          <a:prstGeom prst="rect">
            <a:avLst/>
          </a:prstGeom>
          <a:noFill/>
        </p:spPr>
        <p:txBody>
          <a:bodyPr wrap="none" rtlCol="0">
            <a:spAutoFit/>
          </a:bodyPr>
          <a:lstStyle/>
          <a:p>
            <a:pPr algn="ctr"/>
            <a:r>
              <a:rPr lang="en-US" sz="1400" dirty="0">
                <a:solidFill>
                  <a:schemeClr val="bg1">
                    <a:lumMod val="50000"/>
                  </a:schemeClr>
                </a:solidFill>
              </a:rPr>
              <a:t>Images: Pinterest (The Church – Micro),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Gecksin</a:t>
            </a:r>
            <a:r>
              <a:rPr lang="en-US" sz="1400" baseline="30000" dirty="0" err="1">
                <a:solidFill>
                  <a:schemeClr val="bg1">
                    <a:lumMod val="50000"/>
                  </a:schemeClr>
                </a:solidFill>
              </a:rPr>
              <a:t>TM</a:t>
            </a: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020700D3-A2C2-B14B-ADFA-0E98BDA3F40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20093" y="4665151"/>
            <a:ext cx="3328292" cy="1397883"/>
          </a:xfrm>
          <a:prstGeom prst="rect">
            <a:avLst/>
          </a:prstGeom>
        </p:spPr>
      </p:pic>
    </p:spTree>
    <p:extLst>
      <p:ext uri="{BB962C8B-B14F-4D97-AF65-F5344CB8AC3E}">
        <p14:creationId xmlns:p14="http://schemas.microsoft.com/office/powerpoint/2010/main" val="18469770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3"/>
          <p:cNvSpPr>
            <a:spLocks noGrp="1" noChangeArrowheads="1"/>
          </p:cNvSpPr>
          <p:nvPr>
            <p:ph type="body" idx="4294967295"/>
          </p:nvPr>
        </p:nvSpPr>
        <p:spPr>
          <a:xfrm>
            <a:off x="182283" y="1599404"/>
            <a:ext cx="11074400" cy="5115161"/>
          </a:xfrm>
        </p:spPr>
        <p:txBody>
          <a:bodyPr>
            <a:noAutofit/>
          </a:bodyPr>
          <a:lstStyle/>
          <a:p>
            <a:pPr marL="1371600" lvl="2" indent="-457200" defTabSz="457200" eaLnBrk="1" hangingPunct="1">
              <a:spcBef>
                <a:spcPts val="1100"/>
              </a:spcBef>
            </a:pPr>
            <a:r>
              <a:rPr lang="en-US" sz="2800" dirty="0">
                <a:latin typeface="+mn-lt"/>
                <a:cs typeface="Baskerville Old Face" charset="0"/>
              </a:rPr>
              <a:t>Filter particulates from air</a:t>
            </a:r>
          </a:p>
          <a:p>
            <a:pPr marL="1371600" lvl="2" indent="-457200" defTabSz="457200" eaLnBrk="1" hangingPunct="1">
              <a:spcBef>
                <a:spcPts val="1100"/>
              </a:spcBef>
            </a:pPr>
            <a:r>
              <a:rPr lang="en-US" sz="2800" dirty="0">
                <a:latin typeface="+mn-lt"/>
                <a:cs typeface="Baskerville Old Face" charset="0"/>
              </a:rPr>
              <a:t>Filter water</a:t>
            </a:r>
          </a:p>
          <a:p>
            <a:pPr marL="1371600" lvl="2" indent="-457200" defTabSz="457200" eaLnBrk="1" hangingPunct="1">
              <a:spcBef>
                <a:spcPts val="1100"/>
              </a:spcBef>
            </a:pPr>
            <a:r>
              <a:rPr lang="en-US" sz="2800" dirty="0">
                <a:latin typeface="+mn-lt"/>
                <a:cs typeface="Baskerville Old Face" charset="0"/>
              </a:rPr>
              <a:t>Create color</a:t>
            </a:r>
          </a:p>
          <a:p>
            <a:pPr marL="1371600" lvl="2" indent="-457200" defTabSz="457200" eaLnBrk="1" hangingPunct="1">
              <a:spcBef>
                <a:spcPts val="1100"/>
              </a:spcBef>
            </a:pPr>
            <a:r>
              <a:rPr lang="en-US" sz="2800" dirty="0">
                <a:latin typeface="+mn-lt"/>
                <a:cs typeface="Baskerville Old Face" charset="0"/>
              </a:rPr>
              <a:t>Detect fire</a:t>
            </a:r>
          </a:p>
          <a:p>
            <a:pPr marL="1371600" lvl="2" indent="-457200" defTabSz="457200" eaLnBrk="1" hangingPunct="1">
              <a:spcBef>
                <a:spcPts val="1100"/>
              </a:spcBef>
            </a:pPr>
            <a:r>
              <a:rPr lang="en-US" sz="2800" dirty="0">
                <a:latin typeface="+mn-lt"/>
                <a:cs typeface="Baskerville Old Face" charset="0"/>
              </a:rPr>
              <a:t>Retard fire</a:t>
            </a:r>
          </a:p>
          <a:p>
            <a:pPr marL="1371600" lvl="2" indent="-457200" defTabSz="457200" eaLnBrk="1" hangingPunct="1">
              <a:spcBef>
                <a:spcPts val="1100"/>
              </a:spcBef>
            </a:pPr>
            <a:r>
              <a:rPr lang="en-US" sz="2800" dirty="0">
                <a:latin typeface="+mn-lt"/>
                <a:cs typeface="Baskerville Old Face" charset="0"/>
              </a:rPr>
              <a:t>Adhere or join</a:t>
            </a:r>
          </a:p>
          <a:p>
            <a:pPr marL="1371600" lvl="2" indent="-457200" defTabSz="457200" eaLnBrk="1" hangingPunct="1">
              <a:spcBef>
                <a:spcPts val="1100"/>
              </a:spcBef>
            </a:pPr>
            <a:r>
              <a:rPr lang="en-US" sz="2800" dirty="0">
                <a:latin typeface="+mn-lt"/>
                <a:cs typeface="Baskerville Old Face" charset="0"/>
              </a:rPr>
              <a:t>Destroy macrobiotic pests / </a:t>
            </a:r>
            <a:r>
              <a:rPr lang="en-US" sz="2800" dirty="0" err="1">
                <a:latin typeface="+mn-lt"/>
                <a:cs typeface="Baskerville Old Face" charset="0"/>
              </a:rPr>
              <a:t>microbiotic</a:t>
            </a:r>
            <a:r>
              <a:rPr lang="en-US" sz="2800" dirty="0">
                <a:latin typeface="+mn-lt"/>
                <a:cs typeface="Baskerville Old Face" charset="0"/>
              </a:rPr>
              <a:t> pests</a:t>
            </a:r>
          </a:p>
          <a:p>
            <a:pPr marL="1371600" lvl="2" indent="-457200" defTabSz="457200" eaLnBrk="1" hangingPunct="1">
              <a:spcBef>
                <a:spcPts val="1100"/>
              </a:spcBef>
            </a:pPr>
            <a:r>
              <a:rPr lang="en-US" sz="2800" dirty="0">
                <a:latin typeface="+mn-lt"/>
                <a:cs typeface="Baskerville Old Face" charset="0"/>
              </a:rPr>
              <a:t>Distribute data / information</a:t>
            </a:r>
          </a:p>
          <a:p>
            <a:pPr marL="1371600" lvl="2" indent="-457200" defTabSz="457200" eaLnBrk="1" hangingPunct="1">
              <a:spcBef>
                <a:spcPts val="1100"/>
              </a:spcBef>
            </a:pPr>
            <a:r>
              <a:rPr lang="en-US" sz="2800" dirty="0">
                <a:latin typeface="+mn-lt"/>
                <a:cs typeface="Baskerville Old Face" charset="0"/>
              </a:rPr>
              <a:t>Distribute electricity</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3431015" y="156411"/>
            <a:ext cx="5329985" cy="707886"/>
          </a:xfrm>
          <a:prstGeom prst="rect">
            <a:avLst/>
          </a:prstGeom>
          <a:noFill/>
        </p:spPr>
        <p:txBody>
          <a:bodyPr wrap="none" rtlCol="0">
            <a:spAutoFit/>
          </a:bodyPr>
          <a:lstStyle/>
          <a:p>
            <a:pPr algn="ctr"/>
            <a:r>
              <a:rPr lang="en-US" sz="4000" b="1" dirty="0">
                <a:ea typeface="ＭＳ Ｐゴシック" charset="0"/>
                <a:cs typeface="ＭＳ Ｐゴシック" charset="0"/>
              </a:rPr>
              <a:t>Some Design Challenges</a:t>
            </a:r>
            <a:endParaRPr lang="en-US" sz="4000" b="1" dirty="0"/>
          </a:p>
        </p:txBody>
      </p:sp>
    </p:spTree>
    <p:extLst>
      <p:ext uri="{BB962C8B-B14F-4D97-AF65-F5344CB8AC3E}">
        <p14:creationId xmlns:p14="http://schemas.microsoft.com/office/powerpoint/2010/main" val="1667848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3"/>
          <p:cNvSpPr>
            <a:spLocks noGrp="1" noChangeArrowheads="1"/>
          </p:cNvSpPr>
          <p:nvPr>
            <p:ph type="body" idx="4294967295"/>
          </p:nvPr>
        </p:nvSpPr>
        <p:spPr>
          <a:xfrm>
            <a:off x="190649" y="1596670"/>
            <a:ext cx="11074400" cy="5171350"/>
          </a:xfrm>
        </p:spPr>
        <p:txBody>
          <a:bodyPr>
            <a:noAutofit/>
          </a:bodyPr>
          <a:lstStyle/>
          <a:p>
            <a:pPr marL="1371600" lvl="2" indent="-457200" defTabSz="457200" eaLnBrk="1" hangingPunct="1">
              <a:spcBef>
                <a:spcPts val="1100"/>
              </a:spcBef>
            </a:pPr>
            <a:r>
              <a:rPr lang="en-US" sz="2800" dirty="0">
                <a:latin typeface="+mn-lt"/>
                <a:cs typeface="Baskerville Old Face" charset="0"/>
              </a:rPr>
              <a:t>Thermal insulation</a:t>
            </a:r>
          </a:p>
          <a:p>
            <a:pPr marL="1371600" lvl="2" indent="-457200" defTabSz="457200" eaLnBrk="1" hangingPunct="1">
              <a:spcBef>
                <a:spcPts val="1100"/>
              </a:spcBef>
            </a:pPr>
            <a:r>
              <a:rPr lang="en-US" sz="2800" dirty="0">
                <a:latin typeface="+mn-lt"/>
                <a:cs typeface="Baskerville Old Face" charset="0"/>
              </a:rPr>
              <a:t>Cool or heat (buildings, clothing)</a:t>
            </a:r>
          </a:p>
          <a:p>
            <a:pPr marL="1371600" lvl="2" indent="-457200" defTabSz="457200" eaLnBrk="1" hangingPunct="1">
              <a:spcBef>
                <a:spcPts val="1100"/>
              </a:spcBef>
            </a:pPr>
            <a:r>
              <a:rPr lang="en-US" sz="2800" dirty="0">
                <a:latin typeface="+mn-lt"/>
                <a:cs typeface="Baskerville Old Face" charset="0"/>
              </a:rPr>
              <a:t>Remediate soil</a:t>
            </a:r>
          </a:p>
          <a:p>
            <a:pPr marL="1371600" lvl="2" indent="-457200" defTabSz="457200" eaLnBrk="1" hangingPunct="1">
              <a:spcBef>
                <a:spcPts val="1100"/>
              </a:spcBef>
            </a:pPr>
            <a:r>
              <a:rPr lang="en-US" sz="2800" dirty="0">
                <a:latin typeface="+mn-lt"/>
                <a:cs typeface="Baskerville Old Face" charset="0"/>
              </a:rPr>
              <a:t>Self-assembling materials</a:t>
            </a:r>
          </a:p>
          <a:p>
            <a:pPr marL="1371600" lvl="2" indent="-457200" defTabSz="457200" eaLnBrk="1" hangingPunct="1">
              <a:spcBef>
                <a:spcPts val="1100"/>
              </a:spcBef>
            </a:pPr>
            <a:r>
              <a:rPr lang="en-US" sz="2800" dirty="0">
                <a:latin typeface="+mn-lt"/>
                <a:cs typeface="Baskerville Old Face" charset="0"/>
              </a:rPr>
              <a:t>Prevent corrosion</a:t>
            </a:r>
          </a:p>
          <a:p>
            <a:pPr marL="1371600" lvl="2" indent="-457200" defTabSz="457200" eaLnBrk="1" hangingPunct="1">
              <a:spcBef>
                <a:spcPts val="1100"/>
              </a:spcBef>
            </a:pPr>
            <a:r>
              <a:rPr lang="en-US" sz="2800" dirty="0">
                <a:latin typeface="+mn-lt"/>
                <a:cs typeface="Baskerville Old Face" charset="0"/>
              </a:rPr>
              <a:t>Prevent mineral build-up</a:t>
            </a:r>
          </a:p>
          <a:p>
            <a:pPr marL="1371600" lvl="2" indent="-457200" defTabSz="457200" eaLnBrk="1" hangingPunct="1">
              <a:spcBef>
                <a:spcPts val="1100"/>
              </a:spcBef>
            </a:pPr>
            <a:r>
              <a:rPr lang="en-US" sz="2800" dirty="0">
                <a:latin typeface="+mn-lt"/>
                <a:cs typeface="Baskerville Old Face" charset="0"/>
              </a:rPr>
              <a:t>Prevent biotic build-up </a:t>
            </a:r>
          </a:p>
          <a:p>
            <a:pPr marL="1371600" lvl="2" indent="-457200" defTabSz="457200" eaLnBrk="1" hangingPunct="1">
              <a:spcBef>
                <a:spcPts val="1100"/>
              </a:spcBef>
            </a:pPr>
            <a:r>
              <a:rPr lang="en-US" sz="2800" dirty="0">
                <a:latin typeface="+mn-lt"/>
                <a:cs typeface="Baskerville Old Face" charset="0"/>
              </a:rPr>
              <a:t>Generate energy</a:t>
            </a:r>
          </a:p>
          <a:p>
            <a:pPr marL="1371600" lvl="2" indent="-457200" defTabSz="457200" eaLnBrk="1" hangingPunct="1">
              <a:spcBef>
                <a:spcPts val="1100"/>
              </a:spcBef>
            </a:pPr>
            <a:r>
              <a:rPr lang="en-US" sz="2800" dirty="0">
                <a:latin typeface="+mn-lt"/>
                <a:cs typeface="Baskerville Old Face" charset="0"/>
              </a:rPr>
              <a:t>Sterile, disposable packaging</a:t>
            </a:r>
          </a:p>
        </p:txBody>
      </p:sp>
      <p:sp>
        <p:nvSpPr>
          <p:cNvPr id="35844" name="TextBox 1"/>
          <p:cNvSpPr txBox="1">
            <a:spLocks noChangeArrowheads="1"/>
          </p:cNvSpPr>
          <p:nvPr/>
        </p:nvSpPr>
        <p:spPr bwMode="auto">
          <a:xfrm>
            <a:off x="6314536" y="3087317"/>
            <a:ext cx="5353327"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2400" i="1" dirty="0">
                <a:latin typeface="Baskerville Old Face" charset="0"/>
              </a:rPr>
              <a:t>“After 3.8 billion years of research and development, failures are fossils, and what surrounds us is the secret of survival.” </a:t>
            </a:r>
          </a:p>
        </p:txBody>
      </p:sp>
      <p:sp>
        <p:nvSpPr>
          <p:cNvPr id="35845" name="TextBox 5"/>
          <p:cNvSpPr txBox="1">
            <a:spLocks noChangeArrowheads="1"/>
          </p:cNvSpPr>
          <p:nvPr/>
        </p:nvSpPr>
        <p:spPr bwMode="auto">
          <a:xfrm>
            <a:off x="10058127" y="4363069"/>
            <a:ext cx="160973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latin typeface="Baskerville Old Face" charset="0"/>
              </a:rPr>
              <a:t>- Janine </a:t>
            </a:r>
            <a:r>
              <a:rPr lang="en-US" sz="1800" dirty="0" err="1">
                <a:latin typeface="Baskerville Old Face" charset="0"/>
              </a:rPr>
              <a:t>Benyus</a:t>
            </a:r>
            <a:endParaRPr lang="en-US" sz="1800" dirty="0">
              <a:latin typeface="Baskerville Old Face" charset="0"/>
            </a:endParaRPr>
          </a:p>
        </p:txBody>
      </p:sp>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501612" y="156411"/>
            <a:ext cx="5188793" cy="707886"/>
          </a:xfrm>
          <a:prstGeom prst="rect">
            <a:avLst/>
          </a:prstGeom>
          <a:noFill/>
        </p:spPr>
        <p:txBody>
          <a:bodyPr wrap="none" rtlCol="0">
            <a:spAutoFit/>
          </a:bodyPr>
          <a:lstStyle/>
          <a:p>
            <a:pPr algn="ctr"/>
            <a:r>
              <a:rPr lang="en-US" sz="4000" b="1" dirty="0">
                <a:ea typeface="ＭＳ Ｐゴシック" charset="0"/>
                <a:cs typeface="ＭＳ Ｐゴシック" charset="0"/>
              </a:rPr>
              <a:t>Overview of Innovation</a:t>
            </a:r>
            <a:endParaRPr lang="en-US" sz="4000" b="1" dirty="0"/>
          </a:p>
        </p:txBody>
      </p:sp>
    </p:spTree>
    <p:extLst>
      <p:ext uri="{BB962C8B-B14F-4D97-AF65-F5344CB8AC3E}">
        <p14:creationId xmlns:p14="http://schemas.microsoft.com/office/powerpoint/2010/main" val="3939194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5844"/>
                                        </p:tgtEl>
                                        <p:attrNameLst>
                                          <p:attrName>style.visibility</p:attrName>
                                        </p:attrNameLst>
                                      </p:cBhvr>
                                      <p:to>
                                        <p:strVal val="visible"/>
                                      </p:to>
                                    </p:set>
                                    <p:animEffect transition="in" filter="blinds(horizontal)">
                                      <p:cBhvr>
                                        <p:cTn id="7" dur="500"/>
                                        <p:tgtEl>
                                          <p:spTgt spid="3584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5845"/>
                                        </p:tgtEl>
                                        <p:attrNameLst>
                                          <p:attrName>style.visibility</p:attrName>
                                        </p:attrNameLst>
                                      </p:cBhvr>
                                      <p:to>
                                        <p:strVal val="visible"/>
                                      </p:to>
                                    </p:set>
                                    <p:animEffect transition="in" filter="blinds(horizontal)">
                                      <p:cBhvr>
                                        <p:cTn id="10" dur="500"/>
                                        <p:tgtEl>
                                          <p:spTgt spid="358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4" grpId="0"/>
      <p:bldP spid="3584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6" descr="AbaloneNanostructur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760727" y="1330155"/>
            <a:ext cx="4241356" cy="24170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29" name="Picture 3" descr="ge ceramic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87411" y="3903694"/>
            <a:ext cx="5789809" cy="26005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830" name="Text Box 4"/>
          <p:cNvSpPr txBox="1">
            <a:spLocks noChangeArrowheads="1"/>
          </p:cNvSpPr>
          <p:nvPr/>
        </p:nvSpPr>
        <p:spPr bwMode="auto">
          <a:xfrm>
            <a:off x="5987411" y="6058719"/>
            <a:ext cx="326601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solidFill>
                  <a:schemeClr val="bg1"/>
                </a:solidFill>
                <a:latin typeface="Baskerville Old Face" charset="0"/>
              </a:rPr>
              <a:t>Made by abalone</a:t>
            </a:r>
          </a:p>
        </p:txBody>
      </p:sp>
      <p:sp>
        <p:nvSpPr>
          <p:cNvPr id="77832" name="Rectangle 1"/>
          <p:cNvSpPr>
            <a:spLocks noChangeArrowheads="1"/>
          </p:cNvSpPr>
          <p:nvPr/>
        </p:nvSpPr>
        <p:spPr bwMode="auto">
          <a:xfrm>
            <a:off x="5731805" y="3903694"/>
            <a:ext cx="31496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b="1" dirty="0">
                <a:solidFill>
                  <a:schemeClr val="bg1"/>
                </a:solidFill>
                <a:latin typeface="Abadi MT Condensed Extra Bold" charset="0"/>
                <a:cs typeface="Arial" charset="0"/>
              </a:rPr>
              <a:t>3,000x stronger than CaCO</a:t>
            </a:r>
            <a:r>
              <a:rPr lang="en-US" b="1" baseline="-25000" dirty="0">
                <a:solidFill>
                  <a:schemeClr val="bg1"/>
                </a:solidFill>
                <a:latin typeface="Abadi MT Condensed Extra Bold" charset="0"/>
                <a:cs typeface="Arial" charset="0"/>
              </a:rPr>
              <a:t>3</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913553" y="156411"/>
            <a:ext cx="4364913" cy="707886"/>
          </a:xfrm>
          <a:prstGeom prst="rect">
            <a:avLst/>
          </a:prstGeom>
          <a:noFill/>
        </p:spPr>
        <p:txBody>
          <a:bodyPr wrap="none" rtlCol="0">
            <a:spAutoFit/>
          </a:bodyPr>
          <a:lstStyle/>
          <a:p>
            <a:pPr algn="ctr"/>
            <a:r>
              <a:rPr lang="en-US" sz="4000" b="1" dirty="0">
                <a:ea typeface="ＭＳ Ｐゴシック" charset="0"/>
                <a:cs typeface="ＭＳ Ｐゴシック" charset="0"/>
              </a:rPr>
              <a:t>High Tech Materials</a:t>
            </a:r>
            <a:endParaRPr lang="en-US" sz="4000" b="1" dirty="0"/>
          </a:p>
        </p:txBody>
      </p:sp>
      <p:pic>
        <p:nvPicPr>
          <p:cNvPr id="2" name="Picture 1">
            <a:extLst>
              <a:ext uri="{FF2B5EF4-FFF2-40B4-BE49-F238E27FC236}">
                <a16:creationId xmlns:a16="http://schemas.microsoft.com/office/drawing/2014/main" id="{C6E243E1-BC21-514E-9228-464905061C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6200000">
            <a:off x="933167" y="2092310"/>
            <a:ext cx="4804913" cy="3820055"/>
          </a:xfrm>
          <a:prstGeom prst="rect">
            <a:avLst/>
          </a:prstGeom>
        </p:spPr>
      </p:pic>
      <p:sp>
        <p:nvSpPr>
          <p:cNvPr id="10" name="TextBox 9">
            <a:extLst>
              <a:ext uri="{FF2B5EF4-FFF2-40B4-BE49-F238E27FC236}">
                <a16:creationId xmlns:a16="http://schemas.microsoft.com/office/drawing/2014/main" id="{54130439-07D5-F441-9223-B963DA396675}"/>
              </a:ext>
            </a:extLst>
          </p:cNvPr>
          <p:cNvSpPr txBox="1"/>
          <p:nvPr/>
        </p:nvSpPr>
        <p:spPr>
          <a:xfrm>
            <a:off x="679231" y="6504226"/>
            <a:ext cx="2389885" cy="307777"/>
          </a:xfrm>
          <a:prstGeom prst="rect">
            <a:avLst/>
          </a:prstGeom>
          <a:noFill/>
        </p:spPr>
        <p:txBody>
          <a:bodyPr wrap="none" rtlCol="0">
            <a:spAutoFit/>
          </a:bodyPr>
          <a:lstStyle/>
          <a:p>
            <a:pPr algn="ctr"/>
            <a:r>
              <a:rPr lang="en-US" sz="1400" dirty="0">
                <a:solidFill>
                  <a:schemeClr val="bg1">
                    <a:lumMod val="50000"/>
                  </a:schemeClr>
                </a:solidFill>
              </a:rPr>
              <a:t>Image: Flickr (Lisa Ann </a:t>
            </a:r>
            <a:r>
              <a:rPr lang="en-US" sz="1400" dirty="0" err="1">
                <a:solidFill>
                  <a:schemeClr val="bg1">
                    <a:lumMod val="50000"/>
                  </a:schemeClr>
                </a:solidFill>
              </a:rPr>
              <a:t>Yount</a:t>
            </a:r>
            <a:r>
              <a:rPr lang="en-US" sz="1400" dirty="0">
                <a:solidFill>
                  <a:schemeClr val="bg1">
                    <a:lumMod val="50000"/>
                  </a:schemeClr>
                </a:solidFill>
              </a:rPr>
              <a:t>)</a:t>
            </a:r>
          </a:p>
        </p:txBody>
      </p:sp>
    </p:spTree>
    <p:extLst>
      <p:ext uri="{BB962C8B-B14F-4D97-AF65-F5344CB8AC3E}">
        <p14:creationId xmlns:p14="http://schemas.microsoft.com/office/powerpoint/2010/main" val="17516969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Text Box 4"/>
          <p:cNvSpPr txBox="1">
            <a:spLocks noChangeArrowheads="1"/>
          </p:cNvSpPr>
          <p:nvPr/>
        </p:nvSpPr>
        <p:spPr bwMode="auto">
          <a:xfrm>
            <a:off x="252941" y="6036441"/>
            <a:ext cx="116840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ja-JP" altLang="en-US" sz="3000" dirty="0">
                <a:latin typeface="+mn-lt"/>
              </a:rPr>
              <a:t>“</a:t>
            </a:r>
            <a:r>
              <a:rPr lang="en-US" altLang="ja-JP" sz="3000" dirty="0">
                <a:latin typeface="+mn-lt"/>
              </a:rPr>
              <a:t>Heat, beat, and treat</a:t>
            </a:r>
            <a:r>
              <a:rPr lang="ja-JP" altLang="en-US" sz="3000" dirty="0">
                <a:latin typeface="+mn-lt"/>
              </a:rPr>
              <a:t>”</a:t>
            </a:r>
            <a:endParaRPr lang="en-US" sz="1600" dirty="0">
              <a:latin typeface="+mn-lt"/>
            </a:endParaRPr>
          </a:p>
        </p:txBody>
      </p:sp>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3582472" y="156411"/>
            <a:ext cx="5027082" cy="707886"/>
          </a:xfrm>
          <a:prstGeom prst="rect">
            <a:avLst/>
          </a:prstGeom>
          <a:noFill/>
        </p:spPr>
        <p:txBody>
          <a:bodyPr wrap="none" rtlCol="0">
            <a:spAutoFit/>
          </a:bodyPr>
          <a:lstStyle/>
          <a:p>
            <a:pPr algn="ctr"/>
            <a:r>
              <a:rPr lang="en-US" sz="4000" b="1" dirty="0">
                <a:ea typeface="ＭＳ Ｐゴシック" charset="0"/>
                <a:cs typeface="ＭＳ Ｐゴシック" charset="0"/>
              </a:rPr>
              <a:t>How We Make Things?</a:t>
            </a:r>
            <a:endParaRPr lang="en-US" sz="4000" b="1" dirty="0"/>
          </a:p>
        </p:txBody>
      </p:sp>
      <p:sp>
        <p:nvSpPr>
          <p:cNvPr id="8" name="TextBox 7">
            <a:extLst>
              <a:ext uri="{FF2B5EF4-FFF2-40B4-BE49-F238E27FC236}">
                <a16:creationId xmlns:a16="http://schemas.microsoft.com/office/drawing/2014/main" id="{835BA2E9-D0CF-9C45-A79A-37108FFB5F89}"/>
              </a:ext>
            </a:extLst>
          </p:cNvPr>
          <p:cNvSpPr txBox="1"/>
          <p:nvPr/>
        </p:nvSpPr>
        <p:spPr>
          <a:xfrm>
            <a:off x="679231" y="6504226"/>
            <a:ext cx="1276247"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endParaRPr lang="en-US" sz="1400" dirty="0">
              <a:solidFill>
                <a:schemeClr val="bg1">
                  <a:lumMod val="50000"/>
                </a:schemeClr>
              </a:solidFill>
            </a:endParaRPr>
          </a:p>
        </p:txBody>
      </p:sp>
      <p:pic>
        <p:nvPicPr>
          <p:cNvPr id="2" name="Picture 1">
            <a:extLst>
              <a:ext uri="{FF2B5EF4-FFF2-40B4-BE49-F238E27FC236}">
                <a16:creationId xmlns:a16="http://schemas.microsoft.com/office/drawing/2014/main" id="{C52D7D9A-4B83-5942-A06C-B470B6FB9C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52145" y="1265909"/>
            <a:ext cx="6885592" cy="4770532"/>
          </a:xfrm>
          <a:prstGeom prst="rect">
            <a:avLst/>
          </a:prstGeom>
        </p:spPr>
      </p:pic>
    </p:spTree>
    <p:extLst>
      <p:ext uri="{BB962C8B-B14F-4D97-AF65-F5344CB8AC3E}">
        <p14:creationId xmlns:p14="http://schemas.microsoft.com/office/powerpoint/2010/main" val="927000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2" descr="abalone channel islands galler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1" name="Rectangle 3"/>
          <p:cNvSpPr>
            <a:spLocks noGrp="1" noChangeArrowheads="1"/>
          </p:cNvSpPr>
          <p:nvPr>
            <p:ph type="title" idx="4294967295"/>
          </p:nvPr>
        </p:nvSpPr>
        <p:spPr>
          <a:xfrm>
            <a:off x="548256" y="4876800"/>
            <a:ext cx="7010400" cy="1981200"/>
          </a:xfrm>
        </p:spPr>
        <p:txBody>
          <a:bodyPr>
            <a:normAutofit/>
          </a:bodyPr>
          <a:lstStyle/>
          <a:p>
            <a:pPr eaLnBrk="1" hangingPunct="1"/>
            <a:r>
              <a:rPr lang="en-US" sz="4300" dirty="0">
                <a:solidFill>
                  <a:schemeClr val="bg1"/>
                </a:solidFill>
                <a:effectLst>
                  <a:outerShdw blurRad="38100" dist="38100" dir="2700000" algn="tl">
                    <a:srgbClr val="DDDDDD"/>
                  </a:outerShdw>
                </a:effectLst>
                <a:latin typeface="+mn-lt"/>
                <a:ea typeface="ＭＳ Ｐゴシック" charset="0"/>
                <a:cs typeface="Baskerville Old Face" charset="0"/>
              </a:rPr>
              <a:t>Abalone </a:t>
            </a:r>
            <a:br>
              <a:rPr lang="en-US" sz="4300" dirty="0">
                <a:solidFill>
                  <a:schemeClr val="bg1"/>
                </a:solidFill>
                <a:effectLst>
                  <a:outerShdw blurRad="38100" dist="38100" dir="2700000" algn="tl">
                    <a:srgbClr val="DDDDDD"/>
                  </a:outerShdw>
                </a:effectLst>
                <a:latin typeface="+mn-lt"/>
                <a:ea typeface="ＭＳ Ｐゴシック" charset="0"/>
                <a:cs typeface="Baskerville Old Face" charset="0"/>
              </a:rPr>
            </a:br>
            <a:r>
              <a:rPr lang="en-US" sz="4300" dirty="0">
                <a:solidFill>
                  <a:schemeClr val="bg1"/>
                </a:solidFill>
                <a:effectLst>
                  <a:outerShdw blurRad="38100" dist="38100" dir="2700000" algn="tl">
                    <a:srgbClr val="DDDDDD"/>
                  </a:outerShdw>
                </a:effectLst>
                <a:latin typeface="+mn-lt"/>
                <a:ea typeface="ＭＳ Ｐゴシック" charset="0"/>
                <a:cs typeface="Baskerville Old Face" charset="0"/>
              </a:rPr>
              <a:t>Ceramics Factory</a:t>
            </a:r>
            <a:endParaRPr lang="en-US" dirty="0">
              <a:solidFill>
                <a:schemeClr val="bg1"/>
              </a:solidFill>
              <a:effectLst>
                <a:outerShdw blurRad="38100" dist="38100" dir="2700000" algn="tl">
                  <a:srgbClr val="DDDDDD"/>
                </a:outerShdw>
              </a:effectLst>
              <a:latin typeface="+mn-lt"/>
              <a:ea typeface="ＭＳ Ｐゴシック" charset="0"/>
              <a:cs typeface="Baskerville Old Face" charset="0"/>
            </a:endParaRPr>
          </a:p>
        </p:txBody>
      </p:sp>
    </p:spTree>
    <p:extLst>
      <p:ext uri="{BB962C8B-B14F-4D97-AF65-F5344CB8AC3E}">
        <p14:creationId xmlns:p14="http://schemas.microsoft.com/office/powerpoint/2010/main" val="14303398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6" name="Text Box 8"/>
          <p:cNvSpPr txBox="1">
            <a:spLocks noChangeArrowheads="1"/>
          </p:cNvSpPr>
          <p:nvPr/>
        </p:nvSpPr>
        <p:spPr bwMode="auto">
          <a:xfrm>
            <a:off x="1066800" y="4715987"/>
            <a:ext cx="10058400" cy="170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dirty="0">
                <a:latin typeface="+mn-lt"/>
              </a:rPr>
              <a:t>How many chemical pigments are needed to produce this assortment of colors? </a:t>
            </a:r>
          </a:p>
          <a:p>
            <a:pPr eaLnBrk="1" hangingPunct="1">
              <a:spcBef>
                <a:spcPct val="50000"/>
              </a:spcBef>
            </a:pPr>
            <a:endParaRPr lang="en-US" sz="2800" dirty="0">
              <a:latin typeface="+mn-lt"/>
            </a:endParaRPr>
          </a:p>
        </p:txBody>
      </p:sp>
      <p:sp>
        <p:nvSpPr>
          <p:cNvPr id="32776" name="Text Box 8"/>
          <p:cNvSpPr txBox="1">
            <a:spLocks noChangeArrowheads="1"/>
          </p:cNvSpPr>
          <p:nvPr/>
        </p:nvSpPr>
        <p:spPr bwMode="auto">
          <a:xfrm>
            <a:off x="609600" y="5828703"/>
            <a:ext cx="10972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Arial" charset="0"/>
                <a:ea typeface="ＭＳ Ｐゴシック" charset="0"/>
                <a:cs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eaLnBrk="0" fontAlgn="base" hangingPunct="0">
              <a:spcBef>
                <a:spcPct val="0"/>
              </a:spcBef>
              <a:spcAft>
                <a:spcPct val="0"/>
              </a:spcAft>
              <a:defRPr>
                <a:solidFill>
                  <a:schemeClr val="tx1"/>
                </a:solidFill>
                <a:latin typeface="Arial" charset="0"/>
                <a:ea typeface="ＭＳ Ｐゴシック" charset="0"/>
              </a:defRPr>
            </a:lvl6pPr>
            <a:lvl7pPr marL="2971800" indent="-228600" eaLnBrk="0" fontAlgn="base" hangingPunct="0">
              <a:spcBef>
                <a:spcPct val="0"/>
              </a:spcBef>
              <a:spcAft>
                <a:spcPct val="0"/>
              </a:spcAft>
              <a:defRPr>
                <a:solidFill>
                  <a:schemeClr val="tx1"/>
                </a:solidFill>
                <a:latin typeface="Arial" charset="0"/>
                <a:ea typeface="ＭＳ Ｐゴシック" charset="0"/>
              </a:defRPr>
            </a:lvl7pPr>
            <a:lvl8pPr marL="3429000" indent="-228600" eaLnBrk="0" fontAlgn="base" hangingPunct="0">
              <a:spcBef>
                <a:spcPct val="0"/>
              </a:spcBef>
              <a:spcAft>
                <a:spcPct val="0"/>
              </a:spcAft>
              <a:defRPr>
                <a:solidFill>
                  <a:schemeClr val="tx1"/>
                </a:solidFill>
                <a:latin typeface="Arial" charset="0"/>
                <a:ea typeface="ＭＳ Ｐゴシック" charset="0"/>
              </a:defRPr>
            </a:lvl8pPr>
            <a:lvl9pPr marL="3886200" indent="-228600" eaLnBrk="0" fontAlgn="base" hangingPunct="0">
              <a:spcBef>
                <a:spcPct val="0"/>
              </a:spcBef>
              <a:spcAft>
                <a:spcPct val="0"/>
              </a:spcAft>
              <a:defRPr>
                <a:solidFill>
                  <a:schemeClr val="tx1"/>
                </a:solidFill>
                <a:latin typeface="Arial" charset="0"/>
                <a:ea typeface="ＭＳ Ｐゴシック" charset="0"/>
              </a:defRPr>
            </a:lvl9pPr>
          </a:lstStyle>
          <a:p>
            <a:pPr algn="ctr" eaLnBrk="1" hangingPunct="1"/>
            <a:r>
              <a:rPr lang="en-US" sz="2400" b="1" dirty="0">
                <a:latin typeface="+mn-lt"/>
                <a:cs typeface="Baskerville Old Face" charset="0"/>
              </a:rPr>
              <a:t>None!</a:t>
            </a:r>
            <a:r>
              <a:rPr lang="en-US" sz="2400" dirty="0">
                <a:latin typeface="+mn-lt"/>
                <a:cs typeface="Baskerville Old Face" charset="0"/>
              </a:rPr>
              <a:t>  Color is produced through optical interference arising from the surface structure of the feathers</a:t>
            </a: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5140775" y="156411"/>
            <a:ext cx="1910459" cy="707886"/>
          </a:xfrm>
          <a:prstGeom prst="rect">
            <a:avLst/>
          </a:prstGeom>
          <a:noFill/>
        </p:spPr>
        <p:txBody>
          <a:bodyPr wrap="none" rtlCol="0">
            <a:spAutoFit/>
          </a:bodyPr>
          <a:lstStyle/>
          <a:p>
            <a:pPr algn="ctr"/>
            <a:r>
              <a:rPr lang="en-US" sz="4000" b="1" dirty="0">
                <a:ea typeface="ＭＳ Ｐゴシック" charset="0"/>
                <a:cs typeface="ＭＳ Ｐゴシック" charset="0"/>
              </a:rPr>
              <a:t>Peacock</a:t>
            </a:r>
            <a:endParaRPr lang="en-US" sz="4000" b="1" dirty="0"/>
          </a:p>
        </p:txBody>
      </p:sp>
      <p:pic>
        <p:nvPicPr>
          <p:cNvPr id="3" name="Picture 2">
            <a:extLst>
              <a:ext uri="{FF2B5EF4-FFF2-40B4-BE49-F238E27FC236}">
                <a16:creationId xmlns:a16="http://schemas.microsoft.com/office/drawing/2014/main" id="{DE655918-53E2-DE40-905F-7F6353C67DD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59429" y="1378201"/>
            <a:ext cx="4152900" cy="3111500"/>
          </a:xfrm>
          <a:prstGeom prst="rect">
            <a:avLst/>
          </a:prstGeom>
        </p:spPr>
      </p:pic>
      <p:pic>
        <p:nvPicPr>
          <p:cNvPr id="5" name="Picture 4">
            <a:extLst>
              <a:ext uri="{FF2B5EF4-FFF2-40B4-BE49-F238E27FC236}">
                <a16:creationId xmlns:a16="http://schemas.microsoft.com/office/drawing/2014/main" id="{B9C49137-A8EE-0F47-A055-BB38C2278FA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16890" y="1378201"/>
            <a:ext cx="4669646" cy="3102957"/>
          </a:xfrm>
          <a:prstGeom prst="rect">
            <a:avLst/>
          </a:prstGeom>
        </p:spPr>
      </p:pic>
      <p:sp>
        <p:nvSpPr>
          <p:cNvPr id="13" name="TextBox 12">
            <a:extLst>
              <a:ext uri="{FF2B5EF4-FFF2-40B4-BE49-F238E27FC236}">
                <a16:creationId xmlns:a16="http://schemas.microsoft.com/office/drawing/2014/main" id="{0E97806E-B5A4-BE49-8030-F36CD73559D3}"/>
              </a:ext>
            </a:extLst>
          </p:cNvPr>
          <p:cNvSpPr txBox="1"/>
          <p:nvPr/>
        </p:nvSpPr>
        <p:spPr>
          <a:xfrm>
            <a:off x="679231" y="6504226"/>
            <a:ext cx="1276247"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endParaRPr lang="en-US" sz="1400" dirty="0">
              <a:solidFill>
                <a:schemeClr val="bg1">
                  <a:lumMod val="50000"/>
                </a:schemeClr>
              </a:solidFill>
            </a:endParaRPr>
          </a:p>
        </p:txBody>
      </p:sp>
    </p:spTree>
    <p:extLst>
      <p:ext uri="{BB962C8B-B14F-4D97-AF65-F5344CB8AC3E}">
        <p14:creationId xmlns:p14="http://schemas.microsoft.com/office/powerpoint/2010/main" val="1811547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776"/>
                                        </p:tgtEl>
                                        <p:attrNameLst>
                                          <p:attrName>style.visibility</p:attrName>
                                        </p:attrNameLst>
                                      </p:cBhvr>
                                      <p:to>
                                        <p:strVal val="visible"/>
                                      </p:to>
                                    </p:set>
                                    <p:animEffect transition="in" filter="fade">
                                      <p:cBhvr>
                                        <p:cTn id="7" dur="500"/>
                                        <p:tgtEl>
                                          <p:spTgt spid="327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Text Box 7"/>
          <p:cNvSpPr txBox="1">
            <a:spLocks noChangeArrowheads="1"/>
          </p:cNvSpPr>
          <p:nvPr/>
        </p:nvSpPr>
        <p:spPr bwMode="auto">
          <a:xfrm>
            <a:off x="1422399" y="5991629"/>
            <a:ext cx="9347200"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algn="ctr" eaLnBrk="1" hangingPunct="1">
              <a:spcBef>
                <a:spcPct val="50000"/>
              </a:spcBef>
            </a:pPr>
            <a:r>
              <a:rPr lang="en-US" sz="2800" dirty="0">
                <a:latin typeface="+mn-lt"/>
              </a:rPr>
              <a:t>How many pigments used here?</a:t>
            </a:r>
            <a:endParaRPr lang="en-US" sz="2400" dirty="0">
              <a:latin typeface="+mn-lt"/>
            </a:endParaRPr>
          </a:p>
        </p:txBody>
      </p:sp>
      <p:pic>
        <p:nvPicPr>
          <p:cNvPr id="22532" name="Picture 8" descr="711_Promotional_textiles_kleurrij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40340" y="1315891"/>
            <a:ext cx="8111319" cy="45610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5208838" y="156411"/>
            <a:ext cx="1774333" cy="707886"/>
          </a:xfrm>
          <a:prstGeom prst="rect">
            <a:avLst/>
          </a:prstGeom>
          <a:noFill/>
        </p:spPr>
        <p:txBody>
          <a:bodyPr wrap="none" rtlCol="0">
            <a:spAutoFit/>
          </a:bodyPr>
          <a:lstStyle/>
          <a:p>
            <a:pPr algn="ctr"/>
            <a:r>
              <a:rPr lang="en-US" sz="4000" b="1" dirty="0">
                <a:ea typeface="ＭＳ Ｐゴシック" charset="0"/>
                <a:cs typeface="ＭＳ Ｐゴシック" charset="0"/>
              </a:rPr>
              <a:t>Textiles</a:t>
            </a:r>
            <a:endParaRPr lang="en-US" sz="4000" b="1" dirty="0"/>
          </a:p>
        </p:txBody>
      </p:sp>
      <p:sp>
        <p:nvSpPr>
          <p:cNvPr id="8" name="TextBox 7">
            <a:extLst>
              <a:ext uri="{FF2B5EF4-FFF2-40B4-BE49-F238E27FC236}">
                <a16:creationId xmlns:a16="http://schemas.microsoft.com/office/drawing/2014/main" id="{CACF31EF-1FA4-7D4D-9085-985439B6E0A2}"/>
              </a:ext>
            </a:extLst>
          </p:cNvPr>
          <p:cNvSpPr txBox="1"/>
          <p:nvPr/>
        </p:nvSpPr>
        <p:spPr>
          <a:xfrm>
            <a:off x="679231" y="6504226"/>
            <a:ext cx="2671822"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www.eveandersson.com</a:t>
            </a:r>
            <a:r>
              <a:rPr lang="en-US" sz="1400" dirty="0">
                <a:solidFill>
                  <a:schemeClr val="bg1">
                    <a:lumMod val="50000"/>
                  </a:schemeClr>
                </a:solidFill>
              </a:rPr>
              <a:t>/</a:t>
            </a:r>
          </a:p>
        </p:txBody>
      </p:sp>
    </p:spTree>
    <p:extLst>
      <p:ext uri="{BB962C8B-B14F-4D97-AF65-F5344CB8AC3E}">
        <p14:creationId xmlns:p14="http://schemas.microsoft.com/office/powerpoint/2010/main" val="14596716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5" descr="Picture 1"/>
          <p:cNvPicPr>
            <a:picLocks noChangeAspect="1" noChangeArrowheads="1"/>
          </p:cNvPicPr>
          <p:nvPr/>
        </p:nvPicPr>
        <p:blipFill>
          <a:blip r:embed="rId3" cstate="email">
            <a:extLst>
              <a:ext uri="{28A0092B-C50C-407E-A947-70E740481C1C}">
                <a14:useLocalDpi xmlns:a14="http://schemas.microsoft.com/office/drawing/2010/main"/>
              </a:ext>
            </a:extLst>
          </a:blip>
          <a:srcRect l="2971" r="8412"/>
          <a:stretch>
            <a:fillRect/>
          </a:stretch>
        </p:blipFill>
        <p:spPr bwMode="auto">
          <a:xfrm>
            <a:off x="862641" y="1439532"/>
            <a:ext cx="7198545" cy="5051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580" name="Text Box 4"/>
          <p:cNvSpPr txBox="1">
            <a:spLocks noChangeArrowheads="1"/>
          </p:cNvSpPr>
          <p:nvPr/>
        </p:nvSpPr>
        <p:spPr bwMode="auto">
          <a:xfrm>
            <a:off x="8285474" y="3365132"/>
            <a:ext cx="4267200" cy="1200150"/>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r>
              <a:rPr lang="en-US" sz="2400" b="1" dirty="0">
                <a:latin typeface="+mn-lt"/>
              </a:rPr>
              <a:t>The textiles sector uses thousands of chemicals.</a:t>
            </a:r>
            <a:endParaRPr lang="en-US" sz="2400" dirty="0">
              <a:latin typeface="+mn-lt"/>
            </a:endParaRPr>
          </a:p>
          <a:p>
            <a:pPr eaLnBrk="1" hangingPunct="1"/>
            <a:r>
              <a:rPr lang="en-US" sz="2400" dirty="0">
                <a:latin typeface="+mn-lt"/>
              </a:rPr>
              <a:t>Many of them toxic.</a:t>
            </a:r>
          </a:p>
        </p:txBody>
      </p:sp>
      <p:cxnSp>
        <p:nvCxnSpPr>
          <p:cNvPr id="6" name="Straight Connector 5">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7374DC12-982D-428A-94EF-5FE58037DD06}"/>
              </a:ext>
            </a:extLst>
          </p:cNvPr>
          <p:cNvSpPr txBox="1"/>
          <p:nvPr/>
        </p:nvSpPr>
        <p:spPr>
          <a:xfrm>
            <a:off x="5208838" y="156411"/>
            <a:ext cx="1774333" cy="707886"/>
          </a:xfrm>
          <a:prstGeom prst="rect">
            <a:avLst/>
          </a:prstGeom>
          <a:noFill/>
        </p:spPr>
        <p:txBody>
          <a:bodyPr wrap="none" rtlCol="0">
            <a:spAutoFit/>
          </a:bodyPr>
          <a:lstStyle/>
          <a:p>
            <a:pPr algn="ctr"/>
            <a:r>
              <a:rPr lang="en-US" sz="4000" b="1" dirty="0">
                <a:ea typeface="ＭＳ Ｐゴシック" charset="0"/>
                <a:cs typeface="ＭＳ Ｐゴシック" charset="0"/>
              </a:rPr>
              <a:t>Textiles</a:t>
            </a:r>
            <a:endParaRPr lang="en-US" sz="4000" b="1" dirty="0"/>
          </a:p>
        </p:txBody>
      </p:sp>
    </p:spTree>
    <p:extLst>
      <p:ext uri="{BB962C8B-B14F-4D97-AF65-F5344CB8AC3E}">
        <p14:creationId xmlns:p14="http://schemas.microsoft.com/office/powerpoint/2010/main" val="20205845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992482" y="1594807"/>
            <a:ext cx="8285013" cy="4893647"/>
          </a:xfrm>
          <a:prstGeom prst="rect">
            <a:avLst/>
          </a:prstGeom>
          <a:noFill/>
        </p:spPr>
        <p:txBody>
          <a:bodyPr wrap="square" rtlCol="0">
            <a:spAutoFit/>
          </a:bodyPr>
          <a:lstStyle/>
          <a:p>
            <a:pPr marL="514350" indent="-514350">
              <a:spcBef>
                <a:spcPts val="1200"/>
              </a:spcBef>
              <a:buFont typeface="+mj-lt"/>
              <a:buAutoNum type="arabicPeriod"/>
            </a:pPr>
            <a:r>
              <a:rPr lang="en-US" sz="2800" dirty="0"/>
              <a:t>Transformative Innovation</a:t>
            </a:r>
          </a:p>
          <a:p>
            <a:pPr marL="971550" lvl="1" indent="-514350">
              <a:spcBef>
                <a:spcPts val="1200"/>
              </a:spcBef>
              <a:buFont typeface="Arial" charset="0"/>
              <a:buChar char="•"/>
            </a:pPr>
            <a:r>
              <a:rPr lang="en-US" sz="2400" dirty="0"/>
              <a:t>What is it that we really want?</a:t>
            </a:r>
          </a:p>
          <a:p>
            <a:pPr marL="514350" indent="-514350">
              <a:spcBef>
                <a:spcPts val="1200"/>
              </a:spcBef>
              <a:buFont typeface="+mj-lt"/>
              <a:buAutoNum type="arabicPeriod"/>
            </a:pPr>
            <a:r>
              <a:rPr lang="en-US" sz="2800" dirty="0"/>
              <a:t>Nature as Inspiration</a:t>
            </a:r>
          </a:p>
          <a:p>
            <a:pPr marL="971550" lvl="1" indent="-514350">
              <a:spcBef>
                <a:spcPts val="1200"/>
              </a:spcBef>
              <a:buFont typeface="Arial" charset="0"/>
              <a:buChar char="•"/>
            </a:pPr>
            <a:r>
              <a:rPr lang="en-US" sz="2400" dirty="0"/>
              <a:t>Design Challenges</a:t>
            </a:r>
          </a:p>
          <a:p>
            <a:pPr marL="514350" indent="-514350">
              <a:spcBef>
                <a:spcPts val="1200"/>
              </a:spcBef>
              <a:buFont typeface="+mj-lt"/>
              <a:buAutoNum type="arabicPeriod"/>
            </a:pPr>
            <a:r>
              <a:rPr lang="en-US" sz="2800" dirty="0"/>
              <a:t>Biomimicry</a:t>
            </a:r>
          </a:p>
          <a:p>
            <a:pPr marL="971550" lvl="1" indent="-514350">
              <a:spcBef>
                <a:spcPts val="1200"/>
              </a:spcBef>
              <a:buFont typeface="Arial" charset="0"/>
              <a:buChar char="•"/>
            </a:pPr>
            <a:r>
              <a:rPr lang="en-US" sz="2400" dirty="0"/>
              <a:t>Color</a:t>
            </a:r>
          </a:p>
          <a:p>
            <a:pPr marL="971550" lvl="1" indent="-514350">
              <a:spcBef>
                <a:spcPts val="1200"/>
              </a:spcBef>
              <a:buFont typeface="Arial" charset="0"/>
              <a:buChar char="•"/>
            </a:pPr>
            <a:r>
              <a:rPr lang="en-US" sz="2400" dirty="0"/>
              <a:t>Adhesives</a:t>
            </a:r>
          </a:p>
          <a:p>
            <a:pPr marL="971550" lvl="1" indent="-514350">
              <a:spcBef>
                <a:spcPts val="1200"/>
              </a:spcBef>
              <a:buFont typeface="Arial" charset="0"/>
              <a:buChar char="•"/>
            </a:pPr>
            <a:r>
              <a:rPr lang="en-US" sz="2400" dirty="0"/>
              <a:t>Self-Cleaning</a:t>
            </a:r>
          </a:p>
          <a:p>
            <a:pPr marL="514350" indent="-514350">
              <a:spcBef>
                <a:spcPts val="1200"/>
              </a:spcBef>
              <a:buFont typeface="+mj-lt"/>
              <a:buAutoNum type="arabicPeriod"/>
            </a:pPr>
            <a:r>
              <a:rPr lang="en-US" sz="2800" dirty="0"/>
              <a:t>There is Still More We Can Learn from Nature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9" descr="Picture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4325" y="1344020"/>
            <a:ext cx="6770916" cy="2303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3" name="Picture 8" descr="Picture 1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089585" y="3146707"/>
            <a:ext cx="6454764" cy="19534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0965" name="Picture 7" descr="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4325" y="4311800"/>
            <a:ext cx="5892800" cy="1882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6" name="TextBox 1"/>
          <p:cNvSpPr txBox="1">
            <a:spLocks noChangeArrowheads="1"/>
          </p:cNvSpPr>
          <p:nvPr/>
        </p:nvSpPr>
        <p:spPr bwMode="auto">
          <a:xfrm>
            <a:off x="8651569" y="4730790"/>
            <a:ext cx="289278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chemeClr val="bg1"/>
                </a:solidFill>
                <a:latin typeface="+mn-lt"/>
              </a:rPr>
              <a:t>Blue </a:t>
            </a:r>
            <a:r>
              <a:rPr lang="en-US" sz="1800" dirty="0" err="1">
                <a:solidFill>
                  <a:schemeClr val="bg1"/>
                </a:solidFill>
                <a:latin typeface="+mn-lt"/>
              </a:rPr>
              <a:t>Morpho</a:t>
            </a:r>
            <a:r>
              <a:rPr lang="en-US" sz="1800" dirty="0">
                <a:solidFill>
                  <a:schemeClr val="bg1"/>
                </a:solidFill>
                <a:latin typeface="+mn-lt"/>
              </a:rPr>
              <a:t> butterfly scales</a:t>
            </a:r>
          </a:p>
        </p:txBody>
      </p:sp>
      <p:sp>
        <p:nvSpPr>
          <p:cNvPr id="40967" name="Rectangle 3"/>
          <p:cNvSpPr>
            <a:spLocks noChangeArrowheads="1"/>
          </p:cNvSpPr>
          <p:nvPr/>
        </p:nvSpPr>
        <p:spPr bwMode="auto">
          <a:xfrm>
            <a:off x="1799033" y="6194575"/>
            <a:ext cx="366338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cs typeface="Arial" charset="0"/>
              </a:rPr>
              <a:t>IMOD = </a:t>
            </a:r>
            <a:r>
              <a:rPr lang="en-US" dirty="0" err="1">
                <a:cs typeface="Arial" charset="0"/>
              </a:rPr>
              <a:t>InterferometricMODulation</a:t>
            </a:r>
            <a:endParaRPr lang="en-US" dirty="0">
              <a:cs typeface="Arial" charset="0"/>
            </a:endParaRPr>
          </a:p>
        </p:txBody>
      </p:sp>
      <p:sp>
        <p:nvSpPr>
          <p:cNvPr id="40968" name="Rectangle 9"/>
          <p:cNvSpPr>
            <a:spLocks noChangeArrowheads="1"/>
          </p:cNvSpPr>
          <p:nvPr/>
        </p:nvSpPr>
        <p:spPr bwMode="auto">
          <a:xfrm>
            <a:off x="6711350" y="5271245"/>
            <a:ext cx="500427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eaLnBrk="1" hangingPunct="1"/>
            <a:r>
              <a:rPr lang="en-US" dirty="0">
                <a:cs typeface="Arial" charset="0"/>
              </a:rPr>
              <a:t>MEMS-based innovation that is </a:t>
            </a:r>
            <a:r>
              <a:rPr lang="en-US" i="1" dirty="0" err="1">
                <a:cs typeface="Arial" charset="0"/>
              </a:rPr>
              <a:t>bistable</a:t>
            </a:r>
            <a:r>
              <a:rPr lang="en-US" dirty="0">
                <a:cs typeface="Arial" charset="0"/>
              </a:rPr>
              <a:t> (low power consumption) and </a:t>
            </a:r>
            <a:r>
              <a:rPr lang="en-US" i="1" dirty="0">
                <a:cs typeface="Arial" charset="0"/>
              </a:rPr>
              <a:t>highly reflective</a:t>
            </a:r>
            <a:r>
              <a:rPr lang="en-US" dirty="0">
                <a:cs typeface="Arial" charset="0"/>
              </a:rPr>
              <a:t> (display can be see in direct sunlight)</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973696" y="156411"/>
            <a:ext cx="4244624" cy="707886"/>
          </a:xfrm>
          <a:prstGeom prst="rect">
            <a:avLst/>
          </a:prstGeom>
          <a:noFill/>
        </p:spPr>
        <p:txBody>
          <a:bodyPr wrap="none" rtlCol="0">
            <a:spAutoFit/>
          </a:bodyPr>
          <a:lstStyle/>
          <a:p>
            <a:pPr algn="ctr"/>
            <a:r>
              <a:rPr lang="en-US" sz="4000" b="1" dirty="0">
                <a:ea typeface="ＭＳ Ｐゴシック" charset="0"/>
                <a:cs typeface="ＭＳ Ｐゴシック" charset="0"/>
              </a:rPr>
              <a:t>Display Technology</a:t>
            </a:r>
            <a:endParaRPr lang="en-US" sz="4000" b="1" dirty="0"/>
          </a:p>
        </p:txBody>
      </p:sp>
      <p:sp>
        <p:nvSpPr>
          <p:cNvPr id="12" name="TextBox 11">
            <a:extLst>
              <a:ext uri="{FF2B5EF4-FFF2-40B4-BE49-F238E27FC236}">
                <a16:creationId xmlns:a16="http://schemas.microsoft.com/office/drawing/2014/main" id="{162E4010-7151-5042-8731-EB25E0A05FA9}"/>
              </a:ext>
            </a:extLst>
          </p:cNvPr>
          <p:cNvSpPr txBox="1"/>
          <p:nvPr/>
        </p:nvSpPr>
        <p:spPr>
          <a:xfrm>
            <a:off x="679231" y="6504226"/>
            <a:ext cx="141705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mirasol</a:t>
            </a:r>
            <a:r>
              <a:rPr lang="en-US" sz="1400" baseline="30000" dirty="0" err="1">
                <a:solidFill>
                  <a:schemeClr val="bg1">
                    <a:lumMod val="50000"/>
                  </a:schemeClr>
                </a:solidFill>
              </a:rPr>
              <a:t>TM</a:t>
            </a:r>
            <a:endParaRPr lang="en-US" sz="1400" dirty="0">
              <a:solidFill>
                <a:schemeClr val="bg1">
                  <a:lumMod val="50000"/>
                </a:schemeClr>
              </a:solidFill>
            </a:endParaRPr>
          </a:p>
        </p:txBody>
      </p:sp>
    </p:spTree>
    <p:extLst>
      <p:ext uri="{BB962C8B-B14F-4D97-AF65-F5344CB8AC3E}">
        <p14:creationId xmlns:p14="http://schemas.microsoft.com/office/powerpoint/2010/main" val="538841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1" name="Picture 6" descr="Picture 2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06331" y="2646540"/>
            <a:ext cx="5795034" cy="31917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Picture 7" descr="Picture 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35343" y="1336014"/>
            <a:ext cx="5955703" cy="32631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3" name="TextBox 1"/>
          <p:cNvSpPr txBox="1">
            <a:spLocks noChangeArrowheads="1"/>
          </p:cNvSpPr>
          <p:nvPr/>
        </p:nvSpPr>
        <p:spPr bwMode="auto">
          <a:xfrm>
            <a:off x="722139" y="5469004"/>
            <a:ext cx="23229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dirty="0">
                <a:solidFill>
                  <a:srgbClr val="FFFFFF"/>
                </a:solidFill>
                <a:latin typeface="+mn-lt"/>
              </a:rPr>
              <a:t>Teijin Limited of Japan</a:t>
            </a:r>
          </a:p>
        </p:txBody>
      </p:sp>
      <p:sp>
        <p:nvSpPr>
          <p:cNvPr id="40966" name="TextBox 2"/>
          <p:cNvSpPr txBox="1">
            <a:spLocks noChangeArrowheads="1"/>
          </p:cNvSpPr>
          <p:nvPr/>
        </p:nvSpPr>
        <p:spPr bwMode="auto">
          <a:xfrm>
            <a:off x="6592805" y="4702678"/>
            <a:ext cx="5162486" cy="2015936"/>
          </a:xfrm>
          <a:prstGeom prst="rect">
            <a:avLst/>
          </a:prstGeom>
          <a:noFill/>
          <a:ln>
            <a:noFill/>
          </a:ln>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spcAft>
                <a:spcPts val="600"/>
              </a:spcAft>
            </a:pPr>
            <a:r>
              <a:rPr lang="en-US" sz="2000" i="1" dirty="0">
                <a:latin typeface="+mn-lt"/>
                <a:cs typeface="Baskerville Old Face" charset="0"/>
              </a:rPr>
              <a:t>Morphotex Fibers</a:t>
            </a:r>
          </a:p>
          <a:p>
            <a:pPr marL="411163" indent="-223838" eaLnBrk="1" hangingPunct="1">
              <a:buFontTx/>
              <a:buChar char="•"/>
            </a:pPr>
            <a:r>
              <a:rPr lang="en-US" sz="2000" dirty="0">
                <a:latin typeface="+mn-lt"/>
                <a:cs typeface="Baskerville Old Face" charset="0"/>
              </a:rPr>
              <a:t>No dyes or pigments</a:t>
            </a:r>
          </a:p>
          <a:p>
            <a:pPr marL="411163" indent="-223838" eaLnBrk="1" hangingPunct="1">
              <a:buFontTx/>
              <a:buChar char="•"/>
            </a:pPr>
            <a:r>
              <a:rPr lang="en-US" sz="2000" dirty="0">
                <a:latin typeface="+mn-lt"/>
                <a:cs typeface="Baskerville Old Face" charset="0"/>
              </a:rPr>
              <a:t>Color based on varying thickness and structure of fibers</a:t>
            </a:r>
          </a:p>
          <a:p>
            <a:pPr marL="411163" indent="-223838" eaLnBrk="1" hangingPunct="1">
              <a:buFontTx/>
              <a:buChar char="•"/>
            </a:pPr>
            <a:r>
              <a:rPr lang="en-US" sz="2000" dirty="0">
                <a:latin typeface="+mn-lt"/>
                <a:cs typeface="Baskerville Old Face" charset="0"/>
              </a:rPr>
              <a:t>Reduced energy consumption and chemical release by eliminating dye processes</a:t>
            </a:r>
          </a:p>
        </p:txBody>
      </p:sp>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4DC12-982D-428A-94EF-5FE58037DD06}"/>
              </a:ext>
            </a:extLst>
          </p:cNvPr>
          <p:cNvSpPr txBox="1"/>
          <p:nvPr/>
        </p:nvSpPr>
        <p:spPr>
          <a:xfrm>
            <a:off x="3362403" y="156411"/>
            <a:ext cx="5467202" cy="707886"/>
          </a:xfrm>
          <a:prstGeom prst="rect">
            <a:avLst/>
          </a:prstGeom>
          <a:noFill/>
        </p:spPr>
        <p:txBody>
          <a:bodyPr wrap="none" rtlCol="0">
            <a:spAutoFit/>
          </a:bodyPr>
          <a:lstStyle/>
          <a:p>
            <a:pPr algn="ctr"/>
            <a:r>
              <a:rPr lang="en-US" sz="4000" b="1" dirty="0">
                <a:ea typeface="ＭＳ Ｐゴシック" charset="0"/>
                <a:cs typeface="ＭＳ Ｐゴシック" charset="0"/>
              </a:rPr>
              <a:t>Color Without Chemicals</a:t>
            </a:r>
            <a:endParaRPr lang="en-US" sz="4000" b="1" dirty="0"/>
          </a:p>
        </p:txBody>
      </p:sp>
      <p:sp>
        <p:nvSpPr>
          <p:cNvPr id="10" name="TextBox 9">
            <a:extLst>
              <a:ext uri="{FF2B5EF4-FFF2-40B4-BE49-F238E27FC236}">
                <a16:creationId xmlns:a16="http://schemas.microsoft.com/office/drawing/2014/main" id="{81D23CCA-E6B2-8B4C-A66B-2288E33D3DD1}"/>
              </a:ext>
            </a:extLst>
          </p:cNvPr>
          <p:cNvSpPr txBox="1"/>
          <p:nvPr/>
        </p:nvSpPr>
        <p:spPr>
          <a:xfrm>
            <a:off x="679231" y="6504226"/>
            <a:ext cx="144392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asknature</a:t>
            </a:r>
            <a:endParaRPr lang="en-US" sz="1400" dirty="0">
              <a:solidFill>
                <a:schemeClr val="bg1">
                  <a:lumMod val="50000"/>
                </a:schemeClr>
              </a:solidFill>
            </a:endParaRPr>
          </a:p>
        </p:txBody>
      </p:sp>
    </p:spTree>
    <p:extLst>
      <p:ext uri="{BB962C8B-B14F-4D97-AF65-F5344CB8AC3E}">
        <p14:creationId xmlns:p14="http://schemas.microsoft.com/office/powerpoint/2010/main" val="12897555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9" descr="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93630" y="1439532"/>
            <a:ext cx="4895970" cy="2852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36" name="Picture 8" descr="Picture 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30505" y="3083016"/>
            <a:ext cx="5384800" cy="3436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61" name="Rectangle 1"/>
          <p:cNvSpPr>
            <a:spLocks noChangeArrowheads="1"/>
          </p:cNvSpPr>
          <p:nvPr/>
        </p:nvSpPr>
        <p:spPr bwMode="auto">
          <a:xfrm>
            <a:off x="1353117" y="4432153"/>
            <a:ext cx="377699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defTabSz="457200" eaLnBrk="1" hangingPunct="1">
              <a:spcBef>
                <a:spcPct val="50000"/>
              </a:spcBef>
            </a:pPr>
            <a:r>
              <a:rPr lang="en-US" dirty="0" err="1">
                <a:cs typeface="Arial" charset="0"/>
              </a:rPr>
              <a:t>Eastgate</a:t>
            </a:r>
            <a:r>
              <a:rPr lang="en-US" dirty="0">
                <a:cs typeface="Arial" charset="0"/>
              </a:rPr>
              <a:t> Building in Harare, Zimbabwe</a:t>
            </a:r>
          </a:p>
        </p:txBody>
      </p:sp>
      <p:sp>
        <p:nvSpPr>
          <p:cNvPr id="45062" name="Rectangle 2"/>
          <p:cNvSpPr>
            <a:spLocks noChangeArrowheads="1"/>
          </p:cNvSpPr>
          <p:nvPr/>
        </p:nvSpPr>
        <p:spPr bwMode="auto">
          <a:xfrm>
            <a:off x="6130505" y="2264379"/>
            <a:ext cx="5384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defTabSz="457200" eaLnBrk="1" hangingPunct="1">
              <a:spcBef>
                <a:spcPct val="50000"/>
              </a:spcBef>
            </a:pPr>
            <a:r>
              <a:rPr lang="en-US" sz="2100" dirty="0">
                <a:cs typeface="Arial" charset="0"/>
              </a:rPr>
              <a:t>90% less energy for ventilation than a comparable conventional building</a:t>
            </a:r>
          </a:p>
          <a:p>
            <a:pPr algn="ctr" defTabSz="457200" eaLnBrk="1" hangingPunct="1"/>
            <a:endParaRPr lang="en-US" sz="2100" dirty="0">
              <a:cs typeface="Arial"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15641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sp>
        <p:nvSpPr>
          <p:cNvPr id="11" name="TextBox 10">
            <a:extLst>
              <a:ext uri="{FF2B5EF4-FFF2-40B4-BE49-F238E27FC236}">
                <a16:creationId xmlns:a16="http://schemas.microsoft.com/office/drawing/2014/main" id="{18D71C4B-82A5-1A4B-9BDE-4C981ECBE86B}"/>
              </a:ext>
            </a:extLst>
          </p:cNvPr>
          <p:cNvSpPr txBox="1"/>
          <p:nvPr/>
        </p:nvSpPr>
        <p:spPr>
          <a:xfrm>
            <a:off x="679231" y="6504226"/>
            <a:ext cx="2884059"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www.morpho-biomimicry.be</a:t>
            </a:r>
            <a:r>
              <a:rPr lang="en-US" sz="1400" dirty="0">
                <a:solidFill>
                  <a:schemeClr val="bg1">
                    <a:lumMod val="50000"/>
                  </a:schemeClr>
                </a:solidFill>
              </a:rPr>
              <a:t>/</a:t>
            </a:r>
          </a:p>
        </p:txBody>
      </p:sp>
    </p:spTree>
    <p:extLst>
      <p:ext uri="{BB962C8B-B14F-4D97-AF65-F5344CB8AC3E}">
        <p14:creationId xmlns:p14="http://schemas.microsoft.com/office/powerpoint/2010/main" val="130849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7" name="Text Box 4"/>
          <p:cNvSpPr txBox="1">
            <a:spLocks noChangeArrowheads="1"/>
          </p:cNvSpPr>
          <p:nvPr/>
        </p:nvSpPr>
        <p:spPr bwMode="auto">
          <a:xfrm>
            <a:off x="5994400" y="2024064"/>
            <a:ext cx="56896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eaLnBrk="1" hangingPunct="1">
              <a:spcBef>
                <a:spcPct val="50000"/>
              </a:spcBef>
            </a:pPr>
            <a:endParaRPr lang="en-US" sz="1600">
              <a:latin typeface="Calibri" charset="0"/>
            </a:endParaRPr>
          </a:p>
          <a:p>
            <a:pPr eaLnBrk="1" hangingPunct="1">
              <a:spcBef>
                <a:spcPct val="50000"/>
              </a:spcBef>
            </a:pPr>
            <a:endParaRPr lang="en-US" sz="1600">
              <a:latin typeface="Calibri" charset="0"/>
            </a:endParaRPr>
          </a:p>
        </p:txBody>
      </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685074" y="156411"/>
            <a:ext cx="2821863" cy="707886"/>
          </a:xfrm>
          <a:prstGeom prst="rect">
            <a:avLst/>
          </a:prstGeom>
          <a:noFill/>
        </p:spPr>
        <p:txBody>
          <a:bodyPr wrap="none" rtlCol="0">
            <a:spAutoFit/>
          </a:bodyPr>
          <a:lstStyle/>
          <a:p>
            <a:pPr algn="ctr"/>
            <a:r>
              <a:rPr lang="en-US" sz="4000" b="1" dirty="0">
                <a:ea typeface="ＭＳ Ｐゴシック" charset="0"/>
                <a:cs typeface="ＭＳ Ｐゴシック" charset="0"/>
              </a:rPr>
              <a:t>Architecture</a:t>
            </a:r>
            <a:endParaRPr lang="en-US" sz="4000" b="1" dirty="0"/>
          </a:p>
        </p:txBody>
      </p:sp>
      <p:pic>
        <p:nvPicPr>
          <p:cNvPr id="2" name="Picture 1">
            <a:extLst>
              <a:ext uri="{FF2B5EF4-FFF2-40B4-BE49-F238E27FC236}">
                <a16:creationId xmlns:a16="http://schemas.microsoft.com/office/drawing/2014/main" id="{895194D8-D7C9-684B-9136-191A90664F6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26464" y="1579801"/>
            <a:ext cx="3459778" cy="4646834"/>
          </a:xfrm>
          <a:prstGeom prst="rect">
            <a:avLst/>
          </a:prstGeom>
        </p:spPr>
      </p:pic>
      <p:pic>
        <p:nvPicPr>
          <p:cNvPr id="3" name="Picture 2">
            <a:extLst>
              <a:ext uri="{FF2B5EF4-FFF2-40B4-BE49-F238E27FC236}">
                <a16:creationId xmlns:a16="http://schemas.microsoft.com/office/drawing/2014/main" id="{96FD0580-DB47-8F44-B0CE-D7F21E79334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590690" y="1816346"/>
            <a:ext cx="5564990" cy="4173743"/>
          </a:xfrm>
          <a:prstGeom prst="rect">
            <a:avLst/>
          </a:prstGeom>
        </p:spPr>
      </p:pic>
      <p:sp>
        <p:nvSpPr>
          <p:cNvPr id="108550" name="Rectangle 1"/>
          <p:cNvSpPr>
            <a:spLocks noChangeArrowheads="1"/>
          </p:cNvSpPr>
          <p:nvPr/>
        </p:nvSpPr>
        <p:spPr bwMode="auto">
          <a:xfrm>
            <a:off x="9892514" y="5565893"/>
            <a:ext cx="1263166"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dirty="0">
                <a:solidFill>
                  <a:srgbClr val="FFFFFF"/>
                </a:solidFill>
                <a:cs typeface="Arial" charset="0"/>
              </a:rPr>
              <a:t>Sea Sponge</a:t>
            </a:r>
          </a:p>
        </p:txBody>
      </p:sp>
      <p:sp>
        <p:nvSpPr>
          <p:cNvPr id="11" name="TextBox 10">
            <a:extLst>
              <a:ext uri="{FF2B5EF4-FFF2-40B4-BE49-F238E27FC236}">
                <a16:creationId xmlns:a16="http://schemas.microsoft.com/office/drawing/2014/main" id="{4F9AFBB4-0B80-3A46-A752-ED743B9677EA}"/>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237882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5706984-4333-8F49-9C04-80F60C99729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29093" y="1439532"/>
            <a:ext cx="4734635" cy="3156423"/>
          </a:xfrm>
          <a:prstGeom prst="rect">
            <a:avLst/>
          </a:prstGeom>
        </p:spPr>
      </p:pic>
      <p:pic>
        <p:nvPicPr>
          <p:cNvPr id="150534" name="Picture 6" descr="Picture 2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705961" y="3765490"/>
            <a:ext cx="4988560" cy="28060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5541" name="Group 3"/>
          <p:cNvGrpSpPr>
            <a:grpSpLocks/>
          </p:cNvGrpSpPr>
          <p:nvPr/>
        </p:nvGrpSpPr>
        <p:grpSpPr bwMode="auto">
          <a:xfrm>
            <a:off x="8774251" y="1498540"/>
            <a:ext cx="2980267" cy="4533900"/>
            <a:chOff x="6295161" y="990600"/>
            <a:chExt cx="2844800" cy="5676900"/>
          </a:xfrm>
        </p:grpSpPr>
        <p:pic>
          <p:nvPicPr>
            <p:cNvPr id="65542" name="Picture 2" descr="Screen shot 2012-03-21 at 4.43.27 PM.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295161" y="990600"/>
              <a:ext cx="2844800" cy="5676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5543" name="Picture 1" descr="Screen shot 2012-03-21 at 4.43.35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400800" y="6019800"/>
              <a:ext cx="1524000" cy="62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2282467" y="156411"/>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
        <p:nvSpPr>
          <p:cNvPr id="11" name="TextBox 10">
            <a:extLst>
              <a:ext uri="{FF2B5EF4-FFF2-40B4-BE49-F238E27FC236}">
                <a16:creationId xmlns:a16="http://schemas.microsoft.com/office/drawing/2014/main" id="{BB359F49-FF55-7847-A925-5AD55385E4BF}"/>
              </a:ext>
            </a:extLst>
          </p:cNvPr>
          <p:cNvSpPr txBox="1"/>
          <p:nvPr/>
        </p:nvSpPr>
        <p:spPr>
          <a:xfrm>
            <a:off x="679231" y="6504226"/>
            <a:ext cx="187320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Pixabay</a:t>
            </a:r>
            <a:r>
              <a:rPr lang="en-US" sz="1400" dirty="0">
                <a:solidFill>
                  <a:schemeClr val="bg1">
                    <a:lumMod val="50000"/>
                  </a:schemeClr>
                </a:solidFill>
              </a:rPr>
              <a:t>, Brinker</a:t>
            </a:r>
          </a:p>
        </p:txBody>
      </p:sp>
    </p:spTree>
    <p:extLst>
      <p:ext uri="{BB962C8B-B14F-4D97-AF65-F5344CB8AC3E}">
        <p14:creationId xmlns:p14="http://schemas.microsoft.com/office/powerpoint/2010/main" val="67494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6377" y="1421244"/>
            <a:ext cx="4380992" cy="4380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338" y="1439532"/>
            <a:ext cx="5161420" cy="4175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072567" y="2156747"/>
            <a:ext cx="8046866" cy="30899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90" name="Picture 2" descr="Screen shot 2012-03-21 at 4.52.10 PM.pn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7589520" y="6341087"/>
            <a:ext cx="4517813" cy="5169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8" name="Straight Connector 7">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374DC12-982D-428A-94EF-5FE58037DD06}"/>
              </a:ext>
            </a:extLst>
          </p:cNvPr>
          <p:cNvSpPr txBox="1"/>
          <p:nvPr/>
        </p:nvSpPr>
        <p:spPr>
          <a:xfrm>
            <a:off x="2282467" y="156411"/>
            <a:ext cx="7627089" cy="707886"/>
          </a:xfrm>
          <a:prstGeom prst="rect">
            <a:avLst/>
          </a:prstGeom>
          <a:noFill/>
        </p:spPr>
        <p:txBody>
          <a:bodyPr wrap="none" rtlCol="0">
            <a:spAutoFit/>
          </a:bodyPr>
          <a:lstStyle/>
          <a:p>
            <a:pPr algn="ctr"/>
            <a:r>
              <a:rPr lang="en-US" sz="4000" b="1" dirty="0">
                <a:ea typeface="ＭＳ Ｐゴシック" charset="0"/>
                <a:cs typeface="ＭＳ Ｐゴシック" charset="0"/>
              </a:rPr>
              <a:t>Self-Healing Materials and Systems</a:t>
            </a:r>
            <a:endParaRPr lang="en-US" sz="4000" b="1" dirty="0"/>
          </a:p>
        </p:txBody>
      </p:sp>
    </p:spTree>
    <p:extLst>
      <p:ext uri="{BB962C8B-B14F-4D97-AF65-F5344CB8AC3E}">
        <p14:creationId xmlns:p14="http://schemas.microsoft.com/office/powerpoint/2010/main" val="1415796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0CADFEA-6650-E24A-841D-3B43D3A6D79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4570" y="1439532"/>
            <a:ext cx="3895537" cy="2921653"/>
          </a:xfrm>
          <a:prstGeom prst="rect">
            <a:avLst/>
          </a:prstGeom>
        </p:spPr>
      </p:pic>
      <p:sp>
        <p:nvSpPr>
          <p:cNvPr id="2" name="Rectangle 1"/>
          <p:cNvSpPr>
            <a:spLocks noChangeArrowheads="1"/>
          </p:cNvSpPr>
          <p:nvPr/>
        </p:nvSpPr>
        <p:spPr bwMode="auto">
          <a:xfrm>
            <a:off x="6681216" y="1549988"/>
            <a:ext cx="5181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r" eaLnBrk="1" hangingPunct="1"/>
            <a:r>
              <a:rPr lang="en-US" dirty="0">
                <a:cs typeface="Arial" charset="0"/>
              </a:rPr>
              <a:t>"I will design a unique, two-sided fastener, one side with stiff hooks like the burrs and the other side with soft loops like the fabric of my pants. I will call my invention '</a:t>
            </a:r>
            <a:r>
              <a:rPr lang="en-US" dirty="0" err="1">
                <a:cs typeface="Arial" charset="0"/>
              </a:rPr>
              <a:t>velcro</a:t>
            </a:r>
            <a:r>
              <a:rPr lang="en-US" dirty="0">
                <a:cs typeface="Arial" charset="0"/>
              </a:rPr>
              <a:t>' a combination of the word velour and crochet. It will rival the zipper in its ability to fasten.”</a:t>
            </a:r>
          </a:p>
          <a:p>
            <a:pPr algn="r" eaLnBrk="1" hangingPunct="1"/>
            <a:endParaRPr lang="en-US" dirty="0">
              <a:cs typeface="Arial" charset="0"/>
            </a:endParaRPr>
          </a:p>
          <a:p>
            <a:pPr algn="r" eaLnBrk="1" hangingPunct="1"/>
            <a:r>
              <a:rPr lang="en-US" dirty="0">
                <a:cs typeface="Arial" charset="0"/>
              </a:rPr>
              <a:t>		</a:t>
            </a:r>
            <a:r>
              <a:rPr lang="en-US" sz="1400" i="1" dirty="0">
                <a:cs typeface="Arial" charset="0"/>
              </a:rPr>
              <a:t>- George de </a:t>
            </a:r>
            <a:r>
              <a:rPr lang="en-US" sz="1400" i="1" dirty="0" err="1">
                <a:cs typeface="Arial" charset="0"/>
              </a:rPr>
              <a:t>Mestral</a:t>
            </a:r>
            <a:r>
              <a:rPr lang="en-US" sz="1400" i="1" dirty="0">
                <a:cs typeface="Arial" charset="0"/>
              </a:rPr>
              <a:t>, 1945</a:t>
            </a:r>
          </a:p>
        </p:txBody>
      </p:sp>
      <p:grpSp>
        <p:nvGrpSpPr>
          <p:cNvPr id="5" name="Group 4"/>
          <p:cNvGrpSpPr>
            <a:grpSpLocks/>
          </p:cNvGrpSpPr>
          <p:nvPr/>
        </p:nvGrpSpPr>
        <p:grpSpPr bwMode="auto">
          <a:xfrm>
            <a:off x="8256016" y="4361185"/>
            <a:ext cx="3606800" cy="2184400"/>
            <a:chOff x="304800" y="4495800"/>
            <a:chExt cx="2705100" cy="2184198"/>
          </a:xfrm>
        </p:grpSpPr>
        <p:pic>
          <p:nvPicPr>
            <p:cNvPr id="69639"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04800" y="4495800"/>
              <a:ext cx="17272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9640" name="Picture 3"/>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057400" y="6019800"/>
              <a:ext cx="952500" cy="660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5339363" y="156411"/>
            <a:ext cx="1513299" cy="707886"/>
          </a:xfrm>
          <a:prstGeom prst="rect">
            <a:avLst/>
          </a:prstGeom>
          <a:noFill/>
        </p:spPr>
        <p:txBody>
          <a:bodyPr wrap="none" rtlCol="0">
            <a:spAutoFit/>
          </a:bodyPr>
          <a:lstStyle/>
          <a:p>
            <a:pPr algn="ctr"/>
            <a:r>
              <a:rPr lang="en-US" sz="4000" b="1" dirty="0">
                <a:ea typeface="ＭＳ Ｐゴシック" charset="0"/>
                <a:cs typeface="ＭＳ Ｐゴシック" charset="0"/>
              </a:rPr>
              <a:t>Velcro</a:t>
            </a:r>
            <a:endParaRPr lang="en-US" sz="4000" b="1" dirty="0"/>
          </a:p>
        </p:txBody>
      </p:sp>
      <p:pic>
        <p:nvPicPr>
          <p:cNvPr id="4" name="Picture 3">
            <a:extLst>
              <a:ext uri="{FF2B5EF4-FFF2-40B4-BE49-F238E27FC236}">
                <a16:creationId xmlns:a16="http://schemas.microsoft.com/office/drawing/2014/main" id="{EEFE4400-A33D-914E-AE6C-16DCBE9FF60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079662" y="2297458"/>
            <a:ext cx="2772947" cy="4159421"/>
          </a:xfrm>
          <a:prstGeom prst="rect">
            <a:avLst/>
          </a:prstGeom>
        </p:spPr>
      </p:pic>
      <p:sp>
        <p:nvSpPr>
          <p:cNvPr id="12" name="TextBox 11">
            <a:extLst>
              <a:ext uri="{FF2B5EF4-FFF2-40B4-BE49-F238E27FC236}">
                <a16:creationId xmlns:a16="http://schemas.microsoft.com/office/drawing/2014/main" id="{B50CE051-EF21-4F4A-B0C9-9019332EDB5E}"/>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5838598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7" descr="Picture 2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66064" y="1300695"/>
            <a:ext cx="7269755" cy="276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7588" name="Picture 8" descr="Picture 2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92895" y="3949009"/>
            <a:ext cx="3105245" cy="27184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590" name="Rectangle 1"/>
          <p:cNvSpPr>
            <a:spLocks noChangeArrowheads="1"/>
          </p:cNvSpPr>
          <p:nvPr/>
        </p:nvSpPr>
        <p:spPr bwMode="auto">
          <a:xfrm>
            <a:off x="9735819" y="1239477"/>
            <a:ext cx="1449285"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sz="2000" dirty="0">
                <a:cs typeface="Arial" charset="0"/>
              </a:rPr>
              <a:t>Blue Mussel</a:t>
            </a:r>
          </a:p>
        </p:txBody>
      </p:sp>
      <p:sp>
        <p:nvSpPr>
          <p:cNvPr id="67591" name="Rectangle 2"/>
          <p:cNvSpPr>
            <a:spLocks noChangeArrowheads="1"/>
          </p:cNvSpPr>
          <p:nvPr/>
        </p:nvSpPr>
        <p:spPr bwMode="auto">
          <a:xfrm>
            <a:off x="10098140" y="4912000"/>
            <a:ext cx="28448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285750" indent="-285750" eaLnBrk="1" hangingPunct="1">
              <a:buFontTx/>
              <a:buChar char="•"/>
            </a:pPr>
            <a:r>
              <a:rPr lang="en-US" b="1" dirty="0">
                <a:latin typeface="Baskerville Old Face" charset="0"/>
                <a:cs typeface="Arial" charset="0"/>
              </a:rPr>
              <a:t>soy-based </a:t>
            </a:r>
          </a:p>
          <a:p>
            <a:pPr marL="285750" indent="-285750" eaLnBrk="1" hangingPunct="1">
              <a:buFontTx/>
              <a:buChar char="•"/>
            </a:pPr>
            <a:r>
              <a:rPr lang="en-US" b="1" dirty="0">
                <a:latin typeface="Baskerville Old Face" charset="0"/>
                <a:cs typeface="Arial" charset="0"/>
              </a:rPr>
              <a:t>formaldehyde-free</a:t>
            </a:r>
          </a:p>
        </p:txBody>
      </p:sp>
      <p:pic>
        <p:nvPicPr>
          <p:cNvPr id="71687" name="Picture 1"/>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865376" y="4214251"/>
            <a:ext cx="3978032" cy="21879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927169" y="15641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spTree>
    <p:extLst>
      <p:ext uri="{BB962C8B-B14F-4D97-AF65-F5344CB8AC3E}">
        <p14:creationId xmlns:p14="http://schemas.microsoft.com/office/powerpoint/2010/main" val="1962486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fade">
                                      <p:cBhvr>
                                        <p:cTn id="7" dur="500"/>
                                        <p:tgtEl>
                                          <p:spTgt spid="6758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67591"/>
                                        </p:tgtEl>
                                        <p:attrNameLst>
                                          <p:attrName>style.visibility</p:attrName>
                                        </p:attrNameLst>
                                      </p:cBhvr>
                                      <p:to>
                                        <p:strVal val="visible"/>
                                      </p:to>
                                    </p:set>
                                    <p:animEffect transition="in" filter="blinds(horizontal)">
                                      <p:cBhvr>
                                        <p:cTn id="10" dur="500"/>
                                        <p:tgtEl>
                                          <p:spTgt spid="6759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67587"/>
                                        </p:tgtEl>
                                        <p:attrNameLst>
                                          <p:attrName>style.visibility</p:attrName>
                                        </p:attrNameLst>
                                      </p:cBhvr>
                                      <p:to>
                                        <p:strVal val="visible"/>
                                      </p:to>
                                    </p:set>
                                    <p:animEffect transition="in" filter="fade">
                                      <p:cBhvr>
                                        <p:cTn id="15" dur="500"/>
                                        <p:tgtEl>
                                          <p:spTgt spid="6758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7590"/>
                                        </p:tgtEl>
                                        <p:attrNameLst>
                                          <p:attrName>style.visibility</p:attrName>
                                        </p:attrNameLst>
                                      </p:cBhvr>
                                      <p:to>
                                        <p:strVal val="visible"/>
                                      </p:to>
                                    </p:set>
                                    <p:animEffect transition="in" filter="fade">
                                      <p:cBhvr>
                                        <p:cTn id="18" dur="500"/>
                                        <p:tgtEl>
                                          <p:spTgt spid="67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0" grpId="0"/>
      <p:bldP spid="6759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spiderman-gecko tap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024852" y="1557708"/>
            <a:ext cx="2470978" cy="2705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357" name="Picture 10" descr="Man applying toxic adhesive to glass blocks; assistant is using vacuum to help remove toxic fum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84835" y="1557708"/>
            <a:ext cx="3942334" cy="2270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927169" y="156411"/>
            <a:ext cx="2337692" cy="707886"/>
          </a:xfrm>
          <a:prstGeom prst="rect">
            <a:avLst/>
          </a:prstGeom>
          <a:noFill/>
        </p:spPr>
        <p:txBody>
          <a:bodyPr wrap="none" rtlCol="0">
            <a:spAutoFit/>
          </a:bodyPr>
          <a:lstStyle/>
          <a:p>
            <a:pPr algn="ctr"/>
            <a:r>
              <a:rPr lang="en-US" sz="4000" b="1" dirty="0">
                <a:ea typeface="ＭＳ Ｐゴシック" charset="0"/>
                <a:cs typeface="ＭＳ Ｐゴシック" charset="0"/>
              </a:rPr>
              <a:t>Adhesives</a:t>
            </a:r>
            <a:endParaRPr lang="en-US" sz="4000" b="1" dirty="0"/>
          </a:p>
        </p:txBody>
      </p:sp>
      <p:pic>
        <p:nvPicPr>
          <p:cNvPr id="2" name="Picture 1">
            <a:extLst>
              <a:ext uri="{FF2B5EF4-FFF2-40B4-BE49-F238E27FC236}">
                <a16:creationId xmlns:a16="http://schemas.microsoft.com/office/drawing/2014/main" id="{0C693B8E-D03E-AB44-9841-BB2C4EFDED6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0128" y="3239187"/>
            <a:ext cx="3558714" cy="2661622"/>
          </a:xfrm>
          <a:prstGeom prst="rect">
            <a:avLst/>
          </a:prstGeom>
        </p:spPr>
      </p:pic>
      <p:pic>
        <p:nvPicPr>
          <p:cNvPr id="3" name="Picture 2">
            <a:extLst>
              <a:ext uri="{FF2B5EF4-FFF2-40B4-BE49-F238E27FC236}">
                <a16:creationId xmlns:a16="http://schemas.microsoft.com/office/drawing/2014/main" id="{051684CF-135B-1342-AAD0-F7AD381B8CA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119399" y="3239187"/>
            <a:ext cx="2286888" cy="2572749"/>
          </a:xfrm>
          <a:prstGeom prst="rect">
            <a:avLst/>
          </a:prstGeom>
        </p:spPr>
      </p:pic>
      <p:sp>
        <p:nvSpPr>
          <p:cNvPr id="12" name="TextBox 11">
            <a:extLst>
              <a:ext uri="{FF2B5EF4-FFF2-40B4-BE49-F238E27FC236}">
                <a16:creationId xmlns:a16="http://schemas.microsoft.com/office/drawing/2014/main" id="{C9B2212B-B903-2A4C-9B77-7105C0BBFA3E}"/>
              </a:ext>
            </a:extLst>
          </p:cNvPr>
          <p:cNvSpPr txBox="1"/>
          <p:nvPr/>
        </p:nvSpPr>
        <p:spPr>
          <a:xfrm>
            <a:off x="679231" y="6504226"/>
            <a:ext cx="8185831"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r>
              <a:rPr lang="en-US" sz="1400" dirty="0">
                <a:solidFill>
                  <a:schemeClr val="bg1">
                    <a:lumMod val="50000"/>
                  </a:schemeClr>
                </a:solidFill>
              </a:rPr>
              <a:t>, </a:t>
            </a:r>
            <a:r>
              <a:rPr lang="en-US" sz="1400" dirty="0" err="1">
                <a:solidFill>
                  <a:schemeClr val="bg1">
                    <a:lumMod val="50000"/>
                  </a:schemeClr>
                </a:solidFill>
              </a:rPr>
              <a:t>Geim</a:t>
            </a:r>
            <a:r>
              <a:rPr lang="en-US" sz="1400" dirty="0">
                <a:solidFill>
                  <a:schemeClr val="bg1">
                    <a:lumMod val="50000"/>
                  </a:schemeClr>
                </a:solidFill>
              </a:rPr>
              <a:t>, A. K. et al. </a:t>
            </a:r>
            <a:r>
              <a:rPr lang="en-US" sz="1400" i="1" dirty="0" err="1">
                <a:solidFill>
                  <a:schemeClr val="bg1">
                    <a:lumMod val="50000"/>
                  </a:schemeClr>
                </a:solidFill>
              </a:rPr>
              <a:t>Microfabricated</a:t>
            </a:r>
            <a:r>
              <a:rPr lang="en-US" sz="1400" i="1" dirty="0">
                <a:solidFill>
                  <a:schemeClr val="bg1">
                    <a:lumMod val="50000"/>
                  </a:schemeClr>
                </a:solidFill>
              </a:rPr>
              <a:t> adhesive mimicking gecko foot-hair</a:t>
            </a:r>
            <a:r>
              <a:rPr lang="en-US" sz="1400" dirty="0">
                <a:solidFill>
                  <a:schemeClr val="bg1">
                    <a:lumMod val="50000"/>
                  </a:schemeClr>
                </a:solidFill>
              </a:rPr>
              <a:t>. Nature Materials</a:t>
            </a:r>
          </a:p>
        </p:txBody>
      </p:sp>
    </p:spTree>
    <p:extLst>
      <p:ext uri="{BB962C8B-B14F-4D97-AF65-F5344CB8AC3E}">
        <p14:creationId xmlns:p14="http://schemas.microsoft.com/office/powerpoint/2010/main" val="769858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Effect transition="in" filter="fade">
                                      <p:cBhvr>
                                        <p:cTn id="7" dur="500"/>
                                        <p:tgtEl>
                                          <p:spTgt spid="6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1" name="Picture 12" descr="lotusan_comb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3699" y="1357997"/>
            <a:ext cx="5250688" cy="21140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6" name="Text Box 13"/>
          <p:cNvSpPr txBox="1">
            <a:spLocks noChangeArrowheads="1"/>
          </p:cNvSpPr>
          <p:nvPr/>
        </p:nvSpPr>
        <p:spPr bwMode="auto">
          <a:xfrm>
            <a:off x="8534400" y="1387780"/>
            <a:ext cx="3657600" cy="1616075"/>
          </a:xfrm>
          <a:prstGeom prst="rect">
            <a:avLst/>
          </a:prstGeom>
          <a:noFill/>
          <a:ln>
            <a:noFill/>
          </a:ln>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a:spcBef>
                <a:spcPct val="50000"/>
              </a:spcBef>
            </a:pPr>
            <a:r>
              <a:rPr lang="en-US" sz="1800" dirty="0">
                <a:latin typeface="+mn-lt"/>
                <a:cs typeface="Baskerville Old Face" charset="0"/>
              </a:rPr>
              <a:t>Other uses: </a:t>
            </a:r>
          </a:p>
          <a:p>
            <a:pPr marL="180975" indent="254000">
              <a:spcBef>
                <a:spcPct val="50000"/>
              </a:spcBef>
              <a:buFontTx/>
              <a:buChar char="•"/>
            </a:pPr>
            <a:r>
              <a:rPr lang="en-US" sz="1800" dirty="0">
                <a:latin typeface="+mn-lt"/>
                <a:cs typeface="Baskerville Old Face" charset="0"/>
              </a:rPr>
              <a:t>Clothing waterproofing</a:t>
            </a:r>
          </a:p>
          <a:p>
            <a:pPr marL="180975" indent="254000">
              <a:spcBef>
                <a:spcPct val="50000"/>
              </a:spcBef>
              <a:buFontTx/>
              <a:buChar char="•"/>
            </a:pPr>
            <a:r>
              <a:rPr lang="en-US" sz="1800" dirty="0">
                <a:latin typeface="+mn-lt"/>
                <a:cs typeface="Baskerville Old Face" charset="0"/>
              </a:rPr>
              <a:t>Teflon alternatives</a:t>
            </a:r>
          </a:p>
          <a:p>
            <a:pPr marL="180975" indent="254000">
              <a:spcBef>
                <a:spcPct val="50000"/>
              </a:spcBef>
              <a:buFontTx/>
              <a:buChar char="•"/>
            </a:pPr>
            <a:r>
              <a:rPr lang="en-US" sz="1800" dirty="0">
                <a:latin typeface="+mn-lt"/>
                <a:cs typeface="Baskerville Old Face" charset="0"/>
              </a:rPr>
              <a:t>Glass coating</a:t>
            </a:r>
            <a:endParaRPr lang="en-US" sz="2800" dirty="0">
              <a:latin typeface="+mn-lt"/>
              <a:cs typeface="Baskerville Old Face" charset="0"/>
            </a:endParaRPr>
          </a:p>
        </p:txBody>
      </p:sp>
      <p:sp>
        <p:nvSpPr>
          <p:cNvPr id="2" name="Rectangle 1"/>
          <p:cNvSpPr>
            <a:spLocks noChangeArrowheads="1"/>
          </p:cNvSpPr>
          <p:nvPr/>
        </p:nvSpPr>
        <p:spPr bwMode="auto">
          <a:xfrm>
            <a:off x="1882270" y="6154170"/>
            <a:ext cx="132677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spcBef>
                <a:spcPct val="50000"/>
              </a:spcBef>
            </a:pPr>
            <a:r>
              <a:rPr lang="en-US" altLang="ja-JP" dirty="0">
                <a:cs typeface="Arial" charset="0"/>
              </a:rPr>
              <a:t>Lotus Effect </a:t>
            </a:r>
          </a:p>
        </p:txBody>
      </p:sp>
      <p:pic>
        <p:nvPicPr>
          <p:cNvPr id="73737" name="Picture 2" descr="Screen Shot 2012-03-22 at 3.32.02 PM.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3878" y="1450588"/>
            <a:ext cx="1945217"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38" name="Rectangle 3"/>
          <p:cNvSpPr>
            <a:spLocks noChangeArrowheads="1"/>
          </p:cNvSpPr>
          <p:nvPr/>
        </p:nvSpPr>
        <p:spPr bwMode="auto">
          <a:xfrm>
            <a:off x="6316007" y="3290644"/>
            <a:ext cx="1620957"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1" hangingPunct="1"/>
            <a:r>
              <a:rPr lang="en-US" altLang="ja-JP" sz="1500" b="1" dirty="0" err="1">
                <a:cs typeface="Arial" charset="0"/>
              </a:rPr>
              <a:t>StoCoat</a:t>
            </a:r>
            <a:r>
              <a:rPr lang="en-US" altLang="ja-JP" sz="1500" b="1" dirty="0">
                <a:cs typeface="Arial" charset="0"/>
              </a:rPr>
              <a:t> </a:t>
            </a:r>
            <a:r>
              <a:rPr lang="en-US" altLang="ja-JP" sz="1500" b="1" dirty="0" err="1">
                <a:cs typeface="Arial" charset="0"/>
              </a:rPr>
              <a:t>Lotusan</a:t>
            </a:r>
            <a:r>
              <a:rPr lang="en-US" altLang="ja-JP" sz="1500" b="1" dirty="0">
                <a:cs typeface="Arial" charset="0"/>
              </a:rPr>
              <a:t>®</a:t>
            </a:r>
            <a:endParaRPr lang="en-US" sz="1500" b="1" dirty="0">
              <a:cs typeface="Arial" charset="0"/>
            </a:endParaRPr>
          </a:p>
        </p:txBody>
      </p:sp>
      <p:sp>
        <p:nvSpPr>
          <p:cNvPr id="12" name="Rectangle 11"/>
          <p:cNvSpPr/>
          <p:nvPr/>
        </p:nvSpPr>
        <p:spPr>
          <a:xfrm>
            <a:off x="8534400" y="4133603"/>
            <a:ext cx="3407664" cy="1369606"/>
          </a:xfrm>
          <a:prstGeom prst="rect">
            <a:avLst/>
          </a:prstGeom>
        </p:spPr>
        <p:txBody>
          <a:bodyPr wrap="square">
            <a:spAutoFit/>
          </a:bodyPr>
          <a:lstStyle/>
          <a:p>
            <a:pPr eaLnBrk="1" hangingPunct="1">
              <a:spcBef>
                <a:spcPct val="50000"/>
              </a:spcBef>
              <a:defRPr/>
            </a:pPr>
            <a:r>
              <a:rPr lang="en-US" altLang="ja-JP" sz="2000" dirty="0" err="1">
                <a:cs typeface="Baskerville Old Face" charset="0"/>
              </a:rPr>
              <a:t>Superhydrophobicity</a:t>
            </a:r>
            <a:endParaRPr lang="en-US" altLang="ja-JP" sz="2000" dirty="0">
              <a:cs typeface="Baskerville Old Face" charset="0"/>
            </a:endParaRPr>
          </a:p>
          <a:p>
            <a:pPr marL="471488" indent="-200025" eaLnBrk="1" hangingPunct="1">
              <a:spcBef>
                <a:spcPct val="50000"/>
              </a:spcBef>
              <a:buFont typeface="Arial"/>
              <a:buChar char="•"/>
              <a:defRPr/>
            </a:pPr>
            <a:r>
              <a:rPr lang="en-US" altLang="ja-JP" dirty="0">
                <a:cs typeface="Baskerville Old Face" charset="0"/>
              </a:rPr>
              <a:t>The surface structure of lotus leafs minimizes adhesion of dirt particles to the surface</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5088366" y="156411"/>
            <a:ext cx="2015296" cy="707886"/>
          </a:xfrm>
          <a:prstGeom prst="rect">
            <a:avLst/>
          </a:prstGeom>
          <a:noFill/>
        </p:spPr>
        <p:txBody>
          <a:bodyPr wrap="none" rtlCol="0">
            <a:spAutoFit/>
          </a:bodyPr>
          <a:lstStyle/>
          <a:p>
            <a:pPr algn="ctr"/>
            <a:r>
              <a:rPr lang="en-US" sz="4000" b="1" dirty="0">
                <a:ea typeface="ＭＳ Ｐゴシック" charset="0"/>
                <a:cs typeface="ＭＳ Ｐゴシック" charset="0"/>
              </a:rPr>
              <a:t>Cleaning</a:t>
            </a:r>
            <a:endParaRPr lang="en-US" sz="4000" b="1" dirty="0"/>
          </a:p>
        </p:txBody>
      </p:sp>
      <p:sp>
        <p:nvSpPr>
          <p:cNvPr id="15" name="TextBox 14">
            <a:extLst>
              <a:ext uri="{FF2B5EF4-FFF2-40B4-BE49-F238E27FC236}">
                <a16:creationId xmlns:a16="http://schemas.microsoft.com/office/drawing/2014/main" id="{FA08CCFB-93B9-CB4B-ADCE-7F330EA3C14D}"/>
              </a:ext>
            </a:extLst>
          </p:cNvPr>
          <p:cNvSpPr txBox="1"/>
          <p:nvPr/>
        </p:nvSpPr>
        <p:spPr>
          <a:xfrm>
            <a:off x="679231" y="6504226"/>
            <a:ext cx="2489784"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StoCorp</a:t>
            </a:r>
            <a:r>
              <a:rPr lang="en-US" sz="1400" dirty="0">
                <a:solidFill>
                  <a:schemeClr val="bg1">
                    <a:lumMod val="50000"/>
                  </a:schemeClr>
                </a:solidFill>
              </a:rPr>
              <a:t>, </a:t>
            </a:r>
            <a:r>
              <a:rPr lang="en-US" sz="1400" dirty="0" err="1">
                <a:solidFill>
                  <a:schemeClr val="bg1">
                    <a:lumMod val="50000"/>
                  </a:schemeClr>
                </a:solidFill>
              </a:rPr>
              <a:t>WikiCommons</a:t>
            </a:r>
            <a:r>
              <a:rPr lang="en-US" sz="1400" dirty="0">
                <a:solidFill>
                  <a:schemeClr val="bg1">
                    <a:lumMod val="50000"/>
                  </a:schemeClr>
                </a:solidFill>
              </a:rPr>
              <a:t> </a:t>
            </a:r>
          </a:p>
        </p:txBody>
      </p:sp>
      <p:pic>
        <p:nvPicPr>
          <p:cNvPr id="3" name="Picture 2">
            <a:extLst>
              <a:ext uri="{FF2B5EF4-FFF2-40B4-BE49-F238E27FC236}">
                <a16:creationId xmlns:a16="http://schemas.microsoft.com/office/drawing/2014/main" id="{669EA932-41D3-A24D-BD52-7112D3956B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869239" y="3798439"/>
            <a:ext cx="3165261" cy="2355731"/>
          </a:xfrm>
          <a:prstGeom prst="rect">
            <a:avLst/>
          </a:prstGeom>
        </p:spPr>
      </p:pic>
      <p:pic>
        <p:nvPicPr>
          <p:cNvPr id="4" name="Picture 3">
            <a:extLst>
              <a:ext uri="{FF2B5EF4-FFF2-40B4-BE49-F238E27FC236}">
                <a16:creationId xmlns:a16="http://schemas.microsoft.com/office/drawing/2014/main" id="{2981722F-1348-4343-860B-CD45C46C552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78999" y="3802823"/>
            <a:ext cx="2533313" cy="2370623"/>
          </a:xfrm>
          <a:prstGeom prst="rect">
            <a:avLst/>
          </a:prstGeom>
        </p:spPr>
      </p:pic>
    </p:spTree>
    <p:extLst>
      <p:ext uri="{BB962C8B-B14F-4D97-AF65-F5344CB8AC3E}">
        <p14:creationId xmlns:p14="http://schemas.microsoft.com/office/powerpoint/2010/main" val="1972484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69636"/>
                                        </p:tgtEl>
                                        <p:attrNameLst>
                                          <p:attrName>style.visibility</p:attrName>
                                        </p:attrNameLst>
                                      </p:cBhvr>
                                      <p:to>
                                        <p:strVal val="visible"/>
                                      </p:to>
                                    </p:set>
                                    <p:animEffect transition="in" filter="blinds(horizontal)">
                                      <p:cBhvr>
                                        <p:cTn id="15"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P spid="2"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6"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sp>
        <p:nvSpPr>
          <p:cNvPr id="2" name="TextBox 1"/>
          <p:cNvSpPr txBox="1"/>
          <p:nvPr/>
        </p:nvSpPr>
        <p:spPr>
          <a:xfrm>
            <a:off x="1505690" y="1188099"/>
            <a:ext cx="9105954" cy="584775"/>
          </a:xfrm>
          <a:prstGeom prst="rect">
            <a:avLst/>
          </a:prstGeom>
          <a:noFill/>
        </p:spPr>
        <p:txBody>
          <a:bodyPr wrap="none" rtlCol="0">
            <a:spAutoFit/>
          </a:bodyPr>
          <a:lstStyle/>
          <a:p>
            <a:pPr algn="ctr"/>
            <a:r>
              <a:rPr lang="en-US" sz="3200" dirty="0"/>
              <a:t>Consider the function or service and NOT the product</a:t>
            </a:r>
          </a:p>
        </p:txBody>
      </p:sp>
      <p:sp>
        <p:nvSpPr>
          <p:cNvPr id="3" name="TextBox 2"/>
          <p:cNvSpPr txBox="1"/>
          <p:nvPr/>
        </p:nvSpPr>
        <p:spPr>
          <a:xfrm>
            <a:off x="1116359" y="2027281"/>
            <a:ext cx="4428371" cy="1200329"/>
          </a:xfrm>
          <a:prstGeom prst="rect">
            <a:avLst/>
          </a:prstGeom>
          <a:noFill/>
        </p:spPr>
        <p:txBody>
          <a:bodyPr wrap="square" rtlCol="0">
            <a:spAutoFit/>
          </a:bodyPr>
          <a:lstStyle/>
          <a:p>
            <a:pPr algn="ctr"/>
            <a:r>
              <a:rPr lang="en-US" sz="2400" b="1" dirty="0"/>
              <a:t>Original product: </a:t>
            </a:r>
            <a:r>
              <a:rPr lang="en-US" sz="2400" dirty="0"/>
              <a:t>Telephone Lines</a:t>
            </a:r>
          </a:p>
          <a:p>
            <a:pPr algn="ctr"/>
            <a:r>
              <a:rPr lang="en-US" sz="2400" dirty="0"/>
              <a:t>What we really wanted is long distance communication.</a:t>
            </a:r>
          </a:p>
        </p:txBody>
      </p:sp>
      <p:sp>
        <p:nvSpPr>
          <p:cNvPr id="4" name="TextBox 3"/>
          <p:cNvSpPr txBox="1"/>
          <p:nvPr/>
        </p:nvSpPr>
        <p:spPr>
          <a:xfrm>
            <a:off x="7034215" y="2593263"/>
            <a:ext cx="3567580" cy="461665"/>
          </a:xfrm>
          <a:prstGeom prst="rect">
            <a:avLst/>
          </a:prstGeom>
          <a:noFill/>
        </p:spPr>
        <p:txBody>
          <a:bodyPr wrap="none" rtlCol="0">
            <a:spAutoFit/>
          </a:bodyPr>
          <a:lstStyle/>
          <a:p>
            <a:r>
              <a:rPr lang="en-US" sz="2400" dirty="0">
                <a:solidFill>
                  <a:srgbClr val="00B050"/>
                </a:solidFill>
              </a:rPr>
              <a:t>Why not have a cellphone?</a:t>
            </a:r>
          </a:p>
        </p:txBody>
      </p:sp>
      <p:cxnSp>
        <p:nvCxnSpPr>
          <p:cNvPr id="9" name="Straight Connector 8">
            <a:extLst>
              <a:ext uri="{FF2B5EF4-FFF2-40B4-BE49-F238E27FC236}">
                <a16:creationId xmlns:a16="http://schemas.microsoft.com/office/drawing/2014/main" id="{A0824756-0AF6-4875-9329-23103508D086}"/>
              </a:ext>
            </a:extLst>
          </p:cNvPr>
          <p:cNvCxnSpPr>
            <a:cxnSpLocks/>
          </p:cNvCxnSpPr>
          <p:nvPr/>
        </p:nvCxnSpPr>
        <p:spPr>
          <a:xfrm>
            <a:off x="-37333" y="1028663"/>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92507A84-6AAF-453D-B1E3-F93F621E1318}"/>
              </a:ext>
            </a:extLst>
          </p:cNvPr>
          <p:cNvSpPr txBox="1"/>
          <p:nvPr/>
        </p:nvSpPr>
        <p:spPr>
          <a:xfrm>
            <a:off x="1445047" y="161342"/>
            <a:ext cx="9301906" cy="707886"/>
          </a:xfrm>
          <a:prstGeom prst="rect">
            <a:avLst/>
          </a:prstGeom>
          <a:noFill/>
        </p:spPr>
        <p:txBody>
          <a:bodyPr wrap="none" rtlCol="0">
            <a:spAutoFit/>
          </a:bodyPr>
          <a:lstStyle/>
          <a:p>
            <a:pPr algn="ctr"/>
            <a:r>
              <a:rPr lang="en-US" sz="4000" b="1" dirty="0">
                <a:ea typeface="ＭＳ Ｐゴシック" charset="0"/>
                <a:cs typeface="ＭＳ Ｐゴシック" charset="0"/>
              </a:rPr>
              <a:t>Key Concepts of Transformative Innovation</a:t>
            </a:r>
            <a:endParaRPr lang="en-US" sz="4000" b="1" dirty="0"/>
          </a:p>
        </p:txBody>
      </p:sp>
      <p:pic>
        <p:nvPicPr>
          <p:cNvPr id="14" name="Picture 13">
            <a:extLst>
              <a:ext uri="{FF2B5EF4-FFF2-40B4-BE49-F238E27FC236}">
                <a16:creationId xmlns:a16="http://schemas.microsoft.com/office/drawing/2014/main" id="{A59B6E02-27DC-EE4E-B8F6-B9A9290BB3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8367" y="3344185"/>
            <a:ext cx="3984353" cy="2652085"/>
          </a:xfrm>
          <a:prstGeom prst="rect">
            <a:avLst/>
          </a:prstGeom>
        </p:spPr>
      </p:pic>
      <p:pic>
        <p:nvPicPr>
          <p:cNvPr id="16" name="Picture 15">
            <a:extLst>
              <a:ext uri="{FF2B5EF4-FFF2-40B4-BE49-F238E27FC236}">
                <a16:creationId xmlns:a16="http://schemas.microsoft.com/office/drawing/2014/main" id="{18715E87-4243-5747-B1AE-7A831C3F270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34215" y="3313198"/>
            <a:ext cx="3577429" cy="2683072"/>
          </a:xfrm>
          <a:prstGeom prst="rect">
            <a:avLst/>
          </a:prstGeom>
        </p:spPr>
      </p:pic>
      <p:sp>
        <p:nvSpPr>
          <p:cNvPr id="20" name="TextBox 19">
            <a:extLst>
              <a:ext uri="{FF2B5EF4-FFF2-40B4-BE49-F238E27FC236}">
                <a16:creationId xmlns:a16="http://schemas.microsoft.com/office/drawing/2014/main" id="{36C7FFA9-E465-364F-A85A-5A6AC54AF5E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183466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0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36"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9" name="Pictur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6448454" y="4228199"/>
            <a:ext cx="2891923" cy="2296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0" name="Picture 7" descr="Picture 27"/>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760258" y="1295723"/>
            <a:ext cx="2886295" cy="3046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1" name="Picture 2"/>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1280160" y="4486227"/>
            <a:ext cx="3692808" cy="1846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732" name="Picture 8" descr="Picture 2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785018" y="1295723"/>
            <a:ext cx="5785189" cy="258201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783" name="Picture 3"/>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9415078" y="5198479"/>
            <a:ext cx="1727200"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9" name="Straight Connector 8">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374DC12-982D-428A-94EF-5FE58037DD06}"/>
              </a:ext>
            </a:extLst>
          </p:cNvPr>
          <p:cNvSpPr txBox="1"/>
          <p:nvPr/>
        </p:nvSpPr>
        <p:spPr>
          <a:xfrm>
            <a:off x="4030162" y="156411"/>
            <a:ext cx="4131708" cy="707886"/>
          </a:xfrm>
          <a:prstGeom prst="rect">
            <a:avLst/>
          </a:prstGeom>
          <a:noFill/>
        </p:spPr>
        <p:txBody>
          <a:bodyPr wrap="none" rtlCol="0">
            <a:spAutoFit/>
          </a:bodyPr>
          <a:lstStyle/>
          <a:p>
            <a:pPr algn="ctr"/>
            <a:r>
              <a:rPr lang="en-US" sz="4000" b="1" dirty="0">
                <a:ea typeface="ＭＳ Ｐゴシック" charset="0"/>
                <a:cs typeface="ＭＳ Ｐゴシック" charset="0"/>
              </a:rPr>
              <a:t>Organized Chaos</a:t>
            </a:r>
            <a:r>
              <a:rPr lang="is-IS" sz="4000" b="1" dirty="0">
                <a:ea typeface="ＭＳ Ｐゴシック" charset="0"/>
                <a:cs typeface="ＭＳ Ｐゴシック" charset="0"/>
              </a:rPr>
              <a:t>…</a:t>
            </a:r>
            <a:endParaRPr lang="en-US" sz="4000" b="1" dirty="0"/>
          </a:p>
        </p:txBody>
      </p:sp>
    </p:spTree>
    <p:extLst>
      <p:ext uri="{BB962C8B-B14F-4D97-AF65-F5344CB8AC3E}">
        <p14:creationId xmlns:p14="http://schemas.microsoft.com/office/powerpoint/2010/main" val="9878161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3732"/>
                                        </p:tgtEl>
                                        <p:attrNameLst>
                                          <p:attrName>style.visibility</p:attrName>
                                        </p:attrNameLst>
                                      </p:cBhvr>
                                      <p:to>
                                        <p:strVal val="visible"/>
                                      </p:to>
                                    </p:set>
                                    <p:animEffect transition="in" filter="fade">
                                      <p:cBhvr>
                                        <p:cTn id="7" dur="500"/>
                                        <p:tgtEl>
                                          <p:spTgt spid="737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697059" y="156411"/>
            <a:ext cx="4797917" cy="707886"/>
          </a:xfrm>
          <a:prstGeom prst="rect">
            <a:avLst/>
          </a:prstGeom>
          <a:noFill/>
        </p:spPr>
        <p:txBody>
          <a:bodyPr wrap="none" rtlCol="0">
            <a:spAutoFit/>
          </a:bodyPr>
          <a:lstStyle/>
          <a:p>
            <a:pPr algn="ctr"/>
            <a:r>
              <a:rPr lang="en-US" sz="4000" b="1" dirty="0">
                <a:ea typeface="ＭＳ Ｐゴシック" charset="0"/>
                <a:cs typeface="ＭＳ Ｐゴシック" charset="0"/>
              </a:rPr>
              <a:t>Carbon Sequestration</a:t>
            </a:r>
            <a:endParaRPr lang="en-US" sz="4000" b="1" dirty="0"/>
          </a:p>
        </p:txBody>
      </p:sp>
      <p:pic>
        <p:nvPicPr>
          <p:cNvPr id="2" name="Picture 1">
            <a:extLst>
              <a:ext uri="{FF2B5EF4-FFF2-40B4-BE49-F238E27FC236}">
                <a16:creationId xmlns:a16="http://schemas.microsoft.com/office/drawing/2014/main" id="{D67927F2-3B64-D04F-B6BC-7CE8FBC066AB}"/>
              </a:ext>
            </a:extLst>
          </p:cNvPr>
          <p:cNvPicPr>
            <a:picLocks noChangeAspect="1"/>
          </p:cNvPicPr>
          <p:nvPr/>
        </p:nvPicPr>
        <p:blipFill>
          <a:blip r:embed="rId3"/>
          <a:stretch>
            <a:fillRect/>
          </a:stretch>
        </p:blipFill>
        <p:spPr>
          <a:xfrm>
            <a:off x="6876288" y="1998411"/>
            <a:ext cx="3785616" cy="3576361"/>
          </a:xfrm>
          <a:prstGeom prst="rect">
            <a:avLst/>
          </a:prstGeom>
        </p:spPr>
      </p:pic>
      <p:pic>
        <p:nvPicPr>
          <p:cNvPr id="3" name="Picture 2">
            <a:extLst>
              <a:ext uri="{FF2B5EF4-FFF2-40B4-BE49-F238E27FC236}">
                <a16:creationId xmlns:a16="http://schemas.microsoft.com/office/drawing/2014/main" id="{7FEBA222-E930-3F4E-BD9C-BAB043065C34}"/>
              </a:ext>
            </a:extLst>
          </p:cNvPr>
          <p:cNvPicPr>
            <a:picLocks noChangeAspect="1"/>
          </p:cNvPicPr>
          <p:nvPr/>
        </p:nvPicPr>
        <p:blipFill>
          <a:blip r:embed="rId4"/>
          <a:stretch>
            <a:fillRect/>
          </a:stretch>
        </p:blipFill>
        <p:spPr>
          <a:xfrm>
            <a:off x="1164171" y="1845777"/>
            <a:ext cx="5175504" cy="3881628"/>
          </a:xfrm>
          <a:prstGeom prst="rect">
            <a:avLst/>
          </a:prstGeom>
        </p:spPr>
      </p:pic>
      <p:sp>
        <p:nvSpPr>
          <p:cNvPr id="9" name="TextBox 8">
            <a:extLst>
              <a:ext uri="{FF2B5EF4-FFF2-40B4-BE49-F238E27FC236}">
                <a16:creationId xmlns:a16="http://schemas.microsoft.com/office/drawing/2014/main" id="{1A2ABB64-F238-0A43-BDE5-96AEC231F19C}"/>
              </a:ext>
            </a:extLst>
          </p:cNvPr>
          <p:cNvSpPr txBox="1"/>
          <p:nvPr/>
        </p:nvSpPr>
        <p:spPr>
          <a:xfrm>
            <a:off x="679231" y="6504226"/>
            <a:ext cx="1781385" cy="307777"/>
          </a:xfrm>
          <a:prstGeom prst="rect">
            <a:avLst/>
          </a:prstGeom>
          <a:noFill/>
        </p:spPr>
        <p:txBody>
          <a:bodyPr wrap="none" rtlCol="0">
            <a:spAutoFit/>
          </a:bodyPr>
          <a:lstStyle/>
          <a:p>
            <a:r>
              <a:rPr lang="en-US" sz="1400" dirty="0">
                <a:solidFill>
                  <a:schemeClr val="bg1">
                    <a:lumMod val="50000"/>
                  </a:schemeClr>
                </a:solidFill>
              </a:rPr>
              <a:t>Image: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3762641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6" name="TextBox 4"/>
          <p:cNvSpPr txBox="1">
            <a:spLocks noChangeArrowheads="1"/>
          </p:cNvSpPr>
          <p:nvPr/>
        </p:nvSpPr>
        <p:spPr bwMode="auto">
          <a:xfrm>
            <a:off x="154221" y="5597902"/>
            <a:ext cx="11883558"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600" i="1" dirty="0">
                <a:latin typeface="+mn-lt"/>
              </a:rPr>
              <a:t>“Pond scum may be a synonym for ‘primitive’, but the tiny organisms that compose it easily beat the human state of the art when it comes to capturing energy from the sun. Some purple bacteria answering to that unflattering description use light energy with almost 95% efficiency – more than four times that of the best man-made solar cells.” </a:t>
            </a:r>
          </a:p>
          <a:p>
            <a:pPr algn="r" eaLnBrk="1" hangingPunct="1"/>
            <a:r>
              <a:rPr lang="en-US" sz="1600" dirty="0">
                <a:latin typeface="+mn-lt"/>
              </a:rPr>
              <a:t>- Unive</a:t>
            </a:r>
            <a:r>
              <a:rPr lang="en-US" sz="1400" dirty="0">
                <a:latin typeface="+mn-lt"/>
              </a:rPr>
              <a:t>rsity of Southern California news release, August 22, 1994</a:t>
            </a:r>
          </a:p>
        </p:txBody>
      </p:sp>
      <p:cxnSp>
        <p:nvCxnSpPr>
          <p:cNvPr id="13" name="Straight Connector 12">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374DC12-982D-428A-94EF-5FE58037DD06}"/>
              </a:ext>
            </a:extLst>
          </p:cNvPr>
          <p:cNvSpPr txBox="1"/>
          <p:nvPr/>
        </p:nvSpPr>
        <p:spPr>
          <a:xfrm>
            <a:off x="3435987" y="15641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pic>
        <p:nvPicPr>
          <p:cNvPr id="3" name="Picture 2">
            <a:extLst>
              <a:ext uri="{FF2B5EF4-FFF2-40B4-BE49-F238E27FC236}">
                <a16:creationId xmlns:a16="http://schemas.microsoft.com/office/drawing/2014/main" id="{1391A663-84B9-6640-9643-2B86BA8CA77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65632" y="1335216"/>
            <a:ext cx="3941317" cy="2986024"/>
          </a:xfrm>
          <a:prstGeom prst="rect">
            <a:avLst/>
          </a:prstGeom>
        </p:spPr>
      </p:pic>
      <p:pic>
        <p:nvPicPr>
          <p:cNvPr id="5" name="Picture 4">
            <a:extLst>
              <a:ext uri="{FF2B5EF4-FFF2-40B4-BE49-F238E27FC236}">
                <a16:creationId xmlns:a16="http://schemas.microsoft.com/office/drawing/2014/main" id="{3D8871C8-2ADC-254E-856A-214A275469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35987" y="3195054"/>
            <a:ext cx="3382623" cy="2343171"/>
          </a:xfrm>
          <a:prstGeom prst="rect">
            <a:avLst/>
          </a:prstGeom>
        </p:spPr>
      </p:pic>
      <p:pic>
        <p:nvPicPr>
          <p:cNvPr id="6" name="Picture 5">
            <a:extLst>
              <a:ext uri="{FF2B5EF4-FFF2-40B4-BE49-F238E27FC236}">
                <a16:creationId xmlns:a16="http://schemas.microsoft.com/office/drawing/2014/main" id="{8DBEF466-785F-0F40-BA5F-CD55FF5114A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21857" y="1335216"/>
            <a:ext cx="3051086" cy="1744838"/>
          </a:xfrm>
          <a:prstGeom prst="rect">
            <a:avLst/>
          </a:prstGeom>
        </p:spPr>
      </p:pic>
      <p:pic>
        <p:nvPicPr>
          <p:cNvPr id="7" name="Picture 6">
            <a:extLst>
              <a:ext uri="{FF2B5EF4-FFF2-40B4-BE49-F238E27FC236}">
                <a16:creationId xmlns:a16="http://schemas.microsoft.com/office/drawing/2014/main" id="{4124AE87-F177-F144-A17E-43889158032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572944" y="1335217"/>
            <a:ext cx="3192240" cy="1744838"/>
          </a:xfrm>
          <a:prstGeom prst="rect">
            <a:avLst/>
          </a:prstGeom>
        </p:spPr>
      </p:pic>
      <p:pic>
        <p:nvPicPr>
          <p:cNvPr id="8" name="Picture 7">
            <a:extLst>
              <a:ext uri="{FF2B5EF4-FFF2-40B4-BE49-F238E27FC236}">
                <a16:creationId xmlns:a16="http://schemas.microsoft.com/office/drawing/2014/main" id="{0EF6D7A7-9515-CF44-A67E-E7F9977E30F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841474" y="3195054"/>
            <a:ext cx="3923710" cy="2341964"/>
          </a:xfrm>
          <a:prstGeom prst="rect">
            <a:avLst/>
          </a:prstGeom>
        </p:spPr>
      </p:pic>
      <p:sp>
        <p:nvSpPr>
          <p:cNvPr id="20" name="TextBox 19">
            <a:extLst>
              <a:ext uri="{FF2B5EF4-FFF2-40B4-BE49-F238E27FC236}">
                <a16:creationId xmlns:a16="http://schemas.microsoft.com/office/drawing/2014/main" id="{C734689A-BAB7-6545-B87D-A8F6D2F834BD}"/>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702982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4996"/>
                                        </p:tgtEl>
                                        <p:attrNameLst>
                                          <p:attrName>style.visibility</p:attrName>
                                        </p:attrNameLst>
                                      </p:cBhvr>
                                      <p:to>
                                        <p:strVal val="visible"/>
                                      </p:to>
                                    </p:set>
                                    <p:animEffect transition="in" filter="blinds(horizontal)">
                                      <p:cBhvr>
                                        <p:cTn id="7" dur="500"/>
                                        <p:tgtEl>
                                          <p:spTgt spid="84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TextBox 1"/>
          <p:cNvSpPr txBox="1">
            <a:spLocks noChangeArrowheads="1"/>
          </p:cNvSpPr>
          <p:nvPr/>
        </p:nvSpPr>
        <p:spPr bwMode="auto">
          <a:xfrm>
            <a:off x="475488" y="5687037"/>
            <a:ext cx="11277600"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Arial" charset="0"/>
              </a:defRPr>
            </a:lvl1pPr>
            <a:lvl2pPr>
              <a:defRPr sz="2800">
                <a:solidFill>
                  <a:schemeClr val="tx1"/>
                </a:solidFill>
                <a:latin typeface="Arial" charset="0"/>
                <a:ea typeface="Arial" charset="0"/>
                <a:cs typeface="Arial" charset="0"/>
              </a:defRPr>
            </a:lvl2pPr>
            <a:lvl3pPr>
              <a:defRPr sz="2400">
                <a:solidFill>
                  <a:schemeClr val="tx1"/>
                </a:solidFill>
                <a:latin typeface="Arial" charset="0"/>
                <a:ea typeface="Arial" charset="0"/>
                <a:cs typeface="Arial" charset="0"/>
              </a:defRPr>
            </a:lvl3pPr>
            <a:lvl4pPr>
              <a:defRPr sz="2000">
                <a:solidFill>
                  <a:schemeClr val="tx1"/>
                </a:solidFill>
                <a:latin typeface="Arial" charset="0"/>
                <a:ea typeface="Arial" charset="0"/>
                <a:cs typeface="Arial" charset="0"/>
              </a:defRPr>
            </a:lvl4pPr>
            <a:lvl5pPr>
              <a:defRPr sz="2000">
                <a:solidFill>
                  <a:schemeClr val="tx1"/>
                </a:solidFill>
                <a:latin typeface="Arial" charset="0"/>
                <a:ea typeface="Arial" charset="0"/>
                <a:cs typeface="Arial" charset="0"/>
              </a:defRPr>
            </a:lvl5pPr>
            <a:lvl6pPr eaLnBrk="0" hangingPunct="0">
              <a:defRPr sz="2000">
                <a:solidFill>
                  <a:schemeClr val="tx1"/>
                </a:solidFill>
                <a:latin typeface="Arial" charset="0"/>
                <a:ea typeface="Arial" charset="0"/>
                <a:cs typeface="Arial" charset="0"/>
              </a:defRPr>
            </a:lvl6pPr>
            <a:lvl7pPr eaLnBrk="0" hangingPunct="0">
              <a:defRPr sz="2000">
                <a:solidFill>
                  <a:schemeClr val="tx1"/>
                </a:solidFill>
                <a:latin typeface="Arial" charset="0"/>
                <a:ea typeface="Arial" charset="0"/>
                <a:cs typeface="Arial" charset="0"/>
              </a:defRPr>
            </a:lvl7pPr>
            <a:lvl8pPr eaLnBrk="0" hangingPunct="0">
              <a:defRPr sz="2000">
                <a:solidFill>
                  <a:schemeClr val="tx1"/>
                </a:solidFill>
                <a:latin typeface="Arial" charset="0"/>
                <a:ea typeface="Arial" charset="0"/>
                <a:cs typeface="Arial" charset="0"/>
              </a:defRPr>
            </a:lvl8pPr>
            <a:lvl9pPr eaLnBrk="0" hangingPunct="0">
              <a:defRPr sz="2000">
                <a:solidFill>
                  <a:schemeClr val="tx1"/>
                </a:solidFill>
                <a:latin typeface="Arial" charset="0"/>
                <a:ea typeface="Arial" charset="0"/>
                <a:cs typeface="Arial" charset="0"/>
              </a:defRPr>
            </a:lvl9pPr>
          </a:lstStyle>
          <a:p>
            <a:pPr eaLnBrk="1" hangingPunct="1"/>
            <a:r>
              <a:rPr lang="en-US" sz="1800" i="1" dirty="0">
                <a:latin typeface="+mn-lt"/>
              </a:rPr>
              <a:t>“If the age of Earth were a calendar year and today were a breath before midnight on New Year’s Eve, we showed up a scant fifteen minutes ago, and all of recorded history has blinked by in the last sixty seconds.” 		</a:t>
            </a:r>
          </a:p>
          <a:p>
            <a:pPr algn="r" eaLnBrk="1" hangingPunct="1"/>
            <a:r>
              <a:rPr lang="en-US" sz="1600" dirty="0">
                <a:latin typeface="+mn-lt"/>
              </a:rPr>
              <a:t>- Janine </a:t>
            </a:r>
            <a:r>
              <a:rPr lang="en-US" sz="1600" dirty="0" err="1">
                <a:latin typeface="+mn-lt"/>
              </a:rPr>
              <a:t>Benyus</a:t>
            </a:r>
            <a:endParaRPr lang="en-US" sz="1600" dirty="0">
              <a:latin typeface="+mn-lt"/>
            </a:endParaRPr>
          </a:p>
        </p:txBody>
      </p:sp>
      <p:sp>
        <p:nvSpPr>
          <p:cNvPr id="16" name="TextBox 15">
            <a:extLst>
              <a:ext uri="{FF2B5EF4-FFF2-40B4-BE49-F238E27FC236}">
                <a16:creationId xmlns:a16="http://schemas.microsoft.com/office/drawing/2014/main" id="{7374DC12-982D-428A-94EF-5FE58037DD06}"/>
              </a:ext>
            </a:extLst>
          </p:cNvPr>
          <p:cNvSpPr txBox="1"/>
          <p:nvPr/>
        </p:nvSpPr>
        <p:spPr>
          <a:xfrm>
            <a:off x="3435987" y="156411"/>
            <a:ext cx="5320047" cy="707886"/>
          </a:xfrm>
          <a:prstGeom prst="rect">
            <a:avLst/>
          </a:prstGeom>
          <a:noFill/>
        </p:spPr>
        <p:txBody>
          <a:bodyPr wrap="none" rtlCol="0">
            <a:spAutoFit/>
          </a:bodyPr>
          <a:lstStyle/>
          <a:p>
            <a:pPr algn="ctr"/>
            <a:r>
              <a:rPr lang="en-US" sz="4000" b="1" dirty="0">
                <a:ea typeface="ＭＳ Ｐゴシック" charset="0"/>
                <a:cs typeface="ＭＳ Ｐゴシック" charset="0"/>
              </a:rPr>
              <a:t>Still More to Be Learned</a:t>
            </a:r>
            <a:endParaRPr lang="en-US" sz="4000" b="1" dirty="0"/>
          </a:p>
        </p:txBody>
      </p:sp>
      <p:cxnSp>
        <p:nvCxnSpPr>
          <p:cNvPr id="17" name="Straight Connector 16">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81A412CF-6E03-B647-A11E-3D15769630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3260" y="1261771"/>
            <a:ext cx="2911916" cy="2615564"/>
          </a:xfrm>
          <a:prstGeom prst="rect">
            <a:avLst/>
          </a:prstGeom>
        </p:spPr>
      </p:pic>
      <p:pic>
        <p:nvPicPr>
          <p:cNvPr id="4" name="Picture 3">
            <a:extLst>
              <a:ext uri="{FF2B5EF4-FFF2-40B4-BE49-F238E27FC236}">
                <a16:creationId xmlns:a16="http://schemas.microsoft.com/office/drawing/2014/main" id="{D207D46E-E71A-F247-B997-1066B65EB7D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82115" y="1323837"/>
            <a:ext cx="3936215" cy="2491431"/>
          </a:xfrm>
          <a:prstGeom prst="rect">
            <a:avLst/>
          </a:prstGeom>
        </p:spPr>
      </p:pic>
      <p:pic>
        <p:nvPicPr>
          <p:cNvPr id="5" name="Picture 4">
            <a:extLst>
              <a:ext uri="{FF2B5EF4-FFF2-40B4-BE49-F238E27FC236}">
                <a16:creationId xmlns:a16="http://schemas.microsoft.com/office/drawing/2014/main" id="{3E61084D-A338-8B4F-BF8B-7C07C836DBE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61108" y="1303244"/>
            <a:ext cx="3401121" cy="2550840"/>
          </a:xfrm>
          <a:prstGeom prst="rect">
            <a:avLst/>
          </a:prstGeom>
        </p:spPr>
      </p:pic>
      <p:pic>
        <p:nvPicPr>
          <p:cNvPr id="6" name="Picture 5">
            <a:extLst>
              <a:ext uri="{FF2B5EF4-FFF2-40B4-BE49-F238E27FC236}">
                <a16:creationId xmlns:a16="http://schemas.microsoft.com/office/drawing/2014/main" id="{FF9FA668-78F8-054F-85D6-3F4CCCF895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31982" y="2134208"/>
            <a:ext cx="3249033" cy="2436775"/>
          </a:xfrm>
          <a:prstGeom prst="rect">
            <a:avLst/>
          </a:prstGeom>
        </p:spPr>
      </p:pic>
      <p:pic>
        <p:nvPicPr>
          <p:cNvPr id="7" name="Picture 6">
            <a:extLst>
              <a:ext uri="{FF2B5EF4-FFF2-40B4-BE49-F238E27FC236}">
                <a16:creationId xmlns:a16="http://schemas.microsoft.com/office/drawing/2014/main" id="{ADC9D739-55D4-B44D-9805-12D5F21FAD8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686338" y="2141322"/>
            <a:ext cx="3048489" cy="2448712"/>
          </a:xfrm>
          <a:prstGeom prst="rect">
            <a:avLst/>
          </a:prstGeom>
        </p:spPr>
      </p:pic>
      <p:pic>
        <p:nvPicPr>
          <p:cNvPr id="8" name="Picture 7">
            <a:extLst>
              <a:ext uri="{FF2B5EF4-FFF2-40B4-BE49-F238E27FC236}">
                <a16:creationId xmlns:a16="http://schemas.microsoft.com/office/drawing/2014/main" id="{252F97A1-92D4-2F4E-ADC0-31A26F20487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660656" y="3078548"/>
            <a:ext cx="3201573" cy="2401180"/>
          </a:xfrm>
          <a:prstGeom prst="rect">
            <a:avLst/>
          </a:prstGeom>
        </p:spPr>
      </p:pic>
      <p:pic>
        <p:nvPicPr>
          <p:cNvPr id="10" name="Picture 9">
            <a:extLst>
              <a:ext uri="{FF2B5EF4-FFF2-40B4-BE49-F238E27FC236}">
                <a16:creationId xmlns:a16="http://schemas.microsoft.com/office/drawing/2014/main" id="{4C7FD7BC-F945-1F45-BE89-FDA2598DA5D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4418639" y="3078548"/>
            <a:ext cx="3604023" cy="2401180"/>
          </a:xfrm>
          <a:prstGeom prst="rect">
            <a:avLst/>
          </a:prstGeom>
        </p:spPr>
      </p:pic>
      <p:pic>
        <p:nvPicPr>
          <p:cNvPr id="11" name="Picture 10">
            <a:extLst>
              <a:ext uri="{FF2B5EF4-FFF2-40B4-BE49-F238E27FC236}">
                <a16:creationId xmlns:a16="http://schemas.microsoft.com/office/drawing/2014/main" id="{CC140A59-AC5E-7740-BC96-E61CE8F19233}"/>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415394" y="3090472"/>
            <a:ext cx="3595332" cy="2395361"/>
          </a:xfrm>
          <a:prstGeom prst="rect">
            <a:avLst/>
          </a:prstGeom>
        </p:spPr>
      </p:pic>
      <p:sp>
        <p:nvSpPr>
          <p:cNvPr id="25" name="TextBox 24">
            <a:extLst>
              <a:ext uri="{FF2B5EF4-FFF2-40B4-BE49-F238E27FC236}">
                <a16:creationId xmlns:a16="http://schemas.microsoft.com/office/drawing/2014/main" id="{476E1D3F-A9E5-B642-84AE-45D18DBDB5BA}"/>
              </a:ext>
            </a:extLst>
          </p:cNvPr>
          <p:cNvSpPr txBox="1"/>
          <p:nvPr/>
        </p:nvSpPr>
        <p:spPr>
          <a:xfrm>
            <a:off x="679231" y="6504226"/>
            <a:ext cx="1851917" cy="307777"/>
          </a:xfrm>
          <a:prstGeom prst="rect">
            <a:avLst/>
          </a:prstGeom>
          <a:noFill/>
        </p:spPr>
        <p:txBody>
          <a:bodyPr wrap="none" rtlCol="0">
            <a:spAutoFit/>
          </a:bodyPr>
          <a:lstStyle/>
          <a:p>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030515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53" presetClass="entr" presetSubtype="16"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animEffect transition="in" filter="fade">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par>
                                <p:cTn id="39" presetID="53" presetClass="entr" presetSubtype="16"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500" fill="hold"/>
                                        <p:tgtEl>
                                          <p:spTgt spid="10"/>
                                        </p:tgtEl>
                                        <p:attrNameLst>
                                          <p:attrName>ppt_w</p:attrName>
                                        </p:attrNameLst>
                                      </p:cBhvr>
                                      <p:tavLst>
                                        <p:tav tm="0">
                                          <p:val>
                                            <p:fltVal val="0"/>
                                          </p:val>
                                        </p:tav>
                                        <p:tav tm="100000">
                                          <p:val>
                                            <p:strVal val="#ppt_w"/>
                                          </p:val>
                                        </p:tav>
                                      </p:tavLst>
                                    </p:anim>
                                    <p:anim calcmode="lin" valueType="num">
                                      <p:cBhvr>
                                        <p:cTn id="42" dur="500" fill="hold"/>
                                        <p:tgtEl>
                                          <p:spTgt spid="10"/>
                                        </p:tgtEl>
                                        <p:attrNameLst>
                                          <p:attrName>ppt_h</p:attrName>
                                        </p:attrNameLst>
                                      </p:cBhvr>
                                      <p:tavLst>
                                        <p:tav tm="0">
                                          <p:val>
                                            <p:fltVal val="0"/>
                                          </p:val>
                                        </p:tav>
                                        <p:tav tm="100000">
                                          <p:val>
                                            <p:strVal val="#ppt_h"/>
                                          </p:val>
                                        </p:tav>
                                      </p:tavLst>
                                    </p:anim>
                                    <p:animEffect transition="in" filter="fade">
                                      <p:cBhvr>
                                        <p:cTn id="43" dur="500"/>
                                        <p:tgtEl>
                                          <p:spTgt spid="10"/>
                                        </p:tgtEl>
                                      </p:cBhvr>
                                    </p:animEffect>
                                  </p:childTnLst>
                                </p:cTn>
                              </p:par>
                              <p:par>
                                <p:cTn id="44" presetID="53" presetClass="entr" presetSubtype="16" fill="hold" nodeType="withEffect">
                                  <p:stCondLst>
                                    <p:cond delay="0"/>
                                  </p:stCondLst>
                                  <p:childTnLst>
                                    <p:set>
                                      <p:cBhvr>
                                        <p:cTn id="45" dur="1" fill="hold">
                                          <p:stCondLst>
                                            <p:cond delay="0"/>
                                          </p:stCondLst>
                                        </p:cTn>
                                        <p:tgtEl>
                                          <p:spTgt spid="8"/>
                                        </p:tgtEl>
                                        <p:attrNameLst>
                                          <p:attrName>style.visibility</p:attrName>
                                        </p:attrNameLst>
                                      </p:cBhvr>
                                      <p:to>
                                        <p:strVal val="visible"/>
                                      </p:to>
                                    </p:set>
                                    <p:anim calcmode="lin" valueType="num">
                                      <p:cBhvr>
                                        <p:cTn id="46" dur="500" fill="hold"/>
                                        <p:tgtEl>
                                          <p:spTgt spid="8"/>
                                        </p:tgtEl>
                                        <p:attrNameLst>
                                          <p:attrName>ppt_w</p:attrName>
                                        </p:attrNameLst>
                                      </p:cBhvr>
                                      <p:tavLst>
                                        <p:tav tm="0">
                                          <p:val>
                                            <p:fltVal val="0"/>
                                          </p:val>
                                        </p:tav>
                                        <p:tav tm="100000">
                                          <p:val>
                                            <p:strVal val="#ppt_w"/>
                                          </p:val>
                                        </p:tav>
                                      </p:tavLst>
                                    </p:anim>
                                    <p:anim calcmode="lin" valueType="num">
                                      <p:cBhvr>
                                        <p:cTn id="47" dur="500" fill="hold"/>
                                        <p:tgtEl>
                                          <p:spTgt spid="8"/>
                                        </p:tgtEl>
                                        <p:attrNameLst>
                                          <p:attrName>ppt_h</p:attrName>
                                        </p:attrNameLst>
                                      </p:cBhvr>
                                      <p:tavLst>
                                        <p:tav tm="0">
                                          <p:val>
                                            <p:fltVal val="0"/>
                                          </p:val>
                                        </p:tav>
                                        <p:tav tm="100000">
                                          <p:val>
                                            <p:strVal val="#ppt_h"/>
                                          </p:val>
                                        </p:tav>
                                      </p:tavLst>
                                    </p:anim>
                                    <p:animEffect transition="in" filter="fade">
                                      <p:cBhvr>
                                        <p:cTn id="48" dur="500"/>
                                        <p:tgtEl>
                                          <p:spTgt spid="8"/>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87043"/>
                                        </p:tgtEl>
                                        <p:attrNameLst>
                                          <p:attrName>style.visibility</p:attrName>
                                        </p:attrNameLst>
                                      </p:cBhvr>
                                      <p:to>
                                        <p:strVal val="visible"/>
                                      </p:to>
                                    </p:set>
                                    <p:animEffect transition="in" filter="blinds(horizontal)">
                                      <p:cBhvr>
                                        <p:cTn id="53"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3"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992482" y="1594807"/>
            <a:ext cx="8285013" cy="4893647"/>
          </a:xfrm>
          <a:prstGeom prst="rect">
            <a:avLst/>
          </a:prstGeom>
          <a:noFill/>
        </p:spPr>
        <p:txBody>
          <a:bodyPr wrap="square" rtlCol="0">
            <a:spAutoFit/>
          </a:bodyPr>
          <a:lstStyle/>
          <a:p>
            <a:pPr marL="514350" indent="-514350">
              <a:spcBef>
                <a:spcPts val="1200"/>
              </a:spcBef>
              <a:buFont typeface="+mj-lt"/>
              <a:buAutoNum type="arabicPeriod"/>
            </a:pPr>
            <a:r>
              <a:rPr lang="en-US" sz="2800" dirty="0"/>
              <a:t>Transformative Innovation</a:t>
            </a:r>
          </a:p>
          <a:p>
            <a:pPr marL="971550" lvl="1" indent="-514350">
              <a:spcBef>
                <a:spcPts val="1200"/>
              </a:spcBef>
              <a:buFont typeface="Arial" charset="0"/>
              <a:buChar char="•"/>
            </a:pPr>
            <a:r>
              <a:rPr lang="en-US" sz="2400" dirty="0"/>
              <a:t>What is it that we really want?</a:t>
            </a:r>
          </a:p>
          <a:p>
            <a:pPr marL="514350" indent="-514350">
              <a:spcBef>
                <a:spcPts val="1200"/>
              </a:spcBef>
              <a:buFont typeface="+mj-lt"/>
              <a:buAutoNum type="arabicPeriod"/>
            </a:pPr>
            <a:r>
              <a:rPr lang="en-US" sz="2800" dirty="0"/>
              <a:t>Nature as Inspiration</a:t>
            </a:r>
          </a:p>
          <a:p>
            <a:pPr marL="971550" lvl="1" indent="-514350">
              <a:spcBef>
                <a:spcPts val="1200"/>
              </a:spcBef>
              <a:buFont typeface="Arial" charset="0"/>
              <a:buChar char="•"/>
            </a:pPr>
            <a:r>
              <a:rPr lang="en-US" sz="2400" dirty="0"/>
              <a:t>Design Challenges</a:t>
            </a:r>
          </a:p>
          <a:p>
            <a:pPr marL="514350" indent="-514350">
              <a:spcBef>
                <a:spcPts val="1200"/>
              </a:spcBef>
              <a:buFont typeface="+mj-lt"/>
              <a:buAutoNum type="arabicPeriod"/>
            </a:pPr>
            <a:r>
              <a:rPr lang="en-US" sz="2800" dirty="0"/>
              <a:t>Biomimicry</a:t>
            </a:r>
          </a:p>
          <a:p>
            <a:pPr marL="971550" lvl="1" indent="-514350">
              <a:spcBef>
                <a:spcPts val="1200"/>
              </a:spcBef>
              <a:buFont typeface="Arial" charset="0"/>
              <a:buChar char="•"/>
            </a:pPr>
            <a:r>
              <a:rPr lang="en-US" sz="2400" dirty="0"/>
              <a:t>Color</a:t>
            </a:r>
          </a:p>
          <a:p>
            <a:pPr marL="971550" lvl="1" indent="-514350">
              <a:spcBef>
                <a:spcPts val="1200"/>
              </a:spcBef>
              <a:buFont typeface="Arial" charset="0"/>
              <a:buChar char="•"/>
            </a:pPr>
            <a:r>
              <a:rPr lang="en-US" sz="2400" dirty="0"/>
              <a:t>Adhesives</a:t>
            </a:r>
          </a:p>
          <a:p>
            <a:pPr marL="971550" lvl="1" indent="-514350">
              <a:spcBef>
                <a:spcPts val="1200"/>
              </a:spcBef>
              <a:buFont typeface="Arial" charset="0"/>
              <a:buChar char="•"/>
            </a:pPr>
            <a:r>
              <a:rPr lang="en-US" sz="2400" dirty="0"/>
              <a:t>Self-Cleaning</a:t>
            </a:r>
          </a:p>
          <a:p>
            <a:pPr marL="514350" indent="-514350">
              <a:spcBef>
                <a:spcPts val="1200"/>
              </a:spcBef>
              <a:buFont typeface="+mj-lt"/>
              <a:buAutoNum type="arabicPeriod"/>
            </a:pPr>
            <a:r>
              <a:rPr lang="en-US" sz="2800" dirty="0"/>
              <a:t>There is Still More We Can Learn from Nature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156411"/>
            <a:ext cx="4620047" cy="707886"/>
          </a:xfrm>
          <a:prstGeom prst="rect">
            <a:avLst/>
          </a:prstGeom>
          <a:noFill/>
        </p:spPr>
        <p:txBody>
          <a:bodyPr wrap="none" rtlCol="0">
            <a:spAutoFit/>
          </a:bodyPr>
          <a:lstStyle/>
          <a:p>
            <a:pPr algn="ctr"/>
            <a:r>
              <a:rPr lang="en-US" sz="4000" b="1"/>
              <a:t>Topics To Be Covered</a:t>
            </a:r>
            <a:endParaRPr lang="en-US" sz="4000" b="1" dirty="0"/>
          </a:p>
        </p:txBody>
      </p:sp>
    </p:spTree>
    <p:extLst>
      <p:ext uri="{BB962C8B-B14F-4D97-AF65-F5344CB8AC3E}">
        <p14:creationId xmlns:p14="http://schemas.microsoft.com/office/powerpoint/2010/main" val="41469786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spTree>
    <p:extLst>
      <p:ext uri="{BB962C8B-B14F-4D97-AF65-F5344CB8AC3E}">
        <p14:creationId xmlns:p14="http://schemas.microsoft.com/office/powerpoint/2010/main" val="13682285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1838157" y="5818486"/>
            <a:ext cx="3023841" cy="70788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Coffee decaffeination using</a:t>
            </a:r>
          </a:p>
          <a:p>
            <a:pPr algn="ctr" eaLnBrk="1" hangingPunct="1"/>
            <a:r>
              <a:rPr lang="en-US" sz="2000" dirty="0">
                <a:latin typeface="+mn-lt"/>
              </a:rPr>
              <a:t>methylene chloride</a:t>
            </a:r>
          </a:p>
        </p:txBody>
      </p:sp>
      <p:sp>
        <p:nvSpPr>
          <p:cNvPr id="13320" name="Text Box 8"/>
          <p:cNvSpPr txBox="1">
            <a:spLocks noChangeArrowheads="1"/>
          </p:cNvSpPr>
          <p:nvPr/>
        </p:nvSpPr>
        <p:spPr bwMode="auto">
          <a:xfrm>
            <a:off x="7248584" y="6139919"/>
            <a:ext cx="33019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dirty="0">
                <a:latin typeface="+mn-lt"/>
              </a:rPr>
              <a:t>Coffee beans without caffeine</a:t>
            </a:r>
          </a:p>
        </p:txBody>
      </p:sp>
      <p:sp>
        <p:nvSpPr>
          <p:cNvPr id="2" name="TextBox 1"/>
          <p:cNvSpPr txBox="1"/>
          <p:nvPr/>
        </p:nvSpPr>
        <p:spPr>
          <a:xfrm>
            <a:off x="1006929" y="1627569"/>
            <a:ext cx="4686299" cy="1569660"/>
          </a:xfrm>
          <a:prstGeom prst="rect">
            <a:avLst/>
          </a:prstGeom>
          <a:noFill/>
        </p:spPr>
        <p:txBody>
          <a:bodyPr wrap="square" rtlCol="0">
            <a:spAutoFit/>
          </a:bodyPr>
          <a:lstStyle/>
          <a:p>
            <a:pPr algn="ctr"/>
            <a:r>
              <a:rPr lang="en-US" sz="2400" b="1" dirty="0"/>
              <a:t>Original product: </a:t>
            </a:r>
            <a:r>
              <a:rPr lang="en-US" sz="2400" dirty="0"/>
              <a:t>Facility to decaffeinate coffee</a:t>
            </a:r>
          </a:p>
          <a:p>
            <a:pPr algn="ctr"/>
            <a:r>
              <a:rPr lang="en-US" sz="2400" dirty="0"/>
              <a:t>What we really wanted is decaffeinated coffee.</a:t>
            </a:r>
          </a:p>
        </p:txBody>
      </p:sp>
      <p:sp>
        <p:nvSpPr>
          <p:cNvPr id="4" name="TextBox 3"/>
          <p:cNvSpPr txBox="1"/>
          <p:nvPr/>
        </p:nvSpPr>
        <p:spPr>
          <a:xfrm>
            <a:off x="7106436" y="1713834"/>
            <a:ext cx="3586227" cy="830997"/>
          </a:xfrm>
          <a:prstGeom prst="rect">
            <a:avLst/>
          </a:prstGeom>
          <a:noFill/>
        </p:spPr>
        <p:txBody>
          <a:bodyPr wrap="square" rtlCol="0">
            <a:spAutoFit/>
          </a:bodyPr>
          <a:lstStyle/>
          <a:p>
            <a:pPr algn="ctr"/>
            <a:r>
              <a:rPr lang="en-US" sz="2400" dirty="0">
                <a:solidFill>
                  <a:srgbClr val="00B050"/>
                </a:solidFill>
              </a:rPr>
              <a:t>Why not have coffee beans that don’t have caffeine?</a:t>
            </a:r>
          </a:p>
        </p:txBody>
      </p:sp>
      <p:cxnSp>
        <p:nvCxnSpPr>
          <p:cNvPr id="12" name="Straight Connector 11">
            <a:extLst>
              <a:ext uri="{FF2B5EF4-FFF2-40B4-BE49-F238E27FC236}">
                <a16:creationId xmlns:a16="http://schemas.microsoft.com/office/drawing/2014/main" id="{4EA5BF37-F671-4D0A-9F7F-F4C475EEBF6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B4D9290-C684-47E2-A707-5F2E9BD4778D}"/>
              </a:ext>
            </a:extLst>
          </p:cNvPr>
          <p:cNvSpPr txBox="1"/>
          <p:nvPr/>
        </p:nvSpPr>
        <p:spPr>
          <a:xfrm>
            <a:off x="3445921" y="156411"/>
            <a:ext cx="5300169" cy="707886"/>
          </a:xfrm>
          <a:prstGeom prst="rect">
            <a:avLst/>
          </a:prstGeom>
          <a:noFill/>
        </p:spPr>
        <p:txBody>
          <a:bodyPr wrap="none" rtlCol="0">
            <a:spAutoFit/>
          </a:bodyPr>
          <a:lstStyle/>
          <a:p>
            <a:pPr algn="ctr"/>
            <a:r>
              <a:rPr lang="en-US" sz="4000" b="1" dirty="0">
                <a:ea typeface="ＭＳ Ｐゴシック" charset="0"/>
                <a:cs typeface="ＭＳ Ｐゴシック" charset="0"/>
              </a:rPr>
              <a:t>Decaf Coffee Innovation</a:t>
            </a:r>
            <a:endParaRPr lang="en-US" sz="4000" b="1" dirty="0"/>
          </a:p>
        </p:txBody>
      </p:sp>
      <p:sp>
        <p:nvSpPr>
          <p:cNvPr id="11"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3" name="Picture 2">
            <a:extLst>
              <a:ext uri="{FF2B5EF4-FFF2-40B4-BE49-F238E27FC236}">
                <a16:creationId xmlns:a16="http://schemas.microsoft.com/office/drawing/2014/main" id="{E00AAC7C-3BAF-C04D-A0BB-3193745149F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93525" y="3387713"/>
            <a:ext cx="3913103" cy="2347862"/>
          </a:xfrm>
          <a:prstGeom prst="rect">
            <a:avLst/>
          </a:prstGeom>
        </p:spPr>
      </p:pic>
      <p:pic>
        <p:nvPicPr>
          <p:cNvPr id="7" name="Picture 6">
            <a:extLst>
              <a:ext uri="{FF2B5EF4-FFF2-40B4-BE49-F238E27FC236}">
                <a16:creationId xmlns:a16="http://schemas.microsoft.com/office/drawing/2014/main" id="{0852F6E6-90DC-D345-A789-C57AB9C60FA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63695" y="2550989"/>
            <a:ext cx="2671708" cy="3562277"/>
          </a:xfrm>
          <a:prstGeom prst="rect">
            <a:avLst/>
          </a:prstGeom>
        </p:spPr>
      </p:pic>
      <p:sp>
        <p:nvSpPr>
          <p:cNvPr id="17" name="TextBox 16">
            <a:extLst>
              <a:ext uri="{FF2B5EF4-FFF2-40B4-BE49-F238E27FC236}">
                <a16:creationId xmlns:a16="http://schemas.microsoft.com/office/drawing/2014/main" id="{459F655E-0B6F-CC4B-B19B-3806DB5617F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77017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p:bldP spid="4" grpId="0"/>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pakucho_colors"/>
          <p:cNvPicPr>
            <a:picLocks noGrp="1" noChangeAspect="1" noChangeArrowheads="1"/>
          </p:cNvPicPr>
          <p:nvPr>
            <p:ph sz="half" idx="2"/>
          </p:nvPr>
        </p:nvPicPr>
        <p:blipFill>
          <a:blip r:embed="rId3" cstate="screen">
            <a:extLst>
              <a:ext uri="{28A0092B-C50C-407E-A947-70E740481C1C}">
                <a14:useLocalDpi xmlns:a14="http://schemas.microsoft.com/office/drawing/2010/main"/>
              </a:ext>
            </a:extLst>
          </a:blip>
          <a:srcRect/>
          <a:stretch>
            <a:fillRect/>
          </a:stretch>
        </p:blipFill>
        <p:spPr>
          <a:xfrm>
            <a:off x="7015423" y="2676735"/>
            <a:ext cx="3589781" cy="3014581"/>
          </a:xfrm>
        </p:spPr>
      </p:pic>
      <p:sp>
        <p:nvSpPr>
          <p:cNvPr id="125956" name="Text Box 5"/>
          <p:cNvSpPr txBox="1">
            <a:spLocks noChangeArrowheads="1"/>
          </p:cNvSpPr>
          <p:nvPr/>
        </p:nvSpPr>
        <p:spPr bwMode="auto">
          <a:xfrm>
            <a:off x="1000119" y="5632234"/>
            <a:ext cx="4539521" cy="707886"/>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Dye produces various colors, but adds cost and waste issues </a:t>
            </a:r>
          </a:p>
        </p:txBody>
      </p:sp>
      <p:sp>
        <p:nvSpPr>
          <p:cNvPr id="23558" name="Text Box 6"/>
          <p:cNvSpPr txBox="1">
            <a:spLocks noChangeArrowheads="1"/>
          </p:cNvSpPr>
          <p:nvPr/>
        </p:nvSpPr>
        <p:spPr bwMode="auto">
          <a:xfrm>
            <a:off x="6495748" y="5765359"/>
            <a:ext cx="462913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Naturally colored cotton</a:t>
            </a:r>
          </a:p>
        </p:txBody>
      </p:sp>
      <p:sp>
        <p:nvSpPr>
          <p:cNvPr id="8" name="TextBox 7"/>
          <p:cNvSpPr txBox="1"/>
          <p:nvPr/>
        </p:nvSpPr>
        <p:spPr>
          <a:xfrm>
            <a:off x="660353" y="1832424"/>
            <a:ext cx="5219057" cy="830997"/>
          </a:xfrm>
          <a:prstGeom prst="rect">
            <a:avLst/>
          </a:prstGeom>
          <a:noFill/>
        </p:spPr>
        <p:txBody>
          <a:bodyPr wrap="none" rtlCol="0">
            <a:spAutoFit/>
          </a:bodyPr>
          <a:lstStyle/>
          <a:p>
            <a:pPr algn="ctr"/>
            <a:r>
              <a:rPr lang="en-US" sz="2400" b="1" dirty="0"/>
              <a:t>Original product: </a:t>
            </a:r>
            <a:r>
              <a:rPr lang="en-US" sz="2400" dirty="0"/>
              <a:t>dye for cotton</a:t>
            </a:r>
          </a:p>
          <a:p>
            <a:pPr algn="ctr"/>
            <a:r>
              <a:rPr lang="en-US" sz="2400" dirty="0"/>
              <a:t>What we really wanted is colored cotton</a:t>
            </a:r>
          </a:p>
        </p:txBody>
      </p:sp>
      <p:sp>
        <p:nvSpPr>
          <p:cNvPr id="2" name="TextBox 1"/>
          <p:cNvSpPr txBox="1"/>
          <p:nvPr/>
        </p:nvSpPr>
        <p:spPr>
          <a:xfrm>
            <a:off x="6255956" y="2006023"/>
            <a:ext cx="5332357" cy="461665"/>
          </a:xfrm>
          <a:prstGeom prst="rect">
            <a:avLst/>
          </a:prstGeom>
          <a:noFill/>
        </p:spPr>
        <p:txBody>
          <a:bodyPr wrap="none" rtlCol="0">
            <a:spAutoFit/>
          </a:bodyPr>
          <a:lstStyle/>
          <a:p>
            <a:r>
              <a:rPr lang="en-US" sz="2400" dirty="0">
                <a:solidFill>
                  <a:srgbClr val="00B050"/>
                </a:solidFill>
              </a:rPr>
              <a:t>Why not have a naturally colored cotton?</a:t>
            </a:r>
          </a:p>
        </p:txBody>
      </p:sp>
      <p:cxnSp>
        <p:nvCxnSpPr>
          <p:cNvPr id="11" name="Straight Connector 10">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7374DC12-982D-428A-94EF-5FE58037DD06}"/>
              </a:ext>
            </a:extLst>
          </p:cNvPr>
          <p:cNvSpPr txBox="1"/>
          <p:nvPr/>
        </p:nvSpPr>
        <p:spPr>
          <a:xfrm>
            <a:off x="3269882" y="156411"/>
            <a:ext cx="5652253" cy="707886"/>
          </a:xfrm>
          <a:prstGeom prst="rect">
            <a:avLst/>
          </a:prstGeom>
          <a:noFill/>
        </p:spPr>
        <p:txBody>
          <a:bodyPr wrap="none" rtlCol="0">
            <a:spAutoFit/>
          </a:bodyPr>
          <a:lstStyle/>
          <a:p>
            <a:pPr algn="ctr"/>
            <a:r>
              <a:rPr lang="en-US" sz="4000" b="1" dirty="0">
                <a:ea typeface="ＭＳ Ｐゴシック" charset="0"/>
                <a:cs typeface="ＭＳ Ｐゴシック" charset="0"/>
              </a:rPr>
              <a:t>Colored Fabric Innovation</a:t>
            </a:r>
            <a:endParaRPr lang="en-US" sz="4000" b="1" dirty="0"/>
          </a:p>
        </p:txBody>
      </p:sp>
      <p:sp>
        <p:nvSpPr>
          <p:cNvPr id="13"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5" name="Picture 4">
            <a:extLst>
              <a:ext uri="{FF2B5EF4-FFF2-40B4-BE49-F238E27FC236}">
                <a16:creationId xmlns:a16="http://schemas.microsoft.com/office/drawing/2014/main" id="{C5A54948-3683-DA40-981A-3C5D10C256A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96047" y="2795457"/>
            <a:ext cx="4147670" cy="2758941"/>
          </a:xfrm>
          <a:prstGeom prst="rect">
            <a:avLst/>
          </a:prstGeom>
        </p:spPr>
      </p:pic>
      <p:sp>
        <p:nvSpPr>
          <p:cNvPr id="14" name="TextBox 13">
            <a:extLst>
              <a:ext uri="{FF2B5EF4-FFF2-40B4-BE49-F238E27FC236}">
                <a16:creationId xmlns:a16="http://schemas.microsoft.com/office/drawing/2014/main" id="{110715D1-3711-FC4B-9FFA-465BF83DD22F}"/>
              </a:ext>
            </a:extLst>
          </p:cNvPr>
          <p:cNvSpPr txBox="1"/>
          <p:nvPr/>
        </p:nvSpPr>
        <p:spPr>
          <a:xfrm>
            <a:off x="660353" y="6453684"/>
            <a:ext cx="4307206"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r>
              <a:rPr lang="en-US" sz="1400" dirty="0">
                <a:solidFill>
                  <a:schemeClr val="bg1">
                    <a:lumMod val="50000"/>
                  </a:schemeClr>
                </a:solidFill>
              </a:rPr>
              <a:t>, http://</a:t>
            </a:r>
            <a:r>
              <a:rPr lang="en-US" sz="1400" dirty="0" err="1">
                <a:solidFill>
                  <a:schemeClr val="bg1">
                    <a:lumMod val="50000"/>
                  </a:schemeClr>
                </a:solidFill>
              </a:rPr>
              <a:t>www.knittersreview.com</a:t>
            </a:r>
            <a:r>
              <a:rPr lang="en-US" sz="1400" dirty="0">
                <a:solidFill>
                  <a:schemeClr val="bg1">
                    <a:lumMod val="50000"/>
                  </a:schemeClr>
                </a:solidFill>
              </a:rPr>
              <a:t>/</a:t>
            </a:r>
          </a:p>
        </p:txBody>
      </p:sp>
    </p:spTree>
    <p:extLst>
      <p:ext uri="{BB962C8B-B14F-4D97-AF65-F5344CB8AC3E}">
        <p14:creationId xmlns:p14="http://schemas.microsoft.com/office/powerpoint/2010/main" val="1606477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5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55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p:bldP spid="2" grpId="0"/>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5" name="Text Box 7"/>
          <p:cNvSpPr txBox="1">
            <a:spLocks noChangeArrowheads="1"/>
          </p:cNvSpPr>
          <p:nvPr/>
        </p:nvSpPr>
        <p:spPr bwMode="auto">
          <a:xfrm>
            <a:off x="2457459" y="6090079"/>
            <a:ext cx="1232710"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Detergent</a:t>
            </a:r>
          </a:p>
        </p:txBody>
      </p:sp>
      <p:sp>
        <p:nvSpPr>
          <p:cNvPr id="17418" name="Text Box 10"/>
          <p:cNvSpPr txBox="1">
            <a:spLocks noChangeArrowheads="1"/>
          </p:cNvSpPr>
          <p:nvPr/>
        </p:nvSpPr>
        <p:spPr bwMode="auto">
          <a:xfrm>
            <a:off x="7857434" y="5890024"/>
            <a:ext cx="2628389" cy="40011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dirty="0">
                <a:latin typeface="+mn-lt"/>
              </a:rPr>
              <a:t>Self-cleaning clothes</a:t>
            </a:r>
          </a:p>
        </p:txBody>
      </p:sp>
      <p:sp>
        <p:nvSpPr>
          <p:cNvPr id="3" name="TextBox 2"/>
          <p:cNvSpPr txBox="1"/>
          <p:nvPr/>
        </p:nvSpPr>
        <p:spPr>
          <a:xfrm>
            <a:off x="1090201" y="1853606"/>
            <a:ext cx="3998814" cy="1200329"/>
          </a:xfrm>
          <a:prstGeom prst="rect">
            <a:avLst/>
          </a:prstGeom>
          <a:noFill/>
        </p:spPr>
        <p:txBody>
          <a:bodyPr wrap="square" rtlCol="0">
            <a:spAutoFit/>
          </a:bodyPr>
          <a:lstStyle/>
          <a:p>
            <a:pPr algn="ctr"/>
            <a:r>
              <a:rPr lang="en-US" sz="2400" b="1" dirty="0"/>
              <a:t>Original product: </a:t>
            </a:r>
            <a:r>
              <a:rPr lang="en-US" sz="2400" dirty="0"/>
              <a:t>detergent</a:t>
            </a:r>
          </a:p>
          <a:p>
            <a:pPr algn="ctr"/>
            <a:r>
              <a:rPr lang="en-US" sz="2400" dirty="0"/>
              <a:t>What we really wanted is clean clothes</a:t>
            </a:r>
          </a:p>
        </p:txBody>
      </p:sp>
      <p:sp>
        <p:nvSpPr>
          <p:cNvPr id="6" name="TextBox 5"/>
          <p:cNvSpPr txBox="1"/>
          <p:nvPr/>
        </p:nvSpPr>
        <p:spPr>
          <a:xfrm>
            <a:off x="6849710" y="2419388"/>
            <a:ext cx="4643835" cy="461665"/>
          </a:xfrm>
          <a:prstGeom prst="rect">
            <a:avLst/>
          </a:prstGeom>
          <a:noFill/>
        </p:spPr>
        <p:txBody>
          <a:bodyPr wrap="none" rtlCol="0">
            <a:spAutoFit/>
          </a:bodyPr>
          <a:lstStyle/>
          <a:p>
            <a:r>
              <a:rPr lang="en-US" sz="2400" dirty="0">
                <a:solidFill>
                  <a:srgbClr val="00B050"/>
                </a:solidFill>
              </a:rPr>
              <a:t>Why not have self cleaning clothes?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3349903" y="156411"/>
            <a:ext cx="5492209" cy="707886"/>
          </a:xfrm>
          <a:prstGeom prst="rect">
            <a:avLst/>
          </a:prstGeom>
          <a:noFill/>
        </p:spPr>
        <p:txBody>
          <a:bodyPr wrap="none" rtlCol="0">
            <a:spAutoFit/>
          </a:bodyPr>
          <a:lstStyle/>
          <a:p>
            <a:pPr algn="ctr"/>
            <a:r>
              <a:rPr lang="en-US" sz="4000" b="1" dirty="0">
                <a:ea typeface="ＭＳ Ｐゴシック" charset="0"/>
                <a:cs typeface="ＭＳ Ｐゴシック" charset="0"/>
              </a:rPr>
              <a:t>Clean Clothes Innovation</a:t>
            </a:r>
            <a:endParaRPr lang="en-US" sz="4000" b="1" dirty="0"/>
          </a:p>
        </p:txBody>
      </p:sp>
      <p:sp>
        <p:nvSpPr>
          <p:cNvPr id="12"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2" name="Picture 1">
            <a:extLst>
              <a:ext uri="{FF2B5EF4-FFF2-40B4-BE49-F238E27FC236}">
                <a16:creationId xmlns:a16="http://schemas.microsoft.com/office/drawing/2014/main" id="{40FE8FDD-9161-8F4F-A43E-C6D16F9465B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41404" y="3053935"/>
            <a:ext cx="3036144" cy="3036144"/>
          </a:xfrm>
          <a:prstGeom prst="rect">
            <a:avLst/>
          </a:prstGeom>
        </p:spPr>
      </p:pic>
      <p:pic>
        <p:nvPicPr>
          <p:cNvPr id="9" name="Picture 8">
            <a:extLst>
              <a:ext uri="{FF2B5EF4-FFF2-40B4-BE49-F238E27FC236}">
                <a16:creationId xmlns:a16="http://schemas.microsoft.com/office/drawing/2014/main" id="{372321D0-F21E-054E-AA8C-2E49C3F4F36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075712" y="3053935"/>
            <a:ext cx="4191834" cy="2785812"/>
          </a:xfrm>
          <a:prstGeom prst="rect">
            <a:avLst/>
          </a:prstGeom>
        </p:spPr>
      </p:pic>
      <p:sp>
        <p:nvSpPr>
          <p:cNvPr id="17" name="TextBox 16">
            <a:extLst>
              <a:ext uri="{FF2B5EF4-FFF2-40B4-BE49-F238E27FC236}">
                <a16:creationId xmlns:a16="http://schemas.microsoft.com/office/drawing/2014/main" id="{ECF6DED2-C484-954E-8C3D-515AAB20F2B6}"/>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19317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74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p:bldP spid="6"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178563" y="1696164"/>
            <a:ext cx="4494628" cy="830997"/>
          </a:xfrm>
          <a:prstGeom prst="rect">
            <a:avLst/>
          </a:prstGeom>
          <a:noFill/>
        </p:spPr>
        <p:txBody>
          <a:bodyPr wrap="none" rtlCol="0">
            <a:spAutoFit/>
          </a:bodyPr>
          <a:lstStyle/>
          <a:p>
            <a:pPr algn="ctr"/>
            <a:r>
              <a:rPr lang="en-US" sz="2400" b="1" dirty="0"/>
              <a:t>Original product: </a:t>
            </a:r>
            <a:r>
              <a:rPr lang="en-US" sz="2400" dirty="0"/>
              <a:t>lawn mower</a:t>
            </a:r>
          </a:p>
          <a:p>
            <a:pPr algn="ctr"/>
            <a:r>
              <a:rPr lang="en-US" sz="2400" dirty="0"/>
              <a:t>What we really wanted short grass</a:t>
            </a:r>
          </a:p>
        </p:txBody>
      </p:sp>
      <p:pic>
        <p:nvPicPr>
          <p:cNvPr id="9" name="Picture 5" descr="MN Lake house"/>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7344556" y="2527161"/>
            <a:ext cx="3828738" cy="3342300"/>
          </a:xfrm>
          <a:prstGeom prst="rect">
            <a:avLst/>
          </a:prstGeom>
          <a:noFill/>
          <a:ln>
            <a:noFill/>
          </a:ln>
          <a:extLst>
            <a:ext uri="{909E8E84-426E-40dd-AFC4-6F175D3DCCD1}">
              <a14:hiddenFill xmlns="" xmlns:a14="http://schemas.microsoft.com/office/drawing/2010/main" xmlns:mv="urn:schemas-microsoft-com:mac:vml" xmlns:mc="http://schemas.openxmlformats.org/markup-compatibility/2006">
                <a:solidFill>
                  <a:srgbClr val="FFFFFF"/>
                </a:solidFill>
              </a14:hiddenFill>
            </a:ext>
            <a:ext uri="{91240B29-F687-4f45-9708-019B960494DF}">
              <a14:hiddenLine xmlns=""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 name="TextBox 3"/>
          <p:cNvSpPr txBox="1"/>
          <p:nvPr/>
        </p:nvSpPr>
        <p:spPr>
          <a:xfrm>
            <a:off x="7214646" y="1777878"/>
            <a:ext cx="4088555" cy="461665"/>
          </a:xfrm>
          <a:prstGeom prst="rect">
            <a:avLst/>
          </a:prstGeom>
          <a:noFill/>
        </p:spPr>
        <p:txBody>
          <a:bodyPr wrap="none" rtlCol="0">
            <a:spAutoFit/>
          </a:bodyPr>
          <a:lstStyle/>
          <a:p>
            <a:r>
              <a:rPr lang="en-US" sz="2400" dirty="0">
                <a:solidFill>
                  <a:srgbClr val="00B050"/>
                </a:solidFill>
              </a:rPr>
              <a:t>Why not have a no-mow grass?</a:t>
            </a:r>
          </a:p>
        </p:txBody>
      </p:sp>
      <p:sp>
        <p:nvSpPr>
          <p:cNvPr id="5" name="TextBox 4"/>
          <p:cNvSpPr txBox="1"/>
          <p:nvPr/>
        </p:nvSpPr>
        <p:spPr>
          <a:xfrm>
            <a:off x="2719657" y="5856358"/>
            <a:ext cx="1526187" cy="400110"/>
          </a:xfrm>
          <a:prstGeom prst="rect">
            <a:avLst/>
          </a:prstGeom>
          <a:noFill/>
        </p:spPr>
        <p:txBody>
          <a:bodyPr wrap="none" rtlCol="0">
            <a:spAutoFit/>
          </a:bodyPr>
          <a:lstStyle/>
          <a:p>
            <a:r>
              <a:rPr lang="en-US" sz="2000" dirty="0"/>
              <a:t>Lawn mower</a:t>
            </a:r>
          </a:p>
        </p:txBody>
      </p:sp>
      <p:sp>
        <p:nvSpPr>
          <p:cNvPr id="6" name="TextBox 5"/>
          <p:cNvSpPr txBox="1"/>
          <p:nvPr/>
        </p:nvSpPr>
        <p:spPr>
          <a:xfrm>
            <a:off x="8422541" y="6100826"/>
            <a:ext cx="1672766" cy="400110"/>
          </a:xfrm>
          <a:prstGeom prst="rect">
            <a:avLst/>
          </a:prstGeom>
          <a:noFill/>
        </p:spPr>
        <p:txBody>
          <a:bodyPr wrap="none" rtlCol="0">
            <a:spAutoFit/>
          </a:bodyPr>
          <a:lstStyle/>
          <a:p>
            <a:r>
              <a:rPr lang="en-US" sz="2000" dirty="0"/>
              <a:t>No-mow grass</a:t>
            </a:r>
          </a:p>
        </p:txBody>
      </p:sp>
      <p:cxnSp>
        <p:nvCxnSpPr>
          <p:cNvPr id="10" name="Straight Connector 9">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7374DC12-982D-428A-94EF-5FE58037DD06}"/>
              </a:ext>
            </a:extLst>
          </p:cNvPr>
          <p:cNvSpPr txBox="1"/>
          <p:nvPr/>
        </p:nvSpPr>
        <p:spPr>
          <a:xfrm>
            <a:off x="4213697" y="156411"/>
            <a:ext cx="3764621" cy="707886"/>
          </a:xfrm>
          <a:prstGeom prst="rect">
            <a:avLst/>
          </a:prstGeom>
          <a:noFill/>
        </p:spPr>
        <p:txBody>
          <a:bodyPr wrap="none" rtlCol="0">
            <a:spAutoFit/>
          </a:bodyPr>
          <a:lstStyle/>
          <a:p>
            <a:pPr algn="ctr"/>
            <a:r>
              <a:rPr lang="en-US" sz="4000" b="1" dirty="0">
                <a:ea typeface="ＭＳ Ｐゴシック" charset="0"/>
                <a:cs typeface="ＭＳ Ｐゴシック" charset="0"/>
              </a:rPr>
              <a:t>Grass Innovation</a:t>
            </a:r>
            <a:endParaRPr lang="en-US" sz="4000" b="1" dirty="0"/>
          </a:p>
        </p:txBody>
      </p:sp>
      <p:sp>
        <p:nvSpPr>
          <p:cNvPr id="12" name="AutoShape 8"/>
          <p:cNvSpPr>
            <a:spLocks noChangeArrowheads="1"/>
          </p:cNvSpPr>
          <p:nvPr/>
        </p:nvSpPr>
        <p:spPr bwMode="auto">
          <a:xfrm>
            <a:off x="5693228" y="4174928"/>
            <a:ext cx="914400" cy="990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chemeClr val="accent1"/>
          </a:solidFill>
          <a:ln w="9525">
            <a:solidFill>
              <a:schemeClr val="tx1"/>
            </a:solidFill>
            <a:miter lim="800000"/>
            <a:headEnd/>
            <a:tailEnd/>
          </a:ln>
        </p:spPr>
        <p:txBody>
          <a:bodyPr wrap="none" anchor="ctr"/>
          <a:lstStyle/>
          <a:p>
            <a:endParaRPr lang="en-US"/>
          </a:p>
        </p:txBody>
      </p:sp>
      <p:pic>
        <p:nvPicPr>
          <p:cNvPr id="7" name="Picture 6">
            <a:extLst>
              <a:ext uri="{FF2B5EF4-FFF2-40B4-BE49-F238E27FC236}">
                <a16:creationId xmlns:a16="http://schemas.microsoft.com/office/drawing/2014/main" id="{E7CFCEF0-365F-2047-A1AB-E157C880A07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449893" y="2568479"/>
            <a:ext cx="3951967" cy="3212898"/>
          </a:xfrm>
          <a:prstGeom prst="rect">
            <a:avLst/>
          </a:prstGeom>
        </p:spPr>
      </p:pic>
      <p:sp>
        <p:nvSpPr>
          <p:cNvPr id="14" name="TextBox 13">
            <a:extLst>
              <a:ext uri="{FF2B5EF4-FFF2-40B4-BE49-F238E27FC236}">
                <a16:creationId xmlns:a16="http://schemas.microsoft.com/office/drawing/2014/main" id="{0372B20A-8666-B448-A95E-7544459AE632}"/>
              </a:ext>
            </a:extLst>
          </p:cNvPr>
          <p:cNvSpPr txBox="1"/>
          <p:nvPr/>
        </p:nvSpPr>
        <p:spPr>
          <a:xfrm>
            <a:off x="704657" y="6461574"/>
            <a:ext cx="1851917" cy="307777"/>
          </a:xfrm>
          <a:prstGeom prst="rect">
            <a:avLst/>
          </a:prstGeom>
          <a:noFill/>
        </p:spPr>
        <p:txBody>
          <a:bodyPr wrap="none" rtlCol="0">
            <a:spAutoFit/>
          </a:bodyPr>
          <a:lstStyle/>
          <a:p>
            <a:pPr algn="ctr"/>
            <a:r>
              <a:rPr lang="en-US" sz="1400" dirty="0">
                <a:solidFill>
                  <a:schemeClr val="bg1">
                    <a:lumMod val="50000"/>
                  </a:schemeClr>
                </a:solidFill>
              </a:rPr>
              <a:t>Images: </a:t>
            </a:r>
            <a:r>
              <a:rPr lang="en-US" sz="1400" dirty="0" err="1">
                <a:solidFill>
                  <a:schemeClr val="bg1">
                    <a:lumMod val="50000"/>
                  </a:schemeClr>
                </a:solidFill>
              </a:rPr>
              <a:t>WikiCommons</a:t>
            </a:r>
            <a:endParaRPr lang="en-US" sz="1400" dirty="0">
              <a:solidFill>
                <a:schemeClr val="bg1">
                  <a:lumMod val="50000"/>
                </a:schemeClr>
              </a:solidFill>
            </a:endParaRPr>
          </a:p>
        </p:txBody>
      </p:sp>
    </p:spTree>
    <p:extLst>
      <p:ext uri="{BB962C8B-B14F-4D97-AF65-F5344CB8AC3E}">
        <p14:creationId xmlns:p14="http://schemas.microsoft.com/office/powerpoint/2010/main" val="286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3040" y="1975085"/>
            <a:ext cx="8229600" cy="4229093"/>
          </a:xfrm>
        </p:spPr>
        <p:txBody>
          <a:bodyPr/>
          <a:lstStyle/>
          <a:p>
            <a:pPr>
              <a:spcBef>
                <a:spcPts val="1600"/>
              </a:spcBef>
            </a:pPr>
            <a:r>
              <a:rPr lang="en-US" dirty="0">
                <a:latin typeface="+mn-lt"/>
              </a:rPr>
              <a:t>Color without “dye”?</a:t>
            </a:r>
          </a:p>
          <a:p>
            <a:pPr>
              <a:spcBef>
                <a:spcPts val="1600"/>
              </a:spcBef>
            </a:pPr>
            <a:r>
              <a:rPr lang="en-US" dirty="0">
                <a:latin typeface="+mn-lt"/>
              </a:rPr>
              <a:t>Scent without “fragrance”?</a:t>
            </a:r>
          </a:p>
          <a:p>
            <a:pPr>
              <a:spcBef>
                <a:spcPts val="1600"/>
              </a:spcBef>
            </a:pPr>
            <a:r>
              <a:rPr lang="en-US" dirty="0">
                <a:latin typeface="+mn-lt"/>
              </a:rPr>
              <a:t>Adhesion without “adhesive”?</a:t>
            </a:r>
          </a:p>
          <a:p>
            <a:pPr>
              <a:spcBef>
                <a:spcPts val="1600"/>
              </a:spcBef>
            </a:pPr>
            <a:r>
              <a:rPr lang="en-US" dirty="0">
                <a:latin typeface="+mn-lt"/>
              </a:rPr>
              <a:t>Disinfection without “disinfectant”?</a:t>
            </a:r>
          </a:p>
          <a:p>
            <a:pPr>
              <a:spcBef>
                <a:spcPts val="1600"/>
              </a:spcBef>
            </a:pPr>
            <a:r>
              <a:rPr lang="en-US" dirty="0">
                <a:latin typeface="+mn-lt"/>
              </a:rPr>
              <a:t>Solvency without the “solvent”?</a:t>
            </a:r>
          </a:p>
          <a:p>
            <a:pPr>
              <a:spcBef>
                <a:spcPts val="1600"/>
              </a:spcBef>
            </a:pPr>
            <a:r>
              <a:rPr lang="en-US" dirty="0">
                <a:latin typeface="+mn-lt"/>
              </a:rPr>
              <a:t>Catalysis without the catalyst?</a:t>
            </a:r>
          </a:p>
          <a:p>
            <a:pPr>
              <a:spcBef>
                <a:spcPts val="1600"/>
              </a:spcBef>
            </a:pPr>
            <a:r>
              <a:rPr lang="en-US" dirty="0">
                <a:latin typeface="+mn-lt"/>
              </a:rPr>
              <a:t>Transformation without reaction?</a:t>
            </a:r>
          </a:p>
        </p:txBody>
      </p:sp>
      <p:sp>
        <p:nvSpPr>
          <p:cNvPr id="4" name="TextBox 3"/>
          <p:cNvSpPr txBox="1"/>
          <p:nvPr/>
        </p:nvSpPr>
        <p:spPr>
          <a:xfrm>
            <a:off x="6794742" y="3654015"/>
            <a:ext cx="5055358" cy="584775"/>
          </a:xfrm>
          <a:prstGeom prst="rect">
            <a:avLst/>
          </a:prstGeom>
        </p:spPr>
        <p:style>
          <a:lnRef idx="3">
            <a:schemeClr val="lt1"/>
          </a:lnRef>
          <a:fillRef idx="1">
            <a:schemeClr val="accent5"/>
          </a:fillRef>
          <a:effectRef idx="1">
            <a:schemeClr val="accent5"/>
          </a:effectRef>
          <a:fontRef idx="minor">
            <a:schemeClr val="lt1"/>
          </a:fontRef>
        </p:style>
        <p:txBody>
          <a:bodyPr wrap="none" rtlCol="0">
            <a:spAutoFit/>
          </a:bodyPr>
          <a:lstStyle/>
          <a:p>
            <a:r>
              <a:rPr lang="en-US" sz="3200" dirty="0"/>
              <a:t>Look to nature for inspiration</a:t>
            </a:r>
          </a:p>
        </p:txBody>
      </p:sp>
      <p:cxnSp>
        <p:nvCxnSpPr>
          <p:cNvPr id="5" name="Straight Connector 4">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374DC12-982D-428A-94EF-5FE58037DD06}"/>
              </a:ext>
            </a:extLst>
          </p:cNvPr>
          <p:cNvSpPr txBox="1"/>
          <p:nvPr/>
        </p:nvSpPr>
        <p:spPr>
          <a:xfrm>
            <a:off x="753371" y="156411"/>
            <a:ext cx="10685297" cy="707886"/>
          </a:xfrm>
          <a:prstGeom prst="rect">
            <a:avLst/>
          </a:prstGeom>
          <a:noFill/>
        </p:spPr>
        <p:txBody>
          <a:bodyPr wrap="none" rtlCol="0">
            <a:spAutoFit/>
          </a:bodyPr>
          <a:lstStyle/>
          <a:p>
            <a:pPr algn="ctr"/>
            <a:r>
              <a:rPr lang="en-US" sz="4000" b="1" dirty="0">
                <a:ea typeface="ＭＳ Ｐゴシック" charset="0"/>
                <a:cs typeface="ＭＳ Ｐゴシック" charset="0"/>
              </a:rPr>
              <a:t>What Does That Mean for the Chemical Industry?</a:t>
            </a:r>
            <a:endParaRPr lang="en-US" sz="4000" b="1" dirty="0"/>
          </a:p>
        </p:txBody>
      </p:sp>
      <p:sp>
        <p:nvSpPr>
          <p:cNvPr id="2" name="Right Brace 1">
            <a:extLst>
              <a:ext uri="{FF2B5EF4-FFF2-40B4-BE49-F238E27FC236}">
                <a16:creationId xmlns:a16="http://schemas.microsoft.com/office/drawing/2014/main" id="{EFDB3586-18B7-6949-8725-B2ACCA3057C8}"/>
              </a:ext>
            </a:extLst>
          </p:cNvPr>
          <p:cNvSpPr/>
          <p:nvPr/>
        </p:nvSpPr>
        <p:spPr>
          <a:xfrm>
            <a:off x="6349042" y="1975085"/>
            <a:ext cx="445700" cy="3942636"/>
          </a:xfrm>
          <a:prstGeom prst="rightBrace">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648041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8"/>
          <p:cNvSpPr txBox="1">
            <a:spLocks noChangeArrowheads="1"/>
          </p:cNvSpPr>
          <p:nvPr/>
        </p:nvSpPr>
        <p:spPr bwMode="auto">
          <a:xfrm>
            <a:off x="634223" y="1722563"/>
            <a:ext cx="6334905" cy="4308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defTabSz="457200">
              <a:defRPr sz="3200">
                <a:solidFill>
                  <a:schemeClr val="tx1"/>
                </a:solidFill>
                <a:latin typeface="Arial" charset="0"/>
                <a:ea typeface="ＭＳ Ｐゴシック" charset="0"/>
                <a:cs typeface="Arial" charset="0"/>
              </a:defRPr>
            </a:lvl1pPr>
            <a:lvl2pPr defTabSz="457200">
              <a:defRPr sz="2800">
                <a:solidFill>
                  <a:schemeClr val="tx1"/>
                </a:solidFill>
                <a:latin typeface="Arial" charset="0"/>
                <a:ea typeface="Arial" charset="0"/>
                <a:cs typeface="Arial" charset="0"/>
              </a:defRPr>
            </a:lvl2pPr>
            <a:lvl3pPr defTabSz="457200">
              <a:defRPr sz="2400">
                <a:solidFill>
                  <a:schemeClr val="tx1"/>
                </a:solidFill>
                <a:latin typeface="Arial" charset="0"/>
                <a:ea typeface="Arial" charset="0"/>
                <a:cs typeface="Arial" charset="0"/>
              </a:defRPr>
            </a:lvl3pPr>
            <a:lvl4pPr defTabSz="457200">
              <a:defRPr sz="2000">
                <a:solidFill>
                  <a:schemeClr val="tx1"/>
                </a:solidFill>
                <a:latin typeface="Arial" charset="0"/>
                <a:ea typeface="Arial" charset="0"/>
                <a:cs typeface="Arial" charset="0"/>
              </a:defRPr>
            </a:lvl4pPr>
            <a:lvl5pPr defTabSz="457200">
              <a:defRPr sz="2000">
                <a:solidFill>
                  <a:schemeClr val="tx1"/>
                </a:solidFill>
                <a:latin typeface="Arial" charset="0"/>
                <a:ea typeface="Arial" charset="0"/>
                <a:cs typeface="Arial" charset="0"/>
              </a:defRPr>
            </a:lvl5pPr>
            <a:lvl6pPr defTabSz="457200" eaLnBrk="0" hangingPunct="0">
              <a:defRPr sz="2000">
                <a:solidFill>
                  <a:schemeClr val="tx1"/>
                </a:solidFill>
                <a:latin typeface="Arial" charset="0"/>
                <a:ea typeface="Arial" charset="0"/>
                <a:cs typeface="Arial" charset="0"/>
              </a:defRPr>
            </a:lvl6pPr>
            <a:lvl7pPr defTabSz="457200" eaLnBrk="0" hangingPunct="0">
              <a:defRPr sz="2000">
                <a:solidFill>
                  <a:schemeClr val="tx1"/>
                </a:solidFill>
                <a:latin typeface="Arial" charset="0"/>
                <a:ea typeface="Arial" charset="0"/>
                <a:cs typeface="Arial" charset="0"/>
              </a:defRPr>
            </a:lvl7pPr>
            <a:lvl8pPr defTabSz="457200" eaLnBrk="0" hangingPunct="0">
              <a:defRPr sz="2000">
                <a:solidFill>
                  <a:schemeClr val="tx1"/>
                </a:solidFill>
                <a:latin typeface="Arial" charset="0"/>
                <a:ea typeface="Arial" charset="0"/>
                <a:cs typeface="Arial" charset="0"/>
              </a:defRPr>
            </a:lvl8pPr>
            <a:lvl9pPr defTabSz="457200" eaLnBrk="0" hangingPunct="0">
              <a:defRPr sz="2000">
                <a:solidFill>
                  <a:schemeClr val="tx1"/>
                </a:solidFill>
                <a:latin typeface="Arial" charset="0"/>
                <a:ea typeface="Arial" charset="0"/>
                <a:cs typeface="Arial" charset="0"/>
              </a:defRPr>
            </a:lvl9pPr>
          </a:lstStyle>
          <a:p>
            <a:pPr marL="754063" indent="-239713" eaLnBrk="1" hangingPunct="1">
              <a:spcAft>
                <a:spcPts val="600"/>
              </a:spcAft>
              <a:buFont typeface="Arial" charset="0"/>
              <a:buChar char="•"/>
            </a:pPr>
            <a:r>
              <a:rPr lang="en-US" sz="2600" dirty="0">
                <a:latin typeface="+mn-lt"/>
              </a:rPr>
              <a:t>    Nature runs on sunlight</a:t>
            </a:r>
          </a:p>
          <a:p>
            <a:pPr marL="754063" indent="-239713" eaLnBrk="1" hangingPunct="1">
              <a:spcAft>
                <a:spcPts val="600"/>
              </a:spcAft>
              <a:buFont typeface="Arial" charset="0"/>
              <a:buChar char="•"/>
            </a:pPr>
            <a:r>
              <a:rPr lang="en-US" sz="2600" dirty="0">
                <a:latin typeface="+mn-lt"/>
              </a:rPr>
              <a:t>    Nature uses only the energy it needs</a:t>
            </a:r>
          </a:p>
          <a:p>
            <a:pPr marL="754063" indent="-239713" eaLnBrk="1" hangingPunct="1">
              <a:spcAft>
                <a:spcPts val="600"/>
              </a:spcAft>
              <a:buFont typeface="Arial" charset="0"/>
              <a:buChar char="•"/>
            </a:pPr>
            <a:r>
              <a:rPr lang="en-US" sz="2600" dirty="0">
                <a:latin typeface="+mn-lt"/>
              </a:rPr>
              <a:t>    Nature fits form to function</a:t>
            </a:r>
          </a:p>
          <a:p>
            <a:pPr marL="754063" indent="-239713" eaLnBrk="1" hangingPunct="1">
              <a:spcAft>
                <a:spcPts val="600"/>
              </a:spcAft>
              <a:buFont typeface="Arial" charset="0"/>
              <a:buChar char="•"/>
            </a:pPr>
            <a:r>
              <a:rPr lang="en-US" sz="2600" dirty="0">
                <a:latin typeface="+mn-lt"/>
              </a:rPr>
              <a:t>    Nature recycles everything</a:t>
            </a:r>
          </a:p>
          <a:p>
            <a:pPr marL="754063" indent="-239713" eaLnBrk="1" hangingPunct="1">
              <a:spcAft>
                <a:spcPts val="600"/>
              </a:spcAft>
              <a:buFont typeface="Arial" charset="0"/>
              <a:buChar char="•"/>
            </a:pPr>
            <a:r>
              <a:rPr lang="en-US" sz="2600" dirty="0">
                <a:latin typeface="+mn-lt"/>
              </a:rPr>
              <a:t>    Nature rewards cooperation</a:t>
            </a:r>
          </a:p>
          <a:p>
            <a:pPr marL="754063" indent="-239713" eaLnBrk="1" hangingPunct="1">
              <a:spcAft>
                <a:spcPts val="600"/>
              </a:spcAft>
              <a:buFont typeface="Arial" charset="0"/>
              <a:buChar char="•"/>
            </a:pPr>
            <a:r>
              <a:rPr lang="en-US" sz="2600" dirty="0">
                <a:latin typeface="+mn-lt"/>
              </a:rPr>
              <a:t>    Nature banks on diversity</a:t>
            </a:r>
          </a:p>
          <a:p>
            <a:pPr marL="754063" indent="-239713" eaLnBrk="1" hangingPunct="1">
              <a:spcAft>
                <a:spcPts val="600"/>
              </a:spcAft>
              <a:buFont typeface="Arial" charset="0"/>
              <a:buChar char="•"/>
            </a:pPr>
            <a:r>
              <a:rPr lang="en-US" sz="2600" dirty="0">
                <a:latin typeface="+mn-lt"/>
              </a:rPr>
              <a:t>    Nature demands local expertise</a:t>
            </a:r>
          </a:p>
          <a:p>
            <a:pPr marL="754063" indent="-239713" eaLnBrk="1" hangingPunct="1">
              <a:spcAft>
                <a:spcPts val="600"/>
              </a:spcAft>
              <a:buFont typeface="Arial" charset="0"/>
              <a:buChar char="•"/>
            </a:pPr>
            <a:r>
              <a:rPr lang="en-US" sz="2600" dirty="0">
                <a:latin typeface="+mn-lt"/>
              </a:rPr>
              <a:t>    Nature curbs excesses from within</a:t>
            </a:r>
          </a:p>
          <a:p>
            <a:pPr marL="754063" indent="-239713" eaLnBrk="1" hangingPunct="1">
              <a:spcAft>
                <a:spcPts val="600"/>
              </a:spcAft>
              <a:buFont typeface="Arial" charset="0"/>
              <a:buChar char="•"/>
            </a:pPr>
            <a:r>
              <a:rPr lang="en-US" sz="2600" dirty="0">
                <a:latin typeface="+mn-lt"/>
              </a:rPr>
              <a:t>    Nature taps the power of limits</a:t>
            </a:r>
            <a:endParaRPr lang="en-US" sz="2800" dirty="0">
              <a:latin typeface="+mn-lt"/>
            </a:endParaRPr>
          </a:p>
        </p:txBody>
      </p:sp>
      <p:pic>
        <p:nvPicPr>
          <p:cNvPr id="28677" name="Picture 1" descr="Screen Shot 2012-03-13 at 2.54.22 PM.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736526" y="2016589"/>
            <a:ext cx="3300344" cy="37208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cxnSp>
        <p:nvCxnSpPr>
          <p:cNvPr id="7" name="Straight Connector 6">
            <a:extLst>
              <a:ext uri="{FF2B5EF4-FFF2-40B4-BE49-F238E27FC236}">
                <a16:creationId xmlns:a16="http://schemas.microsoft.com/office/drawing/2014/main" id="{48A95427-3833-4554-9530-FFA11871C6B5}"/>
              </a:ext>
            </a:extLst>
          </p:cNvPr>
          <p:cNvCxnSpPr>
            <a:cxnSpLocks/>
          </p:cNvCxnSpPr>
          <p:nvPr/>
        </p:nvCxnSpPr>
        <p:spPr>
          <a:xfrm>
            <a:off x="0" y="1066800"/>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7374DC12-982D-428A-94EF-5FE58037DD06}"/>
              </a:ext>
            </a:extLst>
          </p:cNvPr>
          <p:cNvSpPr txBox="1"/>
          <p:nvPr/>
        </p:nvSpPr>
        <p:spPr>
          <a:xfrm>
            <a:off x="3244684" y="156411"/>
            <a:ext cx="5702651" cy="707886"/>
          </a:xfrm>
          <a:prstGeom prst="rect">
            <a:avLst/>
          </a:prstGeom>
          <a:noFill/>
        </p:spPr>
        <p:txBody>
          <a:bodyPr wrap="none" rtlCol="0">
            <a:spAutoFit/>
          </a:bodyPr>
          <a:lstStyle/>
          <a:p>
            <a:pPr algn="ctr"/>
            <a:r>
              <a:rPr lang="en-US" sz="4000" b="1" dirty="0">
                <a:ea typeface="ＭＳ Ｐゴシック" charset="0"/>
                <a:cs typeface="ＭＳ Ｐゴシック" charset="0"/>
              </a:rPr>
              <a:t>How Nature Does Things..</a:t>
            </a:r>
            <a:endParaRPr lang="en-US" sz="4000" b="1" dirty="0"/>
          </a:p>
        </p:txBody>
      </p:sp>
      <p:sp>
        <p:nvSpPr>
          <p:cNvPr id="2" name="Rectangle 1">
            <a:extLst>
              <a:ext uri="{FF2B5EF4-FFF2-40B4-BE49-F238E27FC236}">
                <a16:creationId xmlns:a16="http://schemas.microsoft.com/office/drawing/2014/main" id="{63AA539B-1763-5046-B91C-5EC240E36A91}"/>
              </a:ext>
            </a:extLst>
          </p:cNvPr>
          <p:cNvSpPr/>
          <p:nvPr/>
        </p:nvSpPr>
        <p:spPr>
          <a:xfrm>
            <a:off x="8372230" y="5737409"/>
            <a:ext cx="2664640" cy="369332"/>
          </a:xfrm>
          <a:prstGeom prst="rect">
            <a:avLst/>
          </a:prstGeom>
        </p:spPr>
        <p:txBody>
          <a:bodyPr wrap="none">
            <a:spAutoFit/>
          </a:bodyPr>
          <a:lstStyle/>
          <a:p>
            <a:pPr algn="r"/>
            <a:r>
              <a:rPr lang="en-US" dirty="0"/>
              <a:t>Janine </a:t>
            </a:r>
            <a:r>
              <a:rPr lang="en-US" dirty="0" err="1"/>
              <a:t>Benyus</a:t>
            </a:r>
            <a:r>
              <a:rPr lang="en-US" dirty="0"/>
              <a:t>, </a:t>
            </a:r>
            <a:r>
              <a:rPr lang="en-US" i="1" dirty="0"/>
              <a:t>Biomimicry</a:t>
            </a:r>
          </a:p>
        </p:txBody>
      </p:sp>
    </p:spTree>
    <p:extLst>
      <p:ext uri="{BB962C8B-B14F-4D97-AF65-F5344CB8AC3E}">
        <p14:creationId xmlns:p14="http://schemas.microsoft.com/office/powerpoint/2010/main" val="11326876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9826</TotalTime>
  <Words>2222</Words>
  <Application>Microsoft Macintosh PowerPoint</Application>
  <PresentationFormat>Widescreen</PresentationFormat>
  <Paragraphs>303</Paragraphs>
  <Slides>35</Slides>
  <Notes>31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35</vt:i4>
      </vt:variant>
    </vt:vector>
  </HeadingPairs>
  <TitlesOfParts>
    <vt:vector size="45" baseType="lpstr">
      <vt:lpstr>ＭＳ Ｐゴシック</vt:lpstr>
      <vt:lpstr>ＭＳ Ｐゴシック</vt:lpstr>
      <vt:lpstr>Yu Gothic</vt:lpstr>
      <vt:lpstr>Abadi MT Condensed Extra Bold</vt:lpstr>
      <vt:lpstr>Arial</vt:lpstr>
      <vt:lpstr>Baskerville Old Face</vt:lpstr>
      <vt:lpstr>Calibri</vt:lpstr>
      <vt:lpstr>Calibri Light</vt:lpstr>
      <vt:lpstr>Times New Roman</vt:lpstr>
      <vt:lpstr>Office Theme</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Abalone  Ceramics Factory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Mellor, Karolina</dc:creator>
  <cp:lastModifiedBy>Mellor, Karolina</cp:lastModifiedBy>
  <cp:revision>72</cp:revision>
  <dcterms:created xsi:type="dcterms:W3CDTF">2018-01-27T01:15:53Z</dcterms:created>
  <dcterms:modified xsi:type="dcterms:W3CDTF">2018-05-25T19:04:07Z</dcterms:modified>
</cp:coreProperties>
</file>