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tif" ContentType="image/t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313" r:id="rId2"/>
    <p:sldId id="315" r:id="rId3"/>
    <p:sldId id="314" r:id="rId4"/>
    <p:sldId id="257" r:id="rId5"/>
    <p:sldId id="258" r:id="rId6"/>
    <p:sldId id="271" r:id="rId7"/>
    <p:sldId id="275" r:id="rId8"/>
    <p:sldId id="276" r:id="rId9"/>
    <p:sldId id="277" r:id="rId10"/>
    <p:sldId id="260" r:id="rId11"/>
    <p:sldId id="261" r:id="rId12"/>
    <p:sldId id="327" r:id="rId13"/>
    <p:sldId id="341" r:id="rId14"/>
    <p:sldId id="280" r:id="rId15"/>
    <p:sldId id="342" r:id="rId16"/>
    <p:sldId id="343" r:id="rId17"/>
    <p:sldId id="270" r:id="rId18"/>
    <p:sldId id="367" r:id="rId19"/>
    <p:sldId id="360" r:id="rId20"/>
    <p:sldId id="350" r:id="rId21"/>
    <p:sldId id="351" r:id="rId22"/>
    <p:sldId id="361" r:id="rId23"/>
    <p:sldId id="305" r:id="rId24"/>
    <p:sldId id="306" r:id="rId25"/>
    <p:sldId id="344" r:id="rId26"/>
    <p:sldId id="345" r:id="rId27"/>
    <p:sldId id="347" r:id="rId28"/>
    <p:sldId id="346" r:id="rId29"/>
    <p:sldId id="348" r:id="rId30"/>
    <p:sldId id="362" r:id="rId31"/>
    <p:sldId id="349" r:id="rId32"/>
    <p:sldId id="332" r:id="rId33"/>
    <p:sldId id="333" r:id="rId34"/>
    <p:sldId id="334" r:id="rId35"/>
    <p:sldId id="335" r:id="rId36"/>
    <p:sldId id="336" r:id="rId37"/>
    <p:sldId id="337" r:id="rId38"/>
    <p:sldId id="355" r:id="rId39"/>
    <p:sldId id="356" r:id="rId40"/>
    <p:sldId id="357" r:id="rId41"/>
    <p:sldId id="329" r:id="rId42"/>
    <p:sldId id="371" r:id="rId43"/>
    <p:sldId id="339" r:id="rId44"/>
    <p:sldId id="359" r:id="rId45"/>
    <p:sldId id="358" r:id="rId46"/>
    <p:sldId id="268" r:id="rId47"/>
    <p:sldId id="291" r:id="rId48"/>
    <p:sldId id="323" r:id="rId49"/>
    <p:sldId id="331" r:id="rId50"/>
    <p:sldId id="298" r:id="rId51"/>
    <p:sldId id="363" r:id="rId52"/>
    <p:sldId id="369" r:id="rId53"/>
    <p:sldId id="370" r:id="rId54"/>
    <p:sldId id="328" r:id="rId55"/>
    <p:sldId id="269" r:id="rId56"/>
    <p:sldId id="302" r:id="rId57"/>
    <p:sldId id="364" r:id="rId58"/>
    <p:sldId id="366" r:id="rId59"/>
    <p:sldId id="365" r:id="rId60"/>
    <p:sldId id="368" r:id="rId61"/>
    <p:sldId id="31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esh Mehta" initials="NM" lastIdx="1" clrIdx="0">
    <p:extLst>
      <p:ext uri="{19B8F6BF-5375-455C-9EA6-DF929625EA0E}">
        <p15:presenceInfo xmlns:p15="http://schemas.microsoft.com/office/powerpoint/2012/main" userId="8d52bff7c4ad63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1" autoAdjust="0"/>
    <p:restoredTop sz="88382" autoAdjust="0"/>
  </p:normalViewPr>
  <p:slideViewPr>
    <p:cSldViewPr snapToGrid="0" snapToObjects="1">
      <p:cViewPr varScale="1">
        <p:scale>
          <a:sx n="68" d="100"/>
          <a:sy n="68" d="100"/>
        </p:scale>
        <p:origin x="498"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MJ/kg</c:v>
                </c:pt>
              </c:strCache>
            </c:strRef>
          </c:tx>
          <c:invertIfNegative val="0"/>
          <c:cat>
            <c:strRef>
              <c:f>Sheet1!$A$2:$A$8</c:f>
              <c:strCache>
                <c:ptCount val="7"/>
                <c:pt idx="0">
                  <c:v>Ethanol</c:v>
                </c:pt>
                <c:pt idx="1">
                  <c:v>Hexane</c:v>
                </c:pt>
                <c:pt idx="2">
                  <c:v>Acetone</c:v>
                </c:pt>
                <c:pt idx="3">
                  <c:v>Toluene</c:v>
                </c:pt>
                <c:pt idx="4">
                  <c:v>DMF</c:v>
                </c:pt>
                <c:pt idx="5">
                  <c:v>EtOAc</c:v>
                </c:pt>
                <c:pt idx="6">
                  <c:v>THF</c:v>
                </c:pt>
              </c:strCache>
            </c:strRef>
          </c:cat>
          <c:val>
            <c:numRef>
              <c:f>Sheet1!$B$2:$B$8</c:f>
              <c:numCache>
                <c:formatCode>General</c:formatCode>
                <c:ptCount val="7"/>
                <c:pt idx="0">
                  <c:v>50.1</c:v>
                </c:pt>
                <c:pt idx="1">
                  <c:v>64.400000000000006</c:v>
                </c:pt>
                <c:pt idx="2">
                  <c:v>74.599999999999994</c:v>
                </c:pt>
                <c:pt idx="3">
                  <c:v>80</c:v>
                </c:pt>
                <c:pt idx="4">
                  <c:v>91.1</c:v>
                </c:pt>
                <c:pt idx="5">
                  <c:v>95.6</c:v>
                </c:pt>
                <c:pt idx="6">
                  <c:v>270.8</c:v>
                </c:pt>
              </c:numCache>
            </c:numRef>
          </c:val>
          <c:extLst>
            <c:ext xmlns:c16="http://schemas.microsoft.com/office/drawing/2014/chart" uri="{C3380CC4-5D6E-409C-BE32-E72D297353CC}">
              <c16:uniqueId val="{00000000-B575-5043-8B36-5DE4E1D30200}"/>
            </c:ext>
          </c:extLst>
        </c:ser>
        <c:dLbls>
          <c:showLegendKey val="0"/>
          <c:showVal val="0"/>
          <c:showCatName val="0"/>
          <c:showSerName val="0"/>
          <c:showPercent val="0"/>
          <c:showBubbleSize val="0"/>
        </c:dLbls>
        <c:gapWidth val="150"/>
        <c:shape val="box"/>
        <c:axId val="-2139035480"/>
        <c:axId val="-2139038504"/>
        <c:axId val="0"/>
      </c:bar3DChart>
      <c:catAx>
        <c:axId val="-2139035480"/>
        <c:scaling>
          <c:orientation val="minMax"/>
        </c:scaling>
        <c:delete val="0"/>
        <c:axPos val="b"/>
        <c:numFmt formatCode="General" sourceLinked="0"/>
        <c:majorTickMark val="out"/>
        <c:minorTickMark val="none"/>
        <c:tickLblPos val="nextTo"/>
        <c:crossAx val="-2139038504"/>
        <c:crosses val="autoZero"/>
        <c:auto val="1"/>
        <c:lblAlgn val="ctr"/>
        <c:lblOffset val="100"/>
        <c:noMultiLvlLbl val="0"/>
      </c:catAx>
      <c:valAx>
        <c:axId val="-2139038504"/>
        <c:scaling>
          <c:orientation val="minMax"/>
        </c:scaling>
        <c:delete val="0"/>
        <c:axPos val="l"/>
        <c:majorGridlines/>
        <c:title>
          <c:tx>
            <c:rich>
              <a:bodyPr/>
              <a:lstStyle/>
              <a:p>
                <a:pPr>
                  <a:defRPr/>
                </a:pPr>
                <a:r>
                  <a:rPr lang="en-US"/>
                  <a:t>MJ/kg</a:t>
                </a:r>
              </a:p>
            </c:rich>
          </c:tx>
          <c:overlay val="0"/>
        </c:title>
        <c:numFmt formatCode="General" sourceLinked="1"/>
        <c:majorTickMark val="out"/>
        <c:minorTickMark val="none"/>
        <c:tickLblPos val="nextTo"/>
        <c:crossAx val="-21390354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Global warming</c:v>
                </c:pt>
              </c:strCache>
            </c:strRef>
          </c:tx>
          <c:spPr>
            <a:solidFill>
              <a:srgbClr val="1030F6"/>
            </a:solidFill>
            <a:ln>
              <a:noFill/>
            </a:ln>
            <a:effectLst/>
          </c:spPr>
          <c:invertIfNegative val="0"/>
          <c:cat>
            <c:strRef>
              <c:f>Sheet1!$A$2:$A$8</c:f>
              <c:strCache>
                <c:ptCount val="7"/>
                <c:pt idx="0">
                  <c:v>Heptane</c:v>
                </c:pt>
                <c:pt idx="1">
                  <c:v>Toluene</c:v>
                </c:pt>
                <c:pt idx="2">
                  <c:v>Ethyl acetate</c:v>
                </c:pt>
                <c:pt idx="3">
                  <c:v>THF</c:v>
                </c:pt>
                <c:pt idx="4">
                  <c:v>ethanol</c:v>
                </c:pt>
                <c:pt idx="5">
                  <c:v>bio-ethanol</c:v>
                </c:pt>
                <c:pt idx="6">
                  <c:v>NMP</c:v>
                </c:pt>
              </c:strCache>
            </c:strRef>
          </c:cat>
          <c:val>
            <c:numRef>
              <c:f>Sheet1!$B$2:$B$8</c:f>
              <c:numCache>
                <c:formatCode>General</c:formatCode>
                <c:ptCount val="7"/>
                <c:pt idx="0">
                  <c:v>0.71428571428571419</c:v>
                </c:pt>
                <c:pt idx="1">
                  <c:v>1</c:v>
                </c:pt>
                <c:pt idx="2">
                  <c:v>0.93167701863354035</c:v>
                </c:pt>
                <c:pt idx="3">
                  <c:v>3.341614906832298</c:v>
                </c:pt>
                <c:pt idx="4">
                  <c:v>1.2919254658385093</c:v>
                </c:pt>
                <c:pt idx="5">
                  <c:v>3.055900621118012</c:v>
                </c:pt>
                <c:pt idx="6">
                  <c:v>2.981366459627329</c:v>
                </c:pt>
              </c:numCache>
            </c:numRef>
          </c:val>
          <c:extLst>
            <c:ext xmlns:c16="http://schemas.microsoft.com/office/drawing/2014/chart" uri="{C3380CC4-5D6E-409C-BE32-E72D297353CC}">
              <c16:uniqueId val="{00000000-7527-504D-9B81-66E8DB907B35}"/>
            </c:ext>
          </c:extLst>
        </c:ser>
        <c:ser>
          <c:idx val="1"/>
          <c:order val="1"/>
          <c:tx>
            <c:strRef>
              <c:f>Sheet1!$C$1</c:f>
              <c:strCache>
                <c:ptCount val="1"/>
                <c:pt idx="0">
                  <c:v>Acidification</c:v>
                </c:pt>
              </c:strCache>
            </c:strRef>
          </c:tx>
          <c:spPr>
            <a:solidFill>
              <a:srgbClr val="FF0000"/>
            </a:solidFill>
            <a:ln>
              <a:noFill/>
            </a:ln>
            <a:effectLst/>
          </c:spPr>
          <c:invertIfNegative val="0"/>
          <c:cat>
            <c:strRef>
              <c:f>Sheet1!$A$2:$A$8</c:f>
              <c:strCache>
                <c:ptCount val="7"/>
                <c:pt idx="0">
                  <c:v>Heptane</c:v>
                </c:pt>
                <c:pt idx="1">
                  <c:v>Toluene</c:v>
                </c:pt>
                <c:pt idx="2">
                  <c:v>Ethyl acetate</c:v>
                </c:pt>
                <c:pt idx="3">
                  <c:v>THF</c:v>
                </c:pt>
                <c:pt idx="4">
                  <c:v>ethanol</c:v>
                </c:pt>
                <c:pt idx="5">
                  <c:v>bio-ethanol</c:v>
                </c:pt>
                <c:pt idx="6">
                  <c:v>NMP</c:v>
                </c:pt>
              </c:strCache>
            </c:strRef>
          </c:cat>
          <c:val>
            <c:numRef>
              <c:f>Sheet1!$C$2:$C$8</c:f>
              <c:numCache>
                <c:formatCode>General</c:formatCode>
                <c:ptCount val="7"/>
                <c:pt idx="0">
                  <c:v>0.83720930232558133</c:v>
                </c:pt>
                <c:pt idx="1">
                  <c:v>1</c:v>
                </c:pt>
                <c:pt idx="2">
                  <c:v>0.41860465116279066</c:v>
                </c:pt>
                <c:pt idx="3">
                  <c:v>3.7674418604651159</c:v>
                </c:pt>
                <c:pt idx="4">
                  <c:v>0.97674418604651159</c:v>
                </c:pt>
                <c:pt idx="5">
                  <c:v>10.465116279069766</c:v>
                </c:pt>
                <c:pt idx="6">
                  <c:v>3.7674418604651159</c:v>
                </c:pt>
              </c:numCache>
            </c:numRef>
          </c:val>
          <c:extLst>
            <c:ext xmlns:c16="http://schemas.microsoft.com/office/drawing/2014/chart" uri="{C3380CC4-5D6E-409C-BE32-E72D297353CC}">
              <c16:uniqueId val="{00000001-7527-504D-9B81-66E8DB907B35}"/>
            </c:ext>
          </c:extLst>
        </c:ser>
        <c:ser>
          <c:idx val="2"/>
          <c:order val="2"/>
          <c:tx>
            <c:strRef>
              <c:f>Sheet1!$D$1</c:f>
              <c:strCache>
                <c:ptCount val="1"/>
                <c:pt idx="0">
                  <c:v>Eutrophication</c:v>
                </c:pt>
              </c:strCache>
            </c:strRef>
          </c:tx>
          <c:spPr>
            <a:solidFill>
              <a:srgbClr val="92D050"/>
            </a:solidFill>
            <a:ln>
              <a:noFill/>
            </a:ln>
            <a:effectLst/>
          </c:spPr>
          <c:invertIfNegative val="0"/>
          <c:cat>
            <c:strRef>
              <c:f>Sheet1!$A$2:$A$8</c:f>
              <c:strCache>
                <c:ptCount val="7"/>
                <c:pt idx="0">
                  <c:v>Heptane</c:v>
                </c:pt>
                <c:pt idx="1">
                  <c:v>Toluene</c:v>
                </c:pt>
                <c:pt idx="2">
                  <c:v>Ethyl acetate</c:v>
                </c:pt>
                <c:pt idx="3">
                  <c:v>THF</c:v>
                </c:pt>
                <c:pt idx="4">
                  <c:v>ethanol</c:v>
                </c:pt>
                <c:pt idx="5">
                  <c:v>bio-ethanol</c:v>
                </c:pt>
                <c:pt idx="6">
                  <c:v>NMP</c:v>
                </c:pt>
              </c:strCache>
            </c:strRef>
          </c:cat>
          <c:val>
            <c:numRef>
              <c:f>Sheet1!$D$2:$D$8</c:f>
              <c:numCache>
                <c:formatCode>General</c:formatCode>
                <c:ptCount val="7"/>
                <c:pt idx="0">
                  <c:v>3.5999999999999996</c:v>
                </c:pt>
                <c:pt idx="1">
                  <c:v>1</c:v>
                </c:pt>
                <c:pt idx="2">
                  <c:v>5</c:v>
                </c:pt>
                <c:pt idx="3">
                  <c:v>3.4</c:v>
                </c:pt>
                <c:pt idx="4">
                  <c:v>1.2</c:v>
                </c:pt>
                <c:pt idx="5">
                  <c:v>10.200000000000001</c:v>
                </c:pt>
                <c:pt idx="6">
                  <c:v>4.1999999999999993</c:v>
                </c:pt>
              </c:numCache>
            </c:numRef>
          </c:val>
          <c:extLst>
            <c:ext xmlns:c16="http://schemas.microsoft.com/office/drawing/2014/chart" uri="{C3380CC4-5D6E-409C-BE32-E72D297353CC}">
              <c16:uniqueId val="{00000002-7527-504D-9B81-66E8DB907B35}"/>
            </c:ext>
          </c:extLst>
        </c:ser>
        <c:ser>
          <c:idx val="3"/>
          <c:order val="3"/>
          <c:tx>
            <c:strRef>
              <c:f>Sheet1!$E$1</c:f>
              <c:strCache>
                <c:ptCount val="1"/>
                <c:pt idx="0">
                  <c:v>Human toxicity</c:v>
                </c:pt>
              </c:strCache>
            </c:strRef>
          </c:tx>
          <c:spPr>
            <a:solidFill>
              <a:schemeClr val="accent4"/>
            </a:solidFill>
            <a:ln>
              <a:noFill/>
            </a:ln>
            <a:effectLst/>
          </c:spPr>
          <c:invertIfNegative val="0"/>
          <c:cat>
            <c:strRef>
              <c:f>Sheet1!$A$2:$A$8</c:f>
              <c:strCache>
                <c:ptCount val="7"/>
                <c:pt idx="0">
                  <c:v>Heptane</c:v>
                </c:pt>
                <c:pt idx="1">
                  <c:v>Toluene</c:v>
                </c:pt>
                <c:pt idx="2">
                  <c:v>Ethyl acetate</c:v>
                </c:pt>
                <c:pt idx="3">
                  <c:v>THF</c:v>
                </c:pt>
                <c:pt idx="4">
                  <c:v>ethanol</c:v>
                </c:pt>
                <c:pt idx="5">
                  <c:v>bio-ethanol</c:v>
                </c:pt>
                <c:pt idx="6">
                  <c:v>NMP</c:v>
                </c:pt>
              </c:strCache>
            </c:strRef>
          </c:cat>
          <c:val>
            <c:numRef>
              <c:f>Sheet1!$E$2:$E$8</c:f>
              <c:numCache>
                <c:formatCode>General</c:formatCode>
                <c:ptCount val="7"/>
                <c:pt idx="0">
                  <c:v>0.5</c:v>
                </c:pt>
                <c:pt idx="1">
                  <c:v>1</c:v>
                </c:pt>
                <c:pt idx="2">
                  <c:v>1.25</c:v>
                </c:pt>
                <c:pt idx="3">
                  <c:v>15.75</c:v>
                </c:pt>
                <c:pt idx="4">
                  <c:v>1.25</c:v>
                </c:pt>
                <c:pt idx="5">
                  <c:v>5.75</c:v>
                </c:pt>
                <c:pt idx="6">
                  <c:v>9.75</c:v>
                </c:pt>
              </c:numCache>
            </c:numRef>
          </c:val>
          <c:extLst>
            <c:ext xmlns:c16="http://schemas.microsoft.com/office/drawing/2014/chart" uri="{C3380CC4-5D6E-409C-BE32-E72D297353CC}">
              <c16:uniqueId val="{00000003-7527-504D-9B81-66E8DB907B35}"/>
            </c:ext>
          </c:extLst>
        </c:ser>
        <c:dLbls>
          <c:showLegendKey val="0"/>
          <c:showVal val="0"/>
          <c:showCatName val="0"/>
          <c:showSerName val="0"/>
          <c:showPercent val="0"/>
          <c:showBubbleSize val="0"/>
        </c:dLbls>
        <c:gapWidth val="219"/>
        <c:overlap val="-27"/>
        <c:axId val="1813615743"/>
        <c:axId val="1309440127"/>
      </c:barChart>
      <c:catAx>
        <c:axId val="1813615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309440127"/>
        <c:crosses val="autoZero"/>
        <c:auto val="1"/>
        <c:lblAlgn val="ctr"/>
        <c:lblOffset val="100"/>
        <c:noMultiLvlLbl val="0"/>
      </c:catAx>
      <c:valAx>
        <c:axId val="1309440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13615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aprotic</c:v>
                </c:pt>
              </c:strCache>
            </c:strRef>
          </c:tx>
          <c:spPr>
            <a:ln w="28577">
              <a:noFill/>
            </a:ln>
          </c:spPr>
          <c:marker>
            <c:symbol val="circle"/>
            <c:size val="7"/>
            <c:spPr>
              <a:solidFill>
                <a:srgbClr val="FF0000"/>
              </a:solidFill>
              <a:ln>
                <a:solidFill>
                  <a:srgbClr val="FF0000"/>
                </a:solidFill>
              </a:ln>
            </c:spPr>
          </c:marker>
          <c:xVal>
            <c:numRef>
              <c:f>Sheet1!$A$2:$A$48</c:f>
              <c:numCache>
                <c:formatCode>General</c:formatCode>
                <c:ptCount val="47"/>
                <c:pt idx="0">
                  <c:v>0</c:v>
                </c:pt>
                <c:pt idx="1">
                  <c:v>0.27</c:v>
                </c:pt>
                <c:pt idx="2">
                  <c:v>0.55000000000000004</c:v>
                </c:pt>
                <c:pt idx="3">
                  <c:v>0.57999999999999996</c:v>
                </c:pt>
                <c:pt idx="4">
                  <c:v>0.55000000000000004</c:v>
                </c:pt>
                <c:pt idx="5">
                  <c:v>0.88</c:v>
                </c:pt>
                <c:pt idx="6">
                  <c:v>0.88</c:v>
                </c:pt>
                <c:pt idx="7">
                  <c:v>0.92</c:v>
                </c:pt>
                <c:pt idx="8">
                  <c:v>0.16</c:v>
                </c:pt>
                <c:pt idx="9">
                  <c:v>0.14000000000000001</c:v>
                </c:pt>
                <c:pt idx="10">
                  <c:v>1</c:v>
                </c:pt>
                <c:pt idx="11">
                  <c:v>0.72</c:v>
                </c:pt>
                <c:pt idx="12">
                  <c:v>1.01</c:v>
                </c:pt>
                <c:pt idx="13">
                  <c:v>0.9</c:v>
                </c:pt>
                <c:pt idx="14">
                  <c:v>0.87</c:v>
                </c:pt>
                <c:pt idx="15">
                  <c:v>0.53</c:v>
                </c:pt>
                <c:pt idx="16">
                  <c:v>0.43</c:v>
                </c:pt>
                <c:pt idx="17">
                  <c:v>0.73</c:v>
                </c:pt>
                <c:pt idx="18">
                  <c:v>0.83</c:v>
                </c:pt>
                <c:pt idx="19">
                  <c:v>0.98</c:v>
                </c:pt>
                <c:pt idx="20">
                  <c:v>0.87</c:v>
                </c:pt>
                <c:pt idx="21">
                  <c:v>0.71</c:v>
                </c:pt>
                <c:pt idx="22">
                  <c:v>0.67</c:v>
                </c:pt>
                <c:pt idx="23">
                  <c:v>0.75</c:v>
                </c:pt>
                <c:pt idx="24">
                  <c:v>0.85</c:v>
                </c:pt>
                <c:pt idx="25">
                  <c:v>0.82</c:v>
                </c:pt>
                <c:pt idx="26">
                  <c:v>0.57999999999999996</c:v>
                </c:pt>
                <c:pt idx="27">
                  <c:v>0.27</c:v>
                </c:pt>
                <c:pt idx="28">
                  <c:v>0.53</c:v>
                </c:pt>
                <c:pt idx="29">
                  <c:v>0.87</c:v>
                </c:pt>
                <c:pt idx="30">
                  <c:v>0.74</c:v>
                </c:pt>
                <c:pt idx="31">
                  <c:v>0.6</c:v>
                </c:pt>
                <c:pt idx="32">
                  <c:v>0.62</c:v>
                </c:pt>
                <c:pt idx="33">
                  <c:v>0.47</c:v>
                </c:pt>
                <c:pt idx="34">
                  <c:v>0.61</c:v>
                </c:pt>
                <c:pt idx="35">
                  <c:v>0.83</c:v>
                </c:pt>
                <c:pt idx="36">
                  <c:v>0.49</c:v>
                </c:pt>
                <c:pt idx="37">
                  <c:v>0.84</c:v>
                </c:pt>
                <c:pt idx="38">
                  <c:v>0.8</c:v>
                </c:pt>
                <c:pt idx="39">
                  <c:v>0.92</c:v>
                </c:pt>
                <c:pt idx="40">
                  <c:v>0.59</c:v>
                </c:pt>
                <c:pt idx="41">
                  <c:v>0.71</c:v>
                </c:pt>
                <c:pt idx="42">
                  <c:v>0.79</c:v>
                </c:pt>
                <c:pt idx="43">
                  <c:v>0.28000000000000003</c:v>
                </c:pt>
                <c:pt idx="44">
                  <c:v>0.53</c:v>
                </c:pt>
                <c:pt idx="45">
                  <c:v>0.81</c:v>
                </c:pt>
                <c:pt idx="46">
                  <c:v>0.28000000000000003</c:v>
                </c:pt>
              </c:numCache>
            </c:numRef>
          </c:xVal>
          <c:yVal>
            <c:numRef>
              <c:f>Sheet1!$B$2:$B$48</c:f>
              <c:numCache>
                <c:formatCode>General</c:formatCode>
                <c:ptCount val="47"/>
                <c:pt idx="0">
                  <c:v>0</c:v>
                </c:pt>
                <c:pt idx="1">
                  <c:v>0.47</c:v>
                </c:pt>
                <c:pt idx="2">
                  <c:v>0.37</c:v>
                </c:pt>
                <c:pt idx="3">
                  <c:v>0.55000000000000004</c:v>
                </c:pt>
                <c:pt idx="4">
                  <c:v>0.45</c:v>
                </c:pt>
                <c:pt idx="5">
                  <c:v>0.76</c:v>
                </c:pt>
                <c:pt idx="6">
                  <c:v>0.69</c:v>
                </c:pt>
                <c:pt idx="7">
                  <c:v>0.77</c:v>
                </c:pt>
                <c:pt idx="8">
                  <c:v>0.62</c:v>
                </c:pt>
                <c:pt idx="9">
                  <c:v>0.71</c:v>
                </c:pt>
                <c:pt idx="10">
                  <c:v>0.76</c:v>
                </c:pt>
                <c:pt idx="11">
                  <c:v>0.77</c:v>
                </c:pt>
                <c:pt idx="12">
                  <c:v>0.39</c:v>
                </c:pt>
                <c:pt idx="13">
                  <c:v>0.41</c:v>
                </c:pt>
                <c:pt idx="14">
                  <c:v>0.64</c:v>
                </c:pt>
                <c:pt idx="15">
                  <c:v>0.11</c:v>
                </c:pt>
                <c:pt idx="16">
                  <c:v>0.12</c:v>
                </c:pt>
                <c:pt idx="17">
                  <c:v>0.32</c:v>
                </c:pt>
                <c:pt idx="18">
                  <c:v>0.4</c:v>
                </c:pt>
                <c:pt idx="19">
                  <c:v>0.39</c:v>
                </c:pt>
                <c:pt idx="20">
                  <c:v>1.05</c:v>
                </c:pt>
                <c:pt idx="21">
                  <c:v>0.48</c:v>
                </c:pt>
                <c:pt idx="22">
                  <c:v>0.48</c:v>
                </c:pt>
                <c:pt idx="23">
                  <c:v>0.31</c:v>
                </c:pt>
                <c:pt idx="24">
                  <c:v>0.06</c:v>
                </c:pt>
                <c:pt idx="25">
                  <c:v>0</c:v>
                </c:pt>
                <c:pt idx="26">
                  <c:v>0</c:v>
                </c:pt>
                <c:pt idx="27">
                  <c:v>0.46</c:v>
                </c:pt>
                <c:pt idx="28">
                  <c:v>0.41</c:v>
                </c:pt>
                <c:pt idx="29">
                  <c:v>0.49</c:v>
                </c:pt>
                <c:pt idx="30">
                  <c:v>0.41</c:v>
                </c:pt>
                <c:pt idx="31">
                  <c:v>0.42</c:v>
                </c:pt>
                <c:pt idx="32">
                  <c:v>0.37</c:v>
                </c:pt>
                <c:pt idx="33">
                  <c:v>0.42</c:v>
                </c:pt>
                <c:pt idx="34">
                  <c:v>0.25</c:v>
                </c:pt>
                <c:pt idx="35">
                  <c:v>0.8</c:v>
                </c:pt>
                <c:pt idx="36">
                  <c:v>0.56999999999999995</c:v>
                </c:pt>
                <c:pt idx="37">
                  <c:v>0.64</c:v>
                </c:pt>
                <c:pt idx="38">
                  <c:v>0.67</c:v>
                </c:pt>
                <c:pt idx="39">
                  <c:v>0.64</c:v>
                </c:pt>
                <c:pt idx="40">
                  <c:v>0.1</c:v>
                </c:pt>
                <c:pt idx="41">
                  <c:v>7.0000000000000007E-2</c:v>
                </c:pt>
                <c:pt idx="42">
                  <c:v>0.06</c:v>
                </c:pt>
                <c:pt idx="43">
                  <c:v>0</c:v>
                </c:pt>
                <c:pt idx="44">
                  <c:v>0</c:v>
                </c:pt>
                <c:pt idx="45">
                  <c:v>0</c:v>
                </c:pt>
                <c:pt idx="46">
                  <c:v>0</c:v>
                </c:pt>
              </c:numCache>
            </c:numRef>
          </c:yVal>
          <c:smooth val="0"/>
          <c:extLst>
            <c:ext xmlns:c16="http://schemas.microsoft.com/office/drawing/2014/chart" uri="{C3380CC4-5D6E-409C-BE32-E72D297353CC}">
              <c16:uniqueId val="{00000000-DBF5-2F44-B76B-243BF5AF54BD}"/>
            </c:ext>
          </c:extLst>
        </c:ser>
        <c:ser>
          <c:idx val="1"/>
          <c:order val="1"/>
          <c:tx>
            <c:strRef>
              <c:f>Sheet1!$C$1</c:f>
              <c:strCache>
                <c:ptCount val="1"/>
                <c:pt idx="0">
                  <c:v>protic</c:v>
                </c:pt>
              </c:strCache>
            </c:strRef>
          </c:tx>
          <c:spPr>
            <a:ln w="28577">
              <a:noFill/>
            </a:ln>
          </c:spPr>
          <c:marker>
            <c:spPr>
              <a:solidFill>
                <a:srgbClr val="C0504D"/>
              </a:solidFill>
              <a:ln>
                <a:solidFill>
                  <a:srgbClr val="DD2D32"/>
                </a:solidFill>
                <a:prstDash val="solid"/>
              </a:ln>
            </c:spPr>
          </c:marker>
          <c:xVal>
            <c:numRef>
              <c:f>Sheet1!$A$2:$A$48</c:f>
              <c:numCache>
                <c:formatCode>General</c:formatCode>
                <c:ptCount val="47"/>
                <c:pt idx="0">
                  <c:v>0</c:v>
                </c:pt>
                <c:pt idx="1">
                  <c:v>0.27</c:v>
                </c:pt>
                <c:pt idx="2">
                  <c:v>0.55000000000000004</c:v>
                </c:pt>
                <c:pt idx="3">
                  <c:v>0.57999999999999996</c:v>
                </c:pt>
                <c:pt idx="4">
                  <c:v>0.55000000000000004</c:v>
                </c:pt>
                <c:pt idx="5">
                  <c:v>0.88</c:v>
                </c:pt>
                <c:pt idx="6">
                  <c:v>0.88</c:v>
                </c:pt>
                <c:pt idx="7">
                  <c:v>0.92</c:v>
                </c:pt>
                <c:pt idx="8">
                  <c:v>0.16</c:v>
                </c:pt>
                <c:pt idx="9">
                  <c:v>0.14000000000000001</c:v>
                </c:pt>
                <c:pt idx="10">
                  <c:v>1</c:v>
                </c:pt>
                <c:pt idx="11">
                  <c:v>0.72</c:v>
                </c:pt>
                <c:pt idx="12">
                  <c:v>1.01</c:v>
                </c:pt>
                <c:pt idx="13">
                  <c:v>0.9</c:v>
                </c:pt>
                <c:pt idx="14">
                  <c:v>0.87</c:v>
                </c:pt>
                <c:pt idx="15">
                  <c:v>0.53</c:v>
                </c:pt>
                <c:pt idx="16">
                  <c:v>0.43</c:v>
                </c:pt>
                <c:pt idx="17">
                  <c:v>0.73</c:v>
                </c:pt>
                <c:pt idx="18">
                  <c:v>0.83</c:v>
                </c:pt>
                <c:pt idx="19">
                  <c:v>0.98</c:v>
                </c:pt>
                <c:pt idx="20">
                  <c:v>0.87</c:v>
                </c:pt>
                <c:pt idx="21">
                  <c:v>0.71</c:v>
                </c:pt>
                <c:pt idx="22">
                  <c:v>0.67</c:v>
                </c:pt>
                <c:pt idx="23">
                  <c:v>0.75</c:v>
                </c:pt>
                <c:pt idx="24">
                  <c:v>0.85</c:v>
                </c:pt>
                <c:pt idx="25">
                  <c:v>0.82</c:v>
                </c:pt>
                <c:pt idx="26">
                  <c:v>0.57999999999999996</c:v>
                </c:pt>
                <c:pt idx="27">
                  <c:v>0.27</c:v>
                </c:pt>
                <c:pt idx="28">
                  <c:v>0.53</c:v>
                </c:pt>
                <c:pt idx="29">
                  <c:v>0.87</c:v>
                </c:pt>
                <c:pt idx="30">
                  <c:v>0.74</c:v>
                </c:pt>
                <c:pt idx="31">
                  <c:v>0.6</c:v>
                </c:pt>
                <c:pt idx="32">
                  <c:v>0.62</c:v>
                </c:pt>
                <c:pt idx="33">
                  <c:v>0.47</c:v>
                </c:pt>
                <c:pt idx="34">
                  <c:v>0.61</c:v>
                </c:pt>
                <c:pt idx="35">
                  <c:v>0.83</c:v>
                </c:pt>
                <c:pt idx="36">
                  <c:v>0.49</c:v>
                </c:pt>
                <c:pt idx="37">
                  <c:v>0.84</c:v>
                </c:pt>
                <c:pt idx="38">
                  <c:v>0.8</c:v>
                </c:pt>
                <c:pt idx="39">
                  <c:v>0.92</c:v>
                </c:pt>
                <c:pt idx="40">
                  <c:v>0.59</c:v>
                </c:pt>
                <c:pt idx="41">
                  <c:v>0.71</c:v>
                </c:pt>
                <c:pt idx="42">
                  <c:v>0.79</c:v>
                </c:pt>
                <c:pt idx="43">
                  <c:v>0.28000000000000003</c:v>
                </c:pt>
                <c:pt idx="44">
                  <c:v>0.53</c:v>
                </c:pt>
                <c:pt idx="45">
                  <c:v>0.81</c:v>
                </c:pt>
                <c:pt idx="46">
                  <c:v>0.28000000000000003</c:v>
                </c:pt>
              </c:numCache>
            </c:numRef>
          </c:xVal>
          <c:yVal>
            <c:numRef>
              <c:f>Sheet1!$C$2:$C$48</c:f>
              <c:numCache>
                <c:formatCode>General</c:formatCode>
                <c:ptCount val="47"/>
              </c:numCache>
            </c:numRef>
          </c:yVal>
          <c:smooth val="0"/>
          <c:extLst>
            <c:ext xmlns:c16="http://schemas.microsoft.com/office/drawing/2014/chart" uri="{C3380CC4-5D6E-409C-BE32-E72D297353CC}">
              <c16:uniqueId val="{00000001-DBF5-2F44-B76B-243BF5AF54BD}"/>
            </c:ext>
          </c:extLst>
        </c:ser>
        <c:dLbls>
          <c:showLegendKey val="0"/>
          <c:showVal val="0"/>
          <c:showCatName val="0"/>
          <c:showSerName val="0"/>
          <c:showPercent val="0"/>
          <c:showBubbleSize val="0"/>
        </c:dLbls>
        <c:axId val="-2139234680"/>
        <c:axId val="-2136589704"/>
      </c:scatterChart>
      <c:valAx>
        <c:axId val="-2139234680"/>
        <c:scaling>
          <c:orientation val="minMax"/>
          <c:max val="1.1000000000000001"/>
          <c:min val="0"/>
        </c:scaling>
        <c:delete val="0"/>
        <c:axPos val="b"/>
        <c:title>
          <c:tx>
            <c:rich>
              <a:bodyPr/>
              <a:lstStyle/>
              <a:p>
                <a:pPr>
                  <a:defRPr sz="1800" b="1" i="0" u="none" strike="noStrike" baseline="0">
                    <a:solidFill>
                      <a:srgbClr val="000000"/>
                    </a:solidFill>
                    <a:latin typeface="Calibri"/>
                    <a:ea typeface="Calibri"/>
                    <a:cs typeface="Calibri"/>
                  </a:defRPr>
                </a:pPr>
                <a:r>
                  <a:rPr lang="en-US"/>
                  <a:t>π*</a:t>
                </a:r>
              </a:p>
            </c:rich>
          </c:tx>
          <c:overlay val="0"/>
          <c:spPr>
            <a:noFill/>
            <a:ln w="25402">
              <a:noFill/>
            </a:ln>
          </c:spPr>
        </c:title>
        <c:numFmt formatCode="General" sourceLinked="1"/>
        <c:majorTickMark val="out"/>
        <c:minorTickMark val="none"/>
        <c:tickLblPos val="nextTo"/>
        <c:spPr>
          <a:ln w="3175">
            <a:solidFill>
              <a:srgbClr val="808080"/>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2136589704"/>
        <c:crosses val="autoZero"/>
        <c:crossBetween val="midCat"/>
        <c:majorUnit val="0.1"/>
      </c:valAx>
      <c:valAx>
        <c:axId val="-2136589704"/>
        <c:scaling>
          <c:orientation val="minMax"/>
          <c:max val="1.1000000000000001"/>
        </c:scaling>
        <c:delete val="0"/>
        <c:axPos val="l"/>
        <c:title>
          <c:tx>
            <c:rich>
              <a:bodyPr/>
              <a:lstStyle/>
              <a:p>
                <a:pPr>
                  <a:defRPr sz="1800" b="1" i="0" u="none" strike="noStrike" baseline="0">
                    <a:solidFill>
                      <a:srgbClr val="000000"/>
                    </a:solidFill>
                    <a:latin typeface="Calibri"/>
                    <a:ea typeface="Calibri"/>
                    <a:cs typeface="Calibri"/>
                  </a:defRPr>
                </a:pPr>
                <a:r>
                  <a:rPr lang="en-US"/>
                  <a:t>β</a:t>
                </a:r>
              </a:p>
            </c:rich>
          </c:tx>
          <c:overlay val="0"/>
          <c:spPr>
            <a:noFill/>
            <a:ln w="25402">
              <a:noFill/>
            </a:ln>
          </c:spPr>
        </c:title>
        <c:numFmt formatCode="General" sourceLinked="1"/>
        <c:majorTickMark val="out"/>
        <c:minorTickMark val="none"/>
        <c:tickLblPos val="nextTo"/>
        <c:spPr>
          <a:ln w="3175">
            <a:solidFill>
              <a:srgbClr val="808080"/>
            </a:solidFill>
            <a:prstDash val="solid"/>
          </a:ln>
        </c:spPr>
        <c:crossAx val="-2139234680"/>
        <c:crosses val="autoZero"/>
        <c:crossBetween val="midCat"/>
        <c:majorUnit val="0.1"/>
      </c:valAx>
      <c:spPr>
        <a:solidFill>
          <a:srgbClr val="FFFFFF"/>
        </a:solidFill>
        <a:ln w="25402">
          <a:noFill/>
        </a:ln>
      </c:spPr>
    </c:plotArea>
    <c:plotVisOnly val="1"/>
    <c:dispBlanksAs val="gap"/>
    <c:showDLblsOverMax val="0"/>
  </c:chart>
  <c:spPr>
    <a:solidFill>
      <a:srgbClr val="FFFFFF"/>
    </a:solidFill>
    <a:ln w="3175">
      <a:solidFill>
        <a:srgbClr val="808080"/>
      </a:solidFill>
      <a:prstDash val="solid"/>
    </a:ln>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7">
              <a:noFill/>
            </a:ln>
          </c:spPr>
          <c:marker>
            <c:symbol val="circle"/>
            <c:size val="7"/>
            <c:spPr>
              <a:solidFill>
                <a:srgbClr val="008000"/>
              </a:solidFill>
              <a:ln>
                <a:solidFill>
                  <a:srgbClr val="008000"/>
                </a:solidFill>
              </a:ln>
            </c:spPr>
          </c:marker>
          <c:xVal>
            <c:numRef>
              <c:f>Sheet1!$A$2:$A$14</c:f>
              <c:numCache>
                <c:formatCode>General</c:formatCode>
                <c:ptCount val="13"/>
                <c:pt idx="0">
                  <c:v>0.55000000000000004</c:v>
                </c:pt>
                <c:pt idx="1">
                  <c:v>0.83</c:v>
                </c:pt>
                <c:pt idx="2">
                  <c:v>0.71</c:v>
                </c:pt>
                <c:pt idx="3">
                  <c:v>0.67</c:v>
                </c:pt>
                <c:pt idx="4">
                  <c:v>0</c:v>
                </c:pt>
                <c:pt idx="5">
                  <c:v>0.5</c:v>
                </c:pt>
                <c:pt idx="6">
                  <c:v>0.45</c:v>
                </c:pt>
                <c:pt idx="7">
                  <c:v>0.93</c:v>
                </c:pt>
                <c:pt idx="8">
                  <c:v>0.65</c:v>
                </c:pt>
                <c:pt idx="9">
                  <c:v>0.432</c:v>
                </c:pt>
                <c:pt idx="10">
                  <c:v>0.17699999999999999</c:v>
                </c:pt>
                <c:pt idx="11">
                  <c:v>0.83</c:v>
                </c:pt>
                <c:pt idx="12">
                  <c:v>0.55000000000000004</c:v>
                </c:pt>
              </c:numCache>
            </c:numRef>
          </c:xVal>
          <c:yVal>
            <c:numRef>
              <c:f>Sheet1!$B$2:$B$14</c:f>
              <c:numCache>
                <c:formatCode>General</c:formatCode>
                <c:ptCount val="13"/>
                <c:pt idx="0">
                  <c:v>0.45</c:v>
                </c:pt>
                <c:pt idx="1">
                  <c:v>0.4</c:v>
                </c:pt>
                <c:pt idx="2">
                  <c:v>0.48</c:v>
                </c:pt>
                <c:pt idx="3">
                  <c:v>0.48</c:v>
                </c:pt>
                <c:pt idx="4">
                  <c:v>0</c:v>
                </c:pt>
                <c:pt idx="5">
                  <c:v>0.4</c:v>
                </c:pt>
                <c:pt idx="6">
                  <c:v>0.4</c:v>
                </c:pt>
                <c:pt idx="7">
                  <c:v>0.72</c:v>
                </c:pt>
                <c:pt idx="8">
                  <c:v>0.61</c:v>
                </c:pt>
                <c:pt idx="11">
                  <c:v>0.6</c:v>
                </c:pt>
                <c:pt idx="12">
                  <c:v>0.56000000000000005</c:v>
                </c:pt>
              </c:numCache>
            </c:numRef>
          </c:yVal>
          <c:smooth val="0"/>
          <c:extLst>
            <c:ext xmlns:c16="http://schemas.microsoft.com/office/drawing/2014/chart" uri="{C3380CC4-5D6E-409C-BE32-E72D297353CC}">
              <c16:uniqueId val="{00000000-6AAE-C748-BD58-D8027BD3F4D5}"/>
            </c:ext>
          </c:extLst>
        </c:ser>
        <c:ser>
          <c:idx val="1"/>
          <c:order val="1"/>
          <c:spPr>
            <a:ln w="28575">
              <a:noFill/>
            </a:ln>
          </c:spPr>
          <c:marker>
            <c:symbol val="diamond"/>
            <c:size val="8"/>
            <c:spPr>
              <a:noFill/>
              <a:ln>
                <a:solidFill>
                  <a:srgbClr val="008000"/>
                </a:solidFill>
              </a:ln>
            </c:spPr>
          </c:marker>
          <c:xVal>
            <c:numRef>
              <c:f>Sheet1!$A$2:$A$14</c:f>
              <c:numCache>
                <c:formatCode>General</c:formatCode>
                <c:ptCount val="13"/>
                <c:pt idx="0">
                  <c:v>0.55000000000000004</c:v>
                </c:pt>
                <c:pt idx="1">
                  <c:v>0.83</c:v>
                </c:pt>
                <c:pt idx="2">
                  <c:v>0.71</c:v>
                </c:pt>
                <c:pt idx="3">
                  <c:v>0.67</c:v>
                </c:pt>
                <c:pt idx="4">
                  <c:v>0</c:v>
                </c:pt>
                <c:pt idx="5">
                  <c:v>0.5</c:v>
                </c:pt>
                <c:pt idx="6">
                  <c:v>0.45</c:v>
                </c:pt>
                <c:pt idx="7">
                  <c:v>0.93</c:v>
                </c:pt>
                <c:pt idx="8">
                  <c:v>0.65</c:v>
                </c:pt>
                <c:pt idx="9">
                  <c:v>0.432</c:v>
                </c:pt>
                <c:pt idx="10">
                  <c:v>0.17699999999999999</c:v>
                </c:pt>
                <c:pt idx="11">
                  <c:v>0.83</c:v>
                </c:pt>
                <c:pt idx="12">
                  <c:v>0.55000000000000004</c:v>
                </c:pt>
              </c:numCache>
            </c:numRef>
          </c:xVal>
          <c:yVal>
            <c:numRef>
              <c:f>Sheet1!$C$2:$C$14</c:f>
              <c:numCache>
                <c:formatCode>General</c:formatCode>
                <c:ptCount val="13"/>
              </c:numCache>
            </c:numRef>
          </c:yVal>
          <c:smooth val="0"/>
          <c:extLst>
            <c:ext xmlns:c16="http://schemas.microsoft.com/office/drawing/2014/chart" uri="{C3380CC4-5D6E-409C-BE32-E72D297353CC}">
              <c16:uniqueId val="{00000001-6AAE-C748-BD58-D8027BD3F4D5}"/>
            </c:ext>
          </c:extLst>
        </c:ser>
        <c:dLbls>
          <c:showLegendKey val="0"/>
          <c:showVal val="0"/>
          <c:showCatName val="0"/>
          <c:showSerName val="0"/>
          <c:showPercent val="0"/>
          <c:showBubbleSize val="0"/>
        </c:dLbls>
        <c:axId val="-2146336792"/>
        <c:axId val="-2146344520"/>
      </c:scatterChart>
      <c:valAx>
        <c:axId val="-2146336792"/>
        <c:scaling>
          <c:orientation val="minMax"/>
          <c:max val="1.1000000000000001"/>
          <c:min val="0"/>
        </c:scaling>
        <c:delete val="0"/>
        <c:axPos val="b"/>
        <c:title>
          <c:tx>
            <c:rich>
              <a:bodyPr/>
              <a:lstStyle/>
              <a:p>
                <a:pPr>
                  <a:defRPr sz="1800" b="1" i="0" u="none" strike="noStrike" baseline="0">
                    <a:solidFill>
                      <a:srgbClr val="000000"/>
                    </a:solidFill>
                    <a:latin typeface="Calibri"/>
                    <a:ea typeface="Calibri"/>
                    <a:cs typeface="Calibri"/>
                  </a:defRPr>
                </a:pPr>
                <a:r>
                  <a:rPr lang="en-US"/>
                  <a:t>π*</a:t>
                </a:r>
              </a:p>
            </c:rich>
          </c:tx>
          <c:overlay val="0"/>
          <c:spPr>
            <a:noFill/>
            <a:ln w="25402">
              <a:noFill/>
            </a:ln>
          </c:spPr>
        </c:title>
        <c:numFmt formatCode="General" sourceLinked="1"/>
        <c:majorTickMark val="out"/>
        <c:minorTickMark val="none"/>
        <c:tickLblPos val="nextTo"/>
        <c:spPr>
          <a:ln w="3175">
            <a:solidFill>
              <a:srgbClr val="808080"/>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2146344520"/>
        <c:crosses val="autoZero"/>
        <c:crossBetween val="midCat"/>
        <c:majorUnit val="0.1"/>
      </c:valAx>
      <c:valAx>
        <c:axId val="-2146344520"/>
        <c:scaling>
          <c:orientation val="minMax"/>
          <c:max val="1.1000000000000001"/>
        </c:scaling>
        <c:delete val="0"/>
        <c:axPos val="l"/>
        <c:title>
          <c:tx>
            <c:rich>
              <a:bodyPr/>
              <a:lstStyle/>
              <a:p>
                <a:pPr>
                  <a:defRPr sz="1800" b="1" i="0" u="none" strike="noStrike" baseline="0">
                    <a:solidFill>
                      <a:srgbClr val="000000"/>
                    </a:solidFill>
                    <a:latin typeface="Calibri"/>
                    <a:ea typeface="Calibri"/>
                    <a:cs typeface="Calibri"/>
                  </a:defRPr>
                </a:pPr>
                <a:r>
                  <a:rPr lang="en-US"/>
                  <a:t>β</a:t>
                </a:r>
              </a:p>
            </c:rich>
          </c:tx>
          <c:overlay val="0"/>
          <c:spPr>
            <a:noFill/>
            <a:ln w="25402">
              <a:noFill/>
            </a:ln>
          </c:spPr>
        </c:title>
        <c:numFmt formatCode="General" sourceLinked="1"/>
        <c:majorTickMark val="out"/>
        <c:minorTickMark val="none"/>
        <c:tickLblPos val="nextTo"/>
        <c:spPr>
          <a:ln w="3175">
            <a:solidFill>
              <a:srgbClr val="808080"/>
            </a:solidFill>
            <a:prstDash val="solid"/>
          </a:ln>
        </c:spPr>
        <c:crossAx val="-2146336792"/>
        <c:crosses val="autoZero"/>
        <c:crossBetween val="midCat"/>
        <c:majorUnit val="0.1"/>
      </c:valAx>
      <c:spPr>
        <a:solidFill>
          <a:srgbClr val="FFFFFF"/>
        </a:solidFill>
        <a:ln w="25402">
          <a:noFill/>
        </a:ln>
      </c:spPr>
    </c:plotArea>
    <c:plotVisOnly val="1"/>
    <c:dispBlanksAs val="gap"/>
    <c:showDLblsOverMax val="0"/>
  </c:chart>
  <c:spPr>
    <a:solidFill>
      <a:srgbClr val="FFFFFF"/>
    </a:solidFill>
    <a:ln w="3175">
      <a:solidFill>
        <a:srgbClr val="808080"/>
      </a:solidFill>
      <a:prstDash val="solid"/>
    </a:ln>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2691746865"/>
          <c:y val="3.6073059360730603E-2"/>
          <c:w val="0.82028020802955204"/>
          <c:h val="0.78429223744292198"/>
        </c:manualLayout>
      </c:layout>
      <c:scatterChart>
        <c:scatterStyle val="lineMarker"/>
        <c:varyColors val="0"/>
        <c:ser>
          <c:idx val="1"/>
          <c:order val="0"/>
          <c:spPr>
            <a:ln w="28577">
              <a:noFill/>
            </a:ln>
          </c:spPr>
          <c:marker>
            <c:spPr>
              <a:solidFill>
                <a:srgbClr val="0000FF"/>
              </a:solidFill>
              <a:ln>
                <a:solidFill>
                  <a:srgbClr val="0000FF"/>
                </a:solidFill>
                <a:prstDash val="solid"/>
              </a:ln>
            </c:spPr>
          </c:marker>
          <c:xVal>
            <c:numRef>
              <c:f>Sheet1!$A$2:$A$20</c:f>
              <c:numCache>
                <c:formatCode>General</c:formatCode>
                <c:ptCount val="19"/>
                <c:pt idx="0">
                  <c:v>0.98</c:v>
                </c:pt>
                <c:pt idx="1">
                  <c:v>0.41</c:v>
                </c:pt>
                <c:pt idx="2">
                  <c:v>0.97</c:v>
                </c:pt>
                <c:pt idx="3">
                  <c:v>0.48</c:v>
                </c:pt>
                <c:pt idx="4">
                  <c:v>0.5</c:v>
                </c:pt>
                <c:pt idx="5">
                  <c:v>0.4</c:v>
                </c:pt>
                <c:pt idx="6">
                  <c:v>0.52</c:v>
                </c:pt>
                <c:pt idx="7">
                  <c:v>0.47</c:v>
                </c:pt>
                <c:pt idx="8">
                  <c:v>0.4</c:v>
                </c:pt>
                <c:pt idx="9">
                  <c:v>0.54</c:v>
                </c:pt>
                <c:pt idx="10">
                  <c:v>0.92</c:v>
                </c:pt>
                <c:pt idx="11">
                  <c:v>0.64</c:v>
                </c:pt>
                <c:pt idx="12">
                  <c:v>1.0900000000000001</c:v>
                </c:pt>
                <c:pt idx="13">
                  <c:v>1</c:v>
                </c:pt>
                <c:pt idx="14">
                  <c:v>0.52</c:v>
                </c:pt>
                <c:pt idx="15">
                  <c:v>0.73</c:v>
                </c:pt>
                <c:pt idx="16">
                  <c:v>0.72</c:v>
                </c:pt>
                <c:pt idx="17">
                  <c:v>0.6</c:v>
                </c:pt>
                <c:pt idx="18">
                  <c:v>0.65</c:v>
                </c:pt>
              </c:numCache>
            </c:numRef>
          </c:xVal>
          <c:yVal>
            <c:numRef>
              <c:f>Sheet1!$B$2:$B$20</c:f>
              <c:numCache>
                <c:formatCode>General</c:formatCode>
                <c:ptCount val="19"/>
                <c:pt idx="0">
                  <c:v>0.52</c:v>
                </c:pt>
                <c:pt idx="1">
                  <c:v>1.01</c:v>
                </c:pt>
                <c:pt idx="2">
                  <c:v>0.48</c:v>
                </c:pt>
                <c:pt idx="3">
                  <c:v>0.95</c:v>
                </c:pt>
                <c:pt idx="4">
                  <c:v>0</c:v>
                </c:pt>
                <c:pt idx="5">
                  <c:v>0.81</c:v>
                </c:pt>
                <c:pt idx="6">
                  <c:v>0.9</c:v>
                </c:pt>
                <c:pt idx="7">
                  <c:v>0.88</c:v>
                </c:pt>
                <c:pt idx="8">
                  <c:v>0.84</c:v>
                </c:pt>
                <c:pt idx="9">
                  <c:v>0.77</c:v>
                </c:pt>
                <c:pt idx="10">
                  <c:v>0.52</c:v>
                </c:pt>
                <c:pt idx="11">
                  <c:v>0.45</c:v>
                </c:pt>
                <c:pt idx="12">
                  <c:v>0.18</c:v>
                </c:pt>
                <c:pt idx="13">
                  <c:v>0.51</c:v>
                </c:pt>
                <c:pt idx="14">
                  <c:v>0.45</c:v>
                </c:pt>
                <c:pt idx="15">
                  <c:v>0</c:v>
                </c:pt>
                <c:pt idx="16">
                  <c:v>0.3</c:v>
                </c:pt>
                <c:pt idx="17">
                  <c:v>0.62</c:v>
                </c:pt>
                <c:pt idx="18">
                  <c:v>0</c:v>
                </c:pt>
              </c:numCache>
            </c:numRef>
          </c:yVal>
          <c:smooth val="0"/>
          <c:extLst>
            <c:ext xmlns:c16="http://schemas.microsoft.com/office/drawing/2014/chart" uri="{C3380CC4-5D6E-409C-BE32-E72D297353CC}">
              <c16:uniqueId val="{00000000-CD98-864B-838B-0A6643E1768A}"/>
            </c:ext>
          </c:extLst>
        </c:ser>
        <c:dLbls>
          <c:showLegendKey val="0"/>
          <c:showVal val="0"/>
          <c:showCatName val="0"/>
          <c:showSerName val="0"/>
          <c:showPercent val="0"/>
          <c:showBubbleSize val="0"/>
        </c:dLbls>
        <c:axId val="-2139188856"/>
        <c:axId val="-2139180744"/>
      </c:scatterChart>
      <c:valAx>
        <c:axId val="-2139188856"/>
        <c:scaling>
          <c:orientation val="minMax"/>
          <c:max val="1.1000000000000001"/>
          <c:min val="0.1"/>
        </c:scaling>
        <c:delete val="0"/>
        <c:axPos val="b"/>
        <c:title>
          <c:tx>
            <c:rich>
              <a:bodyPr/>
              <a:lstStyle/>
              <a:p>
                <a:pPr>
                  <a:defRPr sz="1800" b="1" i="0" u="none" strike="noStrike" baseline="0">
                    <a:solidFill>
                      <a:srgbClr val="000000"/>
                    </a:solidFill>
                    <a:latin typeface="Calibri"/>
                    <a:ea typeface="Calibri"/>
                    <a:cs typeface="Calibri"/>
                  </a:defRPr>
                </a:pPr>
                <a:r>
                  <a:rPr lang="en-US"/>
                  <a:t>π*</a:t>
                </a:r>
              </a:p>
            </c:rich>
          </c:tx>
          <c:overlay val="0"/>
          <c:spPr>
            <a:noFill/>
            <a:ln w="25402">
              <a:noFill/>
            </a:ln>
          </c:spPr>
        </c:title>
        <c:numFmt formatCode="General" sourceLinked="1"/>
        <c:majorTickMark val="out"/>
        <c:minorTickMark val="none"/>
        <c:tickLblPos val="nextTo"/>
        <c:spPr>
          <a:ln w="3175">
            <a:solidFill>
              <a:srgbClr val="808080"/>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2139180744"/>
        <c:crosses val="autoZero"/>
        <c:crossBetween val="midCat"/>
        <c:majorUnit val="0.1"/>
      </c:valAx>
      <c:valAx>
        <c:axId val="-2139180744"/>
        <c:scaling>
          <c:orientation val="minMax"/>
          <c:max val="1.1000000000000001"/>
        </c:scaling>
        <c:delete val="0"/>
        <c:axPos val="l"/>
        <c:title>
          <c:tx>
            <c:rich>
              <a:bodyPr/>
              <a:lstStyle/>
              <a:p>
                <a:pPr>
                  <a:defRPr sz="1800" b="1" i="0" u="none" strike="noStrike" baseline="0">
                    <a:solidFill>
                      <a:srgbClr val="000000"/>
                    </a:solidFill>
                    <a:latin typeface="Calibri"/>
                    <a:ea typeface="Calibri"/>
                    <a:cs typeface="Calibri"/>
                  </a:defRPr>
                </a:pPr>
                <a:r>
                  <a:rPr lang="en-US"/>
                  <a:t>β</a:t>
                </a:r>
              </a:p>
            </c:rich>
          </c:tx>
          <c:overlay val="0"/>
          <c:spPr>
            <a:noFill/>
            <a:ln w="25402">
              <a:noFill/>
            </a:ln>
          </c:spPr>
        </c:title>
        <c:numFmt formatCode="General" sourceLinked="1"/>
        <c:majorTickMark val="out"/>
        <c:minorTickMark val="none"/>
        <c:tickLblPos val="nextTo"/>
        <c:spPr>
          <a:ln w="3175">
            <a:solidFill>
              <a:srgbClr val="808080"/>
            </a:solidFill>
            <a:prstDash val="solid"/>
          </a:ln>
        </c:spPr>
        <c:crossAx val="-2139188856"/>
        <c:crosses val="autoZero"/>
        <c:crossBetween val="midCat"/>
        <c:majorUnit val="0.1"/>
      </c:valAx>
      <c:spPr>
        <a:solidFill>
          <a:srgbClr val="FFFFFF"/>
        </a:solidFill>
        <a:ln w="25402">
          <a:noFill/>
        </a:ln>
      </c:spPr>
    </c:plotArea>
    <c:plotVisOnly val="1"/>
    <c:dispBlanksAs val="gap"/>
    <c:showDLblsOverMax val="0"/>
  </c:chart>
  <c:spPr>
    <a:solidFill>
      <a:srgbClr val="FFFFFF"/>
    </a:solidFill>
    <a:ln w="3175">
      <a:solidFill>
        <a:srgbClr val="808080"/>
      </a:solidFill>
      <a:prstDash val="solid"/>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2691746865"/>
          <c:y val="3.6073059360730603E-2"/>
          <c:w val="0.82028020802955204"/>
          <c:h val="0.78429223744292198"/>
        </c:manualLayout>
      </c:layout>
      <c:scatterChart>
        <c:scatterStyle val="lineMarker"/>
        <c:varyColors val="0"/>
        <c:ser>
          <c:idx val="1"/>
          <c:order val="0"/>
          <c:spPr>
            <a:ln w="28577">
              <a:noFill/>
            </a:ln>
          </c:spPr>
          <c:marker>
            <c:spPr>
              <a:solidFill>
                <a:srgbClr val="008000"/>
              </a:solidFill>
              <a:ln>
                <a:solidFill>
                  <a:srgbClr val="008000"/>
                </a:solidFill>
                <a:prstDash val="solid"/>
              </a:ln>
            </c:spPr>
          </c:marker>
          <c:xVal>
            <c:numRef>
              <c:f>Sheet1!$A$2:$A$21</c:f>
              <c:numCache>
                <c:formatCode>General</c:formatCode>
                <c:ptCount val="20"/>
                <c:pt idx="0">
                  <c:v>0.41</c:v>
                </c:pt>
                <c:pt idx="1">
                  <c:v>0.48</c:v>
                </c:pt>
                <c:pt idx="2">
                  <c:v>0.52</c:v>
                </c:pt>
                <c:pt idx="3">
                  <c:v>0.47</c:v>
                </c:pt>
                <c:pt idx="4">
                  <c:v>0.54</c:v>
                </c:pt>
                <c:pt idx="5">
                  <c:v>1.0900000000000001</c:v>
                </c:pt>
                <c:pt idx="6">
                  <c:v>1</c:v>
                </c:pt>
                <c:pt idx="7">
                  <c:v>0.6</c:v>
                </c:pt>
                <c:pt idx="8">
                  <c:v>0.98</c:v>
                </c:pt>
                <c:pt idx="9">
                  <c:v>0.7</c:v>
                </c:pt>
                <c:pt idx="10">
                  <c:v>0.33</c:v>
                </c:pt>
                <c:pt idx="11">
                  <c:v>0.82</c:v>
                </c:pt>
                <c:pt idx="12">
                  <c:v>0.86</c:v>
                </c:pt>
                <c:pt idx="13">
                  <c:v>0.73</c:v>
                </c:pt>
                <c:pt idx="14">
                  <c:v>0.37</c:v>
                </c:pt>
                <c:pt idx="15">
                  <c:v>0.28999999999999998</c:v>
                </c:pt>
                <c:pt idx="16">
                  <c:v>0.34</c:v>
                </c:pt>
                <c:pt idx="17">
                  <c:v>0.35</c:v>
                </c:pt>
                <c:pt idx="18">
                  <c:v>0.44</c:v>
                </c:pt>
                <c:pt idx="19">
                  <c:v>0.37</c:v>
                </c:pt>
              </c:numCache>
            </c:numRef>
          </c:xVal>
          <c:yVal>
            <c:numRef>
              <c:f>Sheet1!$B$2:$B$21</c:f>
              <c:numCache>
                <c:formatCode>General</c:formatCode>
                <c:ptCount val="20"/>
                <c:pt idx="0">
                  <c:v>1.01</c:v>
                </c:pt>
                <c:pt idx="1">
                  <c:v>0.95</c:v>
                </c:pt>
                <c:pt idx="2">
                  <c:v>0.9</c:v>
                </c:pt>
                <c:pt idx="3">
                  <c:v>0.88</c:v>
                </c:pt>
                <c:pt idx="4">
                  <c:v>0.77</c:v>
                </c:pt>
                <c:pt idx="5">
                  <c:v>0.18</c:v>
                </c:pt>
                <c:pt idx="6">
                  <c:v>0.51</c:v>
                </c:pt>
                <c:pt idx="7">
                  <c:v>0.62</c:v>
                </c:pt>
                <c:pt idx="11">
                  <c:v>0.52</c:v>
                </c:pt>
                <c:pt idx="12">
                  <c:v>0.48</c:v>
                </c:pt>
                <c:pt idx="13">
                  <c:v>0.45</c:v>
                </c:pt>
              </c:numCache>
            </c:numRef>
          </c:yVal>
          <c:smooth val="0"/>
          <c:extLst>
            <c:ext xmlns:c16="http://schemas.microsoft.com/office/drawing/2014/chart" uri="{C3380CC4-5D6E-409C-BE32-E72D297353CC}">
              <c16:uniqueId val="{00000000-ED47-8943-BA71-0F9625CCE58B}"/>
            </c:ext>
          </c:extLst>
        </c:ser>
        <c:ser>
          <c:idx val="0"/>
          <c:order val="1"/>
          <c:spPr>
            <a:ln w="28575">
              <a:noFill/>
            </a:ln>
          </c:spPr>
          <c:marker>
            <c:symbol val="diamond"/>
            <c:size val="8"/>
            <c:spPr>
              <a:noFill/>
              <a:ln>
                <a:solidFill>
                  <a:srgbClr val="008000"/>
                </a:solidFill>
              </a:ln>
            </c:spPr>
          </c:marker>
          <c:xVal>
            <c:numRef>
              <c:f>Sheet1!$A$2:$A$21</c:f>
              <c:numCache>
                <c:formatCode>General</c:formatCode>
                <c:ptCount val="20"/>
                <c:pt idx="0">
                  <c:v>0.41</c:v>
                </c:pt>
                <c:pt idx="1">
                  <c:v>0.48</c:v>
                </c:pt>
                <c:pt idx="2">
                  <c:v>0.52</c:v>
                </c:pt>
                <c:pt idx="3">
                  <c:v>0.47</c:v>
                </c:pt>
                <c:pt idx="4">
                  <c:v>0.54</c:v>
                </c:pt>
                <c:pt idx="5">
                  <c:v>1.0900000000000001</c:v>
                </c:pt>
                <c:pt idx="6">
                  <c:v>1</c:v>
                </c:pt>
                <c:pt idx="7">
                  <c:v>0.6</c:v>
                </c:pt>
                <c:pt idx="8">
                  <c:v>0.98</c:v>
                </c:pt>
                <c:pt idx="9">
                  <c:v>0.7</c:v>
                </c:pt>
                <c:pt idx="10">
                  <c:v>0.33</c:v>
                </c:pt>
                <c:pt idx="11">
                  <c:v>0.82</c:v>
                </c:pt>
                <c:pt idx="12">
                  <c:v>0.86</c:v>
                </c:pt>
                <c:pt idx="13">
                  <c:v>0.73</c:v>
                </c:pt>
                <c:pt idx="14">
                  <c:v>0.37</c:v>
                </c:pt>
                <c:pt idx="15">
                  <c:v>0.28999999999999998</c:v>
                </c:pt>
                <c:pt idx="16">
                  <c:v>0.34</c:v>
                </c:pt>
                <c:pt idx="17">
                  <c:v>0.35</c:v>
                </c:pt>
                <c:pt idx="18">
                  <c:v>0.44</c:v>
                </c:pt>
                <c:pt idx="19">
                  <c:v>0.37</c:v>
                </c:pt>
              </c:numCache>
            </c:numRef>
          </c:xVal>
          <c:yVal>
            <c:numRef>
              <c:f>Sheet1!$C$2:$C$21</c:f>
              <c:numCache>
                <c:formatCode>General</c:formatCode>
                <c:ptCount val="20"/>
              </c:numCache>
            </c:numRef>
          </c:yVal>
          <c:smooth val="0"/>
          <c:extLst>
            <c:ext xmlns:c16="http://schemas.microsoft.com/office/drawing/2014/chart" uri="{C3380CC4-5D6E-409C-BE32-E72D297353CC}">
              <c16:uniqueId val="{00000001-ED47-8943-BA71-0F9625CCE58B}"/>
            </c:ext>
          </c:extLst>
        </c:ser>
        <c:dLbls>
          <c:showLegendKey val="0"/>
          <c:showVal val="0"/>
          <c:showCatName val="0"/>
          <c:showSerName val="0"/>
          <c:showPercent val="0"/>
          <c:showBubbleSize val="0"/>
        </c:dLbls>
        <c:axId val="-2136425912"/>
        <c:axId val="-2136417768"/>
      </c:scatterChart>
      <c:valAx>
        <c:axId val="-2136425912"/>
        <c:scaling>
          <c:orientation val="minMax"/>
          <c:max val="1.1000000000000001"/>
          <c:min val="0.1"/>
        </c:scaling>
        <c:delete val="0"/>
        <c:axPos val="b"/>
        <c:title>
          <c:tx>
            <c:rich>
              <a:bodyPr/>
              <a:lstStyle/>
              <a:p>
                <a:pPr>
                  <a:defRPr sz="1800" b="1" i="0" u="none" strike="noStrike" baseline="0">
                    <a:solidFill>
                      <a:srgbClr val="000000"/>
                    </a:solidFill>
                    <a:latin typeface="Calibri"/>
                    <a:ea typeface="Calibri"/>
                    <a:cs typeface="Calibri"/>
                  </a:defRPr>
                </a:pPr>
                <a:r>
                  <a:rPr lang="en-US"/>
                  <a:t>π*</a:t>
                </a:r>
              </a:p>
            </c:rich>
          </c:tx>
          <c:overlay val="0"/>
          <c:spPr>
            <a:noFill/>
            <a:ln w="25402">
              <a:noFill/>
            </a:ln>
          </c:spPr>
        </c:title>
        <c:numFmt formatCode="General" sourceLinked="1"/>
        <c:majorTickMark val="out"/>
        <c:minorTickMark val="none"/>
        <c:tickLblPos val="nextTo"/>
        <c:spPr>
          <a:ln w="3175">
            <a:solidFill>
              <a:srgbClr val="808080"/>
            </a:solidFill>
            <a:prstDash val="solid"/>
          </a:ln>
        </c:spPr>
        <c:txPr>
          <a:bodyPr rot="0" vert="horz"/>
          <a:lstStyle/>
          <a:p>
            <a:pPr>
              <a:defRPr sz="1800" b="0" i="0" u="none" strike="noStrike" baseline="0">
                <a:solidFill>
                  <a:srgbClr val="000000"/>
                </a:solidFill>
                <a:latin typeface="Calibri"/>
                <a:ea typeface="Calibri"/>
                <a:cs typeface="Calibri"/>
              </a:defRPr>
            </a:pPr>
            <a:endParaRPr lang="en-US"/>
          </a:p>
        </c:txPr>
        <c:crossAx val="-2136417768"/>
        <c:crosses val="autoZero"/>
        <c:crossBetween val="midCat"/>
        <c:majorUnit val="0.1"/>
      </c:valAx>
      <c:valAx>
        <c:axId val="-2136417768"/>
        <c:scaling>
          <c:orientation val="minMax"/>
          <c:max val="1.1000000000000001"/>
        </c:scaling>
        <c:delete val="0"/>
        <c:axPos val="l"/>
        <c:title>
          <c:tx>
            <c:rich>
              <a:bodyPr/>
              <a:lstStyle/>
              <a:p>
                <a:pPr>
                  <a:defRPr sz="1800" b="1" i="0" u="none" strike="noStrike" baseline="0">
                    <a:solidFill>
                      <a:srgbClr val="000000"/>
                    </a:solidFill>
                    <a:latin typeface="Calibri"/>
                    <a:ea typeface="Calibri"/>
                    <a:cs typeface="Calibri"/>
                  </a:defRPr>
                </a:pPr>
                <a:r>
                  <a:rPr lang="en-US"/>
                  <a:t>β</a:t>
                </a:r>
              </a:p>
            </c:rich>
          </c:tx>
          <c:overlay val="0"/>
          <c:spPr>
            <a:noFill/>
            <a:ln w="25402">
              <a:noFill/>
            </a:ln>
          </c:spPr>
        </c:title>
        <c:numFmt formatCode="General" sourceLinked="1"/>
        <c:majorTickMark val="out"/>
        <c:minorTickMark val="none"/>
        <c:tickLblPos val="nextTo"/>
        <c:spPr>
          <a:ln w="3175">
            <a:solidFill>
              <a:srgbClr val="808080"/>
            </a:solidFill>
            <a:prstDash val="solid"/>
          </a:ln>
        </c:spPr>
        <c:crossAx val="-2136425912"/>
        <c:crosses val="autoZero"/>
        <c:crossBetween val="midCat"/>
        <c:majorUnit val="0.1"/>
      </c:valAx>
      <c:spPr>
        <a:solidFill>
          <a:srgbClr val="FFFFFF"/>
        </a:solidFill>
        <a:ln w="25402">
          <a:noFill/>
        </a:ln>
      </c:spPr>
    </c:plotArea>
    <c:plotVisOnly val="1"/>
    <c:dispBlanksAs val="gap"/>
    <c:showDLblsOverMax val="0"/>
  </c:chart>
  <c:spPr>
    <a:solidFill>
      <a:srgbClr val="FFFFFF"/>
    </a:solidFill>
    <a:ln w="3175">
      <a:solidFill>
        <a:srgbClr val="808080"/>
      </a:solidFill>
      <a:prstDash val="solid"/>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4/18/2019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a:p>
        </p:txBody>
      </p:sp>
    </p:spTree>
    <p:extLst>
      <p:ext uri="{BB962C8B-B14F-4D97-AF65-F5344CB8AC3E}">
        <p14:creationId xmlns:p14="http://schemas.microsoft.com/office/powerpoint/2010/main" val="101099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16</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07258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17</a:t>
            </a:fld>
            <a:endParaRPr lang="en-US"/>
          </a:p>
        </p:txBody>
      </p:sp>
    </p:spTree>
    <p:extLst>
      <p:ext uri="{BB962C8B-B14F-4D97-AF65-F5344CB8AC3E}">
        <p14:creationId xmlns:p14="http://schemas.microsoft.com/office/powerpoint/2010/main" val="4239487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19</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391759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20</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58429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21</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4437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22</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21876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24</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25</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11485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26</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2553604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27</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6566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7</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78447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28</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977014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29</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611077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30</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779425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31</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6005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dirty="0"/>
              <a:t>Goal:</a:t>
            </a:r>
            <a:r>
              <a:rPr lang="en-US" sz="1090" baseline="0" dirty="0"/>
              <a:t> </a:t>
            </a:r>
            <a:r>
              <a:rPr lang="en-US" sz="1090" kern="1200" baseline="0" dirty="0">
                <a:solidFill>
                  <a:schemeClr val="tx1"/>
                </a:solidFill>
                <a:effectLst/>
                <a:latin typeface="+mn-lt"/>
                <a:ea typeface="+mn-ea"/>
                <a:cs typeface="+mn-cs"/>
              </a:rPr>
              <a:t> To </a:t>
            </a:r>
            <a:r>
              <a:rPr lang="en-US" sz="1090" kern="1200" dirty="0">
                <a:solidFill>
                  <a:schemeClr val="tx1"/>
                </a:solidFill>
                <a:effectLst/>
                <a:latin typeface="+mn-lt"/>
                <a:ea typeface="+mn-ea"/>
                <a:cs typeface="+mn-cs"/>
              </a:rPr>
              <a:t>give the participants an understanding of how the physicochemical and hazardous properties of solvents effect safety and environmental impact.</a:t>
            </a:r>
          </a:p>
          <a:p>
            <a:endParaRPr lang="en-US" sz="1090" kern="1200" dirty="0">
              <a:solidFill>
                <a:schemeClr val="tx1"/>
              </a:solidFill>
              <a:effectLst/>
              <a:latin typeface="+mn-lt"/>
              <a:ea typeface="+mn-ea"/>
              <a:cs typeface="+mn-cs"/>
            </a:endParaRPr>
          </a:p>
          <a:p>
            <a:r>
              <a:rPr lang="en-US" sz="1090" kern="1200" dirty="0">
                <a:solidFill>
                  <a:schemeClr val="tx1"/>
                </a:solidFill>
                <a:effectLst/>
                <a:latin typeface="+mn-lt"/>
                <a:ea typeface="+mn-ea"/>
                <a:cs typeface="+mn-cs"/>
              </a:rPr>
              <a:t>This activity uses published solvent selection guides generated by a major pharmaceutical company, which uses them to evaluate solvents used in their large-scale process chemistry. The company has rated each solvent according to nine criteria on a “red-yellow-green”/traffic light scale, based on the physicochemical and hazardous properties.</a:t>
            </a:r>
          </a:p>
          <a:p>
            <a:endParaRPr lang="en-US" sz="109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090" kern="1200" dirty="0">
              <a:solidFill>
                <a:schemeClr val="tx1"/>
              </a:solidFill>
              <a:effectLst/>
              <a:latin typeface="+mn-lt"/>
              <a:ea typeface="+mn-ea"/>
              <a:cs typeface="+mn-cs"/>
            </a:endParaRPr>
          </a:p>
          <a:p>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32</a:t>
            </a:fld>
            <a:endParaRPr lang="en-US"/>
          </a:p>
        </p:txBody>
      </p:sp>
    </p:spTree>
    <p:extLst>
      <p:ext uri="{BB962C8B-B14F-4D97-AF65-F5344CB8AC3E}">
        <p14:creationId xmlns:p14="http://schemas.microsoft.com/office/powerpoint/2010/main" val="61306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Participants should be divided into groups of 4-5 and provided with the solvent cards for acetic acid and cyclohexene, without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names of the solvents and the “red-yellow-green” ratings left blank.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solvent card  would contain  categories like:</a:t>
            </a:r>
          </a:p>
          <a:p>
            <a:r>
              <a:rPr lang="en-US" sz="1200" kern="1200" baseline="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Incineration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Recycle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VOC </a:t>
            </a:r>
            <a:r>
              <a:rPr lang="en-US" sz="1200" kern="1200" dirty="0" err="1">
                <a:solidFill>
                  <a:schemeClr val="tx1"/>
                </a:solidFill>
                <a:effectLst/>
                <a:latin typeface="+mn-lt"/>
                <a:ea typeface="+mn-ea"/>
                <a:cs typeface="+mn-cs"/>
              </a:rPr>
              <a:t>emmision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Environmental impact to water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Environmental impact to air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Health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Exposure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Safety hazard</a:t>
            </a:r>
            <a:endParaRPr lang="en-IN" sz="1200" kern="1200" dirty="0">
              <a:solidFill>
                <a:schemeClr val="tx1"/>
              </a:solidFill>
              <a:effectLst/>
              <a:latin typeface="+mn-lt"/>
              <a:ea typeface="+mn-ea"/>
              <a:cs typeface="+mn-cs"/>
            </a:endParaRPr>
          </a:p>
          <a:p>
            <a:pPr marL="0" indent="0">
              <a:buNone/>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groups should be given approximately 20 minutes to discuss the chemical data provided on the cards and provide their own ratings in each of the eight categories. The solvent identities are left blank to avoid biasing </a:t>
            </a:r>
            <a:r>
              <a:rPr lang="en-US" sz="1200" kern="1200">
                <a:solidFill>
                  <a:schemeClr val="tx1"/>
                </a:solidFill>
                <a:effectLst/>
                <a:latin typeface="+mn-lt"/>
                <a:ea typeface="+mn-ea"/>
                <a:cs typeface="+mn-cs"/>
              </a:rPr>
              <a:t>the evaluation.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debriefing will also take approximately 20 minutes. The groups will be asked to report which criteria received a green light and which criteria received a red light and the results will then be tabulated. Then the solvent identities and actual red-yellow-green ratings from the pharmaceutical industry scientists should be revealed. This is likely to result in some “what were they thinking?” comments from the participants.</a:t>
            </a:r>
          </a:p>
          <a:p>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D6E246-6B5B-8143-B139-2A9206F6CD86}" type="slidenum">
              <a:rPr lang="en-US" smtClean="0"/>
              <a:t>33</a:t>
            </a:fld>
            <a:endParaRPr lang="en-US"/>
          </a:p>
        </p:txBody>
      </p:sp>
    </p:spTree>
    <p:extLst>
      <p:ext uri="{BB962C8B-B14F-4D97-AF65-F5344CB8AC3E}">
        <p14:creationId xmlns:p14="http://schemas.microsoft.com/office/powerpoint/2010/main" val="1427256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00D6E246-6B5B-8143-B139-2A9206F6CD86}" type="slidenum">
              <a:rPr lang="en-US" smtClean="0"/>
              <a:t>36</a:t>
            </a:fld>
            <a:endParaRPr lang="en-US"/>
          </a:p>
        </p:txBody>
      </p:sp>
    </p:spTree>
    <p:extLst>
      <p:ext uri="{BB962C8B-B14F-4D97-AF65-F5344CB8AC3E}">
        <p14:creationId xmlns:p14="http://schemas.microsoft.com/office/powerpoint/2010/main" val="62479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Issues</a:t>
            </a:r>
            <a:r>
              <a:rPr lang="en-US" sz="1100" kern="1200" baseline="0" dirty="0">
                <a:solidFill>
                  <a:schemeClr val="tx1"/>
                </a:solidFill>
                <a:effectLst/>
                <a:latin typeface="+mn-lt"/>
                <a:ea typeface="+mn-ea"/>
                <a:cs typeface="+mn-cs"/>
              </a:rPr>
              <a:t> and answers:</a:t>
            </a:r>
          </a:p>
          <a:p>
            <a:endParaRPr lang="en-US" sz="11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much the ratings change depending on the way the solvent is used in industry (i.e., compare a situation where a worker is cleaning the inside of a tank with a situation where solvent is part of an effluent that is being released into a river). The answer - a lot.</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Is it possible that either of these solvents will ever receive all “green lights” in every category? The answer - almost certainly not. </a:t>
            </a:r>
            <a:r>
              <a:rPr lang="en-US" sz="1200" kern="1200">
                <a:solidFill>
                  <a:schemeClr val="tx1"/>
                </a:solidFill>
                <a:effectLst/>
                <a:latin typeface="+mn-lt"/>
                <a:ea typeface="+mn-ea"/>
                <a:cs typeface="+mn-cs"/>
              </a:rPr>
              <a:t>This can function as a segue into a discussion of alternative solvents being developed by green chemists.</a:t>
            </a: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37</a:t>
            </a:fld>
            <a:endParaRPr lang="en-US"/>
          </a:p>
        </p:txBody>
      </p:sp>
    </p:spTree>
    <p:extLst>
      <p:ext uri="{BB962C8B-B14F-4D97-AF65-F5344CB8AC3E}">
        <p14:creationId xmlns:p14="http://schemas.microsoft.com/office/powerpoint/2010/main" val="2114622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38</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874825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sz="1000" dirty="0">
                <a:effectLst/>
              </a:rPr>
              <a:t> </a:t>
            </a:r>
            <a:endParaRPr lang="en-US" sz="1000" dirty="0"/>
          </a:p>
        </p:txBody>
      </p:sp>
      <p:sp>
        <p:nvSpPr>
          <p:cNvPr id="4" name="Slide Number Placeholder 3"/>
          <p:cNvSpPr>
            <a:spLocks noGrp="1"/>
          </p:cNvSpPr>
          <p:nvPr>
            <p:ph type="sldNum" sz="quarter" idx="10"/>
          </p:nvPr>
        </p:nvSpPr>
        <p:spPr/>
        <p:txBody>
          <a:bodyPr/>
          <a:lstStyle/>
          <a:p>
            <a:fld id="{4C5E31CE-E645-0646-B1C4-4C867113CE48}" type="slidenum">
              <a:rPr lang="en-US" smtClean="0"/>
              <a:t>39</a:t>
            </a:fld>
            <a:endParaRPr lang="en-US"/>
          </a:p>
        </p:txBody>
      </p:sp>
    </p:spTree>
    <p:extLst>
      <p:ext uri="{BB962C8B-B14F-4D97-AF65-F5344CB8AC3E}">
        <p14:creationId xmlns:p14="http://schemas.microsoft.com/office/powerpoint/2010/main" val="299789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Photochemical Ozone Creation Potential measures the production of ozone from a VOC emission through computer modelling of a complex series of chemical reactions in the atmosphere.</a:t>
            </a:r>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9</a:t>
            </a:fld>
            <a:endParaRPr lang="en-US"/>
          </a:p>
        </p:txBody>
      </p:sp>
    </p:spTree>
    <p:extLst>
      <p:ext uri="{BB962C8B-B14F-4D97-AF65-F5344CB8AC3E}">
        <p14:creationId xmlns:p14="http://schemas.microsoft.com/office/powerpoint/2010/main" val="1857607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sz="1000" dirty="0">
                <a:effectLst/>
              </a:rPr>
              <a:t> </a:t>
            </a:r>
            <a:endParaRPr lang="en-US" sz="1000" dirty="0"/>
          </a:p>
        </p:txBody>
      </p:sp>
      <p:sp>
        <p:nvSpPr>
          <p:cNvPr id="4" name="Slide Number Placeholder 3"/>
          <p:cNvSpPr>
            <a:spLocks noGrp="1"/>
          </p:cNvSpPr>
          <p:nvPr>
            <p:ph type="sldNum" sz="quarter" idx="10"/>
          </p:nvPr>
        </p:nvSpPr>
        <p:spPr/>
        <p:txBody>
          <a:bodyPr/>
          <a:lstStyle/>
          <a:p>
            <a:fld id="{4C5E31CE-E645-0646-B1C4-4C867113CE48}" type="slidenum">
              <a:rPr lang="en-US" smtClean="0"/>
              <a:t>40</a:t>
            </a:fld>
            <a:endParaRPr lang="en-US"/>
          </a:p>
        </p:txBody>
      </p:sp>
    </p:spTree>
    <p:extLst>
      <p:ext uri="{BB962C8B-B14F-4D97-AF65-F5344CB8AC3E}">
        <p14:creationId xmlns:p14="http://schemas.microsoft.com/office/powerpoint/2010/main" val="29214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46</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53</a:t>
            </a:fld>
            <a:endParaRPr lang="en-US"/>
          </a:p>
        </p:txBody>
      </p:sp>
    </p:spTree>
    <p:extLst>
      <p:ext uri="{BB962C8B-B14F-4D97-AF65-F5344CB8AC3E}">
        <p14:creationId xmlns:p14="http://schemas.microsoft.com/office/powerpoint/2010/main" val="1732757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55</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10</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r>
              <a:rPr lang="en-US" altLang="x-none" sz="1000" dirty="0"/>
              <a:t>VOCs have been linked to atmospheric ozone generation, commonly known as smog.</a:t>
            </a:r>
          </a:p>
          <a:p>
            <a:r>
              <a:rPr lang="en-US" altLang="x-none" sz="1000" dirty="0"/>
              <a:t>PERC is used</a:t>
            </a:r>
            <a:r>
              <a:rPr lang="en-US" altLang="x-none" sz="1000" baseline="0" dirty="0"/>
              <a:t> in dry cleaning.</a:t>
            </a:r>
          </a:p>
          <a:p>
            <a:r>
              <a:rPr lang="en-US" altLang="x-none" sz="1000" baseline="0" dirty="0"/>
              <a:t>CFCs deplete an ozone layer which results in severe environmental effects</a:t>
            </a:r>
          </a:p>
          <a:p>
            <a:endParaRPr lang="en-US" altLang="x-none" sz="1000" dirty="0"/>
          </a:p>
        </p:txBody>
      </p:sp>
    </p:spTree>
    <p:extLst>
      <p:ext uri="{BB962C8B-B14F-4D97-AF65-F5344CB8AC3E}">
        <p14:creationId xmlns:p14="http://schemas.microsoft.com/office/powerpoint/2010/main" val="171818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11</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sz="1200" dirty="0"/>
          </a:p>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338405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13</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61018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14</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15</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276857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4/18/2019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package" Target="../embeddings/Microsoft_Word_Document.docx"/></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3.jpeg"/><Relationship Id="rId5" Type="http://schemas.openxmlformats.org/officeDocument/2006/relationships/image" Target="../media/image34.emf"/><Relationship Id="rId4" Type="http://schemas.openxmlformats.org/officeDocument/2006/relationships/package" Target="../embeddings/Microsoft_Word_Document6.docx"/></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tiff"/><Relationship Id="rId5" Type="http://schemas.openxmlformats.org/officeDocument/2006/relationships/image" Target="../media/image43.jpeg"/><Relationship Id="rId4" Type="http://schemas.openxmlformats.org/officeDocument/2006/relationships/image" Target="../media/image42.emf"/></Relationships>
</file>

<file path=ppt/slides/_rels/slide42.xml.rels><?xml version="1.0" encoding="UTF-8" standalone="yes"?>
<Relationships xmlns="http://schemas.openxmlformats.org/package/2006/relationships"><Relationship Id="rId3" Type="http://schemas.openxmlformats.org/officeDocument/2006/relationships/hyperlink" Target="http://dx.doi.org/10.3390/ijms160817101" TargetMode="External"/><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46.tif"/></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tif"/><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tif"/><Relationship Id="rId4" Type="http://schemas.openxmlformats.org/officeDocument/2006/relationships/image" Target="../media/image47.tif"/></Relationships>
</file>

<file path=ppt/slides/_rels/slide45.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5.png"/><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localhost/Users/philipjessop/slide%20shows/NEt3%20swell%20medium.mov" TargetMode="External"/><Relationship Id="rId1" Type="http://schemas.microsoft.com/office/2007/relationships/media" Target="file://localhost/Users/philipjessop/slide%20shows/NEt3%20swell%20medium.mov" TargetMode="External"/><Relationship Id="rId5" Type="http://schemas.openxmlformats.org/officeDocument/2006/relationships/image" Target="../media/image65.emf"/><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66.emf"/><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jpeg"/><Relationship Id="rId4" Type="http://schemas.openxmlformats.org/officeDocument/2006/relationships/image" Target="../media/image73.emf"/></Relationships>
</file>

<file path=ppt/slides/_rels/slide6.xml.rels><?xml version="1.0" encoding="UTF-8" standalone="yes"?>
<Relationships xmlns="http://schemas.openxmlformats.org/package/2006/relationships"><Relationship Id="rId3" Type="http://schemas.openxmlformats.org/officeDocument/2006/relationships/hyperlink" Target="http://dx.doi.org/10.3390/ijms160817101" TargetMode="External"/><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a16="http://schemas.microsoft.com/office/drawing/2014/main" id="{37042990-E937-49B7-931E-463897A294B2}"/>
              </a:ext>
            </a:extLst>
          </p:cNvPr>
          <p:cNvPicPr>
            <a:picLocks noChangeAspect="1"/>
          </p:cNvPicPr>
          <p:nvPr/>
        </p:nvPicPr>
        <p:blipFill>
          <a:blip r:embed="rId2"/>
          <a:stretch>
            <a:fillRect/>
          </a:stretch>
        </p:blipFill>
        <p:spPr>
          <a:xfrm>
            <a:off x="2872501" y="2172448"/>
            <a:ext cx="6358046" cy="4232074"/>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286226" y="4341829"/>
            <a:ext cx="2874547" cy="862364"/>
          </a:xfrm>
          <a:prstGeom prst="rect">
            <a:avLst/>
          </a:prstGeom>
        </p:spPr>
      </p:pic>
      <p:sp>
        <p:nvSpPr>
          <p:cNvPr id="11" name="Title 1">
            <a:extLst>
              <a:ext uri="{FF2B5EF4-FFF2-40B4-BE49-F238E27FC236}">
                <a16:creationId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2" name="Picture 11">
            <a:extLst>
              <a:ext uri="{FF2B5EF4-FFF2-40B4-BE49-F238E27FC236}">
                <a16:creationId xmlns:a16="http://schemas.microsoft.com/office/drawing/2014/main" id="{8F09C9D2-FD8D-DB4E-9044-33A53633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4" y="2816379"/>
            <a:ext cx="3032234" cy="2274176"/>
          </a:xfrm>
          <a:prstGeom prst="rect">
            <a:avLst/>
          </a:prstGeom>
        </p:spPr>
      </p:pic>
    </p:spTree>
    <p:extLst>
      <p:ext uri="{BB962C8B-B14F-4D97-AF65-F5344CB8AC3E}">
        <p14:creationId xmlns:p14="http://schemas.microsoft.com/office/powerpoint/2010/main" val="169782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8821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1424911" y="1664068"/>
            <a:ext cx="7780304" cy="3268139"/>
          </a:xfrm>
          <a:noFill/>
          <a:ln/>
        </p:spPr>
        <p:txBody>
          <a:bodyPr vert="horz" lIns="90488" tIns="44450" rIns="90488" bIns="44450" rtlCol="0">
            <a:spAutoFit/>
          </a:bodyPr>
          <a:lstStyle/>
          <a:p>
            <a:pPr marL="0" indent="0">
              <a:lnSpc>
                <a:spcPct val="114000"/>
              </a:lnSpc>
              <a:buNone/>
            </a:pPr>
            <a:r>
              <a:rPr lang="en-US" altLang="x-none" b="1" dirty="0">
                <a:latin typeface="+mn-lt"/>
              </a:rPr>
              <a:t>Volatile Organic Compounds</a:t>
            </a:r>
          </a:p>
          <a:p>
            <a:pPr>
              <a:lnSpc>
                <a:spcPct val="114000"/>
              </a:lnSpc>
            </a:pPr>
            <a:endParaRPr lang="en-US" altLang="x-none" sz="200" dirty="0">
              <a:latin typeface="+mn-lt"/>
            </a:endParaRPr>
          </a:p>
          <a:p>
            <a:pPr lvl="1">
              <a:lnSpc>
                <a:spcPct val="114000"/>
              </a:lnSpc>
              <a:spcAft>
                <a:spcPts val="1000"/>
              </a:spcAft>
            </a:pPr>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lnSpc>
                <a:spcPct val="114000"/>
              </a:lnSpc>
              <a:spcAft>
                <a:spcPts val="1000"/>
              </a:spcAft>
            </a:pPr>
            <a:r>
              <a:rPr lang="en-US" altLang="x-none" dirty="0">
                <a:latin typeface="+mn-lt"/>
              </a:rPr>
              <a:t>Benzene, Toluene, Xylene (BTX)</a:t>
            </a:r>
          </a:p>
          <a:p>
            <a:pPr lvl="1">
              <a:lnSpc>
                <a:spcPct val="114000"/>
              </a:lnSpc>
              <a:spcAft>
                <a:spcPts val="1000"/>
              </a:spcAft>
            </a:pPr>
            <a:r>
              <a:rPr lang="en-US" altLang="x-none" dirty="0">
                <a:latin typeface="+mn-lt"/>
              </a:rPr>
              <a:t>Acetone, Ethylene Glycol, </a:t>
            </a:r>
            <a:r>
              <a:rPr lang="en-US" altLang="x-none" dirty="0" err="1">
                <a:latin typeface="+mn-lt"/>
              </a:rPr>
              <a:t>methylethyl</a:t>
            </a:r>
            <a:r>
              <a:rPr lang="en-US" altLang="x-none" dirty="0">
                <a:latin typeface="+mn-lt"/>
              </a:rPr>
              <a:t> ketone (MEK)</a:t>
            </a:r>
          </a:p>
          <a:p>
            <a:pPr lvl="1">
              <a:lnSpc>
                <a:spcPct val="114000"/>
              </a:lnSpc>
            </a:pPr>
            <a:endParaRPr lang="en-US" altLang="x-none" sz="1200" dirty="0">
              <a:latin typeface="+mn-lt"/>
            </a:endParaRPr>
          </a:p>
        </p:txBody>
      </p:sp>
      <p:cxnSp>
        <p:nvCxnSpPr>
          <p:cNvPr id="4" name="Straight Connector 3">
            <a:extLst>
              <a:ext uri="{FF2B5EF4-FFF2-40B4-BE49-F238E27FC236}">
                <a16:creationId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1759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1125929" y="1320995"/>
            <a:ext cx="10071722" cy="5262851"/>
          </a:xfrm>
          <a:noFill/>
          <a:ln/>
        </p:spPr>
        <p:txBody>
          <a:bodyPr vert="horz" wrap="square" lIns="90488" tIns="44450" rIns="90488" bIns="44450" rtlCol="0">
            <a:spAutoFit/>
          </a:bodyPr>
          <a:lstStyle/>
          <a:p>
            <a:pPr marL="0" indent="0">
              <a:lnSpc>
                <a:spcPct val="114000"/>
              </a:lnSpc>
              <a:buNone/>
            </a:pPr>
            <a:r>
              <a:rPr lang="en-US" altLang="x-none" sz="2400" b="1" dirty="0">
                <a:latin typeface="+mn-lt"/>
              </a:rPr>
              <a:t>Inherent Toxicity</a:t>
            </a:r>
          </a:p>
          <a:p>
            <a:pPr marL="533400" lvl="1">
              <a:lnSpc>
                <a:spcPct val="114000"/>
              </a:lnSpc>
              <a:spcBef>
                <a:spcPts val="0"/>
              </a:spcBef>
            </a:pPr>
            <a:r>
              <a:rPr lang="en-US" altLang="x-none" sz="2100" dirty="0">
                <a:latin typeface="+mn-lt"/>
              </a:rPr>
              <a:t>Methylene chloride, chloroform, carbon tetra chloride and other halogenated solvents are suspected human carcinogens.</a:t>
            </a:r>
          </a:p>
          <a:p>
            <a:pPr marL="0" indent="0">
              <a:lnSpc>
                <a:spcPct val="114000"/>
              </a:lnSpc>
              <a:buNone/>
            </a:pPr>
            <a:r>
              <a:rPr lang="en-US" altLang="x-none" sz="2400" b="1" dirty="0">
                <a:latin typeface="+mn-lt"/>
              </a:rPr>
              <a:t>Flammability</a:t>
            </a:r>
          </a:p>
          <a:p>
            <a:pPr marL="533400" lvl="1">
              <a:lnSpc>
                <a:spcPct val="114000"/>
              </a:lnSpc>
              <a:spcBef>
                <a:spcPts val="0"/>
              </a:spcBef>
            </a:pPr>
            <a:r>
              <a:rPr lang="en-US" altLang="x-none" sz="2100" dirty="0"/>
              <a:t>Because of their physicochemical properties (low flash point and autoignition temperatures), solvents are flammable.</a:t>
            </a:r>
          </a:p>
          <a:p>
            <a:pPr marL="0" indent="0">
              <a:lnSpc>
                <a:spcPct val="114000"/>
              </a:lnSpc>
              <a:buNone/>
            </a:pPr>
            <a:r>
              <a:rPr lang="en-US" altLang="x-none" sz="2400" b="1" dirty="0">
                <a:latin typeface="+mn-lt"/>
              </a:rPr>
              <a:t>Explosivity</a:t>
            </a:r>
          </a:p>
          <a:p>
            <a:pPr marL="533400" lvl="1">
              <a:lnSpc>
                <a:spcPct val="114000"/>
              </a:lnSpc>
              <a:spcBef>
                <a:spcPts val="0"/>
              </a:spcBef>
            </a:pPr>
            <a:r>
              <a:rPr lang="en-US" altLang="x-none" sz="2100" dirty="0"/>
              <a:t>They can explode, and since they are used in large volumes, the explosion can be disastrous. </a:t>
            </a:r>
          </a:p>
          <a:p>
            <a:pPr marL="0" indent="0">
              <a:lnSpc>
                <a:spcPct val="114000"/>
              </a:lnSpc>
              <a:buNone/>
            </a:pPr>
            <a:r>
              <a:rPr lang="en-US" altLang="x-none" sz="2400" b="1" dirty="0">
                <a:latin typeface="+mn-lt"/>
              </a:rPr>
              <a:t>Stratospheric Ozone Depletion</a:t>
            </a:r>
          </a:p>
          <a:p>
            <a:pPr marL="533400" lvl="1">
              <a:lnSpc>
                <a:spcPct val="114000"/>
              </a:lnSpc>
              <a:spcBef>
                <a:spcPts val="0"/>
              </a:spcBef>
            </a:pPr>
            <a:r>
              <a:rPr lang="en-US" altLang="x-none" sz="2100" dirty="0"/>
              <a:t>They reduce the ozone layer which protects the earth from the radiation.</a:t>
            </a:r>
          </a:p>
          <a:p>
            <a:pPr marL="0" indent="0">
              <a:lnSpc>
                <a:spcPct val="114000"/>
              </a:lnSpc>
              <a:buNone/>
            </a:pPr>
            <a:r>
              <a:rPr lang="en-US" altLang="x-none" sz="2400" b="1" dirty="0">
                <a:latin typeface="+mn-lt"/>
              </a:rPr>
              <a:t>Global Warming Potential</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094282" y="1397771"/>
            <a:ext cx="10259518" cy="4351338"/>
          </a:xfrm>
        </p:spPr>
        <p:txBody>
          <a:bodyPr>
            <a:normAutofit/>
          </a:bodyPr>
          <a:lstStyle/>
          <a:p>
            <a:pPr>
              <a:lnSpc>
                <a:spcPct val="114000"/>
              </a:lnSpc>
            </a:pPr>
            <a:r>
              <a:rPr lang="en-US" sz="2200" dirty="0"/>
              <a:t>Transportation emissions in the United States and Europe have declined rapidly</a:t>
            </a:r>
          </a:p>
          <a:p>
            <a:pPr>
              <a:lnSpc>
                <a:spcPct val="114000"/>
              </a:lnSpc>
            </a:pPr>
            <a:r>
              <a:rPr lang="en-US" sz="2200" dirty="0"/>
              <a:t>The use of </a:t>
            </a:r>
            <a:r>
              <a:rPr lang="en-US" sz="2200" b="1" dirty="0"/>
              <a:t>volatile chemical products (VCPs)</a:t>
            </a:r>
            <a:r>
              <a:rPr lang="en-US" sz="2200" dirty="0"/>
              <a:t>—including pesticides, coatings, printing inks, adhesives, cleaning agents, and personal care products—now constitutes </a:t>
            </a:r>
            <a:r>
              <a:rPr lang="en-US" sz="2200" b="1" dirty="0"/>
              <a:t>half of fossil fuel VOC emissions in industrialized cities</a:t>
            </a:r>
            <a:r>
              <a:rPr lang="en-US" sz="2200" dirty="0"/>
              <a:t>.</a:t>
            </a:r>
          </a:p>
        </p:txBody>
      </p:sp>
      <p:sp>
        <p:nvSpPr>
          <p:cNvPr id="5" name="Rectangle 4"/>
          <p:cNvSpPr/>
          <p:nvPr/>
        </p:nvSpPr>
        <p:spPr>
          <a:xfrm>
            <a:off x="1139750" y="6527906"/>
            <a:ext cx="3402983" cy="307777"/>
          </a:xfrm>
          <a:prstGeom prst="rect">
            <a:avLst/>
          </a:prstGeom>
        </p:spPr>
        <p:txBody>
          <a:bodyPr wrap="none">
            <a:spAutoFit/>
          </a:bodyPr>
          <a:lstStyle/>
          <a:p>
            <a:r>
              <a:rPr lang="fr-FR" sz="1400" dirty="0">
                <a:solidFill>
                  <a:srgbClr val="231F20"/>
                </a:solidFill>
              </a:rPr>
              <a:t>McDonald et al., </a:t>
            </a:r>
            <a:r>
              <a:rPr lang="fr-FR" sz="1400" i="1" dirty="0">
                <a:solidFill>
                  <a:srgbClr val="231F20"/>
                </a:solidFill>
              </a:rPr>
              <a:t>Science </a:t>
            </a:r>
            <a:r>
              <a:rPr lang="fr-FR" sz="1400" b="1" dirty="0">
                <a:solidFill>
                  <a:srgbClr val="231F20"/>
                </a:solidFill>
              </a:rPr>
              <a:t>2018</a:t>
            </a:r>
            <a:r>
              <a:rPr lang="fr-FR" sz="1400" dirty="0">
                <a:solidFill>
                  <a:srgbClr val="231F20"/>
                </a:solidFill>
              </a:rPr>
              <a:t> </a:t>
            </a:r>
            <a:r>
              <a:rPr lang="fr-FR" sz="1400" i="1" dirty="0">
                <a:solidFill>
                  <a:srgbClr val="231F20"/>
                </a:solidFill>
              </a:rPr>
              <a:t>359</a:t>
            </a:r>
            <a:r>
              <a:rPr lang="fr-FR" sz="1400" dirty="0">
                <a:solidFill>
                  <a:srgbClr val="231F20"/>
                </a:solidFill>
              </a:rPr>
              <a:t>, 760–764</a:t>
            </a:r>
            <a:endParaRPr lang="en-US" sz="4000" dirty="0"/>
          </a:p>
        </p:txBody>
      </p:sp>
      <p:pic>
        <p:nvPicPr>
          <p:cNvPr id="6" name="Picture 5"/>
          <p:cNvPicPr>
            <a:picLocks noChangeAspect="1"/>
          </p:cNvPicPr>
          <p:nvPr/>
        </p:nvPicPr>
        <p:blipFill rotWithShape="1">
          <a:blip r:embed="rId3"/>
          <a:srcRect l="6588" t="21201" r="25513" b="28905"/>
          <a:stretch/>
        </p:blipFill>
        <p:spPr>
          <a:xfrm>
            <a:off x="2432304" y="3068474"/>
            <a:ext cx="7225284" cy="2986452"/>
          </a:xfrm>
          <a:prstGeom prst="rect">
            <a:avLst/>
          </a:prstGeom>
        </p:spPr>
      </p:pic>
      <p:sp>
        <p:nvSpPr>
          <p:cNvPr id="8" name="Rectangle 7"/>
          <p:cNvSpPr/>
          <p:nvPr/>
        </p:nvSpPr>
        <p:spPr>
          <a:xfrm>
            <a:off x="3117954" y="6009955"/>
            <a:ext cx="6436170" cy="553998"/>
          </a:xfrm>
          <a:prstGeom prst="rect">
            <a:avLst/>
          </a:prstGeom>
        </p:spPr>
        <p:txBody>
          <a:bodyPr wrap="square">
            <a:spAutoFit/>
          </a:bodyPr>
          <a:lstStyle/>
          <a:p>
            <a:r>
              <a:rPr lang="en-US" sz="1500" dirty="0"/>
              <a:t>Total VOC emission factors for end uses of petrochemical sources considered in his study, including from mobile sources and volatile chemical products.</a:t>
            </a:r>
          </a:p>
        </p:txBody>
      </p:sp>
    </p:spTree>
    <p:extLst>
      <p:ext uri="{BB962C8B-B14F-4D97-AF65-F5344CB8AC3E}">
        <p14:creationId xmlns:p14="http://schemas.microsoft.com/office/powerpoint/2010/main" val="7367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Minimizing solvent use</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5009396-AB60-FB4F-9B25-E343197DEA39}"/>
              </a:ext>
            </a:extLst>
          </p:cNvPr>
          <p:cNvSpPr txBox="1">
            <a:spLocks noChangeArrowheads="1"/>
          </p:cNvSpPr>
          <p:nvPr/>
        </p:nvSpPr>
        <p:spPr>
          <a:xfrm>
            <a:off x="-806738" y="1173382"/>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Calibri" panose="020F0502020204030204" pitchFamily="34" charset="0"/>
                <a:ea typeface="ＭＳ Ｐゴシック" pitchFamily="-108" charset="-128"/>
                <a:cs typeface="Calibri" panose="020F0502020204030204" pitchFamily="34" charset="0"/>
              </a:rPr>
              <a:t>Murphy’s Law of Solvents</a:t>
            </a:r>
            <a:endParaRPr lang="en-US" dirty="0">
              <a:latin typeface="Calibri" panose="020F0502020204030204" pitchFamily="34" charset="0"/>
              <a:ea typeface="ＭＳ Ｐゴシック" pitchFamily="-108" charset="-128"/>
              <a:cs typeface="Calibri" panose="020F0502020204030204" pitchFamily="34" charset="0"/>
            </a:endParaRPr>
          </a:p>
        </p:txBody>
      </p:sp>
      <p:sp>
        <p:nvSpPr>
          <p:cNvPr id="6" name="Rectangle 3">
            <a:extLst>
              <a:ext uri="{FF2B5EF4-FFF2-40B4-BE49-F238E27FC236}">
                <a16:creationId xmlns:a16="http://schemas.microsoft.com/office/drawing/2014/main" id="{A80FC19D-C6A7-E84B-99DA-7BA0D198BC85}"/>
              </a:ext>
            </a:extLst>
          </p:cNvPr>
          <p:cNvSpPr txBox="1">
            <a:spLocks noChangeArrowheads="1"/>
          </p:cNvSpPr>
          <p:nvPr/>
        </p:nvSpPr>
        <p:spPr>
          <a:xfrm>
            <a:off x="368919" y="2143257"/>
            <a:ext cx="5643707"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i="1" dirty="0">
                <a:solidFill>
                  <a:srgbClr val="CA0702"/>
                </a:solidFill>
                <a:ea typeface="ＭＳ Ｐゴシック" pitchFamily="-108" charset="-128"/>
                <a:cs typeface="ＭＳ Ｐゴシック" pitchFamily="-108" charset="-128"/>
              </a:rPr>
              <a:t>“The best solvent for any process step is bad for the subsequent step.”</a:t>
            </a:r>
            <a:endParaRPr lang="en-US" dirty="0">
              <a:ea typeface="ＭＳ Ｐゴシック" pitchFamily="-108" charset="-128"/>
              <a:cs typeface="ＭＳ Ｐゴシック" pitchFamily="-108" charset="-128"/>
            </a:endParaRPr>
          </a:p>
        </p:txBody>
      </p:sp>
      <p:pic>
        <p:nvPicPr>
          <p:cNvPr id="7" name="Picture 4">
            <a:extLst>
              <a:ext uri="{FF2B5EF4-FFF2-40B4-BE49-F238E27FC236}">
                <a16:creationId xmlns:a16="http://schemas.microsoft.com/office/drawing/2014/main" id="{0CAE5FB8-5D74-E946-8EA4-B76D8BFE9DCA}"/>
              </a:ext>
            </a:extLst>
          </p:cNvPr>
          <p:cNvPicPr>
            <a:picLocks noChangeAspect="1" noChangeArrowheads="1"/>
          </p:cNvPicPr>
          <p:nvPr/>
        </p:nvPicPr>
        <p:blipFill>
          <a:blip r:embed="rId3"/>
          <a:srcRect/>
          <a:stretch>
            <a:fillRect/>
          </a:stretch>
        </p:blipFill>
        <p:spPr bwMode="auto">
          <a:xfrm>
            <a:off x="6446952" y="1256509"/>
            <a:ext cx="1277937" cy="2403475"/>
          </a:xfrm>
          <a:prstGeom prst="rect">
            <a:avLst/>
          </a:prstGeom>
          <a:noFill/>
          <a:ln w="9525">
            <a:noFill/>
            <a:miter lim="800000"/>
            <a:headEnd/>
            <a:tailEnd/>
          </a:ln>
        </p:spPr>
      </p:pic>
      <p:grpSp>
        <p:nvGrpSpPr>
          <p:cNvPr id="2" name="Group 1">
            <a:extLst>
              <a:ext uri="{FF2B5EF4-FFF2-40B4-BE49-F238E27FC236}">
                <a16:creationId xmlns:a16="http://schemas.microsoft.com/office/drawing/2014/main" id="{C7A408C4-8BA9-534B-A81A-70637932AD91}"/>
              </a:ext>
            </a:extLst>
          </p:cNvPr>
          <p:cNvGrpSpPr/>
          <p:nvPr/>
        </p:nvGrpSpPr>
        <p:grpSpPr>
          <a:xfrm>
            <a:off x="2744810" y="3895857"/>
            <a:ext cx="6969959" cy="2592288"/>
            <a:chOff x="2744810" y="3895857"/>
            <a:chExt cx="6969959" cy="2592288"/>
          </a:xfrm>
        </p:grpSpPr>
        <p:pic>
          <p:nvPicPr>
            <p:cNvPr id="8" name="Picture 7">
              <a:extLst>
                <a:ext uri="{FF2B5EF4-FFF2-40B4-BE49-F238E27FC236}">
                  <a16:creationId xmlns:a16="http://schemas.microsoft.com/office/drawing/2014/main" id="{91D13919-6CB5-5B47-8A7A-04143BE68DA0}"/>
                </a:ext>
              </a:extLst>
            </p:cNvPr>
            <p:cNvPicPr>
              <a:picLocks noChangeAspect="1"/>
            </p:cNvPicPr>
            <p:nvPr/>
          </p:nvPicPr>
          <p:blipFill>
            <a:blip r:embed="rId4"/>
            <a:stretch>
              <a:fillRect/>
            </a:stretch>
          </p:blipFill>
          <p:spPr>
            <a:xfrm>
              <a:off x="4473002" y="4183889"/>
              <a:ext cx="1704280" cy="2304256"/>
            </a:xfrm>
            <a:prstGeom prst="rect">
              <a:avLst/>
            </a:prstGeom>
          </p:spPr>
        </p:pic>
        <p:pic>
          <p:nvPicPr>
            <p:cNvPr id="9" name="Picture 8">
              <a:extLst>
                <a:ext uri="{FF2B5EF4-FFF2-40B4-BE49-F238E27FC236}">
                  <a16:creationId xmlns:a16="http://schemas.microsoft.com/office/drawing/2014/main" id="{8B8DCD97-AFD5-B240-BD8F-A7D31A0C8030}"/>
                </a:ext>
              </a:extLst>
            </p:cNvPr>
            <p:cNvPicPr>
              <a:picLocks noChangeAspect="1"/>
            </p:cNvPicPr>
            <p:nvPr/>
          </p:nvPicPr>
          <p:blipFill>
            <a:blip r:embed="rId5"/>
            <a:stretch>
              <a:fillRect/>
            </a:stretch>
          </p:blipFill>
          <p:spPr>
            <a:xfrm>
              <a:off x="2744810" y="4327905"/>
              <a:ext cx="1674402" cy="2160240"/>
            </a:xfrm>
            <a:prstGeom prst="rect">
              <a:avLst/>
            </a:prstGeom>
          </p:spPr>
        </p:pic>
        <p:pic>
          <p:nvPicPr>
            <p:cNvPr id="10" name="Picture 9">
              <a:extLst>
                <a:ext uri="{FF2B5EF4-FFF2-40B4-BE49-F238E27FC236}">
                  <a16:creationId xmlns:a16="http://schemas.microsoft.com/office/drawing/2014/main" id="{D612EE48-F217-954C-AA1D-A861204D0675}"/>
                </a:ext>
              </a:extLst>
            </p:cNvPr>
            <p:cNvPicPr>
              <a:picLocks noChangeAspect="1"/>
            </p:cNvPicPr>
            <p:nvPr/>
          </p:nvPicPr>
          <p:blipFill>
            <a:blip r:embed="rId5"/>
            <a:stretch>
              <a:fillRect/>
            </a:stretch>
          </p:blipFill>
          <p:spPr>
            <a:xfrm>
              <a:off x="6273202" y="4327905"/>
              <a:ext cx="1674402" cy="2160240"/>
            </a:xfrm>
            <a:prstGeom prst="rect">
              <a:avLst/>
            </a:prstGeom>
          </p:spPr>
        </p:pic>
        <p:pic>
          <p:nvPicPr>
            <p:cNvPr id="11" name="Picture 10">
              <a:extLst>
                <a:ext uri="{FF2B5EF4-FFF2-40B4-BE49-F238E27FC236}">
                  <a16:creationId xmlns:a16="http://schemas.microsoft.com/office/drawing/2014/main" id="{95894B72-6862-EE43-AB10-B2C2E919C7E9}"/>
                </a:ext>
              </a:extLst>
            </p:cNvPr>
            <p:cNvPicPr>
              <a:picLocks noChangeAspect="1"/>
            </p:cNvPicPr>
            <p:nvPr/>
          </p:nvPicPr>
          <p:blipFill>
            <a:blip r:embed="rId6"/>
            <a:stretch>
              <a:fillRect/>
            </a:stretch>
          </p:blipFill>
          <p:spPr>
            <a:xfrm>
              <a:off x="8073402" y="4327905"/>
              <a:ext cx="1641367" cy="2088232"/>
            </a:xfrm>
            <a:prstGeom prst="rect">
              <a:avLst/>
            </a:prstGeom>
          </p:spPr>
        </p:pic>
        <p:sp>
          <p:nvSpPr>
            <p:cNvPr id="12" name="TextBox 11">
              <a:extLst>
                <a:ext uri="{FF2B5EF4-FFF2-40B4-BE49-F238E27FC236}">
                  <a16:creationId xmlns:a16="http://schemas.microsoft.com/office/drawing/2014/main" id="{D9028403-6B35-F349-92C6-A4C6773AE858}"/>
                </a:ext>
              </a:extLst>
            </p:cNvPr>
            <p:cNvSpPr txBox="1"/>
            <p:nvPr/>
          </p:nvSpPr>
          <p:spPr>
            <a:xfrm>
              <a:off x="3294112" y="5792573"/>
              <a:ext cx="723538" cy="523220"/>
            </a:xfrm>
            <a:prstGeom prst="rect">
              <a:avLst/>
            </a:prstGeom>
            <a:noFill/>
          </p:spPr>
          <p:txBody>
            <a:bodyPr wrap="none" rtlCol="0">
              <a:spAutoFit/>
            </a:bodyPr>
            <a:lstStyle/>
            <a:p>
              <a:pPr algn="ctr"/>
              <a:r>
                <a:rPr lang="en-US"/>
                <a:t>polar</a:t>
              </a:r>
            </a:p>
            <a:p>
              <a:pPr algn="ctr"/>
              <a:r>
                <a:rPr lang="en-US"/>
                <a:t>aprotic</a:t>
              </a:r>
            </a:p>
          </p:txBody>
        </p:sp>
        <p:sp>
          <p:nvSpPr>
            <p:cNvPr id="13" name="TextBox 12">
              <a:extLst>
                <a:ext uri="{FF2B5EF4-FFF2-40B4-BE49-F238E27FC236}">
                  <a16:creationId xmlns:a16="http://schemas.microsoft.com/office/drawing/2014/main" id="{9762C9C3-DAE3-724F-9573-CF90AD9DE5C2}"/>
                </a:ext>
              </a:extLst>
            </p:cNvPr>
            <p:cNvSpPr txBox="1"/>
            <p:nvPr/>
          </p:nvSpPr>
          <p:spPr>
            <a:xfrm>
              <a:off x="4977058" y="5773409"/>
              <a:ext cx="889987" cy="523220"/>
            </a:xfrm>
            <a:prstGeom prst="rect">
              <a:avLst/>
            </a:prstGeom>
            <a:noFill/>
          </p:spPr>
          <p:txBody>
            <a:bodyPr wrap="none" rtlCol="0">
              <a:spAutoFit/>
            </a:bodyPr>
            <a:lstStyle/>
            <a:p>
              <a:pPr algn="ctr"/>
              <a:r>
                <a:rPr lang="en-US"/>
                <a:t>nonpolar</a:t>
              </a:r>
            </a:p>
            <a:p>
              <a:pPr algn="ctr"/>
              <a:r>
                <a:rPr lang="en-US"/>
                <a:t>aprotic</a:t>
              </a:r>
            </a:p>
          </p:txBody>
        </p:sp>
        <p:sp>
          <p:nvSpPr>
            <p:cNvPr id="14" name="TextBox 13">
              <a:extLst>
                <a:ext uri="{FF2B5EF4-FFF2-40B4-BE49-F238E27FC236}">
                  <a16:creationId xmlns:a16="http://schemas.microsoft.com/office/drawing/2014/main" id="{9170DBAD-2687-8D4B-B165-D273689A39A0}"/>
                </a:ext>
              </a:extLst>
            </p:cNvPr>
            <p:cNvSpPr txBox="1"/>
            <p:nvPr/>
          </p:nvSpPr>
          <p:spPr>
            <a:xfrm>
              <a:off x="6825962" y="5773409"/>
              <a:ext cx="723538" cy="523220"/>
            </a:xfrm>
            <a:prstGeom prst="rect">
              <a:avLst/>
            </a:prstGeom>
            <a:noFill/>
          </p:spPr>
          <p:txBody>
            <a:bodyPr wrap="none" rtlCol="0">
              <a:spAutoFit/>
            </a:bodyPr>
            <a:lstStyle/>
            <a:p>
              <a:pPr algn="ctr"/>
              <a:r>
                <a:rPr lang="en-US"/>
                <a:t>polar</a:t>
              </a:r>
            </a:p>
            <a:p>
              <a:pPr algn="ctr"/>
              <a:r>
                <a:rPr lang="en-US"/>
                <a:t>aprotic</a:t>
              </a:r>
            </a:p>
          </p:txBody>
        </p:sp>
        <p:sp>
          <p:nvSpPr>
            <p:cNvPr id="15" name="TextBox 14">
              <a:extLst>
                <a:ext uri="{FF2B5EF4-FFF2-40B4-BE49-F238E27FC236}">
                  <a16:creationId xmlns:a16="http://schemas.microsoft.com/office/drawing/2014/main" id="{A4F51F4A-EA1C-2C4D-BF92-D56339014AD4}"/>
                </a:ext>
              </a:extLst>
            </p:cNvPr>
            <p:cNvSpPr txBox="1"/>
            <p:nvPr/>
          </p:nvSpPr>
          <p:spPr>
            <a:xfrm>
              <a:off x="8702729" y="5773409"/>
              <a:ext cx="623688" cy="523220"/>
            </a:xfrm>
            <a:prstGeom prst="rect">
              <a:avLst/>
            </a:prstGeom>
            <a:noFill/>
          </p:spPr>
          <p:txBody>
            <a:bodyPr wrap="none" rtlCol="0">
              <a:spAutoFit/>
            </a:bodyPr>
            <a:lstStyle/>
            <a:p>
              <a:pPr algn="ctr"/>
              <a:r>
                <a:rPr lang="en-US" dirty="0"/>
                <a:t>polar</a:t>
              </a:r>
            </a:p>
            <a:p>
              <a:pPr algn="ctr"/>
              <a:r>
                <a:rPr lang="en-US" dirty="0" err="1"/>
                <a:t>protic</a:t>
              </a:r>
              <a:endParaRPr lang="en-US" dirty="0"/>
            </a:p>
          </p:txBody>
        </p:sp>
        <p:sp>
          <p:nvSpPr>
            <p:cNvPr id="16" name="TextBox 15">
              <a:extLst>
                <a:ext uri="{FF2B5EF4-FFF2-40B4-BE49-F238E27FC236}">
                  <a16:creationId xmlns:a16="http://schemas.microsoft.com/office/drawing/2014/main" id="{03D3D19B-0E24-BC42-8686-EE7C122438B2}"/>
                </a:ext>
              </a:extLst>
            </p:cNvPr>
            <p:cNvSpPr txBox="1"/>
            <p:nvPr/>
          </p:nvSpPr>
          <p:spPr>
            <a:xfrm>
              <a:off x="3248866" y="3895857"/>
              <a:ext cx="766844" cy="307777"/>
            </a:xfrm>
            <a:prstGeom prst="rect">
              <a:avLst/>
            </a:prstGeom>
            <a:noFill/>
          </p:spPr>
          <p:txBody>
            <a:bodyPr wrap="none" rtlCol="0">
              <a:spAutoFit/>
            </a:bodyPr>
            <a:lstStyle/>
            <a:p>
              <a:pPr algn="ctr"/>
              <a:r>
                <a:rPr lang="en-US"/>
                <a:t>1</a:t>
              </a:r>
              <a:r>
                <a:rPr lang="en-US" baseline="30000"/>
                <a:t>st</a:t>
              </a:r>
              <a:r>
                <a:rPr lang="en-US"/>
                <a:t> step</a:t>
              </a:r>
            </a:p>
          </p:txBody>
        </p:sp>
        <p:sp>
          <p:nvSpPr>
            <p:cNvPr id="17" name="TextBox 16">
              <a:extLst>
                <a:ext uri="{FF2B5EF4-FFF2-40B4-BE49-F238E27FC236}">
                  <a16:creationId xmlns:a16="http://schemas.microsoft.com/office/drawing/2014/main" id="{BB0F095F-B0C3-9D46-9BB0-76A31D8113C4}"/>
                </a:ext>
              </a:extLst>
            </p:cNvPr>
            <p:cNvSpPr txBox="1"/>
            <p:nvPr/>
          </p:nvSpPr>
          <p:spPr>
            <a:xfrm>
              <a:off x="4977058" y="3895857"/>
              <a:ext cx="806877" cy="307777"/>
            </a:xfrm>
            <a:prstGeom prst="rect">
              <a:avLst/>
            </a:prstGeom>
            <a:noFill/>
          </p:spPr>
          <p:txBody>
            <a:bodyPr wrap="none" rtlCol="0">
              <a:spAutoFit/>
            </a:bodyPr>
            <a:lstStyle/>
            <a:p>
              <a:pPr algn="ctr"/>
              <a:r>
                <a:rPr lang="en-US"/>
                <a:t>2</a:t>
              </a:r>
              <a:r>
                <a:rPr lang="en-US" baseline="30000"/>
                <a:t>nd</a:t>
              </a:r>
              <a:r>
                <a:rPr lang="en-US"/>
                <a:t> step</a:t>
              </a:r>
            </a:p>
          </p:txBody>
        </p:sp>
        <p:sp>
          <p:nvSpPr>
            <p:cNvPr id="18" name="TextBox 17">
              <a:extLst>
                <a:ext uri="{FF2B5EF4-FFF2-40B4-BE49-F238E27FC236}">
                  <a16:creationId xmlns:a16="http://schemas.microsoft.com/office/drawing/2014/main" id="{4C9B7B3C-0AB9-F849-8687-9A9E8E44D7FF}"/>
                </a:ext>
              </a:extLst>
            </p:cNvPr>
            <p:cNvSpPr txBox="1"/>
            <p:nvPr/>
          </p:nvSpPr>
          <p:spPr>
            <a:xfrm>
              <a:off x="6705250" y="3895857"/>
              <a:ext cx="806877" cy="307777"/>
            </a:xfrm>
            <a:prstGeom prst="rect">
              <a:avLst/>
            </a:prstGeom>
            <a:noFill/>
          </p:spPr>
          <p:txBody>
            <a:bodyPr wrap="none" rtlCol="0">
              <a:spAutoFit/>
            </a:bodyPr>
            <a:lstStyle/>
            <a:p>
              <a:pPr algn="ctr"/>
              <a:r>
                <a:rPr lang="en-US"/>
                <a:t>3</a:t>
              </a:r>
              <a:r>
                <a:rPr lang="en-US" baseline="30000"/>
                <a:t>rd</a:t>
              </a:r>
              <a:r>
                <a:rPr lang="en-US"/>
                <a:t> step</a:t>
              </a:r>
            </a:p>
          </p:txBody>
        </p:sp>
        <p:sp>
          <p:nvSpPr>
            <p:cNvPr id="19" name="TextBox 18">
              <a:extLst>
                <a:ext uri="{FF2B5EF4-FFF2-40B4-BE49-F238E27FC236}">
                  <a16:creationId xmlns:a16="http://schemas.microsoft.com/office/drawing/2014/main" id="{E6FD87BC-98A8-6F48-9563-E2033D6E7226}"/>
                </a:ext>
              </a:extLst>
            </p:cNvPr>
            <p:cNvSpPr txBox="1"/>
            <p:nvPr/>
          </p:nvSpPr>
          <p:spPr>
            <a:xfrm>
              <a:off x="8561025" y="3895857"/>
              <a:ext cx="773565" cy="307777"/>
            </a:xfrm>
            <a:prstGeom prst="rect">
              <a:avLst/>
            </a:prstGeom>
            <a:noFill/>
          </p:spPr>
          <p:txBody>
            <a:bodyPr wrap="none" rtlCol="0">
              <a:spAutoFit/>
            </a:bodyPr>
            <a:lstStyle/>
            <a:p>
              <a:pPr algn="ctr"/>
              <a:r>
                <a:rPr lang="en-US"/>
                <a:t>4</a:t>
              </a:r>
              <a:r>
                <a:rPr lang="en-US" baseline="30000"/>
                <a:t>th</a:t>
              </a:r>
              <a:r>
                <a:rPr lang="en-US"/>
                <a:t> step</a:t>
              </a:r>
            </a:p>
          </p:txBody>
        </p:sp>
      </p:grpSp>
    </p:spTree>
    <p:extLst>
      <p:ext uri="{BB962C8B-B14F-4D97-AF65-F5344CB8AC3E}">
        <p14:creationId xmlns:p14="http://schemas.microsoft.com/office/powerpoint/2010/main" val="3890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Minimizing solvent use: Compromise Solvents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3FB357BD-279B-994C-B014-4E2BBF5D1F5E}"/>
              </a:ext>
            </a:extLst>
          </p:cNvPr>
          <p:cNvPicPr>
            <a:picLocks noChangeAspect="1" noChangeArrowheads="1"/>
          </p:cNvPicPr>
          <p:nvPr/>
        </p:nvPicPr>
        <p:blipFill>
          <a:blip r:embed="rId3"/>
          <a:srcRect/>
          <a:stretch>
            <a:fillRect/>
          </a:stretch>
        </p:blipFill>
        <p:spPr bwMode="auto">
          <a:xfrm>
            <a:off x="677864" y="1574800"/>
            <a:ext cx="7512050" cy="2262188"/>
          </a:xfrm>
          <a:prstGeom prst="rect">
            <a:avLst/>
          </a:prstGeom>
          <a:noFill/>
          <a:ln w="9525">
            <a:noFill/>
            <a:miter lim="800000"/>
            <a:headEnd/>
            <a:tailEnd/>
          </a:ln>
        </p:spPr>
      </p:pic>
      <p:pic>
        <p:nvPicPr>
          <p:cNvPr id="9" name="Picture 8">
            <a:extLst>
              <a:ext uri="{FF2B5EF4-FFF2-40B4-BE49-F238E27FC236}">
                <a16:creationId xmlns:a16="http://schemas.microsoft.com/office/drawing/2014/main" id="{2D3B7091-9816-784A-946C-EDAC412FD113}"/>
              </a:ext>
            </a:extLst>
          </p:cNvPr>
          <p:cNvPicPr>
            <a:picLocks noChangeAspect="1"/>
          </p:cNvPicPr>
          <p:nvPr/>
        </p:nvPicPr>
        <p:blipFill>
          <a:blip r:embed="rId4"/>
          <a:srcRect/>
          <a:stretch>
            <a:fillRect/>
          </a:stretch>
        </p:blipFill>
        <p:spPr bwMode="auto">
          <a:xfrm>
            <a:off x="10335523" y="1334294"/>
            <a:ext cx="1714818" cy="1371600"/>
          </a:xfrm>
          <a:prstGeom prst="rect">
            <a:avLst/>
          </a:prstGeom>
          <a:noFill/>
          <a:ln w="9525">
            <a:noFill/>
            <a:miter lim="800000"/>
            <a:headEnd/>
            <a:tailEnd/>
          </a:ln>
        </p:spPr>
      </p:pic>
      <p:sp>
        <p:nvSpPr>
          <p:cNvPr id="5" name="TextBox 4">
            <a:extLst>
              <a:ext uri="{FF2B5EF4-FFF2-40B4-BE49-F238E27FC236}">
                <a16:creationId xmlns:a16="http://schemas.microsoft.com/office/drawing/2014/main" id="{C6BADE46-26BE-544A-8F58-A03C280F1A69}"/>
              </a:ext>
            </a:extLst>
          </p:cNvPr>
          <p:cNvSpPr txBox="1"/>
          <p:nvPr/>
        </p:nvSpPr>
        <p:spPr>
          <a:xfrm>
            <a:off x="8602133" y="2382728"/>
            <a:ext cx="2322046" cy="646331"/>
          </a:xfrm>
          <a:prstGeom prst="rect">
            <a:avLst/>
          </a:prstGeom>
          <a:noFill/>
        </p:spPr>
        <p:txBody>
          <a:bodyPr wrap="none" rtlCol="0">
            <a:spAutoFit/>
          </a:bodyPr>
          <a:lstStyle/>
          <a:p>
            <a:r>
              <a:rPr lang="en-US" dirty="0"/>
              <a:t>• 4 solvents for 3 steps</a:t>
            </a:r>
          </a:p>
          <a:p>
            <a:r>
              <a:rPr lang="en-US" dirty="0"/>
              <a:t>• 60,000 gallons per y</a:t>
            </a:r>
          </a:p>
        </p:txBody>
      </p:sp>
      <p:grpSp>
        <p:nvGrpSpPr>
          <p:cNvPr id="6" name="Group 5">
            <a:extLst>
              <a:ext uri="{FF2B5EF4-FFF2-40B4-BE49-F238E27FC236}">
                <a16:creationId xmlns:a16="http://schemas.microsoft.com/office/drawing/2014/main" id="{D5483D28-4896-B84D-B0A3-A4CA278AC050}"/>
              </a:ext>
            </a:extLst>
          </p:cNvPr>
          <p:cNvGrpSpPr/>
          <p:nvPr/>
        </p:nvGrpSpPr>
        <p:grpSpPr>
          <a:xfrm>
            <a:off x="666751" y="4038600"/>
            <a:ext cx="11119202" cy="2260600"/>
            <a:chOff x="666751" y="4038600"/>
            <a:chExt cx="11119202" cy="2260600"/>
          </a:xfrm>
        </p:grpSpPr>
        <p:pic>
          <p:nvPicPr>
            <p:cNvPr id="7" name="Picture 4">
              <a:extLst>
                <a:ext uri="{FF2B5EF4-FFF2-40B4-BE49-F238E27FC236}">
                  <a16:creationId xmlns:a16="http://schemas.microsoft.com/office/drawing/2014/main" id="{42F80B1A-B579-414B-ADE2-C6216A3CD3D7}"/>
                </a:ext>
              </a:extLst>
            </p:cNvPr>
            <p:cNvPicPr>
              <a:picLocks noChangeAspect="1" noChangeArrowheads="1"/>
            </p:cNvPicPr>
            <p:nvPr/>
          </p:nvPicPr>
          <p:blipFill>
            <a:blip r:embed="rId5"/>
            <a:srcRect/>
            <a:stretch>
              <a:fillRect/>
            </a:stretch>
          </p:blipFill>
          <p:spPr bwMode="auto">
            <a:xfrm>
              <a:off x="666751" y="4038600"/>
              <a:ext cx="7512050" cy="2260600"/>
            </a:xfrm>
            <a:prstGeom prst="rect">
              <a:avLst/>
            </a:prstGeom>
            <a:noFill/>
            <a:ln w="9525">
              <a:noFill/>
              <a:miter lim="800000"/>
              <a:headEnd/>
              <a:tailEnd/>
            </a:ln>
          </p:spPr>
        </p:pic>
        <p:sp>
          <p:nvSpPr>
            <p:cNvPr id="11" name="TextBox 10">
              <a:extLst>
                <a:ext uri="{FF2B5EF4-FFF2-40B4-BE49-F238E27FC236}">
                  <a16:creationId xmlns:a16="http://schemas.microsoft.com/office/drawing/2014/main" id="{54620B67-7BCA-E945-8380-E46D90DF14EB}"/>
                </a:ext>
              </a:extLst>
            </p:cNvPr>
            <p:cNvSpPr txBox="1"/>
            <p:nvPr/>
          </p:nvSpPr>
          <p:spPr>
            <a:xfrm>
              <a:off x="8602133" y="4543813"/>
              <a:ext cx="3183820" cy="923330"/>
            </a:xfrm>
            <a:prstGeom prst="rect">
              <a:avLst/>
            </a:prstGeom>
            <a:noFill/>
          </p:spPr>
          <p:txBody>
            <a:bodyPr wrap="none" rtlCol="0">
              <a:spAutoFit/>
            </a:bodyPr>
            <a:lstStyle/>
            <a:p>
              <a:r>
                <a:rPr lang="en-US" dirty="0"/>
                <a:t>• 1 solvent for 3 steps</a:t>
              </a:r>
            </a:p>
            <a:p>
              <a:r>
                <a:rPr lang="en-US" dirty="0"/>
                <a:t>• 6,000 gallons per y</a:t>
              </a:r>
            </a:p>
            <a:p>
              <a:r>
                <a:rPr lang="en-US" dirty="0"/>
                <a:t>• saved 45% of starting material</a:t>
              </a:r>
            </a:p>
          </p:txBody>
        </p:sp>
      </p:grpSp>
    </p:spTree>
    <p:extLst>
      <p:ext uri="{BB962C8B-B14F-4D97-AF65-F5344CB8AC3E}">
        <p14:creationId xmlns:p14="http://schemas.microsoft.com/office/powerpoint/2010/main" val="108967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Minimizing solvent use: Switchable Solvents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6">
            <a:extLst>
              <a:ext uri="{FF2B5EF4-FFF2-40B4-BE49-F238E27FC236}">
                <a16:creationId xmlns:a16="http://schemas.microsoft.com/office/drawing/2014/main" id="{536FFBD8-32B6-894D-B304-CBA72AE0A8CA}"/>
              </a:ext>
            </a:extLst>
          </p:cNvPr>
          <p:cNvSpPr>
            <a:spLocks noChangeArrowheads="1"/>
          </p:cNvSpPr>
          <p:nvPr/>
        </p:nvSpPr>
        <p:spPr bwMode="auto">
          <a:xfrm>
            <a:off x="6112933" y="1433028"/>
            <a:ext cx="2514600" cy="1295400"/>
          </a:xfrm>
          <a:prstGeom prst="rect">
            <a:avLst/>
          </a:prstGeom>
          <a:solidFill>
            <a:srgbClr val="FF0000">
              <a:alpha val="29019"/>
            </a:srgbClr>
          </a:solidFill>
          <a:ln w="9525">
            <a:solidFill>
              <a:schemeClr val="tx1"/>
            </a:solidFill>
            <a:miter lim="800000"/>
            <a:headEnd/>
            <a:tailEnd/>
          </a:ln>
        </p:spPr>
        <p:txBody>
          <a:bodyPr wrap="none" anchor="ctr">
            <a:prstTxWarp prst="textNoShape">
              <a:avLst/>
            </a:prstTxWarp>
          </a:bodyPr>
          <a:lstStyle/>
          <a:p>
            <a:endParaRPr lang="en-US"/>
          </a:p>
        </p:txBody>
      </p:sp>
      <p:sp>
        <p:nvSpPr>
          <p:cNvPr id="6" name="Rectangle 5">
            <a:extLst>
              <a:ext uri="{FF2B5EF4-FFF2-40B4-BE49-F238E27FC236}">
                <a16:creationId xmlns:a16="http://schemas.microsoft.com/office/drawing/2014/main" id="{FB7CD107-EA09-D54E-8D4E-7EC91AB26B04}"/>
              </a:ext>
            </a:extLst>
          </p:cNvPr>
          <p:cNvSpPr>
            <a:spLocks noChangeArrowheads="1"/>
          </p:cNvSpPr>
          <p:nvPr/>
        </p:nvSpPr>
        <p:spPr bwMode="auto">
          <a:xfrm>
            <a:off x="2455333" y="1433028"/>
            <a:ext cx="2438400" cy="1295400"/>
          </a:xfrm>
          <a:prstGeom prst="rect">
            <a:avLst/>
          </a:prstGeom>
          <a:solidFill>
            <a:srgbClr val="00FF00">
              <a:alpha val="29019"/>
            </a:srgbClr>
          </a:solidFill>
          <a:ln w="9525">
            <a:solidFill>
              <a:schemeClr val="tx1"/>
            </a:solidFill>
            <a:miter lim="800000"/>
            <a:headEnd/>
            <a:tailEnd/>
          </a:ln>
        </p:spPr>
        <p:txBody>
          <a:bodyPr wrap="none" anchor="ctr">
            <a:prstTxWarp prst="textNoShape">
              <a:avLst/>
            </a:prstTxWarp>
          </a:bodyPr>
          <a:lstStyle/>
          <a:p>
            <a:endParaRPr lang="en-US"/>
          </a:p>
        </p:txBody>
      </p:sp>
      <p:pic>
        <p:nvPicPr>
          <p:cNvPr id="7" name="Picture 3">
            <a:extLst>
              <a:ext uri="{FF2B5EF4-FFF2-40B4-BE49-F238E27FC236}">
                <a16:creationId xmlns:a16="http://schemas.microsoft.com/office/drawing/2014/main" id="{057E9837-2EDD-384B-8902-4FEE1A283033}"/>
              </a:ext>
            </a:extLst>
          </p:cNvPr>
          <p:cNvPicPr>
            <a:picLocks noChangeAspect="1" noChangeArrowheads="1"/>
          </p:cNvPicPr>
          <p:nvPr/>
        </p:nvPicPr>
        <p:blipFill>
          <a:blip r:embed="rId3"/>
          <a:srcRect/>
          <a:stretch>
            <a:fillRect/>
          </a:stretch>
        </p:blipFill>
        <p:spPr bwMode="auto">
          <a:xfrm>
            <a:off x="2607733" y="1509228"/>
            <a:ext cx="5922963" cy="1025525"/>
          </a:xfrm>
          <a:prstGeom prst="rect">
            <a:avLst/>
          </a:prstGeom>
          <a:noFill/>
          <a:ln w="9525">
            <a:noFill/>
            <a:miter lim="800000"/>
            <a:headEnd/>
            <a:tailEnd/>
          </a:ln>
        </p:spPr>
      </p:pic>
      <p:sp>
        <p:nvSpPr>
          <p:cNvPr id="8" name="Rectangle 7">
            <a:extLst>
              <a:ext uri="{FF2B5EF4-FFF2-40B4-BE49-F238E27FC236}">
                <a16:creationId xmlns:a16="http://schemas.microsoft.com/office/drawing/2014/main" id="{D697D778-04E1-8442-83B5-3E0D812E04F3}"/>
              </a:ext>
            </a:extLst>
          </p:cNvPr>
          <p:cNvSpPr>
            <a:spLocks noChangeArrowheads="1"/>
          </p:cNvSpPr>
          <p:nvPr/>
        </p:nvSpPr>
        <p:spPr bwMode="auto">
          <a:xfrm>
            <a:off x="8805333" y="6042321"/>
            <a:ext cx="2919264" cy="523220"/>
          </a:xfrm>
          <a:prstGeom prst="rect">
            <a:avLst/>
          </a:prstGeom>
          <a:noFill/>
          <a:ln w="9525">
            <a:noFill/>
            <a:miter lim="800000"/>
            <a:headEnd/>
            <a:tailEnd/>
          </a:ln>
        </p:spPr>
        <p:txBody>
          <a:bodyPr wrap="none">
            <a:prstTxWarp prst="textNoShape">
              <a:avLst/>
            </a:prstTxWarp>
            <a:spAutoFit/>
          </a:bodyPr>
          <a:lstStyle/>
          <a:p>
            <a:r>
              <a:rPr lang="en-US" dirty="0"/>
              <a:t>Nature (2005) 436, 1102</a:t>
            </a:r>
          </a:p>
          <a:p>
            <a:r>
              <a:rPr lang="en-US" dirty="0" err="1"/>
              <a:t>Ind</a:t>
            </a:r>
            <a:r>
              <a:rPr lang="en-US" dirty="0"/>
              <a:t> Eng </a:t>
            </a:r>
            <a:r>
              <a:rPr lang="en-US" dirty="0" err="1"/>
              <a:t>Chem</a:t>
            </a:r>
            <a:r>
              <a:rPr lang="en-US" dirty="0"/>
              <a:t> Res (2008) 47, 539</a:t>
            </a:r>
          </a:p>
        </p:txBody>
      </p:sp>
      <p:sp>
        <p:nvSpPr>
          <p:cNvPr id="9" name="Line 9">
            <a:extLst>
              <a:ext uri="{FF2B5EF4-FFF2-40B4-BE49-F238E27FC236}">
                <a16:creationId xmlns:a16="http://schemas.microsoft.com/office/drawing/2014/main" id="{E918CC5C-8755-6D48-BD31-C8FF804F9E8F}"/>
              </a:ext>
            </a:extLst>
          </p:cNvPr>
          <p:cNvSpPr>
            <a:spLocks noChangeShapeType="1"/>
          </p:cNvSpPr>
          <p:nvPr/>
        </p:nvSpPr>
        <p:spPr bwMode="auto">
          <a:xfrm>
            <a:off x="5046133" y="4228741"/>
            <a:ext cx="9144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0" name="Line 10">
            <a:extLst>
              <a:ext uri="{FF2B5EF4-FFF2-40B4-BE49-F238E27FC236}">
                <a16:creationId xmlns:a16="http://schemas.microsoft.com/office/drawing/2014/main" id="{C7F84E64-071D-8B43-A783-EB0DA57A9F29}"/>
              </a:ext>
            </a:extLst>
          </p:cNvPr>
          <p:cNvSpPr>
            <a:spLocks noChangeShapeType="1"/>
          </p:cNvSpPr>
          <p:nvPr/>
        </p:nvSpPr>
        <p:spPr bwMode="auto">
          <a:xfrm flipH="1">
            <a:off x="5046133" y="4381141"/>
            <a:ext cx="9144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1" name="Text Box 11">
            <a:extLst>
              <a:ext uri="{FF2B5EF4-FFF2-40B4-BE49-F238E27FC236}">
                <a16:creationId xmlns:a16="http://schemas.microsoft.com/office/drawing/2014/main" id="{21E072ED-2354-EE48-A713-181E0E4C8B3C}"/>
              </a:ext>
            </a:extLst>
          </p:cNvPr>
          <p:cNvSpPr txBox="1">
            <a:spLocks noChangeArrowheads="1"/>
          </p:cNvSpPr>
          <p:nvPr/>
        </p:nvSpPr>
        <p:spPr bwMode="auto">
          <a:xfrm>
            <a:off x="5274733" y="3898541"/>
            <a:ext cx="514350" cy="304800"/>
          </a:xfrm>
          <a:prstGeom prst="rect">
            <a:avLst/>
          </a:prstGeom>
          <a:noFill/>
          <a:ln w="9525">
            <a:noFill/>
            <a:miter lim="800000"/>
            <a:headEnd/>
            <a:tailEnd/>
          </a:ln>
        </p:spPr>
        <p:txBody>
          <a:bodyPr wrap="none">
            <a:prstTxWarp prst="textNoShape">
              <a:avLst/>
            </a:prstTxWarp>
            <a:spAutoFit/>
          </a:bodyPr>
          <a:lstStyle/>
          <a:p>
            <a:r>
              <a:rPr lang="en-US"/>
              <a:t>CO</a:t>
            </a:r>
            <a:r>
              <a:rPr lang="en-US" baseline="-25000"/>
              <a:t>2</a:t>
            </a:r>
            <a:endParaRPr lang="en-US"/>
          </a:p>
        </p:txBody>
      </p:sp>
      <p:sp>
        <p:nvSpPr>
          <p:cNvPr id="12" name="Text Box 12">
            <a:extLst>
              <a:ext uri="{FF2B5EF4-FFF2-40B4-BE49-F238E27FC236}">
                <a16:creationId xmlns:a16="http://schemas.microsoft.com/office/drawing/2014/main" id="{ECD5AD4A-CA90-8941-8B18-C6528479031F}"/>
              </a:ext>
            </a:extLst>
          </p:cNvPr>
          <p:cNvSpPr txBox="1">
            <a:spLocks noChangeArrowheads="1"/>
          </p:cNvSpPr>
          <p:nvPr/>
        </p:nvSpPr>
        <p:spPr bwMode="auto">
          <a:xfrm>
            <a:off x="5122333" y="4406541"/>
            <a:ext cx="811213" cy="304800"/>
          </a:xfrm>
          <a:prstGeom prst="rect">
            <a:avLst/>
          </a:prstGeom>
          <a:noFill/>
          <a:ln w="9525">
            <a:noFill/>
            <a:miter lim="800000"/>
            <a:headEnd/>
            <a:tailEnd/>
          </a:ln>
        </p:spPr>
        <p:txBody>
          <a:bodyPr wrap="none">
            <a:prstTxWarp prst="textNoShape">
              <a:avLst/>
            </a:prstTxWarp>
            <a:spAutoFit/>
          </a:bodyPr>
          <a:lstStyle/>
          <a:p>
            <a:r>
              <a:rPr lang="en-US"/>
              <a:t>N</a:t>
            </a:r>
            <a:r>
              <a:rPr lang="en-US" baseline="-25000"/>
              <a:t>2</a:t>
            </a:r>
            <a:r>
              <a:rPr lang="en-US"/>
              <a:t> or Ar</a:t>
            </a:r>
          </a:p>
        </p:txBody>
      </p:sp>
      <p:pic>
        <p:nvPicPr>
          <p:cNvPr id="13" name="Picture 13">
            <a:extLst>
              <a:ext uri="{FF2B5EF4-FFF2-40B4-BE49-F238E27FC236}">
                <a16:creationId xmlns:a16="http://schemas.microsoft.com/office/drawing/2014/main" id="{15300461-A0DF-F34A-8D21-A3DF57DA6BF6}"/>
              </a:ext>
            </a:extLst>
          </p:cNvPr>
          <p:cNvPicPr>
            <a:picLocks noChangeAspect="1" noChangeArrowheads="1"/>
          </p:cNvPicPr>
          <p:nvPr/>
        </p:nvPicPr>
        <p:blipFill>
          <a:blip r:embed="rId4"/>
          <a:srcRect/>
          <a:stretch>
            <a:fillRect/>
          </a:stretch>
        </p:blipFill>
        <p:spPr bwMode="auto">
          <a:xfrm>
            <a:off x="3141133" y="3085741"/>
            <a:ext cx="1652588" cy="2209800"/>
          </a:xfrm>
          <a:prstGeom prst="rect">
            <a:avLst/>
          </a:prstGeom>
          <a:noFill/>
          <a:ln w="9525">
            <a:noFill/>
            <a:miter lim="800000"/>
            <a:headEnd/>
            <a:tailEnd/>
          </a:ln>
        </p:spPr>
      </p:pic>
      <p:pic>
        <p:nvPicPr>
          <p:cNvPr id="14" name="Picture 14">
            <a:extLst>
              <a:ext uri="{FF2B5EF4-FFF2-40B4-BE49-F238E27FC236}">
                <a16:creationId xmlns:a16="http://schemas.microsoft.com/office/drawing/2014/main" id="{B68634A3-8A80-1C48-9FCB-FD4DDA0AF80A}"/>
              </a:ext>
            </a:extLst>
          </p:cNvPr>
          <p:cNvPicPr>
            <a:picLocks noChangeAspect="1" noChangeArrowheads="1"/>
          </p:cNvPicPr>
          <p:nvPr/>
        </p:nvPicPr>
        <p:blipFill>
          <a:blip r:embed="rId5"/>
          <a:srcRect/>
          <a:stretch>
            <a:fillRect/>
          </a:stretch>
        </p:blipFill>
        <p:spPr bwMode="auto">
          <a:xfrm>
            <a:off x="6112933" y="3085741"/>
            <a:ext cx="1655763" cy="2209800"/>
          </a:xfrm>
          <a:prstGeom prst="rect">
            <a:avLst/>
          </a:prstGeom>
          <a:noFill/>
          <a:ln w="9525">
            <a:noFill/>
            <a:miter lim="800000"/>
            <a:headEnd/>
            <a:tailEnd/>
          </a:ln>
        </p:spPr>
      </p:pic>
      <p:sp>
        <p:nvSpPr>
          <p:cNvPr id="15" name="TextBox 14">
            <a:extLst>
              <a:ext uri="{FF2B5EF4-FFF2-40B4-BE49-F238E27FC236}">
                <a16:creationId xmlns:a16="http://schemas.microsoft.com/office/drawing/2014/main" id="{6973DD38-8901-E740-A7C9-02D880F5B173}"/>
              </a:ext>
            </a:extLst>
          </p:cNvPr>
          <p:cNvSpPr txBox="1"/>
          <p:nvPr/>
        </p:nvSpPr>
        <p:spPr>
          <a:xfrm>
            <a:off x="2952790" y="5349655"/>
            <a:ext cx="2029273" cy="369332"/>
          </a:xfrm>
          <a:prstGeom prst="rect">
            <a:avLst/>
          </a:prstGeom>
          <a:noFill/>
        </p:spPr>
        <p:txBody>
          <a:bodyPr wrap="none" rtlCol="0">
            <a:spAutoFit/>
          </a:bodyPr>
          <a:lstStyle/>
          <a:p>
            <a:r>
              <a:rPr lang="en-US" dirty="0"/>
              <a:t>low polarity solvent</a:t>
            </a:r>
          </a:p>
        </p:txBody>
      </p:sp>
      <p:sp>
        <p:nvSpPr>
          <p:cNvPr id="16" name="TextBox 15">
            <a:extLst>
              <a:ext uri="{FF2B5EF4-FFF2-40B4-BE49-F238E27FC236}">
                <a16:creationId xmlns:a16="http://schemas.microsoft.com/office/drawing/2014/main" id="{24B7F5F5-7631-D141-B350-1CEBA93BAAD1}"/>
              </a:ext>
            </a:extLst>
          </p:cNvPr>
          <p:cNvSpPr txBox="1"/>
          <p:nvPr/>
        </p:nvSpPr>
        <p:spPr>
          <a:xfrm>
            <a:off x="5960533" y="5295541"/>
            <a:ext cx="2095895" cy="369332"/>
          </a:xfrm>
          <a:prstGeom prst="rect">
            <a:avLst/>
          </a:prstGeom>
          <a:noFill/>
        </p:spPr>
        <p:txBody>
          <a:bodyPr wrap="none" rtlCol="0">
            <a:spAutoFit/>
          </a:bodyPr>
          <a:lstStyle/>
          <a:p>
            <a:r>
              <a:rPr lang="en-US" dirty="0"/>
              <a:t>high polarity solvent</a:t>
            </a:r>
          </a:p>
        </p:txBody>
      </p:sp>
    </p:spTree>
    <p:extLst>
      <p:ext uri="{BB962C8B-B14F-4D97-AF65-F5344CB8AC3E}">
        <p14:creationId xmlns:p14="http://schemas.microsoft.com/office/powerpoint/2010/main" val="3979600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Minimizing solvent use: Switchable Solvents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5">
            <a:extLst>
              <a:ext uri="{FF2B5EF4-FFF2-40B4-BE49-F238E27FC236}">
                <a16:creationId xmlns:a16="http://schemas.microsoft.com/office/drawing/2014/main" id="{D425D79D-5E85-4B4F-A642-6A8E23F60DF2}"/>
              </a:ext>
            </a:extLst>
          </p:cNvPr>
          <p:cNvPicPr>
            <a:picLocks noChangeAspect="1" noChangeArrowheads="1"/>
          </p:cNvPicPr>
          <p:nvPr/>
        </p:nvPicPr>
        <p:blipFill>
          <a:blip r:embed="rId3"/>
          <a:srcRect/>
          <a:stretch>
            <a:fillRect/>
          </a:stretch>
        </p:blipFill>
        <p:spPr bwMode="auto">
          <a:xfrm>
            <a:off x="727075" y="1236579"/>
            <a:ext cx="1652588" cy="2209800"/>
          </a:xfrm>
          <a:prstGeom prst="rect">
            <a:avLst/>
          </a:prstGeom>
          <a:noFill/>
          <a:ln w="9525">
            <a:noFill/>
            <a:miter lim="800000"/>
            <a:headEnd/>
            <a:tailEnd/>
          </a:ln>
        </p:spPr>
      </p:pic>
      <p:sp>
        <p:nvSpPr>
          <p:cNvPr id="18" name="Text Box 7">
            <a:extLst>
              <a:ext uri="{FF2B5EF4-FFF2-40B4-BE49-F238E27FC236}">
                <a16:creationId xmlns:a16="http://schemas.microsoft.com/office/drawing/2014/main" id="{D2925B77-0418-5340-83B0-AC9963835E9C}"/>
              </a:ext>
            </a:extLst>
          </p:cNvPr>
          <p:cNvSpPr txBox="1">
            <a:spLocks noChangeArrowheads="1"/>
          </p:cNvSpPr>
          <p:nvPr/>
        </p:nvSpPr>
        <p:spPr bwMode="auto">
          <a:xfrm>
            <a:off x="711200" y="3440029"/>
            <a:ext cx="1855788" cy="825500"/>
          </a:xfrm>
          <a:prstGeom prst="rect">
            <a:avLst/>
          </a:prstGeom>
          <a:noFill/>
          <a:ln w="9525">
            <a:noFill/>
            <a:miter lim="800000"/>
            <a:headEnd/>
            <a:tailEnd/>
          </a:ln>
        </p:spPr>
        <p:txBody>
          <a:bodyPr wrap="none">
            <a:prstTxWarp prst="textNoShape">
              <a:avLst/>
            </a:prstTxWarp>
            <a:spAutoFit/>
          </a:bodyPr>
          <a:lstStyle/>
          <a:p>
            <a:r>
              <a:rPr lang="en-US" sz="1600"/>
              <a:t>1.0 mL styrene</a:t>
            </a:r>
            <a:br>
              <a:rPr lang="en-US" sz="1600"/>
            </a:br>
            <a:r>
              <a:rPr lang="en-US" sz="1600"/>
              <a:t>4.5 mL DBU/PrOH</a:t>
            </a:r>
          </a:p>
          <a:p>
            <a:r>
              <a:rPr lang="en-US" sz="1600"/>
              <a:t>45 mg initiator</a:t>
            </a:r>
          </a:p>
        </p:txBody>
      </p:sp>
      <p:sp>
        <p:nvSpPr>
          <p:cNvPr id="19" name="Line 8">
            <a:extLst>
              <a:ext uri="{FF2B5EF4-FFF2-40B4-BE49-F238E27FC236}">
                <a16:creationId xmlns:a16="http://schemas.microsoft.com/office/drawing/2014/main" id="{2631AE28-932A-7748-955D-B1D30C6F7C39}"/>
              </a:ext>
            </a:extLst>
          </p:cNvPr>
          <p:cNvSpPr>
            <a:spLocks noChangeShapeType="1"/>
          </p:cNvSpPr>
          <p:nvPr/>
        </p:nvSpPr>
        <p:spPr bwMode="auto">
          <a:xfrm>
            <a:off x="2540000" y="2557379"/>
            <a:ext cx="9144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 name="Text Box 9">
            <a:extLst>
              <a:ext uri="{FF2B5EF4-FFF2-40B4-BE49-F238E27FC236}">
                <a16:creationId xmlns:a16="http://schemas.microsoft.com/office/drawing/2014/main" id="{6B915615-9E0C-BA4F-9EC9-BD32D9BB5969}"/>
              </a:ext>
            </a:extLst>
          </p:cNvPr>
          <p:cNvSpPr txBox="1">
            <a:spLocks noChangeArrowheads="1"/>
          </p:cNvSpPr>
          <p:nvPr/>
        </p:nvSpPr>
        <p:spPr bwMode="auto">
          <a:xfrm>
            <a:off x="2768600" y="2201779"/>
            <a:ext cx="681038" cy="336550"/>
          </a:xfrm>
          <a:prstGeom prst="rect">
            <a:avLst/>
          </a:prstGeom>
          <a:noFill/>
          <a:ln w="9525">
            <a:noFill/>
            <a:miter lim="800000"/>
            <a:headEnd/>
            <a:tailEnd/>
          </a:ln>
        </p:spPr>
        <p:txBody>
          <a:bodyPr wrap="none">
            <a:prstTxWarp prst="textNoShape">
              <a:avLst/>
            </a:prstTxWarp>
            <a:spAutoFit/>
          </a:bodyPr>
          <a:lstStyle/>
          <a:p>
            <a:r>
              <a:rPr lang="en-US" sz="1600"/>
              <a:t>75 ˚C</a:t>
            </a:r>
          </a:p>
        </p:txBody>
      </p:sp>
      <p:sp>
        <p:nvSpPr>
          <p:cNvPr id="21" name="Text Box 10">
            <a:extLst>
              <a:ext uri="{FF2B5EF4-FFF2-40B4-BE49-F238E27FC236}">
                <a16:creationId xmlns:a16="http://schemas.microsoft.com/office/drawing/2014/main" id="{D9B5CB97-511B-204B-8C27-0D88D0E50271}"/>
              </a:ext>
            </a:extLst>
          </p:cNvPr>
          <p:cNvSpPr txBox="1">
            <a:spLocks noChangeArrowheads="1"/>
          </p:cNvSpPr>
          <p:nvPr/>
        </p:nvSpPr>
        <p:spPr bwMode="auto">
          <a:xfrm>
            <a:off x="2794000" y="2601829"/>
            <a:ext cx="466725" cy="336550"/>
          </a:xfrm>
          <a:prstGeom prst="rect">
            <a:avLst/>
          </a:prstGeom>
          <a:noFill/>
          <a:ln w="9525">
            <a:noFill/>
            <a:miter lim="800000"/>
            <a:headEnd/>
            <a:tailEnd/>
          </a:ln>
        </p:spPr>
        <p:txBody>
          <a:bodyPr wrap="none">
            <a:prstTxWarp prst="textNoShape">
              <a:avLst/>
            </a:prstTxWarp>
            <a:spAutoFit/>
          </a:bodyPr>
          <a:lstStyle/>
          <a:p>
            <a:r>
              <a:rPr lang="en-US" sz="1600"/>
              <a:t>6 h</a:t>
            </a:r>
          </a:p>
        </p:txBody>
      </p:sp>
      <p:pic>
        <p:nvPicPr>
          <p:cNvPr id="22" name="Picture 11">
            <a:extLst>
              <a:ext uri="{FF2B5EF4-FFF2-40B4-BE49-F238E27FC236}">
                <a16:creationId xmlns:a16="http://schemas.microsoft.com/office/drawing/2014/main" id="{7780342F-D562-0146-8153-3F25C5DC49F1}"/>
              </a:ext>
            </a:extLst>
          </p:cNvPr>
          <p:cNvPicPr>
            <a:picLocks noChangeAspect="1" noChangeArrowheads="1"/>
          </p:cNvPicPr>
          <p:nvPr/>
        </p:nvPicPr>
        <p:blipFill>
          <a:blip r:embed="rId3"/>
          <a:srcRect/>
          <a:stretch>
            <a:fillRect/>
          </a:stretch>
        </p:blipFill>
        <p:spPr bwMode="auto">
          <a:xfrm>
            <a:off x="3454400" y="1236579"/>
            <a:ext cx="1652588" cy="2209800"/>
          </a:xfrm>
          <a:prstGeom prst="rect">
            <a:avLst/>
          </a:prstGeom>
          <a:noFill/>
          <a:ln w="9525">
            <a:noFill/>
            <a:miter lim="800000"/>
            <a:headEnd/>
            <a:tailEnd/>
          </a:ln>
        </p:spPr>
      </p:pic>
      <p:grpSp>
        <p:nvGrpSpPr>
          <p:cNvPr id="23" name="Group 60">
            <a:extLst>
              <a:ext uri="{FF2B5EF4-FFF2-40B4-BE49-F238E27FC236}">
                <a16:creationId xmlns:a16="http://schemas.microsoft.com/office/drawing/2014/main" id="{6A023B5E-5F0E-7148-91A2-EA6098AC0F69}"/>
              </a:ext>
            </a:extLst>
          </p:cNvPr>
          <p:cNvGrpSpPr>
            <a:grpSpLocks/>
          </p:cNvGrpSpPr>
          <p:nvPr/>
        </p:nvGrpSpPr>
        <p:grpSpPr bwMode="auto">
          <a:xfrm>
            <a:off x="1625600" y="1236579"/>
            <a:ext cx="7224713" cy="5524500"/>
            <a:chOff x="1056" y="576"/>
            <a:chExt cx="4551" cy="3480"/>
          </a:xfrm>
        </p:grpSpPr>
        <p:sp>
          <p:nvSpPr>
            <p:cNvPr id="24" name="Line 3">
              <a:extLst>
                <a:ext uri="{FF2B5EF4-FFF2-40B4-BE49-F238E27FC236}">
                  <a16:creationId xmlns:a16="http://schemas.microsoft.com/office/drawing/2014/main" id="{35B3B0A1-D9BB-7245-A2B0-A551C7C1F111}"/>
                </a:ext>
              </a:extLst>
            </p:cNvPr>
            <p:cNvSpPr>
              <a:spLocks noChangeShapeType="1"/>
            </p:cNvSpPr>
            <p:nvPr/>
          </p:nvSpPr>
          <p:spPr bwMode="auto">
            <a:xfrm>
              <a:off x="3344" y="1408"/>
              <a:ext cx="576"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5" name="Text Box 4">
              <a:extLst>
                <a:ext uri="{FF2B5EF4-FFF2-40B4-BE49-F238E27FC236}">
                  <a16:creationId xmlns:a16="http://schemas.microsoft.com/office/drawing/2014/main" id="{348817A9-83E5-3249-B425-726DCE6923B6}"/>
                </a:ext>
              </a:extLst>
            </p:cNvPr>
            <p:cNvSpPr txBox="1">
              <a:spLocks noChangeArrowheads="1"/>
            </p:cNvSpPr>
            <p:nvPr/>
          </p:nvSpPr>
          <p:spPr bwMode="auto">
            <a:xfrm>
              <a:off x="3488" y="1184"/>
              <a:ext cx="357" cy="212"/>
            </a:xfrm>
            <a:prstGeom prst="rect">
              <a:avLst/>
            </a:prstGeom>
            <a:noFill/>
            <a:ln w="9525">
              <a:noFill/>
              <a:miter lim="800000"/>
              <a:headEnd/>
              <a:tailEnd/>
            </a:ln>
          </p:spPr>
          <p:txBody>
            <a:bodyPr wrap="none">
              <a:prstTxWarp prst="textNoShape">
                <a:avLst/>
              </a:prstTxWarp>
              <a:spAutoFit/>
            </a:bodyPr>
            <a:lstStyle/>
            <a:p>
              <a:r>
                <a:rPr lang="en-US" sz="1600"/>
                <a:t>CO</a:t>
              </a:r>
              <a:r>
                <a:rPr lang="en-US" sz="1600" baseline="-25000"/>
                <a:t>2</a:t>
              </a:r>
              <a:endParaRPr lang="en-US" sz="1600"/>
            </a:p>
          </p:txBody>
        </p:sp>
        <p:pic>
          <p:nvPicPr>
            <p:cNvPr id="26" name="Picture 6">
              <a:extLst>
                <a:ext uri="{FF2B5EF4-FFF2-40B4-BE49-F238E27FC236}">
                  <a16:creationId xmlns:a16="http://schemas.microsoft.com/office/drawing/2014/main" id="{61853EBA-C671-9346-834E-2123ACC7D91B}"/>
                </a:ext>
              </a:extLst>
            </p:cNvPr>
            <p:cNvPicPr>
              <a:picLocks noChangeAspect="1" noChangeArrowheads="1"/>
            </p:cNvPicPr>
            <p:nvPr/>
          </p:nvPicPr>
          <p:blipFill>
            <a:blip r:embed="rId4"/>
            <a:srcRect/>
            <a:stretch>
              <a:fillRect/>
            </a:stretch>
          </p:blipFill>
          <p:spPr bwMode="auto">
            <a:xfrm>
              <a:off x="3949" y="576"/>
              <a:ext cx="1043" cy="1392"/>
            </a:xfrm>
            <a:prstGeom prst="rect">
              <a:avLst/>
            </a:prstGeom>
            <a:noFill/>
            <a:ln w="9525">
              <a:noFill/>
              <a:miter lim="800000"/>
              <a:headEnd/>
              <a:tailEnd/>
            </a:ln>
          </p:spPr>
        </p:pic>
        <p:sp>
          <p:nvSpPr>
            <p:cNvPr id="27" name="Oval 12">
              <a:extLst>
                <a:ext uri="{FF2B5EF4-FFF2-40B4-BE49-F238E27FC236}">
                  <a16:creationId xmlns:a16="http://schemas.microsoft.com/office/drawing/2014/main" id="{6FC061BE-6146-5A4F-8D03-CDA6110E0168}"/>
                </a:ext>
              </a:extLst>
            </p:cNvPr>
            <p:cNvSpPr>
              <a:spLocks noChangeArrowheads="1"/>
            </p:cNvSpPr>
            <p:nvPr/>
          </p:nvSpPr>
          <p:spPr bwMode="auto">
            <a:xfrm>
              <a:off x="4176" y="158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28" name="Oval 13">
              <a:extLst>
                <a:ext uri="{FF2B5EF4-FFF2-40B4-BE49-F238E27FC236}">
                  <a16:creationId xmlns:a16="http://schemas.microsoft.com/office/drawing/2014/main" id="{E8B85921-2DA3-EE46-B5DF-EF372006A7EF}"/>
                </a:ext>
              </a:extLst>
            </p:cNvPr>
            <p:cNvSpPr>
              <a:spLocks noChangeArrowheads="1"/>
            </p:cNvSpPr>
            <p:nvPr/>
          </p:nvSpPr>
          <p:spPr bwMode="auto">
            <a:xfrm>
              <a:off x="4272" y="1680"/>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29" name="Oval 14">
              <a:extLst>
                <a:ext uri="{FF2B5EF4-FFF2-40B4-BE49-F238E27FC236}">
                  <a16:creationId xmlns:a16="http://schemas.microsoft.com/office/drawing/2014/main" id="{1680D036-7436-F94A-BE86-BF00D191E29E}"/>
                </a:ext>
              </a:extLst>
            </p:cNvPr>
            <p:cNvSpPr>
              <a:spLocks noChangeArrowheads="1"/>
            </p:cNvSpPr>
            <p:nvPr/>
          </p:nvSpPr>
          <p:spPr bwMode="auto">
            <a:xfrm>
              <a:off x="4320" y="163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0" name="Oval 15">
              <a:extLst>
                <a:ext uri="{FF2B5EF4-FFF2-40B4-BE49-F238E27FC236}">
                  <a16:creationId xmlns:a16="http://schemas.microsoft.com/office/drawing/2014/main" id="{110EB06D-3441-0745-89A2-84DF8945BF7C}"/>
                </a:ext>
              </a:extLst>
            </p:cNvPr>
            <p:cNvSpPr>
              <a:spLocks noChangeArrowheads="1"/>
            </p:cNvSpPr>
            <p:nvPr/>
          </p:nvSpPr>
          <p:spPr bwMode="auto">
            <a:xfrm>
              <a:off x="4416" y="1728"/>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1" name="Oval 16">
              <a:extLst>
                <a:ext uri="{FF2B5EF4-FFF2-40B4-BE49-F238E27FC236}">
                  <a16:creationId xmlns:a16="http://schemas.microsoft.com/office/drawing/2014/main" id="{760E78C3-F57E-344C-BD2D-0BB4F5CA0777}"/>
                </a:ext>
              </a:extLst>
            </p:cNvPr>
            <p:cNvSpPr>
              <a:spLocks noChangeArrowheads="1"/>
            </p:cNvSpPr>
            <p:nvPr/>
          </p:nvSpPr>
          <p:spPr bwMode="auto">
            <a:xfrm>
              <a:off x="4512" y="158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2" name="Oval 17">
              <a:extLst>
                <a:ext uri="{FF2B5EF4-FFF2-40B4-BE49-F238E27FC236}">
                  <a16:creationId xmlns:a16="http://schemas.microsoft.com/office/drawing/2014/main" id="{91A42845-1C1C-9647-BF1C-702022A543FD}"/>
                </a:ext>
              </a:extLst>
            </p:cNvPr>
            <p:cNvSpPr>
              <a:spLocks noChangeArrowheads="1"/>
            </p:cNvSpPr>
            <p:nvPr/>
          </p:nvSpPr>
          <p:spPr bwMode="auto">
            <a:xfrm>
              <a:off x="4608" y="1680"/>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3" name="Oval 18">
              <a:extLst>
                <a:ext uri="{FF2B5EF4-FFF2-40B4-BE49-F238E27FC236}">
                  <a16:creationId xmlns:a16="http://schemas.microsoft.com/office/drawing/2014/main" id="{E2FF4E08-8C78-6C41-83DA-423F18DAD7FD}"/>
                </a:ext>
              </a:extLst>
            </p:cNvPr>
            <p:cNvSpPr>
              <a:spLocks noChangeArrowheads="1"/>
            </p:cNvSpPr>
            <p:nvPr/>
          </p:nvSpPr>
          <p:spPr bwMode="auto">
            <a:xfrm>
              <a:off x="4704" y="163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4" name="Oval 19">
              <a:extLst>
                <a:ext uri="{FF2B5EF4-FFF2-40B4-BE49-F238E27FC236}">
                  <a16:creationId xmlns:a16="http://schemas.microsoft.com/office/drawing/2014/main" id="{772FD3F6-92AA-1F4F-B378-42838D78BB47}"/>
                </a:ext>
              </a:extLst>
            </p:cNvPr>
            <p:cNvSpPr>
              <a:spLocks noChangeArrowheads="1"/>
            </p:cNvSpPr>
            <p:nvPr/>
          </p:nvSpPr>
          <p:spPr bwMode="auto">
            <a:xfrm>
              <a:off x="4800" y="1728"/>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5" name="Line 20">
              <a:extLst>
                <a:ext uri="{FF2B5EF4-FFF2-40B4-BE49-F238E27FC236}">
                  <a16:creationId xmlns:a16="http://schemas.microsoft.com/office/drawing/2014/main" id="{AED1DF14-5118-1C4B-B792-822786FD0BA6}"/>
                </a:ext>
              </a:extLst>
            </p:cNvPr>
            <p:cNvSpPr>
              <a:spLocks noChangeShapeType="1"/>
            </p:cNvSpPr>
            <p:nvPr/>
          </p:nvSpPr>
          <p:spPr bwMode="auto">
            <a:xfrm>
              <a:off x="4464" y="2064"/>
              <a:ext cx="0" cy="33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6" name="Text Box 21">
              <a:extLst>
                <a:ext uri="{FF2B5EF4-FFF2-40B4-BE49-F238E27FC236}">
                  <a16:creationId xmlns:a16="http://schemas.microsoft.com/office/drawing/2014/main" id="{DCFB27F2-2D05-4245-9E8E-AA85476B0474}"/>
                </a:ext>
              </a:extLst>
            </p:cNvPr>
            <p:cNvSpPr txBox="1">
              <a:spLocks noChangeArrowheads="1"/>
            </p:cNvSpPr>
            <p:nvPr/>
          </p:nvSpPr>
          <p:spPr bwMode="auto">
            <a:xfrm>
              <a:off x="4502" y="2108"/>
              <a:ext cx="1105" cy="212"/>
            </a:xfrm>
            <a:prstGeom prst="rect">
              <a:avLst/>
            </a:prstGeom>
            <a:noFill/>
            <a:ln w="9525">
              <a:noFill/>
              <a:miter lim="800000"/>
              <a:headEnd/>
              <a:tailEnd/>
            </a:ln>
          </p:spPr>
          <p:txBody>
            <a:bodyPr wrap="none">
              <a:prstTxWarp prst="textNoShape">
                <a:avLst/>
              </a:prstTxWarp>
              <a:spAutoFit/>
            </a:bodyPr>
            <a:lstStyle/>
            <a:p>
              <a:r>
                <a:rPr lang="en-US" sz="1600"/>
                <a:t>filter or centrifuge</a:t>
              </a:r>
            </a:p>
          </p:txBody>
        </p:sp>
        <p:sp>
          <p:nvSpPr>
            <p:cNvPr id="37" name="Oval 22">
              <a:extLst>
                <a:ext uri="{FF2B5EF4-FFF2-40B4-BE49-F238E27FC236}">
                  <a16:creationId xmlns:a16="http://schemas.microsoft.com/office/drawing/2014/main" id="{842D06AF-AE91-D240-9BF2-6F49A18F089D}"/>
                </a:ext>
              </a:extLst>
            </p:cNvPr>
            <p:cNvSpPr>
              <a:spLocks noChangeArrowheads="1"/>
            </p:cNvSpPr>
            <p:nvPr/>
          </p:nvSpPr>
          <p:spPr bwMode="auto">
            <a:xfrm>
              <a:off x="5011"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8" name="Oval 23">
              <a:extLst>
                <a:ext uri="{FF2B5EF4-FFF2-40B4-BE49-F238E27FC236}">
                  <a16:creationId xmlns:a16="http://schemas.microsoft.com/office/drawing/2014/main" id="{0943C0DE-4580-F642-A8EF-371B71529423}"/>
                </a:ext>
              </a:extLst>
            </p:cNvPr>
            <p:cNvSpPr>
              <a:spLocks noChangeArrowheads="1"/>
            </p:cNvSpPr>
            <p:nvPr/>
          </p:nvSpPr>
          <p:spPr bwMode="auto">
            <a:xfrm>
              <a:off x="4901"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9" name="Oval 24">
              <a:extLst>
                <a:ext uri="{FF2B5EF4-FFF2-40B4-BE49-F238E27FC236}">
                  <a16:creationId xmlns:a16="http://schemas.microsoft.com/office/drawing/2014/main" id="{30227A94-3C00-E64A-92BF-6934E5CCC031}"/>
                </a:ext>
              </a:extLst>
            </p:cNvPr>
            <p:cNvSpPr>
              <a:spLocks noChangeArrowheads="1"/>
            </p:cNvSpPr>
            <p:nvPr/>
          </p:nvSpPr>
          <p:spPr bwMode="auto">
            <a:xfrm>
              <a:off x="4846"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0" name="Oval 25">
              <a:extLst>
                <a:ext uri="{FF2B5EF4-FFF2-40B4-BE49-F238E27FC236}">
                  <a16:creationId xmlns:a16="http://schemas.microsoft.com/office/drawing/2014/main" id="{C42CD650-9885-694A-9749-1AEA148BDE82}"/>
                </a:ext>
              </a:extLst>
            </p:cNvPr>
            <p:cNvSpPr>
              <a:spLocks noChangeArrowheads="1"/>
            </p:cNvSpPr>
            <p:nvPr/>
          </p:nvSpPr>
          <p:spPr bwMode="auto">
            <a:xfrm>
              <a:off x="4956"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1" name="Oval 26">
              <a:extLst>
                <a:ext uri="{FF2B5EF4-FFF2-40B4-BE49-F238E27FC236}">
                  <a16:creationId xmlns:a16="http://schemas.microsoft.com/office/drawing/2014/main" id="{F2972C44-E90F-FE43-B109-37C458BEA012}"/>
                </a:ext>
              </a:extLst>
            </p:cNvPr>
            <p:cNvSpPr>
              <a:spLocks noChangeArrowheads="1"/>
            </p:cNvSpPr>
            <p:nvPr/>
          </p:nvSpPr>
          <p:spPr bwMode="auto">
            <a:xfrm>
              <a:off x="5230"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2" name="Oval 27">
              <a:extLst>
                <a:ext uri="{FF2B5EF4-FFF2-40B4-BE49-F238E27FC236}">
                  <a16:creationId xmlns:a16="http://schemas.microsoft.com/office/drawing/2014/main" id="{C2D73449-AE74-154A-B459-FC00D12C706D}"/>
                </a:ext>
              </a:extLst>
            </p:cNvPr>
            <p:cNvSpPr>
              <a:spLocks noChangeArrowheads="1"/>
            </p:cNvSpPr>
            <p:nvPr/>
          </p:nvSpPr>
          <p:spPr bwMode="auto">
            <a:xfrm>
              <a:off x="5120"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3" name="Oval 28">
              <a:extLst>
                <a:ext uri="{FF2B5EF4-FFF2-40B4-BE49-F238E27FC236}">
                  <a16:creationId xmlns:a16="http://schemas.microsoft.com/office/drawing/2014/main" id="{D6EEC038-F05F-D04F-9AF3-4197A5725DA3}"/>
                </a:ext>
              </a:extLst>
            </p:cNvPr>
            <p:cNvSpPr>
              <a:spLocks noChangeArrowheads="1"/>
            </p:cNvSpPr>
            <p:nvPr/>
          </p:nvSpPr>
          <p:spPr bwMode="auto">
            <a:xfrm>
              <a:off x="5065"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4" name="Oval 29">
              <a:extLst>
                <a:ext uri="{FF2B5EF4-FFF2-40B4-BE49-F238E27FC236}">
                  <a16:creationId xmlns:a16="http://schemas.microsoft.com/office/drawing/2014/main" id="{5DDE25BA-A8DC-DF41-82BF-23DA89A8B764}"/>
                </a:ext>
              </a:extLst>
            </p:cNvPr>
            <p:cNvSpPr>
              <a:spLocks noChangeArrowheads="1"/>
            </p:cNvSpPr>
            <p:nvPr/>
          </p:nvSpPr>
          <p:spPr bwMode="auto">
            <a:xfrm>
              <a:off x="5175" y="3502"/>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5" name="Oval 30">
              <a:extLst>
                <a:ext uri="{FF2B5EF4-FFF2-40B4-BE49-F238E27FC236}">
                  <a16:creationId xmlns:a16="http://schemas.microsoft.com/office/drawing/2014/main" id="{8116060A-2F58-9E43-973A-8C6C547E9524}"/>
                </a:ext>
              </a:extLst>
            </p:cNvPr>
            <p:cNvSpPr>
              <a:spLocks noChangeArrowheads="1"/>
            </p:cNvSpPr>
            <p:nvPr/>
          </p:nvSpPr>
          <p:spPr bwMode="auto">
            <a:xfrm>
              <a:off x="5039"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6" name="Oval 31">
              <a:extLst>
                <a:ext uri="{FF2B5EF4-FFF2-40B4-BE49-F238E27FC236}">
                  <a16:creationId xmlns:a16="http://schemas.microsoft.com/office/drawing/2014/main" id="{B2B8A27B-A6D8-624A-BE57-2C6A1D139E7D}"/>
                </a:ext>
              </a:extLst>
            </p:cNvPr>
            <p:cNvSpPr>
              <a:spLocks noChangeArrowheads="1"/>
            </p:cNvSpPr>
            <p:nvPr/>
          </p:nvSpPr>
          <p:spPr bwMode="auto">
            <a:xfrm>
              <a:off x="4929"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7" name="Oval 32">
              <a:extLst>
                <a:ext uri="{FF2B5EF4-FFF2-40B4-BE49-F238E27FC236}">
                  <a16:creationId xmlns:a16="http://schemas.microsoft.com/office/drawing/2014/main" id="{1F43A35B-AF1D-B342-A0A0-7AB5C72D091B}"/>
                </a:ext>
              </a:extLst>
            </p:cNvPr>
            <p:cNvSpPr>
              <a:spLocks noChangeArrowheads="1"/>
            </p:cNvSpPr>
            <p:nvPr/>
          </p:nvSpPr>
          <p:spPr bwMode="auto">
            <a:xfrm>
              <a:off x="4874"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8" name="Oval 33">
              <a:extLst>
                <a:ext uri="{FF2B5EF4-FFF2-40B4-BE49-F238E27FC236}">
                  <a16:creationId xmlns:a16="http://schemas.microsoft.com/office/drawing/2014/main" id="{98C0527A-EE3D-BA49-868E-567BDC49525D}"/>
                </a:ext>
              </a:extLst>
            </p:cNvPr>
            <p:cNvSpPr>
              <a:spLocks noChangeArrowheads="1"/>
            </p:cNvSpPr>
            <p:nvPr/>
          </p:nvSpPr>
          <p:spPr bwMode="auto">
            <a:xfrm>
              <a:off x="4984"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9" name="Oval 34">
              <a:extLst>
                <a:ext uri="{FF2B5EF4-FFF2-40B4-BE49-F238E27FC236}">
                  <a16:creationId xmlns:a16="http://schemas.microsoft.com/office/drawing/2014/main" id="{7B2FD5AD-BFFD-2449-93E5-390D96942159}"/>
                </a:ext>
              </a:extLst>
            </p:cNvPr>
            <p:cNvSpPr>
              <a:spLocks noChangeArrowheads="1"/>
            </p:cNvSpPr>
            <p:nvPr/>
          </p:nvSpPr>
          <p:spPr bwMode="auto">
            <a:xfrm>
              <a:off x="5148"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0" name="Oval 35">
              <a:extLst>
                <a:ext uri="{FF2B5EF4-FFF2-40B4-BE49-F238E27FC236}">
                  <a16:creationId xmlns:a16="http://schemas.microsoft.com/office/drawing/2014/main" id="{91B18D70-56A4-574C-9E8D-79EBD4794A62}"/>
                </a:ext>
              </a:extLst>
            </p:cNvPr>
            <p:cNvSpPr>
              <a:spLocks noChangeArrowheads="1"/>
            </p:cNvSpPr>
            <p:nvPr/>
          </p:nvSpPr>
          <p:spPr bwMode="auto">
            <a:xfrm>
              <a:off x="5093"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1" name="Oval 36">
              <a:extLst>
                <a:ext uri="{FF2B5EF4-FFF2-40B4-BE49-F238E27FC236}">
                  <a16:creationId xmlns:a16="http://schemas.microsoft.com/office/drawing/2014/main" id="{FB24FB1B-82C6-CB46-887B-7D97302228B4}"/>
                </a:ext>
              </a:extLst>
            </p:cNvPr>
            <p:cNvSpPr>
              <a:spLocks noChangeArrowheads="1"/>
            </p:cNvSpPr>
            <p:nvPr/>
          </p:nvSpPr>
          <p:spPr bwMode="auto">
            <a:xfrm>
              <a:off x="5203" y="3454"/>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2" name="Oval 37">
              <a:extLst>
                <a:ext uri="{FF2B5EF4-FFF2-40B4-BE49-F238E27FC236}">
                  <a16:creationId xmlns:a16="http://schemas.microsoft.com/office/drawing/2014/main" id="{53F39AE3-7A7F-0E44-A145-30BAE79BFFEB}"/>
                </a:ext>
              </a:extLst>
            </p:cNvPr>
            <p:cNvSpPr>
              <a:spLocks noChangeArrowheads="1"/>
            </p:cNvSpPr>
            <p:nvPr/>
          </p:nvSpPr>
          <p:spPr bwMode="auto">
            <a:xfrm>
              <a:off x="5065"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3" name="Oval 38">
              <a:extLst>
                <a:ext uri="{FF2B5EF4-FFF2-40B4-BE49-F238E27FC236}">
                  <a16:creationId xmlns:a16="http://schemas.microsoft.com/office/drawing/2014/main" id="{153FE6BC-4EC6-CD4B-A0E5-DF4EF0E50DD6}"/>
                </a:ext>
              </a:extLst>
            </p:cNvPr>
            <p:cNvSpPr>
              <a:spLocks noChangeArrowheads="1"/>
            </p:cNvSpPr>
            <p:nvPr/>
          </p:nvSpPr>
          <p:spPr bwMode="auto">
            <a:xfrm>
              <a:off x="4955"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4" name="Oval 39">
              <a:extLst>
                <a:ext uri="{FF2B5EF4-FFF2-40B4-BE49-F238E27FC236}">
                  <a16:creationId xmlns:a16="http://schemas.microsoft.com/office/drawing/2014/main" id="{1F361554-0FA1-BB4D-A30F-06BF3EEEEAEB}"/>
                </a:ext>
              </a:extLst>
            </p:cNvPr>
            <p:cNvSpPr>
              <a:spLocks noChangeArrowheads="1"/>
            </p:cNvSpPr>
            <p:nvPr/>
          </p:nvSpPr>
          <p:spPr bwMode="auto">
            <a:xfrm>
              <a:off x="4900"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5" name="Oval 40">
              <a:extLst>
                <a:ext uri="{FF2B5EF4-FFF2-40B4-BE49-F238E27FC236}">
                  <a16:creationId xmlns:a16="http://schemas.microsoft.com/office/drawing/2014/main" id="{E9ED5D68-7A5C-234A-B403-79933F1EB938}"/>
                </a:ext>
              </a:extLst>
            </p:cNvPr>
            <p:cNvSpPr>
              <a:spLocks noChangeArrowheads="1"/>
            </p:cNvSpPr>
            <p:nvPr/>
          </p:nvSpPr>
          <p:spPr bwMode="auto">
            <a:xfrm>
              <a:off x="5010"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6" name="Oval 41">
              <a:extLst>
                <a:ext uri="{FF2B5EF4-FFF2-40B4-BE49-F238E27FC236}">
                  <a16:creationId xmlns:a16="http://schemas.microsoft.com/office/drawing/2014/main" id="{24C74C62-242C-9C42-BEF1-C90114A04A2D}"/>
                </a:ext>
              </a:extLst>
            </p:cNvPr>
            <p:cNvSpPr>
              <a:spLocks noChangeArrowheads="1"/>
            </p:cNvSpPr>
            <p:nvPr/>
          </p:nvSpPr>
          <p:spPr bwMode="auto">
            <a:xfrm>
              <a:off x="5174"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7" name="Oval 42">
              <a:extLst>
                <a:ext uri="{FF2B5EF4-FFF2-40B4-BE49-F238E27FC236}">
                  <a16:creationId xmlns:a16="http://schemas.microsoft.com/office/drawing/2014/main" id="{77D11820-3DA7-B145-841F-36902FE58C50}"/>
                </a:ext>
              </a:extLst>
            </p:cNvPr>
            <p:cNvSpPr>
              <a:spLocks noChangeArrowheads="1"/>
            </p:cNvSpPr>
            <p:nvPr/>
          </p:nvSpPr>
          <p:spPr bwMode="auto">
            <a:xfrm>
              <a:off x="5119" y="3406"/>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8" name="Oval 43">
              <a:extLst>
                <a:ext uri="{FF2B5EF4-FFF2-40B4-BE49-F238E27FC236}">
                  <a16:creationId xmlns:a16="http://schemas.microsoft.com/office/drawing/2014/main" id="{F0FC1BCE-B99B-EB43-8E06-626647201D90}"/>
                </a:ext>
              </a:extLst>
            </p:cNvPr>
            <p:cNvSpPr>
              <a:spLocks noChangeArrowheads="1"/>
            </p:cNvSpPr>
            <p:nvPr/>
          </p:nvSpPr>
          <p:spPr bwMode="auto">
            <a:xfrm>
              <a:off x="5087" y="3351"/>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9" name="Oval 44">
              <a:extLst>
                <a:ext uri="{FF2B5EF4-FFF2-40B4-BE49-F238E27FC236}">
                  <a16:creationId xmlns:a16="http://schemas.microsoft.com/office/drawing/2014/main" id="{68C631B4-A100-EB42-8F37-C9534EE1E91D}"/>
                </a:ext>
              </a:extLst>
            </p:cNvPr>
            <p:cNvSpPr>
              <a:spLocks noChangeArrowheads="1"/>
            </p:cNvSpPr>
            <p:nvPr/>
          </p:nvSpPr>
          <p:spPr bwMode="auto">
            <a:xfrm>
              <a:off x="4977" y="3351"/>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0" name="Oval 45">
              <a:extLst>
                <a:ext uri="{FF2B5EF4-FFF2-40B4-BE49-F238E27FC236}">
                  <a16:creationId xmlns:a16="http://schemas.microsoft.com/office/drawing/2014/main" id="{32858349-4D01-854A-9408-E58CD0D4BAD2}"/>
                </a:ext>
              </a:extLst>
            </p:cNvPr>
            <p:cNvSpPr>
              <a:spLocks noChangeArrowheads="1"/>
            </p:cNvSpPr>
            <p:nvPr/>
          </p:nvSpPr>
          <p:spPr bwMode="auto">
            <a:xfrm>
              <a:off x="4922" y="3351"/>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1" name="Oval 46">
              <a:extLst>
                <a:ext uri="{FF2B5EF4-FFF2-40B4-BE49-F238E27FC236}">
                  <a16:creationId xmlns:a16="http://schemas.microsoft.com/office/drawing/2014/main" id="{85FBAE58-6E3B-A347-8916-DC78063F0B79}"/>
                </a:ext>
              </a:extLst>
            </p:cNvPr>
            <p:cNvSpPr>
              <a:spLocks noChangeArrowheads="1"/>
            </p:cNvSpPr>
            <p:nvPr/>
          </p:nvSpPr>
          <p:spPr bwMode="auto">
            <a:xfrm>
              <a:off x="5032" y="3351"/>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2" name="Oval 47">
              <a:extLst>
                <a:ext uri="{FF2B5EF4-FFF2-40B4-BE49-F238E27FC236}">
                  <a16:creationId xmlns:a16="http://schemas.microsoft.com/office/drawing/2014/main" id="{168DB1FF-E1A8-5147-9124-AC5BB20C60E3}"/>
                </a:ext>
              </a:extLst>
            </p:cNvPr>
            <p:cNvSpPr>
              <a:spLocks noChangeArrowheads="1"/>
            </p:cNvSpPr>
            <p:nvPr/>
          </p:nvSpPr>
          <p:spPr bwMode="auto">
            <a:xfrm>
              <a:off x="5141" y="3351"/>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pic>
          <p:nvPicPr>
            <p:cNvPr id="63" name="Picture 48">
              <a:extLst>
                <a:ext uri="{FF2B5EF4-FFF2-40B4-BE49-F238E27FC236}">
                  <a16:creationId xmlns:a16="http://schemas.microsoft.com/office/drawing/2014/main" id="{3CDCFE9D-4399-4F42-9860-08C718ED87BB}"/>
                </a:ext>
              </a:extLst>
            </p:cNvPr>
            <p:cNvPicPr>
              <a:picLocks noChangeAspect="1" noChangeArrowheads="1"/>
            </p:cNvPicPr>
            <p:nvPr/>
          </p:nvPicPr>
          <p:blipFill>
            <a:blip r:embed="rId4"/>
            <a:srcRect/>
            <a:stretch>
              <a:fillRect/>
            </a:stretch>
          </p:blipFill>
          <p:spPr bwMode="auto">
            <a:xfrm>
              <a:off x="3047" y="2590"/>
              <a:ext cx="1043" cy="1392"/>
            </a:xfrm>
            <a:prstGeom prst="rect">
              <a:avLst/>
            </a:prstGeom>
            <a:noFill/>
            <a:ln w="9525">
              <a:noFill/>
              <a:miter lim="800000"/>
              <a:headEnd/>
              <a:tailEnd/>
            </a:ln>
          </p:spPr>
        </p:pic>
        <p:sp>
          <p:nvSpPr>
            <p:cNvPr id="64" name="Text Box 49">
              <a:extLst>
                <a:ext uri="{FF2B5EF4-FFF2-40B4-BE49-F238E27FC236}">
                  <a16:creationId xmlns:a16="http://schemas.microsoft.com/office/drawing/2014/main" id="{0BEEE2C2-AC58-504C-945D-646D1C44EBA0}"/>
                </a:ext>
              </a:extLst>
            </p:cNvPr>
            <p:cNvSpPr txBox="1">
              <a:spLocks noChangeArrowheads="1"/>
            </p:cNvSpPr>
            <p:nvPr/>
          </p:nvSpPr>
          <p:spPr bwMode="auto">
            <a:xfrm>
              <a:off x="4381" y="3233"/>
              <a:ext cx="191" cy="212"/>
            </a:xfrm>
            <a:prstGeom prst="rect">
              <a:avLst/>
            </a:prstGeom>
            <a:noFill/>
            <a:ln w="9525">
              <a:noFill/>
              <a:miter lim="800000"/>
              <a:headEnd/>
              <a:tailEnd/>
            </a:ln>
          </p:spPr>
          <p:txBody>
            <a:bodyPr wrap="none">
              <a:prstTxWarp prst="textNoShape">
                <a:avLst/>
              </a:prstTxWarp>
              <a:spAutoFit/>
            </a:bodyPr>
            <a:lstStyle/>
            <a:p>
              <a:r>
                <a:rPr lang="en-US" sz="1600"/>
                <a:t>+</a:t>
              </a:r>
            </a:p>
          </p:txBody>
        </p:sp>
        <p:sp>
          <p:nvSpPr>
            <p:cNvPr id="65" name="Oval 50">
              <a:extLst>
                <a:ext uri="{FF2B5EF4-FFF2-40B4-BE49-F238E27FC236}">
                  <a16:creationId xmlns:a16="http://schemas.microsoft.com/office/drawing/2014/main" id="{68DE5C10-B540-B54C-B40C-BD8D85670963}"/>
                </a:ext>
              </a:extLst>
            </p:cNvPr>
            <p:cNvSpPr>
              <a:spLocks noChangeArrowheads="1"/>
            </p:cNvSpPr>
            <p:nvPr/>
          </p:nvSpPr>
          <p:spPr bwMode="auto">
            <a:xfrm>
              <a:off x="5114" y="3303"/>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6" name="Oval 51">
              <a:extLst>
                <a:ext uri="{FF2B5EF4-FFF2-40B4-BE49-F238E27FC236}">
                  <a16:creationId xmlns:a16="http://schemas.microsoft.com/office/drawing/2014/main" id="{A7DB40D5-C9AF-F24D-95A4-DF416DED1327}"/>
                </a:ext>
              </a:extLst>
            </p:cNvPr>
            <p:cNvSpPr>
              <a:spLocks noChangeArrowheads="1"/>
            </p:cNvSpPr>
            <p:nvPr/>
          </p:nvSpPr>
          <p:spPr bwMode="auto">
            <a:xfrm>
              <a:off x="5004" y="3303"/>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7" name="Oval 52">
              <a:extLst>
                <a:ext uri="{FF2B5EF4-FFF2-40B4-BE49-F238E27FC236}">
                  <a16:creationId xmlns:a16="http://schemas.microsoft.com/office/drawing/2014/main" id="{9A7AC851-5622-9641-B297-F9693655B781}"/>
                </a:ext>
              </a:extLst>
            </p:cNvPr>
            <p:cNvSpPr>
              <a:spLocks noChangeArrowheads="1"/>
            </p:cNvSpPr>
            <p:nvPr/>
          </p:nvSpPr>
          <p:spPr bwMode="auto">
            <a:xfrm>
              <a:off x="4949" y="3303"/>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8" name="Oval 53">
              <a:extLst>
                <a:ext uri="{FF2B5EF4-FFF2-40B4-BE49-F238E27FC236}">
                  <a16:creationId xmlns:a16="http://schemas.microsoft.com/office/drawing/2014/main" id="{4A92542C-2F67-7C46-8672-1012790A5D26}"/>
                </a:ext>
              </a:extLst>
            </p:cNvPr>
            <p:cNvSpPr>
              <a:spLocks noChangeArrowheads="1"/>
            </p:cNvSpPr>
            <p:nvPr/>
          </p:nvSpPr>
          <p:spPr bwMode="auto">
            <a:xfrm>
              <a:off x="5059" y="3303"/>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69" name="Oval 54">
              <a:extLst>
                <a:ext uri="{FF2B5EF4-FFF2-40B4-BE49-F238E27FC236}">
                  <a16:creationId xmlns:a16="http://schemas.microsoft.com/office/drawing/2014/main" id="{D8AB3837-7816-0E40-802D-2C5BB6E7DF7B}"/>
                </a:ext>
              </a:extLst>
            </p:cNvPr>
            <p:cNvSpPr>
              <a:spLocks noChangeArrowheads="1"/>
            </p:cNvSpPr>
            <p:nvPr/>
          </p:nvSpPr>
          <p:spPr bwMode="auto">
            <a:xfrm>
              <a:off x="5031" y="3255"/>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0" name="Oval 55">
              <a:extLst>
                <a:ext uri="{FF2B5EF4-FFF2-40B4-BE49-F238E27FC236}">
                  <a16:creationId xmlns:a16="http://schemas.microsoft.com/office/drawing/2014/main" id="{314EB34C-47F2-4A45-99EE-3D14E1304608}"/>
                </a:ext>
              </a:extLst>
            </p:cNvPr>
            <p:cNvSpPr>
              <a:spLocks noChangeArrowheads="1"/>
            </p:cNvSpPr>
            <p:nvPr/>
          </p:nvSpPr>
          <p:spPr bwMode="auto">
            <a:xfrm>
              <a:off x="4976" y="3255"/>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1" name="Oval 56">
              <a:extLst>
                <a:ext uri="{FF2B5EF4-FFF2-40B4-BE49-F238E27FC236}">
                  <a16:creationId xmlns:a16="http://schemas.microsoft.com/office/drawing/2014/main" id="{3A146B8A-2B0C-3943-A6A6-E582C6DDA4D5}"/>
                </a:ext>
              </a:extLst>
            </p:cNvPr>
            <p:cNvSpPr>
              <a:spLocks noChangeArrowheads="1"/>
            </p:cNvSpPr>
            <p:nvPr/>
          </p:nvSpPr>
          <p:spPr bwMode="auto">
            <a:xfrm>
              <a:off x="5086" y="3255"/>
              <a:ext cx="48" cy="4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 name="Text Box 57">
              <a:extLst>
                <a:ext uri="{FF2B5EF4-FFF2-40B4-BE49-F238E27FC236}">
                  <a16:creationId xmlns:a16="http://schemas.microsoft.com/office/drawing/2014/main" id="{1877E14B-CBC7-4F44-8F1E-1A5A2825B02E}"/>
                </a:ext>
              </a:extLst>
            </p:cNvPr>
            <p:cNvSpPr txBox="1">
              <a:spLocks noChangeArrowheads="1"/>
            </p:cNvSpPr>
            <p:nvPr/>
          </p:nvSpPr>
          <p:spPr bwMode="auto">
            <a:xfrm>
              <a:off x="4666" y="3690"/>
              <a:ext cx="902" cy="366"/>
            </a:xfrm>
            <a:prstGeom prst="rect">
              <a:avLst/>
            </a:prstGeom>
            <a:noFill/>
            <a:ln w="9525">
              <a:noFill/>
              <a:miter lim="800000"/>
              <a:headEnd/>
              <a:tailEnd/>
            </a:ln>
          </p:spPr>
          <p:txBody>
            <a:bodyPr wrap="none">
              <a:prstTxWarp prst="textNoShape">
                <a:avLst/>
              </a:prstTxWarp>
              <a:spAutoFit/>
            </a:bodyPr>
            <a:lstStyle/>
            <a:p>
              <a:r>
                <a:rPr lang="en-US" sz="1600"/>
                <a:t>Mn = 412,000</a:t>
              </a:r>
            </a:p>
            <a:p>
              <a:r>
                <a:rPr lang="en-US" sz="1600"/>
                <a:t>PDI = 1.57</a:t>
              </a:r>
            </a:p>
          </p:txBody>
        </p:sp>
        <p:cxnSp>
          <p:nvCxnSpPr>
            <p:cNvPr id="73" name="AutoShape 58">
              <a:extLst>
                <a:ext uri="{FF2B5EF4-FFF2-40B4-BE49-F238E27FC236}">
                  <a16:creationId xmlns:a16="http://schemas.microsoft.com/office/drawing/2014/main" id="{BE4DCECD-EEC5-214B-8BA2-2BA1FDE19B5A}"/>
                </a:ext>
              </a:extLst>
            </p:cNvPr>
            <p:cNvCxnSpPr>
              <a:cxnSpLocks noChangeShapeType="1"/>
            </p:cNvCxnSpPr>
            <p:nvPr/>
          </p:nvCxnSpPr>
          <p:spPr bwMode="auto">
            <a:xfrm rot="10800000">
              <a:off x="1056" y="2544"/>
              <a:ext cx="1872" cy="864"/>
            </a:xfrm>
            <a:prstGeom prst="bentConnector3">
              <a:avLst>
                <a:gd name="adj1" fmla="val 99995"/>
              </a:avLst>
            </a:prstGeom>
            <a:noFill/>
            <a:ln w="9525">
              <a:solidFill>
                <a:schemeClr val="tx1"/>
              </a:solidFill>
              <a:miter lim="800000"/>
              <a:headEnd/>
              <a:tailEnd type="triangle" w="med" len="med"/>
            </a:ln>
          </p:spPr>
        </p:cxnSp>
        <p:sp>
          <p:nvSpPr>
            <p:cNvPr id="74" name="Text Box 59">
              <a:extLst>
                <a:ext uri="{FF2B5EF4-FFF2-40B4-BE49-F238E27FC236}">
                  <a16:creationId xmlns:a16="http://schemas.microsoft.com/office/drawing/2014/main" id="{24A302DA-3DF6-4E41-94A8-F95EA818D8F2}"/>
                </a:ext>
              </a:extLst>
            </p:cNvPr>
            <p:cNvSpPr txBox="1">
              <a:spLocks noChangeArrowheads="1"/>
            </p:cNvSpPr>
            <p:nvPr/>
          </p:nvSpPr>
          <p:spPr bwMode="auto">
            <a:xfrm>
              <a:off x="1791" y="3196"/>
              <a:ext cx="257" cy="212"/>
            </a:xfrm>
            <a:prstGeom prst="rect">
              <a:avLst/>
            </a:prstGeom>
            <a:noFill/>
            <a:ln w="9525">
              <a:noFill/>
              <a:miter lim="800000"/>
              <a:headEnd/>
              <a:tailEnd/>
            </a:ln>
          </p:spPr>
          <p:txBody>
            <a:bodyPr wrap="none">
              <a:prstTxWarp prst="textNoShape">
                <a:avLst/>
              </a:prstTxWarp>
              <a:spAutoFit/>
            </a:bodyPr>
            <a:lstStyle/>
            <a:p>
              <a:r>
                <a:rPr lang="en-US" sz="1600"/>
                <a:t>N</a:t>
              </a:r>
              <a:r>
                <a:rPr lang="en-US" sz="1600" baseline="-25000"/>
                <a:t>2</a:t>
              </a:r>
              <a:endParaRPr lang="en-US" sz="1600"/>
            </a:p>
          </p:txBody>
        </p:sp>
      </p:grpSp>
      <p:sp>
        <p:nvSpPr>
          <p:cNvPr id="75" name="Rectangle 74">
            <a:extLst>
              <a:ext uri="{FF2B5EF4-FFF2-40B4-BE49-F238E27FC236}">
                <a16:creationId xmlns:a16="http://schemas.microsoft.com/office/drawing/2014/main" id="{1B175878-FAC6-C84B-945C-847511A9349C}"/>
              </a:ext>
            </a:extLst>
          </p:cNvPr>
          <p:cNvSpPr>
            <a:spLocks noChangeArrowheads="1"/>
          </p:cNvSpPr>
          <p:nvPr/>
        </p:nvSpPr>
        <p:spPr bwMode="auto">
          <a:xfrm>
            <a:off x="8805333" y="6042321"/>
            <a:ext cx="2919264" cy="523220"/>
          </a:xfrm>
          <a:prstGeom prst="rect">
            <a:avLst/>
          </a:prstGeom>
          <a:noFill/>
          <a:ln w="9525">
            <a:noFill/>
            <a:miter lim="800000"/>
            <a:headEnd/>
            <a:tailEnd/>
          </a:ln>
        </p:spPr>
        <p:txBody>
          <a:bodyPr wrap="none">
            <a:prstTxWarp prst="textNoShape">
              <a:avLst/>
            </a:prstTxWarp>
            <a:spAutoFit/>
          </a:bodyPr>
          <a:lstStyle/>
          <a:p>
            <a:r>
              <a:rPr lang="en-US" dirty="0"/>
              <a:t>Nature (2005) 436, 1102</a:t>
            </a:r>
          </a:p>
          <a:p>
            <a:r>
              <a:rPr lang="en-US" dirty="0" err="1"/>
              <a:t>Ind</a:t>
            </a:r>
            <a:r>
              <a:rPr lang="en-US" dirty="0"/>
              <a:t> Eng </a:t>
            </a:r>
            <a:r>
              <a:rPr lang="en-US" dirty="0" err="1"/>
              <a:t>Chem</a:t>
            </a:r>
            <a:r>
              <a:rPr lang="en-US" dirty="0"/>
              <a:t> Res (2008) 47, 539</a:t>
            </a:r>
          </a:p>
        </p:txBody>
      </p:sp>
    </p:spTree>
    <p:extLst>
      <p:ext uri="{BB962C8B-B14F-4D97-AF65-F5344CB8AC3E}">
        <p14:creationId xmlns:p14="http://schemas.microsoft.com/office/powerpoint/2010/main" val="21411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58" y="276052"/>
            <a:ext cx="11123083" cy="646331"/>
          </a:xfrm>
        </p:spPr>
        <p:txBody>
          <a:bodyPr wrap="square">
            <a:spAutoFit/>
          </a:bodyPr>
          <a:lstStyle/>
          <a:p>
            <a:pPr algn="ctr">
              <a:lnSpc>
                <a:spcPct val="100000"/>
              </a:lnSpc>
            </a:pPr>
            <a:r>
              <a:rPr lang="en-US" sz="3600" b="1" dirty="0">
                <a:latin typeface="+mn-lt"/>
              </a:rPr>
              <a:t>Minimizing Solvent Use: Don’t add a solvent</a:t>
            </a:r>
          </a:p>
        </p:txBody>
      </p:sp>
      <p:sp>
        <p:nvSpPr>
          <p:cNvPr id="3" name="Rectangle 3"/>
          <p:cNvSpPr txBox="1">
            <a:spLocks noChangeArrowheads="1"/>
          </p:cNvSpPr>
          <p:nvPr/>
        </p:nvSpPr>
        <p:spPr>
          <a:xfrm>
            <a:off x="323119" y="1437961"/>
            <a:ext cx="2420734" cy="55297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dirty="0"/>
              <a:t>Two options:</a:t>
            </a:r>
          </a:p>
        </p:txBody>
      </p:sp>
      <p:sp>
        <p:nvSpPr>
          <p:cNvPr id="4" name="Rectangle 3"/>
          <p:cNvSpPr txBox="1">
            <a:spLocks noChangeArrowheads="1"/>
          </p:cNvSpPr>
          <p:nvPr/>
        </p:nvSpPr>
        <p:spPr>
          <a:xfrm>
            <a:off x="1117596" y="2685708"/>
            <a:ext cx="4056495" cy="1884106"/>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Solvent concerns eliminated.</a:t>
            </a:r>
          </a:p>
          <a:p>
            <a:pPr marL="548640" lvl="1">
              <a:lnSpc>
                <a:spcPct val="114000"/>
              </a:lnSpc>
              <a:spcBef>
                <a:spcPts val="0"/>
              </a:spcBef>
            </a:pPr>
            <a:r>
              <a:rPr lang="en-US" altLang="x-none" sz="2000" dirty="0"/>
              <a:t>Solvent costs eliminated.</a:t>
            </a:r>
          </a:p>
          <a:p>
            <a:pPr marL="548640" lvl="1">
              <a:lnSpc>
                <a:spcPct val="114000"/>
              </a:lnSpc>
              <a:spcBef>
                <a:spcPts val="0"/>
              </a:spcBef>
            </a:pPr>
            <a:r>
              <a:rPr lang="en-US" altLang="x-none" sz="2000" dirty="0"/>
              <a:t>Lots of research on this field: it works!</a:t>
            </a:r>
          </a:p>
        </p:txBody>
      </p:sp>
      <p:sp>
        <p:nvSpPr>
          <p:cNvPr id="5" name="Rectangle 3"/>
          <p:cNvSpPr txBox="1">
            <a:spLocks noChangeArrowheads="1"/>
          </p:cNvSpPr>
          <p:nvPr/>
        </p:nvSpPr>
        <p:spPr>
          <a:xfrm>
            <a:off x="5446429" y="2683709"/>
            <a:ext cx="6410791" cy="3648563"/>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47688" lvl="1" indent="-311150">
              <a:lnSpc>
                <a:spcPct val="114000"/>
              </a:lnSpc>
              <a:spcBef>
                <a:spcPts val="0"/>
              </a:spcBef>
            </a:pPr>
            <a:r>
              <a:rPr lang="en-GB" sz="2000" dirty="0"/>
              <a:t>Exothermic reactions can be dangerous on large scale </a:t>
            </a:r>
          </a:p>
          <a:p>
            <a:pPr marL="547688" lvl="1" indent="-311150">
              <a:lnSpc>
                <a:spcPct val="114000"/>
              </a:lnSpc>
              <a:spcBef>
                <a:spcPts val="0"/>
              </a:spcBef>
            </a:pPr>
            <a:r>
              <a:rPr lang="en-GB" sz="2000" dirty="0"/>
              <a:t>High viscosity (option 1) or no mass transfer at all (option 2)</a:t>
            </a:r>
          </a:p>
          <a:p>
            <a:pPr marL="547688" lvl="1" indent="-311150">
              <a:lnSpc>
                <a:spcPct val="114000"/>
              </a:lnSpc>
              <a:spcBef>
                <a:spcPts val="0"/>
              </a:spcBef>
            </a:pPr>
            <a:r>
              <a:rPr lang="en-GB" sz="2000" dirty="0"/>
              <a:t>need close collaboration with chemical engineers to overcome above problems.</a:t>
            </a:r>
          </a:p>
          <a:p>
            <a:pPr marL="547688" lvl="1" indent="-311150">
              <a:lnSpc>
                <a:spcPct val="114000"/>
              </a:lnSpc>
              <a:spcBef>
                <a:spcPts val="0"/>
              </a:spcBef>
            </a:pPr>
            <a:r>
              <a:rPr lang="en-GB" sz="2000" dirty="0"/>
              <a:t>Efficient mixing can be a problem, particularly for </a:t>
            </a:r>
            <a:r>
              <a:rPr lang="en-GB" sz="2000" dirty="0" err="1"/>
              <a:t>solventless</a:t>
            </a:r>
            <a:r>
              <a:rPr lang="en-GB" sz="2000" dirty="0"/>
              <a:t> conditions.</a:t>
            </a:r>
            <a:endParaRPr lang="en-US" altLang="x-none" sz="2000" dirty="0"/>
          </a:p>
          <a:p>
            <a:pPr marL="547688" lvl="1" indent="-311150">
              <a:lnSpc>
                <a:spcPct val="114000"/>
              </a:lnSpc>
              <a:spcBef>
                <a:spcPts val="0"/>
              </a:spcBef>
            </a:pPr>
            <a:r>
              <a:rPr lang="en-GB" sz="2000" dirty="0"/>
              <a:t>Solvents still often required for extraction, separation and purification of products.</a:t>
            </a:r>
          </a:p>
        </p:txBody>
      </p:sp>
      <p:cxnSp>
        <p:nvCxnSpPr>
          <p:cNvPr id="6" name="Straight Connector 5">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74164" y="4826830"/>
            <a:ext cx="3642610" cy="1444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dirty="0"/>
              <a:t>Reactions between solids… can be done by mechanochemistry</a:t>
            </a:r>
          </a:p>
        </p:txBody>
      </p:sp>
      <p:sp>
        <p:nvSpPr>
          <p:cNvPr id="8" name="Rectangle 3">
            <a:extLst>
              <a:ext uri="{FF2B5EF4-FFF2-40B4-BE49-F238E27FC236}">
                <a16:creationId xmlns:a16="http://schemas.microsoft.com/office/drawing/2014/main" id="{17BD3BA8-1385-974B-807D-688D2AB78D34}"/>
              </a:ext>
            </a:extLst>
          </p:cNvPr>
          <p:cNvSpPr txBox="1">
            <a:spLocks noChangeArrowheads="1"/>
          </p:cNvSpPr>
          <p:nvPr/>
        </p:nvSpPr>
        <p:spPr>
          <a:xfrm>
            <a:off x="2743852" y="1437961"/>
            <a:ext cx="8913689" cy="104419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4000"/>
              </a:lnSpc>
              <a:spcBef>
                <a:spcPts val="0"/>
              </a:spcBef>
              <a:buAutoNum type="arabicPeriod"/>
            </a:pPr>
            <a:r>
              <a:rPr lang="en-US" altLang="x-none" dirty="0"/>
              <a:t>Use a liquid reagent as the solvent</a:t>
            </a:r>
          </a:p>
          <a:p>
            <a:pPr marL="514350" indent="-514350">
              <a:lnSpc>
                <a:spcPct val="114000"/>
              </a:lnSpc>
              <a:spcBef>
                <a:spcPts val="0"/>
              </a:spcBef>
              <a:buAutoNum type="arabicPeriod"/>
            </a:pPr>
            <a:r>
              <a:rPr lang="en-US" altLang="x-none" dirty="0" err="1"/>
              <a:t>Solventless</a:t>
            </a:r>
            <a:r>
              <a:rPr lang="en-US" altLang="x-none" dirty="0"/>
              <a:t> (no liquid at all)</a:t>
            </a:r>
          </a:p>
        </p:txBody>
      </p:sp>
    </p:spTree>
    <p:extLst>
      <p:ext uri="{BB962C8B-B14F-4D97-AF65-F5344CB8AC3E}">
        <p14:creationId xmlns:p14="http://schemas.microsoft.com/office/powerpoint/2010/main" val="937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04156" y="1725641"/>
            <a:ext cx="6996186" cy="272170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The problems with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Minimizing solvent use</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Selecting greener 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Using unconventional solvents</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3136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987835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is a greener solvent?</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C1A28F-FE13-C94F-933D-02AC409A9D3B}"/>
              </a:ext>
            </a:extLst>
          </p:cNvPr>
          <p:cNvSpPr txBox="1"/>
          <p:nvPr/>
        </p:nvSpPr>
        <p:spPr>
          <a:xfrm>
            <a:off x="730094" y="1446313"/>
            <a:ext cx="3256597" cy="461665"/>
          </a:xfrm>
          <a:prstGeom prst="rect">
            <a:avLst/>
          </a:prstGeom>
          <a:noFill/>
        </p:spPr>
        <p:txBody>
          <a:bodyPr wrap="none" rtlCol="0">
            <a:spAutoFit/>
          </a:bodyPr>
          <a:lstStyle/>
          <a:p>
            <a:r>
              <a:rPr lang="en-US" sz="2400" dirty="0"/>
              <a:t>What is a </a:t>
            </a:r>
            <a:r>
              <a:rPr lang="en-US" sz="2400" b="1" dirty="0">
                <a:solidFill>
                  <a:srgbClr val="00B050"/>
                </a:solidFill>
              </a:rPr>
              <a:t>green</a:t>
            </a:r>
            <a:r>
              <a:rPr lang="en-US" sz="2400" dirty="0"/>
              <a:t> solvent?</a:t>
            </a:r>
          </a:p>
        </p:txBody>
      </p:sp>
      <p:pic>
        <p:nvPicPr>
          <p:cNvPr id="9" name="Picture 8">
            <a:extLst>
              <a:ext uri="{FF2B5EF4-FFF2-40B4-BE49-F238E27FC236}">
                <a16:creationId xmlns:a16="http://schemas.microsoft.com/office/drawing/2014/main" id="{1DD985BF-6C7A-5E4C-9809-5BA3EC6AB702}"/>
              </a:ext>
            </a:extLst>
          </p:cNvPr>
          <p:cNvPicPr>
            <a:picLocks noChangeAspect="1"/>
          </p:cNvPicPr>
          <p:nvPr/>
        </p:nvPicPr>
        <p:blipFill>
          <a:blip r:embed="rId3"/>
          <a:stretch>
            <a:fillRect/>
          </a:stretch>
        </p:blipFill>
        <p:spPr>
          <a:xfrm flipH="1">
            <a:off x="6755396" y="1206492"/>
            <a:ext cx="3672408" cy="2337579"/>
          </a:xfrm>
          <a:prstGeom prst="rect">
            <a:avLst/>
          </a:prstGeom>
        </p:spPr>
      </p:pic>
      <p:pic>
        <p:nvPicPr>
          <p:cNvPr id="10" name="Picture 9">
            <a:extLst>
              <a:ext uri="{FF2B5EF4-FFF2-40B4-BE49-F238E27FC236}">
                <a16:creationId xmlns:a16="http://schemas.microsoft.com/office/drawing/2014/main" id="{B4F575EC-B8FC-9B49-BB0F-1468FF5A7158}"/>
              </a:ext>
            </a:extLst>
          </p:cNvPr>
          <p:cNvPicPr>
            <a:picLocks noChangeAspect="1"/>
          </p:cNvPicPr>
          <p:nvPr/>
        </p:nvPicPr>
        <p:blipFill>
          <a:blip r:embed="rId4"/>
          <a:stretch>
            <a:fillRect/>
          </a:stretch>
        </p:blipFill>
        <p:spPr>
          <a:xfrm flipH="1">
            <a:off x="10118394" y="2536245"/>
            <a:ext cx="1182733" cy="3768974"/>
          </a:xfrm>
          <a:prstGeom prst="rect">
            <a:avLst/>
          </a:prstGeom>
        </p:spPr>
      </p:pic>
      <p:pic>
        <p:nvPicPr>
          <p:cNvPr id="11" name="Picture 13">
            <a:extLst>
              <a:ext uri="{FF2B5EF4-FFF2-40B4-BE49-F238E27FC236}">
                <a16:creationId xmlns:a16="http://schemas.microsoft.com/office/drawing/2014/main" id="{F36B3268-E6F8-1449-BD28-4947237D666E}"/>
              </a:ext>
            </a:extLst>
          </p:cNvPr>
          <p:cNvPicPr>
            <a:picLocks noChangeAspect="1" noChangeArrowheads="1"/>
          </p:cNvPicPr>
          <p:nvPr/>
        </p:nvPicPr>
        <p:blipFill>
          <a:blip r:embed="rId5"/>
          <a:srcRect/>
          <a:stretch>
            <a:fillRect/>
          </a:stretch>
        </p:blipFill>
        <p:spPr bwMode="auto">
          <a:xfrm>
            <a:off x="563989" y="3315832"/>
            <a:ext cx="1652588" cy="2209800"/>
          </a:xfrm>
          <a:prstGeom prst="rect">
            <a:avLst/>
          </a:prstGeom>
          <a:noFill/>
          <a:ln w="9525">
            <a:noFill/>
            <a:miter lim="800000"/>
            <a:headEnd/>
            <a:tailEnd/>
          </a:ln>
        </p:spPr>
      </p:pic>
      <p:pic>
        <p:nvPicPr>
          <p:cNvPr id="12" name="Picture 13">
            <a:extLst>
              <a:ext uri="{FF2B5EF4-FFF2-40B4-BE49-F238E27FC236}">
                <a16:creationId xmlns:a16="http://schemas.microsoft.com/office/drawing/2014/main" id="{28FFDC24-A47F-FC41-906E-A6C0543521B5}"/>
              </a:ext>
            </a:extLst>
          </p:cNvPr>
          <p:cNvPicPr>
            <a:picLocks noChangeAspect="1" noChangeArrowheads="1"/>
          </p:cNvPicPr>
          <p:nvPr/>
        </p:nvPicPr>
        <p:blipFill>
          <a:blip r:embed="rId5"/>
          <a:srcRect/>
          <a:stretch>
            <a:fillRect/>
          </a:stretch>
        </p:blipFill>
        <p:spPr bwMode="auto">
          <a:xfrm>
            <a:off x="2391449" y="3315832"/>
            <a:ext cx="1652588" cy="2209800"/>
          </a:xfrm>
          <a:prstGeom prst="rect">
            <a:avLst/>
          </a:prstGeom>
          <a:noFill/>
          <a:ln w="9525">
            <a:noFill/>
            <a:miter lim="800000"/>
            <a:headEnd/>
            <a:tailEnd/>
          </a:ln>
        </p:spPr>
      </p:pic>
      <p:sp>
        <p:nvSpPr>
          <p:cNvPr id="13" name="TextBox 12">
            <a:extLst>
              <a:ext uri="{FF2B5EF4-FFF2-40B4-BE49-F238E27FC236}">
                <a16:creationId xmlns:a16="http://schemas.microsoft.com/office/drawing/2014/main" id="{FD433CB7-B64D-264D-976C-4275A3E3D0BA}"/>
              </a:ext>
            </a:extLst>
          </p:cNvPr>
          <p:cNvSpPr txBox="1"/>
          <p:nvPr/>
        </p:nvSpPr>
        <p:spPr>
          <a:xfrm>
            <a:off x="944989" y="4916032"/>
            <a:ext cx="1003099" cy="307777"/>
          </a:xfrm>
          <a:prstGeom prst="rect">
            <a:avLst/>
          </a:prstGeom>
          <a:noFill/>
        </p:spPr>
        <p:txBody>
          <a:bodyPr wrap="none" rtlCol="0">
            <a:spAutoFit/>
          </a:bodyPr>
          <a:lstStyle/>
          <a:p>
            <a:r>
              <a:rPr lang="en-US"/>
              <a:t>solvent #1</a:t>
            </a:r>
          </a:p>
        </p:txBody>
      </p:sp>
      <p:sp>
        <p:nvSpPr>
          <p:cNvPr id="14" name="TextBox 13">
            <a:extLst>
              <a:ext uri="{FF2B5EF4-FFF2-40B4-BE49-F238E27FC236}">
                <a16:creationId xmlns:a16="http://schemas.microsoft.com/office/drawing/2014/main" id="{D80F4A36-F187-284B-8E58-15C2C659EDF5}"/>
              </a:ext>
            </a:extLst>
          </p:cNvPr>
          <p:cNvSpPr txBox="1"/>
          <p:nvPr/>
        </p:nvSpPr>
        <p:spPr>
          <a:xfrm>
            <a:off x="2772449" y="4916032"/>
            <a:ext cx="1003099" cy="307777"/>
          </a:xfrm>
          <a:prstGeom prst="rect">
            <a:avLst/>
          </a:prstGeom>
          <a:noFill/>
        </p:spPr>
        <p:txBody>
          <a:bodyPr wrap="none" rtlCol="0">
            <a:spAutoFit/>
          </a:bodyPr>
          <a:lstStyle/>
          <a:p>
            <a:r>
              <a:rPr lang="en-US"/>
              <a:t>solvent #2</a:t>
            </a:r>
          </a:p>
        </p:txBody>
      </p:sp>
      <p:pic>
        <p:nvPicPr>
          <p:cNvPr id="15" name="Picture 13">
            <a:extLst>
              <a:ext uri="{FF2B5EF4-FFF2-40B4-BE49-F238E27FC236}">
                <a16:creationId xmlns:a16="http://schemas.microsoft.com/office/drawing/2014/main" id="{43392DD1-7D47-2542-9A2A-5C9415B1F058}"/>
              </a:ext>
            </a:extLst>
          </p:cNvPr>
          <p:cNvPicPr>
            <a:picLocks noChangeAspect="1" noChangeArrowheads="1"/>
          </p:cNvPicPr>
          <p:nvPr/>
        </p:nvPicPr>
        <p:blipFill>
          <a:blip r:embed="rId5"/>
          <a:srcRect/>
          <a:stretch>
            <a:fillRect/>
          </a:stretch>
        </p:blipFill>
        <p:spPr bwMode="auto">
          <a:xfrm>
            <a:off x="4188053" y="3318536"/>
            <a:ext cx="1652588" cy="2209800"/>
          </a:xfrm>
          <a:prstGeom prst="rect">
            <a:avLst/>
          </a:prstGeom>
          <a:noFill/>
          <a:ln w="9525">
            <a:noFill/>
            <a:miter lim="800000"/>
            <a:headEnd/>
            <a:tailEnd/>
          </a:ln>
        </p:spPr>
      </p:pic>
      <p:sp>
        <p:nvSpPr>
          <p:cNvPr id="16" name="TextBox 15">
            <a:extLst>
              <a:ext uri="{FF2B5EF4-FFF2-40B4-BE49-F238E27FC236}">
                <a16:creationId xmlns:a16="http://schemas.microsoft.com/office/drawing/2014/main" id="{6AD09E68-5D2F-9147-AF08-2EB7F4A5670E}"/>
              </a:ext>
            </a:extLst>
          </p:cNvPr>
          <p:cNvSpPr txBox="1"/>
          <p:nvPr/>
        </p:nvSpPr>
        <p:spPr>
          <a:xfrm>
            <a:off x="4569053" y="4918736"/>
            <a:ext cx="1003099" cy="307777"/>
          </a:xfrm>
          <a:prstGeom prst="rect">
            <a:avLst/>
          </a:prstGeom>
          <a:noFill/>
        </p:spPr>
        <p:txBody>
          <a:bodyPr wrap="none" rtlCol="0">
            <a:spAutoFit/>
          </a:bodyPr>
          <a:lstStyle/>
          <a:p>
            <a:r>
              <a:rPr lang="en-US"/>
              <a:t>solvent #3</a:t>
            </a:r>
          </a:p>
        </p:txBody>
      </p:sp>
      <p:sp>
        <p:nvSpPr>
          <p:cNvPr id="17" name="TextBox 16">
            <a:extLst>
              <a:ext uri="{FF2B5EF4-FFF2-40B4-BE49-F238E27FC236}">
                <a16:creationId xmlns:a16="http://schemas.microsoft.com/office/drawing/2014/main" id="{D0371D0A-C8E3-264A-B6CE-B72BE1290A12}"/>
              </a:ext>
            </a:extLst>
          </p:cNvPr>
          <p:cNvSpPr txBox="1"/>
          <p:nvPr/>
        </p:nvSpPr>
        <p:spPr>
          <a:xfrm>
            <a:off x="548394" y="5946457"/>
            <a:ext cx="7598524" cy="707886"/>
          </a:xfrm>
          <a:prstGeom prst="rect">
            <a:avLst/>
          </a:prstGeom>
          <a:noFill/>
        </p:spPr>
        <p:txBody>
          <a:bodyPr wrap="square" rtlCol="0">
            <a:spAutoFit/>
          </a:bodyPr>
          <a:lstStyle/>
          <a:p>
            <a:r>
              <a:rPr lang="en-US" sz="2000" b="1" i="1" dirty="0">
                <a:solidFill>
                  <a:srgbClr val="008000"/>
                </a:solidFill>
              </a:rPr>
              <a:t>A green solvent</a:t>
            </a:r>
            <a:r>
              <a:rPr lang="en-US" sz="2000" i="1" dirty="0"/>
              <a:t> is the solvent that makes a product or process have the least environmental impact over its entire life cycle.</a:t>
            </a:r>
            <a:r>
              <a:rPr lang="en-CA" sz="2000" dirty="0">
                <a:solidFill>
                  <a:srgbClr val="008000"/>
                </a:solidFill>
                <a:effectLst/>
              </a:rPr>
              <a:t> </a:t>
            </a:r>
            <a:endParaRPr lang="en-US" sz="2000" i="1" dirty="0">
              <a:solidFill>
                <a:srgbClr val="008000"/>
              </a:solidFill>
            </a:endParaRPr>
          </a:p>
        </p:txBody>
      </p:sp>
    </p:spTree>
    <p:extLst>
      <p:ext uri="{BB962C8B-B14F-4D97-AF65-F5344CB8AC3E}">
        <p14:creationId xmlns:p14="http://schemas.microsoft.com/office/powerpoint/2010/main" val="472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659183"/>
            <a:ext cx="9720644" cy="910377"/>
          </a:xfrm>
          <a:prstGeom prst="rect">
            <a:avLst/>
          </a:prstGeom>
        </p:spPr>
        <p:txBody>
          <a:bodyPr wrap="square">
            <a:spAutoFit/>
          </a:bodyPr>
          <a:lstStyle/>
          <a:p>
            <a:pPr marL="609600" indent="-609600" algn="ctr">
              <a:lnSpc>
                <a:spcPct val="114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49215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a16="http://schemas.microsoft.com/office/drawing/2014/main" id="{7FBD5665-6DBA-2940-9E3B-BF6CD5E14E3B}"/>
              </a:ext>
            </a:extLst>
          </p:cNvPr>
          <p:cNvSpPr txBox="1"/>
          <p:nvPr/>
        </p:nvSpPr>
        <p:spPr>
          <a:xfrm>
            <a:off x="1217647" y="6489506"/>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0D8B7AA-5E40-A747-A8ED-1C33902E2C46}"/>
              </a:ext>
            </a:extLst>
          </p:cNvPr>
          <p:cNvGrpSpPr/>
          <p:nvPr/>
        </p:nvGrpSpPr>
        <p:grpSpPr>
          <a:xfrm>
            <a:off x="5604932" y="1541373"/>
            <a:ext cx="4795942" cy="5181600"/>
            <a:chOff x="3505200" y="1219200"/>
            <a:chExt cx="4795942" cy="5181600"/>
          </a:xfrm>
        </p:grpSpPr>
        <p:sp>
          <p:nvSpPr>
            <p:cNvPr id="10" name="TextBox 9">
              <a:extLst>
                <a:ext uri="{FF2B5EF4-FFF2-40B4-BE49-F238E27FC236}">
                  <a16:creationId xmlns:a16="http://schemas.microsoft.com/office/drawing/2014/main" id="{AFC2F19C-9644-7E4F-96B8-BDAE485F2C2A}"/>
                </a:ext>
              </a:extLst>
            </p:cNvPr>
            <p:cNvSpPr txBox="1"/>
            <p:nvPr/>
          </p:nvSpPr>
          <p:spPr>
            <a:xfrm>
              <a:off x="3505200" y="1219200"/>
              <a:ext cx="2065690" cy="338554"/>
            </a:xfrm>
            <a:prstGeom prst="rect">
              <a:avLst/>
            </a:prstGeom>
            <a:noFill/>
          </p:spPr>
          <p:txBody>
            <a:bodyPr wrap="none" rtlCol="0">
              <a:spAutoFit/>
            </a:bodyPr>
            <a:lstStyle/>
            <a:p>
              <a:r>
                <a:rPr lang="en-US" sz="1600" b="1" dirty="0"/>
                <a:t>How is DMF made?</a:t>
              </a:r>
            </a:p>
          </p:txBody>
        </p:sp>
        <p:pic>
          <p:nvPicPr>
            <p:cNvPr id="11" name="Picture 10">
              <a:extLst>
                <a:ext uri="{FF2B5EF4-FFF2-40B4-BE49-F238E27FC236}">
                  <a16:creationId xmlns:a16="http://schemas.microsoft.com/office/drawing/2014/main" id="{0634B947-4C21-9346-ADD8-C51C44B36AF7}"/>
                </a:ext>
              </a:extLst>
            </p:cNvPr>
            <p:cNvPicPr>
              <a:picLocks noChangeAspect="1"/>
            </p:cNvPicPr>
            <p:nvPr/>
          </p:nvPicPr>
          <p:blipFill>
            <a:blip r:embed="rId3"/>
            <a:stretch>
              <a:fillRect/>
            </a:stretch>
          </p:blipFill>
          <p:spPr>
            <a:xfrm>
              <a:off x="3657600" y="1676400"/>
              <a:ext cx="4643542" cy="4724400"/>
            </a:xfrm>
            <a:prstGeom prst="rect">
              <a:avLst/>
            </a:prstGeom>
          </p:spPr>
        </p:pic>
      </p:grpSp>
      <p:sp>
        <p:nvSpPr>
          <p:cNvPr id="12" name="TextBox 11">
            <a:extLst>
              <a:ext uri="{FF2B5EF4-FFF2-40B4-BE49-F238E27FC236}">
                <a16:creationId xmlns:a16="http://schemas.microsoft.com/office/drawing/2014/main" id="{B7DBED2D-280E-D748-94AA-85B6424338FE}"/>
              </a:ext>
            </a:extLst>
          </p:cNvPr>
          <p:cNvSpPr txBox="1"/>
          <p:nvPr/>
        </p:nvSpPr>
        <p:spPr>
          <a:xfrm>
            <a:off x="1413934" y="1541373"/>
            <a:ext cx="2328382" cy="338554"/>
          </a:xfrm>
          <a:prstGeom prst="rect">
            <a:avLst/>
          </a:prstGeom>
          <a:noFill/>
        </p:spPr>
        <p:txBody>
          <a:bodyPr wrap="none" rtlCol="0">
            <a:spAutoFit/>
          </a:bodyPr>
          <a:lstStyle/>
          <a:p>
            <a:r>
              <a:rPr lang="en-US" sz="1600" b="1" dirty="0"/>
              <a:t>How is hexane made?</a:t>
            </a:r>
          </a:p>
        </p:txBody>
      </p:sp>
      <p:sp>
        <p:nvSpPr>
          <p:cNvPr id="13" name="TextBox 12">
            <a:extLst>
              <a:ext uri="{FF2B5EF4-FFF2-40B4-BE49-F238E27FC236}">
                <a16:creationId xmlns:a16="http://schemas.microsoft.com/office/drawing/2014/main" id="{0E452BF8-BDB9-ED49-B52A-E962E041D681}"/>
              </a:ext>
            </a:extLst>
          </p:cNvPr>
          <p:cNvSpPr txBox="1"/>
          <p:nvPr/>
        </p:nvSpPr>
        <p:spPr>
          <a:xfrm>
            <a:off x="1490134" y="3065373"/>
            <a:ext cx="389951" cy="338554"/>
          </a:xfrm>
          <a:prstGeom prst="rect">
            <a:avLst/>
          </a:prstGeom>
          <a:noFill/>
        </p:spPr>
        <p:txBody>
          <a:bodyPr wrap="none" rtlCol="0">
            <a:spAutoFit/>
          </a:bodyPr>
          <a:lstStyle/>
          <a:p>
            <a:r>
              <a:rPr lang="en-US" sz="1600" dirty="0"/>
              <a:t>oil</a:t>
            </a:r>
          </a:p>
        </p:txBody>
      </p:sp>
      <p:sp>
        <p:nvSpPr>
          <p:cNvPr id="14" name="TextBox 13">
            <a:extLst>
              <a:ext uri="{FF2B5EF4-FFF2-40B4-BE49-F238E27FC236}">
                <a16:creationId xmlns:a16="http://schemas.microsoft.com/office/drawing/2014/main" id="{53086C35-CB5B-704D-893F-9A4477C2BF8D}"/>
              </a:ext>
            </a:extLst>
          </p:cNvPr>
          <p:cNvSpPr txBox="1"/>
          <p:nvPr/>
        </p:nvSpPr>
        <p:spPr>
          <a:xfrm>
            <a:off x="3140395" y="3065373"/>
            <a:ext cx="864339" cy="338554"/>
          </a:xfrm>
          <a:prstGeom prst="rect">
            <a:avLst/>
          </a:prstGeom>
          <a:noFill/>
        </p:spPr>
        <p:txBody>
          <a:bodyPr wrap="none" rtlCol="0">
            <a:spAutoFit/>
          </a:bodyPr>
          <a:lstStyle/>
          <a:p>
            <a:r>
              <a:rPr lang="en-US" sz="1600" dirty="0"/>
              <a:t>hexane</a:t>
            </a:r>
          </a:p>
        </p:txBody>
      </p:sp>
      <p:cxnSp>
        <p:nvCxnSpPr>
          <p:cNvPr id="15" name="Straight Arrow Connector 14">
            <a:extLst>
              <a:ext uri="{FF2B5EF4-FFF2-40B4-BE49-F238E27FC236}">
                <a16:creationId xmlns:a16="http://schemas.microsoft.com/office/drawing/2014/main" id="{746675B0-1DE6-AC46-812A-FC0391E2FC66}"/>
              </a:ext>
            </a:extLst>
          </p:cNvPr>
          <p:cNvCxnSpPr/>
          <p:nvPr/>
        </p:nvCxnSpPr>
        <p:spPr bwMode="auto">
          <a:xfrm flipV="1">
            <a:off x="1959937" y="3234650"/>
            <a:ext cx="1130397" cy="0"/>
          </a:xfrm>
          <a:prstGeom prst="straightConnector1">
            <a:avLst/>
          </a:prstGeom>
          <a:solidFill>
            <a:schemeClr val="accent1"/>
          </a:solidFill>
          <a:ln w="19050" cap="flat" cmpd="sng" algn="ctr">
            <a:solidFill>
              <a:schemeClr val="tx1"/>
            </a:solidFill>
            <a:prstDash val="solid"/>
            <a:round/>
            <a:headEnd type="none" w="med" len="med"/>
            <a:tailEnd type="triangle" w="med" len="med"/>
          </a:ln>
          <a:effectLst/>
        </p:spPr>
      </p:cxnSp>
      <p:sp>
        <p:nvSpPr>
          <p:cNvPr id="16" name="TextBox 15">
            <a:extLst>
              <a:ext uri="{FF2B5EF4-FFF2-40B4-BE49-F238E27FC236}">
                <a16:creationId xmlns:a16="http://schemas.microsoft.com/office/drawing/2014/main" id="{52E9A0B1-0819-B648-9411-6275798EAC39}"/>
              </a:ext>
            </a:extLst>
          </p:cNvPr>
          <p:cNvSpPr txBox="1"/>
          <p:nvPr/>
        </p:nvSpPr>
        <p:spPr>
          <a:xfrm>
            <a:off x="2004680" y="2879219"/>
            <a:ext cx="1085654" cy="338554"/>
          </a:xfrm>
          <a:prstGeom prst="rect">
            <a:avLst/>
          </a:prstGeom>
          <a:noFill/>
        </p:spPr>
        <p:txBody>
          <a:bodyPr wrap="none" rtlCol="0">
            <a:spAutoFit/>
          </a:bodyPr>
          <a:lstStyle/>
          <a:p>
            <a:r>
              <a:rPr lang="en-US" sz="1600" dirty="0"/>
              <a:t>distillation</a:t>
            </a:r>
          </a:p>
        </p:txBody>
      </p:sp>
      <p:sp>
        <p:nvSpPr>
          <p:cNvPr id="19" name="Rounded Rectangle 18">
            <a:extLst>
              <a:ext uri="{FF2B5EF4-FFF2-40B4-BE49-F238E27FC236}">
                <a16:creationId xmlns:a16="http://schemas.microsoft.com/office/drawing/2014/main" id="{8FB96B90-60DA-6B4C-BD35-3233661C825E}"/>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0" name="Rounded Rectangle 19">
            <a:extLst>
              <a:ext uri="{FF2B5EF4-FFF2-40B4-BE49-F238E27FC236}">
                <a16:creationId xmlns:a16="http://schemas.microsoft.com/office/drawing/2014/main" id="{5FA8DC2A-4ECD-2844-9CB0-0FDC8374388D}"/>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1" name="Rounded Rectangle 20">
            <a:extLst>
              <a:ext uri="{FF2B5EF4-FFF2-40B4-BE49-F238E27FC236}">
                <a16:creationId xmlns:a16="http://schemas.microsoft.com/office/drawing/2014/main" id="{3F429910-1277-5341-B8A9-B776FB9A03F1}"/>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2" name="Rounded Rectangle 21">
            <a:extLst>
              <a:ext uri="{FF2B5EF4-FFF2-40B4-BE49-F238E27FC236}">
                <a16:creationId xmlns:a16="http://schemas.microsoft.com/office/drawing/2014/main" id="{E10D660A-A3BD-5048-A31F-293754C1866B}"/>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3" name="TextBox 22">
            <a:extLst>
              <a:ext uri="{FF2B5EF4-FFF2-40B4-BE49-F238E27FC236}">
                <a16:creationId xmlns:a16="http://schemas.microsoft.com/office/drawing/2014/main" id="{89C28494-971B-3845-B0AC-4AAAEE53F559}"/>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24" name="TextBox 23">
            <a:extLst>
              <a:ext uri="{FF2B5EF4-FFF2-40B4-BE49-F238E27FC236}">
                <a16:creationId xmlns:a16="http://schemas.microsoft.com/office/drawing/2014/main" id="{E9B6AFCF-C5C6-0D43-8752-2DD1864CE47A}"/>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25" name="TextBox 24">
            <a:extLst>
              <a:ext uri="{FF2B5EF4-FFF2-40B4-BE49-F238E27FC236}">
                <a16:creationId xmlns:a16="http://schemas.microsoft.com/office/drawing/2014/main" id="{5BA2D35F-793F-7241-B9FE-AF294E415EBA}"/>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31" name="TextBox 30">
            <a:extLst>
              <a:ext uri="{FF2B5EF4-FFF2-40B4-BE49-F238E27FC236}">
                <a16:creationId xmlns:a16="http://schemas.microsoft.com/office/drawing/2014/main" id="{9F3A8A87-30EE-1D45-B001-A34E7DD3B127}"/>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32" name="Rounded Rectangle 31">
            <a:extLst>
              <a:ext uri="{FF2B5EF4-FFF2-40B4-BE49-F238E27FC236}">
                <a16:creationId xmlns:a16="http://schemas.microsoft.com/office/drawing/2014/main" id="{7BC10F1F-353F-D44B-9B62-D3A2077915C8}"/>
              </a:ext>
            </a:extLst>
          </p:cNvPr>
          <p:cNvSpPr/>
          <p:nvPr/>
        </p:nvSpPr>
        <p:spPr bwMode="auto">
          <a:xfrm>
            <a:off x="4043047" y="-81026"/>
            <a:ext cx="678620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396872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a16="http://schemas.microsoft.com/office/drawing/2014/main" id="{9849DA30-D2A4-F74F-9E4C-1C010B441572}"/>
              </a:ext>
            </a:extLst>
          </p:cNvPr>
          <p:cNvGraphicFramePr/>
          <p:nvPr>
            <p:extLst>
              <p:ext uri="{D42A27DB-BD31-4B8C-83A1-F6EECF244321}">
                <p14:modId xmlns:p14="http://schemas.microsoft.com/office/powerpoint/2010/main" val="2175534781"/>
              </p:ext>
            </p:extLst>
          </p:nvPr>
        </p:nvGraphicFramePr>
        <p:xfrm>
          <a:off x="262471" y="838200"/>
          <a:ext cx="83820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4">
            <a:extLst>
              <a:ext uri="{FF2B5EF4-FFF2-40B4-BE49-F238E27FC236}">
                <a16:creationId xmlns:a16="http://schemas.microsoft.com/office/drawing/2014/main" id="{5283A4B3-C735-5047-B3B7-163C3BF5DA6D}"/>
              </a:ext>
            </a:extLst>
          </p:cNvPr>
          <p:cNvSpPr txBox="1"/>
          <p:nvPr/>
        </p:nvSpPr>
        <p:spPr>
          <a:xfrm>
            <a:off x="8267381" y="6407779"/>
            <a:ext cx="3955314" cy="369332"/>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err="1"/>
              <a:t>Capello</a:t>
            </a:r>
            <a:r>
              <a:rPr lang="en-US" sz="1800" dirty="0"/>
              <a:t> et al., </a:t>
            </a:r>
            <a:r>
              <a:rPr lang="en-US" sz="1800" i="1" dirty="0"/>
              <a:t>Green </a:t>
            </a:r>
            <a:r>
              <a:rPr lang="en-US" sz="1800" i="1" dirty="0" err="1"/>
              <a:t>Chem</a:t>
            </a:r>
            <a:r>
              <a:rPr lang="en-US" sz="1800" i="1" dirty="0"/>
              <a:t> </a:t>
            </a:r>
            <a:r>
              <a:rPr lang="en-US" sz="1800" dirty="0"/>
              <a:t>(2007) </a:t>
            </a:r>
            <a:r>
              <a:rPr lang="en-US" sz="1800" i="1" dirty="0"/>
              <a:t>9</a:t>
            </a:r>
            <a:r>
              <a:rPr lang="en-US" sz="1800" dirty="0"/>
              <a:t>, 927</a:t>
            </a:r>
          </a:p>
        </p:txBody>
      </p:sp>
      <p:sp>
        <p:nvSpPr>
          <p:cNvPr id="19" name="Rounded Rectangle 18">
            <a:extLst>
              <a:ext uri="{FF2B5EF4-FFF2-40B4-BE49-F238E27FC236}">
                <a16:creationId xmlns:a16="http://schemas.microsoft.com/office/drawing/2014/main" id="{6D40A6EF-4BC6-3840-B3FC-88A6E72DACA4}"/>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0" name="Rounded Rectangle 19">
            <a:extLst>
              <a:ext uri="{FF2B5EF4-FFF2-40B4-BE49-F238E27FC236}">
                <a16:creationId xmlns:a16="http://schemas.microsoft.com/office/drawing/2014/main" id="{00EBF340-D5DC-4E49-9B19-A263D9902FFD}"/>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1" name="Rounded Rectangle 20">
            <a:extLst>
              <a:ext uri="{FF2B5EF4-FFF2-40B4-BE49-F238E27FC236}">
                <a16:creationId xmlns:a16="http://schemas.microsoft.com/office/drawing/2014/main" id="{BEFAE839-3B62-D347-85E7-733EC68EB1C9}"/>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2" name="Rounded Rectangle 21">
            <a:extLst>
              <a:ext uri="{FF2B5EF4-FFF2-40B4-BE49-F238E27FC236}">
                <a16:creationId xmlns:a16="http://schemas.microsoft.com/office/drawing/2014/main" id="{B6DB4033-E430-AE41-8118-4C96165573E9}"/>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3" name="TextBox 22">
            <a:extLst>
              <a:ext uri="{FF2B5EF4-FFF2-40B4-BE49-F238E27FC236}">
                <a16:creationId xmlns:a16="http://schemas.microsoft.com/office/drawing/2014/main" id="{67D2091E-CF5D-2D4B-8774-74A3478F579F}"/>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24" name="TextBox 23">
            <a:extLst>
              <a:ext uri="{FF2B5EF4-FFF2-40B4-BE49-F238E27FC236}">
                <a16:creationId xmlns:a16="http://schemas.microsoft.com/office/drawing/2014/main" id="{5A38301C-62FC-024F-A067-876EC5708084}"/>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25" name="TextBox 24">
            <a:extLst>
              <a:ext uri="{FF2B5EF4-FFF2-40B4-BE49-F238E27FC236}">
                <a16:creationId xmlns:a16="http://schemas.microsoft.com/office/drawing/2014/main" id="{C249DCC6-9679-434E-8D82-ECD01332630F}"/>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26" name="TextBox 25">
            <a:extLst>
              <a:ext uri="{FF2B5EF4-FFF2-40B4-BE49-F238E27FC236}">
                <a16:creationId xmlns:a16="http://schemas.microsoft.com/office/drawing/2014/main" id="{A0028C94-0A7C-DA4B-8F82-4467140006CA}"/>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27" name="Rounded Rectangle 26">
            <a:extLst>
              <a:ext uri="{FF2B5EF4-FFF2-40B4-BE49-F238E27FC236}">
                <a16:creationId xmlns:a16="http://schemas.microsoft.com/office/drawing/2014/main" id="{A79DB3F5-2271-3642-AA09-1C99E7ADD94A}"/>
              </a:ext>
            </a:extLst>
          </p:cNvPr>
          <p:cNvSpPr/>
          <p:nvPr/>
        </p:nvSpPr>
        <p:spPr bwMode="auto">
          <a:xfrm>
            <a:off x="4043047" y="-81026"/>
            <a:ext cx="678620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33572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6D40A6EF-4BC6-3840-B3FC-88A6E72DACA4}"/>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0" name="Rounded Rectangle 19">
            <a:extLst>
              <a:ext uri="{FF2B5EF4-FFF2-40B4-BE49-F238E27FC236}">
                <a16:creationId xmlns:a16="http://schemas.microsoft.com/office/drawing/2014/main" id="{00EBF340-D5DC-4E49-9B19-A263D9902FFD}"/>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1" name="Rounded Rectangle 20">
            <a:extLst>
              <a:ext uri="{FF2B5EF4-FFF2-40B4-BE49-F238E27FC236}">
                <a16:creationId xmlns:a16="http://schemas.microsoft.com/office/drawing/2014/main" id="{BEFAE839-3B62-D347-85E7-733EC68EB1C9}"/>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2" name="Rounded Rectangle 21">
            <a:extLst>
              <a:ext uri="{FF2B5EF4-FFF2-40B4-BE49-F238E27FC236}">
                <a16:creationId xmlns:a16="http://schemas.microsoft.com/office/drawing/2014/main" id="{B6DB4033-E430-AE41-8118-4C96165573E9}"/>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23" name="TextBox 22">
            <a:extLst>
              <a:ext uri="{FF2B5EF4-FFF2-40B4-BE49-F238E27FC236}">
                <a16:creationId xmlns:a16="http://schemas.microsoft.com/office/drawing/2014/main" id="{67D2091E-CF5D-2D4B-8774-74A3478F579F}"/>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24" name="TextBox 23">
            <a:extLst>
              <a:ext uri="{FF2B5EF4-FFF2-40B4-BE49-F238E27FC236}">
                <a16:creationId xmlns:a16="http://schemas.microsoft.com/office/drawing/2014/main" id="{5A38301C-62FC-024F-A067-876EC5708084}"/>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25" name="TextBox 24">
            <a:extLst>
              <a:ext uri="{FF2B5EF4-FFF2-40B4-BE49-F238E27FC236}">
                <a16:creationId xmlns:a16="http://schemas.microsoft.com/office/drawing/2014/main" id="{C249DCC6-9679-434E-8D82-ECD01332630F}"/>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26" name="TextBox 25">
            <a:extLst>
              <a:ext uri="{FF2B5EF4-FFF2-40B4-BE49-F238E27FC236}">
                <a16:creationId xmlns:a16="http://schemas.microsoft.com/office/drawing/2014/main" id="{A0028C94-0A7C-DA4B-8F82-4467140006CA}"/>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27" name="Rounded Rectangle 26">
            <a:extLst>
              <a:ext uri="{FF2B5EF4-FFF2-40B4-BE49-F238E27FC236}">
                <a16:creationId xmlns:a16="http://schemas.microsoft.com/office/drawing/2014/main" id="{A79DB3F5-2271-3642-AA09-1C99E7ADD94A}"/>
              </a:ext>
            </a:extLst>
          </p:cNvPr>
          <p:cNvSpPr/>
          <p:nvPr/>
        </p:nvSpPr>
        <p:spPr bwMode="auto">
          <a:xfrm>
            <a:off x="4043047" y="-81026"/>
            <a:ext cx="678620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4" name="TextBox 13">
            <a:extLst>
              <a:ext uri="{FF2B5EF4-FFF2-40B4-BE49-F238E27FC236}">
                <a16:creationId xmlns:a16="http://schemas.microsoft.com/office/drawing/2014/main" id="{59110478-829F-3F4A-9CD6-E1764DEA6C9A}"/>
              </a:ext>
            </a:extLst>
          </p:cNvPr>
          <p:cNvSpPr txBox="1"/>
          <p:nvPr/>
        </p:nvSpPr>
        <p:spPr>
          <a:xfrm>
            <a:off x="6015247" y="6217732"/>
            <a:ext cx="3956857" cy="307777"/>
          </a:xfrm>
          <a:prstGeom prst="rect">
            <a:avLst/>
          </a:prstGeom>
          <a:noFill/>
        </p:spPr>
        <p:txBody>
          <a:bodyPr wrap="none" rtlCol="0">
            <a:spAutoFit/>
          </a:bodyPr>
          <a:lstStyle/>
          <a:p>
            <a:r>
              <a:rPr lang="en-US" dirty="0"/>
              <a:t>data from: </a:t>
            </a:r>
            <a:r>
              <a:rPr lang="en-US" dirty="0" err="1"/>
              <a:t>Isoni</a:t>
            </a:r>
            <a:r>
              <a:rPr lang="en-US" dirty="0"/>
              <a:t>, </a:t>
            </a:r>
            <a:r>
              <a:rPr lang="en-US" b="1" i="1" dirty="0"/>
              <a:t>Green Chem.</a:t>
            </a:r>
            <a:r>
              <a:rPr lang="en-US" dirty="0"/>
              <a:t> (2016) </a:t>
            </a:r>
            <a:r>
              <a:rPr lang="en-US" i="1" dirty="0"/>
              <a:t>18</a:t>
            </a:r>
            <a:r>
              <a:rPr lang="en-US" dirty="0"/>
              <a:t>, 6564</a:t>
            </a:r>
          </a:p>
        </p:txBody>
      </p:sp>
      <p:graphicFrame>
        <p:nvGraphicFramePr>
          <p:cNvPr id="15" name="Chart 14">
            <a:extLst>
              <a:ext uri="{FF2B5EF4-FFF2-40B4-BE49-F238E27FC236}">
                <a16:creationId xmlns:a16="http://schemas.microsoft.com/office/drawing/2014/main" id="{A145B9B0-F182-434B-8375-A88169DA9FAD}"/>
              </a:ext>
            </a:extLst>
          </p:cNvPr>
          <p:cNvGraphicFramePr/>
          <p:nvPr>
            <p:extLst>
              <p:ext uri="{D42A27DB-BD31-4B8C-83A1-F6EECF244321}">
                <p14:modId xmlns:p14="http://schemas.microsoft.com/office/powerpoint/2010/main" val="2185324149"/>
              </p:ext>
            </p:extLst>
          </p:nvPr>
        </p:nvGraphicFramePr>
        <p:xfrm>
          <a:off x="1428067" y="1500610"/>
          <a:ext cx="10222066" cy="448183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9370F789-BC0E-794C-8D6D-95D9FB5759BC}"/>
              </a:ext>
            </a:extLst>
          </p:cNvPr>
          <p:cNvSpPr txBox="1"/>
          <p:nvPr/>
        </p:nvSpPr>
        <p:spPr>
          <a:xfrm rot="16200000">
            <a:off x="-443598" y="3482331"/>
            <a:ext cx="3435556" cy="307777"/>
          </a:xfrm>
          <a:prstGeom prst="rect">
            <a:avLst/>
          </a:prstGeom>
          <a:noFill/>
        </p:spPr>
        <p:txBody>
          <a:bodyPr wrap="none" rtlCol="0">
            <a:spAutoFit/>
          </a:bodyPr>
          <a:lstStyle/>
          <a:p>
            <a:r>
              <a:rPr lang="en-US" dirty="0"/>
              <a:t>Impact per kg (relative to 1 kg of toluene)</a:t>
            </a:r>
          </a:p>
        </p:txBody>
      </p:sp>
    </p:spTree>
    <p:extLst>
      <p:ext uri="{BB962C8B-B14F-4D97-AF65-F5344CB8AC3E}">
        <p14:creationId xmlns:p14="http://schemas.microsoft.com/office/powerpoint/2010/main" val="322328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5393"/>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2412162"/>
            <a:ext cx="10366771" cy="3271954"/>
          </a:xfrm>
          <a:prstGeom prst="rect">
            <a:avLst/>
          </a:prstGeom>
          <a:noFill/>
          <a:ln>
            <a:noFill/>
          </a:ln>
        </p:spPr>
      </p:pic>
      <p:sp>
        <p:nvSpPr>
          <p:cNvPr id="5" name="TextBox 4"/>
          <p:cNvSpPr txBox="1"/>
          <p:nvPr/>
        </p:nvSpPr>
        <p:spPr>
          <a:xfrm>
            <a:off x="1051496" y="5794554"/>
            <a:ext cx="9936052" cy="774058"/>
          </a:xfrm>
          <a:prstGeom prst="rect">
            <a:avLst/>
          </a:prstGeom>
          <a:noFill/>
        </p:spPr>
        <p:txBody>
          <a:bodyPr wrap="square" rtlCol="0">
            <a:spAutoFit/>
          </a:bodyPr>
          <a:lstStyle/>
          <a:p>
            <a:pPr marL="285750" indent="-285750">
              <a:lnSpc>
                <a:spcPct val="114000"/>
              </a:lnSpc>
              <a:buFont typeface="Arial" charset="0"/>
              <a:buChar char="•"/>
            </a:pPr>
            <a:r>
              <a:rPr lang="en-US" sz="2000" dirty="0"/>
              <a:t>Solvent selection guide in practice. Each solvent is ranked from 1-10 and color-coded for convenience (1 being the worst, 10 being the best, across 6 different categories.</a:t>
            </a:r>
          </a:p>
        </p:txBody>
      </p:sp>
      <p:sp>
        <p:nvSpPr>
          <p:cNvPr id="3" name="TextBox 2"/>
          <p:cNvSpPr txBox="1"/>
          <p:nvPr/>
        </p:nvSpPr>
        <p:spPr>
          <a:xfrm>
            <a:off x="1524000" y="649176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3903E425-627D-5C4E-BF4C-23F21A61B467}"/>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 name="Rounded Rectangle 7">
            <a:extLst>
              <a:ext uri="{FF2B5EF4-FFF2-40B4-BE49-F238E27FC236}">
                <a16:creationId xmlns:a16="http://schemas.microsoft.com/office/drawing/2014/main" id="{9458EB6E-15F7-394B-B7A2-A522EF2BAB40}"/>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9" name="Rounded Rectangle 8">
            <a:extLst>
              <a:ext uri="{FF2B5EF4-FFF2-40B4-BE49-F238E27FC236}">
                <a16:creationId xmlns:a16="http://schemas.microsoft.com/office/drawing/2014/main" id="{03718DB0-8AB8-A143-A3A1-DCE96A16B3E5}"/>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10" name="Rounded Rectangle 9">
            <a:extLst>
              <a:ext uri="{FF2B5EF4-FFF2-40B4-BE49-F238E27FC236}">
                <a16:creationId xmlns:a16="http://schemas.microsoft.com/office/drawing/2014/main" id="{03D3794F-515D-2B4C-9FED-7830DBD952B5}"/>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11" name="TextBox 10">
            <a:extLst>
              <a:ext uri="{FF2B5EF4-FFF2-40B4-BE49-F238E27FC236}">
                <a16:creationId xmlns:a16="http://schemas.microsoft.com/office/drawing/2014/main" id="{36E9E902-D24A-FD44-B99C-C645A72CA514}"/>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12" name="TextBox 11">
            <a:extLst>
              <a:ext uri="{FF2B5EF4-FFF2-40B4-BE49-F238E27FC236}">
                <a16:creationId xmlns:a16="http://schemas.microsoft.com/office/drawing/2014/main" id="{FFCA76F0-275E-AC40-A212-5DA2B17638C7}"/>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13" name="TextBox 12">
            <a:extLst>
              <a:ext uri="{FF2B5EF4-FFF2-40B4-BE49-F238E27FC236}">
                <a16:creationId xmlns:a16="http://schemas.microsoft.com/office/drawing/2014/main" id="{518A75FE-22D0-0C4E-AC41-E9C771CCE042}"/>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14" name="TextBox 13">
            <a:extLst>
              <a:ext uri="{FF2B5EF4-FFF2-40B4-BE49-F238E27FC236}">
                <a16:creationId xmlns:a16="http://schemas.microsoft.com/office/drawing/2014/main" id="{37BDD6BE-C0CA-6243-891F-7B51414B14C0}"/>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15" name="Rounded Rectangle 14">
            <a:extLst>
              <a:ext uri="{FF2B5EF4-FFF2-40B4-BE49-F238E27FC236}">
                <a16:creationId xmlns:a16="http://schemas.microsoft.com/office/drawing/2014/main" id="{8F9CFBA2-507C-0C44-A1BB-DB312D46B69E}"/>
              </a:ext>
            </a:extLst>
          </p:cNvPr>
          <p:cNvSpPr/>
          <p:nvPr/>
        </p:nvSpPr>
        <p:spPr bwMode="auto">
          <a:xfrm>
            <a:off x="1748191" y="0"/>
            <a:ext cx="2215996"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6" name="Rounded Rectangle 15">
            <a:extLst>
              <a:ext uri="{FF2B5EF4-FFF2-40B4-BE49-F238E27FC236}">
                <a16:creationId xmlns:a16="http://schemas.microsoft.com/office/drawing/2014/main" id="{620B3F02-BD26-434A-BBAF-581D4ECAE06C}"/>
              </a:ext>
            </a:extLst>
          </p:cNvPr>
          <p:cNvSpPr/>
          <p:nvPr/>
        </p:nvSpPr>
        <p:spPr bwMode="auto">
          <a:xfrm>
            <a:off x="6237251" y="-21058"/>
            <a:ext cx="4464496"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174155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5240" y="169665"/>
            <a:ext cx="9579429" cy="6542050"/>
          </a:xfrm>
          <a:prstGeom prst="rect">
            <a:avLst/>
          </a:prstGeom>
        </p:spPr>
      </p:pic>
    </p:spTree>
    <p:extLst>
      <p:ext uri="{BB962C8B-B14F-4D97-AF65-F5344CB8AC3E}">
        <p14:creationId xmlns:p14="http://schemas.microsoft.com/office/powerpoint/2010/main" val="139432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E31B249-8ADA-EF42-BF10-6EC803D5D2A6}"/>
              </a:ext>
            </a:extLst>
          </p:cNvPr>
          <p:cNvSpPr txBox="1"/>
          <p:nvPr/>
        </p:nvSpPr>
        <p:spPr>
          <a:xfrm>
            <a:off x="889000" y="1634070"/>
            <a:ext cx="7645399" cy="4154984"/>
          </a:xfrm>
          <a:prstGeom prst="rect">
            <a:avLst/>
          </a:prstGeom>
          <a:noFill/>
        </p:spPr>
        <p:txBody>
          <a:bodyPr wrap="square" rtlCol="0">
            <a:spAutoFit/>
          </a:bodyPr>
          <a:lstStyle/>
          <a:p>
            <a:r>
              <a:rPr lang="en-US" sz="2400" b="1" dirty="0"/>
              <a:t>For green-</a:t>
            </a:r>
            <a:r>
              <a:rPr lang="en-US" sz="2400" b="1" dirty="0" err="1"/>
              <a:t>ness</a:t>
            </a:r>
            <a:endParaRPr lang="en-US" sz="2400" b="1" dirty="0"/>
          </a:p>
          <a:p>
            <a:r>
              <a:rPr lang="en-US" sz="2400" dirty="0"/>
              <a:t>	boiling point / energy to distill</a:t>
            </a:r>
          </a:p>
          <a:p>
            <a:r>
              <a:rPr lang="en-US" sz="2400" dirty="0"/>
              <a:t>	flash point</a:t>
            </a:r>
          </a:p>
          <a:p>
            <a:r>
              <a:rPr lang="en-US" sz="2400" dirty="0"/>
              <a:t>	cumulative energy demand</a:t>
            </a:r>
          </a:p>
          <a:p>
            <a:r>
              <a:rPr lang="en-US" sz="2400" dirty="0"/>
              <a:t>	life cycle analysis</a:t>
            </a:r>
          </a:p>
          <a:p>
            <a:r>
              <a:rPr lang="en-US" sz="2400" b="1" dirty="0"/>
              <a:t>	</a:t>
            </a:r>
          </a:p>
          <a:p>
            <a:r>
              <a:rPr lang="en-US" sz="2400" b="1" dirty="0"/>
              <a:t>For utility</a:t>
            </a:r>
          </a:p>
          <a:p>
            <a:r>
              <a:rPr lang="en-US" sz="2400" b="1" dirty="0"/>
              <a:t>	π* </a:t>
            </a:r>
            <a:r>
              <a:rPr lang="en-US" sz="2400" dirty="0"/>
              <a:t>polarity/polarizability</a:t>
            </a:r>
          </a:p>
          <a:p>
            <a:r>
              <a:rPr lang="en-US" sz="2400" dirty="0"/>
              <a:t>	</a:t>
            </a:r>
            <a:r>
              <a:rPr lang="en-US" sz="2400" dirty="0">
                <a:solidFill>
                  <a:srgbClr val="0070C0"/>
                </a:solidFill>
              </a:rPr>
              <a:t>β</a:t>
            </a:r>
            <a:r>
              <a:rPr lang="en-US" sz="2400" dirty="0"/>
              <a:t> </a:t>
            </a:r>
            <a:r>
              <a:rPr lang="en-US" sz="2400" dirty="0">
                <a:solidFill>
                  <a:schemeClr val="accent1"/>
                </a:solidFill>
              </a:rPr>
              <a:t>basicity / hydrogen-bond accepting ability</a:t>
            </a:r>
          </a:p>
          <a:p>
            <a:r>
              <a:rPr lang="en-US" sz="2400" dirty="0"/>
              <a:t>	</a:t>
            </a:r>
            <a:r>
              <a:rPr lang="en-US" sz="2400" dirty="0">
                <a:solidFill>
                  <a:srgbClr val="FF0000"/>
                </a:solidFill>
              </a:rPr>
              <a:t>α</a:t>
            </a:r>
            <a:r>
              <a:rPr lang="en-US" sz="2400" dirty="0"/>
              <a:t> </a:t>
            </a:r>
            <a:r>
              <a:rPr lang="en-US" sz="2400" dirty="0">
                <a:solidFill>
                  <a:srgbClr val="FF0000"/>
                </a:solidFill>
              </a:rPr>
              <a:t>acidity / hydrogen-bond donating ability</a:t>
            </a:r>
          </a:p>
          <a:p>
            <a:r>
              <a:rPr lang="en-US" sz="2400" dirty="0"/>
              <a:t>	viscosity</a:t>
            </a:r>
          </a:p>
        </p:txBody>
      </p:sp>
      <p:pic>
        <p:nvPicPr>
          <p:cNvPr id="5" name="Picture 4">
            <a:extLst>
              <a:ext uri="{FF2B5EF4-FFF2-40B4-BE49-F238E27FC236}">
                <a16:creationId xmlns:a16="http://schemas.microsoft.com/office/drawing/2014/main" id="{CF2418B4-DE18-6547-813F-9E906DB64B1D}"/>
              </a:ext>
            </a:extLst>
          </p:cNvPr>
          <p:cNvPicPr>
            <a:picLocks noChangeAspect="1"/>
          </p:cNvPicPr>
          <p:nvPr/>
        </p:nvPicPr>
        <p:blipFill>
          <a:blip r:embed="rId3"/>
          <a:stretch>
            <a:fillRect/>
          </a:stretch>
        </p:blipFill>
        <p:spPr>
          <a:xfrm>
            <a:off x="7776633" y="3103034"/>
            <a:ext cx="2061633" cy="3274358"/>
          </a:xfrm>
          <a:prstGeom prst="rect">
            <a:avLst/>
          </a:prstGeom>
        </p:spPr>
      </p:pic>
      <p:sp>
        <p:nvSpPr>
          <p:cNvPr id="6" name="Rectangle 5">
            <a:extLst>
              <a:ext uri="{FF2B5EF4-FFF2-40B4-BE49-F238E27FC236}">
                <a16:creationId xmlns:a16="http://schemas.microsoft.com/office/drawing/2014/main" id="{F7C4CF94-7B7E-0C40-9CE3-CE10D3E4B2F6}"/>
              </a:ext>
            </a:extLst>
          </p:cNvPr>
          <p:cNvSpPr/>
          <p:nvPr/>
        </p:nvSpPr>
        <p:spPr>
          <a:xfrm>
            <a:off x="328284" y="6192726"/>
            <a:ext cx="4647362" cy="369332"/>
          </a:xfrm>
          <a:prstGeom prst="rect">
            <a:avLst/>
          </a:prstGeom>
        </p:spPr>
        <p:txBody>
          <a:bodyPr wrap="none">
            <a:spAutoFit/>
          </a:bodyPr>
          <a:lstStyle/>
          <a:p>
            <a:r>
              <a:rPr lang="en-US" dirty="0"/>
              <a:t>α, β, and π* are </a:t>
            </a:r>
            <a:r>
              <a:rPr lang="en-US" dirty="0" err="1"/>
              <a:t>Kamlet</a:t>
            </a:r>
            <a:r>
              <a:rPr lang="en-US" dirty="0"/>
              <a:t>-Taft solvent parameters</a:t>
            </a:r>
          </a:p>
        </p:txBody>
      </p:sp>
      <p:sp>
        <p:nvSpPr>
          <p:cNvPr id="85" name="Rounded Rectangle 84">
            <a:extLst>
              <a:ext uri="{FF2B5EF4-FFF2-40B4-BE49-F238E27FC236}">
                <a16:creationId xmlns:a16="http://schemas.microsoft.com/office/drawing/2014/main" id="{852A3B39-9C41-284C-A4D1-843D6405D5B7}"/>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6" name="Rounded Rectangle 85">
            <a:extLst>
              <a:ext uri="{FF2B5EF4-FFF2-40B4-BE49-F238E27FC236}">
                <a16:creationId xmlns:a16="http://schemas.microsoft.com/office/drawing/2014/main" id="{9204237B-2C1E-E64E-9AD7-77F57984D891}"/>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7" name="Rounded Rectangle 86">
            <a:extLst>
              <a:ext uri="{FF2B5EF4-FFF2-40B4-BE49-F238E27FC236}">
                <a16:creationId xmlns:a16="http://schemas.microsoft.com/office/drawing/2014/main" id="{E106D46F-97A5-E140-884D-75121ED35D00}"/>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8" name="Rounded Rectangle 87">
            <a:extLst>
              <a:ext uri="{FF2B5EF4-FFF2-40B4-BE49-F238E27FC236}">
                <a16:creationId xmlns:a16="http://schemas.microsoft.com/office/drawing/2014/main" id="{98FF72ED-FF31-6746-A740-22750F4615E2}"/>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9" name="TextBox 88">
            <a:extLst>
              <a:ext uri="{FF2B5EF4-FFF2-40B4-BE49-F238E27FC236}">
                <a16:creationId xmlns:a16="http://schemas.microsoft.com/office/drawing/2014/main" id="{F3C625B3-E6EB-A149-A9B2-67D31FFD325E}"/>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90" name="TextBox 89">
            <a:extLst>
              <a:ext uri="{FF2B5EF4-FFF2-40B4-BE49-F238E27FC236}">
                <a16:creationId xmlns:a16="http://schemas.microsoft.com/office/drawing/2014/main" id="{4D48F0E0-9917-0E47-A352-4AE6A8E7990A}"/>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91" name="TextBox 90">
            <a:extLst>
              <a:ext uri="{FF2B5EF4-FFF2-40B4-BE49-F238E27FC236}">
                <a16:creationId xmlns:a16="http://schemas.microsoft.com/office/drawing/2014/main" id="{3C443EFD-4FEF-244C-BC49-F7AF13BBAEA9}"/>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92" name="TextBox 91">
            <a:extLst>
              <a:ext uri="{FF2B5EF4-FFF2-40B4-BE49-F238E27FC236}">
                <a16:creationId xmlns:a16="http://schemas.microsoft.com/office/drawing/2014/main" id="{DFA79ABC-1E29-3547-9913-7E2615A6F66B}"/>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93" name="Rounded Rectangle 92">
            <a:extLst>
              <a:ext uri="{FF2B5EF4-FFF2-40B4-BE49-F238E27FC236}">
                <a16:creationId xmlns:a16="http://schemas.microsoft.com/office/drawing/2014/main" id="{A5DDB8ED-8F3D-3644-8046-594B6B1BFAB5}"/>
              </a:ext>
            </a:extLst>
          </p:cNvPr>
          <p:cNvSpPr/>
          <p:nvPr/>
        </p:nvSpPr>
        <p:spPr bwMode="auto">
          <a:xfrm>
            <a:off x="1748191" y="0"/>
            <a:ext cx="4475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94" name="Rounded Rectangle 93">
            <a:extLst>
              <a:ext uri="{FF2B5EF4-FFF2-40B4-BE49-F238E27FC236}">
                <a16:creationId xmlns:a16="http://schemas.microsoft.com/office/drawing/2014/main" id="{979DF999-A67E-5140-BC83-3364DEC169D7}"/>
              </a:ext>
            </a:extLst>
          </p:cNvPr>
          <p:cNvSpPr/>
          <p:nvPr/>
        </p:nvSpPr>
        <p:spPr bwMode="auto">
          <a:xfrm>
            <a:off x="8534399" y="-21058"/>
            <a:ext cx="2167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1350490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hart 5">
            <a:extLst>
              <a:ext uri="{FF2B5EF4-FFF2-40B4-BE49-F238E27FC236}">
                <a16:creationId xmlns:a16="http://schemas.microsoft.com/office/drawing/2014/main" id="{2119964D-30D6-9647-A2F1-375EB0C70825}"/>
              </a:ext>
            </a:extLst>
          </p:cNvPr>
          <p:cNvGraphicFramePr>
            <a:graphicFrameLocks/>
          </p:cNvGraphicFramePr>
          <p:nvPr>
            <p:extLst>
              <p:ext uri="{D42A27DB-BD31-4B8C-83A1-F6EECF244321}">
                <p14:modId xmlns:p14="http://schemas.microsoft.com/office/powerpoint/2010/main" val="84209882"/>
              </p:ext>
            </p:extLst>
          </p:nvPr>
        </p:nvGraphicFramePr>
        <p:xfrm>
          <a:off x="3784600" y="1202713"/>
          <a:ext cx="82296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2">
            <a:extLst>
              <a:ext uri="{FF2B5EF4-FFF2-40B4-BE49-F238E27FC236}">
                <a16:creationId xmlns:a16="http://schemas.microsoft.com/office/drawing/2014/main" id="{EE705678-6813-7647-8190-4AD027052DA5}"/>
              </a:ext>
            </a:extLst>
          </p:cNvPr>
          <p:cNvSpPr>
            <a:spLocks/>
          </p:cNvSpPr>
          <p:nvPr/>
        </p:nvSpPr>
        <p:spPr bwMode="auto">
          <a:xfrm>
            <a:off x="4779638" y="1417249"/>
            <a:ext cx="6796362" cy="4426878"/>
          </a:xfrm>
          <a:custGeom>
            <a:avLst/>
            <a:gdLst>
              <a:gd name="T0" fmla="*/ 18 w 21403"/>
              <a:gd name="T1" fmla="*/ 21600 h 21600"/>
              <a:gd name="T2" fmla="*/ 0 w 21403"/>
              <a:gd name="T3" fmla="*/ 19059 h 21600"/>
              <a:gd name="T4" fmla="*/ 2751 w 21403"/>
              <a:gd name="T5" fmla="*/ 16026 h 21600"/>
              <a:gd name="T6" fmla="*/ 2274 w 21403"/>
              <a:gd name="T7" fmla="*/ 6354 h 21600"/>
              <a:gd name="T8" fmla="*/ 7104 w 21403"/>
              <a:gd name="T9" fmla="*/ 9468 h 21600"/>
              <a:gd name="T10" fmla="*/ 13331 w 21403"/>
              <a:gd name="T11" fmla="*/ 5205 h 21600"/>
              <a:gd name="T12" fmla="*/ 17398 w 21403"/>
              <a:gd name="T13" fmla="*/ 0 h 21600"/>
              <a:gd name="T14" fmla="*/ 21127 w 21403"/>
              <a:gd name="T15" fmla="*/ 6354 h 21600"/>
              <a:gd name="T16" fmla="*/ 20864 w 21403"/>
              <a:gd name="T17" fmla="*/ 15132 h 21600"/>
              <a:gd name="T18" fmla="*/ 18510 w 21403"/>
              <a:gd name="T19" fmla="*/ 21600 h 21600"/>
              <a:gd name="T20" fmla="*/ 18 w 21403"/>
              <a:gd name="T21" fmla="*/ 21600 h 21600"/>
              <a:gd name="T22" fmla="*/ 18 w 21403"/>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03" h="21600">
                <a:moveTo>
                  <a:pt x="18" y="21600"/>
                </a:moveTo>
                <a:lnTo>
                  <a:pt x="0" y="19059"/>
                </a:lnTo>
                <a:cubicBezTo>
                  <a:pt x="0" y="19059"/>
                  <a:pt x="2147" y="17903"/>
                  <a:pt x="2751" y="16026"/>
                </a:cubicBezTo>
                <a:cubicBezTo>
                  <a:pt x="3321" y="14252"/>
                  <a:pt x="231" y="7973"/>
                  <a:pt x="2274" y="6354"/>
                </a:cubicBezTo>
                <a:cubicBezTo>
                  <a:pt x="3672" y="5246"/>
                  <a:pt x="6091" y="9471"/>
                  <a:pt x="7104" y="9468"/>
                </a:cubicBezTo>
                <a:cubicBezTo>
                  <a:pt x="8476" y="9463"/>
                  <a:pt x="12113" y="6400"/>
                  <a:pt x="13331" y="5205"/>
                </a:cubicBezTo>
                <a:cubicBezTo>
                  <a:pt x="14361" y="4196"/>
                  <a:pt x="15905" y="0"/>
                  <a:pt x="17398" y="0"/>
                </a:cubicBezTo>
                <a:cubicBezTo>
                  <a:pt x="19114" y="0"/>
                  <a:pt x="20639" y="4673"/>
                  <a:pt x="21127" y="6354"/>
                </a:cubicBezTo>
                <a:cubicBezTo>
                  <a:pt x="21600" y="7982"/>
                  <a:pt x="21436" y="13165"/>
                  <a:pt x="20864" y="15132"/>
                </a:cubicBezTo>
                <a:cubicBezTo>
                  <a:pt x="20408" y="16700"/>
                  <a:pt x="18510" y="21600"/>
                  <a:pt x="18510" y="21600"/>
                </a:cubicBezTo>
                <a:lnTo>
                  <a:pt x="18" y="21600"/>
                </a:lnTo>
                <a:close/>
                <a:moveTo>
                  <a:pt x="18" y="21600"/>
                </a:moveTo>
              </a:path>
            </a:pathLst>
          </a:custGeom>
          <a:solidFill>
            <a:srgbClr val="FF0000">
              <a:alpha val="21999"/>
            </a:srgbClr>
          </a:solidFill>
          <a:ln w="12700" cap="flat">
            <a:solidFill>
              <a:schemeClr val="tx1">
                <a:alpha val="21999"/>
              </a:schemeClr>
            </a:solidFill>
            <a:prstDash val="solid"/>
            <a:round/>
            <a:headEnd type="none" w="med" len="med"/>
            <a:tailEnd type="none" w="med" len="med"/>
          </a:ln>
        </p:spPr>
        <p:txBody>
          <a:bodyPr lIns="0" tIns="0" rIns="0" bIns="0"/>
          <a:lstStyle/>
          <a:p>
            <a:endParaRPr lang="en-US" dirty="0"/>
          </a:p>
        </p:txBody>
      </p:sp>
      <p:sp>
        <p:nvSpPr>
          <p:cNvPr id="7" name="TextBox 10">
            <a:extLst>
              <a:ext uri="{FF2B5EF4-FFF2-40B4-BE49-F238E27FC236}">
                <a16:creationId xmlns:a16="http://schemas.microsoft.com/office/drawing/2014/main" id="{E28F6EB2-56FD-724A-806F-4FE4C0B8D6F3}"/>
              </a:ext>
            </a:extLst>
          </p:cNvPr>
          <p:cNvSpPr txBox="1">
            <a:spLocks noChangeArrowheads="1"/>
          </p:cNvSpPr>
          <p:nvPr/>
        </p:nvSpPr>
        <p:spPr bwMode="auto">
          <a:xfrm>
            <a:off x="8696325" y="6308113"/>
            <a:ext cx="1184275" cy="307975"/>
          </a:xfrm>
          <a:prstGeom prst="rect">
            <a:avLst/>
          </a:prstGeom>
          <a:noFill/>
          <a:ln w="9525">
            <a:noFill/>
            <a:miter lim="800000"/>
            <a:headEnd/>
            <a:tailEnd/>
          </a:ln>
        </p:spPr>
        <p:txBody>
          <a:bodyPr wrap="none">
            <a:prstTxWarp prst="textNoShape">
              <a:avLst/>
            </a:prstTxWarp>
            <a:spAutoFit/>
          </a:bodyPr>
          <a:lstStyle/>
          <a:p>
            <a:r>
              <a:rPr lang="en-US"/>
              <a:t>High polarity</a:t>
            </a:r>
          </a:p>
        </p:txBody>
      </p:sp>
      <p:sp>
        <p:nvSpPr>
          <p:cNvPr id="8" name="TextBox 11">
            <a:extLst>
              <a:ext uri="{FF2B5EF4-FFF2-40B4-BE49-F238E27FC236}">
                <a16:creationId xmlns:a16="http://schemas.microsoft.com/office/drawing/2014/main" id="{FB9A3585-1114-4C4F-B56C-0B0157B53DBF}"/>
              </a:ext>
            </a:extLst>
          </p:cNvPr>
          <p:cNvSpPr txBox="1">
            <a:spLocks noChangeArrowheads="1"/>
          </p:cNvSpPr>
          <p:nvPr/>
        </p:nvSpPr>
        <p:spPr bwMode="auto">
          <a:xfrm>
            <a:off x="5461000" y="6308113"/>
            <a:ext cx="1146175" cy="307975"/>
          </a:xfrm>
          <a:prstGeom prst="rect">
            <a:avLst/>
          </a:prstGeom>
          <a:noFill/>
          <a:ln w="9525">
            <a:noFill/>
            <a:miter lim="800000"/>
            <a:headEnd/>
            <a:tailEnd/>
          </a:ln>
        </p:spPr>
        <p:txBody>
          <a:bodyPr wrap="none">
            <a:prstTxWarp prst="textNoShape">
              <a:avLst/>
            </a:prstTxWarp>
            <a:spAutoFit/>
          </a:bodyPr>
          <a:lstStyle/>
          <a:p>
            <a:r>
              <a:rPr lang="en-US"/>
              <a:t>Low polarity</a:t>
            </a:r>
          </a:p>
        </p:txBody>
      </p:sp>
      <p:sp>
        <p:nvSpPr>
          <p:cNvPr id="9" name="TextBox 12">
            <a:extLst>
              <a:ext uri="{FF2B5EF4-FFF2-40B4-BE49-F238E27FC236}">
                <a16:creationId xmlns:a16="http://schemas.microsoft.com/office/drawing/2014/main" id="{93FCC4AE-650E-C24B-9D70-350B0F5378E5}"/>
              </a:ext>
            </a:extLst>
          </p:cNvPr>
          <p:cNvSpPr txBox="1">
            <a:spLocks noChangeArrowheads="1"/>
          </p:cNvSpPr>
          <p:nvPr/>
        </p:nvSpPr>
        <p:spPr bwMode="auto">
          <a:xfrm rot="-5400000">
            <a:off x="3336925" y="2021863"/>
            <a:ext cx="1203325" cy="307975"/>
          </a:xfrm>
          <a:prstGeom prst="rect">
            <a:avLst/>
          </a:prstGeom>
          <a:noFill/>
          <a:ln w="9525">
            <a:noFill/>
            <a:miter lim="800000"/>
            <a:headEnd/>
            <a:tailEnd/>
          </a:ln>
        </p:spPr>
        <p:txBody>
          <a:bodyPr wrap="none">
            <a:prstTxWarp prst="textNoShape">
              <a:avLst/>
            </a:prstTxWarp>
            <a:spAutoFit/>
          </a:bodyPr>
          <a:lstStyle/>
          <a:p>
            <a:r>
              <a:rPr lang="en-US"/>
              <a:t>High basicity</a:t>
            </a:r>
          </a:p>
        </p:txBody>
      </p:sp>
      <p:sp>
        <p:nvSpPr>
          <p:cNvPr id="10" name="TextBox 13">
            <a:extLst>
              <a:ext uri="{FF2B5EF4-FFF2-40B4-BE49-F238E27FC236}">
                <a16:creationId xmlns:a16="http://schemas.microsoft.com/office/drawing/2014/main" id="{13837205-001F-764E-BF84-691FAEEA1BBF}"/>
              </a:ext>
            </a:extLst>
          </p:cNvPr>
          <p:cNvSpPr txBox="1">
            <a:spLocks noChangeArrowheads="1"/>
          </p:cNvSpPr>
          <p:nvPr/>
        </p:nvSpPr>
        <p:spPr bwMode="auto">
          <a:xfrm rot="-5400000">
            <a:off x="3357563" y="4593613"/>
            <a:ext cx="1162050" cy="307975"/>
          </a:xfrm>
          <a:prstGeom prst="rect">
            <a:avLst/>
          </a:prstGeom>
          <a:noFill/>
          <a:ln w="9525">
            <a:noFill/>
            <a:miter lim="800000"/>
            <a:headEnd/>
            <a:tailEnd/>
          </a:ln>
        </p:spPr>
        <p:txBody>
          <a:bodyPr wrap="none">
            <a:prstTxWarp prst="textNoShape">
              <a:avLst/>
            </a:prstTxWarp>
            <a:spAutoFit/>
          </a:bodyPr>
          <a:lstStyle/>
          <a:p>
            <a:r>
              <a:rPr lang="en-US"/>
              <a:t>Low basicity</a:t>
            </a:r>
          </a:p>
        </p:txBody>
      </p:sp>
      <p:sp>
        <p:nvSpPr>
          <p:cNvPr id="11" name="TextBox 10">
            <a:extLst>
              <a:ext uri="{FF2B5EF4-FFF2-40B4-BE49-F238E27FC236}">
                <a16:creationId xmlns:a16="http://schemas.microsoft.com/office/drawing/2014/main" id="{3E0DC4BB-3DF8-A149-98D6-BC3EF438CD22}"/>
              </a:ext>
            </a:extLst>
          </p:cNvPr>
          <p:cNvSpPr txBox="1"/>
          <p:nvPr/>
        </p:nvSpPr>
        <p:spPr>
          <a:xfrm>
            <a:off x="4775200" y="5165499"/>
            <a:ext cx="1246078" cy="646331"/>
          </a:xfrm>
          <a:prstGeom prst="rect">
            <a:avLst/>
          </a:prstGeom>
          <a:noFill/>
        </p:spPr>
        <p:txBody>
          <a:bodyPr wrap="square" rtlCol="0">
            <a:spAutoFit/>
          </a:bodyPr>
          <a:lstStyle/>
          <a:p>
            <a:r>
              <a:rPr lang="en-US" sz="1200" dirty="0" err="1"/>
              <a:t>cyclohexane</a:t>
            </a:r>
            <a:r>
              <a:rPr lang="en-US" sz="1200" dirty="0"/>
              <a:t>, hexane, </a:t>
            </a:r>
            <a:r>
              <a:rPr lang="en-US" sz="1200" dirty="0" err="1"/>
              <a:t>heptane</a:t>
            </a:r>
            <a:endParaRPr lang="en-US" sz="1200" dirty="0"/>
          </a:p>
        </p:txBody>
      </p:sp>
      <p:sp>
        <p:nvSpPr>
          <p:cNvPr id="12" name="Text Box 4">
            <a:extLst>
              <a:ext uri="{FF2B5EF4-FFF2-40B4-BE49-F238E27FC236}">
                <a16:creationId xmlns:a16="http://schemas.microsoft.com/office/drawing/2014/main" id="{812AADCD-B64F-6041-B4F2-BE1C1A3C0F1E}"/>
              </a:ext>
            </a:extLst>
          </p:cNvPr>
          <p:cNvSpPr txBox="1">
            <a:spLocks noChangeArrowheads="1"/>
          </p:cNvSpPr>
          <p:nvPr/>
        </p:nvSpPr>
        <p:spPr bwMode="auto">
          <a:xfrm>
            <a:off x="10500965" y="2787038"/>
            <a:ext cx="216242" cy="276999"/>
          </a:xfrm>
          <a:prstGeom prst="rect">
            <a:avLst/>
          </a:prstGeom>
          <a:noFill/>
          <a:ln w="9525">
            <a:noFill/>
            <a:miter lim="800000"/>
            <a:headEnd/>
            <a:tailEnd/>
          </a:ln>
        </p:spPr>
        <p:txBody>
          <a:bodyPr wrap="square">
            <a:prstTxWarp prst="textNoShape">
              <a:avLst/>
            </a:prstTxWarp>
            <a:spAutoFit/>
          </a:bodyPr>
          <a:lstStyle/>
          <a:p>
            <a:endParaRPr lang="en-US" sz="1200"/>
          </a:p>
        </p:txBody>
      </p:sp>
      <p:sp>
        <p:nvSpPr>
          <p:cNvPr id="13" name="TextBox 12">
            <a:extLst>
              <a:ext uri="{FF2B5EF4-FFF2-40B4-BE49-F238E27FC236}">
                <a16:creationId xmlns:a16="http://schemas.microsoft.com/office/drawing/2014/main" id="{AC5ED157-B5CE-5B4B-8AC3-2F7B3C83F659}"/>
              </a:ext>
            </a:extLst>
          </p:cNvPr>
          <p:cNvSpPr txBox="1"/>
          <p:nvPr/>
        </p:nvSpPr>
        <p:spPr>
          <a:xfrm>
            <a:off x="6021560" y="3753612"/>
            <a:ext cx="533085" cy="276999"/>
          </a:xfrm>
          <a:prstGeom prst="rect">
            <a:avLst/>
          </a:prstGeom>
          <a:noFill/>
        </p:spPr>
        <p:txBody>
          <a:bodyPr wrap="square" rtlCol="0">
            <a:spAutoFit/>
          </a:bodyPr>
          <a:lstStyle/>
          <a:p>
            <a:r>
              <a:rPr lang="en-US" sz="1200" dirty="0"/>
              <a:t>Et</a:t>
            </a:r>
            <a:r>
              <a:rPr lang="en-US" sz="1200" baseline="-25000" dirty="0"/>
              <a:t>2</a:t>
            </a:r>
            <a:r>
              <a:rPr lang="en-US" sz="1200" dirty="0"/>
              <a:t>O</a:t>
            </a:r>
          </a:p>
        </p:txBody>
      </p:sp>
      <p:sp>
        <p:nvSpPr>
          <p:cNvPr id="14" name="TextBox 13">
            <a:extLst>
              <a:ext uri="{FF2B5EF4-FFF2-40B4-BE49-F238E27FC236}">
                <a16:creationId xmlns:a16="http://schemas.microsoft.com/office/drawing/2014/main" id="{F90D3932-E110-6441-964D-9BB99FEDF9F4}"/>
              </a:ext>
            </a:extLst>
          </p:cNvPr>
          <p:cNvSpPr txBox="1"/>
          <p:nvPr/>
        </p:nvSpPr>
        <p:spPr>
          <a:xfrm>
            <a:off x="7781704" y="4250713"/>
            <a:ext cx="769351" cy="276999"/>
          </a:xfrm>
          <a:prstGeom prst="rect">
            <a:avLst/>
          </a:prstGeom>
          <a:noFill/>
        </p:spPr>
        <p:txBody>
          <a:bodyPr wrap="square" rtlCol="0">
            <a:spAutoFit/>
          </a:bodyPr>
          <a:lstStyle/>
          <a:p>
            <a:r>
              <a:rPr lang="en-US" sz="1200" dirty="0" err="1"/>
              <a:t>dioxane</a:t>
            </a:r>
            <a:endParaRPr lang="en-US" sz="1200" dirty="0"/>
          </a:p>
        </p:txBody>
      </p:sp>
      <p:sp>
        <p:nvSpPr>
          <p:cNvPr id="15" name="TextBox 14">
            <a:extLst>
              <a:ext uri="{FF2B5EF4-FFF2-40B4-BE49-F238E27FC236}">
                <a16:creationId xmlns:a16="http://schemas.microsoft.com/office/drawing/2014/main" id="{987A2F3D-72BE-CB42-8EE1-13A9811573E1}"/>
              </a:ext>
            </a:extLst>
          </p:cNvPr>
          <p:cNvSpPr txBox="1"/>
          <p:nvPr/>
        </p:nvSpPr>
        <p:spPr>
          <a:xfrm>
            <a:off x="8410934" y="3385812"/>
            <a:ext cx="509570" cy="276999"/>
          </a:xfrm>
          <a:prstGeom prst="rect">
            <a:avLst/>
          </a:prstGeom>
          <a:noFill/>
        </p:spPr>
        <p:txBody>
          <a:bodyPr wrap="square" rtlCol="0">
            <a:spAutoFit/>
          </a:bodyPr>
          <a:lstStyle/>
          <a:p>
            <a:r>
              <a:rPr lang="en-US" sz="1200" dirty="0"/>
              <a:t>THF</a:t>
            </a:r>
          </a:p>
        </p:txBody>
      </p:sp>
      <p:sp>
        <p:nvSpPr>
          <p:cNvPr id="16" name="TextBox 15">
            <a:extLst>
              <a:ext uri="{FF2B5EF4-FFF2-40B4-BE49-F238E27FC236}">
                <a16:creationId xmlns:a16="http://schemas.microsoft.com/office/drawing/2014/main" id="{F1E6A7E1-49AE-C144-A568-36B2D944A3E6}"/>
              </a:ext>
            </a:extLst>
          </p:cNvPr>
          <p:cNvSpPr txBox="1"/>
          <p:nvPr/>
        </p:nvSpPr>
        <p:spPr>
          <a:xfrm>
            <a:off x="8231386" y="3750547"/>
            <a:ext cx="651997" cy="276999"/>
          </a:xfrm>
          <a:prstGeom prst="rect">
            <a:avLst/>
          </a:prstGeom>
          <a:noFill/>
        </p:spPr>
        <p:txBody>
          <a:bodyPr wrap="square" rtlCol="0">
            <a:spAutoFit/>
          </a:bodyPr>
          <a:lstStyle/>
          <a:p>
            <a:r>
              <a:rPr lang="en-US" sz="1200" dirty="0" err="1"/>
              <a:t>EtOAc</a:t>
            </a:r>
            <a:endParaRPr lang="en-US" sz="1200" dirty="0"/>
          </a:p>
        </p:txBody>
      </p:sp>
      <p:sp>
        <p:nvSpPr>
          <p:cNvPr id="17" name="TextBox 16">
            <a:extLst>
              <a:ext uri="{FF2B5EF4-FFF2-40B4-BE49-F238E27FC236}">
                <a16:creationId xmlns:a16="http://schemas.microsoft.com/office/drawing/2014/main" id="{622D65DB-B373-3248-A76A-F25BA2728A4B}"/>
              </a:ext>
            </a:extLst>
          </p:cNvPr>
          <p:cNvSpPr txBox="1"/>
          <p:nvPr/>
        </p:nvSpPr>
        <p:spPr>
          <a:xfrm>
            <a:off x="10072208" y="2478869"/>
            <a:ext cx="563202" cy="276999"/>
          </a:xfrm>
          <a:prstGeom prst="rect">
            <a:avLst/>
          </a:prstGeom>
          <a:noFill/>
        </p:spPr>
        <p:txBody>
          <a:bodyPr wrap="square" rtlCol="0">
            <a:spAutoFit/>
          </a:bodyPr>
          <a:lstStyle/>
          <a:p>
            <a:r>
              <a:rPr lang="en-US" sz="1200" dirty="0"/>
              <a:t>DMA</a:t>
            </a:r>
          </a:p>
        </p:txBody>
      </p:sp>
      <p:sp>
        <p:nvSpPr>
          <p:cNvPr id="18" name="TextBox 17">
            <a:extLst>
              <a:ext uri="{FF2B5EF4-FFF2-40B4-BE49-F238E27FC236}">
                <a16:creationId xmlns:a16="http://schemas.microsoft.com/office/drawing/2014/main" id="{215AC3CD-E423-544A-94D1-E1E37EAFEBDF}"/>
              </a:ext>
            </a:extLst>
          </p:cNvPr>
          <p:cNvSpPr txBox="1"/>
          <p:nvPr/>
        </p:nvSpPr>
        <p:spPr>
          <a:xfrm>
            <a:off x="10329381" y="2876050"/>
            <a:ext cx="548144" cy="276999"/>
          </a:xfrm>
          <a:prstGeom prst="rect">
            <a:avLst/>
          </a:prstGeom>
          <a:noFill/>
        </p:spPr>
        <p:txBody>
          <a:bodyPr wrap="square" rtlCol="0">
            <a:spAutoFit/>
          </a:bodyPr>
          <a:lstStyle/>
          <a:p>
            <a:r>
              <a:rPr lang="en-US" sz="1200" dirty="0"/>
              <a:t>DMF</a:t>
            </a:r>
          </a:p>
        </p:txBody>
      </p:sp>
      <p:sp>
        <p:nvSpPr>
          <p:cNvPr id="19" name="TextBox 18">
            <a:extLst>
              <a:ext uri="{FF2B5EF4-FFF2-40B4-BE49-F238E27FC236}">
                <a16:creationId xmlns:a16="http://schemas.microsoft.com/office/drawing/2014/main" id="{DFE5FC1B-B444-7E4F-979A-576375E06A55}"/>
              </a:ext>
            </a:extLst>
          </p:cNvPr>
          <p:cNvSpPr txBox="1"/>
          <p:nvPr/>
        </p:nvSpPr>
        <p:spPr>
          <a:xfrm>
            <a:off x="10539588" y="2465337"/>
            <a:ext cx="551482" cy="276999"/>
          </a:xfrm>
          <a:prstGeom prst="rect">
            <a:avLst/>
          </a:prstGeom>
          <a:noFill/>
        </p:spPr>
        <p:txBody>
          <a:bodyPr wrap="square" rtlCol="0">
            <a:spAutoFit/>
          </a:bodyPr>
          <a:lstStyle/>
          <a:p>
            <a:r>
              <a:rPr lang="en-US" sz="1200" dirty="0"/>
              <a:t>NMP</a:t>
            </a:r>
          </a:p>
        </p:txBody>
      </p:sp>
      <p:sp>
        <p:nvSpPr>
          <p:cNvPr id="20" name="TextBox 19">
            <a:extLst>
              <a:ext uri="{FF2B5EF4-FFF2-40B4-BE49-F238E27FC236}">
                <a16:creationId xmlns:a16="http://schemas.microsoft.com/office/drawing/2014/main" id="{2CD475B4-4105-F042-B401-4BC9069266C6}"/>
              </a:ext>
            </a:extLst>
          </p:cNvPr>
          <p:cNvSpPr txBox="1"/>
          <p:nvPr/>
        </p:nvSpPr>
        <p:spPr>
          <a:xfrm>
            <a:off x="5700455" y="2804147"/>
            <a:ext cx="551630" cy="276999"/>
          </a:xfrm>
          <a:prstGeom prst="rect">
            <a:avLst/>
          </a:prstGeom>
          <a:noFill/>
        </p:spPr>
        <p:txBody>
          <a:bodyPr wrap="square" rtlCol="0">
            <a:spAutoFit/>
          </a:bodyPr>
          <a:lstStyle/>
          <a:p>
            <a:r>
              <a:rPr lang="en-US" sz="1200" dirty="0"/>
              <a:t>NEt</a:t>
            </a:r>
            <a:r>
              <a:rPr lang="en-US" sz="1200" baseline="-25000" dirty="0"/>
              <a:t>3</a:t>
            </a:r>
          </a:p>
        </p:txBody>
      </p:sp>
      <p:sp>
        <p:nvSpPr>
          <p:cNvPr id="21" name="TextBox 20">
            <a:extLst>
              <a:ext uri="{FF2B5EF4-FFF2-40B4-BE49-F238E27FC236}">
                <a16:creationId xmlns:a16="http://schemas.microsoft.com/office/drawing/2014/main" id="{F08DA030-A404-5B42-B838-21A8837032E0}"/>
              </a:ext>
            </a:extLst>
          </p:cNvPr>
          <p:cNvSpPr txBox="1"/>
          <p:nvPr/>
        </p:nvSpPr>
        <p:spPr>
          <a:xfrm>
            <a:off x="11085103" y="2598701"/>
            <a:ext cx="668616" cy="276999"/>
          </a:xfrm>
          <a:prstGeom prst="rect">
            <a:avLst/>
          </a:prstGeom>
          <a:noFill/>
        </p:spPr>
        <p:txBody>
          <a:bodyPr wrap="square" rtlCol="0">
            <a:spAutoFit/>
          </a:bodyPr>
          <a:lstStyle/>
          <a:p>
            <a:r>
              <a:rPr lang="en-US" sz="1200" dirty="0"/>
              <a:t>DMSO</a:t>
            </a:r>
          </a:p>
        </p:txBody>
      </p:sp>
      <p:sp>
        <p:nvSpPr>
          <p:cNvPr id="22" name="TextBox 21">
            <a:extLst>
              <a:ext uri="{FF2B5EF4-FFF2-40B4-BE49-F238E27FC236}">
                <a16:creationId xmlns:a16="http://schemas.microsoft.com/office/drawing/2014/main" id="{BF91F8AD-CB3D-264E-BAD6-CEBB58449A74}"/>
              </a:ext>
            </a:extLst>
          </p:cNvPr>
          <p:cNvSpPr txBox="1"/>
          <p:nvPr/>
        </p:nvSpPr>
        <p:spPr>
          <a:xfrm>
            <a:off x="9327508" y="2575547"/>
            <a:ext cx="877882" cy="276999"/>
          </a:xfrm>
          <a:prstGeom prst="rect">
            <a:avLst/>
          </a:prstGeom>
          <a:noFill/>
        </p:spPr>
        <p:txBody>
          <a:bodyPr wrap="square" rtlCol="0">
            <a:spAutoFit/>
          </a:bodyPr>
          <a:lstStyle/>
          <a:p>
            <a:r>
              <a:rPr lang="en-US" sz="1200" dirty="0"/>
              <a:t>OP(OEt)</a:t>
            </a:r>
            <a:r>
              <a:rPr lang="en-US" sz="1200" baseline="-25000" dirty="0"/>
              <a:t>3</a:t>
            </a:r>
          </a:p>
        </p:txBody>
      </p:sp>
      <p:sp>
        <p:nvSpPr>
          <p:cNvPr id="23" name="TextBox 22">
            <a:extLst>
              <a:ext uri="{FF2B5EF4-FFF2-40B4-BE49-F238E27FC236}">
                <a16:creationId xmlns:a16="http://schemas.microsoft.com/office/drawing/2014/main" id="{7A4D4A89-C4F3-6E4C-82DE-022E3D3EC598}"/>
              </a:ext>
            </a:extLst>
          </p:cNvPr>
          <p:cNvSpPr txBox="1"/>
          <p:nvPr/>
        </p:nvSpPr>
        <p:spPr>
          <a:xfrm>
            <a:off x="11151125" y="4087457"/>
            <a:ext cx="710675" cy="276999"/>
          </a:xfrm>
          <a:prstGeom prst="rect">
            <a:avLst/>
          </a:prstGeom>
          <a:noFill/>
        </p:spPr>
        <p:txBody>
          <a:bodyPr wrap="square" rtlCol="0">
            <a:spAutoFit/>
          </a:bodyPr>
          <a:lstStyle/>
          <a:p>
            <a:r>
              <a:rPr lang="en-US" sz="1200" dirty="0"/>
              <a:t>PhNO</a:t>
            </a:r>
            <a:r>
              <a:rPr lang="en-US" sz="1200" baseline="-25000" dirty="0"/>
              <a:t>2</a:t>
            </a:r>
          </a:p>
        </p:txBody>
      </p:sp>
      <p:sp>
        <p:nvSpPr>
          <p:cNvPr id="24" name="TextBox 23">
            <a:extLst>
              <a:ext uri="{FF2B5EF4-FFF2-40B4-BE49-F238E27FC236}">
                <a16:creationId xmlns:a16="http://schemas.microsoft.com/office/drawing/2014/main" id="{AAFEE2B9-D399-B746-A2E9-6509590F5887}"/>
              </a:ext>
            </a:extLst>
          </p:cNvPr>
          <p:cNvSpPr txBox="1"/>
          <p:nvPr/>
        </p:nvSpPr>
        <p:spPr>
          <a:xfrm>
            <a:off x="10424345" y="3909435"/>
            <a:ext cx="618541" cy="276999"/>
          </a:xfrm>
          <a:prstGeom prst="rect">
            <a:avLst/>
          </a:prstGeom>
          <a:noFill/>
        </p:spPr>
        <p:txBody>
          <a:bodyPr wrap="square" rtlCol="0">
            <a:spAutoFit/>
          </a:bodyPr>
          <a:lstStyle/>
          <a:p>
            <a:r>
              <a:rPr lang="en-US" sz="1200" dirty="0" err="1"/>
              <a:t>PhCN</a:t>
            </a:r>
            <a:endParaRPr lang="en-US" sz="1200" dirty="0"/>
          </a:p>
        </p:txBody>
      </p:sp>
      <p:sp>
        <p:nvSpPr>
          <p:cNvPr id="25" name="TextBox 24">
            <a:extLst>
              <a:ext uri="{FF2B5EF4-FFF2-40B4-BE49-F238E27FC236}">
                <a16:creationId xmlns:a16="http://schemas.microsoft.com/office/drawing/2014/main" id="{F10EA03B-1535-6E40-9304-3028663B718B}"/>
              </a:ext>
            </a:extLst>
          </p:cNvPr>
          <p:cNvSpPr txBox="1"/>
          <p:nvPr/>
        </p:nvSpPr>
        <p:spPr>
          <a:xfrm>
            <a:off x="9982729" y="3242492"/>
            <a:ext cx="744204" cy="276999"/>
          </a:xfrm>
          <a:prstGeom prst="rect">
            <a:avLst/>
          </a:prstGeom>
          <a:noFill/>
        </p:spPr>
        <p:txBody>
          <a:bodyPr wrap="square" rtlCol="0">
            <a:spAutoFit/>
          </a:bodyPr>
          <a:lstStyle/>
          <a:p>
            <a:r>
              <a:rPr lang="en-US" sz="1200" dirty="0"/>
              <a:t>pyridine</a:t>
            </a:r>
          </a:p>
        </p:txBody>
      </p:sp>
      <p:sp>
        <p:nvSpPr>
          <p:cNvPr id="26" name="TextBox 25">
            <a:extLst>
              <a:ext uri="{FF2B5EF4-FFF2-40B4-BE49-F238E27FC236}">
                <a16:creationId xmlns:a16="http://schemas.microsoft.com/office/drawing/2014/main" id="{20A95E2F-33CC-DB4F-A9BE-574ED557FBEA}"/>
              </a:ext>
            </a:extLst>
          </p:cNvPr>
          <p:cNvSpPr txBox="1"/>
          <p:nvPr/>
        </p:nvSpPr>
        <p:spPr>
          <a:xfrm>
            <a:off x="7835218" y="5161665"/>
            <a:ext cx="710895" cy="276999"/>
          </a:xfrm>
          <a:prstGeom prst="rect">
            <a:avLst/>
          </a:prstGeom>
          <a:noFill/>
        </p:spPr>
        <p:txBody>
          <a:bodyPr wrap="square" rtlCol="0">
            <a:spAutoFit/>
          </a:bodyPr>
          <a:lstStyle/>
          <a:p>
            <a:r>
              <a:rPr lang="en-US" sz="1200" dirty="0"/>
              <a:t>toluene</a:t>
            </a:r>
          </a:p>
        </p:txBody>
      </p:sp>
      <p:sp>
        <p:nvSpPr>
          <p:cNvPr id="27" name="TextBox 26">
            <a:extLst>
              <a:ext uri="{FF2B5EF4-FFF2-40B4-BE49-F238E27FC236}">
                <a16:creationId xmlns:a16="http://schemas.microsoft.com/office/drawing/2014/main" id="{0B6800D3-EC07-404F-8BDC-2E8892B5564F}"/>
              </a:ext>
            </a:extLst>
          </p:cNvPr>
          <p:cNvSpPr txBox="1"/>
          <p:nvPr/>
        </p:nvSpPr>
        <p:spPr>
          <a:xfrm>
            <a:off x="7119382" y="5028682"/>
            <a:ext cx="786042" cy="276999"/>
          </a:xfrm>
          <a:prstGeom prst="rect">
            <a:avLst/>
          </a:prstGeom>
          <a:noFill/>
        </p:spPr>
        <p:txBody>
          <a:bodyPr wrap="square" rtlCol="0">
            <a:spAutoFit/>
          </a:bodyPr>
          <a:lstStyle/>
          <a:p>
            <a:r>
              <a:rPr lang="en-US" sz="1200" dirty="0" err="1"/>
              <a:t>p-xylene</a:t>
            </a:r>
            <a:endParaRPr lang="en-US" sz="1200" dirty="0"/>
          </a:p>
        </p:txBody>
      </p:sp>
      <p:sp>
        <p:nvSpPr>
          <p:cNvPr id="28" name="TextBox 27">
            <a:extLst>
              <a:ext uri="{FF2B5EF4-FFF2-40B4-BE49-F238E27FC236}">
                <a16:creationId xmlns:a16="http://schemas.microsoft.com/office/drawing/2014/main" id="{9FD39D83-A941-1D40-B3C7-E727D0E3D36A}"/>
              </a:ext>
            </a:extLst>
          </p:cNvPr>
          <p:cNvSpPr txBox="1"/>
          <p:nvPr/>
        </p:nvSpPr>
        <p:spPr>
          <a:xfrm>
            <a:off x="8758634" y="4339003"/>
            <a:ext cx="694056" cy="276999"/>
          </a:xfrm>
          <a:prstGeom prst="rect">
            <a:avLst/>
          </a:prstGeom>
          <a:noFill/>
        </p:spPr>
        <p:txBody>
          <a:bodyPr wrap="square" rtlCol="0">
            <a:spAutoFit/>
          </a:bodyPr>
          <a:lstStyle/>
          <a:p>
            <a:r>
              <a:rPr lang="en-US" sz="1200" dirty="0"/>
              <a:t>anisole</a:t>
            </a:r>
          </a:p>
        </p:txBody>
      </p:sp>
      <p:sp>
        <p:nvSpPr>
          <p:cNvPr id="29" name="TextBox 28">
            <a:extLst>
              <a:ext uri="{FF2B5EF4-FFF2-40B4-BE49-F238E27FC236}">
                <a16:creationId xmlns:a16="http://schemas.microsoft.com/office/drawing/2014/main" id="{3F4F5844-5990-244C-8FEC-08EC9CF920B8}"/>
              </a:ext>
            </a:extLst>
          </p:cNvPr>
          <p:cNvSpPr txBox="1"/>
          <p:nvPr/>
        </p:nvSpPr>
        <p:spPr>
          <a:xfrm>
            <a:off x="9637322" y="3936291"/>
            <a:ext cx="878249" cy="461665"/>
          </a:xfrm>
          <a:prstGeom prst="rect">
            <a:avLst/>
          </a:prstGeom>
          <a:noFill/>
        </p:spPr>
        <p:txBody>
          <a:bodyPr wrap="square" rtlCol="0">
            <a:spAutoFit/>
          </a:bodyPr>
          <a:lstStyle/>
          <a:p>
            <a:r>
              <a:rPr lang="en-US" sz="1200" dirty="0"/>
              <a:t>propylene</a:t>
            </a:r>
          </a:p>
          <a:p>
            <a:r>
              <a:rPr lang="en-US" sz="1200" dirty="0"/>
              <a:t>carbonate</a:t>
            </a:r>
          </a:p>
        </p:txBody>
      </p:sp>
      <p:sp>
        <p:nvSpPr>
          <p:cNvPr id="30" name="TextBox 29">
            <a:extLst>
              <a:ext uri="{FF2B5EF4-FFF2-40B4-BE49-F238E27FC236}">
                <a16:creationId xmlns:a16="http://schemas.microsoft.com/office/drawing/2014/main" id="{A7E0B08C-209B-DB48-8FF3-B947A08231F5}"/>
              </a:ext>
            </a:extLst>
          </p:cNvPr>
          <p:cNvSpPr txBox="1"/>
          <p:nvPr/>
        </p:nvSpPr>
        <p:spPr>
          <a:xfrm>
            <a:off x="10555200" y="4213001"/>
            <a:ext cx="819646" cy="276999"/>
          </a:xfrm>
          <a:prstGeom prst="rect">
            <a:avLst/>
          </a:prstGeom>
          <a:noFill/>
        </p:spPr>
        <p:txBody>
          <a:bodyPr wrap="square" rtlCol="0">
            <a:spAutoFit/>
          </a:bodyPr>
          <a:lstStyle/>
          <a:p>
            <a:r>
              <a:rPr lang="en-US" sz="1200" dirty="0" err="1"/>
              <a:t>sulfolane</a:t>
            </a:r>
            <a:endParaRPr lang="en-US" sz="1200" dirty="0"/>
          </a:p>
        </p:txBody>
      </p:sp>
      <p:sp>
        <p:nvSpPr>
          <p:cNvPr id="31" name="TextBox 30">
            <a:extLst>
              <a:ext uri="{FF2B5EF4-FFF2-40B4-BE49-F238E27FC236}">
                <a16:creationId xmlns:a16="http://schemas.microsoft.com/office/drawing/2014/main" id="{573F6781-E92E-ED4E-BECC-EF619F8B0C8C}"/>
              </a:ext>
            </a:extLst>
          </p:cNvPr>
          <p:cNvSpPr txBox="1"/>
          <p:nvPr/>
        </p:nvSpPr>
        <p:spPr>
          <a:xfrm>
            <a:off x="10276913" y="1463881"/>
            <a:ext cx="640821" cy="276999"/>
          </a:xfrm>
          <a:prstGeom prst="rect">
            <a:avLst/>
          </a:prstGeom>
          <a:noFill/>
        </p:spPr>
        <p:txBody>
          <a:bodyPr wrap="square" rtlCol="0">
            <a:spAutoFit/>
          </a:bodyPr>
          <a:lstStyle/>
          <a:p>
            <a:r>
              <a:rPr lang="en-US" sz="1200" dirty="0"/>
              <a:t>HMPA</a:t>
            </a:r>
          </a:p>
        </p:txBody>
      </p:sp>
      <p:sp>
        <p:nvSpPr>
          <p:cNvPr id="32" name="TextBox 31">
            <a:extLst>
              <a:ext uri="{FF2B5EF4-FFF2-40B4-BE49-F238E27FC236}">
                <a16:creationId xmlns:a16="http://schemas.microsoft.com/office/drawing/2014/main" id="{22F4D607-751E-104D-A584-C635F9F31AE6}"/>
              </a:ext>
            </a:extLst>
          </p:cNvPr>
          <p:cNvSpPr txBox="1"/>
          <p:nvPr/>
        </p:nvSpPr>
        <p:spPr>
          <a:xfrm>
            <a:off x="9266639" y="3717313"/>
            <a:ext cx="752734" cy="276999"/>
          </a:xfrm>
          <a:prstGeom prst="rect">
            <a:avLst/>
          </a:prstGeom>
          <a:noFill/>
        </p:spPr>
        <p:txBody>
          <a:bodyPr wrap="square" rtlCol="0">
            <a:spAutoFit/>
          </a:bodyPr>
          <a:lstStyle/>
          <a:p>
            <a:r>
              <a:rPr lang="en-US" sz="1200" dirty="0"/>
              <a:t>acetone</a:t>
            </a:r>
          </a:p>
        </p:txBody>
      </p:sp>
      <p:sp>
        <p:nvSpPr>
          <p:cNvPr id="33" name="TextBox 32">
            <a:extLst>
              <a:ext uri="{FF2B5EF4-FFF2-40B4-BE49-F238E27FC236}">
                <a16:creationId xmlns:a16="http://schemas.microsoft.com/office/drawing/2014/main" id="{CF67F9C8-8F83-214C-A138-702854F498B9}"/>
              </a:ext>
            </a:extLst>
          </p:cNvPr>
          <p:cNvSpPr txBox="1"/>
          <p:nvPr/>
        </p:nvSpPr>
        <p:spPr>
          <a:xfrm>
            <a:off x="9518146" y="4392257"/>
            <a:ext cx="643541" cy="276999"/>
          </a:xfrm>
          <a:prstGeom prst="rect">
            <a:avLst/>
          </a:prstGeom>
          <a:noFill/>
        </p:spPr>
        <p:txBody>
          <a:bodyPr wrap="square" rtlCol="0">
            <a:spAutoFit/>
          </a:bodyPr>
          <a:lstStyle/>
          <a:p>
            <a:r>
              <a:rPr lang="en-US" sz="1200" dirty="0" err="1"/>
              <a:t>MeCN</a:t>
            </a:r>
            <a:endParaRPr lang="en-US" sz="1200" dirty="0"/>
          </a:p>
        </p:txBody>
      </p:sp>
      <p:sp>
        <p:nvSpPr>
          <p:cNvPr id="34" name="TextBox 33">
            <a:extLst>
              <a:ext uri="{FF2B5EF4-FFF2-40B4-BE49-F238E27FC236}">
                <a16:creationId xmlns:a16="http://schemas.microsoft.com/office/drawing/2014/main" id="{9207145E-E831-E646-87FD-9F76D6F689DE}"/>
              </a:ext>
            </a:extLst>
          </p:cNvPr>
          <p:cNvSpPr txBox="1"/>
          <p:nvPr/>
        </p:nvSpPr>
        <p:spPr>
          <a:xfrm>
            <a:off x="10161688" y="5372001"/>
            <a:ext cx="758969" cy="276999"/>
          </a:xfrm>
          <a:prstGeom prst="rect">
            <a:avLst/>
          </a:prstGeom>
          <a:noFill/>
        </p:spPr>
        <p:txBody>
          <a:bodyPr wrap="square" rtlCol="0">
            <a:spAutoFit/>
          </a:bodyPr>
          <a:lstStyle/>
          <a:p>
            <a:r>
              <a:rPr lang="en-US" sz="1200" dirty="0"/>
              <a:t>MeNO</a:t>
            </a:r>
            <a:r>
              <a:rPr lang="en-US" sz="1200" baseline="-25000" dirty="0"/>
              <a:t>2</a:t>
            </a:r>
          </a:p>
        </p:txBody>
      </p:sp>
      <p:sp>
        <p:nvSpPr>
          <p:cNvPr id="35" name="TextBox 34">
            <a:extLst>
              <a:ext uri="{FF2B5EF4-FFF2-40B4-BE49-F238E27FC236}">
                <a16:creationId xmlns:a16="http://schemas.microsoft.com/office/drawing/2014/main" id="{5046773F-2945-2E44-909A-E2CED6C94D6B}"/>
              </a:ext>
            </a:extLst>
          </p:cNvPr>
          <p:cNvSpPr txBox="1"/>
          <p:nvPr/>
        </p:nvSpPr>
        <p:spPr>
          <a:xfrm>
            <a:off x="9522836" y="5604746"/>
            <a:ext cx="713792" cy="276999"/>
          </a:xfrm>
          <a:prstGeom prst="rect">
            <a:avLst/>
          </a:prstGeom>
          <a:noFill/>
        </p:spPr>
        <p:txBody>
          <a:bodyPr wrap="square" rtlCol="0">
            <a:spAutoFit/>
          </a:bodyPr>
          <a:lstStyle/>
          <a:p>
            <a:r>
              <a:rPr lang="en-US" sz="1200" dirty="0"/>
              <a:t>CH</a:t>
            </a:r>
            <a:r>
              <a:rPr lang="en-US" sz="1200" baseline="-25000" dirty="0"/>
              <a:t>2</a:t>
            </a:r>
            <a:r>
              <a:rPr lang="en-US" sz="1200" dirty="0"/>
              <a:t>Cl</a:t>
            </a:r>
            <a:r>
              <a:rPr lang="en-US" sz="1200" baseline="-25000" dirty="0"/>
              <a:t>2</a:t>
            </a:r>
          </a:p>
        </p:txBody>
      </p:sp>
      <p:sp>
        <p:nvSpPr>
          <p:cNvPr id="36" name="TextBox 35">
            <a:extLst>
              <a:ext uri="{FF2B5EF4-FFF2-40B4-BE49-F238E27FC236}">
                <a16:creationId xmlns:a16="http://schemas.microsoft.com/office/drawing/2014/main" id="{9A495C4E-4FD8-D346-BD36-931E7B765CC9}"/>
              </a:ext>
            </a:extLst>
          </p:cNvPr>
          <p:cNvSpPr txBox="1"/>
          <p:nvPr/>
        </p:nvSpPr>
        <p:spPr>
          <a:xfrm>
            <a:off x="8257123" y="5604746"/>
            <a:ext cx="668616" cy="276999"/>
          </a:xfrm>
          <a:prstGeom prst="rect">
            <a:avLst/>
          </a:prstGeom>
          <a:noFill/>
        </p:spPr>
        <p:txBody>
          <a:bodyPr wrap="square" rtlCol="0">
            <a:spAutoFit/>
          </a:bodyPr>
          <a:lstStyle/>
          <a:p>
            <a:r>
              <a:rPr lang="en-US" sz="1200" dirty="0"/>
              <a:t>CHCl</a:t>
            </a:r>
            <a:r>
              <a:rPr lang="en-US" sz="1200" baseline="-25000" dirty="0"/>
              <a:t>3</a:t>
            </a:r>
          </a:p>
        </p:txBody>
      </p:sp>
      <p:sp>
        <p:nvSpPr>
          <p:cNvPr id="37" name="TextBox 36">
            <a:extLst>
              <a:ext uri="{FF2B5EF4-FFF2-40B4-BE49-F238E27FC236}">
                <a16:creationId xmlns:a16="http://schemas.microsoft.com/office/drawing/2014/main" id="{0E4C6B3B-A88D-2B4A-8D96-49460D5E9051}"/>
              </a:ext>
            </a:extLst>
          </p:cNvPr>
          <p:cNvSpPr txBox="1"/>
          <p:nvPr/>
        </p:nvSpPr>
        <p:spPr>
          <a:xfrm>
            <a:off x="5815428" y="3166292"/>
            <a:ext cx="593321" cy="276999"/>
          </a:xfrm>
          <a:prstGeom prst="rect">
            <a:avLst/>
          </a:prstGeom>
          <a:noFill/>
        </p:spPr>
        <p:txBody>
          <a:bodyPr wrap="square" rtlCol="0">
            <a:spAutoFit/>
          </a:bodyPr>
          <a:lstStyle/>
          <a:p>
            <a:r>
              <a:rPr lang="en-US" sz="1200" dirty="0"/>
              <a:t>NBu</a:t>
            </a:r>
            <a:r>
              <a:rPr lang="en-US" sz="1200" baseline="-25000" dirty="0"/>
              <a:t>3</a:t>
            </a:r>
          </a:p>
        </p:txBody>
      </p:sp>
      <p:sp>
        <p:nvSpPr>
          <p:cNvPr id="38" name="TextBox 37">
            <a:extLst>
              <a:ext uri="{FF2B5EF4-FFF2-40B4-BE49-F238E27FC236}">
                <a16:creationId xmlns:a16="http://schemas.microsoft.com/office/drawing/2014/main" id="{2F2413D4-ECB8-1E4C-9110-2DDAA1DE3C43}"/>
              </a:ext>
            </a:extLst>
          </p:cNvPr>
          <p:cNvSpPr txBox="1"/>
          <p:nvPr/>
        </p:nvSpPr>
        <p:spPr>
          <a:xfrm>
            <a:off x="8730014" y="3580031"/>
            <a:ext cx="548144" cy="276999"/>
          </a:xfrm>
          <a:prstGeom prst="rect">
            <a:avLst/>
          </a:prstGeom>
          <a:noFill/>
        </p:spPr>
        <p:txBody>
          <a:bodyPr wrap="square" rtlCol="0">
            <a:spAutoFit/>
          </a:bodyPr>
          <a:lstStyle/>
          <a:p>
            <a:r>
              <a:rPr lang="en-US" sz="1200" dirty="0"/>
              <a:t>MEK</a:t>
            </a:r>
          </a:p>
        </p:txBody>
      </p:sp>
      <p:sp>
        <p:nvSpPr>
          <p:cNvPr id="39" name="TextBox 38">
            <a:extLst>
              <a:ext uri="{FF2B5EF4-FFF2-40B4-BE49-F238E27FC236}">
                <a16:creationId xmlns:a16="http://schemas.microsoft.com/office/drawing/2014/main" id="{786086F0-DFF5-7142-A8B7-6427B17ADA1C}"/>
              </a:ext>
            </a:extLst>
          </p:cNvPr>
          <p:cNvSpPr txBox="1"/>
          <p:nvPr/>
        </p:nvSpPr>
        <p:spPr>
          <a:xfrm>
            <a:off x="6135106" y="5317513"/>
            <a:ext cx="924617" cy="461665"/>
          </a:xfrm>
          <a:prstGeom prst="rect">
            <a:avLst/>
          </a:prstGeom>
          <a:noFill/>
        </p:spPr>
        <p:txBody>
          <a:bodyPr wrap="square" rtlCol="0">
            <a:spAutoFit/>
          </a:bodyPr>
          <a:lstStyle/>
          <a:p>
            <a:r>
              <a:rPr lang="en-US" sz="1200" dirty="0" err="1"/>
              <a:t>CCl</a:t>
            </a:r>
            <a:r>
              <a:rPr lang="en-US" sz="1200" baseline="-25000" dirty="0" err="1"/>
              <a:t>4</a:t>
            </a:r>
            <a:r>
              <a:rPr lang="en-US" sz="1200" dirty="0" err="1"/>
              <a:t> &amp;</a:t>
            </a:r>
          </a:p>
          <a:p>
            <a:r>
              <a:rPr lang="en-US" sz="1200" dirty="0" err="1"/>
              <a:t>Cl</a:t>
            </a:r>
            <a:r>
              <a:rPr lang="en-US" sz="1200" baseline="-25000" dirty="0" err="1"/>
              <a:t>2</a:t>
            </a:r>
            <a:r>
              <a:rPr lang="en-US" sz="1200" dirty="0" err="1"/>
              <a:t>C=CCl</a:t>
            </a:r>
            <a:r>
              <a:rPr lang="en-US" sz="1200" baseline="-25000" dirty="0" err="1"/>
              <a:t>2</a:t>
            </a:r>
            <a:endParaRPr lang="en-US" sz="1200" baseline="-25000" dirty="0"/>
          </a:p>
        </p:txBody>
      </p:sp>
      <p:sp>
        <p:nvSpPr>
          <p:cNvPr id="40" name="TextBox 39">
            <a:extLst>
              <a:ext uri="{FF2B5EF4-FFF2-40B4-BE49-F238E27FC236}">
                <a16:creationId xmlns:a16="http://schemas.microsoft.com/office/drawing/2014/main" id="{6DB7A859-329C-B842-AC10-877BA52EB4A9}"/>
              </a:ext>
            </a:extLst>
          </p:cNvPr>
          <p:cNvSpPr txBox="1"/>
          <p:nvPr/>
        </p:nvSpPr>
        <p:spPr>
          <a:xfrm>
            <a:off x="7402441" y="5604746"/>
            <a:ext cx="999911" cy="276999"/>
          </a:xfrm>
          <a:prstGeom prst="rect">
            <a:avLst/>
          </a:prstGeom>
          <a:noFill/>
        </p:spPr>
        <p:txBody>
          <a:bodyPr wrap="square" rtlCol="0">
            <a:spAutoFit/>
          </a:bodyPr>
          <a:lstStyle/>
          <a:p>
            <a:r>
              <a:rPr lang="en-US" sz="1200" dirty="0" err="1"/>
              <a:t>Cl</a:t>
            </a:r>
            <a:r>
              <a:rPr lang="en-US" sz="1200" baseline="-25000" dirty="0" err="1"/>
              <a:t>2</a:t>
            </a:r>
            <a:r>
              <a:rPr lang="en-US" sz="1200" dirty="0" err="1"/>
              <a:t>C=CClH</a:t>
            </a:r>
            <a:endParaRPr lang="en-US" sz="1200" dirty="0"/>
          </a:p>
        </p:txBody>
      </p:sp>
      <p:sp>
        <p:nvSpPr>
          <p:cNvPr id="41" name="TextBox 40">
            <a:extLst>
              <a:ext uri="{FF2B5EF4-FFF2-40B4-BE49-F238E27FC236}">
                <a16:creationId xmlns:a16="http://schemas.microsoft.com/office/drawing/2014/main" id="{81A22CB9-B861-9C48-87CD-ED7E55C7B0B3}"/>
              </a:ext>
            </a:extLst>
          </p:cNvPr>
          <p:cNvSpPr txBox="1"/>
          <p:nvPr/>
        </p:nvSpPr>
        <p:spPr>
          <a:xfrm>
            <a:off x="9016529" y="5244706"/>
            <a:ext cx="543247" cy="276999"/>
          </a:xfrm>
          <a:prstGeom prst="rect">
            <a:avLst/>
          </a:prstGeom>
          <a:noFill/>
        </p:spPr>
        <p:txBody>
          <a:bodyPr wrap="square" rtlCol="0">
            <a:spAutoFit/>
          </a:bodyPr>
          <a:lstStyle/>
          <a:p>
            <a:r>
              <a:rPr lang="en-US" sz="1200" dirty="0" err="1"/>
              <a:t>PhCl</a:t>
            </a:r>
            <a:endParaRPr lang="en-US" sz="1200" dirty="0"/>
          </a:p>
        </p:txBody>
      </p:sp>
      <p:sp>
        <p:nvSpPr>
          <p:cNvPr id="42" name="TextBox 41">
            <a:extLst>
              <a:ext uri="{FF2B5EF4-FFF2-40B4-BE49-F238E27FC236}">
                <a16:creationId xmlns:a16="http://schemas.microsoft.com/office/drawing/2014/main" id="{7BA11E1A-EF7F-CD4A-BA5C-38E205FEF9A4}"/>
              </a:ext>
            </a:extLst>
          </p:cNvPr>
          <p:cNvSpPr txBox="1"/>
          <p:nvPr/>
        </p:nvSpPr>
        <p:spPr>
          <a:xfrm>
            <a:off x="9535331" y="5241313"/>
            <a:ext cx="551630" cy="276999"/>
          </a:xfrm>
          <a:prstGeom prst="rect">
            <a:avLst/>
          </a:prstGeom>
          <a:noFill/>
        </p:spPr>
        <p:txBody>
          <a:bodyPr wrap="square" rtlCol="0">
            <a:spAutoFit/>
          </a:bodyPr>
          <a:lstStyle/>
          <a:p>
            <a:r>
              <a:rPr lang="en-US" sz="1200" dirty="0" err="1"/>
              <a:t>PhBr</a:t>
            </a:r>
            <a:endParaRPr lang="en-US" sz="1200" dirty="0"/>
          </a:p>
        </p:txBody>
      </p:sp>
      <p:sp>
        <p:nvSpPr>
          <p:cNvPr id="43" name="TextBox 42">
            <a:extLst>
              <a:ext uri="{FF2B5EF4-FFF2-40B4-BE49-F238E27FC236}">
                <a16:creationId xmlns:a16="http://schemas.microsoft.com/office/drawing/2014/main" id="{698F8C9B-1BAB-AC4B-8CB9-DD2D9870C3BB}"/>
              </a:ext>
            </a:extLst>
          </p:cNvPr>
          <p:cNvSpPr txBox="1"/>
          <p:nvPr/>
        </p:nvSpPr>
        <p:spPr>
          <a:xfrm>
            <a:off x="7016820" y="3959932"/>
            <a:ext cx="819204" cy="276999"/>
          </a:xfrm>
          <a:prstGeom prst="rect">
            <a:avLst/>
          </a:prstGeom>
          <a:noFill/>
        </p:spPr>
        <p:txBody>
          <a:bodyPr wrap="square" rtlCol="0">
            <a:spAutoFit/>
          </a:bodyPr>
          <a:lstStyle/>
          <a:p>
            <a:r>
              <a:rPr lang="en-US" sz="1200" dirty="0" err="1"/>
              <a:t>EtO</a:t>
            </a:r>
            <a:r>
              <a:rPr lang="en-US" sz="1200" baseline="-25000" dirty="0" err="1"/>
              <a:t>2</a:t>
            </a:r>
            <a:r>
              <a:rPr lang="en-US" sz="1200" dirty="0" err="1"/>
              <a:t>CEt</a:t>
            </a:r>
            <a:endParaRPr lang="en-US" sz="1200" dirty="0"/>
          </a:p>
        </p:txBody>
      </p:sp>
      <p:sp>
        <p:nvSpPr>
          <p:cNvPr id="44" name="TextBox 43">
            <a:extLst>
              <a:ext uri="{FF2B5EF4-FFF2-40B4-BE49-F238E27FC236}">
                <a16:creationId xmlns:a16="http://schemas.microsoft.com/office/drawing/2014/main" id="{A76A8585-13E2-0045-B05E-AE09891470AE}"/>
              </a:ext>
            </a:extLst>
          </p:cNvPr>
          <p:cNvSpPr txBox="1"/>
          <p:nvPr/>
        </p:nvSpPr>
        <p:spPr>
          <a:xfrm>
            <a:off x="7566780" y="3231247"/>
            <a:ext cx="794278" cy="276999"/>
          </a:xfrm>
          <a:prstGeom prst="rect">
            <a:avLst/>
          </a:prstGeom>
          <a:noFill/>
        </p:spPr>
        <p:txBody>
          <a:bodyPr wrap="square" rtlCol="0">
            <a:spAutoFit/>
          </a:bodyPr>
          <a:lstStyle/>
          <a:p>
            <a:r>
              <a:rPr lang="en-US" sz="1200" dirty="0" err="1"/>
              <a:t>BzNMe</a:t>
            </a:r>
            <a:r>
              <a:rPr lang="en-US" sz="1200" baseline="-25000" dirty="0" err="1"/>
              <a:t>2</a:t>
            </a:r>
            <a:endParaRPr lang="en-US" sz="1200" baseline="-25000" dirty="0"/>
          </a:p>
        </p:txBody>
      </p:sp>
      <p:sp>
        <p:nvSpPr>
          <p:cNvPr id="45" name="TextBox 44">
            <a:extLst>
              <a:ext uri="{FF2B5EF4-FFF2-40B4-BE49-F238E27FC236}">
                <a16:creationId xmlns:a16="http://schemas.microsoft.com/office/drawing/2014/main" id="{673670BB-1962-674E-BC46-3C2B356EE297}"/>
              </a:ext>
            </a:extLst>
          </p:cNvPr>
          <p:cNvSpPr txBox="1"/>
          <p:nvPr/>
        </p:nvSpPr>
        <p:spPr>
          <a:xfrm>
            <a:off x="8622694" y="4642853"/>
            <a:ext cx="849322" cy="276999"/>
          </a:xfrm>
          <a:prstGeom prst="rect">
            <a:avLst/>
          </a:prstGeom>
          <a:noFill/>
        </p:spPr>
        <p:txBody>
          <a:bodyPr wrap="square" rtlCol="0">
            <a:spAutoFit/>
          </a:bodyPr>
          <a:lstStyle/>
          <a:p>
            <a:r>
              <a:rPr lang="en-US" sz="1200" dirty="0" err="1"/>
              <a:t>EtO</a:t>
            </a:r>
            <a:r>
              <a:rPr lang="en-US" sz="1200" baseline="-25000" dirty="0" err="1"/>
              <a:t>2</a:t>
            </a:r>
            <a:r>
              <a:rPr lang="en-US" sz="1200" dirty="0" err="1"/>
              <a:t>CCl</a:t>
            </a:r>
            <a:r>
              <a:rPr lang="en-US" sz="1200" baseline="-25000" dirty="0" err="1"/>
              <a:t>3</a:t>
            </a:r>
            <a:endParaRPr lang="en-US" sz="1200" baseline="-25000" dirty="0"/>
          </a:p>
        </p:txBody>
      </p:sp>
      <p:sp>
        <p:nvSpPr>
          <p:cNvPr id="46" name="TextBox 45">
            <a:extLst>
              <a:ext uri="{FF2B5EF4-FFF2-40B4-BE49-F238E27FC236}">
                <a16:creationId xmlns:a16="http://schemas.microsoft.com/office/drawing/2014/main" id="{D2EE14A1-2E5A-D545-A784-FFE07DE037C3}"/>
              </a:ext>
            </a:extLst>
          </p:cNvPr>
          <p:cNvSpPr txBox="1"/>
          <p:nvPr/>
        </p:nvSpPr>
        <p:spPr>
          <a:xfrm>
            <a:off x="10264250" y="3659686"/>
            <a:ext cx="1120970" cy="276999"/>
          </a:xfrm>
          <a:prstGeom prst="rect">
            <a:avLst/>
          </a:prstGeom>
          <a:noFill/>
        </p:spPr>
        <p:txBody>
          <a:bodyPr wrap="square" rtlCol="0">
            <a:spAutoFit/>
          </a:bodyPr>
          <a:lstStyle/>
          <a:p>
            <a:r>
              <a:rPr lang="en-US" sz="1200" dirty="0" err="1"/>
              <a:t>butyrolactone</a:t>
            </a:r>
            <a:endParaRPr lang="en-US" sz="1200" dirty="0"/>
          </a:p>
        </p:txBody>
      </p:sp>
      <p:sp>
        <p:nvSpPr>
          <p:cNvPr id="47" name="TextBox 46">
            <a:extLst>
              <a:ext uri="{FF2B5EF4-FFF2-40B4-BE49-F238E27FC236}">
                <a16:creationId xmlns:a16="http://schemas.microsoft.com/office/drawing/2014/main" id="{CE57FBD8-D09C-C040-AF7D-F5A746106ECD}"/>
              </a:ext>
            </a:extLst>
          </p:cNvPr>
          <p:cNvSpPr txBox="1"/>
          <p:nvPr/>
        </p:nvSpPr>
        <p:spPr>
          <a:xfrm>
            <a:off x="9267076" y="2936069"/>
            <a:ext cx="715837" cy="276999"/>
          </a:xfrm>
          <a:prstGeom prst="rect">
            <a:avLst/>
          </a:prstGeom>
          <a:noFill/>
        </p:spPr>
        <p:txBody>
          <a:bodyPr wrap="square" rtlCol="0">
            <a:spAutoFit/>
          </a:bodyPr>
          <a:lstStyle/>
          <a:p>
            <a:r>
              <a:rPr lang="en-US" sz="1200" dirty="0" err="1"/>
              <a:t>Me</a:t>
            </a:r>
            <a:r>
              <a:rPr lang="en-US" sz="1200" baseline="-25000" dirty="0" err="1"/>
              <a:t>2</a:t>
            </a:r>
            <a:r>
              <a:rPr lang="en-US" sz="1200" dirty="0" err="1"/>
              <a:t>py</a:t>
            </a:r>
            <a:endParaRPr lang="en-US" sz="1200" dirty="0"/>
          </a:p>
        </p:txBody>
      </p:sp>
      <p:sp>
        <p:nvSpPr>
          <p:cNvPr id="48" name="TextBox 47">
            <a:extLst>
              <a:ext uri="{FF2B5EF4-FFF2-40B4-BE49-F238E27FC236}">
                <a16:creationId xmlns:a16="http://schemas.microsoft.com/office/drawing/2014/main" id="{C702A1F2-5334-C446-948C-56BDE573CFAF}"/>
              </a:ext>
            </a:extLst>
          </p:cNvPr>
          <p:cNvSpPr txBox="1"/>
          <p:nvPr/>
        </p:nvSpPr>
        <p:spPr>
          <a:xfrm>
            <a:off x="9443251" y="3118591"/>
            <a:ext cx="718983" cy="276999"/>
          </a:xfrm>
          <a:prstGeom prst="rect">
            <a:avLst/>
          </a:prstGeom>
          <a:noFill/>
        </p:spPr>
        <p:txBody>
          <a:bodyPr wrap="square" rtlCol="0">
            <a:spAutoFit/>
          </a:bodyPr>
          <a:lstStyle/>
          <a:p>
            <a:r>
              <a:rPr lang="en-US" sz="1200" dirty="0" err="1"/>
              <a:t>4-Mepy</a:t>
            </a:r>
            <a:endParaRPr lang="en-US" sz="1200" dirty="0"/>
          </a:p>
        </p:txBody>
      </p:sp>
      <p:sp>
        <p:nvSpPr>
          <p:cNvPr id="49" name="TextBox 48">
            <a:extLst>
              <a:ext uri="{FF2B5EF4-FFF2-40B4-BE49-F238E27FC236}">
                <a16:creationId xmlns:a16="http://schemas.microsoft.com/office/drawing/2014/main" id="{E03A42A5-2405-0D4E-B70E-E8CA0CC4EDD7}"/>
              </a:ext>
            </a:extLst>
          </p:cNvPr>
          <p:cNvSpPr txBox="1"/>
          <p:nvPr/>
        </p:nvSpPr>
        <p:spPr>
          <a:xfrm>
            <a:off x="9624810" y="5774713"/>
            <a:ext cx="830429" cy="276999"/>
          </a:xfrm>
          <a:prstGeom prst="rect">
            <a:avLst/>
          </a:prstGeom>
          <a:noFill/>
        </p:spPr>
        <p:txBody>
          <a:bodyPr wrap="square" rtlCol="0">
            <a:spAutoFit/>
          </a:bodyPr>
          <a:lstStyle/>
          <a:p>
            <a:r>
              <a:rPr lang="en-US" sz="1200" dirty="0" err="1"/>
              <a:t>ClC</a:t>
            </a:r>
            <a:r>
              <a:rPr lang="en-US" sz="1200" baseline="-25000" dirty="0" err="1"/>
              <a:t>2</a:t>
            </a:r>
            <a:r>
              <a:rPr lang="en-US" sz="1200" dirty="0" err="1"/>
              <a:t>H</a:t>
            </a:r>
            <a:r>
              <a:rPr lang="en-US" sz="1200" baseline="-25000" dirty="0" err="1"/>
              <a:t>4</a:t>
            </a:r>
            <a:r>
              <a:rPr lang="en-US" sz="1200" dirty="0" err="1"/>
              <a:t>Cl</a:t>
            </a:r>
            <a:endParaRPr lang="en-US" sz="1200" dirty="0"/>
          </a:p>
        </p:txBody>
      </p:sp>
      <p:sp>
        <p:nvSpPr>
          <p:cNvPr id="50" name="TextBox 49">
            <a:extLst>
              <a:ext uri="{FF2B5EF4-FFF2-40B4-BE49-F238E27FC236}">
                <a16:creationId xmlns:a16="http://schemas.microsoft.com/office/drawing/2014/main" id="{5C41CF9F-7D6A-D240-8324-ECD59BC96078}"/>
              </a:ext>
            </a:extLst>
          </p:cNvPr>
          <p:cNvSpPr txBox="1"/>
          <p:nvPr/>
        </p:nvSpPr>
        <p:spPr>
          <a:xfrm>
            <a:off x="8402009" y="5172698"/>
            <a:ext cx="794646" cy="276999"/>
          </a:xfrm>
          <a:prstGeom prst="rect">
            <a:avLst/>
          </a:prstGeom>
          <a:noFill/>
        </p:spPr>
        <p:txBody>
          <a:bodyPr wrap="square" rtlCol="0">
            <a:spAutoFit/>
          </a:bodyPr>
          <a:lstStyle/>
          <a:p>
            <a:r>
              <a:rPr lang="en-US" sz="1200" dirty="0"/>
              <a:t>benzene</a:t>
            </a:r>
          </a:p>
        </p:txBody>
      </p:sp>
      <p:sp>
        <p:nvSpPr>
          <p:cNvPr id="51" name="TextBox 50">
            <a:extLst>
              <a:ext uri="{FF2B5EF4-FFF2-40B4-BE49-F238E27FC236}">
                <a16:creationId xmlns:a16="http://schemas.microsoft.com/office/drawing/2014/main" id="{66915A79-C796-E240-9811-6D7194E1E283}"/>
              </a:ext>
            </a:extLst>
          </p:cNvPr>
          <p:cNvSpPr txBox="1"/>
          <p:nvPr/>
        </p:nvSpPr>
        <p:spPr>
          <a:xfrm>
            <a:off x="10582921" y="3085433"/>
            <a:ext cx="819719" cy="276999"/>
          </a:xfrm>
          <a:prstGeom prst="rect">
            <a:avLst/>
          </a:prstGeom>
          <a:noFill/>
        </p:spPr>
        <p:txBody>
          <a:bodyPr wrap="square" rtlCol="0">
            <a:spAutoFit/>
          </a:bodyPr>
          <a:lstStyle/>
          <a:p>
            <a:r>
              <a:rPr lang="en-US" sz="1200" dirty="0"/>
              <a:t>quinoline</a:t>
            </a:r>
          </a:p>
        </p:txBody>
      </p:sp>
      <p:sp>
        <p:nvSpPr>
          <p:cNvPr id="52" name="TextBox 51">
            <a:extLst>
              <a:ext uri="{FF2B5EF4-FFF2-40B4-BE49-F238E27FC236}">
                <a16:creationId xmlns:a16="http://schemas.microsoft.com/office/drawing/2014/main" id="{C8760F3F-D4B5-A440-9743-2026666D7236}"/>
              </a:ext>
            </a:extLst>
          </p:cNvPr>
          <p:cNvSpPr txBox="1"/>
          <p:nvPr/>
        </p:nvSpPr>
        <p:spPr>
          <a:xfrm>
            <a:off x="9505731" y="2150009"/>
            <a:ext cx="1064869" cy="461665"/>
          </a:xfrm>
          <a:prstGeom prst="rect">
            <a:avLst/>
          </a:prstGeom>
          <a:noFill/>
        </p:spPr>
        <p:txBody>
          <a:bodyPr wrap="square" rtlCol="0">
            <a:spAutoFit/>
          </a:bodyPr>
          <a:lstStyle/>
          <a:p>
            <a:pPr algn="ctr"/>
            <a:r>
              <a:rPr lang="en-US" sz="1200" dirty="0"/>
              <a:t>tetramethyl-urea</a:t>
            </a:r>
          </a:p>
        </p:txBody>
      </p:sp>
      <p:sp>
        <p:nvSpPr>
          <p:cNvPr id="53" name="TextBox 52">
            <a:extLst>
              <a:ext uri="{FF2B5EF4-FFF2-40B4-BE49-F238E27FC236}">
                <a16:creationId xmlns:a16="http://schemas.microsoft.com/office/drawing/2014/main" id="{43329108-3BB7-FB41-94FA-32CD60F6D71B}"/>
              </a:ext>
            </a:extLst>
          </p:cNvPr>
          <p:cNvSpPr txBox="1"/>
          <p:nvPr/>
        </p:nvSpPr>
        <p:spPr>
          <a:xfrm>
            <a:off x="8702486" y="4153751"/>
            <a:ext cx="844425" cy="276999"/>
          </a:xfrm>
          <a:prstGeom prst="rect">
            <a:avLst/>
          </a:prstGeom>
          <a:noFill/>
        </p:spPr>
        <p:txBody>
          <a:bodyPr wrap="square" rtlCol="0">
            <a:spAutoFit/>
          </a:bodyPr>
          <a:lstStyle/>
          <a:p>
            <a:r>
              <a:rPr lang="en-US" sz="1200" dirty="0" err="1"/>
              <a:t>MeO</a:t>
            </a:r>
            <a:r>
              <a:rPr lang="en-US" sz="1200" baseline="-25000" dirty="0" err="1"/>
              <a:t>2</a:t>
            </a:r>
            <a:r>
              <a:rPr lang="en-US" sz="1200" dirty="0" err="1"/>
              <a:t>CH</a:t>
            </a:r>
            <a:endParaRPr lang="en-US" sz="1200" dirty="0"/>
          </a:p>
        </p:txBody>
      </p:sp>
      <p:sp>
        <p:nvSpPr>
          <p:cNvPr id="54" name="TextBox 53">
            <a:extLst>
              <a:ext uri="{FF2B5EF4-FFF2-40B4-BE49-F238E27FC236}">
                <a16:creationId xmlns:a16="http://schemas.microsoft.com/office/drawing/2014/main" id="{67CA5324-5721-6E4E-84F4-DD4B7F8DF314}"/>
              </a:ext>
            </a:extLst>
          </p:cNvPr>
          <p:cNvSpPr txBox="1"/>
          <p:nvPr/>
        </p:nvSpPr>
        <p:spPr>
          <a:xfrm>
            <a:off x="8567599" y="3948687"/>
            <a:ext cx="718910" cy="276999"/>
          </a:xfrm>
          <a:prstGeom prst="rect">
            <a:avLst/>
          </a:prstGeom>
          <a:noFill/>
        </p:spPr>
        <p:txBody>
          <a:bodyPr wrap="square" rtlCol="0">
            <a:spAutoFit/>
          </a:bodyPr>
          <a:lstStyle/>
          <a:p>
            <a:r>
              <a:rPr lang="en-US" sz="1200" dirty="0" err="1"/>
              <a:t>MeOAc</a:t>
            </a:r>
            <a:endParaRPr lang="en-US" sz="1200" dirty="0"/>
          </a:p>
        </p:txBody>
      </p:sp>
      <p:sp>
        <p:nvSpPr>
          <p:cNvPr id="55" name="TextBox 54">
            <a:extLst>
              <a:ext uri="{FF2B5EF4-FFF2-40B4-BE49-F238E27FC236}">
                <a16:creationId xmlns:a16="http://schemas.microsoft.com/office/drawing/2014/main" id="{443E4C99-6728-3343-8991-414F0A247827}"/>
              </a:ext>
            </a:extLst>
          </p:cNvPr>
          <p:cNvSpPr txBox="1"/>
          <p:nvPr/>
        </p:nvSpPr>
        <p:spPr>
          <a:xfrm>
            <a:off x="9074850" y="3861609"/>
            <a:ext cx="852954" cy="276999"/>
          </a:xfrm>
          <a:prstGeom prst="rect">
            <a:avLst/>
          </a:prstGeom>
          <a:noFill/>
        </p:spPr>
        <p:txBody>
          <a:bodyPr wrap="square" rtlCol="0">
            <a:spAutoFit/>
          </a:bodyPr>
          <a:lstStyle/>
          <a:p>
            <a:r>
              <a:rPr lang="en-US" sz="1200" dirty="0" err="1"/>
              <a:t>EtO</a:t>
            </a:r>
            <a:r>
              <a:rPr lang="en-US" sz="1200" baseline="-25000" dirty="0" err="1"/>
              <a:t>2</a:t>
            </a:r>
            <a:r>
              <a:rPr lang="en-US" sz="1200" dirty="0" err="1"/>
              <a:t>CPh</a:t>
            </a:r>
            <a:endParaRPr lang="en-US" sz="1200" dirty="0"/>
          </a:p>
        </p:txBody>
      </p:sp>
      <p:sp>
        <p:nvSpPr>
          <p:cNvPr id="56" name="TextBox 55">
            <a:extLst>
              <a:ext uri="{FF2B5EF4-FFF2-40B4-BE49-F238E27FC236}">
                <a16:creationId xmlns:a16="http://schemas.microsoft.com/office/drawing/2014/main" id="{D5CF2615-DF1A-0A4E-BC72-02A4D1BD7BD6}"/>
              </a:ext>
            </a:extLst>
          </p:cNvPr>
          <p:cNvSpPr txBox="1"/>
          <p:nvPr/>
        </p:nvSpPr>
        <p:spPr>
          <a:xfrm>
            <a:off x="7083949" y="4098313"/>
            <a:ext cx="1198667" cy="276999"/>
          </a:xfrm>
          <a:prstGeom prst="rect">
            <a:avLst/>
          </a:prstGeom>
          <a:noFill/>
        </p:spPr>
        <p:txBody>
          <a:bodyPr wrap="square" rtlCol="0">
            <a:spAutoFit/>
          </a:bodyPr>
          <a:lstStyle/>
          <a:p>
            <a:r>
              <a:rPr lang="en-US" sz="1200" dirty="0" err="1"/>
              <a:t>MeOC</a:t>
            </a:r>
            <a:r>
              <a:rPr lang="en-US" sz="1200" baseline="-25000" dirty="0" err="1"/>
              <a:t>2</a:t>
            </a:r>
            <a:r>
              <a:rPr lang="en-US" sz="1200" dirty="0" err="1"/>
              <a:t>H</a:t>
            </a:r>
            <a:r>
              <a:rPr lang="en-US" sz="1200" baseline="-25000" dirty="0" err="1"/>
              <a:t>4</a:t>
            </a:r>
            <a:r>
              <a:rPr lang="en-US" sz="1200" dirty="0" err="1"/>
              <a:t>OMe</a:t>
            </a:r>
            <a:endParaRPr lang="en-US" sz="1200" dirty="0"/>
          </a:p>
        </p:txBody>
      </p:sp>
      <p:sp>
        <p:nvSpPr>
          <p:cNvPr id="57" name="TextBox 56">
            <a:extLst>
              <a:ext uri="{FF2B5EF4-FFF2-40B4-BE49-F238E27FC236}">
                <a16:creationId xmlns:a16="http://schemas.microsoft.com/office/drawing/2014/main" id="{91550173-CEB1-4142-BD42-F8053360435A}"/>
              </a:ext>
            </a:extLst>
          </p:cNvPr>
          <p:cNvSpPr txBox="1"/>
          <p:nvPr/>
        </p:nvSpPr>
        <p:spPr>
          <a:xfrm>
            <a:off x="6021278" y="3883732"/>
            <a:ext cx="548144" cy="276999"/>
          </a:xfrm>
          <a:prstGeom prst="rect">
            <a:avLst/>
          </a:prstGeom>
          <a:noFill/>
        </p:spPr>
        <p:txBody>
          <a:bodyPr wrap="square" rtlCol="0">
            <a:spAutoFit/>
          </a:bodyPr>
          <a:lstStyle/>
          <a:p>
            <a:r>
              <a:rPr lang="en-US" sz="1200" dirty="0"/>
              <a:t>Pr</a:t>
            </a:r>
            <a:r>
              <a:rPr lang="en-US" sz="1200" baseline="-25000" dirty="0"/>
              <a:t>2</a:t>
            </a:r>
            <a:r>
              <a:rPr lang="en-US" sz="1200" dirty="0"/>
              <a:t>O</a:t>
            </a:r>
          </a:p>
        </p:txBody>
      </p:sp>
      <p:cxnSp>
        <p:nvCxnSpPr>
          <p:cNvPr id="58" name="Straight Connector 7">
            <a:extLst>
              <a:ext uri="{FF2B5EF4-FFF2-40B4-BE49-F238E27FC236}">
                <a16:creationId xmlns:a16="http://schemas.microsoft.com/office/drawing/2014/main" id="{BBAEFAA3-5627-1A44-8FDA-5F7DBAD74DC1}"/>
              </a:ext>
            </a:extLst>
          </p:cNvPr>
          <p:cNvCxnSpPr>
            <a:cxnSpLocks noChangeShapeType="1"/>
          </p:cNvCxnSpPr>
          <p:nvPr/>
        </p:nvCxnSpPr>
        <p:spPr bwMode="auto">
          <a:xfrm>
            <a:off x="4834469" y="3590311"/>
            <a:ext cx="6807600" cy="1588"/>
          </a:xfrm>
          <a:prstGeom prst="line">
            <a:avLst/>
          </a:prstGeom>
          <a:noFill/>
          <a:ln w="9525">
            <a:solidFill>
              <a:schemeClr val="tx1"/>
            </a:solidFill>
            <a:round/>
            <a:headEnd/>
            <a:tailEnd/>
          </a:ln>
        </p:spPr>
      </p:cxnSp>
      <p:cxnSp>
        <p:nvCxnSpPr>
          <p:cNvPr id="59" name="Straight Connector 9">
            <a:extLst>
              <a:ext uri="{FF2B5EF4-FFF2-40B4-BE49-F238E27FC236}">
                <a16:creationId xmlns:a16="http://schemas.microsoft.com/office/drawing/2014/main" id="{A621D539-6AEE-AC4F-A4FB-5644BC73179F}"/>
              </a:ext>
            </a:extLst>
          </p:cNvPr>
          <p:cNvCxnSpPr>
            <a:cxnSpLocks noChangeShapeType="1"/>
          </p:cNvCxnSpPr>
          <p:nvPr/>
        </p:nvCxnSpPr>
        <p:spPr bwMode="auto">
          <a:xfrm rot="5400000" flipH="1" flipV="1">
            <a:off x="6079962" y="3573901"/>
            <a:ext cx="4383599" cy="0"/>
          </a:xfrm>
          <a:prstGeom prst="line">
            <a:avLst/>
          </a:prstGeom>
          <a:noFill/>
          <a:ln w="9525">
            <a:solidFill>
              <a:schemeClr val="tx1"/>
            </a:solidFill>
            <a:round/>
            <a:headEnd/>
            <a:tailEnd/>
          </a:ln>
        </p:spPr>
      </p:cxnSp>
      <p:sp>
        <p:nvSpPr>
          <p:cNvPr id="60" name="TextBox 59">
            <a:extLst>
              <a:ext uri="{FF2B5EF4-FFF2-40B4-BE49-F238E27FC236}">
                <a16:creationId xmlns:a16="http://schemas.microsoft.com/office/drawing/2014/main" id="{9E030006-CA93-4149-801B-5BF7DF8BF703}"/>
              </a:ext>
            </a:extLst>
          </p:cNvPr>
          <p:cNvSpPr txBox="1"/>
          <p:nvPr/>
        </p:nvSpPr>
        <p:spPr>
          <a:xfrm>
            <a:off x="171450" y="6322156"/>
            <a:ext cx="3200400" cy="307777"/>
          </a:xfrm>
          <a:prstGeom prst="rect">
            <a:avLst/>
          </a:prstGeom>
          <a:noFill/>
        </p:spPr>
        <p:txBody>
          <a:bodyPr wrap="square" rtlCol="0">
            <a:spAutoFit/>
          </a:bodyPr>
          <a:lstStyle/>
          <a:p>
            <a:r>
              <a:rPr lang="en-US" sz="1400" dirty="0"/>
              <a:t>Jessop, </a:t>
            </a:r>
            <a:r>
              <a:rPr lang="en-US" sz="1400" i="1" dirty="0" err="1"/>
              <a:t>Green Chem</a:t>
            </a:r>
            <a:r>
              <a:rPr lang="en-US" sz="1400" dirty="0"/>
              <a:t> (2012)</a:t>
            </a:r>
            <a:r>
              <a:rPr lang="en-US" sz="1400" b="1" dirty="0"/>
              <a:t> </a:t>
            </a:r>
            <a:r>
              <a:rPr lang="en-US" sz="1400" i="1" dirty="0"/>
              <a:t>14</a:t>
            </a:r>
            <a:r>
              <a:rPr lang="en-US" sz="1400" dirty="0"/>
              <a:t>, 1245</a:t>
            </a:r>
          </a:p>
        </p:txBody>
      </p:sp>
      <p:sp>
        <p:nvSpPr>
          <p:cNvPr id="2" name="Rectangle 1">
            <a:extLst>
              <a:ext uri="{FF2B5EF4-FFF2-40B4-BE49-F238E27FC236}">
                <a16:creationId xmlns:a16="http://schemas.microsoft.com/office/drawing/2014/main" id="{9AD15C23-3210-F44D-A568-FD6502EC871F}"/>
              </a:ext>
            </a:extLst>
          </p:cNvPr>
          <p:cNvSpPr/>
          <p:nvPr/>
        </p:nvSpPr>
        <p:spPr>
          <a:xfrm>
            <a:off x="410307" y="1628053"/>
            <a:ext cx="2749535" cy="830997"/>
          </a:xfrm>
          <a:prstGeom prst="rect">
            <a:avLst/>
          </a:prstGeom>
        </p:spPr>
        <p:txBody>
          <a:bodyPr wrap="none">
            <a:spAutoFit/>
          </a:bodyPr>
          <a:lstStyle/>
          <a:p>
            <a:pPr algn="ctr"/>
            <a:r>
              <a:rPr lang="en-US" sz="2400" b="1" dirty="0"/>
              <a:t>The aprotic solvents</a:t>
            </a:r>
          </a:p>
          <a:p>
            <a:pPr algn="ctr"/>
            <a:r>
              <a:rPr lang="en-US" sz="2400" dirty="0"/>
              <a:t>(α &lt; 0.5)</a:t>
            </a:r>
          </a:p>
        </p:txBody>
      </p:sp>
      <p:sp>
        <p:nvSpPr>
          <p:cNvPr id="63" name="Rounded Rectangle 62">
            <a:extLst>
              <a:ext uri="{FF2B5EF4-FFF2-40B4-BE49-F238E27FC236}">
                <a16:creationId xmlns:a16="http://schemas.microsoft.com/office/drawing/2014/main" id="{76D166D7-2DF0-0645-B8B2-A242391925EB}"/>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4" name="Rounded Rectangle 63">
            <a:extLst>
              <a:ext uri="{FF2B5EF4-FFF2-40B4-BE49-F238E27FC236}">
                <a16:creationId xmlns:a16="http://schemas.microsoft.com/office/drawing/2014/main" id="{AA636E4B-C91B-6B43-AA07-8AD5453990A5}"/>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5" name="Rounded Rectangle 64">
            <a:extLst>
              <a:ext uri="{FF2B5EF4-FFF2-40B4-BE49-F238E27FC236}">
                <a16:creationId xmlns:a16="http://schemas.microsoft.com/office/drawing/2014/main" id="{A1AF8DF1-D2C0-FD40-B9FC-0E74688C8780}"/>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6" name="Rounded Rectangle 65">
            <a:extLst>
              <a:ext uri="{FF2B5EF4-FFF2-40B4-BE49-F238E27FC236}">
                <a16:creationId xmlns:a16="http://schemas.microsoft.com/office/drawing/2014/main" id="{EFBFDA25-538E-0241-A827-CFB954B9018F}"/>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7" name="TextBox 66">
            <a:extLst>
              <a:ext uri="{FF2B5EF4-FFF2-40B4-BE49-F238E27FC236}">
                <a16:creationId xmlns:a16="http://schemas.microsoft.com/office/drawing/2014/main" id="{42756D5D-3E81-7E45-A5A0-EA4336788F92}"/>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68" name="TextBox 67">
            <a:extLst>
              <a:ext uri="{FF2B5EF4-FFF2-40B4-BE49-F238E27FC236}">
                <a16:creationId xmlns:a16="http://schemas.microsoft.com/office/drawing/2014/main" id="{46900FB9-8CA4-9E46-8133-6FE82C4BC18D}"/>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69" name="TextBox 68">
            <a:extLst>
              <a:ext uri="{FF2B5EF4-FFF2-40B4-BE49-F238E27FC236}">
                <a16:creationId xmlns:a16="http://schemas.microsoft.com/office/drawing/2014/main" id="{95B88304-93EA-2F4A-BE50-830B47C61866}"/>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70" name="TextBox 69">
            <a:extLst>
              <a:ext uri="{FF2B5EF4-FFF2-40B4-BE49-F238E27FC236}">
                <a16:creationId xmlns:a16="http://schemas.microsoft.com/office/drawing/2014/main" id="{7319F86A-C977-7F48-B226-797C9F8DB3B4}"/>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71" name="Rounded Rectangle 70">
            <a:extLst>
              <a:ext uri="{FF2B5EF4-FFF2-40B4-BE49-F238E27FC236}">
                <a16:creationId xmlns:a16="http://schemas.microsoft.com/office/drawing/2014/main" id="{C184F96D-DE6F-AF4C-ABE2-C39E65F897B5}"/>
              </a:ext>
            </a:extLst>
          </p:cNvPr>
          <p:cNvSpPr/>
          <p:nvPr/>
        </p:nvSpPr>
        <p:spPr bwMode="auto">
          <a:xfrm>
            <a:off x="1748191" y="0"/>
            <a:ext cx="4475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72" name="Rounded Rectangle 71">
            <a:extLst>
              <a:ext uri="{FF2B5EF4-FFF2-40B4-BE49-F238E27FC236}">
                <a16:creationId xmlns:a16="http://schemas.microsoft.com/office/drawing/2014/main" id="{FAB73B0D-8524-374D-999E-169A715B8447}"/>
              </a:ext>
            </a:extLst>
          </p:cNvPr>
          <p:cNvSpPr/>
          <p:nvPr/>
        </p:nvSpPr>
        <p:spPr bwMode="auto">
          <a:xfrm>
            <a:off x="8534399" y="-21058"/>
            <a:ext cx="2167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2923244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E030006-CA93-4149-801B-5BF7DF8BF703}"/>
              </a:ext>
            </a:extLst>
          </p:cNvPr>
          <p:cNvSpPr txBox="1"/>
          <p:nvPr/>
        </p:nvSpPr>
        <p:spPr>
          <a:xfrm>
            <a:off x="171450" y="6322156"/>
            <a:ext cx="3200400" cy="307777"/>
          </a:xfrm>
          <a:prstGeom prst="rect">
            <a:avLst/>
          </a:prstGeom>
          <a:noFill/>
        </p:spPr>
        <p:txBody>
          <a:bodyPr wrap="square" rtlCol="0">
            <a:spAutoFit/>
          </a:bodyPr>
          <a:lstStyle/>
          <a:p>
            <a:r>
              <a:rPr lang="en-US" sz="1400" dirty="0"/>
              <a:t>Jessop, </a:t>
            </a:r>
            <a:r>
              <a:rPr lang="en-US" sz="1400" i="1" dirty="0" err="1"/>
              <a:t>Green Chem</a:t>
            </a:r>
            <a:r>
              <a:rPr lang="en-US" sz="1400" dirty="0"/>
              <a:t> (2012)</a:t>
            </a:r>
            <a:r>
              <a:rPr lang="en-US" sz="1400" b="1" dirty="0"/>
              <a:t> </a:t>
            </a:r>
            <a:r>
              <a:rPr lang="en-US" sz="1400" i="1" dirty="0"/>
              <a:t>14</a:t>
            </a:r>
            <a:r>
              <a:rPr lang="en-US" sz="1400" dirty="0"/>
              <a:t>, 1245</a:t>
            </a:r>
          </a:p>
        </p:txBody>
      </p:sp>
      <p:sp>
        <p:nvSpPr>
          <p:cNvPr id="2" name="Rectangle 1">
            <a:extLst>
              <a:ext uri="{FF2B5EF4-FFF2-40B4-BE49-F238E27FC236}">
                <a16:creationId xmlns:a16="http://schemas.microsoft.com/office/drawing/2014/main" id="{9AD15C23-3210-F44D-A568-FD6502EC871F}"/>
              </a:ext>
            </a:extLst>
          </p:cNvPr>
          <p:cNvSpPr/>
          <p:nvPr/>
        </p:nvSpPr>
        <p:spPr>
          <a:xfrm>
            <a:off x="410307" y="1628053"/>
            <a:ext cx="2749535" cy="830997"/>
          </a:xfrm>
          <a:prstGeom prst="rect">
            <a:avLst/>
          </a:prstGeom>
        </p:spPr>
        <p:txBody>
          <a:bodyPr wrap="none">
            <a:spAutoFit/>
          </a:bodyPr>
          <a:lstStyle/>
          <a:p>
            <a:pPr algn="ctr"/>
            <a:r>
              <a:rPr lang="en-US" sz="2400" b="1" dirty="0"/>
              <a:t>The aprotic solvents</a:t>
            </a:r>
          </a:p>
          <a:p>
            <a:pPr algn="ctr"/>
            <a:r>
              <a:rPr lang="en-US" sz="2400" dirty="0"/>
              <a:t>(α &lt; 0.5)</a:t>
            </a:r>
          </a:p>
        </p:txBody>
      </p:sp>
      <p:graphicFrame>
        <p:nvGraphicFramePr>
          <p:cNvPr id="61" name="Chart 5">
            <a:extLst>
              <a:ext uri="{FF2B5EF4-FFF2-40B4-BE49-F238E27FC236}">
                <a16:creationId xmlns:a16="http://schemas.microsoft.com/office/drawing/2014/main" id="{C676A13F-CC19-6040-B57C-5261839964BF}"/>
              </a:ext>
            </a:extLst>
          </p:cNvPr>
          <p:cNvGraphicFramePr>
            <a:graphicFrameLocks/>
          </p:cNvGraphicFramePr>
          <p:nvPr>
            <p:extLst>
              <p:ext uri="{D42A27DB-BD31-4B8C-83A1-F6EECF244321}">
                <p14:modId xmlns:p14="http://schemas.microsoft.com/office/powerpoint/2010/main" val="3087225029"/>
              </p:ext>
            </p:extLst>
          </p:nvPr>
        </p:nvGraphicFramePr>
        <p:xfrm>
          <a:off x="3776600" y="1215793"/>
          <a:ext cx="82296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62" name="TextBox 10">
            <a:extLst>
              <a:ext uri="{FF2B5EF4-FFF2-40B4-BE49-F238E27FC236}">
                <a16:creationId xmlns:a16="http://schemas.microsoft.com/office/drawing/2014/main" id="{454EF1D5-93CF-4E4C-84D9-739B695100D7}"/>
              </a:ext>
            </a:extLst>
          </p:cNvPr>
          <p:cNvSpPr txBox="1">
            <a:spLocks noChangeArrowheads="1"/>
          </p:cNvSpPr>
          <p:nvPr/>
        </p:nvSpPr>
        <p:spPr bwMode="auto">
          <a:xfrm>
            <a:off x="8688325" y="6321193"/>
            <a:ext cx="1184275" cy="307975"/>
          </a:xfrm>
          <a:prstGeom prst="rect">
            <a:avLst/>
          </a:prstGeom>
          <a:noFill/>
          <a:ln w="9525">
            <a:noFill/>
            <a:miter lim="800000"/>
            <a:headEnd/>
            <a:tailEnd/>
          </a:ln>
        </p:spPr>
        <p:txBody>
          <a:bodyPr wrap="none">
            <a:prstTxWarp prst="textNoShape">
              <a:avLst/>
            </a:prstTxWarp>
            <a:spAutoFit/>
          </a:bodyPr>
          <a:lstStyle/>
          <a:p>
            <a:r>
              <a:rPr lang="en-US"/>
              <a:t>High polarity</a:t>
            </a:r>
          </a:p>
        </p:txBody>
      </p:sp>
      <p:sp>
        <p:nvSpPr>
          <p:cNvPr id="63" name="TextBox 11">
            <a:extLst>
              <a:ext uri="{FF2B5EF4-FFF2-40B4-BE49-F238E27FC236}">
                <a16:creationId xmlns:a16="http://schemas.microsoft.com/office/drawing/2014/main" id="{C5F5AA2A-7CA1-AC40-88AF-B4506AB9A9A6}"/>
              </a:ext>
            </a:extLst>
          </p:cNvPr>
          <p:cNvSpPr txBox="1">
            <a:spLocks noChangeArrowheads="1"/>
          </p:cNvSpPr>
          <p:nvPr/>
        </p:nvSpPr>
        <p:spPr bwMode="auto">
          <a:xfrm>
            <a:off x="5453000" y="6321193"/>
            <a:ext cx="1146175" cy="307975"/>
          </a:xfrm>
          <a:prstGeom prst="rect">
            <a:avLst/>
          </a:prstGeom>
          <a:noFill/>
          <a:ln w="9525">
            <a:noFill/>
            <a:miter lim="800000"/>
            <a:headEnd/>
            <a:tailEnd/>
          </a:ln>
        </p:spPr>
        <p:txBody>
          <a:bodyPr wrap="none">
            <a:prstTxWarp prst="textNoShape">
              <a:avLst/>
            </a:prstTxWarp>
            <a:spAutoFit/>
          </a:bodyPr>
          <a:lstStyle/>
          <a:p>
            <a:r>
              <a:rPr lang="en-US"/>
              <a:t>Low polarity</a:t>
            </a:r>
          </a:p>
        </p:txBody>
      </p:sp>
      <p:sp>
        <p:nvSpPr>
          <p:cNvPr id="64" name="TextBox 12">
            <a:extLst>
              <a:ext uri="{FF2B5EF4-FFF2-40B4-BE49-F238E27FC236}">
                <a16:creationId xmlns:a16="http://schemas.microsoft.com/office/drawing/2014/main" id="{F5FEB2C9-876B-AB47-8831-EB54701CB525}"/>
              </a:ext>
            </a:extLst>
          </p:cNvPr>
          <p:cNvSpPr txBox="1">
            <a:spLocks noChangeArrowheads="1"/>
          </p:cNvSpPr>
          <p:nvPr/>
        </p:nvSpPr>
        <p:spPr bwMode="auto">
          <a:xfrm rot="-5400000">
            <a:off x="3328925" y="2034943"/>
            <a:ext cx="1203325" cy="307975"/>
          </a:xfrm>
          <a:prstGeom prst="rect">
            <a:avLst/>
          </a:prstGeom>
          <a:noFill/>
          <a:ln w="9525">
            <a:noFill/>
            <a:miter lim="800000"/>
            <a:headEnd/>
            <a:tailEnd/>
          </a:ln>
        </p:spPr>
        <p:txBody>
          <a:bodyPr wrap="none">
            <a:prstTxWarp prst="textNoShape">
              <a:avLst/>
            </a:prstTxWarp>
            <a:spAutoFit/>
          </a:bodyPr>
          <a:lstStyle/>
          <a:p>
            <a:r>
              <a:rPr lang="en-US"/>
              <a:t>High basicity</a:t>
            </a:r>
          </a:p>
        </p:txBody>
      </p:sp>
      <p:sp>
        <p:nvSpPr>
          <p:cNvPr id="65" name="TextBox 13">
            <a:extLst>
              <a:ext uri="{FF2B5EF4-FFF2-40B4-BE49-F238E27FC236}">
                <a16:creationId xmlns:a16="http://schemas.microsoft.com/office/drawing/2014/main" id="{255C531B-998C-EE41-A579-B5758A455EE7}"/>
              </a:ext>
            </a:extLst>
          </p:cNvPr>
          <p:cNvSpPr txBox="1">
            <a:spLocks noChangeArrowheads="1"/>
          </p:cNvSpPr>
          <p:nvPr/>
        </p:nvSpPr>
        <p:spPr bwMode="auto">
          <a:xfrm rot="-5400000">
            <a:off x="3349563" y="4606693"/>
            <a:ext cx="1162050" cy="307975"/>
          </a:xfrm>
          <a:prstGeom prst="rect">
            <a:avLst/>
          </a:prstGeom>
          <a:noFill/>
          <a:ln w="9525">
            <a:noFill/>
            <a:miter lim="800000"/>
            <a:headEnd/>
            <a:tailEnd/>
          </a:ln>
        </p:spPr>
        <p:txBody>
          <a:bodyPr wrap="none">
            <a:prstTxWarp prst="textNoShape">
              <a:avLst/>
            </a:prstTxWarp>
            <a:spAutoFit/>
          </a:bodyPr>
          <a:lstStyle/>
          <a:p>
            <a:r>
              <a:rPr lang="en-US"/>
              <a:t>Low basicity</a:t>
            </a:r>
          </a:p>
        </p:txBody>
      </p:sp>
      <p:sp>
        <p:nvSpPr>
          <p:cNvPr id="66" name="TextBox 65">
            <a:extLst>
              <a:ext uri="{FF2B5EF4-FFF2-40B4-BE49-F238E27FC236}">
                <a16:creationId xmlns:a16="http://schemas.microsoft.com/office/drawing/2014/main" id="{DC68A29F-DCD5-B749-BFC7-A32F4D959A40}"/>
              </a:ext>
            </a:extLst>
          </p:cNvPr>
          <p:cNvSpPr txBox="1"/>
          <p:nvPr/>
        </p:nvSpPr>
        <p:spPr>
          <a:xfrm>
            <a:off x="4776821" y="5545818"/>
            <a:ext cx="1066800" cy="276999"/>
          </a:xfrm>
          <a:prstGeom prst="rect">
            <a:avLst/>
          </a:prstGeom>
          <a:noFill/>
        </p:spPr>
        <p:txBody>
          <a:bodyPr wrap="square" rtlCol="0">
            <a:spAutoFit/>
          </a:bodyPr>
          <a:lstStyle/>
          <a:p>
            <a:r>
              <a:rPr lang="en-US" sz="1200" dirty="0" err="1"/>
              <a:t>heptane</a:t>
            </a:r>
            <a:endParaRPr lang="en-US" sz="1200" baseline="-25000" dirty="0"/>
          </a:p>
        </p:txBody>
      </p:sp>
      <p:sp>
        <p:nvSpPr>
          <p:cNvPr id="67" name="Text Box 4">
            <a:extLst>
              <a:ext uri="{FF2B5EF4-FFF2-40B4-BE49-F238E27FC236}">
                <a16:creationId xmlns:a16="http://schemas.microsoft.com/office/drawing/2014/main" id="{6C7AD21B-9725-6846-8606-D13182FCF143}"/>
              </a:ext>
            </a:extLst>
          </p:cNvPr>
          <p:cNvSpPr txBox="1">
            <a:spLocks noChangeArrowheads="1"/>
          </p:cNvSpPr>
          <p:nvPr/>
        </p:nvSpPr>
        <p:spPr bwMode="auto">
          <a:xfrm>
            <a:off x="10492965" y="2800118"/>
            <a:ext cx="216242" cy="276999"/>
          </a:xfrm>
          <a:prstGeom prst="rect">
            <a:avLst/>
          </a:prstGeom>
          <a:noFill/>
          <a:ln w="9525">
            <a:noFill/>
            <a:miter lim="800000"/>
            <a:headEnd/>
            <a:tailEnd/>
          </a:ln>
        </p:spPr>
        <p:txBody>
          <a:bodyPr wrap="square">
            <a:prstTxWarp prst="textNoShape">
              <a:avLst/>
            </a:prstTxWarp>
            <a:spAutoFit/>
          </a:bodyPr>
          <a:lstStyle/>
          <a:p>
            <a:endParaRPr lang="en-US" sz="1200"/>
          </a:p>
        </p:txBody>
      </p:sp>
      <p:sp>
        <p:nvSpPr>
          <p:cNvPr id="68" name="TextBox 67">
            <a:extLst>
              <a:ext uri="{FF2B5EF4-FFF2-40B4-BE49-F238E27FC236}">
                <a16:creationId xmlns:a16="http://schemas.microsoft.com/office/drawing/2014/main" id="{A635D09F-3766-0743-B46C-201F348B6A4B}"/>
              </a:ext>
            </a:extLst>
          </p:cNvPr>
          <p:cNvSpPr txBox="1"/>
          <p:nvPr/>
        </p:nvSpPr>
        <p:spPr>
          <a:xfrm>
            <a:off x="8244708" y="3848143"/>
            <a:ext cx="651997" cy="276999"/>
          </a:xfrm>
          <a:prstGeom prst="rect">
            <a:avLst/>
          </a:prstGeom>
          <a:noFill/>
        </p:spPr>
        <p:txBody>
          <a:bodyPr wrap="square" rtlCol="0">
            <a:spAutoFit/>
          </a:bodyPr>
          <a:lstStyle/>
          <a:p>
            <a:r>
              <a:rPr lang="en-US" sz="1200" dirty="0" err="1"/>
              <a:t>EtOAc</a:t>
            </a:r>
            <a:endParaRPr lang="en-US" sz="1200" dirty="0"/>
          </a:p>
        </p:txBody>
      </p:sp>
      <p:sp>
        <p:nvSpPr>
          <p:cNvPr id="69" name="TextBox 68">
            <a:extLst>
              <a:ext uri="{FF2B5EF4-FFF2-40B4-BE49-F238E27FC236}">
                <a16:creationId xmlns:a16="http://schemas.microsoft.com/office/drawing/2014/main" id="{7C8961C6-AAE6-234B-8EC9-7D80A5E754D8}"/>
              </a:ext>
            </a:extLst>
          </p:cNvPr>
          <p:cNvSpPr txBox="1"/>
          <p:nvPr/>
        </p:nvSpPr>
        <p:spPr>
          <a:xfrm>
            <a:off x="9188753" y="3979194"/>
            <a:ext cx="878249" cy="461665"/>
          </a:xfrm>
          <a:prstGeom prst="rect">
            <a:avLst/>
          </a:prstGeom>
          <a:noFill/>
        </p:spPr>
        <p:txBody>
          <a:bodyPr wrap="square" rtlCol="0">
            <a:spAutoFit/>
          </a:bodyPr>
          <a:lstStyle/>
          <a:p>
            <a:r>
              <a:rPr lang="en-US" sz="1200" dirty="0"/>
              <a:t>propylene</a:t>
            </a:r>
          </a:p>
          <a:p>
            <a:r>
              <a:rPr lang="en-US" sz="1200" dirty="0"/>
              <a:t>carbonate</a:t>
            </a:r>
          </a:p>
        </p:txBody>
      </p:sp>
      <p:sp>
        <p:nvSpPr>
          <p:cNvPr id="70" name="TextBox 69">
            <a:extLst>
              <a:ext uri="{FF2B5EF4-FFF2-40B4-BE49-F238E27FC236}">
                <a16:creationId xmlns:a16="http://schemas.microsoft.com/office/drawing/2014/main" id="{2A963387-DF6F-2D48-96B4-4E1009CACDE8}"/>
              </a:ext>
            </a:extLst>
          </p:cNvPr>
          <p:cNvSpPr txBox="1"/>
          <p:nvPr/>
        </p:nvSpPr>
        <p:spPr>
          <a:xfrm>
            <a:off x="9258639" y="3711149"/>
            <a:ext cx="752734" cy="276999"/>
          </a:xfrm>
          <a:prstGeom prst="rect">
            <a:avLst/>
          </a:prstGeom>
          <a:noFill/>
        </p:spPr>
        <p:txBody>
          <a:bodyPr wrap="square" rtlCol="0">
            <a:spAutoFit/>
          </a:bodyPr>
          <a:lstStyle/>
          <a:p>
            <a:r>
              <a:rPr lang="en-US" sz="1200" dirty="0"/>
              <a:t>acetone</a:t>
            </a:r>
          </a:p>
        </p:txBody>
      </p:sp>
      <p:sp>
        <p:nvSpPr>
          <p:cNvPr id="71" name="TextBox 70">
            <a:extLst>
              <a:ext uri="{FF2B5EF4-FFF2-40B4-BE49-F238E27FC236}">
                <a16:creationId xmlns:a16="http://schemas.microsoft.com/office/drawing/2014/main" id="{E747C87B-58CB-3145-8D97-30B9D6F8FE0F}"/>
              </a:ext>
            </a:extLst>
          </p:cNvPr>
          <p:cNvSpPr txBox="1"/>
          <p:nvPr/>
        </p:nvSpPr>
        <p:spPr>
          <a:xfrm>
            <a:off x="8772460" y="3608191"/>
            <a:ext cx="548144" cy="276999"/>
          </a:xfrm>
          <a:prstGeom prst="rect">
            <a:avLst/>
          </a:prstGeom>
          <a:noFill/>
        </p:spPr>
        <p:txBody>
          <a:bodyPr wrap="square" rtlCol="0">
            <a:spAutoFit/>
          </a:bodyPr>
          <a:lstStyle/>
          <a:p>
            <a:r>
              <a:rPr lang="en-US" sz="1200" dirty="0"/>
              <a:t>MEK</a:t>
            </a:r>
          </a:p>
        </p:txBody>
      </p:sp>
      <p:sp>
        <p:nvSpPr>
          <p:cNvPr id="72" name="TextBox 71">
            <a:extLst>
              <a:ext uri="{FF2B5EF4-FFF2-40B4-BE49-F238E27FC236}">
                <a16:creationId xmlns:a16="http://schemas.microsoft.com/office/drawing/2014/main" id="{F00CFA38-56B0-9F41-BD25-26A360BA2B46}"/>
              </a:ext>
            </a:extLst>
          </p:cNvPr>
          <p:cNvSpPr txBox="1"/>
          <p:nvPr/>
        </p:nvSpPr>
        <p:spPr>
          <a:xfrm>
            <a:off x="7166557" y="3950609"/>
            <a:ext cx="873051" cy="276999"/>
          </a:xfrm>
          <a:prstGeom prst="rect">
            <a:avLst/>
          </a:prstGeom>
          <a:noFill/>
        </p:spPr>
        <p:txBody>
          <a:bodyPr wrap="square" rtlCol="0">
            <a:spAutoFit/>
          </a:bodyPr>
          <a:lstStyle/>
          <a:p>
            <a:r>
              <a:rPr lang="en-US" sz="1200" dirty="0" err="1"/>
              <a:t>(EtO)</a:t>
            </a:r>
            <a:r>
              <a:rPr lang="en-US" sz="1200" baseline="-25000" dirty="0" err="1"/>
              <a:t>2</a:t>
            </a:r>
            <a:r>
              <a:rPr lang="en-US" sz="1200" dirty="0" err="1"/>
              <a:t>CO</a:t>
            </a:r>
            <a:endParaRPr lang="en-US" sz="1200" dirty="0"/>
          </a:p>
        </p:txBody>
      </p:sp>
      <p:sp>
        <p:nvSpPr>
          <p:cNvPr id="73" name="TextBox 72">
            <a:extLst>
              <a:ext uri="{FF2B5EF4-FFF2-40B4-BE49-F238E27FC236}">
                <a16:creationId xmlns:a16="http://schemas.microsoft.com/office/drawing/2014/main" id="{A2703DB5-A431-1747-B091-460DCFC59CF9}"/>
              </a:ext>
            </a:extLst>
          </p:cNvPr>
          <p:cNvSpPr txBox="1"/>
          <p:nvPr/>
        </p:nvSpPr>
        <p:spPr>
          <a:xfrm>
            <a:off x="7936459" y="4052176"/>
            <a:ext cx="751865" cy="276999"/>
          </a:xfrm>
          <a:prstGeom prst="rect">
            <a:avLst/>
          </a:prstGeom>
          <a:noFill/>
        </p:spPr>
        <p:txBody>
          <a:bodyPr wrap="square" rtlCol="0">
            <a:spAutoFit/>
          </a:bodyPr>
          <a:lstStyle/>
          <a:p>
            <a:r>
              <a:rPr lang="en-US" sz="1200" dirty="0" err="1"/>
              <a:t>iPrOAc</a:t>
            </a:r>
            <a:endParaRPr lang="en-US" sz="1200" dirty="0"/>
          </a:p>
        </p:txBody>
      </p:sp>
      <p:cxnSp>
        <p:nvCxnSpPr>
          <p:cNvPr id="74" name="Straight Connector 7">
            <a:extLst>
              <a:ext uri="{FF2B5EF4-FFF2-40B4-BE49-F238E27FC236}">
                <a16:creationId xmlns:a16="http://schemas.microsoft.com/office/drawing/2014/main" id="{84F7BD9A-2C76-CE42-BFED-0E09B1C76D3E}"/>
              </a:ext>
            </a:extLst>
          </p:cNvPr>
          <p:cNvCxnSpPr>
            <a:cxnSpLocks noChangeShapeType="1"/>
          </p:cNvCxnSpPr>
          <p:nvPr/>
        </p:nvCxnSpPr>
        <p:spPr bwMode="auto">
          <a:xfrm>
            <a:off x="4826469" y="3603391"/>
            <a:ext cx="6807600" cy="1588"/>
          </a:xfrm>
          <a:prstGeom prst="line">
            <a:avLst/>
          </a:prstGeom>
          <a:noFill/>
          <a:ln w="9525">
            <a:solidFill>
              <a:schemeClr val="tx1"/>
            </a:solidFill>
            <a:round/>
            <a:headEnd/>
            <a:tailEnd/>
          </a:ln>
        </p:spPr>
      </p:cxnSp>
      <p:cxnSp>
        <p:nvCxnSpPr>
          <p:cNvPr id="75" name="Straight Connector 9">
            <a:extLst>
              <a:ext uri="{FF2B5EF4-FFF2-40B4-BE49-F238E27FC236}">
                <a16:creationId xmlns:a16="http://schemas.microsoft.com/office/drawing/2014/main" id="{4D37462E-7BBD-1D48-A3AC-B4B521027CAF}"/>
              </a:ext>
            </a:extLst>
          </p:cNvPr>
          <p:cNvCxnSpPr>
            <a:cxnSpLocks noChangeShapeType="1"/>
          </p:cNvCxnSpPr>
          <p:nvPr/>
        </p:nvCxnSpPr>
        <p:spPr bwMode="auto">
          <a:xfrm rot="5400000" flipH="1" flipV="1">
            <a:off x="6071962" y="3586981"/>
            <a:ext cx="4383599" cy="0"/>
          </a:xfrm>
          <a:prstGeom prst="line">
            <a:avLst/>
          </a:prstGeom>
          <a:noFill/>
          <a:ln w="9525">
            <a:solidFill>
              <a:schemeClr val="tx1"/>
            </a:solidFill>
            <a:round/>
            <a:headEnd/>
            <a:tailEnd/>
          </a:ln>
        </p:spPr>
      </p:cxnSp>
      <p:sp>
        <p:nvSpPr>
          <p:cNvPr id="76" name="TextBox 75">
            <a:extLst>
              <a:ext uri="{FF2B5EF4-FFF2-40B4-BE49-F238E27FC236}">
                <a16:creationId xmlns:a16="http://schemas.microsoft.com/office/drawing/2014/main" id="{77828CBF-58D1-EF44-AA38-2C34054D247F}"/>
              </a:ext>
            </a:extLst>
          </p:cNvPr>
          <p:cNvSpPr txBox="1"/>
          <p:nvPr/>
        </p:nvSpPr>
        <p:spPr>
          <a:xfrm>
            <a:off x="10374457" y="2942497"/>
            <a:ext cx="548144" cy="276999"/>
          </a:xfrm>
          <a:prstGeom prst="rect">
            <a:avLst/>
          </a:prstGeom>
          <a:noFill/>
        </p:spPr>
        <p:txBody>
          <a:bodyPr wrap="square" rtlCol="0">
            <a:spAutoFit/>
          </a:bodyPr>
          <a:lstStyle/>
          <a:p>
            <a:r>
              <a:rPr lang="en-US" sz="1200" dirty="0"/>
              <a:t>PEG</a:t>
            </a:r>
          </a:p>
        </p:txBody>
      </p:sp>
      <p:sp>
        <p:nvSpPr>
          <p:cNvPr id="77" name="TextBox 76">
            <a:extLst>
              <a:ext uri="{FF2B5EF4-FFF2-40B4-BE49-F238E27FC236}">
                <a16:creationId xmlns:a16="http://schemas.microsoft.com/office/drawing/2014/main" id="{34930111-1940-9A49-BF9B-1B8D5C3C8DEB}"/>
              </a:ext>
            </a:extLst>
          </p:cNvPr>
          <p:cNvSpPr txBox="1"/>
          <p:nvPr/>
        </p:nvSpPr>
        <p:spPr>
          <a:xfrm>
            <a:off x="8880424" y="3212331"/>
            <a:ext cx="548144" cy="276999"/>
          </a:xfrm>
          <a:prstGeom prst="rect">
            <a:avLst/>
          </a:prstGeom>
          <a:noFill/>
        </p:spPr>
        <p:txBody>
          <a:bodyPr wrap="square" rtlCol="0">
            <a:spAutoFit/>
          </a:bodyPr>
          <a:lstStyle/>
          <a:p>
            <a:r>
              <a:rPr lang="en-US" sz="1200" dirty="0"/>
              <a:t>PPG</a:t>
            </a:r>
          </a:p>
        </p:txBody>
      </p:sp>
      <p:sp>
        <p:nvSpPr>
          <p:cNvPr id="78" name="TextBox 77">
            <a:extLst>
              <a:ext uri="{FF2B5EF4-FFF2-40B4-BE49-F238E27FC236}">
                <a16:creationId xmlns:a16="http://schemas.microsoft.com/office/drawing/2014/main" id="{ABF57E03-3620-FE42-AE4D-A8A8DD69AF24}"/>
              </a:ext>
            </a:extLst>
          </p:cNvPr>
          <p:cNvSpPr txBox="1"/>
          <p:nvPr/>
        </p:nvSpPr>
        <p:spPr>
          <a:xfrm>
            <a:off x="9479768" y="3374545"/>
            <a:ext cx="1266500" cy="276999"/>
          </a:xfrm>
          <a:prstGeom prst="rect">
            <a:avLst/>
          </a:prstGeom>
          <a:noFill/>
        </p:spPr>
        <p:txBody>
          <a:bodyPr wrap="square" rtlCol="0">
            <a:spAutoFit/>
          </a:bodyPr>
          <a:lstStyle/>
          <a:p>
            <a:r>
              <a:rPr lang="en-US" sz="1200" dirty="0"/>
              <a:t>γ-valerolactone</a:t>
            </a:r>
          </a:p>
        </p:txBody>
      </p:sp>
      <p:sp>
        <p:nvSpPr>
          <p:cNvPr id="79" name="Freeform 2">
            <a:extLst>
              <a:ext uri="{FF2B5EF4-FFF2-40B4-BE49-F238E27FC236}">
                <a16:creationId xmlns:a16="http://schemas.microsoft.com/office/drawing/2014/main" id="{658B2BAE-37F8-F44A-89CD-065D243B8673}"/>
              </a:ext>
            </a:extLst>
          </p:cNvPr>
          <p:cNvSpPr>
            <a:spLocks/>
          </p:cNvSpPr>
          <p:nvPr/>
        </p:nvSpPr>
        <p:spPr bwMode="auto">
          <a:xfrm>
            <a:off x="4771638" y="1416523"/>
            <a:ext cx="6796362" cy="4426878"/>
          </a:xfrm>
          <a:custGeom>
            <a:avLst/>
            <a:gdLst>
              <a:gd name="T0" fmla="*/ 18 w 21403"/>
              <a:gd name="T1" fmla="*/ 21600 h 21600"/>
              <a:gd name="T2" fmla="*/ 0 w 21403"/>
              <a:gd name="T3" fmla="*/ 19059 h 21600"/>
              <a:gd name="T4" fmla="*/ 2751 w 21403"/>
              <a:gd name="T5" fmla="*/ 16026 h 21600"/>
              <a:gd name="T6" fmla="*/ 2274 w 21403"/>
              <a:gd name="T7" fmla="*/ 6354 h 21600"/>
              <a:gd name="T8" fmla="*/ 7104 w 21403"/>
              <a:gd name="T9" fmla="*/ 9468 h 21600"/>
              <a:gd name="T10" fmla="*/ 13331 w 21403"/>
              <a:gd name="T11" fmla="*/ 5205 h 21600"/>
              <a:gd name="T12" fmla="*/ 17398 w 21403"/>
              <a:gd name="T13" fmla="*/ 0 h 21600"/>
              <a:gd name="T14" fmla="*/ 21127 w 21403"/>
              <a:gd name="T15" fmla="*/ 6354 h 21600"/>
              <a:gd name="T16" fmla="*/ 20864 w 21403"/>
              <a:gd name="T17" fmla="*/ 15132 h 21600"/>
              <a:gd name="T18" fmla="*/ 18510 w 21403"/>
              <a:gd name="T19" fmla="*/ 21600 h 21600"/>
              <a:gd name="T20" fmla="*/ 18 w 21403"/>
              <a:gd name="T21" fmla="*/ 21600 h 21600"/>
              <a:gd name="T22" fmla="*/ 18 w 21403"/>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03" h="21600">
                <a:moveTo>
                  <a:pt x="18" y="21600"/>
                </a:moveTo>
                <a:lnTo>
                  <a:pt x="0" y="19059"/>
                </a:lnTo>
                <a:cubicBezTo>
                  <a:pt x="0" y="19059"/>
                  <a:pt x="2147" y="17903"/>
                  <a:pt x="2751" y="16026"/>
                </a:cubicBezTo>
                <a:cubicBezTo>
                  <a:pt x="3321" y="14252"/>
                  <a:pt x="231" y="7973"/>
                  <a:pt x="2274" y="6354"/>
                </a:cubicBezTo>
                <a:cubicBezTo>
                  <a:pt x="3672" y="5246"/>
                  <a:pt x="6091" y="9471"/>
                  <a:pt x="7104" y="9468"/>
                </a:cubicBezTo>
                <a:cubicBezTo>
                  <a:pt x="8476" y="9463"/>
                  <a:pt x="12113" y="6400"/>
                  <a:pt x="13331" y="5205"/>
                </a:cubicBezTo>
                <a:cubicBezTo>
                  <a:pt x="14361" y="4196"/>
                  <a:pt x="15905" y="0"/>
                  <a:pt x="17398" y="0"/>
                </a:cubicBezTo>
                <a:cubicBezTo>
                  <a:pt x="19114" y="0"/>
                  <a:pt x="20639" y="4673"/>
                  <a:pt x="21127" y="6354"/>
                </a:cubicBezTo>
                <a:cubicBezTo>
                  <a:pt x="21600" y="7982"/>
                  <a:pt x="21436" y="13165"/>
                  <a:pt x="20864" y="15132"/>
                </a:cubicBezTo>
                <a:cubicBezTo>
                  <a:pt x="20408" y="16700"/>
                  <a:pt x="18510" y="21600"/>
                  <a:pt x="18510" y="21600"/>
                </a:cubicBezTo>
                <a:lnTo>
                  <a:pt x="18" y="21600"/>
                </a:lnTo>
                <a:close/>
                <a:moveTo>
                  <a:pt x="18" y="21600"/>
                </a:moveTo>
              </a:path>
            </a:pathLst>
          </a:custGeom>
          <a:solidFill>
            <a:srgbClr val="FF0000">
              <a:alpha val="21999"/>
            </a:srgbClr>
          </a:solidFill>
          <a:ln w="12700" cap="flat">
            <a:solidFill>
              <a:schemeClr val="tx1">
                <a:alpha val="21999"/>
              </a:schemeClr>
            </a:solidFill>
            <a:prstDash val="solid"/>
            <a:round/>
            <a:headEnd type="none" w="med" len="med"/>
            <a:tailEnd type="none" w="med" len="med"/>
          </a:ln>
        </p:spPr>
        <p:txBody>
          <a:bodyPr lIns="0" tIns="0" rIns="0" bIns="0"/>
          <a:lstStyle/>
          <a:p>
            <a:endParaRPr lang="en-US"/>
          </a:p>
        </p:txBody>
      </p:sp>
      <p:sp>
        <p:nvSpPr>
          <p:cNvPr id="80" name="TextBox 79">
            <a:extLst>
              <a:ext uri="{FF2B5EF4-FFF2-40B4-BE49-F238E27FC236}">
                <a16:creationId xmlns:a16="http://schemas.microsoft.com/office/drawing/2014/main" id="{47248DB9-EBFB-7C42-BBBE-9D2A68450212}"/>
              </a:ext>
            </a:extLst>
          </p:cNvPr>
          <p:cNvSpPr txBox="1"/>
          <p:nvPr/>
        </p:nvSpPr>
        <p:spPr>
          <a:xfrm>
            <a:off x="8245429" y="3381893"/>
            <a:ext cx="1075175" cy="276999"/>
          </a:xfrm>
          <a:prstGeom prst="rect">
            <a:avLst/>
          </a:prstGeom>
          <a:noFill/>
        </p:spPr>
        <p:txBody>
          <a:bodyPr wrap="square" rtlCol="0">
            <a:spAutoFit/>
          </a:bodyPr>
          <a:lstStyle/>
          <a:p>
            <a:r>
              <a:rPr lang="en-US" sz="1200" dirty="0"/>
              <a:t>2-MeTHF</a:t>
            </a:r>
          </a:p>
        </p:txBody>
      </p:sp>
      <p:sp>
        <p:nvSpPr>
          <p:cNvPr id="84" name="Rounded Rectangle 83">
            <a:extLst>
              <a:ext uri="{FF2B5EF4-FFF2-40B4-BE49-F238E27FC236}">
                <a16:creationId xmlns:a16="http://schemas.microsoft.com/office/drawing/2014/main" id="{9CDB9B5A-2344-B641-9F4F-9722B3E81CDC}"/>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5" name="Rounded Rectangle 84">
            <a:extLst>
              <a:ext uri="{FF2B5EF4-FFF2-40B4-BE49-F238E27FC236}">
                <a16:creationId xmlns:a16="http://schemas.microsoft.com/office/drawing/2014/main" id="{B684CEB6-AA3E-4547-B43B-EFC5BD432D40}"/>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6" name="Rounded Rectangle 85">
            <a:extLst>
              <a:ext uri="{FF2B5EF4-FFF2-40B4-BE49-F238E27FC236}">
                <a16:creationId xmlns:a16="http://schemas.microsoft.com/office/drawing/2014/main" id="{89B4DE9D-7247-CA4E-BB8D-0351CF469A97}"/>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7" name="Rounded Rectangle 86">
            <a:extLst>
              <a:ext uri="{FF2B5EF4-FFF2-40B4-BE49-F238E27FC236}">
                <a16:creationId xmlns:a16="http://schemas.microsoft.com/office/drawing/2014/main" id="{153178FA-69AB-194A-9758-775616A06E0D}"/>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88" name="TextBox 87">
            <a:extLst>
              <a:ext uri="{FF2B5EF4-FFF2-40B4-BE49-F238E27FC236}">
                <a16:creationId xmlns:a16="http://schemas.microsoft.com/office/drawing/2014/main" id="{06BE48B8-485A-4944-989E-4FB4F2569821}"/>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89" name="TextBox 88">
            <a:extLst>
              <a:ext uri="{FF2B5EF4-FFF2-40B4-BE49-F238E27FC236}">
                <a16:creationId xmlns:a16="http://schemas.microsoft.com/office/drawing/2014/main" id="{FBFAC0F0-6CC0-6B4D-B131-269EF98C8990}"/>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90" name="TextBox 89">
            <a:extLst>
              <a:ext uri="{FF2B5EF4-FFF2-40B4-BE49-F238E27FC236}">
                <a16:creationId xmlns:a16="http://schemas.microsoft.com/office/drawing/2014/main" id="{5A4F3A37-AA75-6441-A985-057F938A3283}"/>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91" name="TextBox 90">
            <a:extLst>
              <a:ext uri="{FF2B5EF4-FFF2-40B4-BE49-F238E27FC236}">
                <a16:creationId xmlns:a16="http://schemas.microsoft.com/office/drawing/2014/main" id="{49E73119-E97A-4641-80A2-C53F3ABF5CDD}"/>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92" name="Rounded Rectangle 91">
            <a:extLst>
              <a:ext uri="{FF2B5EF4-FFF2-40B4-BE49-F238E27FC236}">
                <a16:creationId xmlns:a16="http://schemas.microsoft.com/office/drawing/2014/main" id="{B96ACE07-D388-EE48-A322-2B0E707F39B2}"/>
              </a:ext>
            </a:extLst>
          </p:cNvPr>
          <p:cNvSpPr/>
          <p:nvPr/>
        </p:nvSpPr>
        <p:spPr bwMode="auto">
          <a:xfrm>
            <a:off x="1748191" y="0"/>
            <a:ext cx="4475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93" name="Rounded Rectangle 92">
            <a:extLst>
              <a:ext uri="{FF2B5EF4-FFF2-40B4-BE49-F238E27FC236}">
                <a16:creationId xmlns:a16="http://schemas.microsoft.com/office/drawing/2014/main" id="{E50641E8-D0AE-9E43-A853-7FEE55529DC6}"/>
              </a:ext>
            </a:extLst>
          </p:cNvPr>
          <p:cNvSpPr/>
          <p:nvPr/>
        </p:nvSpPr>
        <p:spPr bwMode="auto">
          <a:xfrm>
            <a:off x="8534399" y="-21058"/>
            <a:ext cx="2167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3099305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Chart 5">
            <a:extLst>
              <a:ext uri="{FF2B5EF4-FFF2-40B4-BE49-F238E27FC236}">
                <a16:creationId xmlns:a16="http://schemas.microsoft.com/office/drawing/2014/main" id="{94B120C0-D7FA-874D-AE03-49FA86218922}"/>
              </a:ext>
            </a:extLst>
          </p:cNvPr>
          <p:cNvGraphicFramePr>
            <a:graphicFrameLocks/>
          </p:cNvGraphicFramePr>
          <p:nvPr>
            <p:extLst>
              <p:ext uri="{D42A27DB-BD31-4B8C-83A1-F6EECF244321}">
                <p14:modId xmlns:p14="http://schemas.microsoft.com/office/powerpoint/2010/main" val="1462845571"/>
              </p:ext>
            </p:extLst>
          </p:nvPr>
        </p:nvGraphicFramePr>
        <p:xfrm>
          <a:off x="3801534" y="1226848"/>
          <a:ext cx="8229600" cy="55626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7">
            <a:extLst>
              <a:ext uri="{FF2B5EF4-FFF2-40B4-BE49-F238E27FC236}">
                <a16:creationId xmlns:a16="http://schemas.microsoft.com/office/drawing/2014/main" id="{F81D9D43-3F32-FE42-9185-D31F6543EC38}"/>
              </a:ext>
            </a:extLst>
          </p:cNvPr>
          <p:cNvCxnSpPr>
            <a:cxnSpLocks noChangeShapeType="1"/>
          </p:cNvCxnSpPr>
          <p:nvPr/>
        </p:nvCxnSpPr>
        <p:spPr bwMode="auto">
          <a:xfrm>
            <a:off x="4826002" y="3614446"/>
            <a:ext cx="6807600" cy="1588"/>
          </a:xfrm>
          <a:prstGeom prst="line">
            <a:avLst/>
          </a:prstGeom>
          <a:noFill/>
          <a:ln w="9525">
            <a:solidFill>
              <a:schemeClr val="tx1"/>
            </a:solidFill>
            <a:round/>
            <a:headEnd/>
            <a:tailEnd/>
          </a:ln>
        </p:spPr>
      </p:cxnSp>
      <p:sp>
        <p:nvSpPr>
          <p:cNvPr id="7" name="TextBox 12">
            <a:extLst>
              <a:ext uri="{FF2B5EF4-FFF2-40B4-BE49-F238E27FC236}">
                <a16:creationId xmlns:a16="http://schemas.microsoft.com/office/drawing/2014/main" id="{AFC20785-70DD-6042-BDAD-DD696D3BE6EA}"/>
              </a:ext>
            </a:extLst>
          </p:cNvPr>
          <p:cNvSpPr txBox="1">
            <a:spLocks noChangeArrowheads="1"/>
          </p:cNvSpPr>
          <p:nvPr/>
        </p:nvSpPr>
        <p:spPr bwMode="auto">
          <a:xfrm rot="-5400000">
            <a:off x="3353859" y="2045998"/>
            <a:ext cx="1203325" cy="307975"/>
          </a:xfrm>
          <a:prstGeom prst="rect">
            <a:avLst/>
          </a:prstGeom>
          <a:noFill/>
          <a:ln w="9525">
            <a:noFill/>
            <a:miter lim="800000"/>
            <a:headEnd/>
            <a:tailEnd/>
          </a:ln>
        </p:spPr>
        <p:txBody>
          <a:bodyPr wrap="none">
            <a:prstTxWarp prst="textNoShape">
              <a:avLst/>
            </a:prstTxWarp>
            <a:spAutoFit/>
          </a:bodyPr>
          <a:lstStyle/>
          <a:p>
            <a:r>
              <a:rPr lang="en-US"/>
              <a:t>High basicity</a:t>
            </a:r>
          </a:p>
        </p:txBody>
      </p:sp>
      <p:sp>
        <p:nvSpPr>
          <p:cNvPr id="8" name="TextBox 13">
            <a:extLst>
              <a:ext uri="{FF2B5EF4-FFF2-40B4-BE49-F238E27FC236}">
                <a16:creationId xmlns:a16="http://schemas.microsoft.com/office/drawing/2014/main" id="{4A296443-C57B-EC4E-8891-F9F0D1398DAA}"/>
              </a:ext>
            </a:extLst>
          </p:cNvPr>
          <p:cNvSpPr txBox="1">
            <a:spLocks noChangeArrowheads="1"/>
          </p:cNvSpPr>
          <p:nvPr/>
        </p:nvSpPr>
        <p:spPr bwMode="auto">
          <a:xfrm rot="-5400000">
            <a:off x="3374497" y="4617748"/>
            <a:ext cx="1162050" cy="307975"/>
          </a:xfrm>
          <a:prstGeom prst="rect">
            <a:avLst/>
          </a:prstGeom>
          <a:noFill/>
          <a:ln w="9525">
            <a:noFill/>
            <a:miter lim="800000"/>
            <a:headEnd/>
            <a:tailEnd/>
          </a:ln>
        </p:spPr>
        <p:txBody>
          <a:bodyPr wrap="none">
            <a:prstTxWarp prst="textNoShape">
              <a:avLst/>
            </a:prstTxWarp>
            <a:spAutoFit/>
          </a:bodyPr>
          <a:lstStyle/>
          <a:p>
            <a:r>
              <a:rPr lang="en-US"/>
              <a:t>Low basicity</a:t>
            </a:r>
          </a:p>
        </p:txBody>
      </p:sp>
      <p:sp>
        <p:nvSpPr>
          <p:cNvPr id="9" name="Text Box 4">
            <a:extLst>
              <a:ext uri="{FF2B5EF4-FFF2-40B4-BE49-F238E27FC236}">
                <a16:creationId xmlns:a16="http://schemas.microsoft.com/office/drawing/2014/main" id="{6C72ADDA-2BD6-0B43-AE31-2BEFC6CE3F49}"/>
              </a:ext>
            </a:extLst>
          </p:cNvPr>
          <p:cNvSpPr txBox="1">
            <a:spLocks noChangeArrowheads="1"/>
          </p:cNvSpPr>
          <p:nvPr/>
        </p:nvSpPr>
        <p:spPr bwMode="auto">
          <a:xfrm>
            <a:off x="10375919" y="2811173"/>
            <a:ext cx="211892" cy="276999"/>
          </a:xfrm>
          <a:prstGeom prst="rect">
            <a:avLst/>
          </a:prstGeom>
          <a:noFill/>
          <a:ln w="9525">
            <a:noFill/>
            <a:miter lim="800000"/>
            <a:headEnd/>
            <a:tailEnd/>
          </a:ln>
        </p:spPr>
        <p:txBody>
          <a:bodyPr wrap="square">
            <a:prstTxWarp prst="textNoShape">
              <a:avLst/>
            </a:prstTxWarp>
            <a:spAutoFit/>
          </a:bodyPr>
          <a:lstStyle/>
          <a:p>
            <a:endParaRPr lang="en-US" sz="1200"/>
          </a:p>
        </p:txBody>
      </p:sp>
      <p:cxnSp>
        <p:nvCxnSpPr>
          <p:cNvPr id="10" name="Straight Connector 9">
            <a:extLst>
              <a:ext uri="{FF2B5EF4-FFF2-40B4-BE49-F238E27FC236}">
                <a16:creationId xmlns:a16="http://schemas.microsoft.com/office/drawing/2014/main" id="{6BDC8411-E465-D542-8319-7236E5B627F2}"/>
              </a:ext>
            </a:extLst>
          </p:cNvPr>
          <p:cNvCxnSpPr>
            <a:cxnSpLocks noChangeShapeType="1"/>
          </p:cNvCxnSpPr>
          <p:nvPr/>
        </p:nvCxnSpPr>
        <p:spPr bwMode="auto">
          <a:xfrm rot="5400000" flipH="1" flipV="1">
            <a:off x="5682013" y="3598036"/>
            <a:ext cx="4383599" cy="0"/>
          </a:xfrm>
          <a:prstGeom prst="line">
            <a:avLst/>
          </a:prstGeom>
          <a:noFill/>
          <a:ln w="9525">
            <a:solidFill>
              <a:schemeClr val="tx1"/>
            </a:solidFill>
            <a:round/>
            <a:headEnd/>
            <a:tailEnd/>
          </a:ln>
        </p:spPr>
      </p:cxnSp>
      <p:sp>
        <p:nvSpPr>
          <p:cNvPr id="11" name="TextBox 10">
            <a:extLst>
              <a:ext uri="{FF2B5EF4-FFF2-40B4-BE49-F238E27FC236}">
                <a16:creationId xmlns:a16="http://schemas.microsoft.com/office/drawing/2014/main" id="{7A517DA3-1315-F34D-BF00-228B76D8B459}"/>
              </a:ext>
            </a:extLst>
          </p:cNvPr>
          <p:cNvSpPr txBox="1"/>
          <p:nvPr/>
        </p:nvSpPr>
        <p:spPr>
          <a:xfrm>
            <a:off x="10581077" y="3410977"/>
            <a:ext cx="909504" cy="276999"/>
          </a:xfrm>
          <a:prstGeom prst="rect">
            <a:avLst/>
          </a:prstGeom>
          <a:noFill/>
        </p:spPr>
        <p:txBody>
          <a:bodyPr wrap="square" rtlCol="0">
            <a:spAutoFit/>
          </a:bodyPr>
          <a:lstStyle/>
          <a:p>
            <a:r>
              <a:rPr lang="en-US" sz="1200" dirty="0"/>
              <a:t>PhCH</a:t>
            </a:r>
            <a:r>
              <a:rPr lang="en-US" sz="1200" baseline="-25000" dirty="0"/>
              <a:t>2</a:t>
            </a:r>
            <a:r>
              <a:rPr lang="en-US" sz="1200" dirty="0"/>
              <a:t>OH</a:t>
            </a:r>
          </a:p>
        </p:txBody>
      </p:sp>
      <p:sp>
        <p:nvSpPr>
          <p:cNvPr id="12" name="TextBox 11">
            <a:extLst>
              <a:ext uri="{FF2B5EF4-FFF2-40B4-BE49-F238E27FC236}">
                <a16:creationId xmlns:a16="http://schemas.microsoft.com/office/drawing/2014/main" id="{F4AF64DD-D169-094D-885A-742DA6040D69}"/>
              </a:ext>
            </a:extLst>
          </p:cNvPr>
          <p:cNvSpPr txBox="1"/>
          <p:nvPr/>
        </p:nvSpPr>
        <p:spPr>
          <a:xfrm>
            <a:off x="6899743" y="1630794"/>
            <a:ext cx="655309" cy="276999"/>
          </a:xfrm>
          <a:prstGeom prst="rect">
            <a:avLst/>
          </a:prstGeom>
          <a:noFill/>
        </p:spPr>
        <p:txBody>
          <a:bodyPr wrap="square" rtlCol="0">
            <a:spAutoFit/>
          </a:bodyPr>
          <a:lstStyle/>
          <a:p>
            <a:r>
              <a:rPr lang="en-US" sz="1200" dirty="0" err="1"/>
              <a:t>tBuOH</a:t>
            </a:r>
            <a:endParaRPr lang="en-US" sz="1200" dirty="0"/>
          </a:p>
        </p:txBody>
      </p:sp>
      <p:sp>
        <p:nvSpPr>
          <p:cNvPr id="13" name="TextBox 12">
            <a:extLst>
              <a:ext uri="{FF2B5EF4-FFF2-40B4-BE49-F238E27FC236}">
                <a16:creationId xmlns:a16="http://schemas.microsoft.com/office/drawing/2014/main" id="{342E3C7B-7702-5E42-BD90-E1C4046644DC}"/>
              </a:ext>
            </a:extLst>
          </p:cNvPr>
          <p:cNvSpPr txBox="1"/>
          <p:nvPr/>
        </p:nvSpPr>
        <p:spPr>
          <a:xfrm>
            <a:off x="10566520" y="3890209"/>
            <a:ext cx="909504" cy="276999"/>
          </a:xfrm>
          <a:prstGeom prst="rect">
            <a:avLst/>
          </a:prstGeom>
          <a:noFill/>
        </p:spPr>
        <p:txBody>
          <a:bodyPr wrap="square" rtlCol="0">
            <a:spAutoFit/>
          </a:bodyPr>
          <a:lstStyle/>
          <a:p>
            <a:r>
              <a:rPr lang="en-US" sz="1200" dirty="0" err="1"/>
              <a:t>formamide</a:t>
            </a:r>
            <a:endParaRPr lang="en-US" sz="1200" dirty="0"/>
          </a:p>
        </p:txBody>
      </p:sp>
      <p:sp>
        <p:nvSpPr>
          <p:cNvPr id="14" name="TextBox 13">
            <a:extLst>
              <a:ext uri="{FF2B5EF4-FFF2-40B4-BE49-F238E27FC236}">
                <a16:creationId xmlns:a16="http://schemas.microsoft.com/office/drawing/2014/main" id="{E85917E8-0A7C-1B42-BC2A-E82E6996A4ED}"/>
              </a:ext>
            </a:extLst>
          </p:cNvPr>
          <p:cNvSpPr txBox="1"/>
          <p:nvPr/>
        </p:nvSpPr>
        <p:spPr>
          <a:xfrm>
            <a:off x="7362873" y="1880080"/>
            <a:ext cx="614167" cy="276999"/>
          </a:xfrm>
          <a:prstGeom prst="rect">
            <a:avLst/>
          </a:prstGeom>
          <a:noFill/>
        </p:spPr>
        <p:txBody>
          <a:bodyPr wrap="square" rtlCol="0">
            <a:spAutoFit/>
          </a:bodyPr>
          <a:lstStyle/>
          <a:p>
            <a:r>
              <a:rPr lang="en-US" sz="1200" dirty="0" err="1"/>
              <a:t>iPrOH</a:t>
            </a:r>
            <a:endParaRPr lang="en-US" sz="1200" dirty="0"/>
          </a:p>
        </p:txBody>
      </p:sp>
      <p:sp>
        <p:nvSpPr>
          <p:cNvPr id="15" name="TextBox 14">
            <a:extLst>
              <a:ext uri="{FF2B5EF4-FFF2-40B4-BE49-F238E27FC236}">
                <a16:creationId xmlns:a16="http://schemas.microsoft.com/office/drawing/2014/main" id="{62DC8A01-A18D-B04D-A6E7-EC54A18045C9}"/>
              </a:ext>
            </a:extLst>
          </p:cNvPr>
          <p:cNvSpPr txBox="1"/>
          <p:nvPr/>
        </p:nvSpPr>
        <p:spPr>
          <a:xfrm>
            <a:off x="6849924" y="2424336"/>
            <a:ext cx="688308" cy="276999"/>
          </a:xfrm>
          <a:prstGeom prst="rect">
            <a:avLst/>
          </a:prstGeom>
          <a:noFill/>
        </p:spPr>
        <p:txBody>
          <a:bodyPr wrap="square" rtlCol="0">
            <a:spAutoFit/>
          </a:bodyPr>
          <a:lstStyle/>
          <a:p>
            <a:r>
              <a:rPr lang="en-US" sz="1200" dirty="0" err="1"/>
              <a:t>octanol</a:t>
            </a:r>
            <a:endParaRPr lang="en-US" sz="1200" dirty="0"/>
          </a:p>
        </p:txBody>
      </p:sp>
      <p:sp>
        <p:nvSpPr>
          <p:cNvPr id="16" name="TextBox 15">
            <a:extLst>
              <a:ext uri="{FF2B5EF4-FFF2-40B4-BE49-F238E27FC236}">
                <a16:creationId xmlns:a16="http://schemas.microsoft.com/office/drawing/2014/main" id="{33ABDE8B-D866-A04C-97AB-21CBA65A7DA7}"/>
              </a:ext>
            </a:extLst>
          </p:cNvPr>
          <p:cNvSpPr txBox="1"/>
          <p:nvPr/>
        </p:nvSpPr>
        <p:spPr>
          <a:xfrm>
            <a:off x="7282334" y="2185972"/>
            <a:ext cx="696594" cy="276999"/>
          </a:xfrm>
          <a:prstGeom prst="rect">
            <a:avLst/>
          </a:prstGeom>
          <a:noFill/>
        </p:spPr>
        <p:txBody>
          <a:bodyPr wrap="square" rtlCol="0">
            <a:spAutoFit/>
          </a:bodyPr>
          <a:lstStyle/>
          <a:p>
            <a:r>
              <a:rPr lang="en-US" sz="1200" dirty="0" err="1"/>
              <a:t>butanol</a:t>
            </a:r>
            <a:endParaRPr lang="en-US" sz="1200" dirty="0"/>
          </a:p>
        </p:txBody>
      </p:sp>
      <p:sp>
        <p:nvSpPr>
          <p:cNvPr id="17" name="TextBox 16">
            <a:extLst>
              <a:ext uri="{FF2B5EF4-FFF2-40B4-BE49-F238E27FC236}">
                <a16:creationId xmlns:a16="http://schemas.microsoft.com/office/drawing/2014/main" id="{1ACFF3CA-7A51-2C46-A89E-D7C7EE69FA06}"/>
              </a:ext>
            </a:extLst>
          </p:cNvPr>
          <p:cNvSpPr txBox="1"/>
          <p:nvPr/>
        </p:nvSpPr>
        <p:spPr>
          <a:xfrm>
            <a:off x="6849534" y="2304504"/>
            <a:ext cx="729376" cy="276999"/>
          </a:xfrm>
          <a:prstGeom prst="rect">
            <a:avLst/>
          </a:prstGeom>
          <a:noFill/>
        </p:spPr>
        <p:txBody>
          <a:bodyPr wrap="square" rtlCol="0">
            <a:spAutoFit/>
          </a:bodyPr>
          <a:lstStyle/>
          <a:p>
            <a:r>
              <a:rPr lang="en-US" sz="1200" dirty="0" err="1"/>
              <a:t>hexanol</a:t>
            </a:r>
            <a:endParaRPr lang="en-US" sz="1200" dirty="0"/>
          </a:p>
        </p:txBody>
      </p:sp>
      <p:sp>
        <p:nvSpPr>
          <p:cNvPr id="18" name="TextBox 17">
            <a:extLst>
              <a:ext uri="{FF2B5EF4-FFF2-40B4-BE49-F238E27FC236}">
                <a16:creationId xmlns:a16="http://schemas.microsoft.com/office/drawing/2014/main" id="{2501EFF9-0702-D847-A39D-481D307BF74F}"/>
              </a:ext>
            </a:extLst>
          </p:cNvPr>
          <p:cNvSpPr txBox="1"/>
          <p:nvPr/>
        </p:nvSpPr>
        <p:spPr>
          <a:xfrm>
            <a:off x="7789028" y="2577970"/>
            <a:ext cx="696594" cy="276999"/>
          </a:xfrm>
          <a:prstGeom prst="rect">
            <a:avLst/>
          </a:prstGeom>
          <a:noFill/>
        </p:spPr>
        <p:txBody>
          <a:bodyPr wrap="square" rtlCol="0">
            <a:spAutoFit/>
          </a:bodyPr>
          <a:lstStyle/>
          <a:p>
            <a:r>
              <a:rPr lang="en-US" sz="1200" dirty="0"/>
              <a:t>ethanol</a:t>
            </a:r>
          </a:p>
        </p:txBody>
      </p:sp>
      <p:sp>
        <p:nvSpPr>
          <p:cNvPr id="19" name="TextBox 18">
            <a:extLst>
              <a:ext uri="{FF2B5EF4-FFF2-40B4-BE49-F238E27FC236}">
                <a16:creationId xmlns:a16="http://schemas.microsoft.com/office/drawing/2014/main" id="{B00EC537-CB9E-1448-BEB4-85E7FF0C0103}"/>
              </a:ext>
            </a:extLst>
          </p:cNvPr>
          <p:cNvSpPr txBox="1"/>
          <p:nvPr/>
        </p:nvSpPr>
        <p:spPr>
          <a:xfrm>
            <a:off x="9603572" y="3577319"/>
            <a:ext cx="789114" cy="461665"/>
          </a:xfrm>
          <a:prstGeom prst="rect">
            <a:avLst/>
          </a:prstGeom>
          <a:noFill/>
        </p:spPr>
        <p:txBody>
          <a:bodyPr wrap="square" rtlCol="0">
            <a:spAutoFit/>
          </a:bodyPr>
          <a:lstStyle/>
          <a:p>
            <a:r>
              <a:rPr lang="en-US" sz="1200" dirty="0"/>
              <a:t>ethylene glycol</a:t>
            </a:r>
          </a:p>
        </p:txBody>
      </p:sp>
      <p:sp>
        <p:nvSpPr>
          <p:cNvPr id="20" name="TextBox 19">
            <a:extLst>
              <a:ext uri="{FF2B5EF4-FFF2-40B4-BE49-F238E27FC236}">
                <a16:creationId xmlns:a16="http://schemas.microsoft.com/office/drawing/2014/main" id="{FAB1D7AA-CE00-1646-9F3D-9257FEC644B7}"/>
              </a:ext>
            </a:extLst>
          </p:cNvPr>
          <p:cNvSpPr txBox="1"/>
          <p:nvPr/>
        </p:nvSpPr>
        <p:spPr>
          <a:xfrm>
            <a:off x="8465236" y="3851450"/>
            <a:ext cx="909647" cy="276999"/>
          </a:xfrm>
          <a:prstGeom prst="rect">
            <a:avLst/>
          </a:prstGeom>
          <a:noFill/>
        </p:spPr>
        <p:txBody>
          <a:bodyPr wrap="square" rtlCol="0">
            <a:spAutoFit/>
          </a:bodyPr>
          <a:lstStyle/>
          <a:p>
            <a:r>
              <a:rPr lang="en-US" sz="1200" dirty="0"/>
              <a:t>acetic acid</a:t>
            </a:r>
          </a:p>
        </p:txBody>
      </p:sp>
      <p:sp>
        <p:nvSpPr>
          <p:cNvPr id="21" name="TextBox 20">
            <a:extLst>
              <a:ext uri="{FF2B5EF4-FFF2-40B4-BE49-F238E27FC236}">
                <a16:creationId xmlns:a16="http://schemas.microsoft.com/office/drawing/2014/main" id="{AC6F919B-F92B-2E4C-8848-35097D06B2E3}"/>
              </a:ext>
            </a:extLst>
          </p:cNvPr>
          <p:cNvSpPr txBox="1"/>
          <p:nvPr/>
        </p:nvSpPr>
        <p:spPr>
          <a:xfrm>
            <a:off x="11497734" y="4919116"/>
            <a:ext cx="573315" cy="276999"/>
          </a:xfrm>
          <a:prstGeom prst="rect">
            <a:avLst/>
          </a:prstGeom>
          <a:noFill/>
        </p:spPr>
        <p:txBody>
          <a:bodyPr wrap="square" rtlCol="0">
            <a:spAutoFit/>
          </a:bodyPr>
          <a:lstStyle/>
          <a:p>
            <a:r>
              <a:rPr lang="en-US" sz="1200" dirty="0"/>
              <a:t>water</a:t>
            </a:r>
          </a:p>
        </p:txBody>
      </p:sp>
      <p:sp>
        <p:nvSpPr>
          <p:cNvPr id="22" name="TextBox 21">
            <a:extLst>
              <a:ext uri="{FF2B5EF4-FFF2-40B4-BE49-F238E27FC236}">
                <a16:creationId xmlns:a16="http://schemas.microsoft.com/office/drawing/2014/main" id="{6B3C5DE4-E7BA-3B43-B576-4775FD7A77B3}"/>
              </a:ext>
            </a:extLst>
          </p:cNvPr>
          <p:cNvSpPr txBox="1"/>
          <p:nvPr/>
        </p:nvSpPr>
        <p:spPr>
          <a:xfrm>
            <a:off x="10882763" y="3604266"/>
            <a:ext cx="720947" cy="276999"/>
          </a:xfrm>
          <a:prstGeom prst="rect">
            <a:avLst/>
          </a:prstGeom>
          <a:noFill/>
        </p:spPr>
        <p:txBody>
          <a:bodyPr wrap="square" rtlCol="0">
            <a:spAutoFit/>
          </a:bodyPr>
          <a:lstStyle/>
          <a:p>
            <a:r>
              <a:rPr lang="en-US" sz="1200" dirty="0"/>
              <a:t>glycerol</a:t>
            </a:r>
          </a:p>
        </p:txBody>
      </p:sp>
      <p:sp>
        <p:nvSpPr>
          <p:cNvPr id="23" name="TextBox 22">
            <a:extLst>
              <a:ext uri="{FF2B5EF4-FFF2-40B4-BE49-F238E27FC236}">
                <a16:creationId xmlns:a16="http://schemas.microsoft.com/office/drawing/2014/main" id="{DE7AE2A0-C4AA-A441-B1FC-B1BB6642AE29}"/>
              </a:ext>
            </a:extLst>
          </p:cNvPr>
          <p:cNvSpPr txBox="1"/>
          <p:nvPr/>
        </p:nvSpPr>
        <p:spPr>
          <a:xfrm>
            <a:off x="7150043" y="3719736"/>
            <a:ext cx="876795" cy="461665"/>
          </a:xfrm>
          <a:prstGeom prst="rect">
            <a:avLst/>
          </a:prstGeom>
          <a:noFill/>
        </p:spPr>
        <p:txBody>
          <a:bodyPr wrap="square" rtlCol="0">
            <a:spAutoFit/>
          </a:bodyPr>
          <a:lstStyle/>
          <a:p>
            <a:r>
              <a:rPr lang="en-US" sz="1200" dirty="0" err="1"/>
              <a:t>hexanoic</a:t>
            </a:r>
            <a:r>
              <a:rPr lang="en-US" sz="1200" dirty="0"/>
              <a:t> acid</a:t>
            </a:r>
          </a:p>
        </p:txBody>
      </p:sp>
      <p:sp>
        <p:nvSpPr>
          <p:cNvPr id="24" name="TextBox 23">
            <a:extLst>
              <a:ext uri="{FF2B5EF4-FFF2-40B4-BE49-F238E27FC236}">
                <a16:creationId xmlns:a16="http://schemas.microsoft.com/office/drawing/2014/main" id="{B576924D-C8D6-624A-8768-CBBC4E95DE4F}"/>
              </a:ext>
            </a:extLst>
          </p:cNvPr>
          <p:cNvSpPr txBox="1"/>
          <p:nvPr/>
        </p:nvSpPr>
        <p:spPr>
          <a:xfrm>
            <a:off x="8903634" y="5494048"/>
            <a:ext cx="1009307" cy="276999"/>
          </a:xfrm>
          <a:prstGeom prst="rect">
            <a:avLst/>
          </a:prstGeom>
          <a:noFill/>
        </p:spPr>
        <p:txBody>
          <a:bodyPr wrap="square" rtlCol="0">
            <a:spAutoFit/>
          </a:bodyPr>
          <a:lstStyle/>
          <a:p>
            <a:r>
              <a:rPr lang="en-US" sz="1200" dirty="0"/>
              <a:t>CF</a:t>
            </a:r>
            <a:r>
              <a:rPr lang="en-US" sz="1200" baseline="-25000" dirty="0"/>
              <a:t>3</a:t>
            </a:r>
            <a:r>
              <a:rPr lang="en-US" sz="1200" dirty="0"/>
              <a:t>CH</a:t>
            </a:r>
            <a:r>
              <a:rPr lang="en-US" sz="1200" baseline="-25000" dirty="0"/>
              <a:t>2</a:t>
            </a:r>
            <a:r>
              <a:rPr lang="en-US" sz="1200" dirty="0"/>
              <a:t>OH</a:t>
            </a:r>
          </a:p>
        </p:txBody>
      </p:sp>
      <p:sp>
        <p:nvSpPr>
          <p:cNvPr id="25" name="TextBox 24">
            <a:extLst>
              <a:ext uri="{FF2B5EF4-FFF2-40B4-BE49-F238E27FC236}">
                <a16:creationId xmlns:a16="http://schemas.microsoft.com/office/drawing/2014/main" id="{E657C8F6-E6A9-AC41-B56B-5EE994777AB9}"/>
              </a:ext>
            </a:extLst>
          </p:cNvPr>
          <p:cNvSpPr txBox="1"/>
          <p:nvPr/>
        </p:nvSpPr>
        <p:spPr>
          <a:xfrm>
            <a:off x="9003804" y="4448960"/>
            <a:ext cx="655597" cy="276999"/>
          </a:xfrm>
          <a:prstGeom prst="rect">
            <a:avLst/>
          </a:prstGeom>
          <a:noFill/>
        </p:spPr>
        <p:txBody>
          <a:bodyPr wrap="square" rtlCol="0">
            <a:spAutoFit/>
          </a:bodyPr>
          <a:lstStyle/>
          <a:p>
            <a:r>
              <a:rPr lang="en-US" sz="1200" dirty="0"/>
              <a:t>phenol</a:t>
            </a:r>
          </a:p>
        </p:txBody>
      </p:sp>
      <p:sp>
        <p:nvSpPr>
          <p:cNvPr id="26" name="TextBox 25">
            <a:extLst>
              <a:ext uri="{FF2B5EF4-FFF2-40B4-BE49-F238E27FC236}">
                <a16:creationId xmlns:a16="http://schemas.microsoft.com/office/drawing/2014/main" id="{437EB2B5-8B7E-344C-BFB3-430ABB2DF9CD}"/>
              </a:ext>
            </a:extLst>
          </p:cNvPr>
          <p:cNvSpPr txBox="1"/>
          <p:nvPr/>
        </p:nvSpPr>
        <p:spPr>
          <a:xfrm>
            <a:off x="8202198" y="3176846"/>
            <a:ext cx="819512" cy="276999"/>
          </a:xfrm>
          <a:prstGeom prst="rect">
            <a:avLst/>
          </a:prstGeom>
          <a:noFill/>
        </p:spPr>
        <p:txBody>
          <a:bodyPr wrap="square" rtlCol="0">
            <a:spAutoFit/>
          </a:bodyPr>
          <a:lstStyle/>
          <a:p>
            <a:r>
              <a:rPr lang="en-US" sz="1200" dirty="0"/>
              <a:t>methanol</a:t>
            </a:r>
          </a:p>
        </p:txBody>
      </p:sp>
      <p:sp>
        <p:nvSpPr>
          <p:cNvPr id="27" name="TextBox 26">
            <a:extLst>
              <a:ext uri="{FF2B5EF4-FFF2-40B4-BE49-F238E27FC236}">
                <a16:creationId xmlns:a16="http://schemas.microsoft.com/office/drawing/2014/main" id="{97F50D60-0EAB-5C4F-8609-A247AF45707C}"/>
              </a:ext>
            </a:extLst>
          </p:cNvPr>
          <p:cNvSpPr txBox="1"/>
          <p:nvPr/>
        </p:nvSpPr>
        <p:spPr>
          <a:xfrm>
            <a:off x="7945871" y="5494048"/>
            <a:ext cx="1053575" cy="276999"/>
          </a:xfrm>
          <a:prstGeom prst="rect">
            <a:avLst/>
          </a:prstGeom>
          <a:noFill/>
        </p:spPr>
        <p:txBody>
          <a:bodyPr wrap="square" rtlCol="0">
            <a:spAutoFit/>
          </a:bodyPr>
          <a:lstStyle/>
          <a:p>
            <a:r>
              <a:rPr lang="en-US" sz="1200" dirty="0"/>
              <a:t>(CF</a:t>
            </a:r>
            <a:r>
              <a:rPr lang="en-US" sz="1200" baseline="-25000" dirty="0"/>
              <a:t>3</a:t>
            </a:r>
            <a:r>
              <a:rPr lang="en-US" sz="1200" dirty="0"/>
              <a:t>)</a:t>
            </a:r>
            <a:r>
              <a:rPr lang="en-US" sz="1200" baseline="-25000" dirty="0"/>
              <a:t>2</a:t>
            </a:r>
            <a:r>
              <a:rPr lang="en-US" sz="1200" dirty="0"/>
              <a:t>CHOH</a:t>
            </a:r>
          </a:p>
        </p:txBody>
      </p:sp>
      <p:sp>
        <p:nvSpPr>
          <p:cNvPr id="28" name="TextBox 10">
            <a:extLst>
              <a:ext uri="{FF2B5EF4-FFF2-40B4-BE49-F238E27FC236}">
                <a16:creationId xmlns:a16="http://schemas.microsoft.com/office/drawing/2014/main" id="{4FE1DD81-9F24-6C48-9E19-579F04084636}"/>
              </a:ext>
            </a:extLst>
          </p:cNvPr>
          <p:cNvSpPr txBox="1">
            <a:spLocks noChangeArrowheads="1"/>
          </p:cNvSpPr>
          <p:nvPr/>
        </p:nvSpPr>
        <p:spPr bwMode="auto">
          <a:xfrm>
            <a:off x="8713259" y="6332248"/>
            <a:ext cx="1184275" cy="307975"/>
          </a:xfrm>
          <a:prstGeom prst="rect">
            <a:avLst/>
          </a:prstGeom>
          <a:noFill/>
          <a:ln w="9525">
            <a:noFill/>
            <a:miter lim="800000"/>
            <a:headEnd/>
            <a:tailEnd/>
          </a:ln>
        </p:spPr>
        <p:txBody>
          <a:bodyPr wrap="none">
            <a:prstTxWarp prst="textNoShape">
              <a:avLst/>
            </a:prstTxWarp>
            <a:spAutoFit/>
          </a:bodyPr>
          <a:lstStyle/>
          <a:p>
            <a:r>
              <a:rPr lang="en-US"/>
              <a:t>High polarity</a:t>
            </a:r>
          </a:p>
        </p:txBody>
      </p:sp>
      <p:sp>
        <p:nvSpPr>
          <p:cNvPr id="29" name="TextBox 11">
            <a:extLst>
              <a:ext uri="{FF2B5EF4-FFF2-40B4-BE49-F238E27FC236}">
                <a16:creationId xmlns:a16="http://schemas.microsoft.com/office/drawing/2014/main" id="{712F69C3-1921-AD4F-A5FB-4285CFA55A38}"/>
              </a:ext>
            </a:extLst>
          </p:cNvPr>
          <p:cNvSpPr txBox="1">
            <a:spLocks noChangeArrowheads="1"/>
          </p:cNvSpPr>
          <p:nvPr/>
        </p:nvSpPr>
        <p:spPr bwMode="auto">
          <a:xfrm>
            <a:off x="5477934" y="6332248"/>
            <a:ext cx="1146175" cy="307975"/>
          </a:xfrm>
          <a:prstGeom prst="rect">
            <a:avLst/>
          </a:prstGeom>
          <a:noFill/>
          <a:ln w="9525">
            <a:noFill/>
            <a:miter lim="800000"/>
            <a:headEnd/>
            <a:tailEnd/>
          </a:ln>
        </p:spPr>
        <p:txBody>
          <a:bodyPr wrap="none">
            <a:prstTxWarp prst="textNoShape">
              <a:avLst/>
            </a:prstTxWarp>
            <a:spAutoFit/>
          </a:bodyPr>
          <a:lstStyle/>
          <a:p>
            <a:r>
              <a:rPr lang="en-US"/>
              <a:t>Low polarity</a:t>
            </a:r>
          </a:p>
        </p:txBody>
      </p:sp>
      <p:sp>
        <p:nvSpPr>
          <p:cNvPr id="30" name="TextBox 29">
            <a:extLst>
              <a:ext uri="{FF2B5EF4-FFF2-40B4-BE49-F238E27FC236}">
                <a16:creationId xmlns:a16="http://schemas.microsoft.com/office/drawing/2014/main" id="{E2C1D6AE-7ED4-C342-953E-51507D5B10D4}"/>
              </a:ext>
            </a:extLst>
          </p:cNvPr>
          <p:cNvSpPr txBox="1"/>
          <p:nvPr/>
        </p:nvSpPr>
        <p:spPr>
          <a:xfrm>
            <a:off x="7648717" y="2066273"/>
            <a:ext cx="1382614" cy="276999"/>
          </a:xfrm>
          <a:prstGeom prst="rect">
            <a:avLst/>
          </a:prstGeom>
          <a:noFill/>
        </p:spPr>
        <p:txBody>
          <a:bodyPr wrap="square" rtlCol="0">
            <a:spAutoFit/>
          </a:bodyPr>
          <a:lstStyle/>
          <a:p>
            <a:r>
              <a:rPr lang="en-US" sz="1200" dirty="0" err="1"/>
              <a:t>1-propanol</a:t>
            </a:r>
            <a:endParaRPr lang="en-US" sz="1200" dirty="0"/>
          </a:p>
        </p:txBody>
      </p:sp>
      <p:sp>
        <p:nvSpPr>
          <p:cNvPr id="31" name="TextBox 30">
            <a:extLst>
              <a:ext uri="{FF2B5EF4-FFF2-40B4-BE49-F238E27FC236}">
                <a16:creationId xmlns:a16="http://schemas.microsoft.com/office/drawing/2014/main" id="{DF2B8124-CAB5-854D-B463-C036357914B2}"/>
              </a:ext>
            </a:extLst>
          </p:cNvPr>
          <p:cNvSpPr txBox="1"/>
          <p:nvPr/>
        </p:nvSpPr>
        <p:spPr>
          <a:xfrm>
            <a:off x="7090192" y="5494048"/>
            <a:ext cx="1053575" cy="276999"/>
          </a:xfrm>
          <a:prstGeom prst="rect">
            <a:avLst/>
          </a:prstGeom>
          <a:noFill/>
        </p:spPr>
        <p:txBody>
          <a:bodyPr wrap="square" rtlCol="0">
            <a:spAutoFit/>
          </a:bodyPr>
          <a:lstStyle/>
          <a:p>
            <a:r>
              <a:rPr lang="en-US" sz="1200" dirty="0"/>
              <a:t>CF</a:t>
            </a:r>
            <a:r>
              <a:rPr lang="en-US" sz="1200" baseline="-25000" dirty="0"/>
              <a:t>3</a:t>
            </a:r>
            <a:r>
              <a:rPr lang="en-US" sz="1200" dirty="0"/>
              <a:t>CO</a:t>
            </a:r>
            <a:r>
              <a:rPr lang="en-US" sz="1200" baseline="-25000" dirty="0"/>
              <a:t>2</a:t>
            </a:r>
            <a:r>
              <a:rPr lang="en-US" sz="1200" dirty="0"/>
              <a:t>H</a:t>
            </a:r>
          </a:p>
        </p:txBody>
      </p:sp>
      <p:sp>
        <p:nvSpPr>
          <p:cNvPr id="32" name="Freeform 2">
            <a:extLst>
              <a:ext uri="{FF2B5EF4-FFF2-40B4-BE49-F238E27FC236}">
                <a16:creationId xmlns:a16="http://schemas.microsoft.com/office/drawing/2014/main" id="{D3F94592-32DB-554D-BECF-A25122A65F63}"/>
              </a:ext>
            </a:extLst>
          </p:cNvPr>
          <p:cNvSpPr>
            <a:spLocks/>
          </p:cNvSpPr>
          <p:nvPr/>
        </p:nvSpPr>
        <p:spPr bwMode="auto">
          <a:xfrm>
            <a:off x="6420909" y="1513392"/>
            <a:ext cx="5604073" cy="4275291"/>
          </a:xfrm>
          <a:custGeom>
            <a:avLst/>
            <a:gdLst>
              <a:gd name="T0" fmla="+- 0 3062 217"/>
              <a:gd name="T1" fmla="*/ T0 w 20865"/>
              <a:gd name="T2" fmla="+- 0 21592 555"/>
              <a:gd name="T3" fmla="*/ 21592 h 21045"/>
              <a:gd name="T4" fmla="+- 0 2514 217"/>
              <a:gd name="T5" fmla="*/ T4 w 20865"/>
              <a:gd name="T6" fmla="+- 0 13146 555"/>
              <a:gd name="T7" fmla="*/ 13146 h 21045"/>
              <a:gd name="T8" fmla="+- 0 257 217"/>
              <a:gd name="T9" fmla="*/ T8 w 20865"/>
              <a:gd name="T10" fmla="+- 0 5848 555"/>
              <a:gd name="T11" fmla="*/ 5848 h 21045"/>
              <a:gd name="T12" fmla="+- 0 1321 217"/>
              <a:gd name="T13" fmla="*/ T12 w 20865"/>
              <a:gd name="T14" fmla="+- 0 775 555"/>
              <a:gd name="T15" fmla="*/ 775 h 21045"/>
              <a:gd name="T16" fmla="+- 0 6236 217"/>
              <a:gd name="T17" fmla="*/ T16 w 20865"/>
              <a:gd name="T18" fmla="+- 0 2616 555"/>
              <a:gd name="T19" fmla="*/ 2616 h 21045"/>
              <a:gd name="T20" fmla="+- 0 8291 217"/>
              <a:gd name="T21" fmla="*/ T20 w 20865"/>
              <a:gd name="T22" fmla="+- 0 6380 555"/>
              <a:gd name="T23" fmla="*/ 6380 h 21045"/>
              <a:gd name="T24" fmla="+- 0 9905 217"/>
              <a:gd name="T25" fmla="*/ T24 w 20865"/>
              <a:gd name="T26" fmla="+- 0 9326 555"/>
              <a:gd name="T27" fmla="*/ 9326 h 21045"/>
              <a:gd name="T28" fmla="+- 0 16957 217"/>
              <a:gd name="T29" fmla="*/ T28 w 20865"/>
              <a:gd name="T30" fmla="+- 0 10084 555"/>
              <a:gd name="T31" fmla="*/ 10084 h 21045"/>
              <a:gd name="T32" fmla="+- 0 19737 217"/>
              <a:gd name="T33" fmla="*/ T32 w 20865"/>
              <a:gd name="T34" fmla="+- 0 14195 555"/>
              <a:gd name="T35" fmla="*/ 14195 h 21045"/>
              <a:gd name="T36" fmla="+- 0 20874 217"/>
              <a:gd name="T37" fmla="*/ T36 w 20865"/>
              <a:gd name="T38" fmla="+- 0 18941 555"/>
              <a:gd name="T39" fmla="*/ 18941 h 21045"/>
              <a:gd name="T40" fmla="+- 0 13317 217"/>
              <a:gd name="T41" fmla="*/ T40 w 20865"/>
              <a:gd name="T42" fmla="+- 0 21600 555"/>
              <a:gd name="T43" fmla="*/ 21600 h 21045"/>
              <a:gd name="T44" fmla="+- 0 3062 217"/>
              <a:gd name="T45" fmla="*/ T44 w 20865"/>
              <a:gd name="T46" fmla="+- 0 21592 555"/>
              <a:gd name="T47" fmla="*/ 21592 h 21045"/>
              <a:gd name="T48" fmla="+- 0 3062 217"/>
              <a:gd name="T49" fmla="*/ T48 w 20865"/>
              <a:gd name="T50" fmla="+- 0 21592 555"/>
              <a:gd name="T51" fmla="*/ 21592 h 21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865" h="21045">
                <a:moveTo>
                  <a:pt x="2845" y="21037"/>
                </a:moveTo>
                <a:cubicBezTo>
                  <a:pt x="2845" y="21037"/>
                  <a:pt x="2629" y="14403"/>
                  <a:pt x="2297" y="12591"/>
                </a:cubicBezTo>
                <a:cubicBezTo>
                  <a:pt x="1995" y="10944"/>
                  <a:pt x="106" y="6907"/>
                  <a:pt x="40" y="5293"/>
                </a:cubicBezTo>
                <a:cubicBezTo>
                  <a:pt x="-6" y="4191"/>
                  <a:pt x="-217" y="1079"/>
                  <a:pt x="1104" y="220"/>
                </a:cubicBezTo>
                <a:cubicBezTo>
                  <a:pt x="2295" y="-555"/>
                  <a:pt x="4919" y="875"/>
                  <a:pt x="6019" y="2061"/>
                </a:cubicBezTo>
                <a:cubicBezTo>
                  <a:pt x="7139" y="3267"/>
                  <a:pt x="8074" y="5825"/>
                  <a:pt x="8074" y="5825"/>
                </a:cubicBezTo>
                <a:cubicBezTo>
                  <a:pt x="8074" y="5825"/>
                  <a:pt x="8661" y="7912"/>
                  <a:pt x="9688" y="8771"/>
                </a:cubicBezTo>
                <a:cubicBezTo>
                  <a:pt x="10722" y="9635"/>
                  <a:pt x="15470" y="9035"/>
                  <a:pt x="16740" y="9529"/>
                </a:cubicBezTo>
                <a:cubicBezTo>
                  <a:pt x="18394" y="10173"/>
                  <a:pt x="19037" y="12571"/>
                  <a:pt x="19520" y="13640"/>
                </a:cubicBezTo>
                <a:cubicBezTo>
                  <a:pt x="20008" y="14721"/>
                  <a:pt x="21383" y="17187"/>
                  <a:pt x="20657" y="18386"/>
                </a:cubicBezTo>
                <a:cubicBezTo>
                  <a:pt x="19740" y="19899"/>
                  <a:pt x="13100" y="21045"/>
                  <a:pt x="13100" y="21045"/>
                </a:cubicBezTo>
                <a:lnTo>
                  <a:pt x="2845" y="21037"/>
                </a:lnTo>
                <a:close/>
                <a:moveTo>
                  <a:pt x="2845" y="21037"/>
                </a:moveTo>
              </a:path>
            </a:pathLst>
          </a:custGeom>
          <a:solidFill>
            <a:srgbClr val="0000FF">
              <a:alpha val="20000"/>
            </a:srgbClr>
          </a:solidFill>
          <a:ln>
            <a:noFill/>
          </a:ln>
          <a:extLst>
            <a:ext uri="{91240B29-F687-4f45-9708-019B960494DF}">
              <a14:hiddenLine xmlns=""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34" name="TextBox 33">
            <a:extLst>
              <a:ext uri="{FF2B5EF4-FFF2-40B4-BE49-F238E27FC236}">
                <a16:creationId xmlns:a16="http://schemas.microsoft.com/office/drawing/2014/main" id="{97ECE6FC-5C88-BB45-A246-F2407C65D431}"/>
              </a:ext>
            </a:extLst>
          </p:cNvPr>
          <p:cNvSpPr txBox="1"/>
          <p:nvPr/>
        </p:nvSpPr>
        <p:spPr>
          <a:xfrm>
            <a:off x="8351707" y="3601624"/>
            <a:ext cx="720947" cy="246221"/>
          </a:xfrm>
          <a:prstGeom prst="rect">
            <a:avLst/>
          </a:prstGeom>
          <a:noFill/>
        </p:spPr>
        <p:txBody>
          <a:bodyPr wrap="square" rtlCol="0">
            <a:spAutoFit/>
          </a:bodyPr>
          <a:lstStyle/>
          <a:p>
            <a:r>
              <a:rPr lang="en-US" sz="1000" dirty="0"/>
              <a:t>glycerol</a:t>
            </a:r>
          </a:p>
        </p:txBody>
      </p:sp>
      <p:sp>
        <p:nvSpPr>
          <p:cNvPr id="35" name="Rectangle 34">
            <a:extLst>
              <a:ext uri="{FF2B5EF4-FFF2-40B4-BE49-F238E27FC236}">
                <a16:creationId xmlns:a16="http://schemas.microsoft.com/office/drawing/2014/main" id="{7D71F0EF-9F56-B346-BD96-08364E8CD005}"/>
              </a:ext>
            </a:extLst>
          </p:cNvPr>
          <p:cNvSpPr>
            <a:spLocks noChangeAspect="1"/>
          </p:cNvSpPr>
          <p:nvPr/>
        </p:nvSpPr>
        <p:spPr bwMode="auto">
          <a:xfrm>
            <a:off x="8280559" y="3709633"/>
            <a:ext cx="72015" cy="72015"/>
          </a:xfrm>
          <a:prstGeom prst="rect">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6" name="TextBox 35">
            <a:extLst>
              <a:ext uri="{FF2B5EF4-FFF2-40B4-BE49-F238E27FC236}">
                <a16:creationId xmlns:a16="http://schemas.microsoft.com/office/drawing/2014/main" id="{0FFA7106-DCCA-9B42-95E0-DE1E4384CCB7}"/>
              </a:ext>
            </a:extLst>
          </p:cNvPr>
          <p:cNvSpPr txBox="1"/>
          <p:nvPr/>
        </p:nvSpPr>
        <p:spPr>
          <a:xfrm>
            <a:off x="171450" y="6322156"/>
            <a:ext cx="3200400" cy="307777"/>
          </a:xfrm>
          <a:prstGeom prst="rect">
            <a:avLst/>
          </a:prstGeom>
          <a:noFill/>
        </p:spPr>
        <p:txBody>
          <a:bodyPr wrap="square" rtlCol="0">
            <a:spAutoFit/>
          </a:bodyPr>
          <a:lstStyle/>
          <a:p>
            <a:r>
              <a:rPr lang="en-US" sz="1400" dirty="0"/>
              <a:t>Jessop, </a:t>
            </a:r>
            <a:r>
              <a:rPr lang="en-US" sz="1400" i="1" dirty="0" err="1"/>
              <a:t>Green Chem</a:t>
            </a:r>
            <a:r>
              <a:rPr lang="en-US" sz="1400" dirty="0"/>
              <a:t> (2012)</a:t>
            </a:r>
            <a:r>
              <a:rPr lang="en-US" sz="1400" b="1" dirty="0"/>
              <a:t> </a:t>
            </a:r>
            <a:r>
              <a:rPr lang="en-US" sz="1400" i="1" dirty="0"/>
              <a:t>14</a:t>
            </a:r>
            <a:r>
              <a:rPr lang="en-US" sz="1400" dirty="0"/>
              <a:t>, 1245</a:t>
            </a:r>
          </a:p>
        </p:txBody>
      </p:sp>
      <p:sp>
        <p:nvSpPr>
          <p:cNvPr id="37" name="Rectangle 36">
            <a:extLst>
              <a:ext uri="{FF2B5EF4-FFF2-40B4-BE49-F238E27FC236}">
                <a16:creationId xmlns:a16="http://schemas.microsoft.com/office/drawing/2014/main" id="{21A5880F-54EC-8845-BF29-EBC755DAF113}"/>
              </a:ext>
            </a:extLst>
          </p:cNvPr>
          <p:cNvSpPr/>
          <p:nvPr/>
        </p:nvSpPr>
        <p:spPr>
          <a:xfrm>
            <a:off x="486450" y="1628053"/>
            <a:ext cx="2597249" cy="830997"/>
          </a:xfrm>
          <a:prstGeom prst="rect">
            <a:avLst/>
          </a:prstGeom>
        </p:spPr>
        <p:txBody>
          <a:bodyPr wrap="none">
            <a:spAutoFit/>
          </a:bodyPr>
          <a:lstStyle/>
          <a:p>
            <a:pPr algn="ctr"/>
            <a:r>
              <a:rPr lang="en-US" sz="2400" b="1" dirty="0"/>
              <a:t>The </a:t>
            </a:r>
            <a:r>
              <a:rPr lang="en-US" sz="2400" b="1" dirty="0" err="1"/>
              <a:t>protic</a:t>
            </a:r>
            <a:r>
              <a:rPr lang="en-US" sz="2400" b="1" dirty="0"/>
              <a:t> solvents</a:t>
            </a:r>
          </a:p>
          <a:p>
            <a:pPr algn="ctr"/>
            <a:r>
              <a:rPr lang="en-US" sz="2400" dirty="0"/>
              <a:t>(α &gt; 0.5)</a:t>
            </a:r>
          </a:p>
        </p:txBody>
      </p:sp>
      <p:sp>
        <p:nvSpPr>
          <p:cNvPr id="39" name="Rounded Rectangle 38">
            <a:extLst>
              <a:ext uri="{FF2B5EF4-FFF2-40B4-BE49-F238E27FC236}">
                <a16:creationId xmlns:a16="http://schemas.microsoft.com/office/drawing/2014/main" id="{44D6366A-F430-C848-98FB-3D540D68D6DD}"/>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40" name="Rounded Rectangle 39">
            <a:extLst>
              <a:ext uri="{FF2B5EF4-FFF2-40B4-BE49-F238E27FC236}">
                <a16:creationId xmlns:a16="http://schemas.microsoft.com/office/drawing/2014/main" id="{292559AC-FD43-684A-B5C2-AD40583A5957}"/>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41" name="Rounded Rectangle 40">
            <a:extLst>
              <a:ext uri="{FF2B5EF4-FFF2-40B4-BE49-F238E27FC236}">
                <a16:creationId xmlns:a16="http://schemas.microsoft.com/office/drawing/2014/main" id="{DABFFADE-3146-7942-8A8A-2269F06A81BE}"/>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42" name="Rounded Rectangle 41">
            <a:extLst>
              <a:ext uri="{FF2B5EF4-FFF2-40B4-BE49-F238E27FC236}">
                <a16:creationId xmlns:a16="http://schemas.microsoft.com/office/drawing/2014/main" id="{49240D40-BC29-E24F-840A-C2A42D5D7CCF}"/>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43" name="TextBox 42">
            <a:extLst>
              <a:ext uri="{FF2B5EF4-FFF2-40B4-BE49-F238E27FC236}">
                <a16:creationId xmlns:a16="http://schemas.microsoft.com/office/drawing/2014/main" id="{2B85CBD5-6684-7340-8C09-AA099C04AC49}"/>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44" name="TextBox 43">
            <a:extLst>
              <a:ext uri="{FF2B5EF4-FFF2-40B4-BE49-F238E27FC236}">
                <a16:creationId xmlns:a16="http://schemas.microsoft.com/office/drawing/2014/main" id="{37038B77-F0E2-3B43-B929-6F4DB181BB43}"/>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45" name="TextBox 44">
            <a:extLst>
              <a:ext uri="{FF2B5EF4-FFF2-40B4-BE49-F238E27FC236}">
                <a16:creationId xmlns:a16="http://schemas.microsoft.com/office/drawing/2014/main" id="{DFE14D3F-F5B0-6D4C-91B0-39D16C3377CD}"/>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46" name="TextBox 45">
            <a:extLst>
              <a:ext uri="{FF2B5EF4-FFF2-40B4-BE49-F238E27FC236}">
                <a16:creationId xmlns:a16="http://schemas.microsoft.com/office/drawing/2014/main" id="{7B443B64-9E93-0741-A187-B48E344B319A}"/>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47" name="Rounded Rectangle 46">
            <a:extLst>
              <a:ext uri="{FF2B5EF4-FFF2-40B4-BE49-F238E27FC236}">
                <a16:creationId xmlns:a16="http://schemas.microsoft.com/office/drawing/2014/main" id="{1C3CBD70-BCD9-B64E-A789-87DFE3923DAA}"/>
              </a:ext>
            </a:extLst>
          </p:cNvPr>
          <p:cNvSpPr/>
          <p:nvPr/>
        </p:nvSpPr>
        <p:spPr bwMode="auto">
          <a:xfrm>
            <a:off x="1748191" y="0"/>
            <a:ext cx="4475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48" name="Rounded Rectangle 47">
            <a:extLst>
              <a:ext uri="{FF2B5EF4-FFF2-40B4-BE49-F238E27FC236}">
                <a16:creationId xmlns:a16="http://schemas.microsoft.com/office/drawing/2014/main" id="{A3D001EA-075A-B848-83BA-611DA9B55491}"/>
              </a:ext>
            </a:extLst>
          </p:cNvPr>
          <p:cNvSpPr/>
          <p:nvPr/>
        </p:nvSpPr>
        <p:spPr bwMode="auto">
          <a:xfrm>
            <a:off x="8534399" y="-21058"/>
            <a:ext cx="2167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2832553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FFA7106-DCCA-9B42-95E0-DE1E4384CCB7}"/>
              </a:ext>
            </a:extLst>
          </p:cNvPr>
          <p:cNvSpPr txBox="1"/>
          <p:nvPr/>
        </p:nvSpPr>
        <p:spPr>
          <a:xfrm>
            <a:off x="171450" y="6322156"/>
            <a:ext cx="3200400" cy="307777"/>
          </a:xfrm>
          <a:prstGeom prst="rect">
            <a:avLst/>
          </a:prstGeom>
          <a:noFill/>
        </p:spPr>
        <p:txBody>
          <a:bodyPr wrap="square" rtlCol="0">
            <a:spAutoFit/>
          </a:bodyPr>
          <a:lstStyle/>
          <a:p>
            <a:r>
              <a:rPr lang="en-US" sz="1400" dirty="0"/>
              <a:t>Jessop, </a:t>
            </a:r>
            <a:r>
              <a:rPr lang="en-US" sz="1400" i="1" dirty="0" err="1"/>
              <a:t>Green Chem</a:t>
            </a:r>
            <a:r>
              <a:rPr lang="en-US" sz="1400" dirty="0"/>
              <a:t> (2012)</a:t>
            </a:r>
            <a:r>
              <a:rPr lang="en-US" sz="1400" b="1" dirty="0"/>
              <a:t> </a:t>
            </a:r>
            <a:r>
              <a:rPr lang="en-US" sz="1400" i="1" dirty="0"/>
              <a:t>14</a:t>
            </a:r>
            <a:r>
              <a:rPr lang="en-US" sz="1400" dirty="0"/>
              <a:t>, 1245</a:t>
            </a:r>
          </a:p>
        </p:txBody>
      </p:sp>
      <p:sp>
        <p:nvSpPr>
          <p:cNvPr id="37" name="Rectangle 36">
            <a:extLst>
              <a:ext uri="{FF2B5EF4-FFF2-40B4-BE49-F238E27FC236}">
                <a16:creationId xmlns:a16="http://schemas.microsoft.com/office/drawing/2014/main" id="{21A5880F-54EC-8845-BF29-EBC755DAF113}"/>
              </a:ext>
            </a:extLst>
          </p:cNvPr>
          <p:cNvSpPr/>
          <p:nvPr/>
        </p:nvSpPr>
        <p:spPr>
          <a:xfrm>
            <a:off x="486450" y="1628053"/>
            <a:ext cx="2597249" cy="830997"/>
          </a:xfrm>
          <a:prstGeom prst="rect">
            <a:avLst/>
          </a:prstGeom>
        </p:spPr>
        <p:txBody>
          <a:bodyPr wrap="none">
            <a:spAutoFit/>
          </a:bodyPr>
          <a:lstStyle/>
          <a:p>
            <a:pPr algn="ctr"/>
            <a:r>
              <a:rPr lang="en-US" sz="2400" b="1" dirty="0"/>
              <a:t>The </a:t>
            </a:r>
            <a:r>
              <a:rPr lang="en-US" sz="2400" b="1" dirty="0" err="1"/>
              <a:t>protic</a:t>
            </a:r>
            <a:r>
              <a:rPr lang="en-US" sz="2400" b="1" dirty="0"/>
              <a:t> solvents</a:t>
            </a:r>
          </a:p>
          <a:p>
            <a:pPr algn="ctr"/>
            <a:r>
              <a:rPr lang="en-US" sz="2400" dirty="0"/>
              <a:t>(α &gt; 0.5)</a:t>
            </a:r>
          </a:p>
        </p:txBody>
      </p:sp>
      <p:graphicFrame>
        <p:nvGraphicFramePr>
          <p:cNvPr id="38" name="Chart 5">
            <a:extLst>
              <a:ext uri="{FF2B5EF4-FFF2-40B4-BE49-F238E27FC236}">
                <a16:creationId xmlns:a16="http://schemas.microsoft.com/office/drawing/2014/main" id="{FFAA00DB-F48A-954F-B48A-D41523A0BA34}"/>
              </a:ext>
            </a:extLst>
          </p:cNvPr>
          <p:cNvGraphicFramePr>
            <a:graphicFrameLocks/>
          </p:cNvGraphicFramePr>
          <p:nvPr>
            <p:extLst>
              <p:ext uri="{D42A27DB-BD31-4B8C-83A1-F6EECF244321}">
                <p14:modId xmlns:p14="http://schemas.microsoft.com/office/powerpoint/2010/main" val="338100502"/>
              </p:ext>
            </p:extLst>
          </p:nvPr>
        </p:nvGraphicFramePr>
        <p:xfrm>
          <a:off x="3808350" y="1216732"/>
          <a:ext cx="8229600" cy="5562600"/>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Straight Connector 7">
            <a:extLst>
              <a:ext uri="{FF2B5EF4-FFF2-40B4-BE49-F238E27FC236}">
                <a16:creationId xmlns:a16="http://schemas.microsoft.com/office/drawing/2014/main" id="{61D5F6E1-440F-D44F-9991-164BD602CCDC}"/>
              </a:ext>
            </a:extLst>
          </p:cNvPr>
          <p:cNvCxnSpPr>
            <a:cxnSpLocks noChangeShapeType="1"/>
          </p:cNvCxnSpPr>
          <p:nvPr/>
        </p:nvCxnSpPr>
        <p:spPr bwMode="auto">
          <a:xfrm>
            <a:off x="4832818" y="3604330"/>
            <a:ext cx="6807600" cy="1588"/>
          </a:xfrm>
          <a:prstGeom prst="line">
            <a:avLst/>
          </a:prstGeom>
          <a:noFill/>
          <a:ln w="9525">
            <a:solidFill>
              <a:schemeClr val="tx1"/>
            </a:solidFill>
            <a:round/>
            <a:headEnd/>
            <a:tailEnd/>
          </a:ln>
        </p:spPr>
      </p:cxnSp>
      <p:sp>
        <p:nvSpPr>
          <p:cNvPr id="40" name="TextBox 12">
            <a:extLst>
              <a:ext uri="{FF2B5EF4-FFF2-40B4-BE49-F238E27FC236}">
                <a16:creationId xmlns:a16="http://schemas.microsoft.com/office/drawing/2014/main" id="{845AA3E7-F070-D548-9CAA-D40E245390C1}"/>
              </a:ext>
            </a:extLst>
          </p:cNvPr>
          <p:cNvSpPr txBox="1">
            <a:spLocks noChangeArrowheads="1"/>
          </p:cNvSpPr>
          <p:nvPr/>
        </p:nvSpPr>
        <p:spPr bwMode="auto">
          <a:xfrm rot="-5400000">
            <a:off x="3360675" y="2035882"/>
            <a:ext cx="1203325" cy="307975"/>
          </a:xfrm>
          <a:prstGeom prst="rect">
            <a:avLst/>
          </a:prstGeom>
          <a:noFill/>
          <a:ln w="9525">
            <a:noFill/>
            <a:miter lim="800000"/>
            <a:headEnd/>
            <a:tailEnd/>
          </a:ln>
        </p:spPr>
        <p:txBody>
          <a:bodyPr wrap="none">
            <a:prstTxWarp prst="textNoShape">
              <a:avLst/>
            </a:prstTxWarp>
            <a:spAutoFit/>
          </a:bodyPr>
          <a:lstStyle/>
          <a:p>
            <a:r>
              <a:rPr lang="en-US"/>
              <a:t>High basicity</a:t>
            </a:r>
          </a:p>
        </p:txBody>
      </p:sp>
      <p:sp>
        <p:nvSpPr>
          <p:cNvPr id="41" name="TextBox 13">
            <a:extLst>
              <a:ext uri="{FF2B5EF4-FFF2-40B4-BE49-F238E27FC236}">
                <a16:creationId xmlns:a16="http://schemas.microsoft.com/office/drawing/2014/main" id="{E28518F9-B56B-0047-95CF-B326828EB155}"/>
              </a:ext>
            </a:extLst>
          </p:cNvPr>
          <p:cNvSpPr txBox="1">
            <a:spLocks noChangeArrowheads="1"/>
          </p:cNvSpPr>
          <p:nvPr/>
        </p:nvSpPr>
        <p:spPr bwMode="auto">
          <a:xfrm rot="-5400000">
            <a:off x="3381313" y="4607632"/>
            <a:ext cx="1162050" cy="307975"/>
          </a:xfrm>
          <a:prstGeom prst="rect">
            <a:avLst/>
          </a:prstGeom>
          <a:noFill/>
          <a:ln w="9525">
            <a:noFill/>
            <a:miter lim="800000"/>
            <a:headEnd/>
            <a:tailEnd/>
          </a:ln>
        </p:spPr>
        <p:txBody>
          <a:bodyPr wrap="none">
            <a:prstTxWarp prst="textNoShape">
              <a:avLst/>
            </a:prstTxWarp>
            <a:spAutoFit/>
          </a:bodyPr>
          <a:lstStyle/>
          <a:p>
            <a:r>
              <a:rPr lang="en-US"/>
              <a:t>Low basicity</a:t>
            </a:r>
          </a:p>
        </p:txBody>
      </p:sp>
      <p:sp>
        <p:nvSpPr>
          <p:cNvPr id="42" name="Text Box 4">
            <a:extLst>
              <a:ext uri="{FF2B5EF4-FFF2-40B4-BE49-F238E27FC236}">
                <a16:creationId xmlns:a16="http://schemas.microsoft.com/office/drawing/2014/main" id="{64FFC62C-3062-C649-BB3C-7A299D4DD06F}"/>
              </a:ext>
            </a:extLst>
          </p:cNvPr>
          <p:cNvSpPr txBox="1">
            <a:spLocks noChangeArrowheads="1"/>
          </p:cNvSpPr>
          <p:nvPr/>
        </p:nvSpPr>
        <p:spPr bwMode="auto">
          <a:xfrm>
            <a:off x="10382735" y="2801057"/>
            <a:ext cx="211892" cy="276999"/>
          </a:xfrm>
          <a:prstGeom prst="rect">
            <a:avLst/>
          </a:prstGeom>
          <a:noFill/>
          <a:ln w="9525">
            <a:noFill/>
            <a:miter lim="800000"/>
            <a:headEnd/>
            <a:tailEnd/>
          </a:ln>
        </p:spPr>
        <p:txBody>
          <a:bodyPr wrap="square">
            <a:prstTxWarp prst="textNoShape">
              <a:avLst/>
            </a:prstTxWarp>
            <a:spAutoFit/>
          </a:bodyPr>
          <a:lstStyle/>
          <a:p>
            <a:endParaRPr lang="en-US" sz="1200"/>
          </a:p>
        </p:txBody>
      </p:sp>
      <p:cxnSp>
        <p:nvCxnSpPr>
          <p:cNvPr id="43" name="Straight Connector 9">
            <a:extLst>
              <a:ext uri="{FF2B5EF4-FFF2-40B4-BE49-F238E27FC236}">
                <a16:creationId xmlns:a16="http://schemas.microsoft.com/office/drawing/2014/main" id="{D136371B-6E83-7E4E-BB5B-008313366A78}"/>
              </a:ext>
            </a:extLst>
          </p:cNvPr>
          <p:cNvCxnSpPr>
            <a:cxnSpLocks noChangeShapeType="1"/>
          </p:cNvCxnSpPr>
          <p:nvPr/>
        </p:nvCxnSpPr>
        <p:spPr bwMode="auto">
          <a:xfrm rot="5400000" flipH="1" flipV="1">
            <a:off x="5688829" y="3587920"/>
            <a:ext cx="4383599" cy="0"/>
          </a:xfrm>
          <a:prstGeom prst="line">
            <a:avLst/>
          </a:prstGeom>
          <a:noFill/>
          <a:ln w="9525">
            <a:solidFill>
              <a:schemeClr val="tx1"/>
            </a:solidFill>
            <a:round/>
            <a:headEnd/>
            <a:tailEnd/>
          </a:ln>
        </p:spPr>
      </p:cxnSp>
      <p:sp>
        <p:nvSpPr>
          <p:cNvPr id="44" name="TextBox 43">
            <a:extLst>
              <a:ext uri="{FF2B5EF4-FFF2-40B4-BE49-F238E27FC236}">
                <a16:creationId xmlns:a16="http://schemas.microsoft.com/office/drawing/2014/main" id="{439934A6-0D79-6D4E-98CF-518B7E1D8AB3}"/>
              </a:ext>
            </a:extLst>
          </p:cNvPr>
          <p:cNvSpPr txBox="1"/>
          <p:nvPr/>
        </p:nvSpPr>
        <p:spPr>
          <a:xfrm>
            <a:off x="6906559" y="1620678"/>
            <a:ext cx="655309" cy="276999"/>
          </a:xfrm>
          <a:prstGeom prst="rect">
            <a:avLst/>
          </a:prstGeom>
          <a:noFill/>
        </p:spPr>
        <p:txBody>
          <a:bodyPr wrap="square" rtlCol="0">
            <a:spAutoFit/>
          </a:bodyPr>
          <a:lstStyle/>
          <a:p>
            <a:r>
              <a:rPr lang="en-US" sz="1200" dirty="0" err="1"/>
              <a:t>tBuOH</a:t>
            </a:r>
            <a:endParaRPr lang="en-US" sz="1200" dirty="0"/>
          </a:p>
        </p:txBody>
      </p:sp>
      <p:sp>
        <p:nvSpPr>
          <p:cNvPr id="45" name="TextBox 44">
            <a:extLst>
              <a:ext uri="{FF2B5EF4-FFF2-40B4-BE49-F238E27FC236}">
                <a16:creationId xmlns:a16="http://schemas.microsoft.com/office/drawing/2014/main" id="{9C2AA687-CB9D-F747-AF83-F612D151BB65}"/>
              </a:ext>
            </a:extLst>
          </p:cNvPr>
          <p:cNvSpPr txBox="1"/>
          <p:nvPr/>
        </p:nvSpPr>
        <p:spPr>
          <a:xfrm>
            <a:off x="7369689" y="1860342"/>
            <a:ext cx="614167" cy="276999"/>
          </a:xfrm>
          <a:prstGeom prst="rect">
            <a:avLst/>
          </a:prstGeom>
          <a:noFill/>
        </p:spPr>
        <p:txBody>
          <a:bodyPr wrap="square" rtlCol="0">
            <a:spAutoFit/>
          </a:bodyPr>
          <a:lstStyle/>
          <a:p>
            <a:r>
              <a:rPr lang="en-US" sz="1200" dirty="0" err="1"/>
              <a:t>iPrOH</a:t>
            </a:r>
            <a:endParaRPr lang="en-US" sz="1200" dirty="0"/>
          </a:p>
        </p:txBody>
      </p:sp>
      <p:sp>
        <p:nvSpPr>
          <p:cNvPr id="46" name="TextBox 45">
            <a:extLst>
              <a:ext uri="{FF2B5EF4-FFF2-40B4-BE49-F238E27FC236}">
                <a16:creationId xmlns:a16="http://schemas.microsoft.com/office/drawing/2014/main" id="{9825F194-8434-9A4C-82CC-F22C284373C7}"/>
              </a:ext>
            </a:extLst>
          </p:cNvPr>
          <p:cNvSpPr txBox="1"/>
          <p:nvPr/>
        </p:nvSpPr>
        <p:spPr>
          <a:xfrm>
            <a:off x="7298771" y="2175856"/>
            <a:ext cx="696594" cy="276999"/>
          </a:xfrm>
          <a:prstGeom prst="rect">
            <a:avLst/>
          </a:prstGeom>
          <a:noFill/>
        </p:spPr>
        <p:txBody>
          <a:bodyPr wrap="square" rtlCol="0">
            <a:spAutoFit/>
          </a:bodyPr>
          <a:lstStyle/>
          <a:p>
            <a:r>
              <a:rPr lang="en-US" sz="1200" dirty="0" err="1"/>
              <a:t>butanol</a:t>
            </a:r>
            <a:endParaRPr lang="en-US" sz="1200" dirty="0"/>
          </a:p>
        </p:txBody>
      </p:sp>
      <p:sp>
        <p:nvSpPr>
          <p:cNvPr id="47" name="TextBox 46">
            <a:extLst>
              <a:ext uri="{FF2B5EF4-FFF2-40B4-BE49-F238E27FC236}">
                <a16:creationId xmlns:a16="http://schemas.microsoft.com/office/drawing/2014/main" id="{3B73987C-222C-C241-BED3-B82599F05BC8}"/>
              </a:ext>
            </a:extLst>
          </p:cNvPr>
          <p:cNvSpPr txBox="1"/>
          <p:nvPr/>
        </p:nvSpPr>
        <p:spPr>
          <a:xfrm>
            <a:off x="7795844" y="2558232"/>
            <a:ext cx="696594" cy="276999"/>
          </a:xfrm>
          <a:prstGeom prst="rect">
            <a:avLst/>
          </a:prstGeom>
          <a:noFill/>
        </p:spPr>
        <p:txBody>
          <a:bodyPr wrap="square" rtlCol="0">
            <a:spAutoFit/>
          </a:bodyPr>
          <a:lstStyle/>
          <a:p>
            <a:r>
              <a:rPr lang="en-US" sz="1200" dirty="0"/>
              <a:t>ethanol</a:t>
            </a:r>
          </a:p>
        </p:txBody>
      </p:sp>
      <p:sp>
        <p:nvSpPr>
          <p:cNvPr id="48" name="TextBox 47">
            <a:extLst>
              <a:ext uri="{FF2B5EF4-FFF2-40B4-BE49-F238E27FC236}">
                <a16:creationId xmlns:a16="http://schemas.microsoft.com/office/drawing/2014/main" id="{F60F56B7-BE35-134D-8E72-A6ABD19C135A}"/>
              </a:ext>
            </a:extLst>
          </p:cNvPr>
          <p:cNvSpPr txBox="1"/>
          <p:nvPr/>
        </p:nvSpPr>
        <p:spPr>
          <a:xfrm>
            <a:off x="9249808" y="3373671"/>
            <a:ext cx="1212874" cy="276999"/>
          </a:xfrm>
          <a:prstGeom prst="rect">
            <a:avLst/>
          </a:prstGeom>
          <a:noFill/>
        </p:spPr>
        <p:txBody>
          <a:bodyPr wrap="square" rtlCol="0">
            <a:spAutoFit/>
          </a:bodyPr>
          <a:lstStyle/>
          <a:p>
            <a:r>
              <a:rPr lang="en-US" sz="1200" dirty="0"/>
              <a:t>ethyl lactate</a:t>
            </a:r>
          </a:p>
        </p:txBody>
      </p:sp>
      <p:sp>
        <p:nvSpPr>
          <p:cNvPr id="49" name="TextBox 48">
            <a:extLst>
              <a:ext uri="{FF2B5EF4-FFF2-40B4-BE49-F238E27FC236}">
                <a16:creationId xmlns:a16="http://schemas.microsoft.com/office/drawing/2014/main" id="{993CE589-92B0-604F-8DD4-EC69DC34B0D2}"/>
              </a:ext>
            </a:extLst>
          </p:cNvPr>
          <p:cNvSpPr txBox="1"/>
          <p:nvPr/>
        </p:nvSpPr>
        <p:spPr>
          <a:xfrm>
            <a:off x="11504550" y="4909000"/>
            <a:ext cx="573315" cy="276999"/>
          </a:xfrm>
          <a:prstGeom prst="rect">
            <a:avLst/>
          </a:prstGeom>
          <a:noFill/>
        </p:spPr>
        <p:txBody>
          <a:bodyPr wrap="square" rtlCol="0">
            <a:spAutoFit/>
          </a:bodyPr>
          <a:lstStyle/>
          <a:p>
            <a:r>
              <a:rPr lang="en-US" sz="1200" dirty="0"/>
              <a:t>water</a:t>
            </a:r>
          </a:p>
        </p:txBody>
      </p:sp>
      <p:sp>
        <p:nvSpPr>
          <p:cNvPr id="50" name="TextBox 49">
            <a:extLst>
              <a:ext uri="{FF2B5EF4-FFF2-40B4-BE49-F238E27FC236}">
                <a16:creationId xmlns:a16="http://schemas.microsoft.com/office/drawing/2014/main" id="{BA6663F5-D090-5147-9198-F18205258A02}"/>
              </a:ext>
            </a:extLst>
          </p:cNvPr>
          <p:cNvSpPr txBox="1"/>
          <p:nvPr/>
        </p:nvSpPr>
        <p:spPr>
          <a:xfrm>
            <a:off x="10890608" y="3589338"/>
            <a:ext cx="720947" cy="276999"/>
          </a:xfrm>
          <a:prstGeom prst="rect">
            <a:avLst/>
          </a:prstGeom>
          <a:noFill/>
        </p:spPr>
        <p:txBody>
          <a:bodyPr wrap="square" rtlCol="0">
            <a:spAutoFit/>
          </a:bodyPr>
          <a:lstStyle/>
          <a:p>
            <a:r>
              <a:rPr lang="en-US" sz="1200" dirty="0"/>
              <a:t>glycerol</a:t>
            </a:r>
          </a:p>
        </p:txBody>
      </p:sp>
      <p:sp>
        <p:nvSpPr>
          <p:cNvPr id="51" name="TextBox 50">
            <a:extLst>
              <a:ext uri="{FF2B5EF4-FFF2-40B4-BE49-F238E27FC236}">
                <a16:creationId xmlns:a16="http://schemas.microsoft.com/office/drawing/2014/main" id="{942E578A-4461-AA46-982D-2D1966685327}"/>
              </a:ext>
            </a:extLst>
          </p:cNvPr>
          <p:cNvSpPr txBox="1"/>
          <p:nvPr/>
        </p:nvSpPr>
        <p:spPr>
          <a:xfrm>
            <a:off x="8209014" y="3157108"/>
            <a:ext cx="819512" cy="276999"/>
          </a:xfrm>
          <a:prstGeom prst="rect">
            <a:avLst/>
          </a:prstGeom>
          <a:noFill/>
        </p:spPr>
        <p:txBody>
          <a:bodyPr wrap="square" rtlCol="0">
            <a:spAutoFit/>
          </a:bodyPr>
          <a:lstStyle/>
          <a:p>
            <a:r>
              <a:rPr lang="en-US" sz="1200" dirty="0"/>
              <a:t>methanol</a:t>
            </a:r>
          </a:p>
        </p:txBody>
      </p:sp>
      <p:sp>
        <p:nvSpPr>
          <p:cNvPr id="52" name="TextBox 10">
            <a:extLst>
              <a:ext uri="{FF2B5EF4-FFF2-40B4-BE49-F238E27FC236}">
                <a16:creationId xmlns:a16="http://schemas.microsoft.com/office/drawing/2014/main" id="{F4FD8266-DC31-5243-A266-6FBBA82B7482}"/>
              </a:ext>
            </a:extLst>
          </p:cNvPr>
          <p:cNvSpPr txBox="1">
            <a:spLocks noChangeArrowheads="1"/>
          </p:cNvSpPr>
          <p:nvPr/>
        </p:nvSpPr>
        <p:spPr bwMode="auto">
          <a:xfrm>
            <a:off x="8720075" y="6322132"/>
            <a:ext cx="1184275" cy="307975"/>
          </a:xfrm>
          <a:prstGeom prst="rect">
            <a:avLst/>
          </a:prstGeom>
          <a:noFill/>
          <a:ln w="9525">
            <a:noFill/>
            <a:miter lim="800000"/>
            <a:headEnd/>
            <a:tailEnd/>
          </a:ln>
        </p:spPr>
        <p:txBody>
          <a:bodyPr wrap="none">
            <a:prstTxWarp prst="textNoShape">
              <a:avLst/>
            </a:prstTxWarp>
            <a:spAutoFit/>
          </a:bodyPr>
          <a:lstStyle/>
          <a:p>
            <a:r>
              <a:rPr lang="en-US"/>
              <a:t>High polarity</a:t>
            </a:r>
          </a:p>
        </p:txBody>
      </p:sp>
      <p:sp>
        <p:nvSpPr>
          <p:cNvPr id="53" name="TextBox 11">
            <a:extLst>
              <a:ext uri="{FF2B5EF4-FFF2-40B4-BE49-F238E27FC236}">
                <a16:creationId xmlns:a16="http://schemas.microsoft.com/office/drawing/2014/main" id="{F3D2028F-4DC7-6644-8636-82A573DDCCFF}"/>
              </a:ext>
            </a:extLst>
          </p:cNvPr>
          <p:cNvSpPr txBox="1">
            <a:spLocks noChangeArrowheads="1"/>
          </p:cNvSpPr>
          <p:nvPr/>
        </p:nvSpPr>
        <p:spPr bwMode="auto">
          <a:xfrm>
            <a:off x="5484750" y="6322132"/>
            <a:ext cx="1146175" cy="307975"/>
          </a:xfrm>
          <a:prstGeom prst="rect">
            <a:avLst/>
          </a:prstGeom>
          <a:noFill/>
          <a:ln w="9525">
            <a:noFill/>
            <a:miter lim="800000"/>
            <a:headEnd/>
            <a:tailEnd/>
          </a:ln>
        </p:spPr>
        <p:txBody>
          <a:bodyPr wrap="none">
            <a:prstTxWarp prst="textNoShape">
              <a:avLst/>
            </a:prstTxWarp>
            <a:spAutoFit/>
          </a:bodyPr>
          <a:lstStyle/>
          <a:p>
            <a:r>
              <a:rPr lang="en-US"/>
              <a:t>Low polarity</a:t>
            </a:r>
          </a:p>
        </p:txBody>
      </p:sp>
      <p:sp>
        <p:nvSpPr>
          <p:cNvPr id="54" name="TextBox 53">
            <a:extLst>
              <a:ext uri="{FF2B5EF4-FFF2-40B4-BE49-F238E27FC236}">
                <a16:creationId xmlns:a16="http://schemas.microsoft.com/office/drawing/2014/main" id="{5C80757D-A75F-B448-AAAF-68707D2254DB}"/>
              </a:ext>
            </a:extLst>
          </p:cNvPr>
          <p:cNvSpPr txBox="1"/>
          <p:nvPr/>
        </p:nvSpPr>
        <p:spPr>
          <a:xfrm>
            <a:off x="7645912" y="2056157"/>
            <a:ext cx="1382614" cy="276999"/>
          </a:xfrm>
          <a:prstGeom prst="rect">
            <a:avLst/>
          </a:prstGeom>
          <a:noFill/>
        </p:spPr>
        <p:txBody>
          <a:bodyPr wrap="square" rtlCol="0">
            <a:spAutoFit/>
          </a:bodyPr>
          <a:lstStyle/>
          <a:p>
            <a:r>
              <a:rPr lang="en-US" sz="1200" dirty="0" err="1"/>
              <a:t>1-propanol</a:t>
            </a:r>
            <a:endParaRPr lang="en-US" sz="1200" dirty="0"/>
          </a:p>
        </p:txBody>
      </p:sp>
      <p:pic>
        <p:nvPicPr>
          <p:cNvPr id="55" name="Picture 54">
            <a:extLst>
              <a:ext uri="{FF2B5EF4-FFF2-40B4-BE49-F238E27FC236}">
                <a16:creationId xmlns:a16="http://schemas.microsoft.com/office/drawing/2014/main" id="{19107CB7-49C6-AC42-9EE1-80B60928A568}"/>
              </a:ext>
            </a:extLst>
          </p:cNvPr>
          <p:cNvPicPr>
            <a:picLocks noChangeAspect="1"/>
          </p:cNvPicPr>
          <p:nvPr/>
        </p:nvPicPr>
        <p:blipFill>
          <a:blip r:embed="rId4"/>
          <a:stretch>
            <a:fillRect/>
          </a:stretch>
        </p:blipFill>
        <p:spPr>
          <a:xfrm>
            <a:off x="8431238" y="3519500"/>
            <a:ext cx="1152288" cy="393464"/>
          </a:xfrm>
          <a:prstGeom prst="rect">
            <a:avLst/>
          </a:prstGeom>
        </p:spPr>
      </p:pic>
      <p:pic>
        <p:nvPicPr>
          <p:cNvPr id="56" name="Picture 55">
            <a:extLst>
              <a:ext uri="{FF2B5EF4-FFF2-40B4-BE49-F238E27FC236}">
                <a16:creationId xmlns:a16="http://schemas.microsoft.com/office/drawing/2014/main" id="{A94FECD4-EAAD-5F4F-89B8-A41582A45986}"/>
              </a:ext>
            </a:extLst>
          </p:cNvPr>
          <p:cNvPicPr>
            <a:picLocks noChangeAspect="1"/>
          </p:cNvPicPr>
          <p:nvPr/>
        </p:nvPicPr>
        <p:blipFill>
          <a:blip r:embed="rId5"/>
          <a:stretch>
            <a:fillRect/>
          </a:stretch>
        </p:blipFill>
        <p:spPr>
          <a:xfrm>
            <a:off x="9526441" y="3660484"/>
            <a:ext cx="1063563" cy="397063"/>
          </a:xfrm>
          <a:prstGeom prst="rect">
            <a:avLst/>
          </a:prstGeom>
        </p:spPr>
      </p:pic>
      <p:sp>
        <p:nvSpPr>
          <p:cNvPr id="57" name="Freeform 2">
            <a:extLst>
              <a:ext uri="{FF2B5EF4-FFF2-40B4-BE49-F238E27FC236}">
                <a16:creationId xmlns:a16="http://schemas.microsoft.com/office/drawing/2014/main" id="{F4A60963-BD91-D44E-B57E-AD26651CCA37}"/>
              </a:ext>
            </a:extLst>
          </p:cNvPr>
          <p:cNvSpPr>
            <a:spLocks/>
          </p:cNvSpPr>
          <p:nvPr/>
        </p:nvSpPr>
        <p:spPr bwMode="auto">
          <a:xfrm>
            <a:off x="6427725" y="1503276"/>
            <a:ext cx="5604073" cy="4275291"/>
          </a:xfrm>
          <a:custGeom>
            <a:avLst/>
            <a:gdLst>
              <a:gd name="T0" fmla="+- 0 3062 217"/>
              <a:gd name="T1" fmla="*/ T0 w 20865"/>
              <a:gd name="T2" fmla="+- 0 21592 555"/>
              <a:gd name="T3" fmla="*/ 21592 h 21045"/>
              <a:gd name="T4" fmla="+- 0 2514 217"/>
              <a:gd name="T5" fmla="*/ T4 w 20865"/>
              <a:gd name="T6" fmla="+- 0 13146 555"/>
              <a:gd name="T7" fmla="*/ 13146 h 21045"/>
              <a:gd name="T8" fmla="+- 0 257 217"/>
              <a:gd name="T9" fmla="*/ T8 w 20865"/>
              <a:gd name="T10" fmla="+- 0 5848 555"/>
              <a:gd name="T11" fmla="*/ 5848 h 21045"/>
              <a:gd name="T12" fmla="+- 0 1321 217"/>
              <a:gd name="T13" fmla="*/ T12 w 20865"/>
              <a:gd name="T14" fmla="+- 0 775 555"/>
              <a:gd name="T15" fmla="*/ 775 h 21045"/>
              <a:gd name="T16" fmla="+- 0 6236 217"/>
              <a:gd name="T17" fmla="*/ T16 w 20865"/>
              <a:gd name="T18" fmla="+- 0 2616 555"/>
              <a:gd name="T19" fmla="*/ 2616 h 21045"/>
              <a:gd name="T20" fmla="+- 0 8291 217"/>
              <a:gd name="T21" fmla="*/ T20 w 20865"/>
              <a:gd name="T22" fmla="+- 0 6380 555"/>
              <a:gd name="T23" fmla="*/ 6380 h 21045"/>
              <a:gd name="T24" fmla="+- 0 9905 217"/>
              <a:gd name="T25" fmla="*/ T24 w 20865"/>
              <a:gd name="T26" fmla="+- 0 9326 555"/>
              <a:gd name="T27" fmla="*/ 9326 h 21045"/>
              <a:gd name="T28" fmla="+- 0 16957 217"/>
              <a:gd name="T29" fmla="*/ T28 w 20865"/>
              <a:gd name="T30" fmla="+- 0 10084 555"/>
              <a:gd name="T31" fmla="*/ 10084 h 21045"/>
              <a:gd name="T32" fmla="+- 0 19737 217"/>
              <a:gd name="T33" fmla="*/ T32 w 20865"/>
              <a:gd name="T34" fmla="+- 0 14195 555"/>
              <a:gd name="T35" fmla="*/ 14195 h 21045"/>
              <a:gd name="T36" fmla="+- 0 20874 217"/>
              <a:gd name="T37" fmla="*/ T36 w 20865"/>
              <a:gd name="T38" fmla="+- 0 18941 555"/>
              <a:gd name="T39" fmla="*/ 18941 h 21045"/>
              <a:gd name="T40" fmla="+- 0 13317 217"/>
              <a:gd name="T41" fmla="*/ T40 w 20865"/>
              <a:gd name="T42" fmla="+- 0 21600 555"/>
              <a:gd name="T43" fmla="*/ 21600 h 21045"/>
              <a:gd name="T44" fmla="+- 0 3062 217"/>
              <a:gd name="T45" fmla="*/ T44 w 20865"/>
              <a:gd name="T46" fmla="+- 0 21592 555"/>
              <a:gd name="T47" fmla="*/ 21592 h 21045"/>
              <a:gd name="T48" fmla="+- 0 3062 217"/>
              <a:gd name="T49" fmla="*/ T48 w 20865"/>
              <a:gd name="T50" fmla="+- 0 21592 555"/>
              <a:gd name="T51" fmla="*/ 21592 h 21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865" h="21045">
                <a:moveTo>
                  <a:pt x="2845" y="21037"/>
                </a:moveTo>
                <a:cubicBezTo>
                  <a:pt x="2845" y="21037"/>
                  <a:pt x="2629" y="14403"/>
                  <a:pt x="2297" y="12591"/>
                </a:cubicBezTo>
                <a:cubicBezTo>
                  <a:pt x="1995" y="10944"/>
                  <a:pt x="106" y="6907"/>
                  <a:pt x="40" y="5293"/>
                </a:cubicBezTo>
                <a:cubicBezTo>
                  <a:pt x="-6" y="4191"/>
                  <a:pt x="-217" y="1079"/>
                  <a:pt x="1104" y="220"/>
                </a:cubicBezTo>
                <a:cubicBezTo>
                  <a:pt x="2295" y="-555"/>
                  <a:pt x="4919" y="875"/>
                  <a:pt x="6019" y="2061"/>
                </a:cubicBezTo>
                <a:cubicBezTo>
                  <a:pt x="7139" y="3267"/>
                  <a:pt x="8074" y="5825"/>
                  <a:pt x="8074" y="5825"/>
                </a:cubicBezTo>
                <a:cubicBezTo>
                  <a:pt x="8074" y="5825"/>
                  <a:pt x="8661" y="7912"/>
                  <a:pt x="9688" y="8771"/>
                </a:cubicBezTo>
                <a:cubicBezTo>
                  <a:pt x="10722" y="9635"/>
                  <a:pt x="15470" y="9035"/>
                  <a:pt x="16740" y="9529"/>
                </a:cubicBezTo>
                <a:cubicBezTo>
                  <a:pt x="18394" y="10173"/>
                  <a:pt x="19037" y="12571"/>
                  <a:pt x="19520" y="13640"/>
                </a:cubicBezTo>
                <a:cubicBezTo>
                  <a:pt x="20008" y="14721"/>
                  <a:pt x="21383" y="17187"/>
                  <a:pt x="20657" y="18386"/>
                </a:cubicBezTo>
                <a:cubicBezTo>
                  <a:pt x="19740" y="19899"/>
                  <a:pt x="13100" y="21045"/>
                  <a:pt x="13100" y="21045"/>
                </a:cubicBezTo>
                <a:lnTo>
                  <a:pt x="2845" y="21037"/>
                </a:lnTo>
                <a:close/>
                <a:moveTo>
                  <a:pt x="2845" y="21037"/>
                </a:moveTo>
              </a:path>
            </a:pathLst>
          </a:custGeom>
          <a:solidFill>
            <a:srgbClr val="0000FF">
              <a:alpha val="20000"/>
            </a:srgbClr>
          </a:solidFill>
          <a:ln>
            <a:noFill/>
          </a:ln>
          <a:extLst>
            <a:ext uri="{91240B29-F687-4f45-9708-019B960494DF}">
              <a14:hiddenLine xmlns=""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58" name="Rounded Rectangle 57">
            <a:extLst>
              <a:ext uri="{FF2B5EF4-FFF2-40B4-BE49-F238E27FC236}">
                <a16:creationId xmlns:a16="http://schemas.microsoft.com/office/drawing/2014/main" id="{CE7895B2-582F-BF4B-B099-9C732949BC06}"/>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59" name="Rounded Rectangle 58">
            <a:extLst>
              <a:ext uri="{FF2B5EF4-FFF2-40B4-BE49-F238E27FC236}">
                <a16:creationId xmlns:a16="http://schemas.microsoft.com/office/drawing/2014/main" id="{AD7C081C-D423-FA45-A50D-A84AD4A89AA5}"/>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0" name="Rounded Rectangle 59">
            <a:extLst>
              <a:ext uri="{FF2B5EF4-FFF2-40B4-BE49-F238E27FC236}">
                <a16:creationId xmlns:a16="http://schemas.microsoft.com/office/drawing/2014/main" id="{CC6ABCDF-385A-A34C-94BC-26527B18BD7B}"/>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1" name="Rounded Rectangle 60">
            <a:extLst>
              <a:ext uri="{FF2B5EF4-FFF2-40B4-BE49-F238E27FC236}">
                <a16:creationId xmlns:a16="http://schemas.microsoft.com/office/drawing/2014/main" id="{33467C92-6F71-8441-932C-25B73A5BB34F}"/>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2" name="TextBox 61">
            <a:extLst>
              <a:ext uri="{FF2B5EF4-FFF2-40B4-BE49-F238E27FC236}">
                <a16:creationId xmlns:a16="http://schemas.microsoft.com/office/drawing/2014/main" id="{D1286750-7FBE-DD48-B0A5-2B8F8AA31ABF}"/>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63" name="TextBox 62">
            <a:extLst>
              <a:ext uri="{FF2B5EF4-FFF2-40B4-BE49-F238E27FC236}">
                <a16:creationId xmlns:a16="http://schemas.microsoft.com/office/drawing/2014/main" id="{72235B82-CE4D-E24A-84BE-5D9316285FB7}"/>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64" name="TextBox 63">
            <a:extLst>
              <a:ext uri="{FF2B5EF4-FFF2-40B4-BE49-F238E27FC236}">
                <a16:creationId xmlns:a16="http://schemas.microsoft.com/office/drawing/2014/main" id="{7F4AC535-D50D-4A42-AC63-75F1B8EE1217}"/>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65" name="TextBox 64">
            <a:extLst>
              <a:ext uri="{FF2B5EF4-FFF2-40B4-BE49-F238E27FC236}">
                <a16:creationId xmlns:a16="http://schemas.microsoft.com/office/drawing/2014/main" id="{1FBF3524-642C-9A4E-A2EA-63C431EB08E8}"/>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66" name="Rounded Rectangle 65">
            <a:extLst>
              <a:ext uri="{FF2B5EF4-FFF2-40B4-BE49-F238E27FC236}">
                <a16:creationId xmlns:a16="http://schemas.microsoft.com/office/drawing/2014/main" id="{1D04AC35-5665-A643-A669-48240A793A58}"/>
              </a:ext>
            </a:extLst>
          </p:cNvPr>
          <p:cNvSpPr/>
          <p:nvPr/>
        </p:nvSpPr>
        <p:spPr bwMode="auto">
          <a:xfrm>
            <a:off x="1748191" y="0"/>
            <a:ext cx="4475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67" name="Rounded Rectangle 66">
            <a:extLst>
              <a:ext uri="{FF2B5EF4-FFF2-40B4-BE49-F238E27FC236}">
                <a16:creationId xmlns:a16="http://schemas.microsoft.com/office/drawing/2014/main" id="{A595F355-C2C0-0845-BCCA-945BEDD8AE6E}"/>
              </a:ext>
            </a:extLst>
          </p:cNvPr>
          <p:cNvSpPr/>
          <p:nvPr/>
        </p:nvSpPr>
        <p:spPr bwMode="auto">
          <a:xfrm>
            <a:off x="8534399" y="-21058"/>
            <a:ext cx="2167348"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307641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04156" y="1725641"/>
            <a:ext cx="6996186" cy="272170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The problems with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Minimizing solvent use</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Selecting greener 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Using unconventional solvents</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3136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CE7895B2-582F-BF4B-B099-9C732949BC06}"/>
              </a:ext>
            </a:extLst>
          </p:cNvPr>
          <p:cNvSpPr/>
          <p:nvPr/>
        </p:nvSpPr>
        <p:spPr bwMode="auto">
          <a:xfrm>
            <a:off x="18107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59" name="Rounded Rectangle 58">
            <a:extLst>
              <a:ext uri="{FF2B5EF4-FFF2-40B4-BE49-F238E27FC236}">
                <a16:creationId xmlns:a16="http://schemas.microsoft.com/office/drawing/2014/main" id="{AD7C081C-D423-FA45-A50D-A84AD4A89AA5}"/>
              </a:ext>
            </a:extLst>
          </p:cNvPr>
          <p:cNvSpPr/>
          <p:nvPr/>
        </p:nvSpPr>
        <p:spPr bwMode="auto">
          <a:xfrm>
            <a:off x="4043047"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0" name="Rounded Rectangle 59">
            <a:extLst>
              <a:ext uri="{FF2B5EF4-FFF2-40B4-BE49-F238E27FC236}">
                <a16:creationId xmlns:a16="http://schemas.microsoft.com/office/drawing/2014/main" id="{CC6ABCDF-385A-A34C-94BC-26527B18BD7B}"/>
              </a:ext>
            </a:extLst>
          </p:cNvPr>
          <p:cNvSpPr/>
          <p:nvPr/>
        </p:nvSpPr>
        <p:spPr bwMode="auto">
          <a:xfrm>
            <a:off x="6302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1" name="Rounded Rectangle 60">
            <a:extLst>
              <a:ext uri="{FF2B5EF4-FFF2-40B4-BE49-F238E27FC236}">
                <a16:creationId xmlns:a16="http://schemas.microsoft.com/office/drawing/2014/main" id="{33467C92-6F71-8441-932C-25B73A5BB34F}"/>
              </a:ext>
            </a:extLst>
          </p:cNvPr>
          <p:cNvSpPr/>
          <p:nvPr/>
        </p:nvSpPr>
        <p:spPr bwMode="auto">
          <a:xfrm>
            <a:off x="8534399" y="78270"/>
            <a:ext cx="2115344" cy="1152128"/>
          </a:xfrm>
          <a:prstGeom prst="roundRect">
            <a:avLst/>
          </a:prstGeom>
          <a:solidFill>
            <a:srgbClr val="FFA49E"/>
          </a:solidFill>
          <a:ln w="9525" cap="flat" cmpd="sng" algn="ctr">
            <a:noFill/>
            <a:prstDash val="solid"/>
            <a:round/>
            <a:headEnd type="none" w="med" len="med"/>
            <a:tailEnd type="none" w="med" len="med"/>
          </a:ln>
          <a:effectLst>
            <a:outerShdw blurRad="50800" dist="1016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Helvetica" pitchFamily="-112" charset="0"/>
            </a:endParaRPr>
          </a:p>
        </p:txBody>
      </p:sp>
      <p:sp>
        <p:nvSpPr>
          <p:cNvPr id="62" name="TextBox 61">
            <a:extLst>
              <a:ext uri="{FF2B5EF4-FFF2-40B4-BE49-F238E27FC236}">
                <a16:creationId xmlns:a16="http://schemas.microsoft.com/office/drawing/2014/main" id="{D1286750-7FBE-DD48-B0A5-2B8F8AA31ABF}"/>
              </a:ext>
            </a:extLst>
          </p:cNvPr>
          <p:cNvSpPr txBox="1"/>
          <p:nvPr/>
        </p:nvSpPr>
        <p:spPr>
          <a:xfrm>
            <a:off x="1837911" y="222286"/>
            <a:ext cx="2061128" cy="830997"/>
          </a:xfrm>
          <a:prstGeom prst="rect">
            <a:avLst/>
          </a:prstGeom>
          <a:noFill/>
        </p:spPr>
        <p:txBody>
          <a:bodyPr wrap="square" rtlCol="0">
            <a:spAutoFit/>
          </a:bodyPr>
          <a:lstStyle/>
          <a:p>
            <a:pPr algn="ctr"/>
            <a:r>
              <a:rPr lang="en-US" sz="1600" dirty="0"/>
              <a:t>Environmental impact during solvent manufacture</a:t>
            </a:r>
          </a:p>
        </p:txBody>
      </p:sp>
      <p:sp>
        <p:nvSpPr>
          <p:cNvPr id="63" name="TextBox 62">
            <a:extLst>
              <a:ext uri="{FF2B5EF4-FFF2-40B4-BE49-F238E27FC236}">
                <a16:creationId xmlns:a16="http://schemas.microsoft.com/office/drawing/2014/main" id="{72235B82-CE4D-E24A-84BE-5D9316285FB7}"/>
              </a:ext>
            </a:extLst>
          </p:cNvPr>
          <p:cNvSpPr txBox="1"/>
          <p:nvPr/>
        </p:nvSpPr>
        <p:spPr>
          <a:xfrm>
            <a:off x="4286183" y="222286"/>
            <a:ext cx="1683536" cy="830997"/>
          </a:xfrm>
          <a:prstGeom prst="rect">
            <a:avLst/>
          </a:prstGeom>
          <a:noFill/>
        </p:spPr>
        <p:txBody>
          <a:bodyPr wrap="square" rtlCol="0">
            <a:spAutoFit/>
          </a:bodyPr>
          <a:lstStyle/>
          <a:p>
            <a:pPr algn="ctr"/>
            <a:r>
              <a:rPr lang="en-US" sz="1600" dirty="0"/>
              <a:t>Environmental impact during solvent use</a:t>
            </a:r>
          </a:p>
        </p:txBody>
      </p:sp>
      <p:sp>
        <p:nvSpPr>
          <p:cNvPr id="64" name="TextBox 63">
            <a:extLst>
              <a:ext uri="{FF2B5EF4-FFF2-40B4-BE49-F238E27FC236}">
                <a16:creationId xmlns:a16="http://schemas.microsoft.com/office/drawing/2014/main" id="{7F4AC535-D50D-4A42-AC63-75F1B8EE1217}"/>
              </a:ext>
            </a:extLst>
          </p:cNvPr>
          <p:cNvSpPr txBox="1"/>
          <p:nvPr/>
        </p:nvSpPr>
        <p:spPr>
          <a:xfrm>
            <a:off x="6442454" y="222286"/>
            <a:ext cx="1876177" cy="830997"/>
          </a:xfrm>
          <a:prstGeom prst="rect">
            <a:avLst/>
          </a:prstGeom>
          <a:noFill/>
        </p:spPr>
        <p:txBody>
          <a:bodyPr wrap="square" rtlCol="0">
            <a:spAutoFit/>
          </a:bodyPr>
          <a:lstStyle/>
          <a:p>
            <a:pPr algn="ctr"/>
            <a:r>
              <a:rPr lang="en-US" sz="1600" dirty="0"/>
              <a:t>Solvent performance during use</a:t>
            </a:r>
          </a:p>
        </p:txBody>
      </p:sp>
      <p:sp>
        <p:nvSpPr>
          <p:cNvPr id="65" name="TextBox 64">
            <a:extLst>
              <a:ext uri="{FF2B5EF4-FFF2-40B4-BE49-F238E27FC236}">
                <a16:creationId xmlns:a16="http://schemas.microsoft.com/office/drawing/2014/main" id="{1FBF3524-642C-9A4E-A2EA-63C431EB08E8}"/>
              </a:ext>
            </a:extLst>
          </p:cNvPr>
          <p:cNvSpPr txBox="1"/>
          <p:nvPr/>
        </p:nvSpPr>
        <p:spPr>
          <a:xfrm>
            <a:off x="8496603" y="222286"/>
            <a:ext cx="2126284" cy="830997"/>
          </a:xfrm>
          <a:prstGeom prst="rect">
            <a:avLst/>
          </a:prstGeom>
          <a:noFill/>
        </p:spPr>
        <p:txBody>
          <a:bodyPr wrap="square" rtlCol="0">
            <a:spAutoFit/>
          </a:bodyPr>
          <a:lstStyle/>
          <a:p>
            <a:pPr algn="ctr"/>
            <a:r>
              <a:rPr lang="en-US" sz="1600" dirty="0"/>
              <a:t>Environmental impact after solvent use</a:t>
            </a:r>
          </a:p>
        </p:txBody>
      </p:sp>
      <p:sp>
        <p:nvSpPr>
          <p:cNvPr id="66" name="Rounded Rectangle 65">
            <a:extLst>
              <a:ext uri="{FF2B5EF4-FFF2-40B4-BE49-F238E27FC236}">
                <a16:creationId xmlns:a16="http://schemas.microsoft.com/office/drawing/2014/main" id="{1D04AC35-5665-A643-A669-48240A793A58}"/>
              </a:ext>
            </a:extLst>
          </p:cNvPr>
          <p:cNvSpPr/>
          <p:nvPr/>
        </p:nvSpPr>
        <p:spPr bwMode="auto">
          <a:xfrm>
            <a:off x="1748190" y="0"/>
            <a:ext cx="6708497" cy="1437620"/>
          </a:xfrm>
          <a:prstGeom prst="roundRect">
            <a:avLst/>
          </a:prstGeom>
          <a:solidFill>
            <a:schemeClr val="bg1">
              <a:alpha val="6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5" name="Text Box 7">
            <a:extLst>
              <a:ext uri="{FF2B5EF4-FFF2-40B4-BE49-F238E27FC236}">
                <a16:creationId xmlns:a16="http://schemas.microsoft.com/office/drawing/2014/main" id="{4E8D31F0-06EA-0047-B351-90F490C7B291}"/>
              </a:ext>
            </a:extLst>
          </p:cNvPr>
          <p:cNvSpPr txBox="1">
            <a:spLocks noChangeArrowheads="1"/>
          </p:cNvSpPr>
          <p:nvPr/>
        </p:nvSpPr>
        <p:spPr bwMode="auto">
          <a:xfrm>
            <a:off x="5142253" y="4140069"/>
            <a:ext cx="184150" cy="304800"/>
          </a:xfrm>
          <a:prstGeom prst="rect">
            <a:avLst/>
          </a:prstGeom>
          <a:noFill/>
          <a:ln w="9525">
            <a:noFill/>
            <a:miter lim="800000"/>
            <a:headEnd/>
            <a:tailEnd/>
          </a:ln>
        </p:spPr>
        <p:txBody>
          <a:bodyPr wrap="none">
            <a:prstTxWarp prst="textNoShape">
              <a:avLst/>
            </a:prstTxWarp>
            <a:spAutoFit/>
          </a:bodyPr>
          <a:lstStyle/>
          <a:p>
            <a:endParaRPr lang="en-US"/>
          </a:p>
        </p:txBody>
      </p:sp>
      <p:pic>
        <p:nvPicPr>
          <p:cNvPr id="68" name="droppedImage.pdf">
            <a:extLst>
              <a:ext uri="{FF2B5EF4-FFF2-40B4-BE49-F238E27FC236}">
                <a16:creationId xmlns:a16="http://schemas.microsoft.com/office/drawing/2014/main" id="{7963E398-3A6B-CD4F-A719-58E7D59E6A80}"/>
              </a:ext>
            </a:extLst>
          </p:cNvPr>
          <p:cNvPicPr>
            <a:picLocks noChangeAspect="1"/>
          </p:cNvPicPr>
          <p:nvPr/>
        </p:nvPicPr>
        <p:blipFill>
          <a:blip r:embed="rId3">
            <a:extLst/>
          </a:blip>
          <a:stretch>
            <a:fillRect/>
          </a:stretch>
        </p:blipFill>
        <p:spPr>
          <a:xfrm>
            <a:off x="1963880" y="2062131"/>
            <a:ext cx="2520280" cy="2488029"/>
          </a:xfrm>
          <a:prstGeom prst="rect">
            <a:avLst/>
          </a:prstGeom>
          <a:ln w="12700">
            <a:miter lim="400000"/>
          </a:ln>
        </p:spPr>
      </p:pic>
      <p:sp>
        <p:nvSpPr>
          <p:cNvPr id="69" name="Shape 108">
            <a:extLst>
              <a:ext uri="{FF2B5EF4-FFF2-40B4-BE49-F238E27FC236}">
                <a16:creationId xmlns:a16="http://schemas.microsoft.com/office/drawing/2014/main" id="{B53F3260-1539-5345-A142-4145A57F4C58}"/>
              </a:ext>
            </a:extLst>
          </p:cNvPr>
          <p:cNvSpPr/>
          <p:nvPr/>
        </p:nvSpPr>
        <p:spPr>
          <a:xfrm>
            <a:off x="2251912" y="4870443"/>
            <a:ext cx="2088232" cy="36004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lgn="l">
              <a:defRPr sz="2400"/>
            </a:lvl1pPr>
          </a:lstStyle>
          <a:p>
            <a:pPr lvl="0">
              <a:defRPr sz="1800">
                <a:solidFill>
                  <a:srgbClr val="000000"/>
                </a:solidFill>
              </a:defRPr>
            </a:pPr>
            <a:r>
              <a:rPr sz="1800">
                <a:solidFill>
                  <a:srgbClr val="424242"/>
                </a:solidFill>
              </a:rPr>
              <a:t>Contained system</a:t>
            </a:r>
          </a:p>
        </p:txBody>
      </p:sp>
      <p:sp>
        <p:nvSpPr>
          <p:cNvPr id="70" name="Shape 109">
            <a:extLst>
              <a:ext uri="{FF2B5EF4-FFF2-40B4-BE49-F238E27FC236}">
                <a16:creationId xmlns:a16="http://schemas.microsoft.com/office/drawing/2014/main" id="{901C3386-4282-E345-89B8-8602FA097778}"/>
              </a:ext>
            </a:extLst>
          </p:cNvPr>
          <p:cNvSpPr/>
          <p:nvPr/>
        </p:nvSpPr>
        <p:spPr>
          <a:xfrm>
            <a:off x="5204240" y="4870443"/>
            <a:ext cx="2088232" cy="36004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lgn="l">
              <a:defRPr sz="2400"/>
            </a:lvl1pPr>
          </a:lstStyle>
          <a:p>
            <a:pPr lvl="0">
              <a:defRPr sz="1800">
                <a:solidFill>
                  <a:srgbClr val="000000"/>
                </a:solidFill>
              </a:defRPr>
            </a:pPr>
            <a:r>
              <a:rPr lang="en-CA" sz="1800">
                <a:solidFill>
                  <a:srgbClr val="424242"/>
                </a:solidFill>
              </a:rPr>
              <a:t>Direct to s</a:t>
            </a:r>
            <a:r>
              <a:rPr sz="1800">
                <a:solidFill>
                  <a:srgbClr val="424242"/>
                </a:solidFill>
              </a:rPr>
              <a:t>ewage</a:t>
            </a:r>
          </a:p>
        </p:txBody>
      </p:sp>
      <p:sp>
        <p:nvSpPr>
          <p:cNvPr id="71" name="Shape 110">
            <a:extLst>
              <a:ext uri="{FF2B5EF4-FFF2-40B4-BE49-F238E27FC236}">
                <a16:creationId xmlns:a16="http://schemas.microsoft.com/office/drawing/2014/main" id="{6D7832A4-A0DE-034D-8C0A-550C47C13076}"/>
              </a:ext>
            </a:extLst>
          </p:cNvPr>
          <p:cNvSpPr/>
          <p:nvPr/>
        </p:nvSpPr>
        <p:spPr>
          <a:xfrm>
            <a:off x="7724520" y="4870443"/>
            <a:ext cx="2520280" cy="432048"/>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defRPr sz="2400"/>
            </a:lvl1pPr>
          </a:lstStyle>
          <a:p>
            <a:pPr lvl="0">
              <a:defRPr sz="1800">
                <a:solidFill>
                  <a:srgbClr val="000000"/>
                </a:solidFill>
              </a:defRPr>
            </a:pPr>
            <a:r>
              <a:rPr sz="1800">
                <a:solidFill>
                  <a:srgbClr val="424242"/>
                </a:solidFill>
              </a:rPr>
              <a:t>Direct </a:t>
            </a:r>
            <a:r>
              <a:rPr lang="en-CA" sz="1800">
                <a:solidFill>
                  <a:srgbClr val="424242"/>
                </a:solidFill>
              </a:rPr>
              <a:t>to</a:t>
            </a:r>
            <a:r>
              <a:rPr sz="1800">
                <a:solidFill>
                  <a:srgbClr val="424242"/>
                </a:solidFill>
              </a:rPr>
              <a:t> environment</a:t>
            </a:r>
          </a:p>
        </p:txBody>
      </p:sp>
      <p:pic>
        <p:nvPicPr>
          <p:cNvPr id="72" name="pasted-image.pdf">
            <a:extLst>
              <a:ext uri="{FF2B5EF4-FFF2-40B4-BE49-F238E27FC236}">
                <a16:creationId xmlns:a16="http://schemas.microsoft.com/office/drawing/2014/main" id="{622FF13F-59A6-794C-976B-420A370FFEBC}"/>
              </a:ext>
            </a:extLst>
          </p:cNvPr>
          <p:cNvPicPr>
            <a:picLocks noChangeAspect="1"/>
          </p:cNvPicPr>
          <p:nvPr/>
        </p:nvPicPr>
        <p:blipFill>
          <a:blip r:embed="rId4">
            <a:extLst/>
          </a:blip>
          <a:stretch>
            <a:fillRect/>
          </a:stretch>
        </p:blipFill>
        <p:spPr>
          <a:xfrm>
            <a:off x="7652512" y="1774099"/>
            <a:ext cx="2160240" cy="30189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573" y="11976"/>
                </a:lnTo>
                <a:cubicBezTo>
                  <a:pt x="21559" y="6683"/>
                  <a:pt x="21526" y="2612"/>
                  <a:pt x="21501" y="2929"/>
                </a:cubicBezTo>
                <a:cubicBezTo>
                  <a:pt x="21454" y="3520"/>
                  <a:pt x="21410" y="3712"/>
                  <a:pt x="21271" y="3699"/>
                </a:cubicBezTo>
                <a:cubicBezTo>
                  <a:pt x="21310" y="4089"/>
                  <a:pt x="21241" y="4884"/>
                  <a:pt x="21073" y="6457"/>
                </a:cubicBezTo>
                <a:cubicBezTo>
                  <a:pt x="20901" y="8055"/>
                  <a:pt x="20710" y="9399"/>
                  <a:pt x="20649" y="9447"/>
                </a:cubicBezTo>
                <a:cubicBezTo>
                  <a:pt x="20645" y="9450"/>
                  <a:pt x="20640" y="9450"/>
                  <a:pt x="20635" y="9453"/>
                </a:cubicBezTo>
                <a:cubicBezTo>
                  <a:pt x="20594" y="9817"/>
                  <a:pt x="20531" y="10162"/>
                  <a:pt x="20446" y="10353"/>
                </a:cubicBezTo>
                <a:cubicBezTo>
                  <a:pt x="20446" y="10354"/>
                  <a:pt x="20446" y="10356"/>
                  <a:pt x="20446" y="10357"/>
                </a:cubicBezTo>
                <a:cubicBezTo>
                  <a:pt x="20552" y="10366"/>
                  <a:pt x="20580" y="10483"/>
                  <a:pt x="20554" y="10847"/>
                </a:cubicBezTo>
                <a:cubicBezTo>
                  <a:pt x="20547" y="10947"/>
                  <a:pt x="20531" y="11040"/>
                  <a:pt x="20518" y="11153"/>
                </a:cubicBezTo>
                <a:cubicBezTo>
                  <a:pt x="20515" y="11335"/>
                  <a:pt x="20492" y="11500"/>
                  <a:pt x="20455" y="11647"/>
                </a:cubicBezTo>
                <a:cubicBezTo>
                  <a:pt x="20451" y="11670"/>
                  <a:pt x="20446" y="11714"/>
                  <a:pt x="20442" y="11734"/>
                </a:cubicBezTo>
                <a:cubicBezTo>
                  <a:pt x="20401" y="11931"/>
                  <a:pt x="20318" y="12116"/>
                  <a:pt x="20257" y="12143"/>
                </a:cubicBezTo>
                <a:cubicBezTo>
                  <a:pt x="20254" y="12145"/>
                  <a:pt x="20242" y="12133"/>
                  <a:pt x="20234" y="12130"/>
                </a:cubicBezTo>
                <a:cubicBezTo>
                  <a:pt x="20282" y="12193"/>
                  <a:pt x="20341" y="12269"/>
                  <a:pt x="20324" y="12288"/>
                </a:cubicBezTo>
                <a:cubicBezTo>
                  <a:pt x="20247" y="12378"/>
                  <a:pt x="20160" y="12384"/>
                  <a:pt x="20022" y="12311"/>
                </a:cubicBezTo>
                <a:cubicBezTo>
                  <a:pt x="20014" y="12317"/>
                  <a:pt x="20010" y="12326"/>
                  <a:pt x="20000" y="12330"/>
                </a:cubicBezTo>
                <a:cubicBezTo>
                  <a:pt x="19930" y="12361"/>
                  <a:pt x="19840" y="12345"/>
                  <a:pt x="19797" y="12295"/>
                </a:cubicBezTo>
                <a:cubicBezTo>
                  <a:pt x="19758" y="12250"/>
                  <a:pt x="19773" y="12196"/>
                  <a:pt x="19829" y="12163"/>
                </a:cubicBezTo>
                <a:cubicBezTo>
                  <a:pt x="19724" y="12086"/>
                  <a:pt x="19649" y="12044"/>
                  <a:pt x="19477" y="11892"/>
                </a:cubicBezTo>
                <a:cubicBezTo>
                  <a:pt x="18947" y="11426"/>
                  <a:pt x="18859" y="11302"/>
                  <a:pt x="18999" y="11218"/>
                </a:cubicBezTo>
                <a:cubicBezTo>
                  <a:pt x="18999" y="11217"/>
                  <a:pt x="19000" y="11215"/>
                  <a:pt x="18999" y="11214"/>
                </a:cubicBezTo>
                <a:cubicBezTo>
                  <a:pt x="18878" y="11077"/>
                  <a:pt x="18819" y="10969"/>
                  <a:pt x="18846" y="10895"/>
                </a:cubicBezTo>
                <a:cubicBezTo>
                  <a:pt x="18884" y="10790"/>
                  <a:pt x="18955" y="9975"/>
                  <a:pt x="19004" y="9086"/>
                </a:cubicBezTo>
                <a:cubicBezTo>
                  <a:pt x="19070" y="7869"/>
                  <a:pt x="19139" y="7459"/>
                  <a:pt x="19274" y="7421"/>
                </a:cubicBezTo>
                <a:cubicBezTo>
                  <a:pt x="19315" y="7410"/>
                  <a:pt x="19347" y="7382"/>
                  <a:pt x="19378" y="7351"/>
                </a:cubicBezTo>
                <a:cubicBezTo>
                  <a:pt x="19386" y="7341"/>
                  <a:pt x="19387" y="7331"/>
                  <a:pt x="19396" y="7321"/>
                </a:cubicBezTo>
                <a:cubicBezTo>
                  <a:pt x="19399" y="7318"/>
                  <a:pt x="19401" y="7319"/>
                  <a:pt x="19405" y="7315"/>
                </a:cubicBezTo>
                <a:cubicBezTo>
                  <a:pt x="19429" y="7278"/>
                  <a:pt x="19454" y="7234"/>
                  <a:pt x="19454" y="7192"/>
                </a:cubicBezTo>
                <a:cubicBezTo>
                  <a:pt x="19454" y="7096"/>
                  <a:pt x="19510" y="6995"/>
                  <a:pt x="19581" y="6963"/>
                </a:cubicBezTo>
                <a:cubicBezTo>
                  <a:pt x="19653" y="6932"/>
                  <a:pt x="19597" y="6820"/>
                  <a:pt x="19450" y="6715"/>
                </a:cubicBezTo>
                <a:cubicBezTo>
                  <a:pt x="19263" y="6582"/>
                  <a:pt x="19182" y="6393"/>
                  <a:pt x="19179" y="6070"/>
                </a:cubicBezTo>
                <a:cubicBezTo>
                  <a:pt x="19178" y="5819"/>
                  <a:pt x="19059" y="5434"/>
                  <a:pt x="18918" y="5212"/>
                </a:cubicBezTo>
                <a:cubicBezTo>
                  <a:pt x="18682" y="4841"/>
                  <a:pt x="18593" y="4091"/>
                  <a:pt x="18675" y="3628"/>
                </a:cubicBezTo>
                <a:cubicBezTo>
                  <a:pt x="18622" y="3617"/>
                  <a:pt x="18573" y="3609"/>
                  <a:pt x="18512" y="3587"/>
                </a:cubicBezTo>
                <a:cubicBezTo>
                  <a:pt x="18200" y="3469"/>
                  <a:pt x="18050" y="3264"/>
                  <a:pt x="18278" y="3264"/>
                </a:cubicBezTo>
                <a:cubicBezTo>
                  <a:pt x="18280" y="3264"/>
                  <a:pt x="18293" y="3264"/>
                  <a:pt x="18296" y="3264"/>
                </a:cubicBezTo>
                <a:cubicBezTo>
                  <a:pt x="18246" y="3228"/>
                  <a:pt x="18189" y="3197"/>
                  <a:pt x="18147" y="3154"/>
                </a:cubicBezTo>
                <a:cubicBezTo>
                  <a:pt x="18059" y="3159"/>
                  <a:pt x="17945" y="3122"/>
                  <a:pt x="17769" y="3029"/>
                </a:cubicBezTo>
                <a:cubicBezTo>
                  <a:pt x="17525" y="2900"/>
                  <a:pt x="17520" y="2890"/>
                  <a:pt x="17742" y="2829"/>
                </a:cubicBezTo>
                <a:cubicBezTo>
                  <a:pt x="17814" y="2809"/>
                  <a:pt x="17898" y="2808"/>
                  <a:pt x="17980" y="2822"/>
                </a:cubicBezTo>
                <a:cubicBezTo>
                  <a:pt x="17988" y="2633"/>
                  <a:pt x="18098" y="2520"/>
                  <a:pt x="18206" y="2542"/>
                </a:cubicBezTo>
                <a:cubicBezTo>
                  <a:pt x="18235" y="2407"/>
                  <a:pt x="18308" y="2309"/>
                  <a:pt x="18481" y="2255"/>
                </a:cubicBezTo>
                <a:cubicBezTo>
                  <a:pt x="18647" y="2202"/>
                  <a:pt x="18783" y="2086"/>
                  <a:pt x="18783" y="1996"/>
                </a:cubicBezTo>
                <a:cubicBezTo>
                  <a:pt x="18783" y="1860"/>
                  <a:pt x="18833" y="1817"/>
                  <a:pt x="18914" y="1822"/>
                </a:cubicBezTo>
                <a:cubicBezTo>
                  <a:pt x="18822" y="1614"/>
                  <a:pt x="18777" y="1396"/>
                  <a:pt x="18787" y="1080"/>
                </a:cubicBezTo>
                <a:cubicBezTo>
                  <a:pt x="18789" y="1041"/>
                  <a:pt x="19008" y="1007"/>
                  <a:pt x="19279" y="1010"/>
                </a:cubicBezTo>
                <a:lnTo>
                  <a:pt x="19770" y="1016"/>
                </a:lnTo>
                <a:lnTo>
                  <a:pt x="19774" y="1084"/>
                </a:lnTo>
                <a:cubicBezTo>
                  <a:pt x="19964" y="1031"/>
                  <a:pt x="20241" y="1018"/>
                  <a:pt x="20694" y="1048"/>
                </a:cubicBezTo>
                <a:lnTo>
                  <a:pt x="21600" y="1106"/>
                </a:lnTo>
                <a:lnTo>
                  <a:pt x="21600" y="555"/>
                </a:lnTo>
                <a:lnTo>
                  <a:pt x="21600" y="0"/>
                </a:lnTo>
                <a:lnTo>
                  <a:pt x="10800" y="0"/>
                </a:lnTo>
                <a:lnTo>
                  <a:pt x="0" y="0"/>
                </a:lnTo>
                <a:close/>
              </a:path>
            </a:pathLst>
          </a:custGeom>
          <a:ln w="12700"/>
        </p:spPr>
      </p:pic>
      <p:grpSp>
        <p:nvGrpSpPr>
          <p:cNvPr id="73" name="Group 72">
            <a:extLst>
              <a:ext uri="{FF2B5EF4-FFF2-40B4-BE49-F238E27FC236}">
                <a16:creationId xmlns:a16="http://schemas.microsoft.com/office/drawing/2014/main" id="{FF7B671F-CE49-E844-8CCB-072B75C22338}"/>
              </a:ext>
            </a:extLst>
          </p:cNvPr>
          <p:cNvGrpSpPr/>
          <p:nvPr/>
        </p:nvGrpSpPr>
        <p:grpSpPr>
          <a:xfrm>
            <a:off x="2134195" y="5451272"/>
            <a:ext cx="7517946" cy="360040"/>
            <a:chOff x="816034" y="6021288"/>
            <a:chExt cx="7517946" cy="360040"/>
          </a:xfrm>
        </p:grpSpPr>
        <p:sp>
          <p:nvSpPr>
            <p:cNvPr id="74" name="Shape 108">
              <a:extLst>
                <a:ext uri="{FF2B5EF4-FFF2-40B4-BE49-F238E27FC236}">
                  <a16:creationId xmlns:a16="http://schemas.microsoft.com/office/drawing/2014/main" id="{9435C840-12C0-0342-8BBF-12B82A4D3C6E}"/>
                </a:ext>
              </a:extLst>
            </p:cNvPr>
            <p:cNvSpPr/>
            <p:nvPr/>
          </p:nvSpPr>
          <p:spPr>
            <a:xfrm>
              <a:off x="816034" y="6021288"/>
              <a:ext cx="2179649" cy="36004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lgn="l">
                <a:defRPr sz="2400"/>
              </a:lvl1pPr>
            </a:lstStyle>
            <a:p>
              <a:pPr lvl="0" algn="ctr">
                <a:defRPr sz="1800">
                  <a:solidFill>
                    <a:srgbClr val="000000"/>
                  </a:solidFill>
                </a:defRPr>
              </a:pPr>
              <a:r>
                <a:rPr lang="en-CA" sz="1800" dirty="0">
                  <a:solidFill>
                    <a:srgbClr val="1030F6"/>
                  </a:solidFill>
                </a:rPr>
                <a:t>Water is probably NOT a green solvent</a:t>
              </a:r>
              <a:endParaRPr sz="1800" dirty="0">
                <a:solidFill>
                  <a:srgbClr val="1030F6"/>
                </a:solidFill>
              </a:endParaRPr>
            </a:p>
          </p:txBody>
        </p:sp>
        <p:sp>
          <p:nvSpPr>
            <p:cNvPr id="75" name="Shape 108">
              <a:extLst>
                <a:ext uri="{FF2B5EF4-FFF2-40B4-BE49-F238E27FC236}">
                  <a16:creationId xmlns:a16="http://schemas.microsoft.com/office/drawing/2014/main" id="{567E9846-2594-6E43-8B4E-234CFE5E3E08}"/>
                </a:ext>
              </a:extLst>
            </p:cNvPr>
            <p:cNvSpPr/>
            <p:nvPr/>
          </p:nvSpPr>
          <p:spPr>
            <a:xfrm>
              <a:off x="3856269" y="6021288"/>
              <a:ext cx="1839018" cy="36004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lgn="l">
                <a:defRPr sz="2400"/>
              </a:lvl1pPr>
            </a:lstStyle>
            <a:p>
              <a:pPr lvl="0" algn="ctr">
                <a:defRPr sz="1800">
                  <a:solidFill>
                    <a:srgbClr val="000000"/>
                  </a:solidFill>
                </a:defRPr>
              </a:pPr>
              <a:r>
                <a:rPr lang="en-CA" sz="1800" dirty="0">
                  <a:solidFill>
                    <a:srgbClr val="1030F6"/>
                  </a:solidFill>
                </a:rPr>
                <a:t>Water probably IS a green solvent</a:t>
              </a:r>
              <a:endParaRPr sz="1800" dirty="0">
                <a:solidFill>
                  <a:srgbClr val="1030F6"/>
                </a:solidFill>
              </a:endParaRPr>
            </a:p>
          </p:txBody>
        </p:sp>
        <p:sp>
          <p:nvSpPr>
            <p:cNvPr id="76" name="Shape 108">
              <a:extLst>
                <a:ext uri="{FF2B5EF4-FFF2-40B4-BE49-F238E27FC236}">
                  <a16:creationId xmlns:a16="http://schemas.microsoft.com/office/drawing/2014/main" id="{E4CFE732-AFCC-B94F-9BD4-D06ED1F1E0FC}"/>
                </a:ext>
              </a:extLst>
            </p:cNvPr>
            <p:cNvSpPr/>
            <p:nvPr/>
          </p:nvSpPr>
          <p:spPr>
            <a:xfrm>
              <a:off x="6494962" y="6021288"/>
              <a:ext cx="1839018" cy="36004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lstStyle>
              <a:lvl1pPr algn="l">
                <a:defRPr sz="2400"/>
              </a:lvl1pPr>
            </a:lstStyle>
            <a:p>
              <a:pPr lvl="0" algn="ctr">
                <a:defRPr sz="1800">
                  <a:solidFill>
                    <a:srgbClr val="000000"/>
                  </a:solidFill>
                </a:defRPr>
              </a:pPr>
              <a:r>
                <a:rPr lang="en-CA" sz="1800" dirty="0">
                  <a:solidFill>
                    <a:srgbClr val="1030F6"/>
                  </a:solidFill>
                </a:rPr>
                <a:t>Water probably IS a green solvent</a:t>
              </a:r>
              <a:endParaRPr sz="1800" dirty="0">
                <a:solidFill>
                  <a:srgbClr val="1030F6"/>
                </a:solidFill>
              </a:endParaRPr>
            </a:p>
          </p:txBody>
        </p:sp>
      </p:grpSp>
      <p:pic>
        <p:nvPicPr>
          <p:cNvPr id="77" name="Picture 76">
            <a:extLst>
              <a:ext uri="{FF2B5EF4-FFF2-40B4-BE49-F238E27FC236}">
                <a16:creationId xmlns:a16="http://schemas.microsoft.com/office/drawing/2014/main" id="{92E76A60-A751-E34D-9150-AC5F60057665}"/>
              </a:ext>
            </a:extLst>
          </p:cNvPr>
          <p:cNvPicPr>
            <a:picLocks noChangeAspect="1"/>
          </p:cNvPicPr>
          <p:nvPr/>
        </p:nvPicPr>
        <p:blipFill>
          <a:blip r:embed="rId5"/>
          <a:stretch>
            <a:fillRect/>
          </a:stretch>
        </p:blipFill>
        <p:spPr>
          <a:xfrm>
            <a:off x="4737416" y="1973767"/>
            <a:ext cx="2675887" cy="2675887"/>
          </a:xfrm>
          <a:prstGeom prst="rect">
            <a:avLst/>
          </a:prstGeom>
        </p:spPr>
      </p:pic>
    </p:spTree>
    <p:extLst>
      <p:ext uri="{BB962C8B-B14F-4D97-AF65-F5344CB8AC3E}">
        <p14:creationId xmlns:p14="http://schemas.microsoft.com/office/powerpoint/2010/main" val="17630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Which solvent is greener?</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FE3BB88-B425-6146-A575-2ADB22D5A727}"/>
              </a:ext>
            </a:extLst>
          </p:cNvPr>
          <p:cNvSpPr txBox="1"/>
          <p:nvPr/>
        </p:nvSpPr>
        <p:spPr>
          <a:xfrm>
            <a:off x="6096000" y="1943100"/>
            <a:ext cx="4901855" cy="1938992"/>
          </a:xfrm>
          <a:prstGeom prst="rect">
            <a:avLst/>
          </a:prstGeom>
          <a:noFill/>
        </p:spPr>
        <p:txBody>
          <a:bodyPr wrap="none" rtlCol="0">
            <a:spAutoFit/>
          </a:bodyPr>
          <a:lstStyle/>
          <a:p>
            <a:pPr>
              <a:spcAft>
                <a:spcPts val="600"/>
              </a:spcAft>
            </a:pPr>
            <a:r>
              <a:rPr lang="en-US" sz="2000" b="1" dirty="0" err="1"/>
              <a:t>DIfferent</a:t>
            </a:r>
            <a:r>
              <a:rPr lang="en-US" sz="2000" b="1" dirty="0"/>
              <a:t> types of comparisons</a:t>
            </a:r>
          </a:p>
          <a:p>
            <a:pPr>
              <a:spcAft>
                <a:spcPts val="600"/>
              </a:spcAft>
            </a:pPr>
            <a:r>
              <a:rPr lang="en-US" sz="2000" dirty="0"/>
              <a:t>• solvent impact during use</a:t>
            </a:r>
          </a:p>
          <a:p>
            <a:pPr>
              <a:spcAft>
                <a:spcPts val="600"/>
              </a:spcAft>
            </a:pPr>
            <a:r>
              <a:rPr lang="en-US" sz="2000" dirty="0"/>
              <a:t>• solvent impact during manufacture and use</a:t>
            </a:r>
          </a:p>
          <a:p>
            <a:pPr>
              <a:spcAft>
                <a:spcPts val="600"/>
              </a:spcAft>
            </a:pPr>
            <a:r>
              <a:rPr lang="en-US" sz="2000" dirty="0"/>
              <a:t>• LCA of the entire process</a:t>
            </a:r>
          </a:p>
          <a:p>
            <a:pPr>
              <a:spcAft>
                <a:spcPts val="600"/>
              </a:spcAft>
            </a:pPr>
            <a:endParaRPr lang="en-US" sz="2000" dirty="0"/>
          </a:p>
        </p:txBody>
      </p:sp>
      <p:pic>
        <p:nvPicPr>
          <p:cNvPr id="31" name="Picture 13">
            <a:extLst>
              <a:ext uri="{FF2B5EF4-FFF2-40B4-BE49-F238E27FC236}">
                <a16:creationId xmlns:a16="http://schemas.microsoft.com/office/drawing/2014/main" id="{C941F387-370B-DA41-AC93-76F4B34B6122}"/>
              </a:ext>
            </a:extLst>
          </p:cNvPr>
          <p:cNvPicPr>
            <a:picLocks noChangeAspect="1" noChangeArrowheads="1"/>
          </p:cNvPicPr>
          <p:nvPr/>
        </p:nvPicPr>
        <p:blipFill>
          <a:blip r:embed="rId3"/>
          <a:srcRect/>
          <a:stretch>
            <a:fillRect/>
          </a:stretch>
        </p:blipFill>
        <p:spPr bwMode="auto">
          <a:xfrm>
            <a:off x="360789" y="2440230"/>
            <a:ext cx="1652588" cy="2209800"/>
          </a:xfrm>
          <a:prstGeom prst="rect">
            <a:avLst/>
          </a:prstGeom>
          <a:noFill/>
          <a:ln w="9525">
            <a:noFill/>
            <a:miter lim="800000"/>
            <a:headEnd/>
            <a:tailEnd/>
          </a:ln>
        </p:spPr>
      </p:pic>
      <p:pic>
        <p:nvPicPr>
          <p:cNvPr id="32" name="Picture 13">
            <a:extLst>
              <a:ext uri="{FF2B5EF4-FFF2-40B4-BE49-F238E27FC236}">
                <a16:creationId xmlns:a16="http://schemas.microsoft.com/office/drawing/2014/main" id="{2ABFAAAE-6C36-594D-977F-5F27F3870D9F}"/>
              </a:ext>
            </a:extLst>
          </p:cNvPr>
          <p:cNvPicPr>
            <a:picLocks noChangeAspect="1" noChangeArrowheads="1"/>
          </p:cNvPicPr>
          <p:nvPr/>
        </p:nvPicPr>
        <p:blipFill>
          <a:blip r:embed="rId3"/>
          <a:srcRect/>
          <a:stretch>
            <a:fillRect/>
          </a:stretch>
        </p:blipFill>
        <p:spPr bwMode="auto">
          <a:xfrm>
            <a:off x="2188249" y="2440230"/>
            <a:ext cx="1652588" cy="2209800"/>
          </a:xfrm>
          <a:prstGeom prst="rect">
            <a:avLst/>
          </a:prstGeom>
          <a:noFill/>
          <a:ln w="9525">
            <a:noFill/>
            <a:miter lim="800000"/>
            <a:headEnd/>
            <a:tailEnd/>
          </a:ln>
        </p:spPr>
      </p:pic>
      <p:sp>
        <p:nvSpPr>
          <p:cNvPr id="33" name="TextBox 32">
            <a:extLst>
              <a:ext uri="{FF2B5EF4-FFF2-40B4-BE49-F238E27FC236}">
                <a16:creationId xmlns:a16="http://schemas.microsoft.com/office/drawing/2014/main" id="{EAD4A9C5-B231-6D43-A243-F2B83239E212}"/>
              </a:ext>
            </a:extLst>
          </p:cNvPr>
          <p:cNvSpPr txBox="1"/>
          <p:nvPr/>
        </p:nvSpPr>
        <p:spPr>
          <a:xfrm>
            <a:off x="741789" y="4040430"/>
            <a:ext cx="1003099" cy="307777"/>
          </a:xfrm>
          <a:prstGeom prst="rect">
            <a:avLst/>
          </a:prstGeom>
          <a:noFill/>
        </p:spPr>
        <p:txBody>
          <a:bodyPr wrap="none" rtlCol="0">
            <a:spAutoFit/>
          </a:bodyPr>
          <a:lstStyle/>
          <a:p>
            <a:r>
              <a:rPr lang="en-US"/>
              <a:t>solvent #1</a:t>
            </a:r>
          </a:p>
        </p:txBody>
      </p:sp>
      <p:sp>
        <p:nvSpPr>
          <p:cNvPr id="34" name="TextBox 33">
            <a:extLst>
              <a:ext uri="{FF2B5EF4-FFF2-40B4-BE49-F238E27FC236}">
                <a16:creationId xmlns:a16="http://schemas.microsoft.com/office/drawing/2014/main" id="{B0030C39-34F7-3B4A-8CE0-D12F08EED8C8}"/>
              </a:ext>
            </a:extLst>
          </p:cNvPr>
          <p:cNvSpPr txBox="1"/>
          <p:nvPr/>
        </p:nvSpPr>
        <p:spPr>
          <a:xfrm>
            <a:off x="2569249" y="4040430"/>
            <a:ext cx="1003099" cy="307777"/>
          </a:xfrm>
          <a:prstGeom prst="rect">
            <a:avLst/>
          </a:prstGeom>
          <a:noFill/>
        </p:spPr>
        <p:txBody>
          <a:bodyPr wrap="none" rtlCol="0">
            <a:spAutoFit/>
          </a:bodyPr>
          <a:lstStyle/>
          <a:p>
            <a:r>
              <a:rPr lang="en-US"/>
              <a:t>solvent #2</a:t>
            </a:r>
          </a:p>
        </p:txBody>
      </p:sp>
      <p:pic>
        <p:nvPicPr>
          <p:cNvPr id="35" name="Picture 13">
            <a:extLst>
              <a:ext uri="{FF2B5EF4-FFF2-40B4-BE49-F238E27FC236}">
                <a16:creationId xmlns:a16="http://schemas.microsoft.com/office/drawing/2014/main" id="{5BEC9659-DDEA-FA4C-BB25-BDD0911E566E}"/>
              </a:ext>
            </a:extLst>
          </p:cNvPr>
          <p:cNvPicPr>
            <a:picLocks noChangeAspect="1" noChangeArrowheads="1"/>
          </p:cNvPicPr>
          <p:nvPr/>
        </p:nvPicPr>
        <p:blipFill>
          <a:blip r:embed="rId3"/>
          <a:srcRect/>
          <a:stretch>
            <a:fillRect/>
          </a:stretch>
        </p:blipFill>
        <p:spPr bwMode="auto">
          <a:xfrm>
            <a:off x="3984853" y="2442934"/>
            <a:ext cx="1652588" cy="2209800"/>
          </a:xfrm>
          <a:prstGeom prst="rect">
            <a:avLst/>
          </a:prstGeom>
          <a:noFill/>
          <a:ln w="9525">
            <a:noFill/>
            <a:miter lim="800000"/>
            <a:headEnd/>
            <a:tailEnd/>
          </a:ln>
        </p:spPr>
      </p:pic>
      <p:sp>
        <p:nvSpPr>
          <p:cNvPr id="58" name="TextBox 57">
            <a:extLst>
              <a:ext uri="{FF2B5EF4-FFF2-40B4-BE49-F238E27FC236}">
                <a16:creationId xmlns:a16="http://schemas.microsoft.com/office/drawing/2014/main" id="{2BAED28E-99B0-FD4A-8494-C64CB61ED268}"/>
              </a:ext>
            </a:extLst>
          </p:cNvPr>
          <p:cNvSpPr txBox="1"/>
          <p:nvPr/>
        </p:nvSpPr>
        <p:spPr>
          <a:xfrm>
            <a:off x="4365853" y="4043134"/>
            <a:ext cx="1003099" cy="307777"/>
          </a:xfrm>
          <a:prstGeom prst="rect">
            <a:avLst/>
          </a:prstGeom>
          <a:noFill/>
        </p:spPr>
        <p:txBody>
          <a:bodyPr wrap="none" rtlCol="0">
            <a:spAutoFit/>
          </a:bodyPr>
          <a:lstStyle/>
          <a:p>
            <a:r>
              <a:rPr lang="en-US"/>
              <a:t>solvent #3</a:t>
            </a:r>
          </a:p>
        </p:txBody>
      </p:sp>
      <p:sp>
        <p:nvSpPr>
          <p:cNvPr id="59" name="TextBox 58">
            <a:extLst>
              <a:ext uri="{FF2B5EF4-FFF2-40B4-BE49-F238E27FC236}">
                <a16:creationId xmlns:a16="http://schemas.microsoft.com/office/drawing/2014/main" id="{0AE044AD-6D26-924E-A520-DEA8FF613169}"/>
              </a:ext>
            </a:extLst>
          </p:cNvPr>
          <p:cNvSpPr txBox="1"/>
          <p:nvPr/>
        </p:nvSpPr>
        <p:spPr>
          <a:xfrm>
            <a:off x="548394" y="5946457"/>
            <a:ext cx="7598524" cy="707886"/>
          </a:xfrm>
          <a:prstGeom prst="rect">
            <a:avLst/>
          </a:prstGeom>
          <a:noFill/>
        </p:spPr>
        <p:txBody>
          <a:bodyPr wrap="square" rtlCol="0">
            <a:spAutoFit/>
          </a:bodyPr>
          <a:lstStyle/>
          <a:p>
            <a:r>
              <a:rPr lang="en-US" sz="2000" b="1" i="1" dirty="0">
                <a:solidFill>
                  <a:srgbClr val="008000"/>
                </a:solidFill>
              </a:rPr>
              <a:t>A green solvent</a:t>
            </a:r>
            <a:r>
              <a:rPr lang="en-US" sz="2000" i="1" dirty="0"/>
              <a:t> is the solvent that makes a product or process have the least environmental impact over its entire life cycle.</a:t>
            </a:r>
            <a:r>
              <a:rPr lang="en-CA" sz="2000" dirty="0">
                <a:solidFill>
                  <a:srgbClr val="008000"/>
                </a:solidFill>
                <a:effectLst/>
              </a:rPr>
              <a:t> </a:t>
            </a:r>
            <a:endParaRPr lang="en-US" sz="2000" i="1" dirty="0">
              <a:solidFill>
                <a:srgbClr val="008000"/>
              </a:solidFill>
            </a:endParaRPr>
          </a:p>
        </p:txBody>
      </p:sp>
    </p:spTree>
    <p:extLst>
      <p:ext uri="{BB962C8B-B14F-4D97-AF65-F5344CB8AC3E}">
        <p14:creationId xmlns:p14="http://schemas.microsoft.com/office/powerpoint/2010/main" val="106235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847811C-C74E-6241-8D14-8C60EE160C63}"/>
              </a:ext>
            </a:extLst>
          </p:cNvPr>
          <p:cNvGraphicFramePr>
            <a:graphicFrameLocks noGrp="1"/>
          </p:cNvGraphicFramePr>
          <p:nvPr>
            <p:extLst>
              <p:ext uri="{D42A27DB-BD31-4B8C-83A1-F6EECF244321}">
                <p14:modId xmlns:p14="http://schemas.microsoft.com/office/powerpoint/2010/main" val="1252340377"/>
              </p:ext>
            </p:extLst>
          </p:nvPr>
        </p:nvGraphicFramePr>
        <p:xfrm>
          <a:off x="2113610" y="2518348"/>
          <a:ext cx="8289006" cy="4074960"/>
        </p:xfrm>
        <a:graphic>
          <a:graphicData uri="http://schemas.openxmlformats.org/drawingml/2006/table">
            <a:tbl>
              <a:tblPr firstRow="1" firstCol="1" bandRow="1">
                <a:tableStyleId>{5C22544A-7EE6-4342-B048-85BDC9FD1C3A}</a:tableStyleId>
              </a:tblPr>
              <a:tblGrid>
                <a:gridCol w="4144503">
                  <a:extLst>
                    <a:ext uri="{9D8B030D-6E8A-4147-A177-3AD203B41FA5}">
                      <a16:colId xmlns:a16="http://schemas.microsoft.com/office/drawing/2014/main" val="1168843510"/>
                    </a:ext>
                  </a:extLst>
                </a:gridCol>
                <a:gridCol w="4144503">
                  <a:extLst>
                    <a:ext uri="{9D8B030D-6E8A-4147-A177-3AD203B41FA5}">
                      <a16:colId xmlns:a16="http://schemas.microsoft.com/office/drawing/2014/main" val="672052397"/>
                    </a:ext>
                  </a:extLst>
                </a:gridCol>
              </a:tblGrid>
              <a:tr h="407496">
                <a:tc>
                  <a:txBody>
                    <a:bodyPr/>
                    <a:lstStyle/>
                    <a:p>
                      <a:pPr marL="0" marR="0">
                        <a:spcBef>
                          <a:spcPts val="0"/>
                        </a:spcBef>
                        <a:spcAft>
                          <a:spcPts val="0"/>
                        </a:spcAft>
                      </a:pPr>
                      <a:r>
                        <a:rPr lang="en-US" sz="1500">
                          <a:effectLst/>
                        </a:rPr>
                        <a:t>CATEGORY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RATING (RED-YELLOW-GREEN)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8579004"/>
                  </a:ext>
                </a:extLst>
              </a:tr>
              <a:tr h="407496">
                <a:tc>
                  <a:txBody>
                    <a:bodyPr/>
                    <a:lstStyle/>
                    <a:p>
                      <a:pPr marL="0" marR="0">
                        <a:spcBef>
                          <a:spcPts val="0"/>
                        </a:spcBef>
                        <a:spcAft>
                          <a:spcPts val="0"/>
                        </a:spcAft>
                      </a:pPr>
                      <a:r>
                        <a:rPr lang="en-US" sz="1500">
                          <a:effectLst/>
                        </a:rPr>
                        <a:t>Incineration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3515375"/>
                  </a:ext>
                </a:extLst>
              </a:tr>
              <a:tr h="407496">
                <a:tc>
                  <a:txBody>
                    <a:bodyPr/>
                    <a:lstStyle/>
                    <a:p>
                      <a:pPr marL="0" marR="0">
                        <a:spcBef>
                          <a:spcPts val="0"/>
                        </a:spcBef>
                        <a:spcAft>
                          <a:spcPts val="0"/>
                        </a:spcAft>
                      </a:pPr>
                      <a:r>
                        <a:rPr lang="en-US" sz="1500">
                          <a:effectLst/>
                        </a:rPr>
                        <a:t>Recycle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7666605"/>
                  </a:ext>
                </a:extLst>
              </a:tr>
              <a:tr h="407496">
                <a:tc>
                  <a:txBody>
                    <a:bodyPr/>
                    <a:lstStyle/>
                    <a:p>
                      <a:pPr marL="0" marR="0">
                        <a:spcBef>
                          <a:spcPts val="0"/>
                        </a:spcBef>
                        <a:spcAft>
                          <a:spcPts val="0"/>
                        </a:spcAft>
                      </a:pPr>
                      <a:r>
                        <a:rPr lang="en-US" sz="1500">
                          <a:effectLst/>
                        </a:rPr>
                        <a:t>Biotreatability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3306145"/>
                  </a:ext>
                </a:extLst>
              </a:tr>
              <a:tr h="407496">
                <a:tc>
                  <a:txBody>
                    <a:bodyPr/>
                    <a:lstStyle/>
                    <a:p>
                      <a:pPr marL="0" marR="0">
                        <a:spcBef>
                          <a:spcPts val="0"/>
                        </a:spcBef>
                        <a:spcAft>
                          <a:spcPts val="0"/>
                        </a:spcAft>
                      </a:pPr>
                      <a:r>
                        <a:rPr lang="en-US" sz="1500">
                          <a:effectLst/>
                        </a:rPr>
                        <a:t>VOC emmision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2765588"/>
                  </a:ext>
                </a:extLst>
              </a:tr>
              <a:tr h="407496">
                <a:tc>
                  <a:txBody>
                    <a:bodyPr/>
                    <a:lstStyle/>
                    <a:p>
                      <a:pPr marL="0" marR="0">
                        <a:spcBef>
                          <a:spcPts val="0"/>
                        </a:spcBef>
                        <a:spcAft>
                          <a:spcPts val="0"/>
                        </a:spcAft>
                      </a:pPr>
                      <a:r>
                        <a:rPr lang="en-US" sz="1500">
                          <a:effectLst/>
                        </a:rPr>
                        <a:t>Environmental impact to water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9705698"/>
                  </a:ext>
                </a:extLst>
              </a:tr>
              <a:tr h="407496">
                <a:tc>
                  <a:txBody>
                    <a:bodyPr/>
                    <a:lstStyle/>
                    <a:p>
                      <a:pPr marL="0" marR="0">
                        <a:spcBef>
                          <a:spcPts val="0"/>
                        </a:spcBef>
                        <a:spcAft>
                          <a:spcPts val="0"/>
                        </a:spcAft>
                      </a:pPr>
                      <a:r>
                        <a:rPr lang="en-US" sz="1500">
                          <a:effectLst/>
                        </a:rPr>
                        <a:t>Environmental impact to air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53967763"/>
                  </a:ext>
                </a:extLst>
              </a:tr>
              <a:tr h="407496">
                <a:tc>
                  <a:txBody>
                    <a:bodyPr/>
                    <a:lstStyle/>
                    <a:p>
                      <a:pPr marL="0" marR="0">
                        <a:spcBef>
                          <a:spcPts val="0"/>
                        </a:spcBef>
                        <a:spcAft>
                          <a:spcPts val="0"/>
                        </a:spcAft>
                      </a:pPr>
                      <a:r>
                        <a:rPr lang="en-US" sz="1500">
                          <a:effectLst/>
                        </a:rPr>
                        <a:t>Health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2190461"/>
                  </a:ext>
                </a:extLst>
              </a:tr>
              <a:tr h="407496">
                <a:tc>
                  <a:txBody>
                    <a:bodyPr/>
                    <a:lstStyle/>
                    <a:p>
                      <a:pPr marL="0" marR="0">
                        <a:spcBef>
                          <a:spcPts val="0"/>
                        </a:spcBef>
                        <a:spcAft>
                          <a:spcPts val="0"/>
                        </a:spcAft>
                      </a:pPr>
                      <a:r>
                        <a:rPr lang="en-US" sz="1500">
                          <a:effectLst/>
                        </a:rPr>
                        <a:t>Exposure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5216201"/>
                  </a:ext>
                </a:extLst>
              </a:tr>
              <a:tr h="407496">
                <a:tc>
                  <a:txBody>
                    <a:bodyPr/>
                    <a:lstStyle/>
                    <a:p>
                      <a:pPr marL="0" marR="0">
                        <a:spcBef>
                          <a:spcPts val="0"/>
                        </a:spcBef>
                        <a:spcAft>
                          <a:spcPts val="0"/>
                        </a:spcAft>
                      </a:pPr>
                      <a:r>
                        <a:rPr lang="en-US" sz="1500">
                          <a:effectLst/>
                        </a:rPr>
                        <a:t>Safety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dirty="0">
                          <a:effectLst/>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4295384"/>
                  </a:ext>
                </a:extLst>
              </a:tr>
            </a:tbl>
          </a:graphicData>
        </a:graphic>
      </p:graphicFrame>
      <p:sp>
        <p:nvSpPr>
          <p:cNvPr id="5" name="TextBox 4">
            <a:extLst>
              <a:ext uri="{FF2B5EF4-FFF2-40B4-BE49-F238E27FC236}">
                <a16:creationId xmlns:a16="http://schemas.microsoft.com/office/drawing/2014/main" id="{531A10AF-0958-3B48-BD61-337317D1963A}"/>
              </a:ext>
            </a:extLst>
          </p:cNvPr>
          <p:cNvSpPr txBox="1"/>
          <p:nvPr/>
        </p:nvSpPr>
        <p:spPr>
          <a:xfrm>
            <a:off x="1528011" y="299586"/>
            <a:ext cx="9708299" cy="707886"/>
          </a:xfrm>
          <a:prstGeom prst="rect">
            <a:avLst/>
          </a:prstGeom>
          <a:noFill/>
        </p:spPr>
        <p:txBody>
          <a:bodyPr wrap="none" rtlCol="0">
            <a:spAutoFit/>
          </a:bodyPr>
          <a:lstStyle/>
          <a:p>
            <a:r>
              <a:rPr lang="en-US" sz="4000" b="1" dirty="0"/>
              <a:t>Solvent Exercise: Solvent Ratings in 9 Criteria</a:t>
            </a:r>
          </a:p>
        </p:txBody>
      </p:sp>
      <p:cxnSp>
        <p:nvCxnSpPr>
          <p:cNvPr id="6" name="Straight Connector 5">
            <a:extLst>
              <a:ext uri="{FF2B5EF4-FFF2-40B4-BE49-F238E27FC236}">
                <a16:creationId xmlns:a16="http://schemas.microsoft.com/office/drawing/2014/main" id="{C8F32676-6B55-9D4C-B1B5-58C38DD7DC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639F29-8813-AA4F-8604-8F09803B5BDF}"/>
              </a:ext>
            </a:extLst>
          </p:cNvPr>
          <p:cNvSpPr txBox="1"/>
          <p:nvPr/>
        </p:nvSpPr>
        <p:spPr>
          <a:xfrm>
            <a:off x="1732546" y="1451805"/>
            <a:ext cx="9011653" cy="954107"/>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a:t>
            </a:r>
            <a:r>
              <a:rPr lang="en-US" sz="2800" b="1" dirty="0">
                <a:solidFill>
                  <a:srgbClr val="FFFF00"/>
                </a:solidFill>
              </a:rPr>
              <a:t>Yellow</a:t>
            </a:r>
            <a:r>
              <a:rPr lang="en-US" sz="2800" b="1" dirty="0"/>
              <a:t> or </a:t>
            </a:r>
            <a:r>
              <a:rPr lang="en-US" sz="2800" b="1" dirty="0">
                <a:solidFill>
                  <a:srgbClr val="EE252B"/>
                </a:solidFill>
              </a:rPr>
              <a:t>Red</a:t>
            </a:r>
            <a:r>
              <a:rPr lang="en-US" sz="2800" b="1" dirty="0"/>
              <a:t>) in the 9 provided categories based on solvent physicochemical properties.</a:t>
            </a:r>
          </a:p>
        </p:txBody>
      </p:sp>
    </p:spTree>
    <p:extLst>
      <p:ext uri="{BB962C8B-B14F-4D97-AF65-F5344CB8AC3E}">
        <p14:creationId xmlns:p14="http://schemas.microsoft.com/office/powerpoint/2010/main" val="1384245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cxnSp>
        <p:nvCxnSpPr>
          <p:cNvPr id="9" name="Straight Connector 8">
            <a:extLst>
              <a:ext uri="{FF2B5EF4-FFF2-40B4-BE49-F238E27FC236}">
                <a16:creationId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49B75AD8-8540-B149-BD5B-5DD837651CE0}"/>
              </a:ext>
            </a:extLst>
          </p:cNvPr>
          <p:cNvGraphicFramePr>
            <a:graphicFrameLocks noGrp="1"/>
          </p:cNvGraphicFramePr>
          <p:nvPr>
            <p:extLst>
              <p:ext uri="{D42A27DB-BD31-4B8C-83A1-F6EECF244321}">
                <p14:modId xmlns:p14="http://schemas.microsoft.com/office/powerpoint/2010/main" val="2776948623"/>
              </p:ext>
            </p:extLst>
          </p:nvPr>
        </p:nvGraphicFramePr>
        <p:xfrm>
          <a:off x="493228" y="1656623"/>
          <a:ext cx="5480050" cy="4800600"/>
        </p:xfrm>
        <a:graphic>
          <a:graphicData uri="http://schemas.openxmlformats.org/drawingml/2006/table">
            <a:tbl>
              <a:tblPr firstRow="1" firstCol="1" bandRow="1">
                <a:tableStyleId>{5C22544A-7EE6-4342-B048-85BDC9FD1C3A}</a:tableStyleId>
              </a:tblPr>
              <a:tblGrid>
                <a:gridCol w="3053681">
                  <a:extLst>
                    <a:ext uri="{9D8B030D-6E8A-4147-A177-3AD203B41FA5}">
                      <a16:colId xmlns:a16="http://schemas.microsoft.com/office/drawing/2014/main" val="903475461"/>
                    </a:ext>
                  </a:extLst>
                </a:gridCol>
                <a:gridCol w="2426369">
                  <a:extLst>
                    <a:ext uri="{9D8B030D-6E8A-4147-A177-3AD203B41FA5}">
                      <a16:colId xmlns:a16="http://schemas.microsoft.com/office/drawing/2014/main" val="2230643928"/>
                    </a:ext>
                  </a:extLst>
                </a:gridCol>
              </a:tblGrid>
              <a:tr h="0">
                <a:tc>
                  <a:txBody>
                    <a:bodyPr/>
                    <a:lstStyle/>
                    <a:p>
                      <a:pPr marL="0" marR="0">
                        <a:spcBef>
                          <a:spcPts val="0"/>
                        </a:spcBef>
                        <a:spcAft>
                          <a:spcPts val="0"/>
                        </a:spcAft>
                      </a:pPr>
                      <a:r>
                        <a:rPr lang="en-US" sz="1500" dirty="0">
                          <a:effectLst/>
                        </a:rPr>
                        <a:t>Molecular weight</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60.05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446303"/>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118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01129468"/>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17</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7769992"/>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39</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16807075"/>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426</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9157057"/>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miscable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5348361"/>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15.5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3840054"/>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5902525"/>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 ppm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67669442"/>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dirty="0">
                          <a:effectLst/>
                        </a:rPr>
                        <a:t>0.97 </a:t>
                      </a:r>
                      <a:r>
                        <a:rPr lang="en-US" sz="1500" dirty="0" err="1">
                          <a:effectLst/>
                        </a:rPr>
                        <a:t>BuAc</a:t>
                      </a:r>
                      <a:r>
                        <a:rPr lang="en-US" sz="1500" dirty="0">
                          <a:effectLst/>
                        </a:rPr>
                        <a:t> </a:t>
                      </a:r>
                      <a:endParaRPr lang="en-US" sz="1500" dirty="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015435853"/>
                  </a:ext>
                </a:extLst>
              </a:tr>
              <a:tr h="0">
                <a:tc>
                  <a:txBody>
                    <a:bodyPr/>
                    <a:lstStyle/>
                    <a:p>
                      <a:pPr marL="0" marR="0">
                        <a:spcBef>
                          <a:spcPts val="0"/>
                        </a:spcBef>
                        <a:spcAft>
                          <a:spcPts val="0"/>
                        </a:spcAft>
                      </a:pPr>
                      <a:r>
                        <a:rPr lang="en-US" sz="1500" dirty="0">
                          <a:effectLst/>
                        </a:rPr>
                        <a:t>Toxicological data</a:t>
                      </a:r>
                    </a:p>
                    <a:p>
                      <a:pPr marL="0" marR="0">
                        <a:spcBef>
                          <a:spcPts val="0"/>
                        </a:spcBef>
                        <a:spcAft>
                          <a:spcPts val="0"/>
                        </a:spcAft>
                      </a:pPr>
                      <a:r>
                        <a:rPr lang="en-US" sz="1500" dirty="0">
                          <a:effectLst/>
                        </a:rPr>
                        <a:t>Oral Rat LD50:</a:t>
                      </a:r>
                      <a:br>
                        <a:rPr lang="en-US" sz="1500" dirty="0">
                          <a:effectLst/>
                        </a:rPr>
                      </a:br>
                      <a:r>
                        <a:rPr lang="en-US" sz="1500" dirty="0">
                          <a:effectLst/>
                        </a:rPr>
                        <a:t>Skin Rabbit LD50: </a:t>
                      </a:r>
                    </a:p>
                    <a:p>
                      <a:pPr marL="0" marR="0">
                        <a:spcBef>
                          <a:spcPts val="0"/>
                        </a:spcBef>
                        <a:spcAft>
                          <a:spcPts val="0"/>
                        </a:spcAft>
                      </a:pPr>
                      <a:r>
                        <a:rPr lang="en-US" sz="1500" dirty="0">
                          <a:effectLst/>
                        </a:rPr>
                        <a:t>Inhalation Rat LC50: </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 </a:t>
                      </a:r>
                    </a:p>
                    <a:p>
                      <a:pPr marL="0" marR="0">
                        <a:spcBef>
                          <a:spcPts val="0"/>
                        </a:spcBef>
                        <a:spcAft>
                          <a:spcPts val="0"/>
                        </a:spcAft>
                      </a:pPr>
                      <a:r>
                        <a:rPr lang="en-US" sz="1500" dirty="0">
                          <a:effectLst/>
                        </a:rPr>
                        <a:t>3.31 g/kg </a:t>
                      </a:r>
                    </a:p>
                    <a:p>
                      <a:pPr marL="0" marR="0">
                        <a:spcBef>
                          <a:spcPts val="0"/>
                        </a:spcBef>
                        <a:spcAft>
                          <a:spcPts val="0"/>
                        </a:spcAft>
                      </a:pPr>
                      <a:r>
                        <a:rPr lang="en-US" sz="1500" dirty="0">
                          <a:effectLst/>
                        </a:rPr>
                        <a:t>1060 mg/kg </a:t>
                      </a:r>
                    </a:p>
                    <a:p>
                      <a:pPr marL="0" marR="0">
                        <a:spcBef>
                          <a:spcPts val="0"/>
                        </a:spcBef>
                        <a:spcAft>
                          <a:spcPts val="0"/>
                        </a:spcAft>
                      </a:pPr>
                      <a:r>
                        <a:rPr lang="en-US" sz="1500" dirty="0">
                          <a:effectLst/>
                        </a:rPr>
                        <a:t>11.4 mg/L 4H </a:t>
                      </a:r>
                    </a:p>
                  </a:txBody>
                  <a:tcPr marL="68580" marR="68580" marT="0" marB="0"/>
                </a:tc>
                <a:extLst>
                  <a:ext uri="{0D108BD9-81ED-4DB2-BD59-A6C34878D82A}">
                    <a16:rowId xmlns:a16="http://schemas.microsoft.com/office/drawing/2014/main" val="3152116210"/>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Water flea (Daphnia magna): </a:t>
                      </a:r>
                    </a:p>
                    <a:p>
                      <a:pPr marL="0" marR="0">
                        <a:spcBef>
                          <a:spcPts val="0"/>
                        </a:spcBef>
                        <a:spcAft>
                          <a:spcPts val="0"/>
                        </a:spcAft>
                      </a:pPr>
                      <a:r>
                        <a:rPr lang="en-US" sz="1500">
                          <a:effectLst/>
                        </a:rPr>
                        <a:t>LC50 Bluegill (Lepomis macrochirus):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65 mg/L 48 H</a:t>
                      </a:r>
                    </a:p>
                    <a:p>
                      <a:pPr marL="0" marR="0">
                        <a:spcBef>
                          <a:spcPts val="0"/>
                        </a:spcBef>
                        <a:spcAft>
                          <a:spcPts val="0"/>
                        </a:spcAft>
                      </a:pPr>
                      <a:r>
                        <a:rPr lang="en-US" sz="1500">
                          <a:effectLst/>
                        </a:rPr>
                        <a:t>75 mg/L 96 H</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7938100"/>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16</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63695536"/>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5645 Btu/</a:t>
                      </a:r>
                      <a:r>
                        <a:rPr lang="en-US" sz="1500" dirty="0" err="1">
                          <a:effectLst/>
                        </a:rPr>
                        <a:t>lb</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28593"/>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biodegradable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3091639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Multiple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75433076"/>
                  </a:ext>
                </a:extLst>
              </a:tr>
            </a:tbl>
          </a:graphicData>
        </a:graphic>
      </p:graphicFrame>
      <p:graphicFrame>
        <p:nvGraphicFramePr>
          <p:cNvPr id="7" name="Table 6">
            <a:extLst>
              <a:ext uri="{FF2B5EF4-FFF2-40B4-BE49-F238E27FC236}">
                <a16:creationId xmlns:a16="http://schemas.microsoft.com/office/drawing/2014/main" id="{B5EF10BF-BF92-8545-AC7A-8AAA5CE254B2}"/>
              </a:ext>
            </a:extLst>
          </p:cNvPr>
          <p:cNvGraphicFramePr>
            <a:graphicFrameLocks noGrp="1"/>
          </p:cNvGraphicFramePr>
          <p:nvPr>
            <p:extLst>
              <p:ext uri="{D42A27DB-BD31-4B8C-83A1-F6EECF244321}">
                <p14:modId xmlns:p14="http://schemas.microsoft.com/office/powerpoint/2010/main" val="312683117"/>
              </p:ext>
            </p:extLst>
          </p:nvPr>
        </p:nvGraphicFramePr>
        <p:xfrm>
          <a:off x="6303712" y="1656623"/>
          <a:ext cx="5480050" cy="4114800"/>
        </p:xfrm>
        <a:graphic>
          <a:graphicData uri="http://schemas.openxmlformats.org/drawingml/2006/table">
            <a:tbl>
              <a:tblPr firstRow="1" firstCol="1" bandRow="1">
                <a:tableStyleId>{5C22544A-7EE6-4342-B048-85BDC9FD1C3A}</a:tableStyleId>
              </a:tblPr>
              <a:tblGrid>
                <a:gridCol w="2740025">
                  <a:extLst>
                    <a:ext uri="{9D8B030D-6E8A-4147-A177-3AD203B41FA5}">
                      <a16:colId xmlns:a16="http://schemas.microsoft.com/office/drawing/2014/main" val="1408472268"/>
                    </a:ext>
                  </a:extLst>
                </a:gridCol>
                <a:gridCol w="2740025">
                  <a:extLst>
                    <a:ext uri="{9D8B030D-6E8A-4147-A177-3AD203B41FA5}">
                      <a16:colId xmlns:a16="http://schemas.microsoft.com/office/drawing/2014/main" val="1890781137"/>
                    </a:ext>
                  </a:extLst>
                </a:gridCol>
              </a:tblGrid>
              <a:tr h="0">
                <a:tc>
                  <a:txBody>
                    <a:bodyPr/>
                    <a:lstStyle/>
                    <a:p>
                      <a:pPr marL="0" marR="0">
                        <a:spcBef>
                          <a:spcPts val="0"/>
                        </a:spcBef>
                        <a:spcAft>
                          <a:spcPts val="0"/>
                        </a:spcAft>
                      </a:pPr>
                      <a:r>
                        <a:rPr lang="en-US" sz="1500">
                          <a:effectLst/>
                        </a:rPr>
                        <a:t>Molecular weight</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82.4</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07369536"/>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81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4407083"/>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7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5682125"/>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-20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3391070"/>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245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3776949"/>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0.06 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0763989"/>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98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3032042"/>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67366106"/>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300 ppm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9200376"/>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a:effectLst/>
                        </a:rPr>
                        <a:t>not known</a:t>
                      </a:r>
                      <a:endParaRPr lang="en-US" sz="150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001544404"/>
                  </a:ext>
                </a:extLst>
              </a:tr>
              <a:tr h="342265">
                <a:tc>
                  <a:txBody>
                    <a:bodyPr/>
                    <a:lstStyle/>
                    <a:p>
                      <a:pPr marL="0" marR="0">
                        <a:spcBef>
                          <a:spcPts val="0"/>
                        </a:spcBef>
                        <a:spcAft>
                          <a:spcPts val="0"/>
                        </a:spcAft>
                      </a:pPr>
                      <a:r>
                        <a:rPr lang="en-US" sz="1500">
                          <a:effectLst/>
                        </a:rPr>
                        <a:t>Toxicological data</a:t>
                      </a:r>
                    </a:p>
                    <a:p>
                      <a:pPr marL="0" marR="0">
                        <a:spcBef>
                          <a:spcPts val="0"/>
                        </a:spcBef>
                        <a:spcAft>
                          <a:spcPts val="0"/>
                        </a:spcAft>
                      </a:pPr>
                      <a:r>
                        <a:rPr lang="en-US" sz="1500">
                          <a:effectLst/>
                        </a:rPr>
                        <a:t>Oral Rat LD50:</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12.705 g/kg</a:t>
                      </a:r>
                    </a:p>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977678"/>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algae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3.8 mg/L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20459415"/>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96962637"/>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18684 Btu/lb</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8843415"/>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Slow biodegradation</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0293808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Some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8448505"/>
                  </a:ext>
                </a:extLst>
              </a:tr>
            </a:tbl>
          </a:graphicData>
        </a:graphic>
      </p:graphicFrame>
      <p:sp>
        <p:nvSpPr>
          <p:cNvPr id="8" name="TextBox 7">
            <a:extLst>
              <a:ext uri="{FF2B5EF4-FFF2-40B4-BE49-F238E27FC236}">
                <a16:creationId xmlns:a16="http://schemas.microsoft.com/office/drawing/2014/main" id="{DFD352F5-8A43-0541-9C63-0EF6B5A2580B}"/>
              </a:ext>
            </a:extLst>
          </p:cNvPr>
          <p:cNvSpPr txBox="1"/>
          <p:nvPr/>
        </p:nvSpPr>
        <p:spPr>
          <a:xfrm>
            <a:off x="1988679" y="1219603"/>
            <a:ext cx="1198854" cy="369332"/>
          </a:xfrm>
          <a:prstGeom prst="rect">
            <a:avLst/>
          </a:prstGeom>
          <a:solidFill>
            <a:schemeClr val="accent2"/>
          </a:solidFill>
        </p:spPr>
        <p:txBody>
          <a:bodyPr wrap="none" rtlCol="0">
            <a:spAutoFit/>
          </a:bodyPr>
          <a:lstStyle/>
          <a:p>
            <a:r>
              <a:rPr lang="en-US" dirty="0"/>
              <a:t>SOLVENT 1</a:t>
            </a:r>
          </a:p>
        </p:txBody>
      </p:sp>
      <p:sp>
        <p:nvSpPr>
          <p:cNvPr id="10" name="TextBox 9">
            <a:extLst>
              <a:ext uri="{FF2B5EF4-FFF2-40B4-BE49-F238E27FC236}">
                <a16:creationId xmlns:a16="http://schemas.microsoft.com/office/drawing/2014/main" id="{883987D1-ECD5-D247-A3FA-A0442100C385}"/>
              </a:ext>
            </a:extLst>
          </p:cNvPr>
          <p:cNvSpPr txBox="1"/>
          <p:nvPr/>
        </p:nvSpPr>
        <p:spPr>
          <a:xfrm>
            <a:off x="8325853" y="1219603"/>
            <a:ext cx="1198854" cy="369332"/>
          </a:xfrm>
          <a:prstGeom prst="rect">
            <a:avLst/>
          </a:prstGeom>
          <a:solidFill>
            <a:schemeClr val="accent2"/>
          </a:solidFill>
        </p:spPr>
        <p:txBody>
          <a:bodyPr wrap="none" rtlCol="0">
            <a:spAutoFit/>
          </a:bodyPr>
          <a:lstStyle/>
          <a:p>
            <a:r>
              <a:rPr lang="en-US" dirty="0"/>
              <a:t>SOLVENT 2</a:t>
            </a:r>
          </a:p>
        </p:txBody>
      </p:sp>
    </p:spTree>
    <p:extLst>
      <p:ext uri="{BB962C8B-B14F-4D97-AF65-F5344CB8AC3E}">
        <p14:creationId xmlns:p14="http://schemas.microsoft.com/office/powerpoint/2010/main" val="277919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817448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8383"/>
            <a:ext cx="7467600" cy="707886"/>
          </a:xfrm>
        </p:spPr>
        <p:txBody>
          <a:bodyPr>
            <a:spAutoFit/>
          </a:bodyPr>
          <a:lstStyle/>
          <a:p>
            <a:pPr algn="ctr">
              <a:lnSpc>
                <a:spcPct val="100000"/>
              </a:lnSpc>
            </a:pPr>
            <a:r>
              <a:rPr lang="en-US" sz="4000" b="1" dirty="0">
                <a:latin typeface="+mn-lt"/>
              </a:rPr>
              <a:t>Solvent Exercise – Solvent 1</a:t>
            </a:r>
          </a:p>
        </p:txBody>
      </p:sp>
      <p:pic>
        <p:nvPicPr>
          <p:cNvPr id="9" name="Picture 8" descr="solvent1answer.jpg"/>
          <p:cNvPicPr>
            <a:picLocks noChangeAspect="1"/>
          </p:cNvPicPr>
          <p:nvPr/>
        </p:nvPicPr>
        <p:blipFill rotWithShape="1">
          <a:blip r:embed="rId3" cstate="hqprint">
            <a:extLst>
              <a:ext uri="{28A0092B-C50C-407E-A947-70E740481C1C}">
                <a14:useLocalDpi xmlns:a14="http://schemas.microsoft.com/office/drawing/2010/main"/>
              </a:ext>
            </a:extLst>
          </a:blip>
          <a:srcRect t="74455" r="92510"/>
          <a:stretch/>
        </p:blipFill>
        <p:spPr>
          <a:xfrm>
            <a:off x="6887594" y="3267402"/>
            <a:ext cx="713675" cy="1019455"/>
          </a:xfrm>
          <a:prstGeom prst="rect">
            <a:avLst/>
          </a:prstGeom>
        </p:spPr>
      </p:pic>
      <p:cxnSp>
        <p:nvCxnSpPr>
          <p:cNvPr id="5" name="Straight Connector 4">
            <a:extLst>
              <a:ext uri="{FF2B5EF4-FFF2-40B4-BE49-F238E27FC236}">
                <a16:creationId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D5DC4503-49D5-47B4-ADB2-FF16104E9B30}"/>
              </a:ext>
            </a:extLst>
          </p:cNvPr>
          <p:cNvSpPr txBox="1"/>
          <p:nvPr/>
        </p:nvSpPr>
        <p:spPr>
          <a:xfrm>
            <a:off x="7601269" y="3005894"/>
            <a:ext cx="4500979" cy="1542474"/>
          </a:xfrm>
          <a:prstGeom prst="rect">
            <a:avLst/>
          </a:prstGeom>
          <a:solidFill>
            <a:schemeClr val="bg1"/>
          </a:solidFill>
        </p:spPr>
        <p:txBody>
          <a:bodyPr wrap="square" rtlCol="0">
            <a:spAutoFit/>
          </a:bodyPr>
          <a:lstStyle/>
          <a:p>
            <a:pPr>
              <a:lnSpc>
                <a:spcPct val="110000"/>
              </a:lnSpc>
              <a:spcBef>
                <a:spcPts val="100"/>
              </a:spcBef>
            </a:pPr>
            <a:r>
              <a:rPr lang="en-US" sz="1700" i="1" dirty="0">
                <a:solidFill>
                  <a:srgbClr val="FF0000"/>
                </a:solidFill>
              </a:rPr>
              <a:t>major issues have been identified; appropriate control procedures need to be in place.</a:t>
            </a:r>
          </a:p>
          <a:p>
            <a:pPr>
              <a:lnSpc>
                <a:spcPct val="110000"/>
              </a:lnSpc>
              <a:spcBef>
                <a:spcPts val="100"/>
              </a:spcBef>
            </a:pPr>
            <a:r>
              <a:rPr lang="en-US" sz="1700" i="1" dirty="0">
                <a:solidFill>
                  <a:srgbClr val="FFFF00"/>
                </a:solidFill>
              </a:rPr>
              <a:t>issues have been identified; the need for control </a:t>
            </a:r>
            <a:r>
              <a:rPr lang="en-US" sz="1700" i="1" dirty="0">
                <a:solidFill>
                  <a:srgbClr val="00B050"/>
                </a:solidFill>
              </a:rPr>
              <a:t>procedures should be considered</a:t>
            </a:r>
          </a:p>
          <a:p>
            <a:pPr>
              <a:lnSpc>
                <a:spcPct val="110000"/>
              </a:lnSpc>
              <a:spcBef>
                <a:spcPts val="100"/>
              </a:spcBef>
            </a:pPr>
            <a:r>
              <a:rPr lang="en-US" sz="1700" i="1" dirty="0">
                <a:solidFill>
                  <a:srgbClr val="00B050"/>
                </a:solidFill>
              </a:rPr>
              <a:t>no major issues have been identified area</a:t>
            </a:r>
          </a:p>
        </p:txBody>
      </p:sp>
      <p:graphicFrame>
        <p:nvGraphicFramePr>
          <p:cNvPr id="8" name="Object 7">
            <a:extLst>
              <a:ext uri="{FF2B5EF4-FFF2-40B4-BE49-F238E27FC236}">
                <a16:creationId xmlns:a16="http://schemas.microsoft.com/office/drawing/2014/main" id="{FC69479D-B920-AA47-A894-2585C3EDDD64}"/>
              </a:ext>
            </a:extLst>
          </p:cNvPr>
          <p:cNvGraphicFramePr>
            <a:graphicFrameLocks noChangeAspect="1"/>
          </p:cNvGraphicFramePr>
          <p:nvPr>
            <p:extLst/>
          </p:nvPr>
        </p:nvGraphicFramePr>
        <p:xfrm>
          <a:off x="212558" y="952372"/>
          <a:ext cx="6585284" cy="6021267"/>
        </p:xfrm>
        <a:graphic>
          <a:graphicData uri="http://schemas.openxmlformats.org/presentationml/2006/ole">
            <mc:AlternateContent xmlns:mc="http://schemas.openxmlformats.org/markup-compatibility/2006">
              <mc:Choice xmlns:v="urn:schemas-microsoft-com:vml" Requires="v">
                <p:oleObj spid="_x0000_s4131" name="Document" r:id="rId4" imgW="5486400" imgH="5016500" progId="Word.Document.12">
                  <p:embed/>
                </p:oleObj>
              </mc:Choice>
              <mc:Fallback>
                <p:oleObj name="Document" r:id="rId4" imgW="5486400" imgH="5016500" progId="Word.Document.12">
                  <p:embed/>
                  <p:pic>
                    <p:nvPicPr>
                      <p:cNvPr id="8" name="Object 7">
                        <a:extLst>
                          <a:ext uri="{FF2B5EF4-FFF2-40B4-BE49-F238E27FC236}">
                            <a16:creationId xmlns:a16="http://schemas.microsoft.com/office/drawing/2014/main" id="{FC69479D-B920-AA47-A894-2585C3EDDD64}"/>
                          </a:ext>
                        </a:extLst>
                      </p:cNvPr>
                      <p:cNvPicPr/>
                      <p:nvPr/>
                    </p:nvPicPr>
                    <p:blipFill>
                      <a:blip r:embed="rId5"/>
                      <a:stretch>
                        <a:fillRect/>
                      </a:stretch>
                    </p:blipFill>
                    <p:spPr>
                      <a:xfrm>
                        <a:off x="212558" y="952372"/>
                        <a:ext cx="6585284" cy="602126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EBE0034-6712-B540-A6E7-7BE9CDA6C57A}"/>
              </a:ext>
            </a:extLst>
          </p:cNvPr>
          <p:cNvSpPr txBox="1"/>
          <p:nvPr/>
        </p:nvSpPr>
        <p:spPr>
          <a:xfrm>
            <a:off x="8229600" y="1917271"/>
            <a:ext cx="2016321" cy="584775"/>
          </a:xfrm>
          <a:prstGeom prst="rect">
            <a:avLst/>
          </a:prstGeom>
          <a:noFill/>
        </p:spPr>
        <p:txBody>
          <a:bodyPr wrap="none" rtlCol="0">
            <a:spAutoFit/>
          </a:bodyPr>
          <a:lstStyle/>
          <a:p>
            <a:r>
              <a:rPr lang="en-US" sz="3200" dirty="0"/>
              <a:t>Acetic Acid</a:t>
            </a:r>
          </a:p>
        </p:txBody>
      </p:sp>
    </p:spTree>
    <p:extLst>
      <p:ext uri="{BB962C8B-B14F-4D97-AF65-F5344CB8AC3E}">
        <p14:creationId xmlns:p14="http://schemas.microsoft.com/office/powerpoint/2010/main" val="3524123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1485"/>
            <a:ext cx="7467600" cy="646331"/>
          </a:xfrm>
        </p:spPr>
        <p:txBody>
          <a:bodyPr>
            <a:spAutoFit/>
          </a:bodyPr>
          <a:lstStyle/>
          <a:p>
            <a:pPr algn="ctr"/>
            <a:r>
              <a:rPr lang="en-US" sz="4000" b="1" dirty="0">
                <a:latin typeface="+mn-lt"/>
              </a:rPr>
              <a:t>Solvent Exercise – Solvent 2</a:t>
            </a:r>
          </a:p>
        </p:txBody>
      </p:sp>
      <p:cxnSp>
        <p:nvCxnSpPr>
          <p:cNvPr id="7" name="Straight Connector 6">
            <a:extLst>
              <a:ext uri="{FF2B5EF4-FFF2-40B4-BE49-F238E27FC236}">
                <a16:creationId xmlns:a16="http://schemas.microsoft.com/office/drawing/2014/main" id="{2F38F8EC-BABC-4762-90A9-9C263E114C6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Object 2">
            <a:extLst>
              <a:ext uri="{FF2B5EF4-FFF2-40B4-BE49-F238E27FC236}">
                <a16:creationId xmlns:a16="http://schemas.microsoft.com/office/drawing/2014/main" id="{5D2C03AC-CB23-2943-ACA7-08960A58933D}"/>
              </a:ext>
            </a:extLst>
          </p:cNvPr>
          <p:cNvGraphicFramePr>
            <a:graphicFrameLocks noChangeAspect="1"/>
          </p:cNvGraphicFramePr>
          <p:nvPr>
            <p:extLst/>
          </p:nvPr>
        </p:nvGraphicFramePr>
        <p:xfrm>
          <a:off x="188489" y="953585"/>
          <a:ext cx="7174718" cy="5856287"/>
        </p:xfrm>
        <a:graphic>
          <a:graphicData uri="http://schemas.openxmlformats.org/presentationml/2006/ole">
            <mc:AlternateContent xmlns:mc="http://schemas.openxmlformats.org/markup-compatibility/2006">
              <mc:Choice xmlns:v="urn:schemas-microsoft-com:vml" Requires="v">
                <p:oleObj spid="_x0000_s5155" name="Document" r:id="rId4" imgW="5943600" imgH="4851400" progId="Word.Document.12">
                  <p:embed/>
                </p:oleObj>
              </mc:Choice>
              <mc:Fallback>
                <p:oleObj name="Document" r:id="rId4" imgW="5943600" imgH="4851400" progId="Word.Document.12">
                  <p:embed/>
                  <p:pic>
                    <p:nvPicPr>
                      <p:cNvPr id="3" name="Object 2">
                        <a:extLst>
                          <a:ext uri="{FF2B5EF4-FFF2-40B4-BE49-F238E27FC236}">
                            <a16:creationId xmlns:a16="http://schemas.microsoft.com/office/drawing/2014/main" id="{5D2C03AC-CB23-2943-ACA7-08960A58933D}"/>
                          </a:ext>
                        </a:extLst>
                      </p:cNvPr>
                      <p:cNvPicPr/>
                      <p:nvPr/>
                    </p:nvPicPr>
                    <p:blipFill>
                      <a:blip r:embed="rId5"/>
                      <a:stretch>
                        <a:fillRect/>
                      </a:stretch>
                    </p:blipFill>
                    <p:spPr>
                      <a:xfrm>
                        <a:off x="188489" y="953585"/>
                        <a:ext cx="7174718" cy="5856287"/>
                      </a:xfrm>
                      <a:prstGeom prst="rect">
                        <a:avLst/>
                      </a:prstGeom>
                    </p:spPr>
                  </p:pic>
                </p:oleObj>
              </mc:Fallback>
            </mc:AlternateContent>
          </a:graphicData>
        </a:graphic>
      </p:graphicFrame>
      <p:pic>
        <p:nvPicPr>
          <p:cNvPr id="11" name="Picture 10" descr="solvent1answer.jpg">
            <a:extLst>
              <a:ext uri="{FF2B5EF4-FFF2-40B4-BE49-F238E27FC236}">
                <a16:creationId xmlns:a16="http://schemas.microsoft.com/office/drawing/2014/main" id="{3FF44595-2562-FA4A-95D7-D4344E7FE83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74455" r="92510"/>
          <a:stretch/>
        </p:blipFill>
        <p:spPr>
          <a:xfrm>
            <a:off x="6887594" y="3267402"/>
            <a:ext cx="713675" cy="1019455"/>
          </a:xfrm>
          <a:prstGeom prst="rect">
            <a:avLst/>
          </a:prstGeom>
        </p:spPr>
      </p:pic>
      <p:sp>
        <p:nvSpPr>
          <p:cNvPr id="12" name="TextBox 2">
            <a:extLst>
              <a:ext uri="{FF2B5EF4-FFF2-40B4-BE49-F238E27FC236}">
                <a16:creationId xmlns:a16="http://schemas.microsoft.com/office/drawing/2014/main" id="{468C22EA-E2D2-6B47-A23F-42587B9E3760}"/>
              </a:ext>
            </a:extLst>
          </p:cNvPr>
          <p:cNvSpPr txBox="1"/>
          <p:nvPr/>
        </p:nvSpPr>
        <p:spPr>
          <a:xfrm>
            <a:off x="7601269" y="3005894"/>
            <a:ext cx="4500979" cy="1542474"/>
          </a:xfrm>
          <a:prstGeom prst="rect">
            <a:avLst/>
          </a:prstGeom>
          <a:solidFill>
            <a:schemeClr val="bg1"/>
          </a:solidFill>
        </p:spPr>
        <p:txBody>
          <a:bodyPr wrap="square" rtlCol="0">
            <a:spAutoFit/>
          </a:bodyPr>
          <a:lstStyle/>
          <a:p>
            <a:pPr>
              <a:lnSpc>
                <a:spcPct val="110000"/>
              </a:lnSpc>
              <a:spcBef>
                <a:spcPts val="100"/>
              </a:spcBef>
            </a:pPr>
            <a:r>
              <a:rPr lang="en-US" sz="1700" i="1" dirty="0">
                <a:solidFill>
                  <a:srgbClr val="FF0000"/>
                </a:solidFill>
              </a:rPr>
              <a:t>major issues have been identified; appropriate control procedures need to be in place.</a:t>
            </a:r>
          </a:p>
          <a:p>
            <a:pPr>
              <a:lnSpc>
                <a:spcPct val="110000"/>
              </a:lnSpc>
              <a:spcBef>
                <a:spcPts val="100"/>
              </a:spcBef>
            </a:pPr>
            <a:r>
              <a:rPr lang="en-US" sz="1700" i="1" dirty="0">
                <a:solidFill>
                  <a:srgbClr val="FFFF00"/>
                </a:solidFill>
              </a:rPr>
              <a:t>issues have been identified; the need for control </a:t>
            </a:r>
            <a:r>
              <a:rPr lang="en-US" sz="1700" i="1" dirty="0">
                <a:solidFill>
                  <a:srgbClr val="00B050"/>
                </a:solidFill>
              </a:rPr>
              <a:t>procedures should be considered</a:t>
            </a:r>
          </a:p>
          <a:p>
            <a:pPr>
              <a:lnSpc>
                <a:spcPct val="110000"/>
              </a:lnSpc>
              <a:spcBef>
                <a:spcPts val="100"/>
              </a:spcBef>
            </a:pPr>
            <a:r>
              <a:rPr lang="en-US" sz="1700" i="1" dirty="0">
                <a:solidFill>
                  <a:srgbClr val="00B050"/>
                </a:solidFill>
              </a:rPr>
              <a:t>no major issues have been identified area</a:t>
            </a:r>
          </a:p>
        </p:txBody>
      </p:sp>
      <p:sp>
        <p:nvSpPr>
          <p:cNvPr id="5" name="TextBox 4">
            <a:extLst>
              <a:ext uri="{FF2B5EF4-FFF2-40B4-BE49-F238E27FC236}">
                <a16:creationId xmlns:a16="http://schemas.microsoft.com/office/drawing/2014/main" id="{90942B9D-C14B-4043-8E73-7506B4ABDD4C}"/>
              </a:ext>
            </a:extLst>
          </p:cNvPr>
          <p:cNvSpPr txBox="1"/>
          <p:nvPr/>
        </p:nvSpPr>
        <p:spPr>
          <a:xfrm>
            <a:off x="8169442" y="1755739"/>
            <a:ext cx="2527936" cy="646331"/>
          </a:xfrm>
          <a:prstGeom prst="rect">
            <a:avLst/>
          </a:prstGeom>
          <a:noFill/>
        </p:spPr>
        <p:txBody>
          <a:bodyPr wrap="none" rtlCol="0">
            <a:spAutoFit/>
          </a:bodyPr>
          <a:lstStyle/>
          <a:p>
            <a:r>
              <a:rPr lang="en-US" sz="3600" dirty="0"/>
              <a:t>Cyclohexane</a:t>
            </a:r>
          </a:p>
        </p:txBody>
      </p:sp>
    </p:spTree>
    <p:extLst>
      <p:ext uri="{BB962C8B-B14F-4D97-AF65-F5344CB8AC3E}">
        <p14:creationId xmlns:p14="http://schemas.microsoft.com/office/powerpoint/2010/main" val="2518809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20805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(glacial)</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01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Unconventional Solvents</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1027" descr="beaker3 small">
            <a:extLst>
              <a:ext uri="{FF2B5EF4-FFF2-40B4-BE49-F238E27FC236}">
                <a16:creationId xmlns:a16="http://schemas.microsoft.com/office/drawing/2014/main" id="{7B651495-E88E-EB4F-BD10-A0DBC988F7E5}"/>
              </a:ext>
            </a:extLst>
          </p:cNvPr>
          <p:cNvPicPr>
            <a:picLocks noChangeAspect="1" noChangeArrowheads="1"/>
          </p:cNvPicPr>
          <p:nvPr/>
        </p:nvPicPr>
        <p:blipFill>
          <a:blip r:embed="rId3"/>
          <a:srcRect/>
          <a:stretch>
            <a:fillRect/>
          </a:stretch>
        </p:blipFill>
        <p:spPr bwMode="auto">
          <a:xfrm>
            <a:off x="7784571" y="4212837"/>
            <a:ext cx="1385887" cy="1998663"/>
          </a:xfrm>
          <a:prstGeom prst="rect">
            <a:avLst/>
          </a:prstGeom>
          <a:noFill/>
          <a:ln w="9525">
            <a:noFill/>
            <a:miter lim="800000"/>
            <a:headEnd/>
            <a:tailEnd/>
          </a:ln>
        </p:spPr>
      </p:pic>
      <p:pic>
        <p:nvPicPr>
          <p:cNvPr id="6" name="Picture 1028">
            <a:extLst>
              <a:ext uri="{FF2B5EF4-FFF2-40B4-BE49-F238E27FC236}">
                <a16:creationId xmlns:a16="http://schemas.microsoft.com/office/drawing/2014/main" id="{C9316E33-CD22-934D-AA4E-7E08BFF2BE98}"/>
              </a:ext>
            </a:extLst>
          </p:cNvPr>
          <p:cNvPicPr>
            <a:picLocks noChangeAspect="1" noChangeArrowheads="1"/>
          </p:cNvPicPr>
          <p:nvPr/>
        </p:nvPicPr>
        <p:blipFill>
          <a:blip r:embed="rId4"/>
          <a:srcRect/>
          <a:stretch>
            <a:fillRect/>
          </a:stretch>
        </p:blipFill>
        <p:spPr bwMode="auto">
          <a:xfrm>
            <a:off x="2191808" y="1511969"/>
            <a:ext cx="2351088" cy="2052638"/>
          </a:xfrm>
          <a:prstGeom prst="rect">
            <a:avLst/>
          </a:prstGeom>
          <a:noFill/>
          <a:ln w="9525">
            <a:noFill/>
            <a:miter lim="800000"/>
            <a:headEnd/>
            <a:tailEnd/>
          </a:ln>
        </p:spPr>
      </p:pic>
      <p:pic>
        <p:nvPicPr>
          <p:cNvPr id="7" name="Picture 1029">
            <a:extLst>
              <a:ext uri="{FF2B5EF4-FFF2-40B4-BE49-F238E27FC236}">
                <a16:creationId xmlns:a16="http://schemas.microsoft.com/office/drawing/2014/main" id="{D0910C06-5799-2043-A3D4-8EF00F95D8EB}"/>
              </a:ext>
            </a:extLst>
          </p:cNvPr>
          <p:cNvPicPr>
            <a:picLocks noChangeAspect="1" noChangeArrowheads="1"/>
          </p:cNvPicPr>
          <p:nvPr/>
        </p:nvPicPr>
        <p:blipFill>
          <a:blip r:embed="rId5"/>
          <a:srcRect/>
          <a:stretch>
            <a:fillRect/>
          </a:stretch>
        </p:blipFill>
        <p:spPr bwMode="auto">
          <a:xfrm>
            <a:off x="7170208" y="1543719"/>
            <a:ext cx="2217738" cy="2020888"/>
          </a:xfrm>
          <a:prstGeom prst="rect">
            <a:avLst/>
          </a:prstGeom>
          <a:noFill/>
          <a:ln w="9525">
            <a:noFill/>
            <a:miter lim="800000"/>
            <a:headEnd/>
            <a:tailEnd/>
          </a:ln>
        </p:spPr>
      </p:pic>
      <p:pic>
        <p:nvPicPr>
          <p:cNvPr id="8" name="Picture 1030">
            <a:extLst>
              <a:ext uri="{FF2B5EF4-FFF2-40B4-BE49-F238E27FC236}">
                <a16:creationId xmlns:a16="http://schemas.microsoft.com/office/drawing/2014/main" id="{E61AF9EB-AA85-D448-A5E6-456DF8154746}"/>
              </a:ext>
            </a:extLst>
          </p:cNvPr>
          <p:cNvPicPr>
            <a:picLocks noChangeAspect="1" noChangeArrowheads="1"/>
          </p:cNvPicPr>
          <p:nvPr/>
        </p:nvPicPr>
        <p:blipFill>
          <a:blip r:embed="rId6"/>
          <a:srcRect/>
          <a:stretch>
            <a:fillRect/>
          </a:stretch>
        </p:blipFill>
        <p:spPr bwMode="auto">
          <a:xfrm>
            <a:off x="4900083" y="4487475"/>
            <a:ext cx="2298700" cy="1639887"/>
          </a:xfrm>
          <a:prstGeom prst="rect">
            <a:avLst/>
          </a:prstGeom>
          <a:noFill/>
          <a:ln w="9525">
            <a:noFill/>
            <a:miter lim="800000"/>
            <a:headEnd/>
            <a:tailEnd/>
          </a:ln>
        </p:spPr>
      </p:pic>
      <p:sp>
        <p:nvSpPr>
          <p:cNvPr id="9" name="Text Box 1031">
            <a:extLst>
              <a:ext uri="{FF2B5EF4-FFF2-40B4-BE49-F238E27FC236}">
                <a16:creationId xmlns:a16="http://schemas.microsoft.com/office/drawing/2014/main" id="{ED494153-ED9E-0344-8DC6-EF53F74F1E20}"/>
              </a:ext>
            </a:extLst>
          </p:cNvPr>
          <p:cNvSpPr txBox="1">
            <a:spLocks noChangeAspect="1" noChangeArrowheads="1"/>
          </p:cNvSpPr>
          <p:nvPr/>
        </p:nvSpPr>
        <p:spPr bwMode="auto">
          <a:xfrm>
            <a:off x="2540264" y="3737644"/>
            <a:ext cx="1620837" cy="304800"/>
          </a:xfrm>
          <a:prstGeom prst="rect">
            <a:avLst/>
          </a:prstGeom>
          <a:noFill/>
          <a:ln w="9525">
            <a:noFill/>
            <a:miter lim="800000"/>
            <a:headEnd/>
            <a:tailEnd/>
          </a:ln>
        </p:spPr>
        <p:txBody>
          <a:bodyPr wrap="none">
            <a:prstTxWarp prst="textNoShape">
              <a:avLst/>
            </a:prstTxWarp>
            <a:spAutoFit/>
          </a:bodyPr>
          <a:lstStyle/>
          <a:p>
            <a:r>
              <a:rPr lang="en-US" b="1" dirty="0"/>
              <a:t>supercritical CO</a:t>
            </a:r>
            <a:r>
              <a:rPr lang="en-US" b="1" baseline="-25000" dirty="0"/>
              <a:t>2</a:t>
            </a:r>
            <a:endParaRPr lang="en-US" b="1" dirty="0"/>
          </a:p>
        </p:txBody>
      </p:sp>
      <p:sp>
        <p:nvSpPr>
          <p:cNvPr id="10" name="Text Box 1032">
            <a:extLst>
              <a:ext uri="{FF2B5EF4-FFF2-40B4-BE49-F238E27FC236}">
                <a16:creationId xmlns:a16="http://schemas.microsoft.com/office/drawing/2014/main" id="{080B7C01-4F13-074C-8EBF-0C34D9AE52D1}"/>
              </a:ext>
            </a:extLst>
          </p:cNvPr>
          <p:cNvSpPr txBox="1">
            <a:spLocks noChangeAspect="1" noChangeArrowheads="1"/>
          </p:cNvSpPr>
          <p:nvPr/>
        </p:nvSpPr>
        <p:spPr bwMode="auto">
          <a:xfrm>
            <a:off x="7270221" y="3737644"/>
            <a:ext cx="2603500" cy="304800"/>
          </a:xfrm>
          <a:prstGeom prst="rect">
            <a:avLst/>
          </a:prstGeom>
          <a:noFill/>
          <a:ln w="9525">
            <a:noFill/>
            <a:miter lim="800000"/>
            <a:headEnd/>
            <a:tailEnd/>
          </a:ln>
        </p:spPr>
        <p:txBody>
          <a:bodyPr>
            <a:prstTxWarp prst="textNoShape">
              <a:avLst/>
            </a:prstTxWarp>
            <a:spAutoFit/>
          </a:bodyPr>
          <a:lstStyle/>
          <a:p>
            <a:r>
              <a:rPr lang="en-US" b="1" dirty="0"/>
              <a:t>CO</a:t>
            </a:r>
            <a:r>
              <a:rPr lang="en-US" b="1" baseline="-25000" dirty="0"/>
              <a:t>2</a:t>
            </a:r>
            <a:r>
              <a:rPr lang="en-US" b="1" dirty="0"/>
              <a:t>-expanded liquid</a:t>
            </a:r>
          </a:p>
        </p:txBody>
      </p:sp>
      <p:sp>
        <p:nvSpPr>
          <p:cNvPr id="11" name="Text Box 1033">
            <a:extLst>
              <a:ext uri="{FF2B5EF4-FFF2-40B4-BE49-F238E27FC236}">
                <a16:creationId xmlns:a16="http://schemas.microsoft.com/office/drawing/2014/main" id="{B7D4FCA2-77E3-834F-BF8B-8B73BC1171F2}"/>
              </a:ext>
            </a:extLst>
          </p:cNvPr>
          <p:cNvSpPr txBox="1">
            <a:spLocks noChangeAspect="1" noChangeArrowheads="1"/>
          </p:cNvSpPr>
          <p:nvPr/>
        </p:nvSpPr>
        <p:spPr bwMode="auto">
          <a:xfrm>
            <a:off x="5265207" y="3737644"/>
            <a:ext cx="1122363" cy="304800"/>
          </a:xfrm>
          <a:prstGeom prst="rect">
            <a:avLst/>
          </a:prstGeom>
          <a:noFill/>
          <a:ln w="9525">
            <a:noFill/>
            <a:miter lim="800000"/>
            <a:headEnd/>
            <a:tailEnd/>
          </a:ln>
        </p:spPr>
        <p:txBody>
          <a:bodyPr wrap="none">
            <a:prstTxWarp prst="textNoShape">
              <a:avLst/>
            </a:prstTxWarp>
            <a:spAutoFit/>
          </a:bodyPr>
          <a:lstStyle/>
          <a:p>
            <a:r>
              <a:rPr lang="en-US" b="1"/>
              <a:t>ionic liquid</a:t>
            </a:r>
          </a:p>
        </p:txBody>
      </p:sp>
      <p:sp>
        <p:nvSpPr>
          <p:cNvPr id="12" name="Text Box 1034">
            <a:extLst>
              <a:ext uri="{FF2B5EF4-FFF2-40B4-BE49-F238E27FC236}">
                <a16:creationId xmlns:a16="http://schemas.microsoft.com/office/drawing/2014/main" id="{8E77482D-9372-AE4F-90A3-3814FA8AF1AF}"/>
              </a:ext>
            </a:extLst>
          </p:cNvPr>
          <p:cNvSpPr txBox="1">
            <a:spLocks noChangeAspect="1" noChangeArrowheads="1"/>
          </p:cNvSpPr>
          <p:nvPr/>
        </p:nvSpPr>
        <p:spPr bwMode="auto">
          <a:xfrm>
            <a:off x="5350139" y="6247930"/>
            <a:ext cx="1398588" cy="304800"/>
          </a:xfrm>
          <a:prstGeom prst="rect">
            <a:avLst/>
          </a:prstGeom>
          <a:noFill/>
          <a:ln w="9525">
            <a:noFill/>
            <a:miter lim="800000"/>
            <a:headEnd/>
            <a:tailEnd/>
          </a:ln>
        </p:spPr>
        <p:txBody>
          <a:bodyPr wrap="none">
            <a:prstTxWarp prst="textNoShape">
              <a:avLst/>
            </a:prstTxWarp>
            <a:spAutoFit/>
          </a:bodyPr>
          <a:lstStyle/>
          <a:p>
            <a:r>
              <a:rPr lang="en-US" b="1"/>
              <a:t>liquid polymer</a:t>
            </a:r>
          </a:p>
        </p:txBody>
      </p:sp>
      <p:sp>
        <p:nvSpPr>
          <p:cNvPr id="13" name="Text Box 1035">
            <a:extLst>
              <a:ext uri="{FF2B5EF4-FFF2-40B4-BE49-F238E27FC236}">
                <a16:creationId xmlns:a16="http://schemas.microsoft.com/office/drawing/2014/main" id="{E9FF9206-2119-5845-8146-C5BBA1000587}"/>
              </a:ext>
            </a:extLst>
          </p:cNvPr>
          <p:cNvSpPr txBox="1">
            <a:spLocks noChangeAspect="1" noChangeArrowheads="1"/>
          </p:cNvSpPr>
          <p:nvPr/>
        </p:nvSpPr>
        <p:spPr bwMode="auto">
          <a:xfrm>
            <a:off x="7372614" y="6251135"/>
            <a:ext cx="2209800" cy="304800"/>
          </a:xfrm>
          <a:prstGeom prst="rect">
            <a:avLst/>
          </a:prstGeom>
          <a:noFill/>
          <a:ln w="9525">
            <a:noFill/>
            <a:miter lim="800000"/>
            <a:headEnd/>
            <a:tailEnd/>
          </a:ln>
        </p:spPr>
        <p:txBody>
          <a:bodyPr>
            <a:prstTxWarp prst="textNoShape">
              <a:avLst/>
            </a:prstTxWarp>
            <a:spAutoFit/>
          </a:bodyPr>
          <a:lstStyle/>
          <a:p>
            <a:r>
              <a:rPr lang="en-US" b="1"/>
              <a:t>switchable solvent</a:t>
            </a:r>
          </a:p>
        </p:txBody>
      </p:sp>
      <p:pic>
        <p:nvPicPr>
          <p:cNvPr id="14" name="Picture 1036">
            <a:extLst>
              <a:ext uri="{FF2B5EF4-FFF2-40B4-BE49-F238E27FC236}">
                <a16:creationId xmlns:a16="http://schemas.microsoft.com/office/drawing/2014/main" id="{ECC348B0-75FB-A64A-AA53-D4CC115DCD0C}"/>
              </a:ext>
            </a:extLst>
          </p:cNvPr>
          <p:cNvPicPr>
            <a:picLocks noChangeAspect="1" noChangeArrowheads="1"/>
          </p:cNvPicPr>
          <p:nvPr/>
        </p:nvPicPr>
        <p:blipFill>
          <a:blip r:embed="rId7"/>
          <a:srcRect/>
          <a:stretch>
            <a:fillRect/>
          </a:stretch>
        </p:blipFill>
        <p:spPr bwMode="auto">
          <a:xfrm>
            <a:off x="4871508" y="1365919"/>
            <a:ext cx="1909763" cy="2198688"/>
          </a:xfrm>
          <a:prstGeom prst="rect">
            <a:avLst/>
          </a:prstGeom>
          <a:noFill/>
          <a:ln w="9525">
            <a:noFill/>
            <a:miter lim="800000"/>
            <a:headEnd/>
            <a:tailEnd/>
          </a:ln>
        </p:spPr>
      </p:pic>
      <p:pic>
        <p:nvPicPr>
          <p:cNvPr id="15" name="Picture 1037">
            <a:extLst>
              <a:ext uri="{FF2B5EF4-FFF2-40B4-BE49-F238E27FC236}">
                <a16:creationId xmlns:a16="http://schemas.microsoft.com/office/drawing/2014/main" id="{4B35F6D3-DE1D-6A4F-922E-EA87914679EF}"/>
              </a:ext>
            </a:extLst>
          </p:cNvPr>
          <p:cNvPicPr>
            <a:picLocks noChangeAspect="1" noChangeArrowheads="1"/>
          </p:cNvPicPr>
          <p:nvPr/>
        </p:nvPicPr>
        <p:blipFill>
          <a:blip r:embed="rId8"/>
          <a:srcRect/>
          <a:stretch>
            <a:fillRect/>
          </a:stretch>
        </p:blipFill>
        <p:spPr bwMode="auto">
          <a:xfrm>
            <a:off x="2201333" y="4487475"/>
            <a:ext cx="2298700" cy="1609725"/>
          </a:xfrm>
          <a:prstGeom prst="rect">
            <a:avLst/>
          </a:prstGeom>
          <a:noFill/>
          <a:ln w="9525">
            <a:noFill/>
            <a:miter lim="800000"/>
            <a:headEnd/>
            <a:tailEnd/>
          </a:ln>
        </p:spPr>
      </p:pic>
      <p:sp>
        <p:nvSpPr>
          <p:cNvPr id="16" name="Text Box 1038">
            <a:extLst>
              <a:ext uri="{FF2B5EF4-FFF2-40B4-BE49-F238E27FC236}">
                <a16:creationId xmlns:a16="http://schemas.microsoft.com/office/drawing/2014/main" id="{88A51389-8D70-8546-9F2A-95A6B05B775B}"/>
              </a:ext>
            </a:extLst>
          </p:cNvPr>
          <p:cNvSpPr txBox="1">
            <a:spLocks noChangeAspect="1" noChangeArrowheads="1"/>
          </p:cNvSpPr>
          <p:nvPr/>
        </p:nvSpPr>
        <p:spPr bwMode="auto">
          <a:xfrm>
            <a:off x="3023848" y="6247930"/>
            <a:ext cx="653670" cy="307777"/>
          </a:xfrm>
          <a:prstGeom prst="rect">
            <a:avLst/>
          </a:prstGeom>
          <a:noFill/>
          <a:ln w="9525">
            <a:noFill/>
            <a:miter lim="800000"/>
            <a:headEnd/>
            <a:tailEnd/>
          </a:ln>
        </p:spPr>
        <p:txBody>
          <a:bodyPr wrap="none">
            <a:prstTxWarp prst="textNoShape">
              <a:avLst/>
            </a:prstTxWarp>
            <a:spAutoFit/>
          </a:bodyPr>
          <a:lstStyle/>
          <a:p>
            <a:r>
              <a:rPr lang="en-US" b="1" dirty="0"/>
              <a:t>water</a:t>
            </a:r>
          </a:p>
        </p:txBody>
      </p:sp>
    </p:spTree>
    <p:extLst>
      <p:ext uri="{BB962C8B-B14F-4D97-AF65-F5344CB8AC3E}">
        <p14:creationId xmlns:p14="http://schemas.microsoft.com/office/powerpoint/2010/main" val="88686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58613"/>
            <a:ext cx="4792133" cy="646331"/>
          </a:xfrm>
        </p:spPr>
        <p:txBody>
          <a:bodyPr wrap="square">
            <a:spAutoFit/>
          </a:bodyPr>
          <a:lstStyle/>
          <a:p>
            <a:pPr marL="365125" algn="ctr"/>
            <a:r>
              <a:rPr lang="en-US" altLang="x-none" sz="4000" b="1" dirty="0">
                <a:latin typeface="+mn-lt"/>
              </a:rPr>
              <a:t>Water as a solvent</a:t>
            </a:r>
            <a:endParaRPr lang="en-US" sz="4000" b="1" dirty="0">
              <a:latin typeface="+mn-lt"/>
            </a:endParaRPr>
          </a:p>
        </p:txBody>
      </p:sp>
      <p:sp>
        <p:nvSpPr>
          <p:cNvPr id="3" name="Rectangle 3"/>
          <p:cNvSpPr txBox="1">
            <a:spLocks noChangeArrowheads="1"/>
          </p:cNvSpPr>
          <p:nvPr/>
        </p:nvSpPr>
        <p:spPr>
          <a:xfrm>
            <a:off x="1134247" y="2028085"/>
            <a:ext cx="4766309" cy="4038541"/>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Innocuous.</a:t>
            </a:r>
          </a:p>
          <a:p>
            <a:pPr marL="548640" lvl="1">
              <a:lnSpc>
                <a:spcPct val="114000"/>
              </a:lnSpc>
              <a:spcBef>
                <a:spcPts val="0"/>
              </a:spcBef>
            </a:pPr>
            <a:r>
              <a:rPr lang="en-US" altLang="x-none" sz="2000" dirty="0"/>
              <a:t>Well characterized.</a:t>
            </a:r>
          </a:p>
          <a:p>
            <a:pPr marL="548640" lvl="1">
              <a:lnSpc>
                <a:spcPct val="114000"/>
              </a:lnSpc>
              <a:spcBef>
                <a:spcPts val="0"/>
              </a:spcBef>
            </a:pPr>
            <a:r>
              <a:rPr lang="en-US" altLang="x-none" sz="2000" dirty="0"/>
              <a:t>Versatility among applications.</a:t>
            </a:r>
          </a:p>
          <a:p>
            <a:pPr marL="548640" lvl="1">
              <a:lnSpc>
                <a:spcPct val="114000"/>
              </a:lnSpc>
              <a:spcBef>
                <a:spcPts val="0"/>
              </a:spcBef>
            </a:pPr>
            <a:r>
              <a:rPr lang="en-GB" sz="2000" dirty="0"/>
              <a:t>One of the most obvious alternatives to VOCs.</a:t>
            </a:r>
          </a:p>
          <a:p>
            <a:pPr marL="548640" lvl="1">
              <a:lnSpc>
                <a:spcPct val="114000"/>
              </a:lnSpc>
              <a:spcBef>
                <a:spcPts val="0"/>
              </a:spcBef>
            </a:pPr>
            <a:r>
              <a:rPr lang="en-GB" sz="2000" dirty="0"/>
              <a:t>Cheap, readily available, and plentiful</a:t>
            </a:r>
          </a:p>
          <a:p>
            <a:pPr marL="548640" lvl="1">
              <a:lnSpc>
                <a:spcPct val="114000"/>
              </a:lnSpc>
              <a:spcBef>
                <a:spcPts val="0"/>
              </a:spcBef>
            </a:pPr>
            <a:r>
              <a:rPr lang="en-GB" sz="2000" dirty="0"/>
              <a:t>In some cases faster reaction (‘on water’ reactions)</a:t>
            </a:r>
          </a:p>
          <a:p>
            <a:pPr marL="548640" lvl="1">
              <a:lnSpc>
                <a:spcPct val="114000"/>
              </a:lnSpc>
              <a:spcBef>
                <a:spcPts val="0"/>
              </a:spcBef>
            </a:pPr>
            <a:r>
              <a:rPr lang="en-GB" sz="2000" dirty="0"/>
              <a:t>Useful in biphasic processes in conjunction with other solvents.</a:t>
            </a:r>
          </a:p>
        </p:txBody>
      </p:sp>
      <p:sp>
        <p:nvSpPr>
          <p:cNvPr id="4" name="Rectangle 3"/>
          <p:cNvSpPr txBox="1">
            <a:spLocks noChangeArrowheads="1"/>
          </p:cNvSpPr>
          <p:nvPr/>
        </p:nvSpPr>
        <p:spPr>
          <a:xfrm>
            <a:off x="6095999" y="2028085"/>
            <a:ext cx="5086664" cy="189423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latin typeface="Calibri Regular" charset="0"/>
              </a:rPr>
              <a:t>Disadvantages:</a:t>
            </a:r>
          </a:p>
          <a:p>
            <a:pPr marL="548640">
              <a:lnSpc>
                <a:spcPct val="114000"/>
              </a:lnSpc>
              <a:spcBef>
                <a:spcPts val="0"/>
              </a:spcBef>
            </a:pPr>
            <a:r>
              <a:rPr lang="en-GB" sz="2000" dirty="0"/>
              <a:t>Low solubility of organic substrates</a:t>
            </a:r>
          </a:p>
          <a:p>
            <a:pPr marL="548640">
              <a:lnSpc>
                <a:spcPct val="114000"/>
              </a:lnSpc>
              <a:spcBef>
                <a:spcPts val="0"/>
              </a:spcBef>
            </a:pPr>
            <a:r>
              <a:rPr lang="en-GB" sz="2000" dirty="0"/>
              <a:t>Incompatibility with many reagents</a:t>
            </a:r>
          </a:p>
          <a:p>
            <a:pPr marL="548640">
              <a:lnSpc>
                <a:spcPct val="114000"/>
              </a:lnSpc>
              <a:spcBef>
                <a:spcPts val="0"/>
              </a:spcBef>
            </a:pPr>
            <a:r>
              <a:rPr lang="en-GB" sz="2000" dirty="0"/>
              <a:t>Removal of water is energy intensive.</a:t>
            </a:r>
          </a:p>
          <a:p>
            <a:pPr marL="548640">
              <a:lnSpc>
                <a:spcPct val="114000"/>
              </a:lnSpc>
              <a:spcBef>
                <a:spcPts val="0"/>
              </a:spcBef>
            </a:pPr>
            <a:r>
              <a:rPr lang="en-GB" sz="2000" dirty="0"/>
              <a:t>Clean up of aqueous waste difficult.</a:t>
            </a:r>
          </a:p>
        </p:txBody>
      </p:sp>
      <p:sp>
        <p:nvSpPr>
          <p:cNvPr id="5" name="CaixaDeTexto 4">
            <a:extLst>
              <a:ext uri="{FF2B5EF4-FFF2-40B4-BE49-F238E27FC236}">
                <a16:creationId xmlns:a16="http://schemas.microsoft.com/office/drawing/2014/main" id="{2BE2A73B-6C4A-4F08-93CA-C26A197A562E}"/>
              </a:ext>
            </a:extLst>
          </p:cNvPr>
          <p:cNvSpPr txBox="1"/>
          <p:nvPr/>
        </p:nvSpPr>
        <p:spPr>
          <a:xfrm>
            <a:off x="2242956" y="1381444"/>
            <a:ext cx="7706084" cy="555537"/>
          </a:xfrm>
          <a:prstGeom prst="rect">
            <a:avLst/>
          </a:prstGeom>
          <a:noFill/>
        </p:spPr>
        <p:txBody>
          <a:bodyPr wrap="none" rtlCol="0">
            <a:spAutoFit/>
          </a:bodyPr>
          <a:lstStyle/>
          <a:p>
            <a:pPr algn="ctr">
              <a:lnSpc>
                <a:spcPct val="114000"/>
              </a:lnSpc>
            </a:pPr>
            <a:r>
              <a:rPr lang="en-US" sz="2800" dirty="0"/>
              <a:t>Water based solvents with generalized applications.</a:t>
            </a: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22232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154349" y="1794277"/>
            <a:ext cx="7886700" cy="4203202"/>
          </a:xfrm>
        </p:spPr>
        <p:txBody>
          <a:bodyPr>
            <a:spAutoFit/>
          </a:bodyPr>
          <a:lstStyle/>
          <a:p>
            <a:pPr marL="0" indent="0" algn="ctr">
              <a:lnSpc>
                <a:spcPct val="114000"/>
              </a:lnSpc>
              <a:buNone/>
            </a:pPr>
            <a:r>
              <a:rPr lang="en-US" altLang="x-none" sz="3200" dirty="0">
                <a:latin typeface="+mn-lt"/>
              </a:rPr>
              <a:t>A solvent is any substance that dissolves another substance(s) so that the resulting mixture is a homogenous solution.</a:t>
            </a:r>
          </a:p>
          <a:p>
            <a:pPr marL="0" indent="0" algn="ctr">
              <a:lnSpc>
                <a:spcPct val="100000"/>
              </a:lnSpc>
              <a:spcBef>
                <a:spcPts val="0"/>
              </a:spcBef>
              <a:buNone/>
            </a:pPr>
            <a:endParaRPr lang="en-US" altLang="x-none" dirty="0">
              <a:latin typeface="+mn-lt"/>
            </a:endParaRPr>
          </a:p>
          <a:p>
            <a:pPr marL="0" indent="0" algn="ctr">
              <a:lnSpc>
                <a:spcPct val="114000"/>
              </a:lnSpc>
              <a:buNone/>
            </a:pPr>
            <a:r>
              <a:rPr lang="en-US" altLang="x-none" sz="3200" dirty="0"/>
              <a:t>Also conveys energy:</a:t>
            </a:r>
          </a:p>
          <a:p>
            <a:pPr algn="ctr">
              <a:lnSpc>
                <a:spcPct val="114000"/>
              </a:lnSpc>
              <a:spcBef>
                <a:spcPts val="600"/>
              </a:spcBef>
              <a:buFontTx/>
              <a:buChar char="-"/>
            </a:pPr>
            <a:r>
              <a:rPr lang="en-US" altLang="x-none" sz="3200" dirty="0">
                <a:latin typeface="+mn-lt"/>
              </a:rPr>
              <a:t>endothermic: brings energy to molecules</a:t>
            </a:r>
          </a:p>
          <a:p>
            <a:pPr algn="ctr">
              <a:lnSpc>
                <a:spcPct val="114000"/>
              </a:lnSpc>
              <a:spcBef>
                <a:spcPts val="600"/>
              </a:spcBef>
              <a:buFontTx/>
              <a:buChar char="-"/>
            </a:pPr>
            <a:r>
              <a:rPr lang="en-US" altLang="x-none" sz="3200" dirty="0"/>
              <a:t>exothermic: heat sink</a:t>
            </a:r>
            <a:r>
              <a:rPr lang="en-US" altLang="x-none" sz="3200" dirty="0">
                <a:latin typeface="+mn-lt"/>
              </a:rPr>
              <a:t> </a:t>
            </a:r>
          </a:p>
        </p:txBody>
      </p:sp>
      <p:cxnSp>
        <p:nvCxnSpPr>
          <p:cNvPr id="4" name="Straight Connector 3">
            <a:extLst>
              <a:ext uri="{FF2B5EF4-FFF2-40B4-BE49-F238E27FC236}">
                <a16:creationId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166" y="275546"/>
            <a:ext cx="10879667" cy="646331"/>
          </a:xfrm>
        </p:spPr>
        <p:txBody>
          <a:bodyPr wrap="square">
            <a:spAutoFit/>
          </a:bodyPr>
          <a:lstStyle/>
          <a:p>
            <a:pPr marL="365125" algn="ctr"/>
            <a:r>
              <a:rPr lang="en-US" altLang="x-none" sz="4000" b="1" dirty="0">
                <a:latin typeface="+mn-lt"/>
              </a:rPr>
              <a:t>Water: Solving the incompatibility problem</a:t>
            </a:r>
            <a:endParaRPr lang="en-US" sz="4000" b="1" dirty="0">
              <a:latin typeface="+mn-lt"/>
            </a:endParaRP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4194D60-6C0C-1742-A34C-27385628C0AD}"/>
              </a:ext>
            </a:extLst>
          </p:cNvPr>
          <p:cNvGrpSpPr/>
          <p:nvPr/>
        </p:nvGrpSpPr>
        <p:grpSpPr>
          <a:xfrm>
            <a:off x="1938867" y="4495800"/>
            <a:ext cx="7599363" cy="1752600"/>
            <a:chOff x="838200" y="3886200"/>
            <a:chExt cx="7599363" cy="1752600"/>
          </a:xfrm>
        </p:grpSpPr>
        <p:pic>
          <p:nvPicPr>
            <p:cNvPr id="8" name="Picture 4">
              <a:extLst>
                <a:ext uri="{FF2B5EF4-FFF2-40B4-BE49-F238E27FC236}">
                  <a16:creationId xmlns:a16="http://schemas.microsoft.com/office/drawing/2014/main" id="{69A220D8-B642-D64E-AB42-99F734FB6FCE}"/>
                </a:ext>
              </a:extLst>
            </p:cNvPr>
            <p:cNvPicPr>
              <a:picLocks noChangeAspect="1" noChangeArrowheads="1"/>
            </p:cNvPicPr>
            <p:nvPr/>
          </p:nvPicPr>
          <p:blipFill>
            <a:blip r:embed="rId3"/>
            <a:srcRect/>
            <a:stretch>
              <a:fillRect/>
            </a:stretch>
          </p:blipFill>
          <p:spPr bwMode="auto">
            <a:xfrm>
              <a:off x="838200" y="3886200"/>
              <a:ext cx="7467600" cy="1292225"/>
            </a:xfrm>
            <a:prstGeom prst="rect">
              <a:avLst/>
            </a:prstGeom>
            <a:noFill/>
            <a:ln w="9525">
              <a:noFill/>
              <a:miter lim="800000"/>
              <a:headEnd/>
              <a:tailEnd/>
            </a:ln>
          </p:spPr>
        </p:pic>
        <p:sp>
          <p:nvSpPr>
            <p:cNvPr id="9" name="Text Box 5">
              <a:extLst>
                <a:ext uri="{FF2B5EF4-FFF2-40B4-BE49-F238E27FC236}">
                  <a16:creationId xmlns:a16="http://schemas.microsoft.com/office/drawing/2014/main" id="{FC911319-0987-2846-8DBD-5B6A37B7A82E}"/>
                </a:ext>
              </a:extLst>
            </p:cNvPr>
            <p:cNvSpPr txBox="1">
              <a:spLocks noChangeArrowheads="1"/>
            </p:cNvSpPr>
            <p:nvPr/>
          </p:nvSpPr>
          <p:spPr bwMode="auto">
            <a:xfrm>
              <a:off x="7620000" y="5334000"/>
              <a:ext cx="817563" cy="304800"/>
            </a:xfrm>
            <a:prstGeom prst="rect">
              <a:avLst/>
            </a:prstGeom>
            <a:noFill/>
            <a:ln w="9525">
              <a:noFill/>
              <a:miter lim="800000"/>
              <a:headEnd/>
              <a:tailEnd/>
            </a:ln>
          </p:spPr>
          <p:txBody>
            <a:bodyPr wrap="none">
              <a:prstTxWarp prst="textNoShape">
                <a:avLst/>
              </a:prstTxWarp>
              <a:spAutoFit/>
            </a:bodyPr>
            <a:lstStyle/>
            <a:p>
              <a:r>
                <a:rPr lang="en-US"/>
                <a:t>Li, 1995</a:t>
              </a:r>
            </a:p>
          </p:txBody>
        </p:sp>
      </p:grpSp>
      <p:pic>
        <p:nvPicPr>
          <p:cNvPr id="10" name="Picture 6">
            <a:extLst>
              <a:ext uri="{FF2B5EF4-FFF2-40B4-BE49-F238E27FC236}">
                <a16:creationId xmlns:a16="http://schemas.microsoft.com/office/drawing/2014/main" id="{DE12601A-2968-4B43-8C44-2CE06DD7ED21}"/>
              </a:ext>
            </a:extLst>
          </p:cNvPr>
          <p:cNvPicPr>
            <a:picLocks noChangeAspect="1" noChangeArrowheads="1"/>
          </p:cNvPicPr>
          <p:nvPr/>
        </p:nvPicPr>
        <p:blipFill>
          <a:blip r:embed="rId4"/>
          <a:srcRect/>
          <a:stretch>
            <a:fillRect/>
          </a:stretch>
        </p:blipFill>
        <p:spPr bwMode="auto">
          <a:xfrm>
            <a:off x="7082367" y="1573701"/>
            <a:ext cx="3276600" cy="2293938"/>
          </a:xfrm>
          <a:prstGeom prst="rect">
            <a:avLst/>
          </a:prstGeom>
          <a:noFill/>
          <a:ln w="9525">
            <a:noFill/>
            <a:miter lim="800000"/>
            <a:headEnd/>
            <a:tailEnd/>
          </a:ln>
        </p:spPr>
      </p:pic>
      <p:sp>
        <p:nvSpPr>
          <p:cNvPr id="11" name="Text Box 8">
            <a:extLst>
              <a:ext uri="{FF2B5EF4-FFF2-40B4-BE49-F238E27FC236}">
                <a16:creationId xmlns:a16="http://schemas.microsoft.com/office/drawing/2014/main" id="{F02547AB-45D5-E940-929F-AD9152120722}"/>
              </a:ext>
            </a:extLst>
          </p:cNvPr>
          <p:cNvSpPr txBox="1">
            <a:spLocks noChangeArrowheads="1"/>
          </p:cNvSpPr>
          <p:nvPr/>
        </p:nvSpPr>
        <p:spPr bwMode="auto">
          <a:xfrm>
            <a:off x="7234767" y="3859701"/>
            <a:ext cx="3060700" cy="214313"/>
          </a:xfrm>
          <a:prstGeom prst="rect">
            <a:avLst/>
          </a:prstGeom>
          <a:noFill/>
          <a:ln w="9525">
            <a:noFill/>
            <a:miter lim="800000"/>
            <a:headEnd/>
            <a:tailEnd/>
          </a:ln>
        </p:spPr>
        <p:txBody>
          <a:bodyPr wrap="none">
            <a:prstTxWarp prst="textNoShape">
              <a:avLst/>
            </a:prstTxWarp>
            <a:spAutoFit/>
          </a:bodyPr>
          <a:lstStyle/>
          <a:p>
            <a:r>
              <a:rPr lang="en-US" sz="800">
                <a:latin typeface="Times" pitchFamily="-108" charset="0"/>
              </a:rPr>
              <a:t>http://students.washington.edu/~haoli/photo_gallery/archives/olympic/</a:t>
            </a:r>
          </a:p>
        </p:txBody>
      </p:sp>
      <p:sp>
        <p:nvSpPr>
          <p:cNvPr id="12" name="TextBox 11">
            <a:extLst>
              <a:ext uri="{FF2B5EF4-FFF2-40B4-BE49-F238E27FC236}">
                <a16:creationId xmlns:a16="http://schemas.microsoft.com/office/drawing/2014/main" id="{20A0BB48-C9D3-CF4E-95EB-9E7E43373DE2}"/>
              </a:ext>
            </a:extLst>
          </p:cNvPr>
          <p:cNvSpPr txBox="1"/>
          <p:nvPr/>
        </p:nvSpPr>
        <p:spPr>
          <a:xfrm>
            <a:off x="1202267" y="2269859"/>
            <a:ext cx="4488536" cy="369332"/>
          </a:xfrm>
          <a:prstGeom prst="rect">
            <a:avLst/>
          </a:prstGeom>
          <a:noFill/>
        </p:spPr>
        <p:txBody>
          <a:bodyPr wrap="none" rtlCol="0">
            <a:spAutoFit/>
          </a:bodyPr>
          <a:lstStyle/>
          <a:p>
            <a:r>
              <a:rPr lang="en-US" dirty="0" err="1"/>
              <a:t>RMgBr</a:t>
            </a:r>
            <a:r>
              <a:rPr lang="en-US" dirty="0"/>
              <a:t> reacts with water more than carbonyls</a:t>
            </a:r>
          </a:p>
        </p:txBody>
      </p:sp>
    </p:spTree>
    <p:extLst>
      <p:ext uri="{BB962C8B-B14F-4D97-AF65-F5344CB8AC3E}">
        <p14:creationId xmlns:p14="http://schemas.microsoft.com/office/powerpoint/2010/main" val="306830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9948" y="1525813"/>
            <a:ext cx="8459409" cy="2639184"/>
          </a:xfrm>
        </p:spPr>
        <p:txBody>
          <a:bodyPr wrap="square">
            <a:spAutoFit/>
          </a:bodyPr>
          <a:lstStyle/>
          <a:p>
            <a:pPr>
              <a:lnSpc>
                <a:spcPct val="114000"/>
              </a:lnSpc>
              <a:spcBef>
                <a:spcPts val="1200"/>
              </a:spcBef>
            </a:pPr>
            <a:r>
              <a:rPr lang="en-US" sz="2000" dirty="0"/>
              <a:t>Using safe, nontoxic, and inexpensive surfactants, micelles can be </a:t>
            </a:r>
            <a:br>
              <a:rPr lang="en-US" sz="2000" dirty="0"/>
            </a:br>
            <a:r>
              <a:rPr lang="en-US" sz="2000" dirty="0"/>
              <a:t>formed in water.</a:t>
            </a:r>
          </a:p>
          <a:p>
            <a:pPr>
              <a:lnSpc>
                <a:spcPct val="114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14000"/>
              </a:lnSpc>
              <a:spcBef>
                <a:spcPts val="1200"/>
              </a:spcBef>
            </a:pPr>
            <a:r>
              <a:rPr lang="en-US" sz="2000" dirty="0">
                <a:latin typeface="+mn-lt"/>
              </a:rPr>
              <a:t>increasing effective concentration increases reaction rates.</a:t>
            </a:r>
          </a:p>
          <a:p>
            <a:pPr>
              <a:lnSpc>
                <a:spcPct val="114000"/>
              </a:lnSpc>
              <a:spcBef>
                <a:spcPts val="1200"/>
              </a:spcBef>
            </a:pPr>
            <a:r>
              <a:rPr lang="en-US" sz="2000" dirty="0">
                <a:latin typeface="+mn-lt"/>
              </a:rPr>
              <a:t>Recycling of the surfactant is very efficient.</a:t>
            </a:r>
          </a:p>
        </p:txBody>
      </p:sp>
      <p:cxnSp>
        <p:nvCxnSpPr>
          <p:cNvPr id="6" name="Straight Connector 5">
            <a:extLst>
              <a:ext uri="{FF2B5EF4-FFF2-40B4-BE49-F238E27FC236}">
                <a16:creationId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
        <p:nvSpPr>
          <p:cNvPr id="9" name="Title 1"/>
          <p:cNvSpPr txBox="1">
            <a:spLocks/>
          </p:cNvSpPr>
          <p:nvPr/>
        </p:nvSpPr>
        <p:spPr>
          <a:xfrm>
            <a:off x="1647240" y="254279"/>
            <a:ext cx="8759449"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Calibri" panose="020F0502020204030204" pitchFamily="34" charset="0"/>
                <a:cs typeface="Calibri" panose="020F0502020204030204" pitchFamily="34" charset="0"/>
              </a:rPr>
              <a:t>Water: Solving the solubility problem</a:t>
            </a:r>
          </a:p>
        </p:txBody>
      </p:sp>
      <p:graphicFrame>
        <p:nvGraphicFramePr>
          <p:cNvPr id="8" name="Object 61">
            <a:extLst>
              <a:ext uri="{FF2B5EF4-FFF2-40B4-BE49-F238E27FC236}">
                <a16:creationId xmlns:a16="http://schemas.microsoft.com/office/drawing/2014/main" id="{C0549F69-97FB-0B4E-B346-5832E869C45A}"/>
              </a:ext>
            </a:extLst>
          </p:cNvPr>
          <p:cNvGraphicFramePr>
            <a:graphicFrameLocks noChangeAspect="1"/>
          </p:cNvGraphicFramePr>
          <p:nvPr>
            <p:extLst>
              <p:ext uri="{D42A27DB-BD31-4B8C-83A1-F6EECF244321}">
                <p14:modId xmlns:p14="http://schemas.microsoft.com/office/powerpoint/2010/main" val="2497455031"/>
              </p:ext>
            </p:extLst>
          </p:nvPr>
        </p:nvGraphicFramePr>
        <p:xfrm>
          <a:off x="8386133" y="2363147"/>
          <a:ext cx="2743200" cy="3189661"/>
        </p:xfrm>
        <a:graphic>
          <a:graphicData uri="http://schemas.openxmlformats.org/presentationml/2006/ole">
            <mc:AlternateContent xmlns:mc="http://schemas.openxmlformats.org/markup-compatibility/2006">
              <mc:Choice xmlns:v="urn:schemas-microsoft-com:vml" Requires="v">
                <p:oleObj spid="_x0000_s11271" name="CS ChemDraw Drawing" r:id="rId3" imgW="3209230" imgH="3332683" progId="ChemDraw.Document.6.0">
                  <p:embed/>
                </p:oleObj>
              </mc:Choice>
              <mc:Fallback>
                <p:oleObj name="CS ChemDraw Drawing" r:id="rId3" imgW="3209230" imgH="3332683" progId="ChemDraw.Document.6.0">
                  <p:embed/>
                  <p:pic>
                    <p:nvPicPr>
                      <p:cNvPr id="6" name="Object 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133" y="2363147"/>
                        <a:ext cx="2743200" cy="3189661"/>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996132CB-4D75-4A46-8CF2-736C0718ECBC}"/>
              </a:ext>
            </a:extLst>
          </p:cNvPr>
          <p:cNvSpPr/>
          <p:nvPr/>
        </p:nvSpPr>
        <p:spPr>
          <a:xfrm>
            <a:off x="8386133" y="3715473"/>
            <a:ext cx="896763" cy="544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descr="http://www.chem.ucsb.edu/sites/www.chem.ucsb.edu/files/imagecache/Directory_Standard/directory_photos/b_lipshutz_new.jpg">
            <a:extLst>
              <a:ext uri="{FF2B5EF4-FFF2-40B4-BE49-F238E27FC236}">
                <a16:creationId xmlns:a16="http://schemas.microsoft.com/office/drawing/2014/main" id="{00D1B6E6-C5E1-E844-9E21-9B2A76E1CE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67130" y="4214587"/>
            <a:ext cx="1881822" cy="22139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E4829AE-26A2-4845-AF3D-7FD5D32447FD}"/>
              </a:ext>
            </a:extLst>
          </p:cNvPr>
          <p:cNvSpPr/>
          <p:nvPr/>
        </p:nvSpPr>
        <p:spPr>
          <a:xfrm>
            <a:off x="3545484" y="6488668"/>
            <a:ext cx="1722395" cy="369332"/>
          </a:xfrm>
          <a:prstGeom prst="rect">
            <a:avLst/>
          </a:prstGeom>
        </p:spPr>
        <p:txBody>
          <a:bodyPr wrap="none">
            <a:spAutoFit/>
          </a:bodyPr>
          <a:lstStyle/>
          <a:p>
            <a:pPr algn="ctr">
              <a:defRPr/>
            </a:pPr>
            <a:r>
              <a:rPr lang="en-US" i="1" dirty="0"/>
              <a:t>Bruce </a:t>
            </a:r>
            <a:r>
              <a:rPr lang="en-US" i="1" dirty="0" err="1"/>
              <a:t>Lipschultz</a:t>
            </a:r>
            <a:endParaRPr lang="en-US" i="1" dirty="0">
              <a:cs typeface="ＭＳ Ｐゴシック" pitchFamily="-106" charset="-128"/>
            </a:endParaRPr>
          </a:p>
        </p:txBody>
      </p:sp>
      <p:pic>
        <p:nvPicPr>
          <p:cNvPr id="13" name="Picture 12">
            <a:extLst>
              <a:ext uri="{FF2B5EF4-FFF2-40B4-BE49-F238E27FC236}">
                <a16:creationId xmlns:a16="http://schemas.microsoft.com/office/drawing/2014/main" id="{3F17582B-C7F9-504D-AC90-D92E54B35F6F}"/>
              </a:ext>
            </a:extLst>
          </p:cNvPr>
          <p:cNvPicPr>
            <a:picLocks noChangeAspect="1"/>
          </p:cNvPicPr>
          <p:nvPr/>
        </p:nvPicPr>
        <p:blipFill rotWithShape="1">
          <a:blip r:embed="rId6"/>
          <a:srcRect l="9989" r="33711"/>
          <a:stretch/>
        </p:blipFill>
        <p:spPr>
          <a:xfrm>
            <a:off x="5809526" y="4214587"/>
            <a:ext cx="2140508" cy="2211323"/>
          </a:xfrm>
          <a:prstGeom prst="rect">
            <a:avLst/>
          </a:prstGeom>
        </p:spPr>
      </p:pic>
      <p:sp>
        <p:nvSpPr>
          <p:cNvPr id="14" name="Rectangle 13">
            <a:extLst>
              <a:ext uri="{FF2B5EF4-FFF2-40B4-BE49-F238E27FC236}">
                <a16:creationId xmlns:a16="http://schemas.microsoft.com/office/drawing/2014/main" id="{2ED6E643-F69F-8B4A-9B01-7A3DA45AE77B}"/>
              </a:ext>
            </a:extLst>
          </p:cNvPr>
          <p:cNvSpPr/>
          <p:nvPr/>
        </p:nvSpPr>
        <p:spPr>
          <a:xfrm>
            <a:off x="6100986" y="6399080"/>
            <a:ext cx="1533112" cy="369332"/>
          </a:xfrm>
          <a:prstGeom prst="rect">
            <a:avLst/>
          </a:prstGeom>
        </p:spPr>
        <p:txBody>
          <a:bodyPr wrap="none">
            <a:spAutoFit/>
          </a:bodyPr>
          <a:lstStyle/>
          <a:p>
            <a:pPr algn="ctr">
              <a:defRPr/>
            </a:pPr>
            <a:r>
              <a:rPr lang="en-US" i="1" dirty="0"/>
              <a:t>Shu Kobayashi</a:t>
            </a:r>
            <a:endParaRPr lang="en-US" i="1" dirty="0">
              <a:cs typeface="ＭＳ Ｐゴシック" pitchFamily="-106" charset="-128"/>
            </a:endParaRPr>
          </a:p>
        </p:txBody>
      </p:sp>
    </p:spTree>
    <p:extLst>
      <p:ext uri="{BB962C8B-B14F-4D97-AF65-F5344CB8AC3E}">
        <p14:creationId xmlns:p14="http://schemas.microsoft.com/office/powerpoint/2010/main" val="3542563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92" name="Rectangle 12"/>
          <p:cNvSpPr>
            <a:spLocks noGrp="1" noChangeArrowheads="1"/>
          </p:cNvSpPr>
          <p:nvPr>
            <p:ph type="title"/>
          </p:nvPr>
        </p:nvSpPr>
        <p:spPr>
          <a:xfrm>
            <a:off x="1945217" y="251396"/>
            <a:ext cx="8301565" cy="646331"/>
          </a:xfrm>
        </p:spPr>
        <p:txBody>
          <a:bodyPr wrap="square">
            <a:spAutoFit/>
          </a:bodyPr>
          <a:lstStyle/>
          <a:p>
            <a:pPr algn="ctr"/>
            <a:r>
              <a:rPr lang="en-US" sz="4000" b="1" dirty="0">
                <a:latin typeface="+mn-lt"/>
              </a:rPr>
              <a:t>Solvent Usage by Sector</a:t>
            </a:r>
          </a:p>
        </p:txBody>
      </p:sp>
      <p:cxnSp>
        <p:nvCxnSpPr>
          <p:cNvPr id="52" name="Straight Connector 51">
            <a:extLst>
              <a:ext uri="{FF2B5EF4-FFF2-40B4-BE49-F238E27FC236}">
                <a16:creationId xmlns:a16="http://schemas.microsoft.com/office/drawing/2014/main" id="{3064D3EF-FE77-464C-9E87-DF18F7732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EC6F90-3A4F-6B4A-960B-7BD04756FE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874" y="1331944"/>
            <a:ext cx="9637295" cy="5412249"/>
          </a:xfrm>
          <a:prstGeom prst="rect">
            <a:avLst/>
          </a:prstGeom>
        </p:spPr>
      </p:pic>
      <p:sp>
        <p:nvSpPr>
          <p:cNvPr id="6" name="TextBox 5">
            <a:extLst>
              <a:ext uri="{FF2B5EF4-FFF2-40B4-BE49-F238E27FC236}">
                <a16:creationId xmlns:a16="http://schemas.microsoft.com/office/drawing/2014/main" id="{1A9587C8-B2EC-9445-874E-05A729D6ADF1}"/>
              </a:ext>
            </a:extLst>
          </p:cNvPr>
          <p:cNvSpPr txBox="1"/>
          <p:nvPr/>
        </p:nvSpPr>
        <p:spPr>
          <a:xfrm>
            <a:off x="771006" y="6521314"/>
            <a:ext cx="5081584" cy="276999"/>
          </a:xfrm>
          <a:prstGeom prst="rect">
            <a:avLst/>
          </a:prstGeom>
          <a:noFill/>
        </p:spPr>
        <p:txBody>
          <a:bodyPr wrap="none" rtlCol="0">
            <a:spAutoFit/>
          </a:bodyPr>
          <a:lstStyle/>
          <a:p>
            <a:r>
              <a:rPr lang="en-US" sz="1200" dirty="0">
                <a:solidFill>
                  <a:schemeClr val="bg1">
                    <a:lumMod val="50000"/>
                  </a:schemeClr>
                </a:solidFill>
              </a:rPr>
              <a:t>Source: </a:t>
            </a:r>
            <a:r>
              <a:rPr lang="en-US" sz="1200" i="1" dirty="0">
                <a:solidFill>
                  <a:schemeClr val="bg1">
                    <a:lumMod val="50000"/>
                  </a:schemeClr>
                </a:solidFill>
              </a:rPr>
              <a:t>Int. J. Mol. Sci.</a:t>
            </a:r>
            <a:r>
              <a:rPr lang="en-US" sz="1200" dirty="0">
                <a:solidFill>
                  <a:schemeClr val="bg1">
                    <a:lumMod val="50000"/>
                  </a:schemeClr>
                </a:solidFill>
              </a:rPr>
              <a:t> </a:t>
            </a:r>
            <a:r>
              <a:rPr lang="en-US" sz="1200" b="1" dirty="0">
                <a:solidFill>
                  <a:schemeClr val="bg1">
                    <a:lumMod val="50000"/>
                  </a:schemeClr>
                </a:solidFill>
              </a:rPr>
              <a:t>2015</a:t>
            </a:r>
            <a:r>
              <a:rPr lang="en-US" sz="1200" dirty="0">
                <a:solidFill>
                  <a:schemeClr val="bg1">
                    <a:lumMod val="50000"/>
                  </a:schemeClr>
                </a:solidFill>
              </a:rPr>
              <a:t>, </a:t>
            </a:r>
            <a:r>
              <a:rPr lang="en-US" sz="1200" i="1" dirty="0">
                <a:solidFill>
                  <a:schemeClr val="bg1">
                    <a:lumMod val="50000"/>
                  </a:schemeClr>
                </a:solidFill>
              </a:rPr>
              <a:t>16</a:t>
            </a:r>
            <a:r>
              <a:rPr lang="en-US" sz="1200" dirty="0">
                <a:solidFill>
                  <a:schemeClr val="bg1">
                    <a:lumMod val="50000"/>
                  </a:schemeClr>
                </a:solidFill>
              </a:rPr>
              <a:t>(8), 17101-17159; doi:</a:t>
            </a:r>
            <a:r>
              <a:rPr lang="en-US" sz="1200" dirty="0">
                <a:solidFill>
                  <a:schemeClr val="bg1">
                    <a:lumMod val="50000"/>
                  </a:schemeClr>
                </a:solidFill>
                <a:hlinkClick r:id="rId3"/>
              </a:rPr>
              <a:t>10.3390/ijms160817101</a:t>
            </a:r>
            <a:endParaRPr lang="en-US" sz="1200" dirty="0">
              <a:solidFill>
                <a:schemeClr val="bg1">
                  <a:lumMod val="50000"/>
                </a:schemeClr>
              </a:solidFill>
            </a:endParaRPr>
          </a:p>
        </p:txBody>
      </p:sp>
    </p:spTree>
    <p:extLst>
      <p:ext uri="{BB962C8B-B14F-4D97-AF65-F5344CB8AC3E}">
        <p14:creationId xmlns:p14="http://schemas.microsoft.com/office/powerpoint/2010/main" val="96759756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94B457-9E7F-404F-9808-6CF6E1DE3219}"/>
              </a:ext>
            </a:extLst>
          </p:cNvPr>
          <p:cNvGrpSpPr/>
          <p:nvPr/>
        </p:nvGrpSpPr>
        <p:grpSpPr>
          <a:xfrm>
            <a:off x="6150277" y="1695716"/>
            <a:ext cx="224154" cy="4865801"/>
            <a:chOff x="6150277" y="1663632"/>
            <a:chExt cx="224154" cy="4865801"/>
          </a:xfrm>
        </p:grpSpPr>
        <p:sp>
          <p:nvSpPr>
            <p:cNvPr id="54" name="Shape 1885">
              <a:extLst>
                <a:ext uri="{FF2B5EF4-FFF2-40B4-BE49-F238E27FC236}">
                  <a16:creationId xmlns:a16="http://schemas.microsoft.com/office/drawing/2014/main" id="{84B1A64C-9346-2647-9397-F4E83C541FD1}"/>
                </a:ext>
              </a:extLst>
            </p:cNvPr>
            <p:cNvSpPr/>
            <p:nvPr/>
          </p:nvSpPr>
          <p:spPr>
            <a:xfrm>
              <a:off x="6232934" y="1663632"/>
              <a:ext cx="91013" cy="4865801"/>
            </a:xfrm>
            <a:prstGeom prst="rect">
              <a:avLst/>
            </a:prstGeom>
            <a:solidFill>
              <a:srgbClr val="008F00"/>
            </a:solidFill>
            <a:ln w="12700">
              <a:miter lim="400000"/>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sz="1600"/>
            </a:p>
          </p:txBody>
        </p:sp>
        <p:grpSp>
          <p:nvGrpSpPr>
            <p:cNvPr id="85" name="Group 1883">
              <a:extLst>
                <a:ext uri="{FF2B5EF4-FFF2-40B4-BE49-F238E27FC236}">
                  <a16:creationId xmlns:a16="http://schemas.microsoft.com/office/drawing/2014/main" id="{A3B89739-BA35-EE4D-A1C4-A284E902AA8C}"/>
                </a:ext>
              </a:extLst>
            </p:cNvPr>
            <p:cNvGrpSpPr/>
            <p:nvPr/>
          </p:nvGrpSpPr>
          <p:grpSpPr>
            <a:xfrm>
              <a:off x="6150277" y="1771243"/>
              <a:ext cx="224154" cy="4724683"/>
              <a:chOff x="0" y="0"/>
              <a:chExt cx="318795" cy="6719547"/>
            </a:xfrm>
          </p:grpSpPr>
          <p:sp>
            <p:nvSpPr>
              <p:cNvPr id="86" name="Shape 1862">
                <a:extLst>
                  <a:ext uri="{FF2B5EF4-FFF2-40B4-BE49-F238E27FC236}">
                    <a16:creationId xmlns:a16="http://schemas.microsoft.com/office/drawing/2014/main" id="{5BB89621-0893-8C4C-B3DF-58FD7E283378}"/>
                  </a:ext>
                </a:extLst>
              </p:cNvPr>
              <p:cNvSpPr/>
              <p:nvPr/>
            </p:nvSpPr>
            <p:spPr>
              <a:xfrm>
                <a:off x="0" y="0"/>
                <a:ext cx="306096"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7" name="Shape 1863">
                <a:extLst>
                  <a:ext uri="{FF2B5EF4-FFF2-40B4-BE49-F238E27FC236}">
                    <a16:creationId xmlns:a16="http://schemas.microsoft.com/office/drawing/2014/main" id="{519A11DC-6CD4-2D47-9468-E8C797780E92}"/>
                  </a:ext>
                </a:extLst>
              </p:cNvPr>
              <p:cNvSpPr/>
              <p:nvPr/>
            </p:nvSpPr>
            <p:spPr>
              <a:xfrm>
                <a:off x="12699" y="320672"/>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8" name="Shape 1864">
                <a:extLst>
                  <a:ext uri="{FF2B5EF4-FFF2-40B4-BE49-F238E27FC236}">
                    <a16:creationId xmlns:a16="http://schemas.microsoft.com/office/drawing/2014/main" id="{D97147A5-D79B-7E4A-BB20-2E4B7EDCC42B}"/>
                  </a:ext>
                </a:extLst>
              </p:cNvPr>
              <p:cNvSpPr/>
              <p:nvPr/>
            </p:nvSpPr>
            <p:spPr>
              <a:xfrm>
                <a:off x="12699" y="641345"/>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9" name="Shape 1865">
                <a:extLst>
                  <a:ext uri="{FF2B5EF4-FFF2-40B4-BE49-F238E27FC236}">
                    <a16:creationId xmlns:a16="http://schemas.microsoft.com/office/drawing/2014/main" id="{9B6885ED-5515-4241-BEDB-6EAD59241E89}"/>
                  </a:ext>
                </a:extLst>
              </p:cNvPr>
              <p:cNvSpPr/>
              <p:nvPr/>
            </p:nvSpPr>
            <p:spPr>
              <a:xfrm>
                <a:off x="12699" y="962017"/>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0" name="Shape 1866">
                <a:extLst>
                  <a:ext uri="{FF2B5EF4-FFF2-40B4-BE49-F238E27FC236}">
                    <a16:creationId xmlns:a16="http://schemas.microsoft.com/office/drawing/2014/main" id="{22E81127-A310-BE40-A376-B6598931C502}"/>
                  </a:ext>
                </a:extLst>
              </p:cNvPr>
              <p:cNvSpPr/>
              <p:nvPr/>
            </p:nvSpPr>
            <p:spPr>
              <a:xfrm>
                <a:off x="12699" y="1282690"/>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1" name="Shape 1867">
                <a:extLst>
                  <a:ext uri="{FF2B5EF4-FFF2-40B4-BE49-F238E27FC236}">
                    <a16:creationId xmlns:a16="http://schemas.microsoft.com/office/drawing/2014/main" id="{8FCB4C8C-6D27-764D-B4A5-4D8E4543B268}"/>
                  </a:ext>
                </a:extLst>
              </p:cNvPr>
              <p:cNvSpPr/>
              <p:nvPr/>
            </p:nvSpPr>
            <p:spPr>
              <a:xfrm>
                <a:off x="12699" y="1603362"/>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2" name="Shape 1868">
                <a:extLst>
                  <a:ext uri="{FF2B5EF4-FFF2-40B4-BE49-F238E27FC236}">
                    <a16:creationId xmlns:a16="http://schemas.microsoft.com/office/drawing/2014/main" id="{5710CA40-47F6-944C-9231-7DE4283176FD}"/>
                  </a:ext>
                </a:extLst>
              </p:cNvPr>
              <p:cNvSpPr/>
              <p:nvPr/>
            </p:nvSpPr>
            <p:spPr>
              <a:xfrm>
                <a:off x="12699" y="192403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3" name="Shape 1869">
                <a:extLst>
                  <a:ext uri="{FF2B5EF4-FFF2-40B4-BE49-F238E27FC236}">
                    <a16:creationId xmlns:a16="http://schemas.microsoft.com/office/drawing/2014/main" id="{C5DBD4ED-1931-2B4F-A607-5D1A114E5994}"/>
                  </a:ext>
                </a:extLst>
              </p:cNvPr>
              <p:cNvSpPr/>
              <p:nvPr/>
            </p:nvSpPr>
            <p:spPr>
              <a:xfrm>
                <a:off x="12700" y="2244707"/>
                <a:ext cx="306096"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4" name="Shape 1870">
                <a:extLst>
                  <a:ext uri="{FF2B5EF4-FFF2-40B4-BE49-F238E27FC236}">
                    <a16:creationId xmlns:a16="http://schemas.microsoft.com/office/drawing/2014/main" id="{24530EC5-F6CC-6E41-8EA0-C4CE6521B841}"/>
                  </a:ext>
                </a:extLst>
              </p:cNvPr>
              <p:cNvSpPr/>
              <p:nvPr/>
            </p:nvSpPr>
            <p:spPr>
              <a:xfrm>
                <a:off x="12699" y="2565380"/>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5" name="Shape 1871">
                <a:extLst>
                  <a:ext uri="{FF2B5EF4-FFF2-40B4-BE49-F238E27FC236}">
                    <a16:creationId xmlns:a16="http://schemas.microsoft.com/office/drawing/2014/main" id="{A6F1B446-A688-3042-A12C-161EBFA8348A}"/>
                  </a:ext>
                </a:extLst>
              </p:cNvPr>
              <p:cNvSpPr/>
              <p:nvPr/>
            </p:nvSpPr>
            <p:spPr>
              <a:xfrm>
                <a:off x="12699" y="2886053"/>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6" name="Shape 1872">
                <a:extLst>
                  <a:ext uri="{FF2B5EF4-FFF2-40B4-BE49-F238E27FC236}">
                    <a16:creationId xmlns:a16="http://schemas.microsoft.com/office/drawing/2014/main" id="{FA70B108-A378-BD40-A39C-6238EE761288}"/>
                  </a:ext>
                </a:extLst>
              </p:cNvPr>
              <p:cNvSpPr/>
              <p:nvPr/>
            </p:nvSpPr>
            <p:spPr>
              <a:xfrm>
                <a:off x="12699" y="320672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7" name="Shape 1873">
                <a:extLst>
                  <a:ext uri="{FF2B5EF4-FFF2-40B4-BE49-F238E27FC236}">
                    <a16:creationId xmlns:a16="http://schemas.microsoft.com/office/drawing/2014/main" id="{DBA5C396-E4B8-4E45-BC61-30C1334947F1}"/>
                  </a:ext>
                </a:extLst>
              </p:cNvPr>
              <p:cNvSpPr/>
              <p:nvPr/>
            </p:nvSpPr>
            <p:spPr>
              <a:xfrm>
                <a:off x="12699" y="3527398"/>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8" name="Shape 1874">
                <a:extLst>
                  <a:ext uri="{FF2B5EF4-FFF2-40B4-BE49-F238E27FC236}">
                    <a16:creationId xmlns:a16="http://schemas.microsoft.com/office/drawing/2014/main" id="{CEC54795-6731-2340-936A-0C1A00411047}"/>
                  </a:ext>
                </a:extLst>
              </p:cNvPr>
              <p:cNvSpPr/>
              <p:nvPr/>
            </p:nvSpPr>
            <p:spPr>
              <a:xfrm>
                <a:off x="12699" y="3848070"/>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99" name="Shape 1875">
                <a:extLst>
                  <a:ext uri="{FF2B5EF4-FFF2-40B4-BE49-F238E27FC236}">
                    <a16:creationId xmlns:a16="http://schemas.microsoft.com/office/drawing/2014/main" id="{60F245B4-0BE4-1D4B-AAEC-DA2FFE9F68AE}"/>
                  </a:ext>
                </a:extLst>
              </p:cNvPr>
              <p:cNvSpPr/>
              <p:nvPr/>
            </p:nvSpPr>
            <p:spPr>
              <a:xfrm>
                <a:off x="12699" y="4168743"/>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0" name="Shape 1876">
                <a:extLst>
                  <a:ext uri="{FF2B5EF4-FFF2-40B4-BE49-F238E27FC236}">
                    <a16:creationId xmlns:a16="http://schemas.microsoft.com/office/drawing/2014/main" id="{1CEB1B46-9426-CD4F-8767-DD6085F1433B}"/>
                  </a:ext>
                </a:extLst>
              </p:cNvPr>
              <p:cNvSpPr/>
              <p:nvPr/>
            </p:nvSpPr>
            <p:spPr>
              <a:xfrm>
                <a:off x="12699" y="448941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1" name="Shape 1877">
                <a:extLst>
                  <a:ext uri="{FF2B5EF4-FFF2-40B4-BE49-F238E27FC236}">
                    <a16:creationId xmlns:a16="http://schemas.microsoft.com/office/drawing/2014/main" id="{F815252E-1CE2-E949-87B6-238A3CF99719}"/>
                  </a:ext>
                </a:extLst>
              </p:cNvPr>
              <p:cNvSpPr/>
              <p:nvPr/>
            </p:nvSpPr>
            <p:spPr>
              <a:xfrm>
                <a:off x="12700" y="4810088"/>
                <a:ext cx="306096"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2" name="Shape 1878">
                <a:extLst>
                  <a:ext uri="{FF2B5EF4-FFF2-40B4-BE49-F238E27FC236}">
                    <a16:creationId xmlns:a16="http://schemas.microsoft.com/office/drawing/2014/main" id="{CEEF2711-725C-6F4F-9162-6E5385C9BC08}"/>
                  </a:ext>
                </a:extLst>
              </p:cNvPr>
              <p:cNvSpPr/>
              <p:nvPr/>
            </p:nvSpPr>
            <p:spPr>
              <a:xfrm>
                <a:off x="12699" y="5130761"/>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3" name="Shape 1879">
                <a:extLst>
                  <a:ext uri="{FF2B5EF4-FFF2-40B4-BE49-F238E27FC236}">
                    <a16:creationId xmlns:a16="http://schemas.microsoft.com/office/drawing/2014/main" id="{89234142-592B-E44A-8680-13408D474DEA}"/>
                  </a:ext>
                </a:extLst>
              </p:cNvPr>
              <p:cNvSpPr/>
              <p:nvPr/>
            </p:nvSpPr>
            <p:spPr>
              <a:xfrm>
                <a:off x="12699" y="5451433"/>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4" name="Shape 1880">
                <a:extLst>
                  <a:ext uri="{FF2B5EF4-FFF2-40B4-BE49-F238E27FC236}">
                    <a16:creationId xmlns:a16="http://schemas.microsoft.com/office/drawing/2014/main" id="{F9DABB47-8024-804F-9282-EF4BC8F650AD}"/>
                  </a:ext>
                </a:extLst>
              </p:cNvPr>
              <p:cNvSpPr/>
              <p:nvPr/>
            </p:nvSpPr>
            <p:spPr>
              <a:xfrm>
                <a:off x="12699" y="5772106"/>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5" name="Shape 1881">
                <a:extLst>
                  <a:ext uri="{FF2B5EF4-FFF2-40B4-BE49-F238E27FC236}">
                    <a16:creationId xmlns:a16="http://schemas.microsoft.com/office/drawing/2014/main" id="{943C388A-4887-7A44-ADE4-A111F6364916}"/>
                  </a:ext>
                </a:extLst>
              </p:cNvPr>
              <p:cNvSpPr/>
              <p:nvPr/>
            </p:nvSpPr>
            <p:spPr>
              <a:xfrm>
                <a:off x="12699" y="6092778"/>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06" name="Shape 1882">
                <a:extLst>
                  <a:ext uri="{FF2B5EF4-FFF2-40B4-BE49-F238E27FC236}">
                    <a16:creationId xmlns:a16="http://schemas.microsoft.com/office/drawing/2014/main" id="{CD83AD9A-975B-ED46-8448-726F88261568}"/>
                  </a:ext>
                </a:extLst>
              </p:cNvPr>
              <p:cNvSpPr/>
              <p:nvPr/>
            </p:nvSpPr>
            <p:spPr>
              <a:xfrm>
                <a:off x="12699" y="6413451"/>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grpSp>
      </p:gr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Shape 1853">
            <a:extLst>
              <a:ext uri="{FF2B5EF4-FFF2-40B4-BE49-F238E27FC236}">
                <a16:creationId xmlns:a16="http://schemas.microsoft.com/office/drawing/2014/main" id="{BE8CF693-201F-7249-BE89-0220725A7FDD}"/>
              </a:ext>
            </a:extLst>
          </p:cNvPr>
          <p:cNvSpPr/>
          <p:nvPr/>
        </p:nvSpPr>
        <p:spPr>
          <a:xfrm>
            <a:off x="2040391" y="3071480"/>
            <a:ext cx="1739255" cy="228812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a:defRPr sz="2400" b="1"/>
            </a:pPr>
            <a:r>
              <a:rPr sz="1600"/>
              <a:t>Oil-based paint</a:t>
            </a:r>
          </a:p>
          <a:p>
            <a:pPr>
              <a:defRPr sz="2400"/>
            </a:pPr>
            <a:r>
              <a:rPr sz="1600"/>
              <a:t>organic solvent</a:t>
            </a:r>
          </a:p>
          <a:p>
            <a:pPr>
              <a:defRPr sz="2400"/>
            </a:pPr>
            <a:r>
              <a:rPr sz="1600"/>
              <a:t>soluble polymer</a:t>
            </a:r>
          </a:p>
          <a:p>
            <a:pPr>
              <a:defRPr sz="2400"/>
            </a:pPr>
            <a:endParaRPr sz="1600"/>
          </a:p>
          <a:p>
            <a:pPr>
              <a:defRPr sz="2400">
                <a:solidFill>
                  <a:srgbClr val="FF2600"/>
                </a:solidFill>
              </a:defRPr>
            </a:pPr>
            <a:r>
              <a:rPr sz="1600"/>
              <a:t>vapour emissions</a:t>
            </a:r>
          </a:p>
          <a:p>
            <a:pPr>
              <a:defRPr sz="2400">
                <a:solidFill>
                  <a:srgbClr val="FF2600"/>
                </a:solidFill>
              </a:defRPr>
            </a:pPr>
            <a:r>
              <a:rPr sz="1600"/>
              <a:t>flammability</a:t>
            </a:r>
          </a:p>
          <a:p>
            <a:pPr>
              <a:defRPr sz="2400">
                <a:solidFill>
                  <a:srgbClr val="FF2600"/>
                </a:solidFill>
              </a:defRPr>
            </a:pPr>
            <a:r>
              <a:rPr sz="1600"/>
              <a:t>smog</a:t>
            </a:r>
          </a:p>
          <a:p>
            <a:pPr>
              <a:defRPr sz="2400">
                <a:solidFill>
                  <a:srgbClr val="FF2600"/>
                </a:solidFill>
              </a:defRPr>
            </a:pPr>
            <a:r>
              <a:rPr sz="1600"/>
              <a:t>inhalation hazards</a:t>
            </a:r>
          </a:p>
          <a:p>
            <a:pPr>
              <a:defRPr sz="2400">
                <a:solidFill>
                  <a:srgbClr val="008F00"/>
                </a:solidFill>
              </a:defRPr>
            </a:pPr>
            <a:r>
              <a:rPr sz="1600"/>
              <a:t>higher T</a:t>
            </a:r>
            <a:r>
              <a:rPr sz="1600" baseline="-5999"/>
              <a:t>g</a:t>
            </a:r>
            <a:r>
              <a:rPr sz="1600"/>
              <a:t> polymer</a:t>
            </a:r>
          </a:p>
        </p:txBody>
      </p:sp>
      <p:pic>
        <p:nvPicPr>
          <p:cNvPr id="19" name="pasted-image.pdf">
            <a:extLst>
              <a:ext uri="{FF2B5EF4-FFF2-40B4-BE49-F238E27FC236}">
                <a16:creationId xmlns:a16="http://schemas.microsoft.com/office/drawing/2014/main" id="{7B89C75F-E20B-6A44-852E-331D8E47C64F}"/>
              </a:ext>
            </a:extLst>
          </p:cNvPr>
          <p:cNvPicPr>
            <a:picLocks noChangeAspect="1"/>
          </p:cNvPicPr>
          <p:nvPr/>
        </p:nvPicPr>
        <p:blipFill>
          <a:blip r:embed="rId2">
            <a:extLst/>
          </a:blip>
          <a:stretch>
            <a:fillRect/>
          </a:stretch>
        </p:blipFill>
        <p:spPr>
          <a:xfrm>
            <a:off x="2188185" y="1050316"/>
            <a:ext cx="1337147" cy="18686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573" y="11976"/>
                </a:lnTo>
                <a:cubicBezTo>
                  <a:pt x="21559" y="6683"/>
                  <a:pt x="21526" y="2612"/>
                  <a:pt x="21501" y="2929"/>
                </a:cubicBezTo>
                <a:cubicBezTo>
                  <a:pt x="21454" y="3520"/>
                  <a:pt x="21410" y="3712"/>
                  <a:pt x="21271" y="3699"/>
                </a:cubicBezTo>
                <a:cubicBezTo>
                  <a:pt x="21310" y="4089"/>
                  <a:pt x="21241" y="4884"/>
                  <a:pt x="21073" y="6457"/>
                </a:cubicBezTo>
                <a:cubicBezTo>
                  <a:pt x="20901" y="8055"/>
                  <a:pt x="20710" y="9399"/>
                  <a:pt x="20649" y="9447"/>
                </a:cubicBezTo>
                <a:cubicBezTo>
                  <a:pt x="20645" y="9450"/>
                  <a:pt x="20640" y="9450"/>
                  <a:pt x="20635" y="9453"/>
                </a:cubicBezTo>
                <a:cubicBezTo>
                  <a:pt x="20594" y="9817"/>
                  <a:pt x="20531" y="10162"/>
                  <a:pt x="20446" y="10353"/>
                </a:cubicBezTo>
                <a:cubicBezTo>
                  <a:pt x="20446" y="10354"/>
                  <a:pt x="20446" y="10356"/>
                  <a:pt x="20446" y="10357"/>
                </a:cubicBezTo>
                <a:cubicBezTo>
                  <a:pt x="20552" y="10366"/>
                  <a:pt x="20580" y="10483"/>
                  <a:pt x="20554" y="10847"/>
                </a:cubicBezTo>
                <a:cubicBezTo>
                  <a:pt x="20547" y="10947"/>
                  <a:pt x="20531" y="11040"/>
                  <a:pt x="20518" y="11153"/>
                </a:cubicBezTo>
                <a:cubicBezTo>
                  <a:pt x="20515" y="11335"/>
                  <a:pt x="20492" y="11500"/>
                  <a:pt x="20455" y="11647"/>
                </a:cubicBezTo>
                <a:cubicBezTo>
                  <a:pt x="20451" y="11670"/>
                  <a:pt x="20446" y="11714"/>
                  <a:pt x="20442" y="11734"/>
                </a:cubicBezTo>
                <a:cubicBezTo>
                  <a:pt x="20401" y="11931"/>
                  <a:pt x="20318" y="12116"/>
                  <a:pt x="20257" y="12143"/>
                </a:cubicBezTo>
                <a:cubicBezTo>
                  <a:pt x="20254" y="12145"/>
                  <a:pt x="20242" y="12133"/>
                  <a:pt x="20234" y="12130"/>
                </a:cubicBezTo>
                <a:cubicBezTo>
                  <a:pt x="20282" y="12193"/>
                  <a:pt x="20341" y="12269"/>
                  <a:pt x="20324" y="12288"/>
                </a:cubicBezTo>
                <a:cubicBezTo>
                  <a:pt x="20247" y="12378"/>
                  <a:pt x="20160" y="12384"/>
                  <a:pt x="20022" y="12311"/>
                </a:cubicBezTo>
                <a:cubicBezTo>
                  <a:pt x="20014" y="12317"/>
                  <a:pt x="20010" y="12326"/>
                  <a:pt x="20000" y="12330"/>
                </a:cubicBezTo>
                <a:cubicBezTo>
                  <a:pt x="19930" y="12361"/>
                  <a:pt x="19840" y="12345"/>
                  <a:pt x="19797" y="12295"/>
                </a:cubicBezTo>
                <a:cubicBezTo>
                  <a:pt x="19758" y="12250"/>
                  <a:pt x="19773" y="12196"/>
                  <a:pt x="19829" y="12163"/>
                </a:cubicBezTo>
                <a:cubicBezTo>
                  <a:pt x="19724" y="12086"/>
                  <a:pt x="19649" y="12044"/>
                  <a:pt x="19477" y="11892"/>
                </a:cubicBezTo>
                <a:cubicBezTo>
                  <a:pt x="18947" y="11426"/>
                  <a:pt x="18859" y="11302"/>
                  <a:pt x="18999" y="11218"/>
                </a:cubicBezTo>
                <a:cubicBezTo>
                  <a:pt x="18999" y="11217"/>
                  <a:pt x="19000" y="11215"/>
                  <a:pt x="18999" y="11214"/>
                </a:cubicBezTo>
                <a:cubicBezTo>
                  <a:pt x="18878" y="11077"/>
                  <a:pt x="18819" y="10969"/>
                  <a:pt x="18846" y="10895"/>
                </a:cubicBezTo>
                <a:cubicBezTo>
                  <a:pt x="18884" y="10790"/>
                  <a:pt x="18955" y="9975"/>
                  <a:pt x="19004" y="9086"/>
                </a:cubicBezTo>
                <a:cubicBezTo>
                  <a:pt x="19070" y="7869"/>
                  <a:pt x="19139" y="7459"/>
                  <a:pt x="19274" y="7421"/>
                </a:cubicBezTo>
                <a:cubicBezTo>
                  <a:pt x="19315" y="7410"/>
                  <a:pt x="19347" y="7382"/>
                  <a:pt x="19378" y="7351"/>
                </a:cubicBezTo>
                <a:cubicBezTo>
                  <a:pt x="19386" y="7341"/>
                  <a:pt x="19387" y="7331"/>
                  <a:pt x="19396" y="7321"/>
                </a:cubicBezTo>
                <a:cubicBezTo>
                  <a:pt x="19399" y="7318"/>
                  <a:pt x="19401" y="7319"/>
                  <a:pt x="19405" y="7315"/>
                </a:cubicBezTo>
                <a:cubicBezTo>
                  <a:pt x="19429" y="7278"/>
                  <a:pt x="19454" y="7234"/>
                  <a:pt x="19454" y="7192"/>
                </a:cubicBezTo>
                <a:cubicBezTo>
                  <a:pt x="19454" y="7096"/>
                  <a:pt x="19510" y="6995"/>
                  <a:pt x="19581" y="6963"/>
                </a:cubicBezTo>
                <a:cubicBezTo>
                  <a:pt x="19653" y="6932"/>
                  <a:pt x="19597" y="6820"/>
                  <a:pt x="19450" y="6715"/>
                </a:cubicBezTo>
                <a:cubicBezTo>
                  <a:pt x="19263" y="6582"/>
                  <a:pt x="19182" y="6393"/>
                  <a:pt x="19179" y="6070"/>
                </a:cubicBezTo>
                <a:cubicBezTo>
                  <a:pt x="19178" y="5819"/>
                  <a:pt x="19059" y="5434"/>
                  <a:pt x="18918" y="5212"/>
                </a:cubicBezTo>
                <a:cubicBezTo>
                  <a:pt x="18682" y="4841"/>
                  <a:pt x="18593" y="4091"/>
                  <a:pt x="18675" y="3628"/>
                </a:cubicBezTo>
                <a:cubicBezTo>
                  <a:pt x="18622" y="3617"/>
                  <a:pt x="18573" y="3609"/>
                  <a:pt x="18512" y="3587"/>
                </a:cubicBezTo>
                <a:cubicBezTo>
                  <a:pt x="18200" y="3469"/>
                  <a:pt x="18050" y="3264"/>
                  <a:pt x="18278" y="3264"/>
                </a:cubicBezTo>
                <a:cubicBezTo>
                  <a:pt x="18280" y="3264"/>
                  <a:pt x="18293" y="3264"/>
                  <a:pt x="18296" y="3264"/>
                </a:cubicBezTo>
                <a:cubicBezTo>
                  <a:pt x="18246" y="3228"/>
                  <a:pt x="18189" y="3197"/>
                  <a:pt x="18147" y="3154"/>
                </a:cubicBezTo>
                <a:cubicBezTo>
                  <a:pt x="18059" y="3159"/>
                  <a:pt x="17945" y="3122"/>
                  <a:pt x="17769" y="3029"/>
                </a:cubicBezTo>
                <a:cubicBezTo>
                  <a:pt x="17525" y="2900"/>
                  <a:pt x="17520" y="2890"/>
                  <a:pt x="17742" y="2829"/>
                </a:cubicBezTo>
                <a:cubicBezTo>
                  <a:pt x="17814" y="2809"/>
                  <a:pt x="17898" y="2808"/>
                  <a:pt x="17980" y="2822"/>
                </a:cubicBezTo>
                <a:cubicBezTo>
                  <a:pt x="17988" y="2633"/>
                  <a:pt x="18098" y="2520"/>
                  <a:pt x="18206" y="2542"/>
                </a:cubicBezTo>
                <a:cubicBezTo>
                  <a:pt x="18235" y="2407"/>
                  <a:pt x="18308" y="2309"/>
                  <a:pt x="18481" y="2255"/>
                </a:cubicBezTo>
                <a:cubicBezTo>
                  <a:pt x="18647" y="2202"/>
                  <a:pt x="18783" y="2086"/>
                  <a:pt x="18783" y="1996"/>
                </a:cubicBezTo>
                <a:cubicBezTo>
                  <a:pt x="18783" y="1860"/>
                  <a:pt x="18833" y="1817"/>
                  <a:pt x="18914" y="1822"/>
                </a:cubicBezTo>
                <a:cubicBezTo>
                  <a:pt x="18822" y="1614"/>
                  <a:pt x="18777" y="1396"/>
                  <a:pt x="18787" y="1080"/>
                </a:cubicBezTo>
                <a:cubicBezTo>
                  <a:pt x="18789" y="1041"/>
                  <a:pt x="19008" y="1007"/>
                  <a:pt x="19279" y="1010"/>
                </a:cubicBezTo>
                <a:lnTo>
                  <a:pt x="19770" y="1016"/>
                </a:lnTo>
                <a:lnTo>
                  <a:pt x="19774" y="1084"/>
                </a:lnTo>
                <a:cubicBezTo>
                  <a:pt x="19964" y="1031"/>
                  <a:pt x="20241" y="1018"/>
                  <a:pt x="20694" y="1048"/>
                </a:cubicBezTo>
                <a:lnTo>
                  <a:pt x="21600" y="1106"/>
                </a:lnTo>
                <a:lnTo>
                  <a:pt x="21600" y="555"/>
                </a:lnTo>
                <a:lnTo>
                  <a:pt x="21600" y="0"/>
                </a:lnTo>
                <a:lnTo>
                  <a:pt x="10800" y="0"/>
                </a:lnTo>
                <a:lnTo>
                  <a:pt x="0" y="0"/>
                </a:lnTo>
                <a:close/>
              </a:path>
            </a:pathLst>
          </a:custGeom>
          <a:ln w="12700"/>
        </p:spPr>
      </p:pic>
      <p:sp>
        <p:nvSpPr>
          <p:cNvPr id="20" name="Shape 1855">
            <a:extLst>
              <a:ext uri="{FF2B5EF4-FFF2-40B4-BE49-F238E27FC236}">
                <a16:creationId xmlns:a16="http://schemas.microsoft.com/office/drawing/2014/main" id="{8AAE199F-C4FD-7B46-ABE2-25B9C79596B9}"/>
              </a:ext>
            </a:extLst>
          </p:cNvPr>
          <p:cNvSpPr/>
          <p:nvPr/>
        </p:nvSpPr>
        <p:spPr>
          <a:xfrm>
            <a:off x="5881932" y="1695716"/>
            <a:ext cx="341572" cy="4865801"/>
          </a:xfrm>
          <a:prstGeom prst="rect">
            <a:avLst/>
          </a:prstGeom>
          <a:solidFill>
            <a:srgbClr val="A6AAA9"/>
          </a:solidFill>
          <a:ln w="12700">
            <a:solidFill>
              <a:srgbClr val="000000"/>
            </a:solidFill>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sz="1600"/>
          </a:p>
        </p:txBody>
      </p:sp>
      <p:sp>
        <p:nvSpPr>
          <p:cNvPr id="21" name="Shape 1856">
            <a:extLst>
              <a:ext uri="{FF2B5EF4-FFF2-40B4-BE49-F238E27FC236}">
                <a16:creationId xmlns:a16="http://schemas.microsoft.com/office/drawing/2014/main" id="{140F102A-3214-DB49-8C27-48696FE96C79}"/>
              </a:ext>
            </a:extLst>
          </p:cNvPr>
          <p:cNvSpPr/>
          <p:nvPr/>
        </p:nvSpPr>
        <p:spPr>
          <a:xfrm>
            <a:off x="5639959" y="1700005"/>
            <a:ext cx="215224" cy="4857223"/>
          </a:xfrm>
          <a:prstGeom prst="rect">
            <a:avLst/>
          </a:prstGeom>
          <a:solidFill>
            <a:srgbClr val="FF0000">
              <a:alpha val="31834"/>
            </a:srgbClr>
          </a:solidFill>
          <a:ln w="12700">
            <a:miter lim="400000"/>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sz="1600"/>
          </a:p>
        </p:txBody>
      </p:sp>
      <p:sp>
        <p:nvSpPr>
          <p:cNvPr id="22" name="Shape 1857">
            <a:extLst>
              <a:ext uri="{FF2B5EF4-FFF2-40B4-BE49-F238E27FC236}">
                <a16:creationId xmlns:a16="http://schemas.microsoft.com/office/drawing/2014/main" id="{51264146-B264-1546-9A77-F2F255CD86F6}"/>
              </a:ext>
            </a:extLst>
          </p:cNvPr>
          <p:cNvSpPr/>
          <p:nvPr/>
        </p:nvSpPr>
        <p:spPr>
          <a:xfrm>
            <a:off x="5784488" y="1695716"/>
            <a:ext cx="73154" cy="4865801"/>
          </a:xfrm>
          <a:prstGeom prst="rect">
            <a:avLst/>
          </a:prstGeom>
          <a:solidFill>
            <a:srgbClr val="FF0000"/>
          </a:solidFill>
          <a:ln w="12700">
            <a:solidFill>
              <a:srgbClr val="FF0000"/>
            </a:solidFill>
            <a:miter lim="400000"/>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sz="1600"/>
          </a:p>
        </p:txBody>
      </p:sp>
      <p:grpSp>
        <p:nvGrpSpPr>
          <p:cNvPr id="23" name="Group 1860">
            <a:extLst>
              <a:ext uri="{FF2B5EF4-FFF2-40B4-BE49-F238E27FC236}">
                <a16:creationId xmlns:a16="http://schemas.microsoft.com/office/drawing/2014/main" id="{3F50F30B-7993-5140-90C0-EB16D5F65003}"/>
              </a:ext>
            </a:extLst>
          </p:cNvPr>
          <p:cNvGrpSpPr/>
          <p:nvPr/>
        </p:nvGrpSpPr>
        <p:grpSpPr>
          <a:xfrm>
            <a:off x="7965323" y="1161100"/>
            <a:ext cx="2326358" cy="4213734"/>
            <a:chOff x="0" y="0"/>
            <a:chExt cx="3308597" cy="5992866"/>
          </a:xfrm>
        </p:grpSpPr>
        <p:sp>
          <p:nvSpPr>
            <p:cNvPr id="24" name="Shape 1858">
              <a:extLst>
                <a:ext uri="{FF2B5EF4-FFF2-40B4-BE49-F238E27FC236}">
                  <a16:creationId xmlns:a16="http://schemas.microsoft.com/office/drawing/2014/main" id="{39DF7BA6-B545-E94D-A7FC-203BCF56B39D}"/>
                </a:ext>
              </a:extLst>
            </p:cNvPr>
            <p:cNvSpPr/>
            <p:nvPr/>
          </p:nvSpPr>
          <p:spPr>
            <a:xfrm>
              <a:off x="0" y="2695326"/>
              <a:ext cx="3308597" cy="3297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400" b="1"/>
              </a:pPr>
              <a:r>
                <a:rPr sz="1600"/>
                <a:t>Water-based paint</a:t>
              </a:r>
            </a:p>
            <a:p>
              <a:pPr>
                <a:defRPr sz="2400"/>
              </a:pPr>
              <a:r>
                <a:rPr sz="1600"/>
                <a:t>water as solvent</a:t>
              </a:r>
            </a:p>
            <a:p>
              <a:pPr>
                <a:defRPr sz="2400"/>
              </a:pPr>
              <a:r>
                <a:rPr sz="1600"/>
                <a:t>insoluble polymer (latex)</a:t>
              </a:r>
            </a:p>
            <a:p>
              <a:pPr>
                <a:defRPr sz="2400"/>
              </a:pPr>
              <a:endParaRPr sz="1600"/>
            </a:p>
            <a:p>
              <a:pPr>
                <a:defRPr sz="2400">
                  <a:solidFill>
                    <a:srgbClr val="008F00"/>
                  </a:solidFill>
                </a:defRPr>
              </a:pPr>
              <a:r>
                <a:rPr sz="1600"/>
                <a:t>no vapour emissions</a:t>
              </a:r>
            </a:p>
            <a:p>
              <a:pPr>
                <a:defRPr sz="2400">
                  <a:solidFill>
                    <a:srgbClr val="008F00"/>
                  </a:solidFill>
                </a:defRPr>
              </a:pPr>
              <a:r>
                <a:rPr sz="1600"/>
                <a:t>no flammability</a:t>
              </a:r>
            </a:p>
            <a:p>
              <a:pPr>
                <a:defRPr sz="2400">
                  <a:solidFill>
                    <a:srgbClr val="008F00"/>
                  </a:solidFill>
                </a:defRPr>
              </a:pPr>
              <a:r>
                <a:rPr sz="1600"/>
                <a:t>no smog</a:t>
              </a:r>
            </a:p>
            <a:p>
              <a:pPr>
                <a:defRPr sz="2400">
                  <a:solidFill>
                    <a:srgbClr val="008F00"/>
                  </a:solidFill>
                </a:defRPr>
              </a:pPr>
              <a:r>
                <a:rPr sz="1600"/>
                <a:t>no inhalation hazards</a:t>
              </a:r>
            </a:p>
            <a:p>
              <a:pPr>
                <a:defRPr sz="2400">
                  <a:solidFill>
                    <a:srgbClr val="FF2600"/>
                  </a:solidFill>
                </a:defRPr>
              </a:pPr>
              <a:r>
                <a:rPr sz="1600"/>
                <a:t>lower T</a:t>
              </a:r>
              <a:r>
                <a:rPr sz="1600" baseline="-5999"/>
                <a:t>g</a:t>
              </a:r>
              <a:r>
                <a:rPr sz="1600"/>
                <a:t> polymer</a:t>
              </a:r>
            </a:p>
          </p:txBody>
        </p:sp>
        <p:pic>
          <p:nvPicPr>
            <p:cNvPr id="25" name="pasted-image.pdf">
              <a:extLst>
                <a:ext uri="{FF2B5EF4-FFF2-40B4-BE49-F238E27FC236}">
                  <a16:creationId xmlns:a16="http://schemas.microsoft.com/office/drawing/2014/main" id="{0C36AA07-2797-A348-A9A7-8D8DD2494904}"/>
                </a:ext>
              </a:extLst>
            </p:cNvPr>
            <p:cNvPicPr>
              <a:picLocks noChangeAspect="1"/>
            </p:cNvPicPr>
            <p:nvPr/>
          </p:nvPicPr>
          <p:blipFill>
            <a:blip r:embed="rId3">
              <a:extLst/>
            </a:blip>
            <a:srcRect r="9"/>
            <a:stretch>
              <a:fillRect/>
            </a:stretch>
          </p:blipFill>
          <p:spPr>
            <a:xfrm>
              <a:off x="482880" y="0"/>
              <a:ext cx="1901826" cy="23427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600" y="10798"/>
                  </a:lnTo>
                  <a:lnTo>
                    <a:pt x="21600" y="0"/>
                  </a:lnTo>
                  <a:lnTo>
                    <a:pt x="10800" y="0"/>
                  </a:lnTo>
                  <a:lnTo>
                    <a:pt x="0" y="0"/>
                  </a:lnTo>
                  <a:close/>
                  <a:moveTo>
                    <a:pt x="15646" y="757"/>
                  </a:moveTo>
                  <a:cubicBezTo>
                    <a:pt x="15717" y="751"/>
                    <a:pt x="15794" y="752"/>
                    <a:pt x="15871" y="765"/>
                  </a:cubicBezTo>
                  <a:cubicBezTo>
                    <a:pt x="15988" y="784"/>
                    <a:pt x="16084" y="849"/>
                    <a:pt x="16083" y="907"/>
                  </a:cubicBezTo>
                  <a:cubicBezTo>
                    <a:pt x="16082" y="920"/>
                    <a:pt x="16056" y="929"/>
                    <a:pt x="16047" y="940"/>
                  </a:cubicBezTo>
                  <a:cubicBezTo>
                    <a:pt x="16166" y="971"/>
                    <a:pt x="16232" y="1038"/>
                    <a:pt x="16263" y="1189"/>
                  </a:cubicBezTo>
                  <a:cubicBezTo>
                    <a:pt x="16274" y="1148"/>
                    <a:pt x="16310" y="1139"/>
                    <a:pt x="16335" y="1116"/>
                  </a:cubicBezTo>
                  <a:cubicBezTo>
                    <a:pt x="16312" y="1106"/>
                    <a:pt x="16291" y="1098"/>
                    <a:pt x="16277" y="1079"/>
                  </a:cubicBezTo>
                  <a:cubicBezTo>
                    <a:pt x="16234" y="1024"/>
                    <a:pt x="16253" y="949"/>
                    <a:pt x="16322" y="915"/>
                  </a:cubicBezTo>
                  <a:cubicBezTo>
                    <a:pt x="16390" y="880"/>
                    <a:pt x="16482" y="896"/>
                    <a:pt x="16525" y="951"/>
                  </a:cubicBezTo>
                  <a:cubicBezTo>
                    <a:pt x="16534" y="964"/>
                    <a:pt x="16528" y="978"/>
                    <a:pt x="16529" y="992"/>
                  </a:cubicBezTo>
                  <a:cubicBezTo>
                    <a:pt x="16541" y="955"/>
                    <a:pt x="16577" y="921"/>
                    <a:pt x="16655" y="896"/>
                  </a:cubicBezTo>
                  <a:cubicBezTo>
                    <a:pt x="16723" y="875"/>
                    <a:pt x="16796" y="866"/>
                    <a:pt x="16867" y="867"/>
                  </a:cubicBezTo>
                  <a:cubicBezTo>
                    <a:pt x="17014" y="870"/>
                    <a:pt x="17148" y="919"/>
                    <a:pt x="17192" y="981"/>
                  </a:cubicBezTo>
                  <a:cubicBezTo>
                    <a:pt x="17403" y="971"/>
                    <a:pt x="17585" y="964"/>
                    <a:pt x="17710" y="970"/>
                  </a:cubicBezTo>
                  <a:cubicBezTo>
                    <a:pt x="17893" y="978"/>
                    <a:pt x="17987" y="1025"/>
                    <a:pt x="18035" y="1112"/>
                  </a:cubicBezTo>
                  <a:cubicBezTo>
                    <a:pt x="18053" y="1105"/>
                    <a:pt x="18068" y="1094"/>
                    <a:pt x="18089" y="1090"/>
                  </a:cubicBezTo>
                  <a:cubicBezTo>
                    <a:pt x="18221" y="1070"/>
                    <a:pt x="18328" y="1094"/>
                    <a:pt x="18422" y="1149"/>
                  </a:cubicBezTo>
                  <a:cubicBezTo>
                    <a:pt x="18425" y="1145"/>
                    <a:pt x="18424" y="1115"/>
                    <a:pt x="18427" y="1112"/>
                  </a:cubicBezTo>
                  <a:cubicBezTo>
                    <a:pt x="18459" y="1086"/>
                    <a:pt x="18544" y="1070"/>
                    <a:pt x="18661" y="1065"/>
                  </a:cubicBezTo>
                  <a:cubicBezTo>
                    <a:pt x="18984" y="1049"/>
                    <a:pt x="19527" y="1117"/>
                    <a:pt x="19865" y="1211"/>
                  </a:cubicBezTo>
                  <a:cubicBezTo>
                    <a:pt x="19928" y="1205"/>
                    <a:pt x="20024" y="1208"/>
                    <a:pt x="20099" y="1204"/>
                  </a:cubicBezTo>
                  <a:cubicBezTo>
                    <a:pt x="20312" y="1186"/>
                    <a:pt x="20552" y="1178"/>
                    <a:pt x="20789" y="1182"/>
                  </a:cubicBezTo>
                  <a:cubicBezTo>
                    <a:pt x="20949" y="1184"/>
                    <a:pt x="21065" y="1194"/>
                    <a:pt x="21172" y="1208"/>
                  </a:cubicBezTo>
                  <a:cubicBezTo>
                    <a:pt x="21190" y="1210"/>
                    <a:pt x="21201" y="1209"/>
                    <a:pt x="21217" y="1211"/>
                  </a:cubicBezTo>
                  <a:cubicBezTo>
                    <a:pt x="21274" y="1221"/>
                    <a:pt x="21357" y="1230"/>
                    <a:pt x="21375" y="1244"/>
                  </a:cubicBezTo>
                  <a:cubicBezTo>
                    <a:pt x="21376" y="1246"/>
                    <a:pt x="21373" y="1253"/>
                    <a:pt x="21375" y="1255"/>
                  </a:cubicBezTo>
                  <a:cubicBezTo>
                    <a:pt x="21376" y="1256"/>
                    <a:pt x="21387" y="1257"/>
                    <a:pt x="21388" y="1259"/>
                  </a:cubicBezTo>
                  <a:cubicBezTo>
                    <a:pt x="21410" y="1288"/>
                    <a:pt x="21374" y="1407"/>
                    <a:pt x="21316" y="1548"/>
                  </a:cubicBezTo>
                  <a:cubicBezTo>
                    <a:pt x="21348" y="1556"/>
                    <a:pt x="21378" y="1570"/>
                    <a:pt x="21397" y="1595"/>
                  </a:cubicBezTo>
                  <a:cubicBezTo>
                    <a:pt x="21440" y="1651"/>
                    <a:pt x="21421" y="1722"/>
                    <a:pt x="21352" y="1756"/>
                  </a:cubicBezTo>
                  <a:cubicBezTo>
                    <a:pt x="21310" y="1778"/>
                    <a:pt x="21264" y="1775"/>
                    <a:pt x="21221" y="1760"/>
                  </a:cubicBezTo>
                  <a:cubicBezTo>
                    <a:pt x="21214" y="1773"/>
                    <a:pt x="21211" y="1783"/>
                    <a:pt x="21203" y="1797"/>
                  </a:cubicBezTo>
                  <a:cubicBezTo>
                    <a:pt x="21248" y="1763"/>
                    <a:pt x="21287" y="1764"/>
                    <a:pt x="21325" y="1782"/>
                  </a:cubicBezTo>
                  <a:cubicBezTo>
                    <a:pt x="21336" y="1787"/>
                    <a:pt x="21351" y="1781"/>
                    <a:pt x="21361" y="1789"/>
                  </a:cubicBezTo>
                  <a:cubicBezTo>
                    <a:pt x="21385" y="1809"/>
                    <a:pt x="21400" y="1875"/>
                    <a:pt x="21411" y="1965"/>
                  </a:cubicBezTo>
                  <a:cubicBezTo>
                    <a:pt x="21411" y="1967"/>
                    <a:pt x="21410" y="1967"/>
                    <a:pt x="21411" y="1969"/>
                  </a:cubicBezTo>
                  <a:cubicBezTo>
                    <a:pt x="21411" y="1970"/>
                    <a:pt x="21410" y="1971"/>
                    <a:pt x="21411" y="1972"/>
                  </a:cubicBezTo>
                  <a:cubicBezTo>
                    <a:pt x="21425" y="2112"/>
                    <a:pt x="21415" y="2418"/>
                    <a:pt x="21397" y="2752"/>
                  </a:cubicBezTo>
                  <a:cubicBezTo>
                    <a:pt x="21390" y="2890"/>
                    <a:pt x="21404" y="2935"/>
                    <a:pt x="21388" y="3107"/>
                  </a:cubicBezTo>
                  <a:cubicBezTo>
                    <a:pt x="21371" y="3288"/>
                    <a:pt x="21354" y="3322"/>
                    <a:pt x="21339" y="3454"/>
                  </a:cubicBezTo>
                  <a:cubicBezTo>
                    <a:pt x="21312" y="3798"/>
                    <a:pt x="21304" y="4017"/>
                    <a:pt x="21257" y="4508"/>
                  </a:cubicBezTo>
                  <a:cubicBezTo>
                    <a:pt x="21146" y="5682"/>
                    <a:pt x="21078" y="6329"/>
                    <a:pt x="21010" y="6693"/>
                  </a:cubicBezTo>
                  <a:cubicBezTo>
                    <a:pt x="20983" y="7293"/>
                    <a:pt x="20913" y="8118"/>
                    <a:pt x="20766" y="9569"/>
                  </a:cubicBezTo>
                  <a:lnTo>
                    <a:pt x="20613" y="11069"/>
                  </a:lnTo>
                  <a:lnTo>
                    <a:pt x="20239" y="11073"/>
                  </a:lnTo>
                  <a:cubicBezTo>
                    <a:pt x="20446" y="11100"/>
                    <a:pt x="20613" y="11136"/>
                    <a:pt x="20613" y="11175"/>
                  </a:cubicBezTo>
                  <a:cubicBezTo>
                    <a:pt x="20613" y="11256"/>
                    <a:pt x="20135" y="11303"/>
                    <a:pt x="19680" y="11310"/>
                  </a:cubicBezTo>
                  <a:cubicBezTo>
                    <a:pt x="19615" y="11311"/>
                    <a:pt x="19561" y="11308"/>
                    <a:pt x="19499" y="11307"/>
                  </a:cubicBezTo>
                  <a:cubicBezTo>
                    <a:pt x="19396" y="11305"/>
                    <a:pt x="19291" y="11307"/>
                    <a:pt x="19207" y="11299"/>
                  </a:cubicBezTo>
                  <a:cubicBezTo>
                    <a:pt x="19053" y="11287"/>
                    <a:pt x="18933" y="11267"/>
                    <a:pt x="18905" y="11230"/>
                  </a:cubicBezTo>
                  <a:cubicBezTo>
                    <a:pt x="18890" y="11211"/>
                    <a:pt x="18898" y="11192"/>
                    <a:pt x="18900" y="11171"/>
                  </a:cubicBezTo>
                  <a:cubicBezTo>
                    <a:pt x="18759" y="11173"/>
                    <a:pt x="18706" y="11059"/>
                    <a:pt x="18706" y="10791"/>
                  </a:cubicBezTo>
                  <a:cubicBezTo>
                    <a:pt x="18706" y="10705"/>
                    <a:pt x="18718" y="10644"/>
                    <a:pt x="18733" y="10590"/>
                  </a:cubicBezTo>
                  <a:cubicBezTo>
                    <a:pt x="18690" y="10193"/>
                    <a:pt x="18811" y="9151"/>
                    <a:pt x="18959" y="8837"/>
                  </a:cubicBezTo>
                  <a:cubicBezTo>
                    <a:pt x="18991" y="8767"/>
                    <a:pt x="19018" y="8662"/>
                    <a:pt x="19049" y="8577"/>
                  </a:cubicBezTo>
                  <a:cubicBezTo>
                    <a:pt x="19000" y="8361"/>
                    <a:pt x="18995" y="7969"/>
                    <a:pt x="19094" y="7289"/>
                  </a:cubicBezTo>
                  <a:cubicBezTo>
                    <a:pt x="19171" y="6758"/>
                    <a:pt x="19233" y="5848"/>
                    <a:pt x="19270" y="5097"/>
                  </a:cubicBezTo>
                  <a:cubicBezTo>
                    <a:pt x="19255" y="5036"/>
                    <a:pt x="19229" y="4994"/>
                    <a:pt x="19229" y="4907"/>
                  </a:cubicBezTo>
                  <a:cubicBezTo>
                    <a:pt x="19229" y="4743"/>
                    <a:pt x="19161" y="4485"/>
                    <a:pt x="19076" y="4332"/>
                  </a:cubicBezTo>
                  <a:cubicBezTo>
                    <a:pt x="19057" y="4299"/>
                    <a:pt x="19057" y="4260"/>
                    <a:pt x="19044" y="4226"/>
                  </a:cubicBezTo>
                  <a:cubicBezTo>
                    <a:pt x="18998" y="4245"/>
                    <a:pt x="18955" y="4240"/>
                    <a:pt x="18909" y="4179"/>
                  </a:cubicBezTo>
                  <a:cubicBezTo>
                    <a:pt x="18875" y="4134"/>
                    <a:pt x="18868" y="3988"/>
                    <a:pt x="18882" y="3791"/>
                  </a:cubicBezTo>
                  <a:cubicBezTo>
                    <a:pt x="18829" y="3785"/>
                    <a:pt x="18767" y="3751"/>
                    <a:pt x="18688" y="3674"/>
                  </a:cubicBezTo>
                  <a:cubicBezTo>
                    <a:pt x="18657" y="3644"/>
                    <a:pt x="18626" y="3485"/>
                    <a:pt x="18593" y="3337"/>
                  </a:cubicBezTo>
                  <a:cubicBezTo>
                    <a:pt x="18524" y="3416"/>
                    <a:pt x="18436" y="3423"/>
                    <a:pt x="18373" y="3290"/>
                  </a:cubicBezTo>
                  <a:cubicBezTo>
                    <a:pt x="18349" y="3239"/>
                    <a:pt x="18349" y="3176"/>
                    <a:pt x="18346" y="3118"/>
                  </a:cubicBezTo>
                  <a:cubicBezTo>
                    <a:pt x="18336" y="3127"/>
                    <a:pt x="18337" y="3140"/>
                    <a:pt x="18323" y="3147"/>
                  </a:cubicBezTo>
                  <a:cubicBezTo>
                    <a:pt x="18254" y="3181"/>
                    <a:pt x="18163" y="3166"/>
                    <a:pt x="18120" y="3110"/>
                  </a:cubicBezTo>
                  <a:cubicBezTo>
                    <a:pt x="18116" y="3104"/>
                    <a:pt x="18119" y="3099"/>
                    <a:pt x="18116" y="3092"/>
                  </a:cubicBezTo>
                  <a:cubicBezTo>
                    <a:pt x="18043" y="3073"/>
                    <a:pt x="17977" y="3009"/>
                    <a:pt x="17926" y="2916"/>
                  </a:cubicBezTo>
                  <a:cubicBezTo>
                    <a:pt x="17881" y="2892"/>
                    <a:pt x="17841" y="2889"/>
                    <a:pt x="17787" y="2836"/>
                  </a:cubicBezTo>
                  <a:cubicBezTo>
                    <a:pt x="17758" y="2808"/>
                    <a:pt x="17753" y="2739"/>
                    <a:pt x="17737" y="2693"/>
                  </a:cubicBezTo>
                  <a:cubicBezTo>
                    <a:pt x="17721" y="2693"/>
                    <a:pt x="17694" y="2679"/>
                    <a:pt x="17674" y="2675"/>
                  </a:cubicBezTo>
                  <a:cubicBezTo>
                    <a:pt x="17671" y="2679"/>
                    <a:pt x="17673" y="2694"/>
                    <a:pt x="17669" y="2697"/>
                  </a:cubicBezTo>
                  <a:cubicBezTo>
                    <a:pt x="17552" y="2792"/>
                    <a:pt x="17349" y="2623"/>
                    <a:pt x="17223" y="2400"/>
                  </a:cubicBezTo>
                  <a:cubicBezTo>
                    <a:pt x="17167" y="2436"/>
                    <a:pt x="17109" y="2434"/>
                    <a:pt x="17070" y="2331"/>
                  </a:cubicBezTo>
                  <a:cubicBezTo>
                    <a:pt x="17064" y="2315"/>
                    <a:pt x="17067" y="2310"/>
                    <a:pt x="17061" y="2294"/>
                  </a:cubicBezTo>
                  <a:cubicBezTo>
                    <a:pt x="17054" y="2294"/>
                    <a:pt x="17050" y="2299"/>
                    <a:pt x="17043" y="2298"/>
                  </a:cubicBezTo>
                  <a:cubicBezTo>
                    <a:pt x="16961" y="2339"/>
                    <a:pt x="16873" y="2349"/>
                    <a:pt x="16822" y="2280"/>
                  </a:cubicBezTo>
                  <a:cubicBezTo>
                    <a:pt x="16813" y="2268"/>
                    <a:pt x="16836" y="2220"/>
                    <a:pt x="16840" y="2192"/>
                  </a:cubicBezTo>
                  <a:cubicBezTo>
                    <a:pt x="16734" y="2264"/>
                    <a:pt x="16610" y="2220"/>
                    <a:pt x="16412" y="2042"/>
                  </a:cubicBezTo>
                  <a:cubicBezTo>
                    <a:pt x="16356" y="1991"/>
                    <a:pt x="16322" y="1924"/>
                    <a:pt x="16290" y="1855"/>
                  </a:cubicBezTo>
                  <a:cubicBezTo>
                    <a:pt x="16243" y="2091"/>
                    <a:pt x="16105" y="2128"/>
                    <a:pt x="15826" y="1969"/>
                  </a:cubicBezTo>
                  <a:cubicBezTo>
                    <a:pt x="15658" y="1873"/>
                    <a:pt x="15607" y="1752"/>
                    <a:pt x="15591" y="1581"/>
                  </a:cubicBezTo>
                  <a:cubicBezTo>
                    <a:pt x="15584" y="1591"/>
                    <a:pt x="15586" y="1614"/>
                    <a:pt x="15578" y="1621"/>
                  </a:cubicBezTo>
                  <a:cubicBezTo>
                    <a:pt x="15542" y="1650"/>
                    <a:pt x="15497" y="1647"/>
                    <a:pt x="15456" y="1643"/>
                  </a:cubicBezTo>
                  <a:cubicBezTo>
                    <a:pt x="15371" y="1718"/>
                    <a:pt x="15269" y="1714"/>
                    <a:pt x="15199" y="1566"/>
                  </a:cubicBezTo>
                  <a:cubicBezTo>
                    <a:pt x="15199" y="1565"/>
                    <a:pt x="15200" y="1563"/>
                    <a:pt x="15199" y="1562"/>
                  </a:cubicBezTo>
                  <a:cubicBezTo>
                    <a:pt x="15182" y="1563"/>
                    <a:pt x="15166" y="1553"/>
                    <a:pt x="15150" y="1544"/>
                  </a:cubicBezTo>
                  <a:cubicBezTo>
                    <a:pt x="15086" y="1683"/>
                    <a:pt x="14960" y="1708"/>
                    <a:pt x="14731" y="1599"/>
                  </a:cubicBezTo>
                  <a:cubicBezTo>
                    <a:pt x="14646" y="1559"/>
                    <a:pt x="14611" y="1486"/>
                    <a:pt x="14595" y="1405"/>
                  </a:cubicBezTo>
                  <a:cubicBezTo>
                    <a:pt x="14496" y="1486"/>
                    <a:pt x="14371" y="1448"/>
                    <a:pt x="14266" y="1281"/>
                  </a:cubicBezTo>
                  <a:cubicBezTo>
                    <a:pt x="14222" y="1456"/>
                    <a:pt x="14079" y="1481"/>
                    <a:pt x="13635" y="1405"/>
                  </a:cubicBezTo>
                  <a:cubicBezTo>
                    <a:pt x="13328" y="1352"/>
                    <a:pt x="13248" y="1278"/>
                    <a:pt x="13248" y="1068"/>
                  </a:cubicBezTo>
                  <a:cubicBezTo>
                    <a:pt x="13248" y="829"/>
                    <a:pt x="13300" y="801"/>
                    <a:pt x="13770" y="801"/>
                  </a:cubicBezTo>
                  <a:cubicBezTo>
                    <a:pt x="14018" y="801"/>
                    <a:pt x="14130" y="824"/>
                    <a:pt x="14199" y="867"/>
                  </a:cubicBezTo>
                  <a:cubicBezTo>
                    <a:pt x="14253" y="771"/>
                    <a:pt x="14372" y="734"/>
                    <a:pt x="14555" y="790"/>
                  </a:cubicBezTo>
                  <a:cubicBezTo>
                    <a:pt x="14638" y="816"/>
                    <a:pt x="14687" y="871"/>
                    <a:pt x="14713" y="948"/>
                  </a:cubicBezTo>
                  <a:cubicBezTo>
                    <a:pt x="14722" y="933"/>
                    <a:pt x="14729" y="919"/>
                    <a:pt x="14753" y="907"/>
                  </a:cubicBezTo>
                  <a:cubicBezTo>
                    <a:pt x="14797" y="886"/>
                    <a:pt x="14852" y="885"/>
                    <a:pt x="14911" y="896"/>
                  </a:cubicBezTo>
                  <a:cubicBezTo>
                    <a:pt x="14925" y="899"/>
                    <a:pt x="14937" y="907"/>
                    <a:pt x="14951" y="911"/>
                  </a:cubicBezTo>
                  <a:cubicBezTo>
                    <a:pt x="14955" y="911"/>
                    <a:pt x="14957" y="907"/>
                    <a:pt x="14960" y="907"/>
                  </a:cubicBezTo>
                  <a:cubicBezTo>
                    <a:pt x="15034" y="907"/>
                    <a:pt x="15071" y="941"/>
                    <a:pt x="15105" y="977"/>
                  </a:cubicBezTo>
                  <a:cubicBezTo>
                    <a:pt x="15066" y="917"/>
                    <a:pt x="15065" y="842"/>
                    <a:pt x="15145" y="801"/>
                  </a:cubicBezTo>
                  <a:cubicBezTo>
                    <a:pt x="15241" y="753"/>
                    <a:pt x="15354" y="775"/>
                    <a:pt x="15425" y="820"/>
                  </a:cubicBezTo>
                  <a:cubicBezTo>
                    <a:pt x="15478" y="790"/>
                    <a:pt x="15554" y="765"/>
                    <a:pt x="15646" y="757"/>
                  </a:cubicBezTo>
                  <a:close/>
                  <a:moveTo>
                    <a:pt x="15578" y="1039"/>
                  </a:moveTo>
                  <a:cubicBezTo>
                    <a:pt x="15598" y="1069"/>
                    <a:pt x="15611" y="1108"/>
                    <a:pt x="15623" y="1149"/>
                  </a:cubicBezTo>
                  <a:cubicBezTo>
                    <a:pt x="15637" y="1111"/>
                    <a:pt x="15655" y="1073"/>
                    <a:pt x="15673" y="1043"/>
                  </a:cubicBezTo>
                  <a:cubicBezTo>
                    <a:pt x="15641" y="1043"/>
                    <a:pt x="15607" y="1041"/>
                    <a:pt x="15578" y="1039"/>
                  </a:cubicBezTo>
                  <a:close/>
                  <a:moveTo>
                    <a:pt x="20221" y="2042"/>
                  </a:moveTo>
                  <a:cubicBezTo>
                    <a:pt x="20208" y="2044"/>
                    <a:pt x="20198" y="2062"/>
                    <a:pt x="20185" y="2060"/>
                  </a:cubicBezTo>
                  <a:cubicBezTo>
                    <a:pt x="20178" y="2059"/>
                    <a:pt x="20178" y="2067"/>
                    <a:pt x="20171" y="2067"/>
                  </a:cubicBezTo>
                  <a:cubicBezTo>
                    <a:pt x="20177" y="2183"/>
                    <a:pt x="20190" y="2251"/>
                    <a:pt x="20180" y="2459"/>
                  </a:cubicBezTo>
                  <a:cubicBezTo>
                    <a:pt x="20179" y="2476"/>
                    <a:pt x="20176" y="2521"/>
                    <a:pt x="20176" y="2539"/>
                  </a:cubicBezTo>
                  <a:cubicBezTo>
                    <a:pt x="20183" y="2474"/>
                    <a:pt x="20195" y="2377"/>
                    <a:pt x="20203" y="2316"/>
                  </a:cubicBezTo>
                  <a:cubicBezTo>
                    <a:pt x="20208" y="2278"/>
                    <a:pt x="20216" y="2094"/>
                    <a:pt x="20221" y="2071"/>
                  </a:cubicBezTo>
                  <a:cubicBezTo>
                    <a:pt x="20224" y="2058"/>
                    <a:pt x="20220" y="2053"/>
                    <a:pt x="20221" y="2042"/>
                  </a:cubicBezTo>
                  <a:close/>
                  <a:moveTo>
                    <a:pt x="19928" y="6268"/>
                  </a:moveTo>
                  <a:cubicBezTo>
                    <a:pt x="19914" y="6348"/>
                    <a:pt x="19907" y="6429"/>
                    <a:pt x="19910" y="6528"/>
                  </a:cubicBezTo>
                  <a:cubicBezTo>
                    <a:pt x="19915" y="6442"/>
                    <a:pt x="19922" y="6377"/>
                    <a:pt x="19928" y="6268"/>
                  </a:cubicBezTo>
                  <a:close/>
                </a:path>
              </a:pathLst>
            </a:custGeom>
            <a:ln w="12700" cap="flat">
              <a:noFill/>
              <a:round/>
            </a:ln>
            <a:effectLst/>
          </p:spPr>
        </p:pic>
      </p:grpSp>
      <p:grpSp>
        <p:nvGrpSpPr>
          <p:cNvPr id="26" name="Group 1884">
            <a:extLst>
              <a:ext uri="{FF2B5EF4-FFF2-40B4-BE49-F238E27FC236}">
                <a16:creationId xmlns:a16="http://schemas.microsoft.com/office/drawing/2014/main" id="{90752987-3229-664B-9AAF-740ED8CE1E90}"/>
              </a:ext>
            </a:extLst>
          </p:cNvPr>
          <p:cNvGrpSpPr/>
          <p:nvPr/>
        </p:nvGrpSpPr>
        <p:grpSpPr>
          <a:xfrm>
            <a:off x="6227904" y="1695715"/>
            <a:ext cx="241102" cy="4861512"/>
            <a:chOff x="0" y="0"/>
            <a:chExt cx="342900" cy="6914149"/>
          </a:xfrm>
        </p:grpSpPr>
        <p:sp>
          <p:nvSpPr>
            <p:cNvPr id="27" name="Shape 1861">
              <a:extLst>
                <a:ext uri="{FF2B5EF4-FFF2-40B4-BE49-F238E27FC236}">
                  <a16:creationId xmlns:a16="http://schemas.microsoft.com/office/drawing/2014/main" id="{4D3AEC1C-A1F9-E249-A888-42FA12E2B534}"/>
                </a:ext>
              </a:extLst>
            </p:cNvPr>
            <p:cNvSpPr/>
            <p:nvPr/>
          </p:nvSpPr>
          <p:spPr>
            <a:xfrm flipH="1">
              <a:off x="-1" y="6099"/>
              <a:ext cx="342901" cy="6908051"/>
            </a:xfrm>
            <a:prstGeom prst="rect">
              <a:avLst/>
            </a:prstGeom>
            <a:solidFill>
              <a:srgbClr val="008F00">
                <a:alpha val="31834"/>
              </a:srgbClr>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grpSp>
          <p:nvGrpSpPr>
            <p:cNvPr id="28" name="Group 1883">
              <a:extLst>
                <a:ext uri="{FF2B5EF4-FFF2-40B4-BE49-F238E27FC236}">
                  <a16:creationId xmlns:a16="http://schemas.microsoft.com/office/drawing/2014/main" id="{FC18339A-DFD9-414C-938D-435ECF67BC37}"/>
                </a:ext>
              </a:extLst>
            </p:cNvPr>
            <p:cNvGrpSpPr/>
            <p:nvPr/>
          </p:nvGrpSpPr>
          <p:grpSpPr>
            <a:xfrm>
              <a:off x="5702" y="0"/>
              <a:ext cx="318796" cy="6719548"/>
              <a:chOff x="0" y="0"/>
              <a:chExt cx="318795" cy="6719547"/>
            </a:xfrm>
          </p:grpSpPr>
          <p:sp>
            <p:nvSpPr>
              <p:cNvPr id="29" name="Shape 1862">
                <a:extLst>
                  <a:ext uri="{FF2B5EF4-FFF2-40B4-BE49-F238E27FC236}">
                    <a16:creationId xmlns:a16="http://schemas.microsoft.com/office/drawing/2014/main" id="{D9ADE7D3-79C0-894C-B525-1A51D35373A0}"/>
                  </a:ext>
                </a:extLst>
              </p:cNvPr>
              <p:cNvSpPr/>
              <p:nvPr/>
            </p:nvSpPr>
            <p:spPr>
              <a:xfrm>
                <a:off x="0" y="0"/>
                <a:ext cx="306096"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0" name="Shape 1863">
                <a:extLst>
                  <a:ext uri="{FF2B5EF4-FFF2-40B4-BE49-F238E27FC236}">
                    <a16:creationId xmlns:a16="http://schemas.microsoft.com/office/drawing/2014/main" id="{E8BCDCE1-2DB5-A946-9DC7-CB64E6DD47AC}"/>
                  </a:ext>
                </a:extLst>
              </p:cNvPr>
              <p:cNvSpPr/>
              <p:nvPr/>
            </p:nvSpPr>
            <p:spPr>
              <a:xfrm>
                <a:off x="12699" y="320672"/>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1" name="Shape 1864">
                <a:extLst>
                  <a:ext uri="{FF2B5EF4-FFF2-40B4-BE49-F238E27FC236}">
                    <a16:creationId xmlns:a16="http://schemas.microsoft.com/office/drawing/2014/main" id="{E2AB41AE-E5F7-D145-A6A6-577637D97E0A}"/>
                  </a:ext>
                </a:extLst>
              </p:cNvPr>
              <p:cNvSpPr/>
              <p:nvPr/>
            </p:nvSpPr>
            <p:spPr>
              <a:xfrm>
                <a:off x="12699" y="641345"/>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2" name="Shape 1865">
                <a:extLst>
                  <a:ext uri="{FF2B5EF4-FFF2-40B4-BE49-F238E27FC236}">
                    <a16:creationId xmlns:a16="http://schemas.microsoft.com/office/drawing/2014/main" id="{BC4993E9-9754-064E-8F64-4699FFBCF3F1}"/>
                  </a:ext>
                </a:extLst>
              </p:cNvPr>
              <p:cNvSpPr/>
              <p:nvPr/>
            </p:nvSpPr>
            <p:spPr>
              <a:xfrm>
                <a:off x="12699" y="962017"/>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3" name="Shape 1866">
                <a:extLst>
                  <a:ext uri="{FF2B5EF4-FFF2-40B4-BE49-F238E27FC236}">
                    <a16:creationId xmlns:a16="http://schemas.microsoft.com/office/drawing/2014/main" id="{1FD44C50-8AE7-8343-B15F-DDEC54092631}"/>
                  </a:ext>
                </a:extLst>
              </p:cNvPr>
              <p:cNvSpPr/>
              <p:nvPr/>
            </p:nvSpPr>
            <p:spPr>
              <a:xfrm>
                <a:off x="12699" y="1282690"/>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4" name="Shape 1867">
                <a:extLst>
                  <a:ext uri="{FF2B5EF4-FFF2-40B4-BE49-F238E27FC236}">
                    <a16:creationId xmlns:a16="http://schemas.microsoft.com/office/drawing/2014/main" id="{BDBA452F-3CA1-9F4D-9F30-6C6782C132B5}"/>
                  </a:ext>
                </a:extLst>
              </p:cNvPr>
              <p:cNvSpPr/>
              <p:nvPr/>
            </p:nvSpPr>
            <p:spPr>
              <a:xfrm>
                <a:off x="12699" y="1603362"/>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5" name="Shape 1868">
                <a:extLst>
                  <a:ext uri="{FF2B5EF4-FFF2-40B4-BE49-F238E27FC236}">
                    <a16:creationId xmlns:a16="http://schemas.microsoft.com/office/drawing/2014/main" id="{CA83E072-446B-FF4F-97E1-36F2137A15DF}"/>
                  </a:ext>
                </a:extLst>
              </p:cNvPr>
              <p:cNvSpPr/>
              <p:nvPr/>
            </p:nvSpPr>
            <p:spPr>
              <a:xfrm>
                <a:off x="12699" y="192403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6" name="Shape 1869">
                <a:extLst>
                  <a:ext uri="{FF2B5EF4-FFF2-40B4-BE49-F238E27FC236}">
                    <a16:creationId xmlns:a16="http://schemas.microsoft.com/office/drawing/2014/main" id="{6D8AB9FC-40A4-3649-B04F-BFC2E707318E}"/>
                  </a:ext>
                </a:extLst>
              </p:cNvPr>
              <p:cNvSpPr/>
              <p:nvPr/>
            </p:nvSpPr>
            <p:spPr>
              <a:xfrm>
                <a:off x="12700" y="2244707"/>
                <a:ext cx="306096"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7" name="Shape 1870">
                <a:extLst>
                  <a:ext uri="{FF2B5EF4-FFF2-40B4-BE49-F238E27FC236}">
                    <a16:creationId xmlns:a16="http://schemas.microsoft.com/office/drawing/2014/main" id="{6FBD1EBB-EC3A-9944-AF24-30A2EC3B32DE}"/>
                  </a:ext>
                </a:extLst>
              </p:cNvPr>
              <p:cNvSpPr/>
              <p:nvPr/>
            </p:nvSpPr>
            <p:spPr>
              <a:xfrm>
                <a:off x="12699" y="2565380"/>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8" name="Shape 1871">
                <a:extLst>
                  <a:ext uri="{FF2B5EF4-FFF2-40B4-BE49-F238E27FC236}">
                    <a16:creationId xmlns:a16="http://schemas.microsoft.com/office/drawing/2014/main" id="{0E5FF314-C3F0-B44B-845E-3BA57350F6DB}"/>
                  </a:ext>
                </a:extLst>
              </p:cNvPr>
              <p:cNvSpPr/>
              <p:nvPr/>
            </p:nvSpPr>
            <p:spPr>
              <a:xfrm>
                <a:off x="12699" y="2886053"/>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9" name="Shape 1872">
                <a:extLst>
                  <a:ext uri="{FF2B5EF4-FFF2-40B4-BE49-F238E27FC236}">
                    <a16:creationId xmlns:a16="http://schemas.microsoft.com/office/drawing/2014/main" id="{861E990D-6499-2746-9D4E-1D854C3B0311}"/>
                  </a:ext>
                </a:extLst>
              </p:cNvPr>
              <p:cNvSpPr/>
              <p:nvPr/>
            </p:nvSpPr>
            <p:spPr>
              <a:xfrm>
                <a:off x="12699" y="320672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0" name="Shape 1873">
                <a:extLst>
                  <a:ext uri="{FF2B5EF4-FFF2-40B4-BE49-F238E27FC236}">
                    <a16:creationId xmlns:a16="http://schemas.microsoft.com/office/drawing/2014/main" id="{96944E22-04C2-3E4C-ADEC-16A8B4F3A950}"/>
                  </a:ext>
                </a:extLst>
              </p:cNvPr>
              <p:cNvSpPr/>
              <p:nvPr/>
            </p:nvSpPr>
            <p:spPr>
              <a:xfrm>
                <a:off x="12699" y="3527398"/>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2" name="Shape 1874">
                <a:extLst>
                  <a:ext uri="{FF2B5EF4-FFF2-40B4-BE49-F238E27FC236}">
                    <a16:creationId xmlns:a16="http://schemas.microsoft.com/office/drawing/2014/main" id="{B771E6A3-386A-A344-97DF-D28B20E94C4F}"/>
                  </a:ext>
                </a:extLst>
              </p:cNvPr>
              <p:cNvSpPr/>
              <p:nvPr/>
            </p:nvSpPr>
            <p:spPr>
              <a:xfrm>
                <a:off x="12699" y="3848070"/>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4" name="Shape 1875">
                <a:extLst>
                  <a:ext uri="{FF2B5EF4-FFF2-40B4-BE49-F238E27FC236}">
                    <a16:creationId xmlns:a16="http://schemas.microsoft.com/office/drawing/2014/main" id="{C1278240-4CA4-8B4C-A9F5-45900CB19296}"/>
                  </a:ext>
                </a:extLst>
              </p:cNvPr>
              <p:cNvSpPr/>
              <p:nvPr/>
            </p:nvSpPr>
            <p:spPr>
              <a:xfrm>
                <a:off x="12699" y="4168743"/>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5" name="Shape 1876">
                <a:extLst>
                  <a:ext uri="{FF2B5EF4-FFF2-40B4-BE49-F238E27FC236}">
                    <a16:creationId xmlns:a16="http://schemas.microsoft.com/office/drawing/2014/main" id="{D620BA6F-32FA-314A-9142-0C92FCD1B6CB}"/>
                  </a:ext>
                </a:extLst>
              </p:cNvPr>
              <p:cNvSpPr/>
              <p:nvPr/>
            </p:nvSpPr>
            <p:spPr>
              <a:xfrm>
                <a:off x="12699" y="4489415"/>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8" name="Shape 1877">
                <a:extLst>
                  <a:ext uri="{FF2B5EF4-FFF2-40B4-BE49-F238E27FC236}">
                    <a16:creationId xmlns:a16="http://schemas.microsoft.com/office/drawing/2014/main" id="{F23D06A6-C658-8A49-8A9C-5EF9772B563F}"/>
                  </a:ext>
                </a:extLst>
              </p:cNvPr>
              <p:cNvSpPr/>
              <p:nvPr/>
            </p:nvSpPr>
            <p:spPr>
              <a:xfrm>
                <a:off x="12700" y="4810088"/>
                <a:ext cx="306096"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49" name="Shape 1878">
                <a:extLst>
                  <a:ext uri="{FF2B5EF4-FFF2-40B4-BE49-F238E27FC236}">
                    <a16:creationId xmlns:a16="http://schemas.microsoft.com/office/drawing/2014/main" id="{DAC6DD07-ED77-5449-AC44-DBD3296EB6AC}"/>
                  </a:ext>
                </a:extLst>
              </p:cNvPr>
              <p:cNvSpPr/>
              <p:nvPr/>
            </p:nvSpPr>
            <p:spPr>
              <a:xfrm>
                <a:off x="12699" y="5130761"/>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50" name="Shape 1879">
                <a:extLst>
                  <a:ext uri="{FF2B5EF4-FFF2-40B4-BE49-F238E27FC236}">
                    <a16:creationId xmlns:a16="http://schemas.microsoft.com/office/drawing/2014/main" id="{AA0A6ED6-22EA-3F46-A1B4-95D8264ACB3A}"/>
                  </a:ext>
                </a:extLst>
              </p:cNvPr>
              <p:cNvSpPr/>
              <p:nvPr/>
            </p:nvSpPr>
            <p:spPr>
              <a:xfrm>
                <a:off x="12699" y="5451433"/>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51" name="Shape 1880">
                <a:extLst>
                  <a:ext uri="{FF2B5EF4-FFF2-40B4-BE49-F238E27FC236}">
                    <a16:creationId xmlns:a16="http://schemas.microsoft.com/office/drawing/2014/main" id="{A6022B3A-4389-1944-AA4F-20CCA263F5A4}"/>
                  </a:ext>
                </a:extLst>
              </p:cNvPr>
              <p:cNvSpPr/>
              <p:nvPr/>
            </p:nvSpPr>
            <p:spPr>
              <a:xfrm>
                <a:off x="12699" y="5772106"/>
                <a:ext cx="306097" cy="306096"/>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52" name="Shape 1881">
                <a:extLst>
                  <a:ext uri="{FF2B5EF4-FFF2-40B4-BE49-F238E27FC236}">
                    <a16:creationId xmlns:a16="http://schemas.microsoft.com/office/drawing/2014/main" id="{59B621CE-D9B3-7D4E-B0ED-FD85D44242AF}"/>
                  </a:ext>
                </a:extLst>
              </p:cNvPr>
              <p:cNvSpPr/>
              <p:nvPr/>
            </p:nvSpPr>
            <p:spPr>
              <a:xfrm>
                <a:off x="12699" y="6092778"/>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53" name="Shape 1882">
                <a:extLst>
                  <a:ext uri="{FF2B5EF4-FFF2-40B4-BE49-F238E27FC236}">
                    <a16:creationId xmlns:a16="http://schemas.microsoft.com/office/drawing/2014/main" id="{50E47C83-7A5E-064A-B3D7-1080D7B06BC8}"/>
                  </a:ext>
                </a:extLst>
              </p:cNvPr>
              <p:cNvSpPr/>
              <p:nvPr/>
            </p:nvSpPr>
            <p:spPr>
              <a:xfrm>
                <a:off x="12699" y="6413451"/>
                <a:ext cx="306097" cy="306097"/>
              </a:xfrm>
              <a:prstGeom prst="ellipse">
                <a:avLst/>
              </a:prstGeom>
              <a:solidFill>
                <a:srgbClr val="008F00"/>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grpSp>
      </p:grpSp>
      <p:grpSp>
        <p:nvGrpSpPr>
          <p:cNvPr id="55" name="Group 1888">
            <a:extLst>
              <a:ext uri="{FF2B5EF4-FFF2-40B4-BE49-F238E27FC236}">
                <a16:creationId xmlns:a16="http://schemas.microsoft.com/office/drawing/2014/main" id="{6B44CF00-D069-E34E-B969-FF70B9ABE54B}"/>
              </a:ext>
            </a:extLst>
          </p:cNvPr>
          <p:cNvGrpSpPr/>
          <p:nvPr/>
        </p:nvGrpSpPr>
        <p:grpSpPr>
          <a:xfrm>
            <a:off x="6238993" y="1649255"/>
            <a:ext cx="892969" cy="4917731"/>
            <a:chOff x="0" y="-86054"/>
            <a:chExt cx="1270000" cy="6994105"/>
          </a:xfrm>
        </p:grpSpPr>
        <p:sp>
          <p:nvSpPr>
            <p:cNvPr id="56" name="Shape 1886">
              <a:extLst>
                <a:ext uri="{FF2B5EF4-FFF2-40B4-BE49-F238E27FC236}">
                  <a16:creationId xmlns:a16="http://schemas.microsoft.com/office/drawing/2014/main" id="{0F2CB443-D62D-0748-90FC-5579F9A94AB6}"/>
                </a:ext>
              </a:extLst>
            </p:cNvPr>
            <p:cNvSpPr/>
            <p:nvPr/>
          </p:nvSpPr>
          <p:spPr>
            <a:xfrm>
              <a:off x="0" y="-86054"/>
              <a:ext cx="1270000" cy="699410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dirty="0"/>
            </a:p>
          </p:txBody>
        </p:sp>
        <p:pic>
          <p:nvPicPr>
            <p:cNvPr id="57" name="pasted-image.tif">
              <a:extLst>
                <a:ext uri="{FF2B5EF4-FFF2-40B4-BE49-F238E27FC236}">
                  <a16:creationId xmlns:a16="http://schemas.microsoft.com/office/drawing/2014/main" id="{F3D7CA60-E57F-1945-9725-16C80081820A}"/>
                </a:ext>
              </a:extLst>
            </p:cNvPr>
            <p:cNvPicPr>
              <a:picLocks noChangeAspect="1"/>
            </p:cNvPicPr>
            <p:nvPr/>
          </p:nvPicPr>
          <p:blipFill>
            <a:blip r:embed="rId4">
              <a:extLst/>
            </a:blip>
            <a:srcRect l="7635" t="15951" r="6606" b="17964"/>
            <a:stretch>
              <a:fillRect/>
            </a:stretch>
          </p:blipFill>
          <p:spPr>
            <a:xfrm>
              <a:off x="28039" y="5834299"/>
              <a:ext cx="1213922" cy="935431"/>
            </a:xfrm>
            <a:custGeom>
              <a:avLst/>
              <a:gdLst/>
              <a:ahLst/>
              <a:cxnLst>
                <a:cxn ang="0">
                  <a:pos x="wd2" y="hd2"/>
                </a:cxn>
                <a:cxn ang="5400000">
                  <a:pos x="wd2" y="hd2"/>
                </a:cxn>
                <a:cxn ang="10800000">
                  <a:pos x="wd2" y="hd2"/>
                </a:cxn>
                <a:cxn ang="16200000">
                  <a:pos x="wd2" y="hd2"/>
                </a:cxn>
              </a:cxnLst>
              <a:rect l="0" t="0" r="r" b="b"/>
              <a:pathLst>
                <a:path w="20742" h="21575" extrusionOk="0">
                  <a:moveTo>
                    <a:pt x="20582" y="64"/>
                  </a:moveTo>
                  <a:cubicBezTo>
                    <a:pt x="20436" y="-21"/>
                    <a:pt x="20192" y="-25"/>
                    <a:pt x="19829" y="73"/>
                  </a:cubicBezTo>
                  <a:cubicBezTo>
                    <a:pt x="18243" y="500"/>
                    <a:pt x="15725" y="2325"/>
                    <a:pt x="13353" y="4769"/>
                  </a:cubicBezTo>
                  <a:cubicBezTo>
                    <a:pt x="12072" y="6087"/>
                    <a:pt x="10767" y="7350"/>
                    <a:pt x="10450" y="7579"/>
                  </a:cubicBezTo>
                  <a:cubicBezTo>
                    <a:pt x="9655" y="8154"/>
                    <a:pt x="7904" y="8085"/>
                    <a:pt x="7283" y="7451"/>
                  </a:cubicBezTo>
                  <a:cubicBezTo>
                    <a:pt x="6830" y="6988"/>
                    <a:pt x="6686" y="7000"/>
                    <a:pt x="6063" y="7597"/>
                  </a:cubicBezTo>
                  <a:cubicBezTo>
                    <a:pt x="5673" y="7970"/>
                    <a:pt x="4151" y="9040"/>
                    <a:pt x="2679" y="9968"/>
                  </a:cubicBezTo>
                  <a:lnTo>
                    <a:pt x="0" y="11652"/>
                  </a:lnTo>
                  <a:lnTo>
                    <a:pt x="129" y="13218"/>
                  </a:lnTo>
                  <a:cubicBezTo>
                    <a:pt x="415" y="16630"/>
                    <a:pt x="938" y="19958"/>
                    <a:pt x="1309" y="20742"/>
                  </a:cubicBezTo>
                  <a:cubicBezTo>
                    <a:pt x="1523" y="21196"/>
                    <a:pt x="1789" y="21575"/>
                    <a:pt x="1899" y="21575"/>
                  </a:cubicBezTo>
                  <a:cubicBezTo>
                    <a:pt x="2079" y="21575"/>
                    <a:pt x="3708" y="20316"/>
                    <a:pt x="7460" y="17291"/>
                  </a:cubicBezTo>
                  <a:cubicBezTo>
                    <a:pt x="8169" y="16719"/>
                    <a:pt x="8751" y="16001"/>
                    <a:pt x="8755" y="15698"/>
                  </a:cubicBezTo>
                  <a:cubicBezTo>
                    <a:pt x="8767" y="14666"/>
                    <a:pt x="9865" y="11855"/>
                    <a:pt x="10735" y="10627"/>
                  </a:cubicBezTo>
                  <a:cubicBezTo>
                    <a:pt x="11212" y="9953"/>
                    <a:pt x="12341" y="8902"/>
                    <a:pt x="13237" y="8293"/>
                  </a:cubicBezTo>
                  <a:cubicBezTo>
                    <a:pt x="17615" y="5319"/>
                    <a:pt x="21600" y="658"/>
                    <a:pt x="20582" y="64"/>
                  </a:cubicBezTo>
                  <a:close/>
                </a:path>
              </a:pathLst>
            </a:custGeom>
            <a:ln w="12700" cap="flat">
              <a:noFill/>
              <a:round/>
            </a:ln>
            <a:effectLst/>
          </p:spPr>
        </p:pic>
      </p:grpSp>
      <p:grpSp>
        <p:nvGrpSpPr>
          <p:cNvPr id="58" name="Group 1891">
            <a:extLst>
              <a:ext uri="{FF2B5EF4-FFF2-40B4-BE49-F238E27FC236}">
                <a16:creationId xmlns:a16="http://schemas.microsoft.com/office/drawing/2014/main" id="{6A16269B-53B0-C04C-9AFF-36443250BEBA}"/>
              </a:ext>
            </a:extLst>
          </p:cNvPr>
          <p:cNvGrpSpPr/>
          <p:nvPr/>
        </p:nvGrpSpPr>
        <p:grpSpPr>
          <a:xfrm>
            <a:off x="4973069" y="1649255"/>
            <a:ext cx="904619" cy="4929232"/>
            <a:chOff x="0" y="-102411"/>
            <a:chExt cx="1286569" cy="7010462"/>
          </a:xfrm>
        </p:grpSpPr>
        <p:sp>
          <p:nvSpPr>
            <p:cNvPr id="59" name="Shape 1889">
              <a:extLst>
                <a:ext uri="{FF2B5EF4-FFF2-40B4-BE49-F238E27FC236}">
                  <a16:creationId xmlns:a16="http://schemas.microsoft.com/office/drawing/2014/main" id="{EAA0EF69-62D0-A74B-AF18-7891422860E0}"/>
                </a:ext>
              </a:extLst>
            </p:cNvPr>
            <p:cNvSpPr/>
            <p:nvPr/>
          </p:nvSpPr>
          <p:spPr>
            <a:xfrm>
              <a:off x="0" y="-102411"/>
              <a:ext cx="1286569" cy="7010462"/>
            </a:xfrm>
            <a:prstGeom prst="rect">
              <a:avLst/>
            </a:prstGeom>
            <a:solidFill>
              <a:srgbClr val="FFFFFF"/>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pic>
          <p:nvPicPr>
            <p:cNvPr id="60" name="pasted-image.tif">
              <a:extLst>
                <a:ext uri="{FF2B5EF4-FFF2-40B4-BE49-F238E27FC236}">
                  <a16:creationId xmlns:a16="http://schemas.microsoft.com/office/drawing/2014/main" id="{96D6E750-8953-E949-A658-1BD920FE66CD}"/>
                </a:ext>
              </a:extLst>
            </p:cNvPr>
            <p:cNvPicPr>
              <a:picLocks noChangeAspect="1"/>
            </p:cNvPicPr>
            <p:nvPr/>
          </p:nvPicPr>
          <p:blipFill>
            <a:blip r:embed="rId4">
              <a:extLst/>
            </a:blip>
            <a:srcRect l="7635" t="15951" r="6606" b="17964"/>
            <a:stretch>
              <a:fillRect/>
            </a:stretch>
          </p:blipFill>
          <p:spPr>
            <a:xfrm flipH="1">
              <a:off x="15339" y="5802267"/>
              <a:ext cx="1213922" cy="935431"/>
            </a:xfrm>
            <a:custGeom>
              <a:avLst/>
              <a:gdLst/>
              <a:ahLst/>
              <a:cxnLst>
                <a:cxn ang="0">
                  <a:pos x="wd2" y="hd2"/>
                </a:cxn>
                <a:cxn ang="5400000">
                  <a:pos x="wd2" y="hd2"/>
                </a:cxn>
                <a:cxn ang="10800000">
                  <a:pos x="wd2" y="hd2"/>
                </a:cxn>
                <a:cxn ang="16200000">
                  <a:pos x="wd2" y="hd2"/>
                </a:cxn>
              </a:cxnLst>
              <a:rect l="0" t="0" r="r" b="b"/>
              <a:pathLst>
                <a:path w="20742" h="21575" extrusionOk="0">
                  <a:moveTo>
                    <a:pt x="20582" y="64"/>
                  </a:moveTo>
                  <a:cubicBezTo>
                    <a:pt x="20436" y="-21"/>
                    <a:pt x="20192" y="-25"/>
                    <a:pt x="19829" y="73"/>
                  </a:cubicBezTo>
                  <a:cubicBezTo>
                    <a:pt x="18243" y="500"/>
                    <a:pt x="15725" y="2325"/>
                    <a:pt x="13353" y="4769"/>
                  </a:cubicBezTo>
                  <a:cubicBezTo>
                    <a:pt x="12072" y="6087"/>
                    <a:pt x="10767" y="7350"/>
                    <a:pt x="10450" y="7579"/>
                  </a:cubicBezTo>
                  <a:cubicBezTo>
                    <a:pt x="9655" y="8154"/>
                    <a:pt x="7904" y="8085"/>
                    <a:pt x="7283" y="7451"/>
                  </a:cubicBezTo>
                  <a:cubicBezTo>
                    <a:pt x="6830" y="6988"/>
                    <a:pt x="6686" y="7000"/>
                    <a:pt x="6063" y="7597"/>
                  </a:cubicBezTo>
                  <a:cubicBezTo>
                    <a:pt x="5673" y="7970"/>
                    <a:pt x="4151" y="9040"/>
                    <a:pt x="2679" y="9968"/>
                  </a:cubicBezTo>
                  <a:lnTo>
                    <a:pt x="0" y="11652"/>
                  </a:lnTo>
                  <a:lnTo>
                    <a:pt x="129" y="13218"/>
                  </a:lnTo>
                  <a:cubicBezTo>
                    <a:pt x="415" y="16630"/>
                    <a:pt x="938" y="19958"/>
                    <a:pt x="1309" y="20742"/>
                  </a:cubicBezTo>
                  <a:cubicBezTo>
                    <a:pt x="1523" y="21196"/>
                    <a:pt x="1789" y="21575"/>
                    <a:pt x="1899" y="21575"/>
                  </a:cubicBezTo>
                  <a:cubicBezTo>
                    <a:pt x="2079" y="21575"/>
                    <a:pt x="3708" y="20316"/>
                    <a:pt x="7460" y="17291"/>
                  </a:cubicBezTo>
                  <a:cubicBezTo>
                    <a:pt x="8169" y="16719"/>
                    <a:pt x="8751" y="16001"/>
                    <a:pt x="8755" y="15698"/>
                  </a:cubicBezTo>
                  <a:cubicBezTo>
                    <a:pt x="8767" y="14666"/>
                    <a:pt x="9865" y="11855"/>
                    <a:pt x="10735" y="10627"/>
                  </a:cubicBezTo>
                  <a:cubicBezTo>
                    <a:pt x="11212" y="9953"/>
                    <a:pt x="12341" y="8902"/>
                    <a:pt x="13237" y="8293"/>
                  </a:cubicBezTo>
                  <a:cubicBezTo>
                    <a:pt x="17615" y="5319"/>
                    <a:pt x="21600" y="658"/>
                    <a:pt x="20582" y="64"/>
                  </a:cubicBezTo>
                  <a:close/>
                </a:path>
              </a:pathLst>
            </a:custGeom>
            <a:ln w="12700" cap="flat">
              <a:noFill/>
              <a:round/>
            </a:ln>
            <a:effectLst/>
          </p:spPr>
        </p:pic>
      </p:grpSp>
      <p:grpSp>
        <p:nvGrpSpPr>
          <p:cNvPr id="61" name="Group 1902">
            <a:extLst>
              <a:ext uri="{FF2B5EF4-FFF2-40B4-BE49-F238E27FC236}">
                <a16:creationId xmlns:a16="http://schemas.microsoft.com/office/drawing/2014/main" id="{AEE8CC6C-EB87-BC43-A763-CEF3DD72B250}"/>
              </a:ext>
            </a:extLst>
          </p:cNvPr>
          <p:cNvGrpSpPr/>
          <p:nvPr/>
        </p:nvGrpSpPr>
        <p:grpSpPr>
          <a:xfrm>
            <a:off x="4709518" y="1749405"/>
            <a:ext cx="868830" cy="3556216"/>
            <a:chOff x="-70246" y="-182507"/>
            <a:chExt cx="1235667" cy="5057728"/>
          </a:xfrm>
        </p:grpSpPr>
        <p:sp>
          <p:nvSpPr>
            <p:cNvPr id="62" name="Shape 1892">
              <a:extLst>
                <a:ext uri="{FF2B5EF4-FFF2-40B4-BE49-F238E27FC236}">
                  <a16:creationId xmlns:a16="http://schemas.microsoft.com/office/drawing/2014/main" id="{9FDDAFB0-2596-DF41-A723-59E8CC8A0A95}"/>
                </a:ext>
              </a:extLst>
            </p:cNvPr>
            <p:cNvSpPr/>
            <p:nvPr/>
          </p:nvSpPr>
          <p:spPr>
            <a:xfrm flipH="1" flipV="1">
              <a:off x="435827" y="0"/>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3" name="Shape 1893">
              <a:extLst>
                <a:ext uri="{FF2B5EF4-FFF2-40B4-BE49-F238E27FC236}">
                  <a16:creationId xmlns:a16="http://schemas.microsoft.com/office/drawing/2014/main" id="{2EBB5AAA-6A82-E04C-B0FB-2C3F2EC5B167}"/>
                </a:ext>
              </a:extLst>
            </p:cNvPr>
            <p:cNvSpPr/>
            <p:nvPr/>
          </p:nvSpPr>
          <p:spPr>
            <a:xfrm flipH="1" flipV="1">
              <a:off x="435827" y="589535"/>
              <a:ext cx="729594" cy="388092"/>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4" name="Shape 1894">
              <a:extLst>
                <a:ext uri="{FF2B5EF4-FFF2-40B4-BE49-F238E27FC236}">
                  <a16:creationId xmlns:a16="http://schemas.microsoft.com/office/drawing/2014/main" id="{17FB9AF3-716F-C94E-AC04-4C4CFF3B76D7}"/>
                </a:ext>
              </a:extLst>
            </p:cNvPr>
            <p:cNvSpPr/>
            <p:nvPr/>
          </p:nvSpPr>
          <p:spPr>
            <a:xfrm flipH="1" flipV="1">
              <a:off x="435827" y="1179071"/>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5" name="Shape 1895">
              <a:extLst>
                <a:ext uri="{FF2B5EF4-FFF2-40B4-BE49-F238E27FC236}">
                  <a16:creationId xmlns:a16="http://schemas.microsoft.com/office/drawing/2014/main" id="{A08A963B-C838-3449-883A-28B4C11F0BC8}"/>
                </a:ext>
              </a:extLst>
            </p:cNvPr>
            <p:cNvSpPr/>
            <p:nvPr/>
          </p:nvSpPr>
          <p:spPr>
            <a:xfrm flipH="1" flipV="1">
              <a:off x="435827" y="1888734"/>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6" name="Shape 1896">
              <a:extLst>
                <a:ext uri="{FF2B5EF4-FFF2-40B4-BE49-F238E27FC236}">
                  <a16:creationId xmlns:a16="http://schemas.microsoft.com/office/drawing/2014/main" id="{E1F5F9BC-5501-8041-BA27-A0971C49FD8F}"/>
                </a:ext>
              </a:extLst>
            </p:cNvPr>
            <p:cNvSpPr/>
            <p:nvPr/>
          </p:nvSpPr>
          <p:spPr>
            <a:xfrm rot="16200000">
              <a:off x="-917086" y="664334"/>
              <a:ext cx="218977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700">
                  <a:solidFill>
                    <a:srgbClr val="FF2600"/>
                  </a:solidFill>
                </a:defRPr>
              </a:lvl1pPr>
            </a:lstStyle>
            <a:p>
              <a:r>
                <a:rPr sz="1600"/>
                <a:t>solvent vapours</a:t>
              </a:r>
            </a:p>
          </p:txBody>
        </p:sp>
        <p:sp>
          <p:nvSpPr>
            <p:cNvPr id="67" name="Shape 1897">
              <a:extLst>
                <a:ext uri="{FF2B5EF4-FFF2-40B4-BE49-F238E27FC236}">
                  <a16:creationId xmlns:a16="http://schemas.microsoft.com/office/drawing/2014/main" id="{3D76DA82-07EA-E749-94B3-74F723EB5577}"/>
                </a:ext>
              </a:extLst>
            </p:cNvPr>
            <p:cNvSpPr/>
            <p:nvPr/>
          </p:nvSpPr>
          <p:spPr>
            <a:xfrm flipH="1" flipV="1">
              <a:off x="435827" y="2598396"/>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8" name="Shape 1898">
              <a:extLst>
                <a:ext uri="{FF2B5EF4-FFF2-40B4-BE49-F238E27FC236}">
                  <a16:creationId xmlns:a16="http://schemas.microsoft.com/office/drawing/2014/main" id="{F891C8CE-97B8-D448-9E68-BA189CC67BC8}"/>
                </a:ext>
              </a:extLst>
            </p:cNvPr>
            <p:cNvSpPr/>
            <p:nvPr/>
          </p:nvSpPr>
          <p:spPr>
            <a:xfrm flipH="1" flipV="1">
              <a:off x="435827" y="3187932"/>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69" name="Shape 1899">
              <a:extLst>
                <a:ext uri="{FF2B5EF4-FFF2-40B4-BE49-F238E27FC236}">
                  <a16:creationId xmlns:a16="http://schemas.microsoft.com/office/drawing/2014/main" id="{983D0AA7-3888-A14C-A108-A0651F43070E}"/>
                </a:ext>
              </a:extLst>
            </p:cNvPr>
            <p:cNvSpPr/>
            <p:nvPr/>
          </p:nvSpPr>
          <p:spPr>
            <a:xfrm flipH="1" flipV="1">
              <a:off x="435827" y="3777468"/>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0" name="Shape 1900">
              <a:extLst>
                <a:ext uri="{FF2B5EF4-FFF2-40B4-BE49-F238E27FC236}">
                  <a16:creationId xmlns:a16="http://schemas.microsoft.com/office/drawing/2014/main" id="{A46455E3-0AEE-0C4C-8704-1EBC40F53469}"/>
                </a:ext>
              </a:extLst>
            </p:cNvPr>
            <p:cNvSpPr/>
            <p:nvPr/>
          </p:nvSpPr>
          <p:spPr>
            <a:xfrm flipH="1" flipV="1">
              <a:off x="435827" y="4487130"/>
              <a:ext cx="729594" cy="388091"/>
            </a:xfrm>
            <a:prstGeom prst="line">
              <a:avLst/>
            </a:prstGeom>
            <a:noFill/>
            <a:ln w="38100" cap="flat">
              <a:solidFill>
                <a:srgbClr val="FF26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1" name="Shape 1901">
              <a:extLst>
                <a:ext uri="{FF2B5EF4-FFF2-40B4-BE49-F238E27FC236}">
                  <a16:creationId xmlns:a16="http://schemas.microsoft.com/office/drawing/2014/main" id="{FD467FEB-0E24-7C4C-BD03-63DB93FB0EDA}"/>
                </a:ext>
              </a:extLst>
            </p:cNvPr>
            <p:cNvSpPr/>
            <p:nvPr/>
          </p:nvSpPr>
          <p:spPr>
            <a:xfrm rot="16200000">
              <a:off x="-917087" y="3262729"/>
              <a:ext cx="2189772"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700">
                  <a:solidFill>
                    <a:srgbClr val="FF2600"/>
                  </a:solidFill>
                </a:defRPr>
              </a:lvl1pPr>
            </a:lstStyle>
            <a:p>
              <a:r>
                <a:rPr sz="1600"/>
                <a:t>solvent vapours</a:t>
              </a:r>
            </a:p>
          </p:txBody>
        </p:sp>
      </p:grpSp>
      <p:grpSp>
        <p:nvGrpSpPr>
          <p:cNvPr id="72" name="Group 1913">
            <a:extLst>
              <a:ext uri="{FF2B5EF4-FFF2-40B4-BE49-F238E27FC236}">
                <a16:creationId xmlns:a16="http://schemas.microsoft.com/office/drawing/2014/main" id="{BA0DB0C3-9551-1147-8EBF-76E6443C0861}"/>
              </a:ext>
            </a:extLst>
          </p:cNvPr>
          <p:cNvGrpSpPr/>
          <p:nvPr/>
        </p:nvGrpSpPr>
        <p:grpSpPr>
          <a:xfrm>
            <a:off x="6613199" y="1864805"/>
            <a:ext cx="950325" cy="3433800"/>
            <a:chOff x="-1" y="-8405"/>
            <a:chExt cx="1351570" cy="4883626"/>
          </a:xfrm>
        </p:grpSpPr>
        <p:sp>
          <p:nvSpPr>
            <p:cNvPr id="73" name="Shape 1903">
              <a:extLst>
                <a:ext uri="{FF2B5EF4-FFF2-40B4-BE49-F238E27FC236}">
                  <a16:creationId xmlns:a16="http://schemas.microsoft.com/office/drawing/2014/main" id="{62E6EE95-EDEC-544F-BD22-0707D57205C0}"/>
                </a:ext>
              </a:extLst>
            </p:cNvPr>
            <p:cNvSpPr/>
            <p:nvPr/>
          </p:nvSpPr>
          <p:spPr>
            <a:xfrm flipV="1">
              <a:off x="-1" y="-1"/>
              <a:ext cx="729595" cy="388092"/>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4" name="Shape 1904">
              <a:extLst>
                <a:ext uri="{FF2B5EF4-FFF2-40B4-BE49-F238E27FC236}">
                  <a16:creationId xmlns:a16="http://schemas.microsoft.com/office/drawing/2014/main" id="{1D997666-6309-A64A-B519-6047D68CAA60}"/>
                </a:ext>
              </a:extLst>
            </p:cNvPr>
            <p:cNvSpPr/>
            <p:nvPr/>
          </p:nvSpPr>
          <p:spPr>
            <a:xfrm flipV="1">
              <a:off x="-1" y="589535"/>
              <a:ext cx="729595" cy="388092"/>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5" name="Shape 1905">
              <a:extLst>
                <a:ext uri="{FF2B5EF4-FFF2-40B4-BE49-F238E27FC236}">
                  <a16:creationId xmlns:a16="http://schemas.microsoft.com/office/drawing/2014/main" id="{87280C06-2BEE-D34C-B7D1-2023FA1440E6}"/>
                </a:ext>
              </a:extLst>
            </p:cNvPr>
            <p:cNvSpPr/>
            <p:nvPr/>
          </p:nvSpPr>
          <p:spPr>
            <a:xfrm flipV="1">
              <a:off x="-1" y="1179071"/>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6" name="Shape 1906">
              <a:extLst>
                <a:ext uri="{FF2B5EF4-FFF2-40B4-BE49-F238E27FC236}">
                  <a16:creationId xmlns:a16="http://schemas.microsoft.com/office/drawing/2014/main" id="{6D4A0991-9009-C348-A628-F4B49834ADD4}"/>
                </a:ext>
              </a:extLst>
            </p:cNvPr>
            <p:cNvSpPr/>
            <p:nvPr/>
          </p:nvSpPr>
          <p:spPr>
            <a:xfrm flipV="1">
              <a:off x="-1" y="1888734"/>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7" name="Shape 1907">
              <a:extLst>
                <a:ext uri="{FF2B5EF4-FFF2-40B4-BE49-F238E27FC236}">
                  <a16:creationId xmlns:a16="http://schemas.microsoft.com/office/drawing/2014/main" id="{9F2D048D-C05C-E947-91D3-90092EF5EBC4}"/>
                </a:ext>
              </a:extLst>
            </p:cNvPr>
            <p:cNvSpPr/>
            <p:nvPr/>
          </p:nvSpPr>
          <p:spPr>
            <a:xfrm rot="16200000">
              <a:off x="187104" y="659969"/>
              <a:ext cx="1832837"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700">
                  <a:solidFill>
                    <a:schemeClr val="accent2"/>
                  </a:solidFill>
                </a:defRPr>
              </a:lvl1pPr>
            </a:lstStyle>
            <a:p>
              <a:r>
                <a:rPr sz="1600"/>
                <a:t>water vapour</a:t>
              </a:r>
            </a:p>
          </p:txBody>
        </p:sp>
        <p:sp>
          <p:nvSpPr>
            <p:cNvPr id="78" name="Shape 1908">
              <a:extLst>
                <a:ext uri="{FF2B5EF4-FFF2-40B4-BE49-F238E27FC236}">
                  <a16:creationId xmlns:a16="http://schemas.microsoft.com/office/drawing/2014/main" id="{F7AE2B02-7B55-6D49-97F6-0DBE39D7854E}"/>
                </a:ext>
              </a:extLst>
            </p:cNvPr>
            <p:cNvSpPr/>
            <p:nvPr/>
          </p:nvSpPr>
          <p:spPr>
            <a:xfrm flipV="1">
              <a:off x="-1" y="2598396"/>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79" name="Shape 1909">
              <a:extLst>
                <a:ext uri="{FF2B5EF4-FFF2-40B4-BE49-F238E27FC236}">
                  <a16:creationId xmlns:a16="http://schemas.microsoft.com/office/drawing/2014/main" id="{5453EDBF-0C0B-854D-B919-2958A5E52F43}"/>
                </a:ext>
              </a:extLst>
            </p:cNvPr>
            <p:cNvSpPr/>
            <p:nvPr/>
          </p:nvSpPr>
          <p:spPr>
            <a:xfrm flipV="1">
              <a:off x="-1" y="3187932"/>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0" name="Shape 1910">
              <a:extLst>
                <a:ext uri="{FF2B5EF4-FFF2-40B4-BE49-F238E27FC236}">
                  <a16:creationId xmlns:a16="http://schemas.microsoft.com/office/drawing/2014/main" id="{40EFB51C-0AC7-7543-9520-DAF3C60D430C}"/>
                </a:ext>
              </a:extLst>
            </p:cNvPr>
            <p:cNvSpPr/>
            <p:nvPr/>
          </p:nvSpPr>
          <p:spPr>
            <a:xfrm flipV="1">
              <a:off x="-1" y="3777468"/>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1" name="Shape 1911">
              <a:extLst>
                <a:ext uri="{FF2B5EF4-FFF2-40B4-BE49-F238E27FC236}">
                  <a16:creationId xmlns:a16="http://schemas.microsoft.com/office/drawing/2014/main" id="{93029185-C124-7C4A-8E6B-C29EDF6DDD98}"/>
                </a:ext>
              </a:extLst>
            </p:cNvPr>
            <p:cNvSpPr/>
            <p:nvPr/>
          </p:nvSpPr>
          <p:spPr>
            <a:xfrm flipV="1">
              <a:off x="-1" y="4487130"/>
              <a:ext cx="729595" cy="388091"/>
            </a:xfrm>
            <a:prstGeom prst="line">
              <a:avLst/>
            </a:prstGeom>
            <a:noFill/>
            <a:ln w="38100" cap="flat">
              <a:solidFill>
                <a:srgbClr val="008F00"/>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82" name="Shape 1912">
              <a:extLst>
                <a:ext uri="{FF2B5EF4-FFF2-40B4-BE49-F238E27FC236}">
                  <a16:creationId xmlns:a16="http://schemas.microsoft.com/office/drawing/2014/main" id="{1566A47D-42B5-A14A-9AB6-04A4F1F8E595}"/>
                </a:ext>
              </a:extLst>
            </p:cNvPr>
            <p:cNvSpPr/>
            <p:nvPr/>
          </p:nvSpPr>
          <p:spPr>
            <a:xfrm rot="16200000">
              <a:off x="187106" y="3258364"/>
              <a:ext cx="1832837"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700">
                  <a:solidFill>
                    <a:schemeClr val="accent2"/>
                  </a:solidFill>
                </a:defRPr>
              </a:lvl1pPr>
            </a:lstStyle>
            <a:p>
              <a:r>
                <a:rPr sz="1600"/>
                <a:t>water vapour</a:t>
              </a:r>
            </a:p>
          </p:txBody>
        </p:sp>
      </p:grpSp>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Water for Oil-Based Paints</a:t>
            </a:r>
          </a:p>
        </p:txBody>
      </p:sp>
    </p:spTree>
    <p:extLst>
      <p:ext uri="{BB962C8B-B14F-4D97-AF65-F5344CB8AC3E}">
        <p14:creationId xmlns:p14="http://schemas.microsoft.com/office/powerpoint/2010/main" val="65984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875E-6 1.48148E-6 L -1.875E-6 -0.70463 " pathEditMode="relative" rAng="0" ptsTypes="AA">
                                      <p:cBhvr>
                                        <p:cTn id="6" dur="1000" fill="hold"/>
                                        <p:tgtEl>
                                          <p:spTgt spid="58"/>
                                        </p:tgtEl>
                                        <p:attrNameLst>
                                          <p:attrName>ppt_x</p:attrName>
                                          <p:attrName>ppt_y</p:attrName>
                                        </p:attrNameLst>
                                      </p:cBhvr>
                                      <p:rCtr x="0" y="-35231"/>
                                    </p:animMotion>
                                  </p:childTnLst>
                                </p:cTn>
                              </p:par>
                            </p:childTnLst>
                          </p:cTn>
                        </p:par>
                        <p:par>
                          <p:cTn id="7" fill="hold">
                            <p:stCondLst>
                              <p:cond delay="1000"/>
                            </p:stCondLst>
                            <p:childTnLst>
                              <p:par>
                                <p:cTn id="8" presetID="9" presetClass="entr" fill="hold" grpId="0" nodeType="afterEffect">
                                  <p:stCondLst>
                                    <p:cond delay="0"/>
                                  </p:stCondLst>
                                  <p:iterate>
                                    <p:tmAbs val="0"/>
                                  </p:iterate>
                                  <p:childTnLst>
                                    <p:set>
                                      <p:cBhvr>
                                        <p:cTn id="9" fill="hold"/>
                                        <p:tgtEl>
                                          <p:spTgt spid="61"/>
                                        </p:tgtEl>
                                        <p:attrNameLst>
                                          <p:attrName>style.visibility</p:attrName>
                                        </p:attrNameLst>
                                      </p:cBhvr>
                                      <p:to>
                                        <p:strVal val="visible"/>
                                      </p:to>
                                    </p:set>
                                    <p:animEffect transition="in" filter="dissolve">
                                      <p:cBhvr>
                                        <p:cTn id="10" dur="10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fill="hold" grpId="0" nodeType="clickEffect">
                                  <p:stCondLst>
                                    <p:cond delay="0"/>
                                  </p:stCondLst>
                                  <p:iterate>
                                    <p:tmAbs val="0"/>
                                  </p:iterate>
                                  <p:childTnLst>
                                    <p:animEffect transition="out" filter="dissolve">
                                      <p:cBhvr>
                                        <p:cTn id="14" dur="1000" fill="hold"/>
                                        <p:tgtEl>
                                          <p:spTgt spid="21"/>
                                        </p:tgtEl>
                                      </p:cBhvr>
                                    </p:animEffect>
                                    <p:set>
                                      <p:cBhvr>
                                        <p:cTn id="15" fill="hold">
                                          <p:stCondLst>
                                            <p:cond delay="999"/>
                                          </p:stCondLst>
                                        </p:cTn>
                                        <p:tgtEl>
                                          <p:spTgt spid="21"/>
                                        </p:tgtEl>
                                        <p:attrNameLst>
                                          <p:attrName>style.visibility</p:attrName>
                                        </p:attrNameLst>
                                      </p:cBhvr>
                                      <p:to>
                                        <p:strVal val="hidden"/>
                                      </p:to>
                                    </p:set>
                                  </p:childTnLst>
                                </p:cTn>
                              </p:par>
                              <p:par>
                                <p:cTn id="16" presetID="9" presetClass="entr" fill="hold" grpId="0" nodeType="withEffect">
                                  <p:stCondLst>
                                    <p:cond delay="0"/>
                                  </p:stCondLst>
                                  <p:iterate>
                                    <p:tmAbs val="0"/>
                                  </p:iterate>
                                  <p:childTnLst>
                                    <p:set>
                                      <p:cBhvr>
                                        <p:cTn id="17" fill="hold"/>
                                        <p:tgtEl>
                                          <p:spTgt spid="22"/>
                                        </p:tgtEl>
                                        <p:attrNameLst>
                                          <p:attrName>style.visibility</p:attrName>
                                        </p:attrNameLst>
                                      </p:cBhvr>
                                      <p:to>
                                        <p:strVal val="visible"/>
                                      </p:to>
                                    </p:set>
                                    <p:animEffect transition="in" filter="dissolv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0" nodeType="clickEffect">
                                  <p:stCondLst>
                                    <p:cond delay="0"/>
                                  </p:stCondLst>
                                  <p:iterate>
                                    <p:tmAbs val="0"/>
                                  </p:iterate>
                                  <p:childTnLst>
                                    <p:set>
                                      <p:cBhvr>
                                        <p:cTn id="22" fill="hold"/>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2.70833E-6 -4.07407E-6 L -0.00104 -0.70694 " pathEditMode="relative" rAng="0" ptsTypes="AA">
                                      <p:cBhvr>
                                        <p:cTn id="27" dur="1000" fill="hold"/>
                                        <p:tgtEl>
                                          <p:spTgt spid="55"/>
                                        </p:tgtEl>
                                        <p:attrNameLst>
                                          <p:attrName>ppt_x</p:attrName>
                                          <p:attrName>ppt_y</p:attrName>
                                        </p:attrNameLst>
                                      </p:cBhvr>
                                      <p:rCtr x="-52" y="-35347"/>
                                    </p:animMotion>
                                  </p:childTnLst>
                                </p:cTn>
                              </p:par>
                            </p:childTnLst>
                          </p:cTn>
                        </p:par>
                        <p:par>
                          <p:cTn id="28" fill="hold">
                            <p:stCondLst>
                              <p:cond delay="1000"/>
                            </p:stCondLst>
                            <p:childTnLst>
                              <p:par>
                                <p:cTn id="29" presetID="9" presetClass="entr" fill="hold" grpId="0" nodeType="afterEffect">
                                  <p:stCondLst>
                                    <p:cond delay="0"/>
                                  </p:stCondLst>
                                  <p:iterate>
                                    <p:tmAbs val="0"/>
                                  </p:iterate>
                                  <p:childTnLst>
                                    <p:set>
                                      <p:cBhvr>
                                        <p:cTn id="30" fill="hold"/>
                                        <p:tgtEl>
                                          <p:spTgt spid="72"/>
                                        </p:tgtEl>
                                        <p:attrNameLst>
                                          <p:attrName>style.visibility</p:attrName>
                                        </p:attrNameLst>
                                      </p:cBhvr>
                                      <p:to>
                                        <p:strVal val="visible"/>
                                      </p:to>
                                    </p:set>
                                    <p:animEffect transition="in" filter="dissolve">
                                      <p:cBhvr>
                                        <p:cTn id="31" dur="5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fill="hold" grpId="0" nodeType="clickEffect">
                                  <p:stCondLst>
                                    <p:cond delay="0"/>
                                  </p:stCondLst>
                                  <p:iterate>
                                    <p:tmAbs val="0"/>
                                  </p:iterate>
                                  <p:childTnLst>
                                    <p:animEffect transition="out" filter="dissolve">
                                      <p:cBhvr>
                                        <p:cTn id="35" dur="1000" fill="hold"/>
                                        <p:tgtEl>
                                          <p:spTgt spid="26"/>
                                        </p:tgtEl>
                                      </p:cBhvr>
                                    </p:animEffect>
                                    <p:set>
                                      <p:cBhvr>
                                        <p:cTn id="36" fill="hold">
                                          <p:stCondLst>
                                            <p:cond delay="999"/>
                                          </p:stCondLst>
                                        </p:cTn>
                                        <p:tgtEl>
                                          <p:spTgt spid="26"/>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dvAuto="0"/>
      <p:bldP spid="22" grpId="0" animBg="1" advAuto="0"/>
      <p:bldP spid="23" grpId="0" animBg="1" advAuto="0"/>
      <p:bldP spid="26" grpId="0" animBg="1" advAuto="0"/>
      <p:bldP spid="61" grpId="0" animBg="1" advAuto="0"/>
      <p:bldP spid="72"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Water for Oil-Based Paints</a:t>
            </a:r>
          </a:p>
        </p:txBody>
      </p:sp>
      <p:sp>
        <p:nvSpPr>
          <p:cNvPr id="5" name="Shape 1917">
            <a:extLst>
              <a:ext uri="{FF2B5EF4-FFF2-40B4-BE49-F238E27FC236}">
                <a16:creationId xmlns:a16="http://schemas.microsoft.com/office/drawing/2014/main" id="{D3346DD6-1676-1C4E-856E-EDA940E85B54}"/>
              </a:ext>
            </a:extLst>
          </p:cNvPr>
          <p:cNvSpPr/>
          <p:nvPr/>
        </p:nvSpPr>
        <p:spPr>
          <a:xfrm>
            <a:off x="2024536" y="3062294"/>
            <a:ext cx="1739255" cy="228812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a:defRPr sz="2400" b="1"/>
            </a:pPr>
            <a:r>
              <a:rPr sz="1600"/>
              <a:t>Oil-based paint</a:t>
            </a:r>
          </a:p>
          <a:p>
            <a:pPr>
              <a:defRPr sz="2400"/>
            </a:pPr>
            <a:r>
              <a:rPr sz="1600"/>
              <a:t>organic solvent</a:t>
            </a:r>
          </a:p>
          <a:p>
            <a:pPr>
              <a:defRPr sz="2400"/>
            </a:pPr>
            <a:r>
              <a:rPr sz="1600"/>
              <a:t>soluble polymer</a:t>
            </a:r>
          </a:p>
          <a:p>
            <a:pPr>
              <a:defRPr sz="2400"/>
            </a:pPr>
            <a:endParaRPr sz="1600"/>
          </a:p>
          <a:p>
            <a:pPr>
              <a:defRPr sz="2400">
                <a:solidFill>
                  <a:srgbClr val="FF2600"/>
                </a:solidFill>
              </a:defRPr>
            </a:pPr>
            <a:r>
              <a:rPr sz="1600"/>
              <a:t>vapour emissions</a:t>
            </a:r>
          </a:p>
          <a:p>
            <a:pPr>
              <a:defRPr sz="2400">
                <a:solidFill>
                  <a:srgbClr val="FF2600"/>
                </a:solidFill>
              </a:defRPr>
            </a:pPr>
            <a:r>
              <a:rPr sz="1600"/>
              <a:t>flammability</a:t>
            </a:r>
          </a:p>
          <a:p>
            <a:pPr>
              <a:defRPr sz="2400">
                <a:solidFill>
                  <a:srgbClr val="FF2600"/>
                </a:solidFill>
              </a:defRPr>
            </a:pPr>
            <a:r>
              <a:rPr sz="1600"/>
              <a:t>smog</a:t>
            </a:r>
          </a:p>
          <a:p>
            <a:pPr>
              <a:defRPr sz="2400">
                <a:solidFill>
                  <a:srgbClr val="FF2600"/>
                </a:solidFill>
              </a:defRPr>
            </a:pPr>
            <a:r>
              <a:rPr sz="1600"/>
              <a:t>inhalation hazards</a:t>
            </a:r>
          </a:p>
          <a:p>
            <a:pPr>
              <a:defRPr sz="2400">
                <a:solidFill>
                  <a:srgbClr val="008F00"/>
                </a:solidFill>
              </a:defRPr>
            </a:pPr>
            <a:r>
              <a:rPr sz="1600"/>
              <a:t>higher T</a:t>
            </a:r>
            <a:r>
              <a:rPr sz="1600" baseline="-5999"/>
              <a:t>g</a:t>
            </a:r>
            <a:r>
              <a:rPr sz="1600"/>
              <a:t> polymer</a:t>
            </a:r>
          </a:p>
        </p:txBody>
      </p:sp>
      <p:pic>
        <p:nvPicPr>
          <p:cNvPr id="6" name="pasted-image.pdf">
            <a:extLst>
              <a:ext uri="{FF2B5EF4-FFF2-40B4-BE49-F238E27FC236}">
                <a16:creationId xmlns:a16="http://schemas.microsoft.com/office/drawing/2014/main" id="{565892E0-4AF3-E442-969B-D981AE5F1ECF}"/>
              </a:ext>
            </a:extLst>
          </p:cNvPr>
          <p:cNvPicPr>
            <a:picLocks noChangeAspect="1"/>
          </p:cNvPicPr>
          <p:nvPr/>
        </p:nvPicPr>
        <p:blipFill>
          <a:blip r:embed="rId2">
            <a:extLst/>
          </a:blip>
          <a:stretch>
            <a:fillRect/>
          </a:stretch>
        </p:blipFill>
        <p:spPr>
          <a:xfrm>
            <a:off x="2172330" y="1041130"/>
            <a:ext cx="1337147" cy="18686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573" y="11976"/>
                </a:lnTo>
                <a:cubicBezTo>
                  <a:pt x="21559" y="6683"/>
                  <a:pt x="21526" y="2612"/>
                  <a:pt x="21501" y="2929"/>
                </a:cubicBezTo>
                <a:cubicBezTo>
                  <a:pt x="21454" y="3520"/>
                  <a:pt x="21410" y="3712"/>
                  <a:pt x="21271" y="3699"/>
                </a:cubicBezTo>
                <a:cubicBezTo>
                  <a:pt x="21310" y="4089"/>
                  <a:pt x="21241" y="4884"/>
                  <a:pt x="21073" y="6457"/>
                </a:cubicBezTo>
                <a:cubicBezTo>
                  <a:pt x="20901" y="8055"/>
                  <a:pt x="20710" y="9399"/>
                  <a:pt x="20649" y="9447"/>
                </a:cubicBezTo>
                <a:cubicBezTo>
                  <a:pt x="20645" y="9450"/>
                  <a:pt x="20640" y="9450"/>
                  <a:pt x="20635" y="9453"/>
                </a:cubicBezTo>
                <a:cubicBezTo>
                  <a:pt x="20594" y="9817"/>
                  <a:pt x="20531" y="10162"/>
                  <a:pt x="20446" y="10353"/>
                </a:cubicBezTo>
                <a:cubicBezTo>
                  <a:pt x="20446" y="10354"/>
                  <a:pt x="20446" y="10356"/>
                  <a:pt x="20446" y="10357"/>
                </a:cubicBezTo>
                <a:cubicBezTo>
                  <a:pt x="20552" y="10366"/>
                  <a:pt x="20580" y="10483"/>
                  <a:pt x="20554" y="10847"/>
                </a:cubicBezTo>
                <a:cubicBezTo>
                  <a:pt x="20547" y="10947"/>
                  <a:pt x="20531" y="11040"/>
                  <a:pt x="20518" y="11153"/>
                </a:cubicBezTo>
                <a:cubicBezTo>
                  <a:pt x="20515" y="11335"/>
                  <a:pt x="20492" y="11500"/>
                  <a:pt x="20455" y="11647"/>
                </a:cubicBezTo>
                <a:cubicBezTo>
                  <a:pt x="20451" y="11670"/>
                  <a:pt x="20446" y="11714"/>
                  <a:pt x="20442" y="11734"/>
                </a:cubicBezTo>
                <a:cubicBezTo>
                  <a:pt x="20401" y="11931"/>
                  <a:pt x="20318" y="12116"/>
                  <a:pt x="20257" y="12143"/>
                </a:cubicBezTo>
                <a:cubicBezTo>
                  <a:pt x="20254" y="12145"/>
                  <a:pt x="20242" y="12133"/>
                  <a:pt x="20234" y="12130"/>
                </a:cubicBezTo>
                <a:cubicBezTo>
                  <a:pt x="20282" y="12193"/>
                  <a:pt x="20341" y="12269"/>
                  <a:pt x="20324" y="12288"/>
                </a:cubicBezTo>
                <a:cubicBezTo>
                  <a:pt x="20247" y="12378"/>
                  <a:pt x="20160" y="12384"/>
                  <a:pt x="20022" y="12311"/>
                </a:cubicBezTo>
                <a:cubicBezTo>
                  <a:pt x="20014" y="12317"/>
                  <a:pt x="20010" y="12326"/>
                  <a:pt x="20000" y="12330"/>
                </a:cubicBezTo>
                <a:cubicBezTo>
                  <a:pt x="19930" y="12361"/>
                  <a:pt x="19840" y="12345"/>
                  <a:pt x="19797" y="12295"/>
                </a:cubicBezTo>
                <a:cubicBezTo>
                  <a:pt x="19758" y="12250"/>
                  <a:pt x="19773" y="12196"/>
                  <a:pt x="19829" y="12163"/>
                </a:cubicBezTo>
                <a:cubicBezTo>
                  <a:pt x="19724" y="12086"/>
                  <a:pt x="19649" y="12044"/>
                  <a:pt x="19477" y="11892"/>
                </a:cubicBezTo>
                <a:cubicBezTo>
                  <a:pt x="18947" y="11426"/>
                  <a:pt x="18859" y="11302"/>
                  <a:pt x="18999" y="11218"/>
                </a:cubicBezTo>
                <a:cubicBezTo>
                  <a:pt x="18999" y="11217"/>
                  <a:pt x="19000" y="11215"/>
                  <a:pt x="18999" y="11214"/>
                </a:cubicBezTo>
                <a:cubicBezTo>
                  <a:pt x="18878" y="11077"/>
                  <a:pt x="18819" y="10969"/>
                  <a:pt x="18846" y="10895"/>
                </a:cubicBezTo>
                <a:cubicBezTo>
                  <a:pt x="18884" y="10790"/>
                  <a:pt x="18955" y="9975"/>
                  <a:pt x="19004" y="9086"/>
                </a:cubicBezTo>
                <a:cubicBezTo>
                  <a:pt x="19070" y="7869"/>
                  <a:pt x="19139" y="7459"/>
                  <a:pt x="19274" y="7421"/>
                </a:cubicBezTo>
                <a:cubicBezTo>
                  <a:pt x="19315" y="7410"/>
                  <a:pt x="19347" y="7382"/>
                  <a:pt x="19378" y="7351"/>
                </a:cubicBezTo>
                <a:cubicBezTo>
                  <a:pt x="19386" y="7341"/>
                  <a:pt x="19387" y="7331"/>
                  <a:pt x="19396" y="7321"/>
                </a:cubicBezTo>
                <a:cubicBezTo>
                  <a:pt x="19399" y="7318"/>
                  <a:pt x="19401" y="7319"/>
                  <a:pt x="19405" y="7315"/>
                </a:cubicBezTo>
                <a:cubicBezTo>
                  <a:pt x="19429" y="7278"/>
                  <a:pt x="19454" y="7234"/>
                  <a:pt x="19454" y="7192"/>
                </a:cubicBezTo>
                <a:cubicBezTo>
                  <a:pt x="19454" y="7096"/>
                  <a:pt x="19510" y="6995"/>
                  <a:pt x="19581" y="6963"/>
                </a:cubicBezTo>
                <a:cubicBezTo>
                  <a:pt x="19653" y="6932"/>
                  <a:pt x="19597" y="6820"/>
                  <a:pt x="19450" y="6715"/>
                </a:cubicBezTo>
                <a:cubicBezTo>
                  <a:pt x="19263" y="6582"/>
                  <a:pt x="19182" y="6393"/>
                  <a:pt x="19179" y="6070"/>
                </a:cubicBezTo>
                <a:cubicBezTo>
                  <a:pt x="19178" y="5819"/>
                  <a:pt x="19059" y="5434"/>
                  <a:pt x="18918" y="5212"/>
                </a:cubicBezTo>
                <a:cubicBezTo>
                  <a:pt x="18682" y="4841"/>
                  <a:pt x="18593" y="4091"/>
                  <a:pt x="18675" y="3628"/>
                </a:cubicBezTo>
                <a:cubicBezTo>
                  <a:pt x="18622" y="3617"/>
                  <a:pt x="18573" y="3609"/>
                  <a:pt x="18512" y="3587"/>
                </a:cubicBezTo>
                <a:cubicBezTo>
                  <a:pt x="18200" y="3469"/>
                  <a:pt x="18050" y="3264"/>
                  <a:pt x="18278" y="3264"/>
                </a:cubicBezTo>
                <a:cubicBezTo>
                  <a:pt x="18280" y="3264"/>
                  <a:pt x="18293" y="3264"/>
                  <a:pt x="18296" y="3264"/>
                </a:cubicBezTo>
                <a:cubicBezTo>
                  <a:pt x="18246" y="3228"/>
                  <a:pt x="18189" y="3197"/>
                  <a:pt x="18147" y="3154"/>
                </a:cubicBezTo>
                <a:cubicBezTo>
                  <a:pt x="18059" y="3159"/>
                  <a:pt x="17945" y="3122"/>
                  <a:pt x="17769" y="3029"/>
                </a:cubicBezTo>
                <a:cubicBezTo>
                  <a:pt x="17525" y="2900"/>
                  <a:pt x="17520" y="2890"/>
                  <a:pt x="17742" y="2829"/>
                </a:cubicBezTo>
                <a:cubicBezTo>
                  <a:pt x="17814" y="2809"/>
                  <a:pt x="17898" y="2808"/>
                  <a:pt x="17980" y="2822"/>
                </a:cubicBezTo>
                <a:cubicBezTo>
                  <a:pt x="17988" y="2633"/>
                  <a:pt x="18098" y="2520"/>
                  <a:pt x="18206" y="2542"/>
                </a:cubicBezTo>
                <a:cubicBezTo>
                  <a:pt x="18235" y="2407"/>
                  <a:pt x="18308" y="2309"/>
                  <a:pt x="18481" y="2255"/>
                </a:cubicBezTo>
                <a:cubicBezTo>
                  <a:pt x="18647" y="2202"/>
                  <a:pt x="18783" y="2086"/>
                  <a:pt x="18783" y="1996"/>
                </a:cubicBezTo>
                <a:cubicBezTo>
                  <a:pt x="18783" y="1860"/>
                  <a:pt x="18833" y="1817"/>
                  <a:pt x="18914" y="1822"/>
                </a:cubicBezTo>
                <a:cubicBezTo>
                  <a:pt x="18822" y="1614"/>
                  <a:pt x="18777" y="1396"/>
                  <a:pt x="18787" y="1080"/>
                </a:cubicBezTo>
                <a:cubicBezTo>
                  <a:pt x="18789" y="1041"/>
                  <a:pt x="19008" y="1007"/>
                  <a:pt x="19279" y="1010"/>
                </a:cubicBezTo>
                <a:lnTo>
                  <a:pt x="19770" y="1016"/>
                </a:lnTo>
                <a:lnTo>
                  <a:pt x="19774" y="1084"/>
                </a:lnTo>
                <a:cubicBezTo>
                  <a:pt x="19964" y="1031"/>
                  <a:pt x="20241" y="1018"/>
                  <a:pt x="20694" y="1048"/>
                </a:cubicBezTo>
                <a:lnTo>
                  <a:pt x="21600" y="1106"/>
                </a:lnTo>
                <a:lnTo>
                  <a:pt x="21600" y="555"/>
                </a:lnTo>
                <a:lnTo>
                  <a:pt x="21600" y="0"/>
                </a:lnTo>
                <a:lnTo>
                  <a:pt x="10800" y="0"/>
                </a:lnTo>
                <a:lnTo>
                  <a:pt x="0" y="0"/>
                </a:lnTo>
                <a:close/>
              </a:path>
            </a:pathLst>
          </a:custGeom>
          <a:ln w="12700"/>
        </p:spPr>
      </p:pic>
      <p:grpSp>
        <p:nvGrpSpPr>
          <p:cNvPr id="7" name="Group 1921">
            <a:extLst>
              <a:ext uri="{FF2B5EF4-FFF2-40B4-BE49-F238E27FC236}">
                <a16:creationId xmlns:a16="http://schemas.microsoft.com/office/drawing/2014/main" id="{D24BF940-4373-0B4B-9F1A-D32C34F0EC68}"/>
              </a:ext>
            </a:extLst>
          </p:cNvPr>
          <p:cNvGrpSpPr/>
          <p:nvPr/>
        </p:nvGrpSpPr>
        <p:grpSpPr>
          <a:xfrm>
            <a:off x="7949468" y="1151914"/>
            <a:ext cx="2326358" cy="4213734"/>
            <a:chOff x="0" y="0"/>
            <a:chExt cx="3308597" cy="5992866"/>
          </a:xfrm>
        </p:grpSpPr>
        <p:sp>
          <p:nvSpPr>
            <p:cNvPr id="8" name="Shape 1919">
              <a:extLst>
                <a:ext uri="{FF2B5EF4-FFF2-40B4-BE49-F238E27FC236}">
                  <a16:creationId xmlns:a16="http://schemas.microsoft.com/office/drawing/2014/main" id="{A24F13B7-CA33-E248-8898-E6D5D8D3E4A8}"/>
                </a:ext>
              </a:extLst>
            </p:cNvPr>
            <p:cNvSpPr/>
            <p:nvPr/>
          </p:nvSpPr>
          <p:spPr>
            <a:xfrm>
              <a:off x="0" y="2695326"/>
              <a:ext cx="3308597" cy="3297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2400" b="1"/>
              </a:pPr>
              <a:r>
                <a:rPr sz="1600"/>
                <a:t>Water-based paint</a:t>
              </a:r>
            </a:p>
            <a:p>
              <a:pPr>
                <a:defRPr sz="2400"/>
              </a:pPr>
              <a:r>
                <a:rPr sz="1600"/>
                <a:t>water as solvent</a:t>
              </a:r>
            </a:p>
            <a:p>
              <a:pPr>
                <a:defRPr sz="2400"/>
              </a:pPr>
              <a:r>
                <a:rPr sz="1600"/>
                <a:t>insoluble polymer (latex)</a:t>
              </a:r>
            </a:p>
            <a:p>
              <a:pPr>
                <a:defRPr sz="2400"/>
              </a:pPr>
              <a:endParaRPr sz="1600"/>
            </a:p>
            <a:p>
              <a:pPr>
                <a:defRPr sz="2400">
                  <a:solidFill>
                    <a:srgbClr val="008F00"/>
                  </a:solidFill>
                </a:defRPr>
              </a:pPr>
              <a:r>
                <a:rPr sz="1600"/>
                <a:t>no vapour emissions</a:t>
              </a:r>
            </a:p>
            <a:p>
              <a:pPr>
                <a:defRPr sz="2400">
                  <a:solidFill>
                    <a:srgbClr val="008F00"/>
                  </a:solidFill>
                </a:defRPr>
              </a:pPr>
              <a:r>
                <a:rPr sz="1600"/>
                <a:t>no flammability</a:t>
              </a:r>
            </a:p>
            <a:p>
              <a:pPr>
                <a:defRPr sz="2400">
                  <a:solidFill>
                    <a:srgbClr val="008F00"/>
                  </a:solidFill>
                </a:defRPr>
              </a:pPr>
              <a:r>
                <a:rPr sz="1600"/>
                <a:t>no smog</a:t>
              </a:r>
            </a:p>
            <a:p>
              <a:pPr>
                <a:defRPr sz="2400">
                  <a:solidFill>
                    <a:srgbClr val="008F00"/>
                  </a:solidFill>
                </a:defRPr>
              </a:pPr>
              <a:r>
                <a:rPr sz="1600"/>
                <a:t>no inhalation hazards</a:t>
              </a:r>
            </a:p>
            <a:p>
              <a:pPr>
                <a:defRPr sz="2400">
                  <a:solidFill>
                    <a:srgbClr val="FF2600"/>
                  </a:solidFill>
                </a:defRPr>
              </a:pPr>
              <a:r>
                <a:rPr sz="1600"/>
                <a:t>lower T</a:t>
              </a:r>
              <a:r>
                <a:rPr sz="1600" baseline="-5999"/>
                <a:t>g</a:t>
              </a:r>
              <a:r>
                <a:rPr sz="1600"/>
                <a:t> polymer</a:t>
              </a:r>
            </a:p>
          </p:txBody>
        </p:sp>
        <p:pic>
          <p:nvPicPr>
            <p:cNvPr id="9" name="pasted-image.pdf">
              <a:extLst>
                <a:ext uri="{FF2B5EF4-FFF2-40B4-BE49-F238E27FC236}">
                  <a16:creationId xmlns:a16="http://schemas.microsoft.com/office/drawing/2014/main" id="{C101CC01-8D2F-1F46-8471-81393FD90C7E}"/>
                </a:ext>
              </a:extLst>
            </p:cNvPr>
            <p:cNvPicPr>
              <a:picLocks noChangeAspect="1"/>
            </p:cNvPicPr>
            <p:nvPr/>
          </p:nvPicPr>
          <p:blipFill>
            <a:blip r:embed="rId3">
              <a:extLst/>
            </a:blip>
            <a:srcRect r="9"/>
            <a:stretch>
              <a:fillRect/>
            </a:stretch>
          </p:blipFill>
          <p:spPr>
            <a:xfrm>
              <a:off x="482880" y="0"/>
              <a:ext cx="1901826" cy="23427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600" y="10798"/>
                  </a:lnTo>
                  <a:lnTo>
                    <a:pt x="21600" y="0"/>
                  </a:lnTo>
                  <a:lnTo>
                    <a:pt x="10800" y="0"/>
                  </a:lnTo>
                  <a:lnTo>
                    <a:pt x="0" y="0"/>
                  </a:lnTo>
                  <a:close/>
                  <a:moveTo>
                    <a:pt x="15646" y="757"/>
                  </a:moveTo>
                  <a:cubicBezTo>
                    <a:pt x="15717" y="751"/>
                    <a:pt x="15794" y="752"/>
                    <a:pt x="15871" y="765"/>
                  </a:cubicBezTo>
                  <a:cubicBezTo>
                    <a:pt x="15988" y="784"/>
                    <a:pt x="16084" y="849"/>
                    <a:pt x="16083" y="907"/>
                  </a:cubicBezTo>
                  <a:cubicBezTo>
                    <a:pt x="16082" y="920"/>
                    <a:pt x="16056" y="929"/>
                    <a:pt x="16047" y="940"/>
                  </a:cubicBezTo>
                  <a:cubicBezTo>
                    <a:pt x="16166" y="971"/>
                    <a:pt x="16232" y="1038"/>
                    <a:pt x="16263" y="1189"/>
                  </a:cubicBezTo>
                  <a:cubicBezTo>
                    <a:pt x="16274" y="1148"/>
                    <a:pt x="16310" y="1139"/>
                    <a:pt x="16335" y="1116"/>
                  </a:cubicBezTo>
                  <a:cubicBezTo>
                    <a:pt x="16312" y="1106"/>
                    <a:pt x="16291" y="1098"/>
                    <a:pt x="16277" y="1079"/>
                  </a:cubicBezTo>
                  <a:cubicBezTo>
                    <a:pt x="16234" y="1024"/>
                    <a:pt x="16253" y="949"/>
                    <a:pt x="16322" y="915"/>
                  </a:cubicBezTo>
                  <a:cubicBezTo>
                    <a:pt x="16390" y="880"/>
                    <a:pt x="16482" y="896"/>
                    <a:pt x="16525" y="951"/>
                  </a:cubicBezTo>
                  <a:cubicBezTo>
                    <a:pt x="16534" y="964"/>
                    <a:pt x="16528" y="978"/>
                    <a:pt x="16529" y="992"/>
                  </a:cubicBezTo>
                  <a:cubicBezTo>
                    <a:pt x="16541" y="955"/>
                    <a:pt x="16577" y="921"/>
                    <a:pt x="16655" y="896"/>
                  </a:cubicBezTo>
                  <a:cubicBezTo>
                    <a:pt x="16723" y="875"/>
                    <a:pt x="16796" y="866"/>
                    <a:pt x="16867" y="867"/>
                  </a:cubicBezTo>
                  <a:cubicBezTo>
                    <a:pt x="17014" y="870"/>
                    <a:pt x="17148" y="919"/>
                    <a:pt x="17192" y="981"/>
                  </a:cubicBezTo>
                  <a:cubicBezTo>
                    <a:pt x="17403" y="971"/>
                    <a:pt x="17585" y="964"/>
                    <a:pt x="17710" y="970"/>
                  </a:cubicBezTo>
                  <a:cubicBezTo>
                    <a:pt x="17893" y="978"/>
                    <a:pt x="17987" y="1025"/>
                    <a:pt x="18035" y="1112"/>
                  </a:cubicBezTo>
                  <a:cubicBezTo>
                    <a:pt x="18053" y="1105"/>
                    <a:pt x="18068" y="1094"/>
                    <a:pt x="18089" y="1090"/>
                  </a:cubicBezTo>
                  <a:cubicBezTo>
                    <a:pt x="18221" y="1070"/>
                    <a:pt x="18328" y="1094"/>
                    <a:pt x="18422" y="1149"/>
                  </a:cubicBezTo>
                  <a:cubicBezTo>
                    <a:pt x="18425" y="1145"/>
                    <a:pt x="18424" y="1115"/>
                    <a:pt x="18427" y="1112"/>
                  </a:cubicBezTo>
                  <a:cubicBezTo>
                    <a:pt x="18459" y="1086"/>
                    <a:pt x="18544" y="1070"/>
                    <a:pt x="18661" y="1065"/>
                  </a:cubicBezTo>
                  <a:cubicBezTo>
                    <a:pt x="18984" y="1049"/>
                    <a:pt x="19527" y="1117"/>
                    <a:pt x="19865" y="1211"/>
                  </a:cubicBezTo>
                  <a:cubicBezTo>
                    <a:pt x="19928" y="1205"/>
                    <a:pt x="20024" y="1208"/>
                    <a:pt x="20099" y="1204"/>
                  </a:cubicBezTo>
                  <a:cubicBezTo>
                    <a:pt x="20312" y="1186"/>
                    <a:pt x="20552" y="1178"/>
                    <a:pt x="20789" y="1182"/>
                  </a:cubicBezTo>
                  <a:cubicBezTo>
                    <a:pt x="20949" y="1184"/>
                    <a:pt x="21065" y="1194"/>
                    <a:pt x="21172" y="1208"/>
                  </a:cubicBezTo>
                  <a:cubicBezTo>
                    <a:pt x="21190" y="1210"/>
                    <a:pt x="21201" y="1209"/>
                    <a:pt x="21217" y="1211"/>
                  </a:cubicBezTo>
                  <a:cubicBezTo>
                    <a:pt x="21274" y="1221"/>
                    <a:pt x="21357" y="1230"/>
                    <a:pt x="21375" y="1244"/>
                  </a:cubicBezTo>
                  <a:cubicBezTo>
                    <a:pt x="21376" y="1246"/>
                    <a:pt x="21373" y="1253"/>
                    <a:pt x="21375" y="1255"/>
                  </a:cubicBezTo>
                  <a:cubicBezTo>
                    <a:pt x="21376" y="1256"/>
                    <a:pt x="21387" y="1257"/>
                    <a:pt x="21388" y="1259"/>
                  </a:cubicBezTo>
                  <a:cubicBezTo>
                    <a:pt x="21410" y="1288"/>
                    <a:pt x="21374" y="1407"/>
                    <a:pt x="21316" y="1548"/>
                  </a:cubicBezTo>
                  <a:cubicBezTo>
                    <a:pt x="21348" y="1556"/>
                    <a:pt x="21378" y="1570"/>
                    <a:pt x="21397" y="1595"/>
                  </a:cubicBezTo>
                  <a:cubicBezTo>
                    <a:pt x="21440" y="1651"/>
                    <a:pt x="21421" y="1722"/>
                    <a:pt x="21352" y="1756"/>
                  </a:cubicBezTo>
                  <a:cubicBezTo>
                    <a:pt x="21310" y="1778"/>
                    <a:pt x="21264" y="1775"/>
                    <a:pt x="21221" y="1760"/>
                  </a:cubicBezTo>
                  <a:cubicBezTo>
                    <a:pt x="21214" y="1773"/>
                    <a:pt x="21211" y="1783"/>
                    <a:pt x="21203" y="1797"/>
                  </a:cubicBezTo>
                  <a:cubicBezTo>
                    <a:pt x="21248" y="1763"/>
                    <a:pt x="21287" y="1764"/>
                    <a:pt x="21325" y="1782"/>
                  </a:cubicBezTo>
                  <a:cubicBezTo>
                    <a:pt x="21336" y="1787"/>
                    <a:pt x="21351" y="1781"/>
                    <a:pt x="21361" y="1789"/>
                  </a:cubicBezTo>
                  <a:cubicBezTo>
                    <a:pt x="21385" y="1809"/>
                    <a:pt x="21400" y="1875"/>
                    <a:pt x="21411" y="1965"/>
                  </a:cubicBezTo>
                  <a:cubicBezTo>
                    <a:pt x="21411" y="1967"/>
                    <a:pt x="21410" y="1967"/>
                    <a:pt x="21411" y="1969"/>
                  </a:cubicBezTo>
                  <a:cubicBezTo>
                    <a:pt x="21411" y="1970"/>
                    <a:pt x="21410" y="1971"/>
                    <a:pt x="21411" y="1972"/>
                  </a:cubicBezTo>
                  <a:cubicBezTo>
                    <a:pt x="21425" y="2112"/>
                    <a:pt x="21415" y="2418"/>
                    <a:pt x="21397" y="2752"/>
                  </a:cubicBezTo>
                  <a:cubicBezTo>
                    <a:pt x="21390" y="2890"/>
                    <a:pt x="21404" y="2935"/>
                    <a:pt x="21388" y="3107"/>
                  </a:cubicBezTo>
                  <a:cubicBezTo>
                    <a:pt x="21371" y="3288"/>
                    <a:pt x="21354" y="3322"/>
                    <a:pt x="21339" y="3454"/>
                  </a:cubicBezTo>
                  <a:cubicBezTo>
                    <a:pt x="21312" y="3798"/>
                    <a:pt x="21304" y="4017"/>
                    <a:pt x="21257" y="4508"/>
                  </a:cubicBezTo>
                  <a:cubicBezTo>
                    <a:pt x="21146" y="5682"/>
                    <a:pt x="21078" y="6329"/>
                    <a:pt x="21010" y="6693"/>
                  </a:cubicBezTo>
                  <a:cubicBezTo>
                    <a:pt x="20983" y="7293"/>
                    <a:pt x="20913" y="8118"/>
                    <a:pt x="20766" y="9569"/>
                  </a:cubicBezTo>
                  <a:lnTo>
                    <a:pt x="20613" y="11069"/>
                  </a:lnTo>
                  <a:lnTo>
                    <a:pt x="20239" y="11073"/>
                  </a:lnTo>
                  <a:cubicBezTo>
                    <a:pt x="20446" y="11100"/>
                    <a:pt x="20613" y="11136"/>
                    <a:pt x="20613" y="11175"/>
                  </a:cubicBezTo>
                  <a:cubicBezTo>
                    <a:pt x="20613" y="11256"/>
                    <a:pt x="20135" y="11303"/>
                    <a:pt x="19680" y="11310"/>
                  </a:cubicBezTo>
                  <a:cubicBezTo>
                    <a:pt x="19615" y="11311"/>
                    <a:pt x="19561" y="11308"/>
                    <a:pt x="19499" y="11307"/>
                  </a:cubicBezTo>
                  <a:cubicBezTo>
                    <a:pt x="19396" y="11305"/>
                    <a:pt x="19291" y="11307"/>
                    <a:pt x="19207" y="11299"/>
                  </a:cubicBezTo>
                  <a:cubicBezTo>
                    <a:pt x="19053" y="11287"/>
                    <a:pt x="18933" y="11267"/>
                    <a:pt x="18905" y="11230"/>
                  </a:cubicBezTo>
                  <a:cubicBezTo>
                    <a:pt x="18890" y="11211"/>
                    <a:pt x="18898" y="11192"/>
                    <a:pt x="18900" y="11171"/>
                  </a:cubicBezTo>
                  <a:cubicBezTo>
                    <a:pt x="18759" y="11173"/>
                    <a:pt x="18706" y="11059"/>
                    <a:pt x="18706" y="10791"/>
                  </a:cubicBezTo>
                  <a:cubicBezTo>
                    <a:pt x="18706" y="10705"/>
                    <a:pt x="18718" y="10644"/>
                    <a:pt x="18733" y="10590"/>
                  </a:cubicBezTo>
                  <a:cubicBezTo>
                    <a:pt x="18690" y="10193"/>
                    <a:pt x="18811" y="9151"/>
                    <a:pt x="18959" y="8837"/>
                  </a:cubicBezTo>
                  <a:cubicBezTo>
                    <a:pt x="18991" y="8767"/>
                    <a:pt x="19018" y="8662"/>
                    <a:pt x="19049" y="8577"/>
                  </a:cubicBezTo>
                  <a:cubicBezTo>
                    <a:pt x="19000" y="8361"/>
                    <a:pt x="18995" y="7969"/>
                    <a:pt x="19094" y="7289"/>
                  </a:cubicBezTo>
                  <a:cubicBezTo>
                    <a:pt x="19171" y="6758"/>
                    <a:pt x="19233" y="5848"/>
                    <a:pt x="19270" y="5097"/>
                  </a:cubicBezTo>
                  <a:cubicBezTo>
                    <a:pt x="19255" y="5036"/>
                    <a:pt x="19229" y="4994"/>
                    <a:pt x="19229" y="4907"/>
                  </a:cubicBezTo>
                  <a:cubicBezTo>
                    <a:pt x="19229" y="4743"/>
                    <a:pt x="19161" y="4485"/>
                    <a:pt x="19076" y="4332"/>
                  </a:cubicBezTo>
                  <a:cubicBezTo>
                    <a:pt x="19057" y="4299"/>
                    <a:pt x="19057" y="4260"/>
                    <a:pt x="19044" y="4226"/>
                  </a:cubicBezTo>
                  <a:cubicBezTo>
                    <a:pt x="18998" y="4245"/>
                    <a:pt x="18955" y="4240"/>
                    <a:pt x="18909" y="4179"/>
                  </a:cubicBezTo>
                  <a:cubicBezTo>
                    <a:pt x="18875" y="4134"/>
                    <a:pt x="18868" y="3988"/>
                    <a:pt x="18882" y="3791"/>
                  </a:cubicBezTo>
                  <a:cubicBezTo>
                    <a:pt x="18829" y="3785"/>
                    <a:pt x="18767" y="3751"/>
                    <a:pt x="18688" y="3674"/>
                  </a:cubicBezTo>
                  <a:cubicBezTo>
                    <a:pt x="18657" y="3644"/>
                    <a:pt x="18626" y="3485"/>
                    <a:pt x="18593" y="3337"/>
                  </a:cubicBezTo>
                  <a:cubicBezTo>
                    <a:pt x="18524" y="3416"/>
                    <a:pt x="18436" y="3423"/>
                    <a:pt x="18373" y="3290"/>
                  </a:cubicBezTo>
                  <a:cubicBezTo>
                    <a:pt x="18349" y="3239"/>
                    <a:pt x="18349" y="3176"/>
                    <a:pt x="18346" y="3118"/>
                  </a:cubicBezTo>
                  <a:cubicBezTo>
                    <a:pt x="18336" y="3127"/>
                    <a:pt x="18337" y="3140"/>
                    <a:pt x="18323" y="3147"/>
                  </a:cubicBezTo>
                  <a:cubicBezTo>
                    <a:pt x="18254" y="3181"/>
                    <a:pt x="18163" y="3166"/>
                    <a:pt x="18120" y="3110"/>
                  </a:cubicBezTo>
                  <a:cubicBezTo>
                    <a:pt x="18116" y="3104"/>
                    <a:pt x="18119" y="3099"/>
                    <a:pt x="18116" y="3092"/>
                  </a:cubicBezTo>
                  <a:cubicBezTo>
                    <a:pt x="18043" y="3073"/>
                    <a:pt x="17977" y="3009"/>
                    <a:pt x="17926" y="2916"/>
                  </a:cubicBezTo>
                  <a:cubicBezTo>
                    <a:pt x="17881" y="2892"/>
                    <a:pt x="17841" y="2889"/>
                    <a:pt x="17787" y="2836"/>
                  </a:cubicBezTo>
                  <a:cubicBezTo>
                    <a:pt x="17758" y="2808"/>
                    <a:pt x="17753" y="2739"/>
                    <a:pt x="17737" y="2693"/>
                  </a:cubicBezTo>
                  <a:cubicBezTo>
                    <a:pt x="17721" y="2693"/>
                    <a:pt x="17694" y="2679"/>
                    <a:pt x="17674" y="2675"/>
                  </a:cubicBezTo>
                  <a:cubicBezTo>
                    <a:pt x="17671" y="2679"/>
                    <a:pt x="17673" y="2694"/>
                    <a:pt x="17669" y="2697"/>
                  </a:cubicBezTo>
                  <a:cubicBezTo>
                    <a:pt x="17552" y="2792"/>
                    <a:pt x="17349" y="2623"/>
                    <a:pt x="17223" y="2400"/>
                  </a:cubicBezTo>
                  <a:cubicBezTo>
                    <a:pt x="17167" y="2436"/>
                    <a:pt x="17109" y="2434"/>
                    <a:pt x="17070" y="2331"/>
                  </a:cubicBezTo>
                  <a:cubicBezTo>
                    <a:pt x="17064" y="2315"/>
                    <a:pt x="17067" y="2310"/>
                    <a:pt x="17061" y="2294"/>
                  </a:cubicBezTo>
                  <a:cubicBezTo>
                    <a:pt x="17054" y="2294"/>
                    <a:pt x="17050" y="2299"/>
                    <a:pt x="17043" y="2298"/>
                  </a:cubicBezTo>
                  <a:cubicBezTo>
                    <a:pt x="16961" y="2339"/>
                    <a:pt x="16873" y="2349"/>
                    <a:pt x="16822" y="2280"/>
                  </a:cubicBezTo>
                  <a:cubicBezTo>
                    <a:pt x="16813" y="2268"/>
                    <a:pt x="16836" y="2220"/>
                    <a:pt x="16840" y="2192"/>
                  </a:cubicBezTo>
                  <a:cubicBezTo>
                    <a:pt x="16734" y="2264"/>
                    <a:pt x="16610" y="2220"/>
                    <a:pt x="16412" y="2042"/>
                  </a:cubicBezTo>
                  <a:cubicBezTo>
                    <a:pt x="16356" y="1991"/>
                    <a:pt x="16322" y="1924"/>
                    <a:pt x="16290" y="1855"/>
                  </a:cubicBezTo>
                  <a:cubicBezTo>
                    <a:pt x="16243" y="2091"/>
                    <a:pt x="16105" y="2128"/>
                    <a:pt x="15826" y="1969"/>
                  </a:cubicBezTo>
                  <a:cubicBezTo>
                    <a:pt x="15658" y="1873"/>
                    <a:pt x="15607" y="1752"/>
                    <a:pt x="15591" y="1581"/>
                  </a:cubicBezTo>
                  <a:cubicBezTo>
                    <a:pt x="15584" y="1591"/>
                    <a:pt x="15586" y="1614"/>
                    <a:pt x="15578" y="1621"/>
                  </a:cubicBezTo>
                  <a:cubicBezTo>
                    <a:pt x="15542" y="1650"/>
                    <a:pt x="15497" y="1647"/>
                    <a:pt x="15456" y="1643"/>
                  </a:cubicBezTo>
                  <a:cubicBezTo>
                    <a:pt x="15371" y="1718"/>
                    <a:pt x="15269" y="1714"/>
                    <a:pt x="15199" y="1566"/>
                  </a:cubicBezTo>
                  <a:cubicBezTo>
                    <a:pt x="15199" y="1565"/>
                    <a:pt x="15200" y="1563"/>
                    <a:pt x="15199" y="1562"/>
                  </a:cubicBezTo>
                  <a:cubicBezTo>
                    <a:pt x="15182" y="1563"/>
                    <a:pt x="15166" y="1553"/>
                    <a:pt x="15150" y="1544"/>
                  </a:cubicBezTo>
                  <a:cubicBezTo>
                    <a:pt x="15086" y="1683"/>
                    <a:pt x="14960" y="1708"/>
                    <a:pt x="14731" y="1599"/>
                  </a:cubicBezTo>
                  <a:cubicBezTo>
                    <a:pt x="14646" y="1559"/>
                    <a:pt x="14611" y="1486"/>
                    <a:pt x="14595" y="1405"/>
                  </a:cubicBezTo>
                  <a:cubicBezTo>
                    <a:pt x="14496" y="1486"/>
                    <a:pt x="14371" y="1448"/>
                    <a:pt x="14266" y="1281"/>
                  </a:cubicBezTo>
                  <a:cubicBezTo>
                    <a:pt x="14222" y="1456"/>
                    <a:pt x="14079" y="1481"/>
                    <a:pt x="13635" y="1405"/>
                  </a:cubicBezTo>
                  <a:cubicBezTo>
                    <a:pt x="13328" y="1352"/>
                    <a:pt x="13248" y="1278"/>
                    <a:pt x="13248" y="1068"/>
                  </a:cubicBezTo>
                  <a:cubicBezTo>
                    <a:pt x="13248" y="829"/>
                    <a:pt x="13300" y="801"/>
                    <a:pt x="13770" y="801"/>
                  </a:cubicBezTo>
                  <a:cubicBezTo>
                    <a:pt x="14018" y="801"/>
                    <a:pt x="14130" y="824"/>
                    <a:pt x="14199" y="867"/>
                  </a:cubicBezTo>
                  <a:cubicBezTo>
                    <a:pt x="14253" y="771"/>
                    <a:pt x="14372" y="734"/>
                    <a:pt x="14555" y="790"/>
                  </a:cubicBezTo>
                  <a:cubicBezTo>
                    <a:pt x="14638" y="816"/>
                    <a:pt x="14687" y="871"/>
                    <a:pt x="14713" y="948"/>
                  </a:cubicBezTo>
                  <a:cubicBezTo>
                    <a:pt x="14722" y="933"/>
                    <a:pt x="14729" y="919"/>
                    <a:pt x="14753" y="907"/>
                  </a:cubicBezTo>
                  <a:cubicBezTo>
                    <a:pt x="14797" y="886"/>
                    <a:pt x="14852" y="885"/>
                    <a:pt x="14911" y="896"/>
                  </a:cubicBezTo>
                  <a:cubicBezTo>
                    <a:pt x="14925" y="899"/>
                    <a:pt x="14937" y="907"/>
                    <a:pt x="14951" y="911"/>
                  </a:cubicBezTo>
                  <a:cubicBezTo>
                    <a:pt x="14955" y="911"/>
                    <a:pt x="14957" y="907"/>
                    <a:pt x="14960" y="907"/>
                  </a:cubicBezTo>
                  <a:cubicBezTo>
                    <a:pt x="15034" y="907"/>
                    <a:pt x="15071" y="941"/>
                    <a:pt x="15105" y="977"/>
                  </a:cubicBezTo>
                  <a:cubicBezTo>
                    <a:pt x="15066" y="917"/>
                    <a:pt x="15065" y="842"/>
                    <a:pt x="15145" y="801"/>
                  </a:cubicBezTo>
                  <a:cubicBezTo>
                    <a:pt x="15241" y="753"/>
                    <a:pt x="15354" y="775"/>
                    <a:pt x="15425" y="820"/>
                  </a:cubicBezTo>
                  <a:cubicBezTo>
                    <a:pt x="15478" y="790"/>
                    <a:pt x="15554" y="765"/>
                    <a:pt x="15646" y="757"/>
                  </a:cubicBezTo>
                  <a:close/>
                  <a:moveTo>
                    <a:pt x="15578" y="1039"/>
                  </a:moveTo>
                  <a:cubicBezTo>
                    <a:pt x="15598" y="1069"/>
                    <a:pt x="15611" y="1108"/>
                    <a:pt x="15623" y="1149"/>
                  </a:cubicBezTo>
                  <a:cubicBezTo>
                    <a:pt x="15637" y="1111"/>
                    <a:pt x="15655" y="1073"/>
                    <a:pt x="15673" y="1043"/>
                  </a:cubicBezTo>
                  <a:cubicBezTo>
                    <a:pt x="15641" y="1043"/>
                    <a:pt x="15607" y="1041"/>
                    <a:pt x="15578" y="1039"/>
                  </a:cubicBezTo>
                  <a:close/>
                  <a:moveTo>
                    <a:pt x="20221" y="2042"/>
                  </a:moveTo>
                  <a:cubicBezTo>
                    <a:pt x="20208" y="2044"/>
                    <a:pt x="20198" y="2062"/>
                    <a:pt x="20185" y="2060"/>
                  </a:cubicBezTo>
                  <a:cubicBezTo>
                    <a:pt x="20178" y="2059"/>
                    <a:pt x="20178" y="2067"/>
                    <a:pt x="20171" y="2067"/>
                  </a:cubicBezTo>
                  <a:cubicBezTo>
                    <a:pt x="20177" y="2183"/>
                    <a:pt x="20190" y="2251"/>
                    <a:pt x="20180" y="2459"/>
                  </a:cubicBezTo>
                  <a:cubicBezTo>
                    <a:pt x="20179" y="2476"/>
                    <a:pt x="20176" y="2521"/>
                    <a:pt x="20176" y="2539"/>
                  </a:cubicBezTo>
                  <a:cubicBezTo>
                    <a:pt x="20183" y="2474"/>
                    <a:pt x="20195" y="2377"/>
                    <a:pt x="20203" y="2316"/>
                  </a:cubicBezTo>
                  <a:cubicBezTo>
                    <a:pt x="20208" y="2278"/>
                    <a:pt x="20216" y="2094"/>
                    <a:pt x="20221" y="2071"/>
                  </a:cubicBezTo>
                  <a:cubicBezTo>
                    <a:pt x="20224" y="2058"/>
                    <a:pt x="20220" y="2053"/>
                    <a:pt x="20221" y="2042"/>
                  </a:cubicBezTo>
                  <a:close/>
                  <a:moveTo>
                    <a:pt x="19928" y="6268"/>
                  </a:moveTo>
                  <a:cubicBezTo>
                    <a:pt x="19914" y="6348"/>
                    <a:pt x="19907" y="6429"/>
                    <a:pt x="19910" y="6528"/>
                  </a:cubicBezTo>
                  <a:cubicBezTo>
                    <a:pt x="19915" y="6442"/>
                    <a:pt x="19922" y="6377"/>
                    <a:pt x="19928" y="6268"/>
                  </a:cubicBezTo>
                  <a:close/>
                </a:path>
              </a:pathLst>
            </a:custGeom>
            <a:ln w="12700" cap="flat">
              <a:noFill/>
              <a:round/>
            </a:ln>
            <a:effectLst/>
          </p:spPr>
        </p:pic>
      </p:grpSp>
      <p:grpSp>
        <p:nvGrpSpPr>
          <p:cNvPr id="10" name="Group 1926">
            <a:extLst>
              <a:ext uri="{FF2B5EF4-FFF2-40B4-BE49-F238E27FC236}">
                <a16:creationId xmlns:a16="http://schemas.microsoft.com/office/drawing/2014/main" id="{C165AF62-C5E2-0A46-A5F7-ECF4996BC4CB}"/>
              </a:ext>
            </a:extLst>
          </p:cNvPr>
          <p:cNvGrpSpPr/>
          <p:nvPr/>
        </p:nvGrpSpPr>
        <p:grpSpPr>
          <a:xfrm>
            <a:off x="4347727" y="3779894"/>
            <a:ext cx="5990903" cy="3074936"/>
            <a:chOff x="0" y="0"/>
            <a:chExt cx="8520394" cy="4373238"/>
          </a:xfrm>
        </p:grpSpPr>
        <p:sp>
          <p:nvSpPr>
            <p:cNvPr id="11" name="Shape 1922">
              <a:extLst>
                <a:ext uri="{FF2B5EF4-FFF2-40B4-BE49-F238E27FC236}">
                  <a16:creationId xmlns:a16="http://schemas.microsoft.com/office/drawing/2014/main" id="{1EA71C05-60FF-1045-83E0-57A6D7BC1AE3}"/>
                </a:ext>
              </a:extLst>
            </p:cNvPr>
            <p:cNvSpPr/>
            <p:nvPr/>
          </p:nvSpPr>
          <p:spPr>
            <a:xfrm>
              <a:off x="5811558" y="2819583"/>
              <a:ext cx="1270001" cy="1553655"/>
            </a:xfrm>
            <a:prstGeom prst="rect">
              <a:avLst/>
            </a:prstGeom>
            <a:solidFill>
              <a:srgbClr val="FFFFFF"/>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pic>
          <p:nvPicPr>
            <p:cNvPr id="12" name="pasted-image.tif">
              <a:extLst>
                <a:ext uri="{FF2B5EF4-FFF2-40B4-BE49-F238E27FC236}">
                  <a16:creationId xmlns:a16="http://schemas.microsoft.com/office/drawing/2014/main" id="{58AC70EC-7C3E-4746-840F-FE8AE4B39524}"/>
                </a:ext>
              </a:extLst>
            </p:cNvPr>
            <p:cNvPicPr>
              <a:picLocks noChangeAspect="1"/>
            </p:cNvPicPr>
            <p:nvPr/>
          </p:nvPicPr>
          <p:blipFill>
            <a:blip r:embed="rId4">
              <a:extLst/>
            </a:blip>
            <a:stretch>
              <a:fillRect/>
            </a:stretch>
          </p:blipFill>
          <p:spPr>
            <a:xfrm>
              <a:off x="0" y="0"/>
              <a:ext cx="1918431" cy="4269738"/>
            </a:xfrm>
            <a:prstGeom prst="rect">
              <a:avLst/>
            </a:prstGeom>
            <a:ln w="12700" cap="flat">
              <a:noFill/>
              <a:round/>
            </a:ln>
            <a:effectLst/>
          </p:spPr>
        </p:pic>
        <p:sp>
          <p:nvSpPr>
            <p:cNvPr id="13" name="Shape 1924">
              <a:extLst>
                <a:ext uri="{FF2B5EF4-FFF2-40B4-BE49-F238E27FC236}">
                  <a16:creationId xmlns:a16="http://schemas.microsoft.com/office/drawing/2014/main" id="{16EDC0CE-AEAE-B74A-8025-6BA03F98F30B}"/>
                </a:ext>
              </a:extLst>
            </p:cNvPr>
            <p:cNvSpPr/>
            <p:nvPr/>
          </p:nvSpPr>
          <p:spPr>
            <a:xfrm>
              <a:off x="2060825" y="2825479"/>
              <a:ext cx="6459569" cy="1002030"/>
            </a:xfrm>
            <a:prstGeom prst="roundRect">
              <a:avLst>
                <a:gd name="adj" fmla="val 19011"/>
              </a:avLst>
            </a:prstGeom>
            <a:gradFill flip="none" rotWithShape="1">
              <a:gsLst>
                <a:gs pos="0">
                  <a:srgbClr val="F2F0EC"/>
                </a:gs>
                <a:gs pos="100000">
                  <a:srgbClr val="CCCBBE"/>
                </a:gs>
              </a:gsLst>
              <a:lin ang="5400000" scaled="0"/>
            </a:gra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15" name="Shape 1925">
              <a:extLst>
                <a:ext uri="{FF2B5EF4-FFF2-40B4-BE49-F238E27FC236}">
                  <a16:creationId xmlns:a16="http://schemas.microsoft.com/office/drawing/2014/main" id="{AAFE1613-6A7E-E649-8610-42CBBEC2A5F9}"/>
                </a:ext>
              </a:extLst>
            </p:cNvPr>
            <p:cNvSpPr/>
            <p:nvPr/>
          </p:nvSpPr>
          <p:spPr>
            <a:xfrm>
              <a:off x="2351179" y="2879278"/>
              <a:ext cx="5964394" cy="8462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000" i="1"/>
              </a:lvl1pPr>
            </a:lstStyle>
            <a:p>
              <a:r>
                <a:rPr sz="1600" dirty="0"/>
                <a:t>We need a paint that is water-soluble while in the can, but water-insoluble once it has dried.</a:t>
              </a:r>
            </a:p>
          </p:txBody>
        </p:sp>
      </p:grpSp>
      <p:pic>
        <p:nvPicPr>
          <p:cNvPr id="16" name="pasted-image.tif">
            <a:extLst>
              <a:ext uri="{FF2B5EF4-FFF2-40B4-BE49-F238E27FC236}">
                <a16:creationId xmlns:a16="http://schemas.microsoft.com/office/drawing/2014/main" id="{BE35A567-3CEB-5247-8E04-BA835C55060F}"/>
              </a:ext>
            </a:extLst>
          </p:cNvPr>
          <p:cNvPicPr>
            <a:picLocks noChangeAspect="1"/>
          </p:cNvPicPr>
          <p:nvPr/>
        </p:nvPicPr>
        <p:blipFill>
          <a:blip r:embed="rId5">
            <a:extLst/>
          </a:blip>
          <a:stretch>
            <a:fillRect/>
          </a:stretch>
        </p:blipFill>
        <p:spPr>
          <a:xfrm>
            <a:off x="4966771" y="2806383"/>
            <a:ext cx="1919884" cy="946548"/>
          </a:xfrm>
          <a:prstGeom prst="rect">
            <a:avLst/>
          </a:prstGeom>
          <a:ln w="12700"/>
        </p:spPr>
      </p:pic>
      <p:grpSp>
        <p:nvGrpSpPr>
          <p:cNvPr id="17" name="Group 1930">
            <a:extLst>
              <a:ext uri="{FF2B5EF4-FFF2-40B4-BE49-F238E27FC236}">
                <a16:creationId xmlns:a16="http://schemas.microsoft.com/office/drawing/2014/main" id="{7066832B-373C-CF4F-AA87-D37DC69A2AF3}"/>
              </a:ext>
            </a:extLst>
          </p:cNvPr>
          <p:cNvGrpSpPr/>
          <p:nvPr/>
        </p:nvGrpSpPr>
        <p:grpSpPr>
          <a:xfrm>
            <a:off x="4957858" y="2806383"/>
            <a:ext cx="1919883" cy="946548"/>
            <a:chOff x="0" y="0"/>
            <a:chExt cx="2730500" cy="1346200"/>
          </a:xfrm>
        </p:grpSpPr>
        <p:sp>
          <p:nvSpPr>
            <p:cNvPr id="19" name="Shape 1928">
              <a:extLst>
                <a:ext uri="{FF2B5EF4-FFF2-40B4-BE49-F238E27FC236}">
                  <a16:creationId xmlns:a16="http://schemas.microsoft.com/office/drawing/2014/main" id="{2DBF0990-BF75-FA45-B890-71EAE175B0D4}"/>
                </a:ext>
              </a:extLst>
            </p:cNvPr>
            <p:cNvSpPr/>
            <p:nvPr/>
          </p:nvSpPr>
          <p:spPr>
            <a:xfrm>
              <a:off x="196850" y="934852"/>
              <a:ext cx="2336800" cy="393701"/>
            </a:xfrm>
            <a:prstGeom prst="roundRect">
              <a:avLst>
                <a:gd name="adj" fmla="val 48387"/>
              </a:avLst>
            </a:prstGeom>
            <a:gradFill flip="none" rotWithShape="1">
              <a:gsLst>
                <a:gs pos="0">
                  <a:srgbClr val="32A61B"/>
                </a:gs>
                <a:gs pos="100000">
                  <a:srgbClr val="FAF9F6"/>
                </a:gs>
              </a:gsLst>
              <a:lin ang="5400000" scaled="0"/>
            </a:gra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pic>
          <p:nvPicPr>
            <p:cNvPr id="20" name="pasted-image-filtered.jpeg">
              <a:extLst>
                <a:ext uri="{FF2B5EF4-FFF2-40B4-BE49-F238E27FC236}">
                  <a16:creationId xmlns:a16="http://schemas.microsoft.com/office/drawing/2014/main" id="{4165CA9B-78F5-6843-8A52-F5A80C3155E1}"/>
                </a:ext>
              </a:extLst>
            </p:cNvPr>
            <p:cNvPicPr>
              <a:picLocks noChangeAspect="1"/>
            </p:cNvPicPr>
            <p:nvPr/>
          </p:nvPicPr>
          <p:blipFill>
            <a:blip r:embed="rId6">
              <a:extLst/>
            </a:blip>
            <a:srcRect/>
            <a:stretch>
              <a:fillRect/>
            </a:stretch>
          </p:blipFill>
          <p:spPr>
            <a:xfrm>
              <a:off x="0" y="0"/>
              <a:ext cx="2730500" cy="1346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5748" y="2936"/>
                  </a:moveTo>
                  <a:cubicBezTo>
                    <a:pt x="15776" y="2949"/>
                    <a:pt x="15801" y="2984"/>
                    <a:pt x="15817" y="3037"/>
                  </a:cubicBezTo>
                  <a:cubicBezTo>
                    <a:pt x="15849" y="3144"/>
                    <a:pt x="15835" y="3284"/>
                    <a:pt x="15782" y="3350"/>
                  </a:cubicBezTo>
                  <a:cubicBezTo>
                    <a:pt x="15730" y="3415"/>
                    <a:pt x="15661" y="3386"/>
                    <a:pt x="15629" y="3279"/>
                  </a:cubicBezTo>
                  <a:cubicBezTo>
                    <a:pt x="15596" y="3173"/>
                    <a:pt x="15611" y="3033"/>
                    <a:pt x="15663" y="2967"/>
                  </a:cubicBezTo>
                  <a:cubicBezTo>
                    <a:pt x="15689" y="2935"/>
                    <a:pt x="15720" y="2922"/>
                    <a:pt x="15748" y="2936"/>
                  </a:cubicBezTo>
                  <a:close/>
                  <a:moveTo>
                    <a:pt x="20193" y="15315"/>
                  </a:moveTo>
                  <a:cubicBezTo>
                    <a:pt x="20260" y="15358"/>
                    <a:pt x="20316" y="15479"/>
                    <a:pt x="20398" y="15697"/>
                  </a:cubicBezTo>
                  <a:cubicBezTo>
                    <a:pt x="20636" y="16335"/>
                    <a:pt x="20733" y="17485"/>
                    <a:pt x="20642" y="18575"/>
                  </a:cubicBezTo>
                  <a:cubicBezTo>
                    <a:pt x="20564" y="19518"/>
                    <a:pt x="20116" y="20518"/>
                    <a:pt x="19691" y="20702"/>
                  </a:cubicBezTo>
                  <a:cubicBezTo>
                    <a:pt x="19553" y="20762"/>
                    <a:pt x="19335" y="20897"/>
                    <a:pt x="19208" y="21001"/>
                  </a:cubicBezTo>
                  <a:cubicBezTo>
                    <a:pt x="19071" y="21114"/>
                    <a:pt x="15829" y="21186"/>
                    <a:pt x="11271" y="21173"/>
                  </a:cubicBezTo>
                  <a:cubicBezTo>
                    <a:pt x="4226" y="21154"/>
                    <a:pt x="3521" y="21123"/>
                    <a:pt x="3042" y="20798"/>
                  </a:cubicBezTo>
                  <a:cubicBezTo>
                    <a:pt x="2432" y="20384"/>
                    <a:pt x="2253" y="20114"/>
                    <a:pt x="2050" y="19320"/>
                  </a:cubicBezTo>
                  <a:cubicBezTo>
                    <a:pt x="1869" y="18610"/>
                    <a:pt x="1841" y="17138"/>
                    <a:pt x="2000" y="16538"/>
                  </a:cubicBezTo>
                  <a:cubicBezTo>
                    <a:pt x="2092" y="16189"/>
                    <a:pt x="2158" y="16134"/>
                    <a:pt x="2301" y="16289"/>
                  </a:cubicBezTo>
                  <a:cubicBezTo>
                    <a:pt x="2412" y="16410"/>
                    <a:pt x="2441" y="16648"/>
                    <a:pt x="2439" y="17053"/>
                  </a:cubicBezTo>
                  <a:cubicBezTo>
                    <a:pt x="2501" y="16955"/>
                    <a:pt x="2557" y="16941"/>
                    <a:pt x="2647" y="17092"/>
                  </a:cubicBezTo>
                  <a:cubicBezTo>
                    <a:pt x="2676" y="17142"/>
                    <a:pt x="2691" y="17215"/>
                    <a:pt x="2709" y="17283"/>
                  </a:cubicBezTo>
                  <a:cubicBezTo>
                    <a:pt x="2752" y="17330"/>
                    <a:pt x="2793" y="17386"/>
                    <a:pt x="2844" y="17480"/>
                  </a:cubicBezTo>
                  <a:cubicBezTo>
                    <a:pt x="2965" y="17702"/>
                    <a:pt x="3166" y="17987"/>
                    <a:pt x="3290" y="18117"/>
                  </a:cubicBezTo>
                  <a:cubicBezTo>
                    <a:pt x="3357" y="18186"/>
                    <a:pt x="3412" y="18289"/>
                    <a:pt x="3453" y="18391"/>
                  </a:cubicBezTo>
                  <a:cubicBezTo>
                    <a:pt x="3531" y="18399"/>
                    <a:pt x="3602" y="18428"/>
                    <a:pt x="3642" y="18492"/>
                  </a:cubicBezTo>
                  <a:cubicBezTo>
                    <a:pt x="3653" y="18509"/>
                    <a:pt x="4217" y="18517"/>
                    <a:pt x="4389" y="18531"/>
                  </a:cubicBezTo>
                  <a:cubicBezTo>
                    <a:pt x="4403" y="18507"/>
                    <a:pt x="4404" y="18479"/>
                    <a:pt x="4433" y="18461"/>
                  </a:cubicBezTo>
                  <a:cubicBezTo>
                    <a:pt x="4508" y="18412"/>
                    <a:pt x="4738" y="18265"/>
                    <a:pt x="4945" y="18136"/>
                  </a:cubicBezTo>
                  <a:cubicBezTo>
                    <a:pt x="5163" y="18000"/>
                    <a:pt x="5464" y="17570"/>
                    <a:pt x="5661" y="17104"/>
                  </a:cubicBezTo>
                  <a:lnTo>
                    <a:pt x="5997" y="16302"/>
                  </a:lnTo>
                  <a:lnTo>
                    <a:pt x="10872" y="16302"/>
                  </a:lnTo>
                  <a:lnTo>
                    <a:pt x="15745" y="16302"/>
                  </a:lnTo>
                  <a:lnTo>
                    <a:pt x="16187" y="17092"/>
                  </a:lnTo>
                  <a:cubicBezTo>
                    <a:pt x="16431" y="17527"/>
                    <a:pt x="16806" y="18054"/>
                    <a:pt x="17019" y="18263"/>
                  </a:cubicBezTo>
                  <a:cubicBezTo>
                    <a:pt x="17114" y="18355"/>
                    <a:pt x="17190" y="18460"/>
                    <a:pt x="17252" y="18556"/>
                  </a:cubicBezTo>
                  <a:cubicBezTo>
                    <a:pt x="17820" y="18540"/>
                    <a:pt x="18031" y="18518"/>
                    <a:pt x="18429" y="18499"/>
                  </a:cubicBezTo>
                  <a:cubicBezTo>
                    <a:pt x="18428" y="18306"/>
                    <a:pt x="18498" y="18136"/>
                    <a:pt x="18636" y="18136"/>
                  </a:cubicBezTo>
                  <a:cubicBezTo>
                    <a:pt x="18713" y="18136"/>
                    <a:pt x="18931" y="17811"/>
                    <a:pt x="19120" y="17416"/>
                  </a:cubicBezTo>
                  <a:cubicBezTo>
                    <a:pt x="19329" y="16979"/>
                    <a:pt x="19429" y="16825"/>
                    <a:pt x="19547" y="16824"/>
                  </a:cubicBezTo>
                  <a:cubicBezTo>
                    <a:pt x="19540" y="16673"/>
                    <a:pt x="19561" y="16518"/>
                    <a:pt x="19622" y="16353"/>
                  </a:cubicBezTo>
                  <a:cubicBezTo>
                    <a:pt x="19635" y="16318"/>
                    <a:pt x="19652" y="16307"/>
                    <a:pt x="19669" y="16289"/>
                  </a:cubicBezTo>
                  <a:cubicBezTo>
                    <a:pt x="19548" y="15986"/>
                    <a:pt x="19638" y="15603"/>
                    <a:pt x="19927" y="15398"/>
                  </a:cubicBezTo>
                  <a:cubicBezTo>
                    <a:pt x="20049" y="15310"/>
                    <a:pt x="20127" y="15272"/>
                    <a:pt x="20193" y="15315"/>
                  </a:cubicBezTo>
                  <a:close/>
                </a:path>
              </a:pathLst>
            </a:custGeom>
            <a:ln w="12700" cap="flat">
              <a:noFill/>
              <a:round/>
            </a:ln>
            <a:effectLst/>
          </p:spPr>
        </p:pic>
      </p:grpSp>
      <p:grpSp>
        <p:nvGrpSpPr>
          <p:cNvPr id="21" name="Group 1944">
            <a:extLst>
              <a:ext uri="{FF2B5EF4-FFF2-40B4-BE49-F238E27FC236}">
                <a16:creationId xmlns:a16="http://schemas.microsoft.com/office/drawing/2014/main" id="{CC8B3B55-D6BE-9545-9B8F-7A6F58C827B4}"/>
              </a:ext>
            </a:extLst>
          </p:cNvPr>
          <p:cNvGrpSpPr/>
          <p:nvPr/>
        </p:nvGrpSpPr>
        <p:grpSpPr>
          <a:xfrm>
            <a:off x="5115557" y="2270434"/>
            <a:ext cx="1771567" cy="1401175"/>
            <a:chOff x="0" y="0"/>
            <a:chExt cx="2519561" cy="1992781"/>
          </a:xfrm>
        </p:grpSpPr>
        <p:sp>
          <p:nvSpPr>
            <p:cNvPr id="22" name="Shape 1931">
              <a:extLst>
                <a:ext uri="{FF2B5EF4-FFF2-40B4-BE49-F238E27FC236}">
                  <a16:creationId xmlns:a16="http://schemas.microsoft.com/office/drawing/2014/main" id="{39A7AB31-C767-C84D-9F9A-F86B013C89A1}"/>
                </a:ext>
              </a:extLst>
            </p:cNvPr>
            <p:cNvSpPr/>
            <p:nvPr/>
          </p:nvSpPr>
          <p:spPr>
            <a:xfrm flipV="1">
              <a:off x="0"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3" name="Shape 1932">
              <a:extLst>
                <a:ext uri="{FF2B5EF4-FFF2-40B4-BE49-F238E27FC236}">
                  <a16:creationId xmlns:a16="http://schemas.microsoft.com/office/drawing/2014/main" id="{E6EEFC96-09AD-874B-8824-D2C178F2D4F4}"/>
                </a:ext>
              </a:extLst>
            </p:cNvPr>
            <p:cNvSpPr/>
            <p:nvPr/>
          </p:nvSpPr>
          <p:spPr>
            <a:xfrm flipV="1">
              <a:off x="152325" y="0"/>
              <a:ext cx="670333"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4" name="Shape 1933">
              <a:extLst>
                <a:ext uri="{FF2B5EF4-FFF2-40B4-BE49-F238E27FC236}">
                  <a16:creationId xmlns:a16="http://schemas.microsoft.com/office/drawing/2014/main" id="{3718D0E1-41CC-6342-B874-D1154A51D7CB}"/>
                </a:ext>
              </a:extLst>
            </p:cNvPr>
            <p:cNvSpPr/>
            <p:nvPr/>
          </p:nvSpPr>
          <p:spPr>
            <a:xfrm flipV="1">
              <a:off x="310958"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5" name="Shape 1934">
              <a:extLst>
                <a:ext uri="{FF2B5EF4-FFF2-40B4-BE49-F238E27FC236}">
                  <a16:creationId xmlns:a16="http://schemas.microsoft.com/office/drawing/2014/main" id="{459FCD16-EC8B-344F-9473-694E7333950C}"/>
                </a:ext>
              </a:extLst>
            </p:cNvPr>
            <p:cNvSpPr/>
            <p:nvPr/>
          </p:nvSpPr>
          <p:spPr>
            <a:xfrm flipV="1">
              <a:off x="456050" y="-1"/>
              <a:ext cx="670332" cy="1992783"/>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6" name="Shape 1935">
              <a:extLst>
                <a:ext uri="{FF2B5EF4-FFF2-40B4-BE49-F238E27FC236}">
                  <a16:creationId xmlns:a16="http://schemas.microsoft.com/office/drawing/2014/main" id="{BA16D229-3014-0546-93C0-D4D83957BF9A}"/>
                </a:ext>
              </a:extLst>
            </p:cNvPr>
            <p:cNvSpPr/>
            <p:nvPr/>
          </p:nvSpPr>
          <p:spPr>
            <a:xfrm flipV="1">
              <a:off x="608376"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7" name="Shape 1936">
              <a:extLst>
                <a:ext uri="{FF2B5EF4-FFF2-40B4-BE49-F238E27FC236}">
                  <a16:creationId xmlns:a16="http://schemas.microsoft.com/office/drawing/2014/main" id="{8952CB66-65EE-2D4E-8D8C-7081390E901D}"/>
                </a:ext>
              </a:extLst>
            </p:cNvPr>
            <p:cNvSpPr/>
            <p:nvPr/>
          </p:nvSpPr>
          <p:spPr>
            <a:xfrm flipV="1">
              <a:off x="767008"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8" name="Shape 1937">
              <a:extLst>
                <a:ext uri="{FF2B5EF4-FFF2-40B4-BE49-F238E27FC236}">
                  <a16:creationId xmlns:a16="http://schemas.microsoft.com/office/drawing/2014/main" id="{076A0FE8-F7E4-4E41-87A3-E0F07AB3340C}"/>
                </a:ext>
              </a:extLst>
            </p:cNvPr>
            <p:cNvSpPr/>
            <p:nvPr/>
          </p:nvSpPr>
          <p:spPr>
            <a:xfrm flipV="1">
              <a:off x="914140" y="-1"/>
              <a:ext cx="670332" cy="1992783"/>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29" name="Shape 1938">
              <a:extLst>
                <a:ext uri="{FF2B5EF4-FFF2-40B4-BE49-F238E27FC236}">
                  <a16:creationId xmlns:a16="http://schemas.microsoft.com/office/drawing/2014/main" id="{EE6E2C2E-DAA2-8646-AED7-DC606156196B}"/>
                </a:ext>
              </a:extLst>
            </p:cNvPr>
            <p:cNvSpPr/>
            <p:nvPr/>
          </p:nvSpPr>
          <p:spPr>
            <a:xfrm flipV="1">
              <a:off x="1066466"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0" name="Shape 1939">
              <a:extLst>
                <a:ext uri="{FF2B5EF4-FFF2-40B4-BE49-F238E27FC236}">
                  <a16:creationId xmlns:a16="http://schemas.microsoft.com/office/drawing/2014/main" id="{4936105F-09EA-4248-9507-C2751B753438}"/>
                </a:ext>
              </a:extLst>
            </p:cNvPr>
            <p:cNvSpPr/>
            <p:nvPr/>
          </p:nvSpPr>
          <p:spPr>
            <a:xfrm flipV="1">
              <a:off x="1225098" y="0"/>
              <a:ext cx="670333"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1" name="Shape 1940">
              <a:extLst>
                <a:ext uri="{FF2B5EF4-FFF2-40B4-BE49-F238E27FC236}">
                  <a16:creationId xmlns:a16="http://schemas.microsoft.com/office/drawing/2014/main" id="{AE7D8EB3-E176-3647-A11B-16B3509DF2A3}"/>
                </a:ext>
              </a:extLst>
            </p:cNvPr>
            <p:cNvSpPr/>
            <p:nvPr/>
          </p:nvSpPr>
          <p:spPr>
            <a:xfrm flipV="1">
              <a:off x="1380627" y="-1"/>
              <a:ext cx="670332" cy="1992783"/>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2" name="Shape 1941">
              <a:extLst>
                <a:ext uri="{FF2B5EF4-FFF2-40B4-BE49-F238E27FC236}">
                  <a16:creationId xmlns:a16="http://schemas.microsoft.com/office/drawing/2014/main" id="{A361B473-A313-BC42-B110-CF508D9C6F03}"/>
                </a:ext>
              </a:extLst>
            </p:cNvPr>
            <p:cNvSpPr/>
            <p:nvPr/>
          </p:nvSpPr>
          <p:spPr>
            <a:xfrm flipV="1">
              <a:off x="1532953" y="0"/>
              <a:ext cx="670332"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3" name="Shape 1942">
              <a:extLst>
                <a:ext uri="{FF2B5EF4-FFF2-40B4-BE49-F238E27FC236}">
                  <a16:creationId xmlns:a16="http://schemas.microsoft.com/office/drawing/2014/main" id="{CEDF6AE4-E008-0342-AEED-F84C90BAFFE6}"/>
                </a:ext>
              </a:extLst>
            </p:cNvPr>
            <p:cNvSpPr/>
            <p:nvPr/>
          </p:nvSpPr>
          <p:spPr>
            <a:xfrm flipV="1">
              <a:off x="1691585" y="0"/>
              <a:ext cx="670333"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sp>
          <p:nvSpPr>
            <p:cNvPr id="34" name="Shape 1943">
              <a:extLst>
                <a:ext uri="{FF2B5EF4-FFF2-40B4-BE49-F238E27FC236}">
                  <a16:creationId xmlns:a16="http://schemas.microsoft.com/office/drawing/2014/main" id="{8608A3B3-C00E-2B4F-8FB4-3178849611A1}"/>
                </a:ext>
              </a:extLst>
            </p:cNvPr>
            <p:cNvSpPr/>
            <p:nvPr/>
          </p:nvSpPr>
          <p:spPr>
            <a:xfrm flipV="1">
              <a:off x="1849229" y="0"/>
              <a:ext cx="670333" cy="1992782"/>
            </a:xfrm>
            <a:prstGeom prst="line">
              <a:avLst/>
            </a:prstGeom>
            <a:noFill/>
            <a:ln w="38100" cap="flat">
              <a:solidFill>
                <a:srgbClr val="0433FF"/>
              </a:solidFill>
              <a:custDash>
                <a:ds d="200000" sp="200000"/>
              </a:custDash>
              <a:miter lim="400000"/>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sz="1600"/>
            </a:p>
          </p:txBody>
        </p:sp>
      </p:grpSp>
      <p:pic>
        <p:nvPicPr>
          <p:cNvPr id="35" name="pasted-image.tif">
            <a:extLst>
              <a:ext uri="{FF2B5EF4-FFF2-40B4-BE49-F238E27FC236}">
                <a16:creationId xmlns:a16="http://schemas.microsoft.com/office/drawing/2014/main" id="{4067DF63-BB50-034F-AB4C-B59B36C28AD7}"/>
              </a:ext>
            </a:extLst>
          </p:cNvPr>
          <p:cNvPicPr>
            <a:picLocks noChangeAspect="1"/>
          </p:cNvPicPr>
          <p:nvPr/>
        </p:nvPicPr>
        <p:blipFill>
          <a:blip r:embed="rId7">
            <a:extLst/>
          </a:blip>
          <a:srcRect l="2444" t="3176" r="2699" b="3346"/>
          <a:stretch>
            <a:fillRect/>
          </a:stretch>
        </p:blipFill>
        <p:spPr>
          <a:xfrm>
            <a:off x="5323855" y="1199694"/>
            <a:ext cx="1782738" cy="1352758"/>
          </a:xfrm>
          <a:custGeom>
            <a:avLst/>
            <a:gdLst/>
            <a:ahLst/>
            <a:cxnLst>
              <a:cxn ang="0">
                <a:pos x="wd2" y="hd2"/>
              </a:cxn>
              <a:cxn ang="5400000">
                <a:pos x="wd2" y="hd2"/>
              </a:cxn>
              <a:cxn ang="10800000">
                <a:pos x="wd2" y="hd2"/>
              </a:cxn>
              <a:cxn ang="16200000">
                <a:pos x="wd2" y="hd2"/>
              </a:cxn>
            </a:cxnLst>
            <a:rect l="0" t="0" r="r" b="b"/>
            <a:pathLst>
              <a:path w="21546" h="21556" extrusionOk="0">
                <a:moveTo>
                  <a:pt x="8922" y="7"/>
                </a:moveTo>
                <a:cubicBezTo>
                  <a:pt x="7776" y="55"/>
                  <a:pt x="6686" y="361"/>
                  <a:pt x="5877" y="919"/>
                </a:cubicBezTo>
                <a:cubicBezTo>
                  <a:pt x="5728" y="1021"/>
                  <a:pt x="5545" y="1105"/>
                  <a:pt x="5472" y="1106"/>
                </a:cubicBezTo>
                <a:cubicBezTo>
                  <a:pt x="5339" y="1106"/>
                  <a:pt x="4007" y="2535"/>
                  <a:pt x="3759" y="2942"/>
                </a:cubicBezTo>
                <a:cubicBezTo>
                  <a:pt x="3614" y="3180"/>
                  <a:pt x="3245" y="4147"/>
                  <a:pt x="3155" y="4530"/>
                </a:cubicBezTo>
                <a:cubicBezTo>
                  <a:pt x="3104" y="4748"/>
                  <a:pt x="2008" y="5775"/>
                  <a:pt x="1826" y="5775"/>
                </a:cubicBezTo>
                <a:cubicBezTo>
                  <a:pt x="1727" y="5775"/>
                  <a:pt x="730" y="6995"/>
                  <a:pt x="730" y="7117"/>
                </a:cubicBezTo>
                <a:cubicBezTo>
                  <a:pt x="730" y="7168"/>
                  <a:pt x="617" y="7412"/>
                  <a:pt x="477" y="7660"/>
                </a:cubicBezTo>
                <a:cubicBezTo>
                  <a:pt x="84" y="8356"/>
                  <a:pt x="-54" y="9098"/>
                  <a:pt x="19" y="10128"/>
                </a:cubicBezTo>
                <a:cubicBezTo>
                  <a:pt x="85" y="11069"/>
                  <a:pt x="481" y="12417"/>
                  <a:pt x="838" y="12920"/>
                </a:cubicBezTo>
                <a:cubicBezTo>
                  <a:pt x="949" y="13076"/>
                  <a:pt x="1111" y="13662"/>
                  <a:pt x="1199" y="14223"/>
                </a:cubicBezTo>
                <a:cubicBezTo>
                  <a:pt x="1299" y="14858"/>
                  <a:pt x="1488" y="15501"/>
                  <a:pt x="1698" y="15922"/>
                </a:cubicBezTo>
                <a:cubicBezTo>
                  <a:pt x="2042" y="16608"/>
                  <a:pt x="3271" y="17941"/>
                  <a:pt x="3560" y="17941"/>
                </a:cubicBezTo>
                <a:cubicBezTo>
                  <a:pt x="3647" y="17941"/>
                  <a:pt x="3746" y="17999"/>
                  <a:pt x="3779" y="18070"/>
                </a:cubicBezTo>
                <a:cubicBezTo>
                  <a:pt x="3812" y="18140"/>
                  <a:pt x="4067" y="18300"/>
                  <a:pt x="4346" y="18425"/>
                </a:cubicBezTo>
                <a:cubicBezTo>
                  <a:pt x="4631" y="18554"/>
                  <a:pt x="5046" y="18909"/>
                  <a:pt x="5297" y="19235"/>
                </a:cubicBezTo>
                <a:cubicBezTo>
                  <a:pt x="5542" y="19553"/>
                  <a:pt x="5856" y="19898"/>
                  <a:pt x="5995" y="20004"/>
                </a:cubicBezTo>
                <a:cubicBezTo>
                  <a:pt x="6575" y="20448"/>
                  <a:pt x="7787" y="21196"/>
                  <a:pt x="7927" y="21196"/>
                </a:cubicBezTo>
                <a:cubicBezTo>
                  <a:pt x="8011" y="21196"/>
                  <a:pt x="8128" y="21256"/>
                  <a:pt x="8184" y="21329"/>
                </a:cubicBezTo>
                <a:cubicBezTo>
                  <a:pt x="8240" y="21402"/>
                  <a:pt x="8502" y="21491"/>
                  <a:pt x="8767" y="21525"/>
                </a:cubicBezTo>
                <a:cubicBezTo>
                  <a:pt x="8974" y="21551"/>
                  <a:pt x="9253" y="21559"/>
                  <a:pt x="9566" y="21556"/>
                </a:cubicBezTo>
                <a:cubicBezTo>
                  <a:pt x="10506" y="21546"/>
                  <a:pt x="11754" y="21419"/>
                  <a:pt x="12291" y="21249"/>
                </a:cubicBezTo>
                <a:cubicBezTo>
                  <a:pt x="12986" y="21030"/>
                  <a:pt x="14079" y="20417"/>
                  <a:pt x="14187" y="20186"/>
                </a:cubicBezTo>
                <a:cubicBezTo>
                  <a:pt x="14299" y="19947"/>
                  <a:pt x="15038" y="19619"/>
                  <a:pt x="15731" y="19501"/>
                </a:cubicBezTo>
                <a:cubicBezTo>
                  <a:pt x="17433" y="19214"/>
                  <a:pt x="18448" y="18614"/>
                  <a:pt x="19428" y="17314"/>
                </a:cubicBezTo>
                <a:cubicBezTo>
                  <a:pt x="19947" y="16625"/>
                  <a:pt x="20119" y="16272"/>
                  <a:pt x="20311" y="15517"/>
                </a:cubicBezTo>
                <a:cubicBezTo>
                  <a:pt x="20448" y="14982"/>
                  <a:pt x="20551" y="14234"/>
                  <a:pt x="20551" y="13774"/>
                </a:cubicBezTo>
                <a:cubicBezTo>
                  <a:pt x="20551" y="13092"/>
                  <a:pt x="20608" y="12854"/>
                  <a:pt x="20918" y="12236"/>
                </a:cubicBezTo>
                <a:cubicBezTo>
                  <a:pt x="21449" y="11179"/>
                  <a:pt x="21545" y="10786"/>
                  <a:pt x="21546" y="9590"/>
                </a:cubicBezTo>
                <a:cubicBezTo>
                  <a:pt x="21546" y="8816"/>
                  <a:pt x="21484" y="8335"/>
                  <a:pt x="21323" y="7856"/>
                </a:cubicBezTo>
                <a:cubicBezTo>
                  <a:pt x="21048" y="7036"/>
                  <a:pt x="20421" y="6035"/>
                  <a:pt x="19870" y="5530"/>
                </a:cubicBezTo>
                <a:cubicBezTo>
                  <a:pt x="19508" y="5199"/>
                  <a:pt x="19223" y="4745"/>
                  <a:pt x="18784" y="3809"/>
                </a:cubicBezTo>
                <a:cubicBezTo>
                  <a:pt x="18447" y="3091"/>
                  <a:pt x="17798" y="2321"/>
                  <a:pt x="16801" y="1457"/>
                </a:cubicBezTo>
                <a:cubicBezTo>
                  <a:pt x="16193" y="930"/>
                  <a:pt x="15075" y="697"/>
                  <a:pt x="13806" y="830"/>
                </a:cubicBezTo>
                <a:cubicBezTo>
                  <a:pt x="13055" y="909"/>
                  <a:pt x="12801" y="876"/>
                  <a:pt x="12308" y="648"/>
                </a:cubicBezTo>
                <a:cubicBezTo>
                  <a:pt x="11273" y="167"/>
                  <a:pt x="10069" y="-41"/>
                  <a:pt x="8922" y="7"/>
                </a:cubicBezTo>
                <a:close/>
              </a:path>
            </a:pathLst>
          </a:custGeom>
          <a:ln w="12700"/>
        </p:spPr>
      </p:pic>
      <p:grpSp>
        <p:nvGrpSpPr>
          <p:cNvPr id="36" name="Group 1948">
            <a:extLst>
              <a:ext uri="{FF2B5EF4-FFF2-40B4-BE49-F238E27FC236}">
                <a16:creationId xmlns:a16="http://schemas.microsoft.com/office/drawing/2014/main" id="{4C0CD308-4D44-2240-9ADA-A2FA5C35F4E7}"/>
              </a:ext>
            </a:extLst>
          </p:cNvPr>
          <p:cNvGrpSpPr/>
          <p:nvPr/>
        </p:nvGrpSpPr>
        <p:grpSpPr>
          <a:xfrm>
            <a:off x="7723795" y="3214085"/>
            <a:ext cx="2159211" cy="457372"/>
            <a:chOff x="0" y="0"/>
            <a:chExt cx="3070877" cy="650482"/>
          </a:xfrm>
        </p:grpSpPr>
        <p:sp>
          <p:nvSpPr>
            <p:cNvPr id="37" name="Shape 1947">
              <a:extLst>
                <a:ext uri="{FF2B5EF4-FFF2-40B4-BE49-F238E27FC236}">
                  <a16:creationId xmlns:a16="http://schemas.microsoft.com/office/drawing/2014/main" id="{DBBEE247-A951-7B45-B626-EEE231B0FB0F}"/>
                </a:ext>
              </a:extLst>
            </p:cNvPr>
            <p:cNvSpPr/>
            <p:nvPr/>
          </p:nvSpPr>
          <p:spPr>
            <a:xfrm>
              <a:off x="63500" y="63500"/>
              <a:ext cx="2943878" cy="523483"/>
            </a:xfrm>
            <a:prstGeom prst="roundRect">
              <a:avLst>
                <a:gd name="adj" fmla="val 36391"/>
              </a:avLst>
            </a:prstGeom>
            <a:solidFill>
              <a:srgbClr val="009051">
                <a:alpha val="18000"/>
              </a:srgbClr>
            </a:solidFill>
            <a:ln>
              <a:noFill/>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pic>
          <p:nvPicPr>
            <p:cNvPr id="38" name="Picture 37">
              <a:extLst>
                <a:ext uri="{FF2B5EF4-FFF2-40B4-BE49-F238E27FC236}">
                  <a16:creationId xmlns:a16="http://schemas.microsoft.com/office/drawing/2014/main" id="{015B3ED3-4462-3341-9296-019A5B8D3C76}"/>
                </a:ext>
              </a:extLst>
            </p:cNvPr>
            <p:cNvPicPr>
              <a:picLocks/>
            </p:cNvPicPr>
            <p:nvPr/>
          </p:nvPicPr>
          <p:blipFill>
            <a:blip r:embed="rId8">
              <a:extLst/>
            </a:blip>
            <a:stretch>
              <a:fillRect/>
            </a:stretch>
          </p:blipFill>
          <p:spPr>
            <a:xfrm>
              <a:off x="0" y="0"/>
              <a:ext cx="3070878" cy="650483"/>
            </a:xfrm>
            <a:prstGeom prst="rect">
              <a:avLst/>
            </a:prstGeom>
            <a:effectLst/>
          </p:spPr>
        </p:pic>
      </p:grpSp>
      <p:grpSp>
        <p:nvGrpSpPr>
          <p:cNvPr id="39" name="Group 1951">
            <a:extLst>
              <a:ext uri="{FF2B5EF4-FFF2-40B4-BE49-F238E27FC236}">
                <a16:creationId xmlns:a16="http://schemas.microsoft.com/office/drawing/2014/main" id="{B80105CE-741B-2041-8C87-1E68ADF15A78}"/>
              </a:ext>
            </a:extLst>
          </p:cNvPr>
          <p:cNvGrpSpPr/>
          <p:nvPr/>
        </p:nvGrpSpPr>
        <p:grpSpPr>
          <a:xfrm>
            <a:off x="1735849" y="3494210"/>
            <a:ext cx="2159211" cy="457372"/>
            <a:chOff x="0" y="0"/>
            <a:chExt cx="3070877" cy="650482"/>
          </a:xfrm>
        </p:grpSpPr>
        <p:sp>
          <p:nvSpPr>
            <p:cNvPr id="40" name="Shape 1950">
              <a:extLst>
                <a:ext uri="{FF2B5EF4-FFF2-40B4-BE49-F238E27FC236}">
                  <a16:creationId xmlns:a16="http://schemas.microsoft.com/office/drawing/2014/main" id="{23F6A677-4D9C-0A4A-A5E4-4ACB27F1051E}"/>
                </a:ext>
              </a:extLst>
            </p:cNvPr>
            <p:cNvSpPr/>
            <p:nvPr/>
          </p:nvSpPr>
          <p:spPr>
            <a:xfrm>
              <a:off x="63500" y="63500"/>
              <a:ext cx="2943878" cy="523483"/>
            </a:xfrm>
            <a:prstGeom prst="roundRect">
              <a:avLst>
                <a:gd name="adj" fmla="val 36391"/>
              </a:avLst>
            </a:prstGeom>
            <a:solidFill>
              <a:srgbClr val="009051">
                <a:alpha val="18000"/>
              </a:srgbClr>
            </a:solidFill>
            <a:ln>
              <a:noFill/>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sz="1600"/>
            </a:p>
          </p:txBody>
        </p:sp>
        <p:pic>
          <p:nvPicPr>
            <p:cNvPr id="41" name="Picture 40">
              <a:extLst>
                <a:ext uri="{FF2B5EF4-FFF2-40B4-BE49-F238E27FC236}">
                  <a16:creationId xmlns:a16="http://schemas.microsoft.com/office/drawing/2014/main" id="{A357D450-CD10-5245-A6F6-5D601140A1FE}"/>
                </a:ext>
              </a:extLst>
            </p:cNvPr>
            <p:cNvPicPr>
              <a:picLocks/>
            </p:cNvPicPr>
            <p:nvPr/>
          </p:nvPicPr>
          <p:blipFill>
            <a:blip r:embed="rId8">
              <a:extLst/>
            </a:blip>
            <a:stretch>
              <a:fillRect/>
            </a:stretch>
          </p:blipFill>
          <p:spPr>
            <a:xfrm>
              <a:off x="0" y="0"/>
              <a:ext cx="3070878" cy="650483"/>
            </a:xfrm>
            <a:prstGeom prst="rect">
              <a:avLst/>
            </a:prstGeom>
            <a:effectLst/>
          </p:spPr>
        </p:pic>
      </p:gr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1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par>
                          <p:cTn id="13" fill="hold">
                            <p:stCondLst>
                              <p:cond delay="500"/>
                            </p:stCondLst>
                            <p:childTnLst>
                              <p:par>
                                <p:cTn id="14" presetID="9" presetClass="entr" fill="hold" grpId="0" nodeType="afterEffect">
                                  <p:stCondLst>
                                    <p:cond delay="0"/>
                                  </p:stCondLst>
                                  <p:iterate>
                                    <p:tmAbs val="0"/>
                                  </p:iterate>
                                  <p:childTnLst>
                                    <p:set>
                                      <p:cBhvr>
                                        <p:cTn id="15" fill="hold"/>
                                        <p:tgtEl>
                                          <p:spTgt spid="21"/>
                                        </p:tgtEl>
                                        <p:attrNameLst>
                                          <p:attrName>style.visibility</p:attrName>
                                        </p:attrNameLst>
                                      </p:cBhvr>
                                      <p:to>
                                        <p:strVal val="visible"/>
                                      </p:to>
                                    </p:set>
                                    <p:animEffect transition="in" filter="dissolve">
                                      <p:cBhvr>
                                        <p:cTn id="16" dur="200"/>
                                        <p:tgtEl>
                                          <p:spTgt spid="21"/>
                                        </p:tgtEl>
                                      </p:cBhvr>
                                    </p:animEffect>
                                  </p:childTnLst>
                                </p:cTn>
                              </p:par>
                            </p:childTnLst>
                          </p:cTn>
                        </p:par>
                        <p:par>
                          <p:cTn id="17" fill="hold">
                            <p:stCondLst>
                              <p:cond delay="700"/>
                            </p:stCondLst>
                            <p:childTnLst>
                              <p:par>
                                <p:cTn id="18" presetID="9" presetClass="entr" fill="hold" grpId="0" nodeType="afterEffect">
                                  <p:stCondLst>
                                    <p:cond delay="0"/>
                                  </p:stCondLst>
                                  <p:iterate>
                                    <p:tmAbs val="0"/>
                                  </p:iterate>
                                  <p:childTnLst>
                                    <p:set>
                                      <p:cBhvr>
                                        <p:cTn id="19" fill="hold"/>
                                        <p:tgtEl>
                                          <p:spTgt spid="17"/>
                                        </p:tgtEl>
                                        <p:attrNameLst>
                                          <p:attrName>style.visibility</p:attrName>
                                        </p:attrNameLst>
                                      </p:cBhvr>
                                      <p:to>
                                        <p:strVal val="visible"/>
                                      </p:to>
                                    </p:set>
                                    <p:animEffect transition="in" filter="dissolve">
                                      <p:cBhvr>
                                        <p:cTn id="20" dur="2000"/>
                                        <p:tgtEl>
                                          <p:spTgt spid="17"/>
                                        </p:tgtEl>
                                      </p:cBhvr>
                                    </p:animEffect>
                                  </p:childTnLst>
                                </p:cTn>
                              </p:par>
                            </p:childTnLst>
                          </p:cTn>
                        </p:par>
                        <p:par>
                          <p:cTn id="21" fill="hold">
                            <p:stCondLst>
                              <p:cond delay="2700"/>
                            </p:stCondLst>
                            <p:childTnLst>
                              <p:par>
                                <p:cTn id="22" presetID="9" presetClass="exit" fill="hold" grpId="1" nodeType="afterEffect">
                                  <p:stCondLst>
                                    <p:cond delay="0"/>
                                  </p:stCondLst>
                                  <p:iterate>
                                    <p:tmAbs val="0"/>
                                  </p:iterate>
                                  <p:childTnLst>
                                    <p:animEffect transition="out" filter="dissolve">
                                      <p:cBhvr>
                                        <p:cTn id="23" dur="400" fill="hold"/>
                                        <p:tgtEl>
                                          <p:spTgt spid="21"/>
                                        </p:tgtEl>
                                      </p:cBhvr>
                                    </p:animEffect>
                                    <p:set>
                                      <p:cBhvr>
                                        <p:cTn id="24" fill="hold">
                                          <p:stCondLst>
                                            <p:cond delay="399"/>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ntr" fill="hold" grpId="0" nodeType="clickEffect">
                                  <p:stCondLst>
                                    <p:cond delay="0"/>
                                  </p:stCondLst>
                                  <p:iterate>
                                    <p:tmAbs val="0"/>
                                  </p:iterate>
                                  <p:childTnLst>
                                    <p:set>
                                      <p:cBhvr>
                                        <p:cTn id="28" fill="hold"/>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6" grpId="0" animBg="1" advAuto="0"/>
      <p:bldP spid="17" grpId="0" animBg="1" advAuto="0"/>
      <p:bldP spid="21" grpId="0" animBg="1" advAuto="0"/>
      <p:bldP spid="21" grpId="1" animBg="1" advAuto="0"/>
      <p:bldP spid="3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1970">
            <a:extLst>
              <a:ext uri="{FF2B5EF4-FFF2-40B4-BE49-F238E27FC236}">
                <a16:creationId xmlns:a16="http://schemas.microsoft.com/office/drawing/2014/main" id="{25B569DF-BB79-CD48-8AF0-0C18507BBAF6}"/>
              </a:ext>
            </a:extLst>
          </p:cNvPr>
          <p:cNvSpPr/>
          <p:nvPr/>
        </p:nvSpPr>
        <p:spPr>
          <a:xfrm>
            <a:off x="1191935" y="3581595"/>
            <a:ext cx="2638439" cy="2288123"/>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p>
            <a:pPr>
              <a:defRPr sz="2400" b="1"/>
            </a:pPr>
            <a:r>
              <a:rPr sz="1600"/>
              <a:t>Switchable paint</a:t>
            </a:r>
          </a:p>
          <a:p>
            <a:pPr>
              <a:defRPr sz="2400"/>
            </a:pPr>
            <a:r>
              <a:rPr sz="1600"/>
              <a:t>carbonated water as solvent</a:t>
            </a:r>
          </a:p>
          <a:p>
            <a:pPr>
              <a:defRPr sz="2400"/>
            </a:pPr>
            <a:r>
              <a:rPr sz="1600"/>
              <a:t>soluble polymer</a:t>
            </a:r>
          </a:p>
          <a:p>
            <a:pPr>
              <a:defRPr sz="2400"/>
            </a:pPr>
            <a:endParaRPr sz="1600"/>
          </a:p>
          <a:p>
            <a:pPr>
              <a:defRPr sz="2400">
                <a:solidFill>
                  <a:srgbClr val="008F00"/>
                </a:solidFill>
              </a:defRPr>
            </a:pPr>
            <a:r>
              <a:rPr sz="1600"/>
              <a:t>no vapour emissions</a:t>
            </a:r>
          </a:p>
          <a:p>
            <a:pPr>
              <a:defRPr sz="2400">
                <a:solidFill>
                  <a:srgbClr val="008F00"/>
                </a:solidFill>
              </a:defRPr>
            </a:pPr>
            <a:r>
              <a:rPr sz="1600"/>
              <a:t>no flammability</a:t>
            </a:r>
          </a:p>
          <a:p>
            <a:pPr>
              <a:defRPr sz="2400">
                <a:solidFill>
                  <a:srgbClr val="008F00"/>
                </a:solidFill>
              </a:defRPr>
            </a:pPr>
            <a:r>
              <a:rPr sz="1600"/>
              <a:t>no smog</a:t>
            </a:r>
          </a:p>
          <a:p>
            <a:pPr>
              <a:defRPr sz="2400">
                <a:solidFill>
                  <a:srgbClr val="008F00"/>
                </a:solidFill>
              </a:defRPr>
            </a:pPr>
            <a:r>
              <a:rPr sz="1600"/>
              <a:t>no inhalation hazards</a:t>
            </a:r>
          </a:p>
          <a:p>
            <a:pPr>
              <a:defRPr sz="2400">
                <a:solidFill>
                  <a:srgbClr val="008F00"/>
                </a:solidFill>
              </a:defRPr>
            </a:pPr>
            <a:r>
              <a:rPr sz="1600"/>
              <a:t>higher T</a:t>
            </a:r>
            <a:r>
              <a:rPr sz="1600" baseline="-5999"/>
              <a:t>g</a:t>
            </a:r>
            <a:r>
              <a:rPr sz="1600"/>
              <a:t> polymer</a:t>
            </a:r>
          </a:p>
        </p:txBody>
      </p:sp>
      <p:grpSp>
        <p:nvGrpSpPr>
          <p:cNvPr id="43" name="Group 1974">
            <a:extLst>
              <a:ext uri="{FF2B5EF4-FFF2-40B4-BE49-F238E27FC236}">
                <a16:creationId xmlns:a16="http://schemas.microsoft.com/office/drawing/2014/main" id="{10218E22-85AE-2E44-AAFD-1692F94C1B6B}"/>
              </a:ext>
            </a:extLst>
          </p:cNvPr>
          <p:cNvGrpSpPr/>
          <p:nvPr/>
        </p:nvGrpSpPr>
        <p:grpSpPr>
          <a:xfrm>
            <a:off x="5942713" y="2578580"/>
            <a:ext cx="4035709" cy="2813477"/>
            <a:chOff x="0" y="0"/>
            <a:chExt cx="5739674" cy="4001388"/>
          </a:xfrm>
        </p:grpSpPr>
        <p:pic>
          <p:nvPicPr>
            <p:cNvPr id="44" name="pasted-image.pdf">
              <a:extLst>
                <a:ext uri="{FF2B5EF4-FFF2-40B4-BE49-F238E27FC236}">
                  <a16:creationId xmlns:a16="http://schemas.microsoft.com/office/drawing/2014/main" id="{1F7F555A-D6BC-6345-A5D7-0C87EC721757}"/>
                </a:ext>
              </a:extLst>
            </p:cNvPr>
            <p:cNvPicPr>
              <a:picLocks noChangeAspect="1"/>
            </p:cNvPicPr>
            <p:nvPr/>
          </p:nvPicPr>
          <p:blipFill>
            <a:blip r:embed="rId2">
              <a:extLst/>
            </a:blip>
            <a:stretch>
              <a:fillRect/>
            </a:stretch>
          </p:blipFill>
          <p:spPr>
            <a:xfrm>
              <a:off x="0" y="0"/>
              <a:ext cx="5386158" cy="2814389"/>
            </a:xfrm>
            <a:prstGeom prst="rect">
              <a:avLst/>
            </a:prstGeom>
            <a:ln w="12700" cap="flat">
              <a:noFill/>
              <a:round/>
            </a:ln>
            <a:effectLst/>
          </p:spPr>
        </p:pic>
        <p:sp>
          <p:nvSpPr>
            <p:cNvPr id="45" name="Shape 1972">
              <a:extLst>
                <a:ext uri="{FF2B5EF4-FFF2-40B4-BE49-F238E27FC236}">
                  <a16:creationId xmlns:a16="http://schemas.microsoft.com/office/drawing/2014/main" id="{4F23FFCD-5334-C848-BBD2-7233D9453ADF}"/>
                </a:ext>
              </a:extLst>
            </p:cNvPr>
            <p:cNvSpPr/>
            <p:nvPr/>
          </p:nvSpPr>
          <p:spPr>
            <a:xfrm>
              <a:off x="266358" y="3141161"/>
              <a:ext cx="1411355" cy="4960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lvl1pPr>
            </a:lstStyle>
            <a:p>
              <a:r>
                <a:rPr sz="1600"/>
                <a:t>in the can</a:t>
              </a:r>
            </a:p>
          </p:txBody>
        </p:sp>
        <p:sp>
          <p:nvSpPr>
            <p:cNvPr id="46" name="Shape 1973">
              <a:extLst>
                <a:ext uri="{FF2B5EF4-FFF2-40B4-BE49-F238E27FC236}">
                  <a16:creationId xmlns:a16="http://schemas.microsoft.com/office/drawing/2014/main" id="{8172FD67-0A7C-1644-8FDD-0972CC68D9A7}"/>
                </a:ext>
              </a:extLst>
            </p:cNvPr>
            <p:cNvSpPr/>
            <p:nvPr/>
          </p:nvSpPr>
          <p:spPr>
            <a:xfrm>
              <a:off x="3968995" y="3155116"/>
              <a:ext cx="1770679" cy="846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2400"/>
              </a:lvl1pPr>
            </a:lstStyle>
            <a:p>
              <a:r>
                <a:rPr sz="1600"/>
                <a:t>as dried on the surface</a:t>
              </a:r>
            </a:p>
          </p:txBody>
        </p:sp>
      </p:grpSp>
      <p:sp>
        <p:nvSpPr>
          <p:cNvPr id="47" name="Shape 1975">
            <a:extLst>
              <a:ext uri="{FF2B5EF4-FFF2-40B4-BE49-F238E27FC236}">
                <a16:creationId xmlns:a16="http://schemas.microsoft.com/office/drawing/2014/main" id="{6691DB27-5442-0147-8BCF-A70841666FBD}"/>
              </a:ext>
            </a:extLst>
          </p:cNvPr>
          <p:cNvSpPr/>
          <p:nvPr/>
        </p:nvSpPr>
        <p:spPr>
          <a:xfrm>
            <a:off x="5392891" y="1712015"/>
            <a:ext cx="341573" cy="4865801"/>
          </a:xfrm>
          <a:prstGeom prst="rect">
            <a:avLst/>
          </a:prstGeom>
          <a:solidFill>
            <a:srgbClr val="A6AAA9"/>
          </a:solidFill>
          <a:ln w="12700">
            <a:solidFill>
              <a:srgbClr val="000000"/>
            </a:solidFill>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a:p>
        </p:txBody>
      </p:sp>
      <p:sp>
        <p:nvSpPr>
          <p:cNvPr id="48" name="Shape 1976">
            <a:extLst>
              <a:ext uri="{FF2B5EF4-FFF2-40B4-BE49-F238E27FC236}">
                <a16:creationId xmlns:a16="http://schemas.microsoft.com/office/drawing/2014/main" id="{68EAE97A-91D0-8D47-8F37-A6C1AA0C09BB}"/>
              </a:ext>
            </a:extLst>
          </p:cNvPr>
          <p:cNvSpPr/>
          <p:nvPr/>
        </p:nvSpPr>
        <p:spPr>
          <a:xfrm>
            <a:off x="5174065" y="1716304"/>
            <a:ext cx="215224" cy="4857223"/>
          </a:xfrm>
          <a:prstGeom prst="rect">
            <a:avLst/>
          </a:prstGeom>
          <a:solidFill>
            <a:srgbClr val="0000FF">
              <a:alpha val="31834"/>
            </a:srgbClr>
          </a:solidFill>
          <a:ln w="12700">
            <a:noFill/>
            <a:miter lim="400000"/>
          </a:ln>
        </p:spPr>
        <p:txBody>
          <a:bodyPr lIns="35717" tIns="35717" rIns="35717" bIns="35717" anchor="ctr"/>
          <a:lstStyle/>
          <a:p>
            <a:pPr marL="40638" marR="40638" defTabSz="910796">
              <a:defRPr sz="3400">
                <a:solidFill>
                  <a:schemeClr val="accent1"/>
                </a:solidFill>
                <a:uFill>
                  <a:solidFill>
                    <a:srgbClr val="000000"/>
                  </a:solidFill>
                </a:uFill>
                <a:latin typeface="Times"/>
                <a:ea typeface="Times"/>
                <a:cs typeface="Times"/>
                <a:sym typeface="Times"/>
              </a:defRPr>
            </a:pPr>
            <a:endParaRPr/>
          </a:p>
        </p:txBody>
      </p:sp>
      <p:sp>
        <p:nvSpPr>
          <p:cNvPr id="49" name="Shape 1977">
            <a:extLst>
              <a:ext uri="{FF2B5EF4-FFF2-40B4-BE49-F238E27FC236}">
                <a16:creationId xmlns:a16="http://schemas.microsoft.com/office/drawing/2014/main" id="{F67D7C03-F134-AB4B-9F0C-7D829D88A0FC}"/>
              </a:ext>
            </a:extLst>
          </p:cNvPr>
          <p:cNvSpPr/>
          <p:nvPr/>
        </p:nvSpPr>
        <p:spPr>
          <a:xfrm>
            <a:off x="5318595" y="1712015"/>
            <a:ext cx="73154" cy="4865801"/>
          </a:xfrm>
          <a:prstGeom prst="rect">
            <a:avLst/>
          </a:prstGeom>
          <a:solidFill>
            <a:srgbClr val="0000FF"/>
          </a:solidFill>
          <a:ln w="12700">
            <a:solidFill>
              <a:srgbClr val="0000FF"/>
            </a:solidFill>
            <a:miter lim="400000"/>
          </a:ln>
        </p:spPr>
        <p:txBody>
          <a:bodyPr lIns="35717" tIns="35717" rIns="35717" bIns="35717" anchor="ctr"/>
          <a:lstStyle/>
          <a:p>
            <a:pPr marL="40638" marR="40638" defTabSz="910796">
              <a:defRPr sz="3400">
                <a:solidFill>
                  <a:schemeClr val="accent1"/>
                </a:solidFill>
                <a:uFill>
                  <a:solidFill>
                    <a:srgbClr val="000000"/>
                  </a:solidFill>
                </a:uFill>
                <a:latin typeface="Times"/>
                <a:ea typeface="Times"/>
                <a:cs typeface="Times"/>
                <a:sym typeface="Times"/>
              </a:defRPr>
            </a:pPr>
            <a:endParaRPr/>
          </a:p>
        </p:txBody>
      </p:sp>
      <p:sp>
        <p:nvSpPr>
          <p:cNvPr id="50" name="Shape 1978">
            <a:extLst>
              <a:ext uri="{FF2B5EF4-FFF2-40B4-BE49-F238E27FC236}">
                <a16:creationId xmlns:a16="http://schemas.microsoft.com/office/drawing/2014/main" id="{A3752A02-4177-3B43-97FC-58B555902EF9}"/>
              </a:ext>
            </a:extLst>
          </p:cNvPr>
          <p:cNvSpPr/>
          <p:nvPr/>
        </p:nvSpPr>
        <p:spPr>
          <a:xfrm>
            <a:off x="5113702" y="6578386"/>
            <a:ext cx="892969" cy="1092414"/>
          </a:xfrm>
          <a:prstGeom prst="rect">
            <a:avLst/>
          </a:prstGeom>
          <a:solidFill>
            <a:srgbClr val="FFFFFF"/>
          </a:solidFill>
          <a:ln w="12700">
            <a:miter lim="400000"/>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a:p>
        </p:txBody>
      </p:sp>
      <p:grpSp>
        <p:nvGrpSpPr>
          <p:cNvPr id="51" name="Group 1981">
            <a:extLst>
              <a:ext uri="{FF2B5EF4-FFF2-40B4-BE49-F238E27FC236}">
                <a16:creationId xmlns:a16="http://schemas.microsoft.com/office/drawing/2014/main" id="{C7981E33-AF14-DB4D-94E1-CA2E27CCD9AA}"/>
              </a:ext>
            </a:extLst>
          </p:cNvPr>
          <p:cNvGrpSpPr/>
          <p:nvPr/>
        </p:nvGrpSpPr>
        <p:grpSpPr>
          <a:xfrm>
            <a:off x="4497115" y="1700528"/>
            <a:ext cx="892969" cy="4857223"/>
            <a:chOff x="0" y="0"/>
            <a:chExt cx="1270000" cy="6908049"/>
          </a:xfrm>
        </p:grpSpPr>
        <p:sp>
          <p:nvSpPr>
            <p:cNvPr id="52" name="Shape 1979">
              <a:extLst>
                <a:ext uri="{FF2B5EF4-FFF2-40B4-BE49-F238E27FC236}">
                  <a16:creationId xmlns:a16="http://schemas.microsoft.com/office/drawing/2014/main" id="{2FBEBA28-3498-FF40-8F0C-372CA66B2A8B}"/>
                </a:ext>
              </a:extLst>
            </p:cNvPr>
            <p:cNvSpPr/>
            <p:nvPr/>
          </p:nvSpPr>
          <p:spPr>
            <a:xfrm>
              <a:off x="0" y="0"/>
              <a:ext cx="1270000" cy="6908050"/>
            </a:xfrm>
            <a:prstGeom prst="rect">
              <a:avLst/>
            </a:prstGeom>
            <a:solidFill>
              <a:srgbClr val="FFFFFF"/>
            </a:solidFill>
            <a:ln w="12700" cap="flat">
              <a:noFill/>
              <a:miter lim="400000"/>
            </a:ln>
            <a:effectLst/>
          </p:spPr>
          <p:txBody>
            <a:bodyPr wrap="square" lIns="50800" tIns="50800" rIns="50800" bIns="50800" numCol="1" anchor="ctr">
              <a:noAutofit/>
            </a:bodyPr>
            <a:lstStyle/>
            <a:p>
              <a:pPr marL="40638" marR="40638" defTabSz="910796">
                <a:defRPr sz="3400">
                  <a:uFill>
                    <a:solidFill>
                      <a:srgbClr val="000000"/>
                    </a:solidFill>
                  </a:uFill>
                  <a:latin typeface="Times"/>
                  <a:ea typeface="Times"/>
                  <a:cs typeface="Times"/>
                  <a:sym typeface="Times"/>
                </a:defRPr>
              </a:pPr>
              <a:endParaRPr/>
            </a:p>
          </p:txBody>
        </p:sp>
        <p:pic>
          <p:nvPicPr>
            <p:cNvPr id="53" name="pasted-image.tif">
              <a:extLst>
                <a:ext uri="{FF2B5EF4-FFF2-40B4-BE49-F238E27FC236}">
                  <a16:creationId xmlns:a16="http://schemas.microsoft.com/office/drawing/2014/main" id="{ED74AF12-7E5D-E044-A2BE-E2F2F967DC8D}"/>
                </a:ext>
              </a:extLst>
            </p:cNvPr>
            <p:cNvPicPr>
              <a:picLocks noChangeAspect="1"/>
            </p:cNvPicPr>
            <p:nvPr/>
          </p:nvPicPr>
          <p:blipFill>
            <a:blip r:embed="rId3">
              <a:extLst/>
            </a:blip>
            <a:srcRect l="7635" t="15951" r="6606" b="17964"/>
            <a:stretch>
              <a:fillRect/>
            </a:stretch>
          </p:blipFill>
          <p:spPr>
            <a:xfrm flipH="1">
              <a:off x="15339" y="5802267"/>
              <a:ext cx="1213922" cy="935431"/>
            </a:xfrm>
            <a:custGeom>
              <a:avLst/>
              <a:gdLst/>
              <a:ahLst/>
              <a:cxnLst>
                <a:cxn ang="0">
                  <a:pos x="wd2" y="hd2"/>
                </a:cxn>
                <a:cxn ang="5400000">
                  <a:pos x="wd2" y="hd2"/>
                </a:cxn>
                <a:cxn ang="10800000">
                  <a:pos x="wd2" y="hd2"/>
                </a:cxn>
                <a:cxn ang="16200000">
                  <a:pos x="wd2" y="hd2"/>
                </a:cxn>
              </a:cxnLst>
              <a:rect l="0" t="0" r="r" b="b"/>
              <a:pathLst>
                <a:path w="20742" h="21575" extrusionOk="0">
                  <a:moveTo>
                    <a:pt x="20582" y="64"/>
                  </a:moveTo>
                  <a:cubicBezTo>
                    <a:pt x="20436" y="-21"/>
                    <a:pt x="20192" y="-25"/>
                    <a:pt x="19829" y="73"/>
                  </a:cubicBezTo>
                  <a:cubicBezTo>
                    <a:pt x="18243" y="500"/>
                    <a:pt x="15725" y="2325"/>
                    <a:pt x="13353" y="4769"/>
                  </a:cubicBezTo>
                  <a:cubicBezTo>
                    <a:pt x="12072" y="6087"/>
                    <a:pt x="10767" y="7350"/>
                    <a:pt x="10450" y="7579"/>
                  </a:cubicBezTo>
                  <a:cubicBezTo>
                    <a:pt x="9655" y="8154"/>
                    <a:pt x="7904" y="8085"/>
                    <a:pt x="7283" y="7451"/>
                  </a:cubicBezTo>
                  <a:cubicBezTo>
                    <a:pt x="6830" y="6988"/>
                    <a:pt x="6686" y="7000"/>
                    <a:pt x="6063" y="7597"/>
                  </a:cubicBezTo>
                  <a:cubicBezTo>
                    <a:pt x="5673" y="7970"/>
                    <a:pt x="4151" y="9040"/>
                    <a:pt x="2679" y="9968"/>
                  </a:cubicBezTo>
                  <a:lnTo>
                    <a:pt x="0" y="11652"/>
                  </a:lnTo>
                  <a:lnTo>
                    <a:pt x="129" y="13218"/>
                  </a:lnTo>
                  <a:cubicBezTo>
                    <a:pt x="415" y="16630"/>
                    <a:pt x="938" y="19958"/>
                    <a:pt x="1309" y="20742"/>
                  </a:cubicBezTo>
                  <a:cubicBezTo>
                    <a:pt x="1523" y="21196"/>
                    <a:pt x="1789" y="21575"/>
                    <a:pt x="1899" y="21575"/>
                  </a:cubicBezTo>
                  <a:cubicBezTo>
                    <a:pt x="2079" y="21575"/>
                    <a:pt x="3708" y="20316"/>
                    <a:pt x="7460" y="17291"/>
                  </a:cubicBezTo>
                  <a:cubicBezTo>
                    <a:pt x="8169" y="16719"/>
                    <a:pt x="8751" y="16001"/>
                    <a:pt x="8755" y="15698"/>
                  </a:cubicBezTo>
                  <a:cubicBezTo>
                    <a:pt x="8767" y="14666"/>
                    <a:pt x="9865" y="11855"/>
                    <a:pt x="10735" y="10627"/>
                  </a:cubicBezTo>
                  <a:cubicBezTo>
                    <a:pt x="11212" y="9953"/>
                    <a:pt x="12341" y="8902"/>
                    <a:pt x="13237" y="8293"/>
                  </a:cubicBezTo>
                  <a:cubicBezTo>
                    <a:pt x="17615" y="5319"/>
                    <a:pt x="21600" y="658"/>
                    <a:pt x="20582" y="64"/>
                  </a:cubicBezTo>
                  <a:close/>
                </a:path>
              </a:pathLst>
            </a:custGeom>
            <a:ln w="12700" cap="flat">
              <a:noFill/>
              <a:round/>
            </a:ln>
            <a:effectLst/>
          </p:spPr>
        </p:pic>
      </p:grpSp>
      <p:grpSp>
        <p:nvGrpSpPr>
          <p:cNvPr id="54" name="Group 1992">
            <a:extLst>
              <a:ext uri="{FF2B5EF4-FFF2-40B4-BE49-F238E27FC236}">
                <a16:creationId xmlns:a16="http://schemas.microsoft.com/office/drawing/2014/main" id="{51ECA683-63CC-D149-82E7-667CBD3280F8}"/>
              </a:ext>
            </a:extLst>
          </p:cNvPr>
          <p:cNvGrpSpPr/>
          <p:nvPr/>
        </p:nvGrpSpPr>
        <p:grpSpPr>
          <a:xfrm>
            <a:off x="4234844" y="1892925"/>
            <a:ext cx="876523" cy="3427891"/>
            <a:chOff x="-81188" y="0"/>
            <a:chExt cx="1246609" cy="4875221"/>
          </a:xfrm>
        </p:grpSpPr>
        <p:sp>
          <p:nvSpPr>
            <p:cNvPr id="55" name="Shape 1982">
              <a:extLst>
                <a:ext uri="{FF2B5EF4-FFF2-40B4-BE49-F238E27FC236}">
                  <a16:creationId xmlns:a16="http://schemas.microsoft.com/office/drawing/2014/main" id="{967AAC9A-D81C-4C49-B6F3-07CE7FCDE100}"/>
                </a:ext>
              </a:extLst>
            </p:cNvPr>
            <p:cNvSpPr/>
            <p:nvPr/>
          </p:nvSpPr>
          <p:spPr>
            <a:xfrm flipH="1" flipV="1">
              <a:off x="435827" y="0"/>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56" name="Shape 1983">
              <a:extLst>
                <a:ext uri="{FF2B5EF4-FFF2-40B4-BE49-F238E27FC236}">
                  <a16:creationId xmlns:a16="http://schemas.microsoft.com/office/drawing/2014/main" id="{71598BD0-A257-8E47-8638-6C257DB59409}"/>
                </a:ext>
              </a:extLst>
            </p:cNvPr>
            <p:cNvSpPr/>
            <p:nvPr/>
          </p:nvSpPr>
          <p:spPr>
            <a:xfrm flipH="1" flipV="1">
              <a:off x="435827" y="589535"/>
              <a:ext cx="729594" cy="388092"/>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57" name="Shape 1984">
              <a:extLst>
                <a:ext uri="{FF2B5EF4-FFF2-40B4-BE49-F238E27FC236}">
                  <a16:creationId xmlns:a16="http://schemas.microsoft.com/office/drawing/2014/main" id="{23594401-5482-454D-9D26-6FD6D82F75B7}"/>
                </a:ext>
              </a:extLst>
            </p:cNvPr>
            <p:cNvSpPr/>
            <p:nvPr/>
          </p:nvSpPr>
          <p:spPr>
            <a:xfrm flipH="1" flipV="1">
              <a:off x="435827" y="1179071"/>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58" name="Shape 1985">
              <a:extLst>
                <a:ext uri="{FF2B5EF4-FFF2-40B4-BE49-F238E27FC236}">
                  <a16:creationId xmlns:a16="http://schemas.microsoft.com/office/drawing/2014/main" id="{9BBA38C3-2DEE-0041-A84F-9E7C1DC4B1B2}"/>
                </a:ext>
              </a:extLst>
            </p:cNvPr>
            <p:cNvSpPr/>
            <p:nvPr/>
          </p:nvSpPr>
          <p:spPr>
            <a:xfrm flipH="1" flipV="1">
              <a:off x="435827" y="1888734"/>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59" name="Shape 1986">
              <a:extLst>
                <a:ext uri="{FF2B5EF4-FFF2-40B4-BE49-F238E27FC236}">
                  <a16:creationId xmlns:a16="http://schemas.microsoft.com/office/drawing/2014/main" id="{A2902930-8B92-5B44-862A-CCC760219395}"/>
                </a:ext>
              </a:extLst>
            </p:cNvPr>
            <p:cNvSpPr/>
            <p:nvPr/>
          </p:nvSpPr>
          <p:spPr>
            <a:xfrm rot="16200000">
              <a:off x="-740946" y="820514"/>
              <a:ext cx="1837492" cy="5179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1700">
                  <a:solidFill>
                    <a:schemeClr val="accent1"/>
                  </a:solidFill>
                </a:defRPr>
              </a:pPr>
              <a:r>
                <a:rPr>
                  <a:solidFill>
                    <a:srgbClr val="0000FF"/>
                  </a:solidFill>
                </a:rPr>
                <a:t>water + CO</a:t>
              </a:r>
              <a:r>
                <a:rPr baseline="-5999">
                  <a:solidFill>
                    <a:srgbClr val="0000FF"/>
                  </a:solidFill>
                </a:rPr>
                <a:t>2</a:t>
              </a:r>
            </a:p>
          </p:txBody>
        </p:sp>
        <p:sp>
          <p:nvSpPr>
            <p:cNvPr id="60" name="Shape 1987">
              <a:extLst>
                <a:ext uri="{FF2B5EF4-FFF2-40B4-BE49-F238E27FC236}">
                  <a16:creationId xmlns:a16="http://schemas.microsoft.com/office/drawing/2014/main" id="{82CF05FA-272C-2242-8CD4-F2DEF8796B2A}"/>
                </a:ext>
              </a:extLst>
            </p:cNvPr>
            <p:cNvSpPr/>
            <p:nvPr/>
          </p:nvSpPr>
          <p:spPr>
            <a:xfrm flipH="1" flipV="1">
              <a:off x="435827" y="2598396"/>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61" name="Shape 1988">
              <a:extLst>
                <a:ext uri="{FF2B5EF4-FFF2-40B4-BE49-F238E27FC236}">
                  <a16:creationId xmlns:a16="http://schemas.microsoft.com/office/drawing/2014/main" id="{7CAB9F63-7852-E541-B381-AF951D4DE8B1}"/>
                </a:ext>
              </a:extLst>
            </p:cNvPr>
            <p:cNvSpPr/>
            <p:nvPr/>
          </p:nvSpPr>
          <p:spPr>
            <a:xfrm flipH="1" flipV="1">
              <a:off x="435827" y="3187932"/>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62" name="Shape 1989">
              <a:extLst>
                <a:ext uri="{FF2B5EF4-FFF2-40B4-BE49-F238E27FC236}">
                  <a16:creationId xmlns:a16="http://schemas.microsoft.com/office/drawing/2014/main" id="{8FA8BEC2-4433-CC44-A99A-386ABCCAE09E}"/>
                </a:ext>
              </a:extLst>
            </p:cNvPr>
            <p:cNvSpPr/>
            <p:nvPr/>
          </p:nvSpPr>
          <p:spPr>
            <a:xfrm flipH="1" flipV="1">
              <a:off x="435827" y="3777468"/>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63" name="Shape 1990">
              <a:extLst>
                <a:ext uri="{FF2B5EF4-FFF2-40B4-BE49-F238E27FC236}">
                  <a16:creationId xmlns:a16="http://schemas.microsoft.com/office/drawing/2014/main" id="{D88399C8-8AE8-4944-B0C7-5DCC08B8DB0B}"/>
                </a:ext>
              </a:extLst>
            </p:cNvPr>
            <p:cNvSpPr/>
            <p:nvPr/>
          </p:nvSpPr>
          <p:spPr>
            <a:xfrm flipH="1" flipV="1">
              <a:off x="435827" y="4487130"/>
              <a:ext cx="729594" cy="388091"/>
            </a:xfrm>
            <a:prstGeom prst="line">
              <a:avLst/>
            </a:prstGeom>
            <a:noFill/>
            <a:ln w="38100" cap="flat">
              <a:solidFill>
                <a:srgbClr val="0000FF"/>
              </a:solidFill>
              <a:prstDash val="solid"/>
              <a:round/>
              <a:tailEnd type="triangle" w="med" len="med"/>
            </a:ln>
            <a:effectLst/>
          </p:spPr>
          <p:txBody>
            <a:bodyPr wrap="square" lIns="0" tIns="0" rIns="0" bIns="0" numCol="1" anchor="t">
              <a:noAutofit/>
            </a:bodyPr>
            <a:lstStyle/>
            <a:p>
              <a:pPr marL="40638" marR="40638" defTabSz="910796">
                <a:defRPr sz="3400">
                  <a:uFill>
                    <a:solidFill>
                      <a:srgbClr val="000000"/>
                    </a:solidFill>
                  </a:uFill>
                  <a:latin typeface="Times"/>
                  <a:ea typeface="Times"/>
                  <a:cs typeface="Times"/>
                  <a:sym typeface="Times"/>
                </a:defRPr>
              </a:pPr>
              <a:endParaRPr/>
            </a:p>
          </p:txBody>
        </p:sp>
        <p:sp>
          <p:nvSpPr>
            <p:cNvPr id="64" name="Shape 1991">
              <a:extLst>
                <a:ext uri="{FF2B5EF4-FFF2-40B4-BE49-F238E27FC236}">
                  <a16:creationId xmlns:a16="http://schemas.microsoft.com/office/drawing/2014/main" id="{BC5F50FC-CE1B-844C-9661-A2C6024A14E4}"/>
                </a:ext>
              </a:extLst>
            </p:cNvPr>
            <p:cNvSpPr/>
            <p:nvPr/>
          </p:nvSpPr>
          <p:spPr>
            <a:xfrm rot="16200000">
              <a:off x="-740944" y="3418912"/>
              <a:ext cx="1837492" cy="5179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defRPr sz="1700">
                  <a:solidFill>
                    <a:schemeClr val="accent1"/>
                  </a:solidFill>
                </a:defRPr>
              </a:pPr>
              <a:r>
                <a:rPr>
                  <a:solidFill>
                    <a:srgbClr val="0000FF"/>
                  </a:solidFill>
                </a:rPr>
                <a:t>water + CO</a:t>
              </a:r>
              <a:r>
                <a:rPr baseline="-5999">
                  <a:solidFill>
                    <a:srgbClr val="0000FF"/>
                  </a:solidFill>
                </a:rPr>
                <a:t>2</a:t>
              </a:r>
            </a:p>
          </p:txBody>
        </p:sp>
      </p:grpSp>
      <p:grpSp>
        <p:nvGrpSpPr>
          <p:cNvPr id="65" name="Group 1995">
            <a:extLst>
              <a:ext uri="{FF2B5EF4-FFF2-40B4-BE49-F238E27FC236}">
                <a16:creationId xmlns:a16="http://schemas.microsoft.com/office/drawing/2014/main" id="{418A4C5C-43E0-3244-A1DB-9ADDCEF2F693}"/>
              </a:ext>
            </a:extLst>
          </p:cNvPr>
          <p:cNvGrpSpPr/>
          <p:nvPr/>
        </p:nvGrpSpPr>
        <p:grpSpPr>
          <a:xfrm>
            <a:off x="1827210" y="1648692"/>
            <a:ext cx="1339454" cy="1647221"/>
            <a:chOff x="0" y="0"/>
            <a:chExt cx="1905000" cy="2342713"/>
          </a:xfrm>
        </p:grpSpPr>
        <p:pic>
          <p:nvPicPr>
            <p:cNvPr id="66" name="pasted-image.pdf">
              <a:extLst>
                <a:ext uri="{FF2B5EF4-FFF2-40B4-BE49-F238E27FC236}">
                  <a16:creationId xmlns:a16="http://schemas.microsoft.com/office/drawing/2014/main" id="{381AC515-3C5D-124E-83FF-5250CCD677D5}"/>
                </a:ext>
              </a:extLst>
            </p:cNvPr>
            <p:cNvPicPr>
              <a:picLocks noChangeAspect="1"/>
            </p:cNvPicPr>
            <p:nvPr/>
          </p:nvPicPr>
          <p:blipFill>
            <a:blip r:embed="rId4">
              <a:extLst/>
            </a:blip>
            <a:srcRect r="9"/>
            <a:stretch>
              <a:fillRect/>
            </a:stretch>
          </p:blipFill>
          <p:spPr>
            <a:xfrm>
              <a:off x="661" y="0"/>
              <a:ext cx="1901826" cy="23427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8"/>
                  </a:lnTo>
                  <a:lnTo>
                    <a:pt x="0" y="21600"/>
                  </a:lnTo>
                  <a:lnTo>
                    <a:pt x="10800" y="21600"/>
                  </a:lnTo>
                  <a:lnTo>
                    <a:pt x="21600" y="21600"/>
                  </a:lnTo>
                  <a:lnTo>
                    <a:pt x="21600" y="10798"/>
                  </a:lnTo>
                  <a:lnTo>
                    <a:pt x="21600" y="0"/>
                  </a:lnTo>
                  <a:lnTo>
                    <a:pt x="10800" y="0"/>
                  </a:lnTo>
                  <a:lnTo>
                    <a:pt x="0" y="0"/>
                  </a:lnTo>
                  <a:close/>
                  <a:moveTo>
                    <a:pt x="15646" y="757"/>
                  </a:moveTo>
                  <a:cubicBezTo>
                    <a:pt x="15717" y="751"/>
                    <a:pt x="15794" y="752"/>
                    <a:pt x="15871" y="765"/>
                  </a:cubicBezTo>
                  <a:cubicBezTo>
                    <a:pt x="15988" y="784"/>
                    <a:pt x="16084" y="849"/>
                    <a:pt x="16083" y="907"/>
                  </a:cubicBezTo>
                  <a:cubicBezTo>
                    <a:pt x="16082" y="920"/>
                    <a:pt x="16056" y="929"/>
                    <a:pt x="16047" y="940"/>
                  </a:cubicBezTo>
                  <a:cubicBezTo>
                    <a:pt x="16166" y="971"/>
                    <a:pt x="16232" y="1038"/>
                    <a:pt x="16263" y="1189"/>
                  </a:cubicBezTo>
                  <a:cubicBezTo>
                    <a:pt x="16274" y="1148"/>
                    <a:pt x="16310" y="1139"/>
                    <a:pt x="16335" y="1116"/>
                  </a:cubicBezTo>
                  <a:cubicBezTo>
                    <a:pt x="16312" y="1106"/>
                    <a:pt x="16291" y="1098"/>
                    <a:pt x="16277" y="1079"/>
                  </a:cubicBezTo>
                  <a:cubicBezTo>
                    <a:pt x="16234" y="1024"/>
                    <a:pt x="16253" y="949"/>
                    <a:pt x="16322" y="915"/>
                  </a:cubicBezTo>
                  <a:cubicBezTo>
                    <a:pt x="16390" y="880"/>
                    <a:pt x="16482" y="896"/>
                    <a:pt x="16525" y="951"/>
                  </a:cubicBezTo>
                  <a:cubicBezTo>
                    <a:pt x="16534" y="964"/>
                    <a:pt x="16528" y="978"/>
                    <a:pt x="16529" y="992"/>
                  </a:cubicBezTo>
                  <a:cubicBezTo>
                    <a:pt x="16541" y="955"/>
                    <a:pt x="16577" y="921"/>
                    <a:pt x="16655" y="896"/>
                  </a:cubicBezTo>
                  <a:cubicBezTo>
                    <a:pt x="16723" y="875"/>
                    <a:pt x="16796" y="866"/>
                    <a:pt x="16867" y="867"/>
                  </a:cubicBezTo>
                  <a:cubicBezTo>
                    <a:pt x="17014" y="870"/>
                    <a:pt x="17148" y="919"/>
                    <a:pt x="17192" y="981"/>
                  </a:cubicBezTo>
                  <a:cubicBezTo>
                    <a:pt x="17403" y="971"/>
                    <a:pt x="17585" y="964"/>
                    <a:pt x="17710" y="970"/>
                  </a:cubicBezTo>
                  <a:cubicBezTo>
                    <a:pt x="17893" y="978"/>
                    <a:pt x="17987" y="1025"/>
                    <a:pt x="18035" y="1112"/>
                  </a:cubicBezTo>
                  <a:cubicBezTo>
                    <a:pt x="18053" y="1105"/>
                    <a:pt x="18068" y="1094"/>
                    <a:pt x="18089" y="1090"/>
                  </a:cubicBezTo>
                  <a:cubicBezTo>
                    <a:pt x="18221" y="1070"/>
                    <a:pt x="18328" y="1094"/>
                    <a:pt x="18422" y="1149"/>
                  </a:cubicBezTo>
                  <a:cubicBezTo>
                    <a:pt x="18425" y="1145"/>
                    <a:pt x="18424" y="1115"/>
                    <a:pt x="18427" y="1112"/>
                  </a:cubicBezTo>
                  <a:cubicBezTo>
                    <a:pt x="18459" y="1086"/>
                    <a:pt x="18544" y="1070"/>
                    <a:pt x="18661" y="1065"/>
                  </a:cubicBezTo>
                  <a:cubicBezTo>
                    <a:pt x="18984" y="1049"/>
                    <a:pt x="19527" y="1117"/>
                    <a:pt x="19865" y="1211"/>
                  </a:cubicBezTo>
                  <a:cubicBezTo>
                    <a:pt x="19928" y="1205"/>
                    <a:pt x="20024" y="1208"/>
                    <a:pt x="20099" y="1204"/>
                  </a:cubicBezTo>
                  <a:cubicBezTo>
                    <a:pt x="20312" y="1186"/>
                    <a:pt x="20552" y="1178"/>
                    <a:pt x="20789" y="1182"/>
                  </a:cubicBezTo>
                  <a:cubicBezTo>
                    <a:pt x="20949" y="1184"/>
                    <a:pt x="21065" y="1194"/>
                    <a:pt x="21172" y="1208"/>
                  </a:cubicBezTo>
                  <a:cubicBezTo>
                    <a:pt x="21190" y="1210"/>
                    <a:pt x="21201" y="1209"/>
                    <a:pt x="21217" y="1211"/>
                  </a:cubicBezTo>
                  <a:cubicBezTo>
                    <a:pt x="21274" y="1221"/>
                    <a:pt x="21357" y="1230"/>
                    <a:pt x="21375" y="1244"/>
                  </a:cubicBezTo>
                  <a:cubicBezTo>
                    <a:pt x="21376" y="1246"/>
                    <a:pt x="21373" y="1253"/>
                    <a:pt x="21375" y="1255"/>
                  </a:cubicBezTo>
                  <a:cubicBezTo>
                    <a:pt x="21376" y="1256"/>
                    <a:pt x="21387" y="1257"/>
                    <a:pt x="21388" y="1259"/>
                  </a:cubicBezTo>
                  <a:cubicBezTo>
                    <a:pt x="21410" y="1288"/>
                    <a:pt x="21374" y="1407"/>
                    <a:pt x="21316" y="1548"/>
                  </a:cubicBezTo>
                  <a:cubicBezTo>
                    <a:pt x="21348" y="1556"/>
                    <a:pt x="21378" y="1570"/>
                    <a:pt x="21397" y="1595"/>
                  </a:cubicBezTo>
                  <a:cubicBezTo>
                    <a:pt x="21440" y="1651"/>
                    <a:pt x="21421" y="1722"/>
                    <a:pt x="21352" y="1756"/>
                  </a:cubicBezTo>
                  <a:cubicBezTo>
                    <a:pt x="21310" y="1778"/>
                    <a:pt x="21264" y="1775"/>
                    <a:pt x="21221" y="1760"/>
                  </a:cubicBezTo>
                  <a:cubicBezTo>
                    <a:pt x="21214" y="1773"/>
                    <a:pt x="21211" y="1783"/>
                    <a:pt x="21203" y="1797"/>
                  </a:cubicBezTo>
                  <a:cubicBezTo>
                    <a:pt x="21248" y="1763"/>
                    <a:pt x="21287" y="1764"/>
                    <a:pt x="21325" y="1782"/>
                  </a:cubicBezTo>
                  <a:cubicBezTo>
                    <a:pt x="21336" y="1787"/>
                    <a:pt x="21351" y="1781"/>
                    <a:pt x="21361" y="1789"/>
                  </a:cubicBezTo>
                  <a:cubicBezTo>
                    <a:pt x="21385" y="1809"/>
                    <a:pt x="21400" y="1875"/>
                    <a:pt x="21411" y="1965"/>
                  </a:cubicBezTo>
                  <a:cubicBezTo>
                    <a:pt x="21411" y="1967"/>
                    <a:pt x="21410" y="1967"/>
                    <a:pt x="21411" y="1969"/>
                  </a:cubicBezTo>
                  <a:cubicBezTo>
                    <a:pt x="21411" y="1970"/>
                    <a:pt x="21410" y="1971"/>
                    <a:pt x="21411" y="1972"/>
                  </a:cubicBezTo>
                  <a:cubicBezTo>
                    <a:pt x="21425" y="2112"/>
                    <a:pt x="21415" y="2418"/>
                    <a:pt x="21397" y="2752"/>
                  </a:cubicBezTo>
                  <a:cubicBezTo>
                    <a:pt x="21390" y="2890"/>
                    <a:pt x="21404" y="2935"/>
                    <a:pt x="21388" y="3107"/>
                  </a:cubicBezTo>
                  <a:cubicBezTo>
                    <a:pt x="21371" y="3288"/>
                    <a:pt x="21354" y="3322"/>
                    <a:pt x="21339" y="3454"/>
                  </a:cubicBezTo>
                  <a:cubicBezTo>
                    <a:pt x="21312" y="3798"/>
                    <a:pt x="21304" y="4017"/>
                    <a:pt x="21257" y="4508"/>
                  </a:cubicBezTo>
                  <a:cubicBezTo>
                    <a:pt x="21146" y="5682"/>
                    <a:pt x="21078" y="6329"/>
                    <a:pt x="21010" y="6693"/>
                  </a:cubicBezTo>
                  <a:cubicBezTo>
                    <a:pt x="20983" y="7293"/>
                    <a:pt x="20913" y="8118"/>
                    <a:pt x="20766" y="9569"/>
                  </a:cubicBezTo>
                  <a:lnTo>
                    <a:pt x="20613" y="11069"/>
                  </a:lnTo>
                  <a:lnTo>
                    <a:pt x="20239" y="11073"/>
                  </a:lnTo>
                  <a:cubicBezTo>
                    <a:pt x="20446" y="11100"/>
                    <a:pt x="20613" y="11136"/>
                    <a:pt x="20613" y="11175"/>
                  </a:cubicBezTo>
                  <a:cubicBezTo>
                    <a:pt x="20613" y="11256"/>
                    <a:pt x="20135" y="11303"/>
                    <a:pt x="19680" y="11310"/>
                  </a:cubicBezTo>
                  <a:cubicBezTo>
                    <a:pt x="19615" y="11311"/>
                    <a:pt x="19561" y="11308"/>
                    <a:pt x="19499" y="11307"/>
                  </a:cubicBezTo>
                  <a:cubicBezTo>
                    <a:pt x="19396" y="11305"/>
                    <a:pt x="19291" y="11307"/>
                    <a:pt x="19207" y="11299"/>
                  </a:cubicBezTo>
                  <a:cubicBezTo>
                    <a:pt x="19053" y="11287"/>
                    <a:pt x="18933" y="11267"/>
                    <a:pt x="18905" y="11230"/>
                  </a:cubicBezTo>
                  <a:cubicBezTo>
                    <a:pt x="18890" y="11211"/>
                    <a:pt x="18898" y="11192"/>
                    <a:pt x="18900" y="11171"/>
                  </a:cubicBezTo>
                  <a:cubicBezTo>
                    <a:pt x="18759" y="11173"/>
                    <a:pt x="18706" y="11059"/>
                    <a:pt x="18706" y="10791"/>
                  </a:cubicBezTo>
                  <a:cubicBezTo>
                    <a:pt x="18706" y="10705"/>
                    <a:pt x="18718" y="10644"/>
                    <a:pt x="18733" y="10590"/>
                  </a:cubicBezTo>
                  <a:cubicBezTo>
                    <a:pt x="18690" y="10193"/>
                    <a:pt x="18811" y="9151"/>
                    <a:pt x="18959" y="8837"/>
                  </a:cubicBezTo>
                  <a:cubicBezTo>
                    <a:pt x="18991" y="8767"/>
                    <a:pt x="19018" y="8662"/>
                    <a:pt x="19049" y="8577"/>
                  </a:cubicBezTo>
                  <a:cubicBezTo>
                    <a:pt x="19000" y="8361"/>
                    <a:pt x="18995" y="7969"/>
                    <a:pt x="19094" y="7289"/>
                  </a:cubicBezTo>
                  <a:cubicBezTo>
                    <a:pt x="19171" y="6758"/>
                    <a:pt x="19233" y="5848"/>
                    <a:pt x="19270" y="5097"/>
                  </a:cubicBezTo>
                  <a:cubicBezTo>
                    <a:pt x="19255" y="5036"/>
                    <a:pt x="19229" y="4994"/>
                    <a:pt x="19229" y="4907"/>
                  </a:cubicBezTo>
                  <a:cubicBezTo>
                    <a:pt x="19229" y="4743"/>
                    <a:pt x="19161" y="4485"/>
                    <a:pt x="19076" y="4332"/>
                  </a:cubicBezTo>
                  <a:cubicBezTo>
                    <a:pt x="19057" y="4299"/>
                    <a:pt x="19057" y="4260"/>
                    <a:pt x="19044" y="4226"/>
                  </a:cubicBezTo>
                  <a:cubicBezTo>
                    <a:pt x="18998" y="4245"/>
                    <a:pt x="18955" y="4240"/>
                    <a:pt x="18909" y="4179"/>
                  </a:cubicBezTo>
                  <a:cubicBezTo>
                    <a:pt x="18875" y="4134"/>
                    <a:pt x="18868" y="3988"/>
                    <a:pt x="18882" y="3791"/>
                  </a:cubicBezTo>
                  <a:cubicBezTo>
                    <a:pt x="18829" y="3785"/>
                    <a:pt x="18767" y="3751"/>
                    <a:pt x="18688" y="3674"/>
                  </a:cubicBezTo>
                  <a:cubicBezTo>
                    <a:pt x="18657" y="3644"/>
                    <a:pt x="18626" y="3485"/>
                    <a:pt x="18593" y="3337"/>
                  </a:cubicBezTo>
                  <a:cubicBezTo>
                    <a:pt x="18524" y="3416"/>
                    <a:pt x="18436" y="3423"/>
                    <a:pt x="18373" y="3290"/>
                  </a:cubicBezTo>
                  <a:cubicBezTo>
                    <a:pt x="18349" y="3239"/>
                    <a:pt x="18349" y="3176"/>
                    <a:pt x="18346" y="3118"/>
                  </a:cubicBezTo>
                  <a:cubicBezTo>
                    <a:pt x="18336" y="3127"/>
                    <a:pt x="18337" y="3140"/>
                    <a:pt x="18323" y="3147"/>
                  </a:cubicBezTo>
                  <a:cubicBezTo>
                    <a:pt x="18254" y="3181"/>
                    <a:pt x="18163" y="3166"/>
                    <a:pt x="18120" y="3110"/>
                  </a:cubicBezTo>
                  <a:cubicBezTo>
                    <a:pt x="18116" y="3104"/>
                    <a:pt x="18119" y="3099"/>
                    <a:pt x="18116" y="3092"/>
                  </a:cubicBezTo>
                  <a:cubicBezTo>
                    <a:pt x="18043" y="3073"/>
                    <a:pt x="17977" y="3009"/>
                    <a:pt x="17926" y="2916"/>
                  </a:cubicBezTo>
                  <a:cubicBezTo>
                    <a:pt x="17881" y="2892"/>
                    <a:pt x="17841" y="2889"/>
                    <a:pt x="17787" y="2836"/>
                  </a:cubicBezTo>
                  <a:cubicBezTo>
                    <a:pt x="17758" y="2808"/>
                    <a:pt x="17753" y="2739"/>
                    <a:pt x="17737" y="2693"/>
                  </a:cubicBezTo>
                  <a:cubicBezTo>
                    <a:pt x="17721" y="2693"/>
                    <a:pt x="17694" y="2679"/>
                    <a:pt x="17674" y="2675"/>
                  </a:cubicBezTo>
                  <a:cubicBezTo>
                    <a:pt x="17671" y="2679"/>
                    <a:pt x="17673" y="2694"/>
                    <a:pt x="17669" y="2697"/>
                  </a:cubicBezTo>
                  <a:cubicBezTo>
                    <a:pt x="17552" y="2792"/>
                    <a:pt x="17349" y="2623"/>
                    <a:pt x="17223" y="2400"/>
                  </a:cubicBezTo>
                  <a:cubicBezTo>
                    <a:pt x="17167" y="2436"/>
                    <a:pt x="17109" y="2434"/>
                    <a:pt x="17070" y="2331"/>
                  </a:cubicBezTo>
                  <a:cubicBezTo>
                    <a:pt x="17064" y="2315"/>
                    <a:pt x="17067" y="2310"/>
                    <a:pt x="17061" y="2294"/>
                  </a:cubicBezTo>
                  <a:cubicBezTo>
                    <a:pt x="17054" y="2294"/>
                    <a:pt x="17050" y="2299"/>
                    <a:pt x="17043" y="2298"/>
                  </a:cubicBezTo>
                  <a:cubicBezTo>
                    <a:pt x="16961" y="2339"/>
                    <a:pt x="16873" y="2349"/>
                    <a:pt x="16822" y="2280"/>
                  </a:cubicBezTo>
                  <a:cubicBezTo>
                    <a:pt x="16813" y="2268"/>
                    <a:pt x="16836" y="2220"/>
                    <a:pt x="16840" y="2192"/>
                  </a:cubicBezTo>
                  <a:cubicBezTo>
                    <a:pt x="16734" y="2264"/>
                    <a:pt x="16610" y="2220"/>
                    <a:pt x="16412" y="2042"/>
                  </a:cubicBezTo>
                  <a:cubicBezTo>
                    <a:pt x="16356" y="1991"/>
                    <a:pt x="16322" y="1924"/>
                    <a:pt x="16290" y="1855"/>
                  </a:cubicBezTo>
                  <a:cubicBezTo>
                    <a:pt x="16243" y="2091"/>
                    <a:pt x="16105" y="2128"/>
                    <a:pt x="15826" y="1969"/>
                  </a:cubicBezTo>
                  <a:cubicBezTo>
                    <a:pt x="15658" y="1873"/>
                    <a:pt x="15607" y="1752"/>
                    <a:pt x="15591" y="1581"/>
                  </a:cubicBezTo>
                  <a:cubicBezTo>
                    <a:pt x="15584" y="1591"/>
                    <a:pt x="15586" y="1614"/>
                    <a:pt x="15578" y="1621"/>
                  </a:cubicBezTo>
                  <a:cubicBezTo>
                    <a:pt x="15542" y="1650"/>
                    <a:pt x="15497" y="1647"/>
                    <a:pt x="15456" y="1643"/>
                  </a:cubicBezTo>
                  <a:cubicBezTo>
                    <a:pt x="15371" y="1718"/>
                    <a:pt x="15269" y="1714"/>
                    <a:pt x="15199" y="1566"/>
                  </a:cubicBezTo>
                  <a:cubicBezTo>
                    <a:pt x="15199" y="1565"/>
                    <a:pt x="15200" y="1563"/>
                    <a:pt x="15199" y="1562"/>
                  </a:cubicBezTo>
                  <a:cubicBezTo>
                    <a:pt x="15182" y="1563"/>
                    <a:pt x="15166" y="1553"/>
                    <a:pt x="15150" y="1544"/>
                  </a:cubicBezTo>
                  <a:cubicBezTo>
                    <a:pt x="15086" y="1683"/>
                    <a:pt x="14960" y="1708"/>
                    <a:pt x="14731" y="1599"/>
                  </a:cubicBezTo>
                  <a:cubicBezTo>
                    <a:pt x="14646" y="1559"/>
                    <a:pt x="14611" y="1486"/>
                    <a:pt x="14595" y="1405"/>
                  </a:cubicBezTo>
                  <a:cubicBezTo>
                    <a:pt x="14496" y="1486"/>
                    <a:pt x="14371" y="1448"/>
                    <a:pt x="14266" y="1281"/>
                  </a:cubicBezTo>
                  <a:cubicBezTo>
                    <a:pt x="14222" y="1456"/>
                    <a:pt x="14079" y="1481"/>
                    <a:pt x="13635" y="1405"/>
                  </a:cubicBezTo>
                  <a:cubicBezTo>
                    <a:pt x="13328" y="1352"/>
                    <a:pt x="13248" y="1278"/>
                    <a:pt x="13248" y="1068"/>
                  </a:cubicBezTo>
                  <a:cubicBezTo>
                    <a:pt x="13248" y="829"/>
                    <a:pt x="13300" y="801"/>
                    <a:pt x="13770" y="801"/>
                  </a:cubicBezTo>
                  <a:cubicBezTo>
                    <a:pt x="14018" y="801"/>
                    <a:pt x="14130" y="824"/>
                    <a:pt x="14199" y="867"/>
                  </a:cubicBezTo>
                  <a:cubicBezTo>
                    <a:pt x="14253" y="771"/>
                    <a:pt x="14372" y="734"/>
                    <a:pt x="14555" y="790"/>
                  </a:cubicBezTo>
                  <a:cubicBezTo>
                    <a:pt x="14638" y="816"/>
                    <a:pt x="14687" y="871"/>
                    <a:pt x="14713" y="948"/>
                  </a:cubicBezTo>
                  <a:cubicBezTo>
                    <a:pt x="14722" y="933"/>
                    <a:pt x="14729" y="919"/>
                    <a:pt x="14753" y="907"/>
                  </a:cubicBezTo>
                  <a:cubicBezTo>
                    <a:pt x="14797" y="886"/>
                    <a:pt x="14852" y="885"/>
                    <a:pt x="14911" y="896"/>
                  </a:cubicBezTo>
                  <a:cubicBezTo>
                    <a:pt x="14925" y="899"/>
                    <a:pt x="14937" y="907"/>
                    <a:pt x="14951" y="911"/>
                  </a:cubicBezTo>
                  <a:cubicBezTo>
                    <a:pt x="14955" y="911"/>
                    <a:pt x="14957" y="907"/>
                    <a:pt x="14960" y="907"/>
                  </a:cubicBezTo>
                  <a:cubicBezTo>
                    <a:pt x="15034" y="907"/>
                    <a:pt x="15071" y="941"/>
                    <a:pt x="15105" y="977"/>
                  </a:cubicBezTo>
                  <a:cubicBezTo>
                    <a:pt x="15066" y="917"/>
                    <a:pt x="15065" y="842"/>
                    <a:pt x="15145" y="801"/>
                  </a:cubicBezTo>
                  <a:cubicBezTo>
                    <a:pt x="15241" y="753"/>
                    <a:pt x="15354" y="775"/>
                    <a:pt x="15425" y="820"/>
                  </a:cubicBezTo>
                  <a:cubicBezTo>
                    <a:pt x="15478" y="790"/>
                    <a:pt x="15554" y="765"/>
                    <a:pt x="15646" y="757"/>
                  </a:cubicBezTo>
                  <a:close/>
                  <a:moveTo>
                    <a:pt x="15578" y="1039"/>
                  </a:moveTo>
                  <a:cubicBezTo>
                    <a:pt x="15598" y="1069"/>
                    <a:pt x="15611" y="1108"/>
                    <a:pt x="15623" y="1149"/>
                  </a:cubicBezTo>
                  <a:cubicBezTo>
                    <a:pt x="15637" y="1111"/>
                    <a:pt x="15655" y="1073"/>
                    <a:pt x="15673" y="1043"/>
                  </a:cubicBezTo>
                  <a:cubicBezTo>
                    <a:pt x="15641" y="1043"/>
                    <a:pt x="15607" y="1041"/>
                    <a:pt x="15578" y="1039"/>
                  </a:cubicBezTo>
                  <a:close/>
                  <a:moveTo>
                    <a:pt x="20221" y="2042"/>
                  </a:moveTo>
                  <a:cubicBezTo>
                    <a:pt x="20208" y="2044"/>
                    <a:pt x="20198" y="2062"/>
                    <a:pt x="20185" y="2060"/>
                  </a:cubicBezTo>
                  <a:cubicBezTo>
                    <a:pt x="20178" y="2059"/>
                    <a:pt x="20178" y="2067"/>
                    <a:pt x="20171" y="2067"/>
                  </a:cubicBezTo>
                  <a:cubicBezTo>
                    <a:pt x="20177" y="2183"/>
                    <a:pt x="20190" y="2251"/>
                    <a:pt x="20180" y="2459"/>
                  </a:cubicBezTo>
                  <a:cubicBezTo>
                    <a:pt x="20179" y="2476"/>
                    <a:pt x="20176" y="2521"/>
                    <a:pt x="20176" y="2539"/>
                  </a:cubicBezTo>
                  <a:cubicBezTo>
                    <a:pt x="20183" y="2474"/>
                    <a:pt x="20195" y="2377"/>
                    <a:pt x="20203" y="2316"/>
                  </a:cubicBezTo>
                  <a:cubicBezTo>
                    <a:pt x="20208" y="2278"/>
                    <a:pt x="20216" y="2094"/>
                    <a:pt x="20221" y="2071"/>
                  </a:cubicBezTo>
                  <a:cubicBezTo>
                    <a:pt x="20224" y="2058"/>
                    <a:pt x="20220" y="2053"/>
                    <a:pt x="20221" y="2042"/>
                  </a:cubicBezTo>
                  <a:close/>
                  <a:moveTo>
                    <a:pt x="19928" y="6268"/>
                  </a:moveTo>
                  <a:cubicBezTo>
                    <a:pt x="19914" y="6348"/>
                    <a:pt x="19907" y="6429"/>
                    <a:pt x="19910" y="6528"/>
                  </a:cubicBezTo>
                  <a:cubicBezTo>
                    <a:pt x="19915" y="6442"/>
                    <a:pt x="19922" y="6377"/>
                    <a:pt x="19928" y="6268"/>
                  </a:cubicBezTo>
                  <a:close/>
                </a:path>
              </a:pathLst>
            </a:custGeom>
            <a:ln w="12700" cap="flat">
              <a:noFill/>
              <a:round/>
            </a:ln>
            <a:effectLst/>
          </p:spPr>
        </p:pic>
        <p:pic>
          <p:nvPicPr>
            <p:cNvPr id="67" name="Clipboard 2.jpg">
              <a:extLst>
                <a:ext uri="{FF2B5EF4-FFF2-40B4-BE49-F238E27FC236}">
                  <a16:creationId xmlns:a16="http://schemas.microsoft.com/office/drawing/2014/main" id="{58C6CFA5-B0DE-E44D-9D1B-33CB2A8E75AA}"/>
                </a:ext>
              </a:extLst>
            </p:cNvPr>
            <p:cNvPicPr>
              <a:picLocks noChangeAspect="1"/>
            </p:cNvPicPr>
            <p:nvPr/>
          </p:nvPicPr>
          <p:blipFill>
            <a:blip r:embed="rId5">
              <a:extLst/>
            </a:blip>
            <a:srcRect/>
            <a:stretch>
              <a:fillRect/>
            </a:stretch>
          </p:blipFill>
          <p:spPr>
            <a:xfrm>
              <a:off x="0" y="2976"/>
              <a:ext cx="1905000" cy="2336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1304" y="968"/>
                  </a:moveTo>
                  <a:cubicBezTo>
                    <a:pt x="12215" y="980"/>
                    <a:pt x="13021" y="1044"/>
                    <a:pt x="13216" y="1156"/>
                  </a:cubicBezTo>
                  <a:cubicBezTo>
                    <a:pt x="13394" y="1257"/>
                    <a:pt x="13729" y="1327"/>
                    <a:pt x="13959" y="1313"/>
                  </a:cubicBezTo>
                  <a:cubicBezTo>
                    <a:pt x="14189" y="1300"/>
                    <a:pt x="14526" y="1357"/>
                    <a:pt x="14710" y="1438"/>
                  </a:cubicBezTo>
                  <a:cubicBezTo>
                    <a:pt x="14895" y="1519"/>
                    <a:pt x="15044" y="1552"/>
                    <a:pt x="15044" y="1508"/>
                  </a:cubicBezTo>
                  <a:cubicBezTo>
                    <a:pt x="15043" y="1464"/>
                    <a:pt x="15146" y="1494"/>
                    <a:pt x="15268" y="1577"/>
                  </a:cubicBezTo>
                  <a:cubicBezTo>
                    <a:pt x="15391" y="1661"/>
                    <a:pt x="15494" y="1684"/>
                    <a:pt x="15494" y="1632"/>
                  </a:cubicBezTo>
                  <a:cubicBezTo>
                    <a:pt x="15494" y="1581"/>
                    <a:pt x="15613" y="1632"/>
                    <a:pt x="15764" y="1743"/>
                  </a:cubicBezTo>
                  <a:cubicBezTo>
                    <a:pt x="15914" y="1853"/>
                    <a:pt x="16076" y="1910"/>
                    <a:pt x="16124" y="1871"/>
                  </a:cubicBezTo>
                  <a:cubicBezTo>
                    <a:pt x="16276" y="1747"/>
                    <a:pt x="18348" y="2959"/>
                    <a:pt x="18288" y="3137"/>
                  </a:cubicBezTo>
                  <a:cubicBezTo>
                    <a:pt x="18273" y="3180"/>
                    <a:pt x="18339" y="3335"/>
                    <a:pt x="18436" y="3478"/>
                  </a:cubicBezTo>
                  <a:cubicBezTo>
                    <a:pt x="18579" y="3687"/>
                    <a:pt x="18573" y="3765"/>
                    <a:pt x="18400" y="3881"/>
                  </a:cubicBezTo>
                  <a:cubicBezTo>
                    <a:pt x="18226" y="3999"/>
                    <a:pt x="18033" y="3919"/>
                    <a:pt x="17374" y="3456"/>
                  </a:cubicBezTo>
                  <a:cubicBezTo>
                    <a:pt x="16928" y="3142"/>
                    <a:pt x="16508" y="2888"/>
                    <a:pt x="16438" y="2891"/>
                  </a:cubicBezTo>
                  <a:cubicBezTo>
                    <a:pt x="16369" y="2893"/>
                    <a:pt x="16113" y="2795"/>
                    <a:pt x="15867" y="2674"/>
                  </a:cubicBezTo>
                  <a:cubicBezTo>
                    <a:pt x="15110" y="2301"/>
                    <a:pt x="13686" y="1948"/>
                    <a:pt x="12460" y="1831"/>
                  </a:cubicBezTo>
                  <a:cubicBezTo>
                    <a:pt x="11250" y="1714"/>
                    <a:pt x="8949" y="1831"/>
                    <a:pt x="7898" y="2062"/>
                  </a:cubicBezTo>
                  <a:cubicBezTo>
                    <a:pt x="6060" y="2465"/>
                    <a:pt x="4149" y="3479"/>
                    <a:pt x="3416" y="4443"/>
                  </a:cubicBezTo>
                  <a:cubicBezTo>
                    <a:pt x="3020" y="4962"/>
                    <a:pt x="2864" y="6240"/>
                    <a:pt x="3159" y="6523"/>
                  </a:cubicBezTo>
                  <a:cubicBezTo>
                    <a:pt x="3280" y="6639"/>
                    <a:pt x="3459" y="6903"/>
                    <a:pt x="3560" y="7110"/>
                  </a:cubicBezTo>
                  <a:cubicBezTo>
                    <a:pt x="3824" y="7655"/>
                    <a:pt x="4966" y="8527"/>
                    <a:pt x="5468" y="8566"/>
                  </a:cubicBezTo>
                  <a:cubicBezTo>
                    <a:pt x="6262" y="8627"/>
                    <a:pt x="7227" y="8997"/>
                    <a:pt x="7826" y="9472"/>
                  </a:cubicBezTo>
                  <a:cubicBezTo>
                    <a:pt x="8340" y="9880"/>
                    <a:pt x="8521" y="9949"/>
                    <a:pt x="9076" y="9949"/>
                  </a:cubicBezTo>
                  <a:cubicBezTo>
                    <a:pt x="9639" y="9949"/>
                    <a:pt x="9802" y="10015"/>
                    <a:pt x="10278" y="10422"/>
                  </a:cubicBezTo>
                  <a:cubicBezTo>
                    <a:pt x="10922" y="10974"/>
                    <a:pt x="11019" y="11275"/>
                    <a:pt x="11038" y="12847"/>
                  </a:cubicBezTo>
                  <a:cubicBezTo>
                    <a:pt x="11047" y="13489"/>
                    <a:pt x="11108" y="14151"/>
                    <a:pt x="11174" y="14318"/>
                  </a:cubicBezTo>
                  <a:cubicBezTo>
                    <a:pt x="11244" y="14499"/>
                    <a:pt x="11300" y="13808"/>
                    <a:pt x="11308" y="12612"/>
                  </a:cubicBezTo>
                  <a:cubicBezTo>
                    <a:pt x="11320" y="11074"/>
                    <a:pt x="11370" y="10547"/>
                    <a:pt x="11534" y="10367"/>
                  </a:cubicBezTo>
                  <a:cubicBezTo>
                    <a:pt x="11984" y="9870"/>
                    <a:pt x="12327" y="10723"/>
                    <a:pt x="12366" y="12440"/>
                  </a:cubicBezTo>
                  <a:cubicBezTo>
                    <a:pt x="12392" y="13569"/>
                    <a:pt x="12635" y="13130"/>
                    <a:pt x="12650" y="11930"/>
                  </a:cubicBezTo>
                  <a:cubicBezTo>
                    <a:pt x="12655" y="11450"/>
                    <a:pt x="12730" y="11023"/>
                    <a:pt x="12816" y="10980"/>
                  </a:cubicBezTo>
                  <a:cubicBezTo>
                    <a:pt x="13029" y="10873"/>
                    <a:pt x="13382" y="11126"/>
                    <a:pt x="13856" y="11732"/>
                  </a:cubicBezTo>
                  <a:cubicBezTo>
                    <a:pt x="14244" y="12229"/>
                    <a:pt x="14251" y="12280"/>
                    <a:pt x="14216" y="13977"/>
                  </a:cubicBezTo>
                  <a:cubicBezTo>
                    <a:pt x="14189" y="15258"/>
                    <a:pt x="14214" y="15523"/>
                    <a:pt x="14301" y="14986"/>
                  </a:cubicBezTo>
                  <a:cubicBezTo>
                    <a:pt x="14366" y="14585"/>
                    <a:pt x="14423" y="13837"/>
                    <a:pt x="14432" y="13324"/>
                  </a:cubicBezTo>
                  <a:cubicBezTo>
                    <a:pt x="14448" y="12388"/>
                    <a:pt x="14606" y="12073"/>
                    <a:pt x="14868" y="12454"/>
                  </a:cubicBezTo>
                  <a:cubicBezTo>
                    <a:pt x="14970" y="12602"/>
                    <a:pt x="15040" y="12378"/>
                    <a:pt x="15120" y="11644"/>
                  </a:cubicBezTo>
                  <a:cubicBezTo>
                    <a:pt x="15220" y="10720"/>
                    <a:pt x="15278" y="10582"/>
                    <a:pt x="15759" y="10114"/>
                  </a:cubicBezTo>
                  <a:cubicBezTo>
                    <a:pt x="16050" y="9831"/>
                    <a:pt x="16344" y="9625"/>
                    <a:pt x="16412" y="9659"/>
                  </a:cubicBezTo>
                  <a:cubicBezTo>
                    <a:pt x="16479" y="9693"/>
                    <a:pt x="16544" y="10198"/>
                    <a:pt x="16556" y="10778"/>
                  </a:cubicBezTo>
                  <a:lnTo>
                    <a:pt x="16578" y="11831"/>
                  </a:lnTo>
                  <a:lnTo>
                    <a:pt x="16718" y="10437"/>
                  </a:lnTo>
                  <a:cubicBezTo>
                    <a:pt x="16857" y="9044"/>
                    <a:pt x="16962" y="8759"/>
                    <a:pt x="17271" y="8914"/>
                  </a:cubicBezTo>
                  <a:cubicBezTo>
                    <a:pt x="17383" y="8971"/>
                    <a:pt x="17409" y="9515"/>
                    <a:pt x="17361" y="10628"/>
                  </a:cubicBezTo>
                  <a:cubicBezTo>
                    <a:pt x="17297" y="12095"/>
                    <a:pt x="17373" y="12504"/>
                    <a:pt x="17644" y="12146"/>
                  </a:cubicBezTo>
                  <a:cubicBezTo>
                    <a:pt x="17691" y="12085"/>
                    <a:pt x="17833" y="11167"/>
                    <a:pt x="17960" y="10110"/>
                  </a:cubicBezTo>
                  <a:cubicBezTo>
                    <a:pt x="18122" y="8759"/>
                    <a:pt x="18254" y="8151"/>
                    <a:pt x="18405" y="8056"/>
                  </a:cubicBezTo>
                  <a:cubicBezTo>
                    <a:pt x="18523" y="7982"/>
                    <a:pt x="18621" y="7758"/>
                    <a:pt x="18621" y="7557"/>
                  </a:cubicBezTo>
                  <a:cubicBezTo>
                    <a:pt x="18621" y="7117"/>
                    <a:pt x="19010" y="6776"/>
                    <a:pt x="19156" y="7088"/>
                  </a:cubicBezTo>
                  <a:cubicBezTo>
                    <a:pt x="19256" y="7299"/>
                    <a:pt x="19179" y="8297"/>
                    <a:pt x="18936" y="9942"/>
                  </a:cubicBezTo>
                  <a:cubicBezTo>
                    <a:pt x="18853" y="10504"/>
                    <a:pt x="18834" y="11032"/>
                    <a:pt x="18891" y="11115"/>
                  </a:cubicBezTo>
                  <a:cubicBezTo>
                    <a:pt x="18948" y="11199"/>
                    <a:pt x="18949" y="11777"/>
                    <a:pt x="18896" y="12399"/>
                  </a:cubicBezTo>
                  <a:cubicBezTo>
                    <a:pt x="18842" y="13022"/>
                    <a:pt x="18791" y="14223"/>
                    <a:pt x="18783" y="15070"/>
                  </a:cubicBezTo>
                  <a:cubicBezTo>
                    <a:pt x="18775" y="15917"/>
                    <a:pt x="18704" y="16641"/>
                    <a:pt x="18626" y="16681"/>
                  </a:cubicBezTo>
                  <a:cubicBezTo>
                    <a:pt x="18547" y="16720"/>
                    <a:pt x="18521" y="16833"/>
                    <a:pt x="18567" y="16930"/>
                  </a:cubicBezTo>
                  <a:cubicBezTo>
                    <a:pt x="18614" y="17030"/>
                    <a:pt x="18545" y="17143"/>
                    <a:pt x="18405" y="17187"/>
                  </a:cubicBezTo>
                  <a:cubicBezTo>
                    <a:pt x="18269" y="17229"/>
                    <a:pt x="18188" y="17328"/>
                    <a:pt x="18225" y="17407"/>
                  </a:cubicBezTo>
                  <a:cubicBezTo>
                    <a:pt x="18262" y="17486"/>
                    <a:pt x="18061" y="17733"/>
                    <a:pt x="17780" y="17957"/>
                  </a:cubicBezTo>
                  <a:cubicBezTo>
                    <a:pt x="17498" y="18181"/>
                    <a:pt x="17303" y="18437"/>
                    <a:pt x="17343" y="18522"/>
                  </a:cubicBezTo>
                  <a:cubicBezTo>
                    <a:pt x="17448" y="18745"/>
                    <a:pt x="16029" y="19628"/>
                    <a:pt x="14900" y="20045"/>
                  </a:cubicBezTo>
                  <a:cubicBezTo>
                    <a:pt x="14368" y="20240"/>
                    <a:pt x="13475" y="20481"/>
                    <a:pt x="12915" y="20576"/>
                  </a:cubicBezTo>
                  <a:cubicBezTo>
                    <a:pt x="12355" y="20672"/>
                    <a:pt x="11451" y="20745"/>
                    <a:pt x="10904" y="20738"/>
                  </a:cubicBezTo>
                  <a:cubicBezTo>
                    <a:pt x="9447" y="20720"/>
                    <a:pt x="7322" y="20283"/>
                    <a:pt x="7506" y="20041"/>
                  </a:cubicBezTo>
                  <a:cubicBezTo>
                    <a:pt x="7548" y="19985"/>
                    <a:pt x="7368" y="19856"/>
                    <a:pt x="7106" y="19751"/>
                  </a:cubicBezTo>
                  <a:cubicBezTo>
                    <a:pt x="6217" y="19398"/>
                    <a:pt x="4958" y="18356"/>
                    <a:pt x="4482" y="17579"/>
                  </a:cubicBezTo>
                  <a:cubicBezTo>
                    <a:pt x="4232" y="17172"/>
                    <a:pt x="3956" y="16768"/>
                    <a:pt x="3870" y="16684"/>
                  </a:cubicBezTo>
                  <a:cubicBezTo>
                    <a:pt x="3784" y="16600"/>
                    <a:pt x="3735" y="16318"/>
                    <a:pt x="3758" y="16061"/>
                  </a:cubicBezTo>
                  <a:cubicBezTo>
                    <a:pt x="3780" y="15803"/>
                    <a:pt x="3632" y="14618"/>
                    <a:pt x="3429" y="13427"/>
                  </a:cubicBezTo>
                  <a:lnTo>
                    <a:pt x="3060" y="11259"/>
                  </a:lnTo>
                  <a:lnTo>
                    <a:pt x="2430" y="11332"/>
                  </a:lnTo>
                  <a:cubicBezTo>
                    <a:pt x="1572" y="11428"/>
                    <a:pt x="1476" y="11224"/>
                    <a:pt x="2138" y="10716"/>
                  </a:cubicBezTo>
                  <a:cubicBezTo>
                    <a:pt x="2436" y="10486"/>
                    <a:pt x="2689" y="10208"/>
                    <a:pt x="2700" y="10096"/>
                  </a:cubicBezTo>
                  <a:cubicBezTo>
                    <a:pt x="2761" y="9494"/>
                    <a:pt x="2490" y="7836"/>
                    <a:pt x="2092" y="6394"/>
                  </a:cubicBezTo>
                  <a:cubicBezTo>
                    <a:pt x="1912" y="5741"/>
                    <a:pt x="2091" y="4483"/>
                    <a:pt x="2412" y="4145"/>
                  </a:cubicBezTo>
                  <a:cubicBezTo>
                    <a:pt x="4106" y="2368"/>
                    <a:pt x="5686" y="1608"/>
                    <a:pt x="8757" y="1101"/>
                  </a:cubicBezTo>
                  <a:cubicBezTo>
                    <a:pt x="9374" y="999"/>
                    <a:pt x="10393" y="957"/>
                    <a:pt x="11304" y="968"/>
                  </a:cubicBezTo>
                  <a:close/>
                  <a:moveTo>
                    <a:pt x="3816" y="9832"/>
                  </a:moveTo>
                  <a:cubicBezTo>
                    <a:pt x="3612" y="9852"/>
                    <a:pt x="3364" y="9925"/>
                    <a:pt x="3258" y="10030"/>
                  </a:cubicBezTo>
                  <a:cubicBezTo>
                    <a:pt x="3072" y="10214"/>
                    <a:pt x="3084" y="10221"/>
                    <a:pt x="3406" y="10081"/>
                  </a:cubicBezTo>
                  <a:cubicBezTo>
                    <a:pt x="3712" y="9948"/>
                    <a:pt x="3803" y="9960"/>
                    <a:pt x="4059" y="10169"/>
                  </a:cubicBezTo>
                  <a:cubicBezTo>
                    <a:pt x="4355" y="10410"/>
                    <a:pt x="4350" y="10409"/>
                    <a:pt x="4036" y="10664"/>
                  </a:cubicBezTo>
                  <a:cubicBezTo>
                    <a:pt x="3864" y="10805"/>
                    <a:pt x="3726" y="10951"/>
                    <a:pt x="3726" y="10987"/>
                  </a:cubicBezTo>
                  <a:cubicBezTo>
                    <a:pt x="3726" y="11023"/>
                    <a:pt x="3910" y="11030"/>
                    <a:pt x="4136" y="11005"/>
                  </a:cubicBezTo>
                  <a:cubicBezTo>
                    <a:pt x="4672" y="10948"/>
                    <a:pt x="4799" y="10402"/>
                    <a:pt x="4324" y="10195"/>
                  </a:cubicBezTo>
                  <a:cubicBezTo>
                    <a:pt x="4153" y="10120"/>
                    <a:pt x="4051" y="10009"/>
                    <a:pt x="4100" y="9945"/>
                  </a:cubicBezTo>
                  <a:cubicBezTo>
                    <a:pt x="4177" y="9843"/>
                    <a:pt x="4020" y="9811"/>
                    <a:pt x="3816" y="9832"/>
                  </a:cubicBezTo>
                  <a:close/>
                </a:path>
              </a:pathLst>
            </a:custGeom>
            <a:ln w="12700" cap="flat">
              <a:noFill/>
              <a:round/>
            </a:ln>
            <a:effectLst/>
          </p:spPr>
        </p:pic>
      </p:grpSp>
      <p:sp>
        <p:nvSpPr>
          <p:cNvPr id="68" name="Shape 1997">
            <a:extLst>
              <a:ext uri="{FF2B5EF4-FFF2-40B4-BE49-F238E27FC236}">
                <a16:creationId xmlns:a16="http://schemas.microsoft.com/office/drawing/2014/main" id="{3719BB7F-2499-9845-A7F9-12A26A2D04D3}"/>
              </a:ext>
            </a:extLst>
          </p:cNvPr>
          <p:cNvSpPr/>
          <p:nvPr/>
        </p:nvSpPr>
        <p:spPr>
          <a:xfrm>
            <a:off x="8507347" y="5532617"/>
            <a:ext cx="1346522" cy="348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000" b="1">
                <a:solidFill>
                  <a:srgbClr val="FF2600"/>
                </a:solidFill>
              </a:defRPr>
            </a:lvl1pPr>
          </a:lstStyle>
          <a:p>
            <a:r>
              <a:rPr sz="1600"/>
              <a:t>hydrophobic</a:t>
            </a:r>
          </a:p>
        </p:txBody>
      </p:sp>
      <p:sp>
        <p:nvSpPr>
          <p:cNvPr id="69" name="Shape 2001">
            <a:extLst>
              <a:ext uri="{FF2B5EF4-FFF2-40B4-BE49-F238E27FC236}">
                <a16:creationId xmlns:a16="http://schemas.microsoft.com/office/drawing/2014/main" id="{41670243-B471-0C46-90ED-257AC7C8BB2A}"/>
              </a:ext>
            </a:extLst>
          </p:cNvPr>
          <p:cNvSpPr/>
          <p:nvPr/>
        </p:nvSpPr>
        <p:spPr>
          <a:xfrm>
            <a:off x="6313835" y="5532617"/>
            <a:ext cx="1208364" cy="3488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000" b="1">
                <a:solidFill>
                  <a:srgbClr val="0433FF"/>
                </a:solidFill>
              </a:defRPr>
            </a:lvl1pPr>
          </a:lstStyle>
          <a:p>
            <a:r>
              <a:rPr sz="1600"/>
              <a:t>hydrophilic</a:t>
            </a:r>
          </a:p>
        </p:txBody>
      </p:sp>
      <p:sp>
        <p:nvSpPr>
          <p:cNvPr id="70" name="Shape 2004">
            <a:extLst>
              <a:ext uri="{FF2B5EF4-FFF2-40B4-BE49-F238E27FC236}">
                <a16:creationId xmlns:a16="http://schemas.microsoft.com/office/drawing/2014/main" id="{3437822C-0EC3-4E40-928C-DE1D793B253C}"/>
              </a:ext>
            </a:extLst>
          </p:cNvPr>
          <p:cNvSpPr/>
          <p:nvPr/>
        </p:nvSpPr>
        <p:spPr>
          <a:xfrm>
            <a:off x="7670849" y="3474786"/>
            <a:ext cx="810507" cy="598290"/>
          </a:xfrm>
          <a:prstGeom prst="rect">
            <a:avLst/>
          </a:prstGeom>
          <a:solidFill>
            <a:srgbClr val="FFFFFF"/>
          </a:solidFill>
          <a:ln w="12700">
            <a:miter lim="400000"/>
          </a:ln>
        </p:spPr>
        <p:txBody>
          <a:bodyPr lIns="35717" tIns="35717" rIns="35717" bIns="35717" anchor="ctr"/>
          <a:lstStyle/>
          <a:p>
            <a:pPr marL="40638" marR="40638" defTabSz="910796">
              <a:defRPr sz="3400">
                <a:uFill>
                  <a:solidFill>
                    <a:srgbClr val="000000"/>
                  </a:solidFill>
                </a:uFill>
                <a:latin typeface="Times"/>
                <a:ea typeface="Times"/>
                <a:cs typeface="Times"/>
                <a:sym typeface="Times"/>
              </a:defRPr>
            </a:pPr>
            <a:endParaRPr/>
          </a:p>
        </p:txBody>
      </p:sp>
      <p:sp>
        <p:nvSpPr>
          <p:cNvPr id="71" name="TextBox 70">
            <a:extLst>
              <a:ext uri="{FF2B5EF4-FFF2-40B4-BE49-F238E27FC236}">
                <a16:creationId xmlns:a16="http://schemas.microsoft.com/office/drawing/2014/main" id="{9BCE8C28-6CA5-274A-80B9-C94872CEF7B1}"/>
              </a:ext>
            </a:extLst>
          </p:cNvPr>
          <p:cNvSpPr txBox="1"/>
          <p:nvPr/>
        </p:nvSpPr>
        <p:spPr>
          <a:xfrm>
            <a:off x="9112647" y="6437973"/>
            <a:ext cx="3200400" cy="276999"/>
          </a:xfrm>
          <a:prstGeom prst="rect">
            <a:avLst/>
          </a:prstGeom>
          <a:noFill/>
        </p:spPr>
        <p:txBody>
          <a:bodyPr wrap="square" rtlCol="0">
            <a:spAutoFit/>
          </a:bodyPr>
          <a:lstStyle/>
          <a:p>
            <a:r>
              <a:rPr lang="en-US" sz="1200" dirty="0"/>
              <a:t>Jessop, </a:t>
            </a:r>
            <a:r>
              <a:rPr lang="en-US" sz="1200" i="1" dirty="0"/>
              <a:t>Green </a:t>
            </a:r>
            <a:r>
              <a:rPr lang="en-US" sz="1200" i="1" dirty="0" err="1"/>
              <a:t>Chem</a:t>
            </a:r>
            <a:r>
              <a:rPr lang="en-US" sz="1200" dirty="0"/>
              <a:t> (2018)</a:t>
            </a:r>
            <a:r>
              <a:rPr lang="en-US" sz="1200" b="1" dirty="0"/>
              <a:t> </a:t>
            </a:r>
            <a:r>
              <a:rPr lang="en-US" sz="1200" i="1" dirty="0"/>
              <a:t>20</a:t>
            </a:r>
            <a:r>
              <a:rPr lang="en-US" sz="1200" dirty="0"/>
              <a:t>, 1899</a:t>
            </a:r>
          </a:p>
        </p:txBody>
      </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Water for Oil-Based Paints</a:t>
            </a:r>
          </a:p>
        </p:txBody>
      </p:sp>
    </p:spTree>
    <p:extLst>
      <p:ext uri="{BB962C8B-B14F-4D97-AF65-F5344CB8AC3E}">
        <p14:creationId xmlns:p14="http://schemas.microsoft.com/office/powerpoint/2010/main" val="14902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25E-6 -3.33333E-6 L 1.25E-6 -0.70463 " pathEditMode="relative" rAng="0" ptsTypes="AA">
                                      <p:cBhvr>
                                        <p:cTn id="6" dur="1000" fill="hold"/>
                                        <p:tgtEl>
                                          <p:spTgt spid="51"/>
                                        </p:tgtEl>
                                        <p:attrNameLst>
                                          <p:attrName>ppt_x</p:attrName>
                                          <p:attrName>ppt_y</p:attrName>
                                        </p:attrNameLst>
                                      </p:cBhvr>
                                      <p:rCtr x="0" y="-35231"/>
                                    </p:animMotion>
                                  </p:childTnLst>
                                </p:cTn>
                              </p:par>
                            </p:childTnLst>
                          </p:cTn>
                        </p:par>
                        <p:par>
                          <p:cTn id="7" fill="hold">
                            <p:stCondLst>
                              <p:cond delay="1000"/>
                            </p:stCondLst>
                            <p:childTnLst>
                              <p:par>
                                <p:cTn id="8" presetID="9" presetClass="entr" fill="hold" grpId="0" nodeType="afterEffect">
                                  <p:stCondLst>
                                    <p:cond delay="0"/>
                                  </p:stCondLst>
                                  <p:iterate>
                                    <p:tmAbs val="0"/>
                                  </p:iterate>
                                  <p:childTnLst>
                                    <p:set>
                                      <p:cBhvr>
                                        <p:cTn id="9" fill="hold"/>
                                        <p:tgtEl>
                                          <p:spTgt spid="54"/>
                                        </p:tgtEl>
                                        <p:attrNameLst>
                                          <p:attrName>style.visibility</p:attrName>
                                        </p:attrNameLst>
                                      </p:cBhvr>
                                      <p:to>
                                        <p:strVal val="visible"/>
                                      </p:to>
                                    </p:set>
                                    <p:animEffect transition="in" filter="dissolve">
                                      <p:cBhvr>
                                        <p:cTn id="10" dur="10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fill="hold" grpId="0" nodeType="clickEffect">
                                  <p:stCondLst>
                                    <p:cond delay="0"/>
                                  </p:stCondLst>
                                  <p:iterate>
                                    <p:tmAbs val="0"/>
                                  </p:iterate>
                                  <p:childTnLst>
                                    <p:animEffect transition="out" filter="dissolve">
                                      <p:cBhvr>
                                        <p:cTn id="14" dur="1000" fill="hold"/>
                                        <p:tgtEl>
                                          <p:spTgt spid="48"/>
                                        </p:tgtEl>
                                      </p:cBhvr>
                                    </p:animEffect>
                                    <p:set>
                                      <p:cBhvr>
                                        <p:cTn id="15" fill="hold">
                                          <p:stCondLst>
                                            <p:cond delay="999"/>
                                          </p:stCondLst>
                                        </p:cTn>
                                        <p:tgtEl>
                                          <p:spTgt spid="48"/>
                                        </p:tgtEl>
                                        <p:attrNameLst>
                                          <p:attrName>style.visibility</p:attrName>
                                        </p:attrNameLst>
                                      </p:cBhvr>
                                      <p:to>
                                        <p:strVal val="hidden"/>
                                      </p:to>
                                    </p:set>
                                  </p:childTnLst>
                                </p:cTn>
                              </p:par>
                              <p:par>
                                <p:cTn id="16" presetID="9" presetClass="entr" fill="hold" grpId="0" nodeType="withEffect">
                                  <p:stCondLst>
                                    <p:cond delay="0"/>
                                  </p:stCondLst>
                                  <p:iterate>
                                    <p:tmAbs val="0"/>
                                  </p:iterate>
                                  <p:childTnLst>
                                    <p:set>
                                      <p:cBhvr>
                                        <p:cTn id="17" fill="hold"/>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advAuto="0"/>
      <p:bldP spid="49" grpId="0" animBg="1" advAuto="0"/>
      <p:bldP spid="54"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16321"/>
            <a:ext cx="7886700" cy="707886"/>
          </a:xfrm>
        </p:spPr>
        <p:txBody>
          <a:bodyPr>
            <a:spAutoFit/>
          </a:bodyPr>
          <a:lstStyle/>
          <a:p>
            <a:pPr algn="ctr">
              <a:lnSpc>
                <a:spcPct val="100000"/>
              </a:lnSpc>
            </a:pPr>
            <a:r>
              <a:rPr lang="en-US" sz="4000" b="1" dirty="0">
                <a:latin typeface="+mn-lt"/>
              </a:rPr>
              <a:t>Supercritical Fluids: CO</a:t>
            </a:r>
            <a:r>
              <a:rPr lang="en-US" sz="4000" b="1" baseline="-25000" dirty="0">
                <a:latin typeface="+mn-lt"/>
              </a:rPr>
              <a:t>2</a:t>
            </a:r>
          </a:p>
        </p:txBody>
      </p:sp>
      <p:sp>
        <p:nvSpPr>
          <p:cNvPr id="3" name="Rectangle 3"/>
          <p:cNvSpPr txBox="1">
            <a:spLocks noChangeArrowheads="1"/>
          </p:cNvSpPr>
          <p:nvPr/>
        </p:nvSpPr>
        <p:spPr>
          <a:xfrm>
            <a:off x="8084536" y="1730663"/>
            <a:ext cx="3437070" cy="248779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sz="2300" dirty="0"/>
              <a:t>Small molecules (e.g., CO</a:t>
            </a:r>
            <a:r>
              <a:rPr lang="en-US" altLang="x-none" sz="2300" baseline="-25000" dirty="0"/>
              <a:t>2</a:t>
            </a:r>
            <a:r>
              <a:rPr lang="en-US" altLang="x-none" sz="2300" dirty="0"/>
              <a:t>, H</a:t>
            </a:r>
            <a:r>
              <a:rPr lang="en-US" altLang="x-none" sz="2300" baseline="-25000" dirty="0"/>
              <a:t>2</a:t>
            </a:r>
            <a:r>
              <a:rPr lang="en-US" altLang="x-none" sz="2300" dirty="0"/>
              <a:t>O) used under conditions of elevated pressure and temperature to form a fluid that is neither liquid nor gas.</a:t>
            </a:r>
          </a:p>
        </p:txBody>
      </p:sp>
      <p:sp>
        <p:nvSpPr>
          <p:cNvPr id="5" name="Rectangle 1027"/>
          <p:cNvSpPr txBox="1">
            <a:spLocks noChangeArrowheads="1"/>
          </p:cNvSpPr>
          <p:nvPr/>
        </p:nvSpPr>
        <p:spPr>
          <a:xfrm>
            <a:off x="1036105" y="1450858"/>
            <a:ext cx="6613286" cy="4541115"/>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a:lnSpc>
                <a:spcPct val="114000"/>
              </a:lnSpc>
              <a:spcBef>
                <a:spcPts val="0"/>
              </a:spcBef>
            </a:pPr>
            <a:r>
              <a:rPr lang="en-GB" sz="2000" dirty="0"/>
              <a:t>Similar advantages to water</a:t>
            </a:r>
          </a:p>
          <a:p>
            <a:pPr marL="742950" lvl="1" indent="-285750">
              <a:lnSpc>
                <a:spcPct val="114000"/>
              </a:lnSpc>
              <a:spcBef>
                <a:spcPts val="0"/>
              </a:spcBef>
            </a:pPr>
            <a:r>
              <a:rPr lang="en-GB" sz="1900" dirty="0"/>
              <a:t>Natural, inert, non-flammable, cheap, plentiful.</a:t>
            </a:r>
          </a:p>
          <a:p>
            <a:pPr marL="742950" lvl="1" indent="-285750">
              <a:lnSpc>
                <a:spcPct val="114000"/>
              </a:lnSpc>
              <a:spcBef>
                <a:spcPts val="0"/>
              </a:spcBef>
            </a:pPr>
            <a:r>
              <a:rPr lang="en-US" sz="1900" dirty="0"/>
              <a:t>Easily available commercially in &gt; 99.9% pure form.</a:t>
            </a:r>
          </a:p>
          <a:p>
            <a:pPr marL="742950" lvl="1" indent="-285750">
              <a:lnSpc>
                <a:spcPct val="114000"/>
              </a:lnSpc>
              <a:spcBef>
                <a:spcPts val="0"/>
              </a:spcBef>
            </a:pPr>
            <a:r>
              <a:rPr lang="en-GB" sz="1900" dirty="0"/>
              <a:t>By-product of brewing, ammonia synthesis, combustion.</a:t>
            </a:r>
          </a:p>
          <a:p>
            <a:pPr>
              <a:lnSpc>
                <a:spcPct val="114000"/>
              </a:lnSpc>
              <a:spcBef>
                <a:spcPts val="0"/>
              </a:spcBef>
            </a:pPr>
            <a:r>
              <a:rPr lang="en-GB" sz="2000" dirty="0"/>
              <a:t>Already being adopted in a variety of commercial processes (see later).</a:t>
            </a:r>
          </a:p>
          <a:p>
            <a:pPr>
              <a:lnSpc>
                <a:spcPct val="114000"/>
              </a:lnSpc>
              <a:spcBef>
                <a:spcPts val="0"/>
              </a:spcBef>
            </a:pPr>
            <a:r>
              <a:rPr lang="en-GB" sz="2000" dirty="0"/>
              <a:t>Non-toxic and properties well understood.</a:t>
            </a:r>
          </a:p>
          <a:p>
            <a:pPr>
              <a:lnSpc>
                <a:spcPct val="114000"/>
              </a:lnSpc>
              <a:spcBef>
                <a:spcPts val="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14000"/>
              </a:lnSpc>
              <a:spcBef>
                <a:spcPts val="0"/>
              </a:spcBef>
            </a:pPr>
            <a:r>
              <a:rPr lang="en-US" sz="1900" dirty="0"/>
              <a:t>Simple product isolation, by evaporation to 100% dryness.</a:t>
            </a:r>
          </a:p>
          <a:p>
            <a:pPr>
              <a:lnSpc>
                <a:spcPct val="114000"/>
              </a:lnSpc>
              <a:spcBef>
                <a:spcPts val="0"/>
              </a:spcBef>
            </a:pPr>
            <a:r>
              <a:rPr lang="en-GB" sz="2000" dirty="0"/>
              <a:t>Potential for product processing (extraction, particle </a:t>
            </a:r>
            <a:r>
              <a:rPr lang="en-GB" sz="2000" dirty="0" err="1"/>
              <a:t>micronozation</a:t>
            </a:r>
            <a:r>
              <a:rPr lang="en-GB" sz="2000" dirty="0"/>
              <a:t>, chromatography, textile dyeing, etc.).</a:t>
            </a:r>
          </a:p>
        </p:txBody>
      </p:sp>
      <p:sp>
        <p:nvSpPr>
          <p:cNvPr id="6" name="Rectangle 3"/>
          <p:cNvSpPr txBox="1">
            <a:spLocks noChangeArrowheads="1"/>
          </p:cNvSpPr>
          <p:nvPr/>
        </p:nvSpPr>
        <p:spPr>
          <a:xfrm>
            <a:off x="8084536" y="4447813"/>
            <a:ext cx="3437070" cy="189423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33400" lvl="1">
              <a:lnSpc>
                <a:spcPct val="114000"/>
              </a:lnSpc>
              <a:spcBef>
                <a:spcPts val="0"/>
              </a:spcBef>
            </a:pPr>
            <a:r>
              <a:rPr lang="en-US" altLang="x-none" sz="2000" dirty="0"/>
              <a:t>High pressure required. </a:t>
            </a:r>
          </a:p>
          <a:p>
            <a:pPr marL="533400" lvl="1">
              <a:lnSpc>
                <a:spcPct val="114000"/>
              </a:lnSpc>
              <a:spcBef>
                <a:spcPts val="0"/>
              </a:spcBef>
            </a:pPr>
            <a:r>
              <a:rPr lang="en-US" altLang="x-none" sz="2000" dirty="0"/>
              <a:t>May have poor solvency for polar molecules.</a:t>
            </a:r>
          </a:p>
          <a:p>
            <a:pPr marL="533400" lvl="1">
              <a:lnSpc>
                <a:spcPct val="114000"/>
              </a:lnSpc>
              <a:spcBef>
                <a:spcPts val="0"/>
              </a:spcBef>
            </a:pPr>
            <a:r>
              <a:rPr lang="en-US" altLang="x-none" sz="2000" dirty="0"/>
              <a:t>May require Surfactants.</a:t>
            </a:r>
          </a:p>
        </p:txBody>
      </p:sp>
      <p:cxnSp>
        <p:nvCxnSpPr>
          <p:cNvPr id="7" name="Straight Connector 6">
            <a:extLst>
              <a:ext uri="{FF2B5EF4-FFF2-40B4-BE49-F238E27FC236}">
                <a16:creationId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8947" y="254142"/>
            <a:ext cx="3981265" cy="646331"/>
          </a:xfrm>
        </p:spPr>
        <p:txBody>
          <a:bodyPr wrap="square">
            <a:spAutoFit/>
          </a:bodyPr>
          <a:lstStyle/>
          <a:p>
            <a:pPr algn="ctr"/>
            <a:r>
              <a:rPr lang="en-US" sz="4000" b="1" dirty="0">
                <a:latin typeface="+mn-lt"/>
              </a:rPr>
              <a:t>Supercritical CO</a:t>
            </a:r>
            <a:r>
              <a:rPr lang="en-US" sz="4000" b="1" baseline="-25000" dirty="0">
                <a:latin typeface="+mn-lt"/>
              </a:rPr>
              <a:t>2</a:t>
            </a:r>
          </a:p>
        </p:txBody>
      </p:sp>
      <p:cxnSp>
        <p:nvCxnSpPr>
          <p:cNvPr id="7" name="Straight Connector 6">
            <a:extLst>
              <a:ext uri="{FF2B5EF4-FFF2-40B4-BE49-F238E27FC236}">
                <a16:creationId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058E9DDE-2ABC-7846-BBB9-91777A4D1B46}"/>
              </a:ext>
            </a:extLst>
          </p:cNvPr>
          <p:cNvPicPr>
            <a:picLocks noChangeAspect="1" noChangeArrowheads="1"/>
          </p:cNvPicPr>
          <p:nvPr/>
        </p:nvPicPr>
        <p:blipFill>
          <a:blip r:embed="rId4"/>
          <a:srcRect/>
          <a:stretch>
            <a:fillRect/>
          </a:stretch>
        </p:blipFill>
        <p:spPr bwMode="auto">
          <a:xfrm>
            <a:off x="6313859" y="1403355"/>
            <a:ext cx="5525840" cy="5043021"/>
          </a:xfrm>
          <a:prstGeom prst="rect">
            <a:avLst/>
          </a:prstGeom>
          <a:noFill/>
          <a:ln w="9525">
            <a:noFill/>
            <a:miter lim="800000"/>
            <a:headEnd/>
            <a:tailEnd/>
          </a:ln>
        </p:spPr>
      </p:pic>
      <p:pic>
        <p:nvPicPr>
          <p:cNvPr id="3" name="CO2 QT med.mov">
            <a:hlinkClick r:id="" action="ppaction://media"/>
            <a:extLst>
              <a:ext uri="{FF2B5EF4-FFF2-40B4-BE49-F238E27FC236}">
                <a16:creationId xmlns:a16="http://schemas.microsoft.com/office/drawing/2014/main" id="{74EE3595-9594-5C4E-AA72-10BA35139E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860" y="1564213"/>
            <a:ext cx="5638140" cy="4228605"/>
          </a:xfrm>
          <a:prstGeom prst="rect">
            <a:avLst/>
          </a:prstGeom>
        </p:spPr>
      </p:pic>
      <p:sp>
        <p:nvSpPr>
          <p:cNvPr id="5" name="Rectangle 4">
            <a:extLst>
              <a:ext uri="{FF2B5EF4-FFF2-40B4-BE49-F238E27FC236}">
                <a16:creationId xmlns:a16="http://schemas.microsoft.com/office/drawing/2014/main" id="{76136791-2A11-E94B-B0D6-ADC6F0232776}"/>
              </a:ext>
            </a:extLst>
          </p:cNvPr>
          <p:cNvSpPr/>
          <p:nvPr/>
        </p:nvSpPr>
        <p:spPr>
          <a:xfrm>
            <a:off x="909454" y="6056269"/>
            <a:ext cx="5353260" cy="390107"/>
          </a:xfrm>
          <a:prstGeom prst="rect">
            <a:avLst/>
          </a:prstGeom>
        </p:spPr>
        <p:txBody>
          <a:bodyPr wrap="none">
            <a:spAutoFit/>
          </a:bodyPr>
          <a:lstStyle/>
          <a:p>
            <a:pPr>
              <a:lnSpc>
                <a:spcPct val="114000"/>
              </a:lnSpc>
            </a:pPr>
            <a:r>
              <a:rPr lang="en-GB" altLang="en-US" dirty="0"/>
              <a:t>scCO</a:t>
            </a:r>
            <a:r>
              <a:rPr lang="en-GB" altLang="en-US" baseline="-25000" dirty="0"/>
              <a:t>2</a:t>
            </a:r>
            <a:r>
              <a:rPr lang="en-GB" altLang="en-US" dirty="0"/>
              <a:t> moves like a gas and dissolves things like a liquid</a:t>
            </a:r>
            <a:endParaRPr lang="fr-FR" altLang="en-US" dirty="0"/>
          </a:p>
        </p:txBody>
      </p:sp>
    </p:spTree>
    <p:extLst>
      <p:ext uri="{BB962C8B-B14F-4D97-AF65-F5344CB8AC3E}">
        <p14:creationId xmlns:p14="http://schemas.microsoft.com/office/powerpoint/2010/main" val="6249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62304"/>
            <a:ext cx="6510867" cy="646331"/>
          </a:xfrm>
        </p:spPr>
        <p:txBody>
          <a:bodyPr wrap="square">
            <a:spAutoFit/>
          </a:bodyPr>
          <a:lstStyle/>
          <a:p>
            <a:pPr algn="ctr"/>
            <a:r>
              <a:rPr lang="en-US" altLang="x-none" sz="4000" b="1" dirty="0">
                <a:latin typeface="+mn-lt"/>
              </a:rPr>
              <a:t>Supercritical Fluid Extraction</a:t>
            </a:r>
          </a:p>
        </p:txBody>
      </p:sp>
      <p:sp>
        <p:nvSpPr>
          <p:cNvPr id="502787" name="Rectangle 3"/>
          <p:cNvSpPr>
            <a:spLocks noGrp="1" noChangeArrowheads="1"/>
          </p:cNvSpPr>
          <p:nvPr>
            <p:ph type="body" idx="1"/>
          </p:nvPr>
        </p:nvSpPr>
        <p:spPr>
          <a:xfrm>
            <a:off x="1066799" y="1407296"/>
            <a:ext cx="10058400" cy="4108753"/>
          </a:xfrm>
        </p:spPr>
        <p:txBody>
          <a:bodyPr wrap="square">
            <a:spAutoFit/>
          </a:bodyPr>
          <a:lstStyle/>
          <a:p>
            <a:pPr marL="0" indent="0" algn="ctr">
              <a:lnSpc>
                <a:spcPct val="114000"/>
              </a:lnSpc>
              <a:buNone/>
            </a:pPr>
            <a:r>
              <a:rPr lang="en-US" altLang="x-none" dirty="0">
                <a:latin typeface="+mn-lt"/>
              </a:rPr>
              <a:t>A novel separation process.</a:t>
            </a:r>
          </a:p>
          <a:p>
            <a:pPr marL="0" indent="0" algn="ctr">
              <a:lnSpc>
                <a:spcPct val="114000"/>
              </a:lnSpc>
              <a:spcBef>
                <a:spcPts val="0"/>
              </a:spcBef>
              <a:buNone/>
            </a:pPr>
            <a:endParaRPr lang="en-US" altLang="x-none" dirty="0">
              <a:latin typeface="+mn-lt"/>
            </a:endParaRPr>
          </a:p>
          <a:p>
            <a:pPr marL="0" indent="0">
              <a:lnSpc>
                <a:spcPct val="114000"/>
              </a:lnSpc>
              <a:spcBef>
                <a:spcPts val="600"/>
              </a:spcBef>
              <a:buNone/>
            </a:pPr>
            <a:r>
              <a:rPr lang="en-US" altLang="x-none" dirty="0">
                <a:latin typeface="+mn-lt"/>
              </a:rPr>
              <a:t>It can be used for:</a:t>
            </a:r>
          </a:p>
          <a:p>
            <a:pPr marL="623888" lvl="1" indent="-293688">
              <a:lnSpc>
                <a:spcPct val="114000"/>
              </a:lnSpc>
              <a:spcBef>
                <a:spcPts val="600"/>
              </a:spcBef>
            </a:pPr>
            <a:r>
              <a:rPr lang="en-GB" altLang="x-none" dirty="0">
                <a:latin typeface="+mn-lt"/>
              </a:rPr>
              <a:t>Separation and purification of oils, flavours and medicinal components.</a:t>
            </a:r>
          </a:p>
          <a:p>
            <a:pPr marL="623888" lvl="1" indent="-293688">
              <a:lnSpc>
                <a:spcPct val="114000"/>
              </a:lnSpc>
              <a:spcBef>
                <a:spcPts val="600"/>
              </a:spcBef>
            </a:pPr>
            <a:r>
              <a:rPr lang="en-GB" altLang="x-none" dirty="0">
                <a:latin typeface="+mn-lt"/>
              </a:rPr>
              <a:t>Removal of greasy material.</a:t>
            </a:r>
          </a:p>
          <a:p>
            <a:pPr marL="623888" lvl="1" indent="-293688">
              <a:lnSpc>
                <a:spcPct val="114000"/>
              </a:lnSpc>
              <a:spcBef>
                <a:spcPts val="600"/>
              </a:spcBef>
            </a:pPr>
            <a:r>
              <a:rPr lang="en-GB" altLang="x-none" dirty="0">
                <a:latin typeface="+mn-lt"/>
              </a:rPr>
              <a:t>Conversion of </a:t>
            </a:r>
            <a:r>
              <a:rPr lang="en-GB" altLang="x-none" dirty="0" err="1">
                <a:latin typeface="+mn-lt"/>
              </a:rPr>
              <a:t>azeotropic</a:t>
            </a:r>
            <a:r>
              <a:rPr lang="en-GB" altLang="x-none" dirty="0">
                <a:latin typeface="+mn-lt"/>
              </a:rPr>
              <a:t> water-ethanol mixture to an anhydrous ethanol.</a:t>
            </a:r>
          </a:p>
          <a:p>
            <a:pPr marL="623888" lvl="1" indent="-293688">
              <a:lnSpc>
                <a:spcPct val="114000"/>
              </a:lnSpc>
              <a:spcBef>
                <a:spcPts val="600"/>
              </a:spcBef>
            </a:pPr>
            <a:r>
              <a:rPr lang="en-GB" altLang="x-none" dirty="0">
                <a:latin typeface="+mn-lt"/>
              </a:rPr>
              <a:t>Fractionation and purification of polymers.</a:t>
            </a:r>
          </a:p>
          <a:p>
            <a:pPr marL="623888" lvl="1" indent="-293688">
              <a:lnSpc>
                <a:spcPct val="114000"/>
              </a:lnSpc>
              <a:spcBef>
                <a:spcPts val="600"/>
              </a:spcBef>
            </a:pPr>
            <a:r>
              <a:rPr lang="en-GB" altLang="x-none" dirty="0"/>
              <a:t>Decaffeination of coffee beans</a:t>
            </a:r>
            <a:endParaRPr lang="en-US" altLang="x-none" dirty="0">
              <a:latin typeface="+mn-lt"/>
            </a:endParaRP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kvw.jpg">
            <a:extLst>
              <a:ext uri="{FF2B5EF4-FFF2-40B4-BE49-F238E27FC236}">
                <a16:creationId xmlns:a16="http://schemas.microsoft.com/office/drawing/2014/main" id="{9B53AE26-A5C2-224D-8F6D-C5E9AEC3BFB6}"/>
              </a:ext>
            </a:extLst>
          </p:cNvPr>
          <p:cNvPicPr>
            <a:picLocks noChangeAspect="1"/>
          </p:cNvPicPr>
          <p:nvPr/>
        </p:nvPicPr>
        <p:blipFill>
          <a:blip r:embed="rId2"/>
          <a:stretch>
            <a:fillRect/>
          </a:stretch>
        </p:blipFill>
        <p:spPr>
          <a:xfrm>
            <a:off x="8014889" y="4803527"/>
            <a:ext cx="2898536" cy="1935808"/>
          </a:xfrm>
          <a:prstGeom prst="rect">
            <a:avLst/>
          </a:prstGeom>
        </p:spPr>
      </p:pic>
      <p:sp>
        <p:nvSpPr>
          <p:cNvPr id="6" name="Oval 5">
            <a:extLst>
              <a:ext uri="{FF2B5EF4-FFF2-40B4-BE49-F238E27FC236}">
                <a16:creationId xmlns:a16="http://schemas.microsoft.com/office/drawing/2014/main" id="{35B3C1D5-3DCA-C741-8B90-3CABEA9DBEFD}"/>
              </a:ext>
            </a:extLst>
          </p:cNvPr>
          <p:cNvSpPr/>
          <p:nvPr/>
        </p:nvSpPr>
        <p:spPr>
          <a:xfrm>
            <a:off x="2834243" y="5688306"/>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spTree>
    <p:extLst>
      <p:ext uri="{BB962C8B-B14F-4D97-AF65-F5344CB8AC3E}">
        <p14:creationId xmlns:p14="http://schemas.microsoft.com/office/powerpoint/2010/main" val="208290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Textile Dyeing with scCO</a:t>
            </a:r>
            <a:r>
              <a:rPr lang="en-US" sz="4000" b="1" baseline="-25000" dirty="0">
                <a:latin typeface="+mn-lt"/>
              </a:rPr>
              <a:t>2</a:t>
            </a:r>
            <a:r>
              <a:rPr lang="en-US" sz="4000" b="1" dirty="0"/>
              <a:t> </a:t>
            </a:r>
            <a:r>
              <a:rPr lang="en-US" b="1" dirty="0"/>
              <a:t>(waterless Dyeing)</a:t>
            </a:r>
            <a:r>
              <a:rPr lang="en-US" sz="4000" b="1" baseline="-25000" dirty="0">
                <a:latin typeface="+mn-lt"/>
              </a:rPr>
              <a:t> </a:t>
            </a:r>
          </a:p>
        </p:txBody>
      </p:sp>
      <p:sp>
        <p:nvSpPr>
          <p:cNvPr id="8" name="Right Arrow 7"/>
          <p:cNvSpPr/>
          <p:nvPr/>
        </p:nvSpPr>
        <p:spPr>
          <a:xfrm>
            <a:off x="5381259" y="2593332"/>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8246" y="4556989"/>
            <a:ext cx="11019694" cy="384721"/>
          </a:xfrm>
          <a:prstGeom prst="rect">
            <a:avLst/>
          </a:prstGeom>
          <a:noFill/>
        </p:spPr>
        <p:txBody>
          <a:bodyPr wrap="square" rtlCol="0">
            <a:spAutoFit/>
          </a:bodyPr>
          <a:lstStyle/>
          <a:p>
            <a:r>
              <a:rPr lang="en-US" sz="1900" b="1" dirty="0"/>
              <a:t>More Efficient Process Developed and Patented by Dr. Swapneshu Baser, Deven Supercriticals Pvt. Ltd., India</a:t>
            </a:r>
            <a:endParaRPr lang="en-US" sz="800" b="1" dirty="0">
              <a:solidFill>
                <a:srgbClr val="000000"/>
              </a:solidFill>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573" t="1768" r="1391" b="2511"/>
          <a:stretch/>
        </p:blipFill>
        <p:spPr>
          <a:xfrm>
            <a:off x="7362088" y="1256239"/>
            <a:ext cx="3798281" cy="334056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5" y="1174177"/>
            <a:ext cx="4456260" cy="338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03" y="3191207"/>
            <a:ext cx="2840280" cy="75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79726" y="5093532"/>
            <a:ext cx="4982308" cy="1554272"/>
          </a:xfrm>
          <a:prstGeom prst="rect">
            <a:avLst/>
          </a:prstGeom>
          <a:noFill/>
        </p:spPr>
        <p:txBody>
          <a:bodyPr wrap="square" rtlCol="0">
            <a:spAutoFit/>
          </a:bodyPr>
          <a:lstStyle/>
          <a:p>
            <a:r>
              <a:rPr lang="en-US" sz="1900" b="1" dirty="0"/>
              <a:t>Process:</a:t>
            </a:r>
            <a:endParaRPr lang="en-US" sz="800" b="1" dirty="0">
              <a:solidFill>
                <a:srgbClr val="000000"/>
              </a:solidFill>
            </a:endParaRPr>
          </a:p>
          <a:p>
            <a:pPr marL="231775" indent="-231775">
              <a:buFont typeface="Arial" pitchFamily="34" charset="0"/>
              <a:buChar char="•"/>
            </a:pPr>
            <a:r>
              <a:rPr lang="en-IN" sz="1900" dirty="0"/>
              <a:t>Dissolution of Dye in SC CO</a:t>
            </a:r>
            <a:r>
              <a:rPr lang="en-IN" sz="1900" baseline="-25000" dirty="0"/>
              <a:t>2</a:t>
            </a:r>
          </a:p>
          <a:p>
            <a:pPr marL="231775" indent="-231775">
              <a:buFont typeface="Arial" pitchFamily="34" charset="0"/>
              <a:buChar char="•"/>
            </a:pPr>
            <a:r>
              <a:rPr lang="en-IN" sz="1900" dirty="0">
                <a:solidFill>
                  <a:srgbClr val="000000"/>
                </a:solidFill>
              </a:rPr>
              <a:t>Swelling of Textile Material by </a:t>
            </a:r>
            <a:r>
              <a:rPr lang="en-IN" sz="1900" dirty="0"/>
              <a:t>SC CO</a:t>
            </a:r>
            <a:r>
              <a:rPr lang="en-IN" sz="1900" baseline="-25000" dirty="0"/>
              <a:t>2</a:t>
            </a:r>
            <a:endParaRPr lang="en-IN" sz="1900" dirty="0">
              <a:solidFill>
                <a:srgbClr val="000000"/>
              </a:solidFill>
            </a:endParaRPr>
          </a:p>
          <a:p>
            <a:pPr marL="231775" indent="-231775">
              <a:buFont typeface="Arial" pitchFamily="34" charset="0"/>
              <a:buChar char="•"/>
            </a:pPr>
            <a:r>
              <a:rPr lang="en-IN" sz="1900" dirty="0">
                <a:solidFill>
                  <a:srgbClr val="000000"/>
                </a:solidFill>
              </a:rPr>
              <a:t>Efficient Diffusion of Dye in Textile Matrix</a:t>
            </a:r>
          </a:p>
          <a:p>
            <a:pPr marL="231775" indent="-231775">
              <a:buFont typeface="Arial" pitchFamily="34" charset="0"/>
              <a:buChar char="•"/>
            </a:pPr>
            <a:r>
              <a:rPr lang="en-IN" sz="1900" dirty="0">
                <a:solidFill>
                  <a:srgbClr val="000000"/>
                </a:solidFill>
              </a:rPr>
              <a:t>Depressurise to Entrap Dye in Textile Matrix</a:t>
            </a:r>
          </a:p>
        </p:txBody>
      </p:sp>
      <p:sp>
        <p:nvSpPr>
          <p:cNvPr id="17" name="TextBox 16"/>
          <p:cNvSpPr txBox="1"/>
          <p:nvPr/>
        </p:nvSpPr>
        <p:spPr>
          <a:xfrm>
            <a:off x="6043246" y="4959727"/>
            <a:ext cx="4982308" cy="1846659"/>
          </a:xfrm>
          <a:prstGeom prst="rect">
            <a:avLst/>
          </a:prstGeom>
          <a:noFill/>
        </p:spPr>
        <p:txBody>
          <a:bodyPr wrap="square" rtlCol="0">
            <a:spAutoFit/>
          </a:bodyPr>
          <a:lstStyle/>
          <a:p>
            <a:r>
              <a:rPr lang="en-US" sz="1900" b="1" dirty="0"/>
              <a:t>Advantages:</a:t>
            </a:r>
            <a:endParaRPr lang="en-US" sz="800" b="1" dirty="0">
              <a:solidFill>
                <a:srgbClr val="000000"/>
              </a:solidFill>
            </a:endParaRPr>
          </a:p>
          <a:p>
            <a:pPr marL="231775" indent="-231775">
              <a:buFont typeface="Arial" pitchFamily="34" charset="0"/>
              <a:buChar char="•"/>
            </a:pPr>
            <a:r>
              <a:rPr lang="en-US" sz="1900" dirty="0"/>
              <a:t>No </a:t>
            </a:r>
            <a:r>
              <a:rPr lang="en-IN" sz="1900" dirty="0"/>
              <a:t>Water Usage</a:t>
            </a:r>
          </a:p>
          <a:p>
            <a:pPr marL="231775" indent="-231775">
              <a:buFont typeface="Arial" pitchFamily="34" charset="0"/>
              <a:buChar char="•"/>
            </a:pPr>
            <a:r>
              <a:rPr lang="en-IN" sz="1900" dirty="0">
                <a:solidFill>
                  <a:srgbClr val="000000"/>
                </a:solidFill>
              </a:rPr>
              <a:t>Zero Discharge process</a:t>
            </a:r>
          </a:p>
          <a:p>
            <a:pPr marL="231775" indent="-231775">
              <a:buFont typeface="Arial" pitchFamily="34" charset="0"/>
              <a:buChar char="•"/>
            </a:pPr>
            <a:r>
              <a:rPr lang="en-IN" sz="1900" dirty="0">
                <a:solidFill>
                  <a:srgbClr val="000000"/>
                </a:solidFill>
              </a:rPr>
              <a:t>No ETP requirement</a:t>
            </a:r>
          </a:p>
          <a:p>
            <a:pPr marL="231775" indent="-231775">
              <a:buFont typeface="Arial" pitchFamily="34" charset="0"/>
              <a:buChar char="•"/>
            </a:pPr>
            <a:r>
              <a:rPr lang="en-IN" sz="1900" dirty="0">
                <a:solidFill>
                  <a:srgbClr val="000000"/>
                </a:solidFill>
              </a:rPr>
              <a:t>Re-use of unused Dye collected in Separator</a:t>
            </a:r>
          </a:p>
          <a:p>
            <a:pPr marL="231775" indent="-231775">
              <a:buFont typeface="Arial" pitchFamily="34" charset="0"/>
              <a:buChar char="•"/>
            </a:pPr>
            <a:r>
              <a:rPr lang="en-IN" sz="1900" dirty="0">
                <a:solidFill>
                  <a:srgbClr val="000000"/>
                </a:solidFill>
              </a:rPr>
              <a:t>Lower overall cost of Dyeing</a:t>
            </a:r>
          </a:p>
        </p:txBody>
      </p:sp>
    </p:spTree>
    <p:extLst>
      <p:ext uri="{BB962C8B-B14F-4D97-AF65-F5344CB8AC3E}">
        <p14:creationId xmlns:p14="http://schemas.microsoft.com/office/powerpoint/2010/main" val="465906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3317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used?</a:t>
            </a:r>
          </a:p>
        </p:txBody>
      </p:sp>
      <p:sp>
        <p:nvSpPr>
          <p:cNvPr id="476163" name="Rectangle 3"/>
          <p:cNvSpPr>
            <a:spLocks noGrp="1" noChangeArrowheads="1"/>
          </p:cNvSpPr>
          <p:nvPr>
            <p:ph type="body" idx="1"/>
          </p:nvPr>
        </p:nvSpPr>
        <p:spPr>
          <a:xfrm>
            <a:off x="1391251" y="1954958"/>
            <a:ext cx="9838312" cy="4745851"/>
          </a:xfrm>
          <a:noFill/>
          <a:ln/>
        </p:spPr>
        <p:txBody>
          <a:bodyPr vert="horz" wrap="square" lIns="90488" tIns="44450" rIns="90488" bIns="44450" rtlCol="0">
            <a:spAutoFit/>
          </a:bodyPr>
          <a:lstStyle/>
          <a:p>
            <a:pPr>
              <a:lnSpc>
                <a:spcPct val="114000"/>
              </a:lnSpc>
            </a:pPr>
            <a:r>
              <a:rPr lang="en-US" altLang="x-none" sz="2200" dirty="0">
                <a:latin typeface="+mn-lt"/>
              </a:rPr>
              <a:t>During manufacturing:</a:t>
            </a:r>
          </a:p>
          <a:p>
            <a:pPr marL="715963" lvl="1" indent="-258763">
              <a:lnSpc>
                <a:spcPct val="114000"/>
              </a:lnSpc>
              <a:spcBef>
                <a:spcPts val="0"/>
              </a:spcBef>
              <a:buNone/>
            </a:pPr>
            <a:r>
              <a:rPr lang="en-US" altLang="x-none" sz="2000" dirty="0">
                <a:latin typeface="+mn-lt"/>
              </a:rPr>
              <a:t>-   To facilitate intermolecular chemical reactions via solute molecules &amp; ions.</a:t>
            </a:r>
          </a:p>
          <a:p>
            <a:pPr>
              <a:lnSpc>
                <a:spcPct val="114000"/>
              </a:lnSpc>
            </a:pPr>
            <a:r>
              <a:rPr lang="en-US" altLang="x-none" sz="2200" dirty="0">
                <a:latin typeface="+mn-lt"/>
              </a:rPr>
              <a:t>During processing:</a:t>
            </a:r>
          </a:p>
          <a:p>
            <a:pPr marL="715963" lvl="1" indent="-258763">
              <a:lnSpc>
                <a:spcPct val="114000"/>
              </a:lnSpc>
              <a:spcBef>
                <a:spcPts val="0"/>
              </a:spcBef>
              <a:buNone/>
            </a:pPr>
            <a:r>
              <a:rPr lang="en-US" altLang="x-none" sz="2000" dirty="0">
                <a:latin typeface="+mn-lt"/>
              </a:rPr>
              <a:t>-   To aid in manipulation of chemicals, but not as an integral part of the molecule itself.</a:t>
            </a:r>
          </a:p>
          <a:p>
            <a:pPr>
              <a:lnSpc>
                <a:spcPct val="114000"/>
              </a:lnSpc>
            </a:pPr>
            <a:r>
              <a:rPr lang="en-US" altLang="x-none" sz="2200" dirty="0">
                <a:latin typeface="+mn-lt"/>
              </a:rPr>
              <a:t>During extraction/separation:</a:t>
            </a:r>
          </a:p>
          <a:p>
            <a:pPr marL="715963" lvl="1" indent="-258763">
              <a:lnSpc>
                <a:spcPct val="114000"/>
              </a:lnSpc>
              <a:spcBef>
                <a:spcPts val="0"/>
              </a:spcBef>
              <a:buNone/>
            </a:pPr>
            <a:r>
              <a:rPr lang="en-US" altLang="x-none" sz="2000" dirty="0">
                <a:latin typeface="+mn-lt"/>
              </a:rPr>
              <a:t>-   To separate or purify the chemical products from co-products, byproducts and impurities.</a:t>
            </a:r>
          </a:p>
          <a:p>
            <a:pPr>
              <a:lnSpc>
                <a:spcPct val="114000"/>
              </a:lnSpc>
            </a:pPr>
            <a:r>
              <a:rPr lang="en-US" altLang="x-none" sz="2200" dirty="0">
                <a:latin typeface="+mn-lt"/>
              </a:rPr>
              <a:t>During cleaning:</a:t>
            </a:r>
          </a:p>
          <a:p>
            <a:pPr marL="457200" lvl="1" indent="0">
              <a:lnSpc>
                <a:spcPct val="114000"/>
              </a:lnSpc>
              <a:spcBef>
                <a:spcPts val="0"/>
              </a:spcBef>
              <a:buNone/>
            </a:pPr>
            <a:r>
              <a:rPr lang="en-US" altLang="x-none" sz="2000" dirty="0">
                <a:latin typeface="+mn-lt"/>
              </a:rPr>
              <a:t>-   To remove oil, grease and silica from mechanical parts.</a:t>
            </a:r>
          </a:p>
          <a:p>
            <a:pPr>
              <a:lnSpc>
                <a:spcPct val="114000"/>
              </a:lnSpc>
            </a:pPr>
            <a:r>
              <a:rPr lang="en-US" altLang="x-none" sz="2200" dirty="0">
                <a:latin typeface="+mn-lt"/>
              </a:rPr>
              <a:t>During product formulation:</a:t>
            </a:r>
          </a:p>
          <a:p>
            <a:pPr marL="715963" lvl="1" indent="-258763">
              <a:lnSpc>
                <a:spcPct val="114000"/>
              </a:lnSpc>
              <a:spcBef>
                <a:spcPts val="0"/>
              </a:spcBef>
              <a:buNone/>
            </a:pPr>
            <a:r>
              <a:rPr lang="en-US" altLang="x-none" sz="2000" dirty="0">
                <a:latin typeface="+mn-lt"/>
              </a:rPr>
              <a:t>-   To design a product and process (quantities, raw materials, mixture design and testing)</a:t>
            </a:r>
          </a:p>
        </p:txBody>
      </p:sp>
      <p:sp>
        <p:nvSpPr>
          <p:cNvPr id="3" name="TextBox 2"/>
          <p:cNvSpPr txBox="1"/>
          <p:nvPr/>
        </p:nvSpPr>
        <p:spPr>
          <a:xfrm>
            <a:off x="1076460" y="1356938"/>
            <a:ext cx="7419127" cy="522451"/>
          </a:xfrm>
          <a:prstGeom prst="rect">
            <a:avLst/>
          </a:prstGeom>
          <a:noFill/>
        </p:spPr>
        <p:txBody>
          <a:bodyPr wrap="square" rtlCol="0">
            <a:spAutoFit/>
          </a:bodyPr>
          <a:lstStyle/>
          <a:p>
            <a:pPr algn="ctr">
              <a:lnSpc>
                <a:spcPct val="114000"/>
              </a:lnSpc>
            </a:pPr>
            <a:r>
              <a:rPr lang="en-US" sz="2600" dirty="0"/>
              <a:t>Solvents are used in all stages of a product’s life-cycle:</a:t>
            </a:r>
          </a:p>
        </p:txBody>
      </p:sp>
      <p:cxnSp>
        <p:nvCxnSpPr>
          <p:cNvPr id="5" name="Straight Connector 4">
            <a:extLst>
              <a:ext uri="{FF2B5EF4-FFF2-40B4-BE49-F238E27FC236}">
                <a16:creationId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25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56890"/>
            <a:ext cx="7772400" cy="646331"/>
          </a:xfrm>
        </p:spPr>
        <p:txBody>
          <a:bodyPr>
            <a:spAutoFit/>
          </a:bodyPr>
          <a:lstStyle/>
          <a:p>
            <a:pPr algn="ctr"/>
            <a:r>
              <a:rPr lang="en-GB" sz="4000" b="1" dirty="0">
                <a:latin typeface="+mn-lt"/>
              </a:rPr>
              <a:t>Limitation of using scCO</a:t>
            </a:r>
            <a:r>
              <a:rPr lang="en-GB" sz="4000" b="1" baseline="-25000" dirty="0">
                <a:latin typeface="+mn-lt"/>
              </a:rPr>
              <a:t>2</a:t>
            </a:r>
          </a:p>
        </p:txBody>
      </p:sp>
      <p:sp>
        <p:nvSpPr>
          <p:cNvPr id="89091" name="Rectangle 3"/>
          <p:cNvSpPr>
            <a:spLocks noGrp="1" noChangeArrowheads="1"/>
          </p:cNvSpPr>
          <p:nvPr>
            <p:ph type="body" idx="1"/>
          </p:nvPr>
        </p:nvSpPr>
        <p:spPr>
          <a:xfrm>
            <a:off x="1247633" y="1490851"/>
            <a:ext cx="9770137" cy="4914166"/>
          </a:xfrm>
        </p:spPr>
        <p:txBody>
          <a:bodyPr wrap="square">
            <a:spAutoFit/>
          </a:bodyPr>
          <a:lstStyle/>
          <a:p>
            <a:pPr>
              <a:lnSpc>
                <a:spcPct val="114000"/>
              </a:lnSpc>
              <a:spcBef>
                <a:spcPts val="0"/>
              </a:spcBef>
            </a:pPr>
            <a:r>
              <a:rPr lang="en-GB" sz="2400" dirty="0">
                <a:latin typeface="+mn-lt"/>
              </a:rPr>
              <a:t>High pressures required:</a:t>
            </a:r>
          </a:p>
          <a:p>
            <a:pPr marL="742950" lvl="1" indent="-285750">
              <a:lnSpc>
                <a:spcPct val="114000"/>
              </a:lnSpc>
              <a:spcBef>
                <a:spcPts val="0"/>
              </a:spcBef>
            </a:pPr>
            <a:r>
              <a:rPr lang="en-GB" sz="2000" dirty="0">
                <a:latin typeface="+mn-lt"/>
              </a:rPr>
              <a:t>Standard HPLC apparatus used in lab, reactors made of stainless steel, many commercially available.</a:t>
            </a:r>
          </a:p>
          <a:p>
            <a:pPr marL="742950" lvl="1" indent="-285750">
              <a:lnSpc>
                <a:spcPct val="114000"/>
              </a:lnSpc>
              <a:spcBef>
                <a:spcPts val="0"/>
              </a:spcBef>
            </a:pPr>
            <a:r>
              <a:rPr lang="en-GB" sz="2000" dirty="0">
                <a:latin typeface="+mn-lt"/>
              </a:rPr>
              <a:t>Higher initial investment for large scale work.</a:t>
            </a:r>
          </a:p>
          <a:p>
            <a:pPr>
              <a:lnSpc>
                <a:spcPct val="114000"/>
              </a:lnSpc>
              <a:spcBef>
                <a:spcPts val="0"/>
              </a:spcBef>
            </a:pPr>
            <a:r>
              <a:rPr lang="en-GB" sz="2400" dirty="0"/>
              <a:t>Weak solvent:</a:t>
            </a:r>
          </a:p>
          <a:p>
            <a:pPr marL="742950" lvl="1" indent="-285750">
              <a:lnSpc>
                <a:spcPct val="114000"/>
              </a:lnSpc>
              <a:spcBef>
                <a:spcPts val="0"/>
              </a:spcBef>
            </a:pPr>
            <a:r>
              <a:rPr lang="en-GB" sz="2000" dirty="0">
                <a:latin typeface="+mn-lt"/>
              </a:rPr>
              <a:t>Relatively non-polar, with high quadrupole moment. </a:t>
            </a:r>
          </a:p>
          <a:p>
            <a:pPr marL="742950" lvl="1" indent="-285750">
              <a:lnSpc>
                <a:spcPct val="114000"/>
              </a:lnSpc>
              <a:spcBef>
                <a:spcPts val="0"/>
              </a:spcBef>
            </a:pPr>
            <a:r>
              <a:rPr lang="en-GB" sz="2000" dirty="0"/>
              <a:t>For polar molecules, require u</a:t>
            </a:r>
            <a:r>
              <a:rPr lang="en-GB" sz="2000" dirty="0">
                <a:latin typeface="+mn-lt"/>
              </a:rPr>
              <a:t>se of co-solvents (MeOH, </a:t>
            </a:r>
            <a:r>
              <a:rPr lang="en-GB" sz="2000" dirty="0" err="1">
                <a:latin typeface="+mn-lt"/>
              </a:rPr>
              <a:t>MeCN</a:t>
            </a:r>
            <a:r>
              <a:rPr lang="en-GB" sz="2000" dirty="0">
                <a:latin typeface="+mn-lt"/>
              </a:rPr>
              <a:t>, THF, toluene).</a:t>
            </a:r>
          </a:p>
          <a:p>
            <a:pPr marL="742950" lvl="1" indent="-285750">
              <a:lnSpc>
                <a:spcPct val="114000"/>
              </a:lnSpc>
              <a:spcBef>
                <a:spcPts val="0"/>
              </a:spcBef>
            </a:pPr>
            <a:r>
              <a:rPr lang="en-GB" sz="2000" dirty="0">
                <a:latin typeface="+mn-lt"/>
              </a:rPr>
              <a:t>Simple modification of reagents to improve solubility.</a:t>
            </a:r>
          </a:p>
          <a:p>
            <a:pPr>
              <a:lnSpc>
                <a:spcPct val="114000"/>
              </a:lnSpc>
              <a:spcBef>
                <a:spcPts val="0"/>
              </a:spcBef>
            </a:pPr>
            <a:r>
              <a:rPr lang="en-GB" sz="2400" dirty="0"/>
              <a:t>Energy considerations:</a:t>
            </a:r>
          </a:p>
          <a:p>
            <a:pPr marL="742950" lvl="1" indent="-285750">
              <a:lnSpc>
                <a:spcPct val="114000"/>
              </a:lnSpc>
              <a:spcBef>
                <a:spcPts val="0"/>
              </a:spcBef>
            </a:pPr>
            <a:r>
              <a:rPr lang="en-GB" sz="2000" dirty="0">
                <a:latin typeface="+mn-lt"/>
              </a:rPr>
              <a:t>Compression, Liquification of CO</a:t>
            </a:r>
            <a:r>
              <a:rPr lang="en-GB" sz="2000" baseline="-25000" dirty="0">
                <a:latin typeface="+mn-lt"/>
              </a:rPr>
              <a:t>2</a:t>
            </a:r>
            <a:r>
              <a:rPr lang="en-GB" sz="2000" dirty="0">
                <a:latin typeface="+mn-lt"/>
              </a:rPr>
              <a:t> requires energy.</a:t>
            </a:r>
          </a:p>
          <a:p>
            <a:pPr marL="742950" lvl="1" indent="-285750">
              <a:lnSpc>
                <a:spcPct val="114000"/>
              </a:lnSpc>
              <a:spcBef>
                <a:spcPts val="0"/>
              </a:spcBef>
            </a:pPr>
            <a:r>
              <a:rPr lang="en-GB" sz="2000" dirty="0">
                <a:latin typeface="+mn-lt"/>
              </a:rPr>
              <a:t>Energy consumption reduced minimal decompression and recycling.</a:t>
            </a:r>
          </a:p>
          <a:p>
            <a:pPr>
              <a:lnSpc>
                <a:spcPct val="114000"/>
              </a:lnSpc>
              <a:spcBef>
                <a:spcPts val="0"/>
              </a:spcBef>
            </a:pPr>
            <a:r>
              <a:rPr lang="en-GB" sz="2400" dirty="0"/>
              <a:t>Reacts in the presence of good nucleophiles:</a:t>
            </a:r>
          </a:p>
          <a:p>
            <a:pPr marL="742950" lvl="1" indent="-285750">
              <a:lnSpc>
                <a:spcPct val="114000"/>
              </a:lnSpc>
              <a:spcBef>
                <a:spcPts val="0"/>
              </a:spcBef>
            </a:pPr>
            <a:r>
              <a:rPr lang="en-GB" sz="2000" dirty="0">
                <a:latin typeface="+mn-lt"/>
              </a:rPr>
              <a:t>Often reversible, can be exploited synthetically.</a:t>
            </a:r>
          </a:p>
        </p:txBody>
      </p:sp>
      <p:cxnSp>
        <p:nvCxnSpPr>
          <p:cNvPr id="4" name="Straight Connector 3">
            <a:extLst>
              <a:ext uri="{FF2B5EF4-FFF2-40B4-BE49-F238E27FC236}">
                <a16:creationId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Reactions in Supercritical Fluids</a:t>
            </a:r>
            <a:endParaRPr lang="en-US" sz="4000" b="1" baseline="-25000" dirty="0">
              <a:latin typeface="+mn-lt"/>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5">
            <a:extLst>
              <a:ext uri="{FF2B5EF4-FFF2-40B4-BE49-F238E27FC236}">
                <a16:creationId xmlns:a16="http://schemas.microsoft.com/office/drawing/2014/main" id="{1696231A-C5DA-4F46-A0DD-0DA03A265025}"/>
              </a:ext>
            </a:extLst>
          </p:cNvPr>
          <p:cNvSpPr txBox="1">
            <a:spLocks noChangeArrowheads="1"/>
          </p:cNvSpPr>
          <p:nvPr/>
        </p:nvSpPr>
        <p:spPr bwMode="auto">
          <a:xfrm>
            <a:off x="381000" y="3220193"/>
            <a:ext cx="3141663" cy="304800"/>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rPr>
              <a:t>scC</a:t>
            </a:r>
            <a:r>
              <a:rPr lang="en-US" b="1" baseline="-25000">
                <a:solidFill>
                  <a:srgbClr val="000000"/>
                </a:solidFill>
              </a:rPr>
              <a:t>2</a:t>
            </a:r>
            <a:r>
              <a:rPr lang="en-US" b="1">
                <a:solidFill>
                  <a:srgbClr val="000000"/>
                </a:solidFill>
              </a:rPr>
              <a:t>H</a:t>
            </a:r>
            <a:r>
              <a:rPr lang="en-US" b="1" baseline="-25000">
                <a:solidFill>
                  <a:srgbClr val="000000"/>
                </a:solidFill>
              </a:rPr>
              <a:t>4</a:t>
            </a:r>
            <a:r>
              <a:rPr lang="en-US" b="1">
                <a:solidFill>
                  <a:srgbClr val="000000"/>
                </a:solidFill>
              </a:rPr>
              <a:t> polymerization</a:t>
            </a:r>
            <a:r>
              <a:rPr lang="en-US">
                <a:latin typeface="Times" pitchFamily="-108" charset="0"/>
              </a:rPr>
              <a:t> (</a:t>
            </a:r>
            <a:r>
              <a:rPr lang="en-US">
                <a:solidFill>
                  <a:srgbClr val="000000"/>
                </a:solidFill>
              </a:rPr>
              <a:t>ICI in 1937) </a:t>
            </a:r>
          </a:p>
        </p:txBody>
      </p:sp>
      <p:pic>
        <p:nvPicPr>
          <p:cNvPr id="16" name="Picture 7">
            <a:extLst>
              <a:ext uri="{FF2B5EF4-FFF2-40B4-BE49-F238E27FC236}">
                <a16:creationId xmlns:a16="http://schemas.microsoft.com/office/drawing/2014/main" id="{87034F98-4444-E14A-905D-AAB905D32905}"/>
              </a:ext>
            </a:extLst>
          </p:cNvPr>
          <p:cNvPicPr>
            <a:picLocks noChangeAspect="1" noChangeArrowheads="1"/>
          </p:cNvPicPr>
          <p:nvPr/>
        </p:nvPicPr>
        <p:blipFill>
          <a:blip r:embed="rId2"/>
          <a:srcRect/>
          <a:stretch>
            <a:fillRect/>
          </a:stretch>
        </p:blipFill>
        <p:spPr bwMode="auto">
          <a:xfrm>
            <a:off x="855663" y="3448793"/>
            <a:ext cx="3867150" cy="1157288"/>
          </a:xfrm>
          <a:prstGeom prst="rect">
            <a:avLst/>
          </a:prstGeom>
          <a:noFill/>
          <a:ln w="9525">
            <a:noFill/>
            <a:miter lim="800000"/>
            <a:headEnd/>
            <a:tailEnd/>
          </a:ln>
        </p:spPr>
      </p:pic>
      <p:sp>
        <p:nvSpPr>
          <p:cNvPr id="18" name="Text Box 13">
            <a:extLst>
              <a:ext uri="{FF2B5EF4-FFF2-40B4-BE49-F238E27FC236}">
                <a16:creationId xmlns:a16="http://schemas.microsoft.com/office/drawing/2014/main" id="{393A3305-3427-EC4A-8218-4B0A775747C1}"/>
              </a:ext>
            </a:extLst>
          </p:cNvPr>
          <p:cNvSpPr txBox="1">
            <a:spLocks noChangeArrowheads="1"/>
          </p:cNvSpPr>
          <p:nvPr/>
        </p:nvSpPr>
        <p:spPr bwMode="auto">
          <a:xfrm>
            <a:off x="381000" y="4820393"/>
            <a:ext cx="4843463" cy="304800"/>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rPr>
              <a:t>Olefin hydration</a:t>
            </a:r>
            <a:r>
              <a:rPr lang="en-US">
                <a:latin typeface="Times" pitchFamily="-108" charset="0"/>
              </a:rPr>
              <a:t> (</a:t>
            </a:r>
            <a:r>
              <a:rPr lang="en-US">
                <a:solidFill>
                  <a:srgbClr val="000000"/>
                </a:solidFill>
              </a:rPr>
              <a:t>Shell, BP, Erd</a:t>
            </a:r>
            <a:r>
              <a:rPr lang="en-US" altLang="ja-JP">
                <a:solidFill>
                  <a:srgbClr val="000000"/>
                </a:solidFill>
                <a:ea typeface="ＭＳ Ｐゴシック" pitchFamily="-108" charset="-128"/>
                <a:cs typeface="ＭＳ Ｐゴシック" pitchFamily="-108" charset="-128"/>
              </a:rPr>
              <a:t>öl, Hibernia, ICI, VEBA…</a:t>
            </a:r>
            <a:r>
              <a:rPr lang="en-US">
                <a:solidFill>
                  <a:srgbClr val="000000"/>
                </a:solidFill>
              </a:rPr>
              <a:t>) </a:t>
            </a:r>
          </a:p>
        </p:txBody>
      </p:sp>
      <p:pic>
        <p:nvPicPr>
          <p:cNvPr id="19" name="Picture 15">
            <a:extLst>
              <a:ext uri="{FF2B5EF4-FFF2-40B4-BE49-F238E27FC236}">
                <a16:creationId xmlns:a16="http://schemas.microsoft.com/office/drawing/2014/main" id="{4E4F1117-FDCB-BD4A-BE68-AC3CDCEA8A65}"/>
              </a:ext>
            </a:extLst>
          </p:cNvPr>
          <p:cNvPicPr>
            <a:picLocks noChangeAspect="1" noChangeArrowheads="1"/>
          </p:cNvPicPr>
          <p:nvPr/>
        </p:nvPicPr>
        <p:blipFill>
          <a:blip r:embed="rId3"/>
          <a:srcRect/>
          <a:stretch>
            <a:fillRect/>
          </a:stretch>
        </p:blipFill>
        <p:spPr bwMode="auto">
          <a:xfrm>
            <a:off x="914400" y="5125193"/>
            <a:ext cx="3505200" cy="1271588"/>
          </a:xfrm>
          <a:prstGeom prst="rect">
            <a:avLst/>
          </a:prstGeom>
          <a:noFill/>
          <a:ln w="9525">
            <a:noFill/>
            <a:miter lim="800000"/>
            <a:headEnd/>
            <a:tailEnd/>
          </a:ln>
        </p:spPr>
      </p:pic>
      <p:sp>
        <p:nvSpPr>
          <p:cNvPr id="20" name="Text Box 6">
            <a:extLst>
              <a:ext uri="{FF2B5EF4-FFF2-40B4-BE49-F238E27FC236}">
                <a16:creationId xmlns:a16="http://schemas.microsoft.com/office/drawing/2014/main" id="{C16D4FC6-BA27-4545-A9E5-77BCCEEC9E18}"/>
              </a:ext>
            </a:extLst>
          </p:cNvPr>
          <p:cNvSpPr txBox="1">
            <a:spLocks noChangeArrowheads="1"/>
          </p:cNvSpPr>
          <p:nvPr/>
        </p:nvSpPr>
        <p:spPr bwMode="auto">
          <a:xfrm>
            <a:off x="381000" y="1761880"/>
            <a:ext cx="4724400" cy="304800"/>
          </a:xfrm>
          <a:prstGeom prst="rect">
            <a:avLst/>
          </a:prstGeom>
          <a:noFill/>
          <a:ln w="9525">
            <a:noFill/>
            <a:miter lim="800000"/>
            <a:headEnd/>
            <a:tailEnd/>
          </a:ln>
        </p:spPr>
        <p:txBody>
          <a:bodyPr>
            <a:prstTxWarp prst="textNoShape">
              <a:avLst/>
            </a:prstTxWarp>
            <a:spAutoFit/>
          </a:bodyPr>
          <a:lstStyle/>
          <a:p>
            <a:r>
              <a:rPr lang="en-US" b="1">
                <a:solidFill>
                  <a:srgbClr val="000000"/>
                </a:solidFill>
              </a:rPr>
              <a:t>N</a:t>
            </a:r>
            <a:r>
              <a:rPr lang="en-US" b="1" baseline="-25000">
                <a:solidFill>
                  <a:srgbClr val="000000"/>
                </a:solidFill>
              </a:rPr>
              <a:t>2</a:t>
            </a:r>
            <a:r>
              <a:rPr lang="en-US" b="1">
                <a:solidFill>
                  <a:srgbClr val="000000"/>
                </a:solidFill>
              </a:rPr>
              <a:t> hydrogenation </a:t>
            </a:r>
            <a:r>
              <a:rPr lang="en-US">
                <a:solidFill>
                  <a:srgbClr val="000000"/>
                </a:solidFill>
              </a:rPr>
              <a:t>(Haber-Bosch Process, BASF 1913)</a:t>
            </a:r>
            <a:endParaRPr lang="en-US">
              <a:latin typeface="Times" pitchFamily="-108" charset="0"/>
            </a:endParaRPr>
          </a:p>
        </p:txBody>
      </p:sp>
      <p:pic>
        <p:nvPicPr>
          <p:cNvPr id="21" name="Picture 8">
            <a:extLst>
              <a:ext uri="{FF2B5EF4-FFF2-40B4-BE49-F238E27FC236}">
                <a16:creationId xmlns:a16="http://schemas.microsoft.com/office/drawing/2014/main" id="{CA737BD3-662C-7B40-8FF2-3E31BD5124BC}"/>
              </a:ext>
            </a:extLst>
          </p:cNvPr>
          <p:cNvPicPr>
            <a:picLocks noChangeAspect="1" noChangeArrowheads="1"/>
          </p:cNvPicPr>
          <p:nvPr/>
        </p:nvPicPr>
        <p:blipFill>
          <a:blip r:embed="rId4"/>
          <a:srcRect/>
          <a:stretch>
            <a:fillRect/>
          </a:stretch>
        </p:blipFill>
        <p:spPr bwMode="auto">
          <a:xfrm>
            <a:off x="1084263" y="2088905"/>
            <a:ext cx="3062287" cy="750888"/>
          </a:xfrm>
          <a:prstGeom prst="rect">
            <a:avLst/>
          </a:prstGeom>
          <a:noFill/>
          <a:ln w="9525">
            <a:noFill/>
            <a:miter lim="800000"/>
            <a:headEnd/>
            <a:tailEnd/>
          </a:ln>
        </p:spPr>
      </p:pic>
      <p:pic>
        <p:nvPicPr>
          <p:cNvPr id="22" name="Picture 11">
            <a:extLst>
              <a:ext uri="{FF2B5EF4-FFF2-40B4-BE49-F238E27FC236}">
                <a16:creationId xmlns:a16="http://schemas.microsoft.com/office/drawing/2014/main" id="{9C27AB22-2C24-EE49-A9A9-ABF87B886459}"/>
              </a:ext>
            </a:extLst>
          </p:cNvPr>
          <p:cNvPicPr>
            <a:picLocks noChangeAspect="1" noChangeArrowheads="1"/>
          </p:cNvPicPr>
          <p:nvPr/>
        </p:nvPicPr>
        <p:blipFill>
          <a:blip r:embed="rId5"/>
          <a:srcRect/>
          <a:stretch>
            <a:fillRect/>
          </a:stretch>
        </p:blipFill>
        <p:spPr bwMode="auto">
          <a:xfrm>
            <a:off x="6947065" y="1291381"/>
            <a:ext cx="3432175" cy="5105400"/>
          </a:xfrm>
          <a:prstGeom prst="rect">
            <a:avLst/>
          </a:prstGeom>
          <a:noFill/>
          <a:ln w="9525">
            <a:noFill/>
            <a:miter lim="800000"/>
            <a:headEnd/>
            <a:tailEnd/>
          </a:ln>
        </p:spPr>
      </p:pic>
      <p:sp>
        <p:nvSpPr>
          <p:cNvPr id="23" name="Text Box 12">
            <a:extLst>
              <a:ext uri="{FF2B5EF4-FFF2-40B4-BE49-F238E27FC236}">
                <a16:creationId xmlns:a16="http://schemas.microsoft.com/office/drawing/2014/main" id="{C98A8BE5-8646-0140-B9AE-E1F8F5015073}"/>
              </a:ext>
            </a:extLst>
          </p:cNvPr>
          <p:cNvSpPr txBox="1">
            <a:spLocks noChangeArrowheads="1"/>
          </p:cNvSpPr>
          <p:nvPr/>
        </p:nvSpPr>
        <p:spPr bwMode="auto">
          <a:xfrm>
            <a:off x="7556665" y="6447252"/>
            <a:ext cx="2032000" cy="304800"/>
          </a:xfrm>
          <a:prstGeom prst="rect">
            <a:avLst/>
          </a:prstGeom>
          <a:noFill/>
          <a:ln w="9525">
            <a:noFill/>
            <a:miter lim="800000"/>
            <a:headEnd/>
            <a:tailEnd/>
          </a:ln>
        </p:spPr>
        <p:txBody>
          <a:bodyPr wrap="none">
            <a:prstTxWarp prst="textNoShape">
              <a:avLst/>
            </a:prstTxWarp>
            <a:spAutoFit/>
          </a:bodyPr>
          <a:lstStyle/>
          <a:p>
            <a:r>
              <a:rPr lang="en-US" dirty="0" err="1"/>
              <a:t>Idemitsu</a:t>
            </a:r>
            <a:r>
              <a:rPr lang="en-US" dirty="0"/>
              <a:t> Petrochemical</a:t>
            </a:r>
          </a:p>
        </p:txBody>
      </p:sp>
    </p:spTree>
    <p:extLst>
      <p:ext uri="{BB962C8B-B14F-4D97-AF65-F5344CB8AC3E}">
        <p14:creationId xmlns:p14="http://schemas.microsoft.com/office/powerpoint/2010/main" val="247323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CO</a:t>
            </a:r>
            <a:r>
              <a:rPr lang="en-US" sz="4000" b="1" baseline="-25000" dirty="0">
                <a:latin typeface="+mn-lt"/>
              </a:rPr>
              <a:t>2</a:t>
            </a:r>
            <a:r>
              <a:rPr lang="en-US" sz="4000" b="1" dirty="0">
                <a:latin typeface="+mn-lt"/>
              </a:rPr>
              <a:t>-Expanded Liquids</a:t>
            </a:r>
            <a:endParaRPr lang="en-US" sz="4000" b="1" baseline="-25000" dirty="0">
              <a:latin typeface="+mn-lt"/>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02FE31FF-9DC3-304E-8006-A65FDD74EE4D}"/>
              </a:ext>
            </a:extLst>
          </p:cNvPr>
          <p:cNvSpPr>
            <a:spLocks noChangeArrowheads="1"/>
          </p:cNvSpPr>
          <p:nvPr/>
        </p:nvSpPr>
        <p:spPr bwMode="auto">
          <a:xfrm>
            <a:off x="1765300" y="4644303"/>
            <a:ext cx="2805113" cy="212725"/>
          </a:xfrm>
          <a:prstGeom prst="rect">
            <a:avLst/>
          </a:prstGeom>
          <a:noFill/>
          <a:ln w="9525">
            <a:noFill/>
            <a:miter lim="800000"/>
            <a:headEnd/>
            <a:tailEnd/>
          </a:ln>
        </p:spPr>
        <p:txBody>
          <a:bodyPr wrap="none" lIns="0" tIns="0" rIns="0" bIns="0">
            <a:prstTxWarp prst="textNoShape">
              <a:avLst/>
            </a:prstTxWarp>
            <a:spAutoFit/>
          </a:bodyPr>
          <a:lstStyle/>
          <a:p>
            <a:r>
              <a:rPr lang="en-US">
                <a:solidFill>
                  <a:srgbClr val="000000"/>
                </a:solidFill>
              </a:rPr>
              <a:t>CO</a:t>
            </a:r>
            <a:r>
              <a:rPr lang="en-US" baseline="-25000">
                <a:solidFill>
                  <a:srgbClr val="000000"/>
                </a:solidFill>
              </a:rPr>
              <a:t>2</a:t>
            </a:r>
            <a:r>
              <a:rPr lang="en-US">
                <a:solidFill>
                  <a:srgbClr val="000000"/>
                </a:solidFill>
              </a:rPr>
              <a:t>-expanded NEt</a:t>
            </a:r>
            <a:r>
              <a:rPr lang="en-US" baseline="-25000">
                <a:solidFill>
                  <a:srgbClr val="000000"/>
                </a:solidFill>
              </a:rPr>
              <a:t>3</a:t>
            </a:r>
            <a:r>
              <a:rPr lang="en-US">
                <a:solidFill>
                  <a:srgbClr val="000000"/>
                </a:solidFill>
              </a:rPr>
              <a:t> (Jessop, 1996)</a:t>
            </a:r>
            <a:endParaRPr lang="en-US" sz="1600"/>
          </a:p>
        </p:txBody>
      </p:sp>
      <p:pic>
        <p:nvPicPr>
          <p:cNvPr id="14" name="NEt3 swell medium.mov">
            <a:hlinkClick r:id="" action="ppaction://media"/>
            <a:extLst>
              <a:ext uri="{FF2B5EF4-FFF2-40B4-BE49-F238E27FC236}">
                <a16:creationId xmlns:a16="http://schemas.microsoft.com/office/drawing/2014/main" id="{CC351622-29BC-4D41-B759-2F716CED0DB8}"/>
              </a:ext>
            </a:extLst>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155700" y="1367703"/>
            <a:ext cx="4064000" cy="3048000"/>
          </a:xfrm>
          <a:prstGeom prst="rect">
            <a:avLst/>
          </a:prstGeom>
        </p:spPr>
      </p:pic>
      <p:pic>
        <p:nvPicPr>
          <p:cNvPr id="15" name="Picture 4">
            <a:extLst>
              <a:ext uri="{FF2B5EF4-FFF2-40B4-BE49-F238E27FC236}">
                <a16:creationId xmlns:a16="http://schemas.microsoft.com/office/drawing/2014/main" id="{0E53F830-0782-5344-AD6A-8F31E49293F3}"/>
              </a:ext>
            </a:extLst>
          </p:cNvPr>
          <p:cNvPicPr>
            <a:picLocks noChangeAspect="1" noChangeArrowheads="1"/>
          </p:cNvPicPr>
          <p:nvPr/>
        </p:nvPicPr>
        <p:blipFill>
          <a:blip r:embed="rId5"/>
          <a:srcRect/>
          <a:stretch>
            <a:fillRect/>
          </a:stretch>
        </p:blipFill>
        <p:spPr bwMode="auto">
          <a:xfrm>
            <a:off x="6629400" y="1429615"/>
            <a:ext cx="3733800" cy="3214688"/>
          </a:xfrm>
          <a:prstGeom prst="rect">
            <a:avLst/>
          </a:prstGeom>
          <a:noFill/>
          <a:ln w="9525">
            <a:noFill/>
            <a:miter lim="800000"/>
            <a:headEnd/>
            <a:tailEnd/>
          </a:ln>
        </p:spPr>
      </p:pic>
      <p:sp>
        <p:nvSpPr>
          <p:cNvPr id="17" name="Text Box 5">
            <a:extLst>
              <a:ext uri="{FF2B5EF4-FFF2-40B4-BE49-F238E27FC236}">
                <a16:creationId xmlns:a16="http://schemas.microsoft.com/office/drawing/2014/main" id="{21F23A6A-AEB0-F34D-B760-EE8A04168919}"/>
              </a:ext>
            </a:extLst>
          </p:cNvPr>
          <p:cNvSpPr txBox="1">
            <a:spLocks noChangeArrowheads="1"/>
          </p:cNvSpPr>
          <p:nvPr/>
        </p:nvSpPr>
        <p:spPr bwMode="auto">
          <a:xfrm>
            <a:off x="6858000" y="4706215"/>
            <a:ext cx="4032250" cy="517525"/>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Volumetric expansion of aprotic solvents by CO</a:t>
            </a:r>
            <a:r>
              <a:rPr lang="en-US" baseline="-25000">
                <a:solidFill>
                  <a:srgbClr val="000000"/>
                </a:solidFill>
              </a:rPr>
              <a:t>2</a:t>
            </a:r>
            <a:r>
              <a:rPr lang="en-US">
                <a:solidFill>
                  <a:srgbClr val="000000"/>
                </a:solidFill>
              </a:rPr>
              <a:t> </a:t>
            </a:r>
          </a:p>
          <a:p>
            <a:r>
              <a:rPr lang="en-US">
                <a:solidFill>
                  <a:srgbClr val="000000"/>
                </a:solidFill>
              </a:rPr>
              <a:t>at 40˚C  (Kordikowski, 1995)</a:t>
            </a:r>
            <a:endParaRPr lang="en-US" sz="1200">
              <a:solidFill>
                <a:srgbClr val="000000"/>
              </a:solidFill>
            </a:endParaRPr>
          </a:p>
        </p:txBody>
      </p:sp>
      <p:sp>
        <p:nvSpPr>
          <p:cNvPr id="2" name="Rectangle 1">
            <a:extLst>
              <a:ext uri="{FF2B5EF4-FFF2-40B4-BE49-F238E27FC236}">
                <a16:creationId xmlns:a16="http://schemas.microsoft.com/office/drawing/2014/main" id="{5D0F8419-C958-454B-A4C2-C6D81F3AC7EB}"/>
              </a:ext>
            </a:extLst>
          </p:cNvPr>
          <p:cNvSpPr/>
          <p:nvPr/>
        </p:nvSpPr>
        <p:spPr>
          <a:xfrm>
            <a:off x="3450058" y="6108558"/>
            <a:ext cx="4656083" cy="369332"/>
          </a:xfrm>
          <a:prstGeom prst="rect">
            <a:avLst/>
          </a:prstGeom>
        </p:spPr>
        <p:txBody>
          <a:bodyPr wrap="none">
            <a:spAutoFit/>
          </a:bodyPr>
          <a:lstStyle/>
          <a:p>
            <a:r>
              <a:rPr lang="en-CA" dirty="0">
                <a:latin typeface="Helvetica" pitchFamily="2" charset="0"/>
              </a:rPr>
              <a:t>Review paper: </a:t>
            </a:r>
            <a:r>
              <a:rPr lang="en-CA" i="1" dirty="0">
                <a:latin typeface="Helvetica" pitchFamily="2" charset="0"/>
              </a:rPr>
              <a:t>Chem. Rev.</a:t>
            </a:r>
            <a:r>
              <a:rPr lang="en-CA" dirty="0">
                <a:latin typeface="Helvetica" pitchFamily="2" charset="0"/>
              </a:rPr>
              <a:t> 2007, 107, 2666</a:t>
            </a:r>
            <a:endParaRPr lang="en-CA" dirty="0">
              <a:effectLst/>
              <a:latin typeface="Helvetica" pitchFamily="2" charset="0"/>
            </a:endParaRPr>
          </a:p>
        </p:txBody>
      </p:sp>
    </p:spTree>
    <p:extLst>
      <p:ext uri="{BB962C8B-B14F-4D97-AF65-F5344CB8AC3E}">
        <p14:creationId xmlns:p14="http://schemas.microsoft.com/office/powerpoint/2010/main" val="146820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p:cTn id="12"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61245"/>
            <a:ext cx="7886700" cy="646331"/>
          </a:xfrm>
        </p:spPr>
        <p:txBody>
          <a:bodyPr>
            <a:spAutoFit/>
          </a:bodyPr>
          <a:lstStyle/>
          <a:p>
            <a:pPr marL="365125" algn="ctr"/>
            <a:r>
              <a:rPr lang="en-US" sz="4000" b="1" dirty="0">
                <a:latin typeface="+mn-lt"/>
              </a:rPr>
              <a:t>CO</a:t>
            </a:r>
            <a:r>
              <a:rPr lang="en-US" sz="4000" b="1" baseline="-25000" dirty="0">
                <a:latin typeface="+mn-lt"/>
              </a:rPr>
              <a:t>2</a:t>
            </a:r>
            <a:r>
              <a:rPr lang="en-US" sz="4000" b="1" dirty="0">
                <a:latin typeface="+mn-lt"/>
              </a:rPr>
              <a:t>-Expanded Liquids</a:t>
            </a:r>
          </a:p>
        </p:txBody>
      </p:sp>
      <p:sp>
        <p:nvSpPr>
          <p:cNvPr id="3" name="Rectangle 3"/>
          <p:cNvSpPr txBox="1">
            <a:spLocks noChangeArrowheads="1"/>
          </p:cNvSpPr>
          <p:nvPr/>
        </p:nvSpPr>
        <p:spPr>
          <a:xfrm>
            <a:off x="479685" y="1174479"/>
            <a:ext cx="11212643"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300" dirty="0"/>
              <a:t>Charged substance mixtures that form a liquid at ambient temperatures.</a:t>
            </a:r>
          </a:p>
          <a:p>
            <a:pPr marL="0" indent="0" algn="ctr">
              <a:buNone/>
            </a:pPr>
            <a:r>
              <a:rPr lang="en-US" altLang="x-none" sz="23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3429144"/>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Less organic content than conventional solvents</a:t>
            </a:r>
          </a:p>
          <a:p>
            <a:pPr>
              <a:lnSpc>
                <a:spcPct val="100000"/>
              </a:lnSpc>
              <a:spcBef>
                <a:spcPts val="300"/>
              </a:spcBef>
            </a:pPr>
            <a:r>
              <a:rPr lang="en-GB" sz="1800" dirty="0"/>
              <a:t>Variable solvent properties</a:t>
            </a:r>
          </a:p>
          <a:p>
            <a:pPr>
              <a:lnSpc>
                <a:spcPct val="100000"/>
              </a:lnSpc>
              <a:spcBef>
                <a:spcPts val="300"/>
              </a:spcBef>
            </a:pPr>
            <a:r>
              <a:rPr lang="en-GB" sz="1800" dirty="0"/>
              <a:t>Highly adjustable polarity</a:t>
            </a:r>
          </a:p>
          <a:p>
            <a:pPr>
              <a:lnSpc>
                <a:spcPct val="100000"/>
              </a:lnSpc>
              <a:spcBef>
                <a:spcPts val="300"/>
              </a:spcBef>
            </a:pPr>
            <a:r>
              <a:rPr lang="en-GB" sz="1800" dirty="0"/>
              <a:t>Lowered melting point</a:t>
            </a:r>
          </a:p>
          <a:p>
            <a:pPr>
              <a:lnSpc>
                <a:spcPct val="100000"/>
              </a:lnSpc>
              <a:spcBef>
                <a:spcPts val="300"/>
              </a:spcBef>
            </a:pPr>
            <a:r>
              <a:rPr lang="en-GB" sz="1800" dirty="0"/>
              <a:t>Viscosity drops greatly</a:t>
            </a:r>
          </a:p>
          <a:p>
            <a:pPr>
              <a:lnSpc>
                <a:spcPct val="100000"/>
              </a:lnSpc>
              <a:spcBef>
                <a:spcPts val="300"/>
              </a:spcBef>
            </a:pPr>
            <a:r>
              <a:rPr lang="en-GB" sz="1800" dirty="0"/>
              <a:t>Excellent mass transfer rates</a:t>
            </a:r>
          </a:p>
          <a:p>
            <a:pPr>
              <a:lnSpc>
                <a:spcPct val="100000"/>
              </a:lnSpc>
              <a:spcBef>
                <a:spcPts val="300"/>
              </a:spcBef>
            </a:pPr>
            <a:r>
              <a:rPr lang="en-GB" sz="1800" dirty="0"/>
              <a:t>Improved solubility of reagent gases</a:t>
            </a:r>
          </a:p>
          <a:p>
            <a:pPr>
              <a:lnSpc>
                <a:spcPct val="100000"/>
              </a:lnSpc>
              <a:spcBef>
                <a:spcPts val="300"/>
              </a:spcBef>
            </a:pPr>
            <a:r>
              <a:rPr lang="en-GB" sz="1800" dirty="0"/>
              <a:t>Better solvent strength than scCO</a:t>
            </a:r>
            <a:r>
              <a:rPr lang="en-GB" sz="1800" baseline="-25000" dirty="0"/>
              <a:t>2</a:t>
            </a:r>
          </a:p>
          <a:p>
            <a:pPr>
              <a:lnSpc>
                <a:spcPct val="100000"/>
              </a:lnSpc>
              <a:spcBef>
                <a:spcPts val="300"/>
              </a:spcBef>
            </a:pPr>
            <a:r>
              <a:rPr lang="en-GB" sz="1800" dirty="0"/>
              <a:t>Lower pressure than scCO</a:t>
            </a:r>
            <a:r>
              <a:rPr lang="en-GB" sz="1800" baseline="-25000" dirty="0"/>
              <a:t>2</a:t>
            </a:r>
          </a:p>
          <a:p>
            <a:pPr>
              <a:lnSpc>
                <a:spcPct val="100000"/>
              </a:lnSpc>
              <a:spcBef>
                <a:spcPts val="300"/>
              </a:spcBef>
            </a:pPr>
            <a:endParaRPr lang="en-GB" sz="1800" baseline="-25000" dirty="0"/>
          </a:p>
        </p:txBody>
      </p:sp>
      <p:sp>
        <p:nvSpPr>
          <p:cNvPr id="5" name="Rectangle 3"/>
          <p:cNvSpPr txBox="1">
            <a:spLocks noChangeArrowheads="1"/>
          </p:cNvSpPr>
          <p:nvPr/>
        </p:nvSpPr>
        <p:spPr>
          <a:xfrm>
            <a:off x="6165471" y="2100516"/>
            <a:ext cx="5844778" cy="1313180"/>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Still requires some pressure</a:t>
            </a:r>
          </a:p>
          <a:p>
            <a:pPr marL="290513" lvl="1" indent="-290513">
              <a:lnSpc>
                <a:spcPct val="100000"/>
              </a:lnSpc>
              <a:spcBef>
                <a:spcPts val="300"/>
              </a:spcBef>
            </a:pPr>
            <a:r>
              <a:rPr lang="en-GB" sz="1800" dirty="0"/>
              <a:t>Still requires some organic solvent</a:t>
            </a:r>
          </a:p>
          <a:p>
            <a:pPr marL="290513" lvl="1" indent="-290513">
              <a:lnSpc>
                <a:spcPct val="100000"/>
              </a:lnSpc>
              <a:spcBef>
                <a:spcPts val="300"/>
              </a:spcBef>
            </a:pPr>
            <a:r>
              <a:rPr lang="en-GB" sz="1800" dirty="0"/>
              <a:t>Doesn’t work with water</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Object 2">
            <a:extLst>
              <a:ext uri="{FF2B5EF4-FFF2-40B4-BE49-F238E27FC236}">
                <a16:creationId xmlns:a16="http://schemas.microsoft.com/office/drawing/2014/main" id="{0376922A-794C-184B-A47C-4AF225774E36}"/>
              </a:ext>
            </a:extLst>
          </p:cNvPr>
          <p:cNvGraphicFramePr>
            <a:graphicFrameLocks noChangeAspect="1"/>
          </p:cNvGraphicFramePr>
          <p:nvPr>
            <p:extLst>
              <p:ext uri="{D42A27DB-BD31-4B8C-83A1-F6EECF244321}">
                <p14:modId xmlns:p14="http://schemas.microsoft.com/office/powerpoint/2010/main" val="273107317"/>
              </p:ext>
            </p:extLst>
          </p:nvPr>
        </p:nvGraphicFramePr>
        <p:xfrm>
          <a:off x="6679936" y="3513548"/>
          <a:ext cx="4470756" cy="3056088"/>
        </p:xfrm>
        <a:graphic>
          <a:graphicData uri="http://schemas.openxmlformats.org/presentationml/2006/ole">
            <mc:AlternateContent xmlns:mc="http://schemas.openxmlformats.org/markup-compatibility/2006">
              <mc:Choice xmlns:v="urn:schemas-microsoft-com:vml" Requires="v">
                <p:oleObj spid="_x0000_s10251" name="Worksheet" r:id="rId4" imgW="8674608" imgH="5931408" progId="Excel.Sheet.8">
                  <p:embed/>
                </p:oleObj>
              </mc:Choice>
              <mc:Fallback>
                <p:oleObj name="Worksheet" r:id="rId4" imgW="8674608" imgH="5931408" progId="Excel.Sheet.8">
                  <p:embed/>
                  <p:pic>
                    <p:nvPicPr>
                      <p:cNvPr id="1710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9936" y="3513548"/>
                        <a:ext cx="4470756" cy="30560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 name="Freeform 5">
            <a:extLst>
              <a:ext uri="{FF2B5EF4-FFF2-40B4-BE49-F238E27FC236}">
                <a16:creationId xmlns:a16="http://schemas.microsoft.com/office/drawing/2014/main" id="{EC23D301-D682-194B-A7F4-3297258CCF0E}"/>
              </a:ext>
            </a:extLst>
          </p:cNvPr>
          <p:cNvSpPr>
            <a:spLocks/>
          </p:cNvSpPr>
          <p:nvPr/>
        </p:nvSpPr>
        <p:spPr bwMode="auto">
          <a:xfrm>
            <a:off x="7296539" y="3852415"/>
            <a:ext cx="3204735" cy="2199696"/>
          </a:xfrm>
          <a:custGeom>
            <a:avLst/>
            <a:gdLst>
              <a:gd name="T0" fmla="*/ 0 w 2544"/>
              <a:gd name="T1" fmla="*/ 0 h 1728"/>
              <a:gd name="T2" fmla="*/ 2147483647 w 2544"/>
              <a:gd name="T3" fmla="*/ 2147483647 h 1728"/>
              <a:gd name="T4" fmla="*/ 2147483647 w 2544"/>
              <a:gd name="T5" fmla="*/ 2147483647 h 1728"/>
              <a:gd name="T6" fmla="*/ 0 60000 65536"/>
              <a:gd name="T7" fmla="*/ 0 60000 65536"/>
              <a:gd name="T8" fmla="*/ 0 60000 65536"/>
              <a:gd name="T9" fmla="*/ 0 w 2544"/>
              <a:gd name="T10" fmla="*/ 0 h 1728"/>
              <a:gd name="T11" fmla="*/ 2544 w 2544"/>
              <a:gd name="T12" fmla="*/ 1728 h 1728"/>
            </a:gdLst>
            <a:ahLst/>
            <a:cxnLst>
              <a:cxn ang="T6">
                <a:pos x="T0" y="T1"/>
              </a:cxn>
              <a:cxn ang="T7">
                <a:pos x="T2" y="T3"/>
              </a:cxn>
              <a:cxn ang="T8">
                <a:pos x="T4" y="T5"/>
              </a:cxn>
            </a:cxnLst>
            <a:rect l="T9" t="T10" r="T11" b="T12"/>
            <a:pathLst>
              <a:path w="2544" h="1728">
                <a:moveTo>
                  <a:pt x="0" y="0"/>
                </a:moveTo>
                <a:cubicBezTo>
                  <a:pt x="28" y="576"/>
                  <a:pt x="56" y="1152"/>
                  <a:pt x="480" y="1440"/>
                </a:cubicBezTo>
                <a:cubicBezTo>
                  <a:pt x="904" y="1728"/>
                  <a:pt x="1724" y="1728"/>
                  <a:pt x="2544" y="1728"/>
                </a:cubicBezTo>
              </a:path>
            </a:pathLst>
          </a:custGeom>
          <a:noFill/>
          <a:ln w="25400">
            <a:solidFill>
              <a:srgbClr val="FF0000"/>
            </a:solidFill>
            <a:round/>
            <a:headEnd/>
            <a:tailEnd/>
          </a:ln>
        </p:spPr>
        <p:txBody>
          <a:bodyPr wrap="none" anchor="ctr">
            <a:prstTxWarp prst="textNoShape">
              <a:avLst/>
            </a:prstTxWarp>
          </a:bodyPr>
          <a:lstStyle/>
          <a:p>
            <a:endParaRPr lang="en-US"/>
          </a:p>
        </p:txBody>
      </p:sp>
      <p:sp>
        <p:nvSpPr>
          <p:cNvPr id="10" name="Text Box 7">
            <a:extLst>
              <a:ext uri="{FF2B5EF4-FFF2-40B4-BE49-F238E27FC236}">
                <a16:creationId xmlns:a16="http://schemas.microsoft.com/office/drawing/2014/main" id="{D24AB847-DBC5-8143-A7B5-145BD1344CA5}"/>
              </a:ext>
            </a:extLst>
          </p:cNvPr>
          <p:cNvSpPr txBox="1">
            <a:spLocks noChangeArrowheads="1"/>
          </p:cNvSpPr>
          <p:nvPr/>
        </p:nvSpPr>
        <p:spPr bwMode="auto">
          <a:xfrm>
            <a:off x="7733169" y="3970019"/>
            <a:ext cx="2709381" cy="646331"/>
          </a:xfrm>
          <a:prstGeom prst="rect">
            <a:avLst/>
          </a:prstGeom>
          <a:noFill/>
          <a:ln w="9525">
            <a:noFill/>
            <a:miter lim="800000"/>
            <a:headEnd/>
            <a:tailEnd/>
          </a:ln>
        </p:spPr>
        <p:txBody>
          <a:bodyPr wrap="square">
            <a:prstTxWarp prst="textNoShape">
              <a:avLst/>
            </a:prstTxWarp>
            <a:spAutoFit/>
          </a:bodyPr>
          <a:lstStyle/>
          <a:p>
            <a:r>
              <a:rPr lang="en-US" dirty="0">
                <a:solidFill>
                  <a:srgbClr val="FF0000"/>
                </a:solidFill>
              </a:rPr>
              <a:t>Viscosity of CO</a:t>
            </a:r>
            <a:r>
              <a:rPr lang="en-US" baseline="-25000" dirty="0">
                <a:solidFill>
                  <a:srgbClr val="FF0000"/>
                </a:solidFill>
              </a:rPr>
              <a:t>2</a:t>
            </a:r>
            <a:r>
              <a:rPr lang="en-US" dirty="0">
                <a:solidFill>
                  <a:srgbClr val="FF0000"/>
                </a:solidFill>
              </a:rPr>
              <a:t>-expanded crude oil at 49 ˚C</a:t>
            </a:r>
          </a:p>
        </p:txBody>
      </p:sp>
      <p:sp>
        <p:nvSpPr>
          <p:cNvPr id="11" name="Text Box 7">
            <a:extLst>
              <a:ext uri="{FF2B5EF4-FFF2-40B4-BE49-F238E27FC236}">
                <a16:creationId xmlns:a16="http://schemas.microsoft.com/office/drawing/2014/main" id="{A523CEF7-F36E-D44B-8FEC-299B524FE8E8}"/>
              </a:ext>
            </a:extLst>
          </p:cNvPr>
          <p:cNvSpPr txBox="1">
            <a:spLocks noChangeArrowheads="1"/>
          </p:cNvSpPr>
          <p:nvPr/>
        </p:nvSpPr>
        <p:spPr bwMode="auto">
          <a:xfrm>
            <a:off x="9864970" y="6465336"/>
            <a:ext cx="2327030" cy="307777"/>
          </a:xfrm>
          <a:prstGeom prst="rect">
            <a:avLst/>
          </a:prstGeom>
          <a:noFill/>
          <a:ln w="9525">
            <a:noFill/>
            <a:miter lim="800000"/>
            <a:headEnd/>
            <a:tailEnd/>
          </a:ln>
        </p:spPr>
        <p:txBody>
          <a:bodyPr wrap="square">
            <a:prstTxWarp prst="textNoShape">
              <a:avLst/>
            </a:prstTxWarp>
            <a:spAutoFit/>
          </a:bodyPr>
          <a:lstStyle/>
          <a:p>
            <a:r>
              <a:rPr lang="en-US" sz="1400" dirty="0"/>
              <a:t>J. Petrol. Technol. (1965) 102.</a:t>
            </a:r>
          </a:p>
        </p:txBody>
      </p:sp>
    </p:spTree>
    <p:extLst>
      <p:ext uri="{BB962C8B-B14F-4D97-AF65-F5344CB8AC3E}">
        <p14:creationId xmlns:p14="http://schemas.microsoft.com/office/powerpoint/2010/main" val="1644281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sp>
        <p:nvSpPr>
          <p:cNvPr id="8" name="Rectangle 3"/>
          <p:cNvSpPr txBox="1">
            <a:spLocks noChangeArrowheads="1"/>
          </p:cNvSpPr>
          <p:nvPr/>
        </p:nvSpPr>
        <p:spPr>
          <a:xfrm>
            <a:off x="6270227" y="2919118"/>
            <a:ext cx="4792517" cy="18706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None/>
            </a:pPr>
            <a:r>
              <a:rPr lang="en-GB" sz="2200" b="1" dirty="0"/>
              <a:t>A salt: </a:t>
            </a:r>
            <a:r>
              <a:rPr lang="en-GB" sz="2200" dirty="0"/>
              <a:t>A cation and an anion</a:t>
            </a:r>
          </a:p>
          <a:p>
            <a:pPr marL="0" indent="0">
              <a:lnSpc>
                <a:spcPct val="114000"/>
              </a:lnSpc>
              <a:buNone/>
            </a:pPr>
            <a:r>
              <a:rPr lang="en-GB" sz="2200" dirty="0"/>
              <a:t>It has to be liquid below 100°C</a:t>
            </a:r>
          </a:p>
          <a:p>
            <a:pPr marL="0" indent="0">
              <a:lnSpc>
                <a:spcPct val="114000"/>
              </a:lnSpc>
              <a:buNone/>
            </a:pPr>
            <a:r>
              <a:rPr lang="en-GB" sz="2200" dirty="0"/>
              <a:t>Wide chemical variability =&gt; adapted to applications</a:t>
            </a:r>
          </a:p>
        </p:txBody>
      </p:sp>
      <p:sp>
        <p:nvSpPr>
          <p:cNvPr id="9" name="Text Box 4"/>
          <p:cNvSpPr txBox="1">
            <a:spLocks noChangeArrowheads="1"/>
          </p:cNvSpPr>
          <p:nvPr/>
        </p:nvSpPr>
        <p:spPr bwMode="auto">
          <a:xfrm>
            <a:off x="966025" y="6370702"/>
            <a:ext cx="450264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http://www.rtil.eu/pmwiki/pmwiki.php/About/IonicLiquids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8" y="1572178"/>
            <a:ext cx="4362450" cy="4181475"/>
          </a:xfrm>
          <a:prstGeom prst="rect">
            <a:avLst/>
          </a:prstGeom>
        </p:spPr>
      </p:pic>
    </p:spTree>
    <p:extLst>
      <p:ext uri="{BB962C8B-B14F-4D97-AF65-F5344CB8AC3E}">
        <p14:creationId xmlns:p14="http://schemas.microsoft.com/office/powerpoint/2010/main" val="691811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6124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479685" y="1174479"/>
            <a:ext cx="11212643"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300" dirty="0"/>
              <a:t>Charged substance mixtures that form a liquid at ambient temperatures.</a:t>
            </a:r>
          </a:p>
          <a:p>
            <a:pPr marL="0" indent="0" algn="ctr">
              <a:buNone/>
            </a:pPr>
            <a:r>
              <a:rPr lang="en-US" altLang="x-none" sz="23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552528"/>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a:p>
            <a:pPr marL="290513" lvl="1" indent="-290513">
              <a:lnSpc>
                <a:spcPct val="100000"/>
              </a:lnSpc>
              <a:spcBef>
                <a:spcPts val="300"/>
              </a:spcBef>
            </a:pPr>
            <a:r>
              <a:rPr lang="en-GB" sz="1800" dirty="0"/>
              <a:t>Always POLAR</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pic>
        <p:nvPicPr>
          <p:cNvPr id="3" name="Picture 2"/>
          <p:cNvPicPr>
            <a:picLocks noChangeAspect="1"/>
          </p:cNvPicPr>
          <p:nvPr/>
        </p:nvPicPr>
        <p:blipFill>
          <a:blip r:embed="rId2"/>
          <a:stretch>
            <a:fillRect/>
          </a:stretch>
        </p:blipFill>
        <p:spPr>
          <a:xfrm>
            <a:off x="340241" y="1328980"/>
            <a:ext cx="7787020" cy="4762257"/>
          </a:xfrm>
          <a:prstGeom prst="rect">
            <a:avLst/>
          </a:prstGeom>
        </p:spPr>
      </p:pic>
      <p:sp>
        <p:nvSpPr>
          <p:cNvPr id="8" name="Rectangle 3"/>
          <p:cNvSpPr txBox="1">
            <a:spLocks noChangeArrowheads="1"/>
          </p:cNvSpPr>
          <p:nvPr/>
        </p:nvSpPr>
        <p:spPr>
          <a:xfrm>
            <a:off x="8103386" y="2326270"/>
            <a:ext cx="3499006" cy="31392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spcBef>
                <a:spcPts val="0"/>
              </a:spcBef>
              <a:spcAft>
                <a:spcPts val="600"/>
              </a:spcAft>
              <a:buNone/>
            </a:pPr>
            <a:r>
              <a:rPr lang="en-GB" sz="1800" b="1" dirty="0"/>
              <a:t>Organic transformations in IL</a:t>
            </a:r>
          </a:p>
          <a:p>
            <a:pPr>
              <a:lnSpc>
                <a:spcPct val="114000"/>
              </a:lnSpc>
              <a:spcBef>
                <a:spcPts val="0"/>
              </a:spcBef>
              <a:spcAft>
                <a:spcPts val="600"/>
              </a:spcAft>
            </a:pPr>
            <a:r>
              <a:rPr lang="en-GB" sz="1800" dirty="0"/>
              <a:t>Diels-Alder reactions</a:t>
            </a:r>
          </a:p>
          <a:p>
            <a:pPr>
              <a:lnSpc>
                <a:spcPct val="114000"/>
              </a:lnSpc>
              <a:spcBef>
                <a:spcPts val="0"/>
              </a:spcBef>
              <a:spcAft>
                <a:spcPts val="600"/>
              </a:spcAft>
            </a:pPr>
            <a:r>
              <a:rPr lang="en-GB" sz="1800" dirty="0"/>
              <a:t>Alkylation reactions</a:t>
            </a:r>
          </a:p>
          <a:p>
            <a:pPr>
              <a:lnSpc>
                <a:spcPct val="114000"/>
              </a:lnSpc>
              <a:spcBef>
                <a:spcPts val="0"/>
              </a:spcBef>
              <a:spcAft>
                <a:spcPts val="600"/>
              </a:spcAft>
            </a:pPr>
            <a:r>
              <a:rPr lang="en-GB" sz="1800" dirty="0" err="1"/>
              <a:t>Hydroformylation</a:t>
            </a:r>
            <a:r>
              <a:rPr lang="en-GB" sz="1800" dirty="0"/>
              <a:t> reactions</a:t>
            </a:r>
          </a:p>
          <a:p>
            <a:pPr>
              <a:lnSpc>
                <a:spcPct val="114000"/>
              </a:lnSpc>
              <a:spcBef>
                <a:spcPts val="0"/>
              </a:spcBef>
              <a:spcAft>
                <a:spcPts val="600"/>
              </a:spcAft>
            </a:pPr>
            <a:r>
              <a:rPr lang="en-GB" sz="1800" dirty="0" err="1"/>
              <a:t>Friedel</a:t>
            </a:r>
            <a:r>
              <a:rPr lang="en-GB" sz="1800" dirty="0"/>
              <a:t> Crafts reactions</a:t>
            </a:r>
          </a:p>
          <a:p>
            <a:pPr>
              <a:lnSpc>
                <a:spcPct val="114000"/>
              </a:lnSpc>
              <a:spcBef>
                <a:spcPts val="0"/>
              </a:spcBef>
              <a:spcAft>
                <a:spcPts val="600"/>
              </a:spcAft>
            </a:pPr>
            <a:r>
              <a:rPr lang="en-GB" sz="1800" dirty="0" err="1"/>
              <a:t>Pd</a:t>
            </a:r>
            <a:r>
              <a:rPr lang="en-GB" sz="1800" dirty="0"/>
              <a:t>-mediated C-C bond formation</a:t>
            </a:r>
          </a:p>
          <a:p>
            <a:pPr>
              <a:lnSpc>
                <a:spcPct val="114000"/>
              </a:lnSpc>
              <a:spcBef>
                <a:spcPts val="0"/>
              </a:spcBef>
              <a:spcAft>
                <a:spcPts val="600"/>
              </a:spcAft>
            </a:pPr>
            <a:r>
              <a:rPr lang="en-GB" sz="1800" dirty="0"/>
              <a:t>Alkene polymerisation</a:t>
            </a:r>
          </a:p>
          <a:p>
            <a:pPr>
              <a:lnSpc>
                <a:spcPct val="114000"/>
              </a:lnSpc>
              <a:spcBef>
                <a:spcPts val="0"/>
              </a:spcBef>
              <a:spcAft>
                <a:spcPts val="600"/>
              </a:spcAft>
            </a:pPr>
            <a:r>
              <a:rPr lang="en-GB" sz="1800" dirty="0" err="1"/>
              <a:t>Biotransformations</a:t>
            </a:r>
            <a:endParaRPr lang="en-GB" sz="1800" dirty="0"/>
          </a:p>
        </p:txBody>
      </p:sp>
      <p:sp>
        <p:nvSpPr>
          <p:cNvPr id="9" name="Text Box 4"/>
          <p:cNvSpPr txBox="1">
            <a:spLocks noChangeArrowheads="1"/>
          </p:cNvSpPr>
          <p:nvPr/>
        </p:nvSpPr>
        <p:spPr bwMode="auto">
          <a:xfrm>
            <a:off x="966025" y="6370702"/>
            <a:ext cx="7549824"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 http://www.researchinschools.org/projects/ionic_liquids.html</a:t>
            </a:r>
          </a:p>
        </p:txBody>
      </p:sp>
    </p:spTree>
    <p:extLst>
      <p:ext uri="{BB962C8B-B14F-4D97-AF65-F5344CB8AC3E}">
        <p14:creationId xmlns:p14="http://schemas.microsoft.com/office/powerpoint/2010/main" val="1516394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 Are they green?</a:t>
            </a:r>
          </a:p>
        </p:txBody>
      </p:sp>
      <p:pic>
        <p:nvPicPr>
          <p:cNvPr id="10" name="Picture 9">
            <a:extLst>
              <a:ext uri="{FF2B5EF4-FFF2-40B4-BE49-F238E27FC236}">
                <a16:creationId xmlns:a16="http://schemas.microsoft.com/office/drawing/2014/main" id="{16F80707-6380-9941-BA40-E060EC146DA0}"/>
              </a:ext>
            </a:extLst>
          </p:cNvPr>
          <p:cNvPicPr>
            <a:picLocks noChangeAspect="1"/>
          </p:cNvPicPr>
          <p:nvPr/>
        </p:nvPicPr>
        <p:blipFill>
          <a:blip r:embed="rId2"/>
          <a:stretch>
            <a:fillRect/>
          </a:stretch>
        </p:blipFill>
        <p:spPr>
          <a:xfrm>
            <a:off x="1365663" y="1474519"/>
            <a:ext cx="9086850" cy="1498754"/>
          </a:xfrm>
          <a:prstGeom prst="rect">
            <a:avLst/>
          </a:prstGeom>
        </p:spPr>
      </p:pic>
      <p:sp>
        <p:nvSpPr>
          <p:cNvPr id="11" name="TextBox 10">
            <a:extLst>
              <a:ext uri="{FF2B5EF4-FFF2-40B4-BE49-F238E27FC236}">
                <a16:creationId xmlns:a16="http://schemas.microsoft.com/office/drawing/2014/main" id="{0FA06883-D978-024B-8125-AC4EACD09D80}"/>
              </a:ext>
            </a:extLst>
          </p:cNvPr>
          <p:cNvSpPr txBox="1"/>
          <p:nvPr/>
        </p:nvSpPr>
        <p:spPr>
          <a:xfrm>
            <a:off x="7080664" y="3071742"/>
            <a:ext cx="3352799" cy="307777"/>
          </a:xfrm>
          <a:prstGeom prst="rect">
            <a:avLst/>
          </a:prstGeom>
          <a:noFill/>
        </p:spPr>
        <p:txBody>
          <a:bodyPr wrap="square" rtlCol="0">
            <a:spAutoFit/>
          </a:bodyPr>
          <a:lstStyle/>
          <a:p>
            <a:r>
              <a:rPr lang="en-US" dirty="0"/>
              <a:t>Zhang, </a:t>
            </a:r>
            <a:r>
              <a:rPr lang="en-US" i="1" dirty="0" err="1"/>
              <a:t>Env</a:t>
            </a:r>
            <a:r>
              <a:rPr lang="en-US" i="1" dirty="0"/>
              <a:t>. Sci. Tech., </a:t>
            </a:r>
            <a:r>
              <a:rPr lang="en-US" b="1" i="1" dirty="0"/>
              <a:t>2008, 42, 1724</a:t>
            </a:r>
            <a:endParaRPr lang="en-US" dirty="0"/>
          </a:p>
        </p:txBody>
      </p:sp>
      <p:sp>
        <p:nvSpPr>
          <p:cNvPr id="12" name="Rectangle 11">
            <a:extLst>
              <a:ext uri="{FF2B5EF4-FFF2-40B4-BE49-F238E27FC236}">
                <a16:creationId xmlns:a16="http://schemas.microsoft.com/office/drawing/2014/main" id="{27512B70-6678-B54A-8E53-FD0F37C79B86}"/>
              </a:ext>
            </a:extLst>
          </p:cNvPr>
          <p:cNvSpPr/>
          <p:nvPr/>
        </p:nvSpPr>
        <p:spPr bwMode="auto">
          <a:xfrm>
            <a:off x="2813463" y="1931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3" name="Rectangle 12">
            <a:extLst>
              <a:ext uri="{FF2B5EF4-FFF2-40B4-BE49-F238E27FC236}">
                <a16:creationId xmlns:a16="http://schemas.microsoft.com/office/drawing/2014/main" id="{3B80A74C-8F45-C747-827B-0CD7DAD1532F}"/>
              </a:ext>
            </a:extLst>
          </p:cNvPr>
          <p:cNvSpPr/>
          <p:nvPr/>
        </p:nvSpPr>
        <p:spPr bwMode="auto">
          <a:xfrm>
            <a:off x="3499263" y="1931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4" name="Rectangle 13">
            <a:extLst>
              <a:ext uri="{FF2B5EF4-FFF2-40B4-BE49-F238E27FC236}">
                <a16:creationId xmlns:a16="http://schemas.microsoft.com/office/drawing/2014/main" id="{2C27303B-AFA4-8A40-B845-8C21A2C3A3B6}"/>
              </a:ext>
            </a:extLst>
          </p:cNvPr>
          <p:cNvSpPr/>
          <p:nvPr/>
        </p:nvSpPr>
        <p:spPr bwMode="auto">
          <a:xfrm>
            <a:off x="4195918" y="2726287"/>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5" name="Rectangle 14">
            <a:extLst>
              <a:ext uri="{FF2B5EF4-FFF2-40B4-BE49-F238E27FC236}">
                <a16:creationId xmlns:a16="http://schemas.microsoft.com/office/drawing/2014/main" id="{4A112305-87C0-4C49-9671-40DA26B74FAD}"/>
              </a:ext>
            </a:extLst>
          </p:cNvPr>
          <p:cNvSpPr/>
          <p:nvPr/>
        </p:nvSpPr>
        <p:spPr bwMode="auto">
          <a:xfrm>
            <a:off x="4947063" y="1931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6" name="Rectangle 15">
            <a:extLst>
              <a:ext uri="{FF2B5EF4-FFF2-40B4-BE49-F238E27FC236}">
                <a16:creationId xmlns:a16="http://schemas.microsoft.com/office/drawing/2014/main" id="{2E631030-5A83-A749-B9D3-2B74A015536A}"/>
              </a:ext>
            </a:extLst>
          </p:cNvPr>
          <p:cNvSpPr/>
          <p:nvPr/>
        </p:nvSpPr>
        <p:spPr bwMode="auto">
          <a:xfrm>
            <a:off x="5632863" y="1931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7" name="Rectangle 16">
            <a:extLst>
              <a:ext uri="{FF2B5EF4-FFF2-40B4-BE49-F238E27FC236}">
                <a16:creationId xmlns:a16="http://schemas.microsoft.com/office/drawing/2014/main" id="{488B312F-A610-8C4D-B76B-CB60A628F236}"/>
              </a:ext>
            </a:extLst>
          </p:cNvPr>
          <p:cNvSpPr/>
          <p:nvPr/>
        </p:nvSpPr>
        <p:spPr bwMode="auto">
          <a:xfrm>
            <a:off x="5632863" y="2312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8" name="Rectangle 17">
            <a:extLst>
              <a:ext uri="{FF2B5EF4-FFF2-40B4-BE49-F238E27FC236}">
                <a16:creationId xmlns:a16="http://schemas.microsoft.com/office/drawing/2014/main" id="{7D98933A-1C57-AC4B-BC0B-8BFE24D0473F}"/>
              </a:ext>
            </a:extLst>
          </p:cNvPr>
          <p:cNvSpPr/>
          <p:nvPr/>
        </p:nvSpPr>
        <p:spPr bwMode="auto">
          <a:xfrm>
            <a:off x="6318663" y="1931719"/>
            <a:ext cx="40386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19" name="Rectangle 18">
            <a:extLst>
              <a:ext uri="{FF2B5EF4-FFF2-40B4-BE49-F238E27FC236}">
                <a16:creationId xmlns:a16="http://schemas.microsoft.com/office/drawing/2014/main" id="{CA3A1136-CB1D-F945-BDAA-C11C7FB98F27}"/>
              </a:ext>
            </a:extLst>
          </p:cNvPr>
          <p:cNvSpPr/>
          <p:nvPr/>
        </p:nvSpPr>
        <p:spPr bwMode="auto">
          <a:xfrm>
            <a:off x="7842663" y="2312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pitchFamily="-112" charset="0"/>
              </a:rPr>
              <a:t> </a:t>
            </a:r>
          </a:p>
        </p:txBody>
      </p:sp>
      <p:sp>
        <p:nvSpPr>
          <p:cNvPr id="20" name="Rectangle 19">
            <a:extLst>
              <a:ext uri="{FF2B5EF4-FFF2-40B4-BE49-F238E27FC236}">
                <a16:creationId xmlns:a16="http://schemas.microsoft.com/office/drawing/2014/main" id="{F3F89070-1F6F-2B42-8A75-BE18AB71B8EB}"/>
              </a:ext>
            </a:extLst>
          </p:cNvPr>
          <p:cNvSpPr/>
          <p:nvPr/>
        </p:nvSpPr>
        <p:spPr bwMode="auto">
          <a:xfrm>
            <a:off x="9061863" y="25413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pitchFamily="-112" charset="0"/>
              </a:rPr>
              <a:t> </a:t>
            </a:r>
          </a:p>
        </p:txBody>
      </p:sp>
      <p:sp>
        <p:nvSpPr>
          <p:cNvPr id="21" name="Rectangle 20">
            <a:extLst>
              <a:ext uri="{FF2B5EF4-FFF2-40B4-BE49-F238E27FC236}">
                <a16:creationId xmlns:a16="http://schemas.microsoft.com/office/drawing/2014/main" id="{4CD4C27F-D664-4A43-B11A-4114BA53C112}"/>
              </a:ext>
            </a:extLst>
          </p:cNvPr>
          <p:cNvSpPr/>
          <p:nvPr/>
        </p:nvSpPr>
        <p:spPr bwMode="auto">
          <a:xfrm>
            <a:off x="9727168" y="2312719"/>
            <a:ext cx="685800" cy="228600"/>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Helvetica" pitchFamily="-112" charset="0"/>
              </a:rPr>
              <a:t> </a:t>
            </a:r>
          </a:p>
        </p:txBody>
      </p:sp>
      <p:sp>
        <p:nvSpPr>
          <p:cNvPr id="22" name="Rectangle 21">
            <a:extLst>
              <a:ext uri="{FF2B5EF4-FFF2-40B4-BE49-F238E27FC236}">
                <a16:creationId xmlns:a16="http://schemas.microsoft.com/office/drawing/2014/main" id="{F9926743-56C8-734C-A28B-90C89495D298}"/>
              </a:ext>
            </a:extLst>
          </p:cNvPr>
          <p:cNvSpPr/>
          <p:nvPr/>
        </p:nvSpPr>
        <p:spPr bwMode="auto">
          <a:xfrm>
            <a:off x="2737263" y="1735136"/>
            <a:ext cx="6324600" cy="1925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Tree>
    <p:extLst>
      <p:ext uri="{BB962C8B-B14F-4D97-AF65-F5344CB8AC3E}">
        <p14:creationId xmlns:p14="http://schemas.microsoft.com/office/powerpoint/2010/main" val="281985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 Are they green?</a:t>
            </a:r>
          </a:p>
        </p:txBody>
      </p:sp>
      <p:sp>
        <p:nvSpPr>
          <p:cNvPr id="23" name="TextBox 22">
            <a:extLst>
              <a:ext uri="{FF2B5EF4-FFF2-40B4-BE49-F238E27FC236}">
                <a16:creationId xmlns:a16="http://schemas.microsoft.com/office/drawing/2014/main" id="{32883E4D-39E6-3143-B2CA-9E41981F3345}"/>
              </a:ext>
            </a:extLst>
          </p:cNvPr>
          <p:cNvSpPr txBox="1"/>
          <p:nvPr/>
        </p:nvSpPr>
        <p:spPr>
          <a:xfrm>
            <a:off x="101116" y="6104681"/>
            <a:ext cx="4876800" cy="646331"/>
          </a:xfrm>
          <a:prstGeom prst="rect">
            <a:avLst/>
          </a:prstGeom>
          <a:noFill/>
        </p:spPr>
        <p:txBody>
          <a:bodyPr wrap="square" rtlCol="0">
            <a:spAutoFit/>
          </a:bodyPr>
          <a:lstStyle/>
          <a:p>
            <a:r>
              <a:rPr lang="en-US" dirty="0"/>
              <a:t>Zhang, </a:t>
            </a:r>
            <a:r>
              <a:rPr lang="en-US" i="1" dirty="0" err="1"/>
              <a:t>Env</a:t>
            </a:r>
            <a:r>
              <a:rPr lang="en-US" i="1" dirty="0"/>
              <a:t>. Sci. Tech., </a:t>
            </a:r>
            <a:r>
              <a:rPr lang="en-US" b="1" i="1" dirty="0"/>
              <a:t>2008, </a:t>
            </a:r>
            <a:r>
              <a:rPr lang="en-US" dirty="0"/>
              <a:t>42, 1724</a:t>
            </a:r>
          </a:p>
          <a:p>
            <a:r>
              <a:rPr lang="en-US" dirty="0"/>
              <a:t>Jessop, </a:t>
            </a:r>
            <a:r>
              <a:rPr lang="en-US" i="1" dirty="0"/>
              <a:t>Green </a:t>
            </a:r>
            <a:r>
              <a:rPr lang="en-US" i="1" dirty="0" err="1"/>
              <a:t>Chem</a:t>
            </a:r>
            <a:r>
              <a:rPr lang="en-US" dirty="0"/>
              <a:t> (2011)</a:t>
            </a:r>
            <a:r>
              <a:rPr lang="en-US" b="1" dirty="0"/>
              <a:t> </a:t>
            </a:r>
            <a:r>
              <a:rPr lang="en-US" i="1" dirty="0"/>
              <a:t>13</a:t>
            </a:r>
            <a:r>
              <a:rPr lang="en-US" dirty="0"/>
              <a:t>, 1391</a:t>
            </a:r>
          </a:p>
        </p:txBody>
      </p:sp>
      <p:pic>
        <p:nvPicPr>
          <p:cNvPr id="24" name="Picture 23">
            <a:extLst>
              <a:ext uri="{FF2B5EF4-FFF2-40B4-BE49-F238E27FC236}">
                <a16:creationId xmlns:a16="http://schemas.microsoft.com/office/drawing/2014/main" id="{EE09BF92-315B-1645-BB08-E16F5C443B04}"/>
              </a:ext>
            </a:extLst>
          </p:cNvPr>
          <p:cNvPicPr>
            <a:picLocks noChangeAspect="1"/>
          </p:cNvPicPr>
          <p:nvPr/>
        </p:nvPicPr>
        <p:blipFill>
          <a:blip r:embed="rId2"/>
          <a:stretch>
            <a:fillRect/>
          </a:stretch>
        </p:blipFill>
        <p:spPr>
          <a:xfrm>
            <a:off x="1175111" y="1371600"/>
            <a:ext cx="9144546" cy="4419337"/>
          </a:xfrm>
          <a:prstGeom prst="rect">
            <a:avLst/>
          </a:prstGeom>
        </p:spPr>
      </p:pic>
      <p:grpSp>
        <p:nvGrpSpPr>
          <p:cNvPr id="25" name="Group 24">
            <a:extLst>
              <a:ext uri="{FF2B5EF4-FFF2-40B4-BE49-F238E27FC236}">
                <a16:creationId xmlns:a16="http://schemas.microsoft.com/office/drawing/2014/main" id="{B86F6923-71C8-EA41-B60A-6FDFEA05AFBF}"/>
              </a:ext>
            </a:extLst>
          </p:cNvPr>
          <p:cNvGrpSpPr/>
          <p:nvPr/>
        </p:nvGrpSpPr>
        <p:grpSpPr>
          <a:xfrm>
            <a:off x="1175657" y="1412776"/>
            <a:ext cx="6516216" cy="4248472"/>
            <a:chOff x="251520" y="2667502"/>
            <a:chExt cx="6192688" cy="3929850"/>
          </a:xfrm>
        </p:grpSpPr>
        <p:sp>
          <p:nvSpPr>
            <p:cNvPr id="26" name="Rectangle 25">
              <a:extLst>
                <a:ext uri="{FF2B5EF4-FFF2-40B4-BE49-F238E27FC236}">
                  <a16:creationId xmlns:a16="http://schemas.microsoft.com/office/drawing/2014/main" id="{509E7EEB-FAD1-0F4C-9715-1A324EDBE112}"/>
                </a:ext>
              </a:extLst>
            </p:cNvPr>
            <p:cNvSpPr/>
            <p:nvPr/>
          </p:nvSpPr>
          <p:spPr bwMode="auto">
            <a:xfrm>
              <a:off x="251520" y="3284984"/>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27" name="Rectangle 26">
              <a:extLst>
                <a:ext uri="{FF2B5EF4-FFF2-40B4-BE49-F238E27FC236}">
                  <a16:creationId xmlns:a16="http://schemas.microsoft.com/office/drawing/2014/main" id="{88558DCC-97D2-7942-9369-A62F9F0B4F00}"/>
                </a:ext>
              </a:extLst>
            </p:cNvPr>
            <p:cNvSpPr/>
            <p:nvPr/>
          </p:nvSpPr>
          <p:spPr bwMode="auto">
            <a:xfrm>
              <a:off x="1475656" y="2667502"/>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28" name="Rectangle 27">
              <a:extLst>
                <a:ext uri="{FF2B5EF4-FFF2-40B4-BE49-F238E27FC236}">
                  <a16:creationId xmlns:a16="http://schemas.microsoft.com/office/drawing/2014/main" id="{DB72B112-6D06-3345-AD77-5DE2FFD14B33}"/>
                </a:ext>
              </a:extLst>
            </p:cNvPr>
            <p:cNvSpPr/>
            <p:nvPr/>
          </p:nvSpPr>
          <p:spPr bwMode="auto">
            <a:xfrm>
              <a:off x="2195736" y="2678330"/>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29" name="Rectangle 28">
              <a:extLst>
                <a:ext uri="{FF2B5EF4-FFF2-40B4-BE49-F238E27FC236}">
                  <a16:creationId xmlns:a16="http://schemas.microsoft.com/office/drawing/2014/main" id="{F361355E-EA4A-444C-ACBC-572873DA76EC}"/>
                </a:ext>
              </a:extLst>
            </p:cNvPr>
            <p:cNvSpPr/>
            <p:nvPr/>
          </p:nvSpPr>
          <p:spPr bwMode="auto">
            <a:xfrm>
              <a:off x="2843808" y="2678330"/>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0" name="Rectangle 29">
              <a:extLst>
                <a:ext uri="{FF2B5EF4-FFF2-40B4-BE49-F238E27FC236}">
                  <a16:creationId xmlns:a16="http://schemas.microsoft.com/office/drawing/2014/main" id="{6FB08864-F0EE-A44F-B18D-4FEF39F885E6}"/>
                </a:ext>
              </a:extLst>
            </p:cNvPr>
            <p:cNvSpPr/>
            <p:nvPr/>
          </p:nvSpPr>
          <p:spPr bwMode="auto">
            <a:xfrm>
              <a:off x="3347864" y="3274156"/>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1" name="Rectangle 30">
              <a:extLst>
                <a:ext uri="{FF2B5EF4-FFF2-40B4-BE49-F238E27FC236}">
                  <a16:creationId xmlns:a16="http://schemas.microsoft.com/office/drawing/2014/main" id="{13C6129E-5620-2E46-9818-C60410DD5ED2}"/>
                </a:ext>
              </a:extLst>
            </p:cNvPr>
            <p:cNvSpPr/>
            <p:nvPr/>
          </p:nvSpPr>
          <p:spPr bwMode="auto">
            <a:xfrm>
              <a:off x="5940152" y="3284984"/>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2" name="Rectangle 31">
              <a:extLst>
                <a:ext uri="{FF2B5EF4-FFF2-40B4-BE49-F238E27FC236}">
                  <a16:creationId xmlns:a16="http://schemas.microsoft.com/office/drawing/2014/main" id="{4FDFA439-2E09-5B44-A265-6D555257AACF}"/>
                </a:ext>
              </a:extLst>
            </p:cNvPr>
            <p:cNvSpPr/>
            <p:nvPr/>
          </p:nvSpPr>
          <p:spPr bwMode="auto">
            <a:xfrm>
              <a:off x="4815634" y="3284984"/>
              <a:ext cx="360040"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3" name="Rectangle 32">
              <a:extLst>
                <a:ext uri="{FF2B5EF4-FFF2-40B4-BE49-F238E27FC236}">
                  <a16:creationId xmlns:a16="http://schemas.microsoft.com/office/drawing/2014/main" id="{7D5779BC-FB17-0A4C-9B89-E09040A1B765}"/>
                </a:ext>
              </a:extLst>
            </p:cNvPr>
            <p:cNvSpPr/>
            <p:nvPr/>
          </p:nvSpPr>
          <p:spPr bwMode="auto">
            <a:xfrm>
              <a:off x="1547664" y="3888660"/>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4" name="Rectangle 33">
              <a:extLst>
                <a:ext uri="{FF2B5EF4-FFF2-40B4-BE49-F238E27FC236}">
                  <a16:creationId xmlns:a16="http://schemas.microsoft.com/office/drawing/2014/main" id="{252D1486-2236-1547-8BFC-D47E5161DF4D}"/>
                </a:ext>
              </a:extLst>
            </p:cNvPr>
            <p:cNvSpPr/>
            <p:nvPr/>
          </p:nvSpPr>
          <p:spPr bwMode="auto">
            <a:xfrm>
              <a:off x="2744190" y="3888660"/>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5" name="Rectangle 34">
              <a:extLst>
                <a:ext uri="{FF2B5EF4-FFF2-40B4-BE49-F238E27FC236}">
                  <a16:creationId xmlns:a16="http://schemas.microsoft.com/office/drawing/2014/main" id="{F5C41900-1904-DF46-8A33-CC38E99DBC84}"/>
                </a:ext>
              </a:extLst>
            </p:cNvPr>
            <p:cNvSpPr/>
            <p:nvPr/>
          </p:nvSpPr>
          <p:spPr bwMode="auto">
            <a:xfrm>
              <a:off x="5491316" y="3888660"/>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6" name="Rectangle 35">
              <a:extLst>
                <a:ext uri="{FF2B5EF4-FFF2-40B4-BE49-F238E27FC236}">
                  <a16:creationId xmlns:a16="http://schemas.microsoft.com/office/drawing/2014/main" id="{27E19FA4-7D45-ED43-A822-02A4616AA640}"/>
                </a:ext>
              </a:extLst>
            </p:cNvPr>
            <p:cNvSpPr/>
            <p:nvPr/>
          </p:nvSpPr>
          <p:spPr bwMode="auto">
            <a:xfrm>
              <a:off x="5940152" y="4581128"/>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7" name="Rectangle 36">
              <a:extLst>
                <a:ext uri="{FF2B5EF4-FFF2-40B4-BE49-F238E27FC236}">
                  <a16:creationId xmlns:a16="http://schemas.microsoft.com/office/drawing/2014/main" id="{152E8D4C-1A0B-C746-A448-82B10DE8455E}"/>
                </a:ext>
              </a:extLst>
            </p:cNvPr>
            <p:cNvSpPr/>
            <p:nvPr/>
          </p:nvSpPr>
          <p:spPr bwMode="auto">
            <a:xfrm>
              <a:off x="5364088" y="5157192"/>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8" name="Rectangle 37">
              <a:extLst>
                <a:ext uri="{FF2B5EF4-FFF2-40B4-BE49-F238E27FC236}">
                  <a16:creationId xmlns:a16="http://schemas.microsoft.com/office/drawing/2014/main" id="{FA1BC8D2-2C32-2145-B290-E7E0DE53662B}"/>
                </a:ext>
              </a:extLst>
            </p:cNvPr>
            <p:cNvSpPr/>
            <p:nvPr/>
          </p:nvSpPr>
          <p:spPr bwMode="auto">
            <a:xfrm>
              <a:off x="2411760" y="4567322"/>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39" name="Rectangle 38">
              <a:extLst>
                <a:ext uri="{FF2B5EF4-FFF2-40B4-BE49-F238E27FC236}">
                  <a16:creationId xmlns:a16="http://schemas.microsoft.com/office/drawing/2014/main" id="{3F8331D5-7C40-B546-AF07-6B484F3BA548}"/>
                </a:ext>
              </a:extLst>
            </p:cNvPr>
            <p:cNvSpPr/>
            <p:nvPr/>
          </p:nvSpPr>
          <p:spPr bwMode="auto">
            <a:xfrm>
              <a:off x="899592" y="4509120"/>
              <a:ext cx="576064" cy="432048"/>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40" name="Rectangle 39">
              <a:extLst>
                <a:ext uri="{FF2B5EF4-FFF2-40B4-BE49-F238E27FC236}">
                  <a16:creationId xmlns:a16="http://schemas.microsoft.com/office/drawing/2014/main" id="{5C4C4579-E27C-C44B-8ADC-317BB3C0920C}"/>
                </a:ext>
              </a:extLst>
            </p:cNvPr>
            <p:cNvSpPr/>
            <p:nvPr/>
          </p:nvSpPr>
          <p:spPr bwMode="auto">
            <a:xfrm>
              <a:off x="3419872" y="5373216"/>
              <a:ext cx="576064" cy="432048"/>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41" name="Rectangle 40">
              <a:extLst>
                <a:ext uri="{FF2B5EF4-FFF2-40B4-BE49-F238E27FC236}">
                  <a16:creationId xmlns:a16="http://schemas.microsoft.com/office/drawing/2014/main" id="{4E135895-5C8D-C640-AB04-4074675D8AC3}"/>
                </a:ext>
              </a:extLst>
            </p:cNvPr>
            <p:cNvSpPr/>
            <p:nvPr/>
          </p:nvSpPr>
          <p:spPr bwMode="auto">
            <a:xfrm>
              <a:off x="5148064" y="6165304"/>
              <a:ext cx="576064" cy="432048"/>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sp>
          <p:nvSpPr>
            <p:cNvPr id="42" name="Rectangle 41">
              <a:extLst>
                <a:ext uri="{FF2B5EF4-FFF2-40B4-BE49-F238E27FC236}">
                  <a16:creationId xmlns:a16="http://schemas.microsoft.com/office/drawing/2014/main" id="{DEAE6324-6D30-0C4C-A4B9-06DEBB6C817C}"/>
                </a:ext>
              </a:extLst>
            </p:cNvPr>
            <p:cNvSpPr/>
            <p:nvPr/>
          </p:nvSpPr>
          <p:spPr bwMode="auto">
            <a:xfrm>
              <a:off x="1492444" y="4567322"/>
              <a:ext cx="504056" cy="216024"/>
            </a:xfrm>
            <a:prstGeom prst="rect">
              <a:avLst/>
            </a:prstGeom>
            <a:solidFill>
              <a:srgbClr val="FF0000">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Helvetica" pitchFamily="-112" charset="0"/>
              </a:endParaRPr>
            </a:p>
          </p:txBody>
        </p:sp>
      </p:grpSp>
    </p:spTree>
    <p:extLst>
      <p:ext uri="{BB962C8B-B14F-4D97-AF65-F5344CB8AC3E}">
        <p14:creationId xmlns:p14="http://schemas.microsoft.com/office/powerpoint/2010/main" val="15657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Alternatives to Ionic Liquids</a:t>
            </a:r>
          </a:p>
        </p:txBody>
      </p:sp>
      <p:sp>
        <p:nvSpPr>
          <p:cNvPr id="48" name="TextBox 47">
            <a:extLst>
              <a:ext uri="{FF2B5EF4-FFF2-40B4-BE49-F238E27FC236}">
                <a16:creationId xmlns:a16="http://schemas.microsoft.com/office/drawing/2014/main" id="{DA4FB5C8-8BEC-DD4D-B6DF-DAB002DDE9B8}"/>
              </a:ext>
            </a:extLst>
          </p:cNvPr>
          <p:cNvSpPr txBox="1"/>
          <p:nvPr/>
        </p:nvSpPr>
        <p:spPr>
          <a:xfrm>
            <a:off x="306405" y="1446276"/>
            <a:ext cx="2943499" cy="461665"/>
          </a:xfrm>
          <a:prstGeom prst="rect">
            <a:avLst/>
          </a:prstGeom>
          <a:noFill/>
        </p:spPr>
        <p:txBody>
          <a:bodyPr wrap="none" rtlCol="0">
            <a:spAutoFit/>
          </a:bodyPr>
          <a:lstStyle/>
          <a:p>
            <a:pPr algn="ctr"/>
            <a:r>
              <a:rPr lang="en-US" sz="2400" b="1" dirty="0"/>
              <a:t>Deep eutectic solvent</a:t>
            </a:r>
          </a:p>
        </p:txBody>
      </p:sp>
      <p:pic>
        <p:nvPicPr>
          <p:cNvPr id="50" name="Picture 49">
            <a:extLst>
              <a:ext uri="{FF2B5EF4-FFF2-40B4-BE49-F238E27FC236}">
                <a16:creationId xmlns:a16="http://schemas.microsoft.com/office/drawing/2014/main" id="{F36778B0-D77B-4A47-80DF-52A6D9CA152D}"/>
              </a:ext>
            </a:extLst>
          </p:cNvPr>
          <p:cNvPicPr>
            <a:picLocks noChangeAspect="1"/>
          </p:cNvPicPr>
          <p:nvPr/>
        </p:nvPicPr>
        <p:blipFill>
          <a:blip r:embed="rId2"/>
          <a:stretch>
            <a:fillRect/>
          </a:stretch>
        </p:blipFill>
        <p:spPr>
          <a:xfrm>
            <a:off x="54868" y="2832641"/>
            <a:ext cx="4949180" cy="3663582"/>
          </a:xfrm>
          <a:prstGeom prst="rect">
            <a:avLst/>
          </a:prstGeom>
        </p:spPr>
      </p:pic>
      <p:sp>
        <p:nvSpPr>
          <p:cNvPr id="51" name="Rectangle 50">
            <a:extLst>
              <a:ext uri="{FF2B5EF4-FFF2-40B4-BE49-F238E27FC236}">
                <a16:creationId xmlns:a16="http://schemas.microsoft.com/office/drawing/2014/main" id="{3A2A679E-4742-004A-8CDC-CBD8C1A257EC}"/>
              </a:ext>
            </a:extLst>
          </p:cNvPr>
          <p:cNvSpPr/>
          <p:nvPr/>
        </p:nvSpPr>
        <p:spPr>
          <a:xfrm>
            <a:off x="216024" y="6496223"/>
            <a:ext cx="4572000" cy="338554"/>
          </a:xfrm>
          <a:prstGeom prst="rect">
            <a:avLst/>
          </a:prstGeom>
        </p:spPr>
        <p:txBody>
          <a:bodyPr>
            <a:spAutoFit/>
          </a:bodyPr>
          <a:lstStyle/>
          <a:p>
            <a:r>
              <a:rPr lang="en-CA" sz="1600" dirty="0">
                <a:latin typeface="Helvetica" pitchFamily="2" charset="0"/>
              </a:rPr>
              <a:t>Abbott, </a:t>
            </a:r>
            <a:r>
              <a:rPr lang="en-CA" sz="1600" i="1" dirty="0">
                <a:latin typeface="Helvetica" pitchFamily="2" charset="0"/>
              </a:rPr>
              <a:t>Chem. </a:t>
            </a:r>
            <a:r>
              <a:rPr lang="en-CA" sz="1600" i="1" dirty="0" err="1">
                <a:latin typeface="Helvetica" pitchFamily="2" charset="0"/>
              </a:rPr>
              <a:t>Commun</a:t>
            </a:r>
            <a:r>
              <a:rPr lang="en-CA" sz="1600" i="1" dirty="0">
                <a:latin typeface="Helvetica" pitchFamily="2" charset="0"/>
              </a:rPr>
              <a:t>.</a:t>
            </a:r>
            <a:r>
              <a:rPr lang="en-CA" sz="1600" dirty="0">
                <a:latin typeface="Helvetica" pitchFamily="2" charset="0"/>
              </a:rPr>
              <a:t>, 2003, 70</a:t>
            </a:r>
            <a:endParaRPr lang="en-CA" sz="1600" dirty="0">
              <a:effectLst/>
              <a:latin typeface="Helvetica" pitchFamily="2" charset="0"/>
            </a:endParaRPr>
          </a:p>
        </p:txBody>
      </p:sp>
      <p:sp>
        <p:nvSpPr>
          <p:cNvPr id="43" name="TextBox 42">
            <a:extLst>
              <a:ext uri="{FF2B5EF4-FFF2-40B4-BE49-F238E27FC236}">
                <a16:creationId xmlns:a16="http://schemas.microsoft.com/office/drawing/2014/main" id="{BE221B14-5324-464F-8817-C927E428E1F0}"/>
              </a:ext>
            </a:extLst>
          </p:cNvPr>
          <p:cNvSpPr txBox="1"/>
          <p:nvPr/>
        </p:nvSpPr>
        <p:spPr>
          <a:xfrm>
            <a:off x="1086573" y="2971228"/>
            <a:ext cx="1788658" cy="646331"/>
          </a:xfrm>
          <a:prstGeom prst="rect">
            <a:avLst/>
          </a:prstGeom>
          <a:noFill/>
        </p:spPr>
        <p:txBody>
          <a:bodyPr wrap="none" rtlCol="0">
            <a:spAutoFit/>
          </a:bodyPr>
          <a:lstStyle/>
          <a:p>
            <a:pPr algn="ctr"/>
            <a:r>
              <a:rPr lang="en-US" sz="1800"/>
              <a:t>choline chloride</a:t>
            </a:r>
          </a:p>
          <a:p>
            <a:pPr algn="ctr"/>
            <a:r>
              <a:rPr lang="en-US" sz="1800"/>
              <a:t>(mp 302 ˚C)</a:t>
            </a:r>
          </a:p>
        </p:txBody>
      </p:sp>
      <p:sp>
        <p:nvSpPr>
          <p:cNvPr id="44" name="TextBox 43">
            <a:extLst>
              <a:ext uri="{FF2B5EF4-FFF2-40B4-BE49-F238E27FC236}">
                <a16:creationId xmlns:a16="http://schemas.microsoft.com/office/drawing/2014/main" id="{450340DA-0F1B-4B49-9A54-7775F94163A2}"/>
              </a:ext>
            </a:extLst>
          </p:cNvPr>
          <p:cNvSpPr txBox="1"/>
          <p:nvPr/>
        </p:nvSpPr>
        <p:spPr>
          <a:xfrm>
            <a:off x="3966893" y="2971228"/>
            <a:ext cx="1440160" cy="646331"/>
          </a:xfrm>
          <a:prstGeom prst="rect">
            <a:avLst/>
          </a:prstGeom>
          <a:noFill/>
        </p:spPr>
        <p:txBody>
          <a:bodyPr wrap="square" rtlCol="0">
            <a:spAutoFit/>
          </a:bodyPr>
          <a:lstStyle/>
          <a:p>
            <a:pPr algn="ctr"/>
            <a:r>
              <a:rPr lang="en-US" sz="1800" dirty="0"/>
              <a:t>urea </a:t>
            </a:r>
          </a:p>
          <a:p>
            <a:r>
              <a:rPr lang="en-US" sz="1800" dirty="0"/>
              <a:t>(</a:t>
            </a:r>
            <a:r>
              <a:rPr lang="en-US" sz="1800" dirty="0" err="1"/>
              <a:t>mp</a:t>
            </a:r>
            <a:r>
              <a:rPr lang="en-US" sz="1800" dirty="0"/>
              <a:t> 134 ˚C)</a:t>
            </a:r>
          </a:p>
        </p:txBody>
      </p:sp>
      <p:sp>
        <p:nvSpPr>
          <p:cNvPr id="45" name="TextBox 44">
            <a:extLst>
              <a:ext uri="{FF2B5EF4-FFF2-40B4-BE49-F238E27FC236}">
                <a16:creationId xmlns:a16="http://schemas.microsoft.com/office/drawing/2014/main" id="{91DC9E25-9BFD-C84C-8443-8A9F7F6DF27E}"/>
              </a:ext>
            </a:extLst>
          </p:cNvPr>
          <p:cNvSpPr txBox="1"/>
          <p:nvPr/>
        </p:nvSpPr>
        <p:spPr>
          <a:xfrm>
            <a:off x="3606853" y="2427764"/>
            <a:ext cx="319468" cy="369332"/>
          </a:xfrm>
          <a:prstGeom prst="rect">
            <a:avLst/>
          </a:prstGeom>
          <a:noFill/>
        </p:spPr>
        <p:txBody>
          <a:bodyPr wrap="none" rtlCol="0">
            <a:spAutoFit/>
          </a:bodyPr>
          <a:lstStyle/>
          <a:p>
            <a:r>
              <a:rPr lang="en-US" sz="1800"/>
              <a:t>+</a:t>
            </a:r>
          </a:p>
        </p:txBody>
      </p:sp>
      <p:pic>
        <p:nvPicPr>
          <p:cNvPr id="46" name="Picture 45">
            <a:extLst>
              <a:ext uri="{FF2B5EF4-FFF2-40B4-BE49-F238E27FC236}">
                <a16:creationId xmlns:a16="http://schemas.microsoft.com/office/drawing/2014/main" id="{DC4F953D-A44F-694C-A2BA-90D0F487F635}"/>
              </a:ext>
            </a:extLst>
          </p:cNvPr>
          <p:cNvPicPr>
            <a:picLocks noChangeAspect="1"/>
          </p:cNvPicPr>
          <p:nvPr/>
        </p:nvPicPr>
        <p:blipFill>
          <a:blip r:embed="rId3"/>
          <a:stretch>
            <a:fillRect/>
          </a:stretch>
        </p:blipFill>
        <p:spPr>
          <a:xfrm>
            <a:off x="3966893" y="2211740"/>
            <a:ext cx="1296144" cy="854904"/>
          </a:xfrm>
          <a:prstGeom prst="rect">
            <a:avLst/>
          </a:prstGeom>
        </p:spPr>
      </p:pic>
      <p:pic>
        <p:nvPicPr>
          <p:cNvPr id="49" name="Picture 48">
            <a:extLst>
              <a:ext uri="{FF2B5EF4-FFF2-40B4-BE49-F238E27FC236}">
                <a16:creationId xmlns:a16="http://schemas.microsoft.com/office/drawing/2014/main" id="{64DCB38D-9A07-D148-9420-F072DCA68A8F}"/>
              </a:ext>
            </a:extLst>
          </p:cNvPr>
          <p:cNvPicPr>
            <a:picLocks noChangeAspect="1"/>
          </p:cNvPicPr>
          <p:nvPr/>
        </p:nvPicPr>
        <p:blipFill>
          <a:blip r:embed="rId4"/>
          <a:stretch>
            <a:fillRect/>
          </a:stretch>
        </p:blipFill>
        <p:spPr>
          <a:xfrm>
            <a:off x="1158580" y="2283748"/>
            <a:ext cx="2232249" cy="727172"/>
          </a:xfrm>
          <a:prstGeom prst="rect">
            <a:avLst/>
          </a:prstGeom>
        </p:spPr>
      </p:pic>
      <p:sp>
        <p:nvSpPr>
          <p:cNvPr id="52" name="TextBox 51">
            <a:extLst>
              <a:ext uri="{FF2B5EF4-FFF2-40B4-BE49-F238E27FC236}">
                <a16:creationId xmlns:a16="http://schemas.microsoft.com/office/drawing/2014/main" id="{3F428EF7-ABB1-BA4A-BABC-6A18D547E8B6}"/>
              </a:ext>
            </a:extLst>
          </p:cNvPr>
          <p:cNvSpPr txBox="1"/>
          <p:nvPr/>
        </p:nvSpPr>
        <p:spPr>
          <a:xfrm>
            <a:off x="6321287" y="1446276"/>
            <a:ext cx="2215095" cy="461665"/>
          </a:xfrm>
          <a:prstGeom prst="rect">
            <a:avLst/>
          </a:prstGeom>
          <a:noFill/>
        </p:spPr>
        <p:txBody>
          <a:bodyPr wrap="none" rtlCol="0">
            <a:spAutoFit/>
          </a:bodyPr>
          <a:lstStyle/>
          <a:p>
            <a:pPr algn="ctr"/>
            <a:r>
              <a:rPr lang="en-US" sz="2400" b="1" dirty="0"/>
              <a:t>Liquid polymers</a:t>
            </a:r>
          </a:p>
        </p:txBody>
      </p:sp>
      <p:pic>
        <p:nvPicPr>
          <p:cNvPr id="53" name="Picture 1027" descr="Liq Polymer">
            <a:extLst>
              <a:ext uri="{FF2B5EF4-FFF2-40B4-BE49-F238E27FC236}">
                <a16:creationId xmlns:a16="http://schemas.microsoft.com/office/drawing/2014/main" id="{84603EE5-4AE9-9D41-B3FE-8DBE01DE8E20}"/>
              </a:ext>
            </a:extLst>
          </p:cNvPr>
          <p:cNvPicPr>
            <a:picLocks noChangeAspect="1" noChangeArrowheads="1"/>
          </p:cNvPicPr>
          <p:nvPr/>
        </p:nvPicPr>
        <p:blipFill>
          <a:blip r:embed="rId5"/>
          <a:srcRect/>
          <a:stretch>
            <a:fillRect/>
          </a:stretch>
        </p:blipFill>
        <p:spPr bwMode="auto">
          <a:xfrm>
            <a:off x="7235184" y="3839713"/>
            <a:ext cx="3572612" cy="2656510"/>
          </a:xfrm>
          <a:prstGeom prst="rect">
            <a:avLst/>
          </a:prstGeom>
          <a:noFill/>
          <a:ln w="9525">
            <a:noFill/>
            <a:miter lim="800000"/>
            <a:headEnd/>
            <a:tailEnd/>
          </a:ln>
        </p:spPr>
      </p:pic>
      <p:pic>
        <p:nvPicPr>
          <p:cNvPr id="2" name="Picture 1">
            <a:extLst>
              <a:ext uri="{FF2B5EF4-FFF2-40B4-BE49-F238E27FC236}">
                <a16:creationId xmlns:a16="http://schemas.microsoft.com/office/drawing/2014/main" id="{17B41850-0F49-7642-BD5B-0AA581FCF972}"/>
              </a:ext>
            </a:extLst>
          </p:cNvPr>
          <p:cNvPicPr>
            <a:picLocks noChangeAspect="1"/>
          </p:cNvPicPr>
          <p:nvPr/>
        </p:nvPicPr>
        <p:blipFill>
          <a:blip r:embed="rId6"/>
          <a:stretch>
            <a:fillRect/>
          </a:stretch>
        </p:blipFill>
        <p:spPr>
          <a:xfrm>
            <a:off x="6321287" y="2102139"/>
            <a:ext cx="5400406" cy="1515420"/>
          </a:xfrm>
          <a:prstGeom prst="rect">
            <a:avLst/>
          </a:prstGeom>
        </p:spPr>
      </p:pic>
    </p:spTree>
    <p:extLst>
      <p:ext uri="{BB962C8B-B14F-4D97-AF65-F5344CB8AC3E}">
        <p14:creationId xmlns:p14="http://schemas.microsoft.com/office/powerpoint/2010/main" val="713654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92" name="Rectangle 12"/>
          <p:cNvSpPr>
            <a:spLocks noGrp="1" noChangeArrowheads="1"/>
          </p:cNvSpPr>
          <p:nvPr>
            <p:ph type="title"/>
          </p:nvPr>
        </p:nvSpPr>
        <p:spPr>
          <a:xfrm>
            <a:off x="1945217" y="251396"/>
            <a:ext cx="8301565" cy="646331"/>
          </a:xfrm>
        </p:spPr>
        <p:txBody>
          <a:bodyPr wrap="square">
            <a:spAutoFit/>
          </a:bodyPr>
          <a:lstStyle/>
          <a:p>
            <a:pPr algn="ctr"/>
            <a:r>
              <a:rPr lang="en-US" sz="4000" b="1" dirty="0">
                <a:latin typeface="+mn-lt"/>
              </a:rPr>
              <a:t>Solvent Usage by Sector</a:t>
            </a:r>
          </a:p>
        </p:txBody>
      </p:sp>
      <p:cxnSp>
        <p:nvCxnSpPr>
          <p:cNvPr id="52" name="Straight Connector 51">
            <a:extLst>
              <a:ext uri="{FF2B5EF4-FFF2-40B4-BE49-F238E27FC236}">
                <a16:creationId xmlns:a16="http://schemas.microsoft.com/office/drawing/2014/main" id="{3064D3EF-FE77-464C-9E87-DF18F7732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EC6F90-3A4F-6B4A-960B-7BD04756FE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874" y="1331944"/>
            <a:ext cx="9637295" cy="5412249"/>
          </a:xfrm>
          <a:prstGeom prst="rect">
            <a:avLst/>
          </a:prstGeom>
        </p:spPr>
      </p:pic>
      <p:sp>
        <p:nvSpPr>
          <p:cNvPr id="6" name="TextBox 5">
            <a:extLst>
              <a:ext uri="{FF2B5EF4-FFF2-40B4-BE49-F238E27FC236}">
                <a16:creationId xmlns:a16="http://schemas.microsoft.com/office/drawing/2014/main" id="{1A9587C8-B2EC-9445-874E-05A729D6ADF1}"/>
              </a:ext>
            </a:extLst>
          </p:cNvPr>
          <p:cNvSpPr txBox="1"/>
          <p:nvPr/>
        </p:nvSpPr>
        <p:spPr>
          <a:xfrm>
            <a:off x="771006" y="6521314"/>
            <a:ext cx="5081584" cy="276999"/>
          </a:xfrm>
          <a:prstGeom prst="rect">
            <a:avLst/>
          </a:prstGeom>
          <a:noFill/>
        </p:spPr>
        <p:txBody>
          <a:bodyPr wrap="none" rtlCol="0">
            <a:spAutoFit/>
          </a:bodyPr>
          <a:lstStyle/>
          <a:p>
            <a:r>
              <a:rPr lang="en-US" sz="1200" dirty="0">
                <a:solidFill>
                  <a:schemeClr val="bg1">
                    <a:lumMod val="50000"/>
                  </a:schemeClr>
                </a:solidFill>
              </a:rPr>
              <a:t>Source: </a:t>
            </a:r>
            <a:r>
              <a:rPr lang="en-US" sz="1200" i="1" dirty="0">
                <a:solidFill>
                  <a:schemeClr val="bg1">
                    <a:lumMod val="50000"/>
                  </a:schemeClr>
                </a:solidFill>
              </a:rPr>
              <a:t>Int. J. Mol. Sci.</a:t>
            </a:r>
            <a:r>
              <a:rPr lang="en-US" sz="1200" dirty="0">
                <a:solidFill>
                  <a:schemeClr val="bg1">
                    <a:lumMod val="50000"/>
                  </a:schemeClr>
                </a:solidFill>
              </a:rPr>
              <a:t> </a:t>
            </a:r>
            <a:r>
              <a:rPr lang="en-US" sz="1200" b="1" dirty="0">
                <a:solidFill>
                  <a:schemeClr val="bg1">
                    <a:lumMod val="50000"/>
                  </a:schemeClr>
                </a:solidFill>
              </a:rPr>
              <a:t>2015</a:t>
            </a:r>
            <a:r>
              <a:rPr lang="en-US" sz="1200" dirty="0">
                <a:solidFill>
                  <a:schemeClr val="bg1">
                    <a:lumMod val="50000"/>
                  </a:schemeClr>
                </a:solidFill>
              </a:rPr>
              <a:t>, </a:t>
            </a:r>
            <a:r>
              <a:rPr lang="en-US" sz="1200" i="1" dirty="0">
                <a:solidFill>
                  <a:schemeClr val="bg1">
                    <a:lumMod val="50000"/>
                  </a:schemeClr>
                </a:solidFill>
              </a:rPr>
              <a:t>16</a:t>
            </a:r>
            <a:r>
              <a:rPr lang="en-US" sz="1200" dirty="0">
                <a:solidFill>
                  <a:schemeClr val="bg1">
                    <a:lumMod val="50000"/>
                  </a:schemeClr>
                </a:solidFill>
              </a:rPr>
              <a:t>(8), 17101-17159; doi:</a:t>
            </a:r>
            <a:r>
              <a:rPr lang="en-US" sz="1200" dirty="0">
                <a:solidFill>
                  <a:schemeClr val="bg1">
                    <a:lumMod val="50000"/>
                  </a:schemeClr>
                </a:solidFill>
                <a:hlinkClick r:id="rId3"/>
              </a:rPr>
              <a:t>10.3390/ijms160817101</a:t>
            </a:r>
            <a:endParaRPr lang="en-US" sz="1200" dirty="0">
              <a:solidFill>
                <a:schemeClr val="bg1">
                  <a:lumMod val="50000"/>
                </a:schemeClr>
              </a:solidFill>
            </a:endParaRPr>
          </a:p>
        </p:txBody>
      </p:sp>
    </p:spTree>
    <p:extLst>
      <p:ext uri="{BB962C8B-B14F-4D97-AF65-F5344CB8AC3E}">
        <p14:creationId xmlns:p14="http://schemas.microsoft.com/office/powerpoint/2010/main" val="210820956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04156" y="1725641"/>
            <a:ext cx="6996186" cy="272170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The problems with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Minimizing solvent use</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Selecting greener 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Using unconventional solvents</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806" y="231361"/>
            <a:ext cx="3358419"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320990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4687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7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461C91E6-17CD-864E-B8B1-EBBDDA288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6078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23898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ext uri="{D42A27DB-BD31-4B8C-83A1-F6EECF244321}">
                <p14:modId xmlns:p14="http://schemas.microsoft.com/office/powerpoint/2010/main" val="2906685847"/>
              </p:ext>
            </p:extLst>
          </p:nvPr>
        </p:nvGraphicFramePr>
        <p:xfrm>
          <a:off x="993287" y="1575393"/>
          <a:ext cx="10201193" cy="4775200"/>
        </p:xfrm>
        <a:graphic>
          <a:graphicData uri="http://schemas.openxmlformats.org/presentationml/2006/ole">
            <mc:AlternateContent xmlns:mc="http://schemas.openxmlformats.org/markup-compatibility/2006">
              <mc:Choice xmlns:v="urn:schemas-microsoft-com:vml" Requires="v">
                <p:oleObj spid="_x0000_s1356" name="Worksheet" r:id="rId4" imgW="4406900" imgH="2565400" progId="Excel.Sheet.8">
                  <p:embed/>
                </p:oleObj>
              </mc:Choice>
              <mc:Fallback>
                <p:oleObj name="Worksheet" r:id="rId4" imgW="4406900" imgH="25654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87" y="1575393"/>
                        <a:ext cx="10201193" cy="4775200"/>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0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8505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205985" y="1434698"/>
            <a:ext cx="9946697" cy="5071453"/>
          </a:xfrm>
          <a:prstGeom prst="rect">
            <a:avLst/>
          </a:prstGeom>
        </p:spPr>
        <p:txBody>
          <a:bodyPr wrap="square">
            <a:spAutoFit/>
          </a:bodyPr>
          <a:lstStyle/>
          <a:p>
            <a:pPr marL="0" indent="0">
              <a:lnSpc>
                <a:spcPct val="114000"/>
              </a:lnSpc>
              <a:buNone/>
            </a:pPr>
            <a:r>
              <a:rPr lang="en-US" sz="2200" b="1" dirty="0">
                <a:latin typeface="+mn-lt"/>
              </a:rPr>
              <a:t>Basis:  </a:t>
            </a:r>
            <a:r>
              <a:rPr lang="en-US" sz="2200" dirty="0">
                <a:latin typeface="+mn-lt"/>
              </a:rPr>
              <a:t>1 kg of active pharmaceutical ingredient (API).</a:t>
            </a:r>
          </a:p>
          <a:p>
            <a:pPr marL="548640">
              <a:lnSpc>
                <a:spcPct val="114000"/>
              </a:lnSpc>
              <a:spcBef>
                <a:spcPts val="0"/>
              </a:spcBef>
            </a:pPr>
            <a:r>
              <a:rPr lang="en-US" sz="2200" dirty="0">
                <a:latin typeface="+mn-lt"/>
              </a:rPr>
              <a:t>Process studied has 7 stages.</a:t>
            </a:r>
          </a:p>
          <a:p>
            <a:pPr marL="548640">
              <a:lnSpc>
                <a:spcPct val="114000"/>
              </a:lnSpc>
              <a:spcBef>
                <a:spcPts val="0"/>
              </a:spcBef>
            </a:pPr>
            <a:r>
              <a:rPr lang="en-US" sz="2200" dirty="0">
                <a:latin typeface="+mn-lt"/>
              </a:rPr>
              <a:t>26 API materials are directly used in the process.</a:t>
            </a:r>
          </a:p>
          <a:p>
            <a:pPr marL="548640">
              <a:lnSpc>
                <a:spcPct val="114000"/>
              </a:lnSpc>
              <a:spcBef>
                <a:spcPts val="0"/>
              </a:spcBef>
            </a:pPr>
            <a:r>
              <a:rPr lang="en-US" sz="2200" dirty="0">
                <a:latin typeface="+mn-lt"/>
              </a:rPr>
              <a:t>These 26 API materials are made from 125 commercially available raw materials.</a:t>
            </a:r>
          </a:p>
          <a:p>
            <a:pPr>
              <a:lnSpc>
                <a:spcPct val="114000"/>
              </a:lnSpc>
            </a:pPr>
            <a:r>
              <a:rPr lang="en-US" sz="2200" b="1" dirty="0">
                <a:latin typeface="+mn-lt"/>
              </a:rPr>
              <a:t>LCA includes:</a:t>
            </a:r>
          </a:p>
          <a:p>
            <a:pPr lvl="1">
              <a:lnSpc>
                <a:spcPct val="114000"/>
              </a:lnSpc>
              <a:spcBef>
                <a:spcPts val="0"/>
              </a:spcBef>
            </a:pPr>
            <a:r>
              <a:rPr lang="en-US" sz="2200" b="1" dirty="0">
                <a:latin typeface="+mn-lt"/>
              </a:rPr>
              <a:t>Process:</a:t>
            </a:r>
          </a:p>
          <a:p>
            <a:pPr lvl="2">
              <a:lnSpc>
                <a:spcPct val="114000"/>
              </a:lnSpc>
              <a:spcBef>
                <a:spcPts val="0"/>
              </a:spcBef>
            </a:pPr>
            <a:r>
              <a:rPr lang="en-US" dirty="0">
                <a:latin typeface="+mn-lt"/>
              </a:rPr>
              <a:t>Materials</a:t>
            </a:r>
          </a:p>
          <a:p>
            <a:pPr lvl="2">
              <a:lnSpc>
                <a:spcPct val="114000"/>
              </a:lnSpc>
              <a:spcBef>
                <a:spcPts val="0"/>
              </a:spcBef>
            </a:pPr>
            <a:r>
              <a:rPr lang="en-US" dirty="0">
                <a:latin typeface="+mn-lt"/>
              </a:rPr>
              <a:t>Energy</a:t>
            </a:r>
          </a:p>
          <a:p>
            <a:pPr lvl="2">
              <a:lnSpc>
                <a:spcPct val="114000"/>
              </a:lnSpc>
              <a:spcBef>
                <a:spcPts val="0"/>
              </a:spcBef>
            </a:pPr>
            <a:r>
              <a:rPr lang="en-US" dirty="0">
                <a:latin typeface="+mn-lt"/>
              </a:rPr>
              <a:t>Transportation</a:t>
            </a:r>
          </a:p>
          <a:p>
            <a:pPr lvl="1">
              <a:lnSpc>
                <a:spcPct val="114000"/>
              </a:lnSpc>
            </a:pPr>
            <a:r>
              <a:rPr lang="en-US" sz="2200" b="1" dirty="0">
                <a:latin typeface="+mn-lt"/>
              </a:rPr>
              <a:t>Treatment:</a:t>
            </a:r>
          </a:p>
          <a:p>
            <a:pPr lvl="2">
              <a:lnSpc>
                <a:spcPct val="114000"/>
              </a:lnSpc>
              <a:spcBef>
                <a:spcPts val="0"/>
              </a:spcBef>
            </a:pPr>
            <a:r>
              <a:rPr lang="en-US" dirty="0">
                <a:latin typeface="+mn-lt"/>
              </a:rPr>
              <a:t>Wastewater treatment</a:t>
            </a:r>
          </a:p>
          <a:p>
            <a:pPr lvl="2">
              <a:lnSpc>
                <a:spcPct val="114000"/>
              </a:lnSpc>
              <a:spcBef>
                <a:spcPts val="0"/>
              </a:spcBef>
            </a:pPr>
            <a:r>
              <a:rPr lang="en-US" dirty="0">
                <a:latin typeface="+mn-lt"/>
              </a:rPr>
              <a:t>Incineration</a:t>
            </a:r>
          </a:p>
          <a:p>
            <a:pPr lvl="2">
              <a:lnSpc>
                <a:spcPct val="114000"/>
              </a:lnSpc>
              <a:spcBef>
                <a:spcPts val="0"/>
              </a:spcBef>
            </a:pPr>
            <a:r>
              <a:rPr lang="en-US" dirty="0">
                <a:latin typeface="+mn-lt"/>
              </a:rPr>
              <a:t>Landfill</a:t>
            </a:r>
          </a:p>
        </p:txBody>
      </p:sp>
      <p:cxnSp>
        <p:nvCxnSpPr>
          <p:cNvPr id="4" name="Straight Connector 3">
            <a:extLst>
              <a:ext uri="{FF2B5EF4-FFF2-40B4-BE49-F238E27FC236}">
                <a16:creationId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47639"/>
            <a:ext cx="9330267" cy="1261884"/>
          </a:xfrm>
        </p:spPr>
        <p:txBody>
          <a:bodyPr wrap="square">
            <a:spAutoFit/>
          </a:bodyPr>
          <a:lstStyle/>
          <a:p>
            <a:pPr algn="ctr">
              <a:lnSpc>
                <a:spcPct val="100000"/>
              </a:lnSpc>
            </a:pPr>
            <a:r>
              <a:rPr lang="en-US" sz="38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1282477" y="1558089"/>
            <a:ext cx="9315633" cy="5060103"/>
          </a:xfrm>
        </p:spPr>
        <p:txBody>
          <a:bodyPr wrap="square">
            <a:spAutoFit/>
          </a:bodyPr>
          <a:lstStyle/>
          <a:p>
            <a:pPr marL="0" indent="0">
              <a:lnSpc>
                <a:spcPct val="114000"/>
              </a:lnSpc>
              <a:buNone/>
            </a:pPr>
            <a:r>
              <a:rPr lang="en-GB" b="1" dirty="0">
                <a:latin typeface="+mn-lt"/>
              </a:rPr>
              <a:t>Solvent use (excluding incineration) is a major contributor to:</a:t>
            </a:r>
          </a:p>
          <a:p>
            <a:pPr marL="1060424" lvl="1" indent="-450839">
              <a:lnSpc>
                <a:spcPct val="114000"/>
              </a:lnSpc>
            </a:pPr>
            <a:r>
              <a:rPr lang="en-GB" dirty="0">
                <a:latin typeface="+mn-lt"/>
              </a:rPr>
              <a:t>Energy (ca. 75%)</a:t>
            </a:r>
          </a:p>
          <a:p>
            <a:pPr marL="1060424" lvl="1" indent="-450839">
              <a:lnSpc>
                <a:spcPct val="114000"/>
              </a:lnSpc>
            </a:pPr>
            <a:r>
              <a:rPr lang="en-GB" dirty="0">
                <a:latin typeface="+mn-lt"/>
              </a:rPr>
              <a:t>Resource utilization (about 80%)</a:t>
            </a:r>
          </a:p>
          <a:p>
            <a:pPr marL="1060424" lvl="1" indent="-450839">
              <a:lnSpc>
                <a:spcPct val="114000"/>
              </a:lnSpc>
            </a:pPr>
            <a:r>
              <a:rPr lang="en-GB" dirty="0">
                <a:latin typeface="+mn-lt"/>
              </a:rPr>
              <a:t>Photochemical ozone creation potential (ca. 70%)</a:t>
            </a:r>
          </a:p>
          <a:p>
            <a:pPr marL="1060424" lvl="1" indent="-450839">
              <a:lnSpc>
                <a:spcPct val="114000"/>
              </a:lnSpc>
            </a:pPr>
            <a:r>
              <a:rPr lang="en-GB" dirty="0">
                <a:latin typeface="+mn-lt"/>
              </a:rPr>
              <a:t>Greenhouse gases (about 50%)</a:t>
            </a:r>
          </a:p>
          <a:p>
            <a:pPr marL="1060424" lvl="1" indent="-450839">
              <a:lnSpc>
                <a:spcPct val="114000"/>
              </a:lnSpc>
              <a:spcBef>
                <a:spcPts val="0"/>
              </a:spcBef>
            </a:pPr>
            <a:endParaRPr lang="en-GB" sz="2000" dirty="0">
              <a:latin typeface="+mn-lt"/>
            </a:endParaRPr>
          </a:p>
          <a:p>
            <a:pPr marL="0" indent="0">
              <a:lnSpc>
                <a:spcPct val="114000"/>
              </a:lnSpc>
              <a:buNone/>
            </a:pPr>
            <a:r>
              <a:rPr lang="en-GB" b="1" dirty="0">
                <a:latin typeface="+mn-lt"/>
              </a:rPr>
              <a:t>Solvent-related energy use alone contributes to:</a:t>
            </a:r>
          </a:p>
          <a:p>
            <a:pPr marL="1060424" lvl="1" indent="-450839">
              <a:lnSpc>
                <a:spcPct val="114000"/>
              </a:lnSpc>
            </a:pPr>
            <a:r>
              <a:rPr lang="en-GB" dirty="0">
                <a:latin typeface="+mn-lt"/>
              </a:rPr>
              <a:t>30% of the materials </a:t>
            </a:r>
          </a:p>
          <a:p>
            <a:pPr marL="1060424" lvl="1" indent="-450839">
              <a:lnSpc>
                <a:spcPct val="114000"/>
              </a:lnSpc>
            </a:pPr>
            <a:r>
              <a:rPr lang="en-GB" dirty="0">
                <a:latin typeface="+mn-lt"/>
              </a:rPr>
              <a:t>70% of resource depletion</a:t>
            </a:r>
          </a:p>
          <a:p>
            <a:pPr marL="1060424" lvl="1" indent="-450839">
              <a:lnSpc>
                <a:spcPct val="114000"/>
              </a:lnSpc>
            </a:pPr>
            <a:r>
              <a:rPr lang="en-GB" dirty="0">
                <a:latin typeface="+mn-lt"/>
              </a:rPr>
              <a:t>90% of the greenhouse gas emissions</a:t>
            </a:r>
          </a:p>
        </p:txBody>
      </p:sp>
      <p:cxnSp>
        <p:nvCxnSpPr>
          <p:cNvPr id="4" name="Straight Connector 3">
            <a:extLst>
              <a:ext uri="{FF2B5EF4-FFF2-40B4-BE49-F238E27FC236}">
                <a16:creationId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6241</TotalTime>
  <Words>4494</Words>
  <Application>Microsoft Office PowerPoint</Application>
  <PresentationFormat>Widescreen</PresentationFormat>
  <Paragraphs>801</Paragraphs>
  <Slides>61</Slides>
  <Notes>33</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61</vt:i4>
      </vt:variant>
    </vt:vector>
  </HeadingPairs>
  <TitlesOfParts>
    <vt:vector size="76" baseType="lpstr">
      <vt:lpstr>ＭＳ Ｐゴシック</vt:lpstr>
      <vt:lpstr>SimSun</vt:lpstr>
      <vt:lpstr>Arial</vt:lpstr>
      <vt:lpstr>Calibri</vt:lpstr>
      <vt:lpstr>Calibri Light</vt:lpstr>
      <vt:lpstr>Calibri Regular</vt:lpstr>
      <vt:lpstr>Helvetica</vt:lpstr>
      <vt:lpstr>Symbol</vt:lpstr>
      <vt:lpstr>Times</vt:lpstr>
      <vt:lpstr>Times New Roman</vt:lpstr>
      <vt:lpstr>Wingdings</vt:lpstr>
      <vt:lpstr>Office Theme</vt:lpstr>
      <vt:lpstr>Worksheet</vt:lpstr>
      <vt:lpstr>Document</vt:lpstr>
      <vt:lpstr>CS ChemDraw Drawing</vt:lpstr>
      <vt:lpstr>Yale-UNIDO Train-the-Facilitator Workshop in Green Chemistry</vt:lpstr>
      <vt:lpstr>PowerPoint Presentation</vt:lpstr>
      <vt:lpstr>PowerPoint Presentation</vt:lpstr>
      <vt:lpstr>What is a solvent?</vt:lpstr>
      <vt:lpstr>When are solvents used?</vt:lpstr>
      <vt:lpstr>Solvent Usage by Sector</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What are the concerns for solvents?</vt:lpstr>
      <vt:lpstr>Minimizing solvent use</vt:lpstr>
      <vt:lpstr>Minimizing solvent use: Compromise Solvents</vt:lpstr>
      <vt:lpstr>Minimizing solvent use: Switchable Solvents</vt:lpstr>
      <vt:lpstr>Minimizing solvent use: Switchable Solvents</vt:lpstr>
      <vt:lpstr>Minimizing Solvent Use: Don’t add a solvent</vt:lpstr>
      <vt:lpstr>PowerPoint Presentation</vt:lpstr>
      <vt:lpstr>What is a greener solvent?</vt:lpstr>
      <vt:lpstr>PowerPoint Presentation</vt:lpstr>
      <vt:lpstr>PowerPoint Presentation</vt:lpstr>
      <vt:lpstr>PowerPoint Presentation</vt:lpstr>
      <vt:lpstr>GSK solvent selection guide ranking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solvent is greener?</vt:lpstr>
      <vt:lpstr>PowerPoint Presentation</vt:lpstr>
      <vt:lpstr>Solvent Exercise</vt:lpstr>
      <vt:lpstr>PowerPoint Presentation</vt:lpstr>
      <vt:lpstr>Solvent Exercise – Solvent 1</vt:lpstr>
      <vt:lpstr>Solvent Exercise – Solvent 2</vt:lpstr>
      <vt:lpstr>Solvent Exercise</vt:lpstr>
      <vt:lpstr>Unconventional Solvents</vt:lpstr>
      <vt:lpstr>Water as a solvent</vt:lpstr>
      <vt:lpstr>Water: Solving the incompatibility problem</vt:lpstr>
      <vt:lpstr>PowerPoint Presentation</vt:lpstr>
      <vt:lpstr>Solvent Usage by Sector</vt:lpstr>
      <vt:lpstr>PowerPoint Presentation</vt:lpstr>
      <vt:lpstr>PowerPoint Presentation</vt:lpstr>
      <vt:lpstr>PowerPoint Presentation</vt:lpstr>
      <vt:lpstr>Supercritical Fluids: CO2</vt:lpstr>
      <vt:lpstr>Supercritical CO2</vt:lpstr>
      <vt:lpstr>Supercritical Fluid Extraction</vt:lpstr>
      <vt:lpstr>Textile Dyeing with scCO2 (waterless Dyeing) </vt:lpstr>
      <vt:lpstr>Limitation of using scCO2</vt:lpstr>
      <vt:lpstr>Reactions in Supercritical Fluids</vt:lpstr>
      <vt:lpstr>CO2-Expanded Liquids</vt:lpstr>
      <vt:lpstr>CO2-Expanded Liquids</vt:lpstr>
      <vt:lpstr>Ionic Liquids</vt:lpstr>
      <vt:lpstr>Ionic Liquids</vt:lpstr>
      <vt:lpstr>Ionic Liquids</vt:lpstr>
      <vt:lpstr>Ionic Liquids: Are they green?</vt:lpstr>
      <vt:lpstr>Ionic Liquids: Are they green?</vt:lpstr>
      <vt:lpstr>Alternatives to Ionic Liquids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Chapman, Kimberly</cp:lastModifiedBy>
  <cp:revision>305</cp:revision>
  <dcterms:created xsi:type="dcterms:W3CDTF">2018-01-21T15:47:20Z</dcterms:created>
  <dcterms:modified xsi:type="dcterms:W3CDTF">2019-04-18T19:16:15Z</dcterms:modified>
</cp:coreProperties>
</file>