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57" r:id="rId3"/>
    <p:sldId id="292" r:id="rId4"/>
    <p:sldId id="259" r:id="rId5"/>
    <p:sldId id="284" r:id="rId6"/>
    <p:sldId id="285" r:id="rId7"/>
    <p:sldId id="268" r:id="rId8"/>
    <p:sldId id="269" r:id="rId9"/>
    <p:sldId id="270" r:id="rId10"/>
    <p:sldId id="293" r:id="rId11"/>
    <p:sldId id="260" r:id="rId12"/>
    <p:sldId id="271" r:id="rId13"/>
    <p:sldId id="272" r:id="rId14"/>
    <p:sldId id="273" r:id="rId15"/>
    <p:sldId id="274" r:id="rId16"/>
    <p:sldId id="275" r:id="rId17"/>
    <p:sldId id="294" r:id="rId18"/>
    <p:sldId id="261" r:id="rId19"/>
    <p:sldId id="276" r:id="rId20"/>
    <p:sldId id="277" r:id="rId21"/>
    <p:sldId id="310" r:id="rId22"/>
    <p:sldId id="279" r:id="rId23"/>
    <p:sldId id="280" r:id="rId24"/>
    <p:sldId id="281" r:id="rId25"/>
    <p:sldId id="295" r:id="rId26"/>
    <p:sldId id="262" r:id="rId27"/>
    <p:sldId id="282" r:id="rId28"/>
    <p:sldId id="264" r:id="rId29"/>
    <p:sldId id="287" r:id="rId30"/>
    <p:sldId id="286" r:id="rId31"/>
    <p:sldId id="289" r:id="rId32"/>
    <p:sldId id="290" r:id="rId33"/>
    <p:sldId id="291" r:id="rId34"/>
    <p:sldId id="263" r:id="rId35"/>
    <p:sldId id="265" r:id="rId36"/>
    <p:sldId id="266" r:id="rId37"/>
    <p:sldId id="267" r:id="rId38"/>
    <p:sldId id="288" r:id="rId39"/>
    <p:sldId id="297" r:id="rId40"/>
    <p:sldId id="296" r:id="rId41"/>
    <p:sldId id="258" r:id="rId42"/>
    <p:sldId id="283" r:id="rId43"/>
    <p:sldId id="2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7"/>
    <p:restoredTop sz="76307"/>
  </p:normalViewPr>
  <p:slideViewPr>
    <p:cSldViewPr snapToGrid="0" snapToObjects="1">
      <p:cViewPr varScale="1">
        <p:scale>
          <a:sx n="109" d="100"/>
          <a:sy n="109" d="100"/>
        </p:scale>
        <p:origin x="704"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B3EA87-6EED-3140-807E-71CCA0A99934}" type="doc">
      <dgm:prSet loTypeId="urn:microsoft.com/office/officeart/2005/8/layout/hProcess10" loCatId="" qsTypeId="urn:microsoft.com/office/officeart/2005/8/quickstyle/simple1" qsCatId="simple" csTypeId="urn:microsoft.com/office/officeart/2005/8/colors/accent1_2" csCatId="accent1" phldr="1"/>
      <dgm:spPr/>
      <dgm:t>
        <a:bodyPr/>
        <a:lstStyle/>
        <a:p>
          <a:endParaRPr lang="en-US"/>
        </a:p>
      </dgm:t>
    </dgm:pt>
    <dgm:pt modelId="{49455C72-1266-3A47-8651-77A358D94C86}">
      <dgm:prSet phldrT="[Text]" custT="1"/>
      <dgm:spPr/>
      <dgm:t>
        <a:bodyPr/>
        <a:lstStyle/>
        <a:p>
          <a:r>
            <a:rPr lang="en-US" sz="1800" b="1" dirty="0"/>
            <a:t>Sample Prep</a:t>
          </a:r>
        </a:p>
      </dgm:t>
    </dgm:pt>
    <dgm:pt modelId="{DAC70C13-7031-F743-B1E2-713C7DEE76D8}" type="parTrans" cxnId="{F861734F-0482-DD4E-8A2F-1C0795040ACB}">
      <dgm:prSet/>
      <dgm:spPr/>
      <dgm:t>
        <a:bodyPr/>
        <a:lstStyle/>
        <a:p>
          <a:endParaRPr lang="en-US"/>
        </a:p>
      </dgm:t>
    </dgm:pt>
    <dgm:pt modelId="{6ACA9B96-9A6F-424D-8987-802BA02E31DF}" type="sibTrans" cxnId="{F861734F-0482-DD4E-8A2F-1C0795040ACB}">
      <dgm:prSet/>
      <dgm:spPr/>
      <dgm:t>
        <a:bodyPr/>
        <a:lstStyle/>
        <a:p>
          <a:endParaRPr lang="en-US"/>
        </a:p>
      </dgm:t>
    </dgm:pt>
    <dgm:pt modelId="{6BBBBE47-2E96-AC4B-85CA-A5E1595F38A8}">
      <dgm:prSet phldrT="[Text]" custT="1"/>
      <dgm:spPr/>
      <dgm:t>
        <a:bodyPr/>
        <a:lstStyle/>
        <a:p>
          <a:r>
            <a:rPr lang="en-US" sz="1600" dirty="0"/>
            <a:t>Solvent selection/use</a:t>
          </a:r>
        </a:p>
      </dgm:t>
    </dgm:pt>
    <dgm:pt modelId="{50B8A583-5A0D-8340-8627-D8B6CDAF0DDD}" type="parTrans" cxnId="{90D1C9ED-27D1-B848-95C9-5E30DECAB9F7}">
      <dgm:prSet/>
      <dgm:spPr/>
      <dgm:t>
        <a:bodyPr/>
        <a:lstStyle/>
        <a:p>
          <a:endParaRPr lang="en-US"/>
        </a:p>
      </dgm:t>
    </dgm:pt>
    <dgm:pt modelId="{A25EA480-3540-AF43-AB5C-371752E1C6F7}" type="sibTrans" cxnId="{90D1C9ED-27D1-B848-95C9-5E30DECAB9F7}">
      <dgm:prSet/>
      <dgm:spPr/>
      <dgm:t>
        <a:bodyPr/>
        <a:lstStyle/>
        <a:p>
          <a:endParaRPr lang="en-US"/>
        </a:p>
      </dgm:t>
    </dgm:pt>
    <dgm:pt modelId="{B027EEF5-4D6B-504B-9562-AC70F5EE6041}">
      <dgm:prSet phldrT="[Text]" custT="1"/>
      <dgm:spPr/>
      <dgm:t>
        <a:bodyPr/>
        <a:lstStyle/>
        <a:p>
          <a:r>
            <a:rPr lang="en-US" sz="1600" dirty="0"/>
            <a:t>Green media and/or reagents</a:t>
          </a:r>
        </a:p>
      </dgm:t>
    </dgm:pt>
    <dgm:pt modelId="{0AEB1F7E-5073-B649-8356-7B16DBE22459}" type="parTrans" cxnId="{A281BA58-386F-2B46-A6DC-814202425380}">
      <dgm:prSet/>
      <dgm:spPr/>
      <dgm:t>
        <a:bodyPr/>
        <a:lstStyle/>
        <a:p>
          <a:endParaRPr lang="en-US"/>
        </a:p>
      </dgm:t>
    </dgm:pt>
    <dgm:pt modelId="{8E20699E-63FE-E545-B5C0-58E3317B1765}" type="sibTrans" cxnId="{A281BA58-386F-2B46-A6DC-814202425380}">
      <dgm:prSet/>
      <dgm:spPr/>
      <dgm:t>
        <a:bodyPr/>
        <a:lstStyle/>
        <a:p>
          <a:endParaRPr lang="en-US"/>
        </a:p>
      </dgm:t>
    </dgm:pt>
    <dgm:pt modelId="{BD007CD3-4D57-1141-BAC5-D15BD593230E}">
      <dgm:prSet phldrT="[Text]" custT="1"/>
      <dgm:spPr/>
      <dgm:t>
        <a:bodyPr/>
        <a:lstStyle/>
        <a:p>
          <a:r>
            <a:rPr lang="en-US" sz="1800" b="1" dirty="0"/>
            <a:t>Instrumental Analysis</a:t>
          </a:r>
        </a:p>
      </dgm:t>
    </dgm:pt>
    <dgm:pt modelId="{92F97EEE-6C60-9C41-9A35-C6304848A27F}" type="parTrans" cxnId="{05D9C69C-6148-D442-85CB-C6C688B331F4}">
      <dgm:prSet/>
      <dgm:spPr/>
      <dgm:t>
        <a:bodyPr/>
        <a:lstStyle/>
        <a:p>
          <a:endParaRPr lang="en-US"/>
        </a:p>
      </dgm:t>
    </dgm:pt>
    <dgm:pt modelId="{4139FEC2-04CF-2745-AE6C-FBC63FB339DD}" type="sibTrans" cxnId="{05D9C69C-6148-D442-85CB-C6C688B331F4}">
      <dgm:prSet/>
      <dgm:spPr/>
      <dgm:t>
        <a:bodyPr/>
        <a:lstStyle/>
        <a:p>
          <a:endParaRPr lang="en-US"/>
        </a:p>
      </dgm:t>
    </dgm:pt>
    <dgm:pt modelId="{A7E8BBA0-E3E9-3648-A678-2E8C0CA7E81A}">
      <dgm:prSet phldrT="[Text]" custT="1"/>
      <dgm:spPr/>
      <dgm:t>
        <a:bodyPr/>
        <a:lstStyle/>
        <a:p>
          <a:r>
            <a:rPr lang="en-US" sz="1600" dirty="0"/>
            <a:t>Techniques:</a:t>
          </a:r>
        </a:p>
      </dgm:t>
    </dgm:pt>
    <dgm:pt modelId="{C0654155-A1BF-5E4B-B0A2-F5730B338AAF}" type="parTrans" cxnId="{FFF4B63B-B26C-2B47-821C-CBC0A7CF0BA6}">
      <dgm:prSet/>
      <dgm:spPr/>
      <dgm:t>
        <a:bodyPr/>
        <a:lstStyle/>
        <a:p>
          <a:endParaRPr lang="en-US"/>
        </a:p>
      </dgm:t>
    </dgm:pt>
    <dgm:pt modelId="{D8062036-B5EF-6343-8447-9764FF3762EF}" type="sibTrans" cxnId="{FFF4B63B-B26C-2B47-821C-CBC0A7CF0BA6}">
      <dgm:prSet/>
      <dgm:spPr/>
      <dgm:t>
        <a:bodyPr/>
        <a:lstStyle/>
        <a:p>
          <a:endParaRPr lang="en-US"/>
        </a:p>
      </dgm:t>
    </dgm:pt>
    <dgm:pt modelId="{4E1E3619-212F-AB41-B885-6FC9C5553491}">
      <dgm:prSet phldrT="[Text]" custT="1"/>
      <dgm:spPr/>
      <dgm:t>
        <a:bodyPr/>
        <a:lstStyle/>
        <a:p>
          <a:r>
            <a:rPr lang="en-US" sz="1600" dirty="0"/>
            <a:t>Spectroscopy</a:t>
          </a:r>
        </a:p>
      </dgm:t>
    </dgm:pt>
    <dgm:pt modelId="{12D15BE1-765B-CD42-9D7D-2F5E6692FABF}" type="parTrans" cxnId="{04330202-2D95-664C-8AD4-50BA05EF42B7}">
      <dgm:prSet/>
      <dgm:spPr/>
      <dgm:t>
        <a:bodyPr/>
        <a:lstStyle/>
        <a:p>
          <a:endParaRPr lang="en-US"/>
        </a:p>
      </dgm:t>
    </dgm:pt>
    <dgm:pt modelId="{CC8754DA-E0A1-A246-B4F5-32DB567367B1}" type="sibTrans" cxnId="{04330202-2D95-664C-8AD4-50BA05EF42B7}">
      <dgm:prSet/>
      <dgm:spPr/>
      <dgm:t>
        <a:bodyPr/>
        <a:lstStyle/>
        <a:p>
          <a:endParaRPr lang="en-US"/>
        </a:p>
      </dgm:t>
    </dgm:pt>
    <dgm:pt modelId="{8FDF9BBC-7048-4E45-8FEC-DC114DF37052}">
      <dgm:prSet phldrT="[Text]" custT="1"/>
      <dgm:spPr/>
      <dgm:t>
        <a:bodyPr/>
        <a:lstStyle/>
        <a:p>
          <a:r>
            <a:rPr lang="en-US" sz="1800" b="1" dirty="0"/>
            <a:t>Real-time Analysis/PAT</a:t>
          </a:r>
        </a:p>
      </dgm:t>
    </dgm:pt>
    <dgm:pt modelId="{669B53C7-3B25-D04C-BA3B-DB2585C642C8}" type="parTrans" cxnId="{71D8B3DE-5268-6F4D-9969-6FCE466B8406}">
      <dgm:prSet/>
      <dgm:spPr/>
      <dgm:t>
        <a:bodyPr/>
        <a:lstStyle/>
        <a:p>
          <a:endParaRPr lang="en-US"/>
        </a:p>
      </dgm:t>
    </dgm:pt>
    <dgm:pt modelId="{72D94E8E-C3F5-064F-9307-DDEBB0D30182}" type="sibTrans" cxnId="{71D8B3DE-5268-6F4D-9969-6FCE466B8406}">
      <dgm:prSet/>
      <dgm:spPr/>
      <dgm:t>
        <a:bodyPr/>
        <a:lstStyle/>
        <a:p>
          <a:endParaRPr lang="en-US"/>
        </a:p>
      </dgm:t>
    </dgm:pt>
    <dgm:pt modelId="{3C4C4C2F-A36B-324B-A724-931ADCB024DD}">
      <dgm:prSet phldrT="[Text]"/>
      <dgm:spPr/>
      <dgm:t>
        <a:bodyPr/>
        <a:lstStyle/>
        <a:p>
          <a:r>
            <a:rPr lang="en-US" sz="1800" dirty="0"/>
            <a:t>At-line</a:t>
          </a:r>
        </a:p>
      </dgm:t>
    </dgm:pt>
    <dgm:pt modelId="{0C6CD896-7969-0C40-9557-32E9CB64CB15}" type="parTrans" cxnId="{5EB98D8A-EBDA-8543-B6F3-9C3B35D1B6C5}">
      <dgm:prSet/>
      <dgm:spPr/>
      <dgm:t>
        <a:bodyPr/>
        <a:lstStyle/>
        <a:p>
          <a:endParaRPr lang="en-US"/>
        </a:p>
      </dgm:t>
    </dgm:pt>
    <dgm:pt modelId="{86569E3C-3588-1C48-AF2D-BC1F9024B32B}" type="sibTrans" cxnId="{5EB98D8A-EBDA-8543-B6F3-9C3B35D1B6C5}">
      <dgm:prSet/>
      <dgm:spPr/>
      <dgm:t>
        <a:bodyPr/>
        <a:lstStyle/>
        <a:p>
          <a:endParaRPr lang="en-US"/>
        </a:p>
      </dgm:t>
    </dgm:pt>
    <dgm:pt modelId="{B129CF41-4D8E-194A-B9FA-E9914DE5192E}">
      <dgm:prSet phldrT="[Text]"/>
      <dgm:spPr/>
      <dgm:t>
        <a:bodyPr/>
        <a:lstStyle/>
        <a:p>
          <a:r>
            <a:rPr lang="en-US" sz="1800" dirty="0"/>
            <a:t>On-line</a:t>
          </a:r>
        </a:p>
      </dgm:t>
    </dgm:pt>
    <dgm:pt modelId="{E8E5ACB0-FF29-7840-A84D-3D72EBB73CA3}" type="parTrans" cxnId="{8A46F0A6-C03B-B94F-A9E6-61D1BD6EEAA8}">
      <dgm:prSet/>
      <dgm:spPr/>
      <dgm:t>
        <a:bodyPr/>
        <a:lstStyle/>
        <a:p>
          <a:endParaRPr lang="en-US"/>
        </a:p>
      </dgm:t>
    </dgm:pt>
    <dgm:pt modelId="{9210B8F5-32E4-5E49-B674-D98839BD0096}" type="sibTrans" cxnId="{8A46F0A6-C03B-B94F-A9E6-61D1BD6EEAA8}">
      <dgm:prSet/>
      <dgm:spPr/>
      <dgm:t>
        <a:bodyPr/>
        <a:lstStyle/>
        <a:p>
          <a:endParaRPr lang="en-US"/>
        </a:p>
      </dgm:t>
    </dgm:pt>
    <dgm:pt modelId="{5C0EC3E7-E583-BB49-A838-A630EC3440E1}">
      <dgm:prSet phldrT="[Text]" custT="1"/>
      <dgm:spPr/>
      <dgm:t>
        <a:bodyPr/>
        <a:lstStyle/>
        <a:p>
          <a:r>
            <a:rPr lang="en-US" sz="1600" dirty="0"/>
            <a:t>Reduction of scale</a:t>
          </a:r>
        </a:p>
      </dgm:t>
    </dgm:pt>
    <dgm:pt modelId="{2E76E7FA-061B-7C44-B097-9D14C215C69C}" type="parTrans" cxnId="{9F0F2539-831E-D644-8391-2FE5447782B9}">
      <dgm:prSet/>
      <dgm:spPr/>
      <dgm:t>
        <a:bodyPr/>
        <a:lstStyle/>
        <a:p>
          <a:endParaRPr lang="en-US"/>
        </a:p>
      </dgm:t>
    </dgm:pt>
    <dgm:pt modelId="{1B171935-A0A2-DF44-943A-23BD4598E3AA}" type="sibTrans" cxnId="{9F0F2539-831E-D644-8391-2FE5447782B9}">
      <dgm:prSet/>
      <dgm:spPr/>
      <dgm:t>
        <a:bodyPr/>
        <a:lstStyle/>
        <a:p>
          <a:endParaRPr lang="en-US"/>
        </a:p>
      </dgm:t>
    </dgm:pt>
    <dgm:pt modelId="{248602A3-2C22-FB49-9EFD-1F4B2F09E27D}">
      <dgm:prSet phldrT="[Text]" custT="1"/>
      <dgm:spPr/>
      <dgm:t>
        <a:bodyPr/>
        <a:lstStyle/>
        <a:p>
          <a:r>
            <a:rPr lang="en-US" sz="1600" dirty="0"/>
            <a:t>Extraction/separation processes</a:t>
          </a:r>
        </a:p>
      </dgm:t>
    </dgm:pt>
    <dgm:pt modelId="{C3723D0C-88B4-CB4D-9325-83F22BECC9D9}" type="parTrans" cxnId="{16F714A2-6546-9D43-84CD-2F5F8460C6BF}">
      <dgm:prSet/>
      <dgm:spPr/>
      <dgm:t>
        <a:bodyPr/>
        <a:lstStyle/>
        <a:p>
          <a:endParaRPr lang="en-US"/>
        </a:p>
      </dgm:t>
    </dgm:pt>
    <dgm:pt modelId="{26574FD1-C274-E64E-9A24-C019A2B8FBC0}" type="sibTrans" cxnId="{16F714A2-6546-9D43-84CD-2F5F8460C6BF}">
      <dgm:prSet/>
      <dgm:spPr/>
      <dgm:t>
        <a:bodyPr/>
        <a:lstStyle/>
        <a:p>
          <a:endParaRPr lang="en-US"/>
        </a:p>
      </dgm:t>
    </dgm:pt>
    <dgm:pt modelId="{91DE1281-31DF-2B4D-A793-8D9E82FEBCA2}">
      <dgm:prSet phldrT="[Text]" custT="1"/>
      <dgm:spPr/>
      <dgm:t>
        <a:bodyPr/>
        <a:lstStyle/>
        <a:p>
          <a:r>
            <a:rPr lang="en-US" sz="1600" dirty="0"/>
            <a:t>Chromatography</a:t>
          </a:r>
        </a:p>
      </dgm:t>
    </dgm:pt>
    <dgm:pt modelId="{2C4A87D5-9C00-434E-8013-DA7626025C05}" type="parTrans" cxnId="{7327DF9B-D21D-6B49-B613-CC35ED3AD871}">
      <dgm:prSet/>
      <dgm:spPr/>
      <dgm:t>
        <a:bodyPr/>
        <a:lstStyle/>
        <a:p>
          <a:endParaRPr lang="en-US"/>
        </a:p>
      </dgm:t>
    </dgm:pt>
    <dgm:pt modelId="{639CA203-EFAF-9749-A846-FBF281B8D95F}" type="sibTrans" cxnId="{7327DF9B-D21D-6B49-B613-CC35ED3AD871}">
      <dgm:prSet/>
      <dgm:spPr/>
      <dgm:t>
        <a:bodyPr/>
        <a:lstStyle/>
        <a:p>
          <a:endParaRPr lang="en-US"/>
        </a:p>
      </dgm:t>
    </dgm:pt>
    <dgm:pt modelId="{A52E36EE-ED83-2D44-AEC8-5D0DC77C3870}">
      <dgm:prSet phldrT="[Text]" custT="1"/>
      <dgm:spPr/>
      <dgm:t>
        <a:bodyPr/>
        <a:lstStyle/>
        <a:p>
          <a:r>
            <a:rPr lang="en-US" sz="1600" dirty="0"/>
            <a:t>Method improvement</a:t>
          </a:r>
        </a:p>
      </dgm:t>
    </dgm:pt>
    <dgm:pt modelId="{67F32B5F-C06F-A04D-B301-FD4B6334E883}" type="parTrans" cxnId="{47D260BB-28CB-C54F-8E8C-9304F2BB64A2}">
      <dgm:prSet/>
      <dgm:spPr/>
      <dgm:t>
        <a:bodyPr/>
        <a:lstStyle/>
        <a:p>
          <a:endParaRPr lang="en-US"/>
        </a:p>
      </dgm:t>
    </dgm:pt>
    <dgm:pt modelId="{98CB1F38-B8BB-C642-B19F-8C279DE78669}" type="sibTrans" cxnId="{47D260BB-28CB-C54F-8E8C-9304F2BB64A2}">
      <dgm:prSet/>
      <dgm:spPr/>
      <dgm:t>
        <a:bodyPr/>
        <a:lstStyle/>
        <a:p>
          <a:endParaRPr lang="en-US"/>
        </a:p>
      </dgm:t>
    </dgm:pt>
    <dgm:pt modelId="{BB9AD5DC-4AF0-074D-BB62-D1C5D972E0CD}">
      <dgm:prSet phldrT="[Text]"/>
      <dgm:spPr/>
      <dgm:t>
        <a:bodyPr/>
        <a:lstStyle/>
        <a:p>
          <a:r>
            <a:rPr lang="en-US" sz="1800" dirty="0"/>
            <a:t>In-line</a:t>
          </a:r>
        </a:p>
      </dgm:t>
    </dgm:pt>
    <dgm:pt modelId="{B53EBE12-AF52-5549-B2DE-80FA89F8A8D6}" type="parTrans" cxnId="{66B9F624-BBD9-1F47-983E-9607AD300D70}">
      <dgm:prSet/>
      <dgm:spPr/>
      <dgm:t>
        <a:bodyPr/>
        <a:lstStyle/>
        <a:p>
          <a:endParaRPr lang="en-US"/>
        </a:p>
      </dgm:t>
    </dgm:pt>
    <dgm:pt modelId="{63145971-486C-5148-B669-9CC7420FBBED}" type="sibTrans" cxnId="{66B9F624-BBD9-1F47-983E-9607AD300D70}">
      <dgm:prSet/>
      <dgm:spPr/>
      <dgm:t>
        <a:bodyPr/>
        <a:lstStyle/>
        <a:p>
          <a:endParaRPr lang="en-US"/>
        </a:p>
      </dgm:t>
    </dgm:pt>
    <dgm:pt modelId="{439A5E60-5A76-2243-B187-D86C46A8083B}">
      <dgm:prSet phldrT="[Text]" custT="1"/>
      <dgm:spPr/>
      <dgm:t>
        <a:bodyPr/>
        <a:lstStyle/>
        <a:p>
          <a:r>
            <a:rPr lang="en-US" sz="1600" dirty="0"/>
            <a:t>Etc.</a:t>
          </a:r>
        </a:p>
      </dgm:t>
    </dgm:pt>
    <dgm:pt modelId="{AA4D1D06-EBBE-C948-9B42-276E2389F27A}" type="parTrans" cxnId="{2D3A9DA8-4E11-8D44-8B53-35E3B5EE9383}">
      <dgm:prSet/>
      <dgm:spPr/>
      <dgm:t>
        <a:bodyPr/>
        <a:lstStyle/>
        <a:p>
          <a:endParaRPr lang="en-US"/>
        </a:p>
      </dgm:t>
    </dgm:pt>
    <dgm:pt modelId="{DB70CB8F-EE69-804D-9902-271E679AABCD}" type="sibTrans" cxnId="{2D3A9DA8-4E11-8D44-8B53-35E3B5EE9383}">
      <dgm:prSet/>
      <dgm:spPr/>
      <dgm:t>
        <a:bodyPr/>
        <a:lstStyle/>
        <a:p>
          <a:endParaRPr lang="en-US"/>
        </a:p>
      </dgm:t>
    </dgm:pt>
    <dgm:pt modelId="{8B50CF00-72CA-384E-82EC-73212CA3B72C}" type="pres">
      <dgm:prSet presAssocID="{1FB3EA87-6EED-3140-807E-71CCA0A99934}" presName="Name0" presStyleCnt="0">
        <dgm:presLayoutVars>
          <dgm:dir/>
          <dgm:resizeHandles val="exact"/>
        </dgm:presLayoutVars>
      </dgm:prSet>
      <dgm:spPr/>
    </dgm:pt>
    <dgm:pt modelId="{E810F488-BD6B-D445-9C44-D36D2886DFFB}" type="pres">
      <dgm:prSet presAssocID="{49455C72-1266-3A47-8651-77A358D94C86}" presName="composite" presStyleCnt="0"/>
      <dgm:spPr/>
    </dgm:pt>
    <dgm:pt modelId="{4236D0EB-BC5F-6C4D-A71C-771412F7BE5B}" type="pres">
      <dgm:prSet presAssocID="{49455C72-1266-3A47-8651-77A358D94C86}" presName="imagSh" presStyleLbl="bgImgPlace1" presStyleIdx="0" presStyleCnt="3" custScaleY="99865" custLinFactNeighborY="158"/>
      <dgm:spPr>
        <a:blipFill dpi="0" rotWithShape="1">
          <a:blip xmlns:r="http://schemas.openxmlformats.org/officeDocument/2006/relationships" r:embed="rId1"/>
          <a:srcRect/>
          <a:stretch>
            <a:fillRect l="-48256" t="-1500" r="-1744" b="1500"/>
          </a:stretch>
        </a:blipFill>
      </dgm:spPr>
    </dgm:pt>
    <dgm:pt modelId="{675049A4-78CD-464A-B5F0-006BCFFE4E62}" type="pres">
      <dgm:prSet presAssocID="{49455C72-1266-3A47-8651-77A358D94C86}" presName="txNode" presStyleLbl="node1" presStyleIdx="0" presStyleCnt="3" custScaleY="138117">
        <dgm:presLayoutVars>
          <dgm:bulletEnabled val="1"/>
        </dgm:presLayoutVars>
      </dgm:prSet>
      <dgm:spPr/>
    </dgm:pt>
    <dgm:pt modelId="{9076DA83-EF4E-474A-921A-3F8882832F74}" type="pres">
      <dgm:prSet presAssocID="{6ACA9B96-9A6F-424D-8987-802BA02E31DF}" presName="sibTrans" presStyleLbl="sibTrans2D1" presStyleIdx="0" presStyleCnt="2"/>
      <dgm:spPr/>
    </dgm:pt>
    <dgm:pt modelId="{AA45EEB5-C08E-AE42-815A-A62C476A8862}" type="pres">
      <dgm:prSet presAssocID="{6ACA9B96-9A6F-424D-8987-802BA02E31DF}" presName="connTx" presStyleLbl="sibTrans2D1" presStyleIdx="0" presStyleCnt="2"/>
      <dgm:spPr/>
    </dgm:pt>
    <dgm:pt modelId="{0EC8AD70-4488-F540-86DE-01E7D7365142}" type="pres">
      <dgm:prSet presAssocID="{BD007CD3-4D57-1141-BAC5-D15BD593230E}" presName="composite" presStyleCnt="0"/>
      <dgm:spPr/>
    </dgm:pt>
    <dgm:pt modelId="{A9E27A37-7277-A841-8E1F-B19506BF8189}" type="pres">
      <dgm:prSet presAssocID="{BD007CD3-4D57-1141-BAC5-D15BD593230E}" presName="imagSh" presStyleLbl="bgImgPlace1" presStyleIdx="1" presStyleCnt="3"/>
      <dgm:spPr>
        <a:blipFill>
          <a:blip xmlns:r="http://schemas.openxmlformats.org/officeDocument/2006/relationships" r:embed="rId2"/>
          <a:srcRect/>
          <a:stretch>
            <a:fillRect l="-25000" r="-25000"/>
          </a:stretch>
        </a:blipFill>
      </dgm:spPr>
    </dgm:pt>
    <dgm:pt modelId="{0F8FA898-F961-CD41-8C19-D62514263C21}" type="pres">
      <dgm:prSet presAssocID="{BD007CD3-4D57-1141-BAC5-D15BD593230E}" presName="txNode" presStyleLbl="node1" presStyleIdx="1" presStyleCnt="3" custScaleX="115710" custScaleY="138275">
        <dgm:presLayoutVars>
          <dgm:bulletEnabled val="1"/>
        </dgm:presLayoutVars>
      </dgm:prSet>
      <dgm:spPr/>
    </dgm:pt>
    <dgm:pt modelId="{A7952B9C-C5FB-C442-8C67-05F56D47FD81}" type="pres">
      <dgm:prSet presAssocID="{4139FEC2-04CF-2745-AE6C-FBC63FB339DD}" presName="sibTrans" presStyleLbl="sibTrans2D1" presStyleIdx="1" presStyleCnt="2"/>
      <dgm:spPr/>
    </dgm:pt>
    <dgm:pt modelId="{DA4E6AE4-D132-8347-B129-93A3A330EDF5}" type="pres">
      <dgm:prSet presAssocID="{4139FEC2-04CF-2745-AE6C-FBC63FB339DD}" presName="connTx" presStyleLbl="sibTrans2D1" presStyleIdx="1" presStyleCnt="2"/>
      <dgm:spPr/>
    </dgm:pt>
    <dgm:pt modelId="{C78124EF-36C4-7E46-B354-88E6882FBF2F}" type="pres">
      <dgm:prSet presAssocID="{8FDF9BBC-7048-4E45-8FEC-DC114DF37052}" presName="composite" presStyleCnt="0"/>
      <dgm:spPr/>
    </dgm:pt>
    <dgm:pt modelId="{6991CE08-1CA4-1449-8D3C-23F5A1844476}" type="pres">
      <dgm:prSet presAssocID="{8FDF9BBC-7048-4E45-8FEC-DC114DF37052}"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63218330-9F65-084D-ADAA-262CF5C2C7C1}" type="pres">
      <dgm:prSet presAssocID="{8FDF9BBC-7048-4E45-8FEC-DC114DF37052}" presName="txNode" presStyleLbl="node1" presStyleIdx="2" presStyleCnt="3" custScaleY="138275">
        <dgm:presLayoutVars>
          <dgm:bulletEnabled val="1"/>
        </dgm:presLayoutVars>
      </dgm:prSet>
      <dgm:spPr/>
    </dgm:pt>
  </dgm:ptLst>
  <dgm:cxnLst>
    <dgm:cxn modelId="{04330202-2D95-664C-8AD4-50BA05EF42B7}" srcId="{A7E8BBA0-E3E9-3648-A678-2E8C0CA7E81A}" destId="{4E1E3619-212F-AB41-B885-6FC9C5553491}" srcOrd="1" destOrd="0" parTransId="{12D15BE1-765B-CD42-9D7D-2F5E6692FABF}" sibTransId="{CC8754DA-E0A1-A246-B4F5-32DB567367B1}"/>
    <dgm:cxn modelId="{0DF0DF0D-B1CA-7244-B186-544E539EDB43}" type="presOf" srcId="{A52E36EE-ED83-2D44-AEC8-5D0DC77C3870}" destId="{0F8FA898-F961-CD41-8C19-D62514263C21}" srcOrd="0" destOrd="5" presId="urn:microsoft.com/office/officeart/2005/8/layout/hProcess10"/>
    <dgm:cxn modelId="{B31FBD13-CF71-614E-99C0-A94DD9664929}" type="presOf" srcId="{8FDF9BBC-7048-4E45-8FEC-DC114DF37052}" destId="{63218330-9F65-084D-ADAA-262CF5C2C7C1}" srcOrd="0" destOrd="0" presId="urn:microsoft.com/office/officeart/2005/8/layout/hProcess10"/>
    <dgm:cxn modelId="{B713EB21-2117-214C-B66D-35C485765F18}" type="presOf" srcId="{49455C72-1266-3A47-8651-77A358D94C86}" destId="{675049A4-78CD-464A-B5F0-006BCFFE4E62}" srcOrd="0" destOrd="0" presId="urn:microsoft.com/office/officeart/2005/8/layout/hProcess10"/>
    <dgm:cxn modelId="{66B9F624-BBD9-1F47-983E-9607AD300D70}" srcId="{8FDF9BBC-7048-4E45-8FEC-DC114DF37052}" destId="{BB9AD5DC-4AF0-074D-BB62-D1C5D972E0CD}" srcOrd="2" destOrd="0" parTransId="{B53EBE12-AF52-5549-B2DE-80FA89F8A8D6}" sibTransId="{63145971-486C-5148-B669-9CC7420FBBED}"/>
    <dgm:cxn modelId="{68AFEA25-9143-984C-A3BD-5461D080EF58}" type="presOf" srcId="{248602A3-2C22-FB49-9EFD-1F4B2F09E27D}" destId="{675049A4-78CD-464A-B5F0-006BCFFE4E62}" srcOrd="0" destOrd="3" presId="urn:microsoft.com/office/officeart/2005/8/layout/hProcess10"/>
    <dgm:cxn modelId="{0D330829-30DB-FC4D-89E7-018930BD208F}" type="presOf" srcId="{6ACA9B96-9A6F-424D-8987-802BA02E31DF}" destId="{9076DA83-EF4E-474A-921A-3F8882832F74}" srcOrd="0" destOrd="0" presId="urn:microsoft.com/office/officeart/2005/8/layout/hProcess10"/>
    <dgm:cxn modelId="{9F0F2539-831E-D644-8391-2FE5447782B9}" srcId="{49455C72-1266-3A47-8651-77A358D94C86}" destId="{5C0EC3E7-E583-BB49-A838-A630EC3440E1}" srcOrd="3" destOrd="0" parTransId="{2E76E7FA-061B-7C44-B097-9D14C215C69C}" sibTransId="{1B171935-A0A2-DF44-943A-23BD4598E3AA}"/>
    <dgm:cxn modelId="{FFF4B63B-B26C-2B47-821C-CBC0A7CF0BA6}" srcId="{BD007CD3-4D57-1141-BAC5-D15BD593230E}" destId="{A7E8BBA0-E3E9-3648-A678-2E8C0CA7E81A}" srcOrd="0" destOrd="0" parTransId="{C0654155-A1BF-5E4B-B0A2-F5730B338AAF}" sibTransId="{D8062036-B5EF-6343-8447-9764FF3762EF}"/>
    <dgm:cxn modelId="{E3B4C044-7C91-1148-B325-D673B7EF960A}" type="presOf" srcId="{1FB3EA87-6EED-3140-807E-71CCA0A99934}" destId="{8B50CF00-72CA-384E-82EC-73212CA3B72C}" srcOrd="0" destOrd="0" presId="urn:microsoft.com/office/officeart/2005/8/layout/hProcess10"/>
    <dgm:cxn modelId="{17F30B4A-B486-7843-94DD-DBB5B81E7E52}" type="presOf" srcId="{4139FEC2-04CF-2745-AE6C-FBC63FB339DD}" destId="{DA4E6AE4-D132-8347-B129-93A3A330EDF5}" srcOrd="1" destOrd="0" presId="urn:microsoft.com/office/officeart/2005/8/layout/hProcess10"/>
    <dgm:cxn modelId="{2E67A04A-237F-5440-BFC3-9BE7A8C6FC36}" type="presOf" srcId="{3C4C4C2F-A36B-324B-A724-931ADCB024DD}" destId="{63218330-9F65-084D-ADAA-262CF5C2C7C1}" srcOrd="0" destOrd="1" presId="urn:microsoft.com/office/officeart/2005/8/layout/hProcess10"/>
    <dgm:cxn modelId="{14B32B4B-C77F-834B-8AF2-5D634A3BAB24}" type="presOf" srcId="{6BBBBE47-2E96-AC4B-85CA-A5E1595F38A8}" destId="{675049A4-78CD-464A-B5F0-006BCFFE4E62}" srcOrd="0" destOrd="1" presId="urn:microsoft.com/office/officeart/2005/8/layout/hProcess10"/>
    <dgm:cxn modelId="{F861734F-0482-DD4E-8A2F-1C0795040ACB}" srcId="{1FB3EA87-6EED-3140-807E-71CCA0A99934}" destId="{49455C72-1266-3A47-8651-77A358D94C86}" srcOrd="0" destOrd="0" parTransId="{DAC70C13-7031-F743-B1E2-713C7DEE76D8}" sibTransId="{6ACA9B96-9A6F-424D-8987-802BA02E31DF}"/>
    <dgm:cxn modelId="{99580657-3454-684E-99E5-67CA80CB84AB}" type="presOf" srcId="{439A5E60-5A76-2243-B187-D86C46A8083B}" destId="{0F8FA898-F961-CD41-8C19-D62514263C21}" srcOrd="0" destOrd="4" presId="urn:microsoft.com/office/officeart/2005/8/layout/hProcess10"/>
    <dgm:cxn modelId="{A281BA58-386F-2B46-A6DC-814202425380}" srcId="{49455C72-1266-3A47-8651-77A358D94C86}" destId="{B027EEF5-4D6B-504B-9562-AC70F5EE6041}" srcOrd="1" destOrd="0" parTransId="{0AEB1F7E-5073-B649-8356-7B16DBE22459}" sibTransId="{8E20699E-63FE-E545-B5C0-58E3317B1765}"/>
    <dgm:cxn modelId="{829E3D5A-63F1-CA43-99C2-EAAE1C309B70}" type="presOf" srcId="{B027EEF5-4D6B-504B-9562-AC70F5EE6041}" destId="{675049A4-78CD-464A-B5F0-006BCFFE4E62}" srcOrd="0" destOrd="2" presId="urn:microsoft.com/office/officeart/2005/8/layout/hProcess10"/>
    <dgm:cxn modelId="{E053A95F-F899-6F41-AEB3-B9191EDA5B76}" type="presOf" srcId="{6ACA9B96-9A6F-424D-8987-802BA02E31DF}" destId="{AA45EEB5-C08E-AE42-815A-A62C476A8862}" srcOrd="1" destOrd="0" presId="urn:microsoft.com/office/officeart/2005/8/layout/hProcess10"/>
    <dgm:cxn modelId="{0CC66F7E-1A3C-5540-AA45-40726D4BE307}" type="presOf" srcId="{A7E8BBA0-E3E9-3648-A678-2E8C0CA7E81A}" destId="{0F8FA898-F961-CD41-8C19-D62514263C21}" srcOrd="0" destOrd="1" presId="urn:microsoft.com/office/officeart/2005/8/layout/hProcess10"/>
    <dgm:cxn modelId="{5EB98D8A-EBDA-8543-B6F3-9C3B35D1B6C5}" srcId="{8FDF9BBC-7048-4E45-8FEC-DC114DF37052}" destId="{3C4C4C2F-A36B-324B-A724-931ADCB024DD}" srcOrd="0" destOrd="0" parTransId="{0C6CD896-7969-0C40-9557-32E9CB64CB15}" sibTransId="{86569E3C-3588-1C48-AF2D-BC1F9024B32B}"/>
    <dgm:cxn modelId="{E3BBC790-A853-FA4F-93AE-D5EEC0334C90}" type="presOf" srcId="{BB9AD5DC-4AF0-074D-BB62-D1C5D972E0CD}" destId="{63218330-9F65-084D-ADAA-262CF5C2C7C1}" srcOrd="0" destOrd="3" presId="urn:microsoft.com/office/officeart/2005/8/layout/hProcess10"/>
    <dgm:cxn modelId="{7327DF9B-D21D-6B49-B613-CC35ED3AD871}" srcId="{A7E8BBA0-E3E9-3648-A678-2E8C0CA7E81A}" destId="{91DE1281-31DF-2B4D-A793-8D9E82FEBCA2}" srcOrd="0" destOrd="0" parTransId="{2C4A87D5-9C00-434E-8013-DA7626025C05}" sibTransId="{639CA203-EFAF-9749-A846-FBF281B8D95F}"/>
    <dgm:cxn modelId="{05D9C69C-6148-D442-85CB-C6C688B331F4}" srcId="{1FB3EA87-6EED-3140-807E-71CCA0A99934}" destId="{BD007CD3-4D57-1141-BAC5-D15BD593230E}" srcOrd="1" destOrd="0" parTransId="{92F97EEE-6C60-9C41-9A35-C6304848A27F}" sibTransId="{4139FEC2-04CF-2745-AE6C-FBC63FB339DD}"/>
    <dgm:cxn modelId="{16F714A2-6546-9D43-84CD-2F5F8460C6BF}" srcId="{49455C72-1266-3A47-8651-77A358D94C86}" destId="{248602A3-2C22-FB49-9EFD-1F4B2F09E27D}" srcOrd="2" destOrd="0" parTransId="{C3723D0C-88B4-CB4D-9325-83F22BECC9D9}" sibTransId="{26574FD1-C274-E64E-9A24-C019A2B8FBC0}"/>
    <dgm:cxn modelId="{8A46F0A6-C03B-B94F-A9E6-61D1BD6EEAA8}" srcId="{8FDF9BBC-7048-4E45-8FEC-DC114DF37052}" destId="{B129CF41-4D8E-194A-B9FA-E9914DE5192E}" srcOrd="1" destOrd="0" parTransId="{E8E5ACB0-FF29-7840-A84D-3D72EBB73CA3}" sibTransId="{9210B8F5-32E4-5E49-B674-D98839BD0096}"/>
    <dgm:cxn modelId="{E8B312A7-9396-5549-B5DB-E4D1CB24B37C}" type="presOf" srcId="{5C0EC3E7-E583-BB49-A838-A630EC3440E1}" destId="{675049A4-78CD-464A-B5F0-006BCFFE4E62}" srcOrd="0" destOrd="4" presId="urn:microsoft.com/office/officeart/2005/8/layout/hProcess10"/>
    <dgm:cxn modelId="{2D3A9DA8-4E11-8D44-8B53-35E3B5EE9383}" srcId="{A7E8BBA0-E3E9-3648-A678-2E8C0CA7E81A}" destId="{439A5E60-5A76-2243-B187-D86C46A8083B}" srcOrd="2" destOrd="0" parTransId="{AA4D1D06-EBBE-C948-9B42-276E2389F27A}" sibTransId="{DB70CB8F-EE69-804D-9902-271E679AABCD}"/>
    <dgm:cxn modelId="{671376AB-B704-4649-BA5C-2EB5E3B52857}" type="presOf" srcId="{4139FEC2-04CF-2745-AE6C-FBC63FB339DD}" destId="{A7952B9C-C5FB-C442-8C67-05F56D47FD81}" srcOrd="0" destOrd="0" presId="urn:microsoft.com/office/officeart/2005/8/layout/hProcess10"/>
    <dgm:cxn modelId="{79462DAF-4594-CC41-BC31-5236C929A231}" type="presOf" srcId="{4E1E3619-212F-AB41-B885-6FC9C5553491}" destId="{0F8FA898-F961-CD41-8C19-D62514263C21}" srcOrd="0" destOrd="3" presId="urn:microsoft.com/office/officeart/2005/8/layout/hProcess10"/>
    <dgm:cxn modelId="{47D260BB-28CB-C54F-8E8C-9304F2BB64A2}" srcId="{BD007CD3-4D57-1141-BAC5-D15BD593230E}" destId="{A52E36EE-ED83-2D44-AEC8-5D0DC77C3870}" srcOrd="1" destOrd="0" parTransId="{67F32B5F-C06F-A04D-B301-FD4B6334E883}" sibTransId="{98CB1F38-B8BB-C642-B19F-8C279DE78669}"/>
    <dgm:cxn modelId="{71D8B3DE-5268-6F4D-9969-6FCE466B8406}" srcId="{1FB3EA87-6EED-3140-807E-71CCA0A99934}" destId="{8FDF9BBC-7048-4E45-8FEC-DC114DF37052}" srcOrd="2" destOrd="0" parTransId="{669B53C7-3B25-D04C-BA3B-DB2585C642C8}" sibTransId="{72D94E8E-C3F5-064F-9307-DDEBB0D30182}"/>
    <dgm:cxn modelId="{90D1C9ED-27D1-B848-95C9-5E30DECAB9F7}" srcId="{49455C72-1266-3A47-8651-77A358D94C86}" destId="{6BBBBE47-2E96-AC4B-85CA-A5E1595F38A8}" srcOrd="0" destOrd="0" parTransId="{50B8A583-5A0D-8340-8627-D8B6CDAF0DDD}" sibTransId="{A25EA480-3540-AF43-AB5C-371752E1C6F7}"/>
    <dgm:cxn modelId="{EC7D33F6-884D-D740-9F93-2C23A7B6F2E8}" type="presOf" srcId="{91DE1281-31DF-2B4D-A793-8D9E82FEBCA2}" destId="{0F8FA898-F961-CD41-8C19-D62514263C21}" srcOrd="0" destOrd="2" presId="urn:microsoft.com/office/officeart/2005/8/layout/hProcess10"/>
    <dgm:cxn modelId="{0350FFF8-B660-154A-952D-66FE5D52B3B8}" type="presOf" srcId="{B129CF41-4D8E-194A-B9FA-E9914DE5192E}" destId="{63218330-9F65-084D-ADAA-262CF5C2C7C1}" srcOrd="0" destOrd="2" presId="urn:microsoft.com/office/officeart/2005/8/layout/hProcess10"/>
    <dgm:cxn modelId="{70C958FD-C6C3-8F42-ADD2-6D8FCE9DB8F4}" type="presOf" srcId="{BD007CD3-4D57-1141-BAC5-D15BD593230E}" destId="{0F8FA898-F961-CD41-8C19-D62514263C21}" srcOrd="0" destOrd="0" presId="urn:microsoft.com/office/officeart/2005/8/layout/hProcess10"/>
    <dgm:cxn modelId="{B06F205B-5623-E643-A0E1-935C4843BB60}" type="presParOf" srcId="{8B50CF00-72CA-384E-82EC-73212CA3B72C}" destId="{E810F488-BD6B-D445-9C44-D36D2886DFFB}" srcOrd="0" destOrd="0" presId="urn:microsoft.com/office/officeart/2005/8/layout/hProcess10"/>
    <dgm:cxn modelId="{05EDE376-1D9F-CB42-BA64-37C79459C7B1}" type="presParOf" srcId="{E810F488-BD6B-D445-9C44-D36D2886DFFB}" destId="{4236D0EB-BC5F-6C4D-A71C-771412F7BE5B}" srcOrd="0" destOrd="0" presId="urn:microsoft.com/office/officeart/2005/8/layout/hProcess10"/>
    <dgm:cxn modelId="{97696FDA-0408-994C-9871-9584C3C416A9}" type="presParOf" srcId="{E810F488-BD6B-D445-9C44-D36D2886DFFB}" destId="{675049A4-78CD-464A-B5F0-006BCFFE4E62}" srcOrd="1" destOrd="0" presId="urn:microsoft.com/office/officeart/2005/8/layout/hProcess10"/>
    <dgm:cxn modelId="{9BBEC6BD-0EE9-0946-AA75-ACC6F61F2F15}" type="presParOf" srcId="{8B50CF00-72CA-384E-82EC-73212CA3B72C}" destId="{9076DA83-EF4E-474A-921A-3F8882832F74}" srcOrd="1" destOrd="0" presId="urn:microsoft.com/office/officeart/2005/8/layout/hProcess10"/>
    <dgm:cxn modelId="{64003775-A70F-BC4F-86E2-53638D926FD5}" type="presParOf" srcId="{9076DA83-EF4E-474A-921A-3F8882832F74}" destId="{AA45EEB5-C08E-AE42-815A-A62C476A8862}" srcOrd="0" destOrd="0" presId="urn:microsoft.com/office/officeart/2005/8/layout/hProcess10"/>
    <dgm:cxn modelId="{A87C25B8-1FAA-2E4E-95DD-E8A08F410D05}" type="presParOf" srcId="{8B50CF00-72CA-384E-82EC-73212CA3B72C}" destId="{0EC8AD70-4488-F540-86DE-01E7D7365142}" srcOrd="2" destOrd="0" presId="urn:microsoft.com/office/officeart/2005/8/layout/hProcess10"/>
    <dgm:cxn modelId="{D79C5641-123E-C346-90E3-2C5D2E9CD520}" type="presParOf" srcId="{0EC8AD70-4488-F540-86DE-01E7D7365142}" destId="{A9E27A37-7277-A841-8E1F-B19506BF8189}" srcOrd="0" destOrd="0" presId="urn:microsoft.com/office/officeart/2005/8/layout/hProcess10"/>
    <dgm:cxn modelId="{B0326113-B5C1-8B46-B97C-6B2BAF153912}" type="presParOf" srcId="{0EC8AD70-4488-F540-86DE-01E7D7365142}" destId="{0F8FA898-F961-CD41-8C19-D62514263C21}" srcOrd="1" destOrd="0" presId="urn:microsoft.com/office/officeart/2005/8/layout/hProcess10"/>
    <dgm:cxn modelId="{30722189-5A29-2347-9443-863DD4F211B7}" type="presParOf" srcId="{8B50CF00-72CA-384E-82EC-73212CA3B72C}" destId="{A7952B9C-C5FB-C442-8C67-05F56D47FD81}" srcOrd="3" destOrd="0" presId="urn:microsoft.com/office/officeart/2005/8/layout/hProcess10"/>
    <dgm:cxn modelId="{C467AE5E-3F16-C54B-90CD-C51275C1486C}" type="presParOf" srcId="{A7952B9C-C5FB-C442-8C67-05F56D47FD81}" destId="{DA4E6AE4-D132-8347-B129-93A3A330EDF5}" srcOrd="0" destOrd="0" presId="urn:microsoft.com/office/officeart/2005/8/layout/hProcess10"/>
    <dgm:cxn modelId="{1088B1FB-E354-E444-B719-882E53EE479E}" type="presParOf" srcId="{8B50CF00-72CA-384E-82EC-73212CA3B72C}" destId="{C78124EF-36C4-7E46-B354-88E6882FBF2F}" srcOrd="4" destOrd="0" presId="urn:microsoft.com/office/officeart/2005/8/layout/hProcess10"/>
    <dgm:cxn modelId="{E71B96ED-508F-3347-9E63-3BEC4CBD03CE}" type="presParOf" srcId="{C78124EF-36C4-7E46-B354-88E6882FBF2F}" destId="{6991CE08-1CA4-1449-8D3C-23F5A1844476}" srcOrd="0" destOrd="0" presId="urn:microsoft.com/office/officeart/2005/8/layout/hProcess10"/>
    <dgm:cxn modelId="{1050D155-3282-8541-B2A2-A110A0A46708}" type="presParOf" srcId="{C78124EF-36C4-7E46-B354-88E6882FBF2F}" destId="{63218330-9F65-084D-ADAA-262CF5C2C7C1}"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6D0EB-BC5F-6C4D-A71C-771412F7BE5B}">
      <dsp:nvSpPr>
        <dsp:cNvPr id="0" name=""/>
        <dsp:cNvSpPr/>
      </dsp:nvSpPr>
      <dsp:spPr>
        <a:xfrm>
          <a:off x="3341" y="712404"/>
          <a:ext cx="1870392" cy="1867867"/>
        </a:xfrm>
        <a:prstGeom prst="roundRect">
          <a:avLst>
            <a:gd name="adj" fmla="val 10000"/>
          </a:avLst>
        </a:prstGeom>
        <a:blipFill dpi="0" rotWithShape="1">
          <a:blip xmlns:r="http://schemas.openxmlformats.org/officeDocument/2006/relationships" r:embed="rId1"/>
          <a:srcRect/>
          <a:stretch>
            <a:fillRect l="-48256" t="-1500" r="-1744" b="15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5049A4-78CD-464A-B5F0-006BCFFE4E62}">
      <dsp:nvSpPr>
        <dsp:cNvPr id="0" name=""/>
        <dsp:cNvSpPr/>
      </dsp:nvSpPr>
      <dsp:spPr>
        <a:xfrm>
          <a:off x="307824" y="1473953"/>
          <a:ext cx="1870392" cy="25833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Sample Prep</a:t>
          </a:r>
        </a:p>
        <a:p>
          <a:pPr marL="171450" lvl="1" indent="-171450" algn="l" defTabSz="711200">
            <a:lnSpc>
              <a:spcPct val="90000"/>
            </a:lnSpc>
            <a:spcBef>
              <a:spcPct val="0"/>
            </a:spcBef>
            <a:spcAft>
              <a:spcPct val="15000"/>
            </a:spcAft>
            <a:buChar char="•"/>
          </a:pPr>
          <a:r>
            <a:rPr lang="en-US" sz="1600" kern="1200" dirty="0"/>
            <a:t>Solvent selection/use</a:t>
          </a:r>
        </a:p>
        <a:p>
          <a:pPr marL="171450" lvl="1" indent="-171450" algn="l" defTabSz="711200">
            <a:lnSpc>
              <a:spcPct val="90000"/>
            </a:lnSpc>
            <a:spcBef>
              <a:spcPct val="0"/>
            </a:spcBef>
            <a:spcAft>
              <a:spcPct val="15000"/>
            </a:spcAft>
            <a:buChar char="•"/>
          </a:pPr>
          <a:r>
            <a:rPr lang="en-US" sz="1600" kern="1200" dirty="0"/>
            <a:t>Green media and/or reagents</a:t>
          </a:r>
        </a:p>
        <a:p>
          <a:pPr marL="171450" lvl="1" indent="-171450" algn="l" defTabSz="711200">
            <a:lnSpc>
              <a:spcPct val="90000"/>
            </a:lnSpc>
            <a:spcBef>
              <a:spcPct val="0"/>
            </a:spcBef>
            <a:spcAft>
              <a:spcPct val="15000"/>
            </a:spcAft>
            <a:buChar char="•"/>
          </a:pPr>
          <a:r>
            <a:rPr lang="en-US" sz="1600" kern="1200" dirty="0"/>
            <a:t>Extraction/separation processes</a:t>
          </a:r>
        </a:p>
        <a:p>
          <a:pPr marL="171450" lvl="1" indent="-171450" algn="l" defTabSz="711200">
            <a:lnSpc>
              <a:spcPct val="90000"/>
            </a:lnSpc>
            <a:spcBef>
              <a:spcPct val="0"/>
            </a:spcBef>
            <a:spcAft>
              <a:spcPct val="15000"/>
            </a:spcAft>
            <a:buChar char="•"/>
          </a:pPr>
          <a:r>
            <a:rPr lang="en-US" sz="1600" kern="1200" dirty="0"/>
            <a:t>Reduction of scale</a:t>
          </a:r>
        </a:p>
      </dsp:txBody>
      <dsp:txXfrm>
        <a:off x="362606" y="1528735"/>
        <a:ext cx="1760828" cy="2473766"/>
      </dsp:txXfrm>
    </dsp:sp>
    <dsp:sp modelId="{9076DA83-EF4E-474A-921A-3F8882832F74}">
      <dsp:nvSpPr>
        <dsp:cNvPr id="0" name=""/>
        <dsp:cNvSpPr/>
      </dsp:nvSpPr>
      <dsp:spPr>
        <a:xfrm rot="21596369">
          <a:off x="2234013" y="1420065"/>
          <a:ext cx="360279" cy="4494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234013" y="1510008"/>
        <a:ext cx="252195" cy="269657"/>
      </dsp:txXfrm>
    </dsp:sp>
    <dsp:sp modelId="{A9E27A37-7277-A841-8E1F-B19506BF8189}">
      <dsp:nvSpPr>
        <dsp:cNvPr id="0" name=""/>
        <dsp:cNvSpPr/>
      </dsp:nvSpPr>
      <dsp:spPr>
        <a:xfrm>
          <a:off x="2903102" y="708079"/>
          <a:ext cx="1870392" cy="1870392"/>
        </a:xfrm>
        <a:prstGeom prst="roundRect">
          <a:avLst>
            <a:gd name="adj" fmla="val 10000"/>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8FA898-F961-CD41-8C19-D62514263C21}">
      <dsp:nvSpPr>
        <dsp:cNvPr id="0" name=""/>
        <dsp:cNvSpPr/>
      </dsp:nvSpPr>
      <dsp:spPr>
        <a:xfrm>
          <a:off x="3060666" y="1472368"/>
          <a:ext cx="2164231" cy="25862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Instrumental Analysis</a:t>
          </a:r>
        </a:p>
        <a:p>
          <a:pPr marL="171450" lvl="1" indent="-171450" algn="l" defTabSz="711200">
            <a:lnSpc>
              <a:spcPct val="90000"/>
            </a:lnSpc>
            <a:spcBef>
              <a:spcPct val="0"/>
            </a:spcBef>
            <a:spcAft>
              <a:spcPct val="15000"/>
            </a:spcAft>
            <a:buChar char="•"/>
          </a:pPr>
          <a:r>
            <a:rPr lang="en-US" sz="1600" kern="1200" dirty="0"/>
            <a:t>Techniques:</a:t>
          </a:r>
        </a:p>
        <a:p>
          <a:pPr marL="342900" lvl="2" indent="-171450" algn="l" defTabSz="711200">
            <a:lnSpc>
              <a:spcPct val="90000"/>
            </a:lnSpc>
            <a:spcBef>
              <a:spcPct val="0"/>
            </a:spcBef>
            <a:spcAft>
              <a:spcPct val="15000"/>
            </a:spcAft>
            <a:buChar char="•"/>
          </a:pPr>
          <a:r>
            <a:rPr lang="en-US" sz="1600" kern="1200" dirty="0"/>
            <a:t>Chromatography</a:t>
          </a:r>
        </a:p>
        <a:p>
          <a:pPr marL="342900" lvl="2" indent="-171450" algn="l" defTabSz="711200">
            <a:lnSpc>
              <a:spcPct val="90000"/>
            </a:lnSpc>
            <a:spcBef>
              <a:spcPct val="0"/>
            </a:spcBef>
            <a:spcAft>
              <a:spcPct val="15000"/>
            </a:spcAft>
            <a:buChar char="•"/>
          </a:pPr>
          <a:r>
            <a:rPr lang="en-US" sz="1600" kern="1200" dirty="0"/>
            <a:t>Spectroscopy</a:t>
          </a:r>
        </a:p>
        <a:p>
          <a:pPr marL="342900" lvl="2" indent="-171450" algn="l" defTabSz="711200">
            <a:lnSpc>
              <a:spcPct val="90000"/>
            </a:lnSpc>
            <a:spcBef>
              <a:spcPct val="0"/>
            </a:spcBef>
            <a:spcAft>
              <a:spcPct val="15000"/>
            </a:spcAft>
            <a:buChar char="•"/>
          </a:pPr>
          <a:r>
            <a:rPr lang="en-US" sz="1600" kern="1200" dirty="0"/>
            <a:t>Etc.</a:t>
          </a:r>
        </a:p>
        <a:p>
          <a:pPr marL="171450" lvl="1" indent="-171450" algn="l" defTabSz="711200">
            <a:lnSpc>
              <a:spcPct val="90000"/>
            </a:lnSpc>
            <a:spcBef>
              <a:spcPct val="0"/>
            </a:spcBef>
            <a:spcAft>
              <a:spcPct val="15000"/>
            </a:spcAft>
            <a:buChar char="•"/>
          </a:pPr>
          <a:r>
            <a:rPr lang="en-US" sz="1600" kern="1200" dirty="0"/>
            <a:t>Method improvement</a:t>
          </a:r>
        </a:p>
      </dsp:txBody>
      <dsp:txXfrm>
        <a:off x="3124054" y="1535756"/>
        <a:ext cx="2037455" cy="2459509"/>
      </dsp:txXfrm>
    </dsp:sp>
    <dsp:sp modelId="{A7952B9C-C5FB-C442-8C67-05F56D47FD81}">
      <dsp:nvSpPr>
        <dsp:cNvPr id="0" name=""/>
        <dsp:cNvSpPr/>
      </dsp:nvSpPr>
      <dsp:spPr>
        <a:xfrm>
          <a:off x="5185196" y="1418560"/>
          <a:ext cx="411700" cy="4494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185196" y="1508446"/>
        <a:ext cx="288190" cy="269657"/>
      </dsp:txXfrm>
    </dsp:sp>
    <dsp:sp modelId="{6991CE08-1CA4-1449-8D3C-23F5A1844476}">
      <dsp:nvSpPr>
        <dsp:cNvPr id="0" name=""/>
        <dsp:cNvSpPr/>
      </dsp:nvSpPr>
      <dsp:spPr>
        <a:xfrm>
          <a:off x="5949783" y="708079"/>
          <a:ext cx="1870392" cy="187039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218330-9F65-084D-ADAA-262CF5C2C7C1}">
      <dsp:nvSpPr>
        <dsp:cNvPr id="0" name=""/>
        <dsp:cNvSpPr/>
      </dsp:nvSpPr>
      <dsp:spPr>
        <a:xfrm>
          <a:off x="6254265" y="1472368"/>
          <a:ext cx="1870392" cy="25862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Real-time Analysis/PAT</a:t>
          </a:r>
        </a:p>
        <a:p>
          <a:pPr marL="171450" lvl="1" indent="-171450" algn="l" defTabSz="800100">
            <a:lnSpc>
              <a:spcPct val="90000"/>
            </a:lnSpc>
            <a:spcBef>
              <a:spcPct val="0"/>
            </a:spcBef>
            <a:spcAft>
              <a:spcPct val="15000"/>
            </a:spcAft>
            <a:buChar char="•"/>
          </a:pPr>
          <a:r>
            <a:rPr lang="en-US" sz="1800" kern="1200" dirty="0"/>
            <a:t>At-line</a:t>
          </a:r>
        </a:p>
        <a:p>
          <a:pPr marL="171450" lvl="1" indent="-171450" algn="l" defTabSz="800100">
            <a:lnSpc>
              <a:spcPct val="90000"/>
            </a:lnSpc>
            <a:spcBef>
              <a:spcPct val="0"/>
            </a:spcBef>
            <a:spcAft>
              <a:spcPct val="15000"/>
            </a:spcAft>
            <a:buChar char="•"/>
          </a:pPr>
          <a:r>
            <a:rPr lang="en-US" sz="1800" kern="1200" dirty="0"/>
            <a:t>On-line</a:t>
          </a:r>
        </a:p>
        <a:p>
          <a:pPr marL="171450" lvl="1" indent="-171450" algn="l" defTabSz="800100">
            <a:lnSpc>
              <a:spcPct val="90000"/>
            </a:lnSpc>
            <a:spcBef>
              <a:spcPct val="0"/>
            </a:spcBef>
            <a:spcAft>
              <a:spcPct val="15000"/>
            </a:spcAft>
            <a:buChar char="•"/>
          </a:pPr>
          <a:r>
            <a:rPr lang="en-US" sz="1800" kern="1200" dirty="0"/>
            <a:t>In-line</a:t>
          </a:r>
        </a:p>
      </dsp:txBody>
      <dsp:txXfrm>
        <a:off x="6309047" y="1527150"/>
        <a:ext cx="1760828" cy="247672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C072B-90E6-9645-AE1F-AE804F3D1746}" type="datetimeFigureOut">
              <a:rPr lang="en-US" smtClean="0"/>
              <a:t>1/10/19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D2DE8-789B-3845-A45D-A3CA1BEDFA32}" type="slidenum">
              <a:rPr lang="en-US" smtClean="0"/>
              <a:t>‹#›</a:t>
            </a:fld>
            <a:endParaRPr lang="en-US"/>
          </a:p>
        </p:txBody>
      </p:sp>
    </p:spTree>
    <p:extLst>
      <p:ext uri="{BB962C8B-B14F-4D97-AF65-F5344CB8AC3E}">
        <p14:creationId xmlns:p14="http://schemas.microsoft.com/office/powerpoint/2010/main" val="1452293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sigmaaldrich.com/catalog/product/sigald/745588?lang=en&amp;region=U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C&amp;E News article on Greening the Analytical Lab</a:t>
            </a:r>
          </a:p>
          <a:p>
            <a:r>
              <a:rPr lang="en-US" dirty="0"/>
              <a:t>Volume 93 Issue 47 | pp. 14-16</a:t>
            </a:r>
            <a:br>
              <a:rPr lang="en-US" dirty="0"/>
            </a:br>
            <a:r>
              <a:rPr lang="en-US" dirty="0"/>
              <a:t>Issue Date: November 30, 2015</a:t>
            </a:r>
          </a:p>
          <a:p>
            <a:r>
              <a:rPr lang="en-US" b="1" dirty="0"/>
              <a:t>How Companies And Scientists Are Greening The Analytical Lab </a:t>
            </a:r>
            <a:endParaRPr lang="en-US" dirty="0"/>
          </a:p>
          <a:p>
            <a:r>
              <a:rPr lang="en-US" dirty="0"/>
              <a:t>https://</a:t>
            </a:r>
            <a:r>
              <a:rPr lang="en-US" dirty="0" err="1"/>
              <a:t>cen.acs.org</a:t>
            </a:r>
            <a:r>
              <a:rPr lang="en-US" dirty="0"/>
              <a:t>/articles/93/i47/Companies-Scientists-Greening-Analytical-</a:t>
            </a:r>
            <a:r>
              <a:rPr lang="en-US" dirty="0" err="1"/>
              <a:t>Lab.html</a:t>
            </a:r>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1</a:t>
            </a:fld>
            <a:endParaRPr lang="en-US"/>
          </a:p>
        </p:txBody>
      </p:sp>
    </p:spTree>
    <p:extLst>
      <p:ext uri="{BB962C8B-B14F-4D97-AF65-F5344CB8AC3E}">
        <p14:creationId xmlns:p14="http://schemas.microsoft.com/office/powerpoint/2010/main" val="4095602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NEMI greenness metric offers a quick visual on the “greenness” of a method – each of the quadrants are defined as above – the quadrants is left white if not considered “green”</a:t>
            </a:r>
          </a:p>
          <a:p>
            <a:endParaRPr lang="en-US" dirty="0"/>
          </a:p>
          <a:p>
            <a:r>
              <a:rPr lang="en-US" dirty="0"/>
              <a:t>For more information about the Greenness Assessment Profile – see the following webinar by Douglas </a:t>
            </a:r>
            <a:r>
              <a:rPr lang="en-US" dirty="0" err="1"/>
              <a:t>Raynie</a:t>
            </a:r>
            <a:r>
              <a:rPr lang="en-US" dirty="0"/>
              <a:t>, South Dakota State University: https://</a:t>
            </a:r>
            <a:r>
              <a:rPr lang="en-US" dirty="0" err="1"/>
              <a:t>www.beyondbenign.org</a:t>
            </a:r>
            <a:r>
              <a:rPr lang="en-US" dirty="0"/>
              <a:t>/webinar/implementing-green-chemistry-introductory-analytical-course/ </a:t>
            </a:r>
          </a:p>
          <a:p>
            <a:endParaRPr lang="en-US" dirty="0"/>
          </a:p>
          <a:p>
            <a:r>
              <a:rPr lang="en-US" dirty="0"/>
              <a:t>The eco-tool helps identify and potentially improve the weakest or least green aspect of an analytical method and help set priorities (</a:t>
            </a:r>
            <a:r>
              <a:rPr lang="en-US" dirty="0" err="1"/>
              <a:t>Galuszka</a:t>
            </a:r>
            <a:r>
              <a:rPr lang="en-US" dirty="0"/>
              <a:t> reference below for more detailed info on eco-tool)</a:t>
            </a:r>
          </a:p>
          <a:p>
            <a:endParaRPr lang="en-US" dirty="0"/>
          </a:p>
          <a:p>
            <a:r>
              <a:rPr lang="en-US" dirty="0"/>
              <a:t>For more information about the mentioned method assessments, see the articles:</a:t>
            </a:r>
          </a:p>
          <a:p>
            <a:endParaRPr lang="en-US" dirty="0"/>
          </a:p>
          <a:p>
            <a:endParaRPr lang="en-US" dirty="0"/>
          </a:p>
          <a:p>
            <a:r>
              <a:rPr lang="en-US" dirty="0"/>
              <a:t>NEMI: https://</a:t>
            </a:r>
            <a:r>
              <a:rPr lang="en-US" dirty="0" err="1"/>
              <a:t>www.nemi.gov</a:t>
            </a:r>
            <a:r>
              <a:rPr lang="en-US" dirty="0"/>
              <a:t>/about/ - also, see the article Chem. Rev., 2007, 106, 6, 2695-2708</a:t>
            </a:r>
          </a:p>
          <a:p>
            <a:endParaRPr lang="en-US" dirty="0"/>
          </a:p>
          <a:p>
            <a:r>
              <a:rPr lang="en-US" dirty="0" err="1"/>
              <a:t>Galuszka</a:t>
            </a:r>
            <a:r>
              <a:rPr lang="en-US" dirty="0"/>
              <a:t>, A., </a:t>
            </a:r>
            <a:r>
              <a:rPr lang="en-US" dirty="0" err="1"/>
              <a:t>Konieczka</a:t>
            </a:r>
            <a:r>
              <a:rPr lang="en-US" dirty="0"/>
              <a:t>, P., </a:t>
            </a:r>
            <a:r>
              <a:rPr lang="en-US" dirty="0" err="1"/>
              <a:t>Migaszewski</a:t>
            </a:r>
            <a:r>
              <a:rPr lang="en-US" dirty="0"/>
              <a:t>, Z. </a:t>
            </a:r>
            <a:r>
              <a:rPr lang="en-US" dirty="0" err="1"/>
              <a:t>Namiesnik</a:t>
            </a:r>
            <a:r>
              <a:rPr lang="en-US" dirty="0"/>
              <a:t>, J., 2012, Analytical eco-scale for assessing the greenness of analytical procedures, Trends Anal. Chem., 37, 61-72</a:t>
            </a:r>
          </a:p>
          <a:p>
            <a:endParaRPr lang="en-US" dirty="0"/>
          </a:p>
          <a:p>
            <a:r>
              <a:rPr lang="en-US" dirty="0" err="1"/>
              <a:t>Tobiszewski</a:t>
            </a:r>
            <a:r>
              <a:rPr lang="en-US" dirty="0"/>
              <a:t>, M., </a:t>
            </a:r>
            <a:r>
              <a:rPr lang="en-US" dirty="0" err="1"/>
              <a:t>Namiesnik</a:t>
            </a:r>
            <a:r>
              <a:rPr lang="en-US" dirty="0"/>
              <a:t>, J., 2015, Scoring of solvents used in analytical laboratories by their toxicological and exposure hazards, </a:t>
            </a:r>
            <a:r>
              <a:rPr lang="en-US" dirty="0" err="1"/>
              <a:t>Ecotox</a:t>
            </a:r>
            <a:r>
              <a:rPr lang="en-US" dirty="0"/>
              <a:t>. Environ. Safety, 120, 169-173</a:t>
            </a:r>
          </a:p>
        </p:txBody>
      </p:sp>
      <p:sp>
        <p:nvSpPr>
          <p:cNvPr id="4" name="Slide Number Placeholder 3"/>
          <p:cNvSpPr>
            <a:spLocks noGrp="1"/>
          </p:cNvSpPr>
          <p:nvPr>
            <p:ph type="sldNum" sz="quarter" idx="5"/>
          </p:nvPr>
        </p:nvSpPr>
        <p:spPr/>
        <p:txBody>
          <a:bodyPr/>
          <a:lstStyle/>
          <a:p>
            <a:fld id="{068D2DE8-789B-3845-A45D-A3CA1BEDFA32}" type="slidenum">
              <a:rPr lang="en-US" smtClean="0"/>
              <a:t>13</a:t>
            </a:fld>
            <a:endParaRPr lang="en-US"/>
          </a:p>
        </p:txBody>
      </p:sp>
    </p:spTree>
    <p:extLst>
      <p:ext uri="{BB962C8B-B14F-4D97-AF65-F5344CB8AC3E}">
        <p14:creationId xmlns:p14="http://schemas.microsoft.com/office/powerpoint/2010/main" val="3100154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i="0" u="none" strike="noStrike" kern="1200" cap="none" spc="0" normalizeH="0" baseline="0" noProof="0" dirty="0">
                <a:ln>
                  <a:noFill/>
                </a:ln>
                <a:solidFill>
                  <a:schemeClr val="tx1"/>
                </a:solidFill>
                <a:effectLst/>
                <a:uLnTx/>
                <a:uFillTx/>
                <a:latin typeface="Arial" pitchFamily="34" charset="0"/>
                <a:cs typeface="Arial" pitchFamily="34" charset="0"/>
              </a:rPr>
              <a:t>R. Helmy, R. Hartman, C. J. Welch, and M. Al-</a:t>
            </a:r>
            <a:r>
              <a:rPr kumimoji="0" lang="en-US" sz="1200" i="0" u="none" strike="noStrike" kern="1200" cap="none" spc="0" normalizeH="0" baseline="0" noProof="0" dirty="0" err="1">
                <a:ln>
                  <a:noFill/>
                </a:ln>
                <a:solidFill>
                  <a:schemeClr val="tx1"/>
                </a:solidFill>
                <a:effectLst/>
                <a:uLnTx/>
                <a:uFillTx/>
                <a:latin typeface="Arial" pitchFamily="34" charset="0"/>
                <a:cs typeface="Arial" pitchFamily="34" charset="0"/>
              </a:rPr>
              <a:t>Sayah</a:t>
            </a:r>
            <a:r>
              <a:rPr kumimoji="0" lang="en-US" sz="1200" i="0" u="none" strike="noStrike" kern="1200" cap="none" spc="0" normalizeH="0" baseline="0" noProof="0" dirty="0">
                <a:ln>
                  <a:noFill/>
                </a:ln>
                <a:solidFill>
                  <a:schemeClr val="tx1"/>
                </a:solidFill>
                <a:effectLst/>
                <a:uLnTx/>
                <a:uFillTx/>
                <a:latin typeface="Arial" pitchFamily="34" charset="0"/>
                <a:cs typeface="Arial" pitchFamily="34" charset="0"/>
              </a:rPr>
              <a:t>, </a:t>
            </a:r>
            <a:r>
              <a:rPr kumimoji="0" lang="en-US" sz="1200" i="1" u="none" strike="noStrike" kern="1200" cap="none" spc="0" normalizeH="0" baseline="0" noProof="0" dirty="0">
                <a:ln>
                  <a:noFill/>
                </a:ln>
                <a:solidFill>
                  <a:schemeClr val="tx1"/>
                </a:solidFill>
                <a:effectLst/>
                <a:uLnTx/>
                <a:uFillTx/>
                <a:latin typeface="Arial" pitchFamily="34" charset="0"/>
                <a:cs typeface="Arial" pitchFamily="34" charset="0"/>
              </a:rPr>
              <a:t>Green Chem., </a:t>
            </a:r>
            <a:r>
              <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rPr>
              <a:t>2011, </a:t>
            </a:r>
            <a:r>
              <a:rPr kumimoji="0" lang="en-US" sz="1200" b="1" u="none" strike="noStrike" kern="1200" cap="none" spc="0" normalizeH="0" baseline="0" noProof="0" dirty="0">
                <a:ln>
                  <a:noFill/>
                </a:ln>
                <a:solidFill>
                  <a:schemeClr val="tx1"/>
                </a:solidFill>
                <a:effectLst/>
                <a:uLnTx/>
                <a:uFillTx/>
                <a:latin typeface="Arial" pitchFamily="34" charset="0"/>
                <a:cs typeface="Arial" pitchFamily="34" charset="0"/>
              </a:rPr>
              <a:t>13</a:t>
            </a:r>
            <a:r>
              <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rPr>
              <a:t>, (934-939)</a:t>
            </a:r>
          </a:p>
          <a:p>
            <a:endPar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endParaRPr>
          </a:p>
          <a:p>
            <a:r>
              <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rPr>
              <a:t>The goal of the AMVI is to measure the total volume of solvent consumed and waste generated by an analytical method, so as to provide a  basis for comparing the environmental efficiency of various analytical methods. </a:t>
            </a:r>
          </a:p>
          <a:p>
            <a:endPar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endParaRPr>
          </a:p>
          <a:p>
            <a:r>
              <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rPr>
              <a:t>This metric combines the two main waste streams in HPLC analytical methodology – that from sample prep and that from the HPLC analysis, allowing practitioners where they can make the biggest impact on solvent waste generation. </a:t>
            </a:r>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14</a:t>
            </a:fld>
            <a:endParaRPr lang="en-US"/>
          </a:p>
        </p:txBody>
      </p:sp>
    </p:spTree>
    <p:extLst>
      <p:ext uri="{BB962C8B-B14F-4D97-AF65-F5344CB8AC3E}">
        <p14:creationId xmlns:p14="http://schemas.microsoft.com/office/powerpoint/2010/main" val="2032420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i="0" u="none" strike="noStrike" kern="1200" cap="none" spc="0" normalizeH="0" baseline="0" noProof="0" dirty="0">
                <a:ln>
                  <a:noFill/>
                </a:ln>
                <a:solidFill>
                  <a:schemeClr val="tx1"/>
                </a:solidFill>
                <a:effectLst/>
                <a:uLnTx/>
                <a:uFillTx/>
                <a:latin typeface="Arial" pitchFamily="34" charset="0"/>
                <a:cs typeface="Arial" pitchFamily="34" charset="0"/>
              </a:rPr>
              <a:t>Example taken from: R. Helmy, R. Hartman, C. J. Welch, and M. Al-</a:t>
            </a:r>
            <a:r>
              <a:rPr kumimoji="0" lang="en-US" sz="1200" i="0" u="none" strike="noStrike" kern="1200" cap="none" spc="0" normalizeH="0" baseline="0" noProof="0" dirty="0" err="1">
                <a:ln>
                  <a:noFill/>
                </a:ln>
                <a:solidFill>
                  <a:schemeClr val="tx1"/>
                </a:solidFill>
                <a:effectLst/>
                <a:uLnTx/>
                <a:uFillTx/>
                <a:latin typeface="Arial" pitchFamily="34" charset="0"/>
                <a:cs typeface="Arial" pitchFamily="34" charset="0"/>
              </a:rPr>
              <a:t>Sayah</a:t>
            </a:r>
            <a:r>
              <a:rPr kumimoji="0" lang="en-US" sz="1200" i="0" u="none" strike="noStrike" kern="1200" cap="none" spc="0" normalizeH="0" baseline="0" noProof="0" dirty="0">
                <a:ln>
                  <a:noFill/>
                </a:ln>
                <a:solidFill>
                  <a:schemeClr val="tx1"/>
                </a:solidFill>
                <a:effectLst/>
                <a:uLnTx/>
                <a:uFillTx/>
                <a:latin typeface="Arial" pitchFamily="34" charset="0"/>
                <a:cs typeface="Arial" pitchFamily="34" charset="0"/>
              </a:rPr>
              <a:t>, </a:t>
            </a:r>
            <a:r>
              <a:rPr kumimoji="0" lang="en-US" sz="1200" i="1" u="none" strike="noStrike" kern="1200" cap="none" spc="0" normalizeH="0" baseline="0" noProof="0" dirty="0">
                <a:ln>
                  <a:noFill/>
                </a:ln>
                <a:solidFill>
                  <a:schemeClr val="tx1"/>
                </a:solidFill>
                <a:effectLst/>
                <a:uLnTx/>
                <a:uFillTx/>
                <a:latin typeface="Arial" pitchFamily="34" charset="0"/>
                <a:cs typeface="Arial" pitchFamily="34" charset="0"/>
              </a:rPr>
              <a:t>Green Chem., </a:t>
            </a:r>
            <a:r>
              <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rPr>
              <a:t>2011, </a:t>
            </a:r>
            <a:r>
              <a:rPr kumimoji="0" lang="en-US" sz="1200" b="1" u="none" strike="noStrike" kern="1200" cap="none" spc="0" normalizeH="0" baseline="0" noProof="0" dirty="0">
                <a:ln>
                  <a:noFill/>
                </a:ln>
                <a:solidFill>
                  <a:schemeClr val="tx1"/>
                </a:solidFill>
                <a:effectLst/>
                <a:uLnTx/>
                <a:uFillTx/>
                <a:latin typeface="Arial" pitchFamily="34" charset="0"/>
                <a:cs typeface="Arial" pitchFamily="34" charset="0"/>
              </a:rPr>
              <a:t>13</a:t>
            </a:r>
            <a:r>
              <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rPr>
              <a:t>, (934-939)</a:t>
            </a:r>
          </a:p>
          <a:p>
            <a:endPar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endParaRPr>
          </a:p>
          <a:p>
            <a:r>
              <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rPr>
              <a:t>Using the AMVI assessment, you can see that 70% of the solvent waste is from HPLC analysis – this gives the researchers an opportunity to make improvements! </a:t>
            </a:r>
          </a:p>
        </p:txBody>
      </p:sp>
      <p:sp>
        <p:nvSpPr>
          <p:cNvPr id="4" name="Slide Number Placeholder 3"/>
          <p:cNvSpPr>
            <a:spLocks noGrp="1"/>
          </p:cNvSpPr>
          <p:nvPr>
            <p:ph type="sldNum" sz="quarter" idx="5"/>
          </p:nvPr>
        </p:nvSpPr>
        <p:spPr/>
        <p:txBody>
          <a:bodyPr/>
          <a:lstStyle/>
          <a:p>
            <a:fld id="{068D2DE8-789B-3845-A45D-A3CA1BEDFA32}" type="slidenum">
              <a:rPr lang="en-US" smtClean="0"/>
              <a:t>15</a:t>
            </a:fld>
            <a:endParaRPr lang="en-US"/>
          </a:p>
        </p:txBody>
      </p:sp>
    </p:spTree>
    <p:extLst>
      <p:ext uri="{BB962C8B-B14F-4D97-AF65-F5344CB8AC3E}">
        <p14:creationId xmlns:p14="http://schemas.microsoft.com/office/powerpoint/2010/main" val="2603845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i="0" u="none" strike="noStrike" kern="1200" cap="none" spc="0" normalizeH="0" baseline="0" noProof="0" dirty="0">
                <a:ln>
                  <a:noFill/>
                </a:ln>
                <a:solidFill>
                  <a:schemeClr val="tx1"/>
                </a:solidFill>
                <a:effectLst/>
                <a:uLnTx/>
                <a:uFillTx/>
                <a:latin typeface="Arial" pitchFamily="34" charset="0"/>
                <a:cs typeface="Arial" pitchFamily="34" charset="0"/>
              </a:rPr>
              <a:t>Example taken from: R. Helmy, R. Hartman, C. J. Welch, and M. Al-</a:t>
            </a:r>
            <a:r>
              <a:rPr kumimoji="0" lang="en-US" sz="1200" i="0" u="none" strike="noStrike" kern="1200" cap="none" spc="0" normalizeH="0" baseline="0" noProof="0" dirty="0" err="1">
                <a:ln>
                  <a:noFill/>
                </a:ln>
                <a:solidFill>
                  <a:schemeClr val="tx1"/>
                </a:solidFill>
                <a:effectLst/>
                <a:uLnTx/>
                <a:uFillTx/>
                <a:latin typeface="Arial" pitchFamily="34" charset="0"/>
                <a:cs typeface="Arial" pitchFamily="34" charset="0"/>
              </a:rPr>
              <a:t>Sayah</a:t>
            </a:r>
            <a:r>
              <a:rPr kumimoji="0" lang="en-US" sz="1200" i="0" u="none" strike="noStrike" kern="1200" cap="none" spc="0" normalizeH="0" baseline="0" noProof="0" dirty="0">
                <a:ln>
                  <a:noFill/>
                </a:ln>
                <a:solidFill>
                  <a:schemeClr val="tx1"/>
                </a:solidFill>
                <a:effectLst/>
                <a:uLnTx/>
                <a:uFillTx/>
                <a:latin typeface="Arial" pitchFamily="34" charset="0"/>
                <a:cs typeface="Arial" pitchFamily="34" charset="0"/>
              </a:rPr>
              <a:t>, </a:t>
            </a:r>
            <a:r>
              <a:rPr kumimoji="0" lang="en-US" sz="1200" i="1" u="none" strike="noStrike" kern="1200" cap="none" spc="0" normalizeH="0" baseline="0" noProof="0" dirty="0">
                <a:ln>
                  <a:noFill/>
                </a:ln>
                <a:solidFill>
                  <a:schemeClr val="tx1"/>
                </a:solidFill>
                <a:effectLst/>
                <a:uLnTx/>
                <a:uFillTx/>
                <a:latin typeface="Arial" pitchFamily="34" charset="0"/>
                <a:cs typeface="Arial" pitchFamily="34" charset="0"/>
              </a:rPr>
              <a:t>Green Chem., </a:t>
            </a:r>
            <a:r>
              <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rPr>
              <a:t>2011, </a:t>
            </a:r>
            <a:r>
              <a:rPr kumimoji="0" lang="en-US" sz="1200" b="1" u="none" strike="noStrike" kern="1200" cap="none" spc="0" normalizeH="0" baseline="0" noProof="0" dirty="0">
                <a:ln>
                  <a:noFill/>
                </a:ln>
                <a:solidFill>
                  <a:schemeClr val="tx1"/>
                </a:solidFill>
                <a:effectLst/>
                <a:uLnTx/>
                <a:uFillTx/>
                <a:latin typeface="Arial" pitchFamily="34" charset="0"/>
                <a:cs typeface="Arial" pitchFamily="34" charset="0"/>
              </a:rPr>
              <a:t>13</a:t>
            </a:r>
            <a:r>
              <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rPr>
              <a:t>, (934-939)</a:t>
            </a:r>
          </a:p>
          <a:p>
            <a:endPar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endParaRPr>
          </a:p>
          <a:p>
            <a:r>
              <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rPr>
              <a:t>Using the AMVI assessment, you can see that 70% of the solvent waste is from HPLC analysis – this gives the researchers an opportunity to make improvements! </a:t>
            </a:r>
          </a:p>
          <a:p>
            <a:endPar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endParaRPr>
          </a:p>
          <a:p>
            <a:r>
              <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rPr>
              <a:t>And, by looking at the solubility of the API in the solvent that </a:t>
            </a:r>
            <a:r>
              <a:rPr kumimoji="0" lang="en-US" sz="1200" u="none" strike="noStrike" kern="1200" cap="none" spc="0" normalizeH="0" baseline="0" noProof="0" dirty="0" err="1">
                <a:ln>
                  <a:noFill/>
                </a:ln>
                <a:solidFill>
                  <a:schemeClr val="tx1"/>
                </a:solidFill>
                <a:effectLst/>
                <a:uLnTx/>
                <a:uFillTx/>
                <a:latin typeface="Arial" pitchFamily="34" charset="0"/>
                <a:cs typeface="Arial" pitchFamily="34" charset="0"/>
              </a:rPr>
              <a:t>wsa</a:t>
            </a:r>
            <a:r>
              <a:rPr kumimoji="0" lang="en-US" sz="1200" u="none" strike="noStrike" kern="1200" cap="none" spc="0" normalizeH="0" baseline="0" noProof="0" dirty="0">
                <a:ln>
                  <a:noFill/>
                </a:ln>
                <a:solidFill>
                  <a:schemeClr val="tx1"/>
                </a:solidFill>
                <a:effectLst/>
                <a:uLnTx/>
                <a:uFillTx/>
                <a:latin typeface="Arial" pitchFamily="34" charset="0"/>
                <a:cs typeface="Arial" pitchFamily="34" charset="0"/>
              </a:rPr>
              <a:t> used in sample prep, they were able to find that the API was more soluble in another solvent and therefore, much less solvent had to be used in the solvent prep. </a:t>
            </a:r>
          </a:p>
        </p:txBody>
      </p:sp>
      <p:sp>
        <p:nvSpPr>
          <p:cNvPr id="4" name="Slide Number Placeholder 3"/>
          <p:cNvSpPr>
            <a:spLocks noGrp="1"/>
          </p:cNvSpPr>
          <p:nvPr>
            <p:ph type="sldNum" sz="quarter" idx="5"/>
          </p:nvPr>
        </p:nvSpPr>
        <p:spPr/>
        <p:txBody>
          <a:bodyPr/>
          <a:lstStyle/>
          <a:p>
            <a:fld id="{068D2DE8-789B-3845-A45D-A3CA1BEDFA32}" type="slidenum">
              <a:rPr lang="en-US" smtClean="0"/>
              <a:t>16</a:t>
            </a:fld>
            <a:endParaRPr lang="en-US"/>
          </a:p>
        </p:txBody>
      </p:sp>
    </p:spTree>
    <p:extLst>
      <p:ext uri="{BB962C8B-B14F-4D97-AF65-F5344CB8AC3E}">
        <p14:creationId xmlns:p14="http://schemas.microsoft.com/office/powerpoint/2010/main" val="1816255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preparation often includes many processes, including the ones listed in this slide – many involve the use of solvents, or special equipment or processes. Whenever direct analytical methods can be used, sample preparation can oftentimes be avoided. </a:t>
            </a:r>
          </a:p>
        </p:txBody>
      </p:sp>
      <p:sp>
        <p:nvSpPr>
          <p:cNvPr id="4" name="Slide Number Placeholder 3"/>
          <p:cNvSpPr>
            <a:spLocks noGrp="1"/>
          </p:cNvSpPr>
          <p:nvPr>
            <p:ph type="sldNum" sz="quarter" idx="5"/>
          </p:nvPr>
        </p:nvSpPr>
        <p:spPr/>
        <p:txBody>
          <a:bodyPr/>
          <a:lstStyle/>
          <a:p>
            <a:fld id="{068D2DE8-789B-3845-A45D-A3CA1BEDFA32}" type="slidenum">
              <a:rPr lang="en-US" smtClean="0"/>
              <a:t>18</a:t>
            </a:fld>
            <a:endParaRPr lang="en-US"/>
          </a:p>
        </p:txBody>
      </p:sp>
    </p:spTree>
    <p:extLst>
      <p:ext uri="{BB962C8B-B14F-4D97-AF65-F5344CB8AC3E}">
        <p14:creationId xmlns:p14="http://schemas.microsoft.com/office/powerpoint/2010/main" val="3348039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“Green chemistry tools to influence a medicinal chemistry and research chemistry based organization”</a:t>
            </a:r>
          </a:p>
          <a:p>
            <a:r>
              <a:rPr lang="en-US" sz="1200" dirty="0"/>
              <a:t>Dunn and Perry, et. al., Green Chem., 2008, 10, 31-36</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Henderson, R.K., et. al., Green Chem., 2011, 13, 854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www.acs.org</a:t>
            </a:r>
            <a:r>
              <a:rPr lang="en-US" dirty="0"/>
              <a:t>/content/</a:t>
            </a:r>
            <a:r>
              <a:rPr lang="en-US" dirty="0" err="1"/>
              <a:t>acs</a:t>
            </a:r>
            <a:r>
              <a:rPr lang="en-US" dirty="0"/>
              <a:t>/</a:t>
            </a:r>
            <a:r>
              <a:rPr lang="en-US" dirty="0" err="1"/>
              <a:t>en</a:t>
            </a:r>
            <a:r>
              <a:rPr lang="en-US" dirty="0"/>
              <a:t>/</a:t>
            </a:r>
            <a:r>
              <a:rPr lang="en-US" dirty="0" err="1"/>
              <a:t>greenchemistry</a:t>
            </a:r>
            <a:r>
              <a:rPr lang="en-US" dirty="0"/>
              <a:t>/industry-business/</a:t>
            </a:r>
            <a:r>
              <a:rPr lang="en-US" dirty="0" err="1"/>
              <a:t>pharmaceutical.html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dirty="0"/>
          </a:p>
        </p:txBody>
      </p:sp>
      <p:sp>
        <p:nvSpPr>
          <p:cNvPr id="4" name="Slide Number Placeholder 3"/>
          <p:cNvSpPr>
            <a:spLocks noGrp="1"/>
          </p:cNvSpPr>
          <p:nvPr>
            <p:ph type="sldNum" sz="quarter" idx="5"/>
          </p:nvPr>
        </p:nvSpPr>
        <p:spPr/>
        <p:txBody>
          <a:bodyPr/>
          <a:lstStyle/>
          <a:p>
            <a:fld id="{068D2DE8-789B-3845-A45D-A3CA1BEDFA32}" type="slidenum">
              <a:rPr lang="en-US" smtClean="0"/>
              <a:t>19</a:t>
            </a:fld>
            <a:endParaRPr lang="en-US"/>
          </a:p>
        </p:txBody>
      </p:sp>
    </p:spTree>
    <p:extLst>
      <p:ext uri="{BB962C8B-B14F-4D97-AF65-F5344CB8AC3E}">
        <p14:creationId xmlns:p14="http://schemas.microsoft.com/office/powerpoint/2010/main" val="3296543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From the article referenced below – this table is a brief summary of preferred solvents, “useable” solvents (or, ones that should be used minimally and that still need viable alternatives), and undesirable solvents which have high hazards associated with them – see the next slide that explains more about undesirable solvents and why</a:t>
            </a:r>
          </a:p>
          <a:p>
            <a:endParaRPr lang="en-US" sz="1200" dirty="0"/>
          </a:p>
          <a:p>
            <a:r>
              <a:rPr lang="en-US" sz="1200" dirty="0"/>
              <a:t>“Green chemistry tools to influence a medicinal chemistry and research chemistry based organization”</a:t>
            </a:r>
          </a:p>
          <a:p>
            <a:r>
              <a:rPr lang="en-US" sz="1200" dirty="0"/>
              <a:t>Dunn and Perry, et. al., Green Chem., 2008, 10, 31-36</a:t>
            </a:r>
          </a:p>
          <a:p>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20</a:t>
            </a:fld>
            <a:endParaRPr lang="en-US"/>
          </a:p>
        </p:txBody>
      </p:sp>
    </p:spTree>
    <p:extLst>
      <p:ext uri="{BB962C8B-B14F-4D97-AF65-F5344CB8AC3E}">
        <p14:creationId xmlns:p14="http://schemas.microsoft.com/office/powerpoint/2010/main" val="2381866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table summarizes the reason why the undesired solvents have been flagged as “undesirable” – you will see that some are because they have chronic hazards (i.e., chloroform is a known carcinogen) and others have physical hazards, such as diethyl ether having a very low flash point and being a peroxide former (both of which pose a physical hazard). It is useful to note that not all of the hazards are human heath hazards, but also can be due to flammability or explosion hazards (physical hazards)</a:t>
            </a:r>
          </a:p>
          <a:p>
            <a:endParaRPr lang="en-US" sz="1200" dirty="0"/>
          </a:p>
          <a:p>
            <a:r>
              <a:rPr lang="en-US" sz="1200" dirty="0"/>
              <a:t>“Green chemistry tools to influence a medicinal chemistry and research chemistry based organization”</a:t>
            </a:r>
          </a:p>
          <a:p>
            <a:r>
              <a:rPr lang="en-US" sz="1200" dirty="0"/>
              <a:t>Dunn and Perry, et. al., Green Chem., 2008, 10, 31-36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D1688-B54A-B241-9947-780FD2327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096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table provides alternatives to undesirable solvents – the “undesirable solvents” on the left are aligned with suitable alternatives with similar solvent properties (and reduced hazards) on the right – this is a good reference for when looking to make a switch of solvents</a:t>
            </a:r>
          </a:p>
          <a:p>
            <a:endParaRPr lang="en-US" sz="1200" dirty="0"/>
          </a:p>
          <a:p>
            <a:r>
              <a:rPr lang="en-US" sz="1200" dirty="0"/>
              <a:t>“Green chemistry tools to influence a medicinal chemistry and research chemistry based organization”</a:t>
            </a:r>
          </a:p>
          <a:p>
            <a:r>
              <a:rPr lang="en-US" sz="1200" dirty="0"/>
              <a:t>Dunn and Perry, et. al., Green Chem., 2008, 10, 31-36</a:t>
            </a:r>
          </a:p>
          <a:p>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22</a:t>
            </a:fld>
            <a:endParaRPr lang="en-US"/>
          </a:p>
        </p:txBody>
      </p:sp>
    </p:spTree>
    <p:extLst>
      <p:ext uri="{BB962C8B-B14F-4D97-AF65-F5344CB8AC3E}">
        <p14:creationId xmlns:p14="http://schemas.microsoft.com/office/powerpoint/2010/main" val="1506277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 Analytical Chemistry” by Paul Ferguson and Douglas </a:t>
            </a:r>
            <a:r>
              <a:rPr lang="en-US" dirty="0" err="1"/>
              <a:t>Raynie</a:t>
            </a:r>
            <a:r>
              <a:rPr lang="en-US" dirty="0"/>
              <a:t>, in Green Techniques for Organic Synthesis and Medicinal Chemistry, 2</a:t>
            </a:r>
            <a:r>
              <a:rPr lang="en-US" baseline="30000" dirty="0"/>
              <a:t>nd</a:t>
            </a:r>
            <a:r>
              <a:rPr lang="en-US" dirty="0"/>
              <a:t> Edition, Zhang, W. and Cue, B. W., Eds., Wiley, 2018, pp. 43-66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from Creative commons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Ionic liquids: benefits of being non-volatile, non-flammable and have interesting solvent properties – ILs are finding applications within analytical chemistry as </a:t>
            </a:r>
            <a:r>
              <a:rPr lang="en-US" dirty="0" err="1"/>
              <a:t>sorptive</a:t>
            </a:r>
            <a:r>
              <a:rPr lang="en-US" dirty="0"/>
              <a:t> phases in solid-phase microextractions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Coacervative</a:t>
            </a:r>
            <a:r>
              <a:rPr lang="en-US" dirty="0"/>
              <a:t> liquids – coacervates are water immiscible surfactant-rich liquids produced in colloidal solutions by the action of a drying agent. In </a:t>
            </a:r>
            <a:r>
              <a:rPr lang="en-US" dirty="0" err="1"/>
              <a:t>coacervative</a:t>
            </a:r>
            <a:r>
              <a:rPr lang="en-US" dirty="0"/>
              <a:t> extraction, </a:t>
            </a:r>
            <a:r>
              <a:rPr lang="en-US" dirty="0" err="1"/>
              <a:t>coacervatives</a:t>
            </a:r>
            <a:r>
              <a:rPr lang="en-US" dirty="0"/>
              <a:t> are obtained from ionic amphiphile by the change of pH in solution, addition of an electrolyte or addition of an organic solvent in which the analyte has low solubility.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dirty="0"/>
          </a:p>
        </p:txBody>
      </p:sp>
      <p:sp>
        <p:nvSpPr>
          <p:cNvPr id="4" name="Slide Number Placeholder 3"/>
          <p:cNvSpPr>
            <a:spLocks noGrp="1"/>
          </p:cNvSpPr>
          <p:nvPr>
            <p:ph type="sldNum" sz="quarter" idx="5"/>
          </p:nvPr>
        </p:nvSpPr>
        <p:spPr/>
        <p:txBody>
          <a:bodyPr/>
          <a:lstStyle/>
          <a:p>
            <a:fld id="{068D2DE8-789B-3845-A45D-A3CA1BEDFA32}" type="slidenum">
              <a:rPr lang="en-US" smtClean="0"/>
              <a:t>23</a:t>
            </a:fld>
            <a:endParaRPr lang="en-US"/>
          </a:p>
        </p:txBody>
      </p:sp>
    </p:spTree>
    <p:extLst>
      <p:ext uri="{BB962C8B-B14F-4D97-AF65-F5344CB8AC3E}">
        <p14:creationId xmlns:p14="http://schemas.microsoft.com/office/powerpoint/2010/main" val="3037470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Analytical Chemistry definition from </a:t>
            </a:r>
            <a:r>
              <a:rPr lang="en-US" dirty="0" err="1"/>
              <a:t>Vanhoenacker</a:t>
            </a:r>
            <a:r>
              <a:rPr lang="en-US" dirty="0"/>
              <a:t>, G., Sandra, P., David, F., Sandra, K., Pereira, A., 2010, Green chromatography (Part 1): Introduction and liquid chromatography, LC-GC Europe, 23, 242-259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 Analytical Chemistry” by Paul Ferguson and Douglas </a:t>
            </a:r>
            <a:r>
              <a:rPr lang="en-US" dirty="0" err="1"/>
              <a:t>Raynie</a:t>
            </a:r>
            <a:r>
              <a:rPr lang="en-US" dirty="0"/>
              <a:t>, in Green Techniques for Organic Synthesis and Medicinal Chemistry, 2</a:t>
            </a:r>
            <a:r>
              <a:rPr lang="en-US" baseline="30000" dirty="0"/>
              <a:t>nd</a:t>
            </a:r>
            <a:r>
              <a:rPr lang="en-US" dirty="0"/>
              <a:t> Edition, Zhang, W. and Cue, B. W., Eds., Wiley, 2018, pp. 43-66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4</a:t>
            </a:fld>
            <a:endParaRPr lang="en-US"/>
          </a:p>
        </p:txBody>
      </p:sp>
    </p:spTree>
    <p:extLst>
      <p:ext uri="{BB962C8B-B14F-4D97-AF65-F5344CB8AC3E}">
        <p14:creationId xmlns:p14="http://schemas.microsoft.com/office/powerpoint/2010/main" val="3780149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 Analytical Chemistry” by Paul Ferguson and Douglas </a:t>
            </a:r>
            <a:r>
              <a:rPr lang="en-US" dirty="0" err="1"/>
              <a:t>Raynie</a:t>
            </a:r>
            <a:r>
              <a:rPr lang="en-US" dirty="0"/>
              <a:t>, in Green Techniques for Organic Synthesis and Medicinal Chemistry, 2</a:t>
            </a:r>
            <a:r>
              <a:rPr lang="en-US" baseline="30000" dirty="0"/>
              <a:t>nd</a:t>
            </a:r>
            <a:r>
              <a:rPr lang="en-US" dirty="0"/>
              <a:t> Edition, Zhang, W. and Cue, B. W., Eds., Wiley, 2018, pp. 43-66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from Wikimedia commons: https://</a:t>
            </a:r>
            <a:r>
              <a:rPr lang="en-US" dirty="0" err="1"/>
              <a:t>commons.wikimedia.org</a:t>
            </a:r>
            <a:r>
              <a:rPr lang="en-US" dirty="0"/>
              <a:t>/wiki/</a:t>
            </a:r>
            <a:r>
              <a:rPr lang="en-US" dirty="0" err="1"/>
              <a:t>File:SPE_Cartridges.jpg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Solid-phase extraction - Based on properties of sorbent; as a general rule automating any liquid handling sample preparation step is likely to be faster, provide more reproducible results, reduce solvent usage and increase operator safety.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Stir-bar </a:t>
            </a:r>
            <a:r>
              <a:rPr lang="en-US" sz="1200" dirty="0" err="1"/>
              <a:t>sorptive</a:t>
            </a:r>
            <a:r>
              <a:rPr lang="en-US" sz="1200" dirty="0"/>
              <a:t> extraction – similar to solid-phase, the sample is </a:t>
            </a:r>
            <a:r>
              <a:rPr lang="en-US" sz="1200" dirty="0" err="1"/>
              <a:t>transfered</a:t>
            </a:r>
            <a:r>
              <a:rPr lang="en-US" sz="1200" dirty="0"/>
              <a:t> for direct analysis of desorbed in a liquid for HPLC analysis. The stir-bars can be recycled for use if the analytes and interferences can effectively be desorbed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fld id="{068D2DE8-789B-3845-A45D-A3CA1BEDFA32}" type="slidenum">
              <a:rPr lang="en-US" smtClean="0"/>
              <a:t>24</a:t>
            </a:fld>
            <a:endParaRPr lang="en-US"/>
          </a:p>
        </p:txBody>
      </p:sp>
    </p:spTree>
    <p:extLst>
      <p:ext uri="{BB962C8B-B14F-4D97-AF65-F5344CB8AC3E}">
        <p14:creationId xmlns:p14="http://schemas.microsoft.com/office/powerpoint/2010/main" val="215633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Solvent flow rate example: For example, a simple switch from a 4.6 mm to 3.0 mm </a:t>
            </a:r>
            <a:r>
              <a:rPr lang="en-US" dirty="0" err="1"/>
              <a:t>i.d.</a:t>
            </a:r>
            <a:r>
              <a:rPr lang="en-US" dirty="0"/>
              <a:t> column running at 1.0 ml/min on the 4.6 mm id column and a scaled flow rate of 0.43 ml/min on the 3.0 mm id column will provide a ~60% reduction in mobile phase consumption while still compatible with HPLC instrumentation.</a:t>
            </a:r>
          </a:p>
          <a:p>
            <a:endParaRPr lang="en-US" dirty="0"/>
          </a:p>
          <a:p>
            <a:r>
              <a:rPr lang="en-US" dirty="0"/>
              <a:t>Reducing particle size example: A separation on a 150 mm column packed with 5 micron particles (L/</a:t>
            </a:r>
            <a:r>
              <a:rPr lang="en-US" dirty="0" err="1"/>
              <a:t>dp</a:t>
            </a:r>
            <a:r>
              <a:rPr lang="en-US" dirty="0"/>
              <a:t> = 30,000) should have similar chromatographic efficiency (and resolution) to a 100 mm column packed with 3 micron particles (L/</a:t>
            </a:r>
            <a:r>
              <a:rPr lang="en-US" dirty="0" err="1"/>
              <a:t>dp</a:t>
            </a:r>
            <a:r>
              <a:rPr lang="en-US" dirty="0"/>
              <a:t> = 33,000)</a:t>
            </a:r>
          </a:p>
          <a:p>
            <a:endParaRPr lang="en-US" dirty="0"/>
          </a:p>
          <a:p>
            <a:r>
              <a:rPr lang="en-US" dirty="0"/>
              <a:t>Changes in temperature – for ionizable analytes, it is a key variable for affecting chromatographic selectivity and resolution; increasing the temperature also increases the rate of mass transfer during the chromatographic process leading to increased chromatographic efficiency and improved peak shapes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 Analytical Chemistry” by Paul Ferguson and Douglas </a:t>
            </a:r>
            <a:r>
              <a:rPr lang="en-US" dirty="0" err="1"/>
              <a:t>Raynie</a:t>
            </a:r>
            <a:r>
              <a:rPr lang="en-US" dirty="0"/>
              <a:t>, in Green Techniques for Organic Synthesis and Medicinal Chemistry, 2</a:t>
            </a:r>
            <a:r>
              <a:rPr lang="en-US" baseline="30000" dirty="0"/>
              <a:t>nd</a:t>
            </a:r>
            <a:r>
              <a:rPr lang="en-US" dirty="0"/>
              <a:t> Edition, Zhang, W. and Cue, B. W., Eds., Wiley, 2018, pp. 43-66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from Wikimedia commons: https://</a:t>
            </a:r>
            <a:r>
              <a:rPr lang="en-US" dirty="0" err="1"/>
              <a:t>commons.wikimedia.org</a:t>
            </a:r>
            <a:r>
              <a:rPr lang="en-US" dirty="0"/>
              <a:t>/wiki/</a:t>
            </a:r>
            <a:r>
              <a:rPr lang="en-US" dirty="0" err="1"/>
              <a:t>File:HPLC_simp.png</a:t>
            </a:r>
            <a:endParaRPr lang="en-US" dirty="0"/>
          </a:p>
          <a:p>
            <a:r>
              <a:rPr lang="en-US" dirty="0"/>
              <a:t> </a:t>
            </a:r>
          </a:p>
        </p:txBody>
      </p:sp>
      <p:sp>
        <p:nvSpPr>
          <p:cNvPr id="4" name="Slide Number Placeholder 3"/>
          <p:cNvSpPr>
            <a:spLocks noGrp="1"/>
          </p:cNvSpPr>
          <p:nvPr>
            <p:ph type="sldNum" sz="quarter" idx="5"/>
          </p:nvPr>
        </p:nvSpPr>
        <p:spPr/>
        <p:txBody>
          <a:bodyPr/>
          <a:lstStyle/>
          <a:p>
            <a:fld id="{068D2DE8-789B-3845-A45D-A3CA1BEDFA32}" type="slidenum">
              <a:rPr lang="en-US" smtClean="0"/>
              <a:t>26</a:t>
            </a:fld>
            <a:endParaRPr lang="en-US"/>
          </a:p>
        </p:txBody>
      </p:sp>
    </p:spTree>
    <p:extLst>
      <p:ext uri="{BB962C8B-B14F-4D97-AF65-F5344CB8AC3E}">
        <p14:creationId xmlns:p14="http://schemas.microsoft.com/office/powerpoint/2010/main" val="4159495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Helium is in short </a:t>
            </a:r>
            <a:r>
              <a:rPr lang="en-US" dirty="0" err="1"/>
              <a:t>supplie</a:t>
            </a:r>
            <a:r>
              <a:rPr lang="en-US" dirty="0"/>
              <a:t> – it has been estimated that only 25 – 30 years of helium were available for use under current demand levels; however, a helium field has recently been discovered in Tanzania and has increased this, but it’s still a reducing resource</a:t>
            </a:r>
          </a:p>
          <a:p>
            <a:endParaRPr lang="en-US" dirty="0"/>
          </a:p>
          <a:p>
            <a:r>
              <a:rPr lang="en-US" dirty="0"/>
              <a:t>Other gases that have been uses as carriers are hydrogen (which has an explosion hazard) and nitrogen – which is “greener”, but provides the poorest </a:t>
            </a:r>
            <a:r>
              <a:rPr lang="en-US" dirty="0" err="1"/>
              <a:t>u</a:t>
            </a:r>
            <a:r>
              <a:rPr lang="en-US" baseline="-25000" dirty="0" err="1"/>
              <a:t>opt</a:t>
            </a:r>
            <a:r>
              <a:rPr lang="en-US" baseline="-25000" dirty="0"/>
              <a:t> </a:t>
            </a:r>
            <a:r>
              <a:rPr lang="en-US" baseline="0" dirty="0"/>
              <a:t>– requiring longer analysis times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 Analytical Chemistry” by Paul Ferguson and Douglas </a:t>
            </a:r>
            <a:r>
              <a:rPr lang="en-US" dirty="0" err="1"/>
              <a:t>Raynie</a:t>
            </a:r>
            <a:r>
              <a:rPr lang="en-US" dirty="0"/>
              <a:t>, in Green Techniques for Organic Synthesis and Medicinal Chemistry, 2</a:t>
            </a:r>
            <a:r>
              <a:rPr lang="en-US" baseline="30000" dirty="0"/>
              <a:t>nd</a:t>
            </a:r>
            <a:r>
              <a:rPr lang="en-US" dirty="0"/>
              <a:t> Edition, Zhang, W. and Cue, B. W., Eds., Wiley, 2018, pp. 43-66</a:t>
            </a:r>
          </a:p>
          <a:p>
            <a:r>
              <a:rPr lang="en-US" dirty="0"/>
              <a:t> </a:t>
            </a:r>
          </a:p>
          <a:p>
            <a:r>
              <a:rPr lang="en-US" dirty="0"/>
              <a:t>Image from Wikimedia commons: https://</a:t>
            </a:r>
            <a:r>
              <a:rPr lang="en-US" dirty="0" err="1"/>
              <a:t>commons.wikimedia.org</a:t>
            </a:r>
            <a:r>
              <a:rPr lang="en-US" dirty="0"/>
              <a:t>/wiki/</a:t>
            </a:r>
            <a:r>
              <a:rPr lang="en-US" dirty="0" err="1"/>
              <a:t>File:TLC_black_ink.jpg</a:t>
            </a:r>
            <a:r>
              <a:rPr lang="en-US" dirty="0"/>
              <a:t> </a:t>
            </a:r>
          </a:p>
        </p:txBody>
      </p:sp>
      <p:sp>
        <p:nvSpPr>
          <p:cNvPr id="4" name="Slide Number Placeholder 3"/>
          <p:cNvSpPr>
            <a:spLocks noGrp="1"/>
          </p:cNvSpPr>
          <p:nvPr>
            <p:ph type="sldNum" sz="quarter" idx="5"/>
          </p:nvPr>
        </p:nvSpPr>
        <p:spPr/>
        <p:txBody>
          <a:bodyPr/>
          <a:lstStyle/>
          <a:p>
            <a:fld id="{068D2DE8-789B-3845-A45D-A3CA1BEDFA32}" type="slidenum">
              <a:rPr lang="en-US" smtClean="0"/>
              <a:t>27</a:t>
            </a:fld>
            <a:endParaRPr lang="en-US"/>
          </a:p>
        </p:txBody>
      </p:sp>
    </p:spTree>
    <p:extLst>
      <p:ext uri="{BB962C8B-B14F-4D97-AF65-F5344CB8AC3E}">
        <p14:creationId xmlns:p14="http://schemas.microsoft.com/office/powerpoint/2010/main" val="1858810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Figure 2: Green Chromatography Solvent Selection Guide. Starting from the appropriate DCM–MeOH concentration, compare vertically across the bar chart to identify greener solvent mixtures of similar eluting ability. For example, if a compound suitably elutes in 5% DCM–MeOH in the absence of an additive, the “Neutral Compounds” bar chart predicts that 60% 3:1 </a:t>
            </a:r>
            <a:r>
              <a:rPr lang="en-US" sz="1200" kern="1200" dirty="0" err="1">
                <a:solidFill>
                  <a:schemeClr val="tx1"/>
                </a:solidFill>
                <a:effectLst/>
                <a:latin typeface="+mn-lt"/>
                <a:ea typeface="+mn-ea"/>
                <a:cs typeface="+mn-cs"/>
              </a:rPr>
              <a:t>EtOAc</a:t>
            </a:r>
            <a:r>
              <a:rPr lang="en-US" sz="1200" kern="1200" dirty="0">
                <a:solidFill>
                  <a:schemeClr val="tx1"/>
                </a:solidFill>
                <a:effectLst/>
                <a:latin typeface="+mn-lt"/>
                <a:ea typeface="+mn-ea"/>
                <a:cs typeface="+mn-cs"/>
              </a:rPr>
              <a:t> : EtOH in </a:t>
            </a:r>
            <a:r>
              <a:rPr lang="en-US" sz="1200" kern="1200" dirty="0" err="1">
                <a:solidFill>
                  <a:schemeClr val="tx1"/>
                </a:solidFill>
                <a:effectLst/>
                <a:latin typeface="+mn-lt"/>
                <a:ea typeface="+mn-ea"/>
                <a:cs typeface="+mn-cs"/>
              </a:rPr>
              <a:t>heptanes</a:t>
            </a:r>
            <a:r>
              <a:rPr lang="en-US" sz="1200" kern="1200" dirty="0">
                <a:solidFill>
                  <a:schemeClr val="tx1"/>
                </a:solidFill>
                <a:effectLst/>
                <a:latin typeface="+mn-lt"/>
                <a:ea typeface="+mn-ea"/>
                <a:cs typeface="+mn-cs"/>
              </a:rPr>
              <a:t> or 40% </a:t>
            </a:r>
            <a:r>
              <a:rPr lang="en-US" sz="1200" i="1" kern="1200" dirty="0" err="1">
                <a:solidFill>
                  <a:schemeClr val="tx1"/>
                </a:solidFill>
                <a:effectLst/>
                <a:latin typeface="+mn-lt"/>
                <a:ea typeface="+mn-ea"/>
                <a:cs typeface="+mn-cs"/>
              </a:rPr>
              <a:t>i</a:t>
            </a:r>
            <a:r>
              <a:rPr lang="en-US" sz="1200" kern="1200" dirty="0" err="1">
                <a:solidFill>
                  <a:schemeClr val="tx1"/>
                </a:solidFill>
                <a:effectLst/>
                <a:latin typeface="+mn-lt"/>
                <a:ea typeface="+mn-ea"/>
                <a:cs typeface="+mn-cs"/>
              </a:rPr>
              <a:t>-PrOH</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heptanes</a:t>
            </a:r>
            <a:r>
              <a:rPr lang="en-US" sz="1200" kern="1200" dirty="0">
                <a:solidFill>
                  <a:schemeClr val="tx1"/>
                </a:solidFill>
                <a:effectLst/>
                <a:latin typeface="+mn-lt"/>
                <a:ea typeface="+mn-ea"/>
                <a:cs typeface="+mn-cs"/>
              </a:rPr>
              <a:t> would be suitable starting points to evaluate greener solvent alternatives.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3:1 (v/v) solution of ethyl acetate/ethanol has been found to a viable alternative for dichloromethane (DCM) in flash chromatography and HPLC. This alternative is based on a publication in the journal </a:t>
            </a:r>
            <a:r>
              <a:rPr lang="en-US" sz="1200" i="1" kern="1200" dirty="0">
                <a:solidFill>
                  <a:schemeClr val="tx1"/>
                </a:solidFill>
                <a:effectLst/>
                <a:latin typeface="+mn-lt"/>
                <a:ea typeface="+mn-ea"/>
                <a:cs typeface="+mn-cs"/>
              </a:rPr>
              <a:t>Green Chemistry</a:t>
            </a:r>
            <a:r>
              <a:rPr lang="en-US" sz="1200" kern="1200" dirty="0">
                <a:solidFill>
                  <a:schemeClr val="tx1"/>
                </a:solidFill>
                <a:effectLst/>
                <a:latin typeface="+mn-lt"/>
                <a:ea typeface="+mn-ea"/>
                <a:cs typeface="+mn-cs"/>
              </a:rPr>
              <a:t> by </a:t>
            </a:r>
            <a:r>
              <a:rPr lang="en-US" sz="1200" kern="1200" dirty="0" err="1">
                <a:solidFill>
                  <a:schemeClr val="tx1"/>
                </a:solidFill>
                <a:effectLst/>
                <a:latin typeface="+mn-lt"/>
                <a:ea typeface="+mn-ea"/>
                <a:cs typeface="+mn-cs"/>
              </a:rPr>
              <a:t>Taygerly</a:t>
            </a:r>
            <a:r>
              <a:rPr lang="en-US" sz="1200" kern="1200" dirty="0">
                <a:solidFill>
                  <a:schemeClr val="tx1"/>
                </a:solidFill>
                <a:effectLst/>
                <a:latin typeface="+mn-lt"/>
                <a:ea typeface="+mn-ea"/>
                <a:cs typeface="+mn-cs"/>
              </a:rPr>
              <a:t> and Peterson titled “A convenient guide to help select replacement solvents for dichloromethane in chromatography”. The chromatography guide is experimentally-derived, and provides chemists options for choosing greener options, with a particular focus on the use of DCM. The guide itself was developed for use by medicinal chemists looking for alternatives to DCM and methanol, which is widely used by chemists to purify their compounds. The quick-reference guide provides chemists with a reference tool for guiding the substitution according to solvent polarity and eluting ability. The tool cross-references these properties to guide users towards the following greener options for solvents: </a:t>
            </a:r>
            <a:r>
              <a:rPr lang="en-US" sz="1200" kern="1200" dirty="0" err="1">
                <a:solidFill>
                  <a:schemeClr val="tx1"/>
                </a:solidFill>
                <a:effectLst/>
                <a:latin typeface="+mn-lt"/>
                <a:ea typeface="+mn-ea"/>
                <a:cs typeface="+mn-cs"/>
              </a:rPr>
              <a:t>heptanes</a:t>
            </a:r>
            <a:r>
              <a:rPr lang="en-US" sz="1200" kern="1200" dirty="0">
                <a:solidFill>
                  <a:schemeClr val="tx1"/>
                </a:solidFill>
                <a:effectLst/>
                <a:latin typeface="+mn-lt"/>
                <a:ea typeface="+mn-ea"/>
                <a:cs typeface="+mn-cs"/>
              </a:rPr>
              <a:t>, ethyl acetate: ethanol, isopropanol, and methyl t-butyl ether. Sigma-Aldrich offers a greener alternative to chlorinated solvents (in particular, DCM) in chromatography (</a:t>
            </a:r>
            <a:r>
              <a:rPr lang="en-US" sz="1200" u="sng" kern="1200" dirty="0">
                <a:solidFill>
                  <a:schemeClr val="tx1"/>
                </a:solidFill>
                <a:effectLst/>
                <a:latin typeface="+mn-lt"/>
                <a:ea typeface="+mn-ea"/>
                <a:cs typeface="+mn-cs"/>
                <a:hlinkClick r:id="rId3"/>
              </a:rPr>
              <a:t>Sigma-Aldrich SKU 745588</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Taygerly</a:t>
            </a:r>
            <a:r>
              <a:rPr lang="en-US" sz="1200" kern="1200" dirty="0">
                <a:solidFill>
                  <a:schemeClr val="tx1"/>
                </a:solidFill>
                <a:effectLst/>
                <a:latin typeface="+mn-lt"/>
                <a:ea typeface="+mn-ea"/>
                <a:cs typeface="+mn-cs"/>
              </a:rPr>
              <a:t>, J.P., Peterson, E.A.,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Green Chemistry, 2012, 14, 3020-3025.</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28</a:t>
            </a:fld>
            <a:endParaRPr lang="en-US"/>
          </a:p>
        </p:txBody>
      </p:sp>
    </p:spTree>
    <p:extLst>
      <p:ext uri="{BB962C8B-B14F-4D97-AF65-F5344CB8AC3E}">
        <p14:creationId xmlns:p14="http://schemas.microsoft.com/office/powerpoint/2010/main" val="2783642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Waters Beginner’s Guide to UPLC for more information : http://</a:t>
            </a:r>
            <a:r>
              <a:rPr lang="en-US" dirty="0" err="1"/>
              <a:t>www.waters.com</a:t>
            </a:r>
            <a:r>
              <a:rPr lang="en-US" dirty="0"/>
              <a:t>/waters/</a:t>
            </a:r>
            <a:r>
              <a:rPr lang="en-US" dirty="0" err="1"/>
              <a:t>en_US</a:t>
            </a:r>
            <a:r>
              <a:rPr lang="en-US" dirty="0"/>
              <a:t>/UPLC---Ultra-Performance-Liquid-Chromatography-Beginner%27s-Guide/</a:t>
            </a:r>
            <a:r>
              <a:rPr lang="en-US" dirty="0" err="1"/>
              <a:t>nav.htm?locale</a:t>
            </a:r>
            <a:r>
              <a:rPr lang="en-US" dirty="0"/>
              <a:t>=</a:t>
            </a:r>
            <a:r>
              <a:rPr lang="en-US" dirty="0" err="1"/>
              <a:t>en_US&amp;cid</a:t>
            </a:r>
            <a:r>
              <a:rPr lang="en-US" dirty="0"/>
              <a:t>=134803622 </a:t>
            </a:r>
          </a:p>
          <a:p>
            <a:endParaRPr lang="en-US" dirty="0"/>
          </a:p>
          <a:p>
            <a:r>
              <a:rPr lang="en-US" dirty="0"/>
              <a:t>Image from Waters UPLC beginner’s guide</a:t>
            </a:r>
          </a:p>
        </p:txBody>
      </p:sp>
      <p:sp>
        <p:nvSpPr>
          <p:cNvPr id="4" name="Slide Number Placeholder 3"/>
          <p:cNvSpPr>
            <a:spLocks noGrp="1"/>
          </p:cNvSpPr>
          <p:nvPr>
            <p:ph type="sldNum" sz="quarter" idx="5"/>
          </p:nvPr>
        </p:nvSpPr>
        <p:spPr/>
        <p:txBody>
          <a:bodyPr/>
          <a:lstStyle/>
          <a:p>
            <a:fld id="{068D2DE8-789B-3845-A45D-A3CA1BEDFA32}" type="slidenum">
              <a:rPr lang="en-US" smtClean="0"/>
              <a:t>29</a:t>
            </a:fld>
            <a:endParaRPr lang="en-US"/>
          </a:p>
        </p:txBody>
      </p:sp>
    </p:spTree>
    <p:extLst>
      <p:ext uri="{BB962C8B-B14F-4D97-AF65-F5344CB8AC3E}">
        <p14:creationId xmlns:p14="http://schemas.microsoft.com/office/powerpoint/2010/main" val="752382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Waters Beginner’s Guide to UPLC for more information : http://</a:t>
            </a:r>
            <a:r>
              <a:rPr lang="en-US" dirty="0" err="1"/>
              <a:t>www.waters.com</a:t>
            </a:r>
            <a:r>
              <a:rPr lang="en-US" dirty="0"/>
              <a:t>/waters/</a:t>
            </a:r>
            <a:r>
              <a:rPr lang="en-US" dirty="0" err="1"/>
              <a:t>en_US</a:t>
            </a:r>
            <a:r>
              <a:rPr lang="en-US" dirty="0"/>
              <a:t>/UPLC---Ultra-Performance-Liquid-Chromatography-Beginner%27s-Guide/</a:t>
            </a:r>
            <a:r>
              <a:rPr lang="en-US" dirty="0" err="1"/>
              <a:t>nav.htm?locale</a:t>
            </a:r>
            <a:r>
              <a:rPr lang="en-US" dirty="0"/>
              <a:t>=</a:t>
            </a:r>
            <a:r>
              <a:rPr lang="en-US" dirty="0" err="1"/>
              <a:t>en_US&amp;cid</a:t>
            </a:r>
            <a:r>
              <a:rPr lang="en-US" dirty="0"/>
              <a:t>=134803622 </a:t>
            </a:r>
          </a:p>
          <a:p>
            <a:endParaRPr lang="en-US" dirty="0"/>
          </a:p>
          <a:p>
            <a:r>
              <a:rPr lang="en-US" dirty="0"/>
              <a:t>Image from Waters UPLC beginner’s guide</a:t>
            </a:r>
          </a:p>
        </p:txBody>
      </p:sp>
      <p:sp>
        <p:nvSpPr>
          <p:cNvPr id="4" name="Slide Number Placeholder 3"/>
          <p:cNvSpPr>
            <a:spLocks noGrp="1"/>
          </p:cNvSpPr>
          <p:nvPr>
            <p:ph type="sldNum" sz="quarter" idx="5"/>
          </p:nvPr>
        </p:nvSpPr>
        <p:spPr/>
        <p:txBody>
          <a:bodyPr/>
          <a:lstStyle/>
          <a:p>
            <a:fld id="{068D2DE8-789B-3845-A45D-A3CA1BEDFA32}" type="slidenum">
              <a:rPr lang="en-US" smtClean="0"/>
              <a:t>30</a:t>
            </a:fld>
            <a:endParaRPr lang="en-US"/>
          </a:p>
        </p:txBody>
      </p:sp>
    </p:spTree>
    <p:extLst>
      <p:ext uri="{BB962C8B-B14F-4D97-AF65-F5344CB8AC3E}">
        <p14:creationId xmlns:p14="http://schemas.microsoft.com/office/powerpoint/2010/main" val="3689117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March 1, 2015, LCGC North America, Vol. 33, Issue 3, pp 166-174: http://</a:t>
            </a:r>
            <a:r>
              <a:rPr lang="en-US" dirty="0" err="1"/>
              <a:t>www.chromatographyonline.com</a:t>
            </a:r>
            <a:r>
              <a:rPr lang="en-US" dirty="0"/>
              <a:t>/modern-supercritical-fluid-chromatography-possibilities-and-pitfalls-0</a:t>
            </a:r>
          </a:p>
          <a:p>
            <a:endParaRPr lang="en-US" dirty="0"/>
          </a:p>
          <a:p>
            <a:r>
              <a:rPr lang="en-US" dirty="0"/>
              <a:t>Waters, Supercritical Fluid Chromatography Primer, https://</a:t>
            </a:r>
            <a:r>
              <a:rPr lang="en-US" dirty="0" err="1"/>
              <a:t>www.agilent.com</a:t>
            </a:r>
            <a:r>
              <a:rPr lang="en-US" dirty="0"/>
              <a:t>/</a:t>
            </a:r>
            <a:r>
              <a:rPr lang="en-US" dirty="0" err="1"/>
              <a:t>cs</a:t>
            </a:r>
            <a:r>
              <a:rPr lang="en-US" dirty="0"/>
              <a:t>/library/primers/public/5991-5509EN.pdf </a:t>
            </a:r>
          </a:p>
        </p:txBody>
      </p:sp>
      <p:sp>
        <p:nvSpPr>
          <p:cNvPr id="4" name="Slide Number Placeholder 3"/>
          <p:cNvSpPr>
            <a:spLocks noGrp="1"/>
          </p:cNvSpPr>
          <p:nvPr>
            <p:ph type="sldNum" sz="quarter" idx="5"/>
          </p:nvPr>
        </p:nvSpPr>
        <p:spPr/>
        <p:txBody>
          <a:bodyPr/>
          <a:lstStyle/>
          <a:p>
            <a:fld id="{068D2DE8-789B-3845-A45D-A3CA1BEDFA32}" type="slidenum">
              <a:rPr lang="en-US" smtClean="0"/>
              <a:t>31</a:t>
            </a:fld>
            <a:endParaRPr lang="en-US"/>
          </a:p>
        </p:txBody>
      </p:sp>
    </p:spTree>
    <p:extLst>
      <p:ext uri="{BB962C8B-B14F-4D97-AF65-F5344CB8AC3E}">
        <p14:creationId xmlns:p14="http://schemas.microsoft.com/office/powerpoint/2010/main" val="4015589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Wikimedia Commons: https://</a:t>
            </a:r>
            <a:r>
              <a:rPr lang="en-US" dirty="0" err="1"/>
              <a:t>commons.wikimedia.org</a:t>
            </a:r>
            <a:r>
              <a:rPr lang="en-US" dirty="0"/>
              <a:t>/wiki/File:Carbon_dioxide_pressure-temperature_phase_diagram_international.svg </a:t>
            </a:r>
          </a:p>
          <a:p>
            <a:endParaRPr lang="en-US" dirty="0"/>
          </a:p>
          <a:p>
            <a:r>
              <a:rPr lang="en-US" dirty="0"/>
              <a:t>Background information on Supercritical Fluids:</a:t>
            </a:r>
          </a:p>
          <a:p>
            <a:pPr marL="171450" indent="-171450">
              <a:buFont typeface="Arial" panose="020B0604020202020204" pitchFamily="34" charset="0"/>
              <a:buChar char="•"/>
            </a:pPr>
            <a:r>
              <a:rPr lang="en-US" dirty="0"/>
              <a:t>Le </a:t>
            </a:r>
            <a:r>
              <a:rPr lang="en-US" dirty="0" err="1"/>
              <a:t>Portail</a:t>
            </a:r>
            <a:r>
              <a:rPr lang="en-US" dirty="0"/>
              <a:t> Des </a:t>
            </a:r>
            <a:r>
              <a:rPr lang="en-US" dirty="0" err="1"/>
              <a:t>Fluides</a:t>
            </a:r>
            <a:r>
              <a:rPr lang="en-US" dirty="0"/>
              <a:t> </a:t>
            </a:r>
            <a:r>
              <a:rPr lang="en-US" dirty="0" err="1"/>
              <a:t>Supercritiques</a:t>
            </a:r>
            <a:r>
              <a:rPr lang="en-US" dirty="0"/>
              <a:t>, http://</a:t>
            </a:r>
            <a:r>
              <a:rPr lang="en-US" dirty="0" err="1"/>
              <a:t>www.supercriticalfluid.org</a:t>
            </a:r>
            <a:r>
              <a:rPr lang="en-US" dirty="0"/>
              <a:t>/Supercritical-fluids.146.0.html</a:t>
            </a:r>
          </a:p>
          <a:p>
            <a:pPr marL="171450" indent="-171450">
              <a:buFont typeface="Arial" panose="020B0604020202020204" pitchFamily="34" charset="0"/>
              <a:buChar char="•"/>
            </a:pPr>
            <a:r>
              <a:rPr lang="en-US" dirty="0"/>
              <a:t>Supercritical Fluids, </a:t>
            </a:r>
            <a:r>
              <a:rPr lang="en-US" dirty="0" err="1"/>
              <a:t>LibreTexts</a:t>
            </a:r>
            <a:r>
              <a:rPr lang="en-US" dirty="0"/>
              <a:t>, https://</a:t>
            </a:r>
            <a:r>
              <a:rPr lang="en-US" dirty="0" err="1"/>
              <a:t>chem.libretexts.org</a:t>
            </a:r>
            <a:r>
              <a:rPr lang="en-US" dirty="0"/>
              <a:t>/</a:t>
            </a:r>
            <a:r>
              <a:rPr lang="en-US" dirty="0" err="1"/>
              <a:t>Textbook_Maps</a:t>
            </a:r>
            <a:r>
              <a:rPr lang="en-US" dirty="0"/>
              <a:t>/</a:t>
            </a:r>
            <a:r>
              <a:rPr lang="en-US" dirty="0" err="1"/>
              <a:t>Physical_and_Theoretical_Chemistry_Textbook_Maps</a:t>
            </a:r>
            <a:r>
              <a:rPr lang="en-US" dirty="0"/>
              <a:t>/</a:t>
            </a:r>
            <a:r>
              <a:rPr lang="en-US" dirty="0" err="1"/>
              <a:t>Supplemental_Modules</a:t>
            </a:r>
            <a:r>
              <a:rPr lang="en-US" dirty="0"/>
              <a:t>_(</a:t>
            </a:r>
            <a:r>
              <a:rPr lang="en-US" dirty="0" err="1"/>
              <a:t>Physical_and_Theoretical_Chemistry</a:t>
            </a:r>
            <a:r>
              <a:rPr lang="en-US" dirty="0"/>
              <a:t>)/</a:t>
            </a:r>
            <a:r>
              <a:rPr lang="en-US" dirty="0" err="1"/>
              <a:t>Physical_Properties_of_Matter</a:t>
            </a:r>
            <a:r>
              <a:rPr lang="en-US" dirty="0"/>
              <a:t>/</a:t>
            </a:r>
            <a:r>
              <a:rPr lang="en-US" dirty="0" err="1"/>
              <a:t>States_of_Matter</a:t>
            </a:r>
            <a:r>
              <a:rPr lang="en-US" dirty="0"/>
              <a:t>/</a:t>
            </a:r>
            <a:r>
              <a:rPr lang="en-US" dirty="0" err="1"/>
              <a:t>Supercritical_Fluids</a:t>
            </a:r>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32</a:t>
            </a:fld>
            <a:endParaRPr lang="en-US"/>
          </a:p>
        </p:txBody>
      </p:sp>
    </p:spTree>
    <p:extLst>
      <p:ext uri="{BB962C8B-B14F-4D97-AF65-F5344CB8AC3E}">
        <p14:creationId xmlns:p14="http://schemas.microsoft.com/office/powerpoint/2010/main" val="4219838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Waters, Supercritical Fluid Chromatography Primer, https://</a:t>
            </a:r>
            <a:r>
              <a:rPr lang="en-US" dirty="0" err="1"/>
              <a:t>www.agilent.com</a:t>
            </a:r>
            <a:r>
              <a:rPr lang="en-US" dirty="0"/>
              <a:t>/</a:t>
            </a:r>
            <a:r>
              <a:rPr lang="en-US" dirty="0" err="1"/>
              <a:t>cs</a:t>
            </a:r>
            <a:r>
              <a:rPr lang="en-US" dirty="0"/>
              <a:t>/library/primers/public/5991-5509EN.pdf </a:t>
            </a:r>
          </a:p>
          <a:p>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33</a:t>
            </a:fld>
            <a:endParaRPr lang="en-US"/>
          </a:p>
        </p:txBody>
      </p:sp>
    </p:spTree>
    <p:extLst>
      <p:ext uri="{BB962C8B-B14F-4D97-AF65-F5344CB8AC3E}">
        <p14:creationId xmlns:p14="http://schemas.microsoft.com/office/powerpoint/2010/main" val="1077939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iStock photo – Beyond Benign has rights</a:t>
            </a:r>
          </a:p>
          <a:p>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34</a:t>
            </a:fld>
            <a:endParaRPr lang="en-US"/>
          </a:p>
        </p:txBody>
      </p:sp>
    </p:spTree>
    <p:extLst>
      <p:ext uri="{BB962C8B-B14F-4D97-AF65-F5344CB8AC3E}">
        <p14:creationId xmlns:p14="http://schemas.microsoft.com/office/powerpoint/2010/main" val="398176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M. </a:t>
            </a:r>
            <a:r>
              <a:rPr lang="en-US" sz="1200" dirty="0" err="1">
                <a:latin typeface="Arial" pitchFamily="34" charset="0"/>
                <a:cs typeface="Arial" pitchFamily="34" charset="0"/>
              </a:rPr>
              <a:t>Koel</a:t>
            </a:r>
            <a:r>
              <a:rPr lang="en-US" sz="1200" dirty="0">
                <a:latin typeface="Arial" pitchFamily="34" charset="0"/>
                <a:cs typeface="Arial" pitchFamily="34" charset="0"/>
              </a:rPr>
              <a:t>, M. </a:t>
            </a:r>
            <a:r>
              <a:rPr lang="en-US" sz="1200" dirty="0" err="1">
                <a:latin typeface="Arial" pitchFamily="34" charset="0"/>
                <a:cs typeface="Arial" pitchFamily="34" charset="0"/>
              </a:rPr>
              <a:t>Kaljurand</a:t>
            </a:r>
            <a:r>
              <a:rPr lang="en-US" sz="1200" dirty="0">
                <a:latin typeface="Arial" pitchFamily="34" charset="0"/>
                <a:cs typeface="Arial" pitchFamily="34" charset="0"/>
              </a:rPr>
              <a:t>, </a:t>
            </a:r>
            <a:r>
              <a:rPr lang="en-US" sz="1200" i="1" dirty="0">
                <a:latin typeface="Arial" pitchFamily="34" charset="0"/>
                <a:cs typeface="Arial" pitchFamily="34" charset="0"/>
              </a:rPr>
              <a:t>Crit. Rev. Anal. Chem.</a:t>
            </a:r>
            <a:r>
              <a:rPr lang="en-US" sz="1200" dirty="0">
                <a:latin typeface="Arial" pitchFamily="34" charset="0"/>
                <a:cs typeface="Arial" pitchFamily="34" charset="0"/>
              </a:rPr>
              <a:t>, </a:t>
            </a:r>
            <a:r>
              <a:rPr lang="en-US" sz="1200" b="1" dirty="0">
                <a:latin typeface="Arial" pitchFamily="34" charset="0"/>
                <a:cs typeface="Arial" pitchFamily="34" charset="0"/>
              </a:rPr>
              <a:t>42</a:t>
            </a:r>
            <a:r>
              <a:rPr lang="en-US" sz="1200" dirty="0">
                <a:latin typeface="Arial" pitchFamily="34" charset="0"/>
                <a:cs typeface="Arial" pitchFamily="34" charset="0"/>
              </a:rPr>
              <a:t>, 192-195 (2012).</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5</a:t>
            </a:fld>
            <a:endParaRPr lang="en-US"/>
          </a:p>
        </p:txBody>
      </p:sp>
    </p:spTree>
    <p:extLst>
      <p:ext uri="{BB962C8B-B14F-4D97-AF65-F5344CB8AC3E}">
        <p14:creationId xmlns:p14="http://schemas.microsoft.com/office/powerpoint/2010/main" val="2128228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Analytical Chemistry” by Paul Ferguson and Douglas </a:t>
            </a:r>
            <a:r>
              <a:rPr lang="en-US" dirty="0" err="1"/>
              <a:t>Raynie</a:t>
            </a:r>
            <a:r>
              <a:rPr lang="en-US" dirty="0"/>
              <a:t>, in Green Techniques for Organic Synthesis and Medicinal Chemistry, 2</a:t>
            </a:r>
            <a:r>
              <a:rPr lang="en-US" baseline="30000" dirty="0"/>
              <a:t>nd</a:t>
            </a:r>
            <a:r>
              <a:rPr lang="en-US" dirty="0"/>
              <a:t> Edition, Zhang, W. and Cue, B. W., Eds., Wiley, pp. 43-66</a:t>
            </a:r>
          </a:p>
          <a:p>
            <a:endParaRPr lang="en-US" dirty="0"/>
          </a:p>
          <a:p>
            <a:r>
              <a:rPr lang="en-US" dirty="0"/>
              <a:t>For more information on X-ray fluorescence: https://</a:t>
            </a:r>
            <a:r>
              <a:rPr lang="en-US" dirty="0" err="1"/>
              <a:t>www.thermofisher.com</a:t>
            </a:r>
            <a:r>
              <a:rPr lang="en-US" dirty="0"/>
              <a:t>/us/</a:t>
            </a:r>
            <a:r>
              <a:rPr lang="en-US" dirty="0" err="1"/>
              <a:t>en</a:t>
            </a:r>
            <a:r>
              <a:rPr lang="en-US" dirty="0"/>
              <a:t>/home/industrial/spectroscopy-elemental-isotope-analysis/spectroscopy-elemental-isotope-analysis-learning-center/elemental-analysis-information/</a:t>
            </a:r>
            <a:r>
              <a:rPr lang="en-US" dirty="0" err="1"/>
              <a:t>xrf-technology.html</a:t>
            </a:r>
            <a:r>
              <a:rPr lang="en-US" dirty="0"/>
              <a:t> - </a:t>
            </a:r>
            <a:r>
              <a:rPr lang="en-US" dirty="0" err="1"/>
              <a:t>ThermoFisher</a:t>
            </a:r>
            <a:r>
              <a:rPr lang="en-US" dirty="0"/>
              <a:t>, </a:t>
            </a:r>
          </a:p>
          <a:p>
            <a:endParaRPr lang="en-US" dirty="0"/>
          </a:p>
          <a:p>
            <a:r>
              <a:rPr lang="en-US" dirty="0"/>
              <a:t>Image from </a:t>
            </a:r>
            <a:r>
              <a:rPr lang="en-US" dirty="0" err="1"/>
              <a:t>WikiMedia</a:t>
            </a:r>
            <a:r>
              <a:rPr lang="en-US" dirty="0"/>
              <a:t> Commons – open source</a:t>
            </a:r>
          </a:p>
        </p:txBody>
      </p:sp>
      <p:sp>
        <p:nvSpPr>
          <p:cNvPr id="4" name="Slide Number Placeholder 3"/>
          <p:cNvSpPr>
            <a:spLocks noGrp="1"/>
          </p:cNvSpPr>
          <p:nvPr>
            <p:ph type="sldNum" sz="quarter" idx="5"/>
          </p:nvPr>
        </p:nvSpPr>
        <p:spPr/>
        <p:txBody>
          <a:bodyPr/>
          <a:lstStyle/>
          <a:p>
            <a:fld id="{068D2DE8-789B-3845-A45D-A3CA1BEDFA32}" type="slidenum">
              <a:rPr lang="en-US" smtClean="0"/>
              <a:t>35</a:t>
            </a:fld>
            <a:endParaRPr lang="en-US"/>
          </a:p>
        </p:txBody>
      </p:sp>
    </p:spTree>
    <p:extLst>
      <p:ext uri="{BB962C8B-B14F-4D97-AF65-F5344CB8AC3E}">
        <p14:creationId xmlns:p14="http://schemas.microsoft.com/office/powerpoint/2010/main" val="753629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 Analytical Chemistry” by Paul Ferguson and Douglas </a:t>
            </a:r>
            <a:r>
              <a:rPr lang="en-US" dirty="0" err="1"/>
              <a:t>Raynie</a:t>
            </a:r>
            <a:r>
              <a:rPr lang="en-US" dirty="0"/>
              <a:t>, in Green Techniques for Organic Synthesis and Medicinal Chemistry, 2</a:t>
            </a:r>
            <a:r>
              <a:rPr lang="en-US" baseline="30000" dirty="0"/>
              <a:t>nd</a:t>
            </a:r>
            <a:r>
              <a:rPr lang="en-US" dirty="0"/>
              <a:t> Edition, Zhang, W. and Cue, B. W., Eds., Wiley, pp. 43-66</a:t>
            </a:r>
          </a:p>
          <a:p>
            <a:endParaRPr lang="en-US" dirty="0"/>
          </a:p>
          <a:p>
            <a:endParaRPr lang="en-US" dirty="0"/>
          </a:p>
          <a:p>
            <a:r>
              <a:rPr lang="en-US" dirty="0"/>
              <a:t>More info on IR spectroscopy: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www.compoundchem.com</a:t>
            </a:r>
            <a:r>
              <a:rPr lang="en-US" dirty="0"/>
              <a:t>/2015/02/05/</a:t>
            </a:r>
            <a:r>
              <a:rPr lang="en-US" dirty="0" err="1"/>
              <a:t>irspectroscopy</a:t>
            </a:r>
            <a:r>
              <a:rPr lang="en-US" dirty="0"/>
              <a:t>/ - Compound Interest, </a:t>
            </a:r>
            <a:r>
              <a:rPr lang="en-US" b="1" dirty="0"/>
              <a:t>Analytical Chemistry – Infrared (IR) Spectroscopy</a:t>
            </a:r>
          </a:p>
          <a:p>
            <a:endParaRPr lang="en-US" dirty="0"/>
          </a:p>
          <a:p>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36</a:t>
            </a:fld>
            <a:endParaRPr lang="en-US"/>
          </a:p>
        </p:txBody>
      </p:sp>
    </p:spTree>
    <p:extLst>
      <p:ext uri="{BB962C8B-B14F-4D97-AF65-F5344CB8AC3E}">
        <p14:creationId xmlns:p14="http://schemas.microsoft.com/office/powerpoint/2010/main" val="1557318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Analytical Chemistry” by Paul Ferguson and Douglas </a:t>
            </a:r>
            <a:r>
              <a:rPr lang="en-US" dirty="0" err="1"/>
              <a:t>Raynie</a:t>
            </a:r>
            <a:r>
              <a:rPr lang="en-US" dirty="0"/>
              <a:t>, in Green Techniques for Organic Synthesis and Medicinal Chemistry, 2</a:t>
            </a:r>
            <a:r>
              <a:rPr lang="en-US" baseline="30000" dirty="0"/>
              <a:t>nd</a:t>
            </a:r>
            <a:r>
              <a:rPr lang="en-US" dirty="0"/>
              <a:t> Edition, Zhang, W. and Cue, B. W., Eds., Wiley, pp. 43-66</a:t>
            </a:r>
          </a:p>
          <a:p>
            <a:endParaRPr lang="en-US" dirty="0"/>
          </a:p>
          <a:p>
            <a:r>
              <a:rPr lang="en-US" dirty="0"/>
              <a:t>Info on Raman Spectroscopy: https://</a:t>
            </a:r>
            <a:r>
              <a:rPr lang="en-US" dirty="0" err="1"/>
              <a:t>www.nanophoton.net</a:t>
            </a:r>
            <a:r>
              <a:rPr lang="en-US" dirty="0"/>
              <a:t>/</a:t>
            </a:r>
            <a:r>
              <a:rPr lang="en-US" dirty="0" err="1"/>
              <a:t>raman</a:t>
            </a:r>
            <a:r>
              <a:rPr lang="en-US" dirty="0"/>
              <a:t>/</a:t>
            </a:r>
            <a:r>
              <a:rPr lang="en-US" dirty="0" err="1"/>
              <a:t>raman-spectroscopy.html</a:t>
            </a:r>
            <a:r>
              <a:rPr lang="en-US" dirty="0"/>
              <a:t> </a:t>
            </a:r>
          </a:p>
        </p:txBody>
      </p:sp>
      <p:sp>
        <p:nvSpPr>
          <p:cNvPr id="4" name="Slide Number Placeholder 3"/>
          <p:cNvSpPr>
            <a:spLocks noGrp="1"/>
          </p:cNvSpPr>
          <p:nvPr>
            <p:ph type="sldNum" sz="quarter" idx="5"/>
          </p:nvPr>
        </p:nvSpPr>
        <p:spPr/>
        <p:txBody>
          <a:bodyPr/>
          <a:lstStyle/>
          <a:p>
            <a:fld id="{068D2DE8-789B-3845-A45D-A3CA1BEDFA32}" type="slidenum">
              <a:rPr lang="en-US" smtClean="0"/>
              <a:t>37</a:t>
            </a:fld>
            <a:endParaRPr lang="en-US"/>
          </a:p>
        </p:txBody>
      </p:sp>
    </p:spTree>
    <p:extLst>
      <p:ext uri="{BB962C8B-B14F-4D97-AF65-F5344CB8AC3E}">
        <p14:creationId xmlns:p14="http://schemas.microsoft.com/office/powerpoint/2010/main" val="2553360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information on Mass Spectrometry: https://</a:t>
            </a:r>
            <a:r>
              <a:rPr lang="en-US" dirty="0" err="1"/>
              <a:t>www.jeolusa.com</a:t>
            </a:r>
            <a:r>
              <a:rPr lang="en-US" dirty="0"/>
              <a:t>/</a:t>
            </a:r>
            <a:r>
              <a:rPr lang="en-US" dirty="0" err="1"/>
              <a:t>DesktopModules</a:t>
            </a:r>
            <a:r>
              <a:rPr lang="en-US" dirty="0"/>
              <a:t>/Bring2mind/DMX/API/Entries/</a:t>
            </a:r>
            <a:r>
              <a:rPr lang="en-US" dirty="0" err="1"/>
              <a:t>Download?EntryId</a:t>
            </a:r>
            <a:r>
              <a:rPr lang="en-US" dirty="0"/>
              <a:t>=285&amp;Command=</a:t>
            </a:r>
            <a:r>
              <a:rPr lang="en-US" dirty="0" err="1"/>
              <a:t>Core_Download&amp;language</a:t>
            </a:r>
            <a:r>
              <a:rPr lang="en-US" dirty="0"/>
              <a:t>=</a:t>
            </a:r>
            <a:r>
              <a:rPr lang="en-US" dirty="0" err="1"/>
              <a:t>en-US&amp;PortalId</a:t>
            </a:r>
            <a:r>
              <a:rPr lang="en-US" dirty="0"/>
              <a:t>=2&amp;TabId=337 </a:t>
            </a:r>
          </a:p>
          <a:p>
            <a:endParaRPr lang="en-US" dirty="0"/>
          </a:p>
          <a:p>
            <a:r>
              <a:rPr lang="en-US" dirty="0"/>
              <a:t>Background on DART: Cody, R. B., Direct Analysis in Real Time (DARTTM) Mass Spectrometry, JEOL News, Vol. 40, No. 1, 8 (2005), https://</a:t>
            </a:r>
            <a:r>
              <a:rPr lang="en-US" dirty="0" err="1"/>
              <a:t>www.chem.utoronto.ca</a:t>
            </a:r>
            <a:r>
              <a:rPr lang="en-US" dirty="0"/>
              <a:t>/_shared/files/facilities/mass/</a:t>
            </a:r>
            <a:r>
              <a:rPr lang="en-US" dirty="0" err="1"/>
              <a:t>DART_Mass_Spectrometry.pdf</a:t>
            </a:r>
            <a:endParaRPr lang="en-US" dirty="0"/>
          </a:p>
          <a:p>
            <a:endParaRPr lang="en-US" dirty="0"/>
          </a:p>
          <a:p>
            <a:r>
              <a:rPr lang="en-US" dirty="0"/>
              <a:t>Video of </a:t>
            </a:r>
            <a:r>
              <a:rPr lang="en-US" dirty="0" err="1"/>
              <a:t>AccuTOF</a:t>
            </a:r>
            <a:r>
              <a:rPr lang="en-US" dirty="0"/>
              <a:t>-DART mass spectrometer sampling: https://</a:t>
            </a:r>
            <a:r>
              <a:rPr lang="en-US" dirty="0" err="1"/>
              <a:t>www.youtube.com</a:t>
            </a:r>
            <a:r>
              <a:rPr lang="en-US" dirty="0"/>
              <a:t>/</a:t>
            </a:r>
            <a:r>
              <a:rPr lang="en-US" dirty="0" err="1"/>
              <a:t>watch?time_continue</a:t>
            </a:r>
            <a:r>
              <a:rPr lang="en-US" dirty="0"/>
              <a:t>=20&amp;v=x3YCspCboo4</a:t>
            </a:r>
          </a:p>
        </p:txBody>
      </p:sp>
      <p:sp>
        <p:nvSpPr>
          <p:cNvPr id="4" name="Slide Number Placeholder 3"/>
          <p:cNvSpPr>
            <a:spLocks noGrp="1"/>
          </p:cNvSpPr>
          <p:nvPr>
            <p:ph type="sldNum" sz="quarter" idx="5"/>
          </p:nvPr>
        </p:nvSpPr>
        <p:spPr/>
        <p:txBody>
          <a:bodyPr/>
          <a:lstStyle/>
          <a:p>
            <a:fld id="{068D2DE8-789B-3845-A45D-A3CA1BEDFA32}" type="slidenum">
              <a:rPr lang="en-US" smtClean="0"/>
              <a:t>38</a:t>
            </a:fld>
            <a:endParaRPr lang="en-US"/>
          </a:p>
        </p:txBody>
      </p:sp>
    </p:spTree>
    <p:extLst>
      <p:ext uri="{BB962C8B-B14F-4D97-AF65-F5344CB8AC3E}">
        <p14:creationId xmlns:p14="http://schemas.microsoft.com/office/powerpoint/2010/main" val="3648915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information on Mass Spectrometry: https://</a:t>
            </a:r>
            <a:r>
              <a:rPr lang="en-US" dirty="0" err="1"/>
              <a:t>www.jeolusa.com</a:t>
            </a:r>
            <a:r>
              <a:rPr lang="en-US" dirty="0"/>
              <a:t>/</a:t>
            </a:r>
            <a:r>
              <a:rPr lang="en-US" dirty="0" err="1"/>
              <a:t>DesktopModules</a:t>
            </a:r>
            <a:r>
              <a:rPr lang="en-US" dirty="0"/>
              <a:t>/Bring2mind/DMX/API/Entries/</a:t>
            </a:r>
            <a:r>
              <a:rPr lang="en-US" dirty="0" err="1"/>
              <a:t>Download?EntryId</a:t>
            </a:r>
            <a:r>
              <a:rPr lang="en-US" dirty="0"/>
              <a:t>=285&amp;Command=</a:t>
            </a:r>
            <a:r>
              <a:rPr lang="en-US" dirty="0" err="1"/>
              <a:t>Core_Download&amp;language</a:t>
            </a:r>
            <a:r>
              <a:rPr lang="en-US" dirty="0"/>
              <a:t>=</a:t>
            </a:r>
            <a:r>
              <a:rPr lang="en-US" dirty="0" err="1"/>
              <a:t>en-US&amp;PortalId</a:t>
            </a:r>
            <a:r>
              <a:rPr lang="en-US" dirty="0"/>
              <a:t>=2&amp;TabId=337 </a:t>
            </a:r>
          </a:p>
          <a:p>
            <a:endParaRPr lang="en-US" dirty="0"/>
          </a:p>
          <a:p>
            <a:r>
              <a:rPr lang="en-US" dirty="0"/>
              <a:t>Background on DART: Cody, R. B., Direct Analysis in Real Time (DARTTM) Mass Spectrometry, JEOL News, Vol. 40, No. 1, 8 (2005), https://</a:t>
            </a:r>
            <a:r>
              <a:rPr lang="en-US" dirty="0" err="1"/>
              <a:t>www.chem.utoronto.ca</a:t>
            </a:r>
            <a:r>
              <a:rPr lang="en-US" dirty="0"/>
              <a:t>/_shared/files/facilities/mass/</a:t>
            </a:r>
            <a:r>
              <a:rPr lang="en-US" dirty="0" err="1"/>
              <a:t>DART_Mass_Spectrometry.pdf</a:t>
            </a:r>
            <a:endParaRPr lang="en-US" dirty="0"/>
          </a:p>
          <a:p>
            <a:endParaRPr lang="en-US" dirty="0"/>
          </a:p>
          <a:p>
            <a:r>
              <a:rPr lang="en-US" dirty="0"/>
              <a:t>Video of </a:t>
            </a:r>
            <a:r>
              <a:rPr lang="en-US" dirty="0" err="1"/>
              <a:t>AccuTOF</a:t>
            </a:r>
            <a:r>
              <a:rPr lang="en-US" dirty="0"/>
              <a:t>-DART mass spectrometer sampling: https://</a:t>
            </a:r>
            <a:r>
              <a:rPr lang="en-US" dirty="0" err="1"/>
              <a:t>www.youtube.com</a:t>
            </a:r>
            <a:r>
              <a:rPr lang="en-US" dirty="0"/>
              <a:t>/</a:t>
            </a:r>
            <a:r>
              <a:rPr lang="en-US" dirty="0" err="1"/>
              <a:t>watch?time_continue</a:t>
            </a:r>
            <a:r>
              <a:rPr lang="en-US" dirty="0"/>
              <a:t>=20&amp;v=x3YCspCboo4</a:t>
            </a:r>
          </a:p>
        </p:txBody>
      </p:sp>
      <p:sp>
        <p:nvSpPr>
          <p:cNvPr id="4" name="Slide Number Placeholder 3"/>
          <p:cNvSpPr>
            <a:spLocks noGrp="1"/>
          </p:cNvSpPr>
          <p:nvPr>
            <p:ph type="sldNum" sz="quarter" idx="5"/>
          </p:nvPr>
        </p:nvSpPr>
        <p:spPr/>
        <p:txBody>
          <a:bodyPr/>
          <a:lstStyle/>
          <a:p>
            <a:fld id="{068D2DE8-789B-3845-A45D-A3CA1BEDFA32}" type="slidenum">
              <a:rPr lang="en-US" smtClean="0"/>
              <a:t>39</a:t>
            </a:fld>
            <a:endParaRPr lang="en-US"/>
          </a:p>
        </p:txBody>
      </p:sp>
    </p:spTree>
    <p:extLst>
      <p:ext uri="{BB962C8B-B14F-4D97-AF65-F5344CB8AC3E}">
        <p14:creationId xmlns:p14="http://schemas.microsoft.com/office/powerpoint/2010/main" val="1252782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 Analytical Chemistry” by Paul Ferguson and Douglas </a:t>
            </a:r>
            <a:r>
              <a:rPr lang="en-US" dirty="0" err="1"/>
              <a:t>Raynie</a:t>
            </a:r>
            <a:r>
              <a:rPr lang="en-US" dirty="0"/>
              <a:t>, in Green Techniques for Organic Synthesis and Medicinal Chemistry, 2</a:t>
            </a:r>
            <a:r>
              <a:rPr lang="en-US" baseline="30000" dirty="0"/>
              <a:t>nd</a:t>
            </a:r>
            <a:r>
              <a:rPr lang="en-US" dirty="0"/>
              <a:t> Edition, Zhang, W. and Cue, B. W., Eds., Wiley, pp. 43-66</a:t>
            </a:r>
          </a:p>
          <a:p>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41</a:t>
            </a:fld>
            <a:endParaRPr lang="en-US"/>
          </a:p>
        </p:txBody>
      </p:sp>
    </p:spTree>
    <p:extLst>
      <p:ext uri="{BB962C8B-B14F-4D97-AF65-F5344CB8AC3E}">
        <p14:creationId xmlns:p14="http://schemas.microsoft.com/office/powerpoint/2010/main" val="441607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 Analytical Chemistry” by Paul Ferguson and Douglas </a:t>
            </a:r>
            <a:r>
              <a:rPr lang="en-US" dirty="0" err="1"/>
              <a:t>Raynie</a:t>
            </a:r>
            <a:r>
              <a:rPr lang="en-US" dirty="0"/>
              <a:t>, in Green Techniques for Organic Synthesis and Medicinal Chemistry, 2</a:t>
            </a:r>
            <a:r>
              <a:rPr lang="en-US" baseline="30000" dirty="0"/>
              <a:t>nd</a:t>
            </a:r>
            <a:r>
              <a:rPr lang="en-US" dirty="0"/>
              <a:t> Edition, Zhang, W. and Cue, B. W., Eds., Wiley, pp. 43-66</a:t>
            </a:r>
          </a:p>
          <a:p>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42</a:t>
            </a:fld>
            <a:endParaRPr lang="en-US"/>
          </a:p>
        </p:txBody>
      </p:sp>
    </p:spTree>
    <p:extLst>
      <p:ext uri="{BB962C8B-B14F-4D97-AF65-F5344CB8AC3E}">
        <p14:creationId xmlns:p14="http://schemas.microsoft.com/office/powerpoint/2010/main" val="180897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Douglas </a:t>
            </a:r>
            <a:r>
              <a:rPr lang="en-US" sz="1200" dirty="0" err="1">
                <a:latin typeface="Arial" pitchFamily="34" charset="0"/>
                <a:cs typeface="Arial" pitchFamily="34" charset="0"/>
              </a:rPr>
              <a:t>Raynie</a:t>
            </a:r>
            <a:r>
              <a:rPr lang="en-US" sz="1200" dirty="0">
                <a:latin typeface="Arial" pitchFamily="34" charset="0"/>
                <a:cs typeface="Arial" pitchFamily="34" charset="0"/>
              </a:rPr>
              <a:t>, Green Analytical Chemistry: </a:t>
            </a:r>
            <a:r>
              <a:rPr lang="en-US" dirty="0"/>
              <a:t>https://</a:t>
            </a:r>
            <a:r>
              <a:rPr lang="en-US" dirty="0" err="1"/>
              <a:t>www.beyondbenign.org</a:t>
            </a:r>
            <a:r>
              <a:rPr lang="en-US" dirty="0"/>
              <a:t>/webinar/implementing-green-chemistry-introductory-analytical-course/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itchFamily="34" charset="0"/>
              <a:cs typeface="Arial"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6</a:t>
            </a:fld>
            <a:endParaRPr lang="en-US"/>
          </a:p>
        </p:txBody>
      </p:sp>
    </p:spTree>
    <p:extLst>
      <p:ext uri="{BB962C8B-B14F-4D97-AF65-F5344CB8AC3E}">
        <p14:creationId xmlns:p14="http://schemas.microsoft.com/office/powerpoint/2010/main" val="266338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principles of Green Analytical chemistry from: </a:t>
            </a:r>
            <a:r>
              <a:rPr lang="en-US" dirty="0" err="1"/>
              <a:t>Galuszka</a:t>
            </a:r>
            <a:r>
              <a:rPr lang="en-US" dirty="0"/>
              <a:t>, A., </a:t>
            </a:r>
            <a:r>
              <a:rPr lang="en-US" dirty="0" err="1"/>
              <a:t>Migaszewski</a:t>
            </a:r>
            <a:r>
              <a:rPr lang="en-US" dirty="0"/>
              <a:t>, Z., </a:t>
            </a:r>
            <a:r>
              <a:rPr lang="en-US" dirty="0" err="1"/>
              <a:t>Namiesnik</a:t>
            </a:r>
            <a:r>
              <a:rPr lang="en-US" dirty="0"/>
              <a:t>, J., 2013, The 12 principles of green analytical chemistry and the SIGNIFICANCE mnemonic of green analytical practices, Trends Anal. Chem., 50, 78-84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 Analytical Chemistry” by Paul Ferguson and Douglas </a:t>
            </a:r>
            <a:r>
              <a:rPr lang="en-US" dirty="0" err="1"/>
              <a:t>Raynie</a:t>
            </a:r>
            <a:r>
              <a:rPr lang="en-US" dirty="0"/>
              <a:t>, in Green Techniques for Organic Synthesis and Medicinal Chemistry, 2</a:t>
            </a:r>
            <a:r>
              <a:rPr lang="en-US" baseline="30000" dirty="0"/>
              <a:t>nd</a:t>
            </a:r>
            <a:r>
              <a:rPr lang="en-US" dirty="0"/>
              <a:t> Edition, Zhang, W. and Cue, B. W., Eds., Wiley, 2018, pp. 43-66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7</a:t>
            </a:fld>
            <a:endParaRPr lang="en-US"/>
          </a:p>
        </p:txBody>
      </p:sp>
    </p:spTree>
    <p:extLst>
      <p:ext uri="{BB962C8B-B14F-4D97-AF65-F5344CB8AC3E}">
        <p14:creationId xmlns:p14="http://schemas.microsoft.com/office/powerpoint/2010/main" val="2532272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principles falls in to 3 general areas, although there is some overlap. See the next slide for organizing of Sample Prep, Analytical Methods, and Real-time Analysis/PAT</a:t>
            </a:r>
          </a:p>
          <a:p>
            <a:endParaRPr lang="en-US" dirty="0"/>
          </a:p>
          <a:p>
            <a:r>
              <a:rPr lang="en-US" dirty="0"/>
              <a:t>Green Analytical Chemistry definition from </a:t>
            </a:r>
            <a:r>
              <a:rPr lang="en-US" dirty="0" err="1"/>
              <a:t>Vanhoenacker</a:t>
            </a:r>
            <a:r>
              <a:rPr lang="en-US" dirty="0"/>
              <a:t>, G., Sandra, P., David, F., Sandra, K., Pereira, A., 2010, Green chromatography (Part 1): Introduction and liquid chromatography, LC-GC Europe, 23, 242-259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 Analytical Chemistry” by Paul Ferguson and Douglas </a:t>
            </a:r>
            <a:r>
              <a:rPr lang="en-US" dirty="0" err="1"/>
              <a:t>Raynie</a:t>
            </a:r>
            <a:r>
              <a:rPr lang="en-US" dirty="0"/>
              <a:t>, in Green Techniques for Organic Synthesis and Medicinal Chemistry, 2</a:t>
            </a:r>
            <a:r>
              <a:rPr lang="en-US" baseline="30000" dirty="0"/>
              <a:t>nd</a:t>
            </a:r>
            <a:r>
              <a:rPr lang="en-US" dirty="0"/>
              <a:t> Edition, Zhang, W. and Cue, B. W., Eds., Wiley, 2018, pp. 43-66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8D2DE8-789B-3845-A45D-A3CA1BEDFA32}" type="slidenum">
              <a:rPr lang="en-US" smtClean="0"/>
              <a:t>8</a:t>
            </a:fld>
            <a:endParaRPr lang="en-US"/>
          </a:p>
        </p:txBody>
      </p:sp>
    </p:spTree>
    <p:extLst>
      <p:ext uri="{BB962C8B-B14F-4D97-AF65-F5344CB8AC3E}">
        <p14:creationId xmlns:p14="http://schemas.microsoft.com/office/powerpoint/2010/main" val="80818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iStock images: Beyond Benign has the rights to use these images. </a:t>
            </a:r>
          </a:p>
        </p:txBody>
      </p:sp>
      <p:sp>
        <p:nvSpPr>
          <p:cNvPr id="4" name="Slide Number Placeholder 3"/>
          <p:cNvSpPr>
            <a:spLocks noGrp="1"/>
          </p:cNvSpPr>
          <p:nvPr>
            <p:ph type="sldNum" sz="quarter" idx="5"/>
          </p:nvPr>
        </p:nvSpPr>
        <p:spPr/>
        <p:txBody>
          <a:bodyPr/>
          <a:lstStyle/>
          <a:p>
            <a:fld id="{068D2DE8-789B-3845-A45D-A3CA1BEDFA32}" type="slidenum">
              <a:rPr lang="en-US" smtClean="0"/>
              <a:t>9</a:t>
            </a:fld>
            <a:endParaRPr lang="en-US"/>
          </a:p>
        </p:txBody>
      </p:sp>
    </p:spTree>
    <p:extLst>
      <p:ext uri="{BB962C8B-B14F-4D97-AF65-F5344CB8AC3E}">
        <p14:creationId xmlns:p14="http://schemas.microsoft.com/office/powerpoint/2010/main" val="1828413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about the mentioned method assessments, see the articles:</a:t>
            </a:r>
          </a:p>
          <a:p>
            <a:endParaRPr lang="en-US" dirty="0"/>
          </a:p>
          <a:p>
            <a:endParaRPr lang="en-US" dirty="0"/>
          </a:p>
          <a:p>
            <a:r>
              <a:rPr lang="en-US" dirty="0"/>
              <a:t>NEMI: https://</a:t>
            </a:r>
            <a:r>
              <a:rPr lang="en-US" dirty="0" err="1"/>
              <a:t>www.nemi.gov</a:t>
            </a:r>
            <a:r>
              <a:rPr lang="en-US" dirty="0"/>
              <a:t>/about/ - also, see the article Chem. Rev., 2007, 106, 6, 2695-2708</a:t>
            </a:r>
          </a:p>
          <a:p>
            <a:endParaRPr lang="en-US" dirty="0"/>
          </a:p>
          <a:p>
            <a:r>
              <a:rPr lang="en-US" dirty="0" err="1"/>
              <a:t>Galuszka</a:t>
            </a:r>
            <a:r>
              <a:rPr lang="en-US" dirty="0"/>
              <a:t>, A., </a:t>
            </a:r>
            <a:r>
              <a:rPr lang="en-US" dirty="0" err="1"/>
              <a:t>Konieczka</a:t>
            </a:r>
            <a:r>
              <a:rPr lang="en-US" dirty="0"/>
              <a:t>, P., </a:t>
            </a:r>
            <a:r>
              <a:rPr lang="en-US" dirty="0" err="1"/>
              <a:t>Migaszewski</a:t>
            </a:r>
            <a:r>
              <a:rPr lang="en-US" dirty="0"/>
              <a:t>, Z. </a:t>
            </a:r>
            <a:r>
              <a:rPr lang="en-US" dirty="0" err="1"/>
              <a:t>Namiesnik</a:t>
            </a:r>
            <a:r>
              <a:rPr lang="en-US" dirty="0"/>
              <a:t>, J., 2012, Analytical eco-scale for assessing the greenness of analytical procedures, Trends Anal. Chem., 37, 61-72</a:t>
            </a:r>
          </a:p>
          <a:p>
            <a:endParaRPr lang="en-US" dirty="0"/>
          </a:p>
          <a:p>
            <a:r>
              <a:rPr lang="en-US" dirty="0" err="1"/>
              <a:t>Tobiszewski</a:t>
            </a:r>
            <a:r>
              <a:rPr lang="en-US" dirty="0"/>
              <a:t>, M., </a:t>
            </a:r>
            <a:r>
              <a:rPr lang="en-US" dirty="0" err="1"/>
              <a:t>Namiesnik</a:t>
            </a:r>
            <a:r>
              <a:rPr lang="en-US" dirty="0"/>
              <a:t>, J., 2015, Scoring of solvents used in analytical laboratories by their toxicological and exposure hazards, </a:t>
            </a:r>
            <a:r>
              <a:rPr lang="en-US" dirty="0" err="1"/>
              <a:t>Ecotox</a:t>
            </a:r>
            <a:r>
              <a:rPr lang="en-US" dirty="0"/>
              <a:t>. Environ. Safety, 120, 169-173</a:t>
            </a:r>
          </a:p>
        </p:txBody>
      </p:sp>
      <p:sp>
        <p:nvSpPr>
          <p:cNvPr id="4" name="Slide Number Placeholder 3"/>
          <p:cNvSpPr>
            <a:spLocks noGrp="1"/>
          </p:cNvSpPr>
          <p:nvPr>
            <p:ph type="sldNum" sz="quarter" idx="5"/>
          </p:nvPr>
        </p:nvSpPr>
        <p:spPr/>
        <p:txBody>
          <a:bodyPr/>
          <a:lstStyle/>
          <a:p>
            <a:fld id="{068D2DE8-789B-3845-A45D-A3CA1BEDFA32}" type="slidenum">
              <a:rPr lang="en-US" smtClean="0"/>
              <a:t>11</a:t>
            </a:fld>
            <a:endParaRPr lang="en-US"/>
          </a:p>
        </p:txBody>
      </p:sp>
    </p:spTree>
    <p:extLst>
      <p:ext uri="{BB962C8B-B14F-4D97-AF65-F5344CB8AC3E}">
        <p14:creationId xmlns:p14="http://schemas.microsoft.com/office/powerpoint/2010/main" val="2152447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about the mentioned method assessments, see the articles:</a:t>
            </a:r>
          </a:p>
          <a:p>
            <a:endParaRPr lang="en-US" dirty="0"/>
          </a:p>
          <a:p>
            <a:endParaRPr lang="en-US" dirty="0"/>
          </a:p>
          <a:p>
            <a:r>
              <a:rPr lang="en-US" dirty="0"/>
              <a:t>NEMI: https://</a:t>
            </a:r>
            <a:r>
              <a:rPr lang="en-US" dirty="0" err="1"/>
              <a:t>www.nemi.gov</a:t>
            </a:r>
            <a:r>
              <a:rPr lang="en-US" dirty="0"/>
              <a:t>/about/ - also, see the article Chem. Rev., 2007, 106, 6, 2695-2708</a:t>
            </a:r>
          </a:p>
          <a:p>
            <a:endParaRPr lang="en-US" dirty="0"/>
          </a:p>
          <a:p>
            <a:r>
              <a:rPr lang="en-US" dirty="0" err="1"/>
              <a:t>Galuszka</a:t>
            </a:r>
            <a:r>
              <a:rPr lang="en-US" dirty="0"/>
              <a:t>, A., </a:t>
            </a:r>
            <a:r>
              <a:rPr lang="en-US" dirty="0" err="1"/>
              <a:t>Konieczka</a:t>
            </a:r>
            <a:r>
              <a:rPr lang="en-US" dirty="0"/>
              <a:t>, P., </a:t>
            </a:r>
            <a:r>
              <a:rPr lang="en-US" dirty="0" err="1"/>
              <a:t>Migaszewski</a:t>
            </a:r>
            <a:r>
              <a:rPr lang="en-US" dirty="0"/>
              <a:t>, Z. </a:t>
            </a:r>
            <a:r>
              <a:rPr lang="en-US" dirty="0" err="1"/>
              <a:t>Namiesnik</a:t>
            </a:r>
            <a:r>
              <a:rPr lang="en-US" dirty="0"/>
              <a:t>, J., 2012, Analytical eco-scale for assessing the greenness of analytical procedures, Trends Anal. Chem., 37, 61-72</a:t>
            </a:r>
          </a:p>
          <a:p>
            <a:endParaRPr lang="en-US" dirty="0"/>
          </a:p>
          <a:p>
            <a:r>
              <a:rPr lang="en-US" dirty="0" err="1"/>
              <a:t>Tobiszewski</a:t>
            </a:r>
            <a:r>
              <a:rPr lang="en-US" dirty="0"/>
              <a:t>, M., </a:t>
            </a:r>
            <a:r>
              <a:rPr lang="en-US" dirty="0" err="1"/>
              <a:t>Namiesnik</a:t>
            </a:r>
            <a:r>
              <a:rPr lang="en-US" dirty="0"/>
              <a:t>, J., 2015, Scoring of solvents used in analytical laboratories by their toxicological and exposure hazards, </a:t>
            </a:r>
            <a:r>
              <a:rPr lang="en-US" dirty="0" err="1"/>
              <a:t>Ecotox</a:t>
            </a:r>
            <a:r>
              <a:rPr lang="en-US" dirty="0"/>
              <a:t>. Environ. Safety, 120, 169-173</a:t>
            </a:r>
          </a:p>
        </p:txBody>
      </p:sp>
      <p:sp>
        <p:nvSpPr>
          <p:cNvPr id="4" name="Slide Number Placeholder 3"/>
          <p:cNvSpPr>
            <a:spLocks noGrp="1"/>
          </p:cNvSpPr>
          <p:nvPr>
            <p:ph type="sldNum" sz="quarter" idx="5"/>
          </p:nvPr>
        </p:nvSpPr>
        <p:spPr/>
        <p:txBody>
          <a:bodyPr/>
          <a:lstStyle/>
          <a:p>
            <a:fld id="{068D2DE8-789B-3845-A45D-A3CA1BEDFA32}" type="slidenum">
              <a:rPr lang="en-US" smtClean="0"/>
              <a:t>12</a:t>
            </a:fld>
            <a:endParaRPr lang="en-US"/>
          </a:p>
        </p:txBody>
      </p:sp>
    </p:spTree>
    <p:extLst>
      <p:ext uri="{BB962C8B-B14F-4D97-AF65-F5344CB8AC3E}">
        <p14:creationId xmlns:p14="http://schemas.microsoft.com/office/powerpoint/2010/main" val="25244064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28000">
              <a:schemeClr val="bg1"/>
            </a:gs>
            <a:gs pos="71000">
              <a:schemeClr val="bg1"/>
            </a:gs>
            <a:gs pos="48000">
              <a:schemeClr val="accent3">
                <a:lumMod val="20000"/>
                <a:lumOff val="80000"/>
                <a:alpha val="29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64C1B-6864-DF41-876F-7A3FE53A4021}"/>
              </a:ext>
            </a:extLst>
          </p:cNvPr>
          <p:cNvSpPr>
            <a:spLocks noGrp="1"/>
          </p:cNvSpPr>
          <p:nvPr>
            <p:ph type="ctrTitle"/>
          </p:nvPr>
        </p:nvSpPr>
        <p:spPr>
          <a:xfrm>
            <a:off x="1524000" y="2192038"/>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E4CB47C-3A2A-0D41-A163-90FBD398236C}"/>
              </a:ext>
            </a:extLst>
          </p:cNvPr>
          <p:cNvSpPr>
            <a:spLocks noGrp="1"/>
          </p:cNvSpPr>
          <p:nvPr>
            <p:ph type="subTitle" idx="1"/>
          </p:nvPr>
        </p:nvSpPr>
        <p:spPr>
          <a:xfrm>
            <a:off x="1524000" y="4761780"/>
            <a:ext cx="9144000" cy="937883"/>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DA9FA16A-B15E-C84A-9010-2656FB4BDD29}"/>
              </a:ext>
            </a:extLst>
          </p:cNvPr>
          <p:cNvSpPr>
            <a:spLocks noGrp="1"/>
          </p:cNvSpPr>
          <p:nvPr>
            <p:ph type="sldNum" sz="quarter" idx="12"/>
          </p:nvPr>
        </p:nvSpPr>
        <p:spPr/>
        <p:txBody>
          <a:bodyPr/>
          <a:lstStyle/>
          <a:p>
            <a:fld id="{7FC1B1FC-28D5-1941-A781-1AB2CBD52035}" type="slidenum">
              <a:rPr lang="en-US" smtClean="0"/>
              <a:t>‹#›</a:t>
            </a:fld>
            <a:endParaRPr lang="en-US"/>
          </a:p>
        </p:txBody>
      </p:sp>
      <p:pic>
        <p:nvPicPr>
          <p:cNvPr id="8" name="Picture 7">
            <a:extLst>
              <a:ext uri="{FF2B5EF4-FFF2-40B4-BE49-F238E27FC236}">
                <a16:creationId xmlns:a16="http://schemas.microsoft.com/office/drawing/2014/main" id="{AADC5850-73E2-DE45-9B77-BAF8951CCB74}"/>
              </a:ext>
            </a:extLst>
          </p:cNvPr>
          <p:cNvPicPr>
            <a:picLocks noChangeAspect="1"/>
          </p:cNvPicPr>
          <p:nvPr userDrawn="1"/>
        </p:nvPicPr>
        <p:blipFill>
          <a:blip r:embed="rId2"/>
          <a:stretch>
            <a:fillRect/>
          </a:stretch>
        </p:blipFill>
        <p:spPr>
          <a:xfrm>
            <a:off x="398253" y="824023"/>
            <a:ext cx="4001219" cy="711328"/>
          </a:xfrm>
          <a:prstGeom prst="rect">
            <a:avLst/>
          </a:prstGeom>
        </p:spPr>
      </p:pic>
      <p:pic>
        <p:nvPicPr>
          <p:cNvPr id="10" name="Picture 9">
            <a:extLst>
              <a:ext uri="{FF2B5EF4-FFF2-40B4-BE49-F238E27FC236}">
                <a16:creationId xmlns:a16="http://schemas.microsoft.com/office/drawing/2014/main" id="{7518DC9D-857A-EA46-B0C0-2B50520A55FE}"/>
              </a:ext>
            </a:extLst>
          </p:cNvPr>
          <p:cNvPicPr>
            <a:picLocks noChangeAspect="1"/>
          </p:cNvPicPr>
          <p:nvPr userDrawn="1"/>
        </p:nvPicPr>
        <p:blipFill>
          <a:blip r:embed="rId3"/>
          <a:stretch>
            <a:fillRect/>
          </a:stretch>
        </p:blipFill>
        <p:spPr>
          <a:xfrm>
            <a:off x="4537490" y="463064"/>
            <a:ext cx="644106" cy="945041"/>
          </a:xfrm>
          <a:prstGeom prst="rect">
            <a:avLst/>
          </a:prstGeom>
        </p:spPr>
      </p:pic>
      <p:sp>
        <p:nvSpPr>
          <p:cNvPr id="11" name="TextBox 10">
            <a:extLst>
              <a:ext uri="{FF2B5EF4-FFF2-40B4-BE49-F238E27FC236}">
                <a16:creationId xmlns:a16="http://schemas.microsoft.com/office/drawing/2014/main" id="{3BB9C9F5-C3C1-6949-ABC3-29D642A9654B}"/>
              </a:ext>
            </a:extLst>
          </p:cNvPr>
          <p:cNvSpPr txBox="1"/>
          <p:nvPr userDrawn="1"/>
        </p:nvSpPr>
        <p:spPr>
          <a:xfrm>
            <a:off x="5181596" y="877451"/>
            <a:ext cx="3674852" cy="584775"/>
          </a:xfrm>
          <a:prstGeom prst="rect">
            <a:avLst/>
          </a:prstGeom>
          <a:noFill/>
        </p:spPr>
        <p:txBody>
          <a:bodyPr wrap="square" rtlCol="0">
            <a:spAutoFit/>
          </a:bodyPr>
          <a:lstStyle/>
          <a:p>
            <a:r>
              <a:rPr lang="en-US" sz="1600" dirty="0">
                <a:solidFill>
                  <a:srgbClr val="002060"/>
                </a:solidFill>
                <a:latin typeface="Corbel" panose="020B0503020204020204" pitchFamily="34" charset="0"/>
                <a:ea typeface="Bodoni Ornaments" pitchFamily="2" charset="0"/>
                <a:cs typeface="Baghdad" pitchFamily="2" charset="-78"/>
              </a:rPr>
              <a:t>Center For Green Chemistry </a:t>
            </a:r>
          </a:p>
          <a:p>
            <a:r>
              <a:rPr lang="en-US" sz="1600" dirty="0">
                <a:solidFill>
                  <a:srgbClr val="002060"/>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C38C637F-429E-DB4E-A329-FD5E0A2BBFCF}"/>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Lst>
          </a:blip>
          <a:srcRect t="33849" b="36966"/>
          <a:stretch/>
        </p:blipFill>
        <p:spPr>
          <a:xfrm>
            <a:off x="8153400" y="602713"/>
            <a:ext cx="3353709" cy="984397"/>
          </a:xfrm>
          <a:prstGeom prst="rect">
            <a:avLst/>
          </a:prstGeom>
        </p:spPr>
      </p:pic>
    </p:spTree>
    <p:extLst>
      <p:ext uri="{BB962C8B-B14F-4D97-AF65-F5344CB8AC3E}">
        <p14:creationId xmlns:p14="http://schemas.microsoft.com/office/powerpoint/2010/main" val="407101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Ref idx="1001">
        <a:schemeClr val="bg1"/>
      </p:bgRef>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8A42F44-BC79-7F4B-A0A9-17AFDFF6A0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B8341C-89C7-214A-B1A0-C7C64858356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0" name="Title 1">
            <a:extLst>
              <a:ext uri="{FF2B5EF4-FFF2-40B4-BE49-F238E27FC236}">
                <a16:creationId xmlns:a16="http://schemas.microsoft.com/office/drawing/2014/main" id="{F86F49F5-B43C-7943-BA50-D48E9B7545E8}"/>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CCA03329-2166-D74E-8790-205799C81EC7}"/>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C6D20731-5A2D-9D41-8A3F-660B5686140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8039FA56-C3E4-874B-9B4B-14817B001C7C}"/>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339470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6758E-AF18-F84B-A585-C08AC818F1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239E3D-67C9-0A4E-8ADB-3CD08C501A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CA4158-6399-B54C-AA71-81A9BD888A6B}"/>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9366609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6AF8-B7AA-7346-AC50-CFADEB71D650}"/>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B9E0161-8239-9948-97DD-EEE29AD78059}"/>
              </a:ext>
            </a:extLst>
          </p:cNvPr>
          <p:cNvSpPr>
            <a:spLocks noGrp="1"/>
          </p:cNvSpPr>
          <p:nvPr>
            <p:ph idx="1"/>
          </p:nvPr>
        </p:nvSpPr>
        <p:spPr>
          <a:xfrm>
            <a:off x="838200" y="1750132"/>
            <a:ext cx="10515600" cy="42012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AA5D9A7-5D32-CB4E-9742-19D55408F015}"/>
              </a:ext>
            </a:extLst>
          </p:cNvPr>
          <p:cNvSpPr>
            <a:spLocks noGrp="1"/>
          </p:cNvSpPr>
          <p:nvPr>
            <p:ph type="sldNum" sz="quarter" idx="12"/>
          </p:nvPr>
        </p:nvSpPr>
        <p:spPr/>
        <p:txBody>
          <a:bodyPr/>
          <a:lstStyle/>
          <a:p>
            <a:fld id="{7FC1B1FC-28D5-1941-A781-1AB2CBD52035}" type="slidenum">
              <a:rPr lang="en-US" smtClean="0"/>
              <a:t>‹#›</a:t>
            </a:fld>
            <a:endParaRPr lang="en-US"/>
          </a:p>
        </p:txBody>
      </p:sp>
      <p:cxnSp>
        <p:nvCxnSpPr>
          <p:cNvPr id="7" name="Straight Connector 6">
            <a:extLst>
              <a:ext uri="{FF2B5EF4-FFF2-40B4-BE49-F238E27FC236}">
                <a16:creationId xmlns:a16="http://schemas.microsoft.com/office/drawing/2014/main" id="{3C50BF42-6BEC-3940-BA96-2C84E2C801E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0B8AB681-BF74-3A40-9BB6-8671DE36C2BE}"/>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03095283-C1FA-C94C-A02C-DF500D23C50F}"/>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509407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18C-79CE-FD40-99A9-B7E86545D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3885D8-026B-E240-B5BD-E2864685B8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56B46E09-C6DE-6A44-AD21-E51CBBDE0AA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41543861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F017D-ABCE-5746-A9E0-B38B4DC9A0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AF57A-6649-A443-82B5-5B3222A793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9276E91-7C34-0E41-ADBB-BF83A632669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1" name="Title 1">
            <a:extLst>
              <a:ext uri="{FF2B5EF4-FFF2-40B4-BE49-F238E27FC236}">
                <a16:creationId xmlns:a16="http://schemas.microsoft.com/office/drawing/2014/main" id="{E6DC5E7D-3955-F147-AC39-66524DFFC4EA}"/>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FF5EBF79-051A-AA43-A88C-24F9F9CB579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B9082CA2-F6B3-1D42-AEBD-8082A9D4DBA2}"/>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BC7C05F3-E838-E848-B614-1F4E6A263655}"/>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0210161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1D4869-718A-604B-B5B2-667994733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C89A0-4A92-7A49-B4F6-9B93A9D430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2AB146-9153-2E4F-AA85-729FC9431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3C46C2-E4CF-8F41-8DD1-37F5F438BE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D2A5A9E-A363-C249-AA41-41C70BFC1774}"/>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3" name="Title 1">
            <a:extLst>
              <a:ext uri="{FF2B5EF4-FFF2-40B4-BE49-F238E27FC236}">
                <a16:creationId xmlns:a16="http://schemas.microsoft.com/office/drawing/2014/main" id="{1BBA1F89-C84D-BF4F-A9BC-074FBABA387B}"/>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B4CC71-0AF6-FB47-9882-BAB6EBF37B82}"/>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A10EEFC7-52D9-024A-B075-C8E32A333BCD}"/>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3B72A71F-E00A-A743-A233-2E66060D91C7}"/>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3025121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1A2AFF-A88D-0940-BDF0-71CDE7A2740B}"/>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9" name="Title 1">
            <a:extLst>
              <a:ext uri="{FF2B5EF4-FFF2-40B4-BE49-F238E27FC236}">
                <a16:creationId xmlns:a16="http://schemas.microsoft.com/office/drawing/2014/main" id="{9F52CFFF-F207-6B4A-A321-46CA0F442BEC}"/>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8B91205-C77B-C548-BE32-2140A87EF463}"/>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EFC5485E-2843-9A43-9BAE-B21E54E2B35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17286D31-75E5-6E4F-89F5-20FB1532B22D}"/>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4916328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CCF5E-06EB-924F-B1F7-498C9C03115A}"/>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30473392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1103-8FF6-514D-95F9-D477DBD3A6EA}"/>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63CD72-F03F-244E-A370-5C99DA4BED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487B1E-96B8-0C41-AF22-2F0D9F112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D4548BED-582A-F147-809E-552F347B6C46}"/>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8935561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0E03-F261-B64F-A79D-5A1C35202AC3}"/>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35825EF-0162-0D4A-9105-CBAD572DA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04D4626-464E-8C49-9E35-2CFDD4172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053EECE8-B9C7-6B44-B11D-D2ED263E140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258571984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chemeClr val="bg1"/>
            </a:gs>
            <a:gs pos="100000">
              <a:schemeClr val="accent3">
                <a:lumMod val="20000"/>
                <a:lumOff val="80000"/>
              </a:schemeClr>
            </a:gs>
          </a:gsLst>
          <a:lin ang="13200000" scaled="0"/>
          <a:tileRect/>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30E9A4-02F4-4443-B0F9-A1856003D4FC}"/>
              </a:ext>
            </a:extLst>
          </p:cNvPr>
          <p:cNvGrpSpPr/>
          <p:nvPr userDrawn="1"/>
        </p:nvGrpSpPr>
        <p:grpSpPr>
          <a:xfrm>
            <a:off x="172530" y="6294646"/>
            <a:ext cx="5470899" cy="511595"/>
            <a:chOff x="398253" y="575137"/>
            <a:chExt cx="11849269" cy="1107744"/>
          </a:xfrm>
        </p:grpSpPr>
        <p:pic>
          <p:nvPicPr>
            <p:cNvPr id="11" name="Picture 10">
              <a:extLst>
                <a:ext uri="{FF2B5EF4-FFF2-40B4-BE49-F238E27FC236}">
                  <a16:creationId xmlns:a16="http://schemas.microsoft.com/office/drawing/2014/main" id="{F81C1BF8-3A37-E543-9FA2-5B3B121DFF9B}"/>
                </a:ext>
              </a:extLst>
            </p:cNvPr>
            <p:cNvPicPr>
              <a:picLocks noChangeAspect="1"/>
            </p:cNvPicPr>
            <p:nvPr userDrawn="1"/>
          </p:nvPicPr>
          <p:blipFill>
            <a:blip r:embed="rId13">
              <a:grayscl/>
            </a:blip>
            <a:stretch>
              <a:fillRect/>
            </a:stretch>
          </p:blipFill>
          <p:spPr>
            <a:xfrm>
              <a:off x="398253" y="824023"/>
              <a:ext cx="4001219" cy="711328"/>
            </a:xfrm>
            <a:prstGeom prst="rect">
              <a:avLst/>
            </a:prstGeom>
          </p:spPr>
        </p:pic>
        <p:pic>
          <p:nvPicPr>
            <p:cNvPr id="12" name="Picture 11">
              <a:extLst>
                <a:ext uri="{FF2B5EF4-FFF2-40B4-BE49-F238E27FC236}">
                  <a16:creationId xmlns:a16="http://schemas.microsoft.com/office/drawing/2014/main" id="{8A68EA78-BE0C-E143-8D7C-E6CC1DAD29C7}"/>
                </a:ext>
              </a:extLst>
            </p:cNvPr>
            <p:cNvPicPr>
              <a:picLocks noChangeAspect="1"/>
            </p:cNvPicPr>
            <p:nvPr userDrawn="1"/>
          </p:nvPicPr>
          <p:blipFill>
            <a:blip r:embed="rId14">
              <a:grayscl/>
            </a:blip>
            <a:stretch>
              <a:fillRect/>
            </a:stretch>
          </p:blipFill>
          <p:spPr>
            <a:xfrm>
              <a:off x="4612226" y="575137"/>
              <a:ext cx="644107" cy="945041"/>
            </a:xfrm>
            <a:prstGeom prst="rect">
              <a:avLst/>
            </a:prstGeom>
          </p:spPr>
        </p:pic>
        <p:sp>
          <p:nvSpPr>
            <p:cNvPr id="13" name="TextBox 12">
              <a:extLst>
                <a:ext uri="{FF2B5EF4-FFF2-40B4-BE49-F238E27FC236}">
                  <a16:creationId xmlns:a16="http://schemas.microsoft.com/office/drawing/2014/main" id="{E18C93EB-71B2-C64F-A4BF-D68796CEF9B5}"/>
                </a:ext>
              </a:extLst>
            </p:cNvPr>
            <p:cNvSpPr txBox="1"/>
            <p:nvPr userDrawn="1"/>
          </p:nvSpPr>
          <p:spPr>
            <a:xfrm>
              <a:off x="5181595" y="796207"/>
              <a:ext cx="3674851" cy="799706"/>
            </a:xfrm>
            <a:prstGeom prst="rect">
              <a:avLst/>
            </a:prstGeom>
            <a:noFill/>
          </p:spPr>
          <p:txBody>
            <a:bodyPr wrap="square" rtlCol="0">
              <a:spAutoFit/>
            </a:bodyPr>
            <a:lstStyle/>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Center For Green Chemistry </a:t>
              </a:r>
            </a:p>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96A9CC74-5940-4645-A435-2C7DACF00BE1}"/>
                </a:ext>
              </a:extLst>
            </p:cNvPr>
            <p:cNvPicPr>
              <a:picLocks noChangeAspect="1"/>
            </p:cNvPicPr>
            <p:nvPr userDrawn="1"/>
          </p:nvPicPr>
          <p:blipFill rotWithShape="1">
            <a:blip r:embed="rId15">
              <a:grayscl/>
              <a:extLst>
                <a:ext uri="{BEBA8EAE-BF5A-486C-A8C5-ECC9F3942E4B}">
                  <a14:imgProps xmlns:a14="http://schemas.microsoft.com/office/drawing/2010/main">
                    <a14:imgLayer r:embed="rId16">
                      <a14:imgEffect>
                        <a14:brightnessContrast bright="10000"/>
                      </a14:imgEffect>
                    </a14:imgLayer>
                  </a14:imgProps>
                </a:ext>
              </a:extLst>
            </a:blip>
            <a:srcRect t="33849" b="36966"/>
            <a:stretch/>
          </p:blipFill>
          <p:spPr>
            <a:xfrm>
              <a:off x="8893814" y="698484"/>
              <a:ext cx="3353708" cy="984397"/>
            </a:xfrm>
            <a:prstGeom prst="rect">
              <a:avLst/>
            </a:prstGeom>
          </p:spPr>
        </p:pic>
      </p:grpSp>
      <p:sp>
        <p:nvSpPr>
          <p:cNvPr id="2" name="Title Placeholder 1">
            <a:extLst>
              <a:ext uri="{FF2B5EF4-FFF2-40B4-BE49-F238E27FC236}">
                <a16:creationId xmlns:a16="http://schemas.microsoft.com/office/drawing/2014/main" id="{FF679091-E3A8-A041-9806-A4FE029CB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481EFE-6B2D-374E-B13E-39EB65D90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66EAE97-4033-3E44-B448-F0AE3F7221BE}"/>
              </a:ext>
            </a:extLst>
          </p:cNvPr>
          <p:cNvSpPr>
            <a:spLocks noGrp="1"/>
          </p:cNvSpPr>
          <p:nvPr>
            <p:ph type="sldNum" sz="quarter" idx="4"/>
          </p:nvPr>
        </p:nvSpPr>
        <p:spPr>
          <a:xfrm>
            <a:off x="9266208" y="6330309"/>
            <a:ext cx="2743200" cy="365125"/>
          </a:xfrm>
          <a:prstGeom prst="rect">
            <a:avLst/>
          </a:prstGeom>
        </p:spPr>
        <p:txBody>
          <a:bodyPr vert="horz" lIns="91440" tIns="45720" rIns="91440" bIns="45720" rtlCol="0" anchor="ctr"/>
          <a:lstStyle>
            <a:lvl1pPr algn="r">
              <a:defRPr sz="1200">
                <a:solidFill>
                  <a:schemeClr val="tx1">
                    <a:lumMod val="65000"/>
                    <a:lumOff val="35000"/>
                  </a:schemeClr>
                </a:solidFill>
                <a:latin typeface="Corbel" panose="020B0503020204020204" pitchFamily="34" charset="0"/>
              </a:defRPr>
            </a:lvl1pPr>
          </a:lstStyle>
          <a:p>
            <a:fld id="{7FC1B1FC-28D5-1941-A781-1AB2CBD52035}" type="slidenum">
              <a:rPr lang="en-US" smtClean="0"/>
              <a:pPr/>
              <a:t>‹#›</a:t>
            </a:fld>
            <a:endParaRPr lang="en-US"/>
          </a:p>
        </p:txBody>
      </p:sp>
    </p:spTree>
    <p:extLst>
      <p:ext uri="{BB962C8B-B14F-4D97-AF65-F5344CB8AC3E}">
        <p14:creationId xmlns:p14="http://schemas.microsoft.com/office/powerpoint/2010/main" val="3924488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FD781-DE95-B248-8C4C-74F44859F14C}"/>
              </a:ext>
            </a:extLst>
          </p:cNvPr>
          <p:cNvSpPr>
            <a:spLocks noGrp="1"/>
          </p:cNvSpPr>
          <p:nvPr>
            <p:ph type="ctrTitle"/>
          </p:nvPr>
        </p:nvSpPr>
        <p:spPr>
          <a:xfrm>
            <a:off x="1524000" y="2095500"/>
            <a:ext cx="9144000" cy="1842080"/>
          </a:xfrm>
        </p:spPr>
        <p:txBody>
          <a:bodyPr>
            <a:normAutofit/>
          </a:bodyPr>
          <a:lstStyle/>
          <a:p>
            <a:r>
              <a:rPr lang="en-US" sz="4000" dirty="0">
                <a:latin typeface="+mn-lt"/>
              </a:rPr>
              <a:t>Green Analytical Chemistry</a:t>
            </a:r>
          </a:p>
        </p:txBody>
      </p:sp>
      <p:sp>
        <p:nvSpPr>
          <p:cNvPr id="4" name="Subtitle 2">
            <a:extLst>
              <a:ext uri="{FF2B5EF4-FFF2-40B4-BE49-F238E27FC236}">
                <a16:creationId xmlns:a16="http://schemas.microsoft.com/office/drawing/2014/main" id="{38B5B1D0-6915-4D73-9BAB-01C217A341D6}"/>
              </a:ext>
            </a:extLst>
          </p:cNvPr>
          <p:cNvSpPr>
            <a:spLocks noGrp="1"/>
          </p:cNvSpPr>
          <p:nvPr>
            <p:ph type="subTitle" idx="1"/>
          </p:nvPr>
        </p:nvSpPr>
        <p:spPr>
          <a:xfrm>
            <a:off x="1524000" y="4762500"/>
            <a:ext cx="9144000" cy="936625"/>
          </a:xfrm>
        </p:spPr>
        <p:txBody>
          <a:bodyPr>
            <a:noAutofit/>
          </a:bodyPr>
          <a:lstStyle/>
          <a:p>
            <a:r>
              <a:rPr lang="en-US" dirty="0"/>
              <a:t>Lecture #20</a:t>
            </a:r>
          </a:p>
          <a:p>
            <a:r>
              <a:rPr lang="en-US" dirty="0"/>
              <a:t>Date:</a:t>
            </a:r>
          </a:p>
          <a:p>
            <a:r>
              <a:rPr lang="en-US" dirty="0"/>
              <a:t>Course #</a:t>
            </a:r>
          </a:p>
        </p:txBody>
      </p:sp>
    </p:spTree>
    <p:extLst>
      <p:ext uri="{BB962C8B-B14F-4D97-AF65-F5344CB8AC3E}">
        <p14:creationId xmlns:p14="http://schemas.microsoft.com/office/powerpoint/2010/main" val="3326571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C46E-EEBF-944A-9BA1-35C53B27CCA2}"/>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396FBCC7-E35F-5F4C-A7FE-B57A5FECDD4A}"/>
              </a:ext>
            </a:extLst>
          </p:cNvPr>
          <p:cNvSpPr>
            <a:spLocks noGrp="1"/>
          </p:cNvSpPr>
          <p:nvPr>
            <p:ph idx="1"/>
          </p:nvPr>
        </p:nvSpPr>
        <p:spPr/>
        <p:txBody>
          <a:bodyPr/>
          <a:lstStyle/>
          <a:p>
            <a:r>
              <a:rPr lang="en-US" dirty="0"/>
              <a:t>What is Green Analytical Chemistry?</a:t>
            </a:r>
          </a:p>
          <a:p>
            <a:r>
              <a:rPr lang="en-US" dirty="0">
                <a:solidFill>
                  <a:schemeClr val="accent2"/>
                </a:solidFill>
              </a:rPr>
              <a:t>Analytical Method Assessment</a:t>
            </a:r>
          </a:p>
          <a:p>
            <a:pPr lvl="1"/>
            <a:r>
              <a:rPr lang="en-US" dirty="0"/>
              <a:t>Tools and Techniques for Assessing Greenness of Analytical Methods</a:t>
            </a:r>
          </a:p>
          <a:p>
            <a:r>
              <a:rPr lang="en-US" dirty="0"/>
              <a:t>Sample Preparation</a:t>
            </a:r>
          </a:p>
          <a:p>
            <a:r>
              <a:rPr lang="en-US" dirty="0"/>
              <a:t>Analytical Techniques and Methods</a:t>
            </a:r>
          </a:p>
          <a:p>
            <a:pPr lvl="1"/>
            <a:r>
              <a:rPr lang="en-US" dirty="0"/>
              <a:t>Chromatography</a:t>
            </a:r>
          </a:p>
          <a:p>
            <a:pPr lvl="1"/>
            <a:r>
              <a:rPr lang="en-US" dirty="0"/>
              <a:t>Spectroscopy</a:t>
            </a:r>
          </a:p>
          <a:p>
            <a:pPr lvl="1"/>
            <a:r>
              <a:rPr lang="en-US" dirty="0"/>
              <a:t>Mass spectrometry</a:t>
            </a:r>
          </a:p>
          <a:p>
            <a:r>
              <a:rPr lang="en-US" dirty="0"/>
              <a:t>Process Analytical Technology (PAT)</a:t>
            </a:r>
          </a:p>
        </p:txBody>
      </p:sp>
    </p:spTree>
    <p:extLst>
      <p:ext uri="{BB962C8B-B14F-4D97-AF65-F5344CB8AC3E}">
        <p14:creationId xmlns:p14="http://schemas.microsoft.com/office/powerpoint/2010/main" val="4254269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Method Assessment: </a:t>
            </a:r>
            <a:br>
              <a:rPr lang="en-US" sz="4000" dirty="0">
                <a:latin typeface="+mn-lt"/>
              </a:rPr>
            </a:br>
            <a:r>
              <a:rPr lang="en-US" sz="4000" dirty="0">
                <a:latin typeface="+mn-lt"/>
              </a:rPr>
              <a:t>Tools &amp; Techniques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p:txBody>
          <a:bodyPr/>
          <a:lstStyle/>
          <a:p>
            <a:r>
              <a:rPr lang="en-US" dirty="0"/>
              <a:t>Tools for measuring the “greenness” of analytical methods:</a:t>
            </a:r>
          </a:p>
          <a:p>
            <a:pPr lvl="1"/>
            <a:r>
              <a:rPr lang="en-US" dirty="0"/>
              <a:t>NEMI – National Environmental Methods Index: Searchable database for analytical methods</a:t>
            </a:r>
          </a:p>
          <a:p>
            <a:pPr lvl="1"/>
            <a:r>
              <a:rPr lang="en-US" dirty="0"/>
              <a:t>Eco-tool (</a:t>
            </a:r>
            <a:r>
              <a:rPr lang="en-US" dirty="0" err="1"/>
              <a:t>Galuszka</a:t>
            </a:r>
            <a:r>
              <a:rPr lang="en-US" dirty="0"/>
              <a:t>, et. al.)</a:t>
            </a:r>
          </a:p>
          <a:p>
            <a:r>
              <a:rPr lang="en-US" dirty="0"/>
              <a:t>Scoring of solvents</a:t>
            </a:r>
          </a:p>
          <a:p>
            <a:pPr lvl="1"/>
            <a:r>
              <a:rPr lang="en-US" dirty="0"/>
              <a:t>total hazard value (</a:t>
            </a:r>
            <a:r>
              <a:rPr lang="en-US" dirty="0" err="1"/>
              <a:t>tHV</a:t>
            </a:r>
            <a:r>
              <a:rPr lang="en-US" dirty="0"/>
              <a:t>) and total analytical hazard value (</a:t>
            </a:r>
            <a:r>
              <a:rPr lang="en-US" dirty="0" err="1"/>
              <a:t>taHV</a:t>
            </a:r>
            <a:r>
              <a:rPr lang="en-US" dirty="0"/>
              <a:t>) (</a:t>
            </a:r>
            <a:r>
              <a:rPr lang="en-US" dirty="0" err="1"/>
              <a:t>Tobiszewski</a:t>
            </a:r>
            <a:r>
              <a:rPr lang="en-US" dirty="0"/>
              <a:t>, et. al.) (see next slide)</a:t>
            </a:r>
          </a:p>
        </p:txBody>
      </p:sp>
    </p:spTree>
    <p:extLst>
      <p:ext uri="{BB962C8B-B14F-4D97-AF65-F5344CB8AC3E}">
        <p14:creationId xmlns:p14="http://schemas.microsoft.com/office/powerpoint/2010/main" val="1084789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err="1">
                <a:latin typeface="+mn-lt"/>
              </a:rPr>
              <a:t>tHV</a:t>
            </a:r>
            <a:r>
              <a:rPr lang="en-US" sz="4000" dirty="0">
                <a:latin typeface="+mn-lt"/>
              </a:rPr>
              <a:t> and </a:t>
            </a:r>
            <a:r>
              <a:rPr lang="en-US" sz="4000" dirty="0" err="1">
                <a:latin typeface="+mn-lt"/>
              </a:rPr>
              <a:t>taHV</a:t>
            </a:r>
            <a:r>
              <a:rPr lang="en-US" sz="4000" dirty="0">
                <a:latin typeface="+mn-lt"/>
              </a:rPr>
              <a:t> values of common solvents used in analytical procedures</a:t>
            </a:r>
          </a:p>
        </p:txBody>
      </p:sp>
      <p:graphicFrame>
        <p:nvGraphicFramePr>
          <p:cNvPr id="7" name="Content Placeholder 6">
            <a:extLst>
              <a:ext uri="{FF2B5EF4-FFF2-40B4-BE49-F238E27FC236}">
                <a16:creationId xmlns:a16="http://schemas.microsoft.com/office/drawing/2014/main" id="{E97342CE-3E86-8241-8218-9825F1C6DFDA}"/>
              </a:ext>
            </a:extLst>
          </p:cNvPr>
          <p:cNvGraphicFramePr>
            <a:graphicFrameLocks noGrp="1"/>
          </p:cNvGraphicFramePr>
          <p:nvPr>
            <p:ph idx="1"/>
            <p:extLst>
              <p:ext uri="{D42A27DB-BD31-4B8C-83A1-F6EECF244321}">
                <p14:modId xmlns:p14="http://schemas.microsoft.com/office/powerpoint/2010/main" val="3876235104"/>
              </p:ext>
            </p:extLst>
          </p:nvPr>
        </p:nvGraphicFramePr>
        <p:xfrm>
          <a:off x="6137189" y="1500688"/>
          <a:ext cx="5216611" cy="5314724"/>
        </p:xfrm>
        <a:graphic>
          <a:graphicData uri="http://schemas.openxmlformats.org/drawingml/2006/table">
            <a:tbl>
              <a:tblPr firstRow="1" bandRow="1">
                <a:tableStyleId>{5C22544A-7EE6-4342-B048-85BDC9FD1C3A}</a:tableStyleId>
              </a:tblPr>
              <a:tblGrid>
                <a:gridCol w="1304153">
                  <a:extLst>
                    <a:ext uri="{9D8B030D-6E8A-4147-A177-3AD203B41FA5}">
                      <a16:colId xmlns:a16="http://schemas.microsoft.com/office/drawing/2014/main" val="2488512463"/>
                    </a:ext>
                  </a:extLst>
                </a:gridCol>
                <a:gridCol w="1836521">
                  <a:extLst>
                    <a:ext uri="{9D8B030D-6E8A-4147-A177-3AD203B41FA5}">
                      <a16:colId xmlns:a16="http://schemas.microsoft.com/office/drawing/2014/main" val="3729461454"/>
                    </a:ext>
                  </a:extLst>
                </a:gridCol>
                <a:gridCol w="1121301">
                  <a:extLst>
                    <a:ext uri="{9D8B030D-6E8A-4147-A177-3AD203B41FA5}">
                      <a16:colId xmlns:a16="http://schemas.microsoft.com/office/drawing/2014/main" val="2881580837"/>
                    </a:ext>
                  </a:extLst>
                </a:gridCol>
                <a:gridCol w="954636">
                  <a:extLst>
                    <a:ext uri="{9D8B030D-6E8A-4147-A177-3AD203B41FA5}">
                      <a16:colId xmlns:a16="http://schemas.microsoft.com/office/drawing/2014/main" val="3585612770"/>
                    </a:ext>
                  </a:extLst>
                </a:gridCol>
              </a:tblGrid>
              <a:tr h="279039">
                <a:tc>
                  <a:txBody>
                    <a:bodyPr/>
                    <a:lstStyle/>
                    <a:p>
                      <a:endParaRPr lang="en-US" sz="1200" dirty="0"/>
                    </a:p>
                  </a:txBody>
                  <a:tcPr/>
                </a:tc>
                <a:tc>
                  <a:txBody>
                    <a:bodyPr/>
                    <a:lstStyle/>
                    <a:p>
                      <a:r>
                        <a:rPr lang="en-US" sz="1200" dirty="0"/>
                        <a:t>Compound Name</a:t>
                      </a:r>
                    </a:p>
                  </a:txBody>
                  <a:tcPr/>
                </a:tc>
                <a:tc>
                  <a:txBody>
                    <a:bodyPr/>
                    <a:lstStyle/>
                    <a:p>
                      <a:pPr algn="ctr"/>
                      <a:r>
                        <a:rPr lang="en-US" sz="1200" dirty="0" err="1"/>
                        <a:t>tHV</a:t>
                      </a:r>
                      <a:endParaRPr lang="en-US" sz="1200" dirty="0"/>
                    </a:p>
                  </a:txBody>
                  <a:tcPr/>
                </a:tc>
                <a:tc>
                  <a:txBody>
                    <a:bodyPr/>
                    <a:lstStyle/>
                    <a:p>
                      <a:pPr algn="ctr"/>
                      <a:r>
                        <a:rPr lang="en-US" sz="1200" dirty="0" err="1"/>
                        <a:t>taHV</a:t>
                      </a:r>
                      <a:endParaRPr lang="en-US" sz="1200" dirty="0"/>
                    </a:p>
                  </a:txBody>
                  <a:tcPr/>
                </a:tc>
                <a:extLst>
                  <a:ext uri="{0D108BD9-81ED-4DB2-BD59-A6C34878D82A}">
                    <a16:rowId xmlns:a16="http://schemas.microsoft.com/office/drawing/2014/main" val="3301523630"/>
                  </a:ext>
                </a:extLst>
              </a:tr>
              <a:tr h="279039">
                <a:tc rowSpan="4">
                  <a:txBody>
                    <a:bodyPr/>
                    <a:lstStyle/>
                    <a:p>
                      <a:r>
                        <a:rPr lang="en-US" sz="1200" dirty="0"/>
                        <a:t>Hydrocarbons</a:t>
                      </a:r>
                    </a:p>
                  </a:txBody>
                  <a:tcPr/>
                </a:tc>
                <a:tc>
                  <a:txBody>
                    <a:bodyPr/>
                    <a:lstStyle/>
                    <a:p>
                      <a:r>
                        <a:rPr lang="en-US" sz="1200" dirty="0"/>
                        <a:t>Pentane*</a:t>
                      </a:r>
                    </a:p>
                  </a:txBody>
                  <a:tcPr/>
                </a:tc>
                <a:tc>
                  <a:txBody>
                    <a:bodyPr/>
                    <a:lstStyle/>
                    <a:p>
                      <a:pPr algn="ctr"/>
                      <a:r>
                        <a:rPr lang="en-US" sz="1200" dirty="0"/>
                        <a:t>23.4</a:t>
                      </a:r>
                    </a:p>
                  </a:txBody>
                  <a:tcPr/>
                </a:tc>
                <a:tc>
                  <a:txBody>
                    <a:bodyPr/>
                    <a:lstStyle/>
                    <a:p>
                      <a:pPr algn="ctr"/>
                      <a:r>
                        <a:rPr lang="en-US" sz="1200" dirty="0"/>
                        <a:t>36.4</a:t>
                      </a:r>
                    </a:p>
                  </a:txBody>
                  <a:tcPr/>
                </a:tc>
                <a:extLst>
                  <a:ext uri="{0D108BD9-81ED-4DB2-BD59-A6C34878D82A}">
                    <a16:rowId xmlns:a16="http://schemas.microsoft.com/office/drawing/2014/main" val="2883403679"/>
                  </a:ext>
                </a:extLst>
              </a:tr>
              <a:tr h="279039">
                <a:tc vMerge="1">
                  <a:txBody>
                    <a:bodyPr/>
                    <a:lstStyle/>
                    <a:p>
                      <a:endParaRPr lang="en-US"/>
                    </a:p>
                  </a:txBody>
                  <a:tcPr/>
                </a:tc>
                <a:tc>
                  <a:txBody>
                    <a:bodyPr/>
                    <a:lstStyle/>
                    <a:p>
                      <a:r>
                        <a:rPr lang="en-US" sz="1200" dirty="0"/>
                        <a:t>Hexane*</a:t>
                      </a:r>
                    </a:p>
                  </a:txBody>
                  <a:tcPr/>
                </a:tc>
                <a:tc>
                  <a:txBody>
                    <a:bodyPr/>
                    <a:lstStyle/>
                    <a:p>
                      <a:pPr algn="ctr"/>
                      <a:r>
                        <a:rPr lang="en-US" sz="1200" dirty="0"/>
                        <a:t>53.8</a:t>
                      </a:r>
                    </a:p>
                  </a:txBody>
                  <a:tcPr/>
                </a:tc>
                <a:tc>
                  <a:txBody>
                    <a:bodyPr/>
                    <a:lstStyle/>
                    <a:p>
                      <a:pPr algn="ctr"/>
                      <a:r>
                        <a:rPr lang="en-US" sz="1200" dirty="0"/>
                        <a:t>81.4</a:t>
                      </a:r>
                    </a:p>
                  </a:txBody>
                  <a:tcPr/>
                </a:tc>
                <a:extLst>
                  <a:ext uri="{0D108BD9-81ED-4DB2-BD59-A6C34878D82A}">
                    <a16:rowId xmlns:a16="http://schemas.microsoft.com/office/drawing/2014/main" val="2082316402"/>
                  </a:ext>
                </a:extLst>
              </a:tr>
              <a:tr h="279039">
                <a:tc vMerge="1">
                  <a:txBody>
                    <a:bodyPr/>
                    <a:lstStyle/>
                    <a:p>
                      <a:endParaRPr lang="en-US"/>
                    </a:p>
                  </a:txBody>
                  <a:tcPr/>
                </a:tc>
                <a:tc>
                  <a:txBody>
                    <a:bodyPr/>
                    <a:lstStyle/>
                    <a:p>
                      <a:r>
                        <a:rPr lang="en-US" sz="1200" dirty="0"/>
                        <a:t>Cyclohexane*</a:t>
                      </a:r>
                    </a:p>
                  </a:txBody>
                  <a:tcPr/>
                </a:tc>
                <a:tc>
                  <a:txBody>
                    <a:bodyPr/>
                    <a:lstStyle/>
                    <a:p>
                      <a:pPr algn="ctr"/>
                      <a:r>
                        <a:rPr lang="en-US" sz="1200" dirty="0"/>
                        <a:t>57.9</a:t>
                      </a:r>
                    </a:p>
                  </a:txBody>
                  <a:tcPr/>
                </a:tc>
                <a:tc>
                  <a:txBody>
                    <a:bodyPr/>
                    <a:lstStyle/>
                    <a:p>
                      <a:pPr algn="ctr"/>
                      <a:r>
                        <a:rPr lang="en-US" sz="1200" dirty="0"/>
                        <a:t>79.8</a:t>
                      </a:r>
                    </a:p>
                  </a:txBody>
                  <a:tcPr/>
                </a:tc>
                <a:extLst>
                  <a:ext uri="{0D108BD9-81ED-4DB2-BD59-A6C34878D82A}">
                    <a16:rowId xmlns:a16="http://schemas.microsoft.com/office/drawing/2014/main" val="449736483"/>
                  </a:ext>
                </a:extLst>
              </a:tr>
              <a:tr h="279039">
                <a:tc vMerge="1">
                  <a:txBody>
                    <a:bodyPr/>
                    <a:lstStyle/>
                    <a:p>
                      <a:endParaRPr lang="en-US" dirty="0"/>
                    </a:p>
                  </a:txBody>
                  <a:tcPr/>
                </a:tc>
                <a:tc>
                  <a:txBody>
                    <a:bodyPr/>
                    <a:lstStyle/>
                    <a:p>
                      <a:r>
                        <a:rPr lang="en-US" sz="1200" dirty="0"/>
                        <a:t>Heptane*</a:t>
                      </a:r>
                    </a:p>
                  </a:txBody>
                  <a:tcPr/>
                </a:tc>
                <a:tc>
                  <a:txBody>
                    <a:bodyPr/>
                    <a:lstStyle/>
                    <a:p>
                      <a:pPr algn="ctr"/>
                      <a:r>
                        <a:rPr lang="en-US" sz="1200" dirty="0"/>
                        <a:t>15.2</a:t>
                      </a:r>
                    </a:p>
                  </a:txBody>
                  <a:tcPr/>
                </a:tc>
                <a:tc>
                  <a:txBody>
                    <a:bodyPr/>
                    <a:lstStyle/>
                    <a:p>
                      <a:pPr algn="ctr"/>
                      <a:r>
                        <a:rPr lang="en-US" sz="1200" dirty="0"/>
                        <a:t>20.9</a:t>
                      </a:r>
                    </a:p>
                  </a:txBody>
                  <a:tcPr/>
                </a:tc>
                <a:extLst>
                  <a:ext uri="{0D108BD9-81ED-4DB2-BD59-A6C34878D82A}">
                    <a16:rowId xmlns:a16="http://schemas.microsoft.com/office/drawing/2014/main" val="3762958238"/>
                  </a:ext>
                </a:extLst>
              </a:tr>
              <a:tr h="279039">
                <a:tc rowSpan="3">
                  <a:txBody>
                    <a:bodyPr/>
                    <a:lstStyle/>
                    <a:p>
                      <a:r>
                        <a:rPr lang="en-US" sz="1200" dirty="0"/>
                        <a:t>Alcohols</a:t>
                      </a:r>
                    </a:p>
                  </a:txBody>
                  <a:tcPr/>
                </a:tc>
                <a:tc>
                  <a:txBody>
                    <a:bodyPr/>
                    <a:lstStyle/>
                    <a:p>
                      <a:r>
                        <a:rPr lang="en-US" sz="1200" dirty="0"/>
                        <a:t>Methanol</a:t>
                      </a:r>
                    </a:p>
                  </a:txBody>
                  <a:tcPr/>
                </a:tc>
                <a:tc>
                  <a:txBody>
                    <a:bodyPr/>
                    <a:lstStyle/>
                    <a:p>
                      <a:pPr algn="ctr"/>
                      <a:r>
                        <a:rPr lang="en-US" sz="1200" dirty="0"/>
                        <a:t>8.8</a:t>
                      </a:r>
                    </a:p>
                  </a:txBody>
                  <a:tcPr/>
                </a:tc>
                <a:tc>
                  <a:txBody>
                    <a:bodyPr/>
                    <a:lstStyle/>
                    <a:p>
                      <a:pPr algn="ctr"/>
                      <a:r>
                        <a:rPr lang="en-US" sz="1200" dirty="0"/>
                        <a:t>15.7</a:t>
                      </a:r>
                    </a:p>
                  </a:txBody>
                  <a:tcPr/>
                </a:tc>
                <a:extLst>
                  <a:ext uri="{0D108BD9-81ED-4DB2-BD59-A6C34878D82A}">
                    <a16:rowId xmlns:a16="http://schemas.microsoft.com/office/drawing/2014/main" val="3460917697"/>
                  </a:ext>
                </a:extLst>
              </a:tr>
              <a:tr h="279039">
                <a:tc vMerge="1">
                  <a:txBody>
                    <a:bodyPr/>
                    <a:lstStyle/>
                    <a:p>
                      <a:endParaRPr lang="en-US" dirty="0"/>
                    </a:p>
                  </a:txBody>
                  <a:tcPr/>
                </a:tc>
                <a:tc>
                  <a:txBody>
                    <a:bodyPr/>
                    <a:lstStyle/>
                    <a:p>
                      <a:r>
                        <a:rPr lang="en-US" sz="1200" dirty="0"/>
                        <a:t>Ethanol</a:t>
                      </a:r>
                    </a:p>
                  </a:txBody>
                  <a:tcPr/>
                </a:tc>
                <a:tc>
                  <a:txBody>
                    <a:bodyPr/>
                    <a:lstStyle/>
                    <a:p>
                      <a:pPr algn="ctr"/>
                      <a:r>
                        <a:rPr lang="en-US" sz="1200" dirty="0"/>
                        <a:t>4.1</a:t>
                      </a:r>
                    </a:p>
                  </a:txBody>
                  <a:tcPr/>
                </a:tc>
                <a:tc>
                  <a:txBody>
                    <a:bodyPr/>
                    <a:lstStyle/>
                    <a:p>
                      <a:pPr algn="ctr"/>
                      <a:r>
                        <a:rPr lang="en-US" sz="1200" dirty="0"/>
                        <a:t>7.2</a:t>
                      </a:r>
                    </a:p>
                  </a:txBody>
                  <a:tcPr/>
                </a:tc>
                <a:extLst>
                  <a:ext uri="{0D108BD9-81ED-4DB2-BD59-A6C34878D82A}">
                    <a16:rowId xmlns:a16="http://schemas.microsoft.com/office/drawing/2014/main" val="2702536059"/>
                  </a:ext>
                </a:extLst>
              </a:tr>
              <a:tr h="279039">
                <a:tc vMerge="1">
                  <a:txBody>
                    <a:bodyPr/>
                    <a:lstStyle/>
                    <a:p>
                      <a:endParaRPr lang="en-US" dirty="0"/>
                    </a:p>
                  </a:txBody>
                  <a:tcPr/>
                </a:tc>
                <a:tc>
                  <a:txBody>
                    <a:bodyPr/>
                    <a:lstStyle/>
                    <a:p>
                      <a:r>
                        <a:rPr lang="en-US" sz="1200" dirty="0"/>
                        <a:t>Isopropanol</a:t>
                      </a:r>
                    </a:p>
                  </a:txBody>
                  <a:tcPr/>
                </a:tc>
                <a:tc>
                  <a:txBody>
                    <a:bodyPr/>
                    <a:lstStyle/>
                    <a:p>
                      <a:pPr algn="ctr"/>
                      <a:r>
                        <a:rPr lang="en-US" sz="1200" dirty="0"/>
                        <a:t>3.9</a:t>
                      </a:r>
                    </a:p>
                  </a:txBody>
                  <a:tcPr/>
                </a:tc>
                <a:tc>
                  <a:txBody>
                    <a:bodyPr/>
                    <a:lstStyle/>
                    <a:p>
                      <a:pPr algn="ctr"/>
                      <a:r>
                        <a:rPr lang="en-US" sz="1200" dirty="0"/>
                        <a:t>6.8</a:t>
                      </a:r>
                    </a:p>
                  </a:txBody>
                  <a:tcPr/>
                </a:tc>
                <a:extLst>
                  <a:ext uri="{0D108BD9-81ED-4DB2-BD59-A6C34878D82A}">
                    <a16:rowId xmlns:a16="http://schemas.microsoft.com/office/drawing/2014/main" val="3940701019"/>
                  </a:ext>
                </a:extLst>
              </a:tr>
              <a:tr h="279039">
                <a:tc rowSpan="3">
                  <a:txBody>
                    <a:bodyPr/>
                    <a:lstStyle/>
                    <a:p>
                      <a:r>
                        <a:rPr lang="en-US" sz="1200" dirty="0"/>
                        <a:t>Ethers</a:t>
                      </a:r>
                    </a:p>
                  </a:txBody>
                  <a:tcPr/>
                </a:tc>
                <a:tc>
                  <a:txBody>
                    <a:bodyPr/>
                    <a:lstStyle/>
                    <a:p>
                      <a:r>
                        <a:rPr lang="en-US" sz="1200" dirty="0"/>
                        <a:t>Diethyl ether</a:t>
                      </a:r>
                    </a:p>
                  </a:txBody>
                  <a:tcPr/>
                </a:tc>
                <a:tc>
                  <a:txBody>
                    <a:bodyPr/>
                    <a:lstStyle/>
                    <a:p>
                      <a:pPr algn="ctr"/>
                      <a:r>
                        <a:rPr lang="en-US" sz="1200" dirty="0"/>
                        <a:t>8.7</a:t>
                      </a:r>
                    </a:p>
                  </a:txBody>
                  <a:tcPr/>
                </a:tc>
                <a:tc>
                  <a:txBody>
                    <a:bodyPr/>
                    <a:lstStyle/>
                    <a:p>
                      <a:pPr algn="ctr"/>
                      <a:r>
                        <a:rPr lang="en-US" sz="1200" dirty="0"/>
                        <a:t>16</a:t>
                      </a:r>
                    </a:p>
                  </a:txBody>
                  <a:tcPr/>
                </a:tc>
                <a:extLst>
                  <a:ext uri="{0D108BD9-81ED-4DB2-BD59-A6C34878D82A}">
                    <a16:rowId xmlns:a16="http://schemas.microsoft.com/office/drawing/2014/main" val="1599918027"/>
                  </a:ext>
                </a:extLst>
              </a:tr>
              <a:tr h="292022">
                <a:tc vMerge="1">
                  <a:txBody>
                    <a:bodyPr/>
                    <a:lstStyle/>
                    <a:p>
                      <a:endParaRPr lang="en-US" sz="1200"/>
                    </a:p>
                  </a:txBody>
                  <a:tcPr/>
                </a:tc>
                <a:tc>
                  <a:txBody>
                    <a:bodyPr/>
                    <a:lstStyle/>
                    <a:p>
                      <a:r>
                        <a:rPr lang="en-US" sz="1200" dirty="0"/>
                        <a:t>Methyl t-butyl ether</a:t>
                      </a:r>
                    </a:p>
                  </a:txBody>
                  <a:tcPr/>
                </a:tc>
                <a:tc>
                  <a:txBody>
                    <a:bodyPr/>
                    <a:lstStyle/>
                    <a:p>
                      <a:pPr algn="ctr"/>
                      <a:r>
                        <a:rPr lang="en-US" sz="1200" dirty="0"/>
                        <a:t>2.7</a:t>
                      </a:r>
                    </a:p>
                  </a:txBody>
                  <a:tcPr/>
                </a:tc>
                <a:tc>
                  <a:txBody>
                    <a:bodyPr/>
                    <a:lstStyle/>
                    <a:p>
                      <a:pPr algn="ctr"/>
                      <a:r>
                        <a:rPr lang="en-US" sz="1200" dirty="0"/>
                        <a:t>3.8</a:t>
                      </a:r>
                    </a:p>
                  </a:txBody>
                  <a:tcPr/>
                </a:tc>
                <a:extLst>
                  <a:ext uri="{0D108BD9-81ED-4DB2-BD59-A6C34878D82A}">
                    <a16:rowId xmlns:a16="http://schemas.microsoft.com/office/drawing/2014/main" val="3098649897"/>
                  </a:ext>
                </a:extLst>
              </a:tr>
              <a:tr h="279039">
                <a:tc vMerge="1">
                  <a:txBody>
                    <a:bodyPr/>
                    <a:lstStyle/>
                    <a:p>
                      <a:endParaRPr lang="en-US" sz="1200" dirty="0"/>
                    </a:p>
                  </a:txBody>
                  <a:tcPr/>
                </a:tc>
                <a:tc>
                  <a:txBody>
                    <a:bodyPr/>
                    <a:lstStyle/>
                    <a:p>
                      <a:r>
                        <a:rPr lang="en-US" sz="1200" dirty="0"/>
                        <a:t>Tetrahydrofuran</a:t>
                      </a:r>
                    </a:p>
                  </a:txBody>
                  <a:tcPr/>
                </a:tc>
                <a:tc>
                  <a:txBody>
                    <a:bodyPr/>
                    <a:lstStyle/>
                    <a:p>
                      <a:pPr algn="ctr"/>
                      <a:r>
                        <a:rPr lang="en-US" sz="1200" dirty="0"/>
                        <a:t>9.1</a:t>
                      </a:r>
                    </a:p>
                  </a:txBody>
                  <a:tcPr/>
                </a:tc>
                <a:tc>
                  <a:txBody>
                    <a:bodyPr/>
                    <a:lstStyle/>
                    <a:p>
                      <a:pPr algn="ctr"/>
                      <a:r>
                        <a:rPr lang="en-US" sz="1200" dirty="0"/>
                        <a:t>14.9</a:t>
                      </a:r>
                    </a:p>
                  </a:txBody>
                  <a:tcPr/>
                </a:tc>
                <a:extLst>
                  <a:ext uri="{0D108BD9-81ED-4DB2-BD59-A6C34878D82A}">
                    <a16:rowId xmlns:a16="http://schemas.microsoft.com/office/drawing/2014/main" val="3631493165"/>
                  </a:ext>
                </a:extLst>
              </a:tr>
              <a:tr h="279039">
                <a:tc>
                  <a:txBody>
                    <a:bodyPr/>
                    <a:lstStyle/>
                    <a:p>
                      <a:r>
                        <a:rPr lang="en-US" sz="1200" dirty="0"/>
                        <a:t>Ketones</a:t>
                      </a:r>
                    </a:p>
                  </a:txBody>
                  <a:tcPr/>
                </a:tc>
                <a:tc>
                  <a:txBody>
                    <a:bodyPr/>
                    <a:lstStyle/>
                    <a:p>
                      <a:r>
                        <a:rPr lang="en-US" sz="1200" dirty="0"/>
                        <a:t>Acetone</a:t>
                      </a:r>
                    </a:p>
                  </a:txBody>
                  <a:tcPr/>
                </a:tc>
                <a:tc>
                  <a:txBody>
                    <a:bodyPr/>
                    <a:lstStyle/>
                    <a:p>
                      <a:pPr algn="ctr"/>
                      <a:r>
                        <a:rPr lang="en-US" sz="1200" dirty="0"/>
                        <a:t>1.5</a:t>
                      </a:r>
                    </a:p>
                  </a:txBody>
                  <a:tcPr/>
                </a:tc>
                <a:tc>
                  <a:txBody>
                    <a:bodyPr/>
                    <a:lstStyle/>
                    <a:p>
                      <a:pPr algn="ctr"/>
                      <a:r>
                        <a:rPr lang="en-US" sz="1200" dirty="0"/>
                        <a:t>2.6</a:t>
                      </a:r>
                    </a:p>
                  </a:txBody>
                  <a:tcPr/>
                </a:tc>
                <a:extLst>
                  <a:ext uri="{0D108BD9-81ED-4DB2-BD59-A6C34878D82A}">
                    <a16:rowId xmlns:a16="http://schemas.microsoft.com/office/drawing/2014/main" val="2058787431"/>
                  </a:ext>
                </a:extLst>
              </a:tr>
              <a:tr h="279039">
                <a:tc rowSpan="2">
                  <a:txBody>
                    <a:bodyPr/>
                    <a:lstStyle/>
                    <a:p>
                      <a:r>
                        <a:rPr lang="en-US" sz="1200" dirty="0"/>
                        <a:t>Organic acids</a:t>
                      </a:r>
                    </a:p>
                  </a:txBody>
                  <a:tcPr/>
                </a:tc>
                <a:tc>
                  <a:txBody>
                    <a:bodyPr/>
                    <a:lstStyle/>
                    <a:p>
                      <a:r>
                        <a:rPr lang="en-US" sz="1200" dirty="0"/>
                        <a:t>Formic acid</a:t>
                      </a:r>
                    </a:p>
                  </a:txBody>
                  <a:tcPr/>
                </a:tc>
                <a:tc>
                  <a:txBody>
                    <a:bodyPr/>
                    <a:lstStyle/>
                    <a:p>
                      <a:pPr algn="ctr"/>
                      <a:r>
                        <a:rPr lang="en-US" sz="1200" dirty="0"/>
                        <a:t>25.8</a:t>
                      </a:r>
                    </a:p>
                  </a:txBody>
                  <a:tcPr/>
                </a:tc>
                <a:tc>
                  <a:txBody>
                    <a:bodyPr/>
                    <a:lstStyle/>
                    <a:p>
                      <a:pPr algn="ctr"/>
                      <a:r>
                        <a:rPr lang="en-US" sz="1200" dirty="0"/>
                        <a:t>43.0</a:t>
                      </a:r>
                    </a:p>
                  </a:txBody>
                  <a:tcPr/>
                </a:tc>
                <a:extLst>
                  <a:ext uri="{0D108BD9-81ED-4DB2-BD59-A6C34878D82A}">
                    <a16:rowId xmlns:a16="http://schemas.microsoft.com/office/drawing/2014/main" val="1584603984"/>
                  </a:ext>
                </a:extLst>
              </a:tr>
              <a:tr h="279039">
                <a:tc vMerge="1">
                  <a:txBody>
                    <a:bodyPr/>
                    <a:lstStyle/>
                    <a:p>
                      <a:endParaRPr lang="en-US" sz="1200" dirty="0"/>
                    </a:p>
                  </a:txBody>
                  <a:tcPr/>
                </a:tc>
                <a:tc>
                  <a:txBody>
                    <a:bodyPr/>
                    <a:lstStyle/>
                    <a:p>
                      <a:r>
                        <a:rPr lang="en-US" sz="1200" dirty="0"/>
                        <a:t>Acetic acid</a:t>
                      </a:r>
                    </a:p>
                  </a:txBody>
                  <a:tcPr/>
                </a:tc>
                <a:tc>
                  <a:txBody>
                    <a:bodyPr/>
                    <a:lstStyle/>
                    <a:p>
                      <a:pPr algn="ctr"/>
                      <a:r>
                        <a:rPr lang="en-US" sz="1200" dirty="0"/>
                        <a:t>1.3</a:t>
                      </a:r>
                    </a:p>
                  </a:txBody>
                  <a:tcPr/>
                </a:tc>
                <a:tc>
                  <a:txBody>
                    <a:bodyPr/>
                    <a:lstStyle/>
                    <a:p>
                      <a:pPr algn="ctr"/>
                      <a:r>
                        <a:rPr lang="en-US" sz="1200" dirty="0"/>
                        <a:t>2.1</a:t>
                      </a:r>
                    </a:p>
                  </a:txBody>
                  <a:tcPr/>
                </a:tc>
                <a:extLst>
                  <a:ext uri="{0D108BD9-81ED-4DB2-BD59-A6C34878D82A}">
                    <a16:rowId xmlns:a16="http://schemas.microsoft.com/office/drawing/2014/main" val="19302891"/>
                  </a:ext>
                </a:extLst>
              </a:tr>
              <a:tr h="279039">
                <a:tc>
                  <a:txBody>
                    <a:bodyPr/>
                    <a:lstStyle/>
                    <a:p>
                      <a:r>
                        <a:rPr lang="en-US" sz="1200" dirty="0"/>
                        <a:t>Esters</a:t>
                      </a:r>
                    </a:p>
                  </a:txBody>
                  <a:tcPr/>
                </a:tc>
                <a:tc>
                  <a:txBody>
                    <a:bodyPr/>
                    <a:lstStyle/>
                    <a:p>
                      <a:r>
                        <a:rPr lang="en-US" sz="1200" dirty="0"/>
                        <a:t>Ethyl acetate</a:t>
                      </a:r>
                    </a:p>
                  </a:txBody>
                  <a:tcPr/>
                </a:tc>
                <a:tc>
                  <a:txBody>
                    <a:bodyPr/>
                    <a:lstStyle/>
                    <a:p>
                      <a:pPr algn="ctr"/>
                      <a:r>
                        <a:rPr lang="en-US" sz="1200" dirty="0"/>
                        <a:t>5.0</a:t>
                      </a:r>
                    </a:p>
                  </a:txBody>
                  <a:tcPr/>
                </a:tc>
                <a:tc>
                  <a:txBody>
                    <a:bodyPr/>
                    <a:lstStyle/>
                    <a:p>
                      <a:pPr algn="ctr"/>
                      <a:r>
                        <a:rPr lang="en-US" sz="1200" dirty="0"/>
                        <a:t>7.3</a:t>
                      </a:r>
                    </a:p>
                  </a:txBody>
                  <a:tcPr/>
                </a:tc>
                <a:extLst>
                  <a:ext uri="{0D108BD9-81ED-4DB2-BD59-A6C34878D82A}">
                    <a16:rowId xmlns:a16="http://schemas.microsoft.com/office/drawing/2014/main" val="2702205520"/>
                  </a:ext>
                </a:extLst>
              </a:tr>
              <a:tr h="279039">
                <a:tc rowSpan="3">
                  <a:txBody>
                    <a:bodyPr/>
                    <a:lstStyle/>
                    <a:p>
                      <a:r>
                        <a:rPr lang="en-US" sz="1200" dirty="0"/>
                        <a:t>Chlorinated hydrocarbons</a:t>
                      </a:r>
                    </a:p>
                  </a:txBody>
                  <a:tcPr/>
                </a:tc>
                <a:tc>
                  <a:txBody>
                    <a:bodyPr/>
                    <a:lstStyle/>
                    <a:p>
                      <a:r>
                        <a:rPr lang="en-US" sz="1200" dirty="0"/>
                        <a:t>Dichloromethane*</a:t>
                      </a:r>
                    </a:p>
                  </a:txBody>
                  <a:tcPr/>
                </a:tc>
                <a:tc>
                  <a:txBody>
                    <a:bodyPr/>
                    <a:lstStyle/>
                    <a:p>
                      <a:pPr algn="ctr"/>
                      <a:r>
                        <a:rPr lang="en-US" sz="1200" dirty="0"/>
                        <a:t>39.3</a:t>
                      </a:r>
                    </a:p>
                  </a:txBody>
                  <a:tcPr/>
                </a:tc>
                <a:tc>
                  <a:txBody>
                    <a:bodyPr/>
                    <a:lstStyle/>
                    <a:p>
                      <a:pPr algn="ctr"/>
                      <a:r>
                        <a:rPr lang="en-US" sz="1200" dirty="0"/>
                        <a:t>59.8</a:t>
                      </a:r>
                    </a:p>
                  </a:txBody>
                  <a:tcPr/>
                </a:tc>
                <a:extLst>
                  <a:ext uri="{0D108BD9-81ED-4DB2-BD59-A6C34878D82A}">
                    <a16:rowId xmlns:a16="http://schemas.microsoft.com/office/drawing/2014/main" val="1246536097"/>
                  </a:ext>
                </a:extLst>
              </a:tr>
              <a:tr h="279039">
                <a:tc vMerge="1">
                  <a:txBody>
                    <a:bodyPr/>
                    <a:lstStyle/>
                    <a:p>
                      <a:endParaRPr lang="en-US" sz="1200"/>
                    </a:p>
                  </a:txBody>
                  <a:tcPr/>
                </a:tc>
                <a:tc>
                  <a:txBody>
                    <a:bodyPr/>
                    <a:lstStyle/>
                    <a:p>
                      <a:r>
                        <a:rPr lang="en-US" sz="1200" dirty="0"/>
                        <a:t>Chloroform*</a:t>
                      </a:r>
                    </a:p>
                  </a:txBody>
                  <a:tcPr/>
                </a:tc>
                <a:tc>
                  <a:txBody>
                    <a:bodyPr/>
                    <a:lstStyle/>
                    <a:p>
                      <a:pPr algn="ctr"/>
                      <a:r>
                        <a:rPr lang="en-US" sz="1200" dirty="0"/>
                        <a:t>70.7</a:t>
                      </a:r>
                    </a:p>
                  </a:txBody>
                  <a:tcPr/>
                </a:tc>
                <a:tc>
                  <a:txBody>
                    <a:bodyPr/>
                    <a:lstStyle/>
                    <a:p>
                      <a:pPr algn="ctr"/>
                      <a:r>
                        <a:rPr lang="en-US" sz="1200" dirty="0"/>
                        <a:t>103.8</a:t>
                      </a:r>
                    </a:p>
                  </a:txBody>
                  <a:tcPr/>
                </a:tc>
                <a:extLst>
                  <a:ext uri="{0D108BD9-81ED-4DB2-BD59-A6C34878D82A}">
                    <a16:rowId xmlns:a16="http://schemas.microsoft.com/office/drawing/2014/main" val="2206493616"/>
                  </a:ext>
                </a:extLst>
              </a:tr>
              <a:tr h="279039">
                <a:tc vMerge="1">
                  <a:txBody>
                    <a:bodyPr/>
                    <a:lstStyle/>
                    <a:p>
                      <a:endParaRPr lang="en-US" sz="1200" dirty="0"/>
                    </a:p>
                  </a:txBody>
                  <a:tcPr/>
                </a:tc>
                <a:tc>
                  <a:txBody>
                    <a:bodyPr/>
                    <a:lstStyle/>
                    <a:p>
                      <a:r>
                        <a:rPr lang="en-US" sz="1200" dirty="0"/>
                        <a:t>1,1,1-Trichloroethane*</a:t>
                      </a:r>
                    </a:p>
                  </a:txBody>
                  <a:tcPr/>
                </a:tc>
                <a:tc>
                  <a:txBody>
                    <a:bodyPr/>
                    <a:lstStyle/>
                    <a:p>
                      <a:pPr algn="ctr"/>
                      <a:r>
                        <a:rPr lang="en-US" sz="1200" dirty="0"/>
                        <a:t>34.7</a:t>
                      </a:r>
                    </a:p>
                  </a:txBody>
                  <a:tcPr/>
                </a:tc>
                <a:tc>
                  <a:txBody>
                    <a:bodyPr/>
                    <a:lstStyle/>
                    <a:p>
                      <a:pPr algn="ctr"/>
                      <a:r>
                        <a:rPr lang="en-US" sz="1200" dirty="0"/>
                        <a:t>49.0</a:t>
                      </a:r>
                    </a:p>
                  </a:txBody>
                  <a:tcPr/>
                </a:tc>
                <a:extLst>
                  <a:ext uri="{0D108BD9-81ED-4DB2-BD59-A6C34878D82A}">
                    <a16:rowId xmlns:a16="http://schemas.microsoft.com/office/drawing/2014/main" val="4195430152"/>
                  </a:ext>
                </a:extLst>
              </a:tr>
              <a:tr h="279039">
                <a:tc>
                  <a:txBody>
                    <a:bodyPr/>
                    <a:lstStyle/>
                    <a:p>
                      <a:r>
                        <a:rPr lang="en-US" sz="1200" dirty="0"/>
                        <a:t>Others</a:t>
                      </a:r>
                    </a:p>
                  </a:txBody>
                  <a:tcPr/>
                </a:tc>
                <a:tc>
                  <a:txBody>
                    <a:bodyPr/>
                    <a:lstStyle/>
                    <a:p>
                      <a:r>
                        <a:rPr lang="en-US" sz="1200" dirty="0"/>
                        <a:t>Acetonitrile</a:t>
                      </a:r>
                    </a:p>
                  </a:txBody>
                  <a:tcPr/>
                </a:tc>
                <a:tc>
                  <a:txBody>
                    <a:bodyPr/>
                    <a:lstStyle/>
                    <a:p>
                      <a:pPr algn="ctr"/>
                      <a:r>
                        <a:rPr lang="en-US" sz="1200" dirty="0"/>
                        <a:t>18.8</a:t>
                      </a:r>
                    </a:p>
                  </a:txBody>
                  <a:tcPr/>
                </a:tc>
                <a:tc>
                  <a:txBody>
                    <a:bodyPr/>
                    <a:lstStyle/>
                    <a:p>
                      <a:pPr algn="ctr"/>
                      <a:r>
                        <a:rPr lang="en-US" sz="1200" dirty="0"/>
                        <a:t>26.9</a:t>
                      </a:r>
                    </a:p>
                  </a:txBody>
                  <a:tcPr/>
                </a:tc>
                <a:extLst>
                  <a:ext uri="{0D108BD9-81ED-4DB2-BD59-A6C34878D82A}">
                    <a16:rowId xmlns:a16="http://schemas.microsoft.com/office/drawing/2014/main" val="3273237467"/>
                  </a:ext>
                </a:extLst>
              </a:tr>
            </a:tbl>
          </a:graphicData>
        </a:graphic>
      </p:graphicFrame>
      <p:sp>
        <p:nvSpPr>
          <p:cNvPr id="8" name="TextBox 7">
            <a:extLst>
              <a:ext uri="{FF2B5EF4-FFF2-40B4-BE49-F238E27FC236}">
                <a16:creationId xmlns:a16="http://schemas.microsoft.com/office/drawing/2014/main" id="{68F76F24-E866-8E45-8771-909AC3508AA7}"/>
              </a:ext>
            </a:extLst>
          </p:cNvPr>
          <p:cNvSpPr txBox="1"/>
          <p:nvPr/>
        </p:nvSpPr>
        <p:spPr>
          <a:xfrm>
            <a:off x="642552" y="1804086"/>
            <a:ext cx="5263978" cy="4801314"/>
          </a:xfrm>
          <a:prstGeom prst="rect">
            <a:avLst/>
          </a:prstGeom>
          <a:noFill/>
        </p:spPr>
        <p:txBody>
          <a:bodyPr wrap="square" rtlCol="0">
            <a:spAutoFit/>
          </a:bodyPr>
          <a:lstStyle/>
          <a:p>
            <a:r>
              <a:rPr lang="en-US" sz="1600" dirty="0"/>
              <a:t>Total hazard value (</a:t>
            </a:r>
            <a:r>
              <a:rPr lang="en-US" sz="1600" dirty="0" err="1"/>
              <a:t>tHV</a:t>
            </a:r>
            <a:r>
              <a:rPr lang="en-US" sz="1600" dirty="0"/>
              <a:t>)</a:t>
            </a:r>
          </a:p>
          <a:p>
            <a:r>
              <a:rPr lang="en-US" sz="1600" dirty="0"/>
              <a:t>Total analytical hazard value (</a:t>
            </a:r>
            <a:r>
              <a:rPr lang="en-US" sz="1600" dirty="0" err="1"/>
              <a:t>taHV</a:t>
            </a:r>
            <a:r>
              <a:rPr lang="en-US" sz="1600" dirty="0"/>
              <a:t>)</a:t>
            </a:r>
          </a:p>
          <a:p>
            <a:pPr marL="285750" indent="-285750">
              <a:buFont typeface="Arial" panose="020B0604020202020204" pitchFamily="34" charset="0"/>
              <a:buChar char="•"/>
            </a:pPr>
            <a:r>
              <a:rPr lang="en-US" sz="1600" dirty="0"/>
              <a:t>Use toxicological and exposure data to create values</a:t>
            </a:r>
          </a:p>
          <a:p>
            <a:pPr marL="285750" indent="-285750">
              <a:buFont typeface="Arial" panose="020B0604020202020204" pitchFamily="34" charset="0"/>
              <a:buChar char="•"/>
            </a:pPr>
            <a:r>
              <a:rPr lang="en-US" sz="1600" dirty="0"/>
              <a:t>Factors in solvent volatility</a:t>
            </a:r>
          </a:p>
          <a:p>
            <a:pPr marL="285750" indent="-285750">
              <a:buFont typeface="Arial" panose="020B0604020202020204" pitchFamily="34" charset="0"/>
              <a:buChar char="•"/>
            </a:pPr>
            <a:r>
              <a:rPr lang="en-US" sz="1600" dirty="0"/>
              <a:t>Hazard values can be combined with solvent use to create impact assessments for analytical procedures</a:t>
            </a:r>
          </a:p>
          <a:p>
            <a:pPr marL="285750" indent="-285750">
              <a:buFont typeface="Arial" panose="020B0604020202020204" pitchFamily="34" charset="0"/>
              <a:buChar char="•"/>
            </a:pPr>
            <a:endParaRPr lang="en-US" sz="1600" dirty="0"/>
          </a:p>
          <a:p>
            <a:r>
              <a:rPr lang="en-US" sz="1600" dirty="0"/>
              <a:t>These organic solvents are compatible with different modes of  liquid chromatography and other analytical techniques. </a:t>
            </a:r>
          </a:p>
          <a:p>
            <a:endParaRPr lang="en-US" sz="1600" dirty="0"/>
          </a:p>
          <a:p>
            <a:r>
              <a:rPr lang="en-US" sz="1600" dirty="0"/>
              <a:t>* These solvents are immiscible with water and can be used as part of liquid-liquid extraction sample preparation</a:t>
            </a:r>
          </a:p>
          <a:p>
            <a:endParaRPr lang="en-US" dirty="0"/>
          </a:p>
          <a:p>
            <a:endParaRPr lang="en-US" dirty="0"/>
          </a:p>
          <a:p>
            <a:r>
              <a:rPr lang="en-US" sz="1400" dirty="0" err="1"/>
              <a:t>Tobiszewski</a:t>
            </a:r>
            <a:r>
              <a:rPr lang="en-US" sz="1400" dirty="0"/>
              <a:t>, M., </a:t>
            </a:r>
            <a:r>
              <a:rPr lang="en-US" sz="1400" dirty="0" err="1"/>
              <a:t>Namiesnik</a:t>
            </a:r>
            <a:r>
              <a:rPr lang="en-US" sz="1400" dirty="0"/>
              <a:t>, J., 2015, Scoring of solvents used in analytical laboratories by their toxicological and exposure hazards, </a:t>
            </a:r>
            <a:r>
              <a:rPr lang="en-US" sz="1400" dirty="0" err="1"/>
              <a:t>Ecotox</a:t>
            </a:r>
            <a:r>
              <a:rPr lang="en-US" sz="1400" dirty="0"/>
              <a:t>. Environ. Safety, 120, 169-173</a:t>
            </a:r>
          </a:p>
          <a:p>
            <a:endParaRPr lang="en-US" dirty="0"/>
          </a:p>
          <a:p>
            <a:endParaRPr lang="en-US" dirty="0"/>
          </a:p>
        </p:txBody>
      </p:sp>
    </p:spTree>
    <p:extLst>
      <p:ext uri="{BB962C8B-B14F-4D97-AF65-F5344CB8AC3E}">
        <p14:creationId xmlns:p14="http://schemas.microsoft.com/office/powerpoint/2010/main" val="3459936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Method Assessment: </a:t>
            </a:r>
            <a:br>
              <a:rPr lang="en-US" sz="4000" dirty="0">
                <a:latin typeface="+mn-lt"/>
              </a:rPr>
            </a:br>
            <a:r>
              <a:rPr lang="en-US" sz="4000" dirty="0">
                <a:latin typeface="+mn-lt"/>
              </a:rPr>
              <a:t>Tools &amp; Techniques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50132"/>
            <a:ext cx="7687962" cy="4201206"/>
          </a:xfrm>
        </p:spPr>
        <p:txBody>
          <a:bodyPr>
            <a:normAutofit lnSpcReduction="10000"/>
          </a:bodyPr>
          <a:lstStyle/>
          <a:p>
            <a:r>
              <a:rPr lang="en-US" dirty="0"/>
              <a:t>Tools for measuring the “greenness” of analytical methods:</a:t>
            </a:r>
          </a:p>
          <a:p>
            <a:pPr lvl="1"/>
            <a:r>
              <a:rPr lang="en-US" dirty="0"/>
              <a:t>NEMI – National Environmental Methods Index: Searchable database for analytical methods – Greenness metric </a:t>
            </a:r>
          </a:p>
          <a:p>
            <a:pPr lvl="1"/>
            <a:r>
              <a:rPr lang="en-US" dirty="0"/>
              <a:t>Greenness Assessment Profile</a:t>
            </a:r>
          </a:p>
          <a:p>
            <a:pPr lvl="1"/>
            <a:r>
              <a:rPr lang="en-US" dirty="0"/>
              <a:t>Eco-tool (</a:t>
            </a:r>
            <a:r>
              <a:rPr lang="en-US" dirty="0" err="1"/>
              <a:t>Galuszka</a:t>
            </a:r>
            <a:r>
              <a:rPr lang="en-US" dirty="0"/>
              <a:t>, et. al.)</a:t>
            </a:r>
          </a:p>
          <a:p>
            <a:pPr lvl="1"/>
            <a:r>
              <a:rPr lang="en-US" dirty="0"/>
              <a:t>AMVI – Analytical Method Volume Intensity – a metric for HPLC methodology</a:t>
            </a:r>
          </a:p>
          <a:p>
            <a:r>
              <a:rPr lang="en-US" dirty="0"/>
              <a:t>Scoring of solvents</a:t>
            </a:r>
          </a:p>
          <a:p>
            <a:pPr lvl="1"/>
            <a:r>
              <a:rPr lang="en-US" dirty="0"/>
              <a:t>total hazard value (</a:t>
            </a:r>
            <a:r>
              <a:rPr lang="en-US" dirty="0" err="1"/>
              <a:t>tHV</a:t>
            </a:r>
            <a:r>
              <a:rPr lang="en-US" dirty="0"/>
              <a:t>) and total analytical hazard value (</a:t>
            </a:r>
            <a:r>
              <a:rPr lang="en-US" dirty="0" err="1"/>
              <a:t>taHV</a:t>
            </a:r>
            <a:r>
              <a:rPr lang="en-US" dirty="0"/>
              <a:t>) (</a:t>
            </a:r>
            <a:r>
              <a:rPr lang="en-US" dirty="0" err="1"/>
              <a:t>Tobiszewski</a:t>
            </a:r>
            <a:r>
              <a:rPr lang="en-US" dirty="0"/>
              <a:t>, et. al.) (see next slide)</a:t>
            </a:r>
          </a:p>
        </p:txBody>
      </p:sp>
      <p:sp>
        <p:nvSpPr>
          <p:cNvPr id="4" name="Oval 3">
            <a:extLst>
              <a:ext uri="{FF2B5EF4-FFF2-40B4-BE49-F238E27FC236}">
                <a16:creationId xmlns:a16="http://schemas.microsoft.com/office/drawing/2014/main" id="{C544650C-A8FB-9547-88AE-5AA7F15755C9}"/>
              </a:ext>
            </a:extLst>
          </p:cNvPr>
          <p:cNvSpPr/>
          <p:nvPr/>
        </p:nvSpPr>
        <p:spPr>
          <a:xfrm>
            <a:off x="9910119" y="2233033"/>
            <a:ext cx="1334530" cy="13345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9A1424F-06D6-924A-845F-7165F45846B9}"/>
              </a:ext>
            </a:extLst>
          </p:cNvPr>
          <p:cNvCxnSpPr>
            <a:stCxn id="4" idx="0"/>
            <a:endCxn id="4" idx="4"/>
          </p:cNvCxnSpPr>
          <p:nvPr/>
        </p:nvCxnSpPr>
        <p:spPr>
          <a:xfrm>
            <a:off x="10577384" y="2233033"/>
            <a:ext cx="0" cy="1334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16F2286-2390-C047-ADC9-57D7C6F697A8}"/>
              </a:ext>
            </a:extLst>
          </p:cNvPr>
          <p:cNvCxnSpPr>
            <a:stCxn id="4" idx="2"/>
            <a:endCxn id="4" idx="6"/>
          </p:cNvCxnSpPr>
          <p:nvPr/>
        </p:nvCxnSpPr>
        <p:spPr>
          <a:xfrm>
            <a:off x="9910119" y="2900298"/>
            <a:ext cx="13345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F51AB63-E042-4B4C-ACD7-F3D925E379C8}"/>
              </a:ext>
            </a:extLst>
          </p:cNvPr>
          <p:cNvSpPr txBox="1"/>
          <p:nvPr/>
        </p:nvSpPr>
        <p:spPr>
          <a:xfrm>
            <a:off x="9139042" y="2197334"/>
            <a:ext cx="877804" cy="369332"/>
          </a:xfrm>
          <a:prstGeom prst="rect">
            <a:avLst/>
          </a:prstGeom>
          <a:noFill/>
        </p:spPr>
        <p:txBody>
          <a:bodyPr wrap="none" rtlCol="0">
            <a:spAutoFit/>
          </a:bodyPr>
          <a:lstStyle/>
          <a:p>
            <a:r>
              <a:rPr lang="en-US" dirty="0"/>
              <a:t>Toxicity</a:t>
            </a:r>
          </a:p>
        </p:txBody>
      </p:sp>
      <p:sp>
        <p:nvSpPr>
          <p:cNvPr id="10" name="TextBox 9">
            <a:extLst>
              <a:ext uri="{FF2B5EF4-FFF2-40B4-BE49-F238E27FC236}">
                <a16:creationId xmlns:a16="http://schemas.microsoft.com/office/drawing/2014/main" id="{D560A415-CC8F-7847-9E72-999F25D80DD5}"/>
              </a:ext>
            </a:extLst>
          </p:cNvPr>
          <p:cNvSpPr txBox="1"/>
          <p:nvPr/>
        </p:nvSpPr>
        <p:spPr>
          <a:xfrm>
            <a:off x="11230798" y="2197334"/>
            <a:ext cx="535146" cy="369332"/>
          </a:xfrm>
          <a:prstGeom prst="rect">
            <a:avLst/>
          </a:prstGeom>
          <a:noFill/>
        </p:spPr>
        <p:txBody>
          <a:bodyPr wrap="none" rtlCol="0">
            <a:spAutoFit/>
          </a:bodyPr>
          <a:lstStyle/>
          <a:p>
            <a:r>
              <a:rPr lang="en-US" dirty="0"/>
              <a:t>PBT</a:t>
            </a:r>
          </a:p>
        </p:txBody>
      </p:sp>
      <p:sp>
        <p:nvSpPr>
          <p:cNvPr id="11" name="TextBox 10">
            <a:extLst>
              <a:ext uri="{FF2B5EF4-FFF2-40B4-BE49-F238E27FC236}">
                <a16:creationId xmlns:a16="http://schemas.microsoft.com/office/drawing/2014/main" id="{DF901DE0-A618-2D40-BFBF-26F52609F70F}"/>
              </a:ext>
            </a:extLst>
          </p:cNvPr>
          <p:cNvSpPr txBox="1"/>
          <p:nvPr/>
        </p:nvSpPr>
        <p:spPr>
          <a:xfrm>
            <a:off x="11150042" y="3481403"/>
            <a:ext cx="769506" cy="369332"/>
          </a:xfrm>
          <a:prstGeom prst="rect">
            <a:avLst/>
          </a:prstGeom>
          <a:noFill/>
        </p:spPr>
        <p:txBody>
          <a:bodyPr wrap="none" rtlCol="0">
            <a:spAutoFit/>
          </a:bodyPr>
          <a:lstStyle/>
          <a:p>
            <a:r>
              <a:rPr lang="en-US" dirty="0"/>
              <a:t>Waste</a:t>
            </a:r>
          </a:p>
        </p:txBody>
      </p:sp>
      <p:sp>
        <p:nvSpPr>
          <p:cNvPr id="12" name="TextBox 11">
            <a:extLst>
              <a:ext uri="{FF2B5EF4-FFF2-40B4-BE49-F238E27FC236}">
                <a16:creationId xmlns:a16="http://schemas.microsoft.com/office/drawing/2014/main" id="{7C81C23F-0FA1-5C47-B65A-CD7685CA7A80}"/>
              </a:ext>
            </a:extLst>
          </p:cNvPr>
          <p:cNvSpPr txBox="1"/>
          <p:nvPr/>
        </p:nvSpPr>
        <p:spPr>
          <a:xfrm>
            <a:off x="8981869" y="3481403"/>
            <a:ext cx="1189236" cy="369332"/>
          </a:xfrm>
          <a:prstGeom prst="rect">
            <a:avLst/>
          </a:prstGeom>
          <a:noFill/>
        </p:spPr>
        <p:txBody>
          <a:bodyPr wrap="none" rtlCol="0">
            <a:spAutoFit/>
          </a:bodyPr>
          <a:lstStyle/>
          <a:p>
            <a:r>
              <a:rPr lang="en-US" dirty="0"/>
              <a:t>Corrosivity</a:t>
            </a:r>
          </a:p>
        </p:txBody>
      </p:sp>
      <p:sp>
        <p:nvSpPr>
          <p:cNvPr id="13" name="TextBox 12">
            <a:extLst>
              <a:ext uri="{FF2B5EF4-FFF2-40B4-BE49-F238E27FC236}">
                <a16:creationId xmlns:a16="http://schemas.microsoft.com/office/drawing/2014/main" id="{7C83D48F-C3A2-304D-90DF-12C78B4A647E}"/>
              </a:ext>
            </a:extLst>
          </p:cNvPr>
          <p:cNvSpPr txBox="1"/>
          <p:nvPr/>
        </p:nvSpPr>
        <p:spPr>
          <a:xfrm>
            <a:off x="9374683" y="1555300"/>
            <a:ext cx="2405402" cy="369332"/>
          </a:xfrm>
          <a:prstGeom prst="rect">
            <a:avLst/>
          </a:prstGeom>
          <a:noFill/>
        </p:spPr>
        <p:txBody>
          <a:bodyPr wrap="none" rtlCol="0">
            <a:spAutoFit/>
          </a:bodyPr>
          <a:lstStyle/>
          <a:p>
            <a:r>
              <a:rPr lang="en-US" dirty="0"/>
              <a:t>NEMI Greenness metric</a:t>
            </a:r>
          </a:p>
        </p:txBody>
      </p:sp>
      <p:pic>
        <p:nvPicPr>
          <p:cNvPr id="15" name="Content Placeholder 10" descr="green assessment final presentation symbol.jpg">
            <a:extLst>
              <a:ext uri="{FF2B5EF4-FFF2-40B4-BE49-F238E27FC236}">
                <a16:creationId xmlns:a16="http://schemas.microsoft.com/office/drawing/2014/main" id="{BA84CCFE-A616-B649-96CE-06153A8CAF60}"/>
              </a:ext>
            </a:extLst>
          </p:cNvPr>
          <p:cNvPicPr>
            <a:picLocks noChangeAspect="1"/>
          </p:cNvPicPr>
          <p:nvPr/>
        </p:nvPicPr>
        <p:blipFill>
          <a:blip r:embed="rId3" cstate="print"/>
          <a:srcRect r="34393" b="4852"/>
          <a:stretch>
            <a:fillRect/>
          </a:stretch>
        </p:blipFill>
        <p:spPr>
          <a:xfrm>
            <a:off x="9759865" y="5051492"/>
            <a:ext cx="1816894" cy="1594644"/>
          </a:xfrm>
          <a:prstGeom prst="rect">
            <a:avLst/>
          </a:prstGeom>
        </p:spPr>
      </p:pic>
      <p:sp>
        <p:nvSpPr>
          <p:cNvPr id="16" name="TextBox 3">
            <a:extLst>
              <a:ext uri="{FF2B5EF4-FFF2-40B4-BE49-F238E27FC236}">
                <a16:creationId xmlns:a16="http://schemas.microsoft.com/office/drawing/2014/main" id="{0BF810AE-957E-8F4A-AC4D-205D37283B7C}"/>
              </a:ext>
            </a:extLst>
          </p:cNvPr>
          <p:cNvSpPr txBox="1">
            <a:spLocks noChangeArrowheads="1"/>
          </p:cNvSpPr>
          <p:nvPr/>
        </p:nvSpPr>
        <p:spPr bwMode="auto">
          <a:xfrm>
            <a:off x="9165331" y="4935950"/>
            <a:ext cx="851515" cy="369332"/>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Health</a:t>
            </a:r>
          </a:p>
        </p:txBody>
      </p:sp>
      <p:sp>
        <p:nvSpPr>
          <p:cNvPr id="17" name="TextBox 16">
            <a:extLst>
              <a:ext uri="{FF2B5EF4-FFF2-40B4-BE49-F238E27FC236}">
                <a16:creationId xmlns:a16="http://schemas.microsoft.com/office/drawing/2014/main" id="{8ABA5B4E-3D51-7A43-994C-E69404AE3EFA}"/>
              </a:ext>
            </a:extLst>
          </p:cNvPr>
          <p:cNvSpPr txBox="1"/>
          <p:nvPr/>
        </p:nvSpPr>
        <p:spPr>
          <a:xfrm>
            <a:off x="11118459" y="4935950"/>
            <a:ext cx="759823" cy="369332"/>
          </a:xfrm>
          <a:prstGeom prst="rect">
            <a:avLst/>
          </a:prstGeom>
          <a:noFill/>
        </p:spPr>
        <p:txBody>
          <a:bodyPr wrap="none" rtlCol="0">
            <a:spAutoFit/>
          </a:bodyPr>
          <a:lstStyle/>
          <a:p>
            <a:r>
              <a:rPr lang="en-US" dirty="0"/>
              <a:t>Safety</a:t>
            </a:r>
          </a:p>
        </p:txBody>
      </p:sp>
      <p:sp>
        <p:nvSpPr>
          <p:cNvPr id="18" name="TextBox 17">
            <a:extLst>
              <a:ext uri="{FF2B5EF4-FFF2-40B4-BE49-F238E27FC236}">
                <a16:creationId xmlns:a16="http://schemas.microsoft.com/office/drawing/2014/main" id="{74B7142C-164F-2E46-8434-223BCB0A4F06}"/>
              </a:ext>
            </a:extLst>
          </p:cNvPr>
          <p:cNvSpPr txBox="1"/>
          <p:nvPr/>
        </p:nvSpPr>
        <p:spPr>
          <a:xfrm>
            <a:off x="11353800" y="6068624"/>
            <a:ext cx="769506" cy="369332"/>
          </a:xfrm>
          <a:prstGeom prst="rect">
            <a:avLst/>
          </a:prstGeom>
          <a:noFill/>
        </p:spPr>
        <p:txBody>
          <a:bodyPr wrap="none" rtlCol="0">
            <a:spAutoFit/>
          </a:bodyPr>
          <a:lstStyle/>
          <a:p>
            <a:r>
              <a:rPr lang="en-US" dirty="0"/>
              <a:t>Waste</a:t>
            </a:r>
          </a:p>
        </p:txBody>
      </p:sp>
      <p:sp>
        <p:nvSpPr>
          <p:cNvPr id="19" name="TextBox 18">
            <a:extLst>
              <a:ext uri="{FF2B5EF4-FFF2-40B4-BE49-F238E27FC236}">
                <a16:creationId xmlns:a16="http://schemas.microsoft.com/office/drawing/2014/main" id="{34093263-8705-0843-8026-889432421A09}"/>
              </a:ext>
            </a:extLst>
          </p:cNvPr>
          <p:cNvSpPr txBox="1"/>
          <p:nvPr/>
        </p:nvSpPr>
        <p:spPr>
          <a:xfrm>
            <a:off x="10194143" y="6511585"/>
            <a:ext cx="824328" cy="369332"/>
          </a:xfrm>
          <a:prstGeom prst="rect">
            <a:avLst/>
          </a:prstGeom>
          <a:noFill/>
        </p:spPr>
        <p:txBody>
          <a:bodyPr wrap="none" rtlCol="0">
            <a:spAutoFit/>
          </a:bodyPr>
          <a:lstStyle/>
          <a:p>
            <a:r>
              <a:rPr lang="en-US" dirty="0"/>
              <a:t>Energy</a:t>
            </a:r>
          </a:p>
        </p:txBody>
      </p:sp>
      <p:sp>
        <p:nvSpPr>
          <p:cNvPr id="20" name="TextBox 19">
            <a:extLst>
              <a:ext uri="{FF2B5EF4-FFF2-40B4-BE49-F238E27FC236}">
                <a16:creationId xmlns:a16="http://schemas.microsoft.com/office/drawing/2014/main" id="{64604987-A1CD-064B-A950-5E5C432BDFC3}"/>
              </a:ext>
            </a:extLst>
          </p:cNvPr>
          <p:cNvSpPr txBox="1"/>
          <p:nvPr/>
        </p:nvSpPr>
        <p:spPr>
          <a:xfrm>
            <a:off x="8368443" y="5937150"/>
            <a:ext cx="1549142" cy="369332"/>
          </a:xfrm>
          <a:prstGeom prst="rect">
            <a:avLst/>
          </a:prstGeom>
          <a:noFill/>
        </p:spPr>
        <p:txBody>
          <a:bodyPr wrap="none" rtlCol="0">
            <a:spAutoFit/>
          </a:bodyPr>
          <a:lstStyle/>
          <a:p>
            <a:r>
              <a:rPr lang="en-US" dirty="0"/>
              <a:t>Environmental</a:t>
            </a:r>
          </a:p>
        </p:txBody>
      </p:sp>
      <p:sp>
        <p:nvSpPr>
          <p:cNvPr id="21" name="TextBox 20">
            <a:extLst>
              <a:ext uri="{FF2B5EF4-FFF2-40B4-BE49-F238E27FC236}">
                <a16:creationId xmlns:a16="http://schemas.microsoft.com/office/drawing/2014/main" id="{427D2727-A81E-954E-92B6-C606C47DD08B}"/>
              </a:ext>
            </a:extLst>
          </p:cNvPr>
          <p:cNvSpPr txBox="1"/>
          <p:nvPr/>
        </p:nvSpPr>
        <p:spPr>
          <a:xfrm>
            <a:off x="9079634" y="4447379"/>
            <a:ext cx="2995500" cy="369332"/>
          </a:xfrm>
          <a:prstGeom prst="rect">
            <a:avLst/>
          </a:prstGeom>
          <a:noFill/>
        </p:spPr>
        <p:txBody>
          <a:bodyPr wrap="none" rtlCol="0">
            <a:spAutoFit/>
          </a:bodyPr>
          <a:lstStyle/>
          <a:p>
            <a:r>
              <a:rPr lang="en-US" dirty="0"/>
              <a:t>Greenness Assessment Profile</a:t>
            </a:r>
          </a:p>
        </p:txBody>
      </p:sp>
    </p:spTree>
    <p:extLst>
      <p:ext uri="{BB962C8B-B14F-4D97-AF65-F5344CB8AC3E}">
        <p14:creationId xmlns:p14="http://schemas.microsoft.com/office/powerpoint/2010/main" val="1818299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Method Assessment: </a:t>
            </a:r>
            <a:br>
              <a:rPr lang="en-US" sz="4000" dirty="0">
                <a:latin typeface="+mn-lt"/>
              </a:rPr>
            </a:br>
            <a:r>
              <a:rPr lang="en-US" sz="4000" dirty="0">
                <a:latin typeface="+mn-lt"/>
              </a:rPr>
              <a:t>An example for HPLC (AMVI)</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50132"/>
            <a:ext cx="5531603" cy="4201206"/>
          </a:xfrm>
        </p:spPr>
        <p:txBody>
          <a:bodyPr>
            <a:normAutofit/>
          </a:bodyPr>
          <a:lstStyle/>
          <a:p>
            <a:pPr marL="0" indent="0">
              <a:buNone/>
            </a:pPr>
            <a:r>
              <a:rPr lang="en-US" dirty="0"/>
              <a:t>Merck Analytical Method Volume Intensity (AMVI):</a:t>
            </a:r>
          </a:p>
          <a:p>
            <a:r>
              <a:rPr lang="en-US" sz="2400" dirty="0">
                <a:latin typeface="Arial" pitchFamily="34" charset="0"/>
                <a:cs typeface="Arial" pitchFamily="34" charset="0"/>
              </a:rPr>
              <a:t>AMVI = Total Solvent Consumption/Peak Number</a:t>
            </a:r>
          </a:p>
          <a:p>
            <a:r>
              <a:rPr lang="en-US" sz="2400" dirty="0">
                <a:latin typeface="Arial" pitchFamily="34" charset="0"/>
                <a:cs typeface="Arial" pitchFamily="34" charset="0"/>
              </a:rPr>
              <a:t>Total Solvent Consumption = (</a:t>
            </a:r>
            <a:r>
              <a:rPr lang="el-GR" sz="2400" dirty="0">
                <a:latin typeface="Arial" pitchFamily="34" charset="0"/>
                <a:cs typeface="Arial" pitchFamily="34" charset="0"/>
              </a:rPr>
              <a:t>Σ</a:t>
            </a:r>
            <a:r>
              <a:rPr lang="en-US" sz="2400" dirty="0">
                <a:latin typeface="Arial" pitchFamily="34" charset="0"/>
                <a:cs typeface="Arial" pitchFamily="34" charset="0"/>
              </a:rPr>
              <a:t> solvent sample prep + </a:t>
            </a:r>
            <a:r>
              <a:rPr lang="el-GR" sz="2400" dirty="0">
                <a:latin typeface="Arial" pitchFamily="34" charset="0"/>
                <a:cs typeface="Arial" pitchFamily="34" charset="0"/>
              </a:rPr>
              <a:t>Σ</a:t>
            </a:r>
            <a:r>
              <a:rPr lang="en-US" sz="2400" dirty="0">
                <a:latin typeface="Arial" pitchFamily="34" charset="0"/>
                <a:cs typeface="Arial" pitchFamily="34" charset="0"/>
              </a:rPr>
              <a:t> solvent HPLC) *Replicates</a:t>
            </a:r>
          </a:p>
          <a:p>
            <a:r>
              <a:rPr lang="en-US" sz="2400" dirty="0">
                <a:latin typeface="Arial" pitchFamily="34" charset="0"/>
                <a:cs typeface="Arial" pitchFamily="34" charset="0"/>
              </a:rPr>
              <a:t>Peak Number = </a:t>
            </a:r>
            <a:r>
              <a:rPr lang="el-GR" sz="2400" dirty="0">
                <a:latin typeface="Arial" pitchFamily="34" charset="0"/>
                <a:cs typeface="Arial" pitchFamily="34" charset="0"/>
              </a:rPr>
              <a:t>Σ</a:t>
            </a:r>
            <a:r>
              <a:rPr lang="en-US" sz="2400" dirty="0">
                <a:latin typeface="Arial" pitchFamily="34" charset="0"/>
                <a:cs typeface="Arial" pitchFamily="34" charset="0"/>
              </a:rPr>
              <a:t> analyte peaks specified in method</a:t>
            </a:r>
          </a:p>
          <a:p>
            <a:endParaRPr lang="en-US" dirty="0"/>
          </a:p>
        </p:txBody>
      </p:sp>
      <p:pic>
        <p:nvPicPr>
          <p:cNvPr id="22" name="Picture 27">
            <a:extLst>
              <a:ext uri="{FF2B5EF4-FFF2-40B4-BE49-F238E27FC236}">
                <a16:creationId xmlns:a16="http://schemas.microsoft.com/office/drawing/2014/main" id="{CC487A13-925C-B440-99BE-702425E2704B}"/>
              </a:ext>
            </a:extLst>
          </p:cNvPr>
          <p:cNvPicPr>
            <a:picLocks noChangeAspect="1" noChangeArrowheads="1"/>
          </p:cNvPicPr>
          <p:nvPr/>
        </p:nvPicPr>
        <p:blipFill>
          <a:blip r:embed="rId3" cstate="print"/>
          <a:srcRect/>
          <a:stretch>
            <a:fillRect/>
          </a:stretch>
        </p:blipFill>
        <p:spPr bwMode="auto">
          <a:xfrm>
            <a:off x="5920971" y="1750131"/>
            <a:ext cx="6012675" cy="3767265"/>
          </a:xfrm>
          <a:prstGeom prst="rect">
            <a:avLst/>
          </a:prstGeom>
          <a:noFill/>
          <a:ln w="9525">
            <a:noFill/>
            <a:miter lim="800000"/>
            <a:headEnd/>
            <a:tailEnd/>
          </a:ln>
        </p:spPr>
      </p:pic>
    </p:spTree>
    <p:extLst>
      <p:ext uri="{BB962C8B-B14F-4D97-AF65-F5344CB8AC3E}">
        <p14:creationId xmlns:p14="http://schemas.microsoft.com/office/powerpoint/2010/main" val="3954008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Method Assessment: </a:t>
            </a:r>
            <a:br>
              <a:rPr lang="en-US" sz="4000" dirty="0">
                <a:latin typeface="+mn-lt"/>
              </a:rPr>
            </a:br>
            <a:r>
              <a:rPr lang="en-US" sz="4000" dirty="0">
                <a:latin typeface="+mn-lt"/>
              </a:rPr>
              <a:t>An example for HPLC (AMVI)</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492219" y="2253396"/>
            <a:ext cx="5531603" cy="4201206"/>
          </a:xfrm>
        </p:spPr>
        <p:txBody>
          <a:bodyPr>
            <a:normAutofit/>
          </a:bodyPr>
          <a:lstStyle/>
          <a:p>
            <a:pPr marL="0" indent="0">
              <a:buNone/>
            </a:pPr>
            <a:r>
              <a:rPr lang="en-US" dirty="0"/>
              <a:t>Number of peaks in HPLC: 9</a:t>
            </a:r>
          </a:p>
          <a:p>
            <a:pPr marL="0" indent="0">
              <a:buNone/>
            </a:pPr>
            <a:endParaRPr lang="en-US" sz="2400" dirty="0">
              <a:latin typeface="Arial" pitchFamily="34" charset="0"/>
              <a:cs typeface="Arial" pitchFamily="34" charset="0"/>
            </a:endParaRPr>
          </a:p>
          <a:p>
            <a:endParaRPr lang="en-US" dirty="0"/>
          </a:p>
        </p:txBody>
      </p:sp>
      <p:pic>
        <p:nvPicPr>
          <p:cNvPr id="5" name="Picture 14">
            <a:extLst>
              <a:ext uri="{FF2B5EF4-FFF2-40B4-BE49-F238E27FC236}">
                <a16:creationId xmlns:a16="http://schemas.microsoft.com/office/drawing/2014/main" id="{3CC3AF5B-F162-2D45-A10C-57F05E7C5D41}"/>
              </a:ext>
            </a:extLst>
          </p:cNvPr>
          <p:cNvPicPr>
            <a:picLocks noChangeAspect="1" noChangeArrowheads="1"/>
          </p:cNvPicPr>
          <p:nvPr/>
        </p:nvPicPr>
        <p:blipFill>
          <a:blip r:embed="rId3" cstate="print"/>
          <a:srcRect/>
          <a:stretch>
            <a:fillRect/>
          </a:stretch>
        </p:blipFill>
        <p:spPr>
          <a:xfrm>
            <a:off x="718088" y="3330844"/>
            <a:ext cx="5792788" cy="2209800"/>
          </a:xfrm>
          <a:prstGeom prst="rect">
            <a:avLst/>
          </a:prstGeom>
          <a:noFill/>
        </p:spPr>
      </p:pic>
      <p:grpSp>
        <p:nvGrpSpPr>
          <p:cNvPr id="6" name="Group 16">
            <a:extLst>
              <a:ext uri="{FF2B5EF4-FFF2-40B4-BE49-F238E27FC236}">
                <a16:creationId xmlns:a16="http://schemas.microsoft.com/office/drawing/2014/main" id="{1DB0369C-DEEF-184F-929A-C6BA9AD7D0CA}"/>
              </a:ext>
            </a:extLst>
          </p:cNvPr>
          <p:cNvGrpSpPr>
            <a:grpSpLocks/>
          </p:cNvGrpSpPr>
          <p:nvPr/>
        </p:nvGrpSpPr>
        <p:grpSpPr bwMode="auto">
          <a:xfrm>
            <a:off x="4142918" y="3898090"/>
            <a:ext cx="1169987" cy="1066800"/>
            <a:chOff x="3312" y="864"/>
            <a:chExt cx="1008" cy="672"/>
          </a:xfrm>
        </p:grpSpPr>
        <p:sp>
          <p:nvSpPr>
            <p:cNvPr id="7" name="Line 4">
              <a:extLst>
                <a:ext uri="{FF2B5EF4-FFF2-40B4-BE49-F238E27FC236}">
                  <a16:creationId xmlns:a16="http://schemas.microsoft.com/office/drawing/2014/main" id="{DBC7A2FC-C02F-114E-82C5-856CF35FF4D3}"/>
                </a:ext>
              </a:extLst>
            </p:cNvPr>
            <p:cNvSpPr>
              <a:spLocks noChangeShapeType="1"/>
            </p:cNvSpPr>
            <p:nvPr/>
          </p:nvSpPr>
          <p:spPr bwMode="auto">
            <a:xfrm flipH="1">
              <a:off x="3312" y="864"/>
              <a:ext cx="672" cy="528"/>
            </a:xfrm>
            <a:prstGeom prst="line">
              <a:avLst/>
            </a:prstGeom>
            <a:noFill/>
            <a:ln w="9525">
              <a:solidFill>
                <a:schemeClr val="tx1"/>
              </a:solidFill>
              <a:round/>
              <a:headEnd/>
              <a:tailEnd type="triangle" w="med" len="med"/>
            </a:ln>
            <a:effectLst/>
          </p:spPr>
          <p:txBody>
            <a:bodyPr/>
            <a:lstStyle/>
            <a:p>
              <a:endParaRPr lang="en-US"/>
            </a:p>
          </p:txBody>
        </p:sp>
        <p:sp>
          <p:nvSpPr>
            <p:cNvPr id="8" name="Line 5">
              <a:extLst>
                <a:ext uri="{FF2B5EF4-FFF2-40B4-BE49-F238E27FC236}">
                  <a16:creationId xmlns:a16="http://schemas.microsoft.com/office/drawing/2014/main" id="{0DAB8718-DA0D-A24C-A620-F5D01DC6A0F6}"/>
                </a:ext>
              </a:extLst>
            </p:cNvPr>
            <p:cNvSpPr>
              <a:spLocks noChangeShapeType="1"/>
            </p:cNvSpPr>
            <p:nvPr/>
          </p:nvSpPr>
          <p:spPr bwMode="auto">
            <a:xfrm>
              <a:off x="3984" y="864"/>
              <a:ext cx="336" cy="672"/>
            </a:xfrm>
            <a:prstGeom prst="line">
              <a:avLst/>
            </a:prstGeom>
            <a:noFill/>
            <a:ln w="9525">
              <a:solidFill>
                <a:schemeClr val="tx1"/>
              </a:solidFill>
              <a:round/>
              <a:headEnd/>
              <a:tailEnd type="triangle" w="med" len="med"/>
            </a:ln>
            <a:effectLst/>
          </p:spPr>
          <p:txBody>
            <a:bodyPr/>
            <a:lstStyle/>
            <a:p>
              <a:endParaRPr lang="en-US"/>
            </a:p>
          </p:txBody>
        </p:sp>
      </p:grpSp>
      <p:sp>
        <p:nvSpPr>
          <p:cNvPr id="9" name="Text Box 6">
            <a:extLst>
              <a:ext uri="{FF2B5EF4-FFF2-40B4-BE49-F238E27FC236}">
                <a16:creationId xmlns:a16="http://schemas.microsoft.com/office/drawing/2014/main" id="{70F6A66B-3A1B-A24C-9F09-34CCA4AA55D9}"/>
              </a:ext>
            </a:extLst>
          </p:cNvPr>
          <p:cNvSpPr txBox="1">
            <a:spLocks noChangeArrowheads="1"/>
          </p:cNvSpPr>
          <p:nvPr/>
        </p:nvSpPr>
        <p:spPr bwMode="auto">
          <a:xfrm>
            <a:off x="4142918" y="3498388"/>
            <a:ext cx="1298575" cy="304800"/>
          </a:xfrm>
          <a:prstGeom prst="rect">
            <a:avLst/>
          </a:prstGeom>
          <a:noFill/>
          <a:ln w="9525">
            <a:noFill/>
            <a:miter lim="800000"/>
            <a:headEnd/>
            <a:tailEnd/>
          </a:ln>
          <a:effectLst/>
        </p:spPr>
        <p:txBody>
          <a:bodyPr wrap="none">
            <a:spAutoFit/>
          </a:bodyPr>
          <a:lstStyle/>
          <a:p>
            <a:pPr algn="ctr"/>
            <a:r>
              <a:rPr lang="en-US" sz="1400" dirty="0"/>
              <a:t>System peaks</a:t>
            </a:r>
          </a:p>
        </p:txBody>
      </p:sp>
      <p:pic>
        <p:nvPicPr>
          <p:cNvPr id="10" name="Picture 9">
            <a:extLst>
              <a:ext uri="{FF2B5EF4-FFF2-40B4-BE49-F238E27FC236}">
                <a16:creationId xmlns:a16="http://schemas.microsoft.com/office/drawing/2014/main" id="{F486D3FB-351B-E343-B93D-5EA164FF41C8}"/>
              </a:ext>
            </a:extLst>
          </p:cNvPr>
          <p:cNvPicPr>
            <a:picLocks noChangeAspect="1" noChangeArrowheads="1"/>
          </p:cNvPicPr>
          <p:nvPr/>
        </p:nvPicPr>
        <p:blipFill>
          <a:blip r:embed="rId4" cstate="print"/>
          <a:srcRect/>
          <a:stretch>
            <a:fillRect/>
          </a:stretch>
        </p:blipFill>
        <p:spPr bwMode="auto">
          <a:xfrm>
            <a:off x="7646386" y="1248899"/>
            <a:ext cx="3902412" cy="5405521"/>
          </a:xfrm>
          <a:prstGeom prst="rect">
            <a:avLst/>
          </a:prstGeom>
          <a:noFill/>
          <a:ln w="9525">
            <a:solidFill>
              <a:schemeClr val="tx1"/>
            </a:solidFill>
            <a:miter lim="800000"/>
            <a:headEnd/>
            <a:tailEnd/>
          </a:ln>
        </p:spPr>
      </p:pic>
      <p:sp>
        <p:nvSpPr>
          <p:cNvPr id="11" name="Oval 10">
            <a:extLst>
              <a:ext uri="{FF2B5EF4-FFF2-40B4-BE49-F238E27FC236}">
                <a16:creationId xmlns:a16="http://schemas.microsoft.com/office/drawing/2014/main" id="{738942B4-EDE3-F54A-8FFB-9F98CE6C7370}"/>
              </a:ext>
            </a:extLst>
          </p:cNvPr>
          <p:cNvSpPr/>
          <p:nvPr/>
        </p:nvSpPr>
        <p:spPr>
          <a:xfrm>
            <a:off x="4392658" y="3031418"/>
            <a:ext cx="3955081" cy="209227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70% of the waste is from HPLC analysis! </a:t>
            </a:r>
          </a:p>
        </p:txBody>
      </p:sp>
      <p:cxnSp>
        <p:nvCxnSpPr>
          <p:cNvPr id="13" name="Straight Arrow Connector 12">
            <a:extLst>
              <a:ext uri="{FF2B5EF4-FFF2-40B4-BE49-F238E27FC236}">
                <a16:creationId xmlns:a16="http://schemas.microsoft.com/office/drawing/2014/main" id="{C885518C-D5D5-B44A-B6FB-C638885A677E}"/>
              </a:ext>
            </a:extLst>
          </p:cNvPr>
          <p:cNvCxnSpPr/>
          <p:nvPr/>
        </p:nvCxnSpPr>
        <p:spPr>
          <a:xfrm flipH="1" flipV="1">
            <a:off x="8133440" y="4736290"/>
            <a:ext cx="2885855" cy="15570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09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Method Assessment: </a:t>
            </a:r>
            <a:br>
              <a:rPr lang="en-US" sz="4000" dirty="0">
                <a:latin typeface="+mn-lt"/>
              </a:rPr>
            </a:br>
            <a:r>
              <a:rPr lang="en-US" sz="4000" dirty="0">
                <a:latin typeface="+mn-lt"/>
              </a:rPr>
              <a:t>An example for HPLC (AMVI)</a:t>
            </a:r>
          </a:p>
        </p:txBody>
      </p:sp>
      <p:pic>
        <p:nvPicPr>
          <p:cNvPr id="10" name="Picture 9">
            <a:extLst>
              <a:ext uri="{FF2B5EF4-FFF2-40B4-BE49-F238E27FC236}">
                <a16:creationId xmlns:a16="http://schemas.microsoft.com/office/drawing/2014/main" id="{F486D3FB-351B-E343-B93D-5EA164FF41C8}"/>
              </a:ext>
            </a:extLst>
          </p:cNvPr>
          <p:cNvPicPr>
            <a:picLocks noChangeAspect="1" noChangeArrowheads="1"/>
          </p:cNvPicPr>
          <p:nvPr/>
        </p:nvPicPr>
        <p:blipFill>
          <a:blip r:embed="rId3" cstate="print"/>
          <a:srcRect/>
          <a:stretch>
            <a:fillRect/>
          </a:stretch>
        </p:blipFill>
        <p:spPr bwMode="auto">
          <a:xfrm>
            <a:off x="7646386" y="1248899"/>
            <a:ext cx="3902412" cy="5405521"/>
          </a:xfrm>
          <a:prstGeom prst="rect">
            <a:avLst/>
          </a:prstGeom>
          <a:noFill/>
          <a:ln w="9525">
            <a:solidFill>
              <a:schemeClr val="tx1"/>
            </a:solidFill>
            <a:miter lim="800000"/>
            <a:headEnd/>
            <a:tailEnd/>
          </a:ln>
        </p:spPr>
      </p:pic>
      <p:sp>
        <p:nvSpPr>
          <p:cNvPr id="14" name="TextBox 13">
            <a:extLst>
              <a:ext uri="{FF2B5EF4-FFF2-40B4-BE49-F238E27FC236}">
                <a16:creationId xmlns:a16="http://schemas.microsoft.com/office/drawing/2014/main" id="{3D7C6607-6A38-6647-B39A-D6CAAA55B051}"/>
              </a:ext>
            </a:extLst>
          </p:cNvPr>
          <p:cNvSpPr txBox="1"/>
          <p:nvPr/>
        </p:nvSpPr>
        <p:spPr>
          <a:xfrm>
            <a:off x="838200" y="1890793"/>
            <a:ext cx="5741956" cy="923330"/>
          </a:xfrm>
          <a:prstGeom prst="rect">
            <a:avLst/>
          </a:prstGeom>
          <a:noFill/>
        </p:spPr>
        <p:txBody>
          <a:bodyPr wrap="none" rtlCol="0">
            <a:spAutoFit/>
          </a:bodyPr>
          <a:lstStyle/>
          <a:p>
            <a:r>
              <a:rPr lang="en-US" dirty="0"/>
              <a:t>First method: </a:t>
            </a:r>
            <a:r>
              <a:rPr lang="en-US" b="1" dirty="0">
                <a:solidFill>
                  <a:srgbClr val="FF0000"/>
                </a:solidFill>
              </a:rPr>
              <a:t>AMVI = 141 </a:t>
            </a:r>
            <a:r>
              <a:rPr lang="en-US" dirty="0"/>
              <a:t>(70% HPLC waste)</a:t>
            </a:r>
          </a:p>
          <a:p>
            <a:r>
              <a:rPr lang="en-US" dirty="0"/>
              <a:t>Column used: 250 x 4.6 mm </a:t>
            </a:r>
            <a:r>
              <a:rPr lang="en-US" dirty="0" err="1"/>
              <a:t>i.d.</a:t>
            </a:r>
            <a:r>
              <a:rPr lang="en-US" dirty="0"/>
              <a:t> column with 5 um particles</a:t>
            </a:r>
          </a:p>
          <a:p>
            <a:endParaRPr lang="en-US" dirty="0"/>
          </a:p>
        </p:txBody>
      </p:sp>
      <p:sp>
        <p:nvSpPr>
          <p:cNvPr id="15" name="Down Arrow 14">
            <a:extLst>
              <a:ext uri="{FF2B5EF4-FFF2-40B4-BE49-F238E27FC236}">
                <a16:creationId xmlns:a16="http://schemas.microsoft.com/office/drawing/2014/main" id="{6B01FFB0-BAA8-2F48-BFC2-4B99D52EA725}"/>
              </a:ext>
            </a:extLst>
          </p:cNvPr>
          <p:cNvSpPr/>
          <p:nvPr/>
        </p:nvSpPr>
        <p:spPr>
          <a:xfrm>
            <a:off x="3259727" y="2630794"/>
            <a:ext cx="898902" cy="8369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45204DF-A647-5345-8705-FB00189CD07A}"/>
              </a:ext>
            </a:extLst>
          </p:cNvPr>
          <p:cNvSpPr txBox="1"/>
          <p:nvPr/>
        </p:nvSpPr>
        <p:spPr>
          <a:xfrm>
            <a:off x="838200" y="3553718"/>
            <a:ext cx="6196633" cy="923330"/>
          </a:xfrm>
          <a:prstGeom prst="rect">
            <a:avLst/>
          </a:prstGeom>
          <a:noFill/>
        </p:spPr>
        <p:txBody>
          <a:bodyPr wrap="none" rtlCol="0">
            <a:spAutoFit/>
          </a:bodyPr>
          <a:lstStyle/>
          <a:p>
            <a:r>
              <a:rPr lang="en-US" dirty="0"/>
              <a:t>Switching to 150 mm x 3.0 mm </a:t>
            </a:r>
            <a:r>
              <a:rPr lang="en-US" dirty="0" err="1"/>
              <a:t>i.d.</a:t>
            </a:r>
            <a:r>
              <a:rPr lang="en-US" dirty="0"/>
              <a:t> column with 3.5 um particles</a:t>
            </a:r>
          </a:p>
          <a:p>
            <a:r>
              <a:rPr lang="en-US" b="1" dirty="0">
                <a:solidFill>
                  <a:srgbClr val="FF0000"/>
                </a:solidFill>
              </a:rPr>
              <a:t>AMVI reduced to 59 </a:t>
            </a:r>
            <a:r>
              <a:rPr lang="en-US" dirty="0"/>
              <a:t>(65% due to solvent use in sample prep)</a:t>
            </a:r>
          </a:p>
          <a:p>
            <a:pPr marL="285750" indent="-285750">
              <a:buFont typeface="Arial" panose="020B0604020202020204" pitchFamily="34" charset="0"/>
              <a:buChar char="•"/>
            </a:pPr>
            <a:endParaRPr lang="en-US" dirty="0"/>
          </a:p>
        </p:txBody>
      </p:sp>
      <p:sp>
        <p:nvSpPr>
          <p:cNvPr id="17" name="Down Arrow 16">
            <a:extLst>
              <a:ext uri="{FF2B5EF4-FFF2-40B4-BE49-F238E27FC236}">
                <a16:creationId xmlns:a16="http://schemas.microsoft.com/office/drawing/2014/main" id="{E0F0FB25-B2BC-5E45-91C8-AA35006BE443}"/>
              </a:ext>
            </a:extLst>
          </p:cNvPr>
          <p:cNvSpPr/>
          <p:nvPr/>
        </p:nvSpPr>
        <p:spPr>
          <a:xfrm>
            <a:off x="3259727" y="4284092"/>
            <a:ext cx="898902" cy="8369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5407983-A619-9248-BEF0-2CF5010FBAAB}"/>
              </a:ext>
            </a:extLst>
          </p:cNvPr>
          <p:cNvSpPr txBox="1"/>
          <p:nvPr/>
        </p:nvSpPr>
        <p:spPr>
          <a:xfrm>
            <a:off x="4331628" y="4497821"/>
            <a:ext cx="2964722" cy="369332"/>
          </a:xfrm>
          <a:prstGeom prst="rect">
            <a:avLst/>
          </a:prstGeom>
          <a:noFill/>
        </p:spPr>
        <p:txBody>
          <a:bodyPr wrap="none" rtlCol="0">
            <a:spAutoFit/>
          </a:bodyPr>
          <a:lstStyle/>
          <a:p>
            <a:r>
              <a:rPr lang="en-US" dirty="0"/>
              <a:t>How to address sample prep?</a:t>
            </a:r>
          </a:p>
        </p:txBody>
      </p:sp>
      <p:sp>
        <p:nvSpPr>
          <p:cNvPr id="19" name="TextBox 18">
            <a:extLst>
              <a:ext uri="{FF2B5EF4-FFF2-40B4-BE49-F238E27FC236}">
                <a16:creationId xmlns:a16="http://schemas.microsoft.com/office/drawing/2014/main" id="{EA063F99-E140-3F4F-A8D5-4310FE1507B3}"/>
              </a:ext>
            </a:extLst>
          </p:cNvPr>
          <p:cNvSpPr txBox="1"/>
          <p:nvPr/>
        </p:nvSpPr>
        <p:spPr>
          <a:xfrm>
            <a:off x="838201" y="5308044"/>
            <a:ext cx="6458150" cy="1200329"/>
          </a:xfrm>
          <a:prstGeom prst="rect">
            <a:avLst/>
          </a:prstGeom>
          <a:noFill/>
        </p:spPr>
        <p:txBody>
          <a:bodyPr wrap="square" rtlCol="0">
            <a:spAutoFit/>
          </a:bodyPr>
          <a:lstStyle/>
          <a:p>
            <a:r>
              <a:rPr lang="en-US" dirty="0"/>
              <a:t>Switching solvent in sample prep to a solvent that allows the API to be more soluble</a:t>
            </a:r>
          </a:p>
          <a:p>
            <a:r>
              <a:rPr lang="en-US" b="1" dirty="0">
                <a:solidFill>
                  <a:srgbClr val="FF0000"/>
                </a:solidFill>
              </a:rPr>
              <a:t>AMVI reduced to 30 </a:t>
            </a:r>
            <a:r>
              <a:rPr lang="en-US" dirty="0"/>
              <a:t>(67% due to HPLC waste)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00191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C46E-EEBF-944A-9BA1-35C53B27CCA2}"/>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396FBCC7-E35F-5F4C-A7FE-B57A5FECDD4A}"/>
              </a:ext>
            </a:extLst>
          </p:cNvPr>
          <p:cNvSpPr>
            <a:spLocks noGrp="1"/>
          </p:cNvSpPr>
          <p:nvPr>
            <p:ph idx="1"/>
          </p:nvPr>
        </p:nvSpPr>
        <p:spPr/>
        <p:txBody>
          <a:bodyPr>
            <a:normAutofit/>
          </a:bodyPr>
          <a:lstStyle/>
          <a:p>
            <a:r>
              <a:rPr lang="en-US" sz="2400" dirty="0"/>
              <a:t>What is Green Analytical Chemistry?</a:t>
            </a:r>
          </a:p>
          <a:p>
            <a:r>
              <a:rPr lang="en-US" sz="2400" dirty="0"/>
              <a:t>Analytical Method Assessment</a:t>
            </a:r>
          </a:p>
          <a:p>
            <a:pPr lvl="1"/>
            <a:r>
              <a:rPr lang="en-US" dirty="0"/>
              <a:t>Tools and Techniques for Assessing Greenness of Analytical Methods</a:t>
            </a:r>
          </a:p>
          <a:p>
            <a:r>
              <a:rPr lang="en-US" sz="2400" dirty="0">
                <a:solidFill>
                  <a:schemeClr val="accent2"/>
                </a:solidFill>
              </a:rPr>
              <a:t>Sample Preparation</a:t>
            </a:r>
          </a:p>
          <a:p>
            <a:r>
              <a:rPr lang="en-US" sz="2400" dirty="0"/>
              <a:t>Analytical Techniques and Methods</a:t>
            </a:r>
          </a:p>
          <a:p>
            <a:pPr lvl="1"/>
            <a:r>
              <a:rPr lang="en-US" dirty="0"/>
              <a:t>Chromatography</a:t>
            </a:r>
          </a:p>
          <a:p>
            <a:pPr lvl="1"/>
            <a:r>
              <a:rPr lang="en-US" dirty="0"/>
              <a:t>Spectroscopy</a:t>
            </a:r>
          </a:p>
          <a:p>
            <a:pPr lvl="1"/>
            <a:r>
              <a:rPr lang="en-US" dirty="0"/>
              <a:t>Mass spectrometry</a:t>
            </a:r>
          </a:p>
          <a:p>
            <a:r>
              <a:rPr lang="en-US" sz="2400" dirty="0"/>
              <a:t>Process Analytical Technology (PAT)</a:t>
            </a:r>
          </a:p>
        </p:txBody>
      </p:sp>
    </p:spTree>
    <p:extLst>
      <p:ext uri="{BB962C8B-B14F-4D97-AF65-F5344CB8AC3E}">
        <p14:creationId xmlns:p14="http://schemas.microsoft.com/office/powerpoint/2010/main" val="4118741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Sample Preparation </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p:txBody>
          <a:bodyPr>
            <a:normAutofit/>
          </a:bodyPr>
          <a:lstStyle/>
          <a:p>
            <a:r>
              <a:rPr lang="en-US" sz="2400" dirty="0"/>
              <a:t>Dissolution of a desired analyte(s) into solution, sample pre-concentration and/or removal of interfering matrix components</a:t>
            </a:r>
          </a:p>
          <a:p>
            <a:pPr lvl="1"/>
            <a:r>
              <a:rPr lang="en-US" dirty="0"/>
              <a:t>Homogenization</a:t>
            </a:r>
          </a:p>
          <a:p>
            <a:pPr lvl="1"/>
            <a:r>
              <a:rPr lang="en-US" dirty="0"/>
              <a:t>Filtration</a:t>
            </a:r>
          </a:p>
          <a:p>
            <a:pPr lvl="1"/>
            <a:r>
              <a:rPr lang="en-US" dirty="0"/>
              <a:t>Centrifugation</a:t>
            </a:r>
          </a:p>
          <a:p>
            <a:pPr lvl="1"/>
            <a:r>
              <a:rPr lang="en-US" dirty="0"/>
              <a:t>Extraction</a:t>
            </a:r>
          </a:p>
          <a:p>
            <a:pPr lvl="1"/>
            <a:r>
              <a:rPr lang="en-US" dirty="0"/>
              <a:t>Pre-concentration</a:t>
            </a:r>
          </a:p>
          <a:p>
            <a:pPr lvl="1"/>
            <a:r>
              <a:rPr lang="en-US" dirty="0"/>
              <a:t>Derivatization</a:t>
            </a:r>
          </a:p>
        </p:txBody>
      </p:sp>
      <p:sp>
        <p:nvSpPr>
          <p:cNvPr id="4" name="TextBox 3">
            <a:extLst>
              <a:ext uri="{FF2B5EF4-FFF2-40B4-BE49-F238E27FC236}">
                <a16:creationId xmlns:a16="http://schemas.microsoft.com/office/drawing/2014/main" id="{D3F6A1C7-7E1B-C844-8EF0-36C810BD6A16}"/>
              </a:ext>
            </a:extLst>
          </p:cNvPr>
          <p:cNvSpPr txBox="1"/>
          <p:nvPr/>
        </p:nvSpPr>
        <p:spPr>
          <a:xfrm>
            <a:off x="5034083" y="2754008"/>
            <a:ext cx="6100762" cy="1200329"/>
          </a:xfrm>
          <a:prstGeom prst="rect">
            <a:avLst/>
          </a:prstGeom>
          <a:noFill/>
        </p:spPr>
        <p:txBody>
          <a:bodyPr wrap="square" rtlCol="0">
            <a:spAutoFit/>
          </a:bodyPr>
          <a:lstStyle/>
          <a:p>
            <a:r>
              <a:rPr lang="en-US" dirty="0"/>
              <a:t>Principles #2, 6, 10-12 of Green Analytical Chemistry principles address sample preparation:</a:t>
            </a:r>
          </a:p>
          <a:p>
            <a:pPr marL="285750" indent="-285750">
              <a:buFont typeface="Arial" panose="020B0604020202020204" pitchFamily="34" charset="0"/>
              <a:buChar char="•"/>
            </a:pPr>
            <a:r>
              <a:rPr lang="en-US" dirty="0"/>
              <a:t>(2) Minimizing sample size and number</a:t>
            </a:r>
          </a:p>
          <a:p>
            <a:pPr marL="285750" indent="-285750">
              <a:buFont typeface="Arial" panose="020B0604020202020204" pitchFamily="34" charset="0"/>
              <a:buChar char="•"/>
            </a:pPr>
            <a:r>
              <a:rPr lang="en-US" dirty="0"/>
              <a:t>(6) Derivatives should be avoided</a:t>
            </a:r>
          </a:p>
        </p:txBody>
      </p:sp>
      <p:sp>
        <p:nvSpPr>
          <p:cNvPr id="5" name="TextBox 4">
            <a:extLst>
              <a:ext uri="{FF2B5EF4-FFF2-40B4-BE49-F238E27FC236}">
                <a16:creationId xmlns:a16="http://schemas.microsoft.com/office/drawing/2014/main" id="{02B72E05-EE7C-3A4D-A6F0-D95CA4B813FD}"/>
              </a:ext>
            </a:extLst>
          </p:cNvPr>
          <p:cNvSpPr txBox="1"/>
          <p:nvPr/>
        </p:nvSpPr>
        <p:spPr>
          <a:xfrm>
            <a:off x="5034083" y="4293901"/>
            <a:ext cx="6100762" cy="923330"/>
          </a:xfrm>
          <a:prstGeom prst="rect">
            <a:avLst/>
          </a:prstGeom>
          <a:noFill/>
        </p:spPr>
        <p:txBody>
          <a:bodyPr wrap="square" rtlCol="0">
            <a:spAutoFit/>
          </a:bodyPr>
          <a:lstStyle/>
          <a:p>
            <a:r>
              <a:rPr lang="en-US" dirty="0"/>
              <a:t>When direct analytical methods are applied, sample prep can be avoided! </a:t>
            </a:r>
          </a:p>
          <a:p>
            <a:r>
              <a:rPr lang="en-US" dirty="0"/>
              <a:t>	</a:t>
            </a:r>
            <a:r>
              <a:rPr lang="en-US" i="1" dirty="0">
                <a:solidFill>
                  <a:schemeClr val="accent2">
                    <a:lumMod val="75000"/>
                  </a:schemeClr>
                </a:solidFill>
              </a:rPr>
              <a:t>Real-time analysis and Process Analytical Technology</a:t>
            </a:r>
          </a:p>
        </p:txBody>
      </p:sp>
    </p:spTree>
    <p:extLst>
      <p:ext uri="{BB962C8B-B14F-4D97-AF65-F5344CB8AC3E}">
        <p14:creationId xmlns:p14="http://schemas.microsoft.com/office/powerpoint/2010/main" val="3866099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Sample Preparation: Solvent Selection </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p:txBody>
          <a:bodyPr/>
          <a:lstStyle/>
          <a:p>
            <a:r>
              <a:rPr lang="en-US" dirty="0"/>
              <a:t>Solvent Selection Guides can help guide analytical scientists towards safer solvents with similar solvent properties</a:t>
            </a:r>
          </a:p>
          <a:p>
            <a:pPr lvl="1"/>
            <a:r>
              <a:rPr lang="en-US" dirty="0"/>
              <a:t>Pfizer Solvent Selection Guide</a:t>
            </a:r>
          </a:p>
          <a:p>
            <a:pPr lvl="1"/>
            <a:r>
              <a:rPr lang="en-US" dirty="0"/>
              <a:t>GSK Solvent Selection Guide</a:t>
            </a:r>
          </a:p>
          <a:p>
            <a:pPr lvl="1"/>
            <a:r>
              <a:rPr lang="en-US" dirty="0"/>
              <a:t>ACS GCI Pharma Roundtable Solvent Selection Guide</a:t>
            </a:r>
          </a:p>
          <a:p>
            <a:pPr lvl="1"/>
            <a:r>
              <a:rPr lang="en-US" dirty="0"/>
              <a:t>Sanofi’s Solvent Selection Guide</a:t>
            </a:r>
          </a:p>
        </p:txBody>
      </p:sp>
    </p:spTree>
    <p:extLst>
      <p:ext uri="{BB962C8B-B14F-4D97-AF65-F5344CB8AC3E}">
        <p14:creationId xmlns:p14="http://schemas.microsoft.com/office/powerpoint/2010/main" val="3279341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C46E-EEBF-944A-9BA1-35C53B27CCA2}"/>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396FBCC7-E35F-5F4C-A7FE-B57A5FECDD4A}"/>
              </a:ext>
            </a:extLst>
          </p:cNvPr>
          <p:cNvSpPr>
            <a:spLocks noGrp="1"/>
          </p:cNvSpPr>
          <p:nvPr>
            <p:ph idx="1"/>
          </p:nvPr>
        </p:nvSpPr>
        <p:spPr/>
        <p:txBody>
          <a:bodyPr>
            <a:normAutofit/>
          </a:bodyPr>
          <a:lstStyle/>
          <a:p>
            <a:r>
              <a:rPr lang="en-US" sz="2400" dirty="0"/>
              <a:t>What is Green Analytical Chemistry?</a:t>
            </a:r>
          </a:p>
          <a:p>
            <a:r>
              <a:rPr lang="en-US" sz="2400" dirty="0"/>
              <a:t>Analytical Method Assessment</a:t>
            </a:r>
          </a:p>
          <a:p>
            <a:pPr lvl="1"/>
            <a:r>
              <a:rPr lang="en-US" dirty="0"/>
              <a:t>Tools and Techniques for Assessing Greenness of Analytical Methods</a:t>
            </a:r>
          </a:p>
          <a:p>
            <a:r>
              <a:rPr lang="en-US" sz="2400" dirty="0"/>
              <a:t>Sample Preparation</a:t>
            </a:r>
          </a:p>
          <a:p>
            <a:r>
              <a:rPr lang="en-US" sz="2400" dirty="0"/>
              <a:t>Analytical Techniques and Methods</a:t>
            </a:r>
          </a:p>
          <a:p>
            <a:pPr lvl="1"/>
            <a:r>
              <a:rPr lang="en-US" dirty="0"/>
              <a:t>Chromatography</a:t>
            </a:r>
          </a:p>
          <a:p>
            <a:pPr lvl="1"/>
            <a:r>
              <a:rPr lang="en-US" dirty="0"/>
              <a:t>Spectroscopy</a:t>
            </a:r>
          </a:p>
          <a:p>
            <a:pPr lvl="1"/>
            <a:r>
              <a:rPr lang="en-US" dirty="0"/>
              <a:t>Mass spectrometry</a:t>
            </a:r>
          </a:p>
          <a:p>
            <a:r>
              <a:rPr lang="en-US" sz="2400" dirty="0"/>
              <a:t>Process Analytical Technology (PAT)</a:t>
            </a:r>
          </a:p>
        </p:txBody>
      </p:sp>
    </p:spTree>
    <p:extLst>
      <p:ext uri="{BB962C8B-B14F-4D97-AF65-F5344CB8AC3E}">
        <p14:creationId xmlns:p14="http://schemas.microsoft.com/office/powerpoint/2010/main" val="2748692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241930606"/>
              </p:ext>
            </p:extLst>
          </p:nvPr>
        </p:nvGraphicFramePr>
        <p:xfrm>
          <a:off x="1859796" y="393915"/>
          <a:ext cx="8400081" cy="5852160"/>
        </p:xfrm>
        <a:graphic>
          <a:graphicData uri="http://schemas.openxmlformats.org/drawingml/2006/table">
            <a:tbl>
              <a:tblPr firstRow="1" bandRow="1">
                <a:tableStyleId>{5C22544A-7EE6-4342-B048-85BDC9FD1C3A}</a:tableStyleId>
              </a:tblPr>
              <a:tblGrid>
                <a:gridCol w="2800027">
                  <a:extLst>
                    <a:ext uri="{9D8B030D-6E8A-4147-A177-3AD203B41FA5}">
                      <a16:colId xmlns:a16="http://schemas.microsoft.com/office/drawing/2014/main" val="20000"/>
                    </a:ext>
                  </a:extLst>
                </a:gridCol>
                <a:gridCol w="2800027">
                  <a:extLst>
                    <a:ext uri="{9D8B030D-6E8A-4147-A177-3AD203B41FA5}">
                      <a16:colId xmlns:a16="http://schemas.microsoft.com/office/drawing/2014/main" val="20001"/>
                    </a:ext>
                  </a:extLst>
                </a:gridCol>
                <a:gridCol w="2800027">
                  <a:extLst>
                    <a:ext uri="{9D8B030D-6E8A-4147-A177-3AD203B41FA5}">
                      <a16:colId xmlns:a16="http://schemas.microsoft.com/office/drawing/2014/main" val="20002"/>
                    </a:ext>
                  </a:extLst>
                </a:gridCol>
              </a:tblGrid>
              <a:tr h="342417">
                <a:tc>
                  <a:txBody>
                    <a:bodyPr/>
                    <a:lstStyle/>
                    <a:p>
                      <a:r>
                        <a:rPr lang="en-US" sz="1800" dirty="0">
                          <a:solidFill>
                            <a:schemeClr val="tx1"/>
                          </a:solidFill>
                        </a:rPr>
                        <a:t>Preferred</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chemeClr val="tx1"/>
                          </a:solidFill>
                        </a:rPr>
                        <a:t>Useable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chemeClr val="tx1"/>
                          </a:solidFill>
                        </a:rPr>
                        <a:t>Undesirable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417">
                <a:tc>
                  <a:txBody>
                    <a:bodyPr/>
                    <a:lstStyle/>
                    <a:p>
                      <a:r>
                        <a:rPr lang="en-US" sz="1800" b="1" dirty="0">
                          <a:solidFill>
                            <a:srgbClr val="008000"/>
                          </a:solidFill>
                        </a:rPr>
                        <a:t>Water</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a:solidFill>
                            <a:srgbClr val="FFC924"/>
                          </a:solidFill>
                        </a:rPr>
                        <a:t>Cyclohexane</a:t>
                      </a:r>
                      <a:endParaRPr lang="en-US" sz="1800" b="1" dirty="0">
                        <a:solidFill>
                          <a:srgbClr val="FFC924"/>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0000"/>
                          </a:solidFill>
                        </a:rPr>
                        <a:t>Pentane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2417">
                <a:tc>
                  <a:txBody>
                    <a:bodyPr/>
                    <a:lstStyle/>
                    <a:p>
                      <a:r>
                        <a:rPr lang="en-US" sz="1800" b="1" dirty="0">
                          <a:solidFill>
                            <a:srgbClr val="008000"/>
                          </a:solidFill>
                        </a:rPr>
                        <a:t>Acetone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a:solidFill>
                            <a:srgbClr val="FFC924"/>
                          </a:solidFill>
                        </a:rPr>
                        <a:t>Heptane</a:t>
                      </a:r>
                      <a:endParaRPr lang="en-US" sz="1800" b="1" dirty="0">
                        <a:solidFill>
                          <a:srgbClr val="FFC924"/>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a:solidFill>
                            <a:srgbClr val="FF0000"/>
                          </a:solidFill>
                        </a:rPr>
                        <a:t>Hexane(s</a:t>
                      </a:r>
                      <a:r>
                        <a:rPr lang="en-US" sz="1800" b="1" dirty="0">
                          <a:solidFill>
                            <a:srgbClr val="FF0000"/>
                          </a:solidFill>
                        </a:rPr>
                        <a:t>)</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417">
                <a:tc>
                  <a:txBody>
                    <a:bodyPr/>
                    <a:lstStyle/>
                    <a:p>
                      <a:r>
                        <a:rPr lang="en-US" sz="1800" b="1" dirty="0">
                          <a:solidFill>
                            <a:srgbClr val="008000"/>
                          </a:solidFill>
                        </a:rPr>
                        <a:t>Ethanol</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C924"/>
                          </a:solidFill>
                        </a:rPr>
                        <a:t>Toluene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0000"/>
                          </a:solidFill>
                        </a:rPr>
                        <a:t>Di-isopropyl ether</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417">
                <a:tc>
                  <a:txBody>
                    <a:bodyPr/>
                    <a:lstStyle/>
                    <a:p>
                      <a:r>
                        <a:rPr lang="en-US" sz="1800" b="1" dirty="0">
                          <a:solidFill>
                            <a:srgbClr val="008000"/>
                          </a:solidFill>
                        </a:rPr>
                        <a:t>2-Propanol</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a:solidFill>
                            <a:srgbClr val="FFC924"/>
                          </a:solidFill>
                        </a:rPr>
                        <a:t>Methylcyclohexane</a:t>
                      </a:r>
                      <a:endParaRPr lang="en-US" sz="1800" b="1" dirty="0">
                        <a:solidFill>
                          <a:srgbClr val="FFC924"/>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0000"/>
                          </a:solidFill>
                        </a:rPr>
                        <a:t>Diethyl ether</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1440">
                <a:tc>
                  <a:txBody>
                    <a:bodyPr/>
                    <a:lstStyle/>
                    <a:p>
                      <a:r>
                        <a:rPr lang="en-US" sz="1800" b="1" dirty="0">
                          <a:solidFill>
                            <a:srgbClr val="008000"/>
                          </a:solidFill>
                        </a:rPr>
                        <a:t>1-Propanol</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C924"/>
                          </a:solidFill>
                        </a:rPr>
                        <a:t>Methyl </a:t>
                      </a:r>
                      <a:r>
                        <a:rPr lang="en-US" sz="1800" b="1" dirty="0" err="1">
                          <a:solidFill>
                            <a:srgbClr val="FFC924"/>
                          </a:solidFill>
                        </a:rPr>
                        <a:t>t</a:t>
                      </a:r>
                      <a:r>
                        <a:rPr lang="en-US" sz="1800" b="1" dirty="0">
                          <a:solidFill>
                            <a:srgbClr val="FFC924"/>
                          </a:solidFill>
                        </a:rPr>
                        <a:t>-butyl</a:t>
                      </a:r>
                      <a:r>
                        <a:rPr lang="en-US" sz="1800" b="1" baseline="0" dirty="0">
                          <a:solidFill>
                            <a:srgbClr val="FFC924"/>
                          </a:solidFill>
                        </a:rPr>
                        <a:t> ether</a:t>
                      </a:r>
                      <a:endParaRPr lang="en-US" sz="1800" b="1" dirty="0">
                        <a:solidFill>
                          <a:srgbClr val="FFC924"/>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0000"/>
                          </a:solidFill>
                        </a:rPr>
                        <a:t>Dichloromethane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2417">
                <a:tc>
                  <a:txBody>
                    <a:bodyPr/>
                    <a:lstStyle/>
                    <a:p>
                      <a:r>
                        <a:rPr lang="en-US" sz="1800" b="1" dirty="0">
                          <a:solidFill>
                            <a:srgbClr val="008000"/>
                          </a:solidFill>
                        </a:rPr>
                        <a:t>Ethyl acetate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C924"/>
                          </a:solidFill>
                        </a:rPr>
                        <a:t>Isooctane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a:solidFill>
                            <a:srgbClr val="FF0000"/>
                          </a:solidFill>
                        </a:rPr>
                        <a:t>Dichloroethane</a:t>
                      </a:r>
                      <a:endParaRPr lang="en-US" sz="1800" b="1" dirty="0">
                        <a:solidFill>
                          <a:srgbClr val="FF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2417">
                <a:tc>
                  <a:txBody>
                    <a:bodyPr/>
                    <a:lstStyle/>
                    <a:p>
                      <a:r>
                        <a:rPr lang="en-US" sz="1800" b="1" dirty="0">
                          <a:solidFill>
                            <a:srgbClr val="008000"/>
                          </a:solidFill>
                        </a:rPr>
                        <a:t>Isopropyl</a:t>
                      </a:r>
                      <a:r>
                        <a:rPr lang="en-US" sz="1800" b="1" baseline="0" dirty="0">
                          <a:solidFill>
                            <a:srgbClr val="008000"/>
                          </a:solidFill>
                        </a:rPr>
                        <a:t> acetate</a:t>
                      </a:r>
                      <a:endParaRPr lang="en-US" sz="1800" b="1" dirty="0">
                        <a:solidFill>
                          <a:srgbClr val="008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a:solidFill>
                            <a:srgbClr val="FFC924"/>
                          </a:solidFill>
                        </a:rPr>
                        <a:t>Acetonitrile</a:t>
                      </a:r>
                      <a:endParaRPr lang="en-US" sz="1800" b="1" dirty="0">
                        <a:solidFill>
                          <a:srgbClr val="FFC924"/>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0000"/>
                          </a:solidFill>
                        </a:rPr>
                        <a:t>Chloroform</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2417">
                <a:tc>
                  <a:txBody>
                    <a:bodyPr/>
                    <a:lstStyle/>
                    <a:p>
                      <a:r>
                        <a:rPr lang="en-US" sz="1800" b="1" dirty="0">
                          <a:solidFill>
                            <a:srgbClr val="008000"/>
                          </a:solidFill>
                        </a:rPr>
                        <a:t>Methanol</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C924"/>
                          </a:solidFill>
                        </a:rPr>
                        <a:t>2-MethylTHF</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a:solidFill>
                            <a:srgbClr val="FF0000"/>
                          </a:solidFill>
                        </a:rPr>
                        <a:t>Dimethyl</a:t>
                      </a:r>
                      <a:r>
                        <a:rPr lang="en-US" sz="1800" b="1" dirty="0">
                          <a:solidFill>
                            <a:srgbClr val="FF0000"/>
                          </a:solidFill>
                        </a:rPr>
                        <a:t> </a:t>
                      </a:r>
                      <a:r>
                        <a:rPr lang="en-US" sz="1800" b="1" dirty="0" err="1">
                          <a:solidFill>
                            <a:srgbClr val="FF0000"/>
                          </a:solidFill>
                        </a:rPr>
                        <a:t>formamide</a:t>
                      </a:r>
                      <a:endParaRPr lang="en-US" sz="1800" b="1" dirty="0">
                        <a:solidFill>
                          <a:srgbClr val="FF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42417">
                <a:tc>
                  <a:txBody>
                    <a:bodyPr/>
                    <a:lstStyle/>
                    <a:p>
                      <a:r>
                        <a:rPr lang="en-US" sz="1800" b="1" dirty="0">
                          <a:solidFill>
                            <a:srgbClr val="008000"/>
                          </a:solidFill>
                        </a:rPr>
                        <a:t>Methyl ethyl</a:t>
                      </a:r>
                      <a:r>
                        <a:rPr lang="en-US" sz="1800" b="1" baseline="0" dirty="0">
                          <a:solidFill>
                            <a:srgbClr val="008000"/>
                          </a:solidFill>
                        </a:rPr>
                        <a:t> </a:t>
                      </a:r>
                      <a:r>
                        <a:rPr lang="en-US" sz="1800" b="1" baseline="0" dirty="0" err="1">
                          <a:solidFill>
                            <a:srgbClr val="008000"/>
                          </a:solidFill>
                        </a:rPr>
                        <a:t>ketone</a:t>
                      </a:r>
                      <a:endParaRPr lang="en-US" sz="1800" b="1" dirty="0">
                        <a:solidFill>
                          <a:srgbClr val="008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a:solidFill>
                            <a:srgbClr val="FFC924"/>
                          </a:solidFill>
                        </a:rPr>
                        <a:t>Tetrahydrofuran</a:t>
                      </a:r>
                      <a:endParaRPr lang="en-US" sz="1800" b="1" dirty="0">
                        <a:solidFill>
                          <a:srgbClr val="FFC924"/>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0000"/>
                          </a:solidFill>
                        </a:rPr>
                        <a:t>N-</a:t>
                      </a:r>
                      <a:r>
                        <a:rPr lang="en-US" sz="1800" b="1" dirty="0" err="1">
                          <a:solidFill>
                            <a:srgbClr val="FF0000"/>
                          </a:solidFill>
                        </a:rPr>
                        <a:t>Methylpyrrolidinone</a:t>
                      </a:r>
                      <a:endParaRPr lang="en-US" sz="1800" b="1" dirty="0">
                        <a:solidFill>
                          <a:srgbClr val="FF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417">
                <a:tc>
                  <a:txBody>
                    <a:bodyPr/>
                    <a:lstStyle/>
                    <a:p>
                      <a:r>
                        <a:rPr lang="en-US" sz="1800" b="1" dirty="0">
                          <a:solidFill>
                            <a:srgbClr val="008000"/>
                          </a:solidFill>
                        </a:rPr>
                        <a:t>1-Butanol</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a:solidFill>
                            <a:srgbClr val="FFC924"/>
                          </a:solidFill>
                        </a:rPr>
                        <a:t>Xylenes</a:t>
                      </a:r>
                      <a:endParaRPr lang="en-US" sz="1800" b="1" dirty="0">
                        <a:solidFill>
                          <a:srgbClr val="FFC924"/>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0000"/>
                          </a:solidFill>
                        </a:rPr>
                        <a:t>Pyridine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42417">
                <a:tc>
                  <a:txBody>
                    <a:bodyPr/>
                    <a:lstStyle/>
                    <a:p>
                      <a:r>
                        <a:rPr lang="en-US" sz="1800" b="1" i="1" dirty="0" err="1">
                          <a:solidFill>
                            <a:srgbClr val="008000"/>
                          </a:solidFill>
                        </a:rPr>
                        <a:t>t</a:t>
                      </a:r>
                      <a:r>
                        <a:rPr lang="en-US" sz="1800" b="1" dirty="0" err="1">
                          <a:solidFill>
                            <a:srgbClr val="008000"/>
                          </a:solidFill>
                        </a:rPr>
                        <a:t>-Butanol</a:t>
                      </a:r>
                      <a:endParaRPr lang="en-US" sz="1800" b="1" dirty="0">
                        <a:solidFill>
                          <a:srgbClr val="008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a:solidFill>
                            <a:srgbClr val="FFC924"/>
                          </a:solidFill>
                        </a:rPr>
                        <a:t>Dimethyl</a:t>
                      </a:r>
                      <a:r>
                        <a:rPr lang="en-US" sz="1800" b="1" dirty="0">
                          <a:solidFill>
                            <a:srgbClr val="FFC924"/>
                          </a:solidFill>
                        </a:rPr>
                        <a:t> </a:t>
                      </a:r>
                      <a:r>
                        <a:rPr lang="en-US" sz="1800" b="1" dirty="0" err="1">
                          <a:solidFill>
                            <a:srgbClr val="FFC924"/>
                          </a:solidFill>
                        </a:rPr>
                        <a:t>sulfoxide</a:t>
                      </a:r>
                      <a:endParaRPr lang="en-US" sz="1800" b="1" dirty="0">
                        <a:solidFill>
                          <a:srgbClr val="FFC924"/>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a:solidFill>
                            <a:srgbClr val="FF0000"/>
                          </a:solidFill>
                        </a:rPr>
                        <a:t>Dimethyl</a:t>
                      </a:r>
                      <a:r>
                        <a:rPr lang="en-US" sz="1800" b="1" dirty="0">
                          <a:solidFill>
                            <a:srgbClr val="FF0000"/>
                          </a:solidFill>
                        </a:rPr>
                        <a:t> acetate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42417">
                <a:tc>
                  <a:txBody>
                    <a:bodyPr/>
                    <a:lstStyle/>
                    <a:p>
                      <a:endParaRPr lang="en-US" sz="1800" dirty="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C924"/>
                          </a:solidFill>
                        </a:rPr>
                        <a:t>Acetic acid</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a:solidFill>
                            <a:srgbClr val="FF0000"/>
                          </a:solidFill>
                        </a:rPr>
                        <a:t>Dioxane</a:t>
                      </a:r>
                      <a:endParaRPr lang="en-US" sz="1800" b="1" dirty="0">
                        <a:solidFill>
                          <a:srgbClr val="FF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42417">
                <a:tc>
                  <a:txBody>
                    <a:bodyPr/>
                    <a:lstStyle/>
                    <a:p>
                      <a:endParaRPr lang="en-US" sz="1800" dirty="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C924"/>
                          </a:solidFill>
                        </a:rPr>
                        <a:t>Ethylene glycol</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a:solidFill>
                            <a:srgbClr val="FF0000"/>
                          </a:solidFill>
                        </a:rPr>
                        <a:t>Dimethoxyethane</a:t>
                      </a:r>
                      <a:endParaRPr lang="en-US" sz="1800" b="1" dirty="0">
                        <a:solidFill>
                          <a:srgbClr val="FF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42417">
                <a:tc>
                  <a:txBody>
                    <a:bodyPr/>
                    <a:lstStyle/>
                    <a:p>
                      <a:endParaRPr lang="en-US" sz="180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0000"/>
                          </a:solidFill>
                        </a:rPr>
                        <a:t>Benzene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342417">
                <a:tc>
                  <a:txBody>
                    <a:bodyPr/>
                    <a:lstStyle/>
                    <a:p>
                      <a:endParaRPr lang="en-US" sz="1800" dirty="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rgbClr val="FF0000"/>
                          </a:solidFill>
                        </a:rPr>
                        <a:t>Carbon tetrachloride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452565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14051" y="526473"/>
          <a:ext cx="9206347" cy="5370673"/>
        </p:xfrm>
        <a:graphic>
          <a:graphicData uri="http://schemas.openxmlformats.org/drawingml/2006/table">
            <a:tbl>
              <a:tblPr firstRow="1" bandRow="1">
                <a:tableStyleId>{5C22544A-7EE6-4342-B048-85BDC9FD1C3A}</a:tableStyleId>
              </a:tblPr>
              <a:tblGrid>
                <a:gridCol w="2088038">
                  <a:extLst>
                    <a:ext uri="{9D8B030D-6E8A-4147-A177-3AD203B41FA5}">
                      <a16:colId xmlns:a16="http://schemas.microsoft.com/office/drawing/2014/main" val="20000"/>
                    </a:ext>
                  </a:extLst>
                </a:gridCol>
                <a:gridCol w="1613483">
                  <a:extLst>
                    <a:ext uri="{9D8B030D-6E8A-4147-A177-3AD203B41FA5}">
                      <a16:colId xmlns:a16="http://schemas.microsoft.com/office/drawing/2014/main" val="20001"/>
                    </a:ext>
                  </a:extLst>
                </a:gridCol>
                <a:gridCol w="5504826">
                  <a:extLst>
                    <a:ext uri="{9D8B030D-6E8A-4147-A177-3AD203B41FA5}">
                      <a16:colId xmlns:a16="http://schemas.microsoft.com/office/drawing/2014/main" val="20002"/>
                    </a:ext>
                  </a:extLst>
                </a:gridCol>
              </a:tblGrid>
              <a:tr h="511525">
                <a:tc>
                  <a:txBody>
                    <a:bodyPr/>
                    <a:lstStyle/>
                    <a:p>
                      <a:r>
                        <a:rPr lang="en-US" sz="1400" dirty="0">
                          <a:solidFill>
                            <a:schemeClr val="tx1"/>
                          </a:solidFill>
                        </a:rPr>
                        <a:t>Red Solvent</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400" dirty="0">
                          <a:solidFill>
                            <a:schemeClr val="tx1"/>
                          </a:solidFill>
                        </a:rPr>
                        <a:t>Flash point (°C)</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400" dirty="0">
                          <a:solidFill>
                            <a:schemeClr val="tx1"/>
                          </a:solidFill>
                        </a:rPr>
                        <a:t>Reason</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0"/>
                  </a:ext>
                </a:extLst>
              </a:tr>
              <a:tr h="275185">
                <a:tc>
                  <a:txBody>
                    <a:bodyPr/>
                    <a:lstStyle/>
                    <a:p>
                      <a:r>
                        <a:rPr lang="en-US" sz="1200" b="1" dirty="0">
                          <a:solidFill>
                            <a:srgbClr val="FF0000"/>
                          </a:solidFill>
                        </a:rPr>
                        <a:t>Pentane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-49</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r>
                        <a:rPr lang="en-US" sz="1200" dirty="0"/>
                        <a:t>Very low flash point, good alternative</a:t>
                      </a:r>
                      <a:r>
                        <a:rPr lang="en-US" sz="1200" baseline="0" dirty="0"/>
                        <a:t> available.</a:t>
                      </a:r>
                      <a:endParaRPr lang="en-US" sz="1200" dirty="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1"/>
                  </a:ext>
                </a:extLst>
              </a:tr>
              <a:tr h="238527">
                <a:tc>
                  <a:txBody>
                    <a:bodyPr/>
                    <a:lstStyle/>
                    <a:p>
                      <a:r>
                        <a:rPr lang="en-US" sz="1200" b="1" dirty="0" err="1">
                          <a:solidFill>
                            <a:srgbClr val="FF0000"/>
                          </a:solidFill>
                        </a:rPr>
                        <a:t>Hexane(s</a:t>
                      </a:r>
                      <a:r>
                        <a:rPr lang="en-US" sz="1200" b="1" dirty="0">
                          <a:solidFill>
                            <a:srgbClr val="FF0000"/>
                          </a:solidFill>
                        </a:rPr>
                        <a:t>)</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-23</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r>
                        <a:rPr lang="en-US" sz="1200" dirty="0"/>
                        <a:t>More toxic than the alternative </a:t>
                      </a:r>
                      <a:r>
                        <a:rPr lang="en-US" sz="1200" dirty="0" err="1"/>
                        <a:t>heptane</a:t>
                      </a:r>
                      <a:r>
                        <a:rPr lang="en-US" sz="1200" dirty="0"/>
                        <a:t>, classified as a HAP in the US.</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2"/>
                  </a:ext>
                </a:extLst>
              </a:tr>
              <a:tr h="275185">
                <a:tc>
                  <a:txBody>
                    <a:bodyPr/>
                    <a:lstStyle/>
                    <a:p>
                      <a:r>
                        <a:rPr lang="en-US" sz="1200" b="1" dirty="0">
                          <a:solidFill>
                            <a:srgbClr val="FF0000"/>
                          </a:solidFill>
                        </a:rPr>
                        <a:t>Di-isopropyl ether</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-12</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r>
                        <a:rPr lang="en-US" sz="1200" dirty="0"/>
                        <a:t>Very powerful peroxide former, good alternative</a:t>
                      </a:r>
                      <a:r>
                        <a:rPr lang="en-US" sz="1200" baseline="0" dirty="0"/>
                        <a:t> ethers available.</a:t>
                      </a:r>
                      <a:endParaRPr lang="en-US" sz="1200" dirty="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3"/>
                  </a:ext>
                </a:extLst>
              </a:tr>
              <a:tr h="275185">
                <a:tc>
                  <a:txBody>
                    <a:bodyPr/>
                    <a:lstStyle/>
                    <a:p>
                      <a:r>
                        <a:rPr lang="en-US" sz="1200" b="1" dirty="0">
                          <a:solidFill>
                            <a:srgbClr val="FF0000"/>
                          </a:solidFill>
                        </a:rPr>
                        <a:t>Diethyl ether</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-40</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r>
                        <a:rPr lang="en-US" sz="1200" dirty="0"/>
                        <a:t>Very low flash point, good alternative ethers available.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4"/>
                  </a:ext>
                </a:extLst>
              </a:tr>
              <a:tr h="275903">
                <a:tc>
                  <a:txBody>
                    <a:bodyPr/>
                    <a:lstStyle/>
                    <a:p>
                      <a:r>
                        <a:rPr lang="en-US" sz="1200" b="1" dirty="0">
                          <a:solidFill>
                            <a:srgbClr val="FF0000"/>
                          </a:solidFill>
                        </a:rPr>
                        <a:t>Dichloromethane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n/a</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r>
                        <a:rPr lang="en-US" sz="1200" dirty="0"/>
                        <a:t>High volume use, regulated by EU solvent</a:t>
                      </a:r>
                      <a:r>
                        <a:rPr lang="en-US" sz="1200" baseline="0" dirty="0"/>
                        <a:t> directive, classified as HAP in US.</a:t>
                      </a:r>
                      <a:endParaRPr lang="en-US" sz="1200" dirty="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5"/>
                  </a:ext>
                </a:extLst>
              </a:tr>
              <a:tr h="275185">
                <a:tc>
                  <a:txBody>
                    <a:bodyPr/>
                    <a:lstStyle/>
                    <a:p>
                      <a:r>
                        <a:rPr lang="en-US" sz="1200" b="1" dirty="0" err="1">
                          <a:solidFill>
                            <a:srgbClr val="FF0000"/>
                          </a:solidFill>
                        </a:rPr>
                        <a:t>Dichloroethane</a:t>
                      </a:r>
                      <a:endParaRPr lang="en-US" sz="1200" b="1" dirty="0">
                        <a:solidFill>
                          <a:srgbClr val="FF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15</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r>
                        <a:rPr lang="en-US" sz="1200" dirty="0"/>
                        <a:t>Carcinogen, classified as a HAP in the US.</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6"/>
                  </a:ext>
                </a:extLst>
              </a:tr>
              <a:tr h="275185">
                <a:tc>
                  <a:txBody>
                    <a:bodyPr/>
                    <a:lstStyle/>
                    <a:p>
                      <a:r>
                        <a:rPr lang="en-US" sz="1200" b="1" dirty="0">
                          <a:solidFill>
                            <a:srgbClr val="FF0000"/>
                          </a:solidFill>
                        </a:rPr>
                        <a:t>Chloroform</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n/a</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r>
                        <a:rPr lang="en-US" sz="1200" dirty="0"/>
                        <a:t>Carcinogen, classified as a HAP in the US.</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7"/>
                  </a:ext>
                </a:extLst>
              </a:tr>
              <a:tr h="271715">
                <a:tc>
                  <a:txBody>
                    <a:bodyPr/>
                    <a:lstStyle/>
                    <a:p>
                      <a:r>
                        <a:rPr lang="en-US" sz="1200" b="1" dirty="0" err="1">
                          <a:solidFill>
                            <a:srgbClr val="FF0000"/>
                          </a:solidFill>
                        </a:rPr>
                        <a:t>Dimethyl</a:t>
                      </a:r>
                      <a:r>
                        <a:rPr lang="en-US" sz="1200" b="1" dirty="0">
                          <a:solidFill>
                            <a:srgbClr val="FF0000"/>
                          </a:solidFill>
                        </a:rPr>
                        <a:t> </a:t>
                      </a:r>
                      <a:r>
                        <a:rPr lang="en-US" sz="1200" b="1" dirty="0" err="1">
                          <a:solidFill>
                            <a:srgbClr val="FF0000"/>
                          </a:solidFill>
                        </a:rPr>
                        <a:t>formamide</a:t>
                      </a:r>
                      <a:endParaRPr lang="en-US" sz="1200" b="1" dirty="0">
                        <a:solidFill>
                          <a:srgbClr val="FF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57</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r>
                        <a:rPr lang="en-US" sz="1200" dirty="0"/>
                        <a:t>Toxicity, strongly regulated by EU Solvent Directive, classified as HAP in the US.</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8"/>
                  </a:ext>
                </a:extLst>
              </a:tr>
              <a:tr h="275185">
                <a:tc>
                  <a:txBody>
                    <a:bodyPr/>
                    <a:lstStyle/>
                    <a:p>
                      <a:r>
                        <a:rPr lang="en-US" sz="1200" b="1" dirty="0">
                          <a:solidFill>
                            <a:srgbClr val="FF0000"/>
                          </a:solidFill>
                        </a:rPr>
                        <a:t>N-</a:t>
                      </a:r>
                      <a:r>
                        <a:rPr lang="en-US" sz="1200" b="1" dirty="0" err="1">
                          <a:solidFill>
                            <a:srgbClr val="FF0000"/>
                          </a:solidFill>
                        </a:rPr>
                        <a:t>Methylpyrrolidinone</a:t>
                      </a:r>
                      <a:endParaRPr lang="en-US" sz="1200" b="1" dirty="0">
                        <a:solidFill>
                          <a:srgbClr val="FF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86</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r>
                        <a:rPr lang="en-US" sz="1200" dirty="0"/>
                        <a:t>Toxicity,</a:t>
                      </a:r>
                      <a:r>
                        <a:rPr lang="en-US" sz="1200" baseline="0" dirty="0"/>
                        <a:t> strongly regulated by EU Solvent Directive.</a:t>
                      </a:r>
                      <a:endParaRPr lang="en-US" sz="1200" dirty="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9"/>
                  </a:ext>
                </a:extLst>
              </a:tr>
              <a:tr h="458642">
                <a:tc>
                  <a:txBody>
                    <a:bodyPr/>
                    <a:lstStyle/>
                    <a:p>
                      <a:r>
                        <a:rPr lang="en-US" sz="1200" b="1" dirty="0">
                          <a:solidFill>
                            <a:srgbClr val="FF0000"/>
                          </a:solidFill>
                        </a:rPr>
                        <a:t>Pyridine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20</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r>
                        <a:rPr lang="en-US" sz="1200" dirty="0"/>
                        <a:t>Carcinogenic/mutagenic/</a:t>
                      </a:r>
                      <a:r>
                        <a:rPr lang="en-US" sz="1200" dirty="0" err="1"/>
                        <a:t>reprotoxic</a:t>
                      </a:r>
                      <a:r>
                        <a:rPr lang="en-US" sz="1200" baseline="0" dirty="0"/>
                        <a:t> (CMR) category 3 carcinogen, toxicity, very low threshold limit value (TLV) for worker exposures.</a:t>
                      </a:r>
                      <a:endParaRPr lang="en-US" sz="1200" dirty="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10"/>
                  </a:ext>
                </a:extLst>
              </a:tr>
              <a:tr h="275185">
                <a:tc>
                  <a:txBody>
                    <a:bodyPr/>
                    <a:lstStyle/>
                    <a:p>
                      <a:r>
                        <a:rPr lang="en-US" sz="1200" b="1" dirty="0" err="1">
                          <a:solidFill>
                            <a:srgbClr val="FF0000"/>
                          </a:solidFill>
                        </a:rPr>
                        <a:t>Dimethyl</a:t>
                      </a:r>
                      <a:r>
                        <a:rPr lang="en-US" sz="1200" b="1" dirty="0">
                          <a:solidFill>
                            <a:srgbClr val="FF0000"/>
                          </a:solidFill>
                        </a:rPr>
                        <a:t> acetate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70</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Toxicity,</a:t>
                      </a:r>
                      <a:r>
                        <a:rPr lang="en-US" sz="1200" baseline="0" dirty="0"/>
                        <a:t> strongly regulated by EU Solvent Directive.</a:t>
                      </a:r>
                      <a:endParaRPr lang="en-US" sz="1200" dirty="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11"/>
                  </a:ext>
                </a:extLst>
              </a:tr>
              <a:tr h="275185">
                <a:tc>
                  <a:txBody>
                    <a:bodyPr/>
                    <a:lstStyle/>
                    <a:p>
                      <a:r>
                        <a:rPr lang="en-US" sz="1200" b="1" dirty="0" err="1">
                          <a:solidFill>
                            <a:srgbClr val="FF0000"/>
                          </a:solidFill>
                        </a:rPr>
                        <a:t>Dioxane</a:t>
                      </a:r>
                      <a:endParaRPr lang="en-US" sz="1200" b="1" dirty="0">
                        <a:solidFill>
                          <a:srgbClr val="FF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12</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r>
                        <a:rPr lang="en-US" sz="1200" dirty="0"/>
                        <a:t>CMR category 3 carcinogen,</a:t>
                      </a:r>
                      <a:r>
                        <a:rPr lang="en-US" sz="1200" baseline="0" dirty="0"/>
                        <a:t> classified as HAP in US.</a:t>
                      </a:r>
                      <a:endParaRPr lang="en-US" sz="1200" dirty="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12"/>
                  </a:ext>
                </a:extLst>
              </a:tr>
              <a:tr h="275185">
                <a:tc>
                  <a:txBody>
                    <a:bodyPr/>
                    <a:lstStyle/>
                    <a:p>
                      <a:r>
                        <a:rPr lang="en-US" sz="1200" b="1" dirty="0" err="1">
                          <a:solidFill>
                            <a:srgbClr val="FF0000"/>
                          </a:solidFill>
                        </a:rPr>
                        <a:t>Dimethoxyethane</a:t>
                      </a:r>
                      <a:endParaRPr lang="en-US" sz="1200" b="1" dirty="0">
                        <a:solidFill>
                          <a:srgbClr val="FF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0</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r>
                        <a:rPr lang="en-US" sz="1200" dirty="0"/>
                        <a:t>CMR category 2 carcinogen, toxicity.</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13"/>
                  </a:ext>
                </a:extLst>
              </a:tr>
              <a:tr h="442709">
                <a:tc>
                  <a:txBody>
                    <a:bodyPr/>
                    <a:lstStyle/>
                    <a:p>
                      <a:r>
                        <a:rPr lang="en-US" sz="1200" b="1" dirty="0">
                          <a:solidFill>
                            <a:srgbClr val="FF0000"/>
                          </a:solidFill>
                        </a:rPr>
                        <a:t>Benzene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-11</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r>
                        <a:rPr lang="en-US" sz="1200" dirty="0"/>
                        <a:t>Avoid use: CMR category 1 carcinogen, toxic to humans</a:t>
                      </a:r>
                      <a:r>
                        <a:rPr lang="en-US" sz="1200" baseline="0" dirty="0"/>
                        <a:t> and environment, very low TLV (0.5 </a:t>
                      </a:r>
                      <a:r>
                        <a:rPr lang="en-US" sz="1200" baseline="0" dirty="0" err="1"/>
                        <a:t>ppm</a:t>
                      </a:r>
                      <a:r>
                        <a:rPr lang="en-US" sz="1200" baseline="0" dirty="0"/>
                        <a:t>), strongly regulated in EU and the US (HAP).</a:t>
                      </a:r>
                      <a:endParaRPr lang="en-US" sz="1200" dirty="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14"/>
                  </a:ext>
                </a:extLst>
              </a:tr>
              <a:tr h="642098">
                <a:tc>
                  <a:txBody>
                    <a:bodyPr/>
                    <a:lstStyle/>
                    <a:p>
                      <a:r>
                        <a:rPr lang="en-US" sz="1200" b="1" dirty="0">
                          <a:solidFill>
                            <a:srgbClr val="FF0000"/>
                          </a:solidFill>
                        </a:rPr>
                        <a:t>Carbon tetrachloride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ctr"/>
                      <a:r>
                        <a:rPr lang="en-US" sz="1200" dirty="0"/>
                        <a:t>n/a</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r>
                        <a:rPr lang="en-US" sz="1200" dirty="0"/>
                        <a:t>Avoid use: CMR category 3 carcinogen,</a:t>
                      </a:r>
                      <a:r>
                        <a:rPr lang="en-US" sz="1200" baseline="0" dirty="0"/>
                        <a:t> toxic, ozone </a:t>
                      </a:r>
                      <a:r>
                        <a:rPr lang="en-US" sz="1200" baseline="0" dirty="0" err="1"/>
                        <a:t>depletor</a:t>
                      </a:r>
                      <a:r>
                        <a:rPr lang="en-US" sz="1200" baseline="0" dirty="0"/>
                        <a:t>, banned under the Montreal protocol, not available for large-scale use, strongly regulated in the EU and the US (HAP).</a:t>
                      </a:r>
                      <a:endParaRPr lang="en-US" sz="1200" dirty="0"/>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15"/>
                  </a:ext>
                </a:extLst>
              </a:tr>
            </a:tbl>
          </a:graphicData>
        </a:graphic>
      </p:graphicFrame>
      <p:sp>
        <p:nvSpPr>
          <p:cNvPr id="3" name="TextBox 2"/>
          <p:cNvSpPr txBox="1"/>
          <p:nvPr/>
        </p:nvSpPr>
        <p:spPr>
          <a:xfrm>
            <a:off x="6096000" y="6400800"/>
            <a:ext cx="604203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“Green chemistry tools to influence a medicinal chemistry and research chemistry based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Dunn and Perry, et. al., Green Chem., 2008, 10, 31-36</a:t>
            </a:r>
          </a:p>
        </p:txBody>
      </p:sp>
    </p:spTree>
    <p:extLst>
      <p:ext uri="{BB962C8B-B14F-4D97-AF65-F5344CB8AC3E}">
        <p14:creationId xmlns:p14="http://schemas.microsoft.com/office/powerpoint/2010/main" val="4079562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67240492"/>
              </p:ext>
            </p:extLst>
          </p:nvPr>
        </p:nvGraphicFramePr>
        <p:xfrm>
          <a:off x="2248671" y="1003086"/>
          <a:ext cx="7428856" cy="4577080"/>
        </p:xfrm>
        <a:graphic>
          <a:graphicData uri="http://schemas.openxmlformats.org/drawingml/2006/table">
            <a:tbl>
              <a:tblPr firstRow="1" bandRow="1">
                <a:tableStyleId>{5C22544A-7EE6-4342-B048-85BDC9FD1C3A}</a:tableStyleId>
              </a:tblPr>
              <a:tblGrid>
                <a:gridCol w="3809670">
                  <a:extLst>
                    <a:ext uri="{9D8B030D-6E8A-4147-A177-3AD203B41FA5}">
                      <a16:colId xmlns:a16="http://schemas.microsoft.com/office/drawing/2014/main" val="20000"/>
                    </a:ext>
                  </a:extLst>
                </a:gridCol>
                <a:gridCol w="3619186">
                  <a:extLst>
                    <a:ext uri="{9D8B030D-6E8A-4147-A177-3AD203B41FA5}">
                      <a16:colId xmlns:a16="http://schemas.microsoft.com/office/drawing/2014/main" val="20001"/>
                    </a:ext>
                  </a:extLst>
                </a:gridCol>
              </a:tblGrid>
              <a:tr h="370840">
                <a:tc>
                  <a:txBody>
                    <a:bodyPr/>
                    <a:lstStyle/>
                    <a:p>
                      <a:r>
                        <a:rPr lang="en-US" sz="1800" dirty="0">
                          <a:solidFill>
                            <a:srgbClr val="000000"/>
                          </a:solidFill>
                        </a:rPr>
                        <a:t>Undesirable</a:t>
                      </a:r>
                      <a:r>
                        <a:rPr lang="en-US" sz="1800" baseline="0" dirty="0">
                          <a:solidFill>
                            <a:srgbClr val="000000"/>
                          </a:solidFill>
                        </a:rPr>
                        <a:t> Solvent</a:t>
                      </a:r>
                      <a:endParaRPr lang="en-US" sz="1800" dirty="0">
                        <a:solidFill>
                          <a:srgbClr val="00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tc>
                  <a:txBody>
                    <a:bodyPr/>
                    <a:lstStyle/>
                    <a:p>
                      <a:r>
                        <a:rPr lang="en-US" sz="1800" dirty="0">
                          <a:solidFill>
                            <a:srgbClr val="000000"/>
                          </a:solidFill>
                        </a:rPr>
                        <a:t>Alternative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38760">
                <a:tc>
                  <a:txBody>
                    <a:bodyPr/>
                    <a:lstStyle/>
                    <a:p>
                      <a:r>
                        <a:rPr lang="en-US" sz="1800" dirty="0">
                          <a:solidFill>
                            <a:srgbClr val="FF0000"/>
                          </a:solidFill>
                        </a:rPr>
                        <a:t>Pentane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tc>
                  <a:txBody>
                    <a:bodyPr/>
                    <a:lstStyle/>
                    <a:p>
                      <a:r>
                        <a:rPr lang="en-US" sz="1800" dirty="0" err="1">
                          <a:solidFill>
                            <a:srgbClr val="008000"/>
                          </a:solidFill>
                        </a:rPr>
                        <a:t>Heptane</a:t>
                      </a:r>
                      <a:endParaRPr lang="en-US" sz="1800" dirty="0">
                        <a:solidFill>
                          <a:srgbClr val="008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48920">
                <a:tc>
                  <a:txBody>
                    <a:bodyPr/>
                    <a:lstStyle/>
                    <a:p>
                      <a:r>
                        <a:rPr lang="en-US" sz="1800" dirty="0" err="1">
                          <a:solidFill>
                            <a:srgbClr val="FF0000"/>
                          </a:solidFill>
                        </a:rPr>
                        <a:t>Hexane(s</a:t>
                      </a:r>
                      <a:r>
                        <a:rPr lang="en-US" sz="1800" dirty="0">
                          <a:solidFill>
                            <a:srgbClr val="FF0000"/>
                          </a:solidFill>
                        </a:rPr>
                        <a:t>)</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tc>
                  <a:txBody>
                    <a:bodyPr/>
                    <a:lstStyle/>
                    <a:p>
                      <a:r>
                        <a:rPr lang="en-US" sz="1800" dirty="0" err="1">
                          <a:solidFill>
                            <a:srgbClr val="008000"/>
                          </a:solidFill>
                        </a:rPr>
                        <a:t>Heptane</a:t>
                      </a:r>
                      <a:endParaRPr lang="en-US" sz="1800" dirty="0">
                        <a:solidFill>
                          <a:srgbClr val="008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59080">
                <a:tc>
                  <a:txBody>
                    <a:bodyPr/>
                    <a:lstStyle/>
                    <a:p>
                      <a:r>
                        <a:rPr lang="en-US" sz="1800" dirty="0">
                          <a:solidFill>
                            <a:srgbClr val="FF0000"/>
                          </a:solidFill>
                        </a:rPr>
                        <a:t>Di-isopropyl ether or diethyl</a:t>
                      </a:r>
                      <a:r>
                        <a:rPr lang="en-US" sz="1800" baseline="0" dirty="0">
                          <a:solidFill>
                            <a:srgbClr val="FF0000"/>
                          </a:solidFill>
                        </a:rPr>
                        <a:t> ether</a:t>
                      </a:r>
                      <a:endParaRPr lang="en-US" sz="1800" dirty="0">
                        <a:solidFill>
                          <a:srgbClr val="FF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tc>
                  <a:txBody>
                    <a:bodyPr/>
                    <a:lstStyle/>
                    <a:p>
                      <a:r>
                        <a:rPr lang="en-US" sz="1800" dirty="0">
                          <a:solidFill>
                            <a:srgbClr val="008000"/>
                          </a:solidFill>
                        </a:rPr>
                        <a:t>2-MeTHF or </a:t>
                      </a:r>
                      <a:r>
                        <a:rPr lang="en-US" sz="1800" i="1" dirty="0" err="1">
                          <a:solidFill>
                            <a:srgbClr val="008000"/>
                          </a:solidFill>
                        </a:rPr>
                        <a:t>tert</a:t>
                      </a:r>
                      <a:r>
                        <a:rPr lang="en-US" sz="1800" dirty="0">
                          <a:solidFill>
                            <a:srgbClr val="008000"/>
                          </a:solidFill>
                        </a:rPr>
                        <a:t>-butyl methyl ether</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69240">
                <a:tc>
                  <a:txBody>
                    <a:bodyPr/>
                    <a:lstStyle/>
                    <a:p>
                      <a:r>
                        <a:rPr lang="en-US" sz="1800" dirty="0" err="1">
                          <a:solidFill>
                            <a:srgbClr val="FF0000"/>
                          </a:solidFill>
                        </a:rPr>
                        <a:t>Dioxane</a:t>
                      </a:r>
                      <a:r>
                        <a:rPr lang="en-US" sz="1800" dirty="0">
                          <a:solidFill>
                            <a:srgbClr val="FF0000"/>
                          </a:solidFill>
                        </a:rPr>
                        <a:t> or </a:t>
                      </a:r>
                      <a:r>
                        <a:rPr lang="en-US" sz="1800" dirty="0" err="1">
                          <a:solidFill>
                            <a:srgbClr val="FF0000"/>
                          </a:solidFill>
                        </a:rPr>
                        <a:t>dimethoxyethane</a:t>
                      </a:r>
                      <a:endParaRPr lang="en-US" sz="1800" dirty="0">
                        <a:solidFill>
                          <a:srgbClr val="FF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008000"/>
                          </a:solidFill>
                        </a:rPr>
                        <a:t>2-MeTHF or </a:t>
                      </a:r>
                      <a:r>
                        <a:rPr lang="en-US" sz="1800" i="1" dirty="0" err="1">
                          <a:solidFill>
                            <a:srgbClr val="008000"/>
                          </a:solidFill>
                        </a:rPr>
                        <a:t>tert</a:t>
                      </a:r>
                      <a:r>
                        <a:rPr lang="en-US" sz="1800" dirty="0">
                          <a:solidFill>
                            <a:srgbClr val="008000"/>
                          </a:solidFill>
                        </a:rPr>
                        <a:t>-butyl methyl ether</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70840">
                <a:tc>
                  <a:txBody>
                    <a:bodyPr/>
                    <a:lstStyle/>
                    <a:p>
                      <a:r>
                        <a:rPr lang="en-US" sz="1800" dirty="0">
                          <a:solidFill>
                            <a:srgbClr val="FF0000"/>
                          </a:solidFill>
                        </a:rPr>
                        <a:t>Chloroform, </a:t>
                      </a:r>
                      <a:r>
                        <a:rPr lang="en-US" sz="1800" dirty="0" err="1">
                          <a:solidFill>
                            <a:srgbClr val="FF0000"/>
                          </a:solidFill>
                        </a:rPr>
                        <a:t>dichloroethane</a:t>
                      </a:r>
                      <a:r>
                        <a:rPr lang="en-US" sz="1800" baseline="0" dirty="0">
                          <a:solidFill>
                            <a:srgbClr val="FF0000"/>
                          </a:solidFill>
                        </a:rPr>
                        <a:t> or carbon tetrachloride</a:t>
                      </a:r>
                      <a:endParaRPr lang="en-US" sz="1800" dirty="0">
                        <a:solidFill>
                          <a:srgbClr val="FF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tc>
                  <a:txBody>
                    <a:bodyPr/>
                    <a:lstStyle/>
                    <a:p>
                      <a:r>
                        <a:rPr lang="en-US" sz="1800" dirty="0">
                          <a:solidFill>
                            <a:srgbClr val="008000"/>
                          </a:solidFill>
                        </a:rPr>
                        <a:t>Dichloromethane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70840">
                <a:tc>
                  <a:txBody>
                    <a:bodyPr/>
                    <a:lstStyle/>
                    <a:p>
                      <a:r>
                        <a:rPr lang="en-US" sz="1800" dirty="0" err="1">
                          <a:solidFill>
                            <a:srgbClr val="FF0000"/>
                          </a:solidFill>
                        </a:rPr>
                        <a:t>Dimethyl</a:t>
                      </a:r>
                      <a:r>
                        <a:rPr lang="en-US" sz="1800" dirty="0">
                          <a:solidFill>
                            <a:srgbClr val="FF0000"/>
                          </a:solidFill>
                        </a:rPr>
                        <a:t> </a:t>
                      </a:r>
                      <a:r>
                        <a:rPr lang="en-US" sz="1800" dirty="0" err="1">
                          <a:solidFill>
                            <a:srgbClr val="FF0000"/>
                          </a:solidFill>
                        </a:rPr>
                        <a:t>formamide</a:t>
                      </a:r>
                      <a:r>
                        <a:rPr lang="en-US" sz="1800" dirty="0">
                          <a:solidFill>
                            <a:srgbClr val="FF0000"/>
                          </a:solidFill>
                        </a:rPr>
                        <a:t>, </a:t>
                      </a:r>
                      <a:r>
                        <a:rPr lang="en-US" sz="1800" dirty="0" err="1">
                          <a:solidFill>
                            <a:srgbClr val="FF0000"/>
                          </a:solidFill>
                        </a:rPr>
                        <a:t>dimethyl</a:t>
                      </a:r>
                      <a:r>
                        <a:rPr lang="en-US" sz="1800" baseline="0" dirty="0">
                          <a:solidFill>
                            <a:srgbClr val="FF0000"/>
                          </a:solidFill>
                        </a:rPr>
                        <a:t> </a:t>
                      </a:r>
                      <a:r>
                        <a:rPr lang="en-US" sz="1800" baseline="0" dirty="0" err="1">
                          <a:solidFill>
                            <a:srgbClr val="FF0000"/>
                          </a:solidFill>
                        </a:rPr>
                        <a:t>acetamide</a:t>
                      </a:r>
                      <a:r>
                        <a:rPr lang="en-US" sz="1800" baseline="0" dirty="0">
                          <a:solidFill>
                            <a:srgbClr val="FF0000"/>
                          </a:solidFill>
                        </a:rPr>
                        <a:t> or N-</a:t>
                      </a:r>
                      <a:r>
                        <a:rPr lang="en-US" sz="1800" baseline="0" dirty="0" err="1">
                          <a:solidFill>
                            <a:srgbClr val="FF0000"/>
                          </a:solidFill>
                        </a:rPr>
                        <a:t>methylpyrrolidinone</a:t>
                      </a:r>
                      <a:endParaRPr lang="en-US" sz="1800" dirty="0">
                        <a:solidFill>
                          <a:srgbClr val="FF0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tc>
                  <a:txBody>
                    <a:bodyPr/>
                    <a:lstStyle/>
                    <a:p>
                      <a:r>
                        <a:rPr lang="en-US" sz="1800" dirty="0" err="1">
                          <a:solidFill>
                            <a:srgbClr val="008000"/>
                          </a:solidFill>
                        </a:rPr>
                        <a:t>Acetonitrile</a:t>
                      </a:r>
                      <a:endParaRPr lang="en-US" sz="1800" dirty="0">
                        <a:solidFill>
                          <a:srgbClr val="008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08280">
                <a:tc>
                  <a:txBody>
                    <a:bodyPr/>
                    <a:lstStyle/>
                    <a:p>
                      <a:r>
                        <a:rPr lang="en-US" sz="1800" dirty="0">
                          <a:solidFill>
                            <a:srgbClr val="FF0000"/>
                          </a:solidFill>
                        </a:rPr>
                        <a:t>Pyridine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tc>
                  <a:txBody>
                    <a:bodyPr/>
                    <a:lstStyle/>
                    <a:p>
                      <a:r>
                        <a:rPr lang="en-US" sz="1800" dirty="0">
                          <a:solidFill>
                            <a:srgbClr val="008000"/>
                          </a:solidFill>
                        </a:rPr>
                        <a:t>Et</a:t>
                      </a:r>
                      <a:r>
                        <a:rPr lang="en-US" sz="1800" baseline="-25000" dirty="0">
                          <a:solidFill>
                            <a:srgbClr val="008000"/>
                          </a:solidFill>
                        </a:rPr>
                        <a:t>3</a:t>
                      </a:r>
                      <a:r>
                        <a:rPr lang="en-US" sz="1800" dirty="0">
                          <a:solidFill>
                            <a:srgbClr val="008000"/>
                          </a:solidFill>
                        </a:rPr>
                        <a:t>N (if</a:t>
                      </a:r>
                      <a:r>
                        <a:rPr lang="en-US" sz="1800" baseline="0" dirty="0">
                          <a:solidFill>
                            <a:srgbClr val="008000"/>
                          </a:solidFill>
                        </a:rPr>
                        <a:t> pyridine is used as a base)</a:t>
                      </a:r>
                      <a:endParaRPr lang="en-US" sz="1800" dirty="0">
                        <a:solidFill>
                          <a:srgbClr val="008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38760">
                <a:tc>
                  <a:txBody>
                    <a:bodyPr/>
                    <a:lstStyle/>
                    <a:p>
                      <a:r>
                        <a:rPr lang="en-US" sz="1800" dirty="0">
                          <a:solidFill>
                            <a:srgbClr val="FF0000"/>
                          </a:solidFill>
                        </a:rPr>
                        <a:t>Dichloromethane (extractions)</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tc>
                  <a:txBody>
                    <a:bodyPr/>
                    <a:lstStyle/>
                    <a:p>
                      <a:r>
                        <a:rPr lang="en-US" sz="1800" dirty="0" err="1">
                          <a:solidFill>
                            <a:srgbClr val="008000"/>
                          </a:solidFill>
                        </a:rPr>
                        <a:t>EtOAc</a:t>
                      </a:r>
                      <a:r>
                        <a:rPr lang="en-US" sz="1800" dirty="0">
                          <a:solidFill>
                            <a:srgbClr val="008000"/>
                          </a:solidFill>
                        </a:rPr>
                        <a:t>, MTBE, toluene, 2-MeTHF</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69240">
                <a:tc>
                  <a:txBody>
                    <a:bodyPr/>
                    <a:lstStyle/>
                    <a:p>
                      <a:r>
                        <a:rPr lang="en-US" sz="1800" dirty="0">
                          <a:solidFill>
                            <a:srgbClr val="FF0000"/>
                          </a:solidFill>
                        </a:rPr>
                        <a:t>Dichloromethane (chromatography)</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tc>
                  <a:txBody>
                    <a:bodyPr/>
                    <a:lstStyle/>
                    <a:p>
                      <a:r>
                        <a:rPr lang="en-US" sz="1800" dirty="0" err="1">
                          <a:solidFill>
                            <a:srgbClr val="008000"/>
                          </a:solidFill>
                        </a:rPr>
                        <a:t>EtOAc/heptane</a:t>
                      </a:r>
                      <a:endParaRPr lang="en-US" sz="1800" dirty="0">
                        <a:solidFill>
                          <a:srgbClr val="008000"/>
                        </a:solidFil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23520">
                <a:tc>
                  <a:txBody>
                    <a:bodyPr/>
                    <a:lstStyle/>
                    <a:p>
                      <a:r>
                        <a:rPr lang="en-US" sz="1800" dirty="0">
                          <a:solidFill>
                            <a:srgbClr val="FF0000"/>
                          </a:solidFill>
                        </a:rPr>
                        <a:t>Benzene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tc>
                  <a:txBody>
                    <a:bodyPr/>
                    <a:lstStyle/>
                    <a:p>
                      <a:r>
                        <a:rPr lang="en-US" sz="1800" dirty="0">
                          <a:solidFill>
                            <a:srgbClr val="008000"/>
                          </a:solidFill>
                        </a:rPr>
                        <a:t>Toluene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902720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Sample Preparation: Liquid Approaches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50131"/>
            <a:ext cx="8674510" cy="4399945"/>
          </a:xfrm>
        </p:spPr>
        <p:txBody>
          <a:bodyPr>
            <a:normAutofit fontScale="92500" lnSpcReduction="20000"/>
          </a:bodyPr>
          <a:lstStyle/>
          <a:p>
            <a:r>
              <a:rPr lang="en-US" sz="2400" dirty="0"/>
              <a:t>Solid-Liquid Extraction</a:t>
            </a:r>
          </a:p>
          <a:p>
            <a:pPr lvl="1"/>
            <a:r>
              <a:rPr lang="en-US" sz="2000" dirty="0"/>
              <a:t>Most common, simplest approach of dissolving a solid sample in a solvent</a:t>
            </a:r>
          </a:p>
          <a:p>
            <a:pPr lvl="1"/>
            <a:r>
              <a:rPr lang="en-US" sz="2000" dirty="0"/>
              <a:t>Important factor: selection of the appropriate solvent!</a:t>
            </a:r>
          </a:p>
          <a:p>
            <a:r>
              <a:rPr lang="en-US" sz="2400" dirty="0"/>
              <a:t>Liquid-Liquid Extraction</a:t>
            </a:r>
          </a:p>
          <a:p>
            <a:pPr lvl="1"/>
            <a:r>
              <a:rPr lang="en-US" sz="2000" dirty="0"/>
              <a:t>Least “green” approach – use of a solvent to dissolve the sample and then extract with an immiscible solvent. Can generate lots of solvent waste. </a:t>
            </a:r>
          </a:p>
          <a:p>
            <a:r>
              <a:rPr lang="en-US" sz="2400" dirty="0"/>
              <a:t>Sub- or Supercritical Water Extraction</a:t>
            </a:r>
          </a:p>
          <a:p>
            <a:pPr lvl="1"/>
            <a:r>
              <a:rPr lang="en-US" sz="2000" dirty="0"/>
              <a:t>Water has powerful solvation properties at a critical temp of 374</a:t>
            </a:r>
            <a:r>
              <a:rPr lang="en-US" sz="2000" baseline="30000" dirty="0"/>
              <a:t>◦</a:t>
            </a:r>
            <a:r>
              <a:rPr lang="en-US" sz="2000" dirty="0"/>
              <a:t>C and 218 </a:t>
            </a:r>
            <a:r>
              <a:rPr lang="en-US" sz="2000" dirty="0" err="1"/>
              <a:t>atm</a:t>
            </a:r>
            <a:endParaRPr lang="en-US" sz="2000" dirty="0"/>
          </a:p>
          <a:p>
            <a:pPr lvl="1"/>
            <a:r>
              <a:rPr lang="en-US" sz="2000" dirty="0"/>
              <a:t>Drawbacks: potential for breakdown of analyte at high temps, oxidative properties of water, energy use/specialized equipment</a:t>
            </a:r>
          </a:p>
          <a:p>
            <a:r>
              <a:rPr lang="en-US" sz="2400" dirty="0"/>
              <a:t>Supercritical Fluid Extraction</a:t>
            </a:r>
          </a:p>
          <a:p>
            <a:pPr lvl="1"/>
            <a:r>
              <a:rPr lang="en-US" sz="2000" dirty="0"/>
              <a:t>Carbon dioxide as a solubilizing agent (above 32</a:t>
            </a:r>
            <a:r>
              <a:rPr lang="en-US" sz="2000" baseline="30000" dirty="0"/>
              <a:t>◦</a:t>
            </a:r>
            <a:r>
              <a:rPr lang="en-US" sz="2000" dirty="0"/>
              <a:t>C and 72 </a:t>
            </a:r>
            <a:r>
              <a:rPr lang="en-US" sz="2000" dirty="0" err="1"/>
              <a:t>atm</a:t>
            </a:r>
            <a:r>
              <a:rPr lang="en-US" sz="2000" dirty="0"/>
              <a:t>); similar polarity as hexane or heptane (good for extracting hydrophobic analytes)</a:t>
            </a:r>
          </a:p>
          <a:p>
            <a:pPr lvl="1"/>
            <a:r>
              <a:rPr lang="en-US" sz="2000" dirty="0"/>
              <a:t>Drawbacks: high temp/pressure; requires special equipment</a:t>
            </a:r>
          </a:p>
          <a:p>
            <a:r>
              <a:rPr lang="en-US" sz="2400" dirty="0"/>
              <a:t>Others: Ionic Liquids, </a:t>
            </a:r>
            <a:r>
              <a:rPr lang="en-US" sz="2400" dirty="0" err="1"/>
              <a:t>Coacervative</a:t>
            </a:r>
            <a:r>
              <a:rPr lang="en-US" sz="2400" dirty="0"/>
              <a:t> Liquids</a:t>
            </a:r>
          </a:p>
        </p:txBody>
      </p:sp>
      <p:pic>
        <p:nvPicPr>
          <p:cNvPr id="1026" name="Picture 2" descr="Image result for separatory funnel">
            <a:extLst>
              <a:ext uri="{FF2B5EF4-FFF2-40B4-BE49-F238E27FC236}">
                <a16:creationId xmlns:a16="http://schemas.microsoft.com/office/drawing/2014/main" id="{D2DEC20C-030A-3042-A338-673B76FD38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72"/>
          <a:stretch/>
        </p:blipFill>
        <p:spPr bwMode="auto">
          <a:xfrm>
            <a:off x="9835576" y="1997349"/>
            <a:ext cx="2087880" cy="3706771"/>
          </a:xfrm>
          <a:prstGeom prst="rect">
            <a:avLst/>
          </a:prstGeom>
          <a:noFill/>
          <a:ln w="57150">
            <a:solidFill>
              <a:srgbClr val="00206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2D4B2C-2F7E-499F-90B2-F44DE30278A3}"/>
              </a:ext>
            </a:extLst>
          </p:cNvPr>
          <p:cNvSpPr txBox="1"/>
          <p:nvPr/>
        </p:nvSpPr>
        <p:spPr>
          <a:xfrm>
            <a:off x="9827149" y="6424263"/>
            <a:ext cx="3053301" cy="246221"/>
          </a:xfrm>
          <a:prstGeom prst="rect">
            <a:avLst/>
          </a:prstGeom>
          <a:noFill/>
        </p:spPr>
        <p:txBody>
          <a:bodyPr wrap="square" rtlCol="0">
            <a:spAutoFit/>
          </a:bodyPr>
          <a:lstStyle/>
          <a:p>
            <a:pPr lvl="0">
              <a:defRPr/>
            </a:pPr>
            <a:r>
              <a:rPr lang="en-US" sz="1000" dirty="0">
                <a:solidFill>
                  <a:schemeClr val="tx1">
                    <a:lumMod val="50000"/>
                    <a:lumOff val="50000"/>
                  </a:schemeClr>
                </a:solidFill>
              </a:rPr>
              <a:t>Image from Creative commons</a:t>
            </a:r>
          </a:p>
        </p:txBody>
      </p:sp>
    </p:spTree>
    <p:extLst>
      <p:ext uri="{BB962C8B-B14F-4D97-AF65-F5344CB8AC3E}">
        <p14:creationId xmlns:p14="http://schemas.microsoft.com/office/powerpoint/2010/main" val="3052590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Sample Preparation: Solid Approaches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50131"/>
            <a:ext cx="8071411" cy="4621172"/>
          </a:xfrm>
        </p:spPr>
        <p:txBody>
          <a:bodyPr>
            <a:normAutofit fontScale="92500" lnSpcReduction="10000"/>
          </a:bodyPr>
          <a:lstStyle/>
          <a:p>
            <a:r>
              <a:rPr lang="en-US" sz="2400" dirty="0"/>
              <a:t>Solid-Phase Extraction</a:t>
            </a:r>
          </a:p>
          <a:p>
            <a:pPr lvl="1"/>
            <a:r>
              <a:rPr lang="en-US" sz="2000" dirty="0"/>
              <a:t>Solid separation medium (sorbent) is packed into a cartridge, preconditioned with the appropriate solvent, the sample is added to the top of the sorbent bed and analytes are eluted using the appropriate solvent system</a:t>
            </a:r>
          </a:p>
          <a:p>
            <a:pPr lvl="1"/>
            <a:r>
              <a:rPr lang="en-US" sz="2000" dirty="0"/>
              <a:t>Benefits: Typically much smaller volume of solvent use (as compared to liquid-liquid extraction); small amounts of solvent waste; inexpensive materials; can be automated to a variety of instruments for analysis </a:t>
            </a:r>
          </a:p>
          <a:p>
            <a:r>
              <a:rPr lang="en-US" sz="2400" dirty="0"/>
              <a:t>Solid-Phase Microextraction</a:t>
            </a:r>
          </a:p>
          <a:p>
            <a:pPr lvl="1"/>
            <a:r>
              <a:rPr lang="en-US" sz="2000" dirty="0"/>
              <a:t>Fused-silica fiber derivatized with a liquid polymer is placed in a liquid sample to adsorb the analyte, then transferred for direct analysis, or dissolved in a liquid for HPLC analysis</a:t>
            </a:r>
          </a:p>
          <a:p>
            <a:pPr lvl="1"/>
            <a:r>
              <a:rPr lang="en-US" sz="2000" dirty="0"/>
              <a:t>Benefits: uses no to low volumes of solvent, useful for trace analyses</a:t>
            </a:r>
          </a:p>
          <a:p>
            <a:r>
              <a:rPr lang="en-US" sz="2400" dirty="0"/>
              <a:t>Stir-Bar </a:t>
            </a:r>
            <a:r>
              <a:rPr lang="en-US" sz="2400" dirty="0" err="1"/>
              <a:t>Sorptive</a:t>
            </a:r>
            <a:r>
              <a:rPr lang="en-US" sz="2400" dirty="0"/>
              <a:t> Extraction</a:t>
            </a:r>
          </a:p>
          <a:p>
            <a:pPr lvl="1"/>
            <a:r>
              <a:rPr lang="en-US" sz="2000" dirty="0"/>
              <a:t>Uses small magnetic stir bars coated with polydimethylsiloxane (PDMS)</a:t>
            </a:r>
          </a:p>
        </p:txBody>
      </p:sp>
      <p:pic>
        <p:nvPicPr>
          <p:cNvPr id="2050" name="Picture 2" descr="File:SPE Cartridges.jpg">
            <a:extLst>
              <a:ext uri="{FF2B5EF4-FFF2-40B4-BE49-F238E27FC236}">
                <a16:creationId xmlns:a16="http://schemas.microsoft.com/office/drawing/2014/main" id="{8DB2C12F-CB9B-D146-86B2-C9948109A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611" y="1946786"/>
            <a:ext cx="2997303" cy="3318388"/>
          </a:xfrm>
          <a:prstGeom prst="rect">
            <a:avLst/>
          </a:prstGeom>
          <a:noFill/>
          <a:ln w="50800">
            <a:solidFill>
              <a:srgbClr val="00206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F665A8-54D0-4BE7-8CE2-402E1C0B2D98}"/>
              </a:ext>
            </a:extLst>
          </p:cNvPr>
          <p:cNvSpPr txBox="1"/>
          <p:nvPr/>
        </p:nvSpPr>
        <p:spPr>
          <a:xfrm>
            <a:off x="10006891" y="6514017"/>
            <a:ext cx="2819647" cy="246221"/>
          </a:xfrm>
          <a:prstGeom prst="rect">
            <a:avLst/>
          </a:prstGeom>
          <a:noFill/>
        </p:spPr>
        <p:txBody>
          <a:bodyPr wrap="square" rtlCol="0">
            <a:spAutoFit/>
          </a:bodyPr>
          <a:lstStyle/>
          <a:p>
            <a:r>
              <a:rPr lang="en-US" sz="1000" dirty="0">
                <a:solidFill>
                  <a:schemeClr val="tx1">
                    <a:lumMod val="50000"/>
                    <a:lumOff val="50000"/>
                  </a:schemeClr>
                </a:solidFill>
              </a:rPr>
              <a:t>Image Source: Wikipedia Commons</a:t>
            </a:r>
          </a:p>
        </p:txBody>
      </p:sp>
    </p:spTree>
    <p:extLst>
      <p:ext uri="{BB962C8B-B14F-4D97-AF65-F5344CB8AC3E}">
        <p14:creationId xmlns:p14="http://schemas.microsoft.com/office/powerpoint/2010/main" val="1885796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C46E-EEBF-944A-9BA1-35C53B27CCA2}"/>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396FBCC7-E35F-5F4C-A7FE-B57A5FECDD4A}"/>
              </a:ext>
            </a:extLst>
          </p:cNvPr>
          <p:cNvSpPr>
            <a:spLocks noGrp="1"/>
          </p:cNvSpPr>
          <p:nvPr>
            <p:ph idx="1"/>
          </p:nvPr>
        </p:nvSpPr>
        <p:spPr/>
        <p:txBody>
          <a:bodyPr/>
          <a:lstStyle/>
          <a:p>
            <a:r>
              <a:rPr lang="en-US" dirty="0"/>
              <a:t>What is Green Analytical Chemistry?</a:t>
            </a:r>
          </a:p>
          <a:p>
            <a:r>
              <a:rPr lang="en-US" dirty="0"/>
              <a:t>Analytical Method Assessment</a:t>
            </a:r>
          </a:p>
          <a:p>
            <a:pPr lvl="1"/>
            <a:r>
              <a:rPr lang="en-US" dirty="0"/>
              <a:t>Tools and Techniques for Assessing Greenness of Analytical Methods</a:t>
            </a:r>
          </a:p>
          <a:p>
            <a:r>
              <a:rPr lang="en-US" dirty="0"/>
              <a:t>Sample Preparation</a:t>
            </a:r>
          </a:p>
          <a:p>
            <a:r>
              <a:rPr lang="en-US" dirty="0">
                <a:solidFill>
                  <a:schemeClr val="accent2"/>
                </a:solidFill>
              </a:rPr>
              <a:t>Analytical Techniques and Methods</a:t>
            </a:r>
          </a:p>
          <a:p>
            <a:pPr lvl="1"/>
            <a:r>
              <a:rPr lang="en-US" dirty="0"/>
              <a:t>Chromatography</a:t>
            </a:r>
          </a:p>
          <a:p>
            <a:pPr lvl="1"/>
            <a:r>
              <a:rPr lang="en-US" dirty="0"/>
              <a:t>Spectroscopy</a:t>
            </a:r>
          </a:p>
          <a:p>
            <a:pPr lvl="1"/>
            <a:r>
              <a:rPr lang="en-US" dirty="0"/>
              <a:t>Mass spectrometry</a:t>
            </a:r>
          </a:p>
          <a:p>
            <a:r>
              <a:rPr lang="en-US" dirty="0"/>
              <a:t>Process Analytical Technology (PAT)</a:t>
            </a:r>
          </a:p>
        </p:txBody>
      </p:sp>
    </p:spTree>
    <p:extLst>
      <p:ext uri="{BB962C8B-B14F-4D97-AF65-F5344CB8AC3E}">
        <p14:creationId xmlns:p14="http://schemas.microsoft.com/office/powerpoint/2010/main" val="3788711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Techniques and Methods: Chromatography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50132"/>
            <a:ext cx="6819899" cy="4488436"/>
          </a:xfrm>
        </p:spPr>
        <p:txBody>
          <a:bodyPr>
            <a:normAutofit fontScale="92500" lnSpcReduction="10000"/>
          </a:bodyPr>
          <a:lstStyle/>
          <a:p>
            <a:r>
              <a:rPr lang="en-US" dirty="0"/>
              <a:t>Liquid Chromatography – techniques for improving sustainability of liquid chromatographic methods</a:t>
            </a:r>
          </a:p>
          <a:p>
            <a:pPr lvl="1"/>
            <a:r>
              <a:rPr lang="en-US" dirty="0"/>
              <a:t>Solvent Selection</a:t>
            </a:r>
          </a:p>
          <a:p>
            <a:pPr lvl="2"/>
            <a:r>
              <a:rPr lang="en-US" dirty="0"/>
              <a:t>Solvent Selection guides previously mentioned</a:t>
            </a:r>
          </a:p>
          <a:p>
            <a:pPr lvl="2"/>
            <a:r>
              <a:rPr lang="en-US" dirty="0"/>
              <a:t>Alternatives to methylene chloride in chromatography</a:t>
            </a:r>
          </a:p>
          <a:p>
            <a:pPr lvl="2"/>
            <a:r>
              <a:rPr lang="en-US" dirty="0"/>
              <a:t>Ethanol typically good replacement for acetonitrile</a:t>
            </a:r>
          </a:p>
          <a:p>
            <a:pPr lvl="1"/>
            <a:r>
              <a:rPr lang="en-US" dirty="0"/>
              <a:t>Solvent flow rate can be reduced if the LC column internal column diameter (</a:t>
            </a:r>
            <a:r>
              <a:rPr lang="en-US" dirty="0" err="1"/>
              <a:t>i.d.</a:t>
            </a:r>
            <a:r>
              <a:rPr lang="en-US" dirty="0"/>
              <a:t>) is decreased (AVMI example)</a:t>
            </a:r>
          </a:p>
          <a:p>
            <a:pPr lvl="1"/>
            <a:r>
              <a:rPr lang="en-US" dirty="0"/>
              <a:t>Reducing particle size and column length (keeping L/</a:t>
            </a:r>
            <a:r>
              <a:rPr lang="en-US" dirty="0" err="1"/>
              <a:t>d</a:t>
            </a:r>
            <a:r>
              <a:rPr lang="en-US" baseline="-25000" dirty="0" err="1"/>
              <a:t>p</a:t>
            </a:r>
            <a:r>
              <a:rPr lang="en-US" baseline="-25000" dirty="0"/>
              <a:t> </a:t>
            </a:r>
            <a:r>
              <a:rPr lang="en-US" dirty="0"/>
              <a:t>constant)</a:t>
            </a:r>
          </a:p>
          <a:p>
            <a:pPr lvl="1"/>
            <a:r>
              <a:rPr lang="en-US" dirty="0"/>
              <a:t>Changes in temperature</a:t>
            </a:r>
          </a:p>
        </p:txBody>
      </p:sp>
      <p:pic>
        <p:nvPicPr>
          <p:cNvPr id="3074" name="Picture 2" descr="File:HPLC simp.png">
            <a:extLst>
              <a:ext uri="{FF2B5EF4-FFF2-40B4-BE49-F238E27FC236}">
                <a16:creationId xmlns:a16="http://schemas.microsoft.com/office/drawing/2014/main" id="{CF1D09D4-486A-4A44-AF85-87A156DC0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100" y="1955185"/>
            <a:ext cx="4533900" cy="3213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A011F9-83CA-4C0F-9E95-E3C46F55A80E}"/>
              </a:ext>
            </a:extLst>
          </p:cNvPr>
          <p:cNvSpPr txBox="1"/>
          <p:nvPr/>
        </p:nvSpPr>
        <p:spPr>
          <a:xfrm>
            <a:off x="10006891" y="6514017"/>
            <a:ext cx="2819647" cy="246221"/>
          </a:xfrm>
          <a:prstGeom prst="rect">
            <a:avLst/>
          </a:prstGeom>
          <a:noFill/>
        </p:spPr>
        <p:txBody>
          <a:bodyPr wrap="square" rtlCol="0">
            <a:spAutoFit/>
          </a:bodyPr>
          <a:lstStyle/>
          <a:p>
            <a:r>
              <a:rPr lang="en-US" sz="1000" dirty="0">
                <a:solidFill>
                  <a:schemeClr val="tx1">
                    <a:lumMod val="50000"/>
                    <a:lumOff val="50000"/>
                  </a:schemeClr>
                </a:solidFill>
              </a:rPr>
              <a:t>Image Source: Wikipedia Commons</a:t>
            </a:r>
          </a:p>
        </p:txBody>
      </p:sp>
    </p:spTree>
    <p:extLst>
      <p:ext uri="{BB962C8B-B14F-4D97-AF65-F5344CB8AC3E}">
        <p14:creationId xmlns:p14="http://schemas.microsoft.com/office/powerpoint/2010/main" val="2729344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Techniques and Methods: Chromatography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1" y="1750132"/>
            <a:ext cx="7701114" cy="4201206"/>
          </a:xfrm>
        </p:spPr>
        <p:txBody>
          <a:bodyPr>
            <a:normAutofit/>
          </a:bodyPr>
          <a:lstStyle/>
          <a:p>
            <a:r>
              <a:rPr lang="en-US" dirty="0"/>
              <a:t>Thin-Layer and Flash Chromatography</a:t>
            </a:r>
          </a:p>
          <a:p>
            <a:pPr lvl="1"/>
            <a:r>
              <a:rPr lang="en-US" dirty="0"/>
              <a:t>Traditional solvent based approaches</a:t>
            </a:r>
          </a:p>
          <a:p>
            <a:pPr lvl="1"/>
            <a:r>
              <a:rPr lang="en-US" dirty="0"/>
              <a:t>TLC: Being coupled with MS detection to minimize solvent use and sample prep</a:t>
            </a:r>
          </a:p>
          <a:p>
            <a:pPr lvl="1"/>
            <a:r>
              <a:rPr lang="en-US" dirty="0"/>
              <a:t>Flash: Can result in large volumes of solvent waste</a:t>
            </a:r>
          </a:p>
          <a:p>
            <a:r>
              <a:rPr lang="en-US" dirty="0"/>
              <a:t>Gas Chromatography</a:t>
            </a:r>
          </a:p>
          <a:p>
            <a:pPr lvl="1"/>
            <a:r>
              <a:rPr lang="en-US" dirty="0"/>
              <a:t>Generally “greener” in comparison to liquid; generates little to no waste compared to liquid</a:t>
            </a:r>
          </a:p>
          <a:p>
            <a:pPr lvl="1"/>
            <a:r>
              <a:rPr lang="en-US" dirty="0"/>
              <a:t>However, GC uses helium as the carrier gas (in short supply!)</a:t>
            </a:r>
          </a:p>
        </p:txBody>
      </p:sp>
      <p:pic>
        <p:nvPicPr>
          <p:cNvPr id="4098" name="Picture 2" descr="https://upload.wikimedia.org/wikipedia/commons/thumb/4/41/TLC_black_ink.jpg/1280px-TLC_black_ink.jpg">
            <a:extLst>
              <a:ext uri="{FF2B5EF4-FFF2-40B4-BE49-F238E27FC236}">
                <a16:creationId xmlns:a16="http://schemas.microsoft.com/office/drawing/2014/main" id="{038596E4-47B4-FC4B-8A51-7C4E392C5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9315" y="2398018"/>
            <a:ext cx="3441291" cy="2580968"/>
          </a:xfrm>
          <a:prstGeom prst="rect">
            <a:avLst/>
          </a:prstGeom>
          <a:noFill/>
          <a:ln w="57150">
            <a:solidFill>
              <a:srgbClr val="00206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C35CE5-FFCC-4F11-9C90-5950B2970F3D}"/>
              </a:ext>
            </a:extLst>
          </p:cNvPr>
          <p:cNvSpPr txBox="1"/>
          <p:nvPr/>
        </p:nvSpPr>
        <p:spPr>
          <a:xfrm>
            <a:off x="10006891" y="6514017"/>
            <a:ext cx="2819647" cy="246221"/>
          </a:xfrm>
          <a:prstGeom prst="rect">
            <a:avLst/>
          </a:prstGeom>
          <a:noFill/>
        </p:spPr>
        <p:txBody>
          <a:bodyPr wrap="square" rtlCol="0">
            <a:spAutoFit/>
          </a:bodyPr>
          <a:lstStyle/>
          <a:p>
            <a:r>
              <a:rPr lang="en-US" sz="1000" dirty="0">
                <a:solidFill>
                  <a:schemeClr val="tx1">
                    <a:lumMod val="50000"/>
                    <a:lumOff val="50000"/>
                  </a:schemeClr>
                </a:solidFill>
              </a:rPr>
              <a:t>Image Source: Wikipedia Commons</a:t>
            </a:r>
          </a:p>
        </p:txBody>
      </p:sp>
    </p:spTree>
    <p:extLst>
      <p:ext uri="{BB962C8B-B14F-4D97-AF65-F5344CB8AC3E}">
        <p14:creationId xmlns:p14="http://schemas.microsoft.com/office/powerpoint/2010/main" val="2620756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a:xfrm>
            <a:off x="713773" y="1721228"/>
            <a:ext cx="5382227" cy="3554439"/>
          </a:xfrm>
        </p:spPr>
        <p:txBody>
          <a:bodyPr>
            <a:noAutofit/>
          </a:bodyPr>
          <a:lstStyle/>
          <a:p>
            <a:r>
              <a:rPr lang="en-US" sz="2400" dirty="0">
                <a:latin typeface="+mn-lt"/>
              </a:rPr>
              <a:t>A convenient guide to help select replacement solvents for dichloromethane in chromatography</a:t>
            </a:r>
          </a:p>
        </p:txBody>
      </p:sp>
      <p:pic>
        <p:nvPicPr>
          <p:cNvPr id="6" name="Picture 5">
            <a:extLst>
              <a:ext uri="{FF2B5EF4-FFF2-40B4-BE49-F238E27FC236}">
                <a16:creationId xmlns:a16="http://schemas.microsoft.com/office/drawing/2014/main" id="{F75FD3FE-73A1-B24F-AF50-5D208B49B7A7}"/>
              </a:ext>
            </a:extLst>
          </p:cNvPr>
          <p:cNvPicPr/>
          <p:nvPr/>
        </p:nvPicPr>
        <p:blipFill>
          <a:blip r:embed="rId3"/>
          <a:stretch>
            <a:fillRect/>
          </a:stretch>
        </p:blipFill>
        <p:spPr>
          <a:xfrm>
            <a:off x="6414479" y="138896"/>
            <a:ext cx="5345399" cy="6719104"/>
          </a:xfrm>
          <a:prstGeom prst="rect">
            <a:avLst/>
          </a:prstGeom>
        </p:spPr>
      </p:pic>
      <p:sp>
        <p:nvSpPr>
          <p:cNvPr id="3" name="TextBox 2">
            <a:extLst>
              <a:ext uri="{FF2B5EF4-FFF2-40B4-BE49-F238E27FC236}">
                <a16:creationId xmlns:a16="http://schemas.microsoft.com/office/drawing/2014/main" id="{C82068FF-DE25-4ACC-972F-F274737F4CC0}"/>
              </a:ext>
            </a:extLst>
          </p:cNvPr>
          <p:cNvSpPr txBox="1"/>
          <p:nvPr/>
        </p:nvSpPr>
        <p:spPr>
          <a:xfrm>
            <a:off x="921591" y="5776796"/>
            <a:ext cx="4756002" cy="400110"/>
          </a:xfrm>
          <a:prstGeom prst="rect">
            <a:avLst/>
          </a:prstGeom>
          <a:noFill/>
        </p:spPr>
        <p:txBody>
          <a:bodyPr wrap="square" rtlCol="0">
            <a:spAutoFit/>
          </a:bodyPr>
          <a:lstStyle/>
          <a:p>
            <a:r>
              <a:rPr lang="en-US" sz="1000" dirty="0" err="1">
                <a:solidFill>
                  <a:schemeClr val="tx1">
                    <a:lumMod val="50000"/>
                    <a:lumOff val="50000"/>
                  </a:schemeClr>
                </a:solidFill>
              </a:rPr>
              <a:t>Taygerly</a:t>
            </a:r>
            <a:r>
              <a:rPr lang="en-US" sz="1000" dirty="0">
                <a:solidFill>
                  <a:schemeClr val="tx1">
                    <a:lumMod val="50000"/>
                    <a:lumOff val="50000"/>
                  </a:schemeClr>
                </a:solidFill>
              </a:rPr>
              <a:t>, J.P., Peterson, E.A., </a:t>
            </a:r>
            <a:r>
              <a:rPr lang="en-US" sz="1000" i="1" dirty="0">
                <a:solidFill>
                  <a:schemeClr val="tx1">
                    <a:lumMod val="50000"/>
                    <a:lumOff val="50000"/>
                  </a:schemeClr>
                </a:solidFill>
              </a:rPr>
              <a:t>et. al</a:t>
            </a:r>
            <a:r>
              <a:rPr lang="en-US" sz="1000" dirty="0">
                <a:solidFill>
                  <a:schemeClr val="tx1">
                    <a:lumMod val="50000"/>
                    <a:lumOff val="50000"/>
                  </a:schemeClr>
                </a:solidFill>
              </a:rPr>
              <a:t>., Green Chemistry, 2012, 14, 3020-3025.</a:t>
            </a:r>
          </a:p>
          <a:p>
            <a:endParaRPr lang="en-US" sz="1000" dirty="0">
              <a:solidFill>
                <a:schemeClr val="tx1">
                  <a:lumMod val="50000"/>
                  <a:lumOff val="50000"/>
                </a:schemeClr>
              </a:solidFill>
            </a:endParaRPr>
          </a:p>
        </p:txBody>
      </p:sp>
    </p:spTree>
    <p:extLst>
      <p:ext uri="{BB962C8B-B14F-4D97-AF65-F5344CB8AC3E}">
        <p14:creationId xmlns:p14="http://schemas.microsoft.com/office/powerpoint/2010/main" val="3343442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Techniques and Methods: Chromatography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50132"/>
            <a:ext cx="9181011" cy="4488436"/>
          </a:xfrm>
        </p:spPr>
        <p:txBody>
          <a:bodyPr>
            <a:normAutofit/>
          </a:bodyPr>
          <a:lstStyle/>
          <a:p>
            <a:pPr marL="0" indent="0">
              <a:buNone/>
            </a:pPr>
            <a:r>
              <a:rPr lang="en-US" sz="2400" dirty="0"/>
              <a:t>“New” Advances in Chromatography:</a:t>
            </a:r>
          </a:p>
          <a:p>
            <a:r>
              <a:rPr lang="en-US" sz="2400" dirty="0"/>
              <a:t>UPLC or UHPLC</a:t>
            </a:r>
          </a:p>
          <a:p>
            <a:pPr lvl="1"/>
            <a:r>
              <a:rPr lang="en-US" sz="2000" dirty="0"/>
              <a:t>Launched in 2004 by Waters – Ultra Performance Liquid Chromatography (or Ultra-High)</a:t>
            </a:r>
          </a:p>
          <a:p>
            <a:r>
              <a:rPr lang="en-US" sz="2400" dirty="0"/>
              <a:t>Supercritical Fluid Chromatography (SFC)</a:t>
            </a:r>
            <a:endParaRPr lang="en-US" sz="2000" dirty="0"/>
          </a:p>
        </p:txBody>
      </p:sp>
    </p:spTree>
    <p:extLst>
      <p:ext uri="{BB962C8B-B14F-4D97-AF65-F5344CB8AC3E}">
        <p14:creationId xmlns:p14="http://schemas.microsoft.com/office/powerpoint/2010/main" val="414127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C46E-EEBF-944A-9BA1-35C53B27CCA2}"/>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396FBCC7-E35F-5F4C-A7FE-B57A5FECDD4A}"/>
              </a:ext>
            </a:extLst>
          </p:cNvPr>
          <p:cNvSpPr>
            <a:spLocks noGrp="1"/>
          </p:cNvSpPr>
          <p:nvPr>
            <p:ph idx="1"/>
          </p:nvPr>
        </p:nvSpPr>
        <p:spPr/>
        <p:txBody>
          <a:bodyPr>
            <a:normAutofit/>
          </a:bodyPr>
          <a:lstStyle/>
          <a:p>
            <a:r>
              <a:rPr lang="en-US" sz="2400" dirty="0">
                <a:solidFill>
                  <a:schemeClr val="accent2"/>
                </a:solidFill>
              </a:rPr>
              <a:t>What is Green Analytical Chemistry?</a:t>
            </a:r>
          </a:p>
          <a:p>
            <a:r>
              <a:rPr lang="en-US" sz="2400" dirty="0"/>
              <a:t>Analytical Method Assessment</a:t>
            </a:r>
          </a:p>
          <a:p>
            <a:pPr lvl="1"/>
            <a:r>
              <a:rPr lang="en-US" dirty="0"/>
              <a:t>Tools and Techniques for Assessing Greenness of Analytical Methods</a:t>
            </a:r>
          </a:p>
          <a:p>
            <a:r>
              <a:rPr lang="en-US" sz="2400" dirty="0"/>
              <a:t>Sample Preparation</a:t>
            </a:r>
          </a:p>
          <a:p>
            <a:r>
              <a:rPr lang="en-US" sz="2400" dirty="0"/>
              <a:t>Analytical Techniques and Methods</a:t>
            </a:r>
          </a:p>
          <a:p>
            <a:pPr lvl="1"/>
            <a:r>
              <a:rPr lang="en-US" dirty="0"/>
              <a:t>Chromatography</a:t>
            </a:r>
          </a:p>
          <a:p>
            <a:pPr lvl="1"/>
            <a:r>
              <a:rPr lang="en-US" dirty="0"/>
              <a:t>Spectroscopy</a:t>
            </a:r>
          </a:p>
          <a:p>
            <a:pPr lvl="1"/>
            <a:r>
              <a:rPr lang="en-US" dirty="0"/>
              <a:t>Mass spectrometry</a:t>
            </a:r>
          </a:p>
          <a:p>
            <a:r>
              <a:rPr lang="en-US" sz="2400" dirty="0"/>
              <a:t>Process Analytical Technology (PAT)</a:t>
            </a:r>
          </a:p>
        </p:txBody>
      </p:sp>
    </p:spTree>
    <p:extLst>
      <p:ext uri="{BB962C8B-B14F-4D97-AF65-F5344CB8AC3E}">
        <p14:creationId xmlns:p14="http://schemas.microsoft.com/office/powerpoint/2010/main" val="752711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042CAB-227E-6E44-9677-C447FD7898C9}"/>
              </a:ext>
            </a:extLst>
          </p:cNvPr>
          <p:cNvPicPr>
            <a:picLocks noChangeAspect="1"/>
          </p:cNvPicPr>
          <p:nvPr/>
        </p:nvPicPr>
        <p:blipFill>
          <a:blip r:embed="rId3"/>
          <a:stretch>
            <a:fillRect/>
          </a:stretch>
        </p:blipFill>
        <p:spPr>
          <a:xfrm>
            <a:off x="4893942" y="1750132"/>
            <a:ext cx="7298058" cy="4488436"/>
          </a:xfrm>
          <a:prstGeom prst="rect">
            <a:avLst/>
          </a:prstGeom>
        </p:spPr>
      </p:pic>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Techniques and Methods: Chromatography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50132"/>
            <a:ext cx="5144589" cy="4488436"/>
          </a:xfrm>
        </p:spPr>
        <p:txBody>
          <a:bodyPr>
            <a:normAutofit/>
          </a:bodyPr>
          <a:lstStyle/>
          <a:p>
            <a:r>
              <a:rPr lang="en-US" sz="2400" dirty="0"/>
              <a:t>HPLC: Traditional HPLC methods use particles between 2.5 – 5 µm in their columns</a:t>
            </a:r>
          </a:p>
          <a:p>
            <a:r>
              <a:rPr lang="en-US" sz="2400" dirty="0"/>
              <a:t>UPLC (Ultra-Performance Liquid Chromatography) (UPLC is a Waters trademark) or UHPLC: Utilizes sub 2 µm particles)</a:t>
            </a:r>
          </a:p>
          <a:p>
            <a:pPr lvl="1"/>
            <a:r>
              <a:rPr lang="en-US" sz="2000" dirty="0"/>
              <a:t>Smaller particles in columns, higher pressures (specialized equipment) reduces separation times and maintains resolution</a:t>
            </a:r>
          </a:p>
          <a:p>
            <a:pPr lvl="1"/>
            <a:r>
              <a:rPr lang="en-US" sz="2000" dirty="0"/>
              <a:t>Results in drastic reduction in solvent use</a:t>
            </a:r>
          </a:p>
        </p:txBody>
      </p:sp>
    </p:spTree>
    <p:extLst>
      <p:ext uri="{BB962C8B-B14F-4D97-AF65-F5344CB8AC3E}">
        <p14:creationId xmlns:p14="http://schemas.microsoft.com/office/powerpoint/2010/main" val="1215013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D71F8-E377-A148-A743-C0B3EE55C668}"/>
              </a:ext>
            </a:extLst>
          </p:cNvPr>
          <p:cNvSpPr>
            <a:spLocks noGrp="1"/>
          </p:cNvSpPr>
          <p:nvPr>
            <p:ph idx="1"/>
          </p:nvPr>
        </p:nvSpPr>
        <p:spPr>
          <a:xfrm>
            <a:off x="838199" y="1750132"/>
            <a:ext cx="10914089" cy="4455796"/>
          </a:xfrm>
        </p:spPr>
        <p:txBody>
          <a:bodyPr>
            <a:normAutofit/>
          </a:bodyPr>
          <a:lstStyle/>
          <a:p>
            <a:r>
              <a:rPr lang="en-US" dirty="0"/>
              <a:t>Supercritical Fluid Chromatography (SFC)</a:t>
            </a:r>
          </a:p>
          <a:p>
            <a:pPr lvl="1"/>
            <a:r>
              <a:rPr lang="en-US" dirty="0"/>
              <a:t>Lower environmental impact</a:t>
            </a:r>
          </a:p>
          <a:p>
            <a:pPr lvl="1"/>
            <a:r>
              <a:rPr lang="en-US" dirty="0"/>
              <a:t>Shorter separation times</a:t>
            </a:r>
          </a:p>
          <a:p>
            <a:r>
              <a:rPr lang="en-US" dirty="0"/>
              <a:t>Supercritical CO</a:t>
            </a:r>
            <a:r>
              <a:rPr lang="en-US" baseline="-25000" dirty="0"/>
              <a:t>2</a:t>
            </a:r>
            <a:r>
              <a:rPr lang="en-US" dirty="0"/>
              <a:t> as a solvent (low viscosity) enables higher flow rates</a:t>
            </a:r>
          </a:p>
          <a:p>
            <a:pPr lvl="1"/>
            <a:r>
              <a:rPr lang="en-US" dirty="0"/>
              <a:t>Requires high pressures, specialized equipment</a:t>
            </a:r>
          </a:p>
          <a:p>
            <a:pPr lvl="1"/>
            <a:r>
              <a:rPr lang="en-US" dirty="0"/>
              <a:t>Highly nonpolar solvent – can require a co-solvent (typically ethanol, methanol or isopropanol)</a:t>
            </a:r>
          </a:p>
          <a:p>
            <a:r>
              <a:rPr lang="en-US" dirty="0"/>
              <a:t>Most commonly used in chiral separations</a:t>
            </a:r>
          </a:p>
          <a:p>
            <a:endParaRPr lang="en-US" dirty="0"/>
          </a:p>
        </p:txBody>
      </p:sp>
      <p:sp>
        <p:nvSpPr>
          <p:cNvPr id="4" name="Title 1">
            <a:extLst>
              <a:ext uri="{FF2B5EF4-FFF2-40B4-BE49-F238E27FC236}">
                <a16:creationId xmlns:a16="http://schemas.microsoft.com/office/drawing/2014/main" id="{F36E043C-1ECB-C143-AFD2-E38F3945F813}"/>
              </a:ext>
            </a:extLst>
          </p:cNvPr>
          <p:cNvSpPr>
            <a:spLocks noGrp="1"/>
          </p:cNvSpPr>
          <p:nvPr>
            <p:ph type="title"/>
          </p:nvPr>
        </p:nvSpPr>
        <p:spPr>
          <a:xfrm>
            <a:off x="838200" y="175125"/>
            <a:ext cx="10515600" cy="1325563"/>
          </a:xfrm>
        </p:spPr>
        <p:txBody>
          <a:bodyPr>
            <a:normAutofit/>
          </a:bodyPr>
          <a:lstStyle/>
          <a:p>
            <a:r>
              <a:rPr lang="en-US" sz="4000" dirty="0">
                <a:latin typeface="+mn-lt"/>
              </a:rPr>
              <a:t>Analytical Techniques and Methods: SFC</a:t>
            </a:r>
          </a:p>
        </p:txBody>
      </p:sp>
    </p:spTree>
    <p:extLst>
      <p:ext uri="{BB962C8B-B14F-4D97-AF65-F5344CB8AC3E}">
        <p14:creationId xmlns:p14="http://schemas.microsoft.com/office/powerpoint/2010/main" val="3107755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B930A-5FD9-B74E-B962-8E3428537081}"/>
              </a:ext>
            </a:extLst>
          </p:cNvPr>
          <p:cNvSpPr>
            <a:spLocks noGrp="1"/>
          </p:cNvSpPr>
          <p:nvPr>
            <p:ph idx="1"/>
          </p:nvPr>
        </p:nvSpPr>
        <p:spPr>
          <a:xfrm>
            <a:off x="838200" y="1750132"/>
            <a:ext cx="5832423" cy="4201206"/>
          </a:xfrm>
        </p:spPr>
        <p:txBody>
          <a:bodyPr>
            <a:normAutofit lnSpcReduction="10000"/>
          </a:bodyPr>
          <a:lstStyle/>
          <a:p>
            <a:pPr marL="0" indent="0">
              <a:buNone/>
            </a:pPr>
            <a:r>
              <a:rPr lang="en-US" altLang="en-US" sz="2400" dirty="0">
                <a:ea typeface="ＭＳ Ｐゴシック" panose="020B0600070205080204" pitchFamily="34" charset="-128"/>
              </a:rPr>
              <a:t>What are SCF’s?</a:t>
            </a:r>
          </a:p>
          <a:p>
            <a:r>
              <a:rPr lang="en-US" altLang="en-US" sz="2400" dirty="0">
                <a:ea typeface="ＭＳ Ｐゴシック" panose="020B0600070205080204" pitchFamily="34" charset="-128"/>
              </a:rPr>
              <a:t>A SCF is defined as a substance above its critical temperature (T</a:t>
            </a:r>
            <a:r>
              <a:rPr lang="en-US" altLang="en-US" sz="2400" baseline="-25000" dirty="0">
                <a:ea typeface="ＭＳ Ｐゴシック" panose="020B0600070205080204" pitchFamily="34" charset="-128"/>
              </a:rPr>
              <a:t>C</a:t>
            </a:r>
            <a:r>
              <a:rPr lang="en-US" altLang="en-US" sz="2400" dirty="0">
                <a:ea typeface="ＭＳ Ｐゴシック" panose="020B0600070205080204" pitchFamily="34" charset="-128"/>
              </a:rPr>
              <a:t>) and critical pressure (P</a:t>
            </a:r>
            <a:r>
              <a:rPr lang="en-US" altLang="en-US" sz="2400" baseline="-25000" dirty="0">
                <a:ea typeface="ＭＳ Ｐゴシック" panose="020B0600070205080204" pitchFamily="34" charset="-128"/>
              </a:rPr>
              <a:t>C</a:t>
            </a:r>
            <a:r>
              <a:rPr lang="en-US" altLang="en-US" sz="2400" dirty="0">
                <a:ea typeface="ＭＳ Ｐゴシック" panose="020B0600070205080204" pitchFamily="34" charset="-128"/>
              </a:rPr>
              <a:t>).</a:t>
            </a:r>
          </a:p>
          <a:p>
            <a:r>
              <a:rPr lang="en-US" altLang="en-US" sz="2400" dirty="0">
                <a:ea typeface="ＭＳ Ｐゴシック" panose="020B0600070205080204" pitchFamily="34" charset="-128"/>
              </a:rPr>
              <a:t>The critical point (B) represents the highest temperature and pressure at which the substance can exist as a vapor and liquid in equilibrium. </a:t>
            </a:r>
          </a:p>
          <a:p>
            <a:r>
              <a:rPr lang="en-US" altLang="en-US" sz="2400" dirty="0">
                <a:ea typeface="ＭＳ Ｐゴシック" panose="020B0600070205080204" pitchFamily="34" charset="-128"/>
              </a:rPr>
              <a:t>SFC’s are used in separations, reactions, and more</a:t>
            </a:r>
          </a:p>
          <a:p>
            <a:r>
              <a:rPr lang="en-US" altLang="en-US" sz="2400" dirty="0">
                <a:ea typeface="ＭＳ Ｐゴシック" panose="020B0600070205080204" pitchFamily="34" charset="-128"/>
              </a:rPr>
              <a:t>Carbon dioxide (CO</a:t>
            </a:r>
            <a:r>
              <a:rPr lang="en-US" altLang="en-US" sz="2400" baseline="-25000" dirty="0">
                <a:ea typeface="ＭＳ Ｐゴシック" panose="020B0600070205080204" pitchFamily="34" charset="-128"/>
              </a:rPr>
              <a:t>2</a:t>
            </a:r>
            <a:r>
              <a:rPr lang="en-US" altLang="en-US" sz="2400" dirty="0">
                <a:ea typeface="ＭＳ Ｐゴシック" panose="020B0600070205080204" pitchFamily="34" charset="-128"/>
              </a:rPr>
              <a:t>) is the most widely used SFC</a:t>
            </a:r>
          </a:p>
          <a:p>
            <a:endParaRPr lang="en-US" sz="2400" dirty="0"/>
          </a:p>
        </p:txBody>
      </p:sp>
      <p:pic>
        <p:nvPicPr>
          <p:cNvPr id="1026" name="Picture 2" descr="File:Carbon dioxide pressure-temperature phase diagram international.svg">
            <a:extLst>
              <a:ext uri="{FF2B5EF4-FFF2-40B4-BE49-F238E27FC236}">
                <a16:creationId xmlns:a16="http://schemas.microsoft.com/office/drawing/2014/main" id="{944F2B68-060C-5A45-9C23-3741E5732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479" y="995130"/>
            <a:ext cx="5294521" cy="5042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301C6B-5DF3-8E43-9C26-3A0CD320B1B7}"/>
              </a:ext>
            </a:extLst>
          </p:cNvPr>
          <p:cNvSpPr txBox="1"/>
          <p:nvPr/>
        </p:nvSpPr>
        <p:spPr>
          <a:xfrm>
            <a:off x="7592517" y="6026539"/>
            <a:ext cx="4387616" cy="830997"/>
          </a:xfrm>
          <a:prstGeom prst="rect">
            <a:avLst/>
          </a:prstGeom>
          <a:noFill/>
        </p:spPr>
        <p:txBody>
          <a:bodyPr wrap="square" rtlCol="0">
            <a:spAutoFit/>
          </a:bodyPr>
          <a:lstStyle/>
          <a:p>
            <a:pPr algn="ctr"/>
            <a:r>
              <a:rPr lang="en-US" sz="1600" b="1" dirty="0"/>
              <a:t>Phase diagram for carbon dioxide (CO</a:t>
            </a:r>
            <a:r>
              <a:rPr lang="en-US" sz="1600" b="1" baseline="-25000" dirty="0"/>
              <a:t>2</a:t>
            </a:r>
            <a:r>
              <a:rPr lang="en-US" sz="1600" b="1" dirty="0"/>
              <a:t>) </a:t>
            </a:r>
          </a:p>
          <a:p>
            <a:pPr algn="ctr"/>
            <a:r>
              <a:rPr lang="en-US" sz="1600" dirty="0"/>
              <a:t>1) Solid phase; 2) Liquid phase; 3) Gas phase; 4) Supercritical phase; A) Triple point; B) Critical point</a:t>
            </a:r>
          </a:p>
        </p:txBody>
      </p:sp>
      <p:sp>
        <p:nvSpPr>
          <p:cNvPr id="6" name="Title 1">
            <a:extLst>
              <a:ext uri="{FF2B5EF4-FFF2-40B4-BE49-F238E27FC236}">
                <a16:creationId xmlns:a16="http://schemas.microsoft.com/office/drawing/2014/main" id="{1D44D348-1CB9-544B-AC38-2ADA61372ACA}"/>
              </a:ext>
            </a:extLst>
          </p:cNvPr>
          <p:cNvSpPr>
            <a:spLocks noGrp="1"/>
          </p:cNvSpPr>
          <p:nvPr>
            <p:ph type="title"/>
          </p:nvPr>
        </p:nvSpPr>
        <p:spPr>
          <a:xfrm>
            <a:off x="838200" y="175125"/>
            <a:ext cx="10515600" cy="1325563"/>
          </a:xfrm>
        </p:spPr>
        <p:txBody>
          <a:bodyPr>
            <a:normAutofit/>
          </a:bodyPr>
          <a:lstStyle/>
          <a:p>
            <a:r>
              <a:rPr lang="en-US" sz="4000" dirty="0">
                <a:latin typeface="+mn-lt"/>
              </a:rPr>
              <a:t>Analytical Techniques and Methods: SFC</a:t>
            </a:r>
          </a:p>
        </p:txBody>
      </p:sp>
      <p:sp>
        <p:nvSpPr>
          <p:cNvPr id="7" name="TextBox 6">
            <a:extLst>
              <a:ext uri="{FF2B5EF4-FFF2-40B4-BE49-F238E27FC236}">
                <a16:creationId xmlns:a16="http://schemas.microsoft.com/office/drawing/2014/main" id="{717E5A2E-4EAA-4F03-9FFA-19AAC5763235}"/>
              </a:ext>
            </a:extLst>
          </p:cNvPr>
          <p:cNvSpPr txBox="1"/>
          <p:nvPr/>
        </p:nvSpPr>
        <p:spPr>
          <a:xfrm>
            <a:off x="5634397" y="6390906"/>
            <a:ext cx="2819647" cy="246221"/>
          </a:xfrm>
          <a:prstGeom prst="rect">
            <a:avLst/>
          </a:prstGeom>
          <a:noFill/>
        </p:spPr>
        <p:txBody>
          <a:bodyPr wrap="square" rtlCol="0">
            <a:spAutoFit/>
          </a:bodyPr>
          <a:lstStyle/>
          <a:p>
            <a:r>
              <a:rPr lang="en-US" sz="1000" dirty="0">
                <a:solidFill>
                  <a:schemeClr val="tx1">
                    <a:lumMod val="50000"/>
                    <a:lumOff val="50000"/>
                  </a:schemeClr>
                </a:solidFill>
              </a:rPr>
              <a:t>Image Source: Wikipedia Commons</a:t>
            </a:r>
          </a:p>
        </p:txBody>
      </p:sp>
    </p:spTree>
    <p:extLst>
      <p:ext uri="{BB962C8B-B14F-4D97-AF65-F5344CB8AC3E}">
        <p14:creationId xmlns:p14="http://schemas.microsoft.com/office/powerpoint/2010/main" val="2291661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B930A-5FD9-B74E-B962-8E3428537081}"/>
              </a:ext>
            </a:extLst>
          </p:cNvPr>
          <p:cNvSpPr>
            <a:spLocks noGrp="1"/>
          </p:cNvSpPr>
          <p:nvPr>
            <p:ph idx="1"/>
          </p:nvPr>
        </p:nvSpPr>
        <p:spPr>
          <a:xfrm>
            <a:off x="838200" y="1694473"/>
            <a:ext cx="11093970" cy="4201206"/>
          </a:xfrm>
        </p:spPr>
        <p:txBody>
          <a:bodyPr>
            <a:noAutofit/>
          </a:bodyPr>
          <a:lstStyle/>
          <a:p>
            <a:r>
              <a:rPr lang="en-US" sz="2400" dirty="0"/>
              <a:t>Method Advantages</a:t>
            </a:r>
          </a:p>
          <a:p>
            <a:pPr lvl="1"/>
            <a:r>
              <a:rPr lang="en-US" dirty="0"/>
              <a:t>Equilibration is extremely fast</a:t>
            </a:r>
          </a:p>
          <a:p>
            <a:pPr lvl="1"/>
            <a:r>
              <a:rPr lang="en-US" dirty="0"/>
              <a:t>Reproducibility is excellent</a:t>
            </a:r>
          </a:p>
          <a:p>
            <a:pPr lvl="1"/>
            <a:r>
              <a:rPr lang="en-US" dirty="0"/>
              <a:t>Aqueous based samples can be injected</a:t>
            </a:r>
          </a:p>
          <a:p>
            <a:pPr lvl="1"/>
            <a:r>
              <a:rPr lang="en-US" dirty="0"/>
              <a:t>High efficiency</a:t>
            </a:r>
          </a:p>
          <a:p>
            <a:r>
              <a:rPr lang="en-US" sz="2400" dirty="0"/>
              <a:t>Greener Benefits</a:t>
            </a:r>
          </a:p>
          <a:p>
            <a:pPr lvl="1"/>
            <a:r>
              <a:rPr lang="en-US" dirty="0"/>
              <a:t>Lower operating costs (inexpensive solvent source)</a:t>
            </a:r>
          </a:p>
          <a:p>
            <a:pPr lvl="1"/>
            <a:r>
              <a:rPr lang="en-US" dirty="0"/>
              <a:t>Co-solvent use of ethanol, methanol, isopropanol less hazardous than traditional acetonitrile used commonly in HPLC</a:t>
            </a:r>
          </a:p>
          <a:p>
            <a:pPr lvl="1"/>
            <a:r>
              <a:rPr lang="en-US" dirty="0"/>
              <a:t>Liquid waste volume drastically reduced</a:t>
            </a:r>
          </a:p>
          <a:p>
            <a:pPr lvl="1"/>
            <a:r>
              <a:rPr lang="en-US" dirty="0"/>
              <a:t>CO</a:t>
            </a:r>
            <a:r>
              <a:rPr lang="en-US" baseline="-25000" dirty="0"/>
              <a:t>2</a:t>
            </a:r>
            <a:r>
              <a:rPr lang="en-US" dirty="0"/>
              <a:t> used is recycled from other industries</a:t>
            </a:r>
          </a:p>
        </p:txBody>
      </p:sp>
      <p:sp>
        <p:nvSpPr>
          <p:cNvPr id="6" name="Title 1">
            <a:extLst>
              <a:ext uri="{FF2B5EF4-FFF2-40B4-BE49-F238E27FC236}">
                <a16:creationId xmlns:a16="http://schemas.microsoft.com/office/drawing/2014/main" id="{1D44D348-1CB9-544B-AC38-2ADA61372ACA}"/>
              </a:ext>
            </a:extLst>
          </p:cNvPr>
          <p:cNvSpPr>
            <a:spLocks noGrp="1"/>
          </p:cNvSpPr>
          <p:nvPr>
            <p:ph type="title"/>
          </p:nvPr>
        </p:nvSpPr>
        <p:spPr>
          <a:xfrm>
            <a:off x="838200" y="175125"/>
            <a:ext cx="10515600" cy="1325563"/>
          </a:xfrm>
        </p:spPr>
        <p:txBody>
          <a:bodyPr>
            <a:normAutofit/>
          </a:bodyPr>
          <a:lstStyle/>
          <a:p>
            <a:r>
              <a:rPr lang="en-US" sz="4000" dirty="0">
                <a:latin typeface="+mn-lt"/>
              </a:rPr>
              <a:t>Analytical Techniques and Methods: SFC</a:t>
            </a:r>
          </a:p>
        </p:txBody>
      </p:sp>
    </p:spTree>
    <p:extLst>
      <p:ext uri="{BB962C8B-B14F-4D97-AF65-F5344CB8AC3E}">
        <p14:creationId xmlns:p14="http://schemas.microsoft.com/office/powerpoint/2010/main" val="3337933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Techniques and Methods: Spectroscopy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2589566"/>
            <a:ext cx="3439602" cy="1678868"/>
          </a:xfrm>
        </p:spPr>
        <p:txBody>
          <a:bodyPr>
            <a:normAutofit/>
          </a:bodyPr>
          <a:lstStyle/>
          <a:p>
            <a:r>
              <a:rPr lang="en-US" sz="2400" dirty="0"/>
              <a:t>X-Ray Fluorescence</a:t>
            </a:r>
          </a:p>
          <a:p>
            <a:r>
              <a:rPr lang="en-US" sz="2400" dirty="0"/>
              <a:t>Infrared Spectroscopy</a:t>
            </a:r>
          </a:p>
          <a:p>
            <a:r>
              <a:rPr lang="en-US" sz="2400" dirty="0"/>
              <a:t>Raman Spectroscopy</a:t>
            </a:r>
          </a:p>
        </p:txBody>
      </p:sp>
      <p:pic>
        <p:nvPicPr>
          <p:cNvPr id="5" name="Picture 4">
            <a:extLst>
              <a:ext uri="{FF2B5EF4-FFF2-40B4-BE49-F238E27FC236}">
                <a16:creationId xmlns:a16="http://schemas.microsoft.com/office/drawing/2014/main" id="{07F852B2-48CC-F74F-A49F-8B7C970CD8AE}"/>
              </a:ext>
            </a:extLst>
          </p:cNvPr>
          <p:cNvPicPr>
            <a:picLocks noChangeAspect="1"/>
          </p:cNvPicPr>
          <p:nvPr/>
        </p:nvPicPr>
        <p:blipFill>
          <a:blip r:embed="rId3"/>
          <a:stretch>
            <a:fillRect/>
          </a:stretch>
        </p:blipFill>
        <p:spPr>
          <a:xfrm>
            <a:off x="4601577" y="2168338"/>
            <a:ext cx="7290386" cy="3364793"/>
          </a:xfrm>
          <a:prstGeom prst="rect">
            <a:avLst/>
          </a:prstGeom>
        </p:spPr>
      </p:pic>
      <p:sp>
        <p:nvSpPr>
          <p:cNvPr id="4" name="TextBox 3">
            <a:extLst>
              <a:ext uri="{FF2B5EF4-FFF2-40B4-BE49-F238E27FC236}">
                <a16:creationId xmlns:a16="http://schemas.microsoft.com/office/drawing/2014/main" id="{47EA44B7-89B7-4B8C-BF90-8E27237E4A03}"/>
              </a:ext>
            </a:extLst>
          </p:cNvPr>
          <p:cNvSpPr txBox="1"/>
          <p:nvPr/>
        </p:nvSpPr>
        <p:spPr>
          <a:xfrm>
            <a:off x="10104726" y="6436654"/>
            <a:ext cx="1787237" cy="246221"/>
          </a:xfrm>
          <a:prstGeom prst="rect">
            <a:avLst/>
          </a:prstGeom>
          <a:noFill/>
        </p:spPr>
        <p:txBody>
          <a:bodyPr wrap="square" rtlCol="0">
            <a:spAutoFit/>
          </a:bodyPr>
          <a:lstStyle/>
          <a:p>
            <a:r>
              <a:rPr lang="en-US" sz="1000" dirty="0">
                <a:solidFill>
                  <a:schemeClr val="tx1">
                    <a:lumMod val="50000"/>
                    <a:lumOff val="50000"/>
                  </a:schemeClr>
                </a:solidFill>
              </a:rPr>
              <a:t>Image Source: iStock</a:t>
            </a:r>
          </a:p>
        </p:txBody>
      </p:sp>
    </p:spTree>
    <p:extLst>
      <p:ext uri="{BB962C8B-B14F-4D97-AF65-F5344CB8AC3E}">
        <p14:creationId xmlns:p14="http://schemas.microsoft.com/office/powerpoint/2010/main" val="3293821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Techniques and Methods: Spectroscopy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p:txBody>
          <a:bodyPr/>
          <a:lstStyle/>
          <a:p>
            <a:r>
              <a:rPr lang="en-US" dirty="0"/>
              <a:t>X-Ray Fluorescence</a:t>
            </a:r>
          </a:p>
          <a:p>
            <a:pPr marL="457200" lvl="1" indent="0">
              <a:buNone/>
            </a:pPr>
            <a:r>
              <a:rPr lang="en-US" dirty="0"/>
              <a:t>+ Non-destructive </a:t>
            </a:r>
          </a:p>
          <a:p>
            <a:pPr marL="457200" lvl="1" indent="0">
              <a:buNone/>
            </a:pPr>
            <a:r>
              <a:rPr lang="en-US" dirty="0"/>
              <a:t>+ Can analyze elemental composition of gas, liquid or solid samples</a:t>
            </a:r>
          </a:p>
          <a:p>
            <a:pPr marL="457200" lvl="1" indent="0">
              <a:buNone/>
            </a:pPr>
            <a:r>
              <a:rPr lang="en-US" dirty="0"/>
              <a:t>+ Can detect down to ppm levels</a:t>
            </a:r>
          </a:p>
          <a:p>
            <a:pPr marL="457200" lvl="1" indent="0">
              <a:buNone/>
            </a:pPr>
            <a:r>
              <a:rPr lang="en-US" dirty="0"/>
              <a:t>? Works by firing x-rays into the sample and analyzing the emission fluorescence spectra, which can be used for multiple elements simultaneously</a:t>
            </a:r>
          </a:p>
        </p:txBody>
      </p:sp>
      <p:pic>
        <p:nvPicPr>
          <p:cNvPr id="1026" name="Picture 2" descr="File:X-ray fluorescence simple figure.svg">
            <a:extLst>
              <a:ext uri="{FF2B5EF4-FFF2-40B4-BE49-F238E27FC236}">
                <a16:creationId xmlns:a16="http://schemas.microsoft.com/office/drawing/2014/main" id="{0F80D6D0-4BCF-4244-87EC-3347CFBCB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402788"/>
            <a:ext cx="5661025" cy="206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798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Techniques and Methods: Spectroscopy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p:txBody>
          <a:bodyPr/>
          <a:lstStyle/>
          <a:p>
            <a:r>
              <a:rPr lang="en-US" sz="2400" dirty="0"/>
              <a:t>Infrared Spectroscopy</a:t>
            </a:r>
          </a:p>
          <a:p>
            <a:pPr lvl="1"/>
            <a:r>
              <a:rPr lang="en-US" dirty="0"/>
              <a:t>Most utilized technique for organic analyte analysis</a:t>
            </a:r>
          </a:p>
          <a:p>
            <a:pPr lvl="1"/>
            <a:r>
              <a:rPr lang="en-US" dirty="0"/>
              <a:t>Near-Infrared (NIR): Wavenumber 12,500 – 4,000 cm</a:t>
            </a:r>
            <a:r>
              <a:rPr lang="en-US" baseline="30000" dirty="0"/>
              <a:t>-1 </a:t>
            </a:r>
            <a:r>
              <a:rPr lang="en-US" dirty="0"/>
              <a:t>(primarily used)</a:t>
            </a:r>
            <a:endParaRPr lang="en-US" baseline="30000" dirty="0"/>
          </a:p>
          <a:p>
            <a:pPr lvl="2"/>
            <a:r>
              <a:rPr lang="en-US" dirty="0"/>
              <a:t>Based on transmission or diffusion when irradiating a sample (solid or liquid)</a:t>
            </a:r>
          </a:p>
          <a:p>
            <a:pPr marL="914400" lvl="2" indent="0">
              <a:buNone/>
            </a:pPr>
            <a:r>
              <a:rPr lang="en-US" dirty="0"/>
              <a:t>+  Non-destructive</a:t>
            </a:r>
          </a:p>
          <a:p>
            <a:pPr marL="914400" lvl="2" indent="0">
              <a:buNone/>
            </a:pPr>
            <a:r>
              <a:rPr lang="en-US" dirty="0"/>
              <a:t>+  Requires little to no sample prep</a:t>
            </a:r>
          </a:p>
          <a:p>
            <a:pPr lvl="2">
              <a:buFontTx/>
              <a:buChar char="-"/>
            </a:pPr>
            <a:r>
              <a:rPr lang="en-US" dirty="0"/>
              <a:t>Not very sensitive, and spectra generated is complicated</a:t>
            </a:r>
          </a:p>
          <a:p>
            <a:pPr marL="914400" lvl="2" indent="0">
              <a:buNone/>
            </a:pPr>
            <a:r>
              <a:rPr lang="en-US" dirty="0"/>
              <a:t>-&gt; Good for bulk material identification and confirmation, or for on-line applications</a:t>
            </a:r>
          </a:p>
          <a:p>
            <a:pPr lvl="1"/>
            <a:r>
              <a:rPr lang="en-US" dirty="0"/>
              <a:t>Mid-Infrared (MIR): Wavenumber 4,000 – 400 cm</a:t>
            </a:r>
            <a:r>
              <a:rPr lang="en-US" baseline="30000" dirty="0"/>
              <a:t>-1</a:t>
            </a:r>
            <a:endParaRPr lang="en-US" dirty="0"/>
          </a:p>
        </p:txBody>
      </p:sp>
    </p:spTree>
    <p:extLst>
      <p:ext uri="{BB962C8B-B14F-4D97-AF65-F5344CB8AC3E}">
        <p14:creationId xmlns:p14="http://schemas.microsoft.com/office/powerpoint/2010/main" val="2349916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Techniques and Methods: Spectroscopy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p:txBody>
          <a:bodyPr/>
          <a:lstStyle/>
          <a:p>
            <a:r>
              <a:rPr lang="en-US" sz="2400" dirty="0"/>
              <a:t>Raman Spectroscopy</a:t>
            </a:r>
          </a:p>
          <a:p>
            <a:pPr lvl="1"/>
            <a:r>
              <a:rPr lang="en-US" dirty="0"/>
              <a:t>Uses laser light to irradiate a sample to generate Raman scattered light</a:t>
            </a:r>
          </a:p>
          <a:p>
            <a:pPr marL="457200" lvl="1" indent="0">
              <a:buNone/>
            </a:pPr>
            <a:r>
              <a:rPr lang="en-US" dirty="0"/>
              <a:t>+  High sensitivity</a:t>
            </a:r>
          </a:p>
          <a:p>
            <a:pPr marL="457200" lvl="1" indent="0">
              <a:buNone/>
            </a:pPr>
            <a:r>
              <a:rPr lang="en-US" dirty="0"/>
              <a:t>+  High spectral resolution</a:t>
            </a:r>
          </a:p>
          <a:p>
            <a:pPr marL="457200" lvl="1" indent="0">
              <a:buNone/>
            </a:pPr>
            <a:r>
              <a:rPr lang="en-US" dirty="0"/>
              <a:t>+  Generates information on composition, bonding, chemical environment and    crystalline structure</a:t>
            </a:r>
          </a:p>
          <a:p>
            <a:pPr marL="457200" lvl="1" indent="0">
              <a:buNone/>
            </a:pPr>
            <a:r>
              <a:rPr lang="en-US" dirty="0"/>
              <a:t>+  Useful for on-line PAT (see next slides on PAT) due to collecting data rapidly</a:t>
            </a:r>
          </a:p>
          <a:p>
            <a:pPr marL="457200" lvl="1" indent="0">
              <a:buNone/>
            </a:pPr>
            <a:r>
              <a:rPr lang="en-US" dirty="0"/>
              <a:t>+  Requires little to no sample prep – can be gaseous, liquid or solid</a:t>
            </a:r>
          </a:p>
          <a:p>
            <a:pPr marL="457200" lvl="1" indent="0">
              <a:buNone/>
            </a:pPr>
            <a:r>
              <a:rPr lang="en-US" dirty="0"/>
              <a:t>+  Can be quantitative or qualitative</a:t>
            </a:r>
          </a:p>
        </p:txBody>
      </p:sp>
    </p:spTree>
    <p:extLst>
      <p:ext uri="{BB962C8B-B14F-4D97-AF65-F5344CB8AC3E}">
        <p14:creationId xmlns:p14="http://schemas.microsoft.com/office/powerpoint/2010/main" val="2916393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Techniques and Methods: </a:t>
            </a:r>
            <a:br>
              <a:rPr lang="en-US" sz="4000" dirty="0">
                <a:latin typeface="+mn-lt"/>
              </a:rPr>
            </a:br>
            <a:r>
              <a:rPr lang="en-US" sz="4000" dirty="0">
                <a:latin typeface="+mn-lt"/>
              </a:rPr>
              <a:t>Mass Spectrometry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858989"/>
            <a:ext cx="10863944" cy="4104490"/>
          </a:xfrm>
        </p:spPr>
        <p:txBody>
          <a:bodyPr>
            <a:normAutofit/>
          </a:bodyPr>
          <a:lstStyle/>
          <a:p>
            <a:r>
              <a:rPr lang="en-US" sz="2400" dirty="0"/>
              <a:t>Mass Spectrometry: Produces charged particles (ions) from chemical substances to be analyzed. Uses electric and magnetic fields to measure the “weight” (mass) of charged particles. Mass spectrometers consist of 3 parts:</a:t>
            </a:r>
          </a:p>
          <a:p>
            <a:pPr lvl="1"/>
            <a:r>
              <a:rPr lang="en-US" dirty="0"/>
              <a:t>Source: in which ions are produced from the chemical substances to be analyzed</a:t>
            </a:r>
          </a:p>
          <a:p>
            <a:pPr lvl="1"/>
            <a:r>
              <a:rPr lang="en-US" dirty="0"/>
              <a:t>Analyzer: in which ions are separated according to mass</a:t>
            </a:r>
          </a:p>
          <a:p>
            <a:pPr lvl="1"/>
            <a:r>
              <a:rPr lang="en-US" dirty="0"/>
              <a:t>Detector: produces a signal from the separated ions</a:t>
            </a:r>
          </a:p>
          <a:p>
            <a:pPr marL="457200" lvl="1" indent="0">
              <a:buNone/>
            </a:pPr>
            <a:endParaRPr lang="en-US" dirty="0"/>
          </a:p>
          <a:p>
            <a:r>
              <a:rPr lang="en-US" sz="2400" dirty="0"/>
              <a:t>Traditionally: coupled with a separation technique (HPLC, GC, etc.) due to requirement for samples to be introduced via high vacuum for analysis</a:t>
            </a:r>
          </a:p>
        </p:txBody>
      </p:sp>
    </p:spTree>
    <p:extLst>
      <p:ext uri="{BB962C8B-B14F-4D97-AF65-F5344CB8AC3E}">
        <p14:creationId xmlns:p14="http://schemas.microsoft.com/office/powerpoint/2010/main" val="3319833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Analytical Techniques and Methods: </a:t>
            </a:r>
            <a:br>
              <a:rPr lang="en-US" sz="4000" dirty="0">
                <a:latin typeface="+mn-lt"/>
              </a:rPr>
            </a:br>
            <a:r>
              <a:rPr lang="en-US" sz="4000" dirty="0">
                <a:latin typeface="+mn-lt"/>
              </a:rPr>
              <a:t>Mass Spectrometry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858988"/>
            <a:ext cx="10863944" cy="4650669"/>
          </a:xfrm>
        </p:spPr>
        <p:txBody>
          <a:bodyPr>
            <a:normAutofit/>
          </a:bodyPr>
          <a:lstStyle/>
          <a:p>
            <a:r>
              <a:rPr lang="en-US" sz="2400" dirty="0"/>
              <a:t>Newer technologies: DART (Direct Analysis in Real-Time) overcomes the requirement for high vacuum and allows for sampling with little to no sample prep</a:t>
            </a:r>
          </a:p>
          <a:p>
            <a:pPr lvl="1"/>
            <a:r>
              <a:rPr lang="en-US" dirty="0"/>
              <a:t>Drastically reduces solvent use; easy analysis (increased efficiency)</a:t>
            </a:r>
          </a:p>
          <a:p>
            <a:pPr lvl="1"/>
            <a:r>
              <a:rPr lang="en-US" dirty="0"/>
              <a:t>Solid, liquid, gas samples can be used in DART</a:t>
            </a:r>
          </a:p>
        </p:txBody>
      </p:sp>
    </p:spTree>
    <p:extLst>
      <p:ext uri="{BB962C8B-B14F-4D97-AF65-F5344CB8AC3E}">
        <p14:creationId xmlns:p14="http://schemas.microsoft.com/office/powerpoint/2010/main" val="4146550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What is Green Analytical Chemistry?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p:txBody>
          <a:bodyPr>
            <a:normAutofit/>
          </a:bodyPr>
          <a:lstStyle/>
          <a:p>
            <a:pPr marL="0" indent="0">
              <a:buNone/>
            </a:pPr>
            <a:r>
              <a:rPr lang="en-US" sz="2400" b="1" dirty="0"/>
              <a:t>Principle # 11) Real-Time Analysis for Pollution Prevention</a:t>
            </a:r>
          </a:p>
          <a:p>
            <a:pPr marL="0" indent="0">
              <a:buNone/>
            </a:pPr>
            <a:r>
              <a:rPr lang="en-US" sz="2400" dirty="0"/>
              <a:t>Analytical methodologies need to be further developed to allow for real-time in-process monitoring and control prior to the formation of hazardous substances.</a:t>
            </a:r>
          </a:p>
          <a:p>
            <a:pPr marL="0" indent="0">
              <a:buNone/>
            </a:pPr>
            <a:endParaRPr lang="en-US" sz="2400" dirty="0"/>
          </a:p>
          <a:p>
            <a:pPr marL="0" indent="0">
              <a:buNone/>
            </a:pPr>
            <a:r>
              <a:rPr lang="en-US" sz="2400" b="1" dirty="0"/>
              <a:t>Green Analytical Chemistry</a:t>
            </a:r>
          </a:p>
          <a:p>
            <a:pPr marL="0" indent="0">
              <a:buNone/>
            </a:pPr>
            <a:r>
              <a:rPr lang="en-US" sz="2400" dirty="0"/>
              <a:t>The use of analytical chemistry techniques and methodologies that reduce or eliminate solvents, reagents, preservatives, and other chemicals that are hazardous to human health or the environment and that may also enable faster and more energy efficient analyses without compromising performance criteria.</a:t>
            </a:r>
          </a:p>
        </p:txBody>
      </p:sp>
    </p:spTree>
    <p:extLst>
      <p:ext uri="{BB962C8B-B14F-4D97-AF65-F5344CB8AC3E}">
        <p14:creationId xmlns:p14="http://schemas.microsoft.com/office/powerpoint/2010/main" val="12692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C46E-EEBF-944A-9BA1-35C53B27CCA2}"/>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396FBCC7-E35F-5F4C-A7FE-B57A5FECDD4A}"/>
              </a:ext>
            </a:extLst>
          </p:cNvPr>
          <p:cNvSpPr>
            <a:spLocks noGrp="1"/>
          </p:cNvSpPr>
          <p:nvPr>
            <p:ph idx="1"/>
          </p:nvPr>
        </p:nvSpPr>
        <p:spPr/>
        <p:txBody>
          <a:bodyPr>
            <a:normAutofit/>
          </a:bodyPr>
          <a:lstStyle/>
          <a:p>
            <a:r>
              <a:rPr lang="en-US" sz="2400" dirty="0"/>
              <a:t>What is Green Analytical Chemistry?</a:t>
            </a:r>
          </a:p>
          <a:p>
            <a:r>
              <a:rPr lang="en-US" sz="2400" dirty="0"/>
              <a:t>Analytical Method Assessment</a:t>
            </a:r>
          </a:p>
          <a:p>
            <a:pPr lvl="1"/>
            <a:r>
              <a:rPr lang="en-US" dirty="0"/>
              <a:t>Tools and Techniques for Assessing Greenness of Analytical Methods</a:t>
            </a:r>
          </a:p>
          <a:p>
            <a:r>
              <a:rPr lang="en-US" sz="2400" dirty="0"/>
              <a:t>Sample Preparation</a:t>
            </a:r>
          </a:p>
          <a:p>
            <a:r>
              <a:rPr lang="en-US" sz="2400" dirty="0"/>
              <a:t>Analytical Techniques and Methods</a:t>
            </a:r>
          </a:p>
          <a:p>
            <a:pPr lvl="1"/>
            <a:r>
              <a:rPr lang="en-US" dirty="0"/>
              <a:t>Chromatography</a:t>
            </a:r>
          </a:p>
          <a:p>
            <a:pPr lvl="1"/>
            <a:r>
              <a:rPr lang="en-US" dirty="0"/>
              <a:t>Spectroscopy</a:t>
            </a:r>
          </a:p>
          <a:p>
            <a:pPr lvl="1"/>
            <a:r>
              <a:rPr lang="en-US" dirty="0"/>
              <a:t>Mass spectrometry</a:t>
            </a:r>
          </a:p>
          <a:p>
            <a:r>
              <a:rPr lang="en-US" sz="2400" dirty="0">
                <a:solidFill>
                  <a:schemeClr val="accent2"/>
                </a:solidFill>
              </a:rPr>
              <a:t>Process Analytical Technology (PAT)</a:t>
            </a:r>
          </a:p>
        </p:txBody>
      </p:sp>
    </p:spTree>
    <p:extLst>
      <p:ext uri="{BB962C8B-B14F-4D97-AF65-F5344CB8AC3E}">
        <p14:creationId xmlns:p14="http://schemas.microsoft.com/office/powerpoint/2010/main" val="1520561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Process Analytical Technology (PAT)</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p:txBody>
          <a:bodyPr>
            <a:normAutofit/>
          </a:bodyPr>
          <a:lstStyle/>
          <a:p>
            <a:r>
              <a:rPr lang="en-US" sz="2400" dirty="0"/>
              <a:t>Experimental approaches used to understand synthetic chemistry reactions and processes</a:t>
            </a:r>
          </a:p>
          <a:p>
            <a:r>
              <a:rPr lang="en-US" sz="2400" dirty="0"/>
              <a:t>Traditional analytical approaches: Taking samples over multiple time points and analyzing these off-line using HPLC, TCL (i.e.)</a:t>
            </a:r>
          </a:p>
          <a:p>
            <a:r>
              <a:rPr lang="en-US" sz="2400" dirty="0"/>
              <a:t>PAT: More frequent, faster and automated measurements enabling the study of kinetic processes and enable real-time process control</a:t>
            </a:r>
          </a:p>
          <a:p>
            <a:pPr lvl="1"/>
            <a:r>
              <a:rPr lang="en-US" sz="2000" b="1" dirty="0"/>
              <a:t>At-line: </a:t>
            </a:r>
            <a:r>
              <a:rPr lang="en-US" sz="2000" dirty="0"/>
              <a:t>The measurement system is taken to the sample and the measurement is performed there (may require some sample prep)</a:t>
            </a:r>
          </a:p>
          <a:p>
            <a:pPr lvl="1"/>
            <a:r>
              <a:rPr lang="en-US" sz="2000" b="1" dirty="0"/>
              <a:t>On-line: </a:t>
            </a:r>
            <a:r>
              <a:rPr lang="en-US" sz="2000" dirty="0"/>
              <a:t>The measurement system is located near the reaction and samples are collected and analyzed automatically over multiple time points (most common: chromatography)</a:t>
            </a:r>
          </a:p>
          <a:p>
            <a:pPr lvl="1"/>
            <a:r>
              <a:rPr lang="en-US" sz="2000" b="1" dirty="0"/>
              <a:t>In-line: </a:t>
            </a:r>
            <a:r>
              <a:rPr lang="en-US" sz="2000" dirty="0"/>
              <a:t>The measurement is taken in real time using a probe or sensor placed in the reaction vessel. (most common: mid-IR, NIR, Raman)</a:t>
            </a:r>
          </a:p>
        </p:txBody>
      </p:sp>
    </p:spTree>
    <p:extLst>
      <p:ext uri="{BB962C8B-B14F-4D97-AF65-F5344CB8AC3E}">
        <p14:creationId xmlns:p14="http://schemas.microsoft.com/office/powerpoint/2010/main" val="60055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Direct Analysis Approaches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50132"/>
            <a:ext cx="5120148" cy="4201206"/>
          </a:xfrm>
        </p:spPr>
        <p:txBody>
          <a:bodyPr>
            <a:normAutofit/>
          </a:bodyPr>
          <a:lstStyle/>
          <a:p>
            <a:r>
              <a:rPr lang="en-US" sz="2400" dirty="0"/>
              <a:t>Chromatography (HPLC, GC, TLC, etc.)</a:t>
            </a:r>
          </a:p>
          <a:p>
            <a:r>
              <a:rPr lang="en-US" sz="2400" dirty="0"/>
              <a:t>Spectroscopy (IR, NIR, Raman, UV)</a:t>
            </a:r>
          </a:p>
          <a:p>
            <a:r>
              <a:rPr lang="en-US" sz="2400" dirty="0"/>
              <a:t>Thermocouples</a:t>
            </a:r>
          </a:p>
          <a:p>
            <a:r>
              <a:rPr lang="en-US" sz="2400" dirty="0"/>
              <a:t>Pressure sensors</a:t>
            </a:r>
          </a:p>
          <a:p>
            <a:r>
              <a:rPr lang="en-US" sz="2400" dirty="0"/>
              <a:t>pH probes</a:t>
            </a:r>
          </a:p>
          <a:p>
            <a:r>
              <a:rPr lang="en-US" sz="2400" dirty="0"/>
              <a:t>Focused beam reflectance, </a:t>
            </a:r>
          </a:p>
          <a:p>
            <a:r>
              <a:rPr lang="en-US" sz="2400" dirty="0"/>
              <a:t>Ion-Selective Electrodes	</a:t>
            </a:r>
          </a:p>
          <a:p>
            <a:r>
              <a:rPr lang="en-US" sz="2400" dirty="0"/>
              <a:t>Reflectance Spectroscopy</a:t>
            </a:r>
          </a:p>
          <a:p>
            <a:r>
              <a:rPr lang="en-US" sz="2400" dirty="0"/>
              <a:t>NMR</a:t>
            </a:r>
          </a:p>
        </p:txBody>
      </p:sp>
      <p:sp>
        <p:nvSpPr>
          <p:cNvPr id="4" name="Content Placeholder 2">
            <a:extLst>
              <a:ext uri="{FF2B5EF4-FFF2-40B4-BE49-F238E27FC236}">
                <a16:creationId xmlns:a16="http://schemas.microsoft.com/office/drawing/2014/main" id="{52B2CADF-0595-B74E-8E7E-889E4F8F01D1}"/>
              </a:ext>
            </a:extLst>
          </p:cNvPr>
          <p:cNvSpPr txBox="1">
            <a:spLocks/>
          </p:cNvSpPr>
          <p:nvPr/>
        </p:nvSpPr>
        <p:spPr>
          <a:xfrm>
            <a:off x="6233652" y="1750131"/>
            <a:ext cx="5120148" cy="4532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ONE APPROACH CAN NOT PROVIDE FULL PROCESS UNDERSTANDING!</a:t>
            </a:r>
          </a:p>
          <a:p>
            <a:pPr marL="0" indent="0">
              <a:buNone/>
            </a:pPr>
            <a:endParaRPr lang="en-US" sz="2400" dirty="0"/>
          </a:p>
          <a:p>
            <a:pPr marL="0" indent="0">
              <a:buNone/>
            </a:pPr>
            <a:r>
              <a:rPr lang="en-US" sz="2400" dirty="0"/>
              <a:t>Spectroscopic approaches </a:t>
            </a:r>
            <a:r>
              <a:rPr lang="en-US" sz="2400" dirty="0">
                <a:sym typeface="Wingdings" pitchFamily="2" charset="2"/>
              </a:rPr>
              <a:t> can miss impurities and has sensitivity challenges</a:t>
            </a:r>
          </a:p>
          <a:p>
            <a:pPr marL="0" indent="0">
              <a:buNone/>
            </a:pPr>
            <a:r>
              <a:rPr lang="en-US" sz="2400" dirty="0">
                <a:sym typeface="Wingdings" pitchFamily="2" charset="2"/>
              </a:rPr>
              <a:t>NMR (for on-line)  poor sensitivity</a:t>
            </a:r>
          </a:p>
          <a:p>
            <a:pPr marL="0" indent="0">
              <a:buNone/>
            </a:pPr>
            <a:r>
              <a:rPr lang="en-US" sz="2400" dirty="0">
                <a:sym typeface="Wingdings" pitchFamily="2" charset="2"/>
              </a:rPr>
              <a:t>Chromatography  long analysis times</a:t>
            </a:r>
          </a:p>
          <a:p>
            <a:pPr marL="0" indent="0">
              <a:buNone/>
            </a:pPr>
            <a:r>
              <a:rPr lang="en-US" sz="2400" dirty="0">
                <a:sym typeface="Wingdings" pitchFamily="2" charset="2"/>
              </a:rPr>
              <a:t>Mass Spectroscopy  high concentrations can cause suppression effects</a:t>
            </a:r>
            <a:endParaRPr lang="en-US" sz="2400" dirty="0"/>
          </a:p>
        </p:txBody>
      </p:sp>
    </p:spTree>
    <p:extLst>
      <p:ext uri="{BB962C8B-B14F-4D97-AF65-F5344CB8AC3E}">
        <p14:creationId xmlns:p14="http://schemas.microsoft.com/office/powerpoint/2010/main" val="3401278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C46E-EEBF-944A-9BA1-35C53B27CCA2}"/>
              </a:ext>
            </a:extLst>
          </p:cNvPr>
          <p:cNvSpPr>
            <a:spLocks noGrp="1"/>
          </p:cNvSpPr>
          <p:nvPr>
            <p:ph type="title"/>
          </p:nvPr>
        </p:nvSpPr>
        <p:spPr/>
        <p:txBody>
          <a:bodyPr>
            <a:normAutofit/>
          </a:bodyPr>
          <a:lstStyle/>
          <a:p>
            <a:r>
              <a:rPr lang="en-US" sz="4000" dirty="0">
                <a:latin typeface="+mn-lt"/>
              </a:rPr>
              <a:t>Summary</a:t>
            </a:r>
          </a:p>
        </p:txBody>
      </p:sp>
      <p:sp>
        <p:nvSpPr>
          <p:cNvPr id="3" name="Content Placeholder 2">
            <a:extLst>
              <a:ext uri="{FF2B5EF4-FFF2-40B4-BE49-F238E27FC236}">
                <a16:creationId xmlns:a16="http://schemas.microsoft.com/office/drawing/2014/main" id="{396FBCC7-E35F-5F4C-A7FE-B57A5FECDD4A}"/>
              </a:ext>
            </a:extLst>
          </p:cNvPr>
          <p:cNvSpPr>
            <a:spLocks noGrp="1"/>
          </p:cNvSpPr>
          <p:nvPr>
            <p:ph idx="1"/>
          </p:nvPr>
        </p:nvSpPr>
        <p:spPr/>
        <p:txBody>
          <a:bodyPr>
            <a:normAutofit/>
          </a:bodyPr>
          <a:lstStyle/>
          <a:p>
            <a:r>
              <a:rPr lang="en-US" sz="2400" dirty="0"/>
              <a:t>Green Analytical Chemistry approaches can result in reduction in solvent use and increased efficiencies. Approaches include:</a:t>
            </a:r>
          </a:p>
          <a:p>
            <a:pPr lvl="1"/>
            <a:r>
              <a:rPr lang="en-US" dirty="0"/>
              <a:t>Sample Preparation</a:t>
            </a:r>
          </a:p>
          <a:p>
            <a:pPr lvl="1"/>
            <a:r>
              <a:rPr lang="en-US" dirty="0"/>
              <a:t>Analytical Techniques and Methods</a:t>
            </a:r>
          </a:p>
          <a:p>
            <a:pPr lvl="2"/>
            <a:r>
              <a:rPr lang="en-US" sz="2400" dirty="0"/>
              <a:t>Chromatography</a:t>
            </a:r>
          </a:p>
          <a:p>
            <a:pPr lvl="2"/>
            <a:r>
              <a:rPr lang="en-US" sz="2400" dirty="0"/>
              <a:t>Spectroscopy</a:t>
            </a:r>
          </a:p>
          <a:p>
            <a:pPr lvl="2"/>
            <a:r>
              <a:rPr lang="en-US" sz="2400" dirty="0"/>
              <a:t>Mass spectrometry</a:t>
            </a:r>
          </a:p>
          <a:p>
            <a:r>
              <a:rPr lang="en-US" sz="2400" dirty="0"/>
              <a:t>Analytical Method Assessment: Understanding the tools and techniques to assess the greenness of analytical methods</a:t>
            </a:r>
          </a:p>
          <a:p>
            <a:r>
              <a:rPr lang="en-US" sz="2400" dirty="0"/>
              <a:t>Process Analytical Technology (PAT) for understanding reactions and processes </a:t>
            </a:r>
          </a:p>
        </p:txBody>
      </p:sp>
    </p:spTree>
    <p:extLst>
      <p:ext uri="{BB962C8B-B14F-4D97-AF65-F5344CB8AC3E}">
        <p14:creationId xmlns:p14="http://schemas.microsoft.com/office/powerpoint/2010/main" val="2520834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What is Green Analytical Chemistry?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2474563"/>
            <a:ext cx="10515600" cy="4201206"/>
          </a:xfrm>
        </p:spPr>
        <p:txBody>
          <a:bodyPr>
            <a:normAutofit/>
          </a:bodyPr>
          <a:lstStyle/>
          <a:p>
            <a:pPr marL="0" indent="0">
              <a:lnSpc>
                <a:spcPct val="100000"/>
              </a:lnSpc>
              <a:buNone/>
            </a:pPr>
            <a:r>
              <a:rPr lang="en-US" sz="2400" dirty="0">
                <a:latin typeface="Arial" pitchFamily="34" charset="0"/>
                <a:cs typeface="Arial" pitchFamily="34" charset="0"/>
              </a:rPr>
              <a:t>“Green analytical chemistry can be defined as research that optimizes analytical processes to provide the required information in a manner that is inherently safe, nontoxic, and environmentally benign, and with the least possible consumption of material and energy and generation of waste.”</a:t>
            </a:r>
          </a:p>
        </p:txBody>
      </p:sp>
      <p:sp>
        <p:nvSpPr>
          <p:cNvPr id="4" name="TextBox 3">
            <a:extLst>
              <a:ext uri="{FF2B5EF4-FFF2-40B4-BE49-F238E27FC236}">
                <a16:creationId xmlns:a16="http://schemas.microsoft.com/office/drawing/2014/main" id="{BABB5919-99D3-F644-A653-713E7C06CB64}"/>
              </a:ext>
            </a:extLst>
          </p:cNvPr>
          <p:cNvSpPr txBox="1"/>
          <p:nvPr/>
        </p:nvSpPr>
        <p:spPr>
          <a:xfrm>
            <a:off x="7503979" y="6339307"/>
            <a:ext cx="4232697" cy="276999"/>
          </a:xfrm>
          <a:prstGeom prst="rect">
            <a:avLst/>
          </a:prstGeom>
          <a:noFill/>
        </p:spPr>
        <p:txBody>
          <a:bodyPr wrap="none" rtlCol="0">
            <a:spAutoFit/>
          </a:bodyPr>
          <a:lstStyle/>
          <a:p>
            <a:r>
              <a:rPr lang="en-US" sz="1200" dirty="0">
                <a:cs typeface="Arial" pitchFamily="34" charset="0"/>
              </a:rPr>
              <a:t>M. </a:t>
            </a:r>
            <a:r>
              <a:rPr lang="en-US" sz="1200" dirty="0" err="1">
                <a:cs typeface="Arial" pitchFamily="34" charset="0"/>
              </a:rPr>
              <a:t>Koel</a:t>
            </a:r>
            <a:r>
              <a:rPr lang="en-US" sz="1200" dirty="0">
                <a:cs typeface="Arial" pitchFamily="34" charset="0"/>
              </a:rPr>
              <a:t>, M. </a:t>
            </a:r>
            <a:r>
              <a:rPr lang="en-US" sz="1200" dirty="0" err="1">
                <a:cs typeface="Arial" pitchFamily="34" charset="0"/>
              </a:rPr>
              <a:t>Kaljurand</a:t>
            </a:r>
            <a:r>
              <a:rPr lang="en-US" sz="1200" dirty="0">
                <a:cs typeface="Arial" pitchFamily="34" charset="0"/>
              </a:rPr>
              <a:t>, </a:t>
            </a:r>
            <a:r>
              <a:rPr lang="en-US" sz="1200" i="1" dirty="0">
                <a:cs typeface="Arial" pitchFamily="34" charset="0"/>
              </a:rPr>
              <a:t>Crit. Rev. Anal. Chem.</a:t>
            </a:r>
            <a:r>
              <a:rPr lang="en-US" sz="1200" dirty="0">
                <a:cs typeface="Arial" pitchFamily="34" charset="0"/>
              </a:rPr>
              <a:t>, </a:t>
            </a:r>
            <a:r>
              <a:rPr lang="en-US" sz="1200" b="1" dirty="0">
                <a:cs typeface="Arial" pitchFamily="34" charset="0"/>
              </a:rPr>
              <a:t>42</a:t>
            </a:r>
            <a:r>
              <a:rPr lang="en-US" sz="1200" dirty="0">
                <a:cs typeface="Arial" pitchFamily="34" charset="0"/>
              </a:rPr>
              <a:t>, 192-195 (2012).</a:t>
            </a:r>
          </a:p>
        </p:txBody>
      </p:sp>
    </p:spTree>
    <p:extLst>
      <p:ext uri="{BB962C8B-B14F-4D97-AF65-F5344CB8AC3E}">
        <p14:creationId xmlns:p14="http://schemas.microsoft.com/office/powerpoint/2010/main" val="707644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Misconceptions in Green Analytical Chemistry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p:txBody>
          <a:bodyPr>
            <a:normAutofit/>
          </a:bodyPr>
          <a:lstStyle/>
          <a:p>
            <a:pPr marL="0" indent="0">
              <a:buNone/>
            </a:pPr>
            <a:r>
              <a:rPr lang="en-US" sz="2400" b="1" dirty="0">
                <a:cs typeface="Arial" pitchFamily="34" charset="0"/>
              </a:rPr>
              <a:t>Microscale = Green</a:t>
            </a:r>
          </a:p>
          <a:p>
            <a:pPr marL="0" indent="0">
              <a:buNone/>
            </a:pPr>
            <a:r>
              <a:rPr lang="en-US" sz="2400" dirty="0">
                <a:cs typeface="Arial" pitchFamily="34" charset="0"/>
              </a:rPr>
              <a:t>Yes, a microscale method will be greener than its larger-scale counterpart, but you must still keep in mind sampling theory and appropriate sample size.</a:t>
            </a:r>
          </a:p>
          <a:p>
            <a:pPr marL="0" indent="0">
              <a:buNone/>
            </a:pPr>
            <a:endParaRPr lang="en-US" sz="2400" dirty="0">
              <a:cs typeface="Arial" pitchFamily="34" charset="0"/>
            </a:endParaRPr>
          </a:p>
          <a:p>
            <a:pPr marL="0" indent="0">
              <a:buNone/>
            </a:pPr>
            <a:r>
              <a:rPr lang="en-US" sz="2400" b="1" dirty="0">
                <a:cs typeface="Arial" pitchFamily="34" charset="0"/>
              </a:rPr>
              <a:t>No Organic Solvents = Green</a:t>
            </a:r>
          </a:p>
          <a:p>
            <a:pPr marL="0" indent="0">
              <a:buNone/>
            </a:pPr>
            <a:r>
              <a:rPr lang="en-US" sz="2400" dirty="0">
                <a:cs typeface="Arial" pitchFamily="34" charset="0"/>
              </a:rPr>
              <a:t>Aqueous solvents may be less toxic than most organics, but you still must consider wastewater generation or the energy needed for solvent evaporation.  Consider all 12 Principles, not just toxicity or flammability.</a:t>
            </a:r>
          </a:p>
          <a:p>
            <a:pPr marL="0" indent="0">
              <a:buNone/>
            </a:pPr>
            <a:endParaRPr lang="en-US" dirty="0">
              <a:latin typeface="Arial" pitchFamily="34" charset="0"/>
              <a:cs typeface="Arial" pitchFamily="34" charset="0"/>
            </a:endParaRPr>
          </a:p>
        </p:txBody>
      </p:sp>
    </p:spTree>
    <p:extLst>
      <p:ext uri="{BB962C8B-B14F-4D97-AF65-F5344CB8AC3E}">
        <p14:creationId xmlns:p14="http://schemas.microsoft.com/office/powerpoint/2010/main" val="2921767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12 Principles of Green Analytical Chemistry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706056" y="1750131"/>
            <a:ext cx="10903352" cy="4361301"/>
          </a:xfrm>
        </p:spPr>
        <p:txBody>
          <a:bodyPr numCol="1">
            <a:normAutofit fontScale="47500" lnSpcReduction="20000"/>
          </a:bodyPr>
          <a:lstStyle/>
          <a:p>
            <a:pPr marL="514350" indent="-514350">
              <a:lnSpc>
                <a:spcPct val="120000"/>
              </a:lnSpc>
              <a:buAutoNum type="arabicPeriod"/>
            </a:pPr>
            <a:r>
              <a:rPr lang="en-US" sz="3200" dirty="0"/>
              <a:t>Direct analytical techniques should be applied to avoid sample treatment.</a:t>
            </a:r>
          </a:p>
          <a:p>
            <a:pPr marL="514350" indent="-514350">
              <a:lnSpc>
                <a:spcPct val="120000"/>
              </a:lnSpc>
              <a:buAutoNum type="arabicPeriod"/>
            </a:pPr>
            <a:r>
              <a:rPr lang="en-US" sz="3200" dirty="0"/>
              <a:t>Minimal sample size and minimal number of samples are goals. </a:t>
            </a:r>
          </a:p>
          <a:p>
            <a:pPr marL="514350" indent="-514350">
              <a:lnSpc>
                <a:spcPct val="120000"/>
              </a:lnSpc>
              <a:buAutoNum type="arabicPeriod"/>
            </a:pPr>
            <a:r>
              <a:rPr lang="en-US" sz="3200" dirty="0"/>
              <a:t>In situ measurements should be performed.</a:t>
            </a:r>
          </a:p>
          <a:p>
            <a:pPr marL="514350" indent="-514350">
              <a:lnSpc>
                <a:spcPct val="120000"/>
              </a:lnSpc>
              <a:buAutoNum type="arabicPeriod"/>
            </a:pPr>
            <a:r>
              <a:rPr lang="en-US" sz="3200" dirty="0"/>
              <a:t>Integration of analytical processes and operations save energy and reduce the use of reagents. </a:t>
            </a:r>
          </a:p>
          <a:p>
            <a:pPr marL="514350" indent="-514350">
              <a:lnSpc>
                <a:spcPct val="120000"/>
              </a:lnSpc>
              <a:buAutoNum type="arabicPeriod"/>
            </a:pPr>
            <a:r>
              <a:rPr lang="en-US" sz="3200" dirty="0"/>
              <a:t>Automated and miniaturized methods should be selected.</a:t>
            </a:r>
          </a:p>
          <a:p>
            <a:pPr marL="514350" indent="-514350">
              <a:lnSpc>
                <a:spcPct val="120000"/>
              </a:lnSpc>
              <a:buAutoNum type="arabicPeriod"/>
            </a:pPr>
            <a:r>
              <a:rPr lang="en-US" sz="3200" dirty="0"/>
              <a:t>Derivatization should be avoided.</a:t>
            </a:r>
          </a:p>
          <a:p>
            <a:pPr marL="514350" indent="-514350">
              <a:lnSpc>
                <a:spcPct val="120000"/>
              </a:lnSpc>
              <a:buAutoNum type="arabicPeriod"/>
            </a:pPr>
            <a:r>
              <a:rPr lang="en-US" sz="3200" dirty="0"/>
              <a:t>Generation of large volumes of analytical waste should be avoided and proper management of analytical waste should be provided. </a:t>
            </a:r>
          </a:p>
          <a:p>
            <a:pPr marL="514350" indent="-514350">
              <a:lnSpc>
                <a:spcPct val="120000"/>
              </a:lnSpc>
              <a:buAutoNum type="arabicPeriod"/>
            </a:pPr>
            <a:r>
              <a:rPr lang="en-US" sz="3200" dirty="0"/>
              <a:t>Multi-analyte or multi-parameter methods are preferred versus methods using one analyte at a time.</a:t>
            </a:r>
          </a:p>
          <a:p>
            <a:pPr marL="514350" indent="-514350">
              <a:lnSpc>
                <a:spcPct val="120000"/>
              </a:lnSpc>
              <a:buAutoNum type="arabicPeriod"/>
            </a:pPr>
            <a:r>
              <a:rPr lang="en-US" sz="3200" dirty="0"/>
              <a:t>The use of energy should be minimized.</a:t>
            </a:r>
          </a:p>
          <a:p>
            <a:pPr marL="514350" indent="-514350">
              <a:lnSpc>
                <a:spcPct val="120000"/>
              </a:lnSpc>
              <a:buAutoNum type="arabicPeriod"/>
            </a:pPr>
            <a:r>
              <a:rPr lang="en-US" sz="3200" dirty="0"/>
              <a:t>Reagents obtained from renewable sources should be preferred. </a:t>
            </a:r>
          </a:p>
          <a:p>
            <a:pPr marL="514350" indent="-514350">
              <a:lnSpc>
                <a:spcPct val="120000"/>
              </a:lnSpc>
              <a:buAutoNum type="arabicPeriod"/>
            </a:pPr>
            <a:r>
              <a:rPr lang="en-US" sz="3200" dirty="0"/>
              <a:t>Toxic reagents should be eliminated or replaced.</a:t>
            </a:r>
          </a:p>
          <a:p>
            <a:pPr marL="514350" indent="-514350">
              <a:lnSpc>
                <a:spcPct val="120000"/>
              </a:lnSpc>
              <a:buAutoNum type="arabicPeriod"/>
            </a:pPr>
            <a:r>
              <a:rPr lang="en-US" sz="3200" dirty="0"/>
              <a:t>The safety of the operator should be increased.</a:t>
            </a:r>
          </a:p>
          <a:p>
            <a:pPr marL="514350" indent="-514350">
              <a:buAutoNum type="arabicPeriod"/>
            </a:pPr>
            <a:endParaRPr lang="en-US" dirty="0"/>
          </a:p>
          <a:p>
            <a:pPr marL="514350" indent="-514350">
              <a:buAutoNum type="arabicPeriod"/>
            </a:pPr>
            <a:endParaRPr lang="en-US" dirty="0"/>
          </a:p>
        </p:txBody>
      </p:sp>
    </p:spTree>
    <p:extLst>
      <p:ext uri="{BB962C8B-B14F-4D97-AF65-F5344CB8AC3E}">
        <p14:creationId xmlns:p14="http://schemas.microsoft.com/office/powerpoint/2010/main" val="2697362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12 Principles of Green Analytical Chemistry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706056" y="1606163"/>
            <a:ext cx="11377914" cy="4783062"/>
          </a:xfrm>
        </p:spPr>
        <p:txBody>
          <a:bodyPr numCol="1">
            <a:normAutofit fontScale="55000" lnSpcReduction="20000"/>
          </a:bodyPr>
          <a:lstStyle/>
          <a:p>
            <a:pPr marL="514350" indent="-514350">
              <a:lnSpc>
                <a:spcPct val="120000"/>
              </a:lnSpc>
              <a:buAutoNum type="arabicPeriod"/>
            </a:pPr>
            <a:r>
              <a:rPr lang="en-US" dirty="0"/>
              <a:t>Direct analytical techniques should be applied to avoid sample treatment. – </a:t>
            </a:r>
            <a:r>
              <a:rPr lang="en-US" b="1" dirty="0">
                <a:solidFill>
                  <a:schemeClr val="accent2">
                    <a:lumMod val="75000"/>
                  </a:schemeClr>
                </a:solidFill>
              </a:rPr>
              <a:t>Real-time Analysis/PAT </a:t>
            </a:r>
          </a:p>
          <a:p>
            <a:pPr marL="514350" indent="-514350">
              <a:lnSpc>
                <a:spcPct val="120000"/>
              </a:lnSpc>
              <a:buAutoNum type="arabicPeriod"/>
            </a:pPr>
            <a:r>
              <a:rPr lang="en-US" dirty="0"/>
              <a:t>Minimal sample size and minimal number of samples are goals. – </a:t>
            </a:r>
            <a:r>
              <a:rPr lang="en-US" b="1" dirty="0">
                <a:solidFill>
                  <a:schemeClr val="accent2">
                    <a:lumMod val="75000"/>
                  </a:schemeClr>
                </a:solidFill>
              </a:rPr>
              <a:t>Sample Prep</a:t>
            </a:r>
          </a:p>
          <a:p>
            <a:pPr marL="514350" indent="-514350">
              <a:lnSpc>
                <a:spcPct val="120000"/>
              </a:lnSpc>
              <a:buAutoNum type="arabicPeriod"/>
            </a:pPr>
            <a:r>
              <a:rPr lang="en-US" dirty="0"/>
              <a:t>In situ measurements should be performed. – </a:t>
            </a:r>
            <a:r>
              <a:rPr lang="en-US" b="1" dirty="0">
                <a:solidFill>
                  <a:schemeClr val="accent2">
                    <a:lumMod val="75000"/>
                  </a:schemeClr>
                </a:solidFill>
              </a:rPr>
              <a:t>Real-time Analysis/PAT </a:t>
            </a:r>
          </a:p>
          <a:p>
            <a:pPr marL="514350" indent="-514350">
              <a:lnSpc>
                <a:spcPct val="120000"/>
              </a:lnSpc>
              <a:buFont typeface="Arial" panose="020B0604020202020204" pitchFamily="34" charset="0"/>
              <a:buAutoNum type="arabicPeriod"/>
            </a:pPr>
            <a:r>
              <a:rPr lang="en-US" dirty="0"/>
              <a:t>Integration of analytical processes and operations save energy and reduce the use of reagents. - </a:t>
            </a:r>
            <a:r>
              <a:rPr lang="en-US" b="1" dirty="0">
                <a:solidFill>
                  <a:schemeClr val="accent2">
                    <a:lumMod val="75000"/>
                  </a:schemeClr>
                </a:solidFill>
              </a:rPr>
              <a:t>Real-time Analysis/PAT </a:t>
            </a:r>
            <a:endParaRPr lang="en-US" dirty="0"/>
          </a:p>
          <a:p>
            <a:pPr marL="514350" indent="-514350">
              <a:lnSpc>
                <a:spcPct val="120000"/>
              </a:lnSpc>
              <a:buFont typeface="Arial" panose="020B0604020202020204" pitchFamily="34" charset="0"/>
              <a:buAutoNum type="arabicPeriod"/>
            </a:pPr>
            <a:r>
              <a:rPr lang="en-US" dirty="0"/>
              <a:t>Automated and miniaturized methods should be selected. - </a:t>
            </a:r>
            <a:r>
              <a:rPr lang="en-US" b="1" dirty="0">
                <a:solidFill>
                  <a:schemeClr val="accent2">
                    <a:lumMod val="75000"/>
                  </a:schemeClr>
                </a:solidFill>
              </a:rPr>
              <a:t>Real-time Analysis/PAT </a:t>
            </a:r>
            <a:endParaRPr lang="en-US" dirty="0"/>
          </a:p>
          <a:p>
            <a:pPr marL="514350" indent="-514350">
              <a:lnSpc>
                <a:spcPct val="120000"/>
              </a:lnSpc>
              <a:buAutoNum type="arabicPeriod"/>
            </a:pPr>
            <a:r>
              <a:rPr lang="en-US" dirty="0"/>
              <a:t>Derivatization should be avoided. – </a:t>
            </a:r>
            <a:r>
              <a:rPr lang="en-US" b="1" dirty="0">
                <a:solidFill>
                  <a:schemeClr val="accent2">
                    <a:lumMod val="75000"/>
                  </a:schemeClr>
                </a:solidFill>
              </a:rPr>
              <a:t>Sample Prep</a:t>
            </a:r>
          </a:p>
          <a:p>
            <a:pPr marL="514350" indent="-514350">
              <a:lnSpc>
                <a:spcPct val="120000"/>
              </a:lnSpc>
              <a:buAutoNum type="arabicPeriod"/>
            </a:pPr>
            <a:r>
              <a:rPr lang="en-US" dirty="0"/>
              <a:t>Generation of large volumes of analytical waste should be avoided and proper management of analytical waste should be provided. – </a:t>
            </a:r>
            <a:r>
              <a:rPr lang="en-US" b="1" dirty="0">
                <a:solidFill>
                  <a:schemeClr val="accent2">
                    <a:lumMod val="75000"/>
                  </a:schemeClr>
                </a:solidFill>
              </a:rPr>
              <a:t>Analytical Methods</a:t>
            </a:r>
          </a:p>
          <a:p>
            <a:pPr marL="514350" indent="-514350">
              <a:lnSpc>
                <a:spcPct val="120000"/>
              </a:lnSpc>
              <a:buAutoNum type="arabicPeriod"/>
            </a:pPr>
            <a:r>
              <a:rPr lang="en-US" dirty="0"/>
              <a:t>Multi-analyte or multi-parameter methods are preferred versus methods using one analyte at a time. – </a:t>
            </a:r>
            <a:r>
              <a:rPr lang="en-US" b="1" dirty="0">
                <a:solidFill>
                  <a:schemeClr val="accent2">
                    <a:lumMod val="75000"/>
                  </a:schemeClr>
                </a:solidFill>
              </a:rPr>
              <a:t>Analytical Methods</a:t>
            </a:r>
          </a:p>
          <a:p>
            <a:pPr marL="514350" indent="-514350">
              <a:lnSpc>
                <a:spcPct val="120000"/>
              </a:lnSpc>
              <a:buAutoNum type="arabicPeriod"/>
            </a:pPr>
            <a:r>
              <a:rPr lang="en-US" dirty="0"/>
              <a:t>The use of energy should be minimized.</a:t>
            </a:r>
          </a:p>
          <a:p>
            <a:pPr marL="514350" indent="-514350">
              <a:lnSpc>
                <a:spcPct val="120000"/>
              </a:lnSpc>
              <a:buAutoNum type="arabicPeriod"/>
            </a:pPr>
            <a:r>
              <a:rPr lang="en-US" dirty="0"/>
              <a:t>Reagents obtained from renewable sources should be preferred. – </a:t>
            </a:r>
            <a:r>
              <a:rPr lang="en-US" b="1" dirty="0">
                <a:solidFill>
                  <a:schemeClr val="accent2">
                    <a:lumMod val="75000"/>
                  </a:schemeClr>
                </a:solidFill>
              </a:rPr>
              <a:t>Sample Prep &amp; Analytical Methods</a:t>
            </a:r>
          </a:p>
          <a:p>
            <a:pPr marL="514350" indent="-514350">
              <a:lnSpc>
                <a:spcPct val="120000"/>
              </a:lnSpc>
              <a:buFont typeface="Arial" panose="020B0604020202020204" pitchFamily="34" charset="0"/>
              <a:buAutoNum type="arabicPeriod"/>
            </a:pPr>
            <a:r>
              <a:rPr lang="en-US" dirty="0"/>
              <a:t>Toxic reagents should be eliminated or replaced. - </a:t>
            </a:r>
            <a:r>
              <a:rPr lang="en-US" b="1" dirty="0">
                <a:solidFill>
                  <a:schemeClr val="accent2">
                    <a:lumMod val="75000"/>
                  </a:schemeClr>
                </a:solidFill>
              </a:rPr>
              <a:t>Sample Prep &amp; Analytical Methods</a:t>
            </a:r>
            <a:endParaRPr lang="en-US" dirty="0"/>
          </a:p>
          <a:p>
            <a:pPr marL="514350" indent="-514350">
              <a:lnSpc>
                <a:spcPct val="120000"/>
              </a:lnSpc>
              <a:buFont typeface="Arial" panose="020B0604020202020204" pitchFamily="34" charset="0"/>
              <a:buAutoNum type="arabicPeriod"/>
            </a:pPr>
            <a:r>
              <a:rPr lang="en-US" dirty="0"/>
              <a:t>The safety of the operator should be increased. - </a:t>
            </a:r>
            <a:r>
              <a:rPr lang="en-US" b="1" dirty="0">
                <a:solidFill>
                  <a:schemeClr val="accent2">
                    <a:lumMod val="75000"/>
                  </a:schemeClr>
                </a:solidFill>
              </a:rPr>
              <a:t>Sample Prep &amp; Analytical Methods &amp; Real-time Analysis/PAT</a:t>
            </a:r>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p:txBody>
      </p:sp>
    </p:spTree>
    <p:extLst>
      <p:ext uri="{BB962C8B-B14F-4D97-AF65-F5344CB8AC3E}">
        <p14:creationId xmlns:p14="http://schemas.microsoft.com/office/powerpoint/2010/main" val="1643907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741E6-F0D3-084C-9614-498A4793A7EF}"/>
              </a:ext>
            </a:extLst>
          </p:cNvPr>
          <p:cNvSpPr>
            <a:spLocks noGrp="1"/>
          </p:cNvSpPr>
          <p:nvPr>
            <p:ph type="title"/>
          </p:nvPr>
        </p:nvSpPr>
        <p:spPr/>
        <p:txBody>
          <a:bodyPr>
            <a:normAutofit/>
          </a:bodyPr>
          <a:lstStyle/>
          <a:p>
            <a:r>
              <a:rPr lang="en-US" sz="4000" dirty="0">
                <a:latin typeface="+mn-lt"/>
              </a:rPr>
              <a:t>Green Analytical Chemistry</a:t>
            </a:r>
          </a:p>
        </p:txBody>
      </p:sp>
      <p:graphicFrame>
        <p:nvGraphicFramePr>
          <p:cNvPr id="4" name="Diagram 3">
            <a:extLst>
              <a:ext uri="{FF2B5EF4-FFF2-40B4-BE49-F238E27FC236}">
                <a16:creationId xmlns:a16="http://schemas.microsoft.com/office/drawing/2014/main" id="{7DD96457-315B-7344-9C56-F225B099ACF5}"/>
              </a:ext>
            </a:extLst>
          </p:cNvPr>
          <p:cNvGraphicFramePr/>
          <p:nvPr>
            <p:extLst>
              <p:ext uri="{D42A27DB-BD31-4B8C-83A1-F6EECF244321}">
                <p14:modId xmlns:p14="http://schemas.microsoft.com/office/powerpoint/2010/main" val="396099798"/>
              </p:ext>
            </p:extLst>
          </p:nvPr>
        </p:nvGraphicFramePr>
        <p:xfrm>
          <a:off x="2032000" y="1371600"/>
          <a:ext cx="8128000" cy="4766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08EA5F9-770C-9C4D-B50E-24A2E8C008C2}"/>
              </a:ext>
            </a:extLst>
          </p:cNvPr>
          <p:cNvSpPr txBox="1"/>
          <p:nvPr/>
        </p:nvSpPr>
        <p:spPr>
          <a:xfrm>
            <a:off x="8772280" y="6430053"/>
            <a:ext cx="2775440" cy="338554"/>
          </a:xfrm>
          <a:prstGeom prst="rect">
            <a:avLst/>
          </a:prstGeom>
          <a:noFill/>
        </p:spPr>
        <p:txBody>
          <a:bodyPr wrap="none" rtlCol="0">
            <a:spAutoFit/>
          </a:bodyPr>
          <a:lstStyle/>
          <a:p>
            <a:r>
              <a:rPr lang="en-US" sz="1600" dirty="0">
                <a:solidFill>
                  <a:schemeClr val="bg1">
                    <a:lumMod val="50000"/>
                  </a:schemeClr>
                </a:solidFill>
              </a:rPr>
              <a:t>iStock photos: Standard license</a:t>
            </a:r>
          </a:p>
        </p:txBody>
      </p:sp>
    </p:spTree>
    <p:extLst>
      <p:ext uri="{BB962C8B-B14F-4D97-AF65-F5344CB8AC3E}">
        <p14:creationId xmlns:p14="http://schemas.microsoft.com/office/powerpoint/2010/main" val="1051013961"/>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Curriculum_Template" id="{EDCD831D-5535-F64D-8D88-89EFE9E5963E}" vid="{88332C8B-8202-4946-816A-D92DC749C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1430</TotalTime>
  <Words>6574</Words>
  <Application>Microsoft Macintosh PowerPoint</Application>
  <PresentationFormat>Widescreen</PresentationFormat>
  <Paragraphs>732</Paragraphs>
  <Slides>43</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Cambria</vt:lpstr>
      <vt:lpstr>Corbel</vt:lpstr>
      <vt:lpstr>Office Theme</vt:lpstr>
      <vt:lpstr>Green Analytical Chemistry</vt:lpstr>
      <vt:lpstr>Outline</vt:lpstr>
      <vt:lpstr>Outline</vt:lpstr>
      <vt:lpstr>What is Green Analytical Chemistry?</vt:lpstr>
      <vt:lpstr>What is Green Analytical Chemistry?</vt:lpstr>
      <vt:lpstr>Misconceptions in Green Analytical Chemistry</vt:lpstr>
      <vt:lpstr>12 Principles of Green Analytical Chemistry</vt:lpstr>
      <vt:lpstr>12 Principles of Green Analytical Chemistry</vt:lpstr>
      <vt:lpstr>Green Analytical Chemistry</vt:lpstr>
      <vt:lpstr>Outline</vt:lpstr>
      <vt:lpstr>Analytical Method Assessment:  Tools &amp; Techniques</vt:lpstr>
      <vt:lpstr>tHV and taHV values of common solvents used in analytical procedures</vt:lpstr>
      <vt:lpstr>Analytical Method Assessment:  Tools &amp; Techniques</vt:lpstr>
      <vt:lpstr>Analytical Method Assessment:  An example for HPLC (AMVI)</vt:lpstr>
      <vt:lpstr>Analytical Method Assessment:  An example for HPLC (AMVI)</vt:lpstr>
      <vt:lpstr>Analytical Method Assessment:  An example for HPLC (AMVI)</vt:lpstr>
      <vt:lpstr>Outline</vt:lpstr>
      <vt:lpstr>Sample Preparation </vt:lpstr>
      <vt:lpstr>Sample Preparation: Solvent Selection </vt:lpstr>
      <vt:lpstr>PowerPoint Presentation</vt:lpstr>
      <vt:lpstr>PowerPoint Presentation</vt:lpstr>
      <vt:lpstr>PowerPoint Presentation</vt:lpstr>
      <vt:lpstr>Sample Preparation: Liquid Approaches</vt:lpstr>
      <vt:lpstr>Sample Preparation: Solid Approaches</vt:lpstr>
      <vt:lpstr>Outline</vt:lpstr>
      <vt:lpstr>Analytical Techniques and Methods: Chromatography</vt:lpstr>
      <vt:lpstr>Analytical Techniques and Methods: Chromatography</vt:lpstr>
      <vt:lpstr>A convenient guide to help select replacement solvents for dichloromethane in chromatography</vt:lpstr>
      <vt:lpstr>Analytical Techniques and Methods: Chromatography</vt:lpstr>
      <vt:lpstr>Analytical Techniques and Methods: Chromatography</vt:lpstr>
      <vt:lpstr>Analytical Techniques and Methods: SFC</vt:lpstr>
      <vt:lpstr>Analytical Techniques and Methods: SFC</vt:lpstr>
      <vt:lpstr>Analytical Techniques and Methods: SFC</vt:lpstr>
      <vt:lpstr>Analytical Techniques and Methods: Spectroscopy</vt:lpstr>
      <vt:lpstr>Analytical Techniques and Methods: Spectroscopy</vt:lpstr>
      <vt:lpstr>Analytical Techniques and Methods: Spectroscopy</vt:lpstr>
      <vt:lpstr>Analytical Techniques and Methods: Spectroscopy</vt:lpstr>
      <vt:lpstr>Analytical Techniques and Methods:  Mass Spectrometry</vt:lpstr>
      <vt:lpstr>Analytical Techniques and Methods:  Mass Spectrometry</vt:lpstr>
      <vt:lpstr>Outline</vt:lpstr>
      <vt:lpstr>Process Analytical Technology (PAT)</vt:lpstr>
      <vt:lpstr>Direct Analysis Approaches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Mellor, Karolina</dc:creator>
  <cp:lastModifiedBy>Amy Cannon</cp:lastModifiedBy>
  <cp:revision>89</cp:revision>
  <dcterms:created xsi:type="dcterms:W3CDTF">2018-04-03T14:35:18Z</dcterms:created>
  <dcterms:modified xsi:type="dcterms:W3CDTF">2019-01-10T19:22:51Z</dcterms:modified>
</cp:coreProperties>
</file>