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23.jpg" ContentType="image/jpg"/>
  <Override PartName="/ppt/media/image24.jpg" ContentType="image/jpg"/>
  <Override PartName="/ppt/media/image26.jpg" ContentType="image/jpg"/>
  <Override PartName="/ppt/media/image27.jpg" ContentType="image/jp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452" r:id="rId2"/>
    <p:sldId id="449" r:id="rId3"/>
    <p:sldId id="448" r:id="rId4"/>
    <p:sldId id="451" r:id="rId5"/>
    <p:sldId id="416" r:id="rId6"/>
    <p:sldId id="417" r:id="rId7"/>
    <p:sldId id="345" r:id="rId8"/>
    <p:sldId id="346" r:id="rId9"/>
    <p:sldId id="347" r:id="rId10"/>
    <p:sldId id="348" r:id="rId11"/>
    <p:sldId id="424" r:id="rId12"/>
    <p:sldId id="349" r:id="rId13"/>
    <p:sldId id="350" r:id="rId14"/>
    <p:sldId id="351" r:id="rId15"/>
    <p:sldId id="352" r:id="rId16"/>
    <p:sldId id="425" r:id="rId17"/>
    <p:sldId id="353" r:id="rId18"/>
    <p:sldId id="354" r:id="rId19"/>
    <p:sldId id="343" r:id="rId20"/>
    <p:sldId id="356" r:id="rId21"/>
    <p:sldId id="357" r:id="rId22"/>
    <p:sldId id="358" r:id="rId23"/>
    <p:sldId id="359" r:id="rId24"/>
    <p:sldId id="360" r:id="rId25"/>
    <p:sldId id="362" r:id="rId26"/>
    <p:sldId id="427" r:id="rId27"/>
    <p:sldId id="426" r:id="rId28"/>
    <p:sldId id="363" r:id="rId29"/>
    <p:sldId id="364" r:id="rId30"/>
    <p:sldId id="365" r:id="rId31"/>
    <p:sldId id="366" r:id="rId32"/>
    <p:sldId id="367" r:id="rId33"/>
    <p:sldId id="368" r:id="rId34"/>
    <p:sldId id="369" r:id="rId35"/>
    <p:sldId id="370" r:id="rId36"/>
    <p:sldId id="371" r:id="rId37"/>
    <p:sldId id="372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04" autoAdjust="0"/>
    <p:restoredTop sz="86446" autoAdjust="0"/>
  </p:normalViewPr>
  <p:slideViewPr>
    <p:cSldViewPr snapToGrid="0" snapToObjects="1">
      <p:cViewPr varScale="1">
        <p:scale>
          <a:sx n="63" d="100"/>
          <a:sy n="63" d="100"/>
        </p:scale>
        <p:origin x="96" y="13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 showGuides="1">
      <p:cViewPr varScale="1">
        <p:scale>
          <a:sx n="62" d="100"/>
          <a:sy n="62" d="100"/>
        </p:scale>
        <p:origin x="2580" y="7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384AE4-840A-6446-8BC3-664AD20DE1A5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2857CD-EC52-C24C-8B5E-76CF1277D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356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2D0A24-9AFF-1B4C-9247-1A8035552AE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042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1E1D4B-6365-EF49-9F42-2B004D96DC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11843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666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97BD622-C8B0-4303-85DC-EB927751BAB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6664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19433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CDBC99-33AB-8B45-8A9F-BE7F36C184D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9245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857CD-EC52-C24C-8B5E-76CF1277D57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0035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857CD-EC52-C24C-8B5E-76CF1277D57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1521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Or, should we make</a:t>
            </a:r>
            <a:r>
              <a:rPr lang="en-US" baseline="0" dirty="0"/>
              <a:t> sure that whatever we develop is sustainable for many years to come?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A97CD4-A598-A54F-ADE7-BF9360DCAE8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566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FAE57-CCBF-CB4E-AD34-B277A7AF8D45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54A1D-DD45-F343-86C0-3994C2FF6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780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FAE57-CCBF-CB4E-AD34-B277A7AF8D45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54A1D-DD45-F343-86C0-3994C2FF6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759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FAE57-CCBF-CB4E-AD34-B277A7AF8D45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54A1D-DD45-F343-86C0-3994C2FF6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877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22"/>
          <a:stretch>
            <a:fillRect/>
          </a:stretch>
        </p:blipFill>
        <p:spPr bwMode="auto">
          <a:xfrm>
            <a:off x="670984" y="1844676"/>
            <a:ext cx="3801533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667" y="332657"/>
            <a:ext cx="10944952" cy="100811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943872" y="1772816"/>
            <a:ext cx="6816757" cy="4104456"/>
          </a:xfrm>
        </p:spPr>
        <p:txBody>
          <a:bodyPr/>
          <a:lstStyle>
            <a:lvl1pPr marL="0" indent="0">
              <a:buFontTx/>
              <a:buNone/>
              <a:defRPr sz="2800" b="0">
                <a:solidFill>
                  <a:schemeClr val="tx1"/>
                </a:solidFill>
              </a:defRPr>
            </a:lvl1pPr>
            <a:lvl2pPr marL="466344" indent="-283464">
              <a:buSzPct val="100000"/>
              <a:buFontTx/>
              <a:buBlip>
                <a:blip r:embed="rId3"/>
              </a:buBlip>
              <a:defRPr sz="2800">
                <a:solidFill>
                  <a:schemeClr val="tx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15415" y="1772817"/>
            <a:ext cx="3360372" cy="3440133"/>
          </a:xfr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/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9647767" y="3644901"/>
            <a:ext cx="2209800" cy="1655763"/>
          </a:xfrm>
        </p:spPr>
        <p:txBody>
          <a:bodyPr/>
          <a:lstStyle/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87007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FAE57-CCBF-CB4E-AD34-B277A7AF8D45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54A1D-DD45-F343-86C0-3994C2FF6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81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FAE57-CCBF-CB4E-AD34-B277A7AF8D45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54A1D-DD45-F343-86C0-3994C2FF6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062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FAE57-CCBF-CB4E-AD34-B277A7AF8D45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54A1D-DD45-F343-86C0-3994C2FF6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682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FAE57-CCBF-CB4E-AD34-B277A7AF8D45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54A1D-DD45-F343-86C0-3994C2FF6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058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FAE57-CCBF-CB4E-AD34-B277A7AF8D45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54A1D-DD45-F343-86C0-3994C2FF6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072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FAE57-CCBF-CB4E-AD34-B277A7AF8D45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54A1D-DD45-F343-86C0-3994C2FF6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258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FAE57-CCBF-CB4E-AD34-B277A7AF8D45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54A1D-DD45-F343-86C0-3994C2FF6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30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FAE57-CCBF-CB4E-AD34-B277A7AF8D45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54A1D-DD45-F343-86C0-3994C2FF6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224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-171015"/>
            <a:ext cx="719625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FAE57-CCBF-CB4E-AD34-B277A7AF8D45}" type="datetimeFigureOut">
              <a:rPr lang="en-US" smtClean="0"/>
              <a:t>11/1/2018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554A1D-DD45-F343-86C0-3994C2FF62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839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7" Type="http://schemas.openxmlformats.org/officeDocument/2006/relationships/image" Target="../media/image39.tiff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tiff"/><Relationship Id="rId5" Type="http://schemas.openxmlformats.org/officeDocument/2006/relationships/image" Target="../media/image37.tiff"/><Relationship Id="rId4" Type="http://schemas.openxmlformats.org/officeDocument/2006/relationships/image" Target="../media/image36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openxmlformats.org/officeDocument/2006/relationships/image" Target="../media/image21.tiff"/><Relationship Id="rId4" Type="http://schemas.openxmlformats.org/officeDocument/2006/relationships/image" Target="../media/image20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996809"/>
            <a:ext cx="7772400" cy="1037667"/>
          </a:xfrm>
        </p:spPr>
        <p:txBody>
          <a:bodyPr>
            <a:normAutofit fontScale="90000"/>
          </a:bodyPr>
          <a:lstStyle/>
          <a:p>
            <a:br>
              <a:rPr lang="en-US" sz="3200" dirty="0">
                <a:latin typeface="+mn-lt"/>
              </a:rPr>
            </a:br>
            <a:r>
              <a:rPr lang="en-US" sz="3800" b="1" dirty="0">
                <a:latin typeface="+mn-lt"/>
              </a:rPr>
              <a:t>Train-the-Facilitator </a:t>
            </a:r>
            <a:br>
              <a:rPr lang="en-US" sz="3800" b="1" dirty="0">
                <a:latin typeface="+mn-lt"/>
              </a:rPr>
            </a:br>
            <a:r>
              <a:rPr lang="en-US" sz="3800" b="1" dirty="0">
                <a:latin typeface="+mn-lt"/>
              </a:rPr>
              <a:t>5-day Workshop</a:t>
            </a:r>
            <a:endParaRPr lang="en-US" sz="38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8462" y="5430968"/>
            <a:ext cx="27341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1200" dirty="0"/>
            </a:br>
            <a:endParaRPr lang="en-US" sz="1200" dirty="0"/>
          </a:p>
          <a:p>
            <a:br>
              <a:rPr lang="en-US" sz="1200" dirty="0"/>
            </a:br>
            <a:endParaRPr lang="en-US" sz="1200" dirty="0"/>
          </a:p>
          <a:p>
            <a:r>
              <a:rPr lang="en-US" sz="1200" dirty="0">
                <a:solidFill>
                  <a:srgbClr val="2F2A2B"/>
                </a:solidFill>
              </a:rPr>
              <a:t>CENTER </a:t>
            </a:r>
            <a:r>
              <a:rPr lang="en-US" sz="1200" i="1" dirty="0">
                <a:solidFill>
                  <a:srgbClr val="2F2A2B"/>
                </a:solidFill>
              </a:rPr>
              <a:t>for </a:t>
            </a:r>
            <a:r>
              <a:rPr lang="en-US" sz="1200" dirty="0">
                <a:solidFill>
                  <a:srgbClr val="2F2A2B"/>
                </a:solidFill>
              </a:rPr>
              <a:t>GREEN CHEMISTRY</a:t>
            </a:r>
          </a:p>
          <a:p>
            <a:r>
              <a:rPr lang="en-US" sz="1200" i="1" dirty="0">
                <a:solidFill>
                  <a:srgbClr val="2F2A2B"/>
                </a:solidFill>
              </a:rPr>
              <a:t>and </a:t>
            </a:r>
            <a:r>
              <a:rPr lang="en-US" sz="1200" dirty="0">
                <a:solidFill>
                  <a:srgbClr val="2F2A2B"/>
                </a:solidFill>
              </a:rPr>
              <a:t>GREEN ENGINEERING </a:t>
            </a:r>
            <a:r>
              <a:rPr lang="en-US" sz="1200" i="1" dirty="0">
                <a:solidFill>
                  <a:srgbClr val="2F2A2B"/>
                </a:solidFill>
              </a:rPr>
              <a:t>at </a:t>
            </a:r>
            <a:r>
              <a:rPr lang="en-US" sz="1200" dirty="0">
                <a:solidFill>
                  <a:srgbClr val="2F2A2B"/>
                </a:solidFill>
              </a:rPr>
              <a:t>YALE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203" y="4458567"/>
            <a:ext cx="920337" cy="13498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1467" y="4971411"/>
            <a:ext cx="3309990" cy="992997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015540" y="551305"/>
            <a:ext cx="8160923" cy="82657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+mn-lt"/>
              </a:rPr>
              <a:t>GLOBAL GREEN CHEMISTRY INITIATIVE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7E4D7C-2EBB-7C49-80DC-F86BB4A83344}"/>
              </a:ext>
            </a:extLst>
          </p:cNvPr>
          <p:cNvSpPr txBox="1"/>
          <p:nvPr/>
        </p:nvSpPr>
        <p:spPr>
          <a:xfrm>
            <a:off x="3962627" y="3653409"/>
            <a:ext cx="43590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Professor Audrey </a:t>
            </a:r>
            <a:r>
              <a:rPr lang="en-US" b="1" dirty="0" err="1"/>
              <a:t>Moores</a:t>
            </a:r>
            <a:r>
              <a:rPr lang="en-US" b="1" dirty="0"/>
              <a:t>, McGill University</a:t>
            </a:r>
          </a:p>
          <a:p>
            <a:r>
              <a:rPr lang="en-US" b="1" dirty="0"/>
              <a:t>Dr. Karolina Mellor, Yale University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96D0B8-7563-8743-860A-3C999F766A5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9269"/>
          <a:stretch/>
        </p:blipFill>
        <p:spPr>
          <a:xfrm>
            <a:off x="5135960" y="4843122"/>
            <a:ext cx="1053030" cy="11212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C710C0-D02F-F64B-B081-591725B0CD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281" t="51977"/>
          <a:stretch/>
        </p:blipFill>
        <p:spPr>
          <a:xfrm>
            <a:off x="4230881" y="5969314"/>
            <a:ext cx="3998491" cy="5384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64" y="2816379"/>
            <a:ext cx="3032234" cy="227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1093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81501" y="3060013"/>
            <a:ext cx="110217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Sustainability presumes that resources are finite and should be used conservatively and wisely with a view to long-term priorities and consequences of the ways in which resources are used.</a:t>
            </a:r>
          </a:p>
        </p:txBody>
      </p:sp>
      <p:sp>
        <p:nvSpPr>
          <p:cNvPr id="4" name="Rectangle 3"/>
          <p:cNvSpPr/>
          <p:nvPr/>
        </p:nvSpPr>
        <p:spPr>
          <a:xfrm>
            <a:off x="609600" y="1605846"/>
            <a:ext cx="10972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UN World Commission on Environment and Development: </a:t>
            </a:r>
            <a:r>
              <a:rPr lang="en-US" sz="2400" dirty="0">
                <a:solidFill>
                  <a:srgbClr val="00B050"/>
                </a:solidFill>
              </a:rPr>
              <a:t>“Sustainable development is development that meets the needs of the present without compromising the ability of future generations to meet their own needs.”</a:t>
            </a:r>
          </a:p>
        </p:txBody>
      </p:sp>
      <p:sp>
        <p:nvSpPr>
          <p:cNvPr id="5" name="Rectangle 4"/>
          <p:cNvSpPr/>
          <p:nvPr/>
        </p:nvSpPr>
        <p:spPr>
          <a:xfrm>
            <a:off x="2717576" y="146696"/>
            <a:ext cx="67568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/>
              <a:t>The Definition of Sustainability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00" y="4470492"/>
            <a:ext cx="105981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 simplest terms, sustainability is about our children and our grandchildren, and the world we will leave them.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84924" y="5546993"/>
            <a:ext cx="5997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pc="-5" dirty="0">
                <a:cs typeface="Calibri"/>
              </a:rPr>
              <a:t>- The Brundtland </a:t>
            </a:r>
            <a:r>
              <a:rPr lang="en-US" sz="2400" spc="-11" dirty="0">
                <a:cs typeface="Calibri"/>
              </a:rPr>
              <a:t>Report </a:t>
            </a:r>
            <a:r>
              <a:rPr lang="en-US" sz="2400" spc="-5" dirty="0">
                <a:cs typeface="Calibri"/>
              </a:rPr>
              <a:t>(Our Common </a:t>
            </a:r>
            <a:r>
              <a:rPr lang="en-US" sz="2400" spc="-11" dirty="0">
                <a:cs typeface="Calibri"/>
              </a:rPr>
              <a:t>Future)</a:t>
            </a:r>
            <a:endParaRPr lang="en-US" sz="24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895E6BD-6606-48BA-80AE-75E7299ED80F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5105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717576" y="146696"/>
            <a:ext cx="67568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/>
              <a:t>The Definition of Sustainability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895E6BD-6606-48BA-80AE-75E7299ED80F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2879834" y="2523060"/>
            <a:ext cx="2628900" cy="193899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Monotype Corsiva" panose="03010101010201010101" pitchFamily="66" charset="0"/>
              </a:rPr>
              <a:t>“We do not inherit the earth from our ancestors; we borrow it from our children”</a:t>
            </a:r>
          </a:p>
          <a:p>
            <a:pPr algn="r"/>
            <a:r>
              <a:rPr lang="en-US" sz="2400" dirty="0">
                <a:latin typeface="Monotype Corsiva" panose="03010101010201010101" pitchFamily="66" charset="0"/>
              </a:rPr>
              <a:t>Moses Henry Cass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034" y="2204545"/>
            <a:ext cx="2391140" cy="2576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C5DE4A-0370-0641-ACD0-5A8C741F5E37}"/>
              </a:ext>
            </a:extLst>
          </p:cNvPr>
          <p:cNvSpPr txBox="1"/>
          <p:nvPr/>
        </p:nvSpPr>
        <p:spPr>
          <a:xfrm>
            <a:off x="938151" y="6488668"/>
            <a:ext cx="17296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Image Source: Wikipedia</a:t>
            </a:r>
          </a:p>
        </p:txBody>
      </p:sp>
    </p:spTree>
    <p:extLst>
      <p:ext uri="{BB962C8B-B14F-4D97-AF65-F5344CB8AC3E}">
        <p14:creationId xmlns:p14="http://schemas.microsoft.com/office/powerpoint/2010/main" val="8030621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2"/>
          <p:cNvSpPr/>
          <p:nvPr/>
        </p:nvSpPr>
        <p:spPr>
          <a:xfrm>
            <a:off x="7040879" y="1867988"/>
            <a:ext cx="3605349" cy="44584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TextBox 5"/>
          <p:cNvSpPr txBox="1"/>
          <p:nvPr/>
        </p:nvSpPr>
        <p:spPr>
          <a:xfrm>
            <a:off x="1157955" y="2903061"/>
            <a:ext cx="4258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Sustainability wants to avoid this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01646" y="3958733"/>
            <a:ext cx="45645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While also making sure we can lead comfortable lives.</a:t>
            </a:r>
          </a:p>
        </p:txBody>
      </p:sp>
      <p:sp>
        <p:nvSpPr>
          <p:cNvPr id="8" name="Right Arrow 7"/>
          <p:cNvSpPr/>
          <p:nvPr/>
        </p:nvSpPr>
        <p:spPr>
          <a:xfrm>
            <a:off x="5486293" y="2778293"/>
            <a:ext cx="1026244" cy="711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37D6804-43D2-41FD-BD05-AE1367658A34}"/>
              </a:ext>
            </a:extLst>
          </p:cNvPr>
          <p:cNvSpPr/>
          <p:nvPr/>
        </p:nvSpPr>
        <p:spPr>
          <a:xfrm>
            <a:off x="2706874" y="160173"/>
            <a:ext cx="67782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>
                <a:solidFill>
                  <a:prstClr val="black"/>
                </a:solidFill>
              </a:rPr>
              <a:t>The Definition of Sustainability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934A173-2C17-42A7-886C-E46576A5737C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DD09C75-61D8-594C-ACB3-1369CC628E2E}"/>
              </a:ext>
            </a:extLst>
          </p:cNvPr>
          <p:cNvSpPr txBox="1"/>
          <p:nvPr/>
        </p:nvSpPr>
        <p:spPr>
          <a:xfrm>
            <a:off x="938151" y="6488668"/>
            <a:ext cx="17296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Image Source: Wikipedia</a:t>
            </a:r>
          </a:p>
        </p:txBody>
      </p:sp>
    </p:spTree>
    <p:extLst>
      <p:ext uri="{BB962C8B-B14F-4D97-AF65-F5344CB8AC3E}">
        <p14:creationId xmlns:p14="http://schemas.microsoft.com/office/powerpoint/2010/main" val="16996768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26714" y="2978858"/>
            <a:ext cx="6338571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4800" spc="-15" dirty="0">
                <a:cs typeface="Calibri"/>
              </a:rPr>
              <a:t>S</a:t>
            </a:r>
            <a:r>
              <a:rPr sz="4800" spc="-15" dirty="0">
                <a:cs typeface="Calibri"/>
              </a:rPr>
              <a:t>ustainability</a:t>
            </a:r>
            <a:r>
              <a:rPr sz="4800" spc="40" dirty="0">
                <a:cs typeface="Calibri"/>
              </a:rPr>
              <a:t> </a:t>
            </a:r>
            <a:r>
              <a:rPr sz="4800" spc="-5" dirty="0">
                <a:cs typeface="Calibri"/>
              </a:rPr>
              <a:t>is</a:t>
            </a:r>
            <a:r>
              <a:rPr lang="en-US" sz="4800" spc="-5" dirty="0">
                <a:cs typeface="Calibri"/>
              </a:rPr>
              <a:t> </a:t>
            </a:r>
            <a:r>
              <a:rPr sz="4800" spc="-5" dirty="0">
                <a:cs typeface="Calibri"/>
              </a:rPr>
              <a:t>all</a:t>
            </a:r>
            <a:r>
              <a:rPr sz="4800" spc="-80" dirty="0">
                <a:cs typeface="Calibri"/>
              </a:rPr>
              <a:t> </a:t>
            </a:r>
            <a:r>
              <a:rPr sz="4800" spc="-5" dirty="0">
                <a:cs typeface="Calibri"/>
              </a:rPr>
              <a:t>about </a:t>
            </a:r>
            <a:r>
              <a:rPr sz="4800" dirty="0">
                <a:cs typeface="Calibri"/>
              </a:rPr>
              <a:t> the</a:t>
            </a:r>
            <a:r>
              <a:rPr sz="4800" spc="-80" dirty="0">
                <a:cs typeface="Calibri"/>
              </a:rPr>
              <a:t> </a:t>
            </a:r>
            <a:r>
              <a:rPr sz="4800" spc="-20" dirty="0">
                <a:cs typeface="Calibri"/>
              </a:rPr>
              <a:t>environment.</a:t>
            </a:r>
            <a:endParaRPr sz="4800" dirty="0">
              <a:cs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3440B34-DB7D-42BB-8950-41680451F743}"/>
              </a:ext>
            </a:extLst>
          </p:cNvPr>
          <p:cNvSpPr/>
          <p:nvPr/>
        </p:nvSpPr>
        <p:spPr>
          <a:xfrm>
            <a:off x="5054914" y="185000"/>
            <a:ext cx="20821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4000" b="1" dirty="0">
                <a:cs typeface="Calibri"/>
              </a:rPr>
              <a:t>Myth</a:t>
            </a:r>
            <a:r>
              <a:rPr lang="en-US" sz="4000" b="1" spc="-91" dirty="0">
                <a:cs typeface="Calibri"/>
              </a:rPr>
              <a:t> #2</a:t>
            </a:r>
            <a:r>
              <a:rPr lang="en-US" sz="4000" b="1" dirty="0">
                <a:cs typeface="Calibri"/>
              </a:rPr>
              <a:t>: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2B984F2-A3D2-4E87-A083-C4782265DE9D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15304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98364" y="261039"/>
            <a:ext cx="10595270" cy="56682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sz="4000" b="1" spc="-5" dirty="0">
                <a:latin typeface="+mn-lt"/>
                <a:cs typeface="Arial"/>
              </a:rPr>
              <a:t>Sustainability</a:t>
            </a:r>
            <a:r>
              <a:rPr lang="en-US" sz="4000" b="1" spc="-5" dirty="0">
                <a:latin typeface="+mn-lt"/>
                <a:cs typeface="Arial"/>
              </a:rPr>
              <a:t> is Not Just About the Environment</a:t>
            </a:r>
            <a:endParaRPr sz="4000" b="1" dirty="0">
              <a:latin typeface="+mn-lt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36230" y="3883217"/>
            <a:ext cx="10519540" cy="13054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spcBef>
                <a:spcPts val="600"/>
              </a:spcBef>
            </a:pPr>
            <a:r>
              <a:rPr lang="en-US" sz="2800" spc="-11" dirty="0">
                <a:cs typeface="Calibri"/>
              </a:rPr>
              <a:t>This requires giving all </a:t>
            </a:r>
            <a:r>
              <a:rPr sz="2800" spc="-11" dirty="0">
                <a:cs typeface="Calibri"/>
              </a:rPr>
              <a:t>countries</a:t>
            </a:r>
            <a:r>
              <a:rPr sz="2800" spc="-20" dirty="0">
                <a:cs typeface="Calibri"/>
              </a:rPr>
              <a:t> </a:t>
            </a:r>
            <a:r>
              <a:rPr sz="2800" spc="-5" dirty="0">
                <a:cs typeface="Calibri"/>
              </a:rPr>
              <a:t>access </a:t>
            </a:r>
            <a:r>
              <a:rPr sz="2800" spc="-15" dirty="0">
                <a:cs typeface="Calibri"/>
              </a:rPr>
              <a:t>to natural resources</a:t>
            </a:r>
            <a:r>
              <a:rPr lang="en-US" sz="2800" spc="-15" dirty="0">
                <a:cs typeface="Calibri"/>
              </a:rPr>
              <a:t> such as</a:t>
            </a:r>
            <a:r>
              <a:rPr sz="2800" spc="-15" dirty="0">
                <a:cs typeface="Calibri"/>
              </a:rPr>
              <a:t> </a:t>
            </a:r>
            <a:r>
              <a:rPr sz="2800" spc="-60" dirty="0">
                <a:cs typeface="Calibri"/>
              </a:rPr>
              <a:t>water, </a:t>
            </a:r>
            <a:r>
              <a:rPr sz="2800" spc="-15" dirty="0">
                <a:cs typeface="Calibri"/>
              </a:rPr>
              <a:t>energy</a:t>
            </a:r>
            <a:r>
              <a:rPr lang="en-US" sz="2800" spc="-15" dirty="0">
                <a:cs typeface="Calibri"/>
              </a:rPr>
              <a:t>,</a:t>
            </a:r>
            <a:r>
              <a:rPr sz="2800" spc="-15" dirty="0">
                <a:cs typeface="Calibri"/>
              </a:rPr>
              <a:t> </a:t>
            </a:r>
            <a:r>
              <a:rPr sz="2800" spc="-5" dirty="0">
                <a:cs typeface="Calibri"/>
              </a:rPr>
              <a:t>and </a:t>
            </a:r>
            <a:r>
              <a:rPr sz="2800" spc="-15" dirty="0">
                <a:cs typeface="Calibri"/>
              </a:rPr>
              <a:t>food</a:t>
            </a:r>
            <a:r>
              <a:rPr lang="en-US" sz="2800" spc="-15" dirty="0">
                <a:cs typeface="Calibri"/>
              </a:rPr>
              <a:t> - </a:t>
            </a:r>
            <a:r>
              <a:rPr sz="2800" spc="-15" dirty="0">
                <a:cs typeface="Calibri"/>
              </a:rPr>
              <a:t>all </a:t>
            </a:r>
            <a:r>
              <a:rPr sz="2800" spc="-5" dirty="0">
                <a:cs typeface="Calibri"/>
              </a:rPr>
              <a:t>of which </a:t>
            </a:r>
            <a:r>
              <a:rPr sz="2800" spc="-11" dirty="0">
                <a:cs typeface="Calibri"/>
              </a:rPr>
              <a:t>come, </a:t>
            </a:r>
            <a:r>
              <a:rPr sz="2800" spc="-5" dirty="0">
                <a:cs typeface="Calibri"/>
              </a:rPr>
              <a:t>one </a:t>
            </a:r>
            <a:r>
              <a:rPr sz="2800" spc="-31" dirty="0">
                <a:cs typeface="Calibri"/>
              </a:rPr>
              <a:t>way </a:t>
            </a:r>
            <a:r>
              <a:rPr sz="2800" spc="-5" dirty="0">
                <a:cs typeface="Calibri"/>
              </a:rPr>
              <a:t>or </a:t>
            </a:r>
            <a:r>
              <a:rPr sz="2800" spc="-35" dirty="0">
                <a:cs typeface="Calibri"/>
              </a:rPr>
              <a:t>another, </a:t>
            </a:r>
            <a:r>
              <a:rPr sz="2800" spc="-15" dirty="0">
                <a:cs typeface="Calibri"/>
              </a:rPr>
              <a:t>from </a:t>
            </a:r>
            <a:r>
              <a:rPr sz="2800" spc="-5" dirty="0">
                <a:cs typeface="Calibri"/>
              </a:rPr>
              <a:t>the </a:t>
            </a:r>
            <a:r>
              <a:rPr sz="2800" spc="-15" dirty="0">
                <a:cs typeface="Calibri"/>
              </a:rPr>
              <a:t>environment.</a:t>
            </a:r>
            <a:endParaRPr sz="2800" dirty="0"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12B3EDE-F33D-4FB1-B52C-1BD254BCC6F9}"/>
              </a:ext>
            </a:extLst>
          </p:cNvPr>
          <p:cNvSpPr/>
          <p:nvPr/>
        </p:nvSpPr>
        <p:spPr>
          <a:xfrm>
            <a:off x="836230" y="2115173"/>
            <a:ext cx="105195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Sustainability include a broad group social and economic development issues including: poverty, hunger, health, education, climate change, water, sanitation, energy, and environment.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59EF784-2490-44B4-B569-014167F2083B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40794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>
            <a:spLocks noChangeAspect="1"/>
          </p:cNvSpPr>
          <p:nvPr/>
        </p:nvSpPr>
        <p:spPr>
          <a:xfrm>
            <a:off x="4703335" y="890766"/>
            <a:ext cx="7047735" cy="58204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525267" y="1329904"/>
            <a:ext cx="39576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pc="-5" dirty="0">
                <a:cs typeface="Calibri"/>
              </a:rPr>
              <a:t>Sustainability has </a:t>
            </a:r>
            <a:r>
              <a:rPr lang="en-US" sz="2400" spc="-20" dirty="0">
                <a:cs typeface="Calibri"/>
              </a:rPr>
              <a:t>transformed into </a:t>
            </a:r>
            <a:r>
              <a:rPr lang="en-US" sz="2400" spc="-5" dirty="0">
                <a:cs typeface="Calibri"/>
              </a:rPr>
              <a:t>an </a:t>
            </a:r>
            <a:r>
              <a:rPr lang="en-US" sz="2400" spc="-20" dirty="0">
                <a:cs typeface="Calibri"/>
              </a:rPr>
              <a:t>environmental </a:t>
            </a:r>
            <a:r>
              <a:rPr lang="en-US" sz="2400" spc="-15" dirty="0">
                <a:cs typeface="Calibri"/>
              </a:rPr>
              <a:t>term </a:t>
            </a:r>
            <a:r>
              <a:rPr lang="en-US" sz="2400" spc="-5" dirty="0">
                <a:cs typeface="Calibri"/>
              </a:rPr>
              <a:t>because the </a:t>
            </a:r>
            <a:r>
              <a:rPr lang="en-US" sz="2400" dirty="0"/>
              <a:t>economy is driven by natural resources.</a:t>
            </a:r>
          </a:p>
        </p:txBody>
      </p:sp>
      <p:sp>
        <p:nvSpPr>
          <p:cNvPr id="5" name="Rectangle 4"/>
          <p:cNvSpPr/>
          <p:nvPr/>
        </p:nvSpPr>
        <p:spPr>
          <a:xfrm>
            <a:off x="525266" y="3433716"/>
            <a:ext cx="3957604" cy="2936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5080">
              <a:lnSpc>
                <a:spcPct val="110000"/>
              </a:lnSpc>
              <a:spcBef>
                <a:spcPts val="600"/>
              </a:spcBef>
            </a:pPr>
            <a:r>
              <a:rPr lang="en-US" sz="2400" dirty="0">
                <a:cs typeface="Calibri"/>
              </a:rPr>
              <a:t>If</a:t>
            </a:r>
            <a:r>
              <a:rPr lang="en-US" sz="2400" b="1" dirty="0">
                <a:cs typeface="Calibri"/>
              </a:rPr>
              <a:t> </a:t>
            </a:r>
            <a:r>
              <a:rPr lang="en-US" sz="2400" spc="-15" dirty="0">
                <a:cs typeface="Calibri"/>
              </a:rPr>
              <a:t>too many </a:t>
            </a:r>
            <a:r>
              <a:rPr lang="en-US" sz="2400" dirty="0">
                <a:cs typeface="Calibri"/>
              </a:rPr>
              <a:t>of </a:t>
            </a:r>
            <a:r>
              <a:rPr lang="en-US" sz="2400" spc="-5" dirty="0">
                <a:cs typeface="Calibri"/>
              </a:rPr>
              <a:t>us use </a:t>
            </a:r>
            <a:r>
              <a:rPr lang="en-US" sz="2400" spc="-15" dirty="0">
                <a:cs typeface="Calibri"/>
              </a:rPr>
              <a:t>resources inefficiently </a:t>
            </a:r>
            <a:r>
              <a:rPr lang="en-US" sz="2400" dirty="0">
                <a:cs typeface="Calibri"/>
              </a:rPr>
              <a:t>or </a:t>
            </a:r>
            <a:r>
              <a:rPr lang="en-US" sz="2400" spc="-25" dirty="0">
                <a:cs typeface="Calibri"/>
              </a:rPr>
              <a:t>generate </a:t>
            </a:r>
            <a:r>
              <a:rPr lang="en-US" sz="2400" spc="-20" dirty="0">
                <a:cs typeface="Calibri"/>
              </a:rPr>
              <a:t>waste </a:t>
            </a:r>
            <a:r>
              <a:rPr lang="en-US" sz="2400" spc="-15" dirty="0">
                <a:cs typeface="Calibri"/>
              </a:rPr>
              <a:t>too </a:t>
            </a:r>
            <a:r>
              <a:rPr lang="en-US" sz="2400" spc="-5" dirty="0">
                <a:cs typeface="Calibri"/>
              </a:rPr>
              <a:t>quickly </a:t>
            </a:r>
            <a:r>
              <a:rPr lang="en-US" sz="2400" spc="-25" dirty="0">
                <a:cs typeface="Calibri"/>
              </a:rPr>
              <a:t>for </a:t>
            </a:r>
            <a:r>
              <a:rPr lang="en-US" sz="2400" spc="-5" dirty="0">
                <a:cs typeface="Calibri"/>
              </a:rPr>
              <a:t>the </a:t>
            </a:r>
            <a:r>
              <a:rPr lang="en-US" sz="2400" spc="-15" dirty="0">
                <a:cs typeface="Calibri"/>
              </a:rPr>
              <a:t>environment </a:t>
            </a:r>
            <a:r>
              <a:rPr lang="en-US" sz="2400" spc="-20" dirty="0">
                <a:cs typeface="Calibri"/>
              </a:rPr>
              <a:t>to </a:t>
            </a:r>
            <a:r>
              <a:rPr lang="en-US" sz="2400" spc="-5" dirty="0">
                <a:cs typeface="Calibri"/>
              </a:rPr>
              <a:t>absorb and </a:t>
            </a:r>
            <a:r>
              <a:rPr lang="en-US" sz="2400" spc="-11" dirty="0">
                <a:cs typeface="Calibri"/>
              </a:rPr>
              <a:t>process, </a:t>
            </a:r>
            <a:r>
              <a:rPr lang="en-US" sz="2400" spc="-15" dirty="0">
                <a:cs typeface="Calibri"/>
              </a:rPr>
              <a:t>future generations </a:t>
            </a:r>
            <a:r>
              <a:rPr lang="en-US" sz="2400" spc="-11" dirty="0">
                <a:cs typeface="Calibri"/>
              </a:rPr>
              <a:t>won’t </a:t>
            </a:r>
            <a:r>
              <a:rPr lang="en-US" sz="2400" spc="-5" dirty="0">
                <a:cs typeface="Calibri"/>
              </a:rPr>
              <a:t>be able </a:t>
            </a:r>
            <a:r>
              <a:rPr lang="en-US" sz="2400" spc="-20" dirty="0">
                <a:cs typeface="Calibri"/>
              </a:rPr>
              <a:t>to </a:t>
            </a:r>
            <a:r>
              <a:rPr lang="en-US" sz="2400" spc="-11" dirty="0">
                <a:cs typeface="Calibri"/>
              </a:rPr>
              <a:t>meet </a:t>
            </a:r>
            <a:r>
              <a:rPr lang="en-US" sz="2400" spc="-5" dirty="0">
                <a:cs typeface="Calibri"/>
              </a:rPr>
              <a:t>their</a:t>
            </a:r>
            <a:r>
              <a:rPr lang="en-US" sz="2400" spc="-100" dirty="0">
                <a:cs typeface="Calibri"/>
              </a:rPr>
              <a:t> </a:t>
            </a:r>
            <a:r>
              <a:rPr lang="en-US" sz="2400" spc="-5" dirty="0">
                <a:cs typeface="Calibri"/>
              </a:rPr>
              <a:t>needs.</a:t>
            </a:r>
            <a:endParaRPr lang="en-US" sz="2400" dirty="0">
              <a:cs typeface="Calibri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176FB4E-ACC0-4251-9197-1537D6268655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bject 2">
            <a:extLst>
              <a:ext uri="{FF2B5EF4-FFF2-40B4-BE49-F238E27FC236}">
                <a16:creationId xmlns:a16="http://schemas.microsoft.com/office/drawing/2014/main" id="{5C3DB366-35C0-41D2-B84C-E4FEF3523599}"/>
              </a:ext>
            </a:extLst>
          </p:cNvPr>
          <p:cNvSpPr txBox="1">
            <a:spLocks/>
          </p:cNvSpPr>
          <p:nvPr/>
        </p:nvSpPr>
        <p:spPr>
          <a:xfrm>
            <a:off x="798364" y="261039"/>
            <a:ext cx="10595270" cy="56682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en-US" sz="4000" b="1" spc="-5">
                <a:latin typeface="+mn-lt"/>
                <a:cs typeface="Arial"/>
              </a:rPr>
              <a:t>Sustainability is Not Just About the Environment</a:t>
            </a:r>
            <a:endParaRPr lang="en-US" sz="4000" b="1" dirty="0">
              <a:latin typeface="+mn-lt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9197D8-C702-3C44-9961-185293E1F885}"/>
              </a:ext>
            </a:extLst>
          </p:cNvPr>
          <p:cNvSpPr txBox="1"/>
          <p:nvPr/>
        </p:nvSpPr>
        <p:spPr>
          <a:xfrm>
            <a:off x="938151" y="6488668"/>
            <a:ext cx="17296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Image Source: Wikipedia</a:t>
            </a:r>
          </a:p>
        </p:txBody>
      </p:sp>
    </p:spTree>
    <p:extLst>
      <p:ext uri="{BB962C8B-B14F-4D97-AF65-F5344CB8AC3E}">
        <p14:creationId xmlns:p14="http://schemas.microsoft.com/office/powerpoint/2010/main" val="393736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690" y="1151914"/>
            <a:ext cx="9401697" cy="568526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176FB4E-ACC0-4251-9197-1537D6268655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bject 2">
            <a:extLst>
              <a:ext uri="{FF2B5EF4-FFF2-40B4-BE49-F238E27FC236}">
                <a16:creationId xmlns:a16="http://schemas.microsoft.com/office/drawing/2014/main" id="{5C3DB366-35C0-41D2-B84C-E4FEF3523599}"/>
              </a:ext>
            </a:extLst>
          </p:cNvPr>
          <p:cNvSpPr txBox="1">
            <a:spLocks/>
          </p:cNvSpPr>
          <p:nvPr/>
        </p:nvSpPr>
        <p:spPr>
          <a:xfrm>
            <a:off x="798364" y="261039"/>
            <a:ext cx="10595270" cy="56682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en-US" sz="4000" b="1" spc="-5">
                <a:latin typeface="+mn-lt"/>
                <a:cs typeface="Arial"/>
              </a:rPr>
              <a:t>Sustainability is Not Just About the Environment</a:t>
            </a:r>
            <a:endParaRPr lang="en-US" sz="4000" b="1" dirty="0">
              <a:latin typeface="+mn-lt"/>
              <a:cs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07173" y="6420575"/>
            <a:ext cx="827164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https://www.un.org/sustainabledevelopment/sustainable-development-goals/</a:t>
            </a:r>
          </a:p>
        </p:txBody>
      </p:sp>
    </p:spTree>
    <p:extLst>
      <p:ext uri="{BB962C8B-B14F-4D97-AF65-F5344CB8AC3E}">
        <p14:creationId xmlns:p14="http://schemas.microsoft.com/office/powerpoint/2010/main" val="11170527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18870" y="3393093"/>
            <a:ext cx="9954260" cy="6796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ts val="5200"/>
              </a:lnSpc>
              <a:spcBef>
                <a:spcPts val="844"/>
              </a:spcBef>
              <a:tabLst>
                <a:tab pos="4130571" algn="l"/>
              </a:tabLst>
            </a:pPr>
            <a:r>
              <a:rPr sz="4800" spc="-15" dirty="0">
                <a:cs typeface="Calibri"/>
              </a:rPr>
              <a:t>“Sustainable”</a:t>
            </a:r>
            <a:r>
              <a:rPr sz="4800" spc="31" dirty="0">
                <a:cs typeface="Calibri"/>
              </a:rPr>
              <a:t> </a:t>
            </a:r>
            <a:r>
              <a:rPr sz="4800" spc="-5" dirty="0">
                <a:cs typeface="Calibri"/>
              </a:rPr>
              <a:t>is	</a:t>
            </a:r>
            <a:r>
              <a:rPr sz="4800" dirty="0">
                <a:cs typeface="Calibri"/>
              </a:rPr>
              <a:t>a</a:t>
            </a:r>
            <a:r>
              <a:rPr sz="4800" spc="-65" dirty="0">
                <a:cs typeface="Calibri"/>
              </a:rPr>
              <a:t> </a:t>
            </a:r>
            <a:r>
              <a:rPr sz="4800" spc="-31" dirty="0">
                <a:cs typeface="Calibri"/>
              </a:rPr>
              <a:t>synonym </a:t>
            </a:r>
            <a:r>
              <a:rPr sz="4800" dirty="0">
                <a:cs typeface="Calibri"/>
              </a:rPr>
              <a:t> </a:t>
            </a:r>
            <a:r>
              <a:rPr sz="4800" spc="-31" dirty="0">
                <a:cs typeface="Calibri"/>
              </a:rPr>
              <a:t>for</a:t>
            </a:r>
            <a:r>
              <a:rPr sz="4800" spc="-60" dirty="0">
                <a:cs typeface="Calibri"/>
              </a:rPr>
              <a:t> </a:t>
            </a:r>
            <a:r>
              <a:rPr sz="4800" spc="-75" dirty="0">
                <a:cs typeface="Calibri"/>
              </a:rPr>
              <a:t>“green”</a:t>
            </a:r>
            <a:r>
              <a:rPr lang="en-US" sz="4800" spc="-75" dirty="0">
                <a:cs typeface="Calibri"/>
              </a:rPr>
              <a:t>.</a:t>
            </a:r>
            <a:endParaRPr sz="4800" dirty="0">
              <a:cs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1B192D5-DDD8-4CA5-A69A-4DB1293F3147}"/>
              </a:ext>
            </a:extLst>
          </p:cNvPr>
          <p:cNvSpPr/>
          <p:nvPr/>
        </p:nvSpPr>
        <p:spPr>
          <a:xfrm>
            <a:off x="5054914" y="185000"/>
            <a:ext cx="20821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4000" b="1" dirty="0">
                <a:cs typeface="Calibri"/>
              </a:rPr>
              <a:t>Myth</a:t>
            </a:r>
            <a:r>
              <a:rPr lang="en-US" sz="4000" b="1" spc="-91" dirty="0">
                <a:cs typeface="Calibri"/>
              </a:rPr>
              <a:t> #3</a:t>
            </a:r>
            <a:r>
              <a:rPr lang="en-US" sz="4000" b="1" dirty="0">
                <a:cs typeface="Calibri"/>
              </a:rPr>
              <a:t>: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F285B23-5F9C-4F19-9A55-3FE501C8324D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71801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3D828B0-50A4-404F-85EC-41C1A81B0C81}"/>
              </a:ext>
            </a:extLst>
          </p:cNvPr>
          <p:cNvSpPr/>
          <p:nvPr/>
        </p:nvSpPr>
        <p:spPr>
          <a:xfrm>
            <a:off x="3615452" y="185000"/>
            <a:ext cx="49611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4000" b="1" dirty="0">
                <a:cs typeface="Calibri"/>
              </a:rPr>
              <a:t>Sustainability 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&amp; Green</a:t>
            </a:r>
            <a:endParaRPr lang="en-US" sz="4000" b="1" dirty="0">
              <a:cs typeface="Calibri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9433DAB-260A-4B36-90C6-D4DBDECF71ED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Green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Green concepts tend to focus on technologies/products causing </a:t>
            </a:r>
            <a:r>
              <a:rPr lang="en-US" b="1" dirty="0"/>
              <a:t>less harm to human health and the environment </a:t>
            </a:r>
          </a:p>
          <a:p>
            <a:r>
              <a:rPr lang="en-US" dirty="0"/>
              <a:t>In popular discourse it is often assumed that green = natural as opposed to artificial</a:t>
            </a:r>
          </a:p>
          <a:p>
            <a:r>
              <a:rPr lang="en-US" dirty="0"/>
              <a:t>Yet natural may not always be </a:t>
            </a:r>
            <a:r>
              <a:rPr lang="en-US" i="1" dirty="0"/>
              <a:t>sustainable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Sustainability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Sustainability and green overlap since a sustainable solution has to preserve health and environment</a:t>
            </a:r>
          </a:p>
          <a:p>
            <a:r>
              <a:rPr lang="en-US" dirty="0"/>
              <a:t>Sustainability adds the important idea of </a:t>
            </a:r>
            <a:r>
              <a:rPr lang="en-US" b="1" dirty="0"/>
              <a:t>preserving resources for the next generation</a:t>
            </a:r>
          </a:p>
        </p:txBody>
      </p:sp>
    </p:spTree>
    <p:extLst>
      <p:ext uri="{BB962C8B-B14F-4D97-AF65-F5344CB8AC3E}">
        <p14:creationId xmlns:p14="http://schemas.microsoft.com/office/powerpoint/2010/main" val="15641359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30751" y="1467119"/>
            <a:ext cx="11130498" cy="1213153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R="5080">
              <a:spcBef>
                <a:spcPts val="1200"/>
              </a:spcBef>
            </a:pPr>
            <a:r>
              <a:rPr lang="en-US" sz="3200" spc="-20" dirty="0">
                <a:cs typeface="Calibri"/>
              </a:rPr>
              <a:t>Both terms of often used outside of context, outside of true metric</a:t>
            </a:r>
          </a:p>
          <a:p>
            <a:pPr marR="5080">
              <a:spcBef>
                <a:spcPts val="1200"/>
              </a:spcBef>
            </a:pPr>
            <a:r>
              <a:rPr lang="en-US" sz="3200" spc="-20" dirty="0">
                <a:cs typeface="Calibri"/>
              </a:rPr>
              <a:t>	=&gt; </a:t>
            </a:r>
            <a:r>
              <a:rPr lang="en-US" sz="3200" i="1" spc="-20" dirty="0">
                <a:cs typeface="Calibri"/>
              </a:rPr>
              <a:t>Green washing</a:t>
            </a:r>
            <a:endParaRPr sz="3200" i="1" dirty="0">
              <a:cs typeface="Times New Roman"/>
            </a:endParaRPr>
          </a:p>
        </p:txBody>
      </p:sp>
      <p:sp>
        <p:nvSpPr>
          <p:cNvPr id="4" name="object 2"/>
          <p:cNvSpPr/>
          <p:nvPr/>
        </p:nvSpPr>
        <p:spPr>
          <a:xfrm>
            <a:off x="1175443" y="3637455"/>
            <a:ext cx="2540000" cy="2819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2"/>
          <p:cNvSpPr/>
          <p:nvPr/>
        </p:nvSpPr>
        <p:spPr>
          <a:xfrm>
            <a:off x="4864100" y="3637455"/>
            <a:ext cx="2463800" cy="2717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2"/>
          <p:cNvSpPr/>
          <p:nvPr/>
        </p:nvSpPr>
        <p:spPr>
          <a:xfrm>
            <a:off x="8476557" y="3637455"/>
            <a:ext cx="2542541" cy="2157075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3200"/>
          </a:p>
        </p:txBody>
      </p:sp>
      <p:sp>
        <p:nvSpPr>
          <p:cNvPr id="7" name="object 3"/>
          <p:cNvSpPr txBox="1"/>
          <p:nvPr/>
        </p:nvSpPr>
        <p:spPr>
          <a:xfrm>
            <a:off x="8104877" y="5614414"/>
            <a:ext cx="3285900" cy="6448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5645"/>
              </a:lnSpc>
              <a:tabLst>
                <a:tab pos="2999665" algn="l"/>
              </a:tabLst>
            </a:pPr>
            <a:r>
              <a:rPr lang="en-US" sz="3200" b="1" spc="-400" dirty="0">
                <a:solidFill>
                  <a:srgbClr val="3B2B18"/>
                </a:solidFill>
                <a:latin typeface="Arial"/>
                <a:cs typeface="Arial"/>
              </a:rPr>
              <a:t>g</a:t>
            </a:r>
            <a:r>
              <a:rPr lang="en-US" sz="3200" b="1" spc="-785" dirty="0">
                <a:solidFill>
                  <a:srgbClr val="3B2B18"/>
                </a:solidFill>
                <a:latin typeface="Arial"/>
                <a:cs typeface="Arial"/>
              </a:rPr>
              <a:t>     </a:t>
            </a:r>
            <a:r>
              <a:rPr lang="en-US" sz="3200" b="1" spc="360" dirty="0" err="1">
                <a:solidFill>
                  <a:srgbClr val="3B2B18"/>
                </a:solidFill>
                <a:latin typeface="Arial"/>
                <a:cs typeface="Arial"/>
              </a:rPr>
              <a:t>oin</a:t>
            </a:r>
            <a:r>
              <a:rPr sz="3200" b="1" spc="455" dirty="0" err="1">
                <a:solidFill>
                  <a:srgbClr val="3B2B18"/>
                </a:solidFill>
                <a:latin typeface="Arial"/>
                <a:cs typeface="Arial"/>
              </a:rPr>
              <a:t>g</a:t>
            </a:r>
            <a:r>
              <a:rPr lang="en-US" sz="3200" b="1" spc="455" dirty="0">
                <a:solidFill>
                  <a:srgbClr val="3B2B18"/>
                </a:solidFill>
                <a:latin typeface="Arial"/>
                <a:cs typeface="Arial"/>
              </a:rPr>
              <a:t> </a:t>
            </a:r>
            <a:r>
              <a:rPr sz="3200" b="1" spc="325" dirty="0">
                <a:solidFill>
                  <a:srgbClr val="74A542"/>
                </a:solidFill>
                <a:latin typeface="Arial"/>
                <a:cs typeface="Arial"/>
              </a:rPr>
              <a:t>g</a:t>
            </a:r>
            <a:r>
              <a:rPr lang="en-US" sz="3200" b="1" spc="325" dirty="0">
                <a:solidFill>
                  <a:srgbClr val="74A542"/>
                </a:solidFill>
                <a:latin typeface="Arial"/>
                <a:cs typeface="Arial"/>
              </a:rPr>
              <a:t>r</a:t>
            </a:r>
            <a:r>
              <a:rPr sz="3200" b="1" spc="300" dirty="0">
                <a:solidFill>
                  <a:srgbClr val="74A542"/>
                </a:solidFill>
                <a:latin typeface="Arial"/>
                <a:cs typeface="Arial"/>
              </a:rPr>
              <a:t>een</a:t>
            </a:r>
            <a:endParaRPr sz="3200" dirty="0">
              <a:latin typeface="Arial"/>
              <a:cs typeface="Arial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64A7ABA-0336-479F-B72D-7D97A844301B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13D828B0-50A4-404F-85EC-41C1A81B0C81}"/>
              </a:ext>
            </a:extLst>
          </p:cNvPr>
          <p:cNvSpPr/>
          <p:nvPr/>
        </p:nvSpPr>
        <p:spPr>
          <a:xfrm>
            <a:off x="3615452" y="185000"/>
            <a:ext cx="49611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4000" b="1" dirty="0">
                <a:cs typeface="Calibri"/>
              </a:rPr>
              <a:t>Sustainability 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&amp; Green</a:t>
            </a:r>
            <a:endParaRPr lang="en-US" sz="4000" b="1" dirty="0"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42DCFC-F092-3046-8D48-175921C344FB}"/>
              </a:ext>
            </a:extLst>
          </p:cNvPr>
          <p:cNvSpPr txBox="1"/>
          <p:nvPr/>
        </p:nvSpPr>
        <p:spPr>
          <a:xfrm>
            <a:off x="938151" y="6500543"/>
            <a:ext cx="17296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Image Source: Wikipedia</a:t>
            </a:r>
          </a:p>
        </p:txBody>
      </p:sp>
    </p:spTree>
    <p:extLst>
      <p:ext uri="{BB962C8B-B14F-4D97-AF65-F5344CB8AC3E}">
        <p14:creationId xmlns:p14="http://schemas.microsoft.com/office/powerpoint/2010/main" val="5574738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400256" y="2996952"/>
            <a:ext cx="1944216" cy="378565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i="1" dirty="0">
                <a:solidFill>
                  <a:srgbClr val="003300"/>
                </a:solidFill>
                <a:latin typeface="Century Schoolbook"/>
              </a:rPr>
              <a:t>Green Chem.,</a:t>
            </a:r>
            <a:r>
              <a:rPr lang="en-US" sz="1200" dirty="0">
                <a:solidFill>
                  <a:srgbClr val="003300"/>
                </a:solidFill>
                <a:latin typeface="Century Schoolbook"/>
              </a:rPr>
              <a:t> </a:t>
            </a:r>
            <a:r>
              <a:rPr lang="en-US" sz="1200" b="1" dirty="0">
                <a:solidFill>
                  <a:srgbClr val="003300"/>
                </a:solidFill>
                <a:latin typeface="Century Schoolbook"/>
              </a:rPr>
              <a:t>2010</a:t>
            </a:r>
            <a:r>
              <a:rPr lang="en-US" sz="1200" dirty="0">
                <a:solidFill>
                  <a:srgbClr val="003300"/>
                </a:solidFill>
                <a:latin typeface="Century Schoolbook"/>
              </a:rPr>
              <a:t>, 12, 570-573.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nn-NO" sz="1200" i="1" dirty="0">
                <a:solidFill>
                  <a:srgbClr val="003300"/>
                </a:solidFill>
                <a:latin typeface="Century Schoolbook"/>
              </a:rPr>
              <a:t>Synlett</a:t>
            </a:r>
            <a:r>
              <a:rPr lang="nn-NO" sz="1200" dirty="0">
                <a:solidFill>
                  <a:srgbClr val="003300"/>
                </a:solidFill>
                <a:latin typeface="Century Schoolbook"/>
              </a:rPr>
              <a:t>, </a:t>
            </a:r>
            <a:r>
              <a:rPr lang="nn-NO" sz="1200" b="1" dirty="0">
                <a:solidFill>
                  <a:srgbClr val="003300"/>
                </a:solidFill>
                <a:latin typeface="Century Schoolbook"/>
              </a:rPr>
              <a:t>2010</a:t>
            </a:r>
            <a:r>
              <a:rPr lang="nn-NO" sz="1200" dirty="0">
                <a:solidFill>
                  <a:srgbClr val="003300"/>
                </a:solidFill>
                <a:latin typeface="Century Schoolbook"/>
              </a:rPr>
              <a:t>, 2002-2008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nn-NO" sz="1200" i="1" dirty="0">
                <a:solidFill>
                  <a:srgbClr val="003300"/>
                </a:solidFill>
                <a:latin typeface="Century Schoolbook"/>
              </a:rPr>
              <a:t>Org. Lett.</a:t>
            </a:r>
            <a:r>
              <a:rPr lang="nn-NO" sz="1200" dirty="0">
                <a:solidFill>
                  <a:srgbClr val="003300"/>
                </a:solidFill>
                <a:latin typeface="Century Schoolbook"/>
              </a:rPr>
              <a:t>, </a:t>
            </a:r>
            <a:r>
              <a:rPr lang="nn-NO" sz="1200" b="1" dirty="0">
                <a:solidFill>
                  <a:srgbClr val="003300"/>
                </a:solidFill>
                <a:latin typeface="Century Schoolbook"/>
              </a:rPr>
              <a:t>2011</a:t>
            </a:r>
            <a:r>
              <a:rPr lang="nn-NO" sz="1200" dirty="0">
                <a:solidFill>
                  <a:srgbClr val="003300"/>
                </a:solidFill>
                <a:latin typeface="Century Schoolbook"/>
              </a:rPr>
              <a:t>, 13, 442-445.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i="1" dirty="0">
                <a:solidFill>
                  <a:srgbClr val="003300"/>
                </a:solidFill>
                <a:latin typeface="Century Schoolbook"/>
              </a:rPr>
              <a:t>Chem. Comm.,</a:t>
            </a:r>
            <a:r>
              <a:rPr lang="en-US" sz="1200" dirty="0">
                <a:solidFill>
                  <a:srgbClr val="003300"/>
                </a:solidFill>
                <a:latin typeface="Century Schoolbook"/>
              </a:rPr>
              <a:t> </a:t>
            </a:r>
            <a:r>
              <a:rPr lang="en-US" sz="1200" b="1" dirty="0">
                <a:solidFill>
                  <a:srgbClr val="003300"/>
                </a:solidFill>
                <a:latin typeface="Century Schoolbook"/>
              </a:rPr>
              <a:t>2012</a:t>
            </a:r>
            <a:r>
              <a:rPr lang="en-US" sz="1200" dirty="0">
                <a:solidFill>
                  <a:srgbClr val="003300"/>
                </a:solidFill>
                <a:latin typeface="Century Schoolbook"/>
              </a:rPr>
              <a:t>, 48, 3360-3362.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i="1" dirty="0">
                <a:solidFill>
                  <a:srgbClr val="003300"/>
                </a:solidFill>
                <a:latin typeface="Century Schoolbook"/>
              </a:rPr>
              <a:t>Green Chem</a:t>
            </a:r>
            <a:r>
              <a:rPr lang="en-US" sz="1200" dirty="0">
                <a:solidFill>
                  <a:srgbClr val="003300"/>
                </a:solidFill>
                <a:latin typeface="Century Schoolbook"/>
              </a:rPr>
              <a:t>., </a:t>
            </a:r>
            <a:r>
              <a:rPr lang="en-US" sz="1200" b="1" dirty="0">
                <a:solidFill>
                  <a:srgbClr val="003300"/>
                </a:solidFill>
                <a:latin typeface="Century Schoolbook"/>
              </a:rPr>
              <a:t>2012</a:t>
            </a:r>
            <a:r>
              <a:rPr lang="en-US" sz="1200" dirty="0">
                <a:solidFill>
                  <a:srgbClr val="003300"/>
                </a:solidFill>
                <a:latin typeface="Century Schoolbook"/>
              </a:rPr>
              <a:t>, 14, 622-624.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nl-NL" sz="1200" i="1" dirty="0">
                <a:solidFill>
                  <a:srgbClr val="003300"/>
                </a:solidFill>
                <a:latin typeface="Century Schoolbook"/>
              </a:rPr>
              <a:t>Heterocycle</a:t>
            </a:r>
            <a:r>
              <a:rPr lang="nl-NL" sz="1200" dirty="0">
                <a:solidFill>
                  <a:srgbClr val="003300"/>
                </a:solidFill>
                <a:latin typeface="Century Schoolbook"/>
              </a:rPr>
              <a:t>, </a:t>
            </a:r>
            <a:r>
              <a:rPr lang="nl-NL" sz="1200" b="1" dirty="0">
                <a:solidFill>
                  <a:srgbClr val="003300"/>
                </a:solidFill>
                <a:latin typeface="Century Schoolbook"/>
              </a:rPr>
              <a:t>2012</a:t>
            </a:r>
            <a:r>
              <a:rPr lang="nl-NL" sz="1200" dirty="0">
                <a:solidFill>
                  <a:srgbClr val="003300"/>
                </a:solidFill>
                <a:latin typeface="Century Schoolbook"/>
              </a:rPr>
              <a:t>, 86 (2), 1970. </a:t>
            </a:r>
            <a:endParaRPr lang="en-US" sz="1200" dirty="0">
              <a:solidFill>
                <a:srgbClr val="003300"/>
              </a:solidFill>
              <a:latin typeface="Century Schoolbook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i="1" dirty="0">
                <a:solidFill>
                  <a:srgbClr val="003300"/>
                </a:solidFill>
                <a:latin typeface="Century Schoolbook"/>
              </a:rPr>
              <a:t>Green Chem</a:t>
            </a:r>
            <a:r>
              <a:rPr lang="en-US" sz="1200" dirty="0">
                <a:solidFill>
                  <a:srgbClr val="003300"/>
                </a:solidFill>
                <a:latin typeface="Century Schoolbook"/>
              </a:rPr>
              <a:t>., </a:t>
            </a:r>
            <a:r>
              <a:rPr lang="en-US" sz="1200" b="1" dirty="0">
                <a:solidFill>
                  <a:srgbClr val="003300"/>
                </a:solidFill>
                <a:latin typeface="Century Schoolbook"/>
              </a:rPr>
              <a:t>2013</a:t>
            </a:r>
            <a:r>
              <a:rPr lang="en-US" sz="1200" dirty="0">
                <a:solidFill>
                  <a:srgbClr val="003300"/>
                </a:solidFill>
                <a:latin typeface="Century Schoolbook"/>
              </a:rPr>
              <a:t>, 15, 2141-2148.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i="1" dirty="0" err="1">
                <a:solidFill>
                  <a:srgbClr val="003300"/>
                </a:solidFill>
                <a:latin typeface="Century Schoolbook"/>
              </a:rPr>
              <a:t>GreenChem</a:t>
            </a:r>
            <a:r>
              <a:rPr lang="en-US" sz="1200" dirty="0">
                <a:solidFill>
                  <a:srgbClr val="003300"/>
                </a:solidFill>
                <a:latin typeface="Century Schoolbook"/>
              </a:rPr>
              <a:t>. </a:t>
            </a:r>
            <a:r>
              <a:rPr lang="en-US" sz="1200" b="1" dirty="0">
                <a:solidFill>
                  <a:srgbClr val="003300"/>
                </a:solidFill>
                <a:latin typeface="Century Schoolbook"/>
              </a:rPr>
              <a:t>2014</a:t>
            </a:r>
            <a:r>
              <a:rPr lang="en-US" sz="1200" dirty="0">
                <a:solidFill>
                  <a:srgbClr val="003300"/>
                </a:solidFill>
                <a:latin typeface="Century Schoolbook"/>
              </a:rPr>
              <a:t>, 16, 4493-4505</a:t>
            </a:r>
            <a:r>
              <a:rPr lang="en-CA" sz="1200" i="1" dirty="0">
                <a:solidFill>
                  <a:srgbClr val="003300"/>
                </a:solidFill>
                <a:latin typeface="Century Schoolbook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CA" sz="1200" i="1" dirty="0">
                <a:solidFill>
                  <a:srgbClr val="003300"/>
                </a:solidFill>
                <a:latin typeface="Century Schoolbook"/>
              </a:rPr>
              <a:t>Langmuir </a:t>
            </a:r>
            <a:r>
              <a:rPr lang="en-CA" sz="1200" b="1" dirty="0">
                <a:solidFill>
                  <a:srgbClr val="003300"/>
                </a:solidFill>
                <a:latin typeface="Century Schoolbook"/>
              </a:rPr>
              <a:t>2015</a:t>
            </a:r>
            <a:r>
              <a:rPr lang="en-CA" sz="1200" dirty="0">
                <a:solidFill>
                  <a:srgbClr val="003300"/>
                </a:solidFill>
                <a:latin typeface="Century Schoolbook"/>
              </a:rPr>
              <a:t>, 31(2), 789-798.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CA" sz="1200" i="1" dirty="0">
                <a:solidFill>
                  <a:srgbClr val="003300"/>
                </a:solidFill>
                <a:latin typeface="Century Schoolbook"/>
              </a:rPr>
              <a:t>ACS Sustainable Chem. Eng</a:t>
            </a:r>
            <a:r>
              <a:rPr lang="en-CA" sz="1200" dirty="0">
                <a:solidFill>
                  <a:srgbClr val="003300"/>
                </a:solidFill>
                <a:latin typeface="Century Schoolbook"/>
              </a:rPr>
              <a:t>. </a:t>
            </a:r>
            <a:r>
              <a:rPr lang="en-CA" sz="1200" b="1" dirty="0">
                <a:solidFill>
                  <a:srgbClr val="003300"/>
                </a:solidFill>
                <a:latin typeface="Century Schoolbook"/>
              </a:rPr>
              <a:t>2015</a:t>
            </a:r>
            <a:r>
              <a:rPr lang="en-CA" sz="1200" dirty="0">
                <a:solidFill>
                  <a:srgbClr val="003300"/>
                </a:solidFill>
                <a:latin typeface="Century Schoolbook"/>
              </a:rPr>
              <a:t>, 3 (5), 814–820</a:t>
            </a:r>
            <a:endParaRPr lang="en-US" sz="1200" dirty="0">
              <a:solidFill>
                <a:srgbClr val="003300"/>
              </a:solidFill>
              <a:latin typeface="Century Schoolbook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06716" y="3577695"/>
            <a:ext cx="2016224" cy="212365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nn-NO" sz="1200" i="1" dirty="0">
                <a:solidFill>
                  <a:srgbClr val="003300"/>
                </a:solidFill>
                <a:latin typeface="Century Schoolbook"/>
              </a:rPr>
              <a:t>Green Chem.,</a:t>
            </a:r>
            <a:r>
              <a:rPr lang="nn-NO" sz="1200" dirty="0">
                <a:solidFill>
                  <a:srgbClr val="003300"/>
                </a:solidFill>
                <a:latin typeface="Century Schoolbook"/>
              </a:rPr>
              <a:t> </a:t>
            </a:r>
            <a:r>
              <a:rPr lang="nn-NO" sz="1200" b="1" dirty="0">
                <a:solidFill>
                  <a:srgbClr val="003300"/>
                </a:solidFill>
                <a:latin typeface="Century Schoolbook"/>
              </a:rPr>
              <a:t>2011</a:t>
            </a:r>
            <a:r>
              <a:rPr lang="nn-NO" sz="1200" dirty="0">
                <a:solidFill>
                  <a:srgbClr val="003300"/>
                </a:solidFill>
                <a:latin typeface="Century Schoolbook"/>
              </a:rPr>
              <a:t>, </a:t>
            </a:r>
            <a:r>
              <a:rPr lang="nn-NO" sz="1200" i="1" dirty="0">
                <a:solidFill>
                  <a:srgbClr val="003300"/>
                </a:solidFill>
                <a:latin typeface="Century Schoolbook"/>
              </a:rPr>
              <a:t>13</a:t>
            </a:r>
            <a:r>
              <a:rPr lang="nn-NO" sz="1200" dirty="0">
                <a:solidFill>
                  <a:srgbClr val="003300"/>
                </a:solidFill>
                <a:latin typeface="Century Schoolbook"/>
              </a:rPr>
              <a:t>, 288-291.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i="1" dirty="0">
                <a:solidFill>
                  <a:srgbClr val="003300"/>
                </a:solidFill>
                <a:latin typeface="Century Schoolbook"/>
              </a:rPr>
              <a:t>Nordic Pulp and Paper Res. J., </a:t>
            </a:r>
            <a:r>
              <a:rPr lang="en-US" sz="1200" b="1" dirty="0">
                <a:solidFill>
                  <a:srgbClr val="003300"/>
                </a:solidFill>
                <a:latin typeface="Century Schoolbook"/>
              </a:rPr>
              <a:t>2014</a:t>
            </a:r>
            <a:r>
              <a:rPr lang="en-US" sz="1200" dirty="0">
                <a:solidFill>
                  <a:srgbClr val="003300"/>
                </a:solidFill>
                <a:latin typeface="Century Schoolbook"/>
              </a:rPr>
              <a:t>, </a:t>
            </a:r>
            <a:r>
              <a:rPr lang="en-US" sz="1200" i="1" dirty="0">
                <a:solidFill>
                  <a:srgbClr val="003300"/>
                </a:solidFill>
                <a:latin typeface="Century Schoolbook"/>
              </a:rPr>
              <a:t>29 (1)</a:t>
            </a:r>
            <a:r>
              <a:rPr lang="en-US" sz="1200" dirty="0">
                <a:solidFill>
                  <a:srgbClr val="003300"/>
                </a:solidFill>
                <a:latin typeface="Century Schoolbook"/>
              </a:rPr>
              <a:t>, 77-84.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sz="1200" i="1" dirty="0">
                <a:solidFill>
                  <a:srgbClr val="003300"/>
                </a:solidFill>
                <a:latin typeface="Century Schoolbook"/>
              </a:rPr>
              <a:t>J. Am. Chem. Soc. </a:t>
            </a:r>
            <a:r>
              <a:rPr lang="pl-PL" sz="1200" b="1" dirty="0">
                <a:solidFill>
                  <a:srgbClr val="003300"/>
                </a:solidFill>
                <a:latin typeface="Century Schoolbook"/>
              </a:rPr>
              <a:t>2015</a:t>
            </a:r>
            <a:r>
              <a:rPr lang="pl-PL" sz="1200" dirty="0">
                <a:solidFill>
                  <a:srgbClr val="003300"/>
                </a:solidFill>
                <a:latin typeface="Century Schoolbook"/>
              </a:rPr>
              <a:t> 137 (19), 6124–6127</a:t>
            </a:r>
            <a:endParaRPr lang="en-US" sz="1200" dirty="0">
              <a:solidFill>
                <a:srgbClr val="003300"/>
              </a:solidFill>
              <a:latin typeface="Century Schoolbook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i="1" dirty="0">
                <a:solidFill>
                  <a:srgbClr val="003300"/>
                </a:solidFill>
                <a:latin typeface="Century Schoolbook"/>
              </a:rPr>
              <a:t>RSC Adv. </a:t>
            </a:r>
            <a:r>
              <a:rPr lang="en-US" sz="1200" b="1" dirty="0">
                <a:solidFill>
                  <a:srgbClr val="003300"/>
                </a:solidFill>
                <a:latin typeface="Century Schoolbook"/>
              </a:rPr>
              <a:t>2015</a:t>
            </a:r>
            <a:r>
              <a:rPr lang="en-US" sz="1200" dirty="0">
                <a:solidFill>
                  <a:srgbClr val="003300"/>
                </a:solidFill>
                <a:latin typeface="Century Schoolbook"/>
              </a:rPr>
              <a:t>, 5, 53207-53210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i="1" dirty="0">
                <a:solidFill>
                  <a:srgbClr val="003300"/>
                </a:solidFill>
                <a:latin typeface="Century Schoolbook"/>
              </a:rPr>
              <a:t>Green Chem. </a:t>
            </a:r>
            <a:r>
              <a:rPr lang="en-US" sz="1200" b="1" dirty="0">
                <a:solidFill>
                  <a:srgbClr val="003300"/>
                </a:solidFill>
                <a:latin typeface="Century Schoolbook"/>
              </a:rPr>
              <a:t>2016</a:t>
            </a:r>
            <a:r>
              <a:rPr lang="en-US" sz="1200" dirty="0">
                <a:solidFill>
                  <a:srgbClr val="003300"/>
                </a:solidFill>
                <a:latin typeface="Century Schoolbook"/>
              </a:rPr>
              <a:t> 18 (1), 129-133.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007768" y="3590945"/>
            <a:ext cx="1944216" cy="286232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nn-NO" sz="1200" i="1" dirty="0">
                <a:solidFill>
                  <a:srgbClr val="003300"/>
                </a:solidFill>
                <a:latin typeface="Century Schoolbook"/>
              </a:rPr>
              <a:t>Green Chem., </a:t>
            </a:r>
            <a:r>
              <a:rPr lang="nn-NO" sz="1200" b="1" dirty="0">
                <a:solidFill>
                  <a:srgbClr val="003300"/>
                </a:solidFill>
                <a:latin typeface="Century Schoolbook"/>
              </a:rPr>
              <a:t>2014</a:t>
            </a:r>
            <a:r>
              <a:rPr lang="nn-NO" sz="1200" dirty="0">
                <a:solidFill>
                  <a:srgbClr val="003300"/>
                </a:solidFill>
                <a:latin typeface="Century Schoolbook"/>
              </a:rPr>
              <a:t>, </a:t>
            </a:r>
            <a:r>
              <a:rPr lang="nn-NO" sz="1200" i="1" dirty="0">
                <a:solidFill>
                  <a:srgbClr val="003300"/>
                </a:solidFill>
                <a:latin typeface="Century Schoolbook"/>
              </a:rPr>
              <a:t>16</a:t>
            </a:r>
            <a:r>
              <a:rPr lang="nn-NO" sz="1200" dirty="0">
                <a:solidFill>
                  <a:srgbClr val="003300"/>
                </a:solidFill>
                <a:latin typeface="Century Schoolbook"/>
              </a:rPr>
              <a:t>, 86-89.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nn-NO" sz="1200" i="1" dirty="0">
                <a:solidFill>
                  <a:srgbClr val="003300"/>
                </a:solidFill>
                <a:latin typeface="Century Schoolbook"/>
              </a:rPr>
              <a:t>Faraday Discuss. </a:t>
            </a:r>
            <a:r>
              <a:rPr lang="nn-NO" sz="1200" b="1" dirty="0">
                <a:solidFill>
                  <a:srgbClr val="003300"/>
                </a:solidFill>
                <a:latin typeface="Century Schoolbook"/>
              </a:rPr>
              <a:t>2014</a:t>
            </a:r>
            <a:r>
              <a:rPr lang="nn-NO" sz="1200" dirty="0">
                <a:solidFill>
                  <a:srgbClr val="003300"/>
                </a:solidFill>
                <a:latin typeface="Century Schoolbook"/>
              </a:rPr>
              <a:t>, 170, 155-167.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nn-NO" sz="1200" i="1" dirty="0">
                <a:solidFill>
                  <a:srgbClr val="003300"/>
                </a:solidFill>
                <a:latin typeface="Century Schoolbook"/>
              </a:rPr>
              <a:t>RSC Adv.</a:t>
            </a:r>
            <a:r>
              <a:rPr lang="nn-NO" sz="1200" dirty="0">
                <a:solidFill>
                  <a:srgbClr val="003300"/>
                </a:solidFill>
                <a:latin typeface="Century Schoolbook"/>
              </a:rPr>
              <a:t> </a:t>
            </a:r>
            <a:r>
              <a:rPr lang="nn-NO" sz="1200" b="1" dirty="0">
                <a:solidFill>
                  <a:srgbClr val="003300"/>
                </a:solidFill>
                <a:latin typeface="Century Schoolbook"/>
              </a:rPr>
              <a:t>2016</a:t>
            </a:r>
            <a:r>
              <a:rPr lang="nn-NO" sz="1200" dirty="0">
                <a:solidFill>
                  <a:srgbClr val="003300"/>
                </a:solidFill>
                <a:latin typeface="Century Schoolbook"/>
              </a:rPr>
              <a:t>, 6, 58365-58370.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nn-NO" sz="1200" i="1" dirty="0">
                <a:solidFill>
                  <a:srgbClr val="003300"/>
                </a:solidFill>
                <a:latin typeface="Century Schoolbook"/>
              </a:rPr>
              <a:t>Chem. Mater. </a:t>
            </a:r>
            <a:r>
              <a:rPr lang="nn-NO" sz="1200" b="1" dirty="0">
                <a:solidFill>
                  <a:srgbClr val="003300"/>
                </a:solidFill>
                <a:latin typeface="Century Schoolbook"/>
              </a:rPr>
              <a:t>2017</a:t>
            </a:r>
            <a:r>
              <a:rPr lang="nn-NO" sz="1200" dirty="0">
                <a:solidFill>
                  <a:srgbClr val="003300"/>
                </a:solidFill>
                <a:latin typeface="Century Schoolbook"/>
              </a:rPr>
              <a:t>, 29 (18), 7766–7773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nn-NO" sz="1200" i="1" dirty="0">
                <a:solidFill>
                  <a:srgbClr val="003300"/>
                </a:solidFill>
                <a:latin typeface="Century Schoolbook"/>
              </a:rPr>
              <a:t>Beilstein J. Chem. Org. </a:t>
            </a:r>
            <a:r>
              <a:rPr lang="nn-NO" sz="1200" b="1" dirty="0">
                <a:solidFill>
                  <a:srgbClr val="003300"/>
                </a:solidFill>
                <a:latin typeface="Century Schoolbook"/>
              </a:rPr>
              <a:t>2017</a:t>
            </a:r>
            <a:r>
              <a:rPr lang="nn-NO" sz="1200" dirty="0">
                <a:solidFill>
                  <a:srgbClr val="003300"/>
                </a:solidFill>
                <a:latin typeface="Century Schoolbook"/>
              </a:rPr>
              <a:t>, 13, 1963-1968.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i="1" dirty="0">
                <a:solidFill>
                  <a:srgbClr val="003300"/>
                </a:solidFill>
                <a:latin typeface="Century Schoolbook"/>
              </a:rPr>
              <a:t>ACS sustainable Chem. Eng.</a:t>
            </a:r>
            <a:r>
              <a:rPr lang="en-US" sz="1200" dirty="0">
                <a:solidFill>
                  <a:srgbClr val="003300"/>
                </a:solidFill>
                <a:latin typeface="Century Schoolbook"/>
              </a:rPr>
              <a:t> </a:t>
            </a:r>
            <a:r>
              <a:rPr lang="en-US" sz="1200" b="1" dirty="0">
                <a:solidFill>
                  <a:srgbClr val="003300"/>
                </a:solidFill>
                <a:latin typeface="Century Schoolbook"/>
              </a:rPr>
              <a:t>2017</a:t>
            </a:r>
            <a:r>
              <a:rPr lang="en-US" sz="1200" dirty="0">
                <a:solidFill>
                  <a:srgbClr val="003300"/>
                </a:solidFill>
                <a:latin typeface="Century Schoolbook"/>
              </a:rPr>
              <a:t>, </a:t>
            </a:r>
            <a:r>
              <a:rPr lang="en-US" sz="1200" i="1" dirty="0">
                <a:solidFill>
                  <a:srgbClr val="003300"/>
                </a:solidFill>
                <a:latin typeface="Century Schoolbook"/>
              </a:rPr>
              <a:t>5 (12)</a:t>
            </a:r>
            <a:r>
              <a:rPr lang="en-US" sz="1200" dirty="0">
                <a:solidFill>
                  <a:srgbClr val="003300"/>
                </a:solidFill>
                <a:latin typeface="Century Schoolbook"/>
              </a:rPr>
              <a:t>, 11752–11760 </a:t>
            </a:r>
            <a:endParaRPr lang="nn-NO" sz="1200" dirty="0">
              <a:solidFill>
                <a:srgbClr val="003300"/>
              </a:solidFill>
              <a:latin typeface="Century Schoolbook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nn-NO" sz="1200" i="1" dirty="0">
                <a:solidFill>
                  <a:srgbClr val="003300"/>
                </a:solidFill>
                <a:latin typeface="Century Schoolbook"/>
              </a:rPr>
              <a:t>Cur. Op. Green Sustain. Chem</a:t>
            </a:r>
            <a:r>
              <a:rPr lang="nn-NO" sz="1200" dirty="0">
                <a:solidFill>
                  <a:srgbClr val="003300"/>
                </a:solidFill>
                <a:latin typeface="Century Schoolbook"/>
              </a:rPr>
              <a:t>. </a:t>
            </a:r>
            <a:r>
              <a:rPr lang="nn-NO" sz="1200" b="1" dirty="0">
                <a:solidFill>
                  <a:srgbClr val="003300"/>
                </a:solidFill>
                <a:latin typeface="Century Schoolbook"/>
              </a:rPr>
              <a:t>2018</a:t>
            </a:r>
            <a:r>
              <a:rPr lang="nn-NO" sz="1200" dirty="0">
                <a:solidFill>
                  <a:srgbClr val="003300"/>
                </a:solidFill>
                <a:latin typeface="Century Schoolbook"/>
              </a:rPr>
              <a:t>, </a:t>
            </a:r>
            <a:r>
              <a:rPr lang="nn-NO" sz="1200" i="1" dirty="0">
                <a:solidFill>
                  <a:srgbClr val="003300"/>
                </a:solidFill>
                <a:latin typeface="Century Schoolbook"/>
              </a:rPr>
              <a:t>12</a:t>
            </a:r>
            <a:r>
              <a:rPr lang="nn-NO" sz="1200" dirty="0">
                <a:solidFill>
                  <a:srgbClr val="003300"/>
                </a:solidFill>
                <a:latin typeface="Century Schoolbook"/>
              </a:rPr>
              <a:t>, 33-37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168008" y="3429001"/>
            <a:ext cx="1944216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i="1" dirty="0">
                <a:solidFill>
                  <a:prstClr val="black"/>
                </a:solidFill>
                <a:latin typeface="Century Schoolbook" panose="02040604050505020304" pitchFamily="18" charset="0"/>
              </a:rPr>
              <a:t>ACS Catal.</a:t>
            </a:r>
            <a:r>
              <a:rPr lang="it-IT" sz="1200" dirty="0">
                <a:solidFill>
                  <a:prstClr val="black"/>
                </a:solidFill>
                <a:latin typeface="Century Schoolbook" panose="02040604050505020304" pitchFamily="18" charset="0"/>
              </a:rPr>
              <a:t> </a:t>
            </a:r>
            <a:r>
              <a:rPr lang="it-IT" sz="1200" b="1" dirty="0">
                <a:solidFill>
                  <a:prstClr val="black"/>
                </a:solidFill>
                <a:latin typeface="Century Schoolbook" panose="02040604050505020304" pitchFamily="18" charset="0"/>
              </a:rPr>
              <a:t>2017</a:t>
            </a:r>
            <a:r>
              <a:rPr lang="it-IT" sz="1200" dirty="0">
                <a:solidFill>
                  <a:prstClr val="black"/>
                </a:solidFill>
                <a:latin typeface="Century Schoolbook" panose="02040604050505020304" pitchFamily="18" charset="0"/>
              </a:rPr>
              <a:t>, 7, 6128–6133.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i="1" dirty="0">
                <a:solidFill>
                  <a:prstClr val="black"/>
                </a:solidFill>
                <a:latin typeface="Century Schoolbook" panose="02040604050505020304" pitchFamily="18" charset="0"/>
              </a:rPr>
              <a:t>Pure Appl. Chem.</a:t>
            </a:r>
            <a:r>
              <a:rPr lang="it-IT" sz="1200" dirty="0">
                <a:solidFill>
                  <a:prstClr val="black"/>
                </a:solidFill>
                <a:latin typeface="Century Schoolbook" panose="02040604050505020304" pitchFamily="18" charset="0"/>
              </a:rPr>
              <a:t>, </a:t>
            </a:r>
            <a:r>
              <a:rPr lang="it-IT" sz="1200" b="1" dirty="0">
                <a:solidFill>
                  <a:prstClr val="black"/>
                </a:solidFill>
                <a:latin typeface="Century Schoolbook" panose="02040604050505020304" pitchFamily="18" charset="0"/>
              </a:rPr>
              <a:t>2017</a:t>
            </a:r>
            <a:r>
              <a:rPr lang="it-IT" sz="1200" dirty="0">
                <a:solidFill>
                  <a:prstClr val="black"/>
                </a:solidFill>
                <a:latin typeface="Century Schoolbook" panose="02040604050505020304" pitchFamily="18" charset="0"/>
              </a:rPr>
              <a:t>,  89 (12), 1817-1827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1161" t="18825" r="53246" b="41828"/>
          <a:stretch/>
        </p:blipFill>
        <p:spPr>
          <a:xfrm>
            <a:off x="6204012" y="4398748"/>
            <a:ext cx="1872208" cy="161902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50100" t="20373" r="22338" b="39500"/>
          <a:stretch/>
        </p:blipFill>
        <p:spPr>
          <a:xfrm>
            <a:off x="1806716" y="1819879"/>
            <a:ext cx="2016224" cy="16511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1408" t="28419" r="52015" b="24332"/>
          <a:stretch/>
        </p:blipFill>
        <p:spPr>
          <a:xfrm>
            <a:off x="6168008" y="1412777"/>
            <a:ext cx="1944216" cy="194420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l="50951" t="27432" r="22471" b="25319"/>
          <a:stretch/>
        </p:blipFill>
        <p:spPr>
          <a:xfrm>
            <a:off x="8400256" y="1052736"/>
            <a:ext cx="1944216" cy="19442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1384" t="28404" r="52039" b="20167"/>
          <a:stretch/>
        </p:blipFill>
        <p:spPr>
          <a:xfrm>
            <a:off x="4007768" y="1384802"/>
            <a:ext cx="1944216" cy="2116206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6204776" y="6279704"/>
            <a:ext cx="1871445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200" i="1" dirty="0">
                <a:solidFill>
                  <a:prstClr val="black"/>
                </a:solidFill>
                <a:latin typeface="Century Schoolbook" panose="02040604050505020304" pitchFamily="18" charset="0"/>
              </a:rPr>
              <a:t>Green Chem.</a:t>
            </a:r>
            <a:r>
              <a:rPr lang="it-IT" sz="1200" dirty="0">
                <a:solidFill>
                  <a:prstClr val="black"/>
                </a:solidFill>
                <a:latin typeface="Century Schoolbook" panose="02040604050505020304" pitchFamily="18" charset="0"/>
              </a:rPr>
              <a:t> </a:t>
            </a:r>
            <a:r>
              <a:rPr lang="it-IT" sz="1200" b="1" dirty="0">
                <a:solidFill>
                  <a:prstClr val="black"/>
                </a:solidFill>
                <a:latin typeface="Century Schoolbook" panose="02040604050505020304" pitchFamily="18" charset="0"/>
              </a:rPr>
              <a:t>2017</a:t>
            </a:r>
            <a:r>
              <a:rPr lang="it-IT" sz="1200" dirty="0">
                <a:solidFill>
                  <a:prstClr val="black"/>
                </a:solidFill>
                <a:latin typeface="Century Schoolbook" panose="02040604050505020304" pitchFamily="18" charset="0"/>
              </a:rPr>
              <a:t>, </a:t>
            </a:r>
            <a:r>
              <a:rPr lang="it-IT" sz="1200" i="1" dirty="0">
                <a:solidFill>
                  <a:prstClr val="black"/>
                </a:solidFill>
                <a:latin typeface="Century Schoolbook" panose="02040604050505020304" pitchFamily="18" charset="0"/>
              </a:rPr>
              <a:t>19</a:t>
            </a:r>
            <a:r>
              <a:rPr lang="it-IT" sz="1200" dirty="0">
                <a:solidFill>
                  <a:prstClr val="black"/>
                </a:solidFill>
                <a:latin typeface="Century Schoolbook" panose="02040604050505020304" pitchFamily="18" charset="0"/>
              </a:rPr>
              <a:t>, 2855 - 2862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5524" y="3061"/>
            <a:ext cx="9140952" cy="73127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20469" r="3539" b="47580"/>
          <a:stretch/>
        </p:blipFill>
        <p:spPr>
          <a:xfrm>
            <a:off x="7680176" y="-4591"/>
            <a:ext cx="2987824" cy="7414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1664" y="432963"/>
            <a:ext cx="9020639" cy="1325563"/>
          </a:xfrm>
        </p:spPr>
        <p:txBody>
          <a:bodyPr/>
          <a:lstStyle/>
          <a:p>
            <a:r>
              <a:rPr lang="en-US" b="1" dirty="0"/>
              <a:t>Moores group: Sustainable Nanomaterials</a:t>
            </a:r>
          </a:p>
        </p:txBody>
      </p:sp>
    </p:spTree>
    <p:extLst>
      <p:ext uri="{BB962C8B-B14F-4D97-AF65-F5344CB8AC3E}">
        <p14:creationId xmlns:p14="http://schemas.microsoft.com/office/powerpoint/2010/main" val="36853440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372869" y="3280105"/>
            <a:ext cx="9446261" cy="761747"/>
          </a:xfrm>
          <a:prstGeom prst="rect">
            <a:avLst/>
          </a:prstGeom>
        </p:spPr>
        <p:txBody>
          <a:bodyPr vert="horz" wrap="square" lIns="0" tIns="93980" rIns="0" bIns="0" rtlCol="0">
            <a:spAutoFit/>
          </a:bodyPr>
          <a:lstStyle/>
          <a:p>
            <a:pPr marR="5080" algn="ctr">
              <a:lnSpc>
                <a:spcPts val="5200"/>
              </a:lnSpc>
              <a:spcBef>
                <a:spcPts val="740"/>
              </a:spcBef>
              <a:tabLst>
                <a:tab pos="3022524" algn="l"/>
              </a:tabLst>
            </a:pPr>
            <a:r>
              <a:rPr lang="en-US" sz="4800" spc="-40" dirty="0">
                <a:cs typeface="Calibri"/>
              </a:rPr>
              <a:t>Sustainability is </a:t>
            </a:r>
            <a:r>
              <a:rPr sz="4800" spc="-5" dirty="0">
                <a:cs typeface="Calibri"/>
              </a:rPr>
              <a:t>all</a:t>
            </a:r>
            <a:r>
              <a:rPr sz="4800" spc="-80" dirty="0">
                <a:cs typeface="Calibri"/>
              </a:rPr>
              <a:t> </a:t>
            </a:r>
            <a:r>
              <a:rPr sz="4800" spc="-5" dirty="0">
                <a:cs typeface="Calibri"/>
              </a:rPr>
              <a:t>about</a:t>
            </a:r>
            <a:r>
              <a:rPr sz="4800" dirty="0">
                <a:cs typeface="Calibri"/>
              </a:rPr>
              <a:t> </a:t>
            </a:r>
            <a:r>
              <a:rPr sz="4800" spc="-15" dirty="0">
                <a:cs typeface="Calibri"/>
              </a:rPr>
              <a:t>recycling.</a:t>
            </a:r>
            <a:endParaRPr sz="4800" dirty="0"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F6FF12-D291-4ECD-A946-3013440B8E45}"/>
              </a:ext>
            </a:extLst>
          </p:cNvPr>
          <p:cNvSpPr/>
          <p:nvPr/>
        </p:nvSpPr>
        <p:spPr>
          <a:xfrm>
            <a:off x="5054914" y="185000"/>
            <a:ext cx="20821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4000" b="1" dirty="0">
                <a:cs typeface="Calibri"/>
              </a:rPr>
              <a:t>Myth</a:t>
            </a:r>
            <a:r>
              <a:rPr lang="en-US" sz="4000" b="1" spc="-91" dirty="0">
                <a:cs typeface="Calibri"/>
              </a:rPr>
              <a:t> #4</a:t>
            </a:r>
            <a:r>
              <a:rPr lang="en-US" sz="4000" b="1" dirty="0">
                <a:cs typeface="Calibri"/>
              </a:rPr>
              <a:t>: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C28A63A-8122-49CB-8BB8-680C850449B4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93870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52128" y="2696649"/>
            <a:ext cx="6228728" cy="1841017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dirty="0">
                <a:latin typeface="+mn-lt"/>
              </a:rPr>
              <a:t>A question we need to ask:</a:t>
            </a:r>
            <a:br>
              <a:rPr lang="en-US" dirty="0">
                <a:latin typeface="+mn-lt"/>
              </a:rPr>
            </a:br>
            <a:br>
              <a:rPr lang="en-US" dirty="0">
                <a:latin typeface="+mn-lt"/>
              </a:rPr>
            </a:br>
            <a:r>
              <a:rPr b="1" dirty="0">
                <a:latin typeface="+mn-lt"/>
              </a:rPr>
              <a:t>Is </a:t>
            </a:r>
            <a:r>
              <a:rPr b="1" spc="-20" dirty="0">
                <a:latin typeface="+mn-lt"/>
              </a:rPr>
              <a:t>recycling</a:t>
            </a:r>
            <a:r>
              <a:rPr b="1" spc="-40" dirty="0">
                <a:latin typeface="+mn-lt"/>
              </a:rPr>
              <a:t> </a:t>
            </a:r>
            <a:r>
              <a:rPr b="1" spc="-20" dirty="0">
                <a:latin typeface="+mn-lt"/>
              </a:rPr>
              <a:t>sustainable?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AE9DD3-9F25-4451-B1C4-B5A3F697462E}"/>
              </a:ext>
            </a:extLst>
          </p:cNvPr>
          <p:cNvSpPr/>
          <p:nvPr/>
        </p:nvSpPr>
        <p:spPr>
          <a:xfrm>
            <a:off x="3052128" y="185000"/>
            <a:ext cx="60877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4000" b="1" dirty="0">
                <a:cs typeface="Calibri"/>
              </a:rPr>
              <a:t>Sustainability and Recycling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C875864-17BA-4A44-B605-ECF241833C63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297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1600" y="3351924"/>
            <a:ext cx="6096000" cy="1734064"/>
          </a:xfrm>
          <a:prstGeom prst="rect">
            <a:avLst/>
          </a:prstGeom>
        </p:spPr>
        <p:txBody>
          <a:bodyPr>
            <a:spAutoFit/>
          </a:bodyPr>
          <a:lstStyle/>
          <a:p>
            <a:pPr marL="1066773" lvl="1" indent="-457189">
              <a:buFont typeface="Arial" charset="0"/>
              <a:buChar char="•"/>
            </a:pPr>
            <a:r>
              <a:rPr lang="en-US" sz="2667" dirty="0"/>
              <a:t>Converting waste materials into new materials and objects.</a:t>
            </a:r>
          </a:p>
          <a:p>
            <a:pPr marL="1066773" lvl="1" indent="-457189">
              <a:buFont typeface="Arial" charset="0"/>
              <a:buChar char="•"/>
            </a:pPr>
            <a:r>
              <a:rPr lang="en-US" sz="2667" dirty="0"/>
              <a:t>Available for metals, plastic, paper, glass.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010400" y="5402055"/>
            <a:ext cx="4661267" cy="646261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latin typeface="+mn-lt"/>
              </a:rPr>
              <a:t>Cost-benefit of recycling: energy savings</a:t>
            </a:r>
          </a:p>
        </p:txBody>
      </p:sp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2804805"/>
              </p:ext>
            </p:extLst>
          </p:nvPr>
        </p:nvGraphicFramePr>
        <p:xfrm>
          <a:off x="7255058" y="1857025"/>
          <a:ext cx="4171950" cy="34611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5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5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4453"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+mn-lt"/>
                        </a:rPr>
                        <a:t>Material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+mn-lt"/>
                        </a:rPr>
                        <a:t>Energy savings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+mn-lt"/>
                        </a:rPr>
                        <a:t>Aluminum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+mn-lt"/>
                        </a:rPr>
                        <a:t>95%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+mn-lt"/>
                        </a:rPr>
                        <a:t>Cardboard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+mn-lt"/>
                        </a:rPr>
                        <a:t>24%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+mn-lt"/>
                        </a:rPr>
                        <a:t>Glass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+mn-lt"/>
                        </a:rPr>
                        <a:t>5-30%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+mn-lt"/>
                        </a:rPr>
                        <a:t>Paper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+mn-lt"/>
                        </a:rPr>
                        <a:t>40%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+mn-lt"/>
                        </a:rPr>
                        <a:t>Plastics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+mn-lt"/>
                        </a:rPr>
                        <a:t>70%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+mn-lt"/>
                        </a:rPr>
                        <a:t>Steel</a:t>
                      </a: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>
                          <a:latin typeface="+mn-lt"/>
                        </a:rPr>
                        <a:t>60%</a:t>
                      </a: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BCDB1830-A5F6-47E2-9959-F834A17D976C}"/>
              </a:ext>
            </a:extLst>
          </p:cNvPr>
          <p:cNvSpPr/>
          <p:nvPr/>
        </p:nvSpPr>
        <p:spPr>
          <a:xfrm>
            <a:off x="3052128" y="185000"/>
            <a:ext cx="60877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4000" b="1" dirty="0">
                <a:cs typeface="Calibri"/>
              </a:rPr>
              <a:t>Sustainability and Recycling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0F89D7B-63FB-4D77-8100-2A52D6347B50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F276385-C769-4C68-8041-428FEDED80A8}"/>
              </a:ext>
            </a:extLst>
          </p:cNvPr>
          <p:cNvSpPr txBox="1"/>
          <p:nvPr/>
        </p:nvSpPr>
        <p:spPr>
          <a:xfrm>
            <a:off x="2068021" y="2644038"/>
            <a:ext cx="21631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Recycling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0D72E97-92DA-4A73-814B-F0A64953DB1C}"/>
              </a:ext>
            </a:extLst>
          </p:cNvPr>
          <p:cNvCxnSpPr>
            <a:cxnSpLocks/>
          </p:cNvCxnSpPr>
          <p:nvPr/>
        </p:nvCxnSpPr>
        <p:spPr>
          <a:xfrm>
            <a:off x="756745" y="3355427"/>
            <a:ext cx="506073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41385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0457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11503" y="6333819"/>
            <a:ext cx="70717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http://</a:t>
            </a:r>
            <a:r>
              <a:rPr lang="en-US" sz="2000" dirty="0" err="1"/>
              <a:t>www.planetaid.org</a:t>
            </a:r>
            <a:r>
              <a:rPr lang="en-US" sz="2000" dirty="0"/>
              <a:t>/blog/recycling-rates-around-the-world</a:t>
            </a:r>
          </a:p>
        </p:txBody>
      </p:sp>
      <p:sp>
        <p:nvSpPr>
          <p:cNvPr id="6" name="Oval 5"/>
          <p:cNvSpPr/>
          <p:nvPr/>
        </p:nvSpPr>
        <p:spPr>
          <a:xfrm rot="20536016">
            <a:off x="6587321" y="5704764"/>
            <a:ext cx="432179" cy="232011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001301" y="5986818"/>
            <a:ext cx="2060811" cy="2638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SOUTH AFRICA 43%</a:t>
            </a:r>
          </a:p>
        </p:txBody>
      </p:sp>
      <p:cxnSp>
        <p:nvCxnSpPr>
          <p:cNvPr id="9" name="Straight Arrow Connector 8"/>
          <p:cNvCxnSpPr>
            <a:endCxn id="6" idx="5"/>
          </p:cNvCxnSpPr>
          <p:nvPr/>
        </p:nvCxnSpPr>
        <p:spPr>
          <a:xfrm flipH="1" flipV="1">
            <a:off x="6973933" y="5852361"/>
            <a:ext cx="350366" cy="1344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82315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242514" y="3307433"/>
            <a:ext cx="7706972" cy="761747"/>
          </a:xfrm>
          <a:prstGeom prst="rect">
            <a:avLst/>
          </a:prstGeom>
        </p:spPr>
        <p:txBody>
          <a:bodyPr vert="horz" wrap="square" lIns="0" tIns="93980" rIns="0" bIns="0" rtlCol="0">
            <a:spAutoFit/>
          </a:bodyPr>
          <a:lstStyle/>
          <a:p>
            <a:pPr marL="12700" marR="5080" algn="ctr">
              <a:lnSpc>
                <a:spcPts val="5200"/>
              </a:lnSpc>
              <a:spcBef>
                <a:spcPts val="740"/>
              </a:spcBef>
            </a:pPr>
            <a:r>
              <a:rPr sz="4800" spc="-15" dirty="0">
                <a:cs typeface="Calibri"/>
              </a:rPr>
              <a:t>Sustainability </a:t>
            </a:r>
            <a:r>
              <a:rPr sz="4800" spc="-5" dirty="0">
                <a:cs typeface="Calibri"/>
              </a:rPr>
              <a:t>is </a:t>
            </a:r>
            <a:r>
              <a:rPr sz="4800" spc="-20" dirty="0">
                <a:cs typeface="Calibri"/>
              </a:rPr>
              <a:t>too</a:t>
            </a:r>
            <a:r>
              <a:rPr sz="4800" spc="-65" dirty="0">
                <a:cs typeface="Calibri"/>
              </a:rPr>
              <a:t> </a:t>
            </a:r>
            <a:r>
              <a:rPr sz="4800" spc="-20" dirty="0">
                <a:cs typeface="Calibri"/>
              </a:rPr>
              <a:t>expensive.</a:t>
            </a:r>
            <a:endParaRPr sz="4800" dirty="0"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A0D1C48-72A0-4C50-898E-5EFD58F2BA33}"/>
              </a:ext>
            </a:extLst>
          </p:cNvPr>
          <p:cNvSpPr/>
          <p:nvPr/>
        </p:nvSpPr>
        <p:spPr>
          <a:xfrm>
            <a:off x="5054919" y="185000"/>
            <a:ext cx="20821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4000" b="1" dirty="0">
                <a:cs typeface="Calibri"/>
              </a:rPr>
              <a:t>Myth</a:t>
            </a:r>
            <a:r>
              <a:rPr lang="en-US" sz="4000" b="1" spc="-91" dirty="0">
                <a:cs typeface="Calibri"/>
              </a:rPr>
              <a:t> #5</a:t>
            </a:r>
            <a:r>
              <a:rPr lang="en-US" sz="4000" b="1" dirty="0">
                <a:cs typeface="Calibri"/>
              </a:rPr>
              <a:t>: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B95771F-1630-490D-8427-62344E4410C1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74861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207374" y="1266195"/>
            <a:ext cx="9777249" cy="137986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R="5080">
              <a:spcBef>
                <a:spcPts val="600"/>
              </a:spcBef>
              <a:tabLst>
                <a:tab pos="5458324" algn="l"/>
              </a:tabLst>
            </a:pPr>
            <a:r>
              <a:rPr sz="2800" spc="-15" dirty="0">
                <a:cs typeface="Calibri"/>
              </a:rPr>
              <a:t>More sustainable </a:t>
            </a:r>
            <a:r>
              <a:rPr sz="2800" spc="-40" dirty="0">
                <a:cs typeface="Calibri"/>
              </a:rPr>
              <a:t>ways </a:t>
            </a:r>
            <a:r>
              <a:rPr sz="2800" dirty="0">
                <a:cs typeface="Calibri"/>
              </a:rPr>
              <a:t>of </a:t>
            </a:r>
            <a:r>
              <a:rPr sz="2800" spc="-5" dirty="0">
                <a:cs typeface="Calibri"/>
              </a:rPr>
              <a:t>doing things usually </a:t>
            </a:r>
            <a:r>
              <a:rPr sz="2800" spc="-20" dirty="0">
                <a:cs typeface="Calibri"/>
              </a:rPr>
              <a:t>costs </a:t>
            </a:r>
            <a:r>
              <a:rPr sz="2800" spc="-5" dirty="0">
                <a:cs typeface="Calibri"/>
              </a:rPr>
              <a:t>less </a:t>
            </a:r>
            <a:r>
              <a:rPr sz="2800" spc="-15" dirty="0">
                <a:cs typeface="Calibri"/>
              </a:rPr>
              <a:t>over </a:t>
            </a:r>
            <a:r>
              <a:rPr sz="2800" spc="-5" dirty="0">
                <a:cs typeface="Calibri"/>
              </a:rPr>
              <a:t>the </a:t>
            </a:r>
            <a:r>
              <a:rPr sz="2800" spc="-25" dirty="0">
                <a:cs typeface="Calibri"/>
              </a:rPr>
              <a:t>life</a:t>
            </a:r>
            <a:r>
              <a:rPr lang="en-US" sz="2800" spc="-25" dirty="0">
                <a:cs typeface="Calibri"/>
              </a:rPr>
              <a:t>-</a:t>
            </a:r>
            <a:r>
              <a:rPr sz="2800" spc="-5" dirty="0">
                <a:cs typeface="Calibri"/>
              </a:rPr>
              <a:t>time </a:t>
            </a:r>
            <a:r>
              <a:rPr sz="2800" dirty="0">
                <a:cs typeface="Calibri"/>
              </a:rPr>
              <a:t>of a </a:t>
            </a:r>
            <a:r>
              <a:rPr sz="2800" spc="-15" dirty="0">
                <a:cs typeface="Calibri"/>
              </a:rPr>
              <a:t>product</a:t>
            </a:r>
            <a:r>
              <a:rPr sz="2800" spc="-5" dirty="0">
                <a:cs typeface="Calibri"/>
              </a:rPr>
              <a:t> </a:t>
            </a:r>
            <a:r>
              <a:rPr sz="2800" dirty="0">
                <a:cs typeface="Calibri"/>
              </a:rPr>
              <a:t>or</a:t>
            </a:r>
            <a:r>
              <a:rPr sz="2800" spc="-5" dirty="0">
                <a:cs typeface="Calibri"/>
              </a:rPr>
              <a:t> </a:t>
            </a:r>
            <a:r>
              <a:rPr sz="2800" dirty="0">
                <a:cs typeface="Calibri"/>
              </a:rPr>
              <a:t>service.</a:t>
            </a:r>
            <a:endParaRPr lang="en-US" sz="2800" dirty="0">
              <a:cs typeface="Calibri"/>
            </a:endParaRPr>
          </a:p>
          <a:p>
            <a:pPr marR="5080">
              <a:spcBef>
                <a:spcPts val="600"/>
              </a:spcBef>
              <a:tabLst>
                <a:tab pos="5458324" algn="l"/>
              </a:tabLst>
            </a:pPr>
            <a:r>
              <a:rPr sz="2800" dirty="0">
                <a:cs typeface="Calibri"/>
              </a:rPr>
              <a:t>It</a:t>
            </a:r>
            <a:r>
              <a:rPr sz="2800" spc="-60" dirty="0">
                <a:cs typeface="Calibri"/>
              </a:rPr>
              <a:t> </a:t>
            </a:r>
            <a:r>
              <a:rPr sz="2800" spc="-5" dirty="0">
                <a:cs typeface="Calibri"/>
              </a:rPr>
              <a:t>is</a:t>
            </a:r>
            <a:r>
              <a:rPr sz="2800" spc="-51" dirty="0">
                <a:cs typeface="Calibri"/>
              </a:rPr>
              <a:t> </a:t>
            </a:r>
            <a:r>
              <a:rPr sz="2800" spc="-5" dirty="0">
                <a:cs typeface="Calibri"/>
              </a:rPr>
              <a:t>the </a:t>
            </a:r>
            <a:r>
              <a:rPr sz="2800" spc="-25" dirty="0">
                <a:cs typeface="Calibri"/>
              </a:rPr>
              <a:t>upfront </a:t>
            </a:r>
            <a:r>
              <a:rPr sz="2800" spc="-20" dirty="0">
                <a:cs typeface="Calibri"/>
              </a:rPr>
              <a:t>costs </a:t>
            </a:r>
            <a:r>
              <a:rPr sz="2800" spc="-15" dirty="0">
                <a:cs typeface="Calibri"/>
              </a:rPr>
              <a:t>that </a:t>
            </a:r>
            <a:r>
              <a:rPr sz="2800" spc="-11" dirty="0">
                <a:cs typeface="Calibri"/>
              </a:rPr>
              <a:t>can</a:t>
            </a:r>
            <a:r>
              <a:rPr lang="en-US" sz="2800" spc="-11" dirty="0">
                <a:cs typeface="Calibri"/>
              </a:rPr>
              <a:t> sometimes</a:t>
            </a:r>
            <a:r>
              <a:rPr sz="2800" spc="-11" dirty="0">
                <a:cs typeface="Calibri"/>
              </a:rPr>
              <a:t> </a:t>
            </a:r>
            <a:r>
              <a:rPr sz="2800" spc="-5" dirty="0">
                <a:cs typeface="Calibri"/>
              </a:rPr>
              <a:t>be higher</a:t>
            </a:r>
            <a:r>
              <a:rPr lang="en-US" sz="2800" spc="-5" dirty="0">
                <a:cs typeface="Calibri"/>
              </a:rPr>
              <a:t>.</a:t>
            </a:r>
            <a:r>
              <a:rPr sz="2800" spc="-5" dirty="0">
                <a:cs typeface="Calibri"/>
              </a:rPr>
              <a:t>  </a:t>
            </a:r>
            <a:endParaRPr sz="2800" dirty="0">
              <a:cs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70EA9C-F9BE-4F04-BD68-65D18060AF34}"/>
              </a:ext>
            </a:extLst>
          </p:cNvPr>
          <p:cNvSpPr/>
          <p:nvPr/>
        </p:nvSpPr>
        <p:spPr>
          <a:xfrm>
            <a:off x="3157319" y="185000"/>
            <a:ext cx="58773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4000" b="1" dirty="0">
                <a:cs typeface="Calibri"/>
              </a:rPr>
              <a:t>Sustainability and Expense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C53D9F7-8D93-4C15-A314-DC3CAF718D21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230AEB05-90AA-40C9-81BD-76AFB85DFB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3545" y="2760340"/>
            <a:ext cx="5584909" cy="37349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AE0A16-D92F-47C0-ABF4-B350048726B3}"/>
              </a:ext>
            </a:extLst>
          </p:cNvPr>
          <p:cNvSpPr txBox="1"/>
          <p:nvPr/>
        </p:nvSpPr>
        <p:spPr>
          <a:xfrm>
            <a:off x="710350" y="6525717"/>
            <a:ext cx="61378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Image: Wikimedia Commons, Solar panels installed in Baja Sur California, Author: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BishopBandita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931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207374" y="1266195"/>
            <a:ext cx="9777249" cy="1379865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R="5080">
              <a:spcBef>
                <a:spcPts val="600"/>
              </a:spcBef>
              <a:tabLst>
                <a:tab pos="5458324" algn="l"/>
              </a:tabLst>
            </a:pPr>
            <a:r>
              <a:rPr lang="en-US" sz="2800" spc="-15" dirty="0">
                <a:cs typeface="Calibri"/>
              </a:rPr>
              <a:t>What is rare is expensive.</a:t>
            </a:r>
          </a:p>
          <a:p>
            <a:pPr marR="5080">
              <a:spcBef>
                <a:spcPts val="600"/>
              </a:spcBef>
              <a:tabLst>
                <a:tab pos="5458324" algn="l"/>
              </a:tabLst>
            </a:pPr>
            <a:r>
              <a:rPr lang="en-US" sz="2800" spc="-15" dirty="0">
                <a:cs typeface="Calibri"/>
              </a:rPr>
              <a:t>It is hard to imagine that an expensive process/product is sustainable </a:t>
            </a:r>
            <a:endParaRPr sz="2800" dirty="0">
              <a:cs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70EA9C-F9BE-4F04-BD68-65D18060AF34}"/>
              </a:ext>
            </a:extLst>
          </p:cNvPr>
          <p:cNvSpPr/>
          <p:nvPr/>
        </p:nvSpPr>
        <p:spPr>
          <a:xfrm>
            <a:off x="3157319" y="185000"/>
            <a:ext cx="58773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4000" b="1" dirty="0">
                <a:cs typeface="Calibri"/>
              </a:rPr>
              <a:t>Sustainability and Expense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C53D9F7-8D93-4C15-A314-DC3CAF718D21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137" y="2879834"/>
            <a:ext cx="4616325" cy="2632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33137" y="5561782"/>
            <a:ext cx="5057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Roasted gold ore from Cripple Creek, Colorado, USA</a:t>
            </a:r>
          </a:p>
        </p:txBody>
      </p:sp>
      <p:sp>
        <p:nvSpPr>
          <p:cNvPr id="5" name="Rectangle 4"/>
          <p:cNvSpPr/>
          <p:nvPr/>
        </p:nvSpPr>
        <p:spPr>
          <a:xfrm>
            <a:off x="109319" y="6437615"/>
            <a:ext cx="925539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https://commons.wikimedia.org/wiki/File:Roasted_Cripple_Creek_gold_ore_3.jpg, https://www.theatlas.com/charts/S1Isjut3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10025" t="15061" r="12432" b="9537"/>
          <a:stretch/>
        </p:blipFill>
        <p:spPr>
          <a:xfrm>
            <a:off x="6347533" y="2879833"/>
            <a:ext cx="4776187" cy="261242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287861" y="5554383"/>
            <a:ext cx="5057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More intense use of lithium in batteries means higher cost of lithium and more difficult access</a:t>
            </a:r>
          </a:p>
        </p:txBody>
      </p:sp>
    </p:spTree>
    <p:extLst>
      <p:ext uri="{BB962C8B-B14F-4D97-AF65-F5344CB8AC3E}">
        <p14:creationId xmlns:p14="http://schemas.microsoft.com/office/powerpoint/2010/main" val="15621556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207374" y="1266195"/>
            <a:ext cx="9777249" cy="872034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R="5080">
              <a:spcBef>
                <a:spcPts val="600"/>
              </a:spcBef>
              <a:tabLst>
                <a:tab pos="5458324" algn="l"/>
              </a:tabLst>
            </a:pPr>
            <a:r>
              <a:rPr lang="en-US" sz="2800" spc="-15" dirty="0">
                <a:cs typeface="Calibri"/>
              </a:rPr>
              <a:t>Developing new technologies comes with risks and upfront investments</a:t>
            </a:r>
            <a:endParaRPr sz="2800" dirty="0">
              <a:cs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70EA9C-F9BE-4F04-BD68-65D18060AF34}"/>
              </a:ext>
            </a:extLst>
          </p:cNvPr>
          <p:cNvSpPr/>
          <p:nvPr/>
        </p:nvSpPr>
        <p:spPr>
          <a:xfrm>
            <a:off x="3157319" y="185000"/>
            <a:ext cx="58773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4000" b="1" dirty="0">
                <a:cs typeface="Calibri"/>
              </a:rPr>
              <a:t>Sustainability and Expense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C53D9F7-8D93-4C15-A314-DC3CAF718D21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AAE0A16-D92F-47C0-ABF4-B350048726B3}"/>
              </a:ext>
            </a:extLst>
          </p:cNvPr>
          <p:cNvSpPr txBox="1"/>
          <p:nvPr/>
        </p:nvSpPr>
        <p:spPr>
          <a:xfrm>
            <a:off x="710350" y="6525717"/>
            <a:ext cx="35679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Image: https://www.gao.gov/products/GAO-14-181SP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354" y="2250415"/>
            <a:ext cx="9644871" cy="388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2389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118869" y="3099677"/>
            <a:ext cx="9954261" cy="1416157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12700" marR="5080" algn="ctr">
              <a:lnSpc>
                <a:spcPct val="90000"/>
              </a:lnSpc>
              <a:spcBef>
                <a:spcPts val="675"/>
              </a:spcBef>
              <a:tabLst>
                <a:tab pos="1823674" algn="l"/>
              </a:tabLst>
            </a:pPr>
            <a:r>
              <a:rPr sz="4800" spc="-15" dirty="0">
                <a:cs typeface="Calibri"/>
              </a:rPr>
              <a:t>Sustainability </a:t>
            </a:r>
            <a:r>
              <a:rPr sz="4800" spc="-5" dirty="0">
                <a:cs typeface="Calibri"/>
              </a:rPr>
              <a:t>means</a:t>
            </a:r>
            <a:r>
              <a:rPr lang="en-US" sz="4800" spc="-5" dirty="0">
                <a:cs typeface="Calibri"/>
              </a:rPr>
              <a:t> </a:t>
            </a:r>
            <a:r>
              <a:rPr sz="4800" spc="-11" dirty="0">
                <a:cs typeface="Calibri"/>
              </a:rPr>
              <a:t>lowering</a:t>
            </a:r>
            <a:r>
              <a:rPr sz="4800" spc="-91" dirty="0">
                <a:cs typeface="Calibri"/>
              </a:rPr>
              <a:t> </a:t>
            </a:r>
            <a:r>
              <a:rPr sz="4800" spc="-5" dirty="0">
                <a:cs typeface="Calibri"/>
              </a:rPr>
              <a:t>our </a:t>
            </a:r>
            <a:r>
              <a:rPr sz="4800" dirty="0">
                <a:cs typeface="Calibri"/>
              </a:rPr>
              <a:t> </a:t>
            </a:r>
            <a:r>
              <a:rPr sz="4800" spc="-25" dirty="0">
                <a:cs typeface="Calibri"/>
              </a:rPr>
              <a:t>standard </a:t>
            </a:r>
            <a:r>
              <a:rPr sz="4800" spc="-5" dirty="0">
                <a:cs typeface="Calibri"/>
              </a:rPr>
              <a:t>of</a:t>
            </a:r>
            <a:r>
              <a:rPr sz="4800" spc="-25" dirty="0">
                <a:cs typeface="Calibri"/>
              </a:rPr>
              <a:t> </a:t>
            </a:r>
            <a:r>
              <a:rPr sz="4800" spc="-5" dirty="0">
                <a:cs typeface="Calibri"/>
              </a:rPr>
              <a:t>living.</a:t>
            </a:r>
            <a:endParaRPr sz="4800" dirty="0"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F6B3236-EFAC-463A-9328-5EEC305CFE2E}"/>
              </a:ext>
            </a:extLst>
          </p:cNvPr>
          <p:cNvSpPr/>
          <p:nvPr/>
        </p:nvSpPr>
        <p:spPr>
          <a:xfrm>
            <a:off x="5054919" y="185000"/>
            <a:ext cx="20821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4000" b="1" dirty="0">
                <a:cs typeface="Calibri"/>
              </a:rPr>
              <a:t>Myth</a:t>
            </a:r>
            <a:r>
              <a:rPr lang="en-US" sz="4000" b="1" spc="-91" dirty="0">
                <a:cs typeface="Calibri"/>
              </a:rPr>
              <a:t> #6</a:t>
            </a:r>
            <a:r>
              <a:rPr lang="en-US" sz="4000" b="1" dirty="0">
                <a:cs typeface="Calibri"/>
              </a:rPr>
              <a:t>: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125D5D7-0A92-4F83-A55F-21FBDDC08BA4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30870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762001" y="1617717"/>
            <a:ext cx="9892144" cy="41985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spcBef>
                <a:spcPts val="600"/>
              </a:spcBef>
            </a:pPr>
            <a:r>
              <a:rPr sz="2800" spc="-5" dirty="0">
                <a:cs typeface="Calibri"/>
              </a:rPr>
              <a:t>Once </a:t>
            </a:r>
            <a:r>
              <a:rPr sz="2800" spc="-15" dirty="0">
                <a:cs typeface="Calibri"/>
              </a:rPr>
              <a:t>we start </a:t>
            </a:r>
            <a:r>
              <a:rPr lang="en-US" sz="2800" spc="-25" dirty="0">
                <a:cs typeface="Calibri"/>
              </a:rPr>
              <a:t>becoming organized </a:t>
            </a:r>
            <a:r>
              <a:rPr sz="2800" spc="-5" dirty="0">
                <a:cs typeface="Calibri"/>
              </a:rPr>
              <a:t>and </a:t>
            </a:r>
            <a:r>
              <a:rPr sz="2800" spc="-20" dirty="0">
                <a:cs typeface="Calibri"/>
              </a:rPr>
              <a:t>innovate, </a:t>
            </a:r>
            <a:r>
              <a:rPr sz="2800" spc="-5" dirty="0">
                <a:cs typeface="Calibri"/>
              </a:rPr>
              <a:t>the </a:t>
            </a:r>
            <a:r>
              <a:rPr sz="2800" spc="-11" dirty="0">
                <a:cs typeface="Calibri"/>
              </a:rPr>
              <a:t>breakthroughs </a:t>
            </a:r>
            <a:r>
              <a:rPr lang="en-US" sz="2800" spc="-15" dirty="0">
                <a:cs typeface="Calibri"/>
              </a:rPr>
              <a:t>can be</a:t>
            </a:r>
            <a:r>
              <a:rPr sz="2800" spc="-15" dirty="0">
                <a:cs typeface="Calibri"/>
              </a:rPr>
              <a:t> </a:t>
            </a:r>
            <a:r>
              <a:rPr sz="2800" spc="-31" dirty="0">
                <a:cs typeface="Calibri"/>
              </a:rPr>
              <a:t>extraordinary.</a:t>
            </a:r>
            <a:endParaRPr sz="2800" dirty="0">
              <a:cs typeface="Calibri"/>
            </a:endParaRPr>
          </a:p>
          <a:p>
            <a:pPr>
              <a:spcBef>
                <a:spcPts val="600"/>
              </a:spcBef>
            </a:pPr>
            <a:endParaRPr sz="2800" dirty="0">
              <a:cs typeface="Times New Roman"/>
            </a:endParaRPr>
          </a:p>
          <a:p>
            <a:pPr marR="1352517">
              <a:spcBef>
                <a:spcPts val="600"/>
              </a:spcBef>
            </a:pPr>
            <a:r>
              <a:rPr sz="2800" spc="-11" dirty="0">
                <a:cs typeface="Calibri"/>
              </a:rPr>
              <a:t>The</a:t>
            </a:r>
            <a:r>
              <a:rPr lang="en-US" sz="2800" spc="-11" dirty="0">
                <a:cs typeface="Calibri"/>
              </a:rPr>
              <a:t>se innovations</a:t>
            </a:r>
            <a:r>
              <a:rPr sz="2800" spc="-11" dirty="0">
                <a:cs typeface="Calibri"/>
              </a:rPr>
              <a:t> </a:t>
            </a:r>
            <a:r>
              <a:rPr sz="2800" spc="-5" dirty="0">
                <a:cs typeface="Calibri"/>
              </a:rPr>
              <a:t>will </a:t>
            </a:r>
            <a:r>
              <a:rPr sz="2800" spc="-11" dirty="0">
                <a:cs typeface="Calibri"/>
              </a:rPr>
              <a:t>allow </a:t>
            </a:r>
            <a:r>
              <a:rPr sz="2800" dirty="0">
                <a:cs typeface="Calibri"/>
              </a:rPr>
              <a:t>us </a:t>
            </a:r>
            <a:r>
              <a:rPr sz="2800" spc="-15" dirty="0">
                <a:cs typeface="Calibri"/>
              </a:rPr>
              <a:t>to </a:t>
            </a:r>
            <a:r>
              <a:rPr sz="2800" dirty="0">
                <a:cs typeface="Calibri"/>
              </a:rPr>
              <a:t>use </a:t>
            </a:r>
            <a:r>
              <a:rPr sz="2800" spc="-15" dirty="0">
                <a:cs typeface="Calibri"/>
              </a:rPr>
              <a:t>resources more</a:t>
            </a:r>
            <a:r>
              <a:rPr lang="en-US" sz="2800" spc="-15" dirty="0">
                <a:cs typeface="Calibri"/>
              </a:rPr>
              <a:t> </a:t>
            </a:r>
            <a:r>
              <a:rPr lang="en-US" sz="2800" spc="-25" dirty="0">
                <a:cs typeface="Calibri"/>
              </a:rPr>
              <a:t>productively</a:t>
            </a:r>
            <a:r>
              <a:rPr sz="2800" spc="-25" dirty="0">
                <a:cs typeface="Calibri"/>
              </a:rPr>
              <a:t>, </a:t>
            </a:r>
            <a:r>
              <a:rPr sz="2800" spc="-5" dirty="0">
                <a:cs typeface="Calibri"/>
              </a:rPr>
              <a:t>which in turn </a:t>
            </a:r>
            <a:r>
              <a:rPr lang="en-US" sz="2800" spc="-5" dirty="0">
                <a:cs typeface="Calibri"/>
              </a:rPr>
              <a:t>will </a:t>
            </a:r>
            <a:r>
              <a:rPr sz="2800" spc="-11" dirty="0">
                <a:cs typeface="Calibri"/>
              </a:rPr>
              <a:t>allow </a:t>
            </a:r>
            <a:r>
              <a:rPr sz="2800" dirty="0">
                <a:cs typeface="Calibri"/>
              </a:rPr>
              <a:t>us </a:t>
            </a:r>
            <a:r>
              <a:rPr sz="2800" spc="-15" dirty="0">
                <a:cs typeface="Calibri"/>
              </a:rPr>
              <a:t>to </a:t>
            </a:r>
            <a:r>
              <a:rPr sz="2800" dirty="0">
                <a:cs typeface="Calibri"/>
              </a:rPr>
              <a:t>be </a:t>
            </a:r>
            <a:r>
              <a:rPr sz="2800" spc="-15" dirty="0">
                <a:cs typeface="Calibri"/>
              </a:rPr>
              <a:t>prosperous, </a:t>
            </a:r>
            <a:r>
              <a:rPr sz="2800" spc="-25" dirty="0">
                <a:cs typeface="Calibri"/>
              </a:rPr>
              <a:t>fed,</a:t>
            </a:r>
            <a:r>
              <a:rPr lang="en-US" sz="2800" spc="-25" dirty="0">
                <a:cs typeface="Calibri"/>
              </a:rPr>
              <a:t> </a:t>
            </a:r>
            <a:r>
              <a:rPr sz="2800" spc="-15" dirty="0">
                <a:cs typeface="Calibri"/>
              </a:rPr>
              <a:t>entertained,</a:t>
            </a:r>
            <a:r>
              <a:rPr sz="2800" spc="75" dirty="0">
                <a:cs typeface="Calibri"/>
              </a:rPr>
              <a:t> </a:t>
            </a:r>
            <a:r>
              <a:rPr lang="en-US" sz="2800" spc="75" dirty="0">
                <a:cs typeface="Calibri"/>
              </a:rPr>
              <a:t>and </a:t>
            </a:r>
            <a:r>
              <a:rPr sz="2800" spc="-11" dirty="0">
                <a:cs typeface="Calibri"/>
              </a:rPr>
              <a:t>secure.</a:t>
            </a:r>
            <a:endParaRPr sz="2800" dirty="0">
              <a:cs typeface="Calibri"/>
            </a:endParaRPr>
          </a:p>
          <a:p>
            <a:pPr>
              <a:spcBef>
                <a:spcPts val="600"/>
              </a:spcBef>
            </a:pPr>
            <a:endParaRPr sz="2800" dirty="0">
              <a:cs typeface="Times New Roman"/>
            </a:endParaRPr>
          </a:p>
          <a:p>
            <a:pPr marR="310507">
              <a:spcBef>
                <a:spcPts val="600"/>
              </a:spcBef>
            </a:pPr>
            <a:r>
              <a:rPr sz="2800" spc="-5" dirty="0">
                <a:cs typeface="Calibri"/>
              </a:rPr>
              <a:t>The </a:t>
            </a:r>
            <a:r>
              <a:rPr sz="2800" spc="-15" dirty="0">
                <a:cs typeface="Calibri"/>
              </a:rPr>
              <a:t>innovation at </a:t>
            </a:r>
            <a:r>
              <a:rPr sz="2800" spc="-5" dirty="0">
                <a:cs typeface="Calibri"/>
              </a:rPr>
              <a:t>the heart of </a:t>
            </a:r>
            <a:r>
              <a:rPr sz="2800" spc="-11" dirty="0">
                <a:cs typeface="Calibri"/>
              </a:rPr>
              <a:t>sustainable living </a:t>
            </a:r>
            <a:r>
              <a:rPr sz="2800" spc="-5" dirty="0">
                <a:cs typeface="Calibri"/>
              </a:rPr>
              <a:t>will </a:t>
            </a:r>
            <a:r>
              <a:rPr sz="2800" dirty="0">
                <a:cs typeface="Calibri"/>
              </a:rPr>
              <a:t>be a </a:t>
            </a:r>
            <a:r>
              <a:rPr sz="2800" spc="-11" dirty="0">
                <a:cs typeface="Calibri"/>
              </a:rPr>
              <a:t>powerful economic</a:t>
            </a:r>
            <a:r>
              <a:rPr sz="2800" dirty="0">
                <a:cs typeface="Calibri"/>
              </a:rPr>
              <a:t> </a:t>
            </a:r>
            <a:r>
              <a:rPr sz="2800" spc="-11" dirty="0">
                <a:cs typeface="Calibri"/>
              </a:rPr>
              <a:t>engine.</a:t>
            </a:r>
            <a:endParaRPr sz="2800" dirty="0"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6C986D-D55B-4B96-B14D-C19019B5706C}"/>
              </a:ext>
            </a:extLst>
          </p:cNvPr>
          <p:cNvSpPr/>
          <p:nvPr/>
        </p:nvSpPr>
        <p:spPr>
          <a:xfrm>
            <a:off x="2129025" y="185000"/>
            <a:ext cx="79339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4000" b="1" dirty="0">
                <a:cs typeface="Calibri"/>
              </a:rPr>
              <a:t>Sustainability and Standard of Living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A26F925-14C8-4540-93D0-8B379B831D0D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181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5525" y="5604813"/>
            <a:ext cx="9140951" cy="118101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5524" y="3061"/>
            <a:ext cx="9140952" cy="7312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450" y="66502"/>
            <a:ext cx="606830" cy="6068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38306" y="149629"/>
            <a:ext cx="4247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dirty="0">
                <a:ln w="0"/>
                <a:gradFill flip="none" rotWithShape="1">
                  <a:gsLst>
                    <a:gs pos="0">
                      <a:srgbClr val="70AD47">
                        <a:lumMod val="75000"/>
                      </a:srgbClr>
                    </a:gs>
                    <a:gs pos="52000">
                      <a:srgbClr val="ED7D31">
                        <a:lumMod val="75000"/>
                      </a:srgbClr>
                    </a:gs>
                    <a:gs pos="82000">
                      <a:srgbClr val="FF0000"/>
                    </a:gs>
                    <a:gs pos="100000">
                      <a:srgbClr val="F3CDED"/>
                    </a:gs>
                  </a:gsLst>
                  <a:lin ang="0" scaled="1"/>
                  <a:tileRect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</a:rPr>
              <a:t>McGill Sustainability Systems Initiative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57003" y="6010651"/>
            <a:ext cx="4256116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prstClr val="white"/>
                </a:solidFill>
                <a:latin typeface="Calibri" panose="020F0502020204030204"/>
              </a:rPr>
              <a:t>MATERIALS THEME</a:t>
            </a:r>
          </a:p>
        </p:txBody>
      </p:sp>
      <p:sp>
        <p:nvSpPr>
          <p:cNvPr id="10" name="Title 9"/>
          <p:cNvSpPr>
            <a:spLocks noGrp="1"/>
          </p:cNvSpPr>
          <p:nvPr>
            <p:ph type="ctrTitle"/>
          </p:nvPr>
        </p:nvSpPr>
        <p:spPr>
          <a:xfrm>
            <a:off x="2209800" y="286621"/>
            <a:ext cx="7772400" cy="2387600"/>
          </a:xfrm>
        </p:spPr>
        <p:txBody>
          <a:bodyPr>
            <a:normAutofit/>
          </a:bodyPr>
          <a:lstStyle/>
          <a:p>
            <a:r>
              <a:rPr lang="en-CA" b="1" dirty="0"/>
              <a:t>SUSTAINABLE MATERIALS THEME</a:t>
            </a:r>
            <a:endParaRPr lang="en-US" dirty="0"/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>
          <a:xfrm>
            <a:off x="2667000" y="2471327"/>
            <a:ext cx="6858000" cy="1655762"/>
          </a:xfrm>
        </p:spPr>
        <p:txBody>
          <a:bodyPr>
            <a:normAutofit/>
          </a:bodyPr>
          <a:lstStyle/>
          <a:p>
            <a:r>
              <a:rPr lang="en-US" i="1" u="sng" dirty="0"/>
              <a:t>Co leads:</a:t>
            </a:r>
          </a:p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612438" y="4463003"/>
            <a:ext cx="298072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George Demopoulos </a:t>
            </a:r>
          </a:p>
          <a:p>
            <a:pPr algn="ctr">
              <a:defRPr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Dept. of Mining and Materials Engineering, Faculty of Engineering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4444182" y="4425419"/>
            <a:ext cx="351802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Nil Basu </a:t>
            </a:r>
          </a:p>
          <a:p>
            <a:pPr algn="ctr">
              <a:defRPr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Dept. of Natural Resource Science and School of Human Nutrition, Faculty of Agriculture and Environmental Sciences</a:t>
            </a:r>
          </a:p>
        </p:txBody>
      </p:sp>
      <p:sp>
        <p:nvSpPr>
          <p:cNvPr id="7" name="Rectangle 6"/>
          <p:cNvSpPr/>
          <p:nvPr/>
        </p:nvSpPr>
        <p:spPr>
          <a:xfrm>
            <a:off x="7775713" y="4468232"/>
            <a:ext cx="278456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Audrey Moores </a:t>
            </a:r>
          </a:p>
          <a:p>
            <a:pPr algn="ctr">
              <a:defRPr/>
            </a:pPr>
            <a:r>
              <a:rPr lang="en-US" sz="1600" dirty="0">
                <a:solidFill>
                  <a:prstClr val="black"/>
                </a:solidFill>
                <a:latin typeface="Calibri" panose="020F0502020204030204"/>
              </a:rPr>
              <a:t>Dept. of Chemistry, Faculty of Science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t="7898"/>
          <a:stretch/>
        </p:blipFill>
        <p:spPr>
          <a:xfrm>
            <a:off x="5673760" y="2949677"/>
            <a:ext cx="1058868" cy="140434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/>
          <a:srcRect l="6540" t="5877" r="6189" b="-375"/>
          <a:stretch/>
        </p:blipFill>
        <p:spPr>
          <a:xfrm>
            <a:off x="2609642" y="2949677"/>
            <a:ext cx="986318" cy="142048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8889" y="2984923"/>
            <a:ext cx="998213" cy="134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0280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546969" y="2690505"/>
            <a:ext cx="9098062" cy="2327754"/>
          </a:xfrm>
          <a:prstGeom prst="rect">
            <a:avLst/>
          </a:prstGeom>
        </p:spPr>
        <p:txBody>
          <a:bodyPr vert="horz" wrap="square" lIns="0" tIns="146051" rIns="0" bIns="0" rtlCol="0">
            <a:spAutoFit/>
          </a:bodyPr>
          <a:lstStyle/>
          <a:p>
            <a:pPr marL="12700" marR="5080" algn="ctr">
              <a:lnSpc>
                <a:spcPct val="80100"/>
              </a:lnSpc>
              <a:spcBef>
                <a:spcPts val="1151"/>
              </a:spcBef>
            </a:pPr>
            <a:r>
              <a:rPr sz="4400" spc="-5" dirty="0">
                <a:latin typeface="Calibri"/>
                <a:cs typeface="Calibri"/>
              </a:rPr>
              <a:t>Consumer choices </a:t>
            </a:r>
            <a:r>
              <a:rPr sz="4400" dirty="0">
                <a:latin typeface="Calibri"/>
                <a:cs typeface="Calibri"/>
              </a:rPr>
              <a:t>and </a:t>
            </a:r>
            <a:r>
              <a:rPr sz="4400" spc="-20" dirty="0">
                <a:latin typeface="Calibri"/>
                <a:cs typeface="Calibri"/>
              </a:rPr>
              <a:t>grassroots </a:t>
            </a:r>
            <a:r>
              <a:rPr sz="4400" spc="-11" dirty="0">
                <a:latin typeface="Calibri"/>
                <a:cs typeface="Calibri"/>
              </a:rPr>
              <a:t>activism, </a:t>
            </a:r>
            <a:r>
              <a:rPr sz="4400" spc="-5" dirty="0">
                <a:latin typeface="Calibri"/>
                <a:cs typeface="Calibri"/>
              </a:rPr>
              <a:t>not </a:t>
            </a:r>
            <a:r>
              <a:rPr sz="4400" spc="-20" dirty="0">
                <a:latin typeface="Calibri"/>
                <a:cs typeface="Calibri"/>
              </a:rPr>
              <a:t>government </a:t>
            </a:r>
            <a:r>
              <a:rPr sz="4400" spc="-15" dirty="0">
                <a:latin typeface="Calibri"/>
                <a:cs typeface="Calibri"/>
              </a:rPr>
              <a:t>intervention, </a:t>
            </a:r>
            <a:r>
              <a:rPr sz="4400" spc="-20" dirty="0">
                <a:latin typeface="Calibri"/>
                <a:cs typeface="Calibri"/>
              </a:rPr>
              <a:t>offer </a:t>
            </a:r>
            <a:r>
              <a:rPr sz="4400" dirty="0">
                <a:latin typeface="Calibri"/>
                <a:cs typeface="Calibri"/>
              </a:rPr>
              <a:t>the </a:t>
            </a:r>
            <a:r>
              <a:rPr sz="4400" spc="-35" dirty="0">
                <a:latin typeface="Calibri"/>
                <a:cs typeface="Calibri"/>
              </a:rPr>
              <a:t>fastest</a:t>
            </a:r>
            <a:r>
              <a:rPr lang="en-US" sz="4400" spc="-35" dirty="0">
                <a:latin typeface="Calibri"/>
                <a:cs typeface="Calibri"/>
              </a:rPr>
              <a:t> and</a:t>
            </a:r>
            <a:r>
              <a:rPr sz="4400" spc="-35" dirty="0">
                <a:latin typeface="Calibri"/>
                <a:cs typeface="Calibri"/>
              </a:rPr>
              <a:t> </a:t>
            </a:r>
            <a:r>
              <a:rPr sz="4400" spc="-20" dirty="0">
                <a:latin typeface="Calibri"/>
                <a:cs typeface="Calibri"/>
              </a:rPr>
              <a:t>most </a:t>
            </a:r>
            <a:r>
              <a:rPr sz="4400" spc="-15" dirty="0">
                <a:latin typeface="Calibri"/>
                <a:cs typeface="Calibri"/>
              </a:rPr>
              <a:t>efficient </a:t>
            </a:r>
            <a:r>
              <a:rPr sz="4400" spc="-25" dirty="0">
                <a:latin typeface="Calibri"/>
                <a:cs typeface="Calibri"/>
              </a:rPr>
              <a:t>routes </a:t>
            </a:r>
            <a:r>
              <a:rPr sz="4400" spc="-20" dirty="0">
                <a:latin typeface="Calibri"/>
                <a:cs typeface="Calibri"/>
              </a:rPr>
              <a:t>to </a:t>
            </a:r>
            <a:r>
              <a:rPr sz="4400" spc="-31" dirty="0">
                <a:latin typeface="Calibri"/>
                <a:cs typeface="Calibri"/>
              </a:rPr>
              <a:t>sustainability.</a:t>
            </a:r>
            <a:endParaRPr sz="4400" dirty="0">
              <a:latin typeface="Calibri"/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7F9CAF-807D-4BAB-A8E1-363B535FFF0D}"/>
              </a:ext>
            </a:extLst>
          </p:cNvPr>
          <p:cNvSpPr/>
          <p:nvPr/>
        </p:nvSpPr>
        <p:spPr>
          <a:xfrm>
            <a:off x="5054919" y="185000"/>
            <a:ext cx="20821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4000" b="1" dirty="0">
                <a:cs typeface="Calibri"/>
              </a:rPr>
              <a:t>Myth</a:t>
            </a:r>
            <a:r>
              <a:rPr lang="en-US" sz="4000" b="1" spc="-91" dirty="0">
                <a:cs typeface="Calibri"/>
              </a:rPr>
              <a:t> #7</a:t>
            </a:r>
            <a:r>
              <a:rPr lang="en-US" sz="4000" b="1" dirty="0">
                <a:cs typeface="Calibri"/>
              </a:rPr>
              <a:t>: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8AF28D2-407D-4506-9A20-D74E0CBA2447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76429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124607" y="2488325"/>
            <a:ext cx="9942785" cy="2167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spcBef>
                <a:spcPts val="600"/>
              </a:spcBef>
            </a:pPr>
            <a:r>
              <a:rPr sz="2800" spc="-11" dirty="0">
                <a:cs typeface="Calibri"/>
              </a:rPr>
              <a:t>Popular </a:t>
            </a:r>
            <a:r>
              <a:rPr sz="2800" spc="-15" dirty="0">
                <a:cs typeface="Calibri"/>
              </a:rPr>
              <a:t>grassroots </a:t>
            </a:r>
            <a:r>
              <a:rPr sz="2800" spc="-5" dirty="0">
                <a:cs typeface="Calibri"/>
              </a:rPr>
              <a:t>actions </a:t>
            </a:r>
            <a:r>
              <a:rPr sz="2800" spc="-15" dirty="0">
                <a:cs typeface="Calibri"/>
              </a:rPr>
              <a:t>are </a:t>
            </a:r>
            <a:r>
              <a:rPr sz="2800" spc="-5" dirty="0">
                <a:cs typeface="Calibri"/>
              </a:rPr>
              <a:t>helpful and </a:t>
            </a:r>
            <a:r>
              <a:rPr lang="en-US" sz="2800" spc="-15" dirty="0">
                <a:cs typeface="Calibri"/>
              </a:rPr>
              <a:t>essential to creating change</a:t>
            </a:r>
            <a:r>
              <a:rPr sz="2800" spc="-25" dirty="0">
                <a:cs typeface="Calibri"/>
              </a:rPr>
              <a:t>. </a:t>
            </a:r>
            <a:r>
              <a:rPr sz="2800" dirty="0">
                <a:cs typeface="Calibri"/>
              </a:rPr>
              <a:t>But </a:t>
            </a:r>
            <a:r>
              <a:rPr sz="2800" spc="-15" dirty="0">
                <a:cs typeface="Calibri"/>
              </a:rPr>
              <a:t>progress </a:t>
            </a:r>
            <a:r>
              <a:rPr sz="2800" spc="-5" dirty="0">
                <a:cs typeface="Calibri"/>
              </a:rPr>
              <a:t>on some </a:t>
            </a:r>
            <a:r>
              <a:rPr sz="2800" spc="-20" dirty="0">
                <a:cs typeface="Calibri"/>
              </a:rPr>
              <a:t>reforms, </a:t>
            </a:r>
            <a:r>
              <a:rPr sz="2800" dirty="0">
                <a:cs typeface="Calibri"/>
              </a:rPr>
              <a:t>such </a:t>
            </a:r>
            <a:r>
              <a:rPr sz="2800" spc="-5" dirty="0">
                <a:cs typeface="Calibri"/>
              </a:rPr>
              <a:t>as curbing </a:t>
            </a:r>
            <a:r>
              <a:rPr sz="2800" spc="-15" dirty="0">
                <a:cs typeface="Calibri"/>
              </a:rPr>
              <a:t>CO</a:t>
            </a:r>
            <a:r>
              <a:rPr sz="2800" spc="-15" baseline="-25000" dirty="0">
                <a:cs typeface="Calibri"/>
              </a:rPr>
              <a:t>2</a:t>
            </a:r>
            <a:r>
              <a:rPr sz="2800" spc="-15" dirty="0">
                <a:cs typeface="Calibri"/>
              </a:rPr>
              <a:t> </a:t>
            </a:r>
            <a:r>
              <a:rPr sz="2800" spc="-5" dirty="0">
                <a:cs typeface="Calibri"/>
              </a:rPr>
              <a:t>emissions, </a:t>
            </a:r>
            <a:r>
              <a:rPr sz="2800" spc="-11" dirty="0">
                <a:cs typeface="Calibri"/>
              </a:rPr>
              <a:t>can </a:t>
            </a:r>
            <a:r>
              <a:rPr sz="2800" spc="-5" dirty="0">
                <a:cs typeface="Calibri"/>
              </a:rPr>
              <a:t>only happen if </a:t>
            </a:r>
            <a:r>
              <a:rPr sz="2800" spc="-15" dirty="0">
                <a:cs typeface="Calibri"/>
              </a:rPr>
              <a:t>central </a:t>
            </a:r>
            <a:r>
              <a:rPr sz="2800" spc="-5" dirty="0">
                <a:cs typeface="Calibri"/>
              </a:rPr>
              <a:t>authorities </a:t>
            </a:r>
            <a:r>
              <a:rPr sz="2800" spc="-11" dirty="0">
                <a:cs typeface="Calibri"/>
              </a:rPr>
              <a:t>commit </a:t>
            </a:r>
            <a:r>
              <a:rPr sz="2800" spc="-15" dirty="0">
                <a:cs typeface="Calibri"/>
              </a:rPr>
              <a:t>to </a:t>
            </a:r>
            <a:r>
              <a:rPr sz="2800" spc="-5" dirty="0">
                <a:cs typeface="Calibri"/>
              </a:rPr>
              <a:t>making it</a:t>
            </a:r>
            <a:r>
              <a:rPr lang="en-US" sz="2800" spc="-5" dirty="0">
                <a:cs typeface="Calibri"/>
              </a:rPr>
              <a:t> </a:t>
            </a:r>
            <a:r>
              <a:rPr sz="2800" spc="-5" dirty="0">
                <a:cs typeface="Calibri"/>
              </a:rPr>
              <a:t>happen. </a:t>
            </a:r>
            <a:r>
              <a:rPr sz="2800" spc="-11" dirty="0">
                <a:cs typeface="Calibri"/>
              </a:rPr>
              <a:t>That </a:t>
            </a:r>
            <a:r>
              <a:rPr sz="2800" spc="-5" dirty="0">
                <a:cs typeface="Calibri"/>
              </a:rPr>
              <a:t>is </a:t>
            </a:r>
            <a:r>
              <a:rPr sz="2800" spc="-20" dirty="0">
                <a:cs typeface="Calibri"/>
              </a:rPr>
              <a:t>why </a:t>
            </a:r>
            <a:r>
              <a:rPr sz="2800" spc="-25" dirty="0">
                <a:cs typeface="Calibri"/>
              </a:rPr>
              <a:t>tax </a:t>
            </a:r>
            <a:r>
              <a:rPr sz="2800" spc="-11" dirty="0">
                <a:cs typeface="Calibri"/>
              </a:rPr>
              <a:t>credits, mandatory </a:t>
            </a:r>
            <a:r>
              <a:rPr sz="2800" spc="-5" dirty="0">
                <a:cs typeface="Calibri"/>
              </a:rPr>
              <a:t>fuel-</a:t>
            </a:r>
            <a:r>
              <a:rPr sz="2800" spc="-11" dirty="0">
                <a:cs typeface="Calibri"/>
              </a:rPr>
              <a:t>efficiency </a:t>
            </a:r>
            <a:r>
              <a:rPr sz="2800" spc="-15" dirty="0">
                <a:cs typeface="Calibri"/>
              </a:rPr>
              <a:t>standards</a:t>
            </a:r>
            <a:r>
              <a:rPr lang="en-US" sz="2800" spc="-15" dirty="0">
                <a:cs typeface="Calibri"/>
              </a:rPr>
              <a:t>, and other government regulations are both practical and necessary.</a:t>
            </a:r>
            <a:endParaRPr sz="2800" dirty="0"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F46B0C-CA5B-4A2A-97B7-F3E12EF4A845}"/>
              </a:ext>
            </a:extLst>
          </p:cNvPr>
          <p:cNvSpPr/>
          <p:nvPr/>
        </p:nvSpPr>
        <p:spPr>
          <a:xfrm>
            <a:off x="2250695" y="185000"/>
            <a:ext cx="76906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4000" b="1" dirty="0">
                <a:cs typeface="Calibri"/>
              </a:rPr>
              <a:t>Sustainability and The Government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A29C8ED-0819-4E47-B241-728CFF457D80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85720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258570" y="3278404"/>
            <a:ext cx="9674860" cy="761747"/>
          </a:xfrm>
          <a:prstGeom prst="rect">
            <a:avLst/>
          </a:prstGeom>
        </p:spPr>
        <p:txBody>
          <a:bodyPr vert="horz" wrap="square" lIns="0" tIns="93980" rIns="0" bIns="0" rtlCol="0">
            <a:spAutoFit/>
          </a:bodyPr>
          <a:lstStyle/>
          <a:p>
            <a:pPr marL="12700" marR="5080" algn="ctr">
              <a:lnSpc>
                <a:spcPts val="5200"/>
              </a:lnSpc>
              <a:spcBef>
                <a:spcPts val="740"/>
              </a:spcBef>
            </a:pPr>
            <a:r>
              <a:rPr sz="4800" spc="-11" dirty="0">
                <a:cs typeface="Calibri"/>
              </a:rPr>
              <a:t>New </a:t>
            </a:r>
            <a:r>
              <a:rPr sz="4800" spc="-15" dirty="0">
                <a:cs typeface="Calibri"/>
              </a:rPr>
              <a:t>technology </a:t>
            </a:r>
            <a:r>
              <a:rPr sz="4800" spc="-5" dirty="0">
                <a:cs typeface="Calibri"/>
              </a:rPr>
              <a:t>is </a:t>
            </a:r>
            <a:r>
              <a:rPr sz="4800" spc="-31" dirty="0">
                <a:cs typeface="Calibri"/>
              </a:rPr>
              <a:t>always </a:t>
            </a:r>
            <a:r>
              <a:rPr sz="4800" dirty="0">
                <a:cs typeface="Calibri"/>
              </a:rPr>
              <a:t>the</a:t>
            </a:r>
            <a:r>
              <a:rPr sz="4800" spc="-40" dirty="0">
                <a:cs typeface="Calibri"/>
              </a:rPr>
              <a:t> </a:t>
            </a:r>
            <a:r>
              <a:rPr sz="4800" spc="-71" dirty="0">
                <a:cs typeface="Calibri"/>
              </a:rPr>
              <a:t>answer.</a:t>
            </a:r>
            <a:endParaRPr sz="4800" dirty="0"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11A14B6-B128-42B5-826B-44AE716E3FFF}"/>
              </a:ext>
            </a:extLst>
          </p:cNvPr>
          <p:cNvSpPr/>
          <p:nvPr/>
        </p:nvSpPr>
        <p:spPr>
          <a:xfrm>
            <a:off x="5054919" y="185000"/>
            <a:ext cx="20821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4000" b="1" dirty="0">
                <a:cs typeface="Calibri"/>
              </a:rPr>
              <a:t>Myth</a:t>
            </a:r>
            <a:r>
              <a:rPr lang="en-US" sz="4000" b="1" spc="-91" dirty="0">
                <a:cs typeface="Calibri"/>
              </a:rPr>
              <a:t> #8</a:t>
            </a:r>
            <a:r>
              <a:rPr lang="en-US" sz="4000" b="1" dirty="0">
                <a:cs typeface="Calibri"/>
              </a:rPr>
              <a:t>: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E86F24-9127-46C1-8A8F-325F84C529AA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32737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3059180"/>
            <a:ext cx="11277600" cy="705962"/>
          </a:xfrm>
          <a:prstGeom prst="rect">
            <a:avLst/>
          </a:prstGeom>
        </p:spPr>
        <p:txBody>
          <a:bodyPr vert="horz" wrap="square" lIns="0" tIns="89535" rIns="0" bIns="0" rtlCol="0" anchor="ctr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600"/>
              </a:spcBef>
            </a:pPr>
            <a:r>
              <a:rPr b="0" dirty="0">
                <a:latin typeface="+mn-lt"/>
              </a:rPr>
              <a:t>Is </a:t>
            </a:r>
            <a:r>
              <a:rPr b="0" spc="-11" dirty="0">
                <a:latin typeface="+mn-lt"/>
              </a:rPr>
              <a:t>new technology </a:t>
            </a:r>
            <a:r>
              <a:rPr b="0" spc="-5" dirty="0">
                <a:latin typeface="+mn-lt"/>
              </a:rPr>
              <a:t>the </a:t>
            </a:r>
            <a:r>
              <a:rPr b="0" spc="-15" dirty="0">
                <a:latin typeface="+mn-lt"/>
              </a:rPr>
              <a:t>answer </a:t>
            </a:r>
            <a:r>
              <a:rPr b="0" spc="-25" dirty="0">
                <a:latin typeface="+mn-lt"/>
              </a:rPr>
              <a:t>to</a:t>
            </a:r>
            <a:r>
              <a:rPr b="0" spc="-65" dirty="0">
                <a:latin typeface="+mn-lt"/>
              </a:rPr>
              <a:t> </a:t>
            </a:r>
            <a:r>
              <a:rPr b="0" spc="-15" dirty="0">
                <a:latin typeface="+mn-lt"/>
              </a:rPr>
              <a:t>sustainability?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816454-4A07-4F33-AD27-567227130A9D}"/>
              </a:ext>
            </a:extLst>
          </p:cNvPr>
          <p:cNvSpPr/>
          <p:nvPr/>
        </p:nvSpPr>
        <p:spPr>
          <a:xfrm>
            <a:off x="2771512" y="185000"/>
            <a:ext cx="6649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4000" b="1" dirty="0">
                <a:cs typeface="Calibri"/>
              </a:rPr>
              <a:t>Sustainability and Technology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75D50AF-136B-4A8A-A8BB-EAE74308F51B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48615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43200" y="381001"/>
            <a:ext cx="66094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Water treatment technologies for developing world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1433752"/>
            <a:ext cx="4275189" cy="31128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27200" y="4546601"/>
            <a:ext cx="1312026" cy="4616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err="1"/>
              <a:t>Lifestraw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0" y="2514600"/>
            <a:ext cx="6578600" cy="42142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97601" y="6384332"/>
            <a:ext cx="2652457" cy="4616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/>
              <a:t>Ceramic water filter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0" y="873443"/>
            <a:ext cx="6578600" cy="483900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64001" y="5627449"/>
            <a:ext cx="3057697" cy="4616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/>
              <a:t>Water </a:t>
            </a:r>
            <a:r>
              <a:rPr lang="en-US" sz="2400"/>
              <a:t>purifying bicycle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200" y="990601"/>
            <a:ext cx="6601475" cy="526151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43995" y="6201274"/>
            <a:ext cx="1232069" cy="4616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/>
              <a:t>Life sack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7200" y="825242"/>
            <a:ext cx="9093200" cy="602826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032154" y="6252112"/>
            <a:ext cx="6254597" cy="4616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b="1" dirty="0"/>
              <a:t>“Pure” Water Bottle Filters Water With UV Rays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661" y="714904"/>
            <a:ext cx="6449214" cy="540436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082313" y="6134320"/>
            <a:ext cx="4042389" cy="4616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Hamster Ball-Shaped Solarball</a:t>
            </a:r>
          </a:p>
        </p:txBody>
      </p:sp>
    </p:spTree>
    <p:extLst>
      <p:ext uri="{BB962C8B-B14F-4D97-AF65-F5344CB8AC3E}">
        <p14:creationId xmlns:p14="http://schemas.microsoft.com/office/powerpoint/2010/main" val="1241184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1" grpId="0" animBg="1"/>
      <p:bldP spid="13" grpId="0" animBg="1"/>
      <p:bldP spid="1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271269" y="2939154"/>
            <a:ext cx="9649461" cy="1416157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12700" marR="5080" algn="ctr">
              <a:lnSpc>
                <a:spcPct val="90000"/>
              </a:lnSpc>
              <a:spcBef>
                <a:spcPts val="675"/>
              </a:spcBef>
            </a:pPr>
            <a:r>
              <a:rPr sz="4800" spc="-15" dirty="0">
                <a:latin typeface="Calibri"/>
                <a:cs typeface="Calibri"/>
              </a:rPr>
              <a:t>Sustainability </a:t>
            </a:r>
            <a:r>
              <a:rPr sz="4800" spc="-5" dirty="0">
                <a:latin typeface="Calibri"/>
                <a:cs typeface="Calibri"/>
              </a:rPr>
              <a:t>is </a:t>
            </a:r>
            <a:r>
              <a:rPr sz="4800" spc="-15" dirty="0">
                <a:latin typeface="Calibri"/>
                <a:cs typeface="Calibri"/>
              </a:rPr>
              <a:t>ultimately </a:t>
            </a:r>
            <a:r>
              <a:rPr sz="4800" dirty="0">
                <a:latin typeface="Calibri"/>
                <a:cs typeface="Calibri"/>
              </a:rPr>
              <a:t>a </a:t>
            </a:r>
            <a:r>
              <a:rPr sz="4800" spc="-11" dirty="0">
                <a:latin typeface="Calibri"/>
                <a:cs typeface="Calibri"/>
              </a:rPr>
              <a:t>population </a:t>
            </a:r>
            <a:r>
              <a:rPr sz="4800" spc="-15" dirty="0">
                <a:latin typeface="Calibri"/>
                <a:cs typeface="Calibri"/>
              </a:rPr>
              <a:t>problem.</a:t>
            </a:r>
            <a:endParaRPr sz="4800" dirty="0">
              <a:latin typeface="Calibri"/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CF81C-12CD-4EF6-9F94-DC99B6AE40DF}"/>
              </a:ext>
            </a:extLst>
          </p:cNvPr>
          <p:cNvSpPr/>
          <p:nvPr/>
        </p:nvSpPr>
        <p:spPr>
          <a:xfrm>
            <a:off x="5054919" y="185000"/>
            <a:ext cx="208217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4000" b="1" dirty="0">
                <a:cs typeface="Calibri"/>
              </a:rPr>
              <a:t>Myth</a:t>
            </a:r>
            <a:r>
              <a:rPr lang="en-US" sz="4000" b="1" spc="-91" dirty="0">
                <a:cs typeface="Calibri"/>
              </a:rPr>
              <a:t> #9</a:t>
            </a:r>
            <a:r>
              <a:rPr lang="en-US" sz="4000" b="1" dirty="0">
                <a:cs typeface="Calibri"/>
              </a:rPr>
              <a:t>: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F42103E-DC96-430F-9575-1FF3DAA1F686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30600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63600" y="2160752"/>
            <a:ext cx="10464800" cy="3003386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1287113">
              <a:lnSpc>
                <a:spcPts val="3000"/>
              </a:lnSpc>
              <a:spcBef>
                <a:spcPts val="500"/>
              </a:spcBef>
            </a:pPr>
            <a:r>
              <a:rPr sz="2800" spc="-5" dirty="0">
                <a:cs typeface="Calibri"/>
              </a:rPr>
              <a:t>This is </a:t>
            </a:r>
            <a:r>
              <a:rPr sz="2800" u="heavy" spc="-5" dirty="0">
                <a:cs typeface="Calibri"/>
              </a:rPr>
              <a:t>not </a:t>
            </a:r>
            <a:r>
              <a:rPr sz="2800" u="heavy" dirty="0">
                <a:cs typeface="Calibri"/>
              </a:rPr>
              <a:t>a </a:t>
            </a:r>
            <a:r>
              <a:rPr sz="2800" u="heavy" spc="-15" dirty="0">
                <a:cs typeface="Calibri"/>
              </a:rPr>
              <a:t>myth</a:t>
            </a:r>
            <a:r>
              <a:rPr sz="2800" spc="-15" dirty="0">
                <a:cs typeface="Calibri"/>
              </a:rPr>
              <a:t>, </a:t>
            </a:r>
            <a:r>
              <a:rPr sz="2800" dirty="0">
                <a:cs typeface="Calibri"/>
              </a:rPr>
              <a:t>but </a:t>
            </a:r>
            <a:r>
              <a:rPr sz="2800" spc="-5" dirty="0">
                <a:cs typeface="Calibri"/>
              </a:rPr>
              <a:t>it </a:t>
            </a:r>
            <a:r>
              <a:rPr sz="2800" spc="-15" dirty="0">
                <a:cs typeface="Calibri"/>
              </a:rPr>
              <a:t>represents </a:t>
            </a:r>
            <a:r>
              <a:rPr sz="2800" dirty="0">
                <a:cs typeface="Calibri"/>
              </a:rPr>
              <a:t>a </a:t>
            </a:r>
            <a:r>
              <a:rPr sz="2800" spc="-15" dirty="0">
                <a:cs typeface="Calibri"/>
              </a:rPr>
              <a:t>false </a:t>
            </a:r>
            <a:r>
              <a:rPr sz="2800" spc="-5" dirty="0">
                <a:cs typeface="Calibri"/>
              </a:rPr>
              <a:t>solution.</a:t>
            </a:r>
            <a:endParaRPr sz="2800" dirty="0">
              <a:cs typeface="Calibri"/>
            </a:endParaRPr>
          </a:p>
          <a:p>
            <a:pPr>
              <a:spcBef>
                <a:spcPts val="5"/>
              </a:spcBef>
            </a:pPr>
            <a:endParaRPr sz="4000" dirty="0">
              <a:cs typeface="Times New Roman"/>
            </a:endParaRPr>
          </a:p>
          <a:p>
            <a:pPr marL="12700" marR="5080">
              <a:lnSpc>
                <a:spcPct val="89900"/>
              </a:lnSpc>
            </a:pPr>
            <a:r>
              <a:rPr sz="2800" spc="-25" dirty="0">
                <a:cs typeface="Calibri"/>
              </a:rPr>
              <a:t>Every </a:t>
            </a:r>
            <a:r>
              <a:rPr sz="2800" spc="-15" dirty="0">
                <a:cs typeface="Calibri"/>
              </a:rPr>
              <a:t>environmental </a:t>
            </a:r>
            <a:r>
              <a:rPr sz="2800" spc="-11" dirty="0">
                <a:cs typeface="Calibri"/>
              </a:rPr>
              <a:t>problem </a:t>
            </a:r>
            <a:r>
              <a:rPr sz="2800" spc="-5" dirty="0">
                <a:cs typeface="Calibri"/>
              </a:rPr>
              <a:t>is </a:t>
            </a:r>
            <a:r>
              <a:rPr sz="2800" spc="-15" dirty="0">
                <a:cs typeface="Calibri"/>
              </a:rPr>
              <a:t>ultimately </a:t>
            </a:r>
            <a:r>
              <a:rPr sz="2800" dirty="0">
                <a:cs typeface="Calibri"/>
              </a:rPr>
              <a:t>a </a:t>
            </a:r>
            <a:r>
              <a:rPr sz="2800" spc="-11" dirty="0">
                <a:cs typeface="Calibri"/>
              </a:rPr>
              <a:t>population problem. </a:t>
            </a:r>
            <a:r>
              <a:rPr sz="2800" spc="-5" dirty="0">
                <a:cs typeface="Calibri"/>
              </a:rPr>
              <a:t>If the </a:t>
            </a:r>
            <a:r>
              <a:rPr sz="2800" spc="-35" dirty="0">
                <a:cs typeface="Calibri"/>
              </a:rPr>
              <a:t>world’s </a:t>
            </a:r>
            <a:r>
              <a:rPr sz="2800" spc="-11" dirty="0">
                <a:cs typeface="Calibri"/>
              </a:rPr>
              <a:t>population </a:t>
            </a:r>
            <a:r>
              <a:rPr sz="2800" spc="-20" dirty="0">
                <a:cs typeface="Calibri"/>
              </a:rPr>
              <a:t>were </a:t>
            </a:r>
            <a:r>
              <a:rPr sz="2800" spc="-5" dirty="0">
                <a:cs typeface="Calibri"/>
              </a:rPr>
              <a:t>only </a:t>
            </a:r>
            <a:r>
              <a:rPr sz="2800" dirty="0">
                <a:cs typeface="Calibri"/>
              </a:rPr>
              <a:t>100 </a:t>
            </a:r>
            <a:r>
              <a:rPr sz="2800" spc="-11" dirty="0">
                <a:cs typeface="Calibri"/>
              </a:rPr>
              <a:t>million </a:t>
            </a:r>
            <a:r>
              <a:rPr sz="2800" spc="-5" dirty="0">
                <a:cs typeface="Calibri"/>
              </a:rPr>
              <a:t>people, </a:t>
            </a:r>
            <a:r>
              <a:rPr sz="2800" spc="-15" dirty="0">
                <a:cs typeface="Calibri"/>
              </a:rPr>
              <a:t>we </a:t>
            </a:r>
            <a:r>
              <a:rPr sz="2800" spc="-11" dirty="0">
                <a:cs typeface="Calibri"/>
              </a:rPr>
              <a:t>would </a:t>
            </a:r>
            <a:r>
              <a:rPr sz="2800" dirty="0">
                <a:cs typeface="Calibri"/>
              </a:rPr>
              <a:t>be </a:t>
            </a:r>
            <a:r>
              <a:rPr sz="2800" spc="-11" dirty="0">
                <a:cs typeface="Calibri"/>
              </a:rPr>
              <a:t>hard-pressed </a:t>
            </a:r>
            <a:r>
              <a:rPr sz="2800" spc="-15" dirty="0">
                <a:cs typeface="Calibri"/>
              </a:rPr>
              <a:t>to </a:t>
            </a:r>
            <a:r>
              <a:rPr sz="2800" spc="-20" dirty="0">
                <a:cs typeface="Calibri"/>
              </a:rPr>
              <a:t>generate </a:t>
            </a:r>
            <a:r>
              <a:rPr sz="2800" spc="-5" dirty="0">
                <a:cs typeface="Calibri"/>
              </a:rPr>
              <a:t>enough </a:t>
            </a:r>
            <a:r>
              <a:rPr sz="2800" spc="-20" dirty="0">
                <a:cs typeface="Calibri"/>
              </a:rPr>
              <a:t>waste </a:t>
            </a:r>
            <a:r>
              <a:rPr sz="2800" spc="-15" dirty="0">
                <a:cs typeface="Calibri"/>
              </a:rPr>
              <a:t>to </a:t>
            </a:r>
            <a:r>
              <a:rPr sz="2800" spc="-11" dirty="0">
                <a:cs typeface="Calibri"/>
              </a:rPr>
              <a:t>overwhelm </a:t>
            </a:r>
            <a:r>
              <a:rPr sz="2800" spc="-35" dirty="0">
                <a:cs typeface="Calibri"/>
              </a:rPr>
              <a:t>nature’s </a:t>
            </a:r>
            <a:r>
              <a:rPr sz="2800" spc="-5" dirty="0">
                <a:cs typeface="Calibri"/>
              </a:rPr>
              <a:t>cleanup </a:t>
            </a:r>
            <a:r>
              <a:rPr sz="2800" spc="-20" dirty="0">
                <a:cs typeface="Calibri"/>
              </a:rPr>
              <a:t>systems. </a:t>
            </a:r>
            <a:r>
              <a:rPr sz="2800" spc="-55" dirty="0">
                <a:cs typeface="Calibri"/>
              </a:rPr>
              <a:t>We </a:t>
            </a:r>
            <a:r>
              <a:rPr sz="2800" spc="-11" dirty="0">
                <a:cs typeface="Calibri"/>
              </a:rPr>
              <a:t>could </a:t>
            </a:r>
            <a:r>
              <a:rPr lang="en-US" sz="2800" dirty="0">
                <a:cs typeface="Calibri"/>
              </a:rPr>
              <a:t>dispose</a:t>
            </a:r>
            <a:r>
              <a:rPr sz="2800" dirty="0">
                <a:cs typeface="Calibri"/>
              </a:rPr>
              <a:t> </a:t>
            </a:r>
            <a:r>
              <a:rPr sz="2800" spc="-5" dirty="0">
                <a:cs typeface="Calibri"/>
              </a:rPr>
              <a:t>all our </a:t>
            </a:r>
            <a:r>
              <a:rPr sz="2800" spc="-15" dirty="0">
                <a:cs typeface="Calibri"/>
              </a:rPr>
              <a:t>trash </a:t>
            </a:r>
            <a:r>
              <a:rPr sz="2800" spc="-5" dirty="0">
                <a:cs typeface="Calibri"/>
              </a:rPr>
              <a:t>in </a:t>
            </a:r>
            <a:r>
              <a:rPr sz="2800" dirty="0">
                <a:cs typeface="Calibri"/>
              </a:rPr>
              <a:t>a </a:t>
            </a:r>
            <a:r>
              <a:rPr sz="2800" spc="-5" dirty="0">
                <a:cs typeface="Calibri"/>
              </a:rPr>
              <a:t>landfill in some </a:t>
            </a:r>
            <a:r>
              <a:rPr sz="2800" spc="-15" dirty="0">
                <a:cs typeface="Calibri"/>
              </a:rPr>
              <a:t>remote area, </a:t>
            </a:r>
            <a:r>
              <a:rPr sz="2800" spc="-5" dirty="0">
                <a:cs typeface="Calibri"/>
              </a:rPr>
              <a:t>and nobody </a:t>
            </a:r>
            <a:r>
              <a:rPr sz="2800" spc="-11" dirty="0">
                <a:cs typeface="Calibri"/>
              </a:rPr>
              <a:t>would </a:t>
            </a:r>
            <a:r>
              <a:rPr sz="2800" spc="-5" dirty="0">
                <a:cs typeface="Calibri"/>
              </a:rPr>
              <a:t>notice.</a:t>
            </a:r>
            <a:endParaRPr sz="2800" dirty="0">
              <a:cs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3D2FF7-EACC-4F63-8F16-D31C61083CF6}"/>
              </a:ext>
            </a:extLst>
          </p:cNvPr>
          <p:cNvSpPr/>
          <p:nvPr/>
        </p:nvSpPr>
        <p:spPr>
          <a:xfrm>
            <a:off x="2880099" y="185000"/>
            <a:ext cx="64318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4000" b="1" dirty="0">
                <a:cs typeface="Calibri"/>
              </a:rPr>
              <a:t>Sustainability and Population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4255D95-1FA3-4A4C-8DEC-DF69562E1441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50672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863600" y="1712310"/>
            <a:ext cx="10464800" cy="4139594"/>
          </a:xfrm>
          <a:prstGeom prst="rect">
            <a:avLst/>
          </a:prstGeom>
        </p:spPr>
        <p:txBody>
          <a:bodyPr vert="horz" wrap="square" lIns="0" tIns="55879" rIns="0" bIns="0" rtlCol="0">
            <a:spAutoFit/>
          </a:bodyPr>
          <a:lstStyle/>
          <a:p>
            <a:pPr marL="12700" marR="5080">
              <a:lnSpc>
                <a:spcPct val="89900"/>
              </a:lnSpc>
              <a:spcBef>
                <a:spcPts val="439"/>
              </a:spcBef>
            </a:pPr>
            <a:r>
              <a:rPr sz="2800" spc="-15" dirty="0">
                <a:cs typeface="Calibri"/>
              </a:rPr>
              <a:t>Population experts agree </a:t>
            </a:r>
            <a:r>
              <a:rPr sz="2800" spc="-11" dirty="0">
                <a:cs typeface="Calibri"/>
              </a:rPr>
              <a:t>that </a:t>
            </a:r>
            <a:r>
              <a:rPr sz="2800" spc="-5" dirty="0">
                <a:cs typeface="Calibri"/>
              </a:rPr>
              <a:t>the </a:t>
            </a:r>
            <a:r>
              <a:rPr sz="2800" spc="-11" dirty="0">
                <a:cs typeface="Calibri"/>
              </a:rPr>
              <a:t>best </a:t>
            </a:r>
            <a:r>
              <a:rPr sz="2800" spc="-31" dirty="0">
                <a:cs typeface="Calibri"/>
              </a:rPr>
              <a:t>way </a:t>
            </a:r>
            <a:r>
              <a:rPr sz="2800" spc="-15" dirty="0">
                <a:cs typeface="Calibri"/>
              </a:rPr>
              <a:t>to </a:t>
            </a:r>
            <a:r>
              <a:rPr sz="2800" spc="-11" dirty="0">
                <a:cs typeface="Calibri"/>
              </a:rPr>
              <a:t>limit population </a:t>
            </a:r>
            <a:r>
              <a:rPr sz="2800" spc="-5" dirty="0">
                <a:cs typeface="Calibri"/>
              </a:rPr>
              <a:t>is </a:t>
            </a:r>
            <a:r>
              <a:rPr sz="2800" spc="-15" dirty="0">
                <a:cs typeface="Calibri"/>
              </a:rPr>
              <a:t>to educate </a:t>
            </a:r>
            <a:r>
              <a:rPr sz="2800" spc="-11" dirty="0">
                <a:cs typeface="Calibri"/>
              </a:rPr>
              <a:t>women </a:t>
            </a:r>
            <a:r>
              <a:rPr sz="2800" spc="-5" dirty="0">
                <a:cs typeface="Calibri"/>
              </a:rPr>
              <a:t>and </a:t>
            </a:r>
            <a:r>
              <a:rPr sz="2800" spc="-15" dirty="0">
                <a:cs typeface="Calibri"/>
              </a:rPr>
              <a:t>raise </a:t>
            </a:r>
            <a:r>
              <a:rPr sz="2800" spc="-5" dirty="0">
                <a:cs typeface="Calibri"/>
              </a:rPr>
              <a:t>the </a:t>
            </a:r>
            <a:r>
              <a:rPr sz="2800" spc="-15" dirty="0">
                <a:cs typeface="Calibri"/>
              </a:rPr>
              <a:t>standard </a:t>
            </a:r>
            <a:r>
              <a:rPr sz="2800" spc="-5" dirty="0">
                <a:cs typeface="Calibri"/>
              </a:rPr>
              <a:t>of living </a:t>
            </a:r>
            <a:r>
              <a:rPr lang="en-US" sz="2800" spc="-15" dirty="0">
                <a:cs typeface="Calibri"/>
              </a:rPr>
              <a:t>overall</a:t>
            </a:r>
            <a:r>
              <a:rPr sz="2800" spc="-15" dirty="0">
                <a:cs typeface="Calibri"/>
              </a:rPr>
              <a:t> </a:t>
            </a:r>
            <a:r>
              <a:rPr sz="2800" spc="-5" dirty="0">
                <a:cs typeface="Calibri"/>
              </a:rPr>
              <a:t>in </a:t>
            </a:r>
            <a:r>
              <a:rPr sz="2800" spc="-11" dirty="0">
                <a:cs typeface="Calibri"/>
              </a:rPr>
              <a:t>developing countries.</a:t>
            </a:r>
            <a:endParaRPr lang="en-US" sz="2800" spc="-11" dirty="0">
              <a:cs typeface="Calibri"/>
            </a:endParaRPr>
          </a:p>
          <a:p>
            <a:pPr marL="12700" marR="5080">
              <a:lnSpc>
                <a:spcPct val="89900"/>
              </a:lnSpc>
              <a:spcBef>
                <a:spcPts val="439"/>
              </a:spcBef>
            </a:pPr>
            <a:endParaRPr lang="en-US" sz="2800" spc="-11" dirty="0">
              <a:cs typeface="Calibri"/>
            </a:endParaRPr>
          </a:p>
          <a:p>
            <a:pPr marL="12700" marR="5080">
              <a:lnSpc>
                <a:spcPct val="89900"/>
              </a:lnSpc>
              <a:spcBef>
                <a:spcPts val="439"/>
              </a:spcBef>
            </a:pPr>
            <a:r>
              <a:rPr sz="2800" dirty="0">
                <a:cs typeface="Calibri"/>
              </a:rPr>
              <a:t>But </a:t>
            </a:r>
            <a:r>
              <a:rPr sz="2800" spc="-11" dirty="0">
                <a:cs typeface="Calibri"/>
              </a:rPr>
              <a:t>that </a:t>
            </a:r>
            <a:r>
              <a:rPr sz="2800" spc="-25" dirty="0">
                <a:cs typeface="Calibri"/>
              </a:rPr>
              <a:t>strategy </a:t>
            </a:r>
            <a:r>
              <a:rPr sz="2800" spc="-11" dirty="0">
                <a:cs typeface="Calibri"/>
              </a:rPr>
              <a:t>cannot </a:t>
            </a:r>
            <a:r>
              <a:rPr sz="2800" spc="-5" dirty="0">
                <a:cs typeface="Calibri"/>
              </a:rPr>
              <a:t>possibly happen quickly enough </a:t>
            </a:r>
            <a:r>
              <a:rPr sz="2800" spc="-15" dirty="0">
                <a:cs typeface="Calibri"/>
              </a:rPr>
              <a:t>to </a:t>
            </a:r>
            <a:r>
              <a:rPr sz="2800" dirty="0">
                <a:cs typeface="Calibri"/>
              </a:rPr>
              <a:t>put a </a:t>
            </a:r>
            <a:r>
              <a:rPr sz="2800" spc="-11" dirty="0">
                <a:cs typeface="Calibri"/>
              </a:rPr>
              <a:t>dent </a:t>
            </a:r>
            <a:r>
              <a:rPr sz="2800" spc="-5" dirty="0">
                <a:cs typeface="Calibri"/>
              </a:rPr>
              <a:t>in the </a:t>
            </a:r>
            <a:r>
              <a:rPr sz="2800" spc="-11" dirty="0">
                <a:cs typeface="Calibri"/>
              </a:rPr>
              <a:t>population </a:t>
            </a:r>
            <a:r>
              <a:rPr sz="2800" spc="-5" dirty="0">
                <a:cs typeface="Calibri"/>
              </a:rPr>
              <a:t>on </a:t>
            </a:r>
            <a:r>
              <a:rPr sz="2800" spc="-20" dirty="0">
                <a:cs typeface="Calibri"/>
              </a:rPr>
              <a:t>any </a:t>
            </a:r>
            <a:r>
              <a:rPr sz="2800" spc="-11" dirty="0">
                <a:cs typeface="Calibri"/>
              </a:rPr>
              <a:t>useful timescale.</a:t>
            </a:r>
            <a:endParaRPr lang="en-US" sz="2800" spc="-11" dirty="0">
              <a:cs typeface="Calibri"/>
            </a:endParaRPr>
          </a:p>
          <a:p>
            <a:pPr marL="12700" marR="5080">
              <a:lnSpc>
                <a:spcPct val="89900"/>
              </a:lnSpc>
              <a:spcBef>
                <a:spcPts val="439"/>
              </a:spcBef>
            </a:pPr>
            <a:endParaRPr lang="en-US" sz="2800" spc="-11" dirty="0">
              <a:cs typeface="Calibri"/>
            </a:endParaRPr>
          </a:p>
          <a:p>
            <a:pPr marL="12700" marR="5080">
              <a:lnSpc>
                <a:spcPct val="89900"/>
              </a:lnSpc>
              <a:spcBef>
                <a:spcPts val="439"/>
              </a:spcBef>
            </a:pPr>
            <a:r>
              <a:rPr sz="2800" spc="-5" dirty="0">
                <a:cs typeface="Calibri"/>
              </a:rPr>
              <a:t>The </a:t>
            </a:r>
            <a:r>
              <a:rPr sz="2800" spc="-15" dirty="0">
                <a:cs typeface="Calibri"/>
              </a:rPr>
              <a:t>U.N. </a:t>
            </a:r>
            <a:r>
              <a:rPr sz="2800" spc="-11" dirty="0">
                <a:cs typeface="Calibri"/>
              </a:rPr>
              <a:t>projects that </a:t>
            </a:r>
            <a:r>
              <a:rPr sz="2800" spc="-5" dirty="0">
                <a:cs typeface="Calibri"/>
              </a:rPr>
              <a:t>the </a:t>
            </a:r>
            <a:r>
              <a:rPr sz="2800" spc="-11" dirty="0">
                <a:cs typeface="Calibri"/>
              </a:rPr>
              <a:t>planet </a:t>
            </a:r>
            <a:r>
              <a:rPr sz="2800" spc="-5" dirty="0">
                <a:cs typeface="Calibri"/>
              </a:rPr>
              <a:t>will </a:t>
            </a:r>
            <a:r>
              <a:rPr sz="2800" spc="-20" dirty="0">
                <a:cs typeface="Calibri"/>
              </a:rPr>
              <a:t>have </a:t>
            </a:r>
            <a:r>
              <a:rPr sz="2800" spc="-15" dirty="0">
                <a:cs typeface="Calibri"/>
              </a:rPr>
              <a:t>to sustain </a:t>
            </a:r>
            <a:r>
              <a:rPr sz="2800" spc="-5" dirty="0">
                <a:cs typeface="Calibri"/>
              </a:rPr>
              <a:t>another </a:t>
            </a:r>
            <a:r>
              <a:rPr sz="2800" dirty="0">
                <a:cs typeface="Calibri"/>
              </a:rPr>
              <a:t>2.6 </a:t>
            </a:r>
            <a:r>
              <a:rPr sz="2800" spc="-11" dirty="0">
                <a:cs typeface="Calibri"/>
              </a:rPr>
              <a:t>billion </a:t>
            </a:r>
            <a:r>
              <a:rPr sz="2800" spc="-5" dirty="0">
                <a:cs typeface="Calibri"/>
              </a:rPr>
              <a:t>people by </a:t>
            </a:r>
            <a:r>
              <a:rPr sz="2800" dirty="0">
                <a:cs typeface="Calibri"/>
              </a:rPr>
              <a:t>2050. But </a:t>
            </a:r>
            <a:r>
              <a:rPr sz="2800" spc="-15" dirty="0">
                <a:cs typeface="Calibri"/>
              </a:rPr>
              <a:t>even at </a:t>
            </a:r>
            <a:r>
              <a:rPr sz="2800" spc="-5" dirty="0">
                <a:cs typeface="Calibri"/>
              </a:rPr>
              <a:t>the </a:t>
            </a:r>
            <a:r>
              <a:rPr sz="2800" spc="-15" dirty="0">
                <a:cs typeface="Calibri"/>
              </a:rPr>
              <a:t>current </a:t>
            </a:r>
            <a:r>
              <a:rPr sz="2800" spc="-11" dirty="0">
                <a:cs typeface="Calibri"/>
              </a:rPr>
              <a:t>population </a:t>
            </a:r>
            <a:r>
              <a:rPr sz="2800" spc="-15" dirty="0">
                <a:cs typeface="Calibri"/>
              </a:rPr>
              <a:t>level </a:t>
            </a:r>
            <a:r>
              <a:rPr sz="2800" spc="-5" dirty="0">
                <a:cs typeface="Calibri"/>
              </a:rPr>
              <a:t>of </a:t>
            </a:r>
            <a:r>
              <a:rPr sz="2800" dirty="0">
                <a:cs typeface="Calibri"/>
              </a:rPr>
              <a:t>7 </a:t>
            </a:r>
            <a:r>
              <a:rPr sz="2800" spc="-11" dirty="0">
                <a:cs typeface="Calibri"/>
              </a:rPr>
              <a:t>billion</a:t>
            </a:r>
            <a:r>
              <a:rPr lang="en-US" sz="2800" spc="-11" dirty="0">
                <a:cs typeface="Calibri"/>
              </a:rPr>
              <a:t> people</a:t>
            </a:r>
            <a:r>
              <a:rPr sz="2800" spc="-11" dirty="0">
                <a:cs typeface="Calibri"/>
              </a:rPr>
              <a:t>, </a:t>
            </a:r>
            <a:r>
              <a:rPr sz="2800" spc="-31" dirty="0">
                <a:cs typeface="Calibri"/>
              </a:rPr>
              <a:t>we’re </a:t>
            </a:r>
            <a:r>
              <a:rPr sz="2800" spc="-5" dirty="0">
                <a:cs typeface="Calibri"/>
              </a:rPr>
              <a:t>using </a:t>
            </a:r>
            <a:r>
              <a:rPr sz="2800" dirty="0">
                <a:cs typeface="Calibri"/>
              </a:rPr>
              <a:t>up </a:t>
            </a:r>
            <a:r>
              <a:rPr sz="2800" spc="-15" dirty="0">
                <a:cs typeface="Calibri"/>
              </a:rPr>
              <a:t>resources at </a:t>
            </a:r>
            <a:r>
              <a:rPr sz="2800" spc="-5" dirty="0">
                <a:cs typeface="Calibri"/>
              </a:rPr>
              <a:t>an </a:t>
            </a:r>
            <a:r>
              <a:rPr sz="2800" spc="-11" dirty="0">
                <a:cs typeface="Calibri"/>
              </a:rPr>
              <a:t>unsustainable</a:t>
            </a:r>
            <a:r>
              <a:rPr sz="2800" spc="-60" dirty="0">
                <a:cs typeface="Calibri"/>
              </a:rPr>
              <a:t> </a:t>
            </a:r>
            <a:r>
              <a:rPr sz="2800" spc="-25" dirty="0">
                <a:cs typeface="Calibri"/>
              </a:rPr>
              <a:t>rate.</a:t>
            </a:r>
            <a:endParaRPr sz="2800" dirty="0"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DBCA37-9030-448C-ACAE-4F764CE95001}"/>
              </a:ext>
            </a:extLst>
          </p:cNvPr>
          <p:cNvSpPr/>
          <p:nvPr/>
        </p:nvSpPr>
        <p:spPr>
          <a:xfrm>
            <a:off x="2880099" y="185000"/>
            <a:ext cx="64318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4000" b="1" dirty="0">
                <a:cs typeface="Calibri"/>
              </a:rPr>
              <a:t>Sustainability and Population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7DFA6C-0E22-456F-8AA1-AC7A62F53CA9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36713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5"/>
          <p:cNvSpPr>
            <a:spLocks noGrp="1"/>
          </p:cNvSpPr>
          <p:nvPr>
            <p:ph type="title"/>
          </p:nvPr>
        </p:nvSpPr>
        <p:spPr>
          <a:xfrm>
            <a:off x="1774826" y="260351"/>
            <a:ext cx="8208963" cy="1008063"/>
          </a:xfrm>
        </p:spPr>
        <p:txBody>
          <a:bodyPr/>
          <a:lstStyle/>
          <a:p>
            <a:r>
              <a:rPr lang="en-US" altLang="en-US" sz="3000">
                <a:latin typeface="Tahoma" panose="020B0604030504040204" pitchFamily="34" charset="0"/>
                <a:cs typeface="Tahoma" panose="020B0604030504040204" pitchFamily="34" charset="0"/>
              </a:rPr>
              <a:t>A Leader in Advancing Green Chemistry </a:t>
            </a:r>
            <a:br>
              <a:rPr lang="en-US" altLang="en-US" sz="300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3000">
                <a:latin typeface="Tahoma" panose="020B0604030504040204" pitchFamily="34" charset="0"/>
                <a:cs typeface="Tahoma" panose="020B0604030504040204" pitchFamily="34" charset="0"/>
              </a:rPr>
              <a:t>&amp; Green Engineering Concepts</a:t>
            </a:r>
          </a:p>
        </p:txBody>
      </p:sp>
      <p:sp>
        <p:nvSpPr>
          <p:cNvPr id="5122" name="Content Placeholder 9"/>
          <p:cNvSpPr>
            <a:spLocks noGrp="1"/>
          </p:cNvSpPr>
          <p:nvPr>
            <p:ph sz="quarter" idx="10"/>
          </p:nvPr>
        </p:nvSpPr>
        <p:spPr>
          <a:xfrm>
            <a:off x="5014913" y="3428454"/>
            <a:ext cx="5473700" cy="273685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defRPr/>
            </a:pPr>
            <a:r>
              <a:rPr lang="en-US" sz="1400" b="1" i="1" dirty="0">
                <a:solidFill>
                  <a:schemeClr val="bg2">
                    <a:lumMod val="50000"/>
                  </a:schemeClr>
                </a:solidFill>
                <a:latin typeface="Tahoma" charset="0"/>
                <a:ea typeface="MS PGothic" charset="0"/>
                <a:cs typeface="Tahoma" charset="0"/>
              </a:rPr>
              <a:t>ACS Sustainable Chemistry &amp; Engineering 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Tahoma" charset="0"/>
                <a:ea typeface="MS PGothic" charset="0"/>
                <a:cs typeface="Tahoma" charset="0"/>
              </a:rPr>
              <a:t>invites Letters, Articles, Features, and Perspectives (Reviews) that address grand challenges of sustainability in the chemical enterprise and advance principles of Green Chemistry and Green Engineering. </a:t>
            </a:r>
          </a:p>
          <a:p>
            <a:pPr>
              <a:lnSpc>
                <a:spcPct val="100000"/>
              </a:lnSpc>
              <a:defRPr/>
            </a:pPr>
            <a:r>
              <a:rPr lang="en-US" sz="1400" u="sng" dirty="0">
                <a:solidFill>
                  <a:schemeClr val="bg2">
                    <a:lumMod val="50000"/>
                  </a:schemeClr>
                </a:solidFill>
                <a:latin typeface="Tahoma" charset="0"/>
                <a:ea typeface="MS PGothic" charset="0"/>
                <a:cs typeface="Tahoma" charset="0"/>
              </a:rPr>
              <a:t>Examples of topics in the journal's scope include:</a:t>
            </a:r>
          </a:p>
          <a:p>
            <a:pPr marL="285750" indent="-285750">
              <a:lnSpc>
                <a:spcPct val="100000"/>
              </a:lnSpc>
              <a:buFont typeface="Arial"/>
              <a:buChar char="•"/>
              <a:defRPr/>
            </a:pPr>
            <a:r>
              <a:rPr lang="en-US" sz="1400" dirty="0">
                <a:solidFill>
                  <a:srgbClr val="404040"/>
                </a:solidFill>
                <a:latin typeface="Tahoma" charset="0"/>
                <a:ea typeface="MS PGothic" charset="0"/>
                <a:cs typeface="Tahoma" charset="0"/>
              </a:rPr>
              <a:t>Green Chemistry</a:t>
            </a:r>
          </a:p>
          <a:p>
            <a:pPr marL="285750" indent="-285750">
              <a:lnSpc>
                <a:spcPct val="100000"/>
              </a:lnSpc>
              <a:buFont typeface="Arial"/>
              <a:buChar char="•"/>
              <a:defRPr/>
            </a:pPr>
            <a:r>
              <a:rPr lang="en-US" sz="1400" dirty="0">
                <a:solidFill>
                  <a:srgbClr val="404040"/>
                </a:solidFill>
                <a:latin typeface="Tahoma" charset="0"/>
                <a:ea typeface="MS PGothic" charset="0"/>
                <a:cs typeface="Tahoma" charset="0"/>
              </a:rPr>
              <a:t>Green Engineering &amp; Manufacturing </a:t>
            </a:r>
          </a:p>
          <a:p>
            <a:pPr marL="285750" indent="-285750">
              <a:lnSpc>
                <a:spcPct val="100000"/>
              </a:lnSpc>
              <a:buFont typeface="Arial"/>
              <a:buChar char="•"/>
              <a:defRPr/>
            </a:pPr>
            <a:r>
              <a:rPr lang="en-US" sz="1400" dirty="0">
                <a:solidFill>
                  <a:srgbClr val="404040"/>
                </a:solidFill>
                <a:latin typeface="Tahoma" charset="0"/>
                <a:ea typeface="MS PGothic" charset="0"/>
                <a:cs typeface="Tahoma" charset="0"/>
              </a:rPr>
              <a:t>Biomass or Wastes as Resources</a:t>
            </a:r>
          </a:p>
          <a:p>
            <a:pPr marL="285750" indent="-285750">
              <a:lnSpc>
                <a:spcPct val="100000"/>
              </a:lnSpc>
              <a:buFont typeface="Arial"/>
              <a:buChar char="•"/>
              <a:defRPr/>
            </a:pPr>
            <a:r>
              <a:rPr lang="en-US" sz="1400" dirty="0">
                <a:solidFill>
                  <a:srgbClr val="404040"/>
                </a:solidFill>
                <a:latin typeface="Tahoma" charset="0"/>
                <a:ea typeface="MS PGothic" charset="0"/>
                <a:cs typeface="Tahoma" charset="0"/>
              </a:rPr>
              <a:t>Renewable Energy</a:t>
            </a:r>
          </a:p>
          <a:p>
            <a:pPr marL="285750" indent="-285750">
              <a:lnSpc>
                <a:spcPct val="100000"/>
              </a:lnSpc>
              <a:buFont typeface="Arial"/>
              <a:buChar char="•"/>
              <a:defRPr/>
            </a:pPr>
            <a:r>
              <a:rPr lang="en-US" sz="1400" dirty="0">
                <a:solidFill>
                  <a:srgbClr val="404040"/>
                </a:solidFill>
                <a:latin typeface="Tahoma" charset="0"/>
                <a:ea typeface="MS PGothic" charset="0"/>
                <a:cs typeface="Tahoma" charset="0"/>
              </a:rPr>
              <a:t>Life-Cycle Assessment</a:t>
            </a:r>
          </a:p>
          <a:p>
            <a:pPr>
              <a:lnSpc>
                <a:spcPct val="100000"/>
              </a:lnSpc>
              <a:defRPr/>
            </a:pPr>
            <a:endParaRPr lang="en-US" sz="1400" dirty="0">
              <a:solidFill>
                <a:schemeClr val="bg2">
                  <a:lumMod val="50000"/>
                </a:schemeClr>
              </a:solidFill>
              <a:latin typeface="Tahoma" charset="0"/>
              <a:ea typeface="MS PGothic" charset="0"/>
              <a:cs typeface="Tahoma" charset="0"/>
            </a:endParaRPr>
          </a:p>
        </p:txBody>
      </p:sp>
      <p:pic>
        <p:nvPicPr>
          <p:cNvPr id="3076" name="Picture Placeholder 14"/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15364" y="4149725"/>
            <a:ext cx="1944687" cy="1943100"/>
          </a:xfrm>
        </p:spPr>
      </p:pic>
      <p:sp>
        <p:nvSpPr>
          <p:cNvPr id="3077" name="Text Placeholder 13"/>
          <p:cNvSpPr txBox="1">
            <a:spLocks/>
          </p:cNvSpPr>
          <p:nvPr/>
        </p:nvSpPr>
        <p:spPr bwMode="auto">
          <a:xfrm>
            <a:off x="1992314" y="6308725"/>
            <a:ext cx="439102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defRPr sz="2000">
                <a:solidFill>
                  <a:srgbClr val="0F202D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AutoNum type="arabicPeriod"/>
              <a:defRPr>
                <a:solidFill>
                  <a:srgbClr val="0039A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lnSpc>
                <a:spcPct val="90000"/>
              </a:lnSpc>
              <a:spcAft>
                <a:spcPts val="600"/>
              </a:spcAft>
              <a:buSzPct val="60000"/>
              <a:buFont typeface="Arial" panose="020B0604020202020204" pitchFamily="34" charset="0"/>
              <a:buAutoNum type="arabicPeriod"/>
              <a:defRPr sz="1600">
                <a:solidFill>
                  <a:srgbClr val="0039A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AutoNum type="arabicPeriod"/>
              <a:defRPr sz="1400">
                <a:solidFill>
                  <a:srgbClr val="0039A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AutoNum type="arabicPeriod"/>
              <a:defRPr sz="1200">
                <a:solidFill>
                  <a:srgbClr val="0039A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AutoNum type="arabicPeriod"/>
              <a:defRPr sz="1200">
                <a:solidFill>
                  <a:srgbClr val="0039A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AutoNum type="arabicPeriod"/>
              <a:defRPr sz="1200">
                <a:solidFill>
                  <a:srgbClr val="0039A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AutoNum type="arabicPeriod"/>
              <a:defRPr sz="1200">
                <a:solidFill>
                  <a:srgbClr val="0039A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AutoNum type="arabicPeriod"/>
              <a:defRPr sz="1200">
                <a:solidFill>
                  <a:srgbClr val="0039A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defRPr/>
            </a:pPr>
            <a:r>
              <a:rPr lang="en-US" altLang="en-US" sz="2800">
                <a:solidFill>
                  <a:srgbClr val="DFB928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pubs.acs.org/</a:t>
            </a:r>
            <a:r>
              <a:rPr lang="en-US" altLang="en-US" sz="2800" b="1">
                <a:solidFill>
                  <a:srgbClr val="DFB928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sustainable</a:t>
            </a:r>
          </a:p>
        </p:txBody>
      </p:sp>
      <p:sp>
        <p:nvSpPr>
          <p:cNvPr id="3078" name="Text Placeholder 13"/>
          <p:cNvSpPr txBox="1">
            <a:spLocks/>
          </p:cNvSpPr>
          <p:nvPr/>
        </p:nvSpPr>
        <p:spPr bwMode="auto">
          <a:xfrm>
            <a:off x="8677276" y="5176838"/>
            <a:ext cx="1871663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defRPr sz="2000">
                <a:solidFill>
                  <a:srgbClr val="0F202D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AutoNum type="arabicPeriod"/>
              <a:defRPr>
                <a:solidFill>
                  <a:srgbClr val="0039A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lnSpc>
                <a:spcPct val="90000"/>
              </a:lnSpc>
              <a:spcAft>
                <a:spcPts val="600"/>
              </a:spcAft>
              <a:buSzPct val="60000"/>
              <a:buFont typeface="Arial" panose="020B0604020202020204" pitchFamily="34" charset="0"/>
              <a:buAutoNum type="arabicPeriod"/>
              <a:defRPr sz="1600">
                <a:solidFill>
                  <a:srgbClr val="0039A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AutoNum type="arabicPeriod"/>
              <a:defRPr sz="1400">
                <a:solidFill>
                  <a:srgbClr val="0039A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AutoNum type="arabicPeriod"/>
              <a:defRPr sz="1200">
                <a:solidFill>
                  <a:srgbClr val="0039A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AutoNum type="arabicPeriod"/>
              <a:defRPr sz="1200">
                <a:solidFill>
                  <a:srgbClr val="0039A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AutoNum type="arabicPeriod"/>
              <a:defRPr sz="1200">
                <a:solidFill>
                  <a:srgbClr val="0039A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AutoNum type="arabicPeriod"/>
              <a:defRPr sz="1200">
                <a:solidFill>
                  <a:srgbClr val="0039A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AutoNum type="arabicPeriod"/>
              <a:defRPr sz="1200">
                <a:solidFill>
                  <a:srgbClr val="0039A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fontAlgn="base">
              <a:spcBef>
                <a:spcPct val="0"/>
              </a:spcBef>
              <a:defRPr/>
            </a:pPr>
            <a:r>
              <a:rPr lang="en-US" altLang="en-US" sz="1500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@ACSSustainable</a:t>
            </a:r>
          </a:p>
        </p:txBody>
      </p:sp>
      <p:sp>
        <p:nvSpPr>
          <p:cNvPr id="3080" name="Rectangle 3"/>
          <p:cNvSpPr>
            <a:spLocks noChangeArrowheads="1"/>
          </p:cNvSpPr>
          <p:nvPr/>
        </p:nvSpPr>
        <p:spPr bwMode="auto">
          <a:xfrm>
            <a:off x="4937125" y="1847850"/>
            <a:ext cx="57673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Aft>
                <a:spcPts val="600"/>
              </a:spcAft>
              <a:buFont typeface="Arial" charset="0"/>
              <a:defRPr sz="2000">
                <a:solidFill>
                  <a:srgbClr val="0F202D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lnSpc>
                <a:spcPct val="90000"/>
              </a:lnSpc>
              <a:spcAft>
                <a:spcPts val="600"/>
              </a:spcAft>
              <a:buFont typeface="Arial" charset="0"/>
              <a:buAutoNum type="arabicPeriod"/>
              <a:defRPr>
                <a:solidFill>
                  <a:srgbClr val="0039A6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lnSpc>
                <a:spcPct val="90000"/>
              </a:lnSpc>
              <a:spcAft>
                <a:spcPts val="600"/>
              </a:spcAft>
              <a:buSzPct val="60000"/>
              <a:buFont typeface="Arial" charset="0"/>
              <a:buAutoNum type="arabicPeriod"/>
              <a:defRPr sz="1600">
                <a:solidFill>
                  <a:srgbClr val="0039A6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lnSpc>
                <a:spcPct val="90000"/>
              </a:lnSpc>
              <a:spcAft>
                <a:spcPts val="600"/>
              </a:spcAft>
              <a:buFont typeface="Arial" charset="0"/>
              <a:buAutoNum type="arabicPeriod"/>
              <a:defRPr sz="1400">
                <a:solidFill>
                  <a:srgbClr val="0039A6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lnSpc>
                <a:spcPct val="90000"/>
              </a:lnSpc>
              <a:spcAft>
                <a:spcPts val="600"/>
              </a:spcAft>
              <a:buFont typeface="Arial" charset="0"/>
              <a:buAutoNum type="arabicPeriod"/>
              <a:defRPr sz="1200">
                <a:solidFill>
                  <a:srgbClr val="0039A6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charset="0"/>
              <a:buAutoNum type="arabicPeriod"/>
              <a:defRPr sz="1200">
                <a:solidFill>
                  <a:srgbClr val="0039A6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charset="0"/>
              <a:buAutoNum type="arabicPeriod"/>
              <a:defRPr sz="1200">
                <a:solidFill>
                  <a:srgbClr val="0039A6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charset="0"/>
              <a:buAutoNum type="arabicPeriod"/>
              <a:defRPr sz="1200">
                <a:solidFill>
                  <a:srgbClr val="0039A6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charset="0"/>
              <a:buAutoNum type="arabicPeriod"/>
              <a:defRPr sz="1200">
                <a:solidFill>
                  <a:srgbClr val="0039A6"/>
                </a:solidFill>
                <a:latin typeface="Arial" charset="0"/>
                <a:ea typeface="MS PGothic" pitchFamily="34" charset="-128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00" b="1" dirty="0">
                <a:solidFill>
                  <a:srgbClr val="808080">
                    <a:lumMod val="50000"/>
                  </a:srgbClr>
                </a:solidFill>
                <a:latin typeface="Tahoma" pitchFamily="34" charset="0"/>
                <a:cs typeface="Tahoma" pitchFamily="34" charset="0"/>
              </a:rPr>
              <a:t>Editor-in-Chief: David Allen </a:t>
            </a:r>
            <a:r>
              <a:rPr lang="en-US" altLang="en-US" sz="1600" dirty="0">
                <a:solidFill>
                  <a:srgbClr val="808080">
                    <a:lumMod val="50000"/>
                  </a:srgbClr>
                </a:solidFill>
                <a:latin typeface="Tahoma" pitchFamily="34" charset="0"/>
                <a:cs typeface="Tahoma" pitchFamily="34" charset="0"/>
              </a:rPr>
              <a:t>University of Texas, Austin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135188" y="1773238"/>
            <a:ext cx="2520950" cy="3440112"/>
          </a:xfrm>
        </p:spPr>
      </p:sp>
      <p:sp>
        <p:nvSpPr>
          <p:cNvPr id="3081" name="Rectangle 1"/>
          <p:cNvSpPr>
            <a:spLocks noChangeArrowheads="1"/>
          </p:cNvSpPr>
          <p:nvPr/>
        </p:nvSpPr>
        <p:spPr bwMode="auto">
          <a:xfrm>
            <a:off x="4943476" y="1509714"/>
            <a:ext cx="54578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defRPr sz="2000">
                <a:solidFill>
                  <a:srgbClr val="0F202D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AutoNum type="arabicPeriod"/>
              <a:defRPr>
                <a:solidFill>
                  <a:srgbClr val="0039A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lnSpc>
                <a:spcPct val="90000"/>
              </a:lnSpc>
              <a:spcAft>
                <a:spcPts val="600"/>
              </a:spcAft>
              <a:buSzPct val="60000"/>
              <a:buFont typeface="Arial" panose="020B0604020202020204" pitchFamily="34" charset="0"/>
              <a:buAutoNum type="arabicPeriod"/>
              <a:defRPr sz="1600">
                <a:solidFill>
                  <a:srgbClr val="0039A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AutoNum type="arabicPeriod"/>
              <a:defRPr sz="1400">
                <a:solidFill>
                  <a:srgbClr val="0039A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AutoNum type="arabicPeriod"/>
              <a:defRPr sz="1200">
                <a:solidFill>
                  <a:srgbClr val="0039A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AutoNum type="arabicPeriod"/>
              <a:defRPr sz="1200">
                <a:solidFill>
                  <a:srgbClr val="0039A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AutoNum type="arabicPeriod"/>
              <a:defRPr sz="1200">
                <a:solidFill>
                  <a:srgbClr val="0039A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AutoNum type="arabicPeriod"/>
              <a:defRPr sz="1200">
                <a:solidFill>
                  <a:srgbClr val="0039A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AutoNum type="arabicPeriod"/>
              <a:defRPr sz="1200">
                <a:solidFill>
                  <a:srgbClr val="0039A6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lvl="0" eaLnBrk="1" hangingPunct="1">
              <a:lnSpc>
                <a:spcPct val="100000"/>
              </a:lnSpc>
              <a:spcAft>
                <a:spcPct val="0"/>
              </a:spcAft>
              <a:defRPr/>
            </a:pPr>
            <a:r>
              <a:rPr lang="en-US" altLang="en-US" sz="1600" b="1" dirty="0">
                <a:solidFill>
                  <a:srgbClr val="005DAA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2016 Impact Factor:  </a:t>
            </a:r>
            <a:r>
              <a:rPr lang="en-US" altLang="en-US" sz="1600" dirty="0">
                <a:solidFill>
                  <a:srgbClr val="005DAA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5.951</a:t>
            </a:r>
            <a:endParaRPr lang="en-US" altLang="en-US" sz="1600" b="1" dirty="0">
              <a:solidFill>
                <a:srgbClr val="005DAA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43476" y="2185989"/>
            <a:ext cx="5605463" cy="124649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500" b="1" u="sng" dirty="0">
                <a:solidFill>
                  <a:srgbClr val="808080">
                    <a:lumMod val="50000"/>
                  </a:srgbClr>
                </a:solidFill>
                <a:latin typeface="Tahoma" charset="0"/>
                <a:ea typeface="MS PGothic" charset="0"/>
                <a:cs typeface="Tahoma" charset="0"/>
              </a:rPr>
              <a:t>Team of Associate Editors: </a:t>
            </a:r>
          </a:p>
          <a:p>
            <a:pPr fontAlgn="base">
              <a:spcBef>
                <a:spcPct val="0"/>
              </a:spcBef>
              <a:defRPr/>
            </a:pPr>
            <a:r>
              <a:rPr lang="en-US" sz="1500" dirty="0">
                <a:solidFill>
                  <a:srgbClr val="808080">
                    <a:lumMod val="50000"/>
                  </a:srgbClr>
                </a:solidFill>
                <a:latin typeface="Tahoma" charset="0"/>
                <a:ea typeface="MS PGothic" charset="0"/>
                <a:cs typeface="Tahoma" charset="0"/>
              </a:rPr>
              <a:t>Bing Joe Hwang	Peter Licence	Audrey Moores</a:t>
            </a:r>
          </a:p>
          <a:p>
            <a:pPr>
              <a:defRPr/>
            </a:pPr>
            <a:r>
              <a:rPr lang="en-US" sz="1500" dirty="0">
                <a:solidFill>
                  <a:srgbClr val="808080">
                    <a:lumMod val="50000"/>
                  </a:srgbClr>
                </a:solidFill>
                <a:latin typeface="Tahoma" charset="0"/>
                <a:ea typeface="MS PGothic" charset="0"/>
                <a:cs typeface="Tahoma" charset="0"/>
              </a:rPr>
              <a:t>Thalappil Pradeep	Bert Sels		Bala Subramaniam Michael Tam             Julie Carrier              Lina Zhang</a:t>
            </a:r>
          </a:p>
          <a:p>
            <a:pPr>
              <a:defRPr/>
            </a:pPr>
            <a:r>
              <a:rPr lang="en-US" sz="1500" dirty="0">
                <a:solidFill>
                  <a:srgbClr val="808080">
                    <a:lumMod val="50000"/>
                  </a:srgbClr>
                </a:solidFill>
                <a:latin typeface="Tahoma" charset="0"/>
                <a:ea typeface="MS PGothic" charset="0"/>
                <a:cs typeface="Tahoma" charset="0"/>
              </a:rPr>
              <a:t>Jinlong Gong</a:t>
            </a:r>
          </a:p>
        </p:txBody>
      </p:sp>
      <p:pic>
        <p:nvPicPr>
          <p:cNvPr id="3083" name="Picture 14" descr="Journal 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9" y="1628776"/>
            <a:ext cx="3125787" cy="415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70978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3674" y="320448"/>
            <a:ext cx="11246129" cy="1210900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rgbClr val="00728A"/>
                </a:solidFill>
                <a:latin typeface="+mn-lt"/>
              </a:rPr>
              <a:t>Yale-UNIDO Train-the-Facilitator Workshop in Green Chemistry</a:t>
            </a:r>
            <a:endParaRPr lang="en-US" sz="4800" b="1" dirty="0">
              <a:solidFill>
                <a:srgbClr val="00728A"/>
              </a:solidFill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99307" y="1603217"/>
            <a:ext cx="9144000" cy="421322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00728A"/>
                </a:solidFill>
                <a:latin typeface="+mn-lt"/>
              </a:rPr>
              <a:t>Sustainability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956D2F-7CCB-4003-8B17-95D77E1A2D20}"/>
              </a:ext>
            </a:extLst>
          </p:cNvPr>
          <p:cNvSpPr txBox="1"/>
          <p:nvPr/>
        </p:nvSpPr>
        <p:spPr>
          <a:xfrm>
            <a:off x="710350" y="6525717"/>
            <a:ext cx="50541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Image: Flickr, The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Glenium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Sky admixture, Author: BASF - We create chemistry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D391E3-0EA1-48F7-9F99-D8E52A973F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1198" y="2351996"/>
            <a:ext cx="5689600" cy="379603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68847" y="5204193"/>
            <a:ext cx="27341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1200" dirty="0">
                <a:latin typeface="Times New Roman" charset="0"/>
              </a:rPr>
            </a:br>
            <a:endParaRPr lang="en-US" sz="1200" dirty="0">
              <a:latin typeface="Times New Roman" charset="0"/>
            </a:endParaRPr>
          </a:p>
          <a:p>
            <a:br>
              <a:rPr lang="en-US" sz="1200" dirty="0">
                <a:latin typeface="Times New Roman" charset="0"/>
              </a:rPr>
            </a:br>
            <a:endParaRPr lang="en-US" sz="1200" dirty="0">
              <a:latin typeface="Times New Roman" charset="0"/>
            </a:endParaRPr>
          </a:p>
          <a:p>
            <a:r>
              <a:rPr lang="en-US" sz="1200" dirty="0">
                <a:solidFill>
                  <a:srgbClr val="2F2A2B"/>
                </a:solidFill>
                <a:latin typeface="Times New Roman" charset="0"/>
              </a:rPr>
              <a:t>CENTER </a:t>
            </a:r>
            <a:r>
              <a:rPr lang="en-US" sz="1200" i="1" dirty="0">
                <a:solidFill>
                  <a:srgbClr val="2F2A2B"/>
                </a:solidFill>
                <a:latin typeface="Times New Roman" charset="0"/>
              </a:rPr>
              <a:t>for </a:t>
            </a:r>
            <a:r>
              <a:rPr lang="en-US" sz="1200" dirty="0">
                <a:solidFill>
                  <a:srgbClr val="2F2A2B"/>
                </a:solidFill>
                <a:latin typeface="Times New Roman" charset="0"/>
              </a:rPr>
              <a:t>GREEN CHEMISTRY</a:t>
            </a:r>
          </a:p>
          <a:p>
            <a:r>
              <a:rPr lang="en-US" sz="1200" i="1" dirty="0">
                <a:solidFill>
                  <a:srgbClr val="2F2A2B"/>
                </a:solidFill>
                <a:latin typeface="Times New Roman" charset="0"/>
              </a:rPr>
              <a:t>and </a:t>
            </a:r>
            <a:r>
              <a:rPr lang="en-US" sz="1200" dirty="0">
                <a:solidFill>
                  <a:srgbClr val="2F2A2B"/>
                </a:solidFill>
                <a:latin typeface="Times New Roman" charset="0"/>
              </a:rPr>
              <a:t>GREEN ENGINEERING </a:t>
            </a:r>
            <a:r>
              <a:rPr lang="en-US" sz="1200" i="1" dirty="0">
                <a:solidFill>
                  <a:srgbClr val="2F2A2B"/>
                </a:solidFill>
                <a:latin typeface="Times New Roman" charset="0"/>
              </a:rPr>
              <a:t>at </a:t>
            </a:r>
            <a:r>
              <a:rPr lang="en-US" sz="1200" dirty="0">
                <a:solidFill>
                  <a:srgbClr val="2F2A2B"/>
                </a:solidFill>
                <a:latin typeface="Times New Roman" charset="0"/>
              </a:rPr>
              <a:t>YALE</a:t>
            </a:r>
            <a:endParaRPr lang="en-US" sz="1200" dirty="0">
              <a:solidFill>
                <a:srgbClr val="2F2A2B"/>
              </a:solidFill>
              <a:effectLst/>
              <a:latin typeface="Times New Roman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548" y="4446658"/>
            <a:ext cx="1020198" cy="14962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6191" y="5460687"/>
            <a:ext cx="2643612" cy="6873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30724" y="4341829"/>
            <a:ext cx="2874547" cy="8623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64" y="2816379"/>
            <a:ext cx="3032234" cy="227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772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8A95427-3833-4554-9530-FFA11871C6B5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3785992" y="156411"/>
            <a:ext cx="46200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Topics To Be Covered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C658CE-B97A-D244-8EC2-846FDB3BDB03}"/>
              </a:ext>
            </a:extLst>
          </p:cNvPr>
          <p:cNvSpPr txBox="1"/>
          <p:nvPr/>
        </p:nvSpPr>
        <p:spPr>
          <a:xfrm>
            <a:off x="713039" y="1651086"/>
            <a:ext cx="7205045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sz="2800" dirty="0"/>
              <a:t>Sustainability – Myths and Facts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sz="2800" dirty="0"/>
              <a:t>Society, Economy, and the Environment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sz="2800" dirty="0"/>
              <a:t>Business and Sustainability</a:t>
            </a:r>
          </a:p>
          <a:p>
            <a:pPr marL="914400" lvl="1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Applying Green Chemistry to Management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sz="2800" dirty="0"/>
              <a:t>Different Models of Sustainability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sz="2800" dirty="0"/>
              <a:t>Case Study: The Interface Company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sz="2800" dirty="0"/>
              <a:t>Green Washing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sz="2800" dirty="0"/>
              <a:t>Life-Cycle Assessment</a:t>
            </a:r>
          </a:p>
        </p:txBody>
      </p:sp>
    </p:spTree>
    <p:extLst>
      <p:ext uri="{BB962C8B-B14F-4D97-AF65-F5344CB8AC3E}">
        <p14:creationId xmlns:p14="http://schemas.microsoft.com/office/powerpoint/2010/main" val="13707783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455683" y="2775973"/>
            <a:ext cx="9280634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5400" dirty="0">
                <a:cs typeface="Calibri"/>
              </a:rPr>
              <a:t>Sustainability Myths</a:t>
            </a:r>
            <a:endParaRPr sz="5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59064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40647" y="3136514"/>
            <a:ext cx="6910705" cy="13465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ts val="5200"/>
              </a:lnSpc>
              <a:spcBef>
                <a:spcPts val="844"/>
              </a:spcBef>
              <a:tabLst>
                <a:tab pos="3926106" algn="l"/>
              </a:tabLst>
            </a:pPr>
            <a:r>
              <a:rPr sz="4800" spc="-5" dirty="0">
                <a:cs typeface="Calibri"/>
              </a:rPr>
              <a:t>Nobody</a:t>
            </a:r>
            <a:r>
              <a:rPr sz="4800" spc="5" dirty="0">
                <a:cs typeface="Calibri"/>
              </a:rPr>
              <a:t> </a:t>
            </a:r>
            <a:r>
              <a:rPr sz="4800" spc="-15" dirty="0">
                <a:cs typeface="Calibri"/>
              </a:rPr>
              <a:t>knows	what  sustainability really</a:t>
            </a:r>
            <a:r>
              <a:rPr sz="4800" spc="35" dirty="0">
                <a:cs typeface="Calibri"/>
              </a:rPr>
              <a:t> </a:t>
            </a:r>
            <a:r>
              <a:rPr sz="4800" spc="-5" dirty="0">
                <a:cs typeface="Calibri"/>
              </a:rPr>
              <a:t>means.</a:t>
            </a:r>
            <a:endParaRPr sz="4800" dirty="0">
              <a:cs typeface="Calibri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004B73E-FC43-4FEE-86DA-C1BB3027D8A9}"/>
              </a:ext>
            </a:extLst>
          </p:cNvPr>
          <p:cNvSpPr/>
          <p:nvPr/>
        </p:nvSpPr>
        <p:spPr>
          <a:xfrm>
            <a:off x="5049079" y="185000"/>
            <a:ext cx="20938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en-US" sz="4000" b="1" dirty="0">
                <a:cs typeface="Calibri"/>
              </a:rPr>
              <a:t>Myth</a:t>
            </a:r>
            <a:r>
              <a:rPr lang="en-US" sz="4000" b="1" spc="-91" dirty="0">
                <a:cs typeface="Calibri"/>
              </a:rPr>
              <a:t> #</a:t>
            </a:r>
            <a:r>
              <a:rPr lang="en-US" sz="4000" b="1" dirty="0">
                <a:cs typeface="Calibri"/>
              </a:rPr>
              <a:t>1: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DE7DBB8-0C72-4D70-BB41-BA042B4FF15A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49924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299182" y="2838288"/>
            <a:ext cx="7616496" cy="1152881"/>
          </a:xfrm>
          <a:prstGeom prst="rect">
            <a:avLst/>
          </a:prstGeom>
        </p:spPr>
        <p:txBody>
          <a:bodyPr vert="horz" wrap="square" lIns="0" tIns="44451" rIns="0" bIns="0" rtlCol="0">
            <a:spAutoFit/>
          </a:bodyPr>
          <a:lstStyle/>
          <a:p>
            <a:pPr marR="5080" algn="ctr">
              <a:spcBef>
                <a:spcPts val="600"/>
              </a:spcBef>
            </a:pPr>
            <a:r>
              <a:rPr lang="en-US" sz="3600" spc="-35" dirty="0">
                <a:cs typeface="Calibri"/>
              </a:rPr>
              <a:t>Take a moment to w</a:t>
            </a:r>
            <a:r>
              <a:rPr sz="3600" spc="-35" dirty="0">
                <a:cs typeface="Calibri"/>
              </a:rPr>
              <a:t>rite </a:t>
            </a:r>
            <a:r>
              <a:rPr sz="3600" dirty="0">
                <a:cs typeface="Calibri"/>
              </a:rPr>
              <a:t>a </a:t>
            </a:r>
            <a:r>
              <a:rPr sz="3600" spc="-15" dirty="0">
                <a:cs typeface="Calibri"/>
              </a:rPr>
              <a:t>sentence </a:t>
            </a:r>
            <a:r>
              <a:rPr sz="3600" dirty="0">
                <a:cs typeface="Calibri"/>
              </a:rPr>
              <a:t>or </a:t>
            </a:r>
            <a:r>
              <a:rPr sz="3600" spc="-15" dirty="0">
                <a:cs typeface="Calibri"/>
              </a:rPr>
              <a:t>two </a:t>
            </a:r>
            <a:r>
              <a:rPr sz="3600" spc="-5" dirty="0">
                <a:cs typeface="Calibri"/>
              </a:rPr>
              <a:t>about </a:t>
            </a:r>
            <a:r>
              <a:rPr sz="3600" spc="-11" dirty="0">
                <a:cs typeface="Calibri"/>
              </a:rPr>
              <a:t>what sustainability</a:t>
            </a:r>
            <a:r>
              <a:rPr sz="3600" spc="-91" dirty="0">
                <a:cs typeface="Calibri"/>
              </a:rPr>
              <a:t> </a:t>
            </a:r>
            <a:r>
              <a:rPr sz="3600" spc="-5" dirty="0">
                <a:cs typeface="Calibri"/>
              </a:rPr>
              <a:t>is.</a:t>
            </a:r>
            <a:endParaRPr sz="3600" dirty="0">
              <a:cs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79C3E00-A53C-4AEE-BA03-0A77BB316D35}"/>
              </a:ext>
            </a:extLst>
          </p:cNvPr>
          <p:cNvSpPr/>
          <p:nvPr/>
        </p:nvSpPr>
        <p:spPr>
          <a:xfrm>
            <a:off x="3595458" y="165656"/>
            <a:ext cx="50239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4000" b="1" spc="-11" dirty="0">
                <a:cs typeface="Calibri"/>
              </a:rPr>
              <a:t>What </a:t>
            </a:r>
            <a:r>
              <a:rPr lang="en-US" sz="4000" b="1" dirty="0">
                <a:cs typeface="Calibri"/>
              </a:rPr>
              <a:t>is</a:t>
            </a:r>
            <a:r>
              <a:rPr lang="en-US" sz="4000" b="1" spc="-45" dirty="0">
                <a:cs typeface="Calibri"/>
              </a:rPr>
              <a:t> </a:t>
            </a:r>
            <a:r>
              <a:rPr lang="en-US" sz="4000" b="1" spc="-11" dirty="0">
                <a:cs typeface="Calibri"/>
              </a:rPr>
              <a:t>sustainability?</a:t>
            </a:r>
            <a:endParaRPr lang="en-US" sz="4000" b="1" dirty="0"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C75CA3B-AB36-4AAD-9AA9-06574823E081}"/>
              </a:ext>
            </a:extLst>
          </p:cNvPr>
          <p:cNvCxnSpPr>
            <a:cxnSpLocks/>
          </p:cNvCxnSpPr>
          <p:nvPr/>
        </p:nvCxnSpPr>
        <p:spPr>
          <a:xfrm>
            <a:off x="0" y="1151914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5332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7488</TotalTime>
  <Words>1542</Words>
  <Application>Microsoft Office PowerPoint</Application>
  <PresentationFormat>Widescreen</PresentationFormat>
  <Paragraphs>203</Paragraphs>
  <Slides>37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MS PGothic</vt:lpstr>
      <vt:lpstr>Arial</vt:lpstr>
      <vt:lpstr>Calibri</vt:lpstr>
      <vt:lpstr>Calibri Light</vt:lpstr>
      <vt:lpstr>Century Schoolbook</vt:lpstr>
      <vt:lpstr>Monotype Corsiva</vt:lpstr>
      <vt:lpstr>Tahoma</vt:lpstr>
      <vt:lpstr>Times New Roman</vt:lpstr>
      <vt:lpstr>Office Theme</vt:lpstr>
      <vt:lpstr> Train-the-Facilitator  5-day Workshop</vt:lpstr>
      <vt:lpstr>Moores group: Sustainable Nanomaterials</vt:lpstr>
      <vt:lpstr>SUSTAINABLE MATERIALS THEME</vt:lpstr>
      <vt:lpstr>A Leader in Advancing Green Chemistry  &amp; Green Engineering Concepts</vt:lpstr>
      <vt:lpstr>Yale-UNIDO Train-the-Facilitator Workshop in Green Chemistry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Sustainability is Not Just About the Environment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question we need to ask:  Is recycling sustainable?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Is new technology the answer to sustainability?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Karolina Mellor</dc:creator>
  <cp:lastModifiedBy>Chapman, Kimberly</cp:lastModifiedBy>
  <cp:revision>172</cp:revision>
  <cp:lastPrinted>2018-04-25T15:39:23Z</cp:lastPrinted>
  <dcterms:created xsi:type="dcterms:W3CDTF">2018-01-23T19:46:39Z</dcterms:created>
  <dcterms:modified xsi:type="dcterms:W3CDTF">2018-11-01T20:09:09Z</dcterms:modified>
</cp:coreProperties>
</file>