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1650" r:id="rId3"/>
    <p:sldId id="259" r:id="rId4"/>
    <p:sldId id="260" r:id="rId5"/>
    <p:sldId id="261" r:id="rId6"/>
    <p:sldId id="286" r:id="rId7"/>
    <p:sldId id="283" r:id="rId8"/>
    <p:sldId id="285" r:id="rId9"/>
    <p:sldId id="284" r:id="rId10"/>
    <p:sldId id="1648" r:id="rId11"/>
    <p:sldId id="1657" r:id="rId12"/>
    <p:sldId id="1658" r:id="rId13"/>
    <p:sldId id="1659" r:id="rId14"/>
    <p:sldId id="1663" r:id="rId15"/>
    <p:sldId id="1660" r:id="rId16"/>
    <p:sldId id="1661" r:id="rId17"/>
    <p:sldId id="1662" r:id="rId18"/>
    <p:sldId id="295" r:id="rId19"/>
    <p:sldId id="1649" r:id="rId20"/>
    <p:sldId id="1664" r:id="rId21"/>
    <p:sldId id="1665" r:id="rId22"/>
    <p:sldId id="1666" r:id="rId23"/>
    <p:sldId id="1651" r:id="rId24"/>
    <p:sldId id="1652" r:id="rId25"/>
    <p:sldId id="1653" r:id="rId26"/>
    <p:sldId id="1654" r:id="rId27"/>
    <p:sldId id="1656" r:id="rId28"/>
    <p:sldId id="1642" r:id="rId29"/>
    <p:sldId id="1643" r:id="rId30"/>
    <p:sldId id="1644" r:id="rId31"/>
    <p:sldId id="1645" r:id="rId32"/>
    <p:sldId id="1646" r:id="rId33"/>
    <p:sldId id="287" r:id="rId34"/>
    <p:sldId id="279" r:id="rId35"/>
    <p:sldId id="278" r:id="rId36"/>
    <p:sldId id="273" r:id="rId37"/>
    <p:sldId id="274" r:id="rId38"/>
    <p:sldId id="275" r:id="rId39"/>
    <p:sldId id="276" r:id="rId40"/>
    <p:sldId id="277" r:id="rId41"/>
    <p:sldId id="272" r:id="rId42"/>
    <p:sldId id="271" r:id="rId43"/>
    <p:sldId id="288" r:id="rId44"/>
    <p:sldId id="281" r:id="rId45"/>
    <p:sldId id="280" r:id="rId46"/>
    <p:sldId id="290" r:id="rId47"/>
    <p:sldId id="294" r:id="rId48"/>
    <p:sldId id="293" r:id="rId49"/>
    <p:sldId id="292" r:id="rId50"/>
    <p:sldId id="291" r:id="rId51"/>
    <p:sldId id="1640" r:id="rId52"/>
    <p:sldId id="1641" r:id="rId53"/>
    <p:sldId id="166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33"/>
    <p:restoredTop sz="84339"/>
  </p:normalViewPr>
  <p:slideViewPr>
    <p:cSldViewPr snapToGrid="0" snapToObjects="1">
      <p:cViewPr varScale="1">
        <p:scale>
          <a:sx n="82" d="100"/>
          <a:sy n="82" d="100"/>
        </p:scale>
        <p:origin x="192" y="10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DF562-7FEC-C846-ADF3-112A99E63B50}" type="datetimeFigureOut">
              <a:rPr lang="en-US" smtClean="0"/>
              <a:t>1/10/19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3E53E-11F6-2E4F-A218-80D2B4B59D49}" type="slidenum">
              <a:rPr lang="en-US" smtClean="0"/>
              <a:t>‹#›</a:t>
            </a:fld>
            <a:endParaRPr lang="en-US"/>
          </a:p>
        </p:txBody>
      </p:sp>
    </p:spTree>
    <p:extLst>
      <p:ext uri="{BB962C8B-B14F-4D97-AF65-F5344CB8AC3E}">
        <p14:creationId xmlns:p14="http://schemas.microsoft.com/office/powerpoint/2010/main" val="424435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3E53E-11F6-2E4F-A218-80D2B4B59D49}" type="slidenum">
              <a:rPr lang="en-US" smtClean="0"/>
              <a:t>2</a:t>
            </a:fld>
            <a:endParaRPr lang="en-US"/>
          </a:p>
        </p:txBody>
      </p:sp>
    </p:spTree>
    <p:extLst>
      <p:ext uri="{BB962C8B-B14F-4D97-AF65-F5344CB8AC3E}">
        <p14:creationId xmlns:p14="http://schemas.microsoft.com/office/powerpoint/2010/main" val="35817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summary and description of award winning technology can be found here: https://</a:t>
            </a:r>
            <a:r>
              <a:rPr lang="en-US" dirty="0" err="1"/>
              <a:t>www.epa.gov</a:t>
            </a:r>
            <a:r>
              <a:rPr lang="en-US" dirty="0"/>
              <a:t>/</a:t>
            </a:r>
            <a:r>
              <a:rPr lang="en-US" dirty="0" err="1"/>
              <a:t>greenchemistry</a:t>
            </a:r>
            <a:r>
              <a:rPr lang="en-US" dirty="0"/>
              <a:t>/presidential-green-chemistry-challenge-2012-designing-greener-chemicals-award </a:t>
            </a:r>
          </a:p>
        </p:txBody>
      </p:sp>
      <p:sp>
        <p:nvSpPr>
          <p:cNvPr id="4" name="Slide Number Placeholder 3"/>
          <p:cNvSpPr>
            <a:spLocks noGrp="1"/>
          </p:cNvSpPr>
          <p:nvPr>
            <p:ph type="sldNum" sz="quarter" idx="5"/>
          </p:nvPr>
        </p:nvSpPr>
        <p:spPr/>
        <p:txBody>
          <a:bodyPr/>
          <a:lstStyle/>
          <a:p>
            <a:fld id="{F0A3E53E-11F6-2E4F-A218-80D2B4B59D49}" type="slidenum">
              <a:rPr lang="en-US" smtClean="0"/>
              <a:t>12</a:t>
            </a:fld>
            <a:endParaRPr lang="en-US"/>
          </a:p>
        </p:txBody>
      </p:sp>
    </p:spTree>
    <p:extLst>
      <p:ext uri="{BB962C8B-B14F-4D97-AF65-F5344CB8AC3E}">
        <p14:creationId xmlns:p14="http://schemas.microsoft.com/office/powerpoint/2010/main" val="313620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State of the Global Paper Industry, Environmental Paper Network, http://</a:t>
            </a:r>
            <a:r>
              <a:rPr lang="en-US" dirty="0" err="1"/>
              <a:t>environmentalpaper.org</a:t>
            </a:r>
            <a:r>
              <a:rPr lang="en-US" dirty="0"/>
              <a:t>/</a:t>
            </a:r>
            <a:r>
              <a:rPr lang="en-US" dirty="0" err="1"/>
              <a:t>wp</a:t>
            </a:r>
            <a:r>
              <a:rPr lang="en-US" dirty="0"/>
              <a:t>-content/uploads/2018/04/StateOfTheGlobalPaperIndustry2018_FullReport-Final-1.pdf</a:t>
            </a:r>
          </a:p>
          <a:p>
            <a:endParaRPr lang="en-US" dirty="0"/>
          </a:p>
          <a:p>
            <a:r>
              <a:rPr lang="en-US" dirty="0"/>
              <a:t>If you look at a per capita basis on these numbers: E</a:t>
            </a:r>
            <a:r>
              <a:rPr lang="en-US" sz="1200" kern="1200" dirty="0">
                <a:solidFill>
                  <a:schemeClr val="tx1"/>
                </a:solidFill>
                <a:effectLst/>
                <a:latin typeface="+mn-lt"/>
                <a:ea typeface="+mn-ea"/>
                <a:cs typeface="+mn-cs"/>
              </a:rPr>
              <a:t>xploration of per capita consumption figures reveals a more </a:t>
            </a:r>
          </a:p>
          <a:p>
            <a:r>
              <a:rPr lang="en-US" sz="1200" kern="1200" dirty="0">
                <a:solidFill>
                  <a:schemeClr val="tx1"/>
                </a:solidFill>
                <a:effectLst/>
                <a:latin typeface="+mn-lt"/>
                <a:ea typeface="+mn-ea"/>
                <a:cs typeface="+mn-cs"/>
              </a:rPr>
              <a:t>nuanced story. The global average is 55 kg per person per year. North American consumption is four times that (215 kg) </a:t>
            </a:r>
          </a:p>
          <a:p>
            <a:r>
              <a:rPr lang="en-US" sz="1200" kern="1200" dirty="0">
                <a:solidFill>
                  <a:schemeClr val="tx1"/>
                </a:solidFill>
                <a:effectLst/>
                <a:latin typeface="+mn-lt"/>
                <a:ea typeface="+mn-ea"/>
                <a:cs typeface="+mn-cs"/>
              </a:rPr>
              <a:t>while the African average is just 7 kg. China’s average per capita consumption is just higher than the global average at </a:t>
            </a:r>
          </a:p>
          <a:p>
            <a:r>
              <a:rPr lang="en-US" sz="1200" kern="1200" dirty="0">
                <a:solidFill>
                  <a:schemeClr val="tx1"/>
                </a:solidFill>
                <a:effectLst/>
                <a:latin typeface="+mn-lt"/>
                <a:ea typeface="+mn-ea"/>
                <a:cs typeface="+mn-cs"/>
              </a:rPr>
              <a:t>76 kg. Eastern European levels are similar to China’s (77 kg) with the Western European average being almost double that  (147 kg). Seven of the ten countries with the largest per capita consumption are in Europe.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Paper consumption is at unsustainable levels and globally it is steadily increasing, particularly in Asia, while remaining at unequal levels of access in some parts of the world, particularly Africa. </a:t>
            </a:r>
          </a:p>
          <a:p>
            <a:pPr marL="171450" indent="-171450">
              <a:buFont typeface="Arial" panose="020B0604020202020204" pitchFamily="34" charset="0"/>
              <a:buChar char="•"/>
            </a:pPr>
            <a:r>
              <a:rPr lang="en-US" dirty="0"/>
              <a:t>Increasing production in response to new market demand is driving development of new virgin-</a:t>
            </a:r>
            <a:r>
              <a:rPr lang="en-US" dirty="0" err="1"/>
              <a:t>fibre</a:t>
            </a:r>
            <a:r>
              <a:rPr lang="en-US" dirty="0"/>
              <a:t> pulp mills, especially in Asia, Africa and South America.</a:t>
            </a:r>
          </a:p>
          <a:p>
            <a:pPr marL="171450" indent="-171450">
              <a:buFont typeface="Arial" panose="020B0604020202020204" pitchFamily="34" charset="0"/>
              <a:buChar char="•"/>
            </a:pPr>
            <a:r>
              <a:rPr lang="en-US" dirty="0"/>
              <a:t>Expansion is resulting in numerous social conflicts in many nations including Brazil, Indonesia, Canada, India, Chile and Mozambique. </a:t>
            </a:r>
          </a:p>
          <a:p>
            <a:pPr marL="171450" indent="-171450">
              <a:buFont typeface="Arial" panose="020B0604020202020204" pitchFamily="34" charset="0"/>
              <a:buChar char="•"/>
            </a:pPr>
            <a:r>
              <a:rPr lang="en-US" dirty="0"/>
              <a:t>The industry has substantial climate change impacts and critical opportunities for reducing greenhouse gas emissions through better land management and </a:t>
            </a:r>
            <a:r>
              <a:rPr lang="en-US" dirty="0" err="1"/>
              <a:t>fibre</a:t>
            </a:r>
            <a:r>
              <a:rPr lang="en-US" dirty="0"/>
              <a:t> choices need to be seized, urgently. </a:t>
            </a:r>
          </a:p>
          <a:p>
            <a:pPr marL="171450" indent="-171450">
              <a:buFont typeface="Arial" panose="020B0604020202020204" pitchFamily="34" charset="0"/>
              <a:buChar char="•"/>
            </a:pPr>
            <a:r>
              <a:rPr lang="en-US" dirty="0"/>
              <a:t>Corporate social responsibility commitments and purchasing policies have continued to proliferate and have helped to drive some specific social and environmental improvements ‘on-the-ground,’ but execution, transparency and progress on many voluntary commitments is lagging.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A3E53E-11F6-2E4F-A218-80D2B4B59D49}" type="slidenum">
              <a:rPr lang="en-US" smtClean="0"/>
              <a:t>13</a:t>
            </a:fld>
            <a:endParaRPr lang="en-US"/>
          </a:p>
        </p:txBody>
      </p:sp>
    </p:spTree>
    <p:extLst>
      <p:ext uri="{BB962C8B-B14F-4D97-AF65-F5344CB8AC3E}">
        <p14:creationId xmlns:p14="http://schemas.microsoft.com/office/powerpoint/2010/main" val="428917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3E53E-11F6-2E4F-A218-80D2B4B59D49}" type="slidenum">
              <a:rPr lang="en-US" smtClean="0"/>
              <a:t>14</a:t>
            </a:fld>
            <a:endParaRPr lang="en-US"/>
          </a:p>
        </p:txBody>
      </p:sp>
    </p:spTree>
    <p:extLst>
      <p:ext uri="{BB962C8B-B14F-4D97-AF65-F5344CB8AC3E}">
        <p14:creationId xmlns:p14="http://schemas.microsoft.com/office/powerpoint/2010/main" val="622222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Wikimedia Commons image file: http://</a:t>
            </a:r>
            <a:r>
              <a:rPr lang="en-US" dirty="0" err="1"/>
              <a:t>commons.wikimedia.org</a:t>
            </a:r>
            <a:r>
              <a:rPr lang="en-US" dirty="0"/>
              <a:t>/wiki/</a:t>
            </a:r>
            <a:r>
              <a:rPr lang="en-US" dirty="0" err="1"/>
              <a:t>File:Cellulose_strand.jpg</a:t>
            </a:r>
            <a:endParaRPr lang="en-US" dirty="0"/>
          </a:p>
          <a:p>
            <a:endParaRPr lang="en-US" dirty="0"/>
          </a:p>
        </p:txBody>
      </p:sp>
      <p:sp>
        <p:nvSpPr>
          <p:cNvPr id="4" name="Slide Number Placeholder 3"/>
          <p:cNvSpPr>
            <a:spLocks noGrp="1"/>
          </p:cNvSpPr>
          <p:nvPr>
            <p:ph type="sldNum" sz="quarter" idx="5"/>
          </p:nvPr>
        </p:nvSpPr>
        <p:spPr/>
        <p:txBody>
          <a:bodyPr/>
          <a:lstStyle/>
          <a:p>
            <a:fld id="{F0A3E53E-11F6-2E4F-A218-80D2B4B59D49}" type="slidenum">
              <a:rPr lang="en-US" smtClean="0"/>
              <a:t>15</a:t>
            </a:fld>
            <a:endParaRPr lang="en-US"/>
          </a:p>
        </p:txBody>
      </p:sp>
    </p:spTree>
    <p:extLst>
      <p:ext uri="{BB962C8B-B14F-4D97-AF65-F5344CB8AC3E}">
        <p14:creationId xmlns:p14="http://schemas.microsoft.com/office/powerpoint/2010/main" val="146387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a:t>
            </a:r>
            <a:r>
              <a:rPr lang="en-US" dirty="0" err="1"/>
              <a:t>www.buckman.com</a:t>
            </a:r>
            <a:r>
              <a:rPr lang="en-US" dirty="0"/>
              <a:t>/innovation/</a:t>
            </a:r>
            <a:r>
              <a:rPr lang="en-US" dirty="0" err="1"/>
              <a:t>maximyze</a:t>
            </a:r>
            <a:r>
              <a:rPr lang="en-US" dirty="0"/>
              <a:t>-for-packaging/ </a:t>
            </a:r>
          </a:p>
          <a:p>
            <a:endParaRPr lang="en-US" dirty="0"/>
          </a:p>
          <a:p>
            <a:r>
              <a:rPr lang="en-US" dirty="0"/>
              <a:t>And, from the Presidential Green Chemistry Challenge Award Nomination package.</a:t>
            </a:r>
          </a:p>
          <a:p>
            <a:endParaRPr lang="en-US" dirty="0"/>
          </a:p>
          <a:p>
            <a:r>
              <a:rPr lang="en-US" dirty="0"/>
              <a:t>YouTube video of technology: https://</a:t>
            </a:r>
            <a:r>
              <a:rPr lang="en-US" dirty="0" err="1"/>
              <a:t>www.youtube.com</a:t>
            </a:r>
            <a:r>
              <a:rPr lang="en-US" dirty="0"/>
              <a:t>/</a:t>
            </a:r>
            <a:r>
              <a:rPr lang="en-US" dirty="0" err="1"/>
              <a:t>watch?time_continue</a:t>
            </a:r>
            <a:r>
              <a:rPr lang="en-US" dirty="0"/>
              <a:t>=2&amp;v=42H7SsCX7zI </a:t>
            </a:r>
          </a:p>
        </p:txBody>
      </p:sp>
      <p:sp>
        <p:nvSpPr>
          <p:cNvPr id="4" name="Slide Number Placeholder 3"/>
          <p:cNvSpPr>
            <a:spLocks noGrp="1"/>
          </p:cNvSpPr>
          <p:nvPr>
            <p:ph type="sldNum" sz="quarter" idx="5"/>
          </p:nvPr>
        </p:nvSpPr>
        <p:spPr/>
        <p:txBody>
          <a:bodyPr/>
          <a:lstStyle/>
          <a:p>
            <a:fld id="{F0A3E53E-11F6-2E4F-A218-80D2B4B59D49}" type="slidenum">
              <a:rPr lang="en-US" smtClean="0"/>
              <a:t>16</a:t>
            </a:fld>
            <a:endParaRPr lang="en-US"/>
          </a:p>
        </p:txBody>
      </p:sp>
    </p:spTree>
    <p:extLst>
      <p:ext uri="{BB962C8B-B14F-4D97-AF65-F5344CB8AC3E}">
        <p14:creationId xmlns:p14="http://schemas.microsoft.com/office/powerpoint/2010/main" val="1955519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From: Presidential Green Chemistry Challenge Award Application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Benefits </a:t>
            </a:r>
            <a:r>
              <a:rPr lang="en-US" sz="1200" kern="1200" dirty="0">
                <a:solidFill>
                  <a:schemeClr val="tx1"/>
                </a:solidFill>
                <a:effectLst/>
                <a:latin typeface="+mn-lt"/>
                <a:ea typeface="+mn-ea"/>
                <a:cs typeface="+mn-cs"/>
              </a:rPr>
              <a:t>- Here is a summary of benefits of this technology in real-world applications (details follow in specific case studies given later in this document). </a:t>
            </a:r>
          </a:p>
          <a:p>
            <a:r>
              <a:rPr lang="en-US" sz="1200" kern="1200" dirty="0">
                <a:solidFill>
                  <a:schemeClr val="tx1"/>
                </a:solidFill>
                <a:effectLst/>
                <a:latin typeface="+mn-lt"/>
                <a:ea typeface="+mn-ea"/>
                <a:cs typeface="+mn-cs"/>
              </a:rPr>
              <a:t>- First, improving the strength of a paper product allows reducing the amount of cellulose fiber required to attain the required specifications. The </a:t>
            </a:r>
            <a:r>
              <a:rPr lang="en-US" sz="1200" i="1" kern="1200" dirty="0">
                <a:solidFill>
                  <a:schemeClr val="tx1"/>
                </a:solidFill>
                <a:effectLst/>
                <a:latin typeface="+mn-lt"/>
                <a:ea typeface="+mn-ea"/>
                <a:cs typeface="+mn-cs"/>
              </a:rPr>
              <a:t>basis weight </a:t>
            </a:r>
            <a:r>
              <a:rPr lang="en-US" sz="1200" kern="1200" dirty="0">
                <a:solidFill>
                  <a:schemeClr val="tx1"/>
                </a:solidFill>
                <a:effectLst/>
                <a:latin typeface="+mn-lt"/>
                <a:ea typeface="+mn-ea"/>
                <a:cs typeface="+mn-cs"/>
              </a:rPr>
              <a:t>of the paper can be reduced, so less fiber (i.e. fewer trees) is required to create the same product. In addition to the environmental benefit, the primary cost for manufacture of a paper product is the fiber raw material; so this provides a significant economic benefit to the manufacturer.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Another economic and environmental benefit relates to transport of the end paper product: a lighter weight paper or board translates into reduced resources required for shipping.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One problem with recycled paper is that there is a loss of strength when paper is made from recycled fiber. The enzymatic action of </a:t>
            </a:r>
            <a:r>
              <a:rPr lang="en-US" sz="1200" kern="1200" dirty="0" err="1">
                <a:solidFill>
                  <a:schemeClr val="tx1"/>
                </a:solidFill>
                <a:effectLst/>
                <a:latin typeface="+mn-lt"/>
                <a:ea typeface="+mn-ea"/>
                <a:cs typeface="+mn-cs"/>
              </a:rPr>
              <a:t>Maximyze</a:t>
            </a:r>
            <a:r>
              <a:rPr lang="en-US" sz="1200" kern="1200" dirty="0">
                <a:solidFill>
                  <a:schemeClr val="tx1"/>
                </a:solidFill>
                <a:effectLst/>
                <a:latin typeface="+mn-lt"/>
                <a:ea typeface="+mn-ea"/>
                <a:cs typeface="+mn-cs"/>
              </a:rPr>
              <a:t> products improves the strength of paper made from recycled fibers, and allows a papermaker to use more recovered paper.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Next, less refining is required. </a:t>
            </a:r>
            <a:r>
              <a:rPr lang="en-US" sz="1200" i="1" kern="1200" dirty="0">
                <a:solidFill>
                  <a:schemeClr val="tx1"/>
                </a:solidFill>
                <a:effectLst/>
                <a:latin typeface="+mn-lt"/>
                <a:ea typeface="+mn-ea"/>
                <a:cs typeface="+mn-cs"/>
              </a:rPr>
              <a:t>Refining </a:t>
            </a:r>
            <a:r>
              <a:rPr lang="en-US" sz="1200" kern="1200" dirty="0">
                <a:solidFill>
                  <a:schemeClr val="tx1"/>
                </a:solidFill>
                <a:effectLst/>
                <a:latin typeface="+mn-lt"/>
                <a:ea typeface="+mn-ea"/>
                <a:cs typeface="+mn-cs"/>
              </a:rPr>
              <a:t>is a mechanical treatment unique to paper making. This is an energy-intensive process that collapses the fiber and modifies its surface to improve inter-fiber bonding. In </a:t>
            </a:r>
            <a:r>
              <a:rPr lang="en-US" sz="1200" kern="1200" dirty="0" err="1">
                <a:solidFill>
                  <a:schemeClr val="tx1"/>
                </a:solidFill>
                <a:effectLst/>
                <a:latin typeface="+mn-lt"/>
                <a:ea typeface="+mn-ea"/>
                <a:cs typeface="+mn-cs"/>
              </a:rPr>
              <a:t>Maximyze</a:t>
            </a:r>
            <a:r>
              <a:rPr lang="en-US" sz="1200" kern="1200" dirty="0">
                <a:solidFill>
                  <a:schemeClr val="tx1"/>
                </a:solidFill>
                <a:effectLst/>
                <a:latin typeface="+mn-lt"/>
                <a:ea typeface="+mn-ea"/>
                <a:cs typeface="+mn-cs"/>
              </a:rPr>
              <a:t> applications, modifying fibers by enzymatic treatment allows significant reduction in energy requirements for refining, up to complete elimination.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combination of enzyme action and reduced refining results in fewer fiber fragments and fines, which improves water removal in the papermaking process so less steam is required to dry the paper on the paper machine. </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Often addition of softwood fiber is required to maintain the strength needed in paper. </a:t>
            </a:r>
            <a:r>
              <a:rPr lang="en-US" sz="1200" kern="1200" dirty="0" err="1">
                <a:solidFill>
                  <a:schemeClr val="tx1"/>
                </a:solidFill>
                <a:effectLst/>
                <a:latin typeface="+mn-lt"/>
                <a:ea typeface="+mn-ea"/>
                <a:cs typeface="+mn-cs"/>
              </a:rPr>
              <a:t>Maximyze</a:t>
            </a:r>
            <a:r>
              <a:rPr lang="en-US" sz="1200" kern="1200" dirty="0">
                <a:solidFill>
                  <a:schemeClr val="tx1"/>
                </a:solidFill>
                <a:effectLst/>
                <a:latin typeface="+mn-lt"/>
                <a:ea typeface="+mn-ea"/>
                <a:cs typeface="+mn-cs"/>
              </a:rPr>
              <a:t> allows an increase in the proportion of hardwood fiber. To the papermaker this reduces cost (softwood fibers have a higher cost). We can regard the use of hardwoods for pulp to have fewer deleterious environmental effects. For example, </a:t>
            </a:r>
            <a:r>
              <a:rPr lang="en-US" sz="1200" i="1" kern="1200" dirty="0">
                <a:solidFill>
                  <a:schemeClr val="tx1"/>
                </a:solidFill>
                <a:effectLst/>
                <a:latin typeface="+mn-lt"/>
                <a:ea typeface="+mn-ea"/>
                <a:cs typeface="+mn-cs"/>
              </a:rPr>
              <a:t>Eucalyptus </a:t>
            </a:r>
            <a:r>
              <a:rPr lang="en-US" sz="1200" kern="1200" dirty="0">
                <a:solidFill>
                  <a:schemeClr val="tx1"/>
                </a:solidFill>
                <a:effectLst/>
                <a:latin typeface="+mn-lt"/>
                <a:ea typeface="+mn-ea"/>
                <a:cs typeface="+mn-cs"/>
              </a:rPr>
              <a:t>plantations supply cellulose fiber much more quickly, requiring less forest land compared to softwoods.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Most paper is recycled, but the use of lighter-weight paper might have an effect of reducing volumes in landfills.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This focus area involves designing and implementing chemical products that are less hazardous than the products or technologies they replace. </a:t>
            </a:r>
            <a:r>
              <a:rPr lang="en-US" sz="1200" kern="1200" dirty="0" err="1">
                <a:solidFill>
                  <a:schemeClr val="tx1"/>
                </a:solidFill>
                <a:effectLst/>
                <a:latin typeface="+mn-lt"/>
                <a:ea typeface="+mn-ea"/>
                <a:cs typeface="+mn-cs"/>
              </a:rPr>
              <a:t>Maximyze</a:t>
            </a:r>
            <a:r>
              <a:rPr lang="en-US" sz="1200" kern="1200" dirty="0">
                <a:solidFill>
                  <a:schemeClr val="tx1"/>
                </a:solidFill>
                <a:effectLst/>
                <a:latin typeface="+mn-lt"/>
                <a:ea typeface="+mn-ea"/>
                <a:cs typeface="+mn-cs"/>
              </a:rPr>
              <a:t> can replace or reduce the use of current chemical products used for improving paper strength. These include synthetic chemicals like </a:t>
            </a:r>
            <a:r>
              <a:rPr lang="en-US" sz="1200" kern="1200" dirty="0" err="1">
                <a:solidFill>
                  <a:schemeClr val="tx1"/>
                </a:solidFill>
                <a:effectLst/>
                <a:latin typeface="+mn-lt"/>
                <a:ea typeface="+mn-ea"/>
                <a:cs typeface="+mn-cs"/>
              </a:rPr>
              <a:t>glyoxalated</a:t>
            </a:r>
            <a:r>
              <a:rPr lang="en-US" sz="1200" kern="1200" dirty="0">
                <a:solidFill>
                  <a:schemeClr val="tx1"/>
                </a:solidFill>
                <a:effectLst/>
                <a:latin typeface="+mn-lt"/>
                <a:ea typeface="+mn-ea"/>
                <a:cs typeface="+mn-cs"/>
              </a:rPr>
              <a:t> polyacrylamides (g-PAM) and polyacrylamide copolymers which require the use of more toxic materials sourced at least in part from petroleum-based raw materials. Related to this is the incredible efficiency of enzymes. One enzyme can catalyze as many as 40 million conversions in a second, so a very small amount of </a:t>
            </a:r>
            <a:r>
              <a:rPr lang="en-US" sz="1200" kern="1200" dirty="0" err="1">
                <a:solidFill>
                  <a:schemeClr val="tx1"/>
                </a:solidFill>
                <a:effectLst/>
                <a:latin typeface="+mn-lt"/>
                <a:ea typeface="+mn-ea"/>
                <a:cs typeface="+mn-cs"/>
              </a:rPr>
              <a:t>Maximyze</a:t>
            </a:r>
            <a:r>
              <a:rPr lang="en-US" sz="1200" kern="1200" dirty="0">
                <a:solidFill>
                  <a:schemeClr val="tx1"/>
                </a:solidFill>
                <a:effectLst/>
                <a:latin typeface="+mn-lt"/>
                <a:ea typeface="+mn-ea"/>
                <a:cs typeface="+mn-cs"/>
              </a:rPr>
              <a:t> is required. Table 1 compares the enzymatic technology with conventional g-PAM chemistry, showing that the amount of additive required with the enzyme is a small fraction of the g-PAM required. </a:t>
            </a:r>
          </a:p>
        </p:txBody>
      </p:sp>
      <p:sp>
        <p:nvSpPr>
          <p:cNvPr id="4" name="Slide Number Placeholder 3"/>
          <p:cNvSpPr>
            <a:spLocks noGrp="1"/>
          </p:cNvSpPr>
          <p:nvPr>
            <p:ph type="sldNum" sz="quarter" idx="5"/>
          </p:nvPr>
        </p:nvSpPr>
        <p:spPr/>
        <p:txBody>
          <a:bodyPr/>
          <a:lstStyle/>
          <a:p>
            <a:fld id="{F0A3E53E-11F6-2E4F-A218-80D2B4B59D49}" type="slidenum">
              <a:rPr lang="en-US" smtClean="0"/>
              <a:t>17</a:t>
            </a:fld>
            <a:endParaRPr lang="en-US"/>
          </a:p>
        </p:txBody>
      </p:sp>
    </p:spTree>
    <p:extLst>
      <p:ext uri="{BB962C8B-B14F-4D97-AF65-F5344CB8AC3E}">
        <p14:creationId xmlns:p14="http://schemas.microsoft.com/office/powerpoint/2010/main" val="72836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BDBB4-ADCD-AA4B-B4E4-FED98FEAAE29}" type="slidenum">
              <a:rPr lang="en-US" smtClean="0"/>
              <a:t>18</a:t>
            </a:fld>
            <a:endParaRPr lang="en-US"/>
          </a:p>
        </p:txBody>
      </p:sp>
    </p:spTree>
    <p:extLst>
      <p:ext uri="{BB962C8B-B14F-4D97-AF65-F5344CB8AC3E}">
        <p14:creationId xmlns:p14="http://schemas.microsoft.com/office/powerpoint/2010/main" val="3283855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information and readings:</a:t>
            </a:r>
          </a:p>
          <a:p>
            <a:endParaRPr lang="en-US" dirty="0"/>
          </a:p>
          <a:p>
            <a:r>
              <a:rPr lang="en-US" dirty="0" err="1"/>
              <a:t>Lipshutz</a:t>
            </a:r>
            <a:r>
              <a:rPr lang="en-US" dirty="0"/>
              <a:t>, B., Current Opinion in Green and Sustainable Chemistry, 2018, 11: 1-8</a:t>
            </a:r>
          </a:p>
          <a:p>
            <a:r>
              <a:rPr lang="en-US" dirty="0" err="1"/>
              <a:t>Lipshutz</a:t>
            </a:r>
            <a:r>
              <a:rPr lang="en-US" dirty="0"/>
              <a:t>, B., J. Org. Chem., 2017, 82, 2806-2816</a:t>
            </a:r>
          </a:p>
          <a:p>
            <a:r>
              <a:rPr lang="en-US" dirty="0" err="1"/>
              <a:t>Lipshutz</a:t>
            </a:r>
            <a:r>
              <a:rPr lang="en-US" dirty="0"/>
              <a:t>, B., ACS Sustainable Chem. Eng., 2016, 4, 5838 - 5849</a:t>
            </a:r>
          </a:p>
          <a:p>
            <a:endParaRPr lang="en-US" dirty="0"/>
          </a:p>
        </p:txBody>
      </p:sp>
      <p:sp>
        <p:nvSpPr>
          <p:cNvPr id="4" name="Slide Number Placeholder 3"/>
          <p:cNvSpPr>
            <a:spLocks noGrp="1"/>
          </p:cNvSpPr>
          <p:nvPr>
            <p:ph type="sldNum" sz="quarter" idx="5"/>
          </p:nvPr>
        </p:nvSpPr>
        <p:spPr/>
        <p:txBody>
          <a:bodyPr/>
          <a:lstStyle/>
          <a:p>
            <a:fld id="{148BDBB4-ADCD-AA4B-B4E4-FED98FEAAE29}" type="slidenum">
              <a:rPr lang="en-US" smtClean="0"/>
              <a:t>19</a:t>
            </a:fld>
            <a:endParaRPr lang="en-US"/>
          </a:p>
        </p:txBody>
      </p:sp>
    </p:spTree>
    <p:extLst>
      <p:ext uri="{BB962C8B-B14F-4D97-AF65-F5344CB8AC3E}">
        <p14:creationId xmlns:p14="http://schemas.microsoft.com/office/powerpoint/2010/main" val="2059884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resources and readings, along with videos on </a:t>
            </a:r>
            <a:r>
              <a:rPr lang="en-US" dirty="0" err="1"/>
              <a:t>SiGNa</a:t>
            </a:r>
            <a:r>
              <a:rPr lang="en-US" dirty="0"/>
              <a:t> technologies can be found here: http://</a:t>
            </a:r>
            <a:r>
              <a:rPr lang="en-US" dirty="0" err="1"/>
              <a:t>www.signachem.com</a:t>
            </a:r>
            <a:r>
              <a:rPr lang="en-US" dirty="0"/>
              <a:t>/resources/?</a:t>
            </a:r>
            <a:r>
              <a:rPr lang="en-US" dirty="0" err="1"/>
              <a:t>fwp_languages</a:t>
            </a:r>
            <a:r>
              <a:rPr lang="en-US" dirty="0"/>
              <a:t>=</a:t>
            </a:r>
            <a:r>
              <a:rPr lang="en-US" dirty="0" err="1"/>
              <a:t>english&amp;fwp_categories</a:t>
            </a:r>
            <a:r>
              <a:rPr lang="en-US" dirty="0"/>
              <a:t>=videos </a:t>
            </a:r>
          </a:p>
        </p:txBody>
      </p:sp>
      <p:sp>
        <p:nvSpPr>
          <p:cNvPr id="4" name="Slide Number Placeholder 3"/>
          <p:cNvSpPr>
            <a:spLocks noGrp="1"/>
          </p:cNvSpPr>
          <p:nvPr>
            <p:ph type="sldNum" sz="quarter" idx="5"/>
          </p:nvPr>
        </p:nvSpPr>
        <p:spPr/>
        <p:txBody>
          <a:bodyPr/>
          <a:lstStyle/>
          <a:p>
            <a:fld id="{F0A3E53E-11F6-2E4F-A218-80D2B4B59D49}" type="slidenum">
              <a:rPr lang="en-US" smtClean="0"/>
              <a:t>26</a:t>
            </a:fld>
            <a:endParaRPr lang="en-US"/>
          </a:p>
        </p:txBody>
      </p:sp>
    </p:spTree>
    <p:extLst>
      <p:ext uri="{BB962C8B-B14F-4D97-AF65-F5344CB8AC3E}">
        <p14:creationId xmlns:p14="http://schemas.microsoft.com/office/powerpoint/2010/main" val="1331860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 video demonstrations of sodium metal versus the </a:t>
            </a:r>
            <a:r>
              <a:rPr lang="en-US" dirty="0" err="1"/>
              <a:t>SiGNa</a:t>
            </a:r>
            <a:r>
              <a:rPr lang="en-US" dirty="0"/>
              <a:t> chemistry – each of the pictures are hyperlinked to the videos above, available through the </a:t>
            </a:r>
            <a:r>
              <a:rPr lang="en-US" dirty="0" err="1"/>
              <a:t>SiGNa</a:t>
            </a:r>
            <a:r>
              <a:rPr lang="en-US" dirty="0"/>
              <a:t> Chemistry website. </a:t>
            </a:r>
          </a:p>
        </p:txBody>
      </p:sp>
      <p:sp>
        <p:nvSpPr>
          <p:cNvPr id="4" name="Slide Number Placeholder 3"/>
          <p:cNvSpPr>
            <a:spLocks noGrp="1"/>
          </p:cNvSpPr>
          <p:nvPr>
            <p:ph type="sldNum" sz="quarter" idx="5"/>
          </p:nvPr>
        </p:nvSpPr>
        <p:spPr/>
        <p:txBody>
          <a:bodyPr/>
          <a:lstStyle/>
          <a:p>
            <a:fld id="{F0A3E53E-11F6-2E4F-A218-80D2B4B59D49}" type="slidenum">
              <a:rPr lang="en-US" smtClean="0"/>
              <a:t>27</a:t>
            </a:fld>
            <a:endParaRPr lang="en-US"/>
          </a:p>
        </p:txBody>
      </p:sp>
    </p:spTree>
    <p:extLst>
      <p:ext uri="{BB962C8B-B14F-4D97-AF65-F5344CB8AC3E}">
        <p14:creationId xmlns:p14="http://schemas.microsoft.com/office/powerpoint/2010/main" val="26004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www.epa.gov</a:t>
            </a:r>
            <a:r>
              <a:rPr lang="en-US" dirty="0"/>
              <a:t>/</a:t>
            </a:r>
            <a:r>
              <a:rPr lang="en-US" dirty="0" err="1"/>
              <a:t>greenchemistry</a:t>
            </a:r>
            <a:r>
              <a:rPr lang="en-US" dirty="0"/>
              <a:t>/information-about-presidential-green-chemistry-challenge – more info here!</a:t>
            </a:r>
          </a:p>
        </p:txBody>
      </p:sp>
      <p:sp>
        <p:nvSpPr>
          <p:cNvPr id="4" name="Slide Number Placeholder 3"/>
          <p:cNvSpPr>
            <a:spLocks noGrp="1"/>
          </p:cNvSpPr>
          <p:nvPr>
            <p:ph type="sldNum" sz="quarter" idx="10"/>
          </p:nvPr>
        </p:nvSpPr>
        <p:spPr/>
        <p:txBody>
          <a:bodyPr/>
          <a:lstStyle/>
          <a:p>
            <a:fld id="{148BDBB4-ADCD-AA4B-B4E4-FED98FEAAE29}" type="slidenum">
              <a:rPr lang="en-US" smtClean="0"/>
              <a:t>3</a:t>
            </a:fld>
            <a:endParaRPr lang="en-US"/>
          </a:p>
        </p:txBody>
      </p:sp>
    </p:spTree>
    <p:extLst>
      <p:ext uri="{BB962C8B-B14F-4D97-AF65-F5344CB8AC3E}">
        <p14:creationId xmlns:p14="http://schemas.microsoft.com/office/powerpoint/2010/main" val="2254038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of the carbon-carbon bonds in fats are single bonds, which allow the carbons to freely rotate, making the attached groups chemically identical. However, the number of unsaturated bonds (double bonds) may vary from one to many in the hydrocarbon part of the fatty acid. Since double bonds do not allow free rotation between the attached carbons, any attached chemical groups are fixed in their respective positions.</a:t>
            </a:r>
          </a:p>
          <a:p>
            <a:r>
              <a:rPr lang="en-US" sz="1200" kern="1200" dirty="0">
                <a:solidFill>
                  <a:schemeClr val="tx1"/>
                </a:solidFill>
                <a:effectLst/>
                <a:latin typeface="+mn-lt"/>
                <a:ea typeface="+mn-ea"/>
                <a:cs typeface="+mn-cs"/>
              </a:rPr>
              <a:t>There are two possible orientations for groups attached to the carbons in a double bond. If they are on the same side of the double bond (close together), they are in the </a:t>
            </a:r>
            <a:r>
              <a:rPr lang="en-US" sz="1200" b="1" kern="1200" dirty="0">
                <a:solidFill>
                  <a:schemeClr val="tx1"/>
                </a:solidFill>
                <a:effectLst/>
                <a:latin typeface="+mn-lt"/>
                <a:ea typeface="+mn-ea"/>
                <a:cs typeface="+mn-cs"/>
              </a:rPr>
              <a:t>cis </a:t>
            </a:r>
            <a:r>
              <a:rPr lang="en-US" sz="1200" kern="1200" dirty="0">
                <a:solidFill>
                  <a:schemeClr val="tx1"/>
                </a:solidFill>
                <a:effectLst/>
                <a:latin typeface="+mn-lt"/>
                <a:ea typeface="+mn-ea"/>
                <a:cs typeface="+mn-cs"/>
              </a:rPr>
              <a:t>conformation. The opposite of the cis conformation is the </a:t>
            </a:r>
            <a:r>
              <a:rPr lang="en-US" sz="1200" b="1" kern="1200" dirty="0">
                <a:solidFill>
                  <a:schemeClr val="tx1"/>
                </a:solidFill>
                <a:effectLst/>
                <a:latin typeface="+mn-lt"/>
                <a:ea typeface="+mn-ea"/>
                <a:cs typeface="+mn-cs"/>
              </a:rPr>
              <a:t>trans </a:t>
            </a:r>
            <a:r>
              <a:rPr lang="en-US" sz="1200" kern="1200" dirty="0">
                <a:solidFill>
                  <a:schemeClr val="tx1"/>
                </a:solidFill>
                <a:effectLst/>
                <a:latin typeface="+mn-lt"/>
                <a:ea typeface="+mn-ea"/>
                <a:cs typeface="+mn-cs"/>
              </a:rPr>
              <a:t>conformation, where the residues at ends of the double bond are farther apart. Double bonds in natural vegetable oils and in animal fats are mostly in the cis conformation; however, a few exceptions are known where the trans conformation is present.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presence of the double bonds is responsible for the liquid properties </a:t>
            </a:r>
            <a:r>
              <a:rPr lang="en-US" sz="1200" kern="1200" dirty="0">
                <a:solidFill>
                  <a:schemeClr val="tx1"/>
                </a:solidFill>
                <a:effectLst/>
                <a:latin typeface="+mn-lt"/>
                <a:ea typeface="+mn-ea"/>
                <a:cs typeface="+mn-cs"/>
              </a:rPr>
              <a:t>of native vegetable oil. Because the cis double bonds are “kinked”, they disrupt the physical interactions between fatty acid molecules, preventing them from packing together tightly to form crystals. This disruption keeps the fatty acid molecules from associating with each other, resulting in a liquid structure. </a:t>
            </a:r>
            <a:r>
              <a:rPr lang="en-US" sz="1200" b="1" kern="1200" dirty="0">
                <a:solidFill>
                  <a:schemeClr val="tx1"/>
                </a:solidFill>
                <a:effectLst/>
                <a:latin typeface="+mn-lt"/>
                <a:ea typeface="+mn-ea"/>
                <a:cs typeface="+mn-cs"/>
              </a:rPr>
              <a:t>If the double bonds are removed </a:t>
            </a:r>
            <a:r>
              <a:rPr lang="en-US" sz="1200" kern="1200" dirty="0">
                <a:solidFill>
                  <a:schemeClr val="tx1"/>
                </a:solidFill>
                <a:effectLst/>
                <a:latin typeface="+mn-lt"/>
                <a:ea typeface="+mn-ea"/>
                <a:cs typeface="+mn-cs"/>
              </a:rPr>
              <a:t>by adding hydrogen (hydrogenation), the kinks are removed, allowing the fatty acid molecules to more easily associate with each other. The result is </a:t>
            </a:r>
            <a:r>
              <a:rPr lang="en-US" sz="1200" b="1" kern="1200" dirty="0">
                <a:solidFill>
                  <a:schemeClr val="tx1"/>
                </a:solidFill>
                <a:effectLst/>
                <a:latin typeface="+mn-lt"/>
                <a:ea typeface="+mn-ea"/>
                <a:cs typeface="+mn-cs"/>
              </a:rPr>
              <a:t>crystallization </a:t>
            </a:r>
            <a:r>
              <a:rPr lang="en-US" sz="1200" kern="1200" dirty="0">
                <a:solidFill>
                  <a:schemeClr val="tx1"/>
                </a:solidFill>
                <a:effectLst/>
                <a:latin typeface="+mn-lt"/>
                <a:ea typeface="+mn-ea"/>
                <a:cs typeface="+mn-cs"/>
              </a:rPr>
              <a:t>(solid fat) at room temperature.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a:t>
            </a:r>
            <a:r>
              <a:rPr lang="en-US" b="1" dirty="0"/>
              <a:t>presence of the double bonds is responsible for the liquid properties </a:t>
            </a:r>
            <a:r>
              <a:rPr lang="en-US" dirty="0"/>
              <a:t>of native vegetable oil. Because the cis double bonds are “kinked”, they disrupt the physical interactions between fatty acid molecules, preventing them from packing together tightly to form crystals. This disruption keeps the fatty acid molecules from associating with each other, resulting in a liquid structure. </a:t>
            </a:r>
          </a:p>
          <a:p>
            <a:endParaRPr lang="en-US" b="1" dirty="0"/>
          </a:p>
          <a:p>
            <a:r>
              <a:rPr lang="en-US" b="1" dirty="0"/>
              <a:t>If the double bonds are removed </a:t>
            </a:r>
            <a:r>
              <a:rPr lang="en-US" dirty="0"/>
              <a:t>by adding hydrogen (hydrogenation), the kinks are removed, allowing the fatty acid molecules to more easily associate with each other. The result is </a:t>
            </a:r>
            <a:r>
              <a:rPr lang="en-US" b="1" dirty="0"/>
              <a:t>crystallization </a:t>
            </a:r>
            <a:r>
              <a:rPr lang="en-US" dirty="0"/>
              <a:t>(solid fat) at room temperature. Most trans fatty acids are produced through an industrial process that added hydrogen to vegetable oils to produce partially hydrogenated vegetable oil.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www.mayoclinic.org</a:t>
            </a:r>
            <a:r>
              <a:rPr lang="en-US" sz="1200" kern="1200" dirty="0">
                <a:solidFill>
                  <a:schemeClr val="tx1"/>
                </a:solidFill>
                <a:effectLst/>
                <a:latin typeface="+mn-lt"/>
                <a:ea typeface="+mn-ea"/>
                <a:cs typeface="+mn-cs"/>
              </a:rPr>
              <a:t>/diseases-conditions/high-blood-cholesterol/in-depth/trans-fat/art-20046114 - for info about trans fats and health effects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8BDBB4-ADCD-AA4B-B4E4-FED98FEAAE29}" type="slidenum">
              <a:rPr lang="en-US" smtClean="0"/>
              <a:t>30</a:t>
            </a:fld>
            <a:endParaRPr lang="en-US"/>
          </a:p>
        </p:txBody>
      </p:sp>
    </p:spTree>
    <p:extLst>
      <p:ext uri="{BB962C8B-B14F-4D97-AF65-F5344CB8AC3E}">
        <p14:creationId xmlns:p14="http://schemas.microsoft.com/office/powerpoint/2010/main" val="3349582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 see the full nomination package from ADM and </a:t>
            </a:r>
            <a:r>
              <a:rPr lang="en-US" dirty="0" err="1"/>
              <a:t>Novozyme</a:t>
            </a:r>
            <a:endParaRPr lang="en-US" dirty="0"/>
          </a:p>
        </p:txBody>
      </p:sp>
      <p:sp>
        <p:nvSpPr>
          <p:cNvPr id="4" name="Slide Number Placeholder 3"/>
          <p:cNvSpPr>
            <a:spLocks noGrp="1"/>
          </p:cNvSpPr>
          <p:nvPr>
            <p:ph type="sldNum" sz="quarter" idx="5"/>
          </p:nvPr>
        </p:nvSpPr>
        <p:spPr/>
        <p:txBody>
          <a:bodyPr/>
          <a:lstStyle/>
          <a:p>
            <a:fld id="{148BDBB4-ADCD-AA4B-B4E4-FED98FEAAE29}" type="slidenum">
              <a:rPr lang="en-US" smtClean="0"/>
              <a:t>32</a:t>
            </a:fld>
            <a:endParaRPr lang="en-US"/>
          </a:p>
        </p:txBody>
      </p:sp>
    </p:spTree>
    <p:extLst>
      <p:ext uri="{BB962C8B-B14F-4D97-AF65-F5344CB8AC3E}">
        <p14:creationId xmlns:p14="http://schemas.microsoft.com/office/powerpoint/2010/main" val="3706375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Sertraline (Pfizer) is the active ingredient in Zoloft, the most widely prescribed antidepressant drug. The development and manufacture of Zoloft began with the “discovery” of how the Sertraline structure could be made in the laboratory. The first commercial manufacturing route for making Sertraline involved the use of hazardous chemicals such as toluene, hexane and tetrahydrofuran. This route involved the use of 140 metric tons of titanium tetrachloride, which resulted in the formation of 440 metric tons of solid titanium dioxide waste per year. 150 metric tons/year of 35% hydrochloric acid waste was generated and there was a need for 100 metric tons/year of 50% sodium hydroxide.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Scientists at Pfizer, Inc. re-designed the production process of Sertraline using the twelve principles of green chemistry and were able to completely eliminate the requirement for titanium tetrachloride, resulting in the elimination of the aqueous titanium dioxide waste stream. The re-design of the process also allowed for the elimination of the use of hexane, toluene and tetrahydrofuran. The new process produces 26 Liters of solvent waste per kilogram of product (Sertraline), compared to the first commercial route of 98 Liters per kilogram. It should be noted that the product, Zoloft, remains the same high purity and activity. Therefore, despite the change in process, the product is just as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48BDBB4-ADCD-AA4B-B4E4-FED98FEAAE29}" type="slidenum">
              <a:rPr lang="en-US" smtClean="0"/>
              <a:t>34</a:t>
            </a:fld>
            <a:endParaRPr lang="en-US"/>
          </a:p>
        </p:txBody>
      </p:sp>
    </p:spTree>
    <p:extLst>
      <p:ext uri="{BB962C8B-B14F-4D97-AF65-F5344CB8AC3E}">
        <p14:creationId xmlns:p14="http://schemas.microsoft.com/office/powerpoint/2010/main" val="1260107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This is the first commercial route to Sertraline – for this example we will focus on the last 4 steps and compare to the Current Commercial Route to Sertraline.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commercial synthesis of sertraline </a:t>
            </a:r>
            <a:r>
              <a:rPr lang="en-US" sz="1200" kern="1200" dirty="0" err="1">
                <a:solidFill>
                  <a:schemeClr val="tx1"/>
                </a:solidFill>
                <a:effectLst/>
                <a:latin typeface="+mn-lt"/>
                <a:ea typeface="+mn-ea"/>
                <a:cs typeface="+mn-cs"/>
              </a:rPr>
              <a:t>hydrochlorde</a:t>
            </a:r>
            <a:r>
              <a:rPr lang="en-US" sz="1200" kern="1200" dirty="0">
                <a:solidFill>
                  <a:schemeClr val="tx1"/>
                </a:solidFill>
                <a:effectLst/>
                <a:latin typeface="+mn-lt"/>
                <a:ea typeface="+mn-ea"/>
                <a:cs typeface="+mn-cs"/>
              </a:rPr>
              <a:t> involves a condensation reaction of the tetralone (2) with excess of monomethylamine, which is catalyzed by titanium tetrachloride to form the imine (3).  The reduction of 3 produces the racemic </a:t>
            </a:r>
            <a:r>
              <a:rPr lang="en-US" sz="1200" kern="1200" dirty="0" err="1">
                <a:solidFill>
                  <a:schemeClr val="tx1"/>
                </a:solidFill>
                <a:effectLst/>
                <a:latin typeface="+mn-lt"/>
                <a:ea typeface="+mn-ea"/>
                <a:cs typeface="+mn-cs"/>
              </a:rPr>
              <a:t>syn</a:t>
            </a:r>
            <a:r>
              <a:rPr lang="en-US" sz="1200" kern="1200" dirty="0">
                <a:solidFill>
                  <a:schemeClr val="tx1"/>
                </a:solidFill>
                <a:effectLst/>
                <a:latin typeface="+mn-lt"/>
                <a:ea typeface="+mn-ea"/>
                <a:cs typeface="+mn-cs"/>
              </a:rPr>
              <a:t>- and anti-diastereomers of the amine. The desired </a:t>
            </a:r>
            <a:r>
              <a:rPr lang="en-US" sz="1200" kern="1200" dirty="0" err="1">
                <a:solidFill>
                  <a:schemeClr val="tx1"/>
                </a:solidFill>
                <a:effectLst/>
                <a:latin typeface="+mn-lt"/>
                <a:ea typeface="+mn-ea"/>
                <a:cs typeface="+mn-cs"/>
              </a:rPr>
              <a:t>syn</a:t>
            </a:r>
            <a:r>
              <a:rPr lang="en-US" sz="1200" kern="1200" dirty="0">
                <a:solidFill>
                  <a:schemeClr val="tx1"/>
                </a:solidFill>
                <a:effectLst/>
                <a:latin typeface="+mn-lt"/>
                <a:ea typeface="+mn-ea"/>
                <a:cs typeface="+mn-cs"/>
              </a:rPr>
              <a:t>-amine is then selectively crystallized and resolved to produce 4 as the D-(-)-</a:t>
            </a:r>
            <a:r>
              <a:rPr lang="en-US" sz="1200" kern="1200" dirty="0" err="1">
                <a:solidFill>
                  <a:schemeClr val="tx1"/>
                </a:solidFill>
                <a:effectLst/>
                <a:latin typeface="+mn-lt"/>
                <a:ea typeface="+mn-ea"/>
                <a:cs typeface="+mn-cs"/>
              </a:rPr>
              <a:t>mandelic</a:t>
            </a:r>
            <a:r>
              <a:rPr lang="en-US" sz="1200" kern="1200" dirty="0">
                <a:solidFill>
                  <a:schemeClr val="tx1"/>
                </a:solidFill>
                <a:effectLst/>
                <a:latin typeface="+mn-lt"/>
                <a:ea typeface="+mn-ea"/>
                <a:cs typeface="+mn-cs"/>
              </a:rPr>
              <a:t> acid salt.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Drawbacks:</a:t>
            </a:r>
            <a:r>
              <a:rPr lang="en-US" sz="1200" kern="1200" dirty="0">
                <a:solidFill>
                  <a:schemeClr val="tx1"/>
                </a:solidFill>
                <a:effectLst/>
                <a:latin typeface="+mn-lt"/>
                <a:ea typeface="+mn-ea"/>
                <a:cs typeface="+mn-cs"/>
              </a:rPr>
              <a:t> Uses undesirable reagents and/or produces hazardous byproducts. Control and safe handling of these reagents, including the removal of their byproducts, result in time-consuming operations that affect the efficiency of the commercial process. </a:t>
            </a:r>
          </a:p>
          <a:p>
            <a:r>
              <a:rPr lang="en-US" sz="1200" kern="1200" dirty="0">
                <a:solidFill>
                  <a:schemeClr val="tx1"/>
                </a:solidFill>
                <a:effectLst/>
                <a:latin typeface="+mn-lt"/>
                <a:ea typeface="+mn-ea"/>
                <a:cs typeface="+mn-cs"/>
              </a:rPr>
              <a:t>Titanium tetrachloride: safety concerns (extreme reactivity with water)</a:t>
            </a:r>
          </a:p>
          <a:p>
            <a:r>
              <a:rPr lang="en-US" sz="1200" kern="1200" dirty="0">
                <a:solidFill>
                  <a:schemeClr val="tx1"/>
                </a:solidFill>
                <a:effectLst/>
                <a:latin typeface="+mn-lt"/>
                <a:ea typeface="+mn-ea"/>
                <a:cs typeface="+mn-cs"/>
              </a:rPr>
              <a:t>By-products produced: titanium dioxide and monomethylamine hydrochloride)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48BDBB4-ADCD-AA4B-B4E4-FED98FEAAE29}" type="slidenum">
              <a:rPr lang="en-US" smtClean="0"/>
              <a:t>35</a:t>
            </a:fld>
            <a:endParaRPr lang="en-US"/>
          </a:p>
        </p:txBody>
      </p:sp>
    </p:spTree>
    <p:extLst>
      <p:ext uri="{BB962C8B-B14F-4D97-AF65-F5344CB8AC3E}">
        <p14:creationId xmlns:p14="http://schemas.microsoft.com/office/powerpoint/2010/main" val="1362829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Talking points:</a:t>
            </a:r>
          </a:p>
          <a:p>
            <a:pPr lvl="0"/>
            <a:r>
              <a:rPr lang="en-US" sz="1200" kern="1200" dirty="0">
                <a:solidFill>
                  <a:schemeClr val="tx1"/>
                </a:solidFill>
                <a:effectLst/>
                <a:latin typeface="+mn-lt"/>
                <a:ea typeface="+mn-ea"/>
                <a:cs typeface="+mn-cs"/>
              </a:rPr>
              <a:t>Use of TiCl4 in step 2 produces lots of TiO2 waste</a:t>
            </a:r>
          </a:p>
          <a:p>
            <a:pPr lvl="0"/>
            <a:r>
              <a:rPr lang="en-US" sz="1200" kern="1200" dirty="0">
                <a:solidFill>
                  <a:schemeClr val="tx1"/>
                </a:solidFill>
                <a:effectLst/>
                <a:latin typeface="+mn-lt"/>
                <a:ea typeface="+mn-ea"/>
                <a:cs typeface="+mn-cs"/>
              </a:rPr>
              <a:t>Step 2: toluene, hexanes, THF … the best solvents?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TiCl4 is used to take out water, what other ways can you remove the water?</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48BDBB4-ADCD-AA4B-B4E4-FED98FEAAE29}" type="slidenum">
              <a:rPr lang="en-US" smtClean="0"/>
              <a:t>36</a:t>
            </a:fld>
            <a:endParaRPr lang="en-US"/>
          </a:p>
        </p:txBody>
      </p:sp>
    </p:spTree>
    <p:extLst>
      <p:ext uri="{BB962C8B-B14F-4D97-AF65-F5344CB8AC3E}">
        <p14:creationId xmlns:p14="http://schemas.microsoft.com/office/powerpoint/2010/main" val="1466435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3, catalyst not too selective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48BDBB4-ADCD-AA4B-B4E4-FED98FEAAE29}" type="slidenum">
              <a:rPr lang="en-US" smtClean="0"/>
              <a:t>37</a:t>
            </a:fld>
            <a:endParaRPr lang="en-US"/>
          </a:p>
        </p:txBody>
      </p:sp>
    </p:spTree>
    <p:extLst>
      <p:ext uri="{BB962C8B-B14F-4D97-AF65-F5344CB8AC3E}">
        <p14:creationId xmlns:p14="http://schemas.microsoft.com/office/powerpoint/2010/main" val="3129857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molecules are isolated?  Each time a molecule is isolated, what needs to happen (crystallization, purification, exposure to workers,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48BDBB4-ADCD-AA4B-B4E4-FED98FEAAE29}" type="slidenum">
              <a:rPr lang="en-US" smtClean="0"/>
              <a:t>38</a:t>
            </a:fld>
            <a:endParaRPr lang="en-US"/>
          </a:p>
        </p:txBody>
      </p:sp>
    </p:spTree>
    <p:extLst>
      <p:ext uri="{BB962C8B-B14F-4D97-AF65-F5344CB8AC3E}">
        <p14:creationId xmlns:p14="http://schemas.microsoft.com/office/powerpoint/2010/main" val="3877851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New Commercial Route to Sertraline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2 eliminated use of TiCl4 (nasty stuff &amp; get rid of TiO2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2 &amp; 3, better solvent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48BDBB4-ADCD-AA4B-B4E4-FED98FEAAE29}" type="slidenum">
              <a:rPr lang="en-US" smtClean="0"/>
              <a:t>39</a:t>
            </a:fld>
            <a:endParaRPr lang="en-US"/>
          </a:p>
        </p:txBody>
      </p:sp>
    </p:spTree>
    <p:extLst>
      <p:ext uri="{BB962C8B-B14F-4D97-AF65-F5344CB8AC3E}">
        <p14:creationId xmlns:p14="http://schemas.microsoft.com/office/powerpoint/2010/main" val="1187492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3, more selective catalyst, better ratio of cis/trans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2 &amp; 3, better solvent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48BDBB4-ADCD-AA4B-B4E4-FED98FEAAE29}" type="slidenum">
              <a:rPr lang="en-US" smtClean="0"/>
              <a:t>40</a:t>
            </a:fld>
            <a:endParaRPr lang="en-US"/>
          </a:p>
        </p:txBody>
      </p:sp>
    </p:spTree>
    <p:extLst>
      <p:ext uri="{BB962C8B-B14F-4D97-AF65-F5344CB8AC3E}">
        <p14:creationId xmlns:p14="http://schemas.microsoft.com/office/powerpoint/2010/main" val="1453452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molecules are isolated?  3 vs. 5 in scheme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New Commercial Synthesis:</a:t>
            </a:r>
          </a:p>
          <a:p>
            <a:r>
              <a:rPr lang="en-US" sz="1200" i="1" kern="1200" dirty="0">
                <a:solidFill>
                  <a:schemeClr val="tx1"/>
                </a:solidFill>
                <a:effectLst/>
                <a:latin typeface="+mn-lt"/>
                <a:ea typeface="+mn-ea"/>
                <a:cs typeface="+mn-cs"/>
              </a:rPr>
              <a:t>Improvements:</a:t>
            </a:r>
            <a:r>
              <a:rPr lang="en-US" sz="1200" kern="1200" dirty="0">
                <a:solidFill>
                  <a:schemeClr val="tx1"/>
                </a:solidFill>
                <a:effectLst/>
                <a:latin typeface="+mn-lt"/>
                <a:ea typeface="+mn-ea"/>
                <a:cs typeface="+mn-cs"/>
              </a:rPr>
              <a:t> Improved safety (eliminate use of TiCl4), improved productivity (eliminating need to filter byproducts – which can be time consuming due to small particle size obtained from two byproducts)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Process:</a:t>
            </a:r>
            <a:r>
              <a:rPr lang="en-US" sz="1200" kern="1200" dirty="0">
                <a:solidFill>
                  <a:schemeClr val="tx1"/>
                </a:solidFill>
                <a:effectLst/>
                <a:latin typeface="+mn-lt"/>
                <a:ea typeface="+mn-ea"/>
                <a:cs typeface="+mn-cs"/>
              </a:rPr>
              <a:t> Ethanol used for solvent for telescoping of two steps (not isolating) to increase conversion (99%) significantly and also reduce formation of byproducts. Switch to ethanol for solvent, relying on the low-solubility of 3 in alkanol solvents to drive the reaction to equilibrium to the final product. Conversion from 3 to 6 improved significantly by finding a more selective catalyst (through a design of experiments approach) (</a:t>
            </a:r>
            <a:r>
              <a:rPr lang="en-US" sz="1200" kern="1200" dirty="0" err="1">
                <a:solidFill>
                  <a:schemeClr val="tx1"/>
                </a:solidFill>
                <a:effectLst/>
                <a:latin typeface="+mn-lt"/>
                <a:ea typeface="+mn-ea"/>
                <a:cs typeface="+mn-cs"/>
              </a:rPr>
              <a:t>Pd</a:t>
            </a:r>
            <a:r>
              <a:rPr lang="en-US" sz="1200" kern="1200" dirty="0">
                <a:solidFill>
                  <a:schemeClr val="tx1"/>
                </a:solidFill>
                <a:effectLst/>
                <a:latin typeface="+mn-lt"/>
                <a:ea typeface="+mn-ea"/>
                <a:cs typeface="+mn-cs"/>
              </a:rPr>
              <a:t>/CaCO3, 1% w/w to 2) for the cis isomer. The catalyst not only improved the cis/trans ratio, but also resulted in lower levels of contaminating mono and </a:t>
            </a:r>
            <a:r>
              <a:rPr lang="en-US" sz="1200" kern="1200" dirty="0" err="1">
                <a:solidFill>
                  <a:schemeClr val="tx1"/>
                </a:solidFill>
                <a:effectLst/>
                <a:latin typeface="+mn-lt"/>
                <a:ea typeface="+mn-ea"/>
                <a:cs typeface="+mn-cs"/>
              </a:rPr>
              <a:t>deschloro</a:t>
            </a:r>
            <a:r>
              <a:rPr lang="en-US" sz="1200" kern="1200" dirty="0">
                <a:solidFill>
                  <a:schemeClr val="tx1"/>
                </a:solidFill>
                <a:effectLst/>
                <a:latin typeface="+mn-lt"/>
                <a:ea typeface="+mn-ea"/>
                <a:cs typeface="+mn-cs"/>
              </a:rPr>
              <a:t> impurities.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48BDBB4-ADCD-AA4B-B4E4-FED98FEAAE29}" type="slidenum">
              <a:rPr lang="en-US" smtClean="0"/>
              <a:t>41</a:t>
            </a:fld>
            <a:endParaRPr lang="en-US"/>
          </a:p>
        </p:txBody>
      </p:sp>
    </p:spTree>
    <p:extLst>
      <p:ext uri="{BB962C8B-B14F-4D97-AF65-F5344CB8AC3E}">
        <p14:creationId xmlns:p14="http://schemas.microsoft.com/office/powerpoint/2010/main" val="387719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www.epa.gov</a:t>
            </a:r>
            <a:r>
              <a:rPr lang="en-US" dirty="0"/>
              <a:t>/</a:t>
            </a:r>
            <a:r>
              <a:rPr lang="en-US" dirty="0" err="1"/>
              <a:t>greenchemistry</a:t>
            </a:r>
            <a:r>
              <a:rPr lang="en-US" dirty="0"/>
              <a:t>/information-about-presidential-green-chemistry-challenge – more info here!</a:t>
            </a:r>
          </a:p>
          <a:p>
            <a:endParaRPr lang="en-US" dirty="0"/>
          </a:p>
          <a:p>
            <a:r>
              <a:rPr lang="en-US" dirty="0"/>
              <a:t>*A small business for purposes of this award must have annual sales of less than $40 million, including all domestic and foreign sales by the company, its subsidiaries, and its parent company.</a:t>
            </a:r>
          </a:p>
        </p:txBody>
      </p:sp>
      <p:sp>
        <p:nvSpPr>
          <p:cNvPr id="4" name="Slide Number Placeholder 3"/>
          <p:cNvSpPr>
            <a:spLocks noGrp="1"/>
          </p:cNvSpPr>
          <p:nvPr>
            <p:ph type="sldNum" sz="quarter" idx="10"/>
          </p:nvPr>
        </p:nvSpPr>
        <p:spPr/>
        <p:txBody>
          <a:bodyPr/>
          <a:lstStyle/>
          <a:p>
            <a:fld id="{148BDBB4-ADCD-AA4B-B4E4-FED98FEAAE29}" type="slidenum">
              <a:rPr lang="en-US" smtClean="0"/>
              <a:t>4</a:t>
            </a:fld>
            <a:endParaRPr lang="en-US"/>
          </a:p>
        </p:txBody>
      </p:sp>
    </p:spTree>
    <p:extLst>
      <p:ext uri="{BB962C8B-B14F-4D97-AF65-F5344CB8AC3E}">
        <p14:creationId xmlns:p14="http://schemas.microsoft.com/office/powerpoint/2010/main" val="707762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BDBB4-ADCD-AA4B-B4E4-FED98FEAAE29}" type="slidenum">
              <a:rPr lang="en-US" smtClean="0"/>
              <a:t>42</a:t>
            </a:fld>
            <a:endParaRPr lang="en-US"/>
          </a:p>
        </p:txBody>
      </p:sp>
    </p:spTree>
    <p:extLst>
      <p:ext uri="{BB962C8B-B14F-4D97-AF65-F5344CB8AC3E}">
        <p14:creationId xmlns:p14="http://schemas.microsoft.com/office/powerpoint/2010/main" val="2670737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resources:</a:t>
            </a:r>
          </a:p>
          <a:p>
            <a:endParaRPr lang="en-US" dirty="0"/>
          </a:p>
          <a:p>
            <a:r>
              <a:rPr lang="en-US" dirty="0"/>
              <a:t>Michael </a:t>
            </a:r>
            <a:r>
              <a:rPr lang="en-US" dirty="0" err="1"/>
              <a:t>Cann’s</a:t>
            </a:r>
            <a:r>
              <a:rPr lang="en-US" dirty="0"/>
              <a:t> educational modules: http://</a:t>
            </a:r>
            <a:r>
              <a:rPr lang="en-US" dirty="0" err="1"/>
              <a:t>www.scranton.edu</a:t>
            </a:r>
            <a:r>
              <a:rPr lang="en-US" dirty="0"/>
              <a:t>/faculty/</a:t>
            </a:r>
            <a:r>
              <a:rPr lang="en-US" dirty="0" err="1"/>
              <a:t>cannm</a:t>
            </a:r>
            <a:r>
              <a:rPr lang="en-US" dirty="0"/>
              <a:t>/green-chemistry/</a:t>
            </a:r>
            <a:r>
              <a:rPr lang="en-US" dirty="0" err="1"/>
              <a:t>english</a:t>
            </a:r>
            <a:r>
              <a:rPr lang="en-US" dirty="0"/>
              <a:t>/</a:t>
            </a:r>
            <a:r>
              <a:rPr lang="en-US" dirty="0" err="1"/>
              <a:t>environmental.shtml</a:t>
            </a:r>
            <a:r>
              <a:rPr lang="en-US" dirty="0"/>
              <a:t> </a:t>
            </a:r>
          </a:p>
        </p:txBody>
      </p:sp>
      <p:sp>
        <p:nvSpPr>
          <p:cNvPr id="4" name="Slide Number Placeholder 3"/>
          <p:cNvSpPr>
            <a:spLocks noGrp="1"/>
          </p:cNvSpPr>
          <p:nvPr>
            <p:ph type="sldNum" sz="quarter" idx="5"/>
          </p:nvPr>
        </p:nvSpPr>
        <p:spPr/>
        <p:txBody>
          <a:bodyPr/>
          <a:lstStyle/>
          <a:p>
            <a:fld id="{148BDBB4-ADCD-AA4B-B4E4-FED98FEAAE29}" type="slidenum">
              <a:rPr lang="en-US" smtClean="0"/>
              <a:t>43</a:t>
            </a:fld>
            <a:endParaRPr lang="en-US"/>
          </a:p>
        </p:txBody>
      </p:sp>
    </p:spTree>
    <p:extLst>
      <p:ext uri="{BB962C8B-B14F-4D97-AF65-F5344CB8AC3E}">
        <p14:creationId xmlns:p14="http://schemas.microsoft.com/office/powerpoint/2010/main" val="3591372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Photo from: https://</a:t>
            </a:r>
            <a:r>
              <a:rPr lang="en-US" sz="1200" kern="1200" dirty="0" err="1">
                <a:solidFill>
                  <a:schemeClr val="tx1"/>
                </a:solidFill>
                <a:effectLst/>
                <a:latin typeface="+mn-lt"/>
                <a:ea typeface="+mn-ea"/>
                <a:cs typeface="+mn-cs"/>
              </a:rPr>
              <a:t>libreshot.com</a:t>
            </a:r>
            <a:r>
              <a:rPr lang="en-US" sz="1200" kern="1200" dirty="0">
                <a:solidFill>
                  <a:schemeClr val="tx1"/>
                </a:solidFill>
                <a:effectLst/>
                <a:latin typeface="+mn-lt"/>
                <a:ea typeface="+mn-ea"/>
                <a:cs typeface="+mn-cs"/>
              </a:rPr>
              <a:t>/container-ship-freighter/ - free download</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BDBB4-ADCD-AA4B-B4E4-FED98FEAA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105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Fouling, the unwanted growth of plants and animals on a ship's surface, costs the shipping industry approximately $3 billion a year. A significant portion of this cost is the increased fuel consumption needed to overcome hydrodynamic drag. Increased fuel consumption also contributes to pollution, global warming, and acid rain.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main compounds used worldwide to control fouling are the organotin antifoulants, such as tributyltin oxide (TBTO). They are effective at preventing fouling, but have widespread environmental problems due to their persistence in the environment and the toxic effects they cause, including acute toxicity, bioaccumulation, decreased reproductive viability, and increased shell thickness in shellfish. These harmful effects led to an EPA special review of organotin antifoulants and to the Organotin Antifoulant Paint Control Act of 1988. This act mandated restrictions on the use of tin in the United States and charged the EPA and the U.S. Navy with conducting research on alternatives to </a:t>
            </a:r>
            <a:r>
              <a:rPr lang="en-US" sz="1200" kern="1200" dirty="0" err="1">
                <a:solidFill>
                  <a:schemeClr val="tx1"/>
                </a:solidFill>
                <a:effectLst/>
                <a:latin typeface="+mn-lt"/>
                <a:ea typeface="+mn-ea"/>
                <a:cs typeface="+mn-cs"/>
              </a:rPr>
              <a:t>organotins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Based on the need for new antifoulants, Rohm and Haas Company began to search for an environmentally safe alternative to organotin compounds. The ideal antifoulant would prevent fouling from a wide variety of marine organisms without causing harm to non-target organisms. Compounds from the 3-isothiazolone class were chosen as likely candidates and over 140 were screened for antifouling activity in laboratory and field tests. The 4,5-dichloro-2-n-octyl-4-isothiazolin-3-one (Sea-Nine™ antifoulant) was chosen as the candidate for commercial development.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Extensive environmental testing was done comparing Sea-Nine™ antifoulant to TBTO, the current industry standard. Sea-Nine™ antifoulant degraded extremely rapidly with a half life of one day in seawater and one hour in sediment. TBTO, on the other hand, degraded much more slowly, with a half life in seawater of nine days and six to nine months in sediment. Tin bioaccumulated, with bioaccumulation factors as high as 10,000 X, while Sea-Nine™ antifoulant's bioaccumulation was essentially zero. Both TBTO and Sea-Nine™ were acutely toxic to marine organisms, but TBTO had widespread chronic toxicity, while Sea-Nine™ antifoulant showed no chronic toxicity. Thus the maximum allowable environmental concentration (MAEC) for Sea-Nine™ antifoulant was 0.63 parts per billion (ppb) while the MAEC for TBTO was 0.002 ppb. Sea-Nine™ antifoulant has been sold world-wide and hundreds of ships have been painted with coatings containing it. Rohm and Haas Company obtained EPA registration for the use of Sea-Nine™ antifoulant, the first new antifoulant registration in over a decade</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BDBB4-ADCD-AA4B-B4E4-FED98FEAA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462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Fouling, the unwanted growth of plants and animals on a ship's surface, costs the shipping industry approximately $3 billion a year. A significant portion of this cost is the increased fuel consumption needed to overcome hydrodynamic drag. Increased fuel consumption also contributes to pollution, global warming, and acid rain.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main compounds used worldwide to control fouling are the organotin antifoulants, such as tributyltin oxide (TBTO). They are effective at preventing fouling, but have widespread environmental problems due to their persistence in the environment and the toxic effects they cause, including acute toxicity, bioaccumulation, decreased reproductive viability, and increased shell thickness in shellfish. These harmful effects led to an EPA special review of organotin antifoulants and to the Organotin Antifoulant Paint Control Act of 1988. This act mandated restrictions on the use of tin in the United States and charged the EPA and the U.S. Navy with conducting research on alternatives to </a:t>
            </a:r>
            <a:r>
              <a:rPr lang="en-US" sz="1200" kern="1200" dirty="0" err="1">
                <a:solidFill>
                  <a:schemeClr val="tx1"/>
                </a:solidFill>
                <a:effectLst/>
                <a:latin typeface="+mn-lt"/>
                <a:ea typeface="+mn-ea"/>
                <a:cs typeface="+mn-cs"/>
              </a:rPr>
              <a:t>organotins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Based on the need for new antifoulants, Rohm and Haas Company began to search for an environmentally safe alternative to organotin compounds. The ideal antifoulant would prevent fouling from a wide variety of marine organisms without causing harm to non-target organisms. Compounds from the 3-isothiazolone class were chosen as likely candidates and over 140 were screened for antifouling activity in laboratory and field tests. The 4,5-dichloro-2-n-octyl-4-isothiazolin-3-one (Sea-Nine™ antifoulant) was chosen as the candidate for commercial development.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Extensive environmental testing was done comparing Sea-Nine™ antifoulant to TBTO, the current industry standard. Sea-Nine™ antifoulant degraded extremely rapidly with a half life of one day in seawater and one hour in sediment. TBTO, on the other hand, degraded much more slowly, with a half life in seawater of nine days and six to nine months in sediment. Tin bioaccumulated, with bioaccumulation factors as high as 10,000 X, while Sea-Nine™ antifoulant's bioaccumulation was essentially zero. Both TBTO and Sea-Nine™ were acutely toxic to marine organisms, but TBTO had widespread chronic toxicity, while Sea-Nine™ antifoulant showed no chronic toxicity. Thus the maximum allowable environmental concentration (MAEC) for Sea-Nine™ antifoulant was 0.63 parts per billion (ppb) while the MAEC for TBTO was 0.002 ppb. Sea-Nine™ antifoulant has been sold world-wide and hundreds of ships have been painted with coatings containing it. Rohm and Haas Company obtained EPA registration for the use of Sea-Nine™ antifoulant, the first new antifoulant registration in over a decade</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BDBB4-ADCD-AA4B-B4E4-FED98FEAA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192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SVHC = substance of very high concern</a:t>
            </a:r>
          </a:p>
          <a:p>
            <a:endParaRPr lang="en-US" dirty="0"/>
          </a:p>
          <a:p>
            <a:r>
              <a:rPr lang="en-US" dirty="0"/>
              <a:t>Links for more info: International Marine Organization: http://www.imo.org/en/OurWork/Environment/Anti-foulingSystems/Documents/FOULING2003.pdf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Photo from: https://libreshot.com/container-ship-freighter/ - free download</a:t>
            </a:r>
          </a:p>
          <a:p>
            <a:endParaRPr lang="en-US" dirty="0"/>
          </a:p>
        </p:txBody>
      </p:sp>
      <p:sp>
        <p:nvSpPr>
          <p:cNvPr id="4" name="Slide Number Placeholder 3"/>
          <p:cNvSpPr>
            <a:spLocks noGrp="1"/>
          </p:cNvSpPr>
          <p:nvPr>
            <p:ph type="sldNum" sz="quarter" idx="5"/>
          </p:nvPr>
        </p:nvSpPr>
        <p:spPr/>
        <p:txBody>
          <a:bodyPr/>
          <a:lstStyle/>
          <a:p>
            <a:fld id="{148BDBB4-ADCD-AA4B-B4E4-FED98FEAAE29}" type="slidenum">
              <a:rPr lang="en-US" smtClean="0"/>
              <a:t>47</a:t>
            </a:fld>
            <a:endParaRPr lang="en-US"/>
          </a:p>
        </p:txBody>
      </p:sp>
    </p:spTree>
    <p:extLst>
      <p:ext uri="{BB962C8B-B14F-4D97-AF65-F5344CB8AC3E}">
        <p14:creationId xmlns:p14="http://schemas.microsoft.com/office/powerpoint/2010/main" val="892856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SVHC = substance of very high concern</a:t>
            </a:r>
          </a:p>
          <a:p>
            <a:endParaRPr lang="en-US" dirty="0"/>
          </a:p>
          <a:p>
            <a:r>
              <a:rPr lang="en-US" dirty="0"/>
              <a:t>Links for more info: International Marine </a:t>
            </a:r>
            <a:r>
              <a:rPr lang="en-US" dirty="0" err="1"/>
              <a:t>Organiztaion</a:t>
            </a:r>
            <a:r>
              <a:rPr lang="en-US" dirty="0"/>
              <a:t>: http://</a:t>
            </a:r>
            <a:r>
              <a:rPr lang="en-US" dirty="0" err="1"/>
              <a:t>www.imo.org</a:t>
            </a:r>
            <a:r>
              <a:rPr lang="en-US" dirty="0"/>
              <a:t>/</a:t>
            </a:r>
            <a:r>
              <a:rPr lang="en-US" dirty="0" err="1"/>
              <a:t>en</a:t>
            </a:r>
            <a:r>
              <a:rPr lang="en-US" dirty="0"/>
              <a:t>/</a:t>
            </a:r>
            <a:r>
              <a:rPr lang="en-US" dirty="0" err="1"/>
              <a:t>OurWork</a:t>
            </a:r>
            <a:r>
              <a:rPr lang="en-US" dirty="0"/>
              <a:t>/Environment/Anti-</a:t>
            </a:r>
            <a:r>
              <a:rPr lang="en-US" dirty="0" err="1"/>
              <a:t>foulingSystems</a:t>
            </a:r>
            <a:r>
              <a:rPr lang="en-US" dirty="0"/>
              <a:t>/Documents/FOULING2003.pdf </a:t>
            </a:r>
          </a:p>
        </p:txBody>
      </p:sp>
      <p:sp>
        <p:nvSpPr>
          <p:cNvPr id="4" name="Slide Number Placeholder 3"/>
          <p:cNvSpPr>
            <a:spLocks noGrp="1"/>
          </p:cNvSpPr>
          <p:nvPr>
            <p:ph type="sldNum" sz="quarter" idx="5"/>
          </p:nvPr>
        </p:nvSpPr>
        <p:spPr/>
        <p:txBody>
          <a:bodyPr/>
          <a:lstStyle/>
          <a:p>
            <a:fld id="{148BDBB4-ADCD-AA4B-B4E4-FED98FEAAE29}" type="slidenum">
              <a:rPr lang="en-US" smtClean="0"/>
              <a:t>48</a:t>
            </a:fld>
            <a:endParaRPr lang="en-US"/>
          </a:p>
        </p:txBody>
      </p:sp>
    </p:spTree>
    <p:extLst>
      <p:ext uri="{BB962C8B-B14F-4D97-AF65-F5344CB8AC3E}">
        <p14:creationId xmlns:p14="http://schemas.microsoft.com/office/powerpoint/2010/main" val="863986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SVHC = substance of very high concern</a:t>
            </a:r>
          </a:p>
          <a:p>
            <a:endParaRPr lang="en-US" dirty="0"/>
          </a:p>
          <a:p>
            <a:r>
              <a:rPr lang="en-US" dirty="0"/>
              <a:t>Links for more info: International Marine </a:t>
            </a:r>
            <a:r>
              <a:rPr lang="en-US" dirty="0" err="1"/>
              <a:t>Organiztaion</a:t>
            </a:r>
            <a:r>
              <a:rPr lang="en-US" dirty="0"/>
              <a:t>: http://</a:t>
            </a:r>
            <a:r>
              <a:rPr lang="en-US" dirty="0" err="1"/>
              <a:t>www.imo.org</a:t>
            </a:r>
            <a:r>
              <a:rPr lang="en-US" dirty="0"/>
              <a:t>/</a:t>
            </a:r>
            <a:r>
              <a:rPr lang="en-US" dirty="0" err="1"/>
              <a:t>en</a:t>
            </a:r>
            <a:r>
              <a:rPr lang="en-US" dirty="0"/>
              <a:t>/</a:t>
            </a:r>
            <a:r>
              <a:rPr lang="en-US" dirty="0" err="1"/>
              <a:t>OurWork</a:t>
            </a:r>
            <a:r>
              <a:rPr lang="en-US" dirty="0"/>
              <a:t>/Environment/Anti-</a:t>
            </a:r>
            <a:r>
              <a:rPr lang="en-US" dirty="0" err="1"/>
              <a:t>foulingSystems</a:t>
            </a:r>
            <a:r>
              <a:rPr lang="en-US" dirty="0"/>
              <a:t>/Documents/FOULING2003.pdf </a:t>
            </a:r>
          </a:p>
        </p:txBody>
      </p:sp>
      <p:sp>
        <p:nvSpPr>
          <p:cNvPr id="4" name="Slide Number Placeholder 3"/>
          <p:cNvSpPr>
            <a:spLocks noGrp="1"/>
          </p:cNvSpPr>
          <p:nvPr>
            <p:ph type="sldNum" sz="quarter" idx="5"/>
          </p:nvPr>
        </p:nvSpPr>
        <p:spPr/>
        <p:txBody>
          <a:bodyPr/>
          <a:lstStyle/>
          <a:p>
            <a:fld id="{148BDBB4-ADCD-AA4B-B4E4-FED98FEAAE29}" type="slidenum">
              <a:rPr lang="en-US" smtClean="0"/>
              <a:t>49</a:t>
            </a:fld>
            <a:endParaRPr lang="en-US"/>
          </a:p>
        </p:txBody>
      </p:sp>
    </p:spTree>
    <p:extLst>
      <p:ext uri="{BB962C8B-B14F-4D97-AF65-F5344CB8AC3E}">
        <p14:creationId xmlns:p14="http://schemas.microsoft.com/office/powerpoint/2010/main" val="2896073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Fouling, the unwanted growth of plants and animals on a ship's surface, costs the shipping industry approximately $3 billion a year. A significant portion of this cost is the increased fuel consumption needed to overcome hydrodynamic drag. Increased fuel consumption also contributes to pollution, global warming, and acid rain.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main compounds used worldwide to control fouling are the organotin antifoulants, such as tributyltin oxide (TBTO). They are effective at preventing fouling, but have widespread environmental problems due to their persistence in the environment and the toxic effects they cause, including acute toxicity, bioaccumulation, decreased reproductive viability, and increased shell thickness in shellfish. These harmful effects led to an EPA special review of organotin antifoulants and to the Organotin Antifoulant Paint Control Act of 1988. This act mandated restrictions on the use of tin in the United States and charged the EPA and the U.S. Navy with conducting research on alternatives to </a:t>
            </a:r>
            <a:r>
              <a:rPr lang="en-US" sz="1200" kern="1200" dirty="0" err="1">
                <a:solidFill>
                  <a:schemeClr val="tx1"/>
                </a:solidFill>
                <a:effectLst/>
                <a:latin typeface="+mn-lt"/>
                <a:ea typeface="+mn-ea"/>
                <a:cs typeface="+mn-cs"/>
              </a:rPr>
              <a:t>organotins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Based on the need for new antifoulants, Rohm and Haas Company began to search for an environmentally safe alternative to organotin compounds. The ideal antifoulant would prevent fouling from a wide variety of marine organisms without causing harm to non-target organisms. Compounds from the 3-isothiazolone class were chosen as likely candidates and over 140 were screened for antifouling activity in laboratory and field tests. The 4,5-dichloro-2-n-octyl-4-isothiazolin-3-one (Sea-Nine™ antifoulant) was chosen as the candidate for commercial development.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Extensive environmental testing was done comparing Sea-Nine™ antifoulant to TBTO, the current industry standard. Sea-Nine™ antifoulant degraded extremely rapidly with a half life of one day in seawater and one hour in sediment. TBTO, on the other hand, degraded much more slowly, with a half life in seawater of nine days and six to nine months in sediment. Tin bioaccumulated, with bioaccumulation factors as high as 10,000 X, while Sea-Nine™ antifoulant's bioaccumulation was essentially zero. Both TBTO and Sea-Nine™ were acutely toxic to marine organisms, but TBTO had widespread chronic toxicity, while Sea-Nine™ antifoulant showed no chronic toxicity. Thus the maximum allowable environmental concentration (MAEC) for Sea-Nine™ antifoulant was 0.63 parts per billion (ppb) while the MAEC for TBTO was 0.002 ppb. Sea-Nine™ antifoulant has been sold world-wide and hundreds of ships have been painted with coatings containing it. Rohm and Haas Company obtained EPA registration for the use of Sea-Nine™ antifoulant, the first new antifoulant registration in over a decade</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BDBB4-ADCD-AA4B-B4E4-FED98FEAA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577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BDBB4-ADCD-AA4B-B4E4-FED98FEAAE29}" type="slidenum">
              <a:rPr lang="en-US" smtClean="0"/>
              <a:t>51</a:t>
            </a:fld>
            <a:endParaRPr lang="en-US"/>
          </a:p>
        </p:txBody>
      </p:sp>
    </p:spTree>
    <p:extLst>
      <p:ext uri="{BB962C8B-B14F-4D97-AF65-F5344CB8AC3E}">
        <p14:creationId xmlns:p14="http://schemas.microsoft.com/office/powerpoint/2010/main" val="139231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www.epa.gov</a:t>
            </a:r>
            <a:r>
              <a:rPr lang="en-US" dirty="0"/>
              <a:t>/</a:t>
            </a:r>
            <a:r>
              <a:rPr lang="en-US" dirty="0" err="1"/>
              <a:t>greenchemistry</a:t>
            </a:r>
            <a:r>
              <a:rPr lang="en-US" dirty="0"/>
              <a:t>/information-about-presidential-green-chemistry-challenge – more info here!</a:t>
            </a:r>
          </a:p>
          <a:p>
            <a:endParaRPr lang="en-US" dirty="0"/>
          </a:p>
          <a:p>
            <a:r>
              <a:rPr lang="en-US" dirty="0"/>
              <a:t>*A small business for purposes of this award must have annual sales of less than $40 million, including all domestic and foreign sales by the company, its subsidiaries, and its parent company.</a:t>
            </a:r>
          </a:p>
        </p:txBody>
      </p:sp>
      <p:sp>
        <p:nvSpPr>
          <p:cNvPr id="4" name="Slide Number Placeholder 3"/>
          <p:cNvSpPr>
            <a:spLocks noGrp="1"/>
          </p:cNvSpPr>
          <p:nvPr>
            <p:ph type="sldNum" sz="quarter" idx="10"/>
          </p:nvPr>
        </p:nvSpPr>
        <p:spPr/>
        <p:txBody>
          <a:bodyPr/>
          <a:lstStyle/>
          <a:p>
            <a:fld id="{148BDBB4-ADCD-AA4B-B4E4-FED98FEAAE29}" type="slidenum">
              <a:rPr lang="en-US" smtClean="0"/>
              <a:t>5</a:t>
            </a:fld>
            <a:endParaRPr lang="en-US"/>
          </a:p>
        </p:txBody>
      </p:sp>
    </p:spTree>
    <p:extLst>
      <p:ext uri="{BB962C8B-B14F-4D97-AF65-F5344CB8AC3E}">
        <p14:creationId xmlns:p14="http://schemas.microsoft.com/office/powerpoint/2010/main" val="1277560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MS Word exercise named “RWCGC Exercise”</a:t>
            </a:r>
          </a:p>
          <a:p>
            <a:r>
              <a:rPr lang="en-US" dirty="0"/>
              <a:t>And, use the 8 PGCCA nomination packages that are supplied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48BDBB4-ADCD-AA4B-B4E4-FED98FEAAE29}" type="slidenum">
              <a:rPr lang="en-US" smtClean="0"/>
              <a:t>52</a:t>
            </a:fld>
            <a:endParaRPr lang="en-US"/>
          </a:p>
        </p:txBody>
      </p:sp>
    </p:spTree>
    <p:extLst>
      <p:ext uri="{BB962C8B-B14F-4D97-AF65-F5344CB8AC3E}">
        <p14:creationId xmlns:p14="http://schemas.microsoft.com/office/powerpoint/2010/main" val="1391297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3E53E-11F6-2E4F-A218-80D2B4B59D49}" type="slidenum">
              <a:rPr lang="en-US" smtClean="0"/>
              <a:t>53</a:t>
            </a:fld>
            <a:endParaRPr lang="en-US"/>
          </a:p>
        </p:txBody>
      </p:sp>
    </p:spTree>
    <p:extLst>
      <p:ext uri="{BB962C8B-B14F-4D97-AF65-F5344CB8AC3E}">
        <p14:creationId xmlns:p14="http://schemas.microsoft.com/office/powerpoint/2010/main" val="1246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www.epa.gov</a:t>
            </a:r>
            <a:r>
              <a:rPr lang="en-US" dirty="0"/>
              <a:t>/</a:t>
            </a:r>
            <a:r>
              <a:rPr lang="en-US" dirty="0" err="1"/>
              <a:t>greenchemistry</a:t>
            </a:r>
            <a:r>
              <a:rPr lang="en-US" dirty="0"/>
              <a:t>/presidential-green-chemistry-challenge-2016-designing-greener-chemicals-and-specific </a:t>
            </a:r>
          </a:p>
          <a:p>
            <a:endParaRPr lang="en-US" dirty="0"/>
          </a:p>
          <a:p>
            <a:r>
              <a:rPr lang="en-US" dirty="0"/>
              <a:t>YouTube video on </a:t>
            </a:r>
            <a:r>
              <a:rPr lang="en-US" dirty="0" err="1"/>
              <a:t>Newlight</a:t>
            </a:r>
            <a:r>
              <a:rPr lang="en-US" dirty="0"/>
              <a:t> Technologies to share with students: https://</a:t>
            </a:r>
            <a:r>
              <a:rPr lang="en-US" dirty="0" err="1"/>
              <a:t>www.youtube.com</a:t>
            </a:r>
            <a:r>
              <a:rPr lang="en-US" dirty="0"/>
              <a:t>/</a:t>
            </a:r>
            <a:r>
              <a:rPr lang="en-US" dirty="0" err="1"/>
              <a:t>watch?v</a:t>
            </a:r>
            <a:r>
              <a:rPr lang="en-US" dirty="0"/>
              <a:t>=s3mEbSSDaNk </a:t>
            </a:r>
          </a:p>
          <a:p>
            <a:endParaRPr lang="en-US" dirty="0"/>
          </a:p>
          <a:p>
            <a:r>
              <a:rPr lang="en-US" dirty="0"/>
              <a:t>Some supporting articles for reading:</a:t>
            </a:r>
          </a:p>
          <a:p>
            <a:r>
              <a:rPr lang="en-US" dirty="0"/>
              <a:t>Popular Science, 2014: http://</a:t>
            </a:r>
            <a:r>
              <a:rPr lang="en-US" dirty="0" err="1"/>
              <a:t>bestofwhatsnew.popsci.com</a:t>
            </a:r>
            <a:r>
              <a:rPr lang="en-US" dirty="0"/>
              <a:t>/</a:t>
            </a:r>
            <a:r>
              <a:rPr lang="en-US" dirty="0" err="1"/>
              <a:t>newlight</a:t>
            </a:r>
            <a:r>
              <a:rPr lang="en-US" dirty="0"/>
              <a:t>-technologies-</a:t>
            </a:r>
            <a:r>
              <a:rPr lang="en-US" dirty="0" err="1"/>
              <a:t>aircarbon</a:t>
            </a:r>
            <a:endParaRPr lang="en-US" dirty="0"/>
          </a:p>
          <a:p>
            <a:endParaRPr lang="en-US" dirty="0"/>
          </a:p>
          <a:p>
            <a:r>
              <a:rPr lang="en-US" dirty="0"/>
              <a:t>Plastics Today, 2016: https://</a:t>
            </a:r>
            <a:r>
              <a:rPr lang="en-US" dirty="0" err="1"/>
              <a:t>www.plasticstoday.com</a:t>
            </a:r>
            <a:r>
              <a:rPr lang="en-US" dirty="0"/>
              <a:t>/materials/</a:t>
            </a:r>
            <a:r>
              <a:rPr lang="en-US" dirty="0" err="1"/>
              <a:t>newlight</a:t>
            </a:r>
            <a:r>
              <a:rPr lang="en-US" dirty="0"/>
              <a:t>-licenses-</a:t>
            </a:r>
            <a:r>
              <a:rPr lang="en-US" dirty="0" err="1"/>
              <a:t>aircarbon</a:t>
            </a:r>
            <a:r>
              <a:rPr lang="en-US" dirty="0"/>
              <a:t>-</a:t>
            </a:r>
            <a:r>
              <a:rPr lang="en-US" dirty="0" err="1"/>
              <a:t>ikea</a:t>
            </a:r>
            <a:r>
              <a:rPr lang="en-US" dirty="0"/>
              <a:t>/57710583724253</a:t>
            </a:r>
          </a:p>
          <a:p>
            <a:endParaRPr lang="en-US" dirty="0"/>
          </a:p>
          <a:p>
            <a:r>
              <a:rPr lang="en-US" dirty="0"/>
              <a:t>Making Plastic from Pollution, January 11, 2017: https://</a:t>
            </a:r>
            <a:r>
              <a:rPr lang="en-US" dirty="0" err="1"/>
              <a:t>powerpalletinc.com</a:t>
            </a:r>
            <a:r>
              <a:rPr lang="en-US" dirty="0"/>
              <a:t>/making-plastic-from-pollution/ </a:t>
            </a:r>
          </a:p>
          <a:p>
            <a:endParaRPr lang="en-US" dirty="0"/>
          </a:p>
          <a:p>
            <a:r>
              <a:rPr lang="en-US" dirty="0"/>
              <a:t>BCA Chemistry: https://</a:t>
            </a:r>
            <a:r>
              <a:rPr lang="en-US" dirty="0" err="1"/>
              <a:t>bcachemistry.wordpress.com</a:t>
            </a:r>
            <a:r>
              <a:rPr lang="en-US" dirty="0"/>
              <a:t>/tag/</a:t>
            </a:r>
            <a:r>
              <a:rPr lang="en-US" dirty="0" err="1"/>
              <a:t>aircarbon</a:t>
            </a:r>
            <a:r>
              <a:rPr lang="en-US" dirty="0"/>
              <a:t>/ - good overview of the chemistry, including Thermodynamics and polymer chemistry</a:t>
            </a:r>
          </a:p>
          <a:p>
            <a:endParaRPr lang="en-US" dirty="0"/>
          </a:p>
        </p:txBody>
      </p:sp>
      <p:sp>
        <p:nvSpPr>
          <p:cNvPr id="4" name="Slide Number Placeholder 3"/>
          <p:cNvSpPr>
            <a:spLocks noGrp="1"/>
          </p:cNvSpPr>
          <p:nvPr>
            <p:ph type="sldNum" sz="quarter" idx="5"/>
          </p:nvPr>
        </p:nvSpPr>
        <p:spPr/>
        <p:txBody>
          <a:bodyPr/>
          <a:lstStyle/>
          <a:p>
            <a:fld id="{148BDBB4-ADCD-AA4B-B4E4-FED98FEAAE29}" type="slidenum">
              <a:rPr lang="en-US" smtClean="0"/>
              <a:t>7</a:t>
            </a:fld>
            <a:endParaRPr lang="en-US"/>
          </a:p>
        </p:txBody>
      </p:sp>
    </p:spTree>
    <p:extLst>
      <p:ext uri="{BB962C8B-B14F-4D97-AF65-F5344CB8AC3E}">
        <p14:creationId xmlns:p14="http://schemas.microsoft.com/office/powerpoint/2010/main" val="302140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www.epa.gov</a:t>
            </a:r>
            <a:r>
              <a:rPr lang="en-US" dirty="0"/>
              <a:t>/</a:t>
            </a:r>
            <a:r>
              <a:rPr lang="en-US" dirty="0" err="1"/>
              <a:t>greenchemistry</a:t>
            </a:r>
            <a:r>
              <a:rPr lang="en-US" dirty="0"/>
              <a:t>/presidential-green-chemistry-challenge-2016-designing-greener-chemicals-and-specific </a:t>
            </a:r>
          </a:p>
          <a:p>
            <a:endParaRPr lang="en-US" dirty="0"/>
          </a:p>
          <a:p>
            <a:r>
              <a:rPr lang="en-US" dirty="0"/>
              <a:t>YouTube video on </a:t>
            </a:r>
            <a:r>
              <a:rPr lang="en-US" dirty="0" err="1"/>
              <a:t>Newlight</a:t>
            </a:r>
            <a:r>
              <a:rPr lang="en-US" dirty="0"/>
              <a:t> Technologies to share with students: https://</a:t>
            </a:r>
            <a:r>
              <a:rPr lang="en-US" dirty="0" err="1"/>
              <a:t>www.youtube.com</a:t>
            </a:r>
            <a:r>
              <a:rPr lang="en-US" dirty="0"/>
              <a:t>/</a:t>
            </a:r>
            <a:r>
              <a:rPr lang="en-US" dirty="0" err="1"/>
              <a:t>watch?v</a:t>
            </a:r>
            <a:r>
              <a:rPr lang="en-US" dirty="0"/>
              <a:t>=s3mEbSSDaNk </a:t>
            </a:r>
          </a:p>
          <a:p>
            <a:endParaRPr lang="en-US" dirty="0"/>
          </a:p>
          <a:p>
            <a:r>
              <a:rPr lang="en-US" dirty="0"/>
              <a:t>Some supporting articles for reading:</a:t>
            </a:r>
          </a:p>
          <a:p>
            <a:r>
              <a:rPr lang="en-US" dirty="0"/>
              <a:t>Popular Science, 2014: http://</a:t>
            </a:r>
            <a:r>
              <a:rPr lang="en-US" dirty="0" err="1"/>
              <a:t>bestofwhatsnew.popsci.com</a:t>
            </a:r>
            <a:r>
              <a:rPr lang="en-US" dirty="0"/>
              <a:t>/</a:t>
            </a:r>
            <a:r>
              <a:rPr lang="en-US" dirty="0" err="1"/>
              <a:t>newlight</a:t>
            </a:r>
            <a:r>
              <a:rPr lang="en-US" dirty="0"/>
              <a:t>-technologies-</a:t>
            </a:r>
            <a:r>
              <a:rPr lang="en-US" dirty="0" err="1"/>
              <a:t>aircarbon</a:t>
            </a:r>
            <a:endParaRPr lang="en-US" dirty="0"/>
          </a:p>
          <a:p>
            <a:endParaRPr lang="en-US" dirty="0"/>
          </a:p>
          <a:p>
            <a:r>
              <a:rPr lang="en-US" dirty="0"/>
              <a:t>Plastics Today, 2016: https://</a:t>
            </a:r>
            <a:r>
              <a:rPr lang="en-US" dirty="0" err="1"/>
              <a:t>www.plasticstoday.com</a:t>
            </a:r>
            <a:r>
              <a:rPr lang="en-US" dirty="0"/>
              <a:t>/materials/</a:t>
            </a:r>
            <a:r>
              <a:rPr lang="en-US" dirty="0" err="1"/>
              <a:t>newlight</a:t>
            </a:r>
            <a:r>
              <a:rPr lang="en-US" dirty="0"/>
              <a:t>-licenses-</a:t>
            </a:r>
            <a:r>
              <a:rPr lang="en-US" dirty="0" err="1"/>
              <a:t>aircarbon</a:t>
            </a:r>
            <a:r>
              <a:rPr lang="en-US" dirty="0"/>
              <a:t>-</a:t>
            </a:r>
            <a:r>
              <a:rPr lang="en-US" dirty="0" err="1"/>
              <a:t>ikea</a:t>
            </a:r>
            <a:r>
              <a:rPr lang="en-US" dirty="0"/>
              <a:t>/57710583724253</a:t>
            </a:r>
          </a:p>
          <a:p>
            <a:endParaRPr lang="en-US" dirty="0"/>
          </a:p>
          <a:p>
            <a:r>
              <a:rPr lang="en-US" dirty="0"/>
              <a:t>Making Plastic from Pollution, January 11, 2017: https://</a:t>
            </a:r>
            <a:r>
              <a:rPr lang="en-US" dirty="0" err="1"/>
              <a:t>powerpalletinc.com</a:t>
            </a:r>
            <a:r>
              <a:rPr lang="en-US" dirty="0"/>
              <a:t>/making-plastic-from-pollution/ </a:t>
            </a:r>
          </a:p>
          <a:p>
            <a:endParaRPr lang="en-US" dirty="0"/>
          </a:p>
          <a:p>
            <a:r>
              <a:rPr lang="en-US" dirty="0"/>
              <a:t>BCA Chemistry: https://</a:t>
            </a:r>
            <a:r>
              <a:rPr lang="en-US" dirty="0" err="1"/>
              <a:t>bcachemistry.wordpress.com</a:t>
            </a:r>
            <a:r>
              <a:rPr lang="en-US" dirty="0"/>
              <a:t>/tag/</a:t>
            </a:r>
            <a:r>
              <a:rPr lang="en-US" dirty="0" err="1"/>
              <a:t>aircarbon</a:t>
            </a:r>
            <a:r>
              <a:rPr lang="en-US" dirty="0"/>
              <a:t>/ - good overview of the chemistry, including Thermodynamics and polymer chemistry</a:t>
            </a:r>
          </a:p>
          <a:p>
            <a:endParaRPr lang="en-US" dirty="0"/>
          </a:p>
        </p:txBody>
      </p:sp>
      <p:sp>
        <p:nvSpPr>
          <p:cNvPr id="4" name="Slide Number Placeholder 3"/>
          <p:cNvSpPr>
            <a:spLocks noGrp="1"/>
          </p:cNvSpPr>
          <p:nvPr>
            <p:ph type="sldNum" sz="quarter" idx="5"/>
          </p:nvPr>
        </p:nvSpPr>
        <p:spPr/>
        <p:txBody>
          <a:bodyPr/>
          <a:lstStyle/>
          <a:p>
            <a:fld id="{148BDBB4-ADCD-AA4B-B4E4-FED98FEAAE29}" type="slidenum">
              <a:rPr lang="en-US" smtClean="0"/>
              <a:t>8</a:t>
            </a:fld>
            <a:endParaRPr lang="en-US"/>
          </a:p>
        </p:txBody>
      </p:sp>
    </p:spTree>
    <p:extLst>
      <p:ext uri="{BB962C8B-B14F-4D97-AF65-F5344CB8AC3E}">
        <p14:creationId xmlns:p14="http://schemas.microsoft.com/office/powerpoint/2010/main" val="110915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www.epa.gov</a:t>
            </a:r>
            <a:r>
              <a:rPr lang="en-US" dirty="0"/>
              <a:t>/</a:t>
            </a:r>
            <a:r>
              <a:rPr lang="en-US" dirty="0" err="1"/>
              <a:t>greenchemistry</a:t>
            </a:r>
            <a:r>
              <a:rPr lang="en-US" dirty="0"/>
              <a:t>/presidential-green-chemistry-challenge-2016-designing-greener-chemicals-and-specific </a:t>
            </a:r>
          </a:p>
          <a:p>
            <a:endParaRPr lang="en-US" dirty="0"/>
          </a:p>
          <a:p>
            <a:r>
              <a:rPr lang="en-US" dirty="0"/>
              <a:t>YouTube video on </a:t>
            </a:r>
            <a:r>
              <a:rPr lang="en-US" dirty="0" err="1"/>
              <a:t>Newlight</a:t>
            </a:r>
            <a:r>
              <a:rPr lang="en-US" dirty="0"/>
              <a:t> Technologies to share with students: https://</a:t>
            </a:r>
            <a:r>
              <a:rPr lang="en-US" dirty="0" err="1"/>
              <a:t>www.youtube.com</a:t>
            </a:r>
            <a:r>
              <a:rPr lang="en-US" dirty="0"/>
              <a:t>/</a:t>
            </a:r>
            <a:r>
              <a:rPr lang="en-US" dirty="0" err="1"/>
              <a:t>watch?v</a:t>
            </a:r>
            <a:r>
              <a:rPr lang="en-US" dirty="0"/>
              <a:t>=s3mEbSSDaNk </a:t>
            </a:r>
          </a:p>
          <a:p>
            <a:endParaRPr lang="en-US" dirty="0"/>
          </a:p>
          <a:p>
            <a:r>
              <a:rPr lang="en-US" dirty="0"/>
              <a:t>Some supporting articles for reading:</a:t>
            </a:r>
          </a:p>
          <a:p>
            <a:r>
              <a:rPr lang="en-US" dirty="0"/>
              <a:t>Popular Science, 2014: http://</a:t>
            </a:r>
            <a:r>
              <a:rPr lang="en-US" dirty="0" err="1"/>
              <a:t>bestofwhatsnew.popsci.com</a:t>
            </a:r>
            <a:r>
              <a:rPr lang="en-US" dirty="0"/>
              <a:t>/</a:t>
            </a:r>
            <a:r>
              <a:rPr lang="en-US" dirty="0" err="1"/>
              <a:t>newlight</a:t>
            </a:r>
            <a:r>
              <a:rPr lang="en-US" dirty="0"/>
              <a:t>-technologies-</a:t>
            </a:r>
            <a:r>
              <a:rPr lang="en-US" dirty="0" err="1"/>
              <a:t>aircarbon</a:t>
            </a:r>
            <a:endParaRPr lang="en-US" dirty="0"/>
          </a:p>
          <a:p>
            <a:endParaRPr lang="en-US" dirty="0"/>
          </a:p>
          <a:p>
            <a:r>
              <a:rPr lang="en-US" dirty="0"/>
              <a:t>Plastics Today, 2016: https://</a:t>
            </a:r>
            <a:r>
              <a:rPr lang="en-US" dirty="0" err="1"/>
              <a:t>www.plasticstoday.com</a:t>
            </a:r>
            <a:r>
              <a:rPr lang="en-US" dirty="0"/>
              <a:t>/materials/</a:t>
            </a:r>
            <a:r>
              <a:rPr lang="en-US" dirty="0" err="1"/>
              <a:t>newlight</a:t>
            </a:r>
            <a:r>
              <a:rPr lang="en-US" dirty="0"/>
              <a:t>-licenses-</a:t>
            </a:r>
            <a:r>
              <a:rPr lang="en-US" dirty="0" err="1"/>
              <a:t>aircarbon</a:t>
            </a:r>
            <a:r>
              <a:rPr lang="en-US" dirty="0"/>
              <a:t>-</a:t>
            </a:r>
            <a:r>
              <a:rPr lang="en-US" dirty="0" err="1"/>
              <a:t>ikea</a:t>
            </a:r>
            <a:r>
              <a:rPr lang="en-US" dirty="0"/>
              <a:t>/57710583724253</a:t>
            </a:r>
          </a:p>
          <a:p>
            <a:endParaRPr lang="en-US" dirty="0"/>
          </a:p>
          <a:p>
            <a:r>
              <a:rPr lang="en-US" dirty="0"/>
              <a:t>Making Plastic from Pollution, January 11, 2017: https://</a:t>
            </a:r>
            <a:r>
              <a:rPr lang="en-US" dirty="0" err="1"/>
              <a:t>powerpalletinc.com</a:t>
            </a:r>
            <a:r>
              <a:rPr lang="en-US" dirty="0"/>
              <a:t>/making-plastic-from-pollution/ </a:t>
            </a:r>
          </a:p>
          <a:p>
            <a:endParaRPr lang="en-US" dirty="0"/>
          </a:p>
          <a:p>
            <a:r>
              <a:rPr lang="en-US" dirty="0"/>
              <a:t>BCA Chemistry: https://</a:t>
            </a:r>
            <a:r>
              <a:rPr lang="en-US" dirty="0" err="1"/>
              <a:t>bcachemistry.wordpress.com</a:t>
            </a:r>
            <a:r>
              <a:rPr lang="en-US" dirty="0"/>
              <a:t>/tag/</a:t>
            </a:r>
            <a:r>
              <a:rPr lang="en-US" dirty="0" err="1"/>
              <a:t>aircarbon</a:t>
            </a:r>
            <a:r>
              <a:rPr lang="en-US" dirty="0"/>
              <a:t>/ - good overview of the chemistry, including Thermodynamics and polymer chemistry</a:t>
            </a:r>
          </a:p>
          <a:p>
            <a:endParaRPr lang="en-US" dirty="0"/>
          </a:p>
        </p:txBody>
      </p:sp>
      <p:sp>
        <p:nvSpPr>
          <p:cNvPr id="4" name="Slide Number Placeholder 3"/>
          <p:cNvSpPr>
            <a:spLocks noGrp="1"/>
          </p:cNvSpPr>
          <p:nvPr>
            <p:ph type="sldNum" sz="quarter" idx="5"/>
          </p:nvPr>
        </p:nvSpPr>
        <p:spPr/>
        <p:txBody>
          <a:bodyPr/>
          <a:lstStyle/>
          <a:p>
            <a:fld id="{148BDBB4-ADCD-AA4B-B4E4-FED98FEAAE29}" type="slidenum">
              <a:rPr lang="en-US" smtClean="0"/>
              <a:t>9</a:t>
            </a:fld>
            <a:endParaRPr lang="en-US"/>
          </a:p>
        </p:txBody>
      </p:sp>
    </p:spTree>
    <p:extLst>
      <p:ext uri="{BB962C8B-B14F-4D97-AF65-F5344CB8AC3E}">
        <p14:creationId xmlns:p14="http://schemas.microsoft.com/office/powerpoint/2010/main" val="1716461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3E53E-11F6-2E4F-A218-80D2B4B59D49}" type="slidenum">
              <a:rPr lang="en-US" smtClean="0"/>
              <a:t>10</a:t>
            </a:fld>
            <a:endParaRPr lang="en-US"/>
          </a:p>
        </p:txBody>
      </p:sp>
    </p:spTree>
    <p:extLst>
      <p:ext uri="{BB962C8B-B14F-4D97-AF65-F5344CB8AC3E}">
        <p14:creationId xmlns:p14="http://schemas.microsoft.com/office/powerpoint/2010/main" val="365090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Readings: Pulp &amp; Paper International, November 2012: https://</a:t>
            </a:r>
            <a:r>
              <a:rPr lang="en-US" dirty="0" err="1"/>
              <a:t>www.buckman.com</a:t>
            </a:r>
            <a:r>
              <a:rPr lang="en-US" dirty="0"/>
              <a:t>/</a:t>
            </a:r>
            <a:r>
              <a:rPr lang="en-US" dirty="0" err="1"/>
              <a:t>wp</a:t>
            </a:r>
            <a:r>
              <a:rPr lang="en-US" dirty="0"/>
              <a:t>-content/uploads/2018/04/PPI-2012-Greener-Pckg.pdf </a:t>
            </a:r>
          </a:p>
          <a:p>
            <a:endParaRPr lang="en-US" dirty="0"/>
          </a:p>
          <a:p>
            <a:r>
              <a:rPr lang="en-US" dirty="0"/>
              <a:t>Buckman </a:t>
            </a:r>
            <a:r>
              <a:rPr lang="en-US" dirty="0" err="1"/>
              <a:t>Maximyze</a:t>
            </a:r>
            <a:r>
              <a:rPr lang="en-US" dirty="0"/>
              <a:t> enzyme video: https://</a:t>
            </a:r>
            <a:r>
              <a:rPr lang="en-US" dirty="0" err="1"/>
              <a:t>www.youtube.com</a:t>
            </a:r>
            <a:r>
              <a:rPr lang="en-US" dirty="0"/>
              <a:t>/</a:t>
            </a:r>
            <a:r>
              <a:rPr lang="en-US" dirty="0" err="1"/>
              <a:t>watch?v</a:t>
            </a:r>
            <a:r>
              <a:rPr lang="en-US" dirty="0"/>
              <a:t>=42H7SsCX7zI </a:t>
            </a:r>
          </a:p>
          <a:p>
            <a:endParaRPr lang="en-US" dirty="0"/>
          </a:p>
          <a:p>
            <a:r>
              <a:rPr lang="en-US" dirty="0"/>
              <a:t>June 18, 2012: Buckman Wins Presidential Green Chemistry Challenge Award article: https://</a:t>
            </a:r>
            <a:r>
              <a:rPr lang="en-US" dirty="0" err="1"/>
              <a:t>www.buckman.com</a:t>
            </a:r>
            <a:r>
              <a:rPr lang="en-US" dirty="0"/>
              <a:t>/news/</a:t>
            </a:r>
            <a:r>
              <a:rPr lang="en-US" dirty="0" err="1"/>
              <a:t>buckman</a:t>
            </a:r>
            <a:r>
              <a:rPr lang="en-US" dirty="0"/>
              <a:t>-wins-presidential-green-chemistry-challenge-award/ </a:t>
            </a:r>
          </a:p>
          <a:p>
            <a:endParaRPr lang="en-US" dirty="0"/>
          </a:p>
        </p:txBody>
      </p:sp>
      <p:sp>
        <p:nvSpPr>
          <p:cNvPr id="4" name="Slide Number Placeholder 3"/>
          <p:cNvSpPr>
            <a:spLocks noGrp="1"/>
          </p:cNvSpPr>
          <p:nvPr>
            <p:ph type="sldNum" sz="quarter" idx="5"/>
          </p:nvPr>
        </p:nvSpPr>
        <p:spPr/>
        <p:txBody>
          <a:bodyPr/>
          <a:lstStyle/>
          <a:p>
            <a:fld id="{148BDBB4-ADCD-AA4B-B4E4-FED98FEAAE29}" type="slidenum">
              <a:rPr lang="en-US" smtClean="0"/>
              <a:t>11</a:t>
            </a:fld>
            <a:endParaRPr lang="en-US"/>
          </a:p>
        </p:txBody>
      </p:sp>
    </p:spTree>
    <p:extLst>
      <p:ext uri="{BB962C8B-B14F-4D97-AF65-F5344CB8AC3E}">
        <p14:creationId xmlns:p14="http://schemas.microsoft.com/office/powerpoint/2010/main" val="222268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bg1"/>
            </a:gs>
            <a:gs pos="71000">
              <a:schemeClr val="bg1"/>
            </a:gs>
            <a:gs pos="48000">
              <a:schemeClr val="accent3">
                <a:lumMod val="20000"/>
                <a:lumOff val="80000"/>
                <a:alpha val="29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4C1B-6864-DF41-876F-7A3FE53A4021}"/>
              </a:ext>
            </a:extLst>
          </p:cNvPr>
          <p:cNvSpPr>
            <a:spLocks noGrp="1"/>
          </p:cNvSpPr>
          <p:nvPr>
            <p:ph type="ctrTitle"/>
          </p:nvPr>
        </p:nvSpPr>
        <p:spPr>
          <a:xfrm>
            <a:off x="1524000" y="2192038"/>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E4CB47C-3A2A-0D41-A163-90FBD398236C}"/>
              </a:ext>
            </a:extLst>
          </p:cNvPr>
          <p:cNvSpPr>
            <a:spLocks noGrp="1"/>
          </p:cNvSpPr>
          <p:nvPr>
            <p:ph type="subTitle" idx="1"/>
          </p:nvPr>
        </p:nvSpPr>
        <p:spPr>
          <a:xfrm>
            <a:off x="1524000" y="4761780"/>
            <a:ext cx="9144000" cy="937883"/>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DA9FA16A-B15E-C84A-9010-2656FB4BDD29}"/>
              </a:ext>
            </a:extLst>
          </p:cNvPr>
          <p:cNvSpPr>
            <a:spLocks noGrp="1"/>
          </p:cNvSpPr>
          <p:nvPr>
            <p:ph type="sldNum" sz="quarter" idx="12"/>
          </p:nvPr>
        </p:nvSpPr>
        <p:spPr/>
        <p:txBody>
          <a:bodyPr/>
          <a:lstStyle/>
          <a:p>
            <a:fld id="{7FC1B1FC-28D5-1941-A781-1AB2CBD52035}" type="slidenum">
              <a:rPr lang="en-US" smtClean="0"/>
              <a:t>‹#›</a:t>
            </a:fld>
            <a:endParaRPr lang="en-US"/>
          </a:p>
        </p:txBody>
      </p:sp>
      <p:pic>
        <p:nvPicPr>
          <p:cNvPr id="8" name="Picture 7">
            <a:extLst>
              <a:ext uri="{FF2B5EF4-FFF2-40B4-BE49-F238E27FC236}">
                <a16:creationId xmlns:a16="http://schemas.microsoft.com/office/drawing/2014/main" id="{AADC5850-73E2-DE45-9B77-BAF8951CCB74}"/>
              </a:ext>
            </a:extLst>
          </p:cNvPr>
          <p:cNvPicPr>
            <a:picLocks noChangeAspect="1"/>
          </p:cNvPicPr>
          <p:nvPr userDrawn="1"/>
        </p:nvPicPr>
        <p:blipFill>
          <a:blip r:embed="rId2"/>
          <a:stretch>
            <a:fillRect/>
          </a:stretch>
        </p:blipFill>
        <p:spPr>
          <a:xfrm>
            <a:off x="398253" y="824023"/>
            <a:ext cx="4001219" cy="711328"/>
          </a:xfrm>
          <a:prstGeom prst="rect">
            <a:avLst/>
          </a:prstGeom>
        </p:spPr>
      </p:pic>
      <p:pic>
        <p:nvPicPr>
          <p:cNvPr id="10" name="Picture 9">
            <a:extLst>
              <a:ext uri="{FF2B5EF4-FFF2-40B4-BE49-F238E27FC236}">
                <a16:creationId xmlns:a16="http://schemas.microsoft.com/office/drawing/2014/main" id="{7518DC9D-857A-EA46-B0C0-2B50520A55FE}"/>
              </a:ext>
            </a:extLst>
          </p:cNvPr>
          <p:cNvPicPr>
            <a:picLocks noChangeAspect="1"/>
          </p:cNvPicPr>
          <p:nvPr userDrawn="1"/>
        </p:nvPicPr>
        <p:blipFill>
          <a:blip r:embed="rId3"/>
          <a:stretch>
            <a:fillRect/>
          </a:stretch>
        </p:blipFill>
        <p:spPr>
          <a:xfrm>
            <a:off x="4537490" y="463064"/>
            <a:ext cx="644106" cy="945041"/>
          </a:xfrm>
          <a:prstGeom prst="rect">
            <a:avLst/>
          </a:prstGeom>
        </p:spPr>
      </p:pic>
      <p:sp>
        <p:nvSpPr>
          <p:cNvPr id="11" name="TextBox 10">
            <a:extLst>
              <a:ext uri="{FF2B5EF4-FFF2-40B4-BE49-F238E27FC236}">
                <a16:creationId xmlns:a16="http://schemas.microsoft.com/office/drawing/2014/main" id="{3BB9C9F5-C3C1-6949-ABC3-29D642A9654B}"/>
              </a:ext>
            </a:extLst>
          </p:cNvPr>
          <p:cNvSpPr txBox="1"/>
          <p:nvPr userDrawn="1"/>
        </p:nvSpPr>
        <p:spPr>
          <a:xfrm>
            <a:off x="5181596" y="877451"/>
            <a:ext cx="3674852" cy="584775"/>
          </a:xfrm>
          <a:prstGeom prst="rect">
            <a:avLst/>
          </a:prstGeom>
          <a:noFill/>
        </p:spPr>
        <p:txBody>
          <a:bodyPr wrap="square" rtlCol="0">
            <a:spAutoFit/>
          </a:bodyPr>
          <a:lstStyle/>
          <a:p>
            <a:r>
              <a:rPr lang="en-US" sz="1600" dirty="0">
                <a:solidFill>
                  <a:srgbClr val="002060"/>
                </a:solidFill>
                <a:latin typeface="Corbel" panose="020B0503020204020204" pitchFamily="34" charset="0"/>
                <a:ea typeface="Bodoni Ornaments" pitchFamily="2" charset="0"/>
                <a:cs typeface="Baghdad" pitchFamily="2" charset="-78"/>
              </a:rPr>
              <a:t>Center For Green Chemistry </a:t>
            </a:r>
          </a:p>
          <a:p>
            <a:r>
              <a:rPr lang="en-US" sz="1600" dirty="0">
                <a:solidFill>
                  <a:srgbClr val="002060"/>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C38C637F-429E-DB4E-A329-FD5E0A2BBFCF}"/>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10000"/>
                    </a14:imgEffect>
                  </a14:imgLayer>
                </a14:imgProps>
              </a:ext>
            </a:extLst>
          </a:blip>
          <a:srcRect t="33849" b="36966"/>
          <a:stretch/>
        </p:blipFill>
        <p:spPr>
          <a:xfrm>
            <a:off x="8153400" y="602713"/>
            <a:ext cx="3353709" cy="984397"/>
          </a:xfrm>
          <a:prstGeom prst="rect">
            <a:avLst/>
          </a:prstGeom>
        </p:spPr>
      </p:pic>
    </p:spTree>
    <p:extLst>
      <p:ext uri="{BB962C8B-B14F-4D97-AF65-F5344CB8AC3E}">
        <p14:creationId xmlns:p14="http://schemas.microsoft.com/office/powerpoint/2010/main" val="407101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1"/>
      </p:bgRef>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8A42F44-BC79-7F4B-A0A9-17AFDFF6A0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AB8341C-89C7-214A-B1A0-C7C64858356A}"/>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10" name="Title 1">
            <a:extLst>
              <a:ext uri="{FF2B5EF4-FFF2-40B4-BE49-F238E27FC236}">
                <a16:creationId xmlns:a16="http://schemas.microsoft.com/office/drawing/2014/main" id="{F86F49F5-B43C-7943-BA50-D48E9B7545E8}"/>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CCA03329-2166-D74E-8790-205799C81EC7}"/>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C6D20731-5A2D-9D41-8A3F-660B56861403}"/>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8039FA56-C3E4-874B-9B4B-14817B001C7C}"/>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339470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6758E-AF18-F84B-A585-C08AC818F1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39E3D-67C9-0A4E-8ADB-3CD08C501A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CA4158-6399-B54C-AA71-81A9BD888A6B}"/>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936660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6AF8-B7AA-7346-AC50-CFADEB71D650}"/>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B9E0161-8239-9948-97DD-EEE29AD78059}"/>
              </a:ext>
            </a:extLst>
          </p:cNvPr>
          <p:cNvSpPr>
            <a:spLocks noGrp="1"/>
          </p:cNvSpPr>
          <p:nvPr>
            <p:ph idx="1"/>
          </p:nvPr>
        </p:nvSpPr>
        <p:spPr>
          <a:xfrm>
            <a:off x="838200" y="1750132"/>
            <a:ext cx="10515600" cy="4201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AA5D9A7-5D32-CB4E-9742-19D55408F015}"/>
              </a:ext>
            </a:extLst>
          </p:cNvPr>
          <p:cNvSpPr>
            <a:spLocks noGrp="1"/>
          </p:cNvSpPr>
          <p:nvPr>
            <p:ph type="sldNum" sz="quarter" idx="12"/>
          </p:nvPr>
        </p:nvSpPr>
        <p:spPr/>
        <p:txBody>
          <a:bodyPr/>
          <a:lstStyle/>
          <a:p>
            <a:fld id="{7FC1B1FC-28D5-1941-A781-1AB2CBD52035}" type="slidenum">
              <a:rPr lang="en-US" smtClean="0"/>
              <a:t>‹#›</a:t>
            </a:fld>
            <a:endParaRPr lang="en-US"/>
          </a:p>
        </p:txBody>
      </p:sp>
      <p:cxnSp>
        <p:nvCxnSpPr>
          <p:cNvPr id="7" name="Straight Connector 6">
            <a:extLst>
              <a:ext uri="{FF2B5EF4-FFF2-40B4-BE49-F238E27FC236}">
                <a16:creationId xmlns:a16="http://schemas.microsoft.com/office/drawing/2014/main" id="{3C50BF42-6BEC-3940-BA96-2C84E2C801E1}"/>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0B8AB681-BF74-3A40-9BB6-8671DE36C2BE}"/>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03095283-C1FA-C94C-A02C-DF500D23C50F}"/>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150940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C18C-79CE-FD40-99A9-B7E86545D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3885D8-026B-E240-B5BD-E2864685B8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56B46E09-C6DE-6A44-AD21-E51CBBDE0AAE}"/>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41543861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F017D-ABCE-5746-A9E0-B38B4DC9A0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AF57A-6649-A443-82B5-5B3222A793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9276E91-7C34-0E41-ADBB-BF83A632669A}"/>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11" name="Title 1">
            <a:extLst>
              <a:ext uri="{FF2B5EF4-FFF2-40B4-BE49-F238E27FC236}">
                <a16:creationId xmlns:a16="http://schemas.microsoft.com/office/drawing/2014/main" id="{E6DC5E7D-3955-F147-AC39-66524DFFC4EA}"/>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FF5EBF79-051A-AA43-A88C-24F9F9CB5791}"/>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B9082CA2-F6B3-1D42-AEBD-8082A9D4DBA2}"/>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BC7C05F3-E838-E848-B614-1F4E6A263655}"/>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021016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D4869-718A-604B-B5B2-667994733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C89A0-4A92-7A49-B4F6-9B93A9D430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AB146-9153-2E4F-AA85-729FC9431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3C46C2-E4CF-8F41-8DD1-37F5F438BE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2A5A9E-A363-C249-AA41-41C70BFC1774}"/>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13" name="Title 1">
            <a:extLst>
              <a:ext uri="{FF2B5EF4-FFF2-40B4-BE49-F238E27FC236}">
                <a16:creationId xmlns:a16="http://schemas.microsoft.com/office/drawing/2014/main" id="{1BBA1F89-C84D-BF4F-A9BC-074FBABA387B}"/>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84B4CC71-0AF6-FB47-9882-BAB6EBF37B82}"/>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A10EEFC7-52D9-024A-B075-C8E32A333BCD}"/>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3B72A71F-E00A-A743-A233-2E66060D91C7}"/>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3025121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1A2AFF-A88D-0940-BDF0-71CDE7A2740B}"/>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9" name="Title 1">
            <a:extLst>
              <a:ext uri="{FF2B5EF4-FFF2-40B4-BE49-F238E27FC236}">
                <a16:creationId xmlns:a16="http://schemas.microsoft.com/office/drawing/2014/main" id="{9F52CFFF-F207-6B4A-A321-46CA0F442BEC}"/>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A8B91205-C77B-C548-BE32-2140A87EF463}"/>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EFC5485E-2843-9A43-9BAE-B21E54E2B353}"/>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17286D31-75E5-6E4F-89F5-20FB1532B22D}"/>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4916328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CCF5E-06EB-924F-B1F7-498C9C03115A}"/>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330473392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1103-8FF6-514D-95F9-D477DBD3A6EA}"/>
              </a:ext>
            </a:extLst>
          </p:cNvPr>
          <p:cNvSpPr>
            <a:spLocks noGrp="1"/>
          </p:cNvSpPr>
          <p:nvPr>
            <p:ph type="title"/>
          </p:nvPr>
        </p:nvSpPr>
        <p:spPr>
          <a:xfrm>
            <a:off x="839788" y="457200"/>
            <a:ext cx="3932237" cy="1600200"/>
          </a:xfrm>
        </p:spPr>
        <p:txBody>
          <a:bodyPr anchor="b"/>
          <a:lstStyle>
            <a:lvl1pPr>
              <a:defRPr sz="3200">
                <a:solidFill>
                  <a:schemeClr val="tx1">
                    <a:lumMod val="65000"/>
                    <a:lumOff val="3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63CD72-F03F-244E-A370-5C99DA4BE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87B1E-96B8-0C41-AF22-2F0D9F112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D4548BED-582A-F147-809E-552F347B6C46}"/>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3893556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0E03-F261-B64F-A79D-5A1C35202AC3}"/>
              </a:ext>
            </a:extLst>
          </p:cNvPr>
          <p:cNvSpPr>
            <a:spLocks noGrp="1"/>
          </p:cNvSpPr>
          <p:nvPr>
            <p:ph type="title"/>
          </p:nvPr>
        </p:nvSpPr>
        <p:spPr>
          <a:xfrm>
            <a:off x="839788" y="457200"/>
            <a:ext cx="3932237" cy="1600200"/>
          </a:xfrm>
        </p:spPr>
        <p:txBody>
          <a:bodyPr anchor="b"/>
          <a:lstStyle>
            <a:lvl1pPr>
              <a:defRPr sz="3200">
                <a:solidFill>
                  <a:schemeClr val="tx1">
                    <a:lumMod val="65000"/>
                    <a:lumOff val="3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35825EF-0162-0D4A-9105-CBAD572DA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04D4626-464E-8C49-9E35-2CFDD4172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53EECE8-B9C7-6B44-B11D-D2ED263E140E}"/>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25857198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1"/>
            </a:gs>
            <a:gs pos="100000">
              <a:schemeClr val="accent3">
                <a:lumMod val="20000"/>
                <a:lumOff val="80000"/>
              </a:schemeClr>
            </a:gs>
          </a:gsLst>
          <a:lin ang="13200000" scaled="0"/>
          <a:tileRect/>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30E9A4-02F4-4443-B0F9-A1856003D4FC}"/>
              </a:ext>
            </a:extLst>
          </p:cNvPr>
          <p:cNvGrpSpPr/>
          <p:nvPr userDrawn="1"/>
        </p:nvGrpSpPr>
        <p:grpSpPr>
          <a:xfrm>
            <a:off x="172530" y="6294646"/>
            <a:ext cx="5470899" cy="511595"/>
            <a:chOff x="398253" y="575137"/>
            <a:chExt cx="11849269" cy="1107744"/>
          </a:xfrm>
        </p:grpSpPr>
        <p:pic>
          <p:nvPicPr>
            <p:cNvPr id="11" name="Picture 10">
              <a:extLst>
                <a:ext uri="{FF2B5EF4-FFF2-40B4-BE49-F238E27FC236}">
                  <a16:creationId xmlns:a16="http://schemas.microsoft.com/office/drawing/2014/main" id="{F81C1BF8-3A37-E543-9FA2-5B3B121DFF9B}"/>
                </a:ext>
              </a:extLst>
            </p:cNvPr>
            <p:cNvPicPr>
              <a:picLocks noChangeAspect="1"/>
            </p:cNvPicPr>
            <p:nvPr userDrawn="1"/>
          </p:nvPicPr>
          <p:blipFill>
            <a:blip r:embed="rId13">
              <a:grayscl/>
            </a:blip>
            <a:stretch>
              <a:fillRect/>
            </a:stretch>
          </p:blipFill>
          <p:spPr>
            <a:xfrm>
              <a:off x="398253" y="824023"/>
              <a:ext cx="4001219" cy="711328"/>
            </a:xfrm>
            <a:prstGeom prst="rect">
              <a:avLst/>
            </a:prstGeom>
          </p:spPr>
        </p:pic>
        <p:pic>
          <p:nvPicPr>
            <p:cNvPr id="12" name="Picture 11">
              <a:extLst>
                <a:ext uri="{FF2B5EF4-FFF2-40B4-BE49-F238E27FC236}">
                  <a16:creationId xmlns:a16="http://schemas.microsoft.com/office/drawing/2014/main" id="{8A68EA78-BE0C-E143-8D7C-E6CC1DAD29C7}"/>
                </a:ext>
              </a:extLst>
            </p:cNvPr>
            <p:cNvPicPr>
              <a:picLocks noChangeAspect="1"/>
            </p:cNvPicPr>
            <p:nvPr userDrawn="1"/>
          </p:nvPicPr>
          <p:blipFill>
            <a:blip r:embed="rId14">
              <a:grayscl/>
            </a:blip>
            <a:stretch>
              <a:fillRect/>
            </a:stretch>
          </p:blipFill>
          <p:spPr>
            <a:xfrm>
              <a:off x="4612226" y="575137"/>
              <a:ext cx="644107" cy="945041"/>
            </a:xfrm>
            <a:prstGeom prst="rect">
              <a:avLst/>
            </a:prstGeom>
          </p:spPr>
        </p:pic>
        <p:sp>
          <p:nvSpPr>
            <p:cNvPr id="13" name="TextBox 12">
              <a:extLst>
                <a:ext uri="{FF2B5EF4-FFF2-40B4-BE49-F238E27FC236}">
                  <a16:creationId xmlns:a16="http://schemas.microsoft.com/office/drawing/2014/main" id="{E18C93EB-71B2-C64F-A4BF-D68796CEF9B5}"/>
                </a:ext>
              </a:extLst>
            </p:cNvPr>
            <p:cNvSpPr txBox="1"/>
            <p:nvPr userDrawn="1"/>
          </p:nvSpPr>
          <p:spPr>
            <a:xfrm>
              <a:off x="5181595" y="796207"/>
              <a:ext cx="3674851" cy="799706"/>
            </a:xfrm>
            <a:prstGeom prst="rect">
              <a:avLst/>
            </a:prstGeom>
            <a:noFill/>
          </p:spPr>
          <p:txBody>
            <a:bodyPr wrap="square" rtlCol="0">
              <a:spAutoFit/>
            </a:bodyPr>
            <a:lstStyle/>
            <a:p>
              <a:r>
                <a:rPr lang="en-US" sz="900" dirty="0">
                  <a:solidFill>
                    <a:schemeClr val="tx1">
                      <a:lumMod val="65000"/>
                      <a:lumOff val="35000"/>
                    </a:schemeClr>
                  </a:solidFill>
                  <a:latin typeface="Corbel" panose="020B0503020204020204" pitchFamily="34" charset="0"/>
                  <a:ea typeface="Bodoni Ornaments" pitchFamily="2" charset="0"/>
                  <a:cs typeface="Baghdad" pitchFamily="2" charset="-78"/>
                </a:rPr>
                <a:t>Center For Green Chemistry </a:t>
              </a:r>
            </a:p>
            <a:p>
              <a:r>
                <a:rPr lang="en-US" sz="900" dirty="0">
                  <a:solidFill>
                    <a:schemeClr val="tx1">
                      <a:lumMod val="65000"/>
                      <a:lumOff val="35000"/>
                    </a:schemeClr>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96A9CC74-5940-4645-A435-2C7DACF00BE1}"/>
                </a:ext>
              </a:extLst>
            </p:cNvPr>
            <p:cNvPicPr>
              <a:picLocks noChangeAspect="1"/>
            </p:cNvPicPr>
            <p:nvPr userDrawn="1"/>
          </p:nvPicPr>
          <p:blipFill rotWithShape="1">
            <a:blip r:embed="rId15">
              <a:grayscl/>
              <a:extLst>
                <a:ext uri="{BEBA8EAE-BF5A-486C-A8C5-ECC9F3942E4B}">
                  <a14:imgProps xmlns:a14="http://schemas.microsoft.com/office/drawing/2010/main">
                    <a14:imgLayer r:embed="rId16">
                      <a14:imgEffect>
                        <a14:brightnessContrast bright="10000"/>
                      </a14:imgEffect>
                    </a14:imgLayer>
                  </a14:imgProps>
                </a:ext>
              </a:extLst>
            </a:blip>
            <a:srcRect t="33849" b="36966"/>
            <a:stretch/>
          </p:blipFill>
          <p:spPr>
            <a:xfrm>
              <a:off x="8893814" y="698484"/>
              <a:ext cx="3353708" cy="984397"/>
            </a:xfrm>
            <a:prstGeom prst="rect">
              <a:avLst/>
            </a:prstGeom>
          </p:spPr>
        </p:pic>
      </p:grpSp>
      <p:sp>
        <p:nvSpPr>
          <p:cNvPr id="2" name="Title Placeholder 1">
            <a:extLst>
              <a:ext uri="{FF2B5EF4-FFF2-40B4-BE49-F238E27FC236}">
                <a16:creationId xmlns:a16="http://schemas.microsoft.com/office/drawing/2014/main" id="{FF679091-E3A8-A041-9806-A4FE029C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81EFE-6B2D-374E-B13E-39EB65D90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6EAE97-4033-3E44-B448-F0AE3F7221BE}"/>
              </a:ext>
            </a:extLst>
          </p:cNvPr>
          <p:cNvSpPr>
            <a:spLocks noGrp="1"/>
          </p:cNvSpPr>
          <p:nvPr>
            <p:ph type="sldNum" sz="quarter" idx="4"/>
          </p:nvPr>
        </p:nvSpPr>
        <p:spPr>
          <a:xfrm>
            <a:off x="9266208" y="6330309"/>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Corbel" panose="020B0503020204020204" pitchFamily="34" charset="0"/>
              </a:defRPr>
            </a:lvl1pPr>
          </a:lstStyle>
          <a:p>
            <a:fld id="{7FC1B1FC-28D5-1941-A781-1AB2CBD52035}" type="slidenum">
              <a:rPr lang="en-US" smtClean="0"/>
              <a:pPr/>
              <a:t>‹#›</a:t>
            </a:fld>
            <a:endParaRPr lang="en-US"/>
          </a:p>
        </p:txBody>
      </p:sp>
    </p:spTree>
    <p:extLst>
      <p:ext uri="{BB962C8B-B14F-4D97-AF65-F5344CB8AC3E}">
        <p14:creationId xmlns:p14="http://schemas.microsoft.com/office/powerpoint/2010/main" val="392448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hyperlink" Target="http://www.signachem.com/wp-content/uploads/2015/06/1-Water-Test-Na-Metal-500mg-fl9ezYSHhRU.mp4"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hyperlink" Target="http://www.signachem.com/wp-content/uploads/2015/06/2-Water-Test-Stage-I-Na-SG-1-5g-SsGAVloMIoE.mp4" TargetMode="Externa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imo.org/en/OurWork/Environment/Anti-foulingSystems/Documents/FOULING2003.pdf"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D781-DE95-B248-8C4C-74F44859F14C}"/>
              </a:ext>
            </a:extLst>
          </p:cNvPr>
          <p:cNvSpPr>
            <a:spLocks noGrp="1"/>
          </p:cNvSpPr>
          <p:nvPr>
            <p:ph type="ctrTitle"/>
          </p:nvPr>
        </p:nvSpPr>
        <p:spPr>
          <a:xfrm>
            <a:off x="1395412" y="1599947"/>
            <a:ext cx="9144000" cy="2387600"/>
          </a:xfrm>
        </p:spPr>
        <p:txBody>
          <a:bodyPr>
            <a:normAutofit/>
          </a:bodyPr>
          <a:lstStyle/>
          <a:p>
            <a:r>
              <a:rPr lang="en-US" sz="4000" dirty="0">
                <a:latin typeface="+mn-lt"/>
              </a:rPr>
              <a:t>Real-World Cases in Green Chemistry</a:t>
            </a:r>
          </a:p>
        </p:txBody>
      </p:sp>
      <p:sp>
        <p:nvSpPr>
          <p:cNvPr id="4" name="Subtitle 2">
            <a:extLst>
              <a:ext uri="{FF2B5EF4-FFF2-40B4-BE49-F238E27FC236}">
                <a16:creationId xmlns:a16="http://schemas.microsoft.com/office/drawing/2014/main" id="{4C10D846-77CA-4864-B20C-316925F323DE}"/>
              </a:ext>
            </a:extLst>
          </p:cNvPr>
          <p:cNvSpPr txBox="1">
            <a:spLocks/>
          </p:cNvSpPr>
          <p:nvPr/>
        </p:nvSpPr>
        <p:spPr>
          <a:xfrm>
            <a:off x="2667000" y="4579638"/>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Lecture # 13</a:t>
            </a:r>
          </a:p>
          <a:p>
            <a:r>
              <a:rPr lang="en-US" dirty="0"/>
              <a:t>Date:</a:t>
            </a:r>
          </a:p>
          <a:p>
            <a:r>
              <a:rPr lang="en-US" dirty="0"/>
              <a:t>Course #</a:t>
            </a:r>
          </a:p>
        </p:txBody>
      </p:sp>
    </p:spTree>
    <p:extLst>
      <p:ext uri="{BB962C8B-B14F-4D97-AF65-F5344CB8AC3E}">
        <p14:creationId xmlns:p14="http://schemas.microsoft.com/office/powerpoint/2010/main" val="332657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D804-89DB-304A-9B80-CBE9EF58DB41}"/>
              </a:ext>
            </a:extLst>
          </p:cNvPr>
          <p:cNvSpPr>
            <a:spLocks noGrp="1"/>
          </p:cNvSpPr>
          <p:nvPr>
            <p:ph type="title"/>
          </p:nvPr>
        </p:nvSpPr>
        <p:spPr/>
        <p:txBody>
          <a:bodyPr>
            <a:normAutofit/>
          </a:bodyPr>
          <a:lstStyle/>
          <a:p>
            <a:r>
              <a:rPr lang="en-US" sz="4000" dirty="0">
                <a:latin typeface="+mn-lt"/>
              </a:rPr>
              <a:t>PHA’s: </a:t>
            </a:r>
            <a:r>
              <a:rPr lang="en-US" sz="4000" dirty="0" err="1">
                <a:latin typeface="+mn-lt"/>
              </a:rPr>
              <a:t>Polyhydroxyalkanoates</a:t>
            </a:r>
            <a:r>
              <a:rPr lang="en-US" sz="4000" dirty="0">
                <a:latin typeface="+mn-lt"/>
              </a:rPr>
              <a:t> </a:t>
            </a:r>
          </a:p>
        </p:txBody>
      </p:sp>
      <p:sp>
        <p:nvSpPr>
          <p:cNvPr id="3" name="Content Placeholder 2">
            <a:extLst>
              <a:ext uri="{FF2B5EF4-FFF2-40B4-BE49-F238E27FC236}">
                <a16:creationId xmlns:a16="http://schemas.microsoft.com/office/drawing/2014/main" id="{8DFF1AC9-5F75-FF4D-882E-595CD76F5FF3}"/>
              </a:ext>
            </a:extLst>
          </p:cNvPr>
          <p:cNvSpPr>
            <a:spLocks noGrp="1"/>
          </p:cNvSpPr>
          <p:nvPr>
            <p:ph idx="1"/>
          </p:nvPr>
        </p:nvSpPr>
        <p:spPr/>
        <p:txBody>
          <a:bodyPr>
            <a:normAutofit/>
          </a:bodyPr>
          <a:lstStyle/>
          <a:p>
            <a:pPr>
              <a:lnSpc>
                <a:spcPct val="80000"/>
              </a:lnSpc>
            </a:pPr>
            <a:r>
              <a:rPr lang="en-US" altLang="en-US" sz="2400" dirty="0"/>
              <a:t>R = H or hydrocarbon chains of up to around C13 in length, and x can range from 1 to 3 or more</a:t>
            </a:r>
          </a:p>
          <a:p>
            <a:pPr>
              <a:lnSpc>
                <a:spcPct val="80000"/>
              </a:lnSpc>
            </a:pPr>
            <a:r>
              <a:rPr lang="en-US" altLang="en-US" sz="2400" dirty="0"/>
              <a:t>Varying x and R effect </a:t>
            </a:r>
            <a:r>
              <a:rPr lang="en-US" altLang="en-US" sz="2400" b="1" dirty="0"/>
              <a:t>hydrophobicity, </a:t>
            </a:r>
            <a:r>
              <a:rPr lang="en-US" altLang="en-US" sz="2400" b="1" dirty="0" err="1"/>
              <a:t>Tg</a:t>
            </a:r>
            <a:r>
              <a:rPr lang="en-US" altLang="en-US" sz="2400" b="1" dirty="0"/>
              <a:t>, Tm, and level of crystallinity</a:t>
            </a:r>
            <a:r>
              <a:rPr lang="en-US" altLang="en-US" sz="2400" dirty="0"/>
              <a:t> (can range from around 70% to very low, giving excellent stiffness or elasticity as needed)</a:t>
            </a:r>
          </a:p>
          <a:p>
            <a:pPr>
              <a:lnSpc>
                <a:spcPct val="80000"/>
              </a:lnSpc>
            </a:pPr>
            <a:r>
              <a:rPr lang="en-US" altLang="en-US" sz="2400" dirty="0"/>
              <a:t>When R = CH</a:t>
            </a:r>
            <a:r>
              <a:rPr lang="en-US" altLang="en-US" sz="2400" baseline="-25000" dirty="0"/>
              <a:t>3</a:t>
            </a:r>
            <a:r>
              <a:rPr lang="en-US" altLang="en-US" sz="2400" dirty="0"/>
              <a:t> and x=1, the polymer is </a:t>
            </a:r>
            <a:r>
              <a:rPr lang="en-US" altLang="en-US" sz="2400" b="1" dirty="0"/>
              <a:t>poly-(3-hydroxybutyric acid)</a:t>
            </a:r>
            <a:r>
              <a:rPr lang="en-US" altLang="en-US" sz="2400" dirty="0"/>
              <a:t> (PHB), the base homopolymer in the PHA natural plastics family. </a:t>
            </a:r>
          </a:p>
          <a:p>
            <a:pPr>
              <a:lnSpc>
                <a:spcPct val="80000"/>
              </a:lnSpc>
            </a:pPr>
            <a:r>
              <a:rPr lang="en-US" altLang="en-US" sz="2400" dirty="0"/>
              <a:t>PHA natural plastics containing 3-hydroxy acids can also have a chiral center and are optically active </a:t>
            </a:r>
            <a:endParaRPr lang="en-US" sz="2400" dirty="0"/>
          </a:p>
        </p:txBody>
      </p:sp>
      <p:pic>
        <p:nvPicPr>
          <p:cNvPr id="4" name="Picture 3">
            <a:extLst>
              <a:ext uri="{FF2B5EF4-FFF2-40B4-BE49-F238E27FC236}">
                <a16:creationId xmlns:a16="http://schemas.microsoft.com/office/drawing/2014/main" id="{02DEBBEB-D6EF-D240-97DC-D18858EF98D9}"/>
              </a:ext>
            </a:extLst>
          </p:cNvPr>
          <p:cNvPicPr>
            <a:picLocks noChangeAspect="1"/>
          </p:cNvPicPr>
          <p:nvPr/>
        </p:nvPicPr>
        <p:blipFill>
          <a:blip r:embed="rId3"/>
          <a:stretch>
            <a:fillRect/>
          </a:stretch>
        </p:blipFill>
        <p:spPr>
          <a:xfrm>
            <a:off x="7395206" y="4790504"/>
            <a:ext cx="2383410" cy="1159497"/>
          </a:xfrm>
          <a:prstGeom prst="rect">
            <a:avLst/>
          </a:prstGeom>
        </p:spPr>
      </p:pic>
    </p:spTree>
    <p:extLst>
      <p:ext uri="{BB962C8B-B14F-4D97-AF65-F5344CB8AC3E}">
        <p14:creationId xmlns:p14="http://schemas.microsoft.com/office/powerpoint/2010/main" val="161108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425E-392D-614B-A5A4-70BE96ADAAEB}"/>
              </a:ext>
            </a:extLst>
          </p:cNvPr>
          <p:cNvSpPr>
            <a:spLocks noGrp="1"/>
          </p:cNvSpPr>
          <p:nvPr>
            <p:ph type="ctrTitle"/>
          </p:nvPr>
        </p:nvSpPr>
        <p:spPr>
          <a:xfrm>
            <a:off x="396688" y="1650169"/>
            <a:ext cx="11398624" cy="3799709"/>
          </a:xfrm>
        </p:spPr>
        <p:txBody>
          <a:bodyPr anchor="ctr">
            <a:normAutofit/>
          </a:bodyPr>
          <a:lstStyle/>
          <a:p>
            <a:r>
              <a:rPr lang="en-US" altLang="en-US" sz="4000" dirty="0">
                <a:solidFill>
                  <a:srgbClr val="000000"/>
                </a:solidFill>
                <a:latin typeface="Calibri Light" panose="020F0302020204030204" pitchFamily="34" charset="0"/>
                <a:cs typeface="Calibri Light" panose="020F0302020204030204" pitchFamily="34" charset="0"/>
              </a:rPr>
              <a:t>Buckman International, Inc.</a:t>
            </a:r>
            <a:br>
              <a:rPr lang="en-US" altLang="en-US" sz="4000" dirty="0">
                <a:solidFill>
                  <a:srgbClr val="000000"/>
                </a:solidFill>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Enzymes Reduce the Energy and Wood Fiber Required to Manufacture High-Quality Paper and Paperboard</a:t>
            </a:r>
            <a:br>
              <a:rPr lang="en-US" sz="4400" dirty="0">
                <a:latin typeface="Calibri" panose="020F0502020204030204" pitchFamily="34" charset="0"/>
                <a:cs typeface="Calibri" panose="020F0502020204030204" pitchFamily="34" charset="0"/>
              </a:rPr>
            </a:br>
            <a:endParaRPr lang="en-US" sz="44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F9475130-AF90-D94C-80B2-D09EDC612250}"/>
              </a:ext>
            </a:extLst>
          </p:cNvPr>
          <p:cNvSpPr>
            <a:spLocks noGrp="1"/>
          </p:cNvSpPr>
          <p:nvPr>
            <p:ph type="subTitle" idx="1"/>
          </p:nvPr>
        </p:nvSpPr>
        <p:spPr>
          <a:xfrm>
            <a:off x="1524000" y="5313107"/>
            <a:ext cx="9144000" cy="937883"/>
          </a:xfrm>
        </p:spPr>
        <p:txBody>
          <a:bodyPr/>
          <a:lstStyle/>
          <a:p>
            <a:r>
              <a:rPr lang="en-US" altLang="en-US" b="1" dirty="0">
                <a:solidFill>
                  <a:schemeClr val="tx1">
                    <a:lumMod val="50000"/>
                    <a:lumOff val="50000"/>
                  </a:schemeClr>
                </a:solidFill>
                <a:latin typeface="Calibri Light" panose="020F0302020204030204" pitchFamily="34" charset="0"/>
                <a:cs typeface="Calibri Light" panose="020F0302020204030204" pitchFamily="34" charset="0"/>
              </a:rPr>
              <a:t>2012 Presidential Green Chemistry Challenge Designing Greener Chemicals Award</a:t>
            </a:r>
            <a:endParaRPr lang="en-US" b="1" dirty="0">
              <a:solidFill>
                <a:schemeClr val="tx1">
                  <a:lumMod val="50000"/>
                  <a:lumOff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3278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A2CD-2FD2-BE46-B5AD-0D1FE57E75B1}"/>
              </a:ext>
            </a:extLst>
          </p:cNvPr>
          <p:cNvSpPr>
            <a:spLocks noGrp="1"/>
          </p:cNvSpPr>
          <p:nvPr>
            <p:ph type="title"/>
          </p:nvPr>
        </p:nvSpPr>
        <p:spPr/>
        <p:txBody>
          <a:bodyPr>
            <a:normAutofit/>
          </a:bodyPr>
          <a:lstStyle/>
          <a:p>
            <a:r>
              <a:rPr lang="en-US" sz="4000" dirty="0">
                <a:latin typeface="+mn-lt"/>
              </a:rPr>
              <a:t>Buckman International, Inc.</a:t>
            </a:r>
          </a:p>
        </p:txBody>
      </p:sp>
      <p:sp>
        <p:nvSpPr>
          <p:cNvPr id="3" name="Content Placeholder 2">
            <a:extLst>
              <a:ext uri="{FF2B5EF4-FFF2-40B4-BE49-F238E27FC236}">
                <a16:creationId xmlns:a16="http://schemas.microsoft.com/office/drawing/2014/main" id="{796BBA24-2673-BF46-9278-D89BA71EAC8C}"/>
              </a:ext>
            </a:extLst>
          </p:cNvPr>
          <p:cNvSpPr>
            <a:spLocks noGrp="1"/>
          </p:cNvSpPr>
          <p:nvPr>
            <p:ph idx="1"/>
          </p:nvPr>
        </p:nvSpPr>
        <p:spPr/>
        <p:txBody>
          <a:bodyPr>
            <a:normAutofit/>
          </a:bodyPr>
          <a:lstStyle/>
          <a:p>
            <a:pPr marL="0" indent="0">
              <a:buNone/>
            </a:pPr>
            <a:r>
              <a:rPr lang="en-US" sz="2400" b="1" u="sng" dirty="0"/>
              <a:t>Summary:</a:t>
            </a:r>
          </a:p>
          <a:p>
            <a:pPr marL="0" indent="0">
              <a:buNone/>
            </a:pPr>
            <a:r>
              <a:rPr lang="en-US" sz="2400" dirty="0"/>
              <a:t>Traditionally, making strong paper required costly wood pulp, energy-intensive treatment, or chemical additives. But that may change. Buckman's </a:t>
            </a:r>
            <a:r>
              <a:rPr lang="en-US" sz="2400" dirty="0" err="1"/>
              <a:t>Maximyze</a:t>
            </a:r>
            <a:r>
              <a:rPr lang="en-US" sz="2400" baseline="30000" dirty="0"/>
              <a:t>®</a:t>
            </a:r>
            <a:r>
              <a:rPr lang="en-US" sz="2400" dirty="0"/>
              <a:t> enzymes modify the cellulose in wood to increase the number of "fibrils" that bind the wood fibers to each other, thus making paper with improved strength and quality—without additional chemicals or energy. Buckman's process also allows papermaking with less wood fiber and higher percentages of recycled paper, enabling a single plant to save $1 million per year.</a:t>
            </a:r>
          </a:p>
        </p:txBody>
      </p:sp>
    </p:spTree>
    <p:extLst>
      <p:ext uri="{BB962C8B-B14F-4D97-AF65-F5344CB8AC3E}">
        <p14:creationId xmlns:p14="http://schemas.microsoft.com/office/powerpoint/2010/main" val="285225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E6FE-DD54-9847-8F73-1C4550878BD4}"/>
              </a:ext>
            </a:extLst>
          </p:cNvPr>
          <p:cNvSpPr>
            <a:spLocks noGrp="1"/>
          </p:cNvSpPr>
          <p:nvPr>
            <p:ph type="title"/>
          </p:nvPr>
        </p:nvSpPr>
        <p:spPr/>
        <p:txBody>
          <a:bodyPr>
            <a:normAutofit/>
          </a:bodyPr>
          <a:lstStyle/>
          <a:p>
            <a:r>
              <a:rPr lang="en-US" sz="4000" dirty="0">
                <a:latin typeface="+mn-lt"/>
              </a:rPr>
              <a:t>Paper consumption, worldwide</a:t>
            </a:r>
          </a:p>
        </p:txBody>
      </p:sp>
      <p:sp>
        <p:nvSpPr>
          <p:cNvPr id="3" name="Content Placeholder 2">
            <a:extLst>
              <a:ext uri="{FF2B5EF4-FFF2-40B4-BE49-F238E27FC236}">
                <a16:creationId xmlns:a16="http://schemas.microsoft.com/office/drawing/2014/main" id="{B5968F4F-3D30-5048-BBBD-61BAF4D793E3}"/>
              </a:ext>
            </a:extLst>
          </p:cNvPr>
          <p:cNvSpPr>
            <a:spLocks noGrp="1"/>
          </p:cNvSpPr>
          <p:nvPr>
            <p:ph idx="1"/>
          </p:nvPr>
        </p:nvSpPr>
        <p:spPr>
          <a:xfrm>
            <a:off x="838200" y="1750132"/>
            <a:ext cx="5562600" cy="4201206"/>
          </a:xfrm>
        </p:spPr>
        <p:txBody>
          <a:bodyPr>
            <a:normAutofit fontScale="92500" lnSpcReduction="10000"/>
          </a:bodyPr>
          <a:lstStyle/>
          <a:p>
            <a:r>
              <a:rPr lang="en-US" sz="2600" dirty="0"/>
              <a:t>Paper use increases year after year and has quadrupled over the past 50 years!</a:t>
            </a:r>
          </a:p>
          <a:p>
            <a:r>
              <a:rPr lang="en-US" sz="2600" dirty="0"/>
              <a:t>2014 – global paper production hit 400 million tons per year (the same year that atmospheric CO</a:t>
            </a:r>
            <a:r>
              <a:rPr lang="en-US" sz="2600" baseline="-25000" dirty="0"/>
              <a:t>2</a:t>
            </a:r>
            <a:r>
              <a:rPr lang="en-US" sz="2600" dirty="0"/>
              <a:t> levels exceeded 400 parts per million)</a:t>
            </a:r>
          </a:p>
          <a:p>
            <a:pPr lvl="1"/>
            <a:r>
              <a:rPr lang="en-US" sz="2200" dirty="0"/>
              <a:t>China, USA and Japan: 51%</a:t>
            </a:r>
          </a:p>
          <a:p>
            <a:pPr lvl="2"/>
            <a:r>
              <a:rPr lang="en-US" sz="2200" dirty="0"/>
              <a:t>China (106 million tons)</a:t>
            </a:r>
          </a:p>
          <a:p>
            <a:pPr lvl="2"/>
            <a:r>
              <a:rPr lang="en-US" sz="2200" dirty="0"/>
              <a:t>USA (71 million tons)</a:t>
            </a:r>
          </a:p>
          <a:p>
            <a:pPr lvl="2"/>
            <a:r>
              <a:rPr lang="en-US" sz="2200" dirty="0"/>
              <a:t>Japan (27 million tons), </a:t>
            </a:r>
          </a:p>
          <a:p>
            <a:pPr lvl="1"/>
            <a:r>
              <a:rPr lang="en-US" sz="2200" dirty="0"/>
              <a:t>Europe: 23% (92 million tons)</a:t>
            </a:r>
          </a:p>
          <a:p>
            <a:pPr lvl="1"/>
            <a:r>
              <a:rPr lang="en-US" sz="2200" dirty="0"/>
              <a:t>Africa: 2% (8 million tons/year)</a:t>
            </a:r>
          </a:p>
          <a:p>
            <a:pPr lvl="1"/>
            <a:r>
              <a:rPr lang="en-US" sz="2200" dirty="0"/>
              <a:t>Oceania and Latin America: 8%</a:t>
            </a:r>
          </a:p>
          <a:p>
            <a:endParaRPr lang="en-US" sz="2400" dirty="0"/>
          </a:p>
        </p:txBody>
      </p:sp>
      <p:pic>
        <p:nvPicPr>
          <p:cNvPr id="4" name="Content Placeholder 4">
            <a:extLst>
              <a:ext uri="{FF2B5EF4-FFF2-40B4-BE49-F238E27FC236}">
                <a16:creationId xmlns:a16="http://schemas.microsoft.com/office/drawing/2014/main" id="{2A93B401-48D3-0448-8679-78264F726667}"/>
              </a:ext>
            </a:extLst>
          </p:cNvPr>
          <p:cNvPicPr>
            <a:picLocks noChangeAspect="1"/>
          </p:cNvPicPr>
          <p:nvPr/>
        </p:nvPicPr>
        <p:blipFill rotWithShape="1">
          <a:blip r:embed="rId3"/>
          <a:srcRect l="26071" t="28809" r="17985" b="11518"/>
          <a:stretch/>
        </p:blipFill>
        <p:spPr>
          <a:xfrm>
            <a:off x="6538503" y="1750132"/>
            <a:ext cx="5381695" cy="3587796"/>
          </a:xfrm>
          <a:prstGeom prst="rect">
            <a:avLst/>
          </a:prstGeom>
        </p:spPr>
      </p:pic>
      <p:sp>
        <p:nvSpPr>
          <p:cNvPr id="5" name="TextBox 4">
            <a:extLst>
              <a:ext uri="{FF2B5EF4-FFF2-40B4-BE49-F238E27FC236}">
                <a16:creationId xmlns:a16="http://schemas.microsoft.com/office/drawing/2014/main" id="{9B37E82A-455C-D244-852B-BCA3BA3C4662}"/>
              </a:ext>
            </a:extLst>
          </p:cNvPr>
          <p:cNvSpPr txBox="1"/>
          <p:nvPr/>
        </p:nvSpPr>
        <p:spPr>
          <a:xfrm>
            <a:off x="7265895" y="5337928"/>
            <a:ext cx="3926909" cy="646331"/>
          </a:xfrm>
          <a:prstGeom prst="rect">
            <a:avLst/>
          </a:prstGeom>
          <a:noFill/>
        </p:spPr>
        <p:txBody>
          <a:bodyPr wrap="none" rtlCol="0">
            <a:spAutoFit/>
          </a:bodyPr>
          <a:lstStyle/>
          <a:p>
            <a:r>
              <a:rPr lang="en-US" dirty="0"/>
              <a:t>Paper consumption per capita by region</a:t>
            </a:r>
          </a:p>
          <a:p>
            <a:endParaRPr lang="en-US" dirty="0"/>
          </a:p>
        </p:txBody>
      </p:sp>
      <p:sp>
        <p:nvSpPr>
          <p:cNvPr id="6" name="TextBox 5">
            <a:extLst>
              <a:ext uri="{FF2B5EF4-FFF2-40B4-BE49-F238E27FC236}">
                <a16:creationId xmlns:a16="http://schemas.microsoft.com/office/drawing/2014/main" id="{752C7CA1-CF40-4943-B587-D3EF13FEA8CD}"/>
              </a:ext>
            </a:extLst>
          </p:cNvPr>
          <p:cNvSpPr txBox="1"/>
          <p:nvPr/>
        </p:nvSpPr>
        <p:spPr>
          <a:xfrm>
            <a:off x="9372600" y="6286500"/>
            <a:ext cx="2486025" cy="430887"/>
          </a:xfrm>
          <a:prstGeom prst="rect">
            <a:avLst/>
          </a:prstGeom>
          <a:noFill/>
        </p:spPr>
        <p:txBody>
          <a:bodyPr wrap="square" rtlCol="0">
            <a:spAutoFit/>
          </a:bodyPr>
          <a:lstStyle/>
          <a:p>
            <a:r>
              <a:rPr lang="en-US" sz="1100" dirty="0"/>
              <a:t>Source: State of the Global Paper Industry, Environmental Paper Network</a:t>
            </a:r>
          </a:p>
        </p:txBody>
      </p:sp>
    </p:spTree>
    <p:extLst>
      <p:ext uri="{BB962C8B-B14F-4D97-AF65-F5344CB8AC3E}">
        <p14:creationId xmlns:p14="http://schemas.microsoft.com/office/powerpoint/2010/main" val="383092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E6FE-DD54-9847-8F73-1C4550878BD4}"/>
              </a:ext>
            </a:extLst>
          </p:cNvPr>
          <p:cNvSpPr>
            <a:spLocks noGrp="1"/>
          </p:cNvSpPr>
          <p:nvPr>
            <p:ph type="title"/>
          </p:nvPr>
        </p:nvSpPr>
        <p:spPr/>
        <p:txBody>
          <a:bodyPr>
            <a:normAutofit/>
          </a:bodyPr>
          <a:lstStyle/>
          <a:p>
            <a:r>
              <a:rPr lang="en-US" sz="4000" dirty="0">
                <a:latin typeface="+mn-lt"/>
              </a:rPr>
              <a:t>Paper making</a:t>
            </a:r>
          </a:p>
        </p:txBody>
      </p:sp>
      <p:sp>
        <p:nvSpPr>
          <p:cNvPr id="3" name="Content Placeholder 2">
            <a:extLst>
              <a:ext uri="{FF2B5EF4-FFF2-40B4-BE49-F238E27FC236}">
                <a16:creationId xmlns:a16="http://schemas.microsoft.com/office/drawing/2014/main" id="{B5968F4F-3D30-5048-BBBD-61BAF4D793E3}"/>
              </a:ext>
            </a:extLst>
          </p:cNvPr>
          <p:cNvSpPr>
            <a:spLocks noGrp="1"/>
          </p:cNvSpPr>
          <p:nvPr>
            <p:ph idx="1"/>
          </p:nvPr>
        </p:nvSpPr>
        <p:spPr>
          <a:xfrm>
            <a:off x="838200" y="1750131"/>
            <a:ext cx="10982739" cy="4451885"/>
          </a:xfrm>
        </p:spPr>
        <p:txBody>
          <a:bodyPr>
            <a:normAutofit/>
          </a:bodyPr>
          <a:lstStyle/>
          <a:p>
            <a:pPr>
              <a:spcBef>
                <a:spcPts val="600"/>
              </a:spcBef>
              <a:buClr>
                <a:schemeClr val="dk1"/>
              </a:buClr>
              <a:buSzPct val="100000"/>
              <a:defRPr/>
            </a:pPr>
            <a:r>
              <a:rPr lang="en-US" sz="2400" dirty="0">
                <a:solidFill>
                  <a:schemeClr val="dk1"/>
                </a:solidFill>
                <a:sym typeface="Arial"/>
              </a:rPr>
              <a:t>Cellulose fibers are the basic structural material of paper  </a:t>
            </a:r>
          </a:p>
          <a:p>
            <a:pPr>
              <a:spcBef>
                <a:spcPts val="600"/>
              </a:spcBef>
              <a:buClr>
                <a:schemeClr val="dk1"/>
              </a:buClr>
              <a:buSzPct val="100000"/>
              <a:defRPr/>
            </a:pPr>
            <a:r>
              <a:rPr lang="en-US" sz="2400" dirty="0">
                <a:solidFill>
                  <a:schemeClr val="dk1"/>
                </a:solidFill>
                <a:sym typeface="Arial"/>
              </a:rPr>
              <a:t>Properties of a sheet of paper like strength and </a:t>
            </a:r>
            <a:r>
              <a:rPr lang="en-US" sz="2400" dirty="0">
                <a:sym typeface="Arial"/>
              </a:rPr>
              <a:t>weight</a:t>
            </a:r>
            <a:r>
              <a:rPr lang="en-US" sz="2400" dirty="0">
                <a:solidFill>
                  <a:srgbClr val="FF0000"/>
                </a:solidFill>
                <a:sym typeface="Arial"/>
              </a:rPr>
              <a:t> </a:t>
            </a:r>
            <a:r>
              <a:rPr lang="en-US" sz="2400" dirty="0">
                <a:solidFill>
                  <a:schemeClr val="dk1"/>
                </a:solidFill>
                <a:sym typeface="Arial"/>
              </a:rPr>
              <a:t>depend on bonding between cellulose fibers</a:t>
            </a:r>
          </a:p>
          <a:p>
            <a:pPr>
              <a:spcBef>
                <a:spcPts val="600"/>
              </a:spcBef>
              <a:buClr>
                <a:schemeClr val="dk1"/>
              </a:buClr>
              <a:buSzPct val="100000"/>
              <a:defRPr/>
            </a:pPr>
            <a:r>
              <a:rPr lang="en-US" sz="2400" dirty="0">
                <a:solidFill>
                  <a:schemeClr val="dk1"/>
                </a:solidFill>
                <a:sym typeface="Arial"/>
              </a:rPr>
              <a:t>Existing Technology:</a:t>
            </a:r>
          </a:p>
          <a:p>
            <a:pPr marL="628650" lvl="1" indent="-285750">
              <a:spcBef>
                <a:spcPts val="480"/>
              </a:spcBef>
              <a:buClr>
                <a:schemeClr val="dk1"/>
              </a:buClr>
              <a:buSzPct val="100000"/>
              <a:defRPr/>
            </a:pPr>
            <a:r>
              <a:rPr lang="en-US" dirty="0">
                <a:solidFill>
                  <a:schemeClr val="dk1"/>
                </a:solidFill>
                <a:sym typeface="Arial"/>
              </a:rPr>
              <a:t>Papermakers can improve paper strength by:</a:t>
            </a:r>
          </a:p>
          <a:p>
            <a:pPr marL="971550" lvl="2" indent="-285750">
              <a:spcBef>
                <a:spcPts val="480"/>
              </a:spcBef>
              <a:buClr>
                <a:schemeClr val="dk1"/>
              </a:buClr>
              <a:buSzPct val="100000"/>
              <a:buFont typeface="Wingdings" pitchFamily="2" charset="2"/>
              <a:buChar char="Ø"/>
              <a:defRPr/>
            </a:pPr>
            <a:r>
              <a:rPr lang="en-US" sz="2400" dirty="0">
                <a:solidFill>
                  <a:schemeClr val="dk1"/>
                </a:solidFill>
                <a:sym typeface="Arial"/>
              </a:rPr>
              <a:t>Adding different wood pulps (costly)</a:t>
            </a:r>
          </a:p>
          <a:p>
            <a:pPr marL="971550" lvl="2" indent="-285750">
              <a:spcBef>
                <a:spcPts val="480"/>
              </a:spcBef>
              <a:buClr>
                <a:schemeClr val="dk1"/>
              </a:buClr>
              <a:buSzPct val="100000"/>
              <a:buFont typeface="Wingdings" pitchFamily="2" charset="2"/>
              <a:buChar char="Ø"/>
              <a:defRPr/>
            </a:pPr>
            <a:r>
              <a:rPr lang="en-US" sz="2400" dirty="0">
                <a:solidFill>
                  <a:schemeClr val="dk1"/>
                </a:solidFill>
                <a:sym typeface="Arial"/>
              </a:rPr>
              <a:t>Increasing mechanical treatment (requires significant energy expenditure)</a:t>
            </a:r>
          </a:p>
          <a:p>
            <a:pPr marL="971550" lvl="2" indent="-285750">
              <a:spcBef>
                <a:spcPts val="480"/>
              </a:spcBef>
              <a:buClr>
                <a:schemeClr val="dk1"/>
              </a:buClr>
              <a:buSzPct val="100000"/>
              <a:buFont typeface="Wingdings" pitchFamily="2" charset="2"/>
              <a:buChar char="Ø"/>
              <a:defRPr/>
            </a:pPr>
            <a:r>
              <a:rPr lang="en-US" sz="2400" dirty="0">
                <a:solidFill>
                  <a:schemeClr val="dk1"/>
                </a:solidFill>
                <a:sym typeface="Arial"/>
              </a:rPr>
              <a:t>Using various chemical additives (many derived from non-renewable resources)</a:t>
            </a:r>
          </a:p>
          <a:p>
            <a:pPr>
              <a:spcBef>
                <a:spcPts val="480"/>
              </a:spcBef>
              <a:buClr>
                <a:schemeClr val="dk1"/>
              </a:buClr>
              <a:buSzPct val="100000"/>
              <a:defRPr/>
            </a:pPr>
            <a:r>
              <a:rPr lang="en-US" sz="2400" dirty="0">
                <a:solidFill>
                  <a:schemeClr val="dk1"/>
                </a:solidFill>
                <a:sym typeface="Arial"/>
              </a:rPr>
              <a:t>Buckman technology: utilizes enzymes (cellulases) to strengthen fibers in paper making and recycling</a:t>
            </a:r>
          </a:p>
        </p:txBody>
      </p:sp>
    </p:spTree>
    <p:extLst>
      <p:ext uri="{BB962C8B-B14F-4D97-AF65-F5344CB8AC3E}">
        <p14:creationId xmlns:p14="http://schemas.microsoft.com/office/powerpoint/2010/main" val="161697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E6FE-DD54-9847-8F73-1C4550878BD4}"/>
              </a:ext>
            </a:extLst>
          </p:cNvPr>
          <p:cNvSpPr>
            <a:spLocks noGrp="1"/>
          </p:cNvSpPr>
          <p:nvPr>
            <p:ph type="title"/>
          </p:nvPr>
        </p:nvSpPr>
        <p:spPr/>
        <p:txBody>
          <a:bodyPr>
            <a:normAutofit/>
          </a:bodyPr>
          <a:lstStyle/>
          <a:p>
            <a:r>
              <a:rPr lang="en-US" sz="4000" dirty="0">
                <a:latin typeface="+mn-lt"/>
              </a:rPr>
              <a:t>Cellulases</a:t>
            </a:r>
          </a:p>
        </p:txBody>
      </p:sp>
      <p:sp>
        <p:nvSpPr>
          <p:cNvPr id="3" name="Content Placeholder 2">
            <a:extLst>
              <a:ext uri="{FF2B5EF4-FFF2-40B4-BE49-F238E27FC236}">
                <a16:creationId xmlns:a16="http://schemas.microsoft.com/office/drawing/2014/main" id="{B5968F4F-3D30-5048-BBBD-61BAF4D793E3}"/>
              </a:ext>
            </a:extLst>
          </p:cNvPr>
          <p:cNvSpPr>
            <a:spLocks noGrp="1"/>
          </p:cNvSpPr>
          <p:nvPr>
            <p:ph idx="1"/>
          </p:nvPr>
        </p:nvSpPr>
        <p:spPr>
          <a:xfrm>
            <a:off x="838200" y="1750131"/>
            <a:ext cx="7655169" cy="4451885"/>
          </a:xfrm>
        </p:spPr>
        <p:txBody>
          <a:bodyPr>
            <a:normAutofit/>
          </a:bodyPr>
          <a:lstStyle/>
          <a:p>
            <a:pPr>
              <a:spcBef>
                <a:spcPts val="480"/>
              </a:spcBef>
              <a:buClr>
                <a:schemeClr val="dk1"/>
              </a:buClr>
              <a:buSzPct val="100000"/>
              <a:defRPr/>
            </a:pPr>
            <a:r>
              <a:rPr lang="en-US" sz="2200" dirty="0">
                <a:solidFill>
                  <a:schemeClr val="dk1"/>
                </a:solidFill>
                <a:sym typeface="Arial"/>
              </a:rPr>
              <a:t>In nature, cellulases are enzymes that catalyze the hydrolysis of cellulose to degrade and recycle this organic compound (all together these enzymes completely recycle cellulose)</a:t>
            </a:r>
          </a:p>
          <a:p>
            <a:pPr marL="971550" lvl="2" indent="-285750">
              <a:spcBef>
                <a:spcPts val="480"/>
              </a:spcBef>
              <a:buClr>
                <a:schemeClr val="dk1"/>
              </a:buClr>
              <a:buSzPct val="100000"/>
              <a:defRPr/>
            </a:pPr>
            <a:r>
              <a:rPr lang="en-US" sz="1800" i="1" dirty="0" err="1">
                <a:solidFill>
                  <a:schemeClr val="dk1"/>
                </a:solidFill>
                <a:sym typeface="Arial"/>
              </a:rPr>
              <a:t>Endoclucanases</a:t>
            </a:r>
            <a:r>
              <a:rPr lang="en-US" sz="1800" dirty="0">
                <a:solidFill>
                  <a:schemeClr val="dk1"/>
                </a:solidFill>
                <a:sym typeface="Arial"/>
              </a:rPr>
              <a:t> break internal bonds to disrupt the crystalline structure of cellulose and expose individual chains</a:t>
            </a:r>
          </a:p>
          <a:p>
            <a:pPr marL="971550" lvl="2" indent="-285750">
              <a:spcBef>
                <a:spcPts val="480"/>
              </a:spcBef>
              <a:buClr>
                <a:schemeClr val="dk1"/>
              </a:buClr>
              <a:buSzPct val="100000"/>
              <a:defRPr/>
            </a:pPr>
            <a:r>
              <a:rPr lang="en-US" sz="1800" i="1" dirty="0" err="1">
                <a:solidFill>
                  <a:schemeClr val="dk1"/>
                </a:solidFill>
                <a:sym typeface="Arial"/>
              </a:rPr>
              <a:t>Exocellulases</a:t>
            </a:r>
            <a:r>
              <a:rPr lang="en-US" sz="1800" dirty="0">
                <a:solidFill>
                  <a:schemeClr val="dk1"/>
                </a:solidFill>
                <a:sym typeface="Arial"/>
              </a:rPr>
              <a:t> separate pieces of two to four sugar monomers from the exposed chains</a:t>
            </a:r>
          </a:p>
          <a:p>
            <a:pPr marL="971550" lvl="2" indent="-285750">
              <a:spcBef>
                <a:spcPts val="480"/>
              </a:spcBef>
              <a:buClr>
                <a:schemeClr val="dk1"/>
              </a:buClr>
              <a:buSzPct val="100000"/>
              <a:defRPr/>
            </a:pPr>
            <a:r>
              <a:rPr lang="en-US" sz="1800" i="1" dirty="0" err="1">
                <a:solidFill>
                  <a:schemeClr val="dk1"/>
                </a:solidFill>
                <a:sym typeface="Arial"/>
              </a:rPr>
              <a:t>Cellobiases</a:t>
            </a:r>
            <a:r>
              <a:rPr lang="en-US" sz="1800" dirty="0">
                <a:solidFill>
                  <a:schemeClr val="dk1"/>
                </a:solidFill>
                <a:sym typeface="Arial"/>
              </a:rPr>
              <a:t> (b-glucosidases) hydrolyze those fragments into glucose</a:t>
            </a:r>
          </a:p>
          <a:p>
            <a:pPr marL="57150" indent="-285750">
              <a:spcBef>
                <a:spcPts val="480"/>
              </a:spcBef>
              <a:buClr>
                <a:schemeClr val="dk1"/>
              </a:buClr>
              <a:buSzPct val="100000"/>
              <a:defRPr/>
            </a:pPr>
            <a:r>
              <a:rPr lang="en-US" sz="2200" dirty="0">
                <a:solidFill>
                  <a:schemeClr val="dk1"/>
                </a:solidFill>
                <a:sym typeface="Arial"/>
              </a:rPr>
              <a:t>Cellulases in nature hydrolyze and recycle cellulose (the most common organic compound on earth)</a:t>
            </a:r>
          </a:p>
          <a:p>
            <a:pPr marL="57150" indent="-285750">
              <a:spcBef>
                <a:spcPts val="480"/>
              </a:spcBef>
              <a:buClr>
                <a:schemeClr val="dk1"/>
              </a:buClr>
              <a:buSzPct val="100000"/>
              <a:defRPr/>
            </a:pPr>
            <a:r>
              <a:rPr lang="en-US" sz="2200" dirty="0">
                <a:solidFill>
                  <a:schemeClr val="dk1"/>
                </a:solidFill>
                <a:sym typeface="Arial"/>
              </a:rPr>
              <a:t>In paper manufacturing, the goal is to modify cellulose fiber, not destroy it</a:t>
            </a:r>
          </a:p>
          <a:p>
            <a:pPr marL="971550" lvl="2" indent="-285750">
              <a:spcBef>
                <a:spcPts val="480"/>
              </a:spcBef>
              <a:buClr>
                <a:schemeClr val="dk1"/>
              </a:buClr>
              <a:buSzPct val="100000"/>
              <a:defRPr/>
            </a:pPr>
            <a:r>
              <a:rPr lang="en-US" sz="1800" dirty="0">
                <a:solidFill>
                  <a:schemeClr val="dk1"/>
                </a:solidFill>
                <a:sym typeface="Arial"/>
              </a:rPr>
              <a:t>Requires the selection and proper application of specific enzymes from this group to develop the desired results</a:t>
            </a:r>
          </a:p>
        </p:txBody>
      </p:sp>
      <p:pic>
        <p:nvPicPr>
          <p:cNvPr id="5122" name="Picture 2" descr="https://upload.wikimedia.org/wikipedia/commons/thumb/a/a4/Cellulose_strand.svg/1024px-Cellulose_strand.svg.png">
            <a:extLst>
              <a:ext uri="{FF2B5EF4-FFF2-40B4-BE49-F238E27FC236}">
                <a16:creationId xmlns:a16="http://schemas.microsoft.com/office/drawing/2014/main" id="{CF5B1F04-3207-F347-9FC8-016D4088F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369" y="1997242"/>
            <a:ext cx="3616124" cy="32846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C5CEAE-4B0C-CD41-AD97-F639CF57E4E8}"/>
              </a:ext>
            </a:extLst>
          </p:cNvPr>
          <p:cNvSpPr txBox="1"/>
          <p:nvPr/>
        </p:nvSpPr>
        <p:spPr>
          <a:xfrm>
            <a:off x="9913311" y="5407441"/>
            <a:ext cx="934871" cy="338554"/>
          </a:xfrm>
          <a:prstGeom prst="rect">
            <a:avLst/>
          </a:prstGeom>
          <a:noFill/>
        </p:spPr>
        <p:txBody>
          <a:bodyPr wrap="none" rtlCol="0">
            <a:spAutoFit/>
          </a:bodyPr>
          <a:lstStyle/>
          <a:p>
            <a:pPr algn="ctr"/>
            <a:r>
              <a:rPr lang="en-US" sz="1600" dirty="0"/>
              <a:t>Cellulose</a:t>
            </a:r>
          </a:p>
        </p:txBody>
      </p:sp>
      <p:sp>
        <p:nvSpPr>
          <p:cNvPr id="5" name="TextBox 4">
            <a:extLst>
              <a:ext uri="{FF2B5EF4-FFF2-40B4-BE49-F238E27FC236}">
                <a16:creationId xmlns:a16="http://schemas.microsoft.com/office/drawing/2014/main" id="{C62616B1-C366-4960-9609-3A465E1E6C39}"/>
              </a:ext>
            </a:extLst>
          </p:cNvPr>
          <p:cNvSpPr txBox="1"/>
          <p:nvPr/>
        </p:nvSpPr>
        <p:spPr>
          <a:xfrm>
            <a:off x="9737328" y="6405876"/>
            <a:ext cx="2221707" cy="553998"/>
          </a:xfrm>
          <a:prstGeom prst="rect">
            <a:avLst/>
          </a:prstGeom>
          <a:noFill/>
        </p:spPr>
        <p:txBody>
          <a:bodyPr wrap="square" rtlCol="0">
            <a:spAutoFit/>
          </a:bodyPr>
          <a:lstStyle/>
          <a:p>
            <a:r>
              <a:rPr lang="en-US" sz="1200" dirty="0"/>
              <a:t>Image: Wikimedia Commons</a:t>
            </a:r>
          </a:p>
          <a:p>
            <a:endParaRPr lang="en-US" dirty="0"/>
          </a:p>
        </p:txBody>
      </p:sp>
    </p:spTree>
    <p:extLst>
      <p:ext uri="{BB962C8B-B14F-4D97-AF65-F5344CB8AC3E}">
        <p14:creationId xmlns:p14="http://schemas.microsoft.com/office/powerpoint/2010/main" val="128981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E6FE-DD54-9847-8F73-1C4550878BD4}"/>
              </a:ext>
            </a:extLst>
          </p:cNvPr>
          <p:cNvSpPr>
            <a:spLocks noGrp="1"/>
          </p:cNvSpPr>
          <p:nvPr>
            <p:ph type="title"/>
          </p:nvPr>
        </p:nvSpPr>
        <p:spPr/>
        <p:txBody>
          <a:bodyPr>
            <a:normAutofit/>
          </a:bodyPr>
          <a:lstStyle/>
          <a:p>
            <a:r>
              <a:rPr lang="en-US" sz="4000" dirty="0" err="1">
                <a:latin typeface="+mn-lt"/>
              </a:rPr>
              <a:t>Mazimyze</a:t>
            </a:r>
            <a:r>
              <a:rPr lang="en-US" sz="4000" dirty="0">
                <a:latin typeface="+mn-lt"/>
              </a:rPr>
              <a:t>® technology for paper production and recycling</a:t>
            </a:r>
          </a:p>
        </p:txBody>
      </p:sp>
      <p:sp>
        <p:nvSpPr>
          <p:cNvPr id="3" name="Content Placeholder 2">
            <a:extLst>
              <a:ext uri="{FF2B5EF4-FFF2-40B4-BE49-F238E27FC236}">
                <a16:creationId xmlns:a16="http://schemas.microsoft.com/office/drawing/2014/main" id="{B5968F4F-3D30-5048-BBBD-61BAF4D793E3}"/>
              </a:ext>
            </a:extLst>
          </p:cNvPr>
          <p:cNvSpPr>
            <a:spLocks noGrp="1"/>
          </p:cNvSpPr>
          <p:nvPr>
            <p:ph idx="1"/>
          </p:nvPr>
        </p:nvSpPr>
        <p:spPr>
          <a:xfrm>
            <a:off x="838200" y="1750131"/>
            <a:ext cx="7179365" cy="4451885"/>
          </a:xfrm>
        </p:spPr>
        <p:txBody>
          <a:bodyPr>
            <a:normAutofit fontScale="92500"/>
          </a:bodyPr>
          <a:lstStyle/>
          <a:p>
            <a:pPr>
              <a:spcBef>
                <a:spcPts val="600"/>
              </a:spcBef>
              <a:buClr>
                <a:srgbClr val="000000"/>
              </a:buClr>
              <a:buSzPct val="167000"/>
              <a:buFontTx/>
              <a:buChar char="•"/>
            </a:pPr>
            <a:r>
              <a:rPr lang="en-US" altLang="en-US" sz="2400" b="1" dirty="0">
                <a:latin typeface="Arial" panose="020B0604020202020204" pitchFamily="34" charset="0"/>
                <a:cs typeface="Arial" panose="020B0604020202020204" pitchFamily="34" charset="0"/>
              </a:rPr>
              <a:t>Approach:</a:t>
            </a:r>
            <a:r>
              <a:rPr lang="en-US" altLang="en-US" sz="2400" dirty="0">
                <a:latin typeface="Arial" panose="020B0604020202020204" pitchFamily="34" charset="0"/>
                <a:cs typeface="Arial" panose="020B0604020202020204" pitchFamily="34" charset="0"/>
              </a:rPr>
              <a:t>  Select enzymes within the cellulase group to modify cellulose fibers in order to improve paper quality and support greener manufacturing practices.</a:t>
            </a:r>
          </a:p>
          <a:p>
            <a:pPr marL="0" indent="0">
              <a:spcBef>
                <a:spcPts val="600"/>
              </a:spcBef>
              <a:buClr>
                <a:srgbClr val="000000"/>
              </a:buClr>
              <a:buSzPct val="167000"/>
              <a:buNone/>
            </a:pPr>
            <a:endParaRPr lang="en-US" altLang="en-US" sz="2400" dirty="0">
              <a:latin typeface="Arial" panose="020B0604020202020204" pitchFamily="34" charset="0"/>
              <a:cs typeface="Arial" panose="020B0604020202020204" pitchFamily="34" charset="0"/>
            </a:endParaRPr>
          </a:p>
          <a:p>
            <a:pPr>
              <a:spcBef>
                <a:spcPts val="600"/>
              </a:spcBef>
              <a:buClr>
                <a:srgbClr val="000000"/>
              </a:buClr>
              <a:buSzPct val="167000"/>
              <a:buFontTx/>
              <a:buChar char="•"/>
            </a:pPr>
            <a:r>
              <a:rPr lang="en-US" altLang="en-US" sz="2400" dirty="0" err="1">
                <a:latin typeface="Arial" panose="020B0604020202020204" pitchFamily="34" charset="0"/>
                <a:cs typeface="Arial" panose="020B0604020202020204" pitchFamily="34" charset="0"/>
              </a:rPr>
              <a:t>Maximyze</a:t>
            </a:r>
            <a:r>
              <a:rPr lang="en-US" altLang="en-US" sz="2400" dirty="0">
                <a:latin typeface="Arial" panose="020B0604020202020204" pitchFamily="34" charset="0"/>
                <a:cs typeface="Arial" panose="020B0604020202020204" pitchFamily="34" charset="0"/>
              </a:rPr>
              <a:t>® technology consists of specific enzymes that improve inter-fiber bonding in cellulose, resulting in many benefits:</a:t>
            </a:r>
          </a:p>
          <a:p>
            <a:pPr lvl="1">
              <a:spcBef>
                <a:spcPts val="600"/>
              </a:spcBef>
              <a:buClr>
                <a:srgbClr val="000000"/>
              </a:buClr>
              <a:buSzPct val="167000"/>
              <a:buFontTx/>
              <a:buChar char="•"/>
            </a:pPr>
            <a:r>
              <a:rPr lang="en-US" altLang="en-US" sz="1800" dirty="0">
                <a:latin typeface="Arial" panose="020B0604020202020204" pitchFamily="34" charset="0"/>
                <a:cs typeface="Arial" panose="020B0604020202020204" pitchFamily="34" charset="0"/>
              </a:rPr>
              <a:t>A reduction in the amount of wood pulp needed to produce the paper or paperboard</a:t>
            </a:r>
          </a:p>
          <a:p>
            <a:pPr lvl="1">
              <a:spcBef>
                <a:spcPts val="600"/>
              </a:spcBef>
              <a:buClr>
                <a:srgbClr val="000000"/>
              </a:buClr>
              <a:buSzPct val="167000"/>
              <a:buFontTx/>
              <a:buChar char="•"/>
            </a:pPr>
            <a:r>
              <a:rPr lang="en-US" altLang="en-US" sz="1800" dirty="0">
                <a:latin typeface="Arial" panose="020B0604020202020204" pitchFamily="34" charset="0"/>
                <a:cs typeface="Arial" panose="020B0604020202020204" pitchFamily="34" charset="0"/>
              </a:rPr>
              <a:t>An improvement in the quality of the paper or paperboard</a:t>
            </a:r>
          </a:p>
          <a:p>
            <a:pPr lvl="1">
              <a:spcBef>
                <a:spcPts val="600"/>
              </a:spcBef>
              <a:buClr>
                <a:srgbClr val="000000"/>
              </a:buClr>
              <a:buSzPct val="167000"/>
              <a:buFontTx/>
              <a:buChar char="•"/>
            </a:pPr>
            <a:r>
              <a:rPr lang="en-US" altLang="en-US" sz="1800" dirty="0">
                <a:latin typeface="Arial" panose="020B0604020202020204" pitchFamily="34" charset="0"/>
                <a:cs typeface="Arial" panose="020B0604020202020204" pitchFamily="34" charset="0"/>
              </a:rPr>
              <a:t>An increase in production rates</a:t>
            </a:r>
          </a:p>
          <a:p>
            <a:pPr lvl="1">
              <a:spcBef>
                <a:spcPts val="600"/>
              </a:spcBef>
              <a:buClr>
                <a:srgbClr val="000000"/>
              </a:buClr>
              <a:buSzPct val="167000"/>
              <a:buFontTx/>
              <a:buChar char="•"/>
            </a:pPr>
            <a:r>
              <a:rPr lang="en-US" altLang="en-US" sz="1800" dirty="0">
                <a:latin typeface="Arial" panose="020B0604020202020204" pitchFamily="34" charset="0"/>
                <a:cs typeface="Arial" panose="020B0604020202020204" pitchFamily="34" charset="0"/>
              </a:rPr>
              <a:t>A reduction in energy requirements in manufacture</a:t>
            </a:r>
          </a:p>
          <a:p>
            <a:pPr lvl="1">
              <a:spcBef>
                <a:spcPts val="600"/>
              </a:spcBef>
              <a:buClr>
                <a:srgbClr val="000000"/>
              </a:buClr>
              <a:buSzPct val="167000"/>
              <a:buFontTx/>
              <a:buChar char="•"/>
            </a:pPr>
            <a:r>
              <a:rPr lang="en-US" altLang="en-US" sz="1800" dirty="0">
                <a:latin typeface="Arial" panose="020B0604020202020204" pitchFamily="34" charset="0"/>
                <a:cs typeface="Arial" panose="020B0604020202020204" pitchFamily="34" charset="0"/>
              </a:rPr>
              <a:t>An increase in the amount of recycled paper that can be used in the product</a:t>
            </a:r>
          </a:p>
        </p:txBody>
      </p:sp>
      <p:pic>
        <p:nvPicPr>
          <p:cNvPr id="6146" name="Picture 2" descr="https://www.buckman.com/wp-content/uploads/2018/04/MaximyzeMicrographs_before-after2-300x225.jpg">
            <a:extLst>
              <a:ext uri="{FF2B5EF4-FFF2-40B4-BE49-F238E27FC236}">
                <a16:creationId xmlns:a16="http://schemas.microsoft.com/office/drawing/2014/main" id="{E17DC743-CE1B-0943-8F05-617CA9D4A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116" y="2012896"/>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5A4B15-2C76-FC4D-AAF6-F63BB7BD77E4}"/>
              </a:ext>
            </a:extLst>
          </p:cNvPr>
          <p:cNvSpPr txBox="1"/>
          <p:nvPr/>
        </p:nvSpPr>
        <p:spPr>
          <a:xfrm>
            <a:off x="8308333" y="5059438"/>
            <a:ext cx="3445565" cy="646331"/>
          </a:xfrm>
          <a:prstGeom prst="rect">
            <a:avLst/>
          </a:prstGeom>
          <a:noFill/>
        </p:spPr>
        <p:txBody>
          <a:bodyPr wrap="square" rtlCol="0">
            <a:spAutoFit/>
          </a:bodyPr>
          <a:lstStyle/>
          <a:p>
            <a:pPr algn="ctr"/>
            <a:r>
              <a:rPr lang="en-US" altLang="en-US" i="1" dirty="0"/>
              <a:t>Fibers before and after the treatment with </a:t>
            </a:r>
            <a:r>
              <a:rPr lang="en-US" altLang="en-US" i="1" dirty="0" err="1"/>
              <a:t>Maximyze</a:t>
            </a:r>
            <a:r>
              <a:rPr lang="en-US" altLang="en-US" i="1" dirty="0"/>
              <a:t>®</a:t>
            </a:r>
            <a:endParaRPr lang="en-US" dirty="0"/>
          </a:p>
        </p:txBody>
      </p:sp>
    </p:spTree>
    <p:extLst>
      <p:ext uri="{BB962C8B-B14F-4D97-AF65-F5344CB8AC3E}">
        <p14:creationId xmlns:p14="http://schemas.microsoft.com/office/powerpoint/2010/main" val="329906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985F-D379-3944-B235-E5F50DE904AE}"/>
              </a:ext>
            </a:extLst>
          </p:cNvPr>
          <p:cNvSpPr>
            <a:spLocks noGrp="1"/>
          </p:cNvSpPr>
          <p:nvPr>
            <p:ph type="title"/>
          </p:nvPr>
        </p:nvSpPr>
        <p:spPr/>
        <p:txBody>
          <a:bodyPr>
            <a:normAutofit/>
          </a:bodyPr>
          <a:lstStyle/>
          <a:p>
            <a:r>
              <a:rPr lang="en-US" sz="4000" dirty="0">
                <a:latin typeface="+mn-lt"/>
              </a:rPr>
              <a:t>Greener Benefits</a:t>
            </a:r>
          </a:p>
        </p:txBody>
      </p:sp>
      <p:sp>
        <p:nvSpPr>
          <p:cNvPr id="3" name="Content Placeholder 2">
            <a:extLst>
              <a:ext uri="{FF2B5EF4-FFF2-40B4-BE49-F238E27FC236}">
                <a16:creationId xmlns:a16="http://schemas.microsoft.com/office/drawing/2014/main" id="{27C9E5B2-25C3-C248-B261-15701AB5C739}"/>
              </a:ext>
            </a:extLst>
          </p:cNvPr>
          <p:cNvSpPr>
            <a:spLocks noGrp="1"/>
          </p:cNvSpPr>
          <p:nvPr>
            <p:ph idx="1"/>
          </p:nvPr>
        </p:nvSpPr>
        <p:spPr>
          <a:xfrm>
            <a:off x="838200" y="1630017"/>
            <a:ext cx="10515600" cy="4321321"/>
          </a:xfrm>
        </p:spPr>
        <p:txBody>
          <a:bodyPr>
            <a:noAutofit/>
          </a:bodyPr>
          <a:lstStyle/>
          <a:p>
            <a:r>
              <a:rPr lang="en-US" sz="2000" i="1" dirty="0"/>
              <a:t>Reduces the amount of cellulose fiber required: </a:t>
            </a:r>
            <a:r>
              <a:rPr lang="en-US" sz="2000" dirty="0"/>
              <a:t>fewer trees needed, improving the strength of the paper</a:t>
            </a:r>
          </a:p>
          <a:p>
            <a:r>
              <a:rPr lang="en-US" sz="2000" i="1" dirty="0"/>
              <a:t>Reduces the resources required for shipping</a:t>
            </a:r>
            <a:r>
              <a:rPr lang="en-US" sz="2000" dirty="0"/>
              <a:t>: Lighter weight paper </a:t>
            </a:r>
          </a:p>
          <a:p>
            <a:r>
              <a:rPr lang="en-US" sz="2000" i="1" dirty="0"/>
              <a:t>Allows for the increased use of recovered paper (recycled paper): </a:t>
            </a:r>
            <a:r>
              <a:rPr lang="en-US" sz="2000" dirty="0"/>
              <a:t>Improves strength of paper from recycled fibers, allowing for increase in use of recycled fibers</a:t>
            </a:r>
          </a:p>
          <a:p>
            <a:r>
              <a:rPr lang="en-US" sz="2000" i="1" dirty="0"/>
              <a:t>Reduces the energy requirements</a:t>
            </a:r>
            <a:r>
              <a:rPr lang="en-US" sz="2000" dirty="0"/>
              <a:t>: Less refining of the paper is required</a:t>
            </a:r>
          </a:p>
          <a:p>
            <a:r>
              <a:rPr lang="en-US" sz="2000" i="1" dirty="0"/>
              <a:t>Requires less steam to dry the paper: </a:t>
            </a:r>
            <a:r>
              <a:rPr lang="en-US" sz="2000" dirty="0"/>
              <a:t>Improves water removal in the drying process</a:t>
            </a:r>
          </a:p>
          <a:p>
            <a:r>
              <a:rPr lang="en-US" sz="2000" i="1" dirty="0"/>
              <a:t>Increases the proportion of hardwood fiber</a:t>
            </a:r>
            <a:r>
              <a:rPr lang="en-US" sz="2000" dirty="0"/>
              <a:t>: Softwood fibers are typically required to maintain the strength needed in paper; these fibers have higher costs</a:t>
            </a:r>
          </a:p>
          <a:p>
            <a:r>
              <a:rPr lang="en-US" sz="2000" i="1" dirty="0"/>
              <a:t>Reduces volumes in landfills</a:t>
            </a:r>
            <a:r>
              <a:rPr lang="en-US" sz="2000" dirty="0"/>
              <a:t>: Lighter weight paper, less material, improves recycling</a:t>
            </a:r>
          </a:p>
          <a:p>
            <a:r>
              <a:rPr lang="en-US" sz="2000" i="1" dirty="0"/>
              <a:t>Replaces or reduces the use of current chemical products</a:t>
            </a:r>
            <a:r>
              <a:rPr lang="en-US" sz="2000" dirty="0"/>
              <a:t>: </a:t>
            </a:r>
            <a:r>
              <a:rPr lang="en-US" sz="2000" dirty="0" err="1"/>
              <a:t>Glyoxalated</a:t>
            </a:r>
            <a:r>
              <a:rPr lang="en-US" sz="2000" dirty="0"/>
              <a:t> polyacrylamides (g-PAM) and polyacrylamide copolymers are used to improved paper strength; these are not needed with </a:t>
            </a:r>
            <a:r>
              <a:rPr lang="en-US" sz="2000" dirty="0" err="1"/>
              <a:t>Maximyze</a:t>
            </a:r>
            <a:r>
              <a:rPr lang="en-US" sz="2000" dirty="0"/>
              <a:t>®</a:t>
            </a:r>
          </a:p>
        </p:txBody>
      </p:sp>
    </p:spTree>
    <p:extLst>
      <p:ext uri="{BB962C8B-B14F-4D97-AF65-F5344CB8AC3E}">
        <p14:creationId xmlns:p14="http://schemas.microsoft.com/office/powerpoint/2010/main" val="1607769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425E-392D-614B-A5A4-70BE96ADAAEB}"/>
              </a:ext>
            </a:extLst>
          </p:cNvPr>
          <p:cNvSpPr>
            <a:spLocks noGrp="1"/>
          </p:cNvSpPr>
          <p:nvPr>
            <p:ph type="ctrTitle"/>
          </p:nvPr>
        </p:nvSpPr>
        <p:spPr>
          <a:xfrm>
            <a:off x="565056" y="1549079"/>
            <a:ext cx="11061887" cy="3799709"/>
          </a:xfrm>
        </p:spPr>
        <p:txBody>
          <a:bodyPr anchor="ctr">
            <a:normAutofit/>
          </a:bodyPr>
          <a:lstStyle/>
          <a:p>
            <a:r>
              <a:rPr lang="en-US" altLang="en-US" sz="4000" dirty="0">
                <a:solidFill>
                  <a:srgbClr val="000000"/>
                </a:solidFill>
                <a:latin typeface="Calibri Light" panose="020F0302020204030204" pitchFamily="34" charset="0"/>
                <a:cs typeface="Calibri Light" panose="020F0302020204030204" pitchFamily="34" charset="0"/>
              </a:rPr>
              <a:t>Professor Bruce </a:t>
            </a:r>
            <a:r>
              <a:rPr lang="en-US" altLang="en-US" sz="4000" dirty="0" err="1">
                <a:solidFill>
                  <a:srgbClr val="000000"/>
                </a:solidFill>
                <a:latin typeface="Calibri Light" panose="020F0302020204030204" pitchFamily="34" charset="0"/>
                <a:cs typeface="Calibri Light" panose="020F0302020204030204" pitchFamily="34" charset="0"/>
              </a:rPr>
              <a:t>Lipshutz</a:t>
            </a:r>
            <a:r>
              <a:rPr lang="en-US" altLang="en-US" sz="4000" dirty="0">
                <a:solidFill>
                  <a:srgbClr val="000000"/>
                </a:solidFill>
                <a:latin typeface="Calibri Light" panose="020F0302020204030204" pitchFamily="34" charset="0"/>
                <a:cs typeface="Calibri Light" panose="020F0302020204030204" pitchFamily="34" charset="0"/>
              </a:rPr>
              <a:t>, University of California, Santa Barbara</a:t>
            </a:r>
            <a:br>
              <a:rPr lang="en-US" altLang="en-US" sz="4000" dirty="0">
                <a:solidFill>
                  <a:srgbClr val="000000"/>
                </a:solidFill>
                <a:latin typeface="Calibri Light" panose="020F0302020204030204" pitchFamily="34" charset="0"/>
                <a:cs typeface="Calibri Light" panose="020F0302020204030204" pitchFamily="34" charset="0"/>
              </a:rPr>
            </a:br>
            <a:r>
              <a:rPr lang="en-US" altLang="en-US" sz="4000" dirty="0">
                <a:solidFill>
                  <a:srgbClr val="000000"/>
                </a:solidFill>
                <a:latin typeface="Calibri Light" panose="020F0302020204030204" pitchFamily="34" charset="0"/>
                <a:cs typeface="Calibri Light" panose="020F0302020204030204" pitchFamily="34" charset="0"/>
              </a:rPr>
              <a:t>Towards Ending our Dependence on Organic Solvents</a:t>
            </a:r>
            <a:endParaRPr lang="en-US" sz="4000"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F9475130-AF90-D94C-80B2-D09EDC612250}"/>
              </a:ext>
            </a:extLst>
          </p:cNvPr>
          <p:cNvSpPr>
            <a:spLocks noGrp="1"/>
          </p:cNvSpPr>
          <p:nvPr>
            <p:ph type="subTitle" idx="1"/>
          </p:nvPr>
        </p:nvSpPr>
        <p:spPr>
          <a:xfrm>
            <a:off x="1524000" y="5313107"/>
            <a:ext cx="9144000" cy="937883"/>
          </a:xfrm>
        </p:spPr>
        <p:txBody>
          <a:bodyPr/>
          <a:lstStyle/>
          <a:p>
            <a:r>
              <a:rPr lang="en-US" altLang="en-US" b="1" dirty="0">
                <a:solidFill>
                  <a:schemeClr val="tx1">
                    <a:lumMod val="50000"/>
                    <a:lumOff val="50000"/>
                  </a:schemeClr>
                </a:solidFill>
                <a:latin typeface="Calibri Light" panose="020F0302020204030204" pitchFamily="34" charset="0"/>
                <a:cs typeface="Calibri Light" panose="020F0302020204030204" pitchFamily="34" charset="0"/>
              </a:rPr>
              <a:t>2011 Presidential Green Chemistry Challenge Academic Award</a:t>
            </a:r>
            <a:endParaRPr lang="en-US" b="1" dirty="0">
              <a:solidFill>
                <a:schemeClr val="tx1">
                  <a:lumMod val="50000"/>
                  <a:lumOff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2565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8CD6-A1F0-B04D-93CC-C31C0DB78AB6}"/>
              </a:ext>
            </a:extLst>
          </p:cNvPr>
          <p:cNvSpPr>
            <a:spLocks noGrp="1"/>
          </p:cNvSpPr>
          <p:nvPr>
            <p:ph type="title"/>
          </p:nvPr>
        </p:nvSpPr>
        <p:spPr>
          <a:xfrm>
            <a:off x="567017" y="321021"/>
            <a:ext cx="11057965" cy="1325563"/>
          </a:xfrm>
        </p:spPr>
        <p:txBody>
          <a:bodyPr>
            <a:noAutofit/>
          </a:bodyPr>
          <a:lstStyle/>
          <a:p>
            <a:r>
              <a:rPr lang="en-US" sz="3200" dirty="0">
                <a:latin typeface="+mn-lt"/>
              </a:rPr>
              <a:t>Professor Bruce </a:t>
            </a:r>
            <a:r>
              <a:rPr lang="en-US" sz="3200" dirty="0" err="1">
                <a:latin typeface="+mn-lt"/>
              </a:rPr>
              <a:t>Lipshutz</a:t>
            </a:r>
            <a:r>
              <a:rPr lang="en-US" sz="3200" dirty="0">
                <a:latin typeface="+mn-lt"/>
              </a:rPr>
              <a:t>, University of California Santa Barbara Towards Ending Our Dependence on Organic Solvents</a:t>
            </a:r>
            <a:br>
              <a:rPr lang="en-US" sz="3200" dirty="0"/>
            </a:br>
            <a:endParaRPr lang="en-US" sz="3200" dirty="0"/>
          </a:p>
        </p:txBody>
      </p:sp>
      <p:sp>
        <p:nvSpPr>
          <p:cNvPr id="3" name="Content Placeholder 2">
            <a:extLst>
              <a:ext uri="{FF2B5EF4-FFF2-40B4-BE49-F238E27FC236}">
                <a16:creationId xmlns:a16="http://schemas.microsoft.com/office/drawing/2014/main" id="{3A0ABCA5-D131-9E44-A509-91181B364D48}"/>
              </a:ext>
            </a:extLst>
          </p:cNvPr>
          <p:cNvSpPr>
            <a:spLocks noGrp="1"/>
          </p:cNvSpPr>
          <p:nvPr>
            <p:ph idx="1"/>
          </p:nvPr>
        </p:nvSpPr>
        <p:spPr>
          <a:xfrm>
            <a:off x="838200" y="1597025"/>
            <a:ext cx="5099613" cy="4772399"/>
          </a:xfrm>
        </p:spPr>
        <p:txBody>
          <a:bodyPr>
            <a:normAutofit/>
          </a:bodyPr>
          <a:lstStyle/>
          <a:p>
            <a:pPr marL="0" indent="0">
              <a:buNone/>
            </a:pPr>
            <a:r>
              <a:rPr lang="en-US" sz="2000" dirty="0"/>
              <a:t>Most chemical manufacturing processes rely on organic solvents, which tend to be volatile, toxic, and flammable. Chemical manufacturers use billions of pounds of organic solvents each year, much of which becomes waste. Water itself cannot replace organic solvents as the medium for chemical reactions because many chemicals do not dissolve and do not react in water. </a:t>
            </a:r>
          </a:p>
          <a:p>
            <a:pPr marL="0" indent="0">
              <a:buNone/>
            </a:pPr>
            <a:endParaRPr lang="en-US" sz="2000" dirty="0"/>
          </a:p>
          <a:p>
            <a:pPr marL="0" indent="0">
              <a:buNone/>
            </a:pPr>
            <a:r>
              <a:rPr lang="en-US" sz="2000" dirty="0"/>
              <a:t>Professor </a:t>
            </a:r>
            <a:r>
              <a:rPr lang="en-US" sz="2000" dirty="0" err="1"/>
              <a:t>Lipshutz</a:t>
            </a:r>
            <a:r>
              <a:rPr lang="en-US" sz="2000" dirty="0"/>
              <a:t> has designed a safe surfactant that forms tiny droplets in water. Organic chemicals dissolve in these droplets and react efficiently, allowing water to replace organic solvents.</a:t>
            </a:r>
          </a:p>
        </p:txBody>
      </p:sp>
      <p:pic>
        <p:nvPicPr>
          <p:cNvPr id="4" name="Picture 3">
            <a:extLst>
              <a:ext uri="{FF2B5EF4-FFF2-40B4-BE49-F238E27FC236}">
                <a16:creationId xmlns:a16="http://schemas.microsoft.com/office/drawing/2014/main" id="{DC4B7D02-C8E7-8D40-AAB3-17844357FA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9270" y="1991629"/>
            <a:ext cx="5822730" cy="373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7F86290B-C7A4-6F41-ADE0-95F303674A42}"/>
              </a:ext>
            </a:extLst>
          </p:cNvPr>
          <p:cNvSpPr txBox="1"/>
          <p:nvPr/>
        </p:nvSpPr>
        <p:spPr>
          <a:xfrm>
            <a:off x="6096000" y="1637616"/>
            <a:ext cx="1909762" cy="708025"/>
          </a:xfrm>
          <a:prstGeom prst="rect">
            <a:avLst/>
          </a:prstGeom>
          <a:noFill/>
        </p:spPr>
        <p:txBody>
          <a:bodyPr wrap="none">
            <a:spAutoFit/>
          </a:bodyPr>
          <a:lstStyle/>
          <a:p>
            <a:pPr algn="ctr">
              <a:defRPr/>
            </a:pPr>
            <a:r>
              <a:rPr lang="en-US" sz="2000" b="1" dirty="0">
                <a:latin typeface="+mj-lt"/>
                <a:ea typeface="+mn-ea"/>
                <a:cs typeface="+mn-cs"/>
              </a:rPr>
              <a:t>reactions take </a:t>
            </a:r>
          </a:p>
          <a:p>
            <a:pPr algn="ctr">
              <a:defRPr/>
            </a:pPr>
            <a:r>
              <a:rPr lang="en-US" sz="2000" b="1" dirty="0">
                <a:latin typeface="+mj-lt"/>
                <a:ea typeface="+mn-ea"/>
                <a:cs typeface="+mn-cs"/>
              </a:rPr>
              <a:t>place here</a:t>
            </a:r>
          </a:p>
        </p:txBody>
      </p:sp>
      <p:sp>
        <p:nvSpPr>
          <p:cNvPr id="6" name="TextBox 5">
            <a:extLst>
              <a:ext uri="{FF2B5EF4-FFF2-40B4-BE49-F238E27FC236}">
                <a16:creationId xmlns:a16="http://schemas.microsoft.com/office/drawing/2014/main" id="{B580A44F-82A9-C347-94A8-9CADE2F7F639}"/>
              </a:ext>
            </a:extLst>
          </p:cNvPr>
          <p:cNvSpPr txBox="1"/>
          <p:nvPr/>
        </p:nvSpPr>
        <p:spPr>
          <a:xfrm>
            <a:off x="9101253" y="6366623"/>
            <a:ext cx="2659702" cy="261610"/>
          </a:xfrm>
          <a:prstGeom prst="rect">
            <a:avLst/>
          </a:prstGeom>
          <a:noFill/>
        </p:spPr>
        <p:txBody>
          <a:bodyPr wrap="none" rtlCol="0">
            <a:spAutoFit/>
          </a:bodyPr>
          <a:lstStyle/>
          <a:p>
            <a:r>
              <a:rPr lang="en-US" sz="1100" dirty="0"/>
              <a:t>Images curtesy of Professor Bruce </a:t>
            </a:r>
            <a:r>
              <a:rPr lang="en-US" sz="1100" dirty="0" err="1"/>
              <a:t>Lipshutz</a:t>
            </a:r>
            <a:r>
              <a:rPr lang="en-US" sz="1100" dirty="0"/>
              <a:t> </a:t>
            </a:r>
          </a:p>
        </p:txBody>
      </p:sp>
    </p:spTree>
    <p:extLst>
      <p:ext uri="{BB962C8B-B14F-4D97-AF65-F5344CB8AC3E}">
        <p14:creationId xmlns:p14="http://schemas.microsoft.com/office/powerpoint/2010/main" val="132585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C7F4-BFD9-1C46-82FE-5687CDB879FB}"/>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0745DDDC-7D96-A946-BFB9-89E8DB2836FF}"/>
              </a:ext>
            </a:extLst>
          </p:cNvPr>
          <p:cNvSpPr>
            <a:spLocks noGrp="1"/>
          </p:cNvSpPr>
          <p:nvPr>
            <p:ph idx="1"/>
          </p:nvPr>
        </p:nvSpPr>
        <p:spPr/>
        <p:txBody>
          <a:bodyPr>
            <a:normAutofit lnSpcReduction="10000"/>
          </a:bodyPr>
          <a:lstStyle/>
          <a:p>
            <a:r>
              <a:rPr lang="en-US" sz="2400" dirty="0"/>
              <a:t>What are the Presidential Green Chemistry Challenge Awards?</a:t>
            </a:r>
          </a:p>
          <a:p>
            <a:pPr lvl="1"/>
            <a:r>
              <a:rPr lang="en-US" dirty="0"/>
              <a:t>Award Categories</a:t>
            </a:r>
          </a:p>
          <a:p>
            <a:r>
              <a:rPr lang="en-US" sz="2400" dirty="0"/>
              <a:t>PGCCA Case Studies: </a:t>
            </a:r>
          </a:p>
          <a:p>
            <a:pPr lvl="1"/>
            <a:r>
              <a:rPr lang="en-US" sz="2000" dirty="0"/>
              <a:t>2016: </a:t>
            </a:r>
            <a:r>
              <a:rPr lang="en-US" sz="2000" dirty="0" err="1"/>
              <a:t>Newlight</a:t>
            </a:r>
            <a:r>
              <a:rPr lang="en-US" sz="2000" dirty="0"/>
              <a:t> Technologies, </a:t>
            </a:r>
            <a:r>
              <a:rPr lang="en-US" sz="2000" dirty="0" err="1"/>
              <a:t>AirCarbon</a:t>
            </a:r>
            <a:r>
              <a:rPr lang="en-US" sz="2000" dirty="0"/>
              <a:t>: Greenhouse Gas Transformed into High-Performance Thermoplastic</a:t>
            </a:r>
          </a:p>
          <a:p>
            <a:pPr lvl="1"/>
            <a:r>
              <a:rPr lang="en-US" sz="2000" dirty="0"/>
              <a:t>2012: Buckman International, Inc.: Enzymes Reduce the Energy and Wood Fiber Required to Manufacture High-Quality Paper and Paperboard</a:t>
            </a:r>
          </a:p>
          <a:p>
            <a:pPr lvl="1"/>
            <a:r>
              <a:rPr lang="en-US" sz="2000" dirty="0"/>
              <a:t>2011: Professor Bruce H. </a:t>
            </a:r>
            <a:r>
              <a:rPr lang="en-US" sz="2000" dirty="0" err="1"/>
              <a:t>Lipshutz</a:t>
            </a:r>
            <a:r>
              <a:rPr lang="en-US" sz="2000" dirty="0"/>
              <a:t>, Towards Ending Our Dependence on Organic Solvents</a:t>
            </a:r>
          </a:p>
          <a:p>
            <a:pPr lvl="1"/>
            <a:r>
              <a:rPr lang="en-US" sz="2000" dirty="0"/>
              <a:t>2008: </a:t>
            </a:r>
            <a:r>
              <a:rPr lang="en-US" sz="2000" dirty="0" err="1"/>
              <a:t>SiGNa</a:t>
            </a:r>
            <a:r>
              <a:rPr lang="en-US" sz="2000" dirty="0"/>
              <a:t> Chemistry, Inc.: New Stabilized Alkali Metals for Safer, Sustainable Syntheses</a:t>
            </a:r>
          </a:p>
          <a:p>
            <a:pPr lvl="1"/>
            <a:r>
              <a:rPr lang="en-US" sz="2000" dirty="0"/>
              <a:t>2005: Archer Daniels Midland and Novozymes, </a:t>
            </a:r>
            <a:r>
              <a:rPr lang="en-US" sz="2000" dirty="0" err="1"/>
              <a:t>NovaLipid</a:t>
            </a:r>
            <a:r>
              <a:rPr lang="en-US" sz="2000" baseline="30000" dirty="0" err="1"/>
              <a:t>TM</a:t>
            </a:r>
            <a:r>
              <a:rPr lang="en-US" sz="2000" dirty="0"/>
              <a:t>: Low Trans Fats and Oils Produced by Enzymatic Interesterification of Vegetable Oils Using </a:t>
            </a:r>
            <a:r>
              <a:rPr lang="en-US" sz="2000" dirty="0" err="1"/>
              <a:t>Lipozyme</a:t>
            </a:r>
            <a:r>
              <a:rPr lang="en-US" sz="2000" dirty="0"/>
              <a:t>®</a:t>
            </a:r>
          </a:p>
          <a:p>
            <a:pPr lvl="1"/>
            <a:r>
              <a:rPr lang="en-US" sz="2000" dirty="0"/>
              <a:t>2002: Pfizer re-design of Sertraline (ZOLOFT®)</a:t>
            </a:r>
          </a:p>
          <a:p>
            <a:pPr lvl="1"/>
            <a:r>
              <a:rPr lang="en-US" sz="2000" dirty="0"/>
              <a:t>1996: Dow Chemical Company Designing an Environmentally Safe Marine Antifoulant</a:t>
            </a:r>
          </a:p>
          <a:p>
            <a:pPr lvl="1"/>
            <a:endParaRPr lang="en-US" dirty="0"/>
          </a:p>
        </p:txBody>
      </p:sp>
    </p:spTree>
    <p:extLst>
      <p:ext uri="{BB962C8B-B14F-4D97-AF65-F5344CB8AC3E}">
        <p14:creationId xmlns:p14="http://schemas.microsoft.com/office/powerpoint/2010/main" val="2817344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A8F4-5B78-445A-A849-0F69D252DD06}"/>
              </a:ext>
            </a:extLst>
          </p:cNvPr>
          <p:cNvSpPr>
            <a:spLocks noGrp="1"/>
          </p:cNvSpPr>
          <p:nvPr>
            <p:ph type="title"/>
          </p:nvPr>
        </p:nvSpPr>
        <p:spPr/>
        <p:txBody>
          <a:bodyPr>
            <a:normAutofit/>
          </a:bodyPr>
          <a:lstStyle/>
          <a:p>
            <a:r>
              <a:rPr lang="en-US" sz="3200" dirty="0">
                <a:latin typeface="+mn-lt"/>
              </a:rPr>
              <a:t>Professor Bruce </a:t>
            </a:r>
            <a:r>
              <a:rPr lang="en-US" sz="3200" dirty="0" err="1">
                <a:latin typeface="+mn-lt"/>
              </a:rPr>
              <a:t>Lipshutz</a:t>
            </a:r>
            <a:r>
              <a:rPr lang="en-US" sz="3200" dirty="0">
                <a:latin typeface="+mn-lt"/>
              </a:rPr>
              <a:t>, University of California Santa Barbara Towards Ending Our Dependence on Organic Solvents</a:t>
            </a:r>
          </a:p>
        </p:txBody>
      </p:sp>
      <p:pic>
        <p:nvPicPr>
          <p:cNvPr id="4" name="Picture 5">
            <a:extLst>
              <a:ext uri="{FF2B5EF4-FFF2-40B4-BE49-F238E27FC236}">
                <a16:creationId xmlns:a16="http://schemas.microsoft.com/office/drawing/2014/main" id="{10933EEE-742D-4A86-BFD4-8513A9C3FC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180" y="2013333"/>
            <a:ext cx="5799887" cy="40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33B9392C-431D-42E6-89F4-9B00770C3A9E}"/>
              </a:ext>
            </a:extLst>
          </p:cNvPr>
          <p:cNvSpPr txBox="1"/>
          <p:nvPr/>
        </p:nvSpPr>
        <p:spPr>
          <a:xfrm>
            <a:off x="2715024" y="1427890"/>
            <a:ext cx="5458546" cy="430887"/>
          </a:xfrm>
          <a:prstGeom prst="rect">
            <a:avLst/>
          </a:prstGeom>
          <a:noFill/>
        </p:spPr>
        <p:txBody>
          <a:bodyPr wrap="none">
            <a:spAutoFit/>
          </a:bodyPr>
          <a:lstStyle/>
          <a:p>
            <a:pPr>
              <a:defRPr/>
            </a:pPr>
            <a:r>
              <a:rPr lang="en-US" sz="2200" b="1" dirty="0">
                <a:solidFill>
                  <a:srgbClr val="0000FF"/>
                </a:solidFill>
                <a:latin typeface="+mj-lt"/>
              </a:rPr>
              <a:t>New </a:t>
            </a:r>
            <a:r>
              <a:rPr lang="en-US" sz="2200" b="1" dirty="0" err="1">
                <a:solidFill>
                  <a:srgbClr val="0000FF"/>
                </a:solidFill>
                <a:latin typeface="+mj-lt"/>
              </a:rPr>
              <a:t>Nanomicelles</a:t>
            </a:r>
            <a:r>
              <a:rPr lang="en-US" sz="2200" b="1" dirty="0">
                <a:solidFill>
                  <a:srgbClr val="0000FF"/>
                </a:solidFill>
                <a:latin typeface="+mj-lt"/>
              </a:rPr>
              <a:t> as “</a:t>
            </a:r>
            <a:r>
              <a:rPr lang="en-US" sz="2200" b="1" dirty="0" err="1">
                <a:solidFill>
                  <a:srgbClr val="0000FF"/>
                </a:solidFill>
                <a:latin typeface="+mj-lt"/>
              </a:rPr>
              <a:t>Nanoreactors</a:t>
            </a:r>
            <a:r>
              <a:rPr lang="en-US" sz="2200" b="1" dirty="0">
                <a:solidFill>
                  <a:srgbClr val="0000FF"/>
                </a:solidFill>
                <a:latin typeface="+mj-lt"/>
              </a:rPr>
              <a:t>” in Water</a:t>
            </a:r>
          </a:p>
        </p:txBody>
      </p:sp>
      <p:sp>
        <p:nvSpPr>
          <p:cNvPr id="6" name="TextBox 5">
            <a:extLst>
              <a:ext uri="{FF2B5EF4-FFF2-40B4-BE49-F238E27FC236}">
                <a16:creationId xmlns:a16="http://schemas.microsoft.com/office/drawing/2014/main" id="{DCFD9719-4D1A-45D5-82F8-24C024CEB963}"/>
              </a:ext>
            </a:extLst>
          </p:cNvPr>
          <p:cNvSpPr txBox="1"/>
          <p:nvPr/>
        </p:nvSpPr>
        <p:spPr>
          <a:xfrm>
            <a:off x="8173570" y="5757289"/>
            <a:ext cx="4476748" cy="584775"/>
          </a:xfrm>
          <a:prstGeom prst="rect">
            <a:avLst/>
          </a:prstGeom>
          <a:noFill/>
        </p:spPr>
        <p:txBody>
          <a:bodyPr wrap="square">
            <a:spAutoFit/>
          </a:bodyPr>
          <a:lstStyle/>
          <a:p>
            <a:pPr>
              <a:defRPr/>
            </a:pPr>
            <a:r>
              <a:rPr lang="en-US" sz="1600" b="1" dirty="0">
                <a:latin typeface="+mj-lt"/>
              </a:rPr>
              <a:t>Benign by design “designer” surfactants (available from Aldrich)</a:t>
            </a:r>
          </a:p>
        </p:txBody>
      </p:sp>
      <p:sp>
        <p:nvSpPr>
          <p:cNvPr id="7" name="TextBox 6">
            <a:extLst>
              <a:ext uri="{FF2B5EF4-FFF2-40B4-BE49-F238E27FC236}">
                <a16:creationId xmlns:a16="http://schemas.microsoft.com/office/drawing/2014/main" id="{B3CABC01-1B7A-4E47-832B-6867F9D4D7E9}"/>
              </a:ext>
            </a:extLst>
          </p:cNvPr>
          <p:cNvSpPr txBox="1"/>
          <p:nvPr/>
        </p:nvSpPr>
        <p:spPr>
          <a:xfrm>
            <a:off x="9082093" y="6405876"/>
            <a:ext cx="2659702" cy="261610"/>
          </a:xfrm>
          <a:prstGeom prst="rect">
            <a:avLst/>
          </a:prstGeom>
          <a:noFill/>
        </p:spPr>
        <p:txBody>
          <a:bodyPr wrap="none" rtlCol="0">
            <a:spAutoFit/>
          </a:bodyPr>
          <a:lstStyle/>
          <a:p>
            <a:r>
              <a:rPr lang="en-US" sz="1100" dirty="0"/>
              <a:t>Images curtesy of Professor Bruce </a:t>
            </a:r>
            <a:r>
              <a:rPr lang="en-US" sz="1100" dirty="0" err="1"/>
              <a:t>Lipshutz</a:t>
            </a:r>
            <a:r>
              <a:rPr lang="en-US" sz="1100" dirty="0"/>
              <a:t> </a:t>
            </a:r>
          </a:p>
        </p:txBody>
      </p:sp>
    </p:spTree>
    <p:extLst>
      <p:ext uri="{BB962C8B-B14F-4D97-AF65-F5344CB8AC3E}">
        <p14:creationId xmlns:p14="http://schemas.microsoft.com/office/powerpoint/2010/main" val="72702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8FA5-AD2A-4188-BEB7-EE28DD3DCDEA}"/>
              </a:ext>
            </a:extLst>
          </p:cNvPr>
          <p:cNvSpPr>
            <a:spLocks noGrp="1"/>
          </p:cNvSpPr>
          <p:nvPr>
            <p:ph type="title"/>
          </p:nvPr>
        </p:nvSpPr>
        <p:spPr/>
        <p:txBody>
          <a:bodyPr>
            <a:noAutofit/>
          </a:bodyPr>
          <a:lstStyle/>
          <a:p>
            <a:r>
              <a:rPr lang="en-US" sz="3200" dirty="0">
                <a:latin typeface="+mn-lt"/>
              </a:rPr>
              <a:t>Professor Bruce </a:t>
            </a:r>
            <a:r>
              <a:rPr lang="en-US" sz="3200" dirty="0" err="1">
                <a:latin typeface="+mn-lt"/>
              </a:rPr>
              <a:t>Lipshutz</a:t>
            </a:r>
            <a:r>
              <a:rPr lang="en-US" sz="3200" dirty="0">
                <a:latin typeface="+mn-lt"/>
              </a:rPr>
              <a:t>, University of California Santa Barbara Towards Ending Our Dependence on Organic Solvents</a:t>
            </a:r>
          </a:p>
        </p:txBody>
      </p:sp>
      <p:pic>
        <p:nvPicPr>
          <p:cNvPr id="4" name="Picture 3">
            <a:extLst>
              <a:ext uri="{FF2B5EF4-FFF2-40B4-BE49-F238E27FC236}">
                <a16:creationId xmlns:a16="http://schemas.microsoft.com/office/drawing/2014/main" id="{32AAA6FF-2C2B-49F9-BC2E-633968FD8C3B}"/>
              </a:ext>
            </a:extLst>
          </p:cNvPr>
          <p:cNvPicPr>
            <a:picLocks noChangeAspect="1"/>
          </p:cNvPicPr>
          <p:nvPr/>
        </p:nvPicPr>
        <p:blipFill>
          <a:blip r:embed="rId2"/>
          <a:stretch>
            <a:fillRect/>
          </a:stretch>
        </p:blipFill>
        <p:spPr>
          <a:xfrm>
            <a:off x="1476375" y="1583531"/>
            <a:ext cx="8824686" cy="4572000"/>
          </a:xfrm>
          <a:prstGeom prst="rect">
            <a:avLst/>
          </a:prstGeom>
        </p:spPr>
      </p:pic>
      <p:sp>
        <p:nvSpPr>
          <p:cNvPr id="5" name="TextBox 4">
            <a:extLst>
              <a:ext uri="{FF2B5EF4-FFF2-40B4-BE49-F238E27FC236}">
                <a16:creationId xmlns:a16="http://schemas.microsoft.com/office/drawing/2014/main" id="{6FB8DC80-345B-4B57-B9D3-B1ECDF3F9396}"/>
              </a:ext>
            </a:extLst>
          </p:cNvPr>
          <p:cNvSpPr txBox="1"/>
          <p:nvPr/>
        </p:nvSpPr>
        <p:spPr>
          <a:xfrm>
            <a:off x="328957" y="5702061"/>
            <a:ext cx="3900107" cy="369332"/>
          </a:xfrm>
          <a:prstGeom prst="rect">
            <a:avLst/>
          </a:prstGeom>
          <a:noFill/>
        </p:spPr>
        <p:txBody>
          <a:bodyPr wrap="none">
            <a:spAutoFit/>
          </a:bodyPr>
          <a:lstStyle/>
          <a:p>
            <a:pPr>
              <a:defRPr/>
            </a:pPr>
            <a:r>
              <a:rPr lang="en-US" b="1" dirty="0">
                <a:solidFill>
                  <a:srgbClr val="0000FF"/>
                </a:solidFill>
                <a:latin typeface="+mj-lt"/>
              </a:rPr>
              <a:t>Applications of </a:t>
            </a:r>
            <a:r>
              <a:rPr lang="en-US" b="1" dirty="0" err="1">
                <a:solidFill>
                  <a:srgbClr val="0000FF"/>
                </a:solidFill>
                <a:latin typeface="+mj-lt"/>
              </a:rPr>
              <a:t>nanomicellar</a:t>
            </a:r>
            <a:r>
              <a:rPr lang="en-US" b="1" dirty="0">
                <a:solidFill>
                  <a:srgbClr val="0000FF"/>
                </a:solidFill>
                <a:latin typeface="+mj-lt"/>
              </a:rPr>
              <a:t> technology</a:t>
            </a:r>
          </a:p>
        </p:txBody>
      </p:sp>
      <p:sp>
        <p:nvSpPr>
          <p:cNvPr id="6" name="TextBox 5">
            <a:extLst>
              <a:ext uri="{FF2B5EF4-FFF2-40B4-BE49-F238E27FC236}">
                <a16:creationId xmlns:a16="http://schemas.microsoft.com/office/drawing/2014/main" id="{85770D34-5C6E-42F6-93EA-AF2BFAE8FEA5}"/>
              </a:ext>
            </a:extLst>
          </p:cNvPr>
          <p:cNvSpPr txBox="1"/>
          <p:nvPr/>
        </p:nvSpPr>
        <p:spPr>
          <a:xfrm>
            <a:off x="8930829" y="5517395"/>
            <a:ext cx="2422971" cy="369332"/>
          </a:xfrm>
          <a:prstGeom prst="rect">
            <a:avLst/>
          </a:prstGeom>
          <a:noFill/>
        </p:spPr>
        <p:txBody>
          <a:bodyPr wrap="none">
            <a:spAutoFit/>
          </a:bodyPr>
          <a:lstStyle/>
          <a:p>
            <a:pPr>
              <a:defRPr/>
            </a:pPr>
            <a:r>
              <a:rPr lang="en-US" b="1" i="1" dirty="0">
                <a:latin typeface="+mj-lt"/>
              </a:rPr>
              <a:t>chemistry in water at RT</a:t>
            </a:r>
          </a:p>
        </p:txBody>
      </p:sp>
      <p:sp>
        <p:nvSpPr>
          <p:cNvPr id="7" name="TextBox 6">
            <a:extLst>
              <a:ext uri="{FF2B5EF4-FFF2-40B4-BE49-F238E27FC236}">
                <a16:creationId xmlns:a16="http://schemas.microsoft.com/office/drawing/2014/main" id="{CD0D899E-AA12-4F51-B200-1D1F8C584712}"/>
              </a:ext>
            </a:extLst>
          </p:cNvPr>
          <p:cNvSpPr txBox="1"/>
          <p:nvPr/>
        </p:nvSpPr>
        <p:spPr>
          <a:xfrm>
            <a:off x="9091471" y="6354375"/>
            <a:ext cx="2659702" cy="261610"/>
          </a:xfrm>
          <a:prstGeom prst="rect">
            <a:avLst/>
          </a:prstGeom>
          <a:noFill/>
        </p:spPr>
        <p:txBody>
          <a:bodyPr wrap="none" rtlCol="0">
            <a:spAutoFit/>
          </a:bodyPr>
          <a:lstStyle/>
          <a:p>
            <a:r>
              <a:rPr lang="en-US" sz="1100" dirty="0"/>
              <a:t>Images curtesy of Professor Bruce </a:t>
            </a:r>
            <a:r>
              <a:rPr lang="en-US" sz="1100" dirty="0" err="1"/>
              <a:t>Lipshutz</a:t>
            </a:r>
            <a:r>
              <a:rPr lang="en-US" sz="1100" dirty="0"/>
              <a:t> </a:t>
            </a:r>
          </a:p>
        </p:txBody>
      </p:sp>
    </p:spTree>
    <p:extLst>
      <p:ext uri="{BB962C8B-B14F-4D97-AF65-F5344CB8AC3E}">
        <p14:creationId xmlns:p14="http://schemas.microsoft.com/office/powerpoint/2010/main" val="2750365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49BE-666C-4B35-8329-69BDCFB18D76}"/>
              </a:ext>
            </a:extLst>
          </p:cNvPr>
          <p:cNvSpPr>
            <a:spLocks noGrp="1"/>
          </p:cNvSpPr>
          <p:nvPr>
            <p:ph type="title"/>
          </p:nvPr>
        </p:nvSpPr>
        <p:spPr/>
        <p:txBody>
          <a:bodyPr>
            <a:normAutofit/>
          </a:bodyPr>
          <a:lstStyle/>
          <a:p>
            <a:r>
              <a:rPr lang="en-US" sz="4000" dirty="0"/>
              <a:t>What is a micelle? </a:t>
            </a:r>
          </a:p>
        </p:txBody>
      </p:sp>
      <p:grpSp>
        <p:nvGrpSpPr>
          <p:cNvPr id="4" name="Group 3">
            <a:extLst>
              <a:ext uri="{FF2B5EF4-FFF2-40B4-BE49-F238E27FC236}">
                <a16:creationId xmlns:a16="http://schemas.microsoft.com/office/drawing/2014/main" id="{1CAE7629-2380-4443-B1AF-7C29001A84B7}"/>
              </a:ext>
            </a:extLst>
          </p:cNvPr>
          <p:cNvGrpSpPr>
            <a:grpSpLocks/>
          </p:cNvGrpSpPr>
          <p:nvPr/>
        </p:nvGrpSpPr>
        <p:grpSpPr bwMode="auto">
          <a:xfrm>
            <a:off x="180193" y="1474349"/>
            <a:ext cx="7534571" cy="1877214"/>
            <a:chOff x="192" y="240"/>
            <a:chExt cx="5274" cy="1314"/>
          </a:xfrm>
        </p:grpSpPr>
        <p:sp>
          <p:nvSpPr>
            <p:cNvPr id="5" name="Oval 4">
              <a:extLst>
                <a:ext uri="{FF2B5EF4-FFF2-40B4-BE49-F238E27FC236}">
                  <a16:creationId xmlns:a16="http://schemas.microsoft.com/office/drawing/2014/main" id="{8E5DE39A-E15E-4177-A58A-C25F61A26DF4}"/>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5">
              <a:extLst>
                <a:ext uri="{FF2B5EF4-FFF2-40B4-BE49-F238E27FC236}">
                  <a16:creationId xmlns:a16="http://schemas.microsoft.com/office/drawing/2014/main" id="{4AFC15B7-99D8-491A-8528-496863DAACBF}"/>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6">
              <a:extLst>
                <a:ext uri="{FF2B5EF4-FFF2-40B4-BE49-F238E27FC236}">
                  <a16:creationId xmlns:a16="http://schemas.microsoft.com/office/drawing/2014/main" id="{160D1A4A-87A9-4987-87CD-8FAF1DBA875B}"/>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7">
              <a:extLst>
                <a:ext uri="{FF2B5EF4-FFF2-40B4-BE49-F238E27FC236}">
                  <a16:creationId xmlns:a16="http://schemas.microsoft.com/office/drawing/2014/main" id="{F5A1C907-D8AF-4C64-8B64-838F768B443C}"/>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8">
              <a:extLst>
                <a:ext uri="{FF2B5EF4-FFF2-40B4-BE49-F238E27FC236}">
                  <a16:creationId xmlns:a16="http://schemas.microsoft.com/office/drawing/2014/main" id="{5ECF0770-1F8D-472C-982D-F53B22D649F6}"/>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9">
              <a:extLst>
                <a:ext uri="{FF2B5EF4-FFF2-40B4-BE49-F238E27FC236}">
                  <a16:creationId xmlns:a16="http://schemas.microsoft.com/office/drawing/2014/main" id="{D6683AAF-35BB-476D-9464-1C5BC031C82B}"/>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0">
              <a:extLst>
                <a:ext uri="{FF2B5EF4-FFF2-40B4-BE49-F238E27FC236}">
                  <a16:creationId xmlns:a16="http://schemas.microsoft.com/office/drawing/2014/main" id="{E00F005E-93D7-4054-A50E-32BEC960F489}"/>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1">
              <a:extLst>
                <a:ext uri="{FF2B5EF4-FFF2-40B4-BE49-F238E27FC236}">
                  <a16:creationId xmlns:a16="http://schemas.microsoft.com/office/drawing/2014/main" id="{D81A7FEA-5956-4877-B9B6-9BD36DEB018F}"/>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2">
              <a:extLst>
                <a:ext uri="{FF2B5EF4-FFF2-40B4-BE49-F238E27FC236}">
                  <a16:creationId xmlns:a16="http://schemas.microsoft.com/office/drawing/2014/main" id="{4ED8F2E0-7DB6-4C7C-A611-6A6936238B68}"/>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a:extLst>
                <a:ext uri="{FF2B5EF4-FFF2-40B4-BE49-F238E27FC236}">
                  <a16:creationId xmlns:a16="http://schemas.microsoft.com/office/drawing/2014/main" id="{461F07A7-7BB0-4FDB-8A45-AF9C57E478A1}"/>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
              <a:extLst>
                <a:ext uri="{FF2B5EF4-FFF2-40B4-BE49-F238E27FC236}">
                  <a16:creationId xmlns:a16="http://schemas.microsoft.com/office/drawing/2014/main" id="{B22E8339-DF54-4949-85EA-609319DDADB2}"/>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a:extLst>
                <a:ext uri="{FF2B5EF4-FFF2-40B4-BE49-F238E27FC236}">
                  <a16:creationId xmlns:a16="http://schemas.microsoft.com/office/drawing/2014/main" id="{07F9F735-06C3-4259-A36F-920227C7F5E9}"/>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a:extLst>
                <a:ext uri="{FF2B5EF4-FFF2-40B4-BE49-F238E27FC236}">
                  <a16:creationId xmlns:a16="http://schemas.microsoft.com/office/drawing/2014/main" id="{1AACE3C1-33A7-4382-8BE2-FA55107A27FA}"/>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a:extLst>
                <a:ext uri="{FF2B5EF4-FFF2-40B4-BE49-F238E27FC236}">
                  <a16:creationId xmlns:a16="http://schemas.microsoft.com/office/drawing/2014/main" id="{E42E4E5E-E783-437A-B33C-0608BE015859}"/>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a:extLst>
                <a:ext uri="{FF2B5EF4-FFF2-40B4-BE49-F238E27FC236}">
                  <a16:creationId xmlns:a16="http://schemas.microsoft.com/office/drawing/2014/main" id="{7462DD4C-CD30-4B2E-8F45-E5D5853B1BB7}"/>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9">
              <a:extLst>
                <a:ext uri="{FF2B5EF4-FFF2-40B4-BE49-F238E27FC236}">
                  <a16:creationId xmlns:a16="http://schemas.microsoft.com/office/drawing/2014/main" id="{7EC865B5-F6F4-415A-81B4-E984CC76CBDA}"/>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0">
              <a:extLst>
                <a:ext uri="{FF2B5EF4-FFF2-40B4-BE49-F238E27FC236}">
                  <a16:creationId xmlns:a16="http://schemas.microsoft.com/office/drawing/2014/main" id="{B57E42F0-2AA1-450B-9A30-CB05E222A118}"/>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1">
              <a:extLst>
                <a:ext uri="{FF2B5EF4-FFF2-40B4-BE49-F238E27FC236}">
                  <a16:creationId xmlns:a16="http://schemas.microsoft.com/office/drawing/2014/main" id="{15B8569F-CC31-4D06-9E8F-5346012D9852}"/>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 name="Group 22">
            <a:extLst>
              <a:ext uri="{FF2B5EF4-FFF2-40B4-BE49-F238E27FC236}">
                <a16:creationId xmlns:a16="http://schemas.microsoft.com/office/drawing/2014/main" id="{5BA6FDE3-08DC-4B78-86F1-97E2FA9DBB86}"/>
              </a:ext>
            </a:extLst>
          </p:cNvPr>
          <p:cNvGrpSpPr>
            <a:grpSpLocks/>
          </p:cNvGrpSpPr>
          <p:nvPr/>
        </p:nvGrpSpPr>
        <p:grpSpPr bwMode="auto">
          <a:xfrm>
            <a:off x="6071135" y="4368623"/>
            <a:ext cx="2166938" cy="539750"/>
            <a:chOff x="192" y="240"/>
            <a:chExt cx="5274" cy="1314"/>
          </a:xfrm>
        </p:grpSpPr>
        <p:sp>
          <p:nvSpPr>
            <p:cNvPr id="24" name="Oval 23">
              <a:extLst>
                <a:ext uri="{FF2B5EF4-FFF2-40B4-BE49-F238E27FC236}">
                  <a16:creationId xmlns:a16="http://schemas.microsoft.com/office/drawing/2014/main" id="{68348259-354B-4425-BA2C-7015014B1448}"/>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4">
              <a:extLst>
                <a:ext uri="{FF2B5EF4-FFF2-40B4-BE49-F238E27FC236}">
                  <a16:creationId xmlns:a16="http://schemas.microsoft.com/office/drawing/2014/main" id="{35C9D74E-0071-4227-B5EB-0E50DA0C58A8}"/>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5">
              <a:extLst>
                <a:ext uri="{FF2B5EF4-FFF2-40B4-BE49-F238E27FC236}">
                  <a16:creationId xmlns:a16="http://schemas.microsoft.com/office/drawing/2014/main" id="{6456C0AB-15C2-486F-823B-658109B64030}"/>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6">
              <a:extLst>
                <a:ext uri="{FF2B5EF4-FFF2-40B4-BE49-F238E27FC236}">
                  <a16:creationId xmlns:a16="http://schemas.microsoft.com/office/drawing/2014/main" id="{D1B1338B-DC43-48D7-8180-C54C8C6220BC}"/>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7">
              <a:extLst>
                <a:ext uri="{FF2B5EF4-FFF2-40B4-BE49-F238E27FC236}">
                  <a16:creationId xmlns:a16="http://schemas.microsoft.com/office/drawing/2014/main" id="{4D9448D7-122A-435A-A902-74A225F234C6}"/>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8">
              <a:extLst>
                <a:ext uri="{FF2B5EF4-FFF2-40B4-BE49-F238E27FC236}">
                  <a16:creationId xmlns:a16="http://schemas.microsoft.com/office/drawing/2014/main" id="{33427355-1BA4-4BF9-86CA-DBB01CA5647C}"/>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9">
              <a:extLst>
                <a:ext uri="{FF2B5EF4-FFF2-40B4-BE49-F238E27FC236}">
                  <a16:creationId xmlns:a16="http://schemas.microsoft.com/office/drawing/2014/main" id="{113B017A-52F7-4106-B182-8780AC811CC2}"/>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0">
              <a:extLst>
                <a:ext uri="{FF2B5EF4-FFF2-40B4-BE49-F238E27FC236}">
                  <a16:creationId xmlns:a16="http://schemas.microsoft.com/office/drawing/2014/main" id="{F97A2F04-AD7E-4202-A058-91525E31CE17}"/>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1">
              <a:extLst>
                <a:ext uri="{FF2B5EF4-FFF2-40B4-BE49-F238E27FC236}">
                  <a16:creationId xmlns:a16="http://schemas.microsoft.com/office/drawing/2014/main" id="{482EAF05-61CD-4542-812B-83874CDAFE83}"/>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2">
              <a:extLst>
                <a:ext uri="{FF2B5EF4-FFF2-40B4-BE49-F238E27FC236}">
                  <a16:creationId xmlns:a16="http://schemas.microsoft.com/office/drawing/2014/main" id="{5531058C-ECE3-401F-A168-5373358B1741}"/>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3">
              <a:extLst>
                <a:ext uri="{FF2B5EF4-FFF2-40B4-BE49-F238E27FC236}">
                  <a16:creationId xmlns:a16="http://schemas.microsoft.com/office/drawing/2014/main" id="{AB59D913-046F-4A23-938E-167EA81B1954}"/>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4">
              <a:extLst>
                <a:ext uri="{FF2B5EF4-FFF2-40B4-BE49-F238E27FC236}">
                  <a16:creationId xmlns:a16="http://schemas.microsoft.com/office/drawing/2014/main" id="{5EFE9A22-4894-4507-BF49-99E29AE572D6}"/>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5">
              <a:extLst>
                <a:ext uri="{FF2B5EF4-FFF2-40B4-BE49-F238E27FC236}">
                  <a16:creationId xmlns:a16="http://schemas.microsoft.com/office/drawing/2014/main" id="{7B5C46E6-9135-4D7B-BE72-E6E2410668F7}"/>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6">
              <a:extLst>
                <a:ext uri="{FF2B5EF4-FFF2-40B4-BE49-F238E27FC236}">
                  <a16:creationId xmlns:a16="http://schemas.microsoft.com/office/drawing/2014/main" id="{D8A81386-3275-4539-8053-84F2168FBB16}"/>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7">
              <a:extLst>
                <a:ext uri="{FF2B5EF4-FFF2-40B4-BE49-F238E27FC236}">
                  <a16:creationId xmlns:a16="http://schemas.microsoft.com/office/drawing/2014/main" id="{F0FA47CF-5553-48C1-AABF-30A937C27EA4}"/>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8">
              <a:extLst>
                <a:ext uri="{FF2B5EF4-FFF2-40B4-BE49-F238E27FC236}">
                  <a16:creationId xmlns:a16="http://schemas.microsoft.com/office/drawing/2014/main" id="{543E6A5C-B856-46AE-A7F1-256AAC5BB769}"/>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9">
              <a:extLst>
                <a:ext uri="{FF2B5EF4-FFF2-40B4-BE49-F238E27FC236}">
                  <a16:creationId xmlns:a16="http://schemas.microsoft.com/office/drawing/2014/main" id="{214782FE-C762-4A6D-AD89-2FA7376D1CAD}"/>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0">
              <a:extLst>
                <a:ext uri="{FF2B5EF4-FFF2-40B4-BE49-F238E27FC236}">
                  <a16:creationId xmlns:a16="http://schemas.microsoft.com/office/drawing/2014/main" id="{02AAF9C8-4E63-44F4-AE34-6F5F72A8A81A}"/>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 name="Group 41">
            <a:extLst>
              <a:ext uri="{FF2B5EF4-FFF2-40B4-BE49-F238E27FC236}">
                <a16:creationId xmlns:a16="http://schemas.microsoft.com/office/drawing/2014/main" id="{612CDAB0-F778-454D-BFE0-4A065981640F}"/>
              </a:ext>
            </a:extLst>
          </p:cNvPr>
          <p:cNvGrpSpPr>
            <a:grpSpLocks/>
          </p:cNvGrpSpPr>
          <p:nvPr/>
        </p:nvGrpSpPr>
        <p:grpSpPr bwMode="auto">
          <a:xfrm rot="20949547">
            <a:off x="6134635" y="4662311"/>
            <a:ext cx="2166938" cy="539750"/>
            <a:chOff x="192" y="240"/>
            <a:chExt cx="5274" cy="1314"/>
          </a:xfrm>
        </p:grpSpPr>
        <p:sp>
          <p:nvSpPr>
            <p:cNvPr id="43" name="Oval 42">
              <a:extLst>
                <a:ext uri="{FF2B5EF4-FFF2-40B4-BE49-F238E27FC236}">
                  <a16:creationId xmlns:a16="http://schemas.microsoft.com/office/drawing/2014/main" id="{ECF15993-F87A-49CC-ABDD-8F6E7D908952}"/>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43">
              <a:extLst>
                <a:ext uri="{FF2B5EF4-FFF2-40B4-BE49-F238E27FC236}">
                  <a16:creationId xmlns:a16="http://schemas.microsoft.com/office/drawing/2014/main" id="{17700976-28E9-4203-846A-9B674F8CDF19}"/>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4">
              <a:extLst>
                <a:ext uri="{FF2B5EF4-FFF2-40B4-BE49-F238E27FC236}">
                  <a16:creationId xmlns:a16="http://schemas.microsoft.com/office/drawing/2014/main" id="{58F081D2-EDC5-48B3-9C89-36F101D110EF}"/>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5">
              <a:extLst>
                <a:ext uri="{FF2B5EF4-FFF2-40B4-BE49-F238E27FC236}">
                  <a16:creationId xmlns:a16="http://schemas.microsoft.com/office/drawing/2014/main" id="{020A3ACC-8ECC-44B2-B127-D01E030591FE}"/>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6">
              <a:extLst>
                <a:ext uri="{FF2B5EF4-FFF2-40B4-BE49-F238E27FC236}">
                  <a16:creationId xmlns:a16="http://schemas.microsoft.com/office/drawing/2014/main" id="{BFEC9A41-0570-48D9-9114-8FF678AC757D}"/>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7">
              <a:extLst>
                <a:ext uri="{FF2B5EF4-FFF2-40B4-BE49-F238E27FC236}">
                  <a16:creationId xmlns:a16="http://schemas.microsoft.com/office/drawing/2014/main" id="{58F7B6BE-151B-4E34-880C-5F09669B552B}"/>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48">
              <a:extLst>
                <a:ext uri="{FF2B5EF4-FFF2-40B4-BE49-F238E27FC236}">
                  <a16:creationId xmlns:a16="http://schemas.microsoft.com/office/drawing/2014/main" id="{62F499AB-9BD9-4936-AD9F-AC9A81AC87DF}"/>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49">
              <a:extLst>
                <a:ext uri="{FF2B5EF4-FFF2-40B4-BE49-F238E27FC236}">
                  <a16:creationId xmlns:a16="http://schemas.microsoft.com/office/drawing/2014/main" id="{2701FB4C-3C85-4A6D-96F2-00A0803BD53A}"/>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0">
              <a:extLst>
                <a:ext uri="{FF2B5EF4-FFF2-40B4-BE49-F238E27FC236}">
                  <a16:creationId xmlns:a16="http://schemas.microsoft.com/office/drawing/2014/main" id="{46DAA984-58B7-41D3-ADF6-B06E0EF86729}"/>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1">
              <a:extLst>
                <a:ext uri="{FF2B5EF4-FFF2-40B4-BE49-F238E27FC236}">
                  <a16:creationId xmlns:a16="http://schemas.microsoft.com/office/drawing/2014/main" id="{92835FA2-9BE3-4448-85C8-EE5FF111E198}"/>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52">
              <a:extLst>
                <a:ext uri="{FF2B5EF4-FFF2-40B4-BE49-F238E27FC236}">
                  <a16:creationId xmlns:a16="http://schemas.microsoft.com/office/drawing/2014/main" id="{721E29E8-F4D5-42BE-81C4-7769EBEC68AC}"/>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53">
              <a:extLst>
                <a:ext uri="{FF2B5EF4-FFF2-40B4-BE49-F238E27FC236}">
                  <a16:creationId xmlns:a16="http://schemas.microsoft.com/office/drawing/2014/main" id="{0D2C0E68-4E05-43FB-87B1-2089519625FE}"/>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54">
              <a:extLst>
                <a:ext uri="{FF2B5EF4-FFF2-40B4-BE49-F238E27FC236}">
                  <a16:creationId xmlns:a16="http://schemas.microsoft.com/office/drawing/2014/main" id="{4CB01D9A-452D-41E8-9883-5FF385E89541}"/>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55">
              <a:extLst>
                <a:ext uri="{FF2B5EF4-FFF2-40B4-BE49-F238E27FC236}">
                  <a16:creationId xmlns:a16="http://schemas.microsoft.com/office/drawing/2014/main" id="{AA217A1E-FEA3-4B4B-8381-FA6DA762BFA4}"/>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56">
              <a:extLst>
                <a:ext uri="{FF2B5EF4-FFF2-40B4-BE49-F238E27FC236}">
                  <a16:creationId xmlns:a16="http://schemas.microsoft.com/office/drawing/2014/main" id="{515F9D7D-DD53-4E45-9B8A-9B38AF11A16C}"/>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57">
              <a:extLst>
                <a:ext uri="{FF2B5EF4-FFF2-40B4-BE49-F238E27FC236}">
                  <a16:creationId xmlns:a16="http://schemas.microsoft.com/office/drawing/2014/main" id="{80650612-A179-4A7B-B239-C5832257123D}"/>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58">
              <a:extLst>
                <a:ext uri="{FF2B5EF4-FFF2-40B4-BE49-F238E27FC236}">
                  <a16:creationId xmlns:a16="http://schemas.microsoft.com/office/drawing/2014/main" id="{54F15D22-1D5E-40FD-A400-BE776476B014}"/>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59">
              <a:extLst>
                <a:ext uri="{FF2B5EF4-FFF2-40B4-BE49-F238E27FC236}">
                  <a16:creationId xmlns:a16="http://schemas.microsoft.com/office/drawing/2014/main" id="{40183675-A61F-4804-A029-87428D6FE183}"/>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 name="Group 60">
            <a:extLst>
              <a:ext uri="{FF2B5EF4-FFF2-40B4-BE49-F238E27FC236}">
                <a16:creationId xmlns:a16="http://schemas.microsoft.com/office/drawing/2014/main" id="{77E32BCC-70C9-4A16-99E6-1815573FADB1}"/>
              </a:ext>
            </a:extLst>
          </p:cNvPr>
          <p:cNvGrpSpPr>
            <a:grpSpLocks/>
          </p:cNvGrpSpPr>
          <p:nvPr/>
        </p:nvGrpSpPr>
        <p:grpSpPr bwMode="auto">
          <a:xfrm rot="18759081">
            <a:off x="6335455" y="5040930"/>
            <a:ext cx="2166937" cy="539750"/>
            <a:chOff x="192" y="240"/>
            <a:chExt cx="5274" cy="1314"/>
          </a:xfrm>
        </p:grpSpPr>
        <p:sp>
          <p:nvSpPr>
            <p:cNvPr id="62" name="Oval 61">
              <a:extLst>
                <a:ext uri="{FF2B5EF4-FFF2-40B4-BE49-F238E27FC236}">
                  <a16:creationId xmlns:a16="http://schemas.microsoft.com/office/drawing/2014/main" id="{89D35947-304B-4BA4-B64B-1E9440B4F9D7}"/>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62">
              <a:extLst>
                <a:ext uri="{FF2B5EF4-FFF2-40B4-BE49-F238E27FC236}">
                  <a16:creationId xmlns:a16="http://schemas.microsoft.com/office/drawing/2014/main" id="{9FA1E20A-41BC-4DF4-A349-49F6498859E0}"/>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63">
              <a:extLst>
                <a:ext uri="{FF2B5EF4-FFF2-40B4-BE49-F238E27FC236}">
                  <a16:creationId xmlns:a16="http://schemas.microsoft.com/office/drawing/2014/main" id="{7703F587-5491-494C-8A1E-B7D8D6DFAC9D}"/>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64">
              <a:extLst>
                <a:ext uri="{FF2B5EF4-FFF2-40B4-BE49-F238E27FC236}">
                  <a16:creationId xmlns:a16="http://schemas.microsoft.com/office/drawing/2014/main" id="{A3F8F01F-7CBC-4A25-B6A5-F5CCF8812DCF}"/>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65">
              <a:extLst>
                <a:ext uri="{FF2B5EF4-FFF2-40B4-BE49-F238E27FC236}">
                  <a16:creationId xmlns:a16="http://schemas.microsoft.com/office/drawing/2014/main" id="{0FEE7E31-D224-4BC5-AE7A-6C8D63A31701}"/>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66">
              <a:extLst>
                <a:ext uri="{FF2B5EF4-FFF2-40B4-BE49-F238E27FC236}">
                  <a16:creationId xmlns:a16="http://schemas.microsoft.com/office/drawing/2014/main" id="{536B92A9-BFD9-449A-AA77-49C8CB2AD3DD}"/>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67">
              <a:extLst>
                <a:ext uri="{FF2B5EF4-FFF2-40B4-BE49-F238E27FC236}">
                  <a16:creationId xmlns:a16="http://schemas.microsoft.com/office/drawing/2014/main" id="{4D8C53C5-DAEE-4936-B8D3-411B2B08F6C8}"/>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68">
              <a:extLst>
                <a:ext uri="{FF2B5EF4-FFF2-40B4-BE49-F238E27FC236}">
                  <a16:creationId xmlns:a16="http://schemas.microsoft.com/office/drawing/2014/main" id="{9527CF9A-86E3-45F5-90A4-11FDBF7EFB03}"/>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69">
              <a:extLst>
                <a:ext uri="{FF2B5EF4-FFF2-40B4-BE49-F238E27FC236}">
                  <a16:creationId xmlns:a16="http://schemas.microsoft.com/office/drawing/2014/main" id="{A6A1476A-930F-43DC-9017-41A500BF2818}"/>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70">
              <a:extLst>
                <a:ext uri="{FF2B5EF4-FFF2-40B4-BE49-F238E27FC236}">
                  <a16:creationId xmlns:a16="http://schemas.microsoft.com/office/drawing/2014/main" id="{F8AB6264-1F14-453B-8F85-5705BDC61FBB}"/>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71">
              <a:extLst>
                <a:ext uri="{FF2B5EF4-FFF2-40B4-BE49-F238E27FC236}">
                  <a16:creationId xmlns:a16="http://schemas.microsoft.com/office/drawing/2014/main" id="{0A22119C-6CAE-49C4-866D-37D0D8A63B6A}"/>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72">
              <a:extLst>
                <a:ext uri="{FF2B5EF4-FFF2-40B4-BE49-F238E27FC236}">
                  <a16:creationId xmlns:a16="http://schemas.microsoft.com/office/drawing/2014/main" id="{D73720AF-877A-43E0-805D-CBC661F68B14}"/>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73">
              <a:extLst>
                <a:ext uri="{FF2B5EF4-FFF2-40B4-BE49-F238E27FC236}">
                  <a16:creationId xmlns:a16="http://schemas.microsoft.com/office/drawing/2014/main" id="{C062D6EC-FBBD-4D64-A4A8-1F86752212D5}"/>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74">
              <a:extLst>
                <a:ext uri="{FF2B5EF4-FFF2-40B4-BE49-F238E27FC236}">
                  <a16:creationId xmlns:a16="http://schemas.microsoft.com/office/drawing/2014/main" id="{680864EB-B873-4CA9-BBE3-CD58728C7E07}"/>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75">
              <a:extLst>
                <a:ext uri="{FF2B5EF4-FFF2-40B4-BE49-F238E27FC236}">
                  <a16:creationId xmlns:a16="http://schemas.microsoft.com/office/drawing/2014/main" id="{3C63AEB7-9A13-4A95-9B9E-97D65E4DAB32}"/>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76">
              <a:extLst>
                <a:ext uri="{FF2B5EF4-FFF2-40B4-BE49-F238E27FC236}">
                  <a16:creationId xmlns:a16="http://schemas.microsoft.com/office/drawing/2014/main" id="{6A2EE24B-CDCA-4E16-8B33-41C29561B22E}"/>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77">
              <a:extLst>
                <a:ext uri="{FF2B5EF4-FFF2-40B4-BE49-F238E27FC236}">
                  <a16:creationId xmlns:a16="http://schemas.microsoft.com/office/drawing/2014/main" id="{D76AFB1A-752C-4A95-8C4B-A3700CA6118C}"/>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78">
              <a:extLst>
                <a:ext uri="{FF2B5EF4-FFF2-40B4-BE49-F238E27FC236}">
                  <a16:creationId xmlns:a16="http://schemas.microsoft.com/office/drawing/2014/main" id="{65D64655-D49B-4AC6-B969-0674B16D1E27}"/>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 name="Group 79">
            <a:extLst>
              <a:ext uri="{FF2B5EF4-FFF2-40B4-BE49-F238E27FC236}">
                <a16:creationId xmlns:a16="http://schemas.microsoft.com/office/drawing/2014/main" id="{D8F5A408-BC0A-46CF-BAAC-1C984FF8DBA9}"/>
              </a:ext>
            </a:extLst>
          </p:cNvPr>
          <p:cNvGrpSpPr>
            <a:grpSpLocks/>
          </p:cNvGrpSpPr>
          <p:nvPr/>
        </p:nvGrpSpPr>
        <p:grpSpPr bwMode="auto">
          <a:xfrm rot="20080311">
            <a:off x="6248935" y="4898848"/>
            <a:ext cx="2166938" cy="539750"/>
            <a:chOff x="192" y="240"/>
            <a:chExt cx="5274" cy="1314"/>
          </a:xfrm>
        </p:grpSpPr>
        <p:sp>
          <p:nvSpPr>
            <p:cNvPr id="81" name="Oval 80">
              <a:extLst>
                <a:ext uri="{FF2B5EF4-FFF2-40B4-BE49-F238E27FC236}">
                  <a16:creationId xmlns:a16="http://schemas.microsoft.com/office/drawing/2014/main" id="{16964110-0161-47E3-BF90-EDC8C43DEF5B}"/>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81">
              <a:extLst>
                <a:ext uri="{FF2B5EF4-FFF2-40B4-BE49-F238E27FC236}">
                  <a16:creationId xmlns:a16="http://schemas.microsoft.com/office/drawing/2014/main" id="{35CCB5FC-017C-4100-9178-398740D567F8}"/>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82">
              <a:extLst>
                <a:ext uri="{FF2B5EF4-FFF2-40B4-BE49-F238E27FC236}">
                  <a16:creationId xmlns:a16="http://schemas.microsoft.com/office/drawing/2014/main" id="{4D4D3B14-2A5F-464C-A8B3-FAD089941F88}"/>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83">
              <a:extLst>
                <a:ext uri="{FF2B5EF4-FFF2-40B4-BE49-F238E27FC236}">
                  <a16:creationId xmlns:a16="http://schemas.microsoft.com/office/drawing/2014/main" id="{4E490D20-565E-40D6-B249-B8E5D8E9F52C}"/>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84">
              <a:extLst>
                <a:ext uri="{FF2B5EF4-FFF2-40B4-BE49-F238E27FC236}">
                  <a16:creationId xmlns:a16="http://schemas.microsoft.com/office/drawing/2014/main" id="{4A8F8D6E-0D22-47C6-8D96-963B71A5116C}"/>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85">
              <a:extLst>
                <a:ext uri="{FF2B5EF4-FFF2-40B4-BE49-F238E27FC236}">
                  <a16:creationId xmlns:a16="http://schemas.microsoft.com/office/drawing/2014/main" id="{6425DF1A-F22C-4269-AE5D-C0FB9401013F}"/>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86">
              <a:extLst>
                <a:ext uri="{FF2B5EF4-FFF2-40B4-BE49-F238E27FC236}">
                  <a16:creationId xmlns:a16="http://schemas.microsoft.com/office/drawing/2014/main" id="{A04F58D8-CA72-40CC-A7BF-2DF9D2699200}"/>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87">
              <a:extLst>
                <a:ext uri="{FF2B5EF4-FFF2-40B4-BE49-F238E27FC236}">
                  <a16:creationId xmlns:a16="http://schemas.microsoft.com/office/drawing/2014/main" id="{47445392-85FB-46AB-B062-3B07B8DB08F2}"/>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88">
              <a:extLst>
                <a:ext uri="{FF2B5EF4-FFF2-40B4-BE49-F238E27FC236}">
                  <a16:creationId xmlns:a16="http://schemas.microsoft.com/office/drawing/2014/main" id="{A0F37802-251F-40B9-A848-505DA722D74B}"/>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89">
              <a:extLst>
                <a:ext uri="{FF2B5EF4-FFF2-40B4-BE49-F238E27FC236}">
                  <a16:creationId xmlns:a16="http://schemas.microsoft.com/office/drawing/2014/main" id="{1AABA083-1292-4EC4-BFA6-4B33A168228B}"/>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90">
              <a:extLst>
                <a:ext uri="{FF2B5EF4-FFF2-40B4-BE49-F238E27FC236}">
                  <a16:creationId xmlns:a16="http://schemas.microsoft.com/office/drawing/2014/main" id="{CF9498DC-549E-430C-8E16-4BD2A59F60B1}"/>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91">
              <a:extLst>
                <a:ext uri="{FF2B5EF4-FFF2-40B4-BE49-F238E27FC236}">
                  <a16:creationId xmlns:a16="http://schemas.microsoft.com/office/drawing/2014/main" id="{684E8CB8-D1DF-436F-BEEB-70C88130DEFC}"/>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92">
              <a:extLst>
                <a:ext uri="{FF2B5EF4-FFF2-40B4-BE49-F238E27FC236}">
                  <a16:creationId xmlns:a16="http://schemas.microsoft.com/office/drawing/2014/main" id="{FF227B06-ACF5-4D6C-86A6-F06DAC93B8B4}"/>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93">
              <a:extLst>
                <a:ext uri="{FF2B5EF4-FFF2-40B4-BE49-F238E27FC236}">
                  <a16:creationId xmlns:a16="http://schemas.microsoft.com/office/drawing/2014/main" id="{8E80270C-2263-49F4-B37D-32DB62767C20}"/>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Line 94">
              <a:extLst>
                <a:ext uri="{FF2B5EF4-FFF2-40B4-BE49-F238E27FC236}">
                  <a16:creationId xmlns:a16="http://schemas.microsoft.com/office/drawing/2014/main" id="{AE4C6E15-10AB-4D41-9D3A-0D11D71C406A}"/>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95">
              <a:extLst>
                <a:ext uri="{FF2B5EF4-FFF2-40B4-BE49-F238E27FC236}">
                  <a16:creationId xmlns:a16="http://schemas.microsoft.com/office/drawing/2014/main" id="{5D70082D-8F9D-4504-B8F5-4B2F0DB45A2D}"/>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96">
              <a:extLst>
                <a:ext uri="{FF2B5EF4-FFF2-40B4-BE49-F238E27FC236}">
                  <a16:creationId xmlns:a16="http://schemas.microsoft.com/office/drawing/2014/main" id="{5FDC0AB4-BCF6-44ED-8383-687F254AAABD}"/>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97">
              <a:extLst>
                <a:ext uri="{FF2B5EF4-FFF2-40B4-BE49-F238E27FC236}">
                  <a16:creationId xmlns:a16="http://schemas.microsoft.com/office/drawing/2014/main" id="{2AE9BF12-3E9B-4581-8AF4-9316887526CD}"/>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9" name="Group 98">
            <a:extLst>
              <a:ext uri="{FF2B5EF4-FFF2-40B4-BE49-F238E27FC236}">
                <a16:creationId xmlns:a16="http://schemas.microsoft.com/office/drawing/2014/main" id="{7CBA03E9-650D-4C7C-B62C-42610A155DC1}"/>
              </a:ext>
            </a:extLst>
          </p:cNvPr>
          <p:cNvGrpSpPr>
            <a:grpSpLocks/>
          </p:cNvGrpSpPr>
          <p:nvPr/>
        </p:nvGrpSpPr>
        <p:grpSpPr bwMode="auto">
          <a:xfrm rot="18244037">
            <a:off x="6584692" y="5193330"/>
            <a:ext cx="2166937" cy="539750"/>
            <a:chOff x="192" y="240"/>
            <a:chExt cx="5274" cy="1314"/>
          </a:xfrm>
        </p:grpSpPr>
        <p:sp>
          <p:nvSpPr>
            <p:cNvPr id="100" name="Oval 99">
              <a:extLst>
                <a:ext uri="{FF2B5EF4-FFF2-40B4-BE49-F238E27FC236}">
                  <a16:creationId xmlns:a16="http://schemas.microsoft.com/office/drawing/2014/main" id="{087FCBE7-D7FA-492A-BB06-09E5EB75072D}"/>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100">
              <a:extLst>
                <a:ext uri="{FF2B5EF4-FFF2-40B4-BE49-F238E27FC236}">
                  <a16:creationId xmlns:a16="http://schemas.microsoft.com/office/drawing/2014/main" id="{0C73222A-0A55-4CE6-B883-389CD46D9536}"/>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101">
              <a:extLst>
                <a:ext uri="{FF2B5EF4-FFF2-40B4-BE49-F238E27FC236}">
                  <a16:creationId xmlns:a16="http://schemas.microsoft.com/office/drawing/2014/main" id="{EFF0C668-989B-4235-9B1D-CA9C9A01A89C}"/>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102">
              <a:extLst>
                <a:ext uri="{FF2B5EF4-FFF2-40B4-BE49-F238E27FC236}">
                  <a16:creationId xmlns:a16="http://schemas.microsoft.com/office/drawing/2014/main" id="{1CFBA57E-B2ED-4A83-8004-D10A30C041C0}"/>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103">
              <a:extLst>
                <a:ext uri="{FF2B5EF4-FFF2-40B4-BE49-F238E27FC236}">
                  <a16:creationId xmlns:a16="http://schemas.microsoft.com/office/drawing/2014/main" id="{CD6E40A4-2361-4C72-A5E6-42DE13F5264F}"/>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104">
              <a:extLst>
                <a:ext uri="{FF2B5EF4-FFF2-40B4-BE49-F238E27FC236}">
                  <a16:creationId xmlns:a16="http://schemas.microsoft.com/office/drawing/2014/main" id="{BC495D67-4788-45A8-8BE3-93E0C33FCB0A}"/>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105">
              <a:extLst>
                <a:ext uri="{FF2B5EF4-FFF2-40B4-BE49-F238E27FC236}">
                  <a16:creationId xmlns:a16="http://schemas.microsoft.com/office/drawing/2014/main" id="{4AE6BECB-FA5C-485A-A9C5-A2B516D42224}"/>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106">
              <a:extLst>
                <a:ext uri="{FF2B5EF4-FFF2-40B4-BE49-F238E27FC236}">
                  <a16:creationId xmlns:a16="http://schemas.microsoft.com/office/drawing/2014/main" id="{AC1B6EEA-8499-4440-B86A-5A9B734B353E}"/>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107">
              <a:extLst>
                <a:ext uri="{FF2B5EF4-FFF2-40B4-BE49-F238E27FC236}">
                  <a16:creationId xmlns:a16="http://schemas.microsoft.com/office/drawing/2014/main" id="{DFDE52A0-32F1-434C-B9F8-BE4FDE503FF9}"/>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108">
              <a:extLst>
                <a:ext uri="{FF2B5EF4-FFF2-40B4-BE49-F238E27FC236}">
                  <a16:creationId xmlns:a16="http://schemas.microsoft.com/office/drawing/2014/main" id="{C980577A-CEFE-4C87-A26E-EFA3D1A38B0E}"/>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109">
              <a:extLst>
                <a:ext uri="{FF2B5EF4-FFF2-40B4-BE49-F238E27FC236}">
                  <a16:creationId xmlns:a16="http://schemas.microsoft.com/office/drawing/2014/main" id="{B14E5F0A-7CEF-4A55-B700-BBD103BAE4BE}"/>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110">
              <a:extLst>
                <a:ext uri="{FF2B5EF4-FFF2-40B4-BE49-F238E27FC236}">
                  <a16:creationId xmlns:a16="http://schemas.microsoft.com/office/drawing/2014/main" id="{AC34BFFD-5DA7-47D3-BC69-977EC67D2DD9}"/>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111">
              <a:extLst>
                <a:ext uri="{FF2B5EF4-FFF2-40B4-BE49-F238E27FC236}">
                  <a16:creationId xmlns:a16="http://schemas.microsoft.com/office/drawing/2014/main" id="{FE72E721-C710-47EB-A537-353688EAED64}"/>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Line 112">
              <a:extLst>
                <a:ext uri="{FF2B5EF4-FFF2-40B4-BE49-F238E27FC236}">
                  <a16:creationId xmlns:a16="http://schemas.microsoft.com/office/drawing/2014/main" id="{D038D672-96E8-4EE1-B1A1-D3E771C11695}"/>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113">
              <a:extLst>
                <a:ext uri="{FF2B5EF4-FFF2-40B4-BE49-F238E27FC236}">
                  <a16:creationId xmlns:a16="http://schemas.microsoft.com/office/drawing/2014/main" id="{28F01B92-06AC-4DAD-88E0-492DCA6D4D16}"/>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114">
              <a:extLst>
                <a:ext uri="{FF2B5EF4-FFF2-40B4-BE49-F238E27FC236}">
                  <a16:creationId xmlns:a16="http://schemas.microsoft.com/office/drawing/2014/main" id="{4F9AE86D-80F7-4BDE-864A-05ED469FF570}"/>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115">
              <a:extLst>
                <a:ext uri="{FF2B5EF4-FFF2-40B4-BE49-F238E27FC236}">
                  <a16:creationId xmlns:a16="http://schemas.microsoft.com/office/drawing/2014/main" id="{4A0222BA-7A67-43B7-A1C1-6FA4448ECF62}"/>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116">
              <a:extLst>
                <a:ext uri="{FF2B5EF4-FFF2-40B4-BE49-F238E27FC236}">
                  <a16:creationId xmlns:a16="http://schemas.microsoft.com/office/drawing/2014/main" id="{5C519C98-9736-4DC4-B983-08E0343D3787}"/>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 name="Group 117">
            <a:extLst>
              <a:ext uri="{FF2B5EF4-FFF2-40B4-BE49-F238E27FC236}">
                <a16:creationId xmlns:a16="http://schemas.microsoft.com/office/drawing/2014/main" id="{82414126-0570-45AB-B9C1-E5AB015714B1}"/>
              </a:ext>
            </a:extLst>
          </p:cNvPr>
          <p:cNvGrpSpPr>
            <a:grpSpLocks/>
          </p:cNvGrpSpPr>
          <p:nvPr/>
        </p:nvGrpSpPr>
        <p:grpSpPr bwMode="auto">
          <a:xfrm rot="17587236">
            <a:off x="6797417" y="5317155"/>
            <a:ext cx="2166937" cy="539750"/>
            <a:chOff x="192" y="240"/>
            <a:chExt cx="5274" cy="1314"/>
          </a:xfrm>
        </p:grpSpPr>
        <p:sp>
          <p:nvSpPr>
            <p:cNvPr id="119" name="Oval 118">
              <a:extLst>
                <a:ext uri="{FF2B5EF4-FFF2-40B4-BE49-F238E27FC236}">
                  <a16:creationId xmlns:a16="http://schemas.microsoft.com/office/drawing/2014/main" id="{75E74865-07F4-4E3E-8B0A-2996AF18ECA9}"/>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Line 119">
              <a:extLst>
                <a:ext uri="{FF2B5EF4-FFF2-40B4-BE49-F238E27FC236}">
                  <a16:creationId xmlns:a16="http://schemas.microsoft.com/office/drawing/2014/main" id="{F667906E-3A6D-4D8C-89D9-821C16D32D6A}"/>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120">
              <a:extLst>
                <a:ext uri="{FF2B5EF4-FFF2-40B4-BE49-F238E27FC236}">
                  <a16:creationId xmlns:a16="http://schemas.microsoft.com/office/drawing/2014/main" id="{66FD84DC-6A15-4B52-AE32-3A6E68E67B93}"/>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121">
              <a:extLst>
                <a:ext uri="{FF2B5EF4-FFF2-40B4-BE49-F238E27FC236}">
                  <a16:creationId xmlns:a16="http://schemas.microsoft.com/office/drawing/2014/main" id="{95251179-497D-419F-B3ED-BB04897FEE3B}"/>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122">
              <a:extLst>
                <a:ext uri="{FF2B5EF4-FFF2-40B4-BE49-F238E27FC236}">
                  <a16:creationId xmlns:a16="http://schemas.microsoft.com/office/drawing/2014/main" id="{DDD6909D-914B-44BE-AA83-1C66C5BABAF1}"/>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123">
              <a:extLst>
                <a:ext uri="{FF2B5EF4-FFF2-40B4-BE49-F238E27FC236}">
                  <a16:creationId xmlns:a16="http://schemas.microsoft.com/office/drawing/2014/main" id="{12A44080-301D-43A3-9A36-68FF88021138}"/>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124">
              <a:extLst>
                <a:ext uri="{FF2B5EF4-FFF2-40B4-BE49-F238E27FC236}">
                  <a16:creationId xmlns:a16="http://schemas.microsoft.com/office/drawing/2014/main" id="{A772879D-A18C-48F3-B119-79F6B415E1E0}"/>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125">
              <a:extLst>
                <a:ext uri="{FF2B5EF4-FFF2-40B4-BE49-F238E27FC236}">
                  <a16:creationId xmlns:a16="http://schemas.microsoft.com/office/drawing/2014/main" id="{633C025E-B151-4D1C-A859-1CFED1F147D0}"/>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126">
              <a:extLst>
                <a:ext uri="{FF2B5EF4-FFF2-40B4-BE49-F238E27FC236}">
                  <a16:creationId xmlns:a16="http://schemas.microsoft.com/office/drawing/2014/main" id="{7984A83B-4A5E-406E-B589-8F424AD87FA5}"/>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127">
              <a:extLst>
                <a:ext uri="{FF2B5EF4-FFF2-40B4-BE49-F238E27FC236}">
                  <a16:creationId xmlns:a16="http://schemas.microsoft.com/office/drawing/2014/main" id="{CC6A1016-86CE-4E56-A781-24677E5AFD17}"/>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Line 128">
              <a:extLst>
                <a:ext uri="{FF2B5EF4-FFF2-40B4-BE49-F238E27FC236}">
                  <a16:creationId xmlns:a16="http://schemas.microsoft.com/office/drawing/2014/main" id="{0C7C3ACE-D348-42CF-B06E-1255914E6215}"/>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Line 129">
              <a:extLst>
                <a:ext uri="{FF2B5EF4-FFF2-40B4-BE49-F238E27FC236}">
                  <a16:creationId xmlns:a16="http://schemas.microsoft.com/office/drawing/2014/main" id="{796ED2A6-BA19-444D-9AE9-950F77D97077}"/>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130">
              <a:extLst>
                <a:ext uri="{FF2B5EF4-FFF2-40B4-BE49-F238E27FC236}">
                  <a16:creationId xmlns:a16="http://schemas.microsoft.com/office/drawing/2014/main" id="{1D6193E0-2779-499D-BCAD-390CC322F845}"/>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Line 131">
              <a:extLst>
                <a:ext uri="{FF2B5EF4-FFF2-40B4-BE49-F238E27FC236}">
                  <a16:creationId xmlns:a16="http://schemas.microsoft.com/office/drawing/2014/main" id="{799C4659-0037-4ADE-8652-591D7BB1146D}"/>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Line 132">
              <a:extLst>
                <a:ext uri="{FF2B5EF4-FFF2-40B4-BE49-F238E27FC236}">
                  <a16:creationId xmlns:a16="http://schemas.microsoft.com/office/drawing/2014/main" id="{B4A90CA3-E9CD-461B-84EB-11EAC4B1F324}"/>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Line 133">
              <a:extLst>
                <a:ext uri="{FF2B5EF4-FFF2-40B4-BE49-F238E27FC236}">
                  <a16:creationId xmlns:a16="http://schemas.microsoft.com/office/drawing/2014/main" id="{754CD6FD-22C7-4504-B7DE-A3B6D391FF4B}"/>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134">
              <a:extLst>
                <a:ext uri="{FF2B5EF4-FFF2-40B4-BE49-F238E27FC236}">
                  <a16:creationId xmlns:a16="http://schemas.microsoft.com/office/drawing/2014/main" id="{B85367E3-9AEB-4AD4-9600-6FF24057FBBB}"/>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135">
              <a:extLst>
                <a:ext uri="{FF2B5EF4-FFF2-40B4-BE49-F238E27FC236}">
                  <a16:creationId xmlns:a16="http://schemas.microsoft.com/office/drawing/2014/main" id="{D4D8A938-F985-4494-BD45-8BB6927A06C2}"/>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7" name="Group 136">
            <a:extLst>
              <a:ext uri="{FF2B5EF4-FFF2-40B4-BE49-F238E27FC236}">
                <a16:creationId xmlns:a16="http://schemas.microsoft.com/office/drawing/2014/main" id="{13E29DCC-EFDF-442F-83A4-7A81AB6327B9}"/>
              </a:ext>
            </a:extLst>
          </p:cNvPr>
          <p:cNvGrpSpPr>
            <a:grpSpLocks/>
          </p:cNvGrpSpPr>
          <p:nvPr/>
        </p:nvGrpSpPr>
        <p:grpSpPr bwMode="auto">
          <a:xfrm rot="16605098">
            <a:off x="6972041" y="5321917"/>
            <a:ext cx="2166938" cy="539750"/>
            <a:chOff x="192" y="240"/>
            <a:chExt cx="5274" cy="1314"/>
          </a:xfrm>
        </p:grpSpPr>
        <p:sp>
          <p:nvSpPr>
            <p:cNvPr id="138" name="Oval 137">
              <a:extLst>
                <a:ext uri="{FF2B5EF4-FFF2-40B4-BE49-F238E27FC236}">
                  <a16:creationId xmlns:a16="http://schemas.microsoft.com/office/drawing/2014/main" id="{F20EF21D-EA64-4627-98EB-6C98D0B0344B}"/>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Line 138">
              <a:extLst>
                <a:ext uri="{FF2B5EF4-FFF2-40B4-BE49-F238E27FC236}">
                  <a16:creationId xmlns:a16="http://schemas.microsoft.com/office/drawing/2014/main" id="{F2F076FA-009B-4A89-9EBE-2714647F5B14}"/>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139">
              <a:extLst>
                <a:ext uri="{FF2B5EF4-FFF2-40B4-BE49-F238E27FC236}">
                  <a16:creationId xmlns:a16="http://schemas.microsoft.com/office/drawing/2014/main" id="{CECC2832-558B-4A25-8B6D-FA468C78D4CF}"/>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140">
              <a:extLst>
                <a:ext uri="{FF2B5EF4-FFF2-40B4-BE49-F238E27FC236}">
                  <a16:creationId xmlns:a16="http://schemas.microsoft.com/office/drawing/2014/main" id="{C93F2681-C148-430A-BE20-510E05977FCF}"/>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141">
              <a:extLst>
                <a:ext uri="{FF2B5EF4-FFF2-40B4-BE49-F238E27FC236}">
                  <a16:creationId xmlns:a16="http://schemas.microsoft.com/office/drawing/2014/main" id="{0491D95C-966B-47CA-8E59-9B4882865568}"/>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142">
              <a:extLst>
                <a:ext uri="{FF2B5EF4-FFF2-40B4-BE49-F238E27FC236}">
                  <a16:creationId xmlns:a16="http://schemas.microsoft.com/office/drawing/2014/main" id="{B314196D-2FD2-46E7-B36B-D4E0D8106D12}"/>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Line 143">
              <a:extLst>
                <a:ext uri="{FF2B5EF4-FFF2-40B4-BE49-F238E27FC236}">
                  <a16:creationId xmlns:a16="http://schemas.microsoft.com/office/drawing/2014/main" id="{A5D911B9-01CA-41D6-803C-A4269B86DDF9}"/>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Line 144">
              <a:extLst>
                <a:ext uri="{FF2B5EF4-FFF2-40B4-BE49-F238E27FC236}">
                  <a16:creationId xmlns:a16="http://schemas.microsoft.com/office/drawing/2014/main" id="{6DC9973E-5385-494B-8891-DAA8A820D446}"/>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145">
              <a:extLst>
                <a:ext uri="{FF2B5EF4-FFF2-40B4-BE49-F238E27FC236}">
                  <a16:creationId xmlns:a16="http://schemas.microsoft.com/office/drawing/2014/main" id="{79AF0F61-3C7F-4D04-9257-0F1A201112FF}"/>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146">
              <a:extLst>
                <a:ext uri="{FF2B5EF4-FFF2-40B4-BE49-F238E27FC236}">
                  <a16:creationId xmlns:a16="http://schemas.microsoft.com/office/drawing/2014/main" id="{88B058C1-1575-45C1-BD4B-EBDC6BCAD248}"/>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147">
              <a:extLst>
                <a:ext uri="{FF2B5EF4-FFF2-40B4-BE49-F238E27FC236}">
                  <a16:creationId xmlns:a16="http://schemas.microsoft.com/office/drawing/2014/main" id="{416DCF7A-AE91-4C74-A73B-48E56BC6AAFB}"/>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Line 148">
              <a:extLst>
                <a:ext uri="{FF2B5EF4-FFF2-40B4-BE49-F238E27FC236}">
                  <a16:creationId xmlns:a16="http://schemas.microsoft.com/office/drawing/2014/main" id="{7A4BEB4C-537C-49D0-B1FF-0283D37A0CAF}"/>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Line 149">
              <a:extLst>
                <a:ext uri="{FF2B5EF4-FFF2-40B4-BE49-F238E27FC236}">
                  <a16:creationId xmlns:a16="http://schemas.microsoft.com/office/drawing/2014/main" id="{326F49FE-6717-4B5F-B29F-41A8E90FEB35}"/>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150">
              <a:extLst>
                <a:ext uri="{FF2B5EF4-FFF2-40B4-BE49-F238E27FC236}">
                  <a16:creationId xmlns:a16="http://schemas.microsoft.com/office/drawing/2014/main" id="{8A012D01-A42C-4A3B-A678-5FFE7C1C0548}"/>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151">
              <a:extLst>
                <a:ext uri="{FF2B5EF4-FFF2-40B4-BE49-F238E27FC236}">
                  <a16:creationId xmlns:a16="http://schemas.microsoft.com/office/drawing/2014/main" id="{B637AAC2-4308-42AD-A5AE-0096B288FFF7}"/>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152">
              <a:extLst>
                <a:ext uri="{FF2B5EF4-FFF2-40B4-BE49-F238E27FC236}">
                  <a16:creationId xmlns:a16="http://schemas.microsoft.com/office/drawing/2014/main" id="{647ACAD3-BBE6-4FF9-8397-DD243BB79C90}"/>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ine 153">
              <a:extLst>
                <a:ext uri="{FF2B5EF4-FFF2-40B4-BE49-F238E27FC236}">
                  <a16:creationId xmlns:a16="http://schemas.microsoft.com/office/drawing/2014/main" id="{B5E34CA8-BBF5-4131-A3AD-3537B29689AC}"/>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Line 154">
              <a:extLst>
                <a:ext uri="{FF2B5EF4-FFF2-40B4-BE49-F238E27FC236}">
                  <a16:creationId xmlns:a16="http://schemas.microsoft.com/office/drawing/2014/main" id="{9247CFFA-86E9-4A2D-9811-4AC23E7DB4C3}"/>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6" name="Group 155">
            <a:extLst>
              <a:ext uri="{FF2B5EF4-FFF2-40B4-BE49-F238E27FC236}">
                <a16:creationId xmlns:a16="http://schemas.microsoft.com/office/drawing/2014/main" id="{A551873F-3185-469E-AE1C-59F94C789D89}"/>
              </a:ext>
            </a:extLst>
          </p:cNvPr>
          <p:cNvGrpSpPr>
            <a:grpSpLocks/>
          </p:cNvGrpSpPr>
          <p:nvPr/>
        </p:nvGrpSpPr>
        <p:grpSpPr bwMode="auto">
          <a:xfrm rot="14788612">
            <a:off x="6992680" y="5339380"/>
            <a:ext cx="2166937" cy="539750"/>
            <a:chOff x="192" y="240"/>
            <a:chExt cx="5274" cy="1314"/>
          </a:xfrm>
        </p:grpSpPr>
        <p:sp>
          <p:nvSpPr>
            <p:cNvPr id="157" name="Oval 156">
              <a:extLst>
                <a:ext uri="{FF2B5EF4-FFF2-40B4-BE49-F238E27FC236}">
                  <a16:creationId xmlns:a16="http://schemas.microsoft.com/office/drawing/2014/main" id="{56047A60-0526-40C1-9B98-1F634A8C0B56}"/>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Line 157">
              <a:extLst>
                <a:ext uri="{FF2B5EF4-FFF2-40B4-BE49-F238E27FC236}">
                  <a16:creationId xmlns:a16="http://schemas.microsoft.com/office/drawing/2014/main" id="{800BEFC3-907C-47FE-A128-49D24A0C389D}"/>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158">
              <a:extLst>
                <a:ext uri="{FF2B5EF4-FFF2-40B4-BE49-F238E27FC236}">
                  <a16:creationId xmlns:a16="http://schemas.microsoft.com/office/drawing/2014/main" id="{CC85D3D0-E813-4026-BD2F-1B71CFBC15FA}"/>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Line 159">
              <a:extLst>
                <a:ext uri="{FF2B5EF4-FFF2-40B4-BE49-F238E27FC236}">
                  <a16:creationId xmlns:a16="http://schemas.microsoft.com/office/drawing/2014/main" id="{B5381414-1C4A-4998-AC5A-7F8F81F754A3}"/>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Line 160">
              <a:extLst>
                <a:ext uri="{FF2B5EF4-FFF2-40B4-BE49-F238E27FC236}">
                  <a16:creationId xmlns:a16="http://schemas.microsoft.com/office/drawing/2014/main" id="{8218AA6F-4FB6-4FEC-8CDD-27C06194959A}"/>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Line 161">
              <a:extLst>
                <a:ext uri="{FF2B5EF4-FFF2-40B4-BE49-F238E27FC236}">
                  <a16:creationId xmlns:a16="http://schemas.microsoft.com/office/drawing/2014/main" id="{48DC44BF-E3CE-4769-9192-4FE21D56BB7A}"/>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Line 162">
              <a:extLst>
                <a:ext uri="{FF2B5EF4-FFF2-40B4-BE49-F238E27FC236}">
                  <a16:creationId xmlns:a16="http://schemas.microsoft.com/office/drawing/2014/main" id="{33A689DE-C169-49E5-A967-FECF63DB29E6}"/>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Line 163">
              <a:extLst>
                <a:ext uri="{FF2B5EF4-FFF2-40B4-BE49-F238E27FC236}">
                  <a16:creationId xmlns:a16="http://schemas.microsoft.com/office/drawing/2014/main" id="{4CAA891E-2CCD-41AD-AC9D-32448150BD37}"/>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 name="Line 164">
              <a:extLst>
                <a:ext uri="{FF2B5EF4-FFF2-40B4-BE49-F238E27FC236}">
                  <a16:creationId xmlns:a16="http://schemas.microsoft.com/office/drawing/2014/main" id="{D1F9F988-FD01-4BF1-B533-1300B7FD96AA}"/>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 name="Line 165">
              <a:extLst>
                <a:ext uri="{FF2B5EF4-FFF2-40B4-BE49-F238E27FC236}">
                  <a16:creationId xmlns:a16="http://schemas.microsoft.com/office/drawing/2014/main" id="{0676EA94-C7C3-46F5-82B6-294B5D395D1E}"/>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Line 166">
              <a:extLst>
                <a:ext uri="{FF2B5EF4-FFF2-40B4-BE49-F238E27FC236}">
                  <a16:creationId xmlns:a16="http://schemas.microsoft.com/office/drawing/2014/main" id="{E9226AA7-B758-4FE5-8F34-BCF64B0AA71C}"/>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 name="Line 167">
              <a:extLst>
                <a:ext uri="{FF2B5EF4-FFF2-40B4-BE49-F238E27FC236}">
                  <a16:creationId xmlns:a16="http://schemas.microsoft.com/office/drawing/2014/main" id="{544AACD6-24D1-4C38-81EB-9F0E39E7472E}"/>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Line 168">
              <a:extLst>
                <a:ext uri="{FF2B5EF4-FFF2-40B4-BE49-F238E27FC236}">
                  <a16:creationId xmlns:a16="http://schemas.microsoft.com/office/drawing/2014/main" id="{7B91E18E-71DC-41EF-8319-098CEBD1AF4F}"/>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Line 169">
              <a:extLst>
                <a:ext uri="{FF2B5EF4-FFF2-40B4-BE49-F238E27FC236}">
                  <a16:creationId xmlns:a16="http://schemas.microsoft.com/office/drawing/2014/main" id="{A80525D3-2C38-4905-BF8C-332A5CA74B76}"/>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170">
              <a:extLst>
                <a:ext uri="{FF2B5EF4-FFF2-40B4-BE49-F238E27FC236}">
                  <a16:creationId xmlns:a16="http://schemas.microsoft.com/office/drawing/2014/main" id="{7036C698-146D-4E14-8C65-ACEBFC77E722}"/>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Line 171">
              <a:extLst>
                <a:ext uri="{FF2B5EF4-FFF2-40B4-BE49-F238E27FC236}">
                  <a16:creationId xmlns:a16="http://schemas.microsoft.com/office/drawing/2014/main" id="{59C146F1-F6AB-4105-8FB8-14D92BF4E4B9}"/>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Line 172">
              <a:extLst>
                <a:ext uri="{FF2B5EF4-FFF2-40B4-BE49-F238E27FC236}">
                  <a16:creationId xmlns:a16="http://schemas.microsoft.com/office/drawing/2014/main" id="{C0F9957D-E6FA-4598-BF13-9BD7194493C9}"/>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Line 173">
              <a:extLst>
                <a:ext uri="{FF2B5EF4-FFF2-40B4-BE49-F238E27FC236}">
                  <a16:creationId xmlns:a16="http://schemas.microsoft.com/office/drawing/2014/main" id="{E0FE6BB0-F31B-4C03-9D81-EACC92FF8751}"/>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 name="Group 174">
            <a:extLst>
              <a:ext uri="{FF2B5EF4-FFF2-40B4-BE49-F238E27FC236}">
                <a16:creationId xmlns:a16="http://schemas.microsoft.com/office/drawing/2014/main" id="{F45BB3A6-518E-4C10-9282-ECCEC7D37333}"/>
              </a:ext>
            </a:extLst>
          </p:cNvPr>
          <p:cNvGrpSpPr>
            <a:grpSpLocks/>
          </p:cNvGrpSpPr>
          <p:nvPr/>
        </p:nvGrpSpPr>
        <p:grpSpPr bwMode="auto">
          <a:xfrm rot="14226904">
            <a:off x="7205404" y="5267942"/>
            <a:ext cx="2166938" cy="539750"/>
            <a:chOff x="192" y="240"/>
            <a:chExt cx="5274" cy="1314"/>
          </a:xfrm>
        </p:grpSpPr>
        <p:sp>
          <p:nvSpPr>
            <p:cNvPr id="176" name="Oval 175">
              <a:extLst>
                <a:ext uri="{FF2B5EF4-FFF2-40B4-BE49-F238E27FC236}">
                  <a16:creationId xmlns:a16="http://schemas.microsoft.com/office/drawing/2014/main" id="{3F3C5BC5-331A-41FA-BD1F-7C11BAD99700}"/>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Line 176">
              <a:extLst>
                <a:ext uri="{FF2B5EF4-FFF2-40B4-BE49-F238E27FC236}">
                  <a16:creationId xmlns:a16="http://schemas.microsoft.com/office/drawing/2014/main" id="{30D31209-314D-4978-974F-5833E41E1B30}"/>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 name="Line 177">
              <a:extLst>
                <a:ext uri="{FF2B5EF4-FFF2-40B4-BE49-F238E27FC236}">
                  <a16:creationId xmlns:a16="http://schemas.microsoft.com/office/drawing/2014/main" id="{94D76D40-459C-42A1-B4C6-D2602281499B}"/>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 name="Line 178">
              <a:extLst>
                <a:ext uri="{FF2B5EF4-FFF2-40B4-BE49-F238E27FC236}">
                  <a16:creationId xmlns:a16="http://schemas.microsoft.com/office/drawing/2014/main" id="{B4817519-26CA-451B-B368-1C5CBAE4887B}"/>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 name="Line 179">
              <a:extLst>
                <a:ext uri="{FF2B5EF4-FFF2-40B4-BE49-F238E27FC236}">
                  <a16:creationId xmlns:a16="http://schemas.microsoft.com/office/drawing/2014/main" id="{BE47740D-7763-477D-9DB3-F3352E2359AB}"/>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 name="Line 180">
              <a:extLst>
                <a:ext uri="{FF2B5EF4-FFF2-40B4-BE49-F238E27FC236}">
                  <a16:creationId xmlns:a16="http://schemas.microsoft.com/office/drawing/2014/main" id="{96D1CB84-1683-49A9-A911-A907BF269429}"/>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Line 181">
              <a:extLst>
                <a:ext uri="{FF2B5EF4-FFF2-40B4-BE49-F238E27FC236}">
                  <a16:creationId xmlns:a16="http://schemas.microsoft.com/office/drawing/2014/main" id="{1F72A42C-7932-44BE-905F-18D21C61F51C}"/>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 name="Line 182">
              <a:extLst>
                <a:ext uri="{FF2B5EF4-FFF2-40B4-BE49-F238E27FC236}">
                  <a16:creationId xmlns:a16="http://schemas.microsoft.com/office/drawing/2014/main" id="{97993D14-56BD-444D-8D75-9CBF53C78338}"/>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Line 183">
              <a:extLst>
                <a:ext uri="{FF2B5EF4-FFF2-40B4-BE49-F238E27FC236}">
                  <a16:creationId xmlns:a16="http://schemas.microsoft.com/office/drawing/2014/main" id="{8C7DC080-F400-4340-9356-86945CCDBF71}"/>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 name="Line 184">
              <a:extLst>
                <a:ext uri="{FF2B5EF4-FFF2-40B4-BE49-F238E27FC236}">
                  <a16:creationId xmlns:a16="http://schemas.microsoft.com/office/drawing/2014/main" id="{BD8BCC34-3518-4D95-A7FA-0E3A8186C6A9}"/>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Line 185">
              <a:extLst>
                <a:ext uri="{FF2B5EF4-FFF2-40B4-BE49-F238E27FC236}">
                  <a16:creationId xmlns:a16="http://schemas.microsoft.com/office/drawing/2014/main" id="{20225203-8AAB-4A90-862E-20FB20923363}"/>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 name="Line 186">
              <a:extLst>
                <a:ext uri="{FF2B5EF4-FFF2-40B4-BE49-F238E27FC236}">
                  <a16:creationId xmlns:a16="http://schemas.microsoft.com/office/drawing/2014/main" id="{25F99DAC-8134-424B-A4DB-6F388007E4AB}"/>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Line 187">
              <a:extLst>
                <a:ext uri="{FF2B5EF4-FFF2-40B4-BE49-F238E27FC236}">
                  <a16:creationId xmlns:a16="http://schemas.microsoft.com/office/drawing/2014/main" id="{F7C08176-94B3-4C69-A453-1C9FF34BA319}"/>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 name="Line 188">
              <a:extLst>
                <a:ext uri="{FF2B5EF4-FFF2-40B4-BE49-F238E27FC236}">
                  <a16:creationId xmlns:a16="http://schemas.microsoft.com/office/drawing/2014/main" id="{03A2742A-CAD1-41FC-AFE7-4329B8F5E394}"/>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 name="Line 189">
              <a:extLst>
                <a:ext uri="{FF2B5EF4-FFF2-40B4-BE49-F238E27FC236}">
                  <a16:creationId xmlns:a16="http://schemas.microsoft.com/office/drawing/2014/main" id="{F972FCF8-9C5D-4A3C-B010-0E34702C4E8A}"/>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 name="Line 190">
              <a:extLst>
                <a:ext uri="{FF2B5EF4-FFF2-40B4-BE49-F238E27FC236}">
                  <a16:creationId xmlns:a16="http://schemas.microsoft.com/office/drawing/2014/main" id="{9992B1CE-CBF4-4C17-B0D8-C1E6D32143FD}"/>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 name="Line 191">
              <a:extLst>
                <a:ext uri="{FF2B5EF4-FFF2-40B4-BE49-F238E27FC236}">
                  <a16:creationId xmlns:a16="http://schemas.microsoft.com/office/drawing/2014/main" id="{BD7676A3-22CC-4F32-801F-C6D9651FA539}"/>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 name="Line 192">
              <a:extLst>
                <a:ext uri="{FF2B5EF4-FFF2-40B4-BE49-F238E27FC236}">
                  <a16:creationId xmlns:a16="http://schemas.microsoft.com/office/drawing/2014/main" id="{62AB35C4-18C6-4A0D-9BEF-224EC27B1A94}"/>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 name="Group 193">
            <a:extLst>
              <a:ext uri="{FF2B5EF4-FFF2-40B4-BE49-F238E27FC236}">
                <a16:creationId xmlns:a16="http://schemas.microsoft.com/office/drawing/2014/main" id="{199926F3-BC21-425B-B29F-34830C565108}"/>
              </a:ext>
            </a:extLst>
          </p:cNvPr>
          <p:cNvGrpSpPr>
            <a:grpSpLocks/>
          </p:cNvGrpSpPr>
          <p:nvPr/>
        </p:nvGrpSpPr>
        <p:grpSpPr bwMode="auto">
          <a:xfrm rot="13520241">
            <a:off x="7449880" y="5237780"/>
            <a:ext cx="2166937" cy="539750"/>
            <a:chOff x="192" y="240"/>
            <a:chExt cx="5274" cy="1314"/>
          </a:xfrm>
        </p:grpSpPr>
        <p:sp>
          <p:nvSpPr>
            <p:cNvPr id="195" name="Oval 194">
              <a:extLst>
                <a:ext uri="{FF2B5EF4-FFF2-40B4-BE49-F238E27FC236}">
                  <a16:creationId xmlns:a16="http://schemas.microsoft.com/office/drawing/2014/main" id="{5E0670C1-503B-41A5-ACCD-11078B6BC16A}"/>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 name="Line 195">
              <a:extLst>
                <a:ext uri="{FF2B5EF4-FFF2-40B4-BE49-F238E27FC236}">
                  <a16:creationId xmlns:a16="http://schemas.microsoft.com/office/drawing/2014/main" id="{815B7DDE-8746-4071-98A8-C95191076C84}"/>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 name="Line 196">
              <a:extLst>
                <a:ext uri="{FF2B5EF4-FFF2-40B4-BE49-F238E27FC236}">
                  <a16:creationId xmlns:a16="http://schemas.microsoft.com/office/drawing/2014/main" id="{4C3626AC-ED87-4533-B24C-4717027B02C0}"/>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 name="Line 197">
              <a:extLst>
                <a:ext uri="{FF2B5EF4-FFF2-40B4-BE49-F238E27FC236}">
                  <a16:creationId xmlns:a16="http://schemas.microsoft.com/office/drawing/2014/main" id="{4666C309-A121-406B-8744-44CB493E02B8}"/>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 name="Line 198">
              <a:extLst>
                <a:ext uri="{FF2B5EF4-FFF2-40B4-BE49-F238E27FC236}">
                  <a16:creationId xmlns:a16="http://schemas.microsoft.com/office/drawing/2014/main" id="{B4DB060B-DECD-4D9A-89E2-498574988E35}"/>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 name="Line 199">
              <a:extLst>
                <a:ext uri="{FF2B5EF4-FFF2-40B4-BE49-F238E27FC236}">
                  <a16:creationId xmlns:a16="http://schemas.microsoft.com/office/drawing/2014/main" id="{6E7BF5AA-4DAD-4832-B4ED-42739911BCDB}"/>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 name="Line 200">
              <a:extLst>
                <a:ext uri="{FF2B5EF4-FFF2-40B4-BE49-F238E27FC236}">
                  <a16:creationId xmlns:a16="http://schemas.microsoft.com/office/drawing/2014/main" id="{A27B4486-2C84-47FA-A6F9-1E2A7078C272}"/>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 name="Line 201">
              <a:extLst>
                <a:ext uri="{FF2B5EF4-FFF2-40B4-BE49-F238E27FC236}">
                  <a16:creationId xmlns:a16="http://schemas.microsoft.com/office/drawing/2014/main" id="{7F78CF2C-1E84-482B-AC81-A5F17E6D3B7C}"/>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 name="Line 202">
              <a:extLst>
                <a:ext uri="{FF2B5EF4-FFF2-40B4-BE49-F238E27FC236}">
                  <a16:creationId xmlns:a16="http://schemas.microsoft.com/office/drawing/2014/main" id="{9400FFAE-4616-4B24-A2E2-AF0E684FB897}"/>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 name="Line 203">
              <a:extLst>
                <a:ext uri="{FF2B5EF4-FFF2-40B4-BE49-F238E27FC236}">
                  <a16:creationId xmlns:a16="http://schemas.microsoft.com/office/drawing/2014/main" id="{47970547-BE46-4EE5-A9E4-44B16DA21D6E}"/>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 name="Line 204">
              <a:extLst>
                <a:ext uri="{FF2B5EF4-FFF2-40B4-BE49-F238E27FC236}">
                  <a16:creationId xmlns:a16="http://schemas.microsoft.com/office/drawing/2014/main" id="{1A28F359-82CE-4C0A-A876-2F5587B7B321}"/>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 name="Line 205">
              <a:extLst>
                <a:ext uri="{FF2B5EF4-FFF2-40B4-BE49-F238E27FC236}">
                  <a16:creationId xmlns:a16="http://schemas.microsoft.com/office/drawing/2014/main" id="{E42A196B-4C47-4B1A-85FB-174E66497F66}"/>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 name="Line 206">
              <a:extLst>
                <a:ext uri="{FF2B5EF4-FFF2-40B4-BE49-F238E27FC236}">
                  <a16:creationId xmlns:a16="http://schemas.microsoft.com/office/drawing/2014/main" id="{6F3A16E7-4105-43D3-B427-50BBCD680E84}"/>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 name="Line 207">
              <a:extLst>
                <a:ext uri="{FF2B5EF4-FFF2-40B4-BE49-F238E27FC236}">
                  <a16:creationId xmlns:a16="http://schemas.microsoft.com/office/drawing/2014/main" id="{82EFD6A3-283E-49DB-BB84-12F30CA4CF10}"/>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 name="Line 208">
              <a:extLst>
                <a:ext uri="{FF2B5EF4-FFF2-40B4-BE49-F238E27FC236}">
                  <a16:creationId xmlns:a16="http://schemas.microsoft.com/office/drawing/2014/main" id="{B8EFA519-73AD-4225-AF50-9EFB7BA30AC7}"/>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 name="Line 209">
              <a:extLst>
                <a:ext uri="{FF2B5EF4-FFF2-40B4-BE49-F238E27FC236}">
                  <a16:creationId xmlns:a16="http://schemas.microsoft.com/office/drawing/2014/main" id="{A5D71D09-DFD6-47CE-B51C-1EB9263F344A}"/>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 name="Line 210">
              <a:extLst>
                <a:ext uri="{FF2B5EF4-FFF2-40B4-BE49-F238E27FC236}">
                  <a16:creationId xmlns:a16="http://schemas.microsoft.com/office/drawing/2014/main" id="{F21B1A0D-F64B-4597-A719-59E63333C73A}"/>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 name="Line 211">
              <a:extLst>
                <a:ext uri="{FF2B5EF4-FFF2-40B4-BE49-F238E27FC236}">
                  <a16:creationId xmlns:a16="http://schemas.microsoft.com/office/drawing/2014/main" id="{39323CD7-1F5D-4F4D-9741-019D798C7431}"/>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3" name="Group 212">
            <a:extLst>
              <a:ext uri="{FF2B5EF4-FFF2-40B4-BE49-F238E27FC236}">
                <a16:creationId xmlns:a16="http://schemas.microsoft.com/office/drawing/2014/main" id="{A4A60C62-EB4B-496B-933E-12144A4943AE}"/>
              </a:ext>
            </a:extLst>
          </p:cNvPr>
          <p:cNvGrpSpPr>
            <a:grpSpLocks/>
          </p:cNvGrpSpPr>
          <p:nvPr/>
        </p:nvGrpSpPr>
        <p:grpSpPr bwMode="auto">
          <a:xfrm rot="1973096" flipH="1" flipV="1">
            <a:off x="7637999" y="5082998"/>
            <a:ext cx="2166937" cy="539750"/>
            <a:chOff x="192" y="240"/>
            <a:chExt cx="5274" cy="1314"/>
          </a:xfrm>
        </p:grpSpPr>
        <p:sp>
          <p:nvSpPr>
            <p:cNvPr id="214" name="Oval 213">
              <a:extLst>
                <a:ext uri="{FF2B5EF4-FFF2-40B4-BE49-F238E27FC236}">
                  <a16:creationId xmlns:a16="http://schemas.microsoft.com/office/drawing/2014/main" id="{ED111EC0-7B47-4A48-8CFD-1582714260B8}"/>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 name="Line 214">
              <a:extLst>
                <a:ext uri="{FF2B5EF4-FFF2-40B4-BE49-F238E27FC236}">
                  <a16:creationId xmlns:a16="http://schemas.microsoft.com/office/drawing/2014/main" id="{3CCF1D47-BDC2-4F8E-A17A-F25F989FDE0E}"/>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 name="Line 215">
              <a:extLst>
                <a:ext uri="{FF2B5EF4-FFF2-40B4-BE49-F238E27FC236}">
                  <a16:creationId xmlns:a16="http://schemas.microsoft.com/office/drawing/2014/main" id="{AF551B83-A69E-4917-879C-BF2787F3D64B}"/>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 name="Line 216">
              <a:extLst>
                <a:ext uri="{FF2B5EF4-FFF2-40B4-BE49-F238E27FC236}">
                  <a16:creationId xmlns:a16="http://schemas.microsoft.com/office/drawing/2014/main" id="{4A8AFE10-F288-48CB-990C-EAFB2249DD4A}"/>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 name="Line 217">
              <a:extLst>
                <a:ext uri="{FF2B5EF4-FFF2-40B4-BE49-F238E27FC236}">
                  <a16:creationId xmlns:a16="http://schemas.microsoft.com/office/drawing/2014/main" id="{E2A09A37-90AA-4B1C-80D6-709BE6203DD4}"/>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 name="Line 218">
              <a:extLst>
                <a:ext uri="{FF2B5EF4-FFF2-40B4-BE49-F238E27FC236}">
                  <a16:creationId xmlns:a16="http://schemas.microsoft.com/office/drawing/2014/main" id="{00108B0B-F2EB-4B6A-BA63-FF3B1E6E3C2B}"/>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Line 219">
              <a:extLst>
                <a:ext uri="{FF2B5EF4-FFF2-40B4-BE49-F238E27FC236}">
                  <a16:creationId xmlns:a16="http://schemas.microsoft.com/office/drawing/2014/main" id="{89F5E7C7-B5C4-4642-B802-EA18BADE3881}"/>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Line 220">
              <a:extLst>
                <a:ext uri="{FF2B5EF4-FFF2-40B4-BE49-F238E27FC236}">
                  <a16:creationId xmlns:a16="http://schemas.microsoft.com/office/drawing/2014/main" id="{0C771AE0-BB6A-4373-BC68-3B8D57D0621F}"/>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 name="Line 221">
              <a:extLst>
                <a:ext uri="{FF2B5EF4-FFF2-40B4-BE49-F238E27FC236}">
                  <a16:creationId xmlns:a16="http://schemas.microsoft.com/office/drawing/2014/main" id="{80F1B5F5-BE7F-49EA-8BA1-56C66D25EBB8}"/>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 name="Line 222">
              <a:extLst>
                <a:ext uri="{FF2B5EF4-FFF2-40B4-BE49-F238E27FC236}">
                  <a16:creationId xmlns:a16="http://schemas.microsoft.com/office/drawing/2014/main" id="{9ECBAE71-9277-4FF9-A0FA-C88A9B213728}"/>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 name="Line 223">
              <a:extLst>
                <a:ext uri="{FF2B5EF4-FFF2-40B4-BE49-F238E27FC236}">
                  <a16:creationId xmlns:a16="http://schemas.microsoft.com/office/drawing/2014/main" id="{89D9D879-E16F-43C0-9381-2FD541E53079}"/>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 name="Line 224">
              <a:extLst>
                <a:ext uri="{FF2B5EF4-FFF2-40B4-BE49-F238E27FC236}">
                  <a16:creationId xmlns:a16="http://schemas.microsoft.com/office/drawing/2014/main" id="{8E057F2A-A8E3-4694-B8AF-D0FCFD294CE3}"/>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 name="Line 225">
              <a:extLst>
                <a:ext uri="{FF2B5EF4-FFF2-40B4-BE49-F238E27FC236}">
                  <a16:creationId xmlns:a16="http://schemas.microsoft.com/office/drawing/2014/main" id="{DCCC63D6-937A-4341-8C69-B630FCDFCAE5}"/>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 name="Line 226">
              <a:extLst>
                <a:ext uri="{FF2B5EF4-FFF2-40B4-BE49-F238E27FC236}">
                  <a16:creationId xmlns:a16="http://schemas.microsoft.com/office/drawing/2014/main" id="{78411E66-BEE3-4F09-936D-336BD12AF7EC}"/>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 name="Line 227">
              <a:extLst>
                <a:ext uri="{FF2B5EF4-FFF2-40B4-BE49-F238E27FC236}">
                  <a16:creationId xmlns:a16="http://schemas.microsoft.com/office/drawing/2014/main" id="{F88036CE-059F-42A3-809C-84BFFABC07C3}"/>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 name="Line 228">
              <a:extLst>
                <a:ext uri="{FF2B5EF4-FFF2-40B4-BE49-F238E27FC236}">
                  <a16:creationId xmlns:a16="http://schemas.microsoft.com/office/drawing/2014/main" id="{9A73F95E-1718-42F3-8F84-2B047F70B5D7}"/>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 name="Line 229">
              <a:extLst>
                <a:ext uri="{FF2B5EF4-FFF2-40B4-BE49-F238E27FC236}">
                  <a16:creationId xmlns:a16="http://schemas.microsoft.com/office/drawing/2014/main" id="{6CDA6B24-AEB3-4F1D-A2AA-168369CD1540}"/>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 name="Line 230">
              <a:extLst>
                <a:ext uri="{FF2B5EF4-FFF2-40B4-BE49-F238E27FC236}">
                  <a16:creationId xmlns:a16="http://schemas.microsoft.com/office/drawing/2014/main" id="{8E64F74D-8CAD-4F01-989D-64415616982C}"/>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 name="Group 231">
            <a:extLst>
              <a:ext uri="{FF2B5EF4-FFF2-40B4-BE49-F238E27FC236}">
                <a16:creationId xmlns:a16="http://schemas.microsoft.com/office/drawing/2014/main" id="{20DE190C-1453-4F5E-B5E9-73CFE5E15769}"/>
              </a:ext>
            </a:extLst>
          </p:cNvPr>
          <p:cNvGrpSpPr>
            <a:grpSpLocks/>
          </p:cNvGrpSpPr>
          <p:nvPr/>
        </p:nvGrpSpPr>
        <p:grpSpPr bwMode="auto">
          <a:xfrm rot="1510194" flipH="1" flipV="1">
            <a:off x="7782460" y="4822648"/>
            <a:ext cx="2166938" cy="539750"/>
            <a:chOff x="192" y="240"/>
            <a:chExt cx="5274" cy="1314"/>
          </a:xfrm>
        </p:grpSpPr>
        <p:sp>
          <p:nvSpPr>
            <p:cNvPr id="233" name="Oval 232">
              <a:extLst>
                <a:ext uri="{FF2B5EF4-FFF2-40B4-BE49-F238E27FC236}">
                  <a16:creationId xmlns:a16="http://schemas.microsoft.com/office/drawing/2014/main" id="{93D7E68E-56FC-4518-AD99-370258BC705F}"/>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 name="Line 233">
              <a:extLst>
                <a:ext uri="{FF2B5EF4-FFF2-40B4-BE49-F238E27FC236}">
                  <a16:creationId xmlns:a16="http://schemas.microsoft.com/office/drawing/2014/main" id="{1D71EE76-67D3-4FCF-8B5C-B398F75CA51F}"/>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 name="Line 234">
              <a:extLst>
                <a:ext uri="{FF2B5EF4-FFF2-40B4-BE49-F238E27FC236}">
                  <a16:creationId xmlns:a16="http://schemas.microsoft.com/office/drawing/2014/main" id="{8DC21511-E7CE-40E9-A8DB-A124AFF8C9AE}"/>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 name="Line 235">
              <a:extLst>
                <a:ext uri="{FF2B5EF4-FFF2-40B4-BE49-F238E27FC236}">
                  <a16:creationId xmlns:a16="http://schemas.microsoft.com/office/drawing/2014/main" id="{0C2D4E35-66D0-4C82-8241-0A4318339A2A}"/>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 name="Line 236">
              <a:extLst>
                <a:ext uri="{FF2B5EF4-FFF2-40B4-BE49-F238E27FC236}">
                  <a16:creationId xmlns:a16="http://schemas.microsoft.com/office/drawing/2014/main" id="{12A9E934-C704-4FD2-A081-76DBC60998A9}"/>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 name="Line 237">
              <a:extLst>
                <a:ext uri="{FF2B5EF4-FFF2-40B4-BE49-F238E27FC236}">
                  <a16:creationId xmlns:a16="http://schemas.microsoft.com/office/drawing/2014/main" id="{B2FAC92E-C7F7-4387-9FEA-5FC32C44497F}"/>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 name="Line 238">
              <a:extLst>
                <a:ext uri="{FF2B5EF4-FFF2-40B4-BE49-F238E27FC236}">
                  <a16:creationId xmlns:a16="http://schemas.microsoft.com/office/drawing/2014/main" id="{5B89F32E-9D3E-4160-B6D2-63A32D713ACA}"/>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 name="Line 239">
              <a:extLst>
                <a:ext uri="{FF2B5EF4-FFF2-40B4-BE49-F238E27FC236}">
                  <a16:creationId xmlns:a16="http://schemas.microsoft.com/office/drawing/2014/main" id="{6341D930-5314-4EC3-8368-E9AC6B28E605}"/>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 name="Line 240">
              <a:extLst>
                <a:ext uri="{FF2B5EF4-FFF2-40B4-BE49-F238E27FC236}">
                  <a16:creationId xmlns:a16="http://schemas.microsoft.com/office/drawing/2014/main" id="{2E41D099-1383-4224-B83D-724AE5DD5F23}"/>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 name="Line 241">
              <a:extLst>
                <a:ext uri="{FF2B5EF4-FFF2-40B4-BE49-F238E27FC236}">
                  <a16:creationId xmlns:a16="http://schemas.microsoft.com/office/drawing/2014/main" id="{D9146F8C-77FE-4090-A81D-80DF3C82790D}"/>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 name="Line 242">
              <a:extLst>
                <a:ext uri="{FF2B5EF4-FFF2-40B4-BE49-F238E27FC236}">
                  <a16:creationId xmlns:a16="http://schemas.microsoft.com/office/drawing/2014/main" id="{58D1C40F-CCD5-4368-AD3F-386FF55B7C81}"/>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 name="Line 243">
              <a:extLst>
                <a:ext uri="{FF2B5EF4-FFF2-40B4-BE49-F238E27FC236}">
                  <a16:creationId xmlns:a16="http://schemas.microsoft.com/office/drawing/2014/main" id="{FB93F45B-E42A-4E15-8437-2F40B053AE7C}"/>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 name="Line 244">
              <a:extLst>
                <a:ext uri="{FF2B5EF4-FFF2-40B4-BE49-F238E27FC236}">
                  <a16:creationId xmlns:a16="http://schemas.microsoft.com/office/drawing/2014/main" id="{02D943C1-E79A-4C1D-8187-41769BEE4638}"/>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 name="Line 245">
              <a:extLst>
                <a:ext uri="{FF2B5EF4-FFF2-40B4-BE49-F238E27FC236}">
                  <a16:creationId xmlns:a16="http://schemas.microsoft.com/office/drawing/2014/main" id="{703CD24E-EE0D-4D13-AAB1-C9BF3F13B970}"/>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 name="Line 246">
              <a:extLst>
                <a:ext uri="{FF2B5EF4-FFF2-40B4-BE49-F238E27FC236}">
                  <a16:creationId xmlns:a16="http://schemas.microsoft.com/office/drawing/2014/main" id="{9D5F9927-A429-43B4-9CF2-8C1AE0DA4347}"/>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 name="Line 247">
              <a:extLst>
                <a:ext uri="{FF2B5EF4-FFF2-40B4-BE49-F238E27FC236}">
                  <a16:creationId xmlns:a16="http://schemas.microsoft.com/office/drawing/2014/main" id="{08574B42-466F-4C5A-A00F-94A9D2363921}"/>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 name="Line 248">
              <a:extLst>
                <a:ext uri="{FF2B5EF4-FFF2-40B4-BE49-F238E27FC236}">
                  <a16:creationId xmlns:a16="http://schemas.microsoft.com/office/drawing/2014/main" id="{93BFDE1F-05CC-46DB-9F3E-78BE75373697}"/>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 name="Line 249">
              <a:extLst>
                <a:ext uri="{FF2B5EF4-FFF2-40B4-BE49-F238E27FC236}">
                  <a16:creationId xmlns:a16="http://schemas.microsoft.com/office/drawing/2014/main" id="{FFD98EEC-1E42-4AFB-B3EB-C658B145E936}"/>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1" name="Group 250">
            <a:extLst>
              <a:ext uri="{FF2B5EF4-FFF2-40B4-BE49-F238E27FC236}">
                <a16:creationId xmlns:a16="http://schemas.microsoft.com/office/drawing/2014/main" id="{C78015B7-C4C9-49E6-907C-71A75F9F15A5}"/>
              </a:ext>
            </a:extLst>
          </p:cNvPr>
          <p:cNvGrpSpPr>
            <a:grpSpLocks/>
          </p:cNvGrpSpPr>
          <p:nvPr/>
        </p:nvGrpSpPr>
        <p:grpSpPr bwMode="auto">
          <a:xfrm rot="1089220" flipH="1" flipV="1">
            <a:off x="7853899" y="4527373"/>
            <a:ext cx="2166937" cy="539750"/>
            <a:chOff x="192" y="240"/>
            <a:chExt cx="5274" cy="1314"/>
          </a:xfrm>
        </p:grpSpPr>
        <p:sp>
          <p:nvSpPr>
            <p:cNvPr id="252" name="Oval 251">
              <a:extLst>
                <a:ext uri="{FF2B5EF4-FFF2-40B4-BE49-F238E27FC236}">
                  <a16:creationId xmlns:a16="http://schemas.microsoft.com/office/drawing/2014/main" id="{684FBD85-C286-43ED-BE42-A83D9386AD4A}"/>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 name="Line 252">
              <a:extLst>
                <a:ext uri="{FF2B5EF4-FFF2-40B4-BE49-F238E27FC236}">
                  <a16:creationId xmlns:a16="http://schemas.microsoft.com/office/drawing/2014/main" id="{C97C132F-45DC-4969-9706-A8DF07EC1C4B}"/>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 name="Line 253">
              <a:extLst>
                <a:ext uri="{FF2B5EF4-FFF2-40B4-BE49-F238E27FC236}">
                  <a16:creationId xmlns:a16="http://schemas.microsoft.com/office/drawing/2014/main" id="{21A14539-2A6B-4F90-8DD2-03487EEDADED}"/>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 name="Line 254">
              <a:extLst>
                <a:ext uri="{FF2B5EF4-FFF2-40B4-BE49-F238E27FC236}">
                  <a16:creationId xmlns:a16="http://schemas.microsoft.com/office/drawing/2014/main" id="{C7D92273-1826-42C4-AFB9-43096D51FCE6}"/>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 name="Line 255">
              <a:extLst>
                <a:ext uri="{FF2B5EF4-FFF2-40B4-BE49-F238E27FC236}">
                  <a16:creationId xmlns:a16="http://schemas.microsoft.com/office/drawing/2014/main" id="{E98B614F-CD7B-40F5-8885-2D6FFFD486DB}"/>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 name="Line 256">
              <a:extLst>
                <a:ext uri="{FF2B5EF4-FFF2-40B4-BE49-F238E27FC236}">
                  <a16:creationId xmlns:a16="http://schemas.microsoft.com/office/drawing/2014/main" id="{EC9DC860-09A3-4751-9648-5AA0A759EB4A}"/>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 name="Line 257">
              <a:extLst>
                <a:ext uri="{FF2B5EF4-FFF2-40B4-BE49-F238E27FC236}">
                  <a16:creationId xmlns:a16="http://schemas.microsoft.com/office/drawing/2014/main" id="{C068520C-4EDC-4228-BB46-9A5CFF06458A}"/>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 name="Line 258">
              <a:extLst>
                <a:ext uri="{FF2B5EF4-FFF2-40B4-BE49-F238E27FC236}">
                  <a16:creationId xmlns:a16="http://schemas.microsoft.com/office/drawing/2014/main" id="{06EA1638-41DE-4888-B910-F1FC1F30D15A}"/>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 name="Line 259">
              <a:extLst>
                <a:ext uri="{FF2B5EF4-FFF2-40B4-BE49-F238E27FC236}">
                  <a16:creationId xmlns:a16="http://schemas.microsoft.com/office/drawing/2014/main" id="{742D890D-FF75-4A4B-A611-564208F87666}"/>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 name="Line 260">
              <a:extLst>
                <a:ext uri="{FF2B5EF4-FFF2-40B4-BE49-F238E27FC236}">
                  <a16:creationId xmlns:a16="http://schemas.microsoft.com/office/drawing/2014/main" id="{75A741BA-A29B-40F3-8C05-F602E5484AEE}"/>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 name="Line 261">
              <a:extLst>
                <a:ext uri="{FF2B5EF4-FFF2-40B4-BE49-F238E27FC236}">
                  <a16:creationId xmlns:a16="http://schemas.microsoft.com/office/drawing/2014/main" id="{BE400524-A1AB-4797-B5C5-9D58604AFDF9}"/>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 name="Line 262">
              <a:extLst>
                <a:ext uri="{FF2B5EF4-FFF2-40B4-BE49-F238E27FC236}">
                  <a16:creationId xmlns:a16="http://schemas.microsoft.com/office/drawing/2014/main" id="{30250F61-9220-4B1A-856B-325712C8EFE1}"/>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 name="Line 263">
              <a:extLst>
                <a:ext uri="{FF2B5EF4-FFF2-40B4-BE49-F238E27FC236}">
                  <a16:creationId xmlns:a16="http://schemas.microsoft.com/office/drawing/2014/main" id="{B1C17889-436A-4D49-B9B2-E47E680323E0}"/>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5" name="Line 264">
              <a:extLst>
                <a:ext uri="{FF2B5EF4-FFF2-40B4-BE49-F238E27FC236}">
                  <a16:creationId xmlns:a16="http://schemas.microsoft.com/office/drawing/2014/main" id="{A20A640B-BEAB-48C1-8B41-06810743FD39}"/>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 name="Line 265">
              <a:extLst>
                <a:ext uri="{FF2B5EF4-FFF2-40B4-BE49-F238E27FC236}">
                  <a16:creationId xmlns:a16="http://schemas.microsoft.com/office/drawing/2014/main" id="{A54A2886-6C3F-434B-B9E3-A9E93674FADC}"/>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 name="Line 266">
              <a:extLst>
                <a:ext uri="{FF2B5EF4-FFF2-40B4-BE49-F238E27FC236}">
                  <a16:creationId xmlns:a16="http://schemas.microsoft.com/office/drawing/2014/main" id="{FA7B4B4C-5636-4391-A5C8-9DD3C49F4EC5}"/>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 name="Line 267">
              <a:extLst>
                <a:ext uri="{FF2B5EF4-FFF2-40B4-BE49-F238E27FC236}">
                  <a16:creationId xmlns:a16="http://schemas.microsoft.com/office/drawing/2014/main" id="{8FF393DE-956B-4C80-9CEE-07B5850AAE3B}"/>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9" name="Line 268">
              <a:extLst>
                <a:ext uri="{FF2B5EF4-FFF2-40B4-BE49-F238E27FC236}">
                  <a16:creationId xmlns:a16="http://schemas.microsoft.com/office/drawing/2014/main" id="{416876B4-AE7A-47BF-92C9-C2E8C17553D7}"/>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0" name="Group 269">
            <a:extLst>
              <a:ext uri="{FF2B5EF4-FFF2-40B4-BE49-F238E27FC236}">
                <a16:creationId xmlns:a16="http://schemas.microsoft.com/office/drawing/2014/main" id="{AA9E2387-17A2-4617-8653-2128FF6DD35C}"/>
              </a:ext>
            </a:extLst>
          </p:cNvPr>
          <p:cNvGrpSpPr>
            <a:grpSpLocks/>
          </p:cNvGrpSpPr>
          <p:nvPr/>
        </p:nvGrpSpPr>
        <p:grpSpPr bwMode="auto">
          <a:xfrm flipH="1" flipV="1">
            <a:off x="7857074" y="4297186"/>
            <a:ext cx="2166937" cy="539750"/>
            <a:chOff x="192" y="240"/>
            <a:chExt cx="5274" cy="1314"/>
          </a:xfrm>
        </p:grpSpPr>
        <p:sp>
          <p:nvSpPr>
            <p:cNvPr id="271" name="Oval 270">
              <a:extLst>
                <a:ext uri="{FF2B5EF4-FFF2-40B4-BE49-F238E27FC236}">
                  <a16:creationId xmlns:a16="http://schemas.microsoft.com/office/drawing/2014/main" id="{16609C59-D85C-4389-A103-52AEE20DA35A}"/>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 name="Line 271">
              <a:extLst>
                <a:ext uri="{FF2B5EF4-FFF2-40B4-BE49-F238E27FC236}">
                  <a16:creationId xmlns:a16="http://schemas.microsoft.com/office/drawing/2014/main" id="{245ADF86-29A3-4606-83F4-4235C9D54B3C}"/>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3" name="Line 272">
              <a:extLst>
                <a:ext uri="{FF2B5EF4-FFF2-40B4-BE49-F238E27FC236}">
                  <a16:creationId xmlns:a16="http://schemas.microsoft.com/office/drawing/2014/main" id="{71D0AFC7-0072-42A8-BC6A-B886CDDDCD0D}"/>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 name="Line 273">
              <a:extLst>
                <a:ext uri="{FF2B5EF4-FFF2-40B4-BE49-F238E27FC236}">
                  <a16:creationId xmlns:a16="http://schemas.microsoft.com/office/drawing/2014/main" id="{203FD88D-FBF9-4195-9C4D-40C9786A8561}"/>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5" name="Line 274">
              <a:extLst>
                <a:ext uri="{FF2B5EF4-FFF2-40B4-BE49-F238E27FC236}">
                  <a16:creationId xmlns:a16="http://schemas.microsoft.com/office/drawing/2014/main" id="{DBC63707-472F-4CDA-9BB2-367E5E4BF181}"/>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 name="Line 275">
              <a:extLst>
                <a:ext uri="{FF2B5EF4-FFF2-40B4-BE49-F238E27FC236}">
                  <a16:creationId xmlns:a16="http://schemas.microsoft.com/office/drawing/2014/main" id="{6F2A2B65-5DAF-4C91-B705-E37D0EC3C266}"/>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 name="Line 276">
              <a:extLst>
                <a:ext uri="{FF2B5EF4-FFF2-40B4-BE49-F238E27FC236}">
                  <a16:creationId xmlns:a16="http://schemas.microsoft.com/office/drawing/2014/main" id="{C41EC32C-60A4-4494-8281-DA1AD290F067}"/>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 name="Line 277">
              <a:extLst>
                <a:ext uri="{FF2B5EF4-FFF2-40B4-BE49-F238E27FC236}">
                  <a16:creationId xmlns:a16="http://schemas.microsoft.com/office/drawing/2014/main" id="{99E4E9CC-9ABC-40F3-AF32-DD95824A66EB}"/>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 name="Line 278">
              <a:extLst>
                <a:ext uri="{FF2B5EF4-FFF2-40B4-BE49-F238E27FC236}">
                  <a16:creationId xmlns:a16="http://schemas.microsoft.com/office/drawing/2014/main" id="{9C2FC0B4-143A-42E6-97B4-AE1F1DE6E1D0}"/>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 name="Line 279">
              <a:extLst>
                <a:ext uri="{FF2B5EF4-FFF2-40B4-BE49-F238E27FC236}">
                  <a16:creationId xmlns:a16="http://schemas.microsoft.com/office/drawing/2014/main" id="{A82B18BF-2AEF-4C57-B865-78D890106397}"/>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 name="Line 280">
              <a:extLst>
                <a:ext uri="{FF2B5EF4-FFF2-40B4-BE49-F238E27FC236}">
                  <a16:creationId xmlns:a16="http://schemas.microsoft.com/office/drawing/2014/main" id="{82C420C1-B80F-40CA-821C-24A60B48BC90}"/>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 name="Line 281">
              <a:extLst>
                <a:ext uri="{FF2B5EF4-FFF2-40B4-BE49-F238E27FC236}">
                  <a16:creationId xmlns:a16="http://schemas.microsoft.com/office/drawing/2014/main" id="{532E87CE-4C0D-4DEB-80F4-9B9A163EAF23}"/>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 name="Line 282">
              <a:extLst>
                <a:ext uri="{FF2B5EF4-FFF2-40B4-BE49-F238E27FC236}">
                  <a16:creationId xmlns:a16="http://schemas.microsoft.com/office/drawing/2014/main" id="{2D7895CE-77AE-4492-AE1F-D1903C45A49C}"/>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 name="Line 283">
              <a:extLst>
                <a:ext uri="{FF2B5EF4-FFF2-40B4-BE49-F238E27FC236}">
                  <a16:creationId xmlns:a16="http://schemas.microsoft.com/office/drawing/2014/main" id="{A97EA335-85CA-43CF-BFF6-8CAB45CC68DD}"/>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 name="Line 284">
              <a:extLst>
                <a:ext uri="{FF2B5EF4-FFF2-40B4-BE49-F238E27FC236}">
                  <a16:creationId xmlns:a16="http://schemas.microsoft.com/office/drawing/2014/main" id="{559C64DF-B80E-431C-BB8B-58736506B15D}"/>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 name="Line 285">
              <a:extLst>
                <a:ext uri="{FF2B5EF4-FFF2-40B4-BE49-F238E27FC236}">
                  <a16:creationId xmlns:a16="http://schemas.microsoft.com/office/drawing/2014/main" id="{BA8F6528-FCA4-481C-9414-9F712524D442}"/>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 name="Line 286">
              <a:extLst>
                <a:ext uri="{FF2B5EF4-FFF2-40B4-BE49-F238E27FC236}">
                  <a16:creationId xmlns:a16="http://schemas.microsoft.com/office/drawing/2014/main" id="{A9BAD769-68CE-4553-A8DF-DACB0F0A2789}"/>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 name="Line 287">
              <a:extLst>
                <a:ext uri="{FF2B5EF4-FFF2-40B4-BE49-F238E27FC236}">
                  <a16:creationId xmlns:a16="http://schemas.microsoft.com/office/drawing/2014/main" id="{2F8AE612-7676-46E6-A55D-91F874872624}"/>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 name="Group 288">
            <a:extLst>
              <a:ext uri="{FF2B5EF4-FFF2-40B4-BE49-F238E27FC236}">
                <a16:creationId xmlns:a16="http://schemas.microsoft.com/office/drawing/2014/main" id="{FD9D30A5-F8E2-4275-A2D5-0F70569EF816}"/>
              </a:ext>
            </a:extLst>
          </p:cNvPr>
          <p:cNvGrpSpPr>
            <a:grpSpLocks/>
          </p:cNvGrpSpPr>
          <p:nvPr/>
        </p:nvGrpSpPr>
        <p:grpSpPr bwMode="auto">
          <a:xfrm rot="20203852" flipH="1" flipV="1">
            <a:off x="7784049" y="4173361"/>
            <a:ext cx="2166937" cy="539750"/>
            <a:chOff x="192" y="240"/>
            <a:chExt cx="5274" cy="1314"/>
          </a:xfrm>
        </p:grpSpPr>
        <p:sp>
          <p:nvSpPr>
            <p:cNvPr id="290" name="Oval 289">
              <a:extLst>
                <a:ext uri="{FF2B5EF4-FFF2-40B4-BE49-F238E27FC236}">
                  <a16:creationId xmlns:a16="http://schemas.microsoft.com/office/drawing/2014/main" id="{0BB9F3EF-1781-4E8D-8B28-59835C2B42D7}"/>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Line 290">
              <a:extLst>
                <a:ext uri="{FF2B5EF4-FFF2-40B4-BE49-F238E27FC236}">
                  <a16:creationId xmlns:a16="http://schemas.microsoft.com/office/drawing/2014/main" id="{FBE039CC-2384-4245-A39D-481F0C24D76C}"/>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 name="Line 291">
              <a:extLst>
                <a:ext uri="{FF2B5EF4-FFF2-40B4-BE49-F238E27FC236}">
                  <a16:creationId xmlns:a16="http://schemas.microsoft.com/office/drawing/2014/main" id="{0D7D9601-5367-4C53-9D9E-1C704F48EACB}"/>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 name="Line 292">
              <a:extLst>
                <a:ext uri="{FF2B5EF4-FFF2-40B4-BE49-F238E27FC236}">
                  <a16:creationId xmlns:a16="http://schemas.microsoft.com/office/drawing/2014/main" id="{504A5084-26D7-4895-9885-47EB661C99CE}"/>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 name="Line 293">
              <a:extLst>
                <a:ext uri="{FF2B5EF4-FFF2-40B4-BE49-F238E27FC236}">
                  <a16:creationId xmlns:a16="http://schemas.microsoft.com/office/drawing/2014/main" id="{012C4D92-8690-4301-BB9C-63FD3631E5C5}"/>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 name="Line 294">
              <a:extLst>
                <a:ext uri="{FF2B5EF4-FFF2-40B4-BE49-F238E27FC236}">
                  <a16:creationId xmlns:a16="http://schemas.microsoft.com/office/drawing/2014/main" id="{19D1D0A0-2FEB-4B35-8AEF-A2A505AB3BEF}"/>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 name="Line 295">
              <a:extLst>
                <a:ext uri="{FF2B5EF4-FFF2-40B4-BE49-F238E27FC236}">
                  <a16:creationId xmlns:a16="http://schemas.microsoft.com/office/drawing/2014/main" id="{B3B1EDED-07C2-4E87-ACEF-4E59D4B30188}"/>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 name="Line 296">
              <a:extLst>
                <a:ext uri="{FF2B5EF4-FFF2-40B4-BE49-F238E27FC236}">
                  <a16:creationId xmlns:a16="http://schemas.microsoft.com/office/drawing/2014/main" id="{34585D1F-0644-4115-8C29-6679A372B4E7}"/>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 name="Line 297">
              <a:extLst>
                <a:ext uri="{FF2B5EF4-FFF2-40B4-BE49-F238E27FC236}">
                  <a16:creationId xmlns:a16="http://schemas.microsoft.com/office/drawing/2014/main" id="{B7D6CFE2-FDDD-4CE3-A0DD-50E644C1B5F3}"/>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 name="Line 298">
              <a:extLst>
                <a:ext uri="{FF2B5EF4-FFF2-40B4-BE49-F238E27FC236}">
                  <a16:creationId xmlns:a16="http://schemas.microsoft.com/office/drawing/2014/main" id="{19A6A6A2-3CA1-453C-B720-A075C9B04D2B}"/>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 name="Line 299">
              <a:extLst>
                <a:ext uri="{FF2B5EF4-FFF2-40B4-BE49-F238E27FC236}">
                  <a16:creationId xmlns:a16="http://schemas.microsoft.com/office/drawing/2014/main" id="{2A43F490-86F8-4872-AE4D-8F6AB6DC28F2}"/>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 name="Line 300">
              <a:extLst>
                <a:ext uri="{FF2B5EF4-FFF2-40B4-BE49-F238E27FC236}">
                  <a16:creationId xmlns:a16="http://schemas.microsoft.com/office/drawing/2014/main" id="{ABE7A358-7CD7-4F27-A2BF-C16ED234585C}"/>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 name="Line 301">
              <a:extLst>
                <a:ext uri="{FF2B5EF4-FFF2-40B4-BE49-F238E27FC236}">
                  <a16:creationId xmlns:a16="http://schemas.microsoft.com/office/drawing/2014/main" id="{46575B07-E0D7-4D73-94DF-645041D8B99B}"/>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 name="Line 302">
              <a:extLst>
                <a:ext uri="{FF2B5EF4-FFF2-40B4-BE49-F238E27FC236}">
                  <a16:creationId xmlns:a16="http://schemas.microsoft.com/office/drawing/2014/main" id="{E6CBF2AC-32D8-4B4C-A377-CDA41375A550}"/>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 name="Line 303">
              <a:extLst>
                <a:ext uri="{FF2B5EF4-FFF2-40B4-BE49-F238E27FC236}">
                  <a16:creationId xmlns:a16="http://schemas.microsoft.com/office/drawing/2014/main" id="{0C7ACFED-A7A6-447F-B44A-E156C09F2A3E}"/>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 name="Line 304">
              <a:extLst>
                <a:ext uri="{FF2B5EF4-FFF2-40B4-BE49-F238E27FC236}">
                  <a16:creationId xmlns:a16="http://schemas.microsoft.com/office/drawing/2014/main" id="{94039D5E-897C-475A-AF22-715F45444CA9}"/>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 name="Line 305">
              <a:extLst>
                <a:ext uri="{FF2B5EF4-FFF2-40B4-BE49-F238E27FC236}">
                  <a16:creationId xmlns:a16="http://schemas.microsoft.com/office/drawing/2014/main" id="{1FEA863A-78F9-4C7F-BFFC-3FDE95EDB466}"/>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 name="Line 306">
              <a:extLst>
                <a:ext uri="{FF2B5EF4-FFF2-40B4-BE49-F238E27FC236}">
                  <a16:creationId xmlns:a16="http://schemas.microsoft.com/office/drawing/2014/main" id="{678F6158-5C69-4673-84F9-1CE337B5614C}"/>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 name="Group 307">
            <a:extLst>
              <a:ext uri="{FF2B5EF4-FFF2-40B4-BE49-F238E27FC236}">
                <a16:creationId xmlns:a16="http://schemas.microsoft.com/office/drawing/2014/main" id="{1204D65E-3ECA-4ACC-8A05-176B3DDBC760}"/>
              </a:ext>
            </a:extLst>
          </p:cNvPr>
          <p:cNvGrpSpPr>
            <a:grpSpLocks/>
          </p:cNvGrpSpPr>
          <p:nvPr/>
        </p:nvGrpSpPr>
        <p:grpSpPr bwMode="auto">
          <a:xfrm rot="19721952" flipH="1" flipV="1">
            <a:off x="7650699" y="3914598"/>
            <a:ext cx="2166937" cy="539750"/>
            <a:chOff x="192" y="240"/>
            <a:chExt cx="5274" cy="1314"/>
          </a:xfrm>
        </p:grpSpPr>
        <p:sp>
          <p:nvSpPr>
            <p:cNvPr id="309" name="Oval 308">
              <a:extLst>
                <a:ext uri="{FF2B5EF4-FFF2-40B4-BE49-F238E27FC236}">
                  <a16:creationId xmlns:a16="http://schemas.microsoft.com/office/drawing/2014/main" id="{68B9C93F-2472-4CCC-B5C4-1024111AF67E}"/>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Line 309">
              <a:extLst>
                <a:ext uri="{FF2B5EF4-FFF2-40B4-BE49-F238E27FC236}">
                  <a16:creationId xmlns:a16="http://schemas.microsoft.com/office/drawing/2014/main" id="{9A264D62-237C-44B3-AC96-45F9A267AC5F}"/>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 name="Line 310">
              <a:extLst>
                <a:ext uri="{FF2B5EF4-FFF2-40B4-BE49-F238E27FC236}">
                  <a16:creationId xmlns:a16="http://schemas.microsoft.com/office/drawing/2014/main" id="{750EB891-A4E2-4C56-90D4-8BB10DE20C10}"/>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 name="Line 311">
              <a:extLst>
                <a:ext uri="{FF2B5EF4-FFF2-40B4-BE49-F238E27FC236}">
                  <a16:creationId xmlns:a16="http://schemas.microsoft.com/office/drawing/2014/main" id="{94077DA7-2A45-42A5-909C-93211D6106DA}"/>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 name="Line 312">
              <a:extLst>
                <a:ext uri="{FF2B5EF4-FFF2-40B4-BE49-F238E27FC236}">
                  <a16:creationId xmlns:a16="http://schemas.microsoft.com/office/drawing/2014/main" id="{74171BA0-977A-4604-B88E-6219786CA371}"/>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 name="Line 313">
              <a:extLst>
                <a:ext uri="{FF2B5EF4-FFF2-40B4-BE49-F238E27FC236}">
                  <a16:creationId xmlns:a16="http://schemas.microsoft.com/office/drawing/2014/main" id="{E4150217-EE91-4D49-8C95-E6E757AFFA8A}"/>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 name="Line 314">
              <a:extLst>
                <a:ext uri="{FF2B5EF4-FFF2-40B4-BE49-F238E27FC236}">
                  <a16:creationId xmlns:a16="http://schemas.microsoft.com/office/drawing/2014/main" id="{BF30467D-CE37-4416-81D7-0A1A92B98788}"/>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 name="Line 315">
              <a:extLst>
                <a:ext uri="{FF2B5EF4-FFF2-40B4-BE49-F238E27FC236}">
                  <a16:creationId xmlns:a16="http://schemas.microsoft.com/office/drawing/2014/main" id="{D18F5183-2215-47B3-8A31-C1DE31DB82F1}"/>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 name="Line 316">
              <a:extLst>
                <a:ext uri="{FF2B5EF4-FFF2-40B4-BE49-F238E27FC236}">
                  <a16:creationId xmlns:a16="http://schemas.microsoft.com/office/drawing/2014/main" id="{02050876-16D2-43D5-9E87-070B364D66A6}"/>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 name="Line 317">
              <a:extLst>
                <a:ext uri="{FF2B5EF4-FFF2-40B4-BE49-F238E27FC236}">
                  <a16:creationId xmlns:a16="http://schemas.microsoft.com/office/drawing/2014/main" id="{455F3100-BA71-493D-952C-CFC19A7FF683}"/>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 name="Line 318">
              <a:extLst>
                <a:ext uri="{FF2B5EF4-FFF2-40B4-BE49-F238E27FC236}">
                  <a16:creationId xmlns:a16="http://schemas.microsoft.com/office/drawing/2014/main" id="{E4CFBCB0-DB4E-47AD-B34B-09C678C86437}"/>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 name="Line 319">
              <a:extLst>
                <a:ext uri="{FF2B5EF4-FFF2-40B4-BE49-F238E27FC236}">
                  <a16:creationId xmlns:a16="http://schemas.microsoft.com/office/drawing/2014/main" id="{B67C20BB-20CD-4B80-B87C-106BBE2EA317}"/>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 name="Line 320">
              <a:extLst>
                <a:ext uri="{FF2B5EF4-FFF2-40B4-BE49-F238E27FC236}">
                  <a16:creationId xmlns:a16="http://schemas.microsoft.com/office/drawing/2014/main" id="{B00BE76F-C32E-4378-8335-2F1D2883394E}"/>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 name="Line 321">
              <a:extLst>
                <a:ext uri="{FF2B5EF4-FFF2-40B4-BE49-F238E27FC236}">
                  <a16:creationId xmlns:a16="http://schemas.microsoft.com/office/drawing/2014/main" id="{A6491783-2BFA-4873-A51B-9EE6884E2B00}"/>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 name="Line 322">
              <a:extLst>
                <a:ext uri="{FF2B5EF4-FFF2-40B4-BE49-F238E27FC236}">
                  <a16:creationId xmlns:a16="http://schemas.microsoft.com/office/drawing/2014/main" id="{55744709-0C34-4FFF-A701-912D60004E96}"/>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 name="Line 323">
              <a:extLst>
                <a:ext uri="{FF2B5EF4-FFF2-40B4-BE49-F238E27FC236}">
                  <a16:creationId xmlns:a16="http://schemas.microsoft.com/office/drawing/2014/main" id="{48B06119-E202-42B9-8BA7-A6CF15381D10}"/>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 name="Line 324">
              <a:extLst>
                <a:ext uri="{FF2B5EF4-FFF2-40B4-BE49-F238E27FC236}">
                  <a16:creationId xmlns:a16="http://schemas.microsoft.com/office/drawing/2014/main" id="{B4B126E1-0E37-4E34-AE5F-A1C7FE7AD1B5}"/>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 name="Line 325">
              <a:extLst>
                <a:ext uri="{FF2B5EF4-FFF2-40B4-BE49-F238E27FC236}">
                  <a16:creationId xmlns:a16="http://schemas.microsoft.com/office/drawing/2014/main" id="{1F3ED0FE-6C17-417D-B064-E471D77B7FFE}"/>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 name="Group 326">
            <a:extLst>
              <a:ext uri="{FF2B5EF4-FFF2-40B4-BE49-F238E27FC236}">
                <a16:creationId xmlns:a16="http://schemas.microsoft.com/office/drawing/2014/main" id="{E5F18A05-0FFE-4E68-846C-F13504B14427}"/>
              </a:ext>
            </a:extLst>
          </p:cNvPr>
          <p:cNvGrpSpPr>
            <a:grpSpLocks/>
          </p:cNvGrpSpPr>
          <p:nvPr/>
        </p:nvGrpSpPr>
        <p:grpSpPr bwMode="auto">
          <a:xfrm rot="17919107" flipH="1" flipV="1">
            <a:off x="7686417" y="3894755"/>
            <a:ext cx="2166937" cy="539750"/>
            <a:chOff x="192" y="240"/>
            <a:chExt cx="5274" cy="1314"/>
          </a:xfrm>
        </p:grpSpPr>
        <p:sp>
          <p:nvSpPr>
            <p:cNvPr id="328" name="Oval 327">
              <a:extLst>
                <a:ext uri="{FF2B5EF4-FFF2-40B4-BE49-F238E27FC236}">
                  <a16:creationId xmlns:a16="http://schemas.microsoft.com/office/drawing/2014/main" id="{3C93571F-183A-43EA-BAC3-D3ECC028958E}"/>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 name="Line 328">
              <a:extLst>
                <a:ext uri="{FF2B5EF4-FFF2-40B4-BE49-F238E27FC236}">
                  <a16:creationId xmlns:a16="http://schemas.microsoft.com/office/drawing/2014/main" id="{F2E1B5EB-07E9-46BB-8F23-FF44D93BEE01}"/>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 name="Line 329">
              <a:extLst>
                <a:ext uri="{FF2B5EF4-FFF2-40B4-BE49-F238E27FC236}">
                  <a16:creationId xmlns:a16="http://schemas.microsoft.com/office/drawing/2014/main" id="{E3A8632C-6F34-415F-8A28-41626F85C362}"/>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 name="Line 330">
              <a:extLst>
                <a:ext uri="{FF2B5EF4-FFF2-40B4-BE49-F238E27FC236}">
                  <a16:creationId xmlns:a16="http://schemas.microsoft.com/office/drawing/2014/main" id="{D384A9C2-5247-4EF0-AA0E-6FD93B3BEA81}"/>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 name="Line 331">
              <a:extLst>
                <a:ext uri="{FF2B5EF4-FFF2-40B4-BE49-F238E27FC236}">
                  <a16:creationId xmlns:a16="http://schemas.microsoft.com/office/drawing/2014/main" id="{49210B29-1D0B-44F7-91B2-072343E245A1}"/>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 name="Line 332">
              <a:extLst>
                <a:ext uri="{FF2B5EF4-FFF2-40B4-BE49-F238E27FC236}">
                  <a16:creationId xmlns:a16="http://schemas.microsoft.com/office/drawing/2014/main" id="{9144BA47-9416-4314-B211-8B056EE572F8}"/>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 name="Line 333">
              <a:extLst>
                <a:ext uri="{FF2B5EF4-FFF2-40B4-BE49-F238E27FC236}">
                  <a16:creationId xmlns:a16="http://schemas.microsoft.com/office/drawing/2014/main" id="{A69B7AFD-1CAD-4248-9079-ABD6ABE26DDB}"/>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 name="Line 334">
              <a:extLst>
                <a:ext uri="{FF2B5EF4-FFF2-40B4-BE49-F238E27FC236}">
                  <a16:creationId xmlns:a16="http://schemas.microsoft.com/office/drawing/2014/main" id="{23D13195-244A-43B0-A29D-5C545C73DDC8}"/>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 name="Line 335">
              <a:extLst>
                <a:ext uri="{FF2B5EF4-FFF2-40B4-BE49-F238E27FC236}">
                  <a16:creationId xmlns:a16="http://schemas.microsoft.com/office/drawing/2014/main" id="{8A996B0D-83CD-4946-A559-7C01A194ED9B}"/>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 name="Line 336">
              <a:extLst>
                <a:ext uri="{FF2B5EF4-FFF2-40B4-BE49-F238E27FC236}">
                  <a16:creationId xmlns:a16="http://schemas.microsoft.com/office/drawing/2014/main" id="{B0D3D983-7062-49C3-8099-30EC1CB8BCD2}"/>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 name="Line 337">
              <a:extLst>
                <a:ext uri="{FF2B5EF4-FFF2-40B4-BE49-F238E27FC236}">
                  <a16:creationId xmlns:a16="http://schemas.microsoft.com/office/drawing/2014/main" id="{BF93499B-FBA8-4E31-BBEC-7E31183D1D8A}"/>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 name="Line 338">
              <a:extLst>
                <a:ext uri="{FF2B5EF4-FFF2-40B4-BE49-F238E27FC236}">
                  <a16:creationId xmlns:a16="http://schemas.microsoft.com/office/drawing/2014/main" id="{BD1DAD6D-8662-4274-A977-BBF1F7C87EA1}"/>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 name="Line 339">
              <a:extLst>
                <a:ext uri="{FF2B5EF4-FFF2-40B4-BE49-F238E27FC236}">
                  <a16:creationId xmlns:a16="http://schemas.microsoft.com/office/drawing/2014/main" id="{AAE64C73-58A3-4187-AC8E-7B1B18C96329}"/>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 name="Line 340">
              <a:extLst>
                <a:ext uri="{FF2B5EF4-FFF2-40B4-BE49-F238E27FC236}">
                  <a16:creationId xmlns:a16="http://schemas.microsoft.com/office/drawing/2014/main" id="{A057A747-5A7C-449E-BD66-42D48FF26A99}"/>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 name="Line 341">
              <a:extLst>
                <a:ext uri="{FF2B5EF4-FFF2-40B4-BE49-F238E27FC236}">
                  <a16:creationId xmlns:a16="http://schemas.microsoft.com/office/drawing/2014/main" id="{265E6D9F-2A83-4F20-8092-5640A828FADB}"/>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 name="Line 342">
              <a:extLst>
                <a:ext uri="{FF2B5EF4-FFF2-40B4-BE49-F238E27FC236}">
                  <a16:creationId xmlns:a16="http://schemas.microsoft.com/office/drawing/2014/main" id="{BD34070C-6911-4B7B-811C-EB4023B8515A}"/>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4" name="Line 343">
              <a:extLst>
                <a:ext uri="{FF2B5EF4-FFF2-40B4-BE49-F238E27FC236}">
                  <a16:creationId xmlns:a16="http://schemas.microsoft.com/office/drawing/2014/main" id="{C667FF7E-022F-4116-A97A-3639A3505538}"/>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5" name="Line 344">
              <a:extLst>
                <a:ext uri="{FF2B5EF4-FFF2-40B4-BE49-F238E27FC236}">
                  <a16:creationId xmlns:a16="http://schemas.microsoft.com/office/drawing/2014/main" id="{F6436DE0-1803-458C-B3D6-17ADBDD6381A}"/>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6" name="Group 345">
            <a:extLst>
              <a:ext uri="{FF2B5EF4-FFF2-40B4-BE49-F238E27FC236}">
                <a16:creationId xmlns:a16="http://schemas.microsoft.com/office/drawing/2014/main" id="{FD54CF93-E463-46AC-8F82-A40B04093AAD}"/>
              </a:ext>
            </a:extLst>
          </p:cNvPr>
          <p:cNvGrpSpPr>
            <a:grpSpLocks/>
          </p:cNvGrpSpPr>
          <p:nvPr/>
        </p:nvGrpSpPr>
        <p:grpSpPr bwMode="auto">
          <a:xfrm rot="17382235" flipH="1" flipV="1">
            <a:off x="7514967" y="3720130"/>
            <a:ext cx="2166937" cy="539750"/>
            <a:chOff x="192" y="240"/>
            <a:chExt cx="5274" cy="1314"/>
          </a:xfrm>
        </p:grpSpPr>
        <p:sp>
          <p:nvSpPr>
            <p:cNvPr id="347" name="Oval 346">
              <a:extLst>
                <a:ext uri="{FF2B5EF4-FFF2-40B4-BE49-F238E27FC236}">
                  <a16:creationId xmlns:a16="http://schemas.microsoft.com/office/drawing/2014/main" id="{24DC1D6C-0315-4DB0-9DEF-F99EF4026543}"/>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 name="Line 347">
              <a:extLst>
                <a:ext uri="{FF2B5EF4-FFF2-40B4-BE49-F238E27FC236}">
                  <a16:creationId xmlns:a16="http://schemas.microsoft.com/office/drawing/2014/main" id="{BDCC9141-5EEA-45A3-8048-99C32C26F443}"/>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 name="Line 348">
              <a:extLst>
                <a:ext uri="{FF2B5EF4-FFF2-40B4-BE49-F238E27FC236}">
                  <a16:creationId xmlns:a16="http://schemas.microsoft.com/office/drawing/2014/main" id="{F01AB03D-403F-4798-BFF9-B0204FFA576F}"/>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0" name="Line 349">
              <a:extLst>
                <a:ext uri="{FF2B5EF4-FFF2-40B4-BE49-F238E27FC236}">
                  <a16:creationId xmlns:a16="http://schemas.microsoft.com/office/drawing/2014/main" id="{4F1C6878-5C0C-4DB7-B237-8A6FDB07A965}"/>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1" name="Line 350">
              <a:extLst>
                <a:ext uri="{FF2B5EF4-FFF2-40B4-BE49-F238E27FC236}">
                  <a16:creationId xmlns:a16="http://schemas.microsoft.com/office/drawing/2014/main" id="{ADF0D6F2-E7F1-4426-81AD-6AEA0AA190EF}"/>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 name="Line 351">
              <a:extLst>
                <a:ext uri="{FF2B5EF4-FFF2-40B4-BE49-F238E27FC236}">
                  <a16:creationId xmlns:a16="http://schemas.microsoft.com/office/drawing/2014/main" id="{0A208D5A-858C-411A-AA46-C2EF648FE45C}"/>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 name="Line 352">
              <a:extLst>
                <a:ext uri="{FF2B5EF4-FFF2-40B4-BE49-F238E27FC236}">
                  <a16:creationId xmlns:a16="http://schemas.microsoft.com/office/drawing/2014/main" id="{C7D8594D-47EA-4F87-98D1-EF662FB299BC}"/>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4" name="Line 353">
              <a:extLst>
                <a:ext uri="{FF2B5EF4-FFF2-40B4-BE49-F238E27FC236}">
                  <a16:creationId xmlns:a16="http://schemas.microsoft.com/office/drawing/2014/main" id="{95D6A846-26EF-46A0-A983-87489B849C11}"/>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5" name="Line 354">
              <a:extLst>
                <a:ext uri="{FF2B5EF4-FFF2-40B4-BE49-F238E27FC236}">
                  <a16:creationId xmlns:a16="http://schemas.microsoft.com/office/drawing/2014/main" id="{253BFAC5-3B5A-4A2E-892E-0833E5AE9003}"/>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6" name="Line 355">
              <a:extLst>
                <a:ext uri="{FF2B5EF4-FFF2-40B4-BE49-F238E27FC236}">
                  <a16:creationId xmlns:a16="http://schemas.microsoft.com/office/drawing/2014/main" id="{A58B59B4-790C-440E-9E60-6963DA0016A5}"/>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 name="Line 356">
              <a:extLst>
                <a:ext uri="{FF2B5EF4-FFF2-40B4-BE49-F238E27FC236}">
                  <a16:creationId xmlns:a16="http://schemas.microsoft.com/office/drawing/2014/main" id="{FD4B4E4E-82CB-4B88-BFA2-EB0ACC7B0F42}"/>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 name="Line 357">
              <a:extLst>
                <a:ext uri="{FF2B5EF4-FFF2-40B4-BE49-F238E27FC236}">
                  <a16:creationId xmlns:a16="http://schemas.microsoft.com/office/drawing/2014/main" id="{93E874F7-9E48-45F3-A532-313329D7F902}"/>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 name="Line 358">
              <a:extLst>
                <a:ext uri="{FF2B5EF4-FFF2-40B4-BE49-F238E27FC236}">
                  <a16:creationId xmlns:a16="http://schemas.microsoft.com/office/drawing/2014/main" id="{C3FDF36F-288F-4777-A4C3-0CB24F313FD7}"/>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 name="Line 359">
              <a:extLst>
                <a:ext uri="{FF2B5EF4-FFF2-40B4-BE49-F238E27FC236}">
                  <a16:creationId xmlns:a16="http://schemas.microsoft.com/office/drawing/2014/main" id="{268434D1-EAC4-4FE6-8DE2-D4C941B50B8E}"/>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 name="Line 360">
              <a:extLst>
                <a:ext uri="{FF2B5EF4-FFF2-40B4-BE49-F238E27FC236}">
                  <a16:creationId xmlns:a16="http://schemas.microsoft.com/office/drawing/2014/main" id="{B5E370DD-93AF-4264-95D2-A699B63C8E34}"/>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 name="Line 361">
              <a:extLst>
                <a:ext uri="{FF2B5EF4-FFF2-40B4-BE49-F238E27FC236}">
                  <a16:creationId xmlns:a16="http://schemas.microsoft.com/office/drawing/2014/main" id="{E7B03AC8-5140-427E-9296-2F0579769839}"/>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3" name="Line 362">
              <a:extLst>
                <a:ext uri="{FF2B5EF4-FFF2-40B4-BE49-F238E27FC236}">
                  <a16:creationId xmlns:a16="http://schemas.microsoft.com/office/drawing/2014/main" id="{BE4126B7-F788-495C-87FB-6965D8291750}"/>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4" name="Line 363">
              <a:extLst>
                <a:ext uri="{FF2B5EF4-FFF2-40B4-BE49-F238E27FC236}">
                  <a16:creationId xmlns:a16="http://schemas.microsoft.com/office/drawing/2014/main" id="{458CD1BE-16AE-40F5-A802-92DC189565C2}"/>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5" name="Group 364">
            <a:extLst>
              <a:ext uri="{FF2B5EF4-FFF2-40B4-BE49-F238E27FC236}">
                <a16:creationId xmlns:a16="http://schemas.microsoft.com/office/drawing/2014/main" id="{F264D901-FF61-47A8-BE13-E605C4925E58}"/>
              </a:ext>
            </a:extLst>
          </p:cNvPr>
          <p:cNvGrpSpPr>
            <a:grpSpLocks/>
          </p:cNvGrpSpPr>
          <p:nvPr/>
        </p:nvGrpSpPr>
        <p:grpSpPr bwMode="auto">
          <a:xfrm rot="16810741" flipH="1" flipV="1">
            <a:off x="7253030" y="3577255"/>
            <a:ext cx="2166937" cy="539750"/>
            <a:chOff x="192" y="240"/>
            <a:chExt cx="5274" cy="1314"/>
          </a:xfrm>
        </p:grpSpPr>
        <p:sp>
          <p:nvSpPr>
            <p:cNvPr id="366" name="Oval 365">
              <a:extLst>
                <a:ext uri="{FF2B5EF4-FFF2-40B4-BE49-F238E27FC236}">
                  <a16:creationId xmlns:a16="http://schemas.microsoft.com/office/drawing/2014/main" id="{FE0A6E16-528D-479A-B258-7CE4F1EFFBAB}"/>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 name="Line 366">
              <a:extLst>
                <a:ext uri="{FF2B5EF4-FFF2-40B4-BE49-F238E27FC236}">
                  <a16:creationId xmlns:a16="http://schemas.microsoft.com/office/drawing/2014/main" id="{46834C3E-0814-4039-8F96-2A68EB169B85}"/>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 name="Line 367">
              <a:extLst>
                <a:ext uri="{FF2B5EF4-FFF2-40B4-BE49-F238E27FC236}">
                  <a16:creationId xmlns:a16="http://schemas.microsoft.com/office/drawing/2014/main" id="{0D200DDA-0F6F-4853-ACF3-48EE22914622}"/>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 name="Line 368">
              <a:extLst>
                <a:ext uri="{FF2B5EF4-FFF2-40B4-BE49-F238E27FC236}">
                  <a16:creationId xmlns:a16="http://schemas.microsoft.com/office/drawing/2014/main" id="{F8E4DC13-D9F5-43C2-BFE3-E2C0BB6859A9}"/>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 name="Line 369">
              <a:extLst>
                <a:ext uri="{FF2B5EF4-FFF2-40B4-BE49-F238E27FC236}">
                  <a16:creationId xmlns:a16="http://schemas.microsoft.com/office/drawing/2014/main" id="{82A965D2-F079-4B0E-861B-9ED2AAA2C7DD}"/>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 name="Line 370">
              <a:extLst>
                <a:ext uri="{FF2B5EF4-FFF2-40B4-BE49-F238E27FC236}">
                  <a16:creationId xmlns:a16="http://schemas.microsoft.com/office/drawing/2014/main" id="{70A85AB7-75FE-4B47-AA8B-0B5BD68F1527}"/>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 name="Line 371">
              <a:extLst>
                <a:ext uri="{FF2B5EF4-FFF2-40B4-BE49-F238E27FC236}">
                  <a16:creationId xmlns:a16="http://schemas.microsoft.com/office/drawing/2014/main" id="{F991E348-9257-44D9-8359-50D28190EFE0}"/>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3" name="Line 372">
              <a:extLst>
                <a:ext uri="{FF2B5EF4-FFF2-40B4-BE49-F238E27FC236}">
                  <a16:creationId xmlns:a16="http://schemas.microsoft.com/office/drawing/2014/main" id="{82821045-0278-42B0-ABC3-82380F09C30C}"/>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4" name="Line 373">
              <a:extLst>
                <a:ext uri="{FF2B5EF4-FFF2-40B4-BE49-F238E27FC236}">
                  <a16:creationId xmlns:a16="http://schemas.microsoft.com/office/drawing/2014/main" id="{92C69195-6629-4860-9A82-9120E5D7A7F1}"/>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 name="Line 374">
              <a:extLst>
                <a:ext uri="{FF2B5EF4-FFF2-40B4-BE49-F238E27FC236}">
                  <a16:creationId xmlns:a16="http://schemas.microsoft.com/office/drawing/2014/main" id="{FE1655A6-6981-4F1F-B455-9A69F476A345}"/>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 name="Line 375">
              <a:extLst>
                <a:ext uri="{FF2B5EF4-FFF2-40B4-BE49-F238E27FC236}">
                  <a16:creationId xmlns:a16="http://schemas.microsoft.com/office/drawing/2014/main" id="{C9298E0A-0BD1-4183-BFFE-9BE8D41513F1}"/>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 name="Line 376">
              <a:extLst>
                <a:ext uri="{FF2B5EF4-FFF2-40B4-BE49-F238E27FC236}">
                  <a16:creationId xmlns:a16="http://schemas.microsoft.com/office/drawing/2014/main" id="{63A91275-FEAE-4CE7-A914-0A2EF61F8C28}"/>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 name="Line 377">
              <a:extLst>
                <a:ext uri="{FF2B5EF4-FFF2-40B4-BE49-F238E27FC236}">
                  <a16:creationId xmlns:a16="http://schemas.microsoft.com/office/drawing/2014/main" id="{98CC22B0-C4DF-4DB8-8E72-CBD51BD50EDF}"/>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 name="Line 378">
              <a:extLst>
                <a:ext uri="{FF2B5EF4-FFF2-40B4-BE49-F238E27FC236}">
                  <a16:creationId xmlns:a16="http://schemas.microsoft.com/office/drawing/2014/main" id="{8D11D007-3781-4D56-8414-6DC28397B4E3}"/>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 name="Line 379">
              <a:extLst>
                <a:ext uri="{FF2B5EF4-FFF2-40B4-BE49-F238E27FC236}">
                  <a16:creationId xmlns:a16="http://schemas.microsoft.com/office/drawing/2014/main" id="{B3FD894A-7E47-4BCE-BA74-EE40F98DB63B}"/>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 name="Line 380">
              <a:extLst>
                <a:ext uri="{FF2B5EF4-FFF2-40B4-BE49-F238E27FC236}">
                  <a16:creationId xmlns:a16="http://schemas.microsoft.com/office/drawing/2014/main" id="{4E37C975-2F08-4295-AA5B-20E7ADE43A93}"/>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 name="Line 381">
              <a:extLst>
                <a:ext uri="{FF2B5EF4-FFF2-40B4-BE49-F238E27FC236}">
                  <a16:creationId xmlns:a16="http://schemas.microsoft.com/office/drawing/2014/main" id="{D8ED7B4D-DA6A-4464-A1B8-B062C5788B83}"/>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 name="Line 382">
              <a:extLst>
                <a:ext uri="{FF2B5EF4-FFF2-40B4-BE49-F238E27FC236}">
                  <a16:creationId xmlns:a16="http://schemas.microsoft.com/office/drawing/2014/main" id="{F276E5CF-7C53-4338-9EBF-B3203D783A37}"/>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84" name="Group 383">
            <a:extLst>
              <a:ext uri="{FF2B5EF4-FFF2-40B4-BE49-F238E27FC236}">
                <a16:creationId xmlns:a16="http://schemas.microsoft.com/office/drawing/2014/main" id="{2D3C335D-AA22-4F87-A85D-319FE66650A2}"/>
              </a:ext>
            </a:extLst>
          </p:cNvPr>
          <p:cNvGrpSpPr>
            <a:grpSpLocks/>
          </p:cNvGrpSpPr>
          <p:nvPr/>
        </p:nvGrpSpPr>
        <p:grpSpPr bwMode="auto">
          <a:xfrm rot="16427252" flipH="1" flipV="1">
            <a:off x="7010142" y="3535980"/>
            <a:ext cx="2166937" cy="539750"/>
            <a:chOff x="192" y="240"/>
            <a:chExt cx="5274" cy="1314"/>
          </a:xfrm>
        </p:grpSpPr>
        <p:sp>
          <p:nvSpPr>
            <p:cNvPr id="385" name="Oval 384">
              <a:extLst>
                <a:ext uri="{FF2B5EF4-FFF2-40B4-BE49-F238E27FC236}">
                  <a16:creationId xmlns:a16="http://schemas.microsoft.com/office/drawing/2014/main" id="{DE8EB9B8-1EF0-422B-99D6-EC430A5431F5}"/>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 name="Line 385">
              <a:extLst>
                <a:ext uri="{FF2B5EF4-FFF2-40B4-BE49-F238E27FC236}">
                  <a16:creationId xmlns:a16="http://schemas.microsoft.com/office/drawing/2014/main" id="{53B40322-1B7C-44C3-A8C6-981EC1061618}"/>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 name="Line 386">
              <a:extLst>
                <a:ext uri="{FF2B5EF4-FFF2-40B4-BE49-F238E27FC236}">
                  <a16:creationId xmlns:a16="http://schemas.microsoft.com/office/drawing/2014/main" id="{806D999C-EACC-4C29-A2DB-D464B4F69F7A}"/>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 name="Line 387">
              <a:extLst>
                <a:ext uri="{FF2B5EF4-FFF2-40B4-BE49-F238E27FC236}">
                  <a16:creationId xmlns:a16="http://schemas.microsoft.com/office/drawing/2014/main" id="{F35EEA58-B23F-42DE-9B0C-69284D50D458}"/>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 name="Line 388">
              <a:extLst>
                <a:ext uri="{FF2B5EF4-FFF2-40B4-BE49-F238E27FC236}">
                  <a16:creationId xmlns:a16="http://schemas.microsoft.com/office/drawing/2014/main" id="{E72547CE-62D5-4AB2-8913-B59FDE6A15A0}"/>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 name="Line 389">
              <a:extLst>
                <a:ext uri="{FF2B5EF4-FFF2-40B4-BE49-F238E27FC236}">
                  <a16:creationId xmlns:a16="http://schemas.microsoft.com/office/drawing/2014/main" id="{803177A6-994A-4913-8932-2F3BD8F6CFD5}"/>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 name="Line 390">
              <a:extLst>
                <a:ext uri="{FF2B5EF4-FFF2-40B4-BE49-F238E27FC236}">
                  <a16:creationId xmlns:a16="http://schemas.microsoft.com/office/drawing/2014/main" id="{D1C27460-937E-4CF8-8AFA-1AFF613E2657}"/>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 name="Line 391">
              <a:extLst>
                <a:ext uri="{FF2B5EF4-FFF2-40B4-BE49-F238E27FC236}">
                  <a16:creationId xmlns:a16="http://schemas.microsoft.com/office/drawing/2014/main" id="{40A12E9A-E860-46CE-B5DC-E3D77898BD54}"/>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3" name="Line 392">
              <a:extLst>
                <a:ext uri="{FF2B5EF4-FFF2-40B4-BE49-F238E27FC236}">
                  <a16:creationId xmlns:a16="http://schemas.microsoft.com/office/drawing/2014/main" id="{3207140C-EA9F-400F-AC61-745F1934C1EA}"/>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4" name="Line 393">
              <a:extLst>
                <a:ext uri="{FF2B5EF4-FFF2-40B4-BE49-F238E27FC236}">
                  <a16:creationId xmlns:a16="http://schemas.microsoft.com/office/drawing/2014/main" id="{44CBC0D6-D559-46C5-84B2-8CEE755A4C3F}"/>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 name="Line 394">
              <a:extLst>
                <a:ext uri="{FF2B5EF4-FFF2-40B4-BE49-F238E27FC236}">
                  <a16:creationId xmlns:a16="http://schemas.microsoft.com/office/drawing/2014/main" id="{3E701013-D68C-4428-BFFB-D77C3418A5FA}"/>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6" name="Line 395">
              <a:extLst>
                <a:ext uri="{FF2B5EF4-FFF2-40B4-BE49-F238E27FC236}">
                  <a16:creationId xmlns:a16="http://schemas.microsoft.com/office/drawing/2014/main" id="{CE980B3D-88ED-4612-8861-77C602C10DE2}"/>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 name="Line 396">
              <a:extLst>
                <a:ext uri="{FF2B5EF4-FFF2-40B4-BE49-F238E27FC236}">
                  <a16:creationId xmlns:a16="http://schemas.microsoft.com/office/drawing/2014/main" id="{99E96C77-79DE-4ED8-9C4E-589D8AB9BB1C}"/>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 name="Line 397">
              <a:extLst>
                <a:ext uri="{FF2B5EF4-FFF2-40B4-BE49-F238E27FC236}">
                  <a16:creationId xmlns:a16="http://schemas.microsoft.com/office/drawing/2014/main" id="{E4CAB81E-66AE-4344-B3B6-938556681142}"/>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 name="Line 398">
              <a:extLst>
                <a:ext uri="{FF2B5EF4-FFF2-40B4-BE49-F238E27FC236}">
                  <a16:creationId xmlns:a16="http://schemas.microsoft.com/office/drawing/2014/main" id="{E6A7FFD5-2BDA-492B-88EF-6294FD4C4A9D}"/>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 name="Line 399">
              <a:extLst>
                <a:ext uri="{FF2B5EF4-FFF2-40B4-BE49-F238E27FC236}">
                  <a16:creationId xmlns:a16="http://schemas.microsoft.com/office/drawing/2014/main" id="{7280124C-BF31-4AD5-B8D2-026FC529B4CB}"/>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 name="Line 400">
              <a:extLst>
                <a:ext uri="{FF2B5EF4-FFF2-40B4-BE49-F238E27FC236}">
                  <a16:creationId xmlns:a16="http://schemas.microsoft.com/office/drawing/2014/main" id="{45FE7D9A-ECC7-4F5A-A77D-D57DF1F40DCF}"/>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2" name="Line 401">
              <a:extLst>
                <a:ext uri="{FF2B5EF4-FFF2-40B4-BE49-F238E27FC236}">
                  <a16:creationId xmlns:a16="http://schemas.microsoft.com/office/drawing/2014/main" id="{8E16FC6D-ABD4-42B2-83A0-B5D2AF957110}"/>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03" name="Group 402">
            <a:extLst>
              <a:ext uri="{FF2B5EF4-FFF2-40B4-BE49-F238E27FC236}">
                <a16:creationId xmlns:a16="http://schemas.microsoft.com/office/drawing/2014/main" id="{32C4884E-13C4-432B-9BDA-F4989C026C24}"/>
              </a:ext>
            </a:extLst>
          </p:cNvPr>
          <p:cNvGrpSpPr>
            <a:grpSpLocks/>
          </p:cNvGrpSpPr>
          <p:nvPr/>
        </p:nvGrpSpPr>
        <p:grpSpPr bwMode="auto">
          <a:xfrm rot="15792630" flipH="1" flipV="1">
            <a:off x="6776780" y="3516930"/>
            <a:ext cx="2166937" cy="539750"/>
            <a:chOff x="192" y="240"/>
            <a:chExt cx="5274" cy="1314"/>
          </a:xfrm>
        </p:grpSpPr>
        <p:sp>
          <p:nvSpPr>
            <p:cNvPr id="404" name="Oval 403">
              <a:extLst>
                <a:ext uri="{FF2B5EF4-FFF2-40B4-BE49-F238E27FC236}">
                  <a16:creationId xmlns:a16="http://schemas.microsoft.com/office/drawing/2014/main" id="{DD96EAA0-8F86-407D-BE70-F822A5E7C580}"/>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 name="Line 404">
              <a:extLst>
                <a:ext uri="{FF2B5EF4-FFF2-40B4-BE49-F238E27FC236}">
                  <a16:creationId xmlns:a16="http://schemas.microsoft.com/office/drawing/2014/main" id="{509E5583-3E5B-44D4-AAD8-D29D7C987DA5}"/>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6" name="Line 405">
              <a:extLst>
                <a:ext uri="{FF2B5EF4-FFF2-40B4-BE49-F238E27FC236}">
                  <a16:creationId xmlns:a16="http://schemas.microsoft.com/office/drawing/2014/main" id="{CD7936A8-8F96-4EF6-91A1-2ACA830FF7CA}"/>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 name="Line 406">
              <a:extLst>
                <a:ext uri="{FF2B5EF4-FFF2-40B4-BE49-F238E27FC236}">
                  <a16:creationId xmlns:a16="http://schemas.microsoft.com/office/drawing/2014/main" id="{11D31A8C-1F4F-403F-B2B3-D66F44D5D24A}"/>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8" name="Line 407">
              <a:extLst>
                <a:ext uri="{FF2B5EF4-FFF2-40B4-BE49-F238E27FC236}">
                  <a16:creationId xmlns:a16="http://schemas.microsoft.com/office/drawing/2014/main" id="{24BB5F58-1F1F-4638-9683-97EC8CDA2874}"/>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 name="Line 408">
              <a:extLst>
                <a:ext uri="{FF2B5EF4-FFF2-40B4-BE49-F238E27FC236}">
                  <a16:creationId xmlns:a16="http://schemas.microsoft.com/office/drawing/2014/main" id="{7EE01EEE-A920-4F3C-AF9D-01D367ACD887}"/>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 name="Line 409">
              <a:extLst>
                <a:ext uri="{FF2B5EF4-FFF2-40B4-BE49-F238E27FC236}">
                  <a16:creationId xmlns:a16="http://schemas.microsoft.com/office/drawing/2014/main" id="{D45008CF-DF54-4FC7-967D-B5FD06AD99A0}"/>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 name="Line 410">
              <a:extLst>
                <a:ext uri="{FF2B5EF4-FFF2-40B4-BE49-F238E27FC236}">
                  <a16:creationId xmlns:a16="http://schemas.microsoft.com/office/drawing/2014/main" id="{7C88007D-15D4-4485-B0D7-FFB9CE7092E4}"/>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 name="Line 411">
              <a:extLst>
                <a:ext uri="{FF2B5EF4-FFF2-40B4-BE49-F238E27FC236}">
                  <a16:creationId xmlns:a16="http://schemas.microsoft.com/office/drawing/2014/main" id="{19BD000D-58B2-4821-A0D4-46ED1458337E}"/>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 name="Line 412">
              <a:extLst>
                <a:ext uri="{FF2B5EF4-FFF2-40B4-BE49-F238E27FC236}">
                  <a16:creationId xmlns:a16="http://schemas.microsoft.com/office/drawing/2014/main" id="{20C37883-6EBA-44FE-95AD-304F525AD14C}"/>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 name="Line 413">
              <a:extLst>
                <a:ext uri="{FF2B5EF4-FFF2-40B4-BE49-F238E27FC236}">
                  <a16:creationId xmlns:a16="http://schemas.microsoft.com/office/drawing/2014/main" id="{926C0E5E-2FB3-44C4-BCE0-A553620BB78E}"/>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 name="Line 414">
              <a:extLst>
                <a:ext uri="{FF2B5EF4-FFF2-40B4-BE49-F238E27FC236}">
                  <a16:creationId xmlns:a16="http://schemas.microsoft.com/office/drawing/2014/main" id="{A3A1616C-883E-47DB-81C4-695A5514F1DA}"/>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 name="Line 415">
              <a:extLst>
                <a:ext uri="{FF2B5EF4-FFF2-40B4-BE49-F238E27FC236}">
                  <a16:creationId xmlns:a16="http://schemas.microsoft.com/office/drawing/2014/main" id="{AA5D5F63-EF83-4377-A9E9-FD4372A288D7}"/>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 name="Line 416">
              <a:extLst>
                <a:ext uri="{FF2B5EF4-FFF2-40B4-BE49-F238E27FC236}">
                  <a16:creationId xmlns:a16="http://schemas.microsoft.com/office/drawing/2014/main" id="{7BA0101D-387E-4038-A8DC-B45E50961CF8}"/>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 name="Line 417">
              <a:extLst>
                <a:ext uri="{FF2B5EF4-FFF2-40B4-BE49-F238E27FC236}">
                  <a16:creationId xmlns:a16="http://schemas.microsoft.com/office/drawing/2014/main" id="{33848CE9-7CA0-4367-85F3-7774466AAB15}"/>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 name="Line 418">
              <a:extLst>
                <a:ext uri="{FF2B5EF4-FFF2-40B4-BE49-F238E27FC236}">
                  <a16:creationId xmlns:a16="http://schemas.microsoft.com/office/drawing/2014/main" id="{F52D3C0C-57B3-44EB-8009-B63FA8627216}"/>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 name="Line 419">
              <a:extLst>
                <a:ext uri="{FF2B5EF4-FFF2-40B4-BE49-F238E27FC236}">
                  <a16:creationId xmlns:a16="http://schemas.microsoft.com/office/drawing/2014/main" id="{9684B5CF-57D5-4B00-B948-7218C0081E72}"/>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 name="Line 420">
              <a:extLst>
                <a:ext uri="{FF2B5EF4-FFF2-40B4-BE49-F238E27FC236}">
                  <a16:creationId xmlns:a16="http://schemas.microsoft.com/office/drawing/2014/main" id="{812273AB-8F09-4758-98E2-FB828F3FA409}"/>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2" name="Group 421">
            <a:extLst>
              <a:ext uri="{FF2B5EF4-FFF2-40B4-BE49-F238E27FC236}">
                <a16:creationId xmlns:a16="http://schemas.microsoft.com/office/drawing/2014/main" id="{ED559D45-654A-44CA-AB2D-92112DB18A6E}"/>
              </a:ext>
            </a:extLst>
          </p:cNvPr>
          <p:cNvGrpSpPr>
            <a:grpSpLocks/>
          </p:cNvGrpSpPr>
          <p:nvPr/>
        </p:nvGrpSpPr>
        <p:grpSpPr bwMode="auto">
          <a:xfrm rot="14186460" flipH="1" flipV="1">
            <a:off x="6770430" y="3535980"/>
            <a:ext cx="2166937" cy="539750"/>
            <a:chOff x="192" y="240"/>
            <a:chExt cx="5274" cy="1314"/>
          </a:xfrm>
        </p:grpSpPr>
        <p:sp>
          <p:nvSpPr>
            <p:cNvPr id="423" name="Oval 422">
              <a:extLst>
                <a:ext uri="{FF2B5EF4-FFF2-40B4-BE49-F238E27FC236}">
                  <a16:creationId xmlns:a16="http://schemas.microsoft.com/office/drawing/2014/main" id="{F2714BE0-877A-46D5-908F-844BECC597C6}"/>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 name="Line 423">
              <a:extLst>
                <a:ext uri="{FF2B5EF4-FFF2-40B4-BE49-F238E27FC236}">
                  <a16:creationId xmlns:a16="http://schemas.microsoft.com/office/drawing/2014/main" id="{A84740C1-BBAC-4EC0-9E5A-F8CA982B916B}"/>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5" name="Line 424">
              <a:extLst>
                <a:ext uri="{FF2B5EF4-FFF2-40B4-BE49-F238E27FC236}">
                  <a16:creationId xmlns:a16="http://schemas.microsoft.com/office/drawing/2014/main" id="{9E09378C-A366-4941-A3BA-866325FAABBC}"/>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6" name="Line 425">
              <a:extLst>
                <a:ext uri="{FF2B5EF4-FFF2-40B4-BE49-F238E27FC236}">
                  <a16:creationId xmlns:a16="http://schemas.microsoft.com/office/drawing/2014/main" id="{0C9B581A-B768-4203-AC72-A5D367760B96}"/>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 name="Line 426">
              <a:extLst>
                <a:ext uri="{FF2B5EF4-FFF2-40B4-BE49-F238E27FC236}">
                  <a16:creationId xmlns:a16="http://schemas.microsoft.com/office/drawing/2014/main" id="{F5FA6B4D-5A90-4BE5-AE3B-4B872C8B3E9B}"/>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 name="Line 427">
              <a:extLst>
                <a:ext uri="{FF2B5EF4-FFF2-40B4-BE49-F238E27FC236}">
                  <a16:creationId xmlns:a16="http://schemas.microsoft.com/office/drawing/2014/main" id="{789AD6EF-7577-4E28-94C2-E98E846694A0}"/>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 name="Line 428">
              <a:extLst>
                <a:ext uri="{FF2B5EF4-FFF2-40B4-BE49-F238E27FC236}">
                  <a16:creationId xmlns:a16="http://schemas.microsoft.com/office/drawing/2014/main" id="{67CF46E6-4758-4810-A35B-CFF5AE9F035A}"/>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 name="Line 429">
              <a:extLst>
                <a:ext uri="{FF2B5EF4-FFF2-40B4-BE49-F238E27FC236}">
                  <a16:creationId xmlns:a16="http://schemas.microsoft.com/office/drawing/2014/main" id="{13564C14-4556-4E8D-BB10-6B091E2110E6}"/>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 name="Line 430">
              <a:extLst>
                <a:ext uri="{FF2B5EF4-FFF2-40B4-BE49-F238E27FC236}">
                  <a16:creationId xmlns:a16="http://schemas.microsoft.com/office/drawing/2014/main" id="{1BFAF60A-FC22-4A78-9CA3-D3CB3AC6E870}"/>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 name="Line 431">
              <a:extLst>
                <a:ext uri="{FF2B5EF4-FFF2-40B4-BE49-F238E27FC236}">
                  <a16:creationId xmlns:a16="http://schemas.microsoft.com/office/drawing/2014/main" id="{09B7BCD6-D99F-4EA2-8252-E75EAC747C77}"/>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3" name="Line 432">
              <a:extLst>
                <a:ext uri="{FF2B5EF4-FFF2-40B4-BE49-F238E27FC236}">
                  <a16:creationId xmlns:a16="http://schemas.microsoft.com/office/drawing/2014/main" id="{C21C506B-C29A-448A-9612-04C2E2B22F78}"/>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 name="Line 433">
              <a:extLst>
                <a:ext uri="{FF2B5EF4-FFF2-40B4-BE49-F238E27FC236}">
                  <a16:creationId xmlns:a16="http://schemas.microsoft.com/office/drawing/2014/main" id="{57A3D032-4229-455E-BD38-314EBE59784C}"/>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5" name="Line 434">
              <a:extLst>
                <a:ext uri="{FF2B5EF4-FFF2-40B4-BE49-F238E27FC236}">
                  <a16:creationId xmlns:a16="http://schemas.microsoft.com/office/drawing/2014/main" id="{67ACF72F-1B39-4068-B997-7BEB495A0307}"/>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6" name="Line 435">
              <a:extLst>
                <a:ext uri="{FF2B5EF4-FFF2-40B4-BE49-F238E27FC236}">
                  <a16:creationId xmlns:a16="http://schemas.microsoft.com/office/drawing/2014/main" id="{681583C3-18FD-45FD-97C8-0FD3B4198AA5}"/>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7" name="Line 436">
              <a:extLst>
                <a:ext uri="{FF2B5EF4-FFF2-40B4-BE49-F238E27FC236}">
                  <a16:creationId xmlns:a16="http://schemas.microsoft.com/office/drawing/2014/main" id="{C8C65BBE-4AE2-4991-9699-40684DF835E6}"/>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 name="Line 437">
              <a:extLst>
                <a:ext uri="{FF2B5EF4-FFF2-40B4-BE49-F238E27FC236}">
                  <a16:creationId xmlns:a16="http://schemas.microsoft.com/office/drawing/2014/main" id="{1A33AA94-361D-4EA3-96E3-A28BCF1940BA}"/>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 name="Line 438">
              <a:extLst>
                <a:ext uri="{FF2B5EF4-FFF2-40B4-BE49-F238E27FC236}">
                  <a16:creationId xmlns:a16="http://schemas.microsoft.com/office/drawing/2014/main" id="{45472BA4-A93E-454E-989D-30FE9F530862}"/>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 name="Line 439">
              <a:extLst>
                <a:ext uri="{FF2B5EF4-FFF2-40B4-BE49-F238E27FC236}">
                  <a16:creationId xmlns:a16="http://schemas.microsoft.com/office/drawing/2014/main" id="{9A951AFE-EB93-41A0-BE26-048D2ED3C454}"/>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1" name="Group 440">
            <a:extLst>
              <a:ext uri="{FF2B5EF4-FFF2-40B4-BE49-F238E27FC236}">
                <a16:creationId xmlns:a16="http://schemas.microsoft.com/office/drawing/2014/main" id="{D29CEE64-C1EC-4760-97C9-5E91DEBCDFE7}"/>
              </a:ext>
            </a:extLst>
          </p:cNvPr>
          <p:cNvGrpSpPr>
            <a:grpSpLocks/>
          </p:cNvGrpSpPr>
          <p:nvPr/>
        </p:nvGrpSpPr>
        <p:grpSpPr bwMode="auto">
          <a:xfrm rot="13586721" flipH="1" flipV="1">
            <a:off x="6529129" y="3648692"/>
            <a:ext cx="2166938" cy="539750"/>
            <a:chOff x="192" y="240"/>
            <a:chExt cx="5274" cy="1314"/>
          </a:xfrm>
        </p:grpSpPr>
        <p:sp>
          <p:nvSpPr>
            <p:cNvPr id="442" name="Oval 441">
              <a:extLst>
                <a:ext uri="{FF2B5EF4-FFF2-40B4-BE49-F238E27FC236}">
                  <a16:creationId xmlns:a16="http://schemas.microsoft.com/office/drawing/2014/main" id="{B62A4D11-9AAD-4F87-835A-9F9C1CF25C30}"/>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 name="Line 442">
              <a:extLst>
                <a:ext uri="{FF2B5EF4-FFF2-40B4-BE49-F238E27FC236}">
                  <a16:creationId xmlns:a16="http://schemas.microsoft.com/office/drawing/2014/main" id="{A30BDD26-3460-4AE9-AB8F-4A9CE4F308DB}"/>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 name="Line 443">
              <a:extLst>
                <a:ext uri="{FF2B5EF4-FFF2-40B4-BE49-F238E27FC236}">
                  <a16:creationId xmlns:a16="http://schemas.microsoft.com/office/drawing/2014/main" id="{6F30047E-2D27-438D-9782-67BB43F15F3F}"/>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5" name="Line 444">
              <a:extLst>
                <a:ext uri="{FF2B5EF4-FFF2-40B4-BE49-F238E27FC236}">
                  <a16:creationId xmlns:a16="http://schemas.microsoft.com/office/drawing/2014/main" id="{BC8B1234-A000-4183-A63E-C1C5B4537A1D}"/>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6" name="Line 445">
              <a:extLst>
                <a:ext uri="{FF2B5EF4-FFF2-40B4-BE49-F238E27FC236}">
                  <a16:creationId xmlns:a16="http://schemas.microsoft.com/office/drawing/2014/main" id="{9CD1B8B8-F214-4E6E-8D31-BBE021B051DA}"/>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 name="Line 446">
              <a:extLst>
                <a:ext uri="{FF2B5EF4-FFF2-40B4-BE49-F238E27FC236}">
                  <a16:creationId xmlns:a16="http://schemas.microsoft.com/office/drawing/2014/main" id="{E08E08A0-20D8-4BAB-BF15-C3C133505B02}"/>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8" name="Line 447">
              <a:extLst>
                <a:ext uri="{FF2B5EF4-FFF2-40B4-BE49-F238E27FC236}">
                  <a16:creationId xmlns:a16="http://schemas.microsoft.com/office/drawing/2014/main" id="{35F05702-48A8-44CE-93F7-0AC90095557D}"/>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 name="Line 448">
              <a:extLst>
                <a:ext uri="{FF2B5EF4-FFF2-40B4-BE49-F238E27FC236}">
                  <a16:creationId xmlns:a16="http://schemas.microsoft.com/office/drawing/2014/main" id="{77AA41BE-401B-4581-AB39-B7EA8252756E}"/>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 name="Line 449">
              <a:extLst>
                <a:ext uri="{FF2B5EF4-FFF2-40B4-BE49-F238E27FC236}">
                  <a16:creationId xmlns:a16="http://schemas.microsoft.com/office/drawing/2014/main" id="{CE9946CD-B002-40F6-999E-1756D5EF5DED}"/>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 name="Line 450">
              <a:extLst>
                <a:ext uri="{FF2B5EF4-FFF2-40B4-BE49-F238E27FC236}">
                  <a16:creationId xmlns:a16="http://schemas.microsoft.com/office/drawing/2014/main" id="{7D2380E3-B1CC-4688-BCEB-FC247DD572FB}"/>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 name="Line 451">
              <a:extLst>
                <a:ext uri="{FF2B5EF4-FFF2-40B4-BE49-F238E27FC236}">
                  <a16:creationId xmlns:a16="http://schemas.microsoft.com/office/drawing/2014/main" id="{79FEB61E-ADB4-4858-8D9B-4252827E31E9}"/>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 name="Line 452">
              <a:extLst>
                <a:ext uri="{FF2B5EF4-FFF2-40B4-BE49-F238E27FC236}">
                  <a16:creationId xmlns:a16="http://schemas.microsoft.com/office/drawing/2014/main" id="{6F9CB8F2-4854-402A-88D7-6E6E8331B31E}"/>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 name="Line 453">
              <a:extLst>
                <a:ext uri="{FF2B5EF4-FFF2-40B4-BE49-F238E27FC236}">
                  <a16:creationId xmlns:a16="http://schemas.microsoft.com/office/drawing/2014/main" id="{7EBDA256-77BE-47CD-88EB-E935723009DB}"/>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 name="Line 454">
              <a:extLst>
                <a:ext uri="{FF2B5EF4-FFF2-40B4-BE49-F238E27FC236}">
                  <a16:creationId xmlns:a16="http://schemas.microsoft.com/office/drawing/2014/main" id="{0B2BD2A1-96AC-4B15-A28A-50E4B1799DDC}"/>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 name="Line 455">
              <a:extLst>
                <a:ext uri="{FF2B5EF4-FFF2-40B4-BE49-F238E27FC236}">
                  <a16:creationId xmlns:a16="http://schemas.microsoft.com/office/drawing/2014/main" id="{C116A8FA-EABA-4F9D-BD42-E8E9E1C05055}"/>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 name="Line 456">
              <a:extLst>
                <a:ext uri="{FF2B5EF4-FFF2-40B4-BE49-F238E27FC236}">
                  <a16:creationId xmlns:a16="http://schemas.microsoft.com/office/drawing/2014/main" id="{80A2EA8C-ACCC-4A45-B0F6-FD2F394B6882}"/>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8" name="Line 457">
              <a:extLst>
                <a:ext uri="{FF2B5EF4-FFF2-40B4-BE49-F238E27FC236}">
                  <a16:creationId xmlns:a16="http://schemas.microsoft.com/office/drawing/2014/main" id="{18339EBC-D779-4E1F-A29E-DD156F5C4E7F}"/>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9" name="Line 458">
              <a:extLst>
                <a:ext uri="{FF2B5EF4-FFF2-40B4-BE49-F238E27FC236}">
                  <a16:creationId xmlns:a16="http://schemas.microsoft.com/office/drawing/2014/main" id="{E489C0A7-C948-4B15-9C8D-869CB52DA53C}"/>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0" name="Group 459">
            <a:extLst>
              <a:ext uri="{FF2B5EF4-FFF2-40B4-BE49-F238E27FC236}">
                <a16:creationId xmlns:a16="http://schemas.microsoft.com/office/drawing/2014/main" id="{C543BE03-A185-4C89-8971-11D33186B9DA}"/>
              </a:ext>
            </a:extLst>
          </p:cNvPr>
          <p:cNvGrpSpPr>
            <a:grpSpLocks/>
          </p:cNvGrpSpPr>
          <p:nvPr/>
        </p:nvGrpSpPr>
        <p:grpSpPr bwMode="auto">
          <a:xfrm rot="12301508" flipH="1" flipV="1">
            <a:off x="6391810" y="3644723"/>
            <a:ext cx="2166938" cy="539750"/>
            <a:chOff x="192" y="240"/>
            <a:chExt cx="5274" cy="1314"/>
          </a:xfrm>
        </p:grpSpPr>
        <p:sp>
          <p:nvSpPr>
            <p:cNvPr id="461" name="Oval 460">
              <a:extLst>
                <a:ext uri="{FF2B5EF4-FFF2-40B4-BE49-F238E27FC236}">
                  <a16:creationId xmlns:a16="http://schemas.microsoft.com/office/drawing/2014/main" id="{70070396-6C63-4C43-A254-17DC350F3A76}"/>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 name="Line 461">
              <a:extLst>
                <a:ext uri="{FF2B5EF4-FFF2-40B4-BE49-F238E27FC236}">
                  <a16:creationId xmlns:a16="http://schemas.microsoft.com/office/drawing/2014/main" id="{F68EE811-990C-492E-8307-96FF249093A2}"/>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 name="Line 462">
              <a:extLst>
                <a:ext uri="{FF2B5EF4-FFF2-40B4-BE49-F238E27FC236}">
                  <a16:creationId xmlns:a16="http://schemas.microsoft.com/office/drawing/2014/main" id="{CD119B48-2B68-48FF-86AB-B2BEBAE6E946}"/>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 name="Line 463">
              <a:extLst>
                <a:ext uri="{FF2B5EF4-FFF2-40B4-BE49-F238E27FC236}">
                  <a16:creationId xmlns:a16="http://schemas.microsoft.com/office/drawing/2014/main" id="{C9005E27-E3AD-4BC5-98F4-59A030ADC733}"/>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 name="Line 464">
              <a:extLst>
                <a:ext uri="{FF2B5EF4-FFF2-40B4-BE49-F238E27FC236}">
                  <a16:creationId xmlns:a16="http://schemas.microsoft.com/office/drawing/2014/main" id="{0ADE3276-B1C2-4FDB-9627-9BBD8F7E9B13}"/>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 name="Line 465">
              <a:extLst>
                <a:ext uri="{FF2B5EF4-FFF2-40B4-BE49-F238E27FC236}">
                  <a16:creationId xmlns:a16="http://schemas.microsoft.com/office/drawing/2014/main" id="{35674666-CFE8-4246-9227-CA8E74C86BE3}"/>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7" name="Line 466">
              <a:extLst>
                <a:ext uri="{FF2B5EF4-FFF2-40B4-BE49-F238E27FC236}">
                  <a16:creationId xmlns:a16="http://schemas.microsoft.com/office/drawing/2014/main" id="{D2E095D0-C629-41F0-A951-60FB68432DE9}"/>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 name="Line 467">
              <a:extLst>
                <a:ext uri="{FF2B5EF4-FFF2-40B4-BE49-F238E27FC236}">
                  <a16:creationId xmlns:a16="http://schemas.microsoft.com/office/drawing/2014/main" id="{04AE70C3-5EAB-4CE6-B667-D0AFB7FFEF89}"/>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9" name="Line 468">
              <a:extLst>
                <a:ext uri="{FF2B5EF4-FFF2-40B4-BE49-F238E27FC236}">
                  <a16:creationId xmlns:a16="http://schemas.microsoft.com/office/drawing/2014/main" id="{FEB4439C-2205-4A41-909F-7E1A8FA4EAE9}"/>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0" name="Line 469">
              <a:extLst>
                <a:ext uri="{FF2B5EF4-FFF2-40B4-BE49-F238E27FC236}">
                  <a16:creationId xmlns:a16="http://schemas.microsoft.com/office/drawing/2014/main" id="{885534AB-3E83-4ECC-A175-CC1D65772F89}"/>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 name="Line 470">
              <a:extLst>
                <a:ext uri="{FF2B5EF4-FFF2-40B4-BE49-F238E27FC236}">
                  <a16:creationId xmlns:a16="http://schemas.microsoft.com/office/drawing/2014/main" id="{3F164437-88BE-480C-A108-C9FBB01F7FAA}"/>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 name="Line 471">
              <a:extLst>
                <a:ext uri="{FF2B5EF4-FFF2-40B4-BE49-F238E27FC236}">
                  <a16:creationId xmlns:a16="http://schemas.microsoft.com/office/drawing/2014/main" id="{15F2CE6A-5C22-4041-969A-0CF75D0FFEA3}"/>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 name="Line 472">
              <a:extLst>
                <a:ext uri="{FF2B5EF4-FFF2-40B4-BE49-F238E27FC236}">
                  <a16:creationId xmlns:a16="http://schemas.microsoft.com/office/drawing/2014/main" id="{9728E418-3666-4FCB-9E6A-1E9C4C812EDD}"/>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 name="Line 473">
              <a:extLst>
                <a:ext uri="{FF2B5EF4-FFF2-40B4-BE49-F238E27FC236}">
                  <a16:creationId xmlns:a16="http://schemas.microsoft.com/office/drawing/2014/main" id="{4C7E8332-F592-4710-B202-A5BB7F77B3B3}"/>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 name="Line 474">
              <a:extLst>
                <a:ext uri="{FF2B5EF4-FFF2-40B4-BE49-F238E27FC236}">
                  <a16:creationId xmlns:a16="http://schemas.microsoft.com/office/drawing/2014/main" id="{683F9353-F3CC-40B2-86F3-49DD382EF6DD}"/>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 name="Line 475">
              <a:extLst>
                <a:ext uri="{FF2B5EF4-FFF2-40B4-BE49-F238E27FC236}">
                  <a16:creationId xmlns:a16="http://schemas.microsoft.com/office/drawing/2014/main" id="{00E3628C-7D90-4FE8-9AB4-F96672608B4F}"/>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 name="Line 476">
              <a:extLst>
                <a:ext uri="{FF2B5EF4-FFF2-40B4-BE49-F238E27FC236}">
                  <a16:creationId xmlns:a16="http://schemas.microsoft.com/office/drawing/2014/main" id="{68162026-31EB-4028-BDB1-DF1C501FD0A3}"/>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 name="Line 477">
              <a:extLst>
                <a:ext uri="{FF2B5EF4-FFF2-40B4-BE49-F238E27FC236}">
                  <a16:creationId xmlns:a16="http://schemas.microsoft.com/office/drawing/2014/main" id="{B001853F-EFA7-4983-8EAA-56185307555F}"/>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9" name="Group 478">
            <a:extLst>
              <a:ext uri="{FF2B5EF4-FFF2-40B4-BE49-F238E27FC236}">
                <a16:creationId xmlns:a16="http://schemas.microsoft.com/office/drawing/2014/main" id="{ED6EAF21-E5BD-4ED4-9B4D-1F9F3D8A6CDD}"/>
              </a:ext>
            </a:extLst>
          </p:cNvPr>
          <p:cNvGrpSpPr>
            <a:grpSpLocks/>
          </p:cNvGrpSpPr>
          <p:nvPr/>
        </p:nvGrpSpPr>
        <p:grpSpPr bwMode="auto">
          <a:xfrm rot="11847537" flipH="1" flipV="1">
            <a:off x="6225124" y="3873323"/>
            <a:ext cx="2166937" cy="539750"/>
            <a:chOff x="192" y="240"/>
            <a:chExt cx="5274" cy="1314"/>
          </a:xfrm>
        </p:grpSpPr>
        <p:sp>
          <p:nvSpPr>
            <p:cNvPr id="480" name="Oval 479">
              <a:extLst>
                <a:ext uri="{FF2B5EF4-FFF2-40B4-BE49-F238E27FC236}">
                  <a16:creationId xmlns:a16="http://schemas.microsoft.com/office/drawing/2014/main" id="{9832160B-959F-4F9B-97A8-D01856B2955E}"/>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 name="Line 480">
              <a:extLst>
                <a:ext uri="{FF2B5EF4-FFF2-40B4-BE49-F238E27FC236}">
                  <a16:creationId xmlns:a16="http://schemas.microsoft.com/office/drawing/2014/main" id="{DBFD92C9-370D-4F2B-9EE8-C46F52BA40ED}"/>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 name="Line 481">
              <a:extLst>
                <a:ext uri="{FF2B5EF4-FFF2-40B4-BE49-F238E27FC236}">
                  <a16:creationId xmlns:a16="http://schemas.microsoft.com/office/drawing/2014/main" id="{29C82B85-39F2-4BAD-9CAD-24E69514B718}"/>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 name="Line 482">
              <a:extLst>
                <a:ext uri="{FF2B5EF4-FFF2-40B4-BE49-F238E27FC236}">
                  <a16:creationId xmlns:a16="http://schemas.microsoft.com/office/drawing/2014/main" id="{1258EF7E-AAA8-4F5D-9E9F-86506E6EF7ED}"/>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 name="Line 483">
              <a:extLst>
                <a:ext uri="{FF2B5EF4-FFF2-40B4-BE49-F238E27FC236}">
                  <a16:creationId xmlns:a16="http://schemas.microsoft.com/office/drawing/2014/main" id="{9189D855-FF82-45AC-99E0-D550C449B430}"/>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5" name="Line 484">
              <a:extLst>
                <a:ext uri="{FF2B5EF4-FFF2-40B4-BE49-F238E27FC236}">
                  <a16:creationId xmlns:a16="http://schemas.microsoft.com/office/drawing/2014/main" id="{B78B4031-CC22-4825-92D7-57C7EC8FD8B7}"/>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 name="Line 485">
              <a:extLst>
                <a:ext uri="{FF2B5EF4-FFF2-40B4-BE49-F238E27FC236}">
                  <a16:creationId xmlns:a16="http://schemas.microsoft.com/office/drawing/2014/main" id="{F45F53A4-B1B1-4835-AA6A-C824A287D3A0}"/>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7" name="Line 486">
              <a:extLst>
                <a:ext uri="{FF2B5EF4-FFF2-40B4-BE49-F238E27FC236}">
                  <a16:creationId xmlns:a16="http://schemas.microsoft.com/office/drawing/2014/main" id="{05998B3A-F83D-4BFF-AEAE-1D1A3A4F8D7A}"/>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8" name="Line 487">
              <a:extLst>
                <a:ext uri="{FF2B5EF4-FFF2-40B4-BE49-F238E27FC236}">
                  <a16:creationId xmlns:a16="http://schemas.microsoft.com/office/drawing/2014/main" id="{F6320C80-3721-4CE1-9DEC-00DF1D147838}"/>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 name="Line 488">
              <a:extLst>
                <a:ext uri="{FF2B5EF4-FFF2-40B4-BE49-F238E27FC236}">
                  <a16:creationId xmlns:a16="http://schemas.microsoft.com/office/drawing/2014/main" id="{27E9CF4D-41B6-439B-AE1B-4BAE69243CE5}"/>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0" name="Line 489">
              <a:extLst>
                <a:ext uri="{FF2B5EF4-FFF2-40B4-BE49-F238E27FC236}">
                  <a16:creationId xmlns:a16="http://schemas.microsoft.com/office/drawing/2014/main" id="{C87EBC8D-6646-420F-A9F7-569BB98DBB67}"/>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 name="Line 490">
              <a:extLst>
                <a:ext uri="{FF2B5EF4-FFF2-40B4-BE49-F238E27FC236}">
                  <a16:creationId xmlns:a16="http://schemas.microsoft.com/office/drawing/2014/main" id="{541AB9DD-152D-4EEF-A603-15CB9557D553}"/>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 name="Line 491">
              <a:extLst>
                <a:ext uri="{FF2B5EF4-FFF2-40B4-BE49-F238E27FC236}">
                  <a16:creationId xmlns:a16="http://schemas.microsoft.com/office/drawing/2014/main" id="{A2591BC5-A883-482B-9CA5-0710C470C6FE}"/>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 name="Line 492">
              <a:extLst>
                <a:ext uri="{FF2B5EF4-FFF2-40B4-BE49-F238E27FC236}">
                  <a16:creationId xmlns:a16="http://schemas.microsoft.com/office/drawing/2014/main" id="{730635A1-EF81-48AF-95E7-EF078700C736}"/>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 name="Line 493">
              <a:extLst>
                <a:ext uri="{FF2B5EF4-FFF2-40B4-BE49-F238E27FC236}">
                  <a16:creationId xmlns:a16="http://schemas.microsoft.com/office/drawing/2014/main" id="{A722D0DE-3B3F-4161-815B-17BF15978EA4}"/>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 name="Line 494">
              <a:extLst>
                <a:ext uri="{FF2B5EF4-FFF2-40B4-BE49-F238E27FC236}">
                  <a16:creationId xmlns:a16="http://schemas.microsoft.com/office/drawing/2014/main" id="{0BCB1FCE-8078-44B3-AFF9-426F8577A2B6}"/>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6" name="Line 495">
              <a:extLst>
                <a:ext uri="{FF2B5EF4-FFF2-40B4-BE49-F238E27FC236}">
                  <a16:creationId xmlns:a16="http://schemas.microsoft.com/office/drawing/2014/main" id="{5CD96B34-D6F1-4414-8CB5-A9F47639AC82}"/>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7" name="Line 496">
              <a:extLst>
                <a:ext uri="{FF2B5EF4-FFF2-40B4-BE49-F238E27FC236}">
                  <a16:creationId xmlns:a16="http://schemas.microsoft.com/office/drawing/2014/main" id="{786B3980-4DB7-4208-A402-983AABCE6F71}"/>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8" name="Group 497">
            <a:extLst>
              <a:ext uri="{FF2B5EF4-FFF2-40B4-BE49-F238E27FC236}">
                <a16:creationId xmlns:a16="http://schemas.microsoft.com/office/drawing/2014/main" id="{EF67277E-BC45-4F90-B4FA-7C57F7DB7DE7}"/>
              </a:ext>
            </a:extLst>
          </p:cNvPr>
          <p:cNvGrpSpPr>
            <a:grpSpLocks/>
          </p:cNvGrpSpPr>
          <p:nvPr/>
        </p:nvGrpSpPr>
        <p:grpSpPr bwMode="auto">
          <a:xfrm rot="11549485" flipH="1" flipV="1">
            <a:off x="6085424" y="4154311"/>
            <a:ext cx="2166937" cy="539750"/>
            <a:chOff x="192" y="240"/>
            <a:chExt cx="5274" cy="1314"/>
          </a:xfrm>
        </p:grpSpPr>
        <p:sp>
          <p:nvSpPr>
            <p:cNvPr id="499" name="Oval 498">
              <a:extLst>
                <a:ext uri="{FF2B5EF4-FFF2-40B4-BE49-F238E27FC236}">
                  <a16:creationId xmlns:a16="http://schemas.microsoft.com/office/drawing/2014/main" id="{12541393-1442-47EA-92AB-2597CBEAA862}"/>
                </a:ext>
              </a:extLst>
            </p:cNvPr>
            <p:cNvSpPr>
              <a:spLocks noChangeArrowheads="1"/>
            </p:cNvSpPr>
            <p:nvPr/>
          </p:nvSpPr>
          <p:spPr bwMode="auto">
            <a:xfrm>
              <a:off x="192" y="240"/>
              <a:ext cx="1410" cy="1314"/>
            </a:xfrm>
            <a:prstGeom prst="ellipse">
              <a:avLst/>
            </a:prstGeom>
            <a:gradFill rotWithShape="1">
              <a:gsLst>
                <a:gs pos="0">
                  <a:srgbClr val="FF0000">
                    <a:alpha val="49001"/>
                  </a:srgbClr>
                </a:gs>
                <a:gs pos="100000">
                  <a:srgbClr val="FF0000">
                    <a:gamma/>
                    <a:shade val="82353"/>
                    <a:invGamma/>
                  </a:srgbClr>
                </a:gs>
              </a:gsLst>
              <a:path path="shape">
                <a:fillToRect l="50000" t="50000" r="50000" b="50000"/>
              </a:path>
            </a:gradFill>
            <a:ln>
              <a:noFill/>
            </a:ln>
            <a:effectLst/>
            <a:extLs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0" name="Line 499">
              <a:extLst>
                <a:ext uri="{FF2B5EF4-FFF2-40B4-BE49-F238E27FC236}">
                  <a16:creationId xmlns:a16="http://schemas.microsoft.com/office/drawing/2014/main" id="{51A11C53-FDC1-44B8-81DA-4D63566D7DB2}"/>
                </a:ext>
              </a:extLst>
            </p:cNvPr>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 name="Line 500">
              <a:extLst>
                <a:ext uri="{FF2B5EF4-FFF2-40B4-BE49-F238E27FC236}">
                  <a16:creationId xmlns:a16="http://schemas.microsoft.com/office/drawing/2014/main" id="{543B35A3-ED5D-4024-8105-FE9844AD7FA5}"/>
                </a:ext>
              </a:extLst>
            </p:cNvPr>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 name="Line 501">
              <a:extLst>
                <a:ext uri="{FF2B5EF4-FFF2-40B4-BE49-F238E27FC236}">
                  <a16:creationId xmlns:a16="http://schemas.microsoft.com/office/drawing/2014/main" id="{BD059A05-D280-4B2A-B8A6-635CB277FD35}"/>
                </a:ext>
              </a:extLst>
            </p:cNvPr>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3" name="Line 502">
              <a:extLst>
                <a:ext uri="{FF2B5EF4-FFF2-40B4-BE49-F238E27FC236}">
                  <a16:creationId xmlns:a16="http://schemas.microsoft.com/office/drawing/2014/main" id="{7D21E7FB-E50B-4106-9736-F9060BBE671C}"/>
                </a:ext>
              </a:extLst>
            </p:cNvPr>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 name="Line 503">
              <a:extLst>
                <a:ext uri="{FF2B5EF4-FFF2-40B4-BE49-F238E27FC236}">
                  <a16:creationId xmlns:a16="http://schemas.microsoft.com/office/drawing/2014/main" id="{338D54DE-ECA1-4AA6-ABBE-0D0919CDE39F}"/>
                </a:ext>
              </a:extLst>
            </p:cNvPr>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 name="Line 504">
              <a:extLst>
                <a:ext uri="{FF2B5EF4-FFF2-40B4-BE49-F238E27FC236}">
                  <a16:creationId xmlns:a16="http://schemas.microsoft.com/office/drawing/2014/main" id="{20AAB8C1-0863-41C6-AE65-8ACB7C30ED42}"/>
                </a:ext>
              </a:extLst>
            </p:cNvPr>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 name="Line 505">
              <a:extLst>
                <a:ext uri="{FF2B5EF4-FFF2-40B4-BE49-F238E27FC236}">
                  <a16:creationId xmlns:a16="http://schemas.microsoft.com/office/drawing/2014/main" id="{95D29DAC-7653-4088-B408-11185102F55E}"/>
                </a:ext>
              </a:extLst>
            </p:cNvPr>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7" name="Line 506">
              <a:extLst>
                <a:ext uri="{FF2B5EF4-FFF2-40B4-BE49-F238E27FC236}">
                  <a16:creationId xmlns:a16="http://schemas.microsoft.com/office/drawing/2014/main" id="{C0D258D6-EFC7-4550-8E7F-591FDADA4D51}"/>
                </a:ext>
              </a:extLst>
            </p:cNvPr>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8" name="Line 507">
              <a:extLst>
                <a:ext uri="{FF2B5EF4-FFF2-40B4-BE49-F238E27FC236}">
                  <a16:creationId xmlns:a16="http://schemas.microsoft.com/office/drawing/2014/main" id="{947C7477-417F-4044-931D-4514A0121C45}"/>
                </a:ext>
              </a:extLst>
            </p:cNvPr>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9" name="Line 508">
              <a:extLst>
                <a:ext uri="{FF2B5EF4-FFF2-40B4-BE49-F238E27FC236}">
                  <a16:creationId xmlns:a16="http://schemas.microsoft.com/office/drawing/2014/main" id="{28EA2B40-4996-433F-9BE2-8FE41F675FF4}"/>
                </a:ext>
              </a:extLst>
            </p:cNvPr>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0" name="Line 509">
              <a:extLst>
                <a:ext uri="{FF2B5EF4-FFF2-40B4-BE49-F238E27FC236}">
                  <a16:creationId xmlns:a16="http://schemas.microsoft.com/office/drawing/2014/main" id="{2A85A466-499D-41FD-A222-CDCB34C63FC7}"/>
                </a:ext>
              </a:extLst>
            </p:cNvPr>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1" name="Line 510">
              <a:extLst>
                <a:ext uri="{FF2B5EF4-FFF2-40B4-BE49-F238E27FC236}">
                  <a16:creationId xmlns:a16="http://schemas.microsoft.com/office/drawing/2014/main" id="{16DA0C19-4760-44E4-98D8-FFAA8B5F29E7}"/>
                </a:ext>
              </a:extLst>
            </p:cNvPr>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 name="Line 511">
              <a:extLst>
                <a:ext uri="{FF2B5EF4-FFF2-40B4-BE49-F238E27FC236}">
                  <a16:creationId xmlns:a16="http://schemas.microsoft.com/office/drawing/2014/main" id="{66957D9A-B98E-46EE-B505-A3EB6C467540}"/>
                </a:ext>
              </a:extLst>
            </p:cNvPr>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 name="Line 512">
              <a:extLst>
                <a:ext uri="{FF2B5EF4-FFF2-40B4-BE49-F238E27FC236}">
                  <a16:creationId xmlns:a16="http://schemas.microsoft.com/office/drawing/2014/main" id="{D8A6CD36-9DC7-44A7-A94C-8F23E4759EB7}"/>
                </a:ext>
              </a:extLst>
            </p:cNvPr>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 name="Line 513">
              <a:extLst>
                <a:ext uri="{FF2B5EF4-FFF2-40B4-BE49-F238E27FC236}">
                  <a16:creationId xmlns:a16="http://schemas.microsoft.com/office/drawing/2014/main" id="{F7481D4B-868B-49BA-A40C-4919E9ABA5CC}"/>
                </a:ext>
              </a:extLst>
            </p:cNvPr>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 name="Line 514">
              <a:extLst>
                <a:ext uri="{FF2B5EF4-FFF2-40B4-BE49-F238E27FC236}">
                  <a16:creationId xmlns:a16="http://schemas.microsoft.com/office/drawing/2014/main" id="{5E855E4A-E6B7-4AAF-B81E-144F59944EAD}"/>
                </a:ext>
              </a:extLst>
            </p:cNvPr>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 name="Line 515">
              <a:extLst>
                <a:ext uri="{FF2B5EF4-FFF2-40B4-BE49-F238E27FC236}">
                  <a16:creationId xmlns:a16="http://schemas.microsoft.com/office/drawing/2014/main" id="{C686F19C-F390-4AAD-9709-F3221B50B061}"/>
                </a:ext>
              </a:extLst>
            </p:cNvPr>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17" name="Picture 5">
            <a:extLst>
              <a:ext uri="{FF2B5EF4-FFF2-40B4-BE49-F238E27FC236}">
                <a16:creationId xmlns:a16="http://schemas.microsoft.com/office/drawing/2014/main" id="{D4569EAE-27AA-4E8A-A49E-2A890256D02F}"/>
              </a:ext>
            </a:extLst>
          </p:cNvPr>
          <p:cNvPicPr>
            <a:picLocks noChangeAspect="1"/>
          </p:cNvPicPr>
          <p:nvPr/>
        </p:nvPicPr>
        <p:blipFill rotWithShape="1">
          <a:blip r:embed="rId2">
            <a:extLst>
              <a:ext uri="{28A0092B-C50C-407E-A947-70E740481C1C}">
                <a14:useLocalDpi xmlns:a14="http://schemas.microsoft.com/office/drawing/2010/main" val="0"/>
              </a:ext>
            </a:extLst>
          </a:blip>
          <a:srcRect b="69374"/>
          <a:stretch/>
        </p:blipFill>
        <p:spPr bwMode="auto">
          <a:xfrm>
            <a:off x="423645" y="4264302"/>
            <a:ext cx="5396607" cy="1145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8" name="Text Box 516">
            <a:extLst>
              <a:ext uri="{FF2B5EF4-FFF2-40B4-BE49-F238E27FC236}">
                <a16:creationId xmlns:a16="http://schemas.microsoft.com/office/drawing/2014/main" id="{2F23593B-DFFC-41DA-86C7-9442DB57CEC6}"/>
              </a:ext>
            </a:extLst>
          </p:cNvPr>
          <p:cNvSpPr txBox="1">
            <a:spLocks noChangeArrowheads="1"/>
          </p:cNvSpPr>
          <p:nvPr/>
        </p:nvSpPr>
        <p:spPr bwMode="auto">
          <a:xfrm>
            <a:off x="10262630" y="4162488"/>
            <a:ext cx="869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Micelle</a:t>
            </a:r>
          </a:p>
        </p:txBody>
      </p:sp>
      <p:sp>
        <p:nvSpPr>
          <p:cNvPr id="519" name="TextBox 518">
            <a:extLst>
              <a:ext uri="{FF2B5EF4-FFF2-40B4-BE49-F238E27FC236}">
                <a16:creationId xmlns:a16="http://schemas.microsoft.com/office/drawing/2014/main" id="{0F35CB86-1474-42BC-AFB6-28586C46083B}"/>
              </a:ext>
            </a:extLst>
          </p:cNvPr>
          <p:cNvSpPr txBox="1"/>
          <p:nvPr/>
        </p:nvSpPr>
        <p:spPr>
          <a:xfrm>
            <a:off x="562042" y="3376236"/>
            <a:ext cx="1250663" cy="369332"/>
          </a:xfrm>
          <a:prstGeom prst="rect">
            <a:avLst/>
          </a:prstGeom>
          <a:noFill/>
        </p:spPr>
        <p:txBody>
          <a:bodyPr wrap="none" rtlCol="0">
            <a:spAutoFit/>
          </a:bodyPr>
          <a:lstStyle/>
          <a:p>
            <a:r>
              <a:rPr lang="en-US" dirty="0"/>
              <a:t>Hydrophilic</a:t>
            </a:r>
          </a:p>
        </p:txBody>
      </p:sp>
      <p:sp>
        <p:nvSpPr>
          <p:cNvPr id="520" name="TextBox 519">
            <a:extLst>
              <a:ext uri="{FF2B5EF4-FFF2-40B4-BE49-F238E27FC236}">
                <a16:creationId xmlns:a16="http://schemas.microsoft.com/office/drawing/2014/main" id="{D096258D-842B-48C0-A8FD-E75D2912EBE8}"/>
              </a:ext>
            </a:extLst>
          </p:cNvPr>
          <p:cNvSpPr txBox="1"/>
          <p:nvPr/>
        </p:nvSpPr>
        <p:spPr>
          <a:xfrm>
            <a:off x="3703183" y="2722578"/>
            <a:ext cx="1388522" cy="369332"/>
          </a:xfrm>
          <a:prstGeom prst="rect">
            <a:avLst/>
          </a:prstGeom>
          <a:noFill/>
        </p:spPr>
        <p:txBody>
          <a:bodyPr wrap="none" rtlCol="0">
            <a:spAutoFit/>
          </a:bodyPr>
          <a:lstStyle/>
          <a:p>
            <a:r>
              <a:rPr lang="en-US" dirty="0"/>
              <a:t>Hydrophobic</a:t>
            </a:r>
          </a:p>
        </p:txBody>
      </p:sp>
    </p:spTree>
    <p:extLst>
      <p:ext uri="{BB962C8B-B14F-4D97-AF65-F5344CB8AC3E}">
        <p14:creationId xmlns:p14="http://schemas.microsoft.com/office/powerpoint/2010/main" val="7765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
                                  </p:stCondLst>
                                  <p:childTnLst>
                                    <p:set>
                                      <p:cBhvr>
                                        <p:cTn id="13" dur="1" fill="hold">
                                          <p:stCondLst>
                                            <p:cond delay="0"/>
                                          </p:stCondLst>
                                        </p:cTn>
                                        <p:tgtEl>
                                          <p:spTgt spid="42"/>
                                        </p:tgtEl>
                                        <p:attrNameLst>
                                          <p:attrName>style.visibility</p:attrName>
                                        </p:attrNameLst>
                                      </p:cBhvr>
                                      <p:to>
                                        <p:strVal val="visible"/>
                                      </p:to>
                                    </p:set>
                                  </p:childTnLst>
                                </p:cTn>
                              </p:par>
                            </p:childTnLst>
                          </p:cTn>
                        </p:par>
                        <p:par>
                          <p:cTn id="14" fill="hold">
                            <p:stCondLst>
                              <p:cond delay="100"/>
                            </p:stCondLst>
                            <p:childTnLst>
                              <p:par>
                                <p:cTn id="15" presetID="1" presetClass="entr" presetSubtype="0" fill="hold" nodeType="afterEffect">
                                  <p:stCondLst>
                                    <p:cond delay="100"/>
                                  </p:stCondLst>
                                  <p:childTnLst>
                                    <p:set>
                                      <p:cBhvr>
                                        <p:cTn id="16" dur="1" fill="hold">
                                          <p:stCondLst>
                                            <p:cond delay="0"/>
                                          </p:stCondLst>
                                        </p:cTn>
                                        <p:tgtEl>
                                          <p:spTgt spid="80"/>
                                        </p:tgtEl>
                                        <p:attrNameLst>
                                          <p:attrName>style.visibility</p:attrName>
                                        </p:attrNameLst>
                                      </p:cBhvr>
                                      <p:to>
                                        <p:strVal val="visible"/>
                                      </p:to>
                                    </p:set>
                                  </p:childTnLst>
                                </p:cTn>
                              </p:par>
                            </p:childTnLst>
                          </p:cTn>
                        </p:par>
                        <p:par>
                          <p:cTn id="17" fill="hold">
                            <p:stCondLst>
                              <p:cond delay="200"/>
                            </p:stCondLst>
                            <p:childTnLst>
                              <p:par>
                                <p:cTn id="18" presetID="1" presetClass="entr" presetSubtype="0" fill="hold" nodeType="afterEffect">
                                  <p:stCondLst>
                                    <p:cond delay="100"/>
                                  </p:stCondLst>
                                  <p:childTnLst>
                                    <p:set>
                                      <p:cBhvr>
                                        <p:cTn id="19" dur="1" fill="hold">
                                          <p:stCondLst>
                                            <p:cond delay="0"/>
                                          </p:stCondLst>
                                        </p:cTn>
                                        <p:tgtEl>
                                          <p:spTgt spid="61"/>
                                        </p:tgtEl>
                                        <p:attrNameLst>
                                          <p:attrName>style.visibility</p:attrName>
                                        </p:attrNameLst>
                                      </p:cBhvr>
                                      <p:to>
                                        <p:strVal val="visible"/>
                                      </p:to>
                                    </p:set>
                                  </p:childTnLst>
                                </p:cTn>
                              </p:par>
                            </p:childTnLst>
                          </p:cTn>
                        </p:par>
                        <p:par>
                          <p:cTn id="20" fill="hold">
                            <p:stCondLst>
                              <p:cond delay="300"/>
                            </p:stCondLst>
                            <p:childTnLst>
                              <p:par>
                                <p:cTn id="21" presetID="1" presetClass="entr" presetSubtype="0" fill="hold" nodeType="afterEffect">
                                  <p:stCondLst>
                                    <p:cond delay="100"/>
                                  </p:stCondLst>
                                  <p:childTnLst>
                                    <p:set>
                                      <p:cBhvr>
                                        <p:cTn id="22" dur="1" fill="hold">
                                          <p:stCondLst>
                                            <p:cond delay="0"/>
                                          </p:stCondLst>
                                        </p:cTn>
                                        <p:tgtEl>
                                          <p:spTgt spid="99"/>
                                        </p:tgtEl>
                                        <p:attrNameLst>
                                          <p:attrName>style.visibility</p:attrName>
                                        </p:attrNameLst>
                                      </p:cBhvr>
                                      <p:to>
                                        <p:strVal val="visible"/>
                                      </p:to>
                                    </p:set>
                                  </p:childTnLst>
                                </p:cTn>
                              </p:par>
                            </p:childTnLst>
                          </p:cTn>
                        </p:par>
                        <p:par>
                          <p:cTn id="23" fill="hold">
                            <p:stCondLst>
                              <p:cond delay="400"/>
                            </p:stCondLst>
                            <p:childTnLst>
                              <p:par>
                                <p:cTn id="24" presetID="1" presetClass="entr" presetSubtype="0" fill="hold" nodeType="afterEffect">
                                  <p:stCondLst>
                                    <p:cond delay="100"/>
                                  </p:stCondLst>
                                  <p:childTnLst>
                                    <p:set>
                                      <p:cBhvr>
                                        <p:cTn id="25" dur="1" fill="hold">
                                          <p:stCondLst>
                                            <p:cond delay="0"/>
                                          </p:stCondLst>
                                        </p:cTn>
                                        <p:tgtEl>
                                          <p:spTgt spid="118"/>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100"/>
                                  </p:stCondLst>
                                  <p:childTnLst>
                                    <p:set>
                                      <p:cBhvr>
                                        <p:cTn id="28" dur="1" fill="hold">
                                          <p:stCondLst>
                                            <p:cond delay="0"/>
                                          </p:stCondLst>
                                        </p:cTn>
                                        <p:tgtEl>
                                          <p:spTgt spid="137"/>
                                        </p:tgtEl>
                                        <p:attrNameLst>
                                          <p:attrName>style.visibility</p:attrName>
                                        </p:attrNameLst>
                                      </p:cBhvr>
                                      <p:to>
                                        <p:strVal val="visible"/>
                                      </p:to>
                                    </p:set>
                                  </p:childTnLst>
                                </p:cTn>
                              </p:par>
                            </p:childTnLst>
                          </p:cTn>
                        </p:par>
                        <p:par>
                          <p:cTn id="29" fill="hold">
                            <p:stCondLst>
                              <p:cond delay="600"/>
                            </p:stCondLst>
                            <p:childTnLst>
                              <p:par>
                                <p:cTn id="30" presetID="1" presetClass="entr" presetSubtype="0" fill="hold" nodeType="afterEffect">
                                  <p:stCondLst>
                                    <p:cond delay="100"/>
                                  </p:stCondLst>
                                  <p:childTnLst>
                                    <p:set>
                                      <p:cBhvr>
                                        <p:cTn id="31" dur="1" fill="hold">
                                          <p:stCondLst>
                                            <p:cond delay="0"/>
                                          </p:stCondLst>
                                        </p:cTn>
                                        <p:tgtEl>
                                          <p:spTgt spid="156"/>
                                        </p:tgtEl>
                                        <p:attrNameLst>
                                          <p:attrName>style.visibility</p:attrName>
                                        </p:attrNameLst>
                                      </p:cBhvr>
                                      <p:to>
                                        <p:strVal val="visible"/>
                                      </p:to>
                                    </p:set>
                                  </p:childTnLst>
                                </p:cTn>
                              </p:par>
                            </p:childTnLst>
                          </p:cTn>
                        </p:par>
                        <p:par>
                          <p:cTn id="32" fill="hold">
                            <p:stCondLst>
                              <p:cond delay="700"/>
                            </p:stCondLst>
                            <p:childTnLst>
                              <p:par>
                                <p:cTn id="33" presetID="1" presetClass="entr" presetSubtype="0" fill="hold" nodeType="afterEffect">
                                  <p:stCondLst>
                                    <p:cond delay="100"/>
                                  </p:stCondLst>
                                  <p:childTnLst>
                                    <p:set>
                                      <p:cBhvr>
                                        <p:cTn id="34" dur="1" fill="hold">
                                          <p:stCondLst>
                                            <p:cond delay="0"/>
                                          </p:stCondLst>
                                        </p:cTn>
                                        <p:tgtEl>
                                          <p:spTgt spid="175"/>
                                        </p:tgtEl>
                                        <p:attrNameLst>
                                          <p:attrName>style.visibility</p:attrName>
                                        </p:attrNameLst>
                                      </p:cBhvr>
                                      <p:to>
                                        <p:strVal val="visible"/>
                                      </p:to>
                                    </p:set>
                                  </p:childTnLst>
                                </p:cTn>
                              </p:par>
                            </p:childTnLst>
                          </p:cTn>
                        </p:par>
                        <p:par>
                          <p:cTn id="35" fill="hold">
                            <p:stCondLst>
                              <p:cond delay="800"/>
                            </p:stCondLst>
                            <p:childTnLst>
                              <p:par>
                                <p:cTn id="36" presetID="1" presetClass="entr" presetSubtype="0" fill="hold" nodeType="afterEffect">
                                  <p:stCondLst>
                                    <p:cond delay="100"/>
                                  </p:stCondLst>
                                  <p:childTnLst>
                                    <p:set>
                                      <p:cBhvr>
                                        <p:cTn id="37" dur="1" fill="hold">
                                          <p:stCondLst>
                                            <p:cond delay="0"/>
                                          </p:stCondLst>
                                        </p:cTn>
                                        <p:tgtEl>
                                          <p:spTgt spid="194"/>
                                        </p:tgtEl>
                                        <p:attrNameLst>
                                          <p:attrName>style.visibility</p:attrName>
                                        </p:attrNameLst>
                                      </p:cBhvr>
                                      <p:to>
                                        <p:strVal val="visible"/>
                                      </p:to>
                                    </p:set>
                                  </p:childTnLst>
                                </p:cTn>
                              </p:par>
                            </p:childTnLst>
                          </p:cTn>
                        </p:par>
                        <p:par>
                          <p:cTn id="38" fill="hold">
                            <p:stCondLst>
                              <p:cond delay="900"/>
                            </p:stCondLst>
                            <p:childTnLst>
                              <p:par>
                                <p:cTn id="39" presetID="1" presetClass="entr" presetSubtype="0" fill="hold" nodeType="afterEffect">
                                  <p:stCondLst>
                                    <p:cond delay="100"/>
                                  </p:stCondLst>
                                  <p:childTnLst>
                                    <p:set>
                                      <p:cBhvr>
                                        <p:cTn id="40" dur="1" fill="hold">
                                          <p:stCondLst>
                                            <p:cond delay="0"/>
                                          </p:stCondLst>
                                        </p:cTn>
                                        <p:tgtEl>
                                          <p:spTgt spid="213"/>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100"/>
                                  </p:stCondLst>
                                  <p:childTnLst>
                                    <p:set>
                                      <p:cBhvr>
                                        <p:cTn id="43" dur="1" fill="hold">
                                          <p:stCondLst>
                                            <p:cond delay="0"/>
                                          </p:stCondLst>
                                        </p:cTn>
                                        <p:tgtEl>
                                          <p:spTgt spid="232"/>
                                        </p:tgtEl>
                                        <p:attrNameLst>
                                          <p:attrName>style.visibility</p:attrName>
                                        </p:attrNameLst>
                                      </p:cBhvr>
                                      <p:to>
                                        <p:strVal val="visible"/>
                                      </p:to>
                                    </p:set>
                                  </p:childTnLst>
                                </p:cTn>
                              </p:par>
                            </p:childTnLst>
                          </p:cTn>
                        </p:par>
                        <p:par>
                          <p:cTn id="44" fill="hold">
                            <p:stCondLst>
                              <p:cond delay="1100"/>
                            </p:stCondLst>
                            <p:childTnLst>
                              <p:par>
                                <p:cTn id="45" presetID="1" presetClass="entr" presetSubtype="0" fill="hold" nodeType="afterEffect">
                                  <p:stCondLst>
                                    <p:cond delay="100"/>
                                  </p:stCondLst>
                                  <p:childTnLst>
                                    <p:set>
                                      <p:cBhvr>
                                        <p:cTn id="46" dur="1" fill="hold">
                                          <p:stCondLst>
                                            <p:cond delay="0"/>
                                          </p:stCondLst>
                                        </p:cTn>
                                        <p:tgtEl>
                                          <p:spTgt spid="251"/>
                                        </p:tgtEl>
                                        <p:attrNameLst>
                                          <p:attrName>style.visibility</p:attrName>
                                        </p:attrNameLst>
                                      </p:cBhvr>
                                      <p:to>
                                        <p:strVal val="visible"/>
                                      </p:to>
                                    </p:set>
                                  </p:childTnLst>
                                </p:cTn>
                              </p:par>
                            </p:childTnLst>
                          </p:cTn>
                        </p:par>
                        <p:par>
                          <p:cTn id="47" fill="hold">
                            <p:stCondLst>
                              <p:cond delay="1200"/>
                            </p:stCondLst>
                            <p:childTnLst>
                              <p:par>
                                <p:cTn id="48" presetID="1" presetClass="entr" presetSubtype="0" fill="hold" nodeType="afterEffect">
                                  <p:stCondLst>
                                    <p:cond delay="100"/>
                                  </p:stCondLst>
                                  <p:childTnLst>
                                    <p:set>
                                      <p:cBhvr>
                                        <p:cTn id="49" dur="1" fill="hold">
                                          <p:stCondLst>
                                            <p:cond delay="0"/>
                                          </p:stCondLst>
                                        </p:cTn>
                                        <p:tgtEl>
                                          <p:spTgt spid="270"/>
                                        </p:tgtEl>
                                        <p:attrNameLst>
                                          <p:attrName>style.visibility</p:attrName>
                                        </p:attrNameLst>
                                      </p:cBhvr>
                                      <p:to>
                                        <p:strVal val="visible"/>
                                      </p:to>
                                    </p:set>
                                  </p:childTnLst>
                                </p:cTn>
                              </p:par>
                            </p:childTnLst>
                          </p:cTn>
                        </p:par>
                        <p:par>
                          <p:cTn id="50" fill="hold">
                            <p:stCondLst>
                              <p:cond delay="1300"/>
                            </p:stCondLst>
                            <p:childTnLst>
                              <p:par>
                                <p:cTn id="51" presetID="1" presetClass="entr" presetSubtype="0" fill="hold" nodeType="afterEffect">
                                  <p:stCondLst>
                                    <p:cond delay="100"/>
                                  </p:stCondLst>
                                  <p:childTnLst>
                                    <p:set>
                                      <p:cBhvr>
                                        <p:cTn id="52" dur="1" fill="hold">
                                          <p:stCondLst>
                                            <p:cond delay="0"/>
                                          </p:stCondLst>
                                        </p:cTn>
                                        <p:tgtEl>
                                          <p:spTgt spid="289"/>
                                        </p:tgtEl>
                                        <p:attrNameLst>
                                          <p:attrName>style.visibility</p:attrName>
                                        </p:attrNameLst>
                                      </p:cBhvr>
                                      <p:to>
                                        <p:strVal val="visible"/>
                                      </p:to>
                                    </p:set>
                                  </p:childTnLst>
                                </p:cTn>
                              </p:par>
                            </p:childTnLst>
                          </p:cTn>
                        </p:par>
                        <p:par>
                          <p:cTn id="53" fill="hold">
                            <p:stCondLst>
                              <p:cond delay="1400"/>
                            </p:stCondLst>
                            <p:childTnLst>
                              <p:par>
                                <p:cTn id="54" presetID="1" presetClass="entr" presetSubtype="0" fill="hold" nodeType="afterEffect">
                                  <p:stCondLst>
                                    <p:cond delay="100"/>
                                  </p:stCondLst>
                                  <p:childTnLst>
                                    <p:set>
                                      <p:cBhvr>
                                        <p:cTn id="55" dur="1" fill="hold">
                                          <p:stCondLst>
                                            <p:cond delay="0"/>
                                          </p:stCondLst>
                                        </p:cTn>
                                        <p:tgtEl>
                                          <p:spTgt spid="308"/>
                                        </p:tgtEl>
                                        <p:attrNameLst>
                                          <p:attrName>style.visibility</p:attrName>
                                        </p:attrNameLst>
                                      </p:cBhvr>
                                      <p:to>
                                        <p:strVal val="visible"/>
                                      </p:to>
                                    </p:set>
                                  </p:childTnLst>
                                </p:cTn>
                              </p:par>
                            </p:childTnLst>
                          </p:cTn>
                        </p:par>
                        <p:par>
                          <p:cTn id="56" fill="hold">
                            <p:stCondLst>
                              <p:cond delay="1500"/>
                            </p:stCondLst>
                            <p:childTnLst>
                              <p:par>
                                <p:cTn id="57" presetID="1" presetClass="entr" presetSubtype="0" fill="hold" nodeType="afterEffect">
                                  <p:stCondLst>
                                    <p:cond delay="100"/>
                                  </p:stCondLst>
                                  <p:childTnLst>
                                    <p:set>
                                      <p:cBhvr>
                                        <p:cTn id="58" dur="1" fill="hold">
                                          <p:stCondLst>
                                            <p:cond delay="0"/>
                                          </p:stCondLst>
                                        </p:cTn>
                                        <p:tgtEl>
                                          <p:spTgt spid="327"/>
                                        </p:tgtEl>
                                        <p:attrNameLst>
                                          <p:attrName>style.visibility</p:attrName>
                                        </p:attrNameLst>
                                      </p:cBhvr>
                                      <p:to>
                                        <p:strVal val="visible"/>
                                      </p:to>
                                    </p:set>
                                  </p:childTnLst>
                                </p:cTn>
                              </p:par>
                            </p:childTnLst>
                          </p:cTn>
                        </p:par>
                        <p:par>
                          <p:cTn id="59" fill="hold">
                            <p:stCondLst>
                              <p:cond delay="1600"/>
                            </p:stCondLst>
                            <p:childTnLst>
                              <p:par>
                                <p:cTn id="60" presetID="1" presetClass="entr" presetSubtype="0" fill="hold" nodeType="afterEffect">
                                  <p:stCondLst>
                                    <p:cond delay="100"/>
                                  </p:stCondLst>
                                  <p:childTnLst>
                                    <p:set>
                                      <p:cBhvr>
                                        <p:cTn id="61" dur="1" fill="hold">
                                          <p:stCondLst>
                                            <p:cond delay="0"/>
                                          </p:stCondLst>
                                        </p:cTn>
                                        <p:tgtEl>
                                          <p:spTgt spid="346"/>
                                        </p:tgtEl>
                                        <p:attrNameLst>
                                          <p:attrName>style.visibility</p:attrName>
                                        </p:attrNameLst>
                                      </p:cBhvr>
                                      <p:to>
                                        <p:strVal val="visible"/>
                                      </p:to>
                                    </p:set>
                                  </p:childTnLst>
                                </p:cTn>
                              </p:par>
                            </p:childTnLst>
                          </p:cTn>
                        </p:par>
                        <p:par>
                          <p:cTn id="62" fill="hold">
                            <p:stCondLst>
                              <p:cond delay="1700"/>
                            </p:stCondLst>
                            <p:childTnLst>
                              <p:par>
                                <p:cTn id="63" presetID="1" presetClass="entr" presetSubtype="0" fill="hold" nodeType="afterEffect">
                                  <p:stCondLst>
                                    <p:cond delay="100"/>
                                  </p:stCondLst>
                                  <p:childTnLst>
                                    <p:set>
                                      <p:cBhvr>
                                        <p:cTn id="64" dur="1" fill="hold">
                                          <p:stCondLst>
                                            <p:cond delay="0"/>
                                          </p:stCondLst>
                                        </p:cTn>
                                        <p:tgtEl>
                                          <p:spTgt spid="365"/>
                                        </p:tgtEl>
                                        <p:attrNameLst>
                                          <p:attrName>style.visibility</p:attrName>
                                        </p:attrNameLst>
                                      </p:cBhvr>
                                      <p:to>
                                        <p:strVal val="visible"/>
                                      </p:to>
                                    </p:set>
                                  </p:childTnLst>
                                </p:cTn>
                              </p:par>
                            </p:childTnLst>
                          </p:cTn>
                        </p:par>
                        <p:par>
                          <p:cTn id="65" fill="hold">
                            <p:stCondLst>
                              <p:cond delay="1800"/>
                            </p:stCondLst>
                            <p:childTnLst>
                              <p:par>
                                <p:cTn id="66" presetID="1" presetClass="entr" presetSubtype="0" fill="hold" nodeType="afterEffect">
                                  <p:stCondLst>
                                    <p:cond delay="100"/>
                                  </p:stCondLst>
                                  <p:childTnLst>
                                    <p:set>
                                      <p:cBhvr>
                                        <p:cTn id="67" dur="1" fill="hold">
                                          <p:stCondLst>
                                            <p:cond delay="0"/>
                                          </p:stCondLst>
                                        </p:cTn>
                                        <p:tgtEl>
                                          <p:spTgt spid="384"/>
                                        </p:tgtEl>
                                        <p:attrNameLst>
                                          <p:attrName>style.visibility</p:attrName>
                                        </p:attrNameLst>
                                      </p:cBhvr>
                                      <p:to>
                                        <p:strVal val="visible"/>
                                      </p:to>
                                    </p:set>
                                  </p:childTnLst>
                                </p:cTn>
                              </p:par>
                            </p:childTnLst>
                          </p:cTn>
                        </p:par>
                        <p:par>
                          <p:cTn id="68" fill="hold">
                            <p:stCondLst>
                              <p:cond delay="1900"/>
                            </p:stCondLst>
                            <p:childTnLst>
                              <p:par>
                                <p:cTn id="69" presetID="1" presetClass="entr" presetSubtype="0" fill="hold" nodeType="afterEffect">
                                  <p:stCondLst>
                                    <p:cond delay="100"/>
                                  </p:stCondLst>
                                  <p:childTnLst>
                                    <p:set>
                                      <p:cBhvr>
                                        <p:cTn id="70" dur="1" fill="hold">
                                          <p:stCondLst>
                                            <p:cond delay="0"/>
                                          </p:stCondLst>
                                        </p:cTn>
                                        <p:tgtEl>
                                          <p:spTgt spid="403"/>
                                        </p:tgtEl>
                                        <p:attrNameLst>
                                          <p:attrName>style.visibility</p:attrName>
                                        </p:attrNameLst>
                                      </p:cBhvr>
                                      <p:to>
                                        <p:strVal val="visible"/>
                                      </p:to>
                                    </p:set>
                                  </p:childTnLst>
                                </p:cTn>
                              </p:par>
                            </p:childTnLst>
                          </p:cTn>
                        </p:par>
                        <p:par>
                          <p:cTn id="71" fill="hold">
                            <p:stCondLst>
                              <p:cond delay="2000"/>
                            </p:stCondLst>
                            <p:childTnLst>
                              <p:par>
                                <p:cTn id="72" presetID="1" presetClass="entr" presetSubtype="0" fill="hold" nodeType="afterEffect">
                                  <p:stCondLst>
                                    <p:cond delay="100"/>
                                  </p:stCondLst>
                                  <p:childTnLst>
                                    <p:set>
                                      <p:cBhvr>
                                        <p:cTn id="73" dur="1" fill="hold">
                                          <p:stCondLst>
                                            <p:cond delay="0"/>
                                          </p:stCondLst>
                                        </p:cTn>
                                        <p:tgtEl>
                                          <p:spTgt spid="422"/>
                                        </p:tgtEl>
                                        <p:attrNameLst>
                                          <p:attrName>style.visibility</p:attrName>
                                        </p:attrNameLst>
                                      </p:cBhvr>
                                      <p:to>
                                        <p:strVal val="visible"/>
                                      </p:to>
                                    </p:set>
                                  </p:childTnLst>
                                </p:cTn>
                              </p:par>
                            </p:childTnLst>
                          </p:cTn>
                        </p:par>
                        <p:par>
                          <p:cTn id="74" fill="hold">
                            <p:stCondLst>
                              <p:cond delay="2100"/>
                            </p:stCondLst>
                            <p:childTnLst>
                              <p:par>
                                <p:cTn id="75" presetID="1" presetClass="entr" presetSubtype="0" fill="hold" nodeType="afterEffect">
                                  <p:stCondLst>
                                    <p:cond delay="100"/>
                                  </p:stCondLst>
                                  <p:childTnLst>
                                    <p:set>
                                      <p:cBhvr>
                                        <p:cTn id="76" dur="1" fill="hold">
                                          <p:stCondLst>
                                            <p:cond delay="0"/>
                                          </p:stCondLst>
                                        </p:cTn>
                                        <p:tgtEl>
                                          <p:spTgt spid="441"/>
                                        </p:tgtEl>
                                        <p:attrNameLst>
                                          <p:attrName>style.visibility</p:attrName>
                                        </p:attrNameLst>
                                      </p:cBhvr>
                                      <p:to>
                                        <p:strVal val="visible"/>
                                      </p:to>
                                    </p:set>
                                  </p:childTnLst>
                                </p:cTn>
                              </p:par>
                            </p:childTnLst>
                          </p:cTn>
                        </p:par>
                        <p:par>
                          <p:cTn id="77" fill="hold">
                            <p:stCondLst>
                              <p:cond delay="2200"/>
                            </p:stCondLst>
                            <p:childTnLst>
                              <p:par>
                                <p:cTn id="78" presetID="1" presetClass="entr" presetSubtype="0" fill="hold" nodeType="afterEffect">
                                  <p:stCondLst>
                                    <p:cond delay="100"/>
                                  </p:stCondLst>
                                  <p:childTnLst>
                                    <p:set>
                                      <p:cBhvr>
                                        <p:cTn id="79" dur="1" fill="hold">
                                          <p:stCondLst>
                                            <p:cond delay="0"/>
                                          </p:stCondLst>
                                        </p:cTn>
                                        <p:tgtEl>
                                          <p:spTgt spid="460"/>
                                        </p:tgtEl>
                                        <p:attrNameLst>
                                          <p:attrName>style.visibility</p:attrName>
                                        </p:attrNameLst>
                                      </p:cBhvr>
                                      <p:to>
                                        <p:strVal val="visible"/>
                                      </p:to>
                                    </p:set>
                                  </p:childTnLst>
                                </p:cTn>
                              </p:par>
                            </p:childTnLst>
                          </p:cTn>
                        </p:par>
                        <p:par>
                          <p:cTn id="80" fill="hold">
                            <p:stCondLst>
                              <p:cond delay="2300"/>
                            </p:stCondLst>
                            <p:childTnLst>
                              <p:par>
                                <p:cTn id="81" presetID="1" presetClass="entr" presetSubtype="0" fill="hold" nodeType="afterEffect">
                                  <p:stCondLst>
                                    <p:cond delay="100"/>
                                  </p:stCondLst>
                                  <p:childTnLst>
                                    <p:set>
                                      <p:cBhvr>
                                        <p:cTn id="82" dur="1" fill="hold">
                                          <p:stCondLst>
                                            <p:cond delay="0"/>
                                          </p:stCondLst>
                                        </p:cTn>
                                        <p:tgtEl>
                                          <p:spTgt spid="479"/>
                                        </p:tgtEl>
                                        <p:attrNameLst>
                                          <p:attrName>style.visibility</p:attrName>
                                        </p:attrNameLst>
                                      </p:cBhvr>
                                      <p:to>
                                        <p:strVal val="visible"/>
                                      </p:to>
                                    </p:set>
                                  </p:childTnLst>
                                </p:cTn>
                              </p:par>
                            </p:childTnLst>
                          </p:cTn>
                        </p:par>
                        <p:par>
                          <p:cTn id="83" fill="hold">
                            <p:stCondLst>
                              <p:cond delay="2400"/>
                            </p:stCondLst>
                            <p:childTnLst>
                              <p:par>
                                <p:cTn id="84" presetID="1" presetClass="entr" presetSubtype="0" fill="hold" nodeType="afterEffect">
                                  <p:stCondLst>
                                    <p:cond delay="100"/>
                                  </p:stCondLst>
                                  <p:childTnLst>
                                    <p:set>
                                      <p:cBhvr>
                                        <p:cTn id="85" dur="1" fill="hold">
                                          <p:stCondLst>
                                            <p:cond delay="0"/>
                                          </p:stCondLst>
                                        </p:cTn>
                                        <p:tgtEl>
                                          <p:spTgt spid="49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425E-392D-614B-A5A4-70BE96ADAAEB}"/>
              </a:ext>
            </a:extLst>
          </p:cNvPr>
          <p:cNvSpPr>
            <a:spLocks noGrp="1"/>
          </p:cNvSpPr>
          <p:nvPr>
            <p:ph type="ctrTitle"/>
          </p:nvPr>
        </p:nvSpPr>
        <p:spPr>
          <a:xfrm>
            <a:off x="1524000" y="2259272"/>
            <a:ext cx="9144000" cy="2387600"/>
          </a:xfrm>
        </p:spPr>
        <p:txBody>
          <a:bodyPr anchor="ctr">
            <a:normAutofit/>
          </a:bodyPr>
          <a:lstStyle/>
          <a:p>
            <a:r>
              <a:rPr lang="en-US" sz="4000" dirty="0" err="1">
                <a:solidFill>
                  <a:srgbClr val="000000"/>
                </a:solidFill>
                <a:latin typeface="+mn-lt"/>
              </a:rPr>
              <a:t>SiGNa</a:t>
            </a:r>
            <a:r>
              <a:rPr lang="en-US" sz="4000" dirty="0">
                <a:solidFill>
                  <a:srgbClr val="000000"/>
                </a:solidFill>
                <a:latin typeface="+mn-lt"/>
              </a:rPr>
              <a:t> Chemistry, Inc.</a:t>
            </a:r>
            <a:endParaRPr lang="en-US" sz="4000" dirty="0">
              <a:latin typeface="+mn-lt"/>
            </a:endParaRPr>
          </a:p>
        </p:txBody>
      </p:sp>
      <p:sp>
        <p:nvSpPr>
          <p:cNvPr id="3" name="Text Placeholder 2">
            <a:extLst>
              <a:ext uri="{FF2B5EF4-FFF2-40B4-BE49-F238E27FC236}">
                <a16:creationId xmlns:a16="http://schemas.microsoft.com/office/drawing/2014/main" id="{F9475130-AF90-D94C-80B2-D09EDC612250}"/>
              </a:ext>
            </a:extLst>
          </p:cNvPr>
          <p:cNvSpPr>
            <a:spLocks noGrp="1"/>
          </p:cNvSpPr>
          <p:nvPr>
            <p:ph type="subTitle" idx="1"/>
          </p:nvPr>
        </p:nvSpPr>
        <p:spPr>
          <a:xfrm>
            <a:off x="1524000" y="5299662"/>
            <a:ext cx="9144000" cy="937883"/>
          </a:xfrm>
        </p:spPr>
        <p:txBody>
          <a:bodyPr/>
          <a:lstStyle/>
          <a:p>
            <a:r>
              <a:rPr lang="en-US" altLang="en-US" b="1" dirty="0">
                <a:solidFill>
                  <a:schemeClr val="tx1">
                    <a:lumMod val="50000"/>
                    <a:lumOff val="50000"/>
                  </a:schemeClr>
                </a:solidFill>
                <a:latin typeface="Calibri Light" panose="020F0302020204030204" pitchFamily="34" charset="0"/>
                <a:cs typeface="Calibri Light" panose="020F0302020204030204" pitchFamily="34" charset="0"/>
              </a:rPr>
              <a:t>2008 Presidential Green Chemistry Challenge Small Business Award</a:t>
            </a:r>
            <a:endParaRPr lang="en-US" b="1" dirty="0">
              <a:solidFill>
                <a:schemeClr val="tx1">
                  <a:lumMod val="50000"/>
                  <a:lumOff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26298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21C9-4BCB-314A-92CE-9DDF52E0364E}"/>
              </a:ext>
            </a:extLst>
          </p:cNvPr>
          <p:cNvSpPr>
            <a:spLocks noGrp="1"/>
          </p:cNvSpPr>
          <p:nvPr>
            <p:ph type="title"/>
          </p:nvPr>
        </p:nvSpPr>
        <p:spPr/>
        <p:txBody>
          <a:bodyPr>
            <a:normAutofit/>
          </a:bodyPr>
          <a:lstStyle/>
          <a:p>
            <a:r>
              <a:rPr lang="en-US" sz="4000" dirty="0" err="1">
                <a:latin typeface="+mn-lt"/>
              </a:rPr>
              <a:t>SiGNa</a:t>
            </a:r>
            <a:r>
              <a:rPr lang="en-US" sz="4000" dirty="0">
                <a:latin typeface="+mn-lt"/>
              </a:rPr>
              <a:t> Chemistry</a:t>
            </a:r>
          </a:p>
        </p:txBody>
      </p:sp>
      <p:sp>
        <p:nvSpPr>
          <p:cNvPr id="3" name="Content Placeholder 2">
            <a:extLst>
              <a:ext uri="{FF2B5EF4-FFF2-40B4-BE49-F238E27FC236}">
                <a16:creationId xmlns:a16="http://schemas.microsoft.com/office/drawing/2014/main" id="{897635DF-378B-DE43-ADEB-12B455D3815A}"/>
              </a:ext>
            </a:extLst>
          </p:cNvPr>
          <p:cNvSpPr>
            <a:spLocks noGrp="1"/>
          </p:cNvSpPr>
          <p:nvPr>
            <p:ph idx="1"/>
          </p:nvPr>
        </p:nvSpPr>
        <p:spPr/>
        <p:txBody>
          <a:bodyPr>
            <a:normAutofit lnSpcReduction="10000"/>
          </a:bodyPr>
          <a:lstStyle/>
          <a:p>
            <a:r>
              <a:rPr lang="en-US" altLang="en-US" sz="2400" dirty="0"/>
              <a:t>Alkali metals and their anhydrides</a:t>
            </a:r>
          </a:p>
          <a:p>
            <a:pPr lvl="1"/>
            <a:r>
              <a:rPr lang="en-US" altLang="en-US" dirty="0">
                <a:ea typeface="ＭＳ Ｐゴシック" panose="020B0600070205080204" pitchFamily="34" charset="-128"/>
              </a:rPr>
              <a:t>Extremely reactive  </a:t>
            </a:r>
          </a:p>
          <a:p>
            <a:pPr lvl="1"/>
            <a:r>
              <a:rPr lang="en-US" altLang="en-US" dirty="0">
                <a:ea typeface="ＭＳ Ｐゴシック" panose="020B0600070205080204" pitchFamily="34" charset="-128"/>
              </a:rPr>
              <a:t>Hazardous to use and store</a:t>
            </a:r>
          </a:p>
          <a:p>
            <a:r>
              <a:rPr lang="en-US" altLang="en-US" sz="2400" dirty="0"/>
              <a:t>Uses </a:t>
            </a:r>
          </a:p>
          <a:p>
            <a:pPr lvl="1"/>
            <a:r>
              <a:rPr lang="en-US" altLang="en-US" dirty="0">
                <a:ea typeface="ＭＳ Ｐゴシック" panose="020B0600070205080204" pitchFamily="34" charset="-128"/>
              </a:rPr>
              <a:t>Reducing agents</a:t>
            </a:r>
          </a:p>
          <a:p>
            <a:pPr lvl="1"/>
            <a:r>
              <a:rPr lang="en-US" altLang="en-US" dirty="0">
                <a:ea typeface="ＭＳ Ｐゴシック" panose="020B0600070205080204" pitchFamily="34" charset="-128"/>
              </a:rPr>
              <a:t>Catalysts</a:t>
            </a:r>
          </a:p>
          <a:p>
            <a:r>
              <a:rPr lang="en-US" altLang="en-US" sz="2400" dirty="0"/>
              <a:t>Greener Solution: </a:t>
            </a:r>
          </a:p>
          <a:p>
            <a:pPr lvl="1"/>
            <a:r>
              <a:rPr lang="en-US" altLang="en-US" dirty="0">
                <a:ea typeface="ＭＳ Ｐゴシック" panose="020B0600070205080204" pitchFamily="34" charset="-128"/>
              </a:rPr>
              <a:t>Silica or alumina encapsulated alkali metals (M-SG)</a:t>
            </a:r>
          </a:p>
          <a:p>
            <a:pPr lvl="1"/>
            <a:r>
              <a:rPr lang="en-US" altLang="en-US" dirty="0">
                <a:ea typeface="ＭＳ Ｐゴシック" panose="020B0600070205080204" pitchFamily="34" charset="-128"/>
              </a:rPr>
              <a:t>M-SG reagents are room-temperature stable free-flowing powders that retain the chemical reactivity of the parent metal, decreasing the danger and associated cost of using reactive metals.</a:t>
            </a:r>
          </a:p>
          <a:p>
            <a:endParaRPr lang="en-US" dirty="0"/>
          </a:p>
        </p:txBody>
      </p:sp>
    </p:spTree>
    <p:extLst>
      <p:ext uri="{BB962C8B-B14F-4D97-AF65-F5344CB8AC3E}">
        <p14:creationId xmlns:p14="http://schemas.microsoft.com/office/powerpoint/2010/main" val="111777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BB3A-61FD-6947-8BB7-822432D44C62}"/>
              </a:ext>
            </a:extLst>
          </p:cNvPr>
          <p:cNvSpPr>
            <a:spLocks noGrp="1"/>
          </p:cNvSpPr>
          <p:nvPr>
            <p:ph type="title"/>
          </p:nvPr>
        </p:nvSpPr>
        <p:spPr/>
        <p:txBody>
          <a:bodyPr>
            <a:normAutofit/>
          </a:bodyPr>
          <a:lstStyle/>
          <a:p>
            <a:r>
              <a:rPr lang="en-US" sz="4000" dirty="0" err="1">
                <a:latin typeface="+mn-lt"/>
              </a:rPr>
              <a:t>SiGNa</a:t>
            </a:r>
            <a:r>
              <a:rPr lang="en-US" sz="4000" dirty="0">
                <a:latin typeface="+mn-lt"/>
              </a:rPr>
              <a:t> Chemistry:</a:t>
            </a:r>
          </a:p>
        </p:txBody>
      </p:sp>
      <p:sp>
        <p:nvSpPr>
          <p:cNvPr id="3" name="Content Placeholder 2">
            <a:extLst>
              <a:ext uri="{FF2B5EF4-FFF2-40B4-BE49-F238E27FC236}">
                <a16:creationId xmlns:a16="http://schemas.microsoft.com/office/drawing/2014/main" id="{4A228337-E207-CA41-BF70-9440D279A9CF}"/>
              </a:ext>
            </a:extLst>
          </p:cNvPr>
          <p:cNvSpPr>
            <a:spLocks noGrp="1"/>
          </p:cNvSpPr>
          <p:nvPr>
            <p:ph idx="1"/>
          </p:nvPr>
        </p:nvSpPr>
        <p:spPr/>
        <p:txBody>
          <a:bodyPr>
            <a:noAutofit/>
          </a:bodyPr>
          <a:lstStyle/>
          <a:p>
            <a:r>
              <a:rPr lang="en-US" altLang="en-US" sz="1800" dirty="0"/>
              <a:t>Alkali metals are absorbed into silica gel to yield loose black powders (M-SG) that are strong reducing agents. All react nearly quantitatively with water to form hydrogen.</a:t>
            </a:r>
          </a:p>
          <a:p>
            <a:pPr lvl="1"/>
            <a:r>
              <a:rPr lang="en-US" altLang="en-US" sz="1800" dirty="0">
                <a:ea typeface="ＭＳ Ｐゴシック" panose="020B0600070205080204" pitchFamily="34" charset="-128"/>
              </a:rPr>
              <a:t>Types of M-SG</a:t>
            </a:r>
          </a:p>
          <a:p>
            <a:pPr lvl="2"/>
            <a:r>
              <a:rPr lang="en-US" altLang="en-US" sz="1800" dirty="0">
                <a:ea typeface="ＭＳ Ｐゴシック" panose="020B0600070205080204" pitchFamily="34" charset="-128"/>
              </a:rPr>
              <a:t>Air sensitive powders </a:t>
            </a:r>
          </a:p>
          <a:p>
            <a:pPr lvl="2"/>
            <a:r>
              <a:rPr lang="en-US" altLang="en-US" sz="1800" dirty="0">
                <a:ea typeface="ＭＳ Ｐゴシック" panose="020B0600070205080204" pitchFamily="34" charset="-128"/>
              </a:rPr>
              <a:t>Moisture sensitive but not sensitive to dry air. </a:t>
            </a:r>
          </a:p>
          <a:p>
            <a:pPr lvl="2"/>
            <a:r>
              <a:rPr lang="en-US" altLang="en-US" sz="1800" b="1" dirty="0">
                <a:ea typeface="ＭＳ Ｐゴシック" panose="020B0600070205080204" pitchFamily="34" charset="-128"/>
              </a:rPr>
              <a:t>Air and moisture ‘stable’ (can be handled in ambient air with only slow degradation by atmospheric moisture)</a:t>
            </a:r>
          </a:p>
          <a:p>
            <a:r>
              <a:rPr lang="en-US" altLang="en-US" sz="1800" dirty="0"/>
              <a:t> These materials eliminate many hazards associated with pure alkali metals by providing easily handled reducing agents and hydrogen sources. </a:t>
            </a:r>
          </a:p>
          <a:p>
            <a:r>
              <a:rPr lang="en-US" altLang="en-US" sz="1800" dirty="0"/>
              <a:t>Applications: </a:t>
            </a:r>
          </a:p>
          <a:p>
            <a:pPr lvl="1"/>
            <a:r>
              <a:rPr lang="en-US" altLang="en-US" sz="1800" dirty="0">
                <a:ea typeface="ＭＳ Ｐゴシック" panose="020B0600070205080204" pitchFamily="34" charset="-128"/>
              </a:rPr>
              <a:t>Reduction of esters to alcohols</a:t>
            </a:r>
          </a:p>
          <a:p>
            <a:pPr lvl="1"/>
            <a:r>
              <a:rPr lang="en-US" altLang="en-US" sz="1800" dirty="0">
                <a:ea typeface="ＭＳ Ｐゴシック" panose="020B0600070205080204" pitchFamily="34" charset="-128"/>
              </a:rPr>
              <a:t>Can be used to desulfurize various compounds, </a:t>
            </a:r>
          </a:p>
          <a:p>
            <a:pPr lvl="1"/>
            <a:r>
              <a:rPr lang="en-US" altLang="en-US" sz="1800" dirty="0">
                <a:ea typeface="ＭＳ Ｐゴシック" panose="020B0600070205080204" pitchFamily="34" charset="-128"/>
              </a:rPr>
              <a:t>Reductive protonation of aromatics, </a:t>
            </a:r>
          </a:p>
          <a:p>
            <a:pPr lvl="1"/>
            <a:r>
              <a:rPr lang="en-US" altLang="en-US" sz="1800" dirty="0" err="1">
                <a:ea typeface="ＭＳ Ｐゴシック" panose="020B0600070205080204" pitchFamily="34" charset="-128"/>
              </a:rPr>
              <a:t>Dechlorination</a:t>
            </a:r>
            <a:r>
              <a:rPr lang="en-US" altLang="en-US" sz="1800" dirty="0">
                <a:ea typeface="ＭＳ Ｐゴシック" panose="020B0600070205080204" pitchFamily="34" charset="-128"/>
              </a:rPr>
              <a:t> of  alkyl and aryl halides</a:t>
            </a:r>
          </a:p>
        </p:txBody>
      </p:sp>
    </p:spTree>
    <p:extLst>
      <p:ext uri="{BB962C8B-B14F-4D97-AF65-F5344CB8AC3E}">
        <p14:creationId xmlns:p14="http://schemas.microsoft.com/office/powerpoint/2010/main" val="2147127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A0CF-A079-F543-83AB-102BD60E4FF7}"/>
              </a:ext>
            </a:extLst>
          </p:cNvPr>
          <p:cNvSpPr>
            <a:spLocks noGrp="1"/>
          </p:cNvSpPr>
          <p:nvPr>
            <p:ph type="title"/>
          </p:nvPr>
        </p:nvSpPr>
        <p:spPr/>
        <p:txBody>
          <a:bodyPr>
            <a:normAutofit/>
          </a:bodyPr>
          <a:lstStyle/>
          <a:p>
            <a:r>
              <a:rPr lang="en-US" sz="4000" dirty="0">
                <a:latin typeface="+mn-lt"/>
              </a:rPr>
              <a:t>Applications of M-SG</a:t>
            </a:r>
          </a:p>
        </p:txBody>
      </p:sp>
      <p:sp>
        <p:nvSpPr>
          <p:cNvPr id="3" name="Content Placeholder 2">
            <a:extLst>
              <a:ext uri="{FF2B5EF4-FFF2-40B4-BE49-F238E27FC236}">
                <a16:creationId xmlns:a16="http://schemas.microsoft.com/office/drawing/2014/main" id="{0DD41F5A-8662-8247-8D9D-B55F3BB01F8D}"/>
              </a:ext>
            </a:extLst>
          </p:cNvPr>
          <p:cNvSpPr>
            <a:spLocks noGrp="1"/>
          </p:cNvSpPr>
          <p:nvPr>
            <p:ph idx="1"/>
          </p:nvPr>
        </p:nvSpPr>
        <p:spPr>
          <a:xfrm>
            <a:off x="838200" y="1978732"/>
            <a:ext cx="10515600" cy="4201206"/>
          </a:xfrm>
        </p:spPr>
        <p:txBody>
          <a:bodyPr>
            <a:normAutofit/>
          </a:bodyPr>
          <a:lstStyle/>
          <a:p>
            <a:r>
              <a:rPr lang="en-US" sz="2400" dirty="0"/>
              <a:t>Reduction of carboxylic acids to alcohols</a:t>
            </a:r>
          </a:p>
          <a:p>
            <a:endParaRPr lang="en-US" sz="2400" dirty="0"/>
          </a:p>
          <a:p>
            <a:endParaRPr lang="en-US" sz="2400" dirty="0"/>
          </a:p>
          <a:p>
            <a:r>
              <a:rPr lang="en-US" sz="2400" dirty="0"/>
              <a:t>M-SG mediated deprotection of protected secondary amines</a:t>
            </a:r>
          </a:p>
          <a:p>
            <a:endParaRPr lang="en-US" sz="2400" dirty="0"/>
          </a:p>
          <a:p>
            <a:endParaRPr lang="en-US" sz="2400" dirty="0"/>
          </a:p>
          <a:p>
            <a:endParaRPr lang="en-US" sz="2400" dirty="0"/>
          </a:p>
          <a:p>
            <a:r>
              <a:rPr lang="en-US" sz="2400" dirty="0"/>
              <a:t>Reductive protonation of aromatics</a:t>
            </a:r>
          </a:p>
        </p:txBody>
      </p:sp>
      <p:graphicFrame>
        <p:nvGraphicFramePr>
          <p:cNvPr id="4" name="Object 6">
            <a:extLst>
              <a:ext uri="{FF2B5EF4-FFF2-40B4-BE49-F238E27FC236}">
                <a16:creationId xmlns:a16="http://schemas.microsoft.com/office/drawing/2014/main" id="{5FB4C8B7-241C-8D40-A491-6DF801FF82A8}"/>
              </a:ext>
            </a:extLst>
          </p:cNvPr>
          <p:cNvGraphicFramePr>
            <a:graphicFrameLocks noChangeAspect="1"/>
          </p:cNvGraphicFramePr>
          <p:nvPr>
            <p:extLst>
              <p:ext uri="{D42A27DB-BD31-4B8C-83A1-F6EECF244321}">
                <p14:modId xmlns:p14="http://schemas.microsoft.com/office/powerpoint/2010/main" val="1011110385"/>
              </p:ext>
            </p:extLst>
          </p:nvPr>
        </p:nvGraphicFramePr>
        <p:xfrm>
          <a:off x="7572111" y="1500688"/>
          <a:ext cx="3211576" cy="1689568"/>
        </p:xfrm>
        <a:graphic>
          <a:graphicData uri="http://schemas.openxmlformats.org/presentationml/2006/ole">
            <mc:AlternateContent xmlns:mc="http://schemas.openxmlformats.org/markup-compatibility/2006">
              <mc:Choice xmlns:v="urn:schemas-microsoft-com:vml" Requires="v">
                <p:oleObj spid="_x0000_s3128" name="CS ChemDraw Drawing" r:id="rId4" imgW="2933700" imgH="1549400" progId="ChemDraw.Document.6.0">
                  <p:embed/>
                </p:oleObj>
              </mc:Choice>
              <mc:Fallback>
                <p:oleObj name="CS ChemDraw Drawing" r:id="rId4" imgW="2933700" imgH="1549400" progId="ChemDraw.Document.6.0">
                  <p:embed/>
                  <p:pic>
                    <p:nvPicPr>
                      <p:cNvPr id="38914" name="Object 6">
                        <a:extLst>
                          <a:ext uri="{FF2B5EF4-FFF2-40B4-BE49-F238E27FC236}">
                            <a16:creationId xmlns:a16="http://schemas.microsoft.com/office/drawing/2014/main" id="{16DE470B-8C35-AD48-BAE8-78586ECBB1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111" y="1500688"/>
                        <a:ext cx="3211576" cy="1689568"/>
                      </a:xfrm>
                      <a:prstGeom prst="rect">
                        <a:avLst/>
                      </a:prstGeom>
                      <a:noFill/>
                      <a:ln>
                        <a:noFill/>
                      </a:ln>
                      <a:effectLst/>
                    </p:spPr>
                  </p:pic>
                </p:oleObj>
              </mc:Fallback>
            </mc:AlternateContent>
          </a:graphicData>
        </a:graphic>
      </p:graphicFrame>
      <p:grpSp>
        <p:nvGrpSpPr>
          <p:cNvPr id="5" name="Group 10">
            <a:extLst>
              <a:ext uri="{FF2B5EF4-FFF2-40B4-BE49-F238E27FC236}">
                <a16:creationId xmlns:a16="http://schemas.microsoft.com/office/drawing/2014/main" id="{CF230342-3992-DB48-9C4C-605B970E762A}"/>
              </a:ext>
            </a:extLst>
          </p:cNvPr>
          <p:cNvGrpSpPr>
            <a:grpSpLocks/>
          </p:cNvGrpSpPr>
          <p:nvPr/>
        </p:nvGrpSpPr>
        <p:grpSpPr bwMode="auto">
          <a:xfrm>
            <a:off x="2084855" y="3820613"/>
            <a:ext cx="7458075" cy="1284287"/>
            <a:chOff x="381000" y="1600200"/>
            <a:chExt cx="7458075" cy="1283732"/>
          </a:xfrm>
        </p:grpSpPr>
        <p:pic>
          <p:nvPicPr>
            <p:cNvPr id="6" name="Picture 2">
              <a:extLst>
                <a:ext uri="{FF2B5EF4-FFF2-40B4-BE49-F238E27FC236}">
                  <a16:creationId xmlns:a16="http://schemas.microsoft.com/office/drawing/2014/main" id="{22D838F1-0254-744F-9322-19DE815E8C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600200"/>
              <a:ext cx="36290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2118763B-BEA6-5843-9C20-0A67273C3D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676400"/>
              <a:ext cx="24288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a:extLst>
                <a:ext uri="{FF2B5EF4-FFF2-40B4-BE49-F238E27FC236}">
                  <a16:creationId xmlns:a16="http://schemas.microsoft.com/office/drawing/2014/main" id="{A63D072F-4CBD-8041-BBBD-494632FE868C}"/>
                </a:ext>
              </a:extLst>
            </p:cNvPr>
            <p:cNvSpPr>
              <a:spLocks noChangeArrowheads="1"/>
            </p:cNvSpPr>
            <p:nvPr/>
          </p:nvSpPr>
          <p:spPr bwMode="auto">
            <a:xfrm>
              <a:off x="1143000" y="2514600"/>
              <a:ext cx="1595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rgbClr val="333333"/>
                  </a:solidFill>
                </a:rPr>
                <a:t>Desulfonation</a:t>
              </a:r>
            </a:p>
          </p:txBody>
        </p:sp>
        <p:sp>
          <p:nvSpPr>
            <p:cNvPr id="9" name="Rectangle 9">
              <a:extLst>
                <a:ext uri="{FF2B5EF4-FFF2-40B4-BE49-F238E27FC236}">
                  <a16:creationId xmlns:a16="http://schemas.microsoft.com/office/drawing/2014/main" id="{F9325E92-4361-1446-AF88-9FD091816155}"/>
                </a:ext>
              </a:extLst>
            </p:cNvPr>
            <p:cNvSpPr>
              <a:spLocks noChangeArrowheads="1"/>
            </p:cNvSpPr>
            <p:nvPr/>
          </p:nvSpPr>
          <p:spPr bwMode="auto">
            <a:xfrm>
              <a:off x="6019800" y="2514599"/>
              <a:ext cx="1454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rgbClr val="333333"/>
                  </a:solidFill>
                </a:rPr>
                <a:t>Detosylation</a:t>
              </a:r>
            </a:p>
          </p:txBody>
        </p:sp>
      </p:grpSp>
      <p:pic>
        <p:nvPicPr>
          <p:cNvPr id="10" name="Picture 3">
            <a:extLst>
              <a:ext uri="{FF2B5EF4-FFF2-40B4-BE49-F238E27FC236}">
                <a16:creationId xmlns:a16="http://schemas.microsoft.com/office/drawing/2014/main" id="{8C2CD2FA-952D-B64D-AB11-6C35979154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544" t="14725" r="5774" b="6747"/>
          <a:stretch>
            <a:fillRect/>
          </a:stretch>
        </p:blipFill>
        <p:spPr bwMode="auto">
          <a:xfrm>
            <a:off x="6621977" y="5249061"/>
            <a:ext cx="3657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6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9">
            <a:extLst>
              <a:ext uri="{FF2B5EF4-FFF2-40B4-BE49-F238E27FC236}">
                <a16:creationId xmlns:a16="http://schemas.microsoft.com/office/drawing/2014/main" id="{2B75F2B7-B5B6-CD48-80F7-3213D9323662}"/>
              </a:ext>
            </a:extLst>
          </p:cNvPr>
          <p:cNvSpPr>
            <a:spLocks noGrp="1"/>
          </p:cNvSpPr>
          <p:nvPr>
            <p:ph type="title"/>
          </p:nvPr>
        </p:nvSpPr>
        <p:spPr/>
        <p:txBody>
          <a:bodyPr>
            <a:normAutofit/>
          </a:bodyPr>
          <a:lstStyle/>
          <a:p>
            <a:pPr eaLnBrk="1" hangingPunct="1"/>
            <a:r>
              <a:rPr lang="en-US" altLang="en-US" sz="4000" dirty="0">
                <a:latin typeface="+mn-lt"/>
              </a:rPr>
              <a:t>Safety demo Na metal vs Na-SG </a:t>
            </a:r>
          </a:p>
        </p:txBody>
      </p:sp>
      <p:sp>
        <p:nvSpPr>
          <p:cNvPr id="39939" name="Slide Number Placeholder 3">
            <a:extLst>
              <a:ext uri="{FF2B5EF4-FFF2-40B4-BE49-F238E27FC236}">
                <a16:creationId xmlns:a16="http://schemas.microsoft.com/office/drawing/2014/main" id="{C98CB73E-10D7-664F-9D8E-9E3656521CC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846CB4A-9038-8C4D-B5BF-9B187AB507E2}" type="slidenum">
              <a:rPr lang="en-US" altLang="en-US" sz="900">
                <a:solidFill>
                  <a:schemeClr val="bg2"/>
                </a:solidFill>
                <a:latin typeface="Calibri" panose="020F0502020204030204" pitchFamily="34" charset="0"/>
                <a:ea typeface="ＭＳ Ｐゴシック" panose="020B0600070205080204" pitchFamily="34" charset="-128"/>
              </a:rPr>
              <a:pPr eaLnBrk="1" hangingPunct="1"/>
              <a:t>27</a:t>
            </a:fld>
            <a:endParaRPr lang="en-US" altLang="en-US" sz="900">
              <a:solidFill>
                <a:schemeClr val="bg2"/>
              </a:solidFill>
              <a:latin typeface="Calibri" panose="020F0502020204030204" pitchFamily="34" charset="0"/>
              <a:ea typeface="ＭＳ Ｐゴシック" panose="020B0600070205080204" pitchFamily="34" charset="-128"/>
            </a:endParaRPr>
          </a:p>
        </p:txBody>
      </p:sp>
      <p:sp>
        <p:nvSpPr>
          <p:cNvPr id="39942" name="Rectangle 6">
            <a:extLst>
              <a:ext uri="{FF2B5EF4-FFF2-40B4-BE49-F238E27FC236}">
                <a16:creationId xmlns:a16="http://schemas.microsoft.com/office/drawing/2014/main" id="{BBD13CDB-E071-0B49-B74B-D162D23354E7}"/>
              </a:ext>
            </a:extLst>
          </p:cNvPr>
          <p:cNvSpPr>
            <a:spLocks noChangeArrowheads="1"/>
          </p:cNvSpPr>
          <p:nvPr/>
        </p:nvSpPr>
        <p:spPr bwMode="auto">
          <a:xfrm>
            <a:off x="2058314" y="3789375"/>
            <a:ext cx="3908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333333"/>
                </a:solidFill>
                <a:latin typeface="+mn-lt"/>
              </a:rPr>
              <a:t>Water Test - Na Metal_500mg</a:t>
            </a:r>
          </a:p>
        </p:txBody>
      </p:sp>
      <p:sp>
        <p:nvSpPr>
          <p:cNvPr id="39943" name="Rectangle 7">
            <a:extLst>
              <a:ext uri="{FF2B5EF4-FFF2-40B4-BE49-F238E27FC236}">
                <a16:creationId xmlns:a16="http://schemas.microsoft.com/office/drawing/2014/main" id="{E7B77570-D60F-7F47-AB5B-62EA7E83F450}"/>
              </a:ext>
            </a:extLst>
          </p:cNvPr>
          <p:cNvSpPr>
            <a:spLocks noChangeArrowheads="1"/>
          </p:cNvSpPr>
          <p:nvPr/>
        </p:nvSpPr>
        <p:spPr bwMode="auto">
          <a:xfrm>
            <a:off x="6605111" y="3786433"/>
            <a:ext cx="4110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333333"/>
                </a:solidFill>
                <a:latin typeface="+mn-lt"/>
              </a:rPr>
              <a:t>Water Test - Stage I Na-SG_1.5g</a:t>
            </a:r>
          </a:p>
        </p:txBody>
      </p:sp>
      <p:sp>
        <p:nvSpPr>
          <p:cNvPr id="39944" name="TextBox 10">
            <a:extLst>
              <a:ext uri="{FF2B5EF4-FFF2-40B4-BE49-F238E27FC236}">
                <a16:creationId xmlns:a16="http://schemas.microsoft.com/office/drawing/2014/main" id="{13866F73-7CC1-5D4D-A45E-A8ACD5699281}"/>
              </a:ext>
            </a:extLst>
          </p:cNvPr>
          <p:cNvSpPr txBox="1">
            <a:spLocks noChangeArrowheads="1"/>
          </p:cNvSpPr>
          <p:nvPr/>
        </p:nvSpPr>
        <p:spPr bwMode="auto">
          <a:xfrm>
            <a:off x="913209" y="4491044"/>
            <a:ext cx="103655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333333"/>
                </a:solidFill>
                <a:latin typeface="+mn-lt"/>
              </a:rPr>
              <a:t>The catalysts react with water to produce hydrogen in large quantities</a:t>
            </a:r>
          </a:p>
          <a:p>
            <a:pPr eaLnBrk="1" hangingPunct="1"/>
            <a:endParaRPr lang="en-US" altLang="en-US" dirty="0">
              <a:solidFill>
                <a:srgbClr val="333333"/>
              </a:solidFill>
              <a:latin typeface="+mn-lt"/>
            </a:endParaRPr>
          </a:p>
          <a:p>
            <a:pPr eaLnBrk="1" hangingPunct="1"/>
            <a:r>
              <a:rPr lang="en-US" altLang="en-US" dirty="0">
                <a:solidFill>
                  <a:srgbClr val="333333"/>
                </a:solidFill>
                <a:latin typeface="+mn-lt"/>
              </a:rPr>
              <a:t>The </a:t>
            </a:r>
            <a:r>
              <a:rPr lang="en-US" altLang="en-US" dirty="0" err="1">
                <a:solidFill>
                  <a:srgbClr val="333333"/>
                </a:solidFill>
                <a:latin typeface="+mn-lt"/>
              </a:rPr>
              <a:t>SiGNa</a:t>
            </a:r>
            <a:r>
              <a:rPr lang="en-US" altLang="en-US" dirty="0">
                <a:solidFill>
                  <a:srgbClr val="333333"/>
                </a:solidFill>
                <a:latin typeface="+mn-lt"/>
              </a:rPr>
              <a:t> chemistry compounds/materials have potential use in fuel cells and environmental remediation of toxic chemicals.</a:t>
            </a:r>
          </a:p>
        </p:txBody>
      </p:sp>
      <p:sp>
        <p:nvSpPr>
          <p:cNvPr id="39945" name="TextBox 8">
            <a:extLst>
              <a:ext uri="{FF2B5EF4-FFF2-40B4-BE49-F238E27FC236}">
                <a16:creationId xmlns:a16="http://schemas.microsoft.com/office/drawing/2014/main" id="{4A645E75-7BA1-134F-BC3F-B4101782497B}"/>
              </a:ext>
            </a:extLst>
          </p:cNvPr>
          <p:cNvSpPr txBox="1">
            <a:spLocks noChangeArrowheads="1"/>
          </p:cNvSpPr>
          <p:nvPr/>
        </p:nvSpPr>
        <p:spPr bwMode="auto">
          <a:xfrm>
            <a:off x="9260620" y="6347730"/>
            <a:ext cx="24497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latin typeface="+mn-lt"/>
              </a:rPr>
              <a:t>http://</a:t>
            </a:r>
            <a:r>
              <a:rPr lang="en-US" altLang="en-US" sz="1100" dirty="0" err="1">
                <a:latin typeface="+mn-lt"/>
              </a:rPr>
              <a:t>www.signachem.com</a:t>
            </a:r>
            <a:r>
              <a:rPr lang="en-US" altLang="en-US" sz="1100" dirty="0">
                <a:latin typeface="+mn-lt"/>
              </a:rPr>
              <a:t>/resources</a:t>
            </a:r>
            <a:r>
              <a:rPr lang="en-US" altLang="en-US" sz="1100" dirty="0"/>
              <a:t>/</a:t>
            </a:r>
          </a:p>
        </p:txBody>
      </p:sp>
      <p:pic>
        <p:nvPicPr>
          <p:cNvPr id="3" name="Picture 2">
            <a:hlinkClick r:id="rId3"/>
            <a:extLst>
              <a:ext uri="{FF2B5EF4-FFF2-40B4-BE49-F238E27FC236}">
                <a16:creationId xmlns:a16="http://schemas.microsoft.com/office/drawing/2014/main" id="{50D6F460-13D9-B840-A937-AFE223C6ABF2}"/>
              </a:ext>
            </a:extLst>
          </p:cNvPr>
          <p:cNvPicPr>
            <a:picLocks noChangeAspect="1"/>
          </p:cNvPicPr>
          <p:nvPr/>
        </p:nvPicPr>
        <p:blipFill>
          <a:blip r:embed="rId4"/>
          <a:stretch>
            <a:fillRect/>
          </a:stretch>
        </p:blipFill>
        <p:spPr>
          <a:xfrm>
            <a:off x="2635250" y="1742163"/>
            <a:ext cx="2754314" cy="2065736"/>
          </a:xfrm>
          <a:prstGeom prst="rect">
            <a:avLst/>
          </a:prstGeom>
        </p:spPr>
      </p:pic>
      <p:pic>
        <p:nvPicPr>
          <p:cNvPr id="5" name="Picture 4">
            <a:hlinkClick r:id="rId5"/>
            <a:extLst>
              <a:ext uri="{FF2B5EF4-FFF2-40B4-BE49-F238E27FC236}">
                <a16:creationId xmlns:a16="http://schemas.microsoft.com/office/drawing/2014/main" id="{D8AADE19-FDFA-D245-9170-A9BB862EC58F}"/>
              </a:ext>
            </a:extLst>
          </p:cNvPr>
          <p:cNvPicPr>
            <a:picLocks noChangeAspect="1"/>
          </p:cNvPicPr>
          <p:nvPr/>
        </p:nvPicPr>
        <p:blipFill>
          <a:blip r:embed="rId6"/>
          <a:stretch>
            <a:fillRect/>
          </a:stretch>
        </p:blipFill>
        <p:spPr>
          <a:xfrm>
            <a:off x="7283389" y="1723639"/>
            <a:ext cx="2754314" cy="2065736"/>
          </a:xfrm>
          <a:prstGeom prst="rect">
            <a:avLst/>
          </a:prstGeom>
        </p:spPr>
      </p:pic>
    </p:spTree>
    <p:extLst>
      <p:ext uri="{BB962C8B-B14F-4D97-AF65-F5344CB8AC3E}">
        <p14:creationId xmlns:p14="http://schemas.microsoft.com/office/powerpoint/2010/main" val="201809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425E-392D-614B-A5A4-70BE96ADAAEB}"/>
              </a:ext>
            </a:extLst>
          </p:cNvPr>
          <p:cNvSpPr>
            <a:spLocks noGrp="1"/>
          </p:cNvSpPr>
          <p:nvPr>
            <p:ph type="ctrTitle"/>
          </p:nvPr>
        </p:nvSpPr>
        <p:spPr>
          <a:xfrm>
            <a:off x="1524000" y="2259272"/>
            <a:ext cx="9144000" cy="2387600"/>
          </a:xfrm>
        </p:spPr>
        <p:txBody>
          <a:bodyPr anchor="ctr">
            <a:normAutofit/>
          </a:bodyPr>
          <a:lstStyle/>
          <a:p>
            <a:r>
              <a:rPr lang="en-US" sz="4000" dirty="0">
                <a:solidFill>
                  <a:srgbClr val="000000"/>
                </a:solidFill>
                <a:latin typeface="+mn-lt"/>
              </a:rPr>
              <a:t>Archer Daniels Midland and Novozymes, </a:t>
            </a:r>
            <a:r>
              <a:rPr lang="en-US" sz="4000" dirty="0" err="1">
                <a:latin typeface="+mn-lt"/>
              </a:rPr>
              <a:t>NovaLipid</a:t>
            </a:r>
            <a:r>
              <a:rPr lang="en-US" sz="4000" baseline="30000" dirty="0" err="1">
                <a:latin typeface="+mn-lt"/>
              </a:rPr>
              <a:t>TM</a:t>
            </a:r>
            <a:r>
              <a:rPr lang="en-US" sz="4000" dirty="0">
                <a:latin typeface="+mn-lt"/>
              </a:rPr>
              <a:t>:</a:t>
            </a:r>
          </a:p>
        </p:txBody>
      </p:sp>
      <p:sp>
        <p:nvSpPr>
          <p:cNvPr id="3" name="Text Placeholder 2">
            <a:extLst>
              <a:ext uri="{FF2B5EF4-FFF2-40B4-BE49-F238E27FC236}">
                <a16:creationId xmlns:a16="http://schemas.microsoft.com/office/drawing/2014/main" id="{F9475130-AF90-D94C-80B2-D09EDC612250}"/>
              </a:ext>
            </a:extLst>
          </p:cNvPr>
          <p:cNvSpPr>
            <a:spLocks noGrp="1"/>
          </p:cNvSpPr>
          <p:nvPr>
            <p:ph type="subTitle" idx="1"/>
          </p:nvPr>
        </p:nvSpPr>
        <p:spPr>
          <a:xfrm>
            <a:off x="1524000" y="5299662"/>
            <a:ext cx="9144000" cy="937883"/>
          </a:xfrm>
        </p:spPr>
        <p:txBody>
          <a:bodyPr/>
          <a:lstStyle/>
          <a:p>
            <a:r>
              <a:rPr lang="en-US" altLang="en-US" b="1" dirty="0">
                <a:solidFill>
                  <a:schemeClr val="tx1">
                    <a:lumMod val="50000"/>
                    <a:lumOff val="50000"/>
                  </a:schemeClr>
                </a:solidFill>
                <a:latin typeface="Calibri Light" panose="020F0302020204030204" pitchFamily="34" charset="0"/>
                <a:cs typeface="Calibri Light" panose="020F0302020204030204" pitchFamily="34" charset="0"/>
              </a:rPr>
              <a:t>2005 Presidential Green Chemistry Challenge Greener Synthetic Pathways Award</a:t>
            </a:r>
            <a:endParaRPr lang="en-US" b="1" dirty="0">
              <a:solidFill>
                <a:schemeClr val="tx1">
                  <a:lumMod val="50000"/>
                  <a:lumOff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48036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ACB2-1319-604F-B934-DC1FA1BC8B35}"/>
              </a:ext>
            </a:extLst>
          </p:cNvPr>
          <p:cNvSpPr>
            <a:spLocks noGrp="1"/>
          </p:cNvSpPr>
          <p:nvPr>
            <p:ph type="title"/>
          </p:nvPr>
        </p:nvSpPr>
        <p:spPr/>
        <p:txBody>
          <a:bodyPr>
            <a:normAutofit/>
          </a:bodyPr>
          <a:lstStyle/>
          <a:p>
            <a:r>
              <a:rPr lang="en-US" sz="4000" dirty="0">
                <a:latin typeface="+mn-lt"/>
              </a:rPr>
              <a:t>ADM and Novozymes</a:t>
            </a:r>
            <a:br>
              <a:rPr lang="en-US" sz="4000" dirty="0">
                <a:latin typeface="+mn-lt"/>
              </a:rPr>
            </a:br>
            <a:r>
              <a:rPr lang="en-US" sz="4000" dirty="0">
                <a:latin typeface="+mn-lt"/>
              </a:rPr>
              <a:t>2005 Greener Synthetic Pathways Award</a:t>
            </a:r>
          </a:p>
        </p:txBody>
      </p:sp>
      <p:sp>
        <p:nvSpPr>
          <p:cNvPr id="3" name="Content Placeholder 2">
            <a:extLst>
              <a:ext uri="{FF2B5EF4-FFF2-40B4-BE49-F238E27FC236}">
                <a16:creationId xmlns:a16="http://schemas.microsoft.com/office/drawing/2014/main" id="{E4286782-B904-D346-BEEB-88CC7E69F30F}"/>
              </a:ext>
            </a:extLst>
          </p:cNvPr>
          <p:cNvSpPr>
            <a:spLocks noGrp="1"/>
          </p:cNvSpPr>
          <p:nvPr>
            <p:ph idx="1"/>
          </p:nvPr>
        </p:nvSpPr>
        <p:spPr/>
        <p:txBody>
          <a:bodyPr>
            <a:normAutofit/>
          </a:bodyPr>
          <a:lstStyle/>
          <a:p>
            <a:r>
              <a:rPr lang="en-US" sz="2400" dirty="0"/>
              <a:t>U.S. FDA requires mandatory labeling of trans fats on nutritional fact panels (effective January 1, 2006)</a:t>
            </a:r>
          </a:p>
          <a:p>
            <a:r>
              <a:rPr lang="en-US" sz="2400" dirty="0"/>
              <a:t>U.S. FDA urging for the reduction of the consumption of trans fats</a:t>
            </a:r>
          </a:p>
          <a:p>
            <a:pPr lvl="1"/>
            <a:r>
              <a:rPr lang="en-US" dirty="0"/>
              <a:t>Partially hydrogenated vegetable oils is the most common source for trans fatty acids</a:t>
            </a:r>
          </a:p>
        </p:txBody>
      </p:sp>
    </p:spTree>
    <p:extLst>
      <p:ext uri="{BB962C8B-B14F-4D97-AF65-F5344CB8AC3E}">
        <p14:creationId xmlns:p14="http://schemas.microsoft.com/office/powerpoint/2010/main" val="1611745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8CD6-A1F0-B04D-93CC-C31C0DB78AB6}"/>
              </a:ext>
            </a:extLst>
          </p:cNvPr>
          <p:cNvSpPr>
            <a:spLocks noGrp="1"/>
          </p:cNvSpPr>
          <p:nvPr>
            <p:ph type="title"/>
          </p:nvPr>
        </p:nvSpPr>
        <p:spPr>
          <a:xfrm>
            <a:off x="838200" y="54102"/>
            <a:ext cx="10515600" cy="1325563"/>
          </a:xfrm>
        </p:spPr>
        <p:txBody>
          <a:bodyPr>
            <a:normAutofit/>
          </a:bodyPr>
          <a:lstStyle/>
          <a:p>
            <a:r>
              <a:rPr lang="en-US" sz="4000" dirty="0">
                <a:latin typeface="+mn-lt"/>
              </a:rPr>
              <a:t>Presidential Green Chemistry Challenge Awards, U.S. EPA 1996-2017</a:t>
            </a:r>
          </a:p>
        </p:txBody>
      </p:sp>
      <p:sp>
        <p:nvSpPr>
          <p:cNvPr id="3" name="Content Placeholder 2">
            <a:extLst>
              <a:ext uri="{FF2B5EF4-FFF2-40B4-BE49-F238E27FC236}">
                <a16:creationId xmlns:a16="http://schemas.microsoft.com/office/drawing/2014/main" id="{3A0ABCA5-D131-9E44-A509-91181B364D48}"/>
              </a:ext>
            </a:extLst>
          </p:cNvPr>
          <p:cNvSpPr>
            <a:spLocks noGrp="1"/>
          </p:cNvSpPr>
          <p:nvPr>
            <p:ph idx="1"/>
          </p:nvPr>
        </p:nvSpPr>
        <p:spPr>
          <a:xfrm>
            <a:off x="838200" y="1577639"/>
            <a:ext cx="10515600" cy="4351338"/>
          </a:xfrm>
        </p:spPr>
        <p:txBody>
          <a:bodyPr>
            <a:normAutofit/>
          </a:bodyPr>
          <a:lstStyle/>
          <a:p>
            <a:pPr marL="0" indent="0">
              <a:buNone/>
            </a:pPr>
            <a:r>
              <a:rPr lang="en-US" sz="2400" dirty="0"/>
              <a:t>114 winning technologies have resulted in:</a:t>
            </a:r>
          </a:p>
          <a:p>
            <a:r>
              <a:rPr lang="en-US" sz="2400" dirty="0"/>
              <a:t>826 million pounds of hazardous chemicals and solvents eliminated each year—enough to fill almost 3,800 railroad tank cars or a train nearly 47 miles long.</a:t>
            </a:r>
          </a:p>
          <a:p>
            <a:r>
              <a:rPr lang="en-US" sz="2400" dirty="0"/>
              <a:t>21 billion gallons of water saved each year—the amount used by 820,000 people annually.</a:t>
            </a:r>
          </a:p>
          <a:p>
            <a:r>
              <a:rPr lang="en-US" sz="2400" dirty="0"/>
              <a:t>7.8 billion pounds of carbon dioxide equivalents released to air eliminated each year—equal to taking 810,000 automobiles off the road.</a:t>
            </a:r>
          </a:p>
          <a:p>
            <a:endParaRPr lang="en-US" sz="2400" dirty="0"/>
          </a:p>
        </p:txBody>
      </p:sp>
    </p:spTree>
    <p:extLst>
      <p:ext uri="{BB962C8B-B14F-4D97-AF65-F5344CB8AC3E}">
        <p14:creationId xmlns:p14="http://schemas.microsoft.com/office/powerpoint/2010/main" val="3370327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ACB2-1319-604F-B934-DC1FA1BC8B35}"/>
              </a:ext>
            </a:extLst>
          </p:cNvPr>
          <p:cNvSpPr>
            <a:spLocks noGrp="1"/>
          </p:cNvSpPr>
          <p:nvPr>
            <p:ph type="title"/>
          </p:nvPr>
        </p:nvSpPr>
        <p:spPr/>
        <p:txBody>
          <a:bodyPr>
            <a:normAutofit/>
          </a:bodyPr>
          <a:lstStyle/>
          <a:p>
            <a:r>
              <a:rPr lang="en-US" sz="4000" dirty="0">
                <a:latin typeface="+mn-lt"/>
              </a:rPr>
              <a:t>Why trans fatty acids?</a:t>
            </a:r>
          </a:p>
        </p:txBody>
      </p:sp>
      <p:graphicFrame>
        <p:nvGraphicFramePr>
          <p:cNvPr id="7" name="Object 6">
            <a:extLst>
              <a:ext uri="{FF2B5EF4-FFF2-40B4-BE49-F238E27FC236}">
                <a16:creationId xmlns:a16="http://schemas.microsoft.com/office/drawing/2014/main" id="{709C476C-47E3-3041-9BC3-5DFC52FCD3B3}"/>
              </a:ext>
            </a:extLst>
          </p:cNvPr>
          <p:cNvGraphicFramePr>
            <a:graphicFrameLocks noChangeAspect="1"/>
          </p:cNvGraphicFramePr>
          <p:nvPr>
            <p:extLst/>
          </p:nvPr>
        </p:nvGraphicFramePr>
        <p:xfrm>
          <a:off x="7375663" y="1690688"/>
          <a:ext cx="4816337" cy="3877769"/>
        </p:xfrm>
        <a:graphic>
          <a:graphicData uri="http://schemas.openxmlformats.org/presentationml/2006/ole">
            <mc:AlternateContent xmlns:mc="http://schemas.openxmlformats.org/markup-compatibility/2006">
              <mc:Choice xmlns:v="urn:schemas-microsoft-com:vml" Requires="v">
                <p:oleObj spid="_x0000_s2125" r:id="rId4" imgW="14998700" imgH="12065000" progId="ChemDraw.Document.6.0">
                  <p:embed/>
                </p:oleObj>
              </mc:Choice>
              <mc:Fallback>
                <p:oleObj r:id="rId4" imgW="14998700" imgH="12065000" progId="ChemDraw.Document.6.0">
                  <p:embed/>
                  <p:pic>
                    <p:nvPicPr>
                      <p:cNvPr id="7" name="Object 6">
                        <a:extLst>
                          <a:ext uri="{FF2B5EF4-FFF2-40B4-BE49-F238E27FC236}">
                            <a16:creationId xmlns:a16="http://schemas.microsoft.com/office/drawing/2014/main" id="{709C476C-47E3-3041-9BC3-5DFC52FCD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5663" y="1690688"/>
                        <a:ext cx="4816337" cy="387776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55033C4D-2FDE-C64B-B0F9-A208EFA829D3}"/>
              </a:ext>
            </a:extLst>
          </p:cNvPr>
          <p:cNvSpPr txBox="1"/>
          <p:nvPr/>
        </p:nvSpPr>
        <p:spPr>
          <a:xfrm>
            <a:off x="688841" y="1859906"/>
            <a:ext cx="6016486" cy="4247317"/>
          </a:xfrm>
          <a:prstGeom prst="rect">
            <a:avLst/>
          </a:prstGeom>
          <a:noFill/>
        </p:spPr>
        <p:txBody>
          <a:bodyPr wrap="square" rtlCol="0">
            <a:spAutoFit/>
          </a:bodyPr>
          <a:lstStyle/>
          <a:p>
            <a:r>
              <a:rPr lang="en-US" dirty="0"/>
              <a:t>The </a:t>
            </a:r>
            <a:r>
              <a:rPr lang="en-US" b="1" dirty="0"/>
              <a:t>presence of the double bonds is responsible for the liquid properties </a:t>
            </a:r>
            <a:r>
              <a:rPr lang="en-US" dirty="0"/>
              <a:t>of native vegetable oil. Because the cis double bonds are “kinked”, they disrupt the physical interactions between fatty acid molecules, preventing them from packing together tightly to form crystals. This disruption keeps the fatty acid molecules from associating with each other, resulting in a liquid structure. </a:t>
            </a:r>
          </a:p>
          <a:p>
            <a:endParaRPr lang="en-US" b="1" dirty="0"/>
          </a:p>
          <a:p>
            <a:r>
              <a:rPr lang="en-US" b="1" dirty="0"/>
              <a:t>If the double bonds are removed </a:t>
            </a:r>
            <a:r>
              <a:rPr lang="en-US" dirty="0"/>
              <a:t>by adding hydrogen (hydrogenation), the kinks are removed, allowing the fatty acid molecules to more easily associate with each other. The result is </a:t>
            </a:r>
            <a:r>
              <a:rPr lang="en-US" b="1" dirty="0"/>
              <a:t>crystallization </a:t>
            </a:r>
            <a:r>
              <a:rPr lang="en-US" dirty="0"/>
              <a:t>(solid fat) at room temperature. Most trans fatty acids are produced through an industrial process that added hydrogen to vegetable oils to produce partially hydrogenated vegetable oil. </a:t>
            </a:r>
          </a:p>
        </p:txBody>
      </p:sp>
    </p:spTree>
    <p:extLst>
      <p:ext uri="{BB962C8B-B14F-4D97-AF65-F5344CB8AC3E}">
        <p14:creationId xmlns:p14="http://schemas.microsoft.com/office/powerpoint/2010/main" val="693296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1AE7-4607-014A-B187-9206BF7299FB}"/>
              </a:ext>
            </a:extLst>
          </p:cNvPr>
          <p:cNvSpPr>
            <a:spLocks noGrp="1"/>
          </p:cNvSpPr>
          <p:nvPr>
            <p:ph type="title"/>
          </p:nvPr>
        </p:nvSpPr>
        <p:spPr/>
        <p:txBody>
          <a:bodyPr>
            <a:normAutofit/>
          </a:bodyPr>
          <a:lstStyle/>
          <a:p>
            <a:r>
              <a:rPr lang="en-US" sz="4000" dirty="0">
                <a:latin typeface="+mn-lt"/>
              </a:rPr>
              <a:t>Interesterification (IE) to remove trans fatty acids</a:t>
            </a:r>
          </a:p>
        </p:txBody>
      </p:sp>
      <p:pic>
        <p:nvPicPr>
          <p:cNvPr id="7" name="Content Placeholder 6">
            <a:extLst>
              <a:ext uri="{FF2B5EF4-FFF2-40B4-BE49-F238E27FC236}">
                <a16:creationId xmlns:a16="http://schemas.microsoft.com/office/drawing/2014/main" id="{147DF448-7638-C64E-BDD4-2142619D5189}"/>
              </a:ext>
            </a:extLst>
          </p:cNvPr>
          <p:cNvPicPr>
            <a:picLocks noGrp="1" noChangeAspect="1"/>
          </p:cNvPicPr>
          <p:nvPr>
            <p:ph idx="1"/>
          </p:nvPr>
        </p:nvPicPr>
        <p:blipFill>
          <a:blip r:embed="rId2"/>
          <a:stretch>
            <a:fillRect/>
          </a:stretch>
        </p:blipFill>
        <p:spPr>
          <a:xfrm>
            <a:off x="6299200" y="2159911"/>
            <a:ext cx="5591716" cy="2413690"/>
          </a:xfrm>
        </p:spPr>
      </p:pic>
      <p:sp>
        <p:nvSpPr>
          <p:cNvPr id="8" name="TextBox 7">
            <a:extLst>
              <a:ext uri="{FF2B5EF4-FFF2-40B4-BE49-F238E27FC236}">
                <a16:creationId xmlns:a16="http://schemas.microsoft.com/office/drawing/2014/main" id="{013E5DDA-C861-7B4A-8CCD-819919F6B36A}"/>
              </a:ext>
            </a:extLst>
          </p:cNvPr>
          <p:cNvSpPr txBox="1"/>
          <p:nvPr/>
        </p:nvSpPr>
        <p:spPr>
          <a:xfrm>
            <a:off x="7128934" y="5042825"/>
            <a:ext cx="4429363" cy="646331"/>
          </a:xfrm>
          <a:prstGeom prst="rect">
            <a:avLst/>
          </a:prstGeom>
          <a:noFill/>
        </p:spPr>
        <p:txBody>
          <a:bodyPr wrap="square" rtlCol="0">
            <a:spAutoFit/>
          </a:bodyPr>
          <a:lstStyle/>
          <a:p>
            <a:r>
              <a:rPr lang="en-US" dirty="0"/>
              <a:t>R = fully or partially hydrogenated fatty acid chains (with cis and/or trans bonds)</a:t>
            </a:r>
          </a:p>
        </p:txBody>
      </p:sp>
      <p:sp>
        <p:nvSpPr>
          <p:cNvPr id="9" name="TextBox 8">
            <a:extLst>
              <a:ext uri="{FF2B5EF4-FFF2-40B4-BE49-F238E27FC236}">
                <a16:creationId xmlns:a16="http://schemas.microsoft.com/office/drawing/2014/main" id="{B2EF1B78-8205-3542-9F06-03F6ACCCE48A}"/>
              </a:ext>
            </a:extLst>
          </p:cNvPr>
          <p:cNvSpPr txBox="1"/>
          <p:nvPr/>
        </p:nvSpPr>
        <p:spPr>
          <a:xfrm>
            <a:off x="455508" y="1809591"/>
            <a:ext cx="5437293" cy="3785652"/>
          </a:xfrm>
          <a:prstGeom prst="rect">
            <a:avLst/>
          </a:prstGeom>
          <a:noFill/>
        </p:spPr>
        <p:txBody>
          <a:bodyPr wrap="square" rtlCol="0">
            <a:spAutoFit/>
          </a:bodyPr>
          <a:lstStyle/>
          <a:p>
            <a:r>
              <a:rPr lang="en-US" sz="2400" dirty="0"/>
              <a:t>Traditional processes:</a:t>
            </a:r>
          </a:p>
          <a:p>
            <a:pPr marL="285750" indent="-285750">
              <a:buFont typeface="Arial" panose="020B0604020202020204" pitchFamily="34" charset="0"/>
              <a:buChar char="•"/>
            </a:pPr>
            <a:r>
              <a:rPr lang="en-US" sz="2400" dirty="0"/>
              <a:t>Alkaline chemical catalyst: sodium methoxide</a:t>
            </a:r>
          </a:p>
          <a:p>
            <a:pPr marL="285750" indent="-285750">
              <a:buFont typeface="Arial" panose="020B0604020202020204" pitchFamily="34" charset="0"/>
              <a:buChar char="•"/>
            </a:pPr>
            <a:r>
              <a:rPr lang="en-US" sz="2400" dirty="0"/>
              <a:t>Catalyst generates soaps or salts that are not easily separated (extra waste stream generated in washing of the oils)</a:t>
            </a:r>
          </a:p>
          <a:p>
            <a:pPr marL="285750" indent="-285750">
              <a:buFont typeface="Arial" panose="020B0604020202020204" pitchFamily="34" charset="0"/>
              <a:buChar char="•"/>
            </a:pPr>
            <a:r>
              <a:rPr lang="en-US" sz="2400" dirty="0"/>
              <a:t>Side reactions occur, darkening the oil and requiring bleaching of the oils to remove color (spent bleaching clay is an additional waste stream)</a:t>
            </a:r>
          </a:p>
        </p:txBody>
      </p:sp>
    </p:spTree>
    <p:extLst>
      <p:ext uri="{BB962C8B-B14F-4D97-AF65-F5344CB8AC3E}">
        <p14:creationId xmlns:p14="http://schemas.microsoft.com/office/powerpoint/2010/main" val="210927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1AE7-4607-014A-B187-9206BF7299FB}"/>
              </a:ext>
            </a:extLst>
          </p:cNvPr>
          <p:cNvSpPr>
            <a:spLocks noGrp="1"/>
          </p:cNvSpPr>
          <p:nvPr>
            <p:ph type="title"/>
          </p:nvPr>
        </p:nvSpPr>
        <p:spPr>
          <a:xfrm>
            <a:off x="838199" y="175125"/>
            <a:ext cx="11477625" cy="1325563"/>
          </a:xfrm>
        </p:spPr>
        <p:txBody>
          <a:bodyPr>
            <a:normAutofit/>
          </a:bodyPr>
          <a:lstStyle/>
          <a:p>
            <a:r>
              <a:rPr lang="en-US" sz="4000" dirty="0">
                <a:latin typeface="+mn-lt"/>
              </a:rPr>
              <a:t>Enzymatic Interesterification (IE) </a:t>
            </a:r>
            <a:br>
              <a:rPr lang="en-US" sz="4000" dirty="0">
                <a:latin typeface="+mn-lt"/>
              </a:rPr>
            </a:br>
            <a:r>
              <a:rPr lang="en-US" sz="4000" dirty="0">
                <a:latin typeface="+mn-lt"/>
              </a:rPr>
              <a:t>(ADM and </a:t>
            </a:r>
            <a:r>
              <a:rPr lang="en-US" sz="4000" dirty="0" err="1">
                <a:latin typeface="+mn-lt"/>
              </a:rPr>
              <a:t>Novozyme</a:t>
            </a:r>
            <a:r>
              <a:rPr lang="en-US" sz="4000" dirty="0">
                <a:latin typeface="+mn-lt"/>
              </a:rPr>
              <a:t> PGCCA)</a:t>
            </a:r>
          </a:p>
        </p:txBody>
      </p:sp>
      <p:pic>
        <p:nvPicPr>
          <p:cNvPr id="7" name="Content Placeholder 6">
            <a:extLst>
              <a:ext uri="{FF2B5EF4-FFF2-40B4-BE49-F238E27FC236}">
                <a16:creationId xmlns:a16="http://schemas.microsoft.com/office/drawing/2014/main" id="{147DF448-7638-C64E-BDD4-2142619D5189}"/>
              </a:ext>
            </a:extLst>
          </p:cNvPr>
          <p:cNvPicPr>
            <a:picLocks noGrp="1" noChangeAspect="1"/>
          </p:cNvPicPr>
          <p:nvPr>
            <p:ph idx="1"/>
          </p:nvPr>
        </p:nvPicPr>
        <p:blipFill>
          <a:blip r:embed="rId3"/>
          <a:stretch>
            <a:fillRect/>
          </a:stretch>
        </p:blipFill>
        <p:spPr>
          <a:xfrm>
            <a:off x="6299200" y="2159911"/>
            <a:ext cx="5591716" cy="2413690"/>
          </a:xfrm>
        </p:spPr>
      </p:pic>
      <p:sp>
        <p:nvSpPr>
          <p:cNvPr id="8" name="TextBox 7">
            <a:extLst>
              <a:ext uri="{FF2B5EF4-FFF2-40B4-BE49-F238E27FC236}">
                <a16:creationId xmlns:a16="http://schemas.microsoft.com/office/drawing/2014/main" id="{013E5DDA-C861-7B4A-8CCD-819919F6B36A}"/>
              </a:ext>
            </a:extLst>
          </p:cNvPr>
          <p:cNvSpPr txBox="1"/>
          <p:nvPr/>
        </p:nvSpPr>
        <p:spPr>
          <a:xfrm>
            <a:off x="7221802" y="4909658"/>
            <a:ext cx="4429363" cy="646331"/>
          </a:xfrm>
          <a:prstGeom prst="rect">
            <a:avLst/>
          </a:prstGeom>
          <a:noFill/>
        </p:spPr>
        <p:txBody>
          <a:bodyPr wrap="square" rtlCol="0">
            <a:spAutoFit/>
          </a:bodyPr>
          <a:lstStyle/>
          <a:p>
            <a:r>
              <a:rPr lang="en-US" dirty="0"/>
              <a:t>R = fully or partially hydrogenated fatty acid chains (with cis and/or trans bonds)</a:t>
            </a:r>
          </a:p>
        </p:txBody>
      </p:sp>
      <p:sp>
        <p:nvSpPr>
          <p:cNvPr id="9" name="TextBox 8">
            <a:extLst>
              <a:ext uri="{FF2B5EF4-FFF2-40B4-BE49-F238E27FC236}">
                <a16:creationId xmlns:a16="http://schemas.microsoft.com/office/drawing/2014/main" id="{B2EF1B78-8205-3542-9F06-03F6ACCCE48A}"/>
              </a:ext>
            </a:extLst>
          </p:cNvPr>
          <p:cNvSpPr txBox="1"/>
          <p:nvPr/>
        </p:nvSpPr>
        <p:spPr>
          <a:xfrm>
            <a:off x="633703" y="1583523"/>
            <a:ext cx="5437293" cy="4893647"/>
          </a:xfrm>
          <a:prstGeom prst="rect">
            <a:avLst/>
          </a:prstGeom>
          <a:noFill/>
        </p:spPr>
        <p:txBody>
          <a:bodyPr wrap="square" rtlCol="0">
            <a:spAutoFit/>
          </a:bodyPr>
          <a:lstStyle/>
          <a:p>
            <a:r>
              <a:rPr lang="en-US" sz="2400" dirty="0"/>
              <a:t>Enzymatic process:</a:t>
            </a:r>
          </a:p>
          <a:p>
            <a:pPr marL="285750" indent="-285750">
              <a:buFont typeface="Arial" panose="020B0604020202020204" pitchFamily="34" charset="0"/>
              <a:buChar char="•"/>
            </a:pPr>
            <a:r>
              <a:rPr lang="en-US" sz="2400" dirty="0"/>
              <a:t>Enzyme catalyst (typically not stable and high cost)</a:t>
            </a:r>
          </a:p>
          <a:p>
            <a:pPr marL="742950" lvl="1" indent="-285750">
              <a:buFont typeface="Arial" panose="020B0604020202020204" pitchFamily="34" charset="0"/>
              <a:buChar char="•"/>
            </a:pPr>
            <a:r>
              <a:rPr lang="en-US" sz="2400" dirty="0"/>
              <a:t>ADM and </a:t>
            </a:r>
            <a:r>
              <a:rPr lang="en-US" sz="2400" dirty="0" err="1"/>
              <a:t>Novozyme</a:t>
            </a:r>
            <a:r>
              <a:rPr lang="en-US" sz="2400" dirty="0"/>
              <a:t> stabilized the enzyme to reduce costs and increase stability</a:t>
            </a:r>
          </a:p>
          <a:p>
            <a:pPr marL="285750" indent="-285750">
              <a:buFont typeface="Arial" panose="020B0604020202020204" pitchFamily="34" charset="0"/>
              <a:buChar char="•"/>
            </a:pPr>
            <a:r>
              <a:rPr lang="en-US" sz="2400" dirty="0"/>
              <a:t>No use of chemical catalyst and acid neutralizer</a:t>
            </a:r>
          </a:p>
          <a:p>
            <a:pPr marL="285750" indent="-285750">
              <a:buFont typeface="Arial" panose="020B0604020202020204" pitchFamily="34" charset="0"/>
              <a:buChar char="•"/>
            </a:pPr>
            <a:r>
              <a:rPr lang="en-US" sz="2400" dirty="0"/>
              <a:t>No generation of by-products (soaps or salts)</a:t>
            </a:r>
          </a:p>
          <a:p>
            <a:pPr marL="285750" indent="-285750">
              <a:buFont typeface="Arial" panose="020B0604020202020204" pitchFamily="34" charset="0"/>
              <a:buChar char="•"/>
            </a:pPr>
            <a:r>
              <a:rPr lang="en-US" sz="2400" dirty="0"/>
              <a:t>No generation of waste water</a:t>
            </a:r>
          </a:p>
          <a:p>
            <a:pPr marL="285750" indent="-285750">
              <a:buFont typeface="Arial" panose="020B0604020202020204" pitchFamily="34" charset="0"/>
              <a:buChar char="•"/>
            </a:pPr>
            <a:r>
              <a:rPr lang="en-US" sz="2400" dirty="0"/>
              <a:t>No generation of solid waste</a:t>
            </a:r>
          </a:p>
          <a:p>
            <a:pPr marL="285750" indent="-285750">
              <a:buFont typeface="Arial" panose="020B0604020202020204" pitchFamily="34" charset="0"/>
              <a:buChar char="•"/>
            </a:pPr>
            <a:endParaRPr lang="en-US" sz="2400" dirty="0"/>
          </a:p>
        </p:txBody>
      </p:sp>
      <p:sp>
        <p:nvSpPr>
          <p:cNvPr id="3" name="TextBox 2">
            <a:extLst>
              <a:ext uri="{FF2B5EF4-FFF2-40B4-BE49-F238E27FC236}">
                <a16:creationId xmlns:a16="http://schemas.microsoft.com/office/drawing/2014/main" id="{360C938B-D374-B24A-AF6A-F090632B47F0}"/>
              </a:ext>
            </a:extLst>
          </p:cNvPr>
          <p:cNvSpPr txBox="1"/>
          <p:nvPr/>
        </p:nvSpPr>
        <p:spPr>
          <a:xfrm>
            <a:off x="5892800" y="5696715"/>
            <a:ext cx="6404516" cy="923330"/>
          </a:xfrm>
          <a:prstGeom prst="rect">
            <a:avLst/>
          </a:prstGeom>
          <a:noFill/>
        </p:spPr>
        <p:txBody>
          <a:bodyPr wrap="square" rtlCol="0">
            <a:spAutoFit/>
          </a:bodyPr>
          <a:lstStyle/>
          <a:p>
            <a:r>
              <a:rPr lang="en-US" dirty="0"/>
              <a:t>On the market: </a:t>
            </a:r>
            <a:r>
              <a:rPr lang="en-US" dirty="0" err="1"/>
              <a:t>Novalipid</a:t>
            </a:r>
            <a:r>
              <a:rPr lang="en-US" baseline="30000" dirty="0" err="1"/>
              <a:t>TM</a:t>
            </a:r>
            <a:r>
              <a:rPr lang="en-US" baseline="30000" dirty="0"/>
              <a:t> </a:t>
            </a:r>
            <a:r>
              <a:rPr lang="en-US" dirty="0"/>
              <a:t>-  Zero and reduced-trans oils and shortening products, produced using the enzymatic IE process</a:t>
            </a:r>
          </a:p>
          <a:p>
            <a:endParaRPr lang="en-US" dirty="0"/>
          </a:p>
        </p:txBody>
      </p:sp>
    </p:spTree>
    <p:extLst>
      <p:ext uri="{BB962C8B-B14F-4D97-AF65-F5344CB8AC3E}">
        <p14:creationId xmlns:p14="http://schemas.microsoft.com/office/powerpoint/2010/main" val="1989574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425E-392D-614B-A5A4-70BE96ADAAEB}"/>
              </a:ext>
            </a:extLst>
          </p:cNvPr>
          <p:cNvSpPr>
            <a:spLocks noGrp="1"/>
          </p:cNvSpPr>
          <p:nvPr>
            <p:ph type="ctrTitle"/>
          </p:nvPr>
        </p:nvSpPr>
        <p:spPr>
          <a:xfrm>
            <a:off x="1524000" y="2487872"/>
            <a:ext cx="9144000" cy="2387600"/>
          </a:xfrm>
        </p:spPr>
        <p:txBody>
          <a:bodyPr anchor="t">
            <a:normAutofit/>
          </a:bodyPr>
          <a:lstStyle/>
          <a:p>
            <a:r>
              <a:rPr lang="en-US" altLang="en-US" sz="4000" dirty="0">
                <a:solidFill>
                  <a:srgbClr val="000000"/>
                </a:solidFill>
                <a:latin typeface="+mn-lt"/>
              </a:rPr>
              <a:t>Pfizer, Inc.: Re-design of Sertraline (ZOLOFT®)</a:t>
            </a:r>
            <a:endParaRPr lang="en-US" sz="4000" dirty="0">
              <a:latin typeface="+mn-lt"/>
            </a:endParaRPr>
          </a:p>
        </p:txBody>
      </p:sp>
      <p:sp>
        <p:nvSpPr>
          <p:cNvPr id="3" name="Text Placeholder 2">
            <a:extLst>
              <a:ext uri="{FF2B5EF4-FFF2-40B4-BE49-F238E27FC236}">
                <a16:creationId xmlns:a16="http://schemas.microsoft.com/office/drawing/2014/main" id="{F9475130-AF90-D94C-80B2-D09EDC612250}"/>
              </a:ext>
            </a:extLst>
          </p:cNvPr>
          <p:cNvSpPr>
            <a:spLocks noGrp="1"/>
          </p:cNvSpPr>
          <p:nvPr>
            <p:ph type="subTitle" idx="1"/>
          </p:nvPr>
        </p:nvSpPr>
        <p:spPr>
          <a:xfrm>
            <a:off x="1524000" y="4875472"/>
            <a:ext cx="9144000" cy="937883"/>
          </a:xfrm>
        </p:spPr>
        <p:txBody>
          <a:bodyPr/>
          <a:lstStyle/>
          <a:p>
            <a:r>
              <a:rPr lang="en-US" altLang="en-US" b="1" dirty="0">
                <a:solidFill>
                  <a:schemeClr val="tx1">
                    <a:lumMod val="50000"/>
                    <a:lumOff val="50000"/>
                  </a:schemeClr>
                </a:solidFill>
              </a:rPr>
              <a:t>2002 Presidential Green Chemistry Challenge Award</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816059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D529-3B63-EC4C-B7EC-B7B00378BCB4}"/>
              </a:ext>
            </a:extLst>
          </p:cNvPr>
          <p:cNvSpPr>
            <a:spLocks noGrp="1"/>
          </p:cNvSpPr>
          <p:nvPr>
            <p:ph type="title"/>
          </p:nvPr>
        </p:nvSpPr>
        <p:spPr>
          <a:xfrm>
            <a:off x="838200" y="632012"/>
            <a:ext cx="10912288" cy="964547"/>
          </a:xfrm>
        </p:spPr>
        <p:txBody>
          <a:bodyPr>
            <a:noAutofit/>
          </a:bodyPr>
          <a:lstStyle/>
          <a:p>
            <a:pPr fontAlgn="base">
              <a:spcAft>
                <a:spcPct val="0"/>
              </a:spcAft>
            </a:pPr>
            <a:r>
              <a:rPr lang="en-US" altLang="en-US" sz="4000" dirty="0">
                <a:latin typeface="+mn-lt"/>
              </a:rPr>
              <a:t>Pfizer, Inc.: Re-design of Sertraline (ZOLOFT®)</a:t>
            </a:r>
            <a:br>
              <a:rPr lang="en-US" altLang="en-US" sz="4800" dirty="0">
                <a:solidFill>
                  <a:srgbClr val="000000"/>
                </a:solidFill>
                <a:latin typeface="+mn-lt"/>
              </a:rPr>
            </a:br>
            <a:endParaRPr lang="en-US" sz="3600" dirty="0">
              <a:latin typeface="+mn-lt"/>
            </a:endParaRPr>
          </a:p>
        </p:txBody>
      </p:sp>
      <p:sp>
        <p:nvSpPr>
          <p:cNvPr id="3" name="Content Placeholder 2">
            <a:extLst>
              <a:ext uri="{FF2B5EF4-FFF2-40B4-BE49-F238E27FC236}">
                <a16:creationId xmlns:a16="http://schemas.microsoft.com/office/drawing/2014/main" id="{0CAABB56-3236-A34C-8B57-62166585E1B4}"/>
              </a:ext>
            </a:extLst>
          </p:cNvPr>
          <p:cNvSpPr>
            <a:spLocks noGrp="1"/>
          </p:cNvSpPr>
          <p:nvPr>
            <p:ph idx="1"/>
          </p:nvPr>
        </p:nvSpPr>
        <p:spPr>
          <a:xfrm>
            <a:off x="838200" y="1640543"/>
            <a:ext cx="10515600" cy="4106116"/>
          </a:xfrm>
        </p:spPr>
        <p:txBody>
          <a:bodyPr>
            <a:normAutofit/>
          </a:bodyPr>
          <a:lstStyle/>
          <a:p>
            <a:pPr marL="0" indent="0">
              <a:buNone/>
            </a:pPr>
            <a:r>
              <a:rPr lang="en-US" sz="2400" b="1" i="1" dirty="0"/>
              <a:t>Product:</a:t>
            </a:r>
            <a:r>
              <a:rPr lang="en-US" sz="2400" dirty="0"/>
              <a:t> Sertraline hydrochloride is an inhibitor of </a:t>
            </a:r>
            <a:r>
              <a:rPr lang="en-US" sz="2400" dirty="0" err="1"/>
              <a:t>synaptosomal</a:t>
            </a:r>
            <a:r>
              <a:rPr lang="en-US" sz="2400" dirty="0"/>
              <a:t> </a:t>
            </a:r>
            <a:r>
              <a:rPr lang="en-US" sz="2400" dirty="0" err="1"/>
              <a:t>serotinin</a:t>
            </a:r>
            <a:r>
              <a:rPr lang="en-US" sz="2400" dirty="0"/>
              <a:t> uptake, used as a pharmaceutical agent for the treatment of depression as well as dependency and other anxiety related disorders. (ZOLOFT®)</a:t>
            </a:r>
          </a:p>
          <a:p>
            <a:pPr marL="0" indent="0">
              <a:buNone/>
            </a:pPr>
            <a:r>
              <a:rPr lang="en-US" sz="2400" dirty="0"/>
              <a:t> </a:t>
            </a:r>
          </a:p>
          <a:p>
            <a:pPr marL="0" indent="0">
              <a:buNone/>
            </a:pPr>
            <a:r>
              <a:rPr lang="en-US" sz="2400" dirty="0"/>
              <a:t>Pfizer won a Presidential Green Chemistry Challenge Award in 2002 for the re-design of their manufacturing process using the 12 principles of green chemistry.</a:t>
            </a:r>
          </a:p>
          <a:p>
            <a:endParaRPr lang="en-US" sz="2400" dirty="0"/>
          </a:p>
        </p:txBody>
      </p:sp>
    </p:spTree>
    <p:extLst>
      <p:ext uri="{BB962C8B-B14F-4D97-AF65-F5344CB8AC3E}">
        <p14:creationId xmlns:p14="http://schemas.microsoft.com/office/powerpoint/2010/main" val="3696548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3947C88-5DC9-374E-9E7E-BF9B9FECCA19}"/>
              </a:ext>
            </a:extLst>
          </p:cNvPr>
          <p:cNvSpPr>
            <a:spLocks noChangeArrowheads="1"/>
          </p:cNvSpPr>
          <p:nvPr/>
        </p:nvSpPr>
        <p:spPr bwMode="auto">
          <a:xfrm>
            <a:off x="1385047" y="24608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788B8ED7-EDED-D146-A187-5A7D44A740CC}"/>
              </a:ext>
            </a:extLst>
          </p:cNvPr>
          <p:cNvSpPr txBox="1"/>
          <p:nvPr/>
        </p:nvSpPr>
        <p:spPr>
          <a:xfrm>
            <a:off x="303815" y="505027"/>
            <a:ext cx="3741711" cy="1938992"/>
          </a:xfrm>
          <a:prstGeom prst="rect">
            <a:avLst/>
          </a:prstGeom>
          <a:noFill/>
        </p:spPr>
        <p:txBody>
          <a:bodyPr wrap="square" rtlCol="0">
            <a:spAutoFit/>
          </a:bodyPr>
          <a:lstStyle/>
          <a:p>
            <a:r>
              <a:rPr lang="en-US" sz="4000" dirty="0">
                <a:solidFill>
                  <a:schemeClr val="tx1">
                    <a:lumMod val="75000"/>
                    <a:lumOff val="25000"/>
                  </a:schemeClr>
                </a:solidFill>
              </a:rPr>
              <a:t>First Commercial Route to Sertraline:</a:t>
            </a:r>
          </a:p>
        </p:txBody>
      </p:sp>
      <p:sp>
        <p:nvSpPr>
          <p:cNvPr id="11" name="Rectangle 6">
            <a:extLst>
              <a:ext uri="{FF2B5EF4-FFF2-40B4-BE49-F238E27FC236}">
                <a16:creationId xmlns:a16="http://schemas.microsoft.com/office/drawing/2014/main" id="{3C17685F-EA84-C644-81D7-A450AE96EE1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a:extLst>
              <a:ext uri="{FF2B5EF4-FFF2-40B4-BE49-F238E27FC236}">
                <a16:creationId xmlns:a16="http://schemas.microsoft.com/office/drawing/2014/main" id="{6CE49300-6163-5F40-864A-D77EE112779D}"/>
              </a:ext>
            </a:extLst>
          </p:cNvPr>
          <p:cNvSpPr/>
          <p:nvPr/>
        </p:nvSpPr>
        <p:spPr>
          <a:xfrm>
            <a:off x="5684363" y="6586526"/>
            <a:ext cx="7032396" cy="276999"/>
          </a:xfrm>
          <a:prstGeom prst="rect">
            <a:avLst/>
          </a:prstGeom>
        </p:spPr>
        <p:txBody>
          <a:bodyPr wrap="square">
            <a:spAutoFit/>
          </a:bodyPr>
          <a:lstStyle/>
          <a:p>
            <a:pPr lvl="0">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p:txBody>
      </p:sp>
      <p:pic>
        <p:nvPicPr>
          <p:cNvPr id="3" name="Picture 2">
            <a:extLst>
              <a:ext uri="{FF2B5EF4-FFF2-40B4-BE49-F238E27FC236}">
                <a16:creationId xmlns:a16="http://schemas.microsoft.com/office/drawing/2014/main" id="{E4453781-1D5C-774E-AE9B-8854CAEFA541}"/>
              </a:ext>
            </a:extLst>
          </p:cNvPr>
          <p:cNvPicPr>
            <a:picLocks noChangeAspect="1"/>
          </p:cNvPicPr>
          <p:nvPr/>
        </p:nvPicPr>
        <p:blipFill>
          <a:blip r:embed="rId3"/>
          <a:stretch>
            <a:fillRect/>
          </a:stretch>
        </p:blipFill>
        <p:spPr>
          <a:xfrm>
            <a:off x="1564612" y="655166"/>
            <a:ext cx="9525000" cy="5346700"/>
          </a:xfrm>
          <a:prstGeom prst="rect">
            <a:avLst/>
          </a:prstGeom>
        </p:spPr>
      </p:pic>
    </p:spTree>
    <p:extLst>
      <p:ext uri="{BB962C8B-B14F-4D97-AF65-F5344CB8AC3E}">
        <p14:creationId xmlns:p14="http://schemas.microsoft.com/office/powerpoint/2010/main" val="3917271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8C2895-2265-5840-9EE4-A6A8F113FDBE}"/>
              </a:ext>
            </a:extLst>
          </p:cNvPr>
          <p:cNvSpPr>
            <a:spLocks noGrp="1"/>
          </p:cNvSpPr>
          <p:nvPr>
            <p:ph type="title"/>
          </p:nvPr>
        </p:nvSpPr>
        <p:spPr>
          <a:xfrm>
            <a:off x="820131" y="475805"/>
            <a:ext cx="11161199" cy="1325563"/>
          </a:xfrm>
        </p:spPr>
        <p:txBody>
          <a:bodyPr>
            <a:noAutofit/>
          </a:bodyPr>
          <a:lstStyle/>
          <a:p>
            <a:pPr fontAlgn="base">
              <a:spcAft>
                <a:spcPct val="0"/>
              </a:spcAft>
            </a:pPr>
            <a:r>
              <a:rPr lang="en-US" altLang="en-US" sz="4000" dirty="0">
                <a:latin typeface="+mn-lt"/>
              </a:rPr>
              <a:t>Pfizer, Inc.: Re-design of Sertraline (ZOLOFT®)</a:t>
            </a:r>
            <a:br>
              <a:rPr lang="en-US" altLang="en-US" sz="4800" dirty="0">
                <a:solidFill>
                  <a:srgbClr val="000000"/>
                </a:solidFill>
                <a:latin typeface="+mn-lt"/>
              </a:rPr>
            </a:br>
            <a:endParaRPr lang="en-US" sz="3600" dirty="0">
              <a:latin typeface="+mn-lt"/>
            </a:endParaRPr>
          </a:p>
        </p:txBody>
      </p:sp>
      <p:pic>
        <p:nvPicPr>
          <p:cNvPr id="5" name="Picture 4">
            <a:extLst>
              <a:ext uri="{FF2B5EF4-FFF2-40B4-BE49-F238E27FC236}">
                <a16:creationId xmlns:a16="http://schemas.microsoft.com/office/drawing/2014/main" id="{D837945F-32C8-2847-9601-B5B1BFFD9718}"/>
              </a:ext>
            </a:extLst>
          </p:cNvPr>
          <p:cNvPicPr>
            <a:picLocks noChangeAspect="1"/>
          </p:cNvPicPr>
          <p:nvPr/>
        </p:nvPicPr>
        <p:blipFill>
          <a:blip r:embed="rId3"/>
          <a:stretch>
            <a:fillRect/>
          </a:stretch>
        </p:blipFill>
        <p:spPr>
          <a:xfrm>
            <a:off x="2405243" y="1801368"/>
            <a:ext cx="5562029" cy="4223318"/>
          </a:xfrm>
          <a:prstGeom prst="rect">
            <a:avLst/>
          </a:prstGeom>
        </p:spPr>
      </p:pic>
      <p:sp>
        <p:nvSpPr>
          <p:cNvPr id="6" name="Rectangle 5">
            <a:extLst>
              <a:ext uri="{FF2B5EF4-FFF2-40B4-BE49-F238E27FC236}">
                <a16:creationId xmlns:a16="http://schemas.microsoft.com/office/drawing/2014/main" id="{FD1CD940-A6C0-704B-BCBF-EB91FF814821}"/>
              </a:ext>
            </a:extLst>
          </p:cNvPr>
          <p:cNvSpPr/>
          <p:nvPr/>
        </p:nvSpPr>
        <p:spPr>
          <a:xfrm>
            <a:off x="8746760" y="6382195"/>
            <a:ext cx="3505303" cy="461665"/>
          </a:xfrm>
          <a:prstGeom prst="rect">
            <a:avLst/>
          </a:prstGeom>
        </p:spPr>
        <p:txBody>
          <a:bodyPr wrap="square">
            <a:spAutoFit/>
          </a:bodyPr>
          <a:lstStyle/>
          <a:p>
            <a:pPr lvl="0">
              <a:defRPr/>
            </a:pPr>
            <a:r>
              <a:rPr lang="en-US" sz="1200" dirty="0">
                <a:solidFill>
                  <a:schemeClr val="tx1">
                    <a:lumMod val="50000"/>
                    <a:lumOff val="50000"/>
                  </a:schemeClr>
                </a:solidFill>
                <a:latin typeface="Calibri" panose="020F0502020204030204" pitchFamily="34" charset="0"/>
                <a:cs typeface="Calibri" panose="020F0502020204030204" pitchFamily="34" charset="0"/>
              </a:rPr>
              <a:t>Taber, G.P., </a:t>
            </a:r>
            <a:r>
              <a:rPr lang="en-US" sz="1200" dirty="0" err="1">
                <a:solidFill>
                  <a:schemeClr val="tx1">
                    <a:lumMod val="50000"/>
                    <a:lumOff val="50000"/>
                  </a:schemeClr>
                </a:solidFill>
                <a:latin typeface="Calibri" panose="020F0502020204030204" pitchFamily="34" charset="0"/>
                <a:cs typeface="Calibri" panose="020F0502020204030204" pitchFamily="34" charset="0"/>
              </a:rPr>
              <a:t>Pfisterer</a:t>
            </a:r>
            <a:r>
              <a:rPr lang="en-US" sz="1200" dirty="0">
                <a:solidFill>
                  <a:schemeClr val="tx1">
                    <a:lumMod val="50000"/>
                    <a:lumOff val="50000"/>
                  </a:schemeClr>
                </a:solidFill>
                <a:latin typeface="Calibri" panose="020F0502020204030204" pitchFamily="34" charset="0"/>
                <a:cs typeface="Calibri" panose="020F0502020204030204" pitchFamily="34" charset="0"/>
              </a:rPr>
              <a:t>, D.M., and </a:t>
            </a:r>
            <a:r>
              <a:rPr lang="en-US" sz="1200" dirty="0" err="1">
                <a:solidFill>
                  <a:schemeClr val="tx1">
                    <a:lumMod val="50000"/>
                    <a:lumOff val="50000"/>
                  </a:schemeClr>
                </a:solidFill>
                <a:latin typeface="Calibri" panose="020F0502020204030204" pitchFamily="34" charset="0"/>
                <a:cs typeface="Calibri" panose="020F0502020204030204" pitchFamily="34" charset="0"/>
              </a:rPr>
              <a:t>Colberg</a:t>
            </a:r>
            <a:r>
              <a:rPr lang="en-US" sz="1200" dirty="0">
                <a:solidFill>
                  <a:schemeClr val="tx1">
                    <a:lumMod val="50000"/>
                    <a:lumOff val="50000"/>
                  </a:schemeClr>
                </a:solidFill>
                <a:latin typeface="Calibri" panose="020F0502020204030204" pitchFamily="34" charset="0"/>
                <a:cs typeface="Calibri" panose="020F0502020204030204" pitchFamily="34" charset="0"/>
              </a:rPr>
              <a:t>, J., Organic Process Research &amp; Development, 2004, 8, 385-388</a:t>
            </a:r>
          </a:p>
        </p:txBody>
      </p:sp>
    </p:spTree>
    <p:extLst>
      <p:ext uri="{BB962C8B-B14F-4D97-AF65-F5344CB8AC3E}">
        <p14:creationId xmlns:p14="http://schemas.microsoft.com/office/powerpoint/2010/main" val="1985200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9D1F46-D8B5-E948-9BD4-5292700CCCAE}"/>
              </a:ext>
            </a:extLst>
          </p:cNvPr>
          <p:cNvPicPr>
            <a:picLocks noChangeAspect="1"/>
          </p:cNvPicPr>
          <p:nvPr/>
        </p:nvPicPr>
        <p:blipFill>
          <a:blip r:embed="rId3"/>
          <a:stretch>
            <a:fillRect/>
          </a:stretch>
        </p:blipFill>
        <p:spPr>
          <a:xfrm>
            <a:off x="1213527" y="1867820"/>
            <a:ext cx="8572206" cy="3978345"/>
          </a:xfrm>
          <a:prstGeom prst="rect">
            <a:avLst/>
          </a:prstGeom>
        </p:spPr>
      </p:pic>
      <p:sp>
        <p:nvSpPr>
          <p:cNvPr id="9" name="Title 1">
            <a:extLst>
              <a:ext uri="{FF2B5EF4-FFF2-40B4-BE49-F238E27FC236}">
                <a16:creationId xmlns:a16="http://schemas.microsoft.com/office/drawing/2014/main" id="{54F21DD6-FBA6-FE4E-AFE8-326CD6091ADA}"/>
              </a:ext>
            </a:extLst>
          </p:cNvPr>
          <p:cNvSpPr>
            <a:spLocks noGrp="1"/>
          </p:cNvSpPr>
          <p:nvPr>
            <p:ph type="title"/>
          </p:nvPr>
        </p:nvSpPr>
        <p:spPr>
          <a:xfrm>
            <a:off x="820131" y="475805"/>
            <a:ext cx="11161199" cy="1325563"/>
          </a:xfrm>
        </p:spPr>
        <p:txBody>
          <a:bodyPr>
            <a:noAutofit/>
          </a:bodyPr>
          <a:lstStyle/>
          <a:p>
            <a:pPr fontAlgn="base">
              <a:spcAft>
                <a:spcPct val="0"/>
              </a:spcAft>
            </a:pPr>
            <a:r>
              <a:rPr lang="en-US" altLang="en-US" sz="4000" dirty="0">
                <a:latin typeface="+mn-lt"/>
              </a:rPr>
              <a:t>Pfizer, Inc.: Re-design of Sertraline (ZOLOFT®)</a:t>
            </a:r>
            <a:br>
              <a:rPr lang="en-US" altLang="en-US" sz="4800" dirty="0">
                <a:solidFill>
                  <a:srgbClr val="000000"/>
                </a:solidFill>
                <a:latin typeface="+mn-lt"/>
              </a:rPr>
            </a:br>
            <a:endParaRPr lang="en-US" sz="3600" dirty="0">
              <a:latin typeface="+mn-lt"/>
            </a:endParaRPr>
          </a:p>
        </p:txBody>
      </p:sp>
      <p:sp>
        <p:nvSpPr>
          <p:cNvPr id="10" name="Rectangle 9">
            <a:extLst>
              <a:ext uri="{FF2B5EF4-FFF2-40B4-BE49-F238E27FC236}">
                <a16:creationId xmlns:a16="http://schemas.microsoft.com/office/drawing/2014/main" id="{4862C77C-55D3-8240-A3CA-13028DF42E4B}"/>
              </a:ext>
            </a:extLst>
          </p:cNvPr>
          <p:cNvSpPr/>
          <p:nvPr/>
        </p:nvSpPr>
        <p:spPr>
          <a:xfrm>
            <a:off x="8274569" y="6359710"/>
            <a:ext cx="4179861" cy="461665"/>
          </a:xfrm>
          <a:prstGeom prst="rect">
            <a:avLst/>
          </a:prstGeom>
        </p:spPr>
        <p:txBody>
          <a:bodyPr wrap="square">
            <a:spAutoFit/>
          </a:bodyPr>
          <a:lstStyle/>
          <a:p>
            <a:pPr lvl="0">
              <a:defRPr/>
            </a:pPr>
            <a:r>
              <a:rPr lang="en-US" sz="1200" dirty="0">
                <a:solidFill>
                  <a:schemeClr val="tx1">
                    <a:lumMod val="50000"/>
                    <a:lumOff val="50000"/>
                  </a:schemeClr>
                </a:solidFill>
                <a:latin typeface="Calibri" panose="020F0502020204030204" pitchFamily="34" charset="0"/>
                <a:cs typeface="Calibri" panose="020F0502020204030204" pitchFamily="34" charset="0"/>
              </a:rPr>
              <a:t>Taber, G.P., </a:t>
            </a:r>
            <a:r>
              <a:rPr lang="en-US" sz="1200" dirty="0" err="1">
                <a:solidFill>
                  <a:schemeClr val="tx1">
                    <a:lumMod val="50000"/>
                    <a:lumOff val="50000"/>
                  </a:schemeClr>
                </a:solidFill>
                <a:latin typeface="Calibri" panose="020F0502020204030204" pitchFamily="34" charset="0"/>
                <a:cs typeface="Calibri" panose="020F0502020204030204" pitchFamily="34" charset="0"/>
              </a:rPr>
              <a:t>Pfisterer</a:t>
            </a:r>
            <a:r>
              <a:rPr lang="en-US" sz="1200" dirty="0">
                <a:solidFill>
                  <a:schemeClr val="tx1">
                    <a:lumMod val="50000"/>
                    <a:lumOff val="50000"/>
                  </a:schemeClr>
                </a:solidFill>
                <a:latin typeface="Calibri" panose="020F0502020204030204" pitchFamily="34" charset="0"/>
                <a:cs typeface="Calibri" panose="020F0502020204030204" pitchFamily="34" charset="0"/>
              </a:rPr>
              <a:t>, D.M., and </a:t>
            </a:r>
            <a:r>
              <a:rPr lang="en-US" sz="1200" dirty="0" err="1">
                <a:solidFill>
                  <a:schemeClr val="tx1">
                    <a:lumMod val="50000"/>
                    <a:lumOff val="50000"/>
                  </a:schemeClr>
                </a:solidFill>
                <a:latin typeface="Calibri" panose="020F0502020204030204" pitchFamily="34" charset="0"/>
                <a:cs typeface="Calibri" panose="020F0502020204030204" pitchFamily="34" charset="0"/>
              </a:rPr>
              <a:t>Colberg</a:t>
            </a:r>
            <a:r>
              <a:rPr lang="en-US" sz="1200" dirty="0">
                <a:solidFill>
                  <a:schemeClr val="tx1">
                    <a:lumMod val="50000"/>
                    <a:lumOff val="50000"/>
                  </a:schemeClr>
                </a:solidFill>
                <a:latin typeface="Calibri" panose="020F0502020204030204" pitchFamily="34" charset="0"/>
                <a:cs typeface="Calibri" panose="020F0502020204030204" pitchFamily="34" charset="0"/>
              </a:rPr>
              <a:t>, J., Organic Process Research &amp; Development, 2004, 8, 385-388</a:t>
            </a:r>
          </a:p>
        </p:txBody>
      </p:sp>
    </p:spTree>
    <p:extLst>
      <p:ext uri="{BB962C8B-B14F-4D97-AF65-F5344CB8AC3E}">
        <p14:creationId xmlns:p14="http://schemas.microsoft.com/office/powerpoint/2010/main" val="592168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45C2E2-3222-CE44-8509-13D8A2B755E8}"/>
              </a:ext>
            </a:extLst>
          </p:cNvPr>
          <p:cNvPicPr>
            <a:picLocks noChangeAspect="1"/>
          </p:cNvPicPr>
          <p:nvPr/>
        </p:nvPicPr>
        <p:blipFill>
          <a:blip r:embed="rId3"/>
          <a:stretch>
            <a:fillRect/>
          </a:stretch>
        </p:blipFill>
        <p:spPr>
          <a:xfrm>
            <a:off x="907296" y="2163441"/>
            <a:ext cx="9554133" cy="3477809"/>
          </a:xfrm>
          <a:prstGeom prst="rect">
            <a:avLst/>
          </a:prstGeom>
        </p:spPr>
      </p:pic>
      <p:sp>
        <p:nvSpPr>
          <p:cNvPr id="8" name="Title 1">
            <a:extLst>
              <a:ext uri="{FF2B5EF4-FFF2-40B4-BE49-F238E27FC236}">
                <a16:creationId xmlns:a16="http://schemas.microsoft.com/office/drawing/2014/main" id="{3495D002-F859-4644-B5C1-BF5E95F9FF1D}"/>
              </a:ext>
            </a:extLst>
          </p:cNvPr>
          <p:cNvSpPr>
            <a:spLocks noGrp="1"/>
          </p:cNvSpPr>
          <p:nvPr>
            <p:ph type="title"/>
          </p:nvPr>
        </p:nvSpPr>
        <p:spPr>
          <a:xfrm>
            <a:off x="820131" y="475805"/>
            <a:ext cx="11161199" cy="1325563"/>
          </a:xfrm>
        </p:spPr>
        <p:txBody>
          <a:bodyPr>
            <a:noAutofit/>
          </a:bodyPr>
          <a:lstStyle/>
          <a:p>
            <a:pPr fontAlgn="base">
              <a:spcAft>
                <a:spcPct val="0"/>
              </a:spcAft>
            </a:pPr>
            <a:r>
              <a:rPr lang="en-US" altLang="en-US" sz="4000" dirty="0">
                <a:latin typeface="+mn-lt"/>
              </a:rPr>
              <a:t>Pfizer, Inc.: Re-design of Sertraline (ZOLOFT®)</a:t>
            </a:r>
            <a:br>
              <a:rPr lang="en-US" altLang="en-US" sz="4800" dirty="0">
                <a:solidFill>
                  <a:srgbClr val="000000"/>
                </a:solidFill>
                <a:latin typeface="+mn-lt"/>
              </a:rPr>
            </a:br>
            <a:endParaRPr lang="en-US" sz="3600" dirty="0">
              <a:latin typeface="+mn-lt"/>
            </a:endParaRPr>
          </a:p>
        </p:txBody>
      </p:sp>
      <p:sp>
        <p:nvSpPr>
          <p:cNvPr id="9" name="Rectangle 8">
            <a:extLst>
              <a:ext uri="{FF2B5EF4-FFF2-40B4-BE49-F238E27FC236}">
                <a16:creationId xmlns:a16="http://schemas.microsoft.com/office/drawing/2014/main" id="{741E2F3F-F486-1846-9DF3-D8F19882CE9F}"/>
              </a:ext>
            </a:extLst>
          </p:cNvPr>
          <p:cNvSpPr/>
          <p:nvPr/>
        </p:nvSpPr>
        <p:spPr>
          <a:xfrm>
            <a:off x="8364408" y="6222433"/>
            <a:ext cx="3827592" cy="461665"/>
          </a:xfrm>
          <a:prstGeom prst="rect">
            <a:avLst/>
          </a:prstGeom>
        </p:spPr>
        <p:txBody>
          <a:bodyPr wrap="square">
            <a:spAutoFit/>
          </a:bodyPr>
          <a:lstStyle/>
          <a:p>
            <a:pPr lvl="0">
              <a:defRPr/>
            </a:pPr>
            <a:r>
              <a:rPr lang="en-US" sz="1200" dirty="0">
                <a:solidFill>
                  <a:schemeClr val="tx1">
                    <a:lumMod val="50000"/>
                    <a:lumOff val="50000"/>
                  </a:schemeClr>
                </a:solidFill>
                <a:latin typeface="Calibri" panose="020F0502020204030204" pitchFamily="34" charset="0"/>
                <a:cs typeface="Calibri" panose="020F0502020204030204" pitchFamily="34" charset="0"/>
              </a:rPr>
              <a:t>Taber, G.P., </a:t>
            </a:r>
            <a:r>
              <a:rPr lang="en-US" sz="1200" dirty="0" err="1">
                <a:solidFill>
                  <a:schemeClr val="tx1">
                    <a:lumMod val="50000"/>
                    <a:lumOff val="50000"/>
                  </a:schemeClr>
                </a:solidFill>
                <a:latin typeface="Calibri" panose="020F0502020204030204" pitchFamily="34" charset="0"/>
                <a:cs typeface="Calibri" panose="020F0502020204030204" pitchFamily="34" charset="0"/>
              </a:rPr>
              <a:t>Pfisterer</a:t>
            </a:r>
            <a:r>
              <a:rPr lang="en-US" sz="1200" dirty="0">
                <a:solidFill>
                  <a:schemeClr val="tx1">
                    <a:lumMod val="50000"/>
                    <a:lumOff val="50000"/>
                  </a:schemeClr>
                </a:solidFill>
                <a:latin typeface="Calibri" panose="020F0502020204030204" pitchFamily="34" charset="0"/>
                <a:cs typeface="Calibri" panose="020F0502020204030204" pitchFamily="34" charset="0"/>
              </a:rPr>
              <a:t>, D.M., and </a:t>
            </a:r>
            <a:r>
              <a:rPr lang="en-US" sz="1200" dirty="0" err="1">
                <a:solidFill>
                  <a:schemeClr val="tx1">
                    <a:lumMod val="50000"/>
                    <a:lumOff val="50000"/>
                  </a:schemeClr>
                </a:solidFill>
                <a:latin typeface="Calibri" panose="020F0502020204030204" pitchFamily="34" charset="0"/>
                <a:cs typeface="Calibri" panose="020F0502020204030204" pitchFamily="34" charset="0"/>
              </a:rPr>
              <a:t>Colberg</a:t>
            </a:r>
            <a:r>
              <a:rPr lang="en-US" sz="1200" dirty="0">
                <a:solidFill>
                  <a:schemeClr val="tx1">
                    <a:lumMod val="50000"/>
                    <a:lumOff val="50000"/>
                  </a:schemeClr>
                </a:solidFill>
                <a:latin typeface="Calibri" panose="020F0502020204030204" pitchFamily="34" charset="0"/>
                <a:cs typeface="Calibri" panose="020F0502020204030204" pitchFamily="34" charset="0"/>
              </a:rPr>
              <a:t>, J., Organic Process Research &amp; Development, 2004, 8, 385-388</a:t>
            </a:r>
          </a:p>
        </p:txBody>
      </p:sp>
    </p:spTree>
    <p:extLst>
      <p:ext uri="{BB962C8B-B14F-4D97-AF65-F5344CB8AC3E}">
        <p14:creationId xmlns:p14="http://schemas.microsoft.com/office/powerpoint/2010/main" val="57246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04709E-74B8-7445-9E7C-6149035D60D8}"/>
              </a:ext>
            </a:extLst>
          </p:cNvPr>
          <p:cNvPicPr>
            <a:picLocks noChangeAspect="1"/>
          </p:cNvPicPr>
          <p:nvPr/>
        </p:nvPicPr>
        <p:blipFill>
          <a:blip r:embed="rId3"/>
          <a:stretch>
            <a:fillRect/>
          </a:stretch>
        </p:blipFill>
        <p:spPr>
          <a:xfrm>
            <a:off x="2083177" y="1589347"/>
            <a:ext cx="7424928" cy="4538589"/>
          </a:xfrm>
          <a:prstGeom prst="rect">
            <a:avLst/>
          </a:prstGeom>
        </p:spPr>
      </p:pic>
      <p:sp>
        <p:nvSpPr>
          <p:cNvPr id="7" name="Title 1">
            <a:extLst>
              <a:ext uri="{FF2B5EF4-FFF2-40B4-BE49-F238E27FC236}">
                <a16:creationId xmlns:a16="http://schemas.microsoft.com/office/drawing/2014/main" id="{F4B032AA-9887-3243-AF6F-60CB458309EB}"/>
              </a:ext>
            </a:extLst>
          </p:cNvPr>
          <p:cNvSpPr>
            <a:spLocks noGrp="1"/>
          </p:cNvSpPr>
          <p:nvPr>
            <p:ph type="title"/>
          </p:nvPr>
        </p:nvSpPr>
        <p:spPr>
          <a:xfrm>
            <a:off x="820131" y="475805"/>
            <a:ext cx="11161199" cy="1325563"/>
          </a:xfrm>
        </p:spPr>
        <p:txBody>
          <a:bodyPr>
            <a:noAutofit/>
          </a:bodyPr>
          <a:lstStyle/>
          <a:p>
            <a:pPr fontAlgn="base">
              <a:spcAft>
                <a:spcPct val="0"/>
              </a:spcAft>
            </a:pPr>
            <a:r>
              <a:rPr lang="en-US" altLang="en-US" sz="4000" dirty="0">
                <a:latin typeface="+mn-lt"/>
              </a:rPr>
              <a:t>Pfizer, Inc.: Re-design of Sertraline (ZOLOFT®)</a:t>
            </a:r>
            <a:br>
              <a:rPr lang="en-US" altLang="en-US" sz="4800" dirty="0">
                <a:solidFill>
                  <a:srgbClr val="000000"/>
                </a:solidFill>
                <a:latin typeface="+mn-lt"/>
              </a:rPr>
            </a:br>
            <a:endParaRPr lang="en-US" sz="3600" dirty="0">
              <a:latin typeface="+mn-lt"/>
            </a:endParaRPr>
          </a:p>
        </p:txBody>
      </p:sp>
      <p:sp>
        <p:nvSpPr>
          <p:cNvPr id="8" name="Rectangle 7">
            <a:extLst>
              <a:ext uri="{FF2B5EF4-FFF2-40B4-BE49-F238E27FC236}">
                <a16:creationId xmlns:a16="http://schemas.microsoft.com/office/drawing/2014/main" id="{642203A4-11C5-F242-A536-31669B4F3B40}"/>
              </a:ext>
            </a:extLst>
          </p:cNvPr>
          <p:cNvSpPr/>
          <p:nvPr/>
        </p:nvSpPr>
        <p:spPr>
          <a:xfrm>
            <a:off x="5684363" y="6586526"/>
            <a:ext cx="7032396" cy="276999"/>
          </a:xfrm>
          <a:prstGeom prst="rect">
            <a:avLst/>
          </a:prstGeom>
        </p:spPr>
        <p:txBody>
          <a:bodyPr wrap="square">
            <a:spAutoFit/>
          </a:bodyPr>
          <a:lstStyle/>
          <a:p>
            <a:pPr lvl="0">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p:txBody>
      </p:sp>
    </p:spTree>
    <p:extLst>
      <p:ext uri="{BB962C8B-B14F-4D97-AF65-F5344CB8AC3E}">
        <p14:creationId xmlns:p14="http://schemas.microsoft.com/office/powerpoint/2010/main" val="177105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8CD6-A1F0-B04D-93CC-C31C0DB78AB6}"/>
              </a:ext>
            </a:extLst>
          </p:cNvPr>
          <p:cNvSpPr>
            <a:spLocks noGrp="1"/>
          </p:cNvSpPr>
          <p:nvPr>
            <p:ph type="title"/>
          </p:nvPr>
        </p:nvSpPr>
        <p:spPr>
          <a:xfrm>
            <a:off x="838200" y="40655"/>
            <a:ext cx="10515600" cy="1325563"/>
          </a:xfrm>
        </p:spPr>
        <p:txBody>
          <a:bodyPr>
            <a:normAutofit/>
          </a:bodyPr>
          <a:lstStyle/>
          <a:p>
            <a:r>
              <a:rPr lang="en-US" sz="4000" dirty="0">
                <a:latin typeface="+mn-lt"/>
              </a:rPr>
              <a:t>Presidential Green Chemistry Challenge: Award Categories</a:t>
            </a:r>
          </a:p>
        </p:txBody>
      </p:sp>
      <p:sp>
        <p:nvSpPr>
          <p:cNvPr id="3" name="Content Placeholder 2">
            <a:extLst>
              <a:ext uri="{FF2B5EF4-FFF2-40B4-BE49-F238E27FC236}">
                <a16:creationId xmlns:a16="http://schemas.microsoft.com/office/drawing/2014/main" id="{3A0ABCA5-D131-9E44-A509-91181B364D48}"/>
              </a:ext>
            </a:extLst>
          </p:cNvPr>
          <p:cNvSpPr>
            <a:spLocks noGrp="1"/>
          </p:cNvSpPr>
          <p:nvPr>
            <p:ph idx="1"/>
          </p:nvPr>
        </p:nvSpPr>
        <p:spPr>
          <a:xfrm>
            <a:off x="838200" y="1658321"/>
            <a:ext cx="10515600" cy="4351338"/>
          </a:xfrm>
        </p:spPr>
        <p:txBody>
          <a:bodyPr>
            <a:normAutofit/>
          </a:bodyPr>
          <a:lstStyle/>
          <a:p>
            <a:pPr marL="0" indent="0">
              <a:buNone/>
            </a:pPr>
            <a:r>
              <a:rPr lang="en-US" sz="2400" b="1" dirty="0"/>
              <a:t>Focus Area 1</a:t>
            </a:r>
            <a:r>
              <a:rPr lang="en-US" sz="2400" dirty="0"/>
              <a:t>: Greener Synthetic Pathways</a:t>
            </a:r>
          </a:p>
          <a:p>
            <a:pPr marL="0" indent="0">
              <a:buNone/>
            </a:pPr>
            <a:r>
              <a:rPr lang="en-US" sz="2400" b="1" dirty="0"/>
              <a:t>Focus Area 2</a:t>
            </a:r>
            <a:r>
              <a:rPr lang="en-US" sz="2400" dirty="0"/>
              <a:t>: Greener Reaction Conditions</a:t>
            </a:r>
          </a:p>
          <a:p>
            <a:pPr marL="0" indent="0">
              <a:buNone/>
            </a:pPr>
            <a:r>
              <a:rPr lang="en-US" sz="2400" b="1" dirty="0"/>
              <a:t>Focus Area 3</a:t>
            </a:r>
            <a:r>
              <a:rPr lang="en-US" sz="2400" dirty="0"/>
              <a:t>: The Design of Greener Chemicals</a:t>
            </a:r>
          </a:p>
          <a:p>
            <a:pPr marL="0" indent="0">
              <a:buNone/>
            </a:pPr>
            <a:r>
              <a:rPr lang="en-US" sz="2400" b="1" dirty="0"/>
              <a:t>Small Business: </a:t>
            </a:r>
            <a:r>
              <a:rPr lang="en-US" sz="2400" dirty="0"/>
              <a:t>for a technology in any of the three focus areas developed by a small business</a:t>
            </a:r>
          </a:p>
          <a:p>
            <a:pPr marL="0" indent="0">
              <a:buNone/>
            </a:pPr>
            <a:r>
              <a:rPr lang="en-US" sz="2400" b="1" dirty="0"/>
              <a:t>Academic: </a:t>
            </a:r>
            <a:r>
              <a:rPr lang="en-US" sz="2400" dirty="0"/>
              <a:t>for a technology in any of the three focus areas developed by an academic researcher</a:t>
            </a:r>
          </a:p>
          <a:p>
            <a:pPr marL="0" indent="0">
              <a:buNone/>
            </a:pPr>
            <a:r>
              <a:rPr lang="en-US" sz="2400" b="1" dirty="0"/>
              <a:t>Specific Environmental Benefit </a:t>
            </a:r>
            <a:r>
              <a:rPr lang="en-US" sz="2400" dirty="0"/>
              <a:t>(2017): for a technology in any of the three focus areas that reduces greenhouse gas emissions/Climate Change</a:t>
            </a:r>
          </a:p>
        </p:txBody>
      </p:sp>
    </p:spTree>
    <p:extLst>
      <p:ext uri="{BB962C8B-B14F-4D97-AF65-F5344CB8AC3E}">
        <p14:creationId xmlns:p14="http://schemas.microsoft.com/office/powerpoint/2010/main" val="256028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9AC632-79BB-8E4A-8DBC-4C70EABDF2E0}"/>
              </a:ext>
            </a:extLst>
          </p:cNvPr>
          <p:cNvPicPr>
            <a:picLocks noChangeAspect="1"/>
          </p:cNvPicPr>
          <p:nvPr/>
        </p:nvPicPr>
        <p:blipFill>
          <a:blip r:embed="rId3"/>
          <a:stretch>
            <a:fillRect/>
          </a:stretch>
        </p:blipFill>
        <p:spPr>
          <a:xfrm>
            <a:off x="2091389" y="1586517"/>
            <a:ext cx="7424928" cy="5048543"/>
          </a:xfrm>
          <a:prstGeom prst="rect">
            <a:avLst/>
          </a:prstGeom>
        </p:spPr>
      </p:pic>
      <p:sp>
        <p:nvSpPr>
          <p:cNvPr id="7" name="Title 1">
            <a:extLst>
              <a:ext uri="{FF2B5EF4-FFF2-40B4-BE49-F238E27FC236}">
                <a16:creationId xmlns:a16="http://schemas.microsoft.com/office/drawing/2014/main" id="{DBC0B2C9-06A7-594D-AD8D-1BE20216E9DF}"/>
              </a:ext>
            </a:extLst>
          </p:cNvPr>
          <p:cNvSpPr>
            <a:spLocks noGrp="1"/>
          </p:cNvSpPr>
          <p:nvPr>
            <p:ph type="title"/>
          </p:nvPr>
        </p:nvSpPr>
        <p:spPr>
          <a:xfrm>
            <a:off x="820131" y="475805"/>
            <a:ext cx="11161199" cy="1325563"/>
          </a:xfrm>
        </p:spPr>
        <p:txBody>
          <a:bodyPr>
            <a:noAutofit/>
          </a:bodyPr>
          <a:lstStyle/>
          <a:p>
            <a:pPr fontAlgn="base">
              <a:spcAft>
                <a:spcPct val="0"/>
              </a:spcAft>
            </a:pPr>
            <a:r>
              <a:rPr lang="en-US" altLang="en-US" sz="4000" dirty="0">
                <a:latin typeface="+mn-lt"/>
              </a:rPr>
              <a:t>Pfizer, Inc.: Re-design of Sertraline (ZOLOFT®)</a:t>
            </a:r>
            <a:br>
              <a:rPr lang="en-US" altLang="en-US" sz="4800" dirty="0">
                <a:solidFill>
                  <a:srgbClr val="000000"/>
                </a:solidFill>
                <a:latin typeface="+mn-lt"/>
              </a:rPr>
            </a:br>
            <a:endParaRPr lang="en-US" sz="3600" dirty="0">
              <a:latin typeface="+mn-lt"/>
            </a:endParaRPr>
          </a:p>
        </p:txBody>
      </p:sp>
      <p:sp>
        <p:nvSpPr>
          <p:cNvPr id="8" name="Rectangle 7">
            <a:extLst>
              <a:ext uri="{FF2B5EF4-FFF2-40B4-BE49-F238E27FC236}">
                <a16:creationId xmlns:a16="http://schemas.microsoft.com/office/drawing/2014/main" id="{4F831882-E45A-1247-BF23-88D4BBC906B4}"/>
              </a:ext>
            </a:extLst>
          </p:cNvPr>
          <p:cNvSpPr/>
          <p:nvPr/>
        </p:nvSpPr>
        <p:spPr>
          <a:xfrm>
            <a:off x="5684363" y="6586526"/>
            <a:ext cx="7032396" cy="276999"/>
          </a:xfrm>
          <a:prstGeom prst="rect">
            <a:avLst/>
          </a:prstGeom>
        </p:spPr>
        <p:txBody>
          <a:bodyPr wrap="square">
            <a:spAutoFit/>
          </a:bodyPr>
          <a:lstStyle/>
          <a:p>
            <a:pPr lvl="0">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p:txBody>
      </p:sp>
    </p:spTree>
    <p:extLst>
      <p:ext uri="{BB962C8B-B14F-4D97-AF65-F5344CB8AC3E}">
        <p14:creationId xmlns:p14="http://schemas.microsoft.com/office/powerpoint/2010/main" val="1152395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DD54D0-5D7E-AD4E-A1F2-4BF243E6EF28}"/>
              </a:ext>
            </a:extLst>
          </p:cNvPr>
          <p:cNvPicPr>
            <a:picLocks noChangeAspect="1"/>
          </p:cNvPicPr>
          <p:nvPr/>
        </p:nvPicPr>
        <p:blipFill>
          <a:blip r:embed="rId3"/>
          <a:stretch>
            <a:fillRect/>
          </a:stretch>
        </p:blipFill>
        <p:spPr>
          <a:xfrm>
            <a:off x="2086377" y="1585673"/>
            <a:ext cx="7576330" cy="5047488"/>
          </a:xfrm>
          <a:prstGeom prst="rect">
            <a:avLst/>
          </a:prstGeom>
        </p:spPr>
      </p:pic>
      <p:sp>
        <p:nvSpPr>
          <p:cNvPr id="7" name="Title 1">
            <a:extLst>
              <a:ext uri="{FF2B5EF4-FFF2-40B4-BE49-F238E27FC236}">
                <a16:creationId xmlns:a16="http://schemas.microsoft.com/office/drawing/2014/main" id="{0FC2742A-1AD2-C344-84B8-9E111D7410BD}"/>
              </a:ext>
            </a:extLst>
          </p:cNvPr>
          <p:cNvSpPr>
            <a:spLocks noGrp="1"/>
          </p:cNvSpPr>
          <p:nvPr>
            <p:ph type="title"/>
          </p:nvPr>
        </p:nvSpPr>
        <p:spPr>
          <a:xfrm>
            <a:off x="820131" y="475805"/>
            <a:ext cx="11161199" cy="1325563"/>
          </a:xfrm>
        </p:spPr>
        <p:txBody>
          <a:bodyPr>
            <a:noAutofit/>
          </a:bodyPr>
          <a:lstStyle/>
          <a:p>
            <a:pPr fontAlgn="base">
              <a:spcAft>
                <a:spcPct val="0"/>
              </a:spcAft>
            </a:pPr>
            <a:r>
              <a:rPr lang="en-US" altLang="en-US" sz="4000" dirty="0">
                <a:latin typeface="+mn-lt"/>
              </a:rPr>
              <a:t>Pfizer, Inc.: Re-design of Sertraline (ZOLOFT®)</a:t>
            </a:r>
            <a:br>
              <a:rPr lang="en-US" altLang="en-US" sz="4800" dirty="0">
                <a:solidFill>
                  <a:srgbClr val="000000"/>
                </a:solidFill>
                <a:latin typeface="+mn-lt"/>
              </a:rPr>
            </a:br>
            <a:endParaRPr lang="en-US" sz="3600" dirty="0">
              <a:latin typeface="+mn-lt"/>
            </a:endParaRPr>
          </a:p>
        </p:txBody>
      </p:sp>
      <p:sp>
        <p:nvSpPr>
          <p:cNvPr id="8" name="Rectangle 7">
            <a:extLst>
              <a:ext uri="{FF2B5EF4-FFF2-40B4-BE49-F238E27FC236}">
                <a16:creationId xmlns:a16="http://schemas.microsoft.com/office/drawing/2014/main" id="{39166D91-0168-D249-AB50-B84A9D50D4E3}"/>
              </a:ext>
            </a:extLst>
          </p:cNvPr>
          <p:cNvSpPr/>
          <p:nvPr/>
        </p:nvSpPr>
        <p:spPr>
          <a:xfrm>
            <a:off x="5684363" y="6586526"/>
            <a:ext cx="7032396" cy="276999"/>
          </a:xfrm>
          <a:prstGeom prst="rect">
            <a:avLst/>
          </a:prstGeom>
        </p:spPr>
        <p:txBody>
          <a:bodyPr wrap="square">
            <a:spAutoFit/>
          </a:bodyPr>
          <a:lstStyle/>
          <a:p>
            <a:pPr lvl="0">
              <a:defRPr/>
            </a:pPr>
            <a:r>
              <a:rPr lang="en-US" sz="1200" dirty="0">
                <a:latin typeface="Calibri" panose="020F0502020204030204" pitchFamily="34" charset="0"/>
                <a:cs typeface="Calibri" panose="020F0502020204030204" pitchFamily="34" charset="0"/>
              </a:rPr>
              <a:t>Taber, G.P., </a:t>
            </a:r>
            <a:r>
              <a:rPr lang="en-US" sz="1200" dirty="0" err="1">
                <a:latin typeface="Calibri" panose="020F0502020204030204" pitchFamily="34" charset="0"/>
                <a:cs typeface="Calibri" panose="020F0502020204030204" pitchFamily="34" charset="0"/>
              </a:rPr>
              <a:t>Pfisterer</a:t>
            </a:r>
            <a:r>
              <a:rPr lang="en-US" sz="1200" dirty="0">
                <a:latin typeface="Calibri" panose="020F0502020204030204" pitchFamily="34" charset="0"/>
                <a:cs typeface="Calibri" panose="020F0502020204030204" pitchFamily="34" charset="0"/>
              </a:rPr>
              <a:t>, D.M., and </a:t>
            </a:r>
            <a:r>
              <a:rPr lang="en-US" sz="1200" dirty="0" err="1">
                <a:latin typeface="Calibri" panose="020F0502020204030204" pitchFamily="34" charset="0"/>
                <a:cs typeface="Calibri" panose="020F0502020204030204" pitchFamily="34" charset="0"/>
              </a:rPr>
              <a:t>Colberg</a:t>
            </a:r>
            <a:r>
              <a:rPr lang="en-US" sz="1200" dirty="0">
                <a:latin typeface="Calibri" panose="020F0502020204030204" pitchFamily="34" charset="0"/>
                <a:cs typeface="Calibri" panose="020F0502020204030204" pitchFamily="34" charset="0"/>
              </a:rPr>
              <a:t>, J., Organic Process Research &amp; Development, 2004, 8, 385-388</a:t>
            </a:r>
          </a:p>
        </p:txBody>
      </p:sp>
    </p:spTree>
    <p:extLst>
      <p:ext uri="{BB962C8B-B14F-4D97-AF65-F5344CB8AC3E}">
        <p14:creationId xmlns:p14="http://schemas.microsoft.com/office/powerpoint/2010/main" val="2533025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FA792314-CADC-0749-A3A6-6479EB27DBD9}"/>
              </a:ext>
            </a:extLst>
          </p:cNvPr>
          <p:cNvSpPr>
            <a:spLocks noChangeArrowheads="1"/>
          </p:cNvSpPr>
          <p:nvPr/>
        </p:nvSpPr>
        <p:spPr bwMode="auto">
          <a:xfrm>
            <a:off x="623971" y="1801368"/>
            <a:ext cx="55782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98450" indent="-285750" eaLnBrk="1" fontAlgn="base" hangingPunct="1">
              <a:spcBef>
                <a:spcPct val="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Eliminated use of 140 metric tons/year of titanium tetrachloride</a:t>
            </a:r>
          </a:p>
          <a:p>
            <a:pPr marL="298450" indent="-285750" eaLnBrk="1" fontAlgn="base" hangingPunct="1">
              <a:spcBef>
                <a:spcPct val="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Avoided generation of 440 metric tons/year of solid titanium dioxide waste</a:t>
            </a:r>
          </a:p>
          <a:p>
            <a:pPr marL="298450" indent="-285750" eaLnBrk="1" fontAlgn="base" hangingPunct="1">
              <a:spcBef>
                <a:spcPct val="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Eliminated generation of over 40 metric tons/year of trans isomer</a:t>
            </a:r>
          </a:p>
          <a:p>
            <a:pPr marL="298450" indent="-285750" eaLnBrk="1" fontAlgn="base" hangingPunct="1">
              <a:spcBef>
                <a:spcPct val="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Avoided generation of 150 metric tons/year of 35% </a:t>
            </a:r>
            <a:r>
              <a:rPr lang="en-US" altLang="en-US" sz="2000" dirty="0" err="1">
                <a:solidFill>
                  <a:srgbClr val="000000"/>
                </a:solidFill>
                <a:latin typeface="Calibri" panose="020F0502020204030204" pitchFamily="34" charset="0"/>
                <a:cs typeface="Calibri" panose="020F0502020204030204" pitchFamily="34" charset="0"/>
              </a:rPr>
              <a:t>HCl</a:t>
            </a:r>
            <a:r>
              <a:rPr lang="en-US" altLang="en-US" sz="2000" dirty="0">
                <a:solidFill>
                  <a:srgbClr val="000000"/>
                </a:solidFill>
                <a:latin typeface="Calibri" panose="020F0502020204030204" pitchFamily="34" charset="0"/>
                <a:cs typeface="Calibri" panose="020F0502020204030204" pitchFamily="34" charset="0"/>
              </a:rPr>
              <a:t> waste</a:t>
            </a:r>
          </a:p>
          <a:p>
            <a:pPr marL="298450" indent="-285750" eaLnBrk="1" fontAlgn="base" hangingPunct="1">
              <a:spcBef>
                <a:spcPct val="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Eliminated need for 100 metric tons/year of 50% </a:t>
            </a:r>
            <a:r>
              <a:rPr lang="en-US" altLang="en-US" sz="2000" dirty="0" err="1">
                <a:solidFill>
                  <a:srgbClr val="000000"/>
                </a:solidFill>
                <a:latin typeface="Calibri" panose="020F0502020204030204" pitchFamily="34" charset="0"/>
                <a:cs typeface="Calibri" panose="020F0502020204030204" pitchFamily="34" charset="0"/>
              </a:rPr>
              <a:t>NaOH</a:t>
            </a:r>
            <a:endParaRPr lang="en-US" altLang="en-US" sz="2000" dirty="0">
              <a:solidFill>
                <a:srgbClr val="000000"/>
              </a:solidFill>
              <a:latin typeface="Calibri" panose="020F0502020204030204" pitchFamily="34" charset="0"/>
              <a:cs typeface="Calibri" panose="020F0502020204030204" pitchFamily="34" charset="0"/>
            </a:endParaRPr>
          </a:p>
          <a:p>
            <a:pPr marL="298450" indent="-285750" eaLnBrk="1" fontAlgn="base" hangingPunct="1">
              <a:spcBef>
                <a:spcPct val="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Some aqueous washes</a:t>
            </a:r>
          </a:p>
          <a:p>
            <a:pPr marL="298450" indent="-285750" eaLnBrk="1" fontAlgn="base" hangingPunct="1">
              <a:spcBef>
                <a:spcPct val="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Dramatically reduced the number and volume of solvents used</a:t>
            </a:r>
          </a:p>
        </p:txBody>
      </p:sp>
      <p:pic>
        <p:nvPicPr>
          <p:cNvPr id="65541" name="Picture 5">
            <a:extLst>
              <a:ext uri="{FF2B5EF4-FFF2-40B4-BE49-F238E27FC236}">
                <a16:creationId xmlns:a16="http://schemas.microsoft.com/office/drawing/2014/main" id="{062DF9FE-2F7C-4241-BB5D-DE35BF3603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7534" y="2047244"/>
            <a:ext cx="5591079" cy="426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2FF98EA-41C9-0140-90F1-EF0A7094833F}"/>
              </a:ext>
            </a:extLst>
          </p:cNvPr>
          <p:cNvSpPr txBox="1"/>
          <p:nvPr/>
        </p:nvSpPr>
        <p:spPr>
          <a:xfrm>
            <a:off x="5657986" y="6429964"/>
            <a:ext cx="6587957" cy="276999"/>
          </a:xfrm>
          <a:prstGeom prst="rect">
            <a:avLst/>
          </a:prstGeom>
          <a:noFill/>
        </p:spPr>
        <p:txBody>
          <a:bodyPr wrap="none" rtlCol="0">
            <a:spAutoFit/>
          </a:bodyPr>
          <a:lstStyle/>
          <a:p>
            <a:r>
              <a:rPr lang="en-US" sz="1200" dirty="0">
                <a:solidFill>
                  <a:schemeClr val="bg1">
                    <a:lumMod val="65000"/>
                  </a:schemeClr>
                </a:solidFill>
                <a:latin typeface="Calibri" panose="020F0502020204030204" pitchFamily="34" charset="0"/>
                <a:cs typeface="Calibri" panose="020F0502020204030204" pitchFamily="34" charset="0"/>
              </a:rPr>
              <a:t>Taber, G.P., </a:t>
            </a:r>
            <a:r>
              <a:rPr lang="en-US" sz="1200" dirty="0" err="1">
                <a:solidFill>
                  <a:schemeClr val="bg1">
                    <a:lumMod val="65000"/>
                  </a:schemeClr>
                </a:solidFill>
                <a:latin typeface="Calibri" panose="020F0502020204030204" pitchFamily="34" charset="0"/>
                <a:cs typeface="Calibri" panose="020F0502020204030204" pitchFamily="34" charset="0"/>
              </a:rPr>
              <a:t>Pfisterer</a:t>
            </a:r>
            <a:r>
              <a:rPr lang="en-US" sz="1200" dirty="0">
                <a:solidFill>
                  <a:schemeClr val="bg1">
                    <a:lumMod val="65000"/>
                  </a:schemeClr>
                </a:solidFill>
                <a:latin typeface="Calibri" panose="020F0502020204030204" pitchFamily="34" charset="0"/>
                <a:cs typeface="Calibri" panose="020F0502020204030204" pitchFamily="34" charset="0"/>
              </a:rPr>
              <a:t>, D.M., and </a:t>
            </a:r>
            <a:r>
              <a:rPr lang="en-US" sz="1200" dirty="0" err="1">
                <a:solidFill>
                  <a:schemeClr val="bg1">
                    <a:lumMod val="65000"/>
                  </a:schemeClr>
                </a:solidFill>
                <a:latin typeface="Calibri" panose="020F0502020204030204" pitchFamily="34" charset="0"/>
                <a:cs typeface="Calibri" panose="020F0502020204030204" pitchFamily="34" charset="0"/>
              </a:rPr>
              <a:t>Colberg</a:t>
            </a:r>
            <a:r>
              <a:rPr lang="en-US" sz="1200" dirty="0">
                <a:solidFill>
                  <a:schemeClr val="bg1">
                    <a:lumMod val="65000"/>
                  </a:schemeClr>
                </a:solidFill>
                <a:latin typeface="Calibri" panose="020F0502020204030204" pitchFamily="34" charset="0"/>
                <a:cs typeface="Calibri" panose="020F0502020204030204" pitchFamily="34" charset="0"/>
              </a:rPr>
              <a:t>, J., Organic Process Research &amp; Development, 2004, 8, 385-388</a:t>
            </a:r>
          </a:p>
        </p:txBody>
      </p:sp>
      <p:sp>
        <p:nvSpPr>
          <p:cNvPr id="7" name="Title 1">
            <a:extLst>
              <a:ext uri="{FF2B5EF4-FFF2-40B4-BE49-F238E27FC236}">
                <a16:creationId xmlns:a16="http://schemas.microsoft.com/office/drawing/2014/main" id="{F7CC67A6-3486-9C43-BDCD-EB0CF26CF149}"/>
              </a:ext>
            </a:extLst>
          </p:cNvPr>
          <p:cNvSpPr>
            <a:spLocks noGrp="1"/>
          </p:cNvSpPr>
          <p:nvPr>
            <p:ph type="title"/>
          </p:nvPr>
        </p:nvSpPr>
        <p:spPr>
          <a:xfrm>
            <a:off x="820131" y="475805"/>
            <a:ext cx="11161199" cy="1325563"/>
          </a:xfrm>
        </p:spPr>
        <p:txBody>
          <a:bodyPr>
            <a:noAutofit/>
          </a:bodyPr>
          <a:lstStyle/>
          <a:p>
            <a:pPr fontAlgn="base">
              <a:spcAft>
                <a:spcPct val="0"/>
              </a:spcAft>
            </a:pPr>
            <a:r>
              <a:rPr lang="en-US" altLang="en-US" sz="4000" dirty="0">
                <a:latin typeface="+mn-lt"/>
              </a:rPr>
              <a:t>Pfizer, Inc.: Re-design of Sertraline (ZOLOFT®)</a:t>
            </a:r>
            <a:br>
              <a:rPr lang="en-US" altLang="en-US" sz="4800" dirty="0">
                <a:solidFill>
                  <a:srgbClr val="000000"/>
                </a:solidFill>
                <a:latin typeface="+mn-lt"/>
              </a:rPr>
            </a:br>
            <a:endParaRPr lang="en-US" sz="3600" dirty="0">
              <a:latin typeface="+mn-lt"/>
            </a:endParaRPr>
          </a:p>
        </p:txBody>
      </p:sp>
    </p:spTree>
    <p:extLst>
      <p:ext uri="{BB962C8B-B14F-4D97-AF65-F5344CB8AC3E}">
        <p14:creationId xmlns:p14="http://schemas.microsoft.com/office/powerpoint/2010/main" val="326966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425E-392D-614B-A5A4-70BE96ADAAEB}"/>
              </a:ext>
            </a:extLst>
          </p:cNvPr>
          <p:cNvSpPr>
            <a:spLocks noGrp="1"/>
          </p:cNvSpPr>
          <p:nvPr>
            <p:ph type="ctrTitle"/>
          </p:nvPr>
        </p:nvSpPr>
        <p:spPr>
          <a:xfrm>
            <a:off x="974912" y="2235200"/>
            <a:ext cx="10242176" cy="2387600"/>
          </a:xfrm>
        </p:spPr>
        <p:txBody>
          <a:bodyPr anchor="t">
            <a:normAutofit/>
          </a:bodyPr>
          <a:lstStyle/>
          <a:p>
            <a:r>
              <a:rPr lang="en-US" altLang="en-US" sz="4000" dirty="0">
                <a:solidFill>
                  <a:schemeClr val="tx1">
                    <a:lumMod val="75000"/>
                    <a:lumOff val="25000"/>
                  </a:schemeClr>
                </a:solidFill>
                <a:latin typeface="+mn-lt"/>
                <a:cs typeface="Calibri Light" panose="020F0302020204030204" pitchFamily="34" charset="0"/>
              </a:rPr>
              <a:t>Dow Chemical Company: </a:t>
            </a:r>
            <a:br>
              <a:rPr lang="en-US" altLang="en-US" sz="4000" dirty="0">
                <a:solidFill>
                  <a:schemeClr val="tx1">
                    <a:lumMod val="75000"/>
                    <a:lumOff val="25000"/>
                  </a:schemeClr>
                </a:solidFill>
                <a:latin typeface="+mn-lt"/>
                <a:cs typeface="Calibri Light" panose="020F0302020204030204" pitchFamily="34" charset="0"/>
              </a:rPr>
            </a:br>
            <a:r>
              <a:rPr lang="en-US" altLang="en-US" sz="4000" dirty="0">
                <a:solidFill>
                  <a:schemeClr val="tx1">
                    <a:lumMod val="75000"/>
                    <a:lumOff val="25000"/>
                  </a:schemeClr>
                </a:solidFill>
                <a:latin typeface="+mn-lt"/>
                <a:cs typeface="Calibri Light" panose="020F0302020204030204" pitchFamily="34" charset="0"/>
              </a:rPr>
              <a:t>Designing an Environmentally Safe Marine Antifoulant</a:t>
            </a:r>
            <a:endParaRPr lang="en-US" sz="4000" dirty="0">
              <a:solidFill>
                <a:schemeClr val="tx1">
                  <a:lumMod val="75000"/>
                  <a:lumOff val="25000"/>
                </a:schemeClr>
              </a:solidFill>
              <a:latin typeface="+mn-lt"/>
              <a:cs typeface="Calibri Light" panose="020F0302020204030204" pitchFamily="34" charset="0"/>
            </a:endParaRPr>
          </a:p>
        </p:txBody>
      </p:sp>
      <p:sp>
        <p:nvSpPr>
          <p:cNvPr id="3" name="Text Placeholder 2">
            <a:extLst>
              <a:ext uri="{FF2B5EF4-FFF2-40B4-BE49-F238E27FC236}">
                <a16:creationId xmlns:a16="http://schemas.microsoft.com/office/drawing/2014/main" id="{F9475130-AF90-D94C-80B2-D09EDC612250}"/>
              </a:ext>
            </a:extLst>
          </p:cNvPr>
          <p:cNvSpPr>
            <a:spLocks noGrp="1"/>
          </p:cNvSpPr>
          <p:nvPr>
            <p:ph type="subTitle" idx="1"/>
          </p:nvPr>
        </p:nvSpPr>
        <p:spPr>
          <a:xfrm>
            <a:off x="1524000" y="4869356"/>
            <a:ext cx="9144000" cy="937883"/>
          </a:xfrm>
        </p:spPr>
        <p:txBody>
          <a:bodyPr/>
          <a:lstStyle/>
          <a:p>
            <a:r>
              <a:rPr lang="en-US" altLang="en-US" b="1" dirty="0">
                <a:solidFill>
                  <a:schemeClr val="tx1">
                    <a:lumMod val="50000"/>
                    <a:lumOff val="50000"/>
                  </a:schemeClr>
                </a:solidFill>
                <a:latin typeface="Calibri Light" panose="020F0302020204030204" pitchFamily="34" charset="0"/>
                <a:cs typeface="Calibri Light" panose="020F0302020204030204" pitchFamily="34" charset="0"/>
              </a:rPr>
              <a:t>1996 Presidential Green Chemistry Challenge Award</a:t>
            </a:r>
            <a:endParaRPr lang="en-US" b="1" dirty="0">
              <a:solidFill>
                <a:schemeClr val="tx1">
                  <a:lumMod val="50000"/>
                  <a:lumOff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86777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D529-3B63-EC4C-B7EC-B7B00378BCB4}"/>
              </a:ext>
            </a:extLst>
          </p:cNvPr>
          <p:cNvSpPr>
            <a:spLocks noGrp="1"/>
          </p:cNvSpPr>
          <p:nvPr>
            <p:ph type="title"/>
          </p:nvPr>
        </p:nvSpPr>
        <p:spPr>
          <a:xfrm>
            <a:off x="775465" y="163699"/>
            <a:ext cx="10046610" cy="1625210"/>
          </a:xfrm>
        </p:spPr>
        <p:txBody>
          <a:bodyPr>
            <a:noAutofit/>
          </a:bodyPr>
          <a:lstStyle/>
          <a:p>
            <a:pPr fontAlgn="base">
              <a:spcAft>
                <a:spcPct val="0"/>
              </a:spcAft>
            </a:pPr>
            <a:r>
              <a:rPr lang="en-US" altLang="en-US" sz="4000" dirty="0">
                <a:solidFill>
                  <a:schemeClr val="tx1"/>
                </a:solidFill>
                <a:latin typeface="+mn-lt"/>
              </a:rPr>
              <a:t>Marine fouling</a:t>
            </a:r>
            <a:endParaRPr lang="en-US" sz="4000" dirty="0">
              <a:solidFill>
                <a:schemeClr val="tx1"/>
              </a:solidFill>
              <a:latin typeface="+mn-lt"/>
            </a:endParaRPr>
          </a:p>
        </p:txBody>
      </p:sp>
      <p:pic>
        <p:nvPicPr>
          <p:cNvPr id="5" name="Picture 4">
            <a:extLst>
              <a:ext uri="{FF2B5EF4-FFF2-40B4-BE49-F238E27FC236}">
                <a16:creationId xmlns:a16="http://schemas.microsoft.com/office/drawing/2014/main" id="{EA689B29-CB92-BE41-AC7E-B59DA796D415}"/>
              </a:ext>
            </a:extLst>
          </p:cNvPr>
          <p:cNvPicPr>
            <a:picLocks noChangeAspect="1"/>
          </p:cNvPicPr>
          <p:nvPr/>
        </p:nvPicPr>
        <p:blipFill rotWithShape="1">
          <a:blip r:embed="rId3"/>
          <a:srcRect l="1383" r="3245" b="1"/>
          <a:stretch/>
        </p:blipFill>
        <p:spPr>
          <a:xfrm>
            <a:off x="892094" y="1774304"/>
            <a:ext cx="7058306" cy="4107392"/>
          </a:xfrm>
          <a:prstGeom prst="rect">
            <a:avLst/>
          </a:prstGeom>
          <a:ln w="50800">
            <a:solidFill>
              <a:srgbClr val="002060"/>
            </a:solidFill>
          </a:ln>
        </p:spPr>
      </p:pic>
      <p:sp>
        <p:nvSpPr>
          <p:cNvPr id="3" name="Content Placeholder 2">
            <a:extLst>
              <a:ext uri="{FF2B5EF4-FFF2-40B4-BE49-F238E27FC236}">
                <a16:creationId xmlns:a16="http://schemas.microsoft.com/office/drawing/2014/main" id="{0CAABB56-3236-A34C-8B57-62166585E1B4}"/>
              </a:ext>
            </a:extLst>
          </p:cNvPr>
          <p:cNvSpPr>
            <a:spLocks noGrp="1"/>
          </p:cNvSpPr>
          <p:nvPr>
            <p:ph idx="1"/>
          </p:nvPr>
        </p:nvSpPr>
        <p:spPr>
          <a:xfrm>
            <a:off x="8150343" y="1869141"/>
            <a:ext cx="3424739" cy="4385040"/>
          </a:xfrm>
        </p:spPr>
        <p:txBody>
          <a:bodyPr anchor="ctr">
            <a:normAutofit/>
          </a:bodyPr>
          <a:lstStyle/>
          <a:p>
            <a:pPr marL="0" indent="0">
              <a:buNone/>
            </a:pPr>
            <a:r>
              <a:rPr lang="en-US" sz="2000" dirty="0"/>
              <a:t>Fouling, the unwanted growth of plants and animals on a ship's surface, costs the shipping industry approximately $3 billion a year.</a:t>
            </a:r>
          </a:p>
          <a:p>
            <a:pPr marL="0" indent="0">
              <a:buNone/>
            </a:pPr>
            <a:r>
              <a:rPr lang="en-US" sz="2000" dirty="0"/>
              <a:t> </a:t>
            </a:r>
          </a:p>
          <a:p>
            <a:pPr marL="0" indent="0">
              <a:buNone/>
            </a:pPr>
            <a:r>
              <a:rPr lang="en-US" sz="2000" dirty="0"/>
              <a:t>A significant portion of this cost is the increased fuel consumption needed to overcome hydrodynamic drag. Increased fuel consumption also contributes to pollution, global warming, and acid rain.</a:t>
            </a:r>
          </a:p>
          <a:p>
            <a:endParaRPr lang="en-US" sz="2000" dirty="0"/>
          </a:p>
        </p:txBody>
      </p:sp>
      <p:sp>
        <p:nvSpPr>
          <p:cNvPr id="7" name="TextBox 6">
            <a:extLst>
              <a:ext uri="{FF2B5EF4-FFF2-40B4-BE49-F238E27FC236}">
                <a16:creationId xmlns:a16="http://schemas.microsoft.com/office/drawing/2014/main" id="{B7A64169-357B-2A41-9100-088FFC872074}"/>
              </a:ext>
            </a:extLst>
          </p:cNvPr>
          <p:cNvSpPr txBox="1"/>
          <p:nvPr/>
        </p:nvSpPr>
        <p:spPr>
          <a:xfrm>
            <a:off x="8239648" y="6555801"/>
            <a:ext cx="3613490" cy="276999"/>
          </a:xfrm>
          <a:prstGeom prst="rect">
            <a:avLst/>
          </a:prstGeom>
          <a:noFill/>
        </p:spPr>
        <p:txBody>
          <a:bodyPr wrap="none" rtlCol="0">
            <a:spAutoFit/>
          </a:bodyPr>
          <a:lstStyle/>
          <a:p>
            <a:r>
              <a:rPr lang="en-US" sz="1200" dirty="0"/>
              <a:t>Image: https://</a:t>
            </a:r>
            <a:r>
              <a:rPr lang="en-US" sz="1200" dirty="0" err="1"/>
              <a:t>libreshot.com</a:t>
            </a:r>
            <a:r>
              <a:rPr lang="en-US" sz="1200" dirty="0"/>
              <a:t>/container-ship-freighter/ </a:t>
            </a:r>
          </a:p>
        </p:txBody>
      </p:sp>
    </p:spTree>
    <p:extLst>
      <p:ext uri="{BB962C8B-B14F-4D97-AF65-F5344CB8AC3E}">
        <p14:creationId xmlns:p14="http://schemas.microsoft.com/office/powerpoint/2010/main" val="1559815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D529-3B63-EC4C-B7EC-B7B00378BCB4}"/>
              </a:ext>
            </a:extLst>
          </p:cNvPr>
          <p:cNvSpPr>
            <a:spLocks noGrp="1"/>
          </p:cNvSpPr>
          <p:nvPr>
            <p:ph type="title"/>
          </p:nvPr>
        </p:nvSpPr>
        <p:spPr>
          <a:xfrm>
            <a:off x="779929" y="255380"/>
            <a:ext cx="11255189" cy="1325563"/>
          </a:xfrm>
        </p:spPr>
        <p:txBody>
          <a:bodyPr>
            <a:noAutofit/>
          </a:bodyPr>
          <a:lstStyle/>
          <a:p>
            <a:pPr fontAlgn="base">
              <a:spcAft>
                <a:spcPct val="0"/>
              </a:spcAft>
            </a:pPr>
            <a:r>
              <a:rPr lang="en-US" altLang="en-US" sz="4000" dirty="0">
                <a:latin typeface="+mn-lt"/>
              </a:rPr>
              <a:t>Dow Chemical Company: Designing an Environmentally Safe Marine Antifoulant</a:t>
            </a:r>
            <a:br>
              <a:rPr lang="en-US" altLang="en-US" dirty="0">
                <a:solidFill>
                  <a:srgbClr val="000000"/>
                </a:solidFill>
                <a:latin typeface="+mn-lt"/>
              </a:rPr>
            </a:br>
            <a:endParaRPr lang="en-US" sz="3200" dirty="0">
              <a:latin typeface="+mn-lt"/>
            </a:endParaRPr>
          </a:p>
        </p:txBody>
      </p:sp>
      <p:sp>
        <p:nvSpPr>
          <p:cNvPr id="3" name="Content Placeholder 2">
            <a:extLst>
              <a:ext uri="{FF2B5EF4-FFF2-40B4-BE49-F238E27FC236}">
                <a16:creationId xmlns:a16="http://schemas.microsoft.com/office/drawing/2014/main" id="{0CAABB56-3236-A34C-8B57-62166585E1B4}"/>
              </a:ext>
            </a:extLst>
          </p:cNvPr>
          <p:cNvSpPr>
            <a:spLocks noGrp="1"/>
          </p:cNvSpPr>
          <p:nvPr>
            <p:ph idx="1"/>
          </p:nvPr>
        </p:nvSpPr>
        <p:spPr>
          <a:xfrm>
            <a:off x="806053" y="1646807"/>
            <a:ext cx="6728152" cy="4191630"/>
          </a:xfrm>
        </p:spPr>
        <p:txBody>
          <a:bodyPr>
            <a:noAutofit/>
          </a:bodyPr>
          <a:lstStyle/>
          <a:p>
            <a:pPr marL="0" indent="0">
              <a:lnSpc>
                <a:spcPct val="120000"/>
              </a:lnSpc>
              <a:buNone/>
            </a:pPr>
            <a:r>
              <a:rPr lang="en-US" altLang="en-US" sz="1800" dirty="0">
                <a:solidFill>
                  <a:srgbClr val="000000"/>
                </a:solidFill>
                <a:cs typeface="Arial" panose="020B0604020202020204" pitchFamily="34" charset="0"/>
              </a:rPr>
              <a:t>Antifoulants are generally dispersed in the paint as it is applied to the hull.  Organotin compounds have traditionally been used, particularly tributyltin oxide (TBTO). TBTO works by gradually leaching from the hull killing the fouling organisms in the surrounding area.</a:t>
            </a:r>
          </a:p>
          <a:p>
            <a:pPr marL="0" indent="0">
              <a:lnSpc>
                <a:spcPct val="120000"/>
              </a:lnSpc>
              <a:buNone/>
            </a:pPr>
            <a:endParaRPr lang="en-US" altLang="en-US" sz="600" dirty="0">
              <a:solidFill>
                <a:srgbClr val="000000"/>
              </a:solidFill>
            </a:endParaRPr>
          </a:p>
          <a:p>
            <a:pPr marL="0" indent="0">
              <a:lnSpc>
                <a:spcPct val="120000"/>
              </a:lnSpc>
              <a:buNone/>
            </a:pPr>
            <a:r>
              <a:rPr lang="en-US" altLang="en-US" sz="1800" dirty="0">
                <a:solidFill>
                  <a:srgbClr val="000000"/>
                </a:solidFill>
              </a:rPr>
              <a:t>TBTO and other organotin antifoulants have long half-lives in the environment (half-life of TBTO in seawater is &gt; 6 months). They also bioconcentrate in marine organisms (the concentration of TBTO in marine organisms to be 104 times greater than in the surrounding water). </a:t>
            </a:r>
          </a:p>
          <a:p>
            <a:pPr marL="0" indent="0">
              <a:lnSpc>
                <a:spcPct val="120000"/>
              </a:lnSpc>
              <a:buNone/>
            </a:pPr>
            <a:endParaRPr lang="en-US" altLang="en-US" sz="600" dirty="0">
              <a:solidFill>
                <a:srgbClr val="000000"/>
              </a:solidFill>
            </a:endParaRPr>
          </a:p>
          <a:p>
            <a:pPr marL="0" indent="0">
              <a:lnSpc>
                <a:spcPct val="120000"/>
              </a:lnSpc>
              <a:buNone/>
            </a:pPr>
            <a:r>
              <a:rPr lang="en-US" altLang="en-US" sz="1800" dirty="0">
                <a:solidFill>
                  <a:srgbClr val="000000"/>
                </a:solidFill>
              </a:rPr>
              <a:t>Organotin compounds are chronically toxic to marine life and can enter food chain. They are </a:t>
            </a:r>
            <a:r>
              <a:rPr lang="en-US" altLang="en-US" sz="1800" dirty="0" err="1">
                <a:solidFill>
                  <a:srgbClr val="000000"/>
                </a:solidFill>
              </a:rPr>
              <a:t>bioaccumulative</a:t>
            </a:r>
            <a:r>
              <a:rPr lang="en-US" altLang="en-US" sz="1800" dirty="0">
                <a:solidFill>
                  <a:srgbClr val="000000"/>
                </a:solidFill>
              </a:rPr>
              <a:t>.</a:t>
            </a:r>
          </a:p>
        </p:txBody>
      </p:sp>
      <p:pic>
        <p:nvPicPr>
          <p:cNvPr id="5" name="Picture 4">
            <a:extLst>
              <a:ext uri="{FF2B5EF4-FFF2-40B4-BE49-F238E27FC236}">
                <a16:creationId xmlns:a16="http://schemas.microsoft.com/office/drawing/2014/main" id="{CEDA323C-307F-474C-9977-7A9F076B5681}"/>
              </a:ext>
            </a:extLst>
          </p:cNvPr>
          <p:cNvPicPr>
            <a:picLocks noChangeAspect="1"/>
          </p:cNvPicPr>
          <p:nvPr/>
        </p:nvPicPr>
        <p:blipFill>
          <a:blip r:embed="rId3"/>
          <a:stretch>
            <a:fillRect/>
          </a:stretch>
        </p:blipFill>
        <p:spPr>
          <a:xfrm>
            <a:off x="7976271" y="2783542"/>
            <a:ext cx="2829286" cy="1918160"/>
          </a:xfrm>
          <a:prstGeom prst="rect">
            <a:avLst/>
          </a:prstGeom>
        </p:spPr>
      </p:pic>
      <p:sp>
        <p:nvSpPr>
          <p:cNvPr id="6" name="TextBox 5">
            <a:extLst>
              <a:ext uri="{FF2B5EF4-FFF2-40B4-BE49-F238E27FC236}">
                <a16:creationId xmlns:a16="http://schemas.microsoft.com/office/drawing/2014/main" id="{833D0ABE-DFA6-344F-BDFF-B7FEE8B14124}"/>
              </a:ext>
            </a:extLst>
          </p:cNvPr>
          <p:cNvSpPr txBox="1"/>
          <p:nvPr/>
        </p:nvSpPr>
        <p:spPr>
          <a:xfrm>
            <a:off x="8191424" y="5204012"/>
            <a:ext cx="2388539" cy="369332"/>
          </a:xfrm>
          <a:prstGeom prst="rect">
            <a:avLst/>
          </a:prstGeom>
          <a:noFill/>
        </p:spPr>
        <p:txBody>
          <a:bodyPr wrap="none" rtlCol="0">
            <a:spAutoFit/>
          </a:bodyPr>
          <a:lstStyle/>
          <a:p>
            <a:r>
              <a:rPr lang="en-US" dirty="0"/>
              <a:t>Tributyltin oxide (TBTO)</a:t>
            </a:r>
          </a:p>
        </p:txBody>
      </p:sp>
    </p:spTree>
    <p:extLst>
      <p:ext uri="{BB962C8B-B14F-4D97-AF65-F5344CB8AC3E}">
        <p14:creationId xmlns:p14="http://schemas.microsoft.com/office/powerpoint/2010/main" val="3770481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D529-3B63-EC4C-B7EC-B7B00378BCB4}"/>
              </a:ext>
            </a:extLst>
          </p:cNvPr>
          <p:cNvSpPr>
            <a:spLocks noGrp="1"/>
          </p:cNvSpPr>
          <p:nvPr>
            <p:ph type="title"/>
          </p:nvPr>
        </p:nvSpPr>
        <p:spPr>
          <a:xfrm>
            <a:off x="837079" y="266748"/>
            <a:ext cx="11255189" cy="1325563"/>
          </a:xfrm>
        </p:spPr>
        <p:txBody>
          <a:bodyPr>
            <a:noAutofit/>
          </a:bodyPr>
          <a:lstStyle/>
          <a:p>
            <a:pPr fontAlgn="base">
              <a:spcAft>
                <a:spcPct val="0"/>
              </a:spcAft>
            </a:pPr>
            <a:r>
              <a:rPr lang="en-US" altLang="en-US" sz="4000" dirty="0">
                <a:latin typeface="+mn-lt"/>
              </a:rPr>
              <a:t>Dow Chemical Company: Designing an Environmentally Safe Marine Antifoulant</a:t>
            </a:r>
            <a:br>
              <a:rPr lang="en-US" altLang="en-US" dirty="0">
                <a:solidFill>
                  <a:srgbClr val="000000"/>
                </a:solidFill>
                <a:latin typeface="+mn-lt"/>
              </a:rPr>
            </a:br>
            <a:endParaRPr lang="en-US" sz="3200" dirty="0">
              <a:latin typeface="+mn-lt"/>
            </a:endParaRPr>
          </a:p>
        </p:txBody>
      </p:sp>
      <p:sp>
        <p:nvSpPr>
          <p:cNvPr id="3" name="Content Placeholder 2">
            <a:extLst>
              <a:ext uri="{FF2B5EF4-FFF2-40B4-BE49-F238E27FC236}">
                <a16:creationId xmlns:a16="http://schemas.microsoft.com/office/drawing/2014/main" id="{0CAABB56-3236-A34C-8B57-62166585E1B4}"/>
              </a:ext>
            </a:extLst>
          </p:cNvPr>
          <p:cNvSpPr>
            <a:spLocks noGrp="1"/>
          </p:cNvSpPr>
          <p:nvPr>
            <p:ph idx="1"/>
          </p:nvPr>
        </p:nvSpPr>
        <p:spPr>
          <a:xfrm>
            <a:off x="753034" y="1708193"/>
            <a:ext cx="6308188" cy="3686981"/>
          </a:xfrm>
        </p:spPr>
        <p:txBody>
          <a:bodyPr>
            <a:normAutofit/>
          </a:bodyPr>
          <a:lstStyle/>
          <a:p>
            <a:pPr>
              <a:buNone/>
            </a:pPr>
            <a:r>
              <a:rPr lang="en-US" altLang="en-US" sz="2400" dirty="0"/>
              <a:t>Sea-Nine</a:t>
            </a:r>
            <a:r>
              <a:rPr lang="en-US" altLang="en-US" sz="2400" dirty="0">
                <a:cs typeface="Arial" panose="020B0604020202020204" pitchFamily="34" charset="0"/>
              </a:rPr>
              <a:t>® 211</a:t>
            </a:r>
          </a:p>
          <a:p>
            <a:pPr>
              <a:buNone/>
            </a:pPr>
            <a:r>
              <a:rPr lang="en-US" altLang="en-US" sz="2400" dirty="0"/>
              <a:t>http://</a:t>
            </a:r>
            <a:r>
              <a:rPr lang="en-US" altLang="en-US" sz="2400" dirty="0" err="1"/>
              <a:t>www.rohmhaas.com</a:t>
            </a:r>
            <a:r>
              <a:rPr lang="en-US" altLang="en-US" sz="2400" dirty="0"/>
              <a:t>/</a:t>
            </a:r>
            <a:r>
              <a:rPr lang="en-US" altLang="en-US" sz="2400" dirty="0" err="1"/>
              <a:t>seanine</a:t>
            </a:r>
            <a:r>
              <a:rPr lang="en-US" altLang="en-US" sz="2400" dirty="0"/>
              <a:t>/</a:t>
            </a:r>
            <a:r>
              <a:rPr lang="en-US" altLang="en-US" sz="2400" dirty="0" err="1"/>
              <a:t>index.html</a:t>
            </a:r>
            <a:endParaRPr lang="en-US" altLang="en-US" sz="2400" dirty="0"/>
          </a:p>
          <a:p>
            <a:pPr>
              <a:buNone/>
            </a:pPr>
            <a:r>
              <a:rPr lang="en-US" altLang="en-US" sz="2400" dirty="0">
                <a:solidFill>
                  <a:schemeClr val="accent2"/>
                </a:solidFill>
              </a:rPr>
              <a:t>Rohm and Haas (now Dow Chemical)</a:t>
            </a:r>
          </a:p>
          <a:p>
            <a:pPr>
              <a:buNone/>
            </a:pPr>
            <a:r>
              <a:rPr lang="en-US" altLang="en-US" sz="2400" dirty="0">
                <a:solidFill>
                  <a:schemeClr val="accent2"/>
                </a:solidFill>
              </a:rPr>
              <a:t>Presidential Green Chemistry Challenge Award, 1996  </a:t>
            </a:r>
          </a:p>
          <a:p>
            <a:pPr>
              <a:buNone/>
            </a:pPr>
            <a:r>
              <a:rPr lang="en-US" altLang="en-US" sz="2400" dirty="0"/>
              <a:t>The active ingredient in Sea-Nine</a:t>
            </a:r>
            <a:r>
              <a:rPr lang="en-US" altLang="en-US" sz="2400" dirty="0">
                <a:cs typeface="Arial" panose="020B0604020202020204" pitchFamily="34" charset="0"/>
              </a:rPr>
              <a:t>®</a:t>
            </a:r>
            <a:r>
              <a:rPr lang="en-US" altLang="en-US" sz="2400" dirty="0"/>
              <a:t> 211, 4,5-dichloro-2-</a:t>
            </a:r>
            <a:r>
              <a:rPr lang="en-US" altLang="en-US" sz="2400" i="1" dirty="0"/>
              <a:t>n</a:t>
            </a:r>
            <a:r>
              <a:rPr lang="en-US" altLang="en-US" sz="2400" dirty="0"/>
              <a:t>-octyl-4-isothiazolin-3-one (DCOI),  is a member of the </a:t>
            </a:r>
            <a:r>
              <a:rPr lang="en-US" altLang="en-US" sz="2400" dirty="0" err="1"/>
              <a:t>isothiazolone</a:t>
            </a:r>
            <a:r>
              <a:rPr lang="en-US" altLang="en-US" sz="2400" dirty="0"/>
              <a:t> family  </a:t>
            </a:r>
            <a:br>
              <a:rPr lang="en-US" altLang="en-US" sz="2400" dirty="0"/>
            </a:br>
            <a:r>
              <a:rPr lang="en-US" altLang="en-US" sz="2400" dirty="0"/>
              <a:t>of antifoulants.</a:t>
            </a:r>
          </a:p>
        </p:txBody>
      </p:sp>
      <p:pic>
        <p:nvPicPr>
          <p:cNvPr id="6" name="Picture 5">
            <a:extLst>
              <a:ext uri="{FF2B5EF4-FFF2-40B4-BE49-F238E27FC236}">
                <a16:creationId xmlns:a16="http://schemas.microsoft.com/office/drawing/2014/main" id="{5649A9EC-CEA0-7B46-A5A5-351C0B5436AF}"/>
              </a:ext>
            </a:extLst>
          </p:cNvPr>
          <p:cNvPicPr>
            <a:picLocks noChangeAspect="1"/>
          </p:cNvPicPr>
          <p:nvPr/>
        </p:nvPicPr>
        <p:blipFill>
          <a:blip r:embed="rId3"/>
          <a:stretch>
            <a:fillRect/>
          </a:stretch>
        </p:blipFill>
        <p:spPr>
          <a:xfrm>
            <a:off x="8659608" y="2523654"/>
            <a:ext cx="1584960" cy="1337310"/>
          </a:xfrm>
          <a:prstGeom prst="rect">
            <a:avLst/>
          </a:prstGeom>
        </p:spPr>
      </p:pic>
      <p:sp>
        <p:nvSpPr>
          <p:cNvPr id="7" name="TextBox 6">
            <a:extLst>
              <a:ext uri="{FF2B5EF4-FFF2-40B4-BE49-F238E27FC236}">
                <a16:creationId xmlns:a16="http://schemas.microsoft.com/office/drawing/2014/main" id="{ED5D02AA-0BEC-9F49-B556-40417F9C2A29}"/>
              </a:ext>
            </a:extLst>
          </p:cNvPr>
          <p:cNvSpPr txBox="1"/>
          <p:nvPr/>
        </p:nvSpPr>
        <p:spPr>
          <a:xfrm>
            <a:off x="7206195" y="4118580"/>
            <a:ext cx="4824141" cy="369332"/>
          </a:xfrm>
          <a:prstGeom prst="rect">
            <a:avLst/>
          </a:prstGeom>
          <a:noFill/>
        </p:spPr>
        <p:txBody>
          <a:bodyPr wrap="none" rtlCol="0">
            <a:spAutoFit/>
          </a:bodyPr>
          <a:lstStyle/>
          <a:p>
            <a:r>
              <a:rPr lang="en-US" dirty="0"/>
              <a:t>4,5-dichloro-2-n-octyl-4-isothiazolin-3-one (DCOI)</a:t>
            </a:r>
          </a:p>
        </p:txBody>
      </p:sp>
    </p:spTree>
    <p:extLst>
      <p:ext uri="{BB962C8B-B14F-4D97-AF65-F5344CB8AC3E}">
        <p14:creationId xmlns:p14="http://schemas.microsoft.com/office/powerpoint/2010/main" val="636613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72992-A5E3-FB46-A19C-2799B47363E9}"/>
              </a:ext>
            </a:extLst>
          </p:cNvPr>
          <p:cNvSpPr>
            <a:spLocks noGrp="1"/>
          </p:cNvSpPr>
          <p:nvPr>
            <p:ph type="title"/>
          </p:nvPr>
        </p:nvSpPr>
        <p:spPr>
          <a:xfrm>
            <a:off x="770070" y="123032"/>
            <a:ext cx="11255189" cy="1325563"/>
          </a:xfrm>
        </p:spPr>
        <p:txBody>
          <a:bodyPr>
            <a:noAutofit/>
          </a:bodyPr>
          <a:lstStyle/>
          <a:p>
            <a:pPr fontAlgn="base">
              <a:spcAft>
                <a:spcPct val="0"/>
              </a:spcAft>
            </a:pPr>
            <a:r>
              <a:rPr lang="en-US" sz="4000" dirty="0">
                <a:latin typeface="+mn-lt"/>
              </a:rPr>
              <a:t>International Marine Organization: </a:t>
            </a:r>
            <a:br>
              <a:rPr lang="en-US" sz="4000" dirty="0">
                <a:latin typeface="+mn-lt"/>
              </a:rPr>
            </a:br>
            <a:r>
              <a:rPr lang="en-US" sz="4000" dirty="0">
                <a:latin typeface="+mn-lt"/>
              </a:rPr>
              <a:t>What makes a good anti-foulant?</a:t>
            </a:r>
          </a:p>
        </p:txBody>
      </p:sp>
      <p:sp>
        <p:nvSpPr>
          <p:cNvPr id="6" name="TextBox 5">
            <a:extLst>
              <a:ext uri="{FF2B5EF4-FFF2-40B4-BE49-F238E27FC236}">
                <a16:creationId xmlns:a16="http://schemas.microsoft.com/office/drawing/2014/main" id="{A4A339D2-5DEC-E145-8256-7A07B690C3F3}"/>
              </a:ext>
            </a:extLst>
          </p:cNvPr>
          <p:cNvSpPr txBox="1"/>
          <p:nvPr/>
        </p:nvSpPr>
        <p:spPr>
          <a:xfrm>
            <a:off x="850114" y="1880070"/>
            <a:ext cx="4409440" cy="3785652"/>
          </a:xfrm>
          <a:prstGeom prst="rect">
            <a:avLst/>
          </a:prstGeom>
          <a:noFill/>
        </p:spPr>
        <p:txBody>
          <a:bodyPr wrap="square" rtlCol="0">
            <a:spAutoFit/>
          </a:bodyPr>
          <a:lstStyle/>
          <a:p>
            <a:pPr marL="457200" indent="-457200">
              <a:buFont typeface="+mj-lt"/>
              <a:buAutoNum type="arabicPeriod"/>
            </a:pPr>
            <a:r>
              <a:rPr lang="en-US" altLang="en-US" sz="2400" dirty="0">
                <a:solidFill>
                  <a:srgbClr val="000000"/>
                </a:solidFill>
              </a:rPr>
              <a:t>Broad spectrum activity</a:t>
            </a:r>
          </a:p>
          <a:p>
            <a:pPr marL="457200" indent="-457200">
              <a:buFont typeface="+mj-lt"/>
              <a:buAutoNum type="arabicPeriod"/>
            </a:pPr>
            <a:r>
              <a:rPr lang="en-US" sz="2400" dirty="0">
                <a:solidFill>
                  <a:srgbClr val="000000"/>
                </a:solidFill>
              </a:rPr>
              <a:t>Low mammalian toxicity</a:t>
            </a:r>
          </a:p>
          <a:p>
            <a:pPr marL="457200" indent="-457200">
              <a:buFont typeface="+mj-lt"/>
              <a:buAutoNum type="arabicPeriod"/>
            </a:pPr>
            <a:r>
              <a:rPr lang="en-US" sz="2400" dirty="0">
                <a:solidFill>
                  <a:srgbClr val="000000"/>
                </a:solidFill>
              </a:rPr>
              <a:t>Low water solubility</a:t>
            </a:r>
          </a:p>
          <a:p>
            <a:pPr marL="457200" indent="-457200">
              <a:buFont typeface="+mj-lt"/>
              <a:buAutoNum type="arabicPeriod"/>
            </a:pPr>
            <a:r>
              <a:rPr lang="en-US" sz="2400" dirty="0">
                <a:solidFill>
                  <a:srgbClr val="000000"/>
                </a:solidFill>
              </a:rPr>
              <a:t>No bioaccumulation in the food chain</a:t>
            </a:r>
          </a:p>
          <a:p>
            <a:pPr marL="457200" indent="-457200">
              <a:buFont typeface="+mj-lt"/>
              <a:buAutoNum type="arabicPeriod"/>
            </a:pPr>
            <a:r>
              <a:rPr lang="en-US" sz="2400" dirty="0">
                <a:solidFill>
                  <a:srgbClr val="000000"/>
                </a:solidFill>
              </a:rPr>
              <a:t>Not persistent in the environment</a:t>
            </a:r>
          </a:p>
          <a:p>
            <a:pPr marL="457200" indent="-457200">
              <a:buFont typeface="+mj-lt"/>
              <a:buAutoNum type="arabicPeriod"/>
            </a:pPr>
            <a:r>
              <a:rPr lang="en-US" sz="2400" dirty="0">
                <a:solidFill>
                  <a:srgbClr val="000000"/>
                </a:solidFill>
              </a:rPr>
              <a:t>Compatible with paint raw materials</a:t>
            </a:r>
          </a:p>
          <a:p>
            <a:pPr marL="457200" indent="-457200">
              <a:buFont typeface="+mj-lt"/>
              <a:buAutoNum type="arabicPeriod"/>
            </a:pPr>
            <a:r>
              <a:rPr lang="en-US" sz="2400" dirty="0">
                <a:solidFill>
                  <a:srgbClr val="000000"/>
                </a:solidFill>
              </a:rPr>
              <a:t>Favorable price/performance</a:t>
            </a:r>
            <a:endParaRPr lang="en-US" sz="2400" dirty="0"/>
          </a:p>
        </p:txBody>
      </p:sp>
      <p:sp>
        <p:nvSpPr>
          <p:cNvPr id="2" name="TextBox 1">
            <a:extLst>
              <a:ext uri="{FF2B5EF4-FFF2-40B4-BE49-F238E27FC236}">
                <a16:creationId xmlns:a16="http://schemas.microsoft.com/office/drawing/2014/main" id="{1B35B91F-F29C-0040-89D6-C5D3FFCBA242}"/>
              </a:ext>
            </a:extLst>
          </p:cNvPr>
          <p:cNvSpPr txBox="1"/>
          <p:nvPr/>
        </p:nvSpPr>
        <p:spPr>
          <a:xfrm>
            <a:off x="6774871" y="6457969"/>
            <a:ext cx="5552549" cy="553998"/>
          </a:xfrm>
          <a:prstGeom prst="rect">
            <a:avLst/>
          </a:prstGeom>
          <a:noFill/>
        </p:spPr>
        <p:txBody>
          <a:bodyPr wrap="square" rtlCol="0">
            <a:spAutoFit/>
          </a:bodyPr>
          <a:lstStyle/>
          <a:p>
            <a:r>
              <a:rPr lang="en-US" sz="10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http://www.imo.org/en/OurWork/Environment/Anti-foulingSystems/Documents/FOULING2003.pdf</a:t>
            </a:r>
            <a:r>
              <a:rPr lang="en-US" sz="1000" dirty="0">
                <a:solidFill>
                  <a:schemeClr val="tx1">
                    <a:lumMod val="50000"/>
                    <a:lumOff val="50000"/>
                  </a:schemeClr>
                </a:solidFill>
              </a:rPr>
              <a:t>, Image: https://libreshot.com/container-ship-freighter/ </a:t>
            </a:r>
          </a:p>
          <a:p>
            <a:endParaRPr lang="en-US" sz="1000" dirty="0">
              <a:solidFill>
                <a:schemeClr val="tx1">
                  <a:lumMod val="50000"/>
                  <a:lumOff val="50000"/>
                </a:schemeClr>
              </a:solidFill>
            </a:endParaRPr>
          </a:p>
        </p:txBody>
      </p:sp>
      <p:pic>
        <p:nvPicPr>
          <p:cNvPr id="11" name="Picture 10">
            <a:extLst>
              <a:ext uri="{FF2B5EF4-FFF2-40B4-BE49-F238E27FC236}">
                <a16:creationId xmlns:a16="http://schemas.microsoft.com/office/drawing/2014/main" id="{96D906FF-4FC5-5A43-8E72-9D3D1FB8FE7C}"/>
              </a:ext>
            </a:extLst>
          </p:cNvPr>
          <p:cNvPicPr>
            <a:picLocks noChangeAspect="1"/>
          </p:cNvPicPr>
          <p:nvPr/>
        </p:nvPicPr>
        <p:blipFill rotWithShape="1">
          <a:blip r:embed="rId4"/>
          <a:srcRect l="1383" r="3245" b="1"/>
          <a:stretch/>
        </p:blipFill>
        <p:spPr>
          <a:xfrm>
            <a:off x="5847610" y="1982853"/>
            <a:ext cx="6152162" cy="3580086"/>
          </a:xfrm>
          <a:prstGeom prst="rect">
            <a:avLst/>
          </a:prstGeom>
          <a:ln w="50800">
            <a:solidFill>
              <a:srgbClr val="002060"/>
            </a:solidFill>
          </a:ln>
        </p:spPr>
      </p:pic>
    </p:spTree>
    <p:extLst>
      <p:ext uri="{BB962C8B-B14F-4D97-AF65-F5344CB8AC3E}">
        <p14:creationId xmlns:p14="http://schemas.microsoft.com/office/powerpoint/2010/main" val="47584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72992-A5E3-FB46-A19C-2799B47363E9}"/>
              </a:ext>
            </a:extLst>
          </p:cNvPr>
          <p:cNvSpPr>
            <a:spLocks noGrp="1"/>
          </p:cNvSpPr>
          <p:nvPr>
            <p:ph type="title"/>
          </p:nvPr>
        </p:nvSpPr>
        <p:spPr>
          <a:xfrm>
            <a:off x="699246" y="109632"/>
            <a:ext cx="11255189" cy="1325563"/>
          </a:xfrm>
        </p:spPr>
        <p:txBody>
          <a:bodyPr>
            <a:noAutofit/>
          </a:bodyPr>
          <a:lstStyle/>
          <a:p>
            <a:pPr fontAlgn="base">
              <a:spcAft>
                <a:spcPct val="0"/>
              </a:spcAft>
            </a:pPr>
            <a:r>
              <a:rPr lang="en-US" sz="4000" dirty="0">
                <a:latin typeface="+mn-lt"/>
              </a:rPr>
              <a:t>International Marine Organization: </a:t>
            </a:r>
            <a:br>
              <a:rPr lang="en-US" sz="4000" dirty="0">
                <a:latin typeface="+mn-lt"/>
              </a:rPr>
            </a:br>
            <a:r>
              <a:rPr lang="en-US" sz="4000" dirty="0">
                <a:latin typeface="+mn-lt"/>
              </a:rPr>
              <a:t>What makes a good anti-foulant?</a:t>
            </a:r>
          </a:p>
        </p:txBody>
      </p:sp>
      <p:sp>
        <p:nvSpPr>
          <p:cNvPr id="6" name="TextBox 5">
            <a:extLst>
              <a:ext uri="{FF2B5EF4-FFF2-40B4-BE49-F238E27FC236}">
                <a16:creationId xmlns:a16="http://schemas.microsoft.com/office/drawing/2014/main" id="{A4A339D2-5DEC-E145-8256-7A07B690C3F3}"/>
              </a:ext>
            </a:extLst>
          </p:cNvPr>
          <p:cNvSpPr txBox="1"/>
          <p:nvPr/>
        </p:nvSpPr>
        <p:spPr>
          <a:xfrm>
            <a:off x="1249680" y="3662045"/>
            <a:ext cx="4754880" cy="2585323"/>
          </a:xfrm>
          <a:prstGeom prst="rect">
            <a:avLst/>
          </a:prstGeom>
          <a:noFill/>
        </p:spPr>
        <p:txBody>
          <a:bodyPr wrap="square" rtlCol="0">
            <a:spAutoFit/>
          </a:bodyPr>
          <a:lstStyle/>
          <a:p>
            <a:pPr marL="285750" indent="-285750">
              <a:buFont typeface="Wingdings" pitchFamily="2" charset="2"/>
              <a:buChar char="ü"/>
            </a:pPr>
            <a:r>
              <a:rPr lang="en-US" altLang="en-US" dirty="0">
                <a:solidFill>
                  <a:srgbClr val="000000"/>
                </a:solidFill>
              </a:rPr>
              <a:t>Broad spectrum activity</a:t>
            </a:r>
          </a:p>
          <a:p>
            <a:pPr marL="285750" indent="-285750">
              <a:buFont typeface="Arial" panose="020B0604020202020204" pitchFamily="34" charset="0"/>
              <a:buChar char="•"/>
            </a:pPr>
            <a:r>
              <a:rPr lang="en-US" dirty="0">
                <a:solidFill>
                  <a:srgbClr val="000000"/>
                </a:solidFill>
              </a:rPr>
              <a:t>Low mammalian toxicity – </a:t>
            </a:r>
            <a:r>
              <a:rPr lang="en-US" dirty="0">
                <a:solidFill>
                  <a:srgbClr val="FF0000"/>
                </a:solidFill>
              </a:rPr>
              <a:t>toxic to humans</a:t>
            </a:r>
          </a:p>
          <a:p>
            <a:pPr marL="285750" indent="-285750">
              <a:buFont typeface="Wingdings" pitchFamily="2" charset="2"/>
              <a:buChar char="ü"/>
            </a:pPr>
            <a:r>
              <a:rPr lang="en-US" dirty="0">
                <a:solidFill>
                  <a:srgbClr val="000000"/>
                </a:solidFill>
              </a:rPr>
              <a:t>Low water solubility</a:t>
            </a:r>
          </a:p>
          <a:p>
            <a:pPr marL="285750" indent="-285750">
              <a:buFont typeface="Arial" panose="020B0604020202020204" pitchFamily="34" charset="0"/>
              <a:buChar char="•"/>
            </a:pPr>
            <a:r>
              <a:rPr lang="en-US" dirty="0">
                <a:solidFill>
                  <a:srgbClr val="000000"/>
                </a:solidFill>
              </a:rPr>
              <a:t>No bioaccumulation in the food chain - </a:t>
            </a:r>
            <a:r>
              <a:rPr lang="en-US" dirty="0" err="1">
                <a:solidFill>
                  <a:srgbClr val="FF0000"/>
                </a:solidFill>
              </a:rPr>
              <a:t>bioaccumulative</a:t>
            </a:r>
            <a:endParaRPr lang="en-US" dirty="0">
              <a:solidFill>
                <a:srgbClr val="FF0000"/>
              </a:solidFill>
            </a:endParaRPr>
          </a:p>
          <a:p>
            <a:pPr marL="285750" indent="-285750">
              <a:buFont typeface="Arial" panose="020B0604020202020204" pitchFamily="34" charset="0"/>
              <a:buChar char="•"/>
            </a:pPr>
            <a:r>
              <a:rPr lang="en-US" dirty="0">
                <a:solidFill>
                  <a:srgbClr val="000000"/>
                </a:solidFill>
              </a:rPr>
              <a:t>Not persistent in the environment  - </a:t>
            </a:r>
            <a:r>
              <a:rPr lang="en-US" dirty="0">
                <a:solidFill>
                  <a:srgbClr val="FF0000"/>
                </a:solidFill>
              </a:rPr>
              <a:t>(1/2 life in water &gt; 6 months)</a:t>
            </a:r>
          </a:p>
          <a:p>
            <a:pPr marL="285750" indent="-285750">
              <a:buFont typeface="Wingdings" pitchFamily="2" charset="2"/>
              <a:buChar char="ü"/>
            </a:pPr>
            <a:r>
              <a:rPr lang="en-US" dirty="0">
                <a:solidFill>
                  <a:srgbClr val="000000"/>
                </a:solidFill>
              </a:rPr>
              <a:t>Compatible with paint raw materials</a:t>
            </a:r>
          </a:p>
          <a:p>
            <a:pPr marL="285750" indent="-285750">
              <a:buFont typeface="Wingdings" pitchFamily="2" charset="2"/>
              <a:buChar char="ü"/>
            </a:pPr>
            <a:r>
              <a:rPr lang="en-US" dirty="0">
                <a:solidFill>
                  <a:srgbClr val="000000"/>
                </a:solidFill>
              </a:rPr>
              <a:t>Favorable price/performance</a:t>
            </a:r>
            <a:endParaRPr lang="en-US" dirty="0"/>
          </a:p>
        </p:txBody>
      </p:sp>
      <p:sp>
        <p:nvSpPr>
          <p:cNvPr id="2" name="TextBox 1">
            <a:extLst>
              <a:ext uri="{FF2B5EF4-FFF2-40B4-BE49-F238E27FC236}">
                <a16:creationId xmlns:a16="http://schemas.microsoft.com/office/drawing/2014/main" id="{1B35B91F-F29C-0040-89D6-C5D3FFCBA242}"/>
              </a:ext>
            </a:extLst>
          </p:cNvPr>
          <p:cNvSpPr txBox="1"/>
          <p:nvPr/>
        </p:nvSpPr>
        <p:spPr>
          <a:xfrm>
            <a:off x="6178018" y="6464876"/>
            <a:ext cx="5918608" cy="261610"/>
          </a:xfrm>
          <a:prstGeom prst="rect">
            <a:avLst/>
          </a:prstGeom>
          <a:noFill/>
        </p:spPr>
        <p:txBody>
          <a:bodyPr wrap="none" rtlCol="0">
            <a:spAutoFit/>
          </a:bodyPr>
          <a:lstStyle/>
          <a:p>
            <a:r>
              <a:rPr lang="en-US" sz="1100" dirty="0">
                <a:solidFill>
                  <a:schemeClr val="bg1">
                    <a:lumMod val="65000"/>
                  </a:schemeClr>
                </a:solidFill>
              </a:rPr>
              <a:t>http://</a:t>
            </a:r>
            <a:r>
              <a:rPr lang="en-US" sz="1100" dirty="0" err="1">
                <a:solidFill>
                  <a:schemeClr val="bg1">
                    <a:lumMod val="65000"/>
                  </a:schemeClr>
                </a:solidFill>
              </a:rPr>
              <a:t>www.imo.org</a:t>
            </a:r>
            <a:r>
              <a:rPr lang="en-US" sz="1100" dirty="0">
                <a:solidFill>
                  <a:schemeClr val="bg1">
                    <a:lumMod val="65000"/>
                  </a:schemeClr>
                </a:solidFill>
              </a:rPr>
              <a:t>/</a:t>
            </a:r>
            <a:r>
              <a:rPr lang="en-US" sz="1100" dirty="0" err="1">
                <a:solidFill>
                  <a:schemeClr val="bg1">
                    <a:lumMod val="65000"/>
                  </a:schemeClr>
                </a:solidFill>
              </a:rPr>
              <a:t>en</a:t>
            </a:r>
            <a:r>
              <a:rPr lang="en-US" sz="1100" dirty="0">
                <a:solidFill>
                  <a:schemeClr val="bg1">
                    <a:lumMod val="65000"/>
                  </a:schemeClr>
                </a:solidFill>
              </a:rPr>
              <a:t>/</a:t>
            </a:r>
            <a:r>
              <a:rPr lang="en-US" sz="1100" dirty="0" err="1">
                <a:solidFill>
                  <a:schemeClr val="bg1">
                    <a:lumMod val="65000"/>
                  </a:schemeClr>
                </a:solidFill>
              </a:rPr>
              <a:t>OurWork</a:t>
            </a:r>
            <a:r>
              <a:rPr lang="en-US" sz="1100" dirty="0">
                <a:solidFill>
                  <a:schemeClr val="bg1">
                    <a:lumMod val="65000"/>
                  </a:schemeClr>
                </a:solidFill>
              </a:rPr>
              <a:t>/Environment/Anti-</a:t>
            </a:r>
            <a:r>
              <a:rPr lang="en-US" sz="1100" dirty="0" err="1">
                <a:solidFill>
                  <a:schemeClr val="bg1">
                    <a:lumMod val="65000"/>
                  </a:schemeClr>
                </a:solidFill>
              </a:rPr>
              <a:t>foulingSystems</a:t>
            </a:r>
            <a:r>
              <a:rPr lang="en-US" sz="1100" dirty="0">
                <a:solidFill>
                  <a:schemeClr val="bg1">
                    <a:lumMod val="65000"/>
                  </a:schemeClr>
                </a:solidFill>
              </a:rPr>
              <a:t>/Documents/FOULING2003.pdf</a:t>
            </a:r>
          </a:p>
        </p:txBody>
      </p:sp>
      <p:pic>
        <p:nvPicPr>
          <p:cNvPr id="8" name="Picture 7">
            <a:extLst>
              <a:ext uri="{FF2B5EF4-FFF2-40B4-BE49-F238E27FC236}">
                <a16:creationId xmlns:a16="http://schemas.microsoft.com/office/drawing/2014/main" id="{BD9769E3-727C-604A-A6FF-01F68FC38DD3}"/>
              </a:ext>
            </a:extLst>
          </p:cNvPr>
          <p:cNvPicPr>
            <a:picLocks noChangeAspect="1"/>
          </p:cNvPicPr>
          <p:nvPr/>
        </p:nvPicPr>
        <p:blipFill>
          <a:blip r:embed="rId3"/>
          <a:stretch>
            <a:fillRect/>
          </a:stretch>
        </p:blipFill>
        <p:spPr>
          <a:xfrm>
            <a:off x="1962149" y="1802195"/>
            <a:ext cx="2407476" cy="1632187"/>
          </a:xfrm>
          <a:prstGeom prst="rect">
            <a:avLst/>
          </a:prstGeom>
        </p:spPr>
      </p:pic>
      <p:pic>
        <p:nvPicPr>
          <p:cNvPr id="9" name="Picture 8">
            <a:extLst>
              <a:ext uri="{FF2B5EF4-FFF2-40B4-BE49-F238E27FC236}">
                <a16:creationId xmlns:a16="http://schemas.microsoft.com/office/drawing/2014/main" id="{77F7E0D4-9E08-0A47-A46B-A00CBEA30604}"/>
              </a:ext>
            </a:extLst>
          </p:cNvPr>
          <p:cNvPicPr>
            <a:picLocks noChangeAspect="1"/>
          </p:cNvPicPr>
          <p:nvPr/>
        </p:nvPicPr>
        <p:blipFill>
          <a:blip r:embed="rId4"/>
          <a:stretch>
            <a:fillRect/>
          </a:stretch>
        </p:blipFill>
        <p:spPr>
          <a:xfrm>
            <a:off x="8188960" y="1964992"/>
            <a:ext cx="1584960" cy="1337310"/>
          </a:xfrm>
          <a:prstGeom prst="rect">
            <a:avLst/>
          </a:prstGeom>
        </p:spPr>
      </p:pic>
      <p:sp>
        <p:nvSpPr>
          <p:cNvPr id="10" name="TextBox 9">
            <a:extLst>
              <a:ext uri="{FF2B5EF4-FFF2-40B4-BE49-F238E27FC236}">
                <a16:creationId xmlns:a16="http://schemas.microsoft.com/office/drawing/2014/main" id="{7863FB9B-0B4C-6E46-AAD8-DB2EBCB9803F}"/>
              </a:ext>
            </a:extLst>
          </p:cNvPr>
          <p:cNvSpPr txBox="1"/>
          <p:nvPr/>
        </p:nvSpPr>
        <p:spPr>
          <a:xfrm>
            <a:off x="7233920" y="3656330"/>
            <a:ext cx="5029200" cy="2585323"/>
          </a:xfrm>
          <a:prstGeom prst="rect">
            <a:avLst/>
          </a:prstGeom>
          <a:noFill/>
        </p:spPr>
        <p:txBody>
          <a:bodyPr wrap="square" rtlCol="0">
            <a:spAutoFit/>
          </a:bodyPr>
          <a:lstStyle/>
          <a:p>
            <a:pPr marL="285750" indent="-285750">
              <a:buFont typeface="Wingdings" pitchFamily="2" charset="2"/>
              <a:buChar char="ü"/>
            </a:pPr>
            <a:r>
              <a:rPr lang="en-US" altLang="en-US" dirty="0">
                <a:solidFill>
                  <a:srgbClr val="000000"/>
                </a:solidFill>
              </a:rPr>
              <a:t>Broad spectrum activity</a:t>
            </a:r>
          </a:p>
          <a:p>
            <a:pPr marL="285750" indent="-285750">
              <a:buFont typeface="Wingdings" pitchFamily="2" charset="2"/>
              <a:buChar char="ü"/>
            </a:pPr>
            <a:r>
              <a:rPr lang="en-US" dirty="0">
                <a:solidFill>
                  <a:srgbClr val="000000"/>
                </a:solidFill>
              </a:rPr>
              <a:t>Low mammalian toxicity – </a:t>
            </a:r>
            <a:r>
              <a:rPr lang="en-US" dirty="0">
                <a:solidFill>
                  <a:srgbClr val="FF0000"/>
                </a:solidFill>
              </a:rPr>
              <a:t>low acute toxicity</a:t>
            </a:r>
          </a:p>
          <a:p>
            <a:pPr marL="285750" indent="-285750">
              <a:buFont typeface="Wingdings" pitchFamily="2" charset="2"/>
              <a:buChar char="ü"/>
            </a:pPr>
            <a:r>
              <a:rPr lang="en-US" dirty="0">
                <a:solidFill>
                  <a:srgbClr val="000000"/>
                </a:solidFill>
              </a:rPr>
              <a:t>Low water solubility</a:t>
            </a:r>
          </a:p>
          <a:p>
            <a:pPr marL="285750" indent="-285750">
              <a:buFont typeface="Wingdings" pitchFamily="2" charset="2"/>
              <a:buChar char="ü"/>
            </a:pPr>
            <a:r>
              <a:rPr lang="en-US" dirty="0">
                <a:solidFill>
                  <a:srgbClr val="000000"/>
                </a:solidFill>
              </a:rPr>
              <a:t>No bioaccumulation in the food chain – </a:t>
            </a:r>
            <a:r>
              <a:rPr lang="en-US" dirty="0">
                <a:solidFill>
                  <a:srgbClr val="FF0000"/>
                </a:solidFill>
              </a:rPr>
              <a:t>not </a:t>
            </a:r>
            <a:r>
              <a:rPr lang="en-US" dirty="0" err="1">
                <a:solidFill>
                  <a:srgbClr val="FF0000"/>
                </a:solidFill>
              </a:rPr>
              <a:t>bioaccumulative</a:t>
            </a:r>
            <a:endParaRPr lang="en-US" dirty="0">
              <a:solidFill>
                <a:srgbClr val="FF0000"/>
              </a:solidFill>
            </a:endParaRPr>
          </a:p>
          <a:p>
            <a:pPr marL="285750" indent="-285750">
              <a:buFont typeface="Wingdings" pitchFamily="2" charset="2"/>
              <a:buChar char="ü"/>
            </a:pPr>
            <a:r>
              <a:rPr lang="en-US" dirty="0">
                <a:solidFill>
                  <a:srgbClr val="000000"/>
                </a:solidFill>
              </a:rPr>
              <a:t>Not persistent in the environment –</a:t>
            </a:r>
            <a:r>
              <a:rPr lang="en-US" dirty="0">
                <a:solidFill>
                  <a:srgbClr val="FF0000"/>
                </a:solidFill>
              </a:rPr>
              <a:t> (1/2 life in water &lt; 1 hour)</a:t>
            </a:r>
          </a:p>
          <a:p>
            <a:pPr marL="285750" indent="-285750">
              <a:buFont typeface="Wingdings" pitchFamily="2" charset="2"/>
              <a:buChar char="ü"/>
            </a:pPr>
            <a:r>
              <a:rPr lang="en-US" dirty="0">
                <a:solidFill>
                  <a:srgbClr val="000000"/>
                </a:solidFill>
              </a:rPr>
              <a:t>Compatible with paint raw materials</a:t>
            </a:r>
          </a:p>
          <a:p>
            <a:pPr marL="285750" indent="-285750">
              <a:buFont typeface="Wingdings" pitchFamily="2" charset="2"/>
              <a:buChar char="ü"/>
            </a:pPr>
            <a:r>
              <a:rPr lang="en-US" dirty="0">
                <a:solidFill>
                  <a:srgbClr val="000000"/>
                </a:solidFill>
              </a:rPr>
              <a:t>Favorable price/performance</a:t>
            </a:r>
            <a:endParaRPr lang="en-US" dirty="0"/>
          </a:p>
        </p:txBody>
      </p:sp>
    </p:spTree>
    <p:extLst>
      <p:ext uri="{BB962C8B-B14F-4D97-AF65-F5344CB8AC3E}">
        <p14:creationId xmlns:p14="http://schemas.microsoft.com/office/powerpoint/2010/main" val="2858379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72992-A5E3-FB46-A19C-2799B47363E9}"/>
              </a:ext>
            </a:extLst>
          </p:cNvPr>
          <p:cNvSpPr>
            <a:spLocks noGrp="1"/>
          </p:cNvSpPr>
          <p:nvPr>
            <p:ph type="title"/>
          </p:nvPr>
        </p:nvSpPr>
        <p:spPr>
          <a:xfrm>
            <a:off x="726140" y="217208"/>
            <a:ext cx="11255189" cy="1325563"/>
          </a:xfrm>
        </p:spPr>
        <p:txBody>
          <a:bodyPr>
            <a:noAutofit/>
          </a:bodyPr>
          <a:lstStyle/>
          <a:p>
            <a:pPr fontAlgn="base">
              <a:spcAft>
                <a:spcPct val="0"/>
              </a:spcAft>
            </a:pPr>
            <a:r>
              <a:rPr lang="en-US" altLang="en-US" sz="4000" dirty="0">
                <a:latin typeface="+mn-lt"/>
              </a:rPr>
              <a:t>Dow Chemical Company: Designing an Environmentally Safe Marine Antifoulant</a:t>
            </a:r>
            <a:br>
              <a:rPr lang="en-US" altLang="en-US" dirty="0">
                <a:solidFill>
                  <a:srgbClr val="000000"/>
                </a:solidFill>
                <a:latin typeface="+mn-lt"/>
              </a:rPr>
            </a:br>
            <a:endParaRPr lang="en-US" sz="3200" dirty="0">
              <a:latin typeface="+mn-lt"/>
            </a:endParaRPr>
          </a:p>
        </p:txBody>
      </p:sp>
      <p:sp>
        <p:nvSpPr>
          <p:cNvPr id="6" name="TextBox 5">
            <a:extLst>
              <a:ext uri="{FF2B5EF4-FFF2-40B4-BE49-F238E27FC236}">
                <a16:creationId xmlns:a16="http://schemas.microsoft.com/office/drawing/2014/main" id="{A4A339D2-5DEC-E145-8256-7A07B690C3F3}"/>
              </a:ext>
            </a:extLst>
          </p:cNvPr>
          <p:cNvSpPr txBox="1"/>
          <p:nvPr/>
        </p:nvSpPr>
        <p:spPr>
          <a:xfrm>
            <a:off x="1127759" y="3929907"/>
            <a:ext cx="10282785"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rPr>
              <a:t>TBTO banned worldwide by the International Marine Organization = use was phased out by 2008</a:t>
            </a:r>
          </a:p>
          <a:p>
            <a:pPr marL="285750" indent="-285750">
              <a:buFont typeface="Arial" panose="020B0604020202020204" pitchFamily="34" charset="0"/>
              <a:buChar char="•"/>
            </a:pPr>
            <a:r>
              <a:rPr lang="en-US" sz="2400" dirty="0">
                <a:solidFill>
                  <a:srgbClr val="000000"/>
                </a:solidFill>
              </a:rPr>
              <a:t>European Union: Identified TBTO as a severe marine pollutant and SVHC (Substance of Very High Concern)</a:t>
            </a:r>
          </a:p>
        </p:txBody>
      </p:sp>
      <p:pic>
        <p:nvPicPr>
          <p:cNvPr id="9" name="Picture 8">
            <a:extLst>
              <a:ext uri="{FF2B5EF4-FFF2-40B4-BE49-F238E27FC236}">
                <a16:creationId xmlns:a16="http://schemas.microsoft.com/office/drawing/2014/main" id="{C2EE4E24-FC9B-6647-91E4-65291E9F4778}"/>
              </a:ext>
            </a:extLst>
          </p:cNvPr>
          <p:cNvPicPr>
            <a:picLocks noChangeAspect="1"/>
          </p:cNvPicPr>
          <p:nvPr/>
        </p:nvPicPr>
        <p:blipFill>
          <a:blip r:embed="rId3"/>
          <a:stretch>
            <a:fillRect/>
          </a:stretch>
        </p:blipFill>
        <p:spPr>
          <a:xfrm>
            <a:off x="4625562" y="1920245"/>
            <a:ext cx="2407476" cy="1632187"/>
          </a:xfrm>
          <a:prstGeom prst="rect">
            <a:avLst/>
          </a:prstGeom>
        </p:spPr>
      </p:pic>
    </p:spTree>
    <p:extLst>
      <p:ext uri="{BB962C8B-B14F-4D97-AF65-F5344CB8AC3E}">
        <p14:creationId xmlns:p14="http://schemas.microsoft.com/office/powerpoint/2010/main" val="378366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8CD6-A1F0-B04D-93CC-C31C0DB78AB6}"/>
              </a:ext>
            </a:extLst>
          </p:cNvPr>
          <p:cNvSpPr>
            <a:spLocks noGrp="1"/>
          </p:cNvSpPr>
          <p:nvPr>
            <p:ph type="title"/>
          </p:nvPr>
        </p:nvSpPr>
        <p:spPr>
          <a:xfrm>
            <a:off x="838200" y="94443"/>
            <a:ext cx="10515600" cy="1325563"/>
          </a:xfrm>
        </p:spPr>
        <p:txBody>
          <a:bodyPr>
            <a:normAutofit/>
          </a:bodyPr>
          <a:lstStyle/>
          <a:p>
            <a:r>
              <a:rPr lang="en-US" sz="4000" dirty="0">
                <a:latin typeface="+mn-lt"/>
              </a:rPr>
              <a:t>Presidential Green Chemistry Challenge: Some Winning Technologies</a:t>
            </a:r>
          </a:p>
        </p:txBody>
      </p:sp>
      <p:sp>
        <p:nvSpPr>
          <p:cNvPr id="3" name="Content Placeholder 2">
            <a:extLst>
              <a:ext uri="{FF2B5EF4-FFF2-40B4-BE49-F238E27FC236}">
                <a16:creationId xmlns:a16="http://schemas.microsoft.com/office/drawing/2014/main" id="{3A0ABCA5-D131-9E44-A509-91181B364D48}"/>
              </a:ext>
            </a:extLst>
          </p:cNvPr>
          <p:cNvSpPr>
            <a:spLocks noGrp="1"/>
          </p:cNvSpPr>
          <p:nvPr>
            <p:ph idx="1"/>
          </p:nvPr>
        </p:nvSpPr>
        <p:spPr>
          <a:xfrm>
            <a:off x="838200" y="1617979"/>
            <a:ext cx="10515600" cy="4570191"/>
          </a:xfrm>
        </p:spPr>
        <p:txBody>
          <a:bodyPr>
            <a:normAutofit fontScale="92500"/>
          </a:bodyPr>
          <a:lstStyle/>
          <a:p>
            <a:r>
              <a:rPr lang="en-US" sz="2400" dirty="0"/>
              <a:t>2016: </a:t>
            </a:r>
            <a:r>
              <a:rPr lang="en-US" sz="2400" dirty="0" err="1"/>
              <a:t>Newlight</a:t>
            </a:r>
            <a:r>
              <a:rPr lang="en-US" sz="2400" dirty="0"/>
              <a:t> Technologies, </a:t>
            </a:r>
            <a:r>
              <a:rPr lang="en-US" sz="2400" dirty="0" err="1"/>
              <a:t>AirCarbon</a:t>
            </a:r>
            <a:r>
              <a:rPr lang="en-US" sz="2400" dirty="0"/>
              <a:t>: Greenhouse Gas Transformed into High-Performance Thermoplastic</a:t>
            </a:r>
          </a:p>
          <a:p>
            <a:r>
              <a:rPr lang="en-US" sz="2400" dirty="0"/>
              <a:t>2012: Buckman International, Inc.: Enzymes Reduce the Energy and Wood Fiber Required to Manufacture High-Quality Paper and Paperboard</a:t>
            </a:r>
          </a:p>
          <a:p>
            <a:r>
              <a:rPr lang="en-US" sz="2400" dirty="0"/>
              <a:t>2011: Professor Bruce H. </a:t>
            </a:r>
            <a:r>
              <a:rPr lang="en-US" sz="2400" dirty="0" err="1"/>
              <a:t>Lipshutz</a:t>
            </a:r>
            <a:r>
              <a:rPr lang="en-US" sz="2400" dirty="0"/>
              <a:t>, Towards Ending Our Dependence on Organic Solvents</a:t>
            </a:r>
          </a:p>
          <a:p>
            <a:r>
              <a:rPr lang="en-US" sz="2400" dirty="0"/>
              <a:t>2008: </a:t>
            </a:r>
            <a:r>
              <a:rPr lang="en-US" sz="2400" dirty="0" err="1"/>
              <a:t>SiGNa</a:t>
            </a:r>
            <a:r>
              <a:rPr lang="en-US" sz="2400" dirty="0"/>
              <a:t> Chemistry, Inc.: New Stabilized Alkali Metals for Safer, Sustainable Syntheses</a:t>
            </a:r>
          </a:p>
          <a:p>
            <a:r>
              <a:rPr lang="en-US" sz="2400" dirty="0"/>
              <a:t>2005: Archer Daniels Midland and Novozymes, </a:t>
            </a:r>
            <a:r>
              <a:rPr lang="en-US" sz="2400" dirty="0" err="1"/>
              <a:t>NovaLipid</a:t>
            </a:r>
            <a:r>
              <a:rPr lang="en-US" sz="2400" baseline="30000" dirty="0" err="1"/>
              <a:t>TM</a:t>
            </a:r>
            <a:r>
              <a:rPr lang="en-US" sz="2400" dirty="0"/>
              <a:t>: Low Trans Fats and Oils Produced by Enzymatic Interesterification of Vegetable Oils Using </a:t>
            </a:r>
            <a:r>
              <a:rPr lang="en-US" sz="2400" dirty="0" err="1"/>
              <a:t>Lipozyme</a:t>
            </a:r>
            <a:r>
              <a:rPr lang="en-US" sz="2400" dirty="0"/>
              <a:t>®</a:t>
            </a:r>
          </a:p>
          <a:p>
            <a:r>
              <a:rPr lang="en-US" sz="2400" dirty="0"/>
              <a:t>2002: Pfizer re-design of Sertraline (ZOLOFT®)</a:t>
            </a:r>
          </a:p>
          <a:p>
            <a:r>
              <a:rPr lang="en-US" sz="2400" dirty="0"/>
              <a:t>1996: Dow Chemical Company Designing an Environmentally Safe Marine Antifoulant</a:t>
            </a:r>
          </a:p>
          <a:p>
            <a:endParaRPr lang="en-US" sz="2400" dirty="0"/>
          </a:p>
        </p:txBody>
      </p:sp>
    </p:spTree>
    <p:extLst>
      <p:ext uri="{BB962C8B-B14F-4D97-AF65-F5344CB8AC3E}">
        <p14:creationId xmlns:p14="http://schemas.microsoft.com/office/powerpoint/2010/main" val="2905941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D529-3B63-EC4C-B7EC-B7B00378BCB4}"/>
              </a:ext>
            </a:extLst>
          </p:cNvPr>
          <p:cNvSpPr>
            <a:spLocks noGrp="1"/>
          </p:cNvSpPr>
          <p:nvPr>
            <p:ph type="title"/>
          </p:nvPr>
        </p:nvSpPr>
        <p:spPr>
          <a:xfrm>
            <a:off x="739587" y="244102"/>
            <a:ext cx="11255189" cy="1325563"/>
          </a:xfrm>
        </p:spPr>
        <p:txBody>
          <a:bodyPr>
            <a:noAutofit/>
          </a:bodyPr>
          <a:lstStyle/>
          <a:p>
            <a:pPr fontAlgn="base">
              <a:spcAft>
                <a:spcPct val="0"/>
              </a:spcAft>
            </a:pPr>
            <a:r>
              <a:rPr lang="en-US" altLang="en-US" sz="4000" dirty="0">
                <a:latin typeface="+mn-lt"/>
              </a:rPr>
              <a:t>Dow Chemical Company: Designing an Environmentally Safe Marine Antifoulant</a:t>
            </a:r>
            <a:br>
              <a:rPr lang="en-US" altLang="en-US" dirty="0">
                <a:solidFill>
                  <a:srgbClr val="000000"/>
                </a:solidFill>
                <a:latin typeface="+mn-lt"/>
              </a:rPr>
            </a:br>
            <a:endParaRPr lang="en-US" sz="3200" dirty="0">
              <a:latin typeface="+mn-lt"/>
            </a:endParaRPr>
          </a:p>
        </p:txBody>
      </p:sp>
      <p:sp>
        <p:nvSpPr>
          <p:cNvPr id="3" name="Content Placeholder 2">
            <a:extLst>
              <a:ext uri="{FF2B5EF4-FFF2-40B4-BE49-F238E27FC236}">
                <a16:creationId xmlns:a16="http://schemas.microsoft.com/office/drawing/2014/main" id="{0CAABB56-3236-A34C-8B57-62166585E1B4}"/>
              </a:ext>
            </a:extLst>
          </p:cNvPr>
          <p:cNvSpPr>
            <a:spLocks noGrp="1"/>
          </p:cNvSpPr>
          <p:nvPr>
            <p:ph idx="1"/>
          </p:nvPr>
        </p:nvSpPr>
        <p:spPr>
          <a:xfrm>
            <a:off x="779929" y="1667852"/>
            <a:ext cx="6788978" cy="3858893"/>
          </a:xfrm>
        </p:spPr>
        <p:txBody>
          <a:bodyPr>
            <a:normAutofit fontScale="85000" lnSpcReduction="10000"/>
          </a:bodyPr>
          <a:lstStyle/>
          <a:p>
            <a:pPr>
              <a:buNone/>
            </a:pPr>
            <a:r>
              <a:rPr lang="en-US" altLang="en-US" sz="2400" dirty="0"/>
              <a:t>Sea-Nine</a:t>
            </a:r>
            <a:r>
              <a:rPr lang="en-US" altLang="en-US" sz="2400" dirty="0">
                <a:cs typeface="Arial" panose="020B0604020202020204" pitchFamily="34" charset="0"/>
              </a:rPr>
              <a:t>® 211</a:t>
            </a:r>
            <a:r>
              <a:rPr lang="en-US" altLang="en-US" sz="2400" dirty="0"/>
              <a:t> works by maintaining a hostile growing environment for marine organisms. When organisms attach to the hull (treated with DCOI), proteins at the point of attachment with the hull react with the DCOI.  This reaction with the DCOI prevents the use of these proteins for other metabolic processes. The organism thus detaches itself and searches for a more hospitable surface on which to grow. </a:t>
            </a:r>
          </a:p>
          <a:p>
            <a:pPr>
              <a:buNone/>
            </a:pPr>
            <a:endParaRPr lang="en-US" altLang="en-US" sz="2400" dirty="0"/>
          </a:p>
          <a:p>
            <a:pPr>
              <a:buNone/>
            </a:pPr>
            <a:r>
              <a:rPr lang="en-US" altLang="en-US" sz="2400" dirty="0"/>
              <a:t>Only organisms attached to hull of ship are exposed to toxic levels of DCOI.</a:t>
            </a:r>
          </a:p>
          <a:p>
            <a:pPr>
              <a:buNone/>
            </a:pPr>
            <a:endParaRPr lang="en-US" altLang="en-US" sz="2400" dirty="0"/>
          </a:p>
          <a:p>
            <a:pPr>
              <a:buNone/>
            </a:pPr>
            <a:r>
              <a:rPr lang="en-US" altLang="en-US" sz="2400" dirty="0"/>
              <a:t>Readily biodegrades once leached from ship (half-life is less than one hour in sea water).</a:t>
            </a:r>
          </a:p>
        </p:txBody>
      </p:sp>
      <p:sp>
        <p:nvSpPr>
          <p:cNvPr id="4" name="TextBox 3">
            <a:extLst>
              <a:ext uri="{FF2B5EF4-FFF2-40B4-BE49-F238E27FC236}">
                <a16:creationId xmlns:a16="http://schemas.microsoft.com/office/drawing/2014/main" id="{993CCFD2-8959-F949-8AA6-2EA641559166}"/>
              </a:ext>
            </a:extLst>
          </p:cNvPr>
          <p:cNvSpPr txBox="1"/>
          <p:nvPr/>
        </p:nvSpPr>
        <p:spPr>
          <a:xfrm>
            <a:off x="8879032" y="5935357"/>
            <a:ext cx="3222900" cy="769441"/>
          </a:xfrm>
          <a:prstGeom prst="rect">
            <a:avLst/>
          </a:prstGeom>
          <a:noFill/>
        </p:spPr>
        <p:txBody>
          <a:bodyPr wrap="square" rtlCol="0">
            <a:spAutoFit/>
          </a:bodyPr>
          <a:lstStyle/>
          <a:p>
            <a:pPr algn="ctr"/>
            <a:r>
              <a:rPr lang="en-US" sz="1100" dirty="0"/>
              <a:t>http://</a:t>
            </a:r>
            <a:r>
              <a:rPr lang="en-US" sz="1100" dirty="0" err="1"/>
              <a:t>msdssearch.dow.com</a:t>
            </a:r>
            <a:r>
              <a:rPr lang="en-US" sz="1100" dirty="0"/>
              <a:t>/</a:t>
            </a:r>
            <a:r>
              <a:rPr lang="en-US" sz="1100" dirty="0" err="1"/>
              <a:t>PublishedLiteratureDOWCOM</a:t>
            </a:r>
            <a:r>
              <a:rPr lang="en-US" sz="1100" dirty="0"/>
              <a:t>/dh_08a4/0901b803808a4d1e.pdf?filepath=microbial/pdfs/</a:t>
            </a:r>
            <a:r>
              <a:rPr lang="en-US" sz="1100" dirty="0" err="1"/>
              <a:t>noreg</a:t>
            </a:r>
            <a:r>
              <a:rPr lang="en-US" sz="1100" dirty="0"/>
              <a:t>/253-02760.pdf&amp;fromPage=</a:t>
            </a:r>
            <a:r>
              <a:rPr lang="en-US" sz="1100" dirty="0" err="1"/>
              <a:t>GetDoc</a:t>
            </a:r>
            <a:endParaRPr lang="en-US" sz="1100" dirty="0"/>
          </a:p>
        </p:txBody>
      </p:sp>
      <p:pic>
        <p:nvPicPr>
          <p:cNvPr id="5" name="Picture 4">
            <a:extLst>
              <a:ext uri="{FF2B5EF4-FFF2-40B4-BE49-F238E27FC236}">
                <a16:creationId xmlns:a16="http://schemas.microsoft.com/office/drawing/2014/main" id="{1F70DABD-726F-DE46-BCBF-70597518F149}"/>
              </a:ext>
            </a:extLst>
          </p:cNvPr>
          <p:cNvPicPr>
            <a:picLocks noChangeAspect="1"/>
          </p:cNvPicPr>
          <p:nvPr/>
        </p:nvPicPr>
        <p:blipFill>
          <a:blip r:embed="rId3"/>
          <a:stretch>
            <a:fillRect/>
          </a:stretch>
        </p:blipFill>
        <p:spPr>
          <a:xfrm>
            <a:off x="9022319" y="2214373"/>
            <a:ext cx="1584960" cy="1337310"/>
          </a:xfrm>
          <a:prstGeom prst="rect">
            <a:avLst/>
          </a:prstGeom>
        </p:spPr>
      </p:pic>
      <p:sp>
        <p:nvSpPr>
          <p:cNvPr id="6" name="TextBox 5">
            <a:extLst>
              <a:ext uri="{FF2B5EF4-FFF2-40B4-BE49-F238E27FC236}">
                <a16:creationId xmlns:a16="http://schemas.microsoft.com/office/drawing/2014/main" id="{CB3E899D-2D41-C947-8CA8-1B74EFB378B0}"/>
              </a:ext>
            </a:extLst>
          </p:cNvPr>
          <p:cNvSpPr txBox="1"/>
          <p:nvPr/>
        </p:nvSpPr>
        <p:spPr>
          <a:xfrm>
            <a:off x="7447883" y="3809299"/>
            <a:ext cx="4824141" cy="369332"/>
          </a:xfrm>
          <a:prstGeom prst="rect">
            <a:avLst/>
          </a:prstGeom>
          <a:noFill/>
        </p:spPr>
        <p:txBody>
          <a:bodyPr wrap="none" rtlCol="0">
            <a:spAutoFit/>
          </a:bodyPr>
          <a:lstStyle/>
          <a:p>
            <a:r>
              <a:rPr lang="en-US" dirty="0"/>
              <a:t>4,5-dichloro-2-n-octyl-4-isothiazolin-3-one (DCOI)</a:t>
            </a:r>
          </a:p>
        </p:txBody>
      </p:sp>
    </p:spTree>
    <p:extLst>
      <p:ext uri="{BB962C8B-B14F-4D97-AF65-F5344CB8AC3E}">
        <p14:creationId xmlns:p14="http://schemas.microsoft.com/office/powerpoint/2010/main" val="934789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425E-392D-614B-A5A4-70BE96ADAAEB}"/>
              </a:ext>
            </a:extLst>
          </p:cNvPr>
          <p:cNvSpPr>
            <a:spLocks noGrp="1"/>
          </p:cNvSpPr>
          <p:nvPr>
            <p:ph type="ctrTitle"/>
          </p:nvPr>
        </p:nvSpPr>
        <p:spPr>
          <a:xfrm>
            <a:off x="1996678" y="2635790"/>
            <a:ext cx="8198644" cy="2387600"/>
          </a:xfrm>
        </p:spPr>
        <p:txBody>
          <a:bodyPr anchor="t">
            <a:normAutofit/>
          </a:bodyPr>
          <a:lstStyle/>
          <a:p>
            <a:r>
              <a:rPr lang="en-US" altLang="en-US" sz="4000" dirty="0">
                <a:solidFill>
                  <a:schemeClr val="tx1">
                    <a:lumMod val="75000"/>
                    <a:lumOff val="25000"/>
                  </a:schemeClr>
                </a:solidFill>
                <a:latin typeface="+mn-lt"/>
                <a:cs typeface="Calibri Light" panose="020F0302020204030204" pitchFamily="34" charset="0"/>
              </a:rPr>
              <a:t>Real-World Cases in Green Chemistry: A class exercise</a:t>
            </a:r>
            <a:endParaRPr lang="en-US" sz="4000" dirty="0">
              <a:solidFill>
                <a:schemeClr val="tx1">
                  <a:lumMod val="75000"/>
                  <a:lumOff val="25000"/>
                </a:schemeClr>
              </a:solidFill>
              <a:latin typeface="+mn-lt"/>
              <a:cs typeface="Calibri Light" panose="020F0302020204030204" pitchFamily="34" charset="0"/>
            </a:endParaRPr>
          </a:p>
        </p:txBody>
      </p:sp>
    </p:spTree>
    <p:extLst>
      <p:ext uri="{BB962C8B-B14F-4D97-AF65-F5344CB8AC3E}">
        <p14:creationId xmlns:p14="http://schemas.microsoft.com/office/powerpoint/2010/main" val="979653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9BA3-8B8A-814B-A746-8FAAF1836EB3}"/>
              </a:ext>
            </a:extLst>
          </p:cNvPr>
          <p:cNvSpPr>
            <a:spLocks noGrp="1"/>
          </p:cNvSpPr>
          <p:nvPr>
            <p:ph type="title"/>
          </p:nvPr>
        </p:nvSpPr>
        <p:spPr/>
        <p:txBody>
          <a:bodyPr>
            <a:normAutofit/>
          </a:bodyPr>
          <a:lstStyle/>
          <a:p>
            <a:r>
              <a:rPr lang="en-US" sz="4000" dirty="0">
                <a:latin typeface="+mn-lt"/>
              </a:rPr>
              <a:t>Real-World Cases in Green Chemistry</a:t>
            </a:r>
          </a:p>
        </p:txBody>
      </p:sp>
      <p:sp>
        <p:nvSpPr>
          <p:cNvPr id="3" name="Content Placeholder 2">
            <a:extLst>
              <a:ext uri="{FF2B5EF4-FFF2-40B4-BE49-F238E27FC236}">
                <a16:creationId xmlns:a16="http://schemas.microsoft.com/office/drawing/2014/main" id="{16389E79-4B2F-4645-A6A1-F6AC7B1975B6}"/>
              </a:ext>
            </a:extLst>
          </p:cNvPr>
          <p:cNvSpPr>
            <a:spLocks noGrp="1"/>
          </p:cNvSpPr>
          <p:nvPr>
            <p:ph idx="1"/>
          </p:nvPr>
        </p:nvSpPr>
        <p:spPr>
          <a:xfrm>
            <a:off x="838200" y="1602215"/>
            <a:ext cx="10515600" cy="4201206"/>
          </a:xfrm>
        </p:spPr>
        <p:txBody>
          <a:bodyPr>
            <a:normAutofit/>
          </a:bodyPr>
          <a:lstStyle/>
          <a:p>
            <a:r>
              <a:rPr lang="en-US" sz="2400" dirty="0"/>
              <a:t>Students select a Presidential Green Chemistry Challenge Award winner of interest</a:t>
            </a:r>
          </a:p>
          <a:p>
            <a:r>
              <a:rPr lang="en-US" sz="2400" dirty="0"/>
              <a:t>Summarize the “traditional” chemistry, or problem that the award addresses</a:t>
            </a:r>
          </a:p>
          <a:p>
            <a:r>
              <a:rPr lang="en-US" sz="2400" dirty="0"/>
              <a:t>Summarize the greener chemistry</a:t>
            </a:r>
          </a:p>
          <a:p>
            <a:pPr lvl="1"/>
            <a:r>
              <a:rPr lang="en-US" dirty="0"/>
              <a:t>Including the economic and environmental (and human health) benefit</a:t>
            </a:r>
          </a:p>
          <a:p>
            <a:r>
              <a:rPr lang="en-US" sz="2400" dirty="0"/>
              <a:t>Create a PowerPoint presentation, report, or poster presentation and present it back to the class!</a:t>
            </a:r>
          </a:p>
        </p:txBody>
      </p:sp>
    </p:spTree>
    <p:extLst>
      <p:ext uri="{BB962C8B-B14F-4D97-AF65-F5344CB8AC3E}">
        <p14:creationId xmlns:p14="http://schemas.microsoft.com/office/powerpoint/2010/main" val="3139328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D01B-9DF1-48D3-BE84-EDBB1423C388}"/>
              </a:ext>
            </a:extLst>
          </p:cNvPr>
          <p:cNvSpPr>
            <a:spLocks noGrp="1"/>
          </p:cNvSpPr>
          <p:nvPr>
            <p:ph type="title"/>
          </p:nvPr>
        </p:nvSpPr>
        <p:spPr/>
        <p:txBody>
          <a:bodyPr>
            <a:normAutofit/>
          </a:bodyPr>
          <a:lstStyle/>
          <a:p>
            <a:r>
              <a:rPr lang="en-US" sz="4000" dirty="0">
                <a:latin typeface="+mn-lt"/>
              </a:rPr>
              <a:t>Summary</a:t>
            </a:r>
          </a:p>
        </p:txBody>
      </p:sp>
      <p:sp>
        <p:nvSpPr>
          <p:cNvPr id="4" name="Content Placeholder 2">
            <a:extLst>
              <a:ext uri="{FF2B5EF4-FFF2-40B4-BE49-F238E27FC236}">
                <a16:creationId xmlns:a16="http://schemas.microsoft.com/office/drawing/2014/main" id="{6E8FE687-FDEE-2B42-AB94-5951986ABD10}"/>
              </a:ext>
            </a:extLst>
          </p:cNvPr>
          <p:cNvSpPr>
            <a:spLocks noGrp="1"/>
          </p:cNvSpPr>
          <p:nvPr>
            <p:ph idx="1"/>
          </p:nvPr>
        </p:nvSpPr>
        <p:spPr/>
        <p:txBody>
          <a:bodyPr>
            <a:normAutofit/>
          </a:bodyPr>
          <a:lstStyle/>
          <a:p>
            <a:r>
              <a:rPr lang="en-US" sz="2400" dirty="0"/>
              <a:t>Presidential Green Chemistry Challenge Awards: Case studies for understanding real-world examples of Green Chemistry technologies</a:t>
            </a:r>
          </a:p>
          <a:p>
            <a:r>
              <a:rPr lang="en-US" sz="2400" dirty="0"/>
              <a:t>PGCCA case studies are examples of greener technologies that also have economic benefits, and work just as good (or better) than traditional counterparts</a:t>
            </a:r>
          </a:p>
          <a:p>
            <a:pPr lvl="1"/>
            <a:r>
              <a:rPr lang="en-US" sz="2000" dirty="0"/>
              <a:t>Environmental and human health benefits, economic benefits, and performance benefits are 3 main aspects of green chemistry technologies</a:t>
            </a:r>
          </a:p>
          <a:p>
            <a:r>
              <a:rPr lang="en-US" sz="2400" dirty="0"/>
              <a:t>Use the PGCCA’s as examples to learn more about applied Green Chemistry!</a:t>
            </a:r>
            <a:endParaRPr lang="en-US" sz="2000" dirty="0"/>
          </a:p>
          <a:p>
            <a:pPr lvl="1"/>
            <a:endParaRPr lang="en-US" dirty="0"/>
          </a:p>
        </p:txBody>
      </p:sp>
    </p:spTree>
    <p:extLst>
      <p:ext uri="{BB962C8B-B14F-4D97-AF65-F5344CB8AC3E}">
        <p14:creationId xmlns:p14="http://schemas.microsoft.com/office/powerpoint/2010/main" val="331492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425E-392D-614B-A5A4-70BE96ADAAEB}"/>
              </a:ext>
            </a:extLst>
          </p:cNvPr>
          <p:cNvSpPr>
            <a:spLocks noGrp="1"/>
          </p:cNvSpPr>
          <p:nvPr>
            <p:ph type="ctrTitle"/>
          </p:nvPr>
        </p:nvSpPr>
        <p:spPr>
          <a:xfrm>
            <a:off x="914400" y="2096220"/>
            <a:ext cx="10363200" cy="2387600"/>
          </a:xfrm>
        </p:spPr>
        <p:txBody>
          <a:bodyPr>
            <a:normAutofit/>
          </a:bodyPr>
          <a:lstStyle/>
          <a:p>
            <a:r>
              <a:rPr lang="en-US" sz="4000" dirty="0" err="1">
                <a:latin typeface="+mn-lt"/>
              </a:rPr>
              <a:t>Newlight</a:t>
            </a:r>
            <a:r>
              <a:rPr lang="en-US" sz="4000" dirty="0">
                <a:latin typeface="+mn-lt"/>
              </a:rPr>
              <a:t> Technologies, </a:t>
            </a:r>
            <a:r>
              <a:rPr lang="en-US" sz="4000" dirty="0" err="1">
                <a:latin typeface="+mn-lt"/>
              </a:rPr>
              <a:t>AirCarbon</a:t>
            </a:r>
            <a:r>
              <a:rPr lang="en-US" sz="4000" dirty="0">
                <a:latin typeface="+mn-lt"/>
              </a:rPr>
              <a:t>: Greenhouse Gas Transformed into High-Performance Thermoplastic</a:t>
            </a:r>
          </a:p>
        </p:txBody>
      </p:sp>
      <p:sp>
        <p:nvSpPr>
          <p:cNvPr id="3" name="Text Placeholder 2">
            <a:extLst>
              <a:ext uri="{FF2B5EF4-FFF2-40B4-BE49-F238E27FC236}">
                <a16:creationId xmlns:a16="http://schemas.microsoft.com/office/drawing/2014/main" id="{F9475130-AF90-D94C-80B2-D09EDC612250}"/>
              </a:ext>
            </a:extLst>
          </p:cNvPr>
          <p:cNvSpPr>
            <a:spLocks noGrp="1"/>
          </p:cNvSpPr>
          <p:nvPr>
            <p:ph type="subTitle" idx="1"/>
          </p:nvPr>
        </p:nvSpPr>
        <p:spPr/>
        <p:txBody>
          <a:bodyPr/>
          <a:lstStyle/>
          <a:p>
            <a:pPr algn="ctr"/>
            <a:r>
              <a:rPr lang="en-US" b="1" dirty="0">
                <a:solidFill>
                  <a:schemeClr val="tx1">
                    <a:lumMod val="50000"/>
                    <a:lumOff val="50000"/>
                  </a:schemeClr>
                </a:solidFill>
              </a:rPr>
              <a:t>2016 Designing Greener Chemicals and Specific Environmental Benefit: Climate Change Award</a:t>
            </a:r>
          </a:p>
          <a:p>
            <a:pPr algn="ctr"/>
            <a:endParaRPr lang="en-US" dirty="0"/>
          </a:p>
        </p:txBody>
      </p:sp>
    </p:spTree>
    <p:extLst>
      <p:ext uri="{BB962C8B-B14F-4D97-AF65-F5344CB8AC3E}">
        <p14:creationId xmlns:p14="http://schemas.microsoft.com/office/powerpoint/2010/main" val="578798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0873-FBAC-C643-A7EE-D88DCA0E8A3C}"/>
              </a:ext>
            </a:extLst>
          </p:cNvPr>
          <p:cNvSpPr>
            <a:spLocks noGrp="1"/>
          </p:cNvSpPr>
          <p:nvPr>
            <p:ph type="title"/>
          </p:nvPr>
        </p:nvSpPr>
        <p:spPr>
          <a:xfrm>
            <a:off x="512109" y="44008"/>
            <a:ext cx="11452412" cy="1944938"/>
          </a:xfrm>
        </p:spPr>
        <p:txBody>
          <a:bodyPr>
            <a:normAutofit fontScale="90000"/>
          </a:bodyPr>
          <a:lstStyle/>
          <a:p>
            <a:r>
              <a:rPr lang="en-US" dirty="0" err="1">
                <a:latin typeface="+mn-lt"/>
              </a:rPr>
              <a:t>Newlight</a:t>
            </a:r>
            <a:r>
              <a:rPr lang="en-US" dirty="0">
                <a:latin typeface="+mn-lt"/>
              </a:rPr>
              <a:t> Technologies: Greenhouse Gas Transformed into High-Performance Thermoplastic</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F5F1C3A2-C2E7-2A4B-8375-B70F45E7F651}"/>
              </a:ext>
            </a:extLst>
          </p:cNvPr>
          <p:cNvSpPr>
            <a:spLocks noGrp="1"/>
          </p:cNvSpPr>
          <p:nvPr>
            <p:ph idx="1"/>
          </p:nvPr>
        </p:nvSpPr>
        <p:spPr>
          <a:xfrm>
            <a:off x="736602" y="1649036"/>
            <a:ext cx="6922168" cy="4415589"/>
          </a:xfrm>
        </p:spPr>
        <p:txBody>
          <a:bodyPr>
            <a:normAutofit fontScale="92500" lnSpcReduction="20000"/>
          </a:bodyPr>
          <a:lstStyle/>
          <a:p>
            <a:r>
              <a:rPr lang="en-US" sz="2600" b="1" dirty="0"/>
              <a:t>2016 Designing Greener Chemicals and Specific Environmental Benefit: Climate Change Award</a:t>
            </a:r>
          </a:p>
          <a:p>
            <a:r>
              <a:rPr lang="en-US" sz="2600" dirty="0"/>
              <a:t>Developed a low-cost plastic made from methane-based greenhouse gas that is used to make: </a:t>
            </a:r>
          </a:p>
          <a:p>
            <a:pPr lvl="1"/>
            <a:r>
              <a:rPr lang="en-US" sz="2600" dirty="0"/>
              <a:t>bags;</a:t>
            </a:r>
          </a:p>
          <a:p>
            <a:pPr lvl="1"/>
            <a:r>
              <a:rPr lang="en-US" sz="2600" dirty="0"/>
              <a:t>cell phone cases;</a:t>
            </a:r>
          </a:p>
          <a:p>
            <a:pPr lvl="1"/>
            <a:r>
              <a:rPr lang="en-US" sz="2600" dirty="0"/>
              <a:t>containers;</a:t>
            </a:r>
          </a:p>
          <a:p>
            <a:pPr lvl="1"/>
            <a:r>
              <a:rPr lang="en-US" sz="2600" dirty="0"/>
              <a:t>furniture; and</a:t>
            </a:r>
          </a:p>
          <a:p>
            <a:pPr lvl="1"/>
            <a:r>
              <a:rPr lang="en-US" sz="2600" dirty="0"/>
              <a:t>other products.</a:t>
            </a:r>
          </a:p>
          <a:p>
            <a:r>
              <a:rPr lang="en-US" sz="2600" dirty="0"/>
              <a:t>The new plastic is: </a:t>
            </a:r>
          </a:p>
          <a:p>
            <a:pPr lvl="1"/>
            <a:r>
              <a:rPr lang="en-US" sz="2600" dirty="0"/>
              <a:t>net carbon negative; and</a:t>
            </a:r>
          </a:p>
          <a:p>
            <a:pPr lvl="1"/>
            <a:r>
              <a:rPr lang="en-US" sz="2600" dirty="0"/>
              <a:t>has equal or better performance than petroleum-based plastic products.</a:t>
            </a:r>
          </a:p>
          <a:p>
            <a:endParaRPr lang="en-US" b="1" dirty="0"/>
          </a:p>
          <a:p>
            <a:endParaRPr lang="en-US" dirty="0"/>
          </a:p>
        </p:txBody>
      </p:sp>
      <p:pic>
        <p:nvPicPr>
          <p:cNvPr id="1026" name="Picture 2" descr="Newlight Technologies Aircarbon methane plastic chair">
            <a:extLst>
              <a:ext uri="{FF2B5EF4-FFF2-40B4-BE49-F238E27FC236}">
                <a16:creationId xmlns:a16="http://schemas.microsoft.com/office/drawing/2014/main" id="{EA706CFA-2545-9842-81EB-170FF560B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819" y="2111746"/>
            <a:ext cx="4543128" cy="3412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A4E819-70FB-1942-A987-13CF903F27B5}"/>
              </a:ext>
            </a:extLst>
          </p:cNvPr>
          <p:cNvSpPr txBox="1"/>
          <p:nvPr/>
        </p:nvSpPr>
        <p:spPr>
          <a:xfrm>
            <a:off x="9043987" y="6301110"/>
            <a:ext cx="3105959" cy="738664"/>
          </a:xfrm>
          <a:prstGeom prst="rect">
            <a:avLst/>
          </a:prstGeom>
          <a:noFill/>
        </p:spPr>
        <p:txBody>
          <a:bodyPr wrap="square" rtlCol="0">
            <a:spAutoFit/>
          </a:bodyPr>
          <a:lstStyle/>
          <a:p>
            <a:r>
              <a:rPr lang="en-US" sz="1200" dirty="0"/>
              <a:t>http://</a:t>
            </a:r>
            <a:r>
              <a:rPr lang="en-US" sz="1200" dirty="0" err="1"/>
              <a:t>bestofwhatsnew.popsci.com</a:t>
            </a:r>
            <a:r>
              <a:rPr lang="en-US" sz="1200" dirty="0"/>
              <a:t>/</a:t>
            </a:r>
            <a:r>
              <a:rPr lang="en-US" sz="1200" dirty="0" err="1"/>
              <a:t>newlight</a:t>
            </a:r>
            <a:r>
              <a:rPr lang="en-US" sz="1200" dirty="0"/>
              <a:t>-technologies-</a:t>
            </a:r>
            <a:r>
              <a:rPr lang="en-US" sz="1200" dirty="0" err="1"/>
              <a:t>aircarbon</a:t>
            </a:r>
            <a:endParaRPr lang="en-US" sz="1200" dirty="0"/>
          </a:p>
          <a:p>
            <a:endParaRPr lang="en-US" dirty="0"/>
          </a:p>
        </p:txBody>
      </p:sp>
    </p:spTree>
    <p:extLst>
      <p:ext uri="{BB962C8B-B14F-4D97-AF65-F5344CB8AC3E}">
        <p14:creationId xmlns:p14="http://schemas.microsoft.com/office/powerpoint/2010/main" val="415534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0873-FBAC-C643-A7EE-D88DCA0E8A3C}"/>
              </a:ext>
            </a:extLst>
          </p:cNvPr>
          <p:cNvSpPr>
            <a:spLocks noGrp="1"/>
          </p:cNvSpPr>
          <p:nvPr>
            <p:ph type="title"/>
          </p:nvPr>
        </p:nvSpPr>
        <p:spPr>
          <a:xfrm>
            <a:off x="435770" y="13447"/>
            <a:ext cx="11595847" cy="1944938"/>
          </a:xfrm>
        </p:spPr>
        <p:txBody>
          <a:bodyPr>
            <a:normAutofit fontScale="90000"/>
          </a:bodyPr>
          <a:lstStyle/>
          <a:p>
            <a:r>
              <a:rPr lang="en-US" dirty="0" err="1">
                <a:latin typeface="+mn-lt"/>
              </a:rPr>
              <a:t>Newlight</a:t>
            </a:r>
            <a:r>
              <a:rPr lang="en-US" dirty="0">
                <a:latin typeface="+mn-lt"/>
              </a:rPr>
              <a:t> Technologies: Greenhouse Gas Transformed into High-Performance Thermoplastic</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F5F1C3A2-C2E7-2A4B-8375-B70F45E7F651}"/>
              </a:ext>
            </a:extLst>
          </p:cNvPr>
          <p:cNvSpPr>
            <a:spLocks noGrp="1"/>
          </p:cNvSpPr>
          <p:nvPr>
            <p:ph idx="1"/>
          </p:nvPr>
        </p:nvSpPr>
        <p:spPr>
          <a:xfrm>
            <a:off x="793376" y="1662483"/>
            <a:ext cx="10937412" cy="4415589"/>
          </a:xfrm>
        </p:spPr>
        <p:txBody>
          <a:bodyPr>
            <a:normAutofit/>
          </a:bodyPr>
          <a:lstStyle/>
          <a:p>
            <a:r>
              <a:rPr lang="en-US" dirty="0"/>
              <a:t>The Challenge: Greenhouse Gas emissions</a:t>
            </a:r>
          </a:p>
          <a:p>
            <a:pPr lvl="1"/>
            <a:r>
              <a:rPr lang="en-US" dirty="0">
                <a:sym typeface="Wingdings" pitchFamily="2" charset="2"/>
              </a:rPr>
              <a:t>Methane emissions – farms, landfills, energy facilities, etc.</a:t>
            </a:r>
          </a:p>
          <a:p>
            <a:r>
              <a:rPr lang="en-US" dirty="0">
                <a:sym typeface="Wingdings" pitchFamily="2" charset="2"/>
              </a:rPr>
              <a:t>How to turn carbon emissions (methane) into a useful material? </a:t>
            </a:r>
          </a:p>
          <a:p>
            <a:r>
              <a:rPr lang="en-US" dirty="0"/>
              <a:t>Air + GHG </a:t>
            </a:r>
            <a:r>
              <a:rPr lang="en-US" dirty="0">
                <a:sym typeface="Wingdings" pitchFamily="2" charset="2"/>
              </a:rPr>
              <a:t> Plastics</a:t>
            </a:r>
          </a:p>
          <a:p>
            <a:r>
              <a:rPr lang="en-US" dirty="0">
                <a:sym typeface="Wingdings" pitchFamily="2" charset="2"/>
              </a:rPr>
              <a:t>Using biocatalyst</a:t>
            </a:r>
          </a:p>
          <a:p>
            <a:endParaRPr lang="en-US" b="1" dirty="0">
              <a:sym typeface="Wingdings" pitchFamily="2" charset="2"/>
            </a:endParaRPr>
          </a:p>
          <a:p>
            <a:endParaRPr lang="en-US" b="1" dirty="0">
              <a:sym typeface="Wingdings" pitchFamily="2" charset="2"/>
            </a:endParaRPr>
          </a:p>
          <a:p>
            <a:pPr marL="0" indent="0">
              <a:buNone/>
            </a:pPr>
            <a:endParaRPr lang="en-US" dirty="0"/>
          </a:p>
          <a:p>
            <a:endParaRPr lang="en-US" b="1" dirty="0"/>
          </a:p>
          <a:p>
            <a:endParaRPr lang="en-US" dirty="0"/>
          </a:p>
        </p:txBody>
      </p:sp>
      <p:sp>
        <p:nvSpPr>
          <p:cNvPr id="4" name="TextBox 3">
            <a:extLst>
              <a:ext uri="{FF2B5EF4-FFF2-40B4-BE49-F238E27FC236}">
                <a16:creationId xmlns:a16="http://schemas.microsoft.com/office/drawing/2014/main" id="{E6A4E819-70FB-1942-A987-13CF903F27B5}"/>
              </a:ext>
            </a:extLst>
          </p:cNvPr>
          <p:cNvSpPr txBox="1"/>
          <p:nvPr/>
        </p:nvSpPr>
        <p:spPr>
          <a:xfrm>
            <a:off x="8907527" y="6352884"/>
            <a:ext cx="4543128" cy="369332"/>
          </a:xfrm>
          <a:prstGeom prst="rect">
            <a:avLst/>
          </a:prstGeom>
          <a:noFill/>
        </p:spPr>
        <p:txBody>
          <a:bodyPr wrap="square" rtlCol="0">
            <a:spAutoFit/>
          </a:bodyPr>
          <a:lstStyle/>
          <a:p>
            <a:r>
              <a:rPr lang="en-US" dirty="0"/>
              <a:t>https://</a:t>
            </a:r>
            <a:r>
              <a:rPr lang="en-US" dirty="0" err="1"/>
              <a:t>www.newlight.com</a:t>
            </a:r>
            <a:r>
              <a:rPr lang="en-US" dirty="0"/>
              <a:t>/</a:t>
            </a:r>
          </a:p>
        </p:txBody>
      </p:sp>
    </p:spTree>
    <p:extLst>
      <p:ext uri="{BB962C8B-B14F-4D97-AF65-F5344CB8AC3E}">
        <p14:creationId xmlns:p14="http://schemas.microsoft.com/office/powerpoint/2010/main" val="145480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0873-FBAC-C643-A7EE-D88DCA0E8A3C}"/>
              </a:ext>
            </a:extLst>
          </p:cNvPr>
          <p:cNvSpPr>
            <a:spLocks noGrp="1"/>
          </p:cNvSpPr>
          <p:nvPr>
            <p:ph type="title"/>
          </p:nvPr>
        </p:nvSpPr>
        <p:spPr>
          <a:xfrm>
            <a:off x="520033" y="13447"/>
            <a:ext cx="11353800" cy="1944938"/>
          </a:xfrm>
        </p:spPr>
        <p:txBody>
          <a:bodyPr>
            <a:normAutofit fontScale="90000"/>
          </a:bodyPr>
          <a:lstStyle/>
          <a:p>
            <a:r>
              <a:rPr lang="en-US" dirty="0" err="1">
                <a:latin typeface="+mn-lt"/>
              </a:rPr>
              <a:t>Newlight</a:t>
            </a:r>
            <a:r>
              <a:rPr lang="en-US" dirty="0">
                <a:latin typeface="+mn-lt"/>
              </a:rPr>
              <a:t> Technologies: Greenhouse Gas Transformed into High-Performance Thermoplastic</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F5F1C3A2-C2E7-2A4B-8375-B70F45E7F651}"/>
              </a:ext>
            </a:extLst>
          </p:cNvPr>
          <p:cNvSpPr>
            <a:spLocks noGrp="1"/>
          </p:cNvSpPr>
          <p:nvPr>
            <p:ph idx="1"/>
          </p:nvPr>
        </p:nvSpPr>
        <p:spPr>
          <a:xfrm>
            <a:off x="520033" y="1575430"/>
            <a:ext cx="11367166" cy="4415589"/>
          </a:xfrm>
        </p:spPr>
        <p:txBody>
          <a:bodyPr>
            <a:normAutofit/>
          </a:bodyPr>
          <a:lstStyle/>
          <a:p>
            <a:pPr marL="0" indent="0">
              <a:buNone/>
            </a:pPr>
            <a:r>
              <a:rPr lang="en-US" sz="2000" b="1" dirty="0"/>
              <a:t>Capture: </a:t>
            </a:r>
            <a:r>
              <a:rPr lang="en-US" sz="2000" dirty="0"/>
              <a:t>First, concentrated methane or carbon dioxide emissions that would otherwise become part of the air, from places like farms, landfills, and energy facilities, are directed into </a:t>
            </a:r>
            <a:r>
              <a:rPr lang="en-US" sz="2000" dirty="0" err="1"/>
              <a:t>Newlight’s</a:t>
            </a:r>
            <a:r>
              <a:rPr lang="en-US" sz="2000" dirty="0"/>
              <a:t> bioconversion reactor.</a:t>
            </a:r>
          </a:p>
          <a:p>
            <a:pPr marL="0" indent="0" algn="ctr">
              <a:buNone/>
            </a:pPr>
            <a:r>
              <a:rPr lang="en-US" sz="2400" dirty="0"/>
              <a:t>Air – [GHG] – Air </a:t>
            </a:r>
          </a:p>
          <a:p>
            <a:pPr marL="0" indent="0">
              <a:buNone/>
            </a:pPr>
            <a:r>
              <a:rPr lang="en-US" sz="2000" b="1" dirty="0"/>
              <a:t>Isolate:</a:t>
            </a:r>
            <a:r>
              <a:rPr lang="en-US" sz="2000" dirty="0"/>
              <a:t> Next, those carbon emissions are combined with </a:t>
            </a:r>
            <a:r>
              <a:rPr lang="en-US" sz="2000" dirty="0" err="1"/>
              <a:t>Newlight’s</a:t>
            </a:r>
            <a:r>
              <a:rPr lang="en-US" sz="2000" dirty="0"/>
              <a:t> biocatalyst, which pulls carbon out of methane or carbon dioxide.</a:t>
            </a:r>
          </a:p>
          <a:p>
            <a:pPr marL="0" indent="0" algn="ctr">
              <a:buNone/>
            </a:pPr>
            <a:r>
              <a:rPr lang="en-US" sz="2400" dirty="0"/>
              <a:t>[O]   [C]   [O]</a:t>
            </a:r>
          </a:p>
          <a:p>
            <a:pPr marL="0" indent="0">
              <a:buNone/>
            </a:pPr>
            <a:r>
              <a:rPr lang="en-US" sz="2000" b="1" dirty="0"/>
              <a:t>Polymerize:</a:t>
            </a:r>
            <a:r>
              <a:rPr lang="en-US" sz="2000" dirty="0"/>
              <a:t> Finally, carbon, oxygen, and hydrogen are re-assembled to form a long chain </a:t>
            </a:r>
            <a:r>
              <a:rPr lang="en-US" sz="2000" dirty="0" err="1"/>
              <a:t>thermopolymer</a:t>
            </a:r>
            <a:r>
              <a:rPr lang="en-US" sz="2000" dirty="0"/>
              <a:t>, called </a:t>
            </a:r>
            <a:r>
              <a:rPr lang="en-US" sz="2000" dirty="0" err="1"/>
              <a:t>AirCarbon</a:t>
            </a:r>
            <a:r>
              <a:rPr lang="en-US" sz="2000" dirty="0"/>
              <a:t>, which is by weight approximately 40% oxygen and 60% carbon and hydrogen.</a:t>
            </a:r>
          </a:p>
        </p:txBody>
      </p:sp>
      <p:sp>
        <p:nvSpPr>
          <p:cNvPr id="4" name="TextBox 3">
            <a:extLst>
              <a:ext uri="{FF2B5EF4-FFF2-40B4-BE49-F238E27FC236}">
                <a16:creationId xmlns:a16="http://schemas.microsoft.com/office/drawing/2014/main" id="{E6A4E819-70FB-1942-A987-13CF903F27B5}"/>
              </a:ext>
            </a:extLst>
          </p:cNvPr>
          <p:cNvSpPr txBox="1"/>
          <p:nvPr/>
        </p:nvSpPr>
        <p:spPr>
          <a:xfrm>
            <a:off x="7330705" y="6475221"/>
            <a:ext cx="4543128" cy="369332"/>
          </a:xfrm>
          <a:prstGeom prst="rect">
            <a:avLst/>
          </a:prstGeom>
          <a:noFill/>
        </p:spPr>
        <p:txBody>
          <a:bodyPr wrap="square" rtlCol="0">
            <a:spAutoFit/>
          </a:bodyPr>
          <a:lstStyle/>
          <a:p>
            <a:r>
              <a:rPr lang="en-US" dirty="0"/>
              <a:t>https://</a:t>
            </a:r>
            <a:r>
              <a:rPr lang="en-US" dirty="0" err="1"/>
              <a:t>www.newlight.com</a:t>
            </a:r>
            <a:r>
              <a:rPr lang="en-US" dirty="0"/>
              <a:t>/technology/</a:t>
            </a:r>
          </a:p>
        </p:txBody>
      </p:sp>
      <p:sp>
        <p:nvSpPr>
          <p:cNvPr id="5" name="TextBox 4">
            <a:extLst>
              <a:ext uri="{FF2B5EF4-FFF2-40B4-BE49-F238E27FC236}">
                <a16:creationId xmlns:a16="http://schemas.microsoft.com/office/drawing/2014/main" id="{DA78FC77-B7E3-7D4B-ACE0-1055BFF6B1E2}"/>
              </a:ext>
            </a:extLst>
          </p:cNvPr>
          <p:cNvSpPr txBox="1"/>
          <p:nvPr/>
        </p:nvSpPr>
        <p:spPr>
          <a:xfrm>
            <a:off x="7579151" y="5121100"/>
            <a:ext cx="705193" cy="369332"/>
          </a:xfrm>
          <a:prstGeom prst="rect">
            <a:avLst/>
          </a:prstGeom>
          <a:noFill/>
        </p:spPr>
        <p:txBody>
          <a:bodyPr wrap="none" rtlCol="0">
            <a:spAutoFit/>
          </a:bodyPr>
          <a:lstStyle/>
          <a:p>
            <a:r>
              <a:rPr lang="en-US" dirty="0"/>
              <a:t>PHA’s</a:t>
            </a:r>
          </a:p>
        </p:txBody>
      </p:sp>
      <p:pic>
        <p:nvPicPr>
          <p:cNvPr id="8" name="Picture 7">
            <a:extLst>
              <a:ext uri="{FF2B5EF4-FFF2-40B4-BE49-F238E27FC236}">
                <a16:creationId xmlns:a16="http://schemas.microsoft.com/office/drawing/2014/main" id="{9B5392C6-0406-214D-AFA3-4B0CC7608B26}"/>
              </a:ext>
            </a:extLst>
          </p:cNvPr>
          <p:cNvPicPr>
            <a:picLocks noChangeAspect="1"/>
          </p:cNvPicPr>
          <p:nvPr/>
        </p:nvPicPr>
        <p:blipFill>
          <a:blip r:embed="rId3"/>
          <a:stretch>
            <a:fillRect/>
          </a:stretch>
        </p:blipFill>
        <p:spPr>
          <a:xfrm>
            <a:off x="5007206" y="4726018"/>
            <a:ext cx="2383410" cy="1159497"/>
          </a:xfrm>
          <a:prstGeom prst="rect">
            <a:avLst/>
          </a:prstGeom>
        </p:spPr>
      </p:pic>
    </p:spTree>
    <p:extLst>
      <p:ext uri="{BB962C8B-B14F-4D97-AF65-F5344CB8AC3E}">
        <p14:creationId xmlns:p14="http://schemas.microsoft.com/office/powerpoint/2010/main" val="1545919561"/>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Curriculum_Template" id="{EDCD831D-5535-F64D-8D88-89EFE9E5963E}" vid="{88332C8B-8202-4946-816A-D92DC749C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2847</TotalTime>
  <Words>7007</Words>
  <Application>Microsoft Macintosh PowerPoint</Application>
  <PresentationFormat>Widescreen</PresentationFormat>
  <Paragraphs>551</Paragraphs>
  <Slides>53</Slides>
  <Notes>41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2" baseType="lpstr">
      <vt:lpstr>Arial</vt:lpstr>
      <vt:lpstr>Calibri</vt:lpstr>
      <vt:lpstr>Calibri Light</vt:lpstr>
      <vt:lpstr>Cambria</vt:lpstr>
      <vt:lpstr>Corbel</vt:lpstr>
      <vt:lpstr>Wingdings</vt:lpstr>
      <vt:lpstr>Office Theme</vt:lpstr>
      <vt:lpstr>CS ChemDraw Drawing</vt:lpstr>
      <vt:lpstr>ChemDraw.Document.6.0</vt:lpstr>
      <vt:lpstr>Real-World Cases in Green Chemistry</vt:lpstr>
      <vt:lpstr>Outline</vt:lpstr>
      <vt:lpstr>Presidential Green Chemistry Challenge Awards, U.S. EPA 1996-2017</vt:lpstr>
      <vt:lpstr>Presidential Green Chemistry Challenge: Award Categories</vt:lpstr>
      <vt:lpstr>Presidential Green Chemistry Challenge: Some Winning Technologies</vt:lpstr>
      <vt:lpstr>Newlight Technologies, AirCarbon: Greenhouse Gas Transformed into High-Performance Thermoplastic</vt:lpstr>
      <vt:lpstr>Newlight Technologies: Greenhouse Gas Transformed into High-Performance Thermoplastic </vt:lpstr>
      <vt:lpstr>Newlight Technologies: Greenhouse Gas Transformed into High-Performance Thermoplastic </vt:lpstr>
      <vt:lpstr>Newlight Technologies: Greenhouse Gas Transformed into High-Performance Thermoplastic </vt:lpstr>
      <vt:lpstr>PHA’s: Polyhydroxyalkanoates </vt:lpstr>
      <vt:lpstr>Buckman International, Inc. Enzymes Reduce the Energy and Wood Fiber Required to Manufacture High-Quality Paper and Paperboard </vt:lpstr>
      <vt:lpstr>Buckman International, Inc.</vt:lpstr>
      <vt:lpstr>Paper consumption, worldwide</vt:lpstr>
      <vt:lpstr>Paper making</vt:lpstr>
      <vt:lpstr>Cellulases</vt:lpstr>
      <vt:lpstr>Mazimyze® technology for paper production and recycling</vt:lpstr>
      <vt:lpstr>Greener Benefits</vt:lpstr>
      <vt:lpstr>Professor Bruce Lipshutz, University of California, Santa Barbara Towards Ending our Dependence on Organic Solvents</vt:lpstr>
      <vt:lpstr>Professor Bruce Lipshutz, University of California Santa Barbara Towards Ending Our Dependence on Organic Solvents </vt:lpstr>
      <vt:lpstr>Professor Bruce Lipshutz, University of California Santa Barbara Towards Ending Our Dependence on Organic Solvents</vt:lpstr>
      <vt:lpstr>Professor Bruce Lipshutz, University of California Santa Barbara Towards Ending Our Dependence on Organic Solvents</vt:lpstr>
      <vt:lpstr>What is a micelle? </vt:lpstr>
      <vt:lpstr>SiGNa Chemistry, Inc.</vt:lpstr>
      <vt:lpstr>SiGNa Chemistry</vt:lpstr>
      <vt:lpstr>SiGNa Chemistry:</vt:lpstr>
      <vt:lpstr>Applications of M-SG</vt:lpstr>
      <vt:lpstr>Safety demo Na metal vs Na-SG </vt:lpstr>
      <vt:lpstr>Archer Daniels Midland and Novozymes, NovaLipidTM:</vt:lpstr>
      <vt:lpstr>ADM and Novozymes 2005 Greener Synthetic Pathways Award</vt:lpstr>
      <vt:lpstr>Why trans fatty acids?</vt:lpstr>
      <vt:lpstr>Interesterification (IE) to remove trans fatty acids</vt:lpstr>
      <vt:lpstr>Enzymatic Interesterification (IE)  (ADM and Novozyme PGCCA)</vt:lpstr>
      <vt:lpstr>Pfizer, Inc.: Re-design of Sertraline (ZOLOFT®)</vt:lpstr>
      <vt:lpstr>Pfizer, Inc.: Re-design of Sertraline (ZOLOFT®) </vt:lpstr>
      <vt:lpstr>PowerPoint Presentation</vt:lpstr>
      <vt:lpstr>Pfizer, Inc.: Re-design of Sertraline (ZOLOFT®) </vt:lpstr>
      <vt:lpstr>Pfizer, Inc.: Re-design of Sertraline (ZOLOFT®) </vt:lpstr>
      <vt:lpstr>Pfizer, Inc.: Re-design of Sertraline (ZOLOFT®) </vt:lpstr>
      <vt:lpstr>Pfizer, Inc.: Re-design of Sertraline (ZOLOFT®) </vt:lpstr>
      <vt:lpstr>Pfizer, Inc.: Re-design of Sertraline (ZOLOFT®) </vt:lpstr>
      <vt:lpstr>Pfizer, Inc.: Re-design of Sertraline (ZOLOFT®) </vt:lpstr>
      <vt:lpstr>Pfizer, Inc.: Re-design of Sertraline (ZOLOFT®) </vt:lpstr>
      <vt:lpstr>Dow Chemical Company:  Designing an Environmentally Safe Marine Antifoulant</vt:lpstr>
      <vt:lpstr>Marine fouling</vt:lpstr>
      <vt:lpstr>Dow Chemical Company: Designing an Environmentally Safe Marine Antifoulant </vt:lpstr>
      <vt:lpstr>Dow Chemical Company: Designing an Environmentally Safe Marine Antifoulant </vt:lpstr>
      <vt:lpstr>International Marine Organization:  What makes a good anti-foulant?</vt:lpstr>
      <vt:lpstr>International Marine Organization:  What makes a good anti-foulant?</vt:lpstr>
      <vt:lpstr>Dow Chemical Company: Designing an Environmentally Safe Marine Antifoulant </vt:lpstr>
      <vt:lpstr>Dow Chemical Company: Designing an Environmentally Safe Marine Antifoulant </vt:lpstr>
      <vt:lpstr>Real-World Cases in Green Chemistry: A class exercise</vt:lpstr>
      <vt:lpstr>Real-World Cases in Green Chemistry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Mellor, Karolina</dc:creator>
  <cp:lastModifiedBy>Amy Cannon</cp:lastModifiedBy>
  <cp:revision>78</cp:revision>
  <cp:lastPrinted>2018-12-20T20:45:30Z</cp:lastPrinted>
  <dcterms:created xsi:type="dcterms:W3CDTF">2018-04-03T14:35:18Z</dcterms:created>
  <dcterms:modified xsi:type="dcterms:W3CDTF">2019-01-10T14:06:53Z</dcterms:modified>
</cp:coreProperties>
</file>