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1"/>
  </p:notesMasterIdLst>
  <p:sldIdLst>
    <p:sldId id="256" r:id="rId2"/>
    <p:sldId id="286" r:id="rId3"/>
    <p:sldId id="287" r:id="rId4"/>
    <p:sldId id="257" r:id="rId5"/>
    <p:sldId id="258" r:id="rId6"/>
    <p:sldId id="259" r:id="rId7"/>
    <p:sldId id="260" r:id="rId8"/>
    <p:sldId id="261" r:id="rId9"/>
    <p:sldId id="262" r:id="rId10"/>
    <p:sldId id="263" r:id="rId11"/>
    <p:sldId id="264" r:id="rId12"/>
    <p:sldId id="265" r:id="rId13"/>
    <p:sldId id="266" r:id="rId14"/>
    <p:sldId id="267" r:id="rId15"/>
    <p:sldId id="288" r:id="rId16"/>
    <p:sldId id="282" r:id="rId17"/>
    <p:sldId id="283" r:id="rId18"/>
    <p:sldId id="284" r:id="rId19"/>
    <p:sldId id="285" r:id="rId20"/>
    <p:sldId id="268" r:id="rId21"/>
    <p:sldId id="269" r:id="rId22"/>
    <p:sldId id="289" r:id="rId23"/>
    <p:sldId id="270" r:id="rId24"/>
    <p:sldId id="271" r:id="rId25"/>
    <p:sldId id="272" r:id="rId26"/>
    <p:sldId id="273" r:id="rId27"/>
    <p:sldId id="274" r:id="rId28"/>
    <p:sldId id="275" r:id="rId29"/>
    <p:sldId id="2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4"/>
    <p:restoredTop sz="85174"/>
  </p:normalViewPr>
  <p:slideViewPr>
    <p:cSldViewPr snapToGrid="0" snapToObjects="1">
      <p:cViewPr varScale="1">
        <p:scale>
          <a:sx n="96" d="100"/>
          <a:sy n="96" d="100"/>
        </p:scale>
        <p:origin x="288"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2B783FB-6712-475D-94B9-9636128E20E0}"/>
    <pc:docChg chg="modSld">
      <pc:chgData name="" userId="" providerId="" clId="Web-{32B783FB-6712-475D-94B9-9636128E20E0}" dt="2018-12-19T20:51:23.645" v="1"/>
      <pc:docMkLst>
        <pc:docMk/>
      </pc:docMkLst>
      <pc:sldChg chg="addSp">
        <pc:chgData name="" userId="" providerId="" clId="Web-{32B783FB-6712-475D-94B9-9636128E20E0}" dt="2018-12-19T20:51:19.254" v="0"/>
        <pc:sldMkLst>
          <pc:docMk/>
          <pc:sldMk cId="979987605" sldId="260"/>
        </pc:sldMkLst>
        <pc:spChg chg="add">
          <ac:chgData name="" userId="" providerId="" clId="Web-{32B783FB-6712-475D-94B9-9636128E20E0}" dt="2018-12-19T20:51:19.254" v="0"/>
          <ac:spMkLst>
            <pc:docMk/>
            <pc:sldMk cId="979987605" sldId="260"/>
            <ac:spMk id="3" creationId="{3102286C-6B63-4822-BE56-3A470E9F5684}"/>
          </ac:spMkLst>
        </pc:spChg>
      </pc:sldChg>
      <pc:sldChg chg="addSp">
        <pc:chgData name="" userId="" providerId="" clId="Web-{32B783FB-6712-475D-94B9-9636128E20E0}" dt="2018-12-19T20:51:23.645" v="1"/>
        <pc:sldMkLst>
          <pc:docMk/>
          <pc:sldMk cId="1599588392" sldId="261"/>
        </pc:sldMkLst>
        <pc:spChg chg="add">
          <ac:chgData name="" userId="" providerId="" clId="Web-{32B783FB-6712-475D-94B9-9636128E20E0}" dt="2018-12-19T20:51:23.645" v="1"/>
          <ac:spMkLst>
            <pc:docMk/>
            <pc:sldMk cId="1599588392" sldId="261"/>
            <ac:spMk id="3" creationId="{7FEF9EF9-62BA-440C-B557-D0FB003FF5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8AE74-1A7D-EC4E-A135-EFF864557011}" type="datetimeFigureOut">
              <a:rPr lang="en-US" smtClean="0"/>
              <a:t>1/31/19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2841D-95E5-4A41-9E92-DEE9AF088260}" type="slidenum">
              <a:rPr lang="en-US" smtClean="0"/>
              <a:t>‹#›</a:t>
            </a:fld>
            <a:endParaRPr lang="en-US"/>
          </a:p>
        </p:txBody>
      </p:sp>
    </p:spTree>
    <p:extLst>
      <p:ext uri="{BB962C8B-B14F-4D97-AF65-F5344CB8AC3E}">
        <p14:creationId xmlns:p14="http://schemas.microsoft.com/office/powerpoint/2010/main" val="77520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3AE1D95-A44F-2E45-90D9-92BCDFFB3E79}" type="slidenum">
              <a:rPr lang="en-US" smtClean="0"/>
              <a:t>5</a:t>
            </a:fld>
            <a:endParaRPr lang="en-US"/>
          </a:p>
        </p:txBody>
      </p:sp>
    </p:spTree>
    <p:extLst>
      <p:ext uri="{BB962C8B-B14F-4D97-AF65-F5344CB8AC3E}">
        <p14:creationId xmlns:p14="http://schemas.microsoft.com/office/powerpoint/2010/main" val="1666835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More complex</a:t>
            </a:r>
          </a:p>
          <a:p>
            <a:r>
              <a:rPr lang="en-US" dirty="0"/>
              <a:t>ADME</a:t>
            </a:r>
            <a:r>
              <a:rPr lang="en-US" baseline="0" dirty="0"/>
              <a:t> can be controlled by these parameters</a:t>
            </a:r>
            <a:endParaRPr lang="en-US" dirty="0"/>
          </a:p>
        </p:txBody>
      </p:sp>
      <p:sp>
        <p:nvSpPr>
          <p:cNvPr id="4" name="Slide Number Placeholder 3"/>
          <p:cNvSpPr>
            <a:spLocks noGrp="1"/>
          </p:cNvSpPr>
          <p:nvPr>
            <p:ph type="sldNum" sz="quarter" idx="10"/>
          </p:nvPr>
        </p:nvSpPr>
        <p:spPr/>
        <p:txBody>
          <a:bodyPr/>
          <a:lstStyle/>
          <a:p>
            <a:fld id="{43AE1D95-A44F-2E45-90D9-92BCDFFB3E79}" type="slidenum">
              <a:rPr lang="en-US" smtClean="0"/>
              <a:t>6</a:t>
            </a:fld>
            <a:endParaRPr lang="en-US"/>
          </a:p>
        </p:txBody>
      </p:sp>
    </p:spTree>
    <p:extLst>
      <p:ext uri="{BB962C8B-B14F-4D97-AF65-F5344CB8AC3E}">
        <p14:creationId xmlns:p14="http://schemas.microsoft.com/office/powerpoint/2010/main" val="133784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381000" y="685800"/>
            <a:ext cx="6096000" cy="3429000"/>
          </a:xfrm>
          <a:ln/>
        </p:spPr>
      </p:sp>
      <p:sp>
        <p:nvSpPr>
          <p:cNvPr id="135171"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a:lstStyle/>
          <a:p>
            <a:endParaRPr lang="en-US">
              <a:latin typeface="Times New Roman" charset="0"/>
            </a:endParaRPr>
          </a:p>
        </p:txBody>
      </p:sp>
    </p:spTree>
    <p:extLst>
      <p:ext uri="{BB962C8B-B14F-4D97-AF65-F5344CB8AC3E}">
        <p14:creationId xmlns:p14="http://schemas.microsoft.com/office/powerpoint/2010/main" val="46654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381000" y="685800"/>
            <a:ext cx="6096000" cy="3429000"/>
          </a:xfrm>
          <a:ln/>
        </p:spPr>
      </p:sp>
      <p:sp>
        <p:nvSpPr>
          <p:cNvPr id="137219"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a:lstStyle/>
          <a:p>
            <a:endParaRPr lang="en-US">
              <a:latin typeface="Times New Roman" charset="0"/>
            </a:endParaRPr>
          </a:p>
        </p:txBody>
      </p:sp>
    </p:spTree>
    <p:extLst>
      <p:ext uri="{BB962C8B-B14F-4D97-AF65-F5344CB8AC3E}">
        <p14:creationId xmlns:p14="http://schemas.microsoft.com/office/powerpoint/2010/main" val="907903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381000" y="685800"/>
            <a:ext cx="6096000" cy="3429000"/>
          </a:xfrm>
          <a:ln/>
        </p:spPr>
      </p:sp>
      <p:sp>
        <p:nvSpPr>
          <p:cNvPr id="139267"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a:lstStyle/>
          <a:p>
            <a:endParaRPr lang="en-US">
              <a:latin typeface="Times New Roman" charset="0"/>
            </a:endParaRPr>
          </a:p>
        </p:txBody>
      </p:sp>
    </p:spTree>
    <p:extLst>
      <p:ext uri="{BB962C8B-B14F-4D97-AF65-F5344CB8AC3E}">
        <p14:creationId xmlns:p14="http://schemas.microsoft.com/office/powerpoint/2010/main" val="1353963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381000" y="685800"/>
            <a:ext cx="6096000" cy="3429000"/>
          </a:xfrm>
          <a:ln/>
        </p:spPr>
      </p:sp>
      <p:sp>
        <p:nvSpPr>
          <p:cNvPr id="141315"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a:lstStyle/>
          <a:p>
            <a:endParaRPr lang="en-US">
              <a:latin typeface="Times New Roman" charset="0"/>
            </a:endParaRPr>
          </a:p>
        </p:txBody>
      </p:sp>
    </p:spTree>
    <p:extLst>
      <p:ext uri="{BB962C8B-B14F-4D97-AF65-F5344CB8AC3E}">
        <p14:creationId xmlns:p14="http://schemas.microsoft.com/office/powerpoint/2010/main" val="183269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381000" y="685800"/>
            <a:ext cx="6096000" cy="3429000"/>
          </a:xfrm>
          <a:ln/>
        </p:spPr>
      </p:sp>
      <p:sp>
        <p:nvSpPr>
          <p:cNvPr id="143363"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a:lstStyle/>
          <a:p>
            <a:endParaRPr lang="en-US">
              <a:latin typeface="Times New Roman" charset="0"/>
            </a:endParaRPr>
          </a:p>
        </p:txBody>
      </p:sp>
    </p:spTree>
    <p:extLst>
      <p:ext uri="{BB962C8B-B14F-4D97-AF65-F5344CB8AC3E}">
        <p14:creationId xmlns:p14="http://schemas.microsoft.com/office/powerpoint/2010/main" val="129225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381000" y="685800"/>
            <a:ext cx="6096000" cy="3429000"/>
          </a:xfrm>
          <a:ln/>
        </p:spPr>
      </p:sp>
      <p:sp>
        <p:nvSpPr>
          <p:cNvPr id="145411"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a:lstStyle/>
          <a:p>
            <a:endParaRPr lang="en-US">
              <a:latin typeface="Times New Roman" charset="0"/>
            </a:endParaRPr>
          </a:p>
        </p:txBody>
      </p:sp>
    </p:spTree>
    <p:extLst>
      <p:ext uri="{BB962C8B-B14F-4D97-AF65-F5344CB8AC3E}">
        <p14:creationId xmlns:p14="http://schemas.microsoft.com/office/powerpoint/2010/main" val="654358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28000">
              <a:schemeClr val="bg1"/>
            </a:gs>
            <a:gs pos="71000">
              <a:schemeClr val="bg1"/>
            </a:gs>
            <a:gs pos="48000">
              <a:schemeClr val="accent3">
                <a:lumMod val="20000"/>
                <a:lumOff val="80000"/>
                <a:alpha val="29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4C1B-6864-DF41-876F-7A3FE53A4021}"/>
              </a:ext>
            </a:extLst>
          </p:cNvPr>
          <p:cNvSpPr>
            <a:spLocks noGrp="1"/>
          </p:cNvSpPr>
          <p:nvPr>
            <p:ph type="ctrTitle"/>
          </p:nvPr>
        </p:nvSpPr>
        <p:spPr>
          <a:xfrm>
            <a:off x="1524000" y="2192038"/>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E4CB47C-3A2A-0D41-A163-90FBD398236C}"/>
              </a:ext>
            </a:extLst>
          </p:cNvPr>
          <p:cNvSpPr>
            <a:spLocks noGrp="1"/>
          </p:cNvSpPr>
          <p:nvPr>
            <p:ph type="subTitle" idx="1"/>
          </p:nvPr>
        </p:nvSpPr>
        <p:spPr>
          <a:xfrm>
            <a:off x="1524000" y="4761780"/>
            <a:ext cx="9144000" cy="937883"/>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DA9FA16A-B15E-C84A-9010-2656FB4BDD29}"/>
              </a:ext>
            </a:extLst>
          </p:cNvPr>
          <p:cNvSpPr>
            <a:spLocks noGrp="1"/>
          </p:cNvSpPr>
          <p:nvPr>
            <p:ph type="sldNum" sz="quarter" idx="12"/>
          </p:nvPr>
        </p:nvSpPr>
        <p:spPr/>
        <p:txBody>
          <a:bodyPr/>
          <a:lstStyle/>
          <a:p>
            <a:fld id="{F3784563-EE2E-0249-A254-F55B9587A388}" type="slidenum">
              <a:rPr lang="en-US" smtClean="0"/>
              <a:t>‹#›</a:t>
            </a:fld>
            <a:endParaRPr lang="en-US"/>
          </a:p>
        </p:txBody>
      </p:sp>
      <p:pic>
        <p:nvPicPr>
          <p:cNvPr id="8" name="Picture 7">
            <a:extLst>
              <a:ext uri="{FF2B5EF4-FFF2-40B4-BE49-F238E27FC236}">
                <a16:creationId xmlns:a16="http://schemas.microsoft.com/office/drawing/2014/main" id="{AADC5850-73E2-DE45-9B77-BAF8951CCB74}"/>
              </a:ext>
            </a:extLst>
          </p:cNvPr>
          <p:cNvPicPr>
            <a:picLocks noChangeAspect="1"/>
          </p:cNvPicPr>
          <p:nvPr/>
        </p:nvPicPr>
        <p:blipFill>
          <a:blip r:embed="rId2"/>
          <a:stretch>
            <a:fillRect/>
          </a:stretch>
        </p:blipFill>
        <p:spPr>
          <a:xfrm>
            <a:off x="398253" y="824023"/>
            <a:ext cx="4001219" cy="711328"/>
          </a:xfrm>
          <a:prstGeom prst="rect">
            <a:avLst/>
          </a:prstGeom>
        </p:spPr>
      </p:pic>
      <p:pic>
        <p:nvPicPr>
          <p:cNvPr id="10" name="Picture 9">
            <a:extLst>
              <a:ext uri="{FF2B5EF4-FFF2-40B4-BE49-F238E27FC236}">
                <a16:creationId xmlns:a16="http://schemas.microsoft.com/office/drawing/2014/main" id="{7518DC9D-857A-EA46-B0C0-2B50520A55FE}"/>
              </a:ext>
            </a:extLst>
          </p:cNvPr>
          <p:cNvPicPr>
            <a:picLocks noChangeAspect="1"/>
          </p:cNvPicPr>
          <p:nvPr/>
        </p:nvPicPr>
        <p:blipFill>
          <a:blip r:embed="rId3"/>
          <a:stretch>
            <a:fillRect/>
          </a:stretch>
        </p:blipFill>
        <p:spPr>
          <a:xfrm>
            <a:off x="4537490" y="463064"/>
            <a:ext cx="644106" cy="945041"/>
          </a:xfrm>
          <a:prstGeom prst="rect">
            <a:avLst/>
          </a:prstGeom>
        </p:spPr>
      </p:pic>
      <p:sp>
        <p:nvSpPr>
          <p:cNvPr id="11" name="TextBox 10">
            <a:extLst>
              <a:ext uri="{FF2B5EF4-FFF2-40B4-BE49-F238E27FC236}">
                <a16:creationId xmlns:a16="http://schemas.microsoft.com/office/drawing/2014/main" id="{3BB9C9F5-C3C1-6949-ABC3-29D642A9654B}"/>
              </a:ext>
            </a:extLst>
          </p:cNvPr>
          <p:cNvSpPr txBox="1"/>
          <p:nvPr/>
        </p:nvSpPr>
        <p:spPr>
          <a:xfrm>
            <a:off x="5181596" y="877451"/>
            <a:ext cx="3674852" cy="584775"/>
          </a:xfrm>
          <a:prstGeom prst="rect">
            <a:avLst/>
          </a:prstGeom>
          <a:noFill/>
        </p:spPr>
        <p:txBody>
          <a:bodyPr wrap="square" rtlCol="0">
            <a:spAutoFit/>
          </a:bodyPr>
          <a:lstStyle/>
          <a:p>
            <a:r>
              <a:rPr lang="en-US" sz="1600" dirty="0">
                <a:solidFill>
                  <a:srgbClr val="002060"/>
                </a:solidFill>
                <a:latin typeface="Corbel" panose="020B0503020204020204" pitchFamily="34" charset="0"/>
                <a:ea typeface="Bodoni Ornaments" pitchFamily="2" charset="0"/>
                <a:cs typeface="Baghdad" pitchFamily="2" charset="-78"/>
              </a:rPr>
              <a:t>Center For Green Chemistry </a:t>
            </a:r>
          </a:p>
          <a:p>
            <a:r>
              <a:rPr lang="en-US" sz="1600" dirty="0">
                <a:solidFill>
                  <a:srgbClr val="002060"/>
                </a:solidFill>
                <a:latin typeface="Corbel" panose="020B0503020204020204" pitchFamily="34" charset="0"/>
                <a:ea typeface="Bodoni Ornaments" pitchFamily="2" charset="0"/>
                <a:cs typeface="Baghdad" pitchFamily="2" charset="-78"/>
              </a:rPr>
              <a:t>and Green Engineering at Yale</a:t>
            </a:r>
          </a:p>
        </p:txBody>
      </p:sp>
      <p:pic>
        <p:nvPicPr>
          <p:cNvPr id="14" name="Picture 13">
            <a:extLst>
              <a:ext uri="{FF2B5EF4-FFF2-40B4-BE49-F238E27FC236}">
                <a16:creationId xmlns:a16="http://schemas.microsoft.com/office/drawing/2014/main" id="{C38C637F-429E-DB4E-A329-FD5E0A2BBFCF}"/>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0"/>
                    </a14:imgEffect>
                  </a14:imgLayer>
                </a14:imgProps>
              </a:ext>
            </a:extLst>
          </a:blip>
          <a:srcRect t="33849" b="36966"/>
          <a:stretch/>
        </p:blipFill>
        <p:spPr>
          <a:xfrm>
            <a:off x="8153400" y="602713"/>
            <a:ext cx="3353709" cy="984397"/>
          </a:xfrm>
          <a:prstGeom prst="rect">
            <a:avLst/>
          </a:prstGeom>
        </p:spPr>
      </p:pic>
    </p:spTree>
    <p:extLst>
      <p:ext uri="{BB962C8B-B14F-4D97-AF65-F5344CB8AC3E}">
        <p14:creationId xmlns:p14="http://schemas.microsoft.com/office/powerpoint/2010/main" val="317604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1">
        <a:schemeClr val="bg1"/>
      </p:bgRef>
    </p:bg>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8A42F44-BC79-7F4B-A0A9-17AFDFF6A0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AB8341C-89C7-214A-B1A0-C7C64858356A}"/>
              </a:ext>
            </a:extLst>
          </p:cNvPr>
          <p:cNvSpPr>
            <a:spLocks noGrp="1"/>
          </p:cNvSpPr>
          <p:nvPr>
            <p:ph type="sldNum" sz="quarter" idx="12"/>
          </p:nvPr>
        </p:nvSpPr>
        <p:spPr/>
        <p:txBody>
          <a:bodyPr/>
          <a:lstStyle/>
          <a:p>
            <a:fld id="{F3784563-EE2E-0249-A254-F55B9587A388}" type="slidenum">
              <a:rPr lang="en-US" smtClean="0"/>
              <a:t>‹#›</a:t>
            </a:fld>
            <a:endParaRPr lang="en-US"/>
          </a:p>
        </p:txBody>
      </p:sp>
      <p:sp>
        <p:nvSpPr>
          <p:cNvPr id="10" name="Title 1">
            <a:extLst>
              <a:ext uri="{FF2B5EF4-FFF2-40B4-BE49-F238E27FC236}">
                <a16:creationId xmlns:a16="http://schemas.microsoft.com/office/drawing/2014/main" id="{F86F49F5-B43C-7943-BA50-D48E9B7545E8}"/>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CCA03329-2166-D74E-8790-205799C81EC7}"/>
              </a:ext>
            </a:extLst>
          </p:cNvPr>
          <p:cNvCxnSpPr>
            <a:cxnSpLocks/>
          </p:cNvCxnSpPr>
          <p:nvPr/>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C6D20731-5A2D-9D41-8A3F-660B56861403}"/>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8039FA56-C3E4-874B-9B4B-14817B001C7C}"/>
              </a:ext>
            </a:extLst>
          </p:cNvPr>
          <p:cNvCxnSpPr>
            <a:cxnSpLocks/>
          </p:cNvCxnSpPr>
          <p:nvPr/>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0627059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6758E-AF18-F84B-A585-C08AC818F1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239E3D-67C9-0A4E-8ADB-3CD08C501A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CA4158-6399-B54C-AA71-81A9BD888A6B}"/>
              </a:ext>
            </a:extLst>
          </p:cNvPr>
          <p:cNvSpPr>
            <a:spLocks noGrp="1"/>
          </p:cNvSpPr>
          <p:nvPr>
            <p:ph type="sldNum" sz="quarter" idx="12"/>
          </p:nvPr>
        </p:nvSpPr>
        <p:spPr/>
        <p:txBody>
          <a:bodyPr/>
          <a:lstStyle/>
          <a:p>
            <a:fld id="{F3784563-EE2E-0249-A254-F55B9587A388}" type="slidenum">
              <a:rPr lang="en-US" smtClean="0"/>
              <a:t>‹#›</a:t>
            </a:fld>
            <a:endParaRPr lang="en-US"/>
          </a:p>
        </p:txBody>
      </p:sp>
    </p:spTree>
    <p:extLst>
      <p:ext uri="{BB962C8B-B14F-4D97-AF65-F5344CB8AC3E}">
        <p14:creationId xmlns:p14="http://schemas.microsoft.com/office/powerpoint/2010/main" val="278377128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6AF8-B7AA-7346-AC50-CFADEB71D650}"/>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B9E0161-8239-9948-97DD-EEE29AD78059}"/>
              </a:ext>
            </a:extLst>
          </p:cNvPr>
          <p:cNvSpPr>
            <a:spLocks noGrp="1"/>
          </p:cNvSpPr>
          <p:nvPr>
            <p:ph idx="1"/>
          </p:nvPr>
        </p:nvSpPr>
        <p:spPr>
          <a:xfrm>
            <a:off x="838200" y="1750132"/>
            <a:ext cx="10515600" cy="42012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AA5D9A7-5D32-CB4E-9742-19D55408F015}"/>
              </a:ext>
            </a:extLst>
          </p:cNvPr>
          <p:cNvSpPr>
            <a:spLocks noGrp="1"/>
          </p:cNvSpPr>
          <p:nvPr>
            <p:ph type="sldNum" sz="quarter" idx="12"/>
          </p:nvPr>
        </p:nvSpPr>
        <p:spPr/>
        <p:txBody>
          <a:bodyPr/>
          <a:lstStyle/>
          <a:p>
            <a:fld id="{F3784563-EE2E-0249-A254-F55B9587A388}" type="slidenum">
              <a:rPr lang="en-US" smtClean="0"/>
              <a:t>‹#›</a:t>
            </a:fld>
            <a:endParaRPr lang="en-US"/>
          </a:p>
        </p:txBody>
      </p:sp>
      <p:cxnSp>
        <p:nvCxnSpPr>
          <p:cNvPr id="7" name="Straight Connector 6">
            <a:extLst>
              <a:ext uri="{FF2B5EF4-FFF2-40B4-BE49-F238E27FC236}">
                <a16:creationId xmlns:a16="http://schemas.microsoft.com/office/drawing/2014/main" id="{3C50BF42-6BEC-3940-BA96-2C84E2C801E1}"/>
              </a:ext>
            </a:extLst>
          </p:cNvPr>
          <p:cNvCxnSpPr>
            <a:cxnSpLocks/>
          </p:cNvCxnSpPr>
          <p:nvPr/>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0B8AB681-BF74-3A40-9BB6-8671DE36C2BE}"/>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0" name="Straight Connector 9">
            <a:extLst>
              <a:ext uri="{FF2B5EF4-FFF2-40B4-BE49-F238E27FC236}">
                <a16:creationId xmlns:a16="http://schemas.microsoft.com/office/drawing/2014/main" id="{03095283-C1FA-C94C-A02C-DF500D23C50F}"/>
              </a:ext>
            </a:extLst>
          </p:cNvPr>
          <p:cNvCxnSpPr>
            <a:cxnSpLocks/>
          </p:cNvCxnSpPr>
          <p:nvPr/>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3031427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C18C-79CE-FD40-99A9-B7E86545D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3885D8-026B-E240-B5BD-E2864685B8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56B46E09-C6DE-6A44-AD21-E51CBBDE0AAE}"/>
              </a:ext>
            </a:extLst>
          </p:cNvPr>
          <p:cNvSpPr>
            <a:spLocks noGrp="1"/>
          </p:cNvSpPr>
          <p:nvPr>
            <p:ph type="sldNum" sz="quarter" idx="12"/>
          </p:nvPr>
        </p:nvSpPr>
        <p:spPr/>
        <p:txBody>
          <a:bodyPr/>
          <a:lstStyle/>
          <a:p>
            <a:fld id="{F3784563-EE2E-0249-A254-F55B9587A388}" type="slidenum">
              <a:rPr lang="en-US" smtClean="0"/>
              <a:t>‹#›</a:t>
            </a:fld>
            <a:endParaRPr lang="en-US"/>
          </a:p>
        </p:txBody>
      </p:sp>
      <p:cxnSp>
        <p:nvCxnSpPr>
          <p:cNvPr id="5" name="Straight Connector 4">
            <a:extLst>
              <a:ext uri="{FF2B5EF4-FFF2-40B4-BE49-F238E27FC236}">
                <a16:creationId xmlns:a16="http://schemas.microsoft.com/office/drawing/2014/main" id="{5E7F5640-F2DD-F24C-A2BF-4C69418C204E}"/>
              </a:ext>
            </a:extLst>
          </p:cNvPr>
          <p:cNvCxnSpPr>
            <a:cxnSpLocks/>
          </p:cNvCxnSpPr>
          <p:nvPr/>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7" name="Straight Connector 6">
            <a:extLst>
              <a:ext uri="{FF2B5EF4-FFF2-40B4-BE49-F238E27FC236}">
                <a16:creationId xmlns:a16="http://schemas.microsoft.com/office/drawing/2014/main" id="{9018C24F-6257-184C-B079-BF91DAF834FA}"/>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14CF936F-6206-AE4F-AB82-5C31C564B223}"/>
              </a:ext>
            </a:extLst>
          </p:cNvPr>
          <p:cNvCxnSpPr>
            <a:cxnSpLocks/>
          </p:cNvCxnSpPr>
          <p:nvPr/>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14558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F017D-ABCE-5746-A9E0-B38B4DC9A0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5AF57A-6649-A443-82B5-5B3222A793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9276E91-7C34-0E41-ADBB-BF83A632669A}"/>
              </a:ext>
            </a:extLst>
          </p:cNvPr>
          <p:cNvSpPr>
            <a:spLocks noGrp="1"/>
          </p:cNvSpPr>
          <p:nvPr>
            <p:ph type="sldNum" sz="quarter" idx="12"/>
          </p:nvPr>
        </p:nvSpPr>
        <p:spPr/>
        <p:txBody>
          <a:bodyPr/>
          <a:lstStyle/>
          <a:p>
            <a:fld id="{F3784563-EE2E-0249-A254-F55B9587A388}" type="slidenum">
              <a:rPr lang="en-US" smtClean="0"/>
              <a:t>‹#›</a:t>
            </a:fld>
            <a:endParaRPr lang="en-US"/>
          </a:p>
        </p:txBody>
      </p:sp>
      <p:sp>
        <p:nvSpPr>
          <p:cNvPr id="11" name="Title 1">
            <a:extLst>
              <a:ext uri="{FF2B5EF4-FFF2-40B4-BE49-F238E27FC236}">
                <a16:creationId xmlns:a16="http://schemas.microsoft.com/office/drawing/2014/main" id="{E6DC5E7D-3955-F147-AC39-66524DFFC4EA}"/>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F5EBF79-051A-AA43-A88C-24F9F9CB5791}"/>
              </a:ext>
            </a:extLst>
          </p:cNvPr>
          <p:cNvCxnSpPr>
            <a:cxnSpLocks/>
          </p:cNvCxnSpPr>
          <p:nvPr/>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B9082CA2-F6B3-1D42-AEBD-8082A9D4DBA2}"/>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BC7C05F3-E838-E848-B614-1F4E6A263655}"/>
              </a:ext>
            </a:extLst>
          </p:cNvPr>
          <p:cNvCxnSpPr>
            <a:cxnSpLocks/>
          </p:cNvCxnSpPr>
          <p:nvPr/>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94898644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D4869-718A-604B-B5B2-667994733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1C89A0-4A92-7A49-B4F6-9B93A9D430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2AB146-9153-2E4F-AA85-729FC9431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3C46C2-E4CF-8F41-8DD1-37F5F438BE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D2A5A9E-A363-C249-AA41-41C70BFC1774}"/>
              </a:ext>
            </a:extLst>
          </p:cNvPr>
          <p:cNvSpPr>
            <a:spLocks noGrp="1"/>
          </p:cNvSpPr>
          <p:nvPr>
            <p:ph type="sldNum" sz="quarter" idx="12"/>
          </p:nvPr>
        </p:nvSpPr>
        <p:spPr/>
        <p:txBody>
          <a:bodyPr/>
          <a:lstStyle/>
          <a:p>
            <a:fld id="{F3784563-EE2E-0249-A254-F55B9587A388}" type="slidenum">
              <a:rPr lang="en-US" smtClean="0"/>
              <a:t>‹#›</a:t>
            </a:fld>
            <a:endParaRPr lang="en-US"/>
          </a:p>
        </p:txBody>
      </p:sp>
      <p:sp>
        <p:nvSpPr>
          <p:cNvPr id="13" name="Title 1">
            <a:extLst>
              <a:ext uri="{FF2B5EF4-FFF2-40B4-BE49-F238E27FC236}">
                <a16:creationId xmlns:a16="http://schemas.microsoft.com/office/drawing/2014/main" id="{1BBA1F89-C84D-BF4F-A9BC-074FBABA387B}"/>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84B4CC71-0AF6-FB47-9882-BAB6EBF37B82}"/>
              </a:ext>
            </a:extLst>
          </p:cNvPr>
          <p:cNvCxnSpPr>
            <a:cxnSpLocks/>
          </p:cNvCxnSpPr>
          <p:nvPr/>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A10EEFC7-52D9-024A-B075-C8E32A333BCD}"/>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3B72A71F-E00A-A743-A233-2E66060D91C7}"/>
              </a:ext>
            </a:extLst>
          </p:cNvPr>
          <p:cNvCxnSpPr>
            <a:cxnSpLocks/>
          </p:cNvCxnSpPr>
          <p:nvPr/>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3209106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1A2AFF-A88D-0940-BDF0-71CDE7A2740B}"/>
              </a:ext>
            </a:extLst>
          </p:cNvPr>
          <p:cNvSpPr>
            <a:spLocks noGrp="1"/>
          </p:cNvSpPr>
          <p:nvPr>
            <p:ph type="sldNum" sz="quarter" idx="12"/>
          </p:nvPr>
        </p:nvSpPr>
        <p:spPr/>
        <p:txBody>
          <a:bodyPr/>
          <a:lstStyle/>
          <a:p>
            <a:fld id="{F3784563-EE2E-0249-A254-F55B9587A388}" type="slidenum">
              <a:rPr lang="en-US" smtClean="0"/>
              <a:t>‹#›</a:t>
            </a:fld>
            <a:endParaRPr lang="en-US"/>
          </a:p>
        </p:txBody>
      </p:sp>
      <p:sp>
        <p:nvSpPr>
          <p:cNvPr id="9" name="Title 1">
            <a:extLst>
              <a:ext uri="{FF2B5EF4-FFF2-40B4-BE49-F238E27FC236}">
                <a16:creationId xmlns:a16="http://schemas.microsoft.com/office/drawing/2014/main" id="{9F52CFFF-F207-6B4A-A321-46CA0F442BEC}"/>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A8B91205-C77B-C548-BE32-2140A87EF463}"/>
              </a:ext>
            </a:extLst>
          </p:cNvPr>
          <p:cNvCxnSpPr>
            <a:cxnSpLocks/>
          </p:cNvCxnSpPr>
          <p:nvPr/>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EFC5485E-2843-9A43-9BAE-B21E54E2B353}"/>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17286D31-75E5-6E4F-89F5-20FB1532B22D}"/>
              </a:ext>
            </a:extLst>
          </p:cNvPr>
          <p:cNvCxnSpPr>
            <a:cxnSpLocks/>
          </p:cNvCxnSpPr>
          <p:nvPr/>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792210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CCF5E-06EB-924F-B1F7-498C9C03115A}"/>
              </a:ext>
            </a:extLst>
          </p:cNvPr>
          <p:cNvSpPr>
            <a:spLocks noGrp="1"/>
          </p:cNvSpPr>
          <p:nvPr>
            <p:ph type="sldNum" sz="quarter" idx="12"/>
          </p:nvPr>
        </p:nvSpPr>
        <p:spPr/>
        <p:txBody>
          <a:bodyPr/>
          <a:lstStyle/>
          <a:p>
            <a:fld id="{F3784563-EE2E-0249-A254-F55B9587A388}" type="slidenum">
              <a:rPr lang="en-US" smtClean="0"/>
              <a:t>‹#›</a:t>
            </a:fld>
            <a:endParaRPr lang="en-US"/>
          </a:p>
        </p:txBody>
      </p:sp>
      <p:cxnSp>
        <p:nvCxnSpPr>
          <p:cNvPr id="3" name="Straight Connector 2">
            <a:extLst>
              <a:ext uri="{FF2B5EF4-FFF2-40B4-BE49-F238E27FC236}">
                <a16:creationId xmlns:a16="http://schemas.microsoft.com/office/drawing/2014/main" id="{3FA1125B-3619-0F4A-9CB7-8531C5414AC2}"/>
              </a:ext>
            </a:extLst>
          </p:cNvPr>
          <p:cNvCxnSpPr>
            <a:cxnSpLocks/>
          </p:cNvCxnSpPr>
          <p:nvPr/>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5" name="Straight Connector 4">
            <a:extLst>
              <a:ext uri="{FF2B5EF4-FFF2-40B4-BE49-F238E27FC236}">
                <a16:creationId xmlns:a16="http://schemas.microsoft.com/office/drawing/2014/main" id="{3870C4B4-7EF1-D449-8BDE-80CC0D76AEA5}"/>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6" name="Straight Connector 5">
            <a:extLst>
              <a:ext uri="{FF2B5EF4-FFF2-40B4-BE49-F238E27FC236}">
                <a16:creationId xmlns:a16="http://schemas.microsoft.com/office/drawing/2014/main" id="{792ED3F3-6E61-E54C-8119-0DD2FA234C9D}"/>
              </a:ext>
            </a:extLst>
          </p:cNvPr>
          <p:cNvCxnSpPr>
            <a:cxnSpLocks/>
          </p:cNvCxnSpPr>
          <p:nvPr/>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6007461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1103-8FF6-514D-95F9-D477DBD3A6EA}"/>
              </a:ext>
            </a:extLst>
          </p:cNvPr>
          <p:cNvSpPr>
            <a:spLocks noGrp="1"/>
          </p:cNvSpPr>
          <p:nvPr>
            <p:ph type="title"/>
          </p:nvPr>
        </p:nvSpPr>
        <p:spPr>
          <a:xfrm>
            <a:off x="839788" y="457200"/>
            <a:ext cx="3932237" cy="1600200"/>
          </a:xfrm>
        </p:spPr>
        <p:txBody>
          <a:bodyPr anchor="b"/>
          <a:lstStyle>
            <a:lvl1pPr>
              <a:defRPr sz="3200">
                <a:solidFill>
                  <a:schemeClr val="tx1">
                    <a:lumMod val="65000"/>
                    <a:lumOff val="3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F63CD72-F03F-244E-A370-5C99DA4BED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87B1E-96B8-0C41-AF22-2F0D9F112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D4548BED-582A-F147-809E-552F347B6C46}"/>
              </a:ext>
            </a:extLst>
          </p:cNvPr>
          <p:cNvSpPr>
            <a:spLocks noGrp="1"/>
          </p:cNvSpPr>
          <p:nvPr>
            <p:ph type="sldNum" sz="quarter" idx="12"/>
          </p:nvPr>
        </p:nvSpPr>
        <p:spPr/>
        <p:txBody>
          <a:bodyPr/>
          <a:lstStyle/>
          <a:p>
            <a:fld id="{F3784563-EE2E-0249-A254-F55B9587A388}" type="slidenum">
              <a:rPr lang="en-US" smtClean="0"/>
              <a:t>‹#›</a:t>
            </a:fld>
            <a:endParaRPr lang="en-US"/>
          </a:p>
        </p:txBody>
      </p:sp>
    </p:spTree>
    <p:extLst>
      <p:ext uri="{BB962C8B-B14F-4D97-AF65-F5344CB8AC3E}">
        <p14:creationId xmlns:p14="http://schemas.microsoft.com/office/powerpoint/2010/main" val="201247620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0E03-F261-B64F-A79D-5A1C35202AC3}"/>
              </a:ext>
            </a:extLst>
          </p:cNvPr>
          <p:cNvSpPr>
            <a:spLocks noGrp="1"/>
          </p:cNvSpPr>
          <p:nvPr>
            <p:ph type="title"/>
          </p:nvPr>
        </p:nvSpPr>
        <p:spPr>
          <a:xfrm>
            <a:off x="839788" y="457200"/>
            <a:ext cx="3932237" cy="1600200"/>
          </a:xfrm>
        </p:spPr>
        <p:txBody>
          <a:bodyPr anchor="b"/>
          <a:lstStyle>
            <a:lvl1pPr>
              <a:defRPr sz="3200">
                <a:solidFill>
                  <a:schemeClr val="tx1">
                    <a:lumMod val="65000"/>
                    <a:lumOff val="3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35825EF-0162-0D4A-9105-CBAD572DA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04D4626-464E-8C49-9E35-2CFDD4172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53EECE8-B9C7-6B44-B11D-D2ED263E140E}"/>
              </a:ext>
            </a:extLst>
          </p:cNvPr>
          <p:cNvSpPr>
            <a:spLocks noGrp="1"/>
          </p:cNvSpPr>
          <p:nvPr>
            <p:ph type="sldNum" sz="quarter" idx="12"/>
          </p:nvPr>
        </p:nvSpPr>
        <p:spPr/>
        <p:txBody>
          <a:bodyPr/>
          <a:lstStyle/>
          <a:p>
            <a:fld id="{F3784563-EE2E-0249-A254-F55B9587A388}" type="slidenum">
              <a:rPr lang="en-US" smtClean="0"/>
              <a:t>‹#›</a:t>
            </a:fld>
            <a:endParaRPr lang="en-US"/>
          </a:p>
        </p:txBody>
      </p:sp>
    </p:spTree>
    <p:extLst>
      <p:ext uri="{BB962C8B-B14F-4D97-AF65-F5344CB8AC3E}">
        <p14:creationId xmlns:p14="http://schemas.microsoft.com/office/powerpoint/2010/main" val="423972203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chemeClr val="bg1"/>
            </a:gs>
            <a:gs pos="100000">
              <a:schemeClr val="accent3">
                <a:lumMod val="20000"/>
                <a:lumOff val="80000"/>
              </a:schemeClr>
            </a:gs>
          </a:gsLst>
          <a:lin ang="13200000" scaled="0"/>
          <a:tileRect/>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30E9A4-02F4-4443-B0F9-A1856003D4FC}"/>
              </a:ext>
            </a:extLst>
          </p:cNvPr>
          <p:cNvGrpSpPr/>
          <p:nvPr/>
        </p:nvGrpSpPr>
        <p:grpSpPr>
          <a:xfrm>
            <a:off x="172530" y="6294646"/>
            <a:ext cx="5470899" cy="511595"/>
            <a:chOff x="398253" y="575137"/>
            <a:chExt cx="11849269" cy="1107744"/>
          </a:xfrm>
        </p:grpSpPr>
        <p:pic>
          <p:nvPicPr>
            <p:cNvPr id="11" name="Picture 10">
              <a:extLst>
                <a:ext uri="{FF2B5EF4-FFF2-40B4-BE49-F238E27FC236}">
                  <a16:creationId xmlns:a16="http://schemas.microsoft.com/office/drawing/2014/main" id="{F81C1BF8-3A37-E543-9FA2-5B3B121DFF9B}"/>
                </a:ext>
              </a:extLst>
            </p:cNvPr>
            <p:cNvPicPr>
              <a:picLocks noChangeAspect="1"/>
            </p:cNvPicPr>
            <p:nvPr userDrawn="1"/>
          </p:nvPicPr>
          <p:blipFill>
            <a:blip r:embed="rId13">
              <a:grayscl/>
            </a:blip>
            <a:stretch>
              <a:fillRect/>
            </a:stretch>
          </p:blipFill>
          <p:spPr>
            <a:xfrm>
              <a:off x="398253" y="824023"/>
              <a:ext cx="4001219" cy="711328"/>
            </a:xfrm>
            <a:prstGeom prst="rect">
              <a:avLst/>
            </a:prstGeom>
          </p:spPr>
        </p:pic>
        <p:pic>
          <p:nvPicPr>
            <p:cNvPr id="12" name="Picture 11">
              <a:extLst>
                <a:ext uri="{FF2B5EF4-FFF2-40B4-BE49-F238E27FC236}">
                  <a16:creationId xmlns:a16="http://schemas.microsoft.com/office/drawing/2014/main" id="{8A68EA78-BE0C-E143-8D7C-E6CC1DAD29C7}"/>
                </a:ext>
              </a:extLst>
            </p:cNvPr>
            <p:cNvPicPr>
              <a:picLocks noChangeAspect="1"/>
            </p:cNvPicPr>
            <p:nvPr userDrawn="1"/>
          </p:nvPicPr>
          <p:blipFill>
            <a:blip r:embed="rId14">
              <a:grayscl/>
            </a:blip>
            <a:stretch>
              <a:fillRect/>
            </a:stretch>
          </p:blipFill>
          <p:spPr>
            <a:xfrm>
              <a:off x="4612226" y="575137"/>
              <a:ext cx="644107" cy="945041"/>
            </a:xfrm>
            <a:prstGeom prst="rect">
              <a:avLst/>
            </a:prstGeom>
          </p:spPr>
        </p:pic>
        <p:sp>
          <p:nvSpPr>
            <p:cNvPr id="13" name="TextBox 12">
              <a:extLst>
                <a:ext uri="{FF2B5EF4-FFF2-40B4-BE49-F238E27FC236}">
                  <a16:creationId xmlns:a16="http://schemas.microsoft.com/office/drawing/2014/main" id="{E18C93EB-71B2-C64F-A4BF-D68796CEF9B5}"/>
                </a:ext>
              </a:extLst>
            </p:cNvPr>
            <p:cNvSpPr txBox="1"/>
            <p:nvPr userDrawn="1"/>
          </p:nvSpPr>
          <p:spPr>
            <a:xfrm>
              <a:off x="5181595" y="796207"/>
              <a:ext cx="3674851" cy="799706"/>
            </a:xfrm>
            <a:prstGeom prst="rect">
              <a:avLst/>
            </a:prstGeom>
            <a:noFill/>
          </p:spPr>
          <p:txBody>
            <a:bodyPr wrap="square" rtlCol="0">
              <a:spAutoFit/>
            </a:bodyPr>
            <a:lstStyle/>
            <a:p>
              <a:r>
                <a:rPr lang="en-US" sz="900" dirty="0">
                  <a:solidFill>
                    <a:schemeClr val="tx1">
                      <a:lumMod val="65000"/>
                      <a:lumOff val="35000"/>
                    </a:schemeClr>
                  </a:solidFill>
                  <a:latin typeface="Corbel" panose="020B0503020204020204" pitchFamily="34" charset="0"/>
                  <a:ea typeface="Bodoni Ornaments" pitchFamily="2" charset="0"/>
                  <a:cs typeface="Baghdad" pitchFamily="2" charset="-78"/>
                </a:rPr>
                <a:t>Center For Green Chemistry </a:t>
              </a:r>
            </a:p>
            <a:p>
              <a:r>
                <a:rPr lang="en-US" sz="900" dirty="0">
                  <a:solidFill>
                    <a:schemeClr val="tx1">
                      <a:lumMod val="65000"/>
                      <a:lumOff val="35000"/>
                    </a:schemeClr>
                  </a:solidFill>
                  <a:latin typeface="Corbel" panose="020B0503020204020204" pitchFamily="34" charset="0"/>
                  <a:ea typeface="Bodoni Ornaments" pitchFamily="2" charset="0"/>
                  <a:cs typeface="Baghdad" pitchFamily="2" charset="-78"/>
                </a:rPr>
                <a:t>and Green Engineering at Yale</a:t>
              </a:r>
            </a:p>
          </p:txBody>
        </p:sp>
        <p:pic>
          <p:nvPicPr>
            <p:cNvPr id="14" name="Picture 13">
              <a:extLst>
                <a:ext uri="{FF2B5EF4-FFF2-40B4-BE49-F238E27FC236}">
                  <a16:creationId xmlns:a16="http://schemas.microsoft.com/office/drawing/2014/main" id="{96A9CC74-5940-4645-A435-2C7DACF00BE1}"/>
                </a:ext>
              </a:extLst>
            </p:cNvPr>
            <p:cNvPicPr>
              <a:picLocks noChangeAspect="1"/>
            </p:cNvPicPr>
            <p:nvPr userDrawn="1"/>
          </p:nvPicPr>
          <p:blipFill rotWithShape="1">
            <a:blip r:embed="rId15">
              <a:grayscl/>
              <a:extLst>
                <a:ext uri="{BEBA8EAE-BF5A-486C-A8C5-ECC9F3942E4B}">
                  <a14:imgProps xmlns:a14="http://schemas.microsoft.com/office/drawing/2010/main">
                    <a14:imgLayer r:embed="rId16">
                      <a14:imgEffect>
                        <a14:brightnessContrast bright="10000"/>
                      </a14:imgEffect>
                    </a14:imgLayer>
                  </a14:imgProps>
                </a:ext>
              </a:extLst>
            </a:blip>
            <a:srcRect t="33849" b="36966"/>
            <a:stretch/>
          </p:blipFill>
          <p:spPr>
            <a:xfrm>
              <a:off x="8893814" y="698484"/>
              <a:ext cx="3353708" cy="984397"/>
            </a:xfrm>
            <a:prstGeom prst="rect">
              <a:avLst/>
            </a:prstGeom>
          </p:spPr>
        </p:pic>
      </p:grpSp>
      <p:sp>
        <p:nvSpPr>
          <p:cNvPr id="2" name="Title Placeholder 1">
            <a:extLst>
              <a:ext uri="{FF2B5EF4-FFF2-40B4-BE49-F238E27FC236}">
                <a16:creationId xmlns:a16="http://schemas.microsoft.com/office/drawing/2014/main" id="{FF679091-E3A8-A041-9806-A4FE029CB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481EFE-6B2D-374E-B13E-39EB65D90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66EAE97-4033-3E44-B448-F0AE3F7221BE}"/>
              </a:ext>
            </a:extLst>
          </p:cNvPr>
          <p:cNvSpPr>
            <a:spLocks noGrp="1"/>
          </p:cNvSpPr>
          <p:nvPr>
            <p:ph type="sldNum" sz="quarter" idx="4"/>
          </p:nvPr>
        </p:nvSpPr>
        <p:spPr>
          <a:xfrm>
            <a:off x="9266208" y="6330309"/>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Corbel" panose="020B0503020204020204" pitchFamily="34" charset="0"/>
              </a:defRPr>
            </a:lvl1pPr>
          </a:lstStyle>
          <a:p>
            <a:fld id="{F3784563-EE2E-0249-A254-F55B9587A388}" type="slidenum">
              <a:rPr lang="en-US" smtClean="0"/>
              <a:t>‹#›</a:t>
            </a:fld>
            <a:endParaRPr lang="en-US"/>
          </a:p>
        </p:txBody>
      </p:sp>
    </p:spTree>
    <p:extLst>
      <p:ext uri="{BB962C8B-B14F-4D97-AF65-F5344CB8AC3E}">
        <p14:creationId xmlns:p14="http://schemas.microsoft.com/office/powerpoint/2010/main" val="775442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emf"/><Relationship Id="rId1" Type="http://schemas.openxmlformats.org/officeDocument/2006/relationships/slideLayout" Target="../slideLayouts/slideLayout6.xml"/><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emf"/><Relationship Id="rId1" Type="http://schemas.openxmlformats.org/officeDocument/2006/relationships/slideLayout" Target="../slideLayouts/slideLayout6.xml"/><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68600"/>
            <a:ext cx="9144000" cy="1061738"/>
          </a:xfrm>
        </p:spPr>
        <p:txBody>
          <a:bodyPr>
            <a:normAutofit/>
          </a:bodyPr>
          <a:lstStyle/>
          <a:p>
            <a:r>
              <a:rPr lang="en-US" sz="4000" dirty="0">
                <a:latin typeface="+mn-lt"/>
              </a:rPr>
              <a:t>Molecular Toxicology</a:t>
            </a:r>
          </a:p>
        </p:txBody>
      </p:sp>
      <p:sp>
        <p:nvSpPr>
          <p:cNvPr id="3" name="Subtitle 2"/>
          <p:cNvSpPr>
            <a:spLocks noGrp="1"/>
          </p:cNvSpPr>
          <p:nvPr>
            <p:ph type="subTitle" idx="1"/>
          </p:nvPr>
        </p:nvSpPr>
        <p:spPr/>
        <p:txBody>
          <a:bodyPr>
            <a:noAutofit/>
          </a:bodyPr>
          <a:lstStyle/>
          <a:p>
            <a:r>
              <a:rPr lang="en-US" dirty="0"/>
              <a:t>Lecture #23</a:t>
            </a:r>
          </a:p>
          <a:p>
            <a:r>
              <a:rPr lang="en-US" dirty="0"/>
              <a:t>Date:</a:t>
            </a:r>
          </a:p>
          <a:p>
            <a:r>
              <a:rPr lang="en-US" dirty="0"/>
              <a:t>Course #</a:t>
            </a:r>
          </a:p>
        </p:txBody>
      </p:sp>
    </p:spTree>
    <p:extLst>
      <p:ext uri="{BB962C8B-B14F-4D97-AF65-F5344CB8AC3E}">
        <p14:creationId xmlns:p14="http://schemas.microsoft.com/office/powerpoint/2010/main" val="354050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24101" y="2001720"/>
            <a:ext cx="2256745" cy="3561530"/>
          </a:xfrm>
          <a:prstGeom prst="rect">
            <a:avLst/>
          </a:prstGeom>
          <a:ln w="44450">
            <a:solidFill>
              <a:srgbClr val="002060"/>
            </a:solidFill>
          </a:ln>
        </p:spPr>
      </p:pic>
      <p:sp>
        <p:nvSpPr>
          <p:cNvPr id="5" name="Rectangle 4"/>
          <p:cNvSpPr/>
          <p:nvPr/>
        </p:nvSpPr>
        <p:spPr>
          <a:xfrm>
            <a:off x="5295901" y="1639837"/>
            <a:ext cx="4286250" cy="3336811"/>
          </a:xfrm>
          <a:prstGeom prst="rect">
            <a:avLst/>
          </a:prstGeom>
        </p:spPr>
        <p:txBody>
          <a:bodyPr wrap="square">
            <a:spAutoFit/>
          </a:bodyPr>
          <a:lstStyle/>
          <a:p>
            <a:pPr algn="ctr">
              <a:lnSpc>
                <a:spcPct val="107000"/>
              </a:lnSpc>
            </a:pPr>
            <a:r>
              <a:rPr lang="en-US" sz="2200" dirty="0">
                <a:latin typeface="Calibri" charset="0"/>
                <a:ea typeface="Calibri" charset="0"/>
                <a:cs typeface="Times New Roman" charset="0"/>
              </a:rPr>
              <a:t>As a chemical is distributed through the body, it will most likely undergo metabolism. Metabolism is the body’s way of facilitating the excretion (removal) of the chemical through the kidneys. The rate at which a chemical is metabolized is usually dependent on its accessibility to enzymes. </a:t>
            </a:r>
          </a:p>
        </p:txBody>
      </p:sp>
      <p:sp>
        <p:nvSpPr>
          <p:cNvPr id="6" name="TextBox 5"/>
          <p:cNvSpPr txBox="1"/>
          <p:nvPr/>
        </p:nvSpPr>
        <p:spPr>
          <a:xfrm>
            <a:off x="4858473" y="5115797"/>
            <a:ext cx="5269500" cy="10156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000" b="1" dirty="0"/>
              <a:t>Metabolism is more difficult to control than absorption, as it can lead to either detoxification or toxification of the organism.</a:t>
            </a:r>
          </a:p>
        </p:txBody>
      </p:sp>
      <p:sp>
        <p:nvSpPr>
          <p:cNvPr id="9" name="TextBox 8"/>
          <p:cNvSpPr txBox="1"/>
          <p:nvPr/>
        </p:nvSpPr>
        <p:spPr>
          <a:xfrm>
            <a:off x="8063947" y="6392825"/>
            <a:ext cx="4128053" cy="253916"/>
          </a:xfrm>
          <a:prstGeom prst="rect">
            <a:avLst/>
          </a:prstGeom>
          <a:noFill/>
        </p:spPr>
        <p:txBody>
          <a:bodyPr wrap="none" rtlCol="0">
            <a:spAutoFit/>
          </a:bodyPr>
          <a:lstStyle/>
          <a:p>
            <a:r>
              <a:rPr lang="en-US" sz="1050" dirty="0">
                <a:solidFill>
                  <a:schemeClr val="bg1">
                    <a:lumMod val="50000"/>
                  </a:schemeClr>
                </a:solidFill>
              </a:rPr>
              <a:t>Courtesy of Molecular Design Research Network and Dr. Karolina Mellor</a:t>
            </a:r>
          </a:p>
        </p:txBody>
      </p:sp>
      <p:sp>
        <p:nvSpPr>
          <p:cNvPr id="2" name="Title 1">
            <a:extLst>
              <a:ext uri="{FF2B5EF4-FFF2-40B4-BE49-F238E27FC236}">
                <a16:creationId xmlns:a16="http://schemas.microsoft.com/office/drawing/2014/main" id="{7587673A-E6F4-BB4D-972B-AD1E9521664B}"/>
              </a:ext>
            </a:extLst>
          </p:cNvPr>
          <p:cNvSpPr>
            <a:spLocks noGrp="1"/>
          </p:cNvSpPr>
          <p:nvPr>
            <p:ph type="title"/>
          </p:nvPr>
        </p:nvSpPr>
        <p:spPr/>
        <p:txBody>
          <a:bodyPr>
            <a:normAutofit/>
          </a:bodyPr>
          <a:lstStyle/>
          <a:p>
            <a:r>
              <a:rPr lang="en-US" sz="4000" dirty="0">
                <a:latin typeface="+mn-lt"/>
              </a:rPr>
              <a:t>Metabolism</a:t>
            </a:r>
          </a:p>
        </p:txBody>
      </p:sp>
    </p:spTree>
    <p:extLst>
      <p:ext uri="{BB962C8B-B14F-4D97-AF65-F5344CB8AC3E}">
        <p14:creationId xmlns:p14="http://schemas.microsoft.com/office/powerpoint/2010/main" val="4974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993" b="2179"/>
          <a:stretch/>
        </p:blipFill>
        <p:spPr>
          <a:xfrm>
            <a:off x="2324102" y="2059465"/>
            <a:ext cx="2140529" cy="3514021"/>
          </a:xfrm>
          <a:prstGeom prst="rect">
            <a:avLst/>
          </a:prstGeom>
          <a:ln w="44450">
            <a:solidFill>
              <a:srgbClr val="002060"/>
            </a:solidFill>
          </a:ln>
        </p:spPr>
      </p:pic>
      <p:sp>
        <p:nvSpPr>
          <p:cNvPr id="5" name="Rectangle 4"/>
          <p:cNvSpPr/>
          <p:nvPr/>
        </p:nvSpPr>
        <p:spPr>
          <a:xfrm>
            <a:off x="5467350" y="2057400"/>
            <a:ext cx="5114752" cy="3236207"/>
          </a:xfrm>
          <a:prstGeom prst="rect">
            <a:avLst/>
          </a:prstGeom>
        </p:spPr>
        <p:txBody>
          <a:bodyPr wrap="square">
            <a:spAutoFit/>
          </a:bodyPr>
          <a:lstStyle/>
          <a:p>
            <a:pPr algn="ctr">
              <a:lnSpc>
                <a:spcPct val="107000"/>
              </a:lnSpc>
            </a:pPr>
            <a:r>
              <a:rPr lang="en-US" sz="2400" dirty="0">
                <a:latin typeface="Calibri" charset="0"/>
                <a:ea typeface="Calibri" charset="0"/>
                <a:cs typeface="Times New Roman" charset="0"/>
              </a:rPr>
              <a:t>After the chemical is absorbed, the body can eliminate it by a process called excretion which can occur through the kidneys, the skin, the GI tract, and the lungs. If the detergent is not eliminated from the body, it can accumulate, or stay in the blood, which can lead to disease. </a:t>
            </a:r>
          </a:p>
        </p:txBody>
      </p:sp>
      <p:sp>
        <p:nvSpPr>
          <p:cNvPr id="9" name="TextBox 8"/>
          <p:cNvSpPr txBox="1"/>
          <p:nvPr/>
        </p:nvSpPr>
        <p:spPr>
          <a:xfrm>
            <a:off x="5770288" y="5321784"/>
            <a:ext cx="4508875"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000" b="1" dirty="0"/>
              <a:t>Excretion - as opposed to absorption - is more difficult to control.</a:t>
            </a:r>
          </a:p>
        </p:txBody>
      </p:sp>
      <p:sp>
        <p:nvSpPr>
          <p:cNvPr id="10" name="TextBox 9"/>
          <p:cNvSpPr txBox="1"/>
          <p:nvPr/>
        </p:nvSpPr>
        <p:spPr>
          <a:xfrm>
            <a:off x="7952551" y="6415127"/>
            <a:ext cx="4128053" cy="253916"/>
          </a:xfrm>
          <a:prstGeom prst="rect">
            <a:avLst/>
          </a:prstGeom>
          <a:noFill/>
        </p:spPr>
        <p:txBody>
          <a:bodyPr wrap="none" rtlCol="0">
            <a:spAutoFit/>
          </a:bodyPr>
          <a:lstStyle/>
          <a:p>
            <a:r>
              <a:rPr lang="en-US" sz="1050" dirty="0">
                <a:solidFill>
                  <a:schemeClr val="bg1">
                    <a:lumMod val="50000"/>
                  </a:schemeClr>
                </a:solidFill>
              </a:rPr>
              <a:t>Courtesy of Molecular Design Research Network and Dr. Karolina Mellor</a:t>
            </a:r>
          </a:p>
        </p:txBody>
      </p:sp>
      <p:sp>
        <p:nvSpPr>
          <p:cNvPr id="2" name="Title 1">
            <a:extLst>
              <a:ext uri="{FF2B5EF4-FFF2-40B4-BE49-F238E27FC236}">
                <a16:creationId xmlns:a16="http://schemas.microsoft.com/office/drawing/2014/main" id="{2D0D90AE-B2AD-3D46-8225-57FE647C698E}"/>
              </a:ext>
            </a:extLst>
          </p:cNvPr>
          <p:cNvSpPr>
            <a:spLocks noGrp="1"/>
          </p:cNvSpPr>
          <p:nvPr>
            <p:ph type="title"/>
          </p:nvPr>
        </p:nvSpPr>
        <p:spPr/>
        <p:txBody>
          <a:bodyPr>
            <a:normAutofit/>
          </a:bodyPr>
          <a:lstStyle/>
          <a:p>
            <a:r>
              <a:rPr lang="en-US" sz="4000" dirty="0">
                <a:latin typeface="+mn-lt"/>
              </a:rPr>
              <a:t>Elimination</a:t>
            </a:r>
          </a:p>
        </p:txBody>
      </p:sp>
    </p:spTree>
    <p:extLst>
      <p:ext uri="{BB962C8B-B14F-4D97-AF65-F5344CB8AC3E}">
        <p14:creationId xmlns:p14="http://schemas.microsoft.com/office/powerpoint/2010/main" val="679882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27C04-7982-8442-9D97-0DAE3D738109}"/>
              </a:ext>
            </a:extLst>
          </p:cNvPr>
          <p:cNvSpPr>
            <a:spLocks noGrp="1"/>
          </p:cNvSpPr>
          <p:nvPr>
            <p:ph type="title"/>
          </p:nvPr>
        </p:nvSpPr>
        <p:spPr/>
        <p:txBody>
          <a:bodyPr>
            <a:normAutofit/>
          </a:bodyPr>
          <a:lstStyle/>
          <a:p>
            <a:r>
              <a:rPr lang="en-US" sz="4000" dirty="0">
                <a:latin typeface="+mn-lt"/>
              </a:rPr>
              <a:t>In-Class Exercise</a:t>
            </a:r>
          </a:p>
        </p:txBody>
      </p:sp>
      <p:sp>
        <p:nvSpPr>
          <p:cNvPr id="3" name="Content Placeholder 2"/>
          <p:cNvSpPr>
            <a:spLocks noGrp="1"/>
          </p:cNvSpPr>
          <p:nvPr>
            <p:ph idx="4294967295"/>
          </p:nvPr>
        </p:nvSpPr>
        <p:spPr>
          <a:xfrm>
            <a:off x="838200" y="1787487"/>
            <a:ext cx="7886700" cy="2144712"/>
          </a:xfrm>
        </p:spPr>
        <p:txBody>
          <a:bodyPr>
            <a:normAutofit/>
          </a:bodyPr>
          <a:lstStyle/>
          <a:p>
            <a:r>
              <a:rPr lang="en-US" sz="2400" dirty="0">
                <a:latin typeface="+mn-lt"/>
              </a:rPr>
              <a:t>Go to </a:t>
            </a:r>
            <a:r>
              <a:rPr lang="en-US" sz="2400" dirty="0" err="1">
                <a:latin typeface="+mn-lt"/>
              </a:rPr>
              <a:t>chemspider.com</a:t>
            </a:r>
            <a:r>
              <a:rPr lang="en-US" sz="2400" dirty="0">
                <a:latin typeface="+mn-lt"/>
              </a:rPr>
              <a:t> and put in following CAS number:</a:t>
            </a:r>
          </a:p>
          <a:p>
            <a:pPr lvl="1"/>
            <a:r>
              <a:rPr lang="en-US" dirty="0">
                <a:latin typeface="+mn-lt"/>
              </a:rPr>
              <a:t>Benzene </a:t>
            </a:r>
            <a:r>
              <a:rPr lang="fi-FI" b="1" dirty="0">
                <a:latin typeface="+mn-lt"/>
              </a:rPr>
              <a:t>71-43-2</a:t>
            </a:r>
            <a:endParaRPr lang="en-US" dirty="0">
              <a:latin typeface="+mn-lt"/>
            </a:endParaRPr>
          </a:p>
          <a:p>
            <a:pPr marL="257175" lvl="1" indent="0">
              <a:buNone/>
            </a:pPr>
            <a:endParaRPr lang="hu-HU" b="1" dirty="0">
              <a:latin typeface="+mn-lt"/>
            </a:endParaRPr>
          </a:p>
          <a:p>
            <a:r>
              <a:rPr lang="en-US" sz="2400" dirty="0">
                <a:latin typeface="+mn-lt"/>
              </a:rPr>
              <a:t>Using discussed parameters, predict respiratory, dermal, and digestive absorption of the compound.</a:t>
            </a:r>
          </a:p>
          <a:p>
            <a:endParaRPr lang="en-US" sz="2400" dirty="0">
              <a:latin typeface="+mn-lt"/>
            </a:endParaRPr>
          </a:p>
          <a:p>
            <a:endParaRPr lang="en-US" sz="2400" dirty="0">
              <a:latin typeface="+mn-lt"/>
            </a:endParaRPr>
          </a:p>
          <a:p>
            <a:endParaRPr lang="en-US" sz="2400" dirty="0">
              <a:latin typeface="+mn-lt"/>
            </a:endParaRPr>
          </a:p>
        </p:txBody>
      </p:sp>
      <p:sp>
        <p:nvSpPr>
          <p:cNvPr id="4" name="TextBox 3"/>
          <p:cNvSpPr txBox="1"/>
          <p:nvPr/>
        </p:nvSpPr>
        <p:spPr>
          <a:xfrm>
            <a:off x="1876209" y="3860428"/>
            <a:ext cx="8439582" cy="2308324"/>
          </a:xfrm>
          <a:prstGeom prst="rect">
            <a:avLst/>
          </a:prstGeom>
          <a:solidFill>
            <a:schemeClr val="accent4">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marL="176213"/>
            <a:r>
              <a:rPr lang="en-US" sz="2400" dirty="0">
                <a:solidFill>
                  <a:sysClr val="windowText" lastClr="000000"/>
                </a:solidFill>
              </a:rPr>
              <a:t>Benzene:</a:t>
            </a:r>
          </a:p>
          <a:p>
            <a:pPr marL="176213"/>
            <a:endParaRPr lang="en-US" sz="2400" dirty="0">
              <a:solidFill>
                <a:sysClr val="windowText" lastClr="000000"/>
              </a:solidFill>
            </a:endParaRPr>
          </a:p>
          <a:p>
            <a:pPr marL="434579" indent="-176213">
              <a:buFont typeface="Arial" charset="0"/>
              <a:buChar char="•"/>
            </a:pPr>
            <a:r>
              <a:rPr lang="en-US" sz="2400" dirty="0">
                <a:solidFill>
                  <a:sysClr val="windowText" lastClr="000000"/>
                </a:solidFill>
              </a:rPr>
              <a:t>Colorless sweet smelling liquid; highly flammable</a:t>
            </a:r>
          </a:p>
          <a:p>
            <a:pPr marL="434579" indent="-176213">
              <a:buFont typeface="Arial" charset="0"/>
              <a:buChar char="•"/>
            </a:pPr>
            <a:r>
              <a:rPr lang="en-US" sz="2400" dirty="0">
                <a:solidFill>
                  <a:sysClr val="windowText" lastClr="000000"/>
                </a:solidFill>
              </a:rPr>
              <a:t>Used as precursor to many complex chemicals: polystyrenes, polycarbonates, epoxy resins, nylon</a:t>
            </a:r>
          </a:p>
          <a:p>
            <a:pPr marL="434579" indent="-176213">
              <a:buFont typeface="Arial" charset="0"/>
              <a:buChar char="•"/>
            </a:pPr>
            <a:r>
              <a:rPr lang="en-US" sz="2400" dirty="0">
                <a:solidFill>
                  <a:sysClr val="windowText" lastClr="000000"/>
                </a:solidFill>
              </a:rPr>
              <a:t>Toxic- known carcinogen</a:t>
            </a:r>
          </a:p>
        </p:txBody>
      </p:sp>
    </p:spTree>
    <p:extLst>
      <p:ext uri="{BB962C8B-B14F-4D97-AF65-F5344CB8AC3E}">
        <p14:creationId xmlns:p14="http://schemas.microsoft.com/office/powerpoint/2010/main" val="3010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91829622"/>
              </p:ext>
            </p:extLst>
          </p:nvPr>
        </p:nvGraphicFramePr>
        <p:xfrm>
          <a:off x="281248" y="2617943"/>
          <a:ext cx="3438006" cy="2914650"/>
        </p:xfrm>
        <a:graphic>
          <a:graphicData uri="http://schemas.openxmlformats.org/drawingml/2006/table">
            <a:tbl>
              <a:tblPr firstRow="1" bandRow="1">
                <a:tableStyleId>{5C22544A-7EE6-4342-B048-85BDC9FD1C3A}</a:tableStyleId>
              </a:tblPr>
              <a:tblGrid>
                <a:gridCol w="1719003">
                  <a:extLst>
                    <a:ext uri="{9D8B030D-6E8A-4147-A177-3AD203B41FA5}">
                      <a16:colId xmlns:a16="http://schemas.microsoft.com/office/drawing/2014/main" val="20000"/>
                    </a:ext>
                  </a:extLst>
                </a:gridCol>
                <a:gridCol w="1719003">
                  <a:extLst>
                    <a:ext uri="{9D8B030D-6E8A-4147-A177-3AD203B41FA5}">
                      <a16:colId xmlns:a16="http://schemas.microsoft.com/office/drawing/2014/main" val="20001"/>
                    </a:ext>
                  </a:extLst>
                </a:gridCol>
              </a:tblGrid>
              <a:tr h="274320">
                <a:tc gridSpan="2">
                  <a:txBody>
                    <a:bodyPr/>
                    <a:lstStyle/>
                    <a:p>
                      <a:pPr algn="ctr"/>
                      <a:r>
                        <a:rPr lang="en-US" sz="2400" dirty="0"/>
                        <a:t>DERMAL</a:t>
                      </a:r>
                    </a:p>
                  </a:txBody>
                  <a:tcPr marL="68580" marR="68580" marT="34290" marB="34290" anchor="ctr"/>
                </a:tc>
                <a:tc hMerge="1">
                  <a:txBody>
                    <a:bodyPr/>
                    <a:lstStyle/>
                    <a:p>
                      <a:endParaRPr lang="en-US" dirty="0"/>
                    </a:p>
                  </a:txBody>
                  <a:tcPr/>
                </a:tc>
                <a:extLst>
                  <a:ext uri="{0D108BD9-81ED-4DB2-BD59-A6C34878D82A}">
                    <a16:rowId xmlns:a16="http://schemas.microsoft.com/office/drawing/2014/main" val="10000"/>
                  </a:ext>
                </a:extLst>
              </a:tr>
              <a:tr h="274320">
                <a:tc>
                  <a:txBody>
                    <a:bodyPr/>
                    <a:lstStyle/>
                    <a:p>
                      <a:endParaRPr lang="en-US" sz="2400" dirty="0"/>
                    </a:p>
                  </a:txBody>
                  <a:tcPr marL="68580" marR="68580" marT="34290" marB="34290" anchor="ct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i-FI" sz="2400" b="1" dirty="0"/>
                        <a:t>71-43-2</a:t>
                      </a:r>
                      <a:endParaRPr lang="en-US" sz="2400" dirty="0"/>
                    </a:p>
                  </a:txBody>
                  <a:tcPr marL="68580" marR="68580" marT="34290" marB="34290" anchor="ctr"/>
                </a:tc>
                <a:extLst>
                  <a:ext uri="{0D108BD9-81ED-4DB2-BD59-A6C34878D82A}">
                    <a16:rowId xmlns:a16="http://schemas.microsoft.com/office/drawing/2014/main" val="10001"/>
                  </a:ext>
                </a:extLst>
              </a:tr>
              <a:tr h="342900">
                <a:tc>
                  <a:txBody>
                    <a:bodyPr/>
                    <a:lstStyle/>
                    <a:p>
                      <a:r>
                        <a:rPr lang="en-US" sz="2400" dirty="0" err="1"/>
                        <a:t>LogP</a:t>
                      </a:r>
                      <a:endParaRPr lang="en-US" sz="2400" dirty="0"/>
                    </a:p>
                  </a:txBody>
                  <a:tcPr marL="68580" marR="68580" marT="34290" marB="34290" anchor="ctr"/>
                </a:tc>
                <a:tc>
                  <a:txBody>
                    <a:bodyPr/>
                    <a:lstStyle/>
                    <a:p>
                      <a:endParaRPr lang="en-US" sz="2400" dirty="0"/>
                    </a:p>
                  </a:txBody>
                  <a:tcPr marL="68580" marR="68580" marT="34290" marB="34290" anchor="ctr"/>
                </a:tc>
                <a:extLst>
                  <a:ext uri="{0D108BD9-81ED-4DB2-BD59-A6C34878D82A}">
                    <a16:rowId xmlns:a16="http://schemas.microsoft.com/office/drawing/2014/main" val="10002"/>
                  </a:ext>
                </a:extLst>
              </a:tr>
              <a:tr h="411480">
                <a:tc>
                  <a:txBody>
                    <a:bodyPr/>
                    <a:lstStyle/>
                    <a:p>
                      <a:r>
                        <a:rPr lang="en-US" sz="2400" dirty="0"/>
                        <a:t>Molecular weight [</a:t>
                      </a:r>
                      <a:r>
                        <a:rPr lang="en-US" sz="2400" kern="1200" dirty="0">
                          <a:solidFill>
                            <a:schemeClr val="dk1"/>
                          </a:solidFill>
                          <a:latin typeface="+mn-lt"/>
                          <a:ea typeface="+mn-ea"/>
                          <a:cs typeface="+mn-cs"/>
                        </a:rPr>
                        <a:t>g/</a:t>
                      </a:r>
                      <a:r>
                        <a:rPr lang="en-US" sz="2400" kern="1200" dirty="0" err="1">
                          <a:solidFill>
                            <a:schemeClr val="dk1"/>
                          </a:solidFill>
                          <a:latin typeface="+mn-lt"/>
                          <a:ea typeface="+mn-ea"/>
                          <a:cs typeface="+mn-cs"/>
                        </a:rPr>
                        <a:t>mol</a:t>
                      </a:r>
                      <a:r>
                        <a:rPr lang="en-US" sz="2400" kern="1200" dirty="0">
                          <a:solidFill>
                            <a:schemeClr val="dk1"/>
                          </a:solidFill>
                          <a:latin typeface="+mn-lt"/>
                          <a:ea typeface="+mn-ea"/>
                          <a:cs typeface="+mn-cs"/>
                        </a:rPr>
                        <a:t>]</a:t>
                      </a:r>
                      <a:endParaRPr lang="en-US" sz="2400" dirty="0"/>
                    </a:p>
                  </a:txBody>
                  <a:tcPr marL="68580" marR="68580" marT="34290" marB="34290" anchor="ctr"/>
                </a:tc>
                <a:tc>
                  <a:txBody>
                    <a:bodyPr/>
                    <a:lstStyle/>
                    <a:p>
                      <a:endParaRPr lang="en-US" sz="2400" dirty="0"/>
                    </a:p>
                  </a:txBody>
                  <a:tcPr marL="68580" marR="68580" marT="34290" marB="34290" anchor="ctr"/>
                </a:tc>
                <a:extLst>
                  <a:ext uri="{0D108BD9-81ED-4DB2-BD59-A6C34878D82A}">
                    <a16:rowId xmlns:a16="http://schemas.microsoft.com/office/drawing/2014/main" val="10003"/>
                  </a:ext>
                </a:extLst>
              </a:tr>
              <a:tr h="445770">
                <a:tc>
                  <a:txBody>
                    <a:bodyPr/>
                    <a:lstStyle/>
                    <a:p>
                      <a:r>
                        <a:rPr lang="en-US" sz="2400" dirty="0"/>
                        <a:t>Phase</a:t>
                      </a:r>
                    </a:p>
                  </a:txBody>
                  <a:tcPr marL="68580" marR="68580" marT="34290" marB="34290" anchor="ctr"/>
                </a:tc>
                <a:tc>
                  <a:txBody>
                    <a:bodyPr/>
                    <a:lstStyle/>
                    <a:p>
                      <a:endParaRPr lang="en-US" sz="2400" dirty="0"/>
                    </a:p>
                  </a:txBody>
                  <a:tcPr marL="68580" marR="68580" marT="34290" marB="34290" anchor="ct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34220328"/>
              </p:ext>
            </p:extLst>
          </p:nvPr>
        </p:nvGraphicFramePr>
        <p:xfrm>
          <a:off x="3940233" y="2628900"/>
          <a:ext cx="4297680" cy="2903220"/>
        </p:xfrm>
        <a:graphic>
          <a:graphicData uri="http://schemas.openxmlformats.org/drawingml/2006/table">
            <a:tbl>
              <a:tblPr firstRow="1" bandRow="1">
                <a:tableStyleId>{5C22544A-7EE6-4342-B048-85BDC9FD1C3A}</a:tableStyleId>
              </a:tblPr>
              <a:tblGrid>
                <a:gridCol w="2148840">
                  <a:extLst>
                    <a:ext uri="{9D8B030D-6E8A-4147-A177-3AD203B41FA5}">
                      <a16:colId xmlns:a16="http://schemas.microsoft.com/office/drawing/2014/main" val="20000"/>
                    </a:ext>
                  </a:extLst>
                </a:gridCol>
                <a:gridCol w="2148840">
                  <a:extLst>
                    <a:ext uri="{9D8B030D-6E8A-4147-A177-3AD203B41FA5}">
                      <a16:colId xmlns:a16="http://schemas.microsoft.com/office/drawing/2014/main" val="20001"/>
                    </a:ext>
                  </a:extLst>
                </a:gridCol>
              </a:tblGrid>
              <a:tr h="274320">
                <a:tc gridSpan="2">
                  <a:txBody>
                    <a:bodyPr/>
                    <a:lstStyle/>
                    <a:p>
                      <a:pPr algn="ctr"/>
                      <a:r>
                        <a:rPr lang="en-US" sz="2400" dirty="0"/>
                        <a:t>RESPIRATORY</a:t>
                      </a:r>
                    </a:p>
                  </a:txBody>
                  <a:tcPr marL="68580" marR="68580" marT="34290" marB="34290" anchor="ctr"/>
                </a:tc>
                <a:tc hMerge="1">
                  <a:txBody>
                    <a:bodyPr/>
                    <a:lstStyle/>
                    <a:p>
                      <a:endParaRPr lang="en-US" dirty="0"/>
                    </a:p>
                  </a:txBody>
                  <a:tcPr/>
                </a:tc>
                <a:extLst>
                  <a:ext uri="{0D108BD9-81ED-4DB2-BD59-A6C34878D82A}">
                    <a16:rowId xmlns:a16="http://schemas.microsoft.com/office/drawing/2014/main" val="10000"/>
                  </a:ext>
                </a:extLst>
              </a:tr>
              <a:tr h="274320">
                <a:tc>
                  <a:txBody>
                    <a:bodyPr/>
                    <a:lstStyle/>
                    <a:p>
                      <a:endParaRPr lang="en-US" sz="2400" dirty="0"/>
                    </a:p>
                  </a:txBody>
                  <a:tcPr marL="68580" marR="68580" marT="34290" marB="34290" anchor="ct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i-FI" sz="2400" b="1" dirty="0"/>
                        <a:t>71-43-2</a:t>
                      </a:r>
                      <a:endParaRPr lang="en-US" sz="2400" b="1" dirty="0"/>
                    </a:p>
                  </a:txBody>
                  <a:tcPr marL="68580" marR="68580" marT="34290" marB="34290" anchor="ctr"/>
                </a:tc>
                <a:extLst>
                  <a:ext uri="{0D108BD9-81ED-4DB2-BD59-A6C34878D82A}">
                    <a16:rowId xmlns:a16="http://schemas.microsoft.com/office/drawing/2014/main" val="10001"/>
                  </a:ext>
                </a:extLst>
              </a:tr>
              <a:tr h="342900">
                <a:tc>
                  <a:txBody>
                    <a:bodyPr/>
                    <a:lstStyle/>
                    <a:p>
                      <a:r>
                        <a:rPr lang="en-US" sz="2400" dirty="0" err="1"/>
                        <a:t>LogP</a:t>
                      </a:r>
                      <a:endParaRPr lang="en-US" sz="2400" dirty="0"/>
                    </a:p>
                  </a:txBody>
                  <a:tcPr marL="68580" marR="68580" marT="34290" marB="34290" anchor="ctr"/>
                </a:tc>
                <a:tc>
                  <a:txBody>
                    <a:bodyPr/>
                    <a:lstStyle/>
                    <a:p>
                      <a:endParaRPr lang="en-US" sz="2400" dirty="0"/>
                    </a:p>
                  </a:txBody>
                  <a:tcPr marL="68580" marR="68580" marT="34290" marB="34290" anchor="ctr"/>
                </a:tc>
                <a:extLst>
                  <a:ext uri="{0D108BD9-81ED-4DB2-BD59-A6C34878D82A}">
                    <a16:rowId xmlns:a16="http://schemas.microsoft.com/office/drawing/2014/main" val="10002"/>
                  </a:ext>
                </a:extLst>
              </a:tr>
              <a:tr h="41148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400" dirty="0"/>
                        <a:t>Molecular weight [</a:t>
                      </a:r>
                      <a:r>
                        <a:rPr lang="en-US" sz="2400" kern="1200" dirty="0">
                          <a:solidFill>
                            <a:schemeClr val="dk1"/>
                          </a:solidFill>
                          <a:latin typeface="+mn-lt"/>
                          <a:ea typeface="+mn-ea"/>
                          <a:cs typeface="+mn-cs"/>
                        </a:rPr>
                        <a:t>g/</a:t>
                      </a:r>
                      <a:r>
                        <a:rPr lang="en-US" sz="2400" kern="1200" dirty="0" err="1">
                          <a:solidFill>
                            <a:schemeClr val="dk1"/>
                          </a:solidFill>
                          <a:latin typeface="+mn-lt"/>
                          <a:ea typeface="+mn-ea"/>
                          <a:cs typeface="+mn-cs"/>
                        </a:rPr>
                        <a:t>mol</a:t>
                      </a:r>
                      <a:r>
                        <a:rPr lang="en-US" sz="2400" kern="1200" dirty="0">
                          <a:solidFill>
                            <a:schemeClr val="dk1"/>
                          </a:solidFill>
                          <a:latin typeface="+mn-lt"/>
                          <a:ea typeface="+mn-ea"/>
                          <a:cs typeface="+mn-cs"/>
                        </a:rPr>
                        <a:t>]</a:t>
                      </a:r>
                      <a:endParaRPr lang="en-US" sz="2400" dirty="0"/>
                    </a:p>
                  </a:txBody>
                  <a:tcPr marL="68580" marR="68580" marT="34290" marB="34290" anchor="ctr"/>
                </a:tc>
                <a:tc>
                  <a:txBody>
                    <a:bodyPr/>
                    <a:lstStyle/>
                    <a:p>
                      <a:endParaRPr lang="en-US" sz="2400" dirty="0"/>
                    </a:p>
                  </a:txBody>
                  <a:tcPr marL="68580" marR="68580" marT="34290" marB="34290" anchor="ctr"/>
                </a:tc>
                <a:extLst>
                  <a:ext uri="{0D108BD9-81ED-4DB2-BD59-A6C34878D82A}">
                    <a16:rowId xmlns:a16="http://schemas.microsoft.com/office/drawing/2014/main" val="10003"/>
                  </a:ext>
                </a:extLst>
              </a:tr>
              <a:tr h="44577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400" dirty="0"/>
                        <a:t>Vapor pressure [</a:t>
                      </a:r>
                      <a:r>
                        <a:rPr lang="en-US" sz="2400" kern="1200" dirty="0">
                          <a:solidFill>
                            <a:schemeClr val="dk1"/>
                          </a:solidFill>
                          <a:latin typeface="+mn-lt"/>
                          <a:ea typeface="+mn-ea"/>
                          <a:cs typeface="+mn-cs"/>
                        </a:rPr>
                        <a:t>mmHg]</a:t>
                      </a:r>
                      <a:endParaRPr lang="en-US" sz="2400" dirty="0"/>
                    </a:p>
                  </a:txBody>
                  <a:tcPr marL="68580" marR="68580" marT="34290" marB="34290" anchor="ctr"/>
                </a:tc>
                <a:tc>
                  <a:txBody>
                    <a:bodyPr/>
                    <a:lstStyle/>
                    <a:p>
                      <a:endParaRPr lang="en-US" sz="2400" dirty="0"/>
                    </a:p>
                  </a:txBody>
                  <a:tcPr marL="68580" marR="68580" marT="34290" marB="34290" anchor="ct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57362443"/>
              </p:ext>
            </p:extLst>
          </p:nvPr>
        </p:nvGraphicFramePr>
        <p:xfrm>
          <a:off x="8367452" y="2620021"/>
          <a:ext cx="3543300" cy="2914650"/>
        </p:xfrm>
        <a:graphic>
          <a:graphicData uri="http://schemas.openxmlformats.org/drawingml/2006/table">
            <a:tbl>
              <a:tblPr firstRow="1" bandRow="1">
                <a:tableStyleId>{5C22544A-7EE6-4342-B048-85BDC9FD1C3A}</a:tableStyleId>
              </a:tblPr>
              <a:tblGrid>
                <a:gridCol w="1771650">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tblGrid>
              <a:tr h="274320">
                <a:tc gridSpan="2">
                  <a:txBody>
                    <a:bodyPr/>
                    <a:lstStyle/>
                    <a:p>
                      <a:pPr algn="ctr"/>
                      <a:r>
                        <a:rPr lang="en-US" sz="2400" dirty="0"/>
                        <a:t>DIGESTIVE</a:t>
                      </a:r>
                    </a:p>
                  </a:txBody>
                  <a:tcPr marL="68580" marR="68580" marT="34290" marB="34290" anchor="ctr"/>
                </a:tc>
                <a:tc hMerge="1">
                  <a:txBody>
                    <a:bodyPr/>
                    <a:lstStyle/>
                    <a:p>
                      <a:endParaRPr lang="en-US" dirty="0"/>
                    </a:p>
                  </a:txBody>
                  <a:tcPr/>
                </a:tc>
                <a:extLst>
                  <a:ext uri="{0D108BD9-81ED-4DB2-BD59-A6C34878D82A}">
                    <a16:rowId xmlns:a16="http://schemas.microsoft.com/office/drawing/2014/main" val="10000"/>
                  </a:ext>
                </a:extLst>
              </a:tr>
              <a:tr h="274320">
                <a:tc>
                  <a:txBody>
                    <a:bodyPr/>
                    <a:lstStyle/>
                    <a:p>
                      <a:endParaRPr lang="en-US" sz="2400" dirty="0"/>
                    </a:p>
                  </a:txBody>
                  <a:tcPr marL="68580" marR="68580" marT="34290" marB="34290" anchor="ct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i-FI" sz="2400" b="1" dirty="0"/>
                        <a:t>71-43-2</a:t>
                      </a:r>
                      <a:endParaRPr lang="en-US" sz="2400" b="1" dirty="0"/>
                    </a:p>
                  </a:txBody>
                  <a:tcPr marL="68580" marR="68580" marT="34290" marB="34290" anchor="ctr"/>
                </a:tc>
                <a:extLst>
                  <a:ext uri="{0D108BD9-81ED-4DB2-BD59-A6C34878D82A}">
                    <a16:rowId xmlns:a16="http://schemas.microsoft.com/office/drawing/2014/main" val="10001"/>
                  </a:ext>
                </a:extLst>
              </a:tr>
              <a:tr h="342900">
                <a:tc>
                  <a:txBody>
                    <a:bodyPr/>
                    <a:lstStyle/>
                    <a:p>
                      <a:r>
                        <a:rPr lang="en-US" sz="2400" dirty="0" err="1"/>
                        <a:t>LogP</a:t>
                      </a:r>
                      <a:endParaRPr lang="en-US" sz="2400" dirty="0"/>
                    </a:p>
                  </a:txBody>
                  <a:tcPr marL="68580" marR="68580" marT="34290" marB="34290" anchor="ctr"/>
                </a:tc>
                <a:tc>
                  <a:txBody>
                    <a:bodyPr/>
                    <a:lstStyle/>
                    <a:p>
                      <a:endParaRPr lang="en-US" sz="2400" dirty="0"/>
                    </a:p>
                  </a:txBody>
                  <a:tcPr marL="68580" marR="68580" marT="34290" marB="34290" anchor="ctr"/>
                </a:tc>
                <a:extLst>
                  <a:ext uri="{0D108BD9-81ED-4DB2-BD59-A6C34878D82A}">
                    <a16:rowId xmlns:a16="http://schemas.microsoft.com/office/drawing/2014/main" val="10002"/>
                  </a:ext>
                </a:extLst>
              </a:tr>
              <a:tr h="411480">
                <a:tc>
                  <a:txBody>
                    <a:bodyPr/>
                    <a:lstStyle/>
                    <a:p>
                      <a:r>
                        <a:rPr lang="en-US" sz="2400" dirty="0"/>
                        <a:t>Molecular weight</a:t>
                      </a:r>
                    </a:p>
                    <a:p>
                      <a:pPr marL="0" marR="0" indent="0" algn="l" defTabSz="685800" rtl="0" eaLnBrk="1" fontAlgn="auto" latinLnBrk="0" hangingPunct="1">
                        <a:lnSpc>
                          <a:spcPct val="100000"/>
                        </a:lnSpc>
                        <a:spcBef>
                          <a:spcPts val="0"/>
                        </a:spcBef>
                        <a:spcAft>
                          <a:spcPts val="0"/>
                        </a:spcAft>
                        <a:buClrTx/>
                        <a:buSzTx/>
                        <a:buFontTx/>
                        <a:buNone/>
                        <a:tabLst/>
                        <a:defRPr/>
                      </a:pPr>
                      <a:r>
                        <a:rPr lang="en-US" sz="2400" dirty="0"/>
                        <a:t>[</a:t>
                      </a:r>
                      <a:r>
                        <a:rPr lang="en-US" sz="2400" kern="1200" dirty="0">
                          <a:solidFill>
                            <a:schemeClr val="dk1"/>
                          </a:solidFill>
                          <a:latin typeface="+mn-lt"/>
                          <a:ea typeface="+mn-ea"/>
                          <a:cs typeface="+mn-cs"/>
                        </a:rPr>
                        <a:t>g/</a:t>
                      </a:r>
                      <a:r>
                        <a:rPr lang="en-US" sz="2400" kern="1200" dirty="0" err="1">
                          <a:solidFill>
                            <a:schemeClr val="dk1"/>
                          </a:solidFill>
                          <a:latin typeface="+mn-lt"/>
                          <a:ea typeface="+mn-ea"/>
                          <a:cs typeface="+mn-cs"/>
                        </a:rPr>
                        <a:t>mol</a:t>
                      </a:r>
                      <a:r>
                        <a:rPr lang="en-US" sz="2400" kern="1200" dirty="0">
                          <a:solidFill>
                            <a:schemeClr val="dk1"/>
                          </a:solidFill>
                          <a:latin typeface="+mn-lt"/>
                          <a:ea typeface="+mn-ea"/>
                          <a:cs typeface="+mn-cs"/>
                        </a:rPr>
                        <a:t>]</a:t>
                      </a:r>
                      <a:endParaRPr lang="en-US" sz="2400" dirty="0"/>
                    </a:p>
                  </a:txBody>
                  <a:tcPr marL="68580" marR="68580" marT="34290" marB="34290" anchor="ctr"/>
                </a:tc>
                <a:tc>
                  <a:txBody>
                    <a:bodyPr/>
                    <a:lstStyle/>
                    <a:p>
                      <a:endParaRPr lang="en-US" sz="2400" dirty="0"/>
                    </a:p>
                  </a:txBody>
                  <a:tcPr marL="68580" marR="68580" marT="34290" marB="34290" anchor="ctr"/>
                </a:tc>
                <a:extLst>
                  <a:ext uri="{0D108BD9-81ED-4DB2-BD59-A6C34878D82A}">
                    <a16:rowId xmlns:a16="http://schemas.microsoft.com/office/drawing/2014/main" val="10003"/>
                  </a:ext>
                </a:extLst>
              </a:tr>
              <a:tr h="445770">
                <a:tc>
                  <a:txBody>
                    <a:bodyPr/>
                    <a:lstStyle/>
                    <a:p>
                      <a:r>
                        <a:rPr lang="en-US" sz="2400" dirty="0"/>
                        <a:t>Phase</a:t>
                      </a:r>
                    </a:p>
                  </a:txBody>
                  <a:tcPr marL="68580" marR="68580" marT="34290" marB="34290" anchor="ctr"/>
                </a:tc>
                <a:tc>
                  <a:txBody>
                    <a:bodyPr/>
                    <a:lstStyle/>
                    <a:p>
                      <a:endParaRPr lang="en-US" sz="2400" dirty="0"/>
                    </a:p>
                  </a:txBody>
                  <a:tcPr marL="68580" marR="68580" marT="34290" marB="34290" anchor="ctr"/>
                </a:tc>
                <a:extLst>
                  <a:ext uri="{0D108BD9-81ED-4DB2-BD59-A6C34878D82A}">
                    <a16:rowId xmlns:a16="http://schemas.microsoft.com/office/drawing/2014/main" val="10004"/>
                  </a:ext>
                </a:extLst>
              </a:tr>
            </a:tbl>
          </a:graphicData>
        </a:graphic>
      </p:graphicFrame>
      <p:sp>
        <p:nvSpPr>
          <p:cNvPr id="5" name="Title 1">
            <a:extLst>
              <a:ext uri="{FF2B5EF4-FFF2-40B4-BE49-F238E27FC236}">
                <a16:creationId xmlns:a16="http://schemas.microsoft.com/office/drawing/2014/main" id="{9EEA8D92-93D2-4104-9745-92B36B4EC5E1}"/>
              </a:ext>
            </a:extLst>
          </p:cNvPr>
          <p:cNvSpPr>
            <a:spLocks noGrp="1"/>
          </p:cNvSpPr>
          <p:nvPr>
            <p:ph type="title"/>
          </p:nvPr>
        </p:nvSpPr>
        <p:spPr>
          <a:xfrm>
            <a:off x="838200" y="175125"/>
            <a:ext cx="10515600" cy="1325563"/>
          </a:xfrm>
        </p:spPr>
        <p:txBody>
          <a:bodyPr>
            <a:normAutofit/>
          </a:bodyPr>
          <a:lstStyle/>
          <a:p>
            <a:r>
              <a:rPr lang="en-US" sz="4000" dirty="0">
                <a:latin typeface="+mn-lt"/>
              </a:rPr>
              <a:t>In-Class Exercise</a:t>
            </a:r>
          </a:p>
        </p:txBody>
      </p:sp>
    </p:spTree>
    <p:extLst>
      <p:ext uri="{BB962C8B-B14F-4D97-AF65-F5344CB8AC3E}">
        <p14:creationId xmlns:p14="http://schemas.microsoft.com/office/powerpoint/2010/main" val="1293674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63489217"/>
              </p:ext>
            </p:extLst>
          </p:nvPr>
        </p:nvGraphicFramePr>
        <p:xfrm>
          <a:off x="134389" y="2271454"/>
          <a:ext cx="3948546" cy="3280410"/>
        </p:xfrm>
        <a:graphic>
          <a:graphicData uri="http://schemas.openxmlformats.org/drawingml/2006/table">
            <a:tbl>
              <a:tblPr firstRow="1" bandRow="1">
                <a:tableStyleId>{5C22544A-7EE6-4342-B048-85BDC9FD1C3A}</a:tableStyleId>
              </a:tblPr>
              <a:tblGrid>
                <a:gridCol w="1974273">
                  <a:extLst>
                    <a:ext uri="{9D8B030D-6E8A-4147-A177-3AD203B41FA5}">
                      <a16:colId xmlns:a16="http://schemas.microsoft.com/office/drawing/2014/main" val="20000"/>
                    </a:ext>
                  </a:extLst>
                </a:gridCol>
                <a:gridCol w="1974273">
                  <a:extLst>
                    <a:ext uri="{9D8B030D-6E8A-4147-A177-3AD203B41FA5}">
                      <a16:colId xmlns:a16="http://schemas.microsoft.com/office/drawing/2014/main" val="20001"/>
                    </a:ext>
                  </a:extLst>
                </a:gridCol>
              </a:tblGrid>
              <a:tr h="274320">
                <a:tc gridSpan="2">
                  <a:txBody>
                    <a:bodyPr/>
                    <a:lstStyle/>
                    <a:p>
                      <a:pPr algn="ctr"/>
                      <a:r>
                        <a:rPr lang="en-US" sz="2400" dirty="0"/>
                        <a:t>DERMAL</a:t>
                      </a:r>
                    </a:p>
                  </a:txBody>
                  <a:tcPr marL="68580" marR="68580" marT="34290" marB="34290" anchor="ctr"/>
                </a:tc>
                <a:tc hMerge="1">
                  <a:txBody>
                    <a:bodyPr/>
                    <a:lstStyle/>
                    <a:p>
                      <a:endParaRPr lang="en-US" dirty="0"/>
                    </a:p>
                  </a:txBody>
                  <a:tcPr/>
                </a:tc>
                <a:extLst>
                  <a:ext uri="{0D108BD9-81ED-4DB2-BD59-A6C34878D82A}">
                    <a16:rowId xmlns:a16="http://schemas.microsoft.com/office/drawing/2014/main" val="10000"/>
                  </a:ext>
                </a:extLst>
              </a:tr>
              <a:tr h="274320">
                <a:tc>
                  <a:txBody>
                    <a:bodyPr/>
                    <a:lstStyle/>
                    <a:p>
                      <a:endParaRPr lang="en-US" sz="2400" dirty="0"/>
                    </a:p>
                  </a:txBody>
                  <a:tcPr marL="68580" marR="68580" marT="34290" marB="34290" anchor="ct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i-FI" sz="2400" b="1" dirty="0"/>
                        <a:t>71-43-2-Benzene</a:t>
                      </a:r>
                      <a:endParaRPr lang="en-US" sz="2400" dirty="0"/>
                    </a:p>
                  </a:txBody>
                  <a:tcPr marL="68580" marR="68580" marT="34290" marB="34290" anchor="ctr"/>
                </a:tc>
                <a:extLst>
                  <a:ext uri="{0D108BD9-81ED-4DB2-BD59-A6C34878D82A}">
                    <a16:rowId xmlns:a16="http://schemas.microsoft.com/office/drawing/2014/main" val="10001"/>
                  </a:ext>
                </a:extLst>
              </a:tr>
              <a:tr h="342900">
                <a:tc>
                  <a:txBody>
                    <a:bodyPr/>
                    <a:lstStyle/>
                    <a:p>
                      <a:r>
                        <a:rPr lang="en-US" sz="2400" dirty="0" err="1"/>
                        <a:t>LogP</a:t>
                      </a:r>
                      <a:endParaRPr lang="en-US" sz="2400" dirty="0"/>
                    </a:p>
                  </a:txBody>
                  <a:tcPr marL="68580" marR="68580" marT="34290" marB="34290" anchor="ctr"/>
                </a:tc>
                <a:tc>
                  <a:txBody>
                    <a:bodyPr/>
                    <a:lstStyle/>
                    <a:p>
                      <a:pPr algn="ctr"/>
                      <a:r>
                        <a:rPr lang="en-US" sz="2400" dirty="0"/>
                        <a:t>2.22</a:t>
                      </a:r>
                    </a:p>
                  </a:txBody>
                  <a:tcPr marL="68580" marR="68580" marT="34290" marB="34290" anchor="ctr">
                    <a:solidFill>
                      <a:srgbClr val="FF98A2"/>
                    </a:solidFill>
                  </a:tcPr>
                </a:tc>
                <a:extLst>
                  <a:ext uri="{0D108BD9-81ED-4DB2-BD59-A6C34878D82A}">
                    <a16:rowId xmlns:a16="http://schemas.microsoft.com/office/drawing/2014/main" val="10002"/>
                  </a:ext>
                </a:extLst>
              </a:tr>
              <a:tr h="411480">
                <a:tc>
                  <a:txBody>
                    <a:bodyPr/>
                    <a:lstStyle/>
                    <a:p>
                      <a:r>
                        <a:rPr lang="en-US" sz="2400" dirty="0"/>
                        <a:t>Molecular weight [</a:t>
                      </a:r>
                      <a:r>
                        <a:rPr lang="en-US" sz="2400" kern="1200" dirty="0">
                          <a:solidFill>
                            <a:schemeClr val="dk1"/>
                          </a:solidFill>
                          <a:latin typeface="+mn-lt"/>
                          <a:ea typeface="+mn-ea"/>
                          <a:cs typeface="+mn-cs"/>
                        </a:rPr>
                        <a:t>g/</a:t>
                      </a:r>
                      <a:r>
                        <a:rPr lang="en-US" sz="2400" kern="1200" dirty="0" err="1">
                          <a:solidFill>
                            <a:schemeClr val="dk1"/>
                          </a:solidFill>
                          <a:latin typeface="+mn-lt"/>
                          <a:ea typeface="+mn-ea"/>
                          <a:cs typeface="+mn-cs"/>
                        </a:rPr>
                        <a:t>mol</a:t>
                      </a:r>
                      <a:r>
                        <a:rPr lang="en-US" sz="2400" kern="1200" dirty="0">
                          <a:solidFill>
                            <a:schemeClr val="dk1"/>
                          </a:solidFill>
                          <a:latin typeface="+mn-lt"/>
                          <a:ea typeface="+mn-ea"/>
                          <a:cs typeface="+mn-cs"/>
                        </a:rPr>
                        <a:t>]</a:t>
                      </a:r>
                      <a:endParaRPr lang="en-US" sz="2400" dirty="0"/>
                    </a:p>
                  </a:txBody>
                  <a:tcPr marL="68580" marR="68580" marT="34290" marB="34290" anchor="ctr"/>
                </a:tc>
                <a:tc>
                  <a:txBody>
                    <a:bodyPr/>
                    <a:lstStyle/>
                    <a:p>
                      <a:pPr algn="ctr"/>
                      <a:r>
                        <a:rPr lang="en-US" sz="2400" dirty="0"/>
                        <a:t>78.112</a:t>
                      </a:r>
                    </a:p>
                  </a:txBody>
                  <a:tcPr marL="68580" marR="68580" marT="34290" marB="34290" anchor="ctr">
                    <a:solidFill>
                      <a:srgbClr val="FF98A2"/>
                    </a:solidFill>
                  </a:tcPr>
                </a:tc>
                <a:extLst>
                  <a:ext uri="{0D108BD9-81ED-4DB2-BD59-A6C34878D82A}">
                    <a16:rowId xmlns:a16="http://schemas.microsoft.com/office/drawing/2014/main" val="10003"/>
                  </a:ext>
                </a:extLst>
              </a:tr>
              <a:tr h="445770">
                <a:tc>
                  <a:txBody>
                    <a:bodyPr/>
                    <a:lstStyle/>
                    <a:p>
                      <a:r>
                        <a:rPr lang="en-US" sz="2400" dirty="0"/>
                        <a:t>Phase</a:t>
                      </a:r>
                    </a:p>
                  </a:txBody>
                  <a:tcPr marL="68580" marR="68580" marT="34290" marB="34290" anchor="ctr"/>
                </a:tc>
                <a:tc>
                  <a:txBody>
                    <a:bodyPr/>
                    <a:lstStyle/>
                    <a:p>
                      <a:pPr algn="ctr"/>
                      <a:r>
                        <a:rPr lang="en-US" sz="2400" dirty="0"/>
                        <a:t>liquid</a:t>
                      </a:r>
                    </a:p>
                  </a:txBody>
                  <a:tcPr marL="68580" marR="68580" marT="34290" marB="34290" anchor="ctr">
                    <a:solidFill>
                      <a:srgbClr val="FF98A2"/>
                    </a:solid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47058147"/>
              </p:ext>
            </p:extLst>
          </p:nvPr>
        </p:nvGraphicFramePr>
        <p:xfrm>
          <a:off x="4247803" y="2271454"/>
          <a:ext cx="4172990" cy="3424318"/>
        </p:xfrm>
        <a:graphic>
          <a:graphicData uri="http://schemas.openxmlformats.org/drawingml/2006/table">
            <a:tbl>
              <a:tblPr firstRow="1" bandRow="1">
                <a:tableStyleId>{5C22544A-7EE6-4342-B048-85BDC9FD1C3A}</a:tableStyleId>
              </a:tblPr>
              <a:tblGrid>
                <a:gridCol w="2086495">
                  <a:extLst>
                    <a:ext uri="{9D8B030D-6E8A-4147-A177-3AD203B41FA5}">
                      <a16:colId xmlns:a16="http://schemas.microsoft.com/office/drawing/2014/main" val="20000"/>
                    </a:ext>
                  </a:extLst>
                </a:gridCol>
                <a:gridCol w="2086495">
                  <a:extLst>
                    <a:ext uri="{9D8B030D-6E8A-4147-A177-3AD203B41FA5}">
                      <a16:colId xmlns:a16="http://schemas.microsoft.com/office/drawing/2014/main" val="20001"/>
                    </a:ext>
                  </a:extLst>
                </a:gridCol>
              </a:tblGrid>
              <a:tr h="398360">
                <a:tc gridSpan="2">
                  <a:txBody>
                    <a:bodyPr/>
                    <a:lstStyle/>
                    <a:p>
                      <a:pPr algn="ctr"/>
                      <a:r>
                        <a:rPr lang="en-US" sz="2400" dirty="0"/>
                        <a:t>RESPIRATORY</a:t>
                      </a:r>
                    </a:p>
                  </a:txBody>
                  <a:tcPr marL="68580" marR="68580" marT="34290" marB="34290" anchor="ctr"/>
                </a:tc>
                <a:tc hMerge="1">
                  <a:txBody>
                    <a:bodyPr/>
                    <a:lstStyle/>
                    <a:p>
                      <a:endParaRPr lang="en-US" dirty="0"/>
                    </a:p>
                  </a:txBody>
                  <a:tcPr/>
                </a:tc>
                <a:extLst>
                  <a:ext uri="{0D108BD9-81ED-4DB2-BD59-A6C34878D82A}">
                    <a16:rowId xmlns:a16="http://schemas.microsoft.com/office/drawing/2014/main" val="10000"/>
                  </a:ext>
                </a:extLst>
              </a:tr>
              <a:tr h="733820">
                <a:tc>
                  <a:txBody>
                    <a:bodyPr/>
                    <a:lstStyle/>
                    <a:p>
                      <a:endParaRPr lang="en-US" sz="2400" dirty="0"/>
                    </a:p>
                  </a:txBody>
                  <a:tcPr marL="68580" marR="68580" marT="34290" marB="34290" anchor="ct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i-FI" sz="2400" b="1" dirty="0"/>
                        <a:t>71-43-2-Benzene</a:t>
                      </a:r>
                      <a:endParaRPr lang="en-US" sz="2400" b="1" dirty="0"/>
                    </a:p>
                  </a:txBody>
                  <a:tcPr marL="68580" marR="68580" marT="34290" marB="34290" anchor="ctr"/>
                </a:tc>
                <a:extLst>
                  <a:ext uri="{0D108BD9-81ED-4DB2-BD59-A6C34878D82A}">
                    <a16:rowId xmlns:a16="http://schemas.microsoft.com/office/drawing/2014/main" val="10001"/>
                  </a:ext>
                </a:extLst>
              </a:tr>
              <a:tr h="398360">
                <a:tc>
                  <a:txBody>
                    <a:bodyPr/>
                    <a:lstStyle/>
                    <a:p>
                      <a:r>
                        <a:rPr lang="en-US" sz="2400" dirty="0" err="1"/>
                        <a:t>LogP</a:t>
                      </a:r>
                      <a:endParaRPr lang="en-US" sz="2400" dirty="0"/>
                    </a:p>
                  </a:txBody>
                  <a:tcPr marL="68580" marR="68580" marT="34290" marB="34290" anchor="ctr"/>
                </a:tc>
                <a:tc>
                  <a:txBody>
                    <a:bodyPr/>
                    <a:lstStyle/>
                    <a:p>
                      <a:pPr algn="ctr"/>
                      <a:r>
                        <a:rPr lang="en-US" sz="2400" dirty="0"/>
                        <a:t>2.22</a:t>
                      </a:r>
                    </a:p>
                  </a:txBody>
                  <a:tcPr marL="68580" marR="68580" marT="34290" marB="34290" anchor="ctr">
                    <a:solidFill>
                      <a:srgbClr val="FF98A2"/>
                    </a:solidFill>
                  </a:tcPr>
                </a:tc>
                <a:extLst>
                  <a:ext uri="{0D108BD9-81ED-4DB2-BD59-A6C34878D82A}">
                    <a16:rowId xmlns:a16="http://schemas.microsoft.com/office/drawing/2014/main" val="10002"/>
                  </a:ext>
                </a:extLst>
              </a:tr>
              <a:tr h="87776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400" dirty="0"/>
                        <a:t>Molecular weight [</a:t>
                      </a:r>
                      <a:r>
                        <a:rPr lang="en-US" sz="2400" kern="1200" dirty="0">
                          <a:solidFill>
                            <a:schemeClr val="dk1"/>
                          </a:solidFill>
                          <a:latin typeface="+mn-lt"/>
                          <a:ea typeface="+mn-ea"/>
                          <a:cs typeface="+mn-cs"/>
                        </a:rPr>
                        <a:t>g/</a:t>
                      </a:r>
                      <a:r>
                        <a:rPr lang="en-US" sz="2400" kern="1200" dirty="0" err="1">
                          <a:solidFill>
                            <a:schemeClr val="dk1"/>
                          </a:solidFill>
                          <a:latin typeface="+mn-lt"/>
                          <a:ea typeface="+mn-ea"/>
                          <a:cs typeface="+mn-cs"/>
                        </a:rPr>
                        <a:t>mol</a:t>
                      </a:r>
                      <a:r>
                        <a:rPr lang="en-US" sz="2400" kern="1200" dirty="0">
                          <a:solidFill>
                            <a:schemeClr val="dk1"/>
                          </a:solidFill>
                          <a:latin typeface="+mn-lt"/>
                          <a:ea typeface="+mn-ea"/>
                          <a:cs typeface="+mn-cs"/>
                        </a:rPr>
                        <a:t>]</a:t>
                      </a:r>
                      <a:endParaRPr lang="en-US" sz="2400" dirty="0"/>
                    </a:p>
                  </a:txBody>
                  <a:tcPr marL="68580" marR="68580" marT="34290" marB="34290" anchor="ctr"/>
                </a:tc>
                <a:tc>
                  <a:txBody>
                    <a:bodyPr/>
                    <a:lstStyle/>
                    <a:p>
                      <a:pPr algn="ctr"/>
                      <a:r>
                        <a:rPr lang="en-US" sz="2400" dirty="0"/>
                        <a:t>78.112</a:t>
                      </a:r>
                    </a:p>
                  </a:txBody>
                  <a:tcPr marL="68580" marR="68580" marT="34290" marB="34290" anchor="ctr">
                    <a:solidFill>
                      <a:srgbClr val="FF98A2"/>
                    </a:solidFill>
                  </a:tcPr>
                </a:tc>
                <a:extLst>
                  <a:ext uri="{0D108BD9-81ED-4DB2-BD59-A6C34878D82A}">
                    <a16:rowId xmlns:a16="http://schemas.microsoft.com/office/drawing/2014/main" val="10003"/>
                  </a:ext>
                </a:extLst>
              </a:tr>
              <a:tr h="87776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400" dirty="0"/>
                        <a:t>Vapor pressure [</a:t>
                      </a:r>
                      <a:r>
                        <a:rPr lang="en-US" sz="2400" kern="1200" dirty="0">
                          <a:solidFill>
                            <a:schemeClr val="dk1"/>
                          </a:solidFill>
                          <a:latin typeface="+mn-lt"/>
                          <a:ea typeface="+mn-ea"/>
                          <a:cs typeface="+mn-cs"/>
                        </a:rPr>
                        <a:t>mmHg]</a:t>
                      </a:r>
                      <a:endParaRPr lang="en-US" sz="2400" dirty="0"/>
                    </a:p>
                  </a:txBody>
                  <a:tcPr marL="68580" marR="68580" marT="34290" marB="34290" anchor="ctr"/>
                </a:tc>
                <a:tc>
                  <a:txBody>
                    <a:bodyPr/>
                    <a:lstStyle/>
                    <a:p>
                      <a:pPr algn="ctr"/>
                      <a:r>
                        <a:rPr lang="en-US" sz="2400" dirty="0"/>
                        <a:t>100.9</a:t>
                      </a:r>
                    </a:p>
                  </a:txBody>
                  <a:tcPr marL="68580" marR="68580" marT="34290" marB="34290" anchor="ctr">
                    <a:solidFill>
                      <a:srgbClr val="FF98A2"/>
                    </a:solidFill>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46623107"/>
              </p:ext>
            </p:extLst>
          </p:nvPr>
        </p:nvGraphicFramePr>
        <p:xfrm>
          <a:off x="8494915" y="2277122"/>
          <a:ext cx="3562696" cy="3280410"/>
        </p:xfrm>
        <a:graphic>
          <a:graphicData uri="http://schemas.openxmlformats.org/drawingml/2006/table">
            <a:tbl>
              <a:tblPr firstRow="1" bandRow="1">
                <a:tableStyleId>{5C22544A-7EE6-4342-B048-85BDC9FD1C3A}</a:tableStyleId>
              </a:tblPr>
              <a:tblGrid>
                <a:gridCol w="1781348">
                  <a:extLst>
                    <a:ext uri="{9D8B030D-6E8A-4147-A177-3AD203B41FA5}">
                      <a16:colId xmlns:a16="http://schemas.microsoft.com/office/drawing/2014/main" val="20000"/>
                    </a:ext>
                  </a:extLst>
                </a:gridCol>
                <a:gridCol w="1781348">
                  <a:extLst>
                    <a:ext uri="{9D8B030D-6E8A-4147-A177-3AD203B41FA5}">
                      <a16:colId xmlns:a16="http://schemas.microsoft.com/office/drawing/2014/main" val="20001"/>
                    </a:ext>
                  </a:extLst>
                </a:gridCol>
              </a:tblGrid>
              <a:tr h="274320">
                <a:tc gridSpan="2">
                  <a:txBody>
                    <a:bodyPr/>
                    <a:lstStyle/>
                    <a:p>
                      <a:pPr algn="ctr"/>
                      <a:r>
                        <a:rPr lang="en-US" sz="2400" dirty="0"/>
                        <a:t>DIGESTIVE</a:t>
                      </a:r>
                    </a:p>
                  </a:txBody>
                  <a:tcPr marL="68580" marR="68580" marT="34290" marB="34290" anchor="ctr"/>
                </a:tc>
                <a:tc hMerge="1">
                  <a:txBody>
                    <a:bodyPr/>
                    <a:lstStyle/>
                    <a:p>
                      <a:endParaRPr lang="en-US" dirty="0"/>
                    </a:p>
                  </a:txBody>
                  <a:tcPr/>
                </a:tc>
                <a:extLst>
                  <a:ext uri="{0D108BD9-81ED-4DB2-BD59-A6C34878D82A}">
                    <a16:rowId xmlns:a16="http://schemas.microsoft.com/office/drawing/2014/main" val="10000"/>
                  </a:ext>
                </a:extLst>
              </a:tr>
              <a:tr h="274320">
                <a:tc>
                  <a:txBody>
                    <a:bodyPr/>
                    <a:lstStyle/>
                    <a:p>
                      <a:endParaRPr lang="en-US" sz="2400" dirty="0"/>
                    </a:p>
                  </a:txBody>
                  <a:tcPr marL="68580" marR="68580" marT="34290" marB="34290" anchor="ct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i-FI" sz="2400" b="1" dirty="0"/>
                        <a:t>71-43-2-Benzene</a:t>
                      </a:r>
                      <a:endParaRPr lang="en-US" sz="2400" b="1" dirty="0"/>
                    </a:p>
                  </a:txBody>
                  <a:tcPr marL="68580" marR="68580" marT="34290" marB="34290" anchor="ctr"/>
                </a:tc>
                <a:extLst>
                  <a:ext uri="{0D108BD9-81ED-4DB2-BD59-A6C34878D82A}">
                    <a16:rowId xmlns:a16="http://schemas.microsoft.com/office/drawing/2014/main" val="10001"/>
                  </a:ext>
                </a:extLst>
              </a:tr>
              <a:tr h="342900">
                <a:tc>
                  <a:txBody>
                    <a:bodyPr/>
                    <a:lstStyle/>
                    <a:p>
                      <a:r>
                        <a:rPr lang="en-US" sz="2400" dirty="0" err="1"/>
                        <a:t>LogP</a:t>
                      </a:r>
                      <a:endParaRPr lang="en-US" sz="2400" dirty="0"/>
                    </a:p>
                  </a:txBody>
                  <a:tcPr marL="68580" marR="68580" marT="34290" marB="34290" anchor="ctr"/>
                </a:tc>
                <a:tc>
                  <a:txBody>
                    <a:bodyPr/>
                    <a:lstStyle/>
                    <a:p>
                      <a:pPr algn="ctr"/>
                      <a:r>
                        <a:rPr lang="en-US" sz="2400" dirty="0"/>
                        <a:t>2.22</a:t>
                      </a:r>
                    </a:p>
                  </a:txBody>
                  <a:tcPr marL="68580" marR="68580" marT="34290" marB="34290" anchor="ctr">
                    <a:solidFill>
                      <a:srgbClr val="FF98A2"/>
                    </a:solidFill>
                  </a:tcPr>
                </a:tc>
                <a:extLst>
                  <a:ext uri="{0D108BD9-81ED-4DB2-BD59-A6C34878D82A}">
                    <a16:rowId xmlns:a16="http://schemas.microsoft.com/office/drawing/2014/main" val="10002"/>
                  </a:ext>
                </a:extLst>
              </a:tr>
              <a:tr h="411480">
                <a:tc>
                  <a:txBody>
                    <a:bodyPr/>
                    <a:lstStyle/>
                    <a:p>
                      <a:r>
                        <a:rPr lang="en-US" sz="2400" dirty="0"/>
                        <a:t>Molecular weight</a:t>
                      </a:r>
                    </a:p>
                    <a:p>
                      <a:pPr marL="0" marR="0" indent="0" algn="l" defTabSz="685800" rtl="0" eaLnBrk="1" fontAlgn="auto" latinLnBrk="0" hangingPunct="1">
                        <a:lnSpc>
                          <a:spcPct val="100000"/>
                        </a:lnSpc>
                        <a:spcBef>
                          <a:spcPts val="0"/>
                        </a:spcBef>
                        <a:spcAft>
                          <a:spcPts val="0"/>
                        </a:spcAft>
                        <a:buClrTx/>
                        <a:buSzTx/>
                        <a:buFontTx/>
                        <a:buNone/>
                        <a:tabLst/>
                        <a:defRPr/>
                      </a:pPr>
                      <a:r>
                        <a:rPr lang="en-US" sz="2400" dirty="0"/>
                        <a:t>[</a:t>
                      </a:r>
                      <a:r>
                        <a:rPr lang="en-US" sz="2400" kern="1200" dirty="0">
                          <a:solidFill>
                            <a:schemeClr val="dk1"/>
                          </a:solidFill>
                          <a:latin typeface="+mn-lt"/>
                          <a:ea typeface="+mn-ea"/>
                          <a:cs typeface="+mn-cs"/>
                        </a:rPr>
                        <a:t>g/</a:t>
                      </a:r>
                      <a:r>
                        <a:rPr lang="en-US" sz="2400" kern="1200" dirty="0" err="1">
                          <a:solidFill>
                            <a:schemeClr val="dk1"/>
                          </a:solidFill>
                          <a:latin typeface="+mn-lt"/>
                          <a:ea typeface="+mn-ea"/>
                          <a:cs typeface="+mn-cs"/>
                        </a:rPr>
                        <a:t>mol</a:t>
                      </a:r>
                      <a:r>
                        <a:rPr lang="en-US" sz="2400" kern="1200" dirty="0">
                          <a:solidFill>
                            <a:schemeClr val="dk1"/>
                          </a:solidFill>
                          <a:latin typeface="+mn-lt"/>
                          <a:ea typeface="+mn-ea"/>
                          <a:cs typeface="+mn-cs"/>
                        </a:rPr>
                        <a:t>]</a:t>
                      </a:r>
                      <a:endParaRPr lang="en-US" sz="2400" dirty="0"/>
                    </a:p>
                  </a:txBody>
                  <a:tcPr marL="68580" marR="68580" marT="34290" marB="34290" anchor="ctr"/>
                </a:tc>
                <a:tc>
                  <a:txBody>
                    <a:bodyPr/>
                    <a:lstStyle/>
                    <a:p>
                      <a:pPr algn="ctr"/>
                      <a:r>
                        <a:rPr lang="en-US" sz="2400" dirty="0"/>
                        <a:t>78.112</a:t>
                      </a:r>
                    </a:p>
                  </a:txBody>
                  <a:tcPr marL="68580" marR="68580" marT="34290" marB="34290" anchor="ctr">
                    <a:solidFill>
                      <a:srgbClr val="FF98A2"/>
                    </a:solidFill>
                  </a:tcPr>
                </a:tc>
                <a:extLst>
                  <a:ext uri="{0D108BD9-81ED-4DB2-BD59-A6C34878D82A}">
                    <a16:rowId xmlns:a16="http://schemas.microsoft.com/office/drawing/2014/main" val="10003"/>
                  </a:ext>
                </a:extLst>
              </a:tr>
              <a:tr h="445770">
                <a:tc>
                  <a:txBody>
                    <a:bodyPr/>
                    <a:lstStyle/>
                    <a:p>
                      <a:r>
                        <a:rPr lang="en-US" sz="2400" dirty="0"/>
                        <a:t>Phase</a:t>
                      </a:r>
                    </a:p>
                  </a:txBody>
                  <a:tcPr marL="68580" marR="68580" marT="34290" marB="34290" anchor="ctr"/>
                </a:tc>
                <a:tc>
                  <a:txBody>
                    <a:bodyPr/>
                    <a:lstStyle/>
                    <a:p>
                      <a:pPr algn="ctr"/>
                      <a:r>
                        <a:rPr lang="en-US" sz="2400" dirty="0"/>
                        <a:t>liquid</a:t>
                      </a:r>
                    </a:p>
                  </a:txBody>
                  <a:tcPr marL="68580" marR="68580" marT="34290" marB="34290" anchor="ctr">
                    <a:solidFill>
                      <a:srgbClr val="FF98A2"/>
                    </a:solidFill>
                  </a:tcPr>
                </a:tc>
                <a:extLst>
                  <a:ext uri="{0D108BD9-81ED-4DB2-BD59-A6C34878D82A}">
                    <a16:rowId xmlns:a16="http://schemas.microsoft.com/office/drawing/2014/main" val="10004"/>
                  </a:ext>
                </a:extLst>
              </a:tr>
            </a:tbl>
          </a:graphicData>
        </a:graphic>
      </p:graphicFrame>
      <p:sp>
        <p:nvSpPr>
          <p:cNvPr id="5" name="Title 1">
            <a:extLst>
              <a:ext uri="{FF2B5EF4-FFF2-40B4-BE49-F238E27FC236}">
                <a16:creationId xmlns:a16="http://schemas.microsoft.com/office/drawing/2014/main" id="{025B05F3-6D9A-40D9-A07B-36B751CF9698}"/>
              </a:ext>
            </a:extLst>
          </p:cNvPr>
          <p:cNvSpPr>
            <a:spLocks noGrp="1"/>
          </p:cNvSpPr>
          <p:nvPr>
            <p:ph type="title"/>
          </p:nvPr>
        </p:nvSpPr>
        <p:spPr>
          <a:xfrm>
            <a:off x="838200" y="175125"/>
            <a:ext cx="10515600" cy="1325563"/>
          </a:xfrm>
        </p:spPr>
        <p:txBody>
          <a:bodyPr>
            <a:normAutofit/>
          </a:bodyPr>
          <a:lstStyle/>
          <a:p>
            <a:r>
              <a:rPr lang="en-US" sz="4000" dirty="0">
                <a:latin typeface="+mn-lt"/>
              </a:rPr>
              <a:t>In-Class Exercise</a:t>
            </a:r>
          </a:p>
        </p:txBody>
      </p:sp>
    </p:spTree>
    <p:extLst>
      <p:ext uri="{BB962C8B-B14F-4D97-AF65-F5344CB8AC3E}">
        <p14:creationId xmlns:p14="http://schemas.microsoft.com/office/powerpoint/2010/main" val="1658240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t>ADME</a:t>
            </a:r>
          </a:p>
          <a:p>
            <a:r>
              <a:rPr lang="en-US" sz="2400" dirty="0">
                <a:solidFill>
                  <a:schemeClr val="accent2"/>
                </a:solidFill>
              </a:rPr>
              <a:t>Characteristics of an “ideal chemical”</a:t>
            </a:r>
          </a:p>
          <a:p>
            <a:r>
              <a:rPr lang="en-US" sz="2400" dirty="0"/>
              <a:t>Approaches to hazard minimization through molecular design</a:t>
            </a:r>
          </a:p>
          <a:p>
            <a:endParaRPr lang="en-US" sz="2400" dirty="0"/>
          </a:p>
        </p:txBody>
      </p:sp>
    </p:spTree>
    <p:extLst>
      <p:ext uri="{BB962C8B-B14F-4D97-AF65-F5344CB8AC3E}">
        <p14:creationId xmlns:p14="http://schemas.microsoft.com/office/powerpoint/2010/main" val="144609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A6B9-5095-EB48-892C-3EAF8BB9E8A7}"/>
              </a:ext>
            </a:extLst>
          </p:cNvPr>
          <p:cNvSpPr>
            <a:spLocks noGrp="1"/>
          </p:cNvSpPr>
          <p:nvPr>
            <p:ph type="title"/>
          </p:nvPr>
        </p:nvSpPr>
        <p:spPr/>
        <p:txBody>
          <a:bodyPr>
            <a:normAutofit/>
          </a:bodyPr>
          <a:lstStyle/>
          <a:p>
            <a:r>
              <a:rPr lang="en-US" sz="4000" dirty="0">
                <a:latin typeface="+mn-lt"/>
              </a:rPr>
              <a:t>Characteristics of an “ideal chemical”</a:t>
            </a:r>
          </a:p>
        </p:txBody>
      </p:sp>
      <p:sp>
        <p:nvSpPr>
          <p:cNvPr id="3" name="Content Placeholder 2">
            <a:extLst>
              <a:ext uri="{FF2B5EF4-FFF2-40B4-BE49-F238E27FC236}">
                <a16:creationId xmlns:a16="http://schemas.microsoft.com/office/drawing/2014/main" id="{A169C8A7-3F40-684E-AE50-BDFE3D40AE5A}"/>
              </a:ext>
            </a:extLst>
          </p:cNvPr>
          <p:cNvSpPr>
            <a:spLocks noGrp="1"/>
          </p:cNvSpPr>
          <p:nvPr>
            <p:ph idx="1"/>
          </p:nvPr>
        </p:nvSpPr>
        <p:spPr/>
        <p:txBody>
          <a:bodyPr/>
          <a:lstStyle/>
          <a:p>
            <a:pPr marL="0" indent="0">
              <a:buNone/>
            </a:pPr>
            <a:r>
              <a:rPr lang="en-US" sz="2400" b="1" dirty="0"/>
              <a:t>Has a good use potency</a:t>
            </a:r>
          </a:p>
          <a:p>
            <a:r>
              <a:rPr lang="en-US" sz="2400" dirty="0"/>
              <a:t>Only small quantities are needed for optimal performance</a:t>
            </a:r>
          </a:p>
          <a:p>
            <a:pPr lvl="1"/>
            <a:r>
              <a:rPr lang="en-US" dirty="0"/>
              <a:t>Less waste is generated</a:t>
            </a:r>
          </a:p>
          <a:p>
            <a:pPr lvl="1"/>
            <a:r>
              <a:rPr lang="en-US" dirty="0"/>
              <a:t>Less starting materials</a:t>
            </a:r>
          </a:p>
          <a:p>
            <a:pPr lvl="1"/>
            <a:r>
              <a:rPr lang="en-US" dirty="0"/>
              <a:t>Performs well</a:t>
            </a:r>
          </a:p>
          <a:p>
            <a:pPr marL="0" indent="0">
              <a:buNone/>
            </a:pPr>
            <a:endParaRPr lang="en-US" dirty="0"/>
          </a:p>
          <a:p>
            <a:pPr marL="0" indent="0">
              <a:buNone/>
            </a:pPr>
            <a:r>
              <a:rPr lang="en-US" sz="2400" b="1" dirty="0"/>
              <a:t>Can be manufactured easily, efficiently, inexpensively, and greenly</a:t>
            </a:r>
          </a:p>
          <a:p>
            <a:r>
              <a:rPr lang="en-US" sz="2400" dirty="0"/>
              <a:t>Its synthesis does not directly or indirectly contribute to the overall pollution</a:t>
            </a:r>
          </a:p>
        </p:txBody>
      </p:sp>
    </p:spTree>
    <p:extLst>
      <p:ext uri="{BB962C8B-B14F-4D97-AF65-F5344CB8AC3E}">
        <p14:creationId xmlns:p14="http://schemas.microsoft.com/office/powerpoint/2010/main" val="1947212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0AF4-9A7D-0448-836A-CE407C0FBCDA}"/>
              </a:ext>
            </a:extLst>
          </p:cNvPr>
          <p:cNvSpPr>
            <a:spLocks noGrp="1"/>
          </p:cNvSpPr>
          <p:nvPr>
            <p:ph type="title"/>
          </p:nvPr>
        </p:nvSpPr>
        <p:spPr/>
        <p:txBody>
          <a:bodyPr>
            <a:normAutofit/>
          </a:bodyPr>
          <a:lstStyle/>
          <a:p>
            <a:r>
              <a:rPr lang="en-US" sz="4000" dirty="0">
                <a:latin typeface="+mn-lt"/>
              </a:rPr>
              <a:t>Characteristics of an “ideal chemical”</a:t>
            </a:r>
          </a:p>
        </p:txBody>
      </p:sp>
      <p:sp>
        <p:nvSpPr>
          <p:cNvPr id="3" name="Content Placeholder 2">
            <a:extLst>
              <a:ext uri="{FF2B5EF4-FFF2-40B4-BE49-F238E27FC236}">
                <a16:creationId xmlns:a16="http://schemas.microsoft.com/office/drawing/2014/main" id="{85BEF1B1-5D27-844F-99B8-3B2A854FC082}"/>
              </a:ext>
            </a:extLst>
          </p:cNvPr>
          <p:cNvSpPr>
            <a:spLocks noGrp="1"/>
          </p:cNvSpPr>
          <p:nvPr>
            <p:ph idx="1"/>
          </p:nvPr>
        </p:nvSpPr>
        <p:spPr>
          <a:xfrm>
            <a:off x="838200" y="1750132"/>
            <a:ext cx="10515600" cy="3279068"/>
          </a:xfrm>
        </p:spPr>
        <p:txBody>
          <a:bodyPr>
            <a:noAutofit/>
          </a:bodyPr>
          <a:lstStyle/>
          <a:p>
            <a:pPr marL="0" indent="0">
              <a:buNone/>
            </a:pPr>
            <a:r>
              <a:rPr lang="en-US" sz="2400" b="1" dirty="0"/>
              <a:t>Has a minimal hazard</a:t>
            </a:r>
          </a:p>
          <a:p>
            <a:pPr marL="228600" lvl="1"/>
            <a:r>
              <a:rPr lang="en-US" dirty="0"/>
              <a:t>Minimal toxicity to humans and environment</a:t>
            </a:r>
          </a:p>
          <a:p>
            <a:pPr marL="228600" lvl="1"/>
            <a:r>
              <a:rPr lang="en-US" dirty="0"/>
              <a:t>Minimal physical hazard</a:t>
            </a:r>
          </a:p>
          <a:p>
            <a:pPr marL="228600" lvl="2"/>
            <a:r>
              <a:rPr lang="en-US" sz="2400" dirty="0"/>
              <a:t>Non explosive</a:t>
            </a:r>
          </a:p>
          <a:p>
            <a:pPr marL="228600" lvl="1"/>
            <a:r>
              <a:rPr lang="en-US" dirty="0"/>
              <a:t>Non flammable</a:t>
            </a:r>
          </a:p>
          <a:p>
            <a:pPr marL="228600" lvl="1"/>
            <a:r>
              <a:rPr lang="en-US" dirty="0"/>
              <a:t>Minimal global hazard</a:t>
            </a:r>
          </a:p>
          <a:p>
            <a:pPr marL="228600" lvl="2"/>
            <a:r>
              <a:rPr lang="en-US" sz="2400" dirty="0"/>
              <a:t>Does not cause adverse environmental impact - (ozone depletion, eutrophication, or climate change)</a:t>
            </a:r>
          </a:p>
        </p:txBody>
      </p:sp>
    </p:spTree>
    <p:extLst>
      <p:ext uri="{BB962C8B-B14F-4D97-AF65-F5344CB8AC3E}">
        <p14:creationId xmlns:p14="http://schemas.microsoft.com/office/powerpoint/2010/main" val="427059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0237-9CCA-1B44-97FA-AE5FB1266774}"/>
              </a:ext>
            </a:extLst>
          </p:cNvPr>
          <p:cNvSpPr>
            <a:spLocks noGrp="1"/>
          </p:cNvSpPr>
          <p:nvPr>
            <p:ph type="title"/>
          </p:nvPr>
        </p:nvSpPr>
        <p:spPr/>
        <p:txBody>
          <a:bodyPr>
            <a:normAutofit/>
          </a:bodyPr>
          <a:lstStyle/>
          <a:p>
            <a:r>
              <a:rPr lang="en-US" sz="4000" dirty="0">
                <a:latin typeface="+mn-lt"/>
              </a:rPr>
              <a:t>Characteristics of an “ideal chemical”</a:t>
            </a:r>
          </a:p>
        </p:txBody>
      </p:sp>
      <p:sp>
        <p:nvSpPr>
          <p:cNvPr id="3" name="Content Placeholder 2">
            <a:extLst>
              <a:ext uri="{FF2B5EF4-FFF2-40B4-BE49-F238E27FC236}">
                <a16:creationId xmlns:a16="http://schemas.microsoft.com/office/drawing/2014/main" id="{46B1D85B-DA88-AD47-9360-F2D1A4FD8BE2}"/>
              </a:ext>
            </a:extLst>
          </p:cNvPr>
          <p:cNvSpPr>
            <a:spLocks noGrp="1"/>
          </p:cNvSpPr>
          <p:nvPr>
            <p:ph idx="1"/>
          </p:nvPr>
        </p:nvSpPr>
        <p:spPr/>
        <p:txBody>
          <a:bodyPr>
            <a:normAutofit/>
          </a:bodyPr>
          <a:lstStyle/>
          <a:p>
            <a:pPr marL="0" indent="0">
              <a:buNone/>
            </a:pPr>
            <a:r>
              <a:rPr lang="en-US" sz="2400" b="1" dirty="0"/>
              <a:t>Degrades in the environment to innocuous substances</a:t>
            </a:r>
          </a:p>
          <a:p>
            <a:r>
              <a:rPr lang="en-US" sz="2400" dirty="0"/>
              <a:t>Does not persist in the environment</a:t>
            </a:r>
          </a:p>
          <a:p>
            <a:r>
              <a:rPr lang="en-US" sz="2400" dirty="0"/>
              <a:t>Degradation products are environmentally friendly</a:t>
            </a:r>
          </a:p>
          <a:p>
            <a:endParaRPr lang="en-US" sz="2400" dirty="0"/>
          </a:p>
          <a:p>
            <a:pPr marL="0" indent="0">
              <a:buNone/>
            </a:pPr>
            <a:r>
              <a:rPr lang="en-US" sz="2400" b="1" dirty="0"/>
              <a:t>Does not </a:t>
            </a:r>
            <a:r>
              <a:rPr lang="en-US" sz="2400" b="1" dirty="0" err="1"/>
              <a:t>bioaccumulate</a:t>
            </a:r>
            <a:r>
              <a:rPr lang="en-US" sz="2400" b="1" dirty="0"/>
              <a:t> or </a:t>
            </a:r>
            <a:r>
              <a:rPr lang="en-US" sz="2400" b="1" dirty="0" err="1"/>
              <a:t>biomagnify</a:t>
            </a:r>
            <a:r>
              <a:rPr lang="en-US" sz="2400" b="1" dirty="0"/>
              <a:t> in the food web</a:t>
            </a:r>
          </a:p>
          <a:p>
            <a:r>
              <a:rPr lang="en-US" sz="2400" dirty="0"/>
              <a:t>Does not </a:t>
            </a:r>
            <a:r>
              <a:rPr lang="en-US" sz="2400" dirty="0" err="1"/>
              <a:t>bioaccumulate</a:t>
            </a:r>
            <a:r>
              <a:rPr lang="en-US" sz="2400" dirty="0"/>
              <a:t> to any extent in lower trophic level organisms (algae, fish) to serve as a significant source of exposure through the food web to a higher trophic organisms like humans that might be sensitive to that chemical</a:t>
            </a:r>
          </a:p>
          <a:p>
            <a:r>
              <a:rPr lang="en-US" sz="2400" dirty="0"/>
              <a:t>Does not </a:t>
            </a:r>
            <a:r>
              <a:rPr lang="en-US" sz="2400" dirty="0" err="1"/>
              <a:t>biomagnify</a:t>
            </a:r>
            <a:r>
              <a:rPr lang="en-US" sz="2400" dirty="0"/>
              <a:t> (does not increase in the concentration in organisms as the chemical moves from one trophic level to another)</a:t>
            </a:r>
          </a:p>
        </p:txBody>
      </p:sp>
    </p:spTree>
    <p:extLst>
      <p:ext uri="{BB962C8B-B14F-4D97-AF65-F5344CB8AC3E}">
        <p14:creationId xmlns:p14="http://schemas.microsoft.com/office/powerpoint/2010/main" val="3135383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6C08-6756-5C4E-907E-91C1BD81A84F}"/>
              </a:ext>
            </a:extLst>
          </p:cNvPr>
          <p:cNvSpPr>
            <a:spLocks noGrp="1"/>
          </p:cNvSpPr>
          <p:nvPr>
            <p:ph type="title"/>
          </p:nvPr>
        </p:nvSpPr>
        <p:spPr/>
        <p:txBody>
          <a:bodyPr>
            <a:normAutofit/>
          </a:bodyPr>
          <a:lstStyle/>
          <a:p>
            <a:r>
              <a:rPr lang="en-US" sz="4000" dirty="0">
                <a:latin typeface="+mn-lt"/>
              </a:rPr>
              <a:t>Structural features encountered in commercial chemicals causing toxicity</a:t>
            </a:r>
          </a:p>
        </p:txBody>
      </p:sp>
      <p:pic>
        <p:nvPicPr>
          <p:cNvPr id="4" name="Picture 3">
            <a:extLst>
              <a:ext uri="{FF2B5EF4-FFF2-40B4-BE49-F238E27FC236}">
                <a16:creationId xmlns:a16="http://schemas.microsoft.com/office/drawing/2014/main" id="{12BEE8A7-9F02-9448-B093-D869068DAF10}"/>
              </a:ext>
            </a:extLst>
          </p:cNvPr>
          <p:cNvPicPr>
            <a:picLocks noChangeAspect="1"/>
          </p:cNvPicPr>
          <p:nvPr/>
        </p:nvPicPr>
        <p:blipFill>
          <a:blip r:embed="rId2"/>
          <a:stretch>
            <a:fillRect/>
          </a:stretch>
        </p:blipFill>
        <p:spPr>
          <a:xfrm>
            <a:off x="753327" y="1524592"/>
            <a:ext cx="2819400" cy="812800"/>
          </a:xfrm>
          <a:prstGeom prst="rect">
            <a:avLst/>
          </a:prstGeom>
        </p:spPr>
      </p:pic>
      <p:pic>
        <p:nvPicPr>
          <p:cNvPr id="5" name="Picture 4">
            <a:extLst>
              <a:ext uri="{FF2B5EF4-FFF2-40B4-BE49-F238E27FC236}">
                <a16:creationId xmlns:a16="http://schemas.microsoft.com/office/drawing/2014/main" id="{B4C6BFA1-FA33-E444-81EF-F3BB24B797A0}"/>
              </a:ext>
            </a:extLst>
          </p:cNvPr>
          <p:cNvPicPr>
            <a:picLocks noChangeAspect="1"/>
          </p:cNvPicPr>
          <p:nvPr/>
        </p:nvPicPr>
        <p:blipFill>
          <a:blip r:embed="rId3"/>
          <a:stretch>
            <a:fillRect/>
          </a:stretch>
        </p:blipFill>
        <p:spPr>
          <a:xfrm>
            <a:off x="1698352" y="2801105"/>
            <a:ext cx="1130300" cy="914400"/>
          </a:xfrm>
          <a:prstGeom prst="rect">
            <a:avLst/>
          </a:prstGeom>
        </p:spPr>
      </p:pic>
      <p:pic>
        <p:nvPicPr>
          <p:cNvPr id="6" name="Picture 5">
            <a:extLst>
              <a:ext uri="{FF2B5EF4-FFF2-40B4-BE49-F238E27FC236}">
                <a16:creationId xmlns:a16="http://schemas.microsoft.com/office/drawing/2014/main" id="{3D20BBF0-68AC-E745-A155-70B01DCFED65}"/>
              </a:ext>
            </a:extLst>
          </p:cNvPr>
          <p:cNvPicPr>
            <a:picLocks noChangeAspect="1"/>
          </p:cNvPicPr>
          <p:nvPr/>
        </p:nvPicPr>
        <p:blipFill>
          <a:blip r:embed="rId4"/>
          <a:stretch>
            <a:fillRect/>
          </a:stretch>
        </p:blipFill>
        <p:spPr>
          <a:xfrm>
            <a:off x="1782027" y="4095144"/>
            <a:ext cx="762000" cy="723900"/>
          </a:xfrm>
          <a:prstGeom prst="rect">
            <a:avLst/>
          </a:prstGeom>
        </p:spPr>
      </p:pic>
      <p:pic>
        <p:nvPicPr>
          <p:cNvPr id="7" name="Picture 6">
            <a:extLst>
              <a:ext uri="{FF2B5EF4-FFF2-40B4-BE49-F238E27FC236}">
                <a16:creationId xmlns:a16="http://schemas.microsoft.com/office/drawing/2014/main" id="{E0E03AC6-1396-F64D-A18E-1100C089F62C}"/>
              </a:ext>
            </a:extLst>
          </p:cNvPr>
          <p:cNvPicPr>
            <a:picLocks noChangeAspect="1"/>
          </p:cNvPicPr>
          <p:nvPr/>
        </p:nvPicPr>
        <p:blipFill>
          <a:blip r:embed="rId5"/>
          <a:stretch>
            <a:fillRect/>
          </a:stretch>
        </p:blipFill>
        <p:spPr>
          <a:xfrm>
            <a:off x="670931" y="5198684"/>
            <a:ext cx="1282700" cy="787400"/>
          </a:xfrm>
          <a:prstGeom prst="rect">
            <a:avLst/>
          </a:prstGeom>
        </p:spPr>
      </p:pic>
      <p:pic>
        <p:nvPicPr>
          <p:cNvPr id="8" name="Picture 7">
            <a:extLst>
              <a:ext uri="{FF2B5EF4-FFF2-40B4-BE49-F238E27FC236}">
                <a16:creationId xmlns:a16="http://schemas.microsoft.com/office/drawing/2014/main" id="{8D5259FD-5847-2E4D-8C91-C451DC9BE091}"/>
              </a:ext>
            </a:extLst>
          </p:cNvPr>
          <p:cNvPicPr>
            <a:picLocks noChangeAspect="1"/>
          </p:cNvPicPr>
          <p:nvPr/>
        </p:nvPicPr>
        <p:blipFill>
          <a:blip r:embed="rId6"/>
          <a:stretch>
            <a:fillRect/>
          </a:stretch>
        </p:blipFill>
        <p:spPr>
          <a:xfrm>
            <a:off x="2471504" y="5351084"/>
            <a:ext cx="1003300" cy="482600"/>
          </a:xfrm>
          <a:prstGeom prst="rect">
            <a:avLst/>
          </a:prstGeom>
        </p:spPr>
      </p:pic>
      <p:sp>
        <p:nvSpPr>
          <p:cNvPr id="9" name="TextBox 8">
            <a:extLst>
              <a:ext uri="{FF2B5EF4-FFF2-40B4-BE49-F238E27FC236}">
                <a16:creationId xmlns:a16="http://schemas.microsoft.com/office/drawing/2014/main" id="{06DCE458-3927-A347-A6CA-B0C30DA2B3A7}"/>
              </a:ext>
            </a:extLst>
          </p:cNvPr>
          <p:cNvSpPr txBox="1"/>
          <p:nvPr/>
        </p:nvSpPr>
        <p:spPr>
          <a:xfrm>
            <a:off x="3882092" y="1705788"/>
            <a:ext cx="6835698"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err="1"/>
              <a:t>Quartenary</a:t>
            </a:r>
            <a:r>
              <a:rPr lang="en-US" dirty="0"/>
              <a:t> alkyl moieties – Neurotoxicity – N is most toxic followed by S and P</a:t>
            </a:r>
          </a:p>
        </p:txBody>
      </p:sp>
      <p:sp>
        <p:nvSpPr>
          <p:cNvPr id="10" name="TextBox 9">
            <a:extLst>
              <a:ext uri="{FF2B5EF4-FFF2-40B4-BE49-F238E27FC236}">
                <a16:creationId xmlns:a16="http://schemas.microsoft.com/office/drawing/2014/main" id="{006B9FED-CD1F-1B4C-8BE5-27B820E21D60}"/>
              </a:ext>
            </a:extLst>
          </p:cNvPr>
          <p:cNvSpPr txBox="1"/>
          <p:nvPr/>
        </p:nvSpPr>
        <p:spPr>
          <a:xfrm>
            <a:off x="3295185" y="2987921"/>
            <a:ext cx="631801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a:t>Cyanohydrin moiety – acute lethality because of released cyanide</a:t>
            </a:r>
          </a:p>
        </p:txBody>
      </p:sp>
      <p:sp>
        <p:nvSpPr>
          <p:cNvPr id="11" name="TextBox 10">
            <a:extLst>
              <a:ext uri="{FF2B5EF4-FFF2-40B4-BE49-F238E27FC236}">
                <a16:creationId xmlns:a16="http://schemas.microsoft.com/office/drawing/2014/main" id="{99A2A891-88AD-1F48-9960-A9DC2A37CE51}"/>
              </a:ext>
            </a:extLst>
          </p:cNvPr>
          <p:cNvSpPr txBox="1"/>
          <p:nvPr/>
        </p:nvSpPr>
        <p:spPr>
          <a:xfrm>
            <a:off x="2921370" y="4284679"/>
            <a:ext cx="437857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err="1"/>
              <a:t>Thiourea</a:t>
            </a:r>
            <a:r>
              <a:rPr lang="en-US" dirty="0"/>
              <a:t> moiety – can cause hypothyroidism</a:t>
            </a:r>
          </a:p>
        </p:txBody>
      </p:sp>
      <p:sp>
        <p:nvSpPr>
          <p:cNvPr id="12" name="TextBox 11">
            <a:extLst>
              <a:ext uri="{FF2B5EF4-FFF2-40B4-BE49-F238E27FC236}">
                <a16:creationId xmlns:a16="http://schemas.microsoft.com/office/drawing/2014/main" id="{49154B98-7114-A74A-83AA-2540000065FE}"/>
              </a:ext>
            </a:extLst>
          </p:cNvPr>
          <p:cNvSpPr txBox="1"/>
          <p:nvPr/>
        </p:nvSpPr>
        <p:spPr>
          <a:xfrm>
            <a:off x="4218976" y="5264849"/>
            <a:ext cx="6802244"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err="1"/>
              <a:t>Hydrazido</a:t>
            </a:r>
            <a:r>
              <a:rPr lang="en-US" dirty="0"/>
              <a:t> moiety – developmental toxicity; aromatic </a:t>
            </a:r>
            <a:r>
              <a:rPr lang="en-US" dirty="0" err="1"/>
              <a:t>hydrazino</a:t>
            </a:r>
            <a:r>
              <a:rPr lang="en-US" dirty="0"/>
              <a:t> moiety – autoimmune disease and cancer</a:t>
            </a:r>
          </a:p>
        </p:txBody>
      </p:sp>
    </p:spTree>
    <p:extLst>
      <p:ext uri="{BB962C8B-B14F-4D97-AF65-F5344CB8AC3E}">
        <p14:creationId xmlns:p14="http://schemas.microsoft.com/office/powerpoint/2010/main" val="362231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t>ADME</a:t>
            </a:r>
          </a:p>
          <a:p>
            <a:r>
              <a:rPr lang="en-US" sz="2400" dirty="0"/>
              <a:t>Characteristics of an “ideal chemical”</a:t>
            </a:r>
          </a:p>
          <a:p>
            <a:r>
              <a:rPr lang="en-US" sz="2400" dirty="0"/>
              <a:t>Approaches to hazard minimization through molecular design</a:t>
            </a:r>
          </a:p>
          <a:p>
            <a:endParaRPr lang="en-US" sz="2400" dirty="0"/>
          </a:p>
        </p:txBody>
      </p:sp>
    </p:spTree>
    <p:extLst>
      <p:ext uri="{BB962C8B-B14F-4D97-AF65-F5344CB8AC3E}">
        <p14:creationId xmlns:p14="http://schemas.microsoft.com/office/powerpoint/2010/main" val="1218293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999" y="2454442"/>
            <a:ext cx="8833601" cy="1600200"/>
          </a:xfrm>
        </p:spPr>
        <p:txBody>
          <a:bodyPr anchor="ctr">
            <a:normAutofit/>
          </a:bodyPr>
          <a:lstStyle/>
          <a:p>
            <a:pPr algn="ctr"/>
            <a:r>
              <a:rPr lang="en-US" sz="4000" dirty="0">
                <a:solidFill>
                  <a:schemeClr val="tx1"/>
                </a:solidFill>
                <a:latin typeface="+mn-lt"/>
              </a:rPr>
              <a:t>Approaches to Hazard Minimization through Molecular Design</a:t>
            </a:r>
          </a:p>
        </p:txBody>
      </p:sp>
    </p:spTree>
    <p:extLst>
      <p:ext uri="{BB962C8B-B14F-4D97-AF65-F5344CB8AC3E}">
        <p14:creationId xmlns:p14="http://schemas.microsoft.com/office/powerpoint/2010/main" val="1987683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a:spLocks noChangeArrowheads="1"/>
          </p:cNvSpPr>
          <p:nvPr/>
        </p:nvSpPr>
        <p:spPr bwMode="auto">
          <a:xfrm rot="18420000">
            <a:off x="1004198" y="3787415"/>
            <a:ext cx="3995920" cy="230832"/>
          </a:xfrm>
          <a:prstGeom prst="rect">
            <a:avLst/>
          </a:prstGeom>
          <a:noFill/>
          <a:ln w="9525">
            <a:noFill/>
            <a:miter lim="800000"/>
            <a:headEnd/>
            <a:tailEnd/>
          </a:ln>
          <a:effectLst/>
        </p:spPr>
        <p:txBody>
          <a:bodyPr wrap="square">
            <a:prstTxWarp prst="textNoShape">
              <a:avLst/>
            </a:prstTxWarp>
            <a:spAutoFit/>
          </a:bodyPr>
          <a:lstStyle/>
          <a:p>
            <a:r>
              <a:rPr lang="en-US" sz="900" b="1" dirty="0"/>
              <a:t>       Bioavailability                 Structure/Shape Activity        Mechanism of Action </a:t>
            </a:r>
          </a:p>
        </p:txBody>
      </p:sp>
      <p:grpSp>
        <p:nvGrpSpPr>
          <p:cNvPr id="30" name="Group 29"/>
          <p:cNvGrpSpPr/>
          <p:nvPr/>
        </p:nvGrpSpPr>
        <p:grpSpPr>
          <a:xfrm>
            <a:off x="2070591" y="2515540"/>
            <a:ext cx="4439837" cy="2997273"/>
            <a:chOff x="1395418" y="998937"/>
            <a:chExt cx="6100762" cy="3175397"/>
          </a:xfrm>
          <a:effectLst/>
        </p:grpSpPr>
        <p:sp>
          <p:nvSpPr>
            <p:cNvPr id="16" name="Isosceles Triangle 15"/>
            <p:cNvSpPr>
              <a:spLocks noChangeArrowheads="1"/>
            </p:cNvSpPr>
            <p:nvPr/>
          </p:nvSpPr>
          <p:spPr bwMode="auto">
            <a:xfrm>
              <a:off x="3429000" y="3115869"/>
              <a:ext cx="2033588" cy="1058465"/>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900"/>
            </a:p>
          </p:txBody>
        </p:sp>
        <p:sp>
          <p:nvSpPr>
            <p:cNvPr id="17" name="Isosceles Triangle 16"/>
            <p:cNvSpPr>
              <a:spLocks noChangeArrowheads="1"/>
            </p:cNvSpPr>
            <p:nvPr/>
          </p:nvSpPr>
          <p:spPr bwMode="auto">
            <a:xfrm>
              <a:off x="1395418" y="3115869"/>
              <a:ext cx="2033587" cy="1058465"/>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900"/>
            </a:p>
          </p:txBody>
        </p:sp>
        <p:sp>
          <p:nvSpPr>
            <p:cNvPr id="18" name="Isosceles Triangle 17"/>
            <p:cNvSpPr>
              <a:spLocks noChangeArrowheads="1"/>
            </p:cNvSpPr>
            <p:nvPr/>
          </p:nvSpPr>
          <p:spPr bwMode="auto">
            <a:xfrm>
              <a:off x="5462593" y="3115869"/>
              <a:ext cx="2033587" cy="1058465"/>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900">
                <a:solidFill>
                  <a:srgbClr val="000000"/>
                </a:solidFill>
              </a:endParaRPr>
            </a:p>
          </p:txBody>
        </p:sp>
        <p:sp>
          <p:nvSpPr>
            <p:cNvPr id="19" name="Isosceles Triangle 18"/>
            <p:cNvSpPr>
              <a:spLocks noChangeArrowheads="1"/>
            </p:cNvSpPr>
            <p:nvPr/>
          </p:nvSpPr>
          <p:spPr bwMode="auto">
            <a:xfrm>
              <a:off x="4445000" y="2057400"/>
              <a:ext cx="2033588" cy="1058466"/>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900"/>
            </a:p>
          </p:txBody>
        </p:sp>
        <p:sp>
          <p:nvSpPr>
            <p:cNvPr id="20" name="Isosceles Triangle 19"/>
            <p:cNvSpPr>
              <a:spLocks noChangeArrowheads="1"/>
            </p:cNvSpPr>
            <p:nvPr/>
          </p:nvSpPr>
          <p:spPr bwMode="auto">
            <a:xfrm>
              <a:off x="2413000" y="2057400"/>
              <a:ext cx="2032000" cy="1058466"/>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900"/>
            </a:p>
          </p:txBody>
        </p:sp>
        <p:sp>
          <p:nvSpPr>
            <p:cNvPr id="21" name="Isosceles Triangle 20"/>
            <p:cNvSpPr>
              <a:spLocks noChangeArrowheads="1"/>
            </p:cNvSpPr>
            <p:nvPr/>
          </p:nvSpPr>
          <p:spPr bwMode="auto">
            <a:xfrm>
              <a:off x="3429000" y="998937"/>
              <a:ext cx="2033588" cy="1058465"/>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900"/>
            </a:p>
          </p:txBody>
        </p:sp>
        <p:sp>
          <p:nvSpPr>
            <p:cNvPr id="23" name="Isosceles Triangle 22"/>
            <p:cNvSpPr>
              <a:spLocks noChangeArrowheads="1"/>
            </p:cNvSpPr>
            <p:nvPr/>
          </p:nvSpPr>
          <p:spPr bwMode="auto">
            <a:xfrm rot="10800000">
              <a:off x="2413000" y="3115869"/>
              <a:ext cx="2032000" cy="1058465"/>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900"/>
            </a:p>
          </p:txBody>
        </p:sp>
        <p:sp>
          <p:nvSpPr>
            <p:cNvPr id="25" name="Isosceles Triangle 24"/>
            <p:cNvSpPr>
              <a:spLocks noChangeArrowheads="1"/>
            </p:cNvSpPr>
            <p:nvPr/>
          </p:nvSpPr>
          <p:spPr bwMode="auto">
            <a:xfrm rot="10800000">
              <a:off x="3429000" y="2057400"/>
              <a:ext cx="2033588" cy="1058466"/>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900"/>
            </a:p>
          </p:txBody>
        </p:sp>
        <p:sp>
          <p:nvSpPr>
            <p:cNvPr id="26" name="Isosceles Triangle 25"/>
            <p:cNvSpPr>
              <a:spLocks noChangeArrowheads="1"/>
            </p:cNvSpPr>
            <p:nvPr/>
          </p:nvSpPr>
          <p:spPr bwMode="auto">
            <a:xfrm rot="10800000">
              <a:off x="4445000" y="3115869"/>
              <a:ext cx="2033588" cy="1058465"/>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900"/>
            </a:p>
          </p:txBody>
        </p:sp>
        <p:sp>
          <p:nvSpPr>
            <p:cNvPr id="33" name="TextBox 32"/>
            <p:cNvSpPr txBox="1">
              <a:spLocks noChangeArrowheads="1"/>
            </p:cNvSpPr>
            <p:nvPr/>
          </p:nvSpPr>
          <p:spPr bwMode="auto">
            <a:xfrm>
              <a:off x="1828806" y="3689749"/>
              <a:ext cx="1236663" cy="391281"/>
            </a:xfrm>
            <a:prstGeom prst="rect">
              <a:avLst/>
            </a:prstGeom>
            <a:noFill/>
            <a:ln w="9525">
              <a:noFill/>
              <a:miter lim="800000"/>
              <a:headEnd/>
              <a:tailEnd/>
            </a:ln>
          </p:spPr>
          <p:txBody>
            <a:bodyPr wrap="square">
              <a:prstTxWarp prst="textNoShape">
                <a:avLst/>
              </a:prstTxWarp>
              <a:spAutoFit/>
            </a:bodyPr>
            <a:lstStyle/>
            <a:p>
              <a:pPr algn="ctr"/>
              <a:r>
                <a:rPr lang="en-US" sz="900" dirty="0"/>
                <a:t>Molecular</a:t>
              </a:r>
            </a:p>
            <a:p>
              <a:pPr algn="ctr"/>
              <a:r>
                <a:rPr lang="en-US" sz="900" dirty="0"/>
                <a:t>Weight</a:t>
              </a:r>
            </a:p>
          </p:txBody>
        </p:sp>
        <p:sp>
          <p:nvSpPr>
            <p:cNvPr id="34" name="TextBox 33"/>
            <p:cNvSpPr txBox="1">
              <a:spLocks noChangeArrowheads="1"/>
            </p:cNvSpPr>
            <p:nvPr/>
          </p:nvSpPr>
          <p:spPr bwMode="auto">
            <a:xfrm>
              <a:off x="2878138" y="3221831"/>
              <a:ext cx="1060450" cy="244550"/>
            </a:xfrm>
            <a:prstGeom prst="rect">
              <a:avLst/>
            </a:prstGeom>
            <a:noFill/>
            <a:ln w="9525">
              <a:noFill/>
              <a:miter lim="800000"/>
              <a:headEnd/>
              <a:tailEnd/>
            </a:ln>
          </p:spPr>
          <p:txBody>
            <a:bodyPr wrap="square">
              <a:prstTxWarp prst="textNoShape">
                <a:avLst/>
              </a:prstTxWarp>
              <a:spAutoFit/>
            </a:bodyPr>
            <a:lstStyle/>
            <a:p>
              <a:r>
                <a:rPr lang="en-US" sz="900" dirty="0"/>
                <a:t>Solubility</a:t>
              </a:r>
            </a:p>
          </p:txBody>
        </p:sp>
        <p:sp>
          <p:nvSpPr>
            <p:cNvPr id="37" name="TextBox 36"/>
            <p:cNvSpPr txBox="1">
              <a:spLocks noChangeArrowheads="1"/>
            </p:cNvSpPr>
            <p:nvPr/>
          </p:nvSpPr>
          <p:spPr bwMode="auto">
            <a:xfrm>
              <a:off x="5000629" y="3228084"/>
              <a:ext cx="1069962" cy="391281"/>
            </a:xfrm>
            <a:prstGeom prst="rect">
              <a:avLst/>
            </a:prstGeom>
            <a:noFill/>
            <a:ln w="9525">
              <a:noFill/>
              <a:miter lim="800000"/>
              <a:headEnd/>
              <a:tailEnd/>
            </a:ln>
          </p:spPr>
          <p:txBody>
            <a:bodyPr wrap="square">
              <a:prstTxWarp prst="textNoShape">
                <a:avLst/>
              </a:prstTxWarp>
              <a:spAutoFit/>
            </a:bodyPr>
            <a:lstStyle/>
            <a:p>
              <a:pPr algn="ctr"/>
              <a:r>
                <a:rPr lang="en-US" sz="900" dirty="0"/>
                <a:t>Electronic </a:t>
              </a:r>
            </a:p>
            <a:p>
              <a:pPr algn="ctr"/>
              <a:r>
                <a:rPr lang="en-US" sz="900" dirty="0"/>
                <a:t>Charge</a:t>
              </a:r>
            </a:p>
          </p:txBody>
        </p:sp>
        <p:sp>
          <p:nvSpPr>
            <p:cNvPr id="38" name="TextBox 37"/>
            <p:cNvSpPr txBox="1">
              <a:spLocks noChangeArrowheads="1"/>
            </p:cNvSpPr>
            <p:nvPr/>
          </p:nvSpPr>
          <p:spPr bwMode="auto">
            <a:xfrm>
              <a:off x="3938589" y="3775472"/>
              <a:ext cx="1062042" cy="244550"/>
            </a:xfrm>
            <a:prstGeom prst="rect">
              <a:avLst/>
            </a:prstGeom>
            <a:noFill/>
            <a:ln w="9525">
              <a:noFill/>
              <a:miter lim="800000"/>
              <a:headEnd/>
              <a:tailEnd/>
            </a:ln>
          </p:spPr>
          <p:txBody>
            <a:bodyPr wrap="square">
              <a:prstTxWarp prst="textNoShape">
                <a:avLst/>
              </a:prstTxWarp>
              <a:spAutoFit/>
            </a:bodyPr>
            <a:lstStyle/>
            <a:p>
              <a:r>
                <a:rPr lang="en-US" sz="900" dirty="0">
                  <a:solidFill>
                    <a:srgbClr val="000000"/>
                  </a:solidFill>
                </a:rPr>
                <a:t>Volatility</a:t>
              </a:r>
            </a:p>
          </p:txBody>
        </p:sp>
        <p:sp>
          <p:nvSpPr>
            <p:cNvPr id="39" name="TextBox 38"/>
            <p:cNvSpPr txBox="1">
              <a:spLocks noChangeArrowheads="1"/>
            </p:cNvSpPr>
            <p:nvPr/>
          </p:nvSpPr>
          <p:spPr bwMode="auto">
            <a:xfrm>
              <a:off x="2947021" y="2426494"/>
              <a:ext cx="1172386" cy="684742"/>
            </a:xfrm>
            <a:prstGeom prst="rect">
              <a:avLst/>
            </a:prstGeom>
            <a:noFill/>
            <a:ln w="9525">
              <a:noFill/>
              <a:miter lim="800000"/>
              <a:headEnd/>
              <a:tailEnd/>
            </a:ln>
          </p:spPr>
          <p:txBody>
            <a:bodyPr wrap="square">
              <a:prstTxWarp prst="textNoShape">
                <a:avLst/>
              </a:prstTxWarp>
              <a:spAutoFit/>
            </a:bodyPr>
            <a:lstStyle/>
            <a:p>
              <a:pPr algn="ctr"/>
              <a:r>
                <a:rPr lang="en-US" sz="900" dirty="0">
                  <a:solidFill>
                    <a:srgbClr val="000000"/>
                  </a:solidFill>
                </a:rPr>
                <a:t>Reactive</a:t>
              </a:r>
            </a:p>
            <a:p>
              <a:pPr algn="ctr"/>
              <a:r>
                <a:rPr lang="en-US" sz="900" dirty="0">
                  <a:solidFill>
                    <a:srgbClr val="000000"/>
                  </a:solidFill>
                </a:rPr>
                <a:t> Functional</a:t>
              </a:r>
            </a:p>
            <a:p>
              <a:pPr algn="ctr"/>
              <a:r>
                <a:rPr lang="en-US" sz="900" dirty="0">
                  <a:solidFill>
                    <a:srgbClr val="000000"/>
                  </a:solidFill>
                </a:rPr>
                <a:t>Groups</a:t>
              </a:r>
            </a:p>
            <a:p>
              <a:endParaRPr lang="en-US" sz="900" dirty="0"/>
            </a:p>
          </p:txBody>
        </p:sp>
        <p:sp>
          <p:nvSpPr>
            <p:cNvPr id="40" name="TextBox 39"/>
            <p:cNvSpPr txBox="1">
              <a:spLocks noChangeArrowheads="1"/>
            </p:cNvSpPr>
            <p:nvPr/>
          </p:nvSpPr>
          <p:spPr bwMode="auto">
            <a:xfrm>
              <a:off x="3352800" y="2262485"/>
              <a:ext cx="2033588" cy="391281"/>
            </a:xfrm>
            <a:prstGeom prst="rect">
              <a:avLst/>
            </a:prstGeom>
            <a:noFill/>
            <a:ln w="9525">
              <a:noFill/>
              <a:miter lim="800000"/>
              <a:headEnd/>
              <a:tailEnd/>
            </a:ln>
          </p:spPr>
          <p:txBody>
            <a:bodyPr wrap="square">
              <a:prstTxWarp prst="textNoShape">
                <a:avLst/>
              </a:prstTxWarp>
              <a:spAutoFit/>
            </a:bodyPr>
            <a:lstStyle/>
            <a:p>
              <a:pPr algn="ctr"/>
              <a:r>
                <a:rPr lang="en-US" sz="900" dirty="0">
                  <a:solidFill>
                    <a:srgbClr val="000000"/>
                  </a:solidFill>
                </a:rPr>
                <a:t>   Bioaccumulation/</a:t>
              </a:r>
            </a:p>
            <a:p>
              <a:pPr algn="ctr"/>
              <a:r>
                <a:rPr lang="en-US" sz="900" dirty="0">
                  <a:solidFill>
                    <a:srgbClr val="000000"/>
                  </a:solidFill>
                </a:rPr>
                <a:t>     Persistence</a:t>
              </a:r>
            </a:p>
          </p:txBody>
        </p:sp>
        <p:sp>
          <p:nvSpPr>
            <p:cNvPr id="41" name="TextBox 40"/>
            <p:cNvSpPr txBox="1">
              <a:spLocks noChangeArrowheads="1"/>
            </p:cNvSpPr>
            <p:nvPr/>
          </p:nvSpPr>
          <p:spPr bwMode="auto">
            <a:xfrm>
              <a:off x="6002343" y="3689749"/>
              <a:ext cx="954087" cy="391281"/>
            </a:xfrm>
            <a:prstGeom prst="rect">
              <a:avLst/>
            </a:prstGeom>
            <a:noFill/>
            <a:ln w="9525">
              <a:noFill/>
              <a:miter lim="800000"/>
              <a:headEnd/>
              <a:tailEnd/>
            </a:ln>
          </p:spPr>
          <p:txBody>
            <a:bodyPr wrap="square">
              <a:prstTxWarp prst="textNoShape">
                <a:avLst/>
              </a:prstTxWarp>
              <a:spAutoFit/>
            </a:bodyPr>
            <a:lstStyle/>
            <a:p>
              <a:pPr algn="ctr"/>
              <a:r>
                <a:rPr lang="en-US" sz="900" dirty="0"/>
                <a:t>Particle</a:t>
              </a:r>
            </a:p>
            <a:p>
              <a:pPr algn="ctr"/>
              <a:r>
                <a:rPr lang="en-US" sz="900" dirty="0"/>
                <a:t>size</a:t>
              </a:r>
            </a:p>
          </p:txBody>
        </p:sp>
        <p:sp>
          <p:nvSpPr>
            <p:cNvPr id="42" name="TextBox 41"/>
            <p:cNvSpPr txBox="1">
              <a:spLocks noChangeArrowheads="1"/>
            </p:cNvSpPr>
            <p:nvPr/>
          </p:nvSpPr>
          <p:spPr bwMode="auto">
            <a:xfrm>
              <a:off x="3744102" y="1364457"/>
              <a:ext cx="1401794" cy="538011"/>
            </a:xfrm>
            <a:prstGeom prst="rect">
              <a:avLst/>
            </a:prstGeom>
            <a:noFill/>
            <a:ln w="9525">
              <a:noFill/>
              <a:miter lim="800000"/>
              <a:headEnd/>
              <a:tailEnd/>
            </a:ln>
          </p:spPr>
          <p:txBody>
            <a:bodyPr wrap="square">
              <a:prstTxWarp prst="textNoShape">
                <a:avLst/>
              </a:prstTxWarp>
              <a:spAutoFit/>
            </a:bodyPr>
            <a:lstStyle/>
            <a:p>
              <a:pPr algn="ctr"/>
              <a:r>
                <a:rPr lang="en-US" sz="900" dirty="0">
                  <a:solidFill>
                    <a:srgbClr val="000000"/>
                  </a:solidFill>
                </a:rPr>
                <a:t>Receptor</a:t>
              </a:r>
            </a:p>
            <a:p>
              <a:pPr algn="ctr"/>
              <a:r>
                <a:rPr lang="en-US" sz="900" dirty="0">
                  <a:solidFill>
                    <a:srgbClr val="000000"/>
                  </a:solidFill>
                </a:rPr>
                <a:t> binding</a:t>
              </a:r>
            </a:p>
            <a:p>
              <a:pPr algn="ctr"/>
              <a:r>
                <a:rPr lang="en-US" sz="900" dirty="0">
                  <a:solidFill>
                    <a:srgbClr val="000000"/>
                  </a:solidFill>
                </a:rPr>
                <a:t>Key events</a:t>
              </a:r>
            </a:p>
          </p:txBody>
        </p:sp>
        <p:sp>
          <p:nvSpPr>
            <p:cNvPr id="43" name="TextBox 42"/>
            <p:cNvSpPr txBox="1">
              <a:spLocks noChangeArrowheads="1"/>
            </p:cNvSpPr>
            <p:nvPr/>
          </p:nvSpPr>
          <p:spPr bwMode="auto">
            <a:xfrm>
              <a:off x="5000629" y="2390777"/>
              <a:ext cx="1001713" cy="684742"/>
            </a:xfrm>
            <a:prstGeom prst="rect">
              <a:avLst/>
            </a:prstGeom>
            <a:noFill/>
            <a:ln w="9525">
              <a:noFill/>
              <a:miter lim="800000"/>
              <a:headEnd/>
              <a:tailEnd/>
            </a:ln>
          </p:spPr>
          <p:txBody>
            <a:bodyPr wrap="square">
              <a:prstTxWarp prst="textNoShape">
                <a:avLst/>
              </a:prstTxWarp>
              <a:spAutoFit/>
            </a:bodyPr>
            <a:lstStyle/>
            <a:p>
              <a:pPr algn="ctr"/>
              <a:r>
                <a:rPr lang="en-US" sz="900" dirty="0">
                  <a:solidFill>
                    <a:srgbClr val="000000"/>
                  </a:solidFill>
                </a:rPr>
                <a:t>Shape/</a:t>
              </a:r>
            </a:p>
            <a:p>
              <a:pPr algn="ctr"/>
              <a:r>
                <a:rPr lang="en-US" sz="900" dirty="0">
                  <a:solidFill>
                    <a:srgbClr val="000000"/>
                  </a:solidFill>
                </a:rPr>
                <a:t>Molar Volume</a:t>
              </a:r>
            </a:p>
            <a:p>
              <a:endParaRPr lang="en-US" sz="900" dirty="0">
                <a:solidFill>
                  <a:srgbClr val="000000"/>
                </a:solidFill>
              </a:endParaRPr>
            </a:p>
          </p:txBody>
        </p:sp>
      </p:grpSp>
      <p:sp>
        <p:nvSpPr>
          <p:cNvPr id="24" name="Rectangle 23"/>
          <p:cNvSpPr>
            <a:spLocks noChangeArrowheads="1"/>
          </p:cNvSpPr>
          <p:nvPr/>
        </p:nvSpPr>
        <p:spPr bwMode="auto">
          <a:xfrm>
            <a:off x="6652563" y="5343373"/>
            <a:ext cx="1156086" cy="300082"/>
          </a:xfrm>
          <a:prstGeom prst="rect">
            <a:avLst/>
          </a:prstGeom>
          <a:noFill/>
          <a:ln w="9525">
            <a:noFill/>
            <a:miter lim="800000"/>
            <a:headEnd/>
            <a:tailEnd/>
          </a:ln>
        </p:spPr>
        <p:txBody>
          <a:bodyPr wrap="none">
            <a:prstTxWarp prst="textNoShape">
              <a:avLst/>
            </a:prstTxWarp>
            <a:spAutoFit/>
          </a:bodyPr>
          <a:lstStyle/>
          <a:p>
            <a:r>
              <a:rPr lang="en-US" sz="1350" dirty="0" err="1"/>
              <a:t>Toxicokinetics</a:t>
            </a:r>
            <a:endParaRPr lang="en-US" sz="1350" dirty="0"/>
          </a:p>
        </p:txBody>
      </p:sp>
      <p:sp>
        <p:nvSpPr>
          <p:cNvPr id="27" name="Up Arrow 26"/>
          <p:cNvSpPr>
            <a:spLocks noChangeArrowheads="1"/>
          </p:cNvSpPr>
          <p:nvPr/>
        </p:nvSpPr>
        <p:spPr bwMode="auto">
          <a:xfrm>
            <a:off x="6920457" y="2515540"/>
            <a:ext cx="514350" cy="2646005"/>
          </a:xfrm>
          <a:prstGeom prst="upArrow">
            <a:avLst>
              <a:gd name="adj1" fmla="val 50000"/>
              <a:gd name="adj2" fmla="val 49986"/>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nchor="ctr">
            <a:prstTxWarp prst="textNoShape">
              <a:avLst/>
            </a:prstTxWarp>
          </a:bodyPr>
          <a:lstStyle/>
          <a:p>
            <a:pPr algn="ctr"/>
            <a:endParaRPr lang="en-US" sz="1350">
              <a:solidFill>
                <a:srgbClr val="FFFFFF"/>
              </a:solidFill>
            </a:endParaRPr>
          </a:p>
        </p:txBody>
      </p:sp>
      <p:sp>
        <p:nvSpPr>
          <p:cNvPr id="28" name="Rectangle 27"/>
          <p:cNvSpPr>
            <a:spLocks noChangeArrowheads="1"/>
          </p:cNvSpPr>
          <p:nvPr/>
        </p:nvSpPr>
        <p:spPr bwMode="auto">
          <a:xfrm>
            <a:off x="6575018" y="2158648"/>
            <a:ext cx="1285224" cy="300082"/>
          </a:xfrm>
          <a:prstGeom prst="rect">
            <a:avLst/>
          </a:prstGeom>
          <a:noFill/>
          <a:ln w="9525">
            <a:noFill/>
            <a:miter lim="800000"/>
            <a:headEnd/>
            <a:tailEnd/>
          </a:ln>
        </p:spPr>
        <p:txBody>
          <a:bodyPr wrap="none">
            <a:prstTxWarp prst="textNoShape">
              <a:avLst/>
            </a:prstTxWarp>
            <a:spAutoFit/>
          </a:bodyPr>
          <a:lstStyle/>
          <a:p>
            <a:r>
              <a:rPr lang="en-US" sz="1350" dirty="0" err="1"/>
              <a:t>Toxicodynamics</a:t>
            </a:r>
            <a:endParaRPr lang="en-US" sz="1350" dirty="0"/>
          </a:p>
        </p:txBody>
      </p:sp>
      <p:sp>
        <p:nvSpPr>
          <p:cNvPr id="2" name="TextBox 1"/>
          <p:cNvSpPr txBox="1"/>
          <p:nvPr/>
        </p:nvSpPr>
        <p:spPr>
          <a:xfrm>
            <a:off x="8029577" y="4916910"/>
            <a:ext cx="2379819" cy="30008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1350" dirty="0"/>
              <a:t>Chemists can control quite well</a:t>
            </a:r>
          </a:p>
        </p:txBody>
      </p:sp>
      <p:sp>
        <p:nvSpPr>
          <p:cNvPr id="3" name="TextBox 2"/>
          <p:cNvSpPr txBox="1"/>
          <p:nvPr/>
        </p:nvSpPr>
        <p:spPr>
          <a:xfrm>
            <a:off x="7967664" y="2530337"/>
            <a:ext cx="2458695"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350" dirty="0"/>
              <a:t>Not well understood and </a:t>
            </a:r>
            <a:r>
              <a:rPr lang="en-US" sz="1350"/>
              <a:t>relatively complex</a:t>
            </a:r>
          </a:p>
        </p:txBody>
      </p:sp>
      <p:sp>
        <p:nvSpPr>
          <p:cNvPr id="4" name="Curved Up Arrow 3"/>
          <p:cNvSpPr/>
          <p:nvPr/>
        </p:nvSpPr>
        <p:spPr>
          <a:xfrm rot="6631514">
            <a:off x="7571667" y="4419301"/>
            <a:ext cx="781050" cy="42590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TextBox 4"/>
          <p:cNvSpPr txBox="1"/>
          <p:nvPr/>
        </p:nvSpPr>
        <p:spPr>
          <a:xfrm>
            <a:off x="8362951" y="4257675"/>
            <a:ext cx="2283061" cy="300082"/>
          </a:xfrm>
          <a:prstGeom prst="rect">
            <a:avLst/>
          </a:prstGeom>
          <a:noFill/>
        </p:spPr>
        <p:txBody>
          <a:bodyPr wrap="none" rtlCol="0">
            <a:spAutoFit/>
          </a:bodyPr>
          <a:lstStyle/>
          <a:p>
            <a:r>
              <a:rPr lang="en-US" sz="1350" dirty="0"/>
              <a:t>That’s what we want to target</a:t>
            </a:r>
          </a:p>
        </p:txBody>
      </p:sp>
      <p:sp>
        <p:nvSpPr>
          <p:cNvPr id="31" name="Rectangle 30"/>
          <p:cNvSpPr/>
          <p:nvPr/>
        </p:nvSpPr>
        <p:spPr>
          <a:xfrm>
            <a:off x="589945" y="425524"/>
            <a:ext cx="9455665" cy="707886"/>
          </a:xfrm>
          <a:prstGeom prst="rect">
            <a:avLst/>
          </a:prstGeom>
        </p:spPr>
        <p:txBody>
          <a:bodyPr wrap="none">
            <a:spAutoFit/>
          </a:bodyPr>
          <a:lstStyle/>
          <a:p>
            <a:pPr algn="ctr"/>
            <a:r>
              <a:rPr lang="en-US" sz="4000" dirty="0">
                <a:solidFill>
                  <a:schemeClr val="tx1">
                    <a:lumMod val="75000"/>
                    <a:lumOff val="25000"/>
                  </a:schemeClr>
                </a:solidFill>
              </a:rPr>
              <a:t>Green Chemistry Molecular Design Pyramid</a:t>
            </a:r>
          </a:p>
        </p:txBody>
      </p:sp>
    </p:spTree>
    <p:extLst>
      <p:ext uri="{BB962C8B-B14F-4D97-AF65-F5344CB8AC3E}">
        <p14:creationId xmlns:p14="http://schemas.microsoft.com/office/powerpoint/2010/main" val="74855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28" grpId="0"/>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t>ADME</a:t>
            </a:r>
          </a:p>
          <a:p>
            <a:r>
              <a:rPr lang="en-US" sz="2400" dirty="0"/>
              <a:t>Characteristics of an “ideal chemical”</a:t>
            </a:r>
          </a:p>
          <a:p>
            <a:r>
              <a:rPr lang="en-US" sz="2400" dirty="0">
                <a:solidFill>
                  <a:schemeClr val="accent2"/>
                </a:solidFill>
              </a:rPr>
              <a:t>Approaches to hazard minimization through molecular design</a:t>
            </a:r>
          </a:p>
          <a:p>
            <a:endParaRPr lang="en-US" sz="2400" dirty="0"/>
          </a:p>
        </p:txBody>
      </p:sp>
    </p:spTree>
    <p:extLst>
      <p:ext uri="{BB962C8B-B14F-4D97-AF65-F5344CB8AC3E}">
        <p14:creationId xmlns:p14="http://schemas.microsoft.com/office/powerpoint/2010/main" val="797863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984C-BAB2-0546-B9CC-8531489DF04C}"/>
              </a:ext>
            </a:extLst>
          </p:cNvPr>
          <p:cNvSpPr>
            <a:spLocks noGrp="1"/>
          </p:cNvSpPr>
          <p:nvPr>
            <p:ph type="title"/>
          </p:nvPr>
        </p:nvSpPr>
        <p:spPr>
          <a:xfrm>
            <a:off x="838200" y="45407"/>
            <a:ext cx="10515600" cy="1325563"/>
          </a:xfrm>
        </p:spPr>
        <p:txBody>
          <a:bodyPr>
            <a:normAutofit/>
          </a:bodyPr>
          <a:lstStyle/>
          <a:p>
            <a:r>
              <a:rPr lang="en-US" sz="4000" dirty="0">
                <a:latin typeface="+mn-lt"/>
              </a:rPr>
              <a:t>Approaches to Hazard Minimization Through Molecular Design</a:t>
            </a:r>
          </a:p>
        </p:txBody>
      </p:sp>
      <p:sp>
        <p:nvSpPr>
          <p:cNvPr id="134147" name="Rectangle 3"/>
          <p:cNvSpPr>
            <a:spLocks noGrp="1" noChangeArrowheads="1"/>
          </p:cNvSpPr>
          <p:nvPr>
            <p:ph idx="4294967295"/>
          </p:nvPr>
        </p:nvSpPr>
        <p:spPr>
          <a:xfrm>
            <a:off x="838200" y="1827291"/>
            <a:ext cx="8802687" cy="2457450"/>
          </a:xfrm>
        </p:spPr>
        <p:txBody>
          <a:bodyPr>
            <a:normAutofit fontScale="92500" lnSpcReduction="10000"/>
          </a:bodyPr>
          <a:lstStyle/>
          <a:p>
            <a:pPr marL="385763" indent="-385763">
              <a:spcBef>
                <a:spcPts val="1200"/>
              </a:spcBef>
              <a:buFont typeface="+mj-lt"/>
              <a:buAutoNum type="alphaUcPeriod"/>
            </a:pPr>
            <a:r>
              <a:rPr lang="en-US" dirty="0">
                <a:latin typeface="+mn-lt"/>
              </a:rPr>
              <a:t> Modification or termination of biological pathway of action</a:t>
            </a:r>
          </a:p>
          <a:p>
            <a:pPr marL="385763" indent="-385763">
              <a:spcBef>
                <a:spcPts val="1200"/>
              </a:spcBef>
              <a:buFont typeface="+mj-lt"/>
              <a:buAutoNum type="alphaUcPeriod"/>
            </a:pPr>
            <a:r>
              <a:rPr lang="en-US" dirty="0">
                <a:latin typeface="+mn-lt"/>
              </a:rPr>
              <a:t> Changing reactive functional groups</a:t>
            </a:r>
          </a:p>
          <a:p>
            <a:pPr marL="385763" indent="-385763">
              <a:spcBef>
                <a:spcPts val="1200"/>
              </a:spcBef>
              <a:buFont typeface="+mj-lt"/>
              <a:buAutoNum type="alphaUcPeriod"/>
            </a:pPr>
            <a:r>
              <a:rPr lang="en-US" dirty="0">
                <a:latin typeface="+mn-lt"/>
              </a:rPr>
              <a:t> Reducing or eliminating bioavailability</a:t>
            </a:r>
          </a:p>
          <a:p>
            <a:pPr marL="385763" indent="-385763">
              <a:spcBef>
                <a:spcPts val="1200"/>
              </a:spcBef>
              <a:buFont typeface="+mj-lt"/>
              <a:buAutoNum type="alphaUcPeriod"/>
            </a:pPr>
            <a:r>
              <a:rPr lang="en-US" dirty="0">
                <a:latin typeface="+mn-lt"/>
              </a:rPr>
              <a:t> Reduction of need for associated hazardous substances</a:t>
            </a:r>
          </a:p>
          <a:p>
            <a:pPr marL="385763" indent="-385763">
              <a:spcBef>
                <a:spcPts val="1200"/>
              </a:spcBef>
              <a:buFont typeface="+mj-lt"/>
              <a:buAutoNum type="alphaUcPeriod"/>
            </a:pPr>
            <a:r>
              <a:rPr lang="en-US" dirty="0">
                <a:latin typeface="+mn-lt"/>
              </a:rPr>
              <a:t> Design for End-of-Useful product life</a:t>
            </a:r>
          </a:p>
        </p:txBody>
      </p:sp>
    </p:spTree>
    <p:extLst>
      <p:ext uri="{BB962C8B-B14F-4D97-AF65-F5344CB8AC3E}">
        <p14:creationId xmlns:p14="http://schemas.microsoft.com/office/powerpoint/2010/main" val="949637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D3ED-501D-F94D-981D-B1EA84C98DA5}"/>
              </a:ext>
            </a:extLst>
          </p:cNvPr>
          <p:cNvSpPr>
            <a:spLocks noGrp="1"/>
          </p:cNvSpPr>
          <p:nvPr>
            <p:ph type="title"/>
          </p:nvPr>
        </p:nvSpPr>
        <p:spPr>
          <a:xfrm>
            <a:off x="815897" y="97067"/>
            <a:ext cx="10515600" cy="1325563"/>
          </a:xfrm>
        </p:spPr>
        <p:txBody>
          <a:bodyPr>
            <a:normAutofit/>
          </a:bodyPr>
          <a:lstStyle/>
          <a:p>
            <a:r>
              <a:rPr lang="en-US" sz="3600" dirty="0">
                <a:latin typeface="+mn-lt"/>
              </a:rPr>
              <a:t>A. Modification or Termination of Biological Pathway</a:t>
            </a:r>
          </a:p>
        </p:txBody>
      </p:sp>
      <p:sp>
        <p:nvSpPr>
          <p:cNvPr id="136195" name="Rectangle 3"/>
          <p:cNvSpPr>
            <a:spLocks noGrp="1" noChangeArrowheads="1"/>
          </p:cNvSpPr>
          <p:nvPr>
            <p:ph idx="4294967295"/>
          </p:nvPr>
        </p:nvSpPr>
        <p:spPr>
          <a:xfrm>
            <a:off x="2344659" y="2658733"/>
            <a:ext cx="7458075" cy="2000250"/>
          </a:xfrm>
        </p:spPr>
        <p:txBody>
          <a:bodyPr>
            <a:normAutofit lnSpcReduction="10000"/>
          </a:bodyPr>
          <a:lstStyle/>
          <a:p>
            <a:pPr marL="0" indent="0" algn="ctr">
              <a:buNone/>
            </a:pPr>
            <a:r>
              <a:rPr lang="en-US" dirty="0"/>
              <a:t>Where the mechanistic pathway of action is known, molecular structures can be designed such that the necessary reactions are either impossible or highly disfavored resulting in significant toxicity reduction.</a:t>
            </a:r>
          </a:p>
        </p:txBody>
      </p:sp>
    </p:spTree>
    <p:extLst>
      <p:ext uri="{BB962C8B-B14F-4D97-AF65-F5344CB8AC3E}">
        <p14:creationId xmlns:p14="http://schemas.microsoft.com/office/powerpoint/2010/main" val="747910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7B15A-7BE6-1C42-AEAE-D7FFA7ED8347}"/>
              </a:ext>
            </a:extLst>
          </p:cNvPr>
          <p:cNvSpPr>
            <a:spLocks noGrp="1"/>
          </p:cNvSpPr>
          <p:nvPr>
            <p:ph type="title"/>
          </p:nvPr>
        </p:nvSpPr>
        <p:spPr>
          <a:xfrm>
            <a:off x="838200" y="147264"/>
            <a:ext cx="10515600" cy="1325563"/>
          </a:xfrm>
        </p:spPr>
        <p:txBody>
          <a:bodyPr>
            <a:normAutofit/>
          </a:bodyPr>
          <a:lstStyle/>
          <a:p>
            <a:r>
              <a:rPr lang="en-US" sz="4000" dirty="0">
                <a:latin typeface="+mn-lt"/>
              </a:rPr>
              <a:t>B. Changing Reactive Functional Groups</a:t>
            </a:r>
          </a:p>
        </p:txBody>
      </p:sp>
      <p:sp>
        <p:nvSpPr>
          <p:cNvPr id="138243" name="Rectangle 3"/>
          <p:cNvSpPr>
            <a:spLocks noGrp="1" noChangeArrowheads="1"/>
          </p:cNvSpPr>
          <p:nvPr>
            <p:ph idx="4294967295"/>
          </p:nvPr>
        </p:nvSpPr>
        <p:spPr>
          <a:xfrm>
            <a:off x="1492676" y="2591652"/>
            <a:ext cx="9206648" cy="2314575"/>
          </a:xfrm>
        </p:spPr>
        <p:txBody>
          <a:bodyPr>
            <a:normAutofit/>
          </a:bodyPr>
          <a:lstStyle/>
          <a:p>
            <a:pPr marL="0" indent="0" algn="ctr">
              <a:buNone/>
            </a:pPr>
            <a:r>
              <a:rPr lang="en-US" dirty="0"/>
              <a:t>In the absence of specific mechanistic information, chemists can modify structures such that certain reactive functional groups, e.g., </a:t>
            </a:r>
            <a:r>
              <a:rPr lang="en-US" dirty="0" err="1"/>
              <a:t>cyano</a:t>
            </a:r>
            <a:r>
              <a:rPr lang="en-US" dirty="0"/>
              <a:t>, electrophilic, </a:t>
            </a:r>
            <a:r>
              <a:rPr lang="en-US" dirty="0" err="1"/>
              <a:t>etc</a:t>
            </a:r>
            <a:r>
              <a:rPr lang="en-US" dirty="0"/>
              <a:t>, can be minimized or eliminated from the chemical structure where feasible.</a:t>
            </a:r>
          </a:p>
        </p:txBody>
      </p:sp>
    </p:spTree>
    <p:extLst>
      <p:ext uri="{BB962C8B-B14F-4D97-AF65-F5344CB8AC3E}">
        <p14:creationId xmlns:p14="http://schemas.microsoft.com/office/powerpoint/2010/main" val="1263501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DEFA6-E399-BA4F-B39A-5A36BC6287E2}"/>
              </a:ext>
            </a:extLst>
          </p:cNvPr>
          <p:cNvSpPr>
            <a:spLocks noGrp="1"/>
          </p:cNvSpPr>
          <p:nvPr>
            <p:ph type="title"/>
          </p:nvPr>
        </p:nvSpPr>
        <p:spPr/>
        <p:txBody>
          <a:bodyPr>
            <a:normAutofit/>
          </a:bodyPr>
          <a:lstStyle/>
          <a:p>
            <a:r>
              <a:rPr lang="en-US" sz="4000" dirty="0">
                <a:latin typeface="+mn-lt"/>
              </a:rPr>
              <a:t>C. Reducing or Eliminating Bioavailability</a:t>
            </a:r>
          </a:p>
        </p:txBody>
      </p:sp>
      <p:sp>
        <p:nvSpPr>
          <p:cNvPr id="140291" name="Rectangle 3"/>
          <p:cNvSpPr>
            <a:spLocks noGrp="1" noChangeArrowheads="1"/>
          </p:cNvSpPr>
          <p:nvPr>
            <p:ph idx="4294967295"/>
          </p:nvPr>
        </p:nvSpPr>
        <p:spPr>
          <a:xfrm>
            <a:off x="1547800" y="2602546"/>
            <a:ext cx="9096399" cy="2314575"/>
          </a:xfrm>
        </p:spPr>
        <p:txBody>
          <a:bodyPr>
            <a:noAutofit/>
          </a:bodyPr>
          <a:lstStyle/>
          <a:p>
            <a:pPr marL="0" indent="0" algn="ctr">
              <a:buNone/>
            </a:pPr>
            <a:r>
              <a:rPr lang="en-US" dirty="0"/>
              <a:t> In order for a chemical to manifest its intrinsic hazard, it must be able to reach the toxicological target; human, animal, environmental or global. Through structural molecular design, properties such as solubility, log </a:t>
            </a:r>
            <a:r>
              <a:rPr lang="en-US" dirty="0" err="1"/>
              <a:t>Kow</a:t>
            </a:r>
            <a:r>
              <a:rPr lang="en-US" dirty="0"/>
              <a:t>, and volatility can adjusted to reduce hazard manifestation.</a:t>
            </a:r>
          </a:p>
        </p:txBody>
      </p:sp>
    </p:spTree>
    <p:extLst>
      <p:ext uri="{BB962C8B-B14F-4D97-AF65-F5344CB8AC3E}">
        <p14:creationId xmlns:p14="http://schemas.microsoft.com/office/powerpoint/2010/main" val="132997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04244-17A8-A347-B592-60301B1F8A4B}"/>
              </a:ext>
            </a:extLst>
          </p:cNvPr>
          <p:cNvSpPr>
            <a:spLocks noGrp="1"/>
          </p:cNvSpPr>
          <p:nvPr>
            <p:ph type="title"/>
          </p:nvPr>
        </p:nvSpPr>
        <p:spPr>
          <a:xfrm>
            <a:off x="838200" y="175125"/>
            <a:ext cx="11144534" cy="1325563"/>
          </a:xfrm>
        </p:spPr>
        <p:txBody>
          <a:bodyPr>
            <a:normAutofit/>
          </a:bodyPr>
          <a:lstStyle/>
          <a:p>
            <a:r>
              <a:rPr lang="en-US" sz="3600" dirty="0">
                <a:latin typeface="+mn-lt"/>
              </a:rPr>
              <a:t>D. Reduction of Need for Associated Hazardous Substances</a:t>
            </a:r>
          </a:p>
        </p:txBody>
      </p:sp>
      <p:sp>
        <p:nvSpPr>
          <p:cNvPr id="142339" name="Rectangle 3"/>
          <p:cNvSpPr>
            <a:spLocks noGrp="1" noChangeArrowheads="1"/>
          </p:cNvSpPr>
          <p:nvPr>
            <p:ph idx="4294967295"/>
          </p:nvPr>
        </p:nvSpPr>
        <p:spPr>
          <a:xfrm>
            <a:off x="2347557" y="2121520"/>
            <a:ext cx="8125820" cy="3528653"/>
          </a:xfrm>
        </p:spPr>
        <p:txBody>
          <a:bodyPr>
            <a:noAutofit/>
          </a:bodyPr>
          <a:lstStyle/>
          <a:p>
            <a:pPr marL="0" indent="0" algn="ctr">
              <a:buNone/>
            </a:pPr>
            <a:r>
              <a:rPr lang="en-US" dirty="0"/>
              <a:t>Many chemical substances, if not hazardous themselves, require the use of other hazardous substances e.g., paints with VOCs, surfaces requiring specific cleaners, plastics with various additives. </a:t>
            </a:r>
          </a:p>
          <a:p>
            <a:pPr marL="0" indent="0" algn="ctr">
              <a:buNone/>
            </a:pPr>
            <a:endParaRPr lang="en-US" dirty="0"/>
          </a:p>
          <a:p>
            <a:pPr marL="0" indent="0" algn="ctr">
              <a:buNone/>
            </a:pPr>
            <a:r>
              <a:rPr lang="en-US" dirty="0"/>
              <a:t>Through molecular design, these associated substances can be eliminated by making the desired properties integral to the product.</a:t>
            </a:r>
          </a:p>
        </p:txBody>
      </p:sp>
    </p:spTree>
    <p:extLst>
      <p:ext uri="{BB962C8B-B14F-4D97-AF65-F5344CB8AC3E}">
        <p14:creationId xmlns:p14="http://schemas.microsoft.com/office/powerpoint/2010/main" val="805942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1BE9-772F-8142-94A7-77B71B49D500}"/>
              </a:ext>
            </a:extLst>
          </p:cNvPr>
          <p:cNvSpPr>
            <a:spLocks noGrp="1"/>
          </p:cNvSpPr>
          <p:nvPr>
            <p:ph type="title"/>
          </p:nvPr>
        </p:nvSpPr>
        <p:spPr/>
        <p:txBody>
          <a:bodyPr>
            <a:normAutofit/>
          </a:bodyPr>
          <a:lstStyle/>
          <a:p>
            <a:r>
              <a:rPr lang="en-US" sz="4000" dirty="0">
                <a:latin typeface="+mn-lt"/>
              </a:rPr>
              <a:t>E. Design for End-of-Useful Product Life</a:t>
            </a:r>
          </a:p>
        </p:txBody>
      </p:sp>
      <p:sp>
        <p:nvSpPr>
          <p:cNvPr id="144387" name="Rectangle 3"/>
          <p:cNvSpPr>
            <a:spLocks noGrp="1" noChangeArrowheads="1"/>
          </p:cNvSpPr>
          <p:nvPr>
            <p:ph idx="4294967295"/>
          </p:nvPr>
        </p:nvSpPr>
        <p:spPr>
          <a:xfrm>
            <a:off x="1831949" y="1719051"/>
            <a:ext cx="8528101" cy="4094895"/>
          </a:xfrm>
        </p:spPr>
        <p:txBody>
          <a:bodyPr>
            <a:noAutofit/>
          </a:bodyPr>
          <a:lstStyle/>
          <a:p>
            <a:pPr marL="0" indent="0" algn="ctr">
              <a:buNone/>
            </a:pPr>
            <a:r>
              <a:rPr lang="en-US" dirty="0">
                <a:latin typeface="+mn-lt"/>
              </a:rPr>
              <a:t>Persistence of chemical in the environment is a problem that can be designed out of molecular structure. </a:t>
            </a:r>
          </a:p>
          <a:p>
            <a:pPr marL="0" indent="0" algn="ctr">
              <a:buNone/>
            </a:pPr>
            <a:endParaRPr lang="en-US" dirty="0">
              <a:latin typeface="+mn-lt"/>
            </a:endParaRPr>
          </a:p>
          <a:p>
            <a:pPr marL="0" indent="0" algn="ctr">
              <a:buNone/>
            </a:pPr>
            <a:r>
              <a:rPr lang="en-US" dirty="0">
                <a:latin typeface="+mn-lt"/>
              </a:rPr>
              <a:t>By creating products that degrade to innocuous by-products under designed conditions, e.g., heat, light, time, one can reduce or eliminate this hazard.</a:t>
            </a:r>
          </a:p>
          <a:p>
            <a:pPr marL="0" indent="0" algn="ctr">
              <a:buNone/>
            </a:pPr>
            <a:endParaRPr lang="en-US" dirty="0">
              <a:latin typeface="+mn-lt"/>
            </a:endParaRPr>
          </a:p>
          <a:p>
            <a:pPr marL="0" indent="0" algn="ctr">
              <a:buNone/>
            </a:pPr>
            <a:r>
              <a:rPr lang="en-US" dirty="0">
                <a:latin typeface="+mn-lt"/>
              </a:rPr>
              <a:t>Designing for utilization of waste as a feedstock is an important goal.</a:t>
            </a:r>
          </a:p>
        </p:txBody>
      </p:sp>
    </p:spTree>
    <p:extLst>
      <p:ext uri="{BB962C8B-B14F-4D97-AF65-F5344CB8AC3E}">
        <p14:creationId xmlns:p14="http://schemas.microsoft.com/office/powerpoint/2010/main" val="1387527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1A7E-7FE5-408E-B598-D9FFE115997B}"/>
              </a:ext>
            </a:extLst>
          </p:cNvPr>
          <p:cNvSpPr>
            <a:spLocks noGrp="1"/>
          </p:cNvSpPr>
          <p:nvPr>
            <p:ph type="title"/>
          </p:nvPr>
        </p:nvSpPr>
        <p:spPr/>
        <p:txBody>
          <a:bodyPr>
            <a:normAutofit/>
          </a:bodyPr>
          <a:lstStyle/>
          <a:p>
            <a:r>
              <a:rPr lang="en-US" sz="4000" dirty="0">
                <a:latin typeface="+mn-lt"/>
              </a:rPr>
              <a:t>Summary</a:t>
            </a:r>
          </a:p>
        </p:txBody>
      </p:sp>
      <p:sp>
        <p:nvSpPr>
          <p:cNvPr id="3" name="Content Placeholder 2">
            <a:extLst>
              <a:ext uri="{FF2B5EF4-FFF2-40B4-BE49-F238E27FC236}">
                <a16:creationId xmlns:a16="http://schemas.microsoft.com/office/drawing/2014/main" id="{A1A01FBC-3E01-024B-831F-1CD8A0A303BB}"/>
              </a:ext>
            </a:extLst>
          </p:cNvPr>
          <p:cNvSpPr>
            <a:spLocks noGrp="1"/>
          </p:cNvSpPr>
          <p:nvPr>
            <p:ph idx="1"/>
          </p:nvPr>
        </p:nvSpPr>
        <p:spPr>
          <a:xfrm>
            <a:off x="838200" y="1750131"/>
            <a:ext cx="10515600" cy="4451885"/>
          </a:xfrm>
        </p:spPr>
        <p:txBody>
          <a:bodyPr>
            <a:normAutofit fontScale="92500" lnSpcReduction="10000"/>
          </a:bodyPr>
          <a:lstStyle/>
          <a:p>
            <a:r>
              <a:rPr lang="en-US" dirty="0"/>
              <a:t>ADME: Understanding how molecules enter, are distributed and exit the body is essential in understanding how molecules impact human toxicity</a:t>
            </a:r>
          </a:p>
          <a:p>
            <a:pPr lvl="1"/>
            <a:r>
              <a:rPr lang="en-US" dirty="0"/>
              <a:t>Absorption – dermal, respiratory, digestive</a:t>
            </a:r>
          </a:p>
          <a:p>
            <a:pPr lvl="1"/>
            <a:r>
              <a:rPr lang="en-US" dirty="0"/>
              <a:t>Distribution – </a:t>
            </a:r>
            <a:r>
              <a:rPr lang="x-none" altLang="x-none"/>
              <a:t>depends on factors such as log P, polar surface area, acidic/basice properties, and </a:t>
            </a:r>
            <a:r>
              <a:rPr lang="en-US" altLang="x-none" dirty="0"/>
              <a:t>MW</a:t>
            </a:r>
            <a:endParaRPr lang="en-US" dirty="0"/>
          </a:p>
          <a:p>
            <a:pPr lvl="1"/>
            <a:r>
              <a:rPr lang="en-US" dirty="0"/>
              <a:t>Metabolism – can lead to either detoxification or toxification of the organism </a:t>
            </a:r>
          </a:p>
          <a:p>
            <a:pPr lvl="1"/>
            <a:r>
              <a:rPr lang="en-US" dirty="0"/>
              <a:t>Excretion - </a:t>
            </a:r>
            <a:r>
              <a:rPr lang="en-US" dirty="0">
                <a:latin typeface="Calibri" charset="0"/>
                <a:ea typeface="Calibri" charset="0"/>
                <a:cs typeface="Times New Roman" charset="0"/>
              </a:rPr>
              <a:t>can occur through the kidneys, the skin, the GI tract, and the lungs</a:t>
            </a:r>
            <a:endParaRPr lang="en-US" dirty="0"/>
          </a:p>
          <a:p>
            <a:r>
              <a:rPr lang="en-US" dirty="0"/>
              <a:t>Characteristics of an “ideal chemical”</a:t>
            </a:r>
          </a:p>
          <a:p>
            <a:pPr lvl="1"/>
            <a:r>
              <a:rPr lang="en-US" dirty="0"/>
              <a:t>Good potency; Can be manufactured easily, efficiently, inexpensively, and greenly; Minimal hazard; Degrades in the environment to innocuous substances; Does not bioaccumulate or </a:t>
            </a:r>
            <a:r>
              <a:rPr lang="en-US" dirty="0" err="1"/>
              <a:t>biomagnify</a:t>
            </a:r>
            <a:r>
              <a:rPr lang="en-US" dirty="0"/>
              <a:t> in the food web</a:t>
            </a:r>
          </a:p>
          <a:p>
            <a:r>
              <a:rPr lang="en-US"/>
              <a:t>Utilize approaches </a:t>
            </a:r>
            <a:r>
              <a:rPr lang="en-US" dirty="0"/>
              <a:t>to hazard minimization through molecular design</a:t>
            </a:r>
          </a:p>
          <a:p>
            <a:endParaRPr lang="en-US" dirty="0"/>
          </a:p>
        </p:txBody>
      </p:sp>
    </p:spTree>
    <p:extLst>
      <p:ext uri="{BB962C8B-B14F-4D97-AF65-F5344CB8AC3E}">
        <p14:creationId xmlns:p14="http://schemas.microsoft.com/office/powerpoint/2010/main" val="4181796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solidFill>
                  <a:schemeClr val="accent2"/>
                </a:solidFill>
              </a:rPr>
              <a:t>ADME</a:t>
            </a:r>
          </a:p>
          <a:p>
            <a:r>
              <a:rPr lang="en-US" sz="2400" dirty="0"/>
              <a:t>Characteristics of an “ideal chemical”</a:t>
            </a:r>
          </a:p>
          <a:p>
            <a:r>
              <a:rPr lang="en-US" sz="2400" dirty="0"/>
              <a:t>Approaches to hazard minimization through molecular design</a:t>
            </a:r>
          </a:p>
          <a:p>
            <a:endParaRPr lang="en-US" sz="2400" dirty="0"/>
          </a:p>
        </p:txBody>
      </p:sp>
    </p:spTree>
    <p:extLst>
      <p:ext uri="{BB962C8B-B14F-4D97-AF65-F5344CB8AC3E}">
        <p14:creationId xmlns:p14="http://schemas.microsoft.com/office/powerpoint/2010/main" val="284758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a:xfrm>
            <a:off x="686594" y="2628900"/>
            <a:ext cx="10818812" cy="1600200"/>
          </a:xfrm>
        </p:spPr>
        <p:txBody>
          <a:bodyPr anchor="ctr">
            <a:normAutofit/>
          </a:bodyPr>
          <a:lstStyle/>
          <a:p>
            <a:pPr algn="ctr"/>
            <a:r>
              <a:rPr lang="en-US" altLang="en-US" sz="4000" dirty="0">
                <a:solidFill>
                  <a:schemeClr val="tx1"/>
                </a:solidFill>
                <a:latin typeface="+mn-lt"/>
              </a:rPr>
              <a:t>What happens once you are exposed to a toxicant?</a:t>
            </a:r>
          </a:p>
        </p:txBody>
      </p:sp>
    </p:spTree>
    <p:extLst>
      <p:ext uri="{BB962C8B-B14F-4D97-AF65-F5344CB8AC3E}">
        <p14:creationId xmlns:p14="http://schemas.microsoft.com/office/powerpoint/2010/main" val="33762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F4421-F841-A144-A627-1F4ECDD2D9BD}"/>
              </a:ext>
            </a:extLst>
          </p:cNvPr>
          <p:cNvSpPr>
            <a:spLocks noGrp="1"/>
          </p:cNvSpPr>
          <p:nvPr>
            <p:ph type="title"/>
          </p:nvPr>
        </p:nvSpPr>
        <p:spPr>
          <a:xfrm>
            <a:off x="838200" y="175125"/>
            <a:ext cx="10515600" cy="1325563"/>
          </a:xfrm>
        </p:spPr>
        <p:txBody>
          <a:bodyPr>
            <a:normAutofit/>
          </a:bodyPr>
          <a:lstStyle/>
          <a:p>
            <a:r>
              <a:rPr lang="en-US" sz="4000" dirty="0">
                <a:latin typeface="+mn-lt"/>
              </a:rPr>
              <a:t>ADME</a:t>
            </a:r>
          </a:p>
        </p:txBody>
      </p:sp>
      <p:sp>
        <p:nvSpPr>
          <p:cNvPr id="5" name="Rectangle 3"/>
          <p:cNvSpPr>
            <a:spLocks noGrp="1" noChangeArrowheads="1"/>
          </p:cNvSpPr>
          <p:nvPr>
            <p:ph idx="1"/>
          </p:nvPr>
        </p:nvSpPr>
        <p:spPr>
          <a:xfrm>
            <a:off x="1752600" y="2546160"/>
            <a:ext cx="3048000" cy="2224968"/>
          </a:xfrm>
        </p:spPr>
        <p:txBody>
          <a:bodyPr>
            <a:normAutofit/>
          </a:bodyPr>
          <a:lstStyle/>
          <a:p>
            <a:pPr>
              <a:lnSpc>
                <a:spcPct val="90000"/>
              </a:lnSpc>
            </a:pPr>
            <a:r>
              <a:rPr lang="en-US" altLang="en-US" sz="2400" dirty="0">
                <a:latin typeface="+mn-lt"/>
              </a:rPr>
              <a:t>Absorption</a:t>
            </a:r>
          </a:p>
          <a:p>
            <a:pPr>
              <a:lnSpc>
                <a:spcPct val="90000"/>
              </a:lnSpc>
            </a:pPr>
            <a:r>
              <a:rPr lang="en-US" altLang="en-US" sz="2400" dirty="0">
                <a:latin typeface="+mn-lt"/>
              </a:rPr>
              <a:t>Distribution </a:t>
            </a:r>
          </a:p>
          <a:p>
            <a:pPr>
              <a:lnSpc>
                <a:spcPct val="90000"/>
              </a:lnSpc>
            </a:pPr>
            <a:r>
              <a:rPr lang="en-US" altLang="en-US" sz="2400" dirty="0">
                <a:latin typeface="+mn-lt"/>
              </a:rPr>
              <a:t>Metabolism </a:t>
            </a:r>
          </a:p>
          <a:p>
            <a:pPr>
              <a:lnSpc>
                <a:spcPct val="90000"/>
              </a:lnSpc>
            </a:pPr>
            <a:r>
              <a:rPr lang="en-US" altLang="en-US" sz="2400" dirty="0">
                <a:latin typeface="+mn-lt"/>
              </a:rPr>
              <a:t>Excretion</a:t>
            </a:r>
          </a:p>
          <a:p>
            <a:pPr>
              <a:lnSpc>
                <a:spcPct val="90000"/>
              </a:lnSpc>
              <a:buFont typeface="Wingdings" charset="2"/>
              <a:buNone/>
            </a:pPr>
            <a:endParaRPr lang="en-US" altLang="en-US" sz="2400" dirty="0">
              <a:latin typeface="+mn-lt"/>
            </a:endParaRPr>
          </a:p>
        </p:txBody>
      </p:sp>
      <p:pic>
        <p:nvPicPr>
          <p:cNvPr id="8" name="Picture 7"/>
          <p:cNvPicPr>
            <a:picLocks noChangeAspect="1"/>
          </p:cNvPicPr>
          <p:nvPr/>
        </p:nvPicPr>
        <p:blipFill>
          <a:blip r:embed="rId3"/>
          <a:stretch>
            <a:fillRect/>
          </a:stretch>
        </p:blipFill>
        <p:spPr>
          <a:xfrm>
            <a:off x="6381411" y="1750132"/>
            <a:ext cx="4324689" cy="3867452"/>
          </a:xfrm>
          <a:prstGeom prst="rect">
            <a:avLst/>
          </a:prstGeom>
        </p:spPr>
      </p:pic>
      <p:sp>
        <p:nvSpPr>
          <p:cNvPr id="9" name="TextBox 8"/>
          <p:cNvSpPr txBox="1"/>
          <p:nvPr/>
        </p:nvSpPr>
        <p:spPr>
          <a:xfrm>
            <a:off x="7289087" y="6428959"/>
            <a:ext cx="4682692" cy="253916"/>
          </a:xfrm>
          <a:prstGeom prst="rect">
            <a:avLst/>
          </a:prstGeom>
          <a:noFill/>
        </p:spPr>
        <p:txBody>
          <a:bodyPr wrap="none" rtlCol="0">
            <a:spAutoFit/>
          </a:bodyPr>
          <a:lstStyle/>
          <a:p>
            <a:r>
              <a:rPr lang="en-US" sz="1050" dirty="0">
                <a:solidFill>
                  <a:schemeClr val="bg1">
                    <a:lumMod val="50000"/>
                  </a:schemeClr>
                </a:solidFill>
              </a:rPr>
              <a:t>http://</a:t>
            </a:r>
            <a:r>
              <a:rPr lang="en-US" sz="1050" dirty="0" err="1">
                <a:solidFill>
                  <a:schemeClr val="bg1">
                    <a:lumMod val="50000"/>
                  </a:schemeClr>
                </a:solidFill>
              </a:rPr>
              <a:t>blog.gyrosproteintechnologies.com</a:t>
            </a:r>
            <a:r>
              <a:rPr lang="en-US" sz="1050" dirty="0">
                <a:solidFill>
                  <a:schemeClr val="bg1">
                    <a:lumMod val="50000"/>
                  </a:schemeClr>
                </a:solidFill>
              </a:rPr>
              <a:t>/</a:t>
            </a:r>
            <a:r>
              <a:rPr lang="en-US" sz="1050" dirty="0" err="1">
                <a:solidFill>
                  <a:schemeClr val="bg1">
                    <a:lumMod val="50000"/>
                  </a:schemeClr>
                </a:solidFill>
              </a:rPr>
              <a:t>spinblog</a:t>
            </a:r>
            <a:r>
              <a:rPr lang="en-US" sz="1050" dirty="0">
                <a:solidFill>
                  <a:schemeClr val="bg1">
                    <a:lumMod val="50000"/>
                  </a:schemeClr>
                </a:solidFill>
              </a:rPr>
              <a:t>/</a:t>
            </a:r>
            <a:r>
              <a:rPr lang="en-US" sz="1050" dirty="0" err="1">
                <a:solidFill>
                  <a:schemeClr val="bg1">
                    <a:lumMod val="50000"/>
                  </a:schemeClr>
                </a:solidFill>
              </a:rPr>
              <a:t>adme</a:t>
            </a:r>
            <a:r>
              <a:rPr lang="en-US" sz="1050" dirty="0">
                <a:solidFill>
                  <a:schemeClr val="bg1">
                    <a:lumMod val="50000"/>
                  </a:schemeClr>
                </a:solidFill>
              </a:rPr>
              <a:t>-of-therapeutic-proteins</a:t>
            </a:r>
          </a:p>
        </p:txBody>
      </p:sp>
    </p:spTree>
    <p:extLst>
      <p:ext uri="{BB962C8B-B14F-4D97-AF65-F5344CB8AC3E}">
        <p14:creationId xmlns:p14="http://schemas.microsoft.com/office/powerpoint/2010/main" val="15904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1029"/>
          <a:stretch/>
        </p:blipFill>
        <p:spPr>
          <a:xfrm>
            <a:off x="1754943" y="1501648"/>
            <a:ext cx="8682113" cy="4474948"/>
          </a:xfrm>
          <a:prstGeom prst="rect">
            <a:avLst/>
          </a:prstGeom>
        </p:spPr>
      </p:pic>
      <p:sp>
        <p:nvSpPr>
          <p:cNvPr id="5" name="TextBox 4"/>
          <p:cNvSpPr txBox="1"/>
          <p:nvPr/>
        </p:nvSpPr>
        <p:spPr>
          <a:xfrm>
            <a:off x="8542979" y="6428959"/>
            <a:ext cx="3459601" cy="253916"/>
          </a:xfrm>
          <a:prstGeom prst="rect">
            <a:avLst/>
          </a:prstGeom>
          <a:noFill/>
        </p:spPr>
        <p:txBody>
          <a:bodyPr wrap="none" rtlCol="0">
            <a:spAutoFit/>
          </a:bodyPr>
          <a:lstStyle/>
          <a:p>
            <a:r>
              <a:rPr lang="en-US" sz="1050" dirty="0">
                <a:solidFill>
                  <a:schemeClr val="bg1">
                    <a:lumMod val="50000"/>
                  </a:schemeClr>
                </a:solidFill>
              </a:rPr>
              <a:t>Source: Wang and </a:t>
            </a:r>
            <a:r>
              <a:rPr lang="en-US" sz="1050" dirty="0" err="1">
                <a:solidFill>
                  <a:schemeClr val="bg1">
                    <a:lumMod val="50000"/>
                  </a:schemeClr>
                </a:solidFill>
              </a:rPr>
              <a:t>Skolnik</a:t>
            </a:r>
            <a:r>
              <a:rPr lang="en-US" sz="1050" dirty="0">
                <a:solidFill>
                  <a:schemeClr val="bg1">
                    <a:lumMod val="50000"/>
                  </a:schemeClr>
                </a:solidFill>
              </a:rPr>
              <a:t>, Chemistry and Biodiversity, 2009</a:t>
            </a:r>
          </a:p>
        </p:txBody>
      </p:sp>
      <p:sp>
        <p:nvSpPr>
          <p:cNvPr id="2" name="Title 1">
            <a:extLst>
              <a:ext uri="{FF2B5EF4-FFF2-40B4-BE49-F238E27FC236}">
                <a16:creationId xmlns:a16="http://schemas.microsoft.com/office/drawing/2014/main" id="{0A675EDA-E0D9-8F49-9711-B3BF6E2E8F67}"/>
              </a:ext>
            </a:extLst>
          </p:cNvPr>
          <p:cNvSpPr>
            <a:spLocks noGrp="1"/>
          </p:cNvSpPr>
          <p:nvPr>
            <p:ph type="title"/>
          </p:nvPr>
        </p:nvSpPr>
        <p:spPr/>
        <p:txBody>
          <a:bodyPr>
            <a:normAutofit/>
          </a:bodyPr>
          <a:lstStyle/>
          <a:p>
            <a:r>
              <a:rPr lang="en-US" sz="4000" dirty="0">
                <a:latin typeface="+mn-lt"/>
              </a:rPr>
              <a:t>Chemical Processes in ADME</a:t>
            </a:r>
          </a:p>
        </p:txBody>
      </p:sp>
    </p:spTree>
    <p:extLst>
      <p:ext uri="{BB962C8B-B14F-4D97-AF65-F5344CB8AC3E}">
        <p14:creationId xmlns:p14="http://schemas.microsoft.com/office/powerpoint/2010/main" val="583619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61818" b="62828"/>
          <a:stretch/>
        </p:blipFill>
        <p:spPr>
          <a:xfrm>
            <a:off x="1833518" y="1758324"/>
            <a:ext cx="2198071" cy="1604941"/>
          </a:xfrm>
          <a:prstGeom prst="rect">
            <a:avLst/>
          </a:prstGeom>
        </p:spPr>
      </p:pic>
      <p:pic>
        <p:nvPicPr>
          <p:cNvPr id="5" name="Picture 4"/>
          <p:cNvPicPr>
            <a:picLocks noChangeAspect="1"/>
          </p:cNvPicPr>
          <p:nvPr/>
        </p:nvPicPr>
        <p:blipFill rotWithShape="1">
          <a:blip r:embed="rId3"/>
          <a:srcRect t="14759"/>
          <a:stretch/>
        </p:blipFill>
        <p:spPr>
          <a:xfrm>
            <a:off x="5560176" y="1758325"/>
            <a:ext cx="1071647" cy="1585673"/>
          </a:xfrm>
          <a:prstGeom prst="rect">
            <a:avLst/>
          </a:prstGeom>
        </p:spPr>
      </p:pic>
      <p:pic>
        <p:nvPicPr>
          <p:cNvPr id="6" name="Picture 5"/>
          <p:cNvPicPr>
            <a:picLocks noChangeAspect="1"/>
          </p:cNvPicPr>
          <p:nvPr/>
        </p:nvPicPr>
        <p:blipFill>
          <a:blip r:embed="rId4"/>
          <a:stretch>
            <a:fillRect/>
          </a:stretch>
        </p:blipFill>
        <p:spPr>
          <a:xfrm>
            <a:off x="8501681" y="1758325"/>
            <a:ext cx="1098659" cy="1590936"/>
          </a:xfrm>
          <a:prstGeom prst="rect">
            <a:avLst/>
          </a:prstGeom>
        </p:spPr>
      </p:pic>
      <p:sp>
        <p:nvSpPr>
          <p:cNvPr id="7" name="TextBox 6"/>
          <p:cNvSpPr txBox="1"/>
          <p:nvPr/>
        </p:nvSpPr>
        <p:spPr>
          <a:xfrm>
            <a:off x="2577327" y="3471080"/>
            <a:ext cx="710451" cy="300082"/>
          </a:xfrm>
          <a:prstGeom prst="rect">
            <a:avLst/>
          </a:prstGeom>
          <a:noFill/>
        </p:spPr>
        <p:txBody>
          <a:bodyPr wrap="none" rtlCol="0">
            <a:spAutoFit/>
          </a:bodyPr>
          <a:lstStyle/>
          <a:p>
            <a:r>
              <a:rPr lang="en-US" sz="1350" b="1" dirty="0"/>
              <a:t>Dermal</a:t>
            </a:r>
          </a:p>
        </p:txBody>
      </p:sp>
      <p:sp>
        <p:nvSpPr>
          <p:cNvPr id="8" name="TextBox 7"/>
          <p:cNvSpPr txBox="1"/>
          <p:nvPr/>
        </p:nvSpPr>
        <p:spPr>
          <a:xfrm>
            <a:off x="5592720" y="3482982"/>
            <a:ext cx="1006558" cy="300082"/>
          </a:xfrm>
          <a:prstGeom prst="rect">
            <a:avLst/>
          </a:prstGeom>
          <a:noFill/>
        </p:spPr>
        <p:txBody>
          <a:bodyPr wrap="none" rtlCol="0">
            <a:spAutoFit/>
          </a:bodyPr>
          <a:lstStyle/>
          <a:p>
            <a:r>
              <a:rPr lang="en-US" sz="1350" b="1" dirty="0"/>
              <a:t>Respiratory</a:t>
            </a:r>
          </a:p>
        </p:txBody>
      </p:sp>
      <p:sp>
        <p:nvSpPr>
          <p:cNvPr id="10" name="TextBox 9"/>
          <p:cNvSpPr txBox="1"/>
          <p:nvPr/>
        </p:nvSpPr>
        <p:spPr>
          <a:xfrm>
            <a:off x="8654941" y="3467482"/>
            <a:ext cx="839910" cy="300082"/>
          </a:xfrm>
          <a:prstGeom prst="rect">
            <a:avLst/>
          </a:prstGeom>
          <a:noFill/>
        </p:spPr>
        <p:txBody>
          <a:bodyPr wrap="none" rtlCol="0">
            <a:spAutoFit/>
          </a:bodyPr>
          <a:lstStyle/>
          <a:p>
            <a:r>
              <a:rPr lang="en-US" sz="1350" b="1" dirty="0"/>
              <a:t>Digestive</a:t>
            </a:r>
          </a:p>
        </p:txBody>
      </p:sp>
      <p:sp>
        <p:nvSpPr>
          <p:cNvPr id="11" name="TextBox 10"/>
          <p:cNvSpPr txBox="1"/>
          <p:nvPr/>
        </p:nvSpPr>
        <p:spPr>
          <a:xfrm>
            <a:off x="1367079" y="3799049"/>
            <a:ext cx="3130946"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Skin is the first barrier to absorption for the chemical. The skin can keep chemicals out of the body, or it can let them in, depending on the physical and chemical properties of the chemical. Skin absorption depends on molecular weight, lipid solubility (log P), and physical state. These parameters determine if the chemical passes through the skin cell membranes into the body. Absorption of a chemical will result in the chemical circulating inside the body and perhaps causing adverse effects. </a:t>
            </a:r>
          </a:p>
        </p:txBody>
      </p:sp>
      <p:sp>
        <p:nvSpPr>
          <p:cNvPr id="12" name="TextBox 11"/>
          <p:cNvSpPr txBox="1"/>
          <p:nvPr/>
        </p:nvSpPr>
        <p:spPr>
          <a:xfrm>
            <a:off x="4862952" y="3799049"/>
            <a:ext cx="254722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As chemicals are inhaled, they may reach the lungs. The lung surface is a poor barrier against the entry of many chemicals into the body, which means that absorption of chemicals into the lung can be rapid and efficient. Respiratory absorption depends on many factors such as molecular weight, log P and vapor pressure. </a:t>
            </a:r>
          </a:p>
        </p:txBody>
      </p:sp>
      <p:sp>
        <p:nvSpPr>
          <p:cNvPr id="13" name="TextBox 12"/>
          <p:cNvSpPr txBox="1"/>
          <p:nvPr/>
        </p:nvSpPr>
        <p:spPr>
          <a:xfrm>
            <a:off x="7775105" y="3799049"/>
            <a:ext cx="2551813"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If chemicals are swallowed, either intentionally or unintentionally, they enter the gastrointestinal tract (GI). From there, they may either pass through the body or be absorbed into the body. GI absorption depends on many factors such as molecular weight, log P and physical state. </a:t>
            </a:r>
          </a:p>
        </p:txBody>
      </p:sp>
      <p:sp>
        <p:nvSpPr>
          <p:cNvPr id="2" name="Title 1">
            <a:extLst>
              <a:ext uri="{FF2B5EF4-FFF2-40B4-BE49-F238E27FC236}">
                <a16:creationId xmlns:a16="http://schemas.microsoft.com/office/drawing/2014/main" id="{279F6867-7A4B-3F40-BFCE-5081C6F81CB8}"/>
              </a:ext>
            </a:extLst>
          </p:cNvPr>
          <p:cNvSpPr>
            <a:spLocks noGrp="1"/>
          </p:cNvSpPr>
          <p:nvPr>
            <p:ph type="title"/>
          </p:nvPr>
        </p:nvSpPr>
        <p:spPr/>
        <p:txBody>
          <a:bodyPr/>
          <a:lstStyle/>
          <a:p>
            <a:r>
              <a:rPr lang="en-US" sz="4000" dirty="0">
                <a:latin typeface="+mn-lt"/>
              </a:rPr>
              <a:t>Absorption</a:t>
            </a:r>
            <a:endParaRPr lang="en-US" dirty="0">
              <a:latin typeface="+mn-lt"/>
            </a:endParaRPr>
          </a:p>
        </p:txBody>
      </p:sp>
      <p:sp>
        <p:nvSpPr>
          <p:cNvPr id="3" name="TextBox 2">
            <a:extLst>
              <a:ext uri="{FF2B5EF4-FFF2-40B4-BE49-F238E27FC236}">
                <a16:creationId xmlns:a16="http://schemas.microsoft.com/office/drawing/2014/main" id="{3102286C-6B63-4822-BE56-3A470E9F5684}"/>
              </a:ext>
            </a:extLst>
          </p:cNvPr>
          <p:cNvSpPr txBox="1"/>
          <p:nvPr/>
        </p:nvSpPr>
        <p:spPr>
          <a:xfrm>
            <a:off x="7983845" y="6470882"/>
            <a:ext cx="4128053" cy="253916"/>
          </a:xfrm>
          <a:prstGeom prst="rect">
            <a:avLst/>
          </a:prstGeom>
          <a:noFill/>
        </p:spPr>
        <p:txBody>
          <a:bodyPr wrap="none" rtlCol="0">
            <a:spAutoFit/>
          </a:bodyPr>
          <a:lstStyle/>
          <a:p>
            <a:r>
              <a:rPr lang="en-US" sz="1050" dirty="0">
                <a:solidFill>
                  <a:schemeClr val="bg1">
                    <a:lumMod val="50000"/>
                  </a:schemeClr>
                </a:solidFill>
              </a:rPr>
              <a:t>Courtesy of Molecular Design Research Network and Dr. Karolina Mellor</a:t>
            </a:r>
          </a:p>
        </p:txBody>
      </p:sp>
    </p:spTree>
    <p:extLst>
      <p:ext uri="{BB962C8B-B14F-4D97-AF65-F5344CB8AC3E}">
        <p14:creationId xmlns:p14="http://schemas.microsoft.com/office/powerpoint/2010/main" val="97998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31F2483D-77A5-4C40-A4CC-1D6EBD4FB302}"/>
              </a:ext>
            </a:extLst>
          </p:cNvPr>
          <p:cNvGraphicFramePr>
            <a:graphicFrameLocks noGrp="1"/>
          </p:cNvGraphicFramePr>
          <p:nvPr>
            <p:extLst>
              <p:ext uri="{D42A27DB-BD31-4B8C-83A1-F6EECF244321}">
                <p14:modId xmlns:p14="http://schemas.microsoft.com/office/powerpoint/2010/main" val="462779245"/>
              </p:ext>
            </p:extLst>
          </p:nvPr>
        </p:nvGraphicFramePr>
        <p:xfrm>
          <a:off x="1679769" y="3878070"/>
          <a:ext cx="2743199" cy="1566971"/>
        </p:xfrm>
        <a:graphic>
          <a:graphicData uri="http://schemas.openxmlformats.org/drawingml/2006/table">
            <a:tbl>
              <a:tblPr firstRow="1" bandRow="1">
                <a:tableStyleId>{5C22544A-7EE6-4342-B048-85BDC9FD1C3A}</a:tableStyleId>
              </a:tblPr>
              <a:tblGrid>
                <a:gridCol w="775996">
                  <a:extLst>
                    <a:ext uri="{9D8B030D-6E8A-4147-A177-3AD203B41FA5}">
                      <a16:colId xmlns:a16="http://schemas.microsoft.com/office/drawing/2014/main" val="20000"/>
                    </a:ext>
                  </a:extLst>
                </a:gridCol>
                <a:gridCol w="1006769">
                  <a:extLst>
                    <a:ext uri="{9D8B030D-6E8A-4147-A177-3AD203B41FA5}">
                      <a16:colId xmlns:a16="http://schemas.microsoft.com/office/drawing/2014/main" val="20001"/>
                    </a:ext>
                  </a:extLst>
                </a:gridCol>
                <a:gridCol w="960434">
                  <a:extLst>
                    <a:ext uri="{9D8B030D-6E8A-4147-A177-3AD203B41FA5}">
                      <a16:colId xmlns:a16="http://schemas.microsoft.com/office/drawing/2014/main" val="20002"/>
                    </a:ext>
                  </a:extLst>
                </a:gridCol>
              </a:tblGrid>
              <a:tr h="250715">
                <a:tc>
                  <a:txBody>
                    <a:bodyPr/>
                    <a:lstStyle/>
                    <a:p>
                      <a:pPr algn="ctr"/>
                      <a:r>
                        <a:rPr lang="en-US" sz="1100" dirty="0"/>
                        <a:t>Parameter</a:t>
                      </a:r>
                    </a:p>
                  </a:txBody>
                  <a:tcPr marL="68580" marR="68580" marT="34290" marB="34290"/>
                </a:tc>
                <a:tc>
                  <a:txBody>
                    <a:bodyPr/>
                    <a:lstStyle/>
                    <a:p>
                      <a:pPr algn="ctr"/>
                      <a:r>
                        <a:rPr lang="en-US" sz="1100" dirty="0"/>
                        <a:t>Preferred </a:t>
                      </a:r>
                    </a:p>
                  </a:txBody>
                  <a:tcPr marL="68580" marR="68580" marT="34290" marB="34290">
                    <a:solidFill>
                      <a:schemeClr val="accent6">
                        <a:lumMod val="75000"/>
                      </a:schemeClr>
                    </a:solidFill>
                  </a:tcPr>
                </a:tc>
                <a:tc>
                  <a:txBody>
                    <a:bodyPr/>
                    <a:lstStyle/>
                    <a:p>
                      <a:pPr algn="ctr"/>
                      <a:r>
                        <a:rPr lang="en-US" sz="1100" dirty="0"/>
                        <a:t>Not Preferred</a:t>
                      </a:r>
                    </a:p>
                  </a:txBody>
                  <a:tcPr marL="68580" marR="68580" marT="34290" marB="34290">
                    <a:solidFill>
                      <a:srgbClr val="FF0000"/>
                    </a:solidFill>
                  </a:tcPr>
                </a:tc>
                <a:extLst>
                  <a:ext uri="{0D108BD9-81ED-4DB2-BD59-A6C34878D82A}">
                    <a16:rowId xmlns:a16="http://schemas.microsoft.com/office/drawing/2014/main" val="10000"/>
                  </a:ext>
                </a:extLst>
              </a:tr>
              <a:tr h="438752">
                <a:tc>
                  <a:txBody>
                    <a:bodyPr/>
                    <a:lstStyle/>
                    <a:p>
                      <a:r>
                        <a:rPr lang="en-US" sz="1100" dirty="0"/>
                        <a:t>Physical state</a:t>
                      </a:r>
                    </a:p>
                  </a:txBody>
                  <a:tcPr marL="68580" marR="68580" marT="34290" marB="34290"/>
                </a:tc>
                <a:tc>
                  <a:txBody>
                    <a:bodyPr/>
                    <a:lstStyle/>
                    <a:p>
                      <a:r>
                        <a:rPr lang="en-US" sz="1100" dirty="0"/>
                        <a:t>solid</a:t>
                      </a:r>
                    </a:p>
                  </a:txBody>
                  <a:tcPr marL="68580" marR="68580" marT="34290" marB="34290">
                    <a:solidFill>
                      <a:schemeClr val="accent6">
                        <a:lumMod val="60000"/>
                        <a:lumOff val="40000"/>
                      </a:schemeClr>
                    </a:solidFill>
                  </a:tcPr>
                </a:tc>
                <a:tc>
                  <a:txBody>
                    <a:bodyPr/>
                    <a:lstStyle/>
                    <a:p>
                      <a:r>
                        <a:rPr lang="en-US" sz="1100" dirty="0"/>
                        <a:t>liquid</a:t>
                      </a:r>
                    </a:p>
                  </a:txBody>
                  <a:tcPr marL="68580" marR="68580" marT="34290" marB="34290">
                    <a:solidFill>
                      <a:srgbClr val="FF98A2"/>
                    </a:solidFill>
                  </a:tcPr>
                </a:tc>
                <a:extLst>
                  <a:ext uri="{0D108BD9-81ED-4DB2-BD59-A6C34878D82A}">
                    <a16:rowId xmlns:a16="http://schemas.microsoft.com/office/drawing/2014/main" val="10001"/>
                  </a:ext>
                </a:extLst>
              </a:tr>
              <a:tr h="438752">
                <a:tc>
                  <a:txBody>
                    <a:bodyPr/>
                    <a:lstStyle/>
                    <a:p>
                      <a:r>
                        <a:rPr lang="en-US" sz="1100" dirty="0" err="1"/>
                        <a:t>LogP</a:t>
                      </a:r>
                      <a:endParaRPr lang="en-US" sz="1100" dirty="0"/>
                    </a:p>
                  </a:txBody>
                  <a:tcPr marL="68580" marR="68580" marT="34290" marB="34290"/>
                </a:tc>
                <a:tc>
                  <a:txBody>
                    <a:bodyPr/>
                    <a:lstStyle/>
                    <a:p>
                      <a:r>
                        <a:rPr lang="en-US" sz="1100" dirty="0"/>
                        <a:t>Less</a:t>
                      </a:r>
                      <a:r>
                        <a:rPr lang="en-US" sz="1100" baseline="0" dirty="0"/>
                        <a:t> than 0 or greater than </a:t>
                      </a:r>
                      <a:endParaRPr lang="en-US" sz="1100" dirty="0"/>
                    </a:p>
                  </a:txBody>
                  <a:tcPr marL="68580" marR="68580" marT="34290" marB="34290">
                    <a:solidFill>
                      <a:schemeClr val="accent6">
                        <a:lumMod val="60000"/>
                        <a:lumOff val="40000"/>
                      </a:schemeClr>
                    </a:solidFill>
                  </a:tcPr>
                </a:tc>
                <a:tc>
                  <a:txBody>
                    <a:bodyPr/>
                    <a:lstStyle/>
                    <a:p>
                      <a:r>
                        <a:rPr lang="en-US" sz="1100" dirty="0"/>
                        <a:t>Between 0 and 5</a:t>
                      </a:r>
                    </a:p>
                  </a:txBody>
                  <a:tcPr marL="68580" marR="68580" marT="34290" marB="34290">
                    <a:solidFill>
                      <a:srgbClr val="FF98A2"/>
                    </a:solidFill>
                  </a:tcPr>
                </a:tc>
                <a:extLst>
                  <a:ext uri="{0D108BD9-81ED-4DB2-BD59-A6C34878D82A}">
                    <a16:rowId xmlns:a16="http://schemas.microsoft.com/office/drawing/2014/main" val="10002"/>
                  </a:ext>
                </a:extLst>
              </a:tr>
              <a:tr h="438752">
                <a:tc>
                  <a:txBody>
                    <a:bodyPr/>
                    <a:lstStyle/>
                    <a:p>
                      <a:r>
                        <a:rPr lang="en-US" sz="1100" dirty="0"/>
                        <a:t>Molecular</a:t>
                      </a:r>
                      <a:r>
                        <a:rPr lang="en-US" sz="1100" baseline="0" dirty="0"/>
                        <a:t> weight</a:t>
                      </a:r>
                      <a:endParaRPr lang="en-US" sz="1100" dirty="0"/>
                    </a:p>
                  </a:txBody>
                  <a:tcPr marL="68580" marR="68580" marT="34290" marB="34290"/>
                </a:tc>
                <a:tc>
                  <a:txBody>
                    <a:bodyPr/>
                    <a:lstStyle/>
                    <a:p>
                      <a:r>
                        <a:rPr lang="en-US" sz="1100" dirty="0"/>
                        <a:t>More than 400 Da</a:t>
                      </a:r>
                    </a:p>
                  </a:txBody>
                  <a:tcPr marL="68580" marR="68580" marT="34290" marB="34290">
                    <a:solidFill>
                      <a:schemeClr val="accent6">
                        <a:lumMod val="60000"/>
                        <a:lumOff val="40000"/>
                      </a:schemeClr>
                    </a:solidFill>
                  </a:tcPr>
                </a:tc>
                <a:tc>
                  <a:txBody>
                    <a:bodyPr/>
                    <a:lstStyle/>
                    <a:p>
                      <a:r>
                        <a:rPr lang="en-US" sz="1100" dirty="0"/>
                        <a:t>Less than 400 Da</a:t>
                      </a:r>
                    </a:p>
                  </a:txBody>
                  <a:tcPr marL="68580" marR="68580" marT="34290" marB="34290">
                    <a:solidFill>
                      <a:srgbClr val="FF98A2"/>
                    </a:solidFill>
                  </a:tcPr>
                </a:tc>
                <a:extLst>
                  <a:ext uri="{0D108BD9-81ED-4DB2-BD59-A6C34878D82A}">
                    <a16:rowId xmlns:a16="http://schemas.microsoft.com/office/drawing/2014/main" val="10003"/>
                  </a:ext>
                </a:extLst>
              </a:tr>
            </a:tbl>
          </a:graphicData>
        </a:graphic>
      </p:graphicFrame>
      <p:graphicFrame>
        <p:nvGraphicFramePr>
          <p:cNvPr id="17" name="Table 16">
            <a:extLst>
              <a:ext uri="{FF2B5EF4-FFF2-40B4-BE49-F238E27FC236}">
                <a16:creationId xmlns:a16="http://schemas.microsoft.com/office/drawing/2014/main" id="{4BF54A5B-D4DC-8642-A374-2B73B731CE26}"/>
              </a:ext>
            </a:extLst>
          </p:cNvPr>
          <p:cNvGraphicFramePr>
            <a:graphicFrameLocks noGrp="1"/>
          </p:cNvGraphicFramePr>
          <p:nvPr>
            <p:extLst>
              <p:ext uri="{D42A27DB-BD31-4B8C-83A1-F6EECF244321}">
                <p14:modId xmlns:p14="http://schemas.microsoft.com/office/powerpoint/2010/main" val="3023988026"/>
              </p:ext>
            </p:extLst>
          </p:nvPr>
        </p:nvGraphicFramePr>
        <p:xfrm>
          <a:off x="4630829" y="3878977"/>
          <a:ext cx="2876218" cy="2057400"/>
        </p:xfrm>
        <a:graphic>
          <a:graphicData uri="http://schemas.openxmlformats.org/drawingml/2006/table">
            <a:tbl>
              <a:tblPr firstRow="1" bandRow="1">
                <a:tableStyleId>{5C22544A-7EE6-4342-B048-85BDC9FD1C3A}</a:tableStyleId>
              </a:tblPr>
              <a:tblGrid>
                <a:gridCol w="927216">
                  <a:extLst>
                    <a:ext uri="{9D8B030D-6E8A-4147-A177-3AD203B41FA5}">
                      <a16:colId xmlns:a16="http://schemas.microsoft.com/office/drawing/2014/main" val="20000"/>
                    </a:ext>
                  </a:extLst>
                </a:gridCol>
                <a:gridCol w="980406">
                  <a:extLst>
                    <a:ext uri="{9D8B030D-6E8A-4147-A177-3AD203B41FA5}">
                      <a16:colId xmlns:a16="http://schemas.microsoft.com/office/drawing/2014/main" val="20001"/>
                    </a:ext>
                  </a:extLst>
                </a:gridCol>
                <a:gridCol w="968596">
                  <a:extLst>
                    <a:ext uri="{9D8B030D-6E8A-4147-A177-3AD203B41FA5}">
                      <a16:colId xmlns:a16="http://schemas.microsoft.com/office/drawing/2014/main" val="20002"/>
                    </a:ext>
                  </a:extLst>
                </a:gridCol>
              </a:tblGrid>
              <a:tr h="240030">
                <a:tc>
                  <a:txBody>
                    <a:bodyPr/>
                    <a:lstStyle/>
                    <a:p>
                      <a:pPr algn="ctr"/>
                      <a:r>
                        <a:rPr lang="en-US" sz="1100" dirty="0"/>
                        <a:t>Parameter</a:t>
                      </a:r>
                    </a:p>
                  </a:txBody>
                  <a:tcPr marL="68580" marR="68580" marT="34290" marB="34290"/>
                </a:tc>
                <a:tc>
                  <a:txBody>
                    <a:bodyPr/>
                    <a:lstStyle/>
                    <a:p>
                      <a:pPr algn="ctr"/>
                      <a:r>
                        <a:rPr lang="en-US" sz="1100" dirty="0"/>
                        <a:t>Preferred </a:t>
                      </a:r>
                    </a:p>
                  </a:txBody>
                  <a:tcPr marL="68580" marR="68580" marT="34290" marB="34290">
                    <a:solidFill>
                      <a:schemeClr val="accent6">
                        <a:lumMod val="75000"/>
                      </a:schemeClr>
                    </a:solidFill>
                  </a:tcPr>
                </a:tc>
                <a:tc>
                  <a:txBody>
                    <a:bodyPr/>
                    <a:lstStyle/>
                    <a:p>
                      <a:pPr algn="ctr"/>
                      <a:r>
                        <a:rPr lang="en-US" sz="1100" dirty="0"/>
                        <a:t>Not Preferred</a:t>
                      </a:r>
                    </a:p>
                  </a:txBody>
                  <a:tcPr marL="68580" marR="68580" marT="34290" marB="34290">
                    <a:solidFill>
                      <a:srgbClr val="FF0000"/>
                    </a:solidFill>
                  </a:tcPr>
                </a:tc>
                <a:extLst>
                  <a:ext uri="{0D108BD9-81ED-4DB2-BD59-A6C34878D82A}">
                    <a16:rowId xmlns:a16="http://schemas.microsoft.com/office/drawing/2014/main" val="10000"/>
                  </a:ext>
                </a:extLst>
              </a:tr>
              <a:tr h="411480">
                <a:tc>
                  <a:txBody>
                    <a:bodyPr/>
                    <a:lstStyle/>
                    <a:p>
                      <a:r>
                        <a:rPr lang="en-US" sz="1100" dirty="0"/>
                        <a:t>Particle size [nm]</a:t>
                      </a:r>
                    </a:p>
                  </a:txBody>
                  <a:tcPr marL="68580" marR="68580" marT="34290" marB="34290"/>
                </a:tc>
                <a:tc>
                  <a:txBody>
                    <a:bodyPr/>
                    <a:lstStyle/>
                    <a:p>
                      <a:r>
                        <a:rPr lang="en-US" sz="1100" dirty="0"/>
                        <a:t>More</a:t>
                      </a:r>
                      <a:r>
                        <a:rPr lang="en-US" sz="1100" baseline="0" dirty="0"/>
                        <a:t> than 5</a:t>
                      </a:r>
                      <a:endParaRPr lang="en-US" sz="1100" dirty="0"/>
                    </a:p>
                  </a:txBody>
                  <a:tcPr marL="68580" marR="68580" marT="34290" marB="34290">
                    <a:solidFill>
                      <a:schemeClr val="accent6">
                        <a:lumMod val="60000"/>
                        <a:lumOff val="40000"/>
                      </a:schemeClr>
                    </a:solidFill>
                  </a:tcPr>
                </a:tc>
                <a:tc>
                  <a:txBody>
                    <a:bodyPr/>
                    <a:lstStyle/>
                    <a:p>
                      <a:r>
                        <a:rPr lang="en-US" sz="1100" dirty="0"/>
                        <a:t>Less than 5</a:t>
                      </a:r>
                    </a:p>
                  </a:txBody>
                  <a:tcPr marL="68580" marR="68580" marT="34290" marB="34290">
                    <a:solidFill>
                      <a:srgbClr val="FF98A2"/>
                    </a:solidFill>
                  </a:tcPr>
                </a:tc>
                <a:extLst>
                  <a:ext uri="{0D108BD9-81ED-4DB2-BD59-A6C34878D82A}">
                    <a16:rowId xmlns:a16="http://schemas.microsoft.com/office/drawing/2014/main" val="10001"/>
                  </a:ext>
                </a:extLst>
              </a:tr>
              <a:tr h="411480">
                <a:tc>
                  <a:txBody>
                    <a:bodyPr/>
                    <a:lstStyle/>
                    <a:p>
                      <a:r>
                        <a:rPr lang="en-US" sz="1100" dirty="0" err="1"/>
                        <a:t>LogP</a:t>
                      </a:r>
                      <a:endParaRPr lang="en-US" sz="1100" dirty="0"/>
                    </a:p>
                  </a:txBody>
                  <a:tcPr marL="68580" marR="68580" marT="34290" marB="34290"/>
                </a:tc>
                <a:tc>
                  <a:txBody>
                    <a:bodyPr/>
                    <a:lstStyle/>
                    <a:p>
                      <a:r>
                        <a:rPr lang="en-US" sz="1100" dirty="0"/>
                        <a:t>Less than 0 or greater than 5</a:t>
                      </a:r>
                    </a:p>
                  </a:txBody>
                  <a:tcPr marL="68580" marR="68580" marT="34290" marB="34290">
                    <a:solidFill>
                      <a:schemeClr val="accent6">
                        <a:lumMod val="60000"/>
                        <a:lumOff val="40000"/>
                      </a:schemeClr>
                    </a:solidFill>
                  </a:tcPr>
                </a:tc>
                <a:tc>
                  <a:txBody>
                    <a:bodyPr/>
                    <a:lstStyle/>
                    <a:p>
                      <a:r>
                        <a:rPr lang="en-US" sz="1100" dirty="0"/>
                        <a:t>Between 0 and 5</a:t>
                      </a:r>
                    </a:p>
                  </a:txBody>
                  <a:tcPr marL="68580" marR="68580" marT="34290" marB="34290">
                    <a:solidFill>
                      <a:srgbClr val="FF98A2"/>
                    </a:solidFill>
                  </a:tcPr>
                </a:tc>
                <a:extLst>
                  <a:ext uri="{0D108BD9-81ED-4DB2-BD59-A6C34878D82A}">
                    <a16:rowId xmlns:a16="http://schemas.microsoft.com/office/drawing/2014/main" val="10002"/>
                  </a:ext>
                </a:extLst>
              </a:tr>
              <a:tr h="411480">
                <a:tc>
                  <a:txBody>
                    <a:bodyPr/>
                    <a:lstStyle/>
                    <a:p>
                      <a:r>
                        <a:rPr lang="en-US" sz="1100" dirty="0"/>
                        <a:t>Molecular</a:t>
                      </a:r>
                      <a:r>
                        <a:rPr lang="en-US" sz="1100" baseline="0" dirty="0"/>
                        <a:t> weight [Da]</a:t>
                      </a:r>
                      <a:endParaRPr lang="en-US" sz="1100" dirty="0"/>
                    </a:p>
                  </a:txBody>
                  <a:tcPr marL="68580" marR="68580" marT="34290" marB="34290"/>
                </a:tc>
                <a:tc>
                  <a:txBody>
                    <a:bodyPr/>
                    <a:lstStyle/>
                    <a:p>
                      <a:r>
                        <a:rPr lang="en-US" sz="1100" dirty="0"/>
                        <a:t>More than 400 </a:t>
                      </a:r>
                    </a:p>
                  </a:txBody>
                  <a:tcPr marL="68580" marR="68580" marT="34290" marB="34290">
                    <a:solidFill>
                      <a:schemeClr val="accent6">
                        <a:lumMod val="60000"/>
                        <a:lumOff val="40000"/>
                      </a:schemeClr>
                    </a:solidFill>
                  </a:tcPr>
                </a:tc>
                <a:tc>
                  <a:txBody>
                    <a:bodyPr/>
                    <a:lstStyle/>
                    <a:p>
                      <a:r>
                        <a:rPr lang="en-US" sz="1100" dirty="0"/>
                        <a:t>Less than 400 </a:t>
                      </a:r>
                    </a:p>
                  </a:txBody>
                  <a:tcPr marL="68580" marR="68580" marT="34290" marB="34290">
                    <a:solidFill>
                      <a:srgbClr val="FF98A2"/>
                    </a:solidFill>
                  </a:tcPr>
                </a:tc>
                <a:extLst>
                  <a:ext uri="{0D108BD9-81ED-4DB2-BD59-A6C34878D82A}">
                    <a16:rowId xmlns:a16="http://schemas.microsoft.com/office/drawing/2014/main" val="10003"/>
                  </a:ext>
                </a:extLst>
              </a:tr>
              <a:tr h="582930">
                <a:tc>
                  <a:txBody>
                    <a:bodyPr/>
                    <a:lstStyle/>
                    <a:p>
                      <a:r>
                        <a:rPr lang="en-US" sz="1100" dirty="0"/>
                        <a:t>Vapor</a:t>
                      </a:r>
                      <a:r>
                        <a:rPr lang="en-US" sz="1100" baseline="0" dirty="0"/>
                        <a:t> pressure [mmHg]</a:t>
                      </a:r>
                      <a:endParaRPr lang="en-US" sz="1100" dirty="0"/>
                    </a:p>
                  </a:txBody>
                  <a:tcPr marL="68580" marR="68580" marT="34290" marB="34290"/>
                </a:tc>
                <a:tc>
                  <a:txBody>
                    <a:bodyPr/>
                    <a:lstStyle/>
                    <a:p>
                      <a:r>
                        <a:rPr lang="en-US" sz="1100" dirty="0"/>
                        <a:t>Less</a:t>
                      </a:r>
                      <a:r>
                        <a:rPr lang="en-US" sz="1100" baseline="0" dirty="0"/>
                        <a:t> than 0.001 </a:t>
                      </a:r>
                      <a:endParaRPr lang="en-US" sz="1100" dirty="0"/>
                    </a:p>
                  </a:txBody>
                  <a:tcPr marL="68580" marR="68580" marT="34290" marB="34290">
                    <a:solidFill>
                      <a:schemeClr val="accent6">
                        <a:lumMod val="60000"/>
                        <a:lumOff val="4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dirty="0"/>
                        <a:t>More than </a:t>
                      </a:r>
                      <a:r>
                        <a:rPr lang="en-US" sz="1100" baseline="0" dirty="0"/>
                        <a:t>0.001 </a:t>
                      </a:r>
                      <a:endParaRPr lang="en-US" sz="1100" dirty="0"/>
                    </a:p>
                    <a:p>
                      <a:endParaRPr lang="en-US" sz="1100" dirty="0"/>
                    </a:p>
                  </a:txBody>
                  <a:tcPr marL="68580" marR="68580" marT="34290" marB="34290">
                    <a:solidFill>
                      <a:srgbClr val="FF98A2"/>
                    </a:solidFill>
                  </a:tcPr>
                </a:tc>
                <a:extLst>
                  <a:ext uri="{0D108BD9-81ED-4DB2-BD59-A6C34878D82A}">
                    <a16:rowId xmlns:a16="http://schemas.microsoft.com/office/drawing/2014/main" val="10004"/>
                  </a:ext>
                </a:extLst>
              </a:tr>
            </a:tbl>
          </a:graphicData>
        </a:graphic>
      </p:graphicFrame>
      <p:graphicFrame>
        <p:nvGraphicFramePr>
          <p:cNvPr id="18" name="Table 17">
            <a:extLst>
              <a:ext uri="{FF2B5EF4-FFF2-40B4-BE49-F238E27FC236}">
                <a16:creationId xmlns:a16="http://schemas.microsoft.com/office/drawing/2014/main" id="{58F0A09B-0FE6-894E-9D00-BA4AE12771F0}"/>
              </a:ext>
            </a:extLst>
          </p:cNvPr>
          <p:cNvGraphicFramePr>
            <a:graphicFrameLocks noGrp="1"/>
          </p:cNvGraphicFramePr>
          <p:nvPr>
            <p:extLst>
              <p:ext uri="{D42A27DB-BD31-4B8C-83A1-F6EECF244321}">
                <p14:modId xmlns:p14="http://schemas.microsoft.com/office/powerpoint/2010/main" val="224068534"/>
              </p:ext>
            </p:extLst>
          </p:nvPr>
        </p:nvGraphicFramePr>
        <p:xfrm>
          <a:off x="7714908" y="3878070"/>
          <a:ext cx="2719976" cy="2057400"/>
        </p:xfrm>
        <a:graphic>
          <a:graphicData uri="http://schemas.openxmlformats.org/drawingml/2006/table">
            <a:tbl>
              <a:tblPr firstRow="1" bandRow="1">
                <a:tableStyleId>{5C22544A-7EE6-4342-B048-85BDC9FD1C3A}</a:tableStyleId>
              </a:tblPr>
              <a:tblGrid>
                <a:gridCol w="787253">
                  <a:extLst>
                    <a:ext uri="{9D8B030D-6E8A-4147-A177-3AD203B41FA5}">
                      <a16:colId xmlns:a16="http://schemas.microsoft.com/office/drawing/2014/main" val="20000"/>
                    </a:ext>
                  </a:extLst>
                </a:gridCol>
                <a:gridCol w="930140">
                  <a:extLst>
                    <a:ext uri="{9D8B030D-6E8A-4147-A177-3AD203B41FA5}">
                      <a16:colId xmlns:a16="http://schemas.microsoft.com/office/drawing/2014/main" val="20001"/>
                    </a:ext>
                  </a:extLst>
                </a:gridCol>
                <a:gridCol w="1002583">
                  <a:extLst>
                    <a:ext uri="{9D8B030D-6E8A-4147-A177-3AD203B41FA5}">
                      <a16:colId xmlns:a16="http://schemas.microsoft.com/office/drawing/2014/main" val="20002"/>
                    </a:ext>
                  </a:extLst>
                </a:gridCol>
              </a:tblGrid>
              <a:tr h="240030">
                <a:tc>
                  <a:txBody>
                    <a:bodyPr/>
                    <a:lstStyle/>
                    <a:p>
                      <a:pPr algn="ctr"/>
                      <a:r>
                        <a:rPr lang="en-US" sz="1100" dirty="0"/>
                        <a:t>Parameter</a:t>
                      </a:r>
                    </a:p>
                  </a:txBody>
                  <a:tcPr marL="68580" marR="68580" marT="34290" marB="34290"/>
                </a:tc>
                <a:tc>
                  <a:txBody>
                    <a:bodyPr/>
                    <a:lstStyle/>
                    <a:p>
                      <a:pPr algn="ctr"/>
                      <a:r>
                        <a:rPr lang="en-US" sz="1100" dirty="0"/>
                        <a:t>Preferred </a:t>
                      </a:r>
                    </a:p>
                  </a:txBody>
                  <a:tcPr marL="68580" marR="68580" marT="34290" marB="34290">
                    <a:solidFill>
                      <a:schemeClr val="accent6">
                        <a:lumMod val="75000"/>
                      </a:schemeClr>
                    </a:solidFill>
                  </a:tcPr>
                </a:tc>
                <a:tc>
                  <a:txBody>
                    <a:bodyPr/>
                    <a:lstStyle/>
                    <a:p>
                      <a:pPr algn="ctr"/>
                      <a:r>
                        <a:rPr lang="en-US" sz="1100" dirty="0"/>
                        <a:t>Not Preferred</a:t>
                      </a:r>
                    </a:p>
                  </a:txBody>
                  <a:tcPr marL="68580" marR="68580" marT="34290" marB="34290">
                    <a:solidFill>
                      <a:srgbClr val="FF0000"/>
                    </a:solidFill>
                  </a:tcPr>
                </a:tc>
                <a:extLst>
                  <a:ext uri="{0D108BD9-81ED-4DB2-BD59-A6C34878D82A}">
                    <a16:rowId xmlns:a16="http://schemas.microsoft.com/office/drawing/2014/main" val="10000"/>
                  </a:ext>
                </a:extLst>
              </a:tr>
              <a:tr h="411480">
                <a:tc>
                  <a:txBody>
                    <a:bodyPr/>
                    <a:lstStyle/>
                    <a:p>
                      <a:r>
                        <a:rPr lang="en-US" sz="1100" dirty="0"/>
                        <a:t>Particle size [nm]</a:t>
                      </a:r>
                    </a:p>
                  </a:txBody>
                  <a:tcPr marL="68580" marR="68580" marT="34290" marB="34290"/>
                </a:tc>
                <a:tc>
                  <a:txBody>
                    <a:bodyPr/>
                    <a:lstStyle/>
                    <a:p>
                      <a:r>
                        <a:rPr lang="en-US" sz="1100" dirty="0"/>
                        <a:t>More</a:t>
                      </a:r>
                      <a:r>
                        <a:rPr lang="en-US" sz="1100" baseline="0" dirty="0"/>
                        <a:t> than 100</a:t>
                      </a:r>
                      <a:endParaRPr lang="en-US" sz="1100" dirty="0"/>
                    </a:p>
                  </a:txBody>
                  <a:tcPr marL="68580" marR="68580" marT="34290" marB="34290">
                    <a:solidFill>
                      <a:schemeClr val="accent6">
                        <a:lumMod val="60000"/>
                        <a:lumOff val="40000"/>
                      </a:schemeClr>
                    </a:solidFill>
                  </a:tcPr>
                </a:tc>
                <a:tc>
                  <a:txBody>
                    <a:bodyPr/>
                    <a:lstStyle/>
                    <a:p>
                      <a:r>
                        <a:rPr lang="en-US" sz="1100" dirty="0"/>
                        <a:t>Less than 100</a:t>
                      </a:r>
                    </a:p>
                  </a:txBody>
                  <a:tcPr marL="68580" marR="68580" marT="34290" marB="34290">
                    <a:solidFill>
                      <a:srgbClr val="FF98A2"/>
                    </a:solidFill>
                  </a:tcPr>
                </a:tc>
                <a:extLst>
                  <a:ext uri="{0D108BD9-81ED-4DB2-BD59-A6C34878D82A}">
                    <a16:rowId xmlns:a16="http://schemas.microsoft.com/office/drawing/2014/main" val="10001"/>
                  </a:ext>
                </a:extLst>
              </a:tr>
              <a:tr h="582930">
                <a:tc>
                  <a:txBody>
                    <a:bodyPr/>
                    <a:lstStyle/>
                    <a:p>
                      <a:r>
                        <a:rPr lang="en-US" sz="1100" dirty="0" err="1"/>
                        <a:t>LogP</a:t>
                      </a:r>
                      <a:endParaRPr lang="en-US" sz="1100" dirty="0"/>
                    </a:p>
                  </a:txBody>
                  <a:tcPr marL="68580" marR="68580" marT="34290" marB="34290"/>
                </a:tc>
                <a:tc>
                  <a:txBody>
                    <a:bodyPr/>
                    <a:lstStyle/>
                    <a:p>
                      <a:r>
                        <a:rPr lang="en-US" sz="1100" dirty="0"/>
                        <a:t>Less than 0 or greater than 5</a:t>
                      </a:r>
                    </a:p>
                  </a:txBody>
                  <a:tcPr marL="68580" marR="68580" marT="34290" marB="34290">
                    <a:solidFill>
                      <a:schemeClr val="accent6">
                        <a:lumMod val="60000"/>
                        <a:lumOff val="40000"/>
                      </a:schemeClr>
                    </a:solidFill>
                  </a:tcPr>
                </a:tc>
                <a:tc>
                  <a:txBody>
                    <a:bodyPr/>
                    <a:lstStyle/>
                    <a:p>
                      <a:r>
                        <a:rPr lang="en-US" sz="1100" dirty="0"/>
                        <a:t>Between 0 and 5</a:t>
                      </a:r>
                    </a:p>
                  </a:txBody>
                  <a:tcPr marL="68580" marR="68580" marT="34290" marB="34290">
                    <a:solidFill>
                      <a:srgbClr val="FF98A2"/>
                    </a:solidFill>
                  </a:tcPr>
                </a:tc>
                <a:extLst>
                  <a:ext uri="{0D108BD9-81ED-4DB2-BD59-A6C34878D82A}">
                    <a16:rowId xmlns:a16="http://schemas.microsoft.com/office/drawing/2014/main" val="10002"/>
                  </a:ext>
                </a:extLst>
              </a:tr>
              <a:tr h="240030">
                <a:tc>
                  <a:txBody>
                    <a:bodyPr/>
                    <a:lstStyle/>
                    <a:p>
                      <a:r>
                        <a:rPr lang="en-US" sz="1100" dirty="0"/>
                        <a:t>Phase</a:t>
                      </a:r>
                    </a:p>
                  </a:txBody>
                  <a:tcPr marL="68580" marR="68580" marT="34290" marB="34290"/>
                </a:tc>
                <a:tc>
                  <a:txBody>
                    <a:bodyPr/>
                    <a:lstStyle/>
                    <a:p>
                      <a:r>
                        <a:rPr lang="en-US" sz="1100" dirty="0"/>
                        <a:t>solid</a:t>
                      </a:r>
                    </a:p>
                  </a:txBody>
                  <a:tcPr marL="68580" marR="68580" marT="34290" marB="34290">
                    <a:solidFill>
                      <a:schemeClr val="accent6">
                        <a:lumMod val="60000"/>
                        <a:lumOff val="40000"/>
                      </a:schemeClr>
                    </a:solidFill>
                  </a:tcPr>
                </a:tc>
                <a:tc>
                  <a:txBody>
                    <a:bodyPr/>
                    <a:lstStyle/>
                    <a:p>
                      <a:r>
                        <a:rPr lang="en-US" sz="1100" dirty="0"/>
                        <a:t>liquid</a:t>
                      </a:r>
                    </a:p>
                  </a:txBody>
                  <a:tcPr marL="68580" marR="68580" marT="34290" marB="34290">
                    <a:solidFill>
                      <a:srgbClr val="FF98A2"/>
                    </a:solidFill>
                  </a:tcPr>
                </a:tc>
                <a:extLst>
                  <a:ext uri="{0D108BD9-81ED-4DB2-BD59-A6C34878D82A}">
                    <a16:rowId xmlns:a16="http://schemas.microsoft.com/office/drawing/2014/main" val="10003"/>
                  </a:ext>
                </a:extLst>
              </a:tr>
              <a:tr h="582930">
                <a:tc>
                  <a:txBody>
                    <a:bodyPr/>
                    <a:lstStyle/>
                    <a:p>
                      <a:r>
                        <a:rPr lang="en-US" sz="1100" dirty="0"/>
                        <a:t>Molecular Weight [Da]</a:t>
                      </a: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dirty="0"/>
                        <a:t>More than 500 </a:t>
                      </a:r>
                    </a:p>
                    <a:p>
                      <a:endParaRPr lang="en-US" sz="1100" dirty="0"/>
                    </a:p>
                  </a:txBody>
                  <a:tcPr marL="68580" marR="68580" marT="34290" marB="34290">
                    <a:solidFill>
                      <a:schemeClr val="accent6">
                        <a:lumMod val="60000"/>
                        <a:lumOff val="4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dirty="0"/>
                        <a:t>Less than 400 </a:t>
                      </a:r>
                    </a:p>
                    <a:p>
                      <a:endParaRPr lang="en-US" sz="1100" dirty="0"/>
                    </a:p>
                  </a:txBody>
                  <a:tcPr marL="68580" marR="68580" marT="34290" marB="34290">
                    <a:solidFill>
                      <a:srgbClr val="FF98A2"/>
                    </a:solidFill>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066463D7-72F3-7340-BCC3-52188CB1E8E4}"/>
              </a:ext>
            </a:extLst>
          </p:cNvPr>
          <p:cNvSpPr>
            <a:spLocks noGrp="1"/>
          </p:cNvSpPr>
          <p:nvPr>
            <p:ph type="title"/>
          </p:nvPr>
        </p:nvSpPr>
        <p:spPr/>
        <p:txBody>
          <a:bodyPr>
            <a:normAutofit/>
          </a:bodyPr>
          <a:lstStyle/>
          <a:p>
            <a:r>
              <a:rPr lang="en-US" sz="4000" dirty="0">
                <a:latin typeface="+mn-lt"/>
              </a:rPr>
              <a:t>Absorption</a:t>
            </a:r>
          </a:p>
        </p:txBody>
      </p:sp>
      <p:pic>
        <p:nvPicPr>
          <p:cNvPr id="12" name="Picture 11">
            <a:extLst>
              <a:ext uri="{FF2B5EF4-FFF2-40B4-BE49-F238E27FC236}">
                <a16:creationId xmlns:a16="http://schemas.microsoft.com/office/drawing/2014/main" id="{7398D9A0-66D7-4C3F-948E-F380EC9D8CCD}"/>
              </a:ext>
            </a:extLst>
          </p:cNvPr>
          <p:cNvPicPr>
            <a:picLocks noChangeAspect="1"/>
          </p:cNvPicPr>
          <p:nvPr/>
        </p:nvPicPr>
        <p:blipFill rotWithShape="1">
          <a:blip r:embed="rId2">
            <a:extLst>
              <a:ext uri="{28A0092B-C50C-407E-A947-70E740481C1C}">
                <a14:useLocalDpi xmlns:a14="http://schemas.microsoft.com/office/drawing/2010/main" val="0"/>
              </a:ext>
            </a:extLst>
          </a:blip>
          <a:srcRect r="61818" b="62828"/>
          <a:stretch/>
        </p:blipFill>
        <p:spPr>
          <a:xfrm>
            <a:off x="1833518" y="1758324"/>
            <a:ext cx="2198071" cy="1604941"/>
          </a:xfrm>
          <a:prstGeom prst="rect">
            <a:avLst/>
          </a:prstGeom>
        </p:spPr>
      </p:pic>
      <p:pic>
        <p:nvPicPr>
          <p:cNvPr id="13" name="Picture 12">
            <a:extLst>
              <a:ext uri="{FF2B5EF4-FFF2-40B4-BE49-F238E27FC236}">
                <a16:creationId xmlns:a16="http://schemas.microsoft.com/office/drawing/2014/main" id="{9DCAE13F-3CE7-4C58-BD54-DFFC7BA1C742}"/>
              </a:ext>
            </a:extLst>
          </p:cNvPr>
          <p:cNvPicPr>
            <a:picLocks noChangeAspect="1"/>
          </p:cNvPicPr>
          <p:nvPr/>
        </p:nvPicPr>
        <p:blipFill rotWithShape="1">
          <a:blip r:embed="rId3"/>
          <a:srcRect t="14759"/>
          <a:stretch/>
        </p:blipFill>
        <p:spPr>
          <a:xfrm>
            <a:off x="5560176" y="1758325"/>
            <a:ext cx="1071647" cy="1585673"/>
          </a:xfrm>
          <a:prstGeom prst="rect">
            <a:avLst/>
          </a:prstGeom>
        </p:spPr>
      </p:pic>
      <p:pic>
        <p:nvPicPr>
          <p:cNvPr id="14" name="Picture 13">
            <a:extLst>
              <a:ext uri="{FF2B5EF4-FFF2-40B4-BE49-F238E27FC236}">
                <a16:creationId xmlns:a16="http://schemas.microsoft.com/office/drawing/2014/main" id="{5542465F-EC47-4A62-A5BC-2F9ABC416BE6}"/>
              </a:ext>
            </a:extLst>
          </p:cNvPr>
          <p:cNvPicPr>
            <a:picLocks noChangeAspect="1"/>
          </p:cNvPicPr>
          <p:nvPr/>
        </p:nvPicPr>
        <p:blipFill>
          <a:blip r:embed="rId4"/>
          <a:stretch>
            <a:fillRect/>
          </a:stretch>
        </p:blipFill>
        <p:spPr>
          <a:xfrm>
            <a:off x="8501681" y="1758325"/>
            <a:ext cx="1098659" cy="1590936"/>
          </a:xfrm>
          <a:prstGeom prst="rect">
            <a:avLst/>
          </a:prstGeom>
        </p:spPr>
      </p:pic>
      <p:sp>
        <p:nvSpPr>
          <p:cNvPr id="15" name="TextBox 14">
            <a:extLst>
              <a:ext uri="{FF2B5EF4-FFF2-40B4-BE49-F238E27FC236}">
                <a16:creationId xmlns:a16="http://schemas.microsoft.com/office/drawing/2014/main" id="{E91F1A7D-49F6-4501-8F78-BD8C3C071A58}"/>
              </a:ext>
            </a:extLst>
          </p:cNvPr>
          <p:cNvSpPr txBox="1"/>
          <p:nvPr/>
        </p:nvSpPr>
        <p:spPr>
          <a:xfrm>
            <a:off x="2577327" y="3471080"/>
            <a:ext cx="710451" cy="300082"/>
          </a:xfrm>
          <a:prstGeom prst="rect">
            <a:avLst/>
          </a:prstGeom>
          <a:noFill/>
        </p:spPr>
        <p:txBody>
          <a:bodyPr wrap="none" rtlCol="0">
            <a:spAutoFit/>
          </a:bodyPr>
          <a:lstStyle/>
          <a:p>
            <a:r>
              <a:rPr lang="en-US" sz="1350" b="1" dirty="0"/>
              <a:t>Dermal</a:t>
            </a:r>
          </a:p>
        </p:txBody>
      </p:sp>
      <p:sp>
        <p:nvSpPr>
          <p:cNvPr id="19" name="TextBox 18">
            <a:extLst>
              <a:ext uri="{FF2B5EF4-FFF2-40B4-BE49-F238E27FC236}">
                <a16:creationId xmlns:a16="http://schemas.microsoft.com/office/drawing/2014/main" id="{BD084CAC-4D11-4A15-831F-983C6F6F1CF0}"/>
              </a:ext>
            </a:extLst>
          </p:cNvPr>
          <p:cNvSpPr txBox="1"/>
          <p:nvPr/>
        </p:nvSpPr>
        <p:spPr>
          <a:xfrm>
            <a:off x="5592720" y="3482982"/>
            <a:ext cx="1006558" cy="300082"/>
          </a:xfrm>
          <a:prstGeom prst="rect">
            <a:avLst/>
          </a:prstGeom>
          <a:noFill/>
        </p:spPr>
        <p:txBody>
          <a:bodyPr wrap="none" rtlCol="0">
            <a:spAutoFit/>
          </a:bodyPr>
          <a:lstStyle/>
          <a:p>
            <a:r>
              <a:rPr lang="en-US" sz="1350" b="1" dirty="0"/>
              <a:t>Respiratory</a:t>
            </a:r>
          </a:p>
        </p:txBody>
      </p:sp>
      <p:sp>
        <p:nvSpPr>
          <p:cNvPr id="20" name="TextBox 19">
            <a:extLst>
              <a:ext uri="{FF2B5EF4-FFF2-40B4-BE49-F238E27FC236}">
                <a16:creationId xmlns:a16="http://schemas.microsoft.com/office/drawing/2014/main" id="{111EBDC4-2284-4BDC-B75C-56A5D93B19E5}"/>
              </a:ext>
            </a:extLst>
          </p:cNvPr>
          <p:cNvSpPr txBox="1"/>
          <p:nvPr/>
        </p:nvSpPr>
        <p:spPr>
          <a:xfrm>
            <a:off x="8654941" y="3467482"/>
            <a:ext cx="839910" cy="300082"/>
          </a:xfrm>
          <a:prstGeom prst="rect">
            <a:avLst/>
          </a:prstGeom>
          <a:noFill/>
        </p:spPr>
        <p:txBody>
          <a:bodyPr wrap="none" rtlCol="0">
            <a:spAutoFit/>
          </a:bodyPr>
          <a:lstStyle/>
          <a:p>
            <a:r>
              <a:rPr lang="en-US" sz="1350" b="1" dirty="0"/>
              <a:t>Digestive</a:t>
            </a:r>
          </a:p>
        </p:txBody>
      </p:sp>
      <p:sp>
        <p:nvSpPr>
          <p:cNvPr id="3" name="TextBox 2">
            <a:extLst>
              <a:ext uri="{FF2B5EF4-FFF2-40B4-BE49-F238E27FC236}">
                <a16:creationId xmlns:a16="http://schemas.microsoft.com/office/drawing/2014/main" id="{7FEF9EF9-62BA-440C-B557-D0FB003FF5EA}"/>
              </a:ext>
            </a:extLst>
          </p:cNvPr>
          <p:cNvSpPr txBox="1"/>
          <p:nvPr/>
        </p:nvSpPr>
        <p:spPr>
          <a:xfrm>
            <a:off x="7983845" y="6470882"/>
            <a:ext cx="4128053" cy="253916"/>
          </a:xfrm>
          <a:prstGeom prst="rect">
            <a:avLst/>
          </a:prstGeom>
          <a:noFill/>
        </p:spPr>
        <p:txBody>
          <a:bodyPr wrap="none" rtlCol="0">
            <a:spAutoFit/>
          </a:bodyPr>
          <a:lstStyle/>
          <a:p>
            <a:r>
              <a:rPr lang="en-US" sz="1050" dirty="0">
                <a:solidFill>
                  <a:schemeClr val="bg1">
                    <a:lumMod val="50000"/>
                  </a:schemeClr>
                </a:solidFill>
              </a:rPr>
              <a:t>Courtesy of Molecular Design Research Network and Dr. Karolina Mellor</a:t>
            </a:r>
          </a:p>
        </p:txBody>
      </p:sp>
    </p:spTree>
    <p:extLst>
      <p:ext uri="{BB962C8B-B14F-4D97-AF65-F5344CB8AC3E}">
        <p14:creationId xmlns:p14="http://schemas.microsoft.com/office/powerpoint/2010/main" val="1599588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r="3308" b="1855"/>
          <a:stretch/>
        </p:blipFill>
        <p:spPr>
          <a:xfrm>
            <a:off x="2324099" y="2015147"/>
            <a:ext cx="2195649" cy="3556764"/>
          </a:xfrm>
          <a:prstGeom prst="rect">
            <a:avLst/>
          </a:prstGeom>
          <a:ln w="44450">
            <a:solidFill>
              <a:srgbClr val="002060"/>
            </a:solidFill>
          </a:ln>
        </p:spPr>
      </p:pic>
      <p:sp>
        <p:nvSpPr>
          <p:cNvPr id="4" name="Rectangle 1"/>
          <p:cNvSpPr>
            <a:spLocks noChangeArrowheads="1"/>
          </p:cNvSpPr>
          <p:nvPr/>
        </p:nvSpPr>
        <p:spPr bwMode="auto">
          <a:xfrm>
            <a:off x="4895850" y="1547716"/>
            <a:ext cx="5365750" cy="376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x-none" altLang="x-none" sz="2000" dirty="0"/>
              <a:t>Distribution is the movement of a chemical throughout the bloodstream and into other organs, such as the brain and the bones. Pharmaceuticals such as antibiotics and painkillers are designed to have high distribution rates so they can reach their target organs and have therapeutic effects. For chemicals such as detergents, distribution should be limited. </a:t>
            </a:r>
            <a:endParaRPr lang="en-US" altLang="x-none" sz="2000" dirty="0"/>
          </a:p>
          <a:p>
            <a:pPr algn="ctr" defTabSz="685800" eaLnBrk="0" fontAlgn="base" hangingPunct="0">
              <a:spcBef>
                <a:spcPct val="0"/>
              </a:spcBef>
              <a:spcAft>
                <a:spcPct val="0"/>
              </a:spcAft>
            </a:pPr>
            <a:endParaRPr lang="en-US" altLang="x-none" sz="2000" dirty="0"/>
          </a:p>
          <a:p>
            <a:pPr algn="ctr" defTabSz="685800" eaLnBrk="0" fontAlgn="base" hangingPunct="0">
              <a:spcBef>
                <a:spcPct val="0"/>
              </a:spcBef>
              <a:spcAft>
                <a:spcPct val="0"/>
              </a:spcAft>
            </a:pPr>
            <a:r>
              <a:rPr lang="x-none" altLang="x-none" sz="2000" dirty="0"/>
              <a:t>Distribution depends on many factors such as log P, polar surface area, acidic/basice properties, and molecular weight.</a:t>
            </a:r>
          </a:p>
        </p:txBody>
      </p:sp>
      <p:sp>
        <p:nvSpPr>
          <p:cNvPr id="5" name="TextBox 4"/>
          <p:cNvSpPr txBox="1"/>
          <p:nvPr/>
        </p:nvSpPr>
        <p:spPr>
          <a:xfrm>
            <a:off x="5441923" y="5400835"/>
            <a:ext cx="4659443"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000" b="1" dirty="0"/>
              <a:t>Distribution - as opposed to absorption - is more difficult to control.</a:t>
            </a:r>
          </a:p>
        </p:txBody>
      </p:sp>
      <p:sp>
        <p:nvSpPr>
          <p:cNvPr id="6" name="TextBox 5"/>
          <p:cNvSpPr txBox="1"/>
          <p:nvPr/>
        </p:nvSpPr>
        <p:spPr>
          <a:xfrm>
            <a:off x="7983845" y="6470883"/>
            <a:ext cx="4128053" cy="253916"/>
          </a:xfrm>
          <a:prstGeom prst="rect">
            <a:avLst/>
          </a:prstGeom>
          <a:noFill/>
        </p:spPr>
        <p:txBody>
          <a:bodyPr wrap="none" rtlCol="0">
            <a:spAutoFit/>
          </a:bodyPr>
          <a:lstStyle/>
          <a:p>
            <a:r>
              <a:rPr lang="en-US" sz="1050" dirty="0">
                <a:solidFill>
                  <a:schemeClr val="bg1">
                    <a:lumMod val="50000"/>
                  </a:schemeClr>
                </a:solidFill>
              </a:rPr>
              <a:t>Courtesy of Molecular Design Research Network and Dr. Karolina Mellor</a:t>
            </a:r>
          </a:p>
        </p:txBody>
      </p:sp>
      <p:sp>
        <p:nvSpPr>
          <p:cNvPr id="3" name="Title 2">
            <a:extLst>
              <a:ext uri="{FF2B5EF4-FFF2-40B4-BE49-F238E27FC236}">
                <a16:creationId xmlns:a16="http://schemas.microsoft.com/office/drawing/2014/main" id="{C25EBCC2-145A-3C40-B6A7-01F01CE09B38}"/>
              </a:ext>
            </a:extLst>
          </p:cNvPr>
          <p:cNvSpPr>
            <a:spLocks noGrp="1"/>
          </p:cNvSpPr>
          <p:nvPr>
            <p:ph type="title"/>
          </p:nvPr>
        </p:nvSpPr>
        <p:spPr/>
        <p:txBody>
          <a:bodyPr>
            <a:normAutofit/>
          </a:bodyPr>
          <a:lstStyle/>
          <a:p>
            <a:r>
              <a:rPr lang="en-US" sz="4000" dirty="0">
                <a:latin typeface="+mn-lt"/>
              </a:rPr>
              <a:t>Distribution</a:t>
            </a:r>
          </a:p>
        </p:txBody>
      </p:sp>
    </p:spTree>
    <p:extLst>
      <p:ext uri="{BB962C8B-B14F-4D97-AF65-F5344CB8AC3E}">
        <p14:creationId xmlns:p14="http://schemas.microsoft.com/office/powerpoint/2010/main" val="2081811198"/>
      </p:ext>
    </p:extLst>
  </p:cSld>
  <p:clrMapOvr>
    <a:masterClrMapping/>
  </p:clrMapOvr>
</p:sld>
</file>

<file path=ppt/theme/theme1.xml><?xml version="1.0" encoding="utf-8"?>
<a:theme xmlns:a="http://schemas.openxmlformats.org/drawingml/2006/main" name="UNIDO curriculum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Curriculum_Template" id="{EDCD831D-5535-F64D-8D88-89EFE9E5963E}" vid="{88332C8B-8202-4946-816A-D92DC749C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UNIDO curriculum template</Template>
  <TotalTime>4492</TotalTime>
  <Words>1661</Words>
  <Application>Microsoft Macintosh PowerPoint</Application>
  <PresentationFormat>Widescreen</PresentationFormat>
  <Paragraphs>243</Paragraphs>
  <Slides>29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Cambria</vt:lpstr>
      <vt:lpstr>Corbel</vt:lpstr>
      <vt:lpstr>Times New Roman</vt:lpstr>
      <vt:lpstr>Wingdings</vt:lpstr>
      <vt:lpstr>UNIDO curriculum template</vt:lpstr>
      <vt:lpstr>Molecular Toxicology</vt:lpstr>
      <vt:lpstr>Outline</vt:lpstr>
      <vt:lpstr>Outline</vt:lpstr>
      <vt:lpstr>What happens once you are exposed to a toxicant?</vt:lpstr>
      <vt:lpstr>ADME</vt:lpstr>
      <vt:lpstr>Chemical Processes in ADME</vt:lpstr>
      <vt:lpstr>Absorption</vt:lpstr>
      <vt:lpstr>Absorption</vt:lpstr>
      <vt:lpstr>Distribution</vt:lpstr>
      <vt:lpstr>Metabolism</vt:lpstr>
      <vt:lpstr>Elimination</vt:lpstr>
      <vt:lpstr>In-Class Exercise</vt:lpstr>
      <vt:lpstr>In-Class Exercise</vt:lpstr>
      <vt:lpstr>In-Class Exercise</vt:lpstr>
      <vt:lpstr>Outline</vt:lpstr>
      <vt:lpstr>Characteristics of an “ideal chemical”</vt:lpstr>
      <vt:lpstr>Characteristics of an “ideal chemical”</vt:lpstr>
      <vt:lpstr>Characteristics of an “ideal chemical”</vt:lpstr>
      <vt:lpstr>Structural features encountered in commercial chemicals causing toxicity</vt:lpstr>
      <vt:lpstr>Approaches to Hazard Minimization through Molecular Design</vt:lpstr>
      <vt:lpstr>PowerPoint Presentation</vt:lpstr>
      <vt:lpstr>Outline</vt:lpstr>
      <vt:lpstr>Approaches to Hazard Minimization Through Molecular Design</vt:lpstr>
      <vt:lpstr>A. Modification or Termination of Biological Pathway</vt:lpstr>
      <vt:lpstr>B. Changing Reactive Functional Groups</vt:lpstr>
      <vt:lpstr>C. Reducing or Eliminating Bioavailability</vt:lpstr>
      <vt:lpstr>D. Reduction of Need for Associated Hazardous Substances</vt:lpstr>
      <vt:lpstr>E. Design for End-of-Useful Product Life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Mellor, Karolina</dc:creator>
  <cp:lastModifiedBy>Amy Cannon</cp:lastModifiedBy>
  <cp:revision>27</cp:revision>
  <dcterms:created xsi:type="dcterms:W3CDTF">2018-03-28T18:42:11Z</dcterms:created>
  <dcterms:modified xsi:type="dcterms:W3CDTF">2019-01-31T15:37:54Z</dcterms:modified>
</cp:coreProperties>
</file>