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94" r:id="rId2"/>
    <p:sldId id="295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06" r:id="rId34"/>
    <p:sldId id="308" r:id="rId35"/>
    <p:sldId id="314" r:id="rId36"/>
    <p:sldId id="309" r:id="rId37"/>
    <p:sldId id="310" r:id="rId38"/>
    <p:sldId id="299" r:id="rId39"/>
    <p:sldId id="298" r:id="rId40"/>
    <p:sldId id="256" r:id="rId41"/>
    <p:sldId id="383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81C"/>
    <a:srgbClr val="EE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9" autoAdjust="0"/>
    <p:restoredTop sz="74451" autoAdjust="0"/>
  </p:normalViewPr>
  <p:slideViewPr>
    <p:cSldViewPr snapToGrid="0" snapToObjects="1">
      <p:cViewPr varScale="1">
        <p:scale>
          <a:sx n="88" d="100"/>
          <a:sy n="88" d="100"/>
        </p:scale>
        <p:origin x="10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01728"/>
        <c:axId val="35843072"/>
      </c:radarChart>
      <c:catAx>
        <c:axId val="3580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3072"/>
        <c:crosses val="autoZero"/>
        <c:auto val="1"/>
        <c:lblAlgn val="ctr"/>
        <c:lblOffset val="100"/>
        <c:noMultiLvlLbl val="0"/>
      </c:catAx>
      <c:valAx>
        <c:axId val="358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32960"/>
        <c:axId val="87034496"/>
      </c:radarChart>
      <c:catAx>
        <c:axId val="87032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4496"/>
        <c:crosses val="autoZero"/>
        <c:auto val="1"/>
        <c:lblAlgn val="ctr"/>
        <c:lblOffset val="100"/>
        <c:noMultiLvlLbl val="0"/>
      </c:catAx>
      <c:valAx>
        <c:axId val="8703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A96-BC52-794689D983DD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4-4A96-BC52-794689D9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53824"/>
        <c:axId val="87055360"/>
      </c:radarChart>
      <c:catAx>
        <c:axId val="870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5360"/>
        <c:crosses val="autoZero"/>
        <c:auto val="1"/>
        <c:lblAlgn val="ctr"/>
        <c:lblOffset val="100"/>
        <c:noMultiLvlLbl val="0"/>
      </c:catAx>
      <c:valAx>
        <c:axId val="8705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631495657185172E-5"/>
          <c:y val="0.11503583340174786"/>
          <c:w val="0.36541158909785137"/>
          <c:h val="5.6108551301158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Sheet1!$C$34:$C$45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164-AB74-5DA737B76801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164-AB74-5DA737B7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15264"/>
        <c:axId val="87116800"/>
      </c:radarChart>
      <c:catAx>
        <c:axId val="871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6800"/>
        <c:crosses val="autoZero"/>
        <c:auto val="1"/>
        <c:lblAlgn val="ctr"/>
        <c:lblOffset val="100"/>
        <c:noMultiLvlLbl val="0"/>
      </c:catAx>
      <c:valAx>
        <c:axId val="871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032825124691667"/>
          <c:w val="0.39544815577161296"/>
          <c:h val="4.9043843589848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800" dirty="0"/>
            <a:t>Creating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CE8EE4A-41BF-E647-BFDF-E836BAE13F06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400" dirty="0"/>
            <a:t>Understanding 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96FFF1D-07FF-E641-AF92-D5491BFD7C02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What</a:t>
          </a:r>
        </a:p>
      </dgm:t>
    </dgm:pt>
    <dgm:pt modelId="{4D171D78-2A28-1849-97CE-6D1BFC783CBE}" type="parTrans" cxnId="{C2A5026E-BF9F-AD44-8776-8F0EB7B4F4D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DB0CB7B-0368-294D-B287-4BB2B7001F75}" type="sibTrans" cxnId="{C2A5026E-BF9F-AD44-8776-8F0EB7B4F4D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39EFBD4-4B96-D94D-9F91-524B032C8025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800" dirty="0"/>
            <a:t>Identify Opportunities</a:t>
          </a:r>
        </a:p>
      </dgm:t>
    </dgm:pt>
    <dgm:pt modelId="{66D95F06-7259-9045-A8A8-E05C15E67CF7}" type="parTrans" cxnId="{2C58BECE-0876-4D43-ACFD-31D287CF6FC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AE3A530-C74B-A845-8989-4395FF569658}" type="sibTrans" cxnId="{2C58BECE-0876-4D43-ACFD-31D287CF6FC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EA640DB-102D-2847-B58B-EF9C66DDC166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400" dirty="0"/>
            <a:t>Product/Service</a:t>
          </a:r>
        </a:p>
      </dgm:t>
    </dgm:pt>
    <dgm:pt modelId="{995B2D84-4521-634A-8F1A-51120FE51573}" type="parTrans" cxnId="{C6B821C7-5EF5-994B-911C-B53D9DAB0DC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509D6FF-8FA0-D146-B0FB-19B603A56851}" type="sibTrans" cxnId="{C6B821C7-5EF5-994B-911C-B53D9DAB0DC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D5DCF90-6805-5044-9858-C2EAB506AE6B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How</a:t>
          </a:r>
        </a:p>
      </dgm:t>
    </dgm:pt>
    <dgm:pt modelId="{CC08A754-C6BB-B24A-996F-9D3971FCCE04}" type="parTrans" cxnId="{74AF4D92-6FFE-EB42-B352-E81B1BFFF03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39AF565-8962-0842-924E-B234B21088A1}" type="sibTrans" cxnId="{74AF4D92-6FFE-EB42-B352-E81B1BFFF03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C240551-9157-9F4E-ABC2-111A20FFF571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Deliver Innovation</a:t>
          </a:r>
        </a:p>
      </dgm:t>
    </dgm:pt>
    <dgm:pt modelId="{07D07534-8584-3C46-8C30-2D3C232A7415}" type="parTrans" cxnId="{309AB6E4-B565-144E-8050-4117FBB4BD01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61E29A1-DB61-5C4C-B3DE-B945DF6D7C4A}" type="sibTrans" cxnId="{309AB6E4-B565-144E-8050-4117FBB4BD01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923C8A4-847C-C044-BC94-BDAF1BF6E02C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Technology</a:t>
          </a:r>
        </a:p>
      </dgm:t>
    </dgm:pt>
    <dgm:pt modelId="{F1B14A55-ADA1-6D43-ABB8-7431D69E717C}" type="parTrans" cxnId="{D41ED491-DE0C-8349-AEBC-F72C3C0C49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30AF90E-E65D-A141-ACF3-4F0FAB1C7FEC}" type="sibTrans" cxnId="{D41ED491-DE0C-8349-AEBC-F72C3C0C49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3" custLinFactNeighborX="6926">
        <dgm:presLayoutVars>
          <dgm:bulletEnabled val="1"/>
        </dgm:presLayoutVars>
      </dgm:prSet>
      <dgm:spPr/>
    </dgm:pt>
    <dgm:pt modelId="{3C558D91-B283-404F-8D36-B0DF58B7F047}" type="pres">
      <dgm:prSet presAssocID="{2DFE5D6D-8B7B-2444-82DF-86EF9E897F36}" presName="sp" presStyleCnt="0"/>
      <dgm:spPr/>
    </dgm:pt>
    <dgm:pt modelId="{D14888F2-9E24-6F4F-AAD5-F3C77C4A61C9}" type="pres">
      <dgm:prSet presAssocID="{596FFF1D-07FF-E641-AF92-D5491BFD7C02}" presName="composite" presStyleCnt="0"/>
      <dgm:spPr/>
    </dgm:pt>
    <dgm:pt modelId="{C12A7E4E-F6DD-A04E-873E-49C3B8FD8C1F}" type="pres">
      <dgm:prSet presAssocID="{596FFF1D-07FF-E641-AF92-D5491BF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0232EA0-3471-D44A-ACD0-BA31D6FEE18A}" type="pres">
      <dgm:prSet presAssocID="{596FFF1D-07FF-E641-AF92-D5491BFD7C02}" presName="descendantText" presStyleLbl="alignAcc1" presStyleIdx="1" presStyleCnt="3">
        <dgm:presLayoutVars>
          <dgm:bulletEnabled val="1"/>
        </dgm:presLayoutVars>
      </dgm:prSet>
      <dgm:spPr/>
    </dgm:pt>
    <dgm:pt modelId="{9E5B3346-F7F2-F94E-A8FD-E361B2F3D6CB}" type="pres">
      <dgm:prSet presAssocID="{ADB0CB7B-0368-294D-B287-4BB2B7001F75}" presName="sp" presStyleCnt="0"/>
      <dgm:spPr/>
    </dgm:pt>
    <dgm:pt modelId="{2DD60A68-53C7-3D4E-A2DA-F85DA93AC2A0}" type="pres">
      <dgm:prSet presAssocID="{BD5DCF90-6805-5044-9858-C2EAB506AE6B}" presName="composite" presStyleCnt="0"/>
      <dgm:spPr/>
    </dgm:pt>
    <dgm:pt modelId="{3B899999-DC18-3046-8441-B0DDDE6FE4D4}" type="pres">
      <dgm:prSet presAssocID="{BD5DCF90-6805-5044-9858-C2EAB506AE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F7A1E7-AF4C-F34F-8E60-E0D04B897396}" type="pres">
      <dgm:prSet presAssocID="{BD5DCF90-6805-5044-9858-C2EAB506AE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621DD09-95D6-EB42-9A16-D2CB96DF5543}" type="presOf" srcId="{CC240551-9157-9F4E-ABC2-111A20FFF571}" destId="{2FF7A1E7-AF4C-F34F-8E60-E0D04B897396}" srcOrd="0" destOrd="0" presId="urn:microsoft.com/office/officeart/2005/8/layout/chevron2"/>
    <dgm:cxn modelId="{5B067D1D-995B-E146-86AC-70086D9A1ECC}" type="presOf" srcId="{596FFF1D-07FF-E641-AF92-D5491BFD7C02}" destId="{C12A7E4E-F6DD-A04E-873E-49C3B8FD8C1F}" srcOrd="0" destOrd="0" presId="urn:microsoft.com/office/officeart/2005/8/layout/chevron2"/>
    <dgm:cxn modelId="{71B2652D-D85E-AC46-A805-92DF594F0CD8}" type="presOf" srcId="{1E413068-BD01-5341-A5EA-3621E4CB7186}" destId="{287433BE-74C0-B74D-8DB7-A23A7407D4C5}" srcOrd="0" destOrd="0" presId="urn:microsoft.com/office/officeart/2005/8/layout/chevron2"/>
    <dgm:cxn modelId="{C2A5026E-BF9F-AD44-8776-8F0EB7B4F4D8}" srcId="{1E413068-BD01-5341-A5EA-3621E4CB7186}" destId="{596FFF1D-07FF-E641-AF92-D5491BFD7C02}" srcOrd="1" destOrd="0" parTransId="{4D171D78-2A28-1849-97CE-6D1BFC783CBE}" sibTransId="{ADB0CB7B-0368-294D-B287-4BB2B7001F75}"/>
    <dgm:cxn modelId="{CD168173-81A5-1E46-AE5D-B89B4D833445}" type="presOf" srcId="{D923C8A4-847C-C044-BC94-BDAF1BF6E02C}" destId="{2FF7A1E7-AF4C-F34F-8E60-E0D04B897396}" srcOrd="0" destOrd="1" presId="urn:microsoft.com/office/officeart/2005/8/layout/chevron2"/>
    <dgm:cxn modelId="{ACBFA874-0F48-B847-8F41-B90861996DB3}" type="presOf" srcId="{EB4596A3-3413-BA41-A249-2563F00B1FA3}" destId="{B954F9CF-31B0-074B-8C34-C246EDCC8927}" srcOrd="0" destOrd="0" presId="urn:microsoft.com/office/officeart/2005/8/layout/chevron2"/>
    <dgm:cxn modelId="{D41ED491-DE0C-8349-AEBC-F72C3C0C4996}" srcId="{BD5DCF90-6805-5044-9858-C2EAB506AE6B}" destId="{D923C8A4-847C-C044-BC94-BDAF1BF6E02C}" srcOrd="1" destOrd="0" parTransId="{F1B14A55-ADA1-6D43-ABB8-7431D69E717C}" sibTransId="{330AF90E-E65D-A141-ACF3-4F0FAB1C7FEC}"/>
    <dgm:cxn modelId="{74AF4D92-6FFE-EB42-B352-E81B1BFFF038}" srcId="{1E413068-BD01-5341-A5EA-3621E4CB7186}" destId="{BD5DCF90-6805-5044-9858-C2EAB506AE6B}" srcOrd="2" destOrd="0" parTransId="{CC08A754-C6BB-B24A-996F-9D3971FCCE04}" sibTransId="{139AF565-8962-0842-924E-B234B21088A1}"/>
    <dgm:cxn modelId="{ACDD2F95-B17C-5049-A8F7-A55F16D99BA3}" type="presOf" srcId="{CEA640DB-102D-2847-B58B-EF9C66DDC166}" destId="{20232EA0-3471-D44A-ACD0-BA31D6FEE18A}" srcOrd="0" destOrd="1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9AAE12A5-8EAE-8F40-845A-68336855C39A}" type="presOf" srcId="{BD5DCF90-6805-5044-9858-C2EAB506AE6B}" destId="{3B899999-DC18-3046-8441-B0DDDE6FE4D4}" srcOrd="0" destOrd="0" presId="urn:microsoft.com/office/officeart/2005/8/layout/chevron2"/>
    <dgm:cxn modelId="{26E202A9-E0AC-0846-BADF-AED642A3A7A2}" type="presOf" srcId="{B39EFBD4-4B96-D94D-9F91-524B032C8025}" destId="{20232EA0-3471-D44A-ACD0-BA31D6FEE18A}" srcOrd="0" destOrd="0" presId="urn:microsoft.com/office/officeart/2005/8/layout/chevron2"/>
    <dgm:cxn modelId="{22DBE9A9-7A17-7843-AC97-B6B5B2B43A07}" type="presOf" srcId="{8CE8EE4A-41BF-E647-BFDF-E836BAE13F06}" destId="{FAF79DC0-03B0-4840-A9C6-A3CC5806E0AA}" srcOrd="0" destOrd="1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C6B821C7-5EF5-994B-911C-B53D9DAB0DC7}" srcId="{B39EFBD4-4B96-D94D-9F91-524B032C8025}" destId="{CEA640DB-102D-2847-B58B-EF9C66DDC166}" srcOrd="0" destOrd="0" parTransId="{995B2D84-4521-634A-8F1A-51120FE51573}" sibTransId="{4509D6FF-8FA0-D146-B0FB-19B603A56851}"/>
    <dgm:cxn modelId="{3F1A52C7-0730-4142-824F-0C463DFA080B}" type="presOf" srcId="{21199F40-670D-074D-A789-40D3BE8ACCD8}" destId="{FAF79DC0-03B0-4840-A9C6-A3CC5806E0AA}" srcOrd="0" destOrd="0" presId="urn:microsoft.com/office/officeart/2005/8/layout/chevron2"/>
    <dgm:cxn modelId="{2C58BECE-0876-4D43-ACFD-31D287CF6FCC}" srcId="{596FFF1D-07FF-E641-AF92-D5491BFD7C02}" destId="{B39EFBD4-4B96-D94D-9F91-524B032C8025}" srcOrd="0" destOrd="0" parTransId="{66D95F06-7259-9045-A8A8-E05C15E67CF7}" sibTransId="{3AE3A530-C74B-A845-8989-4395FF569658}"/>
    <dgm:cxn modelId="{309AB6E4-B565-144E-8050-4117FBB4BD01}" srcId="{BD5DCF90-6805-5044-9858-C2EAB506AE6B}" destId="{CC240551-9157-9F4E-ABC2-111A20FFF571}" srcOrd="0" destOrd="0" parTransId="{07D07534-8584-3C46-8C30-2D3C232A7415}" sibTransId="{561E29A1-DB61-5C4C-B3DE-B945DF6D7C4A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059D4B69-7252-4848-85D5-27E6B8BEC223}" type="presParOf" srcId="{287433BE-74C0-B74D-8DB7-A23A7407D4C5}" destId="{44F42AB5-4C9A-4143-8632-5AFE23874997}" srcOrd="0" destOrd="0" presId="urn:microsoft.com/office/officeart/2005/8/layout/chevron2"/>
    <dgm:cxn modelId="{E9E43C8F-C1F8-FA4F-BD10-85A38A64A768}" type="presParOf" srcId="{44F42AB5-4C9A-4143-8632-5AFE23874997}" destId="{B954F9CF-31B0-074B-8C34-C246EDCC8927}" srcOrd="0" destOrd="0" presId="urn:microsoft.com/office/officeart/2005/8/layout/chevron2"/>
    <dgm:cxn modelId="{EA631218-5B50-A245-9E8D-C188A781FB65}" type="presParOf" srcId="{44F42AB5-4C9A-4143-8632-5AFE23874997}" destId="{FAF79DC0-03B0-4840-A9C6-A3CC5806E0AA}" srcOrd="1" destOrd="0" presId="urn:microsoft.com/office/officeart/2005/8/layout/chevron2"/>
    <dgm:cxn modelId="{7A98CF8C-EA6D-6F4C-BBF9-B8C4621C3701}" type="presParOf" srcId="{287433BE-74C0-B74D-8DB7-A23A7407D4C5}" destId="{3C558D91-B283-404F-8D36-B0DF58B7F047}" srcOrd="1" destOrd="0" presId="urn:microsoft.com/office/officeart/2005/8/layout/chevron2"/>
    <dgm:cxn modelId="{0BC94E87-68CA-604F-8FDE-97EA3BA4C54D}" type="presParOf" srcId="{287433BE-74C0-B74D-8DB7-A23A7407D4C5}" destId="{D14888F2-9E24-6F4F-AAD5-F3C77C4A61C9}" srcOrd="2" destOrd="0" presId="urn:microsoft.com/office/officeart/2005/8/layout/chevron2"/>
    <dgm:cxn modelId="{A72C79CC-8000-134A-A27A-B1463BDA145A}" type="presParOf" srcId="{D14888F2-9E24-6F4F-AAD5-F3C77C4A61C9}" destId="{C12A7E4E-F6DD-A04E-873E-49C3B8FD8C1F}" srcOrd="0" destOrd="0" presId="urn:microsoft.com/office/officeart/2005/8/layout/chevron2"/>
    <dgm:cxn modelId="{3180E58F-FC33-B143-B426-D7022937F6F6}" type="presParOf" srcId="{D14888F2-9E24-6F4F-AAD5-F3C77C4A61C9}" destId="{20232EA0-3471-D44A-ACD0-BA31D6FEE18A}" srcOrd="1" destOrd="0" presId="urn:microsoft.com/office/officeart/2005/8/layout/chevron2"/>
    <dgm:cxn modelId="{E1A94A12-BC82-994B-BDB8-019C777611C5}" type="presParOf" srcId="{287433BE-74C0-B74D-8DB7-A23A7407D4C5}" destId="{9E5B3346-F7F2-F94E-A8FD-E361B2F3D6CB}" srcOrd="3" destOrd="0" presId="urn:microsoft.com/office/officeart/2005/8/layout/chevron2"/>
    <dgm:cxn modelId="{7F055939-87C7-DB47-82FC-B566A9095FE3}" type="presParOf" srcId="{287433BE-74C0-B74D-8DB7-A23A7407D4C5}" destId="{2DD60A68-53C7-3D4E-A2DA-F85DA93AC2A0}" srcOrd="4" destOrd="0" presId="urn:microsoft.com/office/officeart/2005/8/layout/chevron2"/>
    <dgm:cxn modelId="{94D37A75-8896-1049-9D27-C2561D92C488}" type="presParOf" srcId="{2DD60A68-53C7-3D4E-A2DA-F85DA93AC2A0}" destId="{3B899999-DC18-3046-8441-B0DDDE6FE4D4}" srcOrd="0" destOrd="0" presId="urn:microsoft.com/office/officeart/2005/8/layout/chevron2"/>
    <dgm:cxn modelId="{31D56406-F9CF-A043-B644-39A64AED8AB6}" type="presParOf" srcId="{2DD60A68-53C7-3D4E-A2DA-F85DA93AC2A0}" destId="{2FF7A1E7-AF4C-F34F-8E60-E0D04B89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sz="3300" dirty="0"/>
            <a:t>Creating Context</a:t>
          </a:r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 custT="1"/>
      <dgm:spPr/>
      <dgm:t>
        <a:bodyPr/>
        <a:lstStyle/>
        <a:p>
          <a:r>
            <a:rPr lang="en-US" sz="3000" dirty="0"/>
            <a:t>Understanding Business/Market</a:t>
          </a:r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A883412-59CC-9440-A82D-1F7E7CCBE24D}" type="presOf" srcId="{8CE8EE4A-41BF-E647-BFDF-E836BAE13F06}" destId="{FAF79DC0-03B0-4840-A9C6-A3CC5806E0AA}" srcOrd="0" destOrd="1" presId="urn:microsoft.com/office/officeart/2005/8/layout/chevron2"/>
    <dgm:cxn modelId="{23F7703A-D81B-5948-B03D-0CA425AACC46}" type="presOf" srcId="{1E413068-BD01-5341-A5EA-3621E4CB7186}" destId="{287433BE-74C0-B74D-8DB7-A23A7407D4C5}" srcOrd="0" destOrd="0" presId="urn:microsoft.com/office/officeart/2005/8/layout/chevron2"/>
    <dgm:cxn modelId="{6D15055B-1305-AA4D-9489-ED5F6834D429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ECE6BC2-CC77-CD4E-BC76-A5C3E0DA6A7E}" type="presOf" srcId="{21199F40-670D-074D-A789-40D3BE8ACCD8}" destId="{FAF79DC0-03B0-4840-A9C6-A3CC5806E0AA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E38425E2-694A-CB41-9C2B-FCE27B5AF74A}" type="presParOf" srcId="{287433BE-74C0-B74D-8DB7-A23A7407D4C5}" destId="{44F42AB5-4C9A-4143-8632-5AFE23874997}" srcOrd="0" destOrd="0" presId="urn:microsoft.com/office/officeart/2005/8/layout/chevron2"/>
    <dgm:cxn modelId="{82108E3B-A38F-2342-9A8A-DE616283CB47}" type="presParOf" srcId="{44F42AB5-4C9A-4143-8632-5AFE23874997}" destId="{B954F9CF-31B0-074B-8C34-C246EDCC8927}" srcOrd="0" destOrd="0" presId="urn:microsoft.com/office/officeart/2005/8/layout/chevron2"/>
    <dgm:cxn modelId="{0091FADE-30F7-9341-AA57-FA0172E19327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0243" y="261157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Why</a:t>
          </a:r>
        </a:p>
      </dsp:txBody>
      <dsp:txXfrm rot="-5400000">
        <a:off x="2" y="608149"/>
        <a:ext cx="1214471" cy="520488"/>
      </dsp:txXfrm>
    </dsp:sp>
    <dsp:sp modelId="{FAF79DC0-03B0-4840-A9C6-A3CC5806E0AA}">
      <dsp:nvSpPr>
        <dsp:cNvPr id="0" name=""/>
        <dsp:cNvSpPr/>
      </dsp:nvSpPr>
      <dsp:spPr>
        <a:xfrm rot="5400000">
          <a:off x="3757216" y="-2541831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Creating Context</a:t>
          </a:r>
        </a:p>
        <a:p>
          <a:pPr marL="457200" lvl="2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/>
            <a:t>Understanding Business/Market</a:t>
          </a:r>
        </a:p>
      </dsp:txBody>
      <dsp:txXfrm rot="-5400000">
        <a:off x="1214471" y="55965"/>
        <a:ext cx="6158163" cy="1017621"/>
      </dsp:txXfrm>
    </dsp:sp>
    <dsp:sp modelId="{C12A7E4E-F6DD-A04E-873E-49C3B8FD8C1F}">
      <dsp:nvSpPr>
        <dsp:cNvPr id="0" name=""/>
        <dsp:cNvSpPr/>
      </dsp:nvSpPr>
      <dsp:spPr>
        <a:xfrm rot="5400000">
          <a:off x="-260243" y="1803345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What</a:t>
          </a:r>
        </a:p>
      </dsp:txBody>
      <dsp:txXfrm rot="-5400000">
        <a:off x="2" y="2150337"/>
        <a:ext cx="1214471" cy="520488"/>
      </dsp:txXfrm>
    </dsp:sp>
    <dsp:sp modelId="{20232EA0-3471-D44A-ACD0-BA31D6FEE18A}">
      <dsp:nvSpPr>
        <dsp:cNvPr id="0" name=""/>
        <dsp:cNvSpPr/>
      </dsp:nvSpPr>
      <dsp:spPr>
        <a:xfrm rot="5400000">
          <a:off x="3757216" y="-999644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Identify Opportunities</a:t>
          </a:r>
        </a:p>
        <a:p>
          <a:pPr marL="457200" lvl="2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/>
            <a:t>Product/Service</a:t>
          </a:r>
        </a:p>
      </dsp:txBody>
      <dsp:txXfrm rot="-5400000">
        <a:off x="1214471" y="1598152"/>
        <a:ext cx="6158163" cy="1017621"/>
      </dsp:txXfrm>
    </dsp:sp>
    <dsp:sp modelId="{3B899999-DC18-3046-8441-B0DDDE6FE4D4}">
      <dsp:nvSpPr>
        <dsp:cNvPr id="0" name=""/>
        <dsp:cNvSpPr/>
      </dsp:nvSpPr>
      <dsp:spPr>
        <a:xfrm rot="5400000">
          <a:off x="-260243" y="3345532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How</a:t>
          </a:r>
        </a:p>
      </dsp:txBody>
      <dsp:txXfrm rot="-5400000">
        <a:off x="2" y="3692524"/>
        <a:ext cx="1214471" cy="520488"/>
      </dsp:txXfrm>
    </dsp:sp>
    <dsp:sp modelId="{2FF7A1E7-AF4C-F34F-8E60-E0D04B897396}">
      <dsp:nvSpPr>
        <dsp:cNvPr id="0" name=""/>
        <dsp:cNvSpPr/>
      </dsp:nvSpPr>
      <dsp:spPr>
        <a:xfrm rot="5400000">
          <a:off x="3757216" y="542543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Deliver Innovation</a:t>
          </a:r>
        </a:p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Technology</a:t>
          </a:r>
        </a:p>
      </dsp:txBody>
      <dsp:txXfrm rot="-5400000">
        <a:off x="1214471" y="3140340"/>
        <a:ext cx="6158163" cy="10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Creating Context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Understanding 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B58-55DF-6C40-B5A7-5CBB558174C3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C42-96F6-1244-B696-739BE39F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047-5296-8D41-90F3-F5FC3288AC87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ris" TargetMode="External"/><Relationship Id="rId2" Type="http://schemas.openxmlformats.org/officeDocument/2006/relationships/hyperlink" Target="https://www.epa.gov/toxics-release-inventory-tri-progr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gentguides.com/" TargetMode="External"/><Relationship Id="rId3" Type="http://schemas.openxmlformats.org/officeDocument/2006/relationships/hyperlink" Target="https://www.acs.org/content/dam/acsorg/greenchemistry/industriainnovation/roundtable/process-mass-intensity-calculation-tool.xls" TargetMode="External"/><Relationship Id="rId7" Type="http://schemas.openxmlformats.org/officeDocument/2006/relationships/hyperlink" Target="https://www.acs.org/content/acs/en/greenchemistry/research-innovation/tools-for-green-chemistry/green-chemistry-innovation-scorecard-calculator.html" TargetMode="External"/><Relationship Id="rId2" Type="http://schemas.openxmlformats.org/officeDocument/2006/relationships/hyperlink" Target="http://learning.chem21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rveys.acs.org/se.ashx?s=04BD76CC0E5496A7" TargetMode="External"/><Relationship Id="rId5" Type="http://schemas.openxmlformats.org/officeDocument/2006/relationships/hyperlink" Target="http://solventguide.gsk.com/" TargetMode="External"/><Relationship Id="rId4" Type="http://schemas.openxmlformats.org/officeDocument/2006/relationships/hyperlink" Target="https://www.acs.org/content/acs/en/greenchemistry/research-innovation/tools-for-green-chemistry/solvent-tool.html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chemicalsafety/risk-assessment/oecd-qsar-toolbox.htm" TargetMode="External"/><Relationship Id="rId3" Type="http://schemas.openxmlformats.org/officeDocument/2006/relationships/hyperlink" Target="http://eiolca.net/" TargetMode="External"/><Relationship Id="rId7" Type="http://schemas.openxmlformats.org/officeDocument/2006/relationships/hyperlink" Target="https://docs.wixstatic.com/ugd/c7d2f6_150fc09c9388456db93874b4a56c6b68.pdf" TargetMode="External"/><Relationship Id="rId2" Type="http://schemas.openxmlformats.org/officeDocument/2006/relationships/hyperlink" Target="http://www.chemspid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enchem.uoregon.edu/Pages/MapDisplay.php" TargetMode="External"/><Relationship Id="rId5" Type="http://schemas.openxmlformats.org/officeDocument/2006/relationships/hyperlink" Target="https://www.chemsafetypro.com/Topics/CRA/How_to_Use_US_EPA_EPI_Suite_to_Predict_Chemical_Substance_Properties.html" TargetMode="External"/><Relationship Id="rId4" Type="http://schemas.openxmlformats.org/officeDocument/2006/relationships/hyperlink" Target="https://www.chemsafetypro.com/Topics/CRA/ecotox_aquatic_toxicity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722784"/>
            <a:ext cx="9144000" cy="4213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From Theory to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6D2F-7CCB-4003-8B17-95D77E1A2D20}"/>
              </a:ext>
            </a:extLst>
          </p:cNvPr>
          <p:cNvSpPr txBox="1"/>
          <p:nvPr/>
        </p:nvSpPr>
        <p:spPr>
          <a:xfrm>
            <a:off x="710350" y="6525717"/>
            <a:ext cx="21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Image: NASA Earth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4FB7-FC8F-4C87-B7E9-6FA1F066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2575703"/>
            <a:ext cx="6072373" cy="3228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6" y="4341829"/>
            <a:ext cx="2874547" cy="8623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C733563-5DFB-D84F-866F-3A4C8CE30DE1}"/>
              </a:ext>
            </a:extLst>
          </p:cNvPr>
          <p:cNvSpPr txBox="1">
            <a:spLocks/>
          </p:cNvSpPr>
          <p:nvPr/>
        </p:nvSpPr>
        <p:spPr>
          <a:xfrm>
            <a:off x="743674" y="320448"/>
            <a:ext cx="11246129" cy="121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FFBE9-7396-E046-A9CA-8682FD996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08" y="2278053"/>
            <a:ext cx="10249039" cy="34655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Raw materials extraction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400" b="1" dirty="0">
              <a:latin typeface="+mn-lt"/>
            </a:endParaRP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Production of waste and energy consumption during raw material extraction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Social conditions/impact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Resource depletion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High impact materials: rare/precious metals, natural extracts (perfume ingredients), </a:t>
            </a:r>
            <a:r>
              <a:rPr lang="en-US" sz="2600" dirty="0" err="1">
                <a:latin typeface="+mn-lt"/>
              </a:rPr>
              <a:t>etc</a:t>
            </a:r>
            <a:endParaRPr lang="en-US" sz="2600" dirty="0">
              <a:latin typeface="+mn-lt"/>
            </a:endParaRP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Transportation of raw materials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2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4" y="2015191"/>
            <a:ext cx="10479353" cy="469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n-lt"/>
              </a:rPr>
              <a:t>Design strategy for raw materials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hazard for the materials used: avoid materials that are persistent, </a:t>
            </a:r>
            <a:r>
              <a:rPr lang="en-US" sz="2000" dirty="0" err="1">
                <a:latin typeface="+mn-lt"/>
              </a:rPr>
              <a:t>bioacummulative</a:t>
            </a:r>
            <a:r>
              <a:rPr lang="en-US" sz="2000" dirty="0">
                <a:latin typeface="+mn-lt"/>
              </a:rPr>
              <a:t>, have high toxicity profile</a:t>
            </a: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</a:t>
            </a:r>
            <a:r>
              <a:rPr lang="en-US" sz="2000" b="1" dirty="0">
                <a:latin typeface="+mn-lt"/>
              </a:rPr>
              <a:t>renewable</a:t>
            </a:r>
            <a:r>
              <a:rPr lang="en-US" sz="2000" dirty="0">
                <a:latin typeface="+mn-lt"/>
              </a:rPr>
              <a:t> materials like carbohydrates, lipids, biopolymers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</a:t>
            </a:r>
            <a:r>
              <a:rPr lang="en-US" sz="2000" b="1" dirty="0">
                <a:latin typeface="+mn-lt"/>
              </a:rPr>
              <a:t>recycled</a:t>
            </a:r>
            <a:r>
              <a:rPr lang="en-US" sz="2000" dirty="0">
                <a:latin typeface="+mn-lt"/>
              </a:rPr>
              <a:t> materials or materials from the waste stream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b="1" dirty="0">
                <a:latin typeface="+mn-lt"/>
              </a:rPr>
              <a:t>Reduce</a:t>
            </a:r>
            <a:r>
              <a:rPr lang="en-US" sz="2000" dirty="0">
                <a:latin typeface="+mn-lt"/>
              </a:rPr>
              <a:t> the number of raw materials used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b="1" dirty="0">
                <a:latin typeface="+mn-lt"/>
              </a:rPr>
              <a:t>Minimize transportation </a:t>
            </a:r>
            <a:r>
              <a:rPr lang="en-US" sz="2000" dirty="0">
                <a:latin typeface="+mn-lt"/>
              </a:rPr>
              <a:t>(locally sourced, or manufacturing shifted onsite)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that generate a lot of waste or are energy intensive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produced in environmentally damaging way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619794" y="3234357"/>
            <a:ext cx="9496696" cy="10961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17119" y="3164691"/>
            <a:ext cx="9181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BIOWIN or PBT Profiler (http://</a:t>
            </a:r>
            <a:r>
              <a:rPr lang="en-US" dirty="0" err="1"/>
              <a:t>www.pbtprofiler.net</a:t>
            </a:r>
            <a:r>
              <a:rPr lang="en-US" dirty="0"/>
              <a:t>/</a:t>
            </a:r>
            <a:r>
              <a:rPr lang="en-US" dirty="0" err="1"/>
              <a:t>default.asp</a:t>
            </a:r>
            <a:r>
              <a:rPr lang="en-US" dirty="0"/>
              <a:t>) for persistence/degradation and </a:t>
            </a:r>
            <a:r>
              <a:rPr lang="en-US" dirty="0" err="1"/>
              <a:t>bioconcentration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ChemHAT</a:t>
            </a:r>
            <a:r>
              <a:rPr lang="en-US" dirty="0"/>
              <a:t>, </a:t>
            </a:r>
            <a:r>
              <a:rPr lang="en-US" dirty="0" err="1"/>
              <a:t>Protox</a:t>
            </a:r>
            <a:r>
              <a:rPr lang="en-US" dirty="0"/>
              <a:t>, </a:t>
            </a:r>
            <a:r>
              <a:rPr lang="en-US" dirty="0" err="1"/>
              <a:t>ChemSpider</a:t>
            </a:r>
            <a:r>
              <a:rPr lang="en-US" dirty="0"/>
              <a:t> for toxicity profile</a:t>
            </a:r>
          </a:p>
          <a:p>
            <a:r>
              <a:rPr lang="en-US" dirty="0" err="1"/>
              <a:t>EcoSAR</a:t>
            </a:r>
            <a:r>
              <a:rPr lang="en-US" dirty="0"/>
              <a:t> (not discussed) for </a:t>
            </a:r>
            <a:r>
              <a:rPr lang="en-US" dirty="0" err="1"/>
              <a:t>ecotoxicity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2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162" y="2500313"/>
            <a:ext cx="9658351" cy="328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Manufacturing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Possibly the greatest impact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Extensive processing that uses energy and produces a large volume of waste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Examples include consumer products and chemicals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60" y="2059795"/>
            <a:ext cx="10515600" cy="468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manufacturing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b="1" dirty="0">
                <a:latin typeface="+mn-lt"/>
              </a:rPr>
              <a:t>Improve</a:t>
            </a:r>
            <a:r>
              <a:rPr lang="en-US" sz="2000" dirty="0">
                <a:latin typeface="+mn-lt"/>
              </a:rPr>
              <a:t> energy </a:t>
            </a:r>
            <a:r>
              <a:rPr lang="en-US" sz="2000" b="1" dirty="0">
                <a:latin typeface="+mn-lt"/>
              </a:rPr>
              <a:t>efficiency</a:t>
            </a:r>
            <a:r>
              <a:rPr lang="en-US" sz="2000" dirty="0">
                <a:latin typeface="+mn-lt"/>
              </a:rPr>
              <a:t> of the process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Use technologies which </a:t>
            </a:r>
            <a:r>
              <a:rPr lang="en-US" sz="2000" b="1" dirty="0">
                <a:latin typeface="+mn-lt"/>
              </a:rPr>
              <a:t>minimize</a:t>
            </a:r>
            <a:r>
              <a:rPr lang="en-US" sz="2000" dirty="0">
                <a:latin typeface="+mn-lt"/>
              </a:rPr>
              <a:t> production of </a:t>
            </a:r>
            <a:r>
              <a:rPr lang="en-US" sz="2000" b="1" dirty="0">
                <a:latin typeface="+mn-lt"/>
              </a:rPr>
              <a:t>waste and emissions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b="1" dirty="0">
                <a:latin typeface="+mn-lt"/>
              </a:rPr>
              <a:t>Use renewable energy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Avoid hazardous process and auxiliary materials (use safer solvents)</a:t>
            </a: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r>
              <a:rPr lang="en-US" sz="2000" b="1" dirty="0">
                <a:latin typeface="+mn-lt"/>
              </a:rPr>
              <a:t>Recycle</a:t>
            </a:r>
            <a:r>
              <a:rPr lang="en-US" sz="2000" dirty="0">
                <a:latin typeface="+mn-lt"/>
              </a:rPr>
              <a:t> process </a:t>
            </a:r>
            <a:r>
              <a:rPr lang="en-US" sz="2000" b="1" dirty="0">
                <a:latin typeface="+mn-lt"/>
              </a:rPr>
              <a:t>materials</a:t>
            </a:r>
            <a:r>
              <a:rPr lang="en-US" sz="2000" dirty="0">
                <a:latin typeface="+mn-lt"/>
              </a:rPr>
              <a:t> (solvents/water)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Choose disposal to minimize environmental impact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/>
              <a:t>Use waste as a feedstock for another process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947593" y="3996737"/>
            <a:ext cx="9065623" cy="126035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3315" y="3893024"/>
            <a:ext cx="898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solvent selection guides for better solvent alternative</a:t>
            </a:r>
          </a:p>
          <a:p>
            <a:r>
              <a:rPr lang="en-US" dirty="0"/>
              <a:t>Identify chemicals of concern: Toxic Release Inventory  (</a:t>
            </a:r>
            <a:r>
              <a:rPr lang="en-US" dirty="0">
                <a:hlinkClick r:id="rId2"/>
              </a:rPr>
              <a:t>https://www.epa.gov/toxics-release-inventory-tri-program</a:t>
            </a:r>
            <a:r>
              <a:rPr lang="en-US" dirty="0"/>
              <a:t>)</a:t>
            </a:r>
          </a:p>
          <a:p>
            <a:r>
              <a:rPr lang="en-US" dirty="0"/>
              <a:t>Use IRIS (</a:t>
            </a:r>
            <a:r>
              <a:rPr lang="en-US" dirty="0">
                <a:hlinkClick r:id="rId3"/>
              </a:rPr>
              <a:t>https://www.epa.gov/iris</a:t>
            </a:r>
            <a:r>
              <a:rPr lang="en-US" dirty="0"/>
              <a:t> ) to check human health effect from chemical exposure</a:t>
            </a:r>
          </a:p>
          <a:p>
            <a:r>
              <a:rPr lang="en-US" dirty="0"/>
              <a:t>Atom economy, E-factor for reaction performance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81118" y="2342754"/>
            <a:ext cx="9791697" cy="292932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+mn-lt"/>
              </a:rPr>
              <a:t>Distribution</a:t>
            </a:r>
            <a:endParaRPr lang="en-US" b="1" dirty="0"/>
          </a:p>
          <a:p>
            <a:pPr marL="525463" indent="-254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Products which are transported over long distances, are heavy and require a lot of packaging</a:t>
            </a:r>
          </a:p>
          <a:p>
            <a:pPr marL="982663" lvl="1" indent="-254000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Example includes fresh out of season vegetables shipped to locations around the world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4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34" y="2301291"/>
            <a:ext cx="10091738" cy="352801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distribution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Minimize packaging per unit of service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Use returnable packaging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Avoid PVC and use packaging from renewable feedstocks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Manufacture product at the point of use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Use a lower impact transportation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3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4" y="2399913"/>
            <a:ext cx="9534518" cy="290075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latin typeface="+mn-lt"/>
              </a:rPr>
              <a:t>Use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Products that are inherently safe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Products with high durability that go through many cycles</a:t>
            </a:r>
          </a:p>
          <a:p>
            <a:pPr marL="928688" lvl="1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Examples include cars, laser printers and dishwashers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2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119" y="2288743"/>
            <a:ext cx="9634532" cy="371200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Design strategy for use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Minimize energy efficiency per unit of service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product be made safer for a human and environment?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amount of product be automated to avoid losses of product?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out waste and emissions in use or make it environmentally benign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Minimize auxiliary processes and make materials renewable and recyclable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Collect and recycle waste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400" b="1" dirty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9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6" y="2433367"/>
            <a:ext cx="8763000" cy="262689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latin typeface="+mn-lt"/>
              </a:rPr>
              <a:t>Disposal (End-of-Life)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Products that are toxic or persistent are hard to dispose</a:t>
            </a:r>
          </a:p>
          <a:p>
            <a:pPr marL="928688" lvl="1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Example includes batteries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9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122" y="2265050"/>
            <a:ext cx="9863131" cy="420191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disposal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so that manufacturer can </a:t>
            </a:r>
            <a:r>
              <a:rPr lang="en-US" sz="2200" b="1" dirty="0">
                <a:latin typeface="+mn-lt"/>
              </a:rPr>
              <a:t>recover and reuse </a:t>
            </a:r>
            <a:r>
              <a:rPr lang="en-US" sz="2200" dirty="0">
                <a:latin typeface="+mn-lt"/>
              </a:rPr>
              <a:t>the </a:t>
            </a:r>
            <a:r>
              <a:rPr lang="en-US" sz="2200" b="1" dirty="0">
                <a:latin typeface="+mn-lt"/>
              </a:rPr>
              <a:t>product</a:t>
            </a:r>
            <a:r>
              <a:rPr lang="en-US" sz="2200" dirty="0">
                <a:latin typeface="+mn-lt"/>
              </a:rPr>
              <a:t> at end of life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b="1" dirty="0">
                <a:latin typeface="+mn-lt"/>
              </a:rPr>
              <a:t>Design for </a:t>
            </a:r>
            <a:r>
              <a:rPr lang="en-US" sz="2200" dirty="0">
                <a:latin typeface="+mn-lt"/>
              </a:rPr>
              <a:t>easy </a:t>
            </a:r>
            <a:r>
              <a:rPr lang="en-US" sz="2200" b="1" dirty="0">
                <a:latin typeface="+mn-lt"/>
              </a:rPr>
              <a:t>disassembly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individual components be recycled at the end of life?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b="1" dirty="0">
                <a:latin typeface="+mn-lt"/>
              </a:rPr>
              <a:t>Avoid</a:t>
            </a:r>
            <a:r>
              <a:rPr lang="en-US" sz="2200" dirty="0">
                <a:latin typeface="+mn-lt"/>
              </a:rPr>
              <a:t> harmful </a:t>
            </a:r>
            <a:r>
              <a:rPr lang="en-US" sz="2200" b="1" dirty="0">
                <a:latin typeface="+mn-lt"/>
              </a:rPr>
              <a:t>substances</a:t>
            </a:r>
            <a:r>
              <a:rPr lang="en-US" sz="2200" dirty="0">
                <a:latin typeface="+mn-lt"/>
              </a:rPr>
              <a:t> that could be released at end of life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Ensure that </a:t>
            </a:r>
            <a:r>
              <a:rPr lang="en-US" sz="2200" b="1" dirty="0">
                <a:latin typeface="+mn-lt"/>
              </a:rPr>
              <a:t>a toxic substance </a:t>
            </a:r>
            <a:r>
              <a:rPr lang="en-US" sz="2200" dirty="0">
                <a:latin typeface="+mn-lt"/>
              </a:rPr>
              <a:t>can be </a:t>
            </a:r>
            <a:r>
              <a:rPr lang="en-US" sz="2200" b="1" dirty="0">
                <a:latin typeface="+mn-lt"/>
              </a:rPr>
              <a:t>easily extracted </a:t>
            </a:r>
            <a:r>
              <a:rPr lang="en-US" sz="2200" dirty="0">
                <a:latin typeface="+mn-lt"/>
              </a:rPr>
              <a:t>from the product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b="1" dirty="0">
                <a:latin typeface="+mn-lt"/>
              </a:rPr>
              <a:t>Design materials </a:t>
            </a:r>
            <a:r>
              <a:rPr lang="en-US" sz="2200" dirty="0">
                <a:latin typeface="+mn-lt"/>
              </a:rPr>
              <a:t>that are </a:t>
            </a:r>
            <a:r>
              <a:rPr lang="en-US" sz="2200" b="1" dirty="0">
                <a:latin typeface="+mn-lt"/>
              </a:rPr>
              <a:t>biodegradable</a:t>
            </a:r>
            <a:r>
              <a:rPr lang="en-US" sz="2200" dirty="0">
                <a:latin typeface="+mn-lt"/>
              </a:rPr>
              <a:t> and compostable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/>
              <a:t>Consumer information on recycling streams and means.</a:t>
            </a:r>
            <a:endParaRPr lang="en-US" sz="22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0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1333670" y="1453455"/>
            <a:ext cx="7205045" cy="485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600" dirty="0"/>
              <a:t>Implementation: Why, What, and How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600" dirty="0"/>
              <a:t>Understanding Context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22785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07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770761"/>
            <a:ext cx="9726549" cy="435133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Based on the life cycle, assess the overall improvement to the process/technology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Identify if any tradeoffs were made between green chemistry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739707" y="242139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960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8" y="1654169"/>
            <a:ext cx="1022031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International Flavors &amp; Fragrances </a:t>
            </a:r>
            <a:r>
              <a:rPr lang="en-US" b="1" dirty="0" err="1">
                <a:latin typeface="+mn-lt"/>
              </a:rPr>
              <a:t>Inc</a:t>
            </a:r>
            <a:r>
              <a:rPr lang="en-US" b="1" dirty="0">
                <a:latin typeface="+mn-lt"/>
              </a:rPr>
              <a:t> (IFF)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000" b="1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International company employing ~7000 people with manufacturing facilities in 35 countries and current market of $10 billion.</a:t>
            </a: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In Vision 2020, they committed to embed sustainability in the company culture and develop a measurable metrics which will support triple bottom line. </a:t>
            </a: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As a part of this initiative they developed a Green Chemistry Assessment tool, to track their progress.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97508" y="242139"/>
            <a:ext cx="77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Others Track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01128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332" y="1439532"/>
            <a:ext cx="9458318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endParaRPr lang="en-US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Internal, easy to apply, uniform and standardized method of analyzing safety, health and environmental impact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Distributed and accepted by scientists and staff across the globe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Sharable with technical and non-technical experts, senior managers, customers and other stakeholders within IFF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422986" y="227851"/>
            <a:ext cx="734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Green Chemistry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5482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662772"/>
            <a:ext cx="4614862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Each Green Chemistry principle has a scoring system to improve process, operations and products with the purpose of having a positive impact on TBL</a:t>
            </a:r>
          </a:p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Score for each principle ranges from 0 (worst) to 5 (best)</a:t>
            </a:r>
          </a:p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*Results are presented in the radar chart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536679"/>
              </p:ext>
            </p:extLst>
          </p:nvPr>
        </p:nvGraphicFramePr>
        <p:xfrm>
          <a:off x="5584117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305" y="6430126"/>
            <a:ext cx="847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Scoring is relative and specifically developed for IFF products. It is not shared publically.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22785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8295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0" y="1782761"/>
            <a:ext cx="5329518" cy="4351338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+mn-lt"/>
              </a:rPr>
              <a:t>While IFF uses the scoring system internally, their guidelines may be useful for other companies</a:t>
            </a:r>
          </a:p>
          <a:p>
            <a:pPr lvl="1">
              <a:lnSpc>
                <a:spcPct val="114000"/>
              </a:lnSpc>
              <a:spcBef>
                <a:spcPts val="1700"/>
              </a:spcBef>
            </a:pPr>
            <a:r>
              <a:rPr lang="en-US" sz="2200" dirty="0">
                <a:latin typeface="+mn-lt"/>
              </a:rPr>
              <a:t>If a process generates hazardous waste, it is assigned 0 </a:t>
            </a:r>
          </a:p>
          <a:p>
            <a:pPr lvl="1">
              <a:lnSpc>
                <a:spcPct val="114000"/>
              </a:lnSpc>
              <a:spcBef>
                <a:spcPts val="1700"/>
              </a:spcBef>
            </a:pPr>
            <a:r>
              <a:rPr lang="en-US" sz="2200" dirty="0">
                <a:latin typeface="+mn-lt"/>
              </a:rPr>
              <a:t>If the process has over 80% </a:t>
            </a:r>
            <a:r>
              <a:rPr lang="en-US" sz="2200" dirty="0"/>
              <a:t>atom economy</a:t>
            </a:r>
            <a:r>
              <a:rPr lang="en-US" sz="2200" dirty="0">
                <a:latin typeface="+mn-lt"/>
              </a:rPr>
              <a:t>, then it is assigned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242139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56393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022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481687"/>
            <a:ext cx="9615488" cy="489530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600" dirty="0">
                <a:latin typeface="+mn-lt"/>
              </a:rPr>
              <a:t>Fragrance aroma used in perfumery applications such as personal care and fine fragrances.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dirty="0">
                <a:latin typeface="+mn-lt"/>
              </a:rPr>
              <a:t>New synthesis includes: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+mn-lt"/>
              </a:rPr>
              <a:t>Environmental Benefits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Improvement in mass efficiency from 25 </a:t>
            </a:r>
            <a:r>
              <a:rPr lang="en-US" sz="3800" dirty="0"/>
              <a:t>to </a:t>
            </a:r>
            <a:r>
              <a:rPr lang="en-US" sz="3800" dirty="0">
                <a:latin typeface="+mn-lt"/>
              </a:rPr>
              <a:t>85%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Chemical waste elimination up to 80%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Improved worker safety in reduction of hazardous waste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b="1" dirty="0">
              <a:latin typeface="+mn-lt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+mn-lt"/>
              </a:rPr>
              <a:t>Economic benefits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94</a:t>
            </a:r>
            <a:r>
              <a:rPr lang="en-US" sz="3800" dirty="0"/>
              <a:t>% reduction in energy cost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Greater efficiency leading to lower costs for chemical resources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Reduction for capital cost for equipment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Reduction of technical failures during scale-up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107" y="5715211"/>
            <a:ext cx="2916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/>
              <a:t>2 reaction steps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845781" y="227851"/>
            <a:ext cx="45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Synthesis of </a:t>
            </a:r>
            <a:r>
              <a:rPr lang="en-US" sz="4000" b="1" dirty="0" err="1"/>
              <a:t>Veridan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826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052" y="2466619"/>
            <a:ext cx="7210856" cy="4106373"/>
          </a:xfrm>
        </p:spPr>
        <p:txBody>
          <a:bodyPr>
            <a:normAutofit fontScale="77500" lnSpcReduction="20000"/>
          </a:bodyPr>
          <a:lstStyle/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</a:rPr>
              <a:t>Prevent waste (3</a:t>
            </a:r>
            <a:r>
              <a:rPr lang="en-US" sz="2600" dirty="0">
                <a:latin typeface="+mn-lt"/>
                <a:sym typeface="Wingdings"/>
              </a:rPr>
              <a:t>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High, non-hazardous waste was reduced by 50 tons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Atom economy (34)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Yield increased by 10%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Less hazardous synthesis (14)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Elimination of safety hazards (not defined)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Design benign chemicals (33)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No change in score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Benign solvents (33)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No change in score: same non-hazardous solvents used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Design for energy efficiency (35)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Increase from 8kg/h*m</a:t>
            </a:r>
            <a:r>
              <a:rPr lang="en-US" sz="2200" baseline="30000" dirty="0">
                <a:latin typeface="+mn-lt"/>
                <a:sym typeface="Wingdings"/>
              </a:rPr>
              <a:t>3 </a:t>
            </a:r>
            <a:r>
              <a:rPr lang="en-US" sz="2200" dirty="0">
                <a:latin typeface="+mn-lt"/>
                <a:sym typeface="Wingdings"/>
              </a:rPr>
              <a:t>to</a:t>
            </a:r>
            <a:r>
              <a:rPr lang="en-US" sz="2200" baseline="30000" dirty="0">
                <a:latin typeface="+mn-lt"/>
                <a:sym typeface="Wingdings"/>
              </a:rPr>
              <a:t> </a:t>
            </a:r>
            <a:r>
              <a:rPr lang="en-US" sz="2200" dirty="0">
                <a:latin typeface="+mn-lt"/>
                <a:sym typeface="Wingdings"/>
              </a:rPr>
              <a:t>100kg/h*m</a:t>
            </a:r>
            <a:r>
              <a:rPr lang="en-US" sz="2200" baseline="30000" dirty="0">
                <a:latin typeface="+mn-lt"/>
                <a:sym typeface="Wingdings"/>
              </a:rPr>
              <a:t>3 </a:t>
            </a:r>
            <a:endParaRPr lang="en-US" sz="2200" dirty="0">
              <a:latin typeface="+mn-lt"/>
              <a:sym typeface="Wingdings"/>
            </a:endParaRPr>
          </a:p>
          <a:p>
            <a:pPr marL="514350" indent="-51435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22785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85978" y="3375027"/>
            <a:ext cx="3267496" cy="1305466"/>
          </a:xfrm>
          <a:prstGeom prst="wedgeRoundRectCallout">
            <a:avLst>
              <a:gd name="adj1" fmla="val -74930"/>
              <a:gd name="adj2" fmla="val -6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Improvement from assigned value 3 in the traditional reaction to value 4 in the new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A5E8-82FA-6341-A7BB-42E38BF6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5" y="1289538"/>
            <a:ext cx="7620325" cy="11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79" y="1604074"/>
            <a:ext cx="9738318" cy="466777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</a:rPr>
              <a:t>7. Use of renewable feedstocks (0</a:t>
            </a:r>
            <a:r>
              <a:rPr lang="en-US" sz="2400" dirty="0">
                <a:latin typeface="+mn-lt"/>
                <a:sym typeface="Wingdings"/>
              </a:rPr>
              <a:t>0)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The process does not use renewable feedstock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8. Reduce derivatives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derivatives involved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9. Catalysis (11)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catalyst used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10. Design for biodegradation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change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11. RT analysis for pollution prevention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Process monitoring and control present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12. Design for accident prevention (35)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Process hazards eliminated</a:t>
            </a:r>
            <a:endParaRPr lang="en-US" dirty="0">
              <a:latin typeface="+mn-lt"/>
              <a:sym typeface="Wingding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242139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76037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54073"/>
              </p:ext>
            </p:extLst>
          </p:nvPr>
        </p:nvGraphicFramePr>
        <p:xfrm>
          <a:off x="1461093" y="742955"/>
          <a:ext cx="9783171" cy="61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E5F34-2F8F-4D17-9399-8135CE0C062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500D3C-B226-40F6-9C21-AFBEEFCE7F42}"/>
              </a:ext>
            </a:extLst>
          </p:cNvPr>
          <p:cNvSpPr txBox="1"/>
          <p:nvPr/>
        </p:nvSpPr>
        <p:spPr>
          <a:xfrm>
            <a:off x="1418259" y="22785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546826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7005" y="2025686"/>
            <a:ext cx="10323287" cy="4575140"/>
          </a:xfrm>
        </p:spPr>
        <p:txBody>
          <a:bodyPr>
            <a:noAutofit/>
          </a:bodyPr>
          <a:lstStyle/>
          <a:p>
            <a:pPr marL="514350" indent="-365760">
              <a:buFont typeface="+mj-lt"/>
              <a:buAutoNum type="arabicPeriod"/>
            </a:pPr>
            <a:r>
              <a:rPr lang="en-US" sz="2200" dirty="0">
                <a:latin typeface="+mn-lt"/>
              </a:rPr>
              <a:t>Prevent waste (3</a:t>
            </a:r>
            <a:r>
              <a:rPr lang="en-US" sz="2200" dirty="0">
                <a:latin typeface="+mn-lt"/>
                <a:sym typeface="Wingdings"/>
              </a:rPr>
              <a:t>5)</a:t>
            </a:r>
          </a:p>
          <a:p>
            <a:pPr marL="914400" lvl="1"/>
            <a:r>
              <a:rPr lang="en-US" sz="2000" dirty="0">
                <a:sym typeface="Wingdings"/>
              </a:rPr>
              <a:t>Waste reduced by 80%, solvent recyclable between batches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Atom economy (15)</a:t>
            </a:r>
          </a:p>
          <a:p>
            <a:pPr marL="914400" lvl="1"/>
            <a:r>
              <a:rPr lang="en-US" sz="2000" dirty="0">
                <a:sym typeface="Wingdings"/>
              </a:rPr>
              <a:t>Mass efficiency increased from 25-80%, yield improved by 10%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Less hazardous synthesis (35)</a:t>
            </a:r>
          </a:p>
          <a:p>
            <a:pPr marL="914400" lvl="1"/>
            <a:r>
              <a:rPr lang="en-US" sz="2000" dirty="0" err="1">
                <a:sym typeface="Wingdings"/>
              </a:rPr>
              <a:t>Aluminium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isopropoxide</a:t>
            </a:r>
            <a:r>
              <a:rPr lang="en-US" sz="2000" dirty="0">
                <a:sym typeface="Wingdings"/>
              </a:rPr>
              <a:t> and phosphoric acid oxidation replaced by air and catalyst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Design benign chemicals (33)</a:t>
            </a:r>
          </a:p>
          <a:p>
            <a:pPr marL="914400" lvl="1"/>
            <a:r>
              <a:rPr lang="en-US" sz="2000" dirty="0">
                <a:sym typeface="Wingdings"/>
              </a:rPr>
              <a:t>No change in score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Benign solvents (35)</a:t>
            </a:r>
          </a:p>
          <a:p>
            <a:pPr marL="914400" lvl="1"/>
            <a:r>
              <a:rPr lang="en-US" sz="2000" dirty="0">
                <a:sym typeface="Wingdings"/>
              </a:rPr>
              <a:t>Acetone replaced by water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Design for energy efficiency (44)</a:t>
            </a:r>
          </a:p>
          <a:p>
            <a:pPr marL="914400" lvl="1"/>
            <a:r>
              <a:rPr lang="en-US" sz="2000" dirty="0">
                <a:sym typeface="Wingdings"/>
              </a:rPr>
              <a:t>Reaction run at atmospheric pressure and temperature below 100</a:t>
            </a:r>
            <a:r>
              <a:rPr lang="en-US" sz="2000" baseline="30000" dirty="0">
                <a:sym typeface="Wingdings"/>
              </a:rPr>
              <a:t>o</a:t>
            </a:r>
            <a:r>
              <a:rPr lang="en-US" sz="2000" dirty="0">
                <a:sym typeface="Wingdings"/>
              </a:rPr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-193240" y="98538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42123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DCC8C-8C94-7043-A469-86879B2A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76" y="1097960"/>
            <a:ext cx="6742572" cy="1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678" y="5275816"/>
            <a:ext cx="4586641" cy="5770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+mn-lt"/>
              </a:rPr>
              <a:t>Why </a:t>
            </a:r>
            <a:r>
              <a:rPr lang="en-US" sz="3600" b="1" dirty="0">
                <a:latin typeface="+mn-lt"/>
                <a:sym typeface="Wingdings"/>
              </a:rPr>
              <a:t> What  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325" y="1737057"/>
            <a:ext cx="8605345" cy="2305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/>
              <a:t>After several hours of listening to lectures, doing exercises, and viewing case studies, how do you go about implementation and/or dissemination of Green Chemistry?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544" y="4573689"/>
            <a:ext cx="5598905" cy="48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dirty="0"/>
              <a:t>The process can be summarized in 3 words: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C761D-8FDB-4F72-B815-A5B2F1D17F4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3E9A4-F8E7-47D9-9058-CEBA32A5BCAA}"/>
              </a:ext>
            </a:extLst>
          </p:cNvPr>
          <p:cNvSpPr txBox="1"/>
          <p:nvPr/>
        </p:nvSpPr>
        <p:spPr>
          <a:xfrm>
            <a:off x="4581267" y="227851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66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0150" y="1439532"/>
            <a:ext cx="9758363" cy="498755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7. Use of renewable feedstocks (0</a:t>
            </a:r>
            <a:r>
              <a:rPr lang="en-US" sz="2400" dirty="0">
                <a:latin typeface="+mn-lt"/>
                <a:sym typeface="Wingdings"/>
              </a:rPr>
              <a:t>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+mn-lt"/>
                <a:sym typeface="Wingdings"/>
              </a:rPr>
              <a:t>New process uses air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8. Reduce derivatives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No derivatives involved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9. Catalysis (35)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Use 5% reusable catalyst in place of 66% aluminum </a:t>
            </a:r>
            <a:r>
              <a:rPr lang="en-US" sz="2000" dirty="0" err="1">
                <a:sym typeface="Wingdings"/>
              </a:rPr>
              <a:t>isopropoxide</a:t>
            </a:r>
            <a:endParaRPr lang="en-US" sz="2000" dirty="0">
              <a:sym typeface="Wingdings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10. Design for biodegradation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No change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11. RT analysis for pollution prevention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Process monitoring and control present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12. Design for accident prevention (35)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New engineering controls in place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22785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6931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991459"/>
              </p:ext>
            </p:extLst>
          </p:nvPr>
        </p:nvGraphicFramePr>
        <p:xfrm>
          <a:off x="1637072" y="785822"/>
          <a:ext cx="9451476" cy="607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DF9E12-CB6F-42CE-9840-E16A7704B753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911D8E-0EF8-4F95-BD2F-880885DAE8E9}"/>
              </a:ext>
            </a:extLst>
          </p:cNvPr>
          <p:cNvSpPr txBox="1"/>
          <p:nvPr/>
        </p:nvSpPr>
        <p:spPr>
          <a:xfrm>
            <a:off x="-193240" y="242139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80094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446" y="1725220"/>
            <a:ext cx="996567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No –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because metrics have uncertaintie</a:t>
            </a:r>
            <a:r>
              <a:rPr lang="en-US" dirty="0"/>
              <a:t>s </a:t>
            </a:r>
            <a:r>
              <a:rPr lang="en-US" dirty="0">
                <a:latin typeface="+mn-lt"/>
              </a:rPr>
              <a:t>and may not apply the same way across disciplines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They will still be the need for human decision to weight each parameters</a:t>
            </a:r>
            <a:endParaRPr lang="en-US" dirty="0">
              <a:latin typeface="+mn-lt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But..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They show greening opportunities (see LCA class)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It allows a systematic evaluation and serves as a guide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And it is a good start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5354" y="256427"/>
            <a:ext cx="119013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/>
              <a:t>Is Green Chemistry Assessment Tool an absolute solution?</a:t>
            </a:r>
          </a:p>
        </p:txBody>
      </p:sp>
    </p:spTree>
    <p:extLst>
      <p:ext uri="{BB962C8B-B14F-4D97-AF65-F5344CB8AC3E}">
        <p14:creationId xmlns:p14="http://schemas.microsoft.com/office/powerpoint/2010/main" val="1634769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2785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288" y="1739897"/>
            <a:ext cx="10196512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It is a complete suite of tools developed by BASF to be able to articulate their efforts in Green Chemistry, but also sustainability at large.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20" y="2839721"/>
            <a:ext cx="6172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0460" y="5516242"/>
            <a:ext cx="2769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/>
              <a:t>Impact &amp; Economics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9006" y="3489961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016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42139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28738" y="1611305"/>
            <a:ext cx="10025062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en-US" sz="2400" b="1" i="1" dirty="0"/>
              <a:t>Eco-efficiency is defined as the ratio of economic creation to ecological destruction from the perspective of the end consumer.</a:t>
            </a:r>
          </a:p>
          <a:p>
            <a:pPr eaLnBrk="1" hangingPunct="1">
              <a:lnSpc>
                <a:spcPct val="114000"/>
              </a:lnSpc>
            </a:pPr>
            <a:r>
              <a:rPr lang="en-US" sz="2400" b="1" dirty="0"/>
              <a:t>Six impact categories for the ecologic destruction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Consumption of energy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Consumption of resources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Land use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Emissions into air, water and soil (wastes)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Toxic potential of used and released substances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Risk potential</a:t>
            </a:r>
          </a:p>
          <a:p>
            <a:pPr lvl="1" eaLnBrk="1" hangingPunct="1">
              <a:lnSpc>
                <a:spcPct val="114000"/>
              </a:lnSpc>
            </a:pPr>
            <a:endParaRPr lang="en-US" dirty="0"/>
          </a:p>
          <a:p>
            <a:pPr lvl="1" eaLnBrk="1" hangingPunct="1">
              <a:lnSpc>
                <a:spcPct val="114000"/>
              </a:lnSpc>
            </a:pPr>
            <a:endParaRPr lang="en-US" b="1" i="1" dirty="0"/>
          </a:p>
          <a:p>
            <a:pPr>
              <a:lnSpc>
                <a:spcPct val="114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B8BB1E-E838-415A-84A3-02072469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1" y="1148932"/>
            <a:ext cx="55894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each of these categories is normalized with respect to one another. </a:t>
            </a:r>
          </a:p>
          <a:p>
            <a:pPr eaLnBrk="1" hangingPunct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favorable option for each category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given the value 1 and the other alternatives are given values between 0 and 1 depending on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their evaluated relative impacts.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11C67C6-BF9E-403E-9060-ACF3737A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67" t="8080" r="4635" b="16738"/>
          <a:stretch/>
        </p:blipFill>
        <p:spPr bwMode="auto">
          <a:xfrm>
            <a:off x="497135" y="4009176"/>
            <a:ext cx="3722797" cy="23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1EB877E-EF24-496B-986D-2EBDDA3B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1" y="3499384"/>
            <a:ext cx="3999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Example: ecological fingerprint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1F1EABB-8C3E-4C81-9232-7237EE46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449" y="3658290"/>
            <a:ext cx="3722798" cy="28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E4DBD-794C-43FB-9F6A-66F681B4B27E}"/>
              </a:ext>
            </a:extLst>
          </p:cNvPr>
          <p:cNvSpPr txBox="1"/>
          <p:nvPr/>
        </p:nvSpPr>
        <p:spPr>
          <a:xfrm>
            <a:off x="7416461" y="1369943"/>
            <a:ext cx="443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ecological fingerprint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then combined into a standalone score that can be looked against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3AD543-1CE4-4B74-8A94-595C75E41EBD}"/>
              </a:ext>
            </a:extLst>
          </p:cNvPr>
          <p:cNvSpPr/>
          <p:nvPr/>
        </p:nvSpPr>
        <p:spPr>
          <a:xfrm>
            <a:off x="5985164" y="1662545"/>
            <a:ext cx="1134442" cy="684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DA0BB-A8DD-4442-B606-D2E1949C0953}"/>
              </a:ext>
            </a:extLst>
          </p:cNvPr>
          <p:cNvCxnSpPr/>
          <p:nvPr/>
        </p:nvCxnSpPr>
        <p:spPr>
          <a:xfrm>
            <a:off x="3256633" y="5427722"/>
            <a:ext cx="5481510" cy="92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657E9-0EDE-4625-80CC-28B89C2A6C1B}"/>
              </a:ext>
            </a:extLst>
          </p:cNvPr>
          <p:cNvCxnSpPr>
            <a:cxnSpLocks/>
          </p:cNvCxnSpPr>
          <p:nvPr/>
        </p:nvCxnSpPr>
        <p:spPr>
          <a:xfrm flipV="1">
            <a:off x="3200872" y="4413017"/>
            <a:ext cx="6681494" cy="493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97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2785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5179" y="3673474"/>
            <a:ext cx="2948776" cy="15224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CA" sz="2200" dirty="0"/>
              <a:t>Integration of the Social </a:t>
            </a:r>
            <a:br>
              <a:rPr lang="en-CA" sz="2200" dirty="0"/>
            </a:br>
            <a:r>
              <a:rPr lang="en-CA" sz="2200" dirty="0"/>
              <a:t>Dimension into the Eco-Efficiency Analysis (the </a:t>
            </a:r>
            <a:r>
              <a:rPr lang="en-CA" sz="2200" dirty="0" err="1"/>
              <a:t>SEECube</a:t>
            </a:r>
            <a:r>
              <a:rPr lang="en-CA" sz="2200" dirty="0"/>
              <a:t>®)</a:t>
            </a:r>
            <a:endParaRPr lang="en-US" sz="2200" b="1" i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205480" y="1433513"/>
            <a:ext cx="8520113" cy="5026025"/>
            <a:chOff x="144" y="1056"/>
            <a:chExt cx="5367" cy="31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8" y="1056"/>
              <a:ext cx="2263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021894"/>
                </p:ext>
              </p:extLst>
            </p:nvPr>
          </p:nvGraphicFramePr>
          <p:xfrm>
            <a:off x="144" y="1056"/>
            <a:ext cx="1968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" name="Bitmap Image" r:id="rId4" imgW="4723810" imgH="3153215" progId="PBrush">
                    <p:embed/>
                  </p:oleObj>
                </mc:Choice>
                <mc:Fallback>
                  <p:oleObj name="Bitmap Image" r:id="rId4" imgW="4723810" imgH="3153215" progId="PBrush">
                    <p:embed/>
                    <p:pic>
                      <p:nvPicPr>
                        <p:cNvPr id="13107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056"/>
                          <a:ext cx="1968" cy="1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672" y="2736"/>
            <a:ext cx="2400" cy="1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" name="Bitmap Image" r:id="rId6" imgW="4076190" imgH="2523810" progId="PBrush">
                    <p:embed/>
                  </p:oleObj>
                </mc:Choice>
                <mc:Fallback>
                  <p:oleObj name="Bitmap Image" r:id="rId6" imgW="4076190" imgH="2523810" progId="PBrush">
                    <p:embed/>
                    <p:pic>
                      <p:nvPicPr>
                        <p:cNvPr id="131072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736"/>
                          <a:ext cx="2400" cy="1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634" y="2122"/>
              <a:ext cx="1190" cy="138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721" y="2116"/>
              <a:ext cx="151" cy="71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072" y="2592"/>
              <a:ext cx="1392" cy="1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072" y="2640"/>
              <a:ext cx="1824" cy="15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08" y="248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Weighting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72" y="3024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Normalization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870518" y="2392363"/>
            <a:ext cx="1522413" cy="2143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800" b="1">
                <a:solidFill>
                  <a:srgbClr val="E3E3FF"/>
                </a:solidFill>
                <a:latin typeface="Verdana" pitchFamily="34" charset="0"/>
                <a:cs typeface="Arial" pitchFamily="34" charset="0"/>
              </a:rPr>
              <a:t>working accidents /UB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89718" y="4298949"/>
            <a:ext cx="3733800" cy="2124074"/>
            <a:chOff x="701" y="2861"/>
            <a:chExt cx="2352" cy="1338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 rot="21600000">
              <a:off x="1493" y="2861"/>
              <a:ext cx="720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employees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 rot="21600000">
              <a:off x="2376" y="3332"/>
              <a:ext cx="677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consumer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23" y="3888"/>
              <a:ext cx="677" cy="31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locoal &amp;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national community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194" y="3970"/>
              <a:ext cx="57" cy="15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64" y="3840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future 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generations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01" y="3269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international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community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794433" y="5424674"/>
            <a:ext cx="3042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SEECube</a:t>
            </a:r>
            <a:r>
              <a:rPr lang="en-CA" dirty="0"/>
              <a:t>®: Now </a:t>
            </a:r>
            <a:r>
              <a:rPr lang="en-CA" b="1" dirty="0"/>
              <a:t>cost</a:t>
            </a:r>
            <a:r>
              <a:rPr lang="en-CA" dirty="0"/>
              <a:t>, </a:t>
            </a:r>
            <a:r>
              <a:rPr lang="en-CA" b="1" dirty="0"/>
              <a:t>environmental footprint </a:t>
            </a:r>
            <a:r>
              <a:rPr lang="en-CA" dirty="0"/>
              <a:t>and </a:t>
            </a:r>
            <a:r>
              <a:rPr lang="en-CA" b="1" dirty="0"/>
              <a:t>social acceptability </a:t>
            </a:r>
            <a:r>
              <a:rPr lang="en-CA" dirty="0"/>
              <a:t>can be seen in one integral graph.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8896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42139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5861" y="1497003"/>
            <a:ext cx="9686926" cy="4351338"/>
          </a:xfrm>
        </p:spPr>
        <p:txBody>
          <a:bodyPr/>
          <a:lstStyle/>
          <a:p>
            <a:r>
              <a:rPr lang="en-US" dirty="0"/>
              <a:t>Benefits for the company</a:t>
            </a: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862140" y="2145659"/>
            <a:ext cx="4114800" cy="1871663"/>
            <a:chOff x="731" y="1440"/>
            <a:chExt cx="1911" cy="1083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31" y="1440"/>
              <a:ext cx="1911" cy="10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843" y="1568"/>
              <a:ext cx="1749" cy="7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Strategic Decisions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Investment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Technology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Site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Evaluate product portfolio</a:t>
              </a:r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167440" y="2145659"/>
            <a:ext cx="4000500" cy="1871663"/>
            <a:chOff x="2904" y="1440"/>
            <a:chExt cx="1911" cy="1083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904" y="1440"/>
              <a:ext cx="1911" cy="108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970" y="1544"/>
              <a:ext cx="1824" cy="93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 dirty="0">
                  <a:solidFill>
                    <a:srgbClr val="000000"/>
                  </a:solidFill>
                  <a:cs typeface="Times New Roman" pitchFamily="18" charset="0"/>
                </a:rPr>
                <a:t>Marketing, Customers</a:t>
              </a:r>
              <a:endParaRPr lang="de-DE" sz="16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Demonstration of product  advantages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Improved customer relations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Product Differentiation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Better understand competitive</a:t>
              </a:r>
            </a:p>
            <a:p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 advantages</a:t>
              </a:r>
              <a:endParaRPr lang="de-DE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1858966" y="4203058"/>
            <a:ext cx="4117975" cy="1873250"/>
            <a:chOff x="731" y="2784"/>
            <a:chExt cx="1911" cy="1084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31" y="2784"/>
              <a:ext cx="1911" cy="10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824" y="2949"/>
              <a:ext cx="1768" cy="6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Research and development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Quantification of the most imp. factors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Drive sustainable products and processes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Drive production/process improvements</a:t>
              </a: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6167438" y="4203058"/>
            <a:ext cx="4000500" cy="1873250"/>
            <a:chOff x="2904" y="2784"/>
            <a:chExt cx="1911" cy="1084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04" y="2784"/>
              <a:ext cx="1911" cy="108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991" y="2920"/>
              <a:ext cx="1824" cy="70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Stakeholder and Government Dialogue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Communication with authorities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Demonstration of Sustainability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Government “approvals”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947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22785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946" y="1739897"/>
            <a:ext cx="8091480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In science (and innovation) one needs to be a complete schizophrenic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Sometimes you need to be the wildest dreamer and think completely outside the box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And at other times be the most rigorous analysts and #1 critic of your own ideas and results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The tension between these two attitudes will offer you opportunities for success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102297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0" y="174752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Robert H. Crabtree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38" y="2407532"/>
            <a:ext cx="2245774" cy="1221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05" y="4083050"/>
            <a:ext cx="2581910" cy="1106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200" y="6284263"/>
            <a:ext cx="9036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https://www.knowledgehut.com/blog/business-management/become-certified-business-analyst-professional-cbap </a:t>
            </a:r>
          </a:p>
          <a:p>
            <a:r>
              <a:rPr lang="en-US" sz="1400" dirty="0"/>
              <a:t>https://blog.wagepoint.com/all-content/how-to-start-a-promising-business-with-a-really-crazy-idea </a:t>
            </a:r>
          </a:p>
        </p:txBody>
      </p:sp>
    </p:spTree>
    <p:extLst>
      <p:ext uri="{BB962C8B-B14F-4D97-AF65-F5344CB8AC3E}">
        <p14:creationId xmlns:p14="http://schemas.microsoft.com/office/powerpoint/2010/main" val="23243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1290810" y="1396305"/>
            <a:ext cx="7205045" cy="515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359097" y="242139"/>
            <a:ext cx="3473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1972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6926851"/>
              </p:ext>
            </p:extLst>
          </p:nvPr>
        </p:nvGraphicFramePr>
        <p:xfrm>
          <a:off x="2408518" y="1531484"/>
          <a:ext cx="7427686" cy="4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DADC97-DB51-4F00-82F7-E65A6A59244D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C3D52A-216D-477F-934B-4115B3B572EC}"/>
              </a:ext>
            </a:extLst>
          </p:cNvPr>
          <p:cNvSpPr txBox="1"/>
          <p:nvPr/>
        </p:nvSpPr>
        <p:spPr>
          <a:xfrm>
            <a:off x="4581258" y="237139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085832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1544" y="1484785"/>
          <a:ext cx="8352928" cy="482758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Chem21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2"/>
                        </a:rPr>
                        <a:t>http://learning.chem21.eu/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PMI calculator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3"/>
                        </a:rPr>
                        <a:t>https://www.acs.org/content/dam/acsorg/greenchemistry/industriainnovation/roundtable/process-mass-intensity-calculation-tool.xls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7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Selelction Tool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4"/>
                        </a:rPr>
                        <a:t>https://www.acs.org/content/acs/en/greenchemistry/research-innovation/tools-for-green-chemistry/solvent-tool.html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selection guides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5"/>
                        </a:rPr>
                        <a:t>http://solventguide.gsk.com/</a:t>
                      </a:r>
                      <a:r>
                        <a:rPr lang="en-IN" sz="1600" u="sng" strike="noStrike">
                          <a:effectLst/>
                        </a:rPr>
                        <a:t>  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guide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6"/>
                        </a:rPr>
                        <a:t>https://surveys.acs.org/se.ashx?s=04BD76CC0E5496A7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err="1">
                          <a:effectLst/>
                        </a:rPr>
                        <a:t>Solventscore</a:t>
                      </a:r>
                      <a:r>
                        <a:rPr lang="en-IN" sz="1600" u="none" strike="noStrike" dirty="0">
                          <a:effectLst/>
                        </a:rPr>
                        <a:t> card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7"/>
                        </a:rPr>
                        <a:t>https://www.acs.org/content/acs/en/greenchemistry/research-innovation/tools-for-green-chemistry/green-chemistry-innovation-scorecard-calculator.html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Online reagent guide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8"/>
                        </a:rPr>
                        <a:t>https://www.reagentguides.com/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19536" y="20406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List of tools for effective implementation of Green Chemistry </a:t>
            </a:r>
            <a:endParaRPr lang="en-IN" sz="26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B5062F-A622-486E-BC2C-1816EBB7204A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1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99556" y="1628800"/>
          <a:ext cx="8136904" cy="47790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94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ADME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2"/>
                        </a:rPr>
                        <a:t>www.chemspider.com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7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LCA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3"/>
                        </a:rPr>
                        <a:t>http://eiolca.net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1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Chemsafetypro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4"/>
                        </a:rPr>
                        <a:t>https://www.chemsafetypro.com/Topics/CRA/ecotox_aquatic_toxicity.html</a:t>
                      </a:r>
                      <a:r>
                        <a:rPr lang="en-IN" sz="1600" u="sng" strike="noStrike" dirty="0">
                          <a:effectLst/>
                        </a:rPr>
                        <a:t>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74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EPA EPI Suite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5"/>
                        </a:rPr>
                        <a:t>https://www.chemsafetypro.com/Topics/CRA/How_to_Use_US_EPA_EPI_Suite_to_Predict_Chemical_Substance_Properties.html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Green Chemistry Community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6"/>
                        </a:rPr>
                        <a:t>http://greenchem.uoregon.edu/Pages/MapDisplay.php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Green Chemistry innovation map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7"/>
                        </a:rPr>
                        <a:t>https://docs.wixstatic.com/ugd/c7d2f6_150fc09c9388456db93874b4a56c6b68.pdf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OECD QSAR Toolbox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8"/>
                        </a:rPr>
                        <a:t>http://www.oecd.org/chemicalsafety/risk-assessment/oecd-qsar-toolbox.htm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9536" y="20406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List of tools for effective implementation of Green Chemistry</a:t>
            </a:r>
            <a:endParaRPr lang="en-IN" sz="26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12AEBE-F3DC-433E-B22A-AF28F32A402E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35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9426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2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D0FDC-4A0C-BA4A-AC27-D2D67E267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240" y="2264223"/>
            <a:ext cx="4106785" cy="37222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  <a:sym typeface="Wingdings"/>
              </a:rPr>
              <a:t>Reasons may vary: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Reduce cost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Increase margins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Increase sale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Enhance corporate competitiveness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Improve reputation</a:t>
            </a:r>
            <a:endParaRPr lang="en-US" dirty="0">
              <a:latin typeface="+mn-lt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092969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680262" y="2221360"/>
            <a:ext cx="4106785" cy="372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sym typeface="Wingdings"/>
              </a:rPr>
              <a:t>Potential Challenges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Resource depletion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Environmental damage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Growing population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Increasing consumption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Societal attitudes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Regulatory landscape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5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82321" y="3014859"/>
            <a:ext cx="10458402" cy="2968429"/>
            <a:chOff x="1117787" y="2306540"/>
            <a:chExt cx="10458402" cy="2968429"/>
          </a:xfrm>
        </p:grpSpPr>
        <p:sp>
          <p:nvSpPr>
            <p:cNvPr id="10" name="Freeform 9"/>
            <p:cNvSpPr/>
            <p:nvPr/>
          </p:nvSpPr>
          <p:spPr>
            <a:xfrm>
              <a:off x="1117787" y="2306540"/>
              <a:ext cx="1931540" cy="2968429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Political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 services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Consumer protection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Tax competition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Knowledge competition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1442" y="2306540"/>
              <a:ext cx="1931540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Environmental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Climate change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Extinctions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Water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Waste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Resource constrains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5097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Social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Urbanization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Demographics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Population growth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Fear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14873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Technology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Nano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Molecular biology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Statistics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Computational science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Green chemistry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44649" y="2306540"/>
              <a:ext cx="1931540" cy="2937457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Economic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Globalization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High value services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Income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5551" y="2073530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Trends &amp; Drivers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167A4-C88A-41D8-AE17-8C7C0DD1EF3F}"/>
              </a:ext>
            </a:extLst>
          </p:cNvPr>
          <p:cNvGrpSpPr/>
          <p:nvPr/>
        </p:nvGrpSpPr>
        <p:grpSpPr>
          <a:xfrm>
            <a:off x="746554" y="378680"/>
            <a:ext cx="9870188" cy="1785793"/>
            <a:chOff x="817994" y="450120"/>
            <a:chExt cx="9870188" cy="17857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6A4A2F-BD18-4EEF-9C6B-5D1AB2474FA2}"/>
                </a:ext>
              </a:extLst>
            </p:cNvPr>
            <p:cNvGrpSpPr/>
            <p:nvPr/>
          </p:nvGrpSpPr>
          <p:grpSpPr>
            <a:xfrm>
              <a:off x="817994" y="450120"/>
              <a:ext cx="1250056" cy="1785793"/>
              <a:chOff x="1" y="-1"/>
              <a:chExt cx="1250056" cy="1785793"/>
            </a:xfrm>
          </p:grpSpPr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1D082413-8692-4B85-A38C-DA0CC09266BA}"/>
                  </a:ext>
                </a:extLst>
              </p:cNvPr>
              <p:cNvSpPr/>
              <p:nvPr/>
            </p:nvSpPr>
            <p:spPr>
              <a:xfrm rot="5400000">
                <a:off x="-267868" y="267868"/>
                <a:ext cx="1785793" cy="1250055"/>
              </a:xfrm>
              <a:prstGeom prst="chevron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Arrow: Chevron 4">
                <a:extLst>
                  <a:ext uri="{FF2B5EF4-FFF2-40B4-BE49-F238E27FC236}">
                    <a16:creationId xmlns:a16="http://schemas.microsoft.com/office/drawing/2014/main" id="{3DAAB6B0-4549-41DF-A72D-8E287D7D73AF}"/>
                  </a:ext>
                </a:extLst>
              </p:cNvPr>
              <p:cNvSpPr txBox="1"/>
              <p:nvPr/>
            </p:nvSpPr>
            <p:spPr>
              <a:xfrm>
                <a:off x="2" y="625027"/>
                <a:ext cx="1250055" cy="535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 dirty="0"/>
                  <a:t>Why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45A1FB-5A5C-4C9A-AA41-7981895AABEE}"/>
                </a:ext>
              </a:extLst>
            </p:cNvPr>
            <p:cNvGrpSpPr/>
            <p:nvPr/>
          </p:nvGrpSpPr>
          <p:grpSpPr>
            <a:xfrm>
              <a:off x="2068048" y="450121"/>
              <a:ext cx="8620134" cy="1160765"/>
              <a:chOff x="1250055" y="0"/>
              <a:chExt cx="8620134" cy="1160765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FBA947DA-B265-4E33-B1DD-DD9C0542DE7D}"/>
                  </a:ext>
                </a:extLst>
              </p:cNvPr>
              <p:cNvSpPr/>
              <p:nvPr/>
            </p:nvSpPr>
            <p:spPr>
              <a:xfrm rot="5400000">
                <a:off x="4979739" y="-3729684"/>
                <a:ext cx="1160765" cy="8620134"/>
              </a:xfrm>
              <a:prstGeom prst="round2SameRect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: Top Corners Rounded 6">
                <a:extLst>
                  <a:ext uri="{FF2B5EF4-FFF2-40B4-BE49-F238E27FC236}">
                    <a16:creationId xmlns:a16="http://schemas.microsoft.com/office/drawing/2014/main" id="{556687AD-6EAB-423E-A57E-F736BBA6DEEC}"/>
                  </a:ext>
                </a:extLst>
              </p:cNvPr>
              <p:cNvSpPr txBox="1"/>
              <p:nvPr/>
            </p:nvSpPr>
            <p:spPr>
              <a:xfrm>
                <a:off x="1250055" y="56664"/>
                <a:ext cx="8563470" cy="104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360" tIns="19050" rIns="19050" bIns="19050" numCol="1" spcCol="1270" anchor="ctr" anchorCtr="0">
                <a:noAutofit/>
              </a:bodyPr>
              <a:lstStyle/>
              <a:p>
                <a:pPr marL="285750" lvl="1" indent="-28575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3300" kern="1200" dirty="0"/>
                  <a:t>Creating Context</a:t>
                </a:r>
              </a:p>
              <a:p>
                <a:pPr marL="571500" lvl="2" indent="-28575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3000" kern="1200" dirty="0"/>
                  <a:t>Understanding Business/Market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97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505" y="2521192"/>
            <a:ext cx="3801580" cy="60723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What are we delivering?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6872" y="3125138"/>
            <a:ext cx="4075603" cy="3011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synthetic route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catalyst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Renewable raw material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Alternative solvent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Packaging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1711" y="2499421"/>
            <a:ext cx="4656916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/>
              <a:t>What is the “functional unit”?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9940" y="3118434"/>
            <a:ext cx="6078780" cy="3502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Number of reaction runs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Performance (yield or atom economy)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Energy usage per period of time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Kgs packaging / kg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Kgs wastes / kg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Overall costs</a:t>
            </a:r>
          </a:p>
          <a:p>
            <a:pPr marL="457200" indent="-457200">
              <a:lnSpc>
                <a:spcPct val="114000"/>
              </a:lnSpc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8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906" y="2078214"/>
            <a:ext cx="9319430" cy="60723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Use Life Cycle and Green Chemistry Principles as a guide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2" y="2571750"/>
            <a:ext cx="4649412" cy="4136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0889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3" name="Chevron 12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07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9" y="2337985"/>
            <a:ext cx="4409479" cy="3923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35" y="1548123"/>
            <a:ext cx="6647255" cy="5102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4" name="Chevron 13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9947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73561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2436</Words>
  <Application>Microsoft Macintosh PowerPoint</Application>
  <PresentationFormat>Widescreen</PresentationFormat>
  <Paragraphs>443</Paragraphs>
  <Slides>42</Slides>
  <Notes>3</Notes>
  <HiddenSlides>11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Mellor, Karolina</cp:lastModifiedBy>
  <cp:revision>249</cp:revision>
  <dcterms:created xsi:type="dcterms:W3CDTF">2018-01-24T15:59:13Z</dcterms:created>
  <dcterms:modified xsi:type="dcterms:W3CDTF">2019-04-09T14:36:52Z</dcterms:modified>
</cp:coreProperties>
</file>