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5"/>
  </p:notesMasterIdLst>
  <p:sldIdLst>
    <p:sldId id="256" r:id="rId2"/>
    <p:sldId id="257" r:id="rId3"/>
    <p:sldId id="353" r:id="rId4"/>
    <p:sldId id="258" r:id="rId5"/>
    <p:sldId id="272" r:id="rId6"/>
    <p:sldId id="274" r:id="rId7"/>
    <p:sldId id="275" r:id="rId8"/>
    <p:sldId id="285" r:id="rId9"/>
    <p:sldId id="277" r:id="rId10"/>
    <p:sldId id="344" r:id="rId11"/>
    <p:sldId id="283" r:id="rId12"/>
    <p:sldId id="279" r:id="rId13"/>
    <p:sldId id="280" r:id="rId14"/>
    <p:sldId id="281" r:id="rId15"/>
    <p:sldId id="284" r:id="rId16"/>
    <p:sldId id="269" r:id="rId17"/>
    <p:sldId id="287" r:id="rId18"/>
    <p:sldId id="270" r:id="rId19"/>
    <p:sldId id="288" r:id="rId20"/>
    <p:sldId id="355" r:id="rId21"/>
    <p:sldId id="289" r:id="rId22"/>
    <p:sldId id="290" r:id="rId23"/>
    <p:sldId id="291" r:id="rId24"/>
    <p:sldId id="292" r:id="rId25"/>
    <p:sldId id="293" r:id="rId26"/>
    <p:sldId id="294" r:id="rId27"/>
    <p:sldId id="295" r:id="rId28"/>
    <p:sldId id="345" r:id="rId29"/>
    <p:sldId id="346" r:id="rId30"/>
    <p:sldId id="347" r:id="rId31"/>
    <p:sldId id="348" r:id="rId32"/>
    <p:sldId id="349" r:id="rId33"/>
    <p:sldId id="350" r:id="rId34"/>
    <p:sldId id="302" r:id="rId35"/>
    <p:sldId id="303" r:id="rId36"/>
    <p:sldId id="304" r:id="rId37"/>
    <p:sldId id="305" r:id="rId38"/>
    <p:sldId id="307" r:id="rId39"/>
    <p:sldId id="359" r:id="rId40"/>
    <p:sldId id="338" r:id="rId41"/>
    <p:sldId id="339" r:id="rId42"/>
    <p:sldId id="340" r:id="rId43"/>
    <p:sldId id="319" r:id="rId44"/>
    <p:sldId id="356" r:id="rId45"/>
    <p:sldId id="306" r:id="rId46"/>
    <p:sldId id="310" r:id="rId47"/>
    <p:sldId id="311" r:id="rId48"/>
    <p:sldId id="317" r:id="rId49"/>
    <p:sldId id="312" r:id="rId50"/>
    <p:sldId id="318" r:id="rId51"/>
    <p:sldId id="320" r:id="rId52"/>
    <p:sldId id="321" r:id="rId53"/>
    <p:sldId id="322" r:id="rId54"/>
    <p:sldId id="323" r:id="rId55"/>
    <p:sldId id="324" r:id="rId56"/>
    <p:sldId id="325" r:id="rId57"/>
    <p:sldId id="326" r:id="rId58"/>
    <p:sldId id="327" r:id="rId59"/>
    <p:sldId id="328" r:id="rId60"/>
    <p:sldId id="342" r:id="rId61"/>
    <p:sldId id="343" r:id="rId62"/>
    <p:sldId id="330" r:id="rId63"/>
    <p:sldId id="313" r:id="rId64"/>
    <p:sldId id="357" r:id="rId65"/>
    <p:sldId id="314" r:id="rId66"/>
    <p:sldId id="315" r:id="rId67"/>
    <p:sldId id="333" r:id="rId68"/>
    <p:sldId id="334" r:id="rId69"/>
    <p:sldId id="337" r:id="rId70"/>
    <p:sldId id="336" r:id="rId71"/>
    <p:sldId id="316" r:id="rId72"/>
    <p:sldId id="352" r:id="rId73"/>
    <p:sldId id="358"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F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8"/>
    <p:restoredTop sz="94474"/>
  </p:normalViewPr>
  <p:slideViewPr>
    <p:cSldViewPr snapToGrid="0" snapToObjects="1">
      <p:cViewPr varScale="1">
        <p:scale>
          <a:sx n="73" d="100"/>
          <a:sy n="73" d="100"/>
        </p:scale>
        <p:origin x="438" y="6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CD93E4B-D150-46DB-A174-3B564D17BC03}"/>
    <pc:docChg chg="modSld">
      <pc:chgData name="" userId="" providerId="" clId="Web-{ECD93E4B-D150-46DB-A174-3B564D17BC03}" dt="2018-06-15T18:49:42.404" v="36"/>
      <pc:docMkLst>
        <pc:docMk/>
      </pc:docMkLst>
      <pc:sldChg chg="modSp">
        <pc:chgData name="" userId="" providerId="" clId="Web-{ECD93E4B-D150-46DB-A174-3B564D17BC03}" dt="2018-06-15T18:42:43.967" v="10" actId="20577"/>
        <pc:sldMkLst>
          <pc:docMk/>
          <pc:sldMk cId="520099878" sldId="311"/>
        </pc:sldMkLst>
        <pc:spChg chg="mod">
          <ac:chgData name="" userId="" providerId="" clId="Web-{ECD93E4B-D150-46DB-A174-3B564D17BC03}" dt="2018-06-15T18:42:43.967" v="10" actId="20577"/>
          <ac:spMkLst>
            <pc:docMk/>
            <pc:sldMk cId="520099878" sldId="311"/>
            <ac:spMk id="73731" creationId="{00000000-0000-0000-0000-000000000000}"/>
          </ac:spMkLst>
        </pc:spChg>
      </pc:sldChg>
      <pc:sldChg chg="modSp">
        <pc:chgData name="" userId="" providerId="" clId="Web-{ECD93E4B-D150-46DB-A174-3B564D17BC03}" dt="2018-06-15T18:49:42.404" v="36"/>
        <pc:sldMkLst>
          <pc:docMk/>
          <pc:sldMk cId="330091979" sldId="315"/>
        </pc:sldMkLst>
        <pc:graphicFrameChg chg="mod modGraphic">
          <ac:chgData name="" userId="" providerId="" clId="Web-{ECD93E4B-D150-46DB-A174-3B564D17BC03}" dt="2018-06-15T18:49:42.404" v="36"/>
          <ac:graphicFrameMkLst>
            <pc:docMk/>
            <pc:sldMk cId="330091979" sldId="315"/>
            <ac:graphicFrameMk id="4" creationId="{00000000-0000-0000-0000-000000000000}"/>
          </ac:graphicFrameMkLst>
        </pc:graphicFrameChg>
      </pc:sldChg>
      <pc:sldChg chg="modSp">
        <pc:chgData name="" userId="" providerId="" clId="Web-{ECD93E4B-D150-46DB-A174-3B564D17BC03}" dt="2018-06-15T18:44:17.656" v="24"/>
        <pc:sldMkLst>
          <pc:docMk/>
          <pc:sldMk cId="1817928052" sldId="321"/>
        </pc:sldMkLst>
        <pc:graphicFrameChg chg="mod modGraphic">
          <ac:chgData name="" userId="" providerId="" clId="Web-{ECD93E4B-D150-46DB-A174-3B564D17BC03}" dt="2018-06-15T18:44:17.656" v="24"/>
          <ac:graphicFrameMkLst>
            <pc:docMk/>
            <pc:sldMk cId="1817928052" sldId="321"/>
            <ac:graphicFrameMk id="5" creationId="{00000000-0000-0000-0000-000000000000}"/>
          </ac:graphicFrameMkLst>
        </pc:graphicFrame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emf"/><Relationship Id="rId3" Type="http://schemas.openxmlformats.org/officeDocument/2006/relationships/image" Target="../media/image33.emf"/><Relationship Id="rId7" Type="http://schemas.openxmlformats.org/officeDocument/2006/relationships/image" Target="../media/image37.emf"/><Relationship Id="rId12" Type="http://schemas.openxmlformats.org/officeDocument/2006/relationships/image" Target="../media/image42.e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11" Type="http://schemas.openxmlformats.org/officeDocument/2006/relationships/image" Target="../media/image41.emf"/><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image" Target="../media/image13.png"/><Relationship Id="rId4"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image" Target="../media/image13.png"/><Relationship Id="rId4"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image" Target="../media/image13.png"/><Relationship Id="rId4"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5A379-81B0-EA4C-8D80-389B17A4F54C}" type="datetimeFigureOut">
              <a:rPr lang="en-US" smtClean="0"/>
              <a:t>3/12/2019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600E4-9736-AF4F-BCDB-9774415D40A1}" type="slidenum">
              <a:rPr lang="en-US" smtClean="0"/>
              <a:t>‹#›</a:t>
            </a:fld>
            <a:endParaRPr lang="en-US"/>
          </a:p>
        </p:txBody>
      </p:sp>
    </p:spTree>
    <p:extLst>
      <p:ext uri="{BB962C8B-B14F-4D97-AF65-F5344CB8AC3E}">
        <p14:creationId xmlns:p14="http://schemas.microsoft.com/office/powerpoint/2010/main" val="151706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1</a:t>
            </a:fld>
            <a:endParaRPr lang="en-US"/>
          </a:p>
        </p:txBody>
      </p:sp>
    </p:spTree>
    <p:extLst>
      <p:ext uri="{BB962C8B-B14F-4D97-AF65-F5344CB8AC3E}">
        <p14:creationId xmlns:p14="http://schemas.microsoft.com/office/powerpoint/2010/main" val="3719716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Edit slide</a:t>
            </a:r>
          </a:p>
        </p:txBody>
      </p:sp>
      <p:sp>
        <p:nvSpPr>
          <p:cNvPr id="4" name="Slide Number Placeholder 3"/>
          <p:cNvSpPr>
            <a:spLocks noGrp="1"/>
          </p:cNvSpPr>
          <p:nvPr>
            <p:ph type="sldNum" sz="quarter" idx="10"/>
          </p:nvPr>
        </p:nvSpPr>
        <p:spPr/>
        <p:txBody>
          <a:bodyPr/>
          <a:lstStyle/>
          <a:p>
            <a:fld id="{6AB600E4-9736-AF4F-BCDB-9774415D40A1}" type="slidenum">
              <a:rPr lang="en-US" smtClean="0"/>
              <a:t>23</a:t>
            </a:fld>
            <a:endParaRPr lang="en-US"/>
          </a:p>
        </p:txBody>
      </p:sp>
    </p:spTree>
    <p:extLst>
      <p:ext uri="{BB962C8B-B14F-4D97-AF65-F5344CB8AC3E}">
        <p14:creationId xmlns:p14="http://schemas.microsoft.com/office/powerpoint/2010/main" val="147422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03E30-9F91-EE4D-AB63-9F6A91104DD7}" type="slidenum">
              <a:rPr lang="en-US" altLang="en-US"/>
              <a:pPr/>
              <a:t>25</a:t>
            </a:fld>
            <a:endParaRPr lang="en-US" altLang="en-US"/>
          </a:p>
        </p:txBody>
      </p:sp>
      <p:sp>
        <p:nvSpPr>
          <p:cNvPr id="204802" name="Rectangle 2"/>
          <p:cNvSpPr>
            <a:spLocks noGrp="1" noRot="1" noChangeAspect="1" noChangeArrowheads="1" noTextEdit="1"/>
          </p:cNvSpPr>
          <p:nvPr>
            <p:ph type="sldImg"/>
          </p:nvPr>
        </p:nvSpPr>
        <p:spPr>
          <a:xfrm>
            <a:off x="685800" y="1143000"/>
            <a:ext cx="5486400" cy="3086100"/>
          </a:xfrm>
          <a:ln/>
        </p:spPr>
      </p:sp>
      <p:sp>
        <p:nvSpPr>
          <p:cNvPr id="204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5008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38EDE-CAEF-064F-A24F-B0694E84C3D0}" type="slidenum">
              <a:rPr lang="en-US" altLang="en-US"/>
              <a:pPr/>
              <a:t>26</a:t>
            </a:fld>
            <a:endParaRPr lang="en-US" altLang="en-US"/>
          </a:p>
        </p:txBody>
      </p:sp>
      <p:sp>
        <p:nvSpPr>
          <p:cNvPr id="205826" name="Rectangle 2"/>
          <p:cNvSpPr>
            <a:spLocks noGrp="1" noRot="1" noChangeAspect="1" noChangeArrowheads="1" noTextEdit="1"/>
          </p:cNvSpPr>
          <p:nvPr>
            <p:ph type="sldImg"/>
          </p:nvPr>
        </p:nvSpPr>
        <p:spPr>
          <a:xfrm>
            <a:off x="685800" y="1143000"/>
            <a:ext cx="5486400" cy="3086100"/>
          </a:xfrm>
          <a:ln/>
        </p:spPr>
      </p:sp>
      <p:sp>
        <p:nvSpPr>
          <p:cNvPr id="205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86662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C2FD2-EBCF-D844-AFB8-83EB952AD803}" type="slidenum">
              <a:rPr lang="en-US" altLang="en-US"/>
              <a:pPr/>
              <a:t>27</a:t>
            </a:fld>
            <a:endParaRPr lang="en-US" altLang="en-US"/>
          </a:p>
        </p:txBody>
      </p:sp>
      <p:sp>
        <p:nvSpPr>
          <p:cNvPr id="206850" name="Rectangle 2"/>
          <p:cNvSpPr>
            <a:spLocks noGrp="1" noRot="1" noChangeAspect="1" noChangeArrowheads="1" noTextEdit="1"/>
          </p:cNvSpPr>
          <p:nvPr>
            <p:ph type="sldImg"/>
          </p:nvPr>
        </p:nvSpPr>
        <p:spPr>
          <a:xfrm>
            <a:off x="685800" y="1143000"/>
            <a:ext cx="5486400" cy="30861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9999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C2FD2-EBCF-D844-AFB8-83EB952AD803}" type="slidenum">
              <a:rPr lang="en-US" altLang="en-US"/>
              <a:pPr/>
              <a:t>28</a:t>
            </a:fld>
            <a:endParaRPr lang="en-US" altLang="en-US"/>
          </a:p>
        </p:txBody>
      </p:sp>
      <p:sp>
        <p:nvSpPr>
          <p:cNvPr id="206850" name="Rectangle 2"/>
          <p:cNvSpPr>
            <a:spLocks noGrp="1" noRot="1" noChangeAspect="1" noChangeArrowheads="1" noTextEdit="1"/>
          </p:cNvSpPr>
          <p:nvPr>
            <p:ph type="sldImg"/>
          </p:nvPr>
        </p:nvSpPr>
        <p:spPr>
          <a:xfrm>
            <a:off x="685800" y="1143000"/>
            <a:ext cx="5486400" cy="30861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64065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C2FD2-EBCF-D844-AFB8-83EB952AD803}" type="slidenum">
              <a:rPr lang="en-US" altLang="en-US"/>
              <a:pPr/>
              <a:t>29</a:t>
            </a:fld>
            <a:endParaRPr lang="en-US" altLang="en-US"/>
          </a:p>
        </p:txBody>
      </p:sp>
      <p:sp>
        <p:nvSpPr>
          <p:cNvPr id="206850" name="Rectangle 2"/>
          <p:cNvSpPr>
            <a:spLocks noGrp="1" noRot="1" noChangeAspect="1" noChangeArrowheads="1" noTextEdit="1"/>
          </p:cNvSpPr>
          <p:nvPr>
            <p:ph type="sldImg"/>
          </p:nvPr>
        </p:nvSpPr>
        <p:spPr>
          <a:xfrm>
            <a:off x="685800" y="1143000"/>
            <a:ext cx="5486400" cy="30861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664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C2FD2-EBCF-D844-AFB8-83EB952AD803}" type="slidenum">
              <a:rPr lang="en-US" altLang="en-US"/>
              <a:pPr/>
              <a:t>30</a:t>
            </a:fld>
            <a:endParaRPr lang="en-US" altLang="en-US"/>
          </a:p>
        </p:txBody>
      </p:sp>
      <p:sp>
        <p:nvSpPr>
          <p:cNvPr id="206850" name="Rectangle 2"/>
          <p:cNvSpPr>
            <a:spLocks noGrp="1" noRot="1" noChangeAspect="1" noChangeArrowheads="1" noTextEdit="1"/>
          </p:cNvSpPr>
          <p:nvPr>
            <p:ph type="sldImg"/>
          </p:nvPr>
        </p:nvSpPr>
        <p:spPr>
          <a:xfrm>
            <a:off x="685800" y="1143000"/>
            <a:ext cx="5486400" cy="30861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7039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C2FD2-EBCF-D844-AFB8-83EB952AD803}" type="slidenum">
              <a:rPr lang="en-US" altLang="en-US"/>
              <a:pPr/>
              <a:t>31</a:t>
            </a:fld>
            <a:endParaRPr lang="en-US" altLang="en-US"/>
          </a:p>
        </p:txBody>
      </p:sp>
      <p:sp>
        <p:nvSpPr>
          <p:cNvPr id="206850" name="Rectangle 2"/>
          <p:cNvSpPr>
            <a:spLocks noGrp="1" noRot="1" noChangeAspect="1" noChangeArrowheads="1" noTextEdit="1"/>
          </p:cNvSpPr>
          <p:nvPr>
            <p:ph type="sldImg"/>
          </p:nvPr>
        </p:nvSpPr>
        <p:spPr>
          <a:xfrm>
            <a:off x="685800" y="1143000"/>
            <a:ext cx="5486400" cy="30861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8872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C2FD2-EBCF-D844-AFB8-83EB952AD803}" type="slidenum">
              <a:rPr lang="en-US" altLang="en-US"/>
              <a:pPr/>
              <a:t>32</a:t>
            </a:fld>
            <a:endParaRPr lang="en-US" altLang="en-US"/>
          </a:p>
        </p:txBody>
      </p:sp>
      <p:sp>
        <p:nvSpPr>
          <p:cNvPr id="206850" name="Rectangle 2"/>
          <p:cNvSpPr>
            <a:spLocks noGrp="1" noRot="1" noChangeAspect="1" noChangeArrowheads="1" noTextEdit="1"/>
          </p:cNvSpPr>
          <p:nvPr>
            <p:ph type="sldImg"/>
          </p:nvPr>
        </p:nvSpPr>
        <p:spPr>
          <a:xfrm>
            <a:off x="685800" y="1143000"/>
            <a:ext cx="5486400" cy="30861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82686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C2FD2-EBCF-D844-AFB8-83EB952AD803}" type="slidenum">
              <a:rPr lang="en-US" altLang="en-US"/>
              <a:pPr/>
              <a:t>33</a:t>
            </a:fld>
            <a:endParaRPr lang="en-US" altLang="en-US"/>
          </a:p>
        </p:txBody>
      </p:sp>
      <p:sp>
        <p:nvSpPr>
          <p:cNvPr id="206850" name="Rectangle 2"/>
          <p:cNvSpPr>
            <a:spLocks noGrp="1" noRot="1" noChangeAspect="1" noChangeArrowheads="1" noTextEdit="1"/>
          </p:cNvSpPr>
          <p:nvPr>
            <p:ph type="sldImg"/>
          </p:nvPr>
        </p:nvSpPr>
        <p:spPr>
          <a:xfrm>
            <a:off x="685800" y="1143000"/>
            <a:ext cx="5486400" cy="3086100"/>
          </a:xfrm>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3264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https://commons.wikimedia.org/wiki/File:Dalton_John_desk.jpg</a:t>
            </a:r>
          </a:p>
          <a:p>
            <a:endParaRPr lang="en-US" dirty="0"/>
          </a:p>
        </p:txBody>
      </p:sp>
      <p:sp>
        <p:nvSpPr>
          <p:cNvPr id="4" name="Slide Number Placeholder 3"/>
          <p:cNvSpPr>
            <a:spLocks noGrp="1"/>
          </p:cNvSpPr>
          <p:nvPr>
            <p:ph type="sldNum" sz="quarter" idx="5"/>
          </p:nvPr>
        </p:nvSpPr>
        <p:spPr/>
        <p:txBody>
          <a:bodyPr/>
          <a:lstStyle/>
          <a:p>
            <a:fld id="{6AB600E4-9736-AF4F-BCDB-9774415D40A1}" type="slidenum">
              <a:rPr lang="en-US" smtClean="0"/>
              <a:t>4</a:t>
            </a:fld>
            <a:endParaRPr lang="en-US"/>
          </a:p>
        </p:txBody>
      </p:sp>
    </p:spTree>
    <p:extLst>
      <p:ext uri="{BB962C8B-B14F-4D97-AF65-F5344CB8AC3E}">
        <p14:creationId xmlns:p14="http://schemas.microsoft.com/office/powerpoint/2010/main" val="3954479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58FC3-D78F-9949-970A-69362EF90BE6}" type="slidenum">
              <a:rPr lang="en-US" altLang="en-US"/>
              <a:pPr/>
              <a:t>34</a:t>
            </a:fld>
            <a:endParaRPr lang="en-US" altLang="en-US"/>
          </a:p>
        </p:txBody>
      </p:sp>
      <p:sp>
        <p:nvSpPr>
          <p:cNvPr id="214018" name="Rectangle 2"/>
          <p:cNvSpPr>
            <a:spLocks noGrp="1" noRot="1" noChangeAspect="1" noChangeArrowheads="1" noTextEdit="1"/>
          </p:cNvSpPr>
          <p:nvPr>
            <p:ph type="sldImg"/>
          </p:nvPr>
        </p:nvSpPr>
        <p:spPr>
          <a:xfrm>
            <a:off x="685800" y="1143000"/>
            <a:ext cx="5486400" cy="3086100"/>
          </a:xfrm>
          <a:ln/>
        </p:spPr>
      </p:sp>
      <p:sp>
        <p:nvSpPr>
          <p:cNvPr id="214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67011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Animate this slide according to</a:t>
            </a:r>
            <a:r>
              <a:rPr lang="en-US" baseline="0" dirty="0"/>
              <a:t> your preferences.</a:t>
            </a:r>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35</a:t>
            </a:fld>
            <a:endParaRPr lang="en-US"/>
          </a:p>
        </p:txBody>
      </p:sp>
    </p:spTree>
    <p:extLst>
      <p:ext uri="{BB962C8B-B14F-4D97-AF65-F5344CB8AC3E}">
        <p14:creationId xmlns:p14="http://schemas.microsoft.com/office/powerpoint/2010/main" val="921913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Animate this slide according to</a:t>
            </a:r>
            <a:r>
              <a:rPr lang="en-US" baseline="0" dirty="0"/>
              <a:t> your preferences.</a:t>
            </a:r>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37</a:t>
            </a:fld>
            <a:endParaRPr lang="en-US"/>
          </a:p>
        </p:txBody>
      </p:sp>
    </p:spTree>
    <p:extLst>
      <p:ext uri="{BB962C8B-B14F-4D97-AF65-F5344CB8AC3E}">
        <p14:creationId xmlns:p14="http://schemas.microsoft.com/office/powerpoint/2010/main" val="572801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0BD9C-66A8-B149-8C7F-D0EA92225D44}" type="slidenum">
              <a:rPr lang="en-US" altLang="en-US"/>
              <a:pPr/>
              <a:t>41</a:t>
            </a:fld>
            <a:endParaRPr lang="en-US" altLang="en-US"/>
          </a:p>
        </p:txBody>
      </p:sp>
      <p:sp>
        <p:nvSpPr>
          <p:cNvPr id="202754" name="Rectangle 2"/>
          <p:cNvSpPr>
            <a:spLocks noGrp="1" noRot="1" noChangeAspect="1" noChangeArrowheads="1" noTextEdit="1"/>
          </p:cNvSpPr>
          <p:nvPr>
            <p:ph type="sldImg"/>
          </p:nvPr>
        </p:nvSpPr>
        <p:spPr>
          <a:xfrm>
            <a:off x="685800" y="1143000"/>
            <a:ext cx="5486400" cy="3086100"/>
          </a:xfrm>
          <a:ln/>
        </p:spPr>
      </p:sp>
      <p:sp>
        <p:nvSpPr>
          <p:cNvPr id="202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21483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DA85BD-1933-1244-8524-3E4B48E0AE8C}" type="slidenum">
              <a:rPr lang="en-US" altLang="en-US"/>
              <a:pPr/>
              <a:t>42</a:t>
            </a:fld>
            <a:endParaRPr lang="en-US" altLang="en-US"/>
          </a:p>
        </p:txBody>
      </p:sp>
      <p:sp>
        <p:nvSpPr>
          <p:cNvPr id="203778" name="Rectangle 2"/>
          <p:cNvSpPr>
            <a:spLocks noGrp="1" noRot="1" noChangeAspect="1" noChangeArrowheads="1" noTextEdit="1"/>
          </p:cNvSpPr>
          <p:nvPr>
            <p:ph type="sldImg"/>
          </p:nvPr>
        </p:nvSpPr>
        <p:spPr>
          <a:xfrm>
            <a:off x="685800" y="1143000"/>
            <a:ext cx="5486400" cy="3086100"/>
          </a:xfrm>
          <a:ln/>
        </p:spPr>
      </p:sp>
      <p:sp>
        <p:nvSpPr>
          <p:cNvPr id="203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5603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If you are lecturing to a more entry-level chemistry students (</a:t>
            </a:r>
            <a:r>
              <a:rPr lang="en-US" sz="1200" dirty="0" err="1"/>
              <a:t>gen.chem</a:t>
            </a:r>
            <a:r>
              <a:rPr lang="en-US" sz="1200" dirty="0"/>
              <a:t>), its is recommended to further emphasize nomenclature on ionic and covalent compounds.</a:t>
            </a:r>
          </a:p>
          <a:p>
            <a:endParaRPr lang="en-US" sz="1200" dirty="0"/>
          </a:p>
          <a:p>
            <a:pPr marL="0" indent="0">
              <a:buNone/>
            </a:pPr>
            <a:r>
              <a:rPr lang="en-US" sz="1200" dirty="0"/>
              <a:t>If your are lecturing to non entry-level chemistry students continue to discuss how to name organic molecules.</a:t>
            </a:r>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6AB600E4-9736-AF4F-BCDB-9774415D40A1}" type="slidenum">
              <a:rPr lang="en-US" smtClean="0"/>
              <a:t>45</a:t>
            </a:fld>
            <a:endParaRPr lang="en-US"/>
          </a:p>
        </p:txBody>
      </p:sp>
    </p:spTree>
    <p:extLst>
      <p:ext uri="{BB962C8B-B14F-4D97-AF65-F5344CB8AC3E}">
        <p14:creationId xmlns:p14="http://schemas.microsoft.com/office/powerpoint/2010/main" val="3652201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685800" y="1143000"/>
            <a:ext cx="5486400" cy="3086100"/>
          </a:xfrm>
          <a:ln/>
        </p:spPr>
      </p:sp>
      <p:sp>
        <p:nvSpPr>
          <p:cNvPr id="7065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935922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685800" y="1143000"/>
            <a:ext cx="5486400" cy="3086100"/>
          </a:xfrm>
          <a:ln/>
        </p:spPr>
      </p:sp>
      <p:sp>
        <p:nvSpPr>
          <p:cNvPr id="7475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060206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685800" y="1143000"/>
            <a:ext cx="5486400" cy="3086100"/>
          </a:xfrm>
          <a:ln/>
        </p:spPr>
      </p:sp>
      <p:sp>
        <p:nvSpPr>
          <p:cNvPr id="72707" name="Rectangle 3"/>
          <p:cNvSpPr>
            <a:spLocks noGrp="1" noChangeArrowheads="1"/>
          </p:cNvSpPr>
          <p:nvPr>
            <p:ph type="body" idx="1"/>
          </p:nvPr>
        </p:nvSpPr>
        <p:spPr>
          <a:noFill/>
          <a:ln w="9525"/>
        </p:spPr>
        <p:txBody>
          <a:bodyPr/>
          <a:lstStyle/>
          <a:p>
            <a:r>
              <a:rPr lang="en-US" dirty="0"/>
              <a:t>Carbon always forms 4 bonds</a:t>
            </a:r>
          </a:p>
        </p:txBody>
      </p:sp>
    </p:spTree>
    <p:extLst>
      <p:ext uri="{BB962C8B-B14F-4D97-AF65-F5344CB8AC3E}">
        <p14:creationId xmlns:p14="http://schemas.microsoft.com/office/powerpoint/2010/main" val="1910804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solidFill>
                  <a:srgbClr val="FF0000"/>
                </a:solidFill>
              </a:rPr>
              <a:t>ReDraw</a:t>
            </a:r>
            <a:r>
              <a:rPr lang="en-US" baseline="0" dirty="0">
                <a:solidFill>
                  <a:srgbClr val="FF0000"/>
                </a:solidFill>
              </a:rPr>
              <a:t> these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AB600E4-9736-AF4F-BCDB-9774415D40A1}" type="slidenum">
              <a:rPr lang="en-US" smtClean="0"/>
              <a:t>53</a:t>
            </a:fld>
            <a:endParaRPr lang="en-US"/>
          </a:p>
        </p:txBody>
      </p:sp>
    </p:spTree>
    <p:extLst>
      <p:ext uri="{BB962C8B-B14F-4D97-AF65-F5344CB8AC3E}">
        <p14:creationId xmlns:p14="http://schemas.microsoft.com/office/powerpoint/2010/main" val="58789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Show how periodic table can allow chemists to identify</a:t>
            </a:r>
            <a:r>
              <a:rPr lang="en-US" baseline="0" dirty="0"/>
              <a:t> the charge on cations.</a:t>
            </a:r>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8</a:t>
            </a:fld>
            <a:endParaRPr lang="en-US"/>
          </a:p>
        </p:txBody>
      </p:sp>
    </p:spTree>
    <p:extLst>
      <p:ext uri="{BB962C8B-B14F-4D97-AF65-F5344CB8AC3E}">
        <p14:creationId xmlns:p14="http://schemas.microsoft.com/office/powerpoint/2010/main" val="2129097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0000"/>
                </a:solidFill>
              </a:rPr>
              <a:t>ReDraw</a:t>
            </a:r>
            <a:r>
              <a:rPr lang="en-US" baseline="0" dirty="0">
                <a:solidFill>
                  <a:srgbClr val="FF0000"/>
                </a:solidFill>
              </a:rPr>
              <a:t> these</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54</a:t>
            </a:fld>
            <a:endParaRPr lang="en-US"/>
          </a:p>
        </p:txBody>
      </p:sp>
    </p:spTree>
    <p:extLst>
      <p:ext uri="{BB962C8B-B14F-4D97-AF65-F5344CB8AC3E}">
        <p14:creationId xmlns:p14="http://schemas.microsoft.com/office/powerpoint/2010/main" val="958707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0000"/>
                </a:solidFill>
              </a:rPr>
              <a:t>ReDraw</a:t>
            </a:r>
            <a:r>
              <a:rPr lang="en-US" baseline="0" dirty="0">
                <a:solidFill>
                  <a:srgbClr val="FF0000"/>
                </a:solidFill>
              </a:rPr>
              <a:t> these</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55</a:t>
            </a:fld>
            <a:endParaRPr lang="en-US"/>
          </a:p>
        </p:txBody>
      </p:sp>
    </p:spTree>
    <p:extLst>
      <p:ext uri="{BB962C8B-B14F-4D97-AF65-F5344CB8AC3E}">
        <p14:creationId xmlns:p14="http://schemas.microsoft.com/office/powerpoint/2010/main" val="433602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0000"/>
                </a:solidFill>
              </a:rPr>
              <a:t>ReDraw</a:t>
            </a:r>
            <a:r>
              <a:rPr lang="en-US" baseline="0" dirty="0">
                <a:solidFill>
                  <a:srgbClr val="FF0000"/>
                </a:solidFill>
              </a:rPr>
              <a:t> these</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56</a:t>
            </a:fld>
            <a:endParaRPr lang="en-US"/>
          </a:p>
        </p:txBody>
      </p:sp>
    </p:spTree>
    <p:extLst>
      <p:ext uri="{BB962C8B-B14F-4D97-AF65-F5344CB8AC3E}">
        <p14:creationId xmlns:p14="http://schemas.microsoft.com/office/powerpoint/2010/main" val="1152715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0000"/>
                </a:solidFill>
              </a:rPr>
              <a:t>ReDraw</a:t>
            </a:r>
            <a:r>
              <a:rPr lang="en-US" baseline="0" dirty="0">
                <a:solidFill>
                  <a:srgbClr val="FF0000"/>
                </a:solidFill>
              </a:rPr>
              <a:t> these</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57</a:t>
            </a:fld>
            <a:endParaRPr lang="en-US"/>
          </a:p>
        </p:txBody>
      </p:sp>
    </p:spTree>
    <p:extLst>
      <p:ext uri="{BB962C8B-B14F-4D97-AF65-F5344CB8AC3E}">
        <p14:creationId xmlns:p14="http://schemas.microsoft.com/office/powerpoint/2010/main" val="1247126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0000"/>
                </a:solidFill>
              </a:rPr>
              <a:t>ReDraw</a:t>
            </a:r>
            <a:r>
              <a:rPr lang="en-US" baseline="0" dirty="0">
                <a:solidFill>
                  <a:srgbClr val="FF0000"/>
                </a:solidFill>
              </a:rPr>
              <a:t> these</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58</a:t>
            </a:fld>
            <a:endParaRPr lang="en-US"/>
          </a:p>
        </p:txBody>
      </p:sp>
    </p:spTree>
    <p:extLst>
      <p:ext uri="{BB962C8B-B14F-4D97-AF65-F5344CB8AC3E}">
        <p14:creationId xmlns:p14="http://schemas.microsoft.com/office/powerpoint/2010/main" val="1015010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0000"/>
                </a:solidFill>
              </a:rPr>
              <a:t>ReDraw</a:t>
            </a:r>
            <a:r>
              <a:rPr lang="en-US" baseline="0" dirty="0">
                <a:solidFill>
                  <a:srgbClr val="FF0000"/>
                </a:solidFill>
              </a:rPr>
              <a:t> these</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59</a:t>
            </a:fld>
            <a:endParaRPr lang="en-US"/>
          </a:p>
        </p:txBody>
      </p:sp>
    </p:spTree>
    <p:extLst>
      <p:ext uri="{BB962C8B-B14F-4D97-AF65-F5344CB8AC3E}">
        <p14:creationId xmlns:p14="http://schemas.microsoft.com/office/powerpoint/2010/main" val="1812361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Answers:</a:t>
            </a:r>
          </a:p>
          <a:p>
            <a:r>
              <a:rPr lang="en-US" dirty="0"/>
              <a:t>a) </a:t>
            </a:r>
            <a:r>
              <a:rPr lang="en-US" dirty="0" err="1"/>
              <a:t>octene</a:t>
            </a:r>
            <a:endParaRPr lang="en-US" dirty="0"/>
          </a:p>
          <a:p>
            <a:r>
              <a:rPr lang="en-US" dirty="0"/>
              <a:t>b) cyclohexane</a:t>
            </a:r>
          </a:p>
          <a:p>
            <a:r>
              <a:rPr lang="en-US" dirty="0"/>
              <a:t>c) </a:t>
            </a:r>
            <a:r>
              <a:rPr lang="en-US" dirty="0" err="1"/>
              <a:t>octyne</a:t>
            </a:r>
            <a:endParaRPr lang="en-US" dirty="0"/>
          </a:p>
          <a:p>
            <a:r>
              <a:rPr lang="en-US" dirty="0"/>
              <a:t>d)1,3-octadiene</a:t>
            </a:r>
          </a:p>
          <a:p>
            <a:r>
              <a:rPr lang="en-US" dirty="0"/>
              <a:t>e) </a:t>
            </a:r>
            <a:r>
              <a:rPr lang="en-US" dirty="0" err="1"/>
              <a:t>cylcoheptane</a:t>
            </a:r>
            <a:endParaRPr lang="en-US" dirty="0"/>
          </a:p>
          <a:p>
            <a:r>
              <a:rPr lang="en-US" dirty="0"/>
              <a:t>f)1,3-octadiyne</a:t>
            </a:r>
          </a:p>
          <a:p>
            <a:r>
              <a:rPr lang="en-US" dirty="0"/>
              <a:t>g) 1-octene</a:t>
            </a:r>
            <a:r>
              <a:rPr lang="en-US" baseline="0" dirty="0"/>
              <a:t> </a:t>
            </a:r>
            <a:r>
              <a:rPr lang="en-US" baseline="0" dirty="0" err="1"/>
              <a:t>octene</a:t>
            </a:r>
            <a:endParaRPr lang="en-US" dirty="0"/>
          </a:p>
          <a:p>
            <a:r>
              <a:rPr lang="en-US" dirty="0"/>
              <a:t>h) 1,3-dimethylcyclohexane</a:t>
            </a:r>
          </a:p>
          <a:p>
            <a:r>
              <a:rPr lang="en-US" dirty="0" err="1"/>
              <a:t>i</a:t>
            </a:r>
            <a:r>
              <a:rPr lang="en-US" dirty="0"/>
              <a:t>) </a:t>
            </a:r>
            <a:r>
              <a:rPr lang="en-US" dirty="0" err="1"/>
              <a:t>cyclooctyne</a:t>
            </a:r>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63</a:t>
            </a:fld>
            <a:endParaRPr lang="en-US"/>
          </a:p>
        </p:txBody>
      </p:sp>
    </p:spTree>
    <p:extLst>
      <p:ext uri="{BB962C8B-B14F-4D97-AF65-F5344CB8AC3E}">
        <p14:creationId xmlns:p14="http://schemas.microsoft.com/office/powerpoint/2010/main" val="652094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685800" y="1143000"/>
            <a:ext cx="5486400" cy="3086100"/>
          </a:xfrm>
          <a:ln/>
        </p:spPr>
      </p:sp>
      <p:sp>
        <p:nvSpPr>
          <p:cNvPr id="76803" name="Rectangle 3"/>
          <p:cNvSpPr>
            <a:spLocks noGrp="1" noChangeArrowheads="1"/>
          </p:cNvSpPr>
          <p:nvPr>
            <p:ph type="body" idx="1"/>
          </p:nvPr>
        </p:nvSpPr>
        <p:spPr>
          <a:noFill/>
          <a:ln w="9525"/>
        </p:spPr>
        <p:txBody>
          <a:bodyPr/>
          <a:lstStyle/>
          <a:p>
            <a:r>
              <a:rPr lang="en-US" dirty="0"/>
              <a:t>Change of one functional group can result in change in many aspects of the molecule</a:t>
            </a:r>
          </a:p>
          <a:p>
            <a:endParaRPr lang="en-US" dirty="0">
              <a:solidFill>
                <a:srgbClr val="FF0000"/>
              </a:solidFill>
            </a:endParaRPr>
          </a:p>
          <a:p>
            <a:r>
              <a:rPr lang="en-US" dirty="0">
                <a:solidFill>
                  <a:srgbClr val="FF0000"/>
                </a:solidFill>
              </a:rPr>
              <a:t>OPTIONAL:</a:t>
            </a:r>
            <a:r>
              <a:rPr lang="en-US" baseline="0" dirty="0">
                <a:solidFill>
                  <a:srgbClr val="FF0000"/>
                </a:solidFill>
              </a:rPr>
              <a:t> Have students made flash cards of </a:t>
            </a:r>
            <a:r>
              <a:rPr lang="en-US" baseline="0">
                <a:solidFill>
                  <a:srgbClr val="FF0000"/>
                </a:solidFill>
              </a:rPr>
              <a:t>Functional Groups</a:t>
            </a:r>
            <a:endParaRPr lang="en-US" dirty="0">
              <a:solidFill>
                <a:srgbClr val="FF0000"/>
              </a:solidFill>
            </a:endParaRPr>
          </a:p>
        </p:txBody>
      </p:sp>
    </p:spTree>
    <p:extLst>
      <p:ext uri="{BB962C8B-B14F-4D97-AF65-F5344CB8AC3E}">
        <p14:creationId xmlns:p14="http://schemas.microsoft.com/office/powerpoint/2010/main" val="206628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A2D1D-2D75-E54B-AE34-0557B8725331}" type="slidenum">
              <a:rPr lang="en-US" smtClean="0"/>
              <a:t>66</a:t>
            </a:fld>
            <a:endParaRPr lang="en-US"/>
          </a:p>
        </p:txBody>
      </p:sp>
    </p:spTree>
    <p:extLst>
      <p:ext uri="{BB962C8B-B14F-4D97-AF65-F5344CB8AC3E}">
        <p14:creationId xmlns:p14="http://schemas.microsoft.com/office/powerpoint/2010/main" val="905630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685800" y="1143000"/>
            <a:ext cx="5486400" cy="3086100"/>
          </a:xfrm>
          <a:ln/>
        </p:spPr>
      </p:sp>
      <p:sp>
        <p:nvSpPr>
          <p:cNvPr id="7885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1415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9</a:t>
            </a:fld>
            <a:endParaRPr lang="en-US"/>
          </a:p>
        </p:txBody>
      </p:sp>
    </p:spTree>
    <p:extLst>
      <p:ext uri="{BB962C8B-B14F-4D97-AF65-F5344CB8AC3E}">
        <p14:creationId xmlns:p14="http://schemas.microsoft.com/office/powerpoint/2010/main" val="528131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Show how periodic table can allow chemists to identify</a:t>
            </a:r>
            <a:r>
              <a:rPr lang="en-US" baseline="0" dirty="0"/>
              <a:t> the charge on anions.</a:t>
            </a:r>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10</a:t>
            </a:fld>
            <a:endParaRPr lang="en-US"/>
          </a:p>
        </p:txBody>
      </p:sp>
    </p:spTree>
    <p:extLst>
      <p:ext uri="{BB962C8B-B14F-4D97-AF65-F5344CB8AC3E}">
        <p14:creationId xmlns:p14="http://schemas.microsoft.com/office/powerpoint/2010/main" val="251717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ANIMATE</a:t>
            </a:r>
            <a:r>
              <a:rPr lang="en-US" baseline="0" dirty="0"/>
              <a:t> slide! This can be done before or after formatting. Also this is up to future teachers preference.</a:t>
            </a:r>
            <a:endParaRPr lang="en-US" dirty="0"/>
          </a:p>
        </p:txBody>
      </p:sp>
      <p:sp>
        <p:nvSpPr>
          <p:cNvPr id="4" name="Slide Number Placeholder 3"/>
          <p:cNvSpPr>
            <a:spLocks noGrp="1"/>
          </p:cNvSpPr>
          <p:nvPr>
            <p:ph type="sldNum" sz="quarter" idx="10"/>
          </p:nvPr>
        </p:nvSpPr>
        <p:spPr/>
        <p:txBody>
          <a:bodyPr/>
          <a:lstStyle/>
          <a:p>
            <a:fld id="{6AB600E4-9736-AF4F-BCDB-9774415D40A1}" type="slidenum">
              <a:rPr lang="en-US" smtClean="0"/>
              <a:t>14</a:t>
            </a:fld>
            <a:endParaRPr lang="en-US"/>
          </a:p>
        </p:txBody>
      </p:sp>
    </p:spTree>
    <p:extLst>
      <p:ext uri="{BB962C8B-B14F-4D97-AF65-F5344CB8AC3E}">
        <p14:creationId xmlns:p14="http://schemas.microsoft.com/office/powerpoint/2010/main" val="70108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https://commons.wikimedia.org/wiki/File:Electron_shell_010_neon.png</a:t>
            </a:r>
          </a:p>
        </p:txBody>
      </p:sp>
      <p:sp>
        <p:nvSpPr>
          <p:cNvPr id="4" name="Slide Number Placeholder 3"/>
          <p:cNvSpPr>
            <a:spLocks noGrp="1"/>
          </p:cNvSpPr>
          <p:nvPr>
            <p:ph type="sldNum" sz="quarter" idx="5"/>
          </p:nvPr>
        </p:nvSpPr>
        <p:spPr/>
        <p:txBody>
          <a:bodyPr/>
          <a:lstStyle/>
          <a:p>
            <a:fld id="{6AB600E4-9736-AF4F-BCDB-9774415D40A1}" type="slidenum">
              <a:rPr lang="en-US" smtClean="0"/>
              <a:t>17</a:t>
            </a:fld>
            <a:endParaRPr lang="en-US"/>
          </a:p>
        </p:txBody>
      </p:sp>
    </p:spTree>
    <p:extLst>
      <p:ext uri="{BB962C8B-B14F-4D97-AF65-F5344CB8AC3E}">
        <p14:creationId xmlns:p14="http://schemas.microsoft.com/office/powerpoint/2010/main" val="342719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https://commons.wikimedia.org/wiki/File:Electron_shell_003_Lithium.svg</a:t>
            </a:r>
          </a:p>
        </p:txBody>
      </p:sp>
      <p:sp>
        <p:nvSpPr>
          <p:cNvPr id="4" name="Slide Number Placeholder 3"/>
          <p:cNvSpPr>
            <a:spLocks noGrp="1"/>
          </p:cNvSpPr>
          <p:nvPr>
            <p:ph type="sldNum" sz="quarter" idx="5"/>
          </p:nvPr>
        </p:nvSpPr>
        <p:spPr/>
        <p:txBody>
          <a:bodyPr/>
          <a:lstStyle/>
          <a:p>
            <a:fld id="{6AB600E4-9736-AF4F-BCDB-9774415D40A1}" type="slidenum">
              <a:rPr lang="en-US" smtClean="0"/>
              <a:t>18</a:t>
            </a:fld>
            <a:endParaRPr lang="en-US"/>
          </a:p>
        </p:txBody>
      </p:sp>
    </p:spTree>
    <p:extLst>
      <p:ext uri="{BB962C8B-B14F-4D97-AF65-F5344CB8AC3E}">
        <p14:creationId xmlns:p14="http://schemas.microsoft.com/office/powerpoint/2010/main" val="26111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https://commons.wikimedia.org/wiki/File:Electron_shell_017_Chlorine.svg</a:t>
            </a:r>
          </a:p>
        </p:txBody>
      </p:sp>
      <p:sp>
        <p:nvSpPr>
          <p:cNvPr id="4" name="Slide Number Placeholder 3"/>
          <p:cNvSpPr>
            <a:spLocks noGrp="1"/>
          </p:cNvSpPr>
          <p:nvPr>
            <p:ph type="sldNum" sz="quarter" idx="5"/>
          </p:nvPr>
        </p:nvSpPr>
        <p:spPr/>
        <p:txBody>
          <a:bodyPr/>
          <a:lstStyle/>
          <a:p>
            <a:fld id="{6AB600E4-9736-AF4F-BCDB-9774415D40A1}" type="slidenum">
              <a:rPr lang="en-US" smtClean="0"/>
              <a:t>19</a:t>
            </a:fld>
            <a:endParaRPr lang="en-US"/>
          </a:p>
        </p:txBody>
      </p:sp>
    </p:spTree>
    <p:extLst>
      <p:ext uri="{BB962C8B-B14F-4D97-AF65-F5344CB8AC3E}">
        <p14:creationId xmlns:p14="http://schemas.microsoft.com/office/powerpoint/2010/main" val="3465285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bg1"/>
            </a:gs>
            <a:gs pos="71000">
              <a:schemeClr val="bg1"/>
            </a:gs>
            <a:gs pos="48000">
              <a:schemeClr val="accent3">
                <a:lumMod val="20000"/>
                <a:lumOff val="80000"/>
                <a:alpha val="29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4C1B-6864-DF41-876F-7A3FE53A4021}"/>
              </a:ext>
            </a:extLst>
          </p:cNvPr>
          <p:cNvSpPr>
            <a:spLocks noGrp="1"/>
          </p:cNvSpPr>
          <p:nvPr>
            <p:ph type="ctrTitle"/>
          </p:nvPr>
        </p:nvSpPr>
        <p:spPr>
          <a:xfrm>
            <a:off x="1524000" y="2192038"/>
            <a:ext cx="9144000" cy="23876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E4CB47C-3A2A-0D41-A163-90FBD398236C}"/>
              </a:ext>
            </a:extLst>
          </p:cNvPr>
          <p:cNvSpPr>
            <a:spLocks noGrp="1"/>
          </p:cNvSpPr>
          <p:nvPr>
            <p:ph type="subTitle" idx="1"/>
          </p:nvPr>
        </p:nvSpPr>
        <p:spPr>
          <a:xfrm>
            <a:off x="1524000" y="4761782"/>
            <a:ext cx="9144000" cy="937883"/>
          </a:xfrm>
        </p:spPr>
        <p:txBody>
          <a:bodyPr/>
          <a:lstStyle>
            <a:lvl1pPr marL="0" indent="0" algn="ctr">
              <a:buNone/>
              <a:defRPr sz="1800">
                <a:solidFill>
                  <a:schemeClr val="tx1">
                    <a:lumMod val="65000"/>
                    <a:lumOff val="3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DA9FA16A-B15E-C84A-9010-2656FB4BDD29}"/>
              </a:ext>
            </a:extLst>
          </p:cNvPr>
          <p:cNvSpPr>
            <a:spLocks noGrp="1"/>
          </p:cNvSpPr>
          <p:nvPr>
            <p:ph type="sldNum" sz="quarter" idx="12"/>
          </p:nvPr>
        </p:nvSpPr>
        <p:spPr/>
        <p:txBody>
          <a:bodyPr/>
          <a:lstStyle/>
          <a:p>
            <a:fld id="{1C45453B-2B7E-0647-98A0-CB137BAD64BC}" type="slidenum">
              <a:rPr lang="en-US" smtClean="0"/>
              <a:t>‹#›</a:t>
            </a:fld>
            <a:endParaRPr lang="en-US"/>
          </a:p>
        </p:txBody>
      </p:sp>
      <p:pic>
        <p:nvPicPr>
          <p:cNvPr id="8" name="Picture 7">
            <a:extLst>
              <a:ext uri="{FF2B5EF4-FFF2-40B4-BE49-F238E27FC236}">
                <a16:creationId xmlns:a16="http://schemas.microsoft.com/office/drawing/2014/main" id="{AADC5850-73E2-DE45-9B77-BAF8951CCB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253" y="824023"/>
            <a:ext cx="4001219" cy="711328"/>
          </a:xfrm>
          <a:prstGeom prst="rect">
            <a:avLst/>
          </a:prstGeom>
        </p:spPr>
      </p:pic>
      <p:pic>
        <p:nvPicPr>
          <p:cNvPr id="10" name="Picture 9">
            <a:extLst>
              <a:ext uri="{FF2B5EF4-FFF2-40B4-BE49-F238E27FC236}">
                <a16:creationId xmlns:a16="http://schemas.microsoft.com/office/drawing/2014/main" id="{7518DC9D-857A-EA46-B0C0-2B50520A55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7489" y="463064"/>
            <a:ext cx="644107" cy="945041"/>
          </a:xfrm>
          <a:prstGeom prst="rect">
            <a:avLst/>
          </a:prstGeom>
        </p:spPr>
      </p:pic>
      <p:sp>
        <p:nvSpPr>
          <p:cNvPr id="11" name="TextBox 10">
            <a:extLst>
              <a:ext uri="{FF2B5EF4-FFF2-40B4-BE49-F238E27FC236}">
                <a16:creationId xmlns:a16="http://schemas.microsoft.com/office/drawing/2014/main" id="{3BB9C9F5-C3C1-6949-ABC3-29D642A9654B}"/>
              </a:ext>
            </a:extLst>
          </p:cNvPr>
          <p:cNvSpPr txBox="1"/>
          <p:nvPr/>
        </p:nvSpPr>
        <p:spPr>
          <a:xfrm>
            <a:off x="5181597" y="877453"/>
            <a:ext cx="3674852" cy="461665"/>
          </a:xfrm>
          <a:prstGeom prst="rect">
            <a:avLst/>
          </a:prstGeom>
          <a:noFill/>
        </p:spPr>
        <p:txBody>
          <a:bodyPr wrap="square" rtlCol="0">
            <a:spAutoFit/>
          </a:bodyPr>
          <a:lstStyle/>
          <a:p>
            <a:r>
              <a:rPr lang="en-US" sz="1200" dirty="0">
                <a:solidFill>
                  <a:srgbClr val="002060"/>
                </a:solidFill>
                <a:latin typeface="Corbel" panose="020B0503020204020204" pitchFamily="34" charset="0"/>
                <a:ea typeface="Bodoni Ornaments" pitchFamily="2" charset="0"/>
                <a:cs typeface="Baghdad" pitchFamily="2" charset="-78"/>
              </a:rPr>
              <a:t>Center For Green Chemistry </a:t>
            </a:r>
          </a:p>
          <a:p>
            <a:r>
              <a:rPr lang="en-US" sz="1200" dirty="0">
                <a:solidFill>
                  <a:srgbClr val="002060"/>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C38C637F-429E-DB4E-A329-FD5E0A2BBFCF}"/>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a:ext>
            </a:extLst>
          </a:blip>
          <a:srcRect t="33849" b="36966"/>
          <a:stretch/>
        </p:blipFill>
        <p:spPr>
          <a:xfrm>
            <a:off x="8153400" y="602715"/>
            <a:ext cx="3353709" cy="984397"/>
          </a:xfrm>
          <a:prstGeom prst="rect">
            <a:avLst/>
          </a:prstGeom>
        </p:spPr>
      </p:pic>
    </p:spTree>
    <p:extLst>
      <p:ext uri="{BB962C8B-B14F-4D97-AF65-F5344CB8AC3E}">
        <p14:creationId xmlns:p14="http://schemas.microsoft.com/office/powerpoint/2010/main" val="337796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1">
        <a:schemeClr val="bg1"/>
      </p:bgRef>
    </p:bg>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8A42F44-BC79-7F4B-A0A9-17AFDFF6A0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AB8341C-89C7-214A-B1A0-C7C64858356A}"/>
              </a:ext>
            </a:extLst>
          </p:cNvPr>
          <p:cNvSpPr>
            <a:spLocks noGrp="1"/>
          </p:cNvSpPr>
          <p:nvPr>
            <p:ph type="sldNum" sz="quarter" idx="12"/>
          </p:nvPr>
        </p:nvSpPr>
        <p:spPr/>
        <p:txBody>
          <a:bodyPr/>
          <a:lstStyle/>
          <a:p>
            <a:fld id="{1C45453B-2B7E-0647-98A0-CB137BAD64BC}" type="slidenum">
              <a:rPr lang="en-US" smtClean="0"/>
              <a:t>‹#›</a:t>
            </a:fld>
            <a:endParaRPr lang="en-US"/>
          </a:p>
        </p:txBody>
      </p:sp>
      <p:sp>
        <p:nvSpPr>
          <p:cNvPr id="10" name="Title 1">
            <a:extLst>
              <a:ext uri="{FF2B5EF4-FFF2-40B4-BE49-F238E27FC236}">
                <a16:creationId xmlns:a16="http://schemas.microsoft.com/office/drawing/2014/main" id="{F86F49F5-B43C-7943-BA50-D48E9B7545E8}"/>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CCA03329-2166-D74E-8790-205799C81EC7}"/>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C6D20731-5A2D-9D41-8A3F-660B56861403}"/>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8039FA56-C3E4-874B-9B4B-14817B001C7C}"/>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250163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6758E-AF18-F84B-A585-C08AC818F10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39E3D-67C9-0A4E-8ADB-3CD08C501A8D}"/>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CA4158-6399-B54C-AA71-81A9BD888A6B}"/>
              </a:ext>
            </a:extLst>
          </p:cNvPr>
          <p:cNvSpPr>
            <a:spLocks noGrp="1"/>
          </p:cNvSpPr>
          <p:nvPr>
            <p:ph type="sldNum" sz="quarter" idx="12"/>
          </p:nvPr>
        </p:nvSpPr>
        <p:spPr/>
        <p:txBody>
          <a:bodyPr/>
          <a:lstStyle/>
          <a:p>
            <a:fld id="{1C45453B-2B7E-0647-98A0-CB137BAD64BC}" type="slidenum">
              <a:rPr lang="en-US" smtClean="0"/>
              <a:t>‹#›</a:t>
            </a:fld>
            <a:endParaRPr lang="en-US"/>
          </a:p>
        </p:txBody>
      </p:sp>
    </p:spTree>
    <p:extLst>
      <p:ext uri="{BB962C8B-B14F-4D97-AF65-F5344CB8AC3E}">
        <p14:creationId xmlns:p14="http://schemas.microsoft.com/office/powerpoint/2010/main" val="70194916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6AF8-B7AA-7346-AC50-CFADEB71D650}"/>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B9E0161-8239-9948-97DD-EEE29AD78059}"/>
              </a:ext>
            </a:extLst>
          </p:cNvPr>
          <p:cNvSpPr>
            <a:spLocks noGrp="1"/>
          </p:cNvSpPr>
          <p:nvPr>
            <p:ph idx="1"/>
          </p:nvPr>
        </p:nvSpPr>
        <p:spPr>
          <a:xfrm>
            <a:off x="838200" y="1750132"/>
            <a:ext cx="10515600" cy="4201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AA5D9A7-5D32-CB4E-9742-19D55408F015}"/>
              </a:ext>
            </a:extLst>
          </p:cNvPr>
          <p:cNvSpPr>
            <a:spLocks noGrp="1"/>
          </p:cNvSpPr>
          <p:nvPr>
            <p:ph type="sldNum" sz="quarter" idx="12"/>
          </p:nvPr>
        </p:nvSpPr>
        <p:spPr/>
        <p:txBody>
          <a:bodyPr/>
          <a:lstStyle/>
          <a:p>
            <a:fld id="{1C45453B-2B7E-0647-98A0-CB137BAD64BC}" type="slidenum">
              <a:rPr lang="en-US" smtClean="0"/>
              <a:t>‹#›</a:t>
            </a:fld>
            <a:endParaRPr lang="en-US"/>
          </a:p>
        </p:txBody>
      </p:sp>
      <p:cxnSp>
        <p:nvCxnSpPr>
          <p:cNvPr id="7" name="Straight Connector 6">
            <a:extLst>
              <a:ext uri="{FF2B5EF4-FFF2-40B4-BE49-F238E27FC236}">
                <a16:creationId xmlns:a16="http://schemas.microsoft.com/office/drawing/2014/main" id="{3C50BF42-6BEC-3940-BA96-2C84E2C801E1}"/>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0B8AB681-BF74-3A40-9BB6-8671DE36C2BE}"/>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03095283-C1FA-C94C-A02C-DF500D23C50F}"/>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641677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C18C-79CE-FD40-99A9-B7E86545D0A3}"/>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73885D8-026B-E240-B5BD-E2864685B8D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56B46E09-C6DE-6A44-AD21-E51CBBDE0AAE}"/>
              </a:ext>
            </a:extLst>
          </p:cNvPr>
          <p:cNvSpPr>
            <a:spLocks noGrp="1"/>
          </p:cNvSpPr>
          <p:nvPr>
            <p:ph type="sldNum" sz="quarter" idx="12"/>
          </p:nvPr>
        </p:nvSpPr>
        <p:spPr/>
        <p:txBody>
          <a:bodyPr/>
          <a:lstStyle/>
          <a:p>
            <a:fld id="{1C45453B-2B7E-0647-98A0-CB137BAD64BC}" type="slidenum">
              <a:rPr lang="en-US" smtClean="0"/>
              <a:t>‹#›</a:t>
            </a:fld>
            <a:endParaRPr lang="en-US"/>
          </a:p>
        </p:txBody>
      </p:sp>
    </p:spTree>
    <p:extLst>
      <p:ext uri="{BB962C8B-B14F-4D97-AF65-F5344CB8AC3E}">
        <p14:creationId xmlns:p14="http://schemas.microsoft.com/office/powerpoint/2010/main" val="42377884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F017D-ABCE-5746-A9E0-B38B4DC9A0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AF57A-6649-A443-82B5-5B3222A793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9276E91-7C34-0E41-ADBB-BF83A632669A}"/>
              </a:ext>
            </a:extLst>
          </p:cNvPr>
          <p:cNvSpPr>
            <a:spLocks noGrp="1"/>
          </p:cNvSpPr>
          <p:nvPr>
            <p:ph type="sldNum" sz="quarter" idx="12"/>
          </p:nvPr>
        </p:nvSpPr>
        <p:spPr/>
        <p:txBody>
          <a:bodyPr/>
          <a:lstStyle/>
          <a:p>
            <a:fld id="{1C45453B-2B7E-0647-98A0-CB137BAD64BC}" type="slidenum">
              <a:rPr lang="en-US" smtClean="0"/>
              <a:t>‹#›</a:t>
            </a:fld>
            <a:endParaRPr lang="en-US"/>
          </a:p>
        </p:txBody>
      </p:sp>
      <p:sp>
        <p:nvSpPr>
          <p:cNvPr id="11" name="Title 1">
            <a:extLst>
              <a:ext uri="{FF2B5EF4-FFF2-40B4-BE49-F238E27FC236}">
                <a16:creationId xmlns:a16="http://schemas.microsoft.com/office/drawing/2014/main" id="{E6DC5E7D-3955-F147-AC39-66524DFFC4EA}"/>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F5EBF79-051A-AA43-A88C-24F9F9CB5791}"/>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B9082CA2-F6B3-1D42-AEBD-8082A9D4DBA2}"/>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4" name="Straight Connector 13">
            <a:extLst>
              <a:ext uri="{FF2B5EF4-FFF2-40B4-BE49-F238E27FC236}">
                <a16:creationId xmlns:a16="http://schemas.microsoft.com/office/drawing/2014/main" id="{BC7C05F3-E838-E848-B614-1F4E6A263655}"/>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1078645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D4869-718A-604B-B5B2-66799473399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C1C89A0-4A92-7A49-B4F6-9B93A9D4300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AB146-9153-2E4F-AA85-729FC94311A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73C46C2-E4CF-8F41-8DD1-37F5F438BE60}"/>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2A5A9E-A363-C249-AA41-41C70BFC1774}"/>
              </a:ext>
            </a:extLst>
          </p:cNvPr>
          <p:cNvSpPr>
            <a:spLocks noGrp="1"/>
          </p:cNvSpPr>
          <p:nvPr>
            <p:ph type="sldNum" sz="quarter" idx="12"/>
          </p:nvPr>
        </p:nvSpPr>
        <p:spPr/>
        <p:txBody>
          <a:bodyPr/>
          <a:lstStyle/>
          <a:p>
            <a:fld id="{1C45453B-2B7E-0647-98A0-CB137BAD64BC}" type="slidenum">
              <a:rPr lang="en-US" smtClean="0"/>
              <a:t>‹#›</a:t>
            </a:fld>
            <a:endParaRPr lang="en-US"/>
          </a:p>
        </p:txBody>
      </p:sp>
      <p:sp>
        <p:nvSpPr>
          <p:cNvPr id="13" name="Title 1">
            <a:extLst>
              <a:ext uri="{FF2B5EF4-FFF2-40B4-BE49-F238E27FC236}">
                <a16:creationId xmlns:a16="http://schemas.microsoft.com/office/drawing/2014/main" id="{1BBA1F89-C84D-BF4F-A9BC-074FBABA387B}"/>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84B4CC71-0AF6-FB47-9882-BAB6EBF37B82}"/>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5" name="Straight Connector 14">
            <a:extLst>
              <a:ext uri="{FF2B5EF4-FFF2-40B4-BE49-F238E27FC236}">
                <a16:creationId xmlns:a16="http://schemas.microsoft.com/office/drawing/2014/main" id="{A10EEFC7-52D9-024A-B075-C8E32A333BCD}"/>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3B72A71F-E00A-A743-A233-2E66060D91C7}"/>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5745968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1A2AFF-A88D-0940-BDF0-71CDE7A2740B}"/>
              </a:ext>
            </a:extLst>
          </p:cNvPr>
          <p:cNvSpPr>
            <a:spLocks noGrp="1"/>
          </p:cNvSpPr>
          <p:nvPr>
            <p:ph type="sldNum" sz="quarter" idx="12"/>
          </p:nvPr>
        </p:nvSpPr>
        <p:spPr/>
        <p:txBody>
          <a:bodyPr/>
          <a:lstStyle/>
          <a:p>
            <a:fld id="{1C45453B-2B7E-0647-98A0-CB137BAD64BC}" type="slidenum">
              <a:rPr lang="en-US" smtClean="0"/>
              <a:t>‹#›</a:t>
            </a:fld>
            <a:endParaRPr lang="en-US"/>
          </a:p>
        </p:txBody>
      </p:sp>
      <p:sp>
        <p:nvSpPr>
          <p:cNvPr id="9" name="Title 1">
            <a:extLst>
              <a:ext uri="{FF2B5EF4-FFF2-40B4-BE49-F238E27FC236}">
                <a16:creationId xmlns:a16="http://schemas.microsoft.com/office/drawing/2014/main" id="{9F52CFFF-F207-6B4A-A321-46CA0F442BEC}"/>
              </a:ext>
            </a:extLst>
          </p:cNvPr>
          <p:cNvSpPr>
            <a:spLocks noGrp="1"/>
          </p:cNvSpPr>
          <p:nvPr>
            <p:ph type="title"/>
          </p:nvPr>
        </p:nvSpPr>
        <p:spPr>
          <a:xfrm>
            <a:off x="838200" y="175127"/>
            <a:ext cx="10515600" cy="1325563"/>
          </a:xfrm>
        </p:spPr>
        <p:txBody>
          <a:bodyPr/>
          <a:lstStyle>
            <a:lvl1pPr>
              <a:defRPr>
                <a:solidFill>
                  <a:schemeClr val="tx1">
                    <a:lumMod val="75000"/>
                    <a:lumOff val="25000"/>
                  </a:schemeClr>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A8B91205-C77B-C548-BE32-2140A87EF463}"/>
              </a:ext>
            </a:extLst>
          </p:cNvPr>
          <p:cNvCxnSpPr>
            <a:cxnSpLocks/>
          </p:cNvCxnSpPr>
          <p:nvPr/>
        </p:nvCxnSpPr>
        <p:spPr>
          <a:xfrm>
            <a:off x="838201" y="1291385"/>
            <a:ext cx="8093529" cy="0"/>
          </a:xfrm>
          <a:prstGeom prst="line">
            <a:avLst/>
          </a:prstGeom>
          <a:ln>
            <a:gradFill flip="none" rotWithShape="1">
              <a:gsLst>
                <a:gs pos="0">
                  <a:schemeClr val="accent1">
                    <a:lumMod val="5000"/>
                    <a:lumOff val="95000"/>
                    <a:alpha val="50000"/>
                  </a:schemeClr>
                </a:gs>
                <a:gs pos="60000">
                  <a:schemeClr val="accent5"/>
                </a:gs>
              </a:gsLst>
              <a:lin ang="10800000" scaled="1"/>
              <a:tileRect/>
            </a:gradFill>
          </a:ln>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EFC5485E-2843-9A43-9BAE-B21E54E2B353}"/>
              </a:ext>
            </a:extLst>
          </p:cNvPr>
          <p:cNvCxnSpPr>
            <a:cxnSpLocks/>
          </p:cNvCxnSpPr>
          <p:nvPr/>
        </p:nvCxnSpPr>
        <p:spPr>
          <a:xfrm>
            <a:off x="827315" y="1355160"/>
            <a:ext cx="9884228" cy="0"/>
          </a:xfrm>
          <a:prstGeom prst="line">
            <a:avLst/>
          </a:prstGeom>
          <a:ln>
            <a:gradFill flip="none" rotWithShape="1">
              <a:gsLst>
                <a:gs pos="0">
                  <a:schemeClr val="accent1">
                    <a:lumMod val="5000"/>
                    <a:lumOff val="95000"/>
                    <a:alpha val="50000"/>
                  </a:schemeClr>
                </a:gs>
                <a:gs pos="60000">
                  <a:schemeClr val="accent4"/>
                </a:gs>
              </a:gsLst>
              <a:lin ang="10800000" scaled="1"/>
              <a:tileRect/>
            </a:gradFill>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17286D31-75E5-6E4F-89F5-20FB1532B22D}"/>
              </a:ext>
            </a:extLst>
          </p:cNvPr>
          <p:cNvCxnSpPr>
            <a:cxnSpLocks/>
          </p:cNvCxnSpPr>
          <p:nvPr/>
        </p:nvCxnSpPr>
        <p:spPr>
          <a:xfrm>
            <a:off x="832757" y="1418935"/>
            <a:ext cx="10521043" cy="0"/>
          </a:xfrm>
          <a:prstGeom prst="line">
            <a:avLst/>
          </a:prstGeom>
          <a:ln>
            <a:gradFill flip="none" rotWithShape="1">
              <a:gsLst>
                <a:gs pos="0">
                  <a:schemeClr val="accent1">
                    <a:lumMod val="5000"/>
                    <a:lumOff val="95000"/>
                    <a:alpha val="50000"/>
                  </a:schemeClr>
                </a:gs>
                <a:gs pos="60000">
                  <a:schemeClr val="accent3"/>
                </a:gs>
              </a:gsLst>
              <a:lin ang="10800000" scaled="1"/>
              <a:tileRect/>
            </a:gra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0815545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CCF5E-06EB-924F-B1F7-498C9C03115A}"/>
              </a:ext>
            </a:extLst>
          </p:cNvPr>
          <p:cNvSpPr>
            <a:spLocks noGrp="1"/>
          </p:cNvSpPr>
          <p:nvPr>
            <p:ph type="sldNum" sz="quarter" idx="12"/>
          </p:nvPr>
        </p:nvSpPr>
        <p:spPr/>
        <p:txBody>
          <a:bodyPr/>
          <a:lstStyle/>
          <a:p>
            <a:fld id="{1C45453B-2B7E-0647-98A0-CB137BAD64BC}" type="slidenum">
              <a:rPr lang="en-US" smtClean="0"/>
              <a:t>‹#›</a:t>
            </a:fld>
            <a:endParaRPr lang="en-US"/>
          </a:p>
        </p:txBody>
      </p:sp>
    </p:spTree>
    <p:extLst>
      <p:ext uri="{BB962C8B-B14F-4D97-AF65-F5344CB8AC3E}">
        <p14:creationId xmlns:p14="http://schemas.microsoft.com/office/powerpoint/2010/main" val="27610443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1103-8FF6-514D-95F9-D477DBD3A6EA}"/>
              </a:ext>
            </a:extLst>
          </p:cNvPr>
          <p:cNvSpPr>
            <a:spLocks noGrp="1"/>
          </p:cNvSpPr>
          <p:nvPr>
            <p:ph type="title"/>
          </p:nvPr>
        </p:nvSpPr>
        <p:spPr>
          <a:xfrm>
            <a:off x="839788" y="457200"/>
            <a:ext cx="3932237" cy="1600200"/>
          </a:xfrm>
        </p:spPr>
        <p:txBody>
          <a:bodyPr anchor="b"/>
          <a:lstStyle>
            <a:lvl1pPr>
              <a:defRPr sz="2400">
                <a:solidFill>
                  <a:schemeClr val="tx1">
                    <a:lumMod val="65000"/>
                    <a:lumOff val="3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F63CD72-F03F-244E-A370-5C99DA4BED4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87B1E-96B8-0C41-AF22-2F0D9F112F3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4548BED-582A-F147-809E-552F347B6C46}"/>
              </a:ext>
            </a:extLst>
          </p:cNvPr>
          <p:cNvSpPr>
            <a:spLocks noGrp="1"/>
          </p:cNvSpPr>
          <p:nvPr>
            <p:ph type="sldNum" sz="quarter" idx="12"/>
          </p:nvPr>
        </p:nvSpPr>
        <p:spPr/>
        <p:txBody>
          <a:bodyPr/>
          <a:lstStyle/>
          <a:p>
            <a:fld id="{1C45453B-2B7E-0647-98A0-CB137BAD64BC}" type="slidenum">
              <a:rPr lang="en-US" smtClean="0"/>
              <a:t>‹#›</a:t>
            </a:fld>
            <a:endParaRPr lang="en-US"/>
          </a:p>
        </p:txBody>
      </p:sp>
    </p:spTree>
    <p:extLst>
      <p:ext uri="{BB962C8B-B14F-4D97-AF65-F5344CB8AC3E}">
        <p14:creationId xmlns:p14="http://schemas.microsoft.com/office/powerpoint/2010/main" val="231221868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0E03-F261-B64F-A79D-5A1C35202AC3}"/>
              </a:ext>
            </a:extLst>
          </p:cNvPr>
          <p:cNvSpPr>
            <a:spLocks noGrp="1"/>
          </p:cNvSpPr>
          <p:nvPr>
            <p:ph type="title"/>
          </p:nvPr>
        </p:nvSpPr>
        <p:spPr>
          <a:xfrm>
            <a:off x="839788" y="457200"/>
            <a:ext cx="3932237" cy="1600200"/>
          </a:xfrm>
        </p:spPr>
        <p:txBody>
          <a:bodyPr anchor="b"/>
          <a:lstStyle>
            <a:lvl1pPr>
              <a:defRPr sz="2400">
                <a:solidFill>
                  <a:schemeClr val="tx1">
                    <a:lumMod val="65000"/>
                    <a:lumOff val="3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35825EF-0162-0D4A-9105-CBAD572DA9BE}"/>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04D4626-464E-8C49-9E35-2CFDD417221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053EECE8-B9C7-6B44-B11D-D2ED263E140E}"/>
              </a:ext>
            </a:extLst>
          </p:cNvPr>
          <p:cNvSpPr>
            <a:spLocks noGrp="1"/>
          </p:cNvSpPr>
          <p:nvPr>
            <p:ph type="sldNum" sz="quarter" idx="12"/>
          </p:nvPr>
        </p:nvSpPr>
        <p:spPr/>
        <p:txBody>
          <a:bodyPr/>
          <a:lstStyle/>
          <a:p>
            <a:fld id="{1C45453B-2B7E-0647-98A0-CB137BAD64BC}" type="slidenum">
              <a:rPr lang="en-US" smtClean="0"/>
              <a:t>‹#›</a:t>
            </a:fld>
            <a:endParaRPr lang="en-US"/>
          </a:p>
        </p:txBody>
      </p:sp>
    </p:spTree>
    <p:extLst>
      <p:ext uri="{BB962C8B-B14F-4D97-AF65-F5344CB8AC3E}">
        <p14:creationId xmlns:p14="http://schemas.microsoft.com/office/powerpoint/2010/main" val="23375710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0">
              <a:schemeClr val="bg1"/>
            </a:gs>
            <a:gs pos="100000">
              <a:schemeClr val="accent3">
                <a:lumMod val="20000"/>
                <a:lumOff val="80000"/>
              </a:schemeClr>
            </a:gs>
          </a:gsLst>
          <a:lin ang="13200000" scaled="0"/>
          <a:tileRect/>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730E9A4-02F4-4443-B0F9-A1856003D4FC}"/>
              </a:ext>
            </a:extLst>
          </p:cNvPr>
          <p:cNvGrpSpPr/>
          <p:nvPr/>
        </p:nvGrpSpPr>
        <p:grpSpPr>
          <a:xfrm>
            <a:off x="172531" y="6294648"/>
            <a:ext cx="5470899" cy="511595"/>
            <a:chOff x="398253" y="575137"/>
            <a:chExt cx="11849269" cy="1107744"/>
          </a:xfrm>
        </p:grpSpPr>
        <p:pic>
          <p:nvPicPr>
            <p:cNvPr id="11" name="Picture 10">
              <a:extLst>
                <a:ext uri="{FF2B5EF4-FFF2-40B4-BE49-F238E27FC236}">
                  <a16:creationId xmlns:a16="http://schemas.microsoft.com/office/drawing/2014/main" id="{F81C1BF8-3A37-E543-9FA2-5B3B121DFF9B}"/>
                </a:ext>
              </a:extLst>
            </p:cNvPr>
            <p:cNvPicPr>
              <a:picLocks noChangeAspect="1"/>
            </p:cNvPicPr>
            <p:nvPr userDrawn="1"/>
          </p:nvPicPr>
          <p:blipFill>
            <a:blip r:embed="rId13" cstate="screen">
              <a:grayscl/>
              <a:extLst>
                <a:ext uri="{28A0092B-C50C-407E-A947-70E740481C1C}">
                  <a14:useLocalDpi xmlns:a14="http://schemas.microsoft.com/office/drawing/2010/main"/>
                </a:ext>
              </a:extLst>
            </a:blip>
            <a:stretch>
              <a:fillRect/>
            </a:stretch>
          </p:blipFill>
          <p:spPr>
            <a:xfrm>
              <a:off x="398253" y="824023"/>
              <a:ext cx="4001219" cy="711328"/>
            </a:xfrm>
            <a:prstGeom prst="rect">
              <a:avLst/>
            </a:prstGeom>
          </p:spPr>
        </p:pic>
        <p:pic>
          <p:nvPicPr>
            <p:cNvPr id="12" name="Picture 11">
              <a:extLst>
                <a:ext uri="{FF2B5EF4-FFF2-40B4-BE49-F238E27FC236}">
                  <a16:creationId xmlns:a16="http://schemas.microsoft.com/office/drawing/2014/main" id="{8A68EA78-BE0C-E143-8D7C-E6CC1DAD29C7}"/>
                </a:ext>
              </a:extLst>
            </p:cNvPr>
            <p:cNvPicPr>
              <a:picLocks noChangeAspect="1"/>
            </p:cNvPicPr>
            <p:nvPr userDrawn="1"/>
          </p:nvPicPr>
          <p:blipFill>
            <a:blip r:embed="rId14" cstate="screen">
              <a:grayscl/>
              <a:extLst>
                <a:ext uri="{28A0092B-C50C-407E-A947-70E740481C1C}">
                  <a14:useLocalDpi xmlns:a14="http://schemas.microsoft.com/office/drawing/2010/main"/>
                </a:ext>
              </a:extLst>
            </a:blip>
            <a:stretch>
              <a:fillRect/>
            </a:stretch>
          </p:blipFill>
          <p:spPr>
            <a:xfrm>
              <a:off x="4612226" y="575137"/>
              <a:ext cx="644107" cy="945041"/>
            </a:xfrm>
            <a:prstGeom prst="rect">
              <a:avLst/>
            </a:prstGeom>
          </p:spPr>
        </p:pic>
        <p:sp>
          <p:nvSpPr>
            <p:cNvPr id="13" name="TextBox 12">
              <a:extLst>
                <a:ext uri="{FF2B5EF4-FFF2-40B4-BE49-F238E27FC236}">
                  <a16:creationId xmlns:a16="http://schemas.microsoft.com/office/drawing/2014/main" id="{E18C93EB-71B2-C64F-A4BF-D68796CEF9B5}"/>
                </a:ext>
              </a:extLst>
            </p:cNvPr>
            <p:cNvSpPr txBox="1"/>
            <p:nvPr userDrawn="1"/>
          </p:nvSpPr>
          <p:spPr>
            <a:xfrm>
              <a:off x="5181595" y="796207"/>
              <a:ext cx="3674851" cy="649760"/>
            </a:xfrm>
            <a:prstGeom prst="rect">
              <a:avLst/>
            </a:prstGeom>
            <a:noFill/>
          </p:spPr>
          <p:txBody>
            <a:bodyPr wrap="square" rtlCol="0">
              <a:spAutoFit/>
            </a:bodyPr>
            <a:lstStyle/>
            <a:p>
              <a:r>
                <a:rPr lang="en-US" sz="675" dirty="0">
                  <a:solidFill>
                    <a:schemeClr val="tx1">
                      <a:lumMod val="65000"/>
                      <a:lumOff val="35000"/>
                    </a:schemeClr>
                  </a:solidFill>
                  <a:latin typeface="Corbel" panose="020B0503020204020204" pitchFamily="34" charset="0"/>
                  <a:ea typeface="Bodoni Ornaments" pitchFamily="2" charset="0"/>
                  <a:cs typeface="Baghdad" pitchFamily="2" charset="-78"/>
                </a:rPr>
                <a:t>Center For Green Chemistry </a:t>
              </a:r>
            </a:p>
            <a:p>
              <a:r>
                <a:rPr lang="en-US" sz="675" dirty="0">
                  <a:solidFill>
                    <a:schemeClr val="tx1">
                      <a:lumMod val="65000"/>
                      <a:lumOff val="35000"/>
                    </a:schemeClr>
                  </a:solidFill>
                  <a:latin typeface="Corbel" panose="020B0503020204020204" pitchFamily="34" charset="0"/>
                  <a:ea typeface="Bodoni Ornaments" pitchFamily="2" charset="0"/>
                  <a:cs typeface="Baghdad" pitchFamily="2" charset="-78"/>
                </a:rPr>
                <a:t>and Green Engineering at Yale</a:t>
              </a:r>
            </a:p>
          </p:txBody>
        </p:sp>
        <p:pic>
          <p:nvPicPr>
            <p:cNvPr id="14" name="Picture 13">
              <a:extLst>
                <a:ext uri="{FF2B5EF4-FFF2-40B4-BE49-F238E27FC236}">
                  <a16:creationId xmlns:a16="http://schemas.microsoft.com/office/drawing/2014/main" id="{96A9CC74-5940-4645-A435-2C7DACF00BE1}"/>
                </a:ext>
              </a:extLst>
            </p:cNvPr>
            <p:cNvPicPr>
              <a:picLocks noChangeAspect="1"/>
            </p:cNvPicPr>
            <p:nvPr userDrawn="1"/>
          </p:nvPicPr>
          <p:blipFill rotWithShape="1">
            <a:blip r:embed="rId15" cstate="screen">
              <a:grayscl/>
              <a:extLst>
                <a:ext uri="{BEBA8EAE-BF5A-486C-A8C5-ECC9F3942E4B}">
                  <a14:imgProps xmlns:a14="http://schemas.microsoft.com/office/drawing/2010/main">
                    <a14:imgLayer r:embed="rId16">
                      <a14:imgEffect>
                        <a14:brightnessContrast bright="10000"/>
                      </a14:imgEffect>
                    </a14:imgLayer>
                  </a14:imgProps>
                </a:ext>
                <a:ext uri="{28A0092B-C50C-407E-A947-70E740481C1C}">
                  <a14:useLocalDpi xmlns:a14="http://schemas.microsoft.com/office/drawing/2010/main"/>
                </a:ext>
              </a:extLst>
            </a:blip>
            <a:srcRect/>
            <a:stretch/>
          </p:blipFill>
          <p:spPr>
            <a:xfrm>
              <a:off x="8893814" y="698484"/>
              <a:ext cx="3353708" cy="984397"/>
            </a:xfrm>
            <a:prstGeom prst="rect">
              <a:avLst/>
            </a:prstGeom>
          </p:spPr>
        </p:pic>
      </p:grpSp>
      <p:sp>
        <p:nvSpPr>
          <p:cNvPr id="2" name="Title Placeholder 1">
            <a:extLst>
              <a:ext uri="{FF2B5EF4-FFF2-40B4-BE49-F238E27FC236}">
                <a16:creationId xmlns:a16="http://schemas.microsoft.com/office/drawing/2014/main" id="{FF679091-E3A8-A041-9806-A4FE029CBA5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481EFE-6B2D-374E-B13E-39EB65D90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6EAE97-4033-3E44-B448-F0AE3F7221BE}"/>
              </a:ext>
            </a:extLst>
          </p:cNvPr>
          <p:cNvSpPr>
            <a:spLocks noGrp="1"/>
          </p:cNvSpPr>
          <p:nvPr>
            <p:ph type="sldNum" sz="quarter" idx="4"/>
          </p:nvPr>
        </p:nvSpPr>
        <p:spPr>
          <a:xfrm>
            <a:off x="9266208" y="6330311"/>
            <a:ext cx="2743200" cy="365125"/>
          </a:xfrm>
          <a:prstGeom prst="rect">
            <a:avLst/>
          </a:prstGeom>
        </p:spPr>
        <p:txBody>
          <a:bodyPr vert="horz" lIns="91440" tIns="45720" rIns="91440" bIns="45720" rtlCol="0" anchor="ctr"/>
          <a:lstStyle>
            <a:lvl1pPr algn="r">
              <a:defRPr sz="900">
                <a:solidFill>
                  <a:schemeClr val="tx1">
                    <a:lumMod val="65000"/>
                    <a:lumOff val="35000"/>
                  </a:schemeClr>
                </a:solidFill>
                <a:latin typeface="Corbel" panose="020B0503020204020204" pitchFamily="34" charset="0"/>
              </a:defRPr>
            </a:lvl1pPr>
          </a:lstStyle>
          <a:p>
            <a:fld id="{1C45453B-2B7E-0647-98A0-CB137BAD64BC}" type="slidenum">
              <a:rPr lang="en-US" smtClean="0"/>
              <a:t>‹#›</a:t>
            </a:fld>
            <a:endParaRPr lang="en-US"/>
          </a:p>
        </p:txBody>
      </p:sp>
    </p:spTree>
    <p:extLst>
      <p:ext uri="{BB962C8B-B14F-4D97-AF65-F5344CB8AC3E}">
        <p14:creationId xmlns:p14="http://schemas.microsoft.com/office/powerpoint/2010/main" val="4050522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5.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4.bin"/><Relationship Id="rId3" Type="http://schemas.openxmlformats.org/officeDocument/2006/relationships/notesSlide" Target="../notesSlides/notesSlide16.xml"/><Relationship Id="rId7" Type="http://schemas.openxmlformats.org/officeDocument/2006/relationships/image" Target="../media/image16.png"/><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5.png"/><Relationship Id="rId5" Type="http://schemas.openxmlformats.org/officeDocument/2006/relationships/image" Target="../media/image13.png"/><Relationship Id="rId15" Type="http://schemas.openxmlformats.org/officeDocument/2006/relationships/oleObject" Target="../embeddings/oleObject16.bin"/><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4.png"/><Relationship Id="rId14"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17.png"/><Relationship Id="rId3" Type="http://schemas.openxmlformats.org/officeDocument/2006/relationships/notesSlide" Target="../notesSlides/notesSlide17.xml"/><Relationship Id="rId7" Type="http://schemas.openxmlformats.org/officeDocument/2006/relationships/image" Target="../media/image14.png"/><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3.bin"/><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9.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7.bin"/><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1.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1.bin"/><Relationship Id="rId5" Type="http://schemas.openxmlformats.org/officeDocument/2006/relationships/image" Target="../media/image18.png"/><Relationship Id="rId4" Type="http://schemas.openxmlformats.org/officeDocument/2006/relationships/oleObject" Target="../embeddings/oleObject30.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oleObject" Target="../embeddings/oleObject34.bin"/><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0.png"/><Relationship Id="rId4" Type="http://schemas.openxmlformats.org/officeDocument/2006/relationships/oleObject" Target="../embeddings/oleObject3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1.emf"/><Relationship Id="rId4" Type="http://schemas.openxmlformats.org/officeDocument/2006/relationships/oleObject" Target="../embeddings/oleObject37.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6.emf"/><Relationship Id="rId4" Type="http://schemas.openxmlformats.org/officeDocument/2006/relationships/oleObject" Target="../embeddings/oleObject38.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8.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9.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35.emf"/><Relationship Id="rId18" Type="http://schemas.openxmlformats.org/officeDocument/2006/relationships/oleObject" Target="../embeddings/oleObject49.bin"/><Relationship Id="rId26" Type="http://schemas.openxmlformats.org/officeDocument/2006/relationships/oleObject" Target="../embeddings/oleObject53.bin"/><Relationship Id="rId3" Type="http://schemas.openxmlformats.org/officeDocument/2006/relationships/notesSlide" Target="../notesSlides/notesSlide39.xml"/><Relationship Id="rId21" Type="http://schemas.openxmlformats.org/officeDocument/2006/relationships/image" Target="../media/image39.emf"/><Relationship Id="rId7" Type="http://schemas.openxmlformats.org/officeDocument/2006/relationships/image" Target="../media/image32.emf"/><Relationship Id="rId12" Type="http://schemas.openxmlformats.org/officeDocument/2006/relationships/oleObject" Target="../embeddings/oleObject46.bin"/><Relationship Id="rId17" Type="http://schemas.openxmlformats.org/officeDocument/2006/relationships/image" Target="../media/image37.emf"/><Relationship Id="rId25" Type="http://schemas.openxmlformats.org/officeDocument/2006/relationships/image" Target="../media/image41.emf"/><Relationship Id="rId2" Type="http://schemas.openxmlformats.org/officeDocument/2006/relationships/slideLayout" Target="../slideLayouts/slideLayout7.xml"/><Relationship Id="rId16" Type="http://schemas.openxmlformats.org/officeDocument/2006/relationships/oleObject" Target="../embeddings/oleObject48.bin"/><Relationship Id="rId20" Type="http://schemas.openxmlformats.org/officeDocument/2006/relationships/oleObject" Target="../embeddings/oleObject50.bin"/><Relationship Id="rId29" Type="http://schemas.openxmlformats.org/officeDocument/2006/relationships/image" Target="../media/image43.emf"/><Relationship Id="rId1" Type="http://schemas.openxmlformats.org/officeDocument/2006/relationships/vmlDrawing" Target="../drawings/vmlDrawing15.vml"/><Relationship Id="rId6" Type="http://schemas.openxmlformats.org/officeDocument/2006/relationships/oleObject" Target="../embeddings/oleObject43.bin"/><Relationship Id="rId11" Type="http://schemas.openxmlformats.org/officeDocument/2006/relationships/image" Target="../media/image34.emf"/><Relationship Id="rId24" Type="http://schemas.openxmlformats.org/officeDocument/2006/relationships/oleObject" Target="../embeddings/oleObject52.bin"/><Relationship Id="rId5" Type="http://schemas.openxmlformats.org/officeDocument/2006/relationships/image" Target="../media/image31.emf"/><Relationship Id="rId15" Type="http://schemas.openxmlformats.org/officeDocument/2006/relationships/image" Target="../media/image36.emf"/><Relationship Id="rId23" Type="http://schemas.openxmlformats.org/officeDocument/2006/relationships/image" Target="../media/image40.emf"/><Relationship Id="rId28" Type="http://schemas.openxmlformats.org/officeDocument/2006/relationships/oleObject" Target="../embeddings/oleObject54.bin"/><Relationship Id="rId10" Type="http://schemas.openxmlformats.org/officeDocument/2006/relationships/oleObject" Target="../embeddings/oleObject45.bin"/><Relationship Id="rId19" Type="http://schemas.openxmlformats.org/officeDocument/2006/relationships/image" Target="../media/image38.emf"/><Relationship Id="rId4" Type="http://schemas.openxmlformats.org/officeDocument/2006/relationships/oleObject" Target="../embeddings/oleObject42.bin"/><Relationship Id="rId9" Type="http://schemas.openxmlformats.org/officeDocument/2006/relationships/image" Target="../media/image33.emf"/><Relationship Id="rId14" Type="http://schemas.openxmlformats.org/officeDocument/2006/relationships/oleObject" Target="../embeddings/oleObject47.bin"/><Relationship Id="rId22" Type="http://schemas.openxmlformats.org/officeDocument/2006/relationships/oleObject" Target="../embeddings/oleObject51.bin"/><Relationship Id="rId27" Type="http://schemas.openxmlformats.org/officeDocument/2006/relationships/image" Target="../media/image42.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US" sz="4000" dirty="0">
                <a:latin typeface="+mn-lt"/>
              </a:rPr>
              <a:t>The Molecule</a:t>
            </a:r>
          </a:p>
        </p:txBody>
      </p:sp>
      <p:sp>
        <p:nvSpPr>
          <p:cNvPr id="3" name="Subtitle 2"/>
          <p:cNvSpPr>
            <a:spLocks noGrp="1"/>
          </p:cNvSpPr>
          <p:nvPr>
            <p:ph type="subTitle" idx="1"/>
          </p:nvPr>
        </p:nvSpPr>
        <p:spPr>
          <a:xfrm>
            <a:off x="1524000" y="4579638"/>
            <a:ext cx="9144000" cy="937883"/>
          </a:xfrm>
        </p:spPr>
        <p:txBody>
          <a:bodyPr>
            <a:noAutofit/>
          </a:bodyPr>
          <a:lstStyle/>
          <a:p>
            <a:r>
              <a:rPr lang="en-US" sz="2400" dirty="0"/>
              <a:t>Lecture #5</a:t>
            </a:r>
          </a:p>
          <a:p>
            <a:r>
              <a:rPr lang="en-US" sz="2400" dirty="0"/>
              <a:t>Date:</a:t>
            </a:r>
          </a:p>
          <a:p>
            <a:r>
              <a:rPr lang="en-US" sz="2400" dirty="0"/>
              <a:t>Course #</a:t>
            </a:r>
          </a:p>
        </p:txBody>
      </p:sp>
    </p:spTree>
    <p:extLst>
      <p:ext uri="{BB962C8B-B14F-4D97-AF65-F5344CB8AC3E}">
        <p14:creationId xmlns:p14="http://schemas.microsoft.com/office/powerpoint/2010/main" val="1105427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07357" y="6409765"/>
            <a:ext cx="4684643" cy="246221"/>
          </a:xfrm>
          <a:prstGeom prst="rect">
            <a:avLst/>
          </a:prstGeom>
        </p:spPr>
        <p:txBody>
          <a:bodyPr wrap="square">
            <a:spAutoFit/>
          </a:bodyPr>
          <a:lstStyle/>
          <a:p>
            <a:r>
              <a:rPr lang="en-US" sz="1000" dirty="0">
                <a:solidFill>
                  <a:schemeClr val="bg1">
                    <a:lumMod val="50000"/>
                  </a:schemeClr>
                </a:solidFill>
              </a:rPr>
              <a:t>https://</a:t>
            </a:r>
            <a:r>
              <a:rPr lang="en-US" sz="1000" dirty="0" err="1">
                <a:solidFill>
                  <a:schemeClr val="bg1">
                    <a:lumMod val="50000"/>
                  </a:schemeClr>
                </a:solidFill>
              </a:rPr>
              <a:t>upload.wikimedia.org</a:t>
            </a:r>
            <a:r>
              <a:rPr lang="en-US" sz="1000" dirty="0">
                <a:solidFill>
                  <a:schemeClr val="bg1">
                    <a:lumMod val="50000"/>
                  </a:schemeClr>
                </a:solidFill>
              </a:rPr>
              <a:t>/</a:t>
            </a:r>
            <a:r>
              <a:rPr lang="en-US" sz="1000" dirty="0" err="1">
                <a:solidFill>
                  <a:schemeClr val="bg1">
                    <a:lumMod val="50000"/>
                  </a:schemeClr>
                </a:solidFill>
              </a:rPr>
              <a:t>wikipedia</a:t>
            </a:r>
            <a:r>
              <a:rPr lang="en-US" sz="1000" dirty="0">
                <a:solidFill>
                  <a:schemeClr val="bg1">
                    <a:lumMod val="50000"/>
                  </a:schemeClr>
                </a:solidFill>
              </a:rPr>
              <a:t>/commons/6/68/</a:t>
            </a:r>
            <a:r>
              <a:rPr lang="en-US" sz="1000" dirty="0" err="1">
                <a:solidFill>
                  <a:schemeClr val="bg1">
                    <a:lumMod val="50000"/>
                  </a:schemeClr>
                </a:solidFill>
              </a:rPr>
              <a:t>Periodic_table_vectorial.png</a:t>
            </a:r>
            <a:endParaRPr lang="en-US" sz="1000" dirty="0">
              <a:solidFill>
                <a:schemeClr val="bg1">
                  <a:lumMod val="50000"/>
                </a:schemeClr>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135697" y="-510726"/>
            <a:ext cx="6033248" cy="7807733"/>
          </a:xfrm>
          <a:prstGeom prst="rect">
            <a:avLst/>
          </a:prstGeom>
        </p:spPr>
      </p:pic>
    </p:spTree>
    <p:extLst>
      <p:ext uri="{BB962C8B-B14F-4D97-AF65-F5344CB8AC3E}">
        <p14:creationId xmlns:p14="http://schemas.microsoft.com/office/powerpoint/2010/main" val="266846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idx="1"/>
          </p:nvPr>
        </p:nvSpPr>
        <p:spPr>
          <a:xfrm>
            <a:off x="1981200" y="1547466"/>
            <a:ext cx="8229600" cy="4363434"/>
          </a:xfrm>
        </p:spPr>
        <p:txBody>
          <a:bodyPr>
            <a:noAutofit/>
          </a:bodyPr>
          <a:lstStyle/>
          <a:p>
            <a:pPr lvl="1">
              <a:buFontTx/>
              <a:buNone/>
            </a:pPr>
            <a:r>
              <a:rPr lang="en-US" altLang="en-US" sz="2000" dirty="0"/>
              <a:t>CH</a:t>
            </a:r>
            <a:r>
              <a:rPr lang="en-US" altLang="en-US" sz="2000" baseline="-25000" dirty="0"/>
              <a:t>3</a:t>
            </a:r>
            <a:r>
              <a:rPr lang="en-US" altLang="en-US" sz="2000" dirty="0"/>
              <a:t>CO</a:t>
            </a:r>
            <a:r>
              <a:rPr lang="en-US" altLang="en-US" sz="2000" baseline="-25000" dirty="0"/>
              <a:t>2</a:t>
            </a:r>
            <a:r>
              <a:rPr lang="en-US" altLang="en-US" sz="2000" baseline="30000" dirty="0"/>
              <a:t>-</a:t>
            </a:r>
            <a:r>
              <a:rPr lang="en-US" altLang="en-US" sz="2000" dirty="0"/>
              <a:t> or C</a:t>
            </a:r>
            <a:r>
              <a:rPr lang="en-US" altLang="en-US" sz="2000" baseline="-25000" dirty="0"/>
              <a:t>2</a:t>
            </a:r>
            <a:r>
              <a:rPr lang="en-US" altLang="en-US" sz="2000" dirty="0"/>
              <a:t>H</a:t>
            </a:r>
            <a:r>
              <a:rPr lang="en-US" altLang="en-US" sz="2000" baseline="-25000" dirty="0"/>
              <a:t>3</a:t>
            </a:r>
            <a:r>
              <a:rPr lang="en-US" altLang="en-US" sz="2000" dirty="0"/>
              <a:t>O</a:t>
            </a:r>
            <a:r>
              <a:rPr lang="en-US" altLang="en-US" sz="2000" baseline="-25000" dirty="0"/>
              <a:t>2</a:t>
            </a:r>
            <a:r>
              <a:rPr lang="en-US" altLang="en-US" sz="2000" baseline="30000" dirty="0"/>
              <a:t>-</a:t>
            </a:r>
            <a:r>
              <a:rPr lang="en-US" altLang="en-US" sz="2000" dirty="0"/>
              <a:t> or </a:t>
            </a:r>
            <a:r>
              <a:rPr lang="en-US" altLang="en-US" sz="2000" dirty="0" err="1"/>
              <a:t>AcO</a:t>
            </a:r>
            <a:r>
              <a:rPr lang="en-US" altLang="en-US" sz="2000" baseline="30000" dirty="0"/>
              <a:t>-</a:t>
            </a:r>
            <a:r>
              <a:rPr lang="en-US" altLang="en-US" sz="2000" dirty="0"/>
              <a:t>			acetate	</a:t>
            </a:r>
          </a:p>
          <a:p>
            <a:pPr lvl="2">
              <a:lnSpc>
                <a:spcPct val="90000"/>
              </a:lnSpc>
              <a:buFontTx/>
              <a:buNone/>
            </a:pPr>
            <a:r>
              <a:rPr lang="en-US" altLang="en-US" sz="2000" dirty="0"/>
              <a:t>	</a:t>
            </a:r>
          </a:p>
          <a:p>
            <a:pPr lvl="1">
              <a:buFontTx/>
              <a:buNone/>
            </a:pPr>
            <a:r>
              <a:rPr lang="en-US" altLang="en-US" sz="2000" dirty="0"/>
              <a:t>CO</a:t>
            </a:r>
            <a:r>
              <a:rPr lang="en-US" altLang="en-US" sz="2000" baseline="-25000" dirty="0"/>
              <a:t>3</a:t>
            </a:r>
            <a:r>
              <a:rPr lang="en-US" altLang="en-US" sz="2000" baseline="30000" dirty="0"/>
              <a:t>2-</a:t>
            </a:r>
            <a:r>
              <a:rPr lang="en-US" altLang="en-US" sz="2000" dirty="0"/>
              <a:t>						carbonate</a:t>
            </a:r>
          </a:p>
          <a:p>
            <a:pPr lvl="1">
              <a:buFontTx/>
              <a:buNone/>
            </a:pPr>
            <a:r>
              <a:rPr lang="en-US" altLang="en-US" sz="2000" dirty="0"/>
              <a:t>HCO</a:t>
            </a:r>
            <a:r>
              <a:rPr lang="en-US" altLang="en-US" sz="2000" baseline="-25000" dirty="0"/>
              <a:t>3</a:t>
            </a:r>
            <a:r>
              <a:rPr lang="en-US" altLang="en-US" sz="2000" baseline="30000" dirty="0"/>
              <a:t>-</a:t>
            </a:r>
            <a:r>
              <a:rPr lang="en-US" altLang="en-US" sz="2000" dirty="0"/>
              <a:t>						bicarbonate</a:t>
            </a:r>
          </a:p>
          <a:p>
            <a:pPr lvl="2">
              <a:lnSpc>
                <a:spcPct val="90000"/>
              </a:lnSpc>
              <a:buFontTx/>
              <a:buNone/>
            </a:pPr>
            <a:endParaRPr lang="en-US" altLang="en-US" sz="2000" dirty="0"/>
          </a:p>
          <a:p>
            <a:pPr lvl="1">
              <a:buFontTx/>
              <a:buNone/>
            </a:pPr>
            <a:r>
              <a:rPr lang="en-US" altLang="en-US" sz="2000" dirty="0"/>
              <a:t>OH</a:t>
            </a:r>
            <a:r>
              <a:rPr lang="en-US" altLang="en-US" sz="2000" baseline="30000" dirty="0"/>
              <a:t>-	</a:t>
            </a:r>
            <a:r>
              <a:rPr lang="en-US" altLang="en-US" sz="2000" dirty="0"/>
              <a:t>					hydroxide</a:t>
            </a:r>
          </a:p>
          <a:p>
            <a:pPr lvl="2">
              <a:lnSpc>
                <a:spcPct val="90000"/>
              </a:lnSpc>
              <a:buFontTx/>
              <a:buNone/>
            </a:pPr>
            <a:endParaRPr lang="en-US" altLang="en-US" sz="2000" dirty="0"/>
          </a:p>
          <a:p>
            <a:pPr lvl="1">
              <a:buFontTx/>
              <a:buNone/>
            </a:pPr>
            <a:r>
              <a:rPr lang="en-US" altLang="en-US" sz="2000" dirty="0"/>
              <a:t>NO</a:t>
            </a:r>
            <a:r>
              <a:rPr lang="en-US" altLang="en-US" sz="2000" baseline="-25000" dirty="0"/>
              <a:t>2</a:t>
            </a:r>
            <a:r>
              <a:rPr lang="en-US" altLang="en-US" sz="2000" baseline="30000" dirty="0"/>
              <a:t>-</a:t>
            </a:r>
            <a:r>
              <a:rPr lang="en-US" altLang="en-US" sz="2000" dirty="0"/>
              <a:t>						nitrite</a:t>
            </a:r>
          </a:p>
          <a:p>
            <a:pPr lvl="1">
              <a:buFontTx/>
              <a:buNone/>
            </a:pPr>
            <a:r>
              <a:rPr lang="en-US" altLang="en-US" sz="2000" dirty="0"/>
              <a:t>NO</a:t>
            </a:r>
            <a:r>
              <a:rPr lang="en-US" altLang="en-US" sz="2000" baseline="-25000" dirty="0"/>
              <a:t>3</a:t>
            </a:r>
            <a:r>
              <a:rPr lang="en-US" altLang="en-US" sz="2000" baseline="30000" dirty="0"/>
              <a:t>-</a:t>
            </a:r>
            <a:r>
              <a:rPr lang="en-US" altLang="en-US" sz="2000" dirty="0"/>
              <a:t>						nitrate</a:t>
            </a:r>
          </a:p>
          <a:p>
            <a:pPr lvl="2">
              <a:lnSpc>
                <a:spcPct val="90000"/>
              </a:lnSpc>
              <a:buFontTx/>
              <a:buNone/>
            </a:pPr>
            <a:endParaRPr lang="en-US" altLang="en-US" sz="2000" dirty="0"/>
          </a:p>
          <a:p>
            <a:pPr lvl="1">
              <a:buFontTx/>
              <a:buNone/>
            </a:pPr>
            <a:r>
              <a:rPr lang="en-US" altLang="en-US" sz="2000" dirty="0"/>
              <a:t>PO</a:t>
            </a:r>
            <a:r>
              <a:rPr lang="en-US" altLang="en-US" sz="2000" baseline="-25000" dirty="0"/>
              <a:t>4</a:t>
            </a:r>
            <a:r>
              <a:rPr lang="en-US" altLang="en-US" sz="2000" baseline="30000" dirty="0"/>
              <a:t>3-</a:t>
            </a:r>
            <a:r>
              <a:rPr lang="en-US" altLang="en-US" sz="2000" dirty="0"/>
              <a:t>						phosphate</a:t>
            </a:r>
          </a:p>
          <a:p>
            <a:pPr lvl="2">
              <a:lnSpc>
                <a:spcPct val="90000"/>
              </a:lnSpc>
              <a:buFontTx/>
              <a:buNone/>
            </a:pPr>
            <a:endParaRPr lang="en-US" altLang="en-US" sz="2000" dirty="0"/>
          </a:p>
          <a:p>
            <a:pPr lvl="1">
              <a:buFontTx/>
              <a:buNone/>
            </a:pPr>
            <a:r>
              <a:rPr lang="en-US" altLang="en-US" sz="2000" dirty="0"/>
              <a:t>SO</a:t>
            </a:r>
            <a:r>
              <a:rPr lang="en-US" altLang="en-US" sz="2000" baseline="-25000" dirty="0"/>
              <a:t>4</a:t>
            </a:r>
            <a:r>
              <a:rPr lang="en-US" altLang="en-US" sz="2000" baseline="30000" dirty="0"/>
              <a:t>2-</a:t>
            </a:r>
            <a:r>
              <a:rPr lang="en-US" altLang="en-US" sz="2000" dirty="0"/>
              <a:t>						sulfate</a:t>
            </a:r>
          </a:p>
          <a:p>
            <a:pPr lvl="1">
              <a:buFontTx/>
              <a:buNone/>
            </a:pPr>
            <a:r>
              <a:rPr lang="en-US" altLang="en-US" sz="2000" dirty="0"/>
              <a:t>SO</a:t>
            </a:r>
            <a:r>
              <a:rPr lang="en-US" altLang="en-US" sz="2000" baseline="-25000" dirty="0"/>
              <a:t>3</a:t>
            </a:r>
            <a:r>
              <a:rPr lang="en-US" altLang="en-US" sz="2000" baseline="30000" dirty="0"/>
              <a:t>2-</a:t>
            </a:r>
            <a:r>
              <a:rPr lang="en-US" altLang="en-US" sz="2000" dirty="0"/>
              <a:t>						sulfite</a:t>
            </a:r>
          </a:p>
        </p:txBody>
      </p:sp>
      <p:sp>
        <p:nvSpPr>
          <p:cNvPr id="4" name="Title 2">
            <a:extLst>
              <a:ext uri="{FF2B5EF4-FFF2-40B4-BE49-F238E27FC236}">
                <a16:creationId xmlns:a16="http://schemas.microsoft.com/office/drawing/2014/main" id="{B4843663-FCCD-504A-9C59-814CAC07A65B}"/>
              </a:ext>
            </a:extLst>
          </p:cNvPr>
          <p:cNvSpPr>
            <a:spLocks noGrp="1"/>
          </p:cNvSpPr>
          <p:nvPr>
            <p:ph type="title"/>
          </p:nvPr>
        </p:nvSpPr>
        <p:spPr>
          <a:xfrm>
            <a:off x="838200" y="175127"/>
            <a:ext cx="10515600" cy="1325563"/>
          </a:xfrm>
        </p:spPr>
        <p:txBody>
          <a:bodyPr>
            <a:normAutofit/>
          </a:bodyPr>
          <a:lstStyle/>
          <a:p>
            <a:pPr marL="0" lvl="1" algn="l" defTabSz="685800" rtl="0">
              <a:lnSpc>
                <a:spcPct val="90000"/>
              </a:lnSpc>
              <a:spcBef>
                <a:spcPct val="0"/>
              </a:spcBef>
            </a:pPr>
            <a:r>
              <a:rPr lang="en-US" altLang="en-US" sz="4000" kern="1200" dirty="0">
                <a:solidFill>
                  <a:schemeClr val="tx1">
                    <a:lumMod val="75000"/>
                    <a:lumOff val="25000"/>
                  </a:schemeClr>
                </a:solidFill>
                <a:latin typeface="+mn-lt"/>
                <a:ea typeface="+mj-ea"/>
                <a:cs typeface="+mj-cs"/>
              </a:rPr>
              <a:t>Common Anions</a:t>
            </a:r>
            <a:endParaRPr lang="en-US" sz="4000" kern="1200" dirty="0">
              <a:solidFill>
                <a:schemeClr val="tx1">
                  <a:lumMod val="75000"/>
                  <a:lumOff val="25000"/>
                </a:schemeClr>
              </a:solidFill>
              <a:latin typeface="+mn-lt"/>
              <a:ea typeface="+mj-ea"/>
              <a:cs typeface="+mj-cs"/>
            </a:endParaRPr>
          </a:p>
        </p:txBody>
      </p:sp>
    </p:spTree>
    <p:extLst>
      <p:ext uri="{BB962C8B-B14F-4D97-AF65-F5344CB8AC3E}">
        <p14:creationId xmlns:p14="http://schemas.microsoft.com/office/powerpoint/2010/main" val="48028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838200" y="1770157"/>
            <a:ext cx="75596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r>
              <a:rPr lang="en-US" altLang="en-US" sz="2400" dirty="0">
                <a:latin typeface="+mn-lt"/>
              </a:rPr>
              <a:t>Transition elements form more than one cation.</a:t>
            </a:r>
          </a:p>
          <a:p>
            <a:endParaRPr lang="en-US" altLang="en-US" sz="2400" dirty="0">
              <a:latin typeface="+mn-lt"/>
            </a:endParaRPr>
          </a:p>
          <a:p>
            <a:r>
              <a:rPr lang="en-US" altLang="en-US" sz="2400" dirty="0">
                <a:latin typeface="+mn-lt"/>
              </a:rPr>
              <a:t>Use roman numerals, I, II, III, IV…</a:t>
            </a:r>
          </a:p>
          <a:p>
            <a:endParaRPr lang="en-US" altLang="en-US" sz="2400" dirty="0">
              <a:latin typeface="Comic Sans MS" charset="0"/>
            </a:endParaRPr>
          </a:p>
          <a:p>
            <a:endParaRPr lang="en-US" altLang="en-US" sz="2400" dirty="0">
              <a:latin typeface="Comic Sans MS" charset="0"/>
            </a:endParaRPr>
          </a:p>
        </p:txBody>
      </p:sp>
      <p:sp>
        <p:nvSpPr>
          <p:cNvPr id="122883" name="Text Box 3"/>
          <p:cNvSpPr txBox="1">
            <a:spLocks noChangeArrowheads="1"/>
          </p:cNvSpPr>
          <p:nvPr/>
        </p:nvSpPr>
        <p:spPr bwMode="auto">
          <a:xfrm>
            <a:off x="4069323" y="3709149"/>
            <a:ext cx="405335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dirty="0"/>
              <a:t>Fe</a:t>
            </a:r>
            <a:r>
              <a:rPr lang="en-US" altLang="en-US" sz="2800" baseline="30000" dirty="0"/>
              <a:t>2+</a:t>
            </a:r>
            <a:r>
              <a:rPr lang="en-US" altLang="en-US" sz="2800" dirty="0"/>
              <a:t>			Iron(II)</a:t>
            </a:r>
          </a:p>
          <a:p>
            <a:endParaRPr lang="en-US" altLang="en-US" sz="2800" dirty="0"/>
          </a:p>
          <a:p>
            <a:r>
              <a:rPr lang="en-US" altLang="en-US" sz="2800" dirty="0"/>
              <a:t>Fe</a:t>
            </a:r>
            <a:r>
              <a:rPr lang="en-US" altLang="en-US" sz="2800" baseline="30000" dirty="0"/>
              <a:t>4+</a:t>
            </a:r>
            <a:r>
              <a:rPr lang="en-US" altLang="en-US" sz="2800" dirty="0"/>
              <a:t>			Iron(IV)</a:t>
            </a:r>
          </a:p>
        </p:txBody>
      </p:sp>
      <p:sp>
        <p:nvSpPr>
          <p:cNvPr id="8" name="Title 2">
            <a:extLst>
              <a:ext uri="{FF2B5EF4-FFF2-40B4-BE49-F238E27FC236}">
                <a16:creationId xmlns:a16="http://schemas.microsoft.com/office/drawing/2014/main" id="{454F5AD4-1208-BE49-BF09-C8E6859249FA}"/>
              </a:ext>
            </a:extLst>
          </p:cNvPr>
          <p:cNvSpPr>
            <a:spLocks noGrp="1"/>
          </p:cNvSpPr>
          <p:nvPr>
            <p:ph type="title"/>
          </p:nvPr>
        </p:nvSpPr>
        <p:spPr>
          <a:xfrm>
            <a:off x="838200" y="175127"/>
            <a:ext cx="10515600" cy="1325563"/>
          </a:xfrm>
        </p:spPr>
        <p:txBody>
          <a:bodyPr>
            <a:normAutofit/>
          </a:bodyPr>
          <a:lstStyle/>
          <a:p>
            <a:pPr marL="0" lvl="1" algn="l" defTabSz="685800" rtl="0">
              <a:lnSpc>
                <a:spcPct val="90000"/>
              </a:lnSpc>
              <a:spcBef>
                <a:spcPct val="0"/>
              </a:spcBef>
            </a:pPr>
            <a:r>
              <a:rPr lang="en-US" altLang="en-US" sz="4000" kern="1200" dirty="0">
                <a:solidFill>
                  <a:schemeClr val="tx1">
                    <a:lumMod val="75000"/>
                    <a:lumOff val="25000"/>
                  </a:schemeClr>
                </a:solidFill>
                <a:latin typeface="+mn-lt"/>
                <a:ea typeface="+mj-ea"/>
                <a:cs typeface="+mj-cs"/>
              </a:rPr>
              <a:t>Ionic Compounds</a:t>
            </a:r>
            <a:endParaRPr lang="en-US" sz="4000" kern="1200" dirty="0">
              <a:solidFill>
                <a:schemeClr val="tx1">
                  <a:lumMod val="75000"/>
                  <a:lumOff val="25000"/>
                </a:schemeClr>
              </a:solidFill>
              <a:latin typeface="+mn-lt"/>
              <a:ea typeface="+mj-ea"/>
              <a:cs typeface="+mj-cs"/>
            </a:endParaRPr>
          </a:p>
        </p:txBody>
      </p:sp>
    </p:spTree>
    <p:extLst>
      <p:ext uri="{BB962C8B-B14F-4D97-AF65-F5344CB8AC3E}">
        <p14:creationId xmlns:p14="http://schemas.microsoft.com/office/powerpoint/2010/main" val="61997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199" y="1711840"/>
            <a:ext cx="9668435" cy="2332946"/>
          </a:xfrm>
          <a:prstGeom prst="rect">
            <a:avLst/>
          </a:prstGeom>
          <a:noFill/>
        </p:spPr>
        <p:txBody>
          <a:bodyPr wrap="square" rtlCol="0">
            <a:spAutoFit/>
          </a:bodyPr>
          <a:lstStyle/>
          <a:p>
            <a:pPr marL="0" lvl="2">
              <a:lnSpc>
                <a:spcPct val="90000"/>
              </a:lnSpc>
            </a:pPr>
            <a:r>
              <a:rPr lang="en-US" altLang="en-US" sz="2400" dirty="0"/>
              <a:t>Total compound is neutral. (We know most charges by group number)</a:t>
            </a:r>
          </a:p>
          <a:p>
            <a:pPr marL="0" lvl="2">
              <a:lnSpc>
                <a:spcPct val="90000"/>
              </a:lnSpc>
            </a:pPr>
            <a:endParaRPr lang="en-US" altLang="en-US" sz="2400" dirty="0"/>
          </a:p>
          <a:p>
            <a:pPr marL="0" lvl="2">
              <a:lnSpc>
                <a:spcPct val="90000"/>
              </a:lnSpc>
            </a:pPr>
            <a:r>
              <a:rPr lang="en-US" altLang="en-US" sz="2400" dirty="0"/>
              <a:t>We do not have to indicate numbers like we do with covalent molecules…</a:t>
            </a:r>
          </a:p>
          <a:p>
            <a:pPr marL="357188" lvl="2" indent="-357188">
              <a:lnSpc>
                <a:spcPct val="90000"/>
              </a:lnSpc>
              <a:buFontTx/>
              <a:buNone/>
            </a:pPr>
            <a:endParaRPr lang="en-US" altLang="en-US" sz="2400" dirty="0"/>
          </a:p>
          <a:p>
            <a:pPr marL="0" lvl="2">
              <a:lnSpc>
                <a:spcPct val="90000"/>
              </a:lnSpc>
            </a:pPr>
            <a:r>
              <a:rPr lang="en-US" altLang="en-US" sz="2400" dirty="0"/>
              <a:t>Except transition elements, because their charge can vary, we must identify the charge with the roman numeral.</a:t>
            </a:r>
          </a:p>
          <a:p>
            <a:endParaRPr lang="en-US" sz="1600" dirty="0"/>
          </a:p>
        </p:txBody>
      </p:sp>
      <p:sp>
        <p:nvSpPr>
          <p:cNvPr id="6" name="Title 2">
            <a:extLst>
              <a:ext uri="{FF2B5EF4-FFF2-40B4-BE49-F238E27FC236}">
                <a16:creationId xmlns:a16="http://schemas.microsoft.com/office/drawing/2014/main" id="{BFA2E829-77D4-B14E-AA4B-AFC540730CDE}"/>
              </a:ext>
            </a:extLst>
          </p:cNvPr>
          <p:cNvSpPr>
            <a:spLocks noGrp="1"/>
          </p:cNvSpPr>
          <p:nvPr>
            <p:ph type="title"/>
          </p:nvPr>
        </p:nvSpPr>
        <p:spPr>
          <a:xfrm>
            <a:off x="838200" y="175127"/>
            <a:ext cx="10515600" cy="1325563"/>
          </a:xfrm>
        </p:spPr>
        <p:txBody>
          <a:bodyPr>
            <a:normAutofit/>
          </a:bodyPr>
          <a:lstStyle/>
          <a:p>
            <a:pPr marL="0" lvl="1" algn="l" defTabSz="685800" rtl="0">
              <a:lnSpc>
                <a:spcPct val="90000"/>
              </a:lnSpc>
              <a:spcBef>
                <a:spcPct val="0"/>
              </a:spcBef>
            </a:pPr>
            <a:r>
              <a:rPr lang="en-US" altLang="en-US" sz="4000" kern="1200" dirty="0">
                <a:solidFill>
                  <a:schemeClr val="tx1">
                    <a:lumMod val="75000"/>
                    <a:lumOff val="25000"/>
                  </a:schemeClr>
                </a:solidFill>
                <a:latin typeface="+mn-lt"/>
                <a:ea typeface="+mj-ea"/>
                <a:cs typeface="+mj-cs"/>
              </a:rPr>
              <a:t>Binary Ionic Compounds</a:t>
            </a:r>
            <a:endParaRPr lang="en-US" sz="4000" kern="1200" dirty="0">
              <a:solidFill>
                <a:schemeClr val="tx1">
                  <a:lumMod val="75000"/>
                  <a:lumOff val="25000"/>
                </a:schemeClr>
              </a:solidFill>
              <a:latin typeface="+mn-lt"/>
              <a:ea typeface="+mj-ea"/>
              <a:cs typeface="+mj-cs"/>
            </a:endParaRPr>
          </a:p>
        </p:txBody>
      </p:sp>
    </p:spTree>
    <p:extLst>
      <p:ext uri="{BB962C8B-B14F-4D97-AF65-F5344CB8AC3E}">
        <p14:creationId xmlns:p14="http://schemas.microsoft.com/office/powerpoint/2010/main" val="33011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r>
              <a:rPr lang="en-US" altLang="en-US" sz="4000" dirty="0">
                <a:latin typeface="+mn-lt"/>
              </a:rPr>
              <a:t>Examples</a:t>
            </a:r>
          </a:p>
        </p:txBody>
      </p:sp>
      <p:sp>
        <p:nvSpPr>
          <p:cNvPr id="124931" name="Rectangle 3"/>
          <p:cNvSpPr>
            <a:spLocks noGrp="1" noChangeArrowheads="1"/>
          </p:cNvSpPr>
          <p:nvPr>
            <p:ph idx="1"/>
          </p:nvPr>
        </p:nvSpPr>
        <p:spPr>
          <a:xfrm>
            <a:off x="1978726" y="1885369"/>
            <a:ext cx="8234548" cy="4211281"/>
          </a:xfrm>
        </p:spPr>
        <p:txBody>
          <a:bodyPr>
            <a:normAutofit/>
          </a:bodyPr>
          <a:lstStyle/>
          <a:p>
            <a:pPr>
              <a:lnSpc>
                <a:spcPct val="90000"/>
              </a:lnSpc>
              <a:buFontTx/>
              <a:buNone/>
            </a:pPr>
            <a:endParaRPr lang="en-US" altLang="en-US" sz="1400" dirty="0"/>
          </a:p>
          <a:p>
            <a:pPr marL="1320800" indent="-207963">
              <a:lnSpc>
                <a:spcPct val="90000"/>
              </a:lnSpc>
              <a:spcAft>
                <a:spcPts val="1200"/>
              </a:spcAft>
              <a:buFontTx/>
              <a:buNone/>
            </a:pPr>
            <a:r>
              <a:rPr lang="en-US" altLang="en-US" sz="2400" dirty="0"/>
              <a:t>	Ca</a:t>
            </a:r>
            <a:r>
              <a:rPr lang="en-US" altLang="en-US" sz="2400" baseline="-25000" dirty="0"/>
              <a:t>3</a:t>
            </a:r>
            <a:r>
              <a:rPr lang="en-US" altLang="en-US" sz="2400" dirty="0"/>
              <a:t>N</a:t>
            </a:r>
            <a:r>
              <a:rPr lang="en-US" altLang="en-US" sz="2400" baseline="-25000" dirty="0"/>
              <a:t>2</a:t>
            </a:r>
            <a:r>
              <a:rPr lang="en-US" altLang="en-US" sz="2400" dirty="0"/>
              <a:t>					calcium nitride</a:t>
            </a:r>
          </a:p>
          <a:p>
            <a:pPr marL="1320800" indent="-207963">
              <a:lnSpc>
                <a:spcPct val="90000"/>
              </a:lnSpc>
              <a:spcAft>
                <a:spcPts val="1200"/>
              </a:spcAft>
              <a:buFontTx/>
              <a:buNone/>
            </a:pPr>
            <a:r>
              <a:rPr lang="en-US" altLang="en-US" sz="2400" dirty="0"/>
              <a:t>	Al</a:t>
            </a:r>
            <a:r>
              <a:rPr lang="en-US" altLang="en-US" sz="2400" baseline="-25000" dirty="0"/>
              <a:t>2</a:t>
            </a:r>
            <a:r>
              <a:rPr lang="en-US" altLang="en-US" sz="2400" dirty="0"/>
              <a:t>S</a:t>
            </a:r>
            <a:r>
              <a:rPr lang="en-US" altLang="en-US" sz="2400" baseline="-25000" dirty="0"/>
              <a:t>3</a:t>
            </a:r>
            <a:r>
              <a:rPr lang="en-US" altLang="en-US" sz="2400" dirty="0"/>
              <a:t>					aluminum sulfide</a:t>
            </a:r>
          </a:p>
          <a:p>
            <a:pPr marL="1320800" indent="-207963">
              <a:lnSpc>
                <a:spcPct val="90000"/>
              </a:lnSpc>
              <a:spcAft>
                <a:spcPts val="1200"/>
              </a:spcAft>
              <a:buFontTx/>
              <a:buNone/>
            </a:pPr>
            <a:r>
              <a:rPr lang="en-US" altLang="en-US" sz="2400" dirty="0"/>
              <a:t>	Cu</a:t>
            </a:r>
            <a:r>
              <a:rPr lang="en-US" altLang="en-US" sz="2400" baseline="-25000" dirty="0"/>
              <a:t>2</a:t>
            </a:r>
            <a:r>
              <a:rPr lang="en-US" altLang="en-US" sz="2400" dirty="0"/>
              <a:t>S					copper(I) sulfide</a:t>
            </a:r>
          </a:p>
          <a:p>
            <a:pPr marL="1320800" indent="-207963">
              <a:lnSpc>
                <a:spcPct val="90000"/>
              </a:lnSpc>
              <a:spcAft>
                <a:spcPts val="1200"/>
              </a:spcAft>
              <a:buFontTx/>
              <a:buNone/>
            </a:pPr>
            <a:r>
              <a:rPr lang="en-US" altLang="en-US" sz="2400" dirty="0"/>
              <a:t>	BaF</a:t>
            </a:r>
            <a:r>
              <a:rPr lang="en-US" altLang="en-US" sz="2400" baseline="-25000" dirty="0"/>
              <a:t>2</a:t>
            </a:r>
            <a:r>
              <a:rPr lang="en-US" altLang="en-US" sz="2400" dirty="0"/>
              <a:t>					barium fluoride</a:t>
            </a:r>
          </a:p>
          <a:p>
            <a:pPr marL="1320800" indent="-207963">
              <a:lnSpc>
                <a:spcPct val="90000"/>
              </a:lnSpc>
              <a:spcAft>
                <a:spcPts val="1200"/>
              </a:spcAft>
              <a:buFontTx/>
              <a:buNone/>
            </a:pPr>
            <a:r>
              <a:rPr lang="en-US" altLang="en-US" sz="2400" dirty="0"/>
              <a:t>	FeCl</a:t>
            </a:r>
            <a:r>
              <a:rPr lang="en-US" altLang="en-US" sz="2400" baseline="-25000" dirty="0"/>
              <a:t>3</a:t>
            </a:r>
            <a:r>
              <a:rPr lang="en-US" altLang="en-US" sz="2400" dirty="0"/>
              <a:t>					iron(III) chloride</a:t>
            </a:r>
          </a:p>
          <a:p>
            <a:pPr marL="1320800" indent="-207963">
              <a:lnSpc>
                <a:spcPct val="90000"/>
              </a:lnSpc>
              <a:spcAft>
                <a:spcPts val="1200"/>
              </a:spcAft>
              <a:buFontTx/>
              <a:buNone/>
            </a:pPr>
            <a:r>
              <a:rPr lang="en-US" altLang="en-US" sz="2400" dirty="0"/>
              <a:t>	Hg</a:t>
            </a:r>
            <a:r>
              <a:rPr lang="en-US" altLang="en-US" sz="2400" baseline="-25000" dirty="0"/>
              <a:t>2</a:t>
            </a:r>
            <a:r>
              <a:rPr lang="en-US" altLang="en-US" sz="2400" dirty="0"/>
              <a:t>Cl</a:t>
            </a:r>
            <a:r>
              <a:rPr lang="en-US" altLang="en-US" sz="2400" baseline="-25000" dirty="0"/>
              <a:t>2</a:t>
            </a:r>
            <a:r>
              <a:rPr lang="en-US" altLang="en-US" sz="2400" dirty="0"/>
              <a:t>				mercury(I) chloride</a:t>
            </a:r>
          </a:p>
        </p:txBody>
      </p:sp>
      <p:sp>
        <p:nvSpPr>
          <p:cNvPr id="4" name="TextBox 3">
            <a:extLst>
              <a:ext uri="{FF2B5EF4-FFF2-40B4-BE49-F238E27FC236}">
                <a16:creationId xmlns:a16="http://schemas.microsoft.com/office/drawing/2014/main" id="{F834A7BD-36B9-4FEB-8A33-049535B3545D}"/>
              </a:ext>
            </a:extLst>
          </p:cNvPr>
          <p:cNvSpPr txBox="1"/>
          <p:nvPr/>
        </p:nvSpPr>
        <p:spPr>
          <a:xfrm>
            <a:off x="1718372" y="1590545"/>
            <a:ext cx="5905206" cy="830997"/>
          </a:xfrm>
          <a:prstGeom prst="rect">
            <a:avLst/>
          </a:prstGeom>
          <a:noFill/>
        </p:spPr>
        <p:txBody>
          <a:bodyPr wrap="none" rtlCol="0">
            <a:spAutoFit/>
          </a:bodyPr>
          <a:lstStyle/>
          <a:p>
            <a:r>
              <a:rPr lang="en-US" altLang="en-US" sz="2400" dirty="0"/>
              <a:t>Name the following binary ionic compounds:</a:t>
            </a:r>
          </a:p>
          <a:p>
            <a:endParaRPr lang="en-US" sz="2400" dirty="0"/>
          </a:p>
        </p:txBody>
      </p:sp>
    </p:spTree>
    <p:extLst>
      <p:ext uri="{BB962C8B-B14F-4D97-AF65-F5344CB8AC3E}">
        <p14:creationId xmlns:p14="http://schemas.microsoft.com/office/powerpoint/2010/main" val="122444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a:bodyPr>
          <a:lstStyle/>
          <a:p>
            <a:r>
              <a:rPr lang="en-US" altLang="en-US" sz="4000" dirty="0">
                <a:latin typeface="+mn-lt"/>
              </a:rPr>
              <a:t>Examples</a:t>
            </a:r>
          </a:p>
        </p:txBody>
      </p:sp>
      <p:sp>
        <p:nvSpPr>
          <p:cNvPr id="128003" name="Rectangle 3"/>
          <p:cNvSpPr>
            <a:spLocks noGrp="1" noChangeArrowheads="1"/>
          </p:cNvSpPr>
          <p:nvPr>
            <p:ph idx="1"/>
          </p:nvPr>
        </p:nvSpPr>
        <p:spPr>
          <a:xfrm>
            <a:off x="3293263" y="2181080"/>
            <a:ext cx="6659546" cy="3402273"/>
          </a:xfrm>
        </p:spPr>
        <p:txBody>
          <a:bodyPr>
            <a:normAutofit/>
          </a:bodyPr>
          <a:lstStyle/>
          <a:p>
            <a:pPr>
              <a:spcAft>
                <a:spcPts val="1200"/>
              </a:spcAft>
              <a:buFontTx/>
              <a:buNone/>
            </a:pPr>
            <a:r>
              <a:rPr lang="en-US" altLang="en-US" sz="2400" dirty="0"/>
              <a:t>NaOH				sodium hydroxide</a:t>
            </a:r>
          </a:p>
          <a:p>
            <a:pPr>
              <a:spcAft>
                <a:spcPts val="1200"/>
              </a:spcAft>
              <a:buFontTx/>
              <a:buNone/>
            </a:pPr>
            <a:r>
              <a:rPr lang="en-US" altLang="en-US" sz="2400" dirty="0"/>
              <a:t>AlPO</a:t>
            </a:r>
            <a:r>
              <a:rPr lang="en-US" altLang="en-US" sz="2400" baseline="-25000" dirty="0"/>
              <a:t>4</a:t>
            </a:r>
            <a:r>
              <a:rPr lang="en-US" altLang="en-US" sz="2400" dirty="0"/>
              <a:t>				aluminum phosphate</a:t>
            </a:r>
          </a:p>
          <a:p>
            <a:pPr>
              <a:spcAft>
                <a:spcPts val="1200"/>
              </a:spcAft>
              <a:buFontTx/>
              <a:buNone/>
            </a:pPr>
            <a:r>
              <a:rPr lang="en-US" altLang="en-US" sz="2400" dirty="0"/>
              <a:t>NH</a:t>
            </a:r>
            <a:r>
              <a:rPr lang="en-US" altLang="en-US" sz="2400" baseline="-25000" dirty="0"/>
              <a:t>4</a:t>
            </a:r>
            <a:r>
              <a:rPr lang="en-US" altLang="en-US" sz="2400" dirty="0"/>
              <a:t>Cl				ammonium chloride</a:t>
            </a:r>
          </a:p>
          <a:p>
            <a:pPr>
              <a:spcAft>
                <a:spcPts val="1200"/>
              </a:spcAft>
              <a:buFontTx/>
              <a:buNone/>
            </a:pPr>
            <a:r>
              <a:rPr lang="en-US" altLang="en-US" sz="2400" dirty="0"/>
              <a:t>KCH</a:t>
            </a:r>
            <a:r>
              <a:rPr lang="en-US" altLang="en-US" sz="2400" baseline="-25000" dirty="0"/>
              <a:t>3</a:t>
            </a:r>
            <a:r>
              <a:rPr lang="en-US" altLang="en-US" sz="2400" dirty="0"/>
              <a:t>CO</a:t>
            </a:r>
            <a:r>
              <a:rPr lang="en-US" altLang="en-US" sz="2400" baseline="-25000" dirty="0"/>
              <a:t>2</a:t>
            </a:r>
            <a:r>
              <a:rPr lang="en-US" altLang="en-US" sz="2400" dirty="0"/>
              <a:t>				potassium acetate</a:t>
            </a:r>
          </a:p>
          <a:p>
            <a:pPr>
              <a:spcAft>
                <a:spcPts val="1200"/>
              </a:spcAft>
              <a:buFontTx/>
              <a:buNone/>
            </a:pPr>
            <a:r>
              <a:rPr lang="en-US" altLang="en-US" sz="2400" dirty="0"/>
              <a:t>Ca(CN)</a:t>
            </a:r>
            <a:r>
              <a:rPr lang="en-US" altLang="en-US" sz="2400" baseline="-25000" dirty="0"/>
              <a:t>2</a:t>
            </a:r>
            <a:r>
              <a:rPr lang="en-US" altLang="en-US" sz="2400" dirty="0"/>
              <a:t>				calcium cyanide</a:t>
            </a:r>
          </a:p>
          <a:p>
            <a:pPr>
              <a:spcAft>
                <a:spcPts val="1200"/>
              </a:spcAft>
              <a:buFontTx/>
              <a:buNone/>
            </a:pPr>
            <a:r>
              <a:rPr lang="en-US" altLang="en-US" sz="2400" dirty="0"/>
              <a:t>Fe(NO</a:t>
            </a:r>
            <a:r>
              <a:rPr lang="en-US" altLang="en-US" sz="2400" baseline="-25000" dirty="0"/>
              <a:t>3</a:t>
            </a:r>
            <a:r>
              <a:rPr lang="en-US" altLang="en-US" sz="2400" dirty="0"/>
              <a:t>)</a:t>
            </a:r>
            <a:r>
              <a:rPr lang="en-US" altLang="en-US" sz="2400" baseline="-25000" dirty="0"/>
              <a:t>3</a:t>
            </a:r>
            <a:r>
              <a:rPr lang="en-US" altLang="en-US" sz="2400" dirty="0"/>
              <a:t>				iron(III) nitrate</a:t>
            </a:r>
          </a:p>
        </p:txBody>
      </p:sp>
      <p:sp>
        <p:nvSpPr>
          <p:cNvPr id="128004" name="Text Box 4"/>
          <p:cNvSpPr txBox="1">
            <a:spLocks noChangeArrowheads="1"/>
          </p:cNvSpPr>
          <p:nvPr/>
        </p:nvSpPr>
        <p:spPr bwMode="auto">
          <a:xfrm>
            <a:off x="7386072" y="6094604"/>
            <a:ext cx="48059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dirty="0"/>
              <a:t>*  when there is more than one polyatomic ion,</a:t>
            </a:r>
          </a:p>
          <a:p>
            <a:r>
              <a:rPr lang="en-US" altLang="en-US" dirty="0"/>
              <a:t>	you put them in parentheses ().</a:t>
            </a:r>
          </a:p>
        </p:txBody>
      </p:sp>
      <p:sp>
        <p:nvSpPr>
          <p:cNvPr id="2" name="TextBox 1"/>
          <p:cNvSpPr txBox="1"/>
          <p:nvPr/>
        </p:nvSpPr>
        <p:spPr>
          <a:xfrm>
            <a:off x="1718372" y="1590545"/>
            <a:ext cx="5905206" cy="830997"/>
          </a:xfrm>
          <a:prstGeom prst="rect">
            <a:avLst/>
          </a:prstGeom>
          <a:noFill/>
        </p:spPr>
        <p:txBody>
          <a:bodyPr wrap="none" rtlCol="0">
            <a:spAutoFit/>
          </a:bodyPr>
          <a:lstStyle/>
          <a:p>
            <a:r>
              <a:rPr lang="en-US" altLang="en-US" sz="2400" dirty="0"/>
              <a:t>Name the following binary ionic compounds:</a:t>
            </a:r>
          </a:p>
          <a:p>
            <a:endParaRPr lang="en-US" sz="2400" dirty="0"/>
          </a:p>
        </p:txBody>
      </p:sp>
    </p:spTree>
    <p:extLst>
      <p:ext uri="{BB962C8B-B14F-4D97-AF65-F5344CB8AC3E}">
        <p14:creationId xmlns:p14="http://schemas.microsoft.com/office/powerpoint/2010/main" val="182444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Covalent Molecules</a:t>
            </a:r>
          </a:p>
        </p:txBody>
      </p:sp>
      <p:sp>
        <p:nvSpPr>
          <p:cNvPr id="3" name="Content Placeholder 2"/>
          <p:cNvSpPr>
            <a:spLocks noGrp="1"/>
          </p:cNvSpPr>
          <p:nvPr>
            <p:ph idx="1"/>
          </p:nvPr>
        </p:nvSpPr>
        <p:spPr/>
        <p:txBody>
          <a:bodyPr>
            <a:normAutofit/>
          </a:bodyPr>
          <a:lstStyle/>
          <a:p>
            <a:pPr marL="0" indent="0">
              <a:buNone/>
            </a:pPr>
            <a:r>
              <a:rPr lang="en-US" altLang="en-US" sz="2400" dirty="0"/>
              <a:t>When two atoms have less than a </a:t>
            </a:r>
            <a:r>
              <a:rPr lang="en-US" altLang="en-US" sz="2400" b="1" i="1" dirty="0"/>
              <a:t>full</a:t>
            </a:r>
            <a:r>
              <a:rPr lang="en-US" altLang="en-US" sz="2400" dirty="0"/>
              <a:t> </a:t>
            </a:r>
            <a:r>
              <a:rPr lang="en-US" altLang="en-US" sz="2400" b="1" i="1" dirty="0"/>
              <a:t>octet</a:t>
            </a:r>
            <a:r>
              <a:rPr lang="en-US" altLang="en-US" sz="2400" dirty="0"/>
              <a:t>, they can </a:t>
            </a:r>
            <a:r>
              <a:rPr lang="en-US" altLang="en-US" sz="2400" b="1" dirty="0"/>
              <a:t>SHARE</a:t>
            </a:r>
            <a:r>
              <a:rPr lang="en-US" altLang="en-US" sz="2400" dirty="0"/>
              <a:t> some number of their </a:t>
            </a:r>
            <a:r>
              <a:rPr lang="en-US" altLang="en-US" sz="2400" b="1" dirty="0">
                <a:solidFill>
                  <a:srgbClr val="0070C0"/>
                </a:solidFill>
              </a:rPr>
              <a:t>valence electrons </a:t>
            </a:r>
            <a:r>
              <a:rPr lang="en-US" altLang="en-US" sz="2400" dirty="0"/>
              <a:t>to fill them.</a:t>
            </a:r>
          </a:p>
          <a:p>
            <a:endParaRPr lang="en-US" altLang="en-US" sz="2400" dirty="0"/>
          </a:p>
          <a:p>
            <a:endParaRPr lang="en-US" altLang="en-US" sz="2400" dirty="0"/>
          </a:p>
          <a:p>
            <a:endParaRPr lang="en-US" altLang="en-US" sz="2400" dirty="0"/>
          </a:p>
          <a:p>
            <a:endParaRPr lang="en-US" altLang="en-US" sz="2400" dirty="0"/>
          </a:p>
          <a:p>
            <a:pPr marL="0" indent="0">
              <a:buNone/>
            </a:pPr>
            <a:r>
              <a:rPr lang="en-US" altLang="en-US" sz="2400" dirty="0"/>
              <a:t>What’s a </a:t>
            </a:r>
            <a:r>
              <a:rPr lang="en-US" altLang="en-US" sz="2400" b="1" i="1" dirty="0"/>
              <a:t>full octet?</a:t>
            </a:r>
          </a:p>
          <a:p>
            <a:endParaRPr lang="en-US" altLang="en-US" sz="2400" dirty="0"/>
          </a:p>
          <a:p>
            <a:endParaRPr lang="en-US" sz="2400" dirty="0"/>
          </a:p>
        </p:txBody>
      </p:sp>
      <p:cxnSp>
        <p:nvCxnSpPr>
          <p:cNvPr id="5" name="Straight Arrow Connector 4"/>
          <p:cNvCxnSpPr>
            <a:cxnSpLocks/>
          </p:cNvCxnSpPr>
          <p:nvPr/>
        </p:nvCxnSpPr>
        <p:spPr>
          <a:xfrm>
            <a:off x="2817801" y="2472733"/>
            <a:ext cx="2122410" cy="512364"/>
          </a:xfrm>
          <a:prstGeom prst="straightConnector1">
            <a:avLst/>
          </a:prstGeom>
          <a:ln w="38100">
            <a:solidFill>
              <a:srgbClr val="106FB8"/>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71485" y="2985097"/>
            <a:ext cx="3696653" cy="830997"/>
          </a:xfrm>
          <a:prstGeom prst="rect">
            <a:avLst/>
          </a:prstGeom>
          <a:noFill/>
          <a:ln>
            <a:solidFill>
              <a:srgbClr val="106FB8"/>
            </a:solidFill>
          </a:ln>
        </p:spPr>
        <p:txBody>
          <a:bodyPr wrap="none" rtlCol="0">
            <a:spAutoFit/>
          </a:bodyPr>
          <a:lstStyle/>
          <a:p>
            <a:pPr algn="ctr"/>
            <a:r>
              <a:rPr lang="en-US" sz="2400" dirty="0"/>
              <a:t>The outer most electrons in </a:t>
            </a:r>
          </a:p>
          <a:p>
            <a:pPr algn="ctr"/>
            <a:r>
              <a:rPr lang="en-US" sz="2400" dirty="0"/>
              <a:t>the atoms valence shell</a:t>
            </a:r>
          </a:p>
        </p:txBody>
      </p:sp>
    </p:spTree>
    <p:extLst>
      <p:ext uri="{BB962C8B-B14F-4D97-AF65-F5344CB8AC3E}">
        <p14:creationId xmlns:p14="http://schemas.microsoft.com/office/powerpoint/2010/main" val="123618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127"/>
            <a:ext cx="10515600" cy="1325563"/>
          </a:xfrm>
        </p:spPr>
        <p:txBody>
          <a:bodyPr>
            <a:normAutofit/>
          </a:bodyPr>
          <a:lstStyle/>
          <a:p>
            <a:r>
              <a:rPr lang="en-US" sz="4000" dirty="0">
                <a:latin typeface="+mn-lt"/>
              </a:rPr>
              <a:t>The “Octet Rule”</a:t>
            </a:r>
          </a:p>
        </p:txBody>
      </p:sp>
      <p:sp>
        <p:nvSpPr>
          <p:cNvPr id="3" name="Content Placeholder 2"/>
          <p:cNvSpPr>
            <a:spLocks noGrp="1"/>
          </p:cNvSpPr>
          <p:nvPr>
            <p:ph idx="1"/>
          </p:nvPr>
        </p:nvSpPr>
        <p:spPr/>
        <p:txBody>
          <a:bodyPr>
            <a:normAutofit/>
          </a:bodyPr>
          <a:lstStyle/>
          <a:p>
            <a:pPr marL="0" indent="0">
              <a:buNone/>
            </a:pPr>
            <a:r>
              <a:rPr lang="en-US" sz="2400" dirty="0"/>
              <a:t>All elements want to have the same number of valence electrons as its nearest noble gas.</a:t>
            </a:r>
          </a:p>
          <a:p>
            <a:endParaRPr lang="en-US" sz="2400" dirty="0"/>
          </a:p>
          <a:p>
            <a:pPr marL="0" indent="0">
              <a:buNone/>
            </a:pPr>
            <a:r>
              <a:rPr lang="en-US" sz="2400" dirty="0"/>
              <a:t>Noble gases have a </a:t>
            </a:r>
            <a:r>
              <a:rPr lang="en-US" sz="2400" b="1" i="1" dirty="0"/>
              <a:t>full octet</a:t>
            </a:r>
            <a:r>
              <a:rPr lang="en-US" sz="2400" dirty="0"/>
              <a:t>, which contributes to their stability and non-reactivity.</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8496" y="3596848"/>
            <a:ext cx="2549236" cy="2549236"/>
          </a:xfrm>
          <a:prstGeom prst="rect">
            <a:avLst/>
          </a:prstGeom>
        </p:spPr>
      </p:pic>
      <p:sp>
        <p:nvSpPr>
          <p:cNvPr id="6" name="TextBox 5"/>
          <p:cNvSpPr txBox="1"/>
          <p:nvPr/>
        </p:nvSpPr>
        <p:spPr>
          <a:xfrm>
            <a:off x="5277732" y="4673642"/>
            <a:ext cx="4208268" cy="461665"/>
          </a:xfrm>
          <a:prstGeom prst="rect">
            <a:avLst/>
          </a:prstGeom>
          <a:noFill/>
        </p:spPr>
        <p:txBody>
          <a:bodyPr wrap="none" rtlCol="0">
            <a:spAutoFit/>
          </a:bodyPr>
          <a:lstStyle/>
          <a:p>
            <a:r>
              <a:rPr lang="en-US" sz="2400" dirty="0"/>
              <a:t>Neon has a full octet 8 electrons</a:t>
            </a:r>
          </a:p>
        </p:txBody>
      </p:sp>
      <p:sp>
        <p:nvSpPr>
          <p:cNvPr id="7" name="TextBox 6">
            <a:extLst>
              <a:ext uri="{FF2B5EF4-FFF2-40B4-BE49-F238E27FC236}">
                <a16:creationId xmlns:a16="http://schemas.microsoft.com/office/drawing/2014/main" id="{E6C3B9AC-8BB6-4F0D-9BA1-67EED214428F}"/>
              </a:ext>
            </a:extLst>
          </p:cNvPr>
          <p:cNvSpPr txBox="1"/>
          <p:nvPr/>
        </p:nvSpPr>
        <p:spPr>
          <a:xfrm>
            <a:off x="9778584" y="6460761"/>
            <a:ext cx="2413416" cy="246221"/>
          </a:xfrm>
          <a:prstGeom prst="rect">
            <a:avLst/>
          </a:prstGeom>
          <a:noFill/>
        </p:spPr>
        <p:txBody>
          <a:bodyPr wrap="square" rtlCol="0">
            <a:spAutoFit/>
          </a:bodyPr>
          <a:lstStyle/>
          <a:p>
            <a:r>
              <a:rPr lang="en-US" sz="1000" dirty="0">
                <a:solidFill>
                  <a:schemeClr val="tx1">
                    <a:lumMod val="50000"/>
                    <a:lumOff val="50000"/>
                  </a:schemeClr>
                </a:solidFill>
              </a:rPr>
              <a:t>Image Source: Wikipedia Commons</a:t>
            </a:r>
          </a:p>
        </p:txBody>
      </p:sp>
    </p:spTree>
    <p:extLst>
      <p:ext uri="{BB962C8B-B14F-4D97-AF65-F5344CB8AC3E}">
        <p14:creationId xmlns:p14="http://schemas.microsoft.com/office/powerpoint/2010/main" val="31576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The “Octet Rule”</a:t>
            </a:r>
          </a:p>
        </p:txBody>
      </p:sp>
      <p:sp>
        <p:nvSpPr>
          <p:cNvPr id="3" name="Content Placeholder 2"/>
          <p:cNvSpPr>
            <a:spLocks noGrp="1"/>
          </p:cNvSpPr>
          <p:nvPr>
            <p:ph idx="1"/>
          </p:nvPr>
        </p:nvSpPr>
        <p:spPr>
          <a:xfrm>
            <a:off x="838200" y="1836799"/>
            <a:ext cx="7886700" cy="682048"/>
          </a:xfrm>
        </p:spPr>
        <p:txBody>
          <a:bodyPr>
            <a:normAutofit/>
          </a:bodyPr>
          <a:lstStyle/>
          <a:p>
            <a:pPr marL="0" indent="0">
              <a:buNone/>
            </a:pPr>
            <a:r>
              <a:rPr lang="en-US" sz="2400" dirty="0"/>
              <a:t>Lithium has one valence electron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5996" y="2854956"/>
            <a:ext cx="2583874" cy="2583874"/>
          </a:xfrm>
          <a:prstGeom prst="rect">
            <a:avLst/>
          </a:prstGeom>
        </p:spPr>
      </p:pic>
      <p:sp>
        <p:nvSpPr>
          <p:cNvPr id="6" name="TextBox 5"/>
          <p:cNvSpPr txBox="1"/>
          <p:nvPr/>
        </p:nvSpPr>
        <p:spPr>
          <a:xfrm>
            <a:off x="5179870" y="3916060"/>
            <a:ext cx="4500527" cy="461665"/>
          </a:xfrm>
          <a:prstGeom prst="rect">
            <a:avLst/>
          </a:prstGeom>
          <a:noFill/>
        </p:spPr>
        <p:txBody>
          <a:bodyPr wrap="none" rtlCol="0">
            <a:spAutoFit/>
          </a:bodyPr>
          <a:lstStyle/>
          <a:p>
            <a:r>
              <a:rPr lang="en-US" sz="2400" dirty="0"/>
              <a:t>Lithium wants to </a:t>
            </a:r>
            <a:r>
              <a:rPr lang="en-US" sz="2400" b="1" dirty="0"/>
              <a:t>lose</a:t>
            </a:r>
            <a:r>
              <a:rPr lang="en-US" sz="2400" dirty="0"/>
              <a:t> one electron</a:t>
            </a:r>
          </a:p>
        </p:txBody>
      </p:sp>
      <p:sp>
        <p:nvSpPr>
          <p:cNvPr id="7" name="TextBox 6">
            <a:extLst>
              <a:ext uri="{FF2B5EF4-FFF2-40B4-BE49-F238E27FC236}">
                <a16:creationId xmlns:a16="http://schemas.microsoft.com/office/drawing/2014/main" id="{52AA9531-7FB7-4B38-8C62-9A5944A59007}"/>
              </a:ext>
            </a:extLst>
          </p:cNvPr>
          <p:cNvSpPr txBox="1"/>
          <p:nvPr/>
        </p:nvSpPr>
        <p:spPr>
          <a:xfrm>
            <a:off x="9778584" y="6460761"/>
            <a:ext cx="2413416" cy="246221"/>
          </a:xfrm>
          <a:prstGeom prst="rect">
            <a:avLst/>
          </a:prstGeom>
          <a:noFill/>
        </p:spPr>
        <p:txBody>
          <a:bodyPr wrap="square" rtlCol="0">
            <a:spAutoFit/>
          </a:bodyPr>
          <a:lstStyle/>
          <a:p>
            <a:r>
              <a:rPr lang="en-US" sz="1000" dirty="0">
                <a:solidFill>
                  <a:schemeClr val="tx1">
                    <a:lumMod val="50000"/>
                    <a:lumOff val="50000"/>
                  </a:schemeClr>
                </a:solidFill>
              </a:rPr>
              <a:t>Image Source: Wikipedia Commons</a:t>
            </a:r>
          </a:p>
        </p:txBody>
      </p:sp>
    </p:spTree>
    <p:extLst>
      <p:ext uri="{BB962C8B-B14F-4D97-AF65-F5344CB8AC3E}">
        <p14:creationId xmlns:p14="http://schemas.microsoft.com/office/powerpoint/2010/main" val="1739837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The “Octet Rule”</a:t>
            </a:r>
          </a:p>
        </p:txBody>
      </p:sp>
      <p:sp>
        <p:nvSpPr>
          <p:cNvPr id="3" name="Content Placeholder 2"/>
          <p:cNvSpPr>
            <a:spLocks noGrp="1"/>
          </p:cNvSpPr>
          <p:nvPr>
            <p:ph idx="1"/>
          </p:nvPr>
        </p:nvSpPr>
        <p:spPr>
          <a:xfrm>
            <a:off x="838200" y="1831924"/>
            <a:ext cx="7886700" cy="682048"/>
          </a:xfrm>
        </p:spPr>
        <p:txBody>
          <a:bodyPr>
            <a:normAutofit/>
          </a:bodyPr>
          <a:lstStyle/>
          <a:p>
            <a:pPr marL="0" indent="0">
              <a:buNone/>
            </a:pPr>
            <a:r>
              <a:rPr lang="en-US" sz="2400" dirty="0"/>
              <a:t>Chlorine has seven valence electrons</a:t>
            </a:r>
          </a:p>
        </p:txBody>
      </p:sp>
      <p:sp>
        <p:nvSpPr>
          <p:cNvPr id="6" name="TextBox 5"/>
          <p:cNvSpPr txBox="1"/>
          <p:nvPr/>
        </p:nvSpPr>
        <p:spPr>
          <a:xfrm>
            <a:off x="5179869" y="4037881"/>
            <a:ext cx="4621650" cy="461665"/>
          </a:xfrm>
          <a:prstGeom prst="rect">
            <a:avLst/>
          </a:prstGeom>
          <a:noFill/>
        </p:spPr>
        <p:txBody>
          <a:bodyPr wrap="none" rtlCol="0">
            <a:spAutoFit/>
          </a:bodyPr>
          <a:lstStyle/>
          <a:p>
            <a:r>
              <a:rPr lang="en-US" sz="2400" dirty="0"/>
              <a:t>Chlorine wants to </a:t>
            </a:r>
            <a:r>
              <a:rPr lang="en-US" sz="2400" b="1" dirty="0"/>
              <a:t>gain</a:t>
            </a:r>
            <a:r>
              <a:rPr lang="en-US" sz="2400" dirty="0"/>
              <a:t> one electron</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0978" y="2288575"/>
            <a:ext cx="3957204" cy="3960278"/>
          </a:xfrm>
          <a:prstGeom prst="rect">
            <a:avLst/>
          </a:prstGeom>
        </p:spPr>
      </p:pic>
      <p:sp>
        <p:nvSpPr>
          <p:cNvPr id="7" name="TextBox 6">
            <a:extLst>
              <a:ext uri="{FF2B5EF4-FFF2-40B4-BE49-F238E27FC236}">
                <a16:creationId xmlns:a16="http://schemas.microsoft.com/office/drawing/2014/main" id="{5A13C94B-8325-4BC7-A1F1-884F72542784}"/>
              </a:ext>
            </a:extLst>
          </p:cNvPr>
          <p:cNvSpPr txBox="1"/>
          <p:nvPr/>
        </p:nvSpPr>
        <p:spPr>
          <a:xfrm>
            <a:off x="9778584" y="6460761"/>
            <a:ext cx="2413416" cy="246221"/>
          </a:xfrm>
          <a:prstGeom prst="rect">
            <a:avLst/>
          </a:prstGeom>
          <a:noFill/>
        </p:spPr>
        <p:txBody>
          <a:bodyPr wrap="square" rtlCol="0">
            <a:spAutoFit/>
          </a:bodyPr>
          <a:lstStyle/>
          <a:p>
            <a:r>
              <a:rPr lang="en-US" sz="1000" dirty="0">
                <a:solidFill>
                  <a:schemeClr val="tx1">
                    <a:lumMod val="50000"/>
                    <a:lumOff val="50000"/>
                  </a:schemeClr>
                </a:solidFill>
              </a:rPr>
              <a:t>Image Source: Wikipedia Commons</a:t>
            </a:r>
          </a:p>
        </p:txBody>
      </p:sp>
    </p:spTree>
    <p:extLst>
      <p:ext uri="{BB962C8B-B14F-4D97-AF65-F5344CB8AC3E}">
        <p14:creationId xmlns:p14="http://schemas.microsoft.com/office/powerpoint/2010/main" val="4022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Outline</a:t>
            </a:r>
          </a:p>
        </p:txBody>
      </p:sp>
      <p:sp>
        <p:nvSpPr>
          <p:cNvPr id="3" name="Content Placeholder 2"/>
          <p:cNvSpPr>
            <a:spLocks noGrp="1"/>
          </p:cNvSpPr>
          <p:nvPr>
            <p:ph idx="1"/>
          </p:nvPr>
        </p:nvSpPr>
        <p:spPr/>
        <p:txBody>
          <a:bodyPr>
            <a:normAutofit/>
          </a:bodyPr>
          <a:lstStyle/>
          <a:p>
            <a:r>
              <a:rPr lang="en-US" sz="2400" dirty="0"/>
              <a:t>Molecules and Compounds</a:t>
            </a:r>
          </a:p>
          <a:p>
            <a:r>
              <a:rPr lang="en-US" sz="2400" dirty="0"/>
              <a:t>Drawing Molecules</a:t>
            </a:r>
          </a:p>
          <a:p>
            <a:r>
              <a:rPr lang="en-US" sz="2400" dirty="0"/>
              <a:t>Nomenclature of Molecules</a:t>
            </a:r>
          </a:p>
          <a:p>
            <a:r>
              <a:rPr lang="en-US" sz="2400" dirty="0"/>
              <a:t>Functional Groups</a:t>
            </a:r>
          </a:p>
          <a:p>
            <a:pPr lvl="1"/>
            <a:r>
              <a:rPr lang="en-US" sz="2400" dirty="0"/>
              <a:t>Properties</a:t>
            </a:r>
          </a:p>
        </p:txBody>
      </p:sp>
    </p:spTree>
    <p:extLst>
      <p:ext uri="{BB962C8B-B14F-4D97-AF65-F5344CB8AC3E}">
        <p14:creationId xmlns:p14="http://schemas.microsoft.com/office/powerpoint/2010/main" val="358197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Outline</a:t>
            </a:r>
          </a:p>
        </p:txBody>
      </p:sp>
      <p:sp>
        <p:nvSpPr>
          <p:cNvPr id="3" name="Content Placeholder 2"/>
          <p:cNvSpPr>
            <a:spLocks noGrp="1"/>
          </p:cNvSpPr>
          <p:nvPr>
            <p:ph idx="1"/>
          </p:nvPr>
        </p:nvSpPr>
        <p:spPr/>
        <p:txBody>
          <a:bodyPr>
            <a:normAutofit/>
          </a:bodyPr>
          <a:lstStyle/>
          <a:p>
            <a:r>
              <a:rPr lang="en-US" sz="2400" dirty="0"/>
              <a:t>Molecules and Compounds</a:t>
            </a:r>
          </a:p>
          <a:p>
            <a:r>
              <a:rPr lang="en-US" sz="2400" dirty="0">
                <a:solidFill>
                  <a:schemeClr val="accent2"/>
                </a:solidFill>
              </a:rPr>
              <a:t>Drawing Molecules</a:t>
            </a:r>
          </a:p>
          <a:p>
            <a:r>
              <a:rPr lang="en-US" sz="2400" dirty="0"/>
              <a:t>Nomenclature of Molecules</a:t>
            </a:r>
          </a:p>
          <a:p>
            <a:r>
              <a:rPr lang="en-US" sz="2400" dirty="0"/>
              <a:t>Functional Groups</a:t>
            </a:r>
          </a:p>
          <a:p>
            <a:pPr lvl="1"/>
            <a:r>
              <a:rPr lang="en-US" sz="2400" dirty="0"/>
              <a:t>Properties</a:t>
            </a:r>
          </a:p>
        </p:txBody>
      </p:sp>
    </p:spTree>
    <p:extLst>
      <p:ext uri="{BB962C8B-B14F-4D97-AF65-F5344CB8AC3E}">
        <p14:creationId xmlns:p14="http://schemas.microsoft.com/office/powerpoint/2010/main" val="148625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Lewis Dot Structures</a:t>
            </a:r>
          </a:p>
        </p:txBody>
      </p:sp>
      <p:sp>
        <p:nvSpPr>
          <p:cNvPr id="3" name="Content Placeholder 2"/>
          <p:cNvSpPr>
            <a:spLocks noGrp="1"/>
          </p:cNvSpPr>
          <p:nvPr>
            <p:ph idx="1"/>
          </p:nvPr>
        </p:nvSpPr>
        <p:spPr>
          <a:xfrm>
            <a:off x="838200" y="1800386"/>
            <a:ext cx="9813966" cy="2688487"/>
          </a:xfrm>
        </p:spPr>
        <p:txBody>
          <a:bodyPr>
            <a:normAutofit/>
          </a:bodyPr>
          <a:lstStyle/>
          <a:p>
            <a:r>
              <a:rPr lang="en-US" sz="2400" dirty="0"/>
              <a:t>Since the nucleus (protons &amp; neutrons) of atoms don’t change, it makes sense to let the corresponding element represent the nucleus.</a:t>
            </a:r>
          </a:p>
          <a:p>
            <a:r>
              <a:rPr lang="en-US" sz="2400" dirty="0"/>
              <a:t>This simplification allows the valence electrons to be the only variable.</a:t>
            </a:r>
          </a:p>
          <a:p>
            <a:r>
              <a:rPr lang="en-US" sz="2400" dirty="0"/>
              <a:t>Valence electrons are visualized as </a:t>
            </a:r>
            <a:r>
              <a:rPr lang="en-US" sz="2400" b="1" i="1" dirty="0"/>
              <a:t>dots</a:t>
            </a:r>
            <a:r>
              <a:rPr lang="en-US" sz="2400" dirty="0"/>
              <a:t> for Lewis dot structures.</a:t>
            </a:r>
          </a:p>
          <a:p>
            <a:r>
              <a:rPr lang="en-US" sz="2400" dirty="0"/>
              <a:t>Place a single dot on each side of the element before adding another one.</a:t>
            </a:r>
          </a:p>
          <a:p>
            <a:r>
              <a:rPr lang="en-US" sz="2400" dirty="0"/>
              <a:t>No more than two dots on one side of the element.</a:t>
            </a:r>
          </a:p>
        </p:txBody>
      </p:sp>
    </p:spTree>
    <p:extLst>
      <p:ext uri="{BB962C8B-B14F-4D97-AF65-F5344CB8AC3E}">
        <p14:creationId xmlns:p14="http://schemas.microsoft.com/office/powerpoint/2010/main" val="22297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Lewis Dot Structures</a:t>
            </a:r>
          </a:p>
        </p:txBody>
      </p:sp>
      <p:sp>
        <p:nvSpPr>
          <p:cNvPr id="3" name="Content Placeholder 2"/>
          <p:cNvSpPr>
            <a:spLocks noGrp="1"/>
          </p:cNvSpPr>
          <p:nvPr>
            <p:ph idx="1"/>
          </p:nvPr>
        </p:nvSpPr>
        <p:spPr>
          <a:xfrm>
            <a:off x="881352" y="1911038"/>
            <a:ext cx="7886700" cy="1430193"/>
          </a:xfrm>
        </p:spPr>
        <p:txBody>
          <a:bodyPr anchor="t">
            <a:normAutofit/>
          </a:bodyPr>
          <a:lstStyle/>
          <a:p>
            <a:pPr marL="0" indent="0">
              <a:buNone/>
            </a:pPr>
            <a:r>
              <a:rPr lang="en-US" sz="2400" dirty="0"/>
              <a:t>Atoms with their outer valence electrons as dots:</a:t>
            </a:r>
          </a:p>
        </p:txBody>
      </p:sp>
      <p:sp>
        <p:nvSpPr>
          <p:cNvPr id="4" name="Text Box 4"/>
          <p:cNvSpPr txBox="1">
            <a:spLocks noChangeArrowheads="1"/>
          </p:cNvSpPr>
          <p:nvPr/>
        </p:nvSpPr>
        <p:spPr bwMode="auto">
          <a:xfrm>
            <a:off x="3561041" y="3749127"/>
            <a:ext cx="385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t>Li</a:t>
            </a:r>
          </a:p>
        </p:txBody>
      </p:sp>
      <p:sp>
        <p:nvSpPr>
          <p:cNvPr id="5" name="Oval 5"/>
          <p:cNvSpPr>
            <a:spLocks noChangeArrowheads="1"/>
          </p:cNvSpPr>
          <p:nvPr/>
        </p:nvSpPr>
        <p:spPr bwMode="auto">
          <a:xfrm>
            <a:off x="3930206" y="3931689"/>
            <a:ext cx="76200" cy="76200"/>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Text Box 6"/>
          <p:cNvSpPr txBox="1">
            <a:spLocks noChangeArrowheads="1"/>
          </p:cNvSpPr>
          <p:nvPr/>
        </p:nvSpPr>
        <p:spPr bwMode="auto">
          <a:xfrm>
            <a:off x="5240184" y="3743210"/>
            <a:ext cx="3481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t>C</a:t>
            </a:r>
          </a:p>
        </p:txBody>
      </p:sp>
      <p:grpSp>
        <p:nvGrpSpPr>
          <p:cNvPr id="7" name="Group 7"/>
          <p:cNvGrpSpPr>
            <a:grpSpLocks/>
          </p:cNvGrpSpPr>
          <p:nvPr/>
        </p:nvGrpSpPr>
        <p:grpSpPr bwMode="auto">
          <a:xfrm>
            <a:off x="5138294" y="3711026"/>
            <a:ext cx="533400" cy="533400"/>
            <a:chOff x="2077" y="2352"/>
            <a:chExt cx="336" cy="336"/>
          </a:xfrm>
        </p:grpSpPr>
        <p:sp>
          <p:nvSpPr>
            <p:cNvPr id="8" name="Oval 8"/>
            <p:cNvSpPr>
              <a:spLocks noChangeArrowheads="1"/>
            </p:cNvSpPr>
            <p:nvPr/>
          </p:nvSpPr>
          <p:spPr bwMode="auto">
            <a:xfrm>
              <a:off x="2077" y="24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9"/>
            <p:cNvSpPr>
              <a:spLocks noChangeArrowheads="1"/>
            </p:cNvSpPr>
            <p:nvPr/>
          </p:nvSpPr>
          <p:spPr bwMode="auto">
            <a:xfrm>
              <a:off x="2221" y="2352"/>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10"/>
            <p:cNvSpPr>
              <a:spLocks noChangeArrowheads="1"/>
            </p:cNvSpPr>
            <p:nvPr/>
          </p:nvSpPr>
          <p:spPr bwMode="auto">
            <a:xfrm>
              <a:off x="2365" y="24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1"/>
            <p:cNvSpPr>
              <a:spLocks noChangeArrowheads="1"/>
            </p:cNvSpPr>
            <p:nvPr/>
          </p:nvSpPr>
          <p:spPr bwMode="auto">
            <a:xfrm>
              <a:off x="2221" y="264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 name="Text Box 12"/>
          <p:cNvSpPr txBox="1">
            <a:spLocks noChangeArrowheads="1"/>
          </p:cNvSpPr>
          <p:nvPr/>
        </p:nvSpPr>
        <p:spPr bwMode="auto">
          <a:xfrm>
            <a:off x="6859001" y="3749127"/>
            <a:ext cx="3834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t>N</a:t>
            </a:r>
          </a:p>
        </p:txBody>
      </p:sp>
      <p:grpSp>
        <p:nvGrpSpPr>
          <p:cNvPr id="13" name="Group 13"/>
          <p:cNvGrpSpPr>
            <a:grpSpLocks/>
          </p:cNvGrpSpPr>
          <p:nvPr/>
        </p:nvGrpSpPr>
        <p:grpSpPr bwMode="auto">
          <a:xfrm>
            <a:off x="6791746" y="3751579"/>
            <a:ext cx="521855" cy="465137"/>
            <a:chOff x="3136" y="2395"/>
            <a:chExt cx="288" cy="240"/>
          </a:xfrm>
        </p:grpSpPr>
        <p:sp>
          <p:nvSpPr>
            <p:cNvPr id="14" name="Oval 14"/>
            <p:cNvSpPr>
              <a:spLocks noChangeArrowheads="1"/>
            </p:cNvSpPr>
            <p:nvPr/>
          </p:nvSpPr>
          <p:spPr bwMode="auto">
            <a:xfrm>
              <a:off x="3136" y="2443"/>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5"/>
            <p:cNvSpPr>
              <a:spLocks noChangeArrowheads="1"/>
            </p:cNvSpPr>
            <p:nvPr/>
          </p:nvSpPr>
          <p:spPr bwMode="auto">
            <a:xfrm>
              <a:off x="3136" y="2539"/>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6"/>
            <p:cNvSpPr>
              <a:spLocks noChangeArrowheads="1"/>
            </p:cNvSpPr>
            <p:nvPr/>
          </p:nvSpPr>
          <p:spPr bwMode="auto">
            <a:xfrm>
              <a:off x="3232" y="2395"/>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7"/>
            <p:cNvSpPr>
              <a:spLocks noChangeArrowheads="1"/>
            </p:cNvSpPr>
            <p:nvPr/>
          </p:nvSpPr>
          <p:spPr bwMode="auto">
            <a:xfrm>
              <a:off x="3376" y="2491"/>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8"/>
            <p:cNvSpPr>
              <a:spLocks noChangeArrowheads="1"/>
            </p:cNvSpPr>
            <p:nvPr/>
          </p:nvSpPr>
          <p:spPr bwMode="auto">
            <a:xfrm>
              <a:off x="3232" y="2587"/>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9" name="Text Box 19"/>
          <p:cNvSpPr txBox="1">
            <a:spLocks noChangeArrowheads="1"/>
          </p:cNvSpPr>
          <p:nvPr/>
        </p:nvSpPr>
        <p:spPr bwMode="auto">
          <a:xfrm>
            <a:off x="8451697" y="3729355"/>
            <a:ext cx="5373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t>Ne</a:t>
            </a:r>
          </a:p>
        </p:txBody>
      </p:sp>
      <p:grpSp>
        <p:nvGrpSpPr>
          <p:cNvPr id="20" name="Group 20"/>
          <p:cNvGrpSpPr>
            <a:grpSpLocks/>
          </p:cNvGrpSpPr>
          <p:nvPr/>
        </p:nvGrpSpPr>
        <p:grpSpPr bwMode="auto">
          <a:xfrm>
            <a:off x="8426006" y="3711026"/>
            <a:ext cx="533400" cy="533400"/>
            <a:chOff x="4148" y="2352"/>
            <a:chExt cx="336" cy="336"/>
          </a:xfrm>
        </p:grpSpPr>
        <p:sp>
          <p:nvSpPr>
            <p:cNvPr id="21" name="Oval 21"/>
            <p:cNvSpPr>
              <a:spLocks noChangeArrowheads="1"/>
            </p:cNvSpPr>
            <p:nvPr/>
          </p:nvSpPr>
          <p:spPr bwMode="auto">
            <a:xfrm>
              <a:off x="4244" y="2352"/>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2"/>
            <p:cNvSpPr>
              <a:spLocks noChangeArrowheads="1"/>
            </p:cNvSpPr>
            <p:nvPr/>
          </p:nvSpPr>
          <p:spPr bwMode="auto">
            <a:xfrm>
              <a:off x="4340" y="2352"/>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23"/>
            <p:cNvSpPr>
              <a:spLocks noChangeArrowheads="1"/>
            </p:cNvSpPr>
            <p:nvPr/>
          </p:nvSpPr>
          <p:spPr bwMode="auto">
            <a:xfrm>
              <a:off x="4436" y="244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4"/>
            <p:cNvSpPr>
              <a:spLocks noChangeArrowheads="1"/>
            </p:cNvSpPr>
            <p:nvPr/>
          </p:nvSpPr>
          <p:spPr bwMode="auto">
            <a:xfrm>
              <a:off x="4436" y="254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25"/>
            <p:cNvSpPr>
              <a:spLocks noChangeArrowheads="1"/>
            </p:cNvSpPr>
            <p:nvPr/>
          </p:nvSpPr>
          <p:spPr bwMode="auto">
            <a:xfrm>
              <a:off x="4244" y="264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26"/>
            <p:cNvSpPr>
              <a:spLocks noChangeArrowheads="1"/>
            </p:cNvSpPr>
            <p:nvPr/>
          </p:nvSpPr>
          <p:spPr bwMode="auto">
            <a:xfrm>
              <a:off x="4340" y="264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7"/>
            <p:cNvSpPr>
              <a:spLocks noChangeArrowheads="1"/>
            </p:cNvSpPr>
            <p:nvPr/>
          </p:nvSpPr>
          <p:spPr bwMode="auto">
            <a:xfrm>
              <a:off x="4148" y="244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28"/>
            <p:cNvSpPr>
              <a:spLocks noChangeArrowheads="1"/>
            </p:cNvSpPr>
            <p:nvPr/>
          </p:nvSpPr>
          <p:spPr bwMode="auto">
            <a:xfrm>
              <a:off x="4148" y="254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932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12"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Covalent Molecules</a:t>
            </a:r>
          </a:p>
        </p:txBody>
      </p:sp>
      <p:sp>
        <p:nvSpPr>
          <p:cNvPr id="3" name="Content Placeholder 2"/>
          <p:cNvSpPr>
            <a:spLocks noGrp="1"/>
          </p:cNvSpPr>
          <p:nvPr>
            <p:ph idx="1"/>
          </p:nvPr>
        </p:nvSpPr>
        <p:spPr>
          <a:xfrm>
            <a:off x="838200" y="1800869"/>
            <a:ext cx="7886700" cy="695902"/>
          </a:xfrm>
        </p:spPr>
        <p:txBody>
          <a:bodyPr>
            <a:normAutofit/>
          </a:bodyPr>
          <a:lstStyle/>
          <a:p>
            <a:pPr marL="0" indent="0">
              <a:buNone/>
            </a:pPr>
            <a:r>
              <a:rPr lang="en-US" sz="2400" dirty="0"/>
              <a:t>Ions:</a:t>
            </a:r>
          </a:p>
        </p:txBody>
      </p:sp>
      <p:grpSp>
        <p:nvGrpSpPr>
          <p:cNvPr id="4" name="Group 2"/>
          <p:cNvGrpSpPr>
            <a:grpSpLocks/>
          </p:cNvGrpSpPr>
          <p:nvPr/>
        </p:nvGrpSpPr>
        <p:grpSpPr bwMode="auto">
          <a:xfrm>
            <a:off x="3470921" y="2849336"/>
            <a:ext cx="390525" cy="369888"/>
            <a:chOff x="1194" y="2481"/>
            <a:chExt cx="246" cy="233"/>
          </a:xfrm>
        </p:grpSpPr>
        <p:sp>
          <p:nvSpPr>
            <p:cNvPr id="5" name="Text Box 3"/>
            <p:cNvSpPr txBox="1">
              <a:spLocks noChangeArrowheads="1"/>
            </p:cNvSpPr>
            <p:nvPr/>
          </p:nvSpPr>
          <p:spPr bwMode="auto">
            <a:xfrm>
              <a:off x="1194" y="2481"/>
              <a:ext cx="21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Li</a:t>
              </a:r>
            </a:p>
          </p:txBody>
        </p:sp>
        <p:sp>
          <p:nvSpPr>
            <p:cNvPr id="6" name="Oval 4"/>
            <p:cNvSpPr>
              <a:spLocks noChangeArrowheads="1"/>
            </p:cNvSpPr>
            <p:nvPr/>
          </p:nvSpPr>
          <p:spPr bwMode="auto">
            <a:xfrm>
              <a:off x="1392" y="254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7" name="Group 5"/>
          <p:cNvGrpSpPr>
            <a:grpSpLocks/>
          </p:cNvGrpSpPr>
          <p:nvPr/>
        </p:nvGrpSpPr>
        <p:grpSpPr bwMode="auto">
          <a:xfrm>
            <a:off x="6674510" y="2796950"/>
            <a:ext cx="457201" cy="382588"/>
            <a:chOff x="3936" y="2496"/>
            <a:chExt cx="288" cy="241"/>
          </a:xfrm>
        </p:grpSpPr>
        <p:sp>
          <p:nvSpPr>
            <p:cNvPr id="8" name="Text Box 6"/>
            <p:cNvSpPr txBox="1">
              <a:spLocks noChangeArrowheads="1"/>
            </p:cNvSpPr>
            <p:nvPr/>
          </p:nvSpPr>
          <p:spPr bwMode="auto">
            <a:xfrm>
              <a:off x="3971" y="2504"/>
              <a:ext cx="21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N</a:t>
              </a:r>
            </a:p>
          </p:txBody>
        </p:sp>
        <p:sp>
          <p:nvSpPr>
            <p:cNvPr id="9" name="Oval 7"/>
            <p:cNvSpPr>
              <a:spLocks noChangeArrowheads="1"/>
            </p:cNvSpPr>
            <p:nvPr/>
          </p:nvSpPr>
          <p:spPr bwMode="auto">
            <a:xfrm>
              <a:off x="3936" y="254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8"/>
            <p:cNvSpPr>
              <a:spLocks noChangeArrowheads="1"/>
            </p:cNvSpPr>
            <p:nvPr/>
          </p:nvSpPr>
          <p:spPr bwMode="auto">
            <a:xfrm>
              <a:off x="3936" y="264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9"/>
            <p:cNvSpPr>
              <a:spLocks noChangeArrowheads="1"/>
            </p:cNvSpPr>
            <p:nvPr/>
          </p:nvSpPr>
          <p:spPr bwMode="auto">
            <a:xfrm>
              <a:off x="4032" y="24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0"/>
            <p:cNvSpPr>
              <a:spLocks noChangeArrowheads="1"/>
            </p:cNvSpPr>
            <p:nvPr/>
          </p:nvSpPr>
          <p:spPr bwMode="auto">
            <a:xfrm>
              <a:off x="4176" y="2592"/>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1"/>
            <p:cNvSpPr>
              <a:spLocks noChangeArrowheads="1"/>
            </p:cNvSpPr>
            <p:nvPr/>
          </p:nvSpPr>
          <p:spPr bwMode="auto">
            <a:xfrm>
              <a:off x="4032" y="268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4" name="Group 12"/>
          <p:cNvGrpSpPr>
            <a:grpSpLocks/>
          </p:cNvGrpSpPr>
          <p:nvPr/>
        </p:nvGrpSpPr>
        <p:grpSpPr bwMode="auto">
          <a:xfrm>
            <a:off x="8281062" y="2728681"/>
            <a:ext cx="533401" cy="533400"/>
            <a:chOff x="4848" y="2640"/>
            <a:chExt cx="336" cy="336"/>
          </a:xfrm>
        </p:grpSpPr>
        <p:sp>
          <p:nvSpPr>
            <p:cNvPr id="15" name="Text Box 13"/>
            <p:cNvSpPr txBox="1">
              <a:spLocks noChangeArrowheads="1"/>
            </p:cNvSpPr>
            <p:nvPr/>
          </p:nvSpPr>
          <p:spPr bwMode="auto">
            <a:xfrm>
              <a:off x="4883" y="2705"/>
              <a:ext cx="2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Ne</a:t>
              </a:r>
            </a:p>
          </p:txBody>
        </p:sp>
        <p:sp>
          <p:nvSpPr>
            <p:cNvPr id="16" name="Oval 14"/>
            <p:cNvSpPr>
              <a:spLocks noChangeArrowheads="1"/>
            </p:cNvSpPr>
            <p:nvPr/>
          </p:nvSpPr>
          <p:spPr bwMode="auto">
            <a:xfrm>
              <a:off x="4944" y="264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5"/>
            <p:cNvSpPr>
              <a:spLocks noChangeArrowheads="1"/>
            </p:cNvSpPr>
            <p:nvPr/>
          </p:nvSpPr>
          <p:spPr bwMode="auto">
            <a:xfrm>
              <a:off x="5040" y="264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6"/>
            <p:cNvSpPr>
              <a:spLocks noChangeArrowheads="1"/>
            </p:cNvSpPr>
            <p:nvPr/>
          </p:nvSpPr>
          <p:spPr bwMode="auto">
            <a:xfrm>
              <a:off x="5136" y="273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7"/>
            <p:cNvSpPr>
              <a:spLocks noChangeArrowheads="1"/>
            </p:cNvSpPr>
            <p:nvPr/>
          </p:nvSpPr>
          <p:spPr bwMode="auto">
            <a:xfrm>
              <a:off x="5136" y="2832"/>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18"/>
            <p:cNvSpPr>
              <a:spLocks noChangeArrowheads="1"/>
            </p:cNvSpPr>
            <p:nvPr/>
          </p:nvSpPr>
          <p:spPr bwMode="auto">
            <a:xfrm>
              <a:off x="4944" y="292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19"/>
            <p:cNvSpPr>
              <a:spLocks noChangeArrowheads="1"/>
            </p:cNvSpPr>
            <p:nvPr/>
          </p:nvSpPr>
          <p:spPr bwMode="auto">
            <a:xfrm>
              <a:off x="5040" y="292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20"/>
            <p:cNvSpPr>
              <a:spLocks noChangeArrowheads="1"/>
            </p:cNvSpPr>
            <p:nvPr/>
          </p:nvSpPr>
          <p:spPr bwMode="auto">
            <a:xfrm>
              <a:off x="4848" y="273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Oval 21"/>
            <p:cNvSpPr>
              <a:spLocks noChangeArrowheads="1"/>
            </p:cNvSpPr>
            <p:nvPr/>
          </p:nvSpPr>
          <p:spPr bwMode="auto">
            <a:xfrm>
              <a:off x="4848" y="2832"/>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4" name="Group 24"/>
          <p:cNvGrpSpPr>
            <a:grpSpLocks/>
          </p:cNvGrpSpPr>
          <p:nvPr/>
        </p:nvGrpSpPr>
        <p:grpSpPr bwMode="auto">
          <a:xfrm>
            <a:off x="8341384" y="3490681"/>
            <a:ext cx="533401" cy="1828800"/>
            <a:chOff x="4186" y="2160"/>
            <a:chExt cx="336" cy="1152"/>
          </a:xfrm>
        </p:grpSpPr>
        <p:sp>
          <p:nvSpPr>
            <p:cNvPr id="25" name="Line 25"/>
            <p:cNvSpPr>
              <a:spLocks noChangeShapeType="1"/>
            </p:cNvSpPr>
            <p:nvPr/>
          </p:nvSpPr>
          <p:spPr bwMode="auto">
            <a:xfrm>
              <a:off x="4320" y="2160"/>
              <a:ext cx="0" cy="576"/>
            </a:xfrm>
            <a:prstGeom prst="line">
              <a:avLst/>
            </a:prstGeom>
            <a:noFill/>
            <a:ln w="9525">
              <a:solidFill>
                <a:schemeClr val="tx1"/>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26" name="Group 26"/>
            <p:cNvGrpSpPr>
              <a:grpSpLocks/>
            </p:cNvGrpSpPr>
            <p:nvPr/>
          </p:nvGrpSpPr>
          <p:grpSpPr bwMode="auto">
            <a:xfrm>
              <a:off x="4186" y="2976"/>
              <a:ext cx="336" cy="336"/>
              <a:chOff x="4138" y="2976"/>
              <a:chExt cx="336" cy="336"/>
            </a:xfrm>
          </p:grpSpPr>
          <p:sp>
            <p:nvSpPr>
              <p:cNvPr id="27" name="Text Box 27"/>
              <p:cNvSpPr txBox="1">
                <a:spLocks noChangeArrowheads="1"/>
              </p:cNvSpPr>
              <p:nvPr/>
            </p:nvSpPr>
            <p:spPr bwMode="auto">
              <a:xfrm>
                <a:off x="4173" y="3041"/>
                <a:ext cx="2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Ne</a:t>
                </a:r>
              </a:p>
            </p:txBody>
          </p:sp>
          <p:sp>
            <p:nvSpPr>
              <p:cNvPr id="28" name="Oval 28"/>
              <p:cNvSpPr>
                <a:spLocks noChangeArrowheads="1"/>
              </p:cNvSpPr>
              <p:nvPr/>
            </p:nvSpPr>
            <p:spPr bwMode="auto">
              <a:xfrm>
                <a:off x="4234" y="297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Oval 29"/>
              <p:cNvSpPr>
                <a:spLocks noChangeArrowheads="1"/>
              </p:cNvSpPr>
              <p:nvPr/>
            </p:nvSpPr>
            <p:spPr bwMode="auto">
              <a:xfrm>
                <a:off x="4330" y="297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30"/>
              <p:cNvSpPr>
                <a:spLocks noChangeArrowheads="1"/>
              </p:cNvSpPr>
              <p:nvPr/>
            </p:nvSpPr>
            <p:spPr bwMode="auto">
              <a:xfrm>
                <a:off x="4426" y="3072"/>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31"/>
              <p:cNvSpPr>
                <a:spLocks noChangeArrowheads="1"/>
              </p:cNvSpPr>
              <p:nvPr/>
            </p:nvSpPr>
            <p:spPr bwMode="auto">
              <a:xfrm>
                <a:off x="4426" y="316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32"/>
              <p:cNvSpPr>
                <a:spLocks noChangeArrowheads="1"/>
              </p:cNvSpPr>
              <p:nvPr/>
            </p:nvSpPr>
            <p:spPr bwMode="auto">
              <a:xfrm>
                <a:off x="4234" y="326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33"/>
              <p:cNvSpPr>
                <a:spLocks noChangeArrowheads="1"/>
              </p:cNvSpPr>
              <p:nvPr/>
            </p:nvSpPr>
            <p:spPr bwMode="auto">
              <a:xfrm>
                <a:off x="4330" y="326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34"/>
              <p:cNvSpPr>
                <a:spLocks noChangeArrowheads="1"/>
              </p:cNvSpPr>
              <p:nvPr/>
            </p:nvSpPr>
            <p:spPr bwMode="auto">
              <a:xfrm>
                <a:off x="4138" y="3072"/>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Oval 35"/>
              <p:cNvSpPr>
                <a:spLocks noChangeArrowheads="1"/>
              </p:cNvSpPr>
              <p:nvPr/>
            </p:nvSpPr>
            <p:spPr bwMode="auto">
              <a:xfrm>
                <a:off x="4138" y="316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36" name="Group 36"/>
          <p:cNvGrpSpPr>
            <a:grpSpLocks/>
          </p:cNvGrpSpPr>
          <p:nvPr/>
        </p:nvGrpSpPr>
        <p:grpSpPr bwMode="auto">
          <a:xfrm>
            <a:off x="3461396" y="3490682"/>
            <a:ext cx="658813" cy="1589088"/>
            <a:chOff x="1112" y="2160"/>
            <a:chExt cx="415" cy="1001"/>
          </a:xfrm>
        </p:grpSpPr>
        <p:sp>
          <p:nvSpPr>
            <p:cNvPr id="37" name="Line 37"/>
            <p:cNvSpPr>
              <a:spLocks noChangeShapeType="1"/>
            </p:cNvSpPr>
            <p:nvPr/>
          </p:nvSpPr>
          <p:spPr bwMode="auto">
            <a:xfrm>
              <a:off x="1200" y="2160"/>
              <a:ext cx="0" cy="576"/>
            </a:xfrm>
            <a:prstGeom prst="line">
              <a:avLst/>
            </a:prstGeom>
            <a:noFill/>
            <a:ln w="9525">
              <a:solidFill>
                <a:schemeClr val="tx1"/>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Text Box 38"/>
            <p:cNvSpPr txBox="1">
              <a:spLocks noChangeArrowheads="1"/>
            </p:cNvSpPr>
            <p:nvPr/>
          </p:nvSpPr>
          <p:spPr bwMode="auto">
            <a:xfrm>
              <a:off x="1112" y="2928"/>
              <a:ext cx="21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Li</a:t>
              </a:r>
            </a:p>
          </p:txBody>
        </p:sp>
        <p:sp>
          <p:nvSpPr>
            <p:cNvPr id="39" name="Text Box 39"/>
            <p:cNvSpPr txBox="1">
              <a:spLocks noChangeArrowheads="1"/>
            </p:cNvSpPr>
            <p:nvPr/>
          </p:nvSpPr>
          <p:spPr bwMode="auto">
            <a:xfrm>
              <a:off x="1248" y="2862"/>
              <a:ext cx="2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dirty="0"/>
                <a:t>1+</a:t>
              </a:r>
            </a:p>
          </p:txBody>
        </p:sp>
      </p:grpSp>
      <p:grpSp>
        <p:nvGrpSpPr>
          <p:cNvPr id="40" name="Group 40"/>
          <p:cNvGrpSpPr>
            <a:grpSpLocks/>
          </p:cNvGrpSpPr>
          <p:nvPr/>
        </p:nvGrpSpPr>
        <p:grpSpPr bwMode="auto">
          <a:xfrm>
            <a:off x="4972696" y="3490684"/>
            <a:ext cx="862013" cy="1828801"/>
            <a:chOff x="2064" y="2160"/>
            <a:chExt cx="543" cy="1152"/>
          </a:xfrm>
        </p:grpSpPr>
        <p:sp>
          <p:nvSpPr>
            <p:cNvPr id="41" name="Line 41"/>
            <p:cNvSpPr>
              <a:spLocks noChangeShapeType="1"/>
            </p:cNvSpPr>
            <p:nvPr/>
          </p:nvSpPr>
          <p:spPr bwMode="auto">
            <a:xfrm>
              <a:off x="2256" y="2160"/>
              <a:ext cx="0" cy="576"/>
            </a:xfrm>
            <a:prstGeom prst="line">
              <a:avLst/>
            </a:prstGeom>
            <a:noFill/>
            <a:ln w="9525">
              <a:solidFill>
                <a:schemeClr val="tx1"/>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42" name="Group 42"/>
            <p:cNvGrpSpPr>
              <a:grpSpLocks/>
            </p:cNvGrpSpPr>
            <p:nvPr/>
          </p:nvGrpSpPr>
          <p:grpSpPr bwMode="auto">
            <a:xfrm>
              <a:off x="2064" y="2976"/>
              <a:ext cx="346" cy="336"/>
              <a:chOff x="3648" y="3408"/>
              <a:chExt cx="346" cy="336"/>
            </a:xfrm>
          </p:grpSpPr>
          <p:grpSp>
            <p:nvGrpSpPr>
              <p:cNvPr id="44" name="Group 43"/>
              <p:cNvGrpSpPr>
                <a:grpSpLocks/>
              </p:cNvGrpSpPr>
              <p:nvPr/>
            </p:nvGrpSpPr>
            <p:grpSpPr bwMode="auto">
              <a:xfrm>
                <a:off x="3749" y="3408"/>
                <a:ext cx="144" cy="48"/>
                <a:chOff x="3754" y="3408"/>
                <a:chExt cx="144" cy="48"/>
              </a:xfrm>
            </p:grpSpPr>
            <p:sp>
              <p:nvSpPr>
                <p:cNvPr id="56" name="Oval 44"/>
                <p:cNvSpPr>
                  <a:spLocks noChangeArrowheads="1"/>
                </p:cNvSpPr>
                <p:nvPr/>
              </p:nvSpPr>
              <p:spPr bwMode="auto">
                <a:xfrm>
                  <a:off x="3754"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Oval 45"/>
                <p:cNvSpPr>
                  <a:spLocks noChangeArrowheads="1"/>
                </p:cNvSpPr>
                <p:nvPr/>
              </p:nvSpPr>
              <p:spPr bwMode="auto">
                <a:xfrm>
                  <a:off x="3850"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5" name="Group 46"/>
              <p:cNvGrpSpPr>
                <a:grpSpLocks/>
              </p:cNvGrpSpPr>
              <p:nvPr/>
            </p:nvGrpSpPr>
            <p:grpSpPr bwMode="auto">
              <a:xfrm>
                <a:off x="3749" y="3696"/>
                <a:ext cx="144" cy="48"/>
                <a:chOff x="3754" y="3696"/>
                <a:chExt cx="144" cy="48"/>
              </a:xfrm>
            </p:grpSpPr>
            <p:sp>
              <p:nvSpPr>
                <p:cNvPr id="54" name="Oval 47"/>
                <p:cNvSpPr>
                  <a:spLocks noChangeArrowheads="1"/>
                </p:cNvSpPr>
                <p:nvPr/>
              </p:nvSpPr>
              <p:spPr bwMode="auto">
                <a:xfrm>
                  <a:off x="3754"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Oval 48"/>
                <p:cNvSpPr>
                  <a:spLocks noChangeArrowheads="1"/>
                </p:cNvSpPr>
                <p:nvPr/>
              </p:nvSpPr>
              <p:spPr bwMode="auto">
                <a:xfrm>
                  <a:off x="3850"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6" name="Group 49"/>
              <p:cNvGrpSpPr>
                <a:grpSpLocks/>
              </p:cNvGrpSpPr>
              <p:nvPr/>
            </p:nvGrpSpPr>
            <p:grpSpPr bwMode="auto">
              <a:xfrm>
                <a:off x="3648" y="3482"/>
                <a:ext cx="346" cy="233"/>
                <a:chOff x="3648" y="3482"/>
                <a:chExt cx="346" cy="233"/>
              </a:xfrm>
            </p:grpSpPr>
            <p:sp>
              <p:nvSpPr>
                <p:cNvPr id="47" name="Text Box 50"/>
                <p:cNvSpPr txBox="1">
                  <a:spLocks noChangeArrowheads="1"/>
                </p:cNvSpPr>
                <p:nvPr/>
              </p:nvSpPr>
              <p:spPr bwMode="auto">
                <a:xfrm>
                  <a:off x="3714" y="3482"/>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Cl</a:t>
                  </a:r>
                </a:p>
              </p:txBody>
            </p:sp>
            <p:grpSp>
              <p:nvGrpSpPr>
                <p:cNvPr id="48" name="Group 51"/>
                <p:cNvGrpSpPr>
                  <a:grpSpLocks/>
                </p:cNvGrpSpPr>
                <p:nvPr/>
              </p:nvGrpSpPr>
              <p:grpSpPr bwMode="auto">
                <a:xfrm>
                  <a:off x="3946" y="3509"/>
                  <a:ext cx="48" cy="144"/>
                  <a:chOff x="3946" y="3504"/>
                  <a:chExt cx="48" cy="144"/>
                </a:xfrm>
              </p:grpSpPr>
              <p:sp>
                <p:nvSpPr>
                  <p:cNvPr id="52" name="Oval 52"/>
                  <p:cNvSpPr>
                    <a:spLocks noChangeArrowheads="1"/>
                  </p:cNvSpPr>
                  <p:nvPr/>
                </p:nvSpPr>
                <p:spPr bwMode="auto">
                  <a:xfrm>
                    <a:off x="3946" y="350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Oval 53"/>
                  <p:cNvSpPr>
                    <a:spLocks noChangeArrowheads="1"/>
                  </p:cNvSpPr>
                  <p:nvPr/>
                </p:nvSpPr>
                <p:spPr bwMode="auto">
                  <a:xfrm>
                    <a:off x="3946" y="360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9" name="Group 54"/>
                <p:cNvGrpSpPr>
                  <a:grpSpLocks/>
                </p:cNvGrpSpPr>
                <p:nvPr/>
              </p:nvGrpSpPr>
              <p:grpSpPr bwMode="auto">
                <a:xfrm>
                  <a:off x="3648" y="3509"/>
                  <a:ext cx="48" cy="144"/>
                  <a:chOff x="3658" y="3504"/>
                  <a:chExt cx="48" cy="144"/>
                </a:xfrm>
              </p:grpSpPr>
              <p:sp>
                <p:nvSpPr>
                  <p:cNvPr id="50" name="Oval 55"/>
                  <p:cNvSpPr>
                    <a:spLocks noChangeArrowheads="1"/>
                  </p:cNvSpPr>
                  <p:nvPr/>
                </p:nvSpPr>
                <p:spPr bwMode="auto">
                  <a:xfrm>
                    <a:off x="3658" y="350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 name="Oval 56"/>
                  <p:cNvSpPr>
                    <a:spLocks noChangeArrowheads="1"/>
                  </p:cNvSpPr>
                  <p:nvPr/>
                </p:nvSpPr>
                <p:spPr bwMode="auto">
                  <a:xfrm>
                    <a:off x="3658" y="360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sp>
          <p:nvSpPr>
            <p:cNvPr id="43" name="Text Box 57"/>
            <p:cNvSpPr txBox="1">
              <a:spLocks noChangeArrowheads="1"/>
            </p:cNvSpPr>
            <p:nvPr/>
          </p:nvSpPr>
          <p:spPr bwMode="auto">
            <a:xfrm>
              <a:off x="2352" y="2862"/>
              <a:ext cx="2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a:t>1-</a:t>
              </a:r>
            </a:p>
          </p:txBody>
        </p:sp>
      </p:grpSp>
      <p:grpSp>
        <p:nvGrpSpPr>
          <p:cNvPr id="58" name="Group 58"/>
          <p:cNvGrpSpPr>
            <a:grpSpLocks/>
          </p:cNvGrpSpPr>
          <p:nvPr/>
        </p:nvGrpSpPr>
        <p:grpSpPr bwMode="auto">
          <a:xfrm>
            <a:off x="6572896" y="3490681"/>
            <a:ext cx="887413" cy="1828800"/>
            <a:chOff x="3072" y="2160"/>
            <a:chExt cx="559" cy="1152"/>
          </a:xfrm>
        </p:grpSpPr>
        <p:sp>
          <p:nvSpPr>
            <p:cNvPr id="59" name="Line 59"/>
            <p:cNvSpPr>
              <a:spLocks noChangeShapeType="1"/>
            </p:cNvSpPr>
            <p:nvPr/>
          </p:nvSpPr>
          <p:spPr bwMode="auto">
            <a:xfrm>
              <a:off x="3264" y="2160"/>
              <a:ext cx="0" cy="576"/>
            </a:xfrm>
            <a:prstGeom prst="line">
              <a:avLst/>
            </a:prstGeom>
            <a:noFill/>
            <a:ln w="9525">
              <a:solidFill>
                <a:schemeClr val="tx1"/>
              </a:solidFill>
              <a:round/>
              <a:headEnd type="non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60" name="Group 60"/>
            <p:cNvGrpSpPr>
              <a:grpSpLocks/>
            </p:cNvGrpSpPr>
            <p:nvPr/>
          </p:nvGrpSpPr>
          <p:grpSpPr bwMode="auto">
            <a:xfrm>
              <a:off x="3072" y="2976"/>
              <a:ext cx="346" cy="336"/>
              <a:chOff x="3648" y="3408"/>
              <a:chExt cx="346" cy="336"/>
            </a:xfrm>
          </p:grpSpPr>
          <p:grpSp>
            <p:nvGrpSpPr>
              <p:cNvPr id="62" name="Group 61"/>
              <p:cNvGrpSpPr>
                <a:grpSpLocks/>
              </p:cNvGrpSpPr>
              <p:nvPr/>
            </p:nvGrpSpPr>
            <p:grpSpPr bwMode="auto">
              <a:xfrm>
                <a:off x="3749" y="3408"/>
                <a:ext cx="144" cy="48"/>
                <a:chOff x="3754" y="3408"/>
                <a:chExt cx="144" cy="48"/>
              </a:xfrm>
            </p:grpSpPr>
            <p:sp>
              <p:nvSpPr>
                <p:cNvPr id="74" name="Oval 62"/>
                <p:cNvSpPr>
                  <a:spLocks noChangeArrowheads="1"/>
                </p:cNvSpPr>
                <p:nvPr/>
              </p:nvSpPr>
              <p:spPr bwMode="auto">
                <a:xfrm>
                  <a:off x="3754"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 name="Oval 63"/>
                <p:cNvSpPr>
                  <a:spLocks noChangeArrowheads="1"/>
                </p:cNvSpPr>
                <p:nvPr/>
              </p:nvSpPr>
              <p:spPr bwMode="auto">
                <a:xfrm>
                  <a:off x="3850"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63" name="Group 64"/>
              <p:cNvGrpSpPr>
                <a:grpSpLocks/>
              </p:cNvGrpSpPr>
              <p:nvPr/>
            </p:nvGrpSpPr>
            <p:grpSpPr bwMode="auto">
              <a:xfrm>
                <a:off x="3749" y="3696"/>
                <a:ext cx="144" cy="48"/>
                <a:chOff x="3754" y="3696"/>
                <a:chExt cx="144" cy="48"/>
              </a:xfrm>
            </p:grpSpPr>
            <p:sp>
              <p:nvSpPr>
                <p:cNvPr id="72" name="Oval 65"/>
                <p:cNvSpPr>
                  <a:spLocks noChangeArrowheads="1"/>
                </p:cNvSpPr>
                <p:nvPr/>
              </p:nvSpPr>
              <p:spPr bwMode="auto">
                <a:xfrm>
                  <a:off x="3754"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 name="Oval 66"/>
                <p:cNvSpPr>
                  <a:spLocks noChangeArrowheads="1"/>
                </p:cNvSpPr>
                <p:nvPr/>
              </p:nvSpPr>
              <p:spPr bwMode="auto">
                <a:xfrm>
                  <a:off x="3850"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64" name="Group 67"/>
              <p:cNvGrpSpPr>
                <a:grpSpLocks/>
              </p:cNvGrpSpPr>
              <p:nvPr/>
            </p:nvGrpSpPr>
            <p:grpSpPr bwMode="auto">
              <a:xfrm>
                <a:off x="3648" y="3473"/>
                <a:ext cx="346" cy="233"/>
                <a:chOff x="3648" y="3473"/>
                <a:chExt cx="346" cy="233"/>
              </a:xfrm>
            </p:grpSpPr>
            <p:sp>
              <p:nvSpPr>
                <p:cNvPr id="65" name="Text Box 68"/>
                <p:cNvSpPr txBox="1">
                  <a:spLocks noChangeArrowheads="1"/>
                </p:cNvSpPr>
                <p:nvPr/>
              </p:nvSpPr>
              <p:spPr bwMode="auto">
                <a:xfrm>
                  <a:off x="3714" y="3473"/>
                  <a:ext cx="21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N</a:t>
                  </a:r>
                </a:p>
              </p:txBody>
            </p:sp>
            <p:grpSp>
              <p:nvGrpSpPr>
                <p:cNvPr id="66" name="Group 69"/>
                <p:cNvGrpSpPr>
                  <a:grpSpLocks/>
                </p:cNvGrpSpPr>
                <p:nvPr/>
              </p:nvGrpSpPr>
              <p:grpSpPr bwMode="auto">
                <a:xfrm>
                  <a:off x="3946" y="3509"/>
                  <a:ext cx="48" cy="144"/>
                  <a:chOff x="3946" y="3504"/>
                  <a:chExt cx="48" cy="144"/>
                </a:xfrm>
              </p:grpSpPr>
              <p:sp>
                <p:nvSpPr>
                  <p:cNvPr id="70" name="Oval 70"/>
                  <p:cNvSpPr>
                    <a:spLocks noChangeArrowheads="1"/>
                  </p:cNvSpPr>
                  <p:nvPr/>
                </p:nvSpPr>
                <p:spPr bwMode="auto">
                  <a:xfrm>
                    <a:off x="3946" y="350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 name="Oval 71"/>
                  <p:cNvSpPr>
                    <a:spLocks noChangeArrowheads="1"/>
                  </p:cNvSpPr>
                  <p:nvPr/>
                </p:nvSpPr>
                <p:spPr bwMode="auto">
                  <a:xfrm>
                    <a:off x="3946" y="360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67" name="Group 72"/>
                <p:cNvGrpSpPr>
                  <a:grpSpLocks/>
                </p:cNvGrpSpPr>
                <p:nvPr/>
              </p:nvGrpSpPr>
              <p:grpSpPr bwMode="auto">
                <a:xfrm>
                  <a:off x="3648" y="3509"/>
                  <a:ext cx="48" cy="144"/>
                  <a:chOff x="3658" y="3504"/>
                  <a:chExt cx="48" cy="144"/>
                </a:xfrm>
              </p:grpSpPr>
              <p:sp>
                <p:nvSpPr>
                  <p:cNvPr id="68" name="Oval 73"/>
                  <p:cNvSpPr>
                    <a:spLocks noChangeArrowheads="1"/>
                  </p:cNvSpPr>
                  <p:nvPr/>
                </p:nvSpPr>
                <p:spPr bwMode="auto">
                  <a:xfrm>
                    <a:off x="3658" y="350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 name="Oval 74"/>
                  <p:cNvSpPr>
                    <a:spLocks noChangeArrowheads="1"/>
                  </p:cNvSpPr>
                  <p:nvPr/>
                </p:nvSpPr>
                <p:spPr bwMode="auto">
                  <a:xfrm>
                    <a:off x="3658" y="360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sp>
          <p:nvSpPr>
            <p:cNvPr id="61" name="Text Box 75"/>
            <p:cNvSpPr txBox="1">
              <a:spLocks noChangeArrowheads="1"/>
            </p:cNvSpPr>
            <p:nvPr/>
          </p:nvSpPr>
          <p:spPr bwMode="auto">
            <a:xfrm>
              <a:off x="3383" y="2862"/>
              <a:ext cx="24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a:t>3-</a:t>
              </a:r>
            </a:p>
          </p:txBody>
        </p:sp>
      </p:grpSp>
      <p:grpSp>
        <p:nvGrpSpPr>
          <p:cNvPr id="76" name="Group 76"/>
          <p:cNvGrpSpPr>
            <a:grpSpLocks/>
          </p:cNvGrpSpPr>
          <p:nvPr/>
        </p:nvGrpSpPr>
        <p:grpSpPr bwMode="auto">
          <a:xfrm>
            <a:off x="4972696" y="2728681"/>
            <a:ext cx="549275" cy="533400"/>
            <a:chOff x="2064" y="1680"/>
            <a:chExt cx="346" cy="336"/>
          </a:xfrm>
        </p:grpSpPr>
        <p:grpSp>
          <p:nvGrpSpPr>
            <p:cNvPr id="77" name="Group 77"/>
            <p:cNvGrpSpPr>
              <a:grpSpLocks/>
            </p:cNvGrpSpPr>
            <p:nvPr/>
          </p:nvGrpSpPr>
          <p:grpSpPr bwMode="auto">
            <a:xfrm>
              <a:off x="2165" y="1680"/>
              <a:ext cx="144" cy="48"/>
              <a:chOff x="3754" y="3408"/>
              <a:chExt cx="144" cy="48"/>
            </a:xfrm>
          </p:grpSpPr>
          <p:sp>
            <p:nvSpPr>
              <p:cNvPr id="86" name="Oval 78"/>
              <p:cNvSpPr>
                <a:spLocks noChangeArrowheads="1"/>
              </p:cNvSpPr>
              <p:nvPr/>
            </p:nvSpPr>
            <p:spPr bwMode="auto">
              <a:xfrm>
                <a:off x="3754"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 name="Oval 79"/>
              <p:cNvSpPr>
                <a:spLocks noChangeArrowheads="1"/>
              </p:cNvSpPr>
              <p:nvPr/>
            </p:nvSpPr>
            <p:spPr bwMode="auto">
              <a:xfrm>
                <a:off x="3850"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78" name="Group 80"/>
            <p:cNvGrpSpPr>
              <a:grpSpLocks/>
            </p:cNvGrpSpPr>
            <p:nvPr/>
          </p:nvGrpSpPr>
          <p:grpSpPr bwMode="auto">
            <a:xfrm>
              <a:off x="2165" y="1968"/>
              <a:ext cx="144" cy="48"/>
              <a:chOff x="3754" y="3696"/>
              <a:chExt cx="144" cy="48"/>
            </a:xfrm>
          </p:grpSpPr>
          <p:sp>
            <p:nvSpPr>
              <p:cNvPr id="84" name="Oval 83"/>
              <p:cNvSpPr>
                <a:spLocks noChangeArrowheads="1"/>
              </p:cNvSpPr>
              <p:nvPr/>
            </p:nvSpPr>
            <p:spPr bwMode="auto">
              <a:xfrm>
                <a:off x="3754"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 name="Oval 84"/>
              <p:cNvSpPr>
                <a:spLocks noChangeArrowheads="1"/>
              </p:cNvSpPr>
              <p:nvPr/>
            </p:nvSpPr>
            <p:spPr bwMode="auto">
              <a:xfrm>
                <a:off x="3850"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9" name="Text Box 83"/>
            <p:cNvSpPr txBox="1">
              <a:spLocks noChangeArrowheads="1"/>
            </p:cNvSpPr>
            <p:nvPr/>
          </p:nvSpPr>
          <p:spPr bwMode="auto">
            <a:xfrm>
              <a:off x="2130" y="1736"/>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Cl</a:t>
              </a:r>
            </a:p>
          </p:txBody>
        </p:sp>
        <p:sp>
          <p:nvSpPr>
            <p:cNvPr id="80" name="Oval 84"/>
            <p:cNvSpPr>
              <a:spLocks noChangeArrowheads="1"/>
            </p:cNvSpPr>
            <p:nvPr/>
          </p:nvSpPr>
          <p:spPr bwMode="auto">
            <a:xfrm>
              <a:off x="2362" y="1877"/>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1" name="Group 85"/>
            <p:cNvGrpSpPr>
              <a:grpSpLocks/>
            </p:cNvGrpSpPr>
            <p:nvPr/>
          </p:nvGrpSpPr>
          <p:grpSpPr bwMode="auto">
            <a:xfrm>
              <a:off x="2064" y="1781"/>
              <a:ext cx="48" cy="144"/>
              <a:chOff x="3658" y="3504"/>
              <a:chExt cx="48" cy="144"/>
            </a:xfrm>
          </p:grpSpPr>
          <p:sp>
            <p:nvSpPr>
              <p:cNvPr id="82" name="Oval 86"/>
              <p:cNvSpPr>
                <a:spLocks noChangeArrowheads="1"/>
              </p:cNvSpPr>
              <p:nvPr/>
            </p:nvSpPr>
            <p:spPr bwMode="auto">
              <a:xfrm>
                <a:off x="3658" y="350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3" name="Oval 87"/>
              <p:cNvSpPr>
                <a:spLocks noChangeArrowheads="1"/>
              </p:cNvSpPr>
              <p:nvPr/>
            </p:nvSpPr>
            <p:spPr bwMode="auto">
              <a:xfrm>
                <a:off x="3658" y="360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20838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Covalent Molecules</a:t>
            </a:r>
          </a:p>
        </p:txBody>
      </p:sp>
      <p:sp>
        <p:nvSpPr>
          <p:cNvPr id="3" name="Content Placeholder 2"/>
          <p:cNvSpPr>
            <a:spLocks noGrp="1"/>
          </p:cNvSpPr>
          <p:nvPr>
            <p:ph idx="1"/>
          </p:nvPr>
        </p:nvSpPr>
        <p:spPr>
          <a:xfrm>
            <a:off x="838200" y="1790046"/>
            <a:ext cx="7886700" cy="695902"/>
          </a:xfrm>
        </p:spPr>
        <p:txBody>
          <a:bodyPr>
            <a:normAutofit/>
          </a:bodyPr>
          <a:lstStyle/>
          <a:p>
            <a:pPr marL="0" indent="0">
              <a:buNone/>
            </a:pPr>
            <a:r>
              <a:rPr lang="en-US" sz="2400" dirty="0"/>
              <a:t>Ions:</a:t>
            </a:r>
          </a:p>
        </p:txBody>
      </p:sp>
      <p:grpSp>
        <p:nvGrpSpPr>
          <p:cNvPr id="89" name="Group 1027"/>
          <p:cNvGrpSpPr>
            <a:grpSpLocks/>
          </p:cNvGrpSpPr>
          <p:nvPr/>
        </p:nvGrpSpPr>
        <p:grpSpPr bwMode="auto">
          <a:xfrm>
            <a:off x="3660053" y="3005471"/>
            <a:ext cx="2124075" cy="533400"/>
            <a:chOff x="1075" y="1056"/>
            <a:chExt cx="1338" cy="336"/>
          </a:xfrm>
        </p:grpSpPr>
        <p:grpSp>
          <p:nvGrpSpPr>
            <p:cNvPr id="90" name="Group 1028"/>
            <p:cNvGrpSpPr>
              <a:grpSpLocks/>
            </p:cNvGrpSpPr>
            <p:nvPr/>
          </p:nvGrpSpPr>
          <p:grpSpPr bwMode="auto">
            <a:xfrm>
              <a:off x="1075" y="1056"/>
              <a:ext cx="346" cy="336"/>
              <a:chOff x="480" y="1680"/>
              <a:chExt cx="346" cy="336"/>
            </a:xfrm>
          </p:grpSpPr>
          <p:grpSp>
            <p:nvGrpSpPr>
              <p:cNvPr id="101" name="Group 1029"/>
              <p:cNvGrpSpPr>
                <a:grpSpLocks/>
              </p:cNvGrpSpPr>
              <p:nvPr/>
            </p:nvGrpSpPr>
            <p:grpSpPr bwMode="auto">
              <a:xfrm>
                <a:off x="581" y="1680"/>
                <a:ext cx="144" cy="48"/>
                <a:chOff x="3754" y="3408"/>
                <a:chExt cx="144" cy="48"/>
              </a:xfrm>
            </p:grpSpPr>
            <p:sp>
              <p:nvSpPr>
                <p:cNvPr id="110" name="Oval 1030"/>
                <p:cNvSpPr>
                  <a:spLocks noChangeArrowheads="1"/>
                </p:cNvSpPr>
                <p:nvPr/>
              </p:nvSpPr>
              <p:spPr bwMode="auto">
                <a:xfrm>
                  <a:off x="3754"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 name="Oval 1031"/>
                <p:cNvSpPr>
                  <a:spLocks noChangeArrowheads="1"/>
                </p:cNvSpPr>
                <p:nvPr/>
              </p:nvSpPr>
              <p:spPr bwMode="auto">
                <a:xfrm>
                  <a:off x="3850"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02" name="Group 1032"/>
              <p:cNvGrpSpPr>
                <a:grpSpLocks/>
              </p:cNvGrpSpPr>
              <p:nvPr/>
            </p:nvGrpSpPr>
            <p:grpSpPr bwMode="auto">
              <a:xfrm>
                <a:off x="581" y="1968"/>
                <a:ext cx="144" cy="48"/>
                <a:chOff x="3754" y="3696"/>
                <a:chExt cx="144" cy="48"/>
              </a:xfrm>
            </p:grpSpPr>
            <p:sp>
              <p:nvSpPr>
                <p:cNvPr id="108" name="Oval 1033"/>
                <p:cNvSpPr>
                  <a:spLocks noChangeArrowheads="1"/>
                </p:cNvSpPr>
                <p:nvPr/>
              </p:nvSpPr>
              <p:spPr bwMode="auto">
                <a:xfrm>
                  <a:off x="3754"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9" name="Oval 1034"/>
                <p:cNvSpPr>
                  <a:spLocks noChangeArrowheads="1"/>
                </p:cNvSpPr>
                <p:nvPr/>
              </p:nvSpPr>
              <p:spPr bwMode="auto">
                <a:xfrm>
                  <a:off x="3850"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3" name="Text Box 1035"/>
              <p:cNvSpPr txBox="1">
                <a:spLocks noChangeArrowheads="1"/>
              </p:cNvSpPr>
              <p:nvPr/>
            </p:nvSpPr>
            <p:spPr bwMode="auto">
              <a:xfrm>
                <a:off x="537" y="1736"/>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Cl</a:t>
                </a:r>
              </a:p>
            </p:txBody>
          </p:sp>
          <p:sp>
            <p:nvSpPr>
              <p:cNvPr id="104" name="Oval 1036"/>
              <p:cNvSpPr>
                <a:spLocks noChangeArrowheads="1"/>
              </p:cNvSpPr>
              <p:nvPr/>
            </p:nvSpPr>
            <p:spPr bwMode="auto">
              <a:xfrm>
                <a:off x="778" y="1877"/>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5" name="Group 1037"/>
              <p:cNvGrpSpPr>
                <a:grpSpLocks/>
              </p:cNvGrpSpPr>
              <p:nvPr/>
            </p:nvGrpSpPr>
            <p:grpSpPr bwMode="auto">
              <a:xfrm>
                <a:off x="480" y="1781"/>
                <a:ext cx="48" cy="144"/>
                <a:chOff x="3658" y="3504"/>
                <a:chExt cx="48" cy="144"/>
              </a:xfrm>
            </p:grpSpPr>
            <p:sp>
              <p:nvSpPr>
                <p:cNvPr id="106" name="Oval 1038"/>
                <p:cNvSpPr>
                  <a:spLocks noChangeArrowheads="1"/>
                </p:cNvSpPr>
                <p:nvPr/>
              </p:nvSpPr>
              <p:spPr bwMode="auto">
                <a:xfrm>
                  <a:off x="3658" y="350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7" name="Oval 1039"/>
                <p:cNvSpPr>
                  <a:spLocks noChangeArrowheads="1"/>
                </p:cNvSpPr>
                <p:nvPr/>
              </p:nvSpPr>
              <p:spPr bwMode="auto">
                <a:xfrm>
                  <a:off x="3658" y="360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91" name="Group 1040"/>
            <p:cNvGrpSpPr>
              <a:grpSpLocks/>
            </p:cNvGrpSpPr>
            <p:nvPr/>
          </p:nvGrpSpPr>
          <p:grpSpPr bwMode="auto">
            <a:xfrm>
              <a:off x="2067" y="1056"/>
              <a:ext cx="346" cy="336"/>
              <a:chOff x="1286" y="1680"/>
              <a:chExt cx="346" cy="336"/>
            </a:xfrm>
          </p:grpSpPr>
          <p:sp>
            <p:nvSpPr>
              <p:cNvPr id="93" name="Oval 1041"/>
              <p:cNvSpPr>
                <a:spLocks noChangeArrowheads="1"/>
              </p:cNvSpPr>
              <p:nvPr/>
            </p:nvSpPr>
            <p:spPr bwMode="auto">
              <a:xfrm>
                <a:off x="1387" y="168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4" name="Oval 1042"/>
              <p:cNvSpPr>
                <a:spLocks noChangeArrowheads="1"/>
              </p:cNvSpPr>
              <p:nvPr/>
            </p:nvSpPr>
            <p:spPr bwMode="auto">
              <a:xfrm>
                <a:off x="1483" y="168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 name="Oval 1043"/>
              <p:cNvSpPr>
                <a:spLocks noChangeArrowheads="1"/>
              </p:cNvSpPr>
              <p:nvPr/>
            </p:nvSpPr>
            <p:spPr bwMode="auto">
              <a:xfrm>
                <a:off x="1387" y="196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 name="Oval 1044"/>
              <p:cNvSpPr>
                <a:spLocks noChangeArrowheads="1"/>
              </p:cNvSpPr>
              <p:nvPr/>
            </p:nvSpPr>
            <p:spPr bwMode="auto">
              <a:xfrm>
                <a:off x="1483" y="196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7" name="Text Box 1045"/>
              <p:cNvSpPr txBox="1">
                <a:spLocks noChangeArrowheads="1"/>
              </p:cNvSpPr>
              <p:nvPr/>
            </p:nvSpPr>
            <p:spPr bwMode="auto">
              <a:xfrm>
                <a:off x="1352" y="1736"/>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Cl</a:t>
                </a:r>
              </a:p>
            </p:txBody>
          </p:sp>
          <p:sp>
            <p:nvSpPr>
              <p:cNvPr id="98" name="Oval 1046"/>
              <p:cNvSpPr>
                <a:spLocks noChangeArrowheads="1"/>
              </p:cNvSpPr>
              <p:nvPr/>
            </p:nvSpPr>
            <p:spPr bwMode="auto">
              <a:xfrm>
                <a:off x="1584" y="1781"/>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9" name="Oval 1047"/>
              <p:cNvSpPr>
                <a:spLocks noChangeArrowheads="1"/>
              </p:cNvSpPr>
              <p:nvPr/>
            </p:nvSpPr>
            <p:spPr bwMode="auto">
              <a:xfrm>
                <a:off x="1584" y="1877"/>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 name="Oval 1048"/>
              <p:cNvSpPr>
                <a:spLocks noChangeArrowheads="1"/>
              </p:cNvSpPr>
              <p:nvPr/>
            </p:nvSpPr>
            <p:spPr bwMode="auto">
              <a:xfrm>
                <a:off x="1286" y="1781"/>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2" name="Text Box 1049"/>
            <p:cNvSpPr txBox="1">
              <a:spLocks noChangeArrowheads="1"/>
            </p:cNvSpPr>
            <p:nvPr/>
          </p:nvSpPr>
          <p:spPr bwMode="auto">
            <a:xfrm>
              <a:off x="1640" y="1080"/>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t>
              </a:r>
            </a:p>
          </p:txBody>
        </p:sp>
      </p:grpSp>
      <p:grpSp>
        <p:nvGrpSpPr>
          <p:cNvPr id="112" name="Group 1050"/>
          <p:cNvGrpSpPr>
            <a:grpSpLocks/>
          </p:cNvGrpSpPr>
          <p:nvPr/>
        </p:nvGrpSpPr>
        <p:grpSpPr bwMode="auto">
          <a:xfrm>
            <a:off x="6131789" y="3005471"/>
            <a:ext cx="2603500" cy="533400"/>
            <a:chOff x="2632" y="1056"/>
            <a:chExt cx="1640" cy="336"/>
          </a:xfrm>
        </p:grpSpPr>
        <p:grpSp>
          <p:nvGrpSpPr>
            <p:cNvPr id="113" name="Group 1051"/>
            <p:cNvGrpSpPr>
              <a:grpSpLocks/>
            </p:cNvGrpSpPr>
            <p:nvPr/>
          </p:nvGrpSpPr>
          <p:grpSpPr bwMode="auto">
            <a:xfrm>
              <a:off x="3667" y="1056"/>
              <a:ext cx="605" cy="336"/>
              <a:chOff x="3446" y="1728"/>
              <a:chExt cx="605" cy="336"/>
            </a:xfrm>
          </p:grpSpPr>
          <p:grpSp>
            <p:nvGrpSpPr>
              <p:cNvPr id="115" name="Group 1052"/>
              <p:cNvGrpSpPr>
                <a:grpSpLocks/>
              </p:cNvGrpSpPr>
              <p:nvPr/>
            </p:nvGrpSpPr>
            <p:grpSpPr bwMode="auto">
              <a:xfrm>
                <a:off x="3446" y="1728"/>
                <a:ext cx="346" cy="336"/>
                <a:chOff x="3648" y="3408"/>
                <a:chExt cx="346" cy="336"/>
              </a:xfrm>
            </p:grpSpPr>
            <p:grpSp>
              <p:nvGrpSpPr>
                <p:cNvPr id="124" name="Group 1053"/>
                <p:cNvGrpSpPr>
                  <a:grpSpLocks/>
                </p:cNvGrpSpPr>
                <p:nvPr/>
              </p:nvGrpSpPr>
              <p:grpSpPr bwMode="auto">
                <a:xfrm>
                  <a:off x="3749" y="3408"/>
                  <a:ext cx="144" cy="48"/>
                  <a:chOff x="3754" y="3408"/>
                  <a:chExt cx="144" cy="48"/>
                </a:xfrm>
              </p:grpSpPr>
              <p:sp>
                <p:nvSpPr>
                  <p:cNvPr id="136" name="Oval 1054"/>
                  <p:cNvSpPr>
                    <a:spLocks noChangeArrowheads="1"/>
                  </p:cNvSpPr>
                  <p:nvPr/>
                </p:nvSpPr>
                <p:spPr bwMode="auto">
                  <a:xfrm>
                    <a:off x="3754"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 name="Oval 1055"/>
                  <p:cNvSpPr>
                    <a:spLocks noChangeArrowheads="1"/>
                  </p:cNvSpPr>
                  <p:nvPr/>
                </p:nvSpPr>
                <p:spPr bwMode="auto">
                  <a:xfrm>
                    <a:off x="3850"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25" name="Group 1056"/>
                <p:cNvGrpSpPr>
                  <a:grpSpLocks/>
                </p:cNvGrpSpPr>
                <p:nvPr/>
              </p:nvGrpSpPr>
              <p:grpSpPr bwMode="auto">
                <a:xfrm>
                  <a:off x="3749" y="3696"/>
                  <a:ext cx="144" cy="48"/>
                  <a:chOff x="3754" y="3696"/>
                  <a:chExt cx="144" cy="48"/>
                </a:xfrm>
              </p:grpSpPr>
              <p:sp>
                <p:nvSpPr>
                  <p:cNvPr id="134" name="Oval 1057"/>
                  <p:cNvSpPr>
                    <a:spLocks noChangeArrowheads="1"/>
                  </p:cNvSpPr>
                  <p:nvPr/>
                </p:nvSpPr>
                <p:spPr bwMode="auto">
                  <a:xfrm>
                    <a:off x="3754"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 name="Oval 1058"/>
                  <p:cNvSpPr>
                    <a:spLocks noChangeArrowheads="1"/>
                  </p:cNvSpPr>
                  <p:nvPr/>
                </p:nvSpPr>
                <p:spPr bwMode="auto">
                  <a:xfrm>
                    <a:off x="3850"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26" name="Group 1059"/>
                <p:cNvGrpSpPr>
                  <a:grpSpLocks/>
                </p:cNvGrpSpPr>
                <p:nvPr/>
              </p:nvGrpSpPr>
              <p:grpSpPr bwMode="auto">
                <a:xfrm>
                  <a:off x="3648" y="3464"/>
                  <a:ext cx="346" cy="233"/>
                  <a:chOff x="3648" y="3464"/>
                  <a:chExt cx="346" cy="233"/>
                </a:xfrm>
              </p:grpSpPr>
              <p:sp>
                <p:nvSpPr>
                  <p:cNvPr id="127" name="Text Box 1060"/>
                  <p:cNvSpPr txBox="1">
                    <a:spLocks noChangeArrowheads="1"/>
                  </p:cNvSpPr>
                  <p:nvPr/>
                </p:nvSpPr>
                <p:spPr bwMode="auto">
                  <a:xfrm>
                    <a:off x="3714" y="3464"/>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Cl</a:t>
                    </a:r>
                  </a:p>
                </p:txBody>
              </p:sp>
              <p:grpSp>
                <p:nvGrpSpPr>
                  <p:cNvPr id="128" name="Group 1061"/>
                  <p:cNvGrpSpPr>
                    <a:grpSpLocks/>
                  </p:cNvGrpSpPr>
                  <p:nvPr/>
                </p:nvGrpSpPr>
                <p:grpSpPr bwMode="auto">
                  <a:xfrm>
                    <a:off x="3946" y="3509"/>
                    <a:ext cx="48" cy="144"/>
                    <a:chOff x="3946" y="3504"/>
                    <a:chExt cx="48" cy="144"/>
                  </a:xfrm>
                </p:grpSpPr>
                <p:sp>
                  <p:nvSpPr>
                    <p:cNvPr id="132" name="Oval 1062"/>
                    <p:cNvSpPr>
                      <a:spLocks noChangeArrowheads="1"/>
                    </p:cNvSpPr>
                    <p:nvPr/>
                  </p:nvSpPr>
                  <p:spPr bwMode="auto">
                    <a:xfrm>
                      <a:off x="3946" y="350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 name="Oval 1063"/>
                    <p:cNvSpPr>
                      <a:spLocks noChangeArrowheads="1"/>
                    </p:cNvSpPr>
                    <p:nvPr/>
                  </p:nvSpPr>
                  <p:spPr bwMode="auto">
                    <a:xfrm>
                      <a:off x="3946" y="360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29" name="Group 1064"/>
                  <p:cNvGrpSpPr>
                    <a:grpSpLocks/>
                  </p:cNvGrpSpPr>
                  <p:nvPr/>
                </p:nvGrpSpPr>
                <p:grpSpPr bwMode="auto">
                  <a:xfrm>
                    <a:off x="3648" y="3509"/>
                    <a:ext cx="48" cy="144"/>
                    <a:chOff x="3658" y="3504"/>
                    <a:chExt cx="48" cy="144"/>
                  </a:xfrm>
                </p:grpSpPr>
                <p:sp>
                  <p:nvSpPr>
                    <p:cNvPr id="130" name="Oval 1065"/>
                    <p:cNvSpPr>
                      <a:spLocks noChangeArrowheads="1"/>
                    </p:cNvSpPr>
                    <p:nvPr/>
                  </p:nvSpPr>
                  <p:spPr bwMode="auto">
                    <a:xfrm>
                      <a:off x="3658" y="350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 name="Oval 1066"/>
                    <p:cNvSpPr>
                      <a:spLocks noChangeArrowheads="1"/>
                    </p:cNvSpPr>
                    <p:nvPr/>
                  </p:nvSpPr>
                  <p:spPr bwMode="auto">
                    <a:xfrm>
                      <a:off x="3658" y="360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grpSp>
            <p:nvGrpSpPr>
              <p:cNvPr id="116" name="Group 1067"/>
              <p:cNvGrpSpPr>
                <a:grpSpLocks/>
              </p:cNvGrpSpPr>
              <p:nvPr/>
            </p:nvGrpSpPr>
            <p:grpSpPr bwMode="auto">
              <a:xfrm>
                <a:off x="3788" y="1728"/>
                <a:ext cx="263" cy="336"/>
                <a:chOff x="3923" y="1728"/>
                <a:chExt cx="263" cy="336"/>
              </a:xfrm>
            </p:grpSpPr>
            <p:sp>
              <p:nvSpPr>
                <p:cNvPr id="117" name="Oval 1068"/>
                <p:cNvSpPr>
                  <a:spLocks noChangeArrowheads="1"/>
                </p:cNvSpPr>
                <p:nvPr/>
              </p:nvSpPr>
              <p:spPr bwMode="auto">
                <a:xfrm>
                  <a:off x="3941" y="172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 name="Oval 1069"/>
                <p:cNvSpPr>
                  <a:spLocks noChangeArrowheads="1"/>
                </p:cNvSpPr>
                <p:nvPr/>
              </p:nvSpPr>
              <p:spPr bwMode="auto">
                <a:xfrm>
                  <a:off x="4037" y="172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 name="Oval 1070"/>
                <p:cNvSpPr>
                  <a:spLocks noChangeArrowheads="1"/>
                </p:cNvSpPr>
                <p:nvPr/>
              </p:nvSpPr>
              <p:spPr bwMode="auto">
                <a:xfrm>
                  <a:off x="3941" y="201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 name="Oval 1071"/>
                <p:cNvSpPr>
                  <a:spLocks noChangeArrowheads="1"/>
                </p:cNvSpPr>
                <p:nvPr/>
              </p:nvSpPr>
              <p:spPr bwMode="auto">
                <a:xfrm>
                  <a:off x="4037" y="201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 name="Text Box 1072"/>
                <p:cNvSpPr txBox="1">
                  <a:spLocks noChangeArrowheads="1"/>
                </p:cNvSpPr>
                <p:nvPr/>
              </p:nvSpPr>
              <p:spPr bwMode="auto">
                <a:xfrm>
                  <a:off x="3923" y="1775"/>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Cl</a:t>
                  </a:r>
                </a:p>
              </p:txBody>
            </p:sp>
            <p:sp>
              <p:nvSpPr>
                <p:cNvPr id="122" name="Oval 1073"/>
                <p:cNvSpPr>
                  <a:spLocks noChangeArrowheads="1"/>
                </p:cNvSpPr>
                <p:nvPr/>
              </p:nvSpPr>
              <p:spPr bwMode="auto">
                <a:xfrm>
                  <a:off x="4138" y="1829"/>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 name="Oval 1074"/>
                <p:cNvSpPr>
                  <a:spLocks noChangeArrowheads="1"/>
                </p:cNvSpPr>
                <p:nvPr/>
              </p:nvSpPr>
              <p:spPr bwMode="auto">
                <a:xfrm>
                  <a:off x="4138" y="1925"/>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14" name="AutoShape 1075"/>
            <p:cNvSpPr>
              <a:spLocks noChangeArrowheads="1"/>
            </p:cNvSpPr>
            <p:nvPr/>
          </p:nvSpPr>
          <p:spPr bwMode="auto">
            <a:xfrm>
              <a:off x="2632" y="1104"/>
              <a:ext cx="672" cy="149"/>
            </a:xfrm>
            <a:prstGeom prst="rightArrow">
              <a:avLst>
                <a:gd name="adj1" fmla="val 50000"/>
                <a:gd name="adj2" fmla="val 85000"/>
              </a:avLst>
            </a:prstGeom>
            <a:solidFill>
              <a:schemeClr val="tx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38" name="Group 1076"/>
          <p:cNvGrpSpPr>
            <a:grpSpLocks/>
          </p:cNvGrpSpPr>
          <p:nvPr/>
        </p:nvGrpSpPr>
        <p:grpSpPr bwMode="auto">
          <a:xfrm>
            <a:off x="2535496" y="4840138"/>
            <a:ext cx="3359150" cy="533401"/>
            <a:chOff x="854" y="2400"/>
            <a:chExt cx="2116" cy="336"/>
          </a:xfrm>
        </p:grpSpPr>
        <p:grpSp>
          <p:nvGrpSpPr>
            <p:cNvPr id="139" name="Group 1077"/>
            <p:cNvGrpSpPr>
              <a:grpSpLocks/>
            </p:cNvGrpSpPr>
            <p:nvPr/>
          </p:nvGrpSpPr>
          <p:grpSpPr bwMode="auto">
            <a:xfrm>
              <a:off x="854" y="2400"/>
              <a:ext cx="346" cy="336"/>
              <a:chOff x="480" y="2400"/>
              <a:chExt cx="346" cy="336"/>
            </a:xfrm>
          </p:grpSpPr>
          <p:sp>
            <p:nvSpPr>
              <p:cNvPr id="158" name="Oval 1078"/>
              <p:cNvSpPr>
                <a:spLocks noChangeArrowheads="1"/>
              </p:cNvSpPr>
              <p:nvPr/>
            </p:nvSpPr>
            <p:spPr bwMode="auto">
              <a:xfrm>
                <a:off x="581" y="240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 name="Oval 1079"/>
              <p:cNvSpPr>
                <a:spLocks noChangeArrowheads="1"/>
              </p:cNvSpPr>
              <p:nvPr/>
            </p:nvSpPr>
            <p:spPr bwMode="auto">
              <a:xfrm>
                <a:off x="677" y="268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0" name="Text Box 1080"/>
              <p:cNvSpPr txBox="1">
                <a:spLocks noChangeArrowheads="1"/>
              </p:cNvSpPr>
              <p:nvPr/>
            </p:nvSpPr>
            <p:spPr bwMode="auto">
              <a:xfrm>
                <a:off x="555" y="2466"/>
                <a:ext cx="19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C</a:t>
                </a:r>
              </a:p>
            </p:txBody>
          </p:sp>
          <p:sp>
            <p:nvSpPr>
              <p:cNvPr id="161" name="Oval 1081"/>
              <p:cNvSpPr>
                <a:spLocks noChangeArrowheads="1"/>
              </p:cNvSpPr>
              <p:nvPr/>
            </p:nvSpPr>
            <p:spPr bwMode="auto">
              <a:xfrm>
                <a:off x="778" y="2501"/>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2" name="Oval 1082"/>
              <p:cNvSpPr>
                <a:spLocks noChangeArrowheads="1"/>
              </p:cNvSpPr>
              <p:nvPr/>
            </p:nvSpPr>
            <p:spPr bwMode="auto">
              <a:xfrm>
                <a:off x="480" y="2597"/>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40" name="Group 1083"/>
            <p:cNvGrpSpPr>
              <a:grpSpLocks/>
            </p:cNvGrpSpPr>
            <p:nvPr/>
          </p:nvGrpSpPr>
          <p:grpSpPr bwMode="auto">
            <a:xfrm>
              <a:off x="1739" y="2400"/>
              <a:ext cx="346" cy="336"/>
              <a:chOff x="1142" y="1824"/>
              <a:chExt cx="346" cy="336"/>
            </a:xfrm>
          </p:grpSpPr>
          <p:sp>
            <p:nvSpPr>
              <p:cNvPr id="151" name="Oval 1084"/>
              <p:cNvSpPr>
                <a:spLocks noChangeArrowheads="1"/>
              </p:cNvSpPr>
              <p:nvPr/>
            </p:nvSpPr>
            <p:spPr bwMode="auto">
              <a:xfrm>
                <a:off x="1243" y="182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 name="Oval 1085"/>
              <p:cNvSpPr>
                <a:spLocks noChangeArrowheads="1"/>
              </p:cNvSpPr>
              <p:nvPr/>
            </p:nvSpPr>
            <p:spPr bwMode="auto">
              <a:xfrm>
                <a:off x="1339" y="182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 name="Oval 1086"/>
              <p:cNvSpPr>
                <a:spLocks noChangeArrowheads="1"/>
              </p:cNvSpPr>
              <p:nvPr/>
            </p:nvSpPr>
            <p:spPr bwMode="auto">
              <a:xfrm>
                <a:off x="1243" y="2112"/>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 name="Oval 1087"/>
              <p:cNvSpPr>
                <a:spLocks noChangeArrowheads="1"/>
              </p:cNvSpPr>
              <p:nvPr/>
            </p:nvSpPr>
            <p:spPr bwMode="auto">
              <a:xfrm>
                <a:off x="1339" y="2112"/>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 name="Text Box 1088"/>
              <p:cNvSpPr txBox="1">
                <a:spLocks noChangeArrowheads="1"/>
              </p:cNvSpPr>
              <p:nvPr/>
            </p:nvSpPr>
            <p:spPr bwMode="auto">
              <a:xfrm>
                <a:off x="1217" y="1880"/>
                <a:ext cx="2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O</a:t>
                </a:r>
              </a:p>
            </p:txBody>
          </p:sp>
          <p:sp>
            <p:nvSpPr>
              <p:cNvPr id="156" name="Oval 1089"/>
              <p:cNvSpPr>
                <a:spLocks noChangeArrowheads="1"/>
              </p:cNvSpPr>
              <p:nvPr/>
            </p:nvSpPr>
            <p:spPr bwMode="auto">
              <a:xfrm>
                <a:off x="1440" y="1925"/>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7" name="Oval 1090"/>
              <p:cNvSpPr>
                <a:spLocks noChangeArrowheads="1"/>
              </p:cNvSpPr>
              <p:nvPr/>
            </p:nvSpPr>
            <p:spPr bwMode="auto">
              <a:xfrm>
                <a:off x="1142" y="2021"/>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41" name="Group 1091"/>
            <p:cNvGrpSpPr>
              <a:grpSpLocks/>
            </p:cNvGrpSpPr>
            <p:nvPr/>
          </p:nvGrpSpPr>
          <p:grpSpPr bwMode="auto">
            <a:xfrm>
              <a:off x="2624" y="2400"/>
              <a:ext cx="346" cy="336"/>
              <a:chOff x="1142" y="1824"/>
              <a:chExt cx="346" cy="336"/>
            </a:xfrm>
          </p:grpSpPr>
          <p:sp>
            <p:nvSpPr>
              <p:cNvPr id="144" name="Oval 1092"/>
              <p:cNvSpPr>
                <a:spLocks noChangeArrowheads="1"/>
              </p:cNvSpPr>
              <p:nvPr/>
            </p:nvSpPr>
            <p:spPr bwMode="auto">
              <a:xfrm>
                <a:off x="1243" y="182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5" name="Oval 1093"/>
              <p:cNvSpPr>
                <a:spLocks noChangeArrowheads="1"/>
              </p:cNvSpPr>
              <p:nvPr/>
            </p:nvSpPr>
            <p:spPr bwMode="auto">
              <a:xfrm>
                <a:off x="1339" y="182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6" name="Oval 1094"/>
              <p:cNvSpPr>
                <a:spLocks noChangeArrowheads="1"/>
              </p:cNvSpPr>
              <p:nvPr/>
            </p:nvSpPr>
            <p:spPr bwMode="auto">
              <a:xfrm>
                <a:off x="1243" y="2112"/>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 name="Oval 1095"/>
              <p:cNvSpPr>
                <a:spLocks noChangeArrowheads="1"/>
              </p:cNvSpPr>
              <p:nvPr/>
            </p:nvSpPr>
            <p:spPr bwMode="auto">
              <a:xfrm>
                <a:off x="1339" y="2112"/>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8" name="Text Box 1096"/>
              <p:cNvSpPr txBox="1">
                <a:spLocks noChangeArrowheads="1"/>
              </p:cNvSpPr>
              <p:nvPr/>
            </p:nvSpPr>
            <p:spPr bwMode="auto">
              <a:xfrm>
                <a:off x="1216" y="1880"/>
                <a:ext cx="2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O</a:t>
                </a:r>
              </a:p>
            </p:txBody>
          </p:sp>
          <p:sp>
            <p:nvSpPr>
              <p:cNvPr id="149" name="Oval 1097"/>
              <p:cNvSpPr>
                <a:spLocks noChangeArrowheads="1"/>
              </p:cNvSpPr>
              <p:nvPr/>
            </p:nvSpPr>
            <p:spPr bwMode="auto">
              <a:xfrm>
                <a:off x="1440" y="1925"/>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 name="Oval 1098"/>
              <p:cNvSpPr>
                <a:spLocks noChangeArrowheads="1"/>
              </p:cNvSpPr>
              <p:nvPr/>
            </p:nvSpPr>
            <p:spPr bwMode="auto">
              <a:xfrm>
                <a:off x="1142" y="2021"/>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2" name="Text Box 1099"/>
            <p:cNvSpPr txBox="1">
              <a:spLocks noChangeArrowheads="1"/>
            </p:cNvSpPr>
            <p:nvPr/>
          </p:nvSpPr>
          <p:spPr bwMode="auto">
            <a:xfrm>
              <a:off x="1365" y="2424"/>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t>
              </a:r>
            </a:p>
          </p:txBody>
        </p:sp>
        <p:sp>
          <p:nvSpPr>
            <p:cNvPr id="143" name="Text Box 1100"/>
            <p:cNvSpPr txBox="1">
              <a:spLocks noChangeArrowheads="1"/>
            </p:cNvSpPr>
            <p:nvPr/>
          </p:nvSpPr>
          <p:spPr bwMode="auto">
            <a:xfrm>
              <a:off x="2251" y="2424"/>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t>
              </a:r>
            </a:p>
          </p:txBody>
        </p:sp>
      </p:grpSp>
      <p:grpSp>
        <p:nvGrpSpPr>
          <p:cNvPr id="163" name="Group 1127"/>
          <p:cNvGrpSpPr>
            <a:grpSpLocks/>
          </p:cNvGrpSpPr>
          <p:nvPr/>
        </p:nvGrpSpPr>
        <p:grpSpPr bwMode="auto">
          <a:xfrm>
            <a:off x="6158171" y="4319434"/>
            <a:ext cx="2108200" cy="1589088"/>
            <a:chOff x="3136" y="2072"/>
            <a:chExt cx="1328" cy="1001"/>
          </a:xfrm>
        </p:grpSpPr>
        <p:grpSp>
          <p:nvGrpSpPr>
            <p:cNvPr id="164" name="Group 1101"/>
            <p:cNvGrpSpPr>
              <a:grpSpLocks/>
            </p:cNvGrpSpPr>
            <p:nvPr/>
          </p:nvGrpSpPr>
          <p:grpSpPr bwMode="auto">
            <a:xfrm>
              <a:off x="4219" y="2400"/>
              <a:ext cx="144" cy="48"/>
              <a:chOff x="3754" y="3408"/>
              <a:chExt cx="144" cy="48"/>
            </a:xfrm>
          </p:grpSpPr>
          <p:sp>
            <p:nvSpPr>
              <p:cNvPr id="188" name="Oval 1102"/>
              <p:cNvSpPr>
                <a:spLocks noChangeArrowheads="1"/>
              </p:cNvSpPr>
              <p:nvPr/>
            </p:nvSpPr>
            <p:spPr bwMode="auto">
              <a:xfrm>
                <a:off x="3754"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9" name="Oval 1103"/>
              <p:cNvSpPr>
                <a:spLocks noChangeArrowheads="1"/>
              </p:cNvSpPr>
              <p:nvPr/>
            </p:nvSpPr>
            <p:spPr bwMode="auto">
              <a:xfrm>
                <a:off x="3850"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5" name="Group 1104"/>
            <p:cNvGrpSpPr>
              <a:grpSpLocks/>
            </p:cNvGrpSpPr>
            <p:nvPr/>
          </p:nvGrpSpPr>
          <p:grpSpPr bwMode="auto">
            <a:xfrm>
              <a:off x="4219" y="2688"/>
              <a:ext cx="144" cy="48"/>
              <a:chOff x="3754" y="3696"/>
              <a:chExt cx="144" cy="48"/>
            </a:xfrm>
          </p:grpSpPr>
          <p:sp>
            <p:nvSpPr>
              <p:cNvPr id="186" name="Oval 1105"/>
              <p:cNvSpPr>
                <a:spLocks noChangeArrowheads="1"/>
              </p:cNvSpPr>
              <p:nvPr/>
            </p:nvSpPr>
            <p:spPr bwMode="auto">
              <a:xfrm>
                <a:off x="3754"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 name="Oval 1106"/>
              <p:cNvSpPr>
                <a:spLocks noChangeArrowheads="1"/>
              </p:cNvSpPr>
              <p:nvPr/>
            </p:nvSpPr>
            <p:spPr bwMode="auto">
              <a:xfrm>
                <a:off x="3850"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66" name="Text Box 1107"/>
            <p:cNvSpPr txBox="1">
              <a:spLocks noChangeArrowheads="1"/>
            </p:cNvSpPr>
            <p:nvPr/>
          </p:nvSpPr>
          <p:spPr bwMode="auto">
            <a:xfrm>
              <a:off x="4193" y="2447"/>
              <a:ext cx="20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dirty="0"/>
                <a:t>C</a:t>
              </a:r>
            </a:p>
          </p:txBody>
        </p:sp>
        <p:grpSp>
          <p:nvGrpSpPr>
            <p:cNvPr id="167" name="Group 1108"/>
            <p:cNvGrpSpPr>
              <a:grpSpLocks/>
            </p:cNvGrpSpPr>
            <p:nvPr/>
          </p:nvGrpSpPr>
          <p:grpSpPr bwMode="auto">
            <a:xfrm>
              <a:off x="4219" y="2304"/>
              <a:ext cx="144" cy="48"/>
              <a:chOff x="3754" y="3696"/>
              <a:chExt cx="144" cy="48"/>
            </a:xfrm>
          </p:grpSpPr>
          <p:sp>
            <p:nvSpPr>
              <p:cNvPr id="184" name="Oval 1109"/>
              <p:cNvSpPr>
                <a:spLocks noChangeArrowheads="1"/>
              </p:cNvSpPr>
              <p:nvPr/>
            </p:nvSpPr>
            <p:spPr bwMode="auto">
              <a:xfrm>
                <a:off x="3754"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 name="Oval 1110"/>
              <p:cNvSpPr>
                <a:spLocks noChangeArrowheads="1"/>
              </p:cNvSpPr>
              <p:nvPr/>
            </p:nvSpPr>
            <p:spPr bwMode="auto">
              <a:xfrm>
                <a:off x="3850" y="3696"/>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68" name="Text Box 1111"/>
            <p:cNvSpPr txBox="1">
              <a:spLocks noChangeArrowheads="1"/>
            </p:cNvSpPr>
            <p:nvPr/>
          </p:nvSpPr>
          <p:spPr bwMode="auto">
            <a:xfrm>
              <a:off x="4202" y="2072"/>
              <a:ext cx="2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O</a:t>
              </a:r>
            </a:p>
          </p:txBody>
        </p:sp>
        <p:grpSp>
          <p:nvGrpSpPr>
            <p:cNvPr id="169" name="Group 1112"/>
            <p:cNvGrpSpPr>
              <a:grpSpLocks/>
            </p:cNvGrpSpPr>
            <p:nvPr/>
          </p:nvGrpSpPr>
          <p:grpSpPr bwMode="auto">
            <a:xfrm>
              <a:off x="4416" y="2117"/>
              <a:ext cx="48" cy="144"/>
              <a:chOff x="3946" y="3504"/>
              <a:chExt cx="48" cy="144"/>
            </a:xfrm>
          </p:grpSpPr>
          <p:sp>
            <p:nvSpPr>
              <p:cNvPr id="182" name="Oval 1113"/>
              <p:cNvSpPr>
                <a:spLocks noChangeArrowheads="1"/>
              </p:cNvSpPr>
              <p:nvPr/>
            </p:nvSpPr>
            <p:spPr bwMode="auto">
              <a:xfrm>
                <a:off x="3946" y="350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3" name="Oval 1114"/>
              <p:cNvSpPr>
                <a:spLocks noChangeArrowheads="1"/>
              </p:cNvSpPr>
              <p:nvPr/>
            </p:nvSpPr>
            <p:spPr bwMode="auto">
              <a:xfrm>
                <a:off x="3946" y="360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0" name="Group 1115"/>
            <p:cNvGrpSpPr>
              <a:grpSpLocks/>
            </p:cNvGrpSpPr>
            <p:nvPr/>
          </p:nvGrpSpPr>
          <p:grpSpPr bwMode="auto">
            <a:xfrm>
              <a:off x="4118" y="2117"/>
              <a:ext cx="48" cy="144"/>
              <a:chOff x="3658" y="3504"/>
              <a:chExt cx="48" cy="144"/>
            </a:xfrm>
          </p:grpSpPr>
          <p:sp>
            <p:nvSpPr>
              <p:cNvPr id="180" name="Oval 1116"/>
              <p:cNvSpPr>
                <a:spLocks noChangeArrowheads="1"/>
              </p:cNvSpPr>
              <p:nvPr/>
            </p:nvSpPr>
            <p:spPr bwMode="auto">
              <a:xfrm>
                <a:off x="3658" y="3504"/>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1" name="Oval 1117"/>
              <p:cNvSpPr>
                <a:spLocks noChangeArrowheads="1"/>
              </p:cNvSpPr>
              <p:nvPr/>
            </p:nvSpPr>
            <p:spPr bwMode="auto">
              <a:xfrm>
                <a:off x="3658" y="3600"/>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1" name="Group 1118"/>
            <p:cNvGrpSpPr>
              <a:grpSpLocks/>
            </p:cNvGrpSpPr>
            <p:nvPr/>
          </p:nvGrpSpPr>
          <p:grpSpPr bwMode="auto">
            <a:xfrm>
              <a:off x="4219" y="2784"/>
              <a:ext cx="144" cy="48"/>
              <a:chOff x="3754" y="3408"/>
              <a:chExt cx="144" cy="48"/>
            </a:xfrm>
          </p:grpSpPr>
          <p:sp>
            <p:nvSpPr>
              <p:cNvPr id="178" name="Oval 1119"/>
              <p:cNvSpPr>
                <a:spLocks noChangeArrowheads="1"/>
              </p:cNvSpPr>
              <p:nvPr/>
            </p:nvSpPr>
            <p:spPr bwMode="auto">
              <a:xfrm>
                <a:off x="3754"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9" name="Oval 1120"/>
              <p:cNvSpPr>
                <a:spLocks noChangeArrowheads="1"/>
              </p:cNvSpPr>
              <p:nvPr/>
            </p:nvSpPr>
            <p:spPr bwMode="auto">
              <a:xfrm>
                <a:off x="3850" y="3408"/>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72" name="Text Box 1121"/>
            <p:cNvSpPr txBox="1">
              <a:spLocks noChangeArrowheads="1"/>
            </p:cNvSpPr>
            <p:nvPr/>
          </p:nvSpPr>
          <p:spPr bwMode="auto">
            <a:xfrm>
              <a:off x="4201" y="2840"/>
              <a:ext cx="2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O</a:t>
              </a:r>
            </a:p>
          </p:txBody>
        </p:sp>
        <p:sp>
          <p:nvSpPr>
            <p:cNvPr id="173" name="Oval 1122"/>
            <p:cNvSpPr>
              <a:spLocks noChangeArrowheads="1"/>
            </p:cNvSpPr>
            <p:nvPr/>
          </p:nvSpPr>
          <p:spPr bwMode="auto">
            <a:xfrm>
              <a:off x="4416" y="2885"/>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 name="Oval 1123"/>
            <p:cNvSpPr>
              <a:spLocks noChangeArrowheads="1"/>
            </p:cNvSpPr>
            <p:nvPr/>
          </p:nvSpPr>
          <p:spPr bwMode="auto">
            <a:xfrm>
              <a:off x="4416" y="2981"/>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 name="Oval 1124"/>
            <p:cNvSpPr>
              <a:spLocks noChangeArrowheads="1"/>
            </p:cNvSpPr>
            <p:nvPr/>
          </p:nvSpPr>
          <p:spPr bwMode="auto">
            <a:xfrm>
              <a:off x="4118" y="2885"/>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6" name="Oval 1125"/>
            <p:cNvSpPr>
              <a:spLocks noChangeArrowheads="1"/>
            </p:cNvSpPr>
            <p:nvPr/>
          </p:nvSpPr>
          <p:spPr bwMode="auto">
            <a:xfrm>
              <a:off x="4118" y="2981"/>
              <a:ext cx="48" cy="48"/>
            </a:xfrm>
            <a:prstGeom prst="ellipse">
              <a:avLst/>
            </a:prstGeom>
            <a:solidFill>
              <a:schemeClr val="tx1"/>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7" name="AutoShape 1126"/>
            <p:cNvSpPr>
              <a:spLocks noChangeArrowheads="1"/>
            </p:cNvSpPr>
            <p:nvPr/>
          </p:nvSpPr>
          <p:spPr bwMode="auto">
            <a:xfrm>
              <a:off x="3136" y="2448"/>
              <a:ext cx="673" cy="149"/>
            </a:xfrm>
            <a:prstGeom prst="rightArrow">
              <a:avLst>
                <a:gd name="adj1" fmla="val 50000"/>
                <a:gd name="adj2" fmla="val 85000"/>
              </a:avLst>
            </a:prstGeom>
            <a:solidFill>
              <a:schemeClr val="tx1"/>
            </a:solidFill>
            <a:ln w="9525">
              <a:solidFill>
                <a:schemeClr val="tx1"/>
              </a:solidFill>
              <a:miter lim="800000"/>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90" name="Rectangle 189"/>
          <p:cNvSpPr/>
          <p:nvPr/>
        </p:nvSpPr>
        <p:spPr>
          <a:xfrm>
            <a:off x="8191501" y="3080085"/>
            <a:ext cx="182562" cy="3825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7807152" y="4646168"/>
            <a:ext cx="363538" cy="312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7807147" y="5255773"/>
            <a:ext cx="363538" cy="312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p:cNvSpPr txBox="1"/>
          <p:nvPr/>
        </p:nvSpPr>
        <p:spPr>
          <a:xfrm>
            <a:off x="8712027" y="4687734"/>
            <a:ext cx="1341906" cy="830997"/>
          </a:xfrm>
          <a:prstGeom prst="rect">
            <a:avLst/>
          </a:prstGeom>
          <a:noFill/>
        </p:spPr>
        <p:txBody>
          <a:bodyPr wrap="none" rtlCol="0">
            <a:spAutoFit/>
          </a:bodyPr>
          <a:lstStyle/>
          <a:p>
            <a:pPr algn="ctr"/>
            <a:r>
              <a:rPr lang="en-US" sz="2400" b="1" dirty="0"/>
              <a:t>Shared</a:t>
            </a:r>
            <a:r>
              <a:rPr lang="en-US" sz="2400" dirty="0"/>
              <a:t> </a:t>
            </a:r>
          </a:p>
          <a:p>
            <a:pPr algn="ctr"/>
            <a:r>
              <a:rPr lang="en-US" sz="2400" dirty="0"/>
              <a:t>electrons</a:t>
            </a:r>
          </a:p>
        </p:txBody>
      </p:sp>
      <p:sp>
        <p:nvSpPr>
          <p:cNvPr id="194" name="TextBox 193"/>
          <p:cNvSpPr txBox="1"/>
          <p:nvPr/>
        </p:nvSpPr>
        <p:spPr>
          <a:xfrm>
            <a:off x="7611829" y="1896233"/>
            <a:ext cx="1341906" cy="830997"/>
          </a:xfrm>
          <a:prstGeom prst="rect">
            <a:avLst/>
          </a:prstGeom>
          <a:noFill/>
        </p:spPr>
        <p:txBody>
          <a:bodyPr wrap="none" rtlCol="0">
            <a:spAutoFit/>
          </a:bodyPr>
          <a:lstStyle/>
          <a:p>
            <a:pPr algn="ctr"/>
            <a:r>
              <a:rPr lang="en-US" sz="2400" b="1" dirty="0"/>
              <a:t>Shared</a:t>
            </a:r>
            <a:r>
              <a:rPr lang="en-US" sz="2400" dirty="0"/>
              <a:t> </a:t>
            </a:r>
          </a:p>
          <a:p>
            <a:pPr algn="ctr"/>
            <a:r>
              <a:rPr lang="en-US" sz="2400" dirty="0"/>
              <a:t>electrons</a:t>
            </a:r>
          </a:p>
        </p:txBody>
      </p:sp>
      <p:cxnSp>
        <p:nvCxnSpPr>
          <p:cNvPr id="198" name="Straight Arrow Connector 197"/>
          <p:cNvCxnSpPr>
            <a:stCxn id="194" idx="2"/>
          </p:cNvCxnSpPr>
          <p:nvPr/>
        </p:nvCxnSpPr>
        <p:spPr>
          <a:xfrm>
            <a:off x="8282782" y="2727229"/>
            <a:ext cx="0" cy="2782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193" idx="1"/>
          </p:cNvCxnSpPr>
          <p:nvPr/>
        </p:nvCxnSpPr>
        <p:spPr>
          <a:xfrm flipH="1" flipV="1">
            <a:off x="8275899" y="4878234"/>
            <a:ext cx="436129" cy="2249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93" idx="1"/>
          </p:cNvCxnSpPr>
          <p:nvPr/>
        </p:nvCxnSpPr>
        <p:spPr>
          <a:xfrm flipH="1">
            <a:off x="8275899" y="5103232"/>
            <a:ext cx="436129" cy="2830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1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1" grpId="0" animBg="1"/>
      <p:bldP spid="192" grpId="0" animBg="1"/>
      <p:bldP spid="193" grpId="0"/>
      <p:bldP spid="1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p:cNvSpPr txBox="1">
            <a:spLocks noChangeArrowheads="1"/>
          </p:cNvSpPr>
          <p:nvPr/>
        </p:nvSpPr>
        <p:spPr bwMode="auto">
          <a:xfrm>
            <a:off x="1316425" y="2045769"/>
            <a:ext cx="95559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68313" lvl="1" indent="0"/>
            <a:r>
              <a:rPr lang="en-US" altLang="en-US" sz="2400" dirty="0">
                <a:latin typeface="+mn-lt"/>
              </a:rPr>
              <a:t>You will usually have one kind of element and one or more of another kind of element. Put the single element in the middle.</a:t>
            </a:r>
          </a:p>
        </p:txBody>
      </p:sp>
      <p:sp>
        <p:nvSpPr>
          <p:cNvPr id="92164" name="Text Box 4"/>
          <p:cNvSpPr txBox="1">
            <a:spLocks noChangeArrowheads="1"/>
          </p:cNvSpPr>
          <p:nvPr/>
        </p:nvSpPr>
        <p:spPr bwMode="auto">
          <a:xfrm>
            <a:off x="838200" y="1628663"/>
            <a:ext cx="45226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dirty="0"/>
              <a:t>Step 1: Draw skeleton of structure</a:t>
            </a:r>
          </a:p>
        </p:txBody>
      </p:sp>
      <p:sp>
        <p:nvSpPr>
          <p:cNvPr id="92165" name="Text Box 5"/>
          <p:cNvSpPr txBox="1">
            <a:spLocks noChangeArrowheads="1"/>
          </p:cNvSpPr>
          <p:nvPr/>
        </p:nvSpPr>
        <p:spPr bwMode="auto">
          <a:xfrm>
            <a:off x="2242842" y="3468963"/>
            <a:ext cx="442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AB</a:t>
            </a:r>
          </a:p>
        </p:txBody>
      </p:sp>
      <p:sp>
        <p:nvSpPr>
          <p:cNvPr id="92166" name="Text Box 6"/>
          <p:cNvSpPr txBox="1">
            <a:spLocks noChangeArrowheads="1"/>
          </p:cNvSpPr>
          <p:nvPr/>
        </p:nvSpPr>
        <p:spPr bwMode="auto">
          <a:xfrm>
            <a:off x="3882731" y="3468963"/>
            <a:ext cx="5212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AB</a:t>
            </a:r>
            <a:r>
              <a:rPr lang="en-US" altLang="en-US" baseline="-25000"/>
              <a:t>2</a:t>
            </a:r>
          </a:p>
        </p:txBody>
      </p:sp>
      <p:sp>
        <p:nvSpPr>
          <p:cNvPr id="92167" name="Text Box 7"/>
          <p:cNvSpPr txBox="1">
            <a:spLocks noChangeArrowheads="1"/>
          </p:cNvSpPr>
          <p:nvPr/>
        </p:nvSpPr>
        <p:spPr bwMode="auto">
          <a:xfrm>
            <a:off x="5648031" y="3468963"/>
            <a:ext cx="5212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AB</a:t>
            </a:r>
            <a:r>
              <a:rPr lang="en-US" altLang="en-US" baseline="-25000"/>
              <a:t>3</a:t>
            </a:r>
          </a:p>
        </p:txBody>
      </p:sp>
      <p:sp>
        <p:nvSpPr>
          <p:cNvPr id="92168" name="Text Box 8"/>
          <p:cNvSpPr txBox="1">
            <a:spLocks noChangeArrowheads="1"/>
          </p:cNvSpPr>
          <p:nvPr/>
        </p:nvSpPr>
        <p:spPr bwMode="auto">
          <a:xfrm>
            <a:off x="7411743" y="3468963"/>
            <a:ext cx="5212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AB</a:t>
            </a:r>
            <a:r>
              <a:rPr lang="en-US" altLang="en-US" baseline="-25000"/>
              <a:t>4</a:t>
            </a:r>
          </a:p>
        </p:txBody>
      </p:sp>
      <p:sp>
        <p:nvSpPr>
          <p:cNvPr id="92169" name="Text Box 9"/>
          <p:cNvSpPr txBox="1">
            <a:spLocks noChangeArrowheads="1"/>
          </p:cNvSpPr>
          <p:nvPr/>
        </p:nvSpPr>
        <p:spPr bwMode="auto">
          <a:xfrm>
            <a:off x="9177043" y="3468963"/>
            <a:ext cx="5212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AB</a:t>
            </a:r>
            <a:r>
              <a:rPr lang="en-US" altLang="en-US" baseline="-25000"/>
              <a:t>5</a:t>
            </a:r>
          </a:p>
        </p:txBody>
      </p:sp>
      <p:grpSp>
        <p:nvGrpSpPr>
          <p:cNvPr id="92170" name="Group 10"/>
          <p:cNvGrpSpPr>
            <a:grpSpLocks/>
          </p:cNvGrpSpPr>
          <p:nvPr/>
        </p:nvGrpSpPr>
        <p:grpSpPr bwMode="auto">
          <a:xfrm>
            <a:off x="2284402" y="4760901"/>
            <a:ext cx="323850" cy="827088"/>
            <a:chOff x="368" y="3600"/>
            <a:chExt cx="204" cy="521"/>
          </a:xfrm>
        </p:grpSpPr>
        <p:sp>
          <p:nvSpPr>
            <p:cNvPr id="92171" name="Text Box 11"/>
            <p:cNvSpPr txBox="1">
              <a:spLocks noChangeArrowheads="1"/>
            </p:cNvSpPr>
            <p:nvPr/>
          </p:nvSpPr>
          <p:spPr bwMode="auto">
            <a:xfrm>
              <a:off x="377" y="3888"/>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sp>
          <p:nvSpPr>
            <p:cNvPr id="92172" name="Text Box 12"/>
            <p:cNvSpPr txBox="1">
              <a:spLocks noChangeArrowheads="1"/>
            </p:cNvSpPr>
            <p:nvPr/>
          </p:nvSpPr>
          <p:spPr bwMode="auto">
            <a:xfrm>
              <a:off x="368" y="3600"/>
              <a:ext cx="2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a:t>
              </a:r>
            </a:p>
          </p:txBody>
        </p:sp>
      </p:grpSp>
      <p:grpSp>
        <p:nvGrpSpPr>
          <p:cNvPr id="92173" name="Group 13"/>
          <p:cNvGrpSpPr>
            <a:grpSpLocks/>
          </p:cNvGrpSpPr>
          <p:nvPr/>
        </p:nvGrpSpPr>
        <p:grpSpPr bwMode="auto">
          <a:xfrm>
            <a:off x="5408603" y="4570400"/>
            <a:ext cx="995363" cy="1208088"/>
            <a:chOff x="1923" y="3360"/>
            <a:chExt cx="627" cy="761"/>
          </a:xfrm>
        </p:grpSpPr>
        <p:grpSp>
          <p:nvGrpSpPr>
            <p:cNvPr id="92174" name="Group 14"/>
            <p:cNvGrpSpPr>
              <a:grpSpLocks/>
            </p:cNvGrpSpPr>
            <p:nvPr/>
          </p:nvGrpSpPr>
          <p:grpSpPr bwMode="auto">
            <a:xfrm>
              <a:off x="1923" y="3360"/>
              <a:ext cx="627" cy="761"/>
              <a:chOff x="1923" y="3360"/>
              <a:chExt cx="627" cy="761"/>
            </a:xfrm>
          </p:grpSpPr>
          <p:grpSp>
            <p:nvGrpSpPr>
              <p:cNvPr id="92175" name="Group 15"/>
              <p:cNvGrpSpPr>
                <a:grpSpLocks/>
              </p:cNvGrpSpPr>
              <p:nvPr/>
            </p:nvGrpSpPr>
            <p:grpSpPr bwMode="auto">
              <a:xfrm>
                <a:off x="1923" y="3360"/>
                <a:ext cx="627" cy="233"/>
                <a:chOff x="1968" y="2688"/>
                <a:chExt cx="627" cy="233"/>
              </a:xfrm>
            </p:grpSpPr>
            <p:sp>
              <p:nvSpPr>
                <p:cNvPr id="92176" name="Text Box 16"/>
                <p:cNvSpPr txBox="1">
                  <a:spLocks noChangeArrowheads="1"/>
                </p:cNvSpPr>
                <p:nvPr/>
              </p:nvSpPr>
              <p:spPr bwMode="auto">
                <a:xfrm>
                  <a:off x="1968" y="2688"/>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sp>
              <p:nvSpPr>
                <p:cNvPr id="92177" name="Text Box 17"/>
                <p:cNvSpPr txBox="1">
                  <a:spLocks noChangeArrowheads="1"/>
                </p:cNvSpPr>
                <p:nvPr/>
              </p:nvSpPr>
              <p:spPr bwMode="auto">
                <a:xfrm>
                  <a:off x="2400" y="2688"/>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grpSp>
          <p:sp>
            <p:nvSpPr>
              <p:cNvPr id="92178" name="Text Box 18"/>
              <p:cNvSpPr txBox="1">
                <a:spLocks noChangeArrowheads="1"/>
              </p:cNvSpPr>
              <p:nvPr/>
            </p:nvSpPr>
            <p:spPr bwMode="auto">
              <a:xfrm>
                <a:off x="2139" y="3888"/>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grpSp>
        <p:sp>
          <p:nvSpPr>
            <p:cNvPr id="92179" name="Text Box 19"/>
            <p:cNvSpPr txBox="1">
              <a:spLocks noChangeArrowheads="1"/>
            </p:cNvSpPr>
            <p:nvPr/>
          </p:nvSpPr>
          <p:spPr bwMode="auto">
            <a:xfrm>
              <a:off x="2130" y="3624"/>
              <a:ext cx="2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a:t>
              </a:r>
            </a:p>
          </p:txBody>
        </p:sp>
      </p:grpSp>
      <p:grpSp>
        <p:nvGrpSpPr>
          <p:cNvPr id="92180" name="Group 20"/>
          <p:cNvGrpSpPr>
            <a:grpSpLocks/>
          </p:cNvGrpSpPr>
          <p:nvPr/>
        </p:nvGrpSpPr>
        <p:grpSpPr bwMode="auto">
          <a:xfrm>
            <a:off x="3884605" y="4532300"/>
            <a:ext cx="325438" cy="1284288"/>
            <a:chOff x="1232" y="3312"/>
            <a:chExt cx="205" cy="809"/>
          </a:xfrm>
        </p:grpSpPr>
        <p:sp>
          <p:nvSpPr>
            <p:cNvPr id="92181" name="Text Box 21"/>
            <p:cNvSpPr txBox="1">
              <a:spLocks noChangeArrowheads="1"/>
            </p:cNvSpPr>
            <p:nvPr/>
          </p:nvSpPr>
          <p:spPr bwMode="auto">
            <a:xfrm>
              <a:off x="1241" y="3888"/>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sp>
          <p:nvSpPr>
            <p:cNvPr id="92182" name="Text Box 22"/>
            <p:cNvSpPr txBox="1">
              <a:spLocks noChangeArrowheads="1"/>
            </p:cNvSpPr>
            <p:nvPr/>
          </p:nvSpPr>
          <p:spPr bwMode="auto">
            <a:xfrm>
              <a:off x="1232" y="3600"/>
              <a:ext cx="2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a:t>
              </a:r>
            </a:p>
          </p:txBody>
        </p:sp>
        <p:sp>
          <p:nvSpPr>
            <p:cNvPr id="92183" name="Text Box 23"/>
            <p:cNvSpPr txBox="1">
              <a:spLocks noChangeArrowheads="1"/>
            </p:cNvSpPr>
            <p:nvPr/>
          </p:nvSpPr>
          <p:spPr bwMode="auto">
            <a:xfrm>
              <a:off x="1242" y="3312"/>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grpSp>
      <p:grpSp>
        <p:nvGrpSpPr>
          <p:cNvPr id="92184" name="Group 24"/>
          <p:cNvGrpSpPr>
            <a:grpSpLocks/>
          </p:cNvGrpSpPr>
          <p:nvPr/>
        </p:nvGrpSpPr>
        <p:grpSpPr bwMode="auto">
          <a:xfrm>
            <a:off x="7008803" y="4532300"/>
            <a:ext cx="1152525" cy="1284288"/>
            <a:chOff x="2880" y="3312"/>
            <a:chExt cx="726" cy="809"/>
          </a:xfrm>
        </p:grpSpPr>
        <p:sp>
          <p:nvSpPr>
            <p:cNvPr id="92185" name="Text Box 25"/>
            <p:cNvSpPr txBox="1">
              <a:spLocks noChangeArrowheads="1"/>
            </p:cNvSpPr>
            <p:nvPr/>
          </p:nvSpPr>
          <p:spPr bwMode="auto">
            <a:xfrm>
              <a:off x="3136" y="3600"/>
              <a:ext cx="2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a:t>
              </a:r>
            </a:p>
          </p:txBody>
        </p:sp>
        <p:grpSp>
          <p:nvGrpSpPr>
            <p:cNvPr id="92186" name="Group 26"/>
            <p:cNvGrpSpPr>
              <a:grpSpLocks/>
            </p:cNvGrpSpPr>
            <p:nvPr/>
          </p:nvGrpSpPr>
          <p:grpSpPr bwMode="auto">
            <a:xfrm>
              <a:off x="2880" y="3312"/>
              <a:ext cx="726" cy="809"/>
              <a:chOff x="2880" y="3312"/>
              <a:chExt cx="726" cy="809"/>
            </a:xfrm>
          </p:grpSpPr>
          <p:sp>
            <p:nvSpPr>
              <p:cNvPr id="92187" name="Text Box 27"/>
              <p:cNvSpPr txBox="1">
                <a:spLocks noChangeArrowheads="1"/>
              </p:cNvSpPr>
              <p:nvPr/>
            </p:nvSpPr>
            <p:spPr bwMode="auto">
              <a:xfrm>
                <a:off x="3411" y="3600"/>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sp>
            <p:nvSpPr>
              <p:cNvPr id="92188" name="Text Box 28"/>
              <p:cNvSpPr txBox="1">
                <a:spLocks noChangeArrowheads="1"/>
              </p:cNvSpPr>
              <p:nvPr/>
            </p:nvSpPr>
            <p:spPr bwMode="auto">
              <a:xfrm>
                <a:off x="2880" y="3600"/>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sp>
            <p:nvSpPr>
              <p:cNvPr id="92189" name="Text Box 29"/>
              <p:cNvSpPr txBox="1">
                <a:spLocks noChangeArrowheads="1"/>
              </p:cNvSpPr>
              <p:nvPr/>
            </p:nvSpPr>
            <p:spPr bwMode="auto">
              <a:xfrm>
                <a:off x="3161" y="3888"/>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sp>
            <p:nvSpPr>
              <p:cNvPr id="92190" name="Text Box 30"/>
              <p:cNvSpPr txBox="1">
                <a:spLocks noChangeArrowheads="1"/>
              </p:cNvSpPr>
              <p:nvPr/>
            </p:nvSpPr>
            <p:spPr bwMode="auto">
              <a:xfrm>
                <a:off x="3162" y="3312"/>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grpSp>
      </p:grpSp>
      <p:grpSp>
        <p:nvGrpSpPr>
          <p:cNvPr id="92191" name="Group 31"/>
          <p:cNvGrpSpPr>
            <a:grpSpLocks/>
          </p:cNvGrpSpPr>
          <p:nvPr/>
        </p:nvGrpSpPr>
        <p:grpSpPr bwMode="auto">
          <a:xfrm>
            <a:off x="8837602" y="4532300"/>
            <a:ext cx="1143000" cy="1284288"/>
            <a:chOff x="3891" y="3360"/>
            <a:chExt cx="720" cy="809"/>
          </a:xfrm>
        </p:grpSpPr>
        <p:sp>
          <p:nvSpPr>
            <p:cNvPr id="92192" name="Text Box 32"/>
            <p:cNvSpPr txBox="1">
              <a:spLocks noChangeArrowheads="1"/>
            </p:cNvSpPr>
            <p:nvPr/>
          </p:nvSpPr>
          <p:spPr bwMode="auto">
            <a:xfrm>
              <a:off x="4144" y="3648"/>
              <a:ext cx="2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A</a:t>
              </a:r>
            </a:p>
          </p:txBody>
        </p:sp>
        <p:grpSp>
          <p:nvGrpSpPr>
            <p:cNvPr id="92193" name="Group 33"/>
            <p:cNvGrpSpPr>
              <a:grpSpLocks/>
            </p:cNvGrpSpPr>
            <p:nvPr/>
          </p:nvGrpSpPr>
          <p:grpSpPr bwMode="auto">
            <a:xfrm>
              <a:off x="3891" y="3360"/>
              <a:ext cx="720" cy="809"/>
              <a:chOff x="3891" y="3360"/>
              <a:chExt cx="720" cy="809"/>
            </a:xfrm>
          </p:grpSpPr>
          <p:sp>
            <p:nvSpPr>
              <p:cNvPr id="92194" name="Text Box 34"/>
              <p:cNvSpPr txBox="1">
                <a:spLocks noChangeArrowheads="1"/>
              </p:cNvSpPr>
              <p:nvPr/>
            </p:nvSpPr>
            <p:spPr bwMode="auto">
              <a:xfrm>
                <a:off x="3891" y="3696"/>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sp>
            <p:nvSpPr>
              <p:cNvPr id="92195" name="Text Box 35"/>
              <p:cNvSpPr txBox="1">
                <a:spLocks noChangeArrowheads="1"/>
              </p:cNvSpPr>
              <p:nvPr/>
            </p:nvSpPr>
            <p:spPr bwMode="auto">
              <a:xfrm>
                <a:off x="4137" y="3936"/>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sp>
            <p:nvSpPr>
              <p:cNvPr id="92196" name="Text Box 36"/>
              <p:cNvSpPr txBox="1">
                <a:spLocks noChangeArrowheads="1"/>
              </p:cNvSpPr>
              <p:nvPr/>
            </p:nvSpPr>
            <p:spPr bwMode="auto">
              <a:xfrm>
                <a:off x="3987" y="3360"/>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sp>
            <p:nvSpPr>
              <p:cNvPr id="92197" name="Text Box 37"/>
              <p:cNvSpPr txBox="1">
                <a:spLocks noChangeArrowheads="1"/>
              </p:cNvSpPr>
              <p:nvPr/>
            </p:nvSpPr>
            <p:spPr bwMode="auto">
              <a:xfrm>
                <a:off x="4323" y="3360"/>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sp>
            <p:nvSpPr>
              <p:cNvPr id="92198" name="Text Box 38"/>
              <p:cNvSpPr txBox="1">
                <a:spLocks noChangeArrowheads="1"/>
              </p:cNvSpPr>
              <p:nvPr/>
            </p:nvSpPr>
            <p:spPr bwMode="auto">
              <a:xfrm>
                <a:off x="4416" y="3696"/>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B</a:t>
                </a:r>
              </a:p>
            </p:txBody>
          </p:sp>
        </p:grpSp>
      </p:grpSp>
      <p:sp>
        <p:nvSpPr>
          <p:cNvPr id="4" name="Title 3">
            <a:extLst>
              <a:ext uri="{FF2B5EF4-FFF2-40B4-BE49-F238E27FC236}">
                <a16:creationId xmlns:a16="http://schemas.microsoft.com/office/drawing/2014/main" id="{5A023F08-F9DB-F04F-A089-C8DD81793F79}"/>
              </a:ext>
            </a:extLst>
          </p:cNvPr>
          <p:cNvSpPr>
            <a:spLocks noGrp="1"/>
          </p:cNvSpPr>
          <p:nvPr>
            <p:ph type="title"/>
          </p:nvPr>
        </p:nvSpPr>
        <p:spPr/>
        <p:txBody>
          <a:bodyPr>
            <a:normAutofit/>
          </a:bodyPr>
          <a:lstStyle/>
          <a:p>
            <a:r>
              <a:rPr lang="en-US" altLang="en-US" sz="4000" dirty="0">
                <a:latin typeface="+mn-lt"/>
              </a:rPr>
              <a:t>Rules for Drawing Lewis Dot Structures</a:t>
            </a:r>
            <a:endParaRPr lang="en-US" sz="4000" dirty="0">
              <a:latin typeface="+mn-lt"/>
            </a:endParaRPr>
          </a:p>
        </p:txBody>
      </p:sp>
    </p:spTree>
    <p:extLst>
      <p:ext uri="{BB962C8B-B14F-4D97-AF65-F5344CB8AC3E}">
        <p14:creationId xmlns:p14="http://schemas.microsoft.com/office/powerpoint/2010/main" val="1839095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7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6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8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16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2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P spid="92166" grpId="0"/>
      <p:bldP spid="92167" grpId="0"/>
      <p:bldP spid="92168" grpId="0"/>
      <p:bldP spid="921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2438401" y="2057400"/>
            <a:ext cx="5693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b="1" dirty="0"/>
              <a:t>CH</a:t>
            </a:r>
            <a:r>
              <a:rPr lang="en-US" altLang="en-US" sz="2000" b="1" baseline="-25000" dirty="0"/>
              <a:t>4</a:t>
            </a:r>
          </a:p>
        </p:txBody>
      </p:sp>
      <p:sp>
        <p:nvSpPr>
          <p:cNvPr id="93187" name="Text Box 3"/>
          <p:cNvSpPr txBox="1">
            <a:spLocks noChangeArrowheads="1"/>
          </p:cNvSpPr>
          <p:nvPr/>
        </p:nvSpPr>
        <p:spPr bwMode="auto">
          <a:xfrm>
            <a:off x="4788884" y="2064519"/>
            <a:ext cx="6062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b="1"/>
              <a:t>PCl</a:t>
            </a:r>
            <a:r>
              <a:rPr lang="en-US" altLang="en-US" sz="2000" b="1" baseline="-25000"/>
              <a:t>3</a:t>
            </a:r>
          </a:p>
        </p:txBody>
      </p:sp>
      <p:grpSp>
        <p:nvGrpSpPr>
          <p:cNvPr id="93188" name="Group 4"/>
          <p:cNvGrpSpPr>
            <a:grpSpLocks/>
          </p:cNvGrpSpPr>
          <p:nvPr/>
        </p:nvGrpSpPr>
        <p:grpSpPr bwMode="auto">
          <a:xfrm>
            <a:off x="7070728" y="1904631"/>
            <a:ext cx="644526" cy="546100"/>
            <a:chOff x="672" y="2083"/>
            <a:chExt cx="406" cy="344"/>
          </a:xfrm>
        </p:grpSpPr>
        <p:sp>
          <p:nvSpPr>
            <p:cNvPr id="93189" name="Text Box 5"/>
            <p:cNvSpPr txBox="1">
              <a:spLocks noChangeArrowheads="1"/>
            </p:cNvSpPr>
            <p:nvPr/>
          </p:nvSpPr>
          <p:spPr bwMode="auto">
            <a:xfrm>
              <a:off x="672" y="2175"/>
              <a:ext cx="38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b="1" dirty="0"/>
                <a:t>NO</a:t>
              </a:r>
              <a:r>
                <a:rPr lang="en-US" altLang="en-US" sz="2000" b="1" baseline="-25000" dirty="0"/>
                <a:t>2</a:t>
              </a:r>
            </a:p>
          </p:txBody>
        </p:sp>
        <p:sp>
          <p:nvSpPr>
            <p:cNvPr id="93190" name="Text Box 6"/>
            <p:cNvSpPr txBox="1">
              <a:spLocks noChangeArrowheads="1"/>
            </p:cNvSpPr>
            <p:nvPr/>
          </p:nvSpPr>
          <p:spPr bwMode="auto">
            <a:xfrm>
              <a:off x="912" y="2083"/>
              <a:ext cx="16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b="1" dirty="0"/>
                <a:t>-</a:t>
              </a:r>
            </a:p>
          </p:txBody>
        </p:sp>
      </p:grpSp>
      <p:grpSp>
        <p:nvGrpSpPr>
          <p:cNvPr id="93191" name="Group 7"/>
          <p:cNvGrpSpPr>
            <a:grpSpLocks/>
          </p:cNvGrpSpPr>
          <p:nvPr/>
        </p:nvGrpSpPr>
        <p:grpSpPr bwMode="auto">
          <a:xfrm>
            <a:off x="9345616" y="1910988"/>
            <a:ext cx="550863" cy="515938"/>
            <a:chOff x="707" y="2663"/>
            <a:chExt cx="347" cy="325"/>
          </a:xfrm>
        </p:grpSpPr>
        <p:sp>
          <p:nvSpPr>
            <p:cNvPr id="93192" name="Text Box 8"/>
            <p:cNvSpPr txBox="1">
              <a:spLocks noChangeArrowheads="1"/>
            </p:cNvSpPr>
            <p:nvPr/>
          </p:nvSpPr>
          <p:spPr bwMode="auto">
            <a:xfrm>
              <a:off x="707" y="2736"/>
              <a:ext cx="33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b="1" dirty="0"/>
                <a:t>ICl</a:t>
              </a:r>
              <a:r>
                <a:rPr lang="en-US" altLang="en-US" sz="2000" b="1" baseline="-25000" dirty="0"/>
                <a:t>2</a:t>
              </a:r>
              <a:endParaRPr lang="en-US" altLang="en-US" sz="2000" b="1" baseline="30000" dirty="0"/>
            </a:p>
          </p:txBody>
        </p:sp>
        <p:sp>
          <p:nvSpPr>
            <p:cNvPr id="93193" name="Text Box 9"/>
            <p:cNvSpPr txBox="1">
              <a:spLocks noChangeArrowheads="1"/>
            </p:cNvSpPr>
            <p:nvPr/>
          </p:nvSpPr>
          <p:spPr bwMode="auto">
            <a:xfrm>
              <a:off x="893" y="2663"/>
              <a:ext cx="16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1" dirty="0"/>
                <a:t>-</a:t>
              </a:r>
            </a:p>
          </p:txBody>
        </p:sp>
      </p:grpSp>
      <p:grpSp>
        <p:nvGrpSpPr>
          <p:cNvPr id="93194" name="Group 10"/>
          <p:cNvGrpSpPr>
            <a:grpSpLocks/>
          </p:cNvGrpSpPr>
          <p:nvPr/>
        </p:nvGrpSpPr>
        <p:grpSpPr bwMode="auto">
          <a:xfrm>
            <a:off x="1981201" y="3352801"/>
            <a:ext cx="1471613" cy="1589088"/>
            <a:chOff x="576" y="2160"/>
            <a:chExt cx="927" cy="1001"/>
          </a:xfrm>
        </p:grpSpPr>
        <p:sp>
          <p:nvSpPr>
            <p:cNvPr id="93195" name="Text Box 11"/>
            <p:cNvSpPr txBox="1">
              <a:spLocks noChangeArrowheads="1"/>
            </p:cNvSpPr>
            <p:nvPr/>
          </p:nvSpPr>
          <p:spPr bwMode="auto">
            <a:xfrm>
              <a:off x="936" y="2928"/>
              <a:ext cx="2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H</a:t>
              </a:r>
            </a:p>
          </p:txBody>
        </p:sp>
        <p:grpSp>
          <p:nvGrpSpPr>
            <p:cNvPr id="93196" name="Group 12"/>
            <p:cNvGrpSpPr>
              <a:grpSpLocks/>
            </p:cNvGrpSpPr>
            <p:nvPr/>
          </p:nvGrpSpPr>
          <p:grpSpPr bwMode="auto">
            <a:xfrm>
              <a:off x="576" y="2543"/>
              <a:ext cx="927" cy="234"/>
              <a:chOff x="576" y="2534"/>
              <a:chExt cx="927" cy="234"/>
            </a:xfrm>
          </p:grpSpPr>
          <p:sp>
            <p:nvSpPr>
              <p:cNvPr id="93197" name="Text Box 13"/>
              <p:cNvSpPr txBox="1">
                <a:spLocks noChangeArrowheads="1"/>
              </p:cNvSpPr>
              <p:nvPr/>
            </p:nvSpPr>
            <p:spPr bwMode="auto">
              <a:xfrm>
                <a:off x="951" y="2535"/>
                <a:ext cx="19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C</a:t>
                </a:r>
              </a:p>
            </p:txBody>
          </p:sp>
          <p:sp>
            <p:nvSpPr>
              <p:cNvPr id="93198" name="Text Box 14"/>
              <p:cNvSpPr txBox="1">
                <a:spLocks noChangeArrowheads="1"/>
              </p:cNvSpPr>
              <p:nvPr/>
            </p:nvSpPr>
            <p:spPr bwMode="auto">
              <a:xfrm>
                <a:off x="576" y="2535"/>
                <a:ext cx="2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H</a:t>
                </a:r>
              </a:p>
            </p:txBody>
          </p:sp>
          <p:sp>
            <p:nvSpPr>
              <p:cNvPr id="93199" name="Text Box 15"/>
              <p:cNvSpPr txBox="1">
                <a:spLocks noChangeArrowheads="1"/>
              </p:cNvSpPr>
              <p:nvPr/>
            </p:nvSpPr>
            <p:spPr bwMode="auto">
              <a:xfrm>
                <a:off x="1296" y="2534"/>
                <a:ext cx="2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H</a:t>
                </a:r>
              </a:p>
            </p:txBody>
          </p:sp>
        </p:grpSp>
        <p:sp>
          <p:nvSpPr>
            <p:cNvPr id="93200" name="Text Box 16"/>
            <p:cNvSpPr txBox="1">
              <a:spLocks noChangeArrowheads="1"/>
            </p:cNvSpPr>
            <p:nvPr/>
          </p:nvSpPr>
          <p:spPr bwMode="auto">
            <a:xfrm>
              <a:off x="936" y="2160"/>
              <a:ext cx="2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H</a:t>
              </a:r>
            </a:p>
          </p:txBody>
        </p:sp>
      </p:grpSp>
      <p:grpSp>
        <p:nvGrpSpPr>
          <p:cNvPr id="93201" name="Group 17"/>
          <p:cNvGrpSpPr>
            <a:grpSpLocks/>
          </p:cNvGrpSpPr>
          <p:nvPr/>
        </p:nvGrpSpPr>
        <p:grpSpPr bwMode="auto">
          <a:xfrm>
            <a:off x="4270377" y="3649666"/>
            <a:ext cx="1655763" cy="995363"/>
            <a:chOff x="1776" y="2966"/>
            <a:chExt cx="1043" cy="627"/>
          </a:xfrm>
        </p:grpSpPr>
        <p:sp>
          <p:nvSpPr>
            <p:cNvPr id="93202" name="Text Box 18"/>
            <p:cNvSpPr txBox="1">
              <a:spLocks noChangeArrowheads="1"/>
            </p:cNvSpPr>
            <p:nvPr/>
          </p:nvSpPr>
          <p:spPr bwMode="auto">
            <a:xfrm>
              <a:off x="2184" y="3360"/>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Cl</a:t>
              </a:r>
            </a:p>
          </p:txBody>
        </p:sp>
        <p:grpSp>
          <p:nvGrpSpPr>
            <p:cNvPr id="93203" name="Group 19"/>
            <p:cNvGrpSpPr>
              <a:grpSpLocks/>
            </p:cNvGrpSpPr>
            <p:nvPr/>
          </p:nvGrpSpPr>
          <p:grpSpPr bwMode="auto">
            <a:xfrm>
              <a:off x="1776" y="2966"/>
              <a:ext cx="1043" cy="234"/>
              <a:chOff x="1776" y="2966"/>
              <a:chExt cx="1043" cy="234"/>
            </a:xfrm>
          </p:grpSpPr>
          <p:sp>
            <p:nvSpPr>
              <p:cNvPr id="93204" name="Text Box 20"/>
              <p:cNvSpPr txBox="1">
                <a:spLocks noChangeArrowheads="1"/>
              </p:cNvSpPr>
              <p:nvPr/>
            </p:nvSpPr>
            <p:spPr bwMode="auto">
              <a:xfrm>
                <a:off x="2218" y="2966"/>
                <a:ext cx="19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P</a:t>
                </a:r>
              </a:p>
            </p:txBody>
          </p:sp>
          <p:sp>
            <p:nvSpPr>
              <p:cNvPr id="93205" name="Text Box 21"/>
              <p:cNvSpPr txBox="1">
                <a:spLocks noChangeArrowheads="1"/>
              </p:cNvSpPr>
              <p:nvPr/>
            </p:nvSpPr>
            <p:spPr bwMode="auto">
              <a:xfrm>
                <a:off x="2592" y="2967"/>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Cl</a:t>
                </a:r>
              </a:p>
            </p:txBody>
          </p:sp>
          <p:sp>
            <p:nvSpPr>
              <p:cNvPr id="93206" name="Text Box 22"/>
              <p:cNvSpPr txBox="1">
                <a:spLocks noChangeArrowheads="1"/>
              </p:cNvSpPr>
              <p:nvPr/>
            </p:nvSpPr>
            <p:spPr bwMode="auto">
              <a:xfrm>
                <a:off x="1776" y="2967"/>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Cl</a:t>
                </a:r>
              </a:p>
            </p:txBody>
          </p:sp>
        </p:grpSp>
      </p:grpSp>
      <p:grpSp>
        <p:nvGrpSpPr>
          <p:cNvPr id="93207" name="Group 23"/>
          <p:cNvGrpSpPr>
            <a:grpSpLocks/>
          </p:cNvGrpSpPr>
          <p:nvPr/>
        </p:nvGrpSpPr>
        <p:grpSpPr bwMode="auto">
          <a:xfrm>
            <a:off x="6746878" y="3839310"/>
            <a:ext cx="1433513" cy="369888"/>
            <a:chOff x="3072" y="2112"/>
            <a:chExt cx="903" cy="233"/>
          </a:xfrm>
        </p:grpSpPr>
        <p:sp>
          <p:nvSpPr>
            <p:cNvPr id="93208" name="Text Box 24"/>
            <p:cNvSpPr txBox="1">
              <a:spLocks noChangeArrowheads="1"/>
            </p:cNvSpPr>
            <p:nvPr/>
          </p:nvSpPr>
          <p:spPr bwMode="auto">
            <a:xfrm>
              <a:off x="3417" y="2112"/>
              <a:ext cx="21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N</a:t>
              </a:r>
            </a:p>
          </p:txBody>
        </p:sp>
        <p:sp>
          <p:nvSpPr>
            <p:cNvPr id="93209" name="Text Box 25"/>
            <p:cNvSpPr txBox="1">
              <a:spLocks noChangeArrowheads="1"/>
            </p:cNvSpPr>
            <p:nvPr/>
          </p:nvSpPr>
          <p:spPr bwMode="auto">
            <a:xfrm>
              <a:off x="3072" y="2112"/>
              <a:ext cx="2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O</a:t>
              </a:r>
            </a:p>
          </p:txBody>
        </p:sp>
        <p:sp>
          <p:nvSpPr>
            <p:cNvPr id="93210" name="Text Box 26"/>
            <p:cNvSpPr txBox="1">
              <a:spLocks noChangeArrowheads="1"/>
            </p:cNvSpPr>
            <p:nvPr/>
          </p:nvSpPr>
          <p:spPr bwMode="auto">
            <a:xfrm>
              <a:off x="3763" y="2112"/>
              <a:ext cx="2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O</a:t>
              </a:r>
            </a:p>
          </p:txBody>
        </p:sp>
      </p:grpSp>
      <p:grpSp>
        <p:nvGrpSpPr>
          <p:cNvPr id="93211" name="Group 27"/>
          <p:cNvGrpSpPr>
            <a:grpSpLocks/>
          </p:cNvGrpSpPr>
          <p:nvPr/>
        </p:nvGrpSpPr>
        <p:grpSpPr bwMode="auto">
          <a:xfrm>
            <a:off x="9001123" y="3837724"/>
            <a:ext cx="1346200" cy="371475"/>
            <a:chOff x="4083" y="2966"/>
            <a:chExt cx="848" cy="234"/>
          </a:xfrm>
        </p:grpSpPr>
        <p:sp>
          <p:nvSpPr>
            <p:cNvPr id="93212" name="Text Box 28"/>
            <p:cNvSpPr txBox="1">
              <a:spLocks noChangeArrowheads="1"/>
            </p:cNvSpPr>
            <p:nvPr/>
          </p:nvSpPr>
          <p:spPr bwMode="auto">
            <a:xfrm>
              <a:off x="4425" y="2966"/>
              <a:ext cx="15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I</a:t>
              </a:r>
            </a:p>
          </p:txBody>
        </p:sp>
        <p:sp>
          <p:nvSpPr>
            <p:cNvPr id="93213" name="Text Box 29"/>
            <p:cNvSpPr txBox="1">
              <a:spLocks noChangeArrowheads="1"/>
            </p:cNvSpPr>
            <p:nvPr/>
          </p:nvSpPr>
          <p:spPr bwMode="auto">
            <a:xfrm>
              <a:off x="4083" y="2967"/>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Cl</a:t>
              </a:r>
            </a:p>
          </p:txBody>
        </p:sp>
        <p:sp>
          <p:nvSpPr>
            <p:cNvPr id="93214" name="Text Box 30"/>
            <p:cNvSpPr txBox="1">
              <a:spLocks noChangeArrowheads="1"/>
            </p:cNvSpPr>
            <p:nvPr/>
          </p:nvSpPr>
          <p:spPr bwMode="auto">
            <a:xfrm>
              <a:off x="4704" y="2967"/>
              <a:ext cx="2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Cl</a:t>
              </a:r>
            </a:p>
          </p:txBody>
        </p:sp>
      </p:grpSp>
      <p:sp>
        <p:nvSpPr>
          <p:cNvPr id="2" name="Rectangle 1"/>
          <p:cNvSpPr/>
          <p:nvPr/>
        </p:nvSpPr>
        <p:spPr>
          <a:xfrm>
            <a:off x="1875873" y="3255818"/>
            <a:ext cx="1665841" cy="177338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287838" y="3255818"/>
            <a:ext cx="1665841" cy="154478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583917" y="3247023"/>
            <a:ext cx="1665841" cy="154478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835257" y="3247023"/>
            <a:ext cx="1665841" cy="154478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478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32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31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320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319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3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143000" y="2040087"/>
            <a:ext cx="9906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68313" lvl="1" indent="-11113"/>
            <a:r>
              <a:rPr lang="en-US" altLang="en-US" sz="2400" dirty="0">
                <a:latin typeface="+mn-lt"/>
              </a:rPr>
              <a:t>Look at the atoms in your system. Total the number of valence electrons for all of the atoms. Add one electron for each negative charge, subtract one electron for each positive charge.</a:t>
            </a:r>
          </a:p>
        </p:txBody>
      </p:sp>
      <p:sp>
        <p:nvSpPr>
          <p:cNvPr id="94211" name="Text Box 3"/>
          <p:cNvSpPr txBox="1">
            <a:spLocks noChangeArrowheads="1"/>
          </p:cNvSpPr>
          <p:nvPr/>
        </p:nvSpPr>
        <p:spPr bwMode="auto">
          <a:xfrm>
            <a:off x="839911" y="1629625"/>
            <a:ext cx="31413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dirty="0"/>
              <a:t>Step 2: Count Electrons</a:t>
            </a:r>
          </a:p>
        </p:txBody>
      </p:sp>
      <p:sp>
        <p:nvSpPr>
          <p:cNvPr id="94212" name="Text Box 4"/>
          <p:cNvSpPr txBox="1">
            <a:spLocks noChangeArrowheads="1"/>
          </p:cNvSpPr>
          <p:nvPr/>
        </p:nvSpPr>
        <p:spPr bwMode="auto">
          <a:xfrm>
            <a:off x="4336439" y="3515995"/>
            <a:ext cx="644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solidFill>
                  <a:srgbClr val="0000FF"/>
                </a:solidFill>
              </a:rPr>
              <a:t>C</a:t>
            </a:r>
            <a:r>
              <a:rPr lang="en-US" altLang="en-US" sz="2400" dirty="0">
                <a:solidFill>
                  <a:srgbClr val="00B050"/>
                </a:solidFill>
              </a:rPr>
              <a:t>H</a:t>
            </a:r>
            <a:r>
              <a:rPr lang="en-US" altLang="en-US" sz="2400" baseline="-25000" dirty="0"/>
              <a:t>4</a:t>
            </a:r>
          </a:p>
        </p:txBody>
      </p:sp>
      <p:sp>
        <p:nvSpPr>
          <p:cNvPr id="94213" name="Text Box 5"/>
          <p:cNvSpPr txBox="1">
            <a:spLocks noChangeArrowheads="1"/>
          </p:cNvSpPr>
          <p:nvPr/>
        </p:nvSpPr>
        <p:spPr bwMode="auto">
          <a:xfrm>
            <a:off x="6160475" y="3515995"/>
            <a:ext cx="18469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solidFill>
                  <a:srgbClr val="0000FF"/>
                </a:solidFill>
              </a:rPr>
              <a:t>4</a:t>
            </a:r>
            <a:r>
              <a:rPr lang="en-US" altLang="en-US" sz="2400" dirty="0"/>
              <a:t> + (4 x </a:t>
            </a:r>
            <a:r>
              <a:rPr lang="en-US" altLang="en-US" sz="2400" dirty="0">
                <a:solidFill>
                  <a:srgbClr val="00B050"/>
                </a:solidFill>
              </a:rPr>
              <a:t>1</a:t>
            </a:r>
            <a:r>
              <a:rPr lang="en-US" altLang="en-US" sz="2400" dirty="0"/>
              <a:t>) = 8</a:t>
            </a:r>
          </a:p>
        </p:txBody>
      </p:sp>
      <p:sp>
        <p:nvSpPr>
          <p:cNvPr id="94214" name="Text Box 6"/>
          <p:cNvSpPr txBox="1">
            <a:spLocks noChangeArrowheads="1"/>
          </p:cNvSpPr>
          <p:nvPr/>
        </p:nvSpPr>
        <p:spPr bwMode="auto">
          <a:xfrm>
            <a:off x="4330088" y="4133065"/>
            <a:ext cx="6815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solidFill>
                  <a:srgbClr val="0000FF"/>
                </a:solidFill>
              </a:rPr>
              <a:t>P</a:t>
            </a:r>
            <a:r>
              <a:rPr lang="en-US" altLang="en-US" sz="2400" dirty="0">
                <a:solidFill>
                  <a:srgbClr val="00B050"/>
                </a:solidFill>
              </a:rPr>
              <a:t>Cl</a:t>
            </a:r>
            <a:r>
              <a:rPr lang="en-US" altLang="en-US" sz="2400" baseline="-25000" dirty="0"/>
              <a:t>3</a:t>
            </a:r>
          </a:p>
        </p:txBody>
      </p:sp>
      <p:sp>
        <p:nvSpPr>
          <p:cNvPr id="94215" name="Text Box 7"/>
          <p:cNvSpPr txBox="1">
            <a:spLocks noChangeArrowheads="1"/>
          </p:cNvSpPr>
          <p:nvPr/>
        </p:nvSpPr>
        <p:spPr bwMode="auto">
          <a:xfrm>
            <a:off x="6160475" y="4131477"/>
            <a:ext cx="2002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solidFill>
                  <a:srgbClr val="0000FF"/>
                </a:solidFill>
              </a:rPr>
              <a:t>5</a:t>
            </a:r>
            <a:r>
              <a:rPr lang="en-US" altLang="en-US" sz="2400" dirty="0"/>
              <a:t> + (3 x </a:t>
            </a:r>
            <a:r>
              <a:rPr lang="en-US" altLang="en-US" sz="2400" dirty="0">
                <a:solidFill>
                  <a:srgbClr val="00B050"/>
                </a:solidFill>
              </a:rPr>
              <a:t>7</a:t>
            </a:r>
            <a:r>
              <a:rPr lang="en-US" altLang="en-US" sz="2400" dirty="0"/>
              <a:t>) = 26</a:t>
            </a:r>
          </a:p>
        </p:txBody>
      </p:sp>
      <p:grpSp>
        <p:nvGrpSpPr>
          <p:cNvPr id="94216" name="Group 8"/>
          <p:cNvGrpSpPr>
            <a:grpSpLocks/>
          </p:cNvGrpSpPr>
          <p:nvPr/>
        </p:nvGrpSpPr>
        <p:grpSpPr bwMode="auto">
          <a:xfrm>
            <a:off x="4330088" y="4585645"/>
            <a:ext cx="822326" cy="584201"/>
            <a:chOff x="1392" y="3072"/>
            <a:chExt cx="518" cy="368"/>
          </a:xfrm>
        </p:grpSpPr>
        <p:sp>
          <p:nvSpPr>
            <p:cNvPr id="94217" name="Text Box 9"/>
            <p:cNvSpPr txBox="1">
              <a:spLocks noChangeArrowheads="1"/>
            </p:cNvSpPr>
            <p:nvPr/>
          </p:nvSpPr>
          <p:spPr bwMode="auto">
            <a:xfrm>
              <a:off x="1392" y="3149"/>
              <a:ext cx="4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solidFill>
                    <a:srgbClr val="0000FF"/>
                  </a:solidFill>
                </a:rPr>
                <a:t>N</a:t>
              </a:r>
              <a:r>
                <a:rPr lang="en-US" altLang="en-US" sz="2400" dirty="0">
                  <a:solidFill>
                    <a:srgbClr val="00B050"/>
                  </a:solidFill>
                </a:rPr>
                <a:t>O</a:t>
              </a:r>
              <a:r>
                <a:rPr lang="en-US" altLang="en-US" sz="2400" baseline="-25000" dirty="0"/>
                <a:t>2</a:t>
              </a:r>
            </a:p>
          </p:txBody>
        </p:sp>
        <p:sp>
          <p:nvSpPr>
            <p:cNvPr id="94218" name="Text Box 10"/>
            <p:cNvSpPr txBox="1">
              <a:spLocks noChangeArrowheads="1"/>
            </p:cNvSpPr>
            <p:nvPr/>
          </p:nvSpPr>
          <p:spPr bwMode="auto">
            <a:xfrm>
              <a:off x="1734" y="3072"/>
              <a:ext cx="1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a:solidFill>
                    <a:srgbClr val="FF0000"/>
                  </a:solidFill>
                </a:rPr>
                <a:t>-</a:t>
              </a:r>
            </a:p>
          </p:txBody>
        </p:sp>
      </p:grpSp>
      <p:sp>
        <p:nvSpPr>
          <p:cNvPr id="94219" name="Text Box 11"/>
          <p:cNvSpPr txBox="1">
            <a:spLocks noChangeArrowheads="1"/>
          </p:cNvSpPr>
          <p:nvPr/>
        </p:nvSpPr>
        <p:spPr bwMode="auto">
          <a:xfrm>
            <a:off x="6160475" y="4746959"/>
            <a:ext cx="2449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solidFill>
                  <a:srgbClr val="0000FF"/>
                </a:solidFill>
              </a:rPr>
              <a:t>5</a:t>
            </a:r>
            <a:r>
              <a:rPr lang="en-US" altLang="en-US" sz="2400" dirty="0"/>
              <a:t> + (2 x </a:t>
            </a:r>
            <a:r>
              <a:rPr lang="en-US" altLang="en-US" sz="2400" dirty="0">
                <a:solidFill>
                  <a:srgbClr val="00B050"/>
                </a:solidFill>
              </a:rPr>
              <a:t>6</a:t>
            </a:r>
            <a:r>
              <a:rPr lang="en-US" altLang="en-US" sz="2400" dirty="0"/>
              <a:t>) + </a:t>
            </a:r>
            <a:r>
              <a:rPr lang="en-US" altLang="en-US" sz="2400" dirty="0">
                <a:solidFill>
                  <a:srgbClr val="FF0000"/>
                </a:solidFill>
              </a:rPr>
              <a:t>1</a:t>
            </a:r>
            <a:r>
              <a:rPr lang="en-US" altLang="en-US" sz="2400" dirty="0"/>
              <a:t> = 18</a:t>
            </a:r>
          </a:p>
        </p:txBody>
      </p:sp>
      <p:sp>
        <p:nvSpPr>
          <p:cNvPr id="94220" name="Text Box 12"/>
          <p:cNvSpPr txBox="1">
            <a:spLocks noChangeArrowheads="1"/>
          </p:cNvSpPr>
          <p:nvPr/>
        </p:nvSpPr>
        <p:spPr bwMode="auto">
          <a:xfrm>
            <a:off x="6160475" y="5362441"/>
            <a:ext cx="2449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solidFill>
                  <a:srgbClr val="0000FF"/>
                </a:solidFill>
              </a:rPr>
              <a:t>7</a:t>
            </a:r>
            <a:r>
              <a:rPr lang="en-US" altLang="en-US" sz="2400" dirty="0"/>
              <a:t> + (2 x </a:t>
            </a:r>
            <a:r>
              <a:rPr lang="en-US" altLang="en-US" sz="2400" dirty="0">
                <a:solidFill>
                  <a:srgbClr val="00B050"/>
                </a:solidFill>
              </a:rPr>
              <a:t>7</a:t>
            </a:r>
            <a:r>
              <a:rPr lang="en-US" altLang="en-US" sz="2400" dirty="0"/>
              <a:t>) + </a:t>
            </a:r>
            <a:r>
              <a:rPr lang="en-US" altLang="en-US" sz="2400" dirty="0">
                <a:solidFill>
                  <a:srgbClr val="FF0000"/>
                </a:solidFill>
              </a:rPr>
              <a:t>1</a:t>
            </a:r>
            <a:r>
              <a:rPr lang="en-US" altLang="en-US" sz="2400" dirty="0"/>
              <a:t> = 22</a:t>
            </a:r>
          </a:p>
        </p:txBody>
      </p:sp>
      <p:grpSp>
        <p:nvGrpSpPr>
          <p:cNvPr id="94221" name="Group 13"/>
          <p:cNvGrpSpPr>
            <a:grpSpLocks/>
          </p:cNvGrpSpPr>
          <p:nvPr/>
        </p:nvGrpSpPr>
        <p:grpSpPr bwMode="auto">
          <a:xfrm>
            <a:off x="4326916" y="5154767"/>
            <a:ext cx="757238" cy="636589"/>
            <a:chOff x="1427" y="3600"/>
            <a:chExt cx="477" cy="401"/>
          </a:xfrm>
        </p:grpSpPr>
        <p:sp>
          <p:nvSpPr>
            <p:cNvPr id="94222" name="Text Box 14"/>
            <p:cNvSpPr txBox="1">
              <a:spLocks noChangeArrowheads="1"/>
            </p:cNvSpPr>
            <p:nvPr/>
          </p:nvSpPr>
          <p:spPr bwMode="auto">
            <a:xfrm>
              <a:off x="1427" y="3710"/>
              <a:ext cx="37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dirty="0">
                  <a:solidFill>
                    <a:srgbClr val="0000FF"/>
                  </a:solidFill>
                </a:rPr>
                <a:t>I</a:t>
              </a:r>
              <a:r>
                <a:rPr lang="en-US" altLang="en-US" sz="2400" dirty="0">
                  <a:solidFill>
                    <a:srgbClr val="00B050"/>
                  </a:solidFill>
                </a:rPr>
                <a:t>Cl</a:t>
              </a:r>
              <a:r>
                <a:rPr lang="en-US" altLang="en-US" sz="2400" baseline="-25000" dirty="0"/>
                <a:t>2</a:t>
              </a:r>
              <a:endParaRPr lang="en-US" altLang="en-US" sz="2400" baseline="30000" dirty="0"/>
            </a:p>
          </p:txBody>
        </p:sp>
        <p:sp>
          <p:nvSpPr>
            <p:cNvPr id="94223" name="Text Box 15"/>
            <p:cNvSpPr txBox="1">
              <a:spLocks noChangeArrowheads="1"/>
            </p:cNvSpPr>
            <p:nvPr/>
          </p:nvSpPr>
          <p:spPr bwMode="auto">
            <a:xfrm>
              <a:off x="1728" y="3600"/>
              <a:ext cx="1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a:solidFill>
                    <a:srgbClr val="FF0000"/>
                  </a:solidFill>
                </a:rPr>
                <a:t>-</a:t>
              </a:r>
            </a:p>
          </p:txBody>
        </p:sp>
      </p:grpSp>
      <p:sp>
        <p:nvSpPr>
          <p:cNvPr id="2" name="Title 1">
            <a:extLst>
              <a:ext uri="{FF2B5EF4-FFF2-40B4-BE49-F238E27FC236}">
                <a16:creationId xmlns:a16="http://schemas.microsoft.com/office/drawing/2014/main" id="{92F02E75-DA79-A749-95A9-788071DDBAC1}"/>
              </a:ext>
            </a:extLst>
          </p:cNvPr>
          <p:cNvSpPr>
            <a:spLocks noGrp="1"/>
          </p:cNvSpPr>
          <p:nvPr>
            <p:ph type="title"/>
          </p:nvPr>
        </p:nvSpPr>
        <p:spPr/>
        <p:txBody>
          <a:bodyPr>
            <a:normAutofit/>
          </a:bodyPr>
          <a:lstStyle/>
          <a:p>
            <a:r>
              <a:rPr lang="en-US" altLang="en-US" sz="4000" dirty="0">
                <a:latin typeface="+mn-lt"/>
              </a:rPr>
              <a:t>Rules for Drawing Lewis Dot Structures</a:t>
            </a:r>
            <a:endParaRPr lang="en-US" sz="4000" dirty="0">
              <a:latin typeface="+mn-lt"/>
            </a:endParaRPr>
          </a:p>
        </p:txBody>
      </p:sp>
    </p:spTree>
    <p:extLst>
      <p:ext uri="{BB962C8B-B14F-4D97-AF65-F5344CB8AC3E}">
        <p14:creationId xmlns:p14="http://schemas.microsoft.com/office/powerpoint/2010/main" val="2107550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42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42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94213" grpId="0"/>
      <p:bldP spid="94214" grpId="0"/>
      <p:bldP spid="94215" grpId="0"/>
      <p:bldP spid="94219" grpId="0"/>
      <p:bldP spid="942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2E75-DA79-A749-95A9-788071DDBAC1}"/>
              </a:ext>
            </a:extLst>
          </p:cNvPr>
          <p:cNvSpPr>
            <a:spLocks noGrp="1"/>
          </p:cNvSpPr>
          <p:nvPr>
            <p:ph type="title"/>
          </p:nvPr>
        </p:nvSpPr>
        <p:spPr/>
        <p:txBody>
          <a:bodyPr>
            <a:normAutofit/>
          </a:bodyPr>
          <a:lstStyle/>
          <a:p>
            <a:r>
              <a:rPr lang="en-US" altLang="en-US" sz="4000" dirty="0">
                <a:latin typeface="+mn-lt"/>
              </a:rPr>
              <a:t>Rules for Drawing Lewis Dot Structures</a:t>
            </a:r>
            <a:endParaRPr lang="en-US" sz="4000" dirty="0">
              <a:latin typeface="+mn-lt"/>
            </a:endParaRPr>
          </a:p>
        </p:txBody>
      </p:sp>
      <p:sp>
        <p:nvSpPr>
          <p:cNvPr id="17" name="Text Box 2">
            <a:extLst>
              <a:ext uri="{FF2B5EF4-FFF2-40B4-BE49-F238E27FC236}">
                <a16:creationId xmlns:a16="http://schemas.microsoft.com/office/drawing/2014/main" id="{B2FCFEA1-5913-B64E-83B4-24723D961AC6}"/>
              </a:ext>
            </a:extLst>
          </p:cNvPr>
          <p:cNvSpPr txBox="1">
            <a:spLocks noChangeArrowheads="1"/>
          </p:cNvSpPr>
          <p:nvPr/>
        </p:nvSpPr>
        <p:spPr bwMode="auto">
          <a:xfrm>
            <a:off x="1229874" y="2166347"/>
            <a:ext cx="97322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68313" lvl="1" indent="-11113"/>
            <a:r>
              <a:rPr lang="en-US" altLang="en-US" sz="2400" dirty="0">
                <a:latin typeface="+mn-lt"/>
              </a:rPr>
              <a:t>Connect the “outer” atoms to the “inner” atoms using pairs of electrons. [Use a line to indicate a pair of bonding electrons].</a:t>
            </a:r>
          </a:p>
        </p:txBody>
      </p:sp>
      <p:sp>
        <p:nvSpPr>
          <p:cNvPr id="18" name="Text Box 3">
            <a:extLst>
              <a:ext uri="{FF2B5EF4-FFF2-40B4-BE49-F238E27FC236}">
                <a16:creationId xmlns:a16="http://schemas.microsoft.com/office/drawing/2014/main" id="{6081B28A-B165-1A40-94AB-E6B1534527E8}"/>
              </a:ext>
            </a:extLst>
          </p:cNvPr>
          <p:cNvSpPr txBox="1">
            <a:spLocks noChangeArrowheads="1"/>
          </p:cNvSpPr>
          <p:nvPr/>
        </p:nvSpPr>
        <p:spPr bwMode="auto">
          <a:xfrm>
            <a:off x="842315" y="1602686"/>
            <a:ext cx="26691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dirty="0"/>
              <a:t>Step 3: Draw Bonds</a:t>
            </a:r>
          </a:p>
        </p:txBody>
      </p:sp>
      <p:graphicFrame>
        <p:nvGraphicFramePr>
          <p:cNvPr id="19" name="Object 4">
            <a:extLst>
              <a:ext uri="{FF2B5EF4-FFF2-40B4-BE49-F238E27FC236}">
                <a16:creationId xmlns:a16="http://schemas.microsoft.com/office/drawing/2014/main" id="{FB5C1241-D68D-B144-A28E-41378AB62EEE}"/>
              </a:ext>
            </a:extLst>
          </p:cNvPr>
          <p:cNvGraphicFramePr>
            <a:graphicFrameLocks noChangeAspect="1"/>
          </p:cNvGraphicFramePr>
          <p:nvPr>
            <p:extLst>
              <p:ext uri="{D42A27DB-BD31-4B8C-83A1-F6EECF244321}">
                <p14:modId xmlns:p14="http://schemas.microsoft.com/office/powerpoint/2010/main" val="856248157"/>
              </p:ext>
            </p:extLst>
          </p:nvPr>
        </p:nvGraphicFramePr>
        <p:xfrm>
          <a:off x="2350476" y="3915507"/>
          <a:ext cx="954088" cy="990600"/>
        </p:xfrm>
        <a:graphic>
          <a:graphicData uri="http://schemas.openxmlformats.org/presentationml/2006/ole">
            <mc:AlternateContent xmlns:mc="http://schemas.openxmlformats.org/markup-compatibility/2006">
              <mc:Choice xmlns:v="urn:schemas-microsoft-com:vml" Requires="v">
                <p:oleObj spid="_x0000_s68989" name="CS ChemDraw Drawing" r:id="rId4" imgW="4787900" imgH="4965700" progId="ChemDraw.Document.6.0">
                  <p:embed/>
                </p:oleObj>
              </mc:Choice>
              <mc:Fallback>
                <p:oleObj name="CS ChemDraw Drawing" r:id="rId4" imgW="4787900" imgH="4965700" progId="ChemDraw.Document.6.0">
                  <p:embed/>
                  <p:pic>
                    <p:nvPicPr>
                      <p:cNvPr id="952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0476" y="3915507"/>
                        <a:ext cx="9540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5">
            <a:extLst>
              <a:ext uri="{FF2B5EF4-FFF2-40B4-BE49-F238E27FC236}">
                <a16:creationId xmlns:a16="http://schemas.microsoft.com/office/drawing/2014/main" id="{D1B83B1D-BACA-7942-AF22-DFA5B07701CF}"/>
              </a:ext>
            </a:extLst>
          </p:cNvPr>
          <p:cNvGraphicFramePr>
            <a:graphicFrameLocks noChangeAspect="1"/>
          </p:cNvGraphicFramePr>
          <p:nvPr>
            <p:extLst>
              <p:ext uri="{D42A27DB-BD31-4B8C-83A1-F6EECF244321}">
                <p14:modId xmlns:p14="http://schemas.microsoft.com/office/powerpoint/2010/main" val="392135237"/>
              </p:ext>
            </p:extLst>
          </p:nvPr>
        </p:nvGraphicFramePr>
        <p:xfrm>
          <a:off x="4271351" y="4104420"/>
          <a:ext cx="1092200" cy="614362"/>
        </p:xfrm>
        <a:graphic>
          <a:graphicData uri="http://schemas.openxmlformats.org/presentationml/2006/ole">
            <mc:AlternateContent xmlns:mc="http://schemas.openxmlformats.org/markup-compatibility/2006">
              <mc:Choice xmlns:v="urn:schemas-microsoft-com:vml" Requires="v">
                <p:oleObj spid="_x0000_s68990" name="CS ChemDraw Drawing" r:id="rId6" imgW="5473700" imgH="3086100" progId="ChemDraw.Document.6.0">
                  <p:embed/>
                </p:oleObj>
              </mc:Choice>
              <mc:Fallback>
                <p:oleObj name="CS ChemDraw Drawing" r:id="rId6" imgW="5473700" imgH="3086100" progId="ChemDraw.Document.6.0">
                  <p:embed/>
                  <p:pic>
                    <p:nvPicPr>
                      <p:cNvPr id="9523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1351" y="4104420"/>
                        <a:ext cx="109220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6">
            <a:extLst>
              <a:ext uri="{FF2B5EF4-FFF2-40B4-BE49-F238E27FC236}">
                <a16:creationId xmlns:a16="http://schemas.microsoft.com/office/drawing/2014/main" id="{F4E191DC-C1D4-1E40-B868-C0D87832A366}"/>
              </a:ext>
            </a:extLst>
          </p:cNvPr>
          <p:cNvGraphicFramePr>
            <a:graphicFrameLocks noChangeAspect="1"/>
          </p:cNvGraphicFramePr>
          <p:nvPr>
            <p:extLst>
              <p:ext uri="{D42A27DB-BD31-4B8C-83A1-F6EECF244321}">
                <p14:modId xmlns:p14="http://schemas.microsoft.com/office/powerpoint/2010/main" val="2704908753"/>
              </p:ext>
            </p:extLst>
          </p:nvPr>
        </p:nvGraphicFramePr>
        <p:xfrm>
          <a:off x="6331927" y="4299682"/>
          <a:ext cx="968375" cy="223838"/>
        </p:xfrm>
        <a:graphic>
          <a:graphicData uri="http://schemas.openxmlformats.org/presentationml/2006/ole">
            <mc:AlternateContent xmlns:mc="http://schemas.openxmlformats.org/markup-compatibility/2006">
              <mc:Choice xmlns:v="urn:schemas-microsoft-com:vml" Requires="v">
                <p:oleObj spid="_x0000_s68991" name="CS ChemDraw Drawing" r:id="rId8" imgW="4851400" imgH="1130300" progId="ChemDraw.Document.6.0">
                  <p:embed/>
                </p:oleObj>
              </mc:Choice>
              <mc:Fallback>
                <p:oleObj name="CS ChemDraw Drawing" r:id="rId8" imgW="4851400" imgH="1130300" progId="ChemDraw.Document.6.0">
                  <p:embed/>
                  <p:pic>
                    <p:nvPicPr>
                      <p:cNvPr id="9523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1927" y="4299682"/>
                        <a:ext cx="96837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2" name="Object 7">
            <a:extLst>
              <a:ext uri="{FF2B5EF4-FFF2-40B4-BE49-F238E27FC236}">
                <a16:creationId xmlns:a16="http://schemas.microsoft.com/office/drawing/2014/main" id="{6648B97B-0F1F-D24F-8FDC-87B34F530AD7}"/>
              </a:ext>
            </a:extLst>
          </p:cNvPr>
          <p:cNvGraphicFramePr>
            <a:graphicFrameLocks noChangeAspect="1"/>
          </p:cNvGraphicFramePr>
          <p:nvPr>
            <p:extLst>
              <p:ext uri="{D42A27DB-BD31-4B8C-83A1-F6EECF244321}">
                <p14:modId xmlns:p14="http://schemas.microsoft.com/office/powerpoint/2010/main" val="3399345820"/>
              </p:ext>
            </p:extLst>
          </p:nvPr>
        </p:nvGraphicFramePr>
        <p:xfrm>
          <a:off x="8268676" y="4294920"/>
          <a:ext cx="1092200" cy="233362"/>
        </p:xfrm>
        <a:graphic>
          <a:graphicData uri="http://schemas.openxmlformats.org/presentationml/2006/ole">
            <mc:AlternateContent xmlns:mc="http://schemas.openxmlformats.org/markup-compatibility/2006">
              <mc:Choice xmlns:v="urn:schemas-microsoft-com:vml" Requires="v">
                <p:oleObj spid="_x0000_s68992" name="CS ChemDraw Drawing" r:id="rId10" imgW="5473700" imgH="1181100" progId="ChemDraw.Document.6.0">
                  <p:embed/>
                </p:oleObj>
              </mc:Choice>
              <mc:Fallback>
                <p:oleObj name="CS ChemDraw Drawing" r:id="rId10" imgW="5473700" imgH="1181100" progId="ChemDraw.Document.6.0">
                  <p:embed/>
                  <p:pic>
                    <p:nvPicPr>
                      <p:cNvPr id="95239"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68676" y="4294920"/>
                        <a:ext cx="1092200"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88943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2E75-DA79-A749-95A9-788071DDBAC1}"/>
              </a:ext>
            </a:extLst>
          </p:cNvPr>
          <p:cNvSpPr>
            <a:spLocks noGrp="1"/>
          </p:cNvSpPr>
          <p:nvPr>
            <p:ph type="title"/>
          </p:nvPr>
        </p:nvSpPr>
        <p:spPr/>
        <p:txBody>
          <a:bodyPr>
            <a:normAutofit/>
          </a:bodyPr>
          <a:lstStyle/>
          <a:p>
            <a:r>
              <a:rPr lang="en-US" altLang="en-US" sz="4000" dirty="0">
                <a:latin typeface="+mn-lt"/>
              </a:rPr>
              <a:t>Rules for Drawing Lewis Dot Structures</a:t>
            </a:r>
            <a:endParaRPr lang="en-US" sz="4000" dirty="0">
              <a:latin typeface="+mn-lt"/>
            </a:endParaRPr>
          </a:p>
        </p:txBody>
      </p:sp>
      <p:sp>
        <p:nvSpPr>
          <p:cNvPr id="9" name="Text Box 2">
            <a:extLst>
              <a:ext uri="{FF2B5EF4-FFF2-40B4-BE49-F238E27FC236}">
                <a16:creationId xmlns:a16="http://schemas.microsoft.com/office/drawing/2014/main" id="{CE6910BC-608F-004C-8CDD-2E882EBDAD1F}"/>
              </a:ext>
            </a:extLst>
          </p:cNvPr>
          <p:cNvSpPr txBox="1">
            <a:spLocks noChangeArrowheads="1"/>
          </p:cNvSpPr>
          <p:nvPr/>
        </p:nvSpPr>
        <p:spPr bwMode="auto">
          <a:xfrm>
            <a:off x="1424849" y="2171225"/>
            <a:ext cx="93423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68313" lvl="1" indent="-11113"/>
            <a:r>
              <a:rPr lang="en-US" altLang="en-US" sz="2400" dirty="0">
                <a:latin typeface="+mn-lt"/>
              </a:rPr>
              <a:t>Add electron pairs to outer atoms so that they all have their full octet </a:t>
            </a:r>
            <a:br>
              <a:rPr lang="en-US" altLang="en-US" sz="2400" dirty="0">
                <a:latin typeface="+mn-lt"/>
              </a:rPr>
            </a:br>
            <a:r>
              <a:rPr lang="en-US" altLang="en-US" sz="2400" dirty="0">
                <a:latin typeface="+mn-lt"/>
              </a:rPr>
              <a:t>[Hydrogen only needs 2 electrons for this, all other atoms need 8].</a:t>
            </a:r>
          </a:p>
        </p:txBody>
      </p:sp>
      <p:sp>
        <p:nvSpPr>
          <p:cNvPr id="10" name="Text Box 3">
            <a:extLst>
              <a:ext uri="{FF2B5EF4-FFF2-40B4-BE49-F238E27FC236}">
                <a16:creationId xmlns:a16="http://schemas.microsoft.com/office/drawing/2014/main" id="{81E80EED-9FD9-064F-9958-FCBF1C9A8674}"/>
              </a:ext>
            </a:extLst>
          </p:cNvPr>
          <p:cNvSpPr txBox="1">
            <a:spLocks noChangeArrowheads="1"/>
          </p:cNvSpPr>
          <p:nvPr/>
        </p:nvSpPr>
        <p:spPr bwMode="auto">
          <a:xfrm>
            <a:off x="838200" y="1608952"/>
            <a:ext cx="45807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dirty="0"/>
              <a:t>Step 4: Fill octets of “outer” atoms</a:t>
            </a:r>
          </a:p>
        </p:txBody>
      </p:sp>
      <p:graphicFrame>
        <p:nvGraphicFramePr>
          <p:cNvPr id="11" name="Object 4">
            <a:extLst>
              <a:ext uri="{FF2B5EF4-FFF2-40B4-BE49-F238E27FC236}">
                <a16:creationId xmlns:a16="http://schemas.microsoft.com/office/drawing/2014/main" id="{6DB910A3-19D8-AB4E-9DD3-4C5E2C5EE326}"/>
              </a:ext>
            </a:extLst>
          </p:cNvPr>
          <p:cNvGraphicFramePr>
            <a:graphicFrameLocks noChangeAspect="1"/>
          </p:cNvGraphicFramePr>
          <p:nvPr>
            <p:extLst>
              <p:ext uri="{D42A27DB-BD31-4B8C-83A1-F6EECF244321}">
                <p14:modId xmlns:p14="http://schemas.microsoft.com/office/powerpoint/2010/main" val="3370367644"/>
              </p:ext>
            </p:extLst>
          </p:nvPr>
        </p:nvGraphicFramePr>
        <p:xfrm>
          <a:off x="2262554" y="3985845"/>
          <a:ext cx="954088" cy="990600"/>
        </p:xfrm>
        <a:graphic>
          <a:graphicData uri="http://schemas.openxmlformats.org/presentationml/2006/ole">
            <mc:AlternateContent xmlns:mc="http://schemas.openxmlformats.org/markup-compatibility/2006">
              <mc:Choice xmlns:v="urn:schemas-microsoft-com:vml" Requires="v">
                <p:oleObj spid="_x0000_s70009" name="CS ChemDraw Drawing" r:id="rId4" imgW="4787900" imgH="4965700" progId="ChemDraw.Document.6.0">
                  <p:embed/>
                </p:oleObj>
              </mc:Choice>
              <mc:Fallback>
                <p:oleObj name="CS ChemDraw Drawing" r:id="rId4" imgW="4787900" imgH="4965700" progId="ChemDraw.Document.6.0">
                  <p:embed/>
                  <p:pic>
                    <p:nvPicPr>
                      <p:cNvPr id="9626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554" y="3985845"/>
                        <a:ext cx="9540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12" name="Group 5">
            <a:extLst>
              <a:ext uri="{FF2B5EF4-FFF2-40B4-BE49-F238E27FC236}">
                <a16:creationId xmlns:a16="http://schemas.microsoft.com/office/drawing/2014/main" id="{F5864A50-907E-224E-AC46-0573048AFF3E}"/>
              </a:ext>
            </a:extLst>
          </p:cNvPr>
          <p:cNvGrpSpPr>
            <a:grpSpLocks/>
          </p:cNvGrpSpPr>
          <p:nvPr/>
        </p:nvGrpSpPr>
        <p:grpSpPr bwMode="auto">
          <a:xfrm>
            <a:off x="8129954" y="4290645"/>
            <a:ext cx="1295400" cy="457200"/>
            <a:chOff x="4272" y="2448"/>
            <a:chExt cx="816" cy="288"/>
          </a:xfrm>
        </p:grpSpPr>
        <p:graphicFrame>
          <p:nvGraphicFramePr>
            <p:cNvPr id="13" name="Object 6">
              <a:extLst>
                <a:ext uri="{FF2B5EF4-FFF2-40B4-BE49-F238E27FC236}">
                  <a16:creationId xmlns:a16="http://schemas.microsoft.com/office/drawing/2014/main" id="{2BA084B1-8AA9-9945-8784-9B0DB0CEC909}"/>
                </a:ext>
              </a:extLst>
            </p:cNvPr>
            <p:cNvGraphicFramePr>
              <a:graphicFrameLocks noChangeAspect="1"/>
            </p:cNvGraphicFramePr>
            <p:nvPr/>
          </p:nvGraphicFramePr>
          <p:xfrm>
            <a:off x="4304" y="2517"/>
            <a:ext cx="688" cy="147"/>
          </p:xfrm>
          <a:graphic>
            <a:graphicData uri="http://schemas.openxmlformats.org/presentationml/2006/ole">
              <mc:AlternateContent xmlns:mc="http://schemas.openxmlformats.org/markup-compatibility/2006">
                <mc:Choice xmlns:v="urn:schemas-microsoft-com:vml" Requires="v">
                  <p:oleObj spid="_x0000_s70010" name="CS ChemDraw Drawing" r:id="rId6" imgW="5473700" imgH="1181100" progId="ChemDraw.Document.6.0">
                    <p:embed/>
                  </p:oleObj>
                </mc:Choice>
                <mc:Fallback>
                  <p:oleObj name="CS ChemDraw Drawing" r:id="rId6" imgW="5473700" imgH="1181100" progId="ChemDraw.Document.6.0">
                    <p:embed/>
                    <p:pic>
                      <p:nvPicPr>
                        <p:cNvPr id="9626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 y="2517"/>
                          <a:ext cx="688"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Oval 7">
              <a:extLst>
                <a:ext uri="{FF2B5EF4-FFF2-40B4-BE49-F238E27FC236}">
                  <a16:creationId xmlns:a16="http://schemas.microsoft.com/office/drawing/2014/main" id="{EA3E37D8-C9C6-1142-9D75-458B828FB6F1}"/>
                </a:ext>
              </a:extLst>
            </p:cNvPr>
            <p:cNvSpPr>
              <a:spLocks noChangeArrowheads="1"/>
            </p:cNvSpPr>
            <p:nvPr/>
          </p:nvSpPr>
          <p:spPr bwMode="auto">
            <a:xfrm>
              <a:off x="4320" y="244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8">
              <a:extLst>
                <a:ext uri="{FF2B5EF4-FFF2-40B4-BE49-F238E27FC236}">
                  <a16:creationId xmlns:a16="http://schemas.microsoft.com/office/drawing/2014/main" id="{ADE06D9D-1F22-3D41-B3DC-73C93E050738}"/>
                </a:ext>
              </a:extLst>
            </p:cNvPr>
            <p:cNvSpPr>
              <a:spLocks noChangeArrowheads="1"/>
            </p:cNvSpPr>
            <p:nvPr/>
          </p:nvSpPr>
          <p:spPr bwMode="auto">
            <a:xfrm>
              <a:off x="4416" y="244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6" name="Group 9">
              <a:extLst>
                <a:ext uri="{FF2B5EF4-FFF2-40B4-BE49-F238E27FC236}">
                  <a16:creationId xmlns:a16="http://schemas.microsoft.com/office/drawing/2014/main" id="{037F4C93-DEDB-CC46-89F4-606E9D0A0E3D}"/>
                </a:ext>
              </a:extLst>
            </p:cNvPr>
            <p:cNvGrpSpPr>
              <a:grpSpLocks/>
            </p:cNvGrpSpPr>
            <p:nvPr/>
          </p:nvGrpSpPr>
          <p:grpSpPr bwMode="auto">
            <a:xfrm>
              <a:off x="4272" y="2532"/>
              <a:ext cx="48" cy="144"/>
              <a:chOff x="3024" y="3696"/>
              <a:chExt cx="48" cy="144"/>
            </a:xfrm>
          </p:grpSpPr>
          <p:sp>
            <p:nvSpPr>
              <p:cNvPr id="33" name="Oval 10">
                <a:extLst>
                  <a:ext uri="{FF2B5EF4-FFF2-40B4-BE49-F238E27FC236}">
                    <a16:creationId xmlns:a16="http://schemas.microsoft.com/office/drawing/2014/main" id="{D4AAD8D7-4FC8-FF43-8641-DE8B04FAE7D8}"/>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Oval 11">
                <a:extLst>
                  <a:ext uri="{FF2B5EF4-FFF2-40B4-BE49-F238E27FC236}">
                    <a16:creationId xmlns:a16="http://schemas.microsoft.com/office/drawing/2014/main" id="{033CABDA-C462-A54C-A703-28806A023B52}"/>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3" name="Oval 12">
              <a:extLst>
                <a:ext uri="{FF2B5EF4-FFF2-40B4-BE49-F238E27FC236}">
                  <a16:creationId xmlns:a16="http://schemas.microsoft.com/office/drawing/2014/main" id="{2B1FAE54-7776-6441-81FE-0AC0B63F6299}"/>
                </a:ext>
              </a:extLst>
            </p:cNvPr>
            <p:cNvSpPr>
              <a:spLocks noChangeArrowheads="1"/>
            </p:cNvSpPr>
            <p:nvPr/>
          </p:nvSpPr>
          <p:spPr bwMode="auto">
            <a:xfrm>
              <a:off x="4320" y="268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13">
              <a:extLst>
                <a:ext uri="{FF2B5EF4-FFF2-40B4-BE49-F238E27FC236}">
                  <a16:creationId xmlns:a16="http://schemas.microsoft.com/office/drawing/2014/main" id="{A5E02CB9-CBD4-1346-BA64-5B4397A7280F}"/>
                </a:ext>
              </a:extLst>
            </p:cNvPr>
            <p:cNvSpPr>
              <a:spLocks noChangeArrowheads="1"/>
            </p:cNvSpPr>
            <p:nvPr/>
          </p:nvSpPr>
          <p:spPr bwMode="auto">
            <a:xfrm>
              <a:off x="4416" y="268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5" name="Group 14">
              <a:extLst>
                <a:ext uri="{FF2B5EF4-FFF2-40B4-BE49-F238E27FC236}">
                  <a16:creationId xmlns:a16="http://schemas.microsoft.com/office/drawing/2014/main" id="{0F975FFE-FECD-6346-A363-72DED31CD040}"/>
                </a:ext>
              </a:extLst>
            </p:cNvPr>
            <p:cNvGrpSpPr>
              <a:grpSpLocks/>
            </p:cNvGrpSpPr>
            <p:nvPr/>
          </p:nvGrpSpPr>
          <p:grpSpPr bwMode="auto">
            <a:xfrm flipH="1">
              <a:off x="4896" y="2448"/>
              <a:ext cx="192" cy="288"/>
              <a:chOff x="4944" y="3216"/>
              <a:chExt cx="192" cy="288"/>
            </a:xfrm>
          </p:grpSpPr>
          <p:sp>
            <p:nvSpPr>
              <p:cNvPr id="26" name="Oval 15">
                <a:extLst>
                  <a:ext uri="{FF2B5EF4-FFF2-40B4-BE49-F238E27FC236}">
                    <a16:creationId xmlns:a16="http://schemas.microsoft.com/office/drawing/2014/main" id="{39DD649C-BE9E-E24A-8E33-06A9BCAB5F3B}"/>
                  </a:ext>
                </a:extLst>
              </p:cNvPr>
              <p:cNvSpPr>
                <a:spLocks noChangeArrowheads="1"/>
              </p:cNvSpPr>
              <p:nvPr/>
            </p:nvSpPr>
            <p:spPr bwMode="auto">
              <a:xfrm flipH="1">
                <a:off x="4992"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16">
                <a:extLst>
                  <a:ext uri="{FF2B5EF4-FFF2-40B4-BE49-F238E27FC236}">
                    <a16:creationId xmlns:a16="http://schemas.microsoft.com/office/drawing/2014/main" id="{0F916A38-7F0E-3D4A-8B79-05209FD22D89}"/>
                  </a:ext>
                </a:extLst>
              </p:cNvPr>
              <p:cNvSpPr>
                <a:spLocks noChangeArrowheads="1"/>
              </p:cNvSpPr>
              <p:nvPr/>
            </p:nvSpPr>
            <p:spPr bwMode="auto">
              <a:xfrm flipH="1">
                <a:off x="5088"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8" name="Group 17">
                <a:extLst>
                  <a:ext uri="{FF2B5EF4-FFF2-40B4-BE49-F238E27FC236}">
                    <a16:creationId xmlns:a16="http://schemas.microsoft.com/office/drawing/2014/main" id="{865B4314-C487-6B4B-B733-6BFD4902AF08}"/>
                  </a:ext>
                </a:extLst>
              </p:cNvPr>
              <p:cNvGrpSpPr>
                <a:grpSpLocks/>
              </p:cNvGrpSpPr>
              <p:nvPr/>
            </p:nvGrpSpPr>
            <p:grpSpPr bwMode="auto">
              <a:xfrm flipH="1">
                <a:off x="4944" y="3300"/>
                <a:ext cx="48" cy="144"/>
                <a:chOff x="3024" y="3696"/>
                <a:chExt cx="48" cy="144"/>
              </a:xfrm>
            </p:grpSpPr>
            <p:sp>
              <p:nvSpPr>
                <p:cNvPr id="31" name="Oval 18">
                  <a:extLst>
                    <a:ext uri="{FF2B5EF4-FFF2-40B4-BE49-F238E27FC236}">
                      <a16:creationId xmlns:a16="http://schemas.microsoft.com/office/drawing/2014/main" id="{64C3EB6E-B8C1-1042-ABA1-379397256377}"/>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Oval 19">
                  <a:extLst>
                    <a:ext uri="{FF2B5EF4-FFF2-40B4-BE49-F238E27FC236}">
                      <a16:creationId xmlns:a16="http://schemas.microsoft.com/office/drawing/2014/main" id="{E7BBE28F-4F79-0346-BE7E-A688985296F7}"/>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 name="Oval 20">
                <a:extLst>
                  <a:ext uri="{FF2B5EF4-FFF2-40B4-BE49-F238E27FC236}">
                    <a16:creationId xmlns:a16="http://schemas.microsoft.com/office/drawing/2014/main" id="{A9EB3559-AEA8-F843-B3DA-478F7076EE6B}"/>
                  </a:ext>
                </a:extLst>
              </p:cNvPr>
              <p:cNvSpPr>
                <a:spLocks noChangeArrowheads="1"/>
              </p:cNvSpPr>
              <p:nvPr/>
            </p:nvSpPr>
            <p:spPr bwMode="auto">
              <a:xfrm flipH="1">
                <a:off x="4992"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21">
                <a:extLst>
                  <a:ext uri="{FF2B5EF4-FFF2-40B4-BE49-F238E27FC236}">
                    <a16:creationId xmlns:a16="http://schemas.microsoft.com/office/drawing/2014/main" id="{6B42A901-6386-6347-960E-9A661470CA74}"/>
                  </a:ext>
                </a:extLst>
              </p:cNvPr>
              <p:cNvSpPr>
                <a:spLocks noChangeArrowheads="1"/>
              </p:cNvSpPr>
              <p:nvPr/>
            </p:nvSpPr>
            <p:spPr bwMode="auto">
              <a:xfrm flipH="1">
                <a:off x="5088"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35" name="Group 22">
            <a:extLst>
              <a:ext uri="{FF2B5EF4-FFF2-40B4-BE49-F238E27FC236}">
                <a16:creationId xmlns:a16="http://schemas.microsoft.com/office/drawing/2014/main" id="{D2E8CCA7-03E8-E34F-A456-66590C663B6D}"/>
              </a:ext>
            </a:extLst>
          </p:cNvPr>
          <p:cNvGrpSpPr>
            <a:grpSpLocks/>
          </p:cNvGrpSpPr>
          <p:nvPr/>
        </p:nvGrpSpPr>
        <p:grpSpPr bwMode="auto">
          <a:xfrm>
            <a:off x="6148754" y="4290645"/>
            <a:ext cx="1143000" cy="457200"/>
            <a:chOff x="3024" y="2448"/>
            <a:chExt cx="720" cy="288"/>
          </a:xfrm>
        </p:grpSpPr>
        <p:graphicFrame>
          <p:nvGraphicFramePr>
            <p:cNvPr id="36" name="Object 23">
              <a:extLst>
                <a:ext uri="{FF2B5EF4-FFF2-40B4-BE49-F238E27FC236}">
                  <a16:creationId xmlns:a16="http://schemas.microsoft.com/office/drawing/2014/main" id="{65548DDD-3D1E-A944-8534-29B6C64040E2}"/>
                </a:ext>
              </a:extLst>
            </p:cNvPr>
            <p:cNvGraphicFramePr>
              <a:graphicFrameLocks noChangeAspect="1"/>
            </p:cNvGraphicFramePr>
            <p:nvPr/>
          </p:nvGraphicFramePr>
          <p:xfrm>
            <a:off x="3084" y="2533"/>
            <a:ext cx="610" cy="141"/>
          </p:xfrm>
          <a:graphic>
            <a:graphicData uri="http://schemas.openxmlformats.org/presentationml/2006/ole">
              <mc:AlternateContent xmlns:mc="http://schemas.openxmlformats.org/markup-compatibility/2006">
                <mc:Choice xmlns:v="urn:schemas-microsoft-com:vml" Requires="v">
                  <p:oleObj spid="_x0000_s70011" name="CS ChemDraw Drawing" r:id="rId8" imgW="4851400" imgH="1130300" progId="ChemDraw.Document.6.0">
                    <p:embed/>
                  </p:oleObj>
                </mc:Choice>
                <mc:Fallback>
                  <p:oleObj name="CS ChemDraw Drawing" r:id="rId8" imgW="4851400" imgH="1130300" progId="ChemDraw.Document.6.0">
                    <p:embed/>
                    <p:pic>
                      <p:nvPicPr>
                        <p:cNvPr id="96279"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4" y="2533"/>
                          <a:ext cx="610"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7" name="Group 24">
              <a:extLst>
                <a:ext uri="{FF2B5EF4-FFF2-40B4-BE49-F238E27FC236}">
                  <a16:creationId xmlns:a16="http://schemas.microsoft.com/office/drawing/2014/main" id="{65C445D4-D24F-4F40-8516-4E889D00C7B1}"/>
                </a:ext>
              </a:extLst>
            </p:cNvPr>
            <p:cNvGrpSpPr>
              <a:grpSpLocks/>
            </p:cNvGrpSpPr>
            <p:nvPr/>
          </p:nvGrpSpPr>
          <p:grpSpPr bwMode="auto">
            <a:xfrm>
              <a:off x="3024" y="2448"/>
              <a:ext cx="192" cy="288"/>
              <a:chOff x="3024" y="3600"/>
              <a:chExt cx="192" cy="288"/>
            </a:xfrm>
          </p:grpSpPr>
          <p:sp>
            <p:nvSpPr>
              <p:cNvPr id="46" name="Oval 25">
                <a:extLst>
                  <a:ext uri="{FF2B5EF4-FFF2-40B4-BE49-F238E27FC236}">
                    <a16:creationId xmlns:a16="http://schemas.microsoft.com/office/drawing/2014/main" id="{973B7308-9056-7C4F-8CCC-36C5B3CB894A}"/>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Oval 26">
                <a:extLst>
                  <a:ext uri="{FF2B5EF4-FFF2-40B4-BE49-F238E27FC236}">
                    <a16:creationId xmlns:a16="http://schemas.microsoft.com/office/drawing/2014/main" id="{2A917C7E-BC1A-A043-99EE-B58404E7143A}"/>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8" name="Group 27">
                <a:extLst>
                  <a:ext uri="{FF2B5EF4-FFF2-40B4-BE49-F238E27FC236}">
                    <a16:creationId xmlns:a16="http://schemas.microsoft.com/office/drawing/2014/main" id="{3F43122A-76C0-8B4A-84B1-AA856E2D3299}"/>
                  </a:ext>
                </a:extLst>
              </p:cNvPr>
              <p:cNvGrpSpPr>
                <a:grpSpLocks/>
              </p:cNvGrpSpPr>
              <p:nvPr/>
            </p:nvGrpSpPr>
            <p:grpSpPr bwMode="auto">
              <a:xfrm>
                <a:off x="3024" y="3684"/>
                <a:ext cx="48" cy="144"/>
                <a:chOff x="3024" y="3696"/>
                <a:chExt cx="48" cy="144"/>
              </a:xfrm>
            </p:grpSpPr>
            <p:sp>
              <p:nvSpPr>
                <p:cNvPr id="51" name="Oval 28">
                  <a:extLst>
                    <a:ext uri="{FF2B5EF4-FFF2-40B4-BE49-F238E27FC236}">
                      <a16:creationId xmlns:a16="http://schemas.microsoft.com/office/drawing/2014/main" id="{27056770-ABCA-1445-9AE9-9775C9A08E88}"/>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Oval 29">
                  <a:extLst>
                    <a:ext uri="{FF2B5EF4-FFF2-40B4-BE49-F238E27FC236}">
                      <a16:creationId xmlns:a16="http://schemas.microsoft.com/office/drawing/2014/main" id="{E518E472-299C-7F41-AB59-EA2BAB9ADB78}"/>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9" name="Oval 30">
                <a:extLst>
                  <a:ext uri="{FF2B5EF4-FFF2-40B4-BE49-F238E27FC236}">
                    <a16:creationId xmlns:a16="http://schemas.microsoft.com/office/drawing/2014/main" id="{A6D89009-5CD1-8A4B-A93F-52CB77BB08DF}"/>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 name="Oval 31">
                <a:extLst>
                  <a:ext uri="{FF2B5EF4-FFF2-40B4-BE49-F238E27FC236}">
                    <a16:creationId xmlns:a16="http://schemas.microsoft.com/office/drawing/2014/main" id="{D92915A2-BBC4-CF40-8308-506318349B5E}"/>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8" name="Group 32">
              <a:extLst>
                <a:ext uri="{FF2B5EF4-FFF2-40B4-BE49-F238E27FC236}">
                  <a16:creationId xmlns:a16="http://schemas.microsoft.com/office/drawing/2014/main" id="{A774FE9E-3462-AC46-8F91-304CC11A0062}"/>
                </a:ext>
              </a:extLst>
            </p:cNvPr>
            <p:cNvGrpSpPr>
              <a:grpSpLocks/>
            </p:cNvGrpSpPr>
            <p:nvPr/>
          </p:nvGrpSpPr>
          <p:grpSpPr bwMode="auto">
            <a:xfrm flipH="1">
              <a:off x="3552" y="2448"/>
              <a:ext cx="192" cy="288"/>
              <a:chOff x="4944" y="3216"/>
              <a:chExt cx="192" cy="288"/>
            </a:xfrm>
          </p:grpSpPr>
          <p:sp>
            <p:nvSpPr>
              <p:cNvPr id="39" name="Oval 33">
                <a:extLst>
                  <a:ext uri="{FF2B5EF4-FFF2-40B4-BE49-F238E27FC236}">
                    <a16:creationId xmlns:a16="http://schemas.microsoft.com/office/drawing/2014/main" id="{66B58EAC-C75B-CF4C-991A-9E3B44F4374C}"/>
                  </a:ext>
                </a:extLst>
              </p:cNvPr>
              <p:cNvSpPr>
                <a:spLocks noChangeArrowheads="1"/>
              </p:cNvSpPr>
              <p:nvPr/>
            </p:nvSpPr>
            <p:spPr bwMode="auto">
              <a:xfrm flipH="1">
                <a:off x="4992"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Oval 34">
                <a:extLst>
                  <a:ext uri="{FF2B5EF4-FFF2-40B4-BE49-F238E27FC236}">
                    <a16:creationId xmlns:a16="http://schemas.microsoft.com/office/drawing/2014/main" id="{7EED34E8-D7F6-5748-97A7-9407C01F7EDC}"/>
                  </a:ext>
                </a:extLst>
              </p:cNvPr>
              <p:cNvSpPr>
                <a:spLocks noChangeArrowheads="1"/>
              </p:cNvSpPr>
              <p:nvPr/>
            </p:nvSpPr>
            <p:spPr bwMode="auto">
              <a:xfrm flipH="1">
                <a:off x="5088"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1" name="Group 35">
                <a:extLst>
                  <a:ext uri="{FF2B5EF4-FFF2-40B4-BE49-F238E27FC236}">
                    <a16:creationId xmlns:a16="http://schemas.microsoft.com/office/drawing/2014/main" id="{741B7A21-E5C7-FB49-A1E5-11953ED0E784}"/>
                  </a:ext>
                </a:extLst>
              </p:cNvPr>
              <p:cNvGrpSpPr>
                <a:grpSpLocks/>
              </p:cNvGrpSpPr>
              <p:nvPr/>
            </p:nvGrpSpPr>
            <p:grpSpPr bwMode="auto">
              <a:xfrm flipH="1">
                <a:off x="4944" y="3300"/>
                <a:ext cx="48" cy="144"/>
                <a:chOff x="3024" y="3696"/>
                <a:chExt cx="48" cy="144"/>
              </a:xfrm>
            </p:grpSpPr>
            <p:sp>
              <p:nvSpPr>
                <p:cNvPr id="44" name="Oval 36">
                  <a:extLst>
                    <a:ext uri="{FF2B5EF4-FFF2-40B4-BE49-F238E27FC236}">
                      <a16:creationId xmlns:a16="http://schemas.microsoft.com/office/drawing/2014/main" id="{D4792798-F35D-2345-A8D5-ACE350E94705}"/>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 name="Oval 37">
                  <a:extLst>
                    <a:ext uri="{FF2B5EF4-FFF2-40B4-BE49-F238E27FC236}">
                      <a16:creationId xmlns:a16="http://schemas.microsoft.com/office/drawing/2014/main" id="{FE1A4AE0-02A2-994F-B970-C977F34FD3F0}"/>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2" name="Oval 38">
                <a:extLst>
                  <a:ext uri="{FF2B5EF4-FFF2-40B4-BE49-F238E27FC236}">
                    <a16:creationId xmlns:a16="http://schemas.microsoft.com/office/drawing/2014/main" id="{15231D5E-A13A-6F46-AEF8-B4183E556417}"/>
                  </a:ext>
                </a:extLst>
              </p:cNvPr>
              <p:cNvSpPr>
                <a:spLocks noChangeArrowheads="1"/>
              </p:cNvSpPr>
              <p:nvPr/>
            </p:nvSpPr>
            <p:spPr bwMode="auto">
              <a:xfrm flipH="1">
                <a:off x="4992"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Oval 39">
                <a:extLst>
                  <a:ext uri="{FF2B5EF4-FFF2-40B4-BE49-F238E27FC236}">
                    <a16:creationId xmlns:a16="http://schemas.microsoft.com/office/drawing/2014/main" id="{28251D89-E60C-6547-B065-364B19BB35A9}"/>
                  </a:ext>
                </a:extLst>
              </p:cNvPr>
              <p:cNvSpPr>
                <a:spLocks noChangeArrowheads="1"/>
              </p:cNvSpPr>
              <p:nvPr/>
            </p:nvSpPr>
            <p:spPr bwMode="auto">
              <a:xfrm flipH="1">
                <a:off x="5088"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53" name="Group 40">
            <a:extLst>
              <a:ext uri="{FF2B5EF4-FFF2-40B4-BE49-F238E27FC236}">
                <a16:creationId xmlns:a16="http://schemas.microsoft.com/office/drawing/2014/main" id="{1A277388-0B06-2643-BDA4-891DBAFBA9E7}"/>
              </a:ext>
            </a:extLst>
          </p:cNvPr>
          <p:cNvGrpSpPr>
            <a:grpSpLocks/>
          </p:cNvGrpSpPr>
          <p:nvPr/>
        </p:nvGrpSpPr>
        <p:grpSpPr bwMode="auto">
          <a:xfrm>
            <a:off x="4091354" y="4138245"/>
            <a:ext cx="1295400" cy="762000"/>
            <a:chOff x="1728" y="2352"/>
            <a:chExt cx="816" cy="480"/>
          </a:xfrm>
        </p:grpSpPr>
        <p:graphicFrame>
          <p:nvGraphicFramePr>
            <p:cNvPr id="54" name="Object 41">
              <a:extLst>
                <a:ext uri="{FF2B5EF4-FFF2-40B4-BE49-F238E27FC236}">
                  <a16:creationId xmlns:a16="http://schemas.microsoft.com/office/drawing/2014/main" id="{10B81A3F-17C2-BC44-8807-E5A0EB8172B0}"/>
                </a:ext>
              </a:extLst>
            </p:cNvPr>
            <p:cNvGraphicFramePr>
              <a:graphicFrameLocks noChangeAspect="1"/>
            </p:cNvGraphicFramePr>
            <p:nvPr/>
          </p:nvGraphicFramePr>
          <p:xfrm>
            <a:off x="1786" y="2397"/>
            <a:ext cx="688" cy="387"/>
          </p:xfrm>
          <a:graphic>
            <a:graphicData uri="http://schemas.openxmlformats.org/presentationml/2006/ole">
              <mc:AlternateContent xmlns:mc="http://schemas.openxmlformats.org/markup-compatibility/2006">
                <mc:Choice xmlns:v="urn:schemas-microsoft-com:vml" Requires="v">
                  <p:oleObj spid="_x0000_s70012" name="CS ChemDraw Drawing" r:id="rId10" imgW="5473700" imgH="3086100" progId="ChemDraw.Document.6.0">
                    <p:embed/>
                  </p:oleObj>
                </mc:Choice>
                <mc:Fallback>
                  <p:oleObj name="CS ChemDraw Drawing" r:id="rId10" imgW="5473700" imgH="3086100" progId="ChemDraw.Document.6.0">
                    <p:embed/>
                    <p:pic>
                      <p:nvPicPr>
                        <p:cNvPr id="96297"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6" y="2397"/>
                          <a:ext cx="688"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55" name="Group 42">
              <a:extLst>
                <a:ext uri="{FF2B5EF4-FFF2-40B4-BE49-F238E27FC236}">
                  <a16:creationId xmlns:a16="http://schemas.microsoft.com/office/drawing/2014/main" id="{D28E0437-9D08-4042-8873-4F80F3EDE12E}"/>
                </a:ext>
              </a:extLst>
            </p:cNvPr>
            <p:cNvGrpSpPr>
              <a:grpSpLocks/>
            </p:cNvGrpSpPr>
            <p:nvPr/>
          </p:nvGrpSpPr>
          <p:grpSpPr bwMode="auto">
            <a:xfrm>
              <a:off x="1728" y="2352"/>
              <a:ext cx="192" cy="288"/>
              <a:chOff x="3024" y="3600"/>
              <a:chExt cx="192" cy="288"/>
            </a:xfrm>
          </p:grpSpPr>
          <p:sp>
            <p:nvSpPr>
              <p:cNvPr id="72" name="Oval 43">
                <a:extLst>
                  <a:ext uri="{FF2B5EF4-FFF2-40B4-BE49-F238E27FC236}">
                    <a16:creationId xmlns:a16="http://schemas.microsoft.com/office/drawing/2014/main" id="{755B60C9-09BA-8B49-AFA7-0992D5A280A2}"/>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 name="Oval 44">
                <a:extLst>
                  <a:ext uri="{FF2B5EF4-FFF2-40B4-BE49-F238E27FC236}">
                    <a16:creationId xmlns:a16="http://schemas.microsoft.com/office/drawing/2014/main" id="{9143F7BD-7A29-D041-9A85-85095AF5CD72}"/>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4" name="Group 45">
                <a:extLst>
                  <a:ext uri="{FF2B5EF4-FFF2-40B4-BE49-F238E27FC236}">
                    <a16:creationId xmlns:a16="http://schemas.microsoft.com/office/drawing/2014/main" id="{C7852FEB-E157-F540-A24A-27236FE12BE5}"/>
                  </a:ext>
                </a:extLst>
              </p:cNvPr>
              <p:cNvGrpSpPr>
                <a:grpSpLocks/>
              </p:cNvGrpSpPr>
              <p:nvPr/>
            </p:nvGrpSpPr>
            <p:grpSpPr bwMode="auto">
              <a:xfrm>
                <a:off x="3024" y="3684"/>
                <a:ext cx="48" cy="144"/>
                <a:chOff x="3024" y="3696"/>
                <a:chExt cx="48" cy="144"/>
              </a:xfrm>
            </p:grpSpPr>
            <p:sp>
              <p:nvSpPr>
                <p:cNvPr id="77" name="Oval 46">
                  <a:extLst>
                    <a:ext uri="{FF2B5EF4-FFF2-40B4-BE49-F238E27FC236}">
                      <a16:creationId xmlns:a16="http://schemas.microsoft.com/office/drawing/2014/main" id="{3E878DEF-D43A-414F-953D-DE5945D46AB9}"/>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 name="Oval 47">
                  <a:extLst>
                    <a:ext uri="{FF2B5EF4-FFF2-40B4-BE49-F238E27FC236}">
                      <a16:creationId xmlns:a16="http://schemas.microsoft.com/office/drawing/2014/main" id="{C667F206-1664-544C-B66F-96EB6DF76C53}"/>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5" name="Oval 48">
                <a:extLst>
                  <a:ext uri="{FF2B5EF4-FFF2-40B4-BE49-F238E27FC236}">
                    <a16:creationId xmlns:a16="http://schemas.microsoft.com/office/drawing/2014/main" id="{CBDE4350-EA81-434D-9666-13E997E0EB1D}"/>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 name="Oval 49">
                <a:extLst>
                  <a:ext uri="{FF2B5EF4-FFF2-40B4-BE49-F238E27FC236}">
                    <a16:creationId xmlns:a16="http://schemas.microsoft.com/office/drawing/2014/main" id="{1ADB1361-4E9B-E24C-8ABE-EA4BD670BBA8}"/>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6" name="Group 50">
              <a:extLst>
                <a:ext uri="{FF2B5EF4-FFF2-40B4-BE49-F238E27FC236}">
                  <a16:creationId xmlns:a16="http://schemas.microsoft.com/office/drawing/2014/main" id="{9C6762B7-A986-E448-8E51-5A22BA4D3678}"/>
                </a:ext>
              </a:extLst>
            </p:cNvPr>
            <p:cNvGrpSpPr>
              <a:grpSpLocks/>
            </p:cNvGrpSpPr>
            <p:nvPr/>
          </p:nvGrpSpPr>
          <p:grpSpPr bwMode="auto">
            <a:xfrm flipH="1">
              <a:off x="2352" y="2352"/>
              <a:ext cx="192" cy="288"/>
              <a:chOff x="3024" y="3600"/>
              <a:chExt cx="192" cy="288"/>
            </a:xfrm>
          </p:grpSpPr>
          <p:sp>
            <p:nvSpPr>
              <p:cNvPr id="65" name="Oval 51">
                <a:extLst>
                  <a:ext uri="{FF2B5EF4-FFF2-40B4-BE49-F238E27FC236}">
                    <a16:creationId xmlns:a16="http://schemas.microsoft.com/office/drawing/2014/main" id="{72723B38-F89D-F04D-9AE7-00A367C03D3F}"/>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Oval 52">
                <a:extLst>
                  <a:ext uri="{FF2B5EF4-FFF2-40B4-BE49-F238E27FC236}">
                    <a16:creationId xmlns:a16="http://schemas.microsoft.com/office/drawing/2014/main" id="{15B39E61-D082-0C41-8201-C7B8B3242618}"/>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7" name="Group 53">
                <a:extLst>
                  <a:ext uri="{FF2B5EF4-FFF2-40B4-BE49-F238E27FC236}">
                    <a16:creationId xmlns:a16="http://schemas.microsoft.com/office/drawing/2014/main" id="{503B767D-FF5D-F048-91C5-23A7F22B789E}"/>
                  </a:ext>
                </a:extLst>
              </p:cNvPr>
              <p:cNvGrpSpPr>
                <a:grpSpLocks/>
              </p:cNvGrpSpPr>
              <p:nvPr/>
            </p:nvGrpSpPr>
            <p:grpSpPr bwMode="auto">
              <a:xfrm>
                <a:off x="3024" y="3684"/>
                <a:ext cx="48" cy="144"/>
                <a:chOff x="3024" y="3696"/>
                <a:chExt cx="48" cy="144"/>
              </a:xfrm>
            </p:grpSpPr>
            <p:sp>
              <p:nvSpPr>
                <p:cNvPr id="70" name="Oval 54">
                  <a:extLst>
                    <a:ext uri="{FF2B5EF4-FFF2-40B4-BE49-F238E27FC236}">
                      <a16:creationId xmlns:a16="http://schemas.microsoft.com/office/drawing/2014/main" id="{D2F99262-119B-BE4C-8C20-A4C7AB7D1E9B}"/>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 name="Oval 55">
                  <a:extLst>
                    <a:ext uri="{FF2B5EF4-FFF2-40B4-BE49-F238E27FC236}">
                      <a16:creationId xmlns:a16="http://schemas.microsoft.com/office/drawing/2014/main" id="{048123F6-67DA-544E-B60E-906DCC52FFB6}"/>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8" name="Oval 56">
                <a:extLst>
                  <a:ext uri="{FF2B5EF4-FFF2-40B4-BE49-F238E27FC236}">
                    <a16:creationId xmlns:a16="http://schemas.microsoft.com/office/drawing/2014/main" id="{9EB1360A-871F-F041-88AB-49C79D4D2718}"/>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 name="Oval 57">
                <a:extLst>
                  <a:ext uri="{FF2B5EF4-FFF2-40B4-BE49-F238E27FC236}">
                    <a16:creationId xmlns:a16="http://schemas.microsoft.com/office/drawing/2014/main" id="{E149ECE7-C1FC-3643-BBD5-F7D30BF98323}"/>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7" name="Group 58">
              <a:extLst>
                <a:ext uri="{FF2B5EF4-FFF2-40B4-BE49-F238E27FC236}">
                  <a16:creationId xmlns:a16="http://schemas.microsoft.com/office/drawing/2014/main" id="{CE8D139C-7C79-9A40-AC9D-60552A6545EE}"/>
                </a:ext>
              </a:extLst>
            </p:cNvPr>
            <p:cNvGrpSpPr>
              <a:grpSpLocks/>
            </p:cNvGrpSpPr>
            <p:nvPr/>
          </p:nvGrpSpPr>
          <p:grpSpPr bwMode="auto">
            <a:xfrm rot="5400000" flipH="1" flipV="1">
              <a:off x="2064" y="2592"/>
              <a:ext cx="192" cy="288"/>
              <a:chOff x="3024" y="3600"/>
              <a:chExt cx="192" cy="288"/>
            </a:xfrm>
          </p:grpSpPr>
          <p:sp>
            <p:nvSpPr>
              <p:cNvPr id="58" name="Oval 59">
                <a:extLst>
                  <a:ext uri="{FF2B5EF4-FFF2-40B4-BE49-F238E27FC236}">
                    <a16:creationId xmlns:a16="http://schemas.microsoft.com/office/drawing/2014/main" id="{B576FF1D-ABB2-4D4C-A407-3C9E34F6B74C}"/>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Oval 60">
                <a:extLst>
                  <a:ext uri="{FF2B5EF4-FFF2-40B4-BE49-F238E27FC236}">
                    <a16:creationId xmlns:a16="http://schemas.microsoft.com/office/drawing/2014/main" id="{CD55AF2B-F495-8443-B7CB-40E733868B9A}"/>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0" name="Group 61">
                <a:extLst>
                  <a:ext uri="{FF2B5EF4-FFF2-40B4-BE49-F238E27FC236}">
                    <a16:creationId xmlns:a16="http://schemas.microsoft.com/office/drawing/2014/main" id="{25402F79-70FD-9340-B832-8FFC9C9F15FB}"/>
                  </a:ext>
                </a:extLst>
              </p:cNvPr>
              <p:cNvGrpSpPr>
                <a:grpSpLocks/>
              </p:cNvGrpSpPr>
              <p:nvPr/>
            </p:nvGrpSpPr>
            <p:grpSpPr bwMode="auto">
              <a:xfrm>
                <a:off x="3024" y="3684"/>
                <a:ext cx="48" cy="144"/>
                <a:chOff x="3024" y="3696"/>
                <a:chExt cx="48" cy="144"/>
              </a:xfrm>
            </p:grpSpPr>
            <p:sp>
              <p:nvSpPr>
                <p:cNvPr id="63" name="Oval 62">
                  <a:extLst>
                    <a:ext uri="{FF2B5EF4-FFF2-40B4-BE49-F238E27FC236}">
                      <a16:creationId xmlns:a16="http://schemas.microsoft.com/office/drawing/2014/main" id="{864128BB-6849-1244-87A2-8A4F3F69BB95}"/>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 name="Oval 63">
                  <a:extLst>
                    <a:ext uri="{FF2B5EF4-FFF2-40B4-BE49-F238E27FC236}">
                      <a16:creationId xmlns:a16="http://schemas.microsoft.com/office/drawing/2014/main" id="{161F6B06-F915-8A43-B424-EBB4964CA5D4}"/>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1" name="Oval 64">
                <a:extLst>
                  <a:ext uri="{FF2B5EF4-FFF2-40B4-BE49-F238E27FC236}">
                    <a16:creationId xmlns:a16="http://schemas.microsoft.com/office/drawing/2014/main" id="{34369DD6-970F-2E45-8C47-8945DECD5C0E}"/>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Oval 65">
                <a:extLst>
                  <a:ext uri="{FF2B5EF4-FFF2-40B4-BE49-F238E27FC236}">
                    <a16:creationId xmlns:a16="http://schemas.microsoft.com/office/drawing/2014/main" id="{80372454-AD7A-3841-9E0A-50E01E3E5C7F}"/>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151084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Outline</a:t>
            </a:r>
          </a:p>
        </p:txBody>
      </p:sp>
      <p:sp>
        <p:nvSpPr>
          <p:cNvPr id="3" name="Content Placeholder 2"/>
          <p:cNvSpPr>
            <a:spLocks noGrp="1"/>
          </p:cNvSpPr>
          <p:nvPr>
            <p:ph idx="1"/>
          </p:nvPr>
        </p:nvSpPr>
        <p:spPr/>
        <p:txBody>
          <a:bodyPr>
            <a:normAutofit/>
          </a:bodyPr>
          <a:lstStyle/>
          <a:p>
            <a:r>
              <a:rPr lang="en-US" sz="2400" dirty="0">
                <a:solidFill>
                  <a:schemeClr val="accent2"/>
                </a:solidFill>
              </a:rPr>
              <a:t>Molecules and Compounds</a:t>
            </a:r>
          </a:p>
          <a:p>
            <a:r>
              <a:rPr lang="en-US" sz="2400" dirty="0"/>
              <a:t>Drawing Molecules</a:t>
            </a:r>
          </a:p>
          <a:p>
            <a:r>
              <a:rPr lang="en-US" sz="2400" dirty="0"/>
              <a:t>Nomenclature of Molecules</a:t>
            </a:r>
          </a:p>
          <a:p>
            <a:r>
              <a:rPr lang="en-US" sz="2400" dirty="0"/>
              <a:t>Functional Groups</a:t>
            </a:r>
          </a:p>
          <a:p>
            <a:pPr lvl="1"/>
            <a:r>
              <a:rPr lang="en-US" sz="2400" dirty="0"/>
              <a:t>Properties</a:t>
            </a:r>
          </a:p>
          <a:p>
            <a:pPr marL="0" indent="0">
              <a:buNone/>
            </a:pPr>
            <a:endParaRPr lang="en-US" sz="2400" dirty="0"/>
          </a:p>
        </p:txBody>
      </p:sp>
    </p:spTree>
    <p:extLst>
      <p:ext uri="{BB962C8B-B14F-4D97-AF65-F5344CB8AC3E}">
        <p14:creationId xmlns:p14="http://schemas.microsoft.com/office/powerpoint/2010/main" val="1075385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2E75-DA79-A749-95A9-788071DDBAC1}"/>
              </a:ext>
            </a:extLst>
          </p:cNvPr>
          <p:cNvSpPr>
            <a:spLocks noGrp="1"/>
          </p:cNvSpPr>
          <p:nvPr>
            <p:ph type="title"/>
          </p:nvPr>
        </p:nvSpPr>
        <p:spPr/>
        <p:txBody>
          <a:bodyPr>
            <a:normAutofit/>
          </a:bodyPr>
          <a:lstStyle/>
          <a:p>
            <a:r>
              <a:rPr lang="en-US" altLang="en-US" sz="4000" dirty="0">
                <a:latin typeface="+mn-lt"/>
              </a:rPr>
              <a:t>Rules for Drawing Lewis Dot Structures</a:t>
            </a:r>
            <a:endParaRPr lang="en-US" sz="4000" dirty="0">
              <a:latin typeface="+mn-lt"/>
            </a:endParaRPr>
          </a:p>
        </p:txBody>
      </p:sp>
      <p:sp>
        <p:nvSpPr>
          <p:cNvPr id="10" name="Text Box 3">
            <a:extLst>
              <a:ext uri="{FF2B5EF4-FFF2-40B4-BE49-F238E27FC236}">
                <a16:creationId xmlns:a16="http://schemas.microsoft.com/office/drawing/2014/main" id="{81E80EED-9FD9-064F-9958-FCBF1C9A8674}"/>
              </a:ext>
            </a:extLst>
          </p:cNvPr>
          <p:cNvSpPr txBox="1">
            <a:spLocks noChangeArrowheads="1"/>
          </p:cNvSpPr>
          <p:nvPr/>
        </p:nvSpPr>
        <p:spPr bwMode="auto">
          <a:xfrm>
            <a:off x="838200" y="1608952"/>
            <a:ext cx="67640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dirty="0"/>
              <a:t>Step 5: Put remaining electrons on the central atom</a:t>
            </a:r>
          </a:p>
        </p:txBody>
      </p:sp>
      <p:sp>
        <p:nvSpPr>
          <p:cNvPr id="79" name="Text Box 2">
            <a:extLst>
              <a:ext uri="{FF2B5EF4-FFF2-40B4-BE49-F238E27FC236}">
                <a16:creationId xmlns:a16="http://schemas.microsoft.com/office/drawing/2014/main" id="{F9E69E58-89A1-CA4E-8F8C-74737A0F8A29}"/>
              </a:ext>
            </a:extLst>
          </p:cNvPr>
          <p:cNvSpPr txBox="1">
            <a:spLocks noChangeArrowheads="1"/>
          </p:cNvSpPr>
          <p:nvPr/>
        </p:nvSpPr>
        <p:spPr bwMode="auto">
          <a:xfrm>
            <a:off x="1129640" y="2076552"/>
            <a:ext cx="99327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68313" lvl="1" indent="-11113"/>
            <a:r>
              <a:rPr lang="en-US" altLang="en-US" sz="2400" dirty="0">
                <a:latin typeface="+mn-lt"/>
              </a:rPr>
              <a:t>Count the electrons that you have used so far.  If you have any left, put them on the central atom.</a:t>
            </a:r>
          </a:p>
        </p:txBody>
      </p:sp>
      <p:sp>
        <p:nvSpPr>
          <p:cNvPr id="81" name="Text Box 4">
            <a:extLst>
              <a:ext uri="{FF2B5EF4-FFF2-40B4-BE49-F238E27FC236}">
                <a16:creationId xmlns:a16="http://schemas.microsoft.com/office/drawing/2014/main" id="{B05E4468-3344-5447-8F17-CAB08D46C2CD}"/>
              </a:ext>
            </a:extLst>
          </p:cNvPr>
          <p:cNvSpPr txBox="1">
            <a:spLocks noChangeArrowheads="1"/>
          </p:cNvSpPr>
          <p:nvPr/>
        </p:nvSpPr>
        <p:spPr bwMode="auto">
          <a:xfrm>
            <a:off x="2553005" y="4112126"/>
            <a:ext cx="8034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8 used</a:t>
            </a:r>
          </a:p>
          <a:p>
            <a:r>
              <a:rPr lang="en-US" altLang="en-US"/>
              <a:t>0 left</a:t>
            </a:r>
          </a:p>
        </p:txBody>
      </p:sp>
      <p:sp>
        <p:nvSpPr>
          <p:cNvPr id="82" name="Text Box 5">
            <a:extLst>
              <a:ext uri="{FF2B5EF4-FFF2-40B4-BE49-F238E27FC236}">
                <a16:creationId xmlns:a16="http://schemas.microsoft.com/office/drawing/2014/main" id="{F8840F03-4DFE-E145-8EFE-8B857CED5F2D}"/>
              </a:ext>
            </a:extLst>
          </p:cNvPr>
          <p:cNvSpPr txBox="1">
            <a:spLocks noChangeArrowheads="1"/>
          </p:cNvSpPr>
          <p:nvPr/>
        </p:nvSpPr>
        <p:spPr bwMode="auto">
          <a:xfrm>
            <a:off x="4424667" y="4112126"/>
            <a:ext cx="9204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24 used</a:t>
            </a:r>
          </a:p>
          <a:p>
            <a:r>
              <a:rPr lang="en-US" altLang="en-US"/>
              <a:t>2 left</a:t>
            </a:r>
          </a:p>
        </p:txBody>
      </p:sp>
      <p:sp>
        <p:nvSpPr>
          <p:cNvPr id="83" name="Text Box 6">
            <a:extLst>
              <a:ext uri="{FF2B5EF4-FFF2-40B4-BE49-F238E27FC236}">
                <a16:creationId xmlns:a16="http://schemas.microsoft.com/office/drawing/2014/main" id="{E4CF73F8-3D2C-2C47-9C16-5DDC60A028F7}"/>
              </a:ext>
            </a:extLst>
          </p:cNvPr>
          <p:cNvSpPr txBox="1">
            <a:spLocks noChangeArrowheads="1"/>
          </p:cNvSpPr>
          <p:nvPr/>
        </p:nvSpPr>
        <p:spPr bwMode="auto">
          <a:xfrm>
            <a:off x="6488417" y="4112126"/>
            <a:ext cx="9204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16 used</a:t>
            </a:r>
          </a:p>
          <a:p>
            <a:r>
              <a:rPr lang="en-US" altLang="en-US"/>
              <a:t>2 left</a:t>
            </a:r>
          </a:p>
        </p:txBody>
      </p:sp>
      <p:sp>
        <p:nvSpPr>
          <p:cNvPr id="84" name="Text Box 7">
            <a:extLst>
              <a:ext uri="{FF2B5EF4-FFF2-40B4-BE49-F238E27FC236}">
                <a16:creationId xmlns:a16="http://schemas.microsoft.com/office/drawing/2014/main" id="{22064715-FDB6-DE47-AC8B-78BFB6B62EE0}"/>
              </a:ext>
            </a:extLst>
          </p:cNvPr>
          <p:cNvSpPr txBox="1">
            <a:spLocks noChangeArrowheads="1"/>
          </p:cNvSpPr>
          <p:nvPr/>
        </p:nvSpPr>
        <p:spPr bwMode="auto">
          <a:xfrm>
            <a:off x="8585505" y="4112126"/>
            <a:ext cx="9204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16 used</a:t>
            </a:r>
          </a:p>
          <a:p>
            <a:r>
              <a:rPr lang="en-US" altLang="en-US"/>
              <a:t>6 left</a:t>
            </a:r>
          </a:p>
        </p:txBody>
      </p:sp>
      <p:graphicFrame>
        <p:nvGraphicFramePr>
          <p:cNvPr id="85" name="Object 8">
            <a:extLst>
              <a:ext uri="{FF2B5EF4-FFF2-40B4-BE49-F238E27FC236}">
                <a16:creationId xmlns:a16="http://schemas.microsoft.com/office/drawing/2014/main" id="{AD9E22F4-1032-B94A-AD74-3712F6546E1A}"/>
              </a:ext>
            </a:extLst>
          </p:cNvPr>
          <p:cNvGraphicFramePr>
            <a:graphicFrameLocks noChangeAspect="1"/>
          </p:cNvGraphicFramePr>
          <p:nvPr>
            <p:extLst>
              <p:ext uri="{D42A27DB-BD31-4B8C-83A1-F6EECF244321}">
                <p14:modId xmlns:p14="http://schemas.microsoft.com/office/powerpoint/2010/main" val="2903915040"/>
              </p:ext>
            </p:extLst>
          </p:nvPr>
        </p:nvGraphicFramePr>
        <p:xfrm>
          <a:off x="2419350" y="4947765"/>
          <a:ext cx="954088" cy="990600"/>
        </p:xfrm>
        <a:graphic>
          <a:graphicData uri="http://schemas.openxmlformats.org/presentationml/2006/ole">
            <mc:AlternateContent xmlns:mc="http://schemas.openxmlformats.org/markup-compatibility/2006">
              <mc:Choice xmlns:v="urn:schemas-microsoft-com:vml" Requires="v">
                <p:oleObj spid="_x0000_s71393" name="CS ChemDraw Drawing" r:id="rId4" imgW="4787900" imgH="4965700" progId="ChemDraw.Document.6.0">
                  <p:embed/>
                </p:oleObj>
              </mc:Choice>
              <mc:Fallback>
                <p:oleObj name="CS ChemDraw Drawing" r:id="rId4" imgW="4787900" imgH="4965700" progId="ChemDraw.Document.6.0">
                  <p:embed/>
                  <p:pic>
                    <p:nvPicPr>
                      <p:cNvPr id="9728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4947765"/>
                        <a:ext cx="9540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86" name="Group 9">
            <a:extLst>
              <a:ext uri="{FF2B5EF4-FFF2-40B4-BE49-F238E27FC236}">
                <a16:creationId xmlns:a16="http://schemas.microsoft.com/office/drawing/2014/main" id="{66FCC34B-8294-9247-B66C-9BB51A998D27}"/>
              </a:ext>
            </a:extLst>
          </p:cNvPr>
          <p:cNvGrpSpPr>
            <a:grpSpLocks/>
          </p:cNvGrpSpPr>
          <p:nvPr/>
        </p:nvGrpSpPr>
        <p:grpSpPr bwMode="auto">
          <a:xfrm>
            <a:off x="8286750" y="5252565"/>
            <a:ext cx="1295400" cy="457200"/>
            <a:chOff x="4272" y="3408"/>
            <a:chExt cx="816" cy="288"/>
          </a:xfrm>
        </p:grpSpPr>
        <p:graphicFrame>
          <p:nvGraphicFramePr>
            <p:cNvPr id="87" name="Object 10">
              <a:extLst>
                <a:ext uri="{FF2B5EF4-FFF2-40B4-BE49-F238E27FC236}">
                  <a16:creationId xmlns:a16="http://schemas.microsoft.com/office/drawing/2014/main" id="{D583161D-8220-DA47-ADE6-EA938E47CE50}"/>
                </a:ext>
              </a:extLst>
            </p:cNvPr>
            <p:cNvGraphicFramePr>
              <a:graphicFrameLocks noChangeAspect="1"/>
            </p:cNvGraphicFramePr>
            <p:nvPr/>
          </p:nvGraphicFramePr>
          <p:xfrm>
            <a:off x="4304" y="3477"/>
            <a:ext cx="688" cy="147"/>
          </p:xfrm>
          <a:graphic>
            <a:graphicData uri="http://schemas.openxmlformats.org/presentationml/2006/ole">
              <mc:AlternateContent xmlns:mc="http://schemas.openxmlformats.org/markup-compatibility/2006">
                <mc:Choice xmlns:v="urn:schemas-microsoft-com:vml" Requires="v">
                  <p:oleObj spid="_x0000_s71394" name="CS ChemDraw Drawing" r:id="rId6" imgW="5473700" imgH="1181100" progId="ChemDraw.Document.6.0">
                    <p:embed/>
                  </p:oleObj>
                </mc:Choice>
                <mc:Fallback>
                  <p:oleObj name="CS ChemDraw Drawing" r:id="rId6" imgW="5473700" imgH="1181100" progId="ChemDraw.Document.6.0">
                    <p:embed/>
                    <p:pic>
                      <p:nvPicPr>
                        <p:cNvPr id="9729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 y="3477"/>
                          <a:ext cx="688"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 name="Oval 11">
              <a:extLst>
                <a:ext uri="{FF2B5EF4-FFF2-40B4-BE49-F238E27FC236}">
                  <a16:creationId xmlns:a16="http://schemas.microsoft.com/office/drawing/2014/main" id="{3F887F8E-9F2B-E345-B7BB-00B6AB81E9BD}"/>
                </a:ext>
              </a:extLst>
            </p:cNvPr>
            <p:cNvSpPr>
              <a:spLocks noChangeArrowheads="1"/>
            </p:cNvSpPr>
            <p:nvPr/>
          </p:nvSpPr>
          <p:spPr bwMode="auto">
            <a:xfrm>
              <a:off x="4320" y="340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 name="Oval 12">
              <a:extLst>
                <a:ext uri="{FF2B5EF4-FFF2-40B4-BE49-F238E27FC236}">
                  <a16:creationId xmlns:a16="http://schemas.microsoft.com/office/drawing/2014/main" id="{B79D78EE-ADA0-2547-BB41-4C94C754E7FA}"/>
                </a:ext>
              </a:extLst>
            </p:cNvPr>
            <p:cNvSpPr>
              <a:spLocks noChangeArrowheads="1"/>
            </p:cNvSpPr>
            <p:nvPr/>
          </p:nvSpPr>
          <p:spPr bwMode="auto">
            <a:xfrm>
              <a:off x="4416" y="340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0" name="Group 13">
              <a:extLst>
                <a:ext uri="{FF2B5EF4-FFF2-40B4-BE49-F238E27FC236}">
                  <a16:creationId xmlns:a16="http://schemas.microsoft.com/office/drawing/2014/main" id="{EF4094CE-388C-4844-A477-FB27DF6CB1B6}"/>
                </a:ext>
              </a:extLst>
            </p:cNvPr>
            <p:cNvGrpSpPr>
              <a:grpSpLocks/>
            </p:cNvGrpSpPr>
            <p:nvPr/>
          </p:nvGrpSpPr>
          <p:grpSpPr bwMode="auto">
            <a:xfrm>
              <a:off x="4272" y="3492"/>
              <a:ext cx="48" cy="144"/>
              <a:chOff x="3024" y="3696"/>
              <a:chExt cx="48" cy="144"/>
            </a:xfrm>
          </p:grpSpPr>
          <p:sp>
            <p:nvSpPr>
              <p:cNvPr id="110" name="Oval 14">
                <a:extLst>
                  <a:ext uri="{FF2B5EF4-FFF2-40B4-BE49-F238E27FC236}">
                    <a16:creationId xmlns:a16="http://schemas.microsoft.com/office/drawing/2014/main" id="{5D54F451-BE4B-C146-BDEE-1B5E6895BEF2}"/>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 name="Oval 15">
                <a:extLst>
                  <a:ext uri="{FF2B5EF4-FFF2-40B4-BE49-F238E27FC236}">
                    <a16:creationId xmlns:a16="http://schemas.microsoft.com/office/drawing/2014/main" id="{C04A247A-1AE8-D846-80C5-BD001537BCD7}"/>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1" name="Oval 16">
              <a:extLst>
                <a:ext uri="{FF2B5EF4-FFF2-40B4-BE49-F238E27FC236}">
                  <a16:creationId xmlns:a16="http://schemas.microsoft.com/office/drawing/2014/main" id="{1D25370A-ECCA-F84C-94BB-ED0A70ED4F7C}"/>
                </a:ext>
              </a:extLst>
            </p:cNvPr>
            <p:cNvSpPr>
              <a:spLocks noChangeArrowheads="1"/>
            </p:cNvSpPr>
            <p:nvPr/>
          </p:nvSpPr>
          <p:spPr bwMode="auto">
            <a:xfrm>
              <a:off x="4320" y="364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 name="Oval 17">
              <a:extLst>
                <a:ext uri="{FF2B5EF4-FFF2-40B4-BE49-F238E27FC236}">
                  <a16:creationId xmlns:a16="http://schemas.microsoft.com/office/drawing/2014/main" id="{6871458E-6417-E141-AED5-FAE2407A5E7C}"/>
                </a:ext>
              </a:extLst>
            </p:cNvPr>
            <p:cNvSpPr>
              <a:spLocks noChangeArrowheads="1"/>
            </p:cNvSpPr>
            <p:nvPr/>
          </p:nvSpPr>
          <p:spPr bwMode="auto">
            <a:xfrm>
              <a:off x="4416" y="364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93" name="Group 18">
              <a:extLst>
                <a:ext uri="{FF2B5EF4-FFF2-40B4-BE49-F238E27FC236}">
                  <a16:creationId xmlns:a16="http://schemas.microsoft.com/office/drawing/2014/main" id="{84440C0E-AC64-D043-B1AD-7A7B341BC1E9}"/>
                </a:ext>
              </a:extLst>
            </p:cNvPr>
            <p:cNvGrpSpPr>
              <a:grpSpLocks/>
            </p:cNvGrpSpPr>
            <p:nvPr/>
          </p:nvGrpSpPr>
          <p:grpSpPr bwMode="auto">
            <a:xfrm flipH="1">
              <a:off x="4896" y="3408"/>
              <a:ext cx="192" cy="288"/>
              <a:chOff x="4944" y="3216"/>
              <a:chExt cx="192" cy="288"/>
            </a:xfrm>
          </p:grpSpPr>
          <p:sp>
            <p:nvSpPr>
              <p:cNvPr id="103" name="Oval 19">
                <a:extLst>
                  <a:ext uri="{FF2B5EF4-FFF2-40B4-BE49-F238E27FC236}">
                    <a16:creationId xmlns:a16="http://schemas.microsoft.com/office/drawing/2014/main" id="{5148DC10-CFA4-0646-BE21-96D72901112E}"/>
                  </a:ext>
                </a:extLst>
              </p:cNvPr>
              <p:cNvSpPr>
                <a:spLocks noChangeArrowheads="1"/>
              </p:cNvSpPr>
              <p:nvPr/>
            </p:nvSpPr>
            <p:spPr bwMode="auto">
              <a:xfrm flipH="1">
                <a:off x="4992"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 name="Oval 20">
                <a:extLst>
                  <a:ext uri="{FF2B5EF4-FFF2-40B4-BE49-F238E27FC236}">
                    <a16:creationId xmlns:a16="http://schemas.microsoft.com/office/drawing/2014/main" id="{7138FE3B-AAF3-7541-85FD-645F59157140}"/>
                  </a:ext>
                </a:extLst>
              </p:cNvPr>
              <p:cNvSpPr>
                <a:spLocks noChangeArrowheads="1"/>
              </p:cNvSpPr>
              <p:nvPr/>
            </p:nvSpPr>
            <p:spPr bwMode="auto">
              <a:xfrm flipH="1">
                <a:off x="5088"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5" name="Group 21">
                <a:extLst>
                  <a:ext uri="{FF2B5EF4-FFF2-40B4-BE49-F238E27FC236}">
                    <a16:creationId xmlns:a16="http://schemas.microsoft.com/office/drawing/2014/main" id="{A9602614-AABB-B44C-8066-4542C12193A9}"/>
                  </a:ext>
                </a:extLst>
              </p:cNvPr>
              <p:cNvGrpSpPr>
                <a:grpSpLocks/>
              </p:cNvGrpSpPr>
              <p:nvPr/>
            </p:nvGrpSpPr>
            <p:grpSpPr bwMode="auto">
              <a:xfrm flipH="1">
                <a:off x="4944" y="3300"/>
                <a:ext cx="48" cy="144"/>
                <a:chOff x="3024" y="3696"/>
                <a:chExt cx="48" cy="144"/>
              </a:xfrm>
            </p:grpSpPr>
            <p:sp>
              <p:nvSpPr>
                <p:cNvPr id="108" name="Oval 22">
                  <a:extLst>
                    <a:ext uri="{FF2B5EF4-FFF2-40B4-BE49-F238E27FC236}">
                      <a16:creationId xmlns:a16="http://schemas.microsoft.com/office/drawing/2014/main" id="{66BF7677-5321-0849-AAC1-78ACAE35DF0A}"/>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9" name="Oval 23">
                  <a:extLst>
                    <a:ext uri="{FF2B5EF4-FFF2-40B4-BE49-F238E27FC236}">
                      <a16:creationId xmlns:a16="http://schemas.microsoft.com/office/drawing/2014/main" id="{5A9BFF02-8747-C243-8D8F-C92FC3CBDFA1}"/>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6" name="Oval 24">
                <a:extLst>
                  <a:ext uri="{FF2B5EF4-FFF2-40B4-BE49-F238E27FC236}">
                    <a16:creationId xmlns:a16="http://schemas.microsoft.com/office/drawing/2014/main" id="{DF45355E-4868-9949-947A-EEC2F07F3895}"/>
                  </a:ext>
                </a:extLst>
              </p:cNvPr>
              <p:cNvSpPr>
                <a:spLocks noChangeArrowheads="1"/>
              </p:cNvSpPr>
              <p:nvPr/>
            </p:nvSpPr>
            <p:spPr bwMode="auto">
              <a:xfrm flipH="1">
                <a:off x="4992"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7" name="Oval 25">
                <a:extLst>
                  <a:ext uri="{FF2B5EF4-FFF2-40B4-BE49-F238E27FC236}">
                    <a16:creationId xmlns:a16="http://schemas.microsoft.com/office/drawing/2014/main" id="{AAFB4939-3671-D947-9818-2003E0810064}"/>
                  </a:ext>
                </a:extLst>
              </p:cNvPr>
              <p:cNvSpPr>
                <a:spLocks noChangeArrowheads="1"/>
              </p:cNvSpPr>
              <p:nvPr/>
            </p:nvSpPr>
            <p:spPr bwMode="auto">
              <a:xfrm flipH="1">
                <a:off x="5088"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94" name="Group 26">
              <a:extLst>
                <a:ext uri="{FF2B5EF4-FFF2-40B4-BE49-F238E27FC236}">
                  <a16:creationId xmlns:a16="http://schemas.microsoft.com/office/drawing/2014/main" id="{4D5D548A-89CA-F840-BBA8-B7742DBE45AD}"/>
                </a:ext>
              </a:extLst>
            </p:cNvPr>
            <p:cNvGrpSpPr>
              <a:grpSpLocks/>
            </p:cNvGrpSpPr>
            <p:nvPr/>
          </p:nvGrpSpPr>
          <p:grpSpPr bwMode="auto">
            <a:xfrm>
              <a:off x="4576" y="3408"/>
              <a:ext cx="144" cy="48"/>
              <a:chOff x="4560" y="3600"/>
              <a:chExt cx="144" cy="48"/>
            </a:xfrm>
          </p:grpSpPr>
          <p:sp>
            <p:nvSpPr>
              <p:cNvPr id="101" name="Oval 27">
                <a:extLst>
                  <a:ext uri="{FF2B5EF4-FFF2-40B4-BE49-F238E27FC236}">
                    <a16:creationId xmlns:a16="http://schemas.microsoft.com/office/drawing/2014/main" id="{97B95749-75E9-244E-A00F-36C54CA8FC9A}"/>
                  </a:ext>
                </a:extLst>
              </p:cNvPr>
              <p:cNvSpPr>
                <a:spLocks noChangeArrowheads="1"/>
              </p:cNvSpPr>
              <p:nvPr/>
            </p:nvSpPr>
            <p:spPr bwMode="auto">
              <a:xfrm>
                <a:off x="4656"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 name="Oval 28">
                <a:extLst>
                  <a:ext uri="{FF2B5EF4-FFF2-40B4-BE49-F238E27FC236}">
                    <a16:creationId xmlns:a16="http://schemas.microsoft.com/office/drawing/2014/main" id="{B2ED6739-6632-B341-8F78-19F0304015C7}"/>
                  </a:ext>
                </a:extLst>
              </p:cNvPr>
              <p:cNvSpPr>
                <a:spLocks noChangeArrowheads="1"/>
              </p:cNvSpPr>
              <p:nvPr/>
            </p:nvSpPr>
            <p:spPr bwMode="auto">
              <a:xfrm>
                <a:off x="4560"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95" name="Group 29">
              <a:extLst>
                <a:ext uri="{FF2B5EF4-FFF2-40B4-BE49-F238E27FC236}">
                  <a16:creationId xmlns:a16="http://schemas.microsoft.com/office/drawing/2014/main" id="{C9F23030-357D-6740-9971-70A6EF763847}"/>
                </a:ext>
              </a:extLst>
            </p:cNvPr>
            <p:cNvGrpSpPr>
              <a:grpSpLocks/>
            </p:cNvGrpSpPr>
            <p:nvPr/>
          </p:nvGrpSpPr>
          <p:grpSpPr bwMode="auto">
            <a:xfrm>
              <a:off x="4528" y="3504"/>
              <a:ext cx="240" cy="48"/>
              <a:chOff x="4512" y="3696"/>
              <a:chExt cx="240" cy="48"/>
            </a:xfrm>
          </p:grpSpPr>
          <p:sp>
            <p:nvSpPr>
              <p:cNvPr id="99" name="Oval 30">
                <a:extLst>
                  <a:ext uri="{FF2B5EF4-FFF2-40B4-BE49-F238E27FC236}">
                    <a16:creationId xmlns:a16="http://schemas.microsoft.com/office/drawing/2014/main" id="{BE434DDC-FCE3-7045-93D9-ACE3A74526C3}"/>
                  </a:ext>
                </a:extLst>
              </p:cNvPr>
              <p:cNvSpPr>
                <a:spLocks noChangeArrowheads="1"/>
              </p:cNvSpPr>
              <p:nvPr/>
            </p:nvSpPr>
            <p:spPr bwMode="auto">
              <a:xfrm>
                <a:off x="470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 name="Oval 31">
                <a:extLst>
                  <a:ext uri="{FF2B5EF4-FFF2-40B4-BE49-F238E27FC236}">
                    <a16:creationId xmlns:a16="http://schemas.microsoft.com/office/drawing/2014/main" id="{436F1E92-35FD-154B-A075-C7B54A898002}"/>
                  </a:ext>
                </a:extLst>
              </p:cNvPr>
              <p:cNvSpPr>
                <a:spLocks noChangeArrowheads="1"/>
              </p:cNvSpPr>
              <p:nvPr/>
            </p:nvSpPr>
            <p:spPr bwMode="auto">
              <a:xfrm>
                <a:off x="4512"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96" name="Group 32">
              <a:extLst>
                <a:ext uri="{FF2B5EF4-FFF2-40B4-BE49-F238E27FC236}">
                  <a16:creationId xmlns:a16="http://schemas.microsoft.com/office/drawing/2014/main" id="{080ABC6C-9242-8249-A519-1FFCD3F7FF43}"/>
                </a:ext>
              </a:extLst>
            </p:cNvPr>
            <p:cNvGrpSpPr>
              <a:grpSpLocks/>
            </p:cNvGrpSpPr>
            <p:nvPr/>
          </p:nvGrpSpPr>
          <p:grpSpPr bwMode="auto">
            <a:xfrm>
              <a:off x="4576" y="3648"/>
              <a:ext cx="144" cy="48"/>
              <a:chOff x="4608" y="3840"/>
              <a:chExt cx="144" cy="48"/>
            </a:xfrm>
          </p:grpSpPr>
          <p:sp>
            <p:nvSpPr>
              <p:cNvPr id="97" name="Oval 33">
                <a:extLst>
                  <a:ext uri="{FF2B5EF4-FFF2-40B4-BE49-F238E27FC236}">
                    <a16:creationId xmlns:a16="http://schemas.microsoft.com/office/drawing/2014/main" id="{5C5F54DB-67BD-9C40-8E3A-DDF1D82F7CD6}"/>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 name="Oval 34">
                <a:extLst>
                  <a:ext uri="{FF2B5EF4-FFF2-40B4-BE49-F238E27FC236}">
                    <a16:creationId xmlns:a16="http://schemas.microsoft.com/office/drawing/2014/main" id="{FEFA856F-3541-0A47-AAEC-A7A1248687EE}"/>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112" name="Group 35">
            <a:extLst>
              <a:ext uri="{FF2B5EF4-FFF2-40B4-BE49-F238E27FC236}">
                <a16:creationId xmlns:a16="http://schemas.microsoft.com/office/drawing/2014/main" id="{3D0AE0B7-4E65-6F42-807E-5EE738DDA676}"/>
              </a:ext>
            </a:extLst>
          </p:cNvPr>
          <p:cNvGrpSpPr>
            <a:grpSpLocks/>
          </p:cNvGrpSpPr>
          <p:nvPr/>
        </p:nvGrpSpPr>
        <p:grpSpPr bwMode="auto">
          <a:xfrm>
            <a:off x="4248150" y="5100165"/>
            <a:ext cx="1295400" cy="762000"/>
            <a:chOff x="1728" y="3312"/>
            <a:chExt cx="816" cy="480"/>
          </a:xfrm>
        </p:grpSpPr>
        <p:graphicFrame>
          <p:nvGraphicFramePr>
            <p:cNvPr id="113" name="Object 36">
              <a:extLst>
                <a:ext uri="{FF2B5EF4-FFF2-40B4-BE49-F238E27FC236}">
                  <a16:creationId xmlns:a16="http://schemas.microsoft.com/office/drawing/2014/main" id="{D0B63901-2375-0D4F-A060-4354F02293FC}"/>
                </a:ext>
              </a:extLst>
            </p:cNvPr>
            <p:cNvGraphicFramePr>
              <a:graphicFrameLocks noChangeAspect="1"/>
            </p:cNvGraphicFramePr>
            <p:nvPr/>
          </p:nvGraphicFramePr>
          <p:xfrm>
            <a:off x="1786" y="3357"/>
            <a:ext cx="688" cy="387"/>
          </p:xfrm>
          <a:graphic>
            <a:graphicData uri="http://schemas.openxmlformats.org/presentationml/2006/ole">
              <mc:AlternateContent xmlns:mc="http://schemas.openxmlformats.org/markup-compatibility/2006">
                <mc:Choice xmlns:v="urn:schemas-microsoft-com:vml" Requires="v">
                  <p:oleObj spid="_x0000_s71395" name="CS ChemDraw Drawing" r:id="rId8" imgW="5473700" imgH="3086100" progId="ChemDraw.Document.6.0">
                    <p:embed/>
                  </p:oleObj>
                </mc:Choice>
                <mc:Fallback>
                  <p:oleObj name="CS ChemDraw Drawing" r:id="rId8" imgW="5473700" imgH="3086100" progId="ChemDraw.Document.6.0">
                    <p:embed/>
                    <p:pic>
                      <p:nvPicPr>
                        <p:cNvPr id="97316"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6" y="3357"/>
                          <a:ext cx="688"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114" name="Group 37">
              <a:extLst>
                <a:ext uri="{FF2B5EF4-FFF2-40B4-BE49-F238E27FC236}">
                  <a16:creationId xmlns:a16="http://schemas.microsoft.com/office/drawing/2014/main" id="{3C8B0747-196E-6D48-BDF7-3A2A4687DA28}"/>
                </a:ext>
              </a:extLst>
            </p:cNvPr>
            <p:cNvGrpSpPr>
              <a:grpSpLocks/>
            </p:cNvGrpSpPr>
            <p:nvPr/>
          </p:nvGrpSpPr>
          <p:grpSpPr bwMode="auto">
            <a:xfrm>
              <a:off x="1728" y="3312"/>
              <a:ext cx="192" cy="288"/>
              <a:chOff x="3024" y="3600"/>
              <a:chExt cx="192" cy="288"/>
            </a:xfrm>
          </p:grpSpPr>
          <p:sp>
            <p:nvSpPr>
              <p:cNvPr id="134" name="Oval 38">
                <a:extLst>
                  <a:ext uri="{FF2B5EF4-FFF2-40B4-BE49-F238E27FC236}">
                    <a16:creationId xmlns:a16="http://schemas.microsoft.com/office/drawing/2014/main" id="{A1C5C976-C891-D849-B22C-32DFF6E4E1ED}"/>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 name="Oval 39">
                <a:extLst>
                  <a:ext uri="{FF2B5EF4-FFF2-40B4-BE49-F238E27FC236}">
                    <a16:creationId xmlns:a16="http://schemas.microsoft.com/office/drawing/2014/main" id="{8408C44C-9144-3648-BFAF-7DDB1EE832A1}"/>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6" name="Group 40">
                <a:extLst>
                  <a:ext uri="{FF2B5EF4-FFF2-40B4-BE49-F238E27FC236}">
                    <a16:creationId xmlns:a16="http://schemas.microsoft.com/office/drawing/2014/main" id="{01240C36-F041-9E4D-8EC1-25C4796018A5}"/>
                  </a:ext>
                </a:extLst>
              </p:cNvPr>
              <p:cNvGrpSpPr>
                <a:grpSpLocks/>
              </p:cNvGrpSpPr>
              <p:nvPr/>
            </p:nvGrpSpPr>
            <p:grpSpPr bwMode="auto">
              <a:xfrm>
                <a:off x="3024" y="3684"/>
                <a:ext cx="48" cy="144"/>
                <a:chOff x="3024" y="3696"/>
                <a:chExt cx="48" cy="144"/>
              </a:xfrm>
            </p:grpSpPr>
            <p:sp>
              <p:nvSpPr>
                <p:cNvPr id="139" name="Oval 41">
                  <a:extLst>
                    <a:ext uri="{FF2B5EF4-FFF2-40B4-BE49-F238E27FC236}">
                      <a16:creationId xmlns:a16="http://schemas.microsoft.com/office/drawing/2014/main" id="{B9CBEC6F-0B23-5540-A933-E8FC92D6F424}"/>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 name="Oval 42">
                  <a:extLst>
                    <a:ext uri="{FF2B5EF4-FFF2-40B4-BE49-F238E27FC236}">
                      <a16:creationId xmlns:a16="http://schemas.microsoft.com/office/drawing/2014/main" id="{198528E7-55B7-B649-8AFC-9F38BA20D9ED}"/>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7" name="Oval 43">
                <a:extLst>
                  <a:ext uri="{FF2B5EF4-FFF2-40B4-BE49-F238E27FC236}">
                    <a16:creationId xmlns:a16="http://schemas.microsoft.com/office/drawing/2014/main" id="{22403091-3807-1B43-BBCE-1A8D7C6CE2C0}"/>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 name="Oval 44">
                <a:extLst>
                  <a:ext uri="{FF2B5EF4-FFF2-40B4-BE49-F238E27FC236}">
                    <a16:creationId xmlns:a16="http://schemas.microsoft.com/office/drawing/2014/main" id="{DF80472D-6B79-EB45-9E28-DD5FEA946916}"/>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15" name="Group 45">
              <a:extLst>
                <a:ext uri="{FF2B5EF4-FFF2-40B4-BE49-F238E27FC236}">
                  <a16:creationId xmlns:a16="http://schemas.microsoft.com/office/drawing/2014/main" id="{C8AA4310-153B-5A45-9DF3-0457D767E119}"/>
                </a:ext>
              </a:extLst>
            </p:cNvPr>
            <p:cNvGrpSpPr>
              <a:grpSpLocks/>
            </p:cNvGrpSpPr>
            <p:nvPr/>
          </p:nvGrpSpPr>
          <p:grpSpPr bwMode="auto">
            <a:xfrm flipH="1">
              <a:off x="2352" y="3312"/>
              <a:ext cx="192" cy="288"/>
              <a:chOff x="3024" y="3600"/>
              <a:chExt cx="192" cy="288"/>
            </a:xfrm>
          </p:grpSpPr>
          <p:sp>
            <p:nvSpPr>
              <p:cNvPr id="127" name="Oval 46">
                <a:extLst>
                  <a:ext uri="{FF2B5EF4-FFF2-40B4-BE49-F238E27FC236}">
                    <a16:creationId xmlns:a16="http://schemas.microsoft.com/office/drawing/2014/main" id="{DD490F0A-3888-7D42-ADAF-2C0A4A005B3A}"/>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 name="Oval 47">
                <a:extLst>
                  <a:ext uri="{FF2B5EF4-FFF2-40B4-BE49-F238E27FC236}">
                    <a16:creationId xmlns:a16="http://schemas.microsoft.com/office/drawing/2014/main" id="{D708CB6C-D8D0-3E44-9616-2E91D381B898}"/>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9" name="Group 48">
                <a:extLst>
                  <a:ext uri="{FF2B5EF4-FFF2-40B4-BE49-F238E27FC236}">
                    <a16:creationId xmlns:a16="http://schemas.microsoft.com/office/drawing/2014/main" id="{8AF094E0-A69D-1047-8A88-E6643A0F8177}"/>
                  </a:ext>
                </a:extLst>
              </p:cNvPr>
              <p:cNvGrpSpPr>
                <a:grpSpLocks/>
              </p:cNvGrpSpPr>
              <p:nvPr/>
            </p:nvGrpSpPr>
            <p:grpSpPr bwMode="auto">
              <a:xfrm>
                <a:off x="3024" y="3684"/>
                <a:ext cx="48" cy="144"/>
                <a:chOff x="3024" y="3696"/>
                <a:chExt cx="48" cy="144"/>
              </a:xfrm>
            </p:grpSpPr>
            <p:sp>
              <p:nvSpPr>
                <p:cNvPr id="132" name="Oval 49">
                  <a:extLst>
                    <a:ext uri="{FF2B5EF4-FFF2-40B4-BE49-F238E27FC236}">
                      <a16:creationId xmlns:a16="http://schemas.microsoft.com/office/drawing/2014/main" id="{F1049997-168E-2F46-BB88-F6FB78EF404A}"/>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 name="Oval 50">
                  <a:extLst>
                    <a:ext uri="{FF2B5EF4-FFF2-40B4-BE49-F238E27FC236}">
                      <a16:creationId xmlns:a16="http://schemas.microsoft.com/office/drawing/2014/main" id="{06960C95-0FF5-224C-B8BE-830F944342C4}"/>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0" name="Oval 51">
                <a:extLst>
                  <a:ext uri="{FF2B5EF4-FFF2-40B4-BE49-F238E27FC236}">
                    <a16:creationId xmlns:a16="http://schemas.microsoft.com/office/drawing/2014/main" id="{2DB7A1CD-F75F-0242-8D75-2437DAB595B7}"/>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 name="Oval 52">
                <a:extLst>
                  <a:ext uri="{FF2B5EF4-FFF2-40B4-BE49-F238E27FC236}">
                    <a16:creationId xmlns:a16="http://schemas.microsoft.com/office/drawing/2014/main" id="{557C2B8E-AA31-6C4F-8BB1-10FD906ABA4C}"/>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16" name="Group 53">
              <a:extLst>
                <a:ext uri="{FF2B5EF4-FFF2-40B4-BE49-F238E27FC236}">
                  <a16:creationId xmlns:a16="http://schemas.microsoft.com/office/drawing/2014/main" id="{7AEE0E57-F52B-594B-9091-329D1B9387F4}"/>
                </a:ext>
              </a:extLst>
            </p:cNvPr>
            <p:cNvGrpSpPr>
              <a:grpSpLocks/>
            </p:cNvGrpSpPr>
            <p:nvPr/>
          </p:nvGrpSpPr>
          <p:grpSpPr bwMode="auto">
            <a:xfrm rot="5400000" flipH="1" flipV="1">
              <a:off x="2064" y="3552"/>
              <a:ext cx="192" cy="288"/>
              <a:chOff x="3024" y="3600"/>
              <a:chExt cx="192" cy="288"/>
            </a:xfrm>
          </p:grpSpPr>
          <p:sp>
            <p:nvSpPr>
              <p:cNvPr id="120" name="Oval 54">
                <a:extLst>
                  <a:ext uri="{FF2B5EF4-FFF2-40B4-BE49-F238E27FC236}">
                    <a16:creationId xmlns:a16="http://schemas.microsoft.com/office/drawing/2014/main" id="{D6D93C5E-CAB1-FF4D-B1FC-8BB309BDFBFE}"/>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 name="Oval 55">
                <a:extLst>
                  <a:ext uri="{FF2B5EF4-FFF2-40B4-BE49-F238E27FC236}">
                    <a16:creationId xmlns:a16="http://schemas.microsoft.com/office/drawing/2014/main" id="{2D8CD4C4-C408-D048-A754-6200E885E0DA}"/>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2" name="Group 56">
                <a:extLst>
                  <a:ext uri="{FF2B5EF4-FFF2-40B4-BE49-F238E27FC236}">
                    <a16:creationId xmlns:a16="http://schemas.microsoft.com/office/drawing/2014/main" id="{36EB3122-9A3B-7E4A-AB7E-95F458F00C1D}"/>
                  </a:ext>
                </a:extLst>
              </p:cNvPr>
              <p:cNvGrpSpPr>
                <a:grpSpLocks/>
              </p:cNvGrpSpPr>
              <p:nvPr/>
            </p:nvGrpSpPr>
            <p:grpSpPr bwMode="auto">
              <a:xfrm>
                <a:off x="3024" y="3684"/>
                <a:ext cx="48" cy="144"/>
                <a:chOff x="3024" y="3696"/>
                <a:chExt cx="48" cy="144"/>
              </a:xfrm>
            </p:grpSpPr>
            <p:sp>
              <p:nvSpPr>
                <p:cNvPr id="125" name="Oval 57">
                  <a:extLst>
                    <a:ext uri="{FF2B5EF4-FFF2-40B4-BE49-F238E27FC236}">
                      <a16:creationId xmlns:a16="http://schemas.microsoft.com/office/drawing/2014/main" id="{706397A3-4190-A649-B3CF-CED638D76DB0}"/>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 name="Oval 58">
                  <a:extLst>
                    <a:ext uri="{FF2B5EF4-FFF2-40B4-BE49-F238E27FC236}">
                      <a16:creationId xmlns:a16="http://schemas.microsoft.com/office/drawing/2014/main" id="{E384BC35-86B6-914A-8DFA-71500D3C1944}"/>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3" name="Oval 59">
                <a:extLst>
                  <a:ext uri="{FF2B5EF4-FFF2-40B4-BE49-F238E27FC236}">
                    <a16:creationId xmlns:a16="http://schemas.microsoft.com/office/drawing/2014/main" id="{57C3846E-9983-CB40-9AEB-B7BE916F0EBB}"/>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 name="Oval 60">
                <a:extLst>
                  <a:ext uri="{FF2B5EF4-FFF2-40B4-BE49-F238E27FC236}">
                    <a16:creationId xmlns:a16="http://schemas.microsoft.com/office/drawing/2014/main" id="{727B0B59-AEF6-B741-9030-170DACEE300C}"/>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17" name="Group 61">
              <a:extLst>
                <a:ext uri="{FF2B5EF4-FFF2-40B4-BE49-F238E27FC236}">
                  <a16:creationId xmlns:a16="http://schemas.microsoft.com/office/drawing/2014/main" id="{F80BDF4F-55F6-924B-94D0-F225CD152D96}"/>
                </a:ext>
              </a:extLst>
            </p:cNvPr>
            <p:cNvGrpSpPr>
              <a:grpSpLocks/>
            </p:cNvGrpSpPr>
            <p:nvPr/>
          </p:nvGrpSpPr>
          <p:grpSpPr bwMode="auto">
            <a:xfrm>
              <a:off x="2064" y="3312"/>
              <a:ext cx="144" cy="48"/>
              <a:chOff x="4608" y="3840"/>
              <a:chExt cx="144" cy="48"/>
            </a:xfrm>
          </p:grpSpPr>
          <p:sp>
            <p:nvSpPr>
              <p:cNvPr id="118" name="Oval 62">
                <a:extLst>
                  <a:ext uri="{FF2B5EF4-FFF2-40B4-BE49-F238E27FC236}">
                    <a16:creationId xmlns:a16="http://schemas.microsoft.com/office/drawing/2014/main" id="{211DF350-2718-6141-AFAD-CD7DE63E0A26}"/>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 name="Oval 63">
                <a:extLst>
                  <a:ext uri="{FF2B5EF4-FFF2-40B4-BE49-F238E27FC236}">
                    <a16:creationId xmlns:a16="http://schemas.microsoft.com/office/drawing/2014/main" id="{9235A613-AC4D-5C43-A441-C409F8ACCC2E}"/>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141" name="Group 64">
            <a:extLst>
              <a:ext uri="{FF2B5EF4-FFF2-40B4-BE49-F238E27FC236}">
                <a16:creationId xmlns:a16="http://schemas.microsoft.com/office/drawing/2014/main" id="{AAE635C7-BBA0-C045-9BED-39BFA4AC327F}"/>
              </a:ext>
            </a:extLst>
          </p:cNvPr>
          <p:cNvGrpSpPr>
            <a:grpSpLocks/>
          </p:cNvGrpSpPr>
          <p:nvPr/>
        </p:nvGrpSpPr>
        <p:grpSpPr bwMode="auto">
          <a:xfrm>
            <a:off x="6305550" y="5252565"/>
            <a:ext cx="1143000" cy="457200"/>
            <a:chOff x="3024" y="3408"/>
            <a:chExt cx="720" cy="288"/>
          </a:xfrm>
        </p:grpSpPr>
        <p:graphicFrame>
          <p:nvGraphicFramePr>
            <p:cNvPr id="142" name="Object 65">
              <a:extLst>
                <a:ext uri="{FF2B5EF4-FFF2-40B4-BE49-F238E27FC236}">
                  <a16:creationId xmlns:a16="http://schemas.microsoft.com/office/drawing/2014/main" id="{54699506-75F8-BF45-9404-E0D03EBA38DE}"/>
                </a:ext>
              </a:extLst>
            </p:cNvPr>
            <p:cNvGraphicFramePr>
              <a:graphicFrameLocks noChangeAspect="1"/>
            </p:cNvGraphicFramePr>
            <p:nvPr/>
          </p:nvGraphicFramePr>
          <p:xfrm>
            <a:off x="3084" y="3493"/>
            <a:ext cx="610" cy="141"/>
          </p:xfrm>
          <a:graphic>
            <a:graphicData uri="http://schemas.openxmlformats.org/presentationml/2006/ole">
              <mc:AlternateContent xmlns:mc="http://schemas.openxmlformats.org/markup-compatibility/2006">
                <mc:Choice xmlns:v="urn:schemas-microsoft-com:vml" Requires="v">
                  <p:oleObj spid="_x0000_s71396" name="CS ChemDraw Drawing" r:id="rId10" imgW="4851400" imgH="1130300" progId="ChemDraw.Document.6.0">
                    <p:embed/>
                  </p:oleObj>
                </mc:Choice>
                <mc:Fallback>
                  <p:oleObj name="CS ChemDraw Drawing" r:id="rId10" imgW="4851400" imgH="1130300" progId="ChemDraw.Document.6.0">
                    <p:embed/>
                    <p:pic>
                      <p:nvPicPr>
                        <p:cNvPr id="97345" name="Object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4" y="3493"/>
                          <a:ext cx="610"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143" name="Group 66">
              <a:extLst>
                <a:ext uri="{FF2B5EF4-FFF2-40B4-BE49-F238E27FC236}">
                  <a16:creationId xmlns:a16="http://schemas.microsoft.com/office/drawing/2014/main" id="{25E5700F-20CD-DC4E-AD6B-CC40859AA228}"/>
                </a:ext>
              </a:extLst>
            </p:cNvPr>
            <p:cNvGrpSpPr>
              <a:grpSpLocks/>
            </p:cNvGrpSpPr>
            <p:nvPr/>
          </p:nvGrpSpPr>
          <p:grpSpPr bwMode="auto">
            <a:xfrm>
              <a:off x="3024" y="3408"/>
              <a:ext cx="192" cy="288"/>
              <a:chOff x="3024" y="3600"/>
              <a:chExt cx="192" cy="288"/>
            </a:xfrm>
          </p:grpSpPr>
          <p:sp>
            <p:nvSpPr>
              <p:cNvPr id="155" name="Oval 67">
                <a:extLst>
                  <a:ext uri="{FF2B5EF4-FFF2-40B4-BE49-F238E27FC236}">
                    <a16:creationId xmlns:a16="http://schemas.microsoft.com/office/drawing/2014/main" id="{5AC2DD17-6F56-E546-8228-42B4DEC7863C}"/>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 name="Oval 68">
                <a:extLst>
                  <a:ext uri="{FF2B5EF4-FFF2-40B4-BE49-F238E27FC236}">
                    <a16:creationId xmlns:a16="http://schemas.microsoft.com/office/drawing/2014/main" id="{053F2BBB-98FF-F64C-986C-5EA028DB5EE2}"/>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57" name="Group 69">
                <a:extLst>
                  <a:ext uri="{FF2B5EF4-FFF2-40B4-BE49-F238E27FC236}">
                    <a16:creationId xmlns:a16="http://schemas.microsoft.com/office/drawing/2014/main" id="{D3AE57AF-1732-914A-BE7C-30223D51AAC2}"/>
                  </a:ext>
                </a:extLst>
              </p:cNvPr>
              <p:cNvGrpSpPr>
                <a:grpSpLocks/>
              </p:cNvGrpSpPr>
              <p:nvPr/>
            </p:nvGrpSpPr>
            <p:grpSpPr bwMode="auto">
              <a:xfrm>
                <a:off x="3024" y="3684"/>
                <a:ext cx="48" cy="144"/>
                <a:chOff x="3024" y="3696"/>
                <a:chExt cx="48" cy="144"/>
              </a:xfrm>
            </p:grpSpPr>
            <p:sp>
              <p:nvSpPr>
                <p:cNvPr id="160" name="Oval 70">
                  <a:extLst>
                    <a:ext uri="{FF2B5EF4-FFF2-40B4-BE49-F238E27FC236}">
                      <a16:creationId xmlns:a16="http://schemas.microsoft.com/office/drawing/2014/main" id="{09A8DA90-9A07-1141-A0AB-03BD52A0C470}"/>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1" name="Oval 71">
                  <a:extLst>
                    <a:ext uri="{FF2B5EF4-FFF2-40B4-BE49-F238E27FC236}">
                      <a16:creationId xmlns:a16="http://schemas.microsoft.com/office/drawing/2014/main" id="{82F73399-3EDE-264E-8D40-5F72288BB3DF}"/>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58" name="Oval 72">
                <a:extLst>
                  <a:ext uri="{FF2B5EF4-FFF2-40B4-BE49-F238E27FC236}">
                    <a16:creationId xmlns:a16="http://schemas.microsoft.com/office/drawing/2014/main" id="{561D3203-FB6B-F347-8890-2EE40850FEA0}"/>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 name="Oval 73">
                <a:extLst>
                  <a:ext uri="{FF2B5EF4-FFF2-40B4-BE49-F238E27FC236}">
                    <a16:creationId xmlns:a16="http://schemas.microsoft.com/office/drawing/2014/main" id="{4DC2BF5C-6A39-4149-851C-E16C4668B2B8}"/>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44" name="Group 74">
              <a:extLst>
                <a:ext uri="{FF2B5EF4-FFF2-40B4-BE49-F238E27FC236}">
                  <a16:creationId xmlns:a16="http://schemas.microsoft.com/office/drawing/2014/main" id="{8E00D60E-7BE0-9747-8A15-B61395C5A843}"/>
                </a:ext>
              </a:extLst>
            </p:cNvPr>
            <p:cNvGrpSpPr>
              <a:grpSpLocks/>
            </p:cNvGrpSpPr>
            <p:nvPr/>
          </p:nvGrpSpPr>
          <p:grpSpPr bwMode="auto">
            <a:xfrm flipH="1">
              <a:off x="3552" y="3408"/>
              <a:ext cx="192" cy="288"/>
              <a:chOff x="4944" y="3216"/>
              <a:chExt cx="192" cy="288"/>
            </a:xfrm>
          </p:grpSpPr>
          <p:sp>
            <p:nvSpPr>
              <p:cNvPr id="148" name="Oval 75">
                <a:extLst>
                  <a:ext uri="{FF2B5EF4-FFF2-40B4-BE49-F238E27FC236}">
                    <a16:creationId xmlns:a16="http://schemas.microsoft.com/office/drawing/2014/main" id="{F53ADE76-9B64-4F41-B2FF-8D21A5AD927B}"/>
                  </a:ext>
                </a:extLst>
              </p:cNvPr>
              <p:cNvSpPr>
                <a:spLocks noChangeArrowheads="1"/>
              </p:cNvSpPr>
              <p:nvPr/>
            </p:nvSpPr>
            <p:spPr bwMode="auto">
              <a:xfrm flipH="1">
                <a:off x="4992"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9" name="Oval 76">
                <a:extLst>
                  <a:ext uri="{FF2B5EF4-FFF2-40B4-BE49-F238E27FC236}">
                    <a16:creationId xmlns:a16="http://schemas.microsoft.com/office/drawing/2014/main" id="{9193CF45-059B-2448-8A18-EA64897E6216}"/>
                  </a:ext>
                </a:extLst>
              </p:cNvPr>
              <p:cNvSpPr>
                <a:spLocks noChangeArrowheads="1"/>
              </p:cNvSpPr>
              <p:nvPr/>
            </p:nvSpPr>
            <p:spPr bwMode="auto">
              <a:xfrm flipH="1">
                <a:off x="5088"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50" name="Group 77">
                <a:extLst>
                  <a:ext uri="{FF2B5EF4-FFF2-40B4-BE49-F238E27FC236}">
                    <a16:creationId xmlns:a16="http://schemas.microsoft.com/office/drawing/2014/main" id="{FD4ED9DF-E6CE-C54D-BD9E-1DE17892497B}"/>
                  </a:ext>
                </a:extLst>
              </p:cNvPr>
              <p:cNvGrpSpPr>
                <a:grpSpLocks/>
              </p:cNvGrpSpPr>
              <p:nvPr/>
            </p:nvGrpSpPr>
            <p:grpSpPr bwMode="auto">
              <a:xfrm flipH="1">
                <a:off x="4944" y="3300"/>
                <a:ext cx="48" cy="144"/>
                <a:chOff x="3024" y="3696"/>
                <a:chExt cx="48" cy="144"/>
              </a:xfrm>
            </p:grpSpPr>
            <p:sp>
              <p:nvSpPr>
                <p:cNvPr id="153" name="Oval 78">
                  <a:extLst>
                    <a:ext uri="{FF2B5EF4-FFF2-40B4-BE49-F238E27FC236}">
                      <a16:creationId xmlns:a16="http://schemas.microsoft.com/office/drawing/2014/main" id="{F13657A2-A381-FE43-AD82-130B0915D9CD}"/>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4" name="Oval 79">
                  <a:extLst>
                    <a:ext uri="{FF2B5EF4-FFF2-40B4-BE49-F238E27FC236}">
                      <a16:creationId xmlns:a16="http://schemas.microsoft.com/office/drawing/2014/main" id="{6712A992-18FD-D248-AA19-0FAF2C927D6F}"/>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51" name="Oval 80">
                <a:extLst>
                  <a:ext uri="{FF2B5EF4-FFF2-40B4-BE49-F238E27FC236}">
                    <a16:creationId xmlns:a16="http://schemas.microsoft.com/office/drawing/2014/main" id="{45C42173-FD70-F24E-BE58-C52BFD798A46}"/>
                  </a:ext>
                </a:extLst>
              </p:cNvPr>
              <p:cNvSpPr>
                <a:spLocks noChangeArrowheads="1"/>
              </p:cNvSpPr>
              <p:nvPr/>
            </p:nvSpPr>
            <p:spPr bwMode="auto">
              <a:xfrm flipH="1">
                <a:off x="4992"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 name="Oval 81">
                <a:extLst>
                  <a:ext uri="{FF2B5EF4-FFF2-40B4-BE49-F238E27FC236}">
                    <a16:creationId xmlns:a16="http://schemas.microsoft.com/office/drawing/2014/main" id="{DC065B95-C144-EE4A-BC9F-72E7F5F30BB2}"/>
                  </a:ext>
                </a:extLst>
              </p:cNvPr>
              <p:cNvSpPr>
                <a:spLocks noChangeArrowheads="1"/>
              </p:cNvSpPr>
              <p:nvPr/>
            </p:nvSpPr>
            <p:spPr bwMode="auto">
              <a:xfrm flipH="1">
                <a:off x="5088"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45" name="Group 82">
              <a:extLst>
                <a:ext uri="{FF2B5EF4-FFF2-40B4-BE49-F238E27FC236}">
                  <a16:creationId xmlns:a16="http://schemas.microsoft.com/office/drawing/2014/main" id="{A19DB017-5717-F646-B7F1-64BBB05D8847}"/>
                </a:ext>
              </a:extLst>
            </p:cNvPr>
            <p:cNvGrpSpPr>
              <a:grpSpLocks/>
            </p:cNvGrpSpPr>
            <p:nvPr/>
          </p:nvGrpSpPr>
          <p:grpSpPr bwMode="auto">
            <a:xfrm>
              <a:off x="3312" y="3408"/>
              <a:ext cx="144" cy="48"/>
              <a:chOff x="4608" y="3840"/>
              <a:chExt cx="144" cy="48"/>
            </a:xfrm>
          </p:grpSpPr>
          <p:sp>
            <p:nvSpPr>
              <p:cNvPr id="146" name="Oval 83">
                <a:extLst>
                  <a:ext uri="{FF2B5EF4-FFF2-40B4-BE49-F238E27FC236}">
                    <a16:creationId xmlns:a16="http://schemas.microsoft.com/office/drawing/2014/main" id="{4AEF0F19-926E-6C41-9314-679AF3700F6E}"/>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7" name="Oval 84">
                <a:extLst>
                  <a:ext uri="{FF2B5EF4-FFF2-40B4-BE49-F238E27FC236}">
                    <a16:creationId xmlns:a16="http://schemas.microsoft.com/office/drawing/2014/main" id="{01A3D8DC-A037-9A4E-8242-DE0DCE7BDD81}"/>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aphicFrame>
        <p:nvGraphicFramePr>
          <p:cNvPr id="162" name="Object 85">
            <a:extLst>
              <a:ext uri="{FF2B5EF4-FFF2-40B4-BE49-F238E27FC236}">
                <a16:creationId xmlns:a16="http://schemas.microsoft.com/office/drawing/2014/main" id="{0C16D0E5-95B8-344B-8E58-C9C50B8685B1}"/>
              </a:ext>
            </a:extLst>
          </p:cNvPr>
          <p:cNvGraphicFramePr>
            <a:graphicFrameLocks noChangeAspect="1"/>
          </p:cNvGraphicFramePr>
          <p:nvPr>
            <p:extLst>
              <p:ext uri="{D42A27DB-BD31-4B8C-83A1-F6EECF244321}">
                <p14:modId xmlns:p14="http://schemas.microsoft.com/office/powerpoint/2010/main" val="3391215295"/>
              </p:ext>
            </p:extLst>
          </p:nvPr>
        </p:nvGraphicFramePr>
        <p:xfrm>
          <a:off x="2419350" y="2974628"/>
          <a:ext cx="954088" cy="990600"/>
        </p:xfrm>
        <a:graphic>
          <a:graphicData uri="http://schemas.openxmlformats.org/presentationml/2006/ole">
            <mc:AlternateContent xmlns:mc="http://schemas.openxmlformats.org/markup-compatibility/2006">
              <mc:Choice xmlns:v="urn:schemas-microsoft-com:vml" Requires="v">
                <p:oleObj spid="_x0000_s71397" name="CS ChemDraw Drawing" r:id="rId12" imgW="4787900" imgH="4965700" progId="ChemDraw.Document.6.0">
                  <p:embed/>
                </p:oleObj>
              </mc:Choice>
              <mc:Fallback>
                <p:oleObj name="CS ChemDraw Drawing" r:id="rId12" imgW="4787900" imgH="4965700" progId="ChemDraw.Document.6.0">
                  <p:embed/>
                  <p:pic>
                    <p:nvPicPr>
                      <p:cNvPr id="97365" name="Object 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2974628"/>
                        <a:ext cx="9540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163" name="Group 86">
            <a:extLst>
              <a:ext uri="{FF2B5EF4-FFF2-40B4-BE49-F238E27FC236}">
                <a16:creationId xmlns:a16="http://schemas.microsoft.com/office/drawing/2014/main" id="{6BF3C46B-4D2B-EC4A-95BB-45F61625B6D6}"/>
              </a:ext>
            </a:extLst>
          </p:cNvPr>
          <p:cNvGrpSpPr>
            <a:grpSpLocks/>
          </p:cNvGrpSpPr>
          <p:nvPr/>
        </p:nvGrpSpPr>
        <p:grpSpPr bwMode="auto">
          <a:xfrm>
            <a:off x="8286750" y="3279428"/>
            <a:ext cx="1295400" cy="457200"/>
            <a:chOff x="4272" y="1728"/>
            <a:chExt cx="816" cy="288"/>
          </a:xfrm>
        </p:grpSpPr>
        <p:graphicFrame>
          <p:nvGraphicFramePr>
            <p:cNvPr id="164" name="Object 87">
              <a:extLst>
                <a:ext uri="{FF2B5EF4-FFF2-40B4-BE49-F238E27FC236}">
                  <a16:creationId xmlns:a16="http://schemas.microsoft.com/office/drawing/2014/main" id="{0B5E36C4-34CD-BE4C-B170-B61C95280E7A}"/>
                </a:ext>
              </a:extLst>
            </p:cNvPr>
            <p:cNvGraphicFramePr>
              <a:graphicFrameLocks noChangeAspect="1"/>
            </p:cNvGraphicFramePr>
            <p:nvPr/>
          </p:nvGraphicFramePr>
          <p:xfrm>
            <a:off x="4304" y="1797"/>
            <a:ext cx="688" cy="147"/>
          </p:xfrm>
          <a:graphic>
            <a:graphicData uri="http://schemas.openxmlformats.org/presentationml/2006/ole">
              <mc:AlternateContent xmlns:mc="http://schemas.openxmlformats.org/markup-compatibility/2006">
                <mc:Choice xmlns:v="urn:schemas-microsoft-com:vml" Requires="v">
                  <p:oleObj spid="_x0000_s71398" name="CS ChemDraw Drawing" r:id="rId13" imgW="5473700" imgH="1181100" progId="ChemDraw.Document.6.0">
                    <p:embed/>
                  </p:oleObj>
                </mc:Choice>
                <mc:Fallback>
                  <p:oleObj name="CS ChemDraw Drawing" r:id="rId13" imgW="5473700" imgH="1181100" progId="ChemDraw.Document.6.0">
                    <p:embed/>
                    <p:pic>
                      <p:nvPicPr>
                        <p:cNvPr id="97367" name="Object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 y="1797"/>
                          <a:ext cx="688"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5" name="Oval 88">
              <a:extLst>
                <a:ext uri="{FF2B5EF4-FFF2-40B4-BE49-F238E27FC236}">
                  <a16:creationId xmlns:a16="http://schemas.microsoft.com/office/drawing/2014/main" id="{3ACBD50D-E148-524A-A07C-B82CCC781F35}"/>
                </a:ext>
              </a:extLst>
            </p:cNvPr>
            <p:cNvSpPr>
              <a:spLocks noChangeArrowheads="1"/>
            </p:cNvSpPr>
            <p:nvPr/>
          </p:nvSpPr>
          <p:spPr bwMode="auto">
            <a:xfrm>
              <a:off x="4320" y="172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6" name="Oval 89">
              <a:extLst>
                <a:ext uri="{FF2B5EF4-FFF2-40B4-BE49-F238E27FC236}">
                  <a16:creationId xmlns:a16="http://schemas.microsoft.com/office/drawing/2014/main" id="{313451FF-4BA7-024E-9507-FB64EC63BE43}"/>
                </a:ext>
              </a:extLst>
            </p:cNvPr>
            <p:cNvSpPr>
              <a:spLocks noChangeArrowheads="1"/>
            </p:cNvSpPr>
            <p:nvPr/>
          </p:nvSpPr>
          <p:spPr bwMode="auto">
            <a:xfrm>
              <a:off x="4416" y="172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67" name="Group 90">
              <a:extLst>
                <a:ext uri="{FF2B5EF4-FFF2-40B4-BE49-F238E27FC236}">
                  <a16:creationId xmlns:a16="http://schemas.microsoft.com/office/drawing/2014/main" id="{DB9A70DC-35A7-9A44-8D70-BC2C34A2D1E6}"/>
                </a:ext>
              </a:extLst>
            </p:cNvPr>
            <p:cNvGrpSpPr>
              <a:grpSpLocks/>
            </p:cNvGrpSpPr>
            <p:nvPr/>
          </p:nvGrpSpPr>
          <p:grpSpPr bwMode="auto">
            <a:xfrm>
              <a:off x="4272" y="1812"/>
              <a:ext cx="48" cy="144"/>
              <a:chOff x="3024" y="3696"/>
              <a:chExt cx="48" cy="144"/>
            </a:xfrm>
          </p:grpSpPr>
          <p:sp>
            <p:nvSpPr>
              <p:cNvPr id="178" name="Oval 91">
                <a:extLst>
                  <a:ext uri="{FF2B5EF4-FFF2-40B4-BE49-F238E27FC236}">
                    <a16:creationId xmlns:a16="http://schemas.microsoft.com/office/drawing/2014/main" id="{49FD3183-5B4C-D54E-95BE-235F45053893}"/>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9" name="Oval 92">
                <a:extLst>
                  <a:ext uri="{FF2B5EF4-FFF2-40B4-BE49-F238E27FC236}">
                    <a16:creationId xmlns:a16="http://schemas.microsoft.com/office/drawing/2014/main" id="{1B97BE04-C290-0543-AF8C-09AF52DCCA56}"/>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68" name="Oval 93">
              <a:extLst>
                <a:ext uri="{FF2B5EF4-FFF2-40B4-BE49-F238E27FC236}">
                  <a16:creationId xmlns:a16="http://schemas.microsoft.com/office/drawing/2014/main" id="{5804244B-00B7-6A41-8B6B-FD28628FD8FA}"/>
                </a:ext>
              </a:extLst>
            </p:cNvPr>
            <p:cNvSpPr>
              <a:spLocks noChangeArrowheads="1"/>
            </p:cNvSpPr>
            <p:nvPr/>
          </p:nvSpPr>
          <p:spPr bwMode="auto">
            <a:xfrm>
              <a:off x="4320" y="196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9" name="Oval 94">
              <a:extLst>
                <a:ext uri="{FF2B5EF4-FFF2-40B4-BE49-F238E27FC236}">
                  <a16:creationId xmlns:a16="http://schemas.microsoft.com/office/drawing/2014/main" id="{EFED31D7-CB05-054B-811F-94E306E3AB9C}"/>
                </a:ext>
              </a:extLst>
            </p:cNvPr>
            <p:cNvSpPr>
              <a:spLocks noChangeArrowheads="1"/>
            </p:cNvSpPr>
            <p:nvPr/>
          </p:nvSpPr>
          <p:spPr bwMode="auto">
            <a:xfrm>
              <a:off x="4416" y="196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70" name="Group 95">
              <a:extLst>
                <a:ext uri="{FF2B5EF4-FFF2-40B4-BE49-F238E27FC236}">
                  <a16:creationId xmlns:a16="http://schemas.microsoft.com/office/drawing/2014/main" id="{23D838E1-8C2F-444D-B3FF-395FD166BEC7}"/>
                </a:ext>
              </a:extLst>
            </p:cNvPr>
            <p:cNvGrpSpPr>
              <a:grpSpLocks/>
            </p:cNvGrpSpPr>
            <p:nvPr/>
          </p:nvGrpSpPr>
          <p:grpSpPr bwMode="auto">
            <a:xfrm flipH="1">
              <a:off x="4896" y="1728"/>
              <a:ext cx="192" cy="288"/>
              <a:chOff x="4944" y="3216"/>
              <a:chExt cx="192" cy="288"/>
            </a:xfrm>
          </p:grpSpPr>
          <p:sp>
            <p:nvSpPr>
              <p:cNvPr id="171" name="Oval 96">
                <a:extLst>
                  <a:ext uri="{FF2B5EF4-FFF2-40B4-BE49-F238E27FC236}">
                    <a16:creationId xmlns:a16="http://schemas.microsoft.com/office/drawing/2014/main" id="{FD9A6DB3-09A0-124E-849B-4891316FEDDD}"/>
                  </a:ext>
                </a:extLst>
              </p:cNvPr>
              <p:cNvSpPr>
                <a:spLocks noChangeArrowheads="1"/>
              </p:cNvSpPr>
              <p:nvPr/>
            </p:nvSpPr>
            <p:spPr bwMode="auto">
              <a:xfrm flipH="1">
                <a:off x="4992"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2" name="Oval 97">
                <a:extLst>
                  <a:ext uri="{FF2B5EF4-FFF2-40B4-BE49-F238E27FC236}">
                    <a16:creationId xmlns:a16="http://schemas.microsoft.com/office/drawing/2014/main" id="{2FDFFB2A-0113-C447-8B61-1EA6F336130A}"/>
                  </a:ext>
                </a:extLst>
              </p:cNvPr>
              <p:cNvSpPr>
                <a:spLocks noChangeArrowheads="1"/>
              </p:cNvSpPr>
              <p:nvPr/>
            </p:nvSpPr>
            <p:spPr bwMode="auto">
              <a:xfrm flipH="1">
                <a:off x="5088"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73" name="Group 98">
                <a:extLst>
                  <a:ext uri="{FF2B5EF4-FFF2-40B4-BE49-F238E27FC236}">
                    <a16:creationId xmlns:a16="http://schemas.microsoft.com/office/drawing/2014/main" id="{615398A0-6E0C-2646-9C1F-900341A4D193}"/>
                  </a:ext>
                </a:extLst>
              </p:cNvPr>
              <p:cNvGrpSpPr>
                <a:grpSpLocks/>
              </p:cNvGrpSpPr>
              <p:nvPr/>
            </p:nvGrpSpPr>
            <p:grpSpPr bwMode="auto">
              <a:xfrm flipH="1">
                <a:off x="4944" y="3300"/>
                <a:ext cx="48" cy="144"/>
                <a:chOff x="3024" y="3696"/>
                <a:chExt cx="48" cy="144"/>
              </a:xfrm>
            </p:grpSpPr>
            <p:sp>
              <p:nvSpPr>
                <p:cNvPr id="176" name="Oval 99">
                  <a:extLst>
                    <a:ext uri="{FF2B5EF4-FFF2-40B4-BE49-F238E27FC236}">
                      <a16:creationId xmlns:a16="http://schemas.microsoft.com/office/drawing/2014/main" id="{10FC6DA1-764A-C440-A061-016668CE5E1D}"/>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7" name="Oval 100">
                  <a:extLst>
                    <a:ext uri="{FF2B5EF4-FFF2-40B4-BE49-F238E27FC236}">
                      <a16:creationId xmlns:a16="http://schemas.microsoft.com/office/drawing/2014/main" id="{3CA9DB81-F648-4849-9C6A-A9FDE12280E0}"/>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74" name="Oval 101">
                <a:extLst>
                  <a:ext uri="{FF2B5EF4-FFF2-40B4-BE49-F238E27FC236}">
                    <a16:creationId xmlns:a16="http://schemas.microsoft.com/office/drawing/2014/main" id="{53FC8D34-BD81-B547-8B28-AD521F1967F9}"/>
                  </a:ext>
                </a:extLst>
              </p:cNvPr>
              <p:cNvSpPr>
                <a:spLocks noChangeArrowheads="1"/>
              </p:cNvSpPr>
              <p:nvPr/>
            </p:nvSpPr>
            <p:spPr bwMode="auto">
              <a:xfrm flipH="1">
                <a:off x="4992"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 name="Oval 102">
                <a:extLst>
                  <a:ext uri="{FF2B5EF4-FFF2-40B4-BE49-F238E27FC236}">
                    <a16:creationId xmlns:a16="http://schemas.microsoft.com/office/drawing/2014/main" id="{C9DE8E83-B588-A347-A314-7A5D54FF71E6}"/>
                  </a:ext>
                </a:extLst>
              </p:cNvPr>
              <p:cNvSpPr>
                <a:spLocks noChangeArrowheads="1"/>
              </p:cNvSpPr>
              <p:nvPr/>
            </p:nvSpPr>
            <p:spPr bwMode="auto">
              <a:xfrm flipH="1">
                <a:off x="5088"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180" name="Group 103">
            <a:extLst>
              <a:ext uri="{FF2B5EF4-FFF2-40B4-BE49-F238E27FC236}">
                <a16:creationId xmlns:a16="http://schemas.microsoft.com/office/drawing/2014/main" id="{DF736394-D8C8-A64F-97A7-1816B153171F}"/>
              </a:ext>
            </a:extLst>
          </p:cNvPr>
          <p:cNvGrpSpPr>
            <a:grpSpLocks/>
          </p:cNvGrpSpPr>
          <p:nvPr/>
        </p:nvGrpSpPr>
        <p:grpSpPr bwMode="auto">
          <a:xfrm>
            <a:off x="6305550" y="3279428"/>
            <a:ext cx="1143000" cy="457200"/>
            <a:chOff x="3024" y="1728"/>
            <a:chExt cx="720" cy="288"/>
          </a:xfrm>
        </p:grpSpPr>
        <p:graphicFrame>
          <p:nvGraphicFramePr>
            <p:cNvPr id="181" name="Object 104">
              <a:extLst>
                <a:ext uri="{FF2B5EF4-FFF2-40B4-BE49-F238E27FC236}">
                  <a16:creationId xmlns:a16="http://schemas.microsoft.com/office/drawing/2014/main" id="{2F5E112A-7BF5-0E42-9B21-5133D0DF4881}"/>
                </a:ext>
              </a:extLst>
            </p:cNvPr>
            <p:cNvGraphicFramePr>
              <a:graphicFrameLocks noChangeAspect="1"/>
            </p:cNvGraphicFramePr>
            <p:nvPr/>
          </p:nvGraphicFramePr>
          <p:xfrm>
            <a:off x="3084" y="1813"/>
            <a:ext cx="610" cy="141"/>
          </p:xfrm>
          <a:graphic>
            <a:graphicData uri="http://schemas.openxmlformats.org/presentationml/2006/ole">
              <mc:AlternateContent xmlns:mc="http://schemas.openxmlformats.org/markup-compatibility/2006">
                <mc:Choice xmlns:v="urn:schemas-microsoft-com:vml" Requires="v">
                  <p:oleObj spid="_x0000_s71399" name="CS ChemDraw Drawing" r:id="rId14" imgW="4851400" imgH="1130300" progId="ChemDraw.Document.6.0">
                    <p:embed/>
                  </p:oleObj>
                </mc:Choice>
                <mc:Fallback>
                  <p:oleObj name="CS ChemDraw Drawing" r:id="rId14" imgW="4851400" imgH="1130300" progId="ChemDraw.Document.6.0">
                    <p:embed/>
                    <p:pic>
                      <p:nvPicPr>
                        <p:cNvPr id="97384" name="Object 1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4" y="1813"/>
                          <a:ext cx="610"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182" name="Group 105">
              <a:extLst>
                <a:ext uri="{FF2B5EF4-FFF2-40B4-BE49-F238E27FC236}">
                  <a16:creationId xmlns:a16="http://schemas.microsoft.com/office/drawing/2014/main" id="{6C5955C9-F7E1-2041-A006-E7A2A5265AF5}"/>
                </a:ext>
              </a:extLst>
            </p:cNvPr>
            <p:cNvGrpSpPr>
              <a:grpSpLocks/>
            </p:cNvGrpSpPr>
            <p:nvPr/>
          </p:nvGrpSpPr>
          <p:grpSpPr bwMode="auto">
            <a:xfrm>
              <a:off x="3024" y="1728"/>
              <a:ext cx="192" cy="288"/>
              <a:chOff x="3024" y="3600"/>
              <a:chExt cx="192" cy="288"/>
            </a:xfrm>
          </p:grpSpPr>
          <p:sp>
            <p:nvSpPr>
              <p:cNvPr id="191" name="Oval 106">
                <a:extLst>
                  <a:ext uri="{FF2B5EF4-FFF2-40B4-BE49-F238E27FC236}">
                    <a16:creationId xmlns:a16="http://schemas.microsoft.com/office/drawing/2014/main" id="{1CADC6B6-B8C1-AD49-A07C-D8742491F860}"/>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 name="Oval 107">
                <a:extLst>
                  <a:ext uri="{FF2B5EF4-FFF2-40B4-BE49-F238E27FC236}">
                    <a16:creationId xmlns:a16="http://schemas.microsoft.com/office/drawing/2014/main" id="{FBF38059-AE81-9246-88F6-CB8A0EB1DE85}"/>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93" name="Group 108">
                <a:extLst>
                  <a:ext uri="{FF2B5EF4-FFF2-40B4-BE49-F238E27FC236}">
                    <a16:creationId xmlns:a16="http://schemas.microsoft.com/office/drawing/2014/main" id="{4A45C6A5-26D6-0745-8F50-0B8605F32029}"/>
                  </a:ext>
                </a:extLst>
              </p:cNvPr>
              <p:cNvGrpSpPr>
                <a:grpSpLocks/>
              </p:cNvGrpSpPr>
              <p:nvPr/>
            </p:nvGrpSpPr>
            <p:grpSpPr bwMode="auto">
              <a:xfrm>
                <a:off x="3024" y="3684"/>
                <a:ext cx="48" cy="144"/>
                <a:chOff x="3024" y="3696"/>
                <a:chExt cx="48" cy="144"/>
              </a:xfrm>
            </p:grpSpPr>
            <p:sp>
              <p:nvSpPr>
                <p:cNvPr id="196" name="Oval 109">
                  <a:extLst>
                    <a:ext uri="{FF2B5EF4-FFF2-40B4-BE49-F238E27FC236}">
                      <a16:creationId xmlns:a16="http://schemas.microsoft.com/office/drawing/2014/main" id="{9D282259-7D3A-9E4C-981D-5D410BC5B1E1}"/>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 name="Oval 110">
                  <a:extLst>
                    <a:ext uri="{FF2B5EF4-FFF2-40B4-BE49-F238E27FC236}">
                      <a16:creationId xmlns:a16="http://schemas.microsoft.com/office/drawing/2014/main" id="{12AB920E-D629-0C44-AE02-821CEB9D30E4}"/>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94" name="Oval 111">
                <a:extLst>
                  <a:ext uri="{FF2B5EF4-FFF2-40B4-BE49-F238E27FC236}">
                    <a16:creationId xmlns:a16="http://schemas.microsoft.com/office/drawing/2014/main" id="{923D492F-9EF6-D64F-8C6E-08D67B5D3855}"/>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5" name="Oval 112">
                <a:extLst>
                  <a:ext uri="{FF2B5EF4-FFF2-40B4-BE49-F238E27FC236}">
                    <a16:creationId xmlns:a16="http://schemas.microsoft.com/office/drawing/2014/main" id="{AC1DDA0A-27F1-5949-9B48-1AC1B030444C}"/>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83" name="Group 113">
              <a:extLst>
                <a:ext uri="{FF2B5EF4-FFF2-40B4-BE49-F238E27FC236}">
                  <a16:creationId xmlns:a16="http://schemas.microsoft.com/office/drawing/2014/main" id="{3331B74D-F080-B949-A74F-4625327F3B51}"/>
                </a:ext>
              </a:extLst>
            </p:cNvPr>
            <p:cNvGrpSpPr>
              <a:grpSpLocks/>
            </p:cNvGrpSpPr>
            <p:nvPr/>
          </p:nvGrpSpPr>
          <p:grpSpPr bwMode="auto">
            <a:xfrm flipH="1">
              <a:off x="3552" y="1728"/>
              <a:ext cx="192" cy="288"/>
              <a:chOff x="4944" y="3216"/>
              <a:chExt cx="192" cy="288"/>
            </a:xfrm>
          </p:grpSpPr>
          <p:sp>
            <p:nvSpPr>
              <p:cNvPr id="184" name="Oval 114">
                <a:extLst>
                  <a:ext uri="{FF2B5EF4-FFF2-40B4-BE49-F238E27FC236}">
                    <a16:creationId xmlns:a16="http://schemas.microsoft.com/office/drawing/2014/main" id="{82354B06-A4C2-1C44-91A2-C62E76FD0CE8}"/>
                  </a:ext>
                </a:extLst>
              </p:cNvPr>
              <p:cNvSpPr>
                <a:spLocks noChangeArrowheads="1"/>
              </p:cNvSpPr>
              <p:nvPr/>
            </p:nvSpPr>
            <p:spPr bwMode="auto">
              <a:xfrm flipH="1">
                <a:off x="4992"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5" name="Oval 115">
                <a:extLst>
                  <a:ext uri="{FF2B5EF4-FFF2-40B4-BE49-F238E27FC236}">
                    <a16:creationId xmlns:a16="http://schemas.microsoft.com/office/drawing/2014/main" id="{477361DF-B76F-E240-B5F6-9F3962FD6FC6}"/>
                  </a:ext>
                </a:extLst>
              </p:cNvPr>
              <p:cNvSpPr>
                <a:spLocks noChangeArrowheads="1"/>
              </p:cNvSpPr>
              <p:nvPr/>
            </p:nvSpPr>
            <p:spPr bwMode="auto">
              <a:xfrm flipH="1">
                <a:off x="5088"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86" name="Group 116">
                <a:extLst>
                  <a:ext uri="{FF2B5EF4-FFF2-40B4-BE49-F238E27FC236}">
                    <a16:creationId xmlns:a16="http://schemas.microsoft.com/office/drawing/2014/main" id="{B889A760-58A2-6344-B3F6-CDCD86012A8D}"/>
                  </a:ext>
                </a:extLst>
              </p:cNvPr>
              <p:cNvGrpSpPr>
                <a:grpSpLocks/>
              </p:cNvGrpSpPr>
              <p:nvPr/>
            </p:nvGrpSpPr>
            <p:grpSpPr bwMode="auto">
              <a:xfrm flipH="1">
                <a:off x="4944" y="3300"/>
                <a:ext cx="48" cy="144"/>
                <a:chOff x="3024" y="3696"/>
                <a:chExt cx="48" cy="144"/>
              </a:xfrm>
            </p:grpSpPr>
            <p:sp>
              <p:nvSpPr>
                <p:cNvPr id="189" name="Oval 117">
                  <a:extLst>
                    <a:ext uri="{FF2B5EF4-FFF2-40B4-BE49-F238E27FC236}">
                      <a16:creationId xmlns:a16="http://schemas.microsoft.com/office/drawing/2014/main" id="{1CE94ABA-C095-6B47-96B3-7DD9CD8D4617}"/>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 name="Oval 118">
                  <a:extLst>
                    <a:ext uri="{FF2B5EF4-FFF2-40B4-BE49-F238E27FC236}">
                      <a16:creationId xmlns:a16="http://schemas.microsoft.com/office/drawing/2014/main" id="{6E6CFE8F-D22D-F24D-B5CF-14D2351AB753}"/>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7" name="Oval 119">
                <a:extLst>
                  <a:ext uri="{FF2B5EF4-FFF2-40B4-BE49-F238E27FC236}">
                    <a16:creationId xmlns:a16="http://schemas.microsoft.com/office/drawing/2014/main" id="{03FEB99B-C03E-D44B-AFFD-E3BCDFAD8A74}"/>
                  </a:ext>
                </a:extLst>
              </p:cNvPr>
              <p:cNvSpPr>
                <a:spLocks noChangeArrowheads="1"/>
              </p:cNvSpPr>
              <p:nvPr/>
            </p:nvSpPr>
            <p:spPr bwMode="auto">
              <a:xfrm flipH="1">
                <a:off x="4992"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8" name="Oval 120">
                <a:extLst>
                  <a:ext uri="{FF2B5EF4-FFF2-40B4-BE49-F238E27FC236}">
                    <a16:creationId xmlns:a16="http://schemas.microsoft.com/office/drawing/2014/main" id="{329CFC47-9A83-924C-A020-35AEE39B9E77}"/>
                  </a:ext>
                </a:extLst>
              </p:cNvPr>
              <p:cNvSpPr>
                <a:spLocks noChangeArrowheads="1"/>
              </p:cNvSpPr>
              <p:nvPr/>
            </p:nvSpPr>
            <p:spPr bwMode="auto">
              <a:xfrm flipH="1">
                <a:off x="5088"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198" name="Group 121">
            <a:extLst>
              <a:ext uri="{FF2B5EF4-FFF2-40B4-BE49-F238E27FC236}">
                <a16:creationId xmlns:a16="http://schemas.microsoft.com/office/drawing/2014/main" id="{69A7ADFA-28D8-DB46-BBEC-987FA0C795D6}"/>
              </a:ext>
            </a:extLst>
          </p:cNvPr>
          <p:cNvGrpSpPr>
            <a:grpSpLocks/>
          </p:cNvGrpSpPr>
          <p:nvPr/>
        </p:nvGrpSpPr>
        <p:grpSpPr bwMode="auto">
          <a:xfrm>
            <a:off x="4248150" y="3127028"/>
            <a:ext cx="1295400" cy="762000"/>
            <a:chOff x="1728" y="1632"/>
            <a:chExt cx="816" cy="480"/>
          </a:xfrm>
        </p:grpSpPr>
        <p:graphicFrame>
          <p:nvGraphicFramePr>
            <p:cNvPr id="199" name="Object 122">
              <a:extLst>
                <a:ext uri="{FF2B5EF4-FFF2-40B4-BE49-F238E27FC236}">
                  <a16:creationId xmlns:a16="http://schemas.microsoft.com/office/drawing/2014/main" id="{6BF89269-C043-4D48-866E-39AA8E074E28}"/>
                </a:ext>
              </a:extLst>
            </p:cNvPr>
            <p:cNvGraphicFramePr>
              <a:graphicFrameLocks noChangeAspect="1"/>
            </p:cNvGraphicFramePr>
            <p:nvPr/>
          </p:nvGraphicFramePr>
          <p:xfrm>
            <a:off x="1786" y="1677"/>
            <a:ext cx="688" cy="387"/>
          </p:xfrm>
          <a:graphic>
            <a:graphicData uri="http://schemas.openxmlformats.org/presentationml/2006/ole">
              <mc:AlternateContent xmlns:mc="http://schemas.openxmlformats.org/markup-compatibility/2006">
                <mc:Choice xmlns:v="urn:schemas-microsoft-com:vml" Requires="v">
                  <p:oleObj spid="_x0000_s71400" name="CS ChemDraw Drawing" r:id="rId15" imgW="5473700" imgH="3086100" progId="ChemDraw.Document.6.0">
                    <p:embed/>
                  </p:oleObj>
                </mc:Choice>
                <mc:Fallback>
                  <p:oleObj name="CS ChemDraw Drawing" r:id="rId15" imgW="5473700" imgH="3086100" progId="ChemDraw.Document.6.0">
                    <p:embed/>
                    <p:pic>
                      <p:nvPicPr>
                        <p:cNvPr id="97402" name="Object 1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6" y="1677"/>
                          <a:ext cx="688"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00" name="Group 123">
              <a:extLst>
                <a:ext uri="{FF2B5EF4-FFF2-40B4-BE49-F238E27FC236}">
                  <a16:creationId xmlns:a16="http://schemas.microsoft.com/office/drawing/2014/main" id="{1A1FA2E0-7752-E14D-9CEA-3FFFE19B42BB}"/>
                </a:ext>
              </a:extLst>
            </p:cNvPr>
            <p:cNvGrpSpPr>
              <a:grpSpLocks/>
            </p:cNvGrpSpPr>
            <p:nvPr/>
          </p:nvGrpSpPr>
          <p:grpSpPr bwMode="auto">
            <a:xfrm>
              <a:off x="1728" y="1632"/>
              <a:ext cx="192" cy="288"/>
              <a:chOff x="3024" y="3600"/>
              <a:chExt cx="192" cy="288"/>
            </a:xfrm>
          </p:grpSpPr>
          <p:sp>
            <p:nvSpPr>
              <p:cNvPr id="217" name="Oval 124">
                <a:extLst>
                  <a:ext uri="{FF2B5EF4-FFF2-40B4-BE49-F238E27FC236}">
                    <a16:creationId xmlns:a16="http://schemas.microsoft.com/office/drawing/2014/main" id="{FEC5D09B-55EB-9842-BCCA-81286C3D47DC}"/>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8" name="Oval 125">
                <a:extLst>
                  <a:ext uri="{FF2B5EF4-FFF2-40B4-BE49-F238E27FC236}">
                    <a16:creationId xmlns:a16="http://schemas.microsoft.com/office/drawing/2014/main" id="{483E2274-E732-5949-A690-1C683760C362}"/>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9" name="Group 126">
                <a:extLst>
                  <a:ext uri="{FF2B5EF4-FFF2-40B4-BE49-F238E27FC236}">
                    <a16:creationId xmlns:a16="http://schemas.microsoft.com/office/drawing/2014/main" id="{B3933AFF-F898-9044-BD63-7829A2E64CF2}"/>
                  </a:ext>
                </a:extLst>
              </p:cNvPr>
              <p:cNvGrpSpPr>
                <a:grpSpLocks/>
              </p:cNvGrpSpPr>
              <p:nvPr/>
            </p:nvGrpSpPr>
            <p:grpSpPr bwMode="auto">
              <a:xfrm>
                <a:off x="3024" y="3684"/>
                <a:ext cx="48" cy="144"/>
                <a:chOff x="3024" y="3696"/>
                <a:chExt cx="48" cy="144"/>
              </a:xfrm>
            </p:grpSpPr>
            <p:sp>
              <p:nvSpPr>
                <p:cNvPr id="222" name="Oval 127">
                  <a:extLst>
                    <a:ext uri="{FF2B5EF4-FFF2-40B4-BE49-F238E27FC236}">
                      <a16:creationId xmlns:a16="http://schemas.microsoft.com/office/drawing/2014/main" id="{8173C51C-9DCC-9D4B-B7F2-83B1E12F2F82}"/>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 name="Oval 128">
                  <a:extLst>
                    <a:ext uri="{FF2B5EF4-FFF2-40B4-BE49-F238E27FC236}">
                      <a16:creationId xmlns:a16="http://schemas.microsoft.com/office/drawing/2014/main" id="{B6892017-31D6-7540-A4F1-131E57545DAD}"/>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20" name="Oval 129">
                <a:extLst>
                  <a:ext uri="{FF2B5EF4-FFF2-40B4-BE49-F238E27FC236}">
                    <a16:creationId xmlns:a16="http://schemas.microsoft.com/office/drawing/2014/main" id="{9E6B385B-3A6A-8B45-996A-C21BF58A5765}"/>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1" name="Oval 130">
                <a:extLst>
                  <a:ext uri="{FF2B5EF4-FFF2-40B4-BE49-F238E27FC236}">
                    <a16:creationId xmlns:a16="http://schemas.microsoft.com/office/drawing/2014/main" id="{06A4C780-A381-0749-B645-53FD656A59A1}"/>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1" name="Group 131">
              <a:extLst>
                <a:ext uri="{FF2B5EF4-FFF2-40B4-BE49-F238E27FC236}">
                  <a16:creationId xmlns:a16="http://schemas.microsoft.com/office/drawing/2014/main" id="{49C8D413-6CEB-D141-98AE-BAC118740143}"/>
                </a:ext>
              </a:extLst>
            </p:cNvPr>
            <p:cNvGrpSpPr>
              <a:grpSpLocks/>
            </p:cNvGrpSpPr>
            <p:nvPr/>
          </p:nvGrpSpPr>
          <p:grpSpPr bwMode="auto">
            <a:xfrm flipH="1">
              <a:off x="2352" y="1632"/>
              <a:ext cx="192" cy="288"/>
              <a:chOff x="3024" y="3600"/>
              <a:chExt cx="192" cy="288"/>
            </a:xfrm>
          </p:grpSpPr>
          <p:sp>
            <p:nvSpPr>
              <p:cNvPr id="210" name="Oval 132">
                <a:extLst>
                  <a:ext uri="{FF2B5EF4-FFF2-40B4-BE49-F238E27FC236}">
                    <a16:creationId xmlns:a16="http://schemas.microsoft.com/office/drawing/2014/main" id="{8EB40A06-0A2C-8140-B771-0E327C95D27F}"/>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 name="Oval 133">
                <a:extLst>
                  <a:ext uri="{FF2B5EF4-FFF2-40B4-BE49-F238E27FC236}">
                    <a16:creationId xmlns:a16="http://schemas.microsoft.com/office/drawing/2014/main" id="{67741968-5DB5-2241-AB36-1F7DD62EDFAE}"/>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2" name="Group 134">
                <a:extLst>
                  <a:ext uri="{FF2B5EF4-FFF2-40B4-BE49-F238E27FC236}">
                    <a16:creationId xmlns:a16="http://schemas.microsoft.com/office/drawing/2014/main" id="{A789FCA7-67D2-D64A-9B99-ACFBAE4C24DE}"/>
                  </a:ext>
                </a:extLst>
              </p:cNvPr>
              <p:cNvGrpSpPr>
                <a:grpSpLocks/>
              </p:cNvGrpSpPr>
              <p:nvPr/>
            </p:nvGrpSpPr>
            <p:grpSpPr bwMode="auto">
              <a:xfrm>
                <a:off x="3024" y="3684"/>
                <a:ext cx="48" cy="144"/>
                <a:chOff x="3024" y="3696"/>
                <a:chExt cx="48" cy="144"/>
              </a:xfrm>
            </p:grpSpPr>
            <p:sp>
              <p:nvSpPr>
                <p:cNvPr id="215" name="Oval 135">
                  <a:extLst>
                    <a:ext uri="{FF2B5EF4-FFF2-40B4-BE49-F238E27FC236}">
                      <a16:creationId xmlns:a16="http://schemas.microsoft.com/office/drawing/2014/main" id="{55FE054F-9DB4-0D4C-9BC0-24FF3F538E53}"/>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6" name="Oval 136">
                  <a:extLst>
                    <a:ext uri="{FF2B5EF4-FFF2-40B4-BE49-F238E27FC236}">
                      <a16:creationId xmlns:a16="http://schemas.microsoft.com/office/drawing/2014/main" id="{608FEB6D-BA4E-B24A-8616-3EBE4ABC068E}"/>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3" name="Oval 137">
                <a:extLst>
                  <a:ext uri="{FF2B5EF4-FFF2-40B4-BE49-F238E27FC236}">
                    <a16:creationId xmlns:a16="http://schemas.microsoft.com/office/drawing/2014/main" id="{D8160AD0-4418-814B-B296-2923C8D826ED}"/>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4" name="Oval 138">
                <a:extLst>
                  <a:ext uri="{FF2B5EF4-FFF2-40B4-BE49-F238E27FC236}">
                    <a16:creationId xmlns:a16="http://schemas.microsoft.com/office/drawing/2014/main" id="{F7E58B2D-6397-E348-8D9A-F659ADB7A005}"/>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2" name="Group 139">
              <a:extLst>
                <a:ext uri="{FF2B5EF4-FFF2-40B4-BE49-F238E27FC236}">
                  <a16:creationId xmlns:a16="http://schemas.microsoft.com/office/drawing/2014/main" id="{0DA26876-AC20-3B40-96EC-7015E4A16993}"/>
                </a:ext>
              </a:extLst>
            </p:cNvPr>
            <p:cNvGrpSpPr>
              <a:grpSpLocks/>
            </p:cNvGrpSpPr>
            <p:nvPr/>
          </p:nvGrpSpPr>
          <p:grpSpPr bwMode="auto">
            <a:xfrm rot="5400000" flipH="1" flipV="1">
              <a:off x="2064" y="1872"/>
              <a:ext cx="192" cy="288"/>
              <a:chOff x="3024" y="3600"/>
              <a:chExt cx="192" cy="288"/>
            </a:xfrm>
          </p:grpSpPr>
          <p:sp>
            <p:nvSpPr>
              <p:cNvPr id="203" name="Oval 140">
                <a:extLst>
                  <a:ext uri="{FF2B5EF4-FFF2-40B4-BE49-F238E27FC236}">
                    <a16:creationId xmlns:a16="http://schemas.microsoft.com/office/drawing/2014/main" id="{E7016A4E-1F93-6E4D-85D1-03C007C3FAC3}"/>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 name="Oval 141">
                <a:extLst>
                  <a:ext uri="{FF2B5EF4-FFF2-40B4-BE49-F238E27FC236}">
                    <a16:creationId xmlns:a16="http://schemas.microsoft.com/office/drawing/2014/main" id="{EEB58064-93F6-A74C-994F-448C47C2CDD9}"/>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05" name="Group 142">
                <a:extLst>
                  <a:ext uri="{FF2B5EF4-FFF2-40B4-BE49-F238E27FC236}">
                    <a16:creationId xmlns:a16="http://schemas.microsoft.com/office/drawing/2014/main" id="{3D1391EE-7E94-D349-B698-8F809B1695B3}"/>
                  </a:ext>
                </a:extLst>
              </p:cNvPr>
              <p:cNvGrpSpPr>
                <a:grpSpLocks/>
              </p:cNvGrpSpPr>
              <p:nvPr/>
            </p:nvGrpSpPr>
            <p:grpSpPr bwMode="auto">
              <a:xfrm>
                <a:off x="3024" y="3684"/>
                <a:ext cx="48" cy="144"/>
                <a:chOff x="3024" y="3696"/>
                <a:chExt cx="48" cy="144"/>
              </a:xfrm>
            </p:grpSpPr>
            <p:sp>
              <p:nvSpPr>
                <p:cNvPr id="208" name="Oval 143">
                  <a:extLst>
                    <a:ext uri="{FF2B5EF4-FFF2-40B4-BE49-F238E27FC236}">
                      <a16:creationId xmlns:a16="http://schemas.microsoft.com/office/drawing/2014/main" id="{DDF3C4E2-C64F-A04C-AFBF-AC5A3C53335B}"/>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9" name="Oval 144">
                  <a:extLst>
                    <a:ext uri="{FF2B5EF4-FFF2-40B4-BE49-F238E27FC236}">
                      <a16:creationId xmlns:a16="http://schemas.microsoft.com/office/drawing/2014/main" id="{B93FC066-D40A-1F40-ACDE-1C4589B72B30}"/>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06" name="Oval 145">
                <a:extLst>
                  <a:ext uri="{FF2B5EF4-FFF2-40B4-BE49-F238E27FC236}">
                    <a16:creationId xmlns:a16="http://schemas.microsoft.com/office/drawing/2014/main" id="{BE03D638-5A6C-464C-8F6B-366977CDA5A3}"/>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 name="Oval 146">
                <a:extLst>
                  <a:ext uri="{FF2B5EF4-FFF2-40B4-BE49-F238E27FC236}">
                    <a16:creationId xmlns:a16="http://schemas.microsoft.com/office/drawing/2014/main" id="{F271EB81-8DFB-DB46-A7F7-50693DDA7CE5}"/>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204203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2E75-DA79-A749-95A9-788071DDBAC1}"/>
              </a:ext>
            </a:extLst>
          </p:cNvPr>
          <p:cNvSpPr>
            <a:spLocks noGrp="1"/>
          </p:cNvSpPr>
          <p:nvPr>
            <p:ph type="title"/>
          </p:nvPr>
        </p:nvSpPr>
        <p:spPr/>
        <p:txBody>
          <a:bodyPr>
            <a:normAutofit/>
          </a:bodyPr>
          <a:lstStyle/>
          <a:p>
            <a:r>
              <a:rPr lang="en-US" altLang="en-US" sz="4000" dirty="0">
                <a:latin typeface="+mn-lt"/>
              </a:rPr>
              <a:t>Rules for Drawing Lewis Dot Structures</a:t>
            </a:r>
            <a:endParaRPr lang="en-US" sz="4000" dirty="0">
              <a:latin typeface="+mn-lt"/>
            </a:endParaRPr>
          </a:p>
        </p:txBody>
      </p:sp>
      <p:sp>
        <p:nvSpPr>
          <p:cNvPr id="10" name="Text Box 3">
            <a:extLst>
              <a:ext uri="{FF2B5EF4-FFF2-40B4-BE49-F238E27FC236}">
                <a16:creationId xmlns:a16="http://schemas.microsoft.com/office/drawing/2014/main" id="{81E80EED-9FD9-064F-9958-FCBF1C9A8674}"/>
              </a:ext>
            </a:extLst>
          </p:cNvPr>
          <p:cNvSpPr txBox="1">
            <a:spLocks noChangeArrowheads="1"/>
          </p:cNvSpPr>
          <p:nvPr/>
        </p:nvSpPr>
        <p:spPr bwMode="auto">
          <a:xfrm>
            <a:off x="838200" y="1608952"/>
            <a:ext cx="5410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dirty="0"/>
              <a:t>Step 6: Make multiple bonds if necessary</a:t>
            </a:r>
          </a:p>
        </p:txBody>
      </p:sp>
      <p:sp>
        <p:nvSpPr>
          <p:cNvPr id="79" name="Text Box 2">
            <a:extLst>
              <a:ext uri="{FF2B5EF4-FFF2-40B4-BE49-F238E27FC236}">
                <a16:creationId xmlns:a16="http://schemas.microsoft.com/office/drawing/2014/main" id="{F9E69E58-89A1-CA4E-8F8C-74737A0F8A29}"/>
              </a:ext>
            </a:extLst>
          </p:cNvPr>
          <p:cNvSpPr txBox="1">
            <a:spLocks noChangeArrowheads="1"/>
          </p:cNvSpPr>
          <p:nvPr/>
        </p:nvSpPr>
        <p:spPr bwMode="auto">
          <a:xfrm>
            <a:off x="838200" y="2124581"/>
            <a:ext cx="10464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68313" lvl="1" indent="-11113"/>
            <a:r>
              <a:rPr lang="en-US" altLang="en-US" sz="2000" dirty="0">
                <a:latin typeface="+mn-lt"/>
              </a:rPr>
              <a:t>Count the electrons on the central atom. If there is less than a full octet, take a lone pair of electrons from one of the outer atoms and make a double bond. </a:t>
            </a:r>
          </a:p>
          <a:p>
            <a:pPr marL="468313" lvl="1" indent="-11113"/>
            <a:r>
              <a:rPr lang="en-US" altLang="en-US" sz="2000" dirty="0">
                <a:latin typeface="+mn-lt"/>
              </a:rPr>
              <a:t>Repeat if necessary. If you have more than one choice of atoms to chose from, draw all possibilities and connect them with a double headed arrow, they are called resonance forms.</a:t>
            </a:r>
          </a:p>
        </p:txBody>
      </p:sp>
      <p:graphicFrame>
        <p:nvGraphicFramePr>
          <p:cNvPr id="224" name="Object 4">
            <a:extLst>
              <a:ext uri="{FF2B5EF4-FFF2-40B4-BE49-F238E27FC236}">
                <a16:creationId xmlns:a16="http://schemas.microsoft.com/office/drawing/2014/main" id="{90833572-8D44-2249-AB2D-5D66AA462224}"/>
              </a:ext>
            </a:extLst>
          </p:cNvPr>
          <p:cNvGraphicFramePr>
            <a:graphicFrameLocks noChangeAspect="1"/>
          </p:cNvGraphicFramePr>
          <p:nvPr>
            <p:extLst>
              <p:ext uri="{D42A27DB-BD31-4B8C-83A1-F6EECF244321}">
                <p14:modId xmlns:p14="http://schemas.microsoft.com/office/powerpoint/2010/main" val="2745141283"/>
              </p:ext>
            </p:extLst>
          </p:nvPr>
        </p:nvGraphicFramePr>
        <p:xfrm>
          <a:off x="2338754" y="4723302"/>
          <a:ext cx="954088" cy="990600"/>
        </p:xfrm>
        <a:graphic>
          <a:graphicData uri="http://schemas.openxmlformats.org/presentationml/2006/ole">
            <mc:AlternateContent xmlns:mc="http://schemas.openxmlformats.org/markup-compatibility/2006">
              <mc:Choice xmlns:v="urn:schemas-microsoft-com:vml" Requires="v">
                <p:oleObj spid="_x0000_s72136" name="CS ChemDraw Drawing" r:id="rId4" imgW="4787900" imgH="4965700" progId="ChemDraw.Document.6.0">
                  <p:embed/>
                </p:oleObj>
              </mc:Choice>
              <mc:Fallback>
                <p:oleObj name="CS ChemDraw Drawing" r:id="rId4" imgW="4787900" imgH="4965700" progId="ChemDraw.Document.6.0">
                  <p:embed/>
                  <p:pic>
                    <p:nvPicPr>
                      <p:cNvPr id="9830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8754" y="4723302"/>
                        <a:ext cx="9540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25" name="Group 5">
            <a:extLst>
              <a:ext uri="{FF2B5EF4-FFF2-40B4-BE49-F238E27FC236}">
                <a16:creationId xmlns:a16="http://schemas.microsoft.com/office/drawing/2014/main" id="{95553A62-01A5-5247-8385-E76C8741641C}"/>
              </a:ext>
            </a:extLst>
          </p:cNvPr>
          <p:cNvGrpSpPr>
            <a:grpSpLocks/>
          </p:cNvGrpSpPr>
          <p:nvPr/>
        </p:nvGrpSpPr>
        <p:grpSpPr bwMode="auto">
          <a:xfrm>
            <a:off x="4091354" y="4870939"/>
            <a:ext cx="1295400" cy="762000"/>
            <a:chOff x="1728" y="3312"/>
            <a:chExt cx="816" cy="480"/>
          </a:xfrm>
        </p:grpSpPr>
        <p:graphicFrame>
          <p:nvGraphicFramePr>
            <p:cNvPr id="226" name="Object 6">
              <a:extLst>
                <a:ext uri="{FF2B5EF4-FFF2-40B4-BE49-F238E27FC236}">
                  <a16:creationId xmlns:a16="http://schemas.microsoft.com/office/drawing/2014/main" id="{A20007DD-61DD-5842-ACE2-F3FF683F8026}"/>
                </a:ext>
              </a:extLst>
            </p:cNvPr>
            <p:cNvGraphicFramePr>
              <a:graphicFrameLocks noChangeAspect="1"/>
            </p:cNvGraphicFramePr>
            <p:nvPr/>
          </p:nvGraphicFramePr>
          <p:xfrm>
            <a:off x="1786" y="3357"/>
            <a:ext cx="688" cy="387"/>
          </p:xfrm>
          <a:graphic>
            <a:graphicData uri="http://schemas.openxmlformats.org/presentationml/2006/ole">
              <mc:AlternateContent xmlns:mc="http://schemas.openxmlformats.org/markup-compatibility/2006">
                <mc:Choice xmlns:v="urn:schemas-microsoft-com:vml" Requires="v">
                  <p:oleObj spid="_x0000_s72137" name="CS ChemDraw Drawing" r:id="rId6" imgW="5473700" imgH="3086100" progId="ChemDraw.Document.6.0">
                    <p:embed/>
                  </p:oleObj>
                </mc:Choice>
                <mc:Fallback>
                  <p:oleObj name="CS ChemDraw Drawing" r:id="rId6" imgW="5473700" imgH="3086100" progId="ChemDraw.Document.6.0">
                    <p:embed/>
                    <p:pic>
                      <p:nvPicPr>
                        <p:cNvPr id="9831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6" y="3357"/>
                          <a:ext cx="688"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27" name="Group 7">
              <a:extLst>
                <a:ext uri="{FF2B5EF4-FFF2-40B4-BE49-F238E27FC236}">
                  <a16:creationId xmlns:a16="http://schemas.microsoft.com/office/drawing/2014/main" id="{B7468686-6D98-4142-9BBB-82B38BE4D93F}"/>
                </a:ext>
              </a:extLst>
            </p:cNvPr>
            <p:cNvGrpSpPr>
              <a:grpSpLocks/>
            </p:cNvGrpSpPr>
            <p:nvPr/>
          </p:nvGrpSpPr>
          <p:grpSpPr bwMode="auto">
            <a:xfrm>
              <a:off x="1728" y="3312"/>
              <a:ext cx="192" cy="288"/>
              <a:chOff x="3024" y="3600"/>
              <a:chExt cx="192" cy="288"/>
            </a:xfrm>
          </p:grpSpPr>
          <p:sp>
            <p:nvSpPr>
              <p:cNvPr id="247" name="Oval 8">
                <a:extLst>
                  <a:ext uri="{FF2B5EF4-FFF2-40B4-BE49-F238E27FC236}">
                    <a16:creationId xmlns:a16="http://schemas.microsoft.com/office/drawing/2014/main" id="{8D0FA30E-59B9-614D-9F44-547D837E9ED1}"/>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8" name="Oval 9">
                <a:extLst>
                  <a:ext uri="{FF2B5EF4-FFF2-40B4-BE49-F238E27FC236}">
                    <a16:creationId xmlns:a16="http://schemas.microsoft.com/office/drawing/2014/main" id="{5E5AF928-57CB-2348-B378-1A045C26B681}"/>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49" name="Group 10">
                <a:extLst>
                  <a:ext uri="{FF2B5EF4-FFF2-40B4-BE49-F238E27FC236}">
                    <a16:creationId xmlns:a16="http://schemas.microsoft.com/office/drawing/2014/main" id="{7BB4C236-2EFE-4447-B0CF-A2BF0A49FDF0}"/>
                  </a:ext>
                </a:extLst>
              </p:cNvPr>
              <p:cNvGrpSpPr>
                <a:grpSpLocks/>
              </p:cNvGrpSpPr>
              <p:nvPr/>
            </p:nvGrpSpPr>
            <p:grpSpPr bwMode="auto">
              <a:xfrm>
                <a:off x="3024" y="3684"/>
                <a:ext cx="48" cy="144"/>
                <a:chOff x="3024" y="3696"/>
                <a:chExt cx="48" cy="144"/>
              </a:xfrm>
            </p:grpSpPr>
            <p:sp>
              <p:nvSpPr>
                <p:cNvPr id="252" name="Oval 11">
                  <a:extLst>
                    <a:ext uri="{FF2B5EF4-FFF2-40B4-BE49-F238E27FC236}">
                      <a16:creationId xmlns:a16="http://schemas.microsoft.com/office/drawing/2014/main" id="{53B9F8C9-5932-1D41-A117-C6B890C0B0A3}"/>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3" name="Oval 12">
                  <a:extLst>
                    <a:ext uri="{FF2B5EF4-FFF2-40B4-BE49-F238E27FC236}">
                      <a16:creationId xmlns:a16="http://schemas.microsoft.com/office/drawing/2014/main" id="{8104D27F-32D8-B041-BBEA-C0E2EA72EF5F}"/>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50" name="Oval 13">
                <a:extLst>
                  <a:ext uri="{FF2B5EF4-FFF2-40B4-BE49-F238E27FC236}">
                    <a16:creationId xmlns:a16="http://schemas.microsoft.com/office/drawing/2014/main" id="{F7286849-EE82-0F4D-AF18-292EE18FBD0E}"/>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1" name="Oval 14">
                <a:extLst>
                  <a:ext uri="{FF2B5EF4-FFF2-40B4-BE49-F238E27FC236}">
                    <a16:creationId xmlns:a16="http://schemas.microsoft.com/office/drawing/2014/main" id="{732A6C12-A3A1-4A4F-A12E-F915E2785A9C}"/>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28" name="Group 15">
              <a:extLst>
                <a:ext uri="{FF2B5EF4-FFF2-40B4-BE49-F238E27FC236}">
                  <a16:creationId xmlns:a16="http://schemas.microsoft.com/office/drawing/2014/main" id="{5FF7B2EF-572B-994B-B0FB-55167A2D924E}"/>
                </a:ext>
              </a:extLst>
            </p:cNvPr>
            <p:cNvGrpSpPr>
              <a:grpSpLocks/>
            </p:cNvGrpSpPr>
            <p:nvPr/>
          </p:nvGrpSpPr>
          <p:grpSpPr bwMode="auto">
            <a:xfrm flipH="1">
              <a:off x="2352" y="3312"/>
              <a:ext cx="192" cy="288"/>
              <a:chOff x="3024" y="3600"/>
              <a:chExt cx="192" cy="288"/>
            </a:xfrm>
          </p:grpSpPr>
          <p:sp>
            <p:nvSpPr>
              <p:cNvPr id="240" name="Oval 16">
                <a:extLst>
                  <a:ext uri="{FF2B5EF4-FFF2-40B4-BE49-F238E27FC236}">
                    <a16:creationId xmlns:a16="http://schemas.microsoft.com/office/drawing/2014/main" id="{606C0031-58C7-E448-A00D-31B6D2D2A540}"/>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1" name="Oval 17">
                <a:extLst>
                  <a:ext uri="{FF2B5EF4-FFF2-40B4-BE49-F238E27FC236}">
                    <a16:creationId xmlns:a16="http://schemas.microsoft.com/office/drawing/2014/main" id="{13E133F7-2C18-8541-8152-6C2AA103C15F}"/>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42" name="Group 18">
                <a:extLst>
                  <a:ext uri="{FF2B5EF4-FFF2-40B4-BE49-F238E27FC236}">
                    <a16:creationId xmlns:a16="http://schemas.microsoft.com/office/drawing/2014/main" id="{C87B6027-ABD9-0549-9DD4-EBED48781066}"/>
                  </a:ext>
                </a:extLst>
              </p:cNvPr>
              <p:cNvGrpSpPr>
                <a:grpSpLocks/>
              </p:cNvGrpSpPr>
              <p:nvPr/>
            </p:nvGrpSpPr>
            <p:grpSpPr bwMode="auto">
              <a:xfrm>
                <a:off x="3024" y="3684"/>
                <a:ext cx="48" cy="144"/>
                <a:chOff x="3024" y="3696"/>
                <a:chExt cx="48" cy="144"/>
              </a:xfrm>
            </p:grpSpPr>
            <p:sp>
              <p:nvSpPr>
                <p:cNvPr id="245" name="Oval 19">
                  <a:extLst>
                    <a:ext uri="{FF2B5EF4-FFF2-40B4-BE49-F238E27FC236}">
                      <a16:creationId xmlns:a16="http://schemas.microsoft.com/office/drawing/2014/main" id="{F48F5123-BE55-914D-9ECF-AA36AE3216CE}"/>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 name="Oval 20">
                  <a:extLst>
                    <a:ext uri="{FF2B5EF4-FFF2-40B4-BE49-F238E27FC236}">
                      <a16:creationId xmlns:a16="http://schemas.microsoft.com/office/drawing/2014/main" id="{D7796C1A-659E-A242-B809-70C40A2E69E2}"/>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43" name="Oval 21">
                <a:extLst>
                  <a:ext uri="{FF2B5EF4-FFF2-40B4-BE49-F238E27FC236}">
                    <a16:creationId xmlns:a16="http://schemas.microsoft.com/office/drawing/2014/main" id="{EE410427-89F4-464B-9C61-807A71D650DC}"/>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 name="Oval 22">
                <a:extLst>
                  <a:ext uri="{FF2B5EF4-FFF2-40B4-BE49-F238E27FC236}">
                    <a16:creationId xmlns:a16="http://schemas.microsoft.com/office/drawing/2014/main" id="{10371A7C-DC1C-8645-BA60-369B0461417D}"/>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29" name="Group 23">
              <a:extLst>
                <a:ext uri="{FF2B5EF4-FFF2-40B4-BE49-F238E27FC236}">
                  <a16:creationId xmlns:a16="http://schemas.microsoft.com/office/drawing/2014/main" id="{8B82E8EA-63DA-5A45-839D-B5FAD99856D9}"/>
                </a:ext>
              </a:extLst>
            </p:cNvPr>
            <p:cNvGrpSpPr>
              <a:grpSpLocks/>
            </p:cNvGrpSpPr>
            <p:nvPr/>
          </p:nvGrpSpPr>
          <p:grpSpPr bwMode="auto">
            <a:xfrm rot="5400000" flipH="1" flipV="1">
              <a:off x="2064" y="3552"/>
              <a:ext cx="192" cy="288"/>
              <a:chOff x="3024" y="3600"/>
              <a:chExt cx="192" cy="288"/>
            </a:xfrm>
          </p:grpSpPr>
          <p:sp>
            <p:nvSpPr>
              <p:cNvPr id="233" name="Oval 24">
                <a:extLst>
                  <a:ext uri="{FF2B5EF4-FFF2-40B4-BE49-F238E27FC236}">
                    <a16:creationId xmlns:a16="http://schemas.microsoft.com/office/drawing/2014/main" id="{63B0299C-B0A2-154C-BE1F-92DCC5428A89}"/>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 name="Oval 25">
                <a:extLst>
                  <a:ext uri="{FF2B5EF4-FFF2-40B4-BE49-F238E27FC236}">
                    <a16:creationId xmlns:a16="http://schemas.microsoft.com/office/drawing/2014/main" id="{37405AF9-9F7E-1041-978F-356E83423CBA}"/>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35" name="Group 26">
                <a:extLst>
                  <a:ext uri="{FF2B5EF4-FFF2-40B4-BE49-F238E27FC236}">
                    <a16:creationId xmlns:a16="http://schemas.microsoft.com/office/drawing/2014/main" id="{7E027DA4-9E79-B44A-85F2-130A2CB239B8}"/>
                  </a:ext>
                </a:extLst>
              </p:cNvPr>
              <p:cNvGrpSpPr>
                <a:grpSpLocks/>
              </p:cNvGrpSpPr>
              <p:nvPr/>
            </p:nvGrpSpPr>
            <p:grpSpPr bwMode="auto">
              <a:xfrm>
                <a:off x="3024" y="3684"/>
                <a:ext cx="48" cy="144"/>
                <a:chOff x="3024" y="3696"/>
                <a:chExt cx="48" cy="144"/>
              </a:xfrm>
            </p:grpSpPr>
            <p:sp>
              <p:nvSpPr>
                <p:cNvPr id="238" name="Oval 27">
                  <a:extLst>
                    <a:ext uri="{FF2B5EF4-FFF2-40B4-BE49-F238E27FC236}">
                      <a16:creationId xmlns:a16="http://schemas.microsoft.com/office/drawing/2014/main" id="{BF20167C-BDD3-654A-97C6-19E48D03BC3C}"/>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 name="Oval 28">
                  <a:extLst>
                    <a:ext uri="{FF2B5EF4-FFF2-40B4-BE49-F238E27FC236}">
                      <a16:creationId xmlns:a16="http://schemas.microsoft.com/office/drawing/2014/main" id="{E2AE4BCA-CA9C-E046-B8DE-28937A2BBD17}"/>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36" name="Oval 29">
                <a:extLst>
                  <a:ext uri="{FF2B5EF4-FFF2-40B4-BE49-F238E27FC236}">
                    <a16:creationId xmlns:a16="http://schemas.microsoft.com/office/drawing/2014/main" id="{6B7373AD-7B2F-124C-B7D3-893DFE87AF05}"/>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 name="Oval 30">
                <a:extLst>
                  <a:ext uri="{FF2B5EF4-FFF2-40B4-BE49-F238E27FC236}">
                    <a16:creationId xmlns:a16="http://schemas.microsoft.com/office/drawing/2014/main" id="{983F7D36-011E-6C4C-938A-89F2809F9B18}"/>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30" name="Group 31">
              <a:extLst>
                <a:ext uri="{FF2B5EF4-FFF2-40B4-BE49-F238E27FC236}">
                  <a16:creationId xmlns:a16="http://schemas.microsoft.com/office/drawing/2014/main" id="{12606973-62D4-E247-BBAD-4842938F487B}"/>
                </a:ext>
              </a:extLst>
            </p:cNvPr>
            <p:cNvGrpSpPr>
              <a:grpSpLocks/>
            </p:cNvGrpSpPr>
            <p:nvPr/>
          </p:nvGrpSpPr>
          <p:grpSpPr bwMode="auto">
            <a:xfrm>
              <a:off x="2064" y="3312"/>
              <a:ext cx="144" cy="48"/>
              <a:chOff x="4608" y="3840"/>
              <a:chExt cx="144" cy="48"/>
            </a:xfrm>
          </p:grpSpPr>
          <p:sp>
            <p:nvSpPr>
              <p:cNvPr id="231" name="Oval 32">
                <a:extLst>
                  <a:ext uri="{FF2B5EF4-FFF2-40B4-BE49-F238E27FC236}">
                    <a16:creationId xmlns:a16="http://schemas.microsoft.com/office/drawing/2014/main" id="{53DD790D-2EB2-9F42-9770-9CD2FBCA3D70}"/>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 name="Oval 33">
                <a:extLst>
                  <a:ext uri="{FF2B5EF4-FFF2-40B4-BE49-F238E27FC236}">
                    <a16:creationId xmlns:a16="http://schemas.microsoft.com/office/drawing/2014/main" id="{DFFF9C0A-270B-8D4C-A65B-7E901854A82C}"/>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54" name="Group 34">
            <a:extLst>
              <a:ext uri="{FF2B5EF4-FFF2-40B4-BE49-F238E27FC236}">
                <a16:creationId xmlns:a16="http://schemas.microsoft.com/office/drawing/2014/main" id="{8AED7208-30CA-CF4B-8C9E-1EB036B895C7}"/>
              </a:ext>
            </a:extLst>
          </p:cNvPr>
          <p:cNvGrpSpPr>
            <a:grpSpLocks/>
          </p:cNvGrpSpPr>
          <p:nvPr/>
        </p:nvGrpSpPr>
        <p:grpSpPr bwMode="auto">
          <a:xfrm>
            <a:off x="8129954" y="5023339"/>
            <a:ext cx="1295400" cy="457200"/>
            <a:chOff x="4272" y="3408"/>
            <a:chExt cx="816" cy="288"/>
          </a:xfrm>
        </p:grpSpPr>
        <p:graphicFrame>
          <p:nvGraphicFramePr>
            <p:cNvPr id="255" name="Object 35">
              <a:extLst>
                <a:ext uri="{FF2B5EF4-FFF2-40B4-BE49-F238E27FC236}">
                  <a16:creationId xmlns:a16="http://schemas.microsoft.com/office/drawing/2014/main" id="{E36A04BB-28F2-0540-9C73-4255BFBE4C5B}"/>
                </a:ext>
              </a:extLst>
            </p:cNvPr>
            <p:cNvGraphicFramePr>
              <a:graphicFrameLocks noChangeAspect="1"/>
            </p:cNvGraphicFramePr>
            <p:nvPr/>
          </p:nvGraphicFramePr>
          <p:xfrm>
            <a:off x="4304" y="3477"/>
            <a:ext cx="688" cy="147"/>
          </p:xfrm>
          <a:graphic>
            <a:graphicData uri="http://schemas.openxmlformats.org/presentationml/2006/ole">
              <mc:AlternateContent xmlns:mc="http://schemas.openxmlformats.org/markup-compatibility/2006">
                <mc:Choice xmlns:v="urn:schemas-microsoft-com:vml" Requires="v">
                  <p:oleObj spid="_x0000_s72138" name="CS ChemDraw Drawing" r:id="rId8" imgW="5473700" imgH="1181100" progId="ChemDraw.Document.6.0">
                    <p:embed/>
                  </p:oleObj>
                </mc:Choice>
                <mc:Fallback>
                  <p:oleObj name="CS ChemDraw Drawing" r:id="rId8" imgW="5473700" imgH="1181100" progId="ChemDraw.Document.6.0">
                    <p:embed/>
                    <p:pic>
                      <p:nvPicPr>
                        <p:cNvPr id="98339"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4" y="3477"/>
                          <a:ext cx="688"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6" name="Oval 36">
              <a:extLst>
                <a:ext uri="{FF2B5EF4-FFF2-40B4-BE49-F238E27FC236}">
                  <a16:creationId xmlns:a16="http://schemas.microsoft.com/office/drawing/2014/main" id="{5BC9E157-51CA-E941-A5BB-D73D8475FEAE}"/>
                </a:ext>
              </a:extLst>
            </p:cNvPr>
            <p:cNvSpPr>
              <a:spLocks noChangeArrowheads="1"/>
            </p:cNvSpPr>
            <p:nvPr/>
          </p:nvSpPr>
          <p:spPr bwMode="auto">
            <a:xfrm>
              <a:off x="4320" y="340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7" name="Oval 37">
              <a:extLst>
                <a:ext uri="{FF2B5EF4-FFF2-40B4-BE49-F238E27FC236}">
                  <a16:creationId xmlns:a16="http://schemas.microsoft.com/office/drawing/2014/main" id="{729CBBB3-5E51-9B4E-B922-4EFFA24A0929}"/>
                </a:ext>
              </a:extLst>
            </p:cNvPr>
            <p:cNvSpPr>
              <a:spLocks noChangeArrowheads="1"/>
            </p:cNvSpPr>
            <p:nvPr/>
          </p:nvSpPr>
          <p:spPr bwMode="auto">
            <a:xfrm>
              <a:off x="4416" y="340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58" name="Group 38">
              <a:extLst>
                <a:ext uri="{FF2B5EF4-FFF2-40B4-BE49-F238E27FC236}">
                  <a16:creationId xmlns:a16="http://schemas.microsoft.com/office/drawing/2014/main" id="{6B8E0B2C-8E9B-AE40-9024-777BE693F870}"/>
                </a:ext>
              </a:extLst>
            </p:cNvPr>
            <p:cNvGrpSpPr>
              <a:grpSpLocks/>
            </p:cNvGrpSpPr>
            <p:nvPr/>
          </p:nvGrpSpPr>
          <p:grpSpPr bwMode="auto">
            <a:xfrm>
              <a:off x="4272" y="3492"/>
              <a:ext cx="48" cy="144"/>
              <a:chOff x="3024" y="3696"/>
              <a:chExt cx="48" cy="144"/>
            </a:xfrm>
          </p:grpSpPr>
          <p:sp>
            <p:nvSpPr>
              <p:cNvPr id="278" name="Oval 39">
                <a:extLst>
                  <a:ext uri="{FF2B5EF4-FFF2-40B4-BE49-F238E27FC236}">
                    <a16:creationId xmlns:a16="http://schemas.microsoft.com/office/drawing/2014/main" id="{3659292F-8355-944B-8C60-B47ED54C039E}"/>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9" name="Oval 40">
                <a:extLst>
                  <a:ext uri="{FF2B5EF4-FFF2-40B4-BE49-F238E27FC236}">
                    <a16:creationId xmlns:a16="http://schemas.microsoft.com/office/drawing/2014/main" id="{DA9EE970-5040-BC4C-B1F7-791163C96AAB}"/>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59" name="Oval 41">
              <a:extLst>
                <a:ext uri="{FF2B5EF4-FFF2-40B4-BE49-F238E27FC236}">
                  <a16:creationId xmlns:a16="http://schemas.microsoft.com/office/drawing/2014/main" id="{3AF161AB-1D72-5A4D-A6E6-F7A5744373F6}"/>
                </a:ext>
              </a:extLst>
            </p:cNvPr>
            <p:cNvSpPr>
              <a:spLocks noChangeArrowheads="1"/>
            </p:cNvSpPr>
            <p:nvPr/>
          </p:nvSpPr>
          <p:spPr bwMode="auto">
            <a:xfrm>
              <a:off x="4320" y="364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 name="Oval 42">
              <a:extLst>
                <a:ext uri="{FF2B5EF4-FFF2-40B4-BE49-F238E27FC236}">
                  <a16:creationId xmlns:a16="http://schemas.microsoft.com/office/drawing/2014/main" id="{B4AEA5B1-61F9-C549-9DCF-7F15D06345C8}"/>
                </a:ext>
              </a:extLst>
            </p:cNvPr>
            <p:cNvSpPr>
              <a:spLocks noChangeArrowheads="1"/>
            </p:cNvSpPr>
            <p:nvPr/>
          </p:nvSpPr>
          <p:spPr bwMode="auto">
            <a:xfrm>
              <a:off x="4416" y="364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61" name="Group 43">
              <a:extLst>
                <a:ext uri="{FF2B5EF4-FFF2-40B4-BE49-F238E27FC236}">
                  <a16:creationId xmlns:a16="http://schemas.microsoft.com/office/drawing/2014/main" id="{140AB6FB-EF74-A74E-9213-DA7AF22894CC}"/>
                </a:ext>
              </a:extLst>
            </p:cNvPr>
            <p:cNvGrpSpPr>
              <a:grpSpLocks/>
            </p:cNvGrpSpPr>
            <p:nvPr/>
          </p:nvGrpSpPr>
          <p:grpSpPr bwMode="auto">
            <a:xfrm flipH="1">
              <a:off x="4896" y="3408"/>
              <a:ext cx="192" cy="288"/>
              <a:chOff x="4944" y="3216"/>
              <a:chExt cx="192" cy="288"/>
            </a:xfrm>
          </p:grpSpPr>
          <p:sp>
            <p:nvSpPr>
              <p:cNvPr id="271" name="Oval 44">
                <a:extLst>
                  <a:ext uri="{FF2B5EF4-FFF2-40B4-BE49-F238E27FC236}">
                    <a16:creationId xmlns:a16="http://schemas.microsoft.com/office/drawing/2014/main" id="{5363F3EF-7D3B-4F42-9BD8-3F84D14B8AAB}"/>
                  </a:ext>
                </a:extLst>
              </p:cNvPr>
              <p:cNvSpPr>
                <a:spLocks noChangeArrowheads="1"/>
              </p:cNvSpPr>
              <p:nvPr/>
            </p:nvSpPr>
            <p:spPr bwMode="auto">
              <a:xfrm flipH="1">
                <a:off x="4992"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2" name="Oval 45">
                <a:extLst>
                  <a:ext uri="{FF2B5EF4-FFF2-40B4-BE49-F238E27FC236}">
                    <a16:creationId xmlns:a16="http://schemas.microsoft.com/office/drawing/2014/main" id="{AAAB7B70-D6B3-A845-9690-1A44330BD07F}"/>
                  </a:ext>
                </a:extLst>
              </p:cNvPr>
              <p:cNvSpPr>
                <a:spLocks noChangeArrowheads="1"/>
              </p:cNvSpPr>
              <p:nvPr/>
            </p:nvSpPr>
            <p:spPr bwMode="auto">
              <a:xfrm flipH="1">
                <a:off x="5088"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73" name="Group 46">
                <a:extLst>
                  <a:ext uri="{FF2B5EF4-FFF2-40B4-BE49-F238E27FC236}">
                    <a16:creationId xmlns:a16="http://schemas.microsoft.com/office/drawing/2014/main" id="{A216B6A3-FBF4-4F42-8493-AFCB6D5026E8}"/>
                  </a:ext>
                </a:extLst>
              </p:cNvPr>
              <p:cNvGrpSpPr>
                <a:grpSpLocks/>
              </p:cNvGrpSpPr>
              <p:nvPr/>
            </p:nvGrpSpPr>
            <p:grpSpPr bwMode="auto">
              <a:xfrm flipH="1">
                <a:off x="4944" y="3300"/>
                <a:ext cx="48" cy="144"/>
                <a:chOff x="3024" y="3696"/>
                <a:chExt cx="48" cy="144"/>
              </a:xfrm>
            </p:grpSpPr>
            <p:sp>
              <p:nvSpPr>
                <p:cNvPr id="276" name="Oval 47">
                  <a:extLst>
                    <a:ext uri="{FF2B5EF4-FFF2-40B4-BE49-F238E27FC236}">
                      <a16:creationId xmlns:a16="http://schemas.microsoft.com/office/drawing/2014/main" id="{7F4F45C3-D949-0D4E-8890-BA6E17021A8E}"/>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7" name="Oval 48">
                  <a:extLst>
                    <a:ext uri="{FF2B5EF4-FFF2-40B4-BE49-F238E27FC236}">
                      <a16:creationId xmlns:a16="http://schemas.microsoft.com/office/drawing/2014/main" id="{189454DC-603E-5B4B-9C61-890832274FDF}"/>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4" name="Oval 49">
                <a:extLst>
                  <a:ext uri="{FF2B5EF4-FFF2-40B4-BE49-F238E27FC236}">
                    <a16:creationId xmlns:a16="http://schemas.microsoft.com/office/drawing/2014/main" id="{B0FDD9F9-358B-E943-9AFB-00BAB8721768}"/>
                  </a:ext>
                </a:extLst>
              </p:cNvPr>
              <p:cNvSpPr>
                <a:spLocks noChangeArrowheads="1"/>
              </p:cNvSpPr>
              <p:nvPr/>
            </p:nvSpPr>
            <p:spPr bwMode="auto">
              <a:xfrm flipH="1">
                <a:off x="4992"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5" name="Oval 50">
                <a:extLst>
                  <a:ext uri="{FF2B5EF4-FFF2-40B4-BE49-F238E27FC236}">
                    <a16:creationId xmlns:a16="http://schemas.microsoft.com/office/drawing/2014/main" id="{1AC9EB05-7715-B242-A11B-B1745EA527E8}"/>
                  </a:ext>
                </a:extLst>
              </p:cNvPr>
              <p:cNvSpPr>
                <a:spLocks noChangeArrowheads="1"/>
              </p:cNvSpPr>
              <p:nvPr/>
            </p:nvSpPr>
            <p:spPr bwMode="auto">
              <a:xfrm flipH="1">
                <a:off x="5088"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62" name="Group 51">
              <a:extLst>
                <a:ext uri="{FF2B5EF4-FFF2-40B4-BE49-F238E27FC236}">
                  <a16:creationId xmlns:a16="http://schemas.microsoft.com/office/drawing/2014/main" id="{46AC416D-9F21-1E46-82DC-C2693EAA065C}"/>
                </a:ext>
              </a:extLst>
            </p:cNvPr>
            <p:cNvGrpSpPr>
              <a:grpSpLocks/>
            </p:cNvGrpSpPr>
            <p:nvPr/>
          </p:nvGrpSpPr>
          <p:grpSpPr bwMode="auto">
            <a:xfrm>
              <a:off x="4576" y="3408"/>
              <a:ext cx="144" cy="48"/>
              <a:chOff x="4560" y="3600"/>
              <a:chExt cx="144" cy="48"/>
            </a:xfrm>
          </p:grpSpPr>
          <p:sp>
            <p:nvSpPr>
              <p:cNvPr id="269" name="Oval 52">
                <a:extLst>
                  <a:ext uri="{FF2B5EF4-FFF2-40B4-BE49-F238E27FC236}">
                    <a16:creationId xmlns:a16="http://schemas.microsoft.com/office/drawing/2014/main" id="{F40B5BED-E9FA-1B49-AD6B-FC559E2E0859}"/>
                  </a:ext>
                </a:extLst>
              </p:cNvPr>
              <p:cNvSpPr>
                <a:spLocks noChangeArrowheads="1"/>
              </p:cNvSpPr>
              <p:nvPr/>
            </p:nvSpPr>
            <p:spPr bwMode="auto">
              <a:xfrm>
                <a:off x="4656"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0" name="Oval 53">
                <a:extLst>
                  <a:ext uri="{FF2B5EF4-FFF2-40B4-BE49-F238E27FC236}">
                    <a16:creationId xmlns:a16="http://schemas.microsoft.com/office/drawing/2014/main" id="{DE1CA3CF-50E9-D743-B3AB-428C1EF68A51}"/>
                  </a:ext>
                </a:extLst>
              </p:cNvPr>
              <p:cNvSpPr>
                <a:spLocks noChangeArrowheads="1"/>
              </p:cNvSpPr>
              <p:nvPr/>
            </p:nvSpPr>
            <p:spPr bwMode="auto">
              <a:xfrm>
                <a:off x="4560"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63" name="Group 54">
              <a:extLst>
                <a:ext uri="{FF2B5EF4-FFF2-40B4-BE49-F238E27FC236}">
                  <a16:creationId xmlns:a16="http://schemas.microsoft.com/office/drawing/2014/main" id="{B5831F8D-43AF-D542-B72B-D7583D69EDBB}"/>
                </a:ext>
              </a:extLst>
            </p:cNvPr>
            <p:cNvGrpSpPr>
              <a:grpSpLocks/>
            </p:cNvGrpSpPr>
            <p:nvPr/>
          </p:nvGrpSpPr>
          <p:grpSpPr bwMode="auto">
            <a:xfrm>
              <a:off x="4528" y="3504"/>
              <a:ext cx="240" cy="48"/>
              <a:chOff x="4512" y="3696"/>
              <a:chExt cx="240" cy="48"/>
            </a:xfrm>
          </p:grpSpPr>
          <p:sp>
            <p:nvSpPr>
              <p:cNvPr id="267" name="Oval 55">
                <a:extLst>
                  <a:ext uri="{FF2B5EF4-FFF2-40B4-BE49-F238E27FC236}">
                    <a16:creationId xmlns:a16="http://schemas.microsoft.com/office/drawing/2014/main" id="{5DA1A65D-FE69-0943-B77D-2C318EF3C881}"/>
                  </a:ext>
                </a:extLst>
              </p:cNvPr>
              <p:cNvSpPr>
                <a:spLocks noChangeArrowheads="1"/>
              </p:cNvSpPr>
              <p:nvPr/>
            </p:nvSpPr>
            <p:spPr bwMode="auto">
              <a:xfrm>
                <a:off x="470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8" name="Oval 56">
                <a:extLst>
                  <a:ext uri="{FF2B5EF4-FFF2-40B4-BE49-F238E27FC236}">
                    <a16:creationId xmlns:a16="http://schemas.microsoft.com/office/drawing/2014/main" id="{E16D5672-B9D9-0A4C-899B-C182DBCD71C9}"/>
                  </a:ext>
                </a:extLst>
              </p:cNvPr>
              <p:cNvSpPr>
                <a:spLocks noChangeArrowheads="1"/>
              </p:cNvSpPr>
              <p:nvPr/>
            </p:nvSpPr>
            <p:spPr bwMode="auto">
              <a:xfrm>
                <a:off x="4512"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64" name="Group 57">
              <a:extLst>
                <a:ext uri="{FF2B5EF4-FFF2-40B4-BE49-F238E27FC236}">
                  <a16:creationId xmlns:a16="http://schemas.microsoft.com/office/drawing/2014/main" id="{74C5C03A-E595-E041-8E1F-821E33029E85}"/>
                </a:ext>
              </a:extLst>
            </p:cNvPr>
            <p:cNvGrpSpPr>
              <a:grpSpLocks/>
            </p:cNvGrpSpPr>
            <p:nvPr/>
          </p:nvGrpSpPr>
          <p:grpSpPr bwMode="auto">
            <a:xfrm>
              <a:off x="4576" y="3648"/>
              <a:ext cx="144" cy="48"/>
              <a:chOff x="4608" y="3840"/>
              <a:chExt cx="144" cy="48"/>
            </a:xfrm>
          </p:grpSpPr>
          <p:sp>
            <p:nvSpPr>
              <p:cNvPr id="265" name="Oval 58">
                <a:extLst>
                  <a:ext uri="{FF2B5EF4-FFF2-40B4-BE49-F238E27FC236}">
                    <a16:creationId xmlns:a16="http://schemas.microsoft.com/office/drawing/2014/main" id="{E07F6D21-BB94-D547-80EE-F446769F401B}"/>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 name="Oval 59">
                <a:extLst>
                  <a:ext uri="{FF2B5EF4-FFF2-40B4-BE49-F238E27FC236}">
                    <a16:creationId xmlns:a16="http://schemas.microsoft.com/office/drawing/2014/main" id="{68C7DD32-91E6-B043-9CF7-F785C765A7F5}"/>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80" name="Group 60">
            <a:extLst>
              <a:ext uri="{FF2B5EF4-FFF2-40B4-BE49-F238E27FC236}">
                <a16:creationId xmlns:a16="http://schemas.microsoft.com/office/drawing/2014/main" id="{4FF3B903-9DCC-4B4D-B08B-BC146F64001E}"/>
              </a:ext>
            </a:extLst>
          </p:cNvPr>
          <p:cNvGrpSpPr>
            <a:grpSpLocks/>
          </p:cNvGrpSpPr>
          <p:nvPr/>
        </p:nvGrpSpPr>
        <p:grpSpPr bwMode="auto">
          <a:xfrm>
            <a:off x="6224954" y="3752912"/>
            <a:ext cx="1143000" cy="457200"/>
            <a:chOff x="3048" y="2496"/>
            <a:chExt cx="720" cy="288"/>
          </a:xfrm>
        </p:grpSpPr>
        <p:graphicFrame>
          <p:nvGraphicFramePr>
            <p:cNvPr id="281" name="Object 61">
              <a:extLst>
                <a:ext uri="{FF2B5EF4-FFF2-40B4-BE49-F238E27FC236}">
                  <a16:creationId xmlns:a16="http://schemas.microsoft.com/office/drawing/2014/main" id="{B9ED89E7-F814-6744-AA95-9B514AAF5048}"/>
                </a:ext>
              </a:extLst>
            </p:cNvPr>
            <p:cNvGraphicFramePr>
              <a:graphicFrameLocks noChangeAspect="1"/>
            </p:cNvGraphicFramePr>
            <p:nvPr/>
          </p:nvGraphicFramePr>
          <p:xfrm>
            <a:off x="3103" y="2581"/>
            <a:ext cx="610" cy="141"/>
          </p:xfrm>
          <a:graphic>
            <a:graphicData uri="http://schemas.openxmlformats.org/presentationml/2006/ole">
              <mc:AlternateContent xmlns:mc="http://schemas.openxmlformats.org/markup-compatibility/2006">
                <mc:Choice xmlns:v="urn:schemas-microsoft-com:vml" Requires="v">
                  <p:oleObj spid="_x0000_s72139" name="CS ChemDraw Drawing" r:id="rId10" imgW="4851400" imgH="1130300" progId="ChemDraw.Document.6.0">
                    <p:embed/>
                  </p:oleObj>
                </mc:Choice>
                <mc:Fallback>
                  <p:oleObj name="CS ChemDraw Drawing" r:id="rId10" imgW="4851400" imgH="1130300" progId="ChemDraw.Document.6.0">
                    <p:embed/>
                    <p:pic>
                      <p:nvPicPr>
                        <p:cNvPr id="98365" name="Object 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3" y="2581"/>
                          <a:ext cx="610"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82" name="Group 62">
              <a:extLst>
                <a:ext uri="{FF2B5EF4-FFF2-40B4-BE49-F238E27FC236}">
                  <a16:creationId xmlns:a16="http://schemas.microsoft.com/office/drawing/2014/main" id="{B0E609C7-8992-704F-B4E8-90078E4F74E0}"/>
                </a:ext>
              </a:extLst>
            </p:cNvPr>
            <p:cNvGrpSpPr>
              <a:grpSpLocks/>
            </p:cNvGrpSpPr>
            <p:nvPr/>
          </p:nvGrpSpPr>
          <p:grpSpPr bwMode="auto">
            <a:xfrm>
              <a:off x="3048" y="2496"/>
              <a:ext cx="720" cy="288"/>
              <a:chOff x="3024" y="2496"/>
              <a:chExt cx="720" cy="288"/>
            </a:xfrm>
          </p:grpSpPr>
          <p:grpSp>
            <p:nvGrpSpPr>
              <p:cNvPr id="283" name="Group 63">
                <a:extLst>
                  <a:ext uri="{FF2B5EF4-FFF2-40B4-BE49-F238E27FC236}">
                    <a16:creationId xmlns:a16="http://schemas.microsoft.com/office/drawing/2014/main" id="{45DB81E9-343F-E84E-BC59-A4B67350A200}"/>
                  </a:ext>
                </a:extLst>
              </p:cNvPr>
              <p:cNvGrpSpPr>
                <a:grpSpLocks/>
              </p:cNvGrpSpPr>
              <p:nvPr/>
            </p:nvGrpSpPr>
            <p:grpSpPr bwMode="auto">
              <a:xfrm>
                <a:off x="3024" y="2496"/>
                <a:ext cx="192" cy="288"/>
                <a:chOff x="3024" y="3600"/>
                <a:chExt cx="192" cy="288"/>
              </a:xfrm>
            </p:grpSpPr>
            <p:sp>
              <p:nvSpPr>
                <p:cNvPr id="295" name="Oval 64">
                  <a:extLst>
                    <a:ext uri="{FF2B5EF4-FFF2-40B4-BE49-F238E27FC236}">
                      <a16:creationId xmlns:a16="http://schemas.microsoft.com/office/drawing/2014/main" id="{BB6C0A4E-244A-E649-A0BA-420036B92462}"/>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6" name="Oval 65">
                  <a:extLst>
                    <a:ext uri="{FF2B5EF4-FFF2-40B4-BE49-F238E27FC236}">
                      <a16:creationId xmlns:a16="http://schemas.microsoft.com/office/drawing/2014/main" id="{0301276F-D5D0-D748-BD3F-1B336F3F0F73}"/>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7" name="Group 66">
                  <a:extLst>
                    <a:ext uri="{FF2B5EF4-FFF2-40B4-BE49-F238E27FC236}">
                      <a16:creationId xmlns:a16="http://schemas.microsoft.com/office/drawing/2014/main" id="{3DC9700E-D630-104D-8D23-6649790B036B}"/>
                    </a:ext>
                  </a:extLst>
                </p:cNvPr>
                <p:cNvGrpSpPr>
                  <a:grpSpLocks/>
                </p:cNvGrpSpPr>
                <p:nvPr/>
              </p:nvGrpSpPr>
              <p:grpSpPr bwMode="auto">
                <a:xfrm>
                  <a:off x="3024" y="3684"/>
                  <a:ext cx="48" cy="144"/>
                  <a:chOff x="3024" y="3696"/>
                  <a:chExt cx="48" cy="144"/>
                </a:xfrm>
              </p:grpSpPr>
              <p:sp>
                <p:nvSpPr>
                  <p:cNvPr id="300" name="Oval 67">
                    <a:extLst>
                      <a:ext uri="{FF2B5EF4-FFF2-40B4-BE49-F238E27FC236}">
                        <a16:creationId xmlns:a16="http://schemas.microsoft.com/office/drawing/2014/main" id="{6DAA0859-CF64-4A4E-BE98-E197466EAA48}"/>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1" name="Oval 68">
                    <a:extLst>
                      <a:ext uri="{FF2B5EF4-FFF2-40B4-BE49-F238E27FC236}">
                        <a16:creationId xmlns:a16="http://schemas.microsoft.com/office/drawing/2014/main" id="{A05D0C00-F163-D142-966E-148935B3B530}"/>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8" name="Oval 69">
                  <a:extLst>
                    <a:ext uri="{FF2B5EF4-FFF2-40B4-BE49-F238E27FC236}">
                      <a16:creationId xmlns:a16="http://schemas.microsoft.com/office/drawing/2014/main" id="{B0CD40CD-3D4C-034E-883E-DEC6FFA7912E}"/>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9" name="Oval 70">
                  <a:extLst>
                    <a:ext uri="{FF2B5EF4-FFF2-40B4-BE49-F238E27FC236}">
                      <a16:creationId xmlns:a16="http://schemas.microsoft.com/office/drawing/2014/main" id="{9622E80E-ECC5-554D-BF86-1814A4A32450}"/>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84" name="Group 71">
                <a:extLst>
                  <a:ext uri="{FF2B5EF4-FFF2-40B4-BE49-F238E27FC236}">
                    <a16:creationId xmlns:a16="http://schemas.microsoft.com/office/drawing/2014/main" id="{A012CDE8-8E29-504C-A2BA-E860CF40BBAF}"/>
                  </a:ext>
                </a:extLst>
              </p:cNvPr>
              <p:cNvGrpSpPr>
                <a:grpSpLocks/>
              </p:cNvGrpSpPr>
              <p:nvPr/>
            </p:nvGrpSpPr>
            <p:grpSpPr bwMode="auto">
              <a:xfrm flipH="1">
                <a:off x="3552" y="2496"/>
                <a:ext cx="192" cy="288"/>
                <a:chOff x="4944" y="3216"/>
                <a:chExt cx="192" cy="288"/>
              </a:xfrm>
            </p:grpSpPr>
            <p:sp>
              <p:nvSpPr>
                <p:cNvPr id="288" name="Oval 72">
                  <a:extLst>
                    <a:ext uri="{FF2B5EF4-FFF2-40B4-BE49-F238E27FC236}">
                      <a16:creationId xmlns:a16="http://schemas.microsoft.com/office/drawing/2014/main" id="{B4D74E9C-EDF5-1843-8ECE-5204A2925E26}"/>
                    </a:ext>
                  </a:extLst>
                </p:cNvPr>
                <p:cNvSpPr>
                  <a:spLocks noChangeArrowheads="1"/>
                </p:cNvSpPr>
                <p:nvPr/>
              </p:nvSpPr>
              <p:spPr bwMode="auto">
                <a:xfrm flipH="1">
                  <a:off x="4992"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 name="Oval 73">
                  <a:extLst>
                    <a:ext uri="{FF2B5EF4-FFF2-40B4-BE49-F238E27FC236}">
                      <a16:creationId xmlns:a16="http://schemas.microsoft.com/office/drawing/2014/main" id="{F40FB90D-0905-4149-B6D3-FF79B9A14066}"/>
                    </a:ext>
                  </a:extLst>
                </p:cNvPr>
                <p:cNvSpPr>
                  <a:spLocks noChangeArrowheads="1"/>
                </p:cNvSpPr>
                <p:nvPr/>
              </p:nvSpPr>
              <p:spPr bwMode="auto">
                <a:xfrm flipH="1">
                  <a:off x="5088"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0" name="Group 74">
                  <a:extLst>
                    <a:ext uri="{FF2B5EF4-FFF2-40B4-BE49-F238E27FC236}">
                      <a16:creationId xmlns:a16="http://schemas.microsoft.com/office/drawing/2014/main" id="{934D1578-D455-4148-A7FF-7FA54D72D882}"/>
                    </a:ext>
                  </a:extLst>
                </p:cNvPr>
                <p:cNvGrpSpPr>
                  <a:grpSpLocks/>
                </p:cNvGrpSpPr>
                <p:nvPr/>
              </p:nvGrpSpPr>
              <p:grpSpPr bwMode="auto">
                <a:xfrm flipH="1">
                  <a:off x="4944" y="3300"/>
                  <a:ext cx="48" cy="144"/>
                  <a:chOff x="3024" y="3696"/>
                  <a:chExt cx="48" cy="144"/>
                </a:xfrm>
              </p:grpSpPr>
              <p:sp>
                <p:nvSpPr>
                  <p:cNvPr id="293" name="Oval 75">
                    <a:extLst>
                      <a:ext uri="{FF2B5EF4-FFF2-40B4-BE49-F238E27FC236}">
                        <a16:creationId xmlns:a16="http://schemas.microsoft.com/office/drawing/2014/main" id="{7977D3EE-FD71-E64C-9701-0D0AF73722A3}"/>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4" name="Oval 76">
                    <a:extLst>
                      <a:ext uri="{FF2B5EF4-FFF2-40B4-BE49-F238E27FC236}">
                        <a16:creationId xmlns:a16="http://schemas.microsoft.com/office/drawing/2014/main" id="{62674400-63B2-544E-9044-61218634632F}"/>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1" name="Oval 77">
                  <a:extLst>
                    <a:ext uri="{FF2B5EF4-FFF2-40B4-BE49-F238E27FC236}">
                      <a16:creationId xmlns:a16="http://schemas.microsoft.com/office/drawing/2014/main" id="{BC8767B0-7EC4-7B41-B299-B87A6ABF893F}"/>
                    </a:ext>
                  </a:extLst>
                </p:cNvPr>
                <p:cNvSpPr>
                  <a:spLocks noChangeArrowheads="1"/>
                </p:cNvSpPr>
                <p:nvPr/>
              </p:nvSpPr>
              <p:spPr bwMode="auto">
                <a:xfrm flipH="1">
                  <a:off x="4992"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2" name="Oval 78">
                  <a:extLst>
                    <a:ext uri="{FF2B5EF4-FFF2-40B4-BE49-F238E27FC236}">
                      <a16:creationId xmlns:a16="http://schemas.microsoft.com/office/drawing/2014/main" id="{33630A67-058F-C346-829A-355A02A1E284}"/>
                    </a:ext>
                  </a:extLst>
                </p:cNvPr>
                <p:cNvSpPr>
                  <a:spLocks noChangeArrowheads="1"/>
                </p:cNvSpPr>
                <p:nvPr/>
              </p:nvSpPr>
              <p:spPr bwMode="auto">
                <a:xfrm flipH="1">
                  <a:off x="5088"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85" name="Group 79">
                <a:extLst>
                  <a:ext uri="{FF2B5EF4-FFF2-40B4-BE49-F238E27FC236}">
                    <a16:creationId xmlns:a16="http://schemas.microsoft.com/office/drawing/2014/main" id="{33FF8BC0-60DB-8A49-B5E6-474B8D44324A}"/>
                  </a:ext>
                </a:extLst>
              </p:cNvPr>
              <p:cNvGrpSpPr>
                <a:grpSpLocks/>
              </p:cNvGrpSpPr>
              <p:nvPr/>
            </p:nvGrpSpPr>
            <p:grpSpPr bwMode="auto">
              <a:xfrm>
                <a:off x="3312" y="2496"/>
                <a:ext cx="144" cy="48"/>
                <a:chOff x="4608" y="3840"/>
                <a:chExt cx="144" cy="48"/>
              </a:xfrm>
            </p:grpSpPr>
            <p:sp>
              <p:nvSpPr>
                <p:cNvPr id="286" name="Oval 80">
                  <a:extLst>
                    <a:ext uri="{FF2B5EF4-FFF2-40B4-BE49-F238E27FC236}">
                      <a16:creationId xmlns:a16="http://schemas.microsoft.com/office/drawing/2014/main" id="{E73B988D-D3B7-3D41-97FA-A797C4E5E646}"/>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 name="Oval 81">
                  <a:extLst>
                    <a:ext uri="{FF2B5EF4-FFF2-40B4-BE49-F238E27FC236}">
                      <a16:creationId xmlns:a16="http://schemas.microsoft.com/office/drawing/2014/main" id="{230BE55C-C240-AD4C-8128-0FB171B0B14F}"/>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grpSp>
        <p:nvGrpSpPr>
          <p:cNvPr id="302" name="Group 82">
            <a:extLst>
              <a:ext uri="{FF2B5EF4-FFF2-40B4-BE49-F238E27FC236}">
                <a16:creationId xmlns:a16="http://schemas.microsoft.com/office/drawing/2014/main" id="{AC01E025-8BD2-7644-B796-3F57AFAACBE1}"/>
              </a:ext>
            </a:extLst>
          </p:cNvPr>
          <p:cNvGrpSpPr>
            <a:grpSpLocks/>
          </p:cNvGrpSpPr>
          <p:nvPr/>
        </p:nvGrpSpPr>
        <p:grpSpPr bwMode="auto">
          <a:xfrm>
            <a:off x="6224954" y="4566139"/>
            <a:ext cx="1143000" cy="1524000"/>
            <a:chOff x="3072" y="2112"/>
            <a:chExt cx="720" cy="960"/>
          </a:xfrm>
        </p:grpSpPr>
        <p:grpSp>
          <p:nvGrpSpPr>
            <p:cNvPr id="303" name="Group 83">
              <a:extLst>
                <a:ext uri="{FF2B5EF4-FFF2-40B4-BE49-F238E27FC236}">
                  <a16:creationId xmlns:a16="http://schemas.microsoft.com/office/drawing/2014/main" id="{FD565CBE-E8A5-4A48-BEBC-925F2CB4D629}"/>
                </a:ext>
              </a:extLst>
            </p:cNvPr>
            <p:cNvGrpSpPr>
              <a:grpSpLocks/>
            </p:cNvGrpSpPr>
            <p:nvPr/>
          </p:nvGrpSpPr>
          <p:grpSpPr bwMode="auto">
            <a:xfrm>
              <a:off x="3127" y="2173"/>
              <a:ext cx="610" cy="797"/>
              <a:chOff x="3112" y="3133"/>
              <a:chExt cx="610" cy="797"/>
            </a:xfrm>
          </p:grpSpPr>
          <p:graphicFrame>
            <p:nvGraphicFramePr>
              <p:cNvPr id="331" name="Object 84">
                <a:extLst>
                  <a:ext uri="{FF2B5EF4-FFF2-40B4-BE49-F238E27FC236}">
                    <a16:creationId xmlns:a16="http://schemas.microsoft.com/office/drawing/2014/main" id="{2675720F-2325-9E4F-B287-9D26B7FB3EAB}"/>
                  </a:ext>
                </a:extLst>
              </p:cNvPr>
              <p:cNvGraphicFramePr>
                <a:graphicFrameLocks noChangeAspect="1"/>
              </p:cNvGraphicFramePr>
              <p:nvPr/>
            </p:nvGraphicFramePr>
            <p:xfrm>
              <a:off x="3112" y="3133"/>
              <a:ext cx="610" cy="797"/>
            </p:xfrm>
            <a:graphic>
              <a:graphicData uri="http://schemas.openxmlformats.org/presentationml/2006/ole">
                <mc:AlternateContent xmlns:mc="http://schemas.openxmlformats.org/markup-compatibility/2006">
                  <mc:Choice xmlns:v="urn:schemas-microsoft-com:vml" Requires="v">
                    <p:oleObj spid="_x0000_s72140" name="CS ChemDraw Drawing" r:id="rId12" imgW="4851400" imgH="6337300" progId="ChemDraw.Document.6.0">
                      <p:embed/>
                    </p:oleObj>
                  </mc:Choice>
                  <mc:Fallback>
                    <p:oleObj name="CS ChemDraw Drawing" r:id="rId12" imgW="4851400" imgH="6337300" progId="ChemDraw.Document.6.0">
                      <p:embed/>
                      <p:pic>
                        <p:nvPicPr>
                          <p:cNvPr id="98388" name="Object 8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12" y="3133"/>
                            <a:ext cx="610" cy="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32" name="Line 85">
                <a:extLst>
                  <a:ext uri="{FF2B5EF4-FFF2-40B4-BE49-F238E27FC236}">
                    <a16:creationId xmlns:a16="http://schemas.microsoft.com/office/drawing/2014/main" id="{80D3EBE1-07B5-6445-AD48-4FA84F2A5A19}"/>
                  </a:ext>
                </a:extLst>
              </p:cNvPr>
              <p:cNvSpPr>
                <a:spLocks noChangeShapeType="1"/>
              </p:cNvSpPr>
              <p:nvPr/>
            </p:nvSpPr>
            <p:spPr bwMode="auto">
              <a:xfrm>
                <a:off x="3408" y="3312"/>
                <a:ext cx="0" cy="38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04" name="Oval 86">
              <a:extLst>
                <a:ext uri="{FF2B5EF4-FFF2-40B4-BE49-F238E27FC236}">
                  <a16:creationId xmlns:a16="http://schemas.microsoft.com/office/drawing/2014/main" id="{8CD2DDA4-FAB6-FD4A-A1BB-A037A38D3B43}"/>
                </a:ext>
              </a:extLst>
            </p:cNvPr>
            <p:cNvSpPr>
              <a:spLocks noChangeArrowheads="1"/>
            </p:cNvSpPr>
            <p:nvPr/>
          </p:nvSpPr>
          <p:spPr bwMode="auto">
            <a:xfrm>
              <a:off x="3120" y="211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5" name="Oval 87">
              <a:extLst>
                <a:ext uri="{FF2B5EF4-FFF2-40B4-BE49-F238E27FC236}">
                  <a16:creationId xmlns:a16="http://schemas.microsoft.com/office/drawing/2014/main" id="{8F7DAB75-D37C-C64F-8B82-CFCD5A04AE32}"/>
                </a:ext>
              </a:extLst>
            </p:cNvPr>
            <p:cNvSpPr>
              <a:spLocks noChangeArrowheads="1"/>
            </p:cNvSpPr>
            <p:nvPr/>
          </p:nvSpPr>
          <p:spPr bwMode="auto">
            <a:xfrm>
              <a:off x="3216" y="211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6" name="Oval 88">
              <a:extLst>
                <a:ext uri="{FF2B5EF4-FFF2-40B4-BE49-F238E27FC236}">
                  <a16:creationId xmlns:a16="http://schemas.microsoft.com/office/drawing/2014/main" id="{631A1BB1-9080-274F-B4C6-251B6C2AFEEB}"/>
                </a:ext>
              </a:extLst>
            </p:cNvPr>
            <p:cNvSpPr>
              <a:spLocks noChangeArrowheads="1"/>
            </p:cNvSpPr>
            <p:nvPr/>
          </p:nvSpPr>
          <p:spPr bwMode="auto">
            <a:xfrm>
              <a:off x="3120" y="23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 name="Oval 89">
              <a:extLst>
                <a:ext uri="{FF2B5EF4-FFF2-40B4-BE49-F238E27FC236}">
                  <a16:creationId xmlns:a16="http://schemas.microsoft.com/office/drawing/2014/main" id="{E9FDB049-5E43-C841-AD90-3D07953D18F2}"/>
                </a:ext>
              </a:extLst>
            </p:cNvPr>
            <p:cNvSpPr>
              <a:spLocks noChangeArrowheads="1"/>
            </p:cNvSpPr>
            <p:nvPr/>
          </p:nvSpPr>
          <p:spPr bwMode="auto">
            <a:xfrm>
              <a:off x="3216" y="23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 name="Oval 90">
              <a:extLst>
                <a:ext uri="{FF2B5EF4-FFF2-40B4-BE49-F238E27FC236}">
                  <a16:creationId xmlns:a16="http://schemas.microsoft.com/office/drawing/2014/main" id="{435F320D-6154-EF45-96D7-3694A5E3CEFA}"/>
                </a:ext>
              </a:extLst>
            </p:cNvPr>
            <p:cNvSpPr>
              <a:spLocks noChangeArrowheads="1"/>
            </p:cNvSpPr>
            <p:nvPr/>
          </p:nvSpPr>
          <p:spPr bwMode="auto">
            <a:xfrm>
              <a:off x="3696" y="211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9" name="Oval 91">
              <a:extLst>
                <a:ext uri="{FF2B5EF4-FFF2-40B4-BE49-F238E27FC236}">
                  <a16:creationId xmlns:a16="http://schemas.microsoft.com/office/drawing/2014/main" id="{54820256-BBD7-274A-B1FB-160A72050E99}"/>
                </a:ext>
              </a:extLst>
            </p:cNvPr>
            <p:cNvSpPr>
              <a:spLocks noChangeArrowheads="1"/>
            </p:cNvSpPr>
            <p:nvPr/>
          </p:nvSpPr>
          <p:spPr bwMode="auto">
            <a:xfrm>
              <a:off x="3600" y="211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10" name="Group 92">
              <a:extLst>
                <a:ext uri="{FF2B5EF4-FFF2-40B4-BE49-F238E27FC236}">
                  <a16:creationId xmlns:a16="http://schemas.microsoft.com/office/drawing/2014/main" id="{EABFE6E5-53D8-5246-8DF8-DA403C83FDA9}"/>
                </a:ext>
              </a:extLst>
            </p:cNvPr>
            <p:cNvGrpSpPr>
              <a:grpSpLocks/>
            </p:cNvGrpSpPr>
            <p:nvPr/>
          </p:nvGrpSpPr>
          <p:grpSpPr bwMode="auto">
            <a:xfrm>
              <a:off x="3744" y="2196"/>
              <a:ext cx="48" cy="144"/>
              <a:chOff x="3024" y="3696"/>
              <a:chExt cx="48" cy="144"/>
            </a:xfrm>
          </p:grpSpPr>
          <p:sp>
            <p:nvSpPr>
              <p:cNvPr id="329" name="Oval 93">
                <a:extLst>
                  <a:ext uri="{FF2B5EF4-FFF2-40B4-BE49-F238E27FC236}">
                    <a16:creationId xmlns:a16="http://schemas.microsoft.com/office/drawing/2014/main" id="{D8C30319-A2D3-5242-9EEA-991CBBDEB49E}"/>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0" name="Oval 94">
                <a:extLst>
                  <a:ext uri="{FF2B5EF4-FFF2-40B4-BE49-F238E27FC236}">
                    <a16:creationId xmlns:a16="http://schemas.microsoft.com/office/drawing/2014/main" id="{04500417-2503-2C47-9EE9-E820BBE3B619}"/>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11" name="Oval 95">
              <a:extLst>
                <a:ext uri="{FF2B5EF4-FFF2-40B4-BE49-F238E27FC236}">
                  <a16:creationId xmlns:a16="http://schemas.microsoft.com/office/drawing/2014/main" id="{8DF9FE9F-AF18-7145-8C8B-798CF5676779}"/>
                </a:ext>
              </a:extLst>
            </p:cNvPr>
            <p:cNvSpPr>
              <a:spLocks noChangeArrowheads="1"/>
            </p:cNvSpPr>
            <p:nvPr/>
          </p:nvSpPr>
          <p:spPr bwMode="auto">
            <a:xfrm>
              <a:off x="3696" y="23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2" name="Oval 96">
              <a:extLst>
                <a:ext uri="{FF2B5EF4-FFF2-40B4-BE49-F238E27FC236}">
                  <a16:creationId xmlns:a16="http://schemas.microsoft.com/office/drawing/2014/main" id="{F8359649-31A7-C94F-93E1-9243FDE4E603}"/>
                </a:ext>
              </a:extLst>
            </p:cNvPr>
            <p:cNvSpPr>
              <a:spLocks noChangeArrowheads="1"/>
            </p:cNvSpPr>
            <p:nvPr/>
          </p:nvSpPr>
          <p:spPr bwMode="auto">
            <a:xfrm>
              <a:off x="3600" y="23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13" name="Group 97">
              <a:extLst>
                <a:ext uri="{FF2B5EF4-FFF2-40B4-BE49-F238E27FC236}">
                  <a16:creationId xmlns:a16="http://schemas.microsoft.com/office/drawing/2014/main" id="{5B718414-857E-9747-9EC7-A69C26474A5F}"/>
                </a:ext>
              </a:extLst>
            </p:cNvPr>
            <p:cNvGrpSpPr>
              <a:grpSpLocks/>
            </p:cNvGrpSpPr>
            <p:nvPr/>
          </p:nvGrpSpPr>
          <p:grpSpPr bwMode="auto">
            <a:xfrm>
              <a:off x="3360" y="2112"/>
              <a:ext cx="144" cy="48"/>
              <a:chOff x="4608" y="3840"/>
              <a:chExt cx="144" cy="48"/>
            </a:xfrm>
          </p:grpSpPr>
          <p:sp>
            <p:nvSpPr>
              <p:cNvPr id="327" name="Oval 98">
                <a:extLst>
                  <a:ext uri="{FF2B5EF4-FFF2-40B4-BE49-F238E27FC236}">
                    <a16:creationId xmlns:a16="http://schemas.microsoft.com/office/drawing/2014/main" id="{7D762853-61BC-2646-9424-8DEB7720DD4A}"/>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8" name="Oval 99">
                <a:extLst>
                  <a:ext uri="{FF2B5EF4-FFF2-40B4-BE49-F238E27FC236}">
                    <a16:creationId xmlns:a16="http://schemas.microsoft.com/office/drawing/2014/main" id="{6E05F31C-BA54-4046-AA57-16F84AFCC390}"/>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14" name="Oval 100">
              <a:extLst>
                <a:ext uri="{FF2B5EF4-FFF2-40B4-BE49-F238E27FC236}">
                  <a16:creationId xmlns:a16="http://schemas.microsoft.com/office/drawing/2014/main" id="{7BA18296-84E0-0A45-8836-96924AC8FF61}"/>
                </a:ext>
              </a:extLst>
            </p:cNvPr>
            <p:cNvSpPr>
              <a:spLocks noChangeArrowheads="1"/>
            </p:cNvSpPr>
            <p:nvPr/>
          </p:nvSpPr>
          <p:spPr bwMode="auto">
            <a:xfrm>
              <a:off x="3120"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5" name="Oval 101">
              <a:extLst>
                <a:ext uri="{FF2B5EF4-FFF2-40B4-BE49-F238E27FC236}">
                  <a16:creationId xmlns:a16="http://schemas.microsoft.com/office/drawing/2014/main" id="{B5A33ABC-22CA-FC4B-A1A5-3F8207D23D54}"/>
                </a:ext>
              </a:extLst>
            </p:cNvPr>
            <p:cNvSpPr>
              <a:spLocks noChangeArrowheads="1"/>
            </p:cNvSpPr>
            <p:nvPr/>
          </p:nvSpPr>
          <p:spPr bwMode="auto">
            <a:xfrm>
              <a:off x="3216"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16" name="Group 102">
              <a:extLst>
                <a:ext uri="{FF2B5EF4-FFF2-40B4-BE49-F238E27FC236}">
                  <a16:creationId xmlns:a16="http://schemas.microsoft.com/office/drawing/2014/main" id="{6F752BF1-BC69-4247-9B34-F77B3114F65D}"/>
                </a:ext>
              </a:extLst>
            </p:cNvPr>
            <p:cNvGrpSpPr>
              <a:grpSpLocks/>
            </p:cNvGrpSpPr>
            <p:nvPr/>
          </p:nvGrpSpPr>
          <p:grpSpPr bwMode="auto">
            <a:xfrm>
              <a:off x="3072" y="2868"/>
              <a:ext cx="48" cy="144"/>
              <a:chOff x="3024" y="3696"/>
              <a:chExt cx="48" cy="144"/>
            </a:xfrm>
          </p:grpSpPr>
          <p:sp>
            <p:nvSpPr>
              <p:cNvPr id="325" name="Oval 103">
                <a:extLst>
                  <a:ext uri="{FF2B5EF4-FFF2-40B4-BE49-F238E27FC236}">
                    <a16:creationId xmlns:a16="http://schemas.microsoft.com/office/drawing/2014/main" id="{6D90FA70-0503-D845-B2E1-A9AEED2160BF}"/>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6" name="Oval 104">
                <a:extLst>
                  <a:ext uri="{FF2B5EF4-FFF2-40B4-BE49-F238E27FC236}">
                    <a16:creationId xmlns:a16="http://schemas.microsoft.com/office/drawing/2014/main" id="{727D0B19-5205-F84D-9532-E8311B4B7190}"/>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17" name="Oval 105">
              <a:extLst>
                <a:ext uri="{FF2B5EF4-FFF2-40B4-BE49-F238E27FC236}">
                  <a16:creationId xmlns:a16="http://schemas.microsoft.com/office/drawing/2014/main" id="{4E4205A5-6B1D-D940-BD51-642D55E68F71}"/>
                </a:ext>
              </a:extLst>
            </p:cNvPr>
            <p:cNvSpPr>
              <a:spLocks noChangeArrowheads="1"/>
            </p:cNvSpPr>
            <p:nvPr/>
          </p:nvSpPr>
          <p:spPr bwMode="auto">
            <a:xfrm>
              <a:off x="3120"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8" name="Oval 106">
              <a:extLst>
                <a:ext uri="{FF2B5EF4-FFF2-40B4-BE49-F238E27FC236}">
                  <a16:creationId xmlns:a16="http://schemas.microsoft.com/office/drawing/2014/main" id="{43F91B1E-6CD8-7B4A-978A-814B765CA3AB}"/>
                </a:ext>
              </a:extLst>
            </p:cNvPr>
            <p:cNvSpPr>
              <a:spLocks noChangeArrowheads="1"/>
            </p:cNvSpPr>
            <p:nvPr/>
          </p:nvSpPr>
          <p:spPr bwMode="auto">
            <a:xfrm>
              <a:off x="3216"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9" name="Oval 107">
              <a:extLst>
                <a:ext uri="{FF2B5EF4-FFF2-40B4-BE49-F238E27FC236}">
                  <a16:creationId xmlns:a16="http://schemas.microsoft.com/office/drawing/2014/main" id="{F7D5C3A3-1AFD-BB4B-84BC-08049D37824C}"/>
                </a:ext>
              </a:extLst>
            </p:cNvPr>
            <p:cNvSpPr>
              <a:spLocks noChangeArrowheads="1"/>
            </p:cNvSpPr>
            <p:nvPr/>
          </p:nvSpPr>
          <p:spPr bwMode="auto">
            <a:xfrm>
              <a:off x="3696"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0" name="Oval 108">
              <a:extLst>
                <a:ext uri="{FF2B5EF4-FFF2-40B4-BE49-F238E27FC236}">
                  <a16:creationId xmlns:a16="http://schemas.microsoft.com/office/drawing/2014/main" id="{6F50F5AF-9B18-3948-A2FB-1924422C610D}"/>
                </a:ext>
              </a:extLst>
            </p:cNvPr>
            <p:cNvSpPr>
              <a:spLocks noChangeArrowheads="1"/>
            </p:cNvSpPr>
            <p:nvPr/>
          </p:nvSpPr>
          <p:spPr bwMode="auto">
            <a:xfrm>
              <a:off x="3600"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1" name="Oval 109">
              <a:extLst>
                <a:ext uri="{FF2B5EF4-FFF2-40B4-BE49-F238E27FC236}">
                  <a16:creationId xmlns:a16="http://schemas.microsoft.com/office/drawing/2014/main" id="{ACA756E4-EEFA-0246-B17A-FBA31F700E35}"/>
                </a:ext>
              </a:extLst>
            </p:cNvPr>
            <p:cNvSpPr>
              <a:spLocks noChangeArrowheads="1"/>
            </p:cNvSpPr>
            <p:nvPr/>
          </p:nvSpPr>
          <p:spPr bwMode="auto">
            <a:xfrm>
              <a:off x="3696"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2" name="Oval 110">
              <a:extLst>
                <a:ext uri="{FF2B5EF4-FFF2-40B4-BE49-F238E27FC236}">
                  <a16:creationId xmlns:a16="http://schemas.microsoft.com/office/drawing/2014/main" id="{854A81AA-54F2-ED49-9B11-881B3F482B31}"/>
                </a:ext>
              </a:extLst>
            </p:cNvPr>
            <p:cNvSpPr>
              <a:spLocks noChangeArrowheads="1"/>
            </p:cNvSpPr>
            <p:nvPr/>
          </p:nvSpPr>
          <p:spPr bwMode="auto">
            <a:xfrm>
              <a:off x="3600"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3" name="Oval 111">
              <a:extLst>
                <a:ext uri="{FF2B5EF4-FFF2-40B4-BE49-F238E27FC236}">
                  <a16:creationId xmlns:a16="http://schemas.microsoft.com/office/drawing/2014/main" id="{EEBB3AC4-FD7E-1444-BA70-BE4A8650DF06}"/>
                </a:ext>
              </a:extLst>
            </p:cNvPr>
            <p:cNvSpPr>
              <a:spLocks noChangeArrowheads="1"/>
            </p:cNvSpPr>
            <p:nvPr/>
          </p:nvSpPr>
          <p:spPr bwMode="auto">
            <a:xfrm>
              <a:off x="3360"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4" name="Oval 112">
              <a:extLst>
                <a:ext uri="{FF2B5EF4-FFF2-40B4-BE49-F238E27FC236}">
                  <a16:creationId xmlns:a16="http://schemas.microsoft.com/office/drawing/2014/main" id="{0B3255B2-C7B0-004B-9F79-18FA2C100705}"/>
                </a:ext>
              </a:extLst>
            </p:cNvPr>
            <p:cNvSpPr>
              <a:spLocks noChangeArrowheads="1"/>
            </p:cNvSpPr>
            <p:nvPr/>
          </p:nvSpPr>
          <p:spPr bwMode="auto">
            <a:xfrm>
              <a:off x="3456"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21653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2E75-DA79-A749-95A9-788071DDBAC1}"/>
              </a:ext>
            </a:extLst>
          </p:cNvPr>
          <p:cNvSpPr>
            <a:spLocks noGrp="1"/>
          </p:cNvSpPr>
          <p:nvPr>
            <p:ph type="title"/>
          </p:nvPr>
        </p:nvSpPr>
        <p:spPr/>
        <p:txBody>
          <a:bodyPr>
            <a:normAutofit/>
          </a:bodyPr>
          <a:lstStyle/>
          <a:p>
            <a:r>
              <a:rPr lang="en-US" altLang="en-US" sz="4000" dirty="0">
                <a:latin typeface="+mn-lt"/>
              </a:rPr>
              <a:t>Rules for Drawing Lewis Dot Structures</a:t>
            </a:r>
            <a:endParaRPr lang="en-US" sz="4000" dirty="0">
              <a:latin typeface="+mn-lt"/>
            </a:endParaRPr>
          </a:p>
        </p:txBody>
      </p:sp>
      <p:sp>
        <p:nvSpPr>
          <p:cNvPr id="10" name="Text Box 3">
            <a:extLst>
              <a:ext uri="{FF2B5EF4-FFF2-40B4-BE49-F238E27FC236}">
                <a16:creationId xmlns:a16="http://schemas.microsoft.com/office/drawing/2014/main" id="{81E80EED-9FD9-064F-9958-FCBF1C9A8674}"/>
              </a:ext>
            </a:extLst>
          </p:cNvPr>
          <p:cNvSpPr txBox="1">
            <a:spLocks noChangeArrowheads="1"/>
          </p:cNvSpPr>
          <p:nvPr/>
        </p:nvSpPr>
        <p:spPr bwMode="auto">
          <a:xfrm>
            <a:off x="838200" y="1608952"/>
            <a:ext cx="3907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dirty="0"/>
              <a:t>Step 7: Assign formal charges</a:t>
            </a:r>
          </a:p>
        </p:txBody>
      </p:sp>
      <p:sp>
        <p:nvSpPr>
          <p:cNvPr id="79" name="Text Box 2">
            <a:extLst>
              <a:ext uri="{FF2B5EF4-FFF2-40B4-BE49-F238E27FC236}">
                <a16:creationId xmlns:a16="http://schemas.microsoft.com/office/drawing/2014/main" id="{F9E69E58-89A1-CA4E-8F8C-74737A0F8A29}"/>
              </a:ext>
            </a:extLst>
          </p:cNvPr>
          <p:cNvSpPr txBox="1">
            <a:spLocks noChangeArrowheads="1"/>
          </p:cNvSpPr>
          <p:nvPr/>
        </p:nvSpPr>
        <p:spPr bwMode="auto">
          <a:xfrm>
            <a:off x="838200" y="2124581"/>
            <a:ext cx="10464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68313" lvl="1" indent="-11113"/>
            <a:r>
              <a:rPr lang="en-US" altLang="en-US" sz="2000" dirty="0">
                <a:latin typeface="+mn-lt"/>
              </a:rPr>
              <a:t>Formal Charge [fc] =  </a:t>
            </a:r>
            <a:r>
              <a:rPr lang="en-US" altLang="en-US" sz="2000" dirty="0" err="1">
                <a:latin typeface="+mn-lt"/>
              </a:rPr>
              <a:t>ve</a:t>
            </a:r>
            <a:r>
              <a:rPr lang="en-US" altLang="en-US" sz="2000" dirty="0">
                <a:latin typeface="+mn-lt"/>
              </a:rPr>
              <a:t> – ½ be - le</a:t>
            </a:r>
          </a:p>
          <a:p>
            <a:pPr marL="468313" lvl="1" indent="-11113"/>
            <a:r>
              <a:rPr lang="en-US" altLang="en-US" sz="2000" dirty="0">
                <a:latin typeface="+mn-lt"/>
              </a:rPr>
              <a:t># of valence electrons  - ½ # bonded electrons - # of lone electrons</a:t>
            </a:r>
          </a:p>
          <a:p>
            <a:pPr marL="468313" lvl="1" indent="-11113"/>
            <a:r>
              <a:rPr lang="en-US" altLang="en-US" sz="2000" dirty="0">
                <a:latin typeface="+mn-lt"/>
              </a:rPr>
              <a:t>Indicate formal charge on the structure if not zero.</a:t>
            </a:r>
          </a:p>
        </p:txBody>
      </p:sp>
      <p:graphicFrame>
        <p:nvGraphicFramePr>
          <p:cNvPr id="114" name="Object 5">
            <a:extLst>
              <a:ext uri="{FF2B5EF4-FFF2-40B4-BE49-F238E27FC236}">
                <a16:creationId xmlns:a16="http://schemas.microsoft.com/office/drawing/2014/main" id="{F48B0A2B-C031-5448-9A3A-BA1112A1BA07}"/>
              </a:ext>
            </a:extLst>
          </p:cNvPr>
          <p:cNvGraphicFramePr>
            <a:graphicFrameLocks noChangeAspect="1"/>
          </p:cNvGraphicFramePr>
          <p:nvPr>
            <p:extLst>
              <p:ext uri="{D42A27DB-BD31-4B8C-83A1-F6EECF244321}">
                <p14:modId xmlns:p14="http://schemas.microsoft.com/office/powerpoint/2010/main" val="409649184"/>
              </p:ext>
            </p:extLst>
          </p:nvPr>
        </p:nvGraphicFramePr>
        <p:xfrm>
          <a:off x="1950059" y="3771494"/>
          <a:ext cx="954088" cy="990600"/>
        </p:xfrm>
        <a:graphic>
          <a:graphicData uri="http://schemas.openxmlformats.org/presentationml/2006/ole">
            <mc:AlternateContent xmlns:mc="http://schemas.openxmlformats.org/markup-compatibility/2006">
              <mc:Choice xmlns:v="urn:schemas-microsoft-com:vml" Requires="v">
                <p:oleObj spid="_x0000_s73061" name="CS ChemDraw Drawing" r:id="rId4" imgW="4787900" imgH="4965700" progId="ChemDraw.Document.6.0">
                  <p:embed/>
                </p:oleObj>
              </mc:Choice>
              <mc:Fallback>
                <p:oleObj name="CS ChemDraw Drawing" r:id="rId4" imgW="4787900" imgH="4965700" progId="ChemDraw.Document.6.0">
                  <p:embed/>
                  <p:pic>
                    <p:nvPicPr>
                      <p:cNvPr id="9933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0059" y="3771494"/>
                        <a:ext cx="9540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5" name="Text Box 9">
            <a:extLst>
              <a:ext uri="{FF2B5EF4-FFF2-40B4-BE49-F238E27FC236}">
                <a16:creationId xmlns:a16="http://schemas.microsoft.com/office/drawing/2014/main" id="{624C227E-D09A-6249-B950-39B1E7D67A60}"/>
              </a:ext>
            </a:extLst>
          </p:cNvPr>
          <p:cNvSpPr txBox="1">
            <a:spLocks noChangeArrowheads="1"/>
          </p:cNvSpPr>
          <p:nvPr/>
        </p:nvSpPr>
        <p:spPr bwMode="auto">
          <a:xfrm>
            <a:off x="7369787" y="3257144"/>
            <a:ext cx="338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400"/>
              <a:t>-1</a:t>
            </a:r>
          </a:p>
        </p:txBody>
      </p:sp>
      <p:sp>
        <p:nvSpPr>
          <p:cNvPr id="116" name="Text Box 10">
            <a:extLst>
              <a:ext uri="{FF2B5EF4-FFF2-40B4-BE49-F238E27FC236}">
                <a16:creationId xmlns:a16="http://schemas.microsoft.com/office/drawing/2014/main" id="{481B3419-7257-B941-83AB-05B109DB80A8}"/>
              </a:ext>
            </a:extLst>
          </p:cNvPr>
          <p:cNvSpPr txBox="1">
            <a:spLocks noChangeArrowheads="1"/>
          </p:cNvSpPr>
          <p:nvPr/>
        </p:nvSpPr>
        <p:spPr bwMode="auto">
          <a:xfrm>
            <a:off x="5802923" y="4781144"/>
            <a:ext cx="338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400"/>
              <a:t>-1</a:t>
            </a:r>
          </a:p>
        </p:txBody>
      </p:sp>
      <p:grpSp>
        <p:nvGrpSpPr>
          <p:cNvPr id="117" name="Group 11">
            <a:extLst>
              <a:ext uri="{FF2B5EF4-FFF2-40B4-BE49-F238E27FC236}">
                <a16:creationId xmlns:a16="http://schemas.microsoft.com/office/drawing/2014/main" id="{A0FCFFA3-B9FB-8546-98B2-4EF440719BA3}"/>
              </a:ext>
            </a:extLst>
          </p:cNvPr>
          <p:cNvGrpSpPr>
            <a:grpSpLocks/>
          </p:cNvGrpSpPr>
          <p:nvPr/>
        </p:nvGrpSpPr>
        <p:grpSpPr bwMode="auto">
          <a:xfrm>
            <a:off x="3986824" y="3923894"/>
            <a:ext cx="1295400" cy="762000"/>
            <a:chOff x="1728" y="2352"/>
            <a:chExt cx="816" cy="480"/>
          </a:xfrm>
        </p:grpSpPr>
        <p:graphicFrame>
          <p:nvGraphicFramePr>
            <p:cNvPr id="118" name="Object 12">
              <a:extLst>
                <a:ext uri="{FF2B5EF4-FFF2-40B4-BE49-F238E27FC236}">
                  <a16:creationId xmlns:a16="http://schemas.microsoft.com/office/drawing/2014/main" id="{77BC9078-FEC8-2947-86FC-4C06B646550E}"/>
                </a:ext>
              </a:extLst>
            </p:cNvPr>
            <p:cNvGraphicFramePr>
              <a:graphicFrameLocks noChangeAspect="1"/>
            </p:cNvGraphicFramePr>
            <p:nvPr/>
          </p:nvGraphicFramePr>
          <p:xfrm>
            <a:off x="1786" y="2397"/>
            <a:ext cx="688" cy="387"/>
          </p:xfrm>
          <a:graphic>
            <a:graphicData uri="http://schemas.openxmlformats.org/presentationml/2006/ole">
              <mc:AlternateContent xmlns:mc="http://schemas.openxmlformats.org/markup-compatibility/2006">
                <mc:Choice xmlns:v="urn:schemas-microsoft-com:vml" Requires="v">
                  <p:oleObj spid="_x0000_s73062" name="CS ChemDraw Drawing" r:id="rId6" imgW="5473700" imgH="3086100" progId="ChemDraw.Document.6.0">
                    <p:embed/>
                  </p:oleObj>
                </mc:Choice>
                <mc:Fallback>
                  <p:oleObj name="CS ChemDraw Drawing" r:id="rId6" imgW="5473700" imgH="3086100" progId="ChemDraw.Document.6.0">
                    <p:embed/>
                    <p:pic>
                      <p:nvPicPr>
                        <p:cNvPr id="9934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6" y="2397"/>
                          <a:ext cx="688"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119" name="Group 13">
              <a:extLst>
                <a:ext uri="{FF2B5EF4-FFF2-40B4-BE49-F238E27FC236}">
                  <a16:creationId xmlns:a16="http://schemas.microsoft.com/office/drawing/2014/main" id="{ED73D0D3-73C0-574F-B2D3-B50FB1D2C3E2}"/>
                </a:ext>
              </a:extLst>
            </p:cNvPr>
            <p:cNvGrpSpPr>
              <a:grpSpLocks/>
            </p:cNvGrpSpPr>
            <p:nvPr/>
          </p:nvGrpSpPr>
          <p:grpSpPr bwMode="auto">
            <a:xfrm>
              <a:off x="1728" y="2352"/>
              <a:ext cx="192" cy="288"/>
              <a:chOff x="3024" y="3600"/>
              <a:chExt cx="192" cy="288"/>
            </a:xfrm>
          </p:grpSpPr>
          <p:sp>
            <p:nvSpPr>
              <p:cNvPr id="139" name="Oval 14">
                <a:extLst>
                  <a:ext uri="{FF2B5EF4-FFF2-40B4-BE49-F238E27FC236}">
                    <a16:creationId xmlns:a16="http://schemas.microsoft.com/office/drawing/2014/main" id="{288DEE42-D2C1-2A4E-AEFD-0A9E0DE52D0F}"/>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0" name="Oval 15">
                <a:extLst>
                  <a:ext uri="{FF2B5EF4-FFF2-40B4-BE49-F238E27FC236}">
                    <a16:creationId xmlns:a16="http://schemas.microsoft.com/office/drawing/2014/main" id="{CABDE61D-4083-844E-BA54-C4BA5273684C}"/>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41" name="Group 16">
                <a:extLst>
                  <a:ext uri="{FF2B5EF4-FFF2-40B4-BE49-F238E27FC236}">
                    <a16:creationId xmlns:a16="http://schemas.microsoft.com/office/drawing/2014/main" id="{CCBAB371-83CD-474C-9CFB-BEC97C3F7DB5}"/>
                  </a:ext>
                </a:extLst>
              </p:cNvPr>
              <p:cNvGrpSpPr>
                <a:grpSpLocks/>
              </p:cNvGrpSpPr>
              <p:nvPr/>
            </p:nvGrpSpPr>
            <p:grpSpPr bwMode="auto">
              <a:xfrm>
                <a:off x="3024" y="3684"/>
                <a:ext cx="48" cy="144"/>
                <a:chOff x="3024" y="3696"/>
                <a:chExt cx="48" cy="144"/>
              </a:xfrm>
            </p:grpSpPr>
            <p:sp>
              <p:nvSpPr>
                <p:cNvPr id="144" name="Oval 17">
                  <a:extLst>
                    <a:ext uri="{FF2B5EF4-FFF2-40B4-BE49-F238E27FC236}">
                      <a16:creationId xmlns:a16="http://schemas.microsoft.com/office/drawing/2014/main" id="{23AB75AE-4BE8-EB43-8570-FE346E575937}"/>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5" name="Oval 18">
                  <a:extLst>
                    <a:ext uri="{FF2B5EF4-FFF2-40B4-BE49-F238E27FC236}">
                      <a16:creationId xmlns:a16="http://schemas.microsoft.com/office/drawing/2014/main" id="{4BD1B5E5-D661-A94F-864B-67E21406A706}"/>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42" name="Oval 19">
                <a:extLst>
                  <a:ext uri="{FF2B5EF4-FFF2-40B4-BE49-F238E27FC236}">
                    <a16:creationId xmlns:a16="http://schemas.microsoft.com/office/drawing/2014/main" id="{7A2226CE-DFAA-D64A-8D32-69A32A2D0DA7}"/>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 name="Oval 20">
                <a:extLst>
                  <a:ext uri="{FF2B5EF4-FFF2-40B4-BE49-F238E27FC236}">
                    <a16:creationId xmlns:a16="http://schemas.microsoft.com/office/drawing/2014/main" id="{855488C3-16DC-DE46-9AA0-327455870240}"/>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20" name="Group 21">
              <a:extLst>
                <a:ext uri="{FF2B5EF4-FFF2-40B4-BE49-F238E27FC236}">
                  <a16:creationId xmlns:a16="http://schemas.microsoft.com/office/drawing/2014/main" id="{B839E777-77B0-9D41-B645-24FD6432CE3C}"/>
                </a:ext>
              </a:extLst>
            </p:cNvPr>
            <p:cNvGrpSpPr>
              <a:grpSpLocks/>
            </p:cNvGrpSpPr>
            <p:nvPr/>
          </p:nvGrpSpPr>
          <p:grpSpPr bwMode="auto">
            <a:xfrm flipH="1">
              <a:off x="2352" y="2352"/>
              <a:ext cx="192" cy="288"/>
              <a:chOff x="3024" y="3600"/>
              <a:chExt cx="192" cy="288"/>
            </a:xfrm>
          </p:grpSpPr>
          <p:sp>
            <p:nvSpPr>
              <p:cNvPr id="132" name="Oval 22">
                <a:extLst>
                  <a:ext uri="{FF2B5EF4-FFF2-40B4-BE49-F238E27FC236}">
                    <a16:creationId xmlns:a16="http://schemas.microsoft.com/office/drawing/2014/main" id="{0EEA080E-78C8-1349-A11F-8E353AEE5B0F}"/>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 name="Oval 23">
                <a:extLst>
                  <a:ext uri="{FF2B5EF4-FFF2-40B4-BE49-F238E27FC236}">
                    <a16:creationId xmlns:a16="http://schemas.microsoft.com/office/drawing/2014/main" id="{C7CF06DB-A00C-3C42-BC31-197EB52F1EA9}"/>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34" name="Group 24">
                <a:extLst>
                  <a:ext uri="{FF2B5EF4-FFF2-40B4-BE49-F238E27FC236}">
                    <a16:creationId xmlns:a16="http://schemas.microsoft.com/office/drawing/2014/main" id="{8372F9E0-97EB-824C-BE81-90E94EB04CF3}"/>
                  </a:ext>
                </a:extLst>
              </p:cNvPr>
              <p:cNvGrpSpPr>
                <a:grpSpLocks/>
              </p:cNvGrpSpPr>
              <p:nvPr/>
            </p:nvGrpSpPr>
            <p:grpSpPr bwMode="auto">
              <a:xfrm>
                <a:off x="3024" y="3684"/>
                <a:ext cx="48" cy="144"/>
                <a:chOff x="3024" y="3696"/>
                <a:chExt cx="48" cy="144"/>
              </a:xfrm>
            </p:grpSpPr>
            <p:sp>
              <p:nvSpPr>
                <p:cNvPr id="137" name="Oval 25">
                  <a:extLst>
                    <a:ext uri="{FF2B5EF4-FFF2-40B4-BE49-F238E27FC236}">
                      <a16:creationId xmlns:a16="http://schemas.microsoft.com/office/drawing/2014/main" id="{349D92D4-48F8-8D43-9D0B-861A60607856}"/>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8" name="Oval 26">
                  <a:extLst>
                    <a:ext uri="{FF2B5EF4-FFF2-40B4-BE49-F238E27FC236}">
                      <a16:creationId xmlns:a16="http://schemas.microsoft.com/office/drawing/2014/main" id="{DEAF84F3-08F7-DB46-B670-AF89D19580B6}"/>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5" name="Oval 27">
                <a:extLst>
                  <a:ext uri="{FF2B5EF4-FFF2-40B4-BE49-F238E27FC236}">
                    <a16:creationId xmlns:a16="http://schemas.microsoft.com/office/drawing/2014/main" id="{15BEE134-AACF-7A40-B8E4-D5D9950D22F8}"/>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 name="Oval 28">
                <a:extLst>
                  <a:ext uri="{FF2B5EF4-FFF2-40B4-BE49-F238E27FC236}">
                    <a16:creationId xmlns:a16="http://schemas.microsoft.com/office/drawing/2014/main" id="{B8D3C946-9957-DC40-B586-B91BD0E24CA7}"/>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21" name="Group 29">
              <a:extLst>
                <a:ext uri="{FF2B5EF4-FFF2-40B4-BE49-F238E27FC236}">
                  <a16:creationId xmlns:a16="http://schemas.microsoft.com/office/drawing/2014/main" id="{0AE91694-AFB5-0344-9699-8448E32617A3}"/>
                </a:ext>
              </a:extLst>
            </p:cNvPr>
            <p:cNvGrpSpPr>
              <a:grpSpLocks/>
            </p:cNvGrpSpPr>
            <p:nvPr/>
          </p:nvGrpSpPr>
          <p:grpSpPr bwMode="auto">
            <a:xfrm rot="5400000" flipH="1" flipV="1">
              <a:off x="2064" y="2592"/>
              <a:ext cx="192" cy="288"/>
              <a:chOff x="3024" y="3600"/>
              <a:chExt cx="192" cy="288"/>
            </a:xfrm>
          </p:grpSpPr>
          <p:sp>
            <p:nvSpPr>
              <p:cNvPr id="125" name="Oval 30">
                <a:extLst>
                  <a:ext uri="{FF2B5EF4-FFF2-40B4-BE49-F238E27FC236}">
                    <a16:creationId xmlns:a16="http://schemas.microsoft.com/office/drawing/2014/main" id="{4A351AD6-DBA2-3146-8935-E4E28F67A4F8}"/>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 name="Oval 31">
                <a:extLst>
                  <a:ext uri="{FF2B5EF4-FFF2-40B4-BE49-F238E27FC236}">
                    <a16:creationId xmlns:a16="http://schemas.microsoft.com/office/drawing/2014/main" id="{AD98C07F-D3BC-AA45-8558-19615EEDE1DA}"/>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27" name="Group 32">
                <a:extLst>
                  <a:ext uri="{FF2B5EF4-FFF2-40B4-BE49-F238E27FC236}">
                    <a16:creationId xmlns:a16="http://schemas.microsoft.com/office/drawing/2014/main" id="{68A207BF-AF71-5747-8ECC-E2DB71148049}"/>
                  </a:ext>
                </a:extLst>
              </p:cNvPr>
              <p:cNvGrpSpPr>
                <a:grpSpLocks/>
              </p:cNvGrpSpPr>
              <p:nvPr/>
            </p:nvGrpSpPr>
            <p:grpSpPr bwMode="auto">
              <a:xfrm>
                <a:off x="3024" y="3684"/>
                <a:ext cx="48" cy="144"/>
                <a:chOff x="3024" y="3696"/>
                <a:chExt cx="48" cy="144"/>
              </a:xfrm>
            </p:grpSpPr>
            <p:sp>
              <p:nvSpPr>
                <p:cNvPr id="130" name="Oval 33">
                  <a:extLst>
                    <a:ext uri="{FF2B5EF4-FFF2-40B4-BE49-F238E27FC236}">
                      <a16:creationId xmlns:a16="http://schemas.microsoft.com/office/drawing/2014/main" id="{198B6498-D813-F047-942F-73C25777B287}"/>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 name="Oval 34">
                  <a:extLst>
                    <a:ext uri="{FF2B5EF4-FFF2-40B4-BE49-F238E27FC236}">
                      <a16:creationId xmlns:a16="http://schemas.microsoft.com/office/drawing/2014/main" id="{872D8E56-DF63-4248-BC6D-31989079EA86}"/>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8" name="Oval 35">
                <a:extLst>
                  <a:ext uri="{FF2B5EF4-FFF2-40B4-BE49-F238E27FC236}">
                    <a16:creationId xmlns:a16="http://schemas.microsoft.com/office/drawing/2014/main" id="{0431146F-5B50-5E41-B5D1-D3F6E5601051}"/>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 name="Oval 36">
                <a:extLst>
                  <a:ext uri="{FF2B5EF4-FFF2-40B4-BE49-F238E27FC236}">
                    <a16:creationId xmlns:a16="http://schemas.microsoft.com/office/drawing/2014/main" id="{645CC987-3B1E-BA4B-9F96-70E5F40E7111}"/>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22" name="Group 37">
              <a:extLst>
                <a:ext uri="{FF2B5EF4-FFF2-40B4-BE49-F238E27FC236}">
                  <a16:creationId xmlns:a16="http://schemas.microsoft.com/office/drawing/2014/main" id="{2740F628-EC2B-1148-B559-F653B239F9C7}"/>
                </a:ext>
              </a:extLst>
            </p:cNvPr>
            <p:cNvGrpSpPr>
              <a:grpSpLocks/>
            </p:cNvGrpSpPr>
            <p:nvPr/>
          </p:nvGrpSpPr>
          <p:grpSpPr bwMode="auto">
            <a:xfrm>
              <a:off x="2064" y="2352"/>
              <a:ext cx="144" cy="48"/>
              <a:chOff x="4608" y="3840"/>
              <a:chExt cx="144" cy="48"/>
            </a:xfrm>
          </p:grpSpPr>
          <p:sp>
            <p:nvSpPr>
              <p:cNvPr id="123" name="Oval 38">
                <a:extLst>
                  <a:ext uri="{FF2B5EF4-FFF2-40B4-BE49-F238E27FC236}">
                    <a16:creationId xmlns:a16="http://schemas.microsoft.com/office/drawing/2014/main" id="{61C1EAE6-DC35-0E4D-BCD5-41048B60426A}"/>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 name="Oval 39">
                <a:extLst>
                  <a:ext uri="{FF2B5EF4-FFF2-40B4-BE49-F238E27FC236}">
                    <a16:creationId xmlns:a16="http://schemas.microsoft.com/office/drawing/2014/main" id="{73D14E30-439C-A84E-BBE4-8A4DDD557226}"/>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46" name="Text Box 40">
            <a:extLst>
              <a:ext uri="{FF2B5EF4-FFF2-40B4-BE49-F238E27FC236}">
                <a16:creationId xmlns:a16="http://schemas.microsoft.com/office/drawing/2014/main" id="{9355ED6B-D57C-764A-B555-2BC2043A88F9}"/>
              </a:ext>
            </a:extLst>
          </p:cNvPr>
          <p:cNvSpPr txBox="1">
            <a:spLocks noChangeArrowheads="1"/>
          </p:cNvSpPr>
          <p:nvPr/>
        </p:nvSpPr>
        <p:spPr bwMode="auto">
          <a:xfrm>
            <a:off x="8969987" y="3790544"/>
            <a:ext cx="338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400"/>
              <a:t>-1</a:t>
            </a:r>
          </a:p>
        </p:txBody>
      </p:sp>
      <p:grpSp>
        <p:nvGrpSpPr>
          <p:cNvPr id="147" name="Group 41">
            <a:extLst>
              <a:ext uri="{FF2B5EF4-FFF2-40B4-BE49-F238E27FC236}">
                <a16:creationId xmlns:a16="http://schemas.microsoft.com/office/drawing/2014/main" id="{480CFCE1-D7D7-6340-84DB-44F775C94777}"/>
              </a:ext>
            </a:extLst>
          </p:cNvPr>
          <p:cNvGrpSpPr>
            <a:grpSpLocks/>
          </p:cNvGrpSpPr>
          <p:nvPr/>
        </p:nvGrpSpPr>
        <p:grpSpPr bwMode="auto">
          <a:xfrm>
            <a:off x="8649313" y="4038194"/>
            <a:ext cx="1295400" cy="457200"/>
            <a:chOff x="4416" y="2448"/>
            <a:chExt cx="816" cy="288"/>
          </a:xfrm>
        </p:grpSpPr>
        <p:graphicFrame>
          <p:nvGraphicFramePr>
            <p:cNvPr id="148" name="Object 42">
              <a:extLst>
                <a:ext uri="{FF2B5EF4-FFF2-40B4-BE49-F238E27FC236}">
                  <a16:creationId xmlns:a16="http://schemas.microsoft.com/office/drawing/2014/main" id="{B54CDA79-1B3C-1140-9AD2-2904F0FC6586}"/>
                </a:ext>
              </a:extLst>
            </p:cNvPr>
            <p:cNvGraphicFramePr>
              <a:graphicFrameLocks noChangeAspect="1"/>
            </p:cNvGraphicFramePr>
            <p:nvPr/>
          </p:nvGraphicFramePr>
          <p:xfrm>
            <a:off x="4448" y="2517"/>
            <a:ext cx="688" cy="147"/>
          </p:xfrm>
          <a:graphic>
            <a:graphicData uri="http://schemas.openxmlformats.org/presentationml/2006/ole">
              <mc:AlternateContent xmlns:mc="http://schemas.openxmlformats.org/markup-compatibility/2006">
                <mc:Choice xmlns:v="urn:schemas-microsoft-com:vml" Requires="v">
                  <p:oleObj spid="_x0000_s73063" name="CS ChemDraw Drawing" r:id="rId8" imgW="5473700" imgH="1181100" progId="ChemDraw.Document.6.0">
                    <p:embed/>
                  </p:oleObj>
                </mc:Choice>
                <mc:Fallback>
                  <p:oleObj name="CS ChemDraw Drawing" r:id="rId8" imgW="5473700" imgH="1181100" progId="ChemDraw.Document.6.0">
                    <p:embed/>
                    <p:pic>
                      <p:nvPicPr>
                        <p:cNvPr id="99370" name="Object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8" y="2517"/>
                          <a:ext cx="688"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 name="Oval 43">
              <a:extLst>
                <a:ext uri="{FF2B5EF4-FFF2-40B4-BE49-F238E27FC236}">
                  <a16:creationId xmlns:a16="http://schemas.microsoft.com/office/drawing/2014/main" id="{EDBC3416-7DF4-FE4C-884C-8DF444D01D88}"/>
                </a:ext>
              </a:extLst>
            </p:cNvPr>
            <p:cNvSpPr>
              <a:spLocks noChangeArrowheads="1"/>
            </p:cNvSpPr>
            <p:nvPr/>
          </p:nvSpPr>
          <p:spPr bwMode="auto">
            <a:xfrm>
              <a:off x="4464" y="244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 name="Oval 44">
              <a:extLst>
                <a:ext uri="{FF2B5EF4-FFF2-40B4-BE49-F238E27FC236}">
                  <a16:creationId xmlns:a16="http://schemas.microsoft.com/office/drawing/2014/main" id="{252B4221-A199-2B44-9E54-9F0CCD0E9C4D}"/>
                </a:ext>
              </a:extLst>
            </p:cNvPr>
            <p:cNvSpPr>
              <a:spLocks noChangeArrowheads="1"/>
            </p:cNvSpPr>
            <p:nvPr/>
          </p:nvSpPr>
          <p:spPr bwMode="auto">
            <a:xfrm>
              <a:off x="4560" y="244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51" name="Group 45">
              <a:extLst>
                <a:ext uri="{FF2B5EF4-FFF2-40B4-BE49-F238E27FC236}">
                  <a16:creationId xmlns:a16="http://schemas.microsoft.com/office/drawing/2014/main" id="{190C79B8-9160-894D-B32C-65E922C6A33F}"/>
                </a:ext>
              </a:extLst>
            </p:cNvPr>
            <p:cNvGrpSpPr>
              <a:grpSpLocks/>
            </p:cNvGrpSpPr>
            <p:nvPr/>
          </p:nvGrpSpPr>
          <p:grpSpPr bwMode="auto">
            <a:xfrm>
              <a:off x="4416" y="2532"/>
              <a:ext cx="48" cy="144"/>
              <a:chOff x="3024" y="3696"/>
              <a:chExt cx="48" cy="144"/>
            </a:xfrm>
          </p:grpSpPr>
          <p:sp>
            <p:nvSpPr>
              <p:cNvPr id="171" name="Oval 46">
                <a:extLst>
                  <a:ext uri="{FF2B5EF4-FFF2-40B4-BE49-F238E27FC236}">
                    <a16:creationId xmlns:a16="http://schemas.microsoft.com/office/drawing/2014/main" id="{BD7F298A-08AC-4743-88D5-E71826202CBA}"/>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2" name="Oval 47">
                <a:extLst>
                  <a:ext uri="{FF2B5EF4-FFF2-40B4-BE49-F238E27FC236}">
                    <a16:creationId xmlns:a16="http://schemas.microsoft.com/office/drawing/2014/main" id="{91780219-F4CF-BF40-A598-02BB42690F41}"/>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52" name="Oval 48">
              <a:extLst>
                <a:ext uri="{FF2B5EF4-FFF2-40B4-BE49-F238E27FC236}">
                  <a16:creationId xmlns:a16="http://schemas.microsoft.com/office/drawing/2014/main" id="{E871FFED-ECED-854E-8E4E-28AD9A80231F}"/>
                </a:ext>
              </a:extLst>
            </p:cNvPr>
            <p:cNvSpPr>
              <a:spLocks noChangeArrowheads="1"/>
            </p:cNvSpPr>
            <p:nvPr/>
          </p:nvSpPr>
          <p:spPr bwMode="auto">
            <a:xfrm>
              <a:off x="4464" y="268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 name="Oval 49">
              <a:extLst>
                <a:ext uri="{FF2B5EF4-FFF2-40B4-BE49-F238E27FC236}">
                  <a16:creationId xmlns:a16="http://schemas.microsoft.com/office/drawing/2014/main" id="{953C2C9F-F9EE-BD46-AE4D-EA1E16BB2E6D}"/>
                </a:ext>
              </a:extLst>
            </p:cNvPr>
            <p:cNvSpPr>
              <a:spLocks noChangeArrowheads="1"/>
            </p:cNvSpPr>
            <p:nvPr/>
          </p:nvSpPr>
          <p:spPr bwMode="auto">
            <a:xfrm>
              <a:off x="4560" y="268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54" name="Group 50">
              <a:extLst>
                <a:ext uri="{FF2B5EF4-FFF2-40B4-BE49-F238E27FC236}">
                  <a16:creationId xmlns:a16="http://schemas.microsoft.com/office/drawing/2014/main" id="{E3A48C5B-9946-F64D-A3C6-18C44F337B5F}"/>
                </a:ext>
              </a:extLst>
            </p:cNvPr>
            <p:cNvGrpSpPr>
              <a:grpSpLocks/>
            </p:cNvGrpSpPr>
            <p:nvPr/>
          </p:nvGrpSpPr>
          <p:grpSpPr bwMode="auto">
            <a:xfrm flipH="1">
              <a:off x="5040" y="2448"/>
              <a:ext cx="192" cy="288"/>
              <a:chOff x="4944" y="3216"/>
              <a:chExt cx="192" cy="288"/>
            </a:xfrm>
          </p:grpSpPr>
          <p:sp>
            <p:nvSpPr>
              <p:cNvPr id="164" name="Oval 51">
                <a:extLst>
                  <a:ext uri="{FF2B5EF4-FFF2-40B4-BE49-F238E27FC236}">
                    <a16:creationId xmlns:a16="http://schemas.microsoft.com/office/drawing/2014/main" id="{C2CAD26B-01D1-934C-82AF-9000EAE146BD}"/>
                  </a:ext>
                </a:extLst>
              </p:cNvPr>
              <p:cNvSpPr>
                <a:spLocks noChangeArrowheads="1"/>
              </p:cNvSpPr>
              <p:nvPr/>
            </p:nvSpPr>
            <p:spPr bwMode="auto">
              <a:xfrm flipH="1">
                <a:off x="4992"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 name="Oval 52">
                <a:extLst>
                  <a:ext uri="{FF2B5EF4-FFF2-40B4-BE49-F238E27FC236}">
                    <a16:creationId xmlns:a16="http://schemas.microsoft.com/office/drawing/2014/main" id="{E85E02BB-0645-7D45-9193-4DB021948B5F}"/>
                  </a:ext>
                </a:extLst>
              </p:cNvPr>
              <p:cNvSpPr>
                <a:spLocks noChangeArrowheads="1"/>
              </p:cNvSpPr>
              <p:nvPr/>
            </p:nvSpPr>
            <p:spPr bwMode="auto">
              <a:xfrm flipH="1">
                <a:off x="5088"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66" name="Group 53">
                <a:extLst>
                  <a:ext uri="{FF2B5EF4-FFF2-40B4-BE49-F238E27FC236}">
                    <a16:creationId xmlns:a16="http://schemas.microsoft.com/office/drawing/2014/main" id="{44A1BC1E-C7A5-7E4F-B270-35F3AB6E76D9}"/>
                  </a:ext>
                </a:extLst>
              </p:cNvPr>
              <p:cNvGrpSpPr>
                <a:grpSpLocks/>
              </p:cNvGrpSpPr>
              <p:nvPr/>
            </p:nvGrpSpPr>
            <p:grpSpPr bwMode="auto">
              <a:xfrm flipH="1">
                <a:off x="4944" y="3300"/>
                <a:ext cx="48" cy="144"/>
                <a:chOff x="3024" y="3696"/>
                <a:chExt cx="48" cy="144"/>
              </a:xfrm>
            </p:grpSpPr>
            <p:sp>
              <p:nvSpPr>
                <p:cNvPr id="169" name="Oval 54">
                  <a:extLst>
                    <a:ext uri="{FF2B5EF4-FFF2-40B4-BE49-F238E27FC236}">
                      <a16:creationId xmlns:a16="http://schemas.microsoft.com/office/drawing/2014/main" id="{3A17B45B-23E6-8A49-A8B6-5913C6E0CCC1}"/>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 name="Oval 55">
                  <a:extLst>
                    <a:ext uri="{FF2B5EF4-FFF2-40B4-BE49-F238E27FC236}">
                      <a16:creationId xmlns:a16="http://schemas.microsoft.com/office/drawing/2014/main" id="{29818F6A-AFFC-7942-BDAD-9EDC51844494}"/>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67" name="Oval 56">
                <a:extLst>
                  <a:ext uri="{FF2B5EF4-FFF2-40B4-BE49-F238E27FC236}">
                    <a16:creationId xmlns:a16="http://schemas.microsoft.com/office/drawing/2014/main" id="{4ED1AA8A-EE64-3949-86B4-5623DD64AF7C}"/>
                  </a:ext>
                </a:extLst>
              </p:cNvPr>
              <p:cNvSpPr>
                <a:spLocks noChangeArrowheads="1"/>
              </p:cNvSpPr>
              <p:nvPr/>
            </p:nvSpPr>
            <p:spPr bwMode="auto">
              <a:xfrm flipH="1">
                <a:off x="4992"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 name="Oval 57">
                <a:extLst>
                  <a:ext uri="{FF2B5EF4-FFF2-40B4-BE49-F238E27FC236}">
                    <a16:creationId xmlns:a16="http://schemas.microsoft.com/office/drawing/2014/main" id="{8AAEACBB-C7E3-1340-B478-C65C76F1D1C7}"/>
                  </a:ext>
                </a:extLst>
              </p:cNvPr>
              <p:cNvSpPr>
                <a:spLocks noChangeArrowheads="1"/>
              </p:cNvSpPr>
              <p:nvPr/>
            </p:nvSpPr>
            <p:spPr bwMode="auto">
              <a:xfrm flipH="1">
                <a:off x="5088"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55" name="Group 58">
              <a:extLst>
                <a:ext uri="{FF2B5EF4-FFF2-40B4-BE49-F238E27FC236}">
                  <a16:creationId xmlns:a16="http://schemas.microsoft.com/office/drawing/2014/main" id="{CD6F6F2A-9A96-744F-A48D-D1CE6716DA72}"/>
                </a:ext>
              </a:extLst>
            </p:cNvPr>
            <p:cNvGrpSpPr>
              <a:grpSpLocks/>
            </p:cNvGrpSpPr>
            <p:nvPr/>
          </p:nvGrpSpPr>
          <p:grpSpPr bwMode="auto">
            <a:xfrm>
              <a:off x="4720" y="2448"/>
              <a:ext cx="144" cy="48"/>
              <a:chOff x="4560" y="3600"/>
              <a:chExt cx="144" cy="48"/>
            </a:xfrm>
          </p:grpSpPr>
          <p:sp>
            <p:nvSpPr>
              <p:cNvPr id="162" name="Oval 59">
                <a:extLst>
                  <a:ext uri="{FF2B5EF4-FFF2-40B4-BE49-F238E27FC236}">
                    <a16:creationId xmlns:a16="http://schemas.microsoft.com/office/drawing/2014/main" id="{84A91750-FC03-2245-A2EE-41D5CC94D8DE}"/>
                  </a:ext>
                </a:extLst>
              </p:cNvPr>
              <p:cNvSpPr>
                <a:spLocks noChangeArrowheads="1"/>
              </p:cNvSpPr>
              <p:nvPr/>
            </p:nvSpPr>
            <p:spPr bwMode="auto">
              <a:xfrm>
                <a:off x="4656"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 name="Oval 60">
                <a:extLst>
                  <a:ext uri="{FF2B5EF4-FFF2-40B4-BE49-F238E27FC236}">
                    <a16:creationId xmlns:a16="http://schemas.microsoft.com/office/drawing/2014/main" id="{5AD4264A-907F-7347-BC4A-B4B27D527040}"/>
                  </a:ext>
                </a:extLst>
              </p:cNvPr>
              <p:cNvSpPr>
                <a:spLocks noChangeArrowheads="1"/>
              </p:cNvSpPr>
              <p:nvPr/>
            </p:nvSpPr>
            <p:spPr bwMode="auto">
              <a:xfrm>
                <a:off x="4560"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56" name="Group 61">
              <a:extLst>
                <a:ext uri="{FF2B5EF4-FFF2-40B4-BE49-F238E27FC236}">
                  <a16:creationId xmlns:a16="http://schemas.microsoft.com/office/drawing/2014/main" id="{839E307A-C073-5E45-AAB4-58730662FBB1}"/>
                </a:ext>
              </a:extLst>
            </p:cNvPr>
            <p:cNvGrpSpPr>
              <a:grpSpLocks/>
            </p:cNvGrpSpPr>
            <p:nvPr/>
          </p:nvGrpSpPr>
          <p:grpSpPr bwMode="auto">
            <a:xfrm>
              <a:off x="4672" y="2544"/>
              <a:ext cx="240" cy="48"/>
              <a:chOff x="4512" y="3696"/>
              <a:chExt cx="240" cy="48"/>
            </a:xfrm>
          </p:grpSpPr>
          <p:sp>
            <p:nvSpPr>
              <p:cNvPr id="160" name="Oval 62">
                <a:extLst>
                  <a:ext uri="{FF2B5EF4-FFF2-40B4-BE49-F238E27FC236}">
                    <a16:creationId xmlns:a16="http://schemas.microsoft.com/office/drawing/2014/main" id="{1CCFBE4F-BF30-F141-B039-DA29A3FA310D}"/>
                  </a:ext>
                </a:extLst>
              </p:cNvPr>
              <p:cNvSpPr>
                <a:spLocks noChangeArrowheads="1"/>
              </p:cNvSpPr>
              <p:nvPr/>
            </p:nvSpPr>
            <p:spPr bwMode="auto">
              <a:xfrm>
                <a:off x="470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1" name="Oval 63">
                <a:extLst>
                  <a:ext uri="{FF2B5EF4-FFF2-40B4-BE49-F238E27FC236}">
                    <a16:creationId xmlns:a16="http://schemas.microsoft.com/office/drawing/2014/main" id="{F7259C10-91F0-E548-A6BC-93092DED4FC5}"/>
                  </a:ext>
                </a:extLst>
              </p:cNvPr>
              <p:cNvSpPr>
                <a:spLocks noChangeArrowheads="1"/>
              </p:cNvSpPr>
              <p:nvPr/>
            </p:nvSpPr>
            <p:spPr bwMode="auto">
              <a:xfrm>
                <a:off x="4512"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57" name="Group 64">
              <a:extLst>
                <a:ext uri="{FF2B5EF4-FFF2-40B4-BE49-F238E27FC236}">
                  <a16:creationId xmlns:a16="http://schemas.microsoft.com/office/drawing/2014/main" id="{39F254D9-8F7B-9E44-9D5A-5A5D3328DDF7}"/>
                </a:ext>
              </a:extLst>
            </p:cNvPr>
            <p:cNvGrpSpPr>
              <a:grpSpLocks/>
            </p:cNvGrpSpPr>
            <p:nvPr/>
          </p:nvGrpSpPr>
          <p:grpSpPr bwMode="auto">
            <a:xfrm>
              <a:off x="4720" y="2688"/>
              <a:ext cx="144" cy="48"/>
              <a:chOff x="4608" y="3840"/>
              <a:chExt cx="144" cy="48"/>
            </a:xfrm>
          </p:grpSpPr>
          <p:sp>
            <p:nvSpPr>
              <p:cNvPr id="158" name="Oval 65">
                <a:extLst>
                  <a:ext uri="{FF2B5EF4-FFF2-40B4-BE49-F238E27FC236}">
                    <a16:creationId xmlns:a16="http://schemas.microsoft.com/office/drawing/2014/main" id="{73AEA935-02F7-8945-9A63-34C968297609}"/>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 name="Oval 66">
                <a:extLst>
                  <a:ext uri="{FF2B5EF4-FFF2-40B4-BE49-F238E27FC236}">
                    <a16:creationId xmlns:a16="http://schemas.microsoft.com/office/drawing/2014/main" id="{DDA1F9B6-6473-344C-872A-82C4FB612CEE}"/>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173" name="Group 67">
            <a:extLst>
              <a:ext uri="{FF2B5EF4-FFF2-40B4-BE49-F238E27FC236}">
                <a16:creationId xmlns:a16="http://schemas.microsoft.com/office/drawing/2014/main" id="{891930EA-96BB-BE42-BFA3-9AB3FE5210DA}"/>
              </a:ext>
            </a:extLst>
          </p:cNvPr>
          <p:cNvGrpSpPr>
            <a:grpSpLocks/>
          </p:cNvGrpSpPr>
          <p:nvPr/>
        </p:nvGrpSpPr>
        <p:grpSpPr bwMode="auto">
          <a:xfrm>
            <a:off x="6260123" y="3485744"/>
            <a:ext cx="1143000" cy="1524000"/>
            <a:chOff x="3072" y="2112"/>
            <a:chExt cx="720" cy="960"/>
          </a:xfrm>
        </p:grpSpPr>
        <p:grpSp>
          <p:nvGrpSpPr>
            <p:cNvPr id="174" name="Group 68">
              <a:extLst>
                <a:ext uri="{FF2B5EF4-FFF2-40B4-BE49-F238E27FC236}">
                  <a16:creationId xmlns:a16="http://schemas.microsoft.com/office/drawing/2014/main" id="{F7E77630-37A2-524E-9DA2-BF368B8DB8D3}"/>
                </a:ext>
              </a:extLst>
            </p:cNvPr>
            <p:cNvGrpSpPr>
              <a:grpSpLocks/>
            </p:cNvGrpSpPr>
            <p:nvPr/>
          </p:nvGrpSpPr>
          <p:grpSpPr bwMode="auto">
            <a:xfrm>
              <a:off x="3127" y="2173"/>
              <a:ext cx="610" cy="797"/>
              <a:chOff x="3112" y="3133"/>
              <a:chExt cx="610" cy="797"/>
            </a:xfrm>
          </p:grpSpPr>
          <p:graphicFrame>
            <p:nvGraphicFramePr>
              <p:cNvPr id="202" name="Object 69">
                <a:extLst>
                  <a:ext uri="{FF2B5EF4-FFF2-40B4-BE49-F238E27FC236}">
                    <a16:creationId xmlns:a16="http://schemas.microsoft.com/office/drawing/2014/main" id="{073FDD30-15A0-EB47-AB69-833B8B8A8624}"/>
                  </a:ext>
                </a:extLst>
              </p:cNvPr>
              <p:cNvGraphicFramePr>
                <a:graphicFrameLocks noChangeAspect="1"/>
              </p:cNvGraphicFramePr>
              <p:nvPr/>
            </p:nvGraphicFramePr>
            <p:xfrm>
              <a:off x="3112" y="3133"/>
              <a:ext cx="610" cy="797"/>
            </p:xfrm>
            <a:graphic>
              <a:graphicData uri="http://schemas.openxmlformats.org/presentationml/2006/ole">
                <mc:AlternateContent xmlns:mc="http://schemas.openxmlformats.org/markup-compatibility/2006">
                  <mc:Choice xmlns:v="urn:schemas-microsoft-com:vml" Requires="v">
                    <p:oleObj spid="_x0000_s73064" name="CS ChemDraw Drawing" r:id="rId10" imgW="4851400" imgH="6337300" progId="ChemDraw.Document.6.0">
                      <p:embed/>
                    </p:oleObj>
                  </mc:Choice>
                  <mc:Fallback>
                    <p:oleObj name="CS ChemDraw Drawing" r:id="rId10" imgW="4851400" imgH="6337300" progId="ChemDraw.Document.6.0">
                      <p:embed/>
                      <p:pic>
                        <p:nvPicPr>
                          <p:cNvPr id="99397" name="Object 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2" y="3133"/>
                            <a:ext cx="610" cy="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3" name="Line 70">
                <a:extLst>
                  <a:ext uri="{FF2B5EF4-FFF2-40B4-BE49-F238E27FC236}">
                    <a16:creationId xmlns:a16="http://schemas.microsoft.com/office/drawing/2014/main" id="{C4B92AE5-F8A7-484B-B729-206E4E97AC88}"/>
                  </a:ext>
                </a:extLst>
              </p:cNvPr>
              <p:cNvSpPr>
                <a:spLocks noChangeShapeType="1"/>
              </p:cNvSpPr>
              <p:nvPr/>
            </p:nvSpPr>
            <p:spPr bwMode="auto">
              <a:xfrm>
                <a:off x="3408" y="3312"/>
                <a:ext cx="0" cy="38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75" name="Oval 71">
              <a:extLst>
                <a:ext uri="{FF2B5EF4-FFF2-40B4-BE49-F238E27FC236}">
                  <a16:creationId xmlns:a16="http://schemas.microsoft.com/office/drawing/2014/main" id="{97A2EA61-A787-3F4F-A178-92CB41AD8941}"/>
                </a:ext>
              </a:extLst>
            </p:cNvPr>
            <p:cNvSpPr>
              <a:spLocks noChangeArrowheads="1"/>
            </p:cNvSpPr>
            <p:nvPr/>
          </p:nvSpPr>
          <p:spPr bwMode="auto">
            <a:xfrm>
              <a:off x="3120" y="211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6" name="Oval 72">
              <a:extLst>
                <a:ext uri="{FF2B5EF4-FFF2-40B4-BE49-F238E27FC236}">
                  <a16:creationId xmlns:a16="http://schemas.microsoft.com/office/drawing/2014/main" id="{3E0CDF96-52A3-E14C-A439-AECC428F9182}"/>
                </a:ext>
              </a:extLst>
            </p:cNvPr>
            <p:cNvSpPr>
              <a:spLocks noChangeArrowheads="1"/>
            </p:cNvSpPr>
            <p:nvPr/>
          </p:nvSpPr>
          <p:spPr bwMode="auto">
            <a:xfrm>
              <a:off x="3216" y="211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7" name="Oval 73">
              <a:extLst>
                <a:ext uri="{FF2B5EF4-FFF2-40B4-BE49-F238E27FC236}">
                  <a16:creationId xmlns:a16="http://schemas.microsoft.com/office/drawing/2014/main" id="{2D13F6B4-B1A5-4341-AFB5-54BC1BF70552}"/>
                </a:ext>
              </a:extLst>
            </p:cNvPr>
            <p:cNvSpPr>
              <a:spLocks noChangeArrowheads="1"/>
            </p:cNvSpPr>
            <p:nvPr/>
          </p:nvSpPr>
          <p:spPr bwMode="auto">
            <a:xfrm>
              <a:off x="3120" y="23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8" name="Oval 74">
              <a:extLst>
                <a:ext uri="{FF2B5EF4-FFF2-40B4-BE49-F238E27FC236}">
                  <a16:creationId xmlns:a16="http://schemas.microsoft.com/office/drawing/2014/main" id="{63D9FA0C-7372-974A-B64D-C971B950B16F}"/>
                </a:ext>
              </a:extLst>
            </p:cNvPr>
            <p:cNvSpPr>
              <a:spLocks noChangeArrowheads="1"/>
            </p:cNvSpPr>
            <p:nvPr/>
          </p:nvSpPr>
          <p:spPr bwMode="auto">
            <a:xfrm>
              <a:off x="3216" y="23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9" name="Oval 75">
              <a:extLst>
                <a:ext uri="{FF2B5EF4-FFF2-40B4-BE49-F238E27FC236}">
                  <a16:creationId xmlns:a16="http://schemas.microsoft.com/office/drawing/2014/main" id="{15CCB6B5-BA26-E345-9FD9-2C5176F71F76}"/>
                </a:ext>
              </a:extLst>
            </p:cNvPr>
            <p:cNvSpPr>
              <a:spLocks noChangeArrowheads="1"/>
            </p:cNvSpPr>
            <p:nvPr/>
          </p:nvSpPr>
          <p:spPr bwMode="auto">
            <a:xfrm>
              <a:off x="3696" y="211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0" name="Oval 76">
              <a:extLst>
                <a:ext uri="{FF2B5EF4-FFF2-40B4-BE49-F238E27FC236}">
                  <a16:creationId xmlns:a16="http://schemas.microsoft.com/office/drawing/2014/main" id="{9346AC12-FF4D-B945-BD0B-F6E3ED75B666}"/>
                </a:ext>
              </a:extLst>
            </p:cNvPr>
            <p:cNvSpPr>
              <a:spLocks noChangeArrowheads="1"/>
            </p:cNvSpPr>
            <p:nvPr/>
          </p:nvSpPr>
          <p:spPr bwMode="auto">
            <a:xfrm>
              <a:off x="3600" y="211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81" name="Group 77">
              <a:extLst>
                <a:ext uri="{FF2B5EF4-FFF2-40B4-BE49-F238E27FC236}">
                  <a16:creationId xmlns:a16="http://schemas.microsoft.com/office/drawing/2014/main" id="{52E18AFF-7EC0-3549-BEE6-9D1AFD01F354}"/>
                </a:ext>
              </a:extLst>
            </p:cNvPr>
            <p:cNvGrpSpPr>
              <a:grpSpLocks/>
            </p:cNvGrpSpPr>
            <p:nvPr/>
          </p:nvGrpSpPr>
          <p:grpSpPr bwMode="auto">
            <a:xfrm>
              <a:off x="3744" y="2196"/>
              <a:ext cx="48" cy="144"/>
              <a:chOff x="3024" y="3696"/>
              <a:chExt cx="48" cy="144"/>
            </a:xfrm>
          </p:grpSpPr>
          <p:sp>
            <p:nvSpPr>
              <p:cNvPr id="200" name="Oval 78">
                <a:extLst>
                  <a:ext uri="{FF2B5EF4-FFF2-40B4-BE49-F238E27FC236}">
                    <a16:creationId xmlns:a16="http://schemas.microsoft.com/office/drawing/2014/main" id="{F851A0B8-9B0C-5A42-BC15-5AB7AECA43FB}"/>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1" name="Oval 79">
                <a:extLst>
                  <a:ext uri="{FF2B5EF4-FFF2-40B4-BE49-F238E27FC236}">
                    <a16:creationId xmlns:a16="http://schemas.microsoft.com/office/drawing/2014/main" id="{B9EF8423-0577-4242-AB47-0FF91CDBE779}"/>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2" name="Oval 80">
              <a:extLst>
                <a:ext uri="{FF2B5EF4-FFF2-40B4-BE49-F238E27FC236}">
                  <a16:creationId xmlns:a16="http://schemas.microsoft.com/office/drawing/2014/main" id="{3B4C4843-1E73-7749-B624-A66E0B85A8EC}"/>
                </a:ext>
              </a:extLst>
            </p:cNvPr>
            <p:cNvSpPr>
              <a:spLocks noChangeArrowheads="1"/>
            </p:cNvSpPr>
            <p:nvPr/>
          </p:nvSpPr>
          <p:spPr bwMode="auto">
            <a:xfrm>
              <a:off x="3696" y="23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3" name="Oval 81">
              <a:extLst>
                <a:ext uri="{FF2B5EF4-FFF2-40B4-BE49-F238E27FC236}">
                  <a16:creationId xmlns:a16="http://schemas.microsoft.com/office/drawing/2014/main" id="{CFAECA35-CDBD-3D48-B21D-74C7F7BFE775}"/>
                </a:ext>
              </a:extLst>
            </p:cNvPr>
            <p:cNvSpPr>
              <a:spLocks noChangeArrowheads="1"/>
            </p:cNvSpPr>
            <p:nvPr/>
          </p:nvSpPr>
          <p:spPr bwMode="auto">
            <a:xfrm>
              <a:off x="3600" y="23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84" name="Group 82">
              <a:extLst>
                <a:ext uri="{FF2B5EF4-FFF2-40B4-BE49-F238E27FC236}">
                  <a16:creationId xmlns:a16="http://schemas.microsoft.com/office/drawing/2014/main" id="{F5890BEC-C68F-474A-A6C8-B8A4F52E24CA}"/>
                </a:ext>
              </a:extLst>
            </p:cNvPr>
            <p:cNvGrpSpPr>
              <a:grpSpLocks/>
            </p:cNvGrpSpPr>
            <p:nvPr/>
          </p:nvGrpSpPr>
          <p:grpSpPr bwMode="auto">
            <a:xfrm>
              <a:off x="3360" y="2112"/>
              <a:ext cx="144" cy="48"/>
              <a:chOff x="4608" y="3840"/>
              <a:chExt cx="144" cy="48"/>
            </a:xfrm>
          </p:grpSpPr>
          <p:sp>
            <p:nvSpPr>
              <p:cNvPr id="198" name="Oval 83">
                <a:extLst>
                  <a:ext uri="{FF2B5EF4-FFF2-40B4-BE49-F238E27FC236}">
                    <a16:creationId xmlns:a16="http://schemas.microsoft.com/office/drawing/2014/main" id="{8375B154-4C3E-3743-86BD-DD8DFB2E5183}"/>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9" name="Oval 84">
                <a:extLst>
                  <a:ext uri="{FF2B5EF4-FFF2-40B4-BE49-F238E27FC236}">
                    <a16:creationId xmlns:a16="http://schemas.microsoft.com/office/drawing/2014/main" id="{58C777AA-998E-F747-9B6F-C29C2A84696A}"/>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5" name="Oval 85">
              <a:extLst>
                <a:ext uri="{FF2B5EF4-FFF2-40B4-BE49-F238E27FC236}">
                  <a16:creationId xmlns:a16="http://schemas.microsoft.com/office/drawing/2014/main" id="{56CFBAFD-5D57-234E-84E3-A45D9F56273F}"/>
                </a:ext>
              </a:extLst>
            </p:cNvPr>
            <p:cNvSpPr>
              <a:spLocks noChangeArrowheads="1"/>
            </p:cNvSpPr>
            <p:nvPr/>
          </p:nvSpPr>
          <p:spPr bwMode="auto">
            <a:xfrm>
              <a:off x="3120"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6" name="Oval 86">
              <a:extLst>
                <a:ext uri="{FF2B5EF4-FFF2-40B4-BE49-F238E27FC236}">
                  <a16:creationId xmlns:a16="http://schemas.microsoft.com/office/drawing/2014/main" id="{39DBA4A0-F26D-5A43-88E8-AF86618F3C11}"/>
                </a:ext>
              </a:extLst>
            </p:cNvPr>
            <p:cNvSpPr>
              <a:spLocks noChangeArrowheads="1"/>
            </p:cNvSpPr>
            <p:nvPr/>
          </p:nvSpPr>
          <p:spPr bwMode="auto">
            <a:xfrm>
              <a:off x="3216"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87" name="Group 87">
              <a:extLst>
                <a:ext uri="{FF2B5EF4-FFF2-40B4-BE49-F238E27FC236}">
                  <a16:creationId xmlns:a16="http://schemas.microsoft.com/office/drawing/2014/main" id="{A6AAE549-F8D0-6B44-826C-53B8946CB99E}"/>
                </a:ext>
              </a:extLst>
            </p:cNvPr>
            <p:cNvGrpSpPr>
              <a:grpSpLocks/>
            </p:cNvGrpSpPr>
            <p:nvPr/>
          </p:nvGrpSpPr>
          <p:grpSpPr bwMode="auto">
            <a:xfrm>
              <a:off x="3072" y="2868"/>
              <a:ext cx="48" cy="144"/>
              <a:chOff x="3024" y="3696"/>
              <a:chExt cx="48" cy="144"/>
            </a:xfrm>
          </p:grpSpPr>
          <p:sp>
            <p:nvSpPr>
              <p:cNvPr id="196" name="Oval 88">
                <a:extLst>
                  <a:ext uri="{FF2B5EF4-FFF2-40B4-BE49-F238E27FC236}">
                    <a16:creationId xmlns:a16="http://schemas.microsoft.com/office/drawing/2014/main" id="{BDE43BAB-25B1-6B4E-8897-EBB20FE0D803}"/>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 name="Oval 89">
                <a:extLst>
                  <a:ext uri="{FF2B5EF4-FFF2-40B4-BE49-F238E27FC236}">
                    <a16:creationId xmlns:a16="http://schemas.microsoft.com/office/drawing/2014/main" id="{E45B430A-FD40-F641-A48D-C6E505C0095F}"/>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8" name="Oval 90">
              <a:extLst>
                <a:ext uri="{FF2B5EF4-FFF2-40B4-BE49-F238E27FC236}">
                  <a16:creationId xmlns:a16="http://schemas.microsoft.com/office/drawing/2014/main" id="{F4EB83D5-2497-9245-AAE9-39AB1CB43E30}"/>
                </a:ext>
              </a:extLst>
            </p:cNvPr>
            <p:cNvSpPr>
              <a:spLocks noChangeArrowheads="1"/>
            </p:cNvSpPr>
            <p:nvPr/>
          </p:nvSpPr>
          <p:spPr bwMode="auto">
            <a:xfrm>
              <a:off x="3120"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9" name="Oval 91">
              <a:extLst>
                <a:ext uri="{FF2B5EF4-FFF2-40B4-BE49-F238E27FC236}">
                  <a16:creationId xmlns:a16="http://schemas.microsoft.com/office/drawing/2014/main" id="{30E097AE-ADBA-3043-91D9-F8B054BF4EBD}"/>
                </a:ext>
              </a:extLst>
            </p:cNvPr>
            <p:cNvSpPr>
              <a:spLocks noChangeArrowheads="1"/>
            </p:cNvSpPr>
            <p:nvPr/>
          </p:nvSpPr>
          <p:spPr bwMode="auto">
            <a:xfrm>
              <a:off x="3216"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 name="Oval 92">
              <a:extLst>
                <a:ext uri="{FF2B5EF4-FFF2-40B4-BE49-F238E27FC236}">
                  <a16:creationId xmlns:a16="http://schemas.microsoft.com/office/drawing/2014/main" id="{F47C7756-3247-0B44-85CB-A037D3A5C593}"/>
                </a:ext>
              </a:extLst>
            </p:cNvPr>
            <p:cNvSpPr>
              <a:spLocks noChangeArrowheads="1"/>
            </p:cNvSpPr>
            <p:nvPr/>
          </p:nvSpPr>
          <p:spPr bwMode="auto">
            <a:xfrm>
              <a:off x="3696"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 name="Oval 93">
              <a:extLst>
                <a:ext uri="{FF2B5EF4-FFF2-40B4-BE49-F238E27FC236}">
                  <a16:creationId xmlns:a16="http://schemas.microsoft.com/office/drawing/2014/main" id="{A9150008-B1AE-564C-826C-8C129A12ABAE}"/>
                </a:ext>
              </a:extLst>
            </p:cNvPr>
            <p:cNvSpPr>
              <a:spLocks noChangeArrowheads="1"/>
            </p:cNvSpPr>
            <p:nvPr/>
          </p:nvSpPr>
          <p:spPr bwMode="auto">
            <a:xfrm>
              <a:off x="3600"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 name="Oval 94">
              <a:extLst>
                <a:ext uri="{FF2B5EF4-FFF2-40B4-BE49-F238E27FC236}">
                  <a16:creationId xmlns:a16="http://schemas.microsoft.com/office/drawing/2014/main" id="{B972F21C-FDBB-434B-BAF8-503D7CE8C106}"/>
                </a:ext>
              </a:extLst>
            </p:cNvPr>
            <p:cNvSpPr>
              <a:spLocks noChangeArrowheads="1"/>
            </p:cNvSpPr>
            <p:nvPr/>
          </p:nvSpPr>
          <p:spPr bwMode="auto">
            <a:xfrm>
              <a:off x="3696"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 name="Oval 95">
              <a:extLst>
                <a:ext uri="{FF2B5EF4-FFF2-40B4-BE49-F238E27FC236}">
                  <a16:creationId xmlns:a16="http://schemas.microsoft.com/office/drawing/2014/main" id="{F5C1624C-AFD9-1B4D-8E79-70226374C135}"/>
                </a:ext>
              </a:extLst>
            </p:cNvPr>
            <p:cNvSpPr>
              <a:spLocks noChangeArrowheads="1"/>
            </p:cNvSpPr>
            <p:nvPr/>
          </p:nvSpPr>
          <p:spPr bwMode="auto">
            <a:xfrm>
              <a:off x="3600"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 name="Oval 96">
              <a:extLst>
                <a:ext uri="{FF2B5EF4-FFF2-40B4-BE49-F238E27FC236}">
                  <a16:creationId xmlns:a16="http://schemas.microsoft.com/office/drawing/2014/main" id="{B181E2DE-EBD3-5444-83CE-FC063F609433}"/>
                </a:ext>
              </a:extLst>
            </p:cNvPr>
            <p:cNvSpPr>
              <a:spLocks noChangeArrowheads="1"/>
            </p:cNvSpPr>
            <p:nvPr/>
          </p:nvSpPr>
          <p:spPr bwMode="auto">
            <a:xfrm>
              <a:off x="3360"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5" name="Oval 97">
              <a:extLst>
                <a:ext uri="{FF2B5EF4-FFF2-40B4-BE49-F238E27FC236}">
                  <a16:creationId xmlns:a16="http://schemas.microsoft.com/office/drawing/2014/main" id="{D5F80E00-3634-CF40-B607-F49654486524}"/>
                </a:ext>
              </a:extLst>
            </p:cNvPr>
            <p:cNvSpPr>
              <a:spLocks noChangeArrowheads="1"/>
            </p:cNvSpPr>
            <p:nvPr/>
          </p:nvSpPr>
          <p:spPr bwMode="auto">
            <a:xfrm>
              <a:off x="3456"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04" name="Text Box 4">
            <a:extLst>
              <a:ext uri="{FF2B5EF4-FFF2-40B4-BE49-F238E27FC236}">
                <a16:creationId xmlns:a16="http://schemas.microsoft.com/office/drawing/2014/main" id="{C7386AC6-A6A8-6B46-BF9F-BC4A0EF7B752}"/>
              </a:ext>
            </a:extLst>
          </p:cNvPr>
          <p:cNvSpPr txBox="1">
            <a:spLocks noChangeArrowheads="1"/>
          </p:cNvSpPr>
          <p:nvPr/>
        </p:nvSpPr>
        <p:spPr bwMode="auto">
          <a:xfrm>
            <a:off x="1524000" y="5638801"/>
            <a:ext cx="17540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C:  4 – ½ (8) – 0 = 0</a:t>
            </a:r>
          </a:p>
          <a:p>
            <a:r>
              <a:rPr lang="en-US" altLang="en-US" sz="1600"/>
              <a:t>H: 1 – ½ (2) – 0 = 0</a:t>
            </a:r>
          </a:p>
        </p:txBody>
      </p:sp>
      <p:sp>
        <p:nvSpPr>
          <p:cNvPr id="205" name="Text Box 6">
            <a:extLst>
              <a:ext uri="{FF2B5EF4-FFF2-40B4-BE49-F238E27FC236}">
                <a16:creationId xmlns:a16="http://schemas.microsoft.com/office/drawing/2014/main" id="{B0327231-1035-D04B-A819-E3AB34C94409}"/>
              </a:ext>
            </a:extLst>
          </p:cNvPr>
          <p:cNvSpPr txBox="1">
            <a:spLocks noChangeArrowheads="1"/>
          </p:cNvSpPr>
          <p:nvPr/>
        </p:nvSpPr>
        <p:spPr bwMode="auto">
          <a:xfrm>
            <a:off x="3763963" y="5638801"/>
            <a:ext cx="17540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Cl: 7 – ½ (2) – 6 = 0</a:t>
            </a:r>
          </a:p>
          <a:p>
            <a:r>
              <a:rPr lang="en-US" altLang="en-US" sz="1600"/>
              <a:t>P: 5 – ½ (6) – 2 = 0</a:t>
            </a:r>
          </a:p>
        </p:txBody>
      </p:sp>
      <p:sp>
        <p:nvSpPr>
          <p:cNvPr id="206" name="Text Box 7">
            <a:extLst>
              <a:ext uri="{FF2B5EF4-FFF2-40B4-BE49-F238E27FC236}">
                <a16:creationId xmlns:a16="http://schemas.microsoft.com/office/drawing/2014/main" id="{F372DB3E-B4A1-9245-A407-C4559D802B22}"/>
              </a:ext>
            </a:extLst>
          </p:cNvPr>
          <p:cNvSpPr txBox="1">
            <a:spLocks noChangeArrowheads="1"/>
          </p:cNvSpPr>
          <p:nvPr/>
        </p:nvSpPr>
        <p:spPr bwMode="auto">
          <a:xfrm>
            <a:off x="5999164" y="5394326"/>
            <a:ext cx="19559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O(s): 6 – ½(2) – 6 = -1</a:t>
            </a:r>
          </a:p>
          <a:p>
            <a:r>
              <a:rPr lang="en-US" altLang="en-US" sz="1600"/>
              <a:t>O(d): 6 – ½(4) – 4 = 0</a:t>
            </a:r>
          </a:p>
          <a:p>
            <a:r>
              <a:rPr lang="en-US" altLang="en-US" sz="1600"/>
              <a:t>N: 5 – ½(6) – 2 = 0</a:t>
            </a:r>
          </a:p>
        </p:txBody>
      </p:sp>
      <p:sp>
        <p:nvSpPr>
          <p:cNvPr id="207" name="Text Box 8">
            <a:extLst>
              <a:ext uri="{FF2B5EF4-FFF2-40B4-BE49-F238E27FC236}">
                <a16:creationId xmlns:a16="http://schemas.microsoft.com/office/drawing/2014/main" id="{F5019825-7465-3A46-93C0-E92C6DD644EF}"/>
              </a:ext>
            </a:extLst>
          </p:cNvPr>
          <p:cNvSpPr txBox="1">
            <a:spLocks noChangeArrowheads="1"/>
          </p:cNvSpPr>
          <p:nvPr/>
        </p:nvSpPr>
        <p:spPr bwMode="auto">
          <a:xfrm>
            <a:off x="8458201" y="5638801"/>
            <a:ext cx="17075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Cl: 7 – ½(2) – 6 = 0</a:t>
            </a:r>
          </a:p>
          <a:p>
            <a:r>
              <a:rPr lang="en-US" altLang="en-US" sz="1600"/>
              <a:t>I: 7 – ½(4) – 6 = -1</a:t>
            </a:r>
          </a:p>
        </p:txBody>
      </p:sp>
    </p:spTree>
    <p:extLst>
      <p:ext uri="{BB962C8B-B14F-4D97-AF65-F5344CB8AC3E}">
        <p14:creationId xmlns:p14="http://schemas.microsoft.com/office/powerpoint/2010/main" val="31898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46" grpId="0"/>
      <p:bldP spid="204" grpId="0"/>
      <p:bldP spid="205" grpId="0"/>
      <p:bldP spid="206" grpId="0"/>
      <p:bldP spid="20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2E75-DA79-A749-95A9-788071DDBAC1}"/>
              </a:ext>
            </a:extLst>
          </p:cNvPr>
          <p:cNvSpPr>
            <a:spLocks noGrp="1"/>
          </p:cNvSpPr>
          <p:nvPr>
            <p:ph type="title"/>
          </p:nvPr>
        </p:nvSpPr>
        <p:spPr/>
        <p:txBody>
          <a:bodyPr>
            <a:normAutofit/>
          </a:bodyPr>
          <a:lstStyle/>
          <a:p>
            <a:r>
              <a:rPr lang="en-US" altLang="en-US" sz="4000" dirty="0">
                <a:latin typeface="+mn-lt"/>
              </a:rPr>
              <a:t>Rules for Drawing Lewis Dot Structures</a:t>
            </a:r>
            <a:endParaRPr lang="en-US" sz="4000" dirty="0">
              <a:latin typeface="+mn-lt"/>
            </a:endParaRPr>
          </a:p>
        </p:txBody>
      </p:sp>
      <p:sp>
        <p:nvSpPr>
          <p:cNvPr id="10" name="Text Box 3">
            <a:extLst>
              <a:ext uri="{FF2B5EF4-FFF2-40B4-BE49-F238E27FC236}">
                <a16:creationId xmlns:a16="http://schemas.microsoft.com/office/drawing/2014/main" id="{81E80EED-9FD9-064F-9958-FCBF1C9A8674}"/>
              </a:ext>
            </a:extLst>
          </p:cNvPr>
          <p:cNvSpPr txBox="1">
            <a:spLocks noChangeArrowheads="1"/>
          </p:cNvSpPr>
          <p:nvPr/>
        </p:nvSpPr>
        <p:spPr bwMode="auto">
          <a:xfrm>
            <a:off x="838200" y="1608952"/>
            <a:ext cx="65191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dirty="0"/>
              <a:t>Step 8: Add up formal charges to give total charge</a:t>
            </a:r>
          </a:p>
        </p:txBody>
      </p:sp>
      <p:sp>
        <p:nvSpPr>
          <p:cNvPr id="79" name="Text Box 2">
            <a:extLst>
              <a:ext uri="{FF2B5EF4-FFF2-40B4-BE49-F238E27FC236}">
                <a16:creationId xmlns:a16="http://schemas.microsoft.com/office/drawing/2014/main" id="{F9E69E58-89A1-CA4E-8F8C-74737A0F8A29}"/>
              </a:ext>
            </a:extLst>
          </p:cNvPr>
          <p:cNvSpPr txBox="1">
            <a:spLocks noChangeArrowheads="1"/>
          </p:cNvSpPr>
          <p:nvPr/>
        </p:nvSpPr>
        <p:spPr bwMode="auto">
          <a:xfrm>
            <a:off x="838200" y="2124581"/>
            <a:ext cx="1076764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68313" lvl="1" indent="-11113"/>
            <a:r>
              <a:rPr lang="en-US" altLang="en-US" sz="2000" dirty="0">
                <a:latin typeface="+mn-lt"/>
              </a:rPr>
              <a:t>Add up all the formal charges. If you started with a neutral molecule, the sum should be zero. If you started with a charged species, then the sum should equal that charge. If you come up with a different number, then you probably did something wrong, and should start again. Indicate total charge by putting the structure in a pair of brackets and write the charge in the top right.</a:t>
            </a:r>
          </a:p>
        </p:txBody>
      </p:sp>
      <p:graphicFrame>
        <p:nvGraphicFramePr>
          <p:cNvPr id="99" name="Object 4">
            <a:extLst>
              <a:ext uri="{FF2B5EF4-FFF2-40B4-BE49-F238E27FC236}">
                <a16:creationId xmlns:a16="http://schemas.microsoft.com/office/drawing/2014/main" id="{FA3545EE-F0AD-0747-AAD5-B3DCC0A4FE58}"/>
              </a:ext>
            </a:extLst>
          </p:cNvPr>
          <p:cNvGraphicFramePr>
            <a:graphicFrameLocks noChangeAspect="1"/>
          </p:cNvGraphicFramePr>
          <p:nvPr>
            <p:extLst>
              <p:ext uri="{D42A27DB-BD31-4B8C-83A1-F6EECF244321}">
                <p14:modId xmlns:p14="http://schemas.microsoft.com/office/powerpoint/2010/main" val="3563084631"/>
              </p:ext>
            </p:extLst>
          </p:nvPr>
        </p:nvGraphicFramePr>
        <p:xfrm>
          <a:off x="2332893" y="4268747"/>
          <a:ext cx="954088" cy="990600"/>
        </p:xfrm>
        <a:graphic>
          <a:graphicData uri="http://schemas.openxmlformats.org/presentationml/2006/ole">
            <mc:AlternateContent xmlns:mc="http://schemas.openxmlformats.org/markup-compatibility/2006">
              <mc:Choice xmlns:v="urn:schemas-microsoft-com:vml" Requires="v">
                <p:oleObj spid="_x0000_s74081" name="CS ChemDraw Drawing" r:id="rId4" imgW="4787900" imgH="4965700" progId="ChemDraw.Document.6.0">
                  <p:embed/>
                </p:oleObj>
              </mc:Choice>
              <mc:Fallback>
                <p:oleObj name="CS ChemDraw Drawing" r:id="rId4" imgW="4787900" imgH="4965700" progId="ChemDraw.Document.6.0">
                  <p:embed/>
                  <p:pic>
                    <p:nvPicPr>
                      <p:cNvPr id="10035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2893" y="4268747"/>
                        <a:ext cx="9540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0" name="AutoShape 5">
            <a:extLst>
              <a:ext uri="{FF2B5EF4-FFF2-40B4-BE49-F238E27FC236}">
                <a16:creationId xmlns:a16="http://schemas.microsoft.com/office/drawing/2014/main" id="{DF8ED90C-0FED-954D-BB23-50ECEC4BC985}"/>
              </a:ext>
            </a:extLst>
          </p:cNvPr>
          <p:cNvSpPr>
            <a:spLocks noChangeArrowheads="1"/>
          </p:cNvSpPr>
          <p:nvPr/>
        </p:nvSpPr>
        <p:spPr bwMode="auto">
          <a:xfrm>
            <a:off x="8047893" y="4416384"/>
            <a:ext cx="1524000" cy="609600"/>
          </a:xfrm>
          <a:prstGeom prst="bracketPair">
            <a:avLst>
              <a:gd name="adj" fmla="val 16667"/>
            </a:avLst>
          </a:prstGeom>
          <a:noFill/>
          <a:ln w="9525">
            <a:solidFill>
              <a:schemeClr val="tx1"/>
            </a:solidFill>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 name="Text Box 6">
            <a:extLst>
              <a:ext uri="{FF2B5EF4-FFF2-40B4-BE49-F238E27FC236}">
                <a16:creationId xmlns:a16="http://schemas.microsoft.com/office/drawing/2014/main" id="{7776093D-DA2D-394B-AE0A-3A43398AC307}"/>
              </a:ext>
            </a:extLst>
          </p:cNvPr>
          <p:cNvSpPr txBox="1">
            <a:spLocks noChangeArrowheads="1"/>
          </p:cNvSpPr>
          <p:nvPr/>
        </p:nvSpPr>
        <p:spPr bwMode="auto">
          <a:xfrm>
            <a:off x="9571893" y="4143334"/>
            <a:ext cx="3722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-1</a:t>
            </a:r>
          </a:p>
        </p:txBody>
      </p:sp>
      <p:grpSp>
        <p:nvGrpSpPr>
          <p:cNvPr id="102" name="Group 7">
            <a:extLst>
              <a:ext uri="{FF2B5EF4-FFF2-40B4-BE49-F238E27FC236}">
                <a16:creationId xmlns:a16="http://schemas.microsoft.com/office/drawing/2014/main" id="{45B945ED-79D9-964F-BD2A-CD2F9F61EA45}"/>
              </a:ext>
            </a:extLst>
          </p:cNvPr>
          <p:cNvGrpSpPr>
            <a:grpSpLocks/>
          </p:cNvGrpSpPr>
          <p:nvPr/>
        </p:nvGrpSpPr>
        <p:grpSpPr bwMode="auto">
          <a:xfrm>
            <a:off x="8200293" y="4263984"/>
            <a:ext cx="1295400" cy="685800"/>
            <a:chOff x="4272" y="2880"/>
            <a:chExt cx="816" cy="432"/>
          </a:xfrm>
        </p:grpSpPr>
        <p:sp>
          <p:nvSpPr>
            <p:cNvPr id="103" name="Text Box 8">
              <a:extLst>
                <a:ext uri="{FF2B5EF4-FFF2-40B4-BE49-F238E27FC236}">
                  <a16:creationId xmlns:a16="http://schemas.microsoft.com/office/drawing/2014/main" id="{38EB853A-1166-5947-B20E-A5D85FF88C38}"/>
                </a:ext>
              </a:extLst>
            </p:cNvPr>
            <p:cNvSpPr txBox="1">
              <a:spLocks noChangeArrowheads="1"/>
            </p:cNvSpPr>
            <p:nvPr/>
          </p:nvSpPr>
          <p:spPr bwMode="auto">
            <a:xfrm>
              <a:off x="4635" y="2880"/>
              <a:ext cx="21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400"/>
                <a:t>-1</a:t>
              </a:r>
            </a:p>
          </p:txBody>
        </p:sp>
        <p:graphicFrame>
          <p:nvGraphicFramePr>
            <p:cNvPr id="104" name="Object 9">
              <a:extLst>
                <a:ext uri="{FF2B5EF4-FFF2-40B4-BE49-F238E27FC236}">
                  <a16:creationId xmlns:a16="http://schemas.microsoft.com/office/drawing/2014/main" id="{69EEAD61-E660-8C4B-A321-EC948D39EF01}"/>
                </a:ext>
              </a:extLst>
            </p:cNvPr>
            <p:cNvGraphicFramePr>
              <a:graphicFrameLocks noChangeAspect="1"/>
            </p:cNvGraphicFramePr>
            <p:nvPr/>
          </p:nvGraphicFramePr>
          <p:xfrm>
            <a:off x="4304" y="3093"/>
            <a:ext cx="688" cy="147"/>
          </p:xfrm>
          <a:graphic>
            <a:graphicData uri="http://schemas.openxmlformats.org/presentationml/2006/ole">
              <mc:AlternateContent xmlns:mc="http://schemas.openxmlformats.org/markup-compatibility/2006">
                <mc:Choice xmlns:v="urn:schemas-microsoft-com:vml" Requires="v">
                  <p:oleObj spid="_x0000_s74082" name="CS ChemDraw Drawing" r:id="rId6" imgW="5473700" imgH="1181100" progId="ChemDraw.Document.6.0">
                    <p:embed/>
                  </p:oleObj>
                </mc:Choice>
                <mc:Fallback>
                  <p:oleObj name="CS ChemDraw Drawing" r:id="rId6" imgW="5473700" imgH="1181100" progId="ChemDraw.Document.6.0">
                    <p:embed/>
                    <p:pic>
                      <p:nvPicPr>
                        <p:cNvPr id="10036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4" y="3093"/>
                          <a:ext cx="688"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 name="Oval 10">
              <a:extLst>
                <a:ext uri="{FF2B5EF4-FFF2-40B4-BE49-F238E27FC236}">
                  <a16:creationId xmlns:a16="http://schemas.microsoft.com/office/drawing/2014/main" id="{A2F21FF0-122D-D643-836B-902502E8D867}"/>
                </a:ext>
              </a:extLst>
            </p:cNvPr>
            <p:cNvSpPr>
              <a:spLocks noChangeArrowheads="1"/>
            </p:cNvSpPr>
            <p:nvPr/>
          </p:nvSpPr>
          <p:spPr bwMode="auto">
            <a:xfrm>
              <a:off x="4320"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 name="Oval 11">
              <a:extLst>
                <a:ext uri="{FF2B5EF4-FFF2-40B4-BE49-F238E27FC236}">
                  <a16:creationId xmlns:a16="http://schemas.microsoft.com/office/drawing/2014/main" id="{5502B7E6-3D48-D94E-8992-3F7B09C3375D}"/>
                </a:ext>
              </a:extLst>
            </p:cNvPr>
            <p:cNvSpPr>
              <a:spLocks noChangeArrowheads="1"/>
            </p:cNvSpPr>
            <p:nvPr/>
          </p:nvSpPr>
          <p:spPr bwMode="auto">
            <a:xfrm>
              <a:off x="4416"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7" name="Group 12">
              <a:extLst>
                <a:ext uri="{FF2B5EF4-FFF2-40B4-BE49-F238E27FC236}">
                  <a16:creationId xmlns:a16="http://schemas.microsoft.com/office/drawing/2014/main" id="{7A94EAC7-FAE9-5749-9A53-985E3CB101D8}"/>
                </a:ext>
              </a:extLst>
            </p:cNvPr>
            <p:cNvGrpSpPr>
              <a:grpSpLocks/>
            </p:cNvGrpSpPr>
            <p:nvPr/>
          </p:nvGrpSpPr>
          <p:grpSpPr bwMode="auto">
            <a:xfrm>
              <a:off x="4272" y="3108"/>
              <a:ext cx="48" cy="144"/>
              <a:chOff x="3024" y="3696"/>
              <a:chExt cx="48" cy="144"/>
            </a:xfrm>
          </p:grpSpPr>
          <p:sp>
            <p:nvSpPr>
              <p:cNvPr id="221" name="Oval 13">
                <a:extLst>
                  <a:ext uri="{FF2B5EF4-FFF2-40B4-BE49-F238E27FC236}">
                    <a16:creationId xmlns:a16="http://schemas.microsoft.com/office/drawing/2014/main" id="{CE4EB072-D1D5-1C42-9B4A-2D5E74EBD2A4}"/>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 name="Oval 14">
                <a:extLst>
                  <a:ext uri="{FF2B5EF4-FFF2-40B4-BE49-F238E27FC236}">
                    <a16:creationId xmlns:a16="http://schemas.microsoft.com/office/drawing/2014/main" id="{1489D6E6-E7CE-9046-A7CF-6B4111874996}"/>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8" name="Oval 15">
              <a:extLst>
                <a:ext uri="{FF2B5EF4-FFF2-40B4-BE49-F238E27FC236}">
                  <a16:creationId xmlns:a16="http://schemas.microsoft.com/office/drawing/2014/main" id="{B22A7D4B-998C-E24B-9644-347236253527}"/>
                </a:ext>
              </a:extLst>
            </p:cNvPr>
            <p:cNvSpPr>
              <a:spLocks noChangeArrowheads="1"/>
            </p:cNvSpPr>
            <p:nvPr/>
          </p:nvSpPr>
          <p:spPr bwMode="auto">
            <a:xfrm>
              <a:off x="4320" y="326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9" name="Oval 16">
              <a:extLst>
                <a:ext uri="{FF2B5EF4-FFF2-40B4-BE49-F238E27FC236}">
                  <a16:creationId xmlns:a16="http://schemas.microsoft.com/office/drawing/2014/main" id="{CC220251-7DD2-2D41-A5B5-90C80C2C9DB9}"/>
                </a:ext>
              </a:extLst>
            </p:cNvPr>
            <p:cNvSpPr>
              <a:spLocks noChangeArrowheads="1"/>
            </p:cNvSpPr>
            <p:nvPr/>
          </p:nvSpPr>
          <p:spPr bwMode="auto">
            <a:xfrm>
              <a:off x="4416" y="326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10" name="Group 17">
              <a:extLst>
                <a:ext uri="{FF2B5EF4-FFF2-40B4-BE49-F238E27FC236}">
                  <a16:creationId xmlns:a16="http://schemas.microsoft.com/office/drawing/2014/main" id="{7D0A4DEA-32CC-EE4D-B48F-F1465850B333}"/>
                </a:ext>
              </a:extLst>
            </p:cNvPr>
            <p:cNvGrpSpPr>
              <a:grpSpLocks/>
            </p:cNvGrpSpPr>
            <p:nvPr/>
          </p:nvGrpSpPr>
          <p:grpSpPr bwMode="auto">
            <a:xfrm flipH="1">
              <a:off x="4896" y="3024"/>
              <a:ext cx="192" cy="288"/>
              <a:chOff x="4944" y="3216"/>
              <a:chExt cx="192" cy="288"/>
            </a:xfrm>
          </p:grpSpPr>
          <p:sp>
            <p:nvSpPr>
              <p:cNvPr id="214" name="Oval 18">
                <a:extLst>
                  <a:ext uri="{FF2B5EF4-FFF2-40B4-BE49-F238E27FC236}">
                    <a16:creationId xmlns:a16="http://schemas.microsoft.com/office/drawing/2014/main" id="{179EB0E3-9AF2-8148-A7F2-04A432A58507}"/>
                  </a:ext>
                </a:extLst>
              </p:cNvPr>
              <p:cNvSpPr>
                <a:spLocks noChangeArrowheads="1"/>
              </p:cNvSpPr>
              <p:nvPr/>
            </p:nvSpPr>
            <p:spPr bwMode="auto">
              <a:xfrm flipH="1">
                <a:off x="4992"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 name="Oval 19">
                <a:extLst>
                  <a:ext uri="{FF2B5EF4-FFF2-40B4-BE49-F238E27FC236}">
                    <a16:creationId xmlns:a16="http://schemas.microsoft.com/office/drawing/2014/main" id="{AD79BE00-9EA8-D742-B1B5-A8379C59B117}"/>
                  </a:ext>
                </a:extLst>
              </p:cNvPr>
              <p:cNvSpPr>
                <a:spLocks noChangeArrowheads="1"/>
              </p:cNvSpPr>
              <p:nvPr/>
            </p:nvSpPr>
            <p:spPr bwMode="auto">
              <a:xfrm flipH="1">
                <a:off x="5088" y="321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6" name="Group 20">
                <a:extLst>
                  <a:ext uri="{FF2B5EF4-FFF2-40B4-BE49-F238E27FC236}">
                    <a16:creationId xmlns:a16="http://schemas.microsoft.com/office/drawing/2014/main" id="{A7B2A40A-11F8-3948-9F43-35919E3F9F5B}"/>
                  </a:ext>
                </a:extLst>
              </p:cNvPr>
              <p:cNvGrpSpPr>
                <a:grpSpLocks/>
              </p:cNvGrpSpPr>
              <p:nvPr/>
            </p:nvGrpSpPr>
            <p:grpSpPr bwMode="auto">
              <a:xfrm flipH="1">
                <a:off x="4944" y="3300"/>
                <a:ext cx="48" cy="144"/>
                <a:chOff x="3024" y="3696"/>
                <a:chExt cx="48" cy="144"/>
              </a:xfrm>
            </p:grpSpPr>
            <p:sp>
              <p:nvSpPr>
                <p:cNvPr id="219" name="Oval 21">
                  <a:extLst>
                    <a:ext uri="{FF2B5EF4-FFF2-40B4-BE49-F238E27FC236}">
                      <a16:creationId xmlns:a16="http://schemas.microsoft.com/office/drawing/2014/main" id="{87A13368-5495-0B4D-A2D9-5C8F754137C9}"/>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0" name="Oval 22">
                  <a:extLst>
                    <a:ext uri="{FF2B5EF4-FFF2-40B4-BE49-F238E27FC236}">
                      <a16:creationId xmlns:a16="http://schemas.microsoft.com/office/drawing/2014/main" id="{65CF2913-50B2-8846-B850-01E514270E96}"/>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7" name="Oval 23">
                <a:extLst>
                  <a:ext uri="{FF2B5EF4-FFF2-40B4-BE49-F238E27FC236}">
                    <a16:creationId xmlns:a16="http://schemas.microsoft.com/office/drawing/2014/main" id="{87D7E172-C284-094F-8C81-7CA048E85FE9}"/>
                  </a:ext>
                </a:extLst>
              </p:cNvPr>
              <p:cNvSpPr>
                <a:spLocks noChangeArrowheads="1"/>
              </p:cNvSpPr>
              <p:nvPr/>
            </p:nvSpPr>
            <p:spPr bwMode="auto">
              <a:xfrm flipH="1">
                <a:off x="4992"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8" name="Oval 24">
                <a:extLst>
                  <a:ext uri="{FF2B5EF4-FFF2-40B4-BE49-F238E27FC236}">
                    <a16:creationId xmlns:a16="http://schemas.microsoft.com/office/drawing/2014/main" id="{DF4E6617-57E7-4449-BE18-134385E73616}"/>
                  </a:ext>
                </a:extLst>
              </p:cNvPr>
              <p:cNvSpPr>
                <a:spLocks noChangeArrowheads="1"/>
              </p:cNvSpPr>
              <p:nvPr/>
            </p:nvSpPr>
            <p:spPr bwMode="auto">
              <a:xfrm flipH="1">
                <a:off x="5088" y="345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11" name="Group 25">
              <a:extLst>
                <a:ext uri="{FF2B5EF4-FFF2-40B4-BE49-F238E27FC236}">
                  <a16:creationId xmlns:a16="http://schemas.microsoft.com/office/drawing/2014/main" id="{4F0044E1-4F6B-6543-9A30-F51340FA1155}"/>
                </a:ext>
              </a:extLst>
            </p:cNvPr>
            <p:cNvGrpSpPr>
              <a:grpSpLocks/>
            </p:cNvGrpSpPr>
            <p:nvPr/>
          </p:nvGrpSpPr>
          <p:grpSpPr bwMode="auto">
            <a:xfrm>
              <a:off x="4576" y="3024"/>
              <a:ext cx="144" cy="48"/>
              <a:chOff x="4560" y="3600"/>
              <a:chExt cx="144" cy="48"/>
            </a:xfrm>
          </p:grpSpPr>
          <p:sp>
            <p:nvSpPr>
              <p:cNvPr id="212" name="Oval 26">
                <a:extLst>
                  <a:ext uri="{FF2B5EF4-FFF2-40B4-BE49-F238E27FC236}">
                    <a16:creationId xmlns:a16="http://schemas.microsoft.com/office/drawing/2014/main" id="{4D5350D6-BC38-FC4E-9FB2-95D3C7A7F51F}"/>
                  </a:ext>
                </a:extLst>
              </p:cNvPr>
              <p:cNvSpPr>
                <a:spLocks noChangeArrowheads="1"/>
              </p:cNvSpPr>
              <p:nvPr/>
            </p:nvSpPr>
            <p:spPr bwMode="auto">
              <a:xfrm>
                <a:off x="4656"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 name="Oval 27">
                <a:extLst>
                  <a:ext uri="{FF2B5EF4-FFF2-40B4-BE49-F238E27FC236}">
                    <a16:creationId xmlns:a16="http://schemas.microsoft.com/office/drawing/2014/main" id="{AD0667B5-F215-4641-B705-2507BD5083A7}"/>
                  </a:ext>
                </a:extLst>
              </p:cNvPr>
              <p:cNvSpPr>
                <a:spLocks noChangeArrowheads="1"/>
              </p:cNvSpPr>
              <p:nvPr/>
            </p:nvSpPr>
            <p:spPr bwMode="auto">
              <a:xfrm>
                <a:off x="4560"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12" name="Group 28">
              <a:extLst>
                <a:ext uri="{FF2B5EF4-FFF2-40B4-BE49-F238E27FC236}">
                  <a16:creationId xmlns:a16="http://schemas.microsoft.com/office/drawing/2014/main" id="{A0D6B1DC-0918-7140-A55C-1610A842D894}"/>
                </a:ext>
              </a:extLst>
            </p:cNvPr>
            <p:cNvGrpSpPr>
              <a:grpSpLocks/>
            </p:cNvGrpSpPr>
            <p:nvPr/>
          </p:nvGrpSpPr>
          <p:grpSpPr bwMode="auto">
            <a:xfrm>
              <a:off x="4528" y="3120"/>
              <a:ext cx="240" cy="48"/>
              <a:chOff x="4512" y="3696"/>
              <a:chExt cx="240" cy="48"/>
            </a:xfrm>
          </p:grpSpPr>
          <p:sp>
            <p:nvSpPr>
              <p:cNvPr id="210" name="Oval 29">
                <a:extLst>
                  <a:ext uri="{FF2B5EF4-FFF2-40B4-BE49-F238E27FC236}">
                    <a16:creationId xmlns:a16="http://schemas.microsoft.com/office/drawing/2014/main" id="{3B11551B-8AE8-3544-B25D-67A331DF9A9E}"/>
                  </a:ext>
                </a:extLst>
              </p:cNvPr>
              <p:cNvSpPr>
                <a:spLocks noChangeArrowheads="1"/>
              </p:cNvSpPr>
              <p:nvPr/>
            </p:nvSpPr>
            <p:spPr bwMode="auto">
              <a:xfrm>
                <a:off x="470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 name="Oval 30">
                <a:extLst>
                  <a:ext uri="{FF2B5EF4-FFF2-40B4-BE49-F238E27FC236}">
                    <a16:creationId xmlns:a16="http://schemas.microsoft.com/office/drawing/2014/main" id="{58C210DC-B0A0-8A4F-B8C4-2FA7E60CE5D0}"/>
                  </a:ext>
                </a:extLst>
              </p:cNvPr>
              <p:cNvSpPr>
                <a:spLocks noChangeArrowheads="1"/>
              </p:cNvSpPr>
              <p:nvPr/>
            </p:nvSpPr>
            <p:spPr bwMode="auto">
              <a:xfrm>
                <a:off x="4512"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13" name="Group 31">
              <a:extLst>
                <a:ext uri="{FF2B5EF4-FFF2-40B4-BE49-F238E27FC236}">
                  <a16:creationId xmlns:a16="http://schemas.microsoft.com/office/drawing/2014/main" id="{11FA3081-53C1-E44E-BAD8-FF2C54943F2A}"/>
                </a:ext>
              </a:extLst>
            </p:cNvPr>
            <p:cNvGrpSpPr>
              <a:grpSpLocks/>
            </p:cNvGrpSpPr>
            <p:nvPr/>
          </p:nvGrpSpPr>
          <p:grpSpPr bwMode="auto">
            <a:xfrm>
              <a:off x="4576" y="3264"/>
              <a:ext cx="144" cy="48"/>
              <a:chOff x="4608" y="3840"/>
              <a:chExt cx="144" cy="48"/>
            </a:xfrm>
          </p:grpSpPr>
          <p:sp>
            <p:nvSpPr>
              <p:cNvPr id="208" name="Oval 32">
                <a:extLst>
                  <a:ext uri="{FF2B5EF4-FFF2-40B4-BE49-F238E27FC236}">
                    <a16:creationId xmlns:a16="http://schemas.microsoft.com/office/drawing/2014/main" id="{FD320E62-A8AA-7946-B7A4-2A1BFDF46F0F}"/>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9" name="Oval 33">
                <a:extLst>
                  <a:ext uri="{FF2B5EF4-FFF2-40B4-BE49-F238E27FC236}">
                    <a16:creationId xmlns:a16="http://schemas.microsoft.com/office/drawing/2014/main" id="{1B8A9286-5396-EF47-BB7E-08CC7B36380D}"/>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23" name="Group 34">
            <a:extLst>
              <a:ext uri="{FF2B5EF4-FFF2-40B4-BE49-F238E27FC236}">
                <a16:creationId xmlns:a16="http://schemas.microsoft.com/office/drawing/2014/main" id="{CB92D7A8-2F0B-8C4E-B467-040F91EEC050}"/>
              </a:ext>
            </a:extLst>
          </p:cNvPr>
          <p:cNvGrpSpPr>
            <a:grpSpLocks/>
          </p:cNvGrpSpPr>
          <p:nvPr/>
        </p:nvGrpSpPr>
        <p:grpSpPr bwMode="auto">
          <a:xfrm>
            <a:off x="4009293" y="4492584"/>
            <a:ext cx="1295400" cy="762000"/>
            <a:chOff x="1632" y="3024"/>
            <a:chExt cx="816" cy="480"/>
          </a:xfrm>
        </p:grpSpPr>
        <p:graphicFrame>
          <p:nvGraphicFramePr>
            <p:cNvPr id="224" name="Object 35">
              <a:extLst>
                <a:ext uri="{FF2B5EF4-FFF2-40B4-BE49-F238E27FC236}">
                  <a16:creationId xmlns:a16="http://schemas.microsoft.com/office/drawing/2014/main" id="{C7404D42-4A8E-7B49-8AA9-9AC2E4D71F39}"/>
                </a:ext>
              </a:extLst>
            </p:cNvPr>
            <p:cNvGraphicFramePr>
              <a:graphicFrameLocks noChangeAspect="1"/>
            </p:cNvGraphicFramePr>
            <p:nvPr/>
          </p:nvGraphicFramePr>
          <p:xfrm>
            <a:off x="1690" y="3069"/>
            <a:ext cx="688" cy="387"/>
          </p:xfrm>
          <a:graphic>
            <a:graphicData uri="http://schemas.openxmlformats.org/presentationml/2006/ole">
              <mc:AlternateContent xmlns:mc="http://schemas.openxmlformats.org/markup-compatibility/2006">
                <mc:Choice xmlns:v="urn:schemas-microsoft-com:vml" Requires="v">
                  <p:oleObj spid="_x0000_s74083" name="CS ChemDraw Drawing" r:id="rId8" imgW="5473700" imgH="3086100" progId="ChemDraw.Document.6.0">
                    <p:embed/>
                  </p:oleObj>
                </mc:Choice>
                <mc:Fallback>
                  <p:oleObj name="CS ChemDraw Drawing" r:id="rId8" imgW="5473700" imgH="3086100" progId="ChemDraw.Document.6.0">
                    <p:embed/>
                    <p:pic>
                      <p:nvPicPr>
                        <p:cNvPr id="100387"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0" y="3069"/>
                          <a:ext cx="688"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25" name="Group 36">
              <a:extLst>
                <a:ext uri="{FF2B5EF4-FFF2-40B4-BE49-F238E27FC236}">
                  <a16:creationId xmlns:a16="http://schemas.microsoft.com/office/drawing/2014/main" id="{B5E79A41-D4E9-EE4E-BE81-9C1364E9FC48}"/>
                </a:ext>
              </a:extLst>
            </p:cNvPr>
            <p:cNvGrpSpPr>
              <a:grpSpLocks/>
            </p:cNvGrpSpPr>
            <p:nvPr/>
          </p:nvGrpSpPr>
          <p:grpSpPr bwMode="auto">
            <a:xfrm>
              <a:off x="1632" y="3024"/>
              <a:ext cx="192" cy="288"/>
              <a:chOff x="3024" y="3600"/>
              <a:chExt cx="192" cy="288"/>
            </a:xfrm>
          </p:grpSpPr>
          <p:sp>
            <p:nvSpPr>
              <p:cNvPr id="245" name="Oval 37">
                <a:extLst>
                  <a:ext uri="{FF2B5EF4-FFF2-40B4-BE49-F238E27FC236}">
                    <a16:creationId xmlns:a16="http://schemas.microsoft.com/office/drawing/2014/main" id="{F9264D0B-45F0-334D-976C-0A54F9E80C6F}"/>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 name="Oval 38">
                <a:extLst>
                  <a:ext uri="{FF2B5EF4-FFF2-40B4-BE49-F238E27FC236}">
                    <a16:creationId xmlns:a16="http://schemas.microsoft.com/office/drawing/2014/main" id="{FE6072F0-6385-0C47-A12E-7044030C78F1}"/>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47" name="Group 39">
                <a:extLst>
                  <a:ext uri="{FF2B5EF4-FFF2-40B4-BE49-F238E27FC236}">
                    <a16:creationId xmlns:a16="http://schemas.microsoft.com/office/drawing/2014/main" id="{76EE3A51-107B-6D43-90C2-E992CFA7167D}"/>
                  </a:ext>
                </a:extLst>
              </p:cNvPr>
              <p:cNvGrpSpPr>
                <a:grpSpLocks/>
              </p:cNvGrpSpPr>
              <p:nvPr/>
            </p:nvGrpSpPr>
            <p:grpSpPr bwMode="auto">
              <a:xfrm>
                <a:off x="3024" y="3684"/>
                <a:ext cx="48" cy="144"/>
                <a:chOff x="3024" y="3696"/>
                <a:chExt cx="48" cy="144"/>
              </a:xfrm>
            </p:grpSpPr>
            <p:sp>
              <p:nvSpPr>
                <p:cNvPr id="250" name="Oval 40">
                  <a:extLst>
                    <a:ext uri="{FF2B5EF4-FFF2-40B4-BE49-F238E27FC236}">
                      <a16:creationId xmlns:a16="http://schemas.microsoft.com/office/drawing/2014/main" id="{4F142990-5909-134C-A312-48003EC33392}"/>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1" name="Oval 41">
                  <a:extLst>
                    <a:ext uri="{FF2B5EF4-FFF2-40B4-BE49-F238E27FC236}">
                      <a16:creationId xmlns:a16="http://schemas.microsoft.com/office/drawing/2014/main" id="{7F840DBE-A380-F64B-AB0C-8856E68D211C}"/>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48" name="Oval 42">
                <a:extLst>
                  <a:ext uri="{FF2B5EF4-FFF2-40B4-BE49-F238E27FC236}">
                    <a16:creationId xmlns:a16="http://schemas.microsoft.com/office/drawing/2014/main" id="{777EEB76-DCDD-404F-8FC1-FA45FC08E414}"/>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9" name="Oval 43">
                <a:extLst>
                  <a:ext uri="{FF2B5EF4-FFF2-40B4-BE49-F238E27FC236}">
                    <a16:creationId xmlns:a16="http://schemas.microsoft.com/office/drawing/2014/main" id="{666CA201-DE91-9349-8F5B-CE85F566BA34}"/>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26" name="Group 44">
              <a:extLst>
                <a:ext uri="{FF2B5EF4-FFF2-40B4-BE49-F238E27FC236}">
                  <a16:creationId xmlns:a16="http://schemas.microsoft.com/office/drawing/2014/main" id="{74D61080-52EE-DD44-8648-D7658C4200B2}"/>
                </a:ext>
              </a:extLst>
            </p:cNvPr>
            <p:cNvGrpSpPr>
              <a:grpSpLocks/>
            </p:cNvGrpSpPr>
            <p:nvPr/>
          </p:nvGrpSpPr>
          <p:grpSpPr bwMode="auto">
            <a:xfrm flipH="1">
              <a:off x="2256" y="3024"/>
              <a:ext cx="192" cy="288"/>
              <a:chOff x="3024" y="3600"/>
              <a:chExt cx="192" cy="288"/>
            </a:xfrm>
          </p:grpSpPr>
          <p:sp>
            <p:nvSpPr>
              <p:cNvPr id="238" name="Oval 45">
                <a:extLst>
                  <a:ext uri="{FF2B5EF4-FFF2-40B4-BE49-F238E27FC236}">
                    <a16:creationId xmlns:a16="http://schemas.microsoft.com/office/drawing/2014/main" id="{F002F262-5F03-2C48-857D-6FD9528358EF}"/>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 name="Oval 46">
                <a:extLst>
                  <a:ext uri="{FF2B5EF4-FFF2-40B4-BE49-F238E27FC236}">
                    <a16:creationId xmlns:a16="http://schemas.microsoft.com/office/drawing/2014/main" id="{6D70122A-37F0-1A43-83C6-7337D3179087}"/>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40" name="Group 47">
                <a:extLst>
                  <a:ext uri="{FF2B5EF4-FFF2-40B4-BE49-F238E27FC236}">
                    <a16:creationId xmlns:a16="http://schemas.microsoft.com/office/drawing/2014/main" id="{45F8B041-08D1-E247-8700-0679C2B4C68B}"/>
                  </a:ext>
                </a:extLst>
              </p:cNvPr>
              <p:cNvGrpSpPr>
                <a:grpSpLocks/>
              </p:cNvGrpSpPr>
              <p:nvPr/>
            </p:nvGrpSpPr>
            <p:grpSpPr bwMode="auto">
              <a:xfrm>
                <a:off x="3024" y="3684"/>
                <a:ext cx="48" cy="144"/>
                <a:chOff x="3024" y="3696"/>
                <a:chExt cx="48" cy="144"/>
              </a:xfrm>
            </p:grpSpPr>
            <p:sp>
              <p:nvSpPr>
                <p:cNvPr id="243" name="Oval 48">
                  <a:extLst>
                    <a:ext uri="{FF2B5EF4-FFF2-40B4-BE49-F238E27FC236}">
                      <a16:creationId xmlns:a16="http://schemas.microsoft.com/office/drawing/2014/main" id="{EB0B872E-ECD8-0942-891D-0959C0F0ABC0}"/>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 name="Oval 49">
                  <a:extLst>
                    <a:ext uri="{FF2B5EF4-FFF2-40B4-BE49-F238E27FC236}">
                      <a16:creationId xmlns:a16="http://schemas.microsoft.com/office/drawing/2014/main" id="{3BF86317-2377-D748-A8D7-4514898CEE4A}"/>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41" name="Oval 50">
                <a:extLst>
                  <a:ext uri="{FF2B5EF4-FFF2-40B4-BE49-F238E27FC236}">
                    <a16:creationId xmlns:a16="http://schemas.microsoft.com/office/drawing/2014/main" id="{69B78188-B2C7-164B-B9E6-136596A0D6E4}"/>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 name="Oval 51">
                <a:extLst>
                  <a:ext uri="{FF2B5EF4-FFF2-40B4-BE49-F238E27FC236}">
                    <a16:creationId xmlns:a16="http://schemas.microsoft.com/office/drawing/2014/main" id="{F6042E15-F61C-024E-855F-2654ED39C85F}"/>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27" name="Group 52">
              <a:extLst>
                <a:ext uri="{FF2B5EF4-FFF2-40B4-BE49-F238E27FC236}">
                  <a16:creationId xmlns:a16="http://schemas.microsoft.com/office/drawing/2014/main" id="{8CFD5971-9C83-DF4A-9630-BF4BA7509B9B}"/>
                </a:ext>
              </a:extLst>
            </p:cNvPr>
            <p:cNvGrpSpPr>
              <a:grpSpLocks/>
            </p:cNvGrpSpPr>
            <p:nvPr/>
          </p:nvGrpSpPr>
          <p:grpSpPr bwMode="auto">
            <a:xfrm rot="5400000" flipH="1" flipV="1">
              <a:off x="1968" y="3264"/>
              <a:ext cx="192" cy="288"/>
              <a:chOff x="3024" y="3600"/>
              <a:chExt cx="192" cy="288"/>
            </a:xfrm>
          </p:grpSpPr>
          <p:sp>
            <p:nvSpPr>
              <p:cNvPr id="231" name="Oval 53">
                <a:extLst>
                  <a:ext uri="{FF2B5EF4-FFF2-40B4-BE49-F238E27FC236}">
                    <a16:creationId xmlns:a16="http://schemas.microsoft.com/office/drawing/2014/main" id="{C1D86346-D4D6-8C4E-8C13-E6CB2E1EA21A}"/>
                  </a:ext>
                </a:extLst>
              </p:cNvPr>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 name="Oval 54">
                <a:extLst>
                  <a:ext uri="{FF2B5EF4-FFF2-40B4-BE49-F238E27FC236}">
                    <a16:creationId xmlns:a16="http://schemas.microsoft.com/office/drawing/2014/main" id="{76EFB5BB-B0CC-CD48-A658-FCA707590F22}"/>
                  </a:ext>
                </a:extLst>
              </p:cNvPr>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33" name="Group 55">
                <a:extLst>
                  <a:ext uri="{FF2B5EF4-FFF2-40B4-BE49-F238E27FC236}">
                    <a16:creationId xmlns:a16="http://schemas.microsoft.com/office/drawing/2014/main" id="{F1C30F67-83B4-2A48-A995-5214551F4041}"/>
                  </a:ext>
                </a:extLst>
              </p:cNvPr>
              <p:cNvGrpSpPr>
                <a:grpSpLocks/>
              </p:cNvGrpSpPr>
              <p:nvPr/>
            </p:nvGrpSpPr>
            <p:grpSpPr bwMode="auto">
              <a:xfrm>
                <a:off x="3024" y="3684"/>
                <a:ext cx="48" cy="144"/>
                <a:chOff x="3024" y="3696"/>
                <a:chExt cx="48" cy="144"/>
              </a:xfrm>
            </p:grpSpPr>
            <p:sp>
              <p:nvSpPr>
                <p:cNvPr id="236" name="Oval 56">
                  <a:extLst>
                    <a:ext uri="{FF2B5EF4-FFF2-40B4-BE49-F238E27FC236}">
                      <a16:creationId xmlns:a16="http://schemas.microsoft.com/office/drawing/2014/main" id="{CB646C32-77F8-514D-A264-87EE0C75349A}"/>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7" name="Oval 57">
                  <a:extLst>
                    <a:ext uri="{FF2B5EF4-FFF2-40B4-BE49-F238E27FC236}">
                      <a16:creationId xmlns:a16="http://schemas.microsoft.com/office/drawing/2014/main" id="{41406953-EF1C-F048-88EB-79CE75A65441}"/>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34" name="Oval 58">
                <a:extLst>
                  <a:ext uri="{FF2B5EF4-FFF2-40B4-BE49-F238E27FC236}">
                    <a16:creationId xmlns:a16="http://schemas.microsoft.com/office/drawing/2014/main" id="{81A1E6F7-73C4-F74B-8310-C75545206B09}"/>
                  </a:ext>
                </a:extLst>
              </p:cNvPr>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 name="Oval 59">
                <a:extLst>
                  <a:ext uri="{FF2B5EF4-FFF2-40B4-BE49-F238E27FC236}">
                    <a16:creationId xmlns:a16="http://schemas.microsoft.com/office/drawing/2014/main" id="{532AB975-CD6B-824D-8A30-2000F3C15445}"/>
                  </a:ext>
                </a:extLst>
              </p:cNvPr>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28" name="Group 60">
              <a:extLst>
                <a:ext uri="{FF2B5EF4-FFF2-40B4-BE49-F238E27FC236}">
                  <a16:creationId xmlns:a16="http://schemas.microsoft.com/office/drawing/2014/main" id="{F04106DF-F19F-4D40-9E6F-972FD995CFE8}"/>
                </a:ext>
              </a:extLst>
            </p:cNvPr>
            <p:cNvGrpSpPr>
              <a:grpSpLocks/>
            </p:cNvGrpSpPr>
            <p:nvPr/>
          </p:nvGrpSpPr>
          <p:grpSpPr bwMode="auto">
            <a:xfrm>
              <a:off x="1968" y="3024"/>
              <a:ext cx="144" cy="48"/>
              <a:chOff x="4608" y="3840"/>
              <a:chExt cx="144" cy="48"/>
            </a:xfrm>
          </p:grpSpPr>
          <p:sp>
            <p:nvSpPr>
              <p:cNvPr id="229" name="Oval 61">
                <a:extLst>
                  <a:ext uri="{FF2B5EF4-FFF2-40B4-BE49-F238E27FC236}">
                    <a16:creationId xmlns:a16="http://schemas.microsoft.com/office/drawing/2014/main" id="{1ABE6673-C501-B34F-8B42-F228A282D2F7}"/>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0" name="Oval 62">
                <a:extLst>
                  <a:ext uri="{FF2B5EF4-FFF2-40B4-BE49-F238E27FC236}">
                    <a16:creationId xmlns:a16="http://schemas.microsoft.com/office/drawing/2014/main" id="{E86A0838-568A-B84F-9B04-F89117BAE921}"/>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252" name="AutoShape 63">
            <a:extLst>
              <a:ext uri="{FF2B5EF4-FFF2-40B4-BE49-F238E27FC236}">
                <a16:creationId xmlns:a16="http://schemas.microsoft.com/office/drawing/2014/main" id="{EBAB14DF-F600-734B-95B4-0E873591342B}"/>
              </a:ext>
            </a:extLst>
          </p:cNvPr>
          <p:cNvSpPr>
            <a:spLocks noChangeArrowheads="1"/>
          </p:cNvSpPr>
          <p:nvPr/>
        </p:nvSpPr>
        <p:spPr bwMode="auto">
          <a:xfrm>
            <a:off x="5761893" y="3730584"/>
            <a:ext cx="1752600" cy="2133600"/>
          </a:xfrm>
          <a:prstGeom prst="bracketPair">
            <a:avLst>
              <a:gd name="adj" fmla="val 16667"/>
            </a:avLst>
          </a:prstGeom>
          <a:noFill/>
          <a:ln w="9525">
            <a:solidFill>
              <a:schemeClr val="tx1"/>
            </a:solidFill>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3" name="Text Box 64">
            <a:extLst>
              <a:ext uri="{FF2B5EF4-FFF2-40B4-BE49-F238E27FC236}">
                <a16:creationId xmlns:a16="http://schemas.microsoft.com/office/drawing/2014/main" id="{C0534A78-03E5-6D4A-A7E0-B27EAE4313B0}"/>
              </a:ext>
            </a:extLst>
          </p:cNvPr>
          <p:cNvSpPr txBox="1">
            <a:spLocks noChangeArrowheads="1"/>
          </p:cNvSpPr>
          <p:nvPr/>
        </p:nvSpPr>
        <p:spPr bwMode="auto">
          <a:xfrm>
            <a:off x="7590693" y="3501984"/>
            <a:ext cx="3722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-1</a:t>
            </a:r>
          </a:p>
        </p:txBody>
      </p:sp>
      <p:sp>
        <p:nvSpPr>
          <p:cNvPr id="254" name="Text Box 65">
            <a:extLst>
              <a:ext uri="{FF2B5EF4-FFF2-40B4-BE49-F238E27FC236}">
                <a16:creationId xmlns:a16="http://schemas.microsoft.com/office/drawing/2014/main" id="{38BAED96-0DED-FB49-9BEC-7F1B5D4C44D0}"/>
              </a:ext>
            </a:extLst>
          </p:cNvPr>
          <p:cNvSpPr txBox="1">
            <a:spLocks noChangeArrowheads="1"/>
          </p:cNvSpPr>
          <p:nvPr/>
        </p:nvSpPr>
        <p:spPr bwMode="auto">
          <a:xfrm>
            <a:off x="7133493" y="3882985"/>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400" b="1">
                <a:solidFill>
                  <a:srgbClr val="FF0000"/>
                </a:solidFill>
              </a:rPr>
              <a:t>-1</a:t>
            </a:r>
            <a:endParaRPr lang="en-US" altLang="en-US" sz="1400"/>
          </a:p>
        </p:txBody>
      </p:sp>
      <p:sp>
        <p:nvSpPr>
          <p:cNvPr id="255" name="Text Box 66">
            <a:extLst>
              <a:ext uri="{FF2B5EF4-FFF2-40B4-BE49-F238E27FC236}">
                <a16:creationId xmlns:a16="http://schemas.microsoft.com/office/drawing/2014/main" id="{6A5650A1-E7FC-4843-87B3-77B259699611}"/>
              </a:ext>
            </a:extLst>
          </p:cNvPr>
          <p:cNvSpPr txBox="1">
            <a:spLocks noChangeArrowheads="1"/>
          </p:cNvSpPr>
          <p:nvPr/>
        </p:nvSpPr>
        <p:spPr bwMode="auto">
          <a:xfrm>
            <a:off x="5741256" y="5483185"/>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400" b="1">
                <a:solidFill>
                  <a:srgbClr val="FF0000"/>
                </a:solidFill>
              </a:rPr>
              <a:t>-1</a:t>
            </a:r>
            <a:endParaRPr lang="en-US" altLang="en-US" sz="1400"/>
          </a:p>
        </p:txBody>
      </p:sp>
      <p:grpSp>
        <p:nvGrpSpPr>
          <p:cNvPr id="256" name="Group 67">
            <a:extLst>
              <a:ext uri="{FF2B5EF4-FFF2-40B4-BE49-F238E27FC236}">
                <a16:creationId xmlns:a16="http://schemas.microsoft.com/office/drawing/2014/main" id="{5053E9B5-1323-0F49-A10A-3ECFBE285F52}"/>
              </a:ext>
            </a:extLst>
          </p:cNvPr>
          <p:cNvGrpSpPr>
            <a:grpSpLocks/>
          </p:cNvGrpSpPr>
          <p:nvPr/>
        </p:nvGrpSpPr>
        <p:grpSpPr bwMode="auto">
          <a:xfrm>
            <a:off x="6066693" y="4111584"/>
            <a:ext cx="1143000" cy="1524000"/>
            <a:chOff x="3072" y="2112"/>
            <a:chExt cx="720" cy="960"/>
          </a:xfrm>
        </p:grpSpPr>
        <p:grpSp>
          <p:nvGrpSpPr>
            <p:cNvPr id="257" name="Group 68">
              <a:extLst>
                <a:ext uri="{FF2B5EF4-FFF2-40B4-BE49-F238E27FC236}">
                  <a16:creationId xmlns:a16="http://schemas.microsoft.com/office/drawing/2014/main" id="{6A0C7D7C-9395-5D4B-89FE-D1DB073F8C49}"/>
                </a:ext>
              </a:extLst>
            </p:cNvPr>
            <p:cNvGrpSpPr>
              <a:grpSpLocks/>
            </p:cNvGrpSpPr>
            <p:nvPr/>
          </p:nvGrpSpPr>
          <p:grpSpPr bwMode="auto">
            <a:xfrm>
              <a:off x="3127" y="2173"/>
              <a:ext cx="610" cy="797"/>
              <a:chOff x="3112" y="3133"/>
              <a:chExt cx="610" cy="797"/>
            </a:xfrm>
          </p:grpSpPr>
          <p:graphicFrame>
            <p:nvGraphicFramePr>
              <p:cNvPr id="285" name="Object 69">
                <a:extLst>
                  <a:ext uri="{FF2B5EF4-FFF2-40B4-BE49-F238E27FC236}">
                    <a16:creationId xmlns:a16="http://schemas.microsoft.com/office/drawing/2014/main" id="{5E68B054-5D63-BB42-A944-BB7AB58BD74B}"/>
                  </a:ext>
                </a:extLst>
              </p:cNvPr>
              <p:cNvGraphicFramePr>
                <a:graphicFrameLocks noChangeAspect="1"/>
              </p:cNvGraphicFramePr>
              <p:nvPr/>
            </p:nvGraphicFramePr>
            <p:xfrm>
              <a:off x="3112" y="3133"/>
              <a:ext cx="610" cy="797"/>
            </p:xfrm>
            <a:graphic>
              <a:graphicData uri="http://schemas.openxmlformats.org/presentationml/2006/ole">
                <mc:AlternateContent xmlns:mc="http://schemas.openxmlformats.org/markup-compatibility/2006">
                  <mc:Choice xmlns:v="urn:schemas-microsoft-com:vml" Requires="v">
                    <p:oleObj spid="_x0000_s74084" name="CS ChemDraw Drawing" r:id="rId10" imgW="4851400" imgH="6337300" progId="ChemDraw.Document.6.0">
                      <p:embed/>
                    </p:oleObj>
                  </mc:Choice>
                  <mc:Fallback>
                    <p:oleObj name="CS ChemDraw Drawing" r:id="rId10" imgW="4851400" imgH="6337300" progId="ChemDraw.Document.6.0">
                      <p:embed/>
                      <p:pic>
                        <p:nvPicPr>
                          <p:cNvPr id="100421" name="Object 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2" y="3133"/>
                            <a:ext cx="610" cy="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 name="Line 70">
                <a:extLst>
                  <a:ext uri="{FF2B5EF4-FFF2-40B4-BE49-F238E27FC236}">
                    <a16:creationId xmlns:a16="http://schemas.microsoft.com/office/drawing/2014/main" id="{AC1202FC-2A50-4349-923E-5E84051CF5A7}"/>
                  </a:ext>
                </a:extLst>
              </p:cNvPr>
              <p:cNvSpPr>
                <a:spLocks noChangeShapeType="1"/>
              </p:cNvSpPr>
              <p:nvPr/>
            </p:nvSpPr>
            <p:spPr bwMode="auto">
              <a:xfrm>
                <a:off x="3408" y="3312"/>
                <a:ext cx="0" cy="38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58" name="Oval 71">
              <a:extLst>
                <a:ext uri="{FF2B5EF4-FFF2-40B4-BE49-F238E27FC236}">
                  <a16:creationId xmlns:a16="http://schemas.microsoft.com/office/drawing/2014/main" id="{06F643B1-A75B-A047-9CAD-AA1397207A6F}"/>
                </a:ext>
              </a:extLst>
            </p:cNvPr>
            <p:cNvSpPr>
              <a:spLocks noChangeArrowheads="1"/>
            </p:cNvSpPr>
            <p:nvPr/>
          </p:nvSpPr>
          <p:spPr bwMode="auto">
            <a:xfrm>
              <a:off x="3120" y="211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9" name="Oval 72">
              <a:extLst>
                <a:ext uri="{FF2B5EF4-FFF2-40B4-BE49-F238E27FC236}">
                  <a16:creationId xmlns:a16="http://schemas.microsoft.com/office/drawing/2014/main" id="{B60C0F2D-A0EE-934A-A31B-3F6C6C42890C}"/>
                </a:ext>
              </a:extLst>
            </p:cNvPr>
            <p:cNvSpPr>
              <a:spLocks noChangeArrowheads="1"/>
            </p:cNvSpPr>
            <p:nvPr/>
          </p:nvSpPr>
          <p:spPr bwMode="auto">
            <a:xfrm>
              <a:off x="3216" y="211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 name="Oval 73">
              <a:extLst>
                <a:ext uri="{FF2B5EF4-FFF2-40B4-BE49-F238E27FC236}">
                  <a16:creationId xmlns:a16="http://schemas.microsoft.com/office/drawing/2014/main" id="{4D4D8E8C-F53F-3E47-B192-B8E1E51F9114}"/>
                </a:ext>
              </a:extLst>
            </p:cNvPr>
            <p:cNvSpPr>
              <a:spLocks noChangeArrowheads="1"/>
            </p:cNvSpPr>
            <p:nvPr/>
          </p:nvSpPr>
          <p:spPr bwMode="auto">
            <a:xfrm>
              <a:off x="3120" y="23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1" name="Oval 74">
              <a:extLst>
                <a:ext uri="{FF2B5EF4-FFF2-40B4-BE49-F238E27FC236}">
                  <a16:creationId xmlns:a16="http://schemas.microsoft.com/office/drawing/2014/main" id="{99DCE28E-5164-B64A-846A-5EB390440F23}"/>
                </a:ext>
              </a:extLst>
            </p:cNvPr>
            <p:cNvSpPr>
              <a:spLocks noChangeArrowheads="1"/>
            </p:cNvSpPr>
            <p:nvPr/>
          </p:nvSpPr>
          <p:spPr bwMode="auto">
            <a:xfrm>
              <a:off x="3216" y="23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2" name="Oval 75">
              <a:extLst>
                <a:ext uri="{FF2B5EF4-FFF2-40B4-BE49-F238E27FC236}">
                  <a16:creationId xmlns:a16="http://schemas.microsoft.com/office/drawing/2014/main" id="{00B4F3AC-A8D3-954B-AF6D-8C9C55639567}"/>
                </a:ext>
              </a:extLst>
            </p:cNvPr>
            <p:cNvSpPr>
              <a:spLocks noChangeArrowheads="1"/>
            </p:cNvSpPr>
            <p:nvPr/>
          </p:nvSpPr>
          <p:spPr bwMode="auto">
            <a:xfrm>
              <a:off x="3696" y="211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3" name="Oval 76">
              <a:extLst>
                <a:ext uri="{FF2B5EF4-FFF2-40B4-BE49-F238E27FC236}">
                  <a16:creationId xmlns:a16="http://schemas.microsoft.com/office/drawing/2014/main" id="{5DE6B44D-C014-0E4C-A674-255101EEDAC8}"/>
                </a:ext>
              </a:extLst>
            </p:cNvPr>
            <p:cNvSpPr>
              <a:spLocks noChangeArrowheads="1"/>
            </p:cNvSpPr>
            <p:nvPr/>
          </p:nvSpPr>
          <p:spPr bwMode="auto">
            <a:xfrm>
              <a:off x="3600" y="211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64" name="Group 77">
              <a:extLst>
                <a:ext uri="{FF2B5EF4-FFF2-40B4-BE49-F238E27FC236}">
                  <a16:creationId xmlns:a16="http://schemas.microsoft.com/office/drawing/2014/main" id="{706C9E58-974B-004B-B4AD-4F71DE2D3C02}"/>
                </a:ext>
              </a:extLst>
            </p:cNvPr>
            <p:cNvGrpSpPr>
              <a:grpSpLocks/>
            </p:cNvGrpSpPr>
            <p:nvPr/>
          </p:nvGrpSpPr>
          <p:grpSpPr bwMode="auto">
            <a:xfrm>
              <a:off x="3744" y="2196"/>
              <a:ext cx="48" cy="144"/>
              <a:chOff x="3024" y="3696"/>
              <a:chExt cx="48" cy="144"/>
            </a:xfrm>
          </p:grpSpPr>
          <p:sp>
            <p:nvSpPr>
              <p:cNvPr id="283" name="Oval 78">
                <a:extLst>
                  <a:ext uri="{FF2B5EF4-FFF2-40B4-BE49-F238E27FC236}">
                    <a16:creationId xmlns:a16="http://schemas.microsoft.com/office/drawing/2014/main" id="{E9F5D504-66DD-4B44-94A7-A3228F69FAE1}"/>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 name="Oval 79">
                <a:extLst>
                  <a:ext uri="{FF2B5EF4-FFF2-40B4-BE49-F238E27FC236}">
                    <a16:creationId xmlns:a16="http://schemas.microsoft.com/office/drawing/2014/main" id="{DDB13294-1E9C-6146-AE10-31030FFDF86A}"/>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65" name="Oval 80">
              <a:extLst>
                <a:ext uri="{FF2B5EF4-FFF2-40B4-BE49-F238E27FC236}">
                  <a16:creationId xmlns:a16="http://schemas.microsoft.com/office/drawing/2014/main" id="{02E9EDEA-2C7C-D44F-8CDA-6C77094E4B1D}"/>
                </a:ext>
              </a:extLst>
            </p:cNvPr>
            <p:cNvSpPr>
              <a:spLocks noChangeArrowheads="1"/>
            </p:cNvSpPr>
            <p:nvPr/>
          </p:nvSpPr>
          <p:spPr bwMode="auto">
            <a:xfrm>
              <a:off x="3696" y="23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 name="Oval 81">
              <a:extLst>
                <a:ext uri="{FF2B5EF4-FFF2-40B4-BE49-F238E27FC236}">
                  <a16:creationId xmlns:a16="http://schemas.microsoft.com/office/drawing/2014/main" id="{B67C9E1D-AD3F-7B44-B90F-74DF1517121F}"/>
                </a:ext>
              </a:extLst>
            </p:cNvPr>
            <p:cNvSpPr>
              <a:spLocks noChangeArrowheads="1"/>
            </p:cNvSpPr>
            <p:nvPr/>
          </p:nvSpPr>
          <p:spPr bwMode="auto">
            <a:xfrm>
              <a:off x="3600" y="23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67" name="Group 82">
              <a:extLst>
                <a:ext uri="{FF2B5EF4-FFF2-40B4-BE49-F238E27FC236}">
                  <a16:creationId xmlns:a16="http://schemas.microsoft.com/office/drawing/2014/main" id="{3FB47D09-1D46-9A4A-B4E6-4E83C84D82EE}"/>
                </a:ext>
              </a:extLst>
            </p:cNvPr>
            <p:cNvGrpSpPr>
              <a:grpSpLocks/>
            </p:cNvGrpSpPr>
            <p:nvPr/>
          </p:nvGrpSpPr>
          <p:grpSpPr bwMode="auto">
            <a:xfrm>
              <a:off x="3360" y="2112"/>
              <a:ext cx="144" cy="48"/>
              <a:chOff x="4608" y="3840"/>
              <a:chExt cx="144" cy="48"/>
            </a:xfrm>
          </p:grpSpPr>
          <p:sp>
            <p:nvSpPr>
              <p:cNvPr id="281" name="Oval 83">
                <a:extLst>
                  <a:ext uri="{FF2B5EF4-FFF2-40B4-BE49-F238E27FC236}">
                    <a16:creationId xmlns:a16="http://schemas.microsoft.com/office/drawing/2014/main" id="{08C950DE-8449-0F47-AD13-178C29731D8A}"/>
                  </a:ext>
                </a:extLst>
              </p:cNvPr>
              <p:cNvSpPr>
                <a:spLocks noChangeArrowheads="1"/>
              </p:cNvSpPr>
              <p:nvPr/>
            </p:nvSpPr>
            <p:spPr bwMode="auto">
              <a:xfrm>
                <a:off x="460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2" name="Oval 84">
                <a:extLst>
                  <a:ext uri="{FF2B5EF4-FFF2-40B4-BE49-F238E27FC236}">
                    <a16:creationId xmlns:a16="http://schemas.microsoft.com/office/drawing/2014/main" id="{F4B4A73E-CE38-E943-8A74-565F40DE418F}"/>
                  </a:ext>
                </a:extLst>
              </p:cNvPr>
              <p:cNvSpPr>
                <a:spLocks noChangeArrowheads="1"/>
              </p:cNvSpPr>
              <p:nvPr/>
            </p:nvSpPr>
            <p:spPr bwMode="auto">
              <a:xfrm>
                <a:off x="4704"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68" name="Oval 85">
              <a:extLst>
                <a:ext uri="{FF2B5EF4-FFF2-40B4-BE49-F238E27FC236}">
                  <a16:creationId xmlns:a16="http://schemas.microsoft.com/office/drawing/2014/main" id="{65507570-AD2D-A843-BAB4-88C80C2EF593}"/>
                </a:ext>
              </a:extLst>
            </p:cNvPr>
            <p:cNvSpPr>
              <a:spLocks noChangeArrowheads="1"/>
            </p:cNvSpPr>
            <p:nvPr/>
          </p:nvSpPr>
          <p:spPr bwMode="auto">
            <a:xfrm>
              <a:off x="3120"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9" name="Oval 86">
              <a:extLst>
                <a:ext uri="{FF2B5EF4-FFF2-40B4-BE49-F238E27FC236}">
                  <a16:creationId xmlns:a16="http://schemas.microsoft.com/office/drawing/2014/main" id="{23E5F977-B26A-7444-A877-D96B6BD5B3BE}"/>
                </a:ext>
              </a:extLst>
            </p:cNvPr>
            <p:cNvSpPr>
              <a:spLocks noChangeArrowheads="1"/>
            </p:cNvSpPr>
            <p:nvPr/>
          </p:nvSpPr>
          <p:spPr bwMode="auto">
            <a:xfrm>
              <a:off x="3216"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70" name="Group 87">
              <a:extLst>
                <a:ext uri="{FF2B5EF4-FFF2-40B4-BE49-F238E27FC236}">
                  <a16:creationId xmlns:a16="http://schemas.microsoft.com/office/drawing/2014/main" id="{BDBEAC49-8DA4-1148-B85D-2584FCBC1622}"/>
                </a:ext>
              </a:extLst>
            </p:cNvPr>
            <p:cNvGrpSpPr>
              <a:grpSpLocks/>
            </p:cNvGrpSpPr>
            <p:nvPr/>
          </p:nvGrpSpPr>
          <p:grpSpPr bwMode="auto">
            <a:xfrm>
              <a:off x="3072" y="2868"/>
              <a:ext cx="48" cy="144"/>
              <a:chOff x="3024" y="3696"/>
              <a:chExt cx="48" cy="144"/>
            </a:xfrm>
          </p:grpSpPr>
          <p:sp>
            <p:nvSpPr>
              <p:cNvPr id="279" name="Oval 88">
                <a:extLst>
                  <a:ext uri="{FF2B5EF4-FFF2-40B4-BE49-F238E27FC236}">
                    <a16:creationId xmlns:a16="http://schemas.microsoft.com/office/drawing/2014/main" id="{0D6A1BE7-1CDE-7841-BCBB-5963E2793F38}"/>
                  </a:ext>
                </a:extLst>
              </p:cNvPr>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0" name="Oval 89">
                <a:extLst>
                  <a:ext uri="{FF2B5EF4-FFF2-40B4-BE49-F238E27FC236}">
                    <a16:creationId xmlns:a16="http://schemas.microsoft.com/office/drawing/2014/main" id="{A1245965-3C6B-AA40-8C5E-DEBF6FC31508}"/>
                  </a:ext>
                </a:extLst>
              </p:cNvPr>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1" name="Oval 90">
              <a:extLst>
                <a:ext uri="{FF2B5EF4-FFF2-40B4-BE49-F238E27FC236}">
                  <a16:creationId xmlns:a16="http://schemas.microsoft.com/office/drawing/2014/main" id="{9C9A2226-737D-E148-9388-F8E86C023D74}"/>
                </a:ext>
              </a:extLst>
            </p:cNvPr>
            <p:cNvSpPr>
              <a:spLocks noChangeArrowheads="1"/>
            </p:cNvSpPr>
            <p:nvPr/>
          </p:nvSpPr>
          <p:spPr bwMode="auto">
            <a:xfrm>
              <a:off x="3120"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2" name="Oval 91">
              <a:extLst>
                <a:ext uri="{FF2B5EF4-FFF2-40B4-BE49-F238E27FC236}">
                  <a16:creationId xmlns:a16="http://schemas.microsoft.com/office/drawing/2014/main" id="{C29DB805-D7EE-3A4B-804E-866BA0853C5D}"/>
                </a:ext>
              </a:extLst>
            </p:cNvPr>
            <p:cNvSpPr>
              <a:spLocks noChangeArrowheads="1"/>
            </p:cNvSpPr>
            <p:nvPr/>
          </p:nvSpPr>
          <p:spPr bwMode="auto">
            <a:xfrm>
              <a:off x="3216"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3" name="Oval 92">
              <a:extLst>
                <a:ext uri="{FF2B5EF4-FFF2-40B4-BE49-F238E27FC236}">
                  <a16:creationId xmlns:a16="http://schemas.microsoft.com/office/drawing/2014/main" id="{EDAA1636-EDFE-1F4C-99FC-109882C7AC4A}"/>
                </a:ext>
              </a:extLst>
            </p:cNvPr>
            <p:cNvSpPr>
              <a:spLocks noChangeArrowheads="1"/>
            </p:cNvSpPr>
            <p:nvPr/>
          </p:nvSpPr>
          <p:spPr bwMode="auto">
            <a:xfrm>
              <a:off x="3696"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4" name="Oval 93">
              <a:extLst>
                <a:ext uri="{FF2B5EF4-FFF2-40B4-BE49-F238E27FC236}">
                  <a16:creationId xmlns:a16="http://schemas.microsoft.com/office/drawing/2014/main" id="{92B2217C-9858-D440-8971-597240610673}"/>
                </a:ext>
              </a:extLst>
            </p:cNvPr>
            <p:cNvSpPr>
              <a:spLocks noChangeArrowheads="1"/>
            </p:cNvSpPr>
            <p:nvPr/>
          </p:nvSpPr>
          <p:spPr bwMode="auto">
            <a:xfrm>
              <a:off x="3600"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5" name="Oval 94">
              <a:extLst>
                <a:ext uri="{FF2B5EF4-FFF2-40B4-BE49-F238E27FC236}">
                  <a16:creationId xmlns:a16="http://schemas.microsoft.com/office/drawing/2014/main" id="{107DD5D0-44EC-A043-A2CB-0ACEFC0E0FD7}"/>
                </a:ext>
              </a:extLst>
            </p:cNvPr>
            <p:cNvSpPr>
              <a:spLocks noChangeArrowheads="1"/>
            </p:cNvSpPr>
            <p:nvPr/>
          </p:nvSpPr>
          <p:spPr bwMode="auto">
            <a:xfrm>
              <a:off x="3696"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 name="Oval 95">
              <a:extLst>
                <a:ext uri="{FF2B5EF4-FFF2-40B4-BE49-F238E27FC236}">
                  <a16:creationId xmlns:a16="http://schemas.microsoft.com/office/drawing/2014/main" id="{46189D45-FC30-584E-9602-C8C5A77F76DE}"/>
                </a:ext>
              </a:extLst>
            </p:cNvPr>
            <p:cNvSpPr>
              <a:spLocks noChangeArrowheads="1"/>
            </p:cNvSpPr>
            <p:nvPr/>
          </p:nvSpPr>
          <p:spPr bwMode="auto">
            <a:xfrm>
              <a:off x="3600" y="30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7" name="Oval 96">
              <a:extLst>
                <a:ext uri="{FF2B5EF4-FFF2-40B4-BE49-F238E27FC236}">
                  <a16:creationId xmlns:a16="http://schemas.microsoft.com/office/drawing/2014/main" id="{3F858A16-FF9B-CE42-9449-4D12985D2716}"/>
                </a:ext>
              </a:extLst>
            </p:cNvPr>
            <p:cNvSpPr>
              <a:spLocks noChangeArrowheads="1"/>
            </p:cNvSpPr>
            <p:nvPr/>
          </p:nvSpPr>
          <p:spPr bwMode="auto">
            <a:xfrm>
              <a:off x="3360"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8" name="Oval 97">
              <a:extLst>
                <a:ext uri="{FF2B5EF4-FFF2-40B4-BE49-F238E27FC236}">
                  <a16:creationId xmlns:a16="http://schemas.microsoft.com/office/drawing/2014/main" id="{DB9BF17B-D78F-C644-9646-2D4A1AF407B2}"/>
                </a:ext>
              </a:extLst>
            </p:cNvPr>
            <p:cNvSpPr>
              <a:spLocks noChangeArrowheads="1"/>
            </p:cNvSpPr>
            <p:nvPr/>
          </p:nvSpPr>
          <p:spPr bwMode="auto">
            <a:xfrm>
              <a:off x="3456" y="278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42218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p:bldP spid="252" grpId="0" animBg="1"/>
      <p:bldP spid="253" grpId="0"/>
      <p:bldP spid="254" grpId="0"/>
      <p:bldP spid="25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4566138" y="3069848"/>
            <a:ext cx="30126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600" dirty="0"/>
              <a:t>That was easy!</a:t>
            </a:r>
          </a:p>
        </p:txBody>
      </p:sp>
    </p:spTree>
    <p:extLst>
      <p:ext uri="{BB962C8B-B14F-4D97-AF65-F5344CB8AC3E}">
        <p14:creationId xmlns:p14="http://schemas.microsoft.com/office/powerpoint/2010/main" val="1117841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Lewis Dot Structures: In-Class Practice</a:t>
            </a:r>
          </a:p>
        </p:txBody>
      </p:sp>
      <p:sp>
        <p:nvSpPr>
          <p:cNvPr id="3" name="Content Placeholder 2"/>
          <p:cNvSpPr>
            <a:spLocks noGrp="1"/>
          </p:cNvSpPr>
          <p:nvPr>
            <p:ph idx="1"/>
          </p:nvPr>
        </p:nvSpPr>
        <p:spPr/>
        <p:txBody>
          <a:bodyPr>
            <a:normAutofit/>
          </a:bodyPr>
          <a:lstStyle/>
          <a:p>
            <a:pPr marL="0" indent="0">
              <a:buNone/>
            </a:pPr>
            <a:r>
              <a:rPr lang="en-US" sz="2400" dirty="0"/>
              <a:t>Draw the Lewis dot structure of a Nitrate ion. </a:t>
            </a:r>
          </a:p>
        </p:txBody>
      </p:sp>
      <p:sp>
        <p:nvSpPr>
          <p:cNvPr id="4" name="Text Box 6"/>
          <p:cNvSpPr txBox="1">
            <a:spLocks noChangeArrowheads="1"/>
          </p:cNvSpPr>
          <p:nvPr/>
        </p:nvSpPr>
        <p:spPr bwMode="auto">
          <a:xfrm>
            <a:off x="5792837" y="2587190"/>
            <a:ext cx="9717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dirty="0"/>
              <a:t>NO</a:t>
            </a:r>
            <a:r>
              <a:rPr lang="en-US" altLang="en-US" sz="2800" baseline="-25000" dirty="0"/>
              <a:t>3</a:t>
            </a:r>
            <a:r>
              <a:rPr lang="en-US" altLang="en-US" sz="2800" baseline="30000" dirty="0"/>
              <a:t>-1</a:t>
            </a:r>
          </a:p>
        </p:txBody>
      </p:sp>
      <p:graphicFrame>
        <p:nvGraphicFramePr>
          <p:cNvPr id="5" name="Object 4"/>
          <p:cNvGraphicFramePr>
            <a:graphicFrameLocks noChangeAspect="1"/>
          </p:cNvGraphicFramePr>
          <p:nvPr>
            <p:extLst>
              <p:ext uri="{D42A27DB-BD31-4B8C-83A1-F6EECF244321}">
                <p14:modId xmlns:p14="http://schemas.microsoft.com/office/powerpoint/2010/main" val="1830400774"/>
              </p:ext>
            </p:extLst>
          </p:nvPr>
        </p:nvGraphicFramePr>
        <p:xfrm>
          <a:off x="2694709" y="4481963"/>
          <a:ext cx="744538" cy="873125"/>
        </p:xfrm>
        <a:graphic>
          <a:graphicData uri="http://schemas.openxmlformats.org/presentationml/2006/ole">
            <mc:AlternateContent xmlns:mc="http://schemas.openxmlformats.org/markup-compatibility/2006">
              <mc:Choice xmlns:v="urn:schemas-microsoft-com:vml" Requires="v">
                <p:oleObj spid="_x0000_s42743" name="CS ChemDraw Drawing" r:id="rId4" imgW="3733800" imgH="4381500" progId="ChemDraw.Document.6.0">
                  <p:embed/>
                </p:oleObj>
              </mc:Choice>
              <mc:Fallback>
                <p:oleObj name="CS ChemDraw Drawing" r:id="rId4" imgW="3733800" imgH="438150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4709" y="4481963"/>
                        <a:ext cx="744538"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Text Box 5"/>
          <p:cNvSpPr txBox="1">
            <a:spLocks noChangeArrowheads="1"/>
          </p:cNvSpPr>
          <p:nvPr/>
        </p:nvSpPr>
        <p:spPr bwMode="auto">
          <a:xfrm>
            <a:off x="2450234" y="3918401"/>
            <a:ext cx="1064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u="sng" dirty="0"/>
              <a:t>Step 1:</a:t>
            </a:r>
          </a:p>
        </p:txBody>
      </p:sp>
      <p:sp>
        <p:nvSpPr>
          <p:cNvPr id="7" name="Text Box 7"/>
          <p:cNvSpPr txBox="1">
            <a:spLocks noChangeArrowheads="1"/>
          </p:cNvSpPr>
          <p:nvPr/>
        </p:nvSpPr>
        <p:spPr bwMode="auto">
          <a:xfrm>
            <a:off x="4418878" y="3918401"/>
            <a:ext cx="1064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u="sng" dirty="0"/>
              <a:t>Step 2:</a:t>
            </a:r>
          </a:p>
        </p:txBody>
      </p:sp>
      <p:sp>
        <p:nvSpPr>
          <p:cNvPr id="8" name="Text Box 8"/>
          <p:cNvSpPr txBox="1">
            <a:spLocks noChangeArrowheads="1"/>
          </p:cNvSpPr>
          <p:nvPr/>
        </p:nvSpPr>
        <p:spPr bwMode="auto">
          <a:xfrm>
            <a:off x="3912073" y="4622596"/>
            <a:ext cx="20778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000" dirty="0"/>
              <a:t>5 + (3 x 6) + 1 = 24</a:t>
            </a:r>
          </a:p>
        </p:txBody>
      </p:sp>
      <p:sp>
        <p:nvSpPr>
          <p:cNvPr id="9" name="Text Box 9"/>
          <p:cNvSpPr txBox="1">
            <a:spLocks noChangeArrowheads="1"/>
          </p:cNvSpPr>
          <p:nvPr/>
        </p:nvSpPr>
        <p:spPr bwMode="auto">
          <a:xfrm>
            <a:off x="6628390" y="3918400"/>
            <a:ext cx="1064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u="sng" dirty="0"/>
              <a:t>Step 3:</a:t>
            </a:r>
          </a:p>
        </p:txBody>
      </p:sp>
      <p:graphicFrame>
        <p:nvGraphicFramePr>
          <p:cNvPr id="10" name="Object 10"/>
          <p:cNvGraphicFramePr>
            <a:graphicFrameLocks noChangeAspect="1"/>
          </p:cNvGraphicFramePr>
          <p:nvPr>
            <p:extLst>
              <p:ext uri="{D42A27DB-BD31-4B8C-83A1-F6EECF244321}">
                <p14:modId xmlns:p14="http://schemas.microsoft.com/office/powerpoint/2010/main" val="842565343"/>
              </p:ext>
            </p:extLst>
          </p:nvPr>
        </p:nvGraphicFramePr>
        <p:xfrm>
          <a:off x="6788222" y="4481962"/>
          <a:ext cx="744538" cy="873125"/>
        </p:xfrm>
        <a:graphic>
          <a:graphicData uri="http://schemas.openxmlformats.org/presentationml/2006/ole">
            <mc:AlternateContent xmlns:mc="http://schemas.openxmlformats.org/markup-compatibility/2006">
              <mc:Choice xmlns:v="urn:schemas-microsoft-com:vml" Requires="v">
                <p:oleObj spid="_x0000_s42744" name="CS ChemDraw Drawing" r:id="rId6" imgW="3733800" imgH="4381500" progId="ChemDraw.Document.6.0">
                  <p:embed/>
                </p:oleObj>
              </mc:Choice>
              <mc:Fallback>
                <p:oleObj name="CS ChemDraw Drawing" r:id="rId6" imgW="3733800" imgH="4381500"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8222" y="4481962"/>
                        <a:ext cx="744538"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Text Box 11"/>
          <p:cNvSpPr txBox="1">
            <a:spLocks noChangeArrowheads="1"/>
          </p:cNvSpPr>
          <p:nvPr/>
        </p:nvSpPr>
        <p:spPr bwMode="auto">
          <a:xfrm>
            <a:off x="8570021" y="3918400"/>
            <a:ext cx="1064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u="sng" dirty="0"/>
              <a:t>Step 4:</a:t>
            </a:r>
          </a:p>
        </p:txBody>
      </p:sp>
      <p:grpSp>
        <p:nvGrpSpPr>
          <p:cNvPr id="13" name="Group 13"/>
          <p:cNvGrpSpPr>
            <a:grpSpLocks/>
          </p:cNvGrpSpPr>
          <p:nvPr/>
        </p:nvGrpSpPr>
        <p:grpSpPr bwMode="auto">
          <a:xfrm>
            <a:off x="8643623" y="4481961"/>
            <a:ext cx="990600" cy="1143000"/>
            <a:chOff x="4608" y="3456"/>
            <a:chExt cx="624" cy="720"/>
          </a:xfrm>
        </p:grpSpPr>
        <p:graphicFrame>
          <p:nvGraphicFramePr>
            <p:cNvPr id="14" name="Object 14"/>
            <p:cNvGraphicFramePr>
              <a:graphicFrameLocks noChangeAspect="1"/>
            </p:cNvGraphicFramePr>
            <p:nvPr/>
          </p:nvGraphicFramePr>
          <p:xfrm>
            <a:off x="4704" y="3530"/>
            <a:ext cx="469" cy="550"/>
          </p:xfrm>
          <a:graphic>
            <a:graphicData uri="http://schemas.openxmlformats.org/presentationml/2006/ole">
              <mc:AlternateContent xmlns:mc="http://schemas.openxmlformats.org/markup-compatibility/2006">
                <mc:Choice xmlns:v="urn:schemas-microsoft-com:vml" Requires="v">
                  <p:oleObj spid="_x0000_s42745" name="CS ChemDraw Drawing" r:id="rId8" imgW="3733800" imgH="4381500" progId="ChemDraw.Document.6.0">
                    <p:embed/>
                  </p:oleObj>
                </mc:Choice>
                <mc:Fallback>
                  <p:oleObj name="CS ChemDraw Drawing" r:id="rId8" imgW="3733800" imgH="4381500"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4" y="3530"/>
                          <a:ext cx="469"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15" name="Group 15"/>
            <p:cNvGrpSpPr>
              <a:grpSpLocks/>
            </p:cNvGrpSpPr>
            <p:nvPr/>
          </p:nvGrpSpPr>
          <p:grpSpPr bwMode="auto">
            <a:xfrm rot="-13684287" flipH="1" flipV="1">
              <a:off x="4656" y="3888"/>
              <a:ext cx="192" cy="288"/>
              <a:chOff x="3024" y="3600"/>
              <a:chExt cx="192" cy="288"/>
            </a:xfrm>
          </p:grpSpPr>
          <p:sp>
            <p:nvSpPr>
              <p:cNvPr id="32" name="Oval 16"/>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Oval 17"/>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4" name="Group 18"/>
              <p:cNvGrpSpPr>
                <a:grpSpLocks/>
              </p:cNvGrpSpPr>
              <p:nvPr/>
            </p:nvGrpSpPr>
            <p:grpSpPr bwMode="auto">
              <a:xfrm>
                <a:off x="3024" y="3684"/>
                <a:ext cx="48" cy="144"/>
                <a:chOff x="3024" y="3696"/>
                <a:chExt cx="48" cy="144"/>
              </a:xfrm>
            </p:grpSpPr>
            <p:sp>
              <p:nvSpPr>
                <p:cNvPr id="37" name="Oval 19"/>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Oval 20"/>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35" name="Oval 21"/>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Oval 22"/>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 name="Group 23"/>
            <p:cNvGrpSpPr>
              <a:grpSpLocks/>
            </p:cNvGrpSpPr>
            <p:nvPr/>
          </p:nvGrpSpPr>
          <p:grpSpPr bwMode="auto">
            <a:xfrm rot="-19276410" flipH="1" flipV="1">
              <a:off x="5040" y="3888"/>
              <a:ext cx="192" cy="288"/>
              <a:chOff x="3024" y="3600"/>
              <a:chExt cx="192" cy="288"/>
            </a:xfrm>
          </p:grpSpPr>
          <p:sp>
            <p:nvSpPr>
              <p:cNvPr id="25" name="Oval 24"/>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25"/>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7" name="Group 26"/>
              <p:cNvGrpSpPr>
                <a:grpSpLocks/>
              </p:cNvGrpSpPr>
              <p:nvPr/>
            </p:nvGrpSpPr>
            <p:grpSpPr bwMode="auto">
              <a:xfrm>
                <a:off x="3024" y="3684"/>
                <a:ext cx="48" cy="144"/>
                <a:chOff x="3024" y="3696"/>
                <a:chExt cx="48" cy="144"/>
              </a:xfrm>
            </p:grpSpPr>
            <p:sp>
              <p:nvSpPr>
                <p:cNvPr id="30" name="Oval 27"/>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Oval 28"/>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 name="Oval 29"/>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Oval 30"/>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 name="Group 31"/>
            <p:cNvGrpSpPr>
              <a:grpSpLocks/>
            </p:cNvGrpSpPr>
            <p:nvPr/>
          </p:nvGrpSpPr>
          <p:grpSpPr bwMode="auto">
            <a:xfrm rot="16200000" flipH="1" flipV="1">
              <a:off x="4848" y="3408"/>
              <a:ext cx="192" cy="288"/>
              <a:chOff x="3024" y="3600"/>
              <a:chExt cx="192" cy="288"/>
            </a:xfrm>
          </p:grpSpPr>
          <p:sp>
            <p:nvSpPr>
              <p:cNvPr id="18" name="Oval 32"/>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33"/>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0" name="Group 34"/>
              <p:cNvGrpSpPr>
                <a:grpSpLocks/>
              </p:cNvGrpSpPr>
              <p:nvPr/>
            </p:nvGrpSpPr>
            <p:grpSpPr bwMode="auto">
              <a:xfrm>
                <a:off x="3024" y="3684"/>
                <a:ext cx="48" cy="144"/>
                <a:chOff x="3024" y="3696"/>
                <a:chExt cx="48" cy="144"/>
              </a:xfrm>
            </p:grpSpPr>
            <p:sp>
              <p:nvSpPr>
                <p:cNvPr id="23" name="Oval 35"/>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36"/>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 name="Oval 37"/>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Oval 38"/>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103280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Lewis Dot Structures: In-Class Practice</a:t>
            </a:r>
          </a:p>
        </p:txBody>
      </p:sp>
      <p:sp>
        <p:nvSpPr>
          <p:cNvPr id="39" name="Text Box 2"/>
          <p:cNvSpPr txBox="1">
            <a:spLocks noChangeArrowheads="1"/>
          </p:cNvSpPr>
          <p:nvPr/>
        </p:nvSpPr>
        <p:spPr bwMode="auto">
          <a:xfrm>
            <a:off x="998964" y="1753823"/>
            <a:ext cx="1064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u="sng" dirty="0"/>
              <a:t>Step 5:</a:t>
            </a:r>
          </a:p>
        </p:txBody>
      </p:sp>
      <p:sp>
        <p:nvSpPr>
          <p:cNvPr id="40" name="Text Box 3"/>
          <p:cNvSpPr txBox="1">
            <a:spLocks noChangeArrowheads="1"/>
          </p:cNvSpPr>
          <p:nvPr/>
        </p:nvSpPr>
        <p:spPr bwMode="auto">
          <a:xfrm>
            <a:off x="1075165" y="2287223"/>
            <a:ext cx="9204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24 used</a:t>
            </a:r>
          </a:p>
          <a:p>
            <a:r>
              <a:rPr lang="en-US" altLang="en-US" dirty="0"/>
              <a:t>0 left</a:t>
            </a:r>
          </a:p>
        </p:txBody>
      </p:sp>
      <p:sp>
        <p:nvSpPr>
          <p:cNvPr id="41" name="Text Box 4"/>
          <p:cNvSpPr txBox="1">
            <a:spLocks noChangeArrowheads="1"/>
          </p:cNvSpPr>
          <p:nvPr/>
        </p:nvSpPr>
        <p:spPr bwMode="auto">
          <a:xfrm>
            <a:off x="5111265" y="1715414"/>
            <a:ext cx="1064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u="sng" dirty="0"/>
              <a:t>Step 6:</a:t>
            </a:r>
          </a:p>
        </p:txBody>
      </p:sp>
      <p:sp>
        <p:nvSpPr>
          <p:cNvPr id="42" name="Text Box 5"/>
          <p:cNvSpPr txBox="1">
            <a:spLocks noChangeArrowheads="1"/>
          </p:cNvSpPr>
          <p:nvPr/>
        </p:nvSpPr>
        <p:spPr bwMode="auto">
          <a:xfrm>
            <a:off x="1658278" y="4075043"/>
            <a:ext cx="1064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u="sng" dirty="0"/>
              <a:t>Step 7:</a:t>
            </a:r>
          </a:p>
        </p:txBody>
      </p:sp>
      <p:sp>
        <p:nvSpPr>
          <p:cNvPr id="44" name="Text Box 7"/>
          <p:cNvSpPr txBox="1">
            <a:spLocks noChangeArrowheads="1"/>
          </p:cNvSpPr>
          <p:nvPr/>
        </p:nvSpPr>
        <p:spPr bwMode="auto">
          <a:xfrm>
            <a:off x="1905001" y="396240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ltLang="en-US"/>
          </a:p>
        </p:txBody>
      </p:sp>
      <p:sp>
        <p:nvSpPr>
          <p:cNvPr id="45" name="Text Box 8"/>
          <p:cNvSpPr txBox="1">
            <a:spLocks noChangeArrowheads="1"/>
          </p:cNvSpPr>
          <p:nvPr/>
        </p:nvSpPr>
        <p:spPr bwMode="auto">
          <a:xfrm>
            <a:off x="7566593" y="4579968"/>
            <a:ext cx="21820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dirty="0"/>
              <a:t>O(s): 6 – ½(2) – 6 = -1</a:t>
            </a:r>
          </a:p>
          <a:p>
            <a:r>
              <a:rPr lang="en-US" altLang="en-US" dirty="0"/>
              <a:t>O(d): 6 – ½(4) – 4 = 0</a:t>
            </a:r>
          </a:p>
          <a:p>
            <a:r>
              <a:rPr lang="en-US" altLang="en-US" dirty="0"/>
              <a:t>N: 5 – ½(8) – 0 = +1</a:t>
            </a:r>
          </a:p>
        </p:txBody>
      </p:sp>
      <p:grpSp>
        <p:nvGrpSpPr>
          <p:cNvPr id="47" name="Group 10"/>
          <p:cNvGrpSpPr>
            <a:grpSpLocks/>
          </p:cNvGrpSpPr>
          <p:nvPr/>
        </p:nvGrpSpPr>
        <p:grpSpPr bwMode="auto">
          <a:xfrm>
            <a:off x="2408950" y="1931974"/>
            <a:ext cx="990600" cy="1143000"/>
            <a:chOff x="4608" y="3456"/>
            <a:chExt cx="624" cy="720"/>
          </a:xfrm>
        </p:grpSpPr>
        <p:graphicFrame>
          <p:nvGraphicFramePr>
            <p:cNvPr id="48" name="Object 11"/>
            <p:cNvGraphicFramePr>
              <a:graphicFrameLocks noChangeAspect="1"/>
            </p:cNvGraphicFramePr>
            <p:nvPr>
              <p:extLst>
                <p:ext uri="{D42A27DB-BD31-4B8C-83A1-F6EECF244321}">
                  <p14:modId xmlns:p14="http://schemas.microsoft.com/office/powerpoint/2010/main" val="823999761"/>
                </p:ext>
              </p:extLst>
            </p:nvPr>
          </p:nvGraphicFramePr>
          <p:xfrm>
            <a:off x="4704" y="3530"/>
            <a:ext cx="469" cy="550"/>
          </p:xfrm>
          <a:graphic>
            <a:graphicData uri="http://schemas.openxmlformats.org/presentationml/2006/ole">
              <mc:AlternateContent xmlns:mc="http://schemas.openxmlformats.org/markup-compatibility/2006">
                <mc:Choice xmlns:v="urn:schemas-microsoft-com:vml" Requires="v">
                  <p:oleObj spid="_x0000_s43768" name="CS ChemDraw Drawing" r:id="rId3" imgW="3733800" imgH="4381500" progId="ChemDraw.Document.6.0">
                    <p:embed/>
                  </p:oleObj>
                </mc:Choice>
                <mc:Fallback>
                  <p:oleObj name="CS ChemDraw Drawing" r:id="rId3" imgW="3733800" imgH="43815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 y="3530"/>
                          <a:ext cx="469"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49" name="Group 12"/>
            <p:cNvGrpSpPr>
              <a:grpSpLocks/>
            </p:cNvGrpSpPr>
            <p:nvPr/>
          </p:nvGrpSpPr>
          <p:grpSpPr bwMode="auto">
            <a:xfrm rot="-13684287" flipH="1" flipV="1">
              <a:off x="4656" y="3888"/>
              <a:ext cx="192" cy="288"/>
              <a:chOff x="3024" y="3600"/>
              <a:chExt cx="192" cy="288"/>
            </a:xfrm>
          </p:grpSpPr>
          <p:sp>
            <p:nvSpPr>
              <p:cNvPr id="66" name="Oval 13"/>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Oval 14"/>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8" name="Group 15"/>
              <p:cNvGrpSpPr>
                <a:grpSpLocks/>
              </p:cNvGrpSpPr>
              <p:nvPr/>
            </p:nvGrpSpPr>
            <p:grpSpPr bwMode="auto">
              <a:xfrm>
                <a:off x="3024" y="3684"/>
                <a:ext cx="48" cy="144"/>
                <a:chOff x="3024" y="3696"/>
                <a:chExt cx="48" cy="144"/>
              </a:xfrm>
            </p:grpSpPr>
            <p:sp>
              <p:nvSpPr>
                <p:cNvPr id="71" name="Oval 16"/>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 name="Oval 17"/>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9" name="Oval 18"/>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 name="Oval 19"/>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0" name="Group 20"/>
            <p:cNvGrpSpPr>
              <a:grpSpLocks/>
            </p:cNvGrpSpPr>
            <p:nvPr/>
          </p:nvGrpSpPr>
          <p:grpSpPr bwMode="auto">
            <a:xfrm rot="-19276410" flipH="1" flipV="1">
              <a:off x="5040" y="3888"/>
              <a:ext cx="192" cy="288"/>
              <a:chOff x="3024" y="3600"/>
              <a:chExt cx="192" cy="288"/>
            </a:xfrm>
          </p:grpSpPr>
          <p:sp>
            <p:nvSpPr>
              <p:cNvPr id="59" name="Oval 58"/>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Oval 59"/>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1" name="Group 60"/>
              <p:cNvGrpSpPr>
                <a:grpSpLocks/>
              </p:cNvGrpSpPr>
              <p:nvPr/>
            </p:nvGrpSpPr>
            <p:grpSpPr bwMode="auto">
              <a:xfrm>
                <a:off x="3024" y="3684"/>
                <a:ext cx="48" cy="144"/>
                <a:chOff x="3024" y="3696"/>
                <a:chExt cx="48" cy="144"/>
              </a:xfrm>
            </p:grpSpPr>
            <p:sp>
              <p:nvSpPr>
                <p:cNvPr id="64" name="Oval 24"/>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25"/>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2" name="Oval 26"/>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Oval 27"/>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51" name="Group 28"/>
            <p:cNvGrpSpPr>
              <a:grpSpLocks/>
            </p:cNvGrpSpPr>
            <p:nvPr/>
          </p:nvGrpSpPr>
          <p:grpSpPr bwMode="auto">
            <a:xfrm rot="16200000" flipH="1" flipV="1">
              <a:off x="4848" y="3408"/>
              <a:ext cx="192" cy="288"/>
              <a:chOff x="3024" y="3600"/>
              <a:chExt cx="192" cy="288"/>
            </a:xfrm>
          </p:grpSpPr>
          <p:sp>
            <p:nvSpPr>
              <p:cNvPr id="52" name="Oval 29"/>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Oval 30"/>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54" name="Group 31"/>
              <p:cNvGrpSpPr>
                <a:grpSpLocks/>
              </p:cNvGrpSpPr>
              <p:nvPr/>
            </p:nvGrpSpPr>
            <p:grpSpPr bwMode="auto">
              <a:xfrm>
                <a:off x="3024" y="3684"/>
                <a:ext cx="48" cy="144"/>
                <a:chOff x="3024" y="3696"/>
                <a:chExt cx="48" cy="144"/>
              </a:xfrm>
            </p:grpSpPr>
            <p:sp>
              <p:nvSpPr>
                <p:cNvPr id="57" name="Oval 32"/>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Oval 33"/>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5" name="Oval 34"/>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Oval 35"/>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74" name="Group 37"/>
          <p:cNvGrpSpPr>
            <a:grpSpLocks/>
          </p:cNvGrpSpPr>
          <p:nvPr/>
        </p:nvGrpSpPr>
        <p:grpSpPr bwMode="auto">
          <a:xfrm>
            <a:off x="2830344" y="4305330"/>
            <a:ext cx="4267200" cy="1479550"/>
            <a:chOff x="2496" y="1776"/>
            <a:chExt cx="2688" cy="932"/>
          </a:xfrm>
        </p:grpSpPr>
        <p:sp>
          <p:nvSpPr>
            <p:cNvPr id="75" name="Text Box 38"/>
            <p:cNvSpPr txBox="1">
              <a:spLocks noChangeArrowheads="1"/>
            </p:cNvSpPr>
            <p:nvPr/>
          </p:nvSpPr>
          <p:spPr bwMode="auto">
            <a:xfrm>
              <a:off x="3174" y="2487"/>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dirty="0"/>
                <a:t>-1</a:t>
              </a:r>
            </a:p>
          </p:txBody>
        </p:sp>
        <p:sp>
          <p:nvSpPr>
            <p:cNvPr id="76" name="Text Box 39"/>
            <p:cNvSpPr txBox="1">
              <a:spLocks noChangeArrowheads="1"/>
            </p:cNvSpPr>
            <p:nvPr/>
          </p:nvSpPr>
          <p:spPr bwMode="auto">
            <a:xfrm>
              <a:off x="3421" y="2482"/>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dirty="0"/>
                <a:t>-1</a:t>
              </a:r>
            </a:p>
          </p:txBody>
        </p:sp>
        <p:sp>
          <p:nvSpPr>
            <p:cNvPr id="77" name="Text Box 40"/>
            <p:cNvSpPr txBox="1">
              <a:spLocks noChangeArrowheads="1"/>
            </p:cNvSpPr>
            <p:nvPr/>
          </p:nvSpPr>
          <p:spPr bwMode="auto">
            <a:xfrm>
              <a:off x="3936" y="1776"/>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dirty="0"/>
                <a:t>-1</a:t>
              </a:r>
            </a:p>
          </p:txBody>
        </p:sp>
        <p:sp>
          <p:nvSpPr>
            <p:cNvPr id="78" name="Text Box 41"/>
            <p:cNvSpPr txBox="1">
              <a:spLocks noChangeArrowheads="1"/>
            </p:cNvSpPr>
            <p:nvPr/>
          </p:nvSpPr>
          <p:spPr bwMode="auto">
            <a:xfrm>
              <a:off x="4800" y="1776"/>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sp>
          <p:nvSpPr>
            <p:cNvPr id="79" name="Text Box 42"/>
            <p:cNvSpPr txBox="1">
              <a:spLocks noChangeArrowheads="1"/>
            </p:cNvSpPr>
            <p:nvPr/>
          </p:nvSpPr>
          <p:spPr bwMode="auto">
            <a:xfrm>
              <a:off x="4957" y="2496"/>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sp>
          <p:nvSpPr>
            <p:cNvPr id="80" name="Text Box 43"/>
            <p:cNvSpPr txBox="1">
              <a:spLocks noChangeArrowheads="1"/>
            </p:cNvSpPr>
            <p:nvPr/>
          </p:nvSpPr>
          <p:spPr bwMode="auto">
            <a:xfrm>
              <a:off x="2496" y="2188"/>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grpSp>
      <p:grpSp>
        <p:nvGrpSpPr>
          <p:cNvPr id="81" name="Group 44"/>
          <p:cNvGrpSpPr>
            <a:grpSpLocks/>
          </p:cNvGrpSpPr>
          <p:nvPr/>
        </p:nvGrpSpPr>
        <p:grpSpPr bwMode="auto">
          <a:xfrm>
            <a:off x="3635207" y="4843429"/>
            <a:ext cx="3141662" cy="338138"/>
            <a:chOff x="3003" y="2112"/>
            <a:chExt cx="1979" cy="213"/>
          </a:xfrm>
        </p:grpSpPr>
        <p:sp>
          <p:nvSpPr>
            <p:cNvPr id="82" name="Text Box 45"/>
            <p:cNvSpPr txBox="1">
              <a:spLocks noChangeArrowheads="1"/>
            </p:cNvSpPr>
            <p:nvPr/>
          </p:nvSpPr>
          <p:spPr bwMode="auto">
            <a:xfrm>
              <a:off x="3003" y="2112"/>
              <a:ext cx="24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sp>
          <p:nvSpPr>
            <p:cNvPr id="83" name="Text Box 46"/>
            <p:cNvSpPr txBox="1">
              <a:spLocks noChangeArrowheads="1"/>
            </p:cNvSpPr>
            <p:nvPr/>
          </p:nvSpPr>
          <p:spPr bwMode="auto">
            <a:xfrm>
              <a:off x="3871" y="2112"/>
              <a:ext cx="24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dirty="0"/>
                <a:t>+1</a:t>
              </a:r>
            </a:p>
          </p:txBody>
        </p:sp>
        <p:sp>
          <p:nvSpPr>
            <p:cNvPr id="84" name="Text Box 47"/>
            <p:cNvSpPr txBox="1">
              <a:spLocks noChangeArrowheads="1"/>
            </p:cNvSpPr>
            <p:nvPr/>
          </p:nvSpPr>
          <p:spPr bwMode="auto">
            <a:xfrm>
              <a:off x="4735" y="2112"/>
              <a:ext cx="24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grpSp>
      <p:grpSp>
        <p:nvGrpSpPr>
          <p:cNvPr id="85" name="Group 48"/>
          <p:cNvGrpSpPr>
            <a:grpSpLocks/>
          </p:cNvGrpSpPr>
          <p:nvPr/>
        </p:nvGrpSpPr>
        <p:grpSpPr bwMode="auto">
          <a:xfrm>
            <a:off x="3124032" y="4457731"/>
            <a:ext cx="3744912" cy="1127125"/>
            <a:chOff x="2681" y="1870"/>
            <a:chExt cx="2359" cy="710"/>
          </a:xfrm>
        </p:grpSpPr>
        <p:graphicFrame>
          <p:nvGraphicFramePr>
            <p:cNvPr id="86" name="Object 49"/>
            <p:cNvGraphicFramePr>
              <a:graphicFrameLocks noChangeAspect="1"/>
            </p:cNvGraphicFramePr>
            <p:nvPr/>
          </p:nvGraphicFramePr>
          <p:xfrm>
            <a:off x="2774" y="1946"/>
            <a:ext cx="469" cy="550"/>
          </p:xfrm>
          <a:graphic>
            <a:graphicData uri="http://schemas.openxmlformats.org/presentationml/2006/ole">
              <mc:AlternateContent xmlns:mc="http://schemas.openxmlformats.org/markup-compatibility/2006">
                <mc:Choice xmlns:v="urn:schemas-microsoft-com:vml" Requires="v">
                  <p:oleObj spid="_x0000_s43769" name="CS ChemDraw Drawing" r:id="rId5" imgW="3733800" imgH="4381500" progId="ChemDraw.Document.6.0">
                    <p:embed/>
                  </p:oleObj>
                </mc:Choice>
                <mc:Fallback>
                  <p:oleObj name="CS ChemDraw Drawing" r:id="rId5" imgW="3733800" imgH="438150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4" y="1946"/>
                          <a:ext cx="469"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 name="Oval 50"/>
            <p:cNvSpPr>
              <a:spLocks noChangeArrowheads="1"/>
            </p:cNvSpPr>
            <p:nvPr/>
          </p:nvSpPr>
          <p:spPr bwMode="auto">
            <a:xfrm rot="-13684287" flipH="1" flipV="1">
              <a:off x="2681" y="236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 name="Oval 51"/>
            <p:cNvSpPr>
              <a:spLocks noChangeArrowheads="1"/>
            </p:cNvSpPr>
            <p:nvPr/>
          </p:nvSpPr>
          <p:spPr bwMode="auto">
            <a:xfrm rot="-13684287" flipH="1" flipV="1">
              <a:off x="2745" y="229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 name="Oval 52"/>
            <p:cNvSpPr>
              <a:spLocks noChangeArrowheads="1"/>
            </p:cNvSpPr>
            <p:nvPr/>
          </p:nvSpPr>
          <p:spPr bwMode="auto">
            <a:xfrm rot="-13684287" flipH="1" flipV="1">
              <a:off x="2711" y="24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 name="Oval 53"/>
            <p:cNvSpPr>
              <a:spLocks noChangeArrowheads="1"/>
            </p:cNvSpPr>
            <p:nvPr/>
          </p:nvSpPr>
          <p:spPr bwMode="auto">
            <a:xfrm rot="-13684287" flipH="1" flipV="1">
              <a:off x="2782" y="2517"/>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 name="Oval 54"/>
            <p:cNvSpPr>
              <a:spLocks noChangeArrowheads="1"/>
            </p:cNvSpPr>
            <p:nvPr/>
          </p:nvSpPr>
          <p:spPr bwMode="auto">
            <a:xfrm rot="-13684287" flipH="1" flipV="1">
              <a:off x="2860" y="252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 name="Oval 55"/>
            <p:cNvSpPr>
              <a:spLocks noChangeArrowheads="1"/>
            </p:cNvSpPr>
            <p:nvPr/>
          </p:nvSpPr>
          <p:spPr bwMode="auto">
            <a:xfrm rot="-13684287" flipH="1" flipV="1">
              <a:off x="2924" y="245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 name="Oval 56"/>
            <p:cNvSpPr>
              <a:spLocks noChangeArrowheads="1"/>
            </p:cNvSpPr>
            <p:nvPr/>
          </p:nvSpPr>
          <p:spPr bwMode="auto">
            <a:xfrm rot="-19276410" flipH="1" flipV="1">
              <a:off x="3114" y="253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4" name="Oval 57"/>
            <p:cNvSpPr>
              <a:spLocks noChangeArrowheads="1"/>
            </p:cNvSpPr>
            <p:nvPr/>
          </p:nvSpPr>
          <p:spPr bwMode="auto">
            <a:xfrm rot="-19276410" flipH="1" flipV="1">
              <a:off x="3039" y="247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 name="Oval 58"/>
            <p:cNvSpPr>
              <a:spLocks noChangeArrowheads="1"/>
            </p:cNvSpPr>
            <p:nvPr/>
          </p:nvSpPr>
          <p:spPr bwMode="auto">
            <a:xfrm rot="-19276410" flipH="1" flipV="1">
              <a:off x="3203" y="24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 name="Oval 59"/>
            <p:cNvSpPr>
              <a:spLocks noChangeArrowheads="1"/>
            </p:cNvSpPr>
            <p:nvPr/>
          </p:nvSpPr>
          <p:spPr bwMode="auto">
            <a:xfrm rot="-19276410" flipH="1" flipV="1">
              <a:off x="3264" y="242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7" name="Oval 60"/>
            <p:cNvSpPr>
              <a:spLocks noChangeArrowheads="1"/>
            </p:cNvSpPr>
            <p:nvPr/>
          </p:nvSpPr>
          <p:spPr bwMode="auto">
            <a:xfrm rot="-19276410" flipH="1" flipV="1">
              <a:off x="3264" y="234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 name="Oval 61"/>
            <p:cNvSpPr>
              <a:spLocks noChangeArrowheads="1"/>
            </p:cNvSpPr>
            <p:nvPr/>
          </p:nvSpPr>
          <p:spPr bwMode="auto">
            <a:xfrm rot="-19276410" flipH="1" flipV="1">
              <a:off x="3189" y="228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9" name="Oval 62"/>
            <p:cNvSpPr>
              <a:spLocks noChangeArrowheads="1"/>
            </p:cNvSpPr>
            <p:nvPr/>
          </p:nvSpPr>
          <p:spPr bwMode="auto">
            <a:xfrm rot="16200000" flipH="1" flipV="1">
              <a:off x="3099" y="1919"/>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 name="Oval 63"/>
            <p:cNvSpPr>
              <a:spLocks noChangeArrowheads="1"/>
            </p:cNvSpPr>
            <p:nvPr/>
          </p:nvSpPr>
          <p:spPr bwMode="auto">
            <a:xfrm rot="16200000" flipH="1" flipV="1">
              <a:off x="3099" y="201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 name="Oval 64"/>
            <p:cNvSpPr>
              <a:spLocks noChangeArrowheads="1"/>
            </p:cNvSpPr>
            <p:nvPr/>
          </p:nvSpPr>
          <p:spPr bwMode="auto">
            <a:xfrm rot="16200000" flipH="1" flipV="1">
              <a:off x="2859" y="1919"/>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 name="Oval 65"/>
            <p:cNvSpPr>
              <a:spLocks noChangeArrowheads="1"/>
            </p:cNvSpPr>
            <p:nvPr/>
          </p:nvSpPr>
          <p:spPr bwMode="auto">
            <a:xfrm rot="16200000" flipH="1" flipV="1">
              <a:off x="2859" y="201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 name="Oval 66"/>
            <p:cNvSpPr>
              <a:spLocks noChangeArrowheads="1"/>
            </p:cNvSpPr>
            <p:nvPr/>
          </p:nvSpPr>
          <p:spPr bwMode="auto">
            <a:xfrm rot="-13684287" flipH="1" flipV="1">
              <a:off x="3545" y="236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 name="Oval 67"/>
            <p:cNvSpPr>
              <a:spLocks noChangeArrowheads="1"/>
            </p:cNvSpPr>
            <p:nvPr/>
          </p:nvSpPr>
          <p:spPr bwMode="auto">
            <a:xfrm rot="-13684287" flipH="1" flipV="1">
              <a:off x="3609" y="229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 name="Oval 68"/>
            <p:cNvSpPr>
              <a:spLocks noChangeArrowheads="1"/>
            </p:cNvSpPr>
            <p:nvPr/>
          </p:nvSpPr>
          <p:spPr bwMode="auto">
            <a:xfrm rot="-13684287" flipH="1" flipV="1">
              <a:off x="3575" y="24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6" name="Oval 69"/>
            <p:cNvSpPr>
              <a:spLocks noChangeArrowheads="1"/>
            </p:cNvSpPr>
            <p:nvPr/>
          </p:nvSpPr>
          <p:spPr bwMode="auto">
            <a:xfrm rot="-13684287" flipH="1" flipV="1">
              <a:off x="3646" y="2517"/>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7" name="Oval 70"/>
            <p:cNvSpPr>
              <a:spLocks noChangeArrowheads="1"/>
            </p:cNvSpPr>
            <p:nvPr/>
          </p:nvSpPr>
          <p:spPr bwMode="auto">
            <a:xfrm rot="-13684287" flipH="1" flipV="1">
              <a:off x="3724" y="252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 name="Oval 71"/>
            <p:cNvSpPr>
              <a:spLocks noChangeArrowheads="1"/>
            </p:cNvSpPr>
            <p:nvPr/>
          </p:nvSpPr>
          <p:spPr bwMode="auto">
            <a:xfrm rot="-13684287" flipH="1" flipV="1">
              <a:off x="3788" y="245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9" name="Oval 72"/>
            <p:cNvSpPr>
              <a:spLocks noChangeArrowheads="1"/>
            </p:cNvSpPr>
            <p:nvPr/>
          </p:nvSpPr>
          <p:spPr bwMode="auto">
            <a:xfrm rot="-19276410" flipH="1" flipV="1">
              <a:off x="3978" y="253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 name="Oval 73"/>
            <p:cNvSpPr>
              <a:spLocks noChangeArrowheads="1"/>
            </p:cNvSpPr>
            <p:nvPr/>
          </p:nvSpPr>
          <p:spPr bwMode="auto">
            <a:xfrm rot="-19276410" flipH="1" flipV="1">
              <a:off x="3903" y="247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1" name="Oval 74"/>
            <p:cNvSpPr>
              <a:spLocks noChangeArrowheads="1"/>
            </p:cNvSpPr>
            <p:nvPr/>
          </p:nvSpPr>
          <p:spPr bwMode="auto">
            <a:xfrm rot="-19276410" flipH="1" flipV="1">
              <a:off x="4128" y="234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 name="Oval 75"/>
            <p:cNvSpPr>
              <a:spLocks noChangeArrowheads="1"/>
            </p:cNvSpPr>
            <p:nvPr/>
          </p:nvSpPr>
          <p:spPr bwMode="auto">
            <a:xfrm rot="-19276410" flipH="1" flipV="1">
              <a:off x="4053" y="228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3" name="Oval 76"/>
            <p:cNvSpPr>
              <a:spLocks noChangeArrowheads="1"/>
            </p:cNvSpPr>
            <p:nvPr/>
          </p:nvSpPr>
          <p:spPr bwMode="auto">
            <a:xfrm rot="16200000" flipH="1" flipV="1">
              <a:off x="3963" y="1919"/>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4" name="Oval 77"/>
            <p:cNvSpPr>
              <a:spLocks noChangeArrowheads="1"/>
            </p:cNvSpPr>
            <p:nvPr/>
          </p:nvSpPr>
          <p:spPr bwMode="auto">
            <a:xfrm rot="16200000" flipH="1" flipV="1">
              <a:off x="3963" y="201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5" name="Oval 78"/>
            <p:cNvSpPr>
              <a:spLocks noChangeArrowheads="1"/>
            </p:cNvSpPr>
            <p:nvPr/>
          </p:nvSpPr>
          <p:spPr bwMode="auto">
            <a:xfrm rot="16200000" flipH="1" flipV="1">
              <a:off x="3879" y="187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 name="Oval 79"/>
            <p:cNvSpPr>
              <a:spLocks noChangeArrowheads="1"/>
            </p:cNvSpPr>
            <p:nvPr/>
          </p:nvSpPr>
          <p:spPr bwMode="auto">
            <a:xfrm rot="16200000" flipH="1" flipV="1">
              <a:off x="3783" y="187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 name="Oval 80"/>
            <p:cNvSpPr>
              <a:spLocks noChangeArrowheads="1"/>
            </p:cNvSpPr>
            <p:nvPr/>
          </p:nvSpPr>
          <p:spPr bwMode="auto">
            <a:xfrm rot="16200000" flipH="1" flipV="1">
              <a:off x="3723" y="1919"/>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8" name="Oval 81"/>
            <p:cNvSpPr>
              <a:spLocks noChangeArrowheads="1"/>
            </p:cNvSpPr>
            <p:nvPr/>
          </p:nvSpPr>
          <p:spPr bwMode="auto">
            <a:xfrm rot="16200000" flipH="1" flipV="1">
              <a:off x="3723" y="201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9" name="Oval 82"/>
            <p:cNvSpPr>
              <a:spLocks noChangeArrowheads="1"/>
            </p:cNvSpPr>
            <p:nvPr/>
          </p:nvSpPr>
          <p:spPr bwMode="auto">
            <a:xfrm rot="-13684287" flipH="1" flipV="1">
              <a:off x="4409" y="236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 name="Oval 83"/>
            <p:cNvSpPr>
              <a:spLocks noChangeArrowheads="1"/>
            </p:cNvSpPr>
            <p:nvPr/>
          </p:nvSpPr>
          <p:spPr bwMode="auto">
            <a:xfrm rot="-13684287" flipH="1" flipV="1">
              <a:off x="4473" y="229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1" name="Oval 84"/>
            <p:cNvSpPr>
              <a:spLocks noChangeArrowheads="1"/>
            </p:cNvSpPr>
            <p:nvPr/>
          </p:nvSpPr>
          <p:spPr bwMode="auto">
            <a:xfrm rot="-13684287" flipH="1" flipV="1">
              <a:off x="4571" y="24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 name="Oval 85"/>
            <p:cNvSpPr>
              <a:spLocks noChangeArrowheads="1"/>
            </p:cNvSpPr>
            <p:nvPr/>
          </p:nvSpPr>
          <p:spPr bwMode="auto">
            <a:xfrm rot="-13684287" flipH="1" flipV="1">
              <a:off x="4635" y="24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 name="Oval 86"/>
            <p:cNvSpPr>
              <a:spLocks noChangeArrowheads="1"/>
            </p:cNvSpPr>
            <p:nvPr/>
          </p:nvSpPr>
          <p:spPr bwMode="auto">
            <a:xfrm rot="-19276410" flipH="1" flipV="1">
              <a:off x="4842" y="253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 name="Oval 87"/>
            <p:cNvSpPr>
              <a:spLocks noChangeArrowheads="1"/>
            </p:cNvSpPr>
            <p:nvPr/>
          </p:nvSpPr>
          <p:spPr bwMode="auto">
            <a:xfrm rot="-19276410" flipH="1" flipV="1">
              <a:off x="4767" y="247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 name="Oval 88"/>
            <p:cNvSpPr>
              <a:spLocks noChangeArrowheads="1"/>
            </p:cNvSpPr>
            <p:nvPr/>
          </p:nvSpPr>
          <p:spPr bwMode="auto">
            <a:xfrm rot="-19276410" flipH="1" flipV="1">
              <a:off x="4931" y="24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6" name="Oval 89"/>
            <p:cNvSpPr>
              <a:spLocks noChangeArrowheads="1"/>
            </p:cNvSpPr>
            <p:nvPr/>
          </p:nvSpPr>
          <p:spPr bwMode="auto">
            <a:xfrm rot="-19276410" flipH="1" flipV="1">
              <a:off x="4992" y="242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7" name="Oval 90"/>
            <p:cNvSpPr>
              <a:spLocks noChangeArrowheads="1"/>
            </p:cNvSpPr>
            <p:nvPr/>
          </p:nvSpPr>
          <p:spPr bwMode="auto">
            <a:xfrm rot="-19276410" flipH="1" flipV="1">
              <a:off x="4992" y="234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 name="Oval 91"/>
            <p:cNvSpPr>
              <a:spLocks noChangeArrowheads="1"/>
            </p:cNvSpPr>
            <p:nvPr/>
          </p:nvSpPr>
          <p:spPr bwMode="auto">
            <a:xfrm rot="-19276410" flipH="1" flipV="1">
              <a:off x="4917" y="228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 name="Oval 92"/>
            <p:cNvSpPr>
              <a:spLocks noChangeArrowheads="1"/>
            </p:cNvSpPr>
            <p:nvPr/>
          </p:nvSpPr>
          <p:spPr bwMode="auto">
            <a:xfrm rot="16200000" flipH="1" flipV="1">
              <a:off x="4827" y="1919"/>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 name="Oval 93"/>
            <p:cNvSpPr>
              <a:spLocks noChangeArrowheads="1"/>
            </p:cNvSpPr>
            <p:nvPr/>
          </p:nvSpPr>
          <p:spPr bwMode="auto">
            <a:xfrm rot="16200000" flipH="1" flipV="1">
              <a:off x="4827" y="201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 name="Oval 94"/>
            <p:cNvSpPr>
              <a:spLocks noChangeArrowheads="1"/>
            </p:cNvSpPr>
            <p:nvPr/>
          </p:nvSpPr>
          <p:spPr bwMode="auto">
            <a:xfrm rot="16200000" flipH="1" flipV="1">
              <a:off x="4743" y="187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2" name="Oval 95"/>
            <p:cNvSpPr>
              <a:spLocks noChangeArrowheads="1"/>
            </p:cNvSpPr>
            <p:nvPr/>
          </p:nvSpPr>
          <p:spPr bwMode="auto">
            <a:xfrm rot="16200000" flipH="1" flipV="1">
              <a:off x="4647" y="187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 name="Oval 96"/>
            <p:cNvSpPr>
              <a:spLocks noChangeArrowheads="1"/>
            </p:cNvSpPr>
            <p:nvPr/>
          </p:nvSpPr>
          <p:spPr bwMode="auto">
            <a:xfrm rot="16200000" flipH="1" flipV="1">
              <a:off x="4587" y="1919"/>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 name="Oval 97"/>
            <p:cNvSpPr>
              <a:spLocks noChangeArrowheads="1"/>
            </p:cNvSpPr>
            <p:nvPr/>
          </p:nvSpPr>
          <p:spPr bwMode="auto">
            <a:xfrm rot="16200000" flipH="1" flipV="1">
              <a:off x="4587" y="201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 name="AutoShape 98"/>
            <p:cNvSpPr>
              <a:spLocks noChangeAspect="1" noChangeArrowheads="1" noTextEdit="1"/>
            </p:cNvSpPr>
            <p:nvPr/>
          </p:nvSpPr>
          <p:spPr bwMode="auto">
            <a:xfrm>
              <a:off x="3627" y="1946"/>
              <a:ext cx="469"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6" name="Line 99"/>
            <p:cNvSpPr>
              <a:spLocks noChangeShapeType="1"/>
            </p:cNvSpPr>
            <p:nvPr/>
          </p:nvSpPr>
          <p:spPr bwMode="auto">
            <a:xfrm flipH="1">
              <a:off x="3745" y="2319"/>
              <a:ext cx="55" cy="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100"/>
            <p:cNvSpPr>
              <a:spLocks noChangeShapeType="1"/>
            </p:cNvSpPr>
            <p:nvPr/>
          </p:nvSpPr>
          <p:spPr bwMode="auto">
            <a:xfrm flipH="1" flipV="1">
              <a:off x="3915" y="2298"/>
              <a:ext cx="79"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101"/>
            <p:cNvSpPr>
              <a:spLocks noChangeShapeType="1"/>
            </p:cNvSpPr>
            <p:nvPr/>
          </p:nvSpPr>
          <p:spPr bwMode="auto">
            <a:xfrm flipH="1" flipV="1">
              <a:off x="3907" y="2330"/>
              <a:ext cx="66"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102"/>
            <p:cNvSpPr>
              <a:spLocks noChangeShapeType="1"/>
            </p:cNvSpPr>
            <p:nvPr/>
          </p:nvSpPr>
          <p:spPr bwMode="auto">
            <a:xfrm>
              <a:off x="3857" y="2090"/>
              <a:ext cx="1"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Rectangle 103"/>
            <p:cNvSpPr>
              <a:spLocks noChangeArrowheads="1"/>
            </p:cNvSpPr>
            <p:nvPr/>
          </p:nvSpPr>
          <p:spPr bwMode="auto">
            <a:xfrm>
              <a:off x="3633" y="2318"/>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41" name="Rectangle 104"/>
            <p:cNvSpPr>
              <a:spLocks noChangeArrowheads="1"/>
            </p:cNvSpPr>
            <p:nvPr/>
          </p:nvSpPr>
          <p:spPr bwMode="auto">
            <a:xfrm>
              <a:off x="3803" y="2149"/>
              <a:ext cx="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N</a:t>
              </a:r>
              <a:endParaRPr lang="en-US" altLang="en-US"/>
            </a:p>
          </p:txBody>
        </p:sp>
        <p:sp>
          <p:nvSpPr>
            <p:cNvPr id="142" name="Rectangle 105"/>
            <p:cNvSpPr>
              <a:spLocks noChangeArrowheads="1"/>
            </p:cNvSpPr>
            <p:nvPr/>
          </p:nvSpPr>
          <p:spPr bwMode="auto">
            <a:xfrm>
              <a:off x="3973" y="2318"/>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43" name="Rectangle 106"/>
            <p:cNvSpPr>
              <a:spLocks noChangeArrowheads="1"/>
            </p:cNvSpPr>
            <p:nvPr/>
          </p:nvSpPr>
          <p:spPr bwMode="auto">
            <a:xfrm>
              <a:off x="3803" y="1909"/>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44" name="AutoShape 107"/>
            <p:cNvSpPr>
              <a:spLocks noChangeAspect="1" noChangeArrowheads="1" noTextEdit="1"/>
            </p:cNvSpPr>
            <p:nvPr/>
          </p:nvSpPr>
          <p:spPr bwMode="auto">
            <a:xfrm>
              <a:off x="4491" y="1946"/>
              <a:ext cx="469"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5" name="Line 108"/>
            <p:cNvSpPr>
              <a:spLocks noChangeShapeType="1"/>
            </p:cNvSpPr>
            <p:nvPr/>
          </p:nvSpPr>
          <p:spPr bwMode="auto">
            <a:xfrm flipH="1">
              <a:off x="4600" y="2293"/>
              <a:ext cx="69" cy="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Line 109"/>
            <p:cNvSpPr>
              <a:spLocks noChangeShapeType="1"/>
            </p:cNvSpPr>
            <p:nvPr/>
          </p:nvSpPr>
          <p:spPr bwMode="auto">
            <a:xfrm flipH="1">
              <a:off x="4619" y="2325"/>
              <a:ext cx="59"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110"/>
            <p:cNvSpPr>
              <a:spLocks noChangeShapeType="1"/>
            </p:cNvSpPr>
            <p:nvPr/>
          </p:nvSpPr>
          <p:spPr bwMode="auto">
            <a:xfrm flipH="1" flipV="1">
              <a:off x="4786" y="2325"/>
              <a:ext cx="60" cy="6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Line 111"/>
            <p:cNvSpPr>
              <a:spLocks noChangeShapeType="1"/>
            </p:cNvSpPr>
            <p:nvPr/>
          </p:nvSpPr>
          <p:spPr bwMode="auto">
            <a:xfrm>
              <a:off x="4721" y="2090"/>
              <a:ext cx="1"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Rectangle 112"/>
            <p:cNvSpPr>
              <a:spLocks noChangeArrowheads="1"/>
            </p:cNvSpPr>
            <p:nvPr/>
          </p:nvSpPr>
          <p:spPr bwMode="auto">
            <a:xfrm>
              <a:off x="4497" y="2318"/>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50" name="Rectangle 113"/>
            <p:cNvSpPr>
              <a:spLocks noChangeArrowheads="1"/>
            </p:cNvSpPr>
            <p:nvPr/>
          </p:nvSpPr>
          <p:spPr bwMode="auto">
            <a:xfrm>
              <a:off x="4667" y="2149"/>
              <a:ext cx="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dirty="0">
                  <a:solidFill>
                    <a:srgbClr val="000000"/>
                  </a:solidFill>
                </a:rPr>
                <a:t>N</a:t>
              </a:r>
              <a:endParaRPr lang="en-US" altLang="en-US" dirty="0"/>
            </a:p>
          </p:txBody>
        </p:sp>
        <p:sp>
          <p:nvSpPr>
            <p:cNvPr id="151" name="Rectangle 114"/>
            <p:cNvSpPr>
              <a:spLocks noChangeArrowheads="1"/>
            </p:cNvSpPr>
            <p:nvPr/>
          </p:nvSpPr>
          <p:spPr bwMode="auto">
            <a:xfrm>
              <a:off x="4837" y="2318"/>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52" name="Rectangle 115"/>
            <p:cNvSpPr>
              <a:spLocks noChangeArrowheads="1"/>
            </p:cNvSpPr>
            <p:nvPr/>
          </p:nvSpPr>
          <p:spPr bwMode="auto">
            <a:xfrm>
              <a:off x="4667" y="1909"/>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53" name="Line 116"/>
            <p:cNvSpPr>
              <a:spLocks noChangeShapeType="1"/>
            </p:cNvSpPr>
            <p:nvPr/>
          </p:nvSpPr>
          <p:spPr bwMode="auto">
            <a:xfrm>
              <a:off x="3291" y="2064"/>
              <a:ext cx="240" cy="0"/>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4" name="Line 117"/>
            <p:cNvSpPr>
              <a:spLocks noChangeShapeType="1"/>
            </p:cNvSpPr>
            <p:nvPr/>
          </p:nvSpPr>
          <p:spPr bwMode="auto">
            <a:xfrm>
              <a:off x="4203" y="2064"/>
              <a:ext cx="240" cy="0"/>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55" name="Group 118"/>
          <p:cNvGrpSpPr>
            <a:grpSpLocks/>
          </p:cNvGrpSpPr>
          <p:nvPr/>
        </p:nvGrpSpPr>
        <p:grpSpPr bwMode="auto">
          <a:xfrm>
            <a:off x="6521251" y="1997461"/>
            <a:ext cx="3733800" cy="1143000"/>
            <a:chOff x="2496" y="528"/>
            <a:chExt cx="2352" cy="720"/>
          </a:xfrm>
        </p:grpSpPr>
        <p:grpSp>
          <p:nvGrpSpPr>
            <p:cNvPr id="156" name="Group 119"/>
            <p:cNvGrpSpPr>
              <a:grpSpLocks/>
            </p:cNvGrpSpPr>
            <p:nvPr/>
          </p:nvGrpSpPr>
          <p:grpSpPr bwMode="auto">
            <a:xfrm>
              <a:off x="2496" y="528"/>
              <a:ext cx="2352" cy="720"/>
              <a:chOff x="2496" y="528"/>
              <a:chExt cx="2352" cy="720"/>
            </a:xfrm>
          </p:grpSpPr>
          <p:graphicFrame>
            <p:nvGraphicFramePr>
              <p:cNvPr id="159" name="Object 120"/>
              <p:cNvGraphicFramePr>
                <a:graphicFrameLocks noChangeAspect="1"/>
              </p:cNvGraphicFramePr>
              <p:nvPr/>
            </p:nvGraphicFramePr>
            <p:xfrm>
              <a:off x="2592" y="602"/>
              <a:ext cx="469" cy="550"/>
            </p:xfrm>
            <a:graphic>
              <a:graphicData uri="http://schemas.openxmlformats.org/presentationml/2006/ole">
                <mc:AlternateContent xmlns:mc="http://schemas.openxmlformats.org/markup-compatibility/2006">
                  <mc:Choice xmlns:v="urn:schemas-microsoft-com:vml" Requires="v">
                    <p:oleObj spid="_x0000_s43770" name="CS ChemDraw Drawing" r:id="rId7" imgW="3733800" imgH="4381500" progId="ChemDraw.Document.6.0">
                      <p:embed/>
                    </p:oleObj>
                  </mc:Choice>
                  <mc:Fallback>
                    <p:oleObj name="CS ChemDraw Drawing" r:id="rId7" imgW="3733800" imgH="438150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602"/>
                            <a:ext cx="469"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160" name="Group 121"/>
              <p:cNvGrpSpPr>
                <a:grpSpLocks/>
              </p:cNvGrpSpPr>
              <p:nvPr/>
            </p:nvGrpSpPr>
            <p:grpSpPr bwMode="auto">
              <a:xfrm rot="-13684287" flipH="1" flipV="1">
                <a:off x="2544" y="960"/>
                <a:ext cx="192" cy="288"/>
                <a:chOff x="3024" y="3600"/>
                <a:chExt cx="192" cy="288"/>
              </a:xfrm>
            </p:grpSpPr>
            <p:sp>
              <p:nvSpPr>
                <p:cNvPr id="232" name="Oval 122"/>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3" name="Oval 123"/>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34" name="Group 124"/>
                <p:cNvGrpSpPr>
                  <a:grpSpLocks/>
                </p:cNvGrpSpPr>
                <p:nvPr/>
              </p:nvGrpSpPr>
              <p:grpSpPr bwMode="auto">
                <a:xfrm>
                  <a:off x="3024" y="3684"/>
                  <a:ext cx="48" cy="144"/>
                  <a:chOff x="3024" y="3696"/>
                  <a:chExt cx="48" cy="144"/>
                </a:xfrm>
              </p:grpSpPr>
              <p:sp>
                <p:nvSpPr>
                  <p:cNvPr id="237" name="Oval 125"/>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 name="Oval 126"/>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35" name="Oval 127"/>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6" name="Oval 128"/>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1" name="Group 129"/>
              <p:cNvGrpSpPr>
                <a:grpSpLocks/>
              </p:cNvGrpSpPr>
              <p:nvPr/>
            </p:nvGrpSpPr>
            <p:grpSpPr bwMode="auto">
              <a:xfrm rot="-19276410" flipH="1" flipV="1">
                <a:off x="2928" y="960"/>
                <a:ext cx="192" cy="288"/>
                <a:chOff x="3024" y="3600"/>
                <a:chExt cx="192" cy="288"/>
              </a:xfrm>
            </p:grpSpPr>
            <p:sp>
              <p:nvSpPr>
                <p:cNvPr id="225" name="Oval 130"/>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 name="Oval 131"/>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27" name="Group 132"/>
                <p:cNvGrpSpPr>
                  <a:grpSpLocks/>
                </p:cNvGrpSpPr>
                <p:nvPr/>
              </p:nvGrpSpPr>
              <p:grpSpPr bwMode="auto">
                <a:xfrm>
                  <a:off x="3024" y="3684"/>
                  <a:ext cx="48" cy="144"/>
                  <a:chOff x="3024" y="3696"/>
                  <a:chExt cx="48" cy="144"/>
                </a:xfrm>
              </p:grpSpPr>
              <p:sp>
                <p:nvSpPr>
                  <p:cNvPr id="230" name="Oval 133"/>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1" name="Oval 134"/>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28" name="Oval 135"/>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 name="Oval 136"/>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62" name="Oval 137"/>
              <p:cNvSpPr>
                <a:spLocks noChangeArrowheads="1"/>
              </p:cNvSpPr>
              <p:nvPr/>
            </p:nvSpPr>
            <p:spPr bwMode="auto">
              <a:xfrm rot="16200000" flipH="1" flipV="1">
                <a:off x="2928" y="57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 name="Oval 138"/>
              <p:cNvSpPr>
                <a:spLocks noChangeArrowheads="1"/>
              </p:cNvSpPr>
              <p:nvPr/>
            </p:nvSpPr>
            <p:spPr bwMode="auto">
              <a:xfrm rot="16200000" flipH="1" flipV="1">
                <a:off x="2928" y="67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 name="Oval 139"/>
              <p:cNvSpPr>
                <a:spLocks noChangeArrowheads="1"/>
              </p:cNvSpPr>
              <p:nvPr/>
            </p:nvSpPr>
            <p:spPr bwMode="auto">
              <a:xfrm rot="16200000" flipH="1" flipV="1">
                <a:off x="2688" y="57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 name="Oval 140"/>
              <p:cNvSpPr>
                <a:spLocks noChangeArrowheads="1"/>
              </p:cNvSpPr>
              <p:nvPr/>
            </p:nvSpPr>
            <p:spPr bwMode="auto">
              <a:xfrm rot="16200000" flipH="1" flipV="1">
                <a:off x="2688" y="67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66" name="Group 141"/>
              <p:cNvGrpSpPr>
                <a:grpSpLocks/>
              </p:cNvGrpSpPr>
              <p:nvPr/>
            </p:nvGrpSpPr>
            <p:grpSpPr bwMode="auto">
              <a:xfrm rot="-13684287" flipH="1" flipV="1">
                <a:off x="3408" y="960"/>
                <a:ext cx="192" cy="288"/>
                <a:chOff x="3024" y="3600"/>
                <a:chExt cx="192" cy="288"/>
              </a:xfrm>
            </p:grpSpPr>
            <p:sp>
              <p:nvSpPr>
                <p:cNvPr id="218" name="Oval 142"/>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9" name="Oval 143"/>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20" name="Group 144"/>
                <p:cNvGrpSpPr>
                  <a:grpSpLocks/>
                </p:cNvGrpSpPr>
                <p:nvPr/>
              </p:nvGrpSpPr>
              <p:grpSpPr bwMode="auto">
                <a:xfrm>
                  <a:off x="3024" y="3684"/>
                  <a:ext cx="48" cy="144"/>
                  <a:chOff x="3024" y="3696"/>
                  <a:chExt cx="48" cy="144"/>
                </a:xfrm>
              </p:grpSpPr>
              <p:sp>
                <p:nvSpPr>
                  <p:cNvPr id="223" name="Oval 145"/>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4" name="Oval 146"/>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21" name="Oval 147"/>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2" name="Oval 148"/>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67" name="Oval 149"/>
              <p:cNvSpPr>
                <a:spLocks noChangeArrowheads="1"/>
              </p:cNvSpPr>
              <p:nvPr/>
            </p:nvSpPr>
            <p:spPr bwMode="auto">
              <a:xfrm rot="-19276410" flipH="1" flipV="1">
                <a:off x="3807" y="118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 name="Oval 150"/>
              <p:cNvSpPr>
                <a:spLocks noChangeArrowheads="1"/>
              </p:cNvSpPr>
              <p:nvPr/>
            </p:nvSpPr>
            <p:spPr bwMode="auto">
              <a:xfrm rot="-19276410" flipH="1" flipV="1">
                <a:off x="3732" y="1128"/>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9" name="Oval 151"/>
              <p:cNvSpPr>
                <a:spLocks noChangeArrowheads="1"/>
              </p:cNvSpPr>
              <p:nvPr/>
            </p:nvSpPr>
            <p:spPr bwMode="auto">
              <a:xfrm rot="-19276410" flipH="1" flipV="1">
                <a:off x="3957" y="100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 name="Oval 152"/>
              <p:cNvSpPr>
                <a:spLocks noChangeArrowheads="1"/>
              </p:cNvSpPr>
              <p:nvPr/>
            </p:nvSpPr>
            <p:spPr bwMode="auto">
              <a:xfrm rot="-19276410" flipH="1" flipV="1">
                <a:off x="3882" y="94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71" name="Group 153"/>
              <p:cNvGrpSpPr>
                <a:grpSpLocks/>
              </p:cNvGrpSpPr>
              <p:nvPr/>
            </p:nvGrpSpPr>
            <p:grpSpPr bwMode="auto">
              <a:xfrm rot="16200000" flipH="1" flipV="1">
                <a:off x="3600" y="480"/>
                <a:ext cx="192" cy="288"/>
                <a:chOff x="3024" y="3600"/>
                <a:chExt cx="192" cy="288"/>
              </a:xfrm>
            </p:grpSpPr>
            <p:sp>
              <p:nvSpPr>
                <p:cNvPr id="211" name="Oval 154"/>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 name="Oval 155"/>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3" name="Group 156"/>
                <p:cNvGrpSpPr>
                  <a:grpSpLocks/>
                </p:cNvGrpSpPr>
                <p:nvPr/>
              </p:nvGrpSpPr>
              <p:grpSpPr bwMode="auto">
                <a:xfrm>
                  <a:off x="3024" y="3684"/>
                  <a:ext cx="48" cy="144"/>
                  <a:chOff x="3024" y="3696"/>
                  <a:chExt cx="48" cy="144"/>
                </a:xfrm>
              </p:grpSpPr>
              <p:sp>
                <p:nvSpPr>
                  <p:cNvPr id="216" name="Oval 157"/>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 name="Oval 158"/>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14" name="Oval 159"/>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 name="Oval 160"/>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72" name="Oval 161"/>
              <p:cNvSpPr>
                <a:spLocks noChangeArrowheads="1"/>
              </p:cNvSpPr>
              <p:nvPr/>
            </p:nvSpPr>
            <p:spPr bwMode="auto">
              <a:xfrm rot="-13684287" flipH="1" flipV="1">
                <a:off x="4238" y="1017"/>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3" name="Oval 162"/>
              <p:cNvSpPr>
                <a:spLocks noChangeArrowheads="1"/>
              </p:cNvSpPr>
              <p:nvPr/>
            </p:nvSpPr>
            <p:spPr bwMode="auto">
              <a:xfrm rot="-13684287" flipH="1" flipV="1">
                <a:off x="4302" y="94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 name="Oval 163"/>
              <p:cNvSpPr>
                <a:spLocks noChangeArrowheads="1"/>
              </p:cNvSpPr>
              <p:nvPr/>
            </p:nvSpPr>
            <p:spPr bwMode="auto">
              <a:xfrm rot="-13684287" flipH="1" flipV="1">
                <a:off x="4400" y="11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5" name="Oval 164"/>
              <p:cNvSpPr>
                <a:spLocks noChangeArrowheads="1"/>
              </p:cNvSpPr>
              <p:nvPr/>
            </p:nvSpPr>
            <p:spPr bwMode="auto">
              <a:xfrm rot="-13684287" flipH="1" flipV="1">
                <a:off x="4464" y="108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76" name="Group 165"/>
              <p:cNvGrpSpPr>
                <a:grpSpLocks/>
              </p:cNvGrpSpPr>
              <p:nvPr/>
            </p:nvGrpSpPr>
            <p:grpSpPr bwMode="auto">
              <a:xfrm rot="-19276410" flipH="1" flipV="1">
                <a:off x="4656" y="960"/>
                <a:ext cx="192" cy="288"/>
                <a:chOff x="3024" y="3600"/>
                <a:chExt cx="192" cy="288"/>
              </a:xfrm>
            </p:grpSpPr>
            <p:sp>
              <p:nvSpPr>
                <p:cNvPr id="204" name="Oval 203"/>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 name="Oval 204"/>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06" name="Group 205"/>
                <p:cNvGrpSpPr>
                  <a:grpSpLocks/>
                </p:cNvGrpSpPr>
                <p:nvPr/>
              </p:nvGrpSpPr>
              <p:grpSpPr bwMode="auto">
                <a:xfrm>
                  <a:off x="3024" y="3684"/>
                  <a:ext cx="48" cy="144"/>
                  <a:chOff x="3024" y="3696"/>
                  <a:chExt cx="48" cy="144"/>
                </a:xfrm>
              </p:grpSpPr>
              <p:sp>
                <p:nvSpPr>
                  <p:cNvPr id="209" name="Oval 169"/>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 name="Oval 170"/>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07" name="Oval 171"/>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 name="Oval 172"/>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7" name="Group 173"/>
              <p:cNvGrpSpPr>
                <a:grpSpLocks/>
              </p:cNvGrpSpPr>
              <p:nvPr/>
            </p:nvGrpSpPr>
            <p:grpSpPr bwMode="auto">
              <a:xfrm rot="16200000" flipH="1" flipV="1">
                <a:off x="4464" y="480"/>
                <a:ext cx="192" cy="288"/>
                <a:chOff x="3024" y="3600"/>
                <a:chExt cx="192" cy="288"/>
              </a:xfrm>
            </p:grpSpPr>
            <p:sp>
              <p:nvSpPr>
                <p:cNvPr id="197" name="Oval 174"/>
                <p:cNvSpPr>
                  <a:spLocks noChangeArrowheads="1"/>
                </p:cNvSpPr>
                <p:nvPr/>
              </p:nvSpPr>
              <p:spPr bwMode="auto">
                <a:xfrm>
                  <a:off x="3072"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8" name="Oval 175"/>
                <p:cNvSpPr>
                  <a:spLocks noChangeArrowheads="1"/>
                </p:cNvSpPr>
                <p:nvPr/>
              </p:nvSpPr>
              <p:spPr bwMode="auto">
                <a:xfrm>
                  <a:off x="3168" y="360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99" name="Group 176"/>
                <p:cNvGrpSpPr>
                  <a:grpSpLocks/>
                </p:cNvGrpSpPr>
                <p:nvPr/>
              </p:nvGrpSpPr>
              <p:grpSpPr bwMode="auto">
                <a:xfrm>
                  <a:off x="3024" y="3684"/>
                  <a:ext cx="48" cy="144"/>
                  <a:chOff x="3024" y="3696"/>
                  <a:chExt cx="48" cy="144"/>
                </a:xfrm>
              </p:grpSpPr>
              <p:sp>
                <p:nvSpPr>
                  <p:cNvPr id="202" name="Oval 177"/>
                  <p:cNvSpPr>
                    <a:spLocks noChangeArrowheads="1"/>
                  </p:cNvSpPr>
                  <p:nvPr/>
                </p:nvSpPr>
                <p:spPr bwMode="auto">
                  <a:xfrm>
                    <a:off x="3024" y="36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3" name="Oval 178"/>
                  <p:cNvSpPr>
                    <a:spLocks noChangeArrowheads="1"/>
                  </p:cNvSpPr>
                  <p:nvPr/>
                </p:nvSpPr>
                <p:spPr bwMode="auto">
                  <a:xfrm>
                    <a:off x="3024" y="379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00" name="Oval 179"/>
                <p:cNvSpPr>
                  <a:spLocks noChangeArrowheads="1"/>
                </p:cNvSpPr>
                <p:nvPr/>
              </p:nvSpPr>
              <p:spPr bwMode="auto">
                <a:xfrm>
                  <a:off x="3072"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1" name="Oval 180"/>
                <p:cNvSpPr>
                  <a:spLocks noChangeArrowheads="1"/>
                </p:cNvSpPr>
                <p:nvPr/>
              </p:nvSpPr>
              <p:spPr bwMode="auto">
                <a:xfrm>
                  <a:off x="3168" y="384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78" name="AutoShape 181"/>
              <p:cNvSpPr>
                <a:spLocks noChangeAspect="1" noChangeArrowheads="1" noTextEdit="1"/>
              </p:cNvSpPr>
              <p:nvPr/>
            </p:nvSpPr>
            <p:spPr bwMode="auto">
              <a:xfrm>
                <a:off x="3456" y="602"/>
                <a:ext cx="469"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9" name="Line 182"/>
              <p:cNvSpPr>
                <a:spLocks noChangeShapeType="1"/>
              </p:cNvSpPr>
              <p:nvPr/>
            </p:nvSpPr>
            <p:spPr bwMode="auto">
              <a:xfrm flipH="1">
                <a:off x="3574" y="975"/>
                <a:ext cx="55" cy="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183"/>
              <p:cNvSpPr>
                <a:spLocks noChangeShapeType="1"/>
              </p:cNvSpPr>
              <p:nvPr/>
            </p:nvSpPr>
            <p:spPr bwMode="auto">
              <a:xfrm flipH="1" flipV="1">
                <a:off x="3744" y="954"/>
                <a:ext cx="79"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184"/>
              <p:cNvSpPr>
                <a:spLocks noChangeShapeType="1"/>
              </p:cNvSpPr>
              <p:nvPr/>
            </p:nvSpPr>
            <p:spPr bwMode="auto">
              <a:xfrm flipH="1" flipV="1">
                <a:off x="3736" y="986"/>
                <a:ext cx="66"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185"/>
              <p:cNvSpPr>
                <a:spLocks noChangeShapeType="1"/>
              </p:cNvSpPr>
              <p:nvPr/>
            </p:nvSpPr>
            <p:spPr bwMode="auto">
              <a:xfrm>
                <a:off x="3686" y="746"/>
                <a:ext cx="1"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Rectangle 186"/>
              <p:cNvSpPr>
                <a:spLocks noChangeArrowheads="1"/>
              </p:cNvSpPr>
              <p:nvPr/>
            </p:nvSpPr>
            <p:spPr bwMode="auto">
              <a:xfrm>
                <a:off x="3462" y="974"/>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84" name="Rectangle 187"/>
              <p:cNvSpPr>
                <a:spLocks noChangeArrowheads="1"/>
              </p:cNvSpPr>
              <p:nvPr/>
            </p:nvSpPr>
            <p:spPr bwMode="auto">
              <a:xfrm>
                <a:off x="3632" y="805"/>
                <a:ext cx="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dirty="0">
                    <a:solidFill>
                      <a:srgbClr val="000000"/>
                    </a:solidFill>
                  </a:rPr>
                  <a:t>N</a:t>
                </a:r>
                <a:endParaRPr lang="en-US" altLang="en-US" dirty="0"/>
              </a:p>
            </p:txBody>
          </p:sp>
          <p:sp>
            <p:nvSpPr>
              <p:cNvPr id="185" name="Rectangle 188"/>
              <p:cNvSpPr>
                <a:spLocks noChangeArrowheads="1"/>
              </p:cNvSpPr>
              <p:nvPr/>
            </p:nvSpPr>
            <p:spPr bwMode="auto">
              <a:xfrm>
                <a:off x="3802" y="974"/>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86" name="Rectangle 189"/>
              <p:cNvSpPr>
                <a:spLocks noChangeArrowheads="1"/>
              </p:cNvSpPr>
              <p:nvPr/>
            </p:nvSpPr>
            <p:spPr bwMode="auto">
              <a:xfrm>
                <a:off x="3632" y="565"/>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grpSp>
            <p:nvGrpSpPr>
              <p:cNvPr id="187" name="Group 190"/>
              <p:cNvGrpSpPr>
                <a:grpSpLocks noChangeAspect="1"/>
              </p:cNvGrpSpPr>
              <p:nvPr/>
            </p:nvGrpSpPr>
            <p:grpSpPr bwMode="auto">
              <a:xfrm>
                <a:off x="4320" y="565"/>
                <a:ext cx="469" cy="587"/>
                <a:chOff x="4320" y="565"/>
                <a:chExt cx="469" cy="587"/>
              </a:xfrm>
            </p:grpSpPr>
            <p:sp>
              <p:nvSpPr>
                <p:cNvPr id="188" name="AutoShape 191"/>
                <p:cNvSpPr>
                  <a:spLocks noChangeAspect="1" noChangeArrowheads="1" noTextEdit="1"/>
                </p:cNvSpPr>
                <p:nvPr/>
              </p:nvSpPr>
              <p:spPr bwMode="auto">
                <a:xfrm>
                  <a:off x="4320" y="602"/>
                  <a:ext cx="469"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9" name="Line 192"/>
                <p:cNvSpPr>
                  <a:spLocks noChangeShapeType="1"/>
                </p:cNvSpPr>
                <p:nvPr/>
              </p:nvSpPr>
              <p:spPr bwMode="auto">
                <a:xfrm flipH="1">
                  <a:off x="4429" y="949"/>
                  <a:ext cx="69" cy="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Line 193"/>
                <p:cNvSpPr>
                  <a:spLocks noChangeShapeType="1"/>
                </p:cNvSpPr>
                <p:nvPr/>
              </p:nvSpPr>
              <p:spPr bwMode="auto">
                <a:xfrm flipH="1">
                  <a:off x="4448" y="981"/>
                  <a:ext cx="59"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194"/>
                <p:cNvSpPr>
                  <a:spLocks noChangeShapeType="1"/>
                </p:cNvSpPr>
                <p:nvPr/>
              </p:nvSpPr>
              <p:spPr bwMode="auto">
                <a:xfrm flipH="1" flipV="1">
                  <a:off x="4615" y="981"/>
                  <a:ext cx="60" cy="6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195"/>
                <p:cNvSpPr>
                  <a:spLocks noChangeShapeType="1"/>
                </p:cNvSpPr>
                <p:nvPr/>
              </p:nvSpPr>
              <p:spPr bwMode="auto">
                <a:xfrm>
                  <a:off x="4550" y="746"/>
                  <a:ext cx="1"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Rectangle 196"/>
                <p:cNvSpPr>
                  <a:spLocks noChangeArrowheads="1"/>
                </p:cNvSpPr>
                <p:nvPr/>
              </p:nvSpPr>
              <p:spPr bwMode="auto">
                <a:xfrm>
                  <a:off x="4326" y="974"/>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94" name="Rectangle 197"/>
                <p:cNvSpPr>
                  <a:spLocks noChangeArrowheads="1"/>
                </p:cNvSpPr>
                <p:nvPr/>
              </p:nvSpPr>
              <p:spPr bwMode="auto">
                <a:xfrm>
                  <a:off x="4496" y="805"/>
                  <a:ext cx="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N</a:t>
                  </a:r>
                  <a:endParaRPr lang="en-US" altLang="en-US"/>
                </a:p>
              </p:txBody>
            </p:sp>
            <p:sp>
              <p:nvSpPr>
                <p:cNvPr id="195" name="Rectangle 198"/>
                <p:cNvSpPr>
                  <a:spLocks noChangeArrowheads="1"/>
                </p:cNvSpPr>
                <p:nvPr/>
              </p:nvSpPr>
              <p:spPr bwMode="auto">
                <a:xfrm>
                  <a:off x="4666" y="974"/>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96" name="Rectangle 199"/>
                <p:cNvSpPr>
                  <a:spLocks noChangeArrowheads="1"/>
                </p:cNvSpPr>
                <p:nvPr/>
              </p:nvSpPr>
              <p:spPr bwMode="auto">
                <a:xfrm>
                  <a:off x="4496" y="565"/>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grpSp>
        </p:grpSp>
        <p:sp>
          <p:nvSpPr>
            <p:cNvPr id="157" name="Line 200"/>
            <p:cNvSpPr>
              <a:spLocks noChangeShapeType="1"/>
            </p:cNvSpPr>
            <p:nvPr/>
          </p:nvSpPr>
          <p:spPr bwMode="auto">
            <a:xfrm>
              <a:off x="4032" y="816"/>
              <a:ext cx="240" cy="0"/>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 name="Line 201"/>
            <p:cNvSpPr>
              <a:spLocks noChangeShapeType="1"/>
            </p:cNvSpPr>
            <p:nvPr/>
          </p:nvSpPr>
          <p:spPr bwMode="auto">
            <a:xfrm>
              <a:off x="3120" y="816"/>
              <a:ext cx="240" cy="0"/>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209996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Lewis Dot Structures: In-Class Practice</a:t>
            </a:r>
          </a:p>
        </p:txBody>
      </p:sp>
      <p:sp>
        <p:nvSpPr>
          <p:cNvPr id="40" name="Text Box 9"/>
          <p:cNvSpPr txBox="1">
            <a:spLocks noChangeArrowheads="1"/>
          </p:cNvSpPr>
          <p:nvPr/>
        </p:nvSpPr>
        <p:spPr bwMode="auto">
          <a:xfrm>
            <a:off x="8137525" y="2883368"/>
            <a:ext cx="3722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-1</a:t>
            </a:r>
          </a:p>
        </p:txBody>
      </p:sp>
      <p:sp>
        <p:nvSpPr>
          <p:cNvPr id="41" name="AutoShape 36"/>
          <p:cNvSpPr>
            <a:spLocks noChangeArrowheads="1"/>
          </p:cNvSpPr>
          <p:nvPr/>
        </p:nvSpPr>
        <p:spPr bwMode="auto">
          <a:xfrm>
            <a:off x="3733800" y="2989730"/>
            <a:ext cx="4419600" cy="1752600"/>
          </a:xfrm>
          <a:prstGeom prst="bracketPair">
            <a:avLst>
              <a:gd name="adj" fmla="val 16667"/>
            </a:avLst>
          </a:prstGeom>
          <a:noFill/>
          <a:ln w="9525">
            <a:solidFill>
              <a:schemeClr val="tx1"/>
            </a:solidFill>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2" name="Group 202"/>
          <p:cNvGrpSpPr>
            <a:grpSpLocks/>
          </p:cNvGrpSpPr>
          <p:nvPr/>
        </p:nvGrpSpPr>
        <p:grpSpPr bwMode="auto">
          <a:xfrm>
            <a:off x="3962400" y="3034180"/>
            <a:ext cx="4267200" cy="1479550"/>
            <a:chOff x="2448" y="3244"/>
            <a:chExt cx="2688" cy="932"/>
          </a:xfrm>
        </p:grpSpPr>
        <p:grpSp>
          <p:nvGrpSpPr>
            <p:cNvPr id="43" name="Group 203"/>
            <p:cNvGrpSpPr>
              <a:grpSpLocks/>
            </p:cNvGrpSpPr>
            <p:nvPr/>
          </p:nvGrpSpPr>
          <p:grpSpPr bwMode="auto">
            <a:xfrm>
              <a:off x="2939" y="3628"/>
              <a:ext cx="1979" cy="213"/>
              <a:chOff x="3003" y="2112"/>
              <a:chExt cx="1979" cy="213"/>
            </a:xfrm>
          </p:grpSpPr>
          <p:sp>
            <p:nvSpPr>
              <p:cNvPr id="122" name="Text Box 204"/>
              <p:cNvSpPr txBox="1">
                <a:spLocks noChangeArrowheads="1"/>
              </p:cNvSpPr>
              <p:nvPr/>
            </p:nvSpPr>
            <p:spPr bwMode="auto">
              <a:xfrm>
                <a:off x="3003" y="2112"/>
                <a:ext cx="24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sp>
            <p:nvSpPr>
              <p:cNvPr id="123" name="Text Box 205"/>
              <p:cNvSpPr txBox="1">
                <a:spLocks noChangeArrowheads="1"/>
              </p:cNvSpPr>
              <p:nvPr/>
            </p:nvSpPr>
            <p:spPr bwMode="auto">
              <a:xfrm>
                <a:off x="3871" y="2112"/>
                <a:ext cx="24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sp>
            <p:nvSpPr>
              <p:cNvPr id="124" name="Text Box 206"/>
              <p:cNvSpPr txBox="1">
                <a:spLocks noChangeArrowheads="1"/>
              </p:cNvSpPr>
              <p:nvPr/>
            </p:nvSpPr>
            <p:spPr bwMode="auto">
              <a:xfrm>
                <a:off x="4735" y="2112"/>
                <a:ext cx="24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grpSp>
        <p:grpSp>
          <p:nvGrpSpPr>
            <p:cNvPr id="44" name="Group 207"/>
            <p:cNvGrpSpPr>
              <a:grpSpLocks/>
            </p:cNvGrpSpPr>
            <p:nvPr/>
          </p:nvGrpSpPr>
          <p:grpSpPr bwMode="auto">
            <a:xfrm>
              <a:off x="2448" y="3244"/>
              <a:ext cx="2688" cy="932"/>
              <a:chOff x="2400" y="3264"/>
              <a:chExt cx="2688" cy="932"/>
            </a:xfrm>
          </p:grpSpPr>
          <p:grpSp>
            <p:nvGrpSpPr>
              <p:cNvPr id="45" name="Group 208"/>
              <p:cNvGrpSpPr>
                <a:grpSpLocks/>
              </p:cNvGrpSpPr>
              <p:nvPr/>
            </p:nvGrpSpPr>
            <p:grpSpPr bwMode="auto">
              <a:xfrm>
                <a:off x="2585" y="3360"/>
                <a:ext cx="2359" cy="710"/>
                <a:chOff x="2681" y="1870"/>
                <a:chExt cx="2359" cy="710"/>
              </a:xfrm>
            </p:grpSpPr>
            <p:graphicFrame>
              <p:nvGraphicFramePr>
                <p:cNvPr id="53" name="Object 209"/>
                <p:cNvGraphicFramePr>
                  <a:graphicFrameLocks noChangeAspect="1"/>
                </p:cNvGraphicFramePr>
                <p:nvPr/>
              </p:nvGraphicFramePr>
              <p:xfrm>
                <a:off x="2774" y="1946"/>
                <a:ext cx="469" cy="550"/>
              </p:xfrm>
              <a:graphic>
                <a:graphicData uri="http://schemas.openxmlformats.org/presentationml/2006/ole">
                  <mc:AlternateContent xmlns:mc="http://schemas.openxmlformats.org/markup-compatibility/2006">
                    <mc:Choice xmlns:v="urn:schemas-microsoft-com:vml" Requires="v">
                      <p:oleObj spid="_x0000_s44292" name="CS ChemDraw Drawing" r:id="rId4" imgW="3733800" imgH="4381500" progId="ChemDraw.Document.6.0">
                        <p:embed/>
                      </p:oleObj>
                    </mc:Choice>
                    <mc:Fallback>
                      <p:oleObj name="CS ChemDraw Drawing" r:id="rId4" imgW="3733800" imgH="438150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 y="1946"/>
                              <a:ext cx="469"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4" name="Oval 210"/>
                <p:cNvSpPr>
                  <a:spLocks noChangeArrowheads="1"/>
                </p:cNvSpPr>
                <p:nvPr/>
              </p:nvSpPr>
              <p:spPr bwMode="auto">
                <a:xfrm rot="-13684287" flipH="1" flipV="1">
                  <a:off x="2681" y="236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Oval 211"/>
                <p:cNvSpPr>
                  <a:spLocks noChangeArrowheads="1"/>
                </p:cNvSpPr>
                <p:nvPr/>
              </p:nvSpPr>
              <p:spPr bwMode="auto">
                <a:xfrm rot="-13684287" flipH="1" flipV="1">
                  <a:off x="2745" y="229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Oval 212"/>
                <p:cNvSpPr>
                  <a:spLocks noChangeArrowheads="1"/>
                </p:cNvSpPr>
                <p:nvPr/>
              </p:nvSpPr>
              <p:spPr bwMode="auto">
                <a:xfrm rot="-13684287" flipH="1" flipV="1">
                  <a:off x="2711" y="24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Oval 213"/>
                <p:cNvSpPr>
                  <a:spLocks noChangeArrowheads="1"/>
                </p:cNvSpPr>
                <p:nvPr/>
              </p:nvSpPr>
              <p:spPr bwMode="auto">
                <a:xfrm rot="-13684287" flipH="1" flipV="1">
                  <a:off x="2782" y="2517"/>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Oval 214"/>
                <p:cNvSpPr>
                  <a:spLocks noChangeArrowheads="1"/>
                </p:cNvSpPr>
                <p:nvPr/>
              </p:nvSpPr>
              <p:spPr bwMode="auto">
                <a:xfrm rot="-13684287" flipH="1" flipV="1">
                  <a:off x="2860" y="252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 name="Oval 215"/>
                <p:cNvSpPr>
                  <a:spLocks noChangeArrowheads="1"/>
                </p:cNvSpPr>
                <p:nvPr/>
              </p:nvSpPr>
              <p:spPr bwMode="auto">
                <a:xfrm rot="-13684287" flipH="1" flipV="1">
                  <a:off x="2924" y="245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 name="Oval 216"/>
                <p:cNvSpPr>
                  <a:spLocks noChangeArrowheads="1"/>
                </p:cNvSpPr>
                <p:nvPr/>
              </p:nvSpPr>
              <p:spPr bwMode="auto">
                <a:xfrm rot="-19276410" flipH="1" flipV="1">
                  <a:off x="3114" y="253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 name="Oval 217"/>
                <p:cNvSpPr>
                  <a:spLocks noChangeArrowheads="1"/>
                </p:cNvSpPr>
                <p:nvPr/>
              </p:nvSpPr>
              <p:spPr bwMode="auto">
                <a:xfrm rot="-19276410" flipH="1" flipV="1">
                  <a:off x="3039" y="247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 name="Oval 218"/>
                <p:cNvSpPr>
                  <a:spLocks noChangeArrowheads="1"/>
                </p:cNvSpPr>
                <p:nvPr/>
              </p:nvSpPr>
              <p:spPr bwMode="auto">
                <a:xfrm rot="-19276410" flipH="1" flipV="1">
                  <a:off x="3203" y="24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 name="Oval 219"/>
                <p:cNvSpPr>
                  <a:spLocks noChangeArrowheads="1"/>
                </p:cNvSpPr>
                <p:nvPr/>
              </p:nvSpPr>
              <p:spPr bwMode="auto">
                <a:xfrm rot="-19276410" flipH="1" flipV="1">
                  <a:off x="3264" y="242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 name="Oval 220"/>
                <p:cNvSpPr>
                  <a:spLocks noChangeArrowheads="1"/>
                </p:cNvSpPr>
                <p:nvPr/>
              </p:nvSpPr>
              <p:spPr bwMode="auto">
                <a:xfrm rot="-19276410" flipH="1" flipV="1">
                  <a:off x="3264" y="234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221"/>
                <p:cNvSpPr>
                  <a:spLocks noChangeArrowheads="1"/>
                </p:cNvSpPr>
                <p:nvPr/>
              </p:nvSpPr>
              <p:spPr bwMode="auto">
                <a:xfrm rot="-19276410" flipH="1" flipV="1">
                  <a:off x="3189" y="228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 name="Oval 222"/>
                <p:cNvSpPr>
                  <a:spLocks noChangeArrowheads="1"/>
                </p:cNvSpPr>
                <p:nvPr/>
              </p:nvSpPr>
              <p:spPr bwMode="auto">
                <a:xfrm rot="16200000" flipH="1" flipV="1">
                  <a:off x="3099" y="1919"/>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 name="Oval 223"/>
                <p:cNvSpPr>
                  <a:spLocks noChangeArrowheads="1"/>
                </p:cNvSpPr>
                <p:nvPr/>
              </p:nvSpPr>
              <p:spPr bwMode="auto">
                <a:xfrm rot="16200000" flipH="1" flipV="1">
                  <a:off x="3099" y="201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 name="Oval 224"/>
                <p:cNvSpPr>
                  <a:spLocks noChangeArrowheads="1"/>
                </p:cNvSpPr>
                <p:nvPr/>
              </p:nvSpPr>
              <p:spPr bwMode="auto">
                <a:xfrm rot="16200000" flipH="1" flipV="1">
                  <a:off x="2859" y="1919"/>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 name="Oval 225"/>
                <p:cNvSpPr>
                  <a:spLocks noChangeArrowheads="1"/>
                </p:cNvSpPr>
                <p:nvPr/>
              </p:nvSpPr>
              <p:spPr bwMode="auto">
                <a:xfrm rot="16200000" flipH="1" flipV="1">
                  <a:off x="2859" y="201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 name="Oval 226"/>
                <p:cNvSpPr>
                  <a:spLocks noChangeArrowheads="1"/>
                </p:cNvSpPr>
                <p:nvPr/>
              </p:nvSpPr>
              <p:spPr bwMode="auto">
                <a:xfrm rot="-13684287" flipH="1" flipV="1">
                  <a:off x="3545" y="236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 name="Oval 227"/>
                <p:cNvSpPr>
                  <a:spLocks noChangeArrowheads="1"/>
                </p:cNvSpPr>
                <p:nvPr/>
              </p:nvSpPr>
              <p:spPr bwMode="auto">
                <a:xfrm rot="-13684287" flipH="1" flipV="1">
                  <a:off x="3609" y="229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 name="Oval 228"/>
                <p:cNvSpPr>
                  <a:spLocks noChangeArrowheads="1"/>
                </p:cNvSpPr>
                <p:nvPr/>
              </p:nvSpPr>
              <p:spPr bwMode="auto">
                <a:xfrm rot="-13684287" flipH="1" flipV="1">
                  <a:off x="3575" y="245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 name="Oval 229"/>
                <p:cNvSpPr>
                  <a:spLocks noChangeArrowheads="1"/>
                </p:cNvSpPr>
                <p:nvPr/>
              </p:nvSpPr>
              <p:spPr bwMode="auto">
                <a:xfrm rot="-13684287" flipH="1" flipV="1">
                  <a:off x="3646" y="2517"/>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 name="Oval 230"/>
                <p:cNvSpPr>
                  <a:spLocks noChangeArrowheads="1"/>
                </p:cNvSpPr>
                <p:nvPr/>
              </p:nvSpPr>
              <p:spPr bwMode="auto">
                <a:xfrm rot="-13684287" flipH="1" flipV="1">
                  <a:off x="3724" y="252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 name="Oval 231"/>
                <p:cNvSpPr>
                  <a:spLocks noChangeArrowheads="1"/>
                </p:cNvSpPr>
                <p:nvPr/>
              </p:nvSpPr>
              <p:spPr bwMode="auto">
                <a:xfrm rot="-13684287" flipH="1" flipV="1">
                  <a:off x="3788" y="245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 name="Oval 232"/>
                <p:cNvSpPr>
                  <a:spLocks noChangeArrowheads="1"/>
                </p:cNvSpPr>
                <p:nvPr/>
              </p:nvSpPr>
              <p:spPr bwMode="auto">
                <a:xfrm rot="-19276410" flipH="1" flipV="1">
                  <a:off x="3978" y="253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 name="Oval 233"/>
                <p:cNvSpPr>
                  <a:spLocks noChangeArrowheads="1"/>
                </p:cNvSpPr>
                <p:nvPr/>
              </p:nvSpPr>
              <p:spPr bwMode="auto">
                <a:xfrm rot="-19276410" flipH="1" flipV="1">
                  <a:off x="3903" y="247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8" name="Oval 234"/>
                <p:cNvSpPr>
                  <a:spLocks noChangeArrowheads="1"/>
                </p:cNvSpPr>
                <p:nvPr/>
              </p:nvSpPr>
              <p:spPr bwMode="auto">
                <a:xfrm rot="-19276410" flipH="1" flipV="1">
                  <a:off x="4128" y="234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 name="Oval 235"/>
                <p:cNvSpPr>
                  <a:spLocks noChangeArrowheads="1"/>
                </p:cNvSpPr>
                <p:nvPr/>
              </p:nvSpPr>
              <p:spPr bwMode="auto">
                <a:xfrm rot="-19276410" flipH="1" flipV="1">
                  <a:off x="4053" y="228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 name="Oval 236"/>
                <p:cNvSpPr>
                  <a:spLocks noChangeArrowheads="1"/>
                </p:cNvSpPr>
                <p:nvPr/>
              </p:nvSpPr>
              <p:spPr bwMode="auto">
                <a:xfrm rot="16200000" flipH="1" flipV="1">
                  <a:off x="3963" y="1919"/>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 name="Oval 237"/>
                <p:cNvSpPr>
                  <a:spLocks noChangeArrowheads="1"/>
                </p:cNvSpPr>
                <p:nvPr/>
              </p:nvSpPr>
              <p:spPr bwMode="auto">
                <a:xfrm rot="16200000" flipH="1" flipV="1">
                  <a:off x="3963" y="201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 name="Oval 238"/>
                <p:cNvSpPr>
                  <a:spLocks noChangeArrowheads="1"/>
                </p:cNvSpPr>
                <p:nvPr/>
              </p:nvSpPr>
              <p:spPr bwMode="auto">
                <a:xfrm rot="16200000" flipH="1" flipV="1">
                  <a:off x="3879" y="187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3" name="Oval 239"/>
                <p:cNvSpPr>
                  <a:spLocks noChangeArrowheads="1"/>
                </p:cNvSpPr>
                <p:nvPr/>
              </p:nvSpPr>
              <p:spPr bwMode="auto">
                <a:xfrm rot="16200000" flipH="1" flipV="1">
                  <a:off x="3783" y="187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 name="Oval 240"/>
                <p:cNvSpPr>
                  <a:spLocks noChangeArrowheads="1"/>
                </p:cNvSpPr>
                <p:nvPr/>
              </p:nvSpPr>
              <p:spPr bwMode="auto">
                <a:xfrm rot="16200000" flipH="1" flipV="1">
                  <a:off x="3723" y="1919"/>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 name="Oval 241"/>
                <p:cNvSpPr>
                  <a:spLocks noChangeArrowheads="1"/>
                </p:cNvSpPr>
                <p:nvPr/>
              </p:nvSpPr>
              <p:spPr bwMode="auto">
                <a:xfrm rot="16200000" flipH="1" flipV="1">
                  <a:off x="3723" y="201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 name="Oval 242"/>
                <p:cNvSpPr>
                  <a:spLocks noChangeArrowheads="1"/>
                </p:cNvSpPr>
                <p:nvPr/>
              </p:nvSpPr>
              <p:spPr bwMode="auto">
                <a:xfrm rot="-13684287" flipH="1" flipV="1">
                  <a:off x="4409" y="236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 name="Oval 243"/>
                <p:cNvSpPr>
                  <a:spLocks noChangeArrowheads="1"/>
                </p:cNvSpPr>
                <p:nvPr/>
              </p:nvSpPr>
              <p:spPr bwMode="auto">
                <a:xfrm rot="-13684287" flipH="1" flipV="1">
                  <a:off x="4473" y="229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8" name="Oval 244"/>
                <p:cNvSpPr>
                  <a:spLocks noChangeArrowheads="1"/>
                </p:cNvSpPr>
                <p:nvPr/>
              </p:nvSpPr>
              <p:spPr bwMode="auto">
                <a:xfrm rot="-13684287" flipH="1" flipV="1">
                  <a:off x="4571" y="24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 name="Oval 245"/>
                <p:cNvSpPr>
                  <a:spLocks noChangeArrowheads="1"/>
                </p:cNvSpPr>
                <p:nvPr/>
              </p:nvSpPr>
              <p:spPr bwMode="auto">
                <a:xfrm rot="-13684287" flipH="1" flipV="1">
                  <a:off x="4635" y="2424"/>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 name="Oval 246"/>
                <p:cNvSpPr>
                  <a:spLocks noChangeArrowheads="1"/>
                </p:cNvSpPr>
                <p:nvPr/>
              </p:nvSpPr>
              <p:spPr bwMode="auto">
                <a:xfrm rot="-19276410" flipH="1" flipV="1">
                  <a:off x="4842" y="253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 name="Oval 247"/>
                <p:cNvSpPr>
                  <a:spLocks noChangeArrowheads="1"/>
                </p:cNvSpPr>
                <p:nvPr/>
              </p:nvSpPr>
              <p:spPr bwMode="auto">
                <a:xfrm rot="-19276410" flipH="1" flipV="1">
                  <a:off x="4767" y="2472"/>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 name="Oval 248"/>
                <p:cNvSpPr>
                  <a:spLocks noChangeArrowheads="1"/>
                </p:cNvSpPr>
                <p:nvPr/>
              </p:nvSpPr>
              <p:spPr bwMode="auto">
                <a:xfrm rot="-19276410" flipH="1" flipV="1">
                  <a:off x="4931" y="2496"/>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 name="Oval 249"/>
                <p:cNvSpPr>
                  <a:spLocks noChangeArrowheads="1"/>
                </p:cNvSpPr>
                <p:nvPr/>
              </p:nvSpPr>
              <p:spPr bwMode="auto">
                <a:xfrm rot="-19276410" flipH="1" flipV="1">
                  <a:off x="4992" y="2421"/>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4" name="Oval 250"/>
                <p:cNvSpPr>
                  <a:spLocks noChangeArrowheads="1"/>
                </p:cNvSpPr>
                <p:nvPr/>
              </p:nvSpPr>
              <p:spPr bwMode="auto">
                <a:xfrm rot="-19276410" flipH="1" flipV="1">
                  <a:off x="4992" y="234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 name="Oval 251"/>
                <p:cNvSpPr>
                  <a:spLocks noChangeArrowheads="1"/>
                </p:cNvSpPr>
                <p:nvPr/>
              </p:nvSpPr>
              <p:spPr bwMode="auto">
                <a:xfrm rot="-19276410" flipH="1" flipV="1">
                  <a:off x="4917" y="228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 name="Oval 252"/>
                <p:cNvSpPr>
                  <a:spLocks noChangeArrowheads="1"/>
                </p:cNvSpPr>
                <p:nvPr/>
              </p:nvSpPr>
              <p:spPr bwMode="auto">
                <a:xfrm rot="16200000" flipH="1" flipV="1">
                  <a:off x="4827" y="1919"/>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7" name="Oval 253"/>
                <p:cNvSpPr>
                  <a:spLocks noChangeArrowheads="1"/>
                </p:cNvSpPr>
                <p:nvPr/>
              </p:nvSpPr>
              <p:spPr bwMode="auto">
                <a:xfrm rot="16200000" flipH="1" flipV="1">
                  <a:off x="4827" y="201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8" name="Oval 254"/>
                <p:cNvSpPr>
                  <a:spLocks noChangeArrowheads="1"/>
                </p:cNvSpPr>
                <p:nvPr/>
              </p:nvSpPr>
              <p:spPr bwMode="auto">
                <a:xfrm rot="16200000" flipH="1" flipV="1">
                  <a:off x="4743" y="187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9" name="Oval 255"/>
                <p:cNvSpPr>
                  <a:spLocks noChangeArrowheads="1"/>
                </p:cNvSpPr>
                <p:nvPr/>
              </p:nvSpPr>
              <p:spPr bwMode="auto">
                <a:xfrm rot="16200000" flipH="1" flipV="1">
                  <a:off x="4647" y="1870"/>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 name="Oval 256"/>
                <p:cNvSpPr>
                  <a:spLocks noChangeArrowheads="1"/>
                </p:cNvSpPr>
                <p:nvPr/>
              </p:nvSpPr>
              <p:spPr bwMode="auto">
                <a:xfrm rot="16200000" flipH="1" flipV="1">
                  <a:off x="4587" y="1919"/>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 name="Oval 257"/>
                <p:cNvSpPr>
                  <a:spLocks noChangeArrowheads="1"/>
                </p:cNvSpPr>
                <p:nvPr/>
              </p:nvSpPr>
              <p:spPr bwMode="auto">
                <a:xfrm rot="16200000" flipH="1" flipV="1">
                  <a:off x="4587" y="2015"/>
                  <a:ext cx="48" cy="48"/>
                </a:xfrm>
                <a:prstGeom prst="ellipse">
                  <a:avLst/>
                </a:prstGeom>
                <a:solidFill>
                  <a:schemeClr val="tx2"/>
                </a:solidFill>
                <a:ln w="9525">
                  <a:solidFill>
                    <a:schemeClr val="tx1"/>
                  </a:solidFill>
                  <a:round/>
                  <a:headEnd type="none" w="lg" len="lg"/>
                  <a:tailEnd type="non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 name="AutoShape 258"/>
                <p:cNvSpPr>
                  <a:spLocks noChangeAspect="1" noChangeArrowheads="1" noTextEdit="1"/>
                </p:cNvSpPr>
                <p:nvPr/>
              </p:nvSpPr>
              <p:spPr bwMode="auto">
                <a:xfrm>
                  <a:off x="3627" y="1946"/>
                  <a:ext cx="469"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 name="Line 259"/>
                <p:cNvSpPr>
                  <a:spLocks noChangeShapeType="1"/>
                </p:cNvSpPr>
                <p:nvPr/>
              </p:nvSpPr>
              <p:spPr bwMode="auto">
                <a:xfrm flipH="1">
                  <a:off x="3745" y="2319"/>
                  <a:ext cx="55" cy="5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260"/>
                <p:cNvSpPr>
                  <a:spLocks noChangeShapeType="1"/>
                </p:cNvSpPr>
                <p:nvPr/>
              </p:nvSpPr>
              <p:spPr bwMode="auto">
                <a:xfrm flipH="1" flipV="1">
                  <a:off x="3915" y="2298"/>
                  <a:ext cx="79"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261"/>
                <p:cNvSpPr>
                  <a:spLocks noChangeShapeType="1"/>
                </p:cNvSpPr>
                <p:nvPr/>
              </p:nvSpPr>
              <p:spPr bwMode="auto">
                <a:xfrm flipH="1" flipV="1">
                  <a:off x="3907" y="2330"/>
                  <a:ext cx="66"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262"/>
                <p:cNvSpPr>
                  <a:spLocks noChangeShapeType="1"/>
                </p:cNvSpPr>
                <p:nvPr/>
              </p:nvSpPr>
              <p:spPr bwMode="auto">
                <a:xfrm>
                  <a:off x="3857" y="2090"/>
                  <a:ext cx="1"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Rectangle 263"/>
                <p:cNvSpPr>
                  <a:spLocks noChangeArrowheads="1"/>
                </p:cNvSpPr>
                <p:nvPr/>
              </p:nvSpPr>
              <p:spPr bwMode="auto">
                <a:xfrm>
                  <a:off x="3633" y="2318"/>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08" name="Rectangle 264"/>
                <p:cNvSpPr>
                  <a:spLocks noChangeArrowheads="1"/>
                </p:cNvSpPr>
                <p:nvPr/>
              </p:nvSpPr>
              <p:spPr bwMode="auto">
                <a:xfrm>
                  <a:off x="3803" y="2149"/>
                  <a:ext cx="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N</a:t>
                  </a:r>
                  <a:endParaRPr lang="en-US" altLang="en-US"/>
                </a:p>
              </p:txBody>
            </p:sp>
            <p:sp>
              <p:nvSpPr>
                <p:cNvPr id="109" name="Rectangle 265"/>
                <p:cNvSpPr>
                  <a:spLocks noChangeArrowheads="1"/>
                </p:cNvSpPr>
                <p:nvPr/>
              </p:nvSpPr>
              <p:spPr bwMode="auto">
                <a:xfrm>
                  <a:off x="3973" y="2318"/>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10" name="Rectangle 266"/>
                <p:cNvSpPr>
                  <a:spLocks noChangeArrowheads="1"/>
                </p:cNvSpPr>
                <p:nvPr/>
              </p:nvSpPr>
              <p:spPr bwMode="auto">
                <a:xfrm>
                  <a:off x="3803" y="1909"/>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11" name="AutoShape 267"/>
                <p:cNvSpPr>
                  <a:spLocks noChangeAspect="1" noChangeArrowheads="1" noTextEdit="1"/>
                </p:cNvSpPr>
                <p:nvPr/>
              </p:nvSpPr>
              <p:spPr bwMode="auto">
                <a:xfrm>
                  <a:off x="4491" y="1946"/>
                  <a:ext cx="469"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 name="Line 268"/>
                <p:cNvSpPr>
                  <a:spLocks noChangeShapeType="1"/>
                </p:cNvSpPr>
                <p:nvPr/>
              </p:nvSpPr>
              <p:spPr bwMode="auto">
                <a:xfrm flipH="1">
                  <a:off x="4600" y="2293"/>
                  <a:ext cx="69" cy="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269"/>
                <p:cNvSpPr>
                  <a:spLocks noChangeShapeType="1"/>
                </p:cNvSpPr>
                <p:nvPr/>
              </p:nvSpPr>
              <p:spPr bwMode="auto">
                <a:xfrm flipH="1">
                  <a:off x="4619" y="2325"/>
                  <a:ext cx="59"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270"/>
                <p:cNvSpPr>
                  <a:spLocks noChangeShapeType="1"/>
                </p:cNvSpPr>
                <p:nvPr/>
              </p:nvSpPr>
              <p:spPr bwMode="auto">
                <a:xfrm flipH="1" flipV="1">
                  <a:off x="4786" y="2325"/>
                  <a:ext cx="60" cy="6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271"/>
                <p:cNvSpPr>
                  <a:spLocks noChangeShapeType="1"/>
                </p:cNvSpPr>
                <p:nvPr/>
              </p:nvSpPr>
              <p:spPr bwMode="auto">
                <a:xfrm>
                  <a:off x="4721" y="2090"/>
                  <a:ext cx="1"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Rectangle 272"/>
                <p:cNvSpPr>
                  <a:spLocks noChangeArrowheads="1"/>
                </p:cNvSpPr>
                <p:nvPr/>
              </p:nvSpPr>
              <p:spPr bwMode="auto">
                <a:xfrm>
                  <a:off x="4497" y="2318"/>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17" name="Rectangle 273"/>
                <p:cNvSpPr>
                  <a:spLocks noChangeArrowheads="1"/>
                </p:cNvSpPr>
                <p:nvPr/>
              </p:nvSpPr>
              <p:spPr bwMode="auto">
                <a:xfrm>
                  <a:off x="4667" y="2149"/>
                  <a:ext cx="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N</a:t>
                  </a:r>
                  <a:endParaRPr lang="en-US" altLang="en-US"/>
                </a:p>
              </p:txBody>
            </p:sp>
            <p:sp>
              <p:nvSpPr>
                <p:cNvPr id="118" name="Rectangle 274"/>
                <p:cNvSpPr>
                  <a:spLocks noChangeArrowheads="1"/>
                </p:cNvSpPr>
                <p:nvPr/>
              </p:nvSpPr>
              <p:spPr bwMode="auto">
                <a:xfrm>
                  <a:off x="4837" y="2318"/>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19" name="Rectangle 275"/>
                <p:cNvSpPr>
                  <a:spLocks noChangeArrowheads="1"/>
                </p:cNvSpPr>
                <p:nvPr/>
              </p:nvSpPr>
              <p:spPr bwMode="auto">
                <a:xfrm>
                  <a:off x="4667" y="1909"/>
                  <a:ext cx="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rPr>
                    <a:t>O</a:t>
                  </a:r>
                  <a:endParaRPr lang="en-US" altLang="en-US"/>
                </a:p>
              </p:txBody>
            </p:sp>
            <p:sp>
              <p:nvSpPr>
                <p:cNvPr id="120" name="Line 276"/>
                <p:cNvSpPr>
                  <a:spLocks noChangeShapeType="1"/>
                </p:cNvSpPr>
                <p:nvPr/>
              </p:nvSpPr>
              <p:spPr bwMode="auto">
                <a:xfrm>
                  <a:off x="3291" y="2064"/>
                  <a:ext cx="240" cy="0"/>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1" name="Line 277"/>
                <p:cNvSpPr>
                  <a:spLocks noChangeShapeType="1"/>
                </p:cNvSpPr>
                <p:nvPr/>
              </p:nvSpPr>
              <p:spPr bwMode="auto">
                <a:xfrm>
                  <a:off x="4203" y="2064"/>
                  <a:ext cx="240" cy="0"/>
                </a:xfrm>
                <a:prstGeom prst="line">
                  <a:avLst/>
                </a:prstGeom>
                <a:noFill/>
                <a:ln w="952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46" name="Group 278"/>
              <p:cNvGrpSpPr>
                <a:grpSpLocks/>
              </p:cNvGrpSpPr>
              <p:nvPr/>
            </p:nvGrpSpPr>
            <p:grpSpPr bwMode="auto">
              <a:xfrm>
                <a:off x="2400" y="3264"/>
                <a:ext cx="2688" cy="932"/>
                <a:chOff x="2496" y="1776"/>
                <a:chExt cx="2688" cy="932"/>
              </a:xfrm>
            </p:grpSpPr>
            <p:sp>
              <p:nvSpPr>
                <p:cNvPr id="47" name="Text Box 279"/>
                <p:cNvSpPr txBox="1">
                  <a:spLocks noChangeArrowheads="1"/>
                </p:cNvSpPr>
                <p:nvPr/>
              </p:nvSpPr>
              <p:spPr bwMode="auto">
                <a:xfrm>
                  <a:off x="3168" y="2140"/>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sp>
              <p:nvSpPr>
                <p:cNvPr id="48" name="Text Box 280"/>
                <p:cNvSpPr txBox="1">
                  <a:spLocks noChangeArrowheads="1"/>
                </p:cNvSpPr>
                <p:nvPr/>
              </p:nvSpPr>
              <p:spPr bwMode="auto">
                <a:xfrm>
                  <a:off x="3421" y="2140"/>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sp>
              <p:nvSpPr>
                <p:cNvPr id="49" name="Text Box 281"/>
                <p:cNvSpPr txBox="1">
                  <a:spLocks noChangeArrowheads="1"/>
                </p:cNvSpPr>
                <p:nvPr/>
              </p:nvSpPr>
              <p:spPr bwMode="auto">
                <a:xfrm>
                  <a:off x="3936" y="1776"/>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sp>
              <p:nvSpPr>
                <p:cNvPr id="50" name="Text Box 282"/>
                <p:cNvSpPr txBox="1">
                  <a:spLocks noChangeArrowheads="1"/>
                </p:cNvSpPr>
                <p:nvPr/>
              </p:nvSpPr>
              <p:spPr bwMode="auto">
                <a:xfrm>
                  <a:off x="4800" y="1776"/>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sp>
              <p:nvSpPr>
                <p:cNvPr id="51" name="Text Box 283"/>
                <p:cNvSpPr txBox="1">
                  <a:spLocks noChangeArrowheads="1"/>
                </p:cNvSpPr>
                <p:nvPr/>
              </p:nvSpPr>
              <p:spPr bwMode="auto">
                <a:xfrm>
                  <a:off x="4957" y="2496"/>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sp>
              <p:nvSpPr>
                <p:cNvPr id="52" name="Text Box 284"/>
                <p:cNvSpPr txBox="1">
                  <a:spLocks noChangeArrowheads="1"/>
                </p:cNvSpPr>
                <p:nvPr/>
              </p:nvSpPr>
              <p:spPr bwMode="auto">
                <a:xfrm>
                  <a:off x="2496" y="2188"/>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a:t>-1</a:t>
                  </a:r>
                </a:p>
              </p:txBody>
            </p:sp>
          </p:grpSp>
        </p:grpSp>
      </p:grpSp>
      <p:sp>
        <p:nvSpPr>
          <p:cNvPr id="125" name="Text Box 6"/>
          <p:cNvSpPr txBox="1">
            <a:spLocks noChangeArrowheads="1"/>
          </p:cNvSpPr>
          <p:nvPr/>
        </p:nvSpPr>
        <p:spPr bwMode="auto">
          <a:xfrm>
            <a:off x="949417" y="1729755"/>
            <a:ext cx="10642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u="sng" dirty="0"/>
              <a:t>Step 8:</a:t>
            </a:r>
          </a:p>
        </p:txBody>
      </p:sp>
    </p:spTree>
    <p:extLst>
      <p:ext uri="{BB962C8B-B14F-4D97-AF65-F5344CB8AC3E}">
        <p14:creationId xmlns:p14="http://schemas.microsoft.com/office/powerpoint/2010/main" val="16787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Lewis Dot Structures: Ionic Molecules</a:t>
            </a:r>
          </a:p>
        </p:txBody>
      </p:sp>
      <p:sp>
        <p:nvSpPr>
          <p:cNvPr id="3" name="Content Placeholder 2"/>
          <p:cNvSpPr>
            <a:spLocks noGrp="1"/>
          </p:cNvSpPr>
          <p:nvPr>
            <p:ph idx="1"/>
          </p:nvPr>
        </p:nvSpPr>
        <p:spPr/>
        <p:txBody>
          <a:bodyPr>
            <a:normAutofit/>
          </a:bodyPr>
          <a:lstStyle/>
          <a:p>
            <a:pPr marL="0" indent="0">
              <a:buNone/>
            </a:pPr>
            <a:r>
              <a:rPr lang="en-US" sz="2400" dirty="0"/>
              <a:t>Class Exercise:</a:t>
            </a:r>
          </a:p>
          <a:p>
            <a:pPr marL="342900" lvl="1" indent="0">
              <a:buNone/>
            </a:pPr>
            <a:r>
              <a:rPr lang="en-US" sz="2400" dirty="0"/>
              <a:t>Have students apply steps for Lewis dots structures of covalent molecules to ionic compounds.</a:t>
            </a:r>
          </a:p>
        </p:txBody>
      </p:sp>
    </p:spTree>
    <p:extLst>
      <p:ext uri="{BB962C8B-B14F-4D97-AF65-F5344CB8AC3E}">
        <p14:creationId xmlns:p14="http://schemas.microsoft.com/office/powerpoint/2010/main" val="619829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Outline</a:t>
            </a:r>
          </a:p>
        </p:txBody>
      </p:sp>
      <p:sp>
        <p:nvSpPr>
          <p:cNvPr id="3" name="Content Placeholder 2"/>
          <p:cNvSpPr>
            <a:spLocks noGrp="1"/>
          </p:cNvSpPr>
          <p:nvPr>
            <p:ph idx="1"/>
          </p:nvPr>
        </p:nvSpPr>
        <p:spPr/>
        <p:txBody>
          <a:bodyPr>
            <a:normAutofit/>
          </a:bodyPr>
          <a:lstStyle/>
          <a:p>
            <a:r>
              <a:rPr lang="en-US" sz="2400" dirty="0"/>
              <a:t>Molecules and Compounds</a:t>
            </a:r>
          </a:p>
          <a:p>
            <a:r>
              <a:rPr lang="en-US" sz="2400" dirty="0"/>
              <a:t>Drawing Molecules</a:t>
            </a:r>
          </a:p>
          <a:p>
            <a:r>
              <a:rPr lang="en-US" sz="2400" dirty="0">
                <a:solidFill>
                  <a:schemeClr val="accent2"/>
                </a:solidFill>
              </a:rPr>
              <a:t>Nomenclature of Molecules</a:t>
            </a:r>
          </a:p>
          <a:p>
            <a:r>
              <a:rPr lang="en-US" sz="2400" dirty="0"/>
              <a:t>Functional Groups</a:t>
            </a:r>
          </a:p>
          <a:p>
            <a:pPr lvl="1"/>
            <a:r>
              <a:rPr lang="en-US" sz="2400" dirty="0"/>
              <a:t>Properties</a:t>
            </a:r>
          </a:p>
        </p:txBody>
      </p:sp>
    </p:spTree>
    <p:extLst>
      <p:ext uri="{BB962C8B-B14F-4D97-AF65-F5344CB8AC3E}">
        <p14:creationId xmlns:p14="http://schemas.microsoft.com/office/powerpoint/2010/main" val="11554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Continuation of Dalton’s Theory</a:t>
            </a:r>
          </a:p>
        </p:txBody>
      </p:sp>
      <p:sp>
        <p:nvSpPr>
          <p:cNvPr id="8" name="Content Placeholder 7"/>
          <p:cNvSpPr>
            <a:spLocks noGrp="1"/>
          </p:cNvSpPr>
          <p:nvPr>
            <p:ph idx="1"/>
          </p:nvPr>
        </p:nvSpPr>
        <p:spPr>
          <a:xfrm>
            <a:off x="838200" y="2175392"/>
            <a:ext cx="6333565" cy="2102651"/>
          </a:xfrm>
        </p:spPr>
        <p:txBody>
          <a:bodyPr>
            <a:normAutofit/>
          </a:bodyPr>
          <a:lstStyle/>
          <a:p>
            <a:pPr marL="228600" lvl="2">
              <a:spcBef>
                <a:spcPts val="1000"/>
              </a:spcBef>
            </a:pPr>
            <a:r>
              <a:rPr lang="en-US" altLang="en-US" sz="2400" dirty="0"/>
              <a:t>Compounds/Molecules are formed when atoms of different elements combine in fixed proportions</a:t>
            </a:r>
          </a:p>
          <a:p>
            <a:pPr marL="228600" lvl="2">
              <a:spcBef>
                <a:spcPts val="1000"/>
              </a:spcBef>
            </a:pPr>
            <a:r>
              <a:rPr lang="en-US" altLang="en-US" sz="2400" dirty="0"/>
              <a:t>A chemical reaction involves a rearrangement of atoms. No atoms are created or destroyed. </a:t>
            </a:r>
          </a:p>
          <a:p>
            <a:endParaRPr lang="en-US" sz="20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1155" y="1804331"/>
            <a:ext cx="2635979" cy="3470223"/>
          </a:xfrm>
          <a:prstGeom prst="rect">
            <a:avLst/>
          </a:prstGeom>
        </p:spPr>
      </p:pic>
      <p:sp>
        <p:nvSpPr>
          <p:cNvPr id="6" name="TextBox 5"/>
          <p:cNvSpPr txBox="1"/>
          <p:nvPr/>
        </p:nvSpPr>
        <p:spPr>
          <a:xfrm>
            <a:off x="8758388" y="5301057"/>
            <a:ext cx="1301510" cy="369332"/>
          </a:xfrm>
          <a:prstGeom prst="rect">
            <a:avLst/>
          </a:prstGeom>
          <a:noFill/>
        </p:spPr>
        <p:txBody>
          <a:bodyPr wrap="none" rtlCol="0">
            <a:spAutoFit/>
          </a:bodyPr>
          <a:lstStyle/>
          <a:p>
            <a:r>
              <a:rPr lang="en-US" i="1" dirty="0"/>
              <a:t>John Dalton</a:t>
            </a:r>
          </a:p>
        </p:txBody>
      </p:sp>
      <p:sp>
        <p:nvSpPr>
          <p:cNvPr id="7" name="TextBox 6">
            <a:extLst>
              <a:ext uri="{FF2B5EF4-FFF2-40B4-BE49-F238E27FC236}">
                <a16:creationId xmlns:a16="http://schemas.microsoft.com/office/drawing/2014/main" id="{5544EA2E-FC40-4B04-B8F2-840B82DA671D}"/>
              </a:ext>
            </a:extLst>
          </p:cNvPr>
          <p:cNvSpPr txBox="1"/>
          <p:nvPr/>
        </p:nvSpPr>
        <p:spPr>
          <a:xfrm>
            <a:off x="9778584" y="6460761"/>
            <a:ext cx="2413416" cy="246221"/>
          </a:xfrm>
          <a:prstGeom prst="rect">
            <a:avLst/>
          </a:prstGeom>
          <a:noFill/>
        </p:spPr>
        <p:txBody>
          <a:bodyPr wrap="square" rtlCol="0">
            <a:spAutoFit/>
          </a:bodyPr>
          <a:lstStyle/>
          <a:p>
            <a:r>
              <a:rPr lang="en-US" sz="1000" dirty="0">
                <a:solidFill>
                  <a:schemeClr val="tx1">
                    <a:lumMod val="50000"/>
                    <a:lumOff val="50000"/>
                  </a:schemeClr>
                </a:solidFill>
              </a:rPr>
              <a:t>Image Source: Wikipedia Commons</a:t>
            </a:r>
          </a:p>
        </p:txBody>
      </p:sp>
    </p:spTree>
    <p:extLst>
      <p:ext uri="{BB962C8B-B14F-4D97-AF65-F5344CB8AC3E}">
        <p14:creationId xmlns:p14="http://schemas.microsoft.com/office/powerpoint/2010/main" val="472743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Nomenclature: Covalent Molecules</a:t>
            </a:r>
          </a:p>
        </p:txBody>
      </p:sp>
      <p:sp>
        <p:nvSpPr>
          <p:cNvPr id="5" name="TextBox 4"/>
          <p:cNvSpPr txBox="1"/>
          <p:nvPr/>
        </p:nvSpPr>
        <p:spPr>
          <a:xfrm>
            <a:off x="431428" y="1672759"/>
            <a:ext cx="10433796" cy="2185214"/>
          </a:xfrm>
          <a:prstGeom prst="rect">
            <a:avLst/>
          </a:prstGeom>
          <a:noFill/>
        </p:spPr>
        <p:txBody>
          <a:bodyPr wrap="square" rtlCol="0">
            <a:spAutoFit/>
          </a:bodyPr>
          <a:lstStyle/>
          <a:p>
            <a:pPr lvl="1">
              <a:buFontTx/>
              <a:buNone/>
            </a:pPr>
            <a:r>
              <a:rPr lang="en-US" altLang="en-US" sz="2400" b="1" dirty="0"/>
              <a:t>Rules:</a:t>
            </a:r>
          </a:p>
          <a:p>
            <a:pPr lvl="1">
              <a:buFontTx/>
              <a:buNone/>
            </a:pPr>
            <a:endParaRPr lang="en-US" altLang="en-US" sz="2400" b="1" dirty="0"/>
          </a:p>
          <a:p>
            <a:pPr lvl="1">
              <a:buFontTx/>
              <a:buNone/>
            </a:pPr>
            <a:r>
              <a:rPr lang="en-US" altLang="en-US" sz="2400" dirty="0"/>
              <a:t>Name of first element comes first, preceded by numeric prefix (see next slide).</a:t>
            </a:r>
          </a:p>
          <a:p>
            <a:pPr lvl="1">
              <a:buFontTx/>
              <a:buNone/>
            </a:pPr>
            <a:endParaRPr lang="en-US" altLang="en-US" sz="2400" dirty="0"/>
          </a:p>
          <a:p>
            <a:pPr lvl="1">
              <a:buFontTx/>
              <a:buNone/>
            </a:pPr>
            <a:r>
              <a:rPr lang="en-US" altLang="en-US" sz="2400" dirty="0"/>
              <a:t>Second element is given suffix –ide, and also uses numeric prefix.</a:t>
            </a:r>
          </a:p>
          <a:p>
            <a:endParaRPr lang="en-US" sz="1600" dirty="0"/>
          </a:p>
        </p:txBody>
      </p:sp>
    </p:spTree>
    <p:extLst>
      <p:ext uri="{BB962C8B-B14F-4D97-AF65-F5344CB8AC3E}">
        <p14:creationId xmlns:p14="http://schemas.microsoft.com/office/powerpoint/2010/main" val="477170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733735" y="449986"/>
            <a:ext cx="61406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4000" dirty="0">
                <a:solidFill>
                  <a:schemeClr val="tx1">
                    <a:lumMod val="75000"/>
                    <a:lumOff val="25000"/>
                  </a:schemeClr>
                </a:solidFill>
              </a:rPr>
              <a:t>Covalent Molecules: Prefixes</a:t>
            </a:r>
          </a:p>
        </p:txBody>
      </p:sp>
      <p:graphicFrame>
        <p:nvGraphicFramePr>
          <p:cNvPr id="61490" name="Group 50"/>
          <p:cNvGraphicFramePr>
            <a:graphicFrameLocks noGrp="1"/>
          </p:cNvGraphicFramePr>
          <p:nvPr>
            <p:extLst>
              <p:ext uri="{D42A27DB-BD31-4B8C-83A1-F6EECF244321}">
                <p14:modId xmlns:p14="http://schemas.microsoft.com/office/powerpoint/2010/main" val="947397927"/>
              </p:ext>
            </p:extLst>
          </p:nvPr>
        </p:nvGraphicFramePr>
        <p:xfrm>
          <a:off x="3390900" y="1523020"/>
          <a:ext cx="5410200" cy="4693920"/>
        </p:xfrm>
        <a:graphic>
          <a:graphicData uri="http://schemas.openxmlformats.org/drawingml/2006/table">
            <a:tbl>
              <a:tblPr/>
              <a:tblGrid>
                <a:gridCol w="270510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tblGrid>
              <a:tr h="338138">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chemeClr val="tx1"/>
                          </a:solidFill>
                          <a:effectLst/>
                          <a:latin typeface="+mn-lt"/>
                        </a:rPr>
                        <a:t>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chemeClr val="tx1"/>
                          </a:solidFill>
                          <a:effectLst/>
                          <a:latin typeface="+mn-lt"/>
                        </a:rPr>
                        <a:t>Prefix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38138">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chemeClr val="tx1"/>
                          </a:solidFill>
                          <a:effectLst/>
                          <a:latin typeface="+mn-lt"/>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mn-lt"/>
                        </a:rPr>
                        <a:t>mono-  (or 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138">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chemeClr val="tx1"/>
                          </a:solidFill>
                          <a:effectLst/>
                          <a:latin typeface="+mn-lt"/>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chemeClr val="tx1"/>
                          </a:solidFill>
                          <a:effectLst/>
                          <a:latin typeface="+mn-lt"/>
                        </a:rPr>
                        <a:t>di-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9725">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mn-lt"/>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chemeClr val="tx1"/>
                          </a:solidFill>
                          <a:effectLst/>
                          <a:latin typeface="+mn-lt"/>
                        </a:rPr>
                        <a:t>tri-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mn-lt"/>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chemeClr val="tx1"/>
                          </a:solidFill>
                          <a:effectLst/>
                          <a:latin typeface="+mn-lt"/>
                        </a:rPr>
                        <a:t>tetra-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138">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mn-lt"/>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chemeClr val="tx1"/>
                          </a:solidFill>
                          <a:effectLst/>
                          <a:latin typeface="+mn-lt"/>
                        </a:rPr>
                        <a:t>penta-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mn-lt"/>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chemeClr val="tx1"/>
                          </a:solidFill>
                          <a:effectLst/>
                          <a:latin typeface="+mn-lt"/>
                        </a:rPr>
                        <a:t>hexa-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8138">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mn-lt"/>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err="1">
                          <a:ln>
                            <a:noFill/>
                          </a:ln>
                          <a:solidFill>
                            <a:schemeClr val="tx1"/>
                          </a:solidFill>
                          <a:effectLst/>
                          <a:latin typeface="+mn-lt"/>
                        </a:rPr>
                        <a:t>hepta</a:t>
                      </a:r>
                      <a:r>
                        <a:rPr kumimoji="0" lang="en-US" altLang="en-US" sz="2200" b="1"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8138">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mn-lt"/>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err="1">
                          <a:ln>
                            <a:noFill/>
                          </a:ln>
                          <a:solidFill>
                            <a:schemeClr val="tx1"/>
                          </a:solidFill>
                          <a:effectLst/>
                          <a:latin typeface="+mn-lt"/>
                        </a:rPr>
                        <a:t>octa</a:t>
                      </a:r>
                      <a:r>
                        <a:rPr kumimoji="0" lang="en-US" altLang="en-US" sz="2200" b="1"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mn-lt"/>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err="1">
                          <a:ln>
                            <a:noFill/>
                          </a:ln>
                          <a:solidFill>
                            <a:schemeClr val="tx1"/>
                          </a:solidFill>
                          <a:effectLst/>
                          <a:latin typeface="+mn-lt"/>
                        </a:rPr>
                        <a:t>nona</a:t>
                      </a:r>
                      <a:r>
                        <a:rPr kumimoji="0" lang="en-US" altLang="en-US" sz="2200" b="1"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8138">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chemeClr val="tx1"/>
                          </a:solidFill>
                          <a:effectLst/>
                          <a:latin typeface="+mn-lt"/>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omic Sans MS" charset="0"/>
                        </a:defRPr>
                      </a:lvl1pPr>
                      <a:lvl2pPr>
                        <a:spcBef>
                          <a:spcPct val="20000"/>
                        </a:spcBef>
                        <a:defRPr sz="2400">
                          <a:solidFill>
                            <a:schemeClr val="tx1"/>
                          </a:solidFill>
                          <a:latin typeface="Comic Sans MS" charset="0"/>
                        </a:defRPr>
                      </a:lvl2pPr>
                      <a:lvl3pPr>
                        <a:spcBef>
                          <a:spcPct val="20000"/>
                        </a:spcBef>
                        <a:defRPr sz="2000">
                          <a:solidFill>
                            <a:schemeClr val="tx1"/>
                          </a:solidFill>
                          <a:latin typeface="Comic Sans MS" charset="0"/>
                        </a:defRPr>
                      </a:lvl3pPr>
                      <a:lvl4pPr>
                        <a:spcBef>
                          <a:spcPct val="20000"/>
                        </a:spcBef>
                        <a:defRPr>
                          <a:solidFill>
                            <a:schemeClr val="tx1"/>
                          </a:solidFill>
                          <a:latin typeface="Comic Sans MS" charset="0"/>
                        </a:defRPr>
                      </a:lvl4pPr>
                      <a:lvl5pPr>
                        <a:spcBef>
                          <a:spcPct val="20000"/>
                        </a:spcBef>
                        <a:defRPr>
                          <a:solidFill>
                            <a:schemeClr val="tx1"/>
                          </a:solidFill>
                          <a:latin typeface="Comic Sans MS" charset="0"/>
                        </a:defRPr>
                      </a:lvl5pPr>
                      <a:lvl6pPr fontAlgn="base">
                        <a:spcBef>
                          <a:spcPct val="20000"/>
                        </a:spcBef>
                        <a:spcAft>
                          <a:spcPct val="0"/>
                        </a:spcAft>
                        <a:defRPr>
                          <a:solidFill>
                            <a:schemeClr val="tx1"/>
                          </a:solidFill>
                          <a:latin typeface="Comic Sans MS" charset="0"/>
                        </a:defRPr>
                      </a:lvl6pPr>
                      <a:lvl7pPr fontAlgn="base">
                        <a:spcBef>
                          <a:spcPct val="20000"/>
                        </a:spcBef>
                        <a:spcAft>
                          <a:spcPct val="0"/>
                        </a:spcAft>
                        <a:defRPr>
                          <a:solidFill>
                            <a:schemeClr val="tx1"/>
                          </a:solidFill>
                          <a:latin typeface="Comic Sans MS" charset="0"/>
                        </a:defRPr>
                      </a:lvl7pPr>
                      <a:lvl8pPr fontAlgn="base">
                        <a:spcBef>
                          <a:spcPct val="20000"/>
                        </a:spcBef>
                        <a:spcAft>
                          <a:spcPct val="0"/>
                        </a:spcAft>
                        <a:defRPr>
                          <a:solidFill>
                            <a:schemeClr val="tx1"/>
                          </a:solidFill>
                          <a:latin typeface="Comic Sans MS" charset="0"/>
                        </a:defRPr>
                      </a:lvl8pPr>
                      <a:lvl9pPr fontAlgn="base">
                        <a:spcBef>
                          <a:spcPct val="20000"/>
                        </a:spcBef>
                        <a:spcAft>
                          <a:spcPct val="0"/>
                        </a:spcAft>
                        <a:defRPr>
                          <a:solidFill>
                            <a:schemeClr val="tx1"/>
                          </a:solidFill>
                          <a:latin typeface="Comic Sans MS"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err="1">
                          <a:ln>
                            <a:noFill/>
                          </a:ln>
                          <a:solidFill>
                            <a:schemeClr val="tx1"/>
                          </a:solidFill>
                          <a:effectLst/>
                          <a:latin typeface="+mn-lt"/>
                        </a:rPr>
                        <a:t>deca</a:t>
                      </a:r>
                      <a:r>
                        <a:rPr kumimoji="0" lang="en-US" altLang="en-US" sz="2200" b="1" i="0" u="none" strike="noStrike" cap="none" normalizeH="0" baseline="0" dirty="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11497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n-US" altLang="en-US" sz="4000" dirty="0">
                <a:latin typeface="+mn-lt"/>
              </a:rPr>
              <a:t>Nomenclature: Covalent Molecules</a:t>
            </a:r>
          </a:p>
        </p:txBody>
      </p:sp>
      <p:sp>
        <p:nvSpPr>
          <p:cNvPr id="62468" name="Text Box 4"/>
          <p:cNvSpPr txBox="1">
            <a:spLocks noChangeArrowheads="1"/>
          </p:cNvSpPr>
          <p:nvPr/>
        </p:nvSpPr>
        <p:spPr bwMode="auto">
          <a:xfrm>
            <a:off x="838200" y="1584956"/>
            <a:ext cx="837235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b="1" dirty="0"/>
              <a:t>Name the following compounds:</a:t>
            </a:r>
          </a:p>
          <a:p>
            <a:endParaRPr lang="en-US" altLang="en-US" sz="2400" dirty="0"/>
          </a:p>
          <a:p>
            <a:r>
              <a:rPr lang="en-US" altLang="en-US" sz="2400" dirty="0"/>
              <a:t>	P</a:t>
            </a:r>
            <a:r>
              <a:rPr lang="en-US" altLang="en-US" sz="2400" baseline="-25000" dirty="0"/>
              <a:t>4</a:t>
            </a:r>
            <a:r>
              <a:rPr lang="en-US" altLang="en-US" sz="2400" dirty="0"/>
              <a:t>O</a:t>
            </a:r>
            <a:r>
              <a:rPr lang="en-US" altLang="en-US" sz="2400" baseline="-25000" dirty="0"/>
              <a:t>6</a:t>
            </a:r>
            <a:r>
              <a:rPr lang="en-US" altLang="en-US" sz="2400" dirty="0"/>
              <a:t>				</a:t>
            </a:r>
            <a:r>
              <a:rPr lang="en-US" altLang="en-US" sz="2400" dirty="0" err="1"/>
              <a:t>tetraphosphorous</a:t>
            </a:r>
            <a:r>
              <a:rPr lang="en-US" altLang="en-US" sz="2400" dirty="0"/>
              <a:t> </a:t>
            </a:r>
            <a:r>
              <a:rPr lang="en-US" altLang="en-US" sz="2400" dirty="0" err="1"/>
              <a:t>hexaoxide</a:t>
            </a:r>
            <a:endParaRPr lang="en-US" altLang="en-US" sz="2400" dirty="0"/>
          </a:p>
          <a:p>
            <a:endParaRPr lang="en-US" altLang="en-US" sz="2400" dirty="0"/>
          </a:p>
          <a:p>
            <a:r>
              <a:rPr lang="en-US" altLang="en-US" sz="2400" dirty="0"/>
              <a:t>	CO</a:t>
            </a:r>
            <a:r>
              <a:rPr lang="en-US" altLang="en-US" sz="2400" baseline="-25000" dirty="0"/>
              <a:t>2</a:t>
            </a:r>
            <a:r>
              <a:rPr lang="en-US" altLang="en-US" sz="2400" dirty="0"/>
              <a:t>				carbon dioxide</a:t>
            </a:r>
          </a:p>
          <a:p>
            <a:endParaRPr lang="en-US" altLang="en-US" sz="2400" dirty="0"/>
          </a:p>
          <a:p>
            <a:r>
              <a:rPr lang="en-US" altLang="en-US" sz="2400" dirty="0"/>
              <a:t>	N</a:t>
            </a:r>
            <a:r>
              <a:rPr lang="en-US" altLang="en-US" sz="2400" baseline="-25000" dirty="0"/>
              <a:t>2</a:t>
            </a:r>
            <a:r>
              <a:rPr lang="en-US" altLang="en-US" sz="2400" dirty="0"/>
              <a:t>O				dinitrogen monoxide</a:t>
            </a:r>
          </a:p>
          <a:p>
            <a:endParaRPr lang="en-US" altLang="en-US" sz="2400" dirty="0"/>
          </a:p>
          <a:p>
            <a:r>
              <a:rPr lang="en-US" altLang="en-US" sz="2400" dirty="0"/>
              <a:t>	SF</a:t>
            </a:r>
            <a:r>
              <a:rPr lang="en-US" altLang="en-US" sz="2400" baseline="-25000" dirty="0"/>
              <a:t>6</a:t>
            </a:r>
            <a:r>
              <a:rPr lang="en-US" altLang="en-US" sz="2400" dirty="0"/>
              <a:t>				sulfur hexafluoride</a:t>
            </a:r>
          </a:p>
          <a:p>
            <a:endParaRPr lang="en-US" altLang="en-US" sz="2400" dirty="0"/>
          </a:p>
          <a:p>
            <a:r>
              <a:rPr lang="en-US" altLang="en-US" sz="2400" dirty="0"/>
              <a:t>	NI</a:t>
            </a:r>
            <a:r>
              <a:rPr lang="en-US" altLang="en-US" sz="2400" baseline="-25000" dirty="0"/>
              <a:t>3</a:t>
            </a:r>
            <a:r>
              <a:rPr lang="en-US" altLang="en-US" sz="2400" dirty="0"/>
              <a:t>				nitrogen triiodide</a:t>
            </a:r>
          </a:p>
        </p:txBody>
      </p:sp>
    </p:spTree>
    <p:extLst>
      <p:ext uri="{BB962C8B-B14F-4D97-AF65-F5344CB8AC3E}">
        <p14:creationId xmlns:p14="http://schemas.microsoft.com/office/powerpoint/2010/main" val="2074803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6945" y="1212010"/>
            <a:ext cx="9572065" cy="4252912"/>
          </a:xfrm>
        </p:spPr>
        <p:txBody>
          <a:bodyPr>
            <a:normAutofit/>
          </a:bodyPr>
          <a:lstStyle/>
          <a:p>
            <a:pPr algn="ctr"/>
            <a:r>
              <a:rPr lang="en-US" sz="2800" dirty="0">
                <a:latin typeface="+mn-lt"/>
              </a:rPr>
              <a:t>Now you know how to draw and name covalent molecules.</a:t>
            </a:r>
            <a:br>
              <a:rPr lang="en-US" sz="2800" dirty="0">
                <a:latin typeface="+mn-lt"/>
              </a:rPr>
            </a:br>
            <a:br>
              <a:rPr lang="en-US" sz="2800" dirty="0">
                <a:latin typeface="+mn-lt"/>
              </a:rPr>
            </a:br>
            <a:r>
              <a:rPr lang="en-US" sz="2800" dirty="0">
                <a:latin typeface="+mn-lt"/>
              </a:rPr>
              <a:t>When compounds get more complex, how do we name them?</a:t>
            </a:r>
          </a:p>
        </p:txBody>
      </p:sp>
    </p:spTree>
    <p:extLst>
      <p:ext uri="{BB962C8B-B14F-4D97-AF65-F5344CB8AC3E}">
        <p14:creationId xmlns:p14="http://schemas.microsoft.com/office/powerpoint/2010/main" val="1865046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Outline</a:t>
            </a:r>
          </a:p>
        </p:txBody>
      </p:sp>
      <p:sp>
        <p:nvSpPr>
          <p:cNvPr id="3" name="Content Placeholder 2"/>
          <p:cNvSpPr>
            <a:spLocks noGrp="1"/>
          </p:cNvSpPr>
          <p:nvPr>
            <p:ph idx="1"/>
          </p:nvPr>
        </p:nvSpPr>
        <p:spPr/>
        <p:txBody>
          <a:bodyPr>
            <a:normAutofit/>
          </a:bodyPr>
          <a:lstStyle/>
          <a:p>
            <a:r>
              <a:rPr lang="en-US" sz="2400" dirty="0"/>
              <a:t>Molecules and Compounds</a:t>
            </a:r>
          </a:p>
          <a:p>
            <a:r>
              <a:rPr lang="en-US" sz="2400" dirty="0"/>
              <a:t>Drawing Molecules</a:t>
            </a:r>
          </a:p>
          <a:p>
            <a:r>
              <a:rPr lang="en-US" sz="2400" dirty="0">
                <a:solidFill>
                  <a:schemeClr val="accent2"/>
                </a:solidFill>
              </a:rPr>
              <a:t>Nomenclature of Molecules</a:t>
            </a:r>
          </a:p>
          <a:p>
            <a:r>
              <a:rPr lang="en-US" sz="2400" dirty="0"/>
              <a:t>Functional Groups</a:t>
            </a:r>
          </a:p>
          <a:p>
            <a:pPr lvl="1"/>
            <a:r>
              <a:rPr lang="en-US" sz="2400" dirty="0"/>
              <a:t>Properties</a:t>
            </a:r>
          </a:p>
        </p:txBody>
      </p:sp>
    </p:spTree>
    <p:extLst>
      <p:ext uri="{BB962C8B-B14F-4D97-AF65-F5344CB8AC3E}">
        <p14:creationId xmlns:p14="http://schemas.microsoft.com/office/powerpoint/2010/main" val="3388455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Nomenclature of Organic Compounds</a:t>
            </a:r>
          </a:p>
        </p:txBody>
      </p:sp>
      <p:graphicFrame>
        <p:nvGraphicFramePr>
          <p:cNvPr id="4" name="Object 3"/>
          <p:cNvGraphicFramePr>
            <a:graphicFrameLocks noChangeAspect="1"/>
          </p:cNvGraphicFramePr>
          <p:nvPr>
            <p:extLst>
              <p:ext uri="{D42A27DB-BD31-4B8C-83A1-F6EECF244321}">
                <p14:modId xmlns:p14="http://schemas.microsoft.com/office/powerpoint/2010/main" val="160436903"/>
              </p:ext>
            </p:extLst>
          </p:nvPr>
        </p:nvGraphicFramePr>
        <p:xfrm>
          <a:off x="4698072" y="3317003"/>
          <a:ext cx="2795854" cy="1453490"/>
        </p:xfrm>
        <a:graphic>
          <a:graphicData uri="http://schemas.openxmlformats.org/presentationml/2006/ole">
            <mc:AlternateContent xmlns:mc="http://schemas.openxmlformats.org/markup-compatibility/2006">
              <mc:Choice xmlns:v="urn:schemas-microsoft-com:vml" Requires="v">
                <p:oleObj spid="_x0000_s45315" name="CS ChemDraw Drawing" r:id="rId4" imgW="998260" imgH="518380" progId="ChemDraw.Document.6.0">
                  <p:embed/>
                </p:oleObj>
              </mc:Choice>
              <mc:Fallback>
                <p:oleObj name="CS ChemDraw Drawing" r:id="rId4" imgW="998260" imgH="518380" progId="ChemDraw.Document.6.0">
                  <p:embed/>
                  <p:pic>
                    <p:nvPicPr>
                      <p:cNvPr id="0" name=""/>
                      <p:cNvPicPr/>
                      <p:nvPr/>
                    </p:nvPicPr>
                    <p:blipFill>
                      <a:blip r:embed="rId5"/>
                      <a:stretch>
                        <a:fillRect/>
                      </a:stretch>
                    </p:blipFill>
                    <p:spPr>
                      <a:xfrm>
                        <a:off x="4698072" y="3317003"/>
                        <a:ext cx="2795854" cy="1453490"/>
                      </a:xfrm>
                      <a:prstGeom prst="rect">
                        <a:avLst/>
                      </a:prstGeom>
                    </p:spPr>
                  </p:pic>
                </p:oleObj>
              </mc:Fallback>
            </mc:AlternateContent>
          </a:graphicData>
        </a:graphic>
      </p:graphicFrame>
      <p:sp>
        <p:nvSpPr>
          <p:cNvPr id="5" name="TextBox 4"/>
          <p:cNvSpPr txBox="1"/>
          <p:nvPr/>
        </p:nvSpPr>
        <p:spPr>
          <a:xfrm>
            <a:off x="3262467" y="2363761"/>
            <a:ext cx="5667064" cy="523220"/>
          </a:xfrm>
          <a:prstGeom prst="rect">
            <a:avLst/>
          </a:prstGeom>
          <a:noFill/>
        </p:spPr>
        <p:txBody>
          <a:bodyPr wrap="none" rtlCol="0">
            <a:spAutoFit/>
          </a:bodyPr>
          <a:lstStyle/>
          <a:p>
            <a:pPr algn="ctr"/>
            <a:r>
              <a:rPr lang="en-US" sz="2800" dirty="0"/>
              <a:t>What is the name of this compound?</a:t>
            </a:r>
          </a:p>
        </p:txBody>
      </p:sp>
    </p:spTree>
    <p:extLst>
      <p:ext uri="{BB962C8B-B14F-4D97-AF65-F5344CB8AC3E}">
        <p14:creationId xmlns:p14="http://schemas.microsoft.com/office/powerpoint/2010/main" val="521146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4000" dirty="0">
                <a:latin typeface="+mn-lt"/>
              </a:rPr>
              <a:t>Organic Nomenclature</a:t>
            </a:r>
          </a:p>
        </p:txBody>
      </p:sp>
      <p:sp>
        <p:nvSpPr>
          <p:cNvPr id="69635" name="Rectangle 3"/>
          <p:cNvSpPr>
            <a:spLocks noGrp="1" noChangeArrowheads="1"/>
          </p:cNvSpPr>
          <p:nvPr>
            <p:ph idx="1"/>
          </p:nvPr>
        </p:nvSpPr>
        <p:spPr>
          <a:xfrm>
            <a:off x="554358" y="1989129"/>
            <a:ext cx="10515600" cy="5074284"/>
          </a:xfrm>
          <a:noFill/>
        </p:spPr>
        <p:txBody>
          <a:bodyPr>
            <a:normAutofit/>
          </a:bodyPr>
          <a:lstStyle/>
          <a:p>
            <a:pPr marL="342900" lvl="1" indent="0">
              <a:lnSpc>
                <a:spcPct val="90000"/>
              </a:lnSpc>
              <a:buNone/>
            </a:pPr>
            <a:r>
              <a:rPr lang="en-US" sz="2400" dirty="0"/>
              <a:t>IUPAC name</a:t>
            </a:r>
          </a:p>
          <a:p>
            <a:pPr lvl="2">
              <a:lnSpc>
                <a:spcPct val="90000"/>
              </a:lnSpc>
            </a:pPr>
            <a:r>
              <a:rPr lang="en-US" sz="2000" dirty="0"/>
              <a:t>Based on structure, can reconstruct structure based on the name.</a:t>
            </a:r>
          </a:p>
          <a:p>
            <a:pPr lvl="2">
              <a:lnSpc>
                <a:spcPct val="90000"/>
              </a:lnSpc>
            </a:pPr>
            <a:r>
              <a:rPr lang="en-US" sz="2000" dirty="0"/>
              <a:t>N,N-</a:t>
            </a:r>
            <a:r>
              <a:rPr lang="en-US" sz="2000" dirty="0" err="1"/>
              <a:t>diethylethanamine</a:t>
            </a:r>
            <a:r>
              <a:rPr lang="en-US" sz="2000" dirty="0"/>
              <a:t> and N-methyl-1-phenylpropan-2-amine</a:t>
            </a:r>
          </a:p>
          <a:p>
            <a:pPr lvl="2">
              <a:lnSpc>
                <a:spcPct val="90000"/>
              </a:lnSpc>
            </a:pPr>
            <a:endParaRPr lang="en-US" sz="2000" dirty="0"/>
          </a:p>
          <a:p>
            <a:pPr marL="342900" lvl="1" indent="0">
              <a:buNone/>
            </a:pPr>
            <a:r>
              <a:rPr lang="en-US" sz="2400" dirty="0"/>
              <a:t>Common name</a:t>
            </a:r>
          </a:p>
          <a:p>
            <a:pPr lvl="2"/>
            <a:r>
              <a:rPr lang="en-US" sz="2000" dirty="0"/>
              <a:t>Easier to communicate.</a:t>
            </a:r>
          </a:p>
          <a:p>
            <a:pPr lvl="2"/>
            <a:r>
              <a:rPr lang="en-US" sz="2000" dirty="0"/>
              <a:t>Naproxen, Ibuprofen, and Methamphetamine.</a:t>
            </a:r>
          </a:p>
          <a:p>
            <a:pPr lvl="2">
              <a:lnSpc>
                <a:spcPct val="90000"/>
              </a:lnSpc>
            </a:pPr>
            <a:endParaRPr lang="en-US" sz="2400" dirty="0"/>
          </a:p>
          <a:p>
            <a:pPr marL="342900" lvl="1" indent="0">
              <a:buNone/>
            </a:pPr>
            <a:r>
              <a:rPr lang="en-US" sz="2400" dirty="0"/>
              <a:t>Memorize (You will be required to know on the Exams)</a:t>
            </a:r>
          </a:p>
          <a:p>
            <a:pPr lvl="2"/>
            <a:r>
              <a:rPr lang="en-US" sz="2000" dirty="0"/>
              <a:t>Prefix and suffix.</a:t>
            </a:r>
          </a:p>
          <a:p>
            <a:pPr lvl="2"/>
            <a:r>
              <a:rPr lang="en-US" sz="2000" dirty="0"/>
              <a:t>Functional groups.</a:t>
            </a:r>
          </a:p>
          <a:p>
            <a:pPr lvl="2"/>
            <a:r>
              <a:rPr lang="en-US" sz="2000" dirty="0"/>
              <a:t>Basic rules.</a:t>
            </a:r>
          </a:p>
          <a:p>
            <a:pPr>
              <a:lnSpc>
                <a:spcPct val="90000"/>
              </a:lnSpc>
              <a:buFont typeface="Monotype Sorts" pitchFamily="-111" charset="2"/>
              <a:buNone/>
            </a:pPr>
            <a:endParaRPr lang="en-US" sz="2400" dirty="0"/>
          </a:p>
        </p:txBody>
      </p:sp>
      <p:sp>
        <p:nvSpPr>
          <p:cNvPr id="2" name="TextBox 1"/>
          <p:cNvSpPr txBox="1"/>
          <p:nvPr/>
        </p:nvSpPr>
        <p:spPr>
          <a:xfrm>
            <a:off x="838200" y="1584956"/>
            <a:ext cx="3736216" cy="707886"/>
          </a:xfrm>
          <a:prstGeom prst="rect">
            <a:avLst/>
          </a:prstGeom>
          <a:noFill/>
        </p:spPr>
        <p:txBody>
          <a:bodyPr wrap="none" rtlCol="0">
            <a:spAutoFit/>
          </a:bodyPr>
          <a:lstStyle/>
          <a:p>
            <a:r>
              <a:rPr lang="en-US" sz="2400" b="1" u="sng" dirty="0"/>
              <a:t>Naming organic compounds</a:t>
            </a:r>
          </a:p>
          <a:p>
            <a:endParaRPr lang="en-US" sz="1600" dirty="0"/>
          </a:p>
        </p:txBody>
      </p:sp>
    </p:spTree>
    <p:extLst>
      <p:ext uri="{BB962C8B-B14F-4D97-AF65-F5344CB8AC3E}">
        <p14:creationId xmlns:p14="http://schemas.microsoft.com/office/powerpoint/2010/main" val="258728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38200" y="175127"/>
            <a:ext cx="10515600" cy="1325563"/>
          </a:xfrm>
        </p:spPr>
        <p:txBody>
          <a:bodyPr>
            <a:normAutofit/>
          </a:bodyPr>
          <a:lstStyle/>
          <a:p>
            <a:r>
              <a:rPr lang="en-US" sz="4000" dirty="0">
                <a:latin typeface="+mn-lt"/>
              </a:rPr>
              <a:t>Hydrocarbons</a:t>
            </a:r>
          </a:p>
        </p:txBody>
      </p:sp>
      <p:sp>
        <p:nvSpPr>
          <p:cNvPr id="73731" name="Rectangle 3"/>
          <p:cNvSpPr>
            <a:spLocks noGrp="1" noChangeArrowheads="1"/>
          </p:cNvSpPr>
          <p:nvPr>
            <p:ph idx="1"/>
          </p:nvPr>
        </p:nvSpPr>
        <p:spPr>
          <a:xfrm>
            <a:off x="838199" y="1633030"/>
            <a:ext cx="11013141" cy="4504944"/>
          </a:xfrm>
        </p:spPr>
        <p:txBody>
          <a:bodyPr vert="horz" lIns="91440" tIns="45720" rIns="91440" bIns="45720" rtlCol="0" anchor="t">
            <a:normAutofit/>
          </a:bodyPr>
          <a:lstStyle/>
          <a:p>
            <a:pPr marL="0" indent="0">
              <a:buNone/>
            </a:pPr>
            <a:r>
              <a:rPr lang="en-US" sz="2400" dirty="0"/>
              <a:t>There are four basic types of organic hydrocarbons, those chemicals with only carbon and hydrogen:</a:t>
            </a:r>
          </a:p>
          <a:p>
            <a:pPr>
              <a:lnSpc>
                <a:spcPct val="90000"/>
              </a:lnSpc>
            </a:pPr>
            <a:endParaRPr lang="en-US" sz="2400" dirty="0"/>
          </a:p>
          <a:p>
            <a:pPr marL="0" indent="0">
              <a:buNone/>
            </a:pPr>
            <a:r>
              <a:rPr lang="en-US" sz="2400" dirty="0"/>
              <a:t>   1. Single bonds (</a:t>
            </a:r>
            <a:r>
              <a:rPr lang="en-US" sz="2400" b="1" dirty="0"/>
              <a:t>alkane</a:t>
            </a:r>
            <a:r>
              <a:rPr lang="en-US" sz="2400" dirty="0"/>
              <a:t>): suffix is "</a:t>
            </a:r>
            <a:r>
              <a:rPr lang="en-US" sz="2400" dirty="0" err="1"/>
              <a:t>ane</a:t>
            </a:r>
            <a:r>
              <a:rPr lang="en-US" sz="2400" dirty="0"/>
              <a:t>", formula </a:t>
            </a:r>
            <a:r>
              <a:rPr lang="en-US" sz="2400" dirty="0" err="1"/>
              <a:t>C</a:t>
            </a:r>
            <a:r>
              <a:rPr lang="en-US" sz="2400" baseline="-25000" dirty="0" err="1"/>
              <a:t>n</a:t>
            </a:r>
            <a:r>
              <a:rPr lang="en-US" sz="2400" dirty="0" err="1"/>
              <a:t>H</a:t>
            </a:r>
            <a:r>
              <a:rPr lang="en-US" sz="2400" baseline="-25000" dirty="0"/>
              <a:t>(2n+2)</a:t>
            </a:r>
          </a:p>
          <a:p>
            <a:pPr marL="0" indent="0">
              <a:buNone/>
            </a:pPr>
            <a:r>
              <a:rPr lang="en-US" sz="2400" dirty="0"/>
              <a:t>   2. Double bonds (</a:t>
            </a:r>
            <a:r>
              <a:rPr lang="en-US" sz="2400" b="1" dirty="0"/>
              <a:t>alkene</a:t>
            </a:r>
            <a:r>
              <a:rPr lang="en-US" sz="2400" dirty="0"/>
              <a:t>): suffix is "</a:t>
            </a:r>
            <a:r>
              <a:rPr lang="en-US" sz="2400" dirty="0" err="1"/>
              <a:t>ene</a:t>
            </a:r>
            <a:r>
              <a:rPr lang="en-US" sz="2400" dirty="0"/>
              <a:t>", formula C</a:t>
            </a:r>
            <a:r>
              <a:rPr lang="en-US" sz="2400" baseline="-25000" dirty="0"/>
              <a:t>n</a:t>
            </a:r>
            <a:r>
              <a:rPr lang="en-US" sz="2400" dirty="0"/>
              <a:t>H</a:t>
            </a:r>
            <a:r>
              <a:rPr lang="en-US" sz="2400" baseline="-25000" dirty="0"/>
              <a:t>2n</a:t>
            </a:r>
          </a:p>
          <a:p>
            <a:pPr marL="0" indent="0">
              <a:buNone/>
            </a:pPr>
            <a:r>
              <a:rPr lang="en-US" sz="2400" dirty="0"/>
              <a:t>   3. Triple bonds (</a:t>
            </a:r>
            <a:r>
              <a:rPr lang="en-US" sz="2400" b="1" dirty="0"/>
              <a:t>alkyne</a:t>
            </a:r>
            <a:r>
              <a:rPr lang="en-US" sz="2400" dirty="0"/>
              <a:t>): suffix is "</a:t>
            </a:r>
            <a:r>
              <a:rPr lang="en-US" sz="2400" dirty="0" err="1"/>
              <a:t>yne</a:t>
            </a:r>
            <a:r>
              <a:rPr lang="en-US" sz="2400" dirty="0"/>
              <a:t>", formula </a:t>
            </a:r>
            <a:r>
              <a:rPr lang="en-US" sz="2400" dirty="0" err="1"/>
              <a:t>C</a:t>
            </a:r>
            <a:r>
              <a:rPr lang="en-US" sz="2400" baseline="-25000" dirty="0" err="1"/>
              <a:t>n</a:t>
            </a:r>
            <a:r>
              <a:rPr lang="en-US" sz="2400" dirty="0" err="1"/>
              <a:t>H</a:t>
            </a:r>
            <a:r>
              <a:rPr lang="en-US" sz="2400" baseline="-25000" dirty="0"/>
              <a:t>(2n-2)</a:t>
            </a:r>
          </a:p>
          <a:p>
            <a:pPr marL="0" indent="0">
              <a:buNone/>
            </a:pPr>
            <a:r>
              <a:rPr lang="en-US" sz="2400" dirty="0"/>
              <a:t>   4. (Mono) Cyclic compounds: use prefix "</a:t>
            </a:r>
            <a:r>
              <a:rPr lang="en-US" sz="2400" dirty="0" err="1"/>
              <a:t>cyclo</a:t>
            </a:r>
            <a:r>
              <a:rPr lang="en-US" sz="2400" dirty="0"/>
              <a:t>“, C</a:t>
            </a:r>
            <a:r>
              <a:rPr lang="en-US" sz="1800" dirty="0"/>
              <a:t>n</a:t>
            </a:r>
            <a:r>
              <a:rPr lang="en-US" sz="2400" dirty="0"/>
              <a:t>H</a:t>
            </a:r>
            <a:r>
              <a:rPr lang="en-US" sz="1400" dirty="0"/>
              <a:t>2n</a:t>
            </a:r>
            <a:endParaRPr lang="en-US" sz="2400">
              <a:cs typeface="Calibri"/>
            </a:endParaRPr>
          </a:p>
          <a:p>
            <a:pPr>
              <a:lnSpc>
                <a:spcPct val="90000"/>
              </a:lnSpc>
            </a:pPr>
            <a:endParaRPr lang="en-US" sz="2400" dirty="0"/>
          </a:p>
          <a:p>
            <a:pPr marL="0" indent="0">
              <a:buNone/>
            </a:pPr>
            <a:r>
              <a:rPr lang="en-US" sz="2400" dirty="0"/>
              <a:t>"C</a:t>
            </a:r>
            <a:r>
              <a:rPr lang="en-US" sz="2400" baseline="-25000" dirty="0"/>
              <a:t>6</a:t>
            </a:r>
            <a:r>
              <a:rPr lang="en-US" sz="2400" dirty="0"/>
              <a:t>H</a:t>
            </a:r>
            <a:r>
              <a:rPr lang="en-US" sz="2400" baseline="-25000" dirty="0"/>
              <a:t>14</a:t>
            </a:r>
            <a:r>
              <a:rPr lang="en-US" sz="2400" dirty="0"/>
              <a:t>" --- alkane, 6 carbons, "hexane”</a:t>
            </a:r>
          </a:p>
          <a:p>
            <a:pPr marL="0" indent="0">
              <a:buNone/>
            </a:pPr>
            <a:r>
              <a:rPr lang="en-US" sz="2400" dirty="0"/>
              <a:t>"C</a:t>
            </a:r>
            <a:r>
              <a:rPr lang="en-US" sz="2400" baseline="-25000" dirty="0"/>
              <a:t>6</a:t>
            </a:r>
            <a:r>
              <a:rPr lang="en-US" sz="2400" dirty="0"/>
              <a:t>H</a:t>
            </a:r>
            <a:r>
              <a:rPr lang="en-US" sz="2400" baseline="-25000" dirty="0"/>
              <a:t>12</a:t>
            </a:r>
            <a:r>
              <a:rPr lang="en-US" sz="2400" dirty="0"/>
              <a:t>" --- alkene or cycloalkane, 6 carbons, "</a:t>
            </a:r>
            <a:r>
              <a:rPr lang="en-US" sz="2400" dirty="0" err="1"/>
              <a:t>hex</a:t>
            </a:r>
            <a:r>
              <a:rPr lang="en-US" sz="2400" b="1" u="sng" dirty="0" err="1"/>
              <a:t>ene</a:t>
            </a:r>
            <a:r>
              <a:rPr lang="en-US" sz="2400" dirty="0"/>
              <a:t>” or “Cyclohex</a:t>
            </a:r>
            <a:r>
              <a:rPr lang="en-US" sz="2400" b="1" u="sng" dirty="0"/>
              <a:t>ane</a:t>
            </a:r>
            <a:r>
              <a:rPr lang="en-US" sz="2400" dirty="0"/>
              <a:t>”</a:t>
            </a:r>
          </a:p>
        </p:txBody>
      </p:sp>
    </p:spTree>
    <p:extLst>
      <p:ext uri="{BB962C8B-B14F-4D97-AF65-F5344CB8AC3E}">
        <p14:creationId xmlns:p14="http://schemas.microsoft.com/office/powerpoint/2010/main" val="520099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Organic Nomenclature: Hydrocarbons</a:t>
            </a:r>
          </a:p>
        </p:txBody>
      </p:sp>
      <p:sp>
        <p:nvSpPr>
          <p:cNvPr id="3" name="Content Placeholder 2"/>
          <p:cNvSpPr>
            <a:spLocks noGrp="1"/>
          </p:cNvSpPr>
          <p:nvPr>
            <p:ph idx="1"/>
          </p:nvPr>
        </p:nvSpPr>
        <p:spPr/>
        <p:txBody>
          <a:bodyPr/>
          <a:lstStyle/>
          <a:p>
            <a:pPr marL="0" indent="0">
              <a:spcBef>
                <a:spcPct val="50000"/>
              </a:spcBef>
              <a:buNone/>
              <a:defRPr/>
            </a:pPr>
            <a:r>
              <a:rPr lang="en-US" sz="2400" dirty="0"/>
              <a:t>The name of every organic molecule has 3 parts:</a:t>
            </a:r>
          </a:p>
          <a:p>
            <a:pPr marL="514350" indent="-336550">
              <a:spcBef>
                <a:spcPct val="50000"/>
              </a:spcBef>
              <a:buFont typeface="+mj-lt"/>
              <a:buAutoNum type="arabicPeriod"/>
              <a:defRPr/>
            </a:pPr>
            <a:r>
              <a:rPr lang="en-US" sz="2400" dirty="0"/>
              <a:t>The parent name indicates the number of carbons in the longest continuous chain.</a:t>
            </a:r>
          </a:p>
          <a:p>
            <a:pPr marL="514350" indent="-336550">
              <a:spcBef>
                <a:spcPct val="50000"/>
              </a:spcBef>
              <a:buFont typeface="+mj-lt"/>
              <a:buAutoNum type="arabicPeriod"/>
              <a:defRPr/>
            </a:pPr>
            <a:r>
              <a:rPr lang="en-US" sz="2400" dirty="0"/>
              <a:t>The suffix indicates what functional group is present.</a:t>
            </a:r>
          </a:p>
          <a:p>
            <a:pPr marL="514350" indent="-336550">
              <a:spcBef>
                <a:spcPct val="50000"/>
              </a:spcBef>
              <a:buFont typeface="+mj-lt"/>
              <a:buAutoNum type="arabicPeriod"/>
              <a:defRPr/>
            </a:pPr>
            <a:r>
              <a:rPr lang="en-US" sz="2400" dirty="0"/>
              <a:t>The prefix tells us the identity, location, and number of substituents attached to the carbon chain.</a:t>
            </a:r>
          </a:p>
          <a:p>
            <a:endParaRPr lang="en-US" dirty="0"/>
          </a:p>
        </p:txBody>
      </p:sp>
      <p:sp>
        <p:nvSpPr>
          <p:cNvPr id="4" name="TextBox 3"/>
          <p:cNvSpPr txBox="1"/>
          <p:nvPr/>
        </p:nvSpPr>
        <p:spPr>
          <a:xfrm>
            <a:off x="3219960" y="4610714"/>
            <a:ext cx="716799" cy="369332"/>
          </a:xfrm>
          <a:prstGeom prst="rect">
            <a:avLst/>
          </a:prstGeom>
          <a:noFill/>
          <a:ln w="38100">
            <a:solidFill>
              <a:srgbClr val="0070C0"/>
            </a:solidFill>
          </a:ln>
        </p:spPr>
        <p:txBody>
          <a:bodyPr wrap="none" rtlCol="0">
            <a:spAutoFit/>
          </a:bodyPr>
          <a:lstStyle/>
          <a:p>
            <a:r>
              <a:rPr lang="en-US" dirty="0"/>
              <a:t>Prefix</a:t>
            </a:r>
          </a:p>
        </p:txBody>
      </p:sp>
      <p:sp>
        <p:nvSpPr>
          <p:cNvPr id="5" name="TextBox 4"/>
          <p:cNvSpPr txBox="1"/>
          <p:nvPr/>
        </p:nvSpPr>
        <p:spPr>
          <a:xfrm>
            <a:off x="5520073" y="4610714"/>
            <a:ext cx="798295" cy="369332"/>
          </a:xfrm>
          <a:prstGeom prst="rect">
            <a:avLst/>
          </a:prstGeom>
          <a:noFill/>
          <a:ln w="38100">
            <a:solidFill>
              <a:srgbClr val="0070C0"/>
            </a:solidFill>
          </a:ln>
        </p:spPr>
        <p:txBody>
          <a:bodyPr wrap="none" rtlCol="0">
            <a:spAutoFit/>
          </a:bodyPr>
          <a:lstStyle/>
          <a:p>
            <a:r>
              <a:rPr lang="en-US" dirty="0"/>
              <a:t>Parent</a:t>
            </a:r>
          </a:p>
        </p:txBody>
      </p:sp>
      <p:sp>
        <p:nvSpPr>
          <p:cNvPr id="6" name="TextBox 5"/>
          <p:cNvSpPr txBox="1"/>
          <p:nvPr/>
        </p:nvSpPr>
        <p:spPr>
          <a:xfrm flipH="1">
            <a:off x="7686299" y="4610714"/>
            <a:ext cx="716281" cy="369332"/>
          </a:xfrm>
          <a:prstGeom prst="rect">
            <a:avLst/>
          </a:prstGeom>
          <a:noFill/>
          <a:ln w="38100">
            <a:solidFill>
              <a:srgbClr val="0070C0"/>
            </a:solidFill>
          </a:ln>
        </p:spPr>
        <p:txBody>
          <a:bodyPr wrap="square" rtlCol="0">
            <a:spAutoFit/>
          </a:bodyPr>
          <a:lstStyle/>
          <a:p>
            <a:r>
              <a:rPr lang="en-US" dirty="0"/>
              <a:t>Suffix</a:t>
            </a:r>
          </a:p>
        </p:txBody>
      </p:sp>
      <p:sp>
        <p:nvSpPr>
          <p:cNvPr id="7" name="TextBox 6"/>
          <p:cNvSpPr txBox="1"/>
          <p:nvPr/>
        </p:nvSpPr>
        <p:spPr>
          <a:xfrm>
            <a:off x="2671283" y="5370344"/>
            <a:ext cx="1814151" cy="646331"/>
          </a:xfrm>
          <a:prstGeom prst="rect">
            <a:avLst/>
          </a:prstGeom>
          <a:noFill/>
        </p:spPr>
        <p:txBody>
          <a:bodyPr wrap="none" rtlCol="0">
            <a:spAutoFit/>
          </a:bodyPr>
          <a:lstStyle/>
          <a:p>
            <a:pPr algn="ctr"/>
            <a:r>
              <a:rPr lang="en-US" b="1" dirty="0"/>
              <a:t>What/Where are</a:t>
            </a:r>
          </a:p>
          <a:p>
            <a:pPr algn="ctr"/>
            <a:r>
              <a:rPr lang="en-US" b="1" dirty="0"/>
              <a:t>the substituents</a:t>
            </a:r>
          </a:p>
        </p:txBody>
      </p:sp>
      <p:sp>
        <p:nvSpPr>
          <p:cNvPr id="8" name="TextBox 7"/>
          <p:cNvSpPr txBox="1"/>
          <p:nvPr/>
        </p:nvSpPr>
        <p:spPr>
          <a:xfrm>
            <a:off x="4819207" y="5370343"/>
            <a:ext cx="2200026" cy="369332"/>
          </a:xfrm>
          <a:prstGeom prst="rect">
            <a:avLst/>
          </a:prstGeom>
          <a:noFill/>
        </p:spPr>
        <p:txBody>
          <a:bodyPr wrap="none" rtlCol="0">
            <a:spAutoFit/>
          </a:bodyPr>
          <a:lstStyle/>
          <a:p>
            <a:pPr algn="ctr"/>
            <a:r>
              <a:rPr lang="en-US" b="1" dirty="0"/>
              <a:t>Longest carbon chain</a:t>
            </a:r>
          </a:p>
        </p:txBody>
      </p:sp>
      <p:sp>
        <p:nvSpPr>
          <p:cNvPr id="9" name="TextBox 8"/>
          <p:cNvSpPr txBox="1"/>
          <p:nvPr/>
        </p:nvSpPr>
        <p:spPr>
          <a:xfrm>
            <a:off x="6577997" y="5831448"/>
            <a:ext cx="2954399" cy="369332"/>
          </a:xfrm>
          <a:prstGeom prst="rect">
            <a:avLst/>
          </a:prstGeom>
          <a:noFill/>
        </p:spPr>
        <p:txBody>
          <a:bodyPr wrap="none" rtlCol="0">
            <a:spAutoFit/>
          </a:bodyPr>
          <a:lstStyle/>
          <a:p>
            <a:pPr algn="ctr"/>
            <a:r>
              <a:rPr lang="en-US" b="1" dirty="0"/>
              <a:t>What is the functional group</a:t>
            </a:r>
          </a:p>
        </p:txBody>
      </p:sp>
      <p:sp>
        <p:nvSpPr>
          <p:cNvPr id="10" name="TextBox 9"/>
          <p:cNvSpPr txBox="1"/>
          <p:nvPr/>
        </p:nvSpPr>
        <p:spPr>
          <a:xfrm>
            <a:off x="4571962" y="4590768"/>
            <a:ext cx="312906" cy="400110"/>
          </a:xfrm>
          <a:prstGeom prst="rect">
            <a:avLst/>
          </a:prstGeom>
          <a:noFill/>
        </p:spPr>
        <p:txBody>
          <a:bodyPr wrap="none" rtlCol="0">
            <a:spAutoFit/>
          </a:bodyPr>
          <a:lstStyle/>
          <a:p>
            <a:r>
              <a:rPr lang="en-US" sz="2000" b="1" dirty="0"/>
              <a:t>+</a:t>
            </a:r>
          </a:p>
        </p:txBody>
      </p:sp>
      <p:sp>
        <p:nvSpPr>
          <p:cNvPr id="11" name="TextBox 10"/>
          <p:cNvSpPr txBox="1"/>
          <p:nvPr/>
        </p:nvSpPr>
        <p:spPr>
          <a:xfrm>
            <a:off x="6953571" y="4590768"/>
            <a:ext cx="312906" cy="400110"/>
          </a:xfrm>
          <a:prstGeom prst="rect">
            <a:avLst/>
          </a:prstGeom>
          <a:noFill/>
        </p:spPr>
        <p:txBody>
          <a:bodyPr wrap="none" rtlCol="0">
            <a:spAutoFit/>
          </a:bodyPr>
          <a:lstStyle/>
          <a:p>
            <a:r>
              <a:rPr lang="en-US" sz="2000" b="1" dirty="0"/>
              <a:t>+</a:t>
            </a:r>
          </a:p>
        </p:txBody>
      </p:sp>
      <p:cxnSp>
        <p:nvCxnSpPr>
          <p:cNvPr id="13" name="Straight Arrow Connector 12"/>
          <p:cNvCxnSpPr>
            <a:stCxn id="6" idx="2"/>
          </p:cNvCxnSpPr>
          <p:nvPr/>
        </p:nvCxnSpPr>
        <p:spPr>
          <a:xfrm>
            <a:off x="8044438" y="4980047"/>
            <a:ext cx="10758" cy="7596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a:endCxn id="8" idx="0"/>
          </p:cNvCxnSpPr>
          <p:nvPr/>
        </p:nvCxnSpPr>
        <p:spPr>
          <a:xfrm>
            <a:off x="5919220" y="4980047"/>
            <a:ext cx="0" cy="39029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a:endCxn id="7" idx="0"/>
          </p:cNvCxnSpPr>
          <p:nvPr/>
        </p:nvCxnSpPr>
        <p:spPr>
          <a:xfrm flipH="1">
            <a:off x="3578359" y="4980047"/>
            <a:ext cx="1" cy="3902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90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r>
              <a:rPr lang="en-US" sz="4000" dirty="0">
                <a:latin typeface="+mn-lt"/>
              </a:rPr>
              <a:t>Hydrocarbons: Parent Chain</a:t>
            </a:r>
          </a:p>
        </p:txBody>
      </p:sp>
      <p:sp>
        <p:nvSpPr>
          <p:cNvPr id="71683" name="Rectangle 3"/>
          <p:cNvSpPr>
            <a:spLocks noGrp="1" noChangeArrowheads="1"/>
          </p:cNvSpPr>
          <p:nvPr>
            <p:ph idx="1"/>
          </p:nvPr>
        </p:nvSpPr>
        <p:spPr>
          <a:xfrm>
            <a:off x="2620518" y="2451337"/>
            <a:ext cx="7644581" cy="4525963"/>
          </a:xfrm>
        </p:spPr>
        <p:txBody>
          <a:bodyPr>
            <a:normAutofit/>
          </a:bodyPr>
          <a:lstStyle/>
          <a:p>
            <a:pPr marL="0" indent="0">
              <a:buNone/>
            </a:pPr>
            <a:r>
              <a:rPr lang="en-US" sz="2000" dirty="0"/>
              <a:t>1 				meth-				-</a:t>
            </a:r>
            <a:r>
              <a:rPr lang="en-US" sz="2000" dirty="0" err="1"/>
              <a:t>ane</a:t>
            </a:r>
            <a:r>
              <a:rPr lang="en-US" sz="2000" dirty="0"/>
              <a:t>/</a:t>
            </a:r>
            <a:r>
              <a:rPr lang="en-US" sz="2000" dirty="0" err="1"/>
              <a:t>ene</a:t>
            </a:r>
            <a:endParaRPr lang="en-US" sz="2000" dirty="0"/>
          </a:p>
          <a:p>
            <a:pPr marL="0" indent="0">
              <a:buNone/>
            </a:pPr>
            <a:r>
              <a:rPr lang="en-US" sz="2000" dirty="0"/>
              <a:t>2 				eth-			</a:t>
            </a:r>
          </a:p>
          <a:p>
            <a:pPr marL="0" indent="0">
              <a:buNone/>
            </a:pPr>
            <a:r>
              <a:rPr lang="en-US" sz="2000" dirty="0"/>
              <a:t>3 				prop-			</a:t>
            </a:r>
          </a:p>
          <a:p>
            <a:pPr marL="0" indent="0">
              <a:buNone/>
            </a:pPr>
            <a:r>
              <a:rPr lang="en-US" sz="2000" dirty="0"/>
              <a:t>4 				but-</a:t>
            </a:r>
          </a:p>
          <a:p>
            <a:pPr marL="0" indent="0">
              <a:buNone/>
            </a:pPr>
            <a:r>
              <a:rPr lang="en-US" sz="2000" dirty="0"/>
              <a:t>5 				pent-</a:t>
            </a:r>
          </a:p>
          <a:p>
            <a:pPr marL="0" indent="0">
              <a:buNone/>
            </a:pPr>
            <a:r>
              <a:rPr lang="en-US" sz="2000" dirty="0"/>
              <a:t>6 				hex-</a:t>
            </a:r>
          </a:p>
          <a:p>
            <a:pPr marL="0" indent="0">
              <a:buNone/>
            </a:pPr>
            <a:r>
              <a:rPr lang="en-US" sz="2000" dirty="0"/>
              <a:t>7 				hept-</a:t>
            </a:r>
          </a:p>
          <a:p>
            <a:pPr marL="0" indent="0">
              <a:buNone/>
            </a:pPr>
            <a:r>
              <a:rPr lang="en-US" sz="2000" dirty="0"/>
              <a:t>8 				oct-</a:t>
            </a:r>
          </a:p>
          <a:p>
            <a:pPr marL="0" indent="0">
              <a:buNone/>
            </a:pPr>
            <a:r>
              <a:rPr lang="en-US" sz="2000" dirty="0"/>
              <a:t>9 				non-</a:t>
            </a:r>
          </a:p>
          <a:p>
            <a:pPr marL="0" indent="0">
              <a:buNone/>
            </a:pPr>
            <a:r>
              <a:rPr lang="en-US" sz="2000" dirty="0"/>
              <a:t>10 				</a:t>
            </a:r>
            <a:r>
              <a:rPr lang="en-US" sz="2000" dirty="0" err="1"/>
              <a:t>dec</a:t>
            </a:r>
            <a:r>
              <a:rPr lang="en-US" sz="2000" dirty="0"/>
              <a:t>-</a:t>
            </a:r>
            <a:endParaRPr lang="en-US" sz="2800" dirty="0"/>
          </a:p>
          <a:p>
            <a:pPr>
              <a:lnSpc>
                <a:spcPct val="90000"/>
              </a:lnSpc>
            </a:pPr>
            <a:endParaRPr lang="en-US" sz="2800" dirty="0"/>
          </a:p>
          <a:p>
            <a:pPr>
              <a:lnSpc>
                <a:spcPct val="90000"/>
              </a:lnSpc>
            </a:pPr>
            <a:endParaRPr lang="en-US" sz="2800" dirty="0"/>
          </a:p>
        </p:txBody>
      </p:sp>
      <p:sp>
        <p:nvSpPr>
          <p:cNvPr id="3" name="Rectangle 2"/>
          <p:cNvSpPr/>
          <p:nvPr/>
        </p:nvSpPr>
        <p:spPr>
          <a:xfrm>
            <a:off x="1728591" y="1595864"/>
            <a:ext cx="2467944" cy="830997"/>
          </a:xfrm>
          <a:prstGeom prst="rect">
            <a:avLst/>
          </a:prstGeom>
        </p:spPr>
        <p:txBody>
          <a:bodyPr wrap="square">
            <a:spAutoFit/>
          </a:bodyPr>
          <a:lstStyle/>
          <a:p>
            <a:pPr algn="ctr"/>
            <a:r>
              <a:rPr lang="en-US" sz="2400" b="1" dirty="0"/>
              <a:t>Number of </a:t>
            </a:r>
          </a:p>
          <a:p>
            <a:pPr algn="ctr"/>
            <a:r>
              <a:rPr lang="en-US" sz="2400" b="1" u="sng" dirty="0"/>
              <a:t>Carbon atoms</a:t>
            </a:r>
          </a:p>
        </p:txBody>
      </p:sp>
      <p:sp>
        <p:nvSpPr>
          <p:cNvPr id="6" name="Rectangle 5"/>
          <p:cNvSpPr/>
          <p:nvPr/>
        </p:nvSpPr>
        <p:spPr>
          <a:xfrm>
            <a:off x="4902143" y="1780531"/>
            <a:ext cx="1815754" cy="461665"/>
          </a:xfrm>
          <a:prstGeom prst="rect">
            <a:avLst/>
          </a:prstGeom>
        </p:spPr>
        <p:txBody>
          <a:bodyPr wrap="none">
            <a:spAutoFit/>
          </a:bodyPr>
          <a:lstStyle/>
          <a:p>
            <a:pPr algn="ctr"/>
            <a:r>
              <a:rPr lang="en-US" sz="2400" b="1" u="sng" dirty="0"/>
              <a:t>Parent Chain</a:t>
            </a:r>
          </a:p>
        </p:txBody>
      </p:sp>
      <p:sp>
        <p:nvSpPr>
          <p:cNvPr id="7" name="Rectangle 6"/>
          <p:cNvSpPr/>
          <p:nvPr/>
        </p:nvSpPr>
        <p:spPr>
          <a:xfrm>
            <a:off x="7636878" y="1780531"/>
            <a:ext cx="2058961" cy="461665"/>
          </a:xfrm>
          <a:prstGeom prst="rect">
            <a:avLst/>
          </a:prstGeom>
        </p:spPr>
        <p:txBody>
          <a:bodyPr wrap="none">
            <a:spAutoFit/>
          </a:bodyPr>
          <a:lstStyle/>
          <a:p>
            <a:pPr algn="ctr"/>
            <a:r>
              <a:rPr lang="en-US" sz="2400" b="1" u="sng" dirty="0"/>
              <a:t>Alkane/Alkene</a:t>
            </a:r>
          </a:p>
        </p:txBody>
      </p:sp>
      <p:cxnSp>
        <p:nvCxnSpPr>
          <p:cNvPr id="5" name="Straight Arrow Connector 4"/>
          <p:cNvCxnSpPr>
            <a:cxnSpLocks/>
          </p:cNvCxnSpPr>
          <p:nvPr/>
        </p:nvCxnSpPr>
        <p:spPr>
          <a:xfrm>
            <a:off x="8654829" y="2874386"/>
            <a:ext cx="0" cy="3216925"/>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72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What are Molecules</a:t>
            </a:r>
          </a:p>
        </p:txBody>
      </p:sp>
      <p:sp>
        <p:nvSpPr>
          <p:cNvPr id="3" name="Content Placeholder 2"/>
          <p:cNvSpPr>
            <a:spLocks noGrp="1"/>
          </p:cNvSpPr>
          <p:nvPr>
            <p:ph idx="1"/>
          </p:nvPr>
        </p:nvSpPr>
        <p:spPr>
          <a:xfrm>
            <a:off x="838200" y="1661310"/>
            <a:ext cx="10515600" cy="1777593"/>
          </a:xfrm>
        </p:spPr>
        <p:txBody>
          <a:bodyPr>
            <a:normAutofit/>
          </a:bodyPr>
          <a:lstStyle/>
          <a:p>
            <a:r>
              <a:rPr lang="en-US" altLang="en-US" sz="2400" dirty="0"/>
              <a:t>A molecule is an electrically neutral group of two or more atoms held together in a definite spatial arrangement by forces called </a:t>
            </a:r>
            <a:r>
              <a:rPr lang="en-US" altLang="en-US" sz="2400" b="1" dirty="0"/>
              <a:t>covalent bonds</a:t>
            </a:r>
            <a:r>
              <a:rPr lang="en-US" altLang="en-US" sz="2400" dirty="0"/>
              <a:t>.</a:t>
            </a:r>
            <a:endParaRPr lang="en-US" sz="2400" dirty="0"/>
          </a:p>
          <a:p>
            <a:r>
              <a:rPr lang="en-US" sz="2400" dirty="0"/>
              <a:t>Molecules are collection of atoms (≥2) that are tightly bound together</a:t>
            </a:r>
          </a:p>
          <a:p>
            <a:r>
              <a:rPr lang="en-US" sz="2400" dirty="0"/>
              <a:t>A molecule is the smallest amount of a pure substance that can exist</a:t>
            </a:r>
          </a:p>
        </p:txBody>
      </p:sp>
      <p:sp>
        <p:nvSpPr>
          <p:cNvPr id="4" name="TextBox 3"/>
          <p:cNvSpPr txBox="1"/>
          <p:nvPr/>
        </p:nvSpPr>
        <p:spPr>
          <a:xfrm>
            <a:off x="4534747" y="4109313"/>
            <a:ext cx="558339" cy="461665"/>
          </a:xfrm>
          <a:prstGeom prst="rect">
            <a:avLst/>
          </a:prstGeom>
          <a:noFill/>
        </p:spPr>
        <p:txBody>
          <a:bodyPr wrap="square" rtlCol="0">
            <a:spAutoFit/>
          </a:bodyPr>
          <a:lstStyle/>
          <a:p>
            <a:r>
              <a:rPr lang="en-US" sz="2400" dirty="0"/>
              <a:t>H</a:t>
            </a:r>
            <a:r>
              <a:rPr lang="en-US" sz="2400" baseline="-25000" dirty="0"/>
              <a:t>2</a:t>
            </a:r>
          </a:p>
        </p:txBody>
      </p:sp>
      <p:sp>
        <p:nvSpPr>
          <p:cNvPr id="5" name="TextBox 4"/>
          <p:cNvSpPr txBox="1"/>
          <p:nvPr/>
        </p:nvSpPr>
        <p:spPr>
          <a:xfrm>
            <a:off x="5098563" y="4977229"/>
            <a:ext cx="487634" cy="461665"/>
          </a:xfrm>
          <a:prstGeom prst="rect">
            <a:avLst/>
          </a:prstGeom>
          <a:noFill/>
        </p:spPr>
        <p:txBody>
          <a:bodyPr wrap="none" rtlCol="0">
            <a:spAutoFit/>
          </a:bodyPr>
          <a:lstStyle/>
          <a:p>
            <a:r>
              <a:rPr lang="en-US" sz="2400" dirty="0"/>
              <a:t>N</a:t>
            </a:r>
            <a:r>
              <a:rPr lang="en-US" sz="2400" baseline="-25000" dirty="0"/>
              <a:t>2</a:t>
            </a:r>
          </a:p>
        </p:txBody>
      </p:sp>
      <p:sp>
        <p:nvSpPr>
          <p:cNvPr id="6" name="TextBox 5"/>
          <p:cNvSpPr txBox="1"/>
          <p:nvPr/>
        </p:nvSpPr>
        <p:spPr>
          <a:xfrm>
            <a:off x="6329868" y="4374740"/>
            <a:ext cx="926857" cy="461665"/>
          </a:xfrm>
          <a:prstGeom prst="rect">
            <a:avLst/>
          </a:prstGeom>
          <a:noFill/>
        </p:spPr>
        <p:txBody>
          <a:bodyPr wrap="none" rtlCol="0">
            <a:spAutoFit/>
          </a:bodyPr>
          <a:lstStyle/>
          <a:p>
            <a:r>
              <a:rPr lang="en-US" sz="2400" dirty="0"/>
              <a:t>NaOH</a:t>
            </a:r>
            <a:endParaRPr lang="en-US" sz="2400" baseline="-25000" dirty="0"/>
          </a:p>
        </p:txBody>
      </p:sp>
      <p:sp>
        <p:nvSpPr>
          <p:cNvPr id="7" name="TextBox 6"/>
          <p:cNvSpPr txBox="1"/>
          <p:nvPr/>
        </p:nvSpPr>
        <p:spPr>
          <a:xfrm>
            <a:off x="7404201" y="4975202"/>
            <a:ext cx="1013419" cy="461665"/>
          </a:xfrm>
          <a:prstGeom prst="rect">
            <a:avLst/>
          </a:prstGeom>
          <a:noFill/>
        </p:spPr>
        <p:txBody>
          <a:bodyPr wrap="none" rtlCol="0">
            <a:spAutoFit/>
          </a:bodyPr>
          <a:lstStyle/>
          <a:p>
            <a:r>
              <a:rPr lang="en-US" sz="2400" dirty="0"/>
              <a:t>AgNO</a:t>
            </a:r>
            <a:r>
              <a:rPr lang="en-US" sz="2400" baseline="-25000" dirty="0"/>
              <a:t>3</a:t>
            </a:r>
          </a:p>
        </p:txBody>
      </p:sp>
      <p:sp>
        <p:nvSpPr>
          <p:cNvPr id="8" name="TextBox 7"/>
          <p:cNvSpPr txBox="1"/>
          <p:nvPr/>
        </p:nvSpPr>
        <p:spPr>
          <a:xfrm>
            <a:off x="7256725" y="3738145"/>
            <a:ext cx="1160895" cy="461665"/>
          </a:xfrm>
          <a:prstGeom prst="rect">
            <a:avLst/>
          </a:prstGeom>
          <a:noFill/>
        </p:spPr>
        <p:txBody>
          <a:bodyPr wrap="none" rtlCol="0">
            <a:spAutoFit/>
          </a:bodyPr>
          <a:lstStyle/>
          <a:p>
            <a:r>
              <a:rPr lang="en-US" sz="2400" dirty="0"/>
              <a:t>C</a:t>
            </a:r>
            <a:r>
              <a:rPr lang="en-US" sz="2400" baseline="-25000" dirty="0"/>
              <a:t>6</a:t>
            </a:r>
            <a:r>
              <a:rPr lang="en-US" sz="2400" dirty="0"/>
              <a:t>H</a:t>
            </a:r>
            <a:r>
              <a:rPr lang="en-US" sz="2400" baseline="-25000" dirty="0"/>
              <a:t>12</a:t>
            </a:r>
            <a:r>
              <a:rPr lang="en-US" sz="2400" dirty="0"/>
              <a:t>O</a:t>
            </a:r>
            <a:r>
              <a:rPr lang="en-US" sz="2400" baseline="-25000" dirty="0"/>
              <a:t>6</a:t>
            </a:r>
          </a:p>
        </p:txBody>
      </p:sp>
      <p:sp>
        <p:nvSpPr>
          <p:cNvPr id="9" name="TextBox 8"/>
          <p:cNvSpPr txBox="1"/>
          <p:nvPr/>
        </p:nvSpPr>
        <p:spPr>
          <a:xfrm>
            <a:off x="5674952" y="3738145"/>
            <a:ext cx="684803" cy="461665"/>
          </a:xfrm>
          <a:prstGeom prst="rect">
            <a:avLst/>
          </a:prstGeom>
          <a:noFill/>
        </p:spPr>
        <p:txBody>
          <a:bodyPr wrap="none" rtlCol="0">
            <a:spAutoFit/>
          </a:bodyPr>
          <a:lstStyle/>
          <a:p>
            <a:r>
              <a:rPr lang="en-US" sz="2400" dirty="0"/>
              <a:t>H</a:t>
            </a:r>
            <a:r>
              <a:rPr lang="en-US" sz="2400" baseline="-25000" dirty="0"/>
              <a:t>2</a:t>
            </a:r>
            <a:r>
              <a:rPr lang="en-US" sz="2400" dirty="0"/>
              <a:t>O</a:t>
            </a:r>
            <a:endParaRPr lang="en-US" sz="2400" baseline="-25000" dirty="0"/>
          </a:p>
        </p:txBody>
      </p:sp>
      <p:sp>
        <p:nvSpPr>
          <p:cNvPr id="10" name="TextBox 9"/>
          <p:cNvSpPr txBox="1"/>
          <p:nvPr/>
        </p:nvSpPr>
        <p:spPr>
          <a:xfrm>
            <a:off x="3421978" y="5208062"/>
            <a:ext cx="530915" cy="461665"/>
          </a:xfrm>
          <a:prstGeom prst="rect">
            <a:avLst/>
          </a:prstGeom>
          <a:noFill/>
        </p:spPr>
        <p:txBody>
          <a:bodyPr wrap="none" rtlCol="0">
            <a:spAutoFit/>
          </a:bodyPr>
          <a:lstStyle/>
          <a:p>
            <a:r>
              <a:rPr lang="en-US" sz="2400" dirty="0"/>
              <a:t>He</a:t>
            </a:r>
            <a:endParaRPr lang="en-US" sz="2400" baseline="-25000" dirty="0"/>
          </a:p>
        </p:txBody>
      </p:sp>
      <p:sp>
        <p:nvSpPr>
          <p:cNvPr id="11" name="TextBox 10"/>
          <p:cNvSpPr txBox="1"/>
          <p:nvPr/>
        </p:nvSpPr>
        <p:spPr>
          <a:xfrm>
            <a:off x="6236564" y="5286492"/>
            <a:ext cx="764953" cy="461665"/>
          </a:xfrm>
          <a:prstGeom prst="rect">
            <a:avLst/>
          </a:prstGeom>
          <a:noFill/>
        </p:spPr>
        <p:txBody>
          <a:bodyPr wrap="none" rtlCol="0">
            <a:spAutoFit/>
          </a:bodyPr>
          <a:lstStyle/>
          <a:p>
            <a:r>
              <a:rPr lang="en-US" sz="2400"/>
              <a:t>NaCl</a:t>
            </a:r>
            <a:endParaRPr lang="en-US" sz="2400" baseline="-25000" dirty="0"/>
          </a:p>
        </p:txBody>
      </p:sp>
      <p:sp>
        <p:nvSpPr>
          <p:cNvPr id="12" name="TextBox 11"/>
          <p:cNvSpPr txBox="1"/>
          <p:nvPr/>
        </p:nvSpPr>
        <p:spPr>
          <a:xfrm>
            <a:off x="3421978" y="3698151"/>
            <a:ext cx="558339" cy="461665"/>
          </a:xfrm>
          <a:prstGeom prst="rect">
            <a:avLst/>
          </a:prstGeom>
          <a:noFill/>
        </p:spPr>
        <p:txBody>
          <a:bodyPr wrap="square" rtlCol="0">
            <a:spAutoFit/>
          </a:bodyPr>
          <a:lstStyle/>
          <a:p>
            <a:r>
              <a:rPr lang="en-US" sz="2400" dirty="0"/>
              <a:t>O</a:t>
            </a:r>
            <a:r>
              <a:rPr lang="en-US" sz="2400" baseline="-25000" dirty="0"/>
              <a:t>2</a:t>
            </a:r>
          </a:p>
        </p:txBody>
      </p:sp>
    </p:spTree>
    <p:extLst>
      <p:ext uri="{BB962C8B-B14F-4D97-AF65-F5344CB8AC3E}">
        <p14:creationId xmlns:p14="http://schemas.microsoft.com/office/powerpoint/2010/main" val="1265305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Hydrocarbons: Suffix</a:t>
            </a:r>
          </a:p>
        </p:txBody>
      </p:sp>
      <p:sp>
        <p:nvSpPr>
          <p:cNvPr id="3" name="Content Placeholder 2"/>
          <p:cNvSpPr>
            <a:spLocks noGrp="1"/>
          </p:cNvSpPr>
          <p:nvPr>
            <p:ph idx="1"/>
          </p:nvPr>
        </p:nvSpPr>
        <p:spPr/>
        <p:txBody>
          <a:bodyPr/>
          <a:lstStyle/>
          <a:p>
            <a:pPr marL="0" indent="0">
              <a:spcBef>
                <a:spcPct val="50000"/>
              </a:spcBef>
              <a:buNone/>
            </a:pPr>
            <a:r>
              <a:rPr lang="en-US" altLang="en-US" sz="2400" b="1" dirty="0"/>
              <a:t>Our first functional group is alkane, so the suffix is –</a:t>
            </a:r>
            <a:r>
              <a:rPr lang="en-US" altLang="en-US" sz="2400" b="1" dirty="0" err="1"/>
              <a:t>ane</a:t>
            </a:r>
            <a:r>
              <a:rPr lang="en-US" altLang="en-US" sz="2400" b="1" dirty="0"/>
              <a:t>.</a:t>
            </a:r>
          </a:p>
          <a:p>
            <a:pPr marL="342900" lvl="1" indent="0">
              <a:spcBef>
                <a:spcPct val="50000"/>
              </a:spcBef>
              <a:buNone/>
            </a:pPr>
            <a:r>
              <a:rPr lang="en-US" altLang="en-US" sz="2000" dirty="0"/>
              <a:t>For later functional groups we will drop the –</a:t>
            </a:r>
            <a:r>
              <a:rPr lang="en-US" altLang="en-US" sz="2000" dirty="0" err="1"/>
              <a:t>ane</a:t>
            </a:r>
            <a:r>
              <a:rPr lang="en-US" altLang="en-US" sz="2000" dirty="0"/>
              <a:t> root suffix for others.</a:t>
            </a:r>
            <a:endParaRPr lang="en-US" sz="2000" dirty="0"/>
          </a:p>
        </p:txBody>
      </p:sp>
    </p:spTree>
    <p:extLst>
      <p:ext uri="{BB962C8B-B14F-4D97-AF65-F5344CB8AC3E}">
        <p14:creationId xmlns:p14="http://schemas.microsoft.com/office/powerpoint/2010/main" val="458115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Hydrocarbons: Prefix</a:t>
            </a:r>
          </a:p>
        </p:txBody>
      </p:sp>
      <p:sp>
        <p:nvSpPr>
          <p:cNvPr id="3" name="Content Placeholder 2"/>
          <p:cNvSpPr>
            <a:spLocks noGrp="1"/>
          </p:cNvSpPr>
          <p:nvPr>
            <p:ph idx="1"/>
          </p:nvPr>
        </p:nvSpPr>
        <p:spPr>
          <a:xfrm>
            <a:off x="838200" y="1802708"/>
            <a:ext cx="10188388" cy="2751708"/>
          </a:xfrm>
        </p:spPr>
        <p:txBody>
          <a:bodyPr>
            <a:normAutofit/>
          </a:bodyPr>
          <a:lstStyle/>
          <a:p>
            <a:pPr marL="0" indent="0">
              <a:spcBef>
                <a:spcPct val="50000"/>
              </a:spcBef>
              <a:buNone/>
            </a:pPr>
            <a:r>
              <a:rPr lang="en-US" altLang="en-US" sz="2400" dirty="0"/>
              <a:t>Substituents will be “branches” on the alkane </a:t>
            </a:r>
            <a:r>
              <a:rPr lang="en-US" altLang="en-US" sz="2400" dirty="0" err="1"/>
              <a:t>structur.e</a:t>
            </a:r>
            <a:endParaRPr lang="en-US" altLang="en-US" sz="2400" dirty="0"/>
          </a:p>
          <a:p>
            <a:pPr lvl="1">
              <a:spcBef>
                <a:spcPct val="50000"/>
              </a:spcBef>
            </a:pPr>
            <a:r>
              <a:rPr lang="en-US" altLang="en-US" sz="2000" dirty="0"/>
              <a:t>A “branch” is another alkane minus one hydrogen = </a:t>
            </a:r>
            <a:r>
              <a:rPr lang="en-US" altLang="en-US" sz="2000" b="1" dirty="0"/>
              <a:t>an alkyl group.</a:t>
            </a:r>
          </a:p>
          <a:p>
            <a:pPr marL="0" lvl="1" indent="0">
              <a:spcBef>
                <a:spcPct val="50000"/>
              </a:spcBef>
              <a:buNone/>
            </a:pPr>
            <a:r>
              <a:rPr lang="en-US" altLang="en-US" sz="2400" dirty="0"/>
              <a:t>Example: if -CH</a:t>
            </a:r>
            <a:r>
              <a:rPr lang="en-US" altLang="en-US" sz="2400" baseline="-25000" dirty="0"/>
              <a:t>3</a:t>
            </a:r>
            <a:r>
              <a:rPr lang="en-US" altLang="en-US" sz="2400" dirty="0"/>
              <a:t> is a branch on a longer chain = side chain.</a:t>
            </a:r>
          </a:p>
          <a:p>
            <a:pPr marL="0" lvl="1" indent="0">
              <a:spcBef>
                <a:spcPct val="50000"/>
              </a:spcBef>
              <a:buNone/>
            </a:pPr>
            <a:r>
              <a:rPr lang="en-US" altLang="en-US" sz="2400" dirty="0"/>
              <a:t>Since it is a side chain it will replace the –</a:t>
            </a:r>
            <a:r>
              <a:rPr lang="en-US" altLang="en-US" sz="2400" dirty="0" err="1"/>
              <a:t>ane</a:t>
            </a:r>
            <a:r>
              <a:rPr lang="en-US" altLang="en-US" sz="2400" dirty="0"/>
              <a:t> suffix with –</a:t>
            </a:r>
            <a:r>
              <a:rPr lang="en-US" altLang="en-US" sz="2400" dirty="0" err="1"/>
              <a:t>yl</a:t>
            </a:r>
            <a:r>
              <a:rPr lang="en-US" altLang="en-US" sz="2400" dirty="0"/>
              <a:t>.</a:t>
            </a:r>
          </a:p>
          <a:p>
            <a:pPr marL="0" indent="0">
              <a:spcBef>
                <a:spcPct val="50000"/>
              </a:spcBef>
              <a:buNone/>
            </a:pPr>
            <a:endParaRPr lang="en-US" dirty="0"/>
          </a:p>
        </p:txBody>
      </p:sp>
      <p:cxnSp>
        <p:nvCxnSpPr>
          <p:cNvPr id="5" name="Straight Arrow Connector 4"/>
          <p:cNvCxnSpPr/>
          <p:nvPr/>
        </p:nvCxnSpPr>
        <p:spPr>
          <a:xfrm>
            <a:off x="6078071" y="3970331"/>
            <a:ext cx="0" cy="7737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46429" y="5046190"/>
            <a:ext cx="2863284" cy="400110"/>
          </a:xfrm>
          <a:prstGeom prst="rect">
            <a:avLst/>
          </a:prstGeom>
          <a:noFill/>
          <a:ln w="57150">
            <a:solidFill>
              <a:srgbClr val="0070C0"/>
            </a:solidFill>
          </a:ln>
        </p:spPr>
        <p:txBody>
          <a:bodyPr wrap="none" rtlCol="0">
            <a:spAutoFit/>
          </a:bodyPr>
          <a:lstStyle/>
          <a:p>
            <a:pPr marL="0" lvl="2"/>
            <a:r>
              <a:rPr lang="en-US" altLang="en-US" sz="2000" b="1">
                <a:latin typeface="Arial" charset="0"/>
              </a:rPr>
              <a:t>-CH</a:t>
            </a:r>
            <a:r>
              <a:rPr lang="en-US" altLang="en-US" sz="2000" b="1" baseline="-25000">
                <a:latin typeface="Arial" charset="0"/>
              </a:rPr>
              <a:t>3</a:t>
            </a:r>
            <a:r>
              <a:rPr lang="en-US" altLang="en-US" sz="2000" b="1">
                <a:latin typeface="Arial" charset="0"/>
              </a:rPr>
              <a:t> = a methyl group</a:t>
            </a:r>
          </a:p>
        </p:txBody>
      </p:sp>
    </p:spTree>
    <p:extLst>
      <p:ext uri="{BB962C8B-B14F-4D97-AF65-F5344CB8AC3E}">
        <p14:creationId xmlns:p14="http://schemas.microsoft.com/office/powerpoint/2010/main" val="802216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Hydrocarbons: Common Prefixes</a:t>
            </a:r>
          </a:p>
        </p:txBody>
      </p:sp>
      <p:graphicFrame>
        <p:nvGraphicFramePr>
          <p:cNvPr id="5" name="Group 220"/>
          <p:cNvGraphicFramePr>
            <a:graphicFrameLocks noGrp="1"/>
          </p:cNvGraphicFramePr>
          <p:nvPr>
            <p:extLst>
              <p:ext uri="{D42A27DB-BD31-4B8C-83A1-F6EECF244321}">
                <p14:modId xmlns:p14="http://schemas.microsoft.com/office/powerpoint/2010/main" val="3212967761"/>
              </p:ext>
            </p:extLst>
          </p:nvPr>
        </p:nvGraphicFramePr>
        <p:xfrm>
          <a:off x="1905000" y="1724531"/>
          <a:ext cx="8381996" cy="4479043"/>
        </p:xfrm>
        <a:graphic>
          <a:graphicData uri="http://schemas.openxmlformats.org/drawingml/2006/table">
            <a:tbl>
              <a:tblPr/>
              <a:tblGrid>
                <a:gridCol w="2032000">
                  <a:extLst>
                    <a:ext uri="{9D8B030D-6E8A-4147-A177-3AD203B41FA5}">
                      <a16:colId xmlns:a16="http://schemas.microsoft.com/office/drawing/2014/main" val="20000"/>
                    </a:ext>
                  </a:extLst>
                </a:gridCol>
                <a:gridCol w="1064380">
                  <a:extLst>
                    <a:ext uri="{9D8B030D-6E8A-4147-A177-3AD203B41FA5}">
                      <a16:colId xmlns:a16="http://schemas.microsoft.com/office/drawing/2014/main" val="20001"/>
                    </a:ext>
                  </a:extLst>
                </a:gridCol>
                <a:gridCol w="2694817">
                  <a:extLst>
                    <a:ext uri="{9D8B030D-6E8A-4147-A177-3AD203B41FA5}">
                      <a16:colId xmlns:a16="http://schemas.microsoft.com/office/drawing/2014/main" val="20002"/>
                    </a:ext>
                  </a:extLst>
                </a:gridCol>
                <a:gridCol w="2590799">
                  <a:extLst>
                    <a:ext uri="{9D8B030D-6E8A-4147-A177-3AD203B41FA5}">
                      <a16:colId xmlns:a16="http://schemas.microsoft.com/office/drawing/2014/main" val="20003"/>
                    </a:ext>
                  </a:extLst>
                </a:gridCol>
              </a:tblGrid>
              <a:tr h="408072">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ahoma"/>
                          <a:ea typeface="ＭＳ Ｐゴシック"/>
                        </a:rPr>
                        <a:t>Alkyl group</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Tahoma"/>
                        <a:ea typeface="ＭＳ Ｐゴシック"/>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ahoma"/>
                          <a:ea typeface="ＭＳ Ｐゴシック"/>
                        </a:rPr>
                        <a:t>IUPAC name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ahoma"/>
                          <a:ea typeface="ＭＳ Ｐゴシック"/>
                        </a:rPr>
                        <a:t>Abbreviation</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8072">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CH</a:t>
                      </a:r>
                      <a:r>
                        <a:rPr kumimoji="0" lang="en-US" altLang="en-US" sz="1600" b="0" i="0" u="none" strike="noStrike" cap="none" normalizeH="0" baseline="-25000" dirty="0">
                          <a:ln>
                            <a:noFill/>
                          </a:ln>
                          <a:solidFill>
                            <a:schemeClr val="tx1"/>
                          </a:solidFill>
                          <a:effectLst/>
                          <a:latin typeface="Tahoma" charset="0"/>
                          <a:ea typeface="ＭＳ Ｐゴシック" charset="-128"/>
                        </a:rPr>
                        <a:t>3</a:t>
                      </a:r>
                      <a:r>
                        <a:rPr kumimoji="0" lang="en-US" altLang="en-US" sz="1600" b="0" i="0" u="none" strike="noStrike" cap="none" normalizeH="0" baseline="0" dirty="0">
                          <a:ln>
                            <a:noFill/>
                          </a:ln>
                          <a:solidFill>
                            <a:schemeClr val="tx1"/>
                          </a:solidFill>
                          <a:effectLst/>
                          <a:latin typeface="Tahoma" charset="0"/>
                          <a:ea typeface="ＭＳ Ｐゴシック" charset="-128"/>
                        </a:rPr>
                        <a:t>-</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   </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methyl</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Me-</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08072">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CH</a:t>
                      </a:r>
                      <a:r>
                        <a:rPr kumimoji="0" lang="en-US" altLang="en-US" sz="1600" b="0" i="0" u="none" strike="noStrike" cap="none" normalizeH="0" baseline="-25000" dirty="0">
                          <a:ln>
                            <a:noFill/>
                          </a:ln>
                          <a:solidFill>
                            <a:schemeClr val="tx1"/>
                          </a:solidFill>
                          <a:effectLst/>
                          <a:latin typeface="Tahoma" charset="0"/>
                          <a:ea typeface="ＭＳ Ｐゴシック" charset="-128"/>
                        </a:rPr>
                        <a:t>3</a:t>
                      </a:r>
                      <a:r>
                        <a:rPr kumimoji="0" lang="en-US" altLang="en-US" sz="1600" b="0" i="0" u="none" strike="noStrike" cap="none" normalizeH="0" baseline="0" dirty="0">
                          <a:ln>
                            <a:noFill/>
                          </a:ln>
                          <a:solidFill>
                            <a:schemeClr val="tx1"/>
                          </a:solidFill>
                          <a:effectLst/>
                          <a:latin typeface="Tahoma" charset="0"/>
                          <a:ea typeface="ＭＳ Ｐゴシック" charset="-128"/>
                        </a:rPr>
                        <a:t>CH</a:t>
                      </a:r>
                      <a:r>
                        <a:rPr kumimoji="0" lang="en-US" altLang="en-US" sz="1600" b="0" i="0" u="none" strike="noStrike" cap="none" normalizeH="0" baseline="-25000" dirty="0">
                          <a:ln>
                            <a:noFill/>
                          </a:ln>
                          <a:solidFill>
                            <a:schemeClr val="tx1"/>
                          </a:solidFill>
                          <a:effectLst/>
                          <a:latin typeface="Tahoma" charset="0"/>
                          <a:ea typeface="ＭＳ Ｐゴシック" charset="-128"/>
                        </a:rPr>
                        <a:t>2</a:t>
                      </a:r>
                      <a:r>
                        <a:rPr kumimoji="0" lang="en-US" altLang="en-US" sz="1600" b="0" i="0" u="none" strike="noStrike" cap="none" normalizeH="0" baseline="0" dirty="0">
                          <a:ln>
                            <a:noFill/>
                          </a:ln>
                          <a:solidFill>
                            <a:schemeClr val="tx1"/>
                          </a:solidFill>
                          <a:effectLst/>
                          <a:latin typeface="Tahoma" charset="0"/>
                          <a:ea typeface="ＭＳ Ｐゴシック" charset="-128"/>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Tahom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ethyl</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Et-</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08072">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CH</a:t>
                      </a:r>
                      <a:r>
                        <a:rPr kumimoji="0" lang="en-US" altLang="en-US" sz="1600" b="0" i="0" u="none" strike="noStrike" cap="none" normalizeH="0" baseline="-25000" dirty="0">
                          <a:ln>
                            <a:noFill/>
                          </a:ln>
                          <a:solidFill>
                            <a:srgbClr val="000000"/>
                          </a:solidFill>
                          <a:effectLst/>
                          <a:latin typeface="Tahoma"/>
                          <a:ea typeface="ＭＳ Ｐゴシック"/>
                        </a:rPr>
                        <a:t>3</a:t>
                      </a:r>
                      <a:r>
                        <a:rPr kumimoji="0" lang="en-US" altLang="en-US" sz="1600" b="0" i="0" u="none" strike="noStrike" cap="none" normalizeH="0" baseline="0" dirty="0">
                          <a:ln>
                            <a:noFill/>
                          </a:ln>
                          <a:solidFill>
                            <a:srgbClr val="000000"/>
                          </a:solidFill>
                          <a:effectLst/>
                          <a:latin typeface="Tahoma"/>
                          <a:ea typeface="ＭＳ Ｐゴシック"/>
                        </a:rPr>
                        <a:t>CH</a:t>
                      </a:r>
                      <a:r>
                        <a:rPr kumimoji="0" lang="en-US" altLang="en-US" sz="1600" b="0" i="0" u="none" strike="noStrike" cap="none" normalizeH="0" baseline="-25000" dirty="0">
                          <a:ln>
                            <a:noFill/>
                          </a:ln>
                          <a:solidFill>
                            <a:srgbClr val="000000"/>
                          </a:solidFill>
                          <a:effectLst/>
                          <a:latin typeface="Tahoma"/>
                          <a:ea typeface="ＭＳ Ｐゴシック"/>
                        </a:rPr>
                        <a:t>2</a:t>
                      </a:r>
                      <a:r>
                        <a:rPr kumimoji="0" lang="en-US" altLang="en-US" sz="1600" b="0" i="0" u="none" strike="noStrike" cap="none" normalizeH="0" baseline="0" dirty="0">
                          <a:ln>
                            <a:noFill/>
                          </a:ln>
                          <a:solidFill>
                            <a:srgbClr val="000000"/>
                          </a:solidFill>
                          <a:effectLst/>
                          <a:latin typeface="Tahoma"/>
                          <a:ea typeface="ＭＳ Ｐゴシック"/>
                        </a:rPr>
                        <a:t>CH</a:t>
                      </a:r>
                      <a:r>
                        <a:rPr kumimoji="0" lang="en-US" altLang="en-US" sz="1600" b="0" i="0" u="none" strike="noStrike" cap="none" normalizeH="0" baseline="-25000" dirty="0">
                          <a:ln>
                            <a:noFill/>
                          </a:ln>
                          <a:solidFill>
                            <a:srgbClr val="000000"/>
                          </a:solidFill>
                          <a:effectLst/>
                          <a:latin typeface="Tahoma"/>
                          <a:ea typeface="ＭＳ Ｐゴシック"/>
                        </a:rPr>
                        <a:t>2</a:t>
                      </a:r>
                      <a:r>
                        <a:rPr kumimoji="0" lang="en-US" altLang="en-US" sz="1600" b="0" i="0" u="none" strike="noStrike" cap="none" normalizeH="0" baseline="0" dirty="0">
                          <a:ln>
                            <a:noFill/>
                          </a:ln>
                          <a:solidFill>
                            <a:srgbClr val="000000"/>
                          </a:solidFill>
                          <a:effectLst/>
                          <a:latin typeface="Tahoma"/>
                          <a:ea typeface="ＭＳ Ｐゴシック"/>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ahom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rgbClr val="000000"/>
                          </a:solidFill>
                          <a:effectLst/>
                          <a:latin typeface="Tahoma"/>
                          <a:ea typeface="ＭＳ Ｐゴシック"/>
                        </a:rPr>
                        <a:t>n</a:t>
                      </a:r>
                      <a:r>
                        <a:rPr kumimoji="0" lang="en-US" altLang="en-US" sz="1600" b="0" i="0" u="none" strike="noStrike" cap="none" normalizeH="0" baseline="0" dirty="0">
                          <a:ln>
                            <a:noFill/>
                          </a:ln>
                          <a:solidFill>
                            <a:srgbClr val="000000"/>
                          </a:solidFill>
                          <a:effectLst/>
                          <a:latin typeface="Tahoma"/>
                          <a:ea typeface="ＭＳ Ｐゴシック"/>
                        </a:rPr>
                        <a:t>-propyl</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rgbClr val="000000"/>
                          </a:solidFill>
                          <a:effectLst/>
                          <a:latin typeface="Tahoma"/>
                          <a:ea typeface="ＭＳ Ｐゴシック"/>
                        </a:rPr>
                        <a:t>n</a:t>
                      </a:r>
                      <a:r>
                        <a:rPr kumimoji="0" lang="en-US" altLang="en-US" sz="1600" b="0" i="0" u="none" strike="noStrike" cap="none" normalizeH="0" baseline="0" dirty="0">
                          <a:ln>
                            <a:noFill/>
                          </a:ln>
                          <a:solidFill>
                            <a:srgbClr val="000000"/>
                          </a:solidFill>
                          <a:effectLst/>
                          <a:latin typeface="Tahoma"/>
                          <a:ea typeface="ＭＳ Ｐゴシック"/>
                        </a:rPr>
                        <a:t>-</a:t>
                      </a:r>
                      <a:r>
                        <a:rPr kumimoji="0" lang="en-US" altLang="en-US" sz="1600" b="0" i="0" u="none" strike="noStrike" cap="none" normalizeH="0" baseline="0" dirty="0" err="1">
                          <a:ln>
                            <a:noFill/>
                          </a:ln>
                          <a:solidFill>
                            <a:srgbClr val="000000"/>
                          </a:solidFill>
                          <a:effectLst/>
                          <a:latin typeface="Tahoma"/>
                          <a:ea typeface="ＭＳ Ｐゴシック"/>
                        </a:rPr>
                        <a:t>Pr</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506956">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CH</a:t>
                      </a:r>
                      <a:r>
                        <a:rPr kumimoji="0" lang="en-US" altLang="en-US" sz="1600" b="0" i="0" u="none" strike="noStrike" cap="none" normalizeH="0" baseline="-25000" dirty="0">
                          <a:ln>
                            <a:noFill/>
                          </a:ln>
                          <a:solidFill>
                            <a:schemeClr val="tx1"/>
                          </a:solidFill>
                          <a:effectLst/>
                          <a:latin typeface="Tahoma" charset="0"/>
                          <a:ea typeface="ＭＳ Ｐゴシック" charset="-128"/>
                        </a:rPr>
                        <a:t>3</a:t>
                      </a:r>
                      <a:r>
                        <a:rPr kumimoji="0" lang="en-US" altLang="en-US" sz="1600" b="0" i="0" u="none" strike="noStrike" cap="none" normalizeH="0" baseline="0" dirty="0">
                          <a:ln>
                            <a:noFill/>
                          </a:ln>
                          <a:solidFill>
                            <a:schemeClr val="tx1"/>
                          </a:solidFill>
                          <a:effectLst/>
                          <a:latin typeface="Tahoma" charset="0"/>
                          <a:ea typeface="ＭＳ Ｐゴシック" charset="-128"/>
                        </a:rPr>
                        <a:t>CHCH</a:t>
                      </a:r>
                      <a:r>
                        <a:rPr kumimoji="0" lang="en-US" altLang="en-US" sz="1600" b="0" i="0" u="none" strike="noStrike" cap="none" normalizeH="0" baseline="-25000" dirty="0">
                          <a:ln>
                            <a:noFill/>
                          </a:ln>
                          <a:solidFill>
                            <a:schemeClr val="tx1"/>
                          </a:solidFill>
                          <a:effectLst/>
                          <a:latin typeface="Tahoma" charset="0"/>
                          <a:ea typeface="ＭＳ Ｐゴシック" charset="-128"/>
                        </a:rPr>
                        <a:t>3</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25000">
                        <a:ln>
                          <a:noFill/>
                        </a:ln>
                        <a:solidFill>
                          <a:schemeClr val="tx1"/>
                        </a:solidFill>
                        <a:effectLst/>
                        <a:latin typeface="Tahom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isopropyl or </a:t>
                      </a:r>
                      <a:r>
                        <a:rPr kumimoji="0" lang="en-US" altLang="en-US" sz="1600" b="0" i="1" u="none" strike="noStrike" cap="none" normalizeH="0" baseline="0" dirty="0" err="1">
                          <a:ln>
                            <a:noFill/>
                          </a:ln>
                          <a:solidFill>
                            <a:srgbClr val="000000"/>
                          </a:solidFill>
                          <a:effectLst/>
                          <a:latin typeface="Tahoma"/>
                          <a:ea typeface="ＭＳ Ｐゴシック"/>
                        </a:rPr>
                        <a:t>i</a:t>
                      </a:r>
                      <a:r>
                        <a:rPr kumimoji="0" lang="en-US" altLang="en-US" sz="1600" b="0" i="0" u="none" strike="noStrike" cap="none" normalizeH="0" baseline="0" dirty="0">
                          <a:ln>
                            <a:noFill/>
                          </a:ln>
                          <a:solidFill>
                            <a:srgbClr val="000000"/>
                          </a:solidFill>
                          <a:effectLst/>
                          <a:latin typeface="Tahoma"/>
                          <a:ea typeface="ＭＳ Ｐゴシック"/>
                        </a:rPr>
                        <a:t>-propyl</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err="1">
                          <a:ln>
                            <a:noFill/>
                          </a:ln>
                          <a:solidFill>
                            <a:srgbClr val="000000"/>
                          </a:solidFill>
                          <a:effectLst/>
                          <a:latin typeface="Tahoma"/>
                          <a:ea typeface="ＭＳ Ｐゴシック"/>
                        </a:rPr>
                        <a:t>i</a:t>
                      </a:r>
                      <a:r>
                        <a:rPr kumimoji="0" lang="en-US" altLang="en-US" sz="1600" b="0" i="0" u="none" strike="noStrike" cap="none" normalizeH="0" baseline="0" dirty="0" err="1">
                          <a:ln>
                            <a:noFill/>
                          </a:ln>
                          <a:solidFill>
                            <a:srgbClr val="000000"/>
                          </a:solidFill>
                          <a:effectLst/>
                          <a:latin typeface="Tahoma"/>
                          <a:ea typeface="ＭＳ Ｐゴシック"/>
                        </a:rPr>
                        <a:t>-Pr</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408072">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CH</a:t>
                      </a:r>
                      <a:r>
                        <a:rPr kumimoji="0" lang="en-US" altLang="en-US" sz="1600" b="0" i="0" u="none" strike="noStrike" cap="none" normalizeH="0" baseline="-25000" dirty="0">
                          <a:ln>
                            <a:noFill/>
                          </a:ln>
                          <a:solidFill>
                            <a:srgbClr val="000000"/>
                          </a:solidFill>
                          <a:effectLst/>
                          <a:latin typeface="Tahoma"/>
                          <a:ea typeface="ＭＳ Ｐゴシック"/>
                        </a:rPr>
                        <a:t>3</a:t>
                      </a:r>
                      <a:r>
                        <a:rPr kumimoji="0" lang="en-US" altLang="en-US" sz="1600" b="0" i="0" u="none" strike="noStrike" cap="none" normalizeH="0" baseline="0" dirty="0">
                          <a:ln>
                            <a:noFill/>
                          </a:ln>
                          <a:solidFill>
                            <a:srgbClr val="000000"/>
                          </a:solidFill>
                          <a:effectLst/>
                          <a:latin typeface="Tahoma"/>
                          <a:ea typeface="ＭＳ Ｐゴシック"/>
                        </a:rPr>
                        <a:t>CH</a:t>
                      </a:r>
                      <a:r>
                        <a:rPr kumimoji="0" lang="en-US" altLang="en-US" sz="1600" b="0" i="0" u="none" strike="noStrike" cap="none" normalizeH="0" baseline="-25000" dirty="0">
                          <a:ln>
                            <a:noFill/>
                          </a:ln>
                          <a:solidFill>
                            <a:srgbClr val="000000"/>
                          </a:solidFill>
                          <a:effectLst/>
                          <a:latin typeface="Tahoma"/>
                          <a:ea typeface="ＭＳ Ｐゴシック"/>
                        </a:rPr>
                        <a:t>2</a:t>
                      </a:r>
                      <a:r>
                        <a:rPr kumimoji="0" lang="en-US" altLang="en-US" sz="1600" b="0" i="0" u="none" strike="noStrike" cap="none" normalizeH="0" baseline="0" dirty="0">
                          <a:ln>
                            <a:noFill/>
                          </a:ln>
                          <a:solidFill>
                            <a:srgbClr val="000000"/>
                          </a:solidFill>
                          <a:effectLst/>
                          <a:latin typeface="Tahoma"/>
                          <a:ea typeface="ＭＳ Ｐゴシック"/>
                        </a:rPr>
                        <a:t>CH</a:t>
                      </a:r>
                      <a:r>
                        <a:rPr kumimoji="0" lang="en-US" altLang="en-US" sz="1600" b="0" i="0" u="none" strike="noStrike" cap="none" normalizeH="0" baseline="-25000" dirty="0">
                          <a:ln>
                            <a:noFill/>
                          </a:ln>
                          <a:solidFill>
                            <a:srgbClr val="000000"/>
                          </a:solidFill>
                          <a:effectLst/>
                          <a:latin typeface="Tahoma"/>
                          <a:ea typeface="ＭＳ Ｐゴシック"/>
                        </a:rPr>
                        <a:t>2</a:t>
                      </a:r>
                      <a:r>
                        <a:rPr kumimoji="0" lang="en-US" altLang="en-US" sz="1600" b="0" i="0" u="none" strike="noStrike" cap="none" normalizeH="0" baseline="0" dirty="0">
                          <a:ln>
                            <a:noFill/>
                          </a:ln>
                          <a:solidFill>
                            <a:srgbClr val="000000"/>
                          </a:solidFill>
                          <a:effectLst/>
                          <a:latin typeface="Tahoma"/>
                          <a:ea typeface="ＭＳ Ｐゴシック"/>
                        </a:rPr>
                        <a:t>CH</a:t>
                      </a:r>
                      <a:r>
                        <a:rPr kumimoji="0" lang="en-US" altLang="en-US" sz="1600" b="0" i="0" u="none" strike="noStrike" cap="none" normalizeH="0" baseline="-25000" dirty="0">
                          <a:ln>
                            <a:noFill/>
                          </a:ln>
                          <a:solidFill>
                            <a:srgbClr val="000000"/>
                          </a:solidFill>
                          <a:effectLst/>
                          <a:latin typeface="Tahoma"/>
                          <a:ea typeface="ＭＳ Ｐゴシック"/>
                        </a:rPr>
                        <a:t>2</a:t>
                      </a:r>
                      <a:r>
                        <a:rPr kumimoji="0" lang="en-US" altLang="en-US" sz="1600" b="0" i="0" u="none" strike="noStrike" cap="none" normalizeH="0" baseline="0" dirty="0">
                          <a:ln>
                            <a:noFill/>
                          </a:ln>
                          <a:solidFill>
                            <a:srgbClr val="000000"/>
                          </a:solidFill>
                          <a:effectLst/>
                          <a:latin typeface="Tahoma"/>
                          <a:ea typeface="ＭＳ Ｐゴシック"/>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ahom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rgbClr val="000000"/>
                          </a:solidFill>
                          <a:effectLst/>
                          <a:latin typeface="Tahoma"/>
                          <a:ea typeface="ＭＳ Ｐゴシック"/>
                        </a:rPr>
                        <a:t>n</a:t>
                      </a:r>
                      <a:r>
                        <a:rPr kumimoji="0" lang="en-US" altLang="en-US" sz="1600" b="0" i="0" u="none" strike="noStrike" cap="none" normalizeH="0" baseline="0" dirty="0">
                          <a:ln>
                            <a:noFill/>
                          </a:ln>
                          <a:solidFill>
                            <a:srgbClr val="000000"/>
                          </a:solidFill>
                          <a:effectLst/>
                          <a:latin typeface="Tahoma"/>
                          <a:ea typeface="ＭＳ Ｐゴシック"/>
                        </a:rPr>
                        <a:t>-butyl</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rgbClr val="000000"/>
                          </a:solidFill>
                          <a:effectLst/>
                          <a:latin typeface="Tahoma"/>
                          <a:ea typeface="ＭＳ Ｐゴシック"/>
                        </a:rPr>
                        <a:t>n</a:t>
                      </a:r>
                      <a:r>
                        <a:rPr kumimoji="0" lang="en-US" altLang="en-US" sz="1600" b="0" i="0" u="none" strike="noStrike" cap="none" normalizeH="0" baseline="0" dirty="0">
                          <a:ln>
                            <a:noFill/>
                          </a:ln>
                          <a:solidFill>
                            <a:srgbClr val="000000"/>
                          </a:solidFill>
                          <a:effectLst/>
                          <a:latin typeface="Tahoma"/>
                          <a:ea typeface="ＭＳ Ｐゴシック"/>
                        </a:rPr>
                        <a:t>-Bu</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5"/>
                  </a:ext>
                </a:extLst>
              </a:tr>
              <a:tr h="586343">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CH</a:t>
                      </a:r>
                      <a:r>
                        <a:rPr kumimoji="0" lang="en-US" altLang="en-US" sz="1600" b="0" i="0" u="none" strike="noStrike" cap="none" normalizeH="0" baseline="-25000" dirty="0">
                          <a:ln>
                            <a:noFill/>
                          </a:ln>
                          <a:solidFill>
                            <a:srgbClr val="000000"/>
                          </a:solidFill>
                          <a:effectLst/>
                          <a:latin typeface="Tahoma"/>
                          <a:ea typeface="ＭＳ Ｐゴシック"/>
                        </a:rPr>
                        <a:t>3</a:t>
                      </a:r>
                      <a:r>
                        <a:rPr kumimoji="0" lang="en-US" altLang="en-US" sz="1600" b="0" i="0" u="none" strike="noStrike" cap="none" normalizeH="0" baseline="0" dirty="0">
                          <a:ln>
                            <a:noFill/>
                          </a:ln>
                          <a:solidFill>
                            <a:srgbClr val="000000"/>
                          </a:solidFill>
                          <a:effectLst/>
                          <a:latin typeface="Tahoma"/>
                          <a:ea typeface="ＭＳ Ｐゴシック"/>
                        </a:rPr>
                        <a:t>CH</a:t>
                      </a:r>
                      <a:r>
                        <a:rPr kumimoji="0" lang="en-US" altLang="en-US" sz="1600" b="0" i="0" u="none" strike="noStrike" cap="none" normalizeH="0" baseline="-25000" dirty="0">
                          <a:ln>
                            <a:noFill/>
                          </a:ln>
                          <a:solidFill>
                            <a:srgbClr val="000000"/>
                          </a:solidFill>
                          <a:effectLst/>
                          <a:latin typeface="Tahoma"/>
                          <a:ea typeface="ＭＳ Ｐゴシック"/>
                        </a:rPr>
                        <a:t>2</a:t>
                      </a:r>
                      <a:r>
                        <a:rPr kumimoji="0" lang="en-US" altLang="en-US" sz="1600" b="0" i="0" u="none" strike="noStrike" cap="none" normalizeH="0" baseline="0" dirty="0">
                          <a:ln>
                            <a:noFill/>
                          </a:ln>
                          <a:solidFill>
                            <a:srgbClr val="000000"/>
                          </a:solidFill>
                          <a:effectLst/>
                          <a:latin typeface="Tahoma"/>
                          <a:ea typeface="ＭＳ Ｐゴシック"/>
                        </a:rPr>
                        <a:t>CHCH</a:t>
                      </a:r>
                      <a:r>
                        <a:rPr kumimoji="0" lang="en-US" altLang="en-US" sz="1600" b="0" i="0" u="none" strike="noStrike" cap="none" normalizeH="0" baseline="-25000" dirty="0">
                          <a:ln>
                            <a:noFill/>
                          </a:ln>
                          <a:solidFill>
                            <a:srgbClr val="000000"/>
                          </a:solidFill>
                          <a:effectLst/>
                          <a:latin typeface="Tahoma"/>
                          <a:ea typeface="ＭＳ Ｐゴシック"/>
                        </a:rPr>
                        <a:t>3</a:t>
                      </a:r>
                      <a:endParaRPr kumimoji="0" lang="en-US" altLang="en-US" sz="1600" b="0" i="0" u="none" strike="noStrike" cap="none" normalizeH="0" baseline="0" dirty="0">
                        <a:ln>
                          <a:noFill/>
                        </a:ln>
                        <a:solidFill>
                          <a:srgbClr val="000000"/>
                        </a:solidFill>
                        <a:effectLst/>
                        <a:latin typeface="Tahoma"/>
                        <a:ea typeface="ＭＳ Ｐゴシック"/>
                      </a:endParaRP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ahom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rgbClr val="000000"/>
                          </a:solidFill>
                          <a:effectLst/>
                          <a:latin typeface="Tahoma"/>
                          <a:ea typeface="ＭＳ Ｐゴシック"/>
                        </a:rPr>
                        <a:t>sec</a:t>
                      </a:r>
                      <a:r>
                        <a:rPr kumimoji="0" lang="en-US" altLang="en-US" sz="1600" b="0" i="0" u="none" strike="noStrike" cap="none" normalizeH="0" baseline="0" dirty="0">
                          <a:ln>
                            <a:noFill/>
                          </a:ln>
                          <a:solidFill>
                            <a:srgbClr val="000000"/>
                          </a:solidFill>
                          <a:effectLst/>
                          <a:latin typeface="Tahoma"/>
                          <a:ea typeface="ＭＳ Ｐゴシック"/>
                        </a:rPr>
                        <a:t>-butyl</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rgbClr val="000000"/>
                          </a:solidFill>
                          <a:effectLst/>
                          <a:latin typeface="Tahoma"/>
                          <a:ea typeface="ＭＳ Ｐゴシック"/>
                        </a:rPr>
                        <a:t>s</a:t>
                      </a:r>
                      <a:r>
                        <a:rPr kumimoji="0" lang="en-US" altLang="en-US" sz="1600" b="0" i="0" u="none" strike="noStrike" cap="none" normalizeH="0" baseline="0" dirty="0">
                          <a:ln>
                            <a:noFill/>
                          </a:ln>
                          <a:solidFill>
                            <a:srgbClr val="000000"/>
                          </a:solidFill>
                          <a:effectLst/>
                          <a:latin typeface="Tahoma"/>
                          <a:ea typeface="ＭＳ Ｐゴシック"/>
                        </a:rPr>
                        <a:t>-Bu</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6"/>
                  </a:ext>
                </a:extLst>
              </a:tr>
              <a:tr h="408072">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(CH</a:t>
                      </a:r>
                      <a:r>
                        <a:rPr kumimoji="0" lang="en-US" altLang="en-US" sz="1600" b="0" i="0" u="none" strike="noStrike" cap="none" normalizeH="0" baseline="-25000" dirty="0">
                          <a:ln>
                            <a:noFill/>
                          </a:ln>
                          <a:solidFill>
                            <a:srgbClr val="000000"/>
                          </a:solidFill>
                          <a:effectLst/>
                          <a:latin typeface="Tahoma"/>
                          <a:ea typeface="ＭＳ Ｐゴシック"/>
                        </a:rPr>
                        <a:t>3</a:t>
                      </a:r>
                      <a:r>
                        <a:rPr kumimoji="0" lang="en-US" altLang="en-US" sz="1600" b="0" i="0" u="none" strike="noStrike" cap="none" normalizeH="0" baseline="0" dirty="0">
                          <a:ln>
                            <a:noFill/>
                          </a:ln>
                          <a:solidFill>
                            <a:srgbClr val="000000"/>
                          </a:solidFill>
                          <a:effectLst/>
                          <a:latin typeface="Tahoma"/>
                          <a:ea typeface="ＭＳ Ｐゴシック"/>
                        </a:rPr>
                        <a:t>)</a:t>
                      </a:r>
                      <a:r>
                        <a:rPr kumimoji="0" lang="en-US" altLang="en-US" sz="1600" b="0" i="0" u="none" strike="noStrike" cap="none" normalizeH="0" baseline="-25000" dirty="0">
                          <a:ln>
                            <a:noFill/>
                          </a:ln>
                          <a:solidFill>
                            <a:srgbClr val="000000"/>
                          </a:solidFill>
                          <a:effectLst/>
                          <a:latin typeface="Tahoma"/>
                          <a:ea typeface="ＭＳ Ｐゴシック"/>
                        </a:rPr>
                        <a:t>2</a:t>
                      </a:r>
                      <a:r>
                        <a:rPr kumimoji="0" lang="en-US" altLang="en-US" sz="1600" b="0" i="0" u="none" strike="noStrike" cap="none" normalizeH="0" baseline="0" dirty="0">
                          <a:ln>
                            <a:noFill/>
                          </a:ln>
                          <a:solidFill>
                            <a:srgbClr val="000000"/>
                          </a:solidFill>
                          <a:effectLst/>
                          <a:latin typeface="Tahoma"/>
                          <a:ea typeface="ＭＳ Ｐゴシック"/>
                        </a:rPr>
                        <a:t>CHCH</a:t>
                      </a:r>
                      <a:r>
                        <a:rPr kumimoji="0" lang="en-US" altLang="en-US" sz="1600" b="0" i="0" u="none" strike="noStrike" cap="none" normalizeH="0" baseline="-25000" dirty="0">
                          <a:ln>
                            <a:noFill/>
                          </a:ln>
                          <a:solidFill>
                            <a:srgbClr val="000000"/>
                          </a:solidFill>
                          <a:effectLst/>
                          <a:latin typeface="Tahoma"/>
                          <a:ea typeface="ＭＳ Ｐゴシック"/>
                        </a:rPr>
                        <a:t>2</a:t>
                      </a:r>
                      <a:r>
                        <a:rPr kumimoji="0" lang="en-US" altLang="en-US" sz="1600" b="0" i="0" u="none" strike="noStrike" cap="none" normalizeH="0" baseline="0" dirty="0">
                          <a:ln>
                            <a:noFill/>
                          </a:ln>
                          <a:solidFill>
                            <a:srgbClr val="000000"/>
                          </a:solidFill>
                          <a:effectLst/>
                          <a:latin typeface="Tahoma"/>
                          <a:ea typeface="ＭＳ Ｐゴシック"/>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ahom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isobutyl or </a:t>
                      </a:r>
                      <a:r>
                        <a:rPr kumimoji="0" lang="en-US" altLang="en-US" sz="1600" b="0" i="1" u="none" strike="noStrike" cap="none" normalizeH="0" baseline="0" dirty="0" err="1">
                          <a:ln>
                            <a:noFill/>
                          </a:ln>
                          <a:solidFill>
                            <a:srgbClr val="000000"/>
                          </a:solidFill>
                          <a:effectLst/>
                          <a:latin typeface="Tahoma"/>
                          <a:ea typeface="ＭＳ Ｐゴシック"/>
                        </a:rPr>
                        <a:t>i</a:t>
                      </a:r>
                      <a:r>
                        <a:rPr kumimoji="0" lang="en-US" altLang="en-US" sz="1600" b="0" i="0" u="none" strike="noStrike" cap="none" normalizeH="0" baseline="0" dirty="0">
                          <a:ln>
                            <a:noFill/>
                          </a:ln>
                          <a:solidFill>
                            <a:srgbClr val="000000"/>
                          </a:solidFill>
                          <a:effectLst/>
                          <a:latin typeface="Tahoma"/>
                          <a:ea typeface="ＭＳ Ｐゴシック"/>
                        </a:rPr>
                        <a:t>-butyl</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err="1">
                          <a:ln>
                            <a:noFill/>
                          </a:ln>
                          <a:solidFill>
                            <a:srgbClr val="000000"/>
                          </a:solidFill>
                          <a:effectLst/>
                          <a:latin typeface="Tahoma"/>
                          <a:ea typeface="ＭＳ Ｐゴシック"/>
                        </a:rPr>
                        <a:t>i</a:t>
                      </a:r>
                      <a:r>
                        <a:rPr kumimoji="0" lang="en-US" altLang="en-US" sz="1600" b="0" i="0" u="none" strike="noStrike" cap="none" normalizeH="0" baseline="0" dirty="0">
                          <a:ln>
                            <a:noFill/>
                          </a:ln>
                          <a:solidFill>
                            <a:srgbClr val="000000"/>
                          </a:solidFill>
                          <a:effectLst/>
                          <a:latin typeface="Tahoma"/>
                          <a:ea typeface="ＭＳ Ｐゴシック"/>
                        </a:rPr>
                        <a:t>-Bu</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7"/>
                  </a:ext>
                </a:extLst>
              </a:tr>
              <a:tr h="408072">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(CH</a:t>
                      </a:r>
                      <a:r>
                        <a:rPr kumimoji="0" lang="en-US" altLang="en-US" sz="1600" b="0" i="0" u="none" strike="noStrike" cap="none" normalizeH="0" baseline="-25000" dirty="0">
                          <a:ln>
                            <a:noFill/>
                          </a:ln>
                          <a:solidFill>
                            <a:srgbClr val="000000"/>
                          </a:solidFill>
                          <a:effectLst/>
                          <a:latin typeface="Tahoma"/>
                          <a:ea typeface="ＭＳ Ｐゴシック"/>
                        </a:rPr>
                        <a:t>3</a:t>
                      </a:r>
                      <a:r>
                        <a:rPr kumimoji="0" lang="en-US" altLang="en-US" sz="1600" b="0" i="0" u="none" strike="noStrike" cap="none" normalizeH="0" baseline="0" dirty="0">
                          <a:ln>
                            <a:noFill/>
                          </a:ln>
                          <a:solidFill>
                            <a:srgbClr val="000000"/>
                          </a:solidFill>
                          <a:effectLst/>
                          <a:latin typeface="Tahoma"/>
                          <a:ea typeface="ＭＳ Ｐゴシック"/>
                        </a:rPr>
                        <a:t>)</a:t>
                      </a:r>
                      <a:r>
                        <a:rPr kumimoji="0" lang="en-US" altLang="en-US" sz="1600" b="0" i="0" u="none" strike="noStrike" cap="none" normalizeH="0" baseline="-25000" dirty="0">
                          <a:ln>
                            <a:noFill/>
                          </a:ln>
                          <a:solidFill>
                            <a:srgbClr val="000000"/>
                          </a:solidFill>
                          <a:effectLst/>
                          <a:latin typeface="Tahoma"/>
                          <a:ea typeface="ＭＳ Ｐゴシック"/>
                        </a:rPr>
                        <a:t>3</a:t>
                      </a:r>
                      <a:r>
                        <a:rPr kumimoji="0" lang="en-US" altLang="en-US" sz="1600" b="0" i="0" u="none" strike="noStrike" cap="none" normalizeH="0" baseline="0" dirty="0">
                          <a:ln>
                            <a:noFill/>
                          </a:ln>
                          <a:solidFill>
                            <a:srgbClr val="000000"/>
                          </a:solidFill>
                          <a:effectLst/>
                          <a:latin typeface="Tahoma"/>
                          <a:ea typeface="ＭＳ Ｐゴシック"/>
                        </a:rPr>
                        <a:t>C-</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ahoma"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rgbClr val="000000"/>
                          </a:solidFill>
                          <a:effectLst/>
                          <a:latin typeface="Tahoma"/>
                          <a:ea typeface="ＭＳ Ｐゴシック"/>
                        </a:rPr>
                        <a:t>tert</a:t>
                      </a:r>
                      <a:r>
                        <a:rPr kumimoji="0" lang="en-US" altLang="en-US" sz="1600" b="0" i="0" u="none" strike="noStrike" cap="none" normalizeH="0" baseline="0" dirty="0">
                          <a:ln>
                            <a:noFill/>
                          </a:ln>
                          <a:solidFill>
                            <a:srgbClr val="000000"/>
                          </a:solidFill>
                          <a:effectLst/>
                          <a:latin typeface="Tahoma"/>
                          <a:ea typeface="ＭＳ Ｐゴシック"/>
                        </a:rPr>
                        <a:t>-butyl or </a:t>
                      </a:r>
                      <a:r>
                        <a:rPr kumimoji="0" lang="en-US" altLang="en-US" sz="1600" b="0" i="1" u="none" strike="noStrike" cap="none" normalizeH="0" baseline="0" dirty="0">
                          <a:ln>
                            <a:noFill/>
                          </a:ln>
                          <a:solidFill>
                            <a:srgbClr val="000000"/>
                          </a:solidFill>
                          <a:effectLst/>
                          <a:latin typeface="Tahoma"/>
                          <a:ea typeface="ＭＳ Ｐゴシック"/>
                        </a:rPr>
                        <a:t>t</a:t>
                      </a:r>
                      <a:r>
                        <a:rPr kumimoji="0" lang="en-US" altLang="en-US" sz="1600" b="0" i="0" u="none" strike="noStrike" cap="none" normalizeH="0" baseline="0" dirty="0">
                          <a:ln>
                            <a:noFill/>
                          </a:ln>
                          <a:solidFill>
                            <a:srgbClr val="000000"/>
                          </a:solidFill>
                          <a:effectLst/>
                          <a:latin typeface="Tahoma"/>
                          <a:ea typeface="ＭＳ Ｐゴシック"/>
                        </a:rPr>
                        <a:t>-butyl</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a:ln>
                            <a:noFill/>
                          </a:ln>
                          <a:solidFill>
                            <a:srgbClr val="000000"/>
                          </a:solidFill>
                          <a:effectLst/>
                          <a:latin typeface="Tahoma"/>
                          <a:ea typeface="ＭＳ Ｐゴシック"/>
                        </a:rPr>
                        <a:t>t</a:t>
                      </a:r>
                      <a:r>
                        <a:rPr kumimoji="0" lang="en-US" altLang="en-US" sz="1600" b="0" i="0" u="none" strike="noStrike" cap="none" normalizeH="0" baseline="0" dirty="0">
                          <a:ln>
                            <a:noFill/>
                          </a:ln>
                          <a:solidFill>
                            <a:srgbClr val="000000"/>
                          </a:solidFill>
                          <a:effectLst/>
                          <a:latin typeface="Tahoma"/>
                          <a:ea typeface="ＭＳ Ｐゴシック"/>
                        </a:rPr>
                        <a:t>-Bu</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8"/>
                  </a:ext>
                </a:extLst>
              </a:tr>
              <a:tr h="529240">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ahoma" charset="0"/>
                          <a:ea typeface="ＭＳ Ｐゴシック" charset="-128"/>
                        </a:rPr>
                        <a:t>C</a:t>
                      </a:r>
                      <a:r>
                        <a:rPr kumimoji="0" lang="en-US" altLang="en-US" sz="1600" b="0" i="0" u="none" strike="noStrike" cap="none" normalizeH="0" baseline="-25000" dirty="0">
                          <a:ln>
                            <a:noFill/>
                          </a:ln>
                          <a:solidFill>
                            <a:schemeClr val="tx1"/>
                          </a:solidFill>
                          <a:effectLst/>
                          <a:latin typeface="Tahoma" charset="0"/>
                          <a:ea typeface="ＭＳ Ｐゴシック" charset="-128"/>
                        </a:rPr>
                        <a:t>6</a:t>
                      </a:r>
                      <a:r>
                        <a:rPr kumimoji="0" lang="en-US" altLang="en-US" sz="1600" b="0" i="0" u="none" strike="noStrike" cap="none" normalizeH="0" baseline="0" dirty="0">
                          <a:ln>
                            <a:noFill/>
                          </a:ln>
                          <a:solidFill>
                            <a:schemeClr val="tx1"/>
                          </a:solidFill>
                          <a:effectLst/>
                          <a:latin typeface="Tahoma" charset="0"/>
                          <a:ea typeface="ＭＳ Ｐゴシック" charset="-128"/>
                        </a:rPr>
                        <a:t>H</a:t>
                      </a:r>
                      <a:r>
                        <a:rPr kumimoji="0" lang="en-US" altLang="en-US" sz="1600" b="0" i="0" u="none" strike="noStrike" cap="none" normalizeH="0" baseline="-25000" dirty="0">
                          <a:ln>
                            <a:noFill/>
                          </a:ln>
                          <a:solidFill>
                            <a:schemeClr val="tx1"/>
                          </a:solidFill>
                          <a:effectLst/>
                          <a:latin typeface="Tahoma" charset="0"/>
                          <a:ea typeface="ＭＳ Ｐゴシック" charset="-128"/>
                        </a:rPr>
                        <a:t>5</a:t>
                      </a:r>
                      <a:r>
                        <a:rPr kumimoji="0" lang="en-US" altLang="en-US" sz="1600" b="0" i="0" u="none" strike="noStrike" cap="none" normalizeH="0" baseline="0" dirty="0">
                          <a:ln>
                            <a:noFill/>
                          </a:ln>
                          <a:solidFill>
                            <a:schemeClr val="tx1"/>
                          </a:solidFill>
                          <a:effectLst/>
                          <a:latin typeface="Tahoma" charset="0"/>
                          <a:ea typeface="ＭＳ Ｐゴシック" charset="-128"/>
                        </a:rPr>
                        <a: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Tahoma" charset="0"/>
                        <a:ea typeface="ＭＳ Ｐゴシック" charset="-128"/>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phenyl</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1pPr>
                      <a:lvl2pPr marL="742950" indent="-285750" eaLnBrk="0" hangingPunct="0">
                        <a:spcBef>
                          <a:spcPct val="20000"/>
                        </a:spcBef>
                        <a:buClr>
                          <a:schemeClr val="accent1"/>
                        </a:buClr>
                        <a:buSzPct val="95000"/>
                        <a:buFont typeface="Rage Italic" charset="0"/>
                        <a:defRPr sz="2000">
                          <a:solidFill>
                            <a:srgbClr val="404040"/>
                          </a:solidFill>
                          <a:latin typeface="Cambria" charset="0"/>
                          <a:ea typeface="ＭＳ Ｐゴシック" charset="-128"/>
                        </a:defRPr>
                      </a:lvl2pPr>
                      <a:lvl3pPr marL="1143000" indent="-228600" eaLnBrk="0" hangingPunct="0">
                        <a:spcBef>
                          <a:spcPct val="20000"/>
                        </a:spcBef>
                        <a:buClr>
                          <a:schemeClr val="accent1"/>
                        </a:buClr>
                        <a:buSzPct val="95000"/>
                        <a:buFont typeface="Rage Italic" charset="0"/>
                        <a:defRPr>
                          <a:solidFill>
                            <a:srgbClr val="404040"/>
                          </a:solidFill>
                          <a:latin typeface="Cambria" charset="0"/>
                          <a:ea typeface="ＭＳ Ｐゴシック" charset="-128"/>
                        </a:defRPr>
                      </a:lvl3pPr>
                      <a:lvl4pPr marL="1600200" indent="-228600" eaLnBrk="0" hangingPunct="0">
                        <a:spcBef>
                          <a:spcPct val="20000"/>
                        </a:spcBef>
                        <a:buClr>
                          <a:schemeClr val="accent1"/>
                        </a:buClr>
                        <a:buSzPct val="95000"/>
                        <a:buFont typeface="Rage Italic" charset="0"/>
                        <a:defRPr sz="1400">
                          <a:solidFill>
                            <a:srgbClr val="404040"/>
                          </a:solidFill>
                          <a:latin typeface="Cambria" charset="0"/>
                          <a:ea typeface="ＭＳ Ｐゴシック" charset="-128"/>
                        </a:defRPr>
                      </a:lvl4pPr>
                      <a:lvl5pPr marL="2057400" indent="-228600" eaLnBrk="0" hangingPunct="0">
                        <a:spcBef>
                          <a:spcPct val="20000"/>
                        </a:spcBef>
                        <a:buClr>
                          <a:schemeClr val="accent1"/>
                        </a:buClr>
                        <a:buSzPct val="95000"/>
                        <a:buFont typeface="Rage Italic" charset="0"/>
                        <a:defRPr sz="1200">
                          <a:solidFill>
                            <a:srgbClr val="404040"/>
                          </a:solidFill>
                          <a:latin typeface="Cambria" charset="0"/>
                          <a:ea typeface="ＭＳ Ｐゴシック" charset="-128"/>
                        </a:defRPr>
                      </a:lvl5pPr>
                      <a:lvl6pPr marL="25146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6pPr>
                      <a:lvl7pPr marL="29718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7pPr>
                      <a:lvl8pPr marL="34290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8pPr>
                      <a:lvl9pPr marL="3886200" indent="-228600" eaLnBrk="0" fontAlgn="base" hangingPunct="0">
                        <a:spcBef>
                          <a:spcPct val="20000"/>
                        </a:spcBef>
                        <a:spcAft>
                          <a:spcPct val="0"/>
                        </a:spcAft>
                        <a:buClr>
                          <a:schemeClr val="accent1"/>
                        </a:buClr>
                        <a:buSzPct val="95000"/>
                        <a:buFont typeface="Rage Italic" charset="0"/>
                        <a:defRPr sz="1200">
                          <a:solidFill>
                            <a:srgbClr val="404040"/>
                          </a:solidFill>
                          <a:latin typeface="Cambria"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ahoma"/>
                          <a:ea typeface="ＭＳ Ｐゴシック"/>
                        </a:rPr>
                        <a:t>Ph</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17928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Organic Nomenclature: Alkanes</a:t>
            </a:r>
          </a:p>
        </p:txBody>
      </p:sp>
      <p:sp>
        <p:nvSpPr>
          <p:cNvPr id="3" name="TextBox 2"/>
          <p:cNvSpPr txBox="1"/>
          <p:nvPr/>
        </p:nvSpPr>
        <p:spPr>
          <a:xfrm>
            <a:off x="963706" y="1599161"/>
            <a:ext cx="1354858" cy="461665"/>
          </a:xfrm>
          <a:prstGeom prst="rect">
            <a:avLst/>
          </a:prstGeom>
          <a:noFill/>
        </p:spPr>
        <p:txBody>
          <a:bodyPr wrap="none" rtlCol="0">
            <a:spAutoFit/>
          </a:bodyPr>
          <a:lstStyle/>
          <a:p>
            <a:r>
              <a:rPr lang="en-US" sz="2400" b="1" dirty="0"/>
              <a:t>Example:</a:t>
            </a:r>
          </a:p>
        </p:txBody>
      </p:sp>
      <p:sp>
        <p:nvSpPr>
          <p:cNvPr id="4" name="Text Box 4"/>
          <p:cNvSpPr txBox="1">
            <a:spLocks noChangeArrowheads="1"/>
          </p:cNvSpPr>
          <p:nvPr/>
        </p:nvSpPr>
        <p:spPr bwMode="auto">
          <a:xfrm>
            <a:off x="963706" y="2180255"/>
            <a:ext cx="8534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973138" indent="-457200">
              <a:defRPr sz="2400">
                <a:solidFill>
                  <a:schemeClr val="tx1"/>
                </a:solidFill>
                <a:latin typeface="Times New Roman" charset="0"/>
                <a:ea typeface="ＭＳ Ｐゴシック" charset="0"/>
              </a:defRPr>
            </a:lvl2pPr>
            <a:lvl3pPr marL="1544638" indent="-457200">
              <a:defRPr sz="2400">
                <a:solidFill>
                  <a:schemeClr val="tx1"/>
                </a:solidFill>
                <a:latin typeface="Times New Roman" charset="0"/>
                <a:ea typeface="ＭＳ Ｐゴシック" charset="0"/>
              </a:defRPr>
            </a:lvl3pPr>
            <a:lvl4pPr marL="2116138" indent="-457200">
              <a:defRPr sz="2400">
                <a:solidFill>
                  <a:schemeClr val="tx1"/>
                </a:solidFill>
                <a:latin typeface="Times New Roman" charset="0"/>
                <a:ea typeface="ＭＳ Ｐゴシック" charset="0"/>
              </a:defRPr>
            </a:lvl4pPr>
            <a:lvl5pPr marL="2687638" indent="-457200">
              <a:defRPr sz="2400">
                <a:solidFill>
                  <a:schemeClr val="tx1"/>
                </a:solidFill>
                <a:latin typeface="Times New Roman" charset="0"/>
                <a:ea typeface="ＭＳ Ｐゴシック" charset="0"/>
              </a:defRPr>
            </a:lvl5pPr>
            <a:lvl6pPr marL="3144838" indent="-457200" fontAlgn="base">
              <a:spcBef>
                <a:spcPct val="0"/>
              </a:spcBef>
              <a:spcAft>
                <a:spcPct val="0"/>
              </a:spcAft>
              <a:defRPr sz="2400">
                <a:solidFill>
                  <a:schemeClr val="tx1"/>
                </a:solidFill>
                <a:latin typeface="Times New Roman" charset="0"/>
                <a:ea typeface="ＭＳ Ｐゴシック" charset="0"/>
              </a:defRPr>
            </a:lvl6pPr>
            <a:lvl7pPr marL="3602038" indent="-457200" fontAlgn="base">
              <a:spcBef>
                <a:spcPct val="0"/>
              </a:spcBef>
              <a:spcAft>
                <a:spcPct val="0"/>
              </a:spcAft>
              <a:defRPr sz="2400">
                <a:solidFill>
                  <a:schemeClr val="tx1"/>
                </a:solidFill>
                <a:latin typeface="Times New Roman" charset="0"/>
                <a:ea typeface="ＭＳ Ｐゴシック" charset="0"/>
              </a:defRPr>
            </a:lvl7pPr>
            <a:lvl8pPr marL="4059238" indent="-457200" fontAlgn="base">
              <a:spcBef>
                <a:spcPct val="0"/>
              </a:spcBef>
              <a:spcAft>
                <a:spcPct val="0"/>
              </a:spcAft>
              <a:defRPr sz="2400">
                <a:solidFill>
                  <a:schemeClr val="tx1"/>
                </a:solidFill>
                <a:latin typeface="Times New Roman" charset="0"/>
                <a:ea typeface="ＭＳ Ｐゴシック" charset="0"/>
              </a:defRPr>
            </a:lvl8pPr>
            <a:lvl9pPr marL="4516438" indent="-457200" fontAlgn="base">
              <a:spcBef>
                <a:spcPct val="0"/>
              </a:spcBef>
              <a:spcAft>
                <a:spcPct val="0"/>
              </a:spcAft>
              <a:defRPr sz="2400">
                <a:solidFill>
                  <a:schemeClr val="tx1"/>
                </a:solidFill>
                <a:latin typeface="Times New Roman" charset="0"/>
                <a:ea typeface="ＭＳ Ｐゴシック" charset="0"/>
              </a:defRPr>
            </a:lvl9pPr>
          </a:lstStyle>
          <a:p>
            <a:pPr>
              <a:spcBef>
                <a:spcPct val="25000"/>
              </a:spcBef>
              <a:defRPr/>
            </a:pPr>
            <a:r>
              <a:rPr lang="en-US" dirty="0">
                <a:latin typeface="+mn-lt"/>
              </a:rPr>
              <a:t>1. Find the parent carbon chain and add the suffix</a:t>
            </a:r>
            <a:r>
              <a:rPr lang="en-US" dirty="0">
                <a:latin typeface="Arial" charset="0"/>
              </a:rPr>
              <a:t>.</a:t>
            </a:r>
          </a:p>
        </p:txBody>
      </p:sp>
      <p:sp>
        <p:nvSpPr>
          <p:cNvPr id="6" name="Text Box 9"/>
          <p:cNvSpPr txBox="1">
            <a:spLocks noChangeArrowheads="1"/>
          </p:cNvSpPr>
          <p:nvPr/>
        </p:nvSpPr>
        <p:spPr bwMode="auto">
          <a:xfrm>
            <a:off x="963706" y="5453987"/>
            <a:ext cx="8534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973138" indent="-457200">
              <a:defRPr sz="2400">
                <a:solidFill>
                  <a:schemeClr val="tx1"/>
                </a:solidFill>
                <a:latin typeface="Times New Roman" charset="0"/>
                <a:ea typeface="ＭＳ Ｐゴシック" charset="0"/>
              </a:defRPr>
            </a:lvl2pPr>
            <a:lvl3pPr marL="1544638" indent="-457200">
              <a:defRPr sz="2400">
                <a:solidFill>
                  <a:schemeClr val="tx1"/>
                </a:solidFill>
                <a:latin typeface="Times New Roman" charset="0"/>
                <a:ea typeface="ＭＳ Ｐゴシック" charset="0"/>
              </a:defRPr>
            </a:lvl3pPr>
            <a:lvl4pPr marL="2116138" indent="-457200">
              <a:defRPr sz="2400">
                <a:solidFill>
                  <a:schemeClr val="tx1"/>
                </a:solidFill>
                <a:latin typeface="Times New Roman" charset="0"/>
                <a:ea typeface="ＭＳ Ｐゴシック" charset="0"/>
              </a:defRPr>
            </a:lvl4pPr>
            <a:lvl5pPr marL="2687638" indent="-457200">
              <a:defRPr sz="2400">
                <a:solidFill>
                  <a:schemeClr val="tx1"/>
                </a:solidFill>
                <a:latin typeface="Times New Roman" charset="0"/>
                <a:ea typeface="ＭＳ Ｐゴシック" charset="0"/>
              </a:defRPr>
            </a:lvl5pPr>
            <a:lvl6pPr marL="3144838" indent="-457200" fontAlgn="base">
              <a:spcBef>
                <a:spcPct val="0"/>
              </a:spcBef>
              <a:spcAft>
                <a:spcPct val="0"/>
              </a:spcAft>
              <a:defRPr sz="2400">
                <a:solidFill>
                  <a:schemeClr val="tx1"/>
                </a:solidFill>
                <a:latin typeface="Times New Roman" charset="0"/>
                <a:ea typeface="ＭＳ Ｐゴシック" charset="0"/>
              </a:defRPr>
            </a:lvl6pPr>
            <a:lvl7pPr marL="3602038" indent="-457200" fontAlgn="base">
              <a:spcBef>
                <a:spcPct val="0"/>
              </a:spcBef>
              <a:spcAft>
                <a:spcPct val="0"/>
              </a:spcAft>
              <a:defRPr sz="2400">
                <a:solidFill>
                  <a:schemeClr val="tx1"/>
                </a:solidFill>
                <a:latin typeface="Times New Roman" charset="0"/>
                <a:ea typeface="ＭＳ Ｐゴシック" charset="0"/>
              </a:defRPr>
            </a:lvl7pPr>
            <a:lvl8pPr marL="4059238" indent="-457200" fontAlgn="base">
              <a:spcBef>
                <a:spcPct val="0"/>
              </a:spcBef>
              <a:spcAft>
                <a:spcPct val="0"/>
              </a:spcAft>
              <a:defRPr sz="2400">
                <a:solidFill>
                  <a:schemeClr val="tx1"/>
                </a:solidFill>
                <a:latin typeface="Times New Roman" charset="0"/>
                <a:ea typeface="ＭＳ Ｐゴシック" charset="0"/>
              </a:defRPr>
            </a:lvl8pPr>
            <a:lvl9pPr marL="4516438" indent="-457200" fontAlgn="base">
              <a:spcBef>
                <a:spcPct val="0"/>
              </a:spcBef>
              <a:spcAft>
                <a:spcPct val="0"/>
              </a:spcAft>
              <a:defRPr sz="2400">
                <a:solidFill>
                  <a:schemeClr val="tx1"/>
                </a:solidFill>
                <a:latin typeface="Times New Roman" charset="0"/>
                <a:ea typeface="ＭＳ Ｐゴシック" charset="0"/>
              </a:defRPr>
            </a:lvl9pPr>
          </a:lstStyle>
          <a:p>
            <a:pPr>
              <a:spcBef>
                <a:spcPct val="25000"/>
              </a:spcBef>
              <a:defRPr/>
            </a:pPr>
            <a:r>
              <a:rPr lang="en-US" dirty="0">
                <a:latin typeface="+mn-lt"/>
              </a:rPr>
              <a:t>Note that it does not matter if the chain is straight or it bends</a:t>
            </a:r>
            <a:r>
              <a:rPr lang="en-US" dirty="0">
                <a:latin typeface="Arial" charset="0"/>
              </a:rPr>
              <a:t>.</a:t>
            </a:r>
          </a:p>
        </p:txBody>
      </p:sp>
      <p:sp>
        <p:nvSpPr>
          <p:cNvPr id="8" name="Rectangle 7"/>
          <p:cNvSpPr/>
          <p:nvPr/>
        </p:nvSpPr>
        <p:spPr>
          <a:xfrm>
            <a:off x="6609349" y="3679888"/>
            <a:ext cx="1453146" cy="755373"/>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86079" y="3679887"/>
            <a:ext cx="2009056" cy="26932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512583" y="3383646"/>
            <a:ext cx="2009056" cy="1051615"/>
          </a:xfrm>
          <a:prstGeom prst="rect">
            <a:avLst/>
          </a:prstGeom>
        </p:spPr>
      </p:pic>
      <p:sp>
        <p:nvSpPr>
          <p:cNvPr id="11" name="TextBox 10"/>
          <p:cNvSpPr txBox="1"/>
          <p:nvPr/>
        </p:nvSpPr>
        <p:spPr>
          <a:xfrm>
            <a:off x="4020583" y="2897594"/>
            <a:ext cx="939873" cy="369332"/>
          </a:xfrm>
          <a:prstGeom prst="rect">
            <a:avLst/>
          </a:prstGeom>
          <a:noFill/>
        </p:spPr>
        <p:txBody>
          <a:bodyPr wrap="none" rtlCol="0">
            <a:spAutoFit/>
          </a:bodyPr>
          <a:lstStyle/>
          <a:p>
            <a:r>
              <a:rPr lang="en-US" b="1" u="sng" dirty="0"/>
              <a:t>Correct:</a:t>
            </a:r>
          </a:p>
        </p:txBody>
      </p:sp>
      <p:sp>
        <p:nvSpPr>
          <p:cNvPr id="12" name="TextBox 11"/>
          <p:cNvSpPr txBox="1"/>
          <p:nvPr/>
        </p:nvSpPr>
        <p:spPr>
          <a:xfrm>
            <a:off x="3238276" y="4551980"/>
            <a:ext cx="2557670" cy="646331"/>
          </a:xfrm>
          <a:prstGeom prst="rect">
            <a:avLst/>
          </a:prstGeom>
          <a:noFill/>
        </p:spPr>
        <p:txBody>
          <a:bodyPr wrap="square" rtlCol="0">
            <a:spAutoFit/>
          </a:bodyPr>
          <a:lstStyle/>
          <a:p>
            <a:pPr algn="ctr"/>
            <a:r>
              <a:rPr lang="en-US" b="1" u="sng" dirty="0"/>
              <a:t>8 carbon atom chain</a:t>
            </a:r>
          </a:p>
          <a:p>
            <a:pPr algn="ctr"/>
            <a:r>
              <a:rPr lang="en-US" dirty="0"/>
              <a:t>8 carbons = octane</a:t>
            </a:r>
          </a:p>
        </p:txBody>
      </p:sp>
      <p:cxnSp>
        <p:nvCxnSpPr>
          <p:cNvPr id="13" name="Straight Connector 12"/>
          <p:cNvCxnSpPr/>
          <p:nvPr/>
        </p:nvCxnSpPr>
        <p:spPr>
          <a:xfrm>
            <a:off x="6074669" y="2897595"/>
            <a:ext cx="0" cy="220027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6609349" y="3383646"/>
            <a:ext cx="2009056" cy="1051615"/>
          </a:xfrm>
          <a:prstGeom prst="rect">
            <a:avLst/>
          </a:prstGeom>
        </p:spPr>
      </p:pic>
      <p:sp>
        <p:nvSpPr>
          <p:cNvPr id="15" name="TextBox 14"/>
          <p:cNvSpPr txBox="1"/>
          <p:nvPr/>
        </p:nvSpPr>
        <p:spPr>
          <a:xfrm>
            <a:off x="7117349" y="2897594"/>
            <a:ext cx="1104533" cy="369332"/>
          </a:xfrm>
          <a:prstGeom prst="rect">
            <a:avLst/>
          </a:prstGeom>
          <a:noFill/>
        </p:spPr>
        <p:txBody>
          <a:bodyPr wrap="none" rtlCol="0">
            <a:spAutoFit/>
          </a:bodyPr>
          <a:lstStyle/>
          <a:p>
            <a:r>
              <a:rPr lang="en-US" b="1" u="sng" dirty="0"/>
              <a:t>Incorrect:</a:t>
            </a:r>
          </a:p>
        </p:txBody>
      </p:sp>
      <p:sp>
        <p:nvSpPr>
          <p:cNvPr id="16" name="TextBox 15"/>
          <p:cNvSpPr txBox="1"/>
          <p:nvPr/>
        </p:nvSpPr>
        <p:spPr>
          <a:xfrm>
            <a:off x="6335042" y="4551979"/>
            <a:ext cx="2557670" cy="369332"/>
          </a:xfrm>
          <a:prstGeom prst="rect">
            <a:avLst/>
          </a:prstGeom>
          <a:noFill/>
        </p:spPr>
        <p:txBody>
          <a:bodyPr wrap="square" rtlCol="0">
            <a:spAutoFit/>
          </a:bodyPr>
          <a:lstStyle/>
          <a:p>
            <a:pPr algn="ctr"/>
            <a:r>
              <a:rPr lang="en-US" b="1" u="sng" dirty="0"/>
              <a:t>7 carbon atom chain</a:t>
            </a:r>
          </a:p>
        </p:txBody>
      </p:sp>
    </p:spTree>
    <p:extLst>
      <p:ext uri="{BB962C8B-B14F-4D97-AF65-F5344CB8AC3E}">
        <p14:creationId xmlns:p14="http://schemas.microsoft.com/office/powerpoint/2010/main" val="729870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127"/>
            <a:ext cx="10515600" cy="1325563"/>
          </a:xfrm>
        </p:spPr>
        <p:txBody>
          <a:bodyPr>
            <a:normAutofit/>
          </a:bodyPr>
          <a:lstStyle/>
          <a:p>
            <a:r>
              <a:rPr lang="en-US" sz="4000" dirty="0">
                <a:latin typeface="+mn-lt"/>
              </a:rPr>
              <a:t>Organic Nomenclature: Alkanes</a:t>
            </a:r>
          </a:p>
        </p:txBody>
      </p:sp>
      <p:sp>
        <p:nvSpPr>
          <p:cNvPr id="8" name="TextBox 7"/>
          <p:cNvSpPr txBox="1"/>
          <p:nvPr/>
        </p:nvSpPr>
        <p:spPr>
          <a:xfrm>
            <a:off x="838200" y="1576854"/>
            <a:ext cx="9776012" cy="830997"/>
          </a:xfrm>
          <a:prstGeom prst="rect">
            <a:avLst/>
          </a:prstGeom>
          <a:noFill/>
        </p:spPr>
        <p:txBody>
          <a:bodyPr wrap="square" rtlCol="0">
            <a:spAutoFit/>
          </a:bodyPr>
          <a:lstStyle/>
          <a:p>
            <a:r>
              <a:rPr lang="en-US" sz="2400" dirty="0"/>
              <a:t>Also note that if there are two chains of equal length, pick the chain with </a:t>
            </a:r>
            <a:r>
              <a:rPr lang="en-US" sz="2400" i="1" dirty="0"/>
              <a:t>more</a:t>
            </a:r>
            <a:r>
              <a:rPr lang="en-US" sz="2400" dirty="0"/>
              <a:t> substituents.</a:t>
            </a:r>
          </a:p>
        </p:txBody>
      </p:sp>
      <p:sp>
        <p:nvSpPr>
          <p:cNvPr id="5" name="Rectangle 4"/>
          <p:cNvSpPr/>
          <p:nvPr/>
        </p:nvSpPr>
        <p:spPr>
          <a:xfrm>
            <a:off x="9314862" y="2624579"/>
            <a:ext cx="1152890" cy="768626"/>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57262" y="2690840"/>
            <a:ext cx="1775740" cy="262696"/>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760794" y="2407851"/>
            <a:ext cx="1632452" cy="985354"/>
          </a:xfrm>
          <a:prstGeom prst="rect">
            <a:avLst/>
          </a:prstGeom>
        </p:spPr>
      </p:pic>
      <p:pic>
        <p:nvPicPr>
          <p:cNvPr id="10" name="Picture 9"/>
          <p:cNvPicPr>
            <a:picLocks noChangeAspect="1"/>
          </p:cNvPicPr>
          <p:nvPr/>
        </p:nvPicPr>
        <p:blipFill>
          <a:blip r:embed="rId3"/>
          <a:stretch>
            <a:fillRect/>
          </a:stretch>
        </p:blipFill>
        <p:spPr>
          <a:xfrm>
            <a:off x="8835300" y="2407851"/>
            <a:ext cx="1632452" cy="985354"/>
          </a:xfrm>
          <a:prstGeom prst="rect">
            <a:avLst/>
          </a:prstGeom>
        </p:spPr>
      </p:pic>
      <p:sp>
        <p:nvSpPr>
          <p:cNvPr id="11" name="TextBox 10"/>
          <p:cNvSpPr txBox="1"/>
          <p:nvPr/>
        </p:nvSpPr>
        <p:spPr>
          <a:xfrm>
            <a:off x="838201" y="2450758"/>
            <a:ext cx="4162168" cy="707886"/>
          </a:xfrm>
          <a:prstGeom prst="rect">
            <a:avLst/>
          </a:prstGeom>
          <a:noFill/>
        </p:spPr>
        <p:txBody>
          <a:bodyPr wrap="square" rtlCol="0">
            <a:spAutoFit/>
          </a:bodyPr>
          <a:lstStyle/>
          <a:p>
            <a:r>
              <a:rPr lang="en-US" sz="2000" dirty="0"/>
              <a:t>Example: Two different longest carbon chains of the same length</a:t>
            </a:r>
          </a:p>
        </p:txBody>
      </p:sp>
      <p:sp>
        <p:nvSpPr>
          <p:cNvPr id="12" name="TextBox 11"/>
          <p:cNvSpPr txBox="1"/>
          <p:nvPr/>
        </p:nvSpPr>
        <p:spPr>
          <a:xfrm>
            <a:off x="5420594" y="3732650"/>
            <a:ext cx="2249077" cy="646331"/>
          </a:xfrm>
          <a:prstGeom prst="rect">
            <a:avLst/>
          </a:prstGeom>
          <a:noFill/>
        </p:spPr>
        <p:txBody>
          <a:bodyPr wrap="none" rtlCol="0">
            <a:spAutoFit/>
          </a:bodyPr>
          <a:lstStyle/>
          <a:p>
            <a:pPr algn="ctr"/>
            <a:r>
              <a:rPr lang="en-US" dirty="0"/>
              <a:t>7 carbons in the chain</a:t>
            </a:r>
          </a:p>
          <a:p>
            <a:pPr algn="ctr"/>
            <a:r>
              <a:rPr lang="en-US" dirty="0"/>
              <a:t>2 substituents</a:t>
            </a:r>
          </a:p>
        </p:txBody>
      </p:sp>
      <p:cxnSp>
        <p:nvCxnSpPr>
          <p:cNvPr id="13" name="Straight Arrow Connector 12"/>
          <p:cNvCxnSpPr>
            <a:stCxn id="13" idx="2"/>
          </p:cNvCxnSpPr>
          <p:nvPr/>
        </p:nvCxnSpPr>
        <p:spPr>
          <a:xfrm>
            <a:off x="6545132" y="4378981"/>
            <a:ext cx="0" cy="485217"/>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13148" y="4941190"/>
            <a:ext cx="1899366" cy="369332"/>
          </a:xfrm>
          <a:prstGeom prst="rect">
            <a:avLst/>
          </a:prstGeom>
          <a:noFill/>
        </p:spPr>
        <p:txBody>
          <a:bodyPr wrap="none" rtlCol="0">
            <a:spAutoFit/>
          </a:bodyPr>
          <a:lstStyle/>
          <a:p>
            <a:r>
              <a:rPr lang="en-US" dirty="0"/>
              <a:t>More substituents</a:t>
            </a:r>
          </a:p>
        </p:txBody>
      </p:sp>
      <p:cxnSp>
        <p:nvCxnSpPr>
          <p:cNvPr id="15" name="Straight Arrow Connector 14"/>
          <p:cNvCxnSpPr>
            <a:stCxn id="17" idx="2"/>
          </p:cNvCxnSpPr>
          <p:nvPr/>
        </p:nvCxnSpPr>
        <p:spPr>
          <a:xfrm>
            <a:off x="6562831" y="5310522"/>
            <a:ext cx="0" cy="40181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38342" y="5847958"/>
            <a:ext cx="877356" cy="369332"/>
          </a:xfrm>
          <a:prstGeom prst="rect">
            <a:avLst/>
          </a:prstGeom>
          <a:noFill/>
        </p:spPr>
        <p:txBody>
          <a:bodyPr wrap="none" rtlCol="0">
            <a:spAutoFit/>
          </a:bodyPr>
          <a:lstStyle/>
          <a:p>
            <a:r>
              <a:rPr lang="en-US" b="1" dirty="0"/>
              <a:t>Correct</a:t>
            </a:r>
          </a:p>
        </p:txBody>
      </p:sp>
      <p:sp>
        <p:nvSpPr>
          <p:cNvPr id="17" name="TextBox 16"/>
          <p:cNvSpPr txBox="1"/>
          <p:nvPr/>
        </p:nvSpPr>
        <p:spPr>
          <a:xfrm>
            <a:off x="8619354" y="3732650"/>
            <a:ext cx="2249077" cy="646331"/>
          </a:xfrm>
          <a:prstGeom prst="rect">
            <a:avLst/>
          </a:prstGeom>
          <a:noFill/>
        </p:spPr>
        <p:txBody>
          <a:bodyPr wrap="none" rtlCol="0">
            <a:spAutoFit/>
          </a:bodyPr>
          <a:lstStyle/>
          <a:p>
            <a:pPr algn="ctr"/>
            <a:r>
              <a:rPr lang="en-US" dirty="0"/>
              <a:t>7 carbons in the chain</a:t>
            </a:r>
          </a:p>
          <a:p>
            <a:pPr algn="ctr"/>
            <a:r>
              <a:rPr lang="en-US" dirty="0"/>
              <a:t>1 substituents</a:t>
            </a:r>
          </a:p>
        </p:txBody>
      </p:sp>
      <p:cxnSp>
        <p:nvCxnSpPr>
          <p:cNvPr id="18" name="Straight Arrow Connector 17"/>
          <p:cNvCxnSpPr/>
          <p:nvPr/>
        </p:nvCxnSpPr>
        <p:spPr>
          <a:xfrm>
            <a:off x="9743892" y="4378981"/>
            <a:ext cx="0" cy="485217"/>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811908" y="4941190"/>
            <a:ext cx="1780552" cy="369332"/>
          </a:xfrm>
          <a:prstGeom prst="rect">
            <a:avLst/>
          </a:prstGeom>
          <a:noFill/>
        </p:spPr>
        <p:txBody>
          <a:bodyPr wrap="none" rtlCol="0">
            <a:spAutoFit/>
          </a:bodyPr>
          <a:lstStyle/>
          <a:p>
            <a:r>
              <a:rPr lang="en-US" dirty="0"/>
              <a:t>Less substituents</a:t>
            </a:r>
          </a:p>
        </p:txBody>
      </p:sp>
      <p:cxnSp>
        <p:nvCxnSpPr>
          <p:cNvPr id="20" name="Straight Arrow Connector 19"/>
          <p:cNvCxnSpPr/>
          <p:nvPr/>
        </p:nvCxnSpPr>
        <p:spPr>
          <a:xfrm>
            <a:off x="9761591" y="5310522"/>
            <a:ext cx="0" cy="40181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241385" y="5847958"/>
            <a:ext cx="1040413" cy="369332"/>
          </a:xfrm>
          <a:prstGeom prst="rect">
            <a:avLst/>
          </a:prstGeom>
          <a:noFill/>
        </p:spPr>
        <p:txBody>
          <a:bodyPr wrap="none" rtlCol="0">
            <a:spAutoFit/>
          </a:bodyPr>
          <a:lstStyle/>
          <a:p>
            <a:r>
              <a:rPr lang="en-US" b="1"/>
              <a:t>Incorrect</a:t>
            </a:r>
            <a:endParaRPr lang="en-US" b="1" dirty="0"/>
          </a:p>
        </p:txBody>
      </p:sp>
      <p:cxnSp>
        <p:nvCxnSpPr>
          <p:cNvPr id="22" name="Straight Connector 21"/>
          <p:cNvCxnSpPr/>
          <p:nvPr/>
        </p:nvCxnSpPr>
        <p:spPr>
          <a:xfrm>
            <a:off x="8072173" y="2266627"/>
            <a:ext cx="4217" cy="397837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541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Organic Nomenclature: Alkanes</a:t>
            </a:r>
          </a:p>
        </p:txBody>
      </p:sp>
      <p:sp>
        <p:nvSpPr>
          <p:cNvPr id="3" name="TextBox 2"/>
          <p:cNvSpPr txBox="1"/>
          <p:nvPr/>
        </p:nvSpPr>
        <p:spPr>
          <a:xfrm>
            <a:off x="825208" y="1653645"/>
            <a:ext cx="8982180" cy="1107996"/>
          </a:xfrm>
          <a:prstGeom prst="rect">
            <a:avLst/>
          </a:prstGeom>
          <a:noFill/>
        </p:spPr>
        <p:txBody>
          <a:bodyPr wrap="square" rtlCol="0">
            <a:spAutoFit/>
          </a:bodyPr>
          <a:lstStyle/>
          <a:p>
            <a:r>
              <a:rPr lang="en-US" sz="2400" dirty="0"/>
              <a:t>2. Number the atoms in the carbon chain by giving the first substituent the lowest number</a:t>
            </a:r>
            <a:r>
              <a:rPr lang="en-US" dirty="0"/>
              <a:t>.</a:t>
            </a:r>
          </a:p>
          <a:p>
            <a:endParaRPr lang="en-US" dirty="0"/>
          </a:p>
        </p:txBody>
      </p:sp>
      <p:sp>
        <p:nvSpPr>
          <p:cNvPr id="5" name="Rectangle 4"/>
          <p:cNvSpPr/>
          <p:nvPr/>
        </p:nvSpPr>
        <p:spPr>
          <a:xfrm>
            <a:off x="3201277" y="4295795"/>
            <a:ext cx="2103155" cy="25138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3321879" y="3999554"/>
            <a:ext cx="2009056" cy="1051615"/>
          </a:xfrm>
          <a:prstGeom prst="rect">
            <a:avLst/>
          </a:prstGeom>
        </p:spPr>
      </p:pic>
      <p:sp>
        <p:nvSpPr>
          <p:cNvPr id="8" name="Rectangle 7"/>
          <p:cNvSpPr/>
          <p:nvPr/>
        </p:nvSpPr>
        <p:spPr>
          <a:xfrm>
            <a:off x="6418645" y="4309049"/>
            <a:ext cx="2009057" cy="269322"/>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6445149" y="3999554"/>
            <a:ext cx="2009056" cy="1051615"/>
          </a:xfrm>
          <a:prstGeom prst="rect">
            <a:avLst/>
          </a:prstGeom>
        </p:spPr>
      </p:pic>
      <p:sp>
        <p:nvSpPr>
          <p:cNvPr id="10" name="TextBox 9"/>
          <p:cNvSpPr txBox="1"/>
          <p:nvPr/>
        </p:nvSpPr>
        <p:spPr>
          <a:xfrm>
            <a:off x="3829879" y="2758128"/>
            <a:ext cx="939873" cy="369332"/>
          </a:xfrm>
          <a:prstGeom prst="rect">
            <a:avLst/>
          </a:prstGeom>
          <a:noFill/>
        </p:spPr>
        <p:txBody>
          <a:bodyPr wrap="none" rtlCol="0">
            <a:spAutoFit/>
          </a:bodyPr>
          <a:lstStyle/>
          <a:p>
            <a:r>
              <a:rPr lang="en-US" b="1" u="sng" dirty="0"/>
              <a:t>Correct:</a:t>
            </a:r>
          </a:p>
        </p:txBody>
      </p:sp>
      <p:sp>
        <p:nvSpPr>
          <p:cNvPr id="11" name="TextBox 10"/>
          <p:cNvSpPr txBox="1"/>
          <p:nvPr/>
        </p:nvSpPr>
        <p:spPr>
          <a:xfrm>
            <a:off x="3047572" y="5167887"/>
            <a:ext cx="2557670" cy="369332"/>
          </a:xfrm>
          <a:prstGeom prst="rect">
            <a:avLst/>
          </a:prstGeom>
          <a:noFill/>
        </p:spPr>
        <p:txBody>
          <a:bodyPr wrap="square" rtlCol="0">
            <a:spAutoFit/>
          </a:bodyPr>
          <a:lstStyle/>
          <a:p>
            <a:pPr algn="ctr"/>
            <a:r>
              <a:rPr lang="en-US" b="1" dirty="0"/>
              <a:t>First substituent is at C2</a:t>
            </a:r>
            <a:endParaRPr lang="en-US" dirty="0"/>
          </a:p>
        </p:txBody>
      </p:sp>
      <p:cxnSp>
        <p:nvCxnSpPr>
          <p:cNvPr id="12" name="Straight Connector 11"/>
          <p:cNvCxnSpPr/>
          <p:nvPr/>
        </p:nvCxnSpPr>
        <p:spPr>
          <a:xfrm>
            <a:off x="5883965" y="2758129"/>
            <a:ext cx="13252" cy="279703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26645" y="2758128"/>
            <a:ext cx="1104533" cy="369332"/>
          </a:xfrm>
          <a:prstGeom prst="rect">
            <a:avLst/>
          </a:prstGeom>
          <a:noFill/>
        </p:spPr>
        <p:txBody>
          <a:bodyPr wrap="none" rtlCol="0">
            <a:spAutoFit/>
          </a:bodyPr>
          <a:lstStyle/>
          <a:p>
            <a:r>
              <a:rPr lang="en-US" b="1" u="sng" dirty="0"/>
              <a:t>Incorrect:</a:t>
            </a:r>
          </a:p>
        </p:txBody>
      </p:sp>
      <p:sp>
        <p:nvSpPr>
          <p:cNvPr id="14" name="TextBox 13"/>
          <p:cNvSpPr txBox="1"/>
          <p:nvPr/>
        </p:nvSpPr>
        <p:spPr>
          <a:xfrm>
            <a:off x="6200075" y="5175998"/>
            <a:ext cx="2557670" cy="369332"/>
          </a:xfrm>
          <a:prstGeom prst="rect">
            <a:avLst/>
          </a:prstGeom>
          <a:noFill/>
        </p:spPr>
        <p:txBody>
          <a:bodyPr wrap="square" rtlCol="0">
            <a:spAutoFit/>
          </a:bodyPr>
          <a:lstStyle/>
          <a:p>
            <a:pPr algn="ctr"/>
            <a:r>
              <a:rPr lang="en-US" b="1" dirty="0"/>
              <a:t>First Substituent at C3</a:t>
            </a:r>
          </a:p>
        </p:txBody>
      </p:sp>
      <p:sp>
        <p:nvSpPr>
          <p:cNvPr id="15" name="TextBox 14"/>
          <p:cNvSpPr txBox="1"/>
          <p:nvPr/>
        </p:nvSpPr>
        <p:spPr>
          <a:xfrm>
            <a:off x="3201277" y="3156101"/>
            <a:ext cx="2230291" cy="369332"/>
          </a:xfrm>
          <a:prstGeom prst="rect">
            <a:avLst/>
          </a:prstGeom>
          <a:noFill/>
        </p:spPr>
        <p:txBody>
          <a:bodyPr wrap="none" rtlCol="0">
            <a:spAutoFit/>
          </a:bodyPr>
          <a:lstStyle/>
          <a:p>
            <a:r>
              <a:rPr lang="en-US" b="1" dirty="0"/>
              <a:t>Start numbering here</a:t>
            </a:r>
          </a:p>
        </p:txBody>
      </p:sp>
      <p:cxnSp>
        <p:nvCxnSpPr>
          <p:cNvPr id="16" name="Straight Arrow Connector 15"/>
          <p:cNvCxnSpPr/>
          <p:nvPr/>
        </p:nvCxnSpPr>
        <p:spPr>
          <a:xfrm>
            <a:off x="3321879" y="3540422"/>
            <a:ext cx="0" cy="89003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31095" y="4445445"/>
            <a:ext cx="0" cy="7403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14043" y="3150797"/>
            <a:ext cx="2230291" cy="369332"/>
          </a:xfrm>
          <a:prstGeom prst="rect">
            <a:avLst/>
          </a:prstGeom>
          <a:noFill/>
        </p:spPr>
        <p:txBody>
          <a:bodyPr wrap="none" rtlCol="0">
            <a:spAutoFit/>
          </a:bodyPr>
          <a:lstStyle/>
          <a:p>
            <a:r>
              <a:rPr lang="en-US" b="1" dirty="0"/>
              <a:t>Start numbering here</a:t>
            </a:r>
          </a:p>
        </p:txBody>
      </p:sp>
      <p:cxnSp>
        <p:nvCxnSpPr>
          <p:cNvPr id="19" name="Straight Arrow Connector 18"/>
          <p:cNvCxnSpPr/>
          <p:nvPr/>
        </p:nvCxnSpPr>
        <p:spPr>
          <a:xfrm>
            <a:off x="8416658" y="3419015"/>
            <a:ext cx="0" cy="890034"/>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851310" y="4447380"/>
            <a:ext cx="0" cy="7403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140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Organic Nomenclature: Alkanes</a:t>
            </a:r>
          </a:p>
        </p:txBody>
      </p:sp>
      <p:sp>
        <p:nvSpPr>
          <p:cNvPr id="4" name="TextBox 3"/>
          <p:cNvSpPr txBox="1"/>
          <p:nvPr/>
        </p:nvSpPr>
        <p:spPr>
          <a:xfrm>
            <a:off x="843818" y="1596050"/>
            <a:ext cx="10003476" cy="830997"/>
          </a:xfrm>
          <a:prstGeom prst="rect">
            <a:avLst/>
          </a:prstGeom>
          <a:noFill/>
        </p:spPr>
        <p:txBody>
          <a:bodyPr wrap="square" rtlCol="0">
            <a:spAutoFit/>
          </a:bodyPr>
          <a:lstStyle/>
          <a:p>
            <a:r>
              <a:rPr lang="en-US" sz="2400" dirty="0"/>
              <a:t>If the first substituent is the same distance from both ends, number the chain to give the second substituent the lower number.</a:t>
            </a:r>
          </a:p>
        </p:txBody>
      </p:sp>
      <p:sp>
        <p:nvSpPr>
          <p:cNvPr id="23" name="Rectangle 22"/>
          <p:cNvSpPr/>
          <p:nvPr/>
        </p:nvSpPr>
        <p:spPr>
          <a:xfrm>
            <a:off x="6786455" y="3191752"/>
            <a:ext cx="1775740" cy="262696"/>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stretch>
            <a:fillRect/>
          </a:stretch>
        </p:blipFill>
        <p:spPr>
          <a:xfrm>
            <a:off x="6941426" y="2873804"/>
            <a:ext cx="1492305" cy="898592"/>
          </a:xfrm>
          <a:prstGeom prst="rect">
            <a:avLst/>
          </a:prstGeom>
        </p:spPr>
      </p:pic>
      <p:sp>
        <p:nvSpPr>
          <p:cNvPr id="25" name="Rectangle 24"/>
          <p:cNvSpPr/>
          <p:nvPr/>
        </p:nvSpPr>
        <p:spPr>
          <a:xfrm>
            <a:off x="3498533" y="3173030"/>
            <a:ext cx="1775740" cy="262696"/>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300825" y="2475529"/>
            <a:ext cx="5386346" cy="369332"/>
          </a:xfrm>
          <a:prstGeom prst="rect">
            <a:avLst/>
          </a:prstGeom>
          <a:noFill/>
        </p:spPr>
        <p:txBody>
          <a:bodyPr wrap="none" rtlCol="0">
            <a:spAutoFit/>
          </a:bodyPr>
          <a:lstStyle/>
          <a:p>
            <a:r>
              <a:rPr lang="en-US" b="1" u="sng" dirty="0"/>
              <a:t>Example: Giving a lower number to the 2</a:t>
            </a:r>
            <a:r>
              <a:rPr lang="en-US" b="1" u="sng" baseline="30000" dirty="0"/>
              <a:t>nd</a:t>
            </a:r>
            <a:r>
              <a:rPr lang="en-US" b="1" u="sng" dirty="0"/>
              <a:t> substituent</a:t>
            </a:r>
          </a:p>
        </p:txBody>
      </p:sp>
      <p:sp>
        <p:nvSpPr>
          <p:cNvPr id="27" name="TextBox 26"/>
          <p:cNvSpPr txBox="1"/>
          <p:nvPr/>
        </p:nvSpPr>
        <p:spPr>
          <a:xfrm>
            <a:off x="2894235" y="4005147"/>
            <a:ext cx="2984343" cy="369332"/>
          </a:xfrm>
          <a:prstGeom prst="rect">
            <a:avLst/>
          </a:prstGeom>
          <a:noFill/>
        </p:spPr>
        <p:txBody>
          <a:bodyPr wrap="none" rtlCol="0">
            <a:spAutoFit/>
          </a:bodyPr>
          <a:lstStyle/>
          <a:p>
            <a:pPr algn="ctr"/>
            <a:r>
              <a:rPr lang="en-US" dirty="0"/>
              <a:t>Methyl groups at C2, C</a:t>
            </a:r>
            <a:r>
              <a:rPr lang="en-US" dirty="0">
                <a:solidFill>
                  <a:srgbClr val="FF0000"/>
                </a:solidFill>
              </a:rPr>
              <a:t>3</a:t>
            </a:r>
            <a:r>
              <a:rPr lang="en-US" dirty="0"/>
              <a:t>, &amp; C5</a:t>
            </a:r>
          </a:p>
        </p:txBody>
      </p:sp>
      <p:cxnSp>
        <p:nvCxnSpPr>
          <p:cNvPr id="28" name="Straight Arrow Connector 27"/>
          <p:cNvCxnSpPr>
            <a:cxnSpLocks/>
          </p:cNvCxnSpPr>
          <p:nvPr/>
        </p:nvCxnSpPr>
        <p:spPr>
          <a:xfrm>
            <a:off x="4386403" y="4410637"/>
            <a:ext cx="3" cy="38540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39955" y="4863620"/>
            <a:ext cx="2356671" cy="369332"/>
          </a:xfrm>
          <a:prstGeom prst="rect">
            <a:avLst/>
          </a:prstGeom>
          <a:noFill/>
        </p:spPr>
        <p:txBody>
          <a:bodyPr wrap="none" rtlCol="0">
            <a:spAutoFit/>
          </a:bodyPr>
          <a:lstStyle/>
          <a:p>
            <a:r>
              <a:rPr lang="en-US" dirty="0"/>
              <a:t>2</a:t>
            </a:r>
            <a:r>
              <a:rPr lang="en-US" baseline="30000" dirty="0"/>
              <a:t>nd</a:t>
            </a:r>
            <a:r>
              <a:rPr lang="en-US" dirty="0"/>
              <a:t> substituent is lower</a:t>
            </a:r>
          </a:p>
        </p:txBody>
      </p:sp>
      <p:cxnSp>
        <p:nvCxnSpPr>
          <p:cNvPr id="30" name="Straight Arrow Connector 29"/>
          <p:cNvCxnSpPr/>
          <p:nvPr/>
        </p:nvCxnSpPr>
        <p:spPr>
          <a:xfrm>
            <a:off x="4386403" y="5259554"/>
            <a:ext cx="34" cy="425226"/>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47725" y="5769578"/>
            <a:ext cx="877356" cy="369332"/>
          </a:xfrm>
          <a:prstGeom prst="rect">
            <a:avLst/>
          </a:prstGeom>
          <a:noFill/>
        </p:spPr>
        <p:txBody>
          <a:bodyPr wrap="none" rtlCol="0">
            <a:spAutoFit/>
          </a:bodyPr>
          <a:lstStyle/>
          <a:p>
            <a:r>
              <a:rPr lang="en-US" b="1" dirty="0"/>
              <a:t>Correct</a:t>
            </a:r>
          </a:p>
        </p:txBody>
      </p:sp>
      <p:pic>
        <p:nvPicPr>
          <p:cNvPr id="32" name="Picture 31"/>
          <p:cNvPicPr>
            <a:picLocks noChangeAspect="1"/>
          </p:cNvPicPr>
          <p:nvPr/>
        </p:nvPicPr>
        <p:blipFill>
          <a:blip r:embed="rId3"/>
          <a:stretch>
            <a:fillRect/>
          </a:stretch>
        </p:blipFill>
        <p:spPr>
          <a:xfrm>
            <a:off x="3672139" y="2873804"/>
            <a:ext cx="1492305" cy="898592"/>
          </a:xfrm>
          <a:prstGeom prst="rect">
            <a:avLst/>
          </a:prstGeom>
        </p:spPr>
      </p:pic>
      <p:cxnSp>
        <p:nvCxnSpPr>
          <p:cNvPr id="33" name="Straight Arrow Connector 32"/>
          <p:cNvCxnSpPr/>
          <p:nvPr/>
        </p:nvCxnSpPr>
        <p:spPr>
          <a:xfrm>
            <a:off x="3672139" y="3854231"/>
            <a:ext cx="1492305"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941426" y="3855585"/>
            <a:ext cx="1492305"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17250" y="4005147"/>
            <a:ext cx="2984343" cy="369332"/>
          </a:xfrm>
          <a:prstGeom prst="rect">
            <a:avLst/>
          </a:prstGeom>
          <a:noFill/>
        </p:spPr>
        <p:txBody>
          <a:bodyPr wrap="none" rtlCol="0">
            <a:spAutoFit/>
          </a:bodyPr>
          <a:lstStyle/>
          <a:p>
            <a:pPr algn="ctr"/>
            <a:r>
              <a:rPr lang="en-US" dirty="0"/>
              <a:t>Methyl groups at C2, C</a:t>
            </a:r>
            <a:r>
              <a:rPr lang="en-US" dirty="0">
                <a:solidFill>
                  <a:srgbClr val="FF0000"/>
                </a:solidFill>
              </a:rPr>
              <a:t>4</a:t>
            </a:r>
            <a:r>
              <a:rPr lang="en-US" dirty="0"/>
              <a:t>, &amp; C5</a:t>
            </a:r>
          </a:p>
        </p:txBody>
      </p:sp>
      <p:cxnSp>
        <p:nvCxnSpPr>
          <p:cNvPr id="36" name="Straight Arrow Connector 35"/>
          <p:cNvCxnSpPr>
            <a:cxnSpLocks/>
          </p:cNvCxnSpPr>
          <p:nvPr/>
        </p:nvCxnSpPr>
        <p:spPr>
          <a:xfrm>
            <a:off x="7809421" y="4410637"/>
            <a:ext cx="0" cy="414495"/>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596941" y="4890222"/>
            <a:ext cx="2424959" cy="369332"/>
          </a:xfrm>
          <a:prstGeom prst="rect">
            <a:avLst/>
          </a:prstGeom>
          <a:noFill/>
        </p:spPr>
        <p:txBody>
          <a:bodyPr wrap="none" rtlCol="0">
            <a:spAutoFit/>
          </a:bodyPr>
          <a:lstStyle/>
          <a:p>
            <a:r>
              <a:rPr lang="en-US" dirty="0"/>
              <a:t>2</a:t>
            </a:r>
            <a:r>
              <a:rPr lang="en-US" baseline="30000" dirty="0"/>
              <a:t>nd</a:t>
            </a:r>
            <a:r>
              <a:rPr lang="en-US" dirty="0"/>
              <a:t> substituent is higher</a:t>
            </a:r>
          </a:p>
        </p:txBody>
      </p:sp>
      <p:cxnSp>
        <p:nvCxnSpPr>
          <p:cNvPr id="38" name="Straight Arrow Connector 37"/>
          <p:cNvCxnSpPr/>
          <p:nvPr/>
        </p:nvCxnSpPr>
        <p:spPr>
          <a:xfrm>
            <a:off x="7819546" y="5259554"/>
            <a:ext cx="34" cy="425226"/>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289213" y="5769578"/>
            <a:ext cx="1040413" cy="369332"/>
          </a:xfrm>
          <a:prstGeom prst="rect">
            <a:avLst/>
          </a:prstGeom>
          <a:noFill/>
        </p:spPr>
        <p:txBody>
          <a:bodyPr wrap="none" rtlCol="0">
            <a:spAutoFit/>
          </a:bodyPr>
          <a:lstStyle/>
          <a:p>
            <a:r>
              <a:rPr lang="en-US" b="1" dirty="0"/>
              <a:t>Incorrect</a:t>
            </a:r>
          </a:p>
        </p:txBody>
      </p:sp>
      <p:cxnSp>
        <p:nvCxnSpPr>
          <p:cNvPr id="40" name="Straight Connector 39"/>
          <p:cNvCxnSpPr>
            <a:cxnSpLocks/>
          </p:cNvCxnSpPr>
          <p:nvPr/>
        </p:nvCxnSpPr>
        <p:spPr>
          <a:xfrm flipH="1">
            <a:off x="6019617" y="3173030"/>
            <a:ext cx="13932" cy="296588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67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Organic Nomenclature: Alkanes</a:t>
            </a:r>
          </a:p>
        </p:txBody>
      </p:sp>
      <p:sp>
        <p:nvSpPr>
          <p:cNvPr id="4" name="TextBox 3"/>
          <p:cNvSpPr txBox="1"/>
          <p:nvPr/>
        </p:nvSpPr>
        <p:spPr>
          <a:xfrm>
            <a:off x="853172" y="1545770"/>
            <a:ext cx="10500628" cy="1107996"/>
          </a:xfrm>
          <a:prstGeom prst="rect">
            <a:avLst/>
          </a:prstGeom>
          <a:noFill/>
        </p:spPr>
        <p:txBody>
          <a:bodyPr wrap="square" rtlCol="0">
            <a:spAutoFit/>
          </a:bodyPr>
          <a:lstStyle/>
          <a:p>
            <a:r>
              <a:rPr lang="en-US" sz="2400" dirty="0"/>
              <a:t>When numbering a carbon chain results in the same numbers from either end of the chain, assign the lower number alphabetically to the first substituent.</a:t>
            </a:r>
          </a:p>
          <a:p>
            <a:endParaRPr lang="en-US" dirty="0"/>
          </a:p>
        </p:txBody>
      </p:sp>
      <p:sp>
        <p:nvSpPr>
          <p:cNvPr id="6" name="Rectangle 5"/>
          <p:cNvSpPr/>
          <p:nvPr/>
        </p:nvSpPr>
        <p:spPr>
          <a:xfrm>
            <a:off x="6846129" y="2931016"/>
            <a:ext cx="1775740" cy="262696"/>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886932" y="2918724"/>
            <a:ext cx="1720639" cy="728559"/>
          </a:xfrm>
          <a:prstGeom prst="rect">
            <a:avLst/>
          </a:prstGeom>
        </p:spPr>
      </p:pic>
      <p:sp>
        <p:nvSpPr>
          <p:cNvPr id="8" name="Rectangle 7"/>
          <p:cNvSpPr/>
          <p:nvPr/>
        </p:nvSpPr>
        <p:spPr>
          <a:xfrm>
            <a:off x="3385930" y="2912294"/>
            <a:ext cx="1775740" cy="262696"/>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38475" y="2422943"/>
            <a:ext cx="5834611" cy="369332"/>
          </a:xfrm>
          <a:prstGeom prst="rect">
            <a:avLst/>
          </a:prstGeom>
          <a:noFill/>
        </p:spPr>
        <p:txBody>
          <a:bodyPr wrap="none" rtlCol="0">
            <a:spAutoFit/>
          </a:bodyPr>
          <a:lstStyle/>
          <a:p>
            <a:r>
              <a:rPr lang="en-US" b="1" u="sng" dirty="0"/>
              <a:t>Example: Two different groups equal distant form each end</a:t>
            </a:r>
          </a:p>
        </p:txBody>
      </p:sp>
      <p:sp>
        <p:nvSpPr>
          <p:cNvPr id="10" name="TextBox 9"/>
          <p:cNvSpPr txBox="1"/>
          <p:nvPr/>
        </p:nvSpPr>
        <p:spPr>
          <a:xfrm>
            <a:off x="3584032" y="3834057"/>
            <a:ext cx="1379545" cy="646331"/>
          </a:xfrm>
          <a:prstGeom prst="rect">
            <a:avLst/>
          </a:prstGeom>
          <a:noFill/>
        </p:spPr>
        <p:txBody>
          <a:bodyPr wrap="none" rtlCol="0">
            <a:spAutoFit/>
          </a:bodyPr>
          <a:lstStyle/>
          <a:p>
            <a:pPr algn="ctr"/>
            <a:r>
              <a:rPr lang="en-US" dirty="0"/>
              <a:t>Ethyl at C3</a:t>
            </a:r>
          </a:p>
          <a:p>
            <a:pPr algn="ctr"/>
            <a:r>
              <a:rPr lang="en-US" dirty="0"/>
              <a:t>Methyl at C5</a:t>
            </a:r>
          </a:p>
        </p:txBody>
      </p:sp>
      <p:cxnSp>
        <p:nvCxnSpPr>
          <p:cNvPr id="11" name="Straight Arrow Connector 10"/>
          <p:cNvCxnSpPr>
            <a:stCxn id="12" idx="2"/>
          </p:cNvCxnSpPr>
          <p:nvPr/>
        </p:nvCxnSpPr>
        <p:spPr>
          <a:xfrm>
            <a:off x="4273804" y="4480388"/>
            <a:ext cx="0" cy="485217"/>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07959" y="5012696"/>
            <a:ext cx="3246723" cy="369332"/>
          </a:xfrm>
          <a:prstGeom prst="rect">
            <a:avLst/>
          </a:prstGeom>
          <a:noFill/>
        </p:spPr>
        <p:txBody>
          <a:bodyPr wrap="none" rtlCol="0">
            <a:spAutoFit/>
          </a:bodyPr>
          <a:lstStyle/>
          <a:p>
            <a:r>
              <a:rPr lang="en-US" dirty="0"/>
              <a:t>“Ethyl” is earlier = lower number</a:t>
            </a:r>
          </a:p>
        </p:txBody>
      </p:sp>
      <p:cxnSp>
        <p:nvCxnSpPr>
          <p:cNvPr id="13" name="Straight Arrow Connector 12"/>
          <p:cNvCxnSpPr/>
          <p:nvPr/>
        </p:nvCxnSpPr>
        <p:spPr>
          <a:xfrm>
            <a:off x="4273800" y="5429120"/>
            <a:ext cx="34" cy="425226"/>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35122" y="5952465"/>
            <a:ext cx="877356" cy="369332"/>
          </a:xfrm>
          <a:prstGeom prst="rect">
            <a:avLst/>
          </a:prstGeom>
          <a:noFill/>
        </p:spPr>
        <p:txBody>
          <a:bodyPr wrap="none" rtlCol="0">
            <a:spAutoFit/>
          </a:bodyPr>
          <a:lstStyle/>
          <a:p>
            <a:r>
              <a:rPr lang="en-US" b="1" dirty="0"/>
              <a:t>Correct</a:t>
            </a:r>
          </a:p>
        </p:txBody>
      </p:sp>
      <p:cxnSp>
        <p:nvCxnSpPr>
          <p:cNvPr id="15" name="Straight Arrow Connector 14"/>
          <p:cNvCxnSpPr/>
          <p:nvPr/>
        </p:nvCxnSpPr>
        <p:spPr>
          <a:xfrm>
            <a:off x="3559536" y="3753298"/>
            <a:ext cx="1492305"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014352" y="3758726"/>
            <a:ext cx="1492305"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79326" y="3832045"/>
            <a:ext cx="1379544" cy="646331"/>
          </a:xfrm>
          <a:prstGeom prst="rect">
            <a:avLst/>
          </a:prstGeom>
          <a:noFill/>
        </p:spPr>
        <p:txBody>
          <a:bodyPr wrap="none" rtlCol="0">
            <a:spAutoFit/>
          </a:bodyPr>
          <a:lstStyle/>
          <a:p>
            <a:pPr algn="ctr"/>
            <a:r>
              <a:rPr lang="en-US" dirty="0"/>
              <a:t>Methyl at C3</a:t>
            </a:r>
          </a:p>
          <a:p>
            <a:pPr algn="ctr"/>
            <a:r>
              <a:rPr lang="en-US" dirty="0"/>
              <a:t>Ethyl at C5</a:t>
            </a:r>
          </a:p>
        </p:txBody>
      </p:sp>
      <p:cxnSp>
        <p:nvCxnSpPr>
          <p:cNvPr id="18" name="Straight Arrow Connector 17"/>
          <p:cNvCxnSpPr>
            <a:stCxn id="17" idx="2"/>
          </p:cNvCxnSpPr>
          <p:nvPr/>
        </p:nvCxnSpPr>
        <p:spPr>
          <a:xfrm>
            <a:off x="7869099" y="4478376"/>
            <a:ext cx="1" cy="485217"/>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73082" y="5012696"/>
            <a:ext cx="3192028" cy="369332"/>
          </a:xfrm>
          <a:prstGeom prst="rect">
            <a:avLst/>
          </a:prstGeom>
          <a:noFill/>
        </p:spPr>
        <p:txBody>
          <a:bodyPr wrap="none" rtlCol="0">
            <a:spAutoFit/>
          </a:bodyPr>
          <a:lstStyle/>
          <a:p>
            <a:r>
              <a:rPr lang="en-US" dirty="0"/>
              <a:t>”Ethyl” is later = higher number</a:t>
            </a:r>
          </a:p>
        </p:txBody>
      </p:sp>
      <p:cxnSp>
        <p:nvCxnSpPr>
          <p:cNvPr id="20" name="Straight Arrow Connector 19"/>
          <p:cNvCxnSpPr/>
          <p:nvPr/>
        </p:nvCxnSpPr>
        <p:spPr>
          <a:xfrm>
            <a:off x="7869096" y="5427108"/>
            <a:ext cx="34" cy="425226"/>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348890" y="5934536"/>
            <a:ext cx="1040413" cy="369332"/>
          </a:xfrm>
          <a:prstGeom prst="rect">
            <a:avLst/>
          </a:prstGeom>
          <a:noFill/>
        </p:spPr>
        <p:txBody>
          <a:bodyPr wrap="none" rtlCol="0">
            <a:spAutoFit/>
          </a:bodyPr>
          <a:lstStyle/>
          <a:p>
            <a:r>
              <a:rPr lang="en-US" b="1"/>
              <a:t>Incorrect</a:t>
            </a:r>
            <a:endParaRPr lang="en-US" b="1" dirty="0"/>
          </a:p>
        </p:txBody>
      </p:sp>
      <p:pic>
        <p:nvPicPr>
          <p:cNvPr id="22" name="Picture 21"/>
          <p:cNvPicPr>
            <a:picLocks noChangeAspect="1"/>
          </p:cNvPicPr>
          <p:nvPr/>
        </p:nvPicPr>
        <p:blipFill>
          <a:blip r:embed="rId3"/>
          <a:stretch>
            <a:fillRect/>
          </a:stretch>
        </p:blipFill>
        <p:spPr>
          <a:xfrm>
            <a:off x="3413481" y="2915041"/>
            <a:ext cx="1720639" cy="728559"/>
          </a:xfrm>
          <a:prstGeom prst="rect">
            <a:avLst/>
          </a:prstGeom>
        </p:spPr>
      </p:pic>
      <p:cxnSp>
        <p:nvCxnSpPr>
          <p:cNvPr id="23" name="Straight Connector 22"/>
          <p:cNvCxnSpPr>
            <a:cxnSpLocks/>
          </p:cNvCxnSpPr>
          <p:nvPr/>
        </p:nvCxnSpPr>
        <p:spPr>
          <a:xfrm flipH="1">
            <a:off x="6092391" y="2877229"/>
            <a:ext cx="11095" cy="339806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486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Organic Nomenclature: Alkanes</a:t>
            </a:r>
          </a:p>
        </p:txBody>
      </p:sp>
      <p:sp>
        <p:nvSpPr>
          <p:cNvPr id="3" name="TextBox 2"/>
          <p:cNvSpPr txBox="1"/>
          <p:nvPr/>
        </p:nvSpPr>
        <p:spPr>
          <a:xfrm>
            <a:off x="912121" y="1565393"/>
            <a:ext cx="5107680" cy="830997"/>
          </a:xfrm>
          <a:prstGeom prst="rect">
            <a:avLst/>
          </a:prstGeom>
          <a:noFill/>
        </p:spPr>
        <p:txBody>
          <a:bodyPr wrap="none" rtlCol="0">
            <a:spAutoFit/>
          </a:bodyPr>
          <a:lstStyle/>
          <a:p>
            <a:r>
              <a:rPr lang="en-US" sz="2400" b="1" dirty="0"/>
              <a:t>3. Name and number the substituents</a:t>
            </a:r>
            <a:r>
              <a:rPr lang="en-US" sz="2400" b="1" dirty="0">
                <a:latin typeface="Arial" charset="0"/>
              </a:rPr>
              <a:t>.</a:t>
            </a:r>
          </a:p>
          <a:p>
            <a:endParaRPr lang="en-US" sz="2400" dirty="0"/>
          </a:p>
        </p:txBody>
      </p:sp>
      <p:sp>
        <p:nvSpPr>
          <p:cNvPr id="6" name="TextBox 5"/>
          <p:cNvSpPr txBox="1"/>
          <p:nvPr/>
        </p:nvSpPr>
        <p:spPr>
          <a:xfrm>
            <a:off x="854212" y="2075102"/>
            <a:ext cx="10799906" cy="2273699"/>
          </a:xfrm>
          <a:prstGeom prst="rect">
            <a:avLst/>
          </a:prstGeom>
          <a:noFill/>
        </p:spPr>
        <p:txBody>
          <a:bodyPr wrap="square" rtlCol="0">
            <a:spAutoFit/>
          </a:bodyPr>
          <a:lstStyle/>
          <a:p>
            <a:pPr marL="463550" indent="-268288">
              <a:spcBef>
                <a:spcPct val="25000"/>
              </a:spcBef>
              <a:buFontTx/>
              <a:buChar char="•"/>
              <a:defRPr/>
            </a:pPr>
            <a:r>
              <a:rPr lang="en-US" sz="2100" dirty="0"/>
              <a:t>Name the substituents as alkyl groups.</a:t>
            </a:r>
          </a:p>
          <a:p>
            <a:pPr marL="463550" indent="-268288">
              <a:spcBef>
                <a:spcPct val="25000"/>
              </a:spcBef>
              <a:buFontTx/>
              <a:buChar char="•"/>
              <a:defRPr/>
            </a:pPr>
            <a:r>
              <a:rPr lang="en-US" sz="2100" dirty="0"/>
              <a:t>Every carbon belongs to either the longest chain or a substituent, not both.</a:t>
            </a:r>
          </a:p>
          <a:p>
            <a:pPr marL="463550" indent="-268288">
              <a:spcBef>
                <a:spcPct val="25000"/>
              </a:spcBef>
              <a:buFontTx/>
              <a:buChar char="•"/>
              <a:defRPr/>
            </a:pPr>
            <a:r>
              <a:rPr lang="en-US" sz="2100" dirty="0"/>
              <a:t>Each substituent needs its own number.</a:t>
            </a:r>
          </a:p>
          <a:p>
            <a:pPr marL="463550" indent="-268288">
              <a:spcBef>
                <a:spcPct val="25000"/>
              </a:spcBef>
              <a:buFontTx/>
              <a:buChar char="•"/>
              <a:defRPr/>
            </a:pPr>
            <a:r>
              <a:rPr lang="en-US" sz="2100" dirty="0"/>
              <a:t>If two or more identical substituents are bonded to the longest chain, use prefixes to indicate how many: di- for two groups, tri- for three groups, tetra- for four groups, and so forth. </a:t>
            </a:r>
          </a:p>
          <a:p>
            <a:endParaRPr lang="en-US" sz="2100" dirty="0"/>
          </a:p>
        </p:txBody>
      </p:sp>
      <p:sp>
        <p:nvSpPr>
          <p:cNvPr id="8" name="Rectangle 7"/>
          <p:cNvSpPr/>
          <p:nvPr/>
        </p:nvSpPr>
        <p:spPr>
          <a:xfrm>
            <a:off x="3469778" y="4887921"/>
            <a:ext cx="2111512" cy="331304"/>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3522786" y="4631436"/>
            <a:ext cx="2009056" cy="1051615"/>
          </a:xfrm>
          <a:prstGeom prst="rect">
            <a:avLst/>
          </a:prstGeom>
        </p:spPr>
      </p:pic>
      <p:sp>
        <p:nvSpPr>
          <p:cNvPr id="10" name="TextBox 9"/>
          <p:cNvSpPr txBox="1"/>
          <p:nvPr/>
        </p:nvSpPr>
        <p:spPr>
          <a:xfrm>
            <a:off x="2827277" y="4054766"/>
            <a:ext cx="1379545" cy="369332"/>
          </a:xfrm>
          <a:prstGeom prst="rect">
            <a:avLst/>
          </a:prstGeom>
          <a:noFill/>
        </p:spPr>
        <p:txBody>
          <a:bodyPr wrap="none" rtlCol="0">
            <a:spAutoFit/>
          </a:bodyPr>
          <a:lstStyle/>
          <a:p>
            <a:r>
              <a:rPr lang="en-US"/>
              <a:t>Methyl at C2</a:t>
            </a:r>
          </a:p>
        </p:txBody>
      </p:sp>
      <p:sp>
        <p:nvSpPr>
          <p:cNvPr id="11" name="TextBox 10"/>
          <p:cNvSpPr txBox="1"/>
          <p:nvPr/>
        </p:nvSpPr>
        <p:spPr>
          <a:xfrm>
            <a:off x="3552852" y="5890387"/>
            <a:ext cx="1177758" cy="369332"/>
          </a:xfrm>
          <a:prstGeom prst="rect">
            <a:avLst/>
          </a:prstGeom>
          <a:noFill/>
        </p:spPr>
        <p:txBody>
          <a:bodyPr wrap="none" rtlCol="0">
            <a:spAutoFit/>
          </a:bodyPr>
          <a:lstStyle/>
          <a:p>
            <a:r>
              <a:rPr lang="en-US"/>
              <a:t>Ethyl at C5</a:t>
            </a:r>
          </a:p>
        </p:txBody>
      </p:sp>
      <p:sp>
        <p:nvSpPr>
          <p:cNvPr id="12" name="TextBox 11"/>
          <p:cNvSpPr txBox="1"/>
          <p:nvPr/>
        </p:nvSpPr>
        <p:spPr>
          <a:xfrm>
            <a:off x="5001756" y="4054766"/>
            <a:ext cx="1379545" cy="369332"/>
          </a:xfrm>
          <a:prstGeom prst="rect">
            <a:avLst/>
          </a:prstGeom>
          <a:noFill/>
        </p:spPr>
        <p:txBody>
          <a:bodyPr wrap="none" rtlCol="0">
            <a:spAutoFit/>
          </a:bodyPr>
          <a:lstStyle/>
          <a:p>
            <a:r>
              <a:rPr lang="en-US"/>
              <a:t>Methyl at C6</a:t>
            </a:r>
          </a:p>
        </p:txBody>
      </p:sp>
      <p:cxnSp>
        <p:nvCxnSpPr>
          <p:cNvPr id="13" name="Straight Arrow Connector 12"/>
          <p:cNvCxnSpPr>
            <a:stCxn id="12" idx="2"/>
          </p:cNvCxnSpPr>
          <p:nvPr/>
        </p:nvCxnSpPr>
        <p:spPr>
          <a:xfrm flipH="1">
            <a:off x="5051202" y="4424098"/>
            <a:ext cx="640326" cy="33130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p:cNvCxnSpPr>
          <p:nvPr/>
        </p:nvCxnSpPr>
        <p:spPr>
          <a:xfrm>
            <a:off x="3517049" y="4424099"/>
            <a:ext cx="235440" cy="463823"/>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0"/>
          </p:cNvCxnSpPr>
          <p:nvPr/>
        </p:nvCxnSpPr>
        <p:spPr>
          <a:xfrm flipV="1">
            <a:off x="4141732" y="5325243"/>
            <a:ext cx="383803" cy="565145"/>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71140" y="4759678"/>
            <a:ext cx="3570145" cy="646331"/>
          </a:xfrm>
          <a:prstGeom prst="rect">
            <a:avLst/>
          </a:prstGeom>
          <a:noFill/>
        </p:spPr>
        <p:txBody>
          <a:bodyPr wrap="none" rtlCol="0">
            <a:spAutoFit/>
          </a:bodyPr>
          <a:lstStyle/>
          <a:p>
            <a:pPr algn="ctr"/>
            <a:r>
              <a:rPr lang="en-US" b="1" dirty="0"/>
              <a:t>This molecule has 3 substituents</a:t>
            </a:r>
          </a:p>
          <a:p>
            <a:pPr algn="ctr"/>
            <a:r>
              <a:rPr lang="en-US" b="1" dirty="0"/>
              <a:t>bonded to the longest carbon chain</a:t>
            </a:r>
          </a:p>
        </p:txBody>
      </p:sp>
    </p:spTree>
    <p:extLst>
      <p:ext uri="{BB962C8B-B14F-4D97-AF65-F5344CB8AC3E}">
        <p14:creationId xmlns:p14="http://schemas.microsoft.com/office/powerpoint/2010/main" val="325796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127"/>
            <a:ext cx="10515600" cy="1325563"/>
          </a:xfrm>
        </p:spPr>
        <p:txBody>
          <a:bodyPr>
            <a:normAutofit/>
          </a:bodyPr>
          <a:lstStyle/>
          <a:p>
            <a:r>
              <a:rPr lang="en-US" sz="4000" dirty="0">
                <a:latin typeface="+mn-lt"/>
              </a:rPr>
              <a:t>Organic Nomenclature: Alkanes</a:t>
            </a:r>
          </a:p>
        </p:txBody>
      </p:sp>
      <p:sp>
        <p:nvSpPr>
          <p:cNvPr id="3" name="TextBox 2"/>
          <p:cNvSpPr txBox="1"/>
          <p:nvPr/>
        </p:nvSpPr>
        <p:spPr>
          <a:xfrm>
            <a:off x="838200" y="1606024"/>
            <a:ext cx="8362867" cy="830997"/>
          </a:xfrm>
          <a:prstGeom prst="rect">
            <a:avLst/>
          </a:prstGeom>
          <a:noFill/>
        </p:spPr>
        <p:txBody>
          <a:bodyPr wrap="none" rtlCol="0">
            <a:spAutoFit/>
          </a:bodyPr>
          <a:lstStyle/>
          <a:p>
            <a:r>
              <a:rPr lang="en-US" sz="2400" b="1" dirty="0"/>
              <a:t>4. Combine substituent names and numbers + parent and suffix</a:t>
            </a:r>
            <a:r>
              <a:rPr lang="en-US" sz="2400" b="1" dirty="0">
                <a:latin typeface="Arial" charset="0"/>
              </a:rPr>
              <a:t>.</a:t>
            </a:r>
          </a:p>
          <a:p>
            <a:endParaRPr lang="en-US" sz="2400" dirty="0"/>
          </a:p>
        </p:txBody>
      </p:sp>
      <p:sp>
        <p:nvSpPr>
          <p:cNvPr id="6" name="TextBox 5"/>
          <p:cNvSpPr txBox="1"/>
          <p:nvPr/>
        </p:nvSpPr>
        <p:spPr>
          <a:xfrm>
            <a:off x="838200" y="2164961"/>
            <a:ext cx="10367682" cy="2603790"/>
          </a:xfrm>
          <a:prstGeom prst="rect">
            <a:avLst/>
          </a:prstGeom>
          <a:noFill/>
        </p:spPr>
        <p:txBody>
          <a:bodyPr wrap="square" rtlCol="0">
            <a:spAutoFit/>
          </a:bodyPr>
          <a:lstStyle/>
          <a:p>
            <a:pPr marL="411163" indent="-215900">
              <a:spcBef>
                <a:spcPct val="20000"/>
              </a:spcBef>
              <a:buFontTx/>
              <a:buChar char="•"/>
              <a:defRPr/>
            </a:pPr>
            <a:r>
              <a:rPr lang="en-US" sz="2100" dirty="0"/>
              <a:t>Precede the name of the parent by the names of the substituents.</a:t>
            </a:r>
          </a:p>
          <a:p>
            <a:pPr marL="411163" indent="-215900">
              <a:spcBef>
                <a:spcPct val="20000"/>
              </a:spcBef>
              <a:buFontTx/>
              <a:buChar char="•"/>
              <a:defRPr/>
            </a:pPr>
            <a:r>
              <a:rPr lang="en-US" sz="2100" dirty="0"/>
              <a:t>Alphabetize the names of the substituents, ignoring all prefixes (except </a:t>
            </a:r>
            <a:r>
              <a:rPr lang="en-US" sz="2100" dirty="0" err="1"/>
              <a:t>iso</a:t>
            </a:r>
            <a:r>
              <a:rPr lang="en-US" sz="2100" dirty="0"/>
              <a:t>, as in isopropyl and isobutyl when present).</a:t>
            </a:r>
          </a:p>
          <a:p>
            <a:pPr marL="411163" indent="-215900">
              <a:spcBef>
                <a:spcPct val="20000"/>
              </a:spcBef>
              <a:buFontTx/>
              <a:buChar char="•"/>
              <a:defRPr/>
            </a:pPr>
            <a:r>
              <a:rPr lang="en-US" sz="2100" dirty="0"/>
              <a:t>Precede the name of each substituent by the number that indicates its location. </a:t>
            </a:r>
          </a:p>
          <a:p>
            <a:pPr marL="411163" indent="-215900">
              <a:spcBef>
                <a:spcPct val="20000"/>
              </a:spcBef>
              <a:buFontTx/>
              <a:buChar char="•"/>
              <a:defRPr/>
            </a:pPr>
            <a:r>
              <a:rPr lang="en-US" sz="2100" dirty="0"/>
              <a:t>Separate numbers by commas and separate numbers from letters by hyphens. The name of an alkane is a single word, with no spaces after hyphens and commas.</a:t>
            </a:r>
          </a:p>
          <a:p>
            <a:endParaRPr lang="en-US" sz="2100" dirty="0"/>
          </a:p>
        </p:txBody>
      </p:sp>
    </p:spTree>
    <p:extLst>
      <p:ext uri="{BB962C8B-B14F-4D97-AF65-F5344CB8AC3E}">
        <p14:creationId xmlns:p14="http://schemas.microsoft.com/office/powerpoint/2010/main" val="55016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alphaModFix amt="54000"/>
            <a:extLst>
              <a:ext uri="{28A0092B-C50C-407E-A947-70E740481C1C}">
                <a14:useLocalDpi xmlns:a14="http://schemas.microsoft.com/office/drawing/2010/main"/>
              </a:ext>
            </a:extLst>
          </a:blip>
          <a:stretch>
            <a:fillRect/>
          </a:stretch>
        </p:blipFill>
        <p:spPr>
          <a:xfrm>
            <a:off x="5873074" y="1741310"/>
            <a:ext cx="5838148" cy="4389925"/>
          </a:xfrm>
          <a:prstGeom prst="rect">
            <a:avLst/>
          </a:prstGeom>
        </p:spPr>
      </p:pic>
      <p:sp>
        <p:nvSpPr>
          <p:cNvPr id="5" name="Title 4">
            <a:extLst>
              <a:ext uri="{FF2B5EF4-FFF2-40B4-BE49-F238E27FC236}">
                <a16:creationId xmlns:a16="http://schemas.microsoft.com/office/drawing/2014/main" id="{4D3EE936-C09C-EA4C-B3DE-07C7B2E579D6}"/>
              </a:ext>
            </a:extLst>
          </p:cNvPr>
          <p:cNvSpPr>
            <a:spLocks noGrp="1"/>
          </p:cNvSpPr>
          <p:nvPr>
            <p:ph type="title"/>
          </p:nvPr>
        </p:nvSpPr>
        <p:spPr/>
        <p:txBody>
          <a:bodyPr>
            <a:normAutofit/>
          </a:bodyPr>
          <a:lstStyle/>
          <a:p>
            <a:pPr lvl="1" algn="l" defTabSz="685800" rtl="0">
              <a:lnSpc>
                <a:spcPct val="90000"/>
              </a:lnSpc>
              <a:spcBef>
                <a:spcPct val="0"/>
              </a:spcBef>
            </a:pPr>
            <a:r>
              <a:rPr lang="en-US" sz="4000" kern="1200" dirty="0">
                <a:solidFill>
                  <a:schemeClr val="tx1">
                    <a:lumMod val="75000"/>
                    <a:lumOff val="25000"/>
                  </a:schemeClr>
                </a:solidFill>
                <a:latin typeface="+mn-lt"/>
                <a:ea typeface="+mj-ea"/>
                <a:cs typeface="+mj-cs"/>
              </a:rPr>
              <a:t>Binary compounds</a:t>
            </a:r>
          </a:p>
        </p:txBody>
      </p:sp>
      <p:sp>
        <p:nvSpPr>
          <p:cNvPr id="116738" name="Rectangle 2"/>
          <p:cNvSpPr>
            <a:spLocks noGrp="1" noChangeArrowheads="1"/>
          </p:cNvSpPr>
          <p:nvPr>
            <p:ph idx="1"/>
          </p:nvPr>
        </p:nvSpPr>
        <p:spPr>
          <a:xfrm>
            <a:off x="265216" y="2841636"/>
            <a:ext cx="5830784" cy="2011937"/>
          </a:xfrm>
        </p:spPr>
        <p:txBody>
          <a:bodyPr>
            <a:normAutofit lnSpcReduction="10000"/>
          </a:bodyPr>
          <a:lstStyle/>
          <a:p>
            <a:pPr marL="914400" lvl="2" indent="0">
              <a:buNone/>
            </a:pPr>
            <a:r>
              <a:rPr lang="en-US" altLang="en-US" sz="2400" dirty="0"/>
              <a:t>Ionic Compounds</a:t>
            </a:r>
          </a:p>
          <a:p>
            <a:pPr lvl="3"/>
            <a:r>
              <a:rPr lang="en-US" altLang="en-US" sz="2400" dirty="0"/>
              <a:t>Made with 1 metal and 1 nonmetal</a:t>
            </a:r>
          </a:p>
          <a:p>
            <a:pPr marL="914400" lvl="2" indent="0">
              <a:buNone/>
            </a:pPr>
            <a:endParaRPr lang="en-US" altLang="en-US" sz="2400" dirty="0"/>
          </a:p>
          <a:p>
            <a:pPr marL="914400" lvl="2" indent="0">
              <a:buNone/>
            </a:pPr>
            <a:r>
              <a:rPr lang="en-US" altLang="en-US" sz="2400" dirty="0"/>
              <a:t>Covalent Molecule</a:t>
            </a:r>
          </a:p>
          <a:p>
            <a:pPr lvl="3"/>
            <a:r>
              <a:rPr lang="en-US" altLang="en-US" sz="2400" dirty="0"/>
              <a:t>Made with 2 nonmetals</a:t>
            </a:r>
          </a:p>
          <a:p>
            <a:pPr lvl="2">
              <a:buFontTx/>
              <a:buNone/>
            </a:pPr>
            <a:r>
              <a:rPr lang="en-US" altLang="en-US" dirty="0"/>
              <a:t>		</a:t>
            </a:r>
          </a:p>
        </p:txBody>
      </p:sp>
      <p:sp>
        <p:nvSpPr>
          <p:cNvPr id="120" name="TextBox 119"/>
          <p:cNvSpPr txBox="1"/>
          <p:nvPr/>
        </p:nvSpPr>
        <p:spPr>
          <a:xfrm>
            <a:off x="9041150" y="2150542"/>
            <a:ext cx="3023631" cy="707886"/>
          </a:xfrm>
          <a:prstGeom prst="rect">
            <a:avLst/>
          </a:prstGeom>
          <a:noFill/>
        </p:spPr>
        <p:txBody>
          <a:bodyPr wrap="square" rtlCol="0">
            <a:spAutoFit/>
          </a:bodyPr>
          <a:lstStyle/>
          <a:p>
            <a:r>
              <a:rPr lang="en-US" sz="4000" dirty="0"/>
              <a:t>Non-Metals</a:t>
            </a:r>
          </a:p>
        </p:txBody>
      </p:sp>
      <p:sp>
        <p:nvSpPr>
          <p:cNvPr id="4" name="TextBox 3"/>
          <p:cNvSpPr txBox="1"/>
          <p:nvPr/>
        </p:nvSpPr>
        <p:spPr>
          <a:xfrm>
            <a:off x="7990037" y="3582328"/>
            <a:ext cx="1604222" cy="707886"/>
          </a:xfrm>
          <a:prstGeom prst="rect">
            <a:avLst/>
          </a:prstGeom>
          <a:noFill/>
        </p:spPr>
        <p:txBody>
          <a:bodyPr wrap="none" rtlCol="0">
            <a:spAutoFit/>
          </a:bodyPr>
          <a:lstStyle/>
          <a:p>
            <a:r>
              <a:rPr lang="en-US" sz="4000" dirty="0"/>
              <a:t>Metals</a:t>
            </a:r>
          </a:p>
        </p:txBody>
      </p:sp>
    </p:spTree>
    <p:extLst>
      <p:ext uri="{BB962C8B-B14F-4D97-AF65-F5344CB8AC3E}">
        <p14:creationId xmlns:p14="http://schemas.microsoft.com/office/powerpoint/2010/main" val="1448020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Organic Nomenclature: Alkanes</a:t>
            </a:r>
          </a:p>
        </p:txBody>
      </p:sp>
      <p:sp>
        <p:nvSpPr>
          <p:cNvPr id="3" name="Rectangle 2"/>
          <p:cNvSpPr/>
          <p:nvPr/>
        </p:nvSpPr>
        <p:spPr>
          <a:xfrm>
            <a:off x="5009263" y="4587797"/>
            <a:ext cx="2111512" cy="331304"/>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5062271" y="4331312"/>
            <a:ext cx="2009056" cy="1051615"/>
          </a:xfrm>
          <a:prstGeom prst="rect">
            <a:avLst/>
          </a:prstGeom>
        </p:spPr>
      </p:pic>
      <p:sp>
        <p:nvSpPr>
          <p:cNvPr id="5" name="TextBox 4"/>
          <p:cNvSpPr txBox="1"/>
          <p:nvPr/>
        </p:nvSpPr>
        <p:spPr>
          <a:xfrm>
            <a:off x="4366762" y="3754642"/>
            <a:ext cx="1379545" cy="369332"/>
          </a:xfrm>
          <a:prstGeom prst="rect">
            <a:avLst/>
          </a:prstGeom>
          <a:noFill/>
        </p:spPr>
        <p:txBody>
          <a:bodyPr wrap="none" rtlCol="0">
            <a:spAutoFit/>
          </a:bodyPr>
          <a:lstStyle/>
          <a:p>
            <a:r>
              <a:rPr lang="en-US"/>
              <a:t>Methyl at C2</a:t>
            </a:r>
          </a:p>
        </p:txBody>
      </p:sp>
      <p:sp>
        <p:nvSpPr>
          <p:cNvPr id="6" name="TextBox 5"/>
          <p:cNvSpPr txBox="1"/>
          <p:nvPr/>
        </p:nvSpPr>
        <p:spPr>
          <a:xfrm>
            <a:off x="5092337" y="5590263"/>
            <a:ext cx="1177758" cy="369332"/>
          </a:xfrm>
          <a:prstGeom prst="rect">
            <a:avLst/>
          </a:prstGeom>
          <a:noFill/>
        </p:spPr>
        <p:txBody>
          <a:bodyPr wrap="none" rtlCol="0">
            <a:spAutoFit/>
          </a:bodyPr>
          <a:lstStyle/>
          <a:p>
            <a:r>
              <a:rPr lang="en-US"/>
              <a:t>Ethyl at C5</a:t>
            </a:r>
          </a:p>
        </p:txBody>
      </p:sp>
      <p:sp>
        <p:nvSpPr>
          <p:cNvPr id="7" name="TextBox 6"/>
          <p:cNvSpPr txBox="1"/>
          <p:nvPr/>
        </p:nvSpPr>
        <p:spPr>
          <a:xfrm>
            <a:off x="6541241" y="3754642"/>
            <a:ext cx="1379545" cy="369332"/>
          </a:xfrm>
          <a:prstGeom prst="rect">
            <a:avLst/>
          </a:prstGeom>
          <a:noFill/>
        </p:spPr>
        <p:txBody>
          <a:bodyPr wrap="none" rtlCol="0">
            <a:spAutoFit/>
          </a:bodyPr>
          <a:lstStyle/>
          <a:p>
            <a:r>
              <a:rPr lang="en-US"/>
              <a:t>Methyl at C6</a:t>
            </a:r>
          </a:p>
        </p:txBody>
      </p:sp>
      <p:cxnSp>
        <p:nvCxnSpPr>
          <p:cNvPr id="8" name="Straight Arrow Connector 7"/>
          <p:cNvCxnSpPr/>
          <p:nvPr/>
        </p:nvCxnSpPr>
        <p:spPr>
          <a:xfrm flipH="1">
            <a:off x="6590687" y="4123974"/>
            <a:ext cx="640326" cy="33130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56534" y="4123975"/>
            <a:ext cx="235440" cy="463823"/>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681217" y="5025119"/>
            <a:ext cx="383803" cy="565145"/>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79030" y="2832325"/>
            <a:ext cx="1371979" cy="369332"/>
          </a:xfrm>
          <a:prstGeom prst="rect">
            <a:avLst/>
          </a:prstGeom>
          <a:noFill/>
          <a:ln w="38100">
            <a:solidFill>
              <a:srgbClr val="C00000"/>
            </a:solidFill>
          </a:ln>
        </p:spPr>
        <p:txBody>
          <a:bodyPr wrap="none" rtlCol="0">
            <a:spAutoFit/>
          </a:bodyPr>
          <a:lstStyle/>
          <a:p>
            <a:r>
              <a:rPr lang="en-US"/>
              <a:t>2,6-dimethyl</a:t>
            </a:r>
          </a:p>
        </p:txBody>
      </p:sp>
      <p:cxnSp>
        <p:nvCxnSpPr>
          <p:cNvPr id="13" name="Straight Arrow Connector 12"/>
          <p:cNvCxnSpPr>
            <a:stCxn id="11" idx="2"/>
            <a:endCxn id="5" idx="0"/>
          </p:cNvCxnSpPr>
          <p:nvPr/>
        </p:nvCxnSpPr>
        <p:spPr>
          <a:xfrm flipH="1">
            <a:off x="5056535" y="3201658"/>
            <a:ext cx="1008485" cy="5529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2"/>
            <a:endCxn id="7" idx="0"/>
          </p:cNvCxnSpPr>
          <p:nvPr/>
        </p:nvCxnSpPr>
        <p:spPr>
          <a:xfrm>
            <a:off x="6065019" y="3201658"/>
            <a:ext cx="1165994" cy="5529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3970" y="1621878"/>
            <a:ext cx="8856008" cy="830997"/>
          </a:xfrm>
          <a:prstGeom prst="rect">
            <a:avLst/>
          </a:prstGeom>
          <a:noFill/>
        </p:spPr>
        <p:txBody>
          <a:bodyPr wrap="square" rtlCol="0">
            <a:spAutoFit/>
          </a:bodyPr>
          <a:lstStyle/>
          <a:p>
            <a:r>
              <a:rPr lang="en-US" sz="2400" dirty="0"/>
              <a:t>Identify all pieces of the compound. Each methyl groups gets assigned is own number if multiple are present.</a:t>
            </a:r>
          </a:p>
        </p:txBody>
      </p:sp>
    </p:spTree>
    <p:extLst>
      <p:ext uri="{BB962C8B-B14F-4D97-AF65-F5344CB8AC3E}">
        <p14:creationId xmlns:p14="http://schemas.microsoft.com/office/powerpoint/2010/main" val="907572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875514" y="4474989"/>
            <a:ext cx="2108006" cy="2004646"/>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a:latin typeface="+mn-lt"/>
              </a:rPr>
              <a:t>Organic Nomenclature: Alkanes</a:t>
            </a:r>
          </a:p>
        </p:txBody>
      </p:sp>
      <p:sp>
        <p:nvSpPr>
          <p:cNvPr id="16" name="TextBox 15"/>
          <p:cNvSpPr txBox="1"/>
          <p:nvPr/>
        </p:nvSpPr>
        <p:spPr>
          <a:xfrm>
            <a:off x="920564" y="1629759"/>
            <a:ext cx="7420841" cy="461665"/>
          </a:xfrm>
          <a:prstGeom prst="rect">
            <a:avLst/>
          </a:prstGeom>
          <a:noFill/>
        </p:spPr>
        <p:txBody>
          <a:bodyPr wrap="square" rtlCol="0">
            <a:spAutoFit/>
          </a:bodyPr>
          <a:lstStyle/>
          <a:p>
            <a:r>
              <a:rPr lang="en-US" sz="2400" b="1" dirty="0"/>
              <a:t>Then put all the pieces of the name together</a:t>
            </a:r>
          </a:p>
        </p:txBody>
      </p:sp>
      <p:sp>
        <p:nvSpPr>
          <p:cNvPr id="17" name="TextBox 16"/>
          <p:cNvSpPr txBox="1"/>
          <p:nvPr/>
        </p:nvSpPr>
        <p:spPr>
          <a:xfrm>
            <a:off x="3059446" y="2196985"/>
            <a:ext cx="3081036" cy="369332"/>
          </a:xfrm>
          <a:prstGeom prst="rect">
            <a:avLst/>
          </a:prstGeom>
          <a:noFill/>
        </p:spPr>
        <p:txBody>
          <a:bodyPr wrap="none" rtlCol="0">
            <a:spAutoFit/>
          </a:bodyPr>
          <a:lstStyle/>
          <a:p>
            <a:r>
              <a:rPr lang="en-US" b="1" dirty="0"/>
              <a:t>Substituent names &amp; numbers</a:t>
            </a:r>
          </a:p>
        </p:txBody>
      </p:sp>
      <p:sp>
        <p:nvSpPr>
          <p:cNvPr id="18" name="TextBox 17"/>
          <p:cNvSpPr txBox="1"/>
          <p:nvPr/>
        </p:nvSpPr>
        <p:spPr>
          <a:xfrm>
            <a:off x="6677288" y="2196985"/>
            <a:ext cx="818044" cy="369332"/>
          </a:xfrm>
          <a:prstGeom prst="rect">
            <a:avLst/>
          </a:prstGeom>
          <a:noFill/>
        </p:spPr>
        <p:txBody>
          <a:bodyPr wrap="none" rtlCol="0">
            <a:spAutoFit/>
          </a:bodyPr>
          <a:lstStyle/>
          <a:p>
            <a:r>
              <a:rPr lang="en-US" b="1" dirty="0"/>
              <a:t>parent</a:t>
            </a:r>
          </a:p>
        </p:txBody>
      </p:sp>
      <p:sp>
        <p:nvSpPr>
          <p:cNvPr id="19" name="TextBox 18"/>
          <p:cNvSpPr txBox="1"/>
          <p:nvPr/>
        </p:nvSpPr>
        <p:spPr>
          <a:xfrm>
            <a:off x="8071317" y="2196985"/>
            <a:ext cx="708848" cy="369332"/>
          </a:xfrm>
          <a:prstGeom prst="rect">
            <a:avLst/>
          </a:prstGeom>
          <a:noFill/>
        </p:spPr>
        <p:txBody>
          <a:bodyPr wrap="none" rtlCol="0">
            <a:spAutoFit/>
          </a:bodyPr>
          <a:lstStyle/>
          <a:p>
            <a:r>
              <a:rPr lang="en-US" b="1" dirty="0"/>
              <a:t>suffix</a:t>
            </a:r>
          </a:p>
        </p:txBody>
      </p:sp>
      <p:sp>
        <p:nvSpPr>
          <p:cNvPr id="20" name="TextBox 19"/>
          <p:cNvSpPr txBox="1"/>
          <p:nvPr/>
        </p:nvSpPr>
        <p:spPr>
          <a:xfrm>
            <a:off x="6246671" y="2196985"/>
            <a:ext cx="300082" cy="369332"/>
          </a:xfrm>
          <a:prstGeom prst="rect">
            <a:avLst/>
          </a:prstGeom>
          <a:noFill/>
        </p:spPr>
        <p:txBody>
          <a:bodyPr wrap="none" rtlCol="0">
            <a:spAutoFit/>
          </a:bodyPr>
          <a:lstStyle/>
          <a:p>
            <a:r>
              <a:rPr lang="en-US" b="1" dirty="0"/>
              <a:t>+</a:t>
            </a:r>
          </a:p>
        </p:txBody>
      </p:sp>
      <p:sp>
        <p:nvSpPr>
          <p:cNvPr id="21" name="TextBox 20"/>
          <p:cNvSpPr txBox="1"/>
          <p:nvPr/>
        </p:nvSpPr>
        <p:spPr>
          <a:xfrm>
            <a:off x="7629435" y="2196985"/>
            <a:ext cx="300082" cy="369332"/>
          </a:xfrm>
          <a:prstGeom prst="rect">
            <a:avLst/>
          </a:prstGeom>
          <a:noFill/>
        </p:spPr>
        <p:txBody>
          <a:bodyPr wrap="none" rtlCol="0">
            <a:spAutoFit/>
          </a:bodyPr>
          <a:lstStyle/>
          <a:p>
            <a:r>
              <a:rPr lang="en-US" b="1" dirty="0"/>
              <a:t>+</a:t>
            </a:r>
          </a:p>
        </p:txBody>
      </p:sp>
      <p:cxnSp>
        <p:nvCxnSpPr>
          <p:cNvPr id="22" name="Straight Arrow Connector 21"/>
          <p:cNvCxnSpPr>
            <a:stCxn id="17" idx="2"/>
          </p:cNvCxnSpPr>
          <p:nvPr/>
        </p:nvCxnSpPr>
        <p:spPr>
          <a:xfrm>
            <a:off x="4599964" y="2566318"/>
            <a:ext cx="0" cy="637833"/>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2"/>
          </p:cNvCxnSpPr>
          <p:nvPr/>
        </p:nvCxnSpPr>
        <p:spPr>
          <a:xfrm>
            <a:off x="7086310" y="2566318"/>
            <a:ext cx="0" cy="637833"/>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2"/>
          </p:cNvCxnSpPr>
          <p:nvPr/>
        </p:nvCxnSpPr>
        <p:spPr>
          <a:xfrm>
            <a:off x="8425741" y="2566318"/>
            <a:ext cx="0" cy="637833"/>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26529" y="3573481"/>
            <a:ext cx="2096023" cy="369332"/>
          </a:xfrm>
          <a:prstGeom prst="rect">
            <a:avLst/>
          </a:prstGeom>
          <a:noFill/>
          <a:ln w="38100">
            <a:solidFill>
              <a:schemeClr val="accent1">
                <a:lumMod val="75000"/>
              </a:schemeClr>
            </a:solidFill>
          </a:ln>
        </p:spPr>
        <p:txBody>
          <a:bodyPr wrap="none" rtlCol="0">
            <a:spAutoFit/>
          </a:bodyPr>
          <a:lstStyle/>
          <a:p>
            <a:r>
              <a:rPr lang="en-US"/>
              <a:t>5-ethyl-2,6-dimethyl</a:t>
            </a:r>
            <a:endParaRPr lang="en-US" dirty="0"/>
          </a:p>
        </p:txBody>
      </p:sp>
      <p:sp>
        <p:nvSpPr>
          <p:cNvPr id="26" name="TextBox 25"/>
          <p:cNvSpPr txBox="1"/>
          <p:nvPr/>
        </p:nvSpPr>
        <p:spPr>
          <a:xfrm>
            <a:off x="6836702" y="3573481"/>
            <a:ext cx="481222" cy="369332"/>
          </a:xfrm>
          <a:prstGeom prst="rect">
            <a:avLst/>
          </a:prstGeom>
          <a:noFill/>
          <a:ln w="38100">
            <a:solidFill>
              <a:schemeClr val="accent1">
                <a:lumMod val="75000"/>
              </a:schemeClr>
            </a:solidFill>
          </a:ln>
        </p:spPr>
        <p:txBody>
          <a:bodyPr wrap="none" rtlCol="0">
            <a:spAutoFit/>
          </a:bodyPr>
          <a:lstStyle/>
          <a:p>
            <a:r>
              <a:rPr lang="en-US"/>
              <a:t>oct</a:t>
            </a:r>
            <a:endParaRPr lang="en-US" dirty="0"/>
          </a:p>
        </p:txBody>
      </p:sp>
      <p:sp>
        <p:nvSpPr>
          <p:cNvPr id="27" name="TextBox 26"/>
          <p:cNvSpPr txBox="1"/>
          <p:nvPr/>
        </p:nvSpPr>
        <p:spPr>
          <a:xfrm>
            <a:off x="8148620" y="3570022"/>
            <a:ext cx="532518" cy="369332"/>
          </a:xfrm>
          <a:prstGeom prst="rect">
            <a:avLst/>
          </a:prstGeom>
          <a:noFill/>
          <a:ln w="38100">
            <a:solidFill>
              <a:schemeClr val="accent1">
                <a:lumMod val="75000"/>
              </a:schemeClr>
            </a:solidFill>
          </a:ln>
        </p:spPr>
        <p:txBody>
          <a:bodyPr wrap="none" rtlCol="0">
            <a:spAutoFit/>
          </a:bodyPr>
          <a:lstStyle/>
          <a:p>
            <a:r>
              <a:rPr lang="en-US"/>
              <a:t>ane</a:t>
            </a:r>
            <a:endParaRPr lang="en-US" dirty="0"/>
          </a:p>
        </p:txBody>
      </p:sp>
      <p:sp>
        <p:nvSpPr>
          <p:cNvPr id="28" name="TextBox 27"/>
          <p:cNvSpPr txBox="1"/>
          <p:nvPr/>
        </p:nvSpPr>
        <p:spPr>
          <a:xfrm>
            <a:off x="6246671" y="3573481"/>
            <a:ext cx="300082" cy="369332"/>
          </a:xfrm>
          <a:prstGeom prst="rect">
            <a:avLst/>
          </a:prstGeom>
          <a:noFill/>
        </p:spPr>
        <p:txBody>
          <a:bodyPr wrap="none" rtlCol="0">
            <a:spAutoFit/>
          </a:bodyPr>
          <a:lstStyle/>
          <a:p>
            <a:r>
              <a:rPr lang="en-US" b="1" dirty="0"/>
              <a:t>+</a:t>
            </a:r>
          </a:p>
        </p:txBody>
      </p:sp>
      <p:sp>
        <p:nvSpPr>
          <p:cNvPr id="29" name="TextBox 28"/>
          <p:cNvSpPr txBox="1"/>
          <p:nvPr/>
        </p:nvSpPr>
        <p:spPr>
          <a:xfrm>
            <a:off x="7629435" y="3573481"/>
            <a:ext cx="300082" cy="369332"/>
          </a:xfrm>
          <a:prstGeom prst="rect">
            <a:avLst/>
          </a:prstGeom>
          <a:noFill/>
        </p:spPr>
        <p:txBody>
          <a:bodyPr wrap="none" rtlCol="0">
            <a:spAutoFit/>
          </a:bodyPr>
          <a:lstStyle/>
          <a:p>
            <a:r>
              <a:rPr lang="en-US" b="1" dirty="0"/>
              <a:t>+</a:t>
            </a:r>
          </a:p>
        </p:txBody>
      </p:sp>
      <p:sp>
        <p:nvSpPr>
          <p:cNvPr id="30" name="TextBox 29"/>
          <p:cNvSpPr txBox="1"/>
          <p:nvPr/>
        </p:nvSpPr>
        <p:spPr>
          <a:xfrm>
            <a:off x="3505369" y="3988979"/>
            <a:ext cx="2117183" cy="646331"/>
          </a:xfrm>
          <a:prstGeom prst="rect">
            <a:avLst/>
          </a:prstGeom>
          <a:noFill/>
        </p:spPr>
        <p:txBody>
          <a:bodyPr wrap="none" rtlCol="0">
            <a:spAutoFit/>
          </a:bodyPr>
          <a:lstStyle/>
          <a:p>
            <a:r>
              <a:rPr lang="en-US" dirty="0"/>
              <a:t>*Notice substituents</a:t>
            </a:r>
          </a:p>
          <a:p>
            <a:r>
              <a:rPr lang="en-US" dirty="0"/>
              <a:t>are alphabetized</a:t>
            </a:r>
          </a:p>
        </p:txBody>
      </p:sp>
      <p:sp>
        <p:nvSpPr>
          <p:cNvPr id="31" name="TextBox 30"/>
          <p:cNvSpPr txBox="1"/>
          <p:nvPr/>
        </p:nvSpPr>
        <p:spPr>
          <a:xfrm>
            <a:off x="2541356" y="5365474"/>
            <a:ext cx="3599127" cy="369332"/>
          </a:xfrm>
          <a:prstGeom prst="rect">
            <a:avLst/>
          </a:prstGeom>
          <a:noFill/>
          <a:ln w="38100">
            <a:solidFill>
              <a:srgbClr val="C00000"/>
            </a:solidFill>
          </a:ln>
        </p:spPr>
        <p:txBody>
          <a:bodyPr wrap="none" rtlCol="0">
            <a:spAutoFit/>
          </a:bodyPr>
          <a:lstStyle/>
          <a:p>
            <a:r>
              <a:rPr lang="en-US" dirty="0"/>
              <a:t>Answer: </a:t>
            </a:r>
            <a:r>
              <a:rPr lang="en-US" b="1" dirty="0"/>
              <a:t>5-ethyl-2,6-dimethyloctane</a:t>
            </a:r>
          </a:p>
        </p:txBody>
      </p:sp>
      <p:pic>
        <p:nvPicPr>
          <p:cNvPr id="32" name="Picture 31"/>
          <p:cNvPicPr>
            <a:picLocks noChangeAspect="1"/>
          </p:cNvPicPr>
          <p:nvPr/>
        </p:nvPicPr>
        <p:blipFill>
          <a:blip r:embed="rId2"/>
          <a:stretch>
            <a:fillRect/>
          </a:stretch>
        </p:blipFill>
        <p:spPr>
          <a:xfrm>
            <a:off x="6924989" y="5029007"/>
            <a:ext cx="2009056" cy="1051615"/>
          </a:xfrm>
          <a:prstGeom prst="rect">
            <a:avLst/>
          </a:prstGeom>
        </p:spPr>
      </p:pic>
    </p:spTree>
    <p:extLst>
      <p:ext uri="{BB962C8B-B14F-4D97-AF65-F5344CB8AC3E}">
        <p14:creationId xmlns:p14="http://schemas.microsoft.com/office/powerpoint/2010/main" val="1939819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Organic Nomenclature: Alkenes</a:t>
            </a:r>
          </a:p>
        </p:txBody>
      </p:sp>
      <p:sp>
        <p:nvSpPr>
          <p:cNvPr id="3" name="TextBox 2">
            <a:extLst>
              <a:ext uri="{FF2B5EF4-FFF2-40B4-BE49-F238E27FC236}">
                <a16:creationId xmlns:a16="http://schemas.microsoft.com/office/drawing/2014/main" id="{E84226A2-492F-2A4E-B2F9-FBDB908F33E6}"/>
              </a:ext>
            </a:extLst>
          </p:cNvPr>
          <p:cNvSpPr txBox="1"/>
          <p:nvPr/>
        </p:nvSpPr>
        <p:spPr>
          <a:xfrm>
            <a:off x="838200" y="1704544"/>
            <a:ext cx="9438564" cy="3176254"/>
          </a:xfrm>
          <a:prstGeom prst="rect">
            <a:avLst/>
          </a:prstGeom>
          <a:noFill/>
        </p:spPr>
        <p:txBody>
          <a:bodyPr wrap="square" rtlCol="0">
            <a:spAutoFit/>
          </a:bodyPr>
          <a:lstStyle/>
          <a:p>
            <a:pPr>
              <a:spcBef>
                <a:spcPct val="15000"/>
              </a:spcBef>
            </a:pPr>
            <a:r>
              <a:rPr lang="en-US" altLang="en-US" sz="2400" dirty="0"/>
              <a:t>Alkenes are named in the same general way that alkanes are named.</a:t>
            </a:r>
          </a:p>
          <a:p>
            <a:pPr>
              <a:spcBef>
                <a:spcPct val="15000"/>
              </a:spcBef>
              <a:buFontTx/>
              <a:buChar char="•"/>
            </a:pPr>
            <a:endParaRPr lang="en-US" altLang="en-US" sz="2400" dirty="0"/>
          </a:p>
          <a:p>
            <a:pPr>
              <a:spcBef>
                <a:spcPct val="15000"/>
              </a:spcBef>
            </a:pPr>
            <a:r>
              <a:rPr lang="en-US" altLang="en-US" sz="2400" dirty="0"/>
              <a:t>In the IUPAC system, change the </a:t>
            </a:r>
            <a:r>
              <a:rPr lang="en-US" altLang="en-US" sz="2400" i="1" dirty="0"/>
              <a:t>–</a:t>
            </a:r>
            <a:r>
              <a:rPr lang="en-US" altLang="en-US" sz="2400" i="1" dirty="0" err="1"/>
              <a:t>ane</a:t>
            </a:r>
            <a:r>
              <a:rPr lang="en-US" altLang="en-US" sz="2400" dirty="0"/>
              <a:t> ending of the parent alkane name to the suffix </a:t>
            </a:r>
            <a:r>
              <a:rPr lang="en-US" altLang="en-US" sz="2400" i="1" dirty="0"/>
              <a:t>–</a:t>
            </a:r>
            <a:r>
              <a:rPr lang="en-US" altLang="en-US" sz="2400" i="1" dirty="0" err="1"/>
              <a:t>ene</a:t>
            </a:r>
            <a:r>
              <a:rPr lang="en-US" altLang="en-US" sz="2400" dirty="0"/>
              <a:t>.</a:t>
            </a:r>
          </a:p>
          <a:p>
            <a:pPr>
              <a:spcBef>
                <a:spcPct val="15000"/>
              </a:spcBef>
              <a:buFontTx/>
              <a:buChar char="•"/>
            </a:pPr>
            <a:endParaRPr lang="en-US" altLang="en-US" sz="2400" dirty="0"/>
          </a:p>
          <a:p>
            <a:pPr>
              <a:spcBef>
                <a:spcPct val="15000"/>
              </a:spcBef>
            </a:pPr>
            <a:r>
              <a:rPr lang="en-US" altLang="en-US" sz="2400" dirty="0"/>
              <a:t>Choose the longest continuous chain that contains both atoms of the triple bond and number the chain to give the triple bond the lower number.</a:t>
            </a:r>
          </a:p>
          <a:p>
            <a:endParaRPr lang="en-US" dirty="0"/>
          </a:p>
        </p:txBody>
      </p:sp>
    </p:spTree>
    <p:extLst>
      <p:ext uri="{BB962C8B-B14F-4D97-AF65-F5344CB8AC3E}">
        <p14:creationId xmlns:p14="http://schemas.microsoft.com/office/powerpoint/2010/main" val="964452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More Examples</a:t>
            </a:r>
          </a:p>
        </p:txBody>
      </p:sp>
      <p:graphicFrame>
        <p:nvGraphicFramePr>
          <p:cNvPr id="4" name="Object 3"/>
          <p:cNvGraphicFramePr>
            <a:graphicFrameLocks noChangeAspect="1"/>
          </p:cNvGraphicFramePr>
          <p:nvPr>
            <p:extLst>
              <p:ext uri="{D42A27DB-BD31-4B8C-83A1-F6EECF244321}">
                <p14:modId xmlns:p14="http://schemas.microsoft.com/office/powerpoint/2010/main" val="2010047876"/>
              </p:ext>
            </p:extLst>
          </p:nvPr>
        </p:nvGraphicFramePr>
        <p:xfrm>
          <a:off x="2262187" y="1572406"/>
          <a:ext cx="7667625" cy="4532312"/>
        </p:xfrm>
        <a:graphic>
          <a:graphicData uri="http://schemas.openxmlformats.org/presentationml/2006/ole">
            <mc:AlternateContent xmlns:mc="http://schemas.openxmlformats.org/markup-compatibility/2006">
              <mc:Choice xmlns:v="urn:schemas-microsoft-com:vml" Requires="v">
                <p:oleObj spid="_x0000_s46323" name="CS ChemDraw Drawing" r:id="rId4" imgW="5109614" imgH="3023317" progId="ChemDraw.Document.6.0">
                  <p:embed/>
                </p:oleObj>
              </mc:Choice>
              <mc:Fallback>
                <p:oleObj name="CS ChemDraw Drawing" r:id="rId4" imgW="5109614" imgH="3023317" progId="ChemDraw.Document.6.0">
                  <p:embed/>
                  <p:pic>
                    <p:nvPicPr>
                      <p:cNvPr id="0" name=""/>
                      <p:cNvPicPr/>
                      <p:nvPr/>
                    </p:nvPicPr>
                    <p:blipFill>
                      <a:blip r:embed="rId5"/>
                      <a:stretch>
                        <a:fillRect/>
                      </a:stretch>
                    </p:blipFill>
                    <p:spPr>
                      <a:xfrm>
                        <a:off x="2262187" y="1572406"/>
                        <a:ext cx="7667625" cy="4532312"/>
                      </a:xfrm>
                      <a:prstGeom prst="rect">
                        <a:avLst/>
                      </a:prstGeom>
                    </p:spPr>
                  </p:pic>
                </p:oleObj>
              </mc:Fallback>
            </mc:AlternateContent>
          </a:graphicData>
        </a:graphic>
      </p:graphicFrame>
    </p:spTree>
    <p:extLst>
      <p:ext uri="{BB962C8B-B14F-4D97-AF65-F5344CB8AC3E}">
        <p14:creationId xmlns:p14="http://schemas.microsoft.com/office/powerpoint/2010/main" val="1413194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Outline</a:t>
            </a:r>
          </a:p>
        </p:txBody>
      </p:sp>
      <p:sp>
        <p:nvSpPr>
          <p:cNvPr id="3" name="Content Placeholder 2"/>
          <p:cNvSpPr>
            <a:spLocks noGrp="1"/>
          </p:cNvSpPr>
          <p:nvPr>
            <p:ph idx="1"/>
          </p:nvPr>
        </p:nvSpPr>
        <p:spPr/>
        <p:txBody>
          <a:bodyPr>
            <a:normAutofit/>
          </a:bodyPr>
          <a:lstStyle/>
          <a:p>
            <a:r>
              <a:rPr lang="en-US" sz="2400" dirty="0"/>
              <a:t>Molecules and Compounds</a:t>
            </a:r>
          </a:p>
          <a:p>
            <a:r>
              <a:rPr lang="en-US" sz="2400" dirty="0"/>
              <a:t>Drawing Molecules</a:t>
            </a:r>
          </a:p>
          <a:p>
            <a:r>
              <a:rPr lang="en-US" sz="2400" dirty="0"/>
              <a:t>Nomenclature of Molecules</a:t>
            </a:r>
          </a:p>
          <a:p>
            <a:r>
              <a:rPr lang="en-US" sz="2400" dirty="0">
                <a:solidFill>
                  <a:schemeClr val="accent2"/>
                </a:solidFill>
              </a:rPr>
              <a:t>Functional Groups</a:t>
            </a:r>
          </a:p>
          <a:p>
            <a:pPr lvl="1"/>
            <a:r>
              <a:rPr lang="en-US" sz="2400" dirty="0">
                <a:solidFill>
                  <a:schemeClr val="accent2"/>
                </a:solidFill>
              </a:rPr>
              <a:t>Properties</a:t>
            </a:r>
          </a:p>
        </p:txBody>
      </p:sp>
    </p:spTree>
    <p:extLst>
      <p:ext uri="{BB962C8B-B14F-4D97-AF65-F5344CB8AC3E}">
        <p14:creationId xmlns:p14="http://schemas.microsoft.com/office/powerpoint/2010/main" val="2261724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97828" y="215152"/>
            <a:ext cx="8375726" cy="5919353"/>
          </a:xfrm>
          <a:prstGeom prst="rect">
            <a:avLst/>
          </a:prstGeom>
        </p:spPr>
      </p:pic>
    </p:spTree>
    <p:extLst>
      <p:ext uri="{BB962C8B-B14F-4D97-AF65-F5344CB8AC3E}">
        <p14:creationId xmlns:p14="http://schemas.microsoft.com/office/powerpoint/2010/main" val="387548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Key Characteristics of Functional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1268932"/>
              </p:ext>
            </p:extLst>
          </p:nvPr>
        </p:nvGraphicFramePr>
        <p:xfrm>
          <a:off x="838200" y="1749425"/>
          <a:ext cx="10517588" cy="3571240"/>
        </p:xfrm>
        <a:graphic>
          <a:graphicData uri="http://schemas.openxmlformats.org/drawingml/2006/table">
            <a:tbl>
              <a:tblPr firstRow="1" bandRow="1">
                <a:tableStyleId>{F5AB1C69-6EDB-4FF4-983F-18BD219EF322}</a:tableStyleId>
              </a:tblPr>
              <a:tblGrid>
                <a:gridCol w="2629397">
                  <a:extLst>
                    <a:ext uri="{9D8B030D-6E8A-4147-A177-3AD203B41FA5}">
                      <a16:colId xmlns:a16="http://schemas.microsoft.com/office/drawing/2014/main" val="20000"/>
                    </a:ext>
                  </a:extLst>
                </a:gridCol>
                <a:gridCol w="2629397">
                  <a:extLst>
                    <a:ext uri="{9D8B030D-6E8A-4147-A177-3AD203B41FA5}">
                      <a16:colId xmlns:a16="http://schemas.microsoft.com/office/drawing/2014/main" val="20001"/>
                    </a:ext>
                  </a:extLst>
                </a:gridCol>
                <a:gridCol w="2629397">
                  <a:extLst>
                    <a:ext uri="{9D8B030D-6E8A-4147-A177-3AD203B41FA5}">
                      <a16:colId xmlns:a16="http://schemas.microsoft.com/office/drawing/2014/main" val="20002"/>
                    </a:ext>
                  </a:extLst>
                </a:gridCol>
                <a:gridCol w="2629397">
                  <a:extLst>
                    <a:ext uri="{9D8B030D-6E8A-4147-A177-3AD203B41FA5}">
                      <a16:colId xmlns:a16="http://schemas.microsoft.com/office/drawing/2014/main" val="20003"/>
                    </a:ext>
                  </a:extLst>
                </a:gridCol>
              </a:tblGrid>
              <a:tr h="370840">
                <a:tc gridSpan="2">
                  <a:txBody>
                    <a:bodyPr/>
                    <a:lstStyle/>
                    <a:p>
                      <a:pPr algn="ctr"/>
                      <a:r>
                        <a:rPr lang="en-US" sz="1800" dirty="0"/>
                        <a:t>Functional Group</a:t>
                      </a:r>
                    </a:p>
                  </a:txBody>
                  <a:tcPr marL="125559" marR="125559" anchor="ctr"/>
                </a:tc>
                <a:tc hMerge="1">
                  <a:txBody>
                    <a:bodyPr/>
                    <a:lstStyle/>
                    <a:p>
                      <a:pPr algn="ctr"/>
                      <a:endParaRPr lang="en-US" dirty="0"/>
                    </a:p>
                  </a:txBody>
                  <a:tcPr/>
                </a:tc>
                <a:tc>
                  <a:txBody>
                    <a:bodyPr/>
                    <a:lstStyle/>
                    <a:p>
                      <a:pPr algn="ctr"/>
                      <a:r>
                        <a:rPr lang="en-US" sz="1800" dirty="0"/>
                        <a:t>*Typical</a:t>
                      </a:r>
                      <a:r>
                        <a:rPr lang="en-US" sz="1800" baseline="0" dirty="0"/>
                        <a:t> </a:t>
                      </a:r>
                      <a:r>
                        <a:rPr lang="en-US" sz="1800" dirty="0"/>
                        <a:t>Characteristic </a:t>
                      </a:r>
                    </a:p>
                  </a:txBody>
                  <a:tcPr marL="125559" marR="125559" anchor="ctr"/>
                </a:tc>
                <a:tc>
                  <a:txBody>
                    <a:bodyPr/>
                    <a:lstStyle/>
                    <a:p>
                      <a:pPr algn="ctr"/>
                      <a:r>
                        <a:rPr lang="en-US" sz="1800" dirty="0"/>
                        <a:t>Examples</a:t>
                      </a:r>
                    </a:p>
                  </a:txBody>
                  <a:tcPr marL="125559" marR="125559" anchor="ctr"/>
                </a:tc>
                <a:extLst>
                  <a:ext uri="{0D108BD9-81ED-4DB2-BD59-A6C34878D82A}">
                    <a16:rowId xmlns:a16="http://schemas.microsoft.com/office/drawing/2014/main" val="10000"/>
                  </a:ext>
                </a:extLst>
              </a:tr>
              <a:tr h="370840">
                <a:tc>
                  <a:txBody>
                    <a:bodyPr/>
                    <a:lstStyle/>
                    <a:p>
                      <a:pPr algn="ctr"/>
                      <a:r>
                        <a:rPr lang="en-US" sz="1800" dirty="0"/>
                        <a:t>Amine</a:t>
                      </a:r>
                    </a:p>
                  </a:txBody>
                  <a:tcPr marL="125559" marR="125559" anchor="ctr"/>
                </a:tc>
                <a:tc>
                  <a:txBody>
                    <a:bodyPr/>
                    <a:lstStyle/>
                    <a:p>
                      <a:pPr algn="ctr"/>
                      <a:r>
                        <a:rPr lang="en-US" sz="1800" dirty="0"/>
                        <a:t>R–NH</a:t>
                      </a:r>
                      <a:r>
                        <a:rPr lang="en-US" sz="1800" baseline="-25000" dirty="0"/>
                        <a:t>2</a:t>
                      </a:r>
                    </a:p>
                  </a:txBody>
                  <a:tcPr marL="125559" marR="125559" anchor="ctr"/>
                </a:tc>
                <a:tc>
                  <a:txBody>
                    <a:bodyPr/>
                    <a:lstStyle/>
                    <a:p>
                      <a:pPr algn="ctr"/>
                      <a:r>
                        <a:rPr lang="en-US" sz="1800" dirty="0"/>
                        <a:t>Basic,</a:t>
                      </a:r>
                      <a:r>
                        <a:rPr lang="en-US" sz="1800" baseline="0" dirty="0"/>
                        <a:t> bitter taste, feel slippery</a:t>
                      </a:r>
                      <a:endParaRPr lang="en-US" sz="1800" dirty="0"/>
                    </a:p>
                  </a:txBody>
                  <a:tcPr marL="125559" marR="125559" anchor="ctr"/>
                </a:tc>
                <a:tc>
                  <a:txBody>
                    <a:bodyPr/>
                    <a:lstStyle/>
                    <a:p>
                      <a:pPr algn="ctr"/>
                      <a:r>
                        <a:rPr lang="en-US" sz="1800" dirty="0"/>
                        <a:t>Trimethylamine </a:t>
                      </a:r>
                    </a:p>
                  </a:txBody>
                  <a:tcPr marL="125559" marR="125559" anchor="ctr"/>
                </a:tc>
                <a:extLst>
                  <a:ext uri="{0D108BD9-81ED-4DB2-BD59-A6C34878D82A}">
                    <a16:rowId xmlns:a16="http://schemas.microsoft.com/office/drawing/2014/main" val="10001"/>
                  </a:ext>
                </a:extLst>
              </a:tr>
              <a:tr h="370840">
                <a:tc>
                  <a:txBody>
                    <a:bodyPr/>
                    <a:lstStyle/>
                    <a:p>
                      <a:pPr algn="ctr"/>
                      <a:r>
                        <a:rPr lang="en-US" sz="1800" dirty="0"/>
                        <a:t>Sulfide</a:t>
                      </a:r>
                    </a:p>
                  </a:txBody>
                  <a:tcPr marL="125559" marR="125559" anchor="ctr"/>
                </a:tc>
                <a:tc>
                  <a:txBody>
                    <a:bodyPr/>
                    <a:lstStyle/>
                    <a:p>
                      <a:pPr algn="ctr"/>
                      <a:r>
                        <a:rPr lang="en-US" sz="1800" dirty="0"/>
                        <a:t>R–S–R</a:t>
                      </a:r>
                    </a:p>
                  </a:txBody>
                  <a:tcPr marL="125559" marR="125559" anchor="ctr"/>
                </a:tc>
                <a:tc>
                  <a:txBody>
                    <a:bodyPr/>
                    <a:lstStyle/>
                    <a:p>
                      <a:pPr algn="ctr"/>
                      <a:r>
                        <a:rPr lang="en-US" sz="1800" dirty="0"/>
                        <a:t>Rotten</a:t>
                      </a:r>
                      <a:r>
                        <a:rPr lang="en-US" sz="1800" baseline="0" dirty="0"/>
                        <a:t> Smell</a:t>
                      </a:r>
                      <a:endParaRPr lang="en-US" sz="1800" dirty="0"/>
                    </a:p>
                  </a:txBody>
                  <a:tcPr marL="125559" marR="125559" anchor="ctr"/>
                </a:tc>
                <a:tc>
                  <a:txBody>
                    <a:bodyPr/>
                    <a:lstStyle/>
                    <a:p>
                      <a:pPr algn="ctr"/>
                      <a:r>
                        <a:rPr lang="en-US" sz="1800" dirty="0" err="1"/>
                        <a:t>Dimethylsufide</a:t>
                      </a:r>
                      <a:r>
                        <a:rPr lang="en-US" sz="1800" dirty="0"/>
                        <a:t> Methanethiol</a:t>
                      </a:r>
                    </a:p>
                  </a:txBody>
                  <a:tcPr marL="125559" marR="125559" anchor="ctr"/>
                </a:tc>
                <a:extLst>
                  <a:ext uri="{0D108BD9-81ED-4DB2-BD59-A6C34878D82A}">
                    <a16:rowId xmlns:a16="http://schemas.microsoft.com/office/drawing/2014/main" val="10002"/>
                  </a:ext>
                </a:extLst>
              </a:tr>
              <a:tr h="370840">
                <a:tc>
                  <a:txBody>
                    <a:bodyPr/>
                    <a:lstStyle/>
                    <a:p>
                      <a:pPr algn="ctr"/>
                      <a:r>
                        <a:rPr lang="en-US" sz="1800" dirty="0"/>
                        <a:t>Ester</a:t>
                      </a:r>
                    </a:p>
                  </a:txBody>
                  <a:tcPr marL="125559" marR="125559" anchor="ctr"/>
                </a:tc>
                <a:tc>
                  <a:txBody>
                    <a:bodyPr/>
                    <a:lstStyle/>
                    <a:p>
                      <a:pPr algn="ctr"/>
                      <a:r>
                        <a:rPr lang="en-US" sz="1800" dirty="0"/>
                        <a:t>R-C(O)-OR</a:t>
                      </a:r>
                    </a:p>
                  </a:txBody>
                  <a:tcPr marL="125559" marR="125559" anchor="ctr"/>
                </a:tc>
                <a:tc>
                  <a:txBody>
                    <a:bodyPr/>
                    <a:lstStyle/>
                    <a:p>
                      <a:pPr algn="ctr"/>
                      <a:r>
                        <a:rPr lang="en-US" sz="1800" dirty="0"/>
                        <a:t>Sweet Smell</a:t>
                      </a:r>
                    </a:p>
                  </a:txBody>
                  <a:tcPr marL="125559" marR="125559" anchor="ctr"/>
                </a:tc>
                <a:tc>
                  <a:txBody>
                    <a:bodyPr/>
                    <a:lstStyle/>
                    <a:p>
                      <a:pPr algn="ctr"/>
                      <a:r>
                        <a:rPr lang="en-US" sz="1800" dirty="0" err="1"/>
                        <a:t>Isoamyl</a:t>
                      </a:r>
                      <a:r>
                        <a:rPr lang="en-US" sz="1800" dirty="0"/>
                        <a:t> acetate</a:t>
                      </a:r>
                    </a:p>
                    <a:p>
                      <a:pPr algn="ctr"/>
                      <a:r>
                        <a:rPr lang="en-US" sz="1800" dirty="0"/>
                        <a:t>Ethyl</a:t>
                      </a:r>
                      <a:r>
                        <a:rPr lang="en-US" sz="1800" baseline="0" dirty="0"/>
                        <a:t> acetate</a:t>
                      </a:r>
                      <a:endParaRPr lang="en-US" sz="1800" dirty="0"/>
                    </a:p>
                  </a:txBody>
                  <a:tcPr marL="125559" marR="125559" anchor="ctr"/>
                </a:tc>
                <a:extLst>
                  <a:ext uri="{0D108BD9-81ED-4DB2-BD59-A6C34878D82A}">
                    <a16:rowId xmlns:a16="http://schemas.microsoft.com/office/drawing/2014/main" val="10003"/>
                  </a:ext>
                </a:extLst>
              </a:tr>
              <a:tr h="370840">
                <a:tc>
                  <a:txBody>
                    <a:bodyPr/>
                    <a:lstStyle/>
                    <a:p>
                      <a:pPr algn="ctr"/>
                      <a:r>
                        <a:rPr lang="en-US" sz="1800" dirty="0"/>
                        <a:t>Cyanide</a:t>
                      </a:r>
                    </a:p>
                  </a:txBody>
                  <a:tcPr marL="125559" marR="125559" anchor="ctr"/>
                </a:tc>
                <a:tc>
                  <a:txBody>
                    <a:bodyPr/>
                    <a:lstStyle/>
                    <a:p>
                      <a:pPr algn="ctr"/>
                      <a:r>
                        <a:rPr lang="en-US" sz="1800" dirty="0"/>
                        <a:t>R</a:t>
                      </a:r>
                      <a:r>
                        <a:rPr lang="en-US" sz="1800" baseline="0" dirty="0"/>
                        <a:t>–CN</a:t>
                      </a:r>
                      <a:endParaRPr lang="en-US" sz="1800" dirty="0"/>
                    </a:p>
                  </a:txBody>
                  <a:tcPr marL="125559" marR="125559" anchor="ctr"/>
                </a:tc>
                <a:tc>
                  <a:txBody>
                    <a:bodyPr/>
                    <a:lstStyle/>
                    <a:p>
                      <a:pPr algn="ctr"/>
                      <a:r>
                        <a:rPr lang="en-US" sz="1800" kern="1200" dirty="0">
                          <a:effectLst/>
                        </a:rPr>
                        <a:t> “bitter almond” or maybe odorless</a:t>
                      </a:r>
                      <a:endParaRPr lang="en-US" sz="1800" dirty="0"/>
                    </a:p>
                  </a:txBody>
                  <a:tcPr marL="125559" marR="125559" anchor="ctr"/>
                </a:tc>
                <a:tc>
                  <a:txBody>
                    <a:bodyPr/>
                    <a:lstStyle/>
                    <a:p>
                      <a:pPr algn="ctr"/>
                      <a:r>
                        <a:rPr lang="en-US" sz="1800" dirty="0" err="1"/>
                        <a:t>Zyclon</a:t>
                      </a:r>
                      <a:r>
                        <a:rPr lang="en-US" sz="1800" dirty="0"/>
                        <a:t>-B</a:t>
                      </a:r>
                    </a:p>
                  </a:txBody>
                  <a:tcPr marL="125559" marR="125559" anchor="ctr"/>
                </a:tc>
                <a:extLst>
                  <a:ext uri="{0D108BD9-81ED-4DB2-BD59-A6C34878D82A}">
                    <a16:rowId xmlns:a16="http://schemas.microsoft.com/office/drawing/2014/main" val="10004"/>
                  </a:ext>
                </a:extLst>
              </a:tr>
              <a:tr h="370840">
                <a:tc>
                  <a:txBody>
                    <a:bodyPr/>
                    <a:lstStyle/>
                    <a:p>
                      <a:pPr algn="ctr"/>
                      <a:r>
                        <a:rPr lang="en-US" sz="1800" dirty="0"/>
                        <a:t>Carboxylic Acid</a:t>
                      </a:r>
                    </a:p>
                  </a:txBody>
                  <a:tcPr marL="125559" marR="12555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R-C(O)-OR</a:t>
                      </a:r>
                    </a:p>
                  </a:txBody>
                  <a:tcPr marL="125559" marR="125559" anchor="ctr"/>
                </a:tc>
                <a:tc>
                  <a:txBody>
                    <a:bodyPr/>
                    <a:lstStyle/>
                    <a:p>
                      <a:pPr algn="ctr"/>
                      <a:r>
                        <a:rPr lang="en-US" sz="1800" dirty="0"/>
                        <a:t>Sour</a:t>
                      </a:r>
                    </a:p>
                  </a:txBody>
                  <a:tcPr marL="125559" marR="125559" anchor="ctr"/>
                </a:tc>
                <a:tc>
                  <a:txBody>
                    <a:bodyPr/>
                    <a:lstStyle/>
                    <a:p>
                      <a:pPr algn="ctr"/>
                      <a:r>
                        <a:rPr lang="en-US" sz="1800" dirty="0"/>
                        <a:t>Acetic Acid</a:t>
                      </a:r>
                    </a:p>
                    <a:p>
                      <a:pPr algn="ctr"/>
                      <a:r>
                        <a:rPr lang="en-US" sz="1800" dirty="0"/>
                        <a:t>Benzoic</a:t>
                      </a:r>
                      <a:r>
                        <a:rPr lang="en-US" sz="1800" baseline="0" dirty="0"/>
                        <a:t> acid</a:t>
                      </a:r>
                      <a:endParaRPr lang="en-US" sz="1800" dirty="0"/>
                    </a:p>
                  </a:txBody>
                  <a:tcPr marL="125559" marR="125559" anchor="ctr"/>
                </a:tc>
                <a:extLst>
                  <a:ext uri="{0D108BD9-81ED-4DB2-BD59-A6C34878D82A}">
                    <a16:rowId xmlns:a16="http://schemas.microsoft.com/office/drawing/2014/main" val="10005"/>
                  </a:ext>
                </a:extLst>
              </a:tr>
            </a:tbl>
          </a:graphicData>
        </a:graphic>
      </p:graphicFrame>
      <p:sp>
        <p:nvSpPr>
          <p:cNvPr id="7" name="TextBox 6"/>
          <p:cNvSpPr txBox="1"/>
          <p:nvPr/>
        </p:nvSpPr>
        <p:spPr>
          <a:xfrm>
            <a:off x="7699769" y="5569400"/>
            <a:ext cx="3747821" cy="369332"/>
          </a:xfrm>
          <a:prstGeom prst="rect">
            <a:avLst/>
          </a:prstGeom>
          <a:noFill/>
        </p:spPr>
        <p:txBody>
          <a:bodyPr wrap="none" rtlCol="0">
            <a:spAutoFit/>
          </a:bodyPr>
          <a:lstStyle/>
          <a:p>
            <a:r>
              <a:rPr lang="en-US" dirty="0"/>
              <a:t>*Mostly applicable to small molecules</a:t>
            </a:r>
          </a:p>
        </p:txBody>
      </p:sp>
    </p:spTree>
    <p:extLst>
      <p:ext uri="{BB962C8B-B14F-4D97-AF65-F5344CB8AC3E}">
        <p14:creationId xmlns:p14="http://schemas.microsoft.com/office/powerpoint/2010/main" val="3300919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Organic Nomenclature: Functional Groups</a:t>
            </a:r>
          </a:p>
        </p:txBody>
      </p:sp>
      <p:sp>
        <p:nvSpPr>
          <p:cNvPr id="4" name="TextBox 3"/>
          <p:cNvSpPr txBox="1"/>
          <p:nvPr/>
        </p:nvSpPr>
        <p:spPr>
          <a:xfrm>
            <a:off x="838200" y="1614126"/>
            <a:ext cx="6226576" cy="461665"/>
          </a:xfrm>
          <a:prstGeom prst="rect">
            <a:avLst/>
          </a:prstGeom>
          <a:noFill/>
        </p:spPr>
        <p:txBody>
          <a:bodyPr wrap="none" rtlCol="0">
            <a:spAutoFit/>
          </a:bodyPr>
          <a:lstStyle/>
          <a:p>
            <a:r>
              <a:rPr lang="en-US" sz="2400" b="1" dirty="0"/>
              <a:t>Step 1: </a:t>
            </a:r>
            <a:r>
              <a:rPr lang="en-US" sz="2400" dirty="0"/>
              <a:t>Identify the Functional Group or Groups</a:t>
            </a:r>
          </a:p>
        </p:txBody>
      </p:sp>
      <p:sp>
        <p:nvSpPr>
          <p:cNvPr id="7" name="Rectangle 4"/>
          <p:cNvSpPr>
            <a:spLocks noChangeArrowheads="1"/>
          </p:cNvSpPr>
          <p:nvPr/>
        </p:nvSpPr>
        <p:spPr bwMode="auto">
          <a:xfrm>
            <a:off x="4488873" y="2553684"/>
            <a:ext cx="139653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13811210"/>
              </p:ext>
            </p:extLst>
          </p:nvPr>
        </p:nvGraphicFramePr>
        <p:xfrm>
          <a:off x="4538937" y="2923016"/>
          <a:ext cx="3114126" cy="1191492"/>
        </p:xfrm>
        <a:graphic>
          <a:graphicData uri="http://schemas.openxmlformats.org/presentationml/2006/ole">
            <mc:AlternateContent xmlns:mc="http://schemas.openxmlformats.org/markup-compatibility/2006">
              <mc:Choice xmlns:v="urn:schemas-microsoft-com:vml" Requires="v">
                <p:oleObj spid="_x0000_s1228" r:id="rId3" imgW="1460500" imgH="558800" progId="ChemDraw.Document.6.0">
                  <p:embed/>
                </p:oleObj>
              </mc:Choice>
              <mc:Fallback>
                <p:oleObj r:id="rId3" imgW="1460500" imgH="558800"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937" y="2923016"/>
                        <a:ext cx="3114126" cy="1191492"/>
                      </a:xfrm>
                      <a:prstGeom prst="rect">
                        <a:avLst/>
                      </a:prstGeom>
                      <a:noFill/>
                    </p:spPr>
                  </p:pic>
                </p:oleObj>
              </mc:Fallback>
            </mc:AlternateContent>
          </a:graphicData>
        </a:graphic>
      </p:graphicFrame>
      <p:sp>
        <p:nvSpPr>
          <p:cNvPr id="9" name="Text Box 9"/>
          <p:cNvSpPr txBox="1"/>
          <p:nvPr/>
        </p:nvSpPr>
        <p:spPr>
          <a:xfrm>
            <a:off x="2376054" y="4419718"/>
            <a:ext cx="7439892" cy="51505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400" dirty="0">
                <a:ea typeface="新細明體" charset="-120"/>
                <a:cs typeface="Times New Roman" charset="0"/>
              </a:rPr>
              <a:t>Note: </a:t>
            </a:r>
            <a:r>
              <a:rPr lang="en-US" sz="2400" dirty="0">
                <a:solidFill>
                  <a:srgbClr val="FF0000"/>
                </a:solidFill>
                <a:ea typeface="新細明體" charset="-120"/>
                <a:cs typeface="Times New Roman" charset="0"/>
              </a:rPr>
              <a:t>-OH</a:t>
            </a:r>
            <a:r>
              <a:rPr lang="en-US" sz="2400" dirty="0">
                <a:ea typeface="新細明體" charset="-120"/>
                <a:cs typeface="Times New Roman" charset="0"/>
              </a:rPr>
              <a:t>, it’s an alcohol, so parent chain will end with -</a:t>
            </a:r>
            <a:r>
              <a:rPr lang="en-US" sz="2400" dirty="0" err="1">
                <a:ea typeface="新細明體" charset="-120"/>
                <a:cs typeface="Times New Roman" charset="0"/>
              </a:rPr>
              <a:t>ol</a:t>
            </a:r>
            <a:endParaRPr lang="en-US" sz="2400" dirty="0">
              <a:ea typeface="新細明體" charset="-120"/>
              <a:cs typeface="Times New Roman" charset="0"/>
            </a:endParaRPr>
          </a:p>
        </p:txBody>
      </p:sp>
    </p:spTree>
    <p:extLst>
      <p:ext uri="{BB962C8B-B14F-4D97-AF65-F5344CB8AC3E}">
        <p14:creationId xmlns:p14="http://schemas.microsoft.com/office/powerpoint/2010/main" val="1692104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Organic Nomenclature: Functional Groups</a:t>
            </a:r>
          </a:p>
        </p:txBody>
      </p:sp>
      <p:sp>
        <p:nvSpPr>
          <p:cNvPr id="4" name="TextBox 3"/>
          <p:cNvSpPr txBox="1"/>
          <p:nvPr/>
        </p:nvSpPr>
        <p:spPr>
          <a:xfrm>
            <a:off x="838199" y="1603851"/>
            <a:ext cx="10116671" cy="1200329"/>
          </a:xfrm>
          <a:prstGeom prst="rect">
            <a:avLst/>
          </a:prstGeom>
          <a:noFill/>
        </p:spPr>
        <p:txBody>
          <a:bodyPr wrap="square" rtlCol="0">
            <a:spAutoFit/>
          </a:bodyPr>
          <a:lstStyle/>
          <a:p>
            <a:pPr lvl="0"/>
            <a:r>
              <a:rPr lang="en-US" sz="2400" b="1" dirty="0"/>
              <a:t>Step 2: </a:t>
            </a:r>
            <a:r>
              <a:rPr lang="en-US" sz="2400" dirty="0"/>
              <a:t>Find the parent chain (aka the longest hydrocarbon chain) that contains the functional group</a:t>
            </a:r>
          </a:p>
          <a:p>
            <a:endParaRPr lang="en-US" sz="2400" b="1" dirty="0"/>
          </a:p>
        </p:txBody>
      </p:sp>
      <p:sp>
        <p:nvSpPr>
          <p:cNvPr id="7" name="Rectangle 4"/>
          <p:cNvSpPr>
            <a:spLocks noChangeArrowheads="1"/>
          </p:cNvSpPr>
          <p:nvPr/>
        </p:nvSpPr>
        <p:spPr bwMode="auto">
          <a:xfrm>
            <a:off x="4488873" y="2553684"/>
            <a:ext cx="139653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4488873" y="2940949"/>
            <a:ext cx="15439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68734972"/>
              </p:ext>
            </p:extLst>
          </p:nvPr>
        </p:nvGraphicFramePr>
        <p:xfrm>
          <a:off x="4662054" y="3022200"/>
          <a:ext cx="2867892" cy="1097280"/>
        </p:xfrm>
        <a:graphic>
          <a:graphicData uri="http://schemas.openxmlformats.org/presentationml/2006/ole">
            <mc:AlternateContent xmlns:mc="http://schemas.openxmlformats.org/markup-compatibility/2006">
              <mc:Choice xmlns:v="urn:schemas-microsoft-com:vml" Requires="v">
                <p:oleObj spid="_x0000_s48330" r:id="rId3" imgW="1460500" imgH="558800" progId="ChemDraw.Document.6.0">
                  <p:embed/>
                </p:oleObj>
              </mc:Choice>
              <mc:Fallback>
                <p:oleObj r:id="rId3" imgW="1460500" imgH="55880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054" y="3022200"/>
                        <a:ext cx="2867892" cy="1097280"/>
                      </a:xfrm>
                      <a:prstGeom prst="rect">
                        <a:avLst/>
                      </a:prstGeom>
                      <a:noFill/>
                    </p:spPr>
                  </p:pic>
                </p:oleObj>
              </mc:Fallback>
            </mc:AlternateContent>
          </a:graphicData>
        </a:graphic>
      </p:graphicFrame>
      <p:sp>
        <p:nvSpPr>
          <p:cNvPr id="10" name="Text Box 1"/>
          <p:cNvSpPr txBox="1"/>
          <p:nvPr/>
        </p:nvSpPr>
        <p:spPr>
          <a:xfrm>
            <a:off x="2101055" y="4559385"/>
            <a:ext cx="7989889" cy="51137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400" dirty="0">
                <a:ea typeface="新細明體" charset="-120"/>
                <a:cs typeface="Times New Roman" charset="0"/>
              </a:rPr>
              <a:t>Note: Long chain with </a:t>
            </a:r>
            <a:r>
              <a:rPr lang="en-US" sz="2400" b="1" u="sng" dirty="0">
                <a:ea typeface="新細明體" charset="-120"/>
                <a:cs typeface="Times New Roman" charset="0"/>
              </a:rPr>
              <a:t>the functional group</a:t>
            </a:r>
            <a:r>
              <a:rPr lang="en-US" sz="2400" b="1" u="sng">
                <a:ea typeface="新細明體" charset="-120"/>
                <a:cs typeface="Times New Roman" charset="0"/>
              </a:rPr>
              <a:t>, -OH,</a:t>
            </a:r>
            <a:r>
              <a:rPr lang="en-US" sz="2400" b="1">
                <a:ea typeface="新細明體" charset="-120"/>
                <a:cs typeface="Times New Roman" charset="0"/>
              </a:rPr>
              <a:t> </a:t>
            </a:r>
            <a:r>
              <a:rPr lang="en-US" sz="2400" dirty="0">
                <a:ea typeface="新細明體" charset="-120"/>
                <a:cs typeface="Times New Roman" charset="0"/>
              </a:rPr>
              <a:t>is highlighted</a:t>
            </a:r>
          </a:p>
        </p:txBody>
      </p:sp>
    </p:spTree>
    <p:extLst>
      <p:ext uri="{BB962C8B-B14F-4D97-AF65-F5344CB8AC3E}">
        <p14:creationId xmlns:p14="http://schemas.microsoft.com/office/powerpoint/2010/main" val="169758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127"/>
            <a:ext cx="10515600" cy="1325563"/>
          </a:xfrm>
        </p:spPr>
        <p:txBody>
          <a:bodyPr>
            <a:normAutofit/>
          </a:bodyPr>
          <a:lstStyle/>
          <a:p>
            <a:r>
              <a:rPr lang="en-US" sz="4000" dirty="0">
                <a:latin typeface="+mn-lt"/>
              </a:rPr>
              <a:t>Organic Nomenclature: Functional Groups</a:t>
            </a:r>
          </a:p>
        </p:txBody>
      </p:sp>
      <p:sp>
        <p:nvSpPr>
          <p:cNvPr id="7" name="Rectangle 4"/>
          <p:cNvSpPr>
            <a:spLocks noChangeArrowheads="1"/>
          </p:cNvSpPr>
          <p:nvPr/>
        </p:nvSpPr>
        <p:spPr bwMode="auto">
          <a:xfrm>
            <a:off x="4488873" y="2553684"/>
            <a:ext cx="139653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4488873" y="2940949"/>
            <a:ext cx="15439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51356650"/>
              </p:ext>
            </p:extLst>
          </p:nvPr>
        </p:nvGraphicFramePr>
        <p:xfrm>
          <a:off x="4598596" y="2444706"/>
          <a:ext cx="2867892" cy="1097280"/>
        </p:xfrm>
        <a:graphic>
          <a:graphicData uri="http://schemas.openxmlformats.org/presentationml/2006/ole">
            <mc:AlternateContent xmlns:mc="http://schemas.openxmlformats.org/markup-compatibility/2006">
              <mc:Choice xmlns:v="urn:schemas-microsoft-com:vml" Requires="v">
                <p:oleObj spid="_x0000_s51396" r:id="rId3" imgW="1460500" imgH="558800" progId="ChemDraw.Document.6.0">
                  <p:embed/>
                </p:oleObj>
              </mc:Choice>
              <mc:Fallback>
                <p:oleObj r:id="rId3" imgW="1460500" imgH="5588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596" y="2444706"/>
                        <a:ext cx="2867892" cy="1097280"/>
                      </a:xfrm>
                      <a:prstGeom prst="rect">
                        <a:avLst/>
                      </a:prstGeom>
                      <a:noFill/>
                    </p:spPr>
                  </p:pic>
                </p:oleObj>
              </mc:Fallback>
            </mc:AlternateContent>
          </a:graphicData>
        </a:graphic>
      </p:graphicFrame>
      <p:sp>
        <p:nvSpPr>
          <p:cNvPr id="9" name="Text Box 5"/>
          <p:cNvSpPr txBox="1"/>
          <p:nvPr/>
        </p:nvSpPr>
        <p:spPr>
          <a:xfrm>
            <a:off x="743457" y="3657599"/>
            <a:ext cx="10944664" cy="255266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000" dirty="0">
                <a:ea typeface="新細明體" charset="-120"/>
                <a:cs typeface="Times New Roman" charset="0"/>
              </a:rPr>
              <a:t>Note: 3 </a:t>
            </a:r>
            <a:r>
              <a:rPr lang="en-US" sz="2000" dirty="0">
                <a:solidFill>
                  <a:srgbClr val="FF0000"/>
                </a:solidFill>
                <a:ea typeface="新細明體" charset="-120"/>
                <a:cs typeface="Times New Roman" charset="0"/>
              </a:rPr>
              <a:t>methyl </a:t>
            </a:r>
            <a:r>
              <a:rPr lang="en-US" sz="2000" dirty="0">
                <a:ea typeface="新細明體" charset="-120"/>
                <a:cs typeface="Times New Roman" charset="0"/>
              </a:rPr>
              <a:t>group sidechains are identified at position </a:t>
            </a:r>
            <a:r>
              <a:rPr lang="en-US" sz="2000" dirty="0">
                <a:solidFill>
                  <a:srgbClr val="FF0000"/>
                </a:solidFill>
                <a:ea typeface="新細明體" charset="-120"/>
                <a:cs typeface="Times New Roman" charset="0"/>
              </a:rPr>
              <a:t>4, 6, 7 </a:t>
            </a:r>
            <a:endParaRPr lang="en-US" sz="2000" dirty="0">
              <a:ea typeface="新細明體" charset="-120"/>
              <a:cs typeface="Times New Roman" charset="0"/>
            </a:endParaRPr>
          </a:p>
          <a:p>
            <a:pPr algn="ctr">
              <a:lnSpc>
                <a:spcPct val="107000"/>
              </a:lnSpc>
              <a:spcAft>
                <a:spcPts val="800"/>
              </a:spcAft>
            </a:pPr>
            <a:r>
              <a:rPr lang="en-US" sz="2000" b="1" dirty="0">
                <a:solidFill>
                  <a:srgbClr val="000000"/>
                </a:solidFill>
                <a:ea typeface="新細明體" charset="-120"/>
                <a:cs typeface="Times New Roman" charset="0"/>
              </a:rPr>
              <a:t>IUPAC name: 4, 6, 7-trimethylnonan-2-ol</a:t>
            </a:r>
            <a:endParaRPr lang="en-US" sz="2000" dirty="0">
              <a:ea typeface="新細明體" charset="-120"/>
              <a:cs typeface="Times New Roman" charset="0"/>
            </a:endParaRPr>
          </a:p>
          <a:p>
            <a:pPr>
              <a:lnSpc>
                <a:spcPct val="107000"/>
              </a:lnSpc>
              <a:spcAft>
                <a:spcPts val="800"/>
              </a:spcAft>
            </a:pPr>
            <a:r>
              <a:rPr lang="en-US" sz="800" dirty="0">
                <a:solidFill>
                  <a:srgbClr val="FF0000"/>
                </a:solidFill>
                <a:ea typeface="新細明體" charset="-120"/>
                <a:cs typeface="Times New Roman" charset="0"/>
              </a:rPr>
              <a:t> </a:t>
            </a:r>
            <a:endParaRPr lang="en-US" sz="1100" dirty="0">
              <a:ea typeface="新細明體" charset="-120"/>
              <a:cs typeface="Times New Roman" charset="0"/>
            </a:endParaRPr>
          </a:p>
          <a:p>
            <a:pPr>
              <a:lnSpc>
                <a:spcPct val="107000"/>
              </a:lnSpc>
              <a:spcAft>
                <a:spcPts val="800"/>
              </a:spcAft>
            </a:pPr>
            <a:r>
              <a:rPr lang="en-US" sz="800" dirty="0">
                <a:solidFill>
                  <a:srgbClr val="FF0000"/>
                </a:solidFill>
                <a:ea typeface="新細明體" charset="-120"/>
                <a:cs typeface="Times New Roman" charset="0"/>
              </a:rPr>
              <a:t> </a:t>
            </a:r>
            <a:endParaRPr lang="en-US" sz="1100" dirty="0">
              <a:ea typeface="新細明體" charset="-120"/>
              <a:cs typeface="Times New Roman" charset="0"/>
            </a:endParaRPr>
          </a:p>
        </p:txBody>
      </p:sp>
      <p:sp>
        <p:nvSpPr>
          <p:cNvPr id="11" name="Text Box 2"/>
          <p:cNvSpPr txBox="1">
            <a:spLocks noChangeArrowheads="1"/>
          </p:cNvSpPr>
          <p:nvPr/>
        </p:nvSpPr>
        <p:spPr bwMode="auto">
          <a:xfrm>
            <a:off x="1557974" y="5009925"/>
            <a:ext cx="3985291" cy="14250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dirty="0">
                <a:latin typeface="Calibri" charset="0"/>
                <a:ea typeface="新細明體" charset="-120"/>
                <a:cs typeface="Times New Roman" charset="0"/>
              </a:rPr>
              <a:t>This tells you there are 3 methyl groups at the 4, 6, and 7 positions</a:t>
            </a:r>
            <a:r>
              <a:rPr lang="en-US" b="1" dirty="0">
                <a:latin typeface="Calibri" charset="0"/>
                <a:ea typeface="新細明體" charset="-120"/>
                <a:cs typeface="Times New Roman" charset="0"/>
              </a:rPr>
              <a:t>.</a:t>
            </a:r>
            <a:r>
              <a:rPr lang="en-US" b="1" dirty="0">
                <a:solidFill>
                  <a:srgbClr val="FF0000"/>
                </a:solidFill>
                <a:latin typeface="Calibri" charset="0"/>
                <a:ea typeface="新細明體" charset="-120"/>
                <a:cs typeface="Times New Roman" charset="0"/>
              </a:rPr>
              <a:t> </a:t>
            </a:r>
            <a:r>
              <a:rPr lang="en-US" b="1" dirty="0">
                <a:latin typeface="Calibri" charset="0"/>
                <a:ea typeface="新細明體" charset="-120"/>
                <a:cs typeface="Times New Roman" charset="0"/>
              </a:rPr>
              <a:t>DON’T forget </a:t>
            </a:r>
            <a:r>
              <a:rPr lang="en-US" b="1" u="sng" dirty="0">
                <a:latin typeface="Calibri" charset="0"/>
                <a:ea typeface="新細明體" charset="-120"/>
                <a:cs typeface="Times New Roman" charset="0"/>
              </a:rPr>
              <a:t>tri</a:t>
            </a:r>
            <a:r>
              <a:rPr lang="en-US" dirty="0">
                <a:latin typeface="Calibri" charset="0"/>
                <a:ea typeface="新細明體" charset="-120"/>
                <a:cs typeface="Times New Roman" charset="0"/>
              </a:rPr>
              <a:t> to indicate there are 3 of them.</a:t>
            </a:r>
          </a:p>
        </p:txBody>
      </p:sp>
      <p:sp>
        <p:nvSpPr>
          <p:cNvPr id="12" name="Text Box 2"/>
          <p:cNvSpPr txBox="1">
            <a:spLocks noChangeArrowheads="1"/>
          </p:cNvSpPr>
          <p:nvPr/>
        </p:nvSpPr>
        <p:spPr bwMode="auto">
          <a:xfrm>
            <a:off x="5765323" y="5009925"/>
            <a:ext cx="3440692" cy="116206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dirty="0">
                <a:latin typeface="Calibri" charset="0"/>
                <a:ea typeface="新細明體" charset="-120"/>
                <a:cs typeface="Times New Roman" charset="0"/>
              </a:rPr>
              <a:t>Parent chain tells you a) it’s a 9 carbon chain, and b) the functional group is in the 2 position.</a:t>
            </a:r>
          </a:p>
        </p:txBody>
      </p:sp>
      <p:sp>
        <p:nvSpPr>
          <p:cNvPr id="13" name="Text Box 2"/>
          <p:cNvSpPr txBox="1">
            <a:spLocks noChangeArrowheads="1"/>
          </p:cNvSpPr>
          <p:nvPr/>
        </p:nvSpPr>
        <p:spPr bwMode="auto">
          <a:xfrm>
            <a:off x="9271035" y="4617158"/>
            <a:ext cx="2320743" cy="153762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en-US" dirty="0">
                <a:latin typeface="Calibri" charset="0"/>
                <a:ea typeface="新細明體" charset="-120"/>
                <a:cs typeface="Times New Roman" charset="0"/>
              </a:rPr>
              <a:t>Use a comma “,” to separate the numbers.</a:t>
            </a:r>
          </a:p>
          <a:p>
            <a:pPr>
              <a:lnSpc>
                <a:spcPct val="107000"/>
              </a:lnSpc>
            </a:pPr>
            <a:r>
              <a:rPr lang="en-US" dirty="0">
                <a:latin typeface="Calibri" charset="0"/>
                <a:ea typeface="新細明體" charset="-120"/>
                <a:cs typeface="Times New Roman" charset="0"/>
              </a:rPr>
              <a:t>Use a hyphen “-“ to separate numbers and letter.</a:t>
            </a:r>
          </a:p>
        </p:txBody>
      </p:sp>
      <p:sp>
        <p:nvSpPr>
          <p:cNvPr id="14" name="Left Brace 13"/>
          <p:cNvSpPr/>
          <p:nvPr/>
        </p:nvSpPr>
        <p:spPr>
          <a:xfrm rot="16200000">
            <a:off x="5343902" y="3768271"/>
            <a:ext cx="398726" cy="1745675"/>
          </a:xfrm>
          <a:prstGeom prst="leftBrace">
            <a:avLst>
              <a:gd name="adj1" fmla="val 8333"/>
              <a:gd name="adj2" fmla="val 23810"/>
            </a:avLst>
          </a:prstGeom>
          <a:ln w="3810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Left Brace 14"/>
          <p:cNvSpPr/>
          <p:nvPr/>
        </p:nvSpPr>
        <p:spPr>
          <a:xfrm rot="16200000">
            <a:off x="7602668" y="4420607"/>
            <a:ext cx="325726" cy="471170"/>
          </a:xfrm>
          <a:prstGeom prst="leftBrace">
            <a:avLst>
              <a:gd name="adj1" fmla="val 8333"/>
              <a:gd name="adj2" fmla="val 49207"/>
            </a:avLst>
          </a:prstGeom>
          <a:ln w="3810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TextBox 15">
            <a:extLst>
              <a:ext uri="{FF2B5EF4-FFF2-40B4-BE49-F238E27FC236}">
                <a16:creationId xmlns:a16="http://schemas.microsoft.com/office/drawing/2014/main" id="{D3BEF0E0-A50C-4273-8FF6-0AB625FEDB0A}"/>
              </a:ext>
            </a:extLst>
          </p:cNvPr>
          <p:cNvSpPr txBox="1"/>
          <p:nvPr/>
        </p:nvSpPr>
        <p:spPr>
          <a:xfrm>
            <a:off x="877129" y="1645743"/>
            <a:ext cx="10310824" cy="830997"/>
          </a:xfrm>
          <a:prstGeom prst="rect">
            <a:avLst/>
          </a:prstGeom>
          <a:noFill/>
        </p:spPr>
        <p:txBody>
          <a:bodyPr wrap="square" rtlCol="0">
            <a:spAutoFit/>
          </a:bodyPr>
          <a:lstStyle/>
          <a:p>
            <a:r>
              <a:rPr lang="en-US" sz="2400" b="1" dirty="0"/>
              <a:t>Step 3: </a:t>
            </a:r>
            <a:r>
              <a:rPr lang="en-US" sz="2400" dirty="0"/>
              <a:t>Let the functional group carbon take the lowest chain number, then assign the side chains with the lowest numbers</a:t>
            </a:r>
          </a:p>
        </p:txBody>
      </p:sp>
    </p:spTree>
    <p:extLst>
      <p:ext uri="{BB962C8B-B14F-4D97-AF65-F5344CB8AC3E}">
        <p14:creationId xmlns:p14="http://schemas.microsoft.com/office/powerpoint/2010/main" val="41711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3765E-029F-F549-9FC3-3FD286D78EC3}"/>
              </a:ext>
            </a:extLst>
          </p:cNvPr>
          <p:cNvSpPr>
            <a:spLocks noGrp="1"/>
          </p:cNvSpPr>
          <p:nvPr>
            <p:ph type="title"/>
          </p:nvPr>
        </p:nvSpPr>
        <p:spPr/>
        <p:txBody>
          <a:bodyPr>
            <a:normAutofit/>
          </a:bodyPr>
          <a:lstStyle/>
          <a:p>
            <a:pPr marL="0" lvl="1" algn="l" defTabSz="685800" rtl="0">
              <a:lnSpc>
                <a:spcPct val="90000"/>
              </a:lnSpc>
              <a:spcBef>
                <a:spcPct val="0"/>
              </a:spcBef>
            </a:pPr>
            <a:r>
              <a:rPr lang="en-US" altLang="en-US" sz="4000" kern="1200" dirty="0">
                <a:solidFill>
                  <a:schemeClr val="tx1">
                    <a:lumMod val="75000"/>
                    <a:lumOff val="25000"/>
                  </a:schemeClr>
                </a:solidFill>
                <a:latin typeface="+mn-lt"/>
                <a:ea typeface="+mj-ea"/>
                <a:cs typeface="+mj-cs"/>
              </a:rPr>
              <a:t>Ionic Compounds</a:t>
            </a:r>
            <a:endParaRPr lang="en-US" sz="4000" kern="1200" dirty="0">
              <a:solidFill>
                <a:schemeClr val="tx1">
                  <a:lumMod val="75000"/>
                  <a:lumOff val="25000"/>
                </a:schemeClr>
              </a:solidFill>
              <a:latin typeface="+mn-lt"/>
              <a:ea typeface="+mj-ea"/>
              <a:cs typeface="+mj-cs"/>
            </a:endParaRPr>
          </a:p>
        </p:txBody>
      </p:sp>
      <p:sp>
        <p:nvSpPr>
          <p:cNvPr id="118786" name="Rectangle 2"/>
          <p:cNvSpPr>
            <a:spLocks noGrp="1" noChangeArrowheads="1"/>
          </p:cNvSpPr>
          <p:nvPr>
            <p:ph idx="1"/>
          </p:nvPr>
        </p:nvSpPr>
        <p:spPr>
          <a:xfrm>
            <a:off x="838200" y="1583878"/>
            <a:ext cx="10515600" cy="3178127"/>
          </a:xfrm>
        </p:spPr>
        <p:txBody>
          <a:bodyPr>
            <a:normAutofit/>
          </a:bodyPr>
          <a:lstStyle/>
          <a:p>
            <a:pPr marL="17463" lvl="1" indent="0">
              <a:buNone/>
            </a:pPr>
            <a:r>
              <a:rPr lang="en-US" altLang="en-US" sz="2400" b="1" dirty="0"/>
              <a:t>Cations</a:t>
            </a:r>
          </a:p>
          <a:p>
            <a:pPr marL="17463" lvl="1" indent="0">
              <a:buNone/>
            </a:pPr>
            <a:r>
              <a:rPr lang="en-US" altLang="en-US" sz="2400" dirty="0"/>
              <a:t>When the number of electrons is less than the number of protons, the net charge on the ion is the same as the excess number of protons. </a:t>
            </a:r>
          </a:p>
          <a:p>
            <a:pPr marL="17463" lvl="1" indent="0"/>
            <a:endParaRPr lang="en-US" altLang="en-US" sz="2400" dirty="0"/>
          </a:p>
          <a:p>
            <a:pPr marL="17463" lvl="1" indent="0">
              <a:buNone/>
            </a:pPr>
            <a:r>
              <a:rPr lang="en-US" altLang="en-US" sz="2400" dirty="0"/>
              <a:t>When a metal loses one or more electrons.</a:t>
            </a:r>
          </a:p>
          <a:p>
            <a:pPr marL="17463" lvl="1" indent="0">
              <a:buFontTx/>
              <a:buNone/>
            </a:pPr>
            <a:endParaRPr lang="en-US" altLang="en-US" sz="2400" dirty="0"/>
          </a:p>
          <a:p>
            <a:pPr marL="17463" lvl="1" indent="0">
              <a:buNone/>
            </a:pPr>
            <a:r>
              <a:rPr lang="en-US" altLang="en-US" sz="2400" dirty="0"/>
              <a:t>Common cations have a charge equal to their group number.</a:t>
            </a:r>
          </a:p>
        </p:txBody>
      </p:sp>
      <p:sp>
        <p:nvSpPr>
          <p:cNvPr id="118787" name="Text Box 3"/>
          <p:cNvSpPr txBox="1">
            <a:spLocks noChangeArrowheads="1"/>
          </p:cNvSpPr>
          <p:nvPr/>
        </p:nvSpPr>
        <p:spPr bwMode="auto">
          <a:xfrm>
            <a:off x="2457824" y="4749662"/>
            <a:ext cx="7276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2800" dirty="0"/>
              <a:t>Ca</a:t>
            </a:r>
            <a:r>
              <a:rPr lang="en-US" altLang="en-US" sz="2800" baseline="30000" dirty="0"/>
              <a:t>2+</a:t>
            </a:r>
            <a:r>
              <a:rPr lang="en-US" altLang="en-US" sz="2800" dirty="0"/>
              <a:t>     	Na</a:t>
            </a:r>
            <a:r>
              <a:rPr lang="en-US" altLang="en-US" sz="2800" baseline="30000" dirty="0"/>
              <a:t>1+</a:t>
            </a:r>
            <a:r>
              <a:rPr lang="en-US" altLang="en-US" sz="2800" dirty="0"/>
              <a:t>     	Al</a:t>
            </a:r>
            <a:r>
              <a:rPr lang="en-US" altLang="en-US" sz="2800" baseline="30000" dirty="0"/>
              <a:t>3+</a:t>
            </a:r>
            <a:r>
              <a:rPr lang="en-US" altLang="en-US" sz="2800" dirty="0"/>
              <a:t>     	Mg</a:t>
            </a:r>
            <a:r>
              <a:rPr lang="en-US" altLang="en-US" sz="2800" baseline="30000" dirty="0"/>
              <a:t>2+</a:t>
            </a:r>
            <a:r>
              <a:rPr lang="en-US" altLang="en-US" sz="2800" dirty="0"/>
              <a:t>     	K</a:t>
            </a:r>
            <a:r>
              <a:rPr lang="en-US" altLang="en-US" sz="2800" baseline="30000" dirty="0"/>
              <a:t>1+</a:t>
            </a:r>
          </a:p>
        </p:txBody>
      </p:sp>
    </p:spTree>
    <p:extLst>
      <p:ext uri="{BB962C8B-B14F-4D97-AF65-F5344CB8AC3E}">
        <p14:creationId xmlns:p14="http://schemas.microsoft.com/office/powerpoint/2010/main" val="1588309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71518" y="949037"/>
            <a:ext cx="8559800" cy="5168900"/>
          </a:xfrm>
          <a:prstGeom prst="rect">
            <a:avLst/>
          </a:prstGeom>
        </p:spPr>
      </p:pic>
      <p:sp>
        <p:nvSpPr>
          <p:cNvPr id="28" name="TextBox 27"/>
          <p:cNvSpPr txBox="1"/>
          <p:nvPr/>
        </p:nvSpPr>
        <p:spPr>
          <a:xfrm>
            <a:off x="3494056" y="269672"/>
            <a:ext cx="5314725" cy="707886"/>
          </a:xfrm>
          <a:prstGeom prst="rect">
            <a:avLst/>
          </a:prstGeom>
          <a:noFill/>
        </p:spPr>
        <p:txBody>
          <a:bodyPr wrap="none" rtlCol="0">
            <a:spAutoFit/>
          </a:bodyPr>
          <a:lstStyle/>
          <a:p>
            <a:pPr algn="ctr"/>
            <a:r>
              <a:rPr lang="en-US" sz="4000" dirty="0">
                <a:solidFill>
                  <a:schemeClr val="tx1">
                    <a:lumMod val="75000"/>
                    <a:lumOff val="25000"/>
                  </a:schemeClr>
                </a:solidFill>
              </a:rPr>
              <a:t>Other Functional Groups</a:t>
            </a:r>
          </a:p>
        </p:txBody>
      </p:sp>
    </p:spTree>
    <p:extLst>
      <p:ext uri="{BB962C8B-B14F-4D97-AF65-F5344CB8AC3E}">
        <p14:creationId xmlns:p14="http://schemas.microsoft.com/office/powerpoint/2010/main" val="10414789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854897" y="142548"/>
            <a:ext cx="10515600" cy="1059351"/>
          </a:xfrm>
        </p:spPr>
        <p:txBody>
          <a:bodyPr>
            <a:normAutofit/>
          </a:bodyPr>
          <a:lstStyle/>
          <a:p>
            <a:pPr algn="ctr"/>
            <a:r>
              <a:rPr lang="en-US" sz="4000" dirty="0">
                <a:solidFill>
                  <a:schemeClr val="tx1">
                    <a:lumMod val="75000"/>
                    <a:lumOff val="25000"/>
                  </a:schemeClr>
                </a:solidFill>
                <a:latin typeface="+mn-lt"/>
              </a:rPr>
              <a:t>Practice Problems</a:t>
            </a:r>
          </a:p>
        </p:txBody>
      </p:sp>
      <p:graphicFrame>
        <p:nvGraphicFramePr>
          <p:cNvPr id="4" name="Object 3"/>
          <p:cNvGraphicFramePr>
            <a:graphicFrameLocks noChangeAspect="1"/>
          </p:cNvGraphicFramePr>
          <p:nvPr>
            <p:extLst>
              <p:ext uri="{D42A27DB-BD31-4B8C-83A1-F6EECF244321}">
                <p14:modId xmlns:p14="http://schemas.microsoft.com/office/powerpoint/2010/main" val="3754794746"/>
              </p:ext>
            </p:extLst>
          </p:nvPr>
        </p:nvGraphicFramePr>
        <p:xfrm>
          <a:off x="2005013" y="1028143"/>
          <a:ext cx="2030412" cy="1963738"/>
        </p:xfrm>
        <a:graphic>
          <a:graphicData uri="http://schemas.openxmlformats.org/presentationml/2006/ole">
            <mc:AlternateContent xmlns:mc="http://schemas.openxmlformats.org/markup-compatibility/2006">
              <mc:Choice xmlns:v="urn:schemas-microsoft-com:vml" Requires="v">
                <p:oleObj spid="_x0000_s75731" name="CS ChemDraw Drawing" r:id="rId4" imgW="1120392" imgH="1083423" progId="ChemDraw.Document.6.0">
                  <p:embed/>
                </p:oleObj>
              </mc:Choice>
              <mc:Fallback>
                <p:oleObj name="CS ChemDraw Drawing" r:id="rId4" imgW="1120392" imgH="1083423" progId="ChemDraw.Document.6.0">
                  <p:embed/>
                  <p:pic>
                    <p:nvPicPr>
                      <p:cNvPr id="0" name=""/>
                      <p:cNvPicPr/>
                      <p:nvPr/>
                    </p:nvPicPr>
                    <p:blipFill>
                      <a:blip r:embed="rId5"/>
                      <a:stretch>
                        <a:fillRect/>
                      </a:stretch>
                    </p:blipFill>
                    <p:spPr>
                      <a:xfrm>
                        <a:off x="2005013" y="1028143"/>
                        <a:ext cx="2030412" cy="19637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45143609"/>
              </p:ext>
            </p:extLst>
          </p:nvPr>
        </p:nvGraphicFramePr>
        <p:xfrm>
          <a:off x="2109789" y="3253818"/>
          <a:ext cx="1819275" cy="1474788"/>
        </p:xfrm>
        <a:graphic>
          <a:graphicData uri="http://schemas.openxmlformats.org/presentationml/2006/ole">
            <mc:AlternateContent xmlns:mc="http://schemas.openxmlformats.org/markup-compatibility/2006">
              <mc:Choice xmlns:v="urn:schemas-microsoft-com:vml" Requires="v">
                <p:oleObj spid="_x0000_s75732" name="CS ChemDraw Drawing" r:id="rId6" imgW="1098764" imgH="892954" progId="ChemDraw.Document.6.0">
                  <p:embed/>
                </p:oleObj>
              </mc:Choice>
              <mc:Fallback>
                <p:oleObj name="CS ChemDraw Drawing" r:id="rId6" imgW="1098764" imgH="892954" progId="ChemDraw.Document.6.0">
                  <p:embed/>
                  <p:pic>
                    <p:nvPicPr>
                      <p:cNvPr id="0" name=""/>
                      <p:cNvPicPr/>
                      <p:nvPr/>
                    </p:nvPicPr>
                    <p:blipFill>
                      <a:blip r:embed="rId7"/>
                      <a:stretch>
                        <a:fillRect/>
                      </a:stretch>
                    </p:blipFill>
                    <p:spPr>
                      <a:xfrm>
                        <a:off x="2109789" y="3253818"/>
                        <a:ext cx="1819275" cy="14747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12302549"/>
              </p:ext>
            </p:extLst>
          </p:nvPr>
        </p:nvGraphicFramePr>
        <p:xfrm>
          <a:off x="4550436" y="3604348"/>
          <a:ext cx="1652588" cy="1085850"/>
        </p:xfrm>
        <a:graphic>
          <a:graphicData uri="http://schemas.openxmlformats.org/presentationml/2006/ole">
            <mc:AlternateContent xmlns:mc="http://schemas.openxmlformats.org/markup-compatibility/2006">
              <mc:Choice xmlns:v="urn:schemas-microsoft-com:vml" Requires="v">
                <p:oleObj spid="_x0000_s75733" name="CS ChemDraw Drawing" r:id="rId8" imgW="1019463" imgH="667701" progId="ChemDraw.Document.6.0">
                  <p:embed/>
                </p:oleObj>
              </mc:Choice>
              <mc:Fallback>
                <p:oleObj name="CS ChemDraw Drawing" r:id="rId8" imgW="1019463" imgH="667701" progId="ChemDraw.Document.6.0">
                  <p:embed/>
                  <p:pic>
                    <p:nvPicPr>
                      <p:cNvPr id="0" name=""/>
                      <p:cNvPicPr/>
                      <p:nvPr/>
                    </p:nvPicPr>
                    <p:blipFill>
                      <a:blip r:embed="rId9"/>
                      <a:stretch>
                        <a:fillRect/>
                      </a:stretch>
                    </p:blipFill>
                    <p:spPr>
                      <a:xfrm>
                        <a:off x="4550436" y="3604348"/>
                        <a:ext cx="1652588" cy="1085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46496616"/>
              </p:ext>
            </p:extLst>
          </p:nvPr>
        </p:nvGraphicFramePr>
        <p:xfrm>
          <a:off x="4367874" y="4902436"/>
          <a:ext cx="2017712" cy="1009650"/>
        </p:xfrm>
        <a:graphic>
          <a:graphicData uri="http://schemas.openxmlformats.org/presentationml/2006/ole">
            <mc:AlternateContent xmlns:mc="http://schemas.openxmlformats.org/markup-compatibility/2006">
              <mc:Choice xmlns:v="urn:schemas-microsoft-com:vml" Requires="v">
                <p:oleObj spid="_x0000_s75734" name="CS ChemDraw Drawing" r:id="rId10" imgW="1245068" imgH="621886" progId="ChemDraw.Document.6.0">
                  <p:embed/>
                </p:oleObj>
              </mc:Choice>
              <mc:Fallback>
                <p:oleObj name="CS ChemDraw Drawing" r:id="rId10" imgW="1245068" imgH="621886" progId="ChemDraw.Document.6.0">
                  <p:embed/>
                  <p:pic>
                    <p:nvPicPr>
                      <p:cNvPr id="0" name=""/>
                      <p:cNvPicPr/>
                      <p:nvPr/>
                    </p:nvPicPr>
                    <p:blipFill>
                      <a:blip r:embed="rId11"/>
                      <a:stretch>
                        <a:fillRect/>
                      </a:stretch>
                    </p:blipFill>
                    <p:spPr>
                      <a:xfrm>
                        <a:off x="4367874" y="4902436"/>
                        <a:ext cx="2017712" cy="10096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20120644"/>
              </p:ext>
            </p:extLst>
          </p:nvPr>
        </p:nvGraphicFramePr>
        <p:xfrm>
          <a:off x="4650421" y="2407477"/>
          <a:ext cx="1516063" cy="1050925"/>
        </p:xfrm>
        <a:graphic>
          <a:graphicData uri="http://schemas.openxmlformats.org/presentationml/2006/ole">
            <mc:AlternateContent xmlns:mc="http://schemas.openxmlformats.org/markup-compatibility/2006">
              <mc:Choice xmlns:v="urn:schemas-microsoft-com:vml" Requires="v">
                <p:oleObj spid="_x0000_s75735" name="CS ChemDraw Drawing" r:id="rId12" imgW="893091" imgH="620189" progId="ChemDraw.Document.6.0">
                  <p:embed/>
                </p:oleObj>
              </mc:Choice>
              <mc:Fallback>
                <p:oleObj name="CS ChemDraw Drawing" r:id="rId12" imgW="893091" imgH="620189" progId="ChemDraw.Document.6.0">
                  <p:embed/>
                  <p:pic>
                    <p:nvPicPr>
                      <p:cNvPr id="0" name=""/>
                      <p:cNvPicPr/>
                      <p:nvPr/>
                    </p:nvPicPr>
                    <p:blipFill>
                      <a:blip r:embed="rId13"/>
                      <a:stretch>
                        <a:fillRect/>
                      </a:stretch>
                    </p:blipFill>
                    <p:spPr>
                      <a:xfrm>
                        <a:off x="4650421" y="2407477"/>
                        <a:ext cx="1516063" cy="10509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783561240"/>
              </p:ext>
            </p:extLst>
          </p:nvPr>
        </p:nvGraphicFramePr>
        <p:xfrm>
          <a:off x="4478237" y="1398032"/>
          <a:ext cx="1849437" cy="828675"/>
        </p:xfrm>
        <a:graphic>
          <a:graphicData uri="http://schemas.openxmlformats.org/presentationml/2006/ole">
            <mc:AlternateContent xmlns:mc="http://schemas.openxmlformats.org/markup-compatibility/2006">
              <mc:Choice xmlns:v="urn:schemas-microsoft-com:vml" Requires="v">
                <p:oleObj spid="_x0000_s75736" name="CS ChemDraw Drawing" r:id="rId14" imgW="1028793" imgH="460264" progId="ChemDraw.Document.6.0">
                  <p:embed/>
                </p:oleObj>
              </mc:Choice>
              <mc:Fallback>
                <p:oleObj name="CS ChemDraw Drawing" r:id="rId14" imgW="1028793" imgH="460264" progId="ChemDraw.Document.6.0">
                  <p:embed/>
                  <p:pic>
                    <p:nvPicPr>
                      <p:cNvPr id="0" name=""/>
                      <p:cNvPicPr/>
                      <p:nvPr/>
                    </p:nvPicPr>
                    <p:blipFill>
                      <a:blip r:embed="rId15"/>
                      <a:stretch>
                        <a:fillRect/>
                      </a:stretch>
                    </p:blipFill>
                    <p:spPr>
                      <a:xfrm>
                        <a:off x="4478237" y="1398032"/>
                        <a:ext cx="1849437" cy="8286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751843291"/>
              </p:ext>
            </p:extLst>
          </p:nvPr>
        </p:nvGraphicFramePr>
        <p:xfrm>
          <a:off x="7300824" y="1138527"/>
          <a:ext cx="1220787" cy="1406525"/>
        </p:xfrm>
        <a:graphic>
          <a:graphicData uri="http://schemas.openxmlformats.org/presentationml/2006/ole">
            <mc:AlternateContent xmlns:mc="http://schemas.openxmlformats.org/markup-compatibility/2006">
              <mc:Choice xmlns:v="urn:schemas-microsoft-com:vml" Requires="v">
                <p:oleObj spid="_x0000_s75737" name="CS ChemDraw Drawing" r:id="rId16" imgW="779016" imgH="897620" progId="ChemDraw.Document.6.0">
                  <p:embed/>
                </p:oleObj>
              </mc:Choice>
              <mc:Fallback>
                <p:oleObj name="CS ChemDraw Drawing" r:id="rId16" imgW="779016" imgH="897620" progId="ChemDraw.Document.6.0">
                  <p:embed/>
                  <p:pic>
                    <p:nvPicPr>
                      <p:cNvPr id="0" name=""/>
                      <p:cNvPicPr/>
                      <p:nvPr/>
                    </p:nvPicPr>
                    <p:blipFill>
                      <a:blip r:embed="rId17"/>
                      <a:stretch>
                        <a:fillRect/>
                      </a:stretch>
                    </p:blipFill>
                    <p:spPr>
                      <a:xfrm>
                        <a:off x="7300824" y="1138527"/>
                        <a:ext cx="1220787" cy="140652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444060683"/>
              </p:ext>
            </p:extLst>
          </p:nvPr>
        </p:nvGraphicFramePr>
        <p:xfrm>
          <a:off x="7024689" y="2585482"/>
          <a:ext cx="1817687" cy="1406525"/>
        </p:xfrm>
        <a:graphic>
          <a:graphicData uri="http://schemas.openxmlformats.org/presentationml/2006/ole">
            <mc:AlternateContent xmlns:mc="http://schemas.openxmlformats.org/markup-compatibility/2006">
              <mc:Choice xmlns:v="urn:schemas-microsoft-com:vml" Requires="v">
                <p:oleObj spid="_x0000_s75738" name="CS ChemDraw Drawing" r:id="rId18" imgW="1161102" imgH="897620" progId="ChemDraw.Document.6.0">
                  <p:embed/>
                </p:oleObj>
              </mc:Choice>
              <mc:Fallback>
                <p:oleObj name="CS ChemDraw Drawing" r:id="rId18" imgW="1161102" imgH="897620" progId="ChemDraw.Document.6.0">
                  <p:embed/>
                  <p:pic>
                    <p:nvPicPr>
                      <p:cNvPr id="0" name=""/>
                      <p:cNvPicPr/>
                      <p:nvPr/>
                    </p:nvPicPr>
                    <p:blipFill>
                      <a:blip r:embed="rId19"/>
                      <a:stretch>
                        <a:fillRect/>
                      </a:stretch>
                    </p:blipFill>
                    <p:spPr>
                      <a:xfrm>
                        <a:off x="7024689" y="2585482"/>
                        <a:ext cx="1817687" cy="140652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914621057"/>
              </p:ext>
            </p:extLst>
          </p:nvPr>
        </p:nvGraphicFramePr>
        <p:xfrm>
          <a:off x="6451149" y="3992006"/>
          <a:ext cx="2770188" cy="1474788"/>
        </p:xfrm>
        <a:graphic>
          <a:graphicData uri="http://schemas.openxmlformats.org/presentationml/2006/ole">
            <mc:AlternateContent xmlns:mc="http://schemas.openxmlformats.org/markup-compatibility/2006">
              <mc:Choice xmlns:v="urn:schemas-microsoft-com:vml" Requires="v">
                <p:oleObj spid="_x0000_s75739" name="CS ChemDraw Drawing" r:id="rId20" imgW="1767946" imgH="943435" progId="ChemDraw.Document.6.0">
                  <p:embed/>
                </p:oleObj>
              </mc:Choice>
              <mc:Fallback>
                <p:oleObj name="CS ChemDraw Drawing" r:id="rId20" imgW="1767946" imgH="943435" progId="ChemDraw.Document.6.0">
                  <p:embed/>
                  <p:pic>
                    <p:nvPicPr>
                      <p:cNvPr id="0" name=""/>
                      <p:cNvPicPr/>
                      <p:nvPr/>
                    </p:nvPicPr>
                    <p:blipFill>
                      <a:blip r:embed="rId21"/>
                      <a:stretch>
                        <a:fillRect/>
                      </a:stretch>
                    </p:blipFill>
                    <p:spPr>
                      <a:xfrm>
                        <a:off x="6451149" y="3992006"/>
                        <a:ext cx="2770188" cy="1474788"/>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796666039"/>
              </p:ext>
            </p:extLst>
          </p:nvPr>
        </p:nvGraphicFramePr>
        <p:xfrm>
          <a:off x="9286901" y="4762738"/>
          <a:ext cx="669925" cy="1408112"/>
        </p:xfrm>
        <a:graphic>
          <a:graphicData uri="http://schemas.openxmlformats.org/presentationml/2006/ole">
            <mc:AlternateContent xmlns:mc="http://schemas.openxmlformats.org/markup-compatibility/2006">
              <mc:Choice xmlns:v="urn:schemas-microsoft-com:vml" Requires="v">
                <p:oleObj spid="_x0000_s75740" name="CS ChemDraw Drawing" r:id="rId22" imgW="426614" imgH="897620" progId="ChemDraw.Document.6.0">
                  <p:embed/>
                </p:oleObj>
              </mc:Choice>
              <mc:Fallback>
                <p:oleObj name="CS ChemDraw Drawing" r:id="rId22" imgW="426614" imgH="897620" progId="ChemDraw.Document.6.0">
                  <p:embed/>
                  <p:pic>
                    <p:nvPicPr>
                      <p:cNvPr id="0" name=""/>
                      <p:cNvPicPr/>
                      <p:nvPr/>
                    </p:nvPicPr>
                    <p:blipFill>
                      <a:blip r:embed="rId23"/>
                      <a:stretch>
                        <a:fillRect/>
                      </a:stretch>
                    </p:blipFill>
                    <p:spPr>
                      <a:xfrm>
                        <a:off x="9286901" y="4762738"/>
                        <a:ext cx="669925" cy="1408112"/>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229693987"/>
              </p:ext>
            </p:extLst>
          </p:nvPr>
        </p:nvGraphicFramePr>
        <p:xfrm>
          <a:off x="8928918" y="3112135"/>
          <a:ext cx="1385888" cy="1403350"/>
        </p:xfrm>
        <a:graphic>
          <a:graphicData uri="http://schemas.openxmlformats.org/presentationml/2006/ole">
            <mc:AlternateContent xmlns:mc="http://schemas.openxmlformats.org/markup-compatibility/2006">
              <mc:Choice xmlns:v="urn:schemas-microsoft-com:vml" Requires="v">
                <p:oleObj spid="_x0000_s75741" name="CS ChemDraw Drawing" r:id="rId24" imgW="885457" imgH="897620" progId="ChemDraw.Document.6.0">
                  <p:embed/>
                </p:oleObj>
              </mc:Choice>
              <mc:Fallback>
                <p:oleObj name="CS ChemDraw Drawing" r:id="rId24" imgW="885457" imgH="897620" progId="ChemDraw.Document.6.0">
                  <p:embed/>
                  <p:pic>
                    <p:nvPicPr>
                      <p:cNvPr id="0" name=""/>
                      <p:cNvPicPr/>
                      <p:nvPr/>
                    </p:nvPicPr>
                    <p:blipFill>
                      <a:blip r:embed="rId25"/>
                      <a:stretch>
                        <a:fillRect/>
                      </a:stretch>
                    </p:blipFill>
                    <p:spPr>
                      <a:xfrm>
                        <a:off x="8928918" y="3112135"/>
                        <a:ext cx="1385888" cy="140335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582099963"/>
              </p:ext>
            </p:extLst>
          </p:nvPr>
        </p:nvGraphicFramePr>
        <p:xfrm>
          <a:off x="8699344" y="1089144"/>
          <a:ext cx="1587500" cy="1855788"/>
        </p:xfrm>
        <a:graphic>
          <a:graphicData uri="http://schemas.openxmlformats.org/presentationml/2006/ole">
            <mc:AlternateContent xmlns:mc="http://schemas.openxmlformats.org/markup-compatibility/2006">
              <mc:Choice xmlns:v="urn:schemas-microsoft-com:vml" Requires="v">
                <p:oleObj spid="_x0000_s75742" name="CS ChemDraw Drawing" r:id="rId26" imgW="1089859" imgH="1272619" progId="ChemDraw.Document.6.0">
                  <p:embed/>
                </p:oleObj>
              </mc:Choice>
              <mc:Fallback>
                <p:oleObj name="CS ChemDraw Drawing" r:id="rId26" imgW="1089859" imgH="1272619" progId="ChemDraw.Document.6.0">
                  <p:embed/>
                  <p:pic>
                    <p:nvPicPr>
                      <p:cNvPr id="0" name=""/>
                      <p:cNvPicPr/>
                      <p:nvPr/>
                    </p:nvPicPr>
                    <p:blipFill>
                      <a:blip r:embed="rId27"/>
                      <a:stretch>
                        <a:fillRect/>
                      </a:stretch>
                    </p:blipFill>
                    <p:spPr>
                      <a:xfrm>
                        <a:off x="8699344" y="1089144"/>
                        <a:ext cx="1587500" cy="185578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99672962"/>
              </p:ext>
            </p:extLst>
          </p:nvPr>
        </p:nvGraphicFramePr>
        <p:xfrm>
          <a:off x="1880393" y="5149294"/>
          <a:ext cx="2279650" cy="981075"/>
        </p:xfrm>
        <a:graphic>
          <a:graphicData uri="http://schemas.openxmlformats.org/presentationml/2006/ole">
            <mc:AlternateContent xmlns:mc="http://schemas.openxmlformats.org/markup-compatibility/2006">
              <mc:Choice xmlns:v="urn:schemas-microsoft-com:vml" Requires="v">
                <p:oleObj spid="_x0000_s75743" name="CS ChemDraw Drawing" r:id="rId28" imgW="1310799" imgH="564194" progId="ChemDraw.Document.6.0">
                  <p:embed/>
                </p:oleObj>
              </mc:Choice>
              <mc:Fallback>
                <p:oleObj name="CS ChemDraw Drawing" r:id="rId28" imgW="1310799" imgH="564194" progId="ChemDraw.Document.6.0">
                  <p:embed/>
                  <p:pic>
                    <p:nvPicPr>
                      <p:cNvPr id="0" name=""/>
                      <p:cNvPicPr/>
                      <p:nvPr/>
                    </p:nvPicPr>
                    <p:blipFill>
                      <a:blip r:embed="rId29"/>
                      <a:stretch>
                        <a:fillRect/>
                      </a:stretch>
                    </p:blipFill>
                    <p:spPr>
                      <a:xfrm>
                        <a:off x="1880393" y="5149294"/>
                        <a:ext cx="2279650" cy="981075"/>
                      </a:xfrm>
                      <a:prstGeom prst="rect">
                        <a:avLst/>
                      </a:prstGeom>
                    </p:spPr>
                  </p:pic>
                </p:oleObj>
              </mc:Fallback>
            </mc:AlternateContent>
          </a:graphicData>
        </a:graphic>
      </p:graphicFrame>
    </p:spTree>
    <p:extLst>
      <p:ext uri="{BB962C8B-B14F-4D97-AF65-F5344CB8AC3E}">
        <p14:creationId xmlns:p14="http://schemas.microsoft.com/office/powerpoint/2010/main" val="17211232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latin typeface="+mn-lt"/>
              </a:rPr>
              <a:t>Summary</a:t>
            </a:r>
            <a:endParaRPr lang="en-US" sz="4000" dirty="0">
              <a:latin typeface="+mn-lt"/>
            </a:endParaRPr>
          </a:p>
        </p:txBody>
      </p:sp>
      <p:sp>
        <p:nvSpPr>
          <p:cNvPr id="4" name="Content Placeholder 3">
            <a:extLst>
              <a:ext uri="{FF2B5EF4-FFF2-40B4-BE49-F238E27FC236}">
                <a16:creationId xmlns:a16="http://schemas.microsoft.com/office/drawing/2014/main" id="{F39EDA5E-88D8-F142-8716-685546CA22F8}"/>
              </a:ext>
            </a:extLst>
          </p:cNvPr>
          <p:cNvSpPr>
            <a:spLocks noGrp="1"/>
          </p:cNvSpPr>
          <p:nvPr>
            <p:ph idx="1"/>
          </p:nvPr>
        </p:nvSpPr>
        <p:spPr/>
        <p:txBody>
          <a:bodyPr>
            <a:normAutofit/>
          </a:bodyPr>
          <a:lstStyle/>
          <a:p>
            <a:r>
              <a:rPr lang="en-US" sz="2400" dirty="0"/>
              <a:t>Molecules and Compounds</a:t>
            </a:r>
          </a:p>
          <a:p>
            <a:pPr lvl="1"/>
            <a:r>
              <a:rPr lang="en-US" sz="2100" dirty="0"/>
              <a:t>Molecule: </a:t>
            </a:r>
            <a:r>
              <a:rPr lang="en-US" sz="2000" dirty="0"/>
              <a:t>A molecule is the smallest amount of a pure substance that can exist</a:t>
            </a:r>
          </a:p>
          <a:p>
            <a:pPr lvl="1"/>
            <a:r>
              <a:rPr lang="en-US" sz="2100" dirty="0"/>
              <a:t>Ionic compound: Made with 1 metal and 1 nonmetal</a:t>
            </a:r>
          </a:p>
          <a:p>
            <a:r>
              <a:rPr lang="en-US" sz="2400" dirty="0"/>
              <a:t>Drawing Molecules: Lewis Dot Structures!</a:t>
            </a:r>
          </a:p>
          <a:p>
            <a:r>
              <a:rPr lang="en-US" sz="2400" dirty="0"/>
              <a:t>Nomenclature of Molecules</a:t>
            </a:r>
          </a:p>
          <a:p>
            <a:pPr lvl="1">
              <a:buFontTx/>
              <a:buNone/>
            </a:pPr>
            <a:r>
              <a:rPr lang="en-US" sz="2100" dirty="0"/>
              <a:t>Covalent molecules: </a:t>
            </a:r>
            <a:r>
              <a:rPr lang="en-US" altLang="en-US" sz="2000" dirty="0"/>
              <a:t>Name of first element comes first, preceded by numeric prefix (see next slide). Second element is given suffix –ide, and also uses numeric prefix.</a:t>
            </a:r>
            <a:endParaRPr lang="en-US" sz="2100" dirty="0"/>
          </a:p>
          <a:p>
            <a:r>
              <a:rPr lang="en-US" sz="2400" dirty="0"/>
              <a:t>Functional Groups</a:t>
            </a:r>
          </a:p>
          <a:p>
            <a:pPr lvl="1"/>
            <a:r>
              <a:rPr lang="en-US" sz="2400" dirty="0"/>
              <a:t>Different functional groups can change the characteristics and properties of </a:t>
            </a:r>
            <a:r>
              <a:rPr lang="en-US" sz="2400"/>
              <a:t>a molecule</a:t>
            </a:r>
            <a:endParaRPr lang="en-US" sz="2400" dirty="0"/>
          </a:p>
          <a:p>
            <a:endParaRPr lang="en-US" dirty="0"/>
          </a:p>
        </p:txBody>
      </p:sp>
    </p:spTree>
    <p:extLst>
      <p:ext uri="{BB962C8B-B14F-4D97-AF65-F5344CB8AC3E}">
        <p14:creationId xmlns:p14="http://schemas.microsoft.com/office/powerpoint/2010/main" val="8584794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A220-32AD-4E42-A36C-E55576FFC6C1}"/>
              </a:ext>
            </a:extLst>
          </p:cNvPr>
          <p:cNvSpPr>
            <a:spLocks noGrp="1"/>
          </p:cNvSpPr>
          <p:nvPr>
            <p:ph type="title"/>
          </p:nvPr>
        </p:nvSpPr>
        <p:spPr/>
        <p:txBody>
          <a:bodyPr/>
          <a:lstStyle/>
          <a:p>
            <a:r>
              <a:rPr lang="en-US" dirty="0"/>
              <a:t>Homework  #1</a:t>
            </a:r>
          </a:p>
        </p:txBody>
      </p:sp>
      <p:sp>
        <p:nvSpPr>
          <p:cNvPr id="3" name="Content Placeholder 2">
            <a:extLst>
              <a:ext uri="{FF2B5EF4-FFF2-40B4-BE49-F238E27FC236}">
                <a16:creationId xmlns:a16="http://schemas.microsoft.com/office/drawing/2014/main" id="{41DC2FB1-A720-4961-BF6B-0463778DE80C}"/>
              </a:ext>
            </a:extLst>
          </p:cNvPr>
          <p:cNvSpPr>
            <a:spLocks noGrp="1"/>
          </p:cNvSpPr>
          <p:nvPr>
            <p:ph idx="1"/>
          </p:nvPr>
        </p:nvSpPr>
        <p:spPr>
          <a:xfrm>
            <a:off x="983974" y="3161066"/>
            <a:ext cx="10515600" cy="535868"/>
          </a:xfrm>
        </p:spPr>
        <p:txBody>
          <a:bodyPr>
            <a:normAutofit/>
          </a:bodyPr>
          <a:lstStyle/>
          <a:p>
            <a:pPr marL="0" indent="0" algn="ctr">
              <a:buNone/>
            </a:pPr>
            <a:r>
              <a:rPr lang="en-US" sz="2400" dirty="0"/>
              <a:t>Molecules and Nomenclature</a:t>
            </a:r>
          </a:p>
        </p:txBody>
      </p:sp>
    </p:spTree>
    <p:extLst>
      <p:ext uri="{BB962C8B-B14F-4D97-AF65-F5344CB8AC3E}">
        <p14:creationId xmlns:p14="http://schemas.microsoft.com/office/powerpoint/2010/main" val="230049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07357" y="6409765"/>
            <a:ext cx="4684643" cy="246221"/>
          </a:xfrm>
          <a:prstGeom prst="rect">
            <a:avLst/>
          </a:prstGeom>
        </p:spPr>
        <p:txBody>
          <a:bodyPr wrap="square">
            <a:spAutoFit/>
          </a:bodyPr>
          <a:lstStyle/>
          <a:p>
            <a:r>
              <a:rPr lang="en-US" sz="1000" dirty="0">
                <a:solidFill>
                  <a:schemeClr val="bg1">
                    <a:lumMod val="50000"/>
                  </a:schemeClr>
                </a:solidFill>
              </a:rPr>
              <a:t>https://</a:t>
            </a:r>
            <a:r>
              <a:rPr lang="en-US" sz="1000" dirty="0" err="1">
                <a:solidFill>
                  <a:schemeClr val="bg1">
                    <a:lumMod val="50000"/>
                  </a:schemeClr>
                </a:solidFill>
              </a:rPr>
              <a:t>upload.wikimedia.org</a:t>
            </a:r>
            <a:r>
              <a:rPr lang="en-US" sz="1000" dirty="0">
                <a:solidFill>
                  <a:schemeClr val="bg1">
                    <a:lumMod val="50000"/>
                  </a:schemeClr>
                </a:solidFill>
              </a:rPr>
              <a:t>/</a:t>
            </a:r>
            <a:r>
              <a:rPr lang="en-US" sz="1000" dirty="0" err="1">
                <a:solidFill>
                  <a:schemeClr val="bg1">
                    <a:lumMod val="50000"/>
                  </a:schemeClr>
                </a:solidFill>
              </a:rPr>
              <a:t>wikipedia</a:t>
            </a:r>
            <a:r>
              <a:rPr lang="en-US" sz="1000" dirty="0">
                <a:solidFill>
                  <a:schemeClr val="bg1">
                    <a:lumMod val="50000"/>
                  </a:schemeClr>
                </a:solidFill>
              </a:rPr>
              <a:t>/commons/6/68/</a:t>
            </a:r>
            <a:r>
              <a:rPr lang="en-US" sz="1000" dirty="0" err="1">
                <a:solidFill>
                  <a:schemeClr val="bg1">
                    <a:lumMod val="50000"/>
                  </a:schemeClr>
                </a:solidFill>
              </a:rPr>
              <a:t>Periodic_table_vectorial.png</a:t>
            </a:r>
            <a:endParaRPr lang="en-US" sz="1000" dirty="0">
              <a:solidFill>
                <a:schemeClr val="bg1">
                  <a:lumMod val="50000"/>
                </a:schemeClr>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135697" y="-510726"/>
            <a:ext cx="6033248" cy="7807733"/>
          </a:xfrm>
          <a:prstGeom prst="rect">
            <a:avLst/>
          </a:prstGeom>
        </p:spPr>
      </p:pic>
    </p:spTree>
    <p:extLst>
      <p:ext uri="{BB962C8B-B14F-4D97-AF65-F5344CB8AC3E}">
        <p14:creationId xmlns:p14="http://schemas.microsoft.com/office/powerpoint/2010/main" val="141212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idx="1"/>
          </p:nvPr>
        </p:nvSpPr>
        <p:spPr>
          <a:xfrm>
            <a:off x="838200" y="1680935"/>
            <a:ext cx="10515600" cy="3090601"/>
          </a:xfrm>
        </p:spPr>
        <p:txBody>
          <a:bodyPr>
            <a:normAutofit/>
          </a:bodyPr>
          <a:lstStyle/>
          <a:p>
            <a:pPr marL="17463" lvl="1" indent="0">
              <a:buNone/>
            </a:pPr>
            <a:r>
              <a:rPr lang="en-US" altLang="en-US" sz="2400" b="1" dirty="0"/>
              <a:t>Anions</a:t>
            </a:r>
          </a:p>
          <a:p>
            <a:pPr marL="17463" lvl="1" indent="0">
              <a:buNone/>
            </a:pPr>
            <a:r>
              <a:rPr lang="en-US" altLang="en-US" sz="2400" dirty="0"/>
              <a:t>When the number of electrons is greater than the number of protons, the net charge on the ion is the same as the excess number of electrons.</a:t>
            </a:r>
          </a:p>
          <a:p>
            <a:pPr marL="17463" lvl="1" indent="0">
              <a:buFontTx/>
              <a:buNone/>
            </a:pPr>
            <a:endParaRPr lang="en-US" altLang="en-US" sz="2400" dirty="0"/>
          </a:p>
          <a:p>
            <a:pPr marL="17463" lvl="1" indent="0">
              <a:buFontTx/>
              <a:buNone/>
            </a:pPr>
            <a:r>
              <a:rPr lang="en-US" altLang="en-US" sz="2400" dirty="0"/>
              <a:t>When a nonmetal gains one or more electrons.</a:t>
            </a:r>
          </a:p>
          <a:p>
            <a:pPr marL="17463" lvl="1" indent="0">
              <a:buFontTx/>
              <a:buNone/>
            </a:pPr>
            <a:endParaRPr lang="en-US" altLang="en-US" sz="2400" dirty="0"/>
          </a:p>
          <a:p>
            <a:pPr marL="17463" lvl="1" indent="0">
              <a:buFontTx/>
              <a:buNone/>
            </a:pPr>
            <a:r>
              <a:rPr lang="en-US" altLang="en-US" sz="2400" dirty="0"/>
              <a:t>Common anions have a charge equal  to their group number minus 8.</a:t>
            </a:r>
          </a:p>
        </p:txBody>
      </p:sp>
      <p:sp>
        <p:nvSpPr>
          <p:cNvPr id="120835" name="Text Box 3"/>
          <p:cNvSpPr txBox="1">
            <a:spLocks noChangeArrowheads="1"/>
          </p:cNvSpPr>
          <p:nvPr/>
        </p:nvSpPr>
        <p:spPr bwMode="auto">
          <a:xfrm>
            <a:off x="2867890" y="4951781"/>
            <a:ext cx="64562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altLang="en-US" sz="2800" dirty="0"/>
              <a:t>S</a:t>
            </a:r>
            <a:r>
              <a:rPr lang="en-US" altLang="en-US" sz="2800" baseline="30000" dirty="0"/>
              <a:t>2-</a:t>
            </a:r>
            <a:r>
              <a:rPr lang="en-US" altLang="en-US" sz="2800" dirty="0"/>
              <a:t>	   P</a:t>
            </a:r>
            <a:r>
              <a:rPr lang="en-US" altLang="en-US" sz="2800" baseline="30000" dirty="0"/>
              <a:t>3-</a:t>
            </a:r>
            <a:r>
              <a:rPr lang="en-US" altLang="en-US" sz="2800" dirty="0"/>
              <a:t>	       F</a:t>
            </a:r>
            <a:r>
              <a:rPr lang="en-US" altLang="en-US" sz="2800" baseline="30000" dirty="0"/>
              <a:t>1-</a:t>
            </a:r>
            <a:r>
              <a:rPr lang="en-US" altLang="en-US" sz="2800" dirty="0"/>
              <a:t>         N</a:t>
            </a:r>
            <a:r>
              <a:rPr lang="en-US" altLang="en-US" sz="2800" baseline="30000" dirty="0"/>
              <a:t>3- </a:t>
            </a:r>
            <a:r>
              <a:rPr lang="en-US" altLang="en-US" sz="2800" dirty="0"/>
              <a:t>       </a:t>
            </a:r>
            <a:r>
              <a:rPr lang="en-US" altLang="en-US" sz="2800" baseline="30000" dirty="0"/>
              <a:t>      </a:t>
            </a:r>
            <a:r>
              <a:rPr lang="en-US" altLang="en-US" sz="2800" dirty="0"/>
              <a:t>O</a:t>
            </a:r>
            <a:r>
              <a:rPr lang="en-US" altLang="en-US" sz="2800" baseline="30000" dirty="0"/>
              <a:t>2-</a:t>
            </a:r>
          </a:p>
        </p:txBody>
      </p:sp>
      <p:sp>
        <p:nvSpPr>
          <p:cNvPr id="8" name="Title 2">
            <a:extLst>
              <a:ext uri="{FF2B5EF4-FFF2-40B4-BE49-F238E27FC236}">
                <a16:creationId xmlns:a16="http://schemas.microsoft.com/office/drawing/2014/main" id="{30CED056-B0DC-1948-A7E0-7A81C233A650}"/>
              </a:ext>
            </a:extLst>
          </p:cNvPr>
          <p:cNvSpPr>
            <a:spLocks noGrp="1"/>
          </p:cNvSpPr>
          <p:nvPr>
            <p:ph type="title"/>
          </p:nvPr>
        </p:nvSpPr>
        <p:spPr>
          <a:xfrm>
            <a:off x="838200" y="175127"/>
            <a:ext cx="10515600" cy="1325563"/>
          </a:xfrm>
        </p:spPr>
        <p:txBody>
          <a:bodyPr>
            <a:normAutofit/>
          </a:bodyPr>
          <a:lstStyle/>
          <a:p>
            <a:pPr marL="0" lvl="1" algn="l" defTabSz="685800" rtl="0">
              <a:lnSpc>
                <a:spcPct val="90000"/>
              </a:lnSpc>
              <a:spcBef>
                <a:spcPct val="0"/>
              </a:spcBef>
            </a:pPr>
            <a:r>
              <a:rPr lang="en-US" altLang="en-US" sz="4000" kern="1200" dirty="0">
                <a:solidFill>
                  <a:schemeClr val="tx1">
                    <a:lumMod val="75000"/>
                    <a:lumOff val="25000"/>
                  </a:schemeClr>
                </a:solidFill>
                <a:latin typeface="+mn-lt"/>
                <a:ea typeface="+mj-ea"/>
                <a:cs typeface="+mj-cs"/>
              </a:rPr>
              <a:t>Ionic Compounds</a:t>
            </a:r>
            <a:endParaRPr lang="en-US" sz="4000" kern="1200" dirty="0">
              <a:solidFill>
                <a:schemeClr val="tx1">
                  <a:lumMod val="75000"/>
                  <a:lumOff val="25000"/>
                </a:schemeClr>
              </a:solidFill>
              <a:latin typeface="+mn-lt"/>
              <a:ea typeface="+mj-ea"/>
              <a:cs typeface="+mj-cs"/>
            </a:endParaRPr>
          </a:p>
        </p:txBody>
      </p:sp>
    </p:spTree>
    <p:extLst>
      <p:ext uri="{BB962C8B-B14F-4D97-AF65-F5344CB8AC3E}">
        <p14:creationId xmlns:p14="http://schemas.microsoft.com/office/powerpoint/2010/main" val="388100644"/>
      </p:ext>
    </p:extLst>
  </p:cSld>
  <p:clrMapOvr>
    <a:masterClrMapping/>
  </p:clrMapOvr>
</p:sld>
</file>

<file path=ppt/theme/theme1.xml><?xml version="1.0" encoding="utf-8"?>
<a:theme xmlns:a="http://schemas.openxmlformats.org/drawingml/2006/main" name="UNIDO curriculum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tyCurriculum_Template" id="{EDCD831D-5535-F64D-8D88-89EFE9E5963E}" vid="{88332C8B-8202-4946-816A-D92DC749C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UNIDO curriculum template</Template>
  <TotalTime>4758</TotalTime>
  <Words>3311</Words>
  <Application>Microsoft Office PowerPoint</Application>
  <PresentationFormat>Widescreen</PresentationFormat>
  <Paragraphs>728</Paragraphs>
  <Slides>73</Slides>
  <Notes>39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7" baseType="lpstr">
      <vt:lpstr>ＭＳ Ｐゴシック</vt:lpstr>
      <vt:lpstr>Arial</vt:lpstr>
      <vt:lpstr>Baghdad</vt:lpstr>
      <vt:lpstr>Bodoni Ornaments</vt:lpstr>
      <vt:lpstr>Calibri</vt:lpstr>
      <vt:lpstr>Cambria</vt:lpstr>
      <vt:lpstr>Comic Sans MS</vt:lpstr>
      <vt:lpstr>Corbel</vt:lpstr>
      <vt:lpstr>Monotype Sorts</vt:lpstr>
      <vt:lpstr>新細明體</vt:lpstr>
      <vt:lpstr>Tahoma</vt:lpstr>
      <vt:lpstr>Times New Roman</vt:lpstr>
      <vt:lpstr>UNIDO curriculum template</vt:lpstr>
      <vt:lpstr>CS ChemDraw Drawing</vt:lpstr>
      <vt:lpstr>The Molecule</vt:lpstr>
      <vt:lpstr>Outline</vt:lpstr>
      <vt:lpstr>Outline</vt:lpstr>
      <vt:lpstr>Continuation of Dalton’s Theory</vt:lpstr>
      <vt:lpstr>What are Molecules</vt:lpstr>
      <vt:lpstr>Binary compounds</vt:lpstr>
      <vt:lpstr>Ionic Compounds</vt:lpstr>
      <vt:lpstr>PowerPoint Presentation</vt:lpstr>
      <vt:lpstr>Ionic Compounds</vt:lpstr>
      <vt:lpstr>PowerPoint Presentation</vt:lpstr>
      <vt:lpstr>Common Anions</vt:lpstr>
      <vt:lpstr>Ionic Compounds</vt:lpstr>
      <vt:lpstr>Binary Ionic Compounds</vt:lpstr>
      <vt:lpstr>Examples</vt:lpstr>
      <vt:lpstr>Examples</vt:lpstr>
      <vt:lpstr>Covalent Molecules</vt:lpstr>
      <vt:lpstr>The “Octet Rule”</vt:lpstr>
      <vt:lpstr>The “Octet Rule”</vt:lpstr>
      <vt:lpstr>The “Octet Rule”</vt:lpstr>
      <vt:lpstr>Outline</vt:lpstr>
      <vt:lpstr>Lewis Dot Structures</vt:lpstr>
      <vt:lpstr>Lewis Dot Structures</vt:lpstr>
      <vt:lpstr>Covalent Molecules</vt:lpstr>
      <vt:lpstr>Covalent Molecules</vt:lpstr>
      <vt:lpstr>Rules for Drawing Lewis Dot Structures</vt:lpstr>
      <vt:lpstr>PowerPoint Presentation</vt:lpstr>
      <vt:lpstr>Rules for Drawing Lewis Dot Structures</vt:lpstr>
      <vt:lpstr>Rules for Drawing Lewis Dot Structures</vt:lpstr>
      <vt:lpstr>Rules for Drawing Lewis Dot Structures</vt:lpstr>
      <vt:lpstr>Rules for Drawing Lewis Dot Structures</vt:lpstr>
      <vt:lpstr>Rules for Drawing Lewis Dot Structures</vt:lpstr>
      <vt:lpstr>Rules for Drawing Lewis Dot Structures</vt:lpstr>
      <vt:lpstr>Rules for Drawing Lewis Dot Structures</vt:lpstr>
      <vt:lpstr>PowerPoint Presentation</vt:lpstr>
      <vt:lpstr>Lewis Dot Structures: In-Class Practice</vt:lpstr>
      <vt:lpstr>Lewis Dot Structures: In-Class Practice</vt:lpstr>
      <vt:lpstr>Lewis Dot Structures: In-Class Practice</vt:lpstr>
      <vt:lpstr>Lewis Dot Structures: Ionic Molecules</vt:lpstr>
      <vt:lpstr>Outline</vt:lpstr>
      <vt:lpstr>Nomenclature: Covalent Molecules</vt:lpstr>
      <vt:lpstr>PowerPoint Presentation</vt:lpstr>
      <vt:lpstr>Nomenclature: Covalent Molecules</vt:lpstr>
      <vt:lpstr>Now you know how to draw and name covalent molecules.  When compounds get more complex, how do we name them?</vt:lpstr>
      <vt:lpstr>Outline</vt:lpstr>
      <vt:lpstr>Nomenclature of Organic Compounds</vt:lpstr>
      <vt:lpstr>Organic Nomenclature</vt:lpstr>
      <vt:lpstr>Hydrocarbons</vt:lpstr>
      <vt:lpstr>Organic Nomenclature: Hydrocarbons</vt:lpstr>
      <vt:lpstr>Hydrocarbons: Parent Chain</vt:lpstr>
      <vt:lpstr>Hydrocarbons: Suffix</vt:lpstr>
      <vt:lpstr>Hydrocarbons: Prefix</vt:lpstr>
      <vt:lpstr>Hydrocarbons: Common Prefixes</vt:lpstr>
      <vt:lpstr>Organic Nomenclature: Alkanes</vt:lpstr>
      <vt:lpstr>Organic Nomenclature: Alkanes</vt:lpstr>
      <vt:lpstr>Organic Nomenclature: Alkanes</vt:lpstr>
      <vt:lpstr>Organic Nomenclature: Alkanes</vt:lpstr>
      <vt:lpstr>Organic Nomenclature: Alkanes</vt:lpstr>
      <vt:lpstr>Organic Nomenclature: Alkanes</vt:lpstr>
      <vt:lpstr>Organic Nomenclature: Alkanes</vt:lpstr>
      <vt:lpstr>Organic Nomenclature: Alkanes</vt:lpstr>
      <vt:lpstr>Organic Nomenclature: Alkanes</vt:lpstr>
      <vt:lpstr>Organic Nomenclature: Alkenes</vt:lpstr>
      <vt:lpstr>More Examples</vt:lpstr>
      <vt:lpstr>Outline</vt:lpstr>
      <vt:lpstr>PowerPoint Presentation</vt:lpstr>
      <vt:lpstr>Key Characteristics of Functional Groups</vt:lpstr>
      <vt:lpstr>Organic Nomenclature: Functional Groups</vt:lpstr>
      <vt:lpstr>Organic Nomenclature: Functional Groups</vt:lpstr>
      <vt:lpstr>Organic Nomenclature: Functional Groups</vt:lpstr>
      <vt:lpstr>PowerPoint Presentation</vt:lpstr>
      <vt:lpstr>Practice Problems</vt:lpstr>
      <vt:lpstr>Summary</vt:lpstr>
      <vt:lpstr>Homework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Molecules</dc:title>
  <dc:creator>Derrick Ward</dc:creator>
  <cp:lastModifiedBy>Chapman, Kimberly</cp:lastModifiedBy>
  <cp:revision>222</cp:revision>
  <dcterms:created xsi:type="dcterms:W3CDTF">2018-01-26T20:12:24Z</dcterms:created>
  <dcterms:modified xsi:type="dcterms:W3CDTF">2019-03-12T15:32:53Z</dcterms:modified>
</cp:coreProperties>
</file>