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77" r:id="rId3"/>
  </p:sldMasterIdLst>
  <p:notesMasterIdLst>
    <p:notesMasterId r:id="rId94"/>
  </p:notesMasterIdLst>
  <p:sldIdLst>
    <p:sldId id="333" r:id="rId4"/>
    <p:sldId id="1304" r:id="rId5"/>
    <p:sldId id="787" r:id="rId6"/>
    <p:sldId id="853" r:id="rId7"/>
    <p:sldId id="910" r:id="rId8"/>
    <p:sldId id="900" r:id="rId9"/>
    <p:sldId id="912" r:id="rId10"/>
    <p:sldId id="911" r:id="rId11"/>
    <p:sldId id="855" r:id="rId12"/>
    <p:sldId id="916" r:id="rId13"/>
    <p:sldId id="884" r:id="rId14"/>
    <p:sldId id="888" r:id="rId15"/>
    <p:sldId id="887" r:id="rId16"/>
    <p:sldId id="885" r:id="rId17"/>
    <p:sldId id="886" r:id="rId18"/>
    <p:sldId id="890" r:id="rId19"/>
    <p:sldId id="891" r:id="rId20"/>
    <p:sldId id="856" r:id="rId21"/>
    <p:sldId id="882" r:id="rId22"/>
    <p:sldId id="883" r:id="rId23"/>
    <p:sldId id="362" r:id="rId24"/>
    <p:sldId id="363" r:id="rId25"/>
    <p:sldId id="857" r:id="rId26"/>
    <p:sldId id="889" r:id="rId27"/>
    <p:sldId id="366" r:id="rId28"/>
    <p:sldId id="367" r:id="rId29"/>
    <p:sldId id="369" r:id="rId30"/>
    <p:sldId id="370" r:id="rId31"/>
    <p:sldId id="858" r:id="rId32"/>
    <p:sldId id="966" r:id="rId33"/>
    <p:sldId id="926" r:id="rId34"/>
    <p:sldId id="376" r:id="rId35"/>
    <p:sldId id="928" r:id="rId36"/>
    <p:sldId id="929" r:id="rId37"/>
    <p:sldId id="930" r:id="rId38"/>
    <p:sldId id="931" r:id="rId39"/>
    <p:sldId id="382" r:id="rId40"/>
    <p:sldId id="383" r:id="rId41"/>
    <p:sldId id="859" r:id="rId42"/>
    <p:sldId id="935" r:id="rId43"/>
    <p:sldId id="932" r:id="rId44"/>
    <p:sldId id="933" r:id="rId45"/>
    <p:sldId id="934" r:id="rId46"/>
    <p:sldId id="386" r:id="rId47"/>
    <p:sldId id="860" r:id="rId48"/>
    <p:sldId id="869" r:id="rId49"/>
    <p:sldId id="870" r:id="rId50"/>
    <p:sldId id="871" r:id="rId51"/>
    <p:sldId id="936" r:id="rId52"/>
    <p:sldId id="396" r:id="rId53"/>
    <p:sldId id="397" r:id="rId54"/>
    <p:sldId id="939" r:id="rId55"/>
    <p:sldId id="861" r:id="rId56"/>
    <p:sldId id="892" r:id="rId57"/>
    <p:sldId id="893" r:id="rId58"/>
    <p:sldId id="894" r:id="rId59"/>
    <p:sldId id="895" r:id="rId60"/>
    <p:sldId id="899" r:id="rId61"/>
    <p:sldId id="896" r:id="rId62"/>
    <p:sldId id="898" r:id="rId63"/>
    <p:sldId id="400" r:id="rId64"/>
    <p:sldId id="862" r:id="rId65"/>
    <p:sldId id="402" r:id="rId66"/>
    <p:sldId id="941" r:id="rId67"/>
    <p:sldId id="942" r:id="rId68"/>
    <p:sldId id="437" r:id="rId69"/>
    <p:sldId id="438" r:id="rId70"/>
    <p:sldId id="945" r:id="rId71"/>
    <p:sldId id="863" r:id="rId72"/>
    <p:sldId id="946" r:id="rId73"/>
    <p:sldId id="947" r:id="rId74"/>
    <p:sldId id="948" r:id="rId75"/>
    <p:sldId id="949" r:id="rId76"/>
    <p:sldId id="414" r:id="rId77"/>
    <p:sldId id="415" r:id="rId78"/>
    <p:sldId id="864" r:id="rId79"/>
    <p:sldId id="965" r:id="rId80"/>
    <p:sldId id="964" r:id="rId81"/>
    <p:sldId id="419" r:id="rId82"/>
    <p:sldId id="421" r:id="rId83"/>
    <p:sldId id="422" r:id="rId84"/>
    <p:sldId id="426" r:id="rId85"/>
    <p:sldId id="865" r:id="rId86"/>
    <p:sldId id="428" r:id="rId87"/>
    <p:sldId id="432" r:id="rId88"/>
    <p:sldId id="1097" r:id="rId89"/>
    <p:sldId id="1100" r:id="rId90"/>
    <p:sldId id="1101" r:id="rId91"/>
    <p:sldId id="433" r:id="rId92"/>
    <p:sldId id="337"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1DE49F-F6D4-F341-AD86-A989138F6485}">
          <p14:sldIdLst>
            <p14:sldId id="333"/>
            <p14:sldId id="1304"/>
            <p14:sldId id="787"/>
            <p14:sldId id="853"/>
            <p14:sldId id="910"/>
            <p14:sldId id="900"/>
            <p14:sldId id="912"/>
            <p14:sldId id="911"/>
            <p14:sldId id="855"/>
            <p14:sldId id="916"/>
            <p14:sldId id="884"/>
            <p14:sldId id="888"/>
            <p14:sldId id="887"/>
            <p14:sldId id="885"/>
            <p14:sldId id="886"/>
            <p14:sldId id="890"/>
            <p14:sldId id="891"/>
            <p14:sldId id="856"/>
            <p14:sldId id="882"/>
            <p14:sldId id="883"/>
            <p14:sldId id="362"/>
            <p14:sldId id="363"/>
            <p14:sldId id="857"/>
            <p14:sldId id="889"/>
            <p14:sldId id="366"/>
            <p14:sldId id="367"/>
            <p14:sldId id="369"/>
            <p14:sldId id="370"/>
            <p14:sldId id="858"/>
            <p14:sldId id="966"/>
            <p14:sldId id="926"/>
            <p14:sldId id="376"/>
            <p14:sldId id="928"/>
            <p14:sldId id="929"/>
            <p14:sldId id="930"/>
            <p14:sldId id="931"/>
            <p14:sldId id="382"/>
            <p14:sldId id="383"/>
            <p14:sldId id="859"/>
            <p14:sldId id="935"/>
            <p14:sldId id="932"/>
            <p14:sldId id="933"/>
            <p14:sldId id="934"/>
            <p14:sldId id="386"/>
            <p14:sldId id="860"/>
            <p14:sldId id="869"/>
            <p14:sldId id="870"/>
            <p14:sldId id="871"/>
            <p14:sldId id="936"/>
            <p14:sldId id="396"/>
            <p14:sldId id="397"/>
            <p14:sldId id="939"/>
            <p14:sldId id="861"/>
            <p14:sldId id="892"/>
            <p14:sldId id="893"/>
            <p14:sldId id="894"/>
            <p14:sldId id="895"/>
            <p14:sldId id="899"/>
            <p14:sldId id="896"/>
            <p14:sldId id="898"/>
            <p14:sldId id="400"/>
            <p14:sldId id="862"/>
            <p14:sldId id="402"/>
            <p14:sldId id="941"/>
            <p14:sldId id="942"/>
            <p14:sldId id="437"/>
            <p14:sldId id="438"/>
            <p14:sldId id="945"/>
            <p14:sldId id="863"/>
            <p14:sldId id="946"/>
            <p14:sldId id="947"/>
            <p14:sldId id="948"/>
            <p14:sldId id="949"/>
            <p14:sldId id="414"/>
            <p14:sldId id="415"/>
            <p14:sldId id="864"/>
            <p14:sldId id="965"/>
            <p14:sldId id="964"/>
            <p14:sldId id="419"/>
            <p14:sldId id="421"/>
            <p14:sldId id="422"/>
            <p14:sldId id="426"/>
            <p14:sldId id="865"/>
            <p14:sldId id="428"/>
            <p14:sldId id="432"/>
            <p14:sldId id="1097"/>
            <p14:sldId id="1100"/>
            <p14:sldId id="1101"/>
            <p14:sldId id="433"/>
            <p14:sldId id="33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5"/>
    <a:srgbClr val="FEF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6" autoAdjust="0"/>
    <p:restoredTop sz="91896" autoAdjust="0"/>
  </p:normalViewPr>
  <p:slideViewPr>
    <p:cSldViewPr snapToGrid="0" snapToObjects="1">
      <p:cViewPr varScale="1">
        <p:scale>
          <a:sx n="71" d="100"/>
          <a:sy n="71" d="100"/>
        </p:scale>
        <p:origin x="318" y="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notesMaster" Target="notesMasters/notesMaster1.xml"/><Relationship Id="rId9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91.emf"/><Relationship Id="rId3" Type="http://schemas.openxmlformats.org/officeDocument/2006/relationships/image" Target="../media/image86.emf"/><Relationship Id="rId7" Type="http://schemas.openxmlformats.org/officeDocument/2006/relationships/image" Target="../media/image90.emf"/><Relationship Id="rId2" Type="http://schemas.openxmlformats.org/officeDocument/2006/relationships/image" Target="../media/image85.emf"/><Relationship Id="rId1" Type="http://schemas.openxmlformats.org/officeDocument/2006/relationships/image" Target="../media/image84.emf"/><Relationship Id="rId6" Type="http://schemas.openxmlformats.org/officeDocument/2006/relationships/image" Target="../media/image89.emf"/><Relationship Id="rId5" Type="http://schemas.openxmlformats.org/officeDocument/2006/relationships/image" Target="../media/image88.emf"/><Relationship Id="rId4" Type="http://schemas.openxmlformats.org/officeDocument/2006/relationships/image" Target="../media/image87.emf"/><Relationship Id="rId9" Type="http://schemas.openxmlformats.org/officeDocument/2006/relationships/image" Target="../media/image92.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image" Target="../media/image106.wmf"/><Relationship Id="rId18" Type="http://schemas.openxmlformats.org/officeDocument/2006/relationships/image" Target="../media/image111.wmf"/><Relationship Id="rId26" Type="http://schemas.openxmlformats.org/officeDocument/2006/relationships/image" Target="../media/image119.wmf"/><Relationship Id="rId3" Type="http://schemas.openxmlformats.org/officeDocument/2006/relationships/image" Target="../media/image96.wmf"/><Relationship Id="rId21" Type="http://schemas.openxmlformats.org/officeDocument/2006/relationships/image" Target="../media/image114.wmf"/><Relationship Id="rId7" Type="http://schemas.openxmlformats.org/officeDocument/2006/relationships/image" Target="../media/image100.wmf"/><Relationship Id="rId12" Type="http://schemas.openxmlformats.org/officeDocument/2006/relationships/image" Target="../media/image105.wmf"/><Relationship Id="rId17" Type="http://schemas.openxmlformats.org/officeDocument/2006/relationships/image" Target="../media/image110.wmf"/><Relationship Id="rId25" Type="http://schemas.openxmlformats.org/officeDocument/2006/relationships/image" Target="../media/image118.wmf"/><Relationship Id="rId2" Type="http://schemas.openxmlformats.org/officeDocument/2006/relationships/image" Target="../media/image95.wmf"/><Relationship Id="rId16" Type="http://schemas.openxmlformats.org/officeDocument/2006/relationships/image" Target="../media/image109.wmf"/><Relationship Id="rId20" Type="http://schemas.openxmlformats.org/officeDocument/2006/relationships/image" Target="../media/image113.wmf"/><Relationship Id="rId29" Type="http://schemas.openxmlformats.org/officeDocument/2006/relationships/image" Target="../media/image122.wmf"/><Relationship Id="rId1" Type="http://schemas.openxmlformats.org/officeDocument/2006/relationships/image" Target="../media/image94.wmf"/><Relationship Id="rId6" Type="http://schemas.openxmlformats.org/officeDocument/2006/relationships/image" Target="../media/image99.wmf"/><Relationship Id="rId11" Type="http://schemas.openxmlformats.org/officeDocument/2006/relationships/image" Target="../media/image104.wmf"/><Relationship Id="rId24" Type="http://schemas.openxmlformats.org/officeDocument/2006/relationships/image" Target="../media/image117.wmf"/><Relationship Id="rId32" Type="http://schemas.openxmlformats.org/officeDocument/2006/relationships/image" Target="../media/image125.wmf"/><Relationship Id="rId5" Type="http://schemas.openxmlformats.org/officeDocument/2006/relationships/image" Target="../media/image98.wmf"/><Relationship Id="rId15" Type="http://schemas.openxmlformats.org/officeDocument/2006/relationships/image" Target="../media/image108.wmf"/><Relationship Id="rId23" Type="http://schemas.openxmlformats.org/officeDocument/2006/relationships/image" Target="../media/image116.wmf"/><Relationship Id="rId28" Type="http://schemas.openxmlformats.org/officeDocument/2006/relationships/image" Target="../media/image121.wmf"/><Relationship Id="rId10" Type="http://schemas.openxmlformats.org/officeDocument/2006/relationships/image" Target="../media/image103.wmf"/><Relationship Id="rId19" Type="http://schemas.openxmlformats.org/officeDocument/2006/relationships/image" Target="../media/image112.wmf"/><Relationship Id="rId31" Type="http://schemas.openxmlformats.org/officeDocument/2006/relationships/image" Target="../media/image124.wmf"/><Relationship Id="rId4" Type="http://schemas.openxmlformats.org/officeDocument/2006/relationships/image" Target="../media/image97.wmf"/><Relationship Id="rId9" Type="http://schemas.openxmlformats.org/officeDocument/2006/relationships/image" Target="../media/image102.wmf"/><Relationship Id="rId14" Type="http://schemas.openxmlformats.org/officeDocument/2006/relationships/image" Target="../media/image107.wmf"/><Relationship Id="rId22" Type="http://schemas.openxmlformats.org/officeDocument/2006/relationships/image" Target="../media/image115.wmf"/><Relationship Id="rId27" Type="http://schemas.openxmlformats.org/officeDocument/2006/relationships/image" Target="../media/image120.wmf"/><Relationship Id="rId30" Type="http://schemas.openxmlformats.org/officeDocument/2006/relationships/image" Target="../media/image123.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33.emf"/><Relationship Id="rId3" Type="http://schemas.openxmlformats.org/officeDocument/2006/relationships/image" Target="../media/image129.emf"/><Relationship Id="rId7" Type="http://schemas.openxmlformats.org/officeDocument/2006/relationships/image" Target="../media/image26.emf"/><Relationship Id="rId2" Type="http://schemas.openxmlformats.org/officeDocument/2006/relationships/image" Target="../media/image128.emf"/><Relationship Id="rId1" Type="http://schemas.openxmlformats.org/officeDocument/2006/relationships/image" Target="../media/image127.emf"/><Relationship Id="rId6" Type="http://schemas.openxmlformats.org/officeDocument/2006/relationships/image" Target="../media/image132.emf"/><Relationship Id="rId11" Type="http://schemas.openxmlformats.org/officeDocument/2006/relationships/image" Target="../media/image136.emf"/><Relationship Id="rId5" Type="http://schemas.openxmlformats.org/officeDocument/2006/relationships/image" Target="../media/image131.emf"/><Relationship Id="rId10" Type="http://schemas.openxmlformats.org/officeDocument/2006/relationships/image" Target="../media/image135.emf"/><Relationship Id="rId4" Type="http://schemas.openxmlformats.org/officeDocument/2006/relationships/image" Target="../media/image130.emf"/><Relationship Id="rId9" Type="http://schemas.openxmlformats.org/officeDocument/2006/relationships/image" Target="../media/image13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image" Target="../media/image139.emf"/><Relationship Id="rId1" Type="http://schemas.openxmlformats.org/officeDocument/2006/relationships/image" Target="../media/image13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41.emf"/><Relationship Id="rId2" Type="http://schemas.openxmlformats.org/officeDocument/2006/relationships/image" Target="../media/image139.emf"/><Relationship Id="rId1" Type="http://schemas.openxmlformats.org/officeDocument/2006/relationships/image" Target="../media/image13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image" Target="../media/image138.emf"/><Relationship Id="rId1" Type="http://schemas.openxmlformats.org/officeDocument/2006/relationships/image" Target="../media/image14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48.emf"/><Relationship Id="rId1" Type="http://schemas.openxmlformats.org/officeDocument/2006/relationships/image" Target="../media/image14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56.emf"/><Relationship Id="rId2" Type="http://schemas.openxmlformats.org/officeDocument/2006/relationships/image" Target="../media/image155.emf"/><Relationship Id="rId1" Type="http://schemas.openxmlformats.org/officeDocument/2006/relationships/image" Target="../media/image154.png"/><Relationship Id="rId4" Type="http://schemas.openxmlformats.org/officeDocument/2006/relationships/image" Target="../media/image15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6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image" Target="../media/image23.emf"/><Relationship Id="rId4"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1.emf"/><Relationship Id="rId4"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9.emf"/><Relationship Id="rId1" Type="http://schemas.openxmlformats.org/officeDocument/2006/relationships/image" Target="../media/image28.emf"/><Relationship Id="rId5" Type="http://schemas.openxmlformats.org/officeDocument/2006/relationships/image" Target="../media/image31.emf"/><Relationship Id="rId4"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26.emf"/><Relationship Id="rId4"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5" Type="http://schemas.openxmlformats.org/officeDocument/2006/relationships/image" Target="../media/image43.emf"/><Relationship Id="rId4"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2.emf"/><Relationship Id="rId1" Type="http://schemas.openxmlformats.org/officeDocument/2006/relationships/image" Target="../media/image39.emf"/><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FB299-2540-E440-98E9-CAAD9BD919E2}"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3D1F3-E474-F946-B4DE-C58D2CF87078}" type="slidenum">
              <a:rPr lang="en-US" smtClean="0"/>
              <a:t>‹#›</a:t>
            </a:fld>
            <a:endParaRPr lang="en-US"/>
          </a:p>
        </p:txBody>
      </p:sp>
    </p:spTree>
    <p:extLst>
      <p:ext uri="{BB962C8B-B14F-4D97-AF65-F5344CB8AC3E}">
        <p14:creationId xmlns:p14="http://schemas.microsoft.com/office/powerpoint/2010/main" val="2119327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DBC99-33AB-8B45-8A9F-BE7F36C184D4}" type="slidenum">
              <a:rPr lang="en-US" smtClean="0"/>
              <a:t>1</a:t>
            </a:fld>
            <a:endParaRPr lang="en-US"/>
          </a:p>
        </p:txBody>
      </p:sp>
    </p:spTree>
    <p:extLst>
      <p:ext uri="{BB962C8B-B14F-4D97-AF65-F5344CB8AC3E}">
        <p14:creationId xmlns:p14="http://schemas.microsoft.com/office/powerpoint/2010/main" val="297235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026"/>
          <p:cNvSpPr>
            <a:spLocks noGrp="1" noRot="1" noChangeAspect="1" noChangeArrowheads="1" noTextEdit="1"/>
          </p:cNvSpPr>
          <p:nvPr>
            <p:ph type="sldImg"/>
          </p:nvPr>
        </p:nvSpPr>
        <p:spPr>
          <a:ln/>
        </p:spPr>
      </p:sp>
      <p:sp>
        <p:nvSpPr>
          <p:cNvPr id="121858"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dirty="0"/>
              <a:t>cyclooxygenase</a:t>
            </a:r>
            <a:endParaRPr lang="x-none" altLang="x-none" dirty="0">
              <a:latin typeface="Times New Roman" charset="0"/>
              <a:ea typeface="ＭＳ Ｐゴシック" charset="-128"/>
            </a:endParaRPr>
          </a:p>
        </p:txBody>
      </p:sp>
    </p:spTree>
    <p:extLst>
      <p:ext uri="{BB962C8B-B14F-4D97-AF65-F5344CB8AC3E}">
        <p14:creationId xmlns:p14="http://schemas.microsoft.com/office/powerpoint/2010/main" val="390264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50936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60136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monitors </a:t>
            </a:r>
            <a:r>
              <a:rPr lang="en-US" dirty="0" err="1"/>
              <a:t>antiscalant</a:t>
            </a:r>
            <a:r>
              <a:rPr lang="en-US" dirty="0"/>
              <a:t> levels using a fluorescent-tagged, scale-dispersant polymer and responds quickly when conditions favor scale formation. In addition, 3D Bio-control, also part of the 3D TRASAR</a:t>
            </a:r>
            <a:r>
              <a:rPr lang="en-US" baseline="30000" dirty="0"/>
              <a:t>®</a:t>
            </a:r>
            <a:r>
              <a:rPr lang="en-US" dirty="0"/>
              <a:t> system, is the only online, real-time test for measuring planktonic and sessile bacteria. It uses resazurin, another fluorescent molecule, which changes its fluorescent signature when it interacts with respiring microbes. By adding an oxidizing biocide in response to microbial activity, 3D Bio-control generally reduces the use of biocide and also prevents biofilm from building up on surfaces, maintaining efficient heat transfer.</a:t>
            </a:r>
          </a:p>
        </p:txBody>
      </p:sp>
      <p:sp>
        <p:nvSpPr>
          <p:cNvPr id="4" name="Slide Number Placeholder 3"/>
          <p:cNvSpPr>
            <a:spLocks noGrp="1"/>
          </p:cNvSpPr>
          <p:nvPr>
            <p:ph type="sldNum" sz="quarter" idx="10"/>
          </p:nvPr>
        </p:nvSpPr>
        <p:spPr/>
        <p:txBody>
          <a:bodyPr/>
          <a:lstStyle/>
          <a:p>
            <a:fld id="{59CDBC99-33AB-8B45-8A9F-BE7F36C184D4}" type="slidenum">
              <a:rPr lang="en-US" smtClean="0"/>
              <a:t>82</a:t>
            </a:fld>
            <a:endParaRPr lang="en-US"/>
          </a:p>
        </p:txBody>
      </p:sp>
    </p:spTree>
    <p:extLst>
      <p:ext uri="{BB962C8B-B14F-4D97-AF65-F5344CB8AC3E}">
        <p14:creationId xmlns:p14="http://schemas.microsoft.com/office/powerpoint/2010/main" val="451143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84</a:t>
            </a:fld>
            <a:endParaRPr lang="en-US"/>
          </a:p>
        </p:txBody>
      </p:sp>
    </p:spTree>
    <p:extLst>
      <p:ext uri="{BB962C8B-B14F-4D97-AF65-F5344CB8AC3E}">
        <p14:creationId xmlns:p14="http://schemas.microsoft.com/office/powerpoint/2010/main" val="294143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28D29-2E37-4AE4-BB7F-0AD5545A65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037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DBC99-33AB-8B45-8A9F-BE7F36C184D4}" type="slidenum">
              <a:rPr lang="en-US" smtClean="0"/>
              <a:t>22</a:t>
            </a:fld>
            <a:endParaRPr lang="en-US"/>
          </a:p>
        </p:txBody>
      </p:sp>
    </p:spTree>
    <p:extLst>
      <p:ext uri="{BB962C8B-B14F-4D97-AF65-F5344CB8AC3E}">
        <p14:creationId xmlns:p14="http://schemas.microsoft.com/office/powerpoint/2010/main" val="208047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26"/>
          <p:cNvSpPr>
            <a:spLocks noGrp="1" noRot="1" noChangeAspect="1" noChangeArrowheads="1" noTextEdit="1"/>
          </p:cNvSpPr>
          <p:nvPr>
            <p:ph type="sldImg"/>
          </p:nvPr>
        </p:nvSpPr>
        <p:spPr>
          <a:ln/>
        </p:spPr>
      </p:sp>
      <p:sp>
        <p:nvSpPr>
          <p:cNvPr id="8499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0251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p:cNvSpPr>
          <p:nvPr>
            <p:ph type="sldImg"/>
          </p:nvPr>
        </p:nvSpPr>
        <p:spPr>
          <a:xfrm>
            <a:off x="381000" y="685800"/>
            <a:ext cx="6096000" cy="3429000"/>
          </a:xfrm>
          <a:solidFill>
            <a:srgbClr val="FFFFFF"/>
          </a:solidFill>
          <a:ln/>
        </p:spPr>
      </p:sp>
      <p:sp>
        <p:nvSpPr>
          <p:cNvPr id="122883" name="Rectangle 3"/>
          <p:cNvSpPr>
            <a:spLocks noGrp="1" noChangeArrowheads="1"/>
          </p:cNvSpPr>
          <p:nvPr>
            <p:ph type="body" idx="1"/>
          </p:nvPr>
        </p:nvSpPr>
        <p:spPr>
          <a:xfrm>
            <a:off x="685800" y="4344108"/>
            <a:ext cx="5486400" cy="4114643"/>
          </a:xfrm>
          <a:solidFill>
            <a:srgbClr val="FFFFFF"/>
          </a:solidFill>
          <a:ln>
            <a:solidFill>
              <a:srgbClr val="000000"/>
            </a:solidFill>
          </a:ln>
          <a:extLst>
            <a:ext uri="{FAA26D3D-D897-4be2-8F04-BA451C77F1D7}">
              <ma14:placeholderFlag xmlns:ma14="http://schemas.microsoft.com/office/mac/drawingml/2011/main" xmlns="" val="1"/>
            </a:ext>
          </a:extLst>
        </p:spPr>
        <p:txBody>
          <a:bodyPr lIns="90452" tIns="45226" rIns="90452" bIns="45226"/>
          <a:lstStyle/>
          <a:p>
            <a:endParaRPr lang="en-US">
              <a:latin typeface="Times New Roman" charset="0"/>
            </a:endParaRPr>
          </a:p>
        </p:txBody>
      </p:sp>
    </p:spTree>
    <p:extLst>
      <p:ext uri="{BB962C8B-B14F-4D97-AF65-F5344CB8AC3E}">
        <p14:creationId xmlns:p14="http://schemas.microsoft.com/office/powerpoint/2010/main" val="374631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263D1F3-E474-F946-B4DE-C58D2CF87078}" type="slidenum">
              <a:rPr lang="en-US" smtClean="0"/>
              <a:t>27</a:t>
            </a:fld>
            <a:endParaRPr lang="en-US"/>
          </a:p>
        </p:txBody>
      </p:sp>
    </p:spTree>
    <p:extLst>
      <p:ext uri="{BB962C8B-B14F-4D97-AF65-F5344CB8AC3E}">
        <p14:creationId xmlns:p14="http://schemas.microsoft.com/office/powerpoint/2010/main" val="96232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C5372-97A7-A34E-AB25-51A8B370B34C}" type="slidenum">
              <a:rPr lang="en-US" smtClean="0"/>
              <a:t>44</a:t>
            </a:fld>
            <a:endParaRPr lang="en-US"/>
          </a:p>
        </p:txBody>
      </p:sp>
    </p:spTree>
    <p:extLst>
      <p:ext uri="{BB962C8B-B14F-4D97-AF65-F5344CB8AC3E}">
        <p14:creationId xmlns:p14="http://schemas.microsoft.com/office/powerpoint/2010/main" val="97593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026"/>
          <p:cNvSpPr>
            <a:spLocks noGrp="1" noRot="1" noChangeAspect="1" noChangeArrowheads="1" noTextEdit="1"/>
          </p:cNvSpPr>
          <p:nvPr>
            <p:ph type="sldImg"/>
          </p:nvPr>
        </p:nvSpPr>
        <p:spPr>
          <a:ln/>
        </p:spPr>
      </p:sp>
      <p:sp>
        <p:nvSpPr>
          <p:cNvPr id="115714"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142973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Catalysts lower the</a:t>
            </a:r>
            <a:r>
              <a:rPr lang="en-US" baseline="0" dirty="0"/>
              <a:t> activation (threshold energy) in the reaction.</a:t>
            </a:r>
            <a:endParaRPr lang="en-US" dirty="0"/>
          </a:p>
        </p:txBody>
      </p:sp>
      <p:sp>
        <p:nvSpPr>
          <p:cNvPr id="4" name="Slide Number Placeholder 3"/>
          <p:cNvSpPr>
            <a:spLocks noGrp="1"/>
          </p:cNvSpPr>
          <p:nvPr>
            <p:ph type="sldNum" sz="quarter" idx="10"/>
          </p:nvPr>
        </p:nvSpPr>
        <p:spPr/>
        <p:txBody>
          <a:bodyPr/>
          <a:lstStyle/>
          <a:p>
            <a:fld id="{CD7C5372-97A7-A34E-AB25-51A8B370B34C}" type="slidenum">
              <a:rPr lang="en-US" smtClean="0"/>
              <a:t>63</a:t>
            </a:fld>
            <a:endParaRPr lang="en-US"/>
          </a:p>
        </p:txBody>
      </p:sp>
    </p:spTree>
    <p:extLst>
      <p:ext uri="{BB962C8B-B14F-4D97-AF65-F5344CB8AC3E}">
        <p14:creationId xmlns:p14="http://schemas.microsoft.com/office/powerpoint/2010/main" val="1309936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C5372-97A7-A34E-AB25-51A8B370B34C}" type="slidenum">
              <a:rPr lang="en-US" smtClean="0"/>
              <a:t>66</a:t>
            </a:fld>
            <a:endParaRPr lang="en-US"/>
          </a:p>
        </p:txBody>
      </p:sp>
    </p:spTree>
    <p:extLst>
      <p:ext uri="{BB962C8B-B14F-4D97-AF65-F5344CB8AC3E}">
        <p14:creationId xmlns:p14="http://schemas.microsoft.com/office/powerpoint/2010/main" val="1901101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7E9D9CF-F6DA-4BF1-AE00-3B5E3A7840CC}"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45163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BE3D55-93F9-43C4-ACFB-89251D4C8820}"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98229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49EC09-926E-411A-BA3A-F3382B395692}"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38594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12" name="Picture 11"/>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1279926" y="6041708"/>
            <a:ext cx="791804" cy="81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0989" y="6004757"/>
            <a:ext cx="1105975" cy="799857"/>
          </a:xfrm>
          <a:prstGeom prst="rect">
            <a:avLst/>
          </a:prstGeom>
        </p:spPr>
      </p:pic>
    </p:spTree>
    <p:extLst>
      <p:ext uri="{BB962C8B-B14F-4D97-AF65-F5344CB8AC3E}">
        <p14:creationId xmlns:p14="http://schemas.microsoft.com/office/powerpoint/2010/main" val="1471167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019301" y="342900"/>
            <a:ext cx="11089217" cy="1131888"/>
          </a:xfrm>
        </p:spPr>
        <p:txBody>
          <a:bodyPr/>
          <a:lstStyle/>
          <a:p>
            <a:r>
              <a:rPr lang="en-US"/>
              <a:t>Click to edit Master title style</a:t>
            </a:r>
          </a:p>
        </p:txBody>
      </p:sp>
      <p:sp>
        <p:nvSpPr>
          <p:cNvPr id="3" name="Text Placeholder 2"/>
          <p:cNvSpPr>
            <a:spLocks noGrp="1"/>
          </p:cNvSpPr>
          <p:nvPr>
            <p:ph type="body" sz="half" idx="1"/>
          </p:nvPr>
        </p:nvSpPr>
        <p:spPr>
          <a:xfrm>
            <a:off x="1253068" y="1612900"/>
            <a:ext cx="119528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3068" y="3746500"/>
            <a:ext cx="119528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040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enter">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75032" y="329627"/>
            <a:ext cx="7876192" cy="5696174"/>
          </a:xfrm>
          <a:prstGeom prst="rect">
            <a:avLst/>
          </a:prstGeom>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265" y="6249088"/>
            <a:ext cx="3223889" cy="608913"/>
          </a:xfrm>
          <a:prstGeom prst="rect">
            <a:avLst/>
          </a:prstGeom>
        </p:spPr>
      </p:pic>
    </p:spTree>
    <p:extLst>
      <p:ext uri="{BB962C8B-B14F-4D97-AF65-F5344CB8AC3E}">
        <p14:creationId xmlns:p14="http://schemas.microsoft.com/office/powerpoint/2010/main" val="3591455832"/>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t="-3" r="-23951"/>
          <a:stretch/>
        </p:blipFill>
        <p:spPr>
          <a:xfrm>
            <a:off x="0" y="1198540"/>
            <a:ext cx="1341120" cy="1645920"/>
          </a:xfrm>
          <a:prstGeom prst="rect">
            <a:avLst/>
          </a:prstGeom>
        </p:spPr>
      </p:pic>
      <p:pic>
        <p:nvPicPr>
          <p:cNvPr id="8" name="Picture 7"/>
          <p:cNvPicPr>
            <a:picLocks noChangeAspect="1"/>
          </p:cNvPicPr>
          <p:nvPr userDrawn="1"/>
        </p:nvPicPr>
        <p:blipFill rotWithShape="1">
          <a:blip r:embed="rId3" cstate="email">
            <a:lum bright="70000" contrast="-70000"/>
            <a:extLst>
              <a:ext uri="{28A0092B-C50C-407E-A947-70E740481C1C}">
                <a14:useLocalDpi xmlns:a14="http://schemas.microsoft.com/office/drawing/2010/main"/>
              </a:ext>
            </a:extLst>
          </a:blip>
          <a:srcRect l="-9"/>
          <a:stretch/>
        </p:blipFill>
        <p:spPr>
          <a:xfrm>
            <a:off x="10241280" y="587642"/>
            <a:ext cx="1950720" cy="4126286"/>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52265" y="6249088"/>
            <a:ext cx="3223889" cy="608913"/>
          </a:xfrm>
          <a:prstGeom prst="rect">
            <a:avLst/>
          </a:prstGeom>
        </p:spPr>
      </p:pic>
    </p:spTree>
    <p:extLst>
      <p:ext uri="{BB962C8B-B14F-4D97-AF65-F5344CB8AC3E}">
        <p14:creationId xmlns:p14="http://schemas.microsoft.com/office/powerpoint/2010/main" val="667170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52265" y="6249088"/>
            <a:ext cx="3223889" cy="608913"/>
          </a:xfrm>
          <a:prstGeom prst="rect">
            <a:avLst/>
          </a:prstGeom>
        </p:spPr>
      </p:pic>
    </p:spTree>
    <p:extLst>
      <p:ext uri="{BB962C8B-B14F-4D97-AF65-F5344CB8AC3E}">
        <p14:creationId xmlns:p14="http://schemas.microsoft.com/office/powerpoint/2010/main" val="14954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ddle 0">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75032" y="329627"/>
            <a:ext cx="7876192" cy="5696174"/>
          </a:xfrm>
          <a:prstGeom prst="rect">
            <a:avLst/>
          </a:prstGeom>
        </p:spPr>
      </p:pic>
    </p:spTree>
    <p:extLst>
      <p:ext uri="{BB962C8B-B14F-4D97-AF65-F5344CB8AC3E}">
        <p14:creationId xmlns:p14="http://schemas.microsoft.com/office/powerpoint/2010/main" val="399942923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0">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t="-3" r="-23951"/>
          <a:stretch/>
        </p:blipFill>
        <p:spPr>
          <a:xfrm>
            <a:off x="0" y="1198540"/>
            <a:ext cx="1341120" cy="1645920"/>
          </a:xfrm>
          <a:prstGeom prst="rect">
            <a:avLst/>
          </a:prstGeom>
        </p:spPr>
      </p:pic>
      <p:pic>
        <p:nvPicPr>
          <p:cNvPr id="8" name="Picture 7"/>
          <p:cNvPicPr>
            <a:picLocks noChangeAspect="1"/>
          </p:cNvPicPr>
          <p:nvPr userDrawn="1"/>
        </p:nvPicPr>
        <p:blipFill rotWithShape="1">
          <a:blip r:embed="rId3" cstate="email">
            <a:lum bright="70000" contrast="-70000"/>
            <a:extLst>
              <a:ext uri="{28A0092B-C50C-407E-A947-70E740481C1C}">
                <a14:useLocalDpi xmlns:a14="http://schemas.microsoft.com/office/drawing/2010/main"/>
              </a:ext>
            </a:extLst>
          </a:blip>
          <a:srcRect l="-9"/>
          <a:stretch/>
        </p:blipFill>
        <p:spPr>
          <a:xfrm>
            <a:off x="10241280" y="587642"/>
            <a:ext cx="1950720" cy="4126286"/>
          </a:xfrm>
          <a:prstGeom prst="rect">
            <a:avLst/>
          </a:prstGeom>
        </p:spPr>
      </p:pic>
    </p:spTree>
    <p:extLst>
      <p:ext uri="{BB962C8B-B14F-4D97-AF65-F5344CB8AC3E}">
        <p14:creationId xmlns:p14="http://schemas.microsoft.com/office/powerpoint/2010/main" val="335913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0">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8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B7270-27BB-4693-ADA0-518695A0E286}"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194129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de Watermar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990" y="6004759"/>
            <a:ext cx="1105975" cy="799857"/>
          </a:xfrm>
          <a:prstGeom prst="rect">
            <a:avLst/>
          </a:prstGeom>
        </p:spPr>
      </p:pic>
      <p:sp>
        <p:nvSpPr>
          <p:cNvPr id="13" name="Title 1"/>
          <p:cNvSpPr>
            <a:spLocks noGrp="1"/>
          </p:cNvSpPr>
          <p:nvPr>
            <p:ph type="title"/>
          </p:nvPr>
        </p:nvSpPr>
        <p:spPr>
          <a:xfrm>
            <a:off x="670560" y="47892"/>
            <a:ext cx="10972800" cy="539750"/>
          </a:xfrm>
          <a:prstGeom prst="rect">
            <a:avLst/>
          </a:prstGeom>
        </p:spPr>
        <p:txBody>
          <a:bodyPr/>
          <a:lstStyle>
            <a:lvl1pPr algn="ctr">
              <a:defRPr sz="1350" b="1">
                <a:latin typeface="+mn-lt"/>
              </a:defRPr>
            </a:lvl1pPr>
          </a:lstStyle>
          <a:p>
            <a:r>
              <a:rPr lang="en-US" dirty="0"/>
              <a:t>Click to edit Master title style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52265" y="6249088"/>
            <a:ext cx="3223889" cy="608913"/>
          </a:xfrm>
          <a:prstGeom prst="rect">
            <a:avLst/>
          </a:prstGeom>
        </p:spPr>
      </p:pic>
    </p:spTree>
    <p:extLst>
      <p:ext uri="{BB962C8B-B14F-4D97-AF65-F5344CB8AC3E}">
        <p14:creationId xmlns:p14="http://schemas.microsoft.com/office/powerpoint/2010/main" val="1416987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6B7270-27BB-4693-ADA0-518695A0E286}"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3942283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chemeClr val="tx1">
                <a:lumMod val="88000"/>
              </a:schemeClr>
            </a:gs>
            <a:gs pos="50000">
              <a:schemeClr val="accent1">
                <a:lumMod val="20000"/>
                <a:lumOff val="80000"/>
              </a:schemeClr>
            </a:gs>
            <a:gs pos="100000">
              <a:schemeClr val="bg2">
                <a:lumMod val="20000"/>
                <a:lumOff val="8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361743"/>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2115D-C7F4-4F9D-B940-FADBC9084053}"/>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942543" y="580913"/>
            <a:ext cx="7876192" cy="5696174"/>
          </a:xfrm>
          <a:prstGeom prst="rect">
            <a:avLst/>
          </a:prstGeom>
        </p:spPr>
      </p:pic>
      <p:sp>
        <p:nvSpPr>
          <p:cNvPr id="16" name="TextBox 15">
            <a:extLst>
              <a:ext uri="{FF2B5EF4-FFF2-40B4-BE49-F238E27FC236}">
                <a16:creationId xmlns:a16="http://schemas.microsoft.com/office/drawing/2014/main" id="{3688BF0C-0A04-4C27-8573-82C5B98DF1F1}"/>
              </a:ext>
            </a:extLst>
          </p:cNvPr>
          <p:cNvSpPr txBox="1"/>
          <p:nvPr userDrawn="1"/>
        </p:nvSpPr>
        <p:spPr>
          <a:xfrm>
            <a:off x="821415" y="6282519"/>
            <a:ext cx="2301527" cy="400110"/>
          </a:xfrm>
          <a:prstGeom prst="rect">
            <a:avLst/>
          </a:prstGeom>
          <a:noFill/>
        </p:spPr>
        <p:txBody>
          <a:bodyPr wrap="none" rtlCol="0">
            <a:spAutoFit/>
          </a:bodyPr>
          <a:lstStyle/>
          <a:p>
            <a:r>
              <a:rPr lang="en-US" sz="2000" dirty="0">
                <a:solidFill>
                  <a:srgbClr val="00B0DA"/>
                </a:solidFill>
              </a:rPr>
              <a:t>warner</a:t>
            </a:r>
            <a:r>
              <a:rPr lang="en-US" sz="2000" dirty="0">
                <a:solidFill>
                  <a:srgbClr val="00738C"/>
                </a:solidFill>
              </a:rPr>
              <a:t>babcock</a:t>
            </a:r>
            <a:r>
              <a:rPr lang="en-US" sz="2000" dirty="0">
                <a:solidFill>
                  <a:srgbClr val="8D98A2"/>
                </a:solidFill>
              </a:rPr>
              <a:t>.com</a:t>
            </a:r>
          </a:p>
        </p:txBody>
      </p:sp>
      <p:sp>
        <p:nvSpPr>
          <p:cNvPr id="27" name="TextBox 26">
            <a:extLst>
              <a:ext uri="{FF2B5EF4-FFF2-40B4-BE49-F238E27FC236}">
                <a16:creationId xmlns:a16="http://schemas.microsoft.com/office/drawing/2014/main" id="{087F4CD5-0FAF-467D-962A-E14164C1EEF1}"/>
              </a:ext>
            </a:extLst>
          </p:cNvPr>
          <p:cNvSpPr txBox="1"/>
          <p:nvPr userDrawn="1"/>
        </p:nvSpPr>
        <p:spPr>
          <a:xfrm>
            <a:off x="8577805" y="6282519"/>
            <a:ext cx="2079287" cy="400110"/>
          </a:xfrm>
          <a:prstGeom prst="rect">
            <a:avLst/>
          </a:prstGeom>
          <a:noFill/>
        </p:spPr>
        <p:txBody>
          <a:bodyPr wrap="none" rtlCol="0">
            <a:spAutoFit/>
          </a:bodyPr>
          <a:lstStyle/>
          <a:p>
            <a:r>
              <a:rPr lang="en-US" sz="2000" dirty="0">
                <a:solidFill>
                  <a:srgbClr val="00738C"/>
                </a:solidFill>
              </a:rPr>
              <a:t>beyond</a:t>
            </a:r>
            <a:r>
              <a:rPr lang="en-US" sz="2000" dirty="0">
                <a:solidFill>
                  <a:srgbClr val="00B0DA"/>
                </a:solidFill>
              </a:rPr>
              <a:t>benign</a:t>
            </a:r>
            <a:r>
              <a:rPr lang="en-US" sz="2000" dirty="0">
                <a:solidFill>
                  <a:srgbClr val="8D98A2"/>
                </a:solidFill>
              </a:rPr>
              <a:t>.org</a:t>
            </a:r>
            <a:endParaRPr lang="en-US" sz="2000" dirty="0">
              <a:solidFill>
                <a:srgbClr val="00B0DA"/>
              </a:solidFill>
            </a:endParaRPr>
          </a:p>
        </p:txBody>
      </p:sp>
      <p:grpSp>
        <p:nvGrpSpPr>
          <p:cNvPr id="28" name="Group 27">
            <a:extLst>
              <a:ext uri="{FF2B5EF4-FFF2-40B4-BE49-F238E27FC236}">
                <a16:creationId xmlns:a16="http://schemas.microsoft.com/office/drawing/2014/main" id="{79316EB7-6D78-48B3-807A-0B43E4E36566}"/>
              </a:ext>
            </a:extLst>
          </p:cNvPr>
          <p:cNvGrpSpPr/>
          <p:nvPr userDrawn="1"/>
        </p:nvGrpSpPr>
        <p:grpSpPr>
          <a:xfrm>
            <a:off x="141334" y="6159615"/>
            <a:ext cx="881617" cy="580477"/>
            <a:chOff x="515570" y="685797"/>
            <a:chExt cx="7504481" cy="6588154"/>
          </a:xfrm>
        </p:grpSpPr>
        <p:grpSp>
          <p:nvGrpSpPr>
            <p:cNvPr id="29" name="Group 28">
              <a:extLst>
                <a:ext uri="{FF2B5EF4-FFF2-40B4-BE49-F238E27FC236}">
                  <a16:creationId xmlns:a16="http://schemas.microsoft.com/office/drawing/2014/main" id="{805C5158-B339-40AF-B68C-4C866EE591DB}"/>
                </a:ext>
              </a:extLst>
            </p:cNvPr>
            <p:cNvGrpSpPr/>
            <p:nvPr/>
          </p:nvGrpSpPr>
          <p:grpSpPr>
            <a:xfrm rot="19968187">
              <a:off x="515570" y="2725655"/>
              <a:ext cx="5016922" cy="4548296"/>
              <a:chOff x="2553789" y="1716833"/>
              <a:chExt cx="2609850" cy="2366067"/>
            </a:xfrm>
          </p:grpSpPr>
          <p:sp>
            <p:nvSpPr>
              <p:cNvPr id="36" name="Freeform: Shape 35">
                <a:extLst>
                  <a:ext uri="{FF2B5EF4-FFF2-40B4-BE49-F238E27FC236}">
                    <a16:creationId xmlns:a16="http://schemas.microsoft.com/office/drawing/2014/main" id="{07D42BC0-ED03-401D-8ED7-9A3013D5A982}"/>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reeform: Shape 36">
                <a:extLst>
                  <a:ext uri="{FF2B5EF4-FFF2-40B4-BE49-F238E27FC236}">
                    <a16:creationId xmlns:a16="http://schemas.microsoft.com/office/drawing/2014/main" id="{DC95C6FF-79D9-4FB3-B329-163932FD28CE}"/>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eform: Shape 37">
                <a:extLst>
                  <a:ext uri="{FF2B5EF4-FFF2-40B4-BE49-F238E27FC236}">
                    <a16:creationId xmlns:a16="http://schemas.microsoft.com/office/drawing/2014/main" id="{A47EA76D-EE56-4EA4-B7A9-67E5FB67C0AB}"/>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9" name="Freeform: Shape 38">
                <a:extLst>
                  <a:ext uri="{FF2B5EF4-FFF2-40B4-BE49-F238E27FC236}">
                    <a16:creationId xmlns:a16="http://schemas.microsoft.com/office/drawing/2014/main" id="{9BDF7C04-5E96-4A9C-B2A1-349D35933343}"/>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30" name="Group 29">
              <a:extLst>
                <a:ext uri="{FF2B5EF4-FFF2-40B4-BE49-F238E27FC236}">
                  <a16:creationId xmlns:a16="http://schemas.microsoft.com/office/drawing/2014/main" id="{8914D43A-BE83-4195-83CF-B4B407B2B199}"/>
                </a:ext>
              </a:extLst>
            </p:cNvPr>
            <p:cNvGrpSpPr/>
            <p:nvPr/>
          </p:nvGrpSpPr>
          <p:grpSpPr>
            <a:xfrm>
              <a:off x="5378880" y="685797"/>
              <a:ext cx="2641171" cy="2527890"/>
              <a:chOff x="5378880" y="685797"/>
              <a:chExt cx="2641171" cy="2527890"/>
            </a:xfrm>
          </p:grpSpPr>
          <p:sp>
            <p:nvSpPr>
              <p:cNvPr id="31" name="Freeform: Shape 30">
                <a:extLst>
                  <a:ext uri="{FF2B5EF4-FFF2-40B4-BE49-F238E27FC236}">
                    <a16:creationId xmlns:a16="http://schemas.microsoft.com/office/drawing/2014/main" id="{F9A1AD43-5854-4ED6-96C3-23DB5008E6A7}"/>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Shape 31">
                <a:extLst>
                  <a:ext uri="{FF2B5EF4-FFF2-40B4-BE49-F238E27FC236}">
                    <a16:creationId xmlns:a16="http://schemas.microsoft.com/office/drawing/2014/main" id="{928987B2-C8F4-40D0-8509-99EDBBDCD7FE}"/>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reeform: Shape 32">
                <a:extLst>
                  <a:ext uri="{FF2B5EF4-FFF2-40B4-BE49-F238E27FC236}">
                    <a16:creationId xmlns:a16="http://schemas.microsoft.com/office/drawing/2014/main" id="{78CE4211-DA08-45A7-96FE-7E3E819397E7}"/>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eeform: Shape 33">
                <a:extLst>
                  <a:ext uri="{FF2B5EF4-FFF2-40B4-BE49-F238E27FC236}">
                    <a16:creationId xmlns:a16="http://schemas.microsoft.com/office/drawing/2014/main" id="{C72522E1-1BFD-43A8-8A6F-F68B7B9D0C19}"/>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Frame 34">
                <a:extLst>
                  <a:ext uri="{FF2B5EF4-FFF2-40B4-BE49-F238E27FC236}">
                    <a16:creationId xmlns:a16="http://schemas.microsoft.com/office/drawing/2014/main" id="{F43FAF75-1D01-4F2E-B444-83006815045E}"/>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40" name="Group 39">
            <a:extLst>
              <a:ext uri="{FF2B5EF4-FFF2-40B4-BE49-F238E27FC236}">
                <a16:creationId xmlns:a16="http://schemas.microsoft.com/office/drawing/2014/main" id="{124BA7CE-38C7-43FD-931A-DC83CD293FC4}"/>
              </a:ext>
            </a:extLst>
          </p:cNvPr>
          <p:cNvGrpSpPr/>
          <p:nvPr userDrawn="1"/>
        </p:nvGrpSpPr>
        <p:grpSpPr>
          <a:xfrm rot="2880000">
            <a:off x="11252748" y="6237866"/>
            <a:ext cx="704315" cy="440773"/>
            <a:chOff x="2456597" y="2892287"/>
            <a:chExt cx="7143278" cy="3352800"/>
          </a:xfrm>
        </p:grpSpPr>
        <p:grpSp>
          <p:nvGrpSpPr>
            <p:cNvPr id="41" name="Group 40">
              <a:extLst>
                <a:ext uri="{FF2B5EF4-FFF2-40B4-BE49-F238E27FC236}">
                  <a16:creationId xmlns:a16="http://schemas.microsoft.com/office/drawing/2014/main" id="{F80FCECE-4E80-444B-B99A-E774D04DBB92}"/>
                </a:ext>
              </a:extLst>
            </p:cNvPr>
            <p:cNvGrpSpPr/>
            <p:nvPr/>
          </p:nvGrpSpPr>
          <p:grpSpPr>
            <a:xfrm flipH="1" flipV="1">
              <a:off x="7010802" y="3991135"/>
              <a:ext cx="2047030" cy="2014794"/>
              <a:chOff x="2956580" y="3099015"/>
              <a:chExt cx="2047031" cy="2014794"/>
            </a:xfrm>
          </p:grpSpPr>
          <p:sp>
            <p:nvSpPr>
              <p:cNvPr id="48" name="Flowchart: Process 47">
                <a:extLst>
                  <a:ext uri="{FF2B5EF4-FFF2-40B4-BE49-F238E27FC236}">
                    <a16:creationId xmlns:a16="http://schemas.microsoft.com/office/drawing/2014/main" id="{4D986AC1-B6A4-4038-9652-F15C47ECFBAE}"/>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Flowchart: Process 48">
                <a:extLst>
                  <a:ext uri="{FF2B5EF4-FFF2-40B4-BE49-F238E27FC236}">
                    <a16:creationId xmlns:a16="http://schemas.microsoft.com/office/drawing/2014/main" id="{EE448EFA-CB70-4345-9339-E4FD673A61A4}"/>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2" name="Group 41">
              <a:extLst>
                <a:ext uri="{FF2B5EF4-FFF2-40B4-BE49-F238E27FC236}">
                  <a16:creationId xmlns:a16="http://schemas.microsoft.com/office/drawing/2014/main" id="{C3994A37-74BC-491C-8D84-4EF2998E5238}"/>
                </a:ext>
              </a:extLst>
            </p:cNvPr>
            <p:cNvGrpSpPr/>
            <p:nvPr/>
          </p:nvGrpSpPr>
          <p:grpSpPr>
            <a:xfrm>
              <a:off x="2956579" y="3099014"/>
              <a:ext cx="2047030" cy="2014794"/>
              <a:chOff x="2956581" y="3099014"/>
              <a:chExt cx="2047031" cy="2014796"/>
            </a:xfrm>
          </p:grpSpPr>
          <p:sp>
            <p:nvSpPr>
              <p:cNvPr id="46" name="Flowchart: Process 45">
                <a:extLst>
                  <a:ext uri="{FF2B5EF4-FFF2-40B4-BE49-F238E27FC236}">
                    <a16:creationId xmlns:a16="http://schemas.microsoft.com/office/drawing/2014/main" id="{E3F74333-CA7A-454D-BE15-E863BFB19035}"/>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7" name="Flowchart: Process 46">
                <a:extLst>
                  <a:ext uri="{FF2B5EF4-FFF2-40B4-BE49-F238E27FC236}">
                    <a16:creationId xmlns:a16="http://schemas.microsoft.com/office/drawing/2014/main" id="{ACF8E4F6-CAEF-46A2-BC14-62984BD75691}"/>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3" name="Freeform 4">
              <a:extLst>
                <a:ext uri="{FF2B5EF4-FFF2-40B4-BE49-F238E27FC236}">
                  <a16:creationId xmlns:a16="http://schemas.microsoft.com/office/drawing/2014/main" id="{02060794-D8C0-4B6A-9E24-2089691CE3A1}"/>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4" name="Freeform 5">
              <a:extLst>
                <a:ext uri="{FF2B5EF4-FFF2-40B4-BE49-F238E27FC236}">
                  <a16:creationId xmlns:a16="http://schemas.microsoft.com/office/drawing/2014/main" id="{5A3DDE28-49AA-4B9E-AFD9-63CE9FC90630}"/>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5" name="Freeform 6">
              <a:extLst>
                <a:ext uri="{FF2B5EF4-FFF2-40B4-BE49-F238E27FC236}">
                  <a16:creationId xmlns:a16="http://schemas.microsoft.com/office/drawing/2014/main" id="{89B269FA-5791-4399-A445-05F2A1140039}"/>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3663570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0EA05-07DC-40F2-B004-41D65DEFFBB8}"/>
              </a:ext>
            </a:extLst>
          </p:cNvPr>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a:xfrm>
            <a:off x="1775032" y="580913"/>
            <a:ext cx="7876192" cy="5696174"/>
          </a:xfrm>
          <a:prstGeom prst="rect">
            <a:avLst/>
          </a:prstGeom>
        </p:spPr>
      </p:pic>
      <p:grpSp>
        <p:nvGrpSpPr>
          <p:cNvPr id="4" name="Group 3">
            <a:extLst>
              <a:ext uri="{FF2B5EF4-FFF2-40B4-BE49-F238E27FC236}">
                <a16:creationId xmlns:a16="http://schemas.microsoft.com/office/drawing/2014/main" id="{05925A1B-7034-422E-A38B-A89B24703031}"/>
              </a:ext>
            </a:extLst>
          </p:cNvPr>
          <p:cNvGrpSpPr/>
          <p:nvPr userDrawn="1"/>
        </p:nvGrpSpPr>
        <p:grpSpPr>
          <a:xfrm>
            <a:off x="141334" y="6159615"/>
            <a:ext cx="881617" cy="580477"/>
            <a:chOff x="515570" y="685797"/>
            <a:chExt cx="7504481" cy="6588154"/>
          </a:xfrm>
        </p:grpSpPr>
        <p:grpSp>
          <p:nvGrpSpPr>
            <p:cNvPr id="5" name="Group 4">
              <a:extLst>
                <a:ext uri="{FF2B5EF4-FFF2-40B4-BE49-F238E27FC236}">
                  <a16:creationId xmlns:a16="http://schemas.microsoft.com/office/drawing/2014/main" id="{53D5D6D5-79DF-499A-86BC-03BF38C918A7}"/>
                </a:ext>
              </a:extLst>
            </p:cNvPr>
            <p:cNvGrpSpPr/>
            <p:nvPr/>
          </p:nvGrpSpPr>
          <p:grpSpPr>
            <a:xfrm rot="19968187">
              <a:off x="515570" y="2725655"/>
              <a:ext cx="5016922" cy="4548296"/>
              <a:chOff x="2553789" y="1716833"/>
              <a:chExt cx="2609850" cy="2366067"/>
            </a:xfrm>
          </p:grpSpPr>
          <p:sp>
            <p:nvSpPr>
              <p:cNvPr id="12" name="Freeform: Shape 11">
                <a:extLst>
                  <a:ext uri="{FF2B5EF4-FFF2-40B4-BE49-F238E27FC236}">
                    <a16:creationId xmlns:a16="http://schemas.microsoft.com/office/drawing/2014/main" id="{184698CC-6199-4DAD-9D12-22E906E4B68A}"/>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B3C974E0-293C-4D8E-8587-2F3790565E4F}"/>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Shape 13">
                <a:extLst>
                  <a:ext uri="{FF2B5EF4-FFF2-40B4-BE49-F238E27FC236}">
                    <a16:creationId xmlns:a16="http://schemas.microsoft.com/office/drawing/2014/main" id="{B70FF1F1-4934-48F4-BE53-40259D9A394B}"/>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Freeform: Shape 14">
                <a:extLst>
                  <a:ext uri="{FF2B5EF4-FFF2-40B4-BE49-F238E27FC236}">
                    <a16:creationId xmlns:a16="http://schemas.microsoft.com/office/drawing/2014/main" id="{B04D035C-819F-44B7-9B06-FECE79EE4B8D}"/>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6" name="Group 5">
              <a:extLst>
                <a:ext uri="{FF2B5EF4-FFF2-40B4-BE49-F238E27FC236}">
                  <a16:creationId xmlns:a16="http://schemas.microsoft.com/office/drawing/2014/main" id="{96389674-9856-4E63-AFFD-940709630328}"/>
                </a:ext>
              </a:extLst>
            </p:cNvPr>
            <p:cNvGrpSpPr/>
            <p:nvPr/>
          </p:nvGrpSpPr>
          <p:grpSpPr>
            <a:xfrm>
              <a:off x="5378880" y="685797"/>
              <a:ext cx="2641171" cy="2527890"/>
              <a:chOff x="5378880" y="685797"/>
              <a:chExt cx="2641171" cy="2527890"/>
            </a:xfrm>
          </p:grpSpPr>
          <p:sp>
            <p:nvSpPr>
              <p:cNvPr id="7" name="Freeform: Shape 6">
                <a:extLst>
                  <a:ext uri="{FF2B5EF4-FFF2-40B4-BE49-F238E27FC236}">
                    <a16:creationId xmlns:a16="http://schemas.microsoft.com/office/drawing/2014/main" id="{D9244183-22E3-45ED-A220-EAEBB94FA82E}"/>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6E7CC313-D5F3-4E72-A806-53D14F1BDF3C}"/>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41964C14-D89C-4460-99CD-F27E5DB19650}"/>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Shape 9">
                <a:extLst>
                  <a:ext uri="{FF2B5EF4-FFF2-40B4-BE49-F238E27FC236}">
                    <a16:creationId xmlns:a16="http://schemas.microsoft.com/office/drawing/2014/main" id="{B48FDB48-0C7B-481C-A588-36F88ABC7439}"/>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ame 10">
                <a:extLst>
                  <a:ext uri="{FF2B5EF4-FFF2-40B4-BE49-F238E27FC236}">
                    <a16:creationId xmlns:a16="http://schemas.microsoft.com/office/drawing/2014/main" id="{57F97347-60CC-4AF5-82F6-7E63EB7C6DA4}"/>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16" name="Group 15">
            <a:extLst>
              <a:ext uri="{FF2B5EF4-FFF2-40B4-BE49-F238E27FC236}">
                <a16:creationId xmlns:a16="http://schemas.microsoft.com/office/drawing/2014/main" id="{B33E528E-786C-46BC-9CBD-9E384982DDD8}"/>
              </a:ext>
            </a:extLst>
          </p:cNvPr>
          <p:cNvGrpSpPr/>
          <p:nvPr userDrawn="1"/>
        </p:nvGrpSpPr>
        <p:grpSpPr>
          <a:xfrm rot="2880000">
            <a:off x="11252748" y="6237866"/>
            <a:ext cx="704315" cy="440773"/>
            <a:chOff x="2456597" y="2892287"/>
            <a:chExt cx="7143278" cy="3352800"/>
          </a:xfrm>
        </p:grpSpPr>
        <p:grpSp>
          <p:nvGrpSpPr>
            <p:cNvPr id="17" name="Group 16">
              <a:extLst>
                <a:ext uri="{FF2B5EF4-FFF2-40B4-BE49-F238E27FC236}">
                  <a16:creationId xmlns:a16="http://schemas.microsoft.com/office/drawing/2014/main" id="{72FD3A14-14BF-4ABC-B44F-68D1B9906365}"/>
                </a:ext>
              </a:extLst>
            </p:cNvPr>
            <p:cNvGrpSpPr/>
            <p:nvPr/>
          </p:nvGrpSpPr>
          <p:grpSpPr>
            <a:xfrm flipH="1" flipV="1">
              <a:off x="7010802" y="3991135"/>
              <a:ext cx="2047030" cy="2014794"/>
              <a:chOff x="2956580" y="3099015"/>
              <a:chExt cx="2047031" cy="2014794"/>
            </a:xfrm>
          </p:grpSpPr>
          <p:sp>
            <p:nvSpPr>
              <p:cNvPr id="24" name="Flowchart: Process 23">
                <a:extLst>
                  <a:ext uri="{FF2B5EF4-FFF2-40B4-BE49-F238E27FC236}">
                    <a16:creationId xmlns:a16="http://schemas.microsoft.com/office/drawing/2014/main" id="{A014EF17-0AB1-4C65-8AD0-9C29D7D082FC}"/>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Flowchart: Process 24">
                <a:extLst>
                  <a:ext uri="{FF2B5EF4-FFF2-40B4-BE49-F238E27FC236}">
                    <a16:creationId xmlns:a16="http://schemas.microsoft.com/office/drawing/2014/main" id="{96A56113-7F15-428D-BF46-CC7D62CEBF8D}"/>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8" name="Group 17">
              <a:extLst>
                <a:ext uri="{FF2B5EF4-FFF2-40B4-BE49-F238E27FC236}">
                  <a16:creationId xmlns:a16="http://schemas.microsoft.com/office/drawing/2014/main" id="{B9D0F0AE-5E0C-48FB-BDFC-CF0B71A1142C}"/>
                </a:ext>
              </a:extLst>
            </p:cNvPr>
            <p:cNvGrpSpPr/>
            <p:nvPr/>
          </p:nvGrpSpPr>
          <p:grpSpPr>
            <a:xfrm>
              <a:off x="2956579" y="3099014"/>
              <a:ext cx="2047030" cy="2014794"/>
              <a:chOff x="2956581" y="3099014"/>
              <a:chExt cx="2047031" cy="2014796"/>
            </a:xfrm>
          </p:grpSpPr>
          <p:sp>
            <p:nvSpPr>
              <p:cNvPr id="22" name="Flowchart: Process 21">
                <a:extLst>
                  <a:ext uri="{FF2B5EF4-FFF2-40B4-BE49-F238E27FC236}">
                    <a16:creationId xmlns:a16="http://schemas.microsoft.com/office/drawing/2014/main" id="{D6329941-5210-41B8-87CF-5C95C30B227C}"/>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Flowchart: Process 22">
                <a:extLst>
                  <a:ext uri="{FF2B5EF4-FFF2-40B4-BE49-F238E27FC236}">
                    <a16:creationId xmlns:a16="http://schemas.microsoft.com/office/drawing/2014/main" id="{E868CAF0-7EDC-43A6-BD05-613A31A2393A}"/>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9" name="Freeform 4">
              <a:extLst>
                <a:ext uri="{FF2B5EF4-FFF2-40B4-BE49-F238E27FC236}">
                  <a16:creationId xmlns:a16="http://schemas.microsoft.com/office/drawing/2014/main" id="{00A6B5C4-9B06-448A-A8CA-AC461D851F4F}"/>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0" name="Freeform 5">
              <a:extLst>
                <a:ext uri="{FF2B5EF4-FFF2-40B4-BE49-F238E27FC236}">
                  <a16:creationId xmlns:a16="http://schemas.microsoft.com/office/drawing/2014/main" id="{BA31E1BA-A268-47E4-90FC-212701B8D70E}"/>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1" name="Freeform 6">
              <a:extLst>
                <a:ext uri="{FF2B5EF4-FFF2-40B4-BE49-F238E27FC236}">
                  <a16:creationId xmlns:a16="http://schemas.microsoft.com/office/drawing/2014/main" id="{94B2AB5A-C284-4A44-89EB-DED196BFFCB1}"/>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3645490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BF3C0-ACF7-40CD-993B-52B56D738A2F}"/>
              </a:ext>
            </a:extLst>
          </p:cNvPr>
          <p:cNvPicPr>
            <a:picLocks noChangeAspect="1"/>
          </p:cNvPicPr>
          <p:nvPr userDrawn="1"/>
        </p:nvPicPr>
        <p:blipFill rotWithShape="1">
          <a:blip r:embed="rId2" cstate="email">
            <a:lum bright="70000" contrast="-70000"/>
            <a:extLst>
              <a:ext uri="{28A0092B-C50C-407E-A947-70E740481C1C}">
                <a14:useLocalDpi xmlns:a14="http://schemas.microsoft.com/office/drawing/2010/main"/>
              </a:ext>
            </a:extLst>
          </a:blip>
          <a:srcRect t="-3" r="-23951"/>
          <a:stretch/>
        </p:blipFill>
        <p:spPr>
          <a:xfrm>
            <a:off x="0" y="1198540"/>
            <a:ext cx="1341120" cy="1645920"/>
          </a:xfrm>
          <a:prstGeom prst="rect">
            <a:avLst/>
          </a:prstGeom>
        </p:spPr>
      </p:pic>
      <p:pic>
        <p:nvPicPr>
          <p:cNvPr id="4" name="Picture 3">
            <a:extLst>
              <a:ext uri="{FF2B5EF4-FFF2-40B4-BE49-F238E27FC236}">
                <a16:creationId xmlns:a16="http://schemas.microsoft.com/office/drawing/2014/main" id="{3A876FB3-052E-4778-8773-D8084B34745E}"/>
              </a:ext>
            </a:extLst>
          </p:cNvPr>
          <p:cNvPicPr>
            <a:picLocks noChangeAspect="1"/>
          </p:cNvPicPr>
          <p:nvPr userDrawn="1"/>
        </p:nvPicPr>
        <p:blipFill rotWithShape="1">
          <a:blip r:embed="rId3" cstate="email">
            <a:lum bright="70000" contrast="-70000"/>
            <a:extLst>
              <a:ext uri="{28A0092B-C50C-407E-A947-70E740481C1C}">
                <a14:useLocalDpi xmlns:a14="http://schemas.microsoft.com/office/drawing/2010/main"/>
              </a:ext>
            </a:extLst>
          </a:blip>
          <a:srcRect l="-9"/>
          <a:stretch/>
        </p:blipFill>
        <p:spPr>
          <a:xfrm>
            <a:off x="10241280" y="587642"/>
            <a:ext cx="1950720" cy="4126286"/>
          </a:xfrm>
          <a:prstGeom prst="rect">
            <a:avLst/>
          </a:prstGeom>
        </p:spPr>
      </p:pic>
      <p:grpSp>
        <p:nvGrpSpPr>
          <p:cNvPr id="27" name="Group 26">
            <a:extLst>
              <a:ext uri="{FF2B5EF4-FFF2-40B4-BE49-F238E27FC236}">
                <a16:creationId xmlns:a16="http://schemas.microsoft.com/office/drawing/2014/main" id="{346A5751-E150-42A9-A64B-0C7B3BC921E4}"/>
              </a:ext>
            </a:extLst>
          </p:cNvPr>
          <p:cNvGrpSpPr/>
          <p:nvPr userDrawn="1"/>
        </p:nvGrpSpPr>
        <p:grpSpPr>
          <a:xfrm>
            <a:off x="141334" y="6159615"/>
            <a:ext cx="881617" cy="580477"/>
            <a:chOff x="515570" y="685797"/>
            <a:chExt cx="7504481" cy="6588154"/>
          </a:xfrm>
        </p:grpSpPr>
        <p:grpSp>
          <p:nvGrpSpPr>
            <p:cNvPr id="28" name="Group 27">
              <a:extLst>
                <a:ext uri="{FF2B5EF4-FFF2-40B4-BE49-F238E27FC236}">
                  <a16:creationId xmlns:a16="http://schemas.microsoft.com/office/drawing/2014/main" id="{A40696B7-1A56-4462-9DBF-A1F0EEB31C35}"/>
                </a:ext>
              </a:extLst>
            </p:cNvPr>
            <p:cNvGrpSpPr/>
            <p:nvPr/>
          </p:nvGrpSpPr>
          <p:grpSpPr>
            <a:xfrm rot="19968187">
              <a:off x="515570" y="2725655"/>
              <a:ext cx="5016922" cy="4548296"/>
              <a:chOff x="2553789" y="1716833"/>
              <a:chExt cx="2609850" cy="2366067"/>
            </a:xfrm>
          </p:grpSpPr>
          <p:sp>
            <p:nvSpPr>
              <p:cNvPr id="35" name="Freeform: Shape 34">
                <a:extLst>
                  <a:ext uri="{FF2B5EF4-FFF2-40B4-BE49-F238E27FC236}">
                    <a16:creationId xmlns:a16="http://schemas.microsoft.com/office/drawing/2014/main" id="{9428DF89-1FEB-451C-8A72-AF0DA4BC5622}"/>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Freeform: Shape 35">
                <a:extLst>
                  <a:ext uri="{FF2B5EF4-FFF2-40B4-BE49-F238E27FC236}">
                    <a16:creationId xmlns:a16="http://schemas.microsoft.com/office/drawing/2014/main" id="{68C4A057-51EB-4C1F-9640-F54D14AC6F96}"/>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7" name="Freeform: Shape 36">
                <a:extLst>
                  <a:ext uri="{FF2B5EF4-FFF2-40B4-BE49-F238E27FC236}">
                    <a16:creationId xmlns:a16="http://schemas.microsoft.com/office/drawing/2014/main" id="{4324B5DE-FB09-4436-AD24-50347A308FC5}"/>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Freeform: Shape 37">
                <a:extLst>
                  <a:ext uri="{FF2B5EF4-FFF2-40B4-BE49-F238E27FC236}">
                    <a16:creationId xmlns:a16="http://schemas.microsoft.com/office/drawing/2014/main" id="{949CA4F7-74DD-47C3-986B-A7897E62ABE7}"/>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29" name="Group 28">
              <a:extLst>
                <a:ext uri="{FF2B5EF4-FFF2-40B4-BE49-F238E27FC236}">
                  <a16:creationId xmlns:a16="http://schemas.microsoft.com/office/drawing/2014/main" id="{22FB8F64-8AA9-478D-BE1F-5702F1237233}"/>
                </a:ext>
              </a:extLst>
            </p:cNvPr>
            <p:cNvGrpSpPr/>
            <p:nvPr/>
          </p:nvGrpSpPr>
          <p:grpSpPr>
            <a:xfrm>
              <a:off x="5378880" y="685797"/>
              <a:ext cx="2641171" cy="2527890"/>
              <a:chOff x="5378880" y="685797"/>
              <a:chExt cx="2641171" cy="2527890"/>
            </a:xfrm>
          </p:grpSpPr>
          <p:sp>
            <p:nvSpPr>
              <p:cNvPr id="30" name="Freeform: Shape 29">
                <a:extLst>
                  <a:ext uri="{FF2B5EF4-FFF2-40B4-BE49-F238E27FC236}">
                    <a16:creationId xmlns:a16="http://schemas.microsoft.com/office/drawing/2014/main" id="{B2FEA8F5-5A82-4C47-980D-90CEA607417F}"/>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Freeform: Shape 30">
                <a:extLst>
                  <a:ext uri="{FF2B5EF4-FFF2-40B4-BE49-F238E27FC236}">
                    <a16:creationId xmlns:a16="http://schemas.microsoft.com/office/drawing/2014/main" id="{6BB1B6F8-BBFB-46AF-9E87-470504DD98D6}"/>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reeform: Shape 31">
                <a:extLst>
                  <a:ext uri="{FF2B5EF4-FFF2-40B4-BE49-F238E27FC236}">
                    <a16:creationId xmlns:a16="http://schemas.microsoft.com/office/drawing/2014/main" id="{909F1F72-6B2C-42B3-968B-36C6DAEB56C9}"/>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 name="Freeform: Shape 32">
                <a:extLst>
                  <a:ext uri="{FF2B5EF4-FFF2-40B4-BE49-F238E27FC236}">
                    <a16:creationId xmlns:a16="http://schemas.microsoft.com/office/drawing/2014/main" id="{77C675CE-3463-431A-8EF5-74E0395D5872}"/>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 name="Frame 33">
                <a:extLst>
                  <a:ext uri="{FF2B5EF4-FFF2-40B4-BE49-F238E27FC236}">
                    <a16:creationId xmlns:a16="http://schemas.microsoft.com/office/drawing/2014/main" id="{77C2241D-896D-49DD-9BA2-4E1809DDE9D5}"/>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39" name="Group 38">
            <a:extLst>
              <a:ext uri="{FF2B5EF4-FFF2-40B4-BE49-F238E27FC236}">
                <a16:creationId xmlns:a16="http://schemas.microsoft.com/office/drawing/2014/main" id="{367D3E00-02C5-428A-88B3-06224C86E874}"/>
              </a:ext>
            </a:extLst>
          </p:cNvPr>
          <p:cNvGrpSpPr/>
          <p:nvPr userDrawn="1"/>
        </p:nvGrpSpPr>
        <p:grpSpPr>
          <a:xfrm rot="2880000">
            <a:off x="11252748" y="6237866"/>
            <a:ext cx="704315" cy="440773"/>
            <a:chOff x="2456597" y="2892287"/>
            <a:chExt cx="7143278" cy="3352800"/>
          </a:xfrm>
        </p:grpSpPr>
        <p:grpSp>
          <p:nvGrpSpPr>
            <p:cNvPr id="40" name="Group 39">
              <a:extLst>
                <a:ext uri="{FF2B5EF4-FFF2-40B4-BE49-F238E27FC236}">
                  <a16:creationId xmlns:a16="http://schemas.microsoft.com/office/drawing/2014/main" id="{9A2756A7-40A1-447D-8951-5C7243A9BB75}"/>
                </a:ext>
              </a:extLst>
            </p:cNvPr>
            <p:cNvGrpSpPr/>
            <p:nvPr/>
          </p:nvGrpSpPr>
          <p:grpSpPr>
            <a:xfrm flipH="1" flipV="1">
              <a:off x="7010802" y="3991135"/>
              <a:ext cx="2047030" cy="2014794"/>
              <a:chOff x="2956580" y="3099015"/>
              <a:chExt cx="2047031" cy="2014794"/>
            </a:xfrm>
          </p:grpSpPr>
          <p:sp>
            <p:nvSpPr>
              <p:cNvPr id="47" name="Flowchart: Process 46">
                <a:extLst>
                  <a:ext uri="{FF2B5EF4-FFF2-40B4-BE49-F238E27FC236}">
                    <a16:creationId xmlns:a16="http://schemas.microsoft.com/office/drawing/2014/main" id="{4F59812B-A1E7-4C47-AB7B-77FFEC0EC60D}"/>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Flowchart: Process 47">
                <a:extLst>
                  <a:ext uri="{FF2B5EF4-FFF2-40B4-BE49-F238E27FC236}">
                    <a16:creationId xmlns:a16="http://schemas.microsoft.com/office/drawing/2014/main" id="{2C7A44A9-8401-4E22-9A51-4576390F850A}"/>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41" name="Group 40">
              <a:extLst>
                <a:ext uri="{FF2B5EF4-FFF2-40B4-BE49-F238E27FC236}">
                  <a16:creationId xmlns:a16="http://schemas.microsoft.com/office/drawing/2014/main" id="{C735DE14-9445-4E8A-ABBD-55911B5BDB86}"/>
                </a:ext>
              </a:extLst>
            </p:cNvPr>
            <p:cNvGrpSpPr/>
            <p:nvPr/>
          </p:nvGrpSpPr>
          <p:grpSpPr>
            <a:xfrm>
              <a:off x="2956579" y="3099014"/>
              <a:ext cx="2047030" cy="2014794"/>
              <a:chOff x="2956581" y="3099014"/>
              <a:chExt cx="2047031" cy="2014796"/>
            </a:xfrm>
          </p:grpSpPr>
          <p:sp>
            <p:nvSpPr>
              <p:cNvPr id="45" name="Flowchart: Process 44">
                <a:extLst>
                  <a:ext uri="{FF2B5EF4-FFF2-40B4-BE49-F238E27FC236}">
                    <a16:creationId xmlns:a16="http://schemas.microsoft.com/office/drawing/2014/main" id="{EBA9C627-B7FA-4945-A2D6-857E0A27067B}"/>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6" name="Flowchart: Process 45">
                <a:extLst>
                  <a:ext uri="{FF2B5EF4-FFF2-40B4-BE49-F238E27FC236}">
                    <a16:creationId xmlns:a16="http://schemas.microsoft.com/office/drawing/2014/main" id="{4B28EED7-2C5F-418D-9E8B-95D55AB22496}"/>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2" name="Freeform 4">
              <a:extLst>
                <a:ext uri="{FF2B5EF4-FFF2-40B4-BE49-F238E27FC236}">
                  <a16:creationId xmlns:a16="http://schemas.microsoft.com/office/drawing/2014/main" id="{090198DE-B887-44C0-B8EF-97C34B66FBA3}"/>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3" name="Freeform 5">
              <a:extLst>
                <a:ext uri="{FF2B5EF4-FFF2-40B4-BE49-F238E27FC236}">
                  <a16:creationId xmlns:a16="http://schemas.microsoft.com/office/drawing/2014/main" id="{46ABC0D9-029E-465D-AF16-D079ED2C295C}"/>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44" name="Freeform 6">
              <a:extLst>
                <a:ext uri="{FF2B5EF4-FFF2-40B4-BE49-F238E27FC236}">
                  <a16:creationId xmlns:a16="http://schemas.microsoft.com/office/drawing/2014/main" id="{350CC62B-1072-4A7C-AE8A-2F85B7642E0D}"/>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408821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681B30-6A02-42A5-8510-49E1C4FE9A2A}"/>
              </a:ext>
            </a:extLst>
          </p:cNvPr>
          <p:cNvGrpSpPr/>
          <p:nvPr userDrawn="1"/>
        </p:nvGrpSpPr>
        <p:grpSpPr>
          <a:xfrm>
            <a:off x="141334" y="6159615"/>
            <a:ext cx="881617" cy="580477"/>
            <a:chOff x="515570" y="685797"/>
            <a:chExt cx="7504481" cy="6588154"/>
          </a:xfrm>
        </p:grpSpPr>
        <p:grpSp>
          <p:nvGrpSpPr>
            <p:cNvPr id="4" name="Group 3">
              <a:extLst>
                <a:ext uri="{FF2B5EF4-FFF2-40B4-BE49-F238E27FC236}">
                  <a16:creationId xmlns:a16="http://schemas.microsoft.com/office/drawing/2014/main" id="{F65F90C7-3CF0-49C3-9211-785F2C83CD1C}"/>
                </a:ext>
              </a:extLst>
            </p:cNvPr>
            <p:cNvGrpSpPr/>
            <p:nvPr/>
          </p:nvGrpSpPr>
          <p:grpSpPr>
            <a:xfrm rot="19968187">
              <a:off x="515570" y="2725655"/>
              <a:ext cx="5016922" cy="4548296"/>
              <a:chOff x="2553789" y="1716833"/>
              <a:chExt cx="2609850" cy="2366067"/>
            </a:xfrm>
          </p:grpSpPr>
          <p:sp>
            <p:nvSpPr>
              <p:cNvPr id="11" name="Freeform: Shape 10">
                <a:extLst>
                  <a:ext uri="{FF2B5EF4-FFF2-40B4-BE49-F238E27FC236}">
                    <a16:creationId xmlns:a16="http://schemas.microsoft.com/office/drawing/2014/main" id="{12AA539E-CB24-400A-9C12-24799676B41A}"/>
                  </a:ext>
                </a:extLst>
              </p:cNvPr>
              <p:cNvSpPr/>
              <p:nvPr/>
            </p:nvSpPr>
            <p:spPr>
              <a:xfrm>
                <a:off x="458451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Shape 11">
                <a:extLst>
                  <a:ext uri="{FF2B5EF4-FFF2-40B4-BE49-F238E27FC236}">
                    <a16:creationId xmlns:a16="http://schemas.microsoft.com/office/drawing/2014/main" id="{599CA785-4CAD-4BAC-8EDF-FE76E5AC2FDF}"/>
                  </a:ext>
                </a:extLst>
              </p:cNvPr>
              <p:cNvSpPr/>
              <p:nvPr/>
            </p:nvSpPr>
            <p:spPr>
              <a:xfrm>
                <a:off x="2839172" y="1716833"/>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reeform: Shape 12">
                <a:extLst>
                  <a:ext uri="{FF2B5EF4-FFF2-40B4-BE49-F238E27FC236}">
                    <a16:creationId xmlns:a16="http://schemas.microsoft.com/office/drawing/2014/main" id="{529CA65E-0DF3-483D-A5B2-5B649D6415A1}"/>
                  </a:ext>
                </a:extLst>
              </p:cNvPr>
              <p:cNvSpPr/>
              <p:nvPr/>
            </p:nvSpPr>
            <p:spPr>
              <a:xfrm>
                <a:off x="2553789" y="3651026"/>
                <a:ext cx="2321990" cy="431874"/>
              </a:xfrm>
              <a:custGeom>
                <a:avLst/>
                <a:gdLst>
                  <a:gd name="connsiteX0" fmla="*/ 0 w 2321990"/>
                  <a:gd name="connsiteY0" fmla="*/ 0 h 431874"/>
                  <a:gd name="connsiteX1" fmla="*/ 2031408 w 2321990"/>
                  <a:gd name="connsiteY1" fmla="*/ 2666 h 431874"/>
                  <a:gd name="connsiteX2" fmla="*/ 2321990 w 2321990"/>
                  <a:gd name="connsiteY2" fmla="*/ 431874 h 431874"/>
                  <a:gd name="connsiteX3" fmla="*/ 287916 w 2321990"/>
                  <a:gd name="connsiteY3" fmla="*/ 421210 h 431874"/>
                  <a:gd name="connsiteX4" fmla="*/ 0 w 2321990"/>
                  <a:gd name="connsiteY4" fmla="*/ 0 h 431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1990" h="431874">
                    <a:moveTo>
                      <a:pt x="0" y="0"/>
                    </a:moveTo>
                    <a:lnTo>
                      <a:pt x="2031408" y="2666"/>
                    </a:lnTo>
                    <a:lnTo>
                      <a:pt x="2321990" y="431874"/>
                    </a:lnTo>
                    <a:lnTo>
                      <a:pt x="287916" y="421210"/>
                    </a:lnTo>
                    <a:lnTo>
                      <a:pt x="0" y="0"/>
                    </a:lnTo>
                    <a:close/>
                  </a:path>
                </a:pathLst>
              </a:custGeom>
              <a:solidFill>
                <a:srgbClr val="0073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reeform: Shape 13">
                <a:extLst>
                  <a:ext uri="{FF2B5EF4-FFF2-40B4-BE49-F238E27FC236}">
                    <a16:creationId xmlns:a16="http://schemas.microsoft.com/office/drawing/2014/main" id="{22D0FEA2-3426-4968-B77F-BA3519FE5A80}"/>
                  </a:ext>
                </a:extLst>
              </p:cNvPr>
              <p:cNvSpPr/>
              <p:nvPr/>
            </p:nvSpPr>
            <p:spPr>
              <a:xfrm>
                <a:off x="2553789" y="1720700"/>
                <a:ext cx="579120" cy="2362200"/>
              </a:xfrm>
              <a:custGeom>
                <a:avLst/>
                <a:gdLst>
                  <a:gd name="connsiteX0" fmla="*/ 0 w 579120"/>
                  <a:gd name="connsiteY0" fmla="*/ 1950720 h 2362200"/>
                  <a:gd name="connsiteX1" fmla="*/ 293370 w 579120"/>
                  <a:gd name="connsiteY1" fmla="*/ 0 h 2362200"/>
                  <a:gd name="connsiteX2" fmla="*/ 579120 w 579120"/>
                  <a:gd name="connsiteY2" fmla="*/ 419100 h 2362200"/>
                  <a:gd name="connsiteX3" fmla="*/ 289560 w 579120"/>
                  <a:gd name="connsiteY3" fmla="*/ 2362200 h 2362200"/>
                  <a:gd name="connsiteX4" fmla="*/ 0 w 579120"/>
                  <a:gd name="connsiteY4" fmla="*/ 195072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120" h="2362200">
                    <a:moveTo>
                      <a:pt x="0" y="1950720"/>
                    </a:moveTo>
                    <a:lnTo>
                      <a:pt x="293370" y="0"/>
                    </a:lnTo>
                    <a:lnTo>
                      <a:pt x="579120" y="419100"/>
                    </a:lnTo>
                    <a:lnTo>
                      <a:pt x="289560" y="2362200"/>
                    </a:lnTo>
                    <a:lnTo>
                      <a:pt x="0" y="1950720"/>
                    </a:lnTo>
                    <a:close/>
                  </a:path>
                </a:pathLst>
              </a:cu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grpSp>
          <p:nvGrpSpPr>
            <p:cNvPr id="5" name="Group 4">
              <a:extLst>
                <a:ext uri="{FF2B5EF4-FFF2-40B4-BE49-F238E27FC236}">
                  <a16:creationId xmlns:a16="http://schemas.microsoft.com/office/drawing/2014/main" id="{77E1B47E-F61A-497D-AF22-C0774DA755E1}"/>
                </a:ext>
              </a:extLst>
            </p:cNvPr>
            <p:cNvGrpSpPr/>
            <p:nvPr/>
          </p:nvGrpSpPr>
          <p:grpSpPr>
            <a:xfrm>
              <a:off x="5378880" y="685797"/>
              <a:ext cx="2641171" cy="2527890"/>
              <a:chOff x="5378880" y="685797"/>
              <a:chExt cx="2641171" cy="2527890"/>
            </a:xfrm>
          </p:grpSpPr>
          <p:sp>
            <p:nvSpPr>
              <p:cNvPr id="6" name="Freeform: Shape 5">
                <a:extLst>
                  <a:ext uri="{FF2B5EF4-FFF2-40B4-BE49-F238E27FC236}">
                    <a16:creationId xmlns:a16="http://schemas.microsoft.com/office/drawing/2014/main" id="{A29B1CF3-AA99-4C58-BC66-D429FA682CBF}"/>
                  </a:ext>
                </a:extLst>
              </p:cNvPr>
              <p:cNvSpPr/>
              <p:nvPr/>
            </p:nvSpPr>
            <p:spPr>
              <a:xfrm>
                <a:off x="5378880" y="2437528"/>
                <a:ext cx="2199635" cy="759618"/>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Freeform: Shape 6">
                <a:extLst>
                  <a:ext uri="{FF2B5EF4-FFF2-40B4-BE49-F238E27FC236}">
                    <a16:creationId xmlns:a16="http://schemas.microsoft.com/office/drawing/2014/main" id="{83917FC7-A396-4AC2-B7C0-8D8EB1804A2E}"/>
                  </a:ext>
                </a:extLst>
              </p:cNvPr>
              <p:cNvSpPr/>
              <p:nvPr/>
            </p:nvSpPr>
            <p:spPr>
              <a:xfrm>
                <a:off x="5410200" y="685798"/>
                <a:ext cx="776287" cy="2081213"/>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Shape 7">
                <a:extLst>
                  <a:ext uri="{FF2B5EF4-FFF2-40B4-BE49-F238E27FC236}">
                    <a16:creationId xmlns:a16="http://schemas.microsoft.com/office/drawing/2014/main" id="{B214AB95-F7A5-4EBD-B472-B089A22D8385}"/>
                  </a:ext>
                </a:extLst>
              </p:cNvPr>
              <p:cNvSpPr/>
              <p:nvPr/>
            </p:nvSpPr>
            <p:spPr>
              <a:xfrm>
                <a:off x="7200538" y="1109662"/>
                <a:ext cx="817132" cy="2104025"/>
              </a:xfrm>
              <a:custGeom>
                <a:avLst/>
                <a:gdLst>
                  <a:gd name="connsiteX0" fmla="*/ 776287 w 776287"/>
                  <a:gd name="connsiteY0" fmla="*/ 0 h 2081213"/>
                  <a:gd name="connsiteX1" fmla="*/ 378619 w 776287"/>
                  <a:gd name="connsiteY1" fmla="*/ 1769269 h 2081213"/>
                  <a:gd name="connsiteX2" fmla="*/ 0 w 776287"/>
                  <a:gd name="connsiteY2" fmla="*/ 2081213 h 2081213"/>
                  <a:gd name="connsiteX3" fmla="*/ 397669 w 776287"/>
                  <a:gd name="connsiteY3" fmla="*/ 311944 h 2081213"/>
                  <a:gd name="connsiteX4" fmla="*/ 776287 w 776287"/>
                  <a:gd name="connsiteY4" fmla="*/ 0 h 208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287" h="2081213">
                    <a:moveTo>
                      <a:pt x="776287" y="0"/>
                    </a:moveTo>
                    <a:lnTo>
                      <a:pt x="378619" y="1769269"/>
                    </a:lnTo>
                    <a:lnTo>
                      <a:pt x="0" y="2081213"/>
                    </a:lnTo>
                    <a:lnTo>
                      <a:pt x="397669" y="311944"/>
                    </a:lnTo>
                    <a:lnTo>
                      <a:pt x="776287" y="0"/>
                    </a:lnTo>
                    <a:close/>
                  </a:path>
                </a:pathLst>
              </a:custGeom>
              <a:solidFill>
                <a:srgbClr val="778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Shape 8">
                <a:extLst>
                  <a:ext uri="{FF2B5EF4-FFF2-40B4-BE49-F238E27FC236}">
                    <a16:creationId xmlns:a16="http://schemas.microsoft.com/office/drawing/2014/main" id="{88329A45-A026-4527-AB7F-AA0A60E810AC}"/>
                  </a:ext>
                </a:extLst>
              </p:cNvPr>
              <p:cNvSpPr/>
              <p:nvPr/>
            </p:nvSpPr>
            <p:spPr>
              <a:xfrm>
                <a:off x="5807869" y="685797"/>
                <a:ext cx="2212182" cy="745333"/>
              </a:xfrm>
              <a:custGeom>
                <a:avLst/>
                <a:gdLst>
                  <a:gd name="connsiteX0" fmla="*/ 381000 w 2214563"/>
                  <a:gd name="connsiteY0" fmla="*/ 0 h 759618"/>
                  <a:gd name="connsiteX1" fmla="*/ 2214563 w 2214563"/>
                  <a:gd name="connsiteY1" fmla="*/ 433387 h 759618"/>
                  <a:gd name="connsiteX2" fmla="*/ 1824038 w 2214563"/>
                  <a:gd name="connsiteY2" fmla="*/ 759618 h 759618"/>
                  <a:gd name="connsiteX3" fmla="*/ 0 w 2214563"/>
                  <a:gd name="connsiteY3" fmla="*/ 319087 h 759618"/>
                  <a:gd name="connsiteX4" fmla="*/ 381000 w 2214563"/>
                  <a:gd name="connsiteY4" fmla="*/ 0 h 759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563" h="759618">
                    <a:moveTo>
                      <a:pt x="381000" y="0"/>
                    </a:moveTo>
                    <a:lnTo>
                      <a:pt x="2214563" y="433387"/>
                    </a:lnTo>
                    <a:lnTo>
                      <a:pt x="1824038" y="759618"/>
                    </a:lnTo>
                    <a:lnTo>
                      <a:pt x="0" y="319087"/>
                    </a:lnTo>
                    <a:lnTo>
                      <a:pt x="381000" y="0"/>
                    </a:lnTo>
                    <a:close/>
                  </a:path>
                </a:pathLst>
              </a:custGeom>
              <a:solidFill>
                <a:srgbClr val="8D9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ame 9">
                <a:extLst>
                  <a:ext uri="{FF2B5EF4-FFF2-40B4-BE49-F238E27FC236}">
                    <a16:creationId xmlns:a16="http://schemas.microsoft.com/office/drawing/2014/main" id="{50408598-E5C0-43A6-BEA2-5E9520668754}"/>
                  </a:ext>
                </a:extLst>
              </p:cNvPr>
              <p:cNvSpPr/>
              <p:nvPr/>
            </p:nvSpPr>
            <p:spPr>
              <a:xfrm rot="809787">
                <a:off x="5565661" y="1180429"/>
                <a:ext cx="1878806" cy="1847850"/>
              </a:xfrm>
              <a:prstGeom prst="frame">
                <a:avLst>
                  <a:gd name="adj1" fmla="val 2320"/>
                </a:avLst>
              </a:prstGeom>
              <a:solidFill>
                <a:srgbClr val="00B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grpSp>
      </p:grpSp>
      <p:grpSp>
        <p:nvGrpSpPr>
          <p:cNvPr id="15" name="Group 14">
            <a:extLst>
              <a:ext uri="{FF2B5EF4-FFF2-40B4-BE49-F238E27FC236}">
                <a16:creationId xmlns:a16="http://schemas.microsoft.com/office/drawing/2014/main" id="{C3C3F5F9-7EFA-4847-A41B-B307AAEB9EFB}"/>
              </a:ext>
            </a:extLst>
          </p:cNvPr>
          <p:cNvGrpSpPr/>
          <p:nvPr userDrawn="1"/>
        </p:nvGrpSpPr>
        <p:grpSpPr>
          <a:xfrm rot="2880000">
            <a:off x="11252748" y="6237866"/>
            <a:ext cx="704315" cy="440773"/>
            <a:chOff x="2456597" y="2892287"/>
            <a:chExt cx="7143278" cy="3352800"/>
          </a:xfrm>
        </p:grpSpPr>
        <p:grpSp>
          <p:nvGrpSpPr>
            <p:cNvPr id="16" name="Group 15">
              <a:extLst>
                <a:ext uri="{FF2B5EF4-FFF2-40B4-BE49-F238E27FC236}">
                  <a16:creationId xmlns:a16="http://schemas.microsoft.com/office/drawing/2014/main" id="{25BF8767-8079-46F8-861C-A621FB723C5A}"/>
                </a:ext>
              </a:extLst>
            </p:cNvPr>
            <p:cNvGrpSpPr/>
            <p:nvPr/>
          </p:nvGrpSpPr>
          <p:grpSpPr>
            <a:xfrm flipH="1" flipV="1">
              <a:off x="7010802" y="3991135"/>
              <a:ext cx="2047030" cy="2014794"/>
              <a:chOff x="2956580" y="3099015"/>
              <a:chExt cx="2047031" cy="2014794"/>
            </a:xfrm>
          </p:grpSpPr>
          <p:sp>
            <p:nvSpPr>
              <p:cNvPr id="23" name="Flowchart: Process 22">
                <a:extLst>
                  <a:ext uri="{FF2B5EF4-FFF2-40B4-BE49-F238E27FC236}">
                    <a16:creationId xmlns:a16="http://schemas.microsoft.com/office/drawing/2014/main" id="{14248A57-F9CB-4E43-B86E-680A4288E152}"/>
                  </a:ext>
                </a:extLst>
              </p:cNvPr>
              <p:cNvSpPr/>
              <p:nvPr/>
            </p:nvSpPr>
            <p:spPr>
              <a:xfrm>
                <a:off x="2956580" y="3285524"/>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Flowchart: Process 23">
                <a:extLst>
                  <a:ext uri="{FF2B5EF4-FFF2-40B4-BE49-F238E27FC236}">
                    <a16:creationId xmlns:a16="http://schemas.microsoft.com/office/drawing/2014/main" id="{476D7C6F-2B44-490A-96EF-EBE909275819}"/>
                  </a:ext>
                </a:extLst>
              </p:cNvPr>
              <p:cNvSpPr/>
              <p:nvPr/>
            </p:nvSpPr>
            <p:spPr>
              <a:xfrm>
                <a:off x="3356390" y="3099015"/>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7" name="Group 16">
              <a:extLst>
                <a:ext uri="{FF2B5EF4-FFF2-40B4-BE49-F238E27FC236}">
                  <a16:creationId xmlns:a16="http://schemas.microsoft.com/office/drawing/2014/main" id="{1F2A0696-9A9D-4C76-9091-45FFFC6C18D9}"/>
                </a:ext>
              </a:extLst>
            </p:cNvPr>
            <p:cNvGrpSpPr/>
            <p:nvPr/>
          </p:nvGrpSpPr>
          <p:grpSpPr>
            <a:xfrm>
              <a:off x="2956579" y="3099014"/>
              <a:ext cx="2047030" cy="2014794"/>
              <a:chOff x="2956581" y="3099014"/>
              <a:chExt cx="2047031" cy="2014796"/>
            </a:xfrm>
          </p:grpSpPr>
          <p:sp>
            <p:nvSpPr>
              <p:cNvPr id="21" name="Flowchart: Process 20">
                <a:extLst>
                  <a:ext uri="{FF2B5EF4-FFF2-40B4-BE49-F238E27FC236}">
                    <a16:creationId xmlns:a16="http://schemas.microsoft.com/office/drawing/2014/main" id="{4AC68378-90AC-4141-B6A5-6DDB5A05CB8D}"/>
                  </a:ext>
                </a:extLst>
              </p:cNvPr>
              <p:cNvSpPr/>
              <p:nvPr/>
            </p:nvSpPr>
            <p:spPr>
              <a:xfrm>
                <a:off x="2956581" y="3285525"/>
                <a:ext cx="946679" cy="1828285"/>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Flowchart: Process 21">
                <a:extLst>
                  <a:ext uri="{FF2B5EF4-FFF2-40B4-BE49-F238E27FC236}">
                    <a16:creationId xmlns:a16="http://schemas.microsoft.com/office/drawing/2014/main" id="{E5731F2F-7236-4CA7-9F12-26E186DF3707}"/>
                  </a:ext>
                </a:extLst>
              </p:cNvPr>
              <p:cNvSpPr/>
              <p:nvPr/>
            </p:nvSpPr>
            <p:spPr>
              <a:xfrm>
                <a:off x="3356391" y="3099014"/>
                <a:ext cx="1647221" cy="982244"/>
              </a:xfrm>
              <a:prstGeom prst="flowChartProcess">
                <a:avLst/>
              </a:prstGeom>
              <a:solidFill>
                <a:srgbClr val="19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8" name="Freeform 4">
              <a:extLst>
                <a:ext uri="{FF2B5EF4-FFF2-40B4-BE49-F238E27FC236}">
                  <a16:creationId xmlns:a16="http://schemas.microsoft.com/office/drawing/2014/main" id="{8067B854-5609-4695-98B6-6EA68235ABE4}"/>
                </a:ext>
              </a:extLst>
            </p:cNvPr>
            <p:cNvSpPr>
              <a:spLocks/>
            </p:cNvSpPr>
            <p:nvPr/>
          </p:nvSpPr>
          <p:spPr bwMode="auto">
            <a:xfrm>
              <a:off x="2472590" y="2905936"/>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19" name="Freeform 5">
              <a:extLst>
                <a:ext uri="{FF2B5EF4-FFF2-40B4-BE49-F238E27FC236}">
                  <a16:creationId xmlns:a16="http://schemas.microsoft.com/office/drawing/2014/main" id="{7B7B7295-A234-44CC-8B43-806E41D02751}"/>
                </a:ext>
              </a:extLst>
            </p:cNvPr>
            <p:cNvSpPr>
              <a:spLocks/>
            </p:cNvSpPr>
            <p:nvPr/>
          </p:nvSpPr>
          <p:spPr bwMode="auto">
            <a:xfrm rot="10800000">
              <a:off x="5996252" y="3550791"/>
              <a:ext cx="3571639" cy="2667000"/>
            </a:xfrm>
            <a:custGeom>
              <a:avLst/>
              <a:gdLst>
                <a:gd name="T0" fmla="*/ 1488 w 1920"/>
                <a:gd name="T1" fmla="*/ 1056 h 1680"/>
                <a:gd name="T2" fmla="*/ 864 w 1920"/>
                <a:gd name="T3" fmla="*/ 432 h 1680"/>
                <a:gd name="T4" fmla="*/ 432 w 1920"/>
                <a:gd name="T5" fmla="*/ 432 h 1680"/>
                <a:gd name="T6" fmla="*/ 432 w 1920"/>
                <a:gd name="T7" fmla="*/ 1248 h 1680"/>
                <a:gd name="T8" fmla="*/ 1248 w 1920"/>
                <a:gd name="T9" fmla="*/ 1248 h 1680"/>
                <a:gd name="T10" fmla="*/ 1296 w 1920"/>
                <a:gd name="T11" fmla="*/ 1248 h 1680"/>
                <a:gd name="T12" fmla="*/ 864 w 1920"/>
                <a:gd name="T13" fmla="*/ 1680 h 1680"/>
                <a:gd name="T14" fmla="*/ 0 w 1920"/>
                <a:gd name="T15" fmla="*/ 1680 h 1680"/>
                <a:gd name="T16" fmla="*/ 0 w 1920"/>
                <a:gd name="T17" fmla="*/ 0 h 1680"/>
                <a:gd name="T18" fmla="*/ 1296 w 1920"/>
                <a:gd name="T19" fmla="*/ 0 h 1680"/>
                <a:gd name="T20" fmla="*/ 1920 w 1920"/>
                <a:gd name="T21" fmla="*/ 624 h 1680"/>
                <a:gd name="T22" fmla="*/ 1488 w 1920"/>
                <a:gd name="T23" fmla="*/ 1056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0" h="1680">
                  <a:moveTo>
                    <a:pt x="1488" y="1056"/>
                  </a:moveTo>
                  <a:lnTo>
                    <a:pt x="864" y="432"/>
                  </a:lnTo>
                  <a:lnTo>
                    <a:pt x="432" y="432"/>
                  </a:lnTo>
                  <a:lnTo>
                    <a:pt x="432" y="1248"/>
                  </a:lnTo>
                  <a:lnTo>
                    <a:pt x="1248" y="1248"/>
                  </a:lnTo>
                  <a:lnTo>
                    <a:pt x="1296" y="1248"/>
                  </a:lnTo>
                  <a:lnTo>
                    <a:pt x="864" y="1680"/>
                  </a:lnTo>
                  <a:lnTo>
                    <a:pt x="0" y="1680"/>
                  </a:lnTo>
                  <a:lnTo>
                    <a:pt x="0" y="0"/>
                  </a:lnTo>
                  <a:lnTo>
                    <a:pt x="1296" y="0"/>
                  </a:lnTo>
                  <a:lnTo>
                    <a:pt x="1920" y="624"/>
                  </a:lnTo>
                  <a:lnTo>
                    <a:pt x="1488" y="1056"/>
                  </a:lnTo>
                  <a:close/>
                </a:path>
              </a:pathLst>
            </a:custGeom>
            <a:solidFill>
              <a:srgbClr val="00738C"/>
            </a:solidFill>
            <a:ln w="57150" cmpd="sng">
              <a:noFill/>
              <a:round/>
              <a:headEnd/>
              <a:tailEnd/>
            </a:ln>
            <a:effectLst/>
          </p:spPr>
          <p:txBody>
            <a:bodyPr/>
            <a:lstStyle/>
            <a:p>
              <a:endParaRPr lang="en-US" sz="1800"/>
            </a:p>
          </p:txBody>
        </p:sp>
        <p:sp>
          <p:nvSpPr>
            <p:cNvPr id="20" name="Freeform 6">
              <a:extLst>
                <a:ext uri="{FF2B5EF4-FFF2-40B4-BE49-F238E27FC236}">
                  <a16:creationId xmlns:a16="http://schemas.microsoft.com/office/drawing/2014/main" id="{B41C17C1-CC66-4CC7-A627-975456B0A913}"/>
                </a:ext>
              </a:extLst>
            </p:cNvPr>
            <p:cNvSpPr>
              <a:spLocks/>
            </p:cNvSpPr>
            <p:nvPr/>
          </p:nvSpPr>
          <p:spPr bwMode="auto">
            <a:xfrm>
              <a:off x="2456597" y="2892287"/>
              <a:ext cx="7143278" cy="3352800"/>
            </a:xfrm>
            <a:custGeom>
              <a:avLst/>
              <a:gdLst>
                <a:gd name="T0" fmla="*/ 1248 w 3840"/>
                <a:gd name="T1" fmla="*/ 2112 h 2112"/>
                <a:gd name="T2" fmla="*/ 432 w 3840"/>
                <a:gd name="T3" fmla="*/ 2112 h 2112"/>
                <a:gd name="T4" fmla="*/ 0 w 3840"/>
                <a:gd name="T5" fmla="*/ 1680 h 2112"/>
                <a:gd name="T6" fmla="*/ 864 w 3840"/>
                <a:gd name="T7" fmla="*/ 1680 h 2112"/>
                <a:gd name="T8" fmla="*/ 2544 w 3840"/>
                <a:gd name="T9" fmla="*/ 0 h 2112"/>
                <a:gd name="T10" fmla="*/ 3408 w 3840"/>
                <a:gd name="T11" fmla="*/ 0 h 2112"/>
                <a:gd name="T12" fmla="*/ 3840 w 3840"/>
                <a:gd name="T13" fmla="*/ 432 h 2112"/>
                <a:gd name="T14" fmla="*/ 2976 w 3840"/>
                <a:gd name="T15" fmla="*/ 432 h 2112"/>
                <a:gd name="T16" fmla="*/ 1248 w 3840"/>
                <a:gd name="T17" fmla="*/ 2112 h 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0" h="2112">
                  <a:moveTo>
                    <a:pt x="1248" y="2112"/>
                  </a:moveTo>
                  <a:lnTo>
                    <a:pt x="432" y="2112"/>
                  </a:lnTo>
                  <a:lnTo>
                    <a:pt x="0" y="1680"/>
                  </a:lnTo>
                  <a:lnTo>
                    <a:pt x="864" y="1680"/>
                  </a:lnTo>
                  <a:lnTo>
                    <a:pt x="2544" y="0"/>
                  </a:lnTo>
                  <a:lnTo>
                    <a:pt x="3408" y="0"/>
                  </a:lnTo>
                  <a:lnTo>
                    <a:pt x="3840" y="432"/>
                  </a:lnTo>
                  <a:lnTo>
                    <a:pt x="2976" y="432"/>
                  </a:lnTo>
                  <a:lnTo>
                    <a:pt x="1248" y="2112"/>
                  </a:lnTo>
                  <a:close/>
                </a:path>
              </a:pathLst>
            </a:custGeom>
            <a:solidFill>
              <a:srgbClr val="00B0DA"/>
            </a:solidFill>
            <a:ln w="57150" cmpd="sng">
              <a:noFill/>
              <a:round/>
              <a:headEnd/>
              <a:tailEnd/>
            </a:ln>
            <a:effectLst/>
          </p:spPr>
          <p:txBody>
            <a:bodyPr/>
            <a:lstStyle/>
            <a:p>
              <a:endParaRPr lang="en-US" sz="1800"/>
            </a:p>
          </p:txBody>
        </p:sp>
      </p:grpSp>
    </p:spTree>
    <p:extLst>
      <p:ext uri="{BB962C8B-B14F-4D97-AF65-F5344CB8AC3E}">
        <p14:creationId xmlns:p14="http://schemas.microsoft.com/office/powerpoint/2010/main" val="2835020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839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A0460BC-5963-4972-92A8-B972B783B04A}"/>
              </a:ext>
            </a:extLst>
          </p:cNvPr>
          <p:cNvSpPr>
            <a:spLocks noGrp="1"/>
          </p:cNvSpPr>
          <p:nvPr>
            <p:ph type="subTitle" idx="1"/>
          </p:nvPr>
        </p:nvSpPr>
        <p:spPr>
          <a:xfrm>
            <a:off x="0" y="0"/>
            <a:ext cx="12192000" cy="457200"/>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59140635"/>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7E9D9CF-F6DA-4BF1-AE00-3B5E3A7840CC}"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78862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5D3FF1-AAB0-4542-B5A3-0F5A900165EE}" type="datetime1">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22385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80024D-D7CE-47D8-86D4-3F76B10BCE6B}"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79661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1AC266-7F94-4099-B11F-57A58251E696}" type="datetime1">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296762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42DD8C-D2A8-4B87-9C85-CD5A53EFBB5F}" type="datetime1">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201878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53815-2B9D-4A6F-8E8B-9C36FE088360}" type="datetime1">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59960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62AB6-C761-49F8-B0B0-40331FBA9B90}"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25922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74553-B635-4971-892C-B0B629D72E95}" type="datetime1">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B0577F-FD3A-4045-8506-FCEBD73AA348}" type="slidenum">
              <a:rPr lang="en-US" smtClean="0"/>
              <a:t>‹#›</a:t>
            </a:fld>
            <a:endParaRPr lang="en-US"/>
          </a:p>
        </p:txBody>
      </p:sp>
    </p:spTree>
    <p:extLst>
      <p:ext uri="{BB962C8B-B14F-4D97-AF65-F5344CB8AC3E}">
        <p14:creationId xmlns:p14="http://schemas.microsoft.com/office/powerpoint/2010/main" val="167535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6EE97-230C-4792-A0A4-5F9B7285ADAC}" type="datetime1">
              <a:rPr lang="en-US" smtClean="0"/>
              <a:t>3/4/2019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B0577F-FD3A-4045-8506-FCEBD73AA348}" type="slidenum">
              <a:rPr lang="en-US" smtClean="0"/>
              <a:t>‹#›</a:t>
            </a:fld>
            <a:endParaRPr lang="en-US"/>
          </a:p>
        </p:txBody>
      </p:sp>
    </p:spTree>
    <p:extLst>
      <p:ext uri="{BB962C8B-B14F-4D97-AF65-F5344CB8AC3E}">
        <p14:creationId xmlns:p14="http://schemas.microsoft.com/office/powerpoint/2010/main" val="922353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4671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2955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tiff"/></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2.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24.emf"/><Relationship Id="rId11" Type="http://schemas.openxmlformats.org/officeDocument/2006/relationships/image" Target="../media/image27.emf"/><Relationship Id="rId5" Type="http://schemas.openxmlformats.org/officeDocument/2006/relationships/oleObject" Target="../embeddings/oleObject5.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oleObject" Target="../embeddings/oleObject12.bin"/><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24.emf"/><Relationship Id="rId11" Type="http://schemas.openxmlformats.org/officeDocument/2006/relationships/image" Target="../media/image27.emf"/><Relationship Id="rId5" Type="http://schemas.openxmlformats.org/officeDocument/2006/relationships/oleObject" Target="../embeddings/oleObject9.bin"/><Relationship Id="rId10" Type="http://schemas.openxmlformats.org/officeDocument/2006/relationships/image" Target="../media/image26.emf"/><Relationship Id="rId4" Type="http://schemas.openxmlformats.org/officeDocument/2006/relationships/image" Target="../media/image23.emf"/><Relationship Id="rId9"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1.emf"/><Relationship Id="rId3" Type="http://schemas.openxmlformats.org/officeDocument/2006/relationships/oleObject" Target="../embeddings/oleObject14.bin"/><Relationship Id="rId7" Type="http://schemas.openxmlformats.org/officeDocument/2006/relationships/image" Target="../media/image29.emf"/><Relationship Id="rId12" Type="http://schemas.openxmlformats.org/officeDocument/2006/relationships/oleObject" Target="../embeddings/oleObject18.bin"/><Relationship Id="rId2" Type="http://schemas.openxmlformats.org/officeDocument/2006/relationships/slideLayout" Target="../slideLayouts/slideLayout19.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embeddings/oleObject17.bin"/><Relationship Id="rId4" Type="http://schemas.openxmlformats.org/officeDocument/2006/relationships/image" Target="../media/image28.emf"/><Relationship Id="rId9"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1.emf"/><Relationship Id="rId3" Type="http://schemas.openxmlformats.org/officeDocument/2006/relationships/oleObject" Target="../embeddings/oleObject19.bin"/><Relationship Id="rId7" Type="http://schemas.openxmlformats.org/officeDocument/2006/relationships/image" Target="../media/image29.emf"/><Relationship Id="rId12" Type="http://schemas.openxmlformats.org/officeDocument/2006/relationships/oleObject" Target="../embeddings/oleObject23.bin"/><Relationship Id="rId2" Type="http://schemas.openxmlformats.org/officeDocument/2006/relationships/slideLayout" Target="../slideLayouts/slideLayout19.xml"/><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embeddings/oleObject22.bin"/><Relationship Id="rId4" Type="http://schemas.openxmlformats.org/officeDocument/2006/relationships/image" Target="../media/image28.emf"/><Relationship Id="rId9" Type="http://schemas.openxmlformats.org/officeDocument/2006/relationships/image" Target="../media/image26.emf"/><Relationship Id="rId14" Type="http://schemas.openxmlformats.org/officeDocument/2006/relationships/image" Target="../media/image33.jpeg"/></Relationships>
</file>

<file path=ppt/slides/_rels/slide16.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26.e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oleObject" Target="../embeddings/oleObject28.bin"/><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image" Target="../media/image35.emf"/><Relationship Id="rId11" Type="http://schemas.openxmlformats.org/officeDocument/2006/relationships/image" Target="../media/image27.emf"/><Relationship Id="rId5" Type="http://schemas.openxmlformats.org/officeDocument/2006/relationships/oleObject" Target="../embeddings/oleObject25.bin"/><Relationship Id="rId10" Type="http://schemas.openxmlformats.org/officeDocument/2006/relationships/image" Target="../media/image37.emf"/><Relationship Id="rId4" Type="http://schemas.openxmlformats.org/officeDocument/2006/relationships/image" Target="../media/image34.emf"/><Relationship Id="rId9"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3.emf"/><Relationship Id="rId2" Type="http://schemas.openxmlformats.org/officeDocument/2006/relationships/slideLayout" Target="../slideLayouts/slideLayout19.xml"/><Relationship Id="rId1" Type="http://schemas.openxmlformats.org/officeDocument/2006/relationships/vmlDrawing" Target="../drawings/vmlDrawing7.vml"/><Relationship Id="rId6" Type="http://schemas.openxmlformats.org/officeDocument/2006/relationships/image" Target="../media/image40.e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2.emf"/><Relationship Id="rId4" Type="http://schemas.openxmlformats.org/officeDocument/2006/relationships/image" Target="../media/image39.emf"/><Relationship Id="rId9" Type="http://schemas.openxmlformats.org/officeDocument/2006/relationships/oleObject" Target="../embeddings/oleObject32.bin"/></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oleObject" Target="../embeddings/oleObject40.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oleObject" Target="../embeddings/oleObject39.bin"/><Relationship Id="rId17" Type="http://schemas.openxmlformats.org/officeDocument/2006/relationships/image" Target="../media/image44.emf"/><Relationship Id="rId2" Type="http://schemas.openxmlformats.org/officeDocument/2006/relationships/slideLayout" Target="../slideLayouts/slideLayout19.xml"/><Relationship Id="rId16" Type="http://schemas.openxmlformats.org/officeDocument/2006/relationships/oleObject" Target="../embeddings/oleObject42.bin"/><Relationship Id="rId1" Type="http://schemas.openxmlformats.org/officeDocument/2006/relationships/vmlDrawing" Target="../drawings/vmlDrawing8.vml"/><Relationship Id="rId6" Type="http://schemas.openxmlformats.org/officeDocument/2006/relationships/image" Target="../media/image42.emf"/><Relationship Id="rId11" Type="http://schemas.openxmlformats.org/officeDocument/2006/relationships/oleObject" Target="../embeddings/oleObject38.bin"/><Relationship Id="rId5" Type="http://schemas.openxmlformats.org/officeDocument/2006/relationships/oleObject" Target="../embeddings/oleObject35.bin"/><Relationship Id="rId15" Type="http://schemas.openxmlformats.org/officeDocument/2006/relationships/oleObject" Target="../embeddings/oleObject41.bin"/><Relationship Id="rId10"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oleObject" Target="../embeddings/oleObject37.bin"/><Relationship Id="rId1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emf"/></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9.xml"/><Relationship Id="rId1" Type="http://schemas.openxmlformats.org/officeDocument/2006/relationships/vmlDrawing" Target="../drawings/vmlDrawing9.vml"/><Relationship Id="rId4" Type="http://schemas.openxmlformats.org/officeDocument/2006/relationships/image" Target="../media/image60.wmf"/></Relationships>
</file>

<file path=ppt/slides/_rels/slide36.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8.png"/><Relationship Id="rId5" Type="http://schemas.openxmlformats.org/officeDocument/2006/relationships/image" Target="../media/image67.emf"/><Relationship Id="rId4" Type="http://schemas.openxmlformats.org/officeDocument/2006/relationships/image" Target="../media/image66.emf"/></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slideLayout" Target="../slideLayouts/slideLayout19.xml"/><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9.xml"/><Relationship Id="rId1" Type="http://schemas.openxmlformats.org/officeDocument/2006/relationships/vmlDrawing" Target="../drawings/vmlDrawing10.vml"/><Relationship Id="rId6" Type="http://schemas.openxmlformats.org/officeDocument/2006/relationships/image" Target="../media/image77.emf"/><Relationship Id="rId5" Type="http://schemas.openxmlformats.org/officeDocument/2006/relationships/oleObject" Target="../embeddings/oleObject45.bin"/><Relationship Id="rId4" Type="http://schemas.openxmlformats.org/officeDocument/2006/relationships/image" Target="../media/image7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79.tiff"/><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oleObject" Target="../embeddings/oleObject46.bin"/><Relationship Id="rId7" Type="http://schemas.openxmlformats.org/officeDocument/2006/relationships/image" Target="../media/image83.jpe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wmf"/></Relationships>
</file>

<file path=ppt/slides/_rels/slide52.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oleObject" Target="../embeddings/oleObject52.bin"/><Relationship Id="rId18" Type="http://schemas.openxmlformats.org/officeDocument/2006/relationships/image" Target="../media/image91.emf"/><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88.emf"/><Relationship Id="rId17" Type="http://schemas.openxmlformats.org/officeDocument/2006/relationships/oleObject" Target="../embeddings/oleObject54.bin"/><Relationship Id="rId2" Type="http://schemas.openxmlformats.org/officeDocument/2006/relationships/slideLayout" Target="../slideLayouts/slideLayout19.xml"/><Relationship Id="rId16" Type="http://schemas.openxmlformats.org/officeDocument/2006/relationships/image" Target="../media/image90.emf"/><Relationship Id="rId20" Type="http://schemas.openxmlformats.org/officeDocument/2006/relationships/image" Target="../media/image92.emf"/><Relationship Id="rId1" Type="http://schemas.openxmlformats.org/officeDocument/2006/relationships/vmlDrawing" Target="../drawings/vmlDrawing12.vml"/><Relationship Id="rId6" Type="http://schemas.openxmlformats.org/officeDocument/2006/relationships/image" Target="../media/image85.emf"/><Relationship Id="rId11" Type="http://schemas.openxmlformats.org/officeDocument/2006/relationships/oleObject" Target="../embeddings/oleObject51.bin"/><Relationship Id="rId5" Type="http://schemas.openxmlformats.org/officeDocument/2006/relationships/oleObject" Target="../embeddings/oleObject48.bin"/><Relationship Id="rId15" Type="http://schemas.openxmlformats.org/officeDocument/2006/relationships/oleObject" Target="../embeddings/oleObject53.bin"/><Relationship Id="rId10" Type="http://schemas.openxmlformats.org/officeDocument/2006/relationships/image" Target="../media/image87.emf"/><Relationship Id="rId19" Type="http://schemas.openxmlformats.org/officeDocument/2006/relationships/oleObject" Target="../embeddings/oleObject55.bin"/><Relationship Id="rId4" Type="http://schemas.openxmlformats.org/officeDocument/2006/relationships/image" Target="../media/image84.emf"/><Relationship Id="rId9" Type="http://schemas.openxmlformats.org/officeDocument/2006/relationships/oleObject" Target="../embeddings/oleObject50.bin"/><Relationship Id="rId14" Type="http://schemas.openxmlformats.org/officeDocument/2006/relationships/image" Target="../media/image89.emf"/></Relationships>
</file>

<file path=ppt/slides/_rels/slide5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3" Type="http://schemas.openxmlformats.org/officeDocument/2006/relationships/oleObject" Target="../embeddings/oleObject61.bin"/><Relationship Id="rId18" Type="http://schemas.openxmlformats.org/officeDocument/2006/relationships/image" Target="../media/image101.wmf"/><Relationship Id="rId26" Type="http://schemas.openxmlformats.org/officeDocument/2006/relationships/image" Target="../media/image105.wmf"/><Relationship Id="rId39" Type="http://schemas.openxmlformats.org/officeDocument/2006/relationships/oleObject" Target="../embeddings/oleObject74.bin"/><Relationship Id="rId21" Type="http://schemas.openxmlformats.org/officeDocument/2006/relationships/oleObject" Target="../embeddings/oleObject65.bin"/><Relationship Id="rId34" Type="http://schemas.openxmlformats.org/officeDocument/2006/relationships/image" Target="../media/image109.wmf"/><Relationship Id="rId42" Type="http://schemas.openxmlformats.org/officeDocument/2006/relationships/image" Target="../media/image113.wmf"/><Relationship Id="rId47" Type="http://schemas.openxmlformats.org/officeDocument/2006/relationships/oleObject" Target="../embeddings/oleObject78.bin"/><Relationship Id="rId50" Type="http://schemas.openxmlformats.org/officeDocument/2006/relationships/image" Target="../media/image117.wmf"/><Relationship Id="rId55" Type="http://schemas.openxmlformats.org/officeDocument/2006/relationships/oleObject" Target="../embeddings/oleObject82.bin"/><Relationship Id="rId63" Type="http://schemas.openxmlformats.org/officeDocument/2006/relationships/oleObject" Target="../embeddings/oleObject86.bin"/><Relationship Id="rId7" Type="http://schemas.openxmlformats.org/officeDocument/2006/relationships/oleObject" Target="../embeddings/oleObject58.bin"/><Relationship Id="rId2" Type="http://schemas.openxmlformats.org/officeDocument/2006/relationships/slideLayout" Target="../slideLayouts/slideLayout19.xml"/><Relationship Id="rId16" Type="http://schemas.openxmlformats.org/officeDocument/2006/relationships/image" Target="../media/image100.wmf"/><Relationship Id="rId29" Type="http://schemas.openxmlformats.org/officeDocument/2006/relationships/oleObject" Target="../embeddings/oleObject69.bin"/><Relationship Id="rId1" Type="http://schemas.openxmlformats.org/officeDocument/2006/relationships/vmlDrawing" Target="../drawings/vmlDrawing13.vml"/><Relationship Id="rId6" Type="http://schemas.openxmlformats.org/officeDocument/2006/relationships/image" Target="../media/image95.wmf"/><Relationship Id="rId11" Type="http://schemas.openxmlformats.org/officeDocument/2006/relationships/oleObject" Target="../embeddings/oleObject60.bin"/><Relationship Id="rId24" Type="http://schemas.openxmlformats.org/officeDocument/2006/relationships/image" Target="../media/image104.wmf"/><Relationship Id="rId32" Type="http://schemas.openxmlformats.org/officeDocument/2006/relationships/image" Target="../media/image108.wmf"/><Relationship Id="rId37" Type="http://schemas.openxmlformats.org/officeDocument/2006/relationships/oleObject" Target="../embeddings/oleObject73.bin"/><Relationship Id="rId40" Type="http://schemas.openxmlformats.org/officeDocument/2006/relationships/image" Target="../media/image112.wmf"/><Relationship Id="rId45" Type="http://schemas.openxmlformats.org/officeDocument/2006/relationships/oleObject" Target="../embeddings/oleObject77.bin"/><Relationship Id="rId53" Type="http://schemas.openxmlformats.org/officeDocument/2006/relationships/oleObject" Target="../embeddings/oleObject81.bin"/><Relationship Id="rId58" Type="http://schemas.openxmlformats.org/officeDocument/2006/relationships/image" Target="../media/image121.wmf"/><Relationship Id="rId66" Type="http://schemas.openxmlformats.org/officeDocument/2006/relationships/image" Target="../media/image125.wmf"/><Relationship Id="rId5" Type="http://schemas.openxmlformats.org/officeDocument/2006/relationships/oleObject" Target="../embeddings/oleObject57.bin"/><Relationship Id="rId15" Type="http://schemas.openxmlformats.org/officeDocument/2006/relationships/oleObject" Target="../embeddings/oleObject62.bin"/><Relationship Id="rId23" Type="http://schemas.openxmlformats.org/officeDocument/2006/relationships/oleObject" Target="../embeddings/oleObject66.bin"/><Relationship Id="rId28" Type="http://schemas.openxmlformats.org/officeDocument/2006/relationships/image" Target="../media/image106.wmf"/><Relationship Id="rId36" Type="http://schemas.openxmlformats.org/officeDocument/2006/relationships/image" Target="../media/image110.wmf"/><Relationship Id="rId49" Type="http://schemas.openxmlformats.org/officeDocument/2006/relationships/oleObject" Target="../embeddings/oleObject79.bin"/><Relationship Id="rId57" Type="http://schemas.openxmlformats.org/officeDocument/2006/relationships/oleObject" Target="../embeddings/oleObject83.bin"/><Relationship Id="rId61" Type="http://schemas.openxmlformats.org/officeDocument/2006/relationships/oleObject" Target="../embeddings/oleObject85.bin"/><Relationship Id="rId10" Type="http://schemas.openxmlformats.org/officeDocument/2006/relationships/image" Target="../media/image97.wmf"/><Relationship Id="rId19" Type="http://schemas.openxmlformats.org/officeDocument/2006/relationships/oleObject" Target="../embeddings/oleObject64.bin"/><Relationship Id="rId31" Type="http://schemas.openxmlformats.org/officeDocument/2006/relationships/oleObject" Target="../embeddings/oleObject70.bin"/><Relationship Id="rId44" Type="http://schemas.openxmlformats.org/officeDocument/2006/relationships/image" Target="../media/image114.wmf"/><Relationship Id="rId52" Type="http://schemas.openxmlformats.org/officeDocument/2006/relationships/image" Target="../media/image118.wmf"/><Relationship Id="rId60" Type="http://schemas.openxmlformats.org/officeDocument/2006/relationships/image" Target="../media/image122.wmf"/><Relationship Id="rId65" Type="http://schemas.openxmlformats.org/officeDocument/2006/relationships/oleObject" Target="../embeddings/oleObject87.bin"/><Relationship Id="rId4" Type="http://schemas.openxmlformats.org/officeDocument/2006/relationships/image" Target="../media/image94.wmf"/><Relationship Id="rId9" Type="http://schemas.openxmlformats.org/officeDocument/2006/relationships/oleObject" Target="../embeddings/oleObject59.bin"/><Relationship Id="rId14" Type="http://schemas.openxmlformats.org/officeDocument/2006/relationships/image" Target="../media/image99.wmf"/><Relationship Id="rId22" Type="http://schemas.openxmlformats.org/officeDocument/2006/relationships/image" Target="../media/image103.wmf"/><Relationship Id="rId27" Type="http://schemas.openxmlformats.org/officeDocument/2006/relationships/oleObject" Target="../embeddings/oleObject68.bin"/><Relationship Id="rId30" Type="http://schemas.openxmlformats.org/officeDocument/2006/relationships/image" Target="../media/image107.wmf"/><Relationship Id="rId35" Type="http://schemas.openxmlformats.org/officeDocument/2006/relationships/oleObject" Target="../embeddings/oleObject72.bin"/><Relationship Id="rId43" Type="http://schemas.openxmlformats.org/officeDocument/2006/relationships/oleObject" Target="../embeddings/oleObject76.bin"/><Relationship Id="rId48" Type="http://schemas.openxmlformats.org/officeDocument/2006/relationships/image" Target="../media/image116.wmf"/><Relationship Id="rId56" Type="http://schemas.openxmlformats.org/officeDocument/2006/relationships/image" Target="../media/image120.wmf"/><Relationship Id="rId64" Type="http://schemas.openxmlformats.org/officeDocument/2006/relationships/image" Target="../media/image124.wmf"/><Relationship Id="rId8" Type="http://schemas.openxmlformats.org/officeDocument/2006/relationships/image" Target="../media/image96.wmf"/><Relationship Id="rId51" Type="http://schemas.openxmlformats.org/officeDocument/2006/relationships/oleObject" Target="../embeddings/oleObject80.bin"/><Relationship Id="rId3" Type="http://schemas.openxmlformats.org/officeDocument/2006/relationships/oleObject" Target="../embeddings/oleObject56.bin"/><Relationship Id="rId12" Type="http://schemas.openxmlformats.org/officeDocument/2006/relationships/image" Target="../media/image98.wmf"/><Relationship Id="rId17" Type="http://schemas.openxmlformats.org/officeDocument/2006/relationships/oleObject" Target="../embeddings/oleObject63.bin"/><Relationship Id="rId25" Type="http://schemas.openxmlformats.org/officeDocument/2006/relationships/oleObject" Target="../embeddings/oleObject67.bin"/><Relationship Id="rId33" Type="http://schemas.openxmlformats.org/officeDocument/2006/relationships/oleObject" Target="../embeddings/oleObject71.bin"/><Relationship Id="rId38" Type="http://schemas.openxmlformats.org/officeDocument/2006/relationships/image" Target="../media/image111.wmf"/><Relationship Id="rId46" Type="http://schemas.openxmlformats.org/officeDocument/2006/relationships/image" Target="../media/image115.wmf"/><Relationship Id="rId59" Type="http://schemas.openxmlformats.org/officeDocument/2006/relationships/oleObject" Target="../embeddings/oleObject84.bin"/><Relationship Id="rId67" Type="http://schemas.openxmlformats.org/officeDocument/2006/relationships/image" Target="../media/image126.jpeg"/><Relationship Id="rId20" Type="http://schemas.openxmlformats.org/officeDocument/2006/relationships/image" Target="../media/image102.wmf"/><Relationship Id="rId41" Type="http://schemas.openxmlformats.org/officeDocument/2006/relationships/oleObject" Target="../embeddings/oleObject75.bin"/><Relationship Id="rId54" Type="http://schemas.openxmlformats.org/officeDocument/2006/relationships/image" Target="../media/image119.wmf"/><Relationship Id="rId62" Type="http://schemas.openxmlformats.org/officeDocument/2006/relationships/image" Target="../media/image123.wmf"/></Relationships>
</file>

<file path=ppt/slides/_rels/slide55.xml.rels><?xml version="1.0" encoding="UTF-8" standalone="yes"?>
<Relationships xmlns="http://schemas.openxmlformats.org/package/2006/relationships"><Relationship Id="rId8" Type="http://schemas.openxmlformats.org/officeDocument/2006/relationships/image" Target="../media/image129.emf"/><Relationship Id="rId13" Type="http://schemas.openxmlformats.org/officeDocument/2006/relationships/oleObject" Target="../embeddings/oleObject93.bin"/><Relationship Id="rId18" Type="http://schemas.openxmlformats.org/officeDocument/2006/relationships/image" Target="../media/image133.emf"/><Relationship Id="rId3" Type="http://schemas.openxmlformats.org/officeDocument/2006/relationships/oleObject" Target="../embeddings/oleObject88.bin"/><Relationship Id="rId21" Type="http://schemas.openxmlformats.org/officeDocument/2006/relationships/oleObject" Target="../embeddings/oleObject97.bin"/><Relationship Id="rId7" Type="http://schemas.openxmlformats.org/officeDocument/2006/relationships/oleObject" Target="../embeddings/oleObject90.bin"/><Relationship Id="rId12" Type="http://schemas.openxmlformats.org/officeDocument/2006/relationships/image" Target="../media/image131.emf"/><Relationship Id="rId17" Type="http://schemas.openxmlformats.org/officeDocument/2006/relationships/oleObject" Target="../embeddings/oleObject95.bin"/><Relationship Id="rId25" Type="http://schemas.openxmlformats.org/officeDocument/2006/relationships/oleObject" Target="../embeddings/oleObject99.bin"/><Relationship Id="rId2" Type="http://schemas.openxmlformats.org/officeDocument/2006/relationships/slideLayout" Target="../slideLayouts/slideLayout19.xml"/><Relationship Id="rId16" Type="http://schemas.openxmlformats.org/officeDocument/2006/relationships/image" Target="../media/image26.emf"/><Relationship Id="rId20" Type="http://schemas.openxmlformats.org/officeDocument/2006/relationships/image" Target="../media/image134.emf"/><Relationship Id="rId1" Type="http://schemas.openxmlformats.org/officeDocument/2006/relationships/vmlDrawing" Target="../drawings/vmlDrawing14.vml"/><Relationship Id="rId6" Type="http://schemas.openxmlformats.org/officeDocument/2006/relationships/image" Target="../media/image128.emf"/><Relationship Id="rId11" Type="http://schemas.openxmlformats.org/officeDocument/2006/relationships/oleObject" Target="../embeddings/oleObject92.bin"/><Relationship Id="rId24" Type="http://schemas.openxmlformats.org/officeDocument/2006/relationships/image" Target="../media/image136.emf"/><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10" Type="http://schemas.openxmlformats.org/officeDocument/2006/relationships/image" Target="../media/image130.emf"/><Relationship Id="rId19" Type="http://schemas.openxmlformats.org/officeDocument/2006/relationships/oleObject" Target="../embeddings/oleObject96.bin"/><Relationship Id="rId4" Type="http://schemas.openxmlformats.org/officeDocument/2006/relationships/image" Target="../media/image127.emf"/><Relationship Id="rId9" Type="http://schemas.openxmlformats.org/officeDocument/2006/relationships/oleObject" Target="../embeddings/oleObject91.bin"/><Relationship Id="rId14" Type="http://schemas.openxmlformats.org/officeDocument/2006/relationships/image" Target="../media/image132.emf"/><Relationship Id="rId22" Type="http://schemas.openxmlformats.org/officeDocument/2006/relationships/image" Target="../media/image135.emf"/></Relationships>
</file>

<file path=ppt/slides/_rels/slide56.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8" Type="http://schemas.openxmlformats.org/officeDocument/2006/relationships/image" Target="../media/image140.emf"/><Relationship Id="rId3" Type="http://schemas.openxmlformats.org/officeDocument/2006/relationships/oleObject" Target="../embeddings/oleObject100.bin"/><Relationship Id="rId7" Type="http://schemas.openxmlformats.org/officeDocument/2006/relationships/oleObject" Target="../embeddings/oleObject102.bin"/><Relationship Id="rId2" Type="http://schemas.openxmlformats.org/officeDocument/2006/relationships/slideLayout" Target="../slideLayouts/slideLayout19.xml"/><Relationship Id="rId1" Type="http://schemas.openxmlformats.org/officeDocument/2006/relationships/vmlDrawing" Target="../drawings/vmlDrawing15.vml"/><Relationship Id="rId6" Type="http://schemas.openxmlformats.org/officeDocument/2006/relationships/image" Target="../media/image139.emf"/><Relationship Id="rId5" Type="http://schemas.openxmlformats.org/officeDocument/2006/relationships/oleObject" Target="../embeddings/oleObject101.bin"/><Relationship Id="rId4" Type="http://schemas.openxmlformats.org/officeDocument/2006/relationships/image" Target="../media/image138.emf"/></Relationships>
</file>

<file path=ppt/slides/_rels/slide58.xml.rels><?xml version="1.0" encoding="UTF-8" standalone="yes"?>
<Relationships xmlns="http://schemas.openxmlformats.org/package/2006/relationships"><Relationship Id="rId8" Type="http://schemas.openxmlformats.org/officeDocument/2006/relationships/image" Target="../media/image141.e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slideLayout" Target="../slideLayouts/slideLayout19.xml"/><Relationship Id="rId1" Type="http://schemas.openxmlformats.org/officeDocument/2006/relationships/vmlDrawing" Target="../drawings/vmlDrawing16.vml"/><Relationship Id="rId6" Type="http://schemas.openxmlformats.org/officeDocument/2006/relationships/image" Target="../media/image139.emf"/><Relationship Id="rId5" Type="http://schemas.openxmlformats.org/officeDocument/2006/relationships/oleObject" Target="../embeddings/oleObject104.bin"/><Relationship Id="rId4" Type="http://schemas.openxmlformats.org/officeDocument/2006/relationships/image" Target="../media/image138.emf"/></Relationships>
</file>

<file path=ppt/slides/_rels/slide59.xml.rels><?xml version="1.0" encoding="UTF-8" standalone="yes"?>
<Relationships xmlns="http://schemas.openxmlformats.org/package/2006/relationships"><Relationship Id="rId8" Type="http://schemas.openxmlformats.org/officeDocument/2006/relationships/image" Target="../media/image144.wmf"/><Relationship Id="rId3" Type="http://schemas.openxmlformats.org/officeDocument/2006/relationships/oleObject" Target="../embeddings/oleObject106.bin"/><Relationship Id="rId7" Type="http://schemas.openxmlformats.org/officeDocument/2006/relationships/oleObject" Target="../embeddings/oleObject108.bin"/><Relationship Id="rId2" Type="http://schemas.openxmlformats.org/officeDocument/2006/relationships/slideLayout" Target="../slideLayouts/slideLayout19.xml"/><Relationship Id="rId1" Type="http://schemas.openxmlformats.org/officeDocument/2006/relationships/vmlDrawing" Target="../drawings/vmlDrawing17.vml"/><Relationship Id="rId6" Type="http://schemas.openxmlformats.org/officeDocument/2006/relationships/image" Target="../media/image143.wmf"/><Relationship Id="rId5" Type="http://schemas.openxmlformats.org/officeDocument/2006/relationships/oleObject" Target="../embeddings/oleObject107.bin"/><Relationship Id="rId4" Type="http://schemas.openxmlformats.org/officeDocument/2006/relationships/image" Target="../media/image14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8" Type="http://schemas.openxmlformats.org/officeDocument/2006/relationships/image" Target="../media/image146.emf"/><Relationship Id="rId3" Type="http://schemas.openxmlformats.org/officeDocument/2006/relationships/oleObject" Target="../embeddings/oleObject109.bin"/><Relationship Id="rId7" Type="http://schemas.openxmlformats.org/officeDocument/2006/relationships/oleObject" Target="../embeddings/oleObject111.bin"/><Relationship Id="rId2" Type="http://schemas.openxmlformats.org/officeDocument/2006/relationships/slideLayout" Target="../slideLayouts/slideLayout19.xml"/><Relationship Id="rId1" Type="http://schemas.openxmlformats.org/officeDocument/2006/relationships/vmlDrawing" Target="../drawings/vmlDrawing18.vml"/><Relationship Id="rId6" Type="http://schemas.openxmlformats.org/officeDocument/2006/relationships/image" Target="../media/image138.emf"/><Relationship Id="rId5" Type="http://schemas.openxmlformats.org/officeDocument/2006/relationships/oleObject" Target="../embeddings/oleObject110.bin"/><Relationship Id="rId4" Type="http://schemas.openxmlformats.org/officeDocument/2006/relationships/image" Target="../media/image145.emf"/></Relationships>
</file>

<file path=ppt/slides/_rels/slide61.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notesSlide" Target="../notesSlides/notesSlide7.xml"/><Relationship Id="rId7" Type="http://schemas.openxmlformats.org/officeDocument/2006/relationships/image" Target="../media/image148.emf"/><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oleObject" Target="../embeddings/oleObject113.bin"/><Relationship Id="rId5" Type="http://schemas.openxmlformats.org/officeDocument/2006/relationships/image" Target="../media/image147.emf"/><Relationship Id="rId4" Type="http://schemas.openxmlformats.org/officeDocument/2006/relationships/oleObject" Target="../embeddings/oleObject112.bin"/></Relationships>
</file>

<file path=ppt/slides/_rels/slide6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3.png"/><Relationship Id="rId4" Type="http://schemas.openxmlformats.org/officeDocument/2006/relationships/image" Target="../media/image15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oleObject" Target="../embeddings/oleObject117.bin"/><Relationship Id="rId3" Type="http://schemas.openxmlformats.org/officeDocument/2006/relationships/notesSlide" Target="../notesSlides/notesSlide9.xml"/><Relationship Id="rId7" Type="http://schemas.openxmlformats.org/officeDocument/2006/relationships/image" Target="../media/image154.png"/><Relationship Id="rId12" Type="http://schemas.openxmlformats.org/officeDocument/2006/relationships/image" Target="../media/image159.jpe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114.bin"/><Relationship Id="rId11" Type="http://schemas.openxmlformats.org/officeDocument/2006/relationships/image" Target="../media/image156.emf"/><Relationship Id="rId5" Type="http://schemas.openxmlformats.org/officeDocument/2006/relationships/image" Target="../media/image158.png"/><Relationship Id="rId10" Type="http://schemas.openxmlformats.org/officeDocument/2006/relationships/oleObject" Target="../embeddings/oleObject116.bin"/><Relationship Id="rId4" Type="http://schemas.openxmlformats.org/officeDocument/2006/relationships/image" Target="../media/image153.png"/><Relationship Id="rId9" Type="http://schemas.openxmlformats.org/officeDocument/2006/relationships/image" Target="../media/image155.emf"/><Relationship Id="rId14" Type="http://schemas.openxmlformats.org/officeDocument/2006/relationships/image" Target="../media/image157.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1.vml"/><Relationship Id="rId6" Type="http://schemas.openxmlformats.org/officeDocument/2006/relationships/image" Target="../media/image153.png"/><Relationship Id="rId5" Type="http://schemas.openxmlformats.org/officeDocument/2006/relationships/image" Target="../media/image160.emf"/><Relationship Id="rId4" Type="http://schemas.openxmlformats.org/officeDocument/2006/relationships/oleObject" Target="../embeddings/oleObject118.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19.xml"/><Relationship Id="rId1" Type="http://schemas.openxmlformats.org/officeDocument/2006/relationships/vmlDrawing" Target="../drawings/vmlDrawing22.vml"/><Relationship Id="rId4" Type="http://schemas.openxmlformats.org/officeDocument/2006/relationships/image" Target="../media/image161.png"/></Relationships>
</file>

<file path=ppt/slides/_rels/slide69.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hyperlink" Target="https://www.epa.gov/toxics-release-inventory-tri-program/persistent-bioaccumulative-toxic-pbt-chemicals-covered-tri" TargetMode="Externa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F1YTHr4mTQA" TargetMode="External"/><Relationship Id="rId2" Type="http://schemas.openxmlformats.org/officeDocument/2006/relationships/hyperlink" Target="https://www.youtube.com/watch?v=lMxlAIeI8QI" TargetMode="Externa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hyperlink" Target="https://youtu.be/Ipbc-6IvMQI)" TargetMode="Externa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hyperlink" Target="http://www.parley.tv/#fortheoceans" TargetMode="Externa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6.emf"/><Relationship Id="rId2" Type="http://schemas.openxmlformats.org/officeDocument/2006/relationships/image" Target="../media/image165.emf"/><Relationship Id="rId1" Type="http://schemas.openxmlformats.org/officeDocument/2006/relationships/slideLayout" Target="../slideLayouts/slideLayout2.xml"/><Relationship Id="rId4" Type="http://schemas.openxmlformats.org/officeDocument/2006/relationships/image" Target="../media/image164.png"/></Relationships>
</file>

<file path=ppt/slides/_rels/slide76.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9.xml"/><Relationship Id="rId5" Type="http://schemas.openxmlformats.org/officeDocument/2006/relationships/image" Target="../media/image171.png"/><Relationship Id="rId4" Type="http://schemas.openxmlformats.org/officeDocument/2006/relationships/image" Target="../media/image17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image" Target="../media/image172.png"/><Relationship Id="rId1" Type="http://schemas.openxmlformats.org/officeDocument/2006/relationships/slideLayout" Target="../slideLayouts/slideLayout7.xml"/><Relationship Id="rId5" Type="http://schemas.openxmlformats.org/officeDocument/2006/relationships/image" Target="../media/image175.png"/><Relationship Id="rId4" Type="http://schemas.openxmlformats.org/officeDocument/2006/relationships/image" Target="../media/image17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81.xml.rels><?xml version="1.0" encoding="UTF-8" standalone="yes"?>
<Relationships xmlns="http://schemas.openxmlformats.org/package/2006/relationships"><Relationship Id="rId3" Type="http://schemas.openxmlformats.org/officeDocument/2006/relationships/image" Target="../media/image177.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175.png"/><Relationship Id="rId4" Type="http://schemas.openxmlformats.org/officeDocument/2006/relationships/image" Target="../media/image178.gif"/></Relationships>
</file>

<file path=ppt/slides/_rels/slide82.xml.rels><?xml version="1.0" encoding="UTF-8" standalone="yes"?>
<Relationships xmlns="http://schemas.openxmlformats.org/package/2006/relationships"><Relationship Id="rId3" Type="http://schemas.openxmlformats.org/officeDocument/2006/relationships/image" Target="../media/image18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5.png"/></Relationships>
</file>

<file path=ppt/slides/_rels/slide83.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7.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png"/><Relationship Id="rId1" Type="http://schemas.openxmlformats.org/officeDocument/2006/relationships/slideLayout" Target="../slideLayouts/slideLayout19.xml"/><Relationship Id="rId6" Type="http://schemas.openxmlformats.org/officeDocument/2006/relationships/image" Target="../media/image187.jpeg"/><Relationship Id="rId5" Type="http://schemas.openxmlformats.org/officeDocument/2006/relationships/image" Target="../media/image186.jpeg"/><Relationship Id="rId4" Type="http://schemas.openxmlformats.org/officeDocument/2006/relationships/image" Target="../media/image185.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2" Type="http://schemas.openxmlformats.org/officeDocument/2006/relationships/hyperlink" Target="https://www.epa.gov/greenchemistry/presidential-green-chemistry-challenge-winne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image" Target="../media/image188.tiff"/><Relationship Id="rId2" Type="http://schemas.openxmlformats.org/officeDocument/2006/relationships/image" Target="../media/image9.tif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8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1722784"/>
            <a:ext cx="9144000" cy="421322"/>
          </a:xfrm>
        </p:spPr>
        <p:txBody>
          <a:bodyPr>
            <a:noAutofit/>
          </a:bodyPr>
          <a:lstStyle/>
          <a:p>
            <a:r>
              <a:rPr lang="en-US" sz="3200">
                <a:solidFill>
                  <a:srgbClr val="00728A"/>
                </a:solidFill>
                <a:latin typeface="+mn-lt"/>
              </a:rPr>
              <a:t>Green Chemistry: </a:t>
            </a:r>
            <a:r>
              <a:rPr lang="en-US" sz="3200" dirty="0">
                <a:solidFill>
                  <a:srgbClr val="00728A"/>
                </a:solidFill>
              </a:rPr>
              <a:t>P</a:t>
            </a:r>
            <a:r>
              <a:rPr lang="en-US" sz="3200">
                <a:solidFill>
                  <a:srgbClr val="00728A"/>
                </a:solidFill>
                <a:latin typeface="+mn-lt"/>
              </a:rPr>
              <a:t>rinciples and Metrics</a:t>
            </a:r>
            <a:endParaRPr lang="en-US" sz="3200" dirty="0">
              <a:solidFill>
                <a:srgbClr val="00728A"/>
              </a:solidFill>
              <a:latin typeface="+mn-lt"/>
            </a:endParaRPr>
          </a:p>
        </p:txBody>
      </p:sp>
      <p:sp>
        <p:nvSpPr>
          <p:cNvPr id="6" name="TextBox 5">
            <a:extLst>
              <a:ext uri="{FF2B5EF4-FFF2-40B4-BE49-F238E27FC236}">
                <a16:creationId xmlns:a16="http://schemas.microsoft.com/office/drawing/2014/main" id="{D9956D2F-7CCB-4003-8B17-95D77E1A2D20}"/>
              </a:ext>
            </a:extLst>
          </p:cNvPr>
          <p:cNvSpPr txBox="1"/>
          <p:nvPr/>
        </p:nvSpPr>
        <p:spPr>
          <a:xfrm>
            <a:off x="710350" y="6525717"/>
            <a:ext cx="5406352" cy="276999"/>
          </a:xfrm>
          <a:prstGeom prst="rect">
            <a:avLst/>
          </a:prstGeom>
          <a:noFill/>
        </p:spPr>
        <p:txBody>
          <a:bodyPr wrap="none" rtlCol="0">
            <a:spAutoFit/>
          </a:bodyPr>
          <a:lstStyle/>
          <a:p>
            <a:r>
              <a:rPr lang="en-US" sz="1200" dirty="0">
                <a:solidFill>
                  <a:schemeClr val="bg1">
                    <a:lumMod val="65000"/>
                  </a:schemeClr>
                </a:solidFill>
              </a:rPr>
              <a:t>Image: Wikipedia, Biodegradation of nanocellulose, Author: </a:t>
            </a:r>
            <a:r>
              <a:rPr lang="it-IT" sz="1200" dirty="0">
                <a:solidFill>
                  <a:schemeClr val="bg1">
                    <a:lumMod val="65000"/>
                  </a:schemeClr>
                </a:solidFill>
              </a:rPr>
              <a:t>Shaohui Li, Pooi See Lee</a:t>
            </a:r>
            <a:endParaRPr lang="en-US" sz="1200" dirty="0">
              <a:solidFill>
                <a:schemeClr val="bg1">
                  <a:lumMod val="65000"/>
                </a:schemeClr>
              </a:solidFill>
            </a:endParaRPr>
          </a:p>
        </p:txBody>
      </p:sp>
      <p:pic>
        <p:nvPicPr>
          <p:cNvPr id="5" name="Picture 4">
            <a:extLst>
              <a:ext uri="{FF2B5EF4-FFF2-40B4-BE49-F238E27FC236}">
                <a16:creationId xmlns:a16="http://schemas.microsoft.com/office/drawing/2014/main" id="{C6ACE764-F703-45AB-8FF4-D2AA2E8D95BD}"/>
              </a:ext>
            </a:extLst>
          </p:cNvPr>
          <p:cNvPicPr>
            <a:picLocks noChangeAspect="1"/>
          </p:cNvPicPr>
          <p:nvPr/>
        </p:nvPicPr>
        <p:blipFill>
          <a:blip r:embed="rId3"/>
          <a:stretch>
            <a:fillRect/>
          </a:stretch>
        </p:blipFill>
        <p:spPr>
          <a:xfrm>
            <a:off x="2666720" y="2366741"/>
            <a:ext cx="6367902" cy="3936340"/>
          </a:xfrm>
          <a:prstGeom prst="rect">
            <a:avLst/>
          </a:prstGeom>
        </p:spPr>
      </p:pic>
      <p:sp>
        <p:nvSpPr>
          <p:cNvPr id="7" name="Rectangle 6"/>
          <p:cNvSpPr/>
          <p:nvPr/>
        </p:nvSpPr>
        <p:spPr>
          <a:xfrm>
            <a:off x="568847" y="5204193"/>
            <a:ext cx="2734156" cy="1200329"/>
          </a:xfrm>
          <a:prstGeom prst="rect">
            <a:avLst/>
          </a:prstGeom>
        </p:spPr>
        <p:txBody>
          <a:bodyPr wrap="square">
            <a:spAutoFit/>
          </a:bodyPr>
          <a:lstStyle/>
          <a:p>
            <a:br>
              <a:rPr lang="en-US" sz="1200" dirty="0">
                <a:latin typeface="Times New Roman" charset="0"/>
              </a:rPr>
            </a:br>
            <a:endParaRPr lang="en-US" sz="1200" dirty="0">
              <a:latin typeface="Times New Roman" charset="0"/>
            </a:endParaRPr>
          </a:p>
          <a:p>
            <a:br>
              <a:rPr lang="en-US" sz="1200" dirty="0">
                <a:latin typeface="Times New Roman" charset="0"/>
              </a:rPr>
            </a:br>
            <a:endParaRPr lang="en-US" sz="1200" dirty="0">
              <a:latin typeface="Times New Roman" charset="0"/>
            </a:endParaRPr>
          </a:p>
          <a:p>
            <a:r>
              <a:rPr lang="en-US" sz="1200" dirty="0">
                <a:solidFill>
                  <a:srgbClr val="2F2A2B"/>
                </a:solidFill>
                <a:latin typeface="Times New Roman" charset="0"/>
              </a:rPr>
              <a:t>CENTER </a:t>
            </a:r>
            <a:r>
              <a:rPr lang="en-US" sz="1200" i="1" dirty="0">
                <a:solidFill>
                  <a:srgbClr val="2F2A2B"/>
                </a:solidFill>
                <a:latin typeface="Times New Roman" charset="0"/>
              </a:rPr>
              <a:t>for </a:t>
            </a:r>
            <a:r>
              <a:rPr lang="en-US" sz="1200" dirty="0">
                <a:solidFill>
                  <a:srgbClr val="2F2A2B"/>
                </a:solidFill>
                <a:latin typeface="Times New Roman" charset="0"/>
              </a:rPr>
              <a:t>GREEN CHEMISTRY</a:t>
            </a:r>
          </a:p>
          <a:p>
            <a:r>
              <a:rPr lang="en-US" sz="1200" i="1" dirty="0">
                <a:solidFill>
                  <a:srgbClr val="2F2A2B"/>
                </a:solidFill>
                <a:latin typeface="Times New Roman" charset="0"/>
              </a:rPr>
              <a:t>and </a:t>
            </a:r>
            <a:r>
              <a:rPr lang="en-US" sz="1200" dirty="0">
                <a:solidFill>
                  <a:srgbClr val="2F2A2B"/>
                </a:solidFill>
                <a:latin typeface="Times New Roman" charset="0"/>
              </a:rPr>
              <a:t>GREEN ENGINEERING </a:t>
            </a:r>
            <a:r>
              <a:rPr lang="en-US" sz="1200" i="1" dirty="0">
                <a:solidFill>
                  <a:srgbClr val="2F2A2B"/>
                </a:solidFill>
                <a:latin typeface="Times New Roman" charset="0"/>
              </a:rPr>
              <a:t>at </a:t>
            </a:r>
            <a:r>
              <a:rPr lang="en-US" sz="1200" dirty="0">
                <a:solidFill>
                  <a:srgbClr val="2F2A2B"/>
                </a:solidFill>
                <a:latin typeface="Times New Roman" charset="0"/>
              </a:rPr>
              <a:t>YALE</a:t>
            </a:r>
            <a:endParaRPr lang="en-US" sz="1200" dirty="0">
              <a:solidFill>
                <a:srgbClr val="2F2A2B"/>
              </a:solidFill>
              <a:effectLst/>
              <a:latin typeface="Times New Roman"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7548" y="4446658"/>
            <a:ext cx="1020198" cy="149629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6191" y="5460687"/>
            <a:ext cx="2643612" cy="687339"/>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30724" y="4341829"/>
            <a:ext cx="2874547" cy="862364"/>
          </a:xfrm>
          <a:prstGeom prst="rect">
            <a:avLst/>
          </a:prstGeom>
        </p:spPr>
      </p:pic>
      <p:sp>
        <p:nvSpPr>
          <p:cNvPr id="13" name="Title 1">
            <a:extLst>
              <a:ext uri="{FF2B5EF4-FFF2-40B4-BE49-F238E27FC236}">
                <a16:creationId xmlns:a16="http://schemas.microsoft.com/office/drawing/2014/main" id="{34C62954-09B2-564F-AF7C-35DD98326D1C}"/>
              </a:ext>
            </a:extLst>
          </p:cNvPr>
          <p:cNvSpPr>
            <a:spLocks noGrp="1"/>
          </p:cNvSpPr>
          <p:nvPr>
            <p:ph type="ctrTitle"/>
          </p:nvPr>
        </p:nvSpPr>
        <p:spPr>
          <a:xfrm>
            <a:off x="743674" y="320448"/>
            <a:ext cx="11246129" cy="1210900"/>
          </a:xfrm>
        </p:spPr>
        <p:txBody>
          <a:bodyPr>
            <a:noAutofit/>
          </a:bodyPr>
          <a:lstStyle/>
          <a:p>
            <a:r>
              <a:rPr lang="en-US" sz="4800" dirty="0">
                <a:solidFill>
                  <a:srgbClr val="00728A"/>
                </a:solidFill>
                <a:latin typeface="+mn-lt"/>
              </a:rPr>
              <a:t>Yale-UNIDO Train-the-Facilitator Workshop in Green Chemistry</a:t>
            </a:r>
            <a:endParaRPr lang="en-US" sz="4800" b="1" dirty="0">
              <a:solidFill>
                <a:srgbClr val="00728A"/>
              </a:solidFill>
              <a:latin typeface="+mn-lt"/>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8964" y="2816379"/>
            <a:ext cx="3032234" cy="2274176"/>
          </a:xfrm>
          <a:prstGeom prst="rect">
            <a:avLst/>
          </a:prstGeom>
        </p:spPr>
      </p:pic>
    </p:spTree>
    <p:extLst>
      <p:ext uri="{BB962C8B-B14F-4D97-AF65-F5344CB8AC3E}">
        <p14:creationId xmlns:p14="http://schemas.microsoft.com/office/powerpoint/2010/main" val="162777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p:cNvSpPr>
            <a:spLocks noChangeAspect="1" noChangeArrowheads="1"/>
          </p:cNvSpPr>
          <p:nvPr/>
        </p:nvSpPr>
        <p:spPr bwMode="auto">
          <a:xfrm>
            <a:off x="4848226" y="2941638"/>
            <a:ext cx="296863"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latin typeface="Calibri"/>
            </a:endParaRPr>
          </a:p>
        </p:txBody>
      </p:sp>
      <p:graphicFrame>
        <p:nvGraphicFramePr>
          <p:cNvPr id="3" name="Object 5"/>
          <p:cNvGraphicFramePr>
            <a:graphicFrameLocks noChangeAspect="1"/>
          </p:cNvGraphicFramePr>
          <p:nvPr/>
        </p:nvGraphicFramePr>
        <p:xfrm>
          <a:off x="3276600" y="2713038"/>
          <a:ext cx="1119188" cy="863600"/>
        </p:xfrm>
        <a:graphic>
          <a:graphicData uri="http://schemas.openxmlformats.org/presentationml/2006/ole">
            <mc:AlternateContent xmlns:mc="http://schemas.openxmlformats.org/markup-compatibility/2006">
              <mc:Choice xmlns:v="urn:schemas-microsoft-com:vml" Requires="v">
                <p:oleObj spid="_x0000_s17428" name="CS ChemDraw Drawing" r:id="rId3" imgW="1119960" imgH="863280" progId="ChemDraw.Document.6.0">
                  <p:embed/>
                </p:oleObj>
              </mc:Choice>
              <mc:Fallback>
                <p:oleObj name="CS ChemDraw Drawing" r:id="rId3" imgW="1119960" imgH="863280" progId="ChemDraw.Document.6.0">
                  <p:embed/>
                  <p:pic>
                    <p:nvPicPr>
                      <p:cNvPr id="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713038"/>
                        <a:ext cx="1119188"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6"/>
          <p:cNvGraphicFramePr>
            <a:graphicFrameLocks noChangeAspect="1"/>
          </p:cNvGraphicFramePr>
          <p:nvPr/>
        </p:nvGraphicFramePr>
        <p:xfrm>
          <a:off x="4953000" y="2819401"/>
          <a:ext cx="1892300" cy="390525"/>
        </p:xfrm>
        <a:graphic>
          <a:graphicData uri="http://schemas.openxmlformats.org/presentationml/2006/ole">
            <mc:AlternateContent xmlns:mc="http://schemas.openxmlformats.org/markup-compatibility/2006">
              <mc:Choice xmlns:v="urn:schemas-microsoft-com:vml" Requires="v">
                <p:oleObj spid="_x0000_s17429" name="CS ChemDraw Drawing" r:id="rId5" imgW="1892160" imgH="390960" progId="ChemDraw.Document.6.0">
                  <p:embed/>
                </p:oleObj>
              </mc:Choice>
              <mc:Fallback>
                <p:oleObj name="CS ChemDraw Drawing" r:id="rId5" imgW="1892160" imgH="390960" progId="ChemDraw.Document.6.0">
                  <p:embed/>
                  <p:pic>
                    <p:nvPicPr>
                      <p:cNvPr id="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819401"/>
                        <a:ext cx="18923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7"/>
          <p:cNvGraphicFramePr>
            <a:graphicFrameLocks noChangeAspect="1"/>
          </p:cNvGraphicFramePr>
          <p:nvPr/>
        </p:nvGraphicFramePr>
        <p:xfrm>
          <a:off x="7543800" y="2667000"/>
          <a:ext cx="1303338" cy="909638"/>
        </p:xfrm>
        <a:graphic>
          <a:graphicData uri="http://schemas.openxmlformats.org/presentationml/2006/ole">
            <mc:AlternateContent xmlns:mc="http://schemas.openxmlformats.org/markup-compatibility/2006">
              <mc:Choice xmlns:v="urn:schemas-microsoft-com:vml" Requires="v">
                <p:oleObj spid="_x0000_s17430" name="CS ChemDraw Drawing" r:id="rId7" imgW="1302840" imgH="909000" progId="ChemDraw.Document.6.0">
                  <p:embed/>
                </p:oleObj>
              </mc:Choice>
              <mc:Fallback>
                <p:oleObj name="CS ChemDraw Drawing" r:id="rId7" imgW="1302840" imgH="909000" progId="ChemDraw.Document.6.0">
                  <p:embed/>
                  <p:pic>
                    <p:nvPicPr>
                      <p:cNvPr id="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2667000"/>
                        <a:ext cx="1303338"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8"/>
          <p:cNvSpPr>
            <a:spLocks noChangeArrowheads="1"/>
          </p:cNvSpPr>
          <p:nvPr/>
        </p:nvSpPr>
        <p:spPr bwMode="auto">
          <a:xfrm>
            <a:off x="2971800" y="2057400"/>
            <a:ext cx="1752600" cy="2362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7" name="Rectangle 9"/>
          <p:cNvSpPr>
            <a:spLocks noChangeArrowheads="1"/>
          </p:cNvSpPr>
          <p:nvPr/>
        </p:nvSpPr>
        <p:spPr bwMode="auto">
          <a:xfrm>
            <a:off x="4876800" y="2057400"/>
            <a:ext cx="2286000" cy="2286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8"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Balancing Reactions</a:t>
            </a:r>
            <a:endParaRPr lang="en-US" dirty="0">
              <a:solidFill>
                <a:prstClr val="black"/>
              </a:solidFill>
              <a:latin typeface="Calibri"/>
            </a:endParaRPr>
          </a:p>
        </p:txBody>
      </p:sp>
    </p:spTree>
    <p:extLst>
      <p:ext uri="{BB962C8B-B14F-4D97-AF65-F5344CB8AC3E}">
        <p14:creationId xmlns:p14="http://schemas.microsoft.com/office/powerpoint/2010/main" val="301704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Atom Economy</a:t>
            </a:r>
            <a:endParaRPr lang="en-US" dirty="0">
              <a:solidFill>
                <a:prstClr val="black"/>
              </a:solidFill>
              <a:latin typeface="Calibri"/>
            </a:endParaRPr>
          </a:p>
        </p:txBody>
      </p:sp>
      <p:sp>
        <p:nvSpPr>
          <p:cNvPr id="84" name="TextBox 83"/>
          <p:cNvSpPr txBox="1"/>
          <p:nvPr/>
        </p:nvSpPr>
        <p:spPr>
          <a:xfrm>
            <a:off x="4188610" y="1514389"/>
            <a:ext cx="1356269" cy="369332"/>
          </a:xfrm>
          <a:prstGeom prst="rect">
            <a:avLst/>
          </a:prstGeom>
          <a:noFill/>
        </p:spPr>
        <p:txBody>
          <a:bodyPr wrap="none" rtlCol="0">
            <a:spAutoFit/>
          </a:bodyPr>
          <a:lstStyle/>
          <a:p>
            <a:r>
              <a:rPr lang="en-US" dirty="0">
                <a:solidFill>
                  <a:prstClr val="black"/>
                </a:solidFill>
                <a:latin typeface="Calibri"/>
              </a:rPr>
              <a:t>Feedstock(s)</a:t>
            </a:r>
          </a:p>
        </p:txBody>
      </p:sp>
      <p:sp>
        <p:nvSpPr>
          <p:cNvPr id="88" name="Arrow: Right 87"/>
          <p:cNvSpPr/>
          <p:nvPr/>
        </p:nvSpPr>
        <p:spPr>
          <a:xfrm>
            <a:off x="5769608" y="16424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6642820" y="1514389"/>
            <a:ext cx="919932" cy="369332"/>
          </a:xfrm>
          <a:prstGeom prst="rect">
            <a:avLst/>
          </a:prstGeom>
          <a:noFill/>
        </p:spPr>
        <p:txBody>
          <a:bodyPr wrap="none" rtlCol="0">
            <a:spAutoFit/>
          </a:bodyPr>
          <a:lstStyle/>
          <a:p>
            <a:r>
              <a:rPr lang="en-US" dirty="0">
                <a:solidFill>
                  <a:prstClr val="black"/>
                </a:solidFill>
                <a:latin typeface="Calibri"/>
              </a:rPr>
              <a:t>Product</a:t>
            </a:r>
          </a:p>
        </p:txBody>
      </p:sp>
      <p:graphicFrame>
        <p:nvGraphicFramePr>
          <p:cNvPr id="95" name="Object 94"/>
          <p:cNvGraphicFramePr>
            <a:graphicFrameLocks noChangeAspect="1"/>
          </p:cNvGraphicFramePr>
          <p:nvPr>
            <p:extLst/>
          </p:nvPr>
        </p:nvGraphicFramePr>
        <p:xfrm>
          <a:off x="3753265" y="2455838"/>
          <a:ext cx="712787" cy="900113"/>
        </p:xfrm>
        <a:graphic>
          <a:graphicData uri="http://schemas.openxmlformats.org/presentationml/2006/ole">
            <mc:AlternateContent xmlns:mc="http://schemas.openxmlformats.org/markup-compatibility/2006">
              <mc:Choice xmlns:v="urn:schemas-microsoft-com:vml" Requires="v">
                <p:oleObj spid="_x0000_s18458" name="CS ChemDraw Drawing" r:id="rId3" imgW="712922" imgH="900306" progId="ChemDraw.Document.6.0">
                  <p:embed/>
                </p:oleObj>
              </mc:Choice>
              <mc:Fallback>
                <p:oleObj name="CS ChemDraw Drawing" r:id="rId3" imgW="712922" imgH="900306" progId="ChemDraw.Document.6.0">
                  <p:embed/>
                  <p:pic>
                    <p:nvPicPr>
                      <p:cNvPr id="95" name="Object 94"/>
                      <p:cNvPicPr/>
                      <p:nvPr/>
                    </p:nvPicPr>
                    <p:blipFill>
                      <a:blip r:embed="rId4"/>
                      <a:stretch>
                        <a:fillRect/>
                      </a:stretch>
                    </p:blipFill>
                    <p:spPr>
                      <a:xfrm>
                        <a:off x="3753265" y="2455838"/>
                        <a:ext cx="712787" cy="900113"/>
                      </a:xfrm>
                      <a:prstGeom prst="rect">
                        <a:avLst/>
                      </a:prstGeom>
                    </p:spPr>
                  </p:pic>
                </p:oleObj>
              </mc:Fallback>
            </mc:AlternateContent>
          </a:graphicData>
        </a:graphic>
      </p:graphicFrame>
      <p:graphicFrame>
        <p:nvGraphicFramePr>
          <p:cNvPr id="96" name="Object 95"/>
          <p:cNvGraphicFramePr>
            <a:graphicFrameLocks noChangeAspect="1"/>
          </p:cNvGraphicFramePr>
          <p:nvPr>
            <p:extLst/>
          </p:nvPr>
        </p:nvGraphicFramePr>
        <p:xfrm>
          <a:off x="5645454" y="2626493"/>
          <a:ext cx="279400" cy="558800"/>
        </p:xfrm>
        <a:graphic>
          <a:graphicData uri="http://schemas.openxmlformats.org/presentationml/2006/ole">
            <mc:AlternateContent xmlns:mc="http://schemas.openxmlformats.org/markup-compatibility/2006">
              <mc:Choice xmlns:v="urn:schemas-microsoft-com:vml" Requires="v">
                <p:oleObj spid="_x0000_s18459" name="CS ChemDraw Drawing" r:id="rId5" imgW="278625" imgH="558953" progId="ChemDraw.Document.6.0">
                  <p:embed/>
                </p:oleObj>
              </mc:Choice>
              <mc:Fallback>
                <p:oleObj name="CS ChemDraw Drawing" r:id="rId5" imgW="278625" imgH="558953" progId="ChemDraw.Document.6.0">
                  <p:embed/>
                  <p:pic>
                    <p:nvPicPr>
                      <p:cNvPr id="96" name="Object 95"/>
                      <p:cNvPicPr/>
                      <p:nvPr/>
                    </p:nvPicPr>
                    <p:blipFill>
                      <a:blip r:embed="rId6"/>
                      <a:stretch>
                        <a:fillRect/>
                      </a:stretch>
                    </p:blipFill>
                    <p:spPr>
                      <a:xfrm>
                        <a:off x="5645454" y="2626493"/>
                        <a:ext cx="279400" cy="558800"/>
                      </a:xfrm>
                      <a:prstGeom prst="rect">
                        <a:avLst/>
                      </a:prstGeom>
                    </p:spPr>
                  </p:pic>
                </p:oleObj>
              </mc:Fallback>
            </mc:AlternateContent>
          </a:graphicData>
        </a:graphic>
      </p:graphicFrame>
      <p:graphicFrame>
        <p:nvGraphicFramePr>
          <p:cNvPr id="97" name="Object 96"/>
          <p:cNvGraphicFramePr>
            <a:graphicFrameLocks noChangeAspect="1"/>
          </p:cNvGraphicFramePr>
          <p:nvPr>
            <p:extLst/>
          </p:nvPr>
        </p:nvGraphicFramePr>
        <p:xfrm>
          <a:off x="7490957" y="2316138"/>
          <a:ext cx="1031875" cy="1179513"/>
        </p:xfrm>
        <a:graphic>
          <a:graphicData uri="http://schemas.openxmlformats.org/presentationml/2006/ole">
            <mc:AlternateContent xmlns:mc="http://schemas.openxmlformats.org/markup-compatibility/2006">
              <mc:Choice xmlns:v="urn:schemas-microsoft-com:vml" Requires="v">
                <p:oleObj spid="_x0000_s18460" name="CS ChemDraw Drawing" r:id="rId7" imgW="1031498" imgH="1179095" progId="ChemDraw.Document.6.0">
                  <p:embed/>
                </p:oleObj>
              </mc:Choice>
              <mc:Fallback>
                <p:oleObj name="CS ChemDraw Drawing" r:id="rId7" imgW="1031498" imgH="1179095" progId="ChemDraw.Document.6.0">
                  <p:embed/>
                  <p:pic>
                    <p:nvPicPr>
                      <p:cNvPr id="97" name="Object 96"/>
                      <p:cNvPicPr/>
                      <p:nvPr/>
                    </p:nvPicPr>
                    <p:blipFill>
                      <a:blip r:embed="rId8"/>
                      <a:stretch>
                        <a:fillRect/>
                      </a:stretch>
                    </p:blipFill>
                    <p:spPr>
                      <a:xfrm>
                        <a:off x="7490957" y="2316138"/>
                        <a:ext cx="1031875" cy="1179513"/>
                      </a:xfrm>
                      <a:prstGeom prst="rect">
                        <a:avLst/>
                      </a:prstGeom>
                    </p:spPr>
                  </p:pic>
                </p:oleObj>
              </mc:Fallback>
            </mc:AlternateContent>
          </a:graphicData>
        </a:graphic>
      </p:graphicFrame>
      <p:graphicFrame>
        <p:nvGraphicFramePr>
          <p:cNvPr id="99" name="Object 98"/>
          <p:cNvGraphicFramePr>
            <a:graphicFrameLocks noChangeAspect="1"/>
          </p:cNvGraphicFramePr>
          <p:nvPr>
            <p:extLst/>
          </p:nvPr>
        </p:nvGraphicFramePr>
        <p:xfrm>
          <a:off x="6305475" y="2851918"/>
          <a:ext cx="804863" cy="107950"/>
        </p:xfrm>
        <a:graphic>
          <a:graphicData uri="http://schemas.openxmlformats.org/presentationml/2006/ole">
            <mc:AlternateContent xmlns:mc="http://schemas.openxmlformats.org/markup-compatibility/2006">
              <mc:Choice xmlns:v="urn:schemas-microsoft-com:vml" Requires="v">
                <p:oleObj spid="_x0000_s18461" name="CS ChemDraw Drawing" r:id="rId9" imgW="804190" imgH="107940" progId="ChemDraw.Document.6.0">
                  <p:embed/>
                </p:oleObj>
              </mc:Choice>
              <mc:Fallback>
                <p:oleObj name="CS ChemDraw Drawing" r:id="rId9" imgW="804190" imgH="107940" progId="ChemDraw.Document.6.0">
                  <p:embed/>
                  <p:pic>
                    <p:nvPicPr>
                      <p:cNvPr id="99" name="Object 98"/>
                      <p:cNvPicPr/>
                      <p:nvPr/>
                    </p:nvPicPr>
                    <p:blipFill>
                      <a:blip r:embed="rId10"/>
                      <a:stretch>
                        <a:fillRect/>
                      </a:stretch>
                    </p:blipFill>
                    <p:spPr>
                      <a:xfrm>
                        <a:off x="6305475" y="2851918"/>
                        <a:ext cx="804863" cy="107950"/>
                      </a:xfrm>
                      <a:prstGeom prst="rect">
                        <a:avLst/>
                      </a:prstGeom>
                    </p:spPr>
                  </p:pic>
                </p:oleObj>
              </mc:Fallback>
            </mc:AlternateContent>
          </a:graphicData>
        </a:graphic>
      </p:graphicFrame>
      <p:pic>
        <p:nvPicPr>
          <p:cNvPr id="100" name="Picture 99"/>
          <p:cNvPicPr>
            <a:picLocks noChangeAspect="1"/>
          </p:cNvPicPr>
          <p:nvPr/>
        </p:nvPicPr>
        <p:blipFill>
          <a:blip r:embed="rId11"/>
          <a:stretch>
            <a:fillRect/>
          </a:stretch>
        </p:blipFill>
        <p:spPr>
          <a:xfrm>
            <a:off x="4846672" y="2646543"/>
            <a:ext cx="418163" cy="518700"/>
          </a:xfrm>
          <a:prstGeom prst="rect">
            <a:avLst/>
          </a:prstGeom>
        </p:spPr>
      </p:pic>
      <p:sp>
        <p:nvSpPr>
          <p:cNvPr id="102" name="TextBox 101"/>
          <p:cNvSpPr txBox="1"/>
          <p:nvPr/>
        </p:nvSpPr>
        <p:spPr>
          <a:xfrm>
            <a:off x="4866743" y="4439991"/>
            <a:ext cx="2358210" cy="369332"/>
          </a:xfrm>
          <a:prstGeom prst="rect">
            <a:avLst/>
          </a:prstGeom>
          <a:noFill/>
        </p:spPr>
        <p:txBody>
          <a:bodyPr wrap="none" rtlCol="0">
            <a:spAutoFit/>
          </a:bodyPr>
          <a:lstStyle/>
          <a:p>
            <a:r>
              <a:rPr lang="en-US" dirty="0">
                <a:solidFill>
                  <a:prstClr val="black"/>
                </a:solidFill>
                <a:latin typeface="Calibri"/>
              </a:rPr>
              <a:t>Theoretical Yield = 82 g</a:t>
            </a:r>
          </a:p>
        </p:txBody>
      </p:sp>
      <p:sp>
        <p:nvSpPr>
          <p:cNvPr id="103" name="TextBox 102"/>
          <p:cNvSpPr txBox="1"/>
          <p:nvPr/>
        </p:nvSpPr>
        <p:spPr>
          <a:xfrm>
            <a:off x="3885443" y="3504895"/>
            <a:ext cx="580608" cy="369332"/>
          </a:xfrm>
          <a:prstGeom prst="rect">
            <a:avLst/>
          </a:prstGeom>
          <a:noFill/>
        </p:spPr>
        <p:txBody>
          <a:bodyPr wrap="none" rtlCol="0">
            <a:spAutoFit/>
          </a:bodyPr>
          <a:lstStyle/>
          <a:p>
            <a:r>
              <a:rPr lang="en-US" dirty="0">
                <a:solidFill>
                  <a:prstClr val="black"/>
                </a:solidFill>
                <a:latin typeface="Calibri"/>
              </a:rPr>
              <a:t>54 g</a:t>
            </a:r>
          </a:p>
        </p:txBody>
      </p:sp>
      <p:sp>
        <p:nvSpPr>
          <p:cNvPr id="104" name="TextBox 103"/>
          <p:cNvSpPr txBox="1"/>
          <p:nvPr/>
        </p:nvSpPr>
        <p:spPr>
          <a:xfrm>
            <a:off x="5494850" y="3504895"/>
            <a:ext cx="580608" cy="369332"/>
          </a:xfrm>
          <a:prstGeom prst="rect">
            <a:avLst/>
          </a:prstGeom>
          <a:noFill/>
        </p:spPr>
        <p:txBody>
          <a:bodyPr wrap="none" rtlCol="0">
            <a:spAutoFit/>
          </a:bodyPr>
          <a:lstStyle/>
          <a:p>
            <a:r>
              <a:rPr lang="en-US" dirty="0">
                <a:solidFill>
                  <a:prstClr val="black"/>
                </a:solidFill>
                <a:latin typeface="Calibri"/>
              </a:rPr>
              <a:t>28 g</a:t>
            </a:r>
          </a:p>
        </p:txBody>
      </p:sp>
      <p:sp>
        <p:nvSpPr>
          <p:cNvPr id="105" name="TextBox 104"/>
          <p:cNvSpPr txBox="1"/>
          <p:nvPr/>
        </p:nvSpPr>
        <p:spPr>
          <a:xfrm>
            <a:off x="7716589" y="3504895"/>
            <a:ext cx="580608" cy="369332"/>
          </a:xfrm>
          <a:prstGeom prst="rect">
            <a:avLst/>
          </a:prstGeom>
          <a:noFill/>
        </p:spPr>
        <p:txBody>
          <a:bodyPr wrap="none" rtlCol="0">
            <a:spAutoFit/>
          </a:bodyPr>
          <a:lstStyle/>
          <a:p>
            <a:r>
              <a:rPr lang="en-US" dirty="0">
                <a:solidFill>
                  <a:prstClr val="black"/>
                </a:solidFill>
                <a:latin typeface="Calibri"/>
              </a:rPr>
              <a:t>82 g</a:t>
            </a:r>
          </a:p>
        </p:txBody>
      </p:sp>
    </p:spTree>
    <p:extLst>
      <p:ext uri="{BB962C8B-B14F-4D97-AF65-F5344CB8AC3E}">
        <p14:creationId xmlns:p14="http://schemas.microsoft.com/office/powerpoint/2010/main" val="337521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8" grpId="0" animBg="1"/>
      <p:bldP spid="89" grpId="0"/>
      <p:bldP spid="102" grpId="0"/>
      <p:bldP spid="103" grpId="0"/>
      <p:bldP spid="104" grpId="0"/>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Atom Economy</a:t>
            </a:r>
            <a:endParaRPr lang="en-US" dirty="0">
              <a:solidFill>
                <a:prstClr val="black"/>
              </a:solidFill>
              <a:latin typeface="Calibri"/>
            </a:endParaRPr>
          </a:p>
        </p:txBody>
      </p:sp>
      <p:sp>
        <p:nvSpPr>
          <p:cNvPr id="84" name="TextBox 83"/>
          <p:cNvSpPr txBox="1"/>
          <p:nvPr/>
        </p:nvSpPr>
        <p:spPr>
          <a:xfrm>
            <a:off x="3117456" y="1514389"/>
            <a:ext cx="1356269" cy="369332"/>
          </a:xfrm>
          <a:prstGeom prst="rect">
            <a:avLst/>
          </a:prstGeom>
          <a:noFill/>
        </p:spPr>
        <p:txBody>
          <a:bodyPr wrap="none" rtlCol="0">
            <a:spAutoFit/>
          </a:bodyPr>
          <a:lstStyle/>
          <a:p>
            <a:r>
              <a:rPr lang="en-US" dirty="0">
                <a:solidFill>
                  <a:prstClr val="black"/>
                </a:solidFill>
                <a:latin typeface="Calibri"/>
              </a:rPr>
              <a:t>Feedstock(s)</a:t>
            </a:r>
          </a:p>
        </p:txBody>
      </p:sp>
      <p:sp>
        <p:nvSpPr>
          <p:cNvPr id="88" name="Arrow: Right 87"/>
          <p:cNvSpPr/>
          <p:nvPr/>
        </p:nvSpPr>
        <p:spPr>
          <a:xfrm>
            <a:off x="4698454" y="16424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5571666" y="1514389"/>
            <a:ext cx="919932" cy="369332"/>
          </a:xfrm>
          <a:prstGeom prst="rect">
            <a:avLst/>
          </a:prstGeom>
          <a:noFill/>
        </p:spPr>
        <p:txBody>
          <a:bodyPr wrap="none" rtlCol="0">
            <a:spAutoFit/>
          </a:bodyPr>
          <a:lstStyle/>
          <a:p>
            <a:r>
              <a:rPr lang="en-US" dirty="0">
                <a:solidFill>
                  <a:prstClr val="black"/>
                </a:solidFill>
                <a:latin typeface="Calibri"/>
              </a:rPr>
              <a:t>Product</a:t>
            </a:r>
          </a:p>
        </p:txBody>
      </p:sp>
      <p:graphicFrame>
        <p:nvGraphicFramePr>
          <p:cNvPr id="95" name="Object 94"/>
          <p:cNvGraphicFramePr>
            <a:graphicFrameLocks noChangeAspect="1"/>
          </p:cNvGraphicFramePr>
          <p:nvPr>
            <p:extLst/>
          </p:nvPr>
        </p:nvGraphicFramePr>
        <p:xfrm>
          <a:off x="2682111" y="2455838"/>
          <a:ext cx="712787" cy="900113"/>
        </p:xfrm>
        <a:graphic>
          <a:graphicData uri="http://schemas.openxmlformats.org/presentationml/2006/ole">
            <mc:AlternateContent xmlns:mc="http://schemas.openxmlformats.org/markup-compatibility/2006">
              <mc:Choice xmlns:v="urn:schemas-microsoft-com:vml" Requires="v">
                <p:oleObj spid="_x0000_s19494" name="CS ChemDraw Drawing" r:id="rId3" imgW="712922" imgH="900306" progId="ChemDraw.Document.6.0">
                  <p:embed/>
                </p:oleObj>
              </mc:Choice>
              <mc:Fallback>
                <p:oleObj name="CS ChemDraw Drawing" r:id="rId3" imgW="712922" imgH="900306" progId="ChemDraw.Document.6.0">
                  <p:embed/>
                  <p:pic>
                    <p:nvPicPr>
                      <p:cNvPr id="95" name="Object 94"/>
                      <p:cNvPicPr/>
                      <p:nvPr/>
                    </p:nvPicPr>
                    <p:blipFill>
                      <a:blip r:embed="rId4"/>
                      <a:stretch>
                        <a:fillRect/>
                      </a:stretch>
                    </p:blipFill>
                    <p:spPr>
                      <a:xfrm>
                        <a:off x="2682111" y="2455838"/>
                        <a:ext cx="712787" cy="900113"/>
                      </a:xfrm>
                      <a:prstGeom prst="rect">
                        <a:avLst/>
                      </a:prstGeom>
                    </p:spPr>
                  </p:pic>
                </p:oleObj>
              </mc:Fallback>
            </mc:AlternateContent>
          </a:graphicData>
        </a:graphic>
      </p:graphicFrame>
      <p:graphicFrame>
        <p:nvGraphicFramePr>
          <p:cNvPr id="96" name="Object 95"/>
          <p:cNvGraphicFramePr>
            <a:graphicFrameLocks noChangeAspect="1"/>
          </p:cNvGraphicFramePr>
          <p:nvPr>
            <p:extLst/>
          </p:nvPr>
        </p:nvGraphicFramePr>
        <p:xfrm>
          <a:off x="4574300" y="2626493"/>
          <a:ext cx="279400" cy="558800"/>
        </p:xfrm>
        <a:graphic>
          <a:graphicData uri="http://schemas.openxmlformats.org/presentationml/2006/ole">
            <mc:AlternateContent xmlns:mc="http://schemas.openxmlformats.org/markup-compatibility/2006">
              <mc:Choice xmlns:v="urn:schemas-microsoft-com:vml" Requires="v">
                <p:oleObj spid="_x0000_s19495" name="CS ChemDraw Drawing" r:id="rId5" imgW="278625" imgH="558953" progId="ChemDraw.Document.6.0">
                  <p:embed/>
                </p:oleObj>
              </mc:Choice>
              <mc:Fallback>
                <p:oleObj name="CS ChemDraw Drawing" r:id="rId5" imgW="278625" imgH="558953" progId="ChemDraw.Document.6.0">
                  <p:embed/>
                  <p:pic>
                    <p:nvPicPr>
                      <p:cNvPr id="96" name="Object 95"/>
                      <p:cNvPicPr/>
                      <p:nvPr/>
                    </p:nvPicPr>
                    <p:blipFill>
                      <a:blip r:embed="rId6"/>
                      <a:stretch>
                        <a:fillRect/>
                      </a:stretch>
                    </p:blipFill>
                    <p:spPr>
                      <a:xfrm>
                        <a:off x="4574300" y="2626493"/>
                        <a:ext cx="279400" cy="558800"/>
                      </a:xfrm>
                      <a:prstGeom prst="rect">
                        <a:avLst/>
                      </a:prstGeom>
                    </p:spPr>
                  </p:pic>
                </p:oleObj>
              </mc:Fallback>
            </mc:AlternateContent>
          </a:graphicData>
        </a:graphic>
      </p:graphicFrame>
      <p:graphicFrame>
        <p:nvGraphicFramePr>
          <p:cNvPr id="97" name="Object 96"/>
          <p:cNvGraphicFramePr>
            <a:graphicFrameLocks noChangeAspect="1"/>
          </p:cNvGraphicFramePr>
          <p:nvPr>
            <p:extLst/>
          </p:nvPr>
        </p:nvGraphicFramePr>
        <p:xfrm>
          <a:off x="6419803" y="2316138"/>
          <a:ext cx="1031875" cy="1179513"/>
        </p:xfrm>
        <a:graphic>
          <a:graphicData uri="http://schemas.openxmlformats.org/presentationml/2006/ole">
            <mc:AlternateContent xmlns:mc="http://schemas.openxmlformats.org/markup-compatibility/2006">
              <mc:Choice xmlns:v="urn:schemas-microsoft-com:vml" Requires="v">
                <p:oleObj spid="_x0000_s19496" name="CS ChemDraw Drawing" r:id="rId7" imgW="1031498" imgH="1179095" progId="ChemDraw.Document.6.0">
                  <p:embed/>
                </p:oleObj>
              </mc:Choice>
              <mc:Fallback>
                <p:oleObj name="CS ChemDraw Drawing" r:id="rId7" imgW="1031498" imgH="1179095" progId="ChemDraw.Document.6.0">
                  <p:embed/>
                  <p:pic>
                    <p:nvPicPr>
                      <p:cNvPr id="97" name="Object 96"/>
                      <p:cNvPicPr/>
                      <p:nvPr/>
                    </p:nvPicPr>
                    <p:blipFill>
                      <a:blip r:embed="rId8"/>
                      <a:stretch>
                        <a:fillRect/>
                      </a:stretch>
                    </p:blipFill>
                    <p:spPr>
                      <a:xfrm>
                        <a:off x="6419803" y="2316138"/>
                        <a:ext cx="1031875" cy="1179513"/>
                      </a:xfrm>
                      <a:prstGeom prst="rect">
                        <a:avLst/>
                      </a:prstGeom>
                    </p:spPr>
                  </p:pic>
                </p:oleObj>
              </mc:Fallback>
            </mc:AlternateContent>
          </a:graphicData>
        </a:graphic>
      </p:graphicFrame>
      <p:graphicFrame>
        <p:nvGraphicFramePr>
          <p:cNvPr id="99" name="Object 98"/>
          <p:cNvGraphicFramePr>
            <a:graphicFrameLocks noChangeAspect="1"/>
          </p:cNvGraphicFramePr>
          <p:nvPr>
            <p:extLst/>
          </p:nvPr>
        </p:nvGraphicFramePr>
        <p:xfrm>
          <a:off x="5234321" y="2851918"/>
          <a:ext cx="804863" cy="107950"/>
        </p:xfrm>
        <a:graphic>
          <a:graphicData uri="http://schemas.openxmlformats.org/presentationml/2006/ole">
            <mc:AlternateContent xmlns:mc="http://schemas.openxmlformats.org/markup-compatibility/2006">
              <mc:Choice xmlns:v="urn:schemas-microsoft-com:vml" Requires="v">
                <p:oleObj spid="_x0000_s19497" name="CS ChemDraw Drawing" r:id="rId9" imgW="804190" imgH="107940" progId="ChemDraw.Document.6.0">
                  <p:embed/>
                </p:oleObj>
              </mc:Choice>
              <mc:Fallback>
                <p:oleObj name="CS ChemDraw Drawing" r:id="rId9" imgW="804190" imgH="107940" progId="ChemDraw.Document.6.0">
                  <p:embed/>
                  <p:pic>
                    <p:nvPicPr>
                      <p:cNvPr id="99" name="Object 98"/>
                      <p:cNvPicPr/>
                      <p:nvPr/>
                    </p:nvPicPr>
                    <p:blipFill>
                      <a:blip r:embed="rId10"/>
                      <a:stretch>
                        <a:fillRect/>
                      </a:stretch>
                    </p:blipFill>
                    <p:spPr>
                      <a:xfrm>
                        <a:off x="5234321" y="2851918"/>
                        <a:ext cx="804863" cy="107950"/>
                      </a:xfrm>
                      <a:prstGeom prst="rect">
                        <a:avLst/>
                      </a:prstGeom>
                    </p:spPr>
                  </p:pic>
                </p:oleObj>
              </mc:Fallback>
            </mc:AlternateContent>
          </a:graphicData>
        </a:graphic>
      </p:graphicFrame>
      <p:pic>
        <p:nvPicPr>
          <p:cNvPr id="100" name="Picture 99"/>
          <p:cNvPicPr>
            <a:picLocks noChangeAspect="1"/>
          </p:cNvPicPr>
          <p:nvPr/>
        </p:nvPicPr>
        <p:blipFill>
          <a:blip r:embed="rId11"/>
          <a:stretch>
            <a:fillRect/>
          </a:stretch>
        </p:blipFill>
        <p:spPr>
          <a:xfrm>
            <a:off x="3775518" y="2646543"/>
            <a:ext cx="418163" cy="518700"/>
          </a:xfrm>
          <a:prstGeom prst="rect">
            <a:avLst/>
          </a:prstGeom>
        </p:spPr>
      </p:pic>
      <p:sp>
        <p:nvSpPr>
          <p:cNvPr id="101" name="TextBox 100"/>
          <p:cNvSpPr txBox="1"/>
          <p:nvPr/>
        </p:nvSpPr>
        <p:spPr>
          <a:xfrm>
            <a:off x="7451678" y="895075"/>
            <a:ext cx="2327817" cy="369332"/>
          </a:xfrm>
          <a:prstGeom prst="rect">
            <a:avLst/>
          </a:prstGeom>
          <a:noFill/>
        </p:spPr>
        <p:txBody>
          <a:bodyPr wrap="none" rtlCol="0">
            <a:spAutoFit/>
          </a:bodyPr>
          <a:lstStyle/>
          <a:p>
            <a:r>
              <a:rPr lang="en-US" dirty="0">
                <a:solidFill>
                  <a:prstClr val="black"/>
                </a:solidFill>
                <a:latin typeface="Calibri"/>
              </a:rPr>
              <a:t>unreacted feedstock(s)</a:t>
            </a:r>
          </a:p>
        </p:txBody>
      </p:sp>
      <p:sp>
        <p:nvSpPr>
          <p:cNvPr id="102" name="TextBox 101"/>
          <p:cNvSpPr txBox="1"/>
          <p:nvPr/>
        </p:nvSpPr>
        <p:spPr>
          <a:xfrm>
            <a:off x="4865314" y="4672914"/>
            <a:ext cx="2358210" cy="369332"/>
          </a:xfrm>
          <a:prstGeom prst="rect">
            <a:avLst/>
          </a:prstGeom>
          <a:noFill/>
        </p:spPr>
        <p:txBody>
          <a:bodyPr wrap="none" rtlCol="0">
            <a:spAutoFit/>
          </a:bodyPr>
          <a:lstStyle/>
          <a:p>
            <a:r>
              <a:rPr lang="en-US" dirty="0">
                <a:solidFill>
                  <a:prstClr val="black"/>
                </a:solidFill>
                <a:latin typeface="Calibri"/>
              </a:rPr>
              <a:t>Theoretical Yield = 82 g</a:t>
            </a:r>
          </a:p>
        </p:txBody>
      </p:sp>
      <p:sp>
        <p:nvSpPr>
          <p:cNvPr id="103" name="TextBox 102"/>
          <p:cNvSpPr txBox="1"/>
          <p:nvPr/>
        </p:nvSpPr>
        <p:spPr>
          <a:xfrm>
            <a:off x="2814289" y="3504895"/>
            <a:ext cx="580608" cy="369332"/>
          </a:xfrm>
          <a:prstGeom prst="rect">
            <a:avLst/>
          </a:prstGeom>
          <a:noFill/>
        </p:spPr>
        <p:txBody>
          <a:bodyPr wrap="none" rtlCol="0">
            <a:spAutoFit/>
          </a:bodyPr>
          <a:lstStyle/>
          <a:p>
            <a:r>
              <a:rPr lang="en-US" dirty="0">
                <a:solidFill>
                  <a:prstClr val="black"/>
                </a:solidFill>
                <a:latin typeface="Calibri"/>
              </a:rPr>
              <a:t>54 g</a:t>
            </a:r>
          </a:p>
        </p:txBody>
      </p:sp>
      <p:sp>
        <p:nvSpPr>
          <p:cNvPr id="104" name="TextBox 103"/>
          <p:cNvSpPr txBox="1"/>
          <p:nvPr/>
        </p:nvSpPr>
        <p:spPr>
          <a:xfrm>
            <a:off x="4423696" y="3504895"/>
            <a:ext cx="580608" cy="369332"/>
          </a:xfrm>
          <a:prstGeom prst="rect">
            <a:avLst/>
          </a:prstGeom>
          <a:noFill/>
        </p:spPr>
        <p:txBody>
          <a:bodyPr wrap="none" rtlCol="0">
            <a:spAutoFit/>
          </a:bodyPr>
          <a:lstStyle/>
          <a:p>
            <a:r>
              <a:rPr lang="en-US" dirty="0">
                <a:solidFill>
                  <a:prstClr val="black"/>
                </a:solidFill>
                <a:latin typeface="Calibri"/>
              </a:rPr>
              <a:t>28 g</a:t>
            </a:r>
          </a:p>
        </p:txBody>
      </p:sp>
      <p:sp>
        <p:nvSpPr>
          <p:cNvPr id="105" name="TextBox 104"/>
          <p:cNvSpPr txBox="1"/>
          <p:nvPr/>
        </p:nvSpPr>
        <p:spPr>
          <a:xfrm>
            <a:off x="6645436" y="3504895"/>
            <a:ext cx="755335" cy="369332"/>
          </a:xfrm>
          <a:prstGeom prst="rect">
            <a:avLst/>
          </a:prstGeom>
          <a:noFill/>
        </p:spPr>
        <p:txBody>
          <a:bodyPr wrap="none" rtlCol="0">
            <a:spAutoFit/>
          </a:bodyPr>
          <a:lstStyle/>
          <a:p>
            <a:r>
              <a:rPr lang="en-US" dirty="0">
                <a:solidFill>
                  <a:prstClr val="black"/>
                </a:solidFill>
                <a:latin typeface="Calibri"/>
              </a:rPr>
              <a:t>69.7 g</a:t>
            </a:r>
          </a:p>
        </p:txBody>
      </p:sp>
      <p:grpSp>
        <p:nvGrpSpPr>
          <p:cNvPr id="8" name="Group 7"/>
          <p:cNvGrpSpPr/>
          <p:nvPr/>
        </p:nvGrpSpPr>
        <p:grpSpPr>
          <a:xfrm>
            <a:off x="7689125" y="1538303"/>
            <a:ext cx="1768023" cy="2575068"/>
            <a:chOff x="7236278" y="1825683"/>
            <a:chExt cx="1768023" cy="2575068"/>
          </a:xfrm>
        </p:grpSpPr>
        <p:grpSp>
          <p:nvGrpSpPr>
            <p:cNvPr id="7" name="Group 6"/>
            <p:cNvGrpSpPr/>
            <p:nvPr/>
          </p:nvGrpSpPr>
          <p:grpSpPr>
            <a:xfrm>
              <a:off x="7459873" y="2196617"/>
              <a:ext cx="1320834" cy="1833200"/>
              <a:chOff x="7379450" y="2029445"/>
              <a:chExt cx="1320834" cy="1833200"/>
            </a:xfrm>
          </p:grpSpPr>
          <p:grpSp>
            <p:nvGrpSpPr>
              <p:cNvPr id="4" name="Group 3"/>
              <p:cNvGrpSpPr/>
              <p:nvPr/>
            </p:nvGrpSpPr>
            <p:grpSpPr>
              <a:xfrm>
                <a:off x="7379450" y="2029445"/>
                <a:ext cx="1320834" cy="900113"/>
                <a:chOff x="7646801" y="2715186"/>
                <a:chExt cx="1320834" cy="900113"/>
              </a:xfrm>
            </p:grpSpPr>
            <p:sp>
              <p:nvSpPr>
                <p:cNvPr id="2" name="TextBox 1"/>
                <p:cNvSpPr txBox="1"/>
                <p:nvPr/>
              </p:nvSpPr>
              <p:spPr>
                <a:xfrm>
                  <a:off x="7646801" y="2980576"/>
                  <a:ext cx="638316" cy="369332"/>
                </a:xfrm>
                <a:prstGeom prst="rect">
                  <a:avLst/>
                </a:prstGeom>
                <a:noFill/>
              </p:spPr>
              <p:txBody>
                <a:bodyPr wrap="none" rtlCol="0">
                  <a:spAutoFit/>
                </a:bodyPr>
                <a:lstStyle/>
                <a:p>
                  <a:r>
                    <a:rPr lang="en-US" dirty="0">
                      <a:solidFill>
                        <a:prstClr val="black"/>
                      </a:solidFill>
                      <a:latin typeface="Calibri"/>
                    </a:rPr>
                    <a:t>8.1 g</a:t>
                  </a:r>
                </a:p>
              </p:txBody>
            </p:sp>
            <p:graphicFrame>
              <p:nvGraphicFramePr>
                <p:cNvPr id="17" name="Object 16"/>
                <p:cNvGraphicFramePr>
                  <a:graphicFrameLocks noChangeAspect="1"/>
                </p:cNvGraphicFramePr>
                <p:nvPr>
                  <p:extLst/>
                </p:nvPr>
              </p:nvGraphicFramePr>
              <p:xfrm>
                <a:off x="8254848" y="2715186"/>
                <a:ext cx="712787" cy="900113"/>
              </p:xfrm>
              <a:graphic>
                <a:graphicData uri="http://schemas.openxmlformats.org/presentationml/2006/ole">
                  <mc:AlternateContent xmlns:mc="http://schemas.openxmlformats.org/markup-compatibility/2006">
                    <mc:Choice xmlns:v="urn:schemas-microsoft-com:vml" Requires="v">
                      <p:oleObj spid="_x0000_s19498" name="CS ChemDraw Drawing" r:id="rId12" imgW="712922" imgH="900306" progId="ChemDraw.Document.6.0">
                        <p:embed/>
                      </p:oleObj>
                    </mc:Choice>
                    <mc:Fallback>
                      <p:oleObj name="CS ChemDraw Drawing" r:id="rId12" imgW="712922" imgH="900306" progId="ChemDraw.Document.6.0">
                        <p:embed/>
                        <p:pic>
                          <p:nvPicPr>
                            <p:cNvPr id="17" name="Object 16"/>
                            <p:cNvPicPr/>
                            <p:nvPr/>
                          </p:nvPicPr>
                          <p:blipFill>
                            <a:blip r:embed="rId4"/>
                            <a:stretch>
                              <a:fillRect/>
                            </a:stretch>
                          </p:blipFill>
                          <p:spPr>
                            <a:xfrm>
                              <a:off x="8254848" y="2715186"/>
                              <a:ext cx="712787" cy="900113"/>
                            </a:xfrm>
                            <a:prstGeom prst="rect">
                              <a:avLst/>
                            </a:prstGeom>
                          </p:spPr>
                        </p:pic>
                      </p:oleObj>
                    </mc:Fallback>
                  </mc:AlternateContent>
                </a:graphicData>
              </a:graphic>
            </p:graphicFrame>
          </p:grpSp>
          <p:grpSp>
            <p:nvGrpSpPr>
              <p:cNvPr id="5" name="Group 4"/>
              <p:cNvGrpSpPr/>
              <p:nvPr/>
            </p:nvGrpSpPr>
            <p:grpSpPr>
              <a:xfrm>
                <a:off x="7487797" y="3303845"/>
                <a:ext cx="1104140" cy="558800"/>
                <a:chOff x="7646801" y="3989586"/>
                <a:chExt cx="1104140" cy="558800"/>
              </a:xfrm>
            </p:grpSpPr>
            <p:graphicFrame>
              <p:nvGraphicFramePr>
                <p:cNvPr id="18" name="Object 17"/>
                <p:cNvGraphicFramePr>
                  <a:graphicFrameLocks noChangeAspect="1"/>
                </p:cNvGraphicFramePr>
                <p:nvPr>
                  <p:extLst/>
                </p:nvPr>
              </p:nvGraphicFramePr>
              <p:xfrm>
                <a:off x="8471541" y="3989586"/>
                <a:ext cx="279400" cy="558800"/>
              </p:xfrm>
              <a:graphic>
                <a:graphicData uri="http://schemas.openxmlformats.org/presentationml/2006/ole">
                  <mc:AlternateContent xmlns:mc="http://schemas.openxmlformats.org/markup-compatibility/2006">
                    <mc:Choice xmlns:v="urn:schemas-microsoft-com:vml" Requires="v">
                      <p:oleObj spid="_x0000_s19499" name="CS ChemDraw Drawing" r:id="rId13" imgW="278625" imgH="558953" progId="ChemDraw.Document.6.0">
                        <p:embed/>
                      </p:oleObj>
                    </mc:Choice>
                    <mc:Fallback>
                      <p:oleObj name="CS ChemDraw Drawing" r:id="rId13" imgW="278625" imgH="558953" progId="ChemDraw.Document.6.0">
                        <p:embed/>
                        <p:pic>
                          <p:nvPicPr>
                            <p:cNvPr id="18" name="Object 17"/>
                            <p:cNvPicPr/>
                            <p:nvPr/>
                          </p:nvPicPr>
                          <p:blipFill>
                            <a:blip r:embed="rId6"/>
                            <a:stretch>
                              <a:fillRect/>
                            </a:stretch>
                          </p:blipFill>
                          <p:spPr>
                            <a:xfrm>
                              <a:off x="8471541" y="3989586"/>
                              <a:ext cx="279400" cy="558800"/>
                            </a:xfrm>
                            <a:prstGeom prst="rect">
                              <a:avLst/>
                            </a:prstGeom>
                          </p:spPr>
                        </p:pic>
                      </p:oleObj>
                    </mc:Fallback>
                  </mc:AlternateContent>
                </a:graphicData>
              </a:graphic>
            </p:graphicFrame>
            <p:sp>
              <p:nvSpPr>
                <p:cNvPr id="3" name="TextBox 2"/>
                <p:cNvSpPr txBox="1"/>
                <p:nvPr/>
              </p:nvSpPr>
              <p:spPr>
                <a:xfrm>
                  <a:off x="7646801" y="4084320"/>
                  <a:ext cx="638316" cy="369332"/>
                </a:xfrm>
                <a:prstGeom prst="rect">
                  <a:avLst/>
                </a:prstGeom>
                <a:noFill/>
              </p:spPr>
              <p:txBody>
                <a:bodyPr wrap="none" rtlCol="0">
                  <a:spAutoFit/>
                </a:bodyPr>
                <a:lstStyle/>
                <a:p>
                  <a:r>
                    <a:rPr lang="en-US" dirty="0">
                      <a:solidFill>
                        <a:prstClr val="black"/>
                      </a:solidFill>
                      <a:latin typeface="Calibri"/>
                    </a:rPr>
                    <a:t>4.2 g</a:t>
                  </a:r>
                </a:p>
              </p:txBody>
            </p:sp>
          </p:grpSp>
          <p:pic>
            <p:nvPicPr>
              <p:cNvPr id="20" name="Picture 19"/>
              <p:cNvPicPr>
                <a:picLocks noChangeAspect="1"/>
              </p:cNvPicPr>
              <p:nvPr/>
            </p:nvPicPr>
            <p:blipFill>
              <a:blip r:embed="rId11"/>
              <a:stretch>
                <a:fillRect/>
              </a:stretch>
            </p:blipFill>
            <p:spPr>
              <a:xfrm>
                <a:off x="7830786" y="2857352"/>
                <a:ext cx="418163" cy="518700"/>
              </a:xfrm>
              <a:prstGeom prst="rect">
                <a:avLst/>
              </a:prstGeom>
            </p:spPr>
          </p:pic>
        </p:grpSp>
        <p:sp>
          <p:nvSpPr>
            <p:cNvPr id="6" name="Left Brace 5"/>
            <p:cNvSpPr/>
            <p:nvPr/>
          </p:nvSpPr>
          <p:spPr>
            <a:xfrm>
              <a:off x="7236278" y="1825683"/>
              <a:ext cx="175897" cy="25750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4" name="Left Brace 23"/>
            <p:cNvSpPr/>
            <p:nvPr/>
          </p:nvSpPr>
          <p:spPr>
            <a:xfrm flipH="1">
              <a:off x="8828404" y="1825683"/>
              <a:ext cx="175897" cy="257506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grpSp>
      <p:sp>
        <p:nvSpPr>
          <p:cNvPr id="27" name="TextBox 26"/>
          <p:cNvSpPr txBox="1"/>
          <p:nvPr/>
        </p:nvSpPr>
        <p:spPr>
          <a:xfrm>
            <a:off x="4980860" y="5107641"/>
            <a:ext cx="2127121" cy="369332"/>
          </a:xfrm>
          <a:prstGeom prst="rect">
            <a:avLst/>
          </a:prstGeom>
          <a:noFill/>
        </p:spPr>
        <p:txBody>
          <a:bodyPr wrap="none" rtlCol="0">
            <a:spAutoFit/>
          </a:bodyPr>
          <a:lstStyle/>
          <a:p>
            <a:r>
              <a:rPr lang="en-US" dirty="0">
                <a:solidFill>
                  <a:prstClr val="black"/>
                </a:solidFill>
                <a:latin typeface="Calibri"/>
              </a:rPr>
              <a:t>Actual Yield = 69.7 g</a:t>
            </a:r>
          </a:p>
        </p:txBody>
      </p:sp>
      <p:sp>
        <p:nvSpPr>
          <p:cNvPr id="28" name="TextBox 27"/>
          <p:cNvSpPr txBox="1"/>
          <p:nvPr/>
        </p:nvSpPr>
        <p:spPr>
          <a:xfrm>
            <a:off x="4549909" y="5542369"/>
            <a:ext cx="2989023" cy="646331"/>
          </a:xfrm>
          <a:prstGeom prst="rect">
            <a:avLst/>
          </a:prstGeom>
          <a:noFill/>
        </p:spPr>
        <p:txBody>
          <a:bodyPr wrap="none" rtlCol="0">
            <a:spAutoFit/>
          </a:bodyPr>
          <a:lstStyle/>
          <a:p>
            <a:pPr algn="ctr"/>
            <a:r>
              <a:rPr lang="en-US" dirty="0">
                <a:solidFill>
                  <a:prstClr val="black"/>
                </a:solidFill>
                <a:latin typeface="Calibri"/>
              </a:rPr>
              <a:t>Percent Yield = 69.7/82 = 0.85</a:t>
            </a:r>
          </a:p>
          <a:p>
            <a:pPr algn="ctr"/>
            <a:r>
              <a:rPr lang="en-US" dirty="0">
                <a:solidFill>
                  <a:prstClr val="black"/>
                </a:solidFill>
                <a:latin typeface="Calibri"/>
              </a:rPr>
              <a:t>85% Yield</a:t>
            </a:r>
          </a:p>
        </p:txBody>
      </p:sp>
      <p:grpSp>
        <p:nvGrpSpPr>
          <p:cNvPr id="11" name="Group 10"/>
          <p:cNvGrpSpPr/>
          <p:nvPr/>
        </p:nvGrpSpPr>
        <p:grpSpPr>
          <a:xfrm>
            <a:off x="6681691" y="4628661"/>
            <a:ext cx="409303" cy="457838"/>
            <a:chOff x="1051560" y="5618568"/>
            <a:chExt cx="409303" cy="457838"/>
          </a:xfrm>
        </p:grpSpPr>
        <p:cxnSp>
          <p:nvCxnSpPr>
            <p:cNvPr id="10" name="Straight Connector 9"/>
            <p:cNvCxnSpPr/>
            <p:nvPr/>
          </p:nvCxnSpPr>
          <p:spPr>
            <a:xfrm>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flipH="1">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057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Atom Economy</a:t>
            </a:r>
            <a:endParaRPr lang="en-US" dirty="0">
              <a:solidFill>
                <a:prstClr val="black"/>
              </a:solidFill>
              <a:latin typeface="Calibri"/>
            </a:endParaRPr>
          </a:p>
        </p:txBody>
      </p:sp>
      <p:sp>
        <p:nvSpPr>
          <p:cNvPr id="84" name="TextBox 83"/>
          <p:cNvSpPr txBox="1"/>
          <p:nvPr/>
        </p:nvSpPr>
        <p:spPr>
          <a:xfrm>
            <a:off x="3422259" y="1375049"/>
            <a:ext cx="1356269" cy="369332"/>
          </a:xfrm>
          <a:prstGeom prst="rect">
            <a:avLst/>
          </a:prstGeom>
          <a:noFill/>
        </p:spPr>
        <p:txBody>
          <a:bodyPr wrap="none" rtlCol="0">
            <a:spAutoFit/>
          </a:bodyPr>
          <a:lstStyle/>
          <a:p>
            <a:r>
              <a:rPr lang="en-US" dirty="0">
                <a:solidFill>
                  <a:prstClr val="black"/>
                </a:solidFill>
                <a:latin typeface="Calibri"/>
              </a:rPr>
              <a:t>Feedstock(s)</a:t>
            </a:r>
          </a:p>
        </p:txBody>
      </p:sp>
      <p:sp>
        <p:nvSpPr>
          <p:cNvPr id="88" name="Arrow: Right 87"/>
          <p:cNvSpPr/>
          <p:nvPr/>
        </p:nvSpPr>
        <p:spPr>
          <a:xfrm>
            <a:off x="5003257" y="150311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5876469" y="1375049"/>
            <a:ext cx="919932" cy="369332"/>
          </a:xfrm>
          <a:prstGeom prst="rect">
            <a:avLst/>
          </a:prstGeom>
          <a:noFill/>
        </p:spPr>
        <p:txBody>
          <a:bodyPr wrap="none" rtlCol="0">
            <a:spAutoFit/>
          </a:bodyPr>
          <a:lstStyle/>
          <a:p>
            <a:r>
              <a:rPr lang="en-US" dirty="0">
                <a:solidFill>
                  <a:prstClr val="black"/>
                </a:solidFill>
                <a:latin typeface="Calibri"/>
              </a:rPr>
              <a:t>Product</a:t>
            </a:r>
          </a:p>
        </p:txBody>
      </p:sp>
      <p:sp>
        <p:nvSpPr>
          <p:cNvPr id="90" name="TextBox 89"/>
          <p:cNvSpPr txBox="1"/>
          <p:nvPr/>
        </p:nvSpPr>
        <p:spPr>
          <a:xfrm>
            <a:off x="7545944" y="1375049"/>
            <a:ext cx="1466555" cy="369332"/>
          </a:xfrm>
          <a:prstGeom prst="rect">
            <a:avLst/>
          </a:prstGeom>
          <a:noFill/>
        </p:spPr>
        <p:txBody>
          <a:bodyPr wrap="none" rtlCol="0">
            <a:spAutoFit/>
          </a:bodyPr>
          <a:lstStyle/>
          <a:p>
            <a:r>
              <a:rPr lang="en-US" dirty="0">
                <a:solidFill>
                  <a:prstClr val="black"/>
                </a:solidFill>
                <a:latin typeface="Calibri"/>
              </a:rPr>
              <a:t>Co-Product(s)</a:t>
            </a:r>
          </a:p>
        </p:txBody>
      </p:sp>
      <p:sp>
        <p:nvSpPr>
          <p:cNvPr id="91" name="TextBox 90"/>
          <p:cNvSpPr txBox="1"/>
          <p:nvPr/>
        </p:nvSpPr>
        <p:spPr>
          <a:xfrm>
            <a:off x="7021131" y="1375049"/>
            <a:ext cx="300082" cy="369332"/>
          </a:xfrm>
          <a:prstGeom prst="rect">
            <a:avLst/>
          </a:prstGeom>
          <a:noFill/>
        </p:spPr>
        <p:txBody>
          <a:bodyPr wrap="none" rtlCol="0">
            <a:spAutoFit/>
          </a:bodyPr>
          <a:lstStyle/>
          <a:p>
            <a:r>
              <a:rPr lang="en-US" dirty="0">
                <a:solidFill>
                  <a:prstClr val="black"/>
                </a:solidFill>
                <a:latin typeface="Calibri"/>
              </a:rPr>
              <a:t>+</a:t>
            </a:r>
          </a:p>
        </p:txBody>
      </p:sp>
      <p:sp>
        <p:nvSpPr>
          <p:cNvPr id="8" name="TextBox 7"/>
          <p:cNvSpPr txBox="1"/>
          <p:nvPr/>
        </p:nvSpPr>
        <p:spPr>
          <a:xfrm>
            <a:off x="7451678" y="895075"/>
            <a:ext cx="2353465" cy="369332"/>
          </a:xfrm>
          <a:prstGeom prst="rect">
            <a:avLst/>
          </a:prstGeom>
          <a:noFill/>
        </p:spPr>
        <p:txBody>
          <a:bodyPr wrap="none" rtlCol="0">
            <a:spAutoFit/>
          </a:bodyPr>
          <a:lstStyle/>
          <a:p>
            <a:r>
              <a:rPr lang="en-US" dirty="0">
                <a:solidFill>
                  <a:prstClr val="black"/>
                </a:solidFill>
                <a:latin typeface="Calibri"/>
              </a:rPr>
              <a:t>Unreacted feedstock(s)</a:t>
            </a:r>
          </a:p>
        </p:txBody>
      </p:sp>
      <p:graphicFrame>
        <p:nvGraphicFramePr>
          <p:cNvPr id="2" name="Object 1"/>
          <p:cNvGraphicFramePr>
            <a:graphicFrameLocks noChangeAspect="1"/>
          </p:cNvGraphicFramePr>
          <p:nvPr>
            <p:extLst/>
          </p:nvPr>
        </p:nvGraphicFramePr>
        <p:xfrm>
          <a:off x="2320828" y="2893250"/>
          <a:ext cx="943765" cy="834665"/>
        </p:xfrm>
        <a:graphic>
          <a:graphicData uri="http://schemas.openxmlformats.org/presentationml/2006/ole">
            <mc:AlternateContent xmlns:mc="http://schemas.openxmlformats.org/markup-compatibility/2006">
              <mc:Choice xmlns:v="urn:schemas-microsoft-com:vml" Requires="v">
                <p:oleObj spid="_x0000_s20512" name="CS ChemDraw Drawing" r:id="rId3" imgW="1415167" imgH="1250940" progId="ChemDraw.Document.6.0">
                  <p:embed/>
                </p:oleObj>
              </mc:Choice>
              <mc:Fallback>
                <p:oleObj name="CS ChemDraw Drawing" r:id="rId3" imgW="1415167" imgH="1250940" progId="ChemDraw.Document.6.0">
                  <p:embed/>
                  <p:pic>
                    <p:nvPicPr>
                      <p:cNvPr id="2" name="Object 1"/>
                      <p:cNvPicPr/>
                      <p:nvPr/>
                    </p:nvPicPr>
                    <p:blipFill>
                      <a:blip r:embed="rId4"/>
                      <a:stretch>
                        <a:fillRect/>
                      </a:stretch>
                    </p:blipFill>
                    <p:spPr>
                      <a:xfrm>
                        <a:off x="2320828" y="2893250"/>
                        <a:ext cx="943765" cy="834665"/>
                      </a:xfrm>
                      <a:prstGeom prst="rect">
                        <a:avLst/>
                      </a:prstGeom>
                    </p:spPr>
                  </p:pic>
                </p:oleObj>
              </mc:Fallback>
            </mc:AlternateContent>
          </a:graphicData>
        </a:graphic>
      </p:graphicFrame>
      <p:pic>
        <p:nvPicPr>
          <p:cNvPr id="10" name="Picture 9"/>
          <p:cNvPicPr>
            <a:picLocks noChangeAspect="1"/>
          </p:cNvPicPr>
          <p:nvPr/>
        </p:nvPicPr>
        <p:blipFill>
          <a:blip r:embed="rId5"/>
          <a:stretch>
            <a:fillRect/>
          </a:stretch>
        </p:blipFill>
        <p:spPr>
          <a:xfrm>
            <a:off x="3432648" y="3051231"/>
            <a:ext cx="418163" cy="518700"/>
          </a:xfrm>
          <a:prstGeom prst="rect">
            <a:avLst/>
          </a:prstGeom>
        </p:spPr>
      </p:pic>
      <p:graphicFrame>
        <p:nvGraphicFramePr>
          <p:cNvPr id="3" name="Object 2"/>
          <p:cNvGraphicFramePr>
            <a:graphicFrameLocks noChangeAspect="1"/>
          </p:cNvGraphicFramePr>
          <p:nvPr>
            <p:extLst/>
          </p:nvPr>
        </p:nvGraphicFramePr>
        <p:xfrm>
          <a:off x="4018865" y="2401772"/>
          <a:ext cx="1563408" cy="1817621"/>
        </p:xfrm>
        <a:graphic>
          <a:graphicData uri="http://schemas.openxmlformats.org/presentationml/2006/ole">
            <mc:AlternateContent xmlns:mc="http://schemas.openxmlformats.org/markup-compatibility/2006">
              <mc:Choice xmlns:v="urn:schemas-microsoft-com:vml" Requires="v">
                <p:oleObj spid="_x0000_s20513" name="CS ChemDraw Drawing" r:id="rId6" imgW="2343688" imgH="2724637" progId="ChemDraw.Document.6.0">
                  <p:embed/>
                </p:oleObj>
              </mc:Choice>
              <mc:Fallback>
                <p:oleObj name="CS ChemDraw Drawing" r:id="rId6" imgW="2343688" imgH="2724637" progId="ChemDraw.Document.6.0">
                  <p:embed/>
                  <p:pic>
                    <p:nvPicPr>
                      <p:cNvPr id="3" name="Object 2"/>
                      <p:cNvPicPr/>
                      <p:nvPr/>
                    </p:nvPicPr>
                    <p:blipFill>
                      <a:blip r:embed="rId7"/>
                      <a:stretch>
                        <a:fillRect/>
                      </a:stretch>
                    </p:blipFill>
                    <p:spPr>
                      <a:xfrm>
                        <a:off x="4018865" y="2401772"/>
                        <a:ext cx="1563408" cy="1817621"/>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50329" y="3256606"/>
          <a:ext cx="804863" cy="107950"/>
        </p:xfrm>
        <a:graphic>
          <a:graphicData uri="http://schemas.openxmlformats.org/presentationml/2006/ole">
            <mc:AlternateContent xmlns:mc="http://schemas.openxmlformats.org/markup-compatibility/2006">
              <mc:Choice xmlns:v="urn:schemas-microsoft-com:vml" Requires="v">
                <p:oleObj spid="_x0000_s20514" name="CS ChemDraw Drawing" r:id="rId8" imgW="804190" imgH="107940" progId="ChemDraw.Document.6.0">
                  <p:embed/>
                </p:oleObj>
              </mc:Choice>
              <mc:Fallback>
                <p:oleObj name="CS ChemDraw Drawing" r:id="rId8" imgW="804190" imgH="107940" progId="ChemDraw.Document.6.0">
                  <p:embed/>
                  <p:pic>
                    <p:nvPicPr>
                      <p:cNvPr id="12" name="Object 11"/>
                      <p:cNvPicPr/>
                      <p:nvPr/>
                    </p:nvPicPr>
                    <p:blipFill>
                      <a:blip r:embed="rId9"/>
                      <a:stretch>
                        <a:fillRect/>
                      </a:stretch>
                    </p:blipFill>
                    <p:spPr>
                      <a:xfrm>
                        <a:off x="5750329" y="3256606"/>
                        <a:ext cx="804863" cy="107950"/>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6723246" y="2656514"/>
          <a:ext cx="1356860" cy="1308137"/>
        </p:xfrm>
        <a:graphic>
          <a:graphicData uri="http://schemas.openxmlformats.org/presentationml/2006/ole">
            <mc:AlternateContent xmlns:mc="http://schemas.openxmlformats.org/markup-compatibility/2006">
              <mc:Choice xmlns:v="urn:schemas-microsoft-com:vml" Requires="v">
                <p:oleObj spid="_x0000_s20515" name="CS ChemDraw Drawing" r:id="rId10" imgW="2034066" imgH="1961147" progId="ChemDraw.Document.6.0">
                  <p:embed/>
                </p:oleObj>
              </mc:Choice>
              <mc:Fallback>
                <p:oleObj name="CS ChemDraw Drawing" r:id="rId10" imgW="2034066" imgH="1961147" progId="ChemDraw.Document.6.0">
                  <p:embed/>
                  <p:pic>
                    <p:nvPicPr>
                      <p:cNvPr id="4" name="Object 3"/>
                      <p:cNvPicPr/>
                      <p:nvPr/>
                    </p:nvPicPr>
                    <p:blipFill>
                      <a:blip r:embed="rId11"/>
                      <a:stretch>
                        <a:fillRect/>
                      </a:stretch>
                    </p:blipFill>
                    <p:spPr>
                      <a:xfrm>
                        <a:off x="6723246" y="2656514"/>
                        <a:ext cx="1356860" cy="1308137"/>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8834377" y="2768790"/>
          <a:ext cx="1563408" cy="1083582"/>
        </p:xfrm>
        <a:graphic>
          <a:graphicData uri="http://schemas.openxmlformats.org/presentationml/2006/ole">
            <mc:AlternateContent xmlns:mc="http://schemas.openxmlformats.org/markup-compatibility/2006">
              <mc:Choice xmlns:v="urn:schemas-microsoft-com:vml" Requires="v">
                <p:oleObj spid="_x0000_s20516" name="CS ChemDraw Drawing" r:id="rId12" imgW="2343688" imgH="1624263" progId="ChemDraw.Document.6.0">
                  <p:embed/>
                </p:oleObj>
              </mc:Choice>
              <mc:Fallback>
                <p:oleObj name="CS ChemDraw Drawing" r:id="rId12" imgW="2343688" imgH="1624263" progId="ChemDraw.Document.6.0">
                  <p:embed/>
                  <p:pic>
                    <p:nvPicPr>
                      <p:cNvPr id="5" name="Object 4"/>
                      <p:cNvPicPr/>
                      <p:nvPr/>
                    </p:nvPicPr>
                    <p:blipFill>
                      <a:blip r:embed="rId13"/>
                      <a:stretch>
                        <a:fillRect/>
                      </a:stretch>
                    </p:blipFill>
                    <p:spPr>
                      <a:xfrm>
                        <a:off x="8834377" y="2768790"/>
                        <a:ext cx="1563408" cy="1083582"/>
                      </a:xfrm>
                      <a:prstGeom prst="rect">
                        <a:avLst/>
                      </a:prstGeom>
                    </p:spPr>
                  </p:pic>
                </p:oleObj>
              </mc:Fallback>
            </mc:AlternateContent>
          </a:graphicData>
        </a:graphic>
      </p:graphicFrame>
      <p:pic>
        <p:nvPicPr>
          <p:cNvPr id="15" name="Picture 14"/>
          <p:cNvPicPr>
            <a:picLocks noChangeAspect="1"/>
          </p:cNvPicPr>
          <p:nvPr/>
        </p:nvPicPr>
        <p:blipFill>
          <a:blip r:embed="rId5"/>
          <a:stretch>
            <a:fillRect/>
          </a:stretch>
        </p:blipFill>
        <p:spPr>
          <a:xfrm>
            <a:off x="8248162" y="3051231"/>
            <a:ext cx="418163" cy="518700"/>
          </a:xfrm>
          <a:prstGeom prst="rect">
            <a:avLst/>
          </a:prstGeom>
        </p:spPr>
      </p:pic>
      <p:sp>
        <p:nvSpPr>
          <p:cNvPr id="6" name="TextBox 5"/>
          <p:cNvSpPr txBox="1"/>
          <p:nvPr/>
        </p:nvSpPr>
        <p:spPr>
          <a:xfrm>
            <a:off x="2444367" y="4237935"/>
            <a:ext cx="696685" cy="369332"/>
          </a:xfrm>
          <a:prstGeom prst="rect">
            <a:avLst/>
          </a:prstGeom>
          <a:noFill/>
        </p:spPr>
        <p:txBody>
          <a:bodyPr wrap="square" rtlCol="0">
            <a:spAutoFit/>
          </a:bodyPr>
          <a:lstStyle/>
          <a:p>
            <a:r>
              <a:rPr lang="en-US" dirty="0">
                <a:solidFill>
                  <a:prstClr val="black"/>
                </a:solidFill>
                <a:latin typeface="Calibri"/>
              </a:rPr>
              <a:t>106 g</a:t>
            </a:r>
          </a:p>
        </p:txBody>
      </p:sp>
      <p:sp>
        <p:nvSpPr>
          <p:cNvPr id="7" name="TextBox 6"/>
          <p:cNvSpPr txBox="1"/>
          <p:nvPr/>
        </p:nvSpPr>
        <p:spPr>
          <a:xfrm>
            <a:off x="4451756" y="4237935"/>
            <a:ext cx="697627" cy="369332"/>
          </a:xfrm>
          <a:prstGeom prst="rect">
            <a:avLst/>
          </a:prstGeom>
          <a:noFill/>
        </p:spPr>
        <p:txBody>
          <a:bodyPr wrap="none" rtlCol="0">
            <a:spAutoFit/>
          </a:bodyPr>
          <a:lstStyle/>
          <a:p>
            <a:r>
              <a:rPr lang="en-US" dirty="0">
                <a:solidFill>
                  <a:prstClr val="black"/>
                </a:solidFill>
                <a:latin typeface="Calibri"/>
              </a:rPr>
              <a:t>352 g</a:t>
            </a:r>
          </a:p>
        </p:txBody>
      </p:sp>
      <p:sp>
        <p:nvSpPr>
          <p:cNvPr id="9" name="TextBox 8"/>
          <p:cNvSpPr txBox="1"/>
          <p:nvPr/>
        </p:nvSpPr>
        <p:spPr>
          <a:xfrm>
            <a:off x="7321214" y="4237935"/>
            <a:ext cx="697627" cy="369332"/>
          </a:xfrm>
          <a:prstGeom prst="rect">
            <a:avLst/>
          </a:prstGeom>
          <a:noFill/>
        </p:spPr>
        <p:txBody>
          <a:bodyPr wrap="none" rtlCol="0">
            <a:spAutoFit/>
          </a:bodyPr>
          <a:lstStyle/>
          <a:p>
            <a:r>
              <a:rPr lang="en-US" dirty="0">
                <a:solidFill>
                  <a:prstClr val="black"/>
                </a:solidFill>
                <a:latin typeface="Calibri"/>
              </a:rPr>
              <a:t>180 g</a:t>
            </a:r>
          </a:p>
        </p:txBody>
      </p:sp>
      <p:sp>
        <p:nvSpPr>
          <p:cNvPr id="11" name="TextBox 10"/>
          <p:cNvSpPr txBox="1"/>
          <p:nvPr/>
        </p:nvSpPr>
        <p:spPr>
          <a:xfrm>
            <a:off x="9267268" y="4237935"/>
            <a:ext cx="697627" cy="369332"/>
          </a:xfrm>
          <a:prstGeom prst="rect">
            <a:avLst/>
          </a:prstGeom>
          <a:noFill/>
        </p:spPr>
        <p:txBody>
          <a:bodyPr wrap="none" rtlCol="0">
            <a:spAutoFit/>
          </a:bodyPr>
          <a:lstStyle/>
          <a:p>
            <a:r>
              <a:rPr lang="en-US" dirty="0">
                <a:solidFill>
                  <a:prstClr val="black"/>
                </a:solidFill>
                <a:latin typeface="Calibri"/>
              </a:rPr>
              <a:t>278 g</a:t>
            </a:r>
          </a:p>
        </p:txBody>
      </p:sp>
      <p:sp>
        <p:nvSpPr>
          <p:cNvPr id="20" name="TextBox 19"/>
          <p:cNvSpPr txBox="1"/>
          <p:nvPr/>
        </p:nvSpPr>
        <p:spPr>
          <a:xfrm>
            <a:off x="5156655" y="4672914"/>
            <a:ext cx="2475229" cy="369332"/>
          </a:xfrm>
          <a:prstGeom prst="rect">
            <a:avLst/>
          </a:prstGeom>
          <a:noFill/>
        </p:spPr>
        <p:txBody>
          <a:bodyPr wrap="none" rtlCol="0">
            <a:spAutoFit/>
          </a:bodyPr>
          <a:lstStyle/>
          <a:p>
            <a:r>
              <a:rPr lang="en-US" dirty="0">
                <a:solidFill>
                  <a:prstClr val="black"/>
                </a:solidFill>
                <a:latin typeface="Calibri"/>
              </a:rPr>
              <a:t>Theoretical Yield = 180 g</a:t>
            </a:r>
          </a:p>
        </p:txBody>
      </p:sp>
      <p:sp>
        <p:nvSpPr>
          <p:cNvPr id="21" name="TextBox 20"/>
          <p:cNvSpPr txBox="1"/>
          <p:nvPr/>
        </p:nvSpPr>
        <p:spPr>
          <a:xfrm>
            <a:off x="5386011" y="5072304"/>
            <a:ext cx="2016514" cy="369332"/>
          </a:xfrm>
          <a:prstGeom prst="rect">
            <a:avLst/>
          </a:prstGeom>
          <a:noFill/>
        </p:spPr>
        <p:txBody>
          <a:bodyPr wrap="none" rtlCol="0">
            <a:spAutoFit/>
          </a:bodyPr>
          <a:lstStyle/>
          <a:p>
            <a:r>
              <a:rPr lang="en-US" dirty="0">
                <a:solidFill>
                  <a:prstClr val="black"/>
                </a:solidFill>
                <a:latin typeface="Calibri"/>
              </a:rPr>
              <a:t>Actual Yield = 180 g</a:t>
            </a:r>
          </a:p>
        </p:txBody>
      </p:sp>
      <p:sp>
        <p:nvSpPr>
          <p:cNvPr id="22" name="TextBox 21"/>
          <p:cNvSpPr txBox="1"/>
          <p:nvPr/>
        </p:nvSpPr>
        <p:spPr>
          <a:xfrm>
            <a:off x="5727452" y="5471694"/>
            <a:ext cx="1333635" cy="369332"/>
          </a:xfrm>
          <a:prstGeom prst="rect">
            <a:avLst/>
          </a:prstGeom>
          <a:noFill/>
        </p:spPr>
        <p:txBody>
          <a:bodyPr wrap="none" rtlCol="0">
            <a:spAutoFit/>
          </a:bodyPr>
          <a:lstStyle/>
          <a:p>
            <a:pPr algn="ctr"/>
            <a:r>
              <a:rPr lang="en-US" dirty="0">
                <a:solidFill>
                  <a:prstClr val="black"/>
                </a:solidFill>
                <a:latin typeface="Calibri"/>
              </a:rPr>
              <a:t>100% Yield !</a:t>
            </a:r>
          </a:p>
        </p:txBody>
      </p:sp>
      <p:sp>
        <p:nvSpPr>
          <p:cNvPr id="14" name="TextBox 13"/>
          <p:cNvSpPr txBox="1"/>
          <p:nvPr/>
        </p:nvSpPr>
        <p:spPr>
          <a:xfrm>
            <a:off x="3521271" y="5871084"/>
            <a:ext cx="5745997" cy="369332"/>
          </a:xfrm>
          <a:prstGeom prst="rect">
            <a:avLst/>
          </a:prstGeom>
          <a:noFill/>
        </p:spPr>
        <p:txBody>
          <a:bodyPr wrap="none" rtlCol="0">
            <a:spAutoFit/>
          </a:bodyPr>
          <a:lstStyle/>
          <a:p>
            <a:r>
              <a:rPr lang="en-US" dirty="0">
                <a:solidFill>
                  <a:prstClr val="black"/>
                </a:solidFill>
                <a:latin typeface="Calibri"/>
              </a:rPr>
              <a:t>E-Factor = mass of nonproducts (waste) / mass of products </a:t>
            </a:r>
          </a:p>
        </p:txBody>
      </p:sp>
      <p:sp>
        <p:nvSpPr>
          <p:cNvPr id="16" name="TextBox 15"/>
          <p:cNvSpPr txBox="1"/>
          <p:nvPr/>
        </p:nvSpPr>
        <p:spPr>
          <a:xfrm>
            <a:off x="4966058" y="6270474"/>
            <a:ext cx="2856423" cy="369332"/>
          </a:xfrm>
          <a:prstGeom prst="rect">
            <a:avLst/>
          </a:prstGeom>
          <a:noFill/>
        </p:spPr>
        <p:txBody>
          <a:bodyPr wrap="none" rtlCol="0">
            <a:spAutoFit/>
          </a:bodyPr>
          <a:lstStyle/>
          <a:p>
            <a:r>
              <a:rPr lang="en-US" dirty="0">
                <a:solidFill>
                  <a:prstClr val="black"/>
                </a:solidFill>
                <a:latin typeface="Calibri"/>
              </a:rPr>
              <a:t>278 g / 180 g = 1.54 E-Factor</a:t>
            </a:r>
          </a:p>
        </p:txBody>
      </p:sp>
      <p:grpSp>
        <p:nvGrpSpPr>
          <p:cNvPr id="25" name="Group 24"/>
          <p:cNvGrpSpPr/>
          <p:nvPr/>
        </p:nvGrpSpPr>
        <p:grpSpPr>
          <a:xfrm>
            <a:off x="8219107" y="870927"/>
            <a:ext cx="409303" cy="457838"/>
            <a:chOff x="1051560" y="5618568"/>
            <a:chExt cx="409303" cy="457838"/>
          </a:xfrm>
        </p:grpSpPr>
        <p:cxnSp>
          <p:nvCxnSpPr>
            <p:cNvPr id="26" name="Straight Connector 25"/>
            <p:cNvCxnSpPr/>
            <p:nvPr/>
          </p:nvCxnSpPr>
          <p:spPr>
            <a:xfrm>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665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6" grpId="0"/>
      <p:bldP spid="7" grpId="0"/>
      <p:bldP spid="9" grpId="0"/>
      <p:bldP spid="11" grpId="0"/>
      <p:bldP spid="20" grpId="0"/>
      <p:bldP spid="21" grpId="0"/>
      <p:bldP spid="22" grpId="0"/>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21942" y="598060"/>
            <a:ext cx="8229600" cy="1399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ltLang="en-US" sz="2000" b="1" dirty="0">
                <a:solidFill>
                  <a:prstClr val="black"/>
                </a:solidFill>
                <a:latin typeface="Calibri"/>
                <a:ea typeface="ＭＳ Ｐゴシック" panose="020B0600070205080204" pitchFamily="34" charset="-128"/>
              </a:rPr>
              <a:t>Roger Sheldon</a:t>
            </a:r>
            <a:endParaRPr lang="en-US" altLang="ja-JP" sz="2000" b="1" dirty="0">
              <a:solidFill>
                <a:prstClr val="black"/>
              </a:solidFill>
              <a:latin typeface="Calibri"/>
              <a:ea typeface="ＭＳ Ｐゴシック" panose="020B0600070205080204" pitchFamily="34" charset="-128"/>
            </a:endParaRPr>
          </a:p>
          <a:p>
            <a:pPr algn="ctr">
              <a:buNone/>
            </a:pPr>
            <a:r>
              <a:rPr lang="en-US" altLang="ja-JP" sz="2000" dirty="0">
                <a:solidFill>
                  <a:prstClr val="black"/>
                </a:solidFill>
                <a:latin typeface="Calibri"/>
                <a:ea typeface="ＭＳ Ｐゴシック" panose="020B0600070205080204" pitchFamily="34" charset="-128"/>
              </a:rPr>
              <a:t>Environmental Impact Factor (E-factor)</a:t>
            </a:r>
          </a:p>
          <a:p>
            <a:pPr algn="ctr">
              <a:buNone/>
            </a:pPr>
            <a:r>
              <a:rPr lang="en-US" altLang="en-US" sz="2000" dirty="0">
                <a:solidFill>
                  <a:prstClr val="black"/>
                </a:solidFill>
                <a:latin typeface="Calibri"/>
                <a:ea typeface="ＭＳ Ｐゴシック" panose="020B0600070205080204" pitchFamily="34" charset="-128"/>
              </a:rPr>
              <a:t>E-factor = mass waste/ mass product</a:t>
            </a:r>
          </a:p>
        </p:txBody>
      </p:sp>
      <p:sp>
        <p:nvSpPr>
          <p:cNvPr id="3" name="Text Box 40"/>
          <p:cNvSpPr txBox="1">
            <a:spLocks noChangeArrowheads="1"/>
          </p:cNvSpPr>
          <p:nvPr/>
        </p:nvSpPr>
        <p:spPr bwMode="auto">
          <a:xfrm>
            <a:off x="1524000" y="6508877"/>
            <a:ext cx="3385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prstClr val="black"/>
                </a:solidFill>
              </a:rPr>
              <a:t>Sheldon, R. A. </a:t>
            </a:r>
            <a:r>
              <a:rPr lang="en-US" altLang="en-US" sz="1200" i="1" dirty="0" err="1">
                <a:solidFill>
                  <a:prstClr val="black"/>
                </a:solidFill>
              </a:rPr>
              <a:t>Chem</a:t>
            </a:r>
            <a:r>
              <a:rPr lang="en-US" altLang="en-US" sz="1200" i="1" dirty="0">
                <a:solidFill>
                  <a:prstClr val="black"/>
                </a:solidFill>
              </a:rPr>
              <a:t> </a:t>
            </a:r>
            <a:r>
              <a:rPr lang="en-US" altLang="en-US" sz="1200" i="1" dirty="0" err="1">
                <a:solidFill>
                  <a:prstClr val="black"/>
                </a:solidFill>
              </a:rPr>
              <a:t>Ind</a:t>
            </a:r>
            <a:r>
              <a:rPr lang="en-US" altLang="en-US" sz="1200" i="1" dirty="0">
                <a:solidFill>
                  <a:prstClr val="black"/>
                </a:solidFill>
              </a:rPr>
              <a:t> (London)</a:t>
            </a:r>
            <a:r>
              <a:rPr lang="en-US" altLang="en-US" sz="1200" dirty="0">
                <a:solidFill>
                  <a:prstClr val="black"/>
                </a:solidFill>
              </a:rPr>
              <a:t>, 1992, 903..</a:t>
            </a:r>
          </a:p>
        </p:txBody>
      </p:sp>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Environmental Impact Factor</a:t>
            </a:r>
            <a:endParaRPr lang="en-US" dirty="0">
              <a:solidFill>
                <a:prstClr val="black"/>
              </a:solidFill>
              <a:latin typeface="Calibri"/>
            </a:endParaRPr>
          </a:p>
        </p:txBody>
      </p:sp>
      <p:sp>
        <p:nvSpPr>
          <p:cNvPr id="14" name="TextBox 13"/>
          <p:cNvSpPr txBox="1"/>
          <p:nvPr/>
        </p:nvSpPr>
        <p:spPr>
          <a:xfrm>
            <a:off x="2659869" y="2270520"/>
            <a:ext cx="1633204" cy="369332"/>
          </a:xfrm>
          <a:prstGeom prst="rect">
            <a:avLst/>
          </a:prstGeom>
          <a:noFill/>
        </p:spPr>
        <p:txBody>
          <a:bodyPr wrap="none" rtlCol="0">
            <a:spAutoFit/>
          </a:bodyPr>
          <a:lstStyle/>
          <a:p>
            <a:r>
              <a:rPr lang="en-US" b="1" dirty="0">
                <a:solidFill>
                  <a:prstClr val="black"/>
                </a:solidFill>
                <a:latin typeface="Calibri"/>
              </a:rPr>
              <a:t>Industry Sector</a:t>
            </a:r>
          </a:p>
        </p:txBody>
      </p:sp>
      <p:sp>
        <p:nvSpPr>
          <p:cNvPr id="15" name="TextBox 14"/>
          <p:cNvSpPr txBox="1"/>
          <p:nvPr/>
        </p:nvSpPr>
        <p:spPr>
          <a:xfrm>
            <a:off x="2846973" y="2916008"/>
            <a:ext cx="1258999" cy="369332"/>
          </a:xfrm>
          <a:prstGeom prst="rect">
            <a:avLst/>
          </a:prstGeom>
          <a:noFill/>
        </p:spPr>
        <p:txBody>
          <a:bodyPr wrap="none" rtlCol="0">
            <a:spAutoFit/>
          </a:bodyPr>
          <a:lstStyle/>
          <a:p>
            <a:r>
              <a:rPr lang="en-US" dirty="0">
                <a:solidFill>
                  <a:prstClr val="black"/>
                </a:solidFill>
                <a:latin typeface="Calibri"/>
              </a:rPr>
              <a:t>Oil Refining</a:t>
            </a:r>
          </a:p>
        </p:txBody>
      </p:sp>
      <p:sp>
        <p:nvSpPr>
          <p:cNvPr id="16" name="TextBox 15"/>
          <p:cNvSpPr txBox="1"/>
          <p:nvPr/>
        </p:nvSpPr>
        <p:spPr>
          <a:xfrm>
            <a:off x="2682183" y="3561496"/>
            <a:ext cx="1588576" cy="369332"/>
          </a:xfrm>
          <a:prstGeom prst="rect">
            <a:avLst/>
          </a:prstGeom>
          <a:noFill/>
        </p:spPr>
        <p:txBody>
          <a:bodyPr wrap="none" rtlCol="0">
            <a:spAutoFit/>
          </a:bodyPr>
          <a:lstStyle/>
          <a:p>
            <a:r>
              <a:rPr lang="en-US" dirty="0">
                <a:solidFill>
                  <a:prstClr val="black"/>
                </a:solidFill>
                <a:latin typeface="Calibri"/>
              </a:rPr>
              <a:t>Bulk Chemicals</a:t>
            </a:r>
          </a:p>
        </p:txBody>
      </p:sp>
      <p:sp>
        <p:nvSpPr>
          <p:cNvPr id="17" name="TextBox 16"/>
          <p:cNvSpPr txBox="1"/>
          <p:nvPr/>
        </p:nvSpPr>
        <p:spPr>
          <a:xfrm>
            <a:off x="2686192" y="4206984"/>
            <a:ext cx="1580561" cy="369332"/>
          </a:xfrm>
          <a:prstGeom prst="rect">
            <a:avLst/>
          </a:prstGeom>
          <a:noFill/>
        </p:spPr>
        <p:txBody>
          <a:bodyPr wrap="none" rtlCol="0">
            <a:spAutoFit/>
          </a:bodyPr>
          <a:lstStyle/>
          <a:p>
            <a:r>
              <a:rPr lang="en-US" dirty="0">
                <a:solidFill>
                  <a:prstClr val="black"/>
                </a:solidFill>
                <a:latin typeface="Calibri"/>
              </a:rPr>
              <a:t>Fine Chemicals</a:t>
            </a:r>
          </a:p>
        </p:txBody>
      </p:sp>
      <p:sp>
        <p:nvSpPr>
          <p:cNvPr id="18" name="TextBox 17"/>
          <p:cNvSpPr txBox="1"/>
          <p:nvPr/>
        </p:nvSpPr>
        <p:spPr>
          <a:xfrm>
            <a:off x="2614057" y="4852473"/>
            <a:ext cx="1724831" cy="369332"/>
          </a:xfrm>
          <a:prstGeom prst="rect">
            <a:avLst/>
          </a:prstGeom>
          <a:noFill/>
        </p:spPr>
        <p:txBody>
          <a:bodyPr wrap="none" rtlCol="0">
            <a:spAutoFit/>
          </a:bodyPr>
          <a:lstStyle/>
          <a:p>
            <a:r>
              <a:rPr lang="en-US" dirty="0">
                <a:solidFill>
                  <a:prstClr val="black"/>
                </a:solidFill>
                <a:latin typeface="Calibri"/>
              </a:rPr>
              <a:t>Pharmaceuticals</a:t>
            </a:r>
          </a:p>
        </p:txBody>
      </p:sp>
      <p:sp>
        <p:nvSpPr>
          <p:cNvPr id="19" name="TextBox 18"/>
          <p:cNvSpPr txBox="1"/>
          <p:nvPr/>
        </p:nvSpPr>
        <p:spPr>
          <a:xfrm>
            <a:off x="5212819" y="2270520"/>
            <a:ext cx="952056" cy="369332"/>
          </a:xfrm>
          <a:prstGeom prst="rect">
            <a:avLst/>
          </a:prstGeom>
          <a:noFill/>
        </p:spPr>
        <p:txBody>
          <a:bodyPr wrap="none" rtlCol="0">
            <a:spAutoFit/>
          </a:bodyPr>
          <a:lstStyle/>
          <a:p>
            <a:r>
              <a:rPr lang="en-US" b="1" dirty="0">
                <a:solidFill>
                  <a:prstClr val="black"/>
                </a:solidFill>
                <a:latin typeface="Calibri"/>
              </a:rPr>
              <a:t>E-Factor</a:t>
            </a:r>
          </a:p>
        </p:txBody>
      </p:sp>
      <p:sp>
        <p:nvSpPr>
          <p:cNvPr id="20" name="TextBox 19"/>
          <p:cNvSpPr txBox="1"/>
          <p:nvPr/>
        </p:nvSpPr>
        <p:spPr>
          <a:xfrm>
            <a:off x="5366483" y="2916008"/>
            <a:ext cx="644728" cy="369332"/>
          </a:xfrm>
          <a:prstGeom prst="rect">
            <a:avLst/>
          </a:prstGeom>
          <a:noFill/>
        </p:spPr>
        <p:txBody>
          <a:bodyPr wrap="none" rtlCol="0">
            <a:spAutoFit/>
          </a:bodyPr>
          <a:lstStyle/>
          <a:p>
            <a:r>
              <a:rPr lang="en-US" dirty="0">
                <a:solidFill>
                  <a:prstClr val="black"/>
                </a:solidFill>
                <a:latin typeface="Calibri"/>
              </a:rPr>
              <a:t>&lt; 0.1</a:t>
            </a:r>
          </a:p>
        </p:txBody>
      </p:sp>
      <p:sp>
        <p:nvSpPr>
          <p:cNvPr id="21" name="TextBox 20"/>
          <p:cNvSpPr txBox="1"/>
          <p:nvPr/>
        </p:nvSpPr>
        <p:spPr>
          <a:xfrm>
            <a:off x="5391331" y="3561496"/>
            <a:ext cx="595035" cy="369332"/>
          </a:xfrm>
          <a:prstGeom prst="rect">
            <a:avLst/>
          </a:prstGeom>
          <a:noFill/>
        </p:spPr>
        <p:txBody>
          <a:bodyPr wrap="none" rtlCol="0">
            <a:spAutoFit/>
          </a:bodyPr>
          <a:lstStyle/>
          <a:p>
            <a:r>
              <a:rPr lang="en-US" dirty="0">
                <a:solidFill>
                  <a:prstClr val="black"/>
                </a:solidFill>
                <a:latin typeface="Calibri"/>
              </a:rPr>
              <a:t>1 - 5</a:t>
            </a:r>
          </a:p>
        </p:txBody>
      </p:sp>
      <p:sp>
        <p:nvSpPr>
          <p:cNvPr id="22" name="TextBox 21"/>
          <p:cNvSpPr txBox="1"/>
          <p:nvPr/>
        </p:nvSpPr>
        <p:spPr>
          <a:xfrm>
            <a:off x="5332820" y="4206984"/>
            <a:ext cx="712054" cy="369332"/>
          </a:xfrm>
          <a:prstGeom prst="rect">
            <a:avLst/>
          </a:prstGeom>
          <a:noFill/>
        </p:spPr>
        <p:txBody>
          <a:bodyPr wrap="none" rtlCol="0">
            <a:spAutoFit/>
          </a:bodyPr>
          <a:lstStyle/>
          <a:p>
            <a:r>
              <a:rPr lang="en-US" dirty="0">
                <a:solidFill>
                  <a:prstClr val="black"/>
                </a:solidFill>
                <a:latin typeface="Calibri"/>
              </a:rPr>
              <a:t>5 - 50</a:t>
            </a:r>
          </a:p>
        </p:txBody>
      </p:sp>
      <p:sp>
        <p:nvSpPr>
          <p:cNvPr id="23" name="TextBox 22"/>
          <p:cNvSpPr txBox="1"/>
          <p:nvPr/>
        </p:nvSpPr>
        <p:spPr>
          <a:xfrm>
            <a:off x="5215802" y="4852473"/>
            <a:ext cx="946093" cy="369332"/>
          </a:xfrm>
          <a:prstGeom prst="rect">
            <a:avLst/>
          </a:prstGeom>
          <a:noFill/>
        </p:spPr>
        <p:txBody>
          <a:bodyPr wrap="none" rtlCol="0">
            <a:spAutoFit/>
          </a:bodyPr>
          <a:lstStyle/>
          <a:p>
            <a:r>
              <a:rPr lang="en-US" dirty="0">
                <a:solidFill>
                  <a:prstClr val="black"/>
                </a:solidFill>
                <a:latin typeface="Calibri"/>
              </a:rPr>
              <a:t>25 - 100</a:t>
            </a:r>
          </a:p>
        </p:txBody>
      </p:sp>
      <p:sp>
        <p:nvSpPr>
          <p:cNvPr id="24" name="TextBox 23"/>
          <p:cNvSpPr txBox="1"/>
          <p:nvPr/>
        </p:nvSpPr>
        <p:spPr>
          <a:xfrm>
            <a:off x="7038807" y="2270520"/>
            <a:ext cx="3018070" cy="369332"/>
          </a:xfrm>
          <a:prstGeom prst="rect">
            <a:avLst/>
          </a:prstGeom>
          <a:noFill/>
        </p:spPr>
        <p:txBody>
          <a:bodyPr wrap="none" rtlCol="0">
            <a:spAutoFit/>
          </a:bodyPr>
          <a:lstStyle/>
          <a:p>
            <a:r>
              <a:rPr lang="en-US" b="1" dirty="0">
                <a:solidFill>
                  <a:prstClr val="black"/>
                </a:solidFill>
                <a:latin typeface="Calibri"/>
              </a:rPr>
              <a:t>Production Volume (Tonnage)</a:t>
            </a:r>
          </a:p>
        </p:txBody>
      </p:sp>
      <p:sp>
        <p:nvSpPr>
          <p:cNvPr id="25" name="TextBox 24"/>
          <p:cNvSpPr txBox="1"/>
          <p:nvPr/>
        </p:nvSpPr>
        <p:spPr>
          <a:xfrm>
            <a:off x="7293332" y="2916008"/>
            <a:ext cx="2509020" cy="369332"/>
          </a:xfrm>
          <a:prstGeom prst="rect">
            <a:avLst/>
          </a:prstGeom>
          <a:noFill/>
        </p:spPr>
        <p:txBody>
          <a:bodyPr wrap="none" rtlCol="0">
            <a:spAutoFit/>
          </a:bodyPr>
          <a:lstStyle/>
          <a:p>
            <a:r>
              <a:rPr lang="en-US" dirty="0">
                <a:solidFill>
                  <a:prstClr val="black"/>
                </a:solidFill>
                <a:latin typeface="Calibri"/>
              </a:rPr>
              <a:t>1,000,000 – 100,000,000</a:t>
            </a:r>
          </a:p>
        </p:txBody>
      </p:sp>
      <p:sp>
        <p:nvSpPr>
          <p:cNvPr id="26" name="TextBox 25"/>
          <p:cNvSpPr txBox="1"/>
          <p:nvPr/>
        </p:nvSpPr>
        <p:spPr>
          <a:xfrm>
            <a:off x="7556226" y="3561496"/>
            <a:ext cx="1983235" cy="369332"/>
          </a:xfrm>
          <a:prstGeom prst="rect">
            <a:avLst/>
          </a:prstGeom>
          <a:noFill/>
        </p:spPr>
        <p:txBody>
          <a:bodyPr wrap="none" rtlCol="0">
            <a:spAutoFit/>
          </a:bodyPr>
          <a:lstStyle/>
          <a:p>
            <a:r>
              <a:rPr lang="en-US" dirty="0">
                <a:solidFill>
                  <a:prstClr val="black"/>
                </a:solidFill>
                <a:latin typeface="Calibri"/>
              </a:rPr>
              <a:t>10,000 – 1,000,000</a:t>
            </a:r>
          </a:p>
        </p:txBody>
      </p:sp>
      <p:sp>
        <p:nvSpPr>
          <p:cNvPr id="27" name="TextBox 26"/>
          <p:cNvSpPr txBox="1"/>
          <p:nvPr/>
        </p:nvSpPr>
        <p:spPr>
          <a:xfrm>
            <a:off x="7847971" y="4206984"/>
            <a:ext cx="1399742" cy="369332"/>
          </a:xfrm>
          <a:prstGeom prst="rect">
            <a:avLst/>
          </a:prstGeom>
          <a:noFill/>
        </p:spPr>
        <p:txBody>
          <a:bodyPr wrap="none" rtlCol="0">
            <a:spAutoFit/>
          </a:bodyPr>
          <a:lstStyle/>
          <a:p>
            <a:r>
              <a:rPr lang="en-US" dirty="0">
                <a:solidFill>
                  <a:prstClr val="black"/>
                </a:solidFill>
                <a:latin typeface="Calibri"/>
              </a:rPr>
              <a:t>100 – 10,000</a:t>
            </a:r>
          </a:p>
        </p:txBody>
      </p:sp>
      <p:sp>
        <p:nvSpPr>
          <p:cNvPr id="28" name="TextBox 27"/>
          <p:cNvSpPr txBox="1"/>
          <p:nvPr/>
        </p:nvSpPr>
        <p:spPr>
          <a:xfrm>
            <a:off x="7964990" y="4852473"/>
            <a:ext cx="1165704" cy="369332"/>
          </a:xfrm>
          <a:prstGeom prst="rect">
            <a:avLst/>
          </a:prstGeom>
          <a:noFill/>
        </p:spPr>
        <p:txBody>
          <a:bodyPr wrap="none" rtlCol="0">
            <a:spAutoFit/>
          </a:bodyPr>
          <a:lstStyle/>
          <a:p>
            <a:r>
              <a:rPr lang="en-US" dirty="0">
                <a:solidFill>
                  <a:prstClr val="black"/>
                </a:solidFill>
                <a:latin typeface="Calibri"/>
              </a:rPr>
              <a:t>10 – 1,000</a:t>
            </a:r>
          </a:p>
        </p:txBody>
      </p: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64377" y="169186"/>
            <a:ext cx="1524000" cy="1524000"/>
          </a:xfrm>
          <a:prstGeom prst="rect">
            <a:avLst/>
          </a:prstGeom>
        </p:spPr>
      </p:pic>
    </p:spTree>
    <p:extLst>
      <p:ext uri="{BB962C8B-B14F-4D97-AF65-F5344CB8AC3E}">
        <p14:creationId xmlns:p14="http://schemas.microsoft.com/office/powerpoint/2010/main" val="15024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Atom Economy</a:t>
            </a:r>
            <a:endParaRPr lang="en-US" dirty="0">
              <a:solidFill>
                <a:prstClr val="black"/>
              </a:solidFill>
              <a:latin typeface="Calibri"/>
            </a:endParaRPr>
          </a:p>
        </p:txBody>
      </p:sp>
      <p:sp>
        <p:nvSpPr>
          <p:cNvPr id="10" name="Rectangle 3"/>
          <p:cNvSpPr txBox="1">
            <a:spLocks noChangeArrowheads="1"/>
          </p:cNvSpPr>
          <p:nvPr/>
        </p:nvSpPr>
        <p:spPr>
          <a:xfrm>
            <a:off x="1921942" y="598060"/>
            <a:ext cx="8229600" cy="13993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altLang="en-US" sz="2000" b="1" dirty="0">
                <a:solidFill>
                  <a:prstClr val="black"/>
                </a:solidFill>
                <a:latin typeface="Calibri"/>
                <a:ea typeface="ＭＳ Ｐゴシック" panose="020B0600070205080204" pitchFamily="34" charset="-128"/>
              </a:rPr>
              <a:t>Barry </a:t>
            </a:r>
            <a:r>
              <a:rPr lang="en-US" altLang="en-US" sz="2000" b="1" dirty="0" err="1">
                <a:solidFill>
                  <a:prstClr val="black"/>
                </a:solidFill>
                <a:latin typeface="Calibri"/>
                <a:ea typeface="ＭＳ Ｐゴシック" panose="020B0600070205080204" pitchFamily="34" charset="-128"/>
              </a:rPr>
              <a:t>Trost</a:t>
            </a:r>
            <a:endParaRPr lang="en-US" altLang="ja-JP" sz="2000" b="1" dirty="0">
              <a:solidFill>
                <a:prstClr val="black"/>
              </a:solidFill>
              <a:latin typeface="Calibri"/>
              <a:ea typeface="ＭＳ Ｐゴシック" panose="020B0600070205080204" pitchFamily="34" charset="-128"/>
            </a:endParaRPr>
          </a:p>
          <a:p>
            <a:pPr algn="ctr">
              <a:buNone/>
            </a:pPr>
            <a:r>
              <a:rPr lang="en-US" altLang="ja-JP" sz="2000" dirty="0">
                <a:solidFill>
                  <a:prstClr val="black"/>
                </a:solidFill>
                <a:latin typeface="Calibri"/>
                <a:ea typeface="ＭＳ Ｐゴシック" panose="020B0600070205080204" pitchFamily="34" charset="-128"/>
              </a:rPr>
              <a:t>Atom Economy</a:t>
            </a:r>
          </a:p>
          <a:p>
            <a:pPr algn="ctr">
              <a:buNone/>
            </a:pPr>
            <a:r>
              <a:rPr lang="en-US" altLang="en-US" sz="2000" dirty="0">
                <a:solidFill>
                  <a:prstClr val="black"/>
                </a:solidFill>
                <a:latin typeface="Calibri"/>
                <a:ea typeface="ＭＳ Ｐゴシック" panose="020B0600070205080204" pitchFamily="34" charset="-128"/>
              </a:rPr>
              <a:t>Atom Economy = mass of desired product / mass of feedstocks</a:t>
            </a:r>
          </a:p>
        </p:txBody>
      </p:sp>
      <p:graphicFrame>
        <p:nvGraphicFramePr>
          <p:cNvPr id="11" name="Object 10"/>
          <p:cNvGraphicFramePr>
            <a:graphicFrameLocks noChangeAspect="1"/>
          </p:cNvGraphicFramePr>
          <p:nvPr>
            <p:extLst/>
          </p:nvPr>
        </p:nvGraphicFramePr>
        <p:xfrm>
          <a:off x="2320828" y="2684244"/>
          <a:ext cx="943765" cy="834665"/>
        </p:xfrm>
        <a:graphic>
          <a:graphicData uri="http://schemas.openxmlformats.org/presentationml/2006/ole">
            <mc:AlternateContent xmlns:mc="http://schemas.openxmlformats.org/markup-compatibility/2006">
              <mc:Choice xmlns:v="urn:schemas-microsoft-com:vml" Requires="v">
                <p:oleObj spid="_x0000_s21536" name="CS ChemDraw Drawing" r:id="rId3" imgW="1415167" imgH="1250940" progId="ChemDraw.Document.6.0">
                  <p:embed/>
                </p:oleObj>
              </mc:Choice>
              <mc:Fallback>
                <p:oleObj name="CS ChemDraw Drawing" r:id="rId3" imgW="1415167" imgH="1250940" progId="ChemDraw.Document.6.0">
                  <p:embed/>
                  <p:pic>
                    <p:nvPicPr>
                      <p:cNvPr id="11" name="Object 10"/>
                      <p:cNvPicPr/>
                      <p:nvPr/>
                    </p:nvPicPr>
                    <p:blipFill>
                      <a:blip r:embed="rId4"/>
                      <a:stretch>
                        <a:fillRect/>
                      </a:stretch>
                    </p:blipFill>
                    <p:spPr>
                      <a:xfrm>
                        <a:off x="2320828" y="2684244"/>
                        <a:ext cx="943765" cy="834665"/>
                      </a:xfrm>
                      <a:prstGeom prst="rect">
                        <a:avLst/>
                      </a:prstGeom>
                    </p:spPr>
                  </p:pic>
                </p:oleObj>
              </mc:Fallback>
            </mc:AlternateContent>
          </a:graphicData>
        </a:graphic>
      </p:graphicFrame>
      <p:pic>
        <p:nvPicPr>
          <p:cNvPr id="12" name="Picture 11"/>
          <p:cNvPicPr>
            <a:picLocks noChangeAspect="1"/>
          </p:cNvPicPr>
          <p:nvPr/>
        </p:nvPicPr>
        <p:blipFill>
          <a:blip r:embed="rId5"/>
          <a:stretch>
            <a:fillRect/>
          </a:stretch>
        </p:blipFill>
        <p:spPr>
          <a:xfrm>
            <a:off x="3432648" y="2842225"/>
            <a:ext cx="418163" cy="518700"/>
          </a:xfrm>
          <a:prstGeom prst="rect">
            <a:avLst/>
          </a:prstGeom>
        </p:spPr>
      </p:pic>
      <p:graphicFrame>
        <p:nvGraphicFramePr>
          <p:cNvPr id="14" name="Object 13"/>
          <p:cNvGraphicFramePr>
            <a:graphicFrameLocks noChangeAspect="1"/>
          </p:cNvGraphicFramePr>
          <p:nvPr>
            <p:extLst/>
          </p:nvPr>
        </p:nvGraphicFramePr>
        <p:xfrm>
          <a:off x="4018865" y="2192766"/>
          <a:ext cx="1563408" cy="1817621"/>
        </p:xfrm>
        <a:graphic>
          <a:graphicData uri="http://schemas.openxmlformats.org/presentationml/2006/ole">
            <mc:AlternateContent xmlns:mc="http://schemas.openxmlformats.org/markup-compatibility/2006">
              <mc:Choice xmlns:v="urn:schemas-microsoft-com:vml" Requires="v">
                <p:oleObj spid="_x0000_s21537" name="CS ChemDraw Drawing" r:id="rId6" imgW="2343688" imgH="2724637" progId="ChemDraw.Document.6.0">
                  <p:embed/>
                </p:oleObj>
              </mc:Choice>
              <mc:Fallback>
                <p:oleObj name="CS ChemDraw Drawing" r:id="rId6" imgW="2343688" imgH="2724637" progId="ChemDraw.Document.6.0">
                  <p:embed/>
                  <p:pic>
                    <p:nvPicPr>
                      <p:cNvPr id="14" name="Object 13"/>
                      <p:cNvPicPr/>
                      <p:nvPr/>
                    </p:nvPicPr>
                    <p:blipFill>
                      <a:blip r:embed="rId7"/>
                      <a:stretch>
                        <a:fillRect/>
                      </a:stretch>
                    </p:blipFill>
                    <p:spPr>
                      <a:xfrm>
                        <a:off x="4018865" y="2192766"/>
                        <a:ext cx="1563408" cy="1817621"/>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5750329" y="3047600"/>
          <a:ext cx="804863" cy="107950"/>
        </p:xfrm>
        <a:graphic>
          <a:graphicData uri="http://schemas.openxmlformats.org/presentationml/2006/ole">
            <mc:AlternateContent xmlns:mc="http://schemas.openxmlformats.org/markup-compatibility/2006">
              <mc:Choice xmlns:v="urn:schemas-microsoft-com:vml" Requires="v">
                <p:oleObj spid="_x0000_s21538" name="CS ChemDraw Drawing" r:id="rId8" imgW="804190" imgH="107940" progId="ChemDraw.Document.6.0">
                  <p:embed/>
                </p:oleObj>
              </mc:Choice>
              <mc:Fallback>
                <p:oleObj name="CS ChemDraw Drawing" r:id="rId8" imgW="804190" imgH="107940" progId="ChemDraw.Document.6.0">
                  <p:embed/>
                  <p:pic>
                    <p:nvPicPr>
                      <p:cNvPr id="15" name="Object 14"/>
                      <p:cNvPicPr/>
                      <p:nvPr/>
                    </p:nvPicPr>
                    <p:blipFill>
                      <a:blip r:embed="rId9"/>
                      <a:stretch>
                        <a:fillRect/>
                      </a:stretch>
                    </p:blipFill>
                    <p:spPr>
                      <a:xfrm>
                        <a:off x="5750329" y="3047600"/>
                        <a:ext cx="804863" cy="10795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6723246" y="2447508"/>
          <a:ext cx="1356860" cy="1308137"/>
        </p:xfrm>
        <a:graphic>
          <a:graphicData uri="http://schemas.openxmlformats.org/presentationml/2006/ole">
            <mc:AlternateContent xmlns:mc="http://schemas.openxmlformats.org/markup-compatibility/2006">
              <mc:Choice xmlns:v="urn:schemas-microsoft-com:vml" Requires="v">
                <p:oleObj spid="_x0000_s21539" name="CS ChemDraw Drawing" r:id="rId10" imgW="2034066" imgH="1961147" progId="ChemDraw.Document.6.0">
                  <p:embed/>
                </p:oleObj>
              </mc:Choice>
              <mc:Fallback>
                <p:oleObj name="CS ChemDraw Drawing" r:id="rId10" imgW="2034066" imgH="1961147" progId="ChemDraw.Document.6.0">
                  <p:embed/>
                  <p:pic>
                    <p:nvPicPr>
                      <p:cNvPr id="16" name="Object 15"/>
                      <p:cNvPicPr/>
                      <p:nvPr/>
                    </p:nvPicPr>
                    <p:blipFill>
                      <a:blip r:embed="rId11"/>
                      <a:stretch>
                        <a:fillRect/>
                      </a:stretch>
                    </p:blipFill>
                    <p:spPr>
                      <a:xfrm>
                        <a:off x="6723246" y="2447508"/>
                        <a:ext cx="1356860" cy="1308137"/>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8834377" y="2559784"/>
          <a:ext cx="1563408" cy="1083582"/>
        </p:xfrm>
        <a:graphic>
          <a:graphicData uri="http://schemas.openxmlformats.org/presentationml/2006/ole">
            <mc:AlternateContent xmlns:mc="http://schemas.openxmlformats.org/markup-compatibility/2006">
              <mc:Choice xmlns:v="urn:schemas-microsoft-com:vml" Requires="v">
                <p:oleObj spid="_x0000_s21540" name="CS ChemDraw Drawing" r:id="rId12" imgW="2343688" imgH="1624263" progId="ChemDraw.Document.6.0">
                  <p:embed/>
                </p:oleObj>
              </mc:Choice>
              <mc:Fallback>
                <p:oleObj name="CS ChemDraw Drawing" r:id="rId12" imgW="2343688" imgH="1624263" progId="ChemDraw.Document.6.0">
                  <p:embed/>
                  <p:pic>
                    <p:nvPicPr>
                      <p:cNvPr id="17" name="Object 16"/>
                      <p:cNvPicPr/>
                      <p:nvPr/>
                    </p:nvPicPr>
                    <p:blipFill>
                      <a:blip r:embed="rId13"/>
                      <a:stretch>
                        <a:fillRect/>
                      </a:stretch>
                    </p:blipFill>
                    <p:spPr>
                      <a:xfrm>
                        <a:off x="8834377" y="2559784"/>
                        <a:ext cx="1563408" cy="1083582"/>
                      </a:xfrm>
                      <a:prstGeom prst="rect">
                        <a:avLst/>
                      </a:prstGeom>
                    </p:spPr>
                  </p:pic>
                </p:oleObj>
              </mc:Fallback>
            </mc:AlternateContent>
          </a:graphicData>
        </a:graphic>
      </p:graphicFrame>
      <p:pic>
        <p:nvPicPr>
          <p:cNvPr id="18" name="Picture 17"/>
          <p:cNvPicPr>
            <a:picLocks noChangeAspect="1"/>
          </p:cNvPicPr>
          <p:nvPr/>
        </p:nvPicPr>
        <p:blipFill>
          <a:blip r:embed="rId5"/>
          <a:stretch>
            <a:fillRect/>
          </a:stretch>
        </p:blipFill>
        <p:spPr>
          <a:xfrm>
            <a:off x="8248162" y="2842225"/>
            <a:ext cx="418163" cy="518700"/>
          </a:xfrm>
          <a:prstGeom prst="rect">
            <a:avLst/>
          </a:prstGeom>
        </p:spPr>
      </p:pic>
      <p:sp>
        <p:nvSpPr>
          <p:cNvPr id="19" name="TextBox 18"/>
          <p:cNvSpPr txBox="1"/>
          <p:nvPr/>
        </p:nvSpPr>
        <p:spPr>
          <a:xfrm>
            <a:off x="2444367" y="4028929"/>
            <a:ext cx="696685" cy="369332"/>
          </a:xfrm>
          <a:prstGeom prst="rect">
            <a:avLst/>
          </a:prstGeom>
          <a:noFill/>
        </p:spPr>
        <p:txBody>
          <a:bodyPr wrap="square" rtlCol="0">
            <a:spAutoFit/>
          </a:bodyPr>
          <a:lstStyle/>
          <a:p>
            <a:r>
              <a:rPr lang="en-US" dirty="0">
                <a:solidFill>
                  <a:prstClr val="black"/>
                </a:solidFill>
                <a:latin typeface="Calibri"/>
              </a:rPr>
              <a:t>106 g</a:t>
            </a:r>
          </a:p>
        </p:txBody>
      </p:sp>
      <p:sp>
        <p:nvSpPr>
          <p:cNvPr id="20" name="TextBox 19"/>
          <p:cNvSpPr txBox="1"/>
          <p:nvPr/>
        </p:nvSpPr>
        <p:spPr>
          <a:xfrm>
            <a:off x="4451756" y="4028929"/>
            <a:ext cx="697627" cy="369332"/>
          </a:xfrm>
          <a:prstGeom prst="rect">
            <a:avLst/>
          </a:prstGeom>
          <a:noFill/>
        </p:spPr>
        <p:txBody>
          <a:bodyPr wrap="none" rtlCol="0">
            <a:spAutoFit/>
          </a:bodyPr>
          <a:lstStyle/>
          <a:p>
            <a:r>
              <a:rPr lang="en-US" dirty="0">
                <a:solidFill>
                  <a:prstClr val="black"/>
                </a:solidFill>
                <a:latin typeface="Calibri"/>
              </a:rPr>
              <a:t>352 g</a:t>
            </a:r>
          </a:p>
        </p:txBody>
      </p:sp>
      <p:sp>
        <p:nvSpPr>
          <p:cNvPr id="21" name="TextBox 20"/>
          <p:cNvSpPr txBox="1"/>
          <p:nvPr/>
        </p:nvSpPr>
        <p:spPr>
          <a:xfrm>
            <a:off x="7321214" y="4028929"/>
            <a:ext cx="697627" cy="369332"/>
          </a:xfrm>
          <a:prstGeom prst="rect">
            <a:avLst/>
          </a:prstGeom>
          <a:noFill/>
        </p:spPr>
        <p:txBody>
          <a:bodyPr wrap="none" rtlCol="0">
            <a:spAutoFit/>
          </a:bodyPr>
          <a:lstStyle/>
          <a:p>
            <a:r>
              <a:rPr lang="en-US" dirty="0">
                <a:solidFill>
                  <a:prstClr val="black"/>
                </a:solidFill>
                <a:latin typeface="Calibri"/>
              </a:rPr>
              <a:t>180 g</a:t>
            </a:r>
          </a:p>
        </p:txBody>
      </p:sp>
      <p:sp>
        <p:nvSpPr>
          <p:cNvPr id="22" name="TextBox 21"/>
          <p:cNvSpPr txBox="1"/>
          <p:nvPr/>
        </p:nvSpPr>
        <p:spPr>
          <a:xfrm>
            <a:off x="9267268" y="4028929"/>
            <a:ext cx="697627" cy="369332"/>
          </a:xfrm>
          <a:prstGeom prst="rect">
            <a:avLst/>
          </a:prstGeom>
          <a:noFill/>
        </p:spPr>
        <p:txBody>
          <a:bodyPr wrap="none" rtlCol="0">
            <a:spAutoFit/>
          </a:bodyPr>
          <a:lstStyle/>
          <a:p>
            <a:r>
              <a:rPr lang="en-US" dirty="0">
                <a:solidFill>
                  <a:prstClr val="black"/>
                </a:solidFill>
                <a:latin typeface="Calibri"/>
              </a:rPr>
              <a:t>278 g</a:t>
            </a:r>
          </a:p>
        </p:txBody>
      </p:sp>
      <p:sp>
        <p:nvSpPr>
          <p:cNvPr id="2" name="Rectangle 1"/>
          <p:cNvSpPr/>
          <p:nvPr/>
        </p:nvSpPr>
        <p:spPr>
          <a:xfrm>
            <a:off x="2863774" y="5345616"/>
            <a:ext cx="6824546" cy="369332"/>
          </a:xfrm>
          <a:prstGeom prst="rect">
            <a:avLst/>
          </a:prstGeom>
        </p:spPr>
        <p:txBody>
          <a:bodyPr wrap="square">
            <a:spAutoFit/>
          </a:bodyPr>
          <a:lstStyle/>
          <a:p>
            <a:pPr algn="ctr"/>
            <a:r>
              <a:rPr lang="en-US" altLang="en-US" dirty="0">
                <a:solidFill>
                  <a:prstClr val="black"/>
                </a:solidFill>
                <a:latin typeface="Calibri"/>
                <a:ea typeface="ＭＳ Ｐゴシック" panose="020B0600070205080204" pitchFamily="34" charset="-128"/>
              </a:rPr>
              <a:t>Atom Economy = mass of desired product / mass of feedstocks</a:t>
            </a:r>
          </a:p>
        </p:txBody>
      </p:sp>
      <p:sp>
        <p:nvSpPr>
          <p:cNvPr id="3" name="TextBox 2"/>
          <p:cNvSpPr txBox="1"/>
          <p:nvPr/>
        </p:nvSpPr>
        <p:spPr>
          <a:xfrm>
            <a:off x="4584024" y="5903508"/>
            <a:ext cx="3001143" cy="369332"/>
          </a:xfrm>
          <a:prstGeom prst="rect">
            <a:avLst/>
          </a:prstGeom>
          <a:noFill/>
        </p:spPr>
        <p:txBody>
          <a:bodyPr wrap="none" rtlCol="0">
            <a:spAutoFit/>
          </a:bodyPr>
          <a:lstStyle/>
          <a:p>
            <a:r>
              <a:rPr lang="en-US" dirty="0">
                <a:solidFill>
                  <a:prstClr val="black"/>
                </a:solidFill>
                <a:latin typeface="Calibri"/>
              </a:rPr>
              <a:t>180 g / 458 g = 0.393 = 39.3% </a:t>
            </a:r>
          </a:p>
        </p:txBody>
      </p:sp>
      <p:pic>
        <p:nvPicPr>
          <p:cNvPr id="4" name="Picture 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320828" y="104758"/>
            <a:ext cx="1240831" cy="1240831"/>
          </a:xfrm>
          <a:prstGeom prst="rect">
            <a:avLst/>
          </a:prstGeom>
        </p:spPr>
      </p:pic>
      <p:sp>
        <p:nvSpPr>
          <p:cNvPr id="5" name="Rectangle 4"/>
          <p:cNvSpPr/>
          <p:nvPr/>
        </p:nvSpPr>
        <p:spPr>
          <a:xfrm>
            <a:off x="1524000" y="6505261"/>
            <a:ext cx="4826000" cy="338554"/>
          </a:xfrm>
          <a:prstGeom prst="rect">
            <a:avLst/>
          </a:prstGeom>
        </p:spPr>
        <p:txBody>
          <a:bodyPr wrap="square">
            <a:spAutoFit/>
          </a:bodyPr>
          <a:lstStyle/>
          <a:p>
            <a:r>
              <a:rPr lang="en-US" sz="1600" dirty="0" err="1">
                <a:solidFill>
                  <a:prstClr val="black"/>
                </a:solidFill>
                <a:latin typeface="Calibri"/>
              </a:rPr>
              <a:t>Trost</a:t>
            </a:r>
            <a:r>
              <a:rPr lang="en-US" sz="1600" dirty="0">
                <a:solidFill>
                  <a:prstClr val="black"/>
                </a:solidFill>
                <a:latin typeface="Calibri"/>
              </a:rPr>
              <a:t>, B. M.; </a:t>
            </a:r>
            <a:r>
              <a:rPr lang="en-US" sz="1600" i="1" dirty="0">
                <a:solidFill>
                  <a:prstClr val="black"/>
                </a:solidFill>
                <a:latin typeface="Calibri"/>
              </a:rPr>
              <a:t>Science</a:t>
            </a:r>
            <a:r>
              <a:rPr lang="en-US" sz="1600" dirty="0">
                <a:solidFill>
                  <a:prstClr val="black"/>
                </a:solidFill>
                <a:latin typeface="Calibri"/>
              </a:rPr>
              <a:t> 1991, (254), pp 1471-1477.</a:t>
            </a:r>
          </a:p>
        </p:txBody>
      </p:sp>
    </p:spTree>
    <p:extLst>
      <p:ext uri="{BB962C8B-B14F-4D97-AF65-F5344CB8AC3E}">
        <p14:creationId xmlns:p14="http://schemas.microsoft.com/office/powerpoint/2010/main" val="36548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Atom Economy</a:t>
            </a:r>
            <a:endParaRPr lang="en-US" dirty="0">
              <a:solidFill>
                <a:prstClr val="black"/>
              </a:solidFill>
              <a:latin typeface="Calibri"/>
            </a:endParaRPr>
          </a:p>
        </p:txBody>
      </p:sp>
      <p:sp>
        <p:nvSpPr>
          <p:cNvPr id="84" name="TextBox 83"/>
          <p:cNvSpPr txBox="1"/>
          <p:nvPr/>
        </p:nvSpPr>
        <p:spPr>
          <a:xfrm>
            <a:off x="2185641" y="1688561"/>
            <a:ext cx="1356269" cy="369332"/>
          </a:xfrm>
          <a:prstGeom prst="rect">
            <a:avLst/>
          </a:prstGeom>
          <a:noFill/>
        </p:spPr>
        <p:txBody>
          <a:bodyPr wrap="none" rtlCol="0">
            <a:spAutoFit/>
          </a:bodyPr>
          <a:lstStyle/>
          <a:p>
            <a:r>
              <a:rPr lang="en-US" dirty="0">
                <a:solidFill>
                  <a:prstClr val="black"/>
                </a:solidFill>
                <a:latin typeface="Calibri"/>
              </a:rPr>
              <a:t>Feedstock(s)</a:t>
            </a:r>
          </a:p>
        </p:txBody>
      </p:sp>
      <p:sp>
        <p:nvSpPr>
          <p:cNvPr id="88" name="Arrow: Right 87"/>
          <p:cNvSpPr/>
          <p:nvPr/>
        </p:nvSpPr>
        <p:spPr>
          <a:xfrm>
            <a:off x="3766639" y="1816623"/>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4639851" y="1688561"/>
            <a:ext cx="919932" cy="369332"/>
          </a:xfrm>
          <a:prstGeom prst="rect">
            <a:avLst/>
          </a:prstGeom>
          <a:noFill/>
        </p:spPr>
        <p:txBody>
          <a:bodyPr wrap="none" rtlCol="0">
            <a:spAutoFit/>
          </a:bodyPr>
          <a:lstStyle/>
          <a:p>
            <a:r>
              <a:rPr lang="en-US" dirty="0">
                <a:solidFill>
                  <a:prstClr val="black"/>
                </a:solidFill>
                <a:latin typeface="Calibri"/>
              </a:rPr>
              <a:t>Product</a:t>
            </a:r>
          </a:p>
        </p:txBody>
      </p:sp>
      <p:sp>
        <p:nvSpPr>
          <p:cNvPr id="90" name="TextBox 89"/>
          <p:cNvSpPr txBox="1"/>
          <p:nvPr/>
        </p:nvSpPr>
        <p:spPr>
          <a:xfrm>
            <a:off x="6309326" y="1688561"/>
            <a:ext cx="1466555" cy="369332"/>
          </a:xfrm>
          <a:prstGeom prst="rect">
            <a:avLst/>
          </a:prstGeom>
          <a:noFill/>
        </p:spPr>
        <p:txBody>
          <a:bodyPr wrap="none" rtlCol="0">
            <a:spAutoFit/>
          </a:bodyPr>
          <a:lstStyle/>
          <a:p>
            <a:r>
              <a:rPr lang="en-US" dirty="0">
                <a:solidFill>
                  <a:prstClr val="black"/>
                </a:solidFill>
                <a:latin typeface="Calibri"/>
              </a:rPr>
              <a:t>Co-Product(s)</a:t>
            </a:r>
          </a:p>
        </p:txBody>
      </p:sp>
      <p:sp>
        <p:nvSpPr>
          <p:cNvPr id="91" name="TextBox 90"/>
          <p:cNvSpPr txBox="1"/>
          <p:nvPr/>
        </p:nvSpPr>
        <p:spPr>
          <a:xfrm>
            <a:off x="5784513" y="1688561"/>
            <a:ext cx="300082" cy="369332"/>
          </a:xfrm>
          <a:prstGeom prst="rect">
            <a:avLst/>
          </a:prstGeom>
          <a:noFill/>
        </p:spPr>
        <p:txBody>
          <a:bodyPr wrap="none" rtlCol="0">
            <a:spAutoFit/>
          </a:bodyPr>
          <a:lstStyle/>
          <a:p>
            <a:r>
              <a:rPr lang="en-US" dirty="0">
                <a:solidFill>
                  <a:prstClr val="black"/>
                </a:solidFill>
                <a:latin typeface="Calibri"/>
              </a:rPr>
              <a:t>+</a:t>
            </a:r>
          </a:p>
        </p:txBody>
      </p:sp>
      <p:sp>
        <p:nvSpPr>
          <p:cNvPr id="92" name="TextBox 91"/>
          <p:cNvSpPr txBox="1"/>
          <p:nvPr/>
        </p:nvSpPr>
        <p:spPr>
          <a:xfrm>
            <a:off x="8000610" y="1688561"/>
            <a:ext cx="300082" cy="369332"/>
          </a:xfrm>
          <a:prstGeom prst="rect">
            <a:avLst/>
          </a:prstGeom>
          <a:noFill/>
        </p:spPr>
        <p:txBody>
          <a:bodyPr wrap="square" rtlCol="0">
            <a:spAutoFit/>
          </a:bodyPr>
          <a:lstStyle/>
          <a:p>
            <a:r>
              <a:rPr lang="en-US" dirty="0">
                <a:solidFill>
                  <a:prstClr val="black"/>
                </a:solidFill>
                <a:latin typeface="Calibri"/>
              </a:rPr>
              <a:t>+</a:t>
            </a:r>
          </a:p>
        </p:txBody>
      </p:sp>
      <p:sp>
        <p:nvSpPr>
          <p:cNvPr id="94" name="TextBox 93"/>
          <p:cNvSpPr txBox="1"/>
          <p:nvPr/>
        </p:nvSpPr>
        <p:spPr>
          <a:xfrm>
            <a:off x="8525421" y="1688561"/>
            <a:ext cx="1380955" cy="369332"/>
          </a:xfrm>
          <a:prstGeom prst="rect">
            <a:avLst/>
          </a:prstGeom>
          <a:noFill/>
        </p:spPr>
        <p:txBody>
          <a:bodyPr wrap="none" rtlCol="0">
            <a:spAutoFit/>
          </a:bodyPr>
          <a:lstStyle/>
          <a:p>
            <a:r>
              <a:rPr lang="en-US" dirty="0">
                <a:solidFill>
                  <a:prstClr val="black"/>
                </a:solidFill>
                <a:latin typeface="Calibri"/>
              </a:rPr>
              <a:t>Byproduct(s)</a:t>
            </a:r>
          </a:p>
        </p:txBody>
      </p:sp>
      <p:sp>
        <p:nvSpPr>
          <p:cNvPr id="25" name="TextBox 24"/>
          <p:cNvSpPr txBox="1"/>
          <p:nvPr/>
        </p:nvSpPr>
        <p:spPr>
          <a:xfrm>
            <a:off x="7138170" y="1051833"/>
            <a:ext cx="2353465" cy="369332"/>
          </a:xfrm>
          <a:prstGeom prst="rect">
            <a:avLst/>
          </a:prstGeom>
          <a:noFill/>
        </p:spPr>
        <p:txBody>
          <a:bodyPr wrap="none" rtlCol="0">
            <a:spAutoFit/>
          </a:bodyPr>
          <a:lstStyle/>
          <a:p>
            <a:r>
              <a:rPr lang="en-US" dirty="0">
                <a:solidFill>
                  <a:prstClr val="black"/>
                </a:solidFill>
                <a:latin typeface="Calibri"/>
              </a:rPr>
              <a:t>Unreacted feedstock(s)</a:t>
            </a:r>
          </a:p>
        </p:txBody>
      </p:sp>
      <p:graphicFrame>
        <p:nvGraphicFramePr>
          <p:cNvPr id="64" name="Object 63"/>
          <p:cNvGraphicFramePr>
            <a:graphicFrameLocks noChangeAspect="1"/>
          </p:cNvGraphicFramePr>
          <p:nvPr>
            <p:extLst/>
          </p:nvPr>
        </p:nvGraphicFramePr>
        <p:xfrm>
          <a:off x="2594946" y="2611071"/>
          <a:ext cx="919163" cy="868363"/>
        </p:xfrm>
        <a:graphic>
          <a:graphicData uri="http://schemas.openxmlformats.org/presentationml/2006/ole">
            <mc:AlternateContent xmlns:mc="http://schemas.openxmlformats.org/markup-compatibility/2006">
              <mc:Choice xmlns:v="urn:schemas-microsoft-com:vml" Requires="v">
                <p:oleObj spid="_x0000_s22560" name="CS ChemDraw Drawing" r:id="rId3" imgW="919911" imgH="868336" progId="ChemDraw.Document.6.0">
                  <p:embed/>
                </p:oleObj>
              </mc:Choice>
              <mc:Fallback>
                <p:oleObj name="CS ChemDraw Drawing" r:id="rId3" imgW="919911" imgH="868336" progId="ChemDraw.Document.6.0">
                  <p:embed/>
                  <p:pic>
                    <p:nvPicPr>
                      <p:cNvPr id="64" name="Object 63"/>
                      <p:cNvPicPr/>
                      <p:nvPr/>
                    </p:nvPicPr>
                    <p:blipFill>
                      <a:blip r:embed="rId4"/>
                      <a:stretch>
                        <a:fillRect/>
                      </a:stretch>
                    </p:blipFill>
                    <p:spPr>
                      <a:xfrm>
                        <a:off x="2594946" y="2611071"/>
                        <a:ext cx="919163" cy="868363"/>
                      </a:xfrm>
                      <a:prstGeom prst="rect">
                        <a:avLst/>
                      </a:prstGeom>
                    </p:spPr>
                  </p:pic>
                </p:oleObj>
              </mc:Fallback>
            </mc:AlternateContent>
          </a:graphicData>
        </a:graphic>
      </p:graphicFrame>
      <p:graphicFrame>
        <p:nvGraphicFramePr>
          <p:cNvPr id="65" name="Object 64"/>
          <p:cNvGraphicFramePr>
            <a:graphicFrameLocks noChangeAspect="1"/>
          </p:cNvGraphicFramePr>
          <p:nvPr>
            <p:extLst/>
          </p:nvPr>
        </p:nvGraphicFramePr>
        <p:xfrm>
          <a:off x="4180601" y="2709496"/>
          <a:ext cx="614363" cy="671513"/>
        </p:xfrm>
        <a:graphic>
          <a:graphicData uri="http://schemas.openxmlformats.org/presentationml/2006/ole">
            <mc:AlternateContent xmlns:mc="http://schemas.openxmlformats.org/markup-compatibility/2006">
              <mc:Choice xmlns:v="urn:schemas-microsoft-com:vml" Requires="v">
                <p:oleObj spid="_x0000_s22561" name="CS ChemDraw Drawing" r:id="rId5" imgW="615111" imgH="671706" progId="ChemDraw.Document.6.0">
                  <p:embed/>
                </p:oleObj>
              </mc:Choice>
              <mc:Fallback>
                <p:oleObj name="CS ChemDraw Drawing" r:id="rId5" imgW="615111" imgH="671706" progId="ChemDraw.Document.6.0">
                  <p:embed/>
                  <p:pic>
                    <p:nvPicPr>
                      <p:cNvPr id="65" name="Object 64"/>
                      <p:cNvPicPr/>
                      <p:nvPr/>
                    </p:nvPicPr>
                    <p:blipFill>
                      <a:blip r:embed="rId6"/>
                      <a:stretch>
                        <a:fillRect/>
                      </a:stretch>
                    </p:blipFill>
                    <p:spPr>
                      <a:xfrm>
                        <a:off x="4180601" y="2709496"/>
                        <a:ext cx="614363" cy="671513"/>
                      </a:xfrm>
                      <a:prstGeom prst="rect">
                        <a:avLst/>
                      </a:prstGeom>
                    </p:spPr>
                  </p:pic>
                </p:oleObj>
              </mc:Fallback>
            </mc:AlternateContent>
          </a:graphicData>
        </a:graphic>
      </p:graphicFrame>
      <p:graphicFrame>
        <p:nvGraphicFramePr>
          <p:cNvPr id="66" name="Object 65"/>
          <p:cNvGraphicFramePr>
            <a:graphicFrameLocks noChangeAspect="1"/>
          </p:cNvGraphicFramePr>
          <p:nvPr>
            <p:extLst/>
          </p:nvPr>
        </p:nvGraphicFramePr>
        <p:xfrm>
          <a:off x="5848154" y="2610276"/>
          <a:ext cx="1790700" cy="869950"/>
        </p:xfrm>
        <a:graphic>
          <a:graphicData uri="http://schemas.openxmlformats.org/presentationml/2006/ole">
            <mc:AlternateContent xmlns:mc="http://schemas.openxmlformats.org/markup-compatibility/2006">
              <mc:Choice xmlns:v="urn:schemas-microsoft-com:vml" Requires="v">
                <p:oleObj spid="_x0000_s22562" name="CS ChemDraw Drawing" r:id="rId7" imgW="1790571" imgH="869711" progId="ChemDraw.Document.6.0">
                  <p:embed/>
                </p:oleObj>
              </mc:Choice>
              <mc:Fallback>
                <p:oleObj name="CS ChemDraw Drawing" r:id="rId7" imgW="1790571" imgH="869711" progId="ChemDraw.Document.6.0">
                  <p:embed/>
                  <p:pic>
                    <p:nvPicPr>
                      <p:cNvPr id="66" name="Object 65"/>
                      <p:cNvPicPr/>
                      <p:nvPr/>
                    </p:nvPicPr>
                    <p:blipFill>
                      <a:blip r:embed="rId8"/>
                      <a:stretch>
                        <a:fillRect/>
                      </a:stretch>
                    </p:blipFill>
                    <p:spPr>
                      <a:xfrm>
                        <a:off x="5848154" y="2610276"/>
                        <a:ext cx="1790700" cy="869950"/>
                      </a:xfrm>
                      <a:prstGeom prst="rect">
                        <a:avLst/>
                      </a:prstGeom>
                    </p:spPr>
                  </p:pic>
                </p:oleObj>
              </mc:Fallback>
            </mc:AlternateContent>
          </a:graphicData>
        </a:graphic>
      </p:graphicFrame>
      <p:graphicFrame>
        <p:nvGraphicFramePr>
          <p:cNvPr id="67" name="Object 66"/>
          <p:cNvGraphicFramePr>
            <a:graphicFrameLocks noChangeAspect="1"/>
          </p:cNvGraphicFramePr>
          <p:nvPr>
            <p:extLst/>
          </p:nvPr>
        </p:nvGraphicFramePr>
        <p:xfrm>
          <a:off x="8305347" y="2588051"/>
          <a:ext cx="1790700" cy="914400"/>
        </p:xfrm>
        <a:graphic>
          <a:graphicData uri="http://schemas.openxmlformats.org/presentationml/2006/ole">
            <mc:AlternateContent xmlns:mc="http://schemas.openxmlformats.org/markup-compatibility/2006">
              <mc:Choice xmlns:v="urn:schemas-microsoft-com:vml" Requires="v">
                <p:oleObj spid="_x0000_s22563" name="CS ChemDraw Drawing" r:id="rId9" imgW="1790226" imgH="914056" progId="ChemDraw.Document.6.0">
                  <p:embed/>
                </p:oleObj>
              </mc:Choice>
              <mc:Fallback>
                <p:oleObj name="CS ChemDraw Drawing" r:id="rId9" imgW="1790226" imgH="914056" progId="ChemDraw.Document.6.0">
                  <p:embed/>
                  <p:pic>
                    <p:nvPicPr>
                      <p:cNvPr id="67" name="Object 66"/>
                      <p:cNvPicPr/>
                      <p:nvPr/>
                    </p:nvPicPr>
                    <p:blipFill>
                      <a:blip r:embed="rId10"/>
                      <a:stretch>
                        <a:fillRect/>
                      </a:stretch>
                    </p:blipFill>
                    <p:spPr>
                      <a:xfrm>
                        <a:off x="8305347" y="2588051"/>
                        <a:ext cx="1790700" cy="914400"/>
                      </a:xfrm>
                      <a:prstGeom prst="rect">
                        <a:avLst/>
                      </a:prstGeom>
                    </p:spPr>
                  </p:pic>
                </p:oleObj>
              </mc:Fallback>
            </mc:AlternateContent>
          </a:graphicData>
        </a:graphic>
      </p:graphicFrame>
      <p:pic>
        <p:nvPicPr>
          <p:cNvPr id="43" name="Picture 42"/>
          <p:cNvPicPr>
            <a:picLocks noChangeAspect="1"/>
          </p:cNvPicPr>
          <p:nvPr/>
        </p:nvPicPr>
        <p:blipFill>
          <a:blip r:embed="rId11"/>
          <a:stretch>
            <a:fillRect/>
          </a:stretch>
        </p:blipFill>
        <p:spPr>
          <a:xfrm>
            <a:off x="3638274" y="2785901"/>
            <a:ext cx="418163" cy="518700"/>
          </a:xfrm>
          <a:prstGeom prst="rect">
            <a:avLst/>
          </a:prstGeom>
        </p:spPr>
      </p:pic>
      <p:graphicFrame>
        <p:nvGraphicFramePr>
          <p:cNvPr id="44" name="Object 43"/>
          <p:cNvGraphicFramePr>
            <a:graphicFrameLocks noChangeAspect="1"/>
          </p:cNvGraphicFramePr>
          <p:nvPr>
            <p:extLst/>
          </p:nvPr>
        </p:nvGraphicFramePr>
        <p:xfrm>
          <a:off x="4919128" y="2991276"/>
          <a:ext cx="804863" cy="107950"/>
        </p:xfrm>
        <a:graphic>
          <a:graphicData uri="http://schemas.openxmlformats.org/presentationml/2006/ole">
            <mc:AlternateContent xmlns:mc="http://schemas.openxmlformats.org/markup-compatibility/2006">
              <mc:Choice xmlns:v="urn:schemas-microsoft-com:vml" Requires="v">
                <p:oleObj spid="_x0000_s22564" name="CS ChemDraw Drawing" r:id="rId12" imgW="804190" imgH="107940" progId="ChemDraw.Document.6.0">
                  <p:embed/>
                </p:oleObj>
              </mc:Choice>
              <mc:Fallback>
                <p:oleObj name="CS ChemDraw Drawing" r:id="rId12" imgW="804190" imgH="107940" progId="ChemDraw.Document.6.0">
                  <p:embed/>
                  <p:pic>
                    <p:nvPicPr>
                      <p:cNvPr id="44" name="Object 43"/>
                      <p:cNvPicPr/>
                      <p:nvPr/>
                    </p:nvPicPr>
                    <p:blipFill>
                      <a:blip r:embed="rId13"/>
                      <a:stretch>
                        <a:fillRect/>
                      </a:stretch>
                    </p:blipFill>
                    <p:spPr>
                      <a:xfrm>
                        <a:off x="4919128" y="2991276"/>
                        <a:ext cx="804863" cy="107950"/>
                      </a:xfrm>
                      <a:prstGeom prst="rect">
                        <a:avLst/>
                      </a:prstGeom>
                    </p:spPr>
                  </p:pic>
                </p:oleObj>
              </mc:Fallback>
            </mc:AlternateContent>
          </a:graphicData>
        </a:graphic>
      </p:graphicFrame>
      <p:pic>
        <p:nvPicPr>
          <p:cNvPr id="45" name="Picture 44"/>
          <p:cNvPicPr>
            <a:picLocks noChangeAspect="1"/>
          </p:cNvPicPr>
          <p:nvPr/>
        </p:nvPicPr>
        <p:blipFill>
          <a:blip r:embed="rId11"/>
          <a:stretch>
            <a:fillRect/>
          </a:stretch>
        </p:blipFill>
        <p:spPr>
          <a:xfrm>
            <a:off x="7763020" y="2785901"/>
            <a:ext cx="418163" cy="518700"/>
          </a:xfrm>
          <a:prstGeom prst="rect">
            <a:avLst/>
          </a:prstGeom>
        </p:spPr>
      </p:pic>
      <p:sp>
        <p:nvSpPr>
          <p:cNvPr id="68" name="TextBox 67"/>
          <p:cNvSpPr txBox="1"/>
          <p:nvPr/>
        </p:nvSpPr>
        <p:spPr>
          <a:xfrm>
            <a:off x="3054526" y="3796185"/>
            <a:ext cx="580608" cy="369332"/>
          </a:xfrm>
          <a:prstGeom prst="rect">
            <a:avLst/>
          </a:prstGeom>
          <a:noFill/>
        </p:spPr>
        <p:txBody>
          <a:bodyPr wrap="none" rtlCol="0">
            <a:spAutoFit/>
          </a:bodyPr>
          <a:lstStyle/>
          <a:p>
            <a:r>
              <a:rPr lang="en-US" dirty="0">
                <a:solidFill>
                  <a:prstClr val="black"/>
                </a:solidFill>
                <a:latin typeface="Calibri"/>
              </a:rPr>
              <a:t>68 g</a:t>
            </a:r>
          </a:p>
        </p:txBody>
      </p:sp>
      <p:sp>
        <p:nvSpPr>
          <p:cNvPr id="69" name="TextBox 68"/>
          <p:cNvSpPr txBox="1"/>
          <p:nvPr/>
        </p:nvSpPr>
        <p:spPr>
          <a:xfrm>
            <a:off x="4056436" y="3796185"/>
            <a:ext cx="580608" cy="369332"/>
          </a:xfrm>
          <a:prstGeom prst="rect">
            <a:avLst/>
          </a:prstGeom>
          <a:noFill/>
        </p:spPr>
        <p:txBody>
          <a:bodyPr wrap="none" rtlCol="0">
            <a:spAutoFit/>
          </a:bodyPr>
          <a:lstStyle/>
          <a:p>
            <a:r>
              <a:rPr lang="en-US" dirty="0">
                <a:solidFill>
                  <a:prstClr val="black"/>
                </a:solidFill>
                <a:latin typeface="Calibri"/>
              </a:rPr>
              <a:t>56 g</a:t>
            </a:r>
          </a:p>
        </p:txBody>
      </p:sp>
      <p:sp>
        <p:nvSpPr>
          <p:cNvPr id="70" name="TextBox 69"/>
          <p:cNvSpPr txBox="1"/>
          <p:nvPr/>
        </p:nvSpPr>
        <p:spPr>
          <a:xfrm>
            <a:off x="6487130" y="4486516"/>
            <a:ext cx="872355" cy="369332"/>
          </a:xfrm>
          <a:prstGeom prst="rect">
            <a:avLst/>
          </a:prstGeom>
          <a:noFill/>
        </p:spPr>
        <p:txBody>
          <a:bodyPr wrap="none" rtlCol="0">
            <a:spAutoFit/>
          </a:bodyPr>
          <a:lstStyle/>
          <a:p>
            <a:r>
              <a:rPr lang="en-US" dirty="0">
                <a:solidFill>
                  <a:prstClr val="black"/>
                </a:solidFill>
                <a:latin typeface="Calibri"/>
              </a:rPr>
              <a:t>73.16 g</a:t>
            </a:r>
          </a:p>
        </p:txBody>
      </p:sp>
      <p:sp>
        <p:nvSpPr>
          <p:cNvPr id="71" name="TextBox 70"/>
          <p:cNvSpPr txBox="1"/>
          <p:nvPr/>
        </p:nvSpPr>
        <p:spPr>
          <a:xfrm>
            <a:off x="8848150" y="4486516"/>
            <a:ext cx="872355" cy="369332"/>
          </a:xfrm>
          <a:prstGeom prst="rect">
            <a:avLst/>
          </a:prstGeom>
          <a:noFill/>
        </p:spPr>
        <p:txBody>
          <a:bodyPr wrap="none" rtlCol="0">
            <a:spAutoFit/>
          </a:bodyPr>
          <a:lstStyle/>
          <a:p>
            <a:r>
              <a:rPr lang="en-US" dirty="0">
                <a:solidFill>
                  <a:prstClr val="black"/>
                </a:solidFill>
                <a:latin typeface="Calibri"/>
              </a:rPr>
              <a:t>50.84 g</a:t>
            </a:r>
          </a:p>
        </p:txBody>
      </p:sp>
      <p:sp>
        <p:nvSpPr>
          <p:cNvPr id="72" name="TextBox 71"/>
          <p:cNvSpPr txBox="1"/>
          <p:nvPr/>
        </p:nvSpPr>
        <p:spPr>
          <a:xfrm>
            <a:off x="6428621" y="5330742"/>
            <a:ext cx="989373" cy="369332"/>
          </a:xfrm>
          <a:prstGeom prst="rect">
            <a:avLst/>
          </a:prstGeom>
          <a:noFill/>
        </p:spPr>
        <p:txBody>
          <a:bodyPr wrap="none" rtlCol="0">
            <a:spAutoFit/>
          </a:bodyPr>
          <a:lstStyle/>
          <a:p>
            <a:r>
              <a:rPr lang="en-US" dirty="0">
                <a:solidFill>
                  <a:prstClr val="black"/>
                </a:solidFill>
                <a:latin typeface="Calibri"/>
              </a:rPr>
              <a:t>119.04 g</a:t>
            </a:r>
          </a:p>
        </p:txBody>
      </p:sp>
      <p:sp>
        <p:nvSpPr>
          <p:cNvPr id="73" name="TextBox 72"/>
          <p:cNvSpPr txBox="1"/>
          <p:nvPr/>
        </p:nvSpPr>
        <p:spPr>
          <a:xfrm>
            <a:off x="8906660" y="5330742"/>
            <a:ext cx="755335" cy="369332"/>
          </a:xfrm>
          <a:prstGeom prst="rect">
            <a:avLst/>
          </a:prstGeom>
          <a:noFill/>
        </p:spPr>
        <p:txBody>
          <a:bodyPr wrap="none" rtlCol="0">
            <a:spAutoFit/>
          </a:bodyPr>
          <a:lstStyle/>
          <a:p>
            <a:r>
              <a:rPr lang="en-US" dirty="0">
                <a:solidFill>
                  <a:prstClr val="black"/>
                </a:solidFill>
                <a:latin typeface="Calibri"/>
              </a:rPr>
              <a:t>4.96 g</a:t>
            </a:r>
          </a:p>
        </p:txBody>
      </p:sp>
      <p:sp>
        <p:nvSpPr>
          <p:cNvPr id="74" name="TextBox 73"/>
          <p:cNvSpPr txBox="1"/>
          <p:nvPr/>
        </p:nvSpPr>
        <p:spPr>
          <a:xfrm>
            <a:off x="4842596" y="4829908"/>
            <a:ext cx="1282723" cy="307777"/>
          </a:xfrm>
          <a:prstGeom prst="rect">
            <a:avLst/>
          </a:prstGeom>
          <a:noFill/>
        </p:spPr>
        <p:txBody>
          <a:bodyPr wrap="none" rtlCol="0">
            <a:spAutoFit/>
          </a:bodyPr>
          <a:lstStyle/>
          <a:p>
            <a:r>
              <a:rPr lang="en-US" sz="1400" dirty="0">
                <a:solidFill>
                  <a:prstClr val="black"/>
                </a:solidFill>
                <a:latin typeface="Calibri"/>
              </a:rPr>
              <a:t>59% Selectivity</a:t>
            </a:r>
          </a:p>
        </p:txBody>
      </p:sp>
      <p:sp>
        <p:nvSpPr>
          <p:cNvPr id="75" name="TextBox 74"/>
          <p:cNvSpPr txBox="1"/>
          <p:nvPr/>
        </p:nvSpPr>
        <p:spPr>
          <a:xfrm>
            <a:off x="4842596" y="5650297"/>
            <a:ext cx="1282723" cy="307777"/>
          </a:xfrm>
          <a:prstGeom prst="rect">
            <a:avLst/>
          </a:prstGeom>
          <a:noFill/>
        </p:spPr>
        <p:txBody>
          <a:bodyPr wrap="none" rtlCol="0">
            <a:spAutoFit/>
          </a:bodyPr>
          <a:lstStyle/>
          <a:p>
            <a:r>
              <a:rPr lang="en-US" sz="1400" dirty="0">
                <a:solidFill>
                  <a:prstClr val="black"/>
                </a:solidFill>
                <a:latin typeface="Calibri"/>
              </a:rPr>
              <a:t>96% Selectivity</a:t>
            </a:r>
          </a:p>
        </p:txBody>
      </p:sp>
      <p:sp>
        <p:nvSpPr>
          <p:cNvPr id="76" name="TextBox 75"/>
          <p:cNvSpPr txBox="1"/>
          <p:nvPr/>
        </p:nvSpPr>
        <p:spPr>
          <a:xfrm>
            <a:off x="4677486" y="4486516"/>
            <a:ext cx="1447832" cy="369332"/>
          </a:xfrm>
          <a:prstGeom prst="rect">
            <a:avLst/>
          </a:prstGeom>
          <a:noFill/>
        </p:spPr>
        <p:txBody>
          <a:bodyPr wrap="none" rtlCol="0">
            <a:spAutoFit/>
          </a:bodyPr>
          <a:lstStyle/>
          <a:p>
            <a:r>
              <a:rPr lang="en-US" dirty="0">
                <a:solidFill>
                  <a:prstClr val="black"/>
                </a:solidFill>
                <a:latin typeface="Calibri"/>
              </a:rPr>
              <a:t>Condition #1:</a:t>
            </a:r>
          </a:p>
        </p:txBody>
      </p:sp>
      <p:sp>
        <p:nvSpPr>
          <p:cNvPr id="55" name="TextBox 54"/>
          <p:cNvSpPr txBox="1"/>
          <p:nvPr/>
        </p:nvSpPr>
        <p:spPr>
          <a:xfrm>
            <a:off x="4677486" y="5330742"/>
            <a:ext cx="1447832" cy="369332"/>
          </a:xfrm>
          <a:prstGeom prst="rect">
            <a:avLst/>
          </a:prstGeom>
          <a:noFill/>
        </p:spPr>
        <p:txBody>
          <a:bodyPr wrap="none" rtlCol="0">
            <a:spAutoFit/>
          </a:bodyPr>
          <a:lstStyle/>
          <a:p>
            <a:r>
              <a:rPr lang="en-US" dirty="0">
                <a:solidFill>
                  <a:prstClr val="black"/>
                </a:solidFill>
                <a:latin typeface="Calibri"/>
              </a:rPr>
              <a:t>Condition #2:</a:t>
            </a:r>
          </a:p>
        </p:txBody>
      </p:sp>
      <p:grpSp>
        <p:nvGrpSpPr>
          <p:cNvPr id="56" name="Group 55"/>
          <p:cNvGrpSpPr/>
          <p:nvPr/>
        </p:nvGrpSpPr>
        <p:grpSpPr>
          <a:xfrm>
            <a:off x="6837951" y="1634125"/>
            <a:ext cx="409303" cy="457838"/>
            <a:chOff x="1051560" y="5618568"/>
            <a:chExt cx="409303" cy="457838"/>
          </a:xfrm>
        </p:grpSpPr>
        <p:cxnSp>
          <p:nvCxnSpPr>
            <p:cNvPr id="57" name="Straight Connector 56"/>
            <p:cNvCxnSpPr/>
            <p:nvPr/>
          </p:nvCxnSpPr>
          <p:spPr>
            <a:xfrm>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8117840" y="997481"/>
            <a:ext cx="409303" cy="457838"/>
            <a:chOff x="1051560" y="5618568"/>
            <a:chExt cx="409303" cy="457838"/>
          </a:xfrm>
        </p:grpSpPr>
        <p:cxnSp>
          <p:nvCxnSpPr>
            <p:cNvPr id="60" name="Straight Connector 59"/>
            <p:cNvCxnSpPr/>
            <p:nvPr/>
          </p:nvCxnSpPr>
          <p:spPr>
            <a:xfrm>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p:cNvCxnSpPr>
            <p:nvPr/>
          </p:nvCxnSpPr>
          <p:spPr>
            <a:xfrm flipH="1">
              <a:off x="1051560" y="5618568"/>
              <a:ext cx="409303" cy="4578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77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4" grpId="0"/>
      <p:bldP spid="68" grpId="0"/>
      <p:bldP spid="69" grpId="0"/>
      <p:bldP spid="70" grpId="0"/>
      <p:bldP spid="71" grpId="0"/>
      <p:bldP spid="72" grpId="0"/>
      <p:bldP spid="73" grpId="0"/>
      <p:bldP spid="74" grpId="0"/>
      <p:bldP spid="75" grpId="0"/>
      <p:bldP spid="76"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Atom Economy</a:t>
            </a:r>
            <a:endParaRPr lang="en-US" dirty="0">
              <a:solidFill>
                <a:prstClr val="black"/>
              </a:solidFill>
              <a:latin typeface="Calibri"/>
            </a:endParaRPr>
          </a:p>
        </p:txBody>
      </p:sp>
      <p:sp>
        <p:nvSpPr>
          <p:cNvPr id="84" name="TextBox 83"/>
          <p:cNvSpPr txBox="1"/>
          <p:nvPr/>
        </p:nvSpPr>
        <p:spPr>
          <a:xfrm>
            <a:off x="2185641" y="1688561"/>
            <a:ext cx="1356269" cy="369332"/>
          </a:xfrm>
          <a:prstGeom prst="rect">
            <a:avLst/>
          </a:prstGeom>
          <a:noFill/>
        </p:spPr>
        <p:txBody>
          <a:bodyPr wrap="none" rtlCol="0">
            <a:spAutoFit/>
          </a:bodyPr>
          <a:lstStyle/>
          <a:p>
            <a:r>
              <a:rPr lang="en-US" dirty="0">
                <a:solidFill>
                  <a:prstClr val="black"/>
                </a:solidFill>
                <a:latin typeface="Calibri"/>
              </a:rPr>
              <a:t>Feedstock(s)</a:t>
            </a:r>
          </a:p>
        </p:txBody>
      </p:sp>
      <p:sp>
        <p:nvSpPr>
          <p:cNvPr id="88" name="Arrow: Right 87"/>
          <p:cNvSpPr/>
          <p:nvPr/>
        </p:nvSpPr>
        <p:spPr>
          <a:xfrm>
            <a:off x="3766639" y="1816623"/>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4639851" y="1688561"/>
            <a:ext cx="919932" cy="369332"/>
          </a:xfrm>
          <a:prstGeom prst="rect">
            <a:avLst/>
          </a:prstGeom>
          <a:noFill/>
        </p:spPr>
        <p:txBody>
          <a:bodyPr wrap="none" rtlCol="0">
            <a:spAutoFit/>
          </a:bodyPr>
          <a:lstStyle/>
          <a:p>
            <a:r>
              <a:rPr lang="en-US" dirty="0">
                <a:solidFill>
                  <a:prstClr val="black"/>
                </a:solidFill>
                <a:latin typeface="Calibri"/>
              </a:rPr>
              <a:t>Product</a:t>
            </a:r>
          </a:p>
        </p:txBody>
      </p:sp>
      <p:sp>
        <p:nvSpPr>
          <p:cNvPr id="90" name="TextBox 89"/>
          <p:cNvSpPr txBox="1"/>
          <p:nvPr/>
        </p:nvSpPr>
        <p:spPr>
          <a:xfrm>
            <a:off x="6309326" y="1688561"/>
            <a:ext cx="1466555" cy="369332"/>
          </a:xfrm>
          <a:prstGeom prst="rect">
            <a:avLst/>
          </a:prstGeom>
          <a:noFill/>
        </p:spPr>
        <p:txBody>
          <a:bodyPr wrap="none" rtlCol="0">
            <a:spAutoFit/>
          </a:bodyPr>
          <a:lstStyle/>
          <a:p>
            <a:r>
              <a:rPr lang="en-US" dirty="0">
                <a:solidFill>
                  <a:prstClr val="black"/>
                </a:solidFill>
                <a:latin typeface="Calibri"/>
              </a:rPr>
              <a:t>Co-Product(s)</a:t>
            </a:r>
          </a:p>
        </p:txBody>
      </p:sp>
      <p:sp>
        <p:nvSpPr>
          <p:cNvPr id="91" name="TextBox 90"/>
          <p:cNvSpPr txBox="1"/>
          <p:nvPr/>
        </p:nvSpPr>
        <p:spPr>
          <a:xfrm>
            <a:off x="5784513" y="1688561"/>
            <a:ext cx="300082" cy="369332"/>
          </a:xfrm>
          <a:prstGeom prst="rect">
            <a:avLst/>
          </a:prstGeom>
          <a:noFill/>
        </p:spPr>
        <p:txBody>
          <a:bodyPr wrap="none" rtlCol="0">
            <a:spAutoFit/>
          </a:bodyPr>
          <a:lstStyle/>
          <a:p>
            <a:r>
              <a:rPr lang="en-US" dirty="0">
                <a:solidFill>
                  <a:prstClr val="black"/>
                </a:solidFill>
                <a:latin typeface="Calibri"/>
              </a:rPr>
              <a:t>+</a:t>
            </a:r>
          </a:p>
        </p:txBody>
      </p:sp>
      <p:sp>
        <p:nvSpPr>
          <p:cNvPr id="92" name="TextBox 91"/>
          <p:cNvSpPr txBox="1"/>
          <p:nvPr/>
        </p:nvSpPr>
        <p:spPr>
          <a:xfrm>
            <a:off x="8000610" y="1688561"/>
            <a:ext cx="300082" cy="369332"/>
          </a:xfrm>
          <a:prstGeom prst="rect">
            <a:avLst/>
          </a:prstGeom>
          <a:noFill/>
        </p:spPr>
        <p:txBody>
          <a:bodyPr wrap="square" rtlCol="0">
            <a:spAutoFit/>
          </a:bodyPr>
          <a:lstStyle/>
          <a:p>
            <a:r>
              <a:rPr lang="en-US" dirty="0">
                <a:solidFill>
                  <a:prstClr val="black"/>
                </a:solidFill>
                <a:latin typeface="Calibri"/>
              </a:rPr>
              <a:t>+</a:t>
            </a:r>
          </a:p>
        </p:txBody>
      </p:sp>
      <p:sp>
        <p:nvSpPr>
          <p:cNvPr id="94" name="TextBox 93"/>
          <p:cNvSpPr txBox="1"/>
          <p:nvPr/>
        </p:nvSpPr>
        <p:spPr>
          <a:xfrm>
            <a:off x="8525421" y="1688561"/>
            <a:ext cx="1380955" cy="369332"/>
          </a:xfrm>
          <a:prstGeom prst="rect">
            <a:avLst/>
          </a:prstGeom>
          <a:noFill/>
        </p:spPr>
        <p:txBody>
          <a:bodyPr wrap="none" rtlCol="0">
            <a:spAutoFit/>
          </a:bodyPr>
          <a:lstStyle/>
          <a:p>
            <a:r>
              <a:rPr lang="en-US" dirty="0">
                <a:solidFill>
                  <a:prstClr val="black"/>
                </a:solidFill>
                <a:latin typeface="Calibri"/>
              </a:rPr>
              <a:t>Byproduct(s)</a:t>
            </a:r>
          </a:p>
        </p:txBody>
      </p:sp>
      <p:sp>
        <p:nvSpPr>
          <p:cNvPr id="25" name="TextBox 24"/>
          <p:cNvSpPr txBox="1"/>
          <p:nvPr/>
        </p:nvSpPr>
        <p:spPr>
          <a:xfrm>
            <a:off x="7138170" y="1051833"/>
            <a:ext cx="2353465" cy="369332"/>
          </a:xfrm>
          <a:prstGeom prst="rect">
            <a:avLst/>
          </a:prstGeom>
          <a:noFill/>
        </p:spPr>
        <p:txBody>
          <a:bodyPr wrap="none" rtlCol="0">
            <a:spAutoFit/>
          </a:bodyPr>
          <a:lstStyle/>
          <a:p>
            <a:r>
              <a:rPr lang="en-US" dirty="0">
                <a:solidFill>
                  <a:prstClr val="black"/>
                </a:solidFill>
                <a:latin typeface="Calibri"/>
              </a:rPr>
              <a:t>Unreacted feedstock(s)</a:t>
            </a:r>
          </a:p>
        </p:txBody>
      </p:sp>
      <p:grpSp>
        <p:nvGrpSpPr>
          <p:cNvPr id="6" name="Group 5"/>
          <p:cNvGrpSpPr/>
          <p:nvPr/>
        </p:nvGrpSpPr>
        <p:grpSpPr>
          <a:xfrm>
            <a:off x="1994120" y="2277216"/>
            <a:ext cx="1468351" cy="1604968"/>
            <a:chOff x="470119" y="2277216"/>
            <a:chExt cx="1468351" cy="1604968"/>
          </a:xfrm>
        </p:grpSpPr>
        <p:sp>
          <p:nvSpPr>
            <p:cNvPr id="34" name="Arrow: Right 33"/>
            <p:cNvSpPr/>
            <p:nvPr/>
          </p:nvSpPr>
          <p:spPr>
            <a:xfrm rot="5400000">
              <a:off x="880054"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470119"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a:solidFill>
                    <a:prstClr val="black"/>
                  </a:solidFill>
                  <a:latin typeface="Calibri"/>
                </a:rPr>
                <a:t>Feedstocks</a:t>
              </a:r>
            </a:p>
          </p:txBody>
        </p:sp>
      </p:grpSp>
      <p:grpSp>
        <p:nvGrpSpPr>
          <p:cNvPr id="7" name="Group 6"/>
          <p:cNvGrpSpPr/>
          <p:nvPr/>
        </p:nvGrpSpPr>
        <p:grpSpPr>
          <a:xfrm>
            <a:off x="4262566" y="2277216"/>
            <a:ext cx="1468351" cy="1604968"/>
            <a:chOff x="2738565" y="2277216"/>
            <a:chExt cx="1468351" cy="1604968"/>
          </a:xfrm>
        </p:grpSpPr>
        <p:sp>
          <p:nvSpPr>
            <p:cNvPr id="36" name="Arrow: Right 35"/>
            <p:cNvSpPr/>
            <p:nvPr/>
          </p:nvSpPr>
          <p:spPr>
            <a:xfrm rot="5400000">
              <a:off x="3148500"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2738565"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a:solidFill>
                    <a:prstClr val="black"/>
                  </a:solidFill>
                  <a:latin typeface="Calibri"/>
                </a:rPr>
                <a:t>Products</a:t>
              </a:r>
            </a:p>
          </p:txBody>
        </p:sp>
      </p:grpSp>
      <p:grpSp>
        <p:nvGrpSpPr>
          <p:cNvPr id="8" name="Group 7"/>
          <p:cNvGrpSpPr/>
          <p:nvPr/>
        </p:nvGrpSpPr>
        <p:grpSpPr>
          <a:xfrm>
            <a:off x="6347388" y="2277216"/>
            <a:ext cx="1468351" cy="1604968"/>
            <a:chOff x="4823387" y="2277216"/>
            <a:chExt cx="1468351" cy="1604968"/>
          </a:xfrm>
        </p:grpSpPr>
        <p:sp>
          <p:nvSpPr>
            <p:cNvPr id="38" name="Arrow: Right 37"/>
            <p:cNvSpPr/>
            <p:nvPr/>
          </p:nvSpPr>
          <p:spPr>
            <a:xfrm rot="5400000">
              <a:off x="5233322"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823387"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a:solidFill>
                    <a:prstClr val="black"/>
                  </a:solidFill>
                  <a:latin typeface="Calibri"/>
                </a:rPr>
                <a:t>Co-Products</a:t>
              </a:r>
            </a:p>
          </p:txBody>
        </p:sp>
      </p:grpSp>
      <p:grpSp>
        <p:nvGrpSpPr>
          <p:cNvPr id="9" name="Group 8"/>
          <p:cNvGrpSpPr/>
          <p:nvPr/>
        </p:nvGrpSpPr>
        <p:grpSpPr>
          <a:xfrm>
            <a:off x="8502622" y="2277216"/>
            <a:ext cx="1468351" cy="1604968"/>
            <a:chOff x="6978621" y="2277216"/>
            <a:chExt cx="1468351" cy="1604968"/>
          </a:xfrm>
        </p:grpSpPr>
        <p:sp>
          <p:nvSpPr>
            <p:cNvPr id="40" name="Arrow: Right 39"/>
            <p:cNvSpPr/>
            <p:nvPr/>
          </p:nvSpPr>
          <p:spPr>
            <a:xfrm rot="5400000">
              <a:off x="7388556"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1" name="TextBox 40"/>
            <p:cNvSpPr txBox="1"/>
            <p:nvPr/>
          </p:nvSpPr>
          <p:spPr>
            <a:xfrm>
              <a:off x="6978621"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err="1">
                  <a:solidFill>
                    <a:prstClr val="black"/>
                  </a:solidFill>
                  <a:latin typeface="Calibri"/>
                </a:rPr>
                <a:t>Biproducts</a:t>
              </a:r>
              <a:endParaRPr lang="en-US" dirty="0">
                <a:solidFill>
                  <a:prstClr val="black"/>
                </a:solidFill>
                <a:latin typeface="Calibri"/>
              </a:endParaRPr>
            </a:p>
          </p:txBody>
        </p:sp>
      </p:grpSp>
      <p:sp>
        <p:nvSpPr>
          <p:cNvPr id="3" name="TextBox 2"/>
          <p:cNvSpPr txBox="1"/>
          <p:nvPr/>
        </p:nvSpPr>
        <p:spPr>
          <a:xfrm>
            <a:off x="5421525" y="4426781"/>
            <a:ext cx="1851725" cy="369332"/>
          </a:xfrm>
          <a:prstGeom prst="rect">
            <a:avLst/>
          </a:prstGeom>
          <a:noFill/>
        </p:spPr>
        <p:txBody>
          <a:bodyPr wrap="none" rtlCol="0">
            <a:spAutoFit/>
          </a:bodyPr>
          <a:lstStyle/>
          <a:p>
            <a:r>
              <a:rPr lang="en-US" dirty="0">
                <a:solidFill>
                  <a:prstClr val="black"/>
                </a:solidFill>
                <a:latin typeface="Calibri"/>
              </a:rPr>
              <a:t>minor byproducts</a:t>
            </a:r>
          </a:p>
        </p:txBody>
      </p:sp>
      <p:sp>
        <p:nvSpPr>
          <p:cNvPr id="4" name="TextBox 3"/>
          <p:cNvSpPr txBox="1"/>
          <p:nvPr/>
        </p:nvSpPr>
        <p:spPr>
          <a:xfrm>
            <a:off x="5421524" y="4890972"/>
            <a:ext cx="4447628" cy="369332"/>
          </a:xfrm>
          <a:prstGeom prst="rect">
            <a:avLst/>
          </a:prstGeom>
          <a:noFill/>
        </p:spPr>
        <p:txBody>
          <a:bodyPr wrap="none" rtlCol="0">
            <a:spAutoFit/>
          </a:bodyPr>
          <a:lstStyle/>
          <a:p>
            <a:r>
              <a:rPr lang="en-US" dirty="0">
                <a:solidFill>
                  <a:prstClr val="black"/>
                </a:solidFill>
                <a:latin typeface="Calibri"/>
              </a:rPr>
              <a:t>subsequent reactions of components present</a:t>
            </a:r>
          </a:p>
        </p:txBody>
      </p:sp>
    </p:spTree>
    <p:extLst>
      <p:ext uri="{BB962C8B-B14F-4D97-AF65-F5344CB8AC3E}">
        <p14:creationId xmlns:p14="http://schemas.microsoft.com/office/powerpoint/2010/main" val="297671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274638"/>
            <a:ext cx="91440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800" b="1" dirty="0">
                <a:solidFill>
                  <a:srgbClr val="0000FF"/>
                </a:solidFill>
                <a:latin typeface="Calibri"/>
                <a:ea typeface="ＭＳ Ｐゴシック" panose="020B0600070205080204" pitchFamily="34" charset="-128"/>
              </a:rPr>
              <a:t>Less Hazardous Chemical Synthesis</a:t>
            </a:r>
          </a:p>
        </p:txBody>
      </p:sp>
      <p:sp>
        <p:nvSpPr>
          <p:cNvPr id="3" name="Rectangle 3"/>
          <p:cNvSpPr txBox="1">
            <a:spLocks noChangeArrowheads="1"/>
          </p:cNvSpPr>
          <p:nvPr/>
        </p:nvSpPr>
        <p:spPr>
          <a:xfrm>
            <a:off x="5005136" y="1417639"/>
            <a:ext cx="5285874"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sz="3600" dirty="0">
                <a:solidFill>
                  <a:prstClr val="black"/>
                </a:solidFill>
                <a:latin typeface="Calibri"/>
                <a:ea typeface="ＭＳ Ｐゴシック" panose="020B0600070205080204" pitchFamily="34" charset="-128"/>
              </a:rPr>
              <a:t>	Whenever practicable, synthetic methodologies should be designed to use and generate substances that possess little or no toxicity to human health and the environment.</a:t>
            </a:r>
          </a:p>
          <a:p>
            <a:pPr marL="609600" indent="-609600">
              <a:buNone/>
            </a:pPr>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56402" y="1169498"/>
            <a:ext cx="3048735" cy="502224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34446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327657" y="598011"/>
            <a:ext cx="2942600" cy="2292387"/>
            <a:chOff x="803657" y="598010"/>
            <a:chExt cx="2942600" cy="2292387"/>
          </a:xfrm>
        </p:grpSpPr>
        <p:graphicFrame>
          <p:nvGraphicFramePr>
            <p:cNvPr id="7" name="Object 6"/>
            <p:cNvGraphicFramePr>
              <a:graphicFrameLocks noChangeAspect="1"/>
            </p:cNvGraphicFramePr>
            <p:nvPr>
              <p:extLst/>
            </p:nvPr>
          </p:nvGraphicFramePr>
          <p:xfrm>
            <a:off x="1145451" y="598010"/>
            <a:ext cx="2259012" cy="1835150"/>
          </p:xfrm>
          <a:graphic>
            <a:graphicData uri="http://schemas.openxmlformats.org/presentationml/2006/ole">
              <mc:AlternateContent xmlns:mc="http://schemas.openxmlformats.org/markup-compatibility/2006">
                <mc:Choice xmlns:v="urn:schemas-microsoft-com:vml" Requires="v">
                  <p:oleObj spid="_x0000_s23584" name="CS ChemDraw Drawing" r:id="rId3" imgW="2258275" imgH="1834644" progId="ChemDraw.Document.6.0">
                    <p:embed/>
                  </p:oleObj>
                </mc:Choice>
                <mc:Fallback>
                  <p:oleObj name="CS ChemDraw Drawing" r:id="rId3" imgW="2258275" imgH="1834644" progId="ChemDraw.Document.6.0">
                    <p:embed/>
                    <p:pic>
                      <p:nvPicPr>
                        <p:cNvPr id="7" name="Object 6"/>
                        <p:cNvPicPr/>
                        <p:nvPr/>
                      </p:nvPicPr>
                      <p:blipFill>
                        <a:blip r:embed="rId4"/>
                        <a:stretch>
                          <a:fillRect/>
                        </a:stretch>
                      </p:blipFill>
                      <p:spPr>
                        <a:xfrm>
                          <a:off x="1145451" y="598010"/>
                          <a:ext cx="2259012" cy="1835150"/>
                        </a:xfrm>
                        <a:prstGeom prst="rect">
                          <a:avLst/>
                        </a:prstGeom>
                      </p:spPr>
                    </p:pic>
                  </p:oleObj>
                </mc:Fallback>
              </mc:AlternateContent>
            </a:graphicData>
          </a:graphic>
        </p:graphicFrame>
        <p:sp>
          <p:nvSpPr>
            <p:cNvPr id="9" name="TextBox 8"/>
            <p:cNvSpPr txBox="1"/>
            <p:nvPr/>
          </p:nvSpPr>
          <p:spPr>
            <a:xfrm>
              <a:off x="803657" y="2521065"/>
              <a:ext cx="2942600" cy="369332"/>
            </a:xfrm>
            <a:prstGeom prst="rect">
              <a:avLst/>
            </a:prstGeom>
            <a:noFill/>
          </p:spPr>
          <p:txBody>
            <a:bodyPr wrap="none" rtlCol="0">
              <a:spAutoFit/>
            </a:bodyPr>
            <a:lstStyle/>
            <a:p>
              <a:r>
                <a:rPr lang="en-US" dirty="0">
                  <a:solidFill>
                    <a:prstClr val="black"/>
                  </a:solidFill>
                  <a:latin typeface="Calibri"/>
                </a:rPr>
                <a:t>1-Naphthyl Methylcarbamate</a:t>
              </a:r>
            </a:p>
          </p:txBody>
        </p:sp>
      </p:grpSp>
      <p:grpSp>
        <p:nvGrpSpPr>
          <p:cNvPr id="36" name="Group 35"/>
          <p:cNvGrpSpPr/>
          <p:nvPr/>
        </p:nvGrpSpPr>
        <p:grpSpPr>
          <a:xfrm>
            <a:off x="4588626" y="992162"/>
            <a:ext cx="2538076" cy="2608325"/>
            <a:chOff x="3064626" y="992161"/>
            <a:chExt cx="2538076" cy="2608325"/>
          </a:xfrm>
        </p:grpSpPr>
        <p:sp>
          <p:nvSpPr>
            <p:cNvPr id="11" name="Arrow: Down 10"/>
            <p:cNvSpPr/>
            <p:nvPr/>
          </p:nvSpPr>
          <p:spPr>
            <a:xfrm rot="5400000">
              <a:off x="3343033" y="1597713"/>
              <a:ext cx="281608" cy="83842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TextBox 11"/>
            <p:cNvSpPr txBox="1"/>
            <p:nvPr/>
          </p:nvSpPr>
          <p:spPr>
            <a:xfrm>
              <a:off x="4531960" y="2047067"/>
              <a:ext cx="300082" cy="369332"/>
            </a:xfrm>
            <a:prstGeom prst="rect">
              <a:avLst/>
            </a:prstGeom>
            <a:noFill/>
          </p:spPr>
          <p:txBody>
            <a:bodyPr wrap="none" rtlCol="0">
              <a:spAutoFit/>
            </a:bodyPr>
            <a:lstStyle/>
            <a:p>
              <a:r>
                <a:rPr lang="en-US" dirty="0">
                  <a:solidFill>
                    <a:prstClr val="black"/>
                  </a:solidFill>
                  <a:latin typeface="Calibri"/>
                </a:rPr>
                <a:t>+</a:t>
              </a:r>
            </a:p>
          </p:txBody>
        </p:sp>
        <p:grpSp>
          <p:nvGrpSpPr>
            <p:cNvPr id="32" name="Group 31"/>
            <p:cNvGrpSpPr/>
            <p:nvPr/>
          </p:nvGrpSpPr>
          <p:grpSpPr>
            <a:xfrm>
              <a:off x="3761300" y="992161"/>
              <a:ext cx="1841402" cy="850719"/>
              <a:chOff x="4484110" y="626400"/>
              <a:chExt cx="1841402" cy="850719"/>
            </a:xfrm>
          </p:grpSpPr>
          <p:graphicFrame>
            <p:nvGraphicFramePr>
              <p:cNvPr id="13" name="Object 12"/>
              <p:cNvGraphicFramePr>
                <a:graphicFrameLocks noChangeAspect="1"/>
              </p:cNvGraphicFramePr>
              <p:nvPr>
                <p:extLst/>
              </p:nvPr>
            </p:nvGraphicFramePr>
            <p:xfrm>
              <a:off x="4744411" y="626400"/>
              <a:ext cx="1320800" cy="552450"/>
            </p:xfrm>
            <a:graphic>
              <a:graphicData uri="http://schemas.openxmlformats.org/presentationml/2006/ole">
                <mc:AlternateContent xmlns:mc="http://schemas.openxmlformats.org/markup-compatibility/2006">
                  <mc:Choice xmlns:v="urn:schemas-microsoft-com:vml" Requires="v">
                    <p:oleObj spid="_x0000_s23585" name="CS ChemDraw Drawing" r:id="rId5" imgW="1320800" imgH="552765" progId="ChemDraw.Document.6.0">
                      <p:embed/>
                    </p:oleObj>
                  </mc:Choice>
                  <mc:Fallback>
                    <p:oleObj name="CS ChemDraw Drawing" r:id="rId5" imgW="1320800" imgH="552765" progId="ChemDraw.Document.6.0">
                      <p:embed/>
                      <p:pic>
                        <p:nvPicPr>
                          <p:cNvPr id="13" name="Object 12"/>
                          <p:cNvPicPr/>
                          <p:nvPr/>
                        </p:nvPicPr>
                        <p:blipFill>
                          <a:blip r:embed="rId6"/>
                          <a:stretch>
                            <a:fillRect/>
                          </a:stretch>
                        </p:blipFill>
                        <p:spPr>
                          <a:xfrm>
                            <a:off x="4744411" y="626400"/>
                            <a:ext cx="1320800" cy="552450"/>
                          </a:xfrm>
                          <a:prstGeom prst="rect">
                            <a:avLst/>
                          </a:prstGeom>
                        </p:spPr>
                      </p:pic>
                    </p:oleObj>
                  </mc:Fallback>
                </mc:AlternateContent>
              </a:graphicData>
            </a:graphic>
          </p:graphicFrame>
          <p:sp>
            <p:nvSpPr>
              <p:cNvPr id="22" name="TextBox 21"/>
              <p:cNvSpPr txBox="1"/>
              <p:nvPr/>
            </p:nvSpPr>
            <p:spPr>
              <a:xfrm>
                <a:off x="4484110" y="1107787"/>
                <a:ext cx="1841402" cy="369332"/>
              </a:xfrm>
              <a:prstGeom prst="rect">
                <a:avLst/>
              </a:prstGeom>
              <a:noFill/>
            </p:spPr>
            <p:txBody>
              <a:bodyPr wrap="none" rtlCol="0">
                <a:spAutoFit/>
              </a:bodyPr>
              <a:lstStyle/>
              <a:p>
                <a:r>
                  <a:rPr lang="en-US" dirty="0">
                    <a:solidFill>
                      <a:prstClr val="black"/>
                    </a:solidFill>
                    <a:latin typeface="Calibri"/>
                  </a:rPr>
                  <a:t>Methylisocyanate</a:t>
                </a:r>
              </a:p>
            </p:txBody>
          </p:sp>
        </p:grpSp>
        <p:grpSp>
          <p:nvGrpSpPr>
            <p:cNvPr id="31" name="Group 30"/>
            <p:cNvGrpSpPr/>
            <p:nvPr/>
          </p:nvGrpSpPr>
          <p:grpSpPr>
            <a:xfrm>
              <a:off x="3994614" y="2054536"/>
              <a:ext cx="1374775" cy="1545950"/>
              <a:chOff x="4720835" y="1897785"/>
              <a:chExt cx="1374775" cy="1545950"/>
            </a:xfrm>
          </p:grpSpPr>
          <p:graphicFrame>
            <p:nvGraphicFramePr>
              <p:cNvPr id="6" name="Object 5"/>
              <p:cNvGraphicFramePr>
                <a:graphicFrameLocks noChangeAspect="1"/>
              </p:cNvGraphicFramePr>
              <p:nvPr>
                <p:extLst/>
              </p:nvPr>
            </p:nvGraphicFramePr>
            <p:xfrm>
              <a:off x="4720835" y="1897785"/>
              <a:ext cx="1374775" cy="1263650"/>
            </p:xfrm>
            <a:graphic>
              <a:graphicData uri="http://schemas.openxmlformats.org/presentationml/2006/ole">
                <mc:AlternateContent xmlns:mc="http://schemas.openxmlformats.org/markup-compatibility/2006">
                  <mc:Choice xmlns:v="urn:schemas-microsoft-com:vml" Requires="v">
                    <p:oleObj spid="_x0000_s23586" name="CS ChemDraw Drawing" r:id="rId7" imgW="1374183" imgH="1262972" progId="ChemDraw.Document.6.0">
                      <p:embed/>
                    </p:oleObj>
                  </mc:Choice>
                  <mc:Fallback>
                    <p:oleObj name="CS ChemDraw Drawing" r:id="rId7" imgW="1374183" imgH="1262972" progId="ChemDraw.Document.6.0">
                      <p:embed/>
                      <p:pic>
                        <p:nvPicPr>
                          <p:cNvPr id="6" name="Object 5"/>
                          <p:cNvPicPr/>
                          <p:nvPr/>
                        </p:nvPicPr>
                        <p:blipFill>
                          <a:blip r:embed="rId8"/>
                          <a:stretch>
                            <a:fillRect/>
                          </a:stretch>
                        </p:blipFill>
                        <p:spPr>
                          <a:xfrm>
                            <a:off x="4720835" y="1897785"/>
                            <a:ext cx="1374775" cy="1263650"/>
                          </a:xfrm>
                          <a:prstGeom prst="rect">
                            <a:avLst/>
                          </a:prstGeom>
                        </p:spPr>
                      </p:pic>
                    </p:oleObj>
                  </mc:Fallback>
                </mc:AlternateContent>
              </a:graphicData>
            </a:graphic>
          </p:graphicFrame>
          <p:sp>
            <p:nvSpPr>
              <p:cNvPr id="23" name="TextBox 22"/>
              <p:cNvSpPr txBox="1"/>
              <p:nvPr/>
            </p:nvSpPr>
            <p:spPr>
              <a:xfrm>
                <a:off x="4784750" y="3074403"/>
                <a:ext cx="1246944" cy="369332"/>
              </a:xfrm>
              <a:prstGeom prst="rect">
                <a:avLst/>
              </a:prstGeom>
              <a:noFill/>
            </p:spPr>
            <p:txBody>
              <a:bodyPr wrap="none" rtlCol="0">
                <a:spAutoFit/>
              </a:bodyPr>
              <a:lstStyle/>
              <a:p>
                <a:r>
                  <a:rPr lang="en-US" dirty="0">
                    <a:solidFill>
                      <a:prstClr val="black"/>
                    </a:solidFill>
                    <a:latin typeface="Calibri"/>
                  </a:rPr>
                  <a:t>1-Naphthol</a:t>
                </a:r>
              </a:p>
            </p:txBody>
          </p:sp>
        </p:grpSp>
      </p:grpSp>
      <p:sp>
        <p:nvSpPr>
          <p:cNvPr id="28"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Less Hazardous Synthesis</a:t>
            </a:r>
            <a:endParaRPr lang="en-US" dirty="0">
              <a:solidFill>
                <a:prstClr val="black"/>
              </a:solidFill>
              <a:latin typeface="Calibri"/>
            </a:endParaRPr>
          </a:p>
        </p:txBody>
      </p:sp>
      <p:sp>
        <p:nvSpPr>
          <p:cNvPr id="41" name="Oval 40"/>
          <p:cNvSpPr/>
          <p:nvPr/>
        </p:nvSpPr>
        <p:spPr>
          <a:xfrm>
            <a:off x="5212204" y="698073"/>
            <a:ext cx="2004012" cy="13323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4" name="Rectangle 43"/>
          <p:cNvSpPr/>
          <p:nvPr/>
        </p:nvSpPr>
        <p:spPr>
          <a:xfrm>
            <a:off x="2569030" y="4209031"/>
            <a:ext cx="5638728" cy="2585323"/>
          </a:xfrm>
          <a:prstGeom prst="rect">
            <a:avLst/>
          </a:prstGeom>
        </p:spPr>
        <p:txBody>
          <a:bodyPr wrap="square">
            <a:spAutoFit/>
          </a:bodyPr>
          <a:lstStyle/>
          <a:p>
            <a:pPr algn="ctr">
              <a:spcBef>
                <a:spcPct val="50000"/>
              </a:spcBef>
            </a:pPr>
            <a:r>
              <a:rPr lang="en-US" altLang="en-US" dirty="0">
                <a:solidFill>
                  <a:srgbClr val="000000"/>
                </a:solidFill>
                <a:latin typeface="Calibri" panose="020F0502020204030204" pitchFamily="34" charset="0"/>
              </a:rPr>
              <a:t>The worst industrial accident in history.</a:t>
            </a:r>
          </a:p>
          <a:p>
            <a:pPr algn="ctr">
              <a:spcBef>
                <a:spcPct val="50000"/>
              </a:spcBef>
            </a:pPr>
            <a:r>
              <a:rPr lang="en-US" altLang="en-US" dirty="0">
                <a:solidFill>
                  <a:srgbClr val="000000"/>
                </a:solidFill>
                <a:latin typeface="Calibri" panose="020F0502020204030204" pitchFamily="34" charset="0"/>
              </a:rPr>
              <a:t>40 tons of methyl isocyanate were accidentally released when a holding tank overheated at a pesticide plant, located in the city of Bhopal. </a:t>
            </a:r>
          </a:p>
          <a:p>
            <a:pPr algn="ctr">
              <a:spcBef>
                <a:spcPct val="50000"/>
              </a:spcBef>
            </a:pPr>
            <a:r>
              <a:rPr lang="en-US" altLang="en-US" dirty="0">
                <a:solidFill>
                  <a:srgbClr val="000000"/>
                </a:solidFill>
                <a:latin typeface="Calibri" panose="020F0502020204030204" pitchFamily="34" charset="0"/>
              </a:rPr>
              <a:t>Over 500,000 people were exposed. </a:t>
            </a:r>
          </a:p>
          <a:p>
            <a:pPr algn="ctr">
              <a:spcBef>
                <a:spcPct val="50000"/>
              </a:spcBef>
            </a:pPr>
            <a:r>
              <a:rPr lang="en-US" altLang="en-US" dirty="0">
                <a:solidFill>
                  <a:srgbClr val="000000"/>
                </a:solidFill>
                <a:latin typeface="Calibri" panose="020F0502020204030204" pitchFamily="34" charset="0"/>
              </a:rPr>
              <a:t> Over 3,000 immediate deaths.</a:t>
            </a:r>
          </a:p>
          <a:p>
            <a:pPr algn="ctr">
              <a:spcBef>
                <a:spcPct val="50000"/>
              </a:spcBef>
            </a:pPr>
            <a:r>
              <a:rPr lang="en-US" altLang="en-US" dirty="0">
                <a:solidFill>
                  <a:srgbClr val="000000"/>
                </a:solidFill>
                <a:latin typeface="Calibri" panose="020F0502020204030204" pitchFamily="34" charset="0"/>
              </a:rPr>
              <a:t>Estimates range from 8,000-16,000 subsequent deaths</a:t>
            </a:r>
          </a:p>
        </p:txBody>
      </p:sp>
      <p:sp>
        <p:nvSpPr>
          <p:cNvPr id="45" name="TextBox 44"/>
          <p:cNvSpPr txBox="1"/>
          <p:nvPr/>
        </p:nvSpPr>
        <p:spPr>
          <a:xfrm>
            <a:off x="3574245" y="3694127"/>
            <a:ext cx="3628301" cy="400110"/>
          </a:xfrm>
          <a:prstGeom prst="rect">
            <a:avLst/>
          </a:prstGeom>
          <a:noFill/>
        </p:spPr>
        <p:txBody>
          <a:bodyPr wrap="none" rtlCol="0">
            <a:spAutoFit/>
          </a:bodyPr>
          <a:lstStyle/>
          <a:p>
            <a:pPr algn="ctr"/>
            <a:r>
              <a:rPr lang="en-US" sz="2000" b="1" dirty="0">
                <a:solidFill>
                  <a:srgbClr val="FF0000"/>
                </a:solidFill>
                <a:latin typeface="Calibri"/>
              </a:rPr>
              <a:t>Bhopal Disaster </a:t>
            </a:r>
            <a:r>
              <a:rPr lang="en-US" dirty="0">
                <a:solidFill>
                  <a:prstClr val="black"/>
                </a:solidFill>
                <a:latin typeface="Calibri"/>
              </a:rPr>
              <a:t>December 2, 1984</a:t>
            </a:r>
          </a:p>
        </p:txBody>
      </p:sp>
      <p:grpSp>
        <p:nvGrpSpPr>
          <p:cNvPr id="47" name="Group 46"/>
          <p:cNvGrpSpPr/>
          <p:nvPr/>
        </p:nvGrpSpPr>
        <p:grpSpPr>
          <a:xfrm>
            <a:off x="7387508" y="94824"/>
            <a:ext cx="2233109" cy="1923834"/>
            <a:chOff x="5863507" y="94824"/>
            <a:chExt cx="2233109" cy="1923834"/>
          </a:xfrm>
        </p:grpSpPr>
        <p:sp>
          <p:nvSpPr>
            <p:cNvPr id="48" name="Arrow: Down 47"/>
            <p:cNvSpPr/>
            <p:nvPr/>
          </p:nvSpPr>
          <p:spPr>
            <a:xfrm rot="5400000">
              <a:off x="6141914" y="961421"/>
              <a:ext cx="281608" cy="83842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9" name="TextBox 48"/>
            <p:cNvSpPr txBox="1"/>
            <p:nvPr/>
          </p:nvSpPr>
          <p:spPr>
            <a:xfrm>
              <a:off x="7230225" y="1195358"/>
              <a:ext cx="300082" cy="369332"/>
            </a:xfrm>
            <a:prstGeom prst="rect">
              <a:avLst/>
            </a:prstGeom>
            <a:noFill/>
          </p:spPr>
          <p:txBody>
            <a:bodyPr wrap="none" rtlCol="0">
              <a:spAutoFit/>
            </a:bodyPr>
            <a:lstStyle/>
            <a:p>
              <a:r>
                <a:rPr lang="en-US" dirty="0">
                  <a:solidFill>
                    <a:prstClr val="black"/>
                  </a:solidFill>
                  <a:latin typeface="Calibri"/>
                </a:rPr>
                <a:t>+</a:t>
              </a:r>
            </a:p>
          </p:txBody>
        </p:sp>
        <p:grpSp>
          <p:nvGrpSpPr>
            <p:cNvPr id="50" name="Group 49"/>
            <p:cNvGrpSpPr/>
            <p:nvPr/>
          </p:nvGrpSpPr>
          <p:grpSpPr>
            <a:xfrm>
              <a:off x="6832039" y="94824"/>
              <a:ext cx="1096454" cy="1082632"/>
              <a:chOff x="7486706" y="409051"/>
              <a:chExt cx="1096454" cy="1082632"/>
            </a:xfrm>
          </p:grpSpPr>
          <p:graphicFrame>
            <p:nvGraphicFramePr>
              <p:cNvPr id="54" name="Object 53"/>
              <p:cNvGraphicFramePr>
                <a:graphicFrameLocks noChangeAspect="1"/>
              </p:cNvGraphicFramePr>
              <p:nvPr/>
            </p:nvGraphicFramePr>
            <p:xfrm>
              <a:off x="7575352" y="409051"/>
              <a:ext cx="919163" cy="746125"/>
            </p:xfrm>
            <a:graphic>
              <a:graphicData uri="http://schemas.openxmlformats.org/presentationml/2006/ole">
                <mc:AlternateContent xmlns:mc="http://schemas.openxmlformats.org/markup-compatibility/2006">
                  <mc:Choice xmlns:v="urn:schemas-microsoft-com:vml" Requires="v">
                    <p:oleObj spid="_x0000_s23587" name="CS ChemDraw Drawing" r:id="rId9" imgW="918533" imgH="746302" progId="ChemDraw.Document.6.0">
                      <p:embed/>
                    </p:oleObj>
                  </mc:Choice>
                  <mc:Fallback>
                    <p:oleObj name="CS ChemDraw Drawing" r:id="rId9" imgW="918533" imgH="746302" progId="ChemDraw.Document.6.0">
                      <p:embed/>
                      <p:pic>
                        <p:nvPicPr>
                          <p:cNvPr id="54" name="Object 53"/>
                          <p:cNvPicPr/>
                          <p:nvPr/>
                        </p:nvPicPr>
                        <p:blipFill>
                          <a:blip r:embed="rId10"/>
                          <a:stretch>
                            <a:fillRect/>
                          </a:stretch>
                        </p:blipFill>
                        <p:spPr>
                          <a:xfrm>
                            <a:off x="7575352" y="409051"/>
                            <a:ext cx="919163" cy="746125"/>
                          </a:xfrm>
                          <a:prstGeom prst="rect">
                            <a:avLst/>
                          </a:prstGeom>
                        </p:spPr>
                      </p:pic>
                    </p:oleObj>
                  </mc:Fallback>
                </mc:AlternateContent>
              </a:graphicData>
            </a:graphic>
          </p:graphicFrame>
          <p:sp>
            <p:nvSpPr>
              <p:cNvPr id="55" name="TextBox 54"/>
              <p:cNvSpPr txBox="1"/>
              <p:nvPr/>
            </p:nvSpPr>
            <p:spPr>
              <a:xfrm>
                <a:off x="7486706" y="1122351"/>
                <a:ext cx="1096454" cy="369332"/>
              </a:xfrm>
              <a:prstGeom prst="rect">
                <a:avLst/>
              </a:prstGeom>
              <a:noFill/>
            </p:spPr>
            <p:txBody>
              <a:bodyPr wrap="none" rtlCol="0">
                <a:spAutoFit/>
              </a:bodyPr>
              <a:lstStyle/>
              <a:p>
                <a:r>
                  <a:rPr lang="en-US" dirty="0">
                    <a:solidFill>
                      <a:prstClr val="black"/>
                    </a:solidFill>
                    <a:latin typeface="Calibri"/>
                  </a:rPr>
                  <a:t>Phosgene</a:t>
                </a:r>
              </a:p>
            </p:txBody>
          </p:sp>
        </p:grpSp>
        <p:grpSp>
          <p:nvGrpSpPr>
            <p:cNvPr id="51" name="Group 50"/>
            <p:cNvGrpSpPr/>
            <p:nvPr/>
          </p:nvGrpSpPr>
          <p:grpSpPr>
            <a:xfrm>
              <a:off x="6663916" y="1530338"/>
              <a:ext cx="1432700" cy="488320"/>
              <a:chOff x="7486706" y="2062282"/>
              <a:chExt cx="1432700" cy="488320"/>
            </a:xfrm>
          </p:grpSpPr>
          <p:graphicFrame>
            <p:nvGraphicFramePr>
              <p:cNvPr id="52" name="Object 51"/>
              <p:cNvGraphicFramePr>
                <a:graphicFrameLocks noChangeAspect="1"/>
              </p:cNvGraphicFramePr>
              <p:nvPr/>
            </p:nvGraphicFramePr>
            <p:xfrm>
              <a:off x="7761731" y="2062282"/>
              <a:ext cx="882650" cy="206375"/>
            </p:xfrm>
            <a:graphic>
              <a:graphicData uri="http://schemas.openxmlformats.org/presentationml/2006/ole">
                <mc:AlternateContent xmlns:mc="http://schemas.openxmlformats.org/markup-compatibility/2006">
                  <mc:Choice xmlns:v="urn:schemas-microsoft-com:vml" Requires="v">
                    <p:oleObj spid="_x0000_s23588" name="CS ChemDraw Drawing" r:id="rId11" imgW="882026" imgH="206943" progId="ChemDraw.Document.6.0">
                      <p:embed/>
                    </p:oleObj>
                  </mc:Choice>
                  <mc:Fallback>
                    <p:oleObj name="CS ChemDraw Drawing" r:id="rId11" imgW="882026" imgH="206943" progId="ChemDraw.Document.6.0">
                      <p:embed/>
                      <p:pic>
                        <p:nvPicPr>
                          <p:cNvPr id="52" name="Object 51"/>
                          <p:cNvPicPr/>
                          <p:nvPr/>
                        </p:nvPicPr>
                        <p:blipFill>
                          <a:blip r:embed="rId12"/>
                          <a:stretch>
                            <a:fillRect/>
                          </a:stretch>
                        </p:blipFill>
                        <p:spPr>
                          <a:xfrm>
                            <a:off x="7761731" y="2062282"/>
                            <a:ext cx="882650" cy="206375"/>
                          </a:xfrm>
                          <a:prstGeom prst="rect">
                            <a:avLst/>
                          </a:prstGeom>
                        </p:spPr>
                      </p:pic>
                    </p:oleObj>
                  </mc:Fallback>
                </mc:AlternateContent>
              </a:graphicData>
            </a:graphic>
          </p:graphicFrame>
          <p:sp>
            <p:nvSpPr>
              <p:cNvPr id="53" name="TextBox 52"/>
              <p:cNvSpPr txBox="1"/>
              <p:nvPr/>
            </p:nvSpPr>
            <p:spPr>
              <a:xfrm>
                <a:off x="7486706" y="2181270"/>
                <a:ext cx="1432700" cy="369332"/>
              </a:xfrm>
              <a:prstGeom prst="rect">
                <a:avLst/>
              </a:prstGeom>
              <a:noFill/>
            </p:spPr>
            <p:txBody>
              <a:bodyPr wrap="none" rtlCol="0">
                <a:spAutoFit/>
              </a:bodyPr>
              <a:lstStyle/>
              <a:p>
                <a:r>
                  <a:rPr lang="en-US" dirty="0">
                    <a:solidFill>
                      <a:prstClr val="black"/>
                    </a:solidFill>
                    <a:latin typeface="Calibri"/>
                  </a:rPr>
                  <a:t>Methylamine</a:t>
                </a:r>
              </a:p>
            </p:txBody>
          </p:sp>
        </p:grpSp>
      </p:grpSp>
    </p:spTree>
    <p:extLst>
      <p:ext uri="{BB962C8B-B14F-4D97-AF65-F5344CB8AC3E}">
        <p14:creationId xmlns:p14="http://schemas.microsoft.com/office/powerpoint/2010/main" val="223354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7"/>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51760" y="208592"/>
            <a:ext cx="2051503" cy="299245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8"/>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3206" y="386610"/>
            <a:ext cx="2037302" cy="299245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9"/>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4211" y="564627"/>
            <a:ext cx="2097744" cy="300282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A close up of a flower&#10;&#10;Description automatically generated">
            <a:extLst>
              <a:ext uri="{FF2B5EF4-FFF2-40B4-BE49-F238E27FC236}">
                <a16:creationId xmlns:a16="http://schemas.microsoft.com/office/drawing/2014/main" id="{9EBF5A62-FE83-4ABC-B32D-B0ABCDE38E8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15718" y="753008"/>
            <a:ext cx="2157243" cy="2992459"/>
          </a:xfrm>
          <a:prstGeom prst="rect">
            <a:avLst/>
          </a:prstGeom>
          <a:ln w="28575">
            <a:solidFill>
              <a:schemeClr val="bg1"/>
            </a:solidFill>
          </a:ln>
        </p:spPr>
      </p:pic>
      <p:pic>
        <p:nvPicPr>
          <p:cNvPr id="5" name="Picture 10"/>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12299" y="527731"/>
            <a:ext cx="2363791" cy="35583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1827551" y="4453664"/>
            <a:ext cx="8536898" cy="1962140"/>
          </a:xfrm>
          <a:prstGeom prst="rect">
            <a:avLst/>
          </a:prstGeom>
        </p:spPr>
        <p:txBody>
          <a:bodyPr wrap="square">
            <a:spAutoFit/>
          </a:bodyPr>
          <a:lstStyle/>
          <a:p>
            <a:pPr marL="39688" algn="ctr">
              <a:lnSpc>
                <a:spcPct val="75000"/>
              </a:lnSpc>
              <a:spcBef>
                <a:spcPts val="413"/>
              </a:spcBef>
            </a:pPr>
            <a:r>
              <a:rPr lang="en-US" sz="4800" dirty="0">
                <a:solidFill>
                  <a:prstClr val="black"/>
                </a:solidFill>
                <a:latin typeface="Calibri"/>
              </a:rPr>
              <a:t>Green Chemistry </a:t>
            </a:r>
          </a:p>
          <a:p>
            <a:pPr marL="39688" algn="ctr">
              <a:lnSpc>
                <a:spcPct val="75000"/>
              </a:lnSpc>
              <a:spcBef>
                <a:spcPts val="413"/>
              </a:spcBef>
            </a:pPr>
            <a:r>
              <a:rPr lang="en-US" sz="3600" dirty="0">
                <a:solidFill>
                  <a:prstClr val="black"/>
                </a:solidFill>
                <a:latin typeface="Calibri"/>
              </a:rPr>
              <a:t>is the </a:t>
            </a:r>
            <a:r>
              <a:rPr lang="en-US" sz="3600" i="1" dirty="0">
                <a:solidFill>
                  <a:srgbClr val="073E87">
                    <a:lumMod val="60000"/>
                    <a:lumOff val="40000"/>
                  </a:srgbClr>
                </a:solidFill>
                <a:latin typeface="Calibri"/>
              </a:rPr>
              <a:t>design</a:t>
            </a:r>
            <a:r>
              <a:rPr lang="en-US" sz="3600" dirty="0">
                <a:solidFill>
                  <a:prstClr val="black"/>
                </a:solidFill>
                <a:latin typeface="Calibri"/>
              </a:rPr>
              <a:t> of chemical products and processes that reduce or eliminate the </a:t>
            </a:r>
            <a:r>
              <a:rPr lang="en-US" sz="3600" i="1" dirty="0">
                <a:solidFill>
                  <a:srgbClr val="073E87">
                    <a:lumMod val="60000"/>
                    <a:lumOff val="40000"/>
                  </a:srgbClr>
                </a:solidFill>
                <a:latin typeface="Calibri"/>
              </a:rPr>
              <a:t>use and/or generation</a:t>
            </a:r>
            <a:r>
              <a:rPr lang="en-US" sz="3600" dirty="0">
                <a:solidFill>
                  <a:srgbClr val="073E87">
                    <a:lumMod val="60000"/>
                    <a:lumOff val="40000"/>
                  </a:srgbClr>
                </a:solidFill>
                <a:latin typeface="Calibri"/>
              </a:rPr>
              <a:t> </a:t>
            </a:r>
            <a:r>
              <a:rPr lang="en-US" sz="3600" dirty="0">
                <a:solidFill>
                  <a:prstClr val="black"/>
                </a:solidFill>
                <a:latin typeface="Calibri"/>
              </a:rPr>
              <a:t>of hazardous substances.</a:t>
            </a:r>
          </a:p>
        </p:txBody>
      </p:sp>
    </p:spTree>
    <p:extLst>
      <p:ext uri="{BB962C8B-B14F-4D97-AF65-F5344CB8AC3E}">
        <p14:creationId xmlns:p14="http://schemas.microsoft.com/office/powerpoint/2010/main" val="2578102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327657" y="598011"/>
            <a:ext cx="2942600" cy="2292387"/>
            <a:chOff x="803657" y="598010"/>
            <a:chExt cx="2942600" cy="2292387"/>
          </a:xfrm>
        </p:grpSpPr>
        <p:graphicFrame>
          <p:nvGraphicFramePr>
            <p:cNvPr id="7" name="Object 6"/>
            <p:cNvGraphicFramePr>
              <a:graphicFrameLocks noChangeAspect="1"/>
            </p:cNvGraphicFramePr>
            <p:nvPr/>
          </p:nvGraphicFramePr>
          <p:xfrm>
            <a:off x="1145451" y="598010"/>
            <a:ext cx="2259012" cy="1835150"/>
          </p:xfrm>
          <a:graphic>
            <a:graphicData uri="http://schemas.openxmlformats.org/presentationml/2006/ole">
              <mc:AlternateContent xmlns:mc="http://schemas.openxmlformats.org/markup-compatibility/2006">
                <mc:Choice xmlns:v="urn:schemas-microsoft-com:vml" Requires="v">
                  <p:oleObj spid="_x0000_s24632" name="CS ChemDraw Drawing" r:id="rId3" imgW="2258275" imgH="1834644" progId="ChemDraw.Document.6.0">
                    <p:embed/>
                  </p:oleObj>
                </mc:Choice>
                <mc:Fallback>
                  <p:oleObj name="CS ChemDraw Drawing" r:id="rId3" imgW="2258275" imgH="1834644" progId="ChemDraw.Document.6.0">
                    <p:embed/>
                    <p:pic>
                      <p:nvPicPr>
                        <p:cNvPr id="7" name="Object 6"/>
                        <p:cNvPicPr/>
                        <p:nvPr/>
                      </p:nvPicPr>
                      <p:blipFill>
                        <a:blip r:embed="rId4"/>
                        <a:stretch>
                          <a:fillRect/>
                        </a:stretch>
                      </p:blipFill>
                      <p:spPr>
                        <a:xfrm>
                          <a:off x="1145451" y="598010"/>
                          <a:ext cx="2259012" cy="1835150"/>
                        </a:xfrm>
                        <a:prstGeom prst="rect">
                          <a:avLst/>
                        </a:prstGeom>
                      </p:spPr>
                    </p:pic>
                  </p:oleObj>
                </mc:Fallback>
              </mc:AlternateContent>
            </a:graphicData>
          </a:graphic>
        </p:graphicFrame>
        <p:sp>
          <p:nvSpPr>
            <p:cNvPr id="9" name="TextBox 8"/>
            <p:cNvSpPr txBox="1"/>
            <p:nvPr/>
          </p:nvSpPr>
          <p:spPr>
            <a:xfrm>
              <a:off x="803657" y="2521065"/>
              <a:ext cx="2942600" cy="369332"/>
            </a:xfrm>
            <a:prstGeom prst="rect">
              <a:avLst/>
            </a:prstGeom>
            <a:noFill/>
          </p:spPr>
          <p:txBody>
            <a:bodyPr wrap="none" rtlCol="0">
              <a:spAutoFit/>
            </a:bodyPr>
            <a:lstStyle/>
            <a:p>
              <a:r>
                <a:rPr lang="en-US" dirty="0">
                  <a:solidFill>
                    <a:prstClr val="black"/>
                  </a:solidFill>
                  <a:latin typeface="Calibri"/>
                </a:rPr>
                <a:t>1-Naphthyl Methylcarbamate</a:t>
              </a:r>
            </a:p>
          </p:txBody>
        </p:sp>
      </p:grpSp>
      <p:grpSp>
        <p:nvGrpSpPr>
          <p:cNvPr id="39" name="Group 38"/>
          <p:cNvGrpSpPr/>
          <p:nvPr/>
        </p:nvGrpSpPr>
        <p:grpSpPr>
          <a:xfrm>
            <a:off x="4982423" y="4507570"/>
            <a:ext cx="2357742" cy="2197848"/>
            <a:chOff x="3458423" y="4507570"/>
            <a:chExt cx="2357742" cy="2197848"/>
          </a:xfrm>
        </p:grpSpPr>
        <p:sp>
          <p:nvSpPr>
            <p:cNvPr id="18" name="Arrow: Down 17"/>
            <p:cNvSpPr/>
            <p:nvPr/>
          </p:nvSpPr>
          <p:spPr>
            <a:xfrm rot="5400000">
              <a:off x="3736830" y="5059182"/>
              <a:ext cx="281608" cy="83842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aphicFrame>
          <p:nvGraphicFramePr>
            <p:cNvPr id="19" name="Object 18"/>
            <p:cNvGraphicFramePr>
              <a:graphicFrameLocks noChangeAspect="1"/>
            </p:cNvGraphicFramePr>
            <p:nvPr/>
          </p:nvGraphicFramePr>
          <p:xfrm>
            <a:off x="4669196" y="4507570"/>
            <a:ext cx="919163" cy="746125"/>
          </p:xfrm>
          <a:graphic>
            <a:graphicData uri="http://schemas.openxmlformats.org/presentationml/2006/ole">
              <mc:AlternateContent xmlns:mc="http://schemas.openxmlformats.org/markup-compatibility/2006">
                <mc:Choice xmlns:v="urn:schemas-microsoft-com:vml" Requires="v">
                  <p:oleObj spid="_x0000_s24633" name="CS ChemDraw Drawing" r:id="rId5" imgW="918533" imgH="746302" progId="ChemDraw.Document.6.0">
                    <p:embed/>
                  </p:oleObj>
                </mc:Choice>
                <mc:Fallback>
                  <p:oleObj name="CS ChemDraw Drawing" r:id="rId5" imgW="918533" imgH="746302" progId="ChemDraw.Document.6.0">
                    <p:embed/>
                    <p:pic>
                      <p:nvPicPr>
                        <p:cNvPr id="19" name="Object 18"/>
                        <p:cNvPicPr/>
                        <p:nvPr/>
                      </p:nvPicPr>
                      <p:blipFill>
                        <a:blip r:embed="rId6"/>
                        <a:stretch>
                          <a:fillRect/>
                        </a:stretch>
                      </p:blipFill>
                      <p:spPr>
                        <a:xfrm>
                          <a:off x="4669196" y="4507570"/>
                          <a:ext cx="919163" cy="746125"/>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4441390" y="5441768"/>
            <a:ext cx="1374775" cy="1263650"/>
          </p:xfrm>
          <a:graphic>
            <a:graphicData uri="http://schemas.openxmlformats.org/presentationml/2006/ole">
              <mc:AlternateContent xmlns:mc="http://schemas.openxmlformats.org/markup-compatibility/2006">
                <mc:Choice xmlns:v="urn:schemas-microsoft-com:vml" Requires="v">
                  <p:oleObj spid="_x0000_s24634" name="CS ChemDraw Drawing" r:id="rId7" imgW="1374183" imgH="1262972" progId="ChemDraw.Document.6.0">
                    <p:embed/>
                  </p:oleObj>
                </mc:Choice>
                <mc:Fallback>
                  <p:oleObj name="CS ChemDraw Drawing" r:id="rId7" imgW="1374183" imgH="1262972" progId="ChemDraw.Document.6.0">
                    <p:embed/>
                    <p:pic>
                      <p:nvPicPr>
                        <p:cNvPr id="20" name="Object 19"/>
                        <p:cNvPicPr/>
                        <p:nvPr/>
                      </p:nvPicPr>
                      <p:blipFill>
                        <a:blip r:embed="rId8"/>
                        <a:stretch>
                          <a:fillRect/>
                        </a:stretch>
                      </p:blipFill>
                      <p:spPr>
                        <a:xfrm>
                          <a:off x="4441390" y="5441768"/>
                          <a:ext cx="1374775" cy="1263650"/>
                        </a:xfrm>
                        <a:prstGeom prst="rect">
                          <a:avLst/>
                        </a:prstGeom>
                      </p:spPr>
                    </p:pic>
                  </p:oleObj>
                </mc:Fallback>
              </mc:AlternateContent>
            </a:graphicData>
          </a:graphic>
        </p:graphicFrame>
        <p:sp>
          <p:nvSpPr>
            <p:cNvPr id="21" name="TextBox 20"/>
            <p:cNvSpPr txBox="1"/>
            <p:nvPr/>
          </p:nvSpPr>
          <p:spPr>
            <a:xfrm>
              <a:off x="4978736" y="5361607"/>
              <a:ext cx="300082" cy="369332"/>
            </a:xfrm>
            <a:prstGeom prst="rect">
              <a:avLst/>
            </a:prstGeom>
            <a:noFill/>
          </p:spPr>
          <p:txBody>
            <a:bodyPr wrap="none" rtlCol="0">
              <a:spAutoFit/>
            </a:bodyPr>
            <a:lstStyle/>
            <a:p>
              <a:r>
                <a:rPr lang="en-US" dirty="0">
                  <a:solidFill>
                    <a:prstClr val="black"/>
                  </a:solidFill>
                  <a:latin typeface="Calibri"/>
                </a:rPr>
                <a:t>+</a:t>
              </a:r>
            </a:p>
          </p:txBody>
        </p:sp>
      </p:grpSp>
      <p:grpSp>
        <p:nvGrpSpPr>
          <p:cNvPr id="36" name="Group 35"/>
          <p:cNvGrpSpPr/>
          <p:nvPr/>
        </p:nvGrpSpPr>
        <p:grpSpPr>
          <a:xfrm>
            <a:off x="4588626" y="992162"/>
            <a:ext cx="2538076" cy="2608325"/>
            <a:chOff x="3064626" y="992161"/>
            <a:chExt cx="2538076" cy="2608325"/>
          </a:xfrm>
        </p:grpSpPr>
        <p:sp>
          <p:nvSpPr>
            <p:cNvPr id="11" name="Arrow: Down 10"/>
            <p:cNvSpPr/>
            <p:nvPr/>
          </p:nvSpPr>
          <p:spPr>
            <a:xfrm rot="5400000">
              <a:off x="3343033" y="1597713"/>
              <a:ext cx="281608" cy="83842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TextBox 11"/>
            <p:cNvSpPr txBox="1"/>
            <p:nvPr/>
          </p:nvSpPr>
          <p:spPr>
            <a:xfrm>
              <a:off x="4531960" y="2047067"/>
              <a:ext cx="300082" cy="369332"/>
            </a:xfrm>
            <a:prstGeom prst="rect">
              <a:avLst/>
            </a:prstGeom>
            <a:noFill/>
          </p:spPr>
          <p:txBody>
            <a:bodyPr wrap="none" rtlCol="0">
              <a:spAutoFit/>
            </a:bodyPr>
            <a:lstStyle/>
            <a:p>
              <a:r>
                <a:rPr lang="en-US" dirty="0">
                  <a:solidFill>
                    <a:prstClr val="black"/>
                  </a:solidFill>
                  <a:latin typeface="Calibri"/>
                </a:rPr>
                <a:t>+</a:t>
              </a:r>
            </a:p>
          </p:txBody>
        </p:sp>
        <p:grpSp>
          <p:nvGrpSpPr>
            <p:cNvPr id="32" name="Group 31"/>
            <p:cNvGrpSpPr/>
            <p:nvPr/>
          </p:nvGrpSpPr>
          <p:grpSpPr>
            <a:xfrm>
              <a:off x="3761300" y="992161"/>
              <a:ext cx="1841402" cy="850719"/>
              <a:chOff x="4484110" y="626400"/>
              <a:chExt cx="1841402" cy="850719"/>
            </a:xfrm>
          </p:grpSpPr>
          <p:graphicFrame>
            <p:nvGraphicFramePr>
              <p:cNvPr id="13" name="Object 12"/>
              <p:cNvGraphicFramePr>
                <a:graphicFrameLocks noChangeAspect="1"/>
              </p:cNvGraphicFramePr>
              <p:nvPr/>
            </p:nvGraphicFramePr>
            <p:xfrm>
              <a:off x="4744411" y="626400"/>
              <a:ext cx="1320800" cy="552450"/>
            </p:xfrm>
            <a:graphic>
              <a:graphicData uri="http://schemas.openxmlformats.org/presentationml/2006/ole">
                <mc:AlternateContent xmlns:mc="http://schemas.openxmlformats.org/markup-compatibility/2006">
                  <mc:Choice xmlns:v="urn:schemas-microsoft-com:vml" Requires="v">
                    <p:oleObj spid="_x0000_s24635" name="CS ChemDraw Drawing" r:id="rId9" imgW="1320800" imgH="552765" progId="ChemDraw.Document.6.0">
                      <p:embed/>
                    </p:oleObj>
                  </mc:Choice>
                  <mc:Fallback>
                    <p:oleObj name="CS ChemDraw Drawing" r:id="rId9" imgW="1320800" imgH="552765" progId="ChemDraw.Document.6.0">
                      <p:embed/>
                      <p:pic>
                        <p:nvPicPr>
                          <p:cNvPr id="13" name="Object 12"/>
                          <p:cNvPicPr/>
                          <p:nvPr/>
                        </p:nvPicPr>
                        <p:blipFill>
                          <a:blip r:embed="rId10"/>
                          <a:stretch>
                            <a:fillRect/>
                          </a:stretch>
                        </p:blipFill>
                        <p:spPr>
                          <a:xfrm>
                            <a:off x="4744411" y="626400"/>
                            <a:ext cx="1320800" cy="552450"/>
                          </a:xfrm>
                          <a:prstGeom prst="rect">
                            <a:avLst/>
                          </a:prstGeom>
                        </p:spPr>
                      </p:pic>
                    </p:oleObj>
                  </mc:Fallback>
                </mc:AlternateContent>
              </a:graphicData>
            </a:graphic>
          </p:graphicFrame>
          <p:sp>
            <p:nvSpPr>
              <p:cNvPr id="22" name="TextBox 21"/>
              <p:cNvSpPr txBox="1"/>
              <p:nvPr/>
            </p:nvSpPr>
            <p:spPr>
              <a:xfrm>
                <a:off x="4484110" y="1107787"/>
                <a:ext cx="1841402" cy="369332"/>
              </a:xfrm>
              <a:prstGeom prst="rect">
                <a:avLst/>
              </a:prstGeom>
              <a:noFill/>
            </p:spPr>
            <p:txBody>
              <a:bodyPr wrap="none" rtlCol="0">
                <a:spAutoFit/>
              </a:bodyPr>
              <a:lstStyle/>
              <a:p>
                <a:r>
                  <a:rPr lang="en-US" dirty="0">
                    <a:solidFill>
                      <a:prstClr val="black"/>
                    </a:solidFill>
                    <a:latin typeface="Calibri"/>
                  </a:rPr>
                  <a:t>Methylisocyanate</a:t>
                </a:r>
              </a:p>
            </p:txBody>
          </p:sp>
        </p:grpSp>
        <p:grpSp>
          <p:nvGrpSpPr>
            <p:cNvPr id="31" name="Group 30"/>
            <p:cNvGrpSpPr/>
            <p:nvPr/>
          </p:nvGrpSpPr>
          <p:grpSpPr>
            <a:xfrm>
              <a:off x="3994614" y="2054536"/>
              <a:ext cx="1374775" cy="1545950"/>
              <a:chOff x="4720835" y="1897785"/>
              <a:chExt cx="1374775" cy="1545950"/>
            </a:xfrm>
          </p:grpSpPr>
          <p:graphicFrame>
            <p:nvGraphicFramePr>
              <p:cNvPr id="6" name="Object 5"/>
              <p:cNvGraphicFramePr>
                <a:graphicFrameLocks noChangeAspect="1"/>
              </p:cNvGraphicFramePr>
              <p:nvPr/>
            </p:nvGraphicFramePr>
            <p:xfrm>
              <a:off x="4720835" y="1897785"/>
              <a:ext cx="1374775" cy="1263650"/>
            </p:xfrm>
            <a:graphic>
              <a:graphicData uri="http://schemas.openxmlformats.org/presentationml/2006/ole">
                <mc:AlternateContent xmlns:mc="http://schemas.openxmlformats.org/markup-compatibility/2006">
                  <mc:Choice xmlns:v="urn:schemas-microsoft-com:vml" Requires="v">
                    <p:oleObj spid="_x0000_s24636" name="CS ChemDraw Drawing" r:id="rId11" imgW="1374183" imgH="1262972" progId="ChemDraw.Document.6.0">
                      <p:embed/>
                    </p:oleObj>
                  </mc:Choice>
                  <mc:Fallback>
                    <p:oleObj name="CS ChemDraw Drawing" r:id="rId11" imgW="1374183" imgH="1262972" progId="ChemDraw.Document.6.0">
                      <p:embed/>
                      <p:pic>
                        <p:nvPicPr>
                          <p:cNvPr id="6" name="Object 5"/>
                          <p:cNvPicPr/>
                          <p:nvPr/>
                        </p:nvPicPr>
                        <p:blipFill>
                          <a:blip r:embed="rId8"/>
                          <a:stretch>
                            <a:fillRect/>
                          </a:stretch>
                        </p:blipFill>
                        <p:spPr>
                          <a:xfrm>
                            <a:off x="4720835" y="1897785"/>
                            <a:ext cx="1374775" cy="1263650"/>
                          </a:xfrm>
                          <a:prstGeom prst="rect">
                            <a:avLst/>
                          </a:prstGeom>
                        </p:spPr>
                      </p:pic>
                    </p:oleObj>
                  </mc:Fallback>
                </mc:AlternateContent>
              </a:graphicData>
            </a:graphic>
          </p:graphicFrame>
          <p:sp>
            <p:nvSpPr>
              <p:cNvPr id="23" name="TextBox 22"/>
              <p:cNvSpPr txBox="1"/>
              <p:nvPr/>
            </p:nvSpPr>
            <p:spPr>
              <a:xfrm>
                <a:off x="4784750" y="3074403"/>
                <a:ext cx="1246944" cy="369332"/>
              </a:xfrm>
              <a:prstGeom prst="rect">
                <a:avLst/>
              </a:prstGeom>
              <a:noFill/>
            </p:spPr>
            <p:txBody>
              <a:bodyPr wrap="none" rtlCol="0">
                <a:spAutoFit/>
              </a:bodyPr>
              <a:lstStyle/>
              <a:p>
                <a:r>
                  <a:rPr lang="en-US" dirty="0">
                    <a:solidFill>
                      <a:prstClr val="black"/>
                    </a:solidFill>
                    <a:latin typeface="Calibri"/>
                  </a:rPr>
                  <a:t>1-Naphthol</a:t>
                </a:r>
              </a:p>
            </p:txBody>
          </p:sp>
        </p:grpSp>
      </p:grpSp>
      <p:grpSp>
        <p:nvGrpSpPr>
          <p:cNvPr id="37" name="Group 36"/>
          <p:cNvGrpSpPr/>
          <p:nvPr/>
        </p:nvGrpSpPr>
        <p:grpSpPr>
          <a:xfrm>
            <a:off x="7387508" y="94824"/>
            <a:ext cx="2233109" cy="1923834"/>
            <a:chOff x="5863507" y="94824"/>
            <a:chExt cx="2233109" cy="1923834"/>
          </a:xfrm>
        </p:grpSpPr>
        <p:sp>
          <p:nvSpPr>
            <p:cNvPr id="14" name="Arrow: Down 13"/>
            <p:cNvSpPr/>
            <p:nvPr/>
          </p:nvSpPr>
          <p:spPr>
            <a:xfrm rot="5400000">
              <a:off x="6141914" y="961421"/>
              <a:ext cx="281608" cy="83842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TextBox 14"/>
            <p:cNvSpPr txBox="1"/>
            <p:nvPr/>
          </p:nvSpPr>
          <p:spPr>
            <a:xfrm>
              <a:off x="7230225" y="1195358"/>
              <a:ext cx="300082" cy="369332"/>
            </a:xfrm>
            <a:prstGeom prst="rect">
              <a:avLst/>
            </a:prstGeom>
            <a:noFill/>
          </p:spPr>
          <p:txBody>
            <a:bodyPr wrap="none" rtlCol="0">
              <a:spAutoFit/>
            </a:bodyPr>
            <a:lstStyle/>
            <a:p>
              <a:r>
                <a:rPr lang="en-US" dirty="0">
                  <a:solidFill>
                    <a:prstClr val="black"/>
                  </a:solidFill>
                  <a:latin typeface="Calibri"/>
                </a:rPr>
                <a:t>+</a:t>
              </a:r>
            </a:p>
          </p:txBody>
        </p:sp>
        <p:grpSp>
          <p:nvGrpSpPr>
            <p:cNvPr id="33" name="Group 32"/>
            <p:cNvGrpSpPr/>
            <p:nvPr/>
          </p:nvGrpSpPr>
          <p:grpSpPr>
            <a:xfrm>
              <a:off x="6832039" y="94824"/>
              <a:ext cx="1096454" cy="1082632"/>
              <a:chOff x="7486706" y="409051"/>
              <a:chExt cx="1096454" cy="1082632"/>
            </a:xfrm>
          </p:grpSpPr>
          <p:graphicFrame>
            <p:nvGraphicFramePr>
              <p:cNvPr id="3" name="Object 2"/>
              <p:cNvGraphicFramePr>
                <a:graphicFrameLocks noChangeAspect="1"/>
              </p:cNvGraphicFramePr>
              <p:nvPr/>
            </p:nvGraphicFramePr>
            <p:xfrm>
              <a:off x="7575352" y="409051"/>
              <a:ext cx="919163" cy="746125"/>
            </p:xfrm>
            <a:graphic>
              <a:graphicData uri="http://schemas.openxmlformats.org/presentationml/2006/ole">
                <mc:AlternateContent xmlns:mc="http://schemas.openxmlformats.org/markup-compatibility/2006">
                  <mc:Choice xmlns:v="urn:schemas-microsoft-com:vml" Requires="v">
                    <p:oleObj spid="_x0000_s24637" name="CS ChemDraw Drawing" r:id="rId12" imgW="918533" imgH="746302" progId="ChemDraw.Document.6.0">
                      <p:embed/>
                    </p:oleObj>
                  </mc:Choice>
                  <mc:Fallback>
                    <p:oleObj name="CS ChemDraw Drawing" r:id="rId12" imgW="918533" imgH="746302" progId="ChemDraw.Document.6.0">
                      <p:embed/>
                      <p:pic>
                        <p:nvPicPr>
                          <p:cNvPr id="3" name="Object 2"/>
                          <p:cNvPicPr/>
                          <p:nvPr/>
                        </p:nvPicPr>
                        <p:blipFill>
                          <a:blip r:embed="rId6"/>
                          <a:stretch>
                            <a:fillRect/>
                          </a:stretch>
                        </p:blipFill>
                        <p:spPr>
                          <a:xfrm>
                            <a:off x="7575352" y="409051"/>
                            <a:ext cx="919163" cy="746125"/>
                          </a:xfrm>
                          <a:prstGeom prst="rect">
                            <a:avLst/>
                          </a:prstGeom>
                        </p:spPr>
                      </p:pic>
                    </p:oleObj>
                  </mc:Fallback>
                </mc:AlternateContent>
              </a:graphicData>
            </a:graphic>
          </p:graphicFrame>
          <p:sp>
            <p:nvSpPr>
              <p:cNvPr id="24" name="TextBox 23"/>
              <p:cNvSpPr txBox="1"/>
              <p:nvPr/>
            </p:nvSpPr>
            <p:spPr>
              <a:xfrm>
                <a:off x="7486706" y="1122351"/>
                <a:ext cx="1096454" cy="369332"/>
              </a:xfrm>
              <a:prstGeom prst="rect">
                <a:avLst/>
              </a:prstGeom>
              <a:noFill/>
            </p:spPr>
            <p:txBody>
              <a:bodyPr wrap="none" rtlCol="0">
                <a:spAutoFit/>
              </a:bodyPr>
              <a:lstStyle/>
              <a:p>
                <a:r>
                  <a:rPr lang="en-US" dirty="0">
                    <a:solidFill>
                      <a:prstClr val="black"/>
                    </a:solidFill>
                    <a:latin typeface="Calibri"/>
                  </a:rPr>
                  <a:t>Phosgene</a:t>
                </a:r>
              </a:p>
            </p:txBody>
          </p:sp>
        </p:grpSp>
        <p:grpSp>
          <p:nvGrpSpPr>
            <p:cNvPr id="34" name="Group 33"/>
            <p:cNvGrpSpPr/>
            <p:nvPr/>
          </p:nvGrpSpPr>
          <p:grpSpPr>
            <a:xfrm>
              <a:off x="6663916" y="1530338"/>
              <a:ext cx="1432700" cy="488320"/>
              <a:chOff x="7486706" y="2062282"/>
              <a:chExt cx="1432700" cy="488320"/>
            </a:xfrm>
          </p:grpSpPr>
          <p:graphicFrame>
            <p:nvGraphicFramePr>
              <p:cNvPr id="16" name="Object 15"/>
              <p:cNvGraphicFramePr>
                <a:graphicFrameLocks noChangeAspect="1"/>
              </p:cNvGraphicFramePr>
              <p:nvPr/>
            </p:nvGraphicFramePr>
            <p:xfrm>
              <a:off x="7761731" y="2062282"/>
              <a:ext cx="882650" cy="206375"/>
            </p:xfrm>
            <a:graphic>
              <a:graphicData uri="http://schemas.openxmlformats.org/presentationml/2006/ole">
                <mc:AlternateContent xmlns:mc="http://schemas.openxmlformats.org/markup-compatibility/2006">
                  <mc:Choice xmlns:v="urn:schemas-microsoft-com:vml" Requires="v">
                    <p:oleObj spid="_x0000_s24638" name="CS ChemDraw Drawing" r:id="rId13" imgW="882026" imgH="206943" progId="ChemDraw.Document.6.0">
                      <p:embed/>
                    </p:oleObj>
                  </mc:Choice>
                  <mc:Fallback>
                    <p:oleObj name="CS ChemDraw Drawing" r:id="rId13" imgW="882026" imgH="206943" progId="ChemDraw.Document.6.0">
                      <p:embed/>
                      <p:pic>
                        <p:nvPicPr>
                          <p:cNvPr id="16" name="Object 15"/>
                          <p:cNvPicPr/>
                          <p:nvPr/>
                        </p:nvPicPr>
                        <p:blipFill>
                          <a:blip r:embed="rId14"/>
                          <a:stretch>
                            <a:fillRect/>
                          </a:stretch>
                        </p:blipFill>
                        <p:spPr>
                          <a:xfrm>
                            <a:off x="7761731" y="2062282"/>
                            <a:ext cx="882650" cy="206375"/>
                          </a:xfrm>
                          <a:prstGeom prst="rect">
                            <a:avLst/>
                          </a:prstGeom>
                        </p:spPr>
                      </p:pic>
                    </p:oleObj>
                  </mc:Fallback>
                </mc:AlternateContent>
              </a:graphicData>
            </a:graphic>
          </p:graphicFrame>
          <p:sp>
            <p:nvSpPr>
              <p:cNvPr id="25" name="TextBox 24"/>
              <p:cNvSpPr txBox="1"/>
              <p:nvPr/>
            </p:nvSpPr>
            <p:spPr>
              <a:xfrm>
                <a:off x="7486706" y="2181270"/>
                <a:ext cx="1432700" cy="369332"/>
              </a:xfrm>
              <a:prstGeom prst="rect">
                <a:avLst/>
              </a:prstGeom>
              <a:noFill/>
            </p:spPr>
            <p:txBody>
              <a:bodyPr wrap="none" rtlCol="0">
                <a:spAutoFit/>
              </a:bodyPr>
              <a:lstStyle/>
              <a:p>
                <a:r>
                  <a:rPr lang="en-US" dirty="0">
                    <a:solidFill>
                      <a:prstClr val="black"/>
                    </a:solidFill>
                    <a:latin typeface="Calibri"/>
                  </a:rPr>
                  <a:t>Methylamine</a:t>
                </a:r>
              </a:p>
            </p:txBody>
          </p:sp>
        </p:grpSp>
      </p:grpSp>
      <p:sp>
        <p:nvSpPr>
          <p:cNvPr id="28"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Less Hazardous Synthesis</a:t>
            </a:r>
            <a:endParaRPr lang="en-US" dirty="0">
              <a:solidFill>
                <a:prstClr val="black"/>
              </a:solidFill>
              <a:latin typeface="Calibri"/>
            </a:endParaRPr>
          </a:p>
        </p:txBody>
      </p:sp>
      <p:grpSp>
        <p:nvGrpSpPr>
          <p:cNvPr id="38" name="Group 37"/>
          <p:cNvGrpSpPr/>
          <p:nvPr/>
        </p:nvGrpSpPr>
        <p:grpSpPr>
          <a:xfrm>
            <a:off x="2905195" y="3013706"/>
            <a:ext cx="1787525" cy="3266528"/>
            <a:chOff x="1381194" y="3013706"/>
            <a:chExt cx="1787525" cy="3266528"/>
          </a:xfrm>
        </p:grpSpPr>
        <p:graphicFrame>
          <p:nvGraphicFramePr>
            <p:cNvPr id="2" name="Object 1"/>
            <p:cNvGraphicFramePr>
              <a:graphicFrameLocks noChangeAspect="1"/>
            </p:cNvGraphicFramePr>
            <p:nvPr/>
          </p:nvGraphicFramePr>
          <p:xfrm>
            <a:off x="1833631" y="4040767"/>
            <a:ext cx="882650" cy="206375"/>
          </p:xfrm>
          <a:graphic>
            <a:graphicData uri="http://schemas.openxmlformats.org/presentationml/2006/ole">
              <mc:AlternateContent xmlns:mc="http://schemas.openxmlformats.org/markup-compatibility/2006">
                <mc:Choice xmlns:v="urn:schemas-microsoft-com:vml" Requires="v">
                  <p:oleObj spid="_x0000_s24639" name="CS ChemDraw Drawing" r:id="rId15" imgW="882026" imgH="206943" progId="ChemDraw.Document.6.0">
                    <p:embed/>
                  </p:oleObj>
                </mc:Choice>
                <mc:Fallback>
                  <p:oleObj name="CS ChemDraw Drawing" r:id="rId15" imgW="882026" imgH="206943" progId="ChemDraw.Document.6.0">
                    <p:embed/>
                    <p:pic>
                      <p:nvPicPr>
                        <p:cNvPr id="2" name="Object 1"/>
                        <p:cNvPicPr/>
                        <p:nvPr/>
                      </p:nvPicPr>
                      <p:blipFill>
                        <a:blip r:embed="rId14"/>
                        <a:stretch>
                          <a:fillRect/>
                        </a:stretch>
                      </p:blipFill>
                      <p:spPr>
                        <a:xfrm>
                          <a:off x="1833631" y="4040767"/>
                          <a:ext cx="882650" cy="206375"/>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1381194" y="4445084"/>
            <a:ext cx="1787525" cy="1835150"/>
          </p:xfrm>
          <a:graphic>
            <a:graphicData uri="http://schemas.openxmlformats.org/presentationml/2006/ole">
              <mc:AlternateContent xmlns:mc="http://schemas.openxmlformats.org/markup-compatibility/2006">
                <mc:Choice xmlns:v="urn:schemas-microsoft-com:vml" Requires="v">
                  <p:oleObj spid="_x0000_s24640" name="CS ChemDraw Drawing" r:id="rId16" imgW="1787127" imgH="1834644" progId="ChemDraw.Document.6.0">
                    <p:embed/>
                  </p:oleObj>
                </mc:Choice>
                <mc:Fallback>
                  <p:oleObj name="CS ChemDraw Drawing" r:id="rId16" imgW="1787127" imgH="1834644" progId="ChemDraw.Document.6.0">
                    <p:embed/>
                    <p:pic>
                      <p:nvPicPr>
                        <p:cNvPr id="8" name="Object 7"/>
                        <p:cNvPicPr/>
                        <p:nvPr/>
                      </p:nvPicPr>
                      <p:blipFill>
                        <a:blip r:embed="rId17"/>
                        <a:stretch>
                          <a:fillRect/>
                        </a:stretch>
                      </p:blipFill>
                      <p:spPr>
                        <a:xfrm>
                          <a:off x="1381194" y="4445084"/>
                          <a:ext cx="1787525" cy="1835150"/>
                        </a:xfrm>
                        <a:prstGeom prst="rect">
                          <a:avLst/>
                        </a:prstGeom>
                      </p:spPr>
                    </p:pic>
                  </p:oleObj>
                </mc:Fallback>
              </mc:AlternateContent>
            </a:graphicData>
          </a:graphic>
        </p:graphicFrame>
        <p:sp>
          <p:nvSpPr>
            <p:cNvPr id="17" name="TextBox 16"/>
            <p:cNvSpPr txBox="1"/>
            <p:nvPr/>
          </p:nvSpPr>
          <p:spPr>
            <a:xfrm>
              <a:off x="2124915" y="4252892"/>
              <a:ext cx="300082" cy="369332"/>
            </a:xfrm>
            <a:prstGeom prst="rect">
              <a:avLst/>
            </a:prstGeom>
            <a:noFill/>
          </p:spPr>
          <p:txBody>
            <a:bodyPr wrap="none" rtlCol="0">
              <a:spAutoFit/>
            </a:bodyPr>
            <a:lstStyle/>
            <a:p>
              <a:r>
                <a:rPr lang="en-US" dirty="0">
                  <a:solidFill>
                    <a:prstClr val="black"/>
                  </a:solidFill>
                  <a:latin typeface="Calibri"/>
                </a:rPr>
                <a:t>+</a:t>
              </a:r>
            </a:p>
          </p:txBody>
        </p:sp>
        <p:sp>
          <p:nvSpPr>
            <p:cNvPr id="35" name="Arrow: Down 34"/>
            <p:cNvSpPr/>
            <p:nvPr/>
          </p:nvSpPr>
          <p:spPr>
            <a:xfrm rot="10800000">
              <a:off x="2134153" y="3013706"/>
              <a:ext cx="281608" cy="838422"/>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40" name="Oval 39"/>
          <p:cNvSpPr/>
          <p:nvPr/>
        </p:nvSpPr>
        <p:spPr>
          <a:xfrm>
            <a:off x="8102104" y="33823"/>
            <a:ext cx="1643155" cy="121457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2" name="Oval 41"/>
          <p:cNvSpPr/>
          <p:nvPr/>
        </p:nvSpPr>
        <p:spPr>
          <a:xfrm>
            <a:off x="5965391" y="4415241"/>
            <a:ext cx="1374775" cy="9791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80090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7F5D4D-A914-2349-8DD9-C07EBA9D42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758" y="4135830"/>
            <a:ext cx="5709838" cy="2529969"/>
          </a:xfrm>
          <a:prstGeom prst="rect">
            <a:avLst/>
          </a:prstGeom>
        </p:spPr>
      </p:pic>
      <p:sp>
        <p:nvSpPr>
          <p:cNvPr id="8" name="TextBox 7"/>
          <p:cNvSpPr txBox="1"/>
          <p:nvPr/>
        </p:nvSpPr>
        <p:spPr>
          <a:xfrm>
            <a:off x="502920" y="1605311"/>
            <a:ext cx="4481676" cy="400110"/>
          </a:xfrm>
          <a:prstGeom prst="rect">
            <a:avLst/>
          </a:prstGeom>
          <a:noFill/>
        </p:spPr>
        <p:txBody>
          <a:bodyPr wrap="none" rtlCol="0">
            <a:spAutoFit/>
          </a:bodyPr>
          <a:lstStyle/>
          <a:p>
            <a:pPr marL="91440"/>
            <a:r>
              <a:rPr lang="en-US" sz="2000" b="1" dirty="0">
                <a:latin typeface="Arial" panose="020B0604020202020204" pitchFamily="34" charset="0"/>
                <a:cs typeface="Arial" panose="020B0604020202020204" pitchFamily="34" charset="0"/>
              </a:rPr>
              <a:t>Case study: </a:t>
            </a:r>
            <a:r>
              <a:rPr lang="en-US" sz="2000" dirty="0">
                <a:latin typeface="Arial" panose="020B0604020202020204" pitchFamily="34" charset="0"/>
                <a:cs typeface="Arial" panose="020B0604020202020204" pitchFamily="34" charset="0"/>
              </a:rPr>
              <a:t>Synthesis of adipic acid</a:t>
            </a:r>
          </a:p>
        </p:txBody>
      </p:sp>
      <p:sp>
        <p:nvSpPr>
          <p:cNvPr id="9" name="TextBox 8"/>
          <p:cNvSpPr txBox="1"/>
          <p:nvPr/>
        </p:nvSpPr>
        <p:spPr>
          <a:xfrm>
            <a:off x="622663" y="1995616"/>
            <a:ext cx="10946673"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one of the most produced commodity chemicals worldwide</a:t>
            </a:r>
          </a:p>
          <a:p>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projected global market size &gt;US$ 7 billion by 2019</a:t>
            </a:r>
          </a:p>
          <a:p>
            <a:r>
              <a:rPr lang="en-US" dirty="0">
                <a:latin typeface="Arial" panose="020B0604020202020204" pitchFamily="34" charset="0"/>
                <a:cs typeface="Arial" panose="020B0604020202020204" pitchFamily="34" charset="0"/>
                <a:sym typeface="Symbol" panose="05050102010706020507" pitchFamily="18" charset="2"/>
              </a:rPr>
              <a:t> v</a:t>
            </a:r>
            <a:r>
              <a:rPr lang="en-US" dirty="0">
                <a:latin typeface="Arial" panose="020B0604020202020204" pitchFamily="34" charset="0"/>
                <a:cs typeface="Arial" panose="020B0604020202020204" pitchFamily="34" charset="0"/>
              </a:rPr>
              <a:t>ersatile building block in chemical, pharmaceutical and food industries</a:t>
            </a:r>
          </a:p>
          <a:p>
            <a:r>
              <a:rPr lang="en-US" dirty="0">
                <a:latin typeface="Arial" panose="020B0604020202020204" pitchFamily="34" charset="0"/>
                <a:cs typeface="Arial" panose="020B0604020202020204" pitchFamily="34" charset="0"/>
                <a:sym typeface="Symbol" panose="05050102010706020507" pitchFamily="18" charset="2"/>
              </a:rPr>
              <a:t></a:t>
            </a:r>
            <a:r>
              <a:rPr lang="en-US" dirty="0">
                <a:latin typeface="Arial" panose="020B0604020202020204" pitchFamily="34" charset="0"/>
                <a:cs typeface="Arial" panose="020B0604020202020204" pitchFamily="34" charset="0"/>
              </a:rPr>
              <a:t> precursor for the synthesis of the polyamide Nylon-6,6.</a:t>
            </a:r>
          </a:p>
        </p:txBody>
      </p:sp>
      <p:sp>
        <p:nvSpPr>
          <p:cNvPr id="10" name="TextBox 9"/>
          <p:cNvSpPr txBox="1"/>
          <p:nvPr/>
        </p:nvSpPr>
        <p:spPr>
          <a:xfrm>
            <a:off x="578654" y="3213731"/>
            <a:ext cx="11776088" cy="1256754"/>
          </a:xfrm>
          <a:prstGeom prst="rect">
            <a:avLst/>
          </a:prstGeom>
          <a:noFill/>
          <a:ln>
            <a:noFill/>
          </a:ln>
        </p:spPr>
        <p:txBody>
          <a:bodyPr wrap="square" rtlCol="0">
            <a:spAutoFit/>
          </a:bodyPr>
          <a:lstStyle/>
          <a:p>
            <a:pPr marL="274320" indent="-274320">
              <a:spcBef>
                <a:spcPts val="100"/>
              </a:spcBef>
            </a:pPr>
            <a:r>
              <a:rPr lang="en-US" sz="2000" b="1" dirty="0">
                <a:solidFill>
                  <a:srgbClr val="C00000"/>
                </a:solidFill>
                <a:latin typeface="Arial" panose="020B0604020202020204" pitchFamily="34" charset="0"/>
                <a:cs typeface="Arial" panose="020B0604020202020204" pitchFamily="34" charset="0"/>
              </a:rPr>
              <a:t>Conventional synthesis</a:t>
            </a:r>
            <a:r>
              <a:rPr lang="en-US" sz="2000" dirty="0">
                <a:solidFill>
                  <a:srgbClr val="C00000"/>
                </a:solidFill>
                <a:latin typeface="Arial" panose="020B0604020202020204" pitchFamily="34" charset="0"/>
                <a:cs typeface="Arial" panose="020B0604020202020204" pitchFamily="34" charset="0"/>
              </a:rPr>
              <a:t>:</a:t>
            </a:r>
          </a:p>
          <a:p>
            <a:pPr marL="117475">
              <a:spcBef>
                <a:spcPts val="100"/>
              </a:spcBef>
            </a:pPr>
            <a:r>
              <a:rPr lang="en-US" dirty="0">
                <a:solidFill>
                  <a:srgbClr val="C00000"/>
                </a:solidFill>
                <a:sym typeface="Symbol" panose="05050102010706020507" pitchFamily="18" charset="2"/>
              </a:rPr>
              <a:t> </a:t>
            </a:r>
            <a:r>
              <a:rPr lang="en-US" dirty="0">
                <a:solidFill>
                  <a:srgbClr val="C00000"/>
                </a:solidFill>
                <a:latin typeface="Arial" panose="020B0604020202020204" pitchFamily="34" charset="0"/>
                <a:cs typeface="Arial" panose="020B0604020202020204" pitchFamily="34" charset="0"/>
              </a:rPr>
              <a:t>benzene, a known carcinogen, is a starting material</a:t>
            </a:r>
          </a:p>
          <a:p>
            <a:pPr marL="117475">
              <a:spcBef>
                <a:spcPts val="100"/>
              </a:spcBef>
            </a:pPr>
            <a:r>
              <a:rPr lang="en-US" dirty="0">
                <a:solidFill>
                  <a:srgbClr val="C00000"/>
                </a:solidFill>
                <a:sym typeface="Symbol" panose="05050102010706020507" pitchFamily="18" charset="2"/>
              </a:rPr>
              <a:t> </a:t>
            </a:r>
            <a:r>
              <a:rPr lang="en-US" dirty="0">
                <a:solidFill>
                  <a:srgbClr val="C00000"/>
                </a:solidFill>
                <a:latin typeface="Arial" panose="020B0604020202020204" pitchFamily="34" charset="0"/>
                <a:cs typeface="Arial" panose="020B0604020202020204" pitchFamily="34" charset="0"/>
              </a:rPr>
              <a:t>oxidation with excess of HNO</a:t>
            </a:r>
            <a:r>
              <a:rPr lang="en-US" baseline="-25000" dirty="0">
                <a:solidFill>
                  <a:srgbClr val="C00000"/>
                </a:solidFill>
                <a:latin typeface="Arial" panose="020B0604020202020204" pitchFamily="34" charset="0"/>
                <a:cs typeface="Arial" panose="020B0604020202020204" pitchFamily="34" charset="0"/>
              </a:rPr>
              <a:t>3</a:t>
            </a:r>
            <a:r>
              <a:rPr lang="en-US" dirty="0">
                <a:solidFill>
                  <a:srgbClr val="C00000"/>
                </a:solidFill>
                <a:latin typeface="Arial" panose="020B0604020202020204" pitchFamily="34" charset="0"/>
                <a:cs typeface="Arial" panose="020B0604020202020204" pitchFamily="34" charset="0"/>
              </a:rPr>
              <a:t>, production of nitrous oxide (N</a:t>
            </a:r>
            <a:r>
              <a:rPr lang="en-US" baseline="-25000" dirty="0">
                <a:solidFill>
                  <a:srgbClr val="C00000"/>
                </a:solidFill>
                <a:effectLst/>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O) a GHG (5–8% of worldwide anthropogenic N</a:t>
            </a:r>
            <a:r>
              <a:rPr lang="en-US" baseline="-25000" dirty="0">
                <a:solidFill>
                  <a:srgbClr val="C00000"/>
                </a:solidFill>
                <a:effectLst/>
                <a:latin typeface="Arial" panose="020B0604020202020204" pitchFamily="34" charset="0"/>
                <a:cs typeface="Arial" panose="020B0604020202020204" pitchFamily="34" charset="0"/>
              </a:rPr>
              <a:t>2</a:t>
            </a:r>
            <a:r>
              <a:rPr lang="en-US" dirty="0">
                <a:solidFill>
                  <a:srgbClr val="C00000"/>
                </a:solidFill>
                <a:latin typeface="Arial" panose="020B0604020202020204" pitchFamily="34" charset="0"/>
                <a:cs typeface="Arial" panose="020B0604020202020204" pitchFamily="34" charset="0"/>
              </a:rPr>
              <a:t>O emissions).</a:t>
            </a:r>
          </a:p>
        </p:txBody>
      </p:sp>
      <p:sp>
        <p:nvSpPr>
          <p:cNvPr id="11" name="TextBox 10">
            <a:extLst>
              <a:ext uri="{FF2B5EF4-FFF2-40B4-BE49-F238E27FC236}">
                <a16:creationId xmlns:a16="http://schemas.microsoft.com/office/drawing/2014/main" id="{F8612C62-7B4C-4476-8A8F-CF1645E2C99E}"/>
              </a:ext>
            </a:extLst>
          </p:cNvPr>
          <p:cNvSpPr txBox="1"/>
          <p:nvPr/>
        </p:nvSpPr>
        <p:spPr>
          <a:xfrm>
            <a:off x="2425148" y="368494"/>
            <a:ext cx="9105378"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Less Hazardous Chemical Synthesis</a:t>
            </a:r>
          </a:p>
        </p:txBody>
      </p:sp>
      <p:pic>
        <p:nvPicPr>
          <p:cNvPr id="12" name="Picture 11">
            <a:extLst>
              <a:ext uri="{FF2B5EF4-FFF2-40B4-BE49-F238E27FC236}">
                <a16:creationId xmlns:a16="http://schemas.microsoft.com/office/drawing/2014/main" id="{2A258C2D-8FFB-4DAC-B27E-C02B321DD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848" y="17587"/>
            <a:ext cx="2146300" cy="1409700"/>
          </a:xfrm>
          <a:prstGeom prst="rect">
            <a:avLst/>
          </a:prstGeom>
        </p:spPr>
      </p:pic>
      <p:cxnSp>
        <p:nvCxnSpPr>
          <p:cNvPr id="13" name="Straight Connector 12">
            <a:extLst>
              <a:ext uri="{FF2B5EF4-FFF2-40B4-BE49-F238E27FC236}">
                <a16:creationId xmlns:a16="http://schemas.microsoft.com/office/drawing/2014/main" id="{7A0EF7D0-2052-4151-87ED-C2A383D548E1}"/>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aution">
            <a:extLst>
              <a:ext uri="{FF2B5EF4-FFF2-40B4-BE49-F238E27FC236}">
                <a16:creationId xmlns:a16="http://schemas.microsoft.com/office/drawing/2014/main" id="{B6782351-929C-4F61-9C1B-23DE2A169ABC}"/>
              </a:ext>
            </a:extLst>
          </p:cNvPr>
          <p:cNvSpPr>
            <a:spLocks noChangeAspect="1"/>
          </p:cNvSpPr>
          <p:nvPr/>
        </p:nvSpPr>
        <p:spPr>
          <a:xfrm>
            <a:off x="6466698" y="5855570"/>
            <a:ext cx="629793" cy="542925"/>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aution">
            <a:extLst>
              <a:ext uri="{FF2B5EF4-FFF2-40B4-BE49-F238E27FC236}">
                <a16:creationId xmlns:a16="http://schemas.microsoft.com/office/drawing/2014/main" id="{B6782351-929C-4F61-9C1B-23DE2A169ABC}"/>
              </a:ext>
            </a:extLst>
          </p:cNvPr>
          <p:cNvSpPr>
            <a:spLocks noChangeAspect="1"/>
          </p:cNvSpPr>
          <p:nvPr/>
        </p:nvSpPr>
        <p:spPr>
          <a:xfrm>
            <a:off x="2743758" y="5943740"/>
            <a:ext cx="629793" cy="542925"/>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00246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2FBAED-C818-BF40-8A13-80C831EDCC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81380" y="1683748"/>
            <a:ext cx="3391420" cy="5080347"/>
          </a:xfrm>
          <a:prstGeom prst="rect">
            <a:avLst/>
          </a:prstGeom>
        </p:spPr>
      </p:pic>
      <p:sp>
        <p:nvSpPr>
          <p:cNvPr id="8" name="Rectangle 7"/>
          <p:cNvSpPr/>
          <p:nvPr/>
        </p:nvSpPr>
        <p:spPr>
          <a:xfrm>
            <a:off x="424915" y="1801418"/>
            <a:ext cx="4540025" cy="400110"/>
          </a:xfrm>
          <a:prstGeom prst="rect">
            <a:avLst/>
          </a:prstGeom>
        </p:spPr>
        <p:txBody>
          <a:bodyPr wrap="none">
            <a:spAutoFit/>
          </a:bodyPr>
          <a:lstStyle/>
          <a:p>
            <a:r>
              <a:rPr lang="en-US" sz="2000" b="1" dirty="0">
                <a:latin typeface="Arial" panose="020B0604020202020204" pitchFamily="34" charset="0"/>
                <a:cs typeface="Arial" panose="020B0604020202020204" pitchFamily="34" charset="0"/>
              </a:rPr>
              <a:t>Alternative synthesis of </a:t>
            </a:r>
            <a:r>
              <a:rPr lang="en-US" sz="2000" b="1" dirty="0" err="1">
                <a:latin typeface="Arial" panose="020B0604020202020204" pitchFamily="34" charset="0"/>
                <a:cs typeface="Arial" panose="020B0604020202020204" pitchFamily="34" charset="0"/>
              </a:rPr>
              <a:t>adipic</a:t>
            </a:r>
            <a:r>
              <a:rPr lang="en-US" sz="2000" b="1" dirty="0">
                <a:latin typeface="Arial" panose="020B0604020202020204" pitchFamily="34" charset="0"/>
                <a:cs typeface="Arial" panose="020B0604020202020204" pitchFamily="34" charset="0"/>
              </a:rPr>
              <a:t> acid</a:t>
            </a:r>
            <a:r>
              <a:rPr lang="en-US" sz="20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D2E2EDF2-EC85-4F05-82D1-C83600AC9E14}"/>
              </a:ext>
            </a:extLst>
          </p:cNvPr>
          <p:cNvSpPr txBox="1"/>
          <p:nvPr/>
        </p:nvSpPr>
        <p:spPr>
          <a:xfrm>
            <a:off x="2425148" y="368494"/>
            <a:ext cx="7589963" cy="707886"/>
          </a:xfrm>
          <a:prstGeom prst="rect">
            <a:avLst/>
          </a:prstGeom>
          <a:noFill/>
        </p:spPr>
        <p:txBody>
          <a:bodyPr wrap="none" rtlCol="0">
            <a:spAutoFit/>
          </a:bodyPr>
          <a:lstStyle/>
          <a:p>
            <a:r>
              <a:rPr lang="en-US" altLang="en-US" sz="4000" b="1" dirty="0">
                <a:solidFill>
                  <a:srgbClr val="00728A"/>
                </a:solidFill>
                <a:latin typeface="Calibri" charset="0"/>
                <a:ea typeface="ＭＳ Ｐゴシック" charset="-128"/>
              </a:rPr>
              <a:t>Less Hazardous Chemical Synthesis</a:t>
            </a:r>
          </a:p>
        </p:txBody>
      </p:sp>
      <p:pic>
        <p:nvPicPr>
          <p:cNvPr id="12" name="Picture 11">
            <a:extLst>
              <a:ext uri="{FF2B5EF4-FFF2-40B4-BE49-F238E27FC236}">
                <a16:creationId xmlns:a16="http://schemas.microsoft.com/office/drawing/2014/main" id="{6D308660-D5B2-4EC7-BDC0-A471FBBB4D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848" y="17587"/>
            <a:ext cx="2146300" cy="1409700"/>
          </a:xfrm>
          <a:prstGeom prst="rect">
            <a:avLst/>
          </a:prstGeom>
        </p:spPr>
      </p:pic>
      <p:cxnSp>
        <p:nvCxnSpPr>
          <p:cNvPr id="13" name="Straight Connector 12">
            <a:extLst>
              <a:ext uri="{FF2B5EF4-FFF2-40B4-BE49-F238E27FC236}">
                <a16:creationId xmlns:a16="http://schemas.microsoft.com/office/drawing/2014/main" id="{03C41154-BED1-4233-8772-3B9281FB8302}"/>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A013485-9A8D-4922-A294-2753F02024EE}"/>
              </a:ext>
            </a:extLst>
          </p:cNvPr>
          <p:cNvSpPr/>
          <p:nvPr/>
        </p:nvSpPr>
        <p:spPr>
          <a:xfrm>
            <a:off x="424914" y="3264772"/>
            <a:ext cx="8523491" cy="185977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1F35A9-2791-C14B-88F0-E399D78E2C2B}"/>
              </a:ext>
            </a:extLst>
          </p:cNvPr>
          <p:cNvSpPr txBox="1"/>
          <p:nvPr/>
        </p:nvSpPr>
        <p:spPr>
          <a:xfrm>
            <a:off x="424914" y="5328281"/>
            <a:ext cx="7094845" cy="83099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Check out:</a:t>
            </a:r>
            <a:r>
              <a:rPr lang="en-US" sz="1600" dirty="0">
                <a:latin typeface="Arial" panose="020B0604020202020204" pitchFamily="34" charset="0"/>
                <a:cs typeface="Arial" panose="020B0604020202020204" pitchFamily="34" charset="0"/>
              </a:rPr>
              <a:t> Raj </a:t>
            </a:r>
            <a:r>
              <a:rPr lang="en-US" sz="1600" i="1" dirty="0">
                <a:latin typeface="Arial" panose="020B0604020202020204" pitchFamily="34" charset="0"/>
                <a:cs typeface="Arial" panose="020B0604020202020204" pitchFamily="34" charset="0"/>
              </a:rPr>
              <a:t>et al.</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Biocatalytic production of adipic acid from glucose using engineered Saccharomyces cerevisiae</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Metabolic Engineering Communications.</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2018</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6</a:t>
            </a:r>
            <a:r>
              <a:rPr lang="en-US" sz="1600" dirty="0">
                <a:latin typeface="Arial" panose="020B0604020202020204" pitchFamily="34" charset="0"/>
                <a:cs typeface="Arial" panose="020B0604020202020204" pitchFamily="34" charset="0"/>
              </a:rPr>
              <a:t>, 28-32.</a:t>
            </a:r>
          </a:p>
        </p:txBody>
      </p:sp>
      <p:sp>
        <p:nvSpPr>
          <p:cNvPr id="15" name="Rectangle 14">
            <a:extLst>
              <a:ext uri="{FF2B5EF4-FFF2-40B4-BE49-F238E27FC236}">
                <a16:creationId xmlns:a16="http://schemas.microsoft.com/office/drawing/2014/main" id="{D5FE22DA-390A-4796-BE45-32451058A3F4}"/>
              </a:ext>
            </a:extLst>
          </p:cNvPr>
          <p:cNvSpPr/>
          <p:nvPr/>
        </p:nvSpPr>
        <p:spPr>
          <a:xfrm>
            <a:off x="482129" y="3401122"/>
            <a:ext cx="7889275" cy="1502976"/>
          </a:xfrm>
          <a:prstGeom prst="rect">
            <a:avLst/>
          </a:prstGeom>
        </p:spPr>
        <p:txBody>
          <a:bodyPr wrap="square">
            <a:spAutoFit/>
          </a:bodyPr>
          <a:lstStyle/>
          <a:p>
            <a:pPr>
              <a:spcBef>
                <a:spcPts val="100"/>
              </a:spcBef>
            </a:pPr>
            <a:r>
              <a:rPr lang="en-US" dirty="0">
                <a:sym typeface="Symbol" panose="05050102010706020507" pitchFamily="18" charset="2"/>
              </a:rPr>
              <a:t> </a:t>
            </a:r>
            <a:r>
              <a:rPr lang="en-US" dirty="0"/>
              <a:t>development of biocatalytic processes for producing adipic acid and catechol from sugars.</a:t>
            </a:r>
          </a:p>
          <a:p>
            <a:pPr>
              <a:spcBef>
                <a:spcPts val="100"/>
              </a:spcBef>
            </a:pPr>
            <a:r>
              <a:rPr lang="en-US" dirty="0">
                <a:sym typeface="Symbol" panose="05050102010706020507" pitchFamily="18" charset="2"/>
              </a:rPr>
              <a:t> </a:t>
            </a:r>
            <a:r>
              <a:rPr lang="en-US" dirty="0"/>
              <a:t>biocatalytic process using yeast converts sugars to </a:t>
            </a:r>
            <a:r>
              <a:rPr lang="en-US" dirty="0" err="1"/>
              <a:t>cis,cis-muconic</a:t>
            </a:r>
            <a:r>
              <a:rPr lang="en-US" dirty="0"/>
              <a:t> acid, and this intermediate stage allows ready access to catechol and adipic acid.</a:t>
            </a:r>
          </a:p>
          <a:p>
            <a:pPr>
              <a:spcBef>
                <a:spcPts val="100"/>
              </a:spcBef>
            </a:pPr>
            <a:r>
              <a:rPr lang="en-US" dirty="0">
                <a:sym typeface="Symbol" panose="05050102010706020507" pitchFamily="18" charset="2"/>
              </a:rPr>
              <a:t> </a:t>
            </a:r>
            <a:r>
              <a:rPr lang="en-US" dirty="0"/>
              <a:t>uses water as solvent at ambient temperature and pressure.</a:t>
            </a:r>
          </a:p>
        </p:txBody>
      </p:sp>
    </p:spTree>
    <p:extLst>
      <p:ext uri="{BB962C8B-B14F-4D97-AF65-F5344CB8AC3E}">
        <p14:creationId xmlns:p14="http://schemas.microsoft.com/office/powerpoint/2010/main" val="343883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Designing Safer Chemicals</a:t>
            </a:r>
          </a:p>
        </p:txBody>
      </p:sp>
      <p:sp>
        <p:nvSpPr>
          <p:cNvPr id="3" name="Rectangle 3"/>
          <p:cNvSpPr txBox="1">
            <a:spLocks noChangeArrowheads="1"/>
          </p:cNvSpPr>
          <p:nvPr/>
        </p:nvSpPr>
        <p:spPr>
          <a:xfrm>
            <a:off x="5325980" y="2161674"/>
            <a:ext cx="4884821" cy="26990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b="1" dirty="0">
                <a:solidFill>
                  <a:prstClr val="black"/>
                </a:solidFill>
                <a:latin typeface="Calibri"/>
                <a:ea typeface="ＭＳ Ｐゴシック" panose="020B0600070205080204" pitchFamily="34" charset="-128"/>
              </a:rPr>
              <a:t>	</a:t>
            </a:r>
            <a:r>
              <a:rPr lang="en-US" altLang="en-US" sz="3600" dirty="0">
                <a:solidFill>
                  <a:prstClr val="black"/>
                </a:solidFill>
                <a:latin typeface="Calibri"/>
                <a:ea typeface="ＭＳ Ｐゴシック" panose="020B0600070205080204" pitchFamily="34" charset="-128"/>
              </a:rPr>
              <a:t>Chemical products should be designed to preserve efficacy of the function while reducing toxicity.</a:t>
            </a:r>
          </a:p>
          <a:p>
            <a:pPr marL="609600" indent="-609600"/>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3264" y="1056617"/>
            <a:ext cx="4232839" cy="5279066"/>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65548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8643" y="1411605"/>
            <a:ext cx="6357163" cy="417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1524001" y="6331132"/>
            <a:ext cx="5867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solidFill>
                  <a:prstClr val="black"/>
                </a:solidFill>
                <a:latin typeface="Calibri"/>
              </a:rPr>
              <a:t>“</a:t>
            </a:r>
            <a:r>
              <a:rPr lang="en-US" sz="1200" dirty="0">
                <a:solidFill>
                  <a:prstClr val="black"/>
                </a:solidFill>
                <a:latin typeface="Calibri"/>
              </a:rPr>
              <a:t>The Incorporation of Hazard Reduction as a Chemical Design Criterion in Green Chemistry</a:t>
            </a:r>
            <a:r>
              <a:rPr lang="en-US" altLang="en-US" sz="1200" dirty="0">
                <a:solidFill>
                  <a:prstClr val="black"/>
                </a:solidFill>
                <a:latin typeface="Calibri"/>
              </a:rPr>
              <a:t>”</a:t>
            </a:r>
            <a:r>
              <a:rPr lang="en-US" sz="1200" dirty="0">
                <a:solidFill>
                  <a:prstClr val="black"/>
                </a:solidFill>
                <a:latin typeface="Calibri"/>
              </a:rPr>
              <a:t> </a:t>
            </a:r>
          </a:p>
          <a:p>
            <a:r>
              <a:rPr lang="en-US" sz="1200" dirty="0">
                <a:solidFill>
                  <a:prstClr val="black"/>
                </a:solidFill>
                <a:latin typeface="Calibri"/>
              </a:rPr>
              <a:t>Anastas, Nicholas; Warner, John C. </a:t>
            </a:r>
            <a:r>
              <a:rPr lang="en-US" sz="1200" i="1" dirty="0">
                <a:solidFill>
                  <a:prstClr val="black"/>
                </a:solidFill>
                <a:latin typeface="Calibri"/>
              </a:rPr>
              <a:t>J. Chem. Health and Safety</a:t>
            </a:r>
            <a:r>
              <a:rPr lang="en-US" sz="1200" dirty="0">
                <a:solidFill>
                  <a:prstClr val="black"/>
                </a:solidFill>
                <a:latin typeface="Calibri"/>
              </a:rPr>
              <a:t> </a:t>
            </a:r>
            <a:r>
              <a:rPr lang="en-US" sz="1200" b="1" dirty="0">
                <a:solidFill>
                  <a:prstClr val="black"/>
                </a:solidFill>
                <a:latin typeface="Calibri"/>
              </a:rPr>
              <a:t>2005</a:t>
            </a:r>
            <a:r>
              <a:rPr lang="en-US" sz="1200" dirty="0">
                <a:solidFill>
                  <a:prstClr val="black"/>
                </a:solidFill>
                <a:latin typeface="Calibri"/>
              </a:rPr>
              <a:t>, </a:t>
            </a:r>
            <a:r>
              <a:rPr lang="en-US" sz="1200" i="1" dirty="0">
                <a:solidFill>
                  <a:prstClr val="black"/>
                </a:solidFill>
                <a:latin typeface="Calibri"/>
              </a:rPr>
              <a:t>12(2)</a:t>
            </a:r>
            <a:r>
              <a:rPr lang="en-US" sz="1200" dirty="0">
                <a:solidFill>
                  <a:prstClr val="black"/>
                </a:solidFill>
                <a:latin typeface="Calibri"/>
              </a:rPr>
              <a:t>, 9-13.</a:t>
            </a:r>
          </a:p>
        </p:txBody>
      </p:sp>
      <p:sp>
        <p:nvSpPr>
          <p:cNvPr id="4"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Designing Safer Chemicals</a:t>
            </a:r>
            <a:endParaRPr lang="en-US" dirty="0">
              <a:solidFill>
                <a:prstClr val="black"/>
              </a:solidFill>
              <a:latin typeface="Calibri"/>
            </a:endParaRPr>
          </a:p>
        </p:txBody>
      </p:sp>
    </p:spTree>
    <p:extLst>
      <p:ext uri="{BB962C8B-B14F-4D97-AF65-F5344CB8AC3E}">
        <p14:creationId xmlns:p14="http://schemas.microsoft.com/office/powerpoint/2010/main" val="1341181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body" idx="1"/>
          </p:nvPr>
        </p:nvSpPr>
        <p:spPr>
          <a:xfrm>
            <a:off x="637254" y="1721562"/>
            <a:ext cx="8964612" cy="2189379"/>
          </a:xfrm>
          <a:ln>
            <a:noFill/>
          </a:ln>
        </p:spPr>
        <p:style>
          <a:lnRef idx="2">
            <a:schemeClr val="accent2"/>
          </a:lnRef>
          <a:fillRef idx="1">
            <a:schemeClr val="lt1"/>
          </a:fillRef>
          <a:effectRef idx="0">
            <a:schemeClr val="accent2"/>
          </a:effectRef>
          <a:fontRef idx="minor">
            <a:schemeClr val="dk1"/>
          </a:fontRef>
        </p:style>
        <p:txBody>
          <a:bodyPr>
            <a:normAutofit/>
          </a:bodyPr>
          <a:lstStyle/>
          <a:p>
            <a:pPr marL="0" indent="0" algn="ctr">
              <a:buNone/>
            </a:pPr>
            <a:r>
              <a:rPr lang="en-US" altLang="ja-JP" i="1" dirty="0">
                <a:latin typeface="Arial" panose="020B0604020202020204" pitchFamily="34" charset="0"/>
                <a:ea typeface="ＭＳ Ｐゴシック" charset="-128"/>
                <a:cs typeface="Arial" panose="020B0604020202020204" pitchFamily="34" charset="0"/>
              </a:rPr>
              <a:t>“Everything is toxic. It is simply depends on the dose”</a:t>
            </a:r>
          </a:p>
          <a:p>
            <a:pPr marL="0" indent="0" algn="ctr">
              <a:buNone/>
            </a:pPr>
            <a:endParaRPr lang="en-US" altLang="ja-JP" sz="1000" dirty="0">
              <a:latin typeface="Arial" panose="020B0604020202020204" pitchFamily="34" charset="0"/>
              <a:ea typeface="ＭＳ Ｐゴシック" charset="-128"/>
              <a:cs typeface="Arial" panose="020B0604020202020204" pitchFamily="34" charset="0"/>
            </a:endParaRPr>
          </a:p>
          <a:p>
            <a:pPr marL="0" indent="0" algn="ctr">
              <a:buNone/>
            </a:pPr>
            <a:r>
              <a:rPr lang="en-US" altLang="x-none" sz="2200" dirty="0">
                <a:latin typeface="Arial" panose="020B0604020202020204" pitchFamily="34" charset="0"/>
                <a:ea typeface="ＭＳ Ｐゴシック" charset="-128"/>
                <a:cs typeface="Arial" panose="020B0604020202020204" pitchFamily="34" charset="0"/>
              </a:rPr>
              <a:t>Often otherwise phrased as </a:t>
            </a:r>
          </a:p>
          <a:p>
            <a:pPr marL="0" indent="0" algn="ctr">
              <a:buNone/>
            </a:pPr>
            <a:r>
              <a:rPr lang="pt-BR" altLang="x-none" i="1" dirty="0">
                <a:latin typeface="Arial" panose="020B0604020202020204" pitchFamily="34" charset="0"/>
                <a:ea typeface="ＭＳ Ｐゴシック" charset="-128"/>
                <a:cs typeface="Arial" panose="020B0604020202020204" pitchFamily="34" charset="0"/>
              </a:rPr>
              <a:t>“</a:t>
            </a:r>
            <a:r>
              <a:rPr lang="en-US" altLang="ja-JP" i="1" dirty="0">
                <a:latin typeface="Arial" panose="020B0604020202020204" pitchFamily="34" charset="0"/>
                <a:ea typeface="ＭＳ Ｐゴシック" charset="-128"/>
                <a:cs typeface="Arial" panose="020B0604020202020204" pitchFamily="34" charset="0"/>
              </a:rPr>
              <a:t>The dose makes the poison.</a:t>
            </a:r>
            <a:r>
              <a:rPr lang="pt-BR" altLang="ja-JP" dirty="0">
                <a:latin typeface="Arial" panose="020B0604020202020204" pitchFamily="34" charset="0"/>
                <a:ea typeface="ＭＳ Ｐゴシック" charset="-128"/>
                <a:cs typeface="Arial" panose="020B0604020202020204" pitchFamily="34" charset="0"/>
              </a:rPr>
              <a:t>”</a:t>
            </a:r>
            <a:endParaRPr lang="en-US" altLang="x-none" sz="2400" i="1" dirty="0">
              <a:latin typeface="Arial" panose="020B0604020202020204" pitchFamily="34" charset="0"/>
              <a:ea typeface="ＭＳ Ｐゴシック" charset="-128"/>
              <a:cs typeface="Arial" panose="020B0604020202020204" pitchFamily="34" charset="0"/>
            </a:endParaRPr>
          </a:p>
        </p:txBody>
      </p:sp>
      <p:sp>
        <p:nvSpPr>
          <p:cNvPr id="4" name="Rectangle 3"/>
          <p:cNvSpPr txBox="1">
            <a:spLocks noChangeArrowheads="1"/>
          </p:cNvSpPr>
          <p:nvPr/>
        </p:nvSpPr>
        <p:spPr>
          <a:xfrm>
            <a:off x="2637544" y="4043297"/>
            <a:ext cx="6812392" cy="642803"/>
          </a:xfrm>
          <a:prstGeom prst="rect">
            <a:avLst/>
          </a:prstGeom>
          <a:solidFill>
            <a:schemeClr val="accent4">
              <a:lumMod val="60000"/>
              <a:lumOff val="40000"/>
            </a:schemeClr>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buFont typeface="Monotype Sorts" charset="0"/>
              <a:buNone/>
            </a:pPr>
            <a:r>
              <a:rPr lang="en-US" sz="4000" dirty="0">
                <a:latin typeface="Arial" panose="020B0604020202020204" pitchFamily="34" charset="0"/>
                <a:cs typeface="Arial" panose="020B0604020202020204" pitchFamily="34" charset="0"/>
              </a:rPr>
              <a:t>Risk = Hazard </a:t>
            </a:r>
            <a:r>
              <a:rPr lang="en-US" sz="4000" dirty="0">
                <a:solidFill>
                  <a:schemeClr val="accent6">
                    <a:lumMod val="75000"/>
                  </a:schemeClr>
                </a:solidFill>
                <a:latin typeface="Arial" panose="020B0604020202020204" pitchFamily="34" charset="0"/>
                <a:cs typeface="Arial" panose="020B0604020202020204" pitchFamily="34" charset="0"/>
              </a:rPr>
              <a:t>x</a:t>
            </a:r>
            <a:r>
              <a:rPr lang="en-US" sz="4000" dirty="0">
                <a:latin typeface="Arial" panose="020B0604020202020204" pitchFamily="34" charset="0"/>
                <a:cs typeface="Arial" panose="020B0604020202020204" pitchFamily="34" charset="0"/>
              </a:rPr>
              <a:t> Exposure</a:t>
            </a:r>
          </a:p>
        </p:txBody>
      </p:sp>
      <p:cxnSp>
        <p:nvCxnSpPr>
          <p:cNvPr id="5" name="Straight Connector 4">
            <a:extLst>
              <a:ext uri="{FF2B5EF4-FFF2-40B4-BE49-F238E27FC236}">
                <a16:creationId xmlns:a16="http://schemas.microsoft.com/office/drawing/2014/main" id="{7ECEA972-992E-49A5-BFDF-48C73E1796B4}"/>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139EDF7-6E53-483F-9501-B8DDC714B3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848" y="149502"/>
            <a:ext cx="2146300" cy="1350906"/>
          </a:xfrm>
          <a:prstGeom prst="rect">
            <a:avLst/>
          </a:prstGeom>
        </p:spPr>
      </p:pic>
      <p:sp>
        <p:nvSpPr>
          <p:cNvPr id="7" name="TextBox 6">
            <a:extLst>
              <a:ext uri="{FF2B5EF4-FFF2-40B4-BE49-F238E27FC236}">
                <a16:creationId xmlns:a16="http://schemas.microsoft.com/office/drawing/2014/main" id="{E406AE2B-71B7-47B4-9A52-2CE29165C800}"/>
              </a:ext>
            </a:extLst>
          </p:cNvPr>
          <p:cNvSpPr txBox="1"/>
          <p:nvPr/>
        </p:nvSpPr>
        <p:spPr>
          <a:xfrm>
            <a:off x="2425148" y="368494"/>
            <a:ext cx="679705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Designing Safer Chemicals</a:t>
            </a:r>
          </a:p>
        </p:txBody>
      </p:sp>
      <p:sp>
        <p:nvSpPr>
          <p:cNvPr id="2" name="Rectangle 1"/>
          <p:cNvSpPr/>
          <p:nvPr/>
        </p:nvSpPr>
        <p:spPr>
          <a:xfrm>
            <a:off x="2780313" y="5447390"/>
            <a:ext cx="6631374"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buFont typeface="Monotype Sorts" charset="0"/>
              <a:buNone/>
            </a:pPr>
            <a:r>
              <a:rPr lang="en-US" sz="2800" dirty="0">
                <a:solidFill>
                  <a:schemeClr val="accent6">
                    <a:lumMod val="75000"/>
                  </a:schemeClr>
                </a:solidFill>
                <a:latin typeface="Arial" panose="020B0604020202020204" pitchFamily="34" charset="0"/>
                <a:cs typeface="Arial" panose="020B0604020202020204" pitchFamily="34" charset="0"/>
              </a:rPr>
              <a:t>Green chemistry and engineering </a:t>
            </a:r>
            <a:r>
              <a:rPr lang="en-US" sz="2800" dirty="0">
                <a:latin typeface="Arial" panose="020B0604020202020204" pitchFamily="34" charset="0"/>
                <a:cs typeface="Arial" panose="020B0604020202020204" pitchFamily="34" charset="0"/>
              </a:rPr>
              <a:t>focus on reducing risk by </a:t>
            </a:r>
            <a:r>
              <a:rPr lang="en-US" sz="2800" b="1" dirty="0">
                <a:latin typeface="Arial" panose="020B0604020202020204" pitchFamily="34" charset="0"/>
                <a:cs typeface="Arial" panose="020B0604020202020204" pitchFamily="34" charset="0"/>
              </a:rPr>
              <a:t>reducing hazard.</a:t>
            </a:r>
          </a:p>
        </p:txBody>
      </p:sp>
      <p:sp>
        <p:nvSpPr>
          <p:cNvPr id="8" name="Down Arrow 7"/>
          <p:cNvSpPr/>
          <p:nvPr/>
        </p:nvSpPr>
        <p:spPr>
          <a:xfrm>
            <a:off x="5999833" y="3382745"/>
            <a:ext cx="400692" cy="472611"/>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Down Arrow 8"/>
          <p:cNvSpPr/>
          <p:nvPr/>
        </p:nvSpPr>
        <p:spPr>
          <a:xfrm rot="10800000">
            <a:off x="5267951" y="4770890"/>
            <a:ext cx="434627" cy="53425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B765C2-6C82-41F9-9098-96DCF78880AD}"/>
              </a:ext>
            </a:extLst>
          </p:cNvPr>
          <p:cNvPicPr>
            <a:picLocks noChangeAspect="1"/>
          </p:cNvPicPr>
          <p:nvPr/>
        </p:nvPicPr>
        <p:blipFill>
          <a:blip r:embed="rId4"/>
          <a:stretch>
            <a:fillRect/>
          </a:stretch>
        </p:blipFill>
        <p:spPr>
          <a:xfrm>
            <a:off x="9667604" y="1673041"/>
            <a:ext cx="2095500" cy="2790825"/>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109116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sz="half" idx="1"/>
          </p:nvPr>
        </p:nvSpPr>
        <p:spPr>
          <a:xfrm>
            <a:off x="425416" y="1832153"/>
            <a:ext cx="5884669" cy="5078883"/>
          </a:xfrm>
        </p:spPr>
        <p:txBody>
          <a:bodyPr>
            <a:normAutofit/>
          </a:bodyPr>
          <a:lstStyle/>
          <a:p>
            <a:pPr marL="0" indent="0">
              <a:lnSpc>
                <a:spcPct val="80000"/>
              </a:lnSpc>
              <a:buNone/>
            </a:pPr>
            <a:r>
              <a:rPr lang="en-US" sz="2400" b="1" dirty="0">
                <a:latin typeface="Arial" panose="020B0604020202020204" pitchFamily="34" charset="0"/>
                <a:cs typeface="Arial" panose="020B0604020202020204" pitchFamily="34" charset="0"/>
              </a:rPr>
              <a:t>Hazard types to avoid:</a:t>
            </a:r>
          </a:p>
          <a:p>
            <a:pPr marL="0" indent="0">
              <a:lnSpc>
                <a:spcPct val="80000"/>
              </a:lnSpc>
              <a:buNone/>
            </a:pPr>
            <a:endParaRPr lang="en-US" sz="700" b="1" dirty="0">
              <a:latin typeface="Arial" panose="020B0604020202020204" pitchFamily="34" charset="0"/>
              <a:cs typeface="Arial" panose="020B0604020202020204" pitchFamily="34" charset="0"/>
            </a:endParaRPr>
          </a:p>
          <a:p>
            <a:pPr lvl="1">
              <a:lnSpc>
                <a:spcPct val="80000"/>
              </a:lnSpc>
            </a:pPr>
            <a:r>
              <a:rPr lang="en-US" sz="2000" b="1" dirty="0">
                <a:latin typeface="Arial" panose="020B0604020202020204" pitchFamily="34" charset="0"/>
                <a:ea typeface="ＭＳ Ｐゴシック" charset="0"/>
                <a:cs typeface="Arial" panose="020B0604020202020204" pitchFamily="34" charset="0"/>
              </a:rPr>
              <a:t>Toxicological/Eco-toxicological</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Carcinogenicity</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Reproductive</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Developmental</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Neurological</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Global warming potential</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Ozone depleting potential</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Bioaccumulation</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Persistence</a:t>
            </a:r>
          </a:p>
          <a:p>
            <a:pPr lvl="1">
              <a:lnSpc>
                <a:spcPct val="80000"/>
              </a:lnSpc>
            </a:pPr>
            <a:r>
              <a:rPr lang="en-US" sz="2000" b="1" dirty="0">
                <a:latin typeface="Arial" panose="020B0604020202020204" pitchFamily="34" charset="0"/>
                <a:ea typeface="ＭＳ Ｐゴシック" charset="0"/>
                <a:cs typeface="Arial" panose="020B0604020202020204" pitchFamily="34" charset="0"/>
              </a:rPr>
              <a:t>Physical</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Explosivity</a:t>
            </a:r>
          </a:p>
          <a:p>
            <a:pPr lvl="2">
              <a:lnSpc>
                <a:spcPct val="80000"/>
              </a:lnSpc>
              <a:spcBef>
                <a:spcPts val="600"/>
              </a:spcBef>
            </a:pPr>
            <a:r>
              <a:rPr lang="en-US" dirty="0">
                <a:latin typeface="Arial" panose="020B0604020202020204" pitchFamily="34" charset="0"/>
                <a:ea typeface="ＭＳ Ｐゴシック" charset="0"/>
                <a:cs typeface="Arial" panose="020B0604020202020204" pitchFamily="34" charset="0"/>
              </a:rPr>
              <a:t>Flammability</a:t>
            </a:r>
          </a:p>
          <a:p>
            <a:pPr lvl="2">
              <a:lnSpc>
                <a:spcPct val="80000"/>
              </a:lnSpc>
              <a:spcBef>
                <a:spcPts val="600"/>
              </a:spcBef>
            </a:pPr>
            <a:r>
              <a:rPr lang="en-US" dirty="0" err="1">
                <a:latin typeface="Arial" panose="020B0604020202020204" pitchFamily="34" charset="0"/>
                <a:ea typeface="ＭＳ Ｐゴシック" charset="0"/>
                <a:cs typeface="Arial" panose="020B0604020202020204" pitchFamily="34" charset="0"/>
              </a:rPr>
              <a:t>Corrosivity</a:t>
            </a:r>
            <a:endParaRPr lang="en-US" dirty="0">
              <a:latin typeface="Arial" panose="020B0604020202020204" pitchFamily="34" charset="0"/>
              <a:ea typeface="ＭＳ Ｐゴシック" charset="0"/>
              <a:cs typeface="Arial" panose="020B0604020202020204" pitchFamily="34" charset="0"/>
            </a:endParaRPr>
          </a:p>
        </p:txBody>
      </p:sp>
      <p:sp>
        <p:nvSpPr>
          <p:cNvPr id="121860" name="Rectangle 4"/>
          <p:cNvSpPr>
            <a:spLocks noGrp="1" noChangeArrowheads="1"/>
          </p:cNvSpPr>
          <p:nvPr>
            <p:ph sz="half" idx="2"/>
          </p:nvPr>
        </p:nvSpPr>
        <p:spPr>
          <a:xfrm>
            <a:off x="5562263" y="1864901"/>
            <a:ext cx="6530309" cy="5078883"/>
          </a:xfrm>
        </p:spPr>
        <p:txBody>
          <a:bodyPr>
            <a:normAutofit/>
          </a:bodyPr>
          <a:lstStyle/>
          <a:p>
            <a:pPr marL="0" indent="0">
              <a:lnSpc>
                <a:spcPct val="80000"/>
              </a:lnSpc>
              <a:buNone/>
            </a:pPr>
            <a:r>
              <a:rPr lang="en-US" sz="2400" b="1" dirty="0">
                <a:latin typeface="Arial" panose="020B0604020202020204" pitchFamily="34" charset="0"/>
                <a:cs typeface="Arial" panose="020B0604020202020204" pitchFamily="34" charset="0"/>
              </a:rPr>
              <a:t>Physical/Chemical Properties to consider:</a:t>
            </a:r>
          </a:p>
          <a:p>
            <a:pPr>
              <a:lnSpc>
                <a:spcPct val="80000"/>
              </a:lnSpc>
              <a:spcBef>
                <a:spcPts val="600"/>
              </a:spcBef>
            </a:pPr>
            <a:endParaRPr lang="en-US" sz="700" b="1" dirty="0">
              <a:latin typeface="Arial" panose="020B0604020202020204" pitchFamily="34" charset="0"/>
              <a:cs typeface="Arial" panose="020B0604020202020204" pitchFamily="34" charset="0"/>
            </a:endParaRP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Water solubility</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Log </a:t>
            </a:r>
            <a:r>
              <a:rPr lang="en-US" sz="2000" dirty="0" err="1">
                <a:latin typeface="Arial" panose="020B0604020202020204" pitchFamily="34" charset="0"/>
                <a:ea typeface="ＭＳ Ｐゴシック" charset="0"/>
                <a:cs typeface="Arial" panose="020B0604020202020204" pitchFamily="34" charset="0"/>
              </a:rPr>
              <a:t>Kow</a:t>
            </a:r>
            <a:endParaRPr lang="en-US" sz="2000" dirty="0">
              <a:latin typeface="Arial" panose="020B0604020202020204" pitchFamily="34" charset="0"/>
              <a:ea typeface="ＭＳ Ｐゴシック" charset="0"/>
              <a:cs typeface="Arial" panose="020B0604020202020204" pitchFamily="34" charset="0"/>
            </a:endParaRP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Volatility</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Molar volume</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Aspect ratio</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Radical formation</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Nucleophilicity</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Electrophilicity</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pH/</a:t>
            </a:r>
            <a:r>
              <a:rPr lang="en-US" sz="2000" dirty="0" err="1">
                <a:latin typeface="Arial" panose="020B0604020202020204" pitchFamily="34" charset="0"/>
                <a:ea typeface="ＭＳ Ｐゴシック" charset="0"/>
                <a:cs typeface="Arial" panose="020B0604020202020204" pitchFamily="34" charset="0"/>
              </a:rPr>
              <a:t>pKa</a:t>
            </a:r>
            <a:endParaRPr lang="en-US" sz="2000" dirty="0">
              <a:latin typeface="Arial" panose="020B0604020202020204" pitchFamily="34" charset="0"/>
              <a:ea typeface="ＭＳ Ｐゴシック" charset="0"/>
              <a:cs typeface="Arial" panose="020B0604020202020204" pitchFamily="34" charset="0"/>
            </a:endParaRP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Surface area</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Reducing potential</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Oxidizing potential</a:t>
            </a:r>
          </a:p>
          <a:p>
            <a:pPr lvl="1">
              <a:lnSpc>
                <a:spcPct val="80000"/>
              </a:lnSpc>
              <a:spcBef>
                <a:spcPts val="600"/>
              </a:spcBef>
            </a:pPr>
            <a:r>
              <a:rPr lang="en-US" sz="2000" dirty="0">
                <a:latin typeface="Arial" panose="020B0604020202020204" pitchFamily="34" charset="0"/>
                <a:ea typeface="ＭＳ Ｐゴシック" charset="0"/>
                <a:cs typeface="Arial" panose="020B0604020202020204" pitchFamily="34" charset="0"/>
              </a:rPr>
              <a:t>Polarizability</a:t>
            </a:r>
          </a:p>
          <a:p>
            <a:pPr lvl="1">
              <a:lnSpc>
                <a:spcPct val="80000"/>
              </a:lnSpc>
            </a:pPr>
            <a:endParaRPr lang="en-US" sz="1800" dirty="0">
              <a:latin typeface="Arial" panose="020B0604020202020204" pitchFamily="34" charset="0"/>
              <a:ea typeface="ＭＳ Ｐゴシック" charset="0"/>
              <a:cs typeface="Arial" panose="020B0604020202020204" pitchFamily="34" charset="0"/>
            </a:endParaRPr>
          </a:p>
        </p:txBody>
      </p:sp>
      <p:cxnSp>
        <p:nvCxnSpPr>
          <p:cNvPr id="5" name="Straight Connector 4">
            <a:extLst>
              <a:ext uri="{FF2B5EF4-FFF2-40B4-BE49-F238E27FC236}">
                <a16:creationId xmlns:a16="http://schemas.microsoft.com/office/drawing/2014/main" id="{6D66D1A2-4B09-4FEB-8FD5-102A93A62D84}"/>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0968E15-50A5-42E1-8A37-22AC856FB4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848" y="149502"/>
            <a:ext cx="2146300" cy="1350906"/>
          </a:xfrm>
          <a:prstGeom prst="rect">
            <a:avLst/>
          </a:prstGeom>
        </p:spPr>
      </p:pic>
      <p:sp>
        <p:nvSpPr>
          <p:cNvPr id="7" name="TextBox 6">
            <a:extLst>
              <a:ext uri="{FF2B5EF4-FFF2-40B4-BE49-F238E27FC236}">
                <a16:creationId xmlns:a16="http://schemas.microsoft.com/office/drawing/2014/main" id="{72C31746-FF4A-4CD9-8643-E31EE941E928}"/>
              </a:ext>
            </a:extLst>
          </p:cNvPr>
          <p:cNvSpPr txBox="1"/>
          <p:nvPr/>
        </p:nvSpPr>
        <p:spPr>
          <a:xfrm>
            <a:off x="2425148" y="368494"/>
            <a:ext cx="5725863" cy="707886"/>
          </a:xfrm>
          <a:prstGeom prst="rect">
            <a:avLst/>
          </a:prstGeom>
          <a:noFill/>
        </p:spPr>
        <p:txBody>
          <a:bodyPr wrap="none" rtlCol="0">
            <a:spAutoFit/>
          </a:bodyPr>
          <a:lstStyle/>
          <a:p>
            <a:r>
              <a:rPr lang="en-US" altLang="en-US" sz="4000" b="1" dirty="0">
                <a:solidFill>
                  <a:srgbClr val="00728A"/>
                </a:solidFill>
                <a:latin typeface="Calibri" charset="0"/>
                <a:ea typeface="ＭＳ Ｐゴシック" charset="-128"/>
              </a:rPr>
              <a:t>Designing Safer Chemicals</a:t>
            </a:r>
          </a:p>
        </p:txBody>
      </p:sp>
    </p:spTree>
    <p:extLst>
      <p:ext uri="{BB962C8B-B14F-4D97-AF65-F5344CB8AC3E}">
        <p14:creationId xmlns:p14="http://schemas.microsoft.com/office/powerpoint/2010/main" val="3368921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625106" y="3219862"/>
            <a:ext cx="7137862" cy="311880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b="1" dirty="0">
                <a:latin typeface="Arial" panose="020B0604020202020204" pitchFamily="34" charset="0"/>
                <a:cs typeface="Arial" panose="020B0604020202020204" pitchFamily="34" charset="0"/>
              </a:rPr>
              <a:t>Conventional use of organotin compounds as antifoulants:</a:t>
            </a:r>
          </a:p>
          <a:p>
            <a:pPr eaLnBrk="1" hangingPunct="1"/>
            <a:endParaRPr lang="en-US" altLang="en-US" sz="1000" dirty="0">
              <a:latin typeface="Arial" panose="020B0604020202020204" pitchFamily="34" charset="0"/>
              <a:cs typeface="Arial" panose="020B0604020202020204" pitchFamily="34" charset="0"/>
            </a:endParaRPr>
          </a:p>
          <a:p>
            <a:pPr marL="249237" eaLnBrk="1" hangingPunct="1">
              <a:spcBef>
                <a:spcPts val="200"/>
              </a:spcBef>
            </a:pP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latin typeface="Arial" panose="020B0604020202020204" pitchFamily="34" charset="0"/>
                <a:cs typeface="Arial" panose="020B0604020202020204" pitchFamily="34" charset="0"/>
              </a:rPr>
              <a:t>TBTO and related antifoulants have long half-lives in the environment (the half-life of TBTO in seawater is &gt;6 months).</a:t>
            </a:r>
          </a:p>
          <a:p>
            <a:pPr marL="249237" eaLnBrk="1" hangingPunct="1">
              <a:spcBef>
                <a:spcPts val="200"/>
              </a:spcBef>
            </a:pP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latin typeface="Arial" panose="020B0604020202020204" pitchFamily="34" charset="0"/>
                <a:cs typeface="Arial" panose="020B0604020202020204" pitchFamily="34" charset="0"/>
              </a:rPr>
              <a:t>they bioconcentrate in marine organisms (the concentration of TBTO in marine organisms has been found to be up to 104 times greater than in the surrounding water).</a:t>
            </a:r>
          </a:p>
          <a:p>
            <a:pPr marL="249237" eaLnBrk="1" hangingPunct="1">
              <a:spcBef>
                <a:spcPts val="200"/>
              </a:spcBef>
            </a:pP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a:latin typeface="Arial" panose="020B0604020202020204" pitchFamily="34" charset="0"/>
                <a:cs typeface="Arial" panose="020B0604020202020204" pitchFamily="34" charset="0"/>
              </a:rPr>
              <a:t>organotin compounds are chronically toxic to marine life and can enter food chain.</a:t>
            </a:r>
            <a:r>
              <a:rPr lang="en-US" altLang="en-US" b="1" dirty="0">
                <a:solidFill>
                  <a:srgbClr val="0070C0"/>
                </a:solidFill>
                <a:latin typeface="Arial" panose="020B0604020202020204" pitchFamily="34" charset="0"/>
                <a:cs typeface="Arial" panose="020B0604020202020204" pitchFamily="34" charset="0"/>
              </a:rPr>
              <a:t> Extreme neurological hazard.</a:t>
            </a:r>
          </a:p>
          <a:p>
            <a:pPr marL="249237" eaLnBrk="1" hangingPunct="1">
              <a:spcBef>
                <a:spcPts val="200"/>
              </a:spcBef>
            </a:pPr>
            <a:r>
              <a:rPr lang="en-US" altLang="en-US" dirty="0">
                <a:latin typeface="Arial" panose="020B0604020202020204" pitchFamily="34" charset="0"/>
                <a:cs typeface="Arial" panose="020B0604020202020204" pitchFamily="34" charset="0"/>
                <a:sym typeface="Symbol" panose="05050102010706020507" pitchFamily="18" charset="2"/>
              </a:rPr>
              <a:t> </a:t>
            </a:r>
            <a:r>
              <a:rPr lang="en-US" altLang="en-US" dirty="0" err="1">
                <a:latin typeface="Arial" panose="020B0604020202020204" pitchFamily="34" charset="0"/>
                <a:cs typeface="Arial" panose="020B0604020202020204" pitchFamily="34" charset="0"/>
              </a:rPr>
              <a:t>bioaccumulative</a:t>
            </a:r>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8526" y="3212909"/>
            <a:ext cx="3713165" cy="2475443"/>
          </a:xfrm>
          <a:prstGeom prst="rect">
            <a:avLst/>
          </a:prstGeom>
        </p:spPr>
      </p:pic>
      <p:sp>
        <p:nvSpPr>
          <p:cNvPr id="9" name="TextBox 8"/>
          <p:cNvSpPr txBox="1"/>
          <p:nvPr/>
        </p:nvSpPr>
        <p:spPr>
          <a:xfrm>
            <a:off x="8705538" y="5688352"/>
            <a:ext cx="28094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tributyltin oxide (TBTO)</a:t>
            </a:r>
          </a:p>
        </p:txBody>
      </p:sp>
      <p:sp>
        <p:nvSpPr>
          <p:cNvPr id="8" name="TextBox 7"/>
          <p:cNvSpPr txBox="1"/>
          <p:nvPr/>
        </p:nvSpPr>
        <p:spPr>
          <a:xfrm>
            <a:off x="649705" y="1597082"/>
            <a:ext cx="3227487" cy="461665"/>
          </a:xfrm>
          <a:prstGeom prst="rect">
            <a:avLst/>
          </a:prstGeom>
          <a:noFill/>
        </p:spPr>
        <p:txBody>
          <a:bodyPr wrap="none" rtlCol="0">
            <a:spAutoFit/>
          </a:bodyPr>
          <a:lstStyle/>
          <a:p>
            <a:r>
              <a:rPr lang="en-US" sz="2400" b="1" dirty="0">
                <a:solidFill>
                  <a:srgbClr val="002060"/>
                </a:solidFill>
              </a:rPr>
              <a:t>Case study: </a:t>
            </a:r>
            <a:r>
              <a:rPr lang="en-US" sz="2400" dirty="0" err="1">
                <a:solidFill>
                  <a:srgbClr val="002060"/>
                </a:solidFill>
              </a:rPr>
              <a:t>Antifoulants</a:t>
            </a:r>
            <a:endParaRPr lang="en-US" sz="2400" dirty="0">
              <a:solidFill>
                <a:srgbClr val="002060"/>
              </a:solidFill>
            </a:endParaRPr>
          </a:p>
        </p:txBody>
      </p:sp>
      <p:cxnSp>
        <p:nvCxnSpPr>
          <p:cNvPr id="10" name="Straight Connector 9">
            <a:extLst>
              <a:ext uri="{FF2B5EF4-FFF2-40B4-BE49-F238E27FC236}">
                <a16:creationId xmlns:a16="http://schemas.microsoft.com/office/drawing/2014/main" id="{FFC3AE5B-C634-446A-9C38-3A5FDD36549A}"/>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A23D20E-09D1-4598-B76A-E0A0DB682F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848" y="149502"/>
            <a:ext cx="2146300" cy="1350906"/>
          </a:xfrm>
          <a:prstGeom prst="rect">
            <a:avLst/>
          </a:prstGeom>
        </p:spPr>
      </p:pic>
      <p:sp>
        <p:nvSpPr>
          <p:cNvPr id="12" name="TextBox 11">
            <a:extLst>
              <a:ext uri="{FF2B5EF4-FFF2-40B4-BE49-F238E27FC236}">
                <a16:creationId xmlns:a16="http://schemas.microsoft.com/office/drawing/2014/main" id="{5B92776C-872C-4567-B074-551AD26EF75E}"/>
              </a:ext>
            </a:extLst>
          </p:cNvPr>
          <p:cNvSpPr txBox="1"/>
          <p:nvPr/>
        </p:nvSpPr>
        <p:spPr>
          <a:xfrm>
            <a:off x="2425148" y="368494"/>
            <a:ext cx="679705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Designing Safer Chemicals</a:t>
            </a:r>
          </a:p>
        </p:txBody>
      </p:sp>
      <p:sp>
        <p:nvSpPr>
          <p:cNvPr id="3" name="Rectangle 2">
            <a:extLst>
              <a:ext uri="{FF2B5EF4-FFF2-40B4-BE49-F238E27FC236}">
                <a16:creationId xmlns:a16="http://schemas.microsoft.com/office/drawing/2014/main" id="{42A49778-0307-40BC-A02B-1FA79C65718C}"/>
              </a:ext>
            </a:extLst>
          </p:cNvPr>
          <p:cNvSpPr/>
          <p:nvPr/>
        </p:nvSpPr>
        <p:spPr>
          <a:xfrm>
            <a:off x="649705" y="2058747"/>
            <a:ext cx="11281503"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Antifoulants are generally dispersed in the paint as it is applied to the hull.  </a:t>
            </a:r>
            <a:r>
              <a:rPr lang="en-US" b="1" dirty="0">
                <a:latin typeface="Arial" panose="020B0604020202020204" pitchFamily="34" charset="0"/>
                <a:cs typeface="Arial" panose="020B0604020202020204" pitchFamily="34" charset="0"/>
              </a:rPr>
              <a:t>Organotin compounds </a:t>
            </a:r>
            <a:r>
              <a:rPr lang="en-US" dirty="0">
                <a:latin typeface="Arial" panose="020B0604020202020204" pitchFamily="34" charset="0"/>
                <a:cs typeface="Arial" panose="020B0604020202020204" pitchFamily="34" charset="0"/>
              </a:rPr>
              <a:t>such as tributyltin oxide (TBTO) have traditionally been used: gradually leaches from the hull, killing the fouling organisms in the surrounding</a:t>
            </a:r>
          </a:p>
        </p:txBody>
      </p:sp>
    </p:spTree>
    <p:extLst>
      <p:ext uri="{BB962C8B-B14F-4D97-AF65-F5344CB8AC3E}">
        <p14:creationId xmlns:p14="http://schemas.microsoft.com/office/powerpoint/2010/main" val="153648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7190" y="2270749"/>
            <a:ext cx="4590424" cy="400110"/>
          </a:xfrm>
          <a:prstGeom prst="rect">
            <a:avLst/>
          </a:prstGeom>
          <a:noFill/>
        </p:spPr>
        <p:txBody>
          <a:bodyPr wrap="none" rtlCol="0">
            <a:spAutoFit/>
          </a:bodyPr>
          <a:lstStyle/>
          <a:p>
            <a:r>
              <a:rPr lang="en-US" sz="2000" b="1" dirty="0"/>
              <a:t>Alternative antifoulants (Dow Chemicals):</a:t>
            </a:r>
          </a:p>
        </p:txBody>
      </p:sp>
      <p:sp>
        <p:nvSpPr>
          <p:cNvPr id="10" name="Rectangle 3"/>
          <p:cNvSpPr txBox="1">
            <a:spLocks noChangeArrowheads="1"/>
          </p:cNvSpPr>
          <p:nvPr/>
        </p:nvSpPr>
        <p:spPr>
          <a:xfrm>
            <a:off x="865724" y="2700409"/>
            <a:ext cx="6406123" cy="3422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00"/>
              </a:spcBef>
              <a:buNone/>
            </a:pPr>
            <a:r>
              <a:rPr lang="en-US" altLang="en-US" sz="1800" dirty="0">
                <a:latin typeface="Arial" panose="020B0604020202020204" pitchFamily="34" charset="0"/>
                <a:ea typeface="ＭＳ Ｐゴシック" charset="-128"/>
                <a:cs typeface="Arial" panose="020B0604020202020204" pitchFamily="34" charset="0"/>
                <a:sym typeface="Symbol" panose="05050102010706020507" pitchFamily="18" charset="2"/>
              </a:rPr>
              <a:t> </a:t>
            </a:r>
            <a:r>
              <a:rPr lang="en-US" altLang="en-US" sz="1800" b="1" i="1" dirty="0">
                <a:latin typeface="Arial" panose="020B0604020202020204" pitchFamily="34" charset="0"/>
                <a:ea typeface="ＭＳ Ｐゴシック" charset="-128"/>
                <a:cs typeface="Arial" panose="020B0604020202020204" pitchFamily="34" charset="0"/>
              </a:rPr>
              <a:t>Sea-Nine® 211</a:t>
            </a:r>
            <a:r>
              <a:rPr lang="en-US" altLang="en-US" sz="1800" dirty="0">
                <a:latin typeface="Arial" panose="020B0604020202020204" pitchFamily="34" charset="0"/>
                <a:ea typeface="ＭＳ Ｐゴシック" charset="-128"/>
                <a:cs typeface="Arial" panose="020B0604020202020204" pitchFamily="34" charset="0"/>
              </a:rPr>
              <a:t> (DCOI) works by maintaining a hostile growing environment for marine organisms</a:t>
            </a:r>
          </a:p>
          <a:p>
            <a:pPr marL="0" indent="0">
              <a:lnSpc>
                <a:spcPct val="100000"/>
              </a:lnSpc>
              <a:spcBef>
                <a:spcPts val="200"/>
              </a:spcBef>
              <a:buNone/>
            </a:pPr>
            <a:r>
              <a:rPr lang="en-US" altLang="en-US" sz="1800" dirty="0">
                <a:latin typeface="Arial" panose="020B0604020202020204" pitchFamily="34" charset="0"/>
                <a:ea typeface="ＭＳ Ｐゴシック" charset="-128"/>
                <a:cs typeface="Arial" panose="020B0604020202020204" pitchFamily="34" charset="0"/>
                <a:sym typeface="Symbol" panose="05050102010706020507" pitchFamily="18" charset="2"/>
              </a:rPr>
              <a:t> w</a:t>
            </a:r>
            <a:r>
              <a:rPr lang="en-US" altLang="en-US" sz="1800" dirty="0">
                <a:latin typeface="Arial" panose="020B0604020202020204" pitchFamily="34" charset="0"/>
                <a:ea typeface="ＭＳ Ｐゴシック" charset="-128"/>
                <a:cs typeface="Arial" panose="020B0604020202020204" pitchFamily="34" charset="0"/>
              </a:rPr>
              <a:t>hen organisms attach to the hull treated with DCOI, proteins at the point of attachment react with the DCOI</a:t>
            </a:r>
          </a:p>
          <a:p>
            <a:pPr marL="0" indent="0">
              <a:lnSpc>
                <a:spcPct val="100000"/>
              </a:lnSpc>
              <a:spcBef>
                <a:spcPts val="200"/>
              </a:spcBef>
              <a:buNone/>
            </a:pPr>
            <a:r>
              <a:rPr lang="en-US" altLang="en-US" sz="1800" dirty="0">
                <a:latin typeface="Arial" panose="020B0604020202020204" pitchFamily="34" charset="0"/>
                <a:ea typeface="ＭＳ Ｐゴシック" charset="-128"/>
                <a:cs typeface="Arial" panose="020B0604020202020204" pitchFamily="34" charset="0"/>
                <a:sym typeface="Symbol" panose="05050102010706020507" pitchFamily="18" charset="2"/>
              </a:rPr>
              <a:t> </a:t>
            </a:r>
            <a:r>
              <a:rPr lang="en-US" altLang="en-US" sz="1800" dirty="0">
                <a:latin typeface="Arial" panose="020B0604020202020204" pitchFamily="34" charset="0"/>
                <a:ea typeface="ＭＳ Ｐゴシック" charset="-128"/>
                <a:cs typeface="Arial" panose="020B0604020202020204" pitchFamily="34" charset="0"/>
              </a:rPr>
              <a:t>reaction with DCOI prevents the use of these proteins for other metabolic processes: organism detaches itself and searches for a more hospitable surface to grow upon.</a:t>
            </a:r>
          </a:p>
          <a:p>
            <a:pPr marL="0" indent="0">
              <a:lnSpc>
                <a:spcPct val="100000"/>
              </a:lnSpc>
              <a:spcBef>
                <a:spcPts val="200"/>
              </a:spcBef>
              <a:buNone/>
            </a:pPr>
            <a:r>
              <a:rPr lang="en-US" altLang="en-US" sz="1800" dirty="0">
                <a:latin typeface="Arial" panose="020B0604020202020204" pitchFamily="34" charset="0"/>
                <a:ea typeface="ＭＳ Ｐゴシック" charset="-128"/>
                <a:cs typeface="Arial" panose="020B0604020202020204" pitchFamily="34" charset="0"/>
                <a:sym typeface="Symbol" panose="05050102010706020507" pitchFamily="18" charset="2"/>
              </a:rPr>
              <a:t> </a:t>
            </a:r>
            <a:r>
              <a:rPr lang="en-US" altLang="en-US" sz="1800" dirty="0">
                <a:latin typeface="Arial" panose="020B0604020202020204" pitchFamily="34" charset="0"/>
                <a:ea typeface="ＭＳ Ｐゴシック" charset="-128"/>
                <a:cs typeface="Arial" panose="020B0604020202020204" pitchFamily="34" charset="0"/>
              </a:rPr>
              <a:t>Only organisms attached to hull of ship are exposed to toxic levels of DCOI.</a:t>
            </a:r>
          </a:p>
          <a:p>
            <a:pPr marL="0" indent="0">
              <a:lnSpc>
                <a:spcPct val="100000"/>
              </a:lnSpc>
              <a:spcBef>
                <a:spcPts val="200"/>
              </a:spcBef>
              <a:buNone/>
            </a:pPr>
            <a:r>
              <a:rPr lang="en-US" altLang="en-US" sz="1800" dirty="0">
                <a:latin typeface="Arial" panose="020B0604020202020204" pitchFamily="34" charset="0"/>
                <a:ea typeface="ＭＳ Ｐゴシック" charset="-128"/>
                <a:cs typeface="Arial" panose="020B0604020202020204" pitchFamily="34" charset="0"/>
                <a:sym typeface="Symbol" panose="05050102010706020507" pitchFamily="18" charset="2"/>
              </a:rPr>
              <a:t> r</a:t>
            </a:r>
            <a:r>
              <a:rPr lang="en-US" altLang="en-US" sz="1800" dirty="0">
                <a:latin typeface="Arial" panose="020B0604020202020204" pitchFamily="34" charset="0"/>
                <a:ea typeface="ＭＳ Ｐゴシック" charset="-128"/>
                <a:cs typeface="Arial" panose="020B0604020202020204" pitchFamily="34" charset="0"/>
              </a:rPr>
              <a:t>eadily biodegrades once leached from ship (half-life is less than one hour in sea water).</a:t>
            </a:r>
          </a:p>
          <a:p>
            <a:pPr>
              <a:buFontTx/>
              <a:buNone/>
            </a:pPr>
            <a:endParaRPr lang="en-US" altLang="en-US" sz="2000" dirty="0">
              <a:latin typeface="Arial" panose="020B0604020202020204" pitchFamily="34" charset="0"/>
              <a:ea typeface="ＭＳ Ｐゴシック" charset="-128"/>
              <a:cs typeface="Arial" panose="020B0604020202020204" pitchFamily="34" charset="0"/>
            </a:endParaRPr>
          </a:p>
          <a:p>
            <a:pPr>
              <a:buFontTx/>
              <a:buNone/>
            </a:pPr>
            <a:endParaRPr lang="en-US" altLang="en-US" sz="2000" dirty="0">
              <a:latin typeface="Arial" panose="020B0604020202020204" pitchFamily="34" charset="0"/>
              <a:ea typeface="ＭＳ Ｐゴシック" charset="-128"/>
              <a:cs typeface="Arial" panose="020B0604020202020204" pitchFamily="34" charset="0"/>
            </a:endParaRPr>
          </a:p>
        </p:txBody>
      </p:sp>
      <p:cxnSp>
        <p:nvCxnSpPr>
          <p:cNvPr id="12" name="Straight Connector 11">
            <a:extLst>
              <a:ext uri="{FF2B5EF4-FFF2-40B4-BE49-F238E27FC236}">
                <a16:creationId xmlns:a16="http://schemas.microsoft.com/office/drawing/2014/main" id="{02EC3A1C-0985-4A3E-B8B4-0180659D4F13}"/>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8C9A677-C70E-4F7C-AB16-185EC26B29BA}"/>
              </a:ext>
            </a:extLst>
          </p:cNvPr>
          <p:cNvSpPr txBox="1"/>
          <p:nvPr/>
        </p:nvSpPr>
        <p:spPr>
          <a:xfrm>
            <a:off x="649705" y="1597082"/>
            <a:ext cx="3227487" cy="461665"/>
          </a:xfrm>
          <a:prstGeom prst="rect">
            <a:avLst/>
          </a:prstGeom>
          <a:noFill/>
        </p:spPr>
        <p:txBody>
          <a:bodyPr wrap="none" rtlCol="0">
            <a:spAutoFit/>
          </a:bodyPr>
          <a:lstStyle/>
          <a:p>
            <a:r>
              <a:rPr lang="en-US" sz="2400" b="1" dirty="0">
                <a:solidFill>
                  <a:srgbClr val="002060"/>
                </a:solidFill>
              </a:rPr>
              <a:t>Case study: </a:t>
            </a:r>
            <a:r>
              <a:rPr lang="en-US" sz="2400" dirty="0" err="1">
                <a:solidFill>
                  <a:srgbClr val="002060"/>
                </a:solidFill>
              </a:rPr>
              <a:t>Antifoulants</a:t>
            </a:r>
            <a:endParaRPr lang="en-US" sz="2400" dirty="0">
              <a:solidFill>
                <a:srgbClr val="002060"/>
              </a:solidFill>
            </a:endParaRPr>
          </a:p>
        </p:txBody>
      </p:sp>
      <p:pic>
        <p:nvPicPr>
          <p:cNvPr id="14" name="Picture 13">
            <a:extLst>
              <a:ext uri="{FF2B5EF4-FFF2-40B4-BE49-F238E27FC236}">
                <a16:creationId xmlns:a16="http://schemas.microsoft.com/office/drawing/2014/main" id="{E8D85C54-CF2D-4936-B95E-7A0CDEFA66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8848" y="149502"/>
            <a:ext cx="2146300" cy="1350906"/>
          </a:xfrm>
          <a:prstGeom prst="rect">
            <a:avLst/>
          </a:prstGeom>
        </p:spPr>
      </p:pic>
      <p:sp>
        <p:nvSpPr>
          <p:cNvPr id="15" name="TextBox 14">
            <a:extLst>
              <a:ext uri="{FF2B5EF4-FFF2-40B4-BE49-F238E27FC236}">
                <a16:creationId xmlns:a16="http://schemas.microsoft.com/office/drawing/2014/main" id="{B9E365EE-FB72-450B-8AF9-989A4B29CA9A}"/>
              </a:ext>
            </a:extLst>
          </p:cNvPr>
          <p:cNvSpPr txBox="1"/>
          <p:nvPr/>
        </p:nvSpPr>
        <p:spPr>
          <a:xfrm>
            <a:off x="2425148" y="368494"/>
            <a:ext cx="679705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Designing Safer Chemicals</a:t>
            </a:r>
          </a:p>
        </p:txBody>
      </p:sp>
      <p:sp>
        <p:nvSpPr>
          <p:cNvPr id="2" name="Rectangle 1">
            <a:extLst>
              <a:ext uri="{FF2B5EF4-FFF2-40B4-BE49-F238E27FC236}">
                <a16:creationId xmlns:a16="http://schemas.microsoft.com/office/drawing/2014/main" id="{88F64346-AC49-4E68-B6C5-B7884378F7A3}"/>
              </a:ext>
            </a:extLst>
          </p:cNvPr>
          <p:cNvSpPr/>
          <p:nvPr/>
        </p:nvSpPr>
        <p:spPr>
          <a:xfrm>
            <a:off x="717266" y="2226308"/>
            <a:ext cx="6524657" cy="3871320"/>
          </a:xfrm>
          <a:prstGeom prst="rect">
            <a:avLst/>
          </a:prstGeom>
          <a:no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6084B7-5C8B-F34D-9A50-81479958D05E}"/>
              </a:ext>
            </a:extLst>
          </p:cNvPr>
          <p:cNvPicPr>
            <a:picLocks noChangeAspect="1"/>
          </p:cNvPicPr>
          <p:nvPr/>
        </p:nvPicPr>
        <p:blipFill>
          <a:blip r:embed="rId3"/>
          <a:stretch>
            <a:fillRect/>
          </a:stretch>
        </p:blipFill>
        <p:spPr>
          <a:xfrm>
            <a:off x="7827556" y="1824156"/>
            <a:ext cx="3873377" cy="2189300"/>
          </a:xfrm>
          <a:prstGeom prst="rect">
            <a:avLst/>
          </a:prstGeom>
        </p:spPr>
      </p:pic>
      <p:pic>
        <p:nvPicPr>
          <p:cNvPr id="7" name="Picture 6">
            <a:extLst>
              <a:ext uri="{FF2B5EF4-FFF2-40B4-BE49-F238E27FC236}">
                <a16:creationId xmlns:a16="http://schemas.microsoft.com/office/drawing/2014/main" id="{635395EA-0DF3-C04F-B014-DC739A4235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9828" y="4240529"/>
            <a:ext cx="4388832" cy="1899014"/>
          </a:xfrm>
          <a:prstGeom prst="rect">
            <a:avLst/>
          </a:prstGeom>
        </p:spPr>
      </p:pic>
      <p:sp>
        <p:nvSpPr>
          <p:cNvPr id="4" name="Rectangle 3"/>
          <p:cNvSpPr/>
          <p:nvPr/>
        </p:nvSpPr>
        <p:spPr>
          <a:xfrm>
            <a:off x="27955" y="6143761"/>
            <a:ext cx="11672978" cy="338554"/>
          </a:xfrm>
          <a:prstGeom prst="rect">
            <a:avLst/>
          </a:prstGeom>
        </p:spPr>
        <p:txBody>
          <a:bodyPr wrap="square">
            <a:spAutoFit/>
          </a:bodyPr>
          <a:lstStyle/>
          <a:p>
            <a:r>
              <a:rPr lang="en-US" sz="1600" i="1" dirty="0">
                <a:latin typeface="Arial" panose="020B0604020202020204" pitchFamily="34" charset="0"/>
                <a:cs typeface="Arial" panose="020B0604020202020204" pitchFamily="34" charset="0"/>
              </a:rPr>
              <a:t>https://www.epa.gov/greenchemistry/presidential-green-chemistry-challenge-1996-designing-greener-chemicals-award</a:t>
            </a:r>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44843" y="216155"/>
            <a:ext cx="1256090" cy="1454971"/>
          </a:xfrm>
          <a:prstGeom prst="rect">
            <a:avLst/>
          </a:prstGeom>
        </p:spPr>
      </p:pic>
      <p:sp>
        <p:nvSpPr>
          <p:cNvPr id="9" name="Rounded Rectangle 8"/>
          <p:cNvSpPr/>
          <p:nvPr/>
        </p:nvSpPr>
        <p:spPr>
          <a:xfrm>
            <a:off x="10309175" y="1767800"/>
            <a:ext cx="1527425" cy="54917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Awardee in 1996</a:t>
            </a:r>
          </a:p>
        </p:txBody>
      </p:sp>
    </p:spTree>
    <p:extLst>
      <p:ext uri="{BB962C8B-B14F-4D97-AF65-F5344CB8AC3E}">
        <p14:creationId xmlns:p14="http://schemas.microsoft.com/office/powerpoint/2010/main" val="399992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Safer Solvents and Auxiliaries</a:t>
            </a:r>
          </a:p>
        </p:txBody>
      </p:sp>
      <p:sp>
        <p:nvSpPr>
          <p:cNvPr id="3" name="Rectangle 3"/>
          <p:cNvSpPr txBox="1">
            <a:spLocks noChangeArrowheads="1"/>
          </p:cNvSpPr>
          <p:nvPr/>
        </p:nvSpPr>
        <p:spPr>
          <a:xfrm>
            <a:off x="4860758" y="1600201"/>
            <a:ext cx="535004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sz="3600" b="1" dirty="0">
                <a:solidFill>
                  <a:prstClr val="black"/>
                </a:solidFill>
                <a:latin typeface="Calibri"/>
                <a:ea typeface="ＭＳ Ｐゴシック" panose="020B0600070205080204" pitchFamily="34" charset="-128"/>
              </a:rPr>
              <a:t>	</a:t>
            </a:r>
            <a:r>
              <a:rPr lang="en-US" altLang="en-US" sz="3600" dirty="0">
                <a:solidFill>
                  <a:prstClr val="black"/>
                </a:solidFill>
                <a:latin typeface="Calibri"/>
                <a:ea typeface="ＭＳ Ｐゴシック" panose="020B0600070205080204" pitchFamily="34" charset="-128"/>
              </a:rPr>
              <a:t>The use of auxiliary substances (solvents, separation agents, etc.) should be made unnecessary whenever possible and, when used, innocuous.</a:t>
            </a:r>
          </a:p>
          <a:p>
            <a:pPr marL="609600" indent="-609600"/>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201" y="1058779"/>
            <a:ext cx="3634815" cy="495419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98977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auto">
          <a:xfrm>
            <a:off x="1919840" y="6255187"/>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12. </a:t>
            </a:r>
            <a:r>
              <a:rPr lang="en-US" sz="1400" b="1" dirty="0">
                <a:solidFill>
                  <a:srgbClr val="0000FF"/>
                </a:solidFill>
                <a:latin typeface="Calibri"/>
              </a:rPr>
              <a:t>Inherently Safer Chemistry for Accident Prevention.</a:t>
            </a:r>
            <a:r>
              <a:rPr lang="en-US" sz="1400" b="1" dirty="0">
                <a:solidFill>
                  <a:prstClr val="black"/>
                </a:solidFill>
                <a:latin typeface="Calibri"/>
              </a:rPr>
              <a:t> </a:t>
            </a:r>
            <a:r>
              <a:rPr lang="en-US" sz="1400" dirty="0">
                <a:solidFill>
                  <a:prstClr val="black"/>
                </a:solidFill>
                <a:latin typeface="Calibri"/>
              </a:rPr>
              <a:t>Substance and the form of a substance used in a chemical process should be chosen to minimize the potential for chemical accidents, including releases, explosions, and fires.</a:t>
            </a:r>
            <a:r>
              <a:rPr lang="ru-RU" sz="1400" dirty="0">
                <a:solidFill>
                  <a:prstClr val="black"/>
                </a:solidFill>
                <a:latin typeface="Calibri"/>
              </a:rPr>
              <a:t> </a:t>
            </a:r>
          </a:p>
        </p:txBody>
      </p:sp>
      <p:sp>
        <p:nvSpPr>
          <p:cNvPr id="3" name="Text Box 9"/>
          <p:cNvSpPr txBox="1">
            <a:spLocks noChangeArrowheads="1"/>
          </p:cNvSpPr>
          <p:nvPr/>
        </p:nvSpPr>
        <p:spPr bwMode="auto">
          <a:xfrm>
            <a:off x="1524000" y="-11741"/>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2000" b="1" dirty="0">
                <a:solidFill>
                  <a:srgbClr val="0000FF"/>
                </a:solidFill>
                <a:latin typeface="Calibri"/>
              </a:rPr>
              <a:t>The Twelve Principles of Green Chemistry</a:t>
            </a:r>
          </a:p>
        </p:txBody>
      </p:sp>
      <p:sp>
        <p:nvSpPr>
          <p:cNvPr id="4" name="Rectangle 4">
            <a:extLst>
              <a:ext uri="{FF2B5EF4-FFF2-40B4-BE49-F238E27FC236}">
                <a16:creationId xmlns:a16="http://schemas.microsoft.com/office/drawing/2014/main" id="{DD3E8C95-084E-462B-AD4F-7B714EECC0B2}"/>
              </a:ext>
            </a:extLst>
          </p:cNvPr>
          <p:cNvSpPr>
            <a:spLocks noChangeArrowheads="1"/>
          </p:cNvSpPr>
          <p:nvPr/>
        </p:nvSpPr>
        <p:spPr bwMode="auto">
          <a:xfrm>
            <a:off x="1919840" y="5688801"/>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11. </a:t>
            </a:r>
            <a:r>
              <a:rPr lang="en-US" sz="1400" b="1" dirty="0">
                <a:solidFill>
                  <a:srgbClr val="0000FF"/>
                </a:solidFill>
                <a:latin typeface="Calibri"/>
              </a:rPr>
              <a:t>Real-time Analysis for Pollution Prevention.</a:t>
            </a:r>
            <a:r>
              <a:rPr lang="en-US" sz="1400" b="1" dirty="0">
                <a:solidFill>
                  <a:prstClr val="black"/>
                </a:solidFill>
                <a:latin typeface="Calibri"/>
              </a:rPr>
              <a:t> </a:t>
            </a:r>
            <a:r>
              <a:rPr lang="en-US" sz="1400" dirty="0">
                <a:solidFill>
                  <a:prstClr val="black"/>
                </a:solidFill>
                <a:latin typeface="Calibri"/>
              </a:rPr>
              <a:t>Analytical methodologies need to be further developed to allow for real-time in-process monitoring and control prior to the formation of hazardous substances.</a:t>
            </a:r>
          </a:p>
        </p:txBody>
      </p:sp>
      <p:sp>
        <p:nvSpPr>
          <p:cNvPr id="5" name="Rectangle 4">
            <a:extLst>
              <a:ext uri="{FF2B5EF4-FFF2-40B4-BE49-F238E27FC236}">
                <a16:creationId xmlns:a16="http://schemas.microsoft.com/office/drawing/2014/main" id="{CC8B5914-2E44-4053-BA11-AD7E9F60CF0B}"/>
              </a:ext>
            </a:extLst>
          </p:cNvPr>
          <p:cNvSpPr>
            <a:spLocks noChangeArrowheads="1"/>
          </p:cNvSpPr>
          <p:nvPr/>
        </p:nvSpPr>
        <p:spPr bwMode="auto">
          <a:xfrm>
            <a:off x="1919840" y="5122412"/>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10. </a:t>
            </a:r>
            <a:r>
              <a:rPr lang="en-US" sz="1400" b="1" dirty="0">
                <a:solidFill>
                  <a:srgbClr val="0000FF"/>
                </a:solidFill>
                <a:latin typeface="Calibri"/>
              </a:rPr>
              <a:t>Design for Degradation.</a:t>
            </a:r>
            <a:r>
              <a:rPr lang="en-US" sz="1400" b="1" dirty="0">
                <a:solidFill>
                  <a:prstClr val="black"/>
                </a:solidFill>
                <a:latin typeface="Calibri"/>
              </a:rPr>
              <a:t> </a:t>
            </a:r>
            <a:r>
              <a:rPr lang="en-US" sz="1400" dirty="0">
                <a:solidFill>
                  <a:prstClr val="black"/>
                </a:solidFill>
                <a:latin typeface="Calibri"/>
              </a:rPr>
              <a:t>Chemical products should be designed so that at the end of their function they do not persist in the environment and instead break down into innocuous degradation products.</a:t>
            </a:r>
            <a:r>
              <a:rPr lang="ru-RU" sz="1400" dirty="0">
                <a:solidFill>
                  <a:prstClr val="black"/>
                </a:solidFill>
                <a:latin typeface="Calibri"/>
              </a:rPr>
              <a:t> </a:t>
            </a:r>
            <a:endParaRPr lang="en-US" sz="1400" dirty="0">
              <a:solidFill>
                <a:prstClr val="black"/>
              </a:solidFill>
              <a:latin typeface="Calibri"/>
            </a:endParaRPr>
          </a:p>
        </p:txBody>
      </p:sp>
      <p:sp>
        <p:nvSpPr>
          <p:cNvPr id="6" name="Rectangle 4">
            <a:extLst>
              <a:ext uri="{FF2B5EF4-FFF2-40B4-BE49-F238E27FC236}">
                <a16:creationId xmlns:a16="http://schemas.microsoft.com/office/drawing/2014/main" id="{FC32AE55-986D-442B-BB7F-8A5C49F07355}"/>
              </a:ext>
            </a:extLst>
          </p:cNvPr>
          <p:cNvSpPr>
            <a:spLocks noChangeArrowheads="1"/>
          </p:cNvSpPr>
          <p:nvPr/>
        </p:nvSpPr>
        <p:spPr bwMode="auto">
          <a:xfrm>
            <a:off x="1919840" y="4771467"/>
            <a:ext cx="8552121" cy="307777"/>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9. </a:t>
            </a:r>
            <a:r>
              <a:rPr lang="en-US" sz="1400" b="1" dirty="0">
                <a:solidFill>
                  <a:srgbClr val="0000FF"/>
                </a:solidFill>
                <a:latin typeface="Calibri"/>
              </a:rPr>
              <a:t>Catalysis.</a:t>
            </a:r>
            <a:r>
              <a:rPr lang="en-US" sz="1400" b="1" dirty="0">
                <a:solidFill>
                  <a:prstClr val="black"/>
                </a:solidFill>
                <a:latin typeface="Calibri"/>
              </a:rPr>
              <a:t> </a:t>
            </a:r>
            <a:r>
              <a:rPr lang="en-US" sz="1400" dirty="0">
                <a:solidFill>
                  <a:prstClr val="black"/>
                </a:solidFill>
                <a:latin typeface="Calibri"/>
              </a:rPr>
              <a:t>Catalytic reagents (as selective as possible) are superior to stoichiometric reagents.</a:t>
            </a:r>
            <a:r>
              <a:rPr lang="ru-RU" sz="1400" dirty="0">
                <a:solidFill>
                  <a:prstClr val="black"/>
                </a:solidFill>
                <a:latin typeface="Calibri"/>
              </a:rPr>
              <a:t> </a:t>
            </a:r>
            <a:endParaRPr lang="en-US" sz="1400" dirty="0">
              <a:solidFill>
                <a:prstClr val="black"/>
              </a:solidFill>
              <a:latin typeface="Calibri"/>
            </a:endParaRPr>
          </a:p>
        </p:txBody>
      </p:sp>
      <p:sp>
        <p:nvSpPr>
          <p:cNvPr id="7" name="Rectangle 4">
            <a:extLst>
              <a:ext uri="{FF2B5EF4-FFF2-40B4-BE49-F238E27FC236}">
                <a16:creationId xmlns:a16="http://schemas.microsoft.com/office/drawing/2014/main" id="{2D5C5EA2-5405-4EB9-910F-48FB0E085F95}"/>
              </a:ext>
            </a:extLst>
          </p:cNvPr>
          <p:cNvSpPr>
            <a:spLocks noChangeArrowheads="1"/>
          </p:cNvSpPr>
          <p:nvPr/>
        </p:nvSpPr>
        <p:spPr bwMode="auto">
          <a:xfrm>
            <a:off x="1919840" y="4205077"/>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8. </a:t>
            </a:r>
            <a:r>
              <a:rPr lang="en-US" sz="1400" b="1" dirty="0">
                <a:solidFill>
                  <a:srgbClr val="0000FF"/>
                </a:solidFill>
                <a:latin typeface="Calibri"/>
              </a:rPr>
              <a:t>Reduce Derivatives.</a:t>
            </a:r>
            <a:r>
              <a:rPr lang="en-US" sz="1400" b="1" dirty="0">
                <a:solidFill>
                  <a:prstClr val="black"/>
                </a:solidFill>
                <a:latin typeface="Calibri"/>
              </a:rPr>
              <a:t> </a:t>
            </a:r>
            <a:r>
              <a:rPr lang="en-US" sz="1400" dirty="0">
                <a:solidFill>
                  <a:prstClr val="black"/>
                </a:solidFill>
                <a:latin typeface="Calibri"/>
              </a:rPr>
              <a:t>Unnecessary derivatization (blocking group, protection/deprotection, temporary modification of physical/chemical processes) should be avoided whenever possible</a:t>
            </a:r>
            <a:r>
              <a:rPr lang="ru-RU" sz="1400" dirty="0">
                <a:solidFill>
                  <a:prstClr val="black"/>
                </a:solidFill>
                <a:latin typeface="Calibri"/>
              </a:rPr>
              <a:t> </a:t>
            </a:r>
            <a:r>
              <a:rPr lang="en-US" sz="1400" dirty="0">
                <a:solidFill>
                  <a:prstClr val="black"/>
                </a:solidFill>
                <a:latin typeface="Calibri"/>
              </a:rPr>
              <a:t>.</a:t>
            </a:r>
          </a:p>
        </p:txBody>
      </p:sp>
      <p:sp>
        <p:nvSpPr>
          <p:cNvPr id="8" name="Rectangle 4">
            <a:extLst>
              <a:ext uri="{FF2B5EF4-FFF2-40B4-BE49-F238E27FC236}">
                <a16:creationId xmlns:a16="http://schemas.microsoft.com/office/drawing/2014/main" id="{BCA5FADE-A849-434F-9613-71B34AA67B9C}"/>
              </a:ext>
            </a:extLst>
          </p:cNvPr>
          <p:cNvSpPr>
            <a:spLocks noChangeArrowheads="1"/>
          </p:cNvSpPr>
          <p:nvPr/>
        </p:nvSpPr>
        <p:spPr bwMode="auto">
          <a:xfrm>
            <a:off x="1919840" y="3638688"/>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7. </a:t>
            </a:r>
            <a:r>
              <a:rPr lang="en-US" sz="1400" b="1" dirty="0">
                <a:solidFill>
                  <a:srgbClr val="0000FF"/>
                </a:solidFill>
                <a:latin typeface="Calibri"/>
              </a:rPr>
              <a:t>Use of Renewable </a:t>
            </a:r>
            <a:r>
              <a:rPr lang="en-US" sz="1400" b="1" dirty="0" err="1">
                <a:solidFill>
                  <a:srgbClr val="0000FF"/>
                </a:solidFill>
                <a:latin typeface="Calibri"/>
              </a:rPr>
              <a:t>Feedstocks</a:t>
            </a:r>
            <a:r>
              <a:rPr lang="en-US" sz="1400" b="1" dirty="0">
                <a:solidFill>
                  <a:srgbClr val="0000FF"/>
                </a:solidFill>
                <a:latin typeface="Calibri"/>
              </a:rPr>
              <a:t>.</a:t>
            </a:r>
            <a:r>
              <a:rPr lang="en-US" sz="1400" b="1" dirty="0">
                <a:solidFill>
                  <a:prstClr val="black"/>
                </a:solidFill>
                <a:latin typeface="Calibri"/>
              </a:rPr>
              <a:t>  </a:t>
            </a:r>
            <a:r>
              <a:rPr lang="en-US" sz="1400" dirty="0">
                <a:solidFill>
                  <a:prstClr val="black"/>
                </a:solidFill>
                <a:latin typeface="Calibri"/>
              </a:rPr>
              <a:t>A raw material or feedstock should be renewable rather than depleting whenever technically and economically practical. </a:t>
            </a:r>
            <a:endParaRPr lang="ru-RU" sz="1400" dirty="0">
              <a:solidFill>
                <a:prstClr val="black"/>
              </a:solidFill>
              <a:latin typeface="Calibri"/>
            </a:endParaRPr>
          </a:p>
        </p:txBody>
      </p:sp>
      <p:sp>
        <p:nvSpPr>
          <p:cNvPr id="9" name="Rectangle 4">
            <a:extLst>
              <a:ext uri="{FF2B5EF4-FFF2-40B4-BE49-F238E27FC236}">
                <a16:creationId xmlns:a16="http://schemas.microsoft.com/office/drawing/2014/main" id="{AE387D6B-4398-407E-8E85-0F2700C16E9D}"/>
              </a:ext>
            </a:extLst>
          </p:cNvPr>
          <p:cNvSpPr>
            <a:spLocks noChangeArrowheads="1"/>
          </p:cNvSpPr>
          <p:nvPr/>
        </p:nvSpPr>
        <p:spPr bwMode="auto">
          <a:xfrm>
            <a:off x="1919840" y="3072299"/>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6. </a:t>
            </a:r>
            <a:r>
              <a:rPr lang="en-US" sz="1400" b="1" dirty="0">
                <a:solidFill>
                  <a:srgbClr val="0000FF"/>
                </a:solidFill>
                <a:latin typeface="Calibri"/>
              </a:rPr>
              <a:t>Design for Energy Efficiency.</a:t>
            </a:r>
            <a:r>
              <a:rPr lang="en-US" sz="1400" b="1" dirty="0">
                <a:solidFill>
                  <a:prstClr val="black"/>
                </a:solidFill>
                <a:latin typeface="Calibri"/>
              </a:rPr>
              <a:t>  </a:t>
            </a:r>
            <a:r>
              <a:rPr lang="en-US" sz="1400" dirty="0">
                <a:solidFill>
                  <a:prstClr val="black"/>
                </a:solidFill>
                <a:latin typeface="Calibri"/>
              </a:rPr>
              <a:t>Energy requirements should be recognized for their environmental and economic impacts and should be minimized.  Synthetic methods should be conducted at ambient temperature and pressure.</a:t>
            </a:r>
            <a:endParaRPr lang="ru-RU" sz="1400" dirty="0">
              <a:solidFill>
                <a:prstClr val="black"/>
              </a:solidFill>
              <a:latin typeface="Calibri"/>
            </a:endParaRPr>
          </a:p>
        </p:txBody>
      </p:sp>
      <p:sp>
        <p:nvSpPr>
          <p:cNvPr id="10" name="Rectangle 4">
            <a:extLst>
              <a:ext uri="{FF2B5EF4-FFF2-40B4-BE49-F238E27FC236}">
                <a16:creationId xmlns:a16="http://schemas.microsoft.com/office/drawing/2014/main" id="{30C69DC5-FFD2-423D-B952-57EBDD7802CC}"/>
              </a:ext>
            </a:extLst>
          </p:cNvPr>
          <p:cNvSpPr>
            <a:spLocks noChangeArrowheads="1"/>
          </p:cNvSpPr>
          <p:nvPr/>
        </p:nvSpPr>
        <p:spPr bwMode="auto">
          <a:xfrm>
            <a:off x="1919840" y="2505910"/>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5. </a:t>
            </a:r>
            <a:r>
              <a:rPr lang="en-US" sz="1400" b="1" dirty="0">
                <a:solidFill>
                  <a:srgbClr val="0000FF"/>
                </a:solidFill>
                <a:latin typeface="Calibri"/>
              </a:rPr>
              <a:t>Safer Solvents and Auxiliaries.</a:t>
            </a:r>
            <a:r>
              <a:rPr lang="en-US" sz="1400" b="1" dirty="0">
                <a:solidFill>
                  <a:prstClr val="black"/>
                </a:solidFill>
                <a:latin typeface="Calibri"/>
              </a:rPr>
              <a:t> </a:t>
            </a:r>
            <a:r>
              <a:rPr lang="en-US" sz="1400" dirty="0">
                <a:solidFill>
                  <a:prstClr val="black"/>
                </a:solidFill>
                <a:latin typeface="Calibri"/>
              </a:rPr>
              <a:t>The use of auxiliary substances (solvents, separation agents, etc.) should be made unnecessary whenever possible and, when used, innocuous.</a:t>
            </a:r>
          </a:p>
        </p:txBody>
      </p:sp>
      <p:sp>
        <p:nvSpPr>
          <p:cNvPr id="11" name="Rectangle 4">
            <a:extLst>
              <a:ext uri="{FF2B5EF4-FFF2-40B4-BE49-F238E27FC236}">
                <a16:creationId xmlns:a16="http://schemas.microsoft.com/office/drawing/2014/main" id="{402600E5-B853-4AC6-B53F-536BC0A18C90}"/>
              </a:ext>
            </a:extLst>
          </p:cNvPr>
          <p:cNvSpPr>
            <a:spLocks noChangeArrowheads="1"/>
          </p:cNvSpPr>
          <p:nvPr/>
        </p:nvSpPr>
        <p:spPr bwMode="auto">
          <a:xfrm>
            <a:off x="1919840" y="1939521"/>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4. </a:t>
            </a:r>
            <a:r>
              <a:rPr lang="en-US" sz="1400" b="1" dirty="0">
                <a:solidFill>
                  <a:srgbClr val="0000FF"/>
                </a:solidFill>
                <a:latin typeface="Calibri"/>
              </a:rPr>
              <a:t>Designing Safer Chemicals.</a:t>
            </a:r>
            <a:r>
              <a:rPr lang="en-US" sz="1400" b="1" dirty="0">
                <a:solidFill>
                  <a:prstClr val="black"/>
                </a:solidFill>
                <a:latin typeface="Calibri"/>
              </a:rPr>
              <a:t>  </a:t>
            </a:r>
            <a:r>
              <a:rPr lang="en-US" sz="1400" dirty="0">
                <a:solidFill>
                  <a:prstClr val="black"/>
                </a:solidFill>
                <a:latin typeface="Calibri"/>
              </a:rPr>
              <a:t>Chemical products should be designed to preserve efficacy of the function while reducing toxicity.</a:t>
            </a:r>
            <a:endParaRPr lang="ru-RU" sz="1400" dirty="0">
              <a:solidFill>
                <a:prstClr val="black"/>
              </a:solidFill>
              <a:latin typeface="Calibri"/>
            </a:endParaRPr>
          </a:p>
        </p:txBody>
      </p:sp>
      <p:sp>
        <p:nvSpPr>
          <p:cNvPr id="12" name="Rectangle 4">
            <a:extLst>
              <a:ext uri="{FF2B5EF4-FFF2-40B4-BE49-F238E27FC236}">
                <a16:creationId xmlns:a16="http://schemas.microsoft.com/office/drawing/2014/main" id="{CFDF3320-0FCF-446E-B4B3-EC792D8D754B}"/>
              </a:ext>
            </a:extLst>
          </p:cNvPr>
          <p:cNvSpPr>
            <a:spLocks noChangeArrowheads="1"/>
          </p:cNvSpPr>
          <p:nvPr/>
        </p:nvSpPr>
        <p:spPr bwMode="auto">
          <a:xfrm>
            <a:off x="1919840" y="1373132"/>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3. </a:t>
            </a:r>
            <a:r>
              <a:rPr lang="en-US" sz="1400" b="1" dirty="0">
                <a:solidFill>
                  <a:srgbClr val="0000FF"/>
                </a:solidFill>
                <a:latin typeface="Calibri"/>
              </a:rPr>
              <a:t>Less Hazardous Chemical Synthesis.</a:t>
            </a:r>
            <a:r>
              <a:rPr lang="en-US" sz="1400" dirty="0">
                <a:solidFill>
                  <a:prstClr val="black"/>
                </a:solidFill>
                <a:latin typeface="Calibri"/>
              </a:rPr>
              <a:t> Whenever practicable, synthetic methodologies should be designed to use and generate substances that possess little or no toxicity to human health and the environment.</a:t>
            </a:r>
            <a:r>
              <a:rPr lang="ru-RU" sz="1400" dirty="0">
                <a:solidFill>
                  <a:prstClr val="black"/>
                </a:solidFill>
                <a:latin typeface="Calibri"/>
              </a:rPr>
              <a:t> </a:t>
            </a:r>
          </a:p>
        </p:txBody>
      </p:sp>
      <p:sp>
        <p:nvSpPr>
          <p:cNvPr id="13" name="Rectangle 4">
            <a:extLst>
              <a:ext uri="{FF2B5EF4-FFF2-40B4-BE49-F238E27FC236}">
                <a16:creationId xmlns:a16="http://schemas.microsoft.com/office/drawing/2014/main" id="{FA85DD9B-D932-4D65-A8A8-E618877DD079}"/>
              </a:ext>
            </a:extLst>
          </p:cNvPr>
          <p:cNvSpPr>
            <a:spLocks noChangeArrowheads="1"/>
          </p:cNvSpPr>
          <p:nvPr/>
        </p:nvSpPr>
        <p:spPr bwMode="auto">
          <a:xfrm>
            <a:off x="1919840" y="806743"/>
            <a:ext cx="8552121" cy="523220"/>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2. </a:t>
            </a:r>
            <a:r>
              <a:rPr lang="en-US" sz="1400" b="1" dirty="0">
                <a:solidFill>
                  <a:srgbClr val="0000FF"/>
                </a:solidFill>
                <a:latin typeface="Calibri"/>
              </a:rPr>
              <a:t>Atom Economy.</a:t>
            </a:r>
            <a:r>
              <a:rPr lang="en-US" sz="1400" dirty="0">
                <a:solidFill>
                  <a:prstClr val="black"/>
                </a:solidFill>
                <a:latin typeface="Calibri"/>
              </a:rPr>
              <a:t> Synthetic methods should be designed to maximize the incorporation of all materials used in the process into the final product.</a:t>
            </a:r>
          </a:p>
        </p:txBody>
      </p:sp>
      <p:sp>
        <p:nvSpPr>
          <p:cNvPr id="14" name="Rectangle 4">
            <a:extLst>
              <a:ext uri="{FF2B5EF4-FFF2-40B4-BE49-F238E27FC236}">
                <a16:creationId xmlns:a16="http://schemas.microsoft.com/office/drawing/2014/main" id="{4B998823-6F7A-4D6A-A8F2-32EE065A0CB5}"/>
              </a:ext>
            </a:extLst>
          </p:cNvPr>
          <p:cNvSpPr>
            <a:spLocks noChangeArrowheads="1"/>
          </p:cNvSpPr>
          <p:nvPr/>
        </p:nvSpPr>
        <p:spPr bwMode="auto">
          <a:xfrm>
            <a:off x="1919840" y="455798"/>
            <a:ext cx="8552121" cy="307777"/>
          </a:xfrm>
          <a:prstGeom prst="rect">
            <a:avLst/>
          </a:prstGeom>
          <a:solidFill>
            <a:schemeClr val="tx1">
              <a:lumMod val="85000"/>
            </a:schemeClr>
          </a:solidFill>
          <a:ln w="9525">
            <a:solidFill>
              <a:srgbClr val="000000"/>
            </a:solidFill>
            <a:miter lim="800000"/>
            <a:headEnd/>
            <a:tailEnd/>
          </a:ln>
          <a:extLst/>
        </p:spPr>
        <p:txBody>
          <a:bodyPr wrap="square">
            <a:spAutoFit/>
          </a:bodyPr>
          <a:lstStyle/>
          <a:p>
            <a:r>
              <a:rPr lang="en-US" sz="1400" b="1" dirty="0">
                <a:solidFill>
                  <a:prstClr val="black"/>
                </a:solidFill>
                <a:latin typeface="Calibri"/>
              </a:rPr>
              <a:t>1. </a:t>
            </a:r>
            <a:r>
              <a:rPr lang="en-US" sz="1400" b="1" dirty="0">
                <a:solidFill>
                  <a:srgbClr val="0000FF"/>
                </a:solidFill>
                <a:latin typeface="Calibri"/>
              </a:rPr>
              <a:t>Prevention</a:t>
            </a:r>
            <a:r>
              <a:rPr lang="en-US" sz="1400" b="1" dirty="0">
                <a:solidFill>
                  <a:prstClr val="black"/>
                </a:solidFill>
                <a:latin typeface="Calibri"/>
              </a:rPr>
              <a:t>.</a:t>
            </a:r>
            <a:r>
              <a:rPr lang="en-US" sz="1400" dirty="0">
                <a:solidFill>
                  <a:prstClr val="black"/>
                </a:solidFill>
                <a:latin typeface="Calibri"/>
              </a:rPr>
              <a:t>  It is better to prevent waste than to treat or clean up waste after it is formed.</a:t>
            </a:r>
          </a:p>
        </p:txBody>
      </p:sp>
    </p:spTree>
    <p:extLst>
      <p:ext uri="{BB962C8B-B14F-4D97-AF65-F5344CB8AC3E}">
        <p14:creationId xmlns:p14="http://schemas.microsoft.com/office/powerpoint/2010/main" val="228270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grpId="0" nodeType="afterEffect">
                                  <p:stCondLst>
                                    <p:cond delay="2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600"/>
                            </p:stCondLst>
                            <p:childTnLst>
                              <p:par>
                                <p:cTn id="17" presetID="1" presetClass="entr" presetSubtype="0" fill="hold" grpId="0" nodeType="afterEffect">
                                  <p:stCondLst>
                                    <p:cond delay="2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800"/>
                            </p:stCondLst>
                            <p:childTnLst>
                              <p:par>
                                <p:cTn id="20" presetID="1" presetClass="entr" presetSubtype="0" fill="hold" grpId="0" nodeType="afterEffect">
                                  <p:stCondLst>
                                    <p:cond delay="2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1000"/>
                            </p:stCondLst>
                            <p:childTnLst>
                              <p:par>
                                <p:cTn id="23" presetID="1" presetClass="entr" presetSubtype="0" fill="hold" grpId="0" nodeType="afterEffect">
                                  <p:stCondLst>
                                    <p:cond delay="20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1200"/>
                            </p:stCondLst>
                            <p:childTnLst>
                              <p:par>
                                <p:cTn id="26" presetID="1" presetClass="entr" presetSubtype="0" fill="hold" grpId="0" nodeType="afterEffect">
                                  <p:stCondLst>
                                    <p:cond delay="200"/>
                                  </p:stCondLst>
                                  <p:childTnLst>
                                    <p:set>
                                      <p:cBhvr>
                                        <p:cTn id="27" dur="1" fill="hold">
                                          <p:stCondLst>
                                            <p:cond delay="0"/>
                                          </p:stCondLst>
                                        </p:cTn>
                                        <p:tgtEl>
                                          <p:spTgt spid="7"/>
                                        </p:tgtEl>
                                        <p:attrNameLst>
                                          <p:attrName>style.visibility</p:attrName>
                                        </p:attrNameLst>
                                      </p:cBhvr>
                                      <p:to>
                                        <p:strVal val="visible"/>
                                      </p:to>
                                    </p:set>
                                  </p:childTnLst>
                                </p:cTn>
                              </p:par>
                            </p:childTnLst>
                          </p:cTn>
                        </p:par>
                        <p:par>
                          <p:cTn id="28" fill="hold">
                            <p:stCondLst>
                              <p:cond delay="1400"/>
                            </p:stCondLst>
                            <p:childTnLst>
                              <p:par>
                                <p:cTn id="29" presetID="1" presetClass="entr" presetSubtype="0" fill="hold" grpId="0" nodeType="afterEffect">
                                  <p:stCondLst>
                                    <p:cond delay="200"/>
                                  </p:stCondLst>
                                  <p:childTnLst>
                                    <p:set>
                                      <p:cBhvr>
                                        <p:cTn id="30" dur="1" fill="hold">
                                          <p:stCondLst>
                                            <p:cond delay="0"/>
                                          </p:stCondLst>
                                        </p:cTn>
                                        <p:tgtEl>
                                          <p:spTgt spid="6"/>
                                        </p:tgtEl>
                                        <p:attrNameLst>
                                          <p:attrName>style.visibility</p:attrName>
                                        </p:attrNameLst>
                                      </p:cBhvr>
                                      <p:to>
                                        <p:strVal val="visible"/>
                                      </p:to>
                                    </p:set>
                                  </p:childTnLst>
                                </p:cTn>
                              </p:par>
                            </p:childTnLst>
                          </p:cTn>
                        </p:par>
                        <p:par>
                          <p:cTn id="31" fill="hold">
                            <p:stCondLst>
                              <p:cond delay="1600"/>
                            </p:stCondLst>
                            <p:childTnLst>
                              <p:par>
                                <p:cTn id="32" presetID="1" presetClass="entr" presetSubtype="0" fill="hold" grpId="0" nodeType="afterEffect">
                                  <p:stCondLst>
                                    <p:cond delay="200"/>
                                  </p:stCondLst>
                                  <p:childTnLst>
                                    <p:set>
                                      <p:cBhvr>
                                        <p:cTn id="33" dur="1" fill="hold">
                                          <p:stCondLst>
                                            <p:cond delay="0"/>
                                          </p:stCondLst>
                                        </p:cTn>
                                        <p:tgtEl>
                                          <p:spTgt spid="5"/>
                                        </p:tgtEl>
                                        <p:attrNameLst>
                                          <p:attrName>style.visibility</p:attrName>
                                        </p:attrNameLst>
                                      </p:cBhvr>
                                      <p:to>
                                        <p:strVal val="visible"/>
                                      </p:to>
                                    </p:set>
                                  </p:childTnLst>
                                </p:cTn>
                              </p:par>
                            </p:childTnLst>
                          </p:cTn>
                        </p:par>
                        <p:par>
                          <p:cTn id="34" fill="hold">
                            <p:stCondLst>
                              <p:cond delay="1800"/>
                            </p:stCondLst>
                            <p:childTnLst>
                              <p:par>
                                <p:cTn id="35" presetID="1" presetClass="entr" presetSubtype="0" fill="hold" grpId="0" nodeType="afterEffect">
                                  <p:stCondLst>
                                    <p:cond delay="200"/>
                                  </p:stCondLst>
                                  <p:childTnLst>
                                    <p:set>
                                      <p:cBhvr>
                                        <p:cTn id="36" dur="1" fill="hold">
                                          <p:stCondLst>
                                            <p:cond delay="0"/>
                                          </p:stCondLst>
                                        </p:cTn>
                                        <p:tgtEl>
                                          <p:spTgt spid="4"/>
                                        </p:tgtEl>
                                        <p:attrNameLst>
                                          <p:attrName>style.visibility</p:attrName>
                                        </p:attrNameLst>
                                      </p:cBhvr>
                                      <p:to>
                                        <p:strVal val="visible"/>
                                      </p:to>
                                    </p:set>
                                  </p:childTnLst>
                                </p:cTn>
                              </p:par>
                            </p:childTnLst>
                          </p:cTn>
                        </p:par>
                        <p:par>
                          <p:cTn id="37" fill="hold">
                            <p:stCondLst>
                              <p:cond delay="2000"/>
                            </p:stCondLst>
                            <p:childTnLst>
                              <p:par>
                                <p:cTn id="38" presetID="1" presetClass="entr" presetSubtype="0" fill="hold" grpId="0" nodeType="afterEffect">
                                  <p:stCondLst>
                                    <p:cond delay="20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Solvents</a:t>
            </a:r>
            <a:endParaRPr lang="en-US" dirty="0">
              <a:solidFill>
                <a:prstClr val="black"/>
              </a:solidFill>
              <a:latin typeface="Calibri"/>
            </a:endParaRPr>
          </a:p>
        </p:txBody>
      </p:sp>
      <p:sp>
        <p:nvSpPr>
          <p:cNvPr id="84" name="TextBox 83"/>
          <p:cNvSpPr txBox="1"/>
          <p:nvPr/>
        </p:nvSpPr>
        <p:spPr>
          <a:xfrm>
            <a:off x="2185641" y="1688561"/>
            <a:ext cx="1356269" cy="369332"/>
          </a:xfrm>
          <a:prstGeom prst="rect">
            <a:avLst/>
          </a:prstGeom>
          <a:noFill/>
        </p:spPr>
        <p:txBody>
          <a:bodyPr wrap="none" rtlCol="0">
            <a:spAutoFit/>
          </a:bodyPr>
          <a:lstStyle/>
          <a:p>
            <a:r>
              <a:rPr lang="en-US" dirty="0">
                <a:solidFill>
                  <a:prstClr val="black"/>
                </a:solidFill>
                <a:latin typeface="Calibri"/>
              </a:rPr>
              <a:t>Feedstock(s)</a:t>
            </a:r>
          </a:p>
        </p:txBody>
      </p:sp>
      <p:sp>
        <p:nvSpPr>
          <p:cNvPr id="88" name="Arrow: Right 87"/>
          <p:cNvSpPr/>
          <p:nvPr/>
        </p:nvSpPr>
        <p:spPr>
          <a:xfrm>
            <a:off x="3766639" y="1816623"/>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9" name="TextBox 88"/>
          <p:cNvSpPr txBox="1"/>
          <p:nvPr/>
        </p:nvSpPr>
        <p:spPr>
          <a:xfrm>
            <a:off x="4639851" y="1688561"/>
            <a:ext cx="919932" cy="369332"/>
          </a:xfrm>
          <a:prstGeom prst="rect">
            <a:avLst/>
          </a:prstGeom>
          <a:noFill/>
        </p:spPr>
        <p:txBody>
          <a:bodyPr wrap="none" rtlCol="0">
            <a:spAutoFit/>
          </a:bodyPr>
          <a:lstStyle/>
          <a:p>
            <a:r>
              <a:rPr lang="en-US" dirty="0">
                <a:solidFill>
                  <a:prstClr val="black"/>
                </a:solidFill>
                <a:latin typeface="Calibri"/>
              </a:rPr>
              <a:t>Product</a:t>
            </a:r>
          </a:p>
        </p:txBody>
      </p:sp>
      <p:sp>
        <p:nvSpPr>
          <p:cNvPr id="90" name="TextBox 89"/>
          <p:cNvSpPr txBox="1"/>
          <p:nvPr/>
        </p:nvSpPr>
        <p:spPr>
          <a:xfrm>
            <a:off x="6309326" y="1688561"/>
            <a:ext cx="1466555" cy="369332"/>
          </a:xfrm>
          <a:prstGeom prst="rect">
            <a:avLst/>
          </a:prstGeom>
          <a:noFill/>
        </p:spPr>
        <p:txBody>
          <a:bodyPr wrap="none" rtlCol="0">
            <a:spAutoFit/>
          </a:bodyPr>
          <a:lstStyle/>
          <a:p>
            <a:r>
              <a:rPr lang="en-US" dirty="0">
                <a:solidFill>
                  <a:prstClr val="black"/>
                </a:solidFill>
                <a:latin typeface="Calibri"/>
              </a:rPr>
              <a:t>Co-Product(s)</a:t>
            </a:r>
          </a:p>
        </p:txBody>
      </p:sp>
      <p:sp>
        <p:nvSpPr>
          <p:cNvPr id="91" name="TextBox 90"/>
          <p:cNvSpPr txBox="1"/>
          <p:nvPr/>
        </p:nvSpPr>
        <p:spPr>
          <a:xfrm>
            <a:off x="5784513" y="1688561"/>
            <a:ext cx="300082" cy="369332"/>
          </a:xfrm>
          <a:prstGeom prst="rect">
            <a:avLst/>
          </a:prstGeom>
          <a:noFill/>
        </p:spPr>
        <p:txBody>
          <a:bodyPr wrap="none" rtlCol="0">
            <a:spAutoFit/>
          </a:bodyPr>
          <a:lstStyle/>
          <a:p>
            <a:r>
              <a:rPr lang="en-US" dirty="0">
                <a:solidFill>
                  <a:prstClr val="black"/>
                </a:solidFill>
                <a:latin typeface="Calibri"/>
              </a:rPr>
              <a:t>+</a:t>
            </a:r>
          </a:p>
        </p:txBody>
      </p:sp>
      <p:sp>
        <p:nvSpPr>
          <p:cNvPr id="92" name="TextBox 91"/>
          <p:cNvSpPr txBox="1"/>
          <p:nvPr/>
        </p:nvSpPr>
        <p:spPr>
          <a:xfrm>
            <a:off x="8000610" y="1688561"/>
            <a:ext cx="300082" cy="369332"/>
          </a:xfrm>
          <a:prstGeom prst="rect">
            <a:avLst/>
          </a:prstGeom>
          <a:noFill/>
        </p:spPr>
        <p:txBody>
          <a:bodyPr wrap="square" rtlCol="0">
            <a:spAutoFit/>
          </a:bodyPr>
          <a:lstStyle/>
          <a:p>
            <a:r>
              <a:rPr lang="en-US" dirty="0">
                <a:solidFill>
                  <a:prstClr val="black"/>
                </a:solidFill>
                <a:latin typeface="Calibri"/>
              </a:rPr>
              <a:t>+</a:t>
            </a:r>
          </a:p>
        </p:txBody>
      </p:sp>
      <p:sp>
        <p:nvSpPr>
          <p:cNvPr id="94" name="TextBox 93"/>
          <p:cNvSpPr txBox="1"/>
          <p:nvPr/>
        </p:nvSpPr>
        <p:spPr>
          <a:xfrm>
            <a:off x="8525421" y="1688561"/>
            <a:ext cx="1380955" cy="369332"/>
          </a:xfrm>
          <a:prstGeom prst="rect">
            <a:avLst/>
          </a:prstGeom>
          <a:noFill/>
        </p:spPr>
        <p:txBody>
          <a:bodyPr wrap="none" rtlCol="0">
            <a:spAutoFit/>
          </a:bodyPr>
          <a:lstStyle/>
          <a:p>
            <a:r>
              <a:rPr lang="en-US" dirty="0">
                <a:solidFill>
                  <a:prstClr val="black"/>
                </a:solidFill>
                <a:latin typeface="Calibri"/>
              </a:rPr>
              <a:t>Byproduct(s)</a:t>
            </a:r>
          </a:p>
        </p:txBody>
      </p:sp>
      <p:sp>
        <p:nvSpPr>
          <p:cNvPr id="25" name="TextBox 24"/>
          <p:cNvSpPr txBox="1"/>
          <p:nvPr/>
        </p:nvSpPr>
        <p:spPr>
          <a:xfrm>
            <a:off x="7138170" y="1051833"/>
            <a:ext cx="2353465" cy="369332"/>
          </a:xfrm>
          <a:prstGeom prst="rect">
            <a:avLst/>
          </a:prstGeom>
          <a:noFill/>
        </p:spPr>
        <p:txBody>
          <a:bodyPr wrap="none" rtlCol="0">
            <a:spAutoFit/>
          </a:bodyPr>
          <a:lstStyle/>
          <a:p>
            <a:r>
              <a:rPr lang="en-US" dirty="0">
                <a:solidFill>
                  <a:prstClr val="black"/>
                </a:solidFill>
                <a:latin typeface="Calibri"/>
              </a:rPr>
              <a:t>Unreacted feedstock(s)</a:t>
            </a:r>
          </a:p>
        </p:txBody>
      </p:sp>
      <p:grpSp>
        <p:nvGrpSpPr>
          <p:cNvPr id="6" name="Group 5"/>
          <p:cNvGrpSpPr/>
          <p:nvPr/>
        </p:nvGrpSpPr>
        <p:grpSpPr>
          <a:xfrm>
            <a:off x="1994120" y="2277216"/>
            <a:ext cx="1468351" cy="1604968"/>
            <a:chOff x="470119" y="2277216"/>
            <a:chExt cx="1468351" cy="1604968"/>
          </a:xfrm>
        </p:grpSpPr>
        <p:sp>
          <p:nvSpPr>
            <p:cNvPr id="34" name="Arrow: Right 33"/>
            <p:cNvSpPr/>
            <p:nvPr/>
          </p:nvSpPr>
          <p:spPr>
            <a:xfrm rot="5400000">
              <a:off x="880054"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extBox 1"/>
            <p:cNvSpPr txBox="1"/>
            <p:nvPr/>
          </p:nvSpPr>
          <p:spPr>
            <a:xfrm>
              <a:off x="470119"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a:solidFill>
                    <a:prstClr val="black"/>
                  </a:solidFill>
                  <a:latin typeface="Calibri"/>
                </a:rPr>
                <a:t>Feedstocks</a:t>
              </a:r>
            </a:p>
          </p:txBody>
        </p:sp>
      </p:grpSp>
      <p:grpSp>
        <p:nvGrpSpPr>
          <p:cNvPr id="7" name="Group 6"/>
          <p:cNvGrpSpPr/>
          <p:nvPr/>
        </p:nvGrpSpPr>
        <p:grpSpPr>
          <a:xfrm>
            <a:off x="4262566" y="2277216"/>
            <a:ext cx="1468351" cy="1604968"/>
            <a:chOff x="2738565" y="2277216"/>
            <a:chExt cx="1468351" cy="1604968"/>
          </a:xfrm>
        </p:grpSpPr>
        <p:sp>
          <p:nvSpPr>
            <p:cNvPr id="36" name="Arrow: Right 35"/>
            <p:cNvSpPr/>
            <p:nvPr/>
          </p:nvSpPr>
          <p:spPr>
            <a:xfrm rot="5400000">
              <a:off x="3148500"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2738565"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a:solidFill>
                    <a:prstClr val="black"/>
                  </a:solidFill>
                  <a:latin typeface="Calibri"/>
                </a:rPr>
                <a:t>Products</a:t>
              </a:r>
            </a:p>
          </p:txBody>
        </p:sp>
      </p:grpSp>
      <p:grpSp>
        <p:nvGrpSpPr>
          <p:cNvPr id="8" name="Group 7"/>
          <p:cNvGrpSpPr/>
          <p:nvPr/>
        </p:nvGrpSpPr>
        <p:grpSpPr>
          <a:xfrm>
            <a:off x="6347388" y="2277216"/>
            <a:ext cx="1468351" cy="1604968"/>
            <a:chOff x="4823387" y="2277216"/>
            <a:chExt cx="1468351" cy="1604968"/>
          </a:xfrm>
        </p:grpSpPr>
        <p:sp>
          <p:nvSpPr>
            <p:cNvPr id="38" name="Arrow: Right 37"/>
            <p:cNvSpPr/>
            <p:nvPr/>
          </p:nvSpPr>
          <p:spPr>
            <a:xfrm rot="5400000">
              <a:off x="5233322"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9" name="TextBox 38"/>
            <p:cNvSpPr txBox="1"/>
            <p:nvPr/>
          </p:nvSpPr>
          <p:spPr>
            <a:xfrm>
              <a:off x="4823387"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a:solidFill>
                    <a:prstClr val="black"/>
                  </a:solidFill>
                  <a:latin typeface="Calibri"/>
                </a:rPr>
                <a:t>Co-Products</a:t>
              </a:r>
            </a:p>
          </p:txBody>
        </p:sp>
      </p:grpSp>
      <p:grpSp>
        <p:nvGrpSpPr>
          <p:cNvPr id="9" name="Group 8"/>
          <p:cNvGrpSpPr/>
          <p:nvPr/>
        </p:nvGrpSpPr>
        <p:grpSpPr>
          <a:xfrm>
            <a:off x="8502622" y="2277216"/>
            <a:ext cx="1468351" cy="1604968"/>
            <a:chOff x="6978621" y="2277216"/>
            <a:chExt cx="1468351" cy="1604968"/>
          </a:xfrm>
        </p:grpSpPr>
        <p:sp>
          <p:nvSpPr>
            <p:cNvPr id="40" name="Arrow: Right 39"/>
            <p:cNvSpPr/>
            <p:nvPr/>
          </p:nvSpPr>
          <p:spPr>
            <a:xfrm rot="5400000">
              <a:off x="7388556" y="2544851"/>
              <a:ext cx="648482" cy="11321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1" name="TextBox 40"/>
            <p:cNvSpPr txBox="1"/>
            <p:nvPr/>
          </p:nvSpPr>
          <p:spPr>
            <a:xfrm>
              <a:off x="6978621" y="3235853"/>
              <a:ext cx="1468351" cy="646331"/>
            </a:xfrm>
            <a:prstGeom prst="rect">
              <a:avLst/>
            </a:prstGeom>
            <a:noFill/>
          </p:spPr>
          <p:txBody>
            <a:bodyPr wrap="none" rtlCol="0">
              <a:spAutoFit/>
            </a:bodyPr>
            <a:lstStyle/>
            <a:p>
              <a:pPr algn="ctr"/>
              <a:r>
                <a:rPr lang="en-US" dirty="0">
                  <a:solidFill>
                    <a:prstClr val="black"/>
                  </a:solidFill>
                  <a:latin typeface="Calibri"/>
                </a:rPr>
                <a:t>Decomposed </a:t>
              </a:r>
            </a:p>
            <a:p>
              <a:pPr algn="ctr"/>
              <a:r>
                <a:rPr lang="en-US" dirty="0" err="1">
                  <a:solidFill>
                    <a:prstClr val="black"/>
                  </a:solidFill>
                  <a:latin typeface="Calibri"/>
                </a:rPr>
                <a:t>Biproducts</a:t>
              </a:r>
              <a:endParaRPr lang="en-US" dirty="0">
                <a:solidFill>
                  <a:prstClr val="black"/>
                </a:solidFill>
                <a:latin typeface="Calibri"/>
              </a:endParaRPr>
            </a:p>
          </p:txBody>
        </p:sp>
      </p:grpSp>
      <p:sp>
        <p:nvSpPr>
          <p:cNvPr id="3" name="TextBox 2"/>
          <p:cNvSpPr txBox="1"/>
          <p:nvPr/>
        </p:nvSpPr>
        <p:spPr>
          <a:xfrm>
            <a:off x="5421525" y="4426781"/>
            <a:ext cx="1851725" cy="369332"/>
          </a:xfrm>
          <a:prstGeom prst="rect">
            <a:avLst/>
          </a:prstGeom>
          <a:noFill/>
        </p:spPr>
        <p:txBody>
          <a:bodyPr wrap="none" rtlCol="0">
            <a:spAutoFit/>
          </a:bodyPr>
          <a:lstStyle/>
          <a:p>
            <a:r>
              <a:rPr lang="en-US" dirty="0">
                <a:solidFill>
                  <a:prstClr val="black"/>
                </a:solidFill>
                <a:latin typeface="Calibri"/>
              </a:rPr>
              <a:t>minor byproducts</a:t>
            </a:r>
          </a:p>
        </p:txBody>
      </p:sp>
      <p:sp>
        <p:nvSpPr>
          <p:cNvPr id="4" name="TextBox 3"/>
          <p:cNvSpPr txBox="1"/>
          <p:nvPr/>
        </p:nvSpPr>
        <p:spPr>
          <a:xfrm>
            <a:off x="5421524" y="4890972"/>
            <a:ext cx="4447628" cy="369332"/>
          </a:xfrm>
          <a:prstGeom prst="rect">
            <a:avLst/>
          </a:prstGeom>
          <a:noFill/>
        </p:spPr>
        <p:txBody>
          <a:bodyPr wrap="none" rtlCol="0">
            <a:spAutoFit/>
          </a:bodyPr>
          <a:lstStyle/>
          <a:p>
            <a:r>
              <a:rPr lang="en-US" dirty="0">
                <a:solidFill>
                  <a:prstClr val="black"/>
                </a:solidFill>
                <a:latin typeface="Calibri"/>
              </a:rPr>
              <a:t>subsequent reactions of components present</a:t>
            </a:r>
          </a:p>
        </p:txBody>
      </p:sp>
      <p:sp>
        <p:nvSpPr>
          <p:cNvPr id="10" name="TextBox 9"/>
          <p:cNvSpPr txBox="1"/>
          <p:nvPr/>
        </p:nvSpPr>
        <p:spPr>
          <a:xfrm>
            <a:off x="3614459" y="1447290"/>
            <a:ext cx="968983" cy="369332"/>
          </a:xfrm>
          <a:prstGeom prst="rect">
            <a:avLst/>
          </a:prstGeom>
          <a:noFill/>
        </p:spPr>
        <p:txBody>
          <a:bodyPr wrap="none" rtlCol="0">
            <a:spAutoFit/>
          </a:bodyPr>
          <a:lstStyle/>
          <a:p>
            <a:r>
              <a:rPr lang="en-US" dirty="0">
                <a:solidFill>
                  <a:srgbClr val="FF0000"/>
                </a:solidFill>
                <a:latin typeface="Calibri"/>
              </a:rPr>
              <a:t>Solvents</a:t>
            </a:r>
          </a:p>
        </p:txBody>
      </p:sp>
      <p:sp>
        <p:nvSpPr>
          <p:cNvPr id="11" name="Arrow: Down 10"/>
          <p:cNvSpPr/>
          <p:nvPr/>
        </p:nvSpPr>
        <p:spPr>
          <a:xfrm rot="1410017">
            <a:off x="3397932" y="2069772"/>
            <a:ext cx="792480" cy="3523495"/>
          </a:xfrm>
          <a:prstGeom prst="downArrow">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TextBox 27"/>
          <p:cNvSpPr txBox="1"/>
          <p:nvPr/>
        </p:nvSpPr>
        <p:spPr>
          <a:xfrm>
            <a:off x="1570669" y="4192340"/>
            <a:ext cx="1581074" cy="584775"/>
          </a:xfrm>
          <a:prstGeom prst="rect">
            <a:avLst/>
          </a:prstGeom>
          <a:noFill/>
        </p:spPr>
        <p:txBody>
          <a:bodyPr wrap="none" rtlCol="0">
            <a:spAutoFit/>
          </a:bodyPr>
          <a:lstStyle/>
          <a:p>
            <a:r>
              <a:rPr lang="en-US" sz="3200" dirty="0">
                <a:solidFill>
                  <a:srgbClr val="FF0000"/>
                </a:solidFill>
                <a:latin typeface="Calibri"/>
              </a:rPr>
              <a:t>Solvents</a:t>
            </a:r>
          </a:p>
        </p:txBody>
      </p:sp>
      <p:sp>
        <p:nvSpPr>
          <p:cNvPr id="12" name="TextBox 11"/>
          <p:cNvSpPr txBox="1"/>
          <p:nvPr/>
        </p:nvSpPr>
        <p:spPr>
          <a:xfrm>
            <a:off x="2149531" y="5605543"/>
            <a:ext cx="1617109" cy="461665"/>
          </a:xfrm>
          <a:prstGeom prst="rect">
            <a:avLst/>
          </a:prstGeom>
          <a:noFill/>
        </p:spPr>
        <p:txBody>
          <a:bodyPr wrap="none" rtlCol="0">
            <a:spAutoFit/>
          </a:bodyPr>
          <a:lstStyle/>
          <a:p>
            <a:r>
              <a:rPr lang="en-US" sz="2400" dirty="0">
                <a:solidFill>
                  <a:prstClr val="black"/>
                </a:solidFill>
                <a:latin typeface="Calibri"/>
              </a:rPr>
              <a:t>Purification</a:t>
            </a:r>
          </a:p>
        </p:txBody>
      </p:sp>
    </p:spTree>
    <p:extLst>
      <p:ext uri="{BB962C8B-B14F-4D97-AF65-F5344CB8AC3E}">
        <p14:creationId xmlns:p14="http://schemas.microsoft.com/office/powerpoint/2010/main" val="8329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164840" y="2402841"/>
            <a:ext cx="5928360" cy="2311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prstClr val="black"/>
                </a:solidFill>
                <a:latin typeface="Calibri"/>
                <a:ea typeface="ＭＳ Ｐゴシック" panose="020B0600070205080204" pitchFamily="34" charset="-128"/>
              </a:rPr>
              <a:t>Usefulness in reaction (performance)</a:t>
            </a:r>
          </a:p>
          <a:p>
            <a:r>
              <a:rPr lang="en-US" altLang="en-US">
                <a:solidFill>
                  <a:prstClr val="black"/>
                </a:solidFill>
                <a:latin typeface="Calibri"/>
                <a:ea typeface="ＭＳ Ｐゴシック" panose="020B0600070205080204" pitchFamily="34" charset="-128"/>
              </a:rPr>
              <a:t>Ease of recycle</a:t>
            </a:r>
          </a:p>
          <a:p>
            <a:r>
              <a:rPr lang="en-US" altLang="en-US">
                <a:solidFill>
                  <a:prstClr val="black"/>
                </a:solidFill>
                <a:latin typeface="Calibri"/>
                <a:ea typeface="ＭＳ Ｐゴシック" panose="020B0600070205080204" pitchFamily="34" charset="-128"/>
              </a:rPr>
              <a:t>Price</a:t>
            </a:r>
          </a:p>
          <a:p>
            <a:r>
              <a:rPr lang="en-US" altLang="en-US">
                <a:solidFill>
                  <a:prstClr val="black"/>
                </a:solidFill>
                <a:latin typeface="Calibri"/>
                <a:ea typeface="ＭＳ Ｐゴシック" panose="020B0600070205080204" pitchFamily="34" charset="-128"/>
              </a:rPr>
              <a:t>Safety (flash point, flammability)</a:t>
            </a:r>
          </a:p>
          <a:p>
            <a:endParaRPr lang="en-US" altLang="en-US" dirty="0">
              <a:solidFill>
                <a:prstClr val="black"/>
              </a:solidFill>
              <a:latin typeface="Calibri"/>
              <a:ea typeface="ＭＳ Ｐゴシック" panose="020B0600070205080204" pitchFamily="34" charset="-128"/>
            </a:endParaRPr>
          </a:p>
        </p:txBody>
      </p:sp>
      <p:sp>
        <p:nvSpPr>
          <p:cNvPr id="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Criteria for Use of Solvents</a:t>
            </a:r>
            <a:endParaRPr lang="en-US" dirty="0">
              <a:solidFill>
                <a:prstClr val="black"/>
              </a:solidFill>
              <a:latin typeface="Calibri"/>
            </a:endParaRPr>
          </a:p>
        </p:txBody>
      </p:sp>
    </p:spTree>
    <p:extLst>
      <p:ext uri="{BB962C8B-B14F-4D97-AF65-F5344CB8AC3E}">
        <p14:creationId xmlns:p14="http://schemas.microsoft.com/office/powerpoint/2010/main" val="2410242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318487" y="1597082"/>
            <a:ext cx="5054600" cy="461665"/>
          </a:xfrm>
          <a:prstGeom prst="rect">
            <a:avLst/>
          </a:prstGeom>
          <a:noFill/>
          <a:ln w="9525">
            <a:noFill/>
            <a:miter lim="800000"/>
            <a:headEnd/>
            <a:tailEnd/>
          </a:ln>
          <a:effectLst/>
        </p:spPr>
        <p:txBody>
          <a:bodyPr wrap="square">
            <a:spAutoFit/>
          </a:bodyPr>
          <a:lstStyle/>
          <a:p>
            <a:pPr algn="ctr" eaLnBrk="0" hangingPunct="0">
              <a:spcBef>
                <a:spcPct val="50000"/>
              </a:spcBef>
            </a:pPr>
            <a:r>
              <a:rPr lang="en-GB" sz="2400" dirty="0">
                <a:latin typeface="Arial" panose="020B0604020202020204" pitchFamily="34" charset="0"/>
                <a:cs typeface="Arial" panose="020B0604020202020204" pitchFamily="34" charset="0"/>
              </a:rPr>
              <a:t>Problematic organic solvents</a:t>
            </a:r>
          </a:p>
        </p:txBody>
      </p:sp>
      <p:sp>
        <p:nvSpPr>
          <p:cNvPr id="5" name="Line 5"/>
          <p:cNvSpPr>
            <a:spLocks noChangeShapeType="1"/>
          </p:cNvSpPr>
          <p:nvPr/>
        </p:nvSpPr>
        <p:spPr bwMode="auto">
          <a:xfrm>
            <a:off x="5850021" y="2125891"/>
            <a:ext cx="0" cy="1371600"/>
          </a:xfrm>
          <a:prstGeom prst="line">
            <a:avLst/>
          </a:prstGeom>
          <a:noFill/>
          <a:ln w="28575">
            <a:solidFill>
              <a:schemeClr val="tx1"/>
            </a:solidFill>
            <a:round/>
            <a:headEnd/>
            <a:tailEnd/>
          </a:ln>
          <a:effectLst/>
        </p:spPr>
        <p:txBody>
          <a:bodyPr wrap="none" anchor="ctr"/>
          <a:lstStyle/>
          <a:p>
            <a:endParaRPr lang="en-US"/>
          </a:p>
        </p:txBody>
      </p:sp>
      <p:sp>
        <p:nvSpPr>
          <p:cNvPr id="6" name="Line 6"/>
          <p:cNvSpPr>
            <a:spLocks noChangeShapeType="1"/>
          </p:cNvSpPr>
          <p:nvPr/>
        </p:nvSpPr>
        <p:spPr bwMode="auto">
          <a:xfrm>
            <a:off x="3090159" y="3497490"/>
            <a:ext cx="5892800" cy="0"/>
          </a:xfrm>
          <a:prstGeom prst="line">
            <a:avLst/>
          </a:prstGeom>
          <a:noFill/>
          <a:ln w="28575">
            <a:solidFill>
              <a:schemeClr val="tx1"/>
            </a:solidFill>
            <a:round/>
            <a:headEnd/>
            <a:tailEnd/>
          </a:ln>
          <a:effectLst/>
        </p:spPr>
        <p:txBody>
          <a:bodyPr wrap="none" anchor="ctr"/>
          <a:lstStyle/>
          <a:p>
            <a:endParaRPr lang="en-US"/>
          </a:p>
        </p:txBody>
      </p:sp>
      <p:sp>
        <p:nvSpPr>
          <p:cNvPr id="7" name="Line 7"/>
          <p:cNvSpPr>
            <a:spLocks noChangeShapeType="1"/>
          </p:cNvSpPr>
          <p:nvPr/>
        </p:nvSpPr>
        <p:spPr bwMode="auto">
          <a:xfrm>
            <a:off x="3106821" y="3497491"/>
            <a:ext cx="0" cy="1877756"/>
          </a:xfrm>
          <a:prstGeom prst="line">
            <a:avLst/>
          </a:prstGeom>
          <a:noFill/>
          <a:ln w="28575">
            <a:solidFill>
              <a:schemeClr val="tx1"/>
            </a:solidFill>
            <a:round/>
            <a:headEnd/>
            <a:tailEnd/>
          </a:ln>
          <a:effectLst/>
        </p:spPr>
        <p:txBody>
          <a:bodyPr wrap="none" anchor="ctr"/>
          <a:lstStyle/>
          <a:p>
            <a:endParaRPr lang="en-US"/>
          </a:p>
        </p:txBody>
      </p:sp>
      <p:sp>
        <p:nvSpPr>
          <p:cNvPr id="8" name="Line 8"/>
          <p:cNvSpPr>
            <a:spLocks noChangeShapeType="1"/>
          </p:cNvSpPr>
          <p:nvPr/>
        </p:nvSpPr>
        <p:spPr bwMode="auto">
          <a:xfrm>
            <a:off x="4834021" y="3497491"/>
            <a:ext cx="0" cy="2800351"/>
          </a:xfrm>
          <a:prstGeom prst="line">
            <a:avLst/>
          </a:prstGeom>
          <a:noFill/>
          <a:ln w="28575">
            <a:solidFill>
              <a:schemeClr val="tx1"/>
            </a:solidFill>
            <a:round/>
            <a:headEnd/>
            <a:tailEnd/>
          </a:ln>
          <a:effectLst/>
        </p:spPr>
        <p:txBody>
          <a:bodyPr wrap="none" anchor="ctr"/>
          <a:lstStyle/>
          <a:p>
            <a:endParaRPr lang="en-US"/>
          </a:p>
        </p:txBody>
      </p:sp>
      <p:sp>
        <p:nvSpPr>
          <p:cNvPr id="9" name="Line 9"/>
          <p:cNvSpPr>
            <a:spLocks noChangeShapeType="1"/>
          </p:cNvSpPr>
          <p:nvPr/>
        </p:nvSpPr>
        <p:spPr bwMode="auto">
          <a:xfrm flipH="1">
            <a:off x="6662820" y="3497490"/>
            <a:ext cx="1" cy="1877757"/>
          </a:xfrm>
          <a:prstGeom prst="line">
            <a:avLst/>
          </a:prstGeom>
          <a:noFill/>
          <a:ln w="28575">
            <a:solidFill>
              <a:schemeClr val="tx1"/>
            </a:solidFill>
            <a:round/>
            <a:headEnd/>
            <a:tailEnd/>
          </a:ln>
          <a:effectLst/>
        </p:spPr>
        <p:txBody>
          <a:bodyPr wrap="none" anchor="ctr"/>
          <a:lstStyle/>
          <a:p>
            <a:endParaRPr lang="en-US"/>
          </a:p>
        </p:txBody>
      </p:sp>
      <p:sp>
        <p:nvSpPr>
          <p:cNvPr id="10" name="Line 10"/>
          <p:cNvSpPr>
            <a:spLocks noChangeShapeType="1"/>
          </p:cNvSpPr>
          <p:nvPr/>
        </p:nvSpPr>
        <p:spPr bwMode="auto">
          <a:xfrm>
            <a:off x="8999620" y="3497492"/>
            <a:ext cx="8737" cy="2324032"/>
          </a:xfrm>
          <a:prstGeom prst="line">
            <a:avLst/>
          </a:prstGeom>
          <a:noFill/>
          <a:ln w="28575">
            <a:solidFill>
              <a:schemeClr val="tx1"/>
            </a:solidFill>
            <a:round/>
            <a:headEnd/>
            <a:tailEnd/>
          </a:ln>
          <a:effectLst/>
        </p:spPr>
        <p:txBody>
          <a:bodyPr wrap="none" anchor="ctr"/>
          <a:lstStyle/>
          <a:p>
            <a:endParaRPr lang="en-US"/>
          </a:p>
        </p:txBody>
      </p:sp>
      <p:sp>
        <p:nvSpPr>
          <p:cNvPr id="11" name="Oval 11"/>
          <p:cNvSpPr>
            <a:spLocks noChangeArrowheads="1"/>
          </p:cNvSpPr>
          <p:nvPr/>
        </p:nvSpPr>
        <p:spPr bwMode="auto">
          <a:xfrm>
            <a:off x="2395621" y="4011842"/>
            <a:ext cx="1524000" cy="800100"/>
          </a:xfrm>
          <a:prstGeom prst="ellipse">
            <a:avLst/>
          </a:prstGeom>
          <a:solidFill>
            <a:schemeClr val="bg1"/>
          </a:solidFill>
          <a:ln w="28575">
            <a:solidFill>
              <a:srgbClr val="00B050"/>
            </a:solidFill>
            <a:round/>
            <a:headEnd/>
            <a:tailEnd/>
          </a:ln>
          <a:effectLst/>
        </p:spPr>
        <p:txBody>
          <a:bodyPr wrap="none" anchor="ctr"/>
          <a:lstStyle/>
          <a:p>
            <a:endParaRPr lang="en-US"/>
          </a:p>
        </p:txBody>
      </p:sp>
      <p:sp>
        <p:nvSpPr>
          <p:cNvPr id="12" name="Oval 12"/>
          <p:cNvSpPr>
            <a:spLocks noChangeArrowheads="1"/>
          </p:cNvSpPr>
          <p:nvPr/>
        </p:nvSpPr>
        <p:spPr bwMode="auto">
          <a:xfrm>
            <a:off x="3665621" y="4507142"/>
            <a:ext cx="2540000" cy="971551"/>
          </a:xfrm>
          <a:prstGeom prst="ellipse">
            <a:avLst/>
          </a:prstGeom>
          <a:solidFill>
            <a:schemeClr val="bg1"/>
          </a:solidFill>
          <a:ln w="28575">
            <a:solidFill>
              <a:srgbClr val="00B050"/>
            </a:solidFill>
            <a:round/>
            <a:headEnd/>
            <a:tailEnd/>
          </a:ln>
          <a:effectLst/>
        </p:spPr>
        <p:txBody>
          <a:bodyPr wrap="none" anchor="ctr"/>
          <a:lstStyle/>
          <a:p>
            <a:endParaRPr lang="en-US"/>
          </a:p>
        </p:txBody>
      </p:sp>
      <p:sp>
        <p:nvSpPr>
          <p:cNvPr id="14" name="Oval 14"/>
          <p:cNvSpPr>
            <a:spLocks noChangeArrowheads="1"/>
          </p:cNvSpPr>
          <p:nvPr/>
        </p:nvSpPr>
        <p:spPr bwMode="auto">
          <a:xfrm>
            <a:off x="5418221" y="3726091"/>
            <a:ext cx="2565400" cy="800100"/>
          </a:xfrm>
          <a:prstGeom prst="ellipse">
            <a:avLst/>
          </a:prstGeom>
          <a:solidFill>
            <a:schemeClr val="bg1"/>
          </a:solidFill>
          <a:ln w="28575">
            <a:solidFill>
              <a:srgbClr val="00B050"/>
            </a:solidFill>
            <a:round/>
            <a:headEnd/>
            <a:tailEnd/>
          </a:ln>
          <a:effectLst/>
        </p:spPr>
        <p:txBody>
          <a:bodyPr wrap="none" anchor="ctr"/>
          <a:lstStyle/>
          <a:p>
            <a:endParaRPr lang="en-US"/>
          </a:p>
        </p:txBody>
      </p:sp>
      <p:sp>
        <p:nvSpPr>
          <p:cNvPr id="15" name="Oval 15"/>
          <p:cNvSpPr>
            <a:spLocks noChangeArrowheads="1"/>
          </p:cNvSpPr>
          <p:nvPr/>
        </p:nvSpPr>
        <p:spPr bwMode="auto">
          <a:xfrm>
            <a:off x="8237618" y="4390582"/>
            <a:ext cx="1524000" cy="971551"/>
          </a:xfrm>
          <a:prstGeom prst="ellipse">
            <a:avLst/>
          </a:prstGeom>
          <a:solidFill>
            <a:schemeClr val="bg1"/>
          </a:solidFill>
          <a:ln w="28575">
            <a:solidFill>
              <a:srgbClr val="00B050"/>
            </a:solidFill>
            <a:round/>
            <a:headEnd/>
            <a:tailEnd/>
          </a:ln>
          <a:effectLst/>
        </p:spPr>
        <p:txBody>
          <a:bodyPr wrap="none" anchor="ctr"/>
          <a:lstStyle/>
          <a:p>
            <a:endParaRPr lang="en-US"/>
          </a:p>
        </p:txBody>
      </p:sp>
      <p:sp>
        <p:nvSpPr>
          <p:cNvPr id="16" name="Text Box 16"/>
          <p:cNvSpPr txBox="1">
            <a:spLocks noChangeArrowheads="1"/>
          </p:cNvSpPr>
          <p:nvPr/>
        </p:nvSpPr>
        <p:spPr bwMode="auto">
          <a:xfrm>
            <a:off x="2395624" y="4209202"/>
            <a:ext cx="1523997" cy="784829"/>
          </a:xfrm>
          <a:prstGeom prst="rect">
            <a:avLst/>
          </a:prstGeom>
          <a:noFill/>
          <a:ln w="9525">
            <a:noFill/>
            <a:miter lim="800000"/>
            <a:headEnd/>
            <a:tailEnd/>
          </a:ln>
          <a:effectLst/>
        </p:spPr>
        <p:txBody>
          <a:bodyPr wrap="square">
            <a:spAutoFit/>
          </a:bodyPr>
          <a:lstStyle/>
          <a:p>
            <a:pPr algn="l" eaLnBrk="0" hangingPunct="0">
              <a:spcBef>
                <a:spcPct val="50000"/>
              </a:spcBef>
            </a:pPr>
            <a:r>
              <a:rPr lang="en-GB" b="1" dirty="0">
                <a:latin typeface="Arial" panose="020B0604020202020204" pitchFamily="34" charset="0"/>
                <a:cs typeface="Arial" panose="020B0604020202020204" pitchFamily="34" charset="0"/>
              </a:rPr>
              <a:t>  avoidance</a:t>
            </a:r>
          </a:p>
          <a:p>
            <a:pPr algn="l" eaLnBrk="0" hangingPunct="0">
              <a:spcBef>
                <a:spcPct val="50000"/>
              </a:spcBef>
            </a:pPr>
            <a:endParaRPr lang="en-GB" b="1" dirty="0">
              <a:latin typeface="Arial" panose="020B0604020202020204" pitchFamily="34" charset="0"/>
              <a:cs typeface="Arial" panose="020B0604020202020204" pitchFamily="34" charset="0"/>
            </a:endParaRPr>
          </a:p>
        </p:txBody>
      </p:sp>
      <p:sp>
        <p:nvSpPr>
          <p:cNvPr id="17" name="Text Box 17"/>
          <p:cNvSpPr txBox="1">
            <a:spLocks noChangeArrowheads="1"/>
          </p:cNvSpPr>
          <p:nvPr/>
        </p:nvSpPr>
        <p:spPr bwMode="auto">
          <a:xfrm>
            <a:off x="3716421" y="4645817"/>
            <a:ext cx="2438400" cy="646331"/>
          </a:xfrm>
          <a:prstGeom prst="rect">
            <a:avLst/>
          </a:prstGeom>
          <a:noFill/>
          <a:ln w="9525">
            <a:noFill/>
            <a:miter lim="800000"/>
            <a:headEnd/>
            <a:tailEnd/>
          </a:ln>
          <a:effectLst/>
        </p:spPr>
        <p:txBody>
          <a:bodyPr>
            <a:spAutoFit/>
          </a:bodyPr>
          <a:lstStyle/>
          <a:p>
            <a:pPr algn="ctr" eaLnBrk="0" hangingPunct="0"/>
            <a:r>
              <a:rPr lang="en-GB" b="1" dirty="0">
                <a:latin typeface="Arial" panose="020B0604020202020204" pitchFamily="34" charset="0"/>
                <a:cs typeface="Arial" panose="020B0604020202020204" pitchFamily="34" charset="0"/>
              </a:rPr>
              <a:t>environmentally</a:t>
            </a:r>
          </a:p>
          <a:p>
            <a:pPr algn="ctr" eaLnBrk="0" hangingPunct="0"/>
            <a:r>
              <a:rPr lang="en-GB" b="1" dirty="0">
                <a:latin typeface="Arial" panose="020B0604020202020204" pitchFamily="34" charset="0"/>
                <a:cs typeface="Arial" panose="020B0604020202020204" pitchFamily="34" charset="0"/>
              </a:rPr>
              <a:t>benign and safe</a:t>
            </a:r>
            <a:endParaRPr lang="en-GB" sz="1200" b="1" dirty="0">
              <a:latin typeface="Arial" panose="020B0604020202020204" pitchFamily="34" charset="0"/>
              <a:cs typeface="Arial" panose="020B0604020202020204" pitchFamily="34" charset="0"/>
            </a:endParaRPr>
          </a:p>
        </p:txBody>
      </p:sp>
      <p:sp>
        <p:nvSpPr>
          <p:cNvPr id="18" name="Text Box 18"/>
          <p:cNvSpPr txBox="1">
            <a:spLocks noChangeArrowheads="1"/>
          </p:cNvSpPr>
          <p:nvPr/>
        </p:nvSpPr>
        <p:spPr bwMode="auto">
          <a:xfrm>
            <a:off x="5641473" y="3853949"/>
            <a:ext cx="2291347" cy="646331"/>
          </a:xfrm>
          <a:prstGeom prst="rect">
            <a:avLst/>
          </a:prstGeom>
          <a:noFill/>
          <a:ln w="9525">
            <a:noFill/>
            <a:miter lim="800000"/>
            <a:headEnd/>
            <a:tailEnd/>
          </a:ln>
          <a:effectLst/>
        </p:spPr>
        <p:txBody>
          <a:bodyPr wrap="square">
            <a:spAutoFit/>
          </a:bodyPr>
          <a:lstStyle/>
          <a:p>
            <a:pPr algn="ctr" eaLnBrk="0" hangingPunct="0">
              <a:spcBef>
                <a:spcPct val="50000"/>
              </a:spcBef>
            </a:pPr>
            <a:r>
              <a:rPr lang="en-GB" b="1" dirty="0">
                <a:latin typeface="Arial" panose="020B0604020202020204" pitchFamily="34" charset="0"/>
                <a:cs typeface="Arial" panose="020B0604020202020204" pitchFamily="34" charset="0"/>
              </a:rPr>
              <a:t>easily separable, safe</a:t>
            </a:r>
          </a:p>
        </p:txBody>
      </p:sp>
      <p:sp>
        <p:nvSpPr>
          <p:cNvPr id="19" name="Text Box 19"/>
          <p:cNvSpPr txBox="1">
            <a:spLocks noChangeArrowheads="1"/>
          </p:cNvSpPr>
          <p:nvPr/>
        </p:nvSpPr>
        <p:spPr bwMode="auto">
          <a:xfrm>
            <a:off x="8145482" y="4487531"/>
            <a:ext cx="1727200" cy="729429"/>
          </a:xfrm>
          <a:prstGeom prst="rect">
            <a:avLst/>
          </a:prstGeom>
          <a:noFill/>
          <a:ln w="9525">
            <a:noFill/>
            <a:miter lim="800000"/>
            <a:headEnd/>
            <a:tailEnd/>
          </a:ln>
          <a:effectLst/>
        </p:spPr>
        <p:txBody>
          <a:bodyPr wrap="square">
            <a:spAutoFit/>
          </a:bodyPr>
          <a:lstStyle/>
          <a:p>
            <a:pPr algn="ctr" eaLnBrk="0" hangingPunct="0">
              <a:spcBef>
                <a:spcPct val="30000"/>
              </a:spcBef>
            </a:pPr>
            <a:r>
              <a:rPr lang="en-GB" b="1" dirty="0">
                <a:latin typeface="Arial" panose="020B0604020202020204" pitchFamily="34" charset="0"/>
                <a:cs typeface="Arial" panose="020B0604020202020204" pitchFamily="34" charset="0"/>
              </a:rPr>
              <a:t>zero </a:t>
            </a:r>
          </a:p>
          <a:p>
            <a:pPr algn="ctr" eaLnBrk="0" hangingPunct="0">
              <a:spcBef>
                <a:spcPct val="30000"/>
              </a:spcBef>
            </a:pPr>
            <a:r>
              <a:rPr lang="en-GB" b="1" dirty="0">
                <a:latin typeface="Arial" panose="020B0604020202020204" pitchFamily="34" charset="0"/>
                <a:cs typeface="Arial" panose="020B0604020202020204" pitchFamily="34" charset="0"/>
              </a:rPr>
              <a:t>volatility</a:t>
            </a:r>
          </a:p>
        </p:txBody>
      </p:sp>
      <p:sp>
        <p:nvSpPr>
          <p:cNvPr id="20" name="Text Box 20"/>
          <p:cNvSpPr txBox="1">
            <a:spLocks noChangeArrowheads="1"/>
          </p:cNvSpPr>
          <p:nvPr/>
        </p:nvSpPr>
        <p:spPr bwMode="auto">
          <a:xfrm>
            <a:off x="5720347" y="2310035"/>
            <a:ext cx="2336800" cy="830997"/>
          </a:xfrm>
          <a:prstGeom prst="rect">
            <a:avLst/>
          </a:prstGeom>
          <a:noFill/>
          <a:ln w="9525">
            <a:noFill/>
            <a:miter lim="800000"/>
            <a:headEnd/>
            <a:tailEnd/>
          </a:ln>
          <a:effectLst/>
        </p:spPr>
        <p:txBody>
          <a:bodyPr>
            <a:spAutoFit/>
          </a:bodyPr>
          <a:lstStyle/>
          <a:p>
            <a:pPr algn="ctr" eaLnBrk="0" hangingPunct="0">
              <a:spcBef>
                <a:spcPct val="50000"/>
              </a:spcBef>
            </a:pPr>
            <a:r>
              <a:rPr lang="en-GB" sz="2400" b="1" dirty="0">
                <a:solidFill>
                  <a:srgbClr val="00B050"/>
                </a:solidFill>
                <a:latin typeface="Arial" panose="020B0604020202020204" pitchFamily="34" charset="0"/>
                <a:cs typeface="Arial" panose="020B0604020202020204" pitchFamily="34" charset="0"/>
              </a:rPr>
              <a:t>greener alternatives</a:t>
            </a:r>
          </a:p>
        </p:txBody>
      </p:sp>
      <p:cxnSp>
        <p:nvCxnSpPr>
          <p:cNvPr id="21" name="Straight Connector 20">
            <a:extLst>
              <a:ext uri="{FF2B5EF4-FFF2-40B4-BE49-F238E27FC236}">
                <a16:creationId xmlns:a16="http://schemas.microsoft.com/office/drawing/2014/main" id="{11DD46B3-5305-40C4-A2FD-23E87FF13EF3}"/>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1C2D6B0-F3B5-4398-A266-F6F1FF5DF2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48" y="115243"/>
            <a:ext cx="2120900" cy="1371600"/>
          </a:xfrm>
          <a:prstGeom prst="rect">
            <a:avLst/>
          </a:prstGeom>
        </p:spPr>
      </p:pic>
      <p:sp>
        <p:nvSpPr>
          <p:cNvPr id="23" name="TextBox 22">
            <a:extLst>
              <a:ext uri="{FF2B5EF4-FFF2-40B4-BE49-F238E27FC236}">
                <a16:creationId xmlns:a16="http://schemas.microsoft.com/office/drawing/2014/main" id="{2AE6A59B-EF13-447A-AC0A-0420FCB5E5DB}"/>
              </a:ext>
            </a:extLst>
          </p:cNvPr>
          <p:cNvSpPr txBox="1"/>
          <p:nvPr/>
        </p:nvSpPr>
        <p:spPr>
          <a:xfrm>
            <a:off x="2425148" y="368494"/>
            <a:ext cx="7520200"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Safer Solvents and Auxiliaries</a:t>
            </a:r>
          </a:p>
        </p:txBody>
      </p:sp>
      <p:sp>
        <p:nvSpPr>
          <p:cNvPr id="3" name="Rectangle 2">
            <a:extLst>
              <a:ext uri="{FF2B5EF4-FFF2-40B4-BE49-F238E27FC236}">
                <a16:creationId xmlns:a16="http://schemas.microsoft.com/office/drawing/2014/main" id="{0BE2AD90-A76D-4650-9711-BE7B5272A9F9}"/>
              </a:ext>
            </a:extLst>
          </p:cNvPr>
          <p:cNvSpPr/>
          <p:nvPr/>
        </p:nvSpPr>
        <p:spPr>
          <a:xfrm>
            <a:off x="2494465" y="5375247"/>
            <a:ext cx="1338828"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no solvent</a:t>
            </a:r>
            <a:endParaRPr lang="en-CA"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B9A9A086-F4AD-4558-97F3-9495D86945DE}"/>
              </a:ext>
            </a:extLst>
          </p:cNvPr>
          <p:cNvSpPr/>
          <p:nvPr/>
        </p:nvSpPr>
        <p:spPr>
          <a:xfrm>
            <a:off x="5786328" y="5302853"/>
            <a:ext cx="1790889" cy="646331"/>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supercritical fluids</a:t>
            </a:r>
            <a:endParaRPr lang="en-CA"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0304AD4D-DD2B-40C2-9167-785CAB1B36A3}"/>
              </a:ext>
            </a:extLst>
          </p:cNvPr>
          <p:cNvSpPr/>
          <p:nvPr/>
        </p:nvSpPr>
        <p:spPr>
          <a:xfrm>
            <a:off x="8354773" y="5821523"/>
            <a:ext cx="1289696" cy="646331"/>
          </a:xfrm>
          <a:prstGeom prst="rect">
            <a:avLst/>
          </a:prstGeom>
        </p:spPr>
        <p:txBody>
          <a:bodyPr wrap="square">
            <a:spAutoFit/>
          </a:bodyPr>
          <a:lstStyle/>
          <a:p>
            <a:pPr algn="ctr"/>
            <a:r>
              <a:rPr lang="en-GB" b="1" dirty="0">
                <a:latin typeface="Arial" panose="020B0604020202020204" pitchFamily="34" charset="0"/>
                <a:cs typeface="Arial" panose="020B0604020202020204" pitchFamily="34" charset="0"/>
              </a:rPr>
              <a:t>ionic liquids</a:t>
            </a:r>
            <a:endParaRPr lang="en-CA"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0B4E79C4-ED7E-4DD2-A695-611498F3A512}"/>
              </a:ext>
            </a:extLst>
          </p:cNvPr>
          <p:cNvSpPr/>
          <p:nvPr/>
        </p:nvSpPr>
        <p:spPr>
          <a:xfrm>
            <a:off x="4164607" y="6206449"/>
            <a:ext cx="1659429" cy="369332"/>
          </a:xfrm>
          <a:prstGeom prst="rect">
            <a:avLst/>
          </a:prstGeom>
        </p:spPr>
        <p:txBody>
          <a:bodyPr wrap="none">
            <a:spAutoFit/>
          </a:bodyPr>
          <a:lstStyle/>
          <a:p>
            <a:r>
              <a:rPr lang="en-GB" b="1" dirty="0">
                <a:latin typeface="Arial" panose="020B0604020202020204" pitchFamily="34" charset="0"/>
                <a:cs typeface="Arial" panose="020B0604020202020204" pitchFamily="34" charset="0"/>
              </a:rPr>
              <a:t>water solvent</a:t>
            </a:r>
            <a:endParaRPr lang="en-C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258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971800" y="1463676"/>
          <a:ext cx="6096000" cy="4403725"/>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Preferred</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Useable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charset="0"/>
                          <a:ea typeface="ＭＳ Ｐゴシック" charset="0"/>
                          <a:cs typeface="Arial" charset="0"/>
                        </a:rPr>
                        <a:t>Undesirable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Water</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Cyclohexane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Pentane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Acetone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Heptane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Hexane(s)</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Ethanol</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Toluene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Di-isopropyl ether</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2-Propanol</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Methylcyclohexane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Diethyl ether</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1-Propanol</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Methyl t-butyl ether</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Dichloromethane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Ethyl acetate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Isooctane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Dichloroethane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Isopropyl acetate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Acetonitrile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Chloroform</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Methanol</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2-MethylTHF</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Dimethyl formamide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Methyl ethyl ketone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Tetrahydrofuran</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N-Methylpyrrolidinone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8000"/>
                          </a:solidFill>
                          <a:effectLst/>
                          <a:latin typeface="Arial" charset="0"/>
                          <a:ea typeface="ＭＳ Ｐゴシック" charset="0"/>
                          <a:cs typeface="Arial" charset="0"/>
                        </a:rPr>
                        <a:t>1-Butanol</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Xylenes</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Pyridine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a:ln>
                            <a:noFill/>
                          </a:ln>
                          <a:solidFill>
                            <a:srgbClr val="008000"/>
                          </a:solidFill>
                          <a:effectLst/>
                          <a:latin typeface="Arial" charset="0"/>
                          <a:ea typeface="ＭＳ Ｐゴシック" charset="0"/>
                          <a:cs typeface="Arial" charset="0"/>
                        </a:rPr>
                        <a:t>t</a:t>
                      </a:r>
                      <a:r>
                        <a:rPr kumimoji="0" lang="en-US" sz="1200" b="1" i="0" u="none" strike="noStrike" cap="none" normalizeH="0" baseline="0">
                          <a:ln>
                            <a:noFill/>
                          </a:ln>
                          <a:solidFill>
                            <a:srgbClr val="008000"/>
                          </a:solidFill>
                          <a:effectLst/>
                          <a:latin typeface="Arial" charset="0"/>
                          <a:ea typeface="ＭＳ Ｐゴシック" charset="0"/>
                          <a:cs typeface="Arial" charset="0"/>
                        </a:rPr>
                        <a:t>-Butanol</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Dimethyl sulfoxide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Dimethyl acetate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82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333333"/>
                        </a:solidFill>
                        <a:effectLst/>
                        <a:latin typeface="Arial" charset="0"/>
                        <a:ea typeface="ＭＳ Ｐゴシック" charset="0"/>
                        <a:cs typeface="Arial" charset="0"/>
                      </a:endParaRP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Acetic acid</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Dioxane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333333"/>
                        </a:solidFill>
                        <a:effectLst/>
                        <a:latin typeface="Arial" charset="0"/>
                        <a:ea typeface="ＭＳ Ｐゴシック" charset="0"/>
                        <a:cs typeface="Arial" charset="0"/>
                      </a:endParaRP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C924"/>
                          </a:solidFill>
                          <a:effectLst/>
                          <a:latin typeface="Arial" charset="0"/>
                          <a:ea typeface="ＭＳ Ｐゴシック" charset="0"/>
                          <a:cs typeface="Arial" charset="0"/>
                        </a:rPr>
                        <a:t>Ethylene glycol</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Dimethoxyethane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333333"/>
                        </a:solidFill>
                        <a:effectLst/>
                        <a:latin typeface="Arial" charset="0"/>
                        <a:ea typeface="ＭＳ Ｐゴシック" charset="0"/>
                        <a:cs typeface="Arial" charset="0"/>
                      </a:endParaRP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333333"/>
                        </a:solidFill>
                        <a:effectLst/>
                        <a:latin typeface="Arial" charset="0"/>
                        <a:ea typeface="ＭＳ Ｐゴシック" charset="0"/>
                        <a:cs typeface="Arial" charset="0"/>
                      </a:endParaRP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FF0000"/>
                          </a:solidFill>
                          <a:effectLst/>
                          <a:latin typeface="Arial" charset="0"/>
                          <a:ea typeface="ＭＳ Ｐゴシック" charset="0"/>
                          <a:cs typeface="Arial" charset="0"/>
                        </a:rPr>
                        <a:t>Benzene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98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333333"/>
                        </a:solidFill>
                        <a:effectLst/>
                        <a:latin typeface="Arial" charset="0"/>
                        <a:ea typeface="ＭＳ Ｐゴシック" charset="0"/>
                        <a:cs typeface="Arial" charset="0"/>
                      </a:endParaRP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rgbClr val="333333"/>
                        </a:solidFill>
                        <a:effectLst/>
                        <a:latin typeface="Arial" charset="0"/>
                        <a:ea typeface="ＭＳ Ｐゴシック" charset="0"/>
                        <a:cs typeface="Arial" charset="0"/>
                      </a:endParaRP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0000"/>
                          </a:solidFill>
                          <a:effectLst/>
                          <a:latin typeface="Arial" charset="0"/>
                          <a:ea typeface="ＭＳ Ｐゴシック" charset="0"/>
                          <a:cs typeface="Arial" charset="0"/>
                        </a:rPr>
                        <a:t>Carbon tetrachloride</a:t>
                      </a:r>
                    </a:p>
                  </a:txBody>
                  <a:tcP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3" name="TextBox 9"/>
          <p:cNvSpPr txBox="1">
            <a:spLocks noChangeArrowheads="1"/>
          </p:cNvSpPr>
          <p:nvPr/>
        </p:nvSpPr>
        <p:spPr bwMode="auto">
          <a:xfrm>
            <a:off x="1625600" y="6466206"/>
            <a:ext cx="807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ja-JP" sz="1400" dirty="0">
                <a:solidFill>
                  <a:srgbClr val="000000"/>
                </a:solidFill>
              </a:rPr>
              <a:t>Dunn and Perry, et. al</a:t>
            </a:r>
            <a:r>
              <a:rPr lang="en-US" altLang="ja-JP" sz="1400" i="1" dirty="0">
                <a:solidFill>
                  <a:srgbClr val="000000"/>
                </a:solidFill>
              </a:rPr>
              <a:t>., Green Chem</a:t>
            </a:r>
            <a:r>
              <a:rPr lang="en-US" altLang="ja-JP" sz="1400" dirty="0">
                <a:solidFill>
                  <a:srgbClr val="000000"/>
                </a:solidFill>
              </a:rPr>
              <a:t>., 2008, 10, 31-36</a:t>
            </a:r>
            <a:endParaRPr lang="en-US" altLang="en-US" sz="1400" dirty="0">
              <a:solidFill>
                <a:srgbClr val="000000"/>
              </a:solidFill>
            </a:endParaRPr>
          </a:p>
        </p:txBody>
      </p:sp>
      <p:sp>
        <p:nvSpPr>
          <p:cNvPr id="4"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Solvent Selection Guides</a:t>
            </a:r>
            <a:endParaRPr lang="en-US" dirty="0">
              <a:solidFill>
                <a:prstClr val="black"/>
              </a:solidFill>
              <a:latin typeface="Calibri"/>
            </a:endParaRPr>
          </a:p>
        </p:txBody>
      </p:sp>
    </p:spTree>
    <p:extLst>
      <p:ext uri="{BB962C8B-B14F-4D97-AF65-F5344CB8AC3E}">
        <p14:creationId xmlns:p14="http://schemas.microsoft.com/office/powerpoint/2010/main" val="2520704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99121" y="2936772"/>
            <a:ext cx="6747195" cy="259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88145" y="1149085"/>
            <a:ext cx="4169144" cy="134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6424414"/>
            <a:ext cx="3272884" cy="338554"/>
          </a:xfrm>
          <a:prstGeom prst="rect">
            <a:avLst/>
          </a:prstGeom>
        </p:spPr>
        <p:txBody>
          <a:bodyPr wrap="none">
            <a:spAutoFit/>
          </a:bodyPr>
          <a:lstStyle/>
          <a:p>
            <a:r>
              <a:rPr lang="en-US" sz="1600" dirty="0">
                <a:solidFill>
                  <a:prstClr val="black"/>
                </a:solidFill>
                <a:latin typeface="Calibri"/>
              </a:rPr>
              <a:t>Li, C.-J. </a:t>
            </a:r>
            <a:r>
              <a:rPr lang="en-US" sz="1600" i="1" dirty="0">
                <a:solidFill>
                  <a:prstClr val="black"/>
                </a:solidFill>
                <a:latin typeface="Calibri"/>
              </a:rPr>
              <a:t>Acc. Chem. Res. </a:t>
            </a:r>
            <a:r>
              <a:rPr lang="en-US" sz="1600" b="1" dirty="0">
                <a:solidFill>
                  <a:prstClr val="black"/>
                </a:solidFill>
                <a:latin typeface="Calibri"/>
              </a:rPr>
              <a:t>2002</a:t>
            </a:r>
            <a:r>
              <a:rPr lang="en-US" sz="1600" dirty="0">
                <a:solidFill>
                  <a:prstClr val="black"/>
                </a:solidFill>
                <a:latin typeface="Calibri"/>
              </a:rPr>
              <a:t>, </a:t>
            </a:r>
            <a:r>
              <a:rPr lang="en-US" sz="1600" i="1" dirty="0">
                <a:solidFill>
                  <a:prstClr val="black"/>
                </a:solidFill>
                <a:latin typeface="Calibri"/>
              </a:rPr>
              <a:t>35</a:t>
            </a:r>
            <a:r>
              <a:rPr lang="en-US" sz="1600" dirty="0">
                <a:solidFill>
                  <a:prstClr val="black"/>
                </a:solidFill>
                <a:latin typeface="Calibri"/>
              </a:rPr>
              <a:t>, 533</a:t>
            </a:r>
          </a:p>
        </p:txBody>
      </p:sp>
      <p:sp>
        <p:nvSpPr>
          <p:cNvPr id="5" name="Rectangle 4"/>
          <p:cNvSpPr/>
          <p:nvPr/>
        </p:nvSpPr>
        <p:spPr>
          <a:xfrm>
            <a:off x="1524000" y="6085860"/>
            <a:ext cx="3166444" cy="338554"/>
          </a:xfrm>
          <a:prstGeom prst="rect">
            <a:avLst/>
          </a:prstGeom>
        </p:spPr>
        <p:txBody>
          <a:bodyPr wrap="none">
            <a:spAutoFit/>
          </a:bodyPr>
          <a:lstStyle/>
          <a:p>
            <a:r>
              <a:rPr lang="en-US" sz="1600" dirty="0">
                <a:solidFill>
                  <a:prstClr val="black"/>
                </a:solidFill>
                <a:latin typeface="Calibri"/>
              </a:rPr>
              <a:t>Li, C.-J. </a:t>
            </a:r>
            <a:r>
              <a:rPr lang="en-US" sz="1600" i="1" dirty="0">
                <a:solidFill>
                  <a:prstClr val="black"/>
                </a:solidFill>
                <a:latin typeface="Calibri"/>
              </a:rPr>
              <a:t>Tetrahedron</a:t>
            </a:r>
            <a:r>
              <a:rPr lang="en-US" sz="1600" dirty="0">
                <a:solidFill>
                  <a:prstClr val="black"/>
                </a:solidFill>
                <a:latin typeface="Calibri"/>
              </a:rPr>
              <a:t>, </a:t>
            </a:r>
            <a:r>
              <a:rPr lang="en-US" sz="1600" b="1" dirty="0">
                <a:solidFill>
                  <a:prstClr val="black"/>
                </a:solidFill>
                <a:latin typeface="Calibri"/>
              </a:rPr>
              <a:t>1996</a:t>
            </a:r>
            <a:r>
              <a:rPr lang="en-US" sz="1600" dirty="0">
                <a:solidFill>
                  <a:prstClr val="black"/>
                </a:solidFill>
                <a:latin typeface="Calibri"/>
              </a:rPr>
              <a:t>, 52, 5643</a:t>
            </a:r>
          </a:p>
        </p:txBody>
      </p:sp>
      <p:sp>
        <p:nvSpPr>
          <p:cNvPr id="6"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Water as a Solvent</a:t>
            </a:r>
            <a:endParaRPr lang="en-US" dirty="0">
              <a:solidFill>
                <a:prstClr val="black"/>
              </a:solidFill>
              <a:latin typeface="Calibri"/>
            </a:endParaRPr>
          </a:p>
        </p:txBody>
      </p:sp>
    </p:spTree>
    <p:extLst>
      <p:ext uri="{BB962C8B-B14F-4D97-AF65-F5344CB8AC3E}">
        <p14:creationId xmlns:p14="http://schemas.microsoft.com/office/powerpoint/2010/main" val="2126655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861424" y="1300714"/>
            <a:ext cx="41910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5000"/>
              </a:lnSpc>
            </a:pPr>
            <a:r>
              <a:rPr lang="en-US" altLang="en-US" sz="2200" dirty="0">
                <a:solidFill>
                  <a:prstClr val="black"/>
                </a:solidFill>
                <a:latin typeface="Calibri"/>
                <a:ea typeface="ＭＳ Ｐゴシック" panose="020B0600070205080204" pitchFamily="34" charset="-128"/>
              </a:rPr>
              <a:t>Unique properties</a:t>
            </a:r>
          </a:p>
          <a:p>
            <a:pPr lvl="1"/>
            <a:r>
              <a:rPr lang="en-US" altLang="en-US" sz="1900" dirty="0">
                <a:solidFill>
                  <a:prstClr val="black"/>
                </a:solidFill>
                <a:latin typeface="Calibri"/>
                <a:ea typeface="ＭＳ Ｐゴシック" panose="020B0600070205080204" pitchFamily="34" charset="-128"/>
              </a:rPr>
              <a:t>High ionic conductivity</a:t>
            </a:r>
          </a:p>
          <a:p>
            <a:pPr lvl="1"/>
            <a:r>
              <a:rPr lang="en-US" altLang="en-US" sz="1900" dirty="0">
                <a:solidFill>
                  <a:prstClr val="black"/>
                </a:solidFill>
                <a:latin typeface="Calibri"/>
                <a:ea typeface="ＭＳ Ｐゴシック" panose="020B0600070205080204" pitchFamily="34" charset="-128"/>
              </a:rPr>
              <a:t>Non-volatility</a:t>
            </a:r>
          </a:p>
          <a:p>
            <a:pPr lvl="1"/>
            <a:r>
              <a:rPr lang="en-US" altLang="en-US" sz="1900" dirty="0">
                <a:solidFill>
                  <a:prstClr val="black"/>
                </a:solidFill>
                <a:latin typeface="Calibri"/>
                <a:ea typeface="ＭＳ Ｐゴシック" panose="020B0600070205080204" pitchFamily="34" charset="-128"/>
              </a:rPr>
              <a:t>Non-flammable</a:t>
            </a:r>
          </a:p>
          <a:p>
            <a:pPr lvl="1"/>
            <a:r>
              <a:rPr lang="en-US" altLang="en-US" sz="1900" dirty="0">
                <a:solidFill>
                  <a:prstClr val="black"/>
                </a:solidFill>
                <a:latin typeface="Calibri"/>
                <a:ea typeface="ＭＳ Ｐゴシック" panose="020B0600070205080204" pitchFamily="34" charset="-128"/>
              </a:rPr>
              <a:t>High thermal stability</a:t>
            </a:r>
          </a:p>
          <a:p>
            <a:pPr lvl="1"/>
            <a:r>
              <a:rPr lang="en-US" altLang="en-US" sz="1900" dirty="0">
                <a:solidFill>
                  <a:prstClr val="black"/>
                </a:solidFill>
                <a:latin typeface="Calibri"/>
                <a:ea typeface="ＭＳ Ｐゴシック" panose="020B0600070205080204" pitchFamily="34" charset="-128"/>
              </a:rPr>
              <a:t>Liquid over a wide temp range</a:t>
            </a:r>
          </a:p>
          <a:p>
            <a:pPr lvl="1"/>
            <a:r>
              <a:rPr lang="en-US" altLang="en-US" sz="1900" dirty="0">
                <a:solidFill>
                  <a:prstClr val="black"/>
                </a:solidFill>
                <a:latin typeface="Calibri"/>
                <a:ea typeface="ＭＳ Ｐゴシック" panose="020B0600070205080204" pitchFamily="34" charset="-128"/>
              </a:rPr>
              <a:t>Highly solvating, yet non-coordinating</a:t>
            </a:r>
          </a:p>
          <a:p>
            <a:pPr>
              <a:lnSpc>
                <a:spcPct val="105000"/>
              </a:lnSpc>
            </a:pPr>
            <a:r>
              <a:rPr lang="en-US" altLang="en-US" sz="2000" dirty="0">
                <a:solidFill>
                  <a:prstClr val="black"/>
                </a:solidFill>
                <a:latin typeface="Calibri"/>
                <a:ea typeface="ＭＳ Ｐゴシック" panose="020B0600070205080204" pitchFamily="34" charset="-128"/>
              </a:rPr>
              <a:t>Melting point*</a:t>
            </a:r>
          </a:p>
          <a:p>
            <a:pPr>
              <a:lnSpc>
                <a:spcPct val="105000"/>
              </a:lnSpc>
            </a:pPr>
            <a:r>
              <a:rPr lang="en-US" altLang="en-US" sz="2000" dirty="0">
                <a:solidFill>
                  <a:prstClr val="black"/>
                </a:solidFill>
                <a:latin typeface="Calibri"/>
                <a:ea typeface="ＭＳ Ｐゴシック" panose="020B0600070205080204" pitchFamily="34" charset="-128"/>
              </a:rPr>
              <a:t>Density*</a:t>
            </a:r>
          </a:p>
          <a:p>
            <a:pPr>
              <a:lnSpc>
                <a:spcPct val="105000"/>
              </a:lnSpc>
            </a:pPr>
            <a:r>
              <a:rPr lang="en-US" altLang="en-US" sz="2000" dirty="0">
                <a:solidFill>
                  <a:prstClr val="black"/>
                </a:solidFill>
                <a:latin typeface="Calibri"/>
                <a:ea typeface="ＭＳ Ｐゴシック" panose="020B0600070205080204" pitchFamily="34" charset="-128"/>
              </a:rPr>
              <a:t>Viscosity*</a:t>
            </a:r>
          </a:p>
          <a:p>
            <a:pPr>
              <a:lnSpc>
                <a:spcPct val="105000"/>
              </a:lnSpc>
            </a:pPr>
            <a:r>
              <a:rPr lang="en-US" altLang="en-US" sz="2000" dirty="0">
                <a:solidFill>
                  <a:prstClr val="black"/>
                </a:solidFill>
                <a:latin typeface="Calibri"/>
                <a:ea typeface="ＭＳ Ｐゴシック" panose="020B0600070205080204" pitchFamily="34" charset="-128"/>
              </a:rPr>
              <a:t>Miscibility with water*</a:t>
            </a:r>
          </a:p>
        </p:txBody>
      </p:sp>
      <p:sp>
        <p:nvSpPr>
          <p:cNvPr id="5"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Ionic Liquids</a:t>
            </a:r>
            <a:endParaRPr lang="en-US" dirty="0">
              <a:solidFill>
                <a:prstClr val="black"/>
              </a:solidFill>
              <a:latin typeface="Calibri"/>
            </a:endParaRPr>
          </a:p>
        </p:txBody>
      </p:sp>
      <p:graphicFrame>
        <p:nvGraphicFramePr>
          <p:cNvPr id="6" name="Object 2"/>
          <p:cNvGraphicFramePr>
            <a:graphicFrameLocks noChangeAspect="1"/>
          </p:cNvGraphicFramePr>
          <p:nvPr>
            <p:extLst/>
          </p:nvPr>
        </p:nvGraphicFramePr>
        <p:xfrm>
          <a:off x="5555610" y="1693878"/>
          <a:ext cx="4953000" cy="3000375"/>
        </p:xfrm>
        <a:graphic>
          <a:graphicData uri="http://schemas.openxmlformats.org/presentationml/2006/ole">
            <mc:AlternateContent xmlns:mc="http://schemas.openxmlformats.org/markup-compatibility/2006">
              <mc:Choice xmlns:v="urn:schemas-microsoft-com:vml" Requires="v">
                <p:oleObj spid="_x0000_s30728" name="CS ChemDraw Drawing" r:id="rId3" imgW="5295900" imgH="3208020" progId="ChemDraw.Document.6.0">
                  <p:embed/>
                </p:oleObj>
              </mc:Choice>
              <mc:Fallback>
                <p:oleObj name="CS ChemDraw Drawing" r:id="rId3" imgW="5295900" imgH="3208020" progId="ChemDraw.Document.6.0">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610" y="1693878"/>
                        <a:ext cx="4953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1142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Supercritical CO2</a:t>
            </a:r>
            <a:endParaRPr lang="en-US" dirty="0">
              <a:solidFill>
                <a:prstClr val="black"/>
              </a:solidFill>
              <a:latin typeface="Calibri"/>
            </a:endParaRPr>
          </a:p>
        </p:txBody>
      </p:sp>
      <p:pic>
        <p:nvPicPr>
          <p:cNvPr id="3" name="Picture 4" descr="scfluid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3268394" y="1151716"/>
            <a:ext cx="5349240" cy="4804584"/>
          </a:xfrm>
          <a:prstGeom prst="rect">
            <a:avLst/>
          </a:prstGeom>
          <a:noFill/>
        </p:spPr>
      </p:pic>
    </p:spTree>
    <p:extLst>
      <p:ext uri="{BB962C8B-B14F-4D97-AF65-F5344CB8AC3E}">
        <p14:creationId xmlns:p14="http://schemas.microsoft.com/office/powerpoint/2010/main" val="3973872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2FF9407-CCDE-4325-BF38-60F85E0E4EBA}"/>
              </a:ext>
            </a:extLst>
          </p:cNvPr>
          <p:cNvSpPr/>
          <p:nvPr/>
        </p:nvSpPr>
        <p:spPr>
          <a:xfrm>
            <a:off x="894841" y="3369099"/>
            <a:ext cx="6210096" cy="1891819"/>
          </a:xfrm>
          <a:prstGeom prst="roundRect">
            <a:avLst/>
          </a:prstGeom>
          <a:solidFill>
            <a:schemeClr val="bg1"/>
          </a:solid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09534" y="2410433"/>
            <a:ext cx="8491100"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Zoloft</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is an anti-depressant; once one of the best selling pharmaceuticals on the market.</a:t>
            </a:r>
          </a:p>
        </p:txBody>
      </p:sp>
      <p:sp>
        <p:nvSpPr>
          <p:cNvPr id="9" name="TextBox 8"/>
          <p:cNvSpPr txBox="1"/>
          <p:nvPr/>
        </p:nvSpPr>
        <p:spPr>
          <a:xfrm>
            <a:off x="1150370" y="3533727"/>
            <a:ext cx="496061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Conventional sertraline synthesis:</a:t>
            </a:r>
          </a:p>
        </p:txBody>
      </p:sp>
      <p:sp>
        <p:nvSpPr>
          <p:cNvPr id="10" name="Rectangle 9"/>
          <p:cNvSpPr/>
          <p:nvPr/>
        </p:nvSpPr>
        <p:spPr>
          <a:xfrm>
            <a:off x="1423790" y="3949655"/>
            <a:ext cx="5808283" cy="961802"/>
          </a:xfrm>
          <a:prstGeom prst="rect">
            <a:avLst/>
          </a:prstGeom>
        </p:spPr>
        <p:txBody>
          <a:bodyPr wrap="square">
            <a:spAutoFit/>
          </a:bodyPr>
          <a:lstStyle/>
          <a:p>
            <a:pPr>
              <a:spcBef>
                <a:spcPts val="3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synthesis was a three step process. </a:t>
            </a:r>
          </a:p>
          <a:p>
            <a:pPr>
              <a:spcBef>
                <a:spcPts val="3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used 4 hazardous solvents (methylene chloride, tetrahydrofuran, toluene, and hexane).</a:t>
            </a:r>
          </a:p>
        </p:txBody>
      </p:sp>
      <p:sp>
        <p:nvSpPr>
          <p:cNvPr id="12" name="TextBox 11"/>
          <p:cNvSpPr txBox="1"/>
          <p:nvPr/>
        </p:nvSpPr>
        <p:spPr>
          <a:xfrm>
            <a:off x="8782242" y="5489274"/>
            <a:ext cx="1020279" cy="461665"/>
          </a:xfrm>
          <a:prstGeom prst="rect">
            <a:avLst/>
          </a:prstGeom>
          <a:noFill/>
        </p:spPr>
        <p:txBody>
          <a:bodyPr wrap="none" rtlCol="0">
            <a:spAutoFit/>
          </a:bodyPr>
          <a:lstStyle/>
          <a:p>
            <a:r>
              <a:rPr lang="en-US" sz="2400" dirty="0"/>
              <a:t>Zoloft</a:t>
            </a:r>
            <a:r>
              <a:rPr lang="en-US" sz="2400" baseline="30000" dirty="0"/>
              <a:t>®</a:t>
            </a:r>
            <a:endParaRPr lang="en-US" sz="2400" dirty="0"/>
          </a:p>
        </p:txBody>
      </p:sp>
      <p:cxnSp>
        <p:nvCxnSpPr>
          <p:cNvPr id="13" name="Straight Connector 12">
            <a:extLst>
              <a:ext uri="{FF2B5EF4-FFF2-40B4-BE49-F238E27FC236}">
                <a16:creationId xmlns:a16="http://schemas.microsoft.com/office/drawing/2014/main" id="{EEDB63FC-D4BE-4A54-AC97-0D3765CECA00}"/>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954DD40-6B66-49B8-A580-912E91C3E4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48" y="115243"/>
            <a:ext cx="2120900" cy="1371600"/>
          </a:xfrm>
          <a:prstGeom prst="rect">
            <a:avLst/>
          </a:prstGeom>
        </p:spPr>
      </p:pic>
      <p:sp>
        <p:nvSpPr>
          <p:cNvPr id="15" name="TextBox 14">
            <a:extLst>
              <a:ext uri="{FF2B5EF4-FFF2-40B4-BE49-F238E27FC236}">
                <a16:creationId xmlns:a16="http://schemas.microsoft.com/office/drawing/2014/main" id="{E61FAF35-5E47-4229-9EC1-F675D6C5B533}"/>
              </a:ext>
            </a:extLst>
          </p:cNvPr>
          <p:cNvSpPr txBox="1"/>
          <p:nvPr/>
        </p:nvSpPr>
        <p:spPr>
          <a:xfrm>
            <a:off x="2425148" y="368494"/>
            <a:ext cx="7520200"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Safer Solvents and Auxiliaries</a:t>
            </a:r>
          </a:p>
        </p:txBody>
      </p:sp>
      <p:sp>
        <p:nvSpPr>
          <p:cNvPr id="16" name="Rectangle 15">
            <a:extLst>
              <a:ext uri="{FF2B5EF4-FFF2-40B4-BE49-F238E27FC236}">
                <a16:creationId xmlns:a16="http://schemas.microsoft.com/office/drawing/2014/main" id="{ACD40F71-8D18-4D73-976D-ADD7D903B3D3}"/>
              </a:ext>
            </a:extLst>
          </p:cNvPr>
          <p:cNvSpPr/>
          <p:nvPr/>
        </p:nvSpPr>
        <p:spPr>
          <a:xfrm>
            <a:off x="609534" y="1612665"/>
            <a:ext cx="9044420" cy="830997"/>
          </a:xfrm>
          <a:prstGeom prst="rect">
            <a:avLst/>
          </a:prstGeom>
        </p:spPr>
        <p:txBody>
          <a:bodyPr wrap="square">
            <a:spAutoFit/>
          </a:bodyPr>
          <a:lstStyle/>
          <a:p>
            <a:r>
              <a:rPr lang="en-US" sz="2400" b="1" dirty="0">
                <a:solidFill>
                  <a:srgbClr val="002060"/>
                </a:solidFill>
                <a:latin typeface="Arial" panose="020B0604020202020204" pitchFamily="34" charset="0"/>
                <a:cs typeface="Arial" panose="020B0604020202020204" pitchFamily="34" charset="0"/>
              </a:rPr>
              <a:t>Case study: </a:t>
            </a:r>
            <a:r>
              <a:rPr lang="en-US" sz="2400" dirty="0">
                <a:solidFill>
                  <a:srgbClr val="002060"/>
                </a:solidFill>
                <a:latin typeface="Arial" panose="020B0604020202020204" pitchFamily="34" charset="0"/>
                <a:cs typeface="Arial" panose="020B0604020202020204" pitchFamily="34" charset="0"/>
              </a:rPr>
              <a:t>Manufacturing process for sertraline, the active ingredient in the popular drug Zoloft</a:t>
            </a:r>
            <a:r>
              <a:rPr lang="en-US" sz="2400" baseline="30000" dirty="0">
                <a:solidFill>
                  <a:srgbClr val="002060"/>
                </a:solidFill>
                <a:latin typeface="Arial" panose="020B0604020202020204" pitchFamily="34" charset="0"/>
                <a:cs typeface="Arial" panose="020B0604020202020204" pitchFamily="34" charset="0"/>
              </a:rPr>
              <a:t>®</a:t>
            </a:r>
          </a:p>
        </p:txBody>
      </p:sp>
      <p:pic>
        <p:nvPicPr>
          <p:cNvPr id="3" name="Picture 2">
            <a:extLst>
              <a:ext uri="{FF2B5EF4-FFF2-40B4-BE49-F238E27FC236}">
                <a16:creationId xmlns:a16="http://schemas.microsoft.com/office/drawing/2014/main" id="{A93F1C9D-5CDA-F94F-B645-87A0DC9003EC}"/>
              </a:ext>
            </a:extLst>
          </p:cNvPr>
          <p:cNvPicPr>
            <a:picLocks noChangeAspect="1"/>
          </p:cNvPicPr>
          <p:nvPr/>
        </p:nvPicPr>
        <p:blipFill>
          <a:blip r:embed="rId3"/>
          <a:stretch>
            <a:fillRect/>
          </a:stretch>
        </p:blipFill>
        <p:spPr>
          <a:xfrm>
            <a:off x="7367178" y="3112302"/>
            <a:ext cx="3854429" cy="2253861"/>
          </a:xfrm>
          <a:prstGeom prst="rect">
            <a:avLst/>
          </a:prstGeom>
        </p:spPr>
      </p:pic>
    </p:spTree>
    <p:extLst>
      <p:ext uri="{BB962C8B-B14F-4D97-AF65-F5344CB8AC3E}">
        <p14:creationId xmlns:p14="http://schemas.microsoft.com/office/powerpoint/2010/main" val="335405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0E39A71-02FE-46B4-A48E-7F7DE5FCFCB1}"/>
              </a:ext>
            </a:extLst>
          </p:cNvPr>
          <p:cNvSpPr/>
          <p:nvPr/>
        </p:nvSpPr>
        <p:spPr>
          <a:xfrm>
            <a:off x="215153" y="2751172"/>
            <a:ext cx="7129386" cy="2266396"/>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215153" y="3126297"/>
            <a:ext cx="7012601" cy="2942589"/>
          </a:xfrm>
        </p:spPr>
        <p:txBody>
          <a:bodyPr>
            <a:normAutofit/>
          </a:bodyPr>
          <a:lstStyle/>
          <a:p>
            <a:pPr marL="0" indent="0">
              <a:lnSpc>
                <a:spcPct val="100000"/>
              </a:lnSpc>
              <a:spcBef>
                <a:spcPts val="300"/>
              </a:spcBef>
              <a:buNone/>
            </a:pPr>
            <a:r>
              <a:rPr lang="en-US" sz="1800" dirty="0">
                <a:latin typeface="Arial" panose="020B0604020202020204" pitchFamily="34" charset="0"/>
                <a:cs typeface="Arial" panose="020B0604020202020204" pitchFamily="34" charset="0"/>
                <a:sym typeface="Symbol" panose="05050102010706020507" pitchFamily="18" charset="2"/>
              </a:rPr>
              <a:t> </a:t>
            </a:r>
            <a:r>
              <a:rPr lang="en-US" sz="1800" dirty="0">
                <a:latin typeface="Arial" panose="020B0604020202020204" pitchFamily="34" charset="0"/>
                <a:cs typeface="Arial" panose="020B0604020202020204" pitchFamily="34" charset="0"/>
              </a:rPr>
              <a:t>process was streamlined to a single step, carried out in ethanol, a much less toxic solvent.</a:t>
            </a:r>
          </a:p>
          <a:p>
            <a:pPr marL="0" indent="0">
              <a:lnSpc>
                <a:spcPct val="100000"/>
              </a:lnSpc>
              <a:spcBef>
                <a:spcPts val="300"/>
              </a:spcBef>
              <a:buNone/>
            </a:pPr>
            <a:r>
              <a:rPr lang="en-US" sz="1800" dirty="0">
                <a:latin typeface="Arial" panose="020B0604020202020204" pitchFamily="34" charset="0"/>
                <a:cs typeface="Arial" panose="020B0604020202020204" pitchFamily="34" charset="0"/>
                <a:sym typeface="Symbol" panose="05050102010706020507" pitchFamily="18" charset="2"/>
              </a:rPr>
              <a:t> </a:t>
            </a:r>
            <a:r>
              <a:rPr lang="en-US" sz="1800" dirty="0">
                <a:latin typeface="Arial" panose="020B0604020202020204" pitchFamily="34" charset="0"/>
                <a:cs typeface="Arial" panose="020B0604020202020204" pitchFamily="34" charset="0"/>
              </a:rPr>
              <a:t>new process is catalytic, cutting down on starting materials by 60%, 45%, and 20% for the three reaction components.</a:t>
            </a:r>
          </a:p>
          <a:p>
            <a:pPr marL="0" indent="0">
              <a:lnSpc>
                <a:spcPct val="100000"/>
              </a:lnSpc>
              <a:spcBef>
                <a:spcPts val="300"/>
              </a:spcBef>
              <a:buNone/>
            </a:pPr>
            <a:r>
              <a:rPr lang="en-US" sz="1800" dirty="0">
                <a:latin typeface="Arial" panose="020B0604020202020204" pitchFamily="34" charset="0"/>
                <a:cs typeface="Arial" panose="020B0604020202020204" pitchFamily="34" charset="0"/>
                <a:sym typeface="Symbol" panose="05050102010706020507" pitchFamily="18" charset="2"/>
              </a:rPr>
              <a:t>  </a:t>
            </a:r>
            <a:r>
              <a:rPr lang="en-US" sz="1800" dirty="0">
                <a:latin typeface="Arial" panose="020B0604020202020204" pitchFamily="34" charset="0"/>
                <a:cs typeface="Arial" panose="020B0604020202020204" pitchFamily="34" charset="0"/>
              </a:rPr>
              <a:t>combined steps eliminated 180 tons of TiCl</a:t>
            </a:r>
            <a:r>
              <a:rPr lang="en-US" sz="1800" baseline="-25000" dirty="0">
                <a:latin typeface="Arial" panose="020B0604020202020204" pitchFamily="34" charset="0"/>
                <a:cs typeface="Arial" panose="020B0604020202020204" pitchFamily="34" charset="0"/>
              </a:rPr>
              <a:t>4</a:t>
            </a:r>
            <a:r>
              <a:rPr lang="en-US" sz="1800" dirty="0">
                <a:latin typeface="Arial" panose="020B0604020202020204" pitchFamily="34" charset="0"/>
                <a:cs typeface="Arial" panose="020B0604020202020204" pitchFamily="34" charset="0"/>
              </a:rPr>
              <a:t>, 150 tons of 50% NaOH, 180 tons of 35% HCl waste, and 600 tons of solid TiO</a:t>
            </a:r>
            <a:r>
              <a:rPr lang="en-US" sz="1800" baseline="-25000" dirty="0">
                <a:latin typeface="Arial" panose="020B0604020202020204" pitchFamily="34" charset="0"/>
                <a:cs typeface="Arial" panose="020B0604020202020204" pitchFamily="34" charset="0"/>
              </a:rPr>
              <a:t>2</a:t>
            </a:r>
            <a:r>
              <a:rPr lang="en-US" sz="1800" dirty="0">
                <a:latin typeface="Arial" panose="020B0604020202020204" pitchFamily="34" charset="0"/>
                <a:cs typeface="Arial" panose="020B0604020202020204" pitchFamily="34" charset="0"/>
              </a:rPr>
              <a:t>.</a:t>
            </a:r>
          </a:p>
        </p:txBody>
      </p:sp>
      <p:sp>
        <p:nvSpPr>
          <p:cNvPr id="5" name="Rectangle 4"/>
          <p:cNvSpPr/>
          <p:nvPr/>
        </p:nvSpPr>
        <p:spPr>
          <a:xfrm>
            <a:off x="10705795" y="6400800"/>
            <a:ext cx="877933" cy="307777"/>
          </a:xfrm>
          <a:prstGeom prst="rect">
            <a:avLst/>
          </a:prstGeom>
        </p:spPr>
        <p:txBody>
          <a:bodyPr wrap="none">
            <a:spAutoFit/>
          </a:bodyPr>
          <a:lstStyle/>
          <a:p>
            <a:r>
              <a:rPr lang="en-US" sz="1400" dirty="0">
                <a:solidFill>
                  <a:schemeClr val="bg1">
                    <a:lumMod val="50000"/>
                  </a:schemeClr>
                </a:solidFill>
              </a:rPr>
              <a:t>Pfizer, </a:t>
            </a:r>
            <a:r>
              <a:rPr lang="en-US" sz="1400" dirty="0" err="1">
                <a:solidFill>
                  <a:schemeClr val="bg1">
                    <a:lumMod val="50000"/>
                  </a:schemeClr>
                </a:solidFill>
              </a:rPr>
              <a:t>Inc</a:t>
            </a:r>
            <a:endParaRPr lang="en-US" sz="1400" dirty="0">
              <a:solidFill>
                <a:schemeClr val="bg1">
                  <a:lumMod val="50000"/>
                </a:schemeClr>
              </a:solidFill>
            </a:endParaRPr>
          </a:p>
        </p:txBody>
      </p:sp>
      <p:sp>
        <p:nvSpPr>
          <p:cNvPr id="10" name="Rectangle 9"/>
          <p:cNvSpPr/>
          <p:nvPr/>
        </p:nvSpPr>
        <p:spPr>
          <a:xfrm>
            <a:off x="609534" y="1612665"/>
            <a:ext cx="6473842" cy="830997"/>
          </a:xfrm>
          <a:prstGeom prst="rect">
            <a:avLst/>
          </a:prstGeom>
        </p:spPr>
        <p:txBody>
          <a:bodyPr wrap="square">
            <a:spAutoFit/>
          </a:bodyPr>
          <a:lstStyle/>
          <a:p>
            <a:r>
              <a:rPr lang="en-US" sz="2400" b="1" dirty="0">
                <a:solidFill>
                  <a:srgbClr val="002060"/>
                </a:solidFill>
              </a:rPr>
              <a:t>Case study: </a:t>
            </a:r>
            <a:r>
              <a:rPr lang="en-US" sz="2400" dirty="0">
                <a:solidFill>
                  <a:srgbClr val="002060"/>
                </a:solidFill>
              </a:rPr>
              <a:t>Manufacturing process for sertraline, the active ingredient in the popular drug Zoloft</a:t>
            </a:r>
            <a:r>
              <a:rPr lang="en-US" sz="2400" baseline="30000" dirty="0">
                <a:solidFill>
                  <a:srgbClr val="002060"/>
                </a:solidFill>
              </a:rPr>
              <a:t>®</a:t>
            </a:r>
          </a:p>
        </p:txBody>
      </p:sp>
      <p:sp>
        <p:nvSpPr>
          <p:cNvPr id="11" name="TextBox 10"/>
          <p:cNvSpPr txBox="1"/>
          <p:nvPr/>
        </p:nvSpPr>
        <p:spPr>
          <a:xfrm>
            <a:off x="491764" y="2751171"/>
            <a:ext cx="3316306" cy="369332"/>
          </a:xfrm>
          <a:prstGeom prst="rect">
            <a:avLst/>
          </a:prstGeom>
          <a:noFill/>
        </p:spPr>
        <p:txBody>
          <a:bodyPr wrap="square" rtlCol="0">
            <a:spAutoFit/>
          </a:bodyPr>
          <a:lstStyle/>
          <a:p>
            <a:r>
              <a:rPr lang="en-US" b="1" dirty="0"/>
              <a:t>Alternative sertraline synthesis:</a:t>
            </a:r>
          </a:p>
        </p:txBody>
      </p:sp>
      <p:cxnSp>
        <p:nvCxnSpPr>
          <p:cNvPr id="12" name="Straight Connector 11">
            <a:extLst>
              <a:ext uri="{FF2B5EF4-FFF2-40B4-BE49-F238E27FC236}">
                <a16:creationId xmlns:a16="http://schemas.microsoft.com/office/drawing/2014/main" id="{0E79E062-EA3F-430B-B93F-3B89D17947A6}"/>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A4B2572-A523-463A-AA86-21A6F2C4E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248" y="115243"/>
            <a:ext cx="2120900" cy="1371600"/>
          </a:xfrm>
          <a:prstGeom prst="rect">
            <a:avLst/>
          </a:prstGeom>
        </p:spPr>
      </p:pic>
      <p:sp>
        <p:nvSpPr>
          <p:cNvPr id="14" name="TextBox 13">
            <a:extLst>
              <a:ext uri="{FF2B5EF4-FFF2-40B4-BE49-F238E27FC236}">
                <a16:creationId xmlns:a16="http://schemas.microsoft.com/office/drawing/2014/main" id="{15575454-37F4-4655-A44F-58B40D3323E8}"/>
              </a:ext>
            </a:extLst>
          </p:cNvPr>
          <p:cNvSpPr txBox="1"/>
          <p:nvPr/>
        </p:nvSpPr>
        <p:spPr>
          <a:xfrm>
            <a:off x="2425148" y="368494"/>
            <a:ext cx="7520200"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Safer Solvents and Auxiliaries</a:t>
            </a:r>
          </a:p>
        </p:txBody>
      </p:sp>
      <p:pic>
        <p:nvPicPr>
          <p:cNvPr id="7" name="Picture 6">
            <a:extLst>
              <a:ext uri="{FF2B5EF4-FFF2-40B4-BE49-F238E27FC236}">
                <a16:creationId xmlns:a16="http://schemas.microsoft.com/office/drawing/2014/main" id="{70778724-93DB-4205-B3CE-E2E3D6E4AE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712" y="2437375"/>
            <a:ext cx="4210524" cy="3742688"/>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
        <p:nvSpPr>
          <p:cNvPr id="15" name="Rectangle 14">
            <a:extLst>
              <a:ext uri="{FF2B5EF4-FFF2-40B4-BE49-F238E27FC236}">
                <a16:creationId xmlns:a16="http://schemas.microsoft.com/office/drawing/2014/main" id="{9D117FEA-898F-4C14-A90C-6FF7808BB1D2}"/>
              </a:ext>
            </a:extLst>
          </p:cNvPr>
          <p:cNvSpPr/>
          <p:nvPr/>
        </p:nvSpPr>
        <p:spPr>
          <a:xfrm>
            <a:off x="685798" y="6425587"/>
            <a:ext cx="3171702" cy="276999"/>
          </a:xfrm>
          <a:prstGeom prst="rect">
            <a:avLst/>
          </a:prstGeom>
        </p:spPr>
        <p:txBody>
          <a:bodyPr wrap="none">
            <a:spAutoFit/>
          </a:bodyPr>
          <a:lstStyle/>
          <a:p>
            <a:pPr lvl="0"/>
            <a:r>
              <a:rPr lang="en-US" sz="1200" dirty="0">
                <a:solidFill>
                  <a:prstClr val="white">
                    <a:lumMod val="65000"/>
                  </a:prstClr>
                </a:solidFill>
              </a:rPr>
              <a:t>Image: Wikimedia Commons, Author: </a:t>
            </a:r>
            <a:r>
              <a:rPr lang="en-US" sz="1200" dirty="0" err="1">
                <a:solidFill>
                  <a:prstClr val="white">
                    <a:lumMod val="65000"/>
                  </a:prstClr>
                </a:solidFill>
              </a:rPr>
              <a:t>Ragesoss</a:t>
            </a:r>
            <a:r>
              <a:rPr lang="en-US" sz="1200" dirty="0">
                <a:solidFill>
                  <a:prstClr val="white">
                    <a:lumMod val="65000"/>
                  </a:prstClr>
                </a:solidFill>
              </a:rPr>
              <a:t> </a:t>
            </a:r>
          </a:p>
        </p:txBody>
      </p:sp>
    </p:spTree>
    <p:extLst>
      <p:ext uri="{BB962C8B-B14F-4D97-AF65-F5344CB8AC3E}">
        <p14:creationId xmlns:p14="http://schemas.microsoft.com/office/powerpoint/2010/main" val="3822029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Design for Energy Efficiency</a:t>
            </a:r>
          </a:p>
        </p:txBody>
      </p:sp>
      <p:sp>
        <p:nvSpPr>
          <p:cNvPr id="3" name="Rectangle 3"/>
          <p:cNvSpPr txBox="1">
            <a:spLocks noChangeArrowheads="1"/>
          </p:cNvSpPr>
          <p:nvPr/>
        </p:nvSpPr>
        <p:spPr>
          <a:xfrm>
            <a:off x="5085347" y="1295401"/>
            <a:ext cx="525378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dirty="0">
                <a:solidFill>
                  <a:prstClr val="black"/>
                </a:solidFill>
                <a:latin typeface="Calibri"/>
                <a:ea typeface="ＭＳ Ｐゴシック" panose="020B0600070205080204" pitchFamily="34" charset="-128"/>
              </a:rPr>
              <a:t>	</a:t>
            </a:r>
            <a:r>
              <a:rPr lang="en-US" altLang="en-US" sz="3600" dirty="0">
                <a:solidFill>
                  <a:prstClr val="black"/>
                </a:solidFill>
                <a:latin typeface="Calibri"/>
                <a:ea typeface="ＭＳ Ｐゴシック" panose="020B0600070205080204" pitchFamily="34" charset="-128"/>
              </a:rPr>
              <a:t>Energy requirements should be recognized for their environmental and economic impacts and should be minimized.  Synthetic methods should be conducted at ambient temperature and pressure.</a:t>
            </a:r>
          </a:p>
          <a:p>
            <a:pPr marL="609600" indent="-609600"/>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201" y="1108380"/>
            <a:ext cx="3681343" cy="502224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69274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5660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Prevention</a:t>
            </a:r>
          </a:p>
        </p:txBody>
      </p:sp>
      <p:sp>
        <p:nvSpPr>
          <p:cNvPr id="4" name="TextBox 3"/>
          <p:cNvSpPr txBox="1"/>
          <p:nvPr/>
        </p:nvSpPr>
        <p:spPr>
          <a:xfrm>
            <a:off x="5683951" y="2130587"/>
            <a:ext cx="4136922" cy="2308324"/>
          </a:xfrm>
          <a:prstGeom prst="rect">
            <a:avLst/>
          </a:prstGeom>
          <a:noFill/>
        </p:spPr>
        <p:txBody>
          <a:bodyPr wrap="square" rtlCol="0">
            <a:spAutoFit/>
          </a:bodyPr>
          <a:lstStyle/>
          <a:p>
            <a:r>
              <a:rPr lang="en-US" altLang="en-US" sz="3600" dirty="0">
                <a:solidFill>
                  <a:prstClr val="black"/>
                </a:solidFill>
                <a:latin typeface="Calibri"/>
                <a:ea typeface="ＭＳ Ｐゴシック" panose="020B0600070205080204" pitchFamily="34" charset="-128"/>
              </a:rPr>
              <a:t>It is better to prevent waste than to treat or clean up waste after it is formed.</a:t>
            </a:r>
          </a:p>
        </p:txBody>
      </p:sp>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200" y="590712"/>
            <a:ext cx="3568426" cy="5388074"/>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4253184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15686" y="1730230"/>
            <a:ext cx="522284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solidFill>
                  <a:prstClr val="black"/>
                </a:solidFill>
                <a:latin typeface="Calibri"/>
                <a:ea typeface="ＭＳ Ｐゴシック" panose="020B0600070205080204" pitchFamily="34" charset="-128"/>
              </a:rPr>
              <a:t>Thermal (electric)</a:t>
            </a:r>
          </a:p>
          <a:p>
            <a:r>
              <a:rPr lang="en-US" altLang="en-US" sz="2000">
                <a:solidFill>
                  <a:prstClr val="black"/>
                </a:solidFill>
                <a:latin typeface="Calibri"/>
                <a:ea typeface="ＭＳ Ｐゴシック" panose="020B0600070205080204" pitchFamily="34" charset="-128"/>
              </a:rPr>
              <a:t>Cooling (water condensers, water circulators)</a:t>
            </a:r>
          </a:p>
          <a:p>
            <a:r>
              <a:rPr lang="en-US" altLang="en-US" sz="2000">
                <a:solidFill>
                  <a:prstClr val="black"/>
                </a:solidFill>
                <a:latin typeface="Calibri"/>
                <a:ea typeface="ＭＳ Ｐゴシック" panose="020B0600070205080204" pitchFamily="34" charset="-128"/>
              </a:rPr>
              <a:t>Distillation </a:t>
            </a:r>
          </a:p>
          <a:p>
            <a:r>
              <a:rPr lang="en-US" altLang="en-US" sz="2000">
                <a:solidFill>
                  <a:prstClr val="black"/>
                </a:solidFill>
                <a:latin typeface="Calibri"/>
                <a:ea typeface="ＭＳ Ｐゴシック" panose="020B0600070205080204" pitchFamily="34" charset="-128"/>
              </a:rPr>
              <a:t>Equipment (lab hood)</a:t>
            </a:r>
          </a:p>
          <a:p>
            <a:r>
              <a:rPr lang="en-US" altLang="en-US" sz="2000">
                <a:solidFill>
                  <a:prstClr val="black"/>
                </a:solidFill>
                <a:latin typeface="Calibri"/>
                <a:ea typeface="ＭＳ Ｐゴシック" panose="020B0600070205080204" pitchFamily="34" charset="-128"/>
              </a:rPr>
              <a:t>Photo </a:t>
            </a:r>
          </a:p>
          <a:p>
            <a:r>
              <a:rPr lang="en-US" altLang="en-US" sz="2000">
                <a:solidFill>
                  <a:prstClr val="black"/>
                </a:solidFill>
                <a:latin typeface="Calibri"/>
                <a:ea typeface="ＭＳ Ｐゴシック" panose="020B0600070205080204" pitchFamily="34" charset="-128"/>
              </a:rPr>
              <a:t>Microwave</a:t>
            </a:r>
          </a:p>
          <a:p>
            <a:endParaRPr lang="en-US" altLang="en-US" sz="2000">
              <a:solidFill>
                <a:prstClr val="black"/>
              </a:solidFill>
              <a:latin typeface="Calibri"/>
              <a:ea typeface="ＭＳ Ｐゴシック" panose="020B0600070205080204" pitchFamily="34" charset="-128"/>
            </a:endParaRPr>
          </a:p>
          <a:p>
            <a:pPr>
              <a:buNone/>
            </a:pPr>
            <a:r>
              <a:rPr lang="en-US" altLang="en-US" sz="2000">
                <a:solidFill>
                  <a:prstClr val="black"/>
                </a:solidFill>
                <a:latin typeface="Calibri"/>
                <a:ea typeface="ＭＳ Ｐゴシック" panose="020B0600070205080204" pitchFamily="34" charset="-128"/>
              </a:rPr>
              <a:t>Source of energy:</a:t>
            </a:r>
          </a:p>
          <a:p>
            <a:r>
              <a:rPr lang="en-US" altLang="en-US" sz="2000">
                <a:solidFill>
                  <a:prstClr val="black"/>
                </a:solidFill>
                <a:latin typeface="Calibri"/>
                <a:ea typeface="ＭＳ Ｐゴシック" panose="020B0600070205080204" pitchFamily="34" charset="-128"/>
              </a:rPr>
              <a:t>Power plant – coal, oil, natural gas</a:t>
            </a:r>
            <a:endParaRPr lang="en-US" altLang="en-US" sz="2000" dirty="0">
              <a:solidFill>
                <a:prstClr val="black"/>
              </a:solidFill>
              <a:latin typeface="Calibri"/>
              <a:ea typeface="ＭＳ Ｐゴシック" panose="020B0600070205080204" pitchFamily="34" charset="-128"/>
            </a:endParaRPr>
          </a:p>
        </p:txBody>
      </p:sp>
      <p:sp>
        <p:nvSpPr>
          <p:cNvPr id="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Energy in a Chemical Process</a:t>
            </a:r>
            <a:endParaRPr lang="en-US" dirty="0">
              <a:solidFill>
                <a:prstClr val="black"/>
              </a:solidFill>
              <a:latin typeface="Calibri"/>
            </a:endParaRPr>
          </a:p>
        </p:txBody>
      </p:sp>
    </p:spTree>
    <p:extLst>
      <p:ext uri="{BB962C8B-B14F-4D97-AF65-F5344CB8AC3E}">
        <p14:creationId xmlns:p14="http://schemas.microsoft.com/office/powerpoint/2010/main" val="205867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691855" y="2559940"/>
            <a:ext cx="4954398" cy="17771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a:solidFill>
                  <a:prstClr val="black"/>
                </a:solidFill>
                <a:latin typeface="Calibri"/>
                <a:ea typeface="ＭＳ Ｐゴシック" panose="020B0600070205080204" pitchFamily="34" charset="-128"/>
              </a:rPr>
              <a:t>Monitoring, control and maintenance</a:t>
            </a:r>
          </a:p>
          <a:p>
            <a:r>
              <a:rPr lang="en-US" altLang="en-US" sz="2000">
                <a:solidFill>
                  <a:prstClr val="black"/>
                </a:solidFill>
                <a:latin typeface="Calibri"/>
                <a:ea typeface="ＭＳ Ｐゴシック" panose="020B0600070205080204" pitchFamily="34" charset="-128"/>
              </a:rPr>
              <a:t>Loss prevention</a:t>
            </a:r>
          </a:p>
          <a:p>
            <a:r>
              <a:rPr lang="en-US" altLang="en-US" sz="2000">
                <a:solidFill>
                  <a:prstClr val="black"/>
                </a:solidFill>
                <a:latin typeface="Calibri"/>
                <a:ea typeface="ＭＳ Ｐゴシック" panose="020B0600070205080204" pitchFamily="34" charset="-128"/>
              </a:rPr>
              <a:t>Waste heat recovery</a:t>
            </a:r>
          </a:p>
          <a:p>
            <a:r>
              <a:rPr lang="en-US" altLang="en-US" sz="2000">
                <a:solidFill>
                  <a:prstClr val="black"/>
                </a:solidFill>
                <a:latin typeface="Calibri"/>
                <a:ea typeface="ＭＳ Ｐゴシック" panose="020B0600070205080204" pitchFamily="34" charset="-128"/>
              </a:rPr>
              <a:t>Matching energy sources to requirements</a:t>
            </a:r>
            <a:endParaRPr lang="en-US" altLang="en-US" sz="2000" dirty="0">
              <a:solidFill>
                <a:prstClr val="black"/>
              </a:solidFill>
              <a:latin typeface="Calibri"/>
              <a:ea typeface="ＭＳ Ｐゴシック" panose="020B0600070205080204" pitchFamily="34" charset="-128"/>
            </a:endParaRPr>
          </a:p>
        </p:txBody>
      </p:sp>
      <p:sp>
        <p:nvSpPr>
          <p:cNvPr id="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Conservation of Thermal Energy</a:t>
            </a:r>
            <a:endParaRPr lang="en-US" dirty="0">
              <a:solidFill>
                <a:prstClr val="black"/>
              </a:solidFill>
              <a:latin typeface="Calibri"/>
            </a:endParaRPr>
          </a:p>
        </p:txBody>
      </p:sp>
    </p:spTree>
    <p:extLst>
      <p:ext uri="{BB962C8B-B14F-4D97-AF65-F5344CB8AC3E}">
        <p14:creationId xmlns:p14="http://schemas.microsoft.com/office/powerpoint/2010/main" val="40167590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Energy Usage</a:t>
            </a:r>
            <a:endParaRPr lang="en-US" dirty="0">
              <a:solidFill>
                <a:prstClr val="black"/>
              </a:solidFill>
              <a:latin typeface="Calibri"/>
            </a:endParaRPr>
          </a:p>
        </p:txBody>
      </p:sp>
      <p:sp>
        <p:nvSpPr>
          <p:cNvPr id="3" name="Rectangle 3"/>
          <p:cNvSpPr txBox="1">
            <a:spLocks noChangeArrowheads="1"/>
          </p:cNvSpPr>
          <p:nvPr/>
        </p:nvSpPr>
        <p:spPr>
          <a:xfrm>
            <a:off x="3574899" y="2208403"/>
            <a:ext cx="5164123" cy="20364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000">
                <a:solidFill>
                  <a:prstClr val="black"/>
                </a:solidFill>
                <a:latin typeface="Calibri"/>
                <a:ea typeface="ＭＳ Ｐゴシック" panose="020B0600070205080204" pitchFamily="34" charset="-128"/>
              </a:rPr>
              <a:t>Chemicals and petroleum industries account for 50% of industrial energy usage.</a:t>
            </a:r>
          </a:p>
          <a:p>
            <a:pPr>
              <a:buNone/>
            </a:pPr>
            <a:endParaRPr lang="en-US" altLang="en-US" sz="2000">
              <a:solidFill>
                <a:prstClr val="black"/>
              </a:solidFill>
              <a:latin typeface="Calibri"/>
              <a:ea typeface="ＭＳ Ｐゴシック" panose="020B0600070205080204" pitchFamily="34" charset="-128"/>
            </a:endParaRPr>
          </a:p>
          <a:p>
            <a:pPr>
              <a:buNone/>
            </a:pPr>
            <a:r>
              <a:rPr lang="en-US" altLang="en-US" sz="2000">
                <a:solidFill>
                  <a:prstClr val="black"/>
                </a:solidFill>
                <a:latin typeface="Calibri"/>
                <a:ea typeface="ＭＳ Ｐゴシック" panose="020B0600070205080204" pitchFamily="34" charset="-128"/>
              </a:rPr>
              <a:t>~1/4 of the energy used is consumed in distillation and drying processes.</a:t>
            </a:r>
            <a:endParaRPr lang="en-US" altLang="en-US" sz="2000" dirty="0">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2300381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414008" y="2623658"/>
            <a:ext cx="3962400" cy="18392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solidFill>
                  <a:prstClr val="black"/>
                </a:solidFill>
                <a:latin typeface="Calibri"/>
                <a:ea typeface="ＭＳ Ｐゴシック" panose="020B0600070205080204" pitchFamily="34" charset="-128"/>
              </a:rPr>
              <a:t>Photochemical Reactions</a:t>
            </a:r>
          </a:p>
          <a:p>
            <a:r>
              <a:rPr lang="en-US" altLang="en-US" sz="2000" dirty="0">
                <a:solidFill>
                  <a:prstClr val="black"/>
                </a:solidFill>
                <a:latin typeface="Calibri"/>
                <a:ea typeface="ＭＳ Ｐゴシック" panose="020B0600070205080204" pitchFamily="34" charset="-128"/>
              </a:rPr>
              <a:t>Microwave Reactions</a:t>
            </a:r>
          </a:p>
          <a:p>
            <a:r>
              <a:rPr lang="en-US" altLang="en-US" sz="2000" dirty="0">
                <a:solidFill>
                  <a:prstClr val="black"/>
                </a:solidFill>
                <a:latin typeface="Calibri"/>
                <a:ea typeface="ＭＳ Ｐゴシック" panose="020B0600070205080204" pitchFamily="34" charset="-128"/>
              </a:rPr>
              <a:t>Solid State Chemistry (</a:t>
            </a:r>
            <a:r>
              <a:rPr lang="en-US" altLang="en-US" sz="2000" dirty="0" err="1">
                <a:solidFill>
                  <a:prstClr val="black"/>
                </a:solidFill>
                <a:latin typeface="Calibri"/>
                <a:ea typeface="ＭＳ Ｐゴシック" panose="020B0600070205080204" pitchFamily="34" charset="-128"/>
              </a:rPr>
              <a:t>mechanochemistry</a:t>
            </a:r>
            <a:r>
              <a:rPr lang="en-US" altLang="en-US" sz="2000" dirty="0">
                <a:solidFill>
                  <a:prstClr val="black"/>
                </a:solidFill>
                <a:latin typeface="Calibri"/>
                <a:ea typeface="ＭＳ Ｐゴシック" panose="020B0600070205080204" pitchFamily="34" charset="-128"/>
              </a:rPr>
              <a:t>)</a:t>
            </a:r>
          </a:p>
        </p:txBody>
      </p:sp>
      <p:sp>
        <p:nvSpPr>
          <p:cNvPr id="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Alternative Forms of Energy</a:t>
            </a:r>
            <a:endParaRPr lang="en-US" dirty="0">
              <a:solidFill>
                <a:prstClr val="black"/>
              </a:solidFill>
              <a:latin typeface="Calibri"/>
            </a:endParaRPr>
          </a:p>
        </p:txBody>
      </p:sp>
    </p:spTree>
    <p:extLst>
      <p:ext uri="{BB962C8B-B14F-4D97-AF65-F5344CB8AC3E}">
        <p14:creationId xmlns:p14="http://schemas.microsoft.com/office/powerpoint/2010/main" val="1364375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644" y="2138141"/>
            <a:ext cx="10162282"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Atorvastatin, a cholesterol-lowering drug (Lipitor</a:t>
            </a:r>
            <a:r>
              <a:rPr lang="en-US" sz="2000" dirty="0">
                <a:latin typeface="Arial" panose="020B0604020202020204" pitchFamily="34" charset="0"/>
                <a:cs typeface="Arial" panose="020B0604020202020204" pitchFamily="34" charset="0"/>
                <a:sym typeface="Symbol" panose="05050102010706020507" pitchFamily="18" charset="2"/>
              </a:rPr>
              <a:t></a:t>
            </a:r>
            <a:r>
              <a:rPr lang="en-US" sz="2000" dirty="0">
                <a:latin typeface="Arial" panose="020B0604020202020204" pitchFamily="34" charset="0"/>
                <a:cs typeface="Arial" panose="020B0604020202020204" pitchFamily="34" charset="0"/>
              </a:rPr>
              <a:t>),  suffers from an energy-demanding synthesis as a result of two cryogenic reactions at - 70 </a:t>
            </a:r>
            <a:r>
              <a:rPr lang="en-US" sz="2000" baseline="30000"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C</a:t>
            </a:r>
          </a:p>
        </p:txBody>
      </p:sp>
      <p:sp>
        <p:nvSpPr>
          <p:cNvPr id="4" name="TextBox 3"/>
          <p:cNvSpPr txBox="1"/>
          <p:nvPr/>
        </p:nvSpPr>
        <p:spPr>
          <a:xfrm>
            <a:off x="1323079" y="2908041"/>
            <a:ext cx="9581467"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New </a:t>
            </a:r>
            <a:r>
              <a:rPr lang="en-US" sz="2400" b="1" i="1" dirty="0" err="1">
                <a:latin typeface="Arial" panose="020B0604020202020204" pitchFamily="34" charset="0"/>
                <a:cs typeface="Arial" panose="020B0604020202020204" pitchFamily="34" charset="0"/>
              </a:rPr>
              <a:t>biocatalytic</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synthesis uses enzyme DERA and shortens the process by removing two energy intensive chemical steps.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902" y="4869584"/>
            <a:ext cx="4848250" cy="102935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30327" y="4247930"/>
            <a:ext cx="4491668" cy="104839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5495" y="5414426"/>
            <a:ext cx="3868276" cy="1102073"/>
          </a:xfrm>
          <a:prstGeom prst="rect">
            <a:avLst/>
          </a:prstGeom>
        </p:spPr>
      </p:pic>
      <p:sp>
        <p:nvSpPr>
          <p:cNvPr id="13" name="Rectangle 12"/>
          <p:cNvSpPr/>
          <p:nvPr/>
        </p:nvSpPr>
        <p:spPr>
          <a:xfrm>
            <a:off x="298540" y="1604113"/>
            <a:ext cx="3766737" cy="461665"/>
          </a:xfrm>
          <a:prstGeom prst="rect">
            <a:avLst/>
          </a:prstGeom>
        </p:spPr>
        <p:txBody>
          <a:bodyPr wrap="none">
            <a:spAutoFit/>
          </a:bodyPr>
          <a:lstStyle/>
          <a:p>
            <a:pPr marL="91440" algn="ctr">
              <a:spcBef>
                <a:spcPct val="0"/>
              </a:spcBef>
            </a:pPr>
            <a:r>
              <a:rPr lang="en-US" altLang="x-none" sz="2400" b="1" dirty="0">
                <a:solidFill>
                  <a:srgbClr val="002060"/>
                </a:solidFill>
                <a:latin typeface="Arial" panose="020B0604020202020204" pitchFamily="34" charset="0"/>
                <a:cs typeface="Arial" panose="020B0604020202020204" pitchFamily="34" charset="0"/>
              </a:rPr>
              <a:t>Case Study: </a:t>
            </a:r>
            <a:r>
              <a:rPr lang="en-US" altLang="x-none" sz="2400" dirty="0">
                <a:solidFill>
                  <a:srgbClr val="002060"/>
                </a:solidFill>
                <a:latin typeface="Arial" panose="020B0604020202020204" pitchFamily="34" charset="0"/>
                <a:cs typeface="Arial" panose="020B0604020202020204" pitchFamily="34" charset="0"/>
              </a:rPr>
              <a:t>Atorvastatin</a:t>
            </a:r>
          </a:p>
        </p:txBody>
      </p:sp>
      <p:cxnSp>
        <p:nvCxnSpPr>
          <p:cNvPr id="10" name="Straight Connector 9">
            <a:extLst>
              <a:ext uri="{FF2B5EF4-FFF2-40B4-BE49-F238E27FC236}">
                <a16:creationId xmlns:a16="http://schemas.microsoft.com/office/drawing/2014/main" id="{8A304133-0081-4BB1-9056-AADA81074ECB}"/>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58EA996-D60A-44EC-A784-CC27046099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273" y="84452"/>
            <a:ext cx="2138875" cy="1346233"/>
          </a:xfrm>
          <a:prstGeom prst="rect">
            <a:avLst/>
          </a:prstGeom>
        </p:spPr>
      </p:pic>
      <p:sp>
        <p:nvSpPr>
          <p:cNvPr id="14" name="TextBox 13">
            <a:extLst>
              <a:ext uri="{FF2B5EF4-FFF2-40B4-BE49-F238E27FC236}">
                <a16:creationId xmlns:a16="http://schemas.microsoft.com/office/drawing/2014/main" id="{75B7060F-D89B-4C0F-A0DF-33C587AC76AE}"/>
              </a:ext>
            </a:extLst>
          </p:cNvPr>
          <p:cNvSpPr txBox="1"/>
          <p:nvPr/>
        </p:nvSpPr>
        <p:spPr>
          <a:xfrm>
            <a:off x="2425148" y="368494"/>
            <a:ext cx="7167347"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Design for Energy Efficiency</a:t>
            </a:r>
          </a:p>
        </p:txBody>
      </p:sp>
      <p:sp>
        <p:nvSpPr>
          <p:cNvPr id="12" name="TextBox 11">
            <a:extLst>
              <a:ext uri="{FF2B5EF4-FFF2-40B4-BE49-F238E27FC236}">
                <a16:creationId xmlns:a16="http://schemas.microsoft.com/office/drawing/2014/main" id="{A7751126-5C87-431B-ADA5-36CBC609B497}"/>
              </a:ext>
            </a:extLst>
          </p:cNvPr>
          <p:cNvSpPr txBox="1"/>
          <p:nvPr/>
        </p:nvSpPr>
        <p:spPr>
          <a:xfrm>
            <a:off x="209010" y="3876108"/>
            <a:ext cx="958146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DERA: deoxyribose-5-phosphate aldolase</a:t>
            </a:r>
          </a:p>
        </p:txBody>
      </p:sp>
      <p:sp>
        <p:nvSpPr>
          <p:cNvPr id="16" name="TextBox 15">
            <a:extLst>
              <a:ext uri="{FF2B5EF4-FFF2-40B4-BE49-F238E27FC236}">
                <a16:creationId xmlns:a16="http://schemas.microsoft.com/office/drawing/2014/main" id="{A3762790-2DBA-44C2-A9E5-FD856C0851B6}"/>
              </a:ext>
            </a:extLst>
          </p:cNvPr>
          <p:cNvSpPr txBox="1"/>
          <p:nvPr/>
        </p:nvSpPr>
        <p:spPr>
          <a:xfrm>
            <a:off x="5834152" y="4228621"/>
            <a:ext cx="862361" cy="307777"/>
          </a:xfrm>
          <a:prstGeom prst="rect">
            <a:avLst/>
          </a:prstGeom>
          <a:solidFill>
            <a:schemeClr val="bg1"/>
          </a:solidFill>
        </p:spPr>
        <p:txBody>
          <a:bodyPr wrap="square" rtlCol="0">
            <a:spAutoFit/>
          </a:bodyPr>
          <a:lstStyle/>
          <a:p>
            <a:pPr algn="r"/>
            <a:r>
              <a:rPr lang="en-US" sz="1400" dirty="0" err="1">
                <a:latin typeface="Arial" panose="020B0604020202020204" pitchFamily="34" charset="0"/>
                <a:cs typeface="Arial" panose="020B0604020202020204" pitchFamily="34" charset="0"/>
              </a:rPr>
              <a:t>CBzNH</a:t>
            </a:r>
            <a:endParaRPr lang="en-US" sz="14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D891F5F-F191-4533-9FF4-BC37B2278BB2}"/>
              </a:ext>
            </a:extLst>
          </p:cNvPr>
          <p:cNvSpPr txBox="1"/>
          <p:nvPr/>
        </p:nvSpPr>
        <p:spPr>
          <a:xfrm>
            <a:off x="8509633" y="4156985"/>
            <a:ext cx="862361" cy="307777"/>
          </a:xfrm>
          <a:prstGeom prst="rect">
            <a:avLst/>
          </a:prstGeom>
          <a:solidFill>
            <a:schemeClr val="bg1"/>
          </a:solidFill>
        </p:spPr>
        <p:txBody>
          <a:bodyPr wrap="square" rtlCol="0">
            <a:spAutoFit/>
          </a:bodyPr>
          <a:lstStyle/>
          <a:p>
            <a:pPr algn="r"/>
            <a:r>
              <a:rPr lang="en-US" sz="1400" dirty="0" err="1">
                <a:latin typeface="Arial" panose="020B0604020202020204" pitchFamily="34" charset="0"/>
                <a:cs typeface="Arial" panose="020B0604020202020204" pitchFamily="34" charset="0"/>
              </a:rPr>
              <a:t>CBzNH</a:t>
            </a:r>
            <a:endParaRPr lang="en-US" sz="14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BA16EC0-B5C7-4E0D-BA5B-9F2EBC816C0A}"/>
              </a:ext>
            </a:extLst>
          </p:cNvPr>
          <p:cNvSpPr txBox="1"/>
          <p:nvPr/>
        </p:nvSpPr>
        <p:spPr>
          <a:xfrm>
            <a:off x="5057604" y="4811827"/>
            <a:ext cx="862361" cy="307777"/>
          </a:xfrm>
          <a:prstGeom prst="rect">
            <a:avLst/>
          </a:prstGeom>
          <a:solidFill>
            <a:schemeClr val="bg1"/>
          </a:solidFill>
        </p:spPr>
        <p:txBody>
          <a:bodyPr wrap="square" rtlCol="0">
            <a:spAutoFit/>
          </a:bodyPr>
          <a:lstStyle/>
          <a:p>
            <a:pPr algn="ctr"/>
            <a:r>
              <a:rPr lang="en-US" sz="1400" dirty="0">
                <a:latin typeface="Arial" panose="020B0604020202020204" pitchFamily="34" charset="0"/>
                <a:cs typeface="Arial" panose="020B0604020202020204" pitchFamily="34" charset="0"/>
              </a:rPr>
              <a:t>DERA</a:t>
            </a:r>
          </a:p>
        </p:txBody>
      </p:sp>
    </p:spTree>
    <p:extLst>
      <p:ext uri="{BB962C8B-B14F-4D97-AF65-F5344CB8AC3E}">
        <p14:creationId xmlns:p14="http://schemas.microsoft.com/office/powerpoint/2010/main" val="1059004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Use of Renewable Feedstocks</a:t>
            </a:r>
          </a:p>
        </p:txBody>
      </p:sp>
      <p:sp>
        <p:nvSpPr>
          <p:cNvPr id="3" name="Rectangle 3"/>
          <p:cNvSpPr txBox="1">
            <a:spLocks noChangeArrowheads="1"/>
          </p:cNvSpPr>
          <p:nvPr/>
        </p:nvSpPr>
        <p:spPr>
          <a:xfrm>
            <a:off x="5775158" y="1600201"/>
            <a:ext cx="463616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dirty="0">
                <a:solidFill>
                  <a:prstClr val="black"/>
                </a:solidFill>
                <a:latin typeface="Calibri"/>
                <a:ea typeface="ＭＳ Ｐゴシック" panose="020B0600070205080204" pitchFamily="34" charset="-128"/>
              </a:rPr>
              <a:t>	</a:t>
            </a:r>
            <a:r>
              <a:rPr lang="en-US" altLang="en-US" sz="3600" dirty="0">
                <a:solidFill>
                  <a:prstClr val="black"/>
                </a:solidFill>
                <a:latin typeface="Calibri"/>
                <a:ea typeface="ＭＳ Ｐゴシック" panose="020B0600070205080204" pitchFamily="34" charset="-128"/>
              </a:rPr>
              <a:t>A raw material or feedstock should be renewable rather than depleting whenever technically and economically practical. </a:t>
            </a:r>
          </a:p>
          <a:p>
            <a:pPr marL="609600" indent="-609600"/>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68116" y="1345255"/>
            <a:ext cx="3907042" cy="5035853"/>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4194266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Biomaterials</a:t>
            </a:r>
            <a:br>
              <a:rPr lang="en-US" dirty="0">
                <a:solidFill>
                  <a:prstClr val="black"/>
                </a:solidFill>
                <a:latin typeface="Calibri"/>
              </a:rPr>
            </a:br>
            <a:endParaRPr lang="en-US" dirty="0">
              <a:solidFill>
                <a:prstClr val="black"/>
              </a:solidFill>
              <a:latin typeface="Calibri"/>
            </a:endParaRPr>
          </a:p>
        </p:txBody>
      </p:sp>
      <p:sp>
        <p:nvSpPr>
          <p:cNvPr id="3" name="Text Box 2"/>
          <p:cNvSpPr txBox="1">
            <a:spLocks noChangeArrowheads="1"/>
          </p:cNvSpPr>
          <p:nvPr/>
        </p:nvSpPr>
        <p:spPr bwMode="auto">
          <a:xfrm>
            <a:off x="3864610" y="2655888"/>
            <a:ext cx="458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a:solidFill>
                  <a:prstClr val="black"/>
                </a:solidFill>
                <a:latin typeface="Times New Roman" panose="02020603050405020304" pitchFamily="18" charset="0"/>
              </a:rPr>
              <a:t>Petroleum Products [Hydrocarbons]</a:t>
            </a:r>
          </a:p>
        </p:txBody>
      </p:sp>
      <p:grpSp>
        <p:nvGrpSpPr>
          <p:cNvPr id="4" name="Group 3"/>
          <p:cNvGrpSpPr>
            <a:grpSpLocks/>
          </p:cNvGrpSpPr>
          <p:nvPr/>
        </p:nvGrpSpPr>
        <p:grpSpPr bwMode="auto">
          <a:xfrm>
            <a:off x="3190717" y="990600"/>
            <a:ext cx="5930901" cy="1555750"/>
            <a:chOff x="1120" y="554"/>
            <a:chExt cx="3736" cy="980"/>
          </a:xfrm>
        </p:grpSpPr>
        <p:sp>
          <p:nvSpPr>
            <p:cNvPr id="5" name="Text Box 4"/>
            <p:cNvSpPr txBox="1">
              <a:spLocks noChangeArrowheads="1"/>
            </p:cNvSpPr>
            <p:nvPr/>
          </p:nvSpPr>
          <p:spPr bwMode="auto">
            <a:xfrm>
              <a:off x="1120" y="554"/>
              <a:ext cx="373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a:solidFill>
                    <a:prstClr val="black"/>
                  </a:solidFill>
                  <a:latin typeface="Times New Roman" panose="02020603050405020304" pitchFamily="18" charset="0"/>
                </a:rPr>
                <a:t>Biomaterials [Carbohydrates, Proteins, Lipids]</a:t>
              </a:r>
            </a:p>
            <a:p>
              <a:pPr algn="ctr" eaLnBrk="0" hangingPunct="0"/>
              <a:r>
                <a:rPr lang="en-US" altLang="en-US" sz="2400">
                  <a:solidFill>
                    <a:prstClr val="black"/>
                  </a:solidFill>
                  <a:latin typeface="Times New Roman" panose="02020603050405020304" pitchFamily="18" charset="0"/>
                </a:rPr>
                <a:t>Highly Functionalized Molecules</a:t>
              </a:r>
            </a:p>
          </p:txBody>
        </p:sp>
        <p:sp>
          <p:nvSpPr>
            <p:cNvPr id="6" name="AutoShape 5"/>
            <p:cNvSpPr>
              <a:spLocks noChangeArrowheads="1"/>
            </p:cNvSpPr>
            <p:nvPr/>
          </p:nvSpPr>
          <p:spPr bwMode="auto">
            <a:xfrm>
              <a:off x="2796" y="1140"/>
              <a:ext cx="384" cy="394"/>
            </a:xfrm>
            <a:prstGeom prst="downArrow">
              <a:avLst>
                <a:gd name="adj1" fmla="val 50000"/>
                <a:gd name="adj2" fmla="val 25651"/>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prstClr val="black"/>
                </a:solidFill>
                <a:latin typeface="Calibri"/>
              </a:endParaRPr>
            </a:p>
          </p:txBody>
        </p:sp>
      </p:grpSp>
      <p:grpSp>
        <p:nvGrpSpPr>
          <p:cNvPr id="7" name="Group 6"/>
          <p:cNvGrpSpPr>
            <a:grpSpLocks/>
          </p:cNvGrpSpPr>
          <p:nvPr/>
        </p:nvGrpSpPr>
        <p:grpSpPr bwMode="auto">
          <a:xfrm>
            <a:off x="2381091" y="3222626"/>
            <a:ext cx="7551738" cy="1190625"/>
            <a:chOff x="610" y="1960"/>
            <a:chExt cx="4757" cy="750"/>
          </a:xfrm>
        </p:grpSpPr>
        <p:sp>
          <p:nvSpPr>
            <p:cNvPr id="8" name="Text Box 7"/>
            <p:cNvSpPr txBox="1">
              <a:spLocks noChangeArrowheads="1"/>
            </p:cNvSpPr>
            <p:nvPr/>
          </p:nvSpPr>
          <p:spPr bwMode="auto">
            <a:xfrm>
              <a:off x="610" y="2422"/>
              <a:ext cx="4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a:solidFill>
                    <a:prstClr val="black"/>
                  </a:solidFill>
                  <a:latin typeface="Times New Roman" panose="02020603050405020304" pitchFamily="18" charset="0"/>
                </a:rPr>
                <a:t>Singly Functionalized Compounds [Olefins, Alkylchlorides]</a:t>
              </a:r>
            </a:p>
          </p:txBody>
        </p:sp>
        <p:sp>
          <p:nvSpPr>
            <p:cNvPr id="9" name="AutoShape 8"/>
            <p:cNvSpPr>
              <a:spLocks noChangeArrowheads="1"/>
            </p:cNvSpPr>
            <p:nvPr/>
          </p:nvSpPr>
          <p:spPr bwMode="auto">
            <a:xfrm>
              <a:off x="2796" y="1960"/>
              <a:ext cx="384" cy="394"/>
            </a:xfrm>
            <a:prstGeom prst="downArrow">
              <a:avLst>
                <a:gd name="adj1" fmla="val 50000"/>
                <a:gd name="adj2" fmla="val 25651"/>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prstClr val="black"/>
                </a:solidFill>
                <a:latin typeface="Calibri"/>
              </a:endParaRPr>
            </a:p>
          </p:txBody>
        </p:sp>
      </p:grpSp>
      <p:grpSp>
        <p:nvGrpSpPr>
          <p:cNvPr id="10" name="Group 9"/>
          <p:cNvGrpSpPr>
            <a:grpSpLocks/>
          </p:cNvGrpSpPr>
          <p:nvPr/>
        </p:nvGrpSpPr>
        <p:grpSpPr bwMode="auto">
          <a:xfrm>
            <a:off x="3989229" y="4522788"/>
            <a:ext cx="4335462" cy="1192212"/>
            <a:chOff x="1623" y="2779"/>
            <a:chExt cx="2731" cy="751"/>
          </a:xfrm>
        </p:grpSpPr>
        <p:sp>
          <p:nvSpPr>
            <p:cNvPr id="11" name="Text Box 10"/>
            <p:cNvSpPr txBox="1">
              <a:spLocks noChangeArrowheads="1"/>
            </p:cNvSpPr>
            <p:nvPr/>
          </p:nvSpPr>
          <p:spPr bwMode="auto">
            <a:xfrm>
              <a:off x="1623" y="3242"/>
              <a:ext cx="27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dirty="0">
                  <a:solidFill>
                    <a:prstClr val="black"/>
                  </a:solidFill>
                  <a:latin typeface="Times New Roman" panose="02020603050405020304" pitchFamily="18" charset="0"/>
                </a:rPr>
                <a:t>Highly Functionalized Molecules </a:t>
              </a:r>
            </a:p>
          </p:txBody>
        </p:sp>
        <p:sp>
          <p:nvSpPr>
            <p:cNvPr id="12" name="AutoShape 11"/>
            <p:cNvSpPr>
              <a:spLocks noChangeArrowheads="1"/>
            </p:cNvSpPr>
            <p:nvPr/>
          </p:nvSpPr>
          <p:spPr bwMode="auto">
            <a:xfrm>
              <a:off x="2796" y="2779"/>
              <a:ext cx="384" cy="394"/>
            </a:xfrm>
            <a:prstGeom prst="downArrow">
              <a:avLst>
                <a:gd name="adj1" fmla="val 50000"/>
                <a:gd name="adj2" fmla="val 25651"/>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solidFill>
                  <a:prstClr val="black"/>
                </a:solidFill>
                <a:latin typeface="Calibri"/>
              </a:endParaRPr>
            </a:p>
          </p:txBody>
        </p:sp>
      </p:grpSp>
    </p:spTree>
    <p:extLst>
      <p:ext uri="{BB962C8B-B14F-4D97-AF65-F5344CB8AC3E}">
        <p14:creationId xmlns:p14="http://schemas.microsoft.com/office/powerpoint/2010/main" val="39177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N02013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91001" y="0"/>
            <a:ext cx="1674813" cy="17351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AN02011_[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1"/>
            <a:ext cx="2362200" cy="17684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AN01793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0" y="0"/>
            <a:ext cx="2286000" cy="1677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AN02012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76400" y="152400"/>
            <a:ext cx="2133600" cy="13858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HM00029_[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29200" y="5029200"/>
            <a:ext cx="1200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H01075_[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62400" y="2819400"/>
            <a:ext cx="3886200" cy="2084388"/>
          </a:xfrm>
          <a:prstGeom prst="rect">
            <a:avLst/>
          </a:prstGeom>
          <a:noFill/>
          <a:extLst>
            <a:ext uri="{909E8E84-426E-40DD-AFC4-6F175D3DCCD1}">
              <a14:hiddenFill xmlns:a14="http://schemas.microsoft.com/office/drawing/2010/main">
                <a:solidFill>
                  <a:srgbClr val="FFFFFF"/>
                </a:solidFill>
              </a14:hiddenFill>
            </a:ext>
          </a:extLst>
        </p:spPr>
      </p:pic>
      <p:sp>
        <p:nvSpPr>
          <p:cNvPr id="8" name="Oval 14"/>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9" name="Oval 15"/>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0" name="Oval 16"/>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1" name="Oval 17"/>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2" name="Oval 18"/>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3" name="Oval 19"/>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4" name="Oval 20"/>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5" name="Oval 21"/>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6" name="Oval 22"/>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7" name="Oval 23"/>
          <p:cNvSpPr>
            <a:spLocks noChangeArrowheads="1"/>
          </p:cNvSpPr>
          <p:nvPr/>
        </p:nvSpPr>
        <p:spPr bwMode="auto">
          <a:xfrm>
            <a:off x="5486400" y="4343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Tree>
    <p:extLst>
      <p:ext uri="{BB962C8B-B14F-4D97-AF65-F5344CB8AC3E}">
        <p14:creationId xmlns:p14="http://schemas.microsoft.com/office/powerpoint/2010/main" val="2696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1500"/>
                            </p:stCondLst>
                            <p:childTnLst>
                              <p:par>
                                <p:cTn id="17" presetID="0" presetClass="path" presetSubtype="0" accel="50000" decel="50000" fill="hold" nodeType="afterEffect">
                                  <p:stCondLst>
                                    <p:cond delay="0"/>
                                  </p:stCondLst>
                                  <p:childTnLst>
                                    <p:animMotion origin="layout" path="M -4.72222E-6 -7.03704E-6 C -0.00572 0.01087 -0.0151 0.01689 -0.02256 0.02546 C -0.0269 0.03032 -0.02881 0.0368 -0.03333 0.04143 C -0.03784 0.04583 -0.04409 0.04559 -0.04878 0.0493 C -0.05416 0.0537 -0.05729 0.06087 -0.06302 0.06365 C -0.06631 0.06921 -0.06701 0.07407 -0.07135 0.07777 C -0.07291 0.08772 -0.07326 0.09652 -0.07743 0.10485 C -0.07968 0.11504 -0.08628 0.12106 -0.08923 0.13032 C -0.09062 0.13495 -0.08993 0.14143 -0.09288 0.14444 C -0.09687 0.1486 -0.09791 0.1486 -0.1 0.15416 C -0.10277 0.16133 -0.10399 0.16897 -0.1059 0.17638 C -0.10868 0.18703 -0.11284 0.19652 -0.11666 0.20647 C -0.11909 0.21272 -0.11996 0.21735 -0.12378 0.22221 C -0.12673 0.23379 -0.12482 0.22916 -0.12847 0.23657 C -0.12881 0.23865 -0.12916 0.24096 -0.12968 0.24305 C -0.13038 0.24629 -0.13211 0.25254 -0.13211 0.25254 C -0.13368 0.26758 -0.13819 0.28055 -0.14045 0.29536 C -0.14201 0.32337 -0.1434 0.35555 -0.1559 0.37939 C -0.15677 0.38263 -0.15746 0.38564 -0.15833 0.38888 C -0.15868 0.3905 -0.15954 0.39374 -0.15954 0.39374 C -0.16163 0.41342 -0.16076 0.43333 -0.15711 0.45254 C -0.15625 0.46527 -0.15347 0.47777 -0.15347 0.4905 " pathEditMode="relative" ptsTypes="fffffffffffffffffffffA">
                                      <p:cBhvr>
                                        <p:cTn id="18" dur="2000" fill="hold"/>
                                        <p:tgtEl>
                                          <p:spTgt spid="3"/>
                                        </p:tgtEl>
                                        <p:attrNameLst>
                                          <p:attrName>ppt_x</p:attrName>
                                          <p:attrName>ppt_y</p:attrName>
                                        </p:attrNameLst>
                                      </p:cBhvr>
                                    </p:animMotion>
                                  </p:childTnLst>
                                  <p:subTnLst>
                                    <p:set>
                                      <p:cBhvr override="childStyle">
                                        <p:cTn dur="1" fill="hold" display="0" masterRel="sameClick" afterEffect="1">
                                          <p:stCondLst>
                                            <p:cond evt="end" delay="0">
                                              <p:tn val="17"/>
                                            </p:cond>
                                          </p:stCondLst>
                                        </p:cTn>
                                        <p:tgtEl>
                                          <p:spTgt spid="3"/>
                                        </p:tgtEl>
                                        <p:attrNameLst>
                                          <p:attrName>style.visibility</p:attrName>
                                        </p:attrNameLst>
                                      </p:cBhvr>
                                      <p:to>
                                        <p:strVal val="hidden"/>
                                      </p:to>
                                    </p:set>
                                  </p:subTnLst>
                                </p:cTn>
                              </p:par>
                              <p:par>
                                <p:cTn id="19" presetID="0" presetClass="path" presetSubtype="0" accel="50000" decel="50000" fill="hold" nodeType="withEffect">
                                  <p:stCondLst>
                                    <p:cond delay="0"/>
                                  </p:stCondLst>
                                  <p:childTnLst>
                                    <p:animMotion origin="layout" path="M 5.55556E-7 -3.33333E-6 C 0.00139 0.00672 0.00503 0.01042 0.00833 0.01597 C 0.00972 0.02246 0.01128 0.025 0.01545 0.02871 C 0.01823 0.03449 0.0224 0.03843 0.025 0.04445 C 0.02882 0.05371 0.02899 0.06389 0.03437 0.07153 C 0.03611 0.07871 0.03871 0.08496 0.04045 0.09213 C 0.0408 0.09375 0.04167 0.09699 0.04167 0.09699 C 0.04271 0.11597 0.04375 0.11667 0.04757 0.13195 C 0.04792 0.14144 0.04809 0.15093 0.04878 0.16042 C 0.04983 0.17384 0.05347 0.18658 0.05469 0.2 C 0.05625 0.21667 0.0559 0.23449 0.05937 0.25093 C 0.06302 0.26806 0.06736 0.28426 0.07014 0.30162 C 0.06944 0.32014 0.06684 0.34028 0.06892 0.3588 C 0.06823 0.38959 0.07031 0.41644 0.06302 0.44445 C 0.0625 0.45301 0.06198 0.4669 0.06059 0.47639 C 0.05816 0.49144 0.05833 0.48334 0.05833 0.48889 " pathEditMode="relative" ptsTypes="fffffffffffffffA">
                                      <p:cBhvr>
                                        <p:cTn id="20"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19"/>
                                            </p:cond>
                                          </p:stCondLst>
                                        </p:cTn>
                                        <p:tgtEl>
                                          <p:spTgt spid="2"/>
                                        </p:tgtEl>
                                        <p:attrNameLst>
                                          <p:attrName>style.visibility</p:attrName>
                                        </p:attrNameLst>
                                      </p:cBhvr>
                                      <p:to>
                                        <p:strVal val="hidden"/>
                                      </p:to>
                                    </p:set>
                                  </p:subTnLst>
                                </p:cTn>
                              </p:par>
                              <p:par>
                                <p:cTn id="21" presetID="0" presetClass="path" presetSubtype="0" accel="50000" decel="50000" fill="hold" nodeType="withEffect">
                                  <p:stCondLst>
                                    <p:cond delay="0"/>
                                  </p:stCondLst>
                                  <p:childTnLst>
                                    <p:animMotion origin="layout" path="M -8.33333E-7 -2.59259E-6 C 0.01112 0.00486 0.02292 0.00625 0.03455 0.00787 C 0.03924 0.01204 0.04393 0.01134 0.04896 0.01435 C 0.05834 0.01991 0.06598 0.02338 0.07622 0.02546 C 0.07934 0.02755 0.08264 0.02963 0.08577 0.03171 C 0.08889 0.0338 0.09063 0.03912 0.0941 0.03982 C 0.10521 0.0419 0.11632 0.04329 0.12743 0.04445 C 0.129 0.04491 0.13073 0.04514 0.1323 0.04607 C 0.13351 0.04676 0.13438 0.04861 0.13577 0.04931 C 0.14653 0.05394 0.15816 0.05509 0.1691 0.0588 C 0.17796 0.06181 0.18473 0.06667 0.1941 0.06829 C 0.20487 0.07315 0.21563 0.07755 0.22622 0.08264 C 0.2323 0.08565 0.23768 0.09051 0.24289 0.09537 C 0.24497 0.09722 0.24775 0.09699 0.25 0.09838 C 0.25434 0.10116 0.25886 0.1037 0.2632 0.10648 C 0.27101 0.11157 0.27952 0.12546 0.28698 0.1287 C 0.2882 0.13032 0.28924 0.13195 0.29063 0.13333 C 0.29289 0.13565 0.29775 0.13982 0.29775 0.13982 C 0.29844 0.14144 0.29896 0.14306 0.3 0.14445 C 0.30105 0.14583 0.30278 0.1463 0.30365 0.14769 C 0.30434 0.14884 0.30434 0.15093 0.30487 0.15232 C 0.30556 0.15394 0.30625 0.15579 0.3073 0.15718 C 0.31303 0.16574 0.31268 0.16505 0.31789 0.16991 C 0.32084 0.18125 0.3165 0.16713 0.32275 0.1794 C 0.32344 0.18079 0.32327 0.18287 0.32396 0.18426 C 0.32483 0.18611 0.32639 0.18727 0.32743 0.18889 C 0.33021 0.19352 0.33143 0.19954 0.33334 0.20486 C 0.33386 0.21204 0.33421 0.2213 0.33577 0.2287 C 0.33646 0.23195 0.3382 0.2382 0.3382 0.2382 C 0.33976 0.25556 0.34271 0.27176 0.34532 0.28866 C 0.34254 0.32593 0.34879 0.37546 0.3323 0.40949 C 0.33004 0.4213 0.32726 0.43264 0.325 0.44445 C 0.32605 0.45972 0.32865 0.48935 0.32865 0.50648 " pathEditMode="relative" ptsTypes="ffffffffffffffffffffffffffffffffA">
                                      <p:cBhvr>
                                        <p:cTn id="22" dur="2000" fill="hold"/>
                                        <p:tgtEl>
                                          <p:spTgt spid="5"/>
                                        </p:tgtEl>
                                        <p:attrNameLst>
                                          <p:attrName>ppt_x</p:attrName>
                                          <p:attrName>ppt_y</p:attrName>
                                        </p:attrNameLst>
                                      </p:cBhvr>
                                    </p:animMotion>
                                  </p:childTnLst>
                                  <p:subTnLst>
                                    <p:set>
                                      <p:cBhvr override="childStyle">
                                        <p:cTn dur="1" fill="hold" display="0" masterRel="sameClick" afterEffect="1">
                                          <p:stCondLst>
                                            <p:cond evt="end" delay="0">
                                              <p:tn val="21"/>
                                            </p:cond>
                                          </p:stCondLst>
                                        </p:cTn>
                                        <p:tgtEl>
                                          <p:spTgt spid="5"/>
                                        </p:tgtEl>
                                        <p:attrNameLst>
                                          <p:attrName>style.visibility</p:attrName>
                                        </p:attrNameLst>
                                      </p:cBhvr>
                                      <p:to>
                                        <p:strVal val="hidden"/>
                                      </p:to>
                                    </p:set>
                                  </p:subTnLst>
                                </p:cTn>
                              </p:par>
                              <p:par>
                                <p:cTn id="23" presetID="0" presetClass="path" presetSubtype="0" accel="50000" decel="50000" fill="hold" nodeType="withEffect">
                                  <p:stCondLst>
                                    <p:cond delay="0"/>
                                  </p:stCondLst>
                                  <p:childTnLst>
                                    <p:animMotion origin="layout" path="M 3.33333E-6 3.33333E-6 C -0.0257 -0.00579 0.00277 3.33333E-6 -0.06077 3.33333E-6 C -0.07327 3.33333E-6 -0.08872 -0.00533 -0.10122 -0.00648 C -0.11268 -0.0088 -0.12205 -0.00417 -0.13334 -0.00324 C -0.14479 -0.00232 -0.15643 -0.00208 -0.16789 -0.00162 C -0.18039 0.00417 -0.19601 0.00139 -0.20955 0.00301 C -0.22014 0.00602 -0.2217 0.0081 -0.23455 0.00949 C -0.24236 0.01227 -0.24514 0.01458 -0.24757 0.02685 C -0.25035 0.0412 -0.24688 0.03819 -0.25365 0.0412 C -0.25643 0.04375 -0.26111 0.04467 -0.26198 0.04907 C -0.26285 0.05278 -0.26285 0.05694 -0.26424 0.06018 C -0.27205 0.07801 -0.26407 0.05139 -0.27032 0.0713 C -0.27049 0.07199 -0.27205 0.08009 -0.27257 0.08079 C -0.27396 0.08264 -0.27882 0.08472 -0.28091 0.08565 C -0.28525 0.08981 -0.2849 0.09028 -0.28924 0.0919 C -0.2941 0.09352 -0.30365 0.09676 -0.30365 0.09676 C -0.30782 0.09977 -0.31268 0.10116 -0.31667 0.10463 C -0.31997 0.10764 -0.32309 0.11088 -0.32622 0.11412 C -0.32743 0.11528 -0.32969 0.11736 -0.32969 0.11736 C -0.33559 0.12893 -0.33334 0.12338 -0.33698 0.13333 C -0.33837 0.14375 -0.34289 0.14722 -0.34757 0.15555 C -0.34844 0.15717 -0.34914 0.1588 -0.35 0.16018 C -0.35191 0.16296 -0.35417 0.16505 -0.35591 0.16805 C -0.35729 0.1706 -0.35799 0.17384 -0.35955 0.17616 C -0.36077 0.17801 -0.36268 0.17917 -0.36424 0.18079 C -0.36563 0.18217 -0.36684 0.1838 -0.36789 0.18565 C -0.37257 0.19305 -0.37344 0.20393 -0.37969 0.20949 C -0.38021 0.20995 -0.38629 0.21227 -0.38698 0.2125 C -0.3915 0.22199 -0.39723 0.22963 -0.40122 0.23958 C -0.40226 0.25046 -0.40313 0.26088 -0.40591 0.2713 C -0.40816 0.29167 -0.40747 0.28241 -0.40834 0.31389 C -0.4092 0.34236 -0.40434 0.3544 -0.41302 0.37292 C -0.41615 0.38935 -0.41198 0.36991 -0.41667 0.38403 C -0.41771 0.38704 -0.4191 0.39352 -0.4191 0.39352 C -0.42136 0.42245 -0.42066 0.44977 -0.4191 0.47917 C -0.41858 0.48981 -0.41563 0.50463 -0.41424 0.51574 C -0.41389 0.51898 -0.41198 0.52523 -0.41198 0.52523 " pathEditMode="relative" ptsTypes="ffffffffffffffffffffffffffffffffffffA">
                                      <p:cBhvr>
                                        <p:cTn id="24" dur="2000" fill="hold"/>
                                        <p:tgtEl>
                                          <p:spTgt spid="4"/>
                                        </p:tgtEl>
                                        <p:attrNameLst>
                                          <p:attrName>ppt_x</p:attrName>
                                          <p:attrName>ppt_y</p:attrName>
                                        </p:attrNameLst>
                                      </p:cBhvr>
                                    </p:animMotion>
                                  </p:childTnLst>
                                  <p:subTnLst>
                                    <p:set>
                                      <p:cBhvr override="childStyle">
                                        <p:cTn dur="1" fill="hold" display="0" masterRel="sameClick" afterEffect="1">
                                          <p:stCondLst>
                                            <p:cond evt="end" delay="0">
                                              <p:tn val="23"/>
                                            </p:cond>
                                          </p:stCondLst>
                                        </p:cTn>
                                        <p:tgtEl>
                                          <p:spTgt spid="4"/>
                                        </p:tgtEl>
                                        <p:attrNameLst>
                                          <p:attrName>style.visibility</p:attrName>
                                        </p:attrNameLst>
                                      </p:cBhvr>
                                      <p:to>
                                        <p:strVal val="hidden"/>
                                      </p:to>
                                    </p:set>
                                  </p:sub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32" dur="500" fill="hold"/>
                                        <p:tgtEl>
                                          <p:spTgt spid="8"/>
                                        </p:tgtEl>
                                        <p:attrNameLst>
                                          <p:attrName>ppt_x</p:attrName>
                                          <p:attrName>ppt_y</p:attrName>
                                        </p:attrNameLst>
                                      </p:cBhvr>
                                    </p:animMotion>
                                  </p:childTnLst>
                                  <p:subTnLst>
                                    <p:set>
                                      <p:cBhvr override="childStyle">
                                        <p:cTn dur="1" fill="hold" display="0" masterRel="sameClick" afterEffect="1">
                                          <p:stCondLst>
                                            <p:cond evt="end" delay="0">
                                              <p:tn val="31"/>
                                            </p:cond>
                                          </p:stCondLst>
                                        </p:cTn>
                                        <p:tgtEl>
                                          <p:spTgt spid="8"/>
                                        </p:tgtEl>
                                        <p:attrNameLst>
                                          <p:attrName>style.visibility</p:attrName>
                                        </p:attrNameLst>
                                      </p:cBhvr>
                                      <p:to>
                                        <p:strVal val="hidden"/>
                                      </p:to>
                                    </p:set>
                                  </p:subTnLst>
                                </p:cTn>
                              </p:par>
                            </p:childTnLst>
                          </p:cTn>
                        </p:par>
                        <p:par>
                          <p:cTn id="33" fill="hold">
                            <p:stCondLst>
                              <p:cond delay="4000"/>
                            </p:stCondLst>
                            <p:childTnLst>
                              <p:par>
                                <p:cTn id="34" presetID="1"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childTnLst>
                                </p:cTn>
                              </p:par>
                              <p:par>
                                <p:cTn id="36"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37" dur="500" fill="hold"/>
                                        <p:tgtEl>
                                          <p:spTgt spid="9"/>
                                        </p:tgtEl>
                                        <p:attrNameLst>
                                          <p:attrName>ppt_x</p:attrName>
                                          <p:attrName>ppt_y</p:attrName>
                                        </p:attrNameLst>
                                      </p:cBhvr>
                                    </p:animMotion>
                                  </p:childTnLst>
                                  <p:subTnLst>
                                    <p:set>
                                      <p:cBhvr override="childStyle">
                                        <p:cTn dur="1" fill="hold" display="0" masterRel="sameClick" afterEffect="1">
                                          <p:stCondLst>
                                            <p:cond evt="end" delay="0">
                                              <p:tn val="36"/>
                                            </p:cond>
                                          </p:stCondLst>
                                        </p:cTn>
                                        <p:tgtEl>
                                          <p:spTgt spid="9"/>
                                        </p:tgtEl>
                                        <p:attrNameLst>
                                          <p:attrName>style.visibility</p:attrName>
                                        </p:attrNameLst>
                                      </p:cBhvr>
                                      <p:to>
                                        <p:strVal val="hidden"/>
                                      </p:to>
                                    </p:set>
                                  </p:subTnLst>
                                </p:cTn>
                              </p:par>
                            </p:childTnLst>
                          </p:cTn>
                        </p:par>
                        <p:par>
                          <p:cTn id="38" fill="hold">
                            <p:stCondLst>
                              <p:cond delay="45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42" dur="500" fill="hold"/>
                                        <p:tgtEl>
                                          <p:spTgt spid="10"/>
                                        </p:tgtEl>
                                        <p:attrNameLst>
                                          <p:attrName>ppt_x</p:attrName>
                                          <p:attrName>ppt_y</p:attrName>
                                        </p:attrNameLst>
                                      </p:cBhvr>
                                    </p:animMotion>
                                  </p:childTnLst>
                                  <p:subTnLst>
                                    <p:set>
                                      <p:cBhvr override="childStyle">
                                        <p:cTn dur="1" fill="hold" display="0" masterRel="sameClick" afterEffect="1">
                                          <p:stCondLst>
                                            <p:cond evt="end" delay="0">
                                              <p:tn val="41"/>
                                            </p:cond>
                                          </p:stCondLst>
                                        </p:cTn>
                                        <p:tgtEl>
                                          <p:spTgt spid="10"/>
                                        </p:tgtEl>
                                        <p:attrNameLst>
                                          <p:attrName>style.visibility</p:attrName>
                                        </p:attrNameLst>
                                      </p:cBhvr>
                                      <p:to>
                                        <p:strVal val="hidden"/>
                                      </p:to>
                                    </p:set>
                                  </p:subTnLst>
                                </p:cTn>
                              </p:par>
                            </p:childTnLst>
                          </p:cTn>
                        </p:par>
                        <p:par>
                          <p:cTn id="43" fill="hold">
                            <p:stCondLst>
                              <p:cond delay="5000"/>
                            </p:stCondLst>
                            <p:childTnLst>
                              <p:par>
                                <p:cTn id="44" presetID="1"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par>
                                <p:cTn id="46"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47" dur="500" fill="hold"/>
                                        <p:tgtEl>
                                          <p:spTgt spid="11"/>
                                        </p:tgtEl>
                                        <p:attrNameLst>
                                          <p:attrName>ppt_x</p:attrName>
                                          <p:attrName>ppt_y</p:attrName>
                                        </p:attrNameLst>
                                      </p:cBhvr>
                                    </p:animMotion>
                                  </p:childTnLst>
                                  <p:subTnLst>
                                    <p:set>
                                      <p:cBhvr override="childStyle">
                                        <p:cTn dur="1" fill="hold" display="0" masterRel="sameClick" afterEffect="1">
                                          <p:stCondLst>
                                            <p:cond evt="end" delay="0">
                                              <p:tn val="46"/>
                                            </p:cond>
                                          </p:stCondLst>
                                        </p:cTn>
                                        <p:tgtEl>
                                          <p:spTgt spid="11"/>
                                        </p:tgtEl>
                                        <p:attrNameLst>
                                          <p:attrName>style.visibility</p:attrName>
                                        </p:attrNameLst>
                                      </p:cBhvr>
                                      <p:to>
                                        <p:strVal val="hidden"/>
                                      </p:to>
                                    </p:set>
                                  </p:subTnLst>
                                </p:cTn>
                              </p:par>
                            </p:childTnLst>
                          </p:cTn>
                        </p:par>
                        <p:par>
                          <p:cTn id="48" fill="hold">
                            <p:stCondLst>
                              <p:cond delay="5500"/>
                            </p:stCondLst>
                            <p:childTnLst>
                              <p:par>
                                <p:cTn id="49" presetID="1"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52" dur="500" fill="hold"/>
                                        <p:tgtEl>
                                          <p:spTgt spid="12"/>
                                        </p:tgtEl>
                                        <p:attrNameLst>
                                          <p:attrName>ppt_x</p:attrName>
                                          <p:attrName>ppt_y</p:attrName>
                                        </p:attrNameLst>
                                      </p:cBhvr>
                                    </p:animMotion>
                                  </p:childTnLst>
                                  <p:subTnLst>
                                    <p:set>
                                      <p:cBhvr override="childStyle">
                                        <p:cTn dur="1" fill="hold" display="0" masterRel="sameClick" afterEffect="1">
                                          <p:stCondLst>
                                            <p:cond evt="end" delay="0">
                                              <p:tn val="51"/>
                                            </p:cond>
                                          </p:stCondLst>
                                        </p:cTn>
                                        <p:tgtEl>
                                          <p:spTgt spid="12"/>
                                        </p:tgtEl>
                                        <p:attrNameLst>
                                          <p:attrName>style.visibility</p:attrName>
                                        </p:attrNameLst>
                                      </p:cBhvr>
                                      <p:to>
                                        <p:strVal val="hidden"/>
                                      </p:to>
                                    </p:set>
                                  </p:subTnLst>
                                </p:cTn>
                              </p:par>
                            </p:childTnLst>
                          </p:cTn>
                        </p:par>
                        <p:par>
                          <p:cTn id="53" fill="hold">
                            <p:stCondLst>
                              <p:cond delay="6000"/>
                            </p:stCondLst>
                            <p:childTnLst>
                              <p:par>
                                <p:cTn id="54" presetID="1" presetClass="entr" presetSubtype="0"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57" dur="500" fill="hold"/>
                                        <p:tgtEl>
                                          <p:spTgt spid="13"/>
                                        </p:tgtEl>
                                        <p:attrNameLst>
                                          <p:attrName>ppt_x</p:attrName>
                                          <p:attrName>ppt_y</p:attrName>
                                        </p:attrNameLst>
                                      </p:cBhvr>
                                    </p:animMotion>
                                  </p:childTnLst>
                                  <p:subTnLst>
                                    <p:set>
                                      <p:cBhvr override="childStyle">
                                        <p:cTn dur="1" fill="hold" display="0" masterRel="sameClick" afterEffect="1">
                                          <p:stCondLst>
                                            <p:cond evt="end" delay="0">
                                              <p:tn val="56"/>
                                            </p:cond>
                                          </p:stCondLst>
                                        </p:cTn>
                                        <p:tgtEl>
                                          <p:spTgt spid="13"/>
                                        </p:tgtEl>
                                        <p:attrNameLst>
                                          <p:attrName>style.visibility</p:attrName>
                                        </p:attrNameLst>
                                      </p:cBhvr>
                                      <p:to>
                                        <p:strVal val="hidden"/>
                                      </p:to>
                                    </p:set>
                                  </p:subTnLst>
                                </p:cTn>
                              </p:par>
                            </p:childTnLst>
                          </p:cTn>
                        </p:par>
                        <p:par>
                          <p:cTn id="58" fill="hold">
                            <p:stCondLst>
                              <p:cond delay="6500"/>
                            </p:stCondLst>
                            <p:childTnLst>
                              <p:par>
                                <p:cTn id="59" presetID="1" presetClass="entr" presetSubtype="0"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62" dur="500" fill="hold"/>
                                        <p:tgtEl>
                                          <p:spTgt spid="14"/>
                                        </p:tgtEl>
                                        <p:attrNameLst>
                                          <p:attrName>ppt_x</p:attrName>
                                          <p:attrName>ppt_y</p:attrName>
                                        </p:attrNameLst>
                                      </p:cBhvr>
                                    </p:animMotion>
                                  </p:childTnLst>
                                  <p:subTnLst>
                                    <p:set>
                                      <p:cBhvr override="childStyle">
                                        <p:cTn dur="1" fill="hold" display="0" masterRel="sameClick" afterEffect="1">
                                          <p:stCondLst>
                                            <p:cond evt="end" delay="0">
                                              <p:tn val="61"/>
                                            </p:cond>
                                          </p:stCondLst>
                                        </p:cTn>
                                        <p:tgtEl>
                                          <p:spTgt spid="14"/>
                                        </p:tgtEl>
                                        <p:attrNameLst>
                                          <p:attrName>style.visibility</p:attrName>
                                        </p:attrNameLst>
                                      </p:cBhvr>
                                      <p:to>
                                        <p:strVal val="hidden"/>
                                      </p:to>
                                    </p:set>
                                  </p:subTnLst>
                                </p:cTn>
                              </p:par>
                            </p:childTnLst>
                          </p:cTn>
                        </p:par>
                        <p:par>
                          <p:cTn id="63" fill="hold">
                            <p:stCondLst>
                              <p:cond delay="7000"/>
                            </p:stCondLst>
                            <p:childTnLst>
                              <p:par>
                                <p:cTn id="64" presetID="1"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childTnLst>
                                </p:cTn>
                              </p:par>
                              <p:par>
                                <p:cTn id="66"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67" dur="500" fill="hold"/>
                                        <p:tgtEl>
                                          <p:spTgt spid="15"/>
                                        </p:tgtEl>
                                        <p:attrNameLst>
                                          <p:attrName>ppt_x</p:attrName>
                                          <p:attrName>ppt_y</p:attrName>
                                        </p:attrNameLst>
                                      </p:cBhvr>
                                    </p:animMotion>
                                  </p:childTnLst>
                                  <p:subTnLst>
                                    <p:set>
                                      <p:cBhvr override="childStyle">
                                        <p:cTn dur="1" fill="hold" display="0" masterRel="sameClick" afterEffect="1">
                                          <p:stCondLst>
                                            <p:cond evt="end" delay="0">
                                              <p:tn val="66"/>
                                            </p:cond>
                                          </p:stCondLst>
                                        </p:cTn>
                                        <p:tgtEl>
                                          <p:spTgt spid="15"/>
                                        </p:tgtEl>
                                        <p:attrNameLst>
                                          <p:attrName>style.visibility</p:attrName>
                                        </p:attrNameLst>
                                      </p:cBhvr>
                                      <p:to>
                                        <p:strVal val="hidden"/>
                                      </p:to>
                                    </p:set>
                                  </p:subTnLst>
                                </p:cTn>
                              </p:par>
                            </p:childTnLst>
                          </p:cTn>
                        </p:par>
                        <p:par>
                          <p:cTn id="68" fill="hold">
                            <p:stCondLst>
                              <p:cond delay="7500"/>
                            </p:stCondLst>
                            <p:childTnLst>
                              <p:par>
                                <p:cTn id="69" presetID="1" presetClass="entr" presetSubtype="0"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72" dur="500" fill="hold"/>
                                        <p:tgtEl>
                                          <p:spTgt spid="16"/>
                                        </p:tgtEl>
                                        <p:attrNameLst>
                                          <p:attrName>ppt_x</p:attrName>
                                          <p:attrName>ppt_y</p:attrName>
                                        </p:attrNameLst>
                                      </p:cBhvr>
                                    </p:animMotion>
                                  </p:childTnLst>
                                  <p:subTnLst>
                                    <p:set>
                                      <p:cBhvr override="childStyle">
                                        <p:cTn dur="1" fill="hold" display="0" masterRel="sameClick" afterEffect="1">
                                          <p:stCondLst>
                                            <p:cond evt="end" delay="0">
                                              <p:tn val="71"/>
                                            </p:cond>
                                          </p:stCondLst>
                                        </p:cTn>
                                        <p:tgtEl>
                                          <p:spTgt spid="16"/>
                                        </p:tgtEl>
                                        <p:attrNameLst>
                                          <p:attrName>style.visibility</p:attrName>
                                        </p:attrNameLst>
                                      </p:cBhvr>
                                      <p:to>
                                        <p:strVal val="hidden"/>
                                      </p:to>
                                    </p:set>
                                  </p:subTnLst>
                                </p:cTn>
                              </p:par>
                            </p:childTnLst>
                          </p:cTn>
                        </p:par>
                        <p:par>
                          <p:cTn id="73" fill="hold">
                            <p:stCondLst>
                              <p:cond delay="8000"/>
                            </p:stCondLst>
                            <p:childTnLst>
                              <p:par>
                                <p:cTn id="74" presetID="1" presetClass="entr" presetSubtype="0" fill="hold" nodeType="after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par>
                                <p:cTn id="76" presetID="0" presetClass="path" presetSubtype="0" accel="50000" decel="50000" fill="hold" nodeType="withEffect">
                                  <p:stCondLst>
                                    <p:cond delay="0"/>
                                  </p:stCondLst>
                                  <p:childTnLst>
                                    <p:animMotion origin="layout" path="M 3.88889E-6 -4.44444E-6 C 0.00347 0.01366 -0.00087 -0.00555 3.88889E-6 0.02547 C 0.00017 0.03287 0.00243 0.04769 0.00243 0.04769 C 0.00121 0.05903 0.00208 0.06111 0.00364 0.07153 C 0.00538 0.10602 0.00642 0.14074 0.01076 0.17477 C 0.00781 0.19838 0.01215 0.2213 0.01441 0.24445 C 0.01354 0.25811 0.01284 0.2632 0.01076 0.27477 C 0.0151 0.27824 0.01302 0.27778 0.01666 0.27778 " pathEditMode="relative" ptsTypes="fffffffA">
                                      <p:cBhvr>
                                        <p:cTn id="77" dur="500" fill="hold"/>
                                        <p:tgtEl>
                                          <p:spTgt spid="17"/>
                                        </p:tgtEl>
                                        <p:attrNameLst>
                                          <p:attrName>ppt_x</p:attrName>
                                          <p:attrName>ppt_y</p:attrName>
                                        </p:attrNameLst>
                                      </p:cBhvr>
                                    </p:animMotion>
                                  </p:childTnLst>
                                  <p:subTnLst>
                                    <p:set>
                                      <p:cBhvr override="childStyle">
                                        <p:cTn dur="1" fill="hold" display="0" masterRel="sameClick" afterEffect="1">
                                          <p:stCondLst>
                                            <p:cond evt="end" delay="0">
                                              <p:tn val="76"/>
                                            </p:cond>
                                          </p:stCondLst>
                                        </p:cTn>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Biomaterials</a:t>
            </a:r>
            <a:br>
              <a:rPr lang="en-US" dirty="0">
                <a:solidFill>
                  <a:prstClr val="black"/>
                </a:solidFill>
                <a:latin typeface="Calibri"/>
              </a:rPr>
            </a:br>
            <a:endParaRPr lang="en-US" dirty="0">
              <a:solidFill>
                <a:prstClr val="black"/>
              </a:solidFill>
              <a:latin typeface="Calibri"/>
            </a:endParaRPr>
          </a:p>
        </p:txBody>
      </p:sp>
      <p:sp>
        <p:nvSpPr>
          <p:cNvPr id="3" name="Text Box 2"/>
          <p:cNvSpPr txBox="1">
            <a:spLocks noChangeArrowheads="1"/>
          </p:cNvSpPr>
          <p:nvPr/>
        </p:nvSpPr>
        <p:spPr bwMode="auto">
          <a:xfrm>
            <a:off x="3864610" y="2655888"/>
            <a:ext cx="458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prstClr val="black"/>
                </a:solidFill>
                <a:latin typeface="Times New Roman" panose="02020603050405020304" pitchFamily="18" charset="0"/>
              </a:rPr>
              <a:t>Petroleum Products [Hydrocarbons]</a:t>
            </a:r>
          </a:p>
        </p:txBody>
      </p:sp>
      <p:grpSp>
        <p:nvGrpSpPr>
          <p:cNvPr id="4" name="Group 3"/>
          <p:cNvGrpSpPr>
            <a:grpSpLocks/>
          </p:cNvGrpSpPr>
          <p:nvPr/>
        </p:nvGrpSpPr>
        <p:grpSpPr bwMode="auto">
          <a:xfrm>
            <a:off x="3190717" y="990600"/>
            <a:ext cx="5930901" cy="1555750"/>
            <a:chOff x="1120" y="554"/>
            <a:chExt cx="3736" cy="980"/>
          </a:xfrm>
        </p:grpSpPr>
        <p:sp>
          <p:nvSpPr>
            <p:cNvPr id="5" name="Text Box 4"/>
            <p:cNvSpPr txBox="1">
              <a:spLocks noChangeArrowheads="1"/>
            </p:cNvSpPr>
            <p:nvPr/>
          </p:nvSpPr>
          <p:spPr bwMode="auto">
            <a:xfrm>
              <a:off x="1120" y="554"/>
              <a:ext cx="373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400">
                  <a:solidFill>
                    <a:prstClr val="black"/>
                  </a:solidFill>
                  <a:latin typeface="Times New Roman" panose="02020603050405020304" pitchFamily="18" charset="0"/>
                </a:rPr>
                <a:t>Biomaterials [Carbohydrates, Proteins, Lipids]</a:t>
              </a:r>
            </a:p>
            <a:p>
              <a:pPr algn="ctr" eaLnBrk="0" hangingPunct="0"/>
              <a:r>
                <a:rPr lang="en-US" altLang="en-US" sz="2400">
                  <a:solidFill>
                    <a:prstClr val="black"/>
                  </a:solidFill>
                  <a:latin typeface="Times New Roman" panose="02020603050405020304" pitchFamily="18" charset="0"/>
                </a:rPr>
                <a:t>Highly Functionalized Molecules</a:t>
              </a:r>
            </a:p>
          </p:txBody>
        </p:sp>
        <p:sp>
          <p:nvSpPr>
            <p:cNvPr id="6" name="AutoShape 5"/>
            <p:cNvSpPr>
              <a:spLocks noChangeArrowheads="1"/>
            </p:cNvSpPr>
            <p:nvPr/>
          </p:nvSpPr>
          <p:spPr bwMode="auto">
            <a:xfrm>
              <a:off x="2796" y="1140"/>
              <a:ext cx="384" cy="394"/>
            </a:xfrm>
            <a:prstGeom prst="downArrow">
              <a:avLst>
                <a:gd name="adj1" fmla="val 50000"/>
                <a:gd name="adj2" fmla="val 25651"/>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latin typeface="Calibri"/>
              </a:endParaRPr>
            </a:p>
          </p:txBody>
        </p:sp>
      </p:grpSp>
      <p:grpSp>
        <p:nvGrpSpPr>
          <p:cNvPr id="7" name="Group 6"/>
          <p:cNvGrpSpPr>
            <a:grpSpLocks/>
          </p:cNvGrpSpPr>
          <p:nvPr/>
        </p:nvGrpSpPr>
        <p:grpSpPr bwMode="auto">
          <a:xfrm>
            <a:off x="2381091" y="3222626"/>
            <a:ext cx="7551738" cy="1190625"/>
            <a:chOff x="610" y="1960"/>
            <a:chExt cx="4757" cy="750"/>
          </a:xfrm>
        </p:grpSpPr>
        <p:sp>
          <p:nvSpPr>
            <p:cNvPr id="8" name="Text Box 7"/>
            <p:cNvSpPr txBox="1">
              <a:spLocks noChangeArrowheads="1"/>
            </p:cNvSpPr>
            <p:nvPr/>
          </p:nvSpPr>
          <p:spPr bwMode="auto">
            <a:xfrm>
              <a:off x="610" y="2422"/>
              <a:ext cx="475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solidFill>
                    <a:prstClr val="black"/>
                  </a:solidFill>
                  <a:latin typeface="Times New Roman" panose="02020603050405020304" pitchFamily="18" charset="0"/>
                </a:rPr>
                <a:t>Singly Functionalized Compounds [Olefins, Alkylchlorides]</a:t>
              </a:r>
            </a:p>
          </p:txBody>
        </p:sp>
        <p:sp>
          <p:nvSpPr>
            <p:cNvPr id="9" name="AutoShape 8"/>
            <p:cNvSpPr>
              <a:spLocks noChangeArrowheads="1"/>
            </p:cNvSpPr>
            <p:nvPr/>
          </p:nvSpPr>
          <p:spPr bwMode="auto">
            <a:xfrm>
              <a:off x="2796" y="1960"/>
              <a:ext cx="384" cy="394"/>
            </a:xfrm>
            <a:prstGeom prst="downArrow">
              <a:avLst>
                <a:gd name="adj1" fmla="val 50000"/>
                <a:gd name="adj2" fmla="val 25651"/>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latin typeface="Calibri"/>
              </a:endParaRPr>
            </a:p>
          </p:txBody>
        </p:sp>
      </p:grpSp>
      <p:grpSp>
        <p:nvGrpSpPr>
          <p:cNvPr id="10" name="Group 9"/>
          <p:cNvGrpSpPr>
            <a:grpSpLocks/>
          </p:cNvGrpSpPr>
          <p:nvPr/>
        </p:nvGrpSpPr>
        <p:grpSpPr bwMode="auto">
          <a:xfrm>
            <a:off x="3989229" y="4522788"/>
            <a:ext cx="4335462" cy="1192212"/>
            <a:chOff x="1623" y="2779"/>
            <a:chExt cx="2731" cy="751"/>
          </a:xfrm>
        </p:grpSpPr>
        <p:sp>
          <p:nvSpPr>
            <p:cNvPr id="11" name="Text Box 10"/>
            <p:cNvSpPr txBox="1">
              <a:spLocks noChangeArrowheads="1"/>
            </p:cNvSpPr>
            <p:nvPr/>
          </p:nvSpPr>
          <p:spPr bwMode="auto">
            <a:xfrm>
              <a:off x="1623" y="3242"/>
              <a:ext cx="27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dirty="0">
                  <a:solidFill>
                    <a:prstClr val="black"/>
                  </a:solidFill>
                  <a:latin typeface="Times New Roman" panose="02020603050405020304" pitchFamily="18" charset="0"/>
                </a:rPr>
                <a:t>Highly Functionalized Molecules </a:t>
              </a:r>
            </a:p>
          </p:txBody>
        </p:sp>
        <p:sp>
          <p:nvSpPr>
            <p:cNvPr id="12" name="AutoShape 11"/>
            <p:cNvSpPr>
              <a:spLocks noChangeArrowheads="1"/>
            </p:cNvSpPr>
            <p:nvPr/>
          </p:nvSpPr>
          <p:spPr bwMode="auto">
            <a:xfrm>
              <a:off x="2796" y="2779"/>
              <a:ext cx="384" cy="394"/>
            </a:xfrm>
            <a:prstGeom prst="downArrow">
              <a:avLst>
                <a:gd name="adj1" fmla="val 50000"/>
                <a:gd name="adj2" fmla="val 25651"/>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solidFill>
                  <a:prstClr val="black"/>
                </a:solidFill>
                <a:latin typeface="Calibri"/>
              </a:endParaRPr>
            </a:p>
          </p:txBody>
        </p:sp>
      </p:grpSp>
      <p:sp>
        <p:nvSpPr>
          <p:cNvPr id="13" name="AutoShape 12"/>
          <p:cNvSpPr>
            <a:spLocks noChangeArrowheads="1"/>
          </p:cNvSpPr>
          <p:nvPr/>
        </p:nvSpPr>
        <p:spPr bwMode="auto">
          <a:xfrm>
            <a:off x="1863568" y="1401762"/>
            <a:ext cx="871537" cy="4921250"/>
          </a:xfrm>
          <a:prstGeom prst="curvedRightArrow">
            <a:avLst>
              <a:gd name="adj1" fmla="val 37278"/>
              <a:gd name="adj2" fmla="val 227904"/>
              <a:gd name="adj3" fmla="val 33333"/>
            </a:avLst>
          </a:prstGeom>
          <a:solidFill>
            <a:srgbClr val="0000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Tree>
    <p:extLst>
      <p:ext uri="{BB962C8B-B14F-4D97-AF65-F5344CB8AC3E}">
        <p14:creationId xmlns:p14="http://schemas.microsoft.com/office/powerpoint/2010/main" val="14485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nvGraphicFramePr>
        <p:xfrm>
          <a:off x="3598864" y="4624388"/>
          <a:ext cx="5291137" cy="1649412"/>
        </p:xfrm>
        <a:graphic>
          <a:graphicData uri="http://schemas.openxmlformats.org/presentationml/2006/ole">
            <mc:AlternateContent xmlns:mc="http://schemas.openxmlformats.org/markup-compatibility/2006">
              <mc:Choice xmlns:v="urn:schemas-microsoft-com:vml" Requires="v">
                <p:oleObj spid="_x0000_s31758" name="CS ChemDraw Drawing" r:id="rId3" imgW="5346700" imgH="1663700" progId="ChemDraw.Document.6.0">
                  <p:embed/>
                </p:oleObj>
              </mc:Choice>
              <mc:Fallback>
                <p:oleObj name="CS ChemDraw Drawing" r:id="rId3" imgW="5346700" imgH="1663700" progId="ChemDraw.Document.6.0">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8864" y="4624388"/>
                        <a:ext cx="5291137" cy="164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TextBox 4"/>
          <p:cNvSpPr txBox="1">
            <a:spLocks noChangeArrowheads="1"/>
          </p:cNvSpPr>
          <p:nvPr/>
        </p:nvSpPr>
        <p:spPr bwMode="auto">
          <a:xfrm>
            <a:off x="1981200" y="4132263"/>
            <a:ext cx="3367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prstClr val="black"/>
                </a:solidFill>
              </a:rPr>
              <a:t>Polyhydroxyalkanoates (PHAs)</a:t>
            </a:r>
          </a:p>
        </p:txBody>
      </p:sp>
      <p:graphicFrame>
        <p:nvGraphicFramePr>
          <p:cNvPr id="4" name="Object 3"/>
          <p:cNvGraphicFramePr>
            <a:graphicFrameLocks noChangeAspect="1"/>
          </p:cNvGraphicFramePr>
          <p:nvPr/>
        </p:nvGraphicFramePr>
        <p:xfrm>
          <a:off x="3598864" y="2268539"/>
          <a:ext cx="5832475" cy="1176337"/>
        </p:xfrm>
        <a:graphic>
          <a:graphicData uri="http://schemas.openxmlformats.org/presentationml/2006/ole">
            <mc:AlternateContent xmlns:mc="http://schemas.openxmlformats.org/markup-compatibility/2006">
              <mc:Choice xmlns:v="urn:schemas-microsoft-com:vml" Requires="v">
                <p:oleObj spid="_x0000_s31759" name="CS ChemDraw Drawing" r:id="rId5" imgW="5524500" imgH="1117600" progId="ChemDraw.Document.6.0">
                  <p:embed/>
                </p:oleObj>
              </mc:Choice>
              <mc:Fallback>
                <p:oleObj name="CS ChemDraw Drawing" r:id="rId5" imgW="5524500" imgH="1117600" progId="ChemDraw.Document.6.0">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8864" y="2268539"/>
                        <a:ext cx="58324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Box 6"/>
          <p:cNvSpPr txBox="1">
            <a:spLocks noChangeArrowheads="1"/>
          </p:cNvSpPr>
          <p:nvPr/>
        </p:nvSpPr>
        <p:spPr bwMode="auto">
          <a:xfrm>
            <a:off x="2116139" y="1900238"/>
            <a:ext cx="1647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solidFill>
                  <a:prstClr val="black"/>
                </a:solidFill>
              </a:rPr>
              <a:t>Polylactic acid</a:t>
            </a:r>
          </a:p>
        </p:txBody>
      </p:sp>
      <p:sp>
        <p:nvSpPr>
          <p:cNvPr id="6"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Polymers from Renewable Resources</a:t>
            </a:r>
            <a:endParaRPr lang="en-US" dirty="0">
              <a:solidFill>
                <a:prstClr val="black"/>
              </a:solidFill>
              <a:latin typeface="Calibri"/>
            </a:endParaRPr>
          </a:p>
        </p:txBody>
      </p:sp>
    </p:spTree>
    <p:extLst>
      <p:ext uri="{BB962C8B-B14F-4D97-AF65-F5344CB8AC3E}">
        <p14:creationId xmlns:p14="http://schemas.microsoft.com/office/powerpoint/2010/main" val="2313249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800726" y="1930400"/>
            <a:ext cx="5097463" cy="2389188"/>
            <a:chOff x="4276725" y="1930400"/>
            <a:chExt cx="5097463" cy="2389188"/>
          </a:xfrm>
        </p:grpSpPr>
        <p:sp>
          <p:nvSpPr>
            <p:cNvPr id="15" name="Freeform 1030"/>
            <p:cNvSpPr>
              <a:spLocks/>
            </p:cNvSpPr>
            <p:nvPr/>
          </p:nvSpPr>
          <p:spPr bwMode="auto">
            <a:xfrm>
              <a:off x="6807200" y="1930400"/>
              <a:ext cx="2566988" cy="2376488"/>
            </a:xfrm>
            <a:custGeom>
              <a:avLst/>
              <a:gdLst>
                <a:gd name="T0" fmla="*/ 0 w 1617"/>
                <a:gd name="T1" fmla="*/ 624 h 1497"/>
                <a:gd name="T2" fmla="*/ 6 w 1617"/>
                <a:gd name="T3" fmla="*/ 0 h 1497"/>
                <a:gd name="T4" fmla="*/ 1616 w 1617"/>
                <a:gd name="T5" fmla="*/ 1496 h 1497"/>
                <a:gd name="T6" fmla="*/ 0 w 1617"/>
                <a:gd name="T7" fmla="*/ 624 h 1497"/>
              </a:gdLst>
              <a:ahLst/>
              <a:cxnLst>
                <a:cxn ang="0">
                  <a:pos x="T0" y="T1"/>
                </a:cxn>
                <a:cxn ang="0">
                  <a:pos x="T2" y="T3"/>
                </a:cxn>
                <a:cxn ang="0">
                  <a:pos x="T4" y="T5"/>
                </a:cxn>
                <a:cxn ang="0">
                  <a:pos x="T6" y="T7"/>
                </a:cxn>
              </a:cxnLst>
              <a:rect l="0" t="0" r="r" b="b"/>
              <a:pathLst>
                <a:path w="1617" h="1497">
                  <a:moveTo>
                    <a:pt x="0" y="624"/>
                  </a:moveTo>
                  <a:lnTo>
                    <a:pt x="6" y="0"/>
                  </a:lnTo>
                  <a:lnTo>
                    <a:pt x="1616" y="1496"/>
                  </a:lnTo>
                  <a:lnTo>
                    <a:pt x="0" y="624"/>
                  </a:lnTo>
                </a:path>
              </a:pathLst>
            </a:custGeom>
            <a:solidFill>
              <a:srgbClr val="0000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grpSp>
          <p:nvGrpSpPr>
            <p:cNvPr id="16" name="Group 15"/>
            <p:cNvGrpSpPr/>
            <p:nvPr/>
          </p:nvGrpSpPr>
          <p:grpSpPr>
            <a:xfrm>
              <a:off x="4276725" y="1936750"/>
              <a:ext cx="5097463" cy="2382838"/>
              <a:chOff x="4276725" y="1936750"/>
              <a:chExt cx="5097463" cy="2382838"/>
            </a:xfrm>
          </p:grpSpPr>
          <p:sp>
            <p:nvSpPr>
              <p:cNvPr id="17" name="Freeform 1031"/>
              <p:cNvSpPr>
                <a:spLocks/>
              </p:cNvSpPr>
              <p:nvPr/>
            </p:nvSpPr>
            <p:spPr bwMode="auto">
              <a:xfrm>
                <a:off x="4276725" y="2895600"/>
                <a:ext cx="5097463" cy="1423988"/>
              </a:xfrm>
              <a:custGeom>
                <a:avLst/>
                <a:gdLst>
                  <a:gd name="T0" fmla="*/ 0 w 3211"/>
                  <a:gd name="T1" fmla="*/ 6 h 897"/>
                  <a:gd name="T2" fmla="*/ 1586 w 3211"/>
                  <a:gd name="T3" fmla="*/ 0 h 897"/>
                  <a:gd name="T4" fmla="*/ 3210 w 3211"/>
                  <a:gd name="T5" fmla="*/ 896 h 897"/>
                  <a:gd name="T6" fmla="*/ 0 w 3211"/>
                  <a:gd name="T7" fmla="*/ 6 h 897"/>
                </a:gdLst>
                <a:ahLst/>
                <a:cxnLst>
                  <a:cxn ang="0">
                    <a:pos x="T0" y="T1"/>
                  </a:cxn>
                  <a:cxn ang="0">
                    <a:pos x="T2" y="T3"/>
                  </a:cxn>
                  <a:cxn ang="0">
                    <a:pos x="T4" y="T5"/>
                  </a:cxn>
                  <a:cxn ang="0">
                    <a:pos x="T6" y="T7"/>
                  </a:cxn>
                </a:cxnLst>
                <a:rect l="0" t="0" r="r" b="b"/>
                <a:pathLst>
                  <a:path w="3211" h="897">
                    <a:moveTo>
                      <a:pt x="0" y="6"/>
                    </a:moveTo>
                    <a:lnTo>
                      <a:pt x="1586" y="0"/>
                    </a:lnTo>
                    <a:lnTo>
                      <a:pt x="3210" y="896"/>
                    </a:lnTo>
                    <a:lnTo>
                      <a:pt x="0" y="6"/>
                    </a:lnTo>
                  </a:path>
                </a:pathLst>
              </a:custGeom>
              <a:solidFill>
                <a:schemeClr val="accent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8" name="Rectangle 1036"/>
              <p:cNvSpPr>
                <a:spLocks noChangeArrowheads="1"/>
              </p:cNvSpPr>
              <p:nvPr/>
            </p:nvSpPr>
            <p:spPr bwMode="auto">
              <a:xfrm>
                <a:off x="4281488" y="1936750"/>
                <a:ext cx="2525712" cy="958850"/>
              </a:xfrm>
              <a:prstGeom prst="rect">
                <a:avLst/>
              </a:prstGeom>
              <a:no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chorCtr="1"/>
              <a:lstStyle>
                <a:lvl1pPr marL="7938" indent="-7938">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lnSpc>
                    <a:spcPct val="85000"/>
                  </a:lnSpc>
                </a:pPr>
                <a:r>
                  <a:rPr lang="en-US" altLang="en-US" sz="3200" dirty="0">
                    <a:solidFill>
                      <a:prstClr val="black"/>
                    </a:solidFill>
                    <a:latin typeface="Calibri"/>
                  </a:rPr>
                  <a:t>Source</a:t>
                </a:r>
                <a:br>
                  <a:rPr lang="en-US" altLang="en-US" sz="3200" dirty="0">
                    <a:solidFill>
                      <a:prstClr val="black"/>
                    </a:solidFill>
                    <a:latin typeface="Calibri"/>
                  </a:rPr>
                </a:br>
                <a:r>
                  <a:rPr lang="en-US" altLang="en-US" sz="3200" dirty="0">
                    <a:solidFill>
                      <a:prstClr val="black"/>
                    </a:solidFill>
                    <a:latin typeface="Calibri"/>
                  </a:rPr>
                  <a:t>Reduction</a:t>
                </a:r>
              </a:p>
            </p:txBody>
          </p:sp>
        </p:grpSp>
      </p:grpSp>
      <p:sp>
        <p:nvSpPr>
          <p:cNvPr id="2"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The Pollution Prevention Act of 1990</a:t>
            </a:r>
            <a:endParaRPr lang="en-US" dirty="0">
              <a:solidFill>
                <a:prstClr val="black"/>
              </a:solidFill>
              <a:latin typeface="Calibri"/>
            </a:endParaRPr>
          </a:p>
        </p:txBody>
      </p:sp>
      <p:grpSp>
        <p:nvGrpSpPr>
          <p:cNvPr id="3" name="Group 2"/>
          <p:cNvGrpSpPr/>
          <p:nvPr/>
        </p:nvGrpSpPr>
        <p:grpSpPr>
          <a:xfrm>
            <a:off x="4773613" y="4314826"/>
            <a:ext cx="6115050" cy="1827213"/>
            <a:chOff x="3249613" y="4314825"/>
            <a:chExt cx="6115050" cy="1827213"/>
          </a:xfrm>
        </p:grpSpPr>
        <p:sp>
          <p:nvSpPr>
            <p:cNvPr id="4" name="Freeform 1026"/>
            <p:cNvSpPr>
              <a:spLocks/>
            </p:cNvSpPr>
            <p:nvPr/>
          </p:nvSpPr>
          <p:spPr bwMode="auto">
            <a:xfrm>
              <a:off x="3249613" y="4314825"/>
              <a:ext cx="6105525" cy="849313"/>
            </a:xfrm>
            <a:custGeom>
              <a:avLst/>
              <a:gdLst>
                <a:gd name="T0" fmla="*/ 1608 w 3846"/>
                <a:gd name="T1" fmla="*/ 534 h 535"/>
                <a:gd name="T2" fmla="*/ 0 w 3846"/>
                <a:gd name="T3" fmla="*/ 534 h 535"/>
                <a:gd name="T4" fmla="*/ 3845 w 3846"/>
                <a:gd name="T5" fmla="*/ 0 h 535"/>
                <a:gd name="T6" fmla="*/ 1608 w 3846"/>
                <a:gd name="T7" fmla="*/ 534 h 535"/>
              </a:gdLst>
              <a:ahLst/>
              <a:cxnLst>
                <a:cxn ang="0">
                  <a:pos x="T0" y="T1"/>
                </a:cxn>
                <a:cxn ang="0">
                  <a:pos x="T2" y="T3"/>
                </a:cxn>
                <a:cxn ang="0">
                  <a:pos x="T4" y="T5"/>
                </a:cxn>
                <a:cxn ang="0">
                  <a:pos x="T6" y="T7"/>
                </a:cxn>
              </a:cxnLst>
              <a:rect l="0" t="0" r="r" b="b"/>
              <a:pathLst>
                <a:path w="3846" h="535">
                  <a:moveTo>
                    <a:pt x="1608" y="534"/>
                  </a:moveTo>
                  <a:lnTo>
                    <a:pt x="0" y="534"/>
                  </a:lnTo>
                  <a:lnTo>
                    <a:pt x="3845" y="0"/>
                  </a:lnTo>
                  <a:lnTo>
                    <a:pt x="1608" y="534"/>
                  </a:lnTo>
                </a:path>
              </a:pathLst>
            </a:custGeom>
            <a:solidFill>
              <a:schemeClr val="accent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5" name="Freeform 1035"/>
            <p:cNvSpPr>
              <a:spLocks/>
            </p:cNvSpPr>
            <p:nvPr/>
          </p:nvSpPr>
          <p:spPr bwMode="auto">
            <a:xfrm>
              <a:off x="5784850" y="4314825"/>
              <a:ext cx="3579813" cy="1827213"/>
            </a:xfrm>
            <a:custGeom>
              <a:avLst/>
              <a:gdLst>
                <a:gd name="T0" fmla="*/ 0 w 2255"/>
                <a:gd name="T1" fmla="*/ 1150 h 1151"/>
                <a:gd name="T2" fmla="*/ 10 w 2255"/>
                <a:gd name="T3" fmla="*/ 540 h 1151"/>
                <a:gd name="T4" fmla="*/ 2254 w 2255"/>
                <a:gd name="T5" fmla="*/ 0 h 1151"/>
                <a:gd name="T6" fmla="*/ 0 w 2255"/>
                <a:gd name="T7" fmla="*/ 1150 h 1151"/>
              </a:gdLst>
              <a:ahLst/>
              <a:cxnLst>
                <a:cxn ang="0">
                  <a:pos x="T0" y="T1"/>
                </a:cxn>
                <a:cxn ang="0">
                  <a:pos x="T2" y="T3"/>
                </a:cxn>
                <a:cxn ang="0">
                  <a:pos x="T4" y="T5"/>
                </a:cxn>
                <a:cxn ang="0">
                  <a:pos x="T6" y="T7"/>
                </a:cxn>
              </a:cxnLst>
              <a:rect l="0" t="0" r="r" b="b"/>
              <a:pathLst>
                <a:path w="2255" h="1151">
                  <a:moveTo>
                    <a:pt x="0" y="1150"/>
                  </a:moveTo>
                  <a:lnTo>
                    <a:pt x="10" y="540"/>
                  </a:lnTo>
                  <a:lnTo>
                    <a:pt x="2254" y="0"/>
                  </a:lnTo>
                  <a:lnTo>
                    <a:pt x="0" y="1150"/>
                  </a:lnTo>
                </a:path>
              </a:pathLst>
            </a:custGeom>
            <a:solidFill>
              <a:srgbClr val="0000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 name="Rectangle 1039"/>
            <p:cNvSpPr>
              <a:spLocks noChangeArrowheads="1"/>
            </p:cNvSpPr>
            <p:nvPr/>
          </p:nvSpPr>
          <p:spPr bwMode="auto">
            <a:xfrm>
              <a:off x="3252788" y="5172075"/>
              <a:ext cx="2525712" cy="95885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chorCtr="1"/>
            <a:lstStyle>
              <a:lvl1pPr marL="7938" indent="-7938">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lnSpc>
                  <a:spcPct val="85000"/>
                </a:lnSpc>
              </a:pPr>
              <a:r>
                <a:rPr lang="en-US" altLang="en-US" sz="3200" dirty="0">
                  <a:solidFill>
                    <a:prstClr val="black"/>
                  </a:solidFill>
                  <a:latin typeface="Calibri"/>
                </a:rPr>
                <a:t>Disposal</a:t>
              </a:r>
            </a:p>
          </p:txBody>
        </p:sp>
      </p:grpSp>
      <p:grpSp>
        <p:nvGrpSpPr>
          <p:cNvPr id="10" name="Group 9"/>
          <p:cNvGrpSpPr/>
          <p:nvPr/>
        </p:nvGrpSpPr>
        <p:grpSpPr>
          <a:xfrm>
            <a:off x="5429250" y="2987676"/>
            <a:ext cx="5468938" cy="1338263"/>
            <a:chOff x="3905250" y="2987675"/>
            <a:chExt cx="5468938" cy="1338263"/>
          </a:xfrm>
        </p:grpSpPr>
        <p:sp>
          <p:nvSpPr>
            <p:cNvPr id="11" name="Freeform 1032"/>
            <p:cNvSpPr>
              <a:spLocks/>
            </p:cNvSpPr>
            <p:nvPr/>
          </p:nvSpPr>
          <p:spPr bwMode="auto">
            <a:xfrm>
              <a:off x="6435725" y="2987675"/>
              <a:ext cx="2938463" cy="1338263"/>
            </a:xfrm>
            <a:custGeom>
              <a:avLst/>
              <a:gdLst>
                <a:gd name="T0" fmla="*/ 0 w 1851"/>
                <a:gd name="T1" fmla="*/ 618 h 843"/>
                <a:gd name="T2" fmla="*/ 4 w 1851"/>
                <a:gd name="T3" fmla="*/ 0 h 843"/>
                <a:gd name="T4" fmla="*/ 1850 w 1851"/>
                <a:gd name="T5" fmla="*/ 842 h 843"/>
                <a:gd name="T6" fmla="*/ 0 w 1851"/>
                <a:gd name="T7" fmla="*/ 618 h 843"/>
              </a:gdLst>
              <a:ahLst/>
              <a:cxnLst>
                <a:cxn ang="0">
                  <a:pos x="T0" y="T1"/>
                </a:cxn>
                <a:cxn ang="0">
                  <a:pos x="T2" y="T3"/>
                </a:cxn>
                <a:cxn ang="0">
                  <a:pos x="T4" y="T5"/>
                </a:cxn>
                <a:cxn ang="0">
                  <a:pos x="T6" y="T7"/>
                </a:cxn>
              </a:cxnLst>
              <a:rect l="0" t="0" r="r" b="b"/>
              <a:pathLst>
                <a:path w="1851" h="843">
                  <a:moveTo>
                    <a:pt x="0" y="618"/>
                  </a:moveTo>
                  <a:lnTo>
                    <a:pt x="4" y="0"/>
                  </a:lnTo>
                  <a:lnTo>
                    <a:pt x="1850" y="842"/>
                  </a:lnTo>
                  <a:lnTo>
                    <a:pt x="0" y="618"/>
                  </a:lnTo>
                </a:path>
              </a:pathLst>
            </a:custGeom>
            <a:solidFill>
              <a:srgbClr val="0000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2" name="Freeform 1033"/>
            <p:cNvSpPr>
              <a:spLocks/>
            </p:cNvSpPr>
            <p:nvPr/>
          </p:nvSpPr>
          <p:spPr bwMode="auto">
            <a:xfrm>
              <a:off x="3905250" y="3952875"/>
              <a:ext cx="5468938" cy="373063"/>
            </a:xfrm>
            <a:custGeom>
              <a:avLst/>
              <a:gdLst>
                <a:gd name="T0" fmla="*/ 0 w 3445"/>
                <a:gd name="T1" fmla="*/ 10 h 235"/>
                <a:gd name="T2" fmla="*/ 1586 w 3445"/>
                <a:gd name="T3" fmla="*/ 0 h 235"/>
                <a:gd name="T4" fmla="*/ 3444 w 3445"/>
                <a:gd name="T5" fmla="*/ 234 h 235"/>
                <a:gd name="T6" fmla="*/ 0 w 3445"/>
                <a:gd name="T7" fmla="*/ 10 h 235"/>
              </a:gdLst>
              <a:ahLst/>
              <a:cxnLst>
                <a:cxn ang="0">
                  <a:pos x="T0" y="T1"/>
                </a:cxn>
                <a:cxn ang="0">
                  <a:pos x="T2" y="T3"/>
                </a:cxn>
                <a:cxn ang="0">
                  <a:pos x="T4" y="T5"/>
                </a:cxn>
                <a:cxn ang="0">
                  <a:pos x="T6" y="T7"/>
                </a:cxn>
              </a:cxnLst>
              <a:rect l="0" t="0" r="r" b="b"/>
              <a:pathLst>
                <a:path w="3445" h="235">
                  <a:moveTo>
                    <a:pt x="0" y="10"/>
                  </a:moveTo>
                  <a:lnTo>
                    <a:pt x="1586" y="0"/>
                  </a:lnTo>
                  <a:lnTo>
                    <a:pt x="3444" y="234"/>
                  </a:lnTo>
                  <a:lnTo>
                    <a:pt x="0" y="10"/>
                  </a:lnTo>
                </a:path>
              </a:pathLst>
            </a:custGeom>
            <a:solidFill>
              <a:schemeClr val="accent2"/>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3" name="Rectangle 1037"/>
            <p:cNvSpPr>
              <a:spLocks noChangeArrowheads="1"/>
            </p:cNvSpPr>
            <p:nvPr/>
          </p:nvSpPr>
          <p:spPr bwMode="auto">
            <a:xfrm>
              <a:off x="3913188" y="2990850"/>
              <a:ext cx="2525712" cy="95885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chorCtr="1"/>
            <a:lstStyle>
              <a:lvl1pPr marL="7938" indent="-7938">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lnSpc>
                  <a:spcPct val="85000"/>
                </a:lnSpc>
              </a:pPr>
              <a:r>
                <a:rPr lang="en-US" altLang="en-US" sz="3200">
                  <a:solidFill>
                    <a:prstClr val="black"/>
                  </a:solidFill>
                  <a:latin typeface="Calibri"/>
                </a:rPr>
                <a:t>Recycling</a:t>
              </a:r>
            </a:p>
          </p:txBody>
        </p:sp>
      </p:grpSp>
      <p:grpSp>
        <p:nvGrpSpPr>
          <p:cNvPr id="7" name="Group 6"/>
          <p:cNvGrpSpPr/>
          <p:nvPr/>
        </p:nvGrpSpPr>
        <p:grpSpPr>
          <a:xfrm>
            <a:off x="5081588" y="4041775"/>
            <a:ext cx="5816600" cy="973138"/>
            <a:chOff x="3557588" y="4041775"/>
            <a:chExt cx="5816600" cy="973138"/>
          </a:xfrm>
        </p:grpSpPr>
        <p:sp>
          <p:nvSpPr>
            <p:cNvPr id="8" name="Freeform 1034"/>
            <p:cNvSpPr>
              <a:spLocks/>
            </p:cNvSpPr>
            <p:nvPr/>
          </p:nvSpPr>
          <p:spPr bwMode="auto">
            <a:xfrm>
              <a:off x="6099175" y="4041775"/>
              <a:ext cx="3275013" cy="973138"/>
            </a:xfrm>
            <a:custGeom>
              <a:avLst/>
              <a:gdLst>
                <a:gd name="T0" fmla="*/ 2 w 2063"/>
                <a:gd name="T1" fmla="*/ 612 h 613"/>
                <a:gd name="T2" fmla="*/ 0 w 2063"/>
                <a:gd name="T3" fmla="*/ 0 h 613"/>
                <a:gd name="T4" fmla="*/ 2062 w 2063"/>
                <a:gd name="T5" fmla="*/ 172 h 613"/>
                <a:gd name="T6" fmla="*/ 2 w 2063"/>
                <a:gd name="T7" fmla="*/ 612 h 613"/>
              </a:gdLst>
              <a:ahLst/>
              <a:cxnLst>
                <a:cxn ang="0">
                  <a:pos x="T0" y="T1"/>
                </a:cxn>
                <a:cxn ang="0">
                  <a:pos x="T2" y="T3"/>
                </a:cxn>
                <a:cxn ang="0">
                  <a:pos x="T4" y="T5"/>
                </a:cxn>
                <a:cxn ang="0">
                  <a:pos x="T6" y="T7"/>
                </a:cxn>
              </a:cxnLst>
              <a:rect l="0" t="0" r="r" b="b"/>
              <a:pathLst>
                <a:path w="2063" h="613">
                  <a:moveTo>
                    <a:pt x="2" y="612"/>
                  </a:moveTo>
                  <a:lnTo>
                    <a:pt x="0" y="0"/>
                  </a:lnTo>
                  <a:lnTo>
                    <a:pt x="2062" y="172"/>
                  </a:lnTo>
                  <a:lnTo>
                    <a:pt x="2" y="612"/>
                  </a:lnTo>
                </a:path>
              </a:pathLst>
            </a:custGeom>
            <a:solidFill>
              <a:srgbClr val="0000FF"/>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9" name="Rectangle 1038"/>
            <p:cNvSpPr>
              <a:spLocks noChangeArrowheads="1"/>
            </p:cNvSpPr>
            <p:nvPr/>
          </p:nvSpPr>
          <p:spPr bwMode="auto">
            <a:xfrm>
              <a:off x="3557588" y="4044950"/>
              <a:ext cx="2525712" cy="95885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nchorCtr="1"/>
            <a:lstStyle>
              <a:lvl1pPr marL="7938" indent="-7938">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a:lnSpc>
                  <a:spcPct val="85000"/>
                </a:lnSpc>
              </a:pPr>
              <a:r>
                <a:rPr lang="en-US" altLang="en-US" sz="3200">
                  <a:solidFill>
                    <a:prstClr val="black"/>
                  </a:solidFill>
                  <a:latin typeface="Calibri"/>
                </a:rPr>
                <a:t>Treatment</a:t>
              </a:r>
            </a:p>
          </p:txBody>
        </p:sp>
      </p:grpSp>
      <p:grpSp>
        <p:nvGrpSpPr>
          <p:cNvPr id="19" name="Group 18"/>
          <p:cNvGrpSpPr/>
          <p:nvPr/>
        </p:nvGrpSpPr>
        <p:grpSpPr>
          <a:xfrm>
            <a:off x="2039938" y="1835150"/>
            <a:ext cx="3554412" cy="984250"/>
            <a:chOff x="515938" y="1835150"/>
            <a:chExt cx="3554412" cy="984250"/>
          </a:xfrm>
        </p:grpSpPr>
        <p:sp>
          <p:nvSpPr>
            <p:cNvPr id="20" name="Rectangle 1028"/>
            <p:cNvSpPr txBox="1">
              <a:spLocks noChangeArrowheads="1"/>
            </p:cNvSpPr>
            <p:nvPr/>
          </p:nvSpPr>
          <p:spPr>
            <a:xfrm>
              <a:off x="515938" y="1835150"/>
              <a:ext cx="2551112" cy="984250"/>
            </a:xfrm>
            <a:prstGeom prst="rect">
              <a:avLst/>
            </a:prstGeom>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indent="-7938">
                <a:lnSpc>
                  <a:spcPct val="85000"/>
                </a:lnSpc>
                <a:spcBef>
                  <a:spcPct val="0"/>
                </a:spcBef>
                <a:buNone/>
              </a:pPr>
              <a:r>
                <a:rPr lang="en-US" altLang="en-US" dirty="0">
                  <a:solidFill>
                    <a:prstClr val="black"/>
                  </a:solidFill>
                  <a:latin typeface="Calibri"/>
                </a:rPr>
                <a:t>Pollution</a:t>
              </a:r>
              <a:br>
                <a:rPr lang="en-US" altLang="en-US" dirty="0">
                  <a:solidFill>
                    <a:prstClr val="black"/>
                  </a:solidFill>
                  <a:latin typeface="Calibri"/>
                </a:rPr>
              </a:br>
              <a:r>
                <a:rPr lang="en-US" altLang="en-US" dirty="0">
                  <a:solidFill>
                    <a:prstClr val="black"/>
                  </a:solidFill>
                  <a:latin typeface="Calibri"/>
                </a:rPr>
                <a:t>Prevention</a:t>
              </a:r>
            </a:p>
          </p:txBody>
        </p:sp>
        <p:sp>
          <p:nvSpPr>
            <p:cNvPr id="21" name="AutoShape 1029"/>
            <p:cNvSpPr>
              <a:spLocks noChangeArrowheads="1"/>
            </p:cNvSpPr>
            <p:nvPr/>
          </p:nvSpPr>
          <p:spPr bwMode="auto">
            <a:xfrm>
              <a:off x="2819400" y="2070100"/>
              <a:ext cx="1250950" cy="419100"/>
            </a:xfrm>
            <a:prstGeom prst="rightArrow">
              <a:avLst>
                <a:gd name="adj1" fmla="val 50000"/>
                <a:gd name="adj2" fmla="val 149256"/>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grpSp>
    </p:spTree>
    <p:extLst>
      <p:ext uri="{BB962C8B-B14F-4D97-AF65-F5344CB8AC3E}">
        <p14:creationId xmlns:p14="http://schemas.microsoft.com/office/powerpoint/2010/main" val="38146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94B7022-FA42-402F-89F8-2F5510AF5D13}"/>
              </a:ext>
            </a:extLst>
          </p:cNvPr>
          <p:cNvSpPr/>
          <p:nvPr/>
        </p:nvSpPr>
        <p:spPr>
          <a:xfrm>
            <a:off x="420525" y="2873836"/>
            <a:ext cx="3867864" cy="3615670"/>
          </a:xfrm>
          <a:prstGeom prst="roundRect">
            <a:avLst/>
          </a:prstGeom>
          <a:solidFill>
            <a:schemeClr val="bg1"/>
          </a:solid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598828" y="1610020"/>
            <a:ext cx="5663730"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Case study: </a:t>
            </a:r>
            <a:r>
              <a:rPr lang="en-US" sz="2400" dirty="0">
                <a:solidFill>
                  <a:srgbClr val="002060"/>
                </a:solidFill>
                <a:latin typeface="Arial" panose="020B0604020202020204" pitchFamily="34" charset="0"/>
                <a:cs typeface="Arial" panose="020B0604020202020204" pitchFamily="34" charset="0"/>
              </a:rPr>
              <a:t>Production of </a:t>
            </a:r>
            <a:r>
              <a:rPr lang="en-US" sz="2400" dirty="0" err="1">
                <a:solidFill>
                  <a:srgbClr val="002060"/>
                </a:solidFill>
                <a:latin typeface="Arial" panose="020B0604020202020204" pitchFamily="34" charset="0"/>
                <a:cs typeface="Arial" panose="020B0604020202020204" pitchFamily="34" charset="0"/>
              </a:rPr>
              <a:t>le</a:t>
            </a:r>
            <a:r>
              <a:rPr lang="en-US" altLang="x-none" sz="2400" dirty="0" err="1">
                <a:solidFill>
                  <a:srgbClr val="002060"/>
                </a:solidFill>
                <a:latin typeface="Arial" panose="020B0604020202020204" pitchFamily="34" charset="0"/>
                <a:cs typeface="Arial" panose="020B0604020202020204" pitchFamily="34" charset="0"/>
              </a:rPr>
              <a:t>vulinic</a:t>
            </a:r>
            <a:r>
              <a:rPr lang="en-US" altLang="x-none" sz="2400" dirty="0">
                <a:solidFill>
                  <a:srgbClr val="002060"/>
                </a:solidFill>
                <a:latin typeface="Arial" panose="020B0604020202020204" pitchFamily="34" charset="0"/>
                <a:cs typeface="Arial" panose="020B0604020202020204" pitchFamily="34" charset="0"/>
              </a:rPr>
              <a:t> acid</a:t>
            </a:r>
          </a:p>
        </p:txBody>
      </p:sp>
      <p:sp>
        <p:nvSpPr>
          <p:cNvPr id="8" name="TextBox 7"/>
          <p:cNvSpPr txBox="1"/>
          <p:nvPr/>
        </p:nvSpPr>
        <p:spPr>
          <a:xfrm>
            <a:off x="647700" y="2165950"/>
            <a:ext cx="1020158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sym typeface="Symbol" panose="05050102010706020507" pitchFamily="18" charset="2"/>
              </a:rPr>
              <a:t> </a:t>
            </a:r>
            <a:r>
              <a:rPr lang="en-US" sz="2000" dirty="0">
                <a:latin typeface="Arial" panose="020B0604020202020204" pitchFamily="34" charset="0"/>
                <a:cs typeface="Arial" panose="020B0604020202020204" pitchFamily="34" charset="0"/>
              </a:rPr>
              <a:t>precursor for pharmaceuticals, plasticizers, and various other additives</a:t>
            </a:r>
          </a:p>
          <a:p>
            <a:r>
              <a:rPr lang="en-US" sz="2000" dirty="0">
                <a:latin typeface="Arial" panose="020B0604020202020204" pitchFamily="34" charset="0"/>
                <a:cs typeface="Arial" panose="020B0604020202020204" pitchFamily="34" charset="0"/>
                <a:sym typeface="Symbol" panose="05050102010706020507" pitchFamily="18" charset="2"/>
              </a:rPr>
              <a:t> </a:t>
            </a:r>
            <a:r>
              <a:rPr lang="en-US" sz="2000" dirty="0">
                <a:latin typeface="Arial" panose="020B0604020202020204" pitchFamily="34" charset="0"/>
                <a:cs typeface="Arial" panose="020B0604020202020204" pitchFamily="34" charset="0"/>
              </a:rPr>
              <a:t>widely used as a building block/starting material</a:t>
            </a:r>
          </a:p>
        </p:txBody>
      </p:sp>
      <p:sp>
        <p:nvSpPr>
          <p:cNvPr id="61" name="TextBox 60"/>
          <p:cNvSpPr txBox="1"/>
          <p:nvPr/>
        </p:nvSpPr>
        <p:spPr>
          <a:xfrm>
            <a:off x="647700" y="3113673"/>
            <a:ext cx="3148619"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Conventional synthesis:</a:t>
            </a:r>
          </a:p>
        </p:txBody>
      </p:sp>
      <p:sp>
        <p:nvSpPr>
          <p:cNvPr id="63" name="TextBox 62"/>
          <p:cNvSpPr txBox="1"/>
          <p:nvPr/>
        </p:nvSpPr>
        <p:spPr>
          <a:xfrm>
            <a:off x="647700" y="3802000"/>
            <a:ext cx="3539554" cy="2390398"/>
          </a:xfrm>
          <a:prstGeom prst="rect">
            <a:avLst/>
          </a:prstGeom>
          <a:noFill/>
        </p:spPr>
        <p:txBody>
          <a:bodyPr wrap="square" rtlCol="0">
            <a:spAutoFit/>
          </a:bodyPr>
          <a:lstStyle/>
          <a:p>
            <a:pPr>
              <a:spcBef>
                <a:spcPts val="2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made by heating hexoses (glucose, fructose) or starch in dilute HCl or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4</a:t>
            </a:r>
          </a:p>
          <a:p>
            <a:pPr>
              <a:spcBef>
                <a:spcPts val="2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yield depends on acid, its concentration, temperature,  pressure</a:t>
            </a:r>
            <a:endParaRPr lang="en-US" baseline="30000" dirty="0">
              <a:latin typeface="Arial" panose="020B0604020202020204" pitchFamily="34" charset="0"/>
              <a:cs typeface="Arial" panose="020B0604020202020204" pitchFamily="34" charset="0"/>
            </a:endParaRPr>
          </a:p>
          <a:p>
            <a:pPr>
              <a:spcBef>
                <a:spcPts val="2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reaction also produces hard to remove by-products.</a:t>
            </a:r>
          </a:p>
        </p:txBody>
      </p:sp>
      <p:cxnSp>
        <p:nvCxnSpPr>
          <p:cNvPr id="62" name="Straight Connector 61">
            <a:extLst>
              <a:ext uri="{FF2B5EF4-FFF2-40B4-BE49-F238E27FC236}">
                <a16:creationId xmlns:a16="http://schemas.microsoft.com/office/drawing/2014/main" id="{B191ED3B-3116-4865-A2EB-C10AE80D489C}"/>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9A0CFF1-5BBA-43ED-9FA5-8BEF2BA972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348" y="58237"/>
            <a:ext cx="2082800" cy="1358900"/>
          </a:xfrm>
          <a:prstGeom prst="rect">
            <a:avLst/>
          </a:prstGeom>
        </p:spPr>
      </p:pic>
      <p:sp>
        <p:nvSpPr>
          <p:cNvPr id="34" name="TextBox 33">
            <a:extLst>
              <a:ext uri="{FF2B5EF4-FFF2-40B4-BE49-F238E27FC236}">
                <a16:creationId xmlns:a16="http://schemas.microsoft.com/office/drawing/2014/main" id="{F4D34EAF-7B33-458D-A2B7-F30D4B526F96}"/>
              </a:ext>
            </a:extLst>
          </p:cNvPr>
          <p:cNvSpPr txBox="1"/>
          <p:nvPr/>
        </p:nvSpPr>
        <p:spPr>
          <a:xfrm>
            <a:off x="2425148" y="368494"/>
            <a:ext cx="7537641"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Use of Renewable Feedstocks</a:t>
            </a:r>
          </a:p>
        </p:txBody>
      </p:sp>
      <p:pic>
        <p:nvPicPr>
          <p:cNvPr id="4" name="Picture 3">
            <a:extLst>
              <a:ext uri="{FF2B5EF4-FFF2-40B4-BE49-F238E27FC236}">
                <a16:creationId xmlns:a16="http://schemas.microsoft.com/office/drawing/2014/main" id="{A257336C-5B5C-2D41-9168-98971674AB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3420" y="2999059"/>
            <a:ext cx="7002780" cy="3067718"/>
          </a:xfrm>
          <a:prstGeom prst="rect">
            <a:avLst/>
          </a:prstGeom>
        </p:spPr>
      </p:pic>
      <p:sp>
        <p:nvSpPr>
          <p:cNvPr id="12" name="TextBox 11">
            <a:extLst>
              <a:ext uri="{FF2B5EF4-FFF2-40B4-BE49-F238E27FC236}">
                <a16:creationId xmlns:a16="http://schemas.microsoft.com/office/drawing/2014/main" id="{1BE489C9-12E2-4890-BB7F-D08DEB5CC8DB}"/>
              </a:ext>
            </a:extLst>
          </p:cNvPr>
          <p:cNvSpPr txBox="1"/>
          <p:nvPr/>
        </p:nvSpPr>
        <p:spPr>
          <a:xfrm>
            <a:off x="5058232" y="5115813"/>
            <a:ext cx="1087379" cy="338554"/>
          </a:xfrm>
          <a:prstGeom prst="rect">
            <a:avLst/>
          </a:prstGeom>
          <a:solidFill>
            <a:schemeClr val="bg1"/>
          </a:solidFill>
        </p:spPr>
        <p:txBody>
          <a:bodyPr wrap="square" rtlCol="0">
            <a:spAutoFit/>
          </a:bodyPr>
          <a:lstStyle/>
          <a:p>
            <a:pPr algn="ctr">
              <a:spcBef>
                <a:spcPts val="200"/>
              </a:spcBef>
            </a:pPr>
            <a:r>
              <a:rPr lang="en-US" sz="1600" dirty="0">
                <a:latin typeface="Arial" panose="020B0604020202020204" pitchFamily="34" charset="0"/>
                <a:cs typeface="Arial" panose="020B0604020202020204" pitchFamily="34" charset="0"/>
              </a:rPr>
              <a:t>fructose</a:t>
            </a:r>
          </a:p>
        </p:txBody>
      </p:sp>
      <p:sp>
        <p:nvSpPr>
          <p:cNvPr id="13" name="TextBox 12">
            <a:extLst>
              <a:ext uri="{FF2B5EF4-FFF2-40B4-BE49-F238E27FC236}">
                <a16:creationId xmlns:a16="http://schemas.microsoft.com/office/drawing/2014/main" id="{073380CD-CF3C-42B7-B302-D973089333C9}"/>
              </a:ext>
            </a:extLst>
          </p:cNvPr>
          <p:cNvSpPr txBox="1"/>
          <p:nvPr/>
        </p:nvSpPr>
        <p:spPr>
          <a:xfrm>
            <a:off x="7181236" y="5061584"/>
            <a:ext cx="2437077" cy="584775"/>
          </a:xfrm>
          <a:prstGeom prst="rect">
            <a:avLst/>
          </a:prstGeom>
          <a:solidFill>
            <a:schemeClr val="bg1"/>
          </a:solidFill>
        </p:spPr>
        <p:txBody>
          <a:bodyPr wrap="square" rtlCol="0">
            <a:spAutoFit/>
          </a:bodyPr>
          <a:lstStyle/>
          <a:p>
            <a:pPr algn="ctr">
              <a:spcBef>
                <a:spcPts val="200"/>
              </a:spcBef>
            </a:pPr>
            <a:r>
              <a:rPr lang="en-US" sz="1600" dirty="0" err="1">
                <a:latin typeface="Arial" panose="020B0604020202020204" pitchFamily="34" charset="0"/>
                <a:cs typeface="Arial" panose="020B0604020202020204" pitchFamily="34" charset="0"/>
              </a:rPr>
              <a:t>hydroxymethylfurfural</a:t>
            </a:r>
            <a:r>
              <a:rPr lang="en-US" sz="1600" dirty="0">
                <a:latin typeface="Arial" panose="020B0604020202020204" pitchFamily="34" charset="0"/>
                <a:cs typeface="Arial" panose="020B0604020202020204" pitchFamily="34" charset="0"/>
              </a:rPr>
              <a:t> (HMF)</a:t>
            </a:r>
          </a:p>
        </p:txBody>
      </p:sp>
      <p:sp>
        <p:nvSpPr>
          <p:cNvPr id="14" name="TextBox 13">
            <a:extLst>
              <a:ext uri="{FF2B5EF4-FFF2-40B4-BE49-F238E27FC236}">
                <a16:creationId xmlns:a16="http://schemas.microsoft.com/office/drawing/2014/main" id="{A5A11C65-B0A7-47BF-93CA-AEB030E74ED9}"/>
              </a:ext>
            </a:extLst>
          </p:cNvPr>
          <p:cNvSpPr txBox="1"/>
          <p:nvPr/>
        </p:nvSpPr>
        <p:spPr>
          <a:xfrm>
            <a:off x="9630748" y="3691037"/>
            <a:ext cx="2437077" cy="338554"/>
          </a:xfrm>
          <a:prstGeom prst="rect">
            <a:avLst/>
          </a:prstGeom>
          <a:solidFill>
            <a:schemeClr val="bg1"/>
          </a:solidFill>
        </p:spPr>
        <p:txBody>
          <a:bodyPr wrap="square" rtlCol="0">
            <a:spAutoFit/>
          </a:bodyPr>
          <a:lstStyle/>
          <a:p>
            <a:pPr algn="ctr">
              <a:spcBef>
                <a:spcPts val="200"/>
              </a:spcBef>
            </a:pPr>
            <a:r>
              <a:rPr lang="en-US" sz="1600" dirty="0">
                <a:latin typeface="Arial" panose="020B0604020202020204" pitchFamily="34" charset="0"/>
                <a:cs typeface="Arial" panose="020B0604020202020204" pitchFamily="34" charset="0"/>
              </a:rPr>
              <a:t>formic acid</a:t>
            </a:r>
          </a:p>
        </p:txBody>
      </p:sp>
      <p:sp>
        <p:nvSpPr>
          <p:cNvPr id="15" name="TextBox 14">
            <a:extLst>
              <a:ext uri="{FF2B5EF4-FFF2-40B4-BE49-F238E27FC236}">
                <a16:creationId xmlns:a16="http://schemas.microsoft.com/office/drawing/2014/main" id="{0C452431-470F-41E9-B28B-6D61004A70D0}"/>
              </a:ext>
            </a:extLst>
          </p:cNvPr>
          <p:cNvSpPr txBox="1"/>
          <p:nvPr/>
        </p:nvSpPr>
        <p:spPr>
          <a:xfrm>
            <a:off x="9514207" y="5769155"/>
            <a:ext cx="2437077" cy="338554"/>
          </a:xfrm>
          <a:prstGeom prst="rect">
            <a:avLst/>
          </a:prstGeom>
          <a:solidFill>
            <a:schemeClr val="bg1"/>
          </a:solidFill>
        </p:spPr>
        <p:txBody>
          <a:bodyPr wrap="square" rtlCol="0">
            <a:spAutoFit/>
          </a:bodyPr>
          <a:lstStyle/>
          <a:p>
            <a:pPr algn="ctr">
              <a:spcBef>
                <a:spcPts val="200"/>
              </a:spcBef>
            </a:pPr>
            <a:r>
              <a:rPr lang="en-US" sz="1600" dirty="0" err="1">
                <a:latin typeface="Arial" panose="020B0604020202020204" pitchFamily="34" charset="0"/>
                <a:cs typeface="Arial" panose="020B0604020202020204" pitchFamily="34" charset="0"/>
              </a:rPr>
              <a:t>levulinic</a:t>
            </a:r>
            <a:r>
              <a:rPr lang="en-US" sz="1600" dirty="0">
                <a:latin typeface="Arial" panose="020B0604020202020204" pitchFamily="34" charset="0"/>
                <a:cs typeface="Arial" panose="020B0604020202020204" pitchFamily="34" charset="0"/>
              </a:rPr>
              <a:t> acid</a:t>
            </a:r>
          </a:p>
        </p:txBody>
      </p:sp>
    </p:spTree>
    <p:extLst>
      <p:ext uri="{BB962C8B-B14F-4D97-AF65-F5344CB8AC3E}">
        <p14:creationId xmlns:p14="http://schemas.microsoft.com/office/powerpoint/2010/main" val="168689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EC65F932-AB81-4523-9406-9DF767C4A6E7}"/>
              </a:ext>
            </a:extLst>
          </p:cNvPr>
          <p:cNvSpPr/>
          <p:nvPr/>
        </p:nvSpPr>
        <p:spPr>
          <a:xfrm>
            <a:off x="185242" y="3109938"/>
            <a:ext cx="4761626" cy="2405717"/>
          </a:xfrm>
          <a:prstGeom prst="roundRect">
            <a:avLst/>
          </a:prstGeom>
          <a:solidFill>
            <a:schemeClr val="bg1"/>
          </a:solidFill>
          <a:ln w="28575">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8" name="Object 2"/>
          <p:cNvGraphicFramePr>
            <a:graphicFrameLocks noGrp="1" noChangeAspect="1"/>
          </p:cNvGraphicFramePr>
          <p:nvPr>
            <p:ph sz="quarter" idx="1"/>
            <p:extLst>
              <p:ext uri="{D42A27DB-BD31-4B8C-83A1-F6EECF244321}">
                <p14:modId xmlns:p14="http://schemas.microsoft.com/office/powerpoint/2010/main" val="845317801"/>
              </p:ext>
            </p:extLst>
          </p:nvPr>
        </p:nvGraphicFramePr>
        <p:xfrm>
          <a:off x="9647175" y="3429000"/>
          <a:ext cx="2049759" cy="2251515"/>
        </p:xfrm>
        <a:graphic>
          <a:graphicData uri="http://schemas.openxmlformats.org/presentationml/2006/ole">
            <mc:AlternateContent xmlns:mc="http://schemas.openxmlformats.org/markup-compatibility/2006">
              <mc:Choice xmlns:v="urn:schemas-microsoft-com:vml" Requires="v">
                <p:oleObj spid="_x0000_s9292" name="CS ChemDraw Drawing" r:id="rId3" imgW="1516380" imgH="1666240" progId="ChemDraw.Document.6.0">
                  <p:embed/>
                </p:oleObj>
              </mc:Choice>
              <mc:Fallback>
                <p:oleObj name="CS ChemDraw Drawing" r:id="rId3" imgW="1516380" imgH="1666240" progId="ChemDraw.Document.6.0">
                  <p:embed/>
                  <p:pic>
                    <p:nvPicPr>
                      <p:cNvPr id="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7175" y="3429000"/>
                        <a:ext cx="2049759" cy="2251515"/>
                      </a:xfrm>
                      <a:prstGeom prst="rect">
                        <a:avLst/>
                      </a:prstGeom>
                      <a:noFill/>
                      <a:ln>
                        <a:noFill/>
                      </a:ln>
                      <a:effectLst/>
                      <a:extLst/>
                    </p:spPr>
                  </p:pic>
                </p:oleObj>
              </mc:Fallback>
            </mc:AlternateContent>
          </a:graphicData>
        </a:graphic>
      </p:graphicFrame>
      <p:pic>
        <p:nvPicPr>
          <p:cNvPr id="9" name="Picture 4" descr="Woodpul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6538893" y="3440980"/>
            <a:ext cx="1397107" cy="164399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
        <p:nvSpPr>
          <p:cNvPr id="10" name="Text Box 5"/>
          <p:cNvSpPr txBox="1">
            <a:spLocks noChangeArrowheads="1"/>
          </p:cNvSpPr>
          <p:nvPr/>
        </p:nvSpPr>
        <p:spPr bwMode="auto">
          <a:xfrm>
            <a:off x="4353179" y="5754269"/>
            <a:ext cx="11528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1600" dirty="0">
                <a:latin typeface="Arial" panose="020B0604020202020204" pitchFamily="34" charset="0"/>
                <a:cs typeface="Arial" panose="020B0604020202020204" pitchFamily="34" charset="0"/>
              </a:rPr>
              <a:t>paper mill </a:t>
            </a:r>
          </a:p>
          <a:p>
            <a:pPr algn="ctr" eaLnBrk="1" hangingPunct="1"/>
            <a:r>
              <a:rPr lang="en-US" altLang="x-none" sz="1600" dirty="0">
                <a:latin typeface="Arial" panose="020B0604020202020204" pitchFamily="34" charset="0"/>
                <a:cs typeface="Arial" panose="020B0604020202020204" pitchFamily="34" charset="0"/>
              </a:rPr>
              <a:t>sludge</a:t>
            </a:r>
          </a:p>
        </p:txBody>
      </p:sp>
      <p:sp>
        <p:nvSpPr>
          <p:cNvPr id="11" name="AutoShape 6"/>
          <p:cNvSpPr>
            <a:spLocks noChangeArrowheads="1"/>
          </p:cNvSpPr>
          <p:nvPr/>
        </p:nvSpPr>
        <p:spPr bwMode="auto">
          <a:xfrm>
            <a:off x="8178427" y="3837047"/>
            <a:ext cx="1655775" cy="843407"/>
          </a:xfrm>
          <a:prstGeom prst="rightArrow">
            <a:avLst>
              <a:gd name="adj1" fmla="val 50000"/>
              <a:gd name="adj2" fmla="val 46875"/>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x-none" altLang="x-none"/>
          </a:p>
        </p:txBody>
      </p:sp>
      <p:sp>
        <p:nvSpPr>
          <p:cNvPr id="12" name="Text Box 7"/>
          <p:cNvSpPr txBox="1">
            <a:spLocks noChangeArrowheads="1"/>
          </p:cNvSpPr>
          <p:nvPr/>
        </p:nvSpPr>
        <p:spPr bwMode="auto">
          <a:xfrm>
            <a:off x="10369169" y="5076256"/>
            <a:ext cx="155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dirty="0" err="1">
                <a:latin typeface="Arial" panose="020B0604020202020204" pitchFamily="34" charset="0"/>
                <a:cs typeface="Arial" panose="020B0604020202020204" pitchFamily="34" charset="0"/>
              </a:rPr>
              <a:t>levulinic</a:t>
            </a:r>
            <a:r>
              <a:rPr lang="en-US" altLang="x-none" dirty="0">
                <a:latin typeface="Arial" panose="020B0604020202020204" pitchFamily="34" charset="0"/>
                <a:cs typeface="Arial" panose="020B0604020202020204" pitchFamily="34" charset="0"/>
              </a:rPr>
              <a:t> acid</a:t>
            </a:r>
          </a:p>
        </p:txBody>
      </p:sp>
      <p:pic>
        <p:nvPicPr>
          <p:cNvPr id="13" name="Picture 8" descr="Stack of papers"/>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a:xfrm>
            <a:off x="5786153" y="5217059"/>
            <a:ext cx="2190905" cy="1452916"/>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pic>
        <p:nvPicPr>
          <p:cNvPr id="14" name="Picture 9" descr="Yard trimming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a:xfrm>
            <a:off x="6107200" y="1937292"/>
            <a:ext cx="1828800" cy="1371600"/>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p:spPr>
      </p:pic>
      <p:sp>
        <p:nvSpPr>
          <p:cNvPr id="15" name="Text Box 10"/>
          <p:cNvSpPr txBox="1">
            <a:spLocks noChangeArrowheads="1"/>
          </p:cNvSpPr>
          <p:nvPr/>
        </p:nvSpPr>
        <p:spPr bwMode="auto">
          <a:xfrm>
            <a:off x="5217568" y="3720142"/>
            <a:ext cx="11999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1600" dirty="0">
                <a:latin typeface="Arial" panose="020B0604020202020204" pitchFamily="34" charset="0"/>
                <a:cs typeface="Arial" panose="020B0604020202020204" pitchFamily="34" charset="0"/>
              </a:rPr>
              <a:t>municipal solid waste</a:t>
            </a:r>
          </a:p>
          <a:p>
            <a:pPr algn="ctr" eaLnBrk="1" hangingPunct="1"/>
            <a:r>
              <a:rPr lang="en-US" altLang="x-none" sz="1600" dirty="0">
                <a:latin typeface="Arial" panose="020B0604020202020204" pitchFamily="34" charset="0"/>
                <a:cs typeface="Arial" panose="020B0604020202020204" pitchFamily="34" charset="0"/>
              </a:rPr>
              <a:t>and waste paper</a:t>
            </a:r>
          </a:p>
        </p:txBody>
      </p:sp>
      <p:sp>
        <p:nvSpPr>
          <p:cNvPr id="16" name="Text Box 11"/>
          <p:cNvSpPr txBox="1">
            <a:spLocks noChangeArrowheads="1"/>
          </p:cNvSpPr>
          <p:nvPr/>
        </p:nvSpPr>
        <p:spPr bwMode="auto">
          <a:xfrm>
            <a:off x="4584221" y="2153029"/>
            <a:ext cx="12666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1600" dirty="0">
                <a:latin typeface="Arial" panose="020B0604020202020204" pitchFamily="34" charset="0"/>
                <a:cs typeface="Arial" panose="020B0604020202020204" pitchFamily="34" charset="0"/>
              </a:rPr>
              <a:t>agricultural </a:t>
            </a:r>
          </a:p>
          <a:p>
            <a:pPr algn="ctr" eaLnBrk="1" hangingPunct="1"/>
            <a:r>
              <a:rPr lang="en-US" altLang="x-none" sz="1600" dirty="0">
                <a:latin typeface="Arial" panose="020B0604020202020204" pitchFamily="34" charset="0"/>
                <a:cs typeface="Arial" panose="020B0604020202020204" pitchFamily="34" charset="0"/>
              </a:rPr>
              <a:t>residues,</a:t>
            </a:r>
          </a:p>
          <a:p>
            <a:pPr algn="ctr" eaLnBrk="1" hangingPunct="1"/>
            <a:r>
              <a:rPr lang="en-US" altLang="x-none" sz="1600" dirty="0">
                <a:latin typeface="Arial" panose="020B0604020202020204" pitchFamily="34" charset="0"/>
                <a:cs typeface="Arial" panose="020B0604020202020204" pitchFamily="34" charset="0"/>
              </a:rPr>
              <a:t>waste wood</a:t>
            </a:r>
          </a:p>
        </p:txBody>
      </p:sp>
      <p:sp>
        <p:nvSpPr>
          <p:cNvPr id="17" name="TextBox 16"/>
          <p:cNvSpPr txBox="1"/>
          <p:nvPr/>
        </p:nvSpPr>
        <p:spPr>
          <a:xfrm>
            <a:off x="267081" y="3227105"/>
            <a:ext cx="4679787" cy="2185214"/>
          </a:xfrm>
          <a:prstGeom prst="rect">
            <a:avLst/>
          </a:prstGeom>
          <a:noFill/>
          <a:ln>
            <a:noFill/>
          </a:ln>
        </p:spPr>
        <p:txBody>
          <a:bodyPr wrap="square" rtlCol="0">
            <a:spAutoFit/>
          </a:bodyPr>
          <a:lstStyle/>
          <a:p>
            <a:pPr>
              <a:spcBef>
                <a:spcPts val="600"/>
              </a:spcBef>
            </a:pPr>
            <a:r>
              <a:rPr lang="en-US" b="1" dirty="0">
                <a:latin typeface="Arial" panose="020B0604020202020204" pitchFamily="34" charset="0"/>
                <a:cs typeface="Arial" panose="020B0604020202020204" pitchFamily="34" charset="0"/>
              </a:rPr>
              <a:t>Alternative synthesis:</a:t>
            </a:r>
            <a:endParaRPr lang="en-US" dirty="0">
              <a:latin typeface="Arial" panose="020B0604020202020204" pitchFamily="34" charset="0"/>
              <a:cs typeface="Arial" panose="020B0604020202020204" pitchFamily="34" charset="0"/>
            </a:endParaRPr>
          </a:p>
          <a:p>
            <a:pPr>
              <a:spcBef>
                <a:spcPts val="6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err="1">
                <a:latin typeface="Arial" panose="020B0604020202020204" pitchFamily="34" charset="0"/>
                <a:cs typeface="Arial" panose="020B0604020202020204" pitchFamily="34" charset="0"/>
              </a:rPr>
              <a:t>levulinic</a:t>
            </a:r>
            <a:r>
              <a:rPr lang="en-US" dirty="0">
                <a:latin typeface="Arial" panose="020B0604020202020204" pitchFamily="34" charset="0"/>
                <a:cs typeface="Arial" panose="020B0604020202020204" pitchFamily="34" charset="0"/>
              </a:rPr>
              <a:t> acid can be obtained from paper mill sludge, agricultural and municipal waste and paper.</a:t>
            </a:r>
          </a:p>
          <a:p>
            <a:pPr>
              <a:spcBef>
                <a:spcPts val="6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uses a high-temperature, dilute-acid hydrolysis process that converts cellulosic biomass.</a:t>
            </a:r>
          </a:p>
        </p:txBody>
      </p:sp>
      <p:sp>
        <p:nvSpPr>
          <p:cNvPr id="18" name="TextBox 17"/>
          <p:cNvSpPr txBox="1"/>
          <p:nvPr/>
        </p:nvSpPr>
        <p:spPr>
          <a:xfrm>
            <a:off x="685800" y="6407624"/>
            <a:ext cx="998991" cy="307777"/>
          </a:xfrm>
          <a:prstGeom prst="rect">
            <a:avLst/>
          </a:prstGeom>
          <a:noFill/>
        </p:spPr>
        <p:txBody>
          <a:bodyPr wrap="none" rtlCol="0">
            <a:spAutoFit/>
          </a:bodyPr>
          <a:lstStyle/>
          <a:p>
            <a:r>
              <a:rPr lang="en-US" sz="1400" dirty="0" err="1">
                <a:solidFill>
                  <a:schemeClr val="bg1">
                    <a:lumMod val="50000"/>
                  </a:schemeClr>
                </a:solidFill>
              </a:rPr>
              <a:t>Biofine</a:t>
            </a:r>
            <a:r>
              <a:rPr lang="en-US" sz="1400" dirty="0">
                <a:solidFill>
                  <a:schemeClr val="bg1">
                    <a:lumMod val="50000"/>
                  </a:schemeClr>
                </a:solidFill>
              </a:rPr>
              <a:t>, </a:t>
            </a:r>
            <a:r>
              <a:rPr lang="en-US" sz="1400" dirty="0" err="1">
                <a:solidFill>
                  <a:schemeClr val="bg1">
                    <a:lumMod val="50000"/>
                  </a:schemeClr>
                </a:solidFill>
              </a:rPr>
              <a:t>Inc</a:t>
            </a:r>
            <a:endParaRPr lang="en-US" sz="1400" dirty="0">
              <a:solidFill>
                <a:schemeClr val="bg1">
                  <a:lumMod val="50000"/>
                </a:schemeClr>
              </a:solidFill>
            </a:endParaRPr>
          </a:p>
        </p:txBody>
      </p:sp>
      <p:cxnSp>
        <p:nvCxnSpPr>
          <p:cNvPr id="19" name="Straight Connector 18">
            <a:extLst>
              <a:ext uri="{FF2B5EF4-FFF2-40B4-BE49-F238E27FC236}">
                <a16:creationId xmlns:a16="http://schemas.microsoft.com/office/drawing/2014/main" id="{9CCF5FFE-8FF6-4DD6-A903-832D6DD378A2}"/>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FD77EABC-83F4-45E1-818D-2A37293F5C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2348" y="58237"/>
            <a:ext cx="2082800" cy="1358900"/>
          </a:xfrm>
          <a:prstGeom prst="rect">
            <a:avLst/>
          </a:prstGeom>
        </p:spPr>
      </p:pic>
      <p:sp>
        <p:nvSpPr>
          <p:cNvPr id="21" name="TextBox 20">
            <a:extLst>
              <a:ext uri="{FF2B5EF4-FFF2-40B4-BE49-F238E27FC236}">
                <a16:creationId xmlns:a16="http://schemas.microsoft.com/office/drawing/2014/main" id="{C5D710E2-372E-463D-98DE-B3C58E020F91}"/>
              </a:ext>
            </a:extLst>
          </p:cNvPr>
          <p:cNvSpPr txBox="1"/>
          <p:nvPr/>
        </p:nvSpPr>
        <p:spPr>
          <a:xfrm>
            <a:off x="2425148" y="368494"/>
            <a:ext cx="7537641"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Use of Renewable Feedstocks</a:t>
            </a:r>
          </a:p>
        </p:txBody>
      </p:sp>
      <p:sp>
        <p:nvSpPr>
          <p:cNvPr id="23" name="TextBox 22">
            <a:extLst>
              <a:ext uri="{FF2B5EF4-FFF2-40B4-BE49-F238E27FC236}">
                <a16:creationId xmlns:a16="http://schemas.microsoft.com/office/drawing/2014/main" id="{77CD477E-5A36-4F89-87FB-B69B191900B5}"/>
              </a:ext>
            </a:extLst>
          </p:cNvPr>
          <p:cNvSpPr txBox="1"/>
          <p:nvPr/>
        </p:nvSpPr>
        <p:spPr>
          <a:xfrm>
            <a:off x="598828" y="1610020"/>
            <a:ext cx="5663730" cy="461665"/>
          </a:xfrm>
          <a:prstGeom prst="rect">
            <a:avLst/>
          </a:prstGeom>
          <a:noFill/>
        </p:spPr>
        <p:txBody>
          <a:bodyPr wrap="none" rtlCol="0">
            <a:spAutoFit/>
          </a:bodyPr>
          <a:lstStyle/>
          <a:p>
            <a:r>
              <a:rPr lang="en-US" sz="2400" b="1" dirty="0">
                <a:solidFill>
                  <a:srgbClr val="002060"/>
                </a:solidFill>
                <a:latin typeface="Arial" panose="020B0604020202020204" pitchFamily="34" charset="0"/>
                <a:cs typeface="Arial" panose="020B0604020202020204" pitchFamily="34" charset="0"/>
              </a:rPr>
              <a:t>Case study: </a:t>
            </a:r>
            <a:r>
              <a:rPr lang="en-US" sz="2400" dirty="0">
                <a:solidFill>
                  <a:srgbClr val="002060"/>
                </a:solidFill>
                <a:latin typeface="Arial" panose="020B0604020202020204" pitchFamily="34" charset="0"/>
                <a:cs typeface="Arial" panose="020B0604020202020204" pitchFamily="34" charset="0"/>
              </a:rPr>
              <a:t>Production of </a:t>
            </a:r>
            <a:r>
              <a:rPr lang="en-US" sz="2400" dirty="0" err="1">
                <a:solidFill>
                  <a:srgbClr val="002060"/>
                </a:solidFill>
                <a:latin typeface="Arial" panose="020B0604020202020204" pitchFamily="34" charset="0"/>
                <a:cs typeface="Arial" panose="020B0604020202020204" pitchFamily="34" charset="0"/>
              </a:rPr>
              <a:t>le</a:t>
            </a:r>
            <a:r>
              <a:rPr lang="en-US" altLang="x-none" sz="2400" dirty="0" err="1">
                <a:solidFill>
                  <a:srgbClr val="002060"/>
                </a:solidFill>
                <a:latin typeface="Arial" panose="020B0604020202020204" pitchFamily="34" charset="0"/>
                <a:cs typeface="Arial" panose="020B0604020202020204" pitchFamily="34" charset="0"/>
              </a:rPr>
              <a:t>vulinic</a:t>
            </a:r>
            <a:r>
              <a:rPr lang="en-US" altLang="x-none" sz="2400" dirty="0">
                <a:solidFill>
                  <a:srgbClr val="002060"/>
                </a:solidFill>
                <a:latin typeface="Arial" panose="020B0604020202020204" pitchFamily="34" charset="0"/>
                <a:cs typeface="Arial" panose="020B0604020202020204" pitchFamily="34" charset="0"/>
              </a:rPr>
              <a:t> acid</a:t>
            </a:r>
          </a:p>
        </p:txBody>
      </p:sp>
      <p:sp>
        <p:nvSpPr>
          <p:cNvPr id="26" name="Text Box 7">
            <a:extLst>
              <a:ext uri="{FF2B5EF4-FFF2-40B4-BE49-F238E27FC236}">
                <a16:creationId xmlns:a16="http://schemas.microsoft.com/office/drawing/2014/main" id="{A5216DCE-2570-401C-B3D4-190CEA5AE8AB}"/>
              </a:ext>
            </a:extLst>
          </p:cNvPr>
          <p:cNvSpPr txBox="1">
            <a:spLocks noChangeArrowheads="1"/>
          </p:cNvSpPr>
          <p:nvPr/>
        </p:nvSpPr>
        <p:spPr bwMode="auto">
          <a:xfrm>
            <a:off x="8107226" y="4051779"/>
            <a:ext cx="155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b="1" dirty="0">
                <a:latin typeface="Arial" panose="020B0604020202020204" pitchFamily="34" charset="0"/>
                <a:cs typeface="Arial" panose="020B0604020202020204" pitchFamily="34" charset="0"/>
              </a:rPr>
              <a:t>hydrolysis</a:t>
            </a:r>
          </a:p>
        </p:txBody>
      </p:sp>
    </p:spTree>
    <p:extLst>
      <p:ext uri="{BB962C8B-B14F-4D97-AF65-F5344CB8AC3E}">
        <p14:creationId xmlns:p14="http://schemas.microsoft.com/office/powerpoint/2010/main" val="138671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nvPr>
        </p:nvGraphicFramePr>
        <p:xfrm>
          <a:off x="5560562" y="2265027"/>
          <a:ext cx="1585913" cy="1741488"/>
        </p:xfrm>
        <a:graphic>
          <a:graphicData uri="http://schemas.openxmlformats.org/presentationml/2006/ole">
            <mc:AlternateContent xmlns:mc="http://schemas.openxmlformats.org/markup-compatibility/2006">
              <mc:Choice xmlns:v="urn:schemas-microsoft-com:vml" Requires="v">
                <p:oleObj spid="_x0000_s32824" name="CS ChemDraw Drawing" r:id="rId3" imgW="1524000" imgH="1663700" progId="ChemDraw.Document.6.0">
                  <p:embed/>
                </p:oleObj>
              </mc:Choice>
              <mc:Fallback>
                <p:oleObj name="CS ChemDraw Drawing" r:id="rId3" imgW="1524000" imgH="1663700" progId="ChemDraw.Document.6.0">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0562" y="2265027"/>
                        <a:ext cx="1585913"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 name="Object 3"/>
          <p:cNvGraphicFramePr>
            <a:graphicFrameLocks noChangeAspect="1"/>
          </p:cNvGraphicFramePr>
          <p:nvPr>
            <p:extLst/>
          </p:nvPr>
        </p:nvGraphicFramePr>
        <p:xfrm>
          <a:off x="7687812" y="4246228"/>
          <a:ext cx="2011363" cy="1095375"/>
        </p:xfrm>
        <a:graphic>
          <a:graphicData uri="http://schemas.openxmlformats.org/presentationml/2006/ole">
            <mc:AlternateContent xmlns:mc="http://schemas.openxmlformats.org/markup-compatibility/2006">
              <mc:Choice xmlns:v="urn:schemas-microsoft-com:vml" Requires="v">
                <p:oleObj spid="_x0000_s32825" name="CS ChemDraw Drawing" r:id="rId5" imgW="2019300" imgH="1092200" progId="ChemDraw.Document.6.0">
                  <p:embed/>
                </p:oleObj>
              </mc:Choice>
              <mc:Fallback>
                <p:oleObj name="CS ChemDraw Drawing" r:id="rId5" imgW="2019300" imgH="1092200" progId="ChemDraw.Document.6.0">
                  <p:embed/>
                  <p:pic>
                    <p:nvPicPr>
                      <p:cNvPr id="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7812" y="4246228"/>
                        <a:ext cx="2011363"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4" name="Object 4"/>
          <p:cNvGraphicFramePr>
            <a:graphicFrameLocks noChangeAspect="1"/>
          </p:cNvGraphicFramePr>
          <p:nvPr>
            <p:extLst/>
          </p:nvPr>
        </p:nvGraphicFramePr>
        <p:xfrm>
          <a:off x="8221212" y="1122027"/>
          <a:ext cx="1185863" cy="712788"/>
        </p:xfrm>
        <a:graphic>
          <a:graphicData uri="http://schemas.openxmlformats.org/presentationml/2006/ole">
            <mc:AlternateContent xmlns:mc="http://schemas.openxmlformats.org/markup-compatibility/2006">
              <mc:Choice xmlns:v="urn:schemas-microsoft-com:vml" Requires="v">
                <p:oleObj spid="_x0000_s32826" name="CS ChemDraw Drawing" r:id="rId7" imgW="1193800" imgH="711200" progId="ChemDraw.Document.6.0">
                  <p:embed/>
                </p:oleObj>
              </mc:Choice>
              <mc:Fallback>
                <p:oleObj name="CS ChemDraw Drawing" r:id="rId7" imgW="1193800" imgH="711200" progId="ChemDraw.Document.6.0">
                  <p:embed/>
                  <p:pic>
                    <p:nvPicPr>
                      <p:cNvPr id="4"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1212" y="1122027"/>
                        <a:ext cx="1185863"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AutoShape 6"/>
          <p:cNvSpPr>
            <a:spLocks noChangeArrowheads="1"/>
          </p:cNvSpPr>
          <p:nvPr/>
        </p:nvSpPr>
        <p:spPr bwMode="auto">
          <a:xfrm rot="8018785">
            <a:off x="4849361" y="38271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sp>
        <p:nvSpPr>
          <p:cNvPr id="6" name="Text Box 7"/>
          <p:cNvSpPr txBox="1">
            <a:spLocks noChangeArrowheads="1"/>
          </p:cNvSpPr>
          <p:nvPr/>
        </p:nvSpPr>
        <p:spPr bwMode="auto">
          <a:xfrm>
            <a:off x="7111550" y="5538453"/>
            <a:ext cx="3425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000000"/>
                </a:solidFill>
              </a:rPr>
              <a:t>DALA (</a:t>
            </a:r>
            <a:r>
              <a:rPr lang="en-US" altLang="en-US" sz="1600">
                <a:solidFill>
                  <a:srgbClr val="000000"/>
                </a:solidFill>
                <a:sym typeface="Symbol" panose="05050102010706020507" pitchFamily="18" charset="2"/>
              </a:rPr>
              <a:t>-amino levulinic acid)</a:t>
            </a:r>
          </a:p>
          <a:p>
            <a:pPr algn="ctr" eaLnBrk="1" hangingPunct="1"/>
            <a:r>
              <a:rPr lang="en-US" altLang="en-US" sz="1600">
                <a:solidFill>
                  <a:srgbClr val="000000"/>
                </a:solidFill>
                <a:sym typeface="Symbol" panose="05050102010706020507" pitchFamily="18" charset="2"/>
              </a:rPr>
              <a:t>(non-toxic, biodegradable herbicide)</a:t>
            </a:r>
          </a:p>
        </p:txBody>
      </p:sp>
      <p:graphicFrame>
        <p:nvGraphicFramePr>
          <p:cNvPr id="7" name="Object 5"/>
          <p:cNvGraphicFramePr>
            <a:graphicFrameLocks noChangeAspect="1"/>
          </p:cNvGraphicFramePr>
          <p:nvPr>
            <p:extLst/>
          </p:nvPr>
        </p:nvGraphicFramePr>
        <p:xfrm>
          <a:off x="2734811" y="817227"/>
          <a:ext cx="1633538" cy="1665288"/>
        </p:xfrm>
        <a:graphic>
          <a:graphicData uri="http://schemas.openxmlformats.org/presentationml/2006/ole">
            <mc:AlternateContent xmlns:mc="http://schemas.openxmlformats.org/markup-compatibility/2006">
              <mc:Choice xmlns:v="urn:schemas-microsoft-com:vml" Requires="v">
                <p:oleObj spid="_x0000_s32827" name="CS ChemDraw Drawing" r:id="rId9" imgW="1638300" imgH="1663700" progId="ChemDraw.Document.6.0">
                  <p:embed/>
                </p:oleObj>
              </mc:Choice>
              <mc:Fallback>
                <p:oleObj name="CS ChemDraw Drawing" r:id="rId9" imgW="1638300" imgH="1663700" progId="ChemDraw.Document.6.0">
                  <p:embed/>
                  <p:pic>
                    <p:nvPicPr>
                      <p:cNvPr id="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34811" y="817227"/>
                        <a:ext cx="1633538"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nvPr>
        </p:nvGraphicFramePr>
        <p:xfrm>
          <a:off x="1624668" y="4474827"/>
          <a:ext cx="3360738" cy="1638300"/>
        </p:xfrm>
        <a:graphic>
          <a:graphicData uri="http://schemas.openxmlformats.org/presentationml/2006/ole">
            <mc:AlternateContent xmlns:mc="http://schemas.openxmlformats.org/markup-compatibility/2006">
              <mc:Choice xmlns:v="urn:schemas-microsoft-com:vml" Requires="v">
                <p:oleObj spid="_x0000_s32828" name="CS ChemDraw Drawing" r:id="rId11" imgW="3365500" imgH="1638300" progId="ChemDraw.Document.6.0">
                  <p:embed/>
                </p:oleObj>
              </mc:Choice>
              <mc:Fallback>
                <p:oleObj name="CS ChemDraw Drawing" r:id="rId11" imgW="3365500" imgH="1638300" progId="ChemDraw.Document.6.0">
                  <p:embed/>
                  <p:pic>
                    <p:nvPicPr>
                      <p:cNvPr id="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24668" y="4474827"/>
                        <a:ext cx="336073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 name="Rectangle 10"/>
          <p:cNvSpPr>
            <a:spLocks noChangeArrowheads="1"/>
          </p:cNvSpPr>
          <p:nvPr/>
        </p:nvSpPr>
        <p:spPr bwMode="auto">
          <a:xfrm>
            <a:off x="3649211" y="5306677"/>
            <a:ext cx="156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0000"/>
                </a:solidFill>
              </a:rPr>
              <a:t>Diphenolic acid</a:t>
            </a:r>
          </a:p>
        </p:txBody>
      </p:sp>
      <p:sp>
        <p:nvSpPr>
          <p:cNvPr id="10" name="Rectangle 11"/>
          <p:cNvSpPr>
            <a:spLocks noChangeArrowheads="1"/>
          </p:cNvSpPr>
          <p:nvPr/>
        </p:nvSpPr>
        <p:spPr bwMode="auto">
          <a:xfrm>
            <a:off x="8297412" y="1877677"/>
            <a:ext cx="1211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0000"/>
                </a:solidFill>
              </a:rPr>
              <a:t>Acrylic acid</a:t>
            </a:r>
          </a:p>
        </p:txBody>
      </p:sp>
      <p:sp>
        <p:nvSpPr>
          <p:cNvPr id="11" name="Rectangle 12"/>
          <p:cNvSpPr>
            <a:spLocks noChangeArrowheads="1"/>
          </p:cNvSpPr>
          <p:nvPr/>
        </p:nvSpPr>
        <p:spPr bwMode="auto">
          <a:xfrm>
            <a:off x="3344412" y="2030077"/>
            <a:ext cx="1370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0000"/>
                </a:solidFill>
              </a:rPr>
              <a:t>Succinic acid</a:t>
            </a:r>
          </a:p>
        </p:txBody>
      </p:sp>
      <p:graphicFrame>
        <p:nvGraphicFramePr>
          <p:cNvPr id="12" name="Object 7"/>
          <p:cNvGraphicFramePr>
            <a:graphicFrameLocks noChangeAspect="1"/>
          </p:cNvGraphicFramePr>
          <p:nvPr>
            <p:extLst/>
          </p:nvPr>
        </p:nvGraphicFramePr>
        <p:xfrm>
          <a:off x="9059412" y="2798428"/>
          <a:ext cx="708025" cy="703263"/>
        </p:xfrm>
        <a:graphic>
          <a:graphicData uri="http://schemas.openxmlformats.org/presentationml/2006/ole">
            <mc:AlternateContent xmlns:mc="http://schemas.openxmlformats.org/markup-compatibility/2006">
              <mc:Choice xmlns:v="urn:schemas-microsoft-com:vml" Requires="v">
                <p:oleObj spid="_x0000_s32829" name="CS ChemDraw Drawing" r:id="rId13" imgW="711200" imgH="711200" progId="ChemDraw.Document.6.0">
                  <p:embed/>
                </p:oleObj>
              </mc:Choice>
              <mc:Fallback>
                <p:oleObj name="CS ChemDraw Drawing" r:id="rId13" imgW="711200" imgH="711200" progId="ChemDraw.Document.6.0">
                  <p:embed/>
                  <p:pic>
                    <p:nvPicPr>
                      <p:cNvPr id="12"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59412" y="2798428"/>
                        <a:ext cx="70802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3" name="Text Box 14"/>
          <p:cNvSpPr txBox="1">
            <a:spLocks noChangeArrowheads="1"/>
          </p:cNvSpPr>
          <p:nvPr/>
        </p:nvSpPr>
        <p:spPr bwMode="auto">
          <a:xfrm>
            <a:off x="9135611" y="3477877"/>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0000"/>
                </a:solidFill>
              </a:rPr>
              <a:t>THF</a:t>
            </a:r>
          </a:p>
        </p:txBody>
      </p:sp>
      <p:graphicFrame>
        <p:nvGraphicFramePr>
          <p:cNvPr id="14" name="Object 8"/>
          <p:cNvGraphicFramePr>
            <a:graphicFrameLocks noChangeAspect="1"/>
          </p:cNvGraphicFramePr>
          <p:nvPr>
            <p:extLst/>
          </p:nvPr>
        </p:nvGraphicFramePr>
        <p:xfrm>
          <a:off x="2734812" y="2722228"/>
          <a:ext cx="1063625" cy="703263"/>
        </p:xfrm>
        <a:graphic>
          <a:graphicData uri="http://schemas.openxmlformats.org/presentationml/2006/ole">
            <mc:AlternateContent xmlns:mc="http://schemas.openxmlformats.org/markup-compatibility/2006">
              <mc:Choice xmlns:v="urn:schemas-microsoft-com:vml" Requires="v">
                <p:oleObj spid="_x0000_s32830" name="CS ChemDraw Drawing" r:id="rId15" imgW="1066800" imgH="711200" progId="ChemDraw.Document.6.0">
                  <p:embed/>
                </p:oleObj>
              </mc:Choice>
              <mc:Fallback>
                <p:oleObj name="CS ChemDraw Drawing" r:id="rId15" imgW="1066800" imgH="711200" progId="ChemDraw.Document.6.0">
                  <p:embed/>
                  <p:pic>
                    <p:nvPicPr>
                      <p:cNvPr id="1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34812" y="2722228"/>
                        <a:ext cx="106362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 name="Text Box 16"/>
          <p:cNvSpPr txBox="1">
            <a:spLocks noChangeArrowheads="1"/>
          </p:cNvSpPr>
          <p:nvPr/>
        </p:nvSpPr>
        <p:spPr bwMode="auto">
          <a:xfrm>
            <a:off x="2679249" y="3477878"/>
            <a:ext cx="1403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000000"/>
                </a:solidFill>
              </a:rPr>
              <a:t>MTHF</a:t>
            </a:r>
          </a:p>
          <a:p>
            <a:pPr algn="ctr" eaLnBrk="1" hangingPunct="1"/>
            <a:r>
              <a:rPr lang="en-US" altLang="en-US" sz="1600">
                <a:solidFill>
                  <a:srgbClr val="000000"/>
                </a:solidFill>
              </a:rPr>
              <a:t>(fuel additive)</a:t>
            </a:r>
          </a:p>
        </p:txBody>
      </p:sp>
      <p:sp>
        <p:nvSpPr>
          <p:cNvPr id="16" name="AutoShape 17"/>
          <p:cNvSpPr>
            <a:spLocks noChangeArrowheads="1"/>
          </p:cNvSpPr>
          <p:nvPr/>
        </p:nvSpPr>
        <p:spPr bwMode="auto">
          <a:xfrm>
            <a:off x="7459211" y="30270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sp>
        <p:nvSpPr>
          <p:cNvPr id="17" name="AutoShape 18"/>
          <p:cNvSpPr>
            <a:spLocks noChangeArrowheads="1"/>
          </p:cNvSpPr>
          <p:nvPr/>
        </p:nvSpPr>
        <p:spPr bwMode="auto">
          <a:xfrm rot="19666295">
            <a:off x="7154411" y="21888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sp>
        <p:nvSpPr>
          <p:cNvPr id="18" name="AutoShape 19"/>
          <p:cNvSpPr>
            <a:spLocks noChangeArrowheads="1"/>
          </p:cNvSpPr>
          <p:nvPr/>
        </p:nvSpPr>
        <p:spPr bwMode="auto">
          <a:xfrm rot="10800000">
            <a:off x="4487411" y="30270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sp>
        <p:nvSpPr>
          <p:cNvPr id="19" name="AutoShape 20"/>
          <p:cNvSpPr>
            <a:spLocks noChangeArrowheads="1"/>
          </p:cNvSpPr>
          <p:nvPr/>
        </p:nvSpPr>
        <p:spPr bwMode="auto">
          <a:xfrm rot="12971592">
            <a:off x="4868411" y="22650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sp>
        <p:nvSpPr>
          <p:cNvPr id="20" name="AutoShape 21"/>
          <p:cNvSpPr>
            <a:spLocks noChangeArrowheads="1"/>
          </p:cNvSpPr>
          <p:nvPr/>
        </p:nvSpPr>
        <p:spPr bwMode="auto">
          <a:xfrm rot="2373580">
            <a:off x="7163936" y="37890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graphicFrame>
        <p:nvGraphicFramePr>
          <p:cNvPr id="21" name="Object 9"/>
          <p:cNvGraphicFramePr>
            <a:graphicFrameLocks noChangeAspect="1"/>
          </p:cNvGraphicFramePr>
          <p:nvPr>
            <p:extLst/>
          </p:nvPr>
        </p:nvGraphicFramePr>
        <p:xfrm>
          <a:off x="5401812" y="969628"/>
          <a:ext cx="1960563" cy="333375"/>
        </p:xfrm>
        <a:graphic>
          <a:graphicData uri="http://schemas.openxmlformats.org/presentationml/2006/ole">
            <mc:AlternateContent xmlns:mc="http://schemas.openxmlformats.org/markup-compatibility/2006">
              <mc:Choice xmlns:v="urn:schemas-microsoft-com:vml" Requires="v">
                <p:oleObj spid="_x0000_s32831" name="CS ChemDraw Drawing" r:id="rId17" imgW="1968500" imgH="330200" progId="ChemDraw.Document.6.0">
                  <p:embed/>
                </p:oleObj>
              </mc:Choice>
              <mc:Fallback>
                <p:oleObj name="CS ChemDraw Drawing" r:id="rId17" imgW="1968500" imgH="330200" progId="ChemDraw.Document.6.0">
                  <p:embed/>
                  <p:pic>
                    <p:nvPicPr>
                      <p:cNvPr id="21"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01812" y="969628"/>
                        <a:ext cx="19605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 name="Text Box 23"/>
          <p:cNvSpPr txBox="1">
            <a:spLocks noChangeArrowheads="1"/>
          </p:cNvSpPr>
          <p:nvPr/>
        </p:nvSpPr>
        <p:spPr bwMode="auto">
          <a:xfrm>
            <a:off x="5859012" y="1268077"/>
            <a:ext cx="1122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solidFill>
                  <a:srgbClr val="000000"/>
                </a:solidFill>
              </a:rPr>
              <a:t>butanediol</a:t>
            </a:r>
          </a:p>
        </p:txBody>
      </p:sp>
      <p:sp>
        <p:nvSpPr>
          <p:cNvPr id="23" name="AutoShape 24"/>
          <p:cNvSpPr>
            <a:spLocks noChangeArrowheads="1"/>
          </p:cNvSpPr>
          <p:nvPr/>
        </p:nvSpPr>
        <p:spPr bwMode="auto">
          <a:xfrm rot="16200000">
            <a:off x="5973311" y="18459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graphicFrame>
        <p:nvGraphicFramePr>
          <p:cNvPr id="24" name="Object 10"/>
          <p:cNvGraphicFramePr>
            <a:graphicFrameLocks noChangeAspect="1"/>
          </p:cNvGraphicFramePr>
          <p:nvPr>
            <p:extLst/>
          </p:nvPr>
        </p:nvGraphicFramePr>
        <p:xfrm>
          <a:off x="5630412" y="4779628"/>
          <a:ext cx="1084263" cy="703263"/>
        </p:xfrm>
        <a:graphic>
          <a:graphicData uri="http://schemas.openxmlformats.org/presentationml/2006/ole">
            <mc:AlternateContent xmlns:mc="http://schemas.openxmlformats.org/markup-compatibility/2006">
              <mc:Choice xmlns:v="urn:schemas-microsoft-com:vml" Requires="v">
                <p:oleObj spid="_x0000_s32832" name="CS ChemDraw Drawing" r:id="rId19" imgW="1092200" imgH="711200" progId="ChemDraw.Document.6.0">
                  <p:embed/>
                </p:oleObj>
              </mc:Choice>
              <mc:Fallback>
                <p:oleObj name="CS ChemDraw Drawing" r:id="rId19" imgW="1092200" imgH="711200" progId="ChemDraw.Document.6.0">
                  <p:embed/>
                  <p:pic>
                    <p:nvPicPr>
                      <p:cNvPr id="24"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30412" y="4779628"/>
                        <a:ext cx="1084263"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 name="Text Box 26"/>
          <p:cNvSpPr txBox="1">
            <a:spLocks noChangeArrowheads="1"/>
          </p:cNvSpPr>
          <p:nvPr/>
        </p:nvSpPr>
        <p:spPr bwMode="auto">
          <a:xfrm>
            <a:off x="5652636" y="5535278"/>
            <a:ext cx="14049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rgbClr val="000000"/>
                </a:solidFill>
              </a:rPr>
              <a:t>gamma </a:t>
            </a:r>
          </a:p>
          <a:p>
            <a:pPr algn="ctr" eaLnBrk="1" hangingPunct="1"/>
            <a:r>
              <a:rPr lang="en-US" altLang="en-US" sz="1600">
                <a:solidFill>
                  <a:srgbClr val="000000"/>
                </a:solidFill>
              </a:rPr>
              <a:t>butyrolactone</a:t>
            </a:r>
          </a:p>
        </p:txBody>
      </p:sp>
      <p:sp>
        <p:nvSpPr>
          <p:cNvPr id="26" name="AutoShape 27"/>
          <p:cNvSpPr>
            <a:spLocks noChangeArrowheads="1"/>
          </p:cNvSpPr>
          <p:nvPr/>
        </p:nvSpPr>
        <p:spPr bwMode="auto">
          <a:xfrm rot="5400000">
            <a:off x="5973311" y="4055727"/>
            <a:ext cx="762000" cy="381000"/>
          </a:xfrm>
          <a:prstGeom prst="rightArrow">
            <a:avLst>
              <a:gd name="adj1" fmla="val 50000"/>
              <a:gd name="adj2" fmla="val 50000"/>
            </a:avLst>
          </a:prstGeom>
          <a:solidFill>
            <a:schemeClr val="bg2"/>
          </a:solidFill>
          <a:ln w="9525">
            <a:solidFill>
              <a:schemeClr val="tx1"/>
            </a:solidFill>
            <a:miter lim="800000"/>
            <a:headEnd/>
            <a:tailEnd/>
          </a:ln>
          <a:effectLst/>
        </p:spPr>
        <p:txBody>
          <a:bodyPr wrap="none" anchor="ctr"/>
          <a:lstStyle/>
          <a:p>
            <a:pPr>
              <a:defRPr/>
            </a:pPr>
            <a:endParaRPr lang="en-US">
              <a:solidFill>
                <a:srgbClr val="000000"/>
              </a:solidFill>
              <a:latin typeface="Arial" pitchFamily="-106" charset="0"/>
            </a:endParaRPr>
          </a:p>
        </p:txBody>
      </p:sp>
      <p:sp>
        <p:nvSpPr>
          <p:cNvPr id="27"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The </a:t>
            </a:r>
            <a:r>
              <a:rPr lang="en-US" sz="2800" b="1" dirty="0" err="1">
                <a:solidFill>
                  <a:srgbClr val="0000FF"/>
                </a:solidFill>
                <a:latin typeface="Calibri"/>
              </a:rPr>
              <a:t>Biofine</a:t>
            </a:r>
            <a:r>
              <a:rPr lang="en-US" sz="2800" b="1" dirty="0">
                <a:solidFill>
                  <a:srgbClr val="0000FF"/>
                </a:solidFill>
                <a:latin typeface="Calibri"/>
              </a:rPr>
              <a:t> Process – </a:t>
            </a:r>
            <a:r>
              <a:rPr lang="en-US" sz="2800" b="1" dirty="0" err="1">
                <a:solidFill>
                  <a:srgbClr val="0000FF"/>
                </a:solidFill>
                <a:latin typeface="Calibri"/>
              </a:rPr>
              <a:t>Levulinic</a:t>
            </a:r>
            <a:r>
              <a:rPr lang="en-US" sz="2800" b="1" dirty="0">
                <a:solidFill>
                  <a:srgbClr val="0000FF"/>
                </a:solidFill>
                <a:latin typeface="Calibri"/>
              </a:rPr>
              <a:t> Acid Family</a:t>
            </a:r>
            <a:endParaRPr lang="en-US" dirty="0">
              <a:solidFill>
                <a:prstClr val="black"/>
              </a:solidFill>
              <a:latin typeface="Calibri"/>
            </a:endParaRPr>
          </a:p>
        </p:txBody>
      </p:sp>
    </p:spTree>
    <p:extLst>
      <p:ext uri="{BB962C8B-B14F-4D97-AF65-F5344CB8AC3E}">
        <p14:creationId xmlns:p14="http://schemas.microsoft.com/office/powerpoint/2010/main" val="4070630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Reduce Derivatives</a:t>
            </a:r>
          </a:p>
        </p:txBody>
      </p:sp>
      <p:sp>
        <p:nvSpPr>
          <p:cNvPr id="3" name="Rectangle 3"/>
          <p:cNvSpPr txBox="1">
            <a:spLocks noChangeArrowheads="1"/>
          </p:cNvSpPr>
          <p:nvPr/>
        </p:nvSpPr>
        <p:spPr>
          <a:xfrm>
            <a:off x="5085348" y="1215191"/>
            <a:ext cx="5350042"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sz="3600" dirty="0">
                <a:solidFill>
                  <a:prstClr val="black"/>
                </a:solidFill>
                <a:latin typeface="Calibri"/>
                <a:ea typeface="ＭＳ Ｐゴシック" panose="020B0600070205080204" pitchFamily="34" charset="-128"/>
              </a:rPr>
              <a:t>	Unnecessary derivatization (blocking group, protection/</a:t>
            </a:r>
            <a:r>
              <a:rPr lang="en-US" altLang="en-US" sz="3600" dirty="0" err="1">
                <a:solidFill>
                  <a:prstClr val="black"/>
                </a:solidFill>
                <a:latin typeface="Calibri"/>
                <a:ea typeface="ＭＳ Ｐゴシック" panose="020B0600070205080204" pitchFamily="34" charset="-128"/>
              </a:rPr>
              <a:t>deprotectio</a:t>
            </a:r>
            <a:r>
              <a:rPr lang="en-US" altLang="en-US" sz="3600" dirty="0">
                <a:solidFill>
                  <a:prstClr val="black"/>
                </a:solidFill>
                <a:latin typeface="Calibri"/>
                <a:ea typeface="ＭＳ Ｐゴシック" panose="020B0600070205080204" pitchFamily="34" charset="-128"/>
              </a:rPr>
              <a:t>, temporary modification of physical/chemical processes) should be avoided whenever possible.</a:t>
            </a:r>
          </a:p>
          <a:p>
            <a:pPr marL="609600" indent="-609600"/>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56610" y="1095495"/>
            <a:ext cx="3663718" cy="496780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3081493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9502" y="1312269"/>
            <a:ext cx="3048014" cy="984885"/>
          </a:xfrm>
          <a:prstGeom prst="rect">
            <a:avLst/>
          </a:prstGeom>
          <a:noFill/>
        </p:spPr>
        <p:txBody>
          <a:bodyPr wrap="none" rtlCol="0">
            <a:spAutoFit/>
          </a:bodyPr>
          <a:lstStyle/>
          <a:p>
            <a:r>
              <a:rPr lang="en-US" dirty="0">
                <a:solidFill>
                  <a:prstClr val="black"/>
                </a:solidFill>
                <a:latin typeface="Calibri"/>
              </a:rPr>
              <a:t>R. B. Woodward’s Synthesis of </a:t>
            </a:r>
          </a:p>
          <a:p>
            <a:r>
              <a:rPr lang="en-US" sz="4000" dirty="0">
                <a:solidFill>
                  <a:prstClr val="black"/>
                </a:solidFill>
                <a:latin typeface="Calibri"/>
              </a:rPr>
              <a:t>RESERPINE</a:t>
            </a:r>
          </a:p>
        </p:txBody>
      </p:sp>
      <p:grpSp>
        <p:nvGrpSpPr>
          <p:cNvPr id="3" name="Group 2"/>
          <p:cNvGrpSpPr/>
          <p:nvPr/>
        </p:nvGrpSpPr>
        <p:grpSpPr>
          <a:xfrm>
            <a:off x="2590800" y="228600"/>
            <a:ext cx="7620000" cy="6553200"/>
            <a:chOff x="1066800" y="228600"/>
            <a:chExt cx="7620000" cy="6553200"/>
          </a:xfrm>
        </p:grpSpPr>
        <p:grpSp>
          <p:nvGrpSpPr>
            <p:cNvPr id="4" name="Group 3"/>
            <p:cNvGrpSpPr/>
            <p:nvPr/>
          </p:nvGrpSpPr>
          <p:grpSpPr>
            <a:xfrm>
              <a:off x="1066800" y="228600"/>
              <a:ext cx="7620000" cy="6553200"/>
              <a:chOff x="609600" y="457200"/>
              <a:chExt cx="6934200" cy="6096000"/>
            </a:xfrm>
          </p:grpSpPr>
          <p:graphicFrame>
            <p:nvGraphicFramePr>
              <p:cNvPr id="6" name="Object 5"/>
              <p:cNvGraphicFramePr>
                <a:graphicFrameLocks noChangeAspect="1"/>
              </p:cNvGraphicFramePr>
              <p:nvPr>
                <p:extLst/>
              </p:nvPr>
            </p:nvGraphicFramePr>
            <p:xfrm>
              <a:off x="766763" y="457200"/>
              <a:ext cx="457200" cy="558800"/>
            </p:xfrm>
            <a:graphic>
              <a:graphicData uri="http://schemas.openxmlformats.org/presentationml/2006/ole">
                <mc:AlternateContent xmlns:mc="http://schemas.openxmlformats.org/markup-compatibility/2006">
                  <mc:Choice xmlns:v="urn:schemas-microsoft-com:vml" Requires="v">
                    <p:oleObj spid="_x0000_s33986" name="CS ChemDraw Drawing" r:id="rId3" imgW="1544040" imgH="1856520" progId="ChemDraw.Document.6.0">
                      <p:embed/>
                    </p:oleObj>
                  </mc:Choice>
                  <mc:Fallback>
                    <p:oleObj name="CS ChemDraw Drawing" r:id="rId3" imgW="1544040" imgH="1856520" progId="ChemDraw.Document.6.0">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3" y="457200"/>
                            <a:ext cx="457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p:cNvGraphicFramePr>
                <a:graphicFrameLocks noChangeAspect="1"/>
              </p:cNvGraphicFramePr>
              <p:nvPr>
                <p:extLst/>
              </p:nvPr>
            </p:nvGraphicFramePr>
            <p:xfrm>
              <a:off x="1782763" y="457200"/>
              <a:ext cx="457200" cy="558800"/>
            </p:xfrm>
            <a:graphic>
              <a:graphicData uri="http://schemas.openxmlformats.org/presentationml/2006/ole">
                <mc:AlternateContent xmlns:mc="http://schemas.openxmlformats.org/markup-compatibility/2006">
                  <mc:Choice xmlns:v="urn:schemas-microsoft-com:vml" Requires="v">
                    <p:oleObj spid="_x0000_s33987" name="CS ChemDraw Drawing" r:id="rId5" imgW="1544040" imgH="1856520" progId="ChemDraw.Document.6.0">
                      <p:embed/>
                    </p:oleObj>
                  </mc:Choice>
                  <mc:Fallback>
                    <p:oleObj name="CS ChemDraw Drawing" r:id="rId5" imgW="1544040" imgH="1856520" progId="ChemDraw.Document.6.0">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2763" y="457200"/>
                            <a:ext cx="4572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nvPr>
            </p:nvGraphicFramePr>
            <p:xfrm>
              <a:off x="2774950" y="525463"/>
              <a:ext cx="482600" cy="558800"/>
            </p:xfrm>
            <a:graphic>
              <a:graphicData uri="http://schemas.openxmlformats.org/presentationml/2006/ole">
                <mc:AlternateContent xmlns:mc="http://schemas.openxmlformats.org/markup-compatibility/2006">
                  <mc:Choice xmlns:v="urn:schemas-microsoft-com:vml" Requires="v">
                    <p:oleObj spid="_x0000_s33988" name="CS ChemDraw Drawing" r:id="rId7" imgW="1632960" imgH="1856520" progId="ChemDraw.Document.6.0">
                      <p:embed/>
                    </p:oleObj>
                  </mc:Choice>
                  <mc:Fallback>
                    <p:oleObj name="CS ChemDraw Drawing" r:id="rId7" imgW="1632960" imgH="1856520" progId="ChemDraw.Document.6.0">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4950" y="525463"/>
                            <a:ext cx="482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nvPr>
            </p:nvGraphicFramePr>
            <p:xfrm>
              <a:off x="3586163" y="503238"/>
              <a:ext cx="482600" cy="558800"/>
            </p:xfrm>
            <a:graphic>
              <a:graphicData uri="http://schemas.openxmlformats.org/presentationml/2006/ole">
                <mc:AlternateContent xmlns:mc="http://schemas.openxmlformats.org/markup-compatibility/2006">
                  <mc:Choice xmlns:v="urn:schemas-microsoft-com:vml" Requires="v">
                    <p:oleObj spid="_x0000_s33989" name="CS ChemDraw Drawing" r:id="rId9" imgW="1632960" imgH="1856520" progId="ChemDraw.Document.6.0">
                      <p:embed/>
                    </p:oleObj>
                  </mc:Choice>
                  <mc:Fallback>
                    <p:oleObj name="CS ChemDraw Drawing" r:id="rId9" imgW="1632960" imgH="1856520" progId="ChemDraw.Document.6.0">
                      <p:embed/>
                      <p:pic>
                        <p:nvPicPr>
                          <p:cNvPr id="9"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6163" y="503238"/>
                            <a:ext cx="4826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nvPr>
            </p:nvGraphicFramePr>
            <p:xfrm>
              <a:off x="4532313" y="525463"/>
              <a:ext cx="430212" cy="495300"/>
            </p:xfrm>
            <a:graphic>
              <a:graphicData uri="http://schemas.openxmlformats.org/presentationml/2006/ole">
                <mc:AlternateContent xmlns:mc="http://schemas.openxmlformats.org/markup-compatibility/2006">
                  <mc:Choice xmlns:v="urn:schemas-microsoft-com:vml" Requires="v">
                    <p:oleObj spid="_x0000_s33990" name="CS ChemDraw Drawing" r:id="rId11" imgW="1450080" imgH="1645920" progId="ChemDraw.Document.6.0">
                      <p:embed/>
                    </p:oleObj>
                  </mc:Choice>
                  <mc:Fallback>
                    <p:oleObj name="CS ChemDraw Drawing" r:id="rId11" imgW="1450080" imgH="1645920" progId="ChemDraw.Document.6.0">
                      <p:embed/>
                      <p:pic>
                        <p:nvPicPr>
                          <p:cNvPr id="1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2313" y="525463"/>
                            <a:ext cx="4302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5524500" y="571500"/>
              <a:ext cx="508000" cy="481013"/>
            </p:xfrm>
            <a:graphic>
              <a:graphicData uri="http://schemas.openxmlformats.org/presentationml/2006/ole">
                <mc:AlternateContent xmlns:mc="http://schemas.openxmlformats.org/markup-compatibility/2006">
                  <mc:Choice xmlns:v="urn:schemas-microsoft-com:vml" Requires="v">
                    <p:oleObj spid="_x0000_s33991" name="CS ChemDraw Drawing" r:id="rId13" imgW="1714320" imgH="1594800" progId="ChemDraw.Document.6.0">
                      <p:embed/>
                    </p:oleObj>
                  </mc:Choice>
                  <mc:Fallback>
                    <p:oleObj name="CS ChemDraw Drawing" r:id="rId13" imgW="1714320" imgH="1594800" progId="ChemDraw.Document.6.0">
                      <p:embed/>
                      <p:pic>
                        <p:nvPicPr>
                          <p:cNvPr id="11"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24500" y="571500"/>
                            <a:ext cx="508000"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1"/>
              <p:cNvGraphicFramePr>
                <a:graphicFrameLocks noChangeAspect="1"/>
              </p:cNvGraphicFramePr>
              <p:nvPr>
                <p:extLst/>
              </p:nvPr>
            </p:nvGraphicFramePr>
            <p:xfrm>
              <a:off x="6381750" y="962025"/>
              <a:ext cx="508000" cy="560388"/>
            </p:xfrm>
            <a:graphic>
              <a:graphicData uri="http://schemas.openxmlformats.org/presentationml/2006/ole">
                <mc:AlternateContent xmlns:mc="http://schemas.openxmlformats.org/markup-compatibility/2006">
                  <mc:Choice xmlns:v="urn:schemas-microsoft-com:vml" Requires="v">
                    <p:oleObj spid="_x0000_s33992" name="CS ChemDraw Drawing" r:id="rId15" imgW="1714320" imgH="1861560" progId="ChemDraw.Document.6.0">
                      <p:embed/>
                    </p:oleObj>
                  </mc:Choice>
                  <mc:Fallback>
                    <p:oleObj name="CS ChemDraw Drawing" r:id="rId15" imgW="1714320" imgH="1861560" progId="ChemDraw.Document.6.0">
                      <p:embed/>
                      <p:pic>
                        <p:nvPicPr>
                          <p:cNvPr id="12"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1750" y="962025"/>
                            <a:ext cx="5080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ine 13"/>
              <p:cNvSpPr>
                <a:spLocks noChangeShapeType="1"/>
              </p:cNvSpPr>
              <p:nvPr/>
            </p:nvSpPr>
            <p:spPr bwMode="auto">
              <a:xfrm>
                <a:off x="1331913" y="663575"/>
                <a:ext cx="338137"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4" name="Line 14"/>
              <p:cNvSpPr>
                <a:spLocks noChangeShapeType="1"/>
              </p:cNvSpPr>
              <p:nvPr/>
            </p:nvSpPr>
            <p:spPr bwMode="auto">
              <a:xfrm>
                <a:off x="2413000" y="731838"/>
                <a:ext cx="249238" cy="460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5" name="Line 15"/>
              <p:cNvSpPr>
                <a:spLocks noChangeShapeType="1"/>
              </p:cNvSpPr>
              <p:nvPr/>
            </p:nvSpPr>
            <p:spPr bwMode="auto">
              <a:xfrm>
                <a:off x="3314700" y="755650"/>
                <a:ext cx="180975"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6" name="Line 16"/>
              <p:cNvSpPr>
                <a:spLocks noChangeShapeType="1"/>
              </p:cNvSpPr>
              <p:nvPr/>
            </p:nvSpPr>
            <p:spPr bwMode="auto">
              <a:xfrm>
                <a:off x="4194175" y="755650"/>
                <a:ext cx="24923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7" name="Line 17"/>
              <p:cNvSpPr>
                <a:spLocks noChangeShapeType="1"/>
              </p:cNvSpPr>
              <p:nvPr/>
            </p:nvSpPr>
            <p:spPr bwMode="auto">
              <a:xfrm>
                <a:off x="5119688" y="777875"/>
                <a:ext cx="269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18" name="Line 18"/>
              <p:cNvSpPr>
                <a:spLocks noChangeShapeType="1"/>
              </p:cNvSpPr>
              <p:nvPr/>
            </p:nvSpPr>
            <p:spPr bwMode="auto">
              <a:xfrm>
                <a:off x="6111875" y="984250"/>
                <a:ext cx="203200"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graphicFrame>
            <p:nvGraphicFramePr>
              <p:cNvPr id="19" name="Object 31"/>
              <p:cNvGraphicFramePr>
                <a:graphicFrameLocks noChangeAspect="1"/>
              </p:cNvGraphicFramePr>
              <p:nvPr>
                <p:extLst/>
              </p:nvPr>
            </p:nvGraphicFramePr>
            <p:xfrm>
              <a:off x="6991350" y="1671638"/>
              <a:ext cx="534988" cy="681037"/>
            </p:xfrm>
            <a:graphic>
              <a:graphicData uri="http://schemas.openxmlformats.org/presentationml/2006/ole">
                <mc:AlternateContent xmlns:mc="http://schemas.openxmlformats.org/markup-compatibility/2006">
                  <mc:Choice xmlns:v="urn:schemas-microsoft-com:vml" Requires="v">
                    <p:oleObj spid="_x0000_s33993" name="CS ChemDraw Drawing" r:id="rId17" imgW="1810800" imgH="2260440" progId="ChemDraw.Document.6.0">
                      <p:embed/>
                    </p:oleObj>
                  </mc:Choice>
                  <mc:Fallback>
                    <p:oleObj name="CS ChemDraw Drawing" r:id="rId17" imgW="1810800" imgH="2260440" progId="ChemDraw.Document.6.0">
                      <p:embed/>
                      <p:pic>
                        <p:nvPicPr>
                          <p:cNvPr id="19" name="Object 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91350" y="1671638"/>
                            <a:ext cx="534988"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 name="Object 32"/>
              <p:cNvGraphicFramePr>
                <a:graphicFrameLocks noChangeAspect="1"/>
              </p:cNvGraphicFramePr>
              <p:nvPr>
                <p:extLst/>
              </p:nvPr>
            </p:nvGraphicFramePr>
            <p:xfrm>
              <a:off x="7035800" y="2589213"/>
              <a:ext cx="508000" cy="679450"/>
            </p:xfrm>
            <a:graphic>
              <a:graphicData uri="http://schemas.openxmlformats.org/presentationml/2006/ole">
                <mc:AlternateContent xmlns:mc="http://schemas.openxmlformats.org/markup-compatibility/2006">
                  <mc:Choice xmlns:v="urn:schemas-microsoft-com:vml" Requires="v">
                    <p:oleObj spid="_x0000_s33994" name="CS ChemDraw Drawing" r:id="rId19" imgW="1716840" imgH="2260440" progId="ChemDraw.Document.6.0">
                      <p:embed/>
                    </p:oleObj>
                  </mc:Choice>
                  <mc:Fallback>
                    <p:oleObj name="CS ChemDraw Drawing" r:id="rId19" imgW="1716840" imgH="2260440" progId="ChemDraw.Document.6.0">
                      <p:embed/>
                      <p:pic>
                        <p:nvPicPr>
                          <p:cNvPr id="20" name="Object 3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35800" y="2589213"/>
                            <a:ext cx="5080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 name="Object 33"/>
              <p:cNvGraphicFramePr>
                <a:graphicFrameLocks noChangeAspect="1"/>
              </p:cNvGraphicFramePr>
              <p:nvPr>
                <p:extLst/>
              </p:nvPr>
            </p:nvGraphicFramePr>
            <p:xfrm>
              <a:off x="6427788" y="3344863"/>
              <a:ext cx="549275" cy="566737"/>
            </p:xfrm>
            <a:graphic>
              <a:graphicData uri="http://schemas.openxmlformats.org/presentationml/2006/ole">
                <mc:AlternateContent xmlns:mc="http://schemas.openxmlformats.org/markup-compatibility/2006">
                  <mc:Choice xmlns:v="urn:schemas-microsoft-com:vml" Requires="v">
                    <p:oleObj spid="_x0000_s33995" name="CS ChemDraw Drawing" r:id="rId21" imgW="1859040" imgH="1882080" progId="ChemDraw.Document.6.0">
                      <p:embed/>
                    </p:oleObj>
                  </mc:Choice>
                  <mc:Fallback>
                    <p:oleObj name="CS ChemDraw Drawing" r:id="rId21" imgW="1859040" imgH="1882080" progId="ChemDraw.Document.6.0">
                      <p:embed/>
                      <p:pic>
                        <p:nvPicPr>
                          <p:cNvPr id="21" name="Object 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27788" y="3344863"/>
                            <a:ext cx="5492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34"/>
              <p:cNvGraphicFramePr>
                <a:graphicFrameLocks noChangeAspect="1"/>
              </p:cNvGraphicFramePr>
              <p:nvPr>
                <p:extLst/>
              </p:nvPr>
            </p:nvGraphicFramePr>
            <p:xfrm>
              <a:off x="5210175" y="3368675"/>
              <a:ext cx="760413" cy="566738"/>
            </p:xfrm>
            <a:graphic>
              <a:graphicData uri="http://schemas.openxmlformats.org/presentationml/2006/ole">
                <mc:AlternateContent xmlns:mc="http://schemas.openxmlformats.org/markup-compatibility/2006">
                  <mc:Choice xmlns:v="urn:schemas-microsoft-com:vml" Requires="v">
                    <p:oleObj spid="_x0000_s33996" name="CS ChemDraw Drawing" r:id="rId23" imgW="2572920" imgH="1884600" progId="ChemDraw.Document.6.0">
                      <p:embed/>
                    </p:oleObj>
                  </mc:Choice>
                  <mc:Fallback>
                    <p:oleObj name="CS ChemDraw Drawing" r:id="rId23" imgW="2572920" imgH="1884600" progId="ChemDraw.Document.6.0">
                      <p:embed/>
                      <p:pic>
                        <p:nvPicPr>
                          <p:cNvPr id="22" name="Object 3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10175" y="3368675"/>
                            <a:ext cx="760413"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 name="Object 35"/>
              <p:cNvGraphicFramePr>
                <a:graphicFrameLocks noChangeAspect="1"/>
              </p:cNvGraphicFramePr>
              <p:nvPr>
                <p:extLst/>
              </p:nvPr>
            </p:nvGraphicFramePr>
            <p:xfrm>
              <a:off x="3946525" y="3208338"/>
              <a:ext cx="762000" cy="676275"/>
            </p:xfrm>
            <a:graphic>
              <a:graphicData uri="http://schemas.openxmlformats.org/presentationml/2006/ole">
                <mc:AlternateContent xmlns:mc="http://schemas.openxmlformats.org/markup-compatibility/2006">
                  <mc:Choice xmlns:v="urn:schemas-microsoft-com:vml" Requires="v">
                    <p:oleObj spid="_x0000_s33997" name="CS ChemDraw Drawing" r:id="rId25" imgW="2572920" imgH="2250360" progId="ChemDraw.Document.6.0">
                      <p:embed/>
                    </p:oleObj>
                  </mc:Choice>
                  <mc:Fallback>
                    <p:oleObj name="CS ChemDraw Drawing" r:id="rId25" imgW="2572920" imgH="2250360" progId="ChemDraw.Document.6.0">
                      <p:embed/>
                      <p:pic>
                        <p:nvPicPr>
                          <p:cNvPr id="23" name="Object 3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46525" y="3208338"/>
                            <a:ext cx="7620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36"/>
              <p:cNvGraphicFramePr>
                <a:graphicFrameLocks noChangeAspect="1"/>
              </p:cNvGraphicFramePr>
              <p:nvPr>
                <p:extLst/>
              </p:nvPr>
            </p:nvGraphicFramePr>
            <p:xfrm>
              <a:off x="2863850" y="3597275"/>
              <a:ext cx="869950" cy="566738"/>
            </p:xfrm>
            <a:graphic>
              <a:graphicData uri="http://schemas.openxmlformats.org/presentationml/2006/ole">
                <mc:AlternateContent xmlns:mc="http://schemas.openxmlformats.org/markup-compatibility/2006">
                  <mc:Choice xmlns:v="urn:schemas-microsoft-com:vml" Requires="v">
                    <p:oleObj spid="_x0000_s33998" name="CS ChemDraw Drawing" r:id="rId27" imgW="2936160" imgH="1884600" progId="ChemDraw.Document.6.0">
                      <p:embed/>
                    </p:oleObj>
                  </mc:Choice>
                  <mc:Fallback>
                    <p:oleObj name="CS ChemDraw Drawing" r:id="rId27" imgW="2936160" imgH="1884600" progId="ChemDraw.Document.6.0">
                      <p:embed/>
                      <p:pic>
                        <p:nvPicPr>
                          <p:cNvPr id="24" name="Object 3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863850" y="3597275"/>
                            <a:ext cx="8699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 name="Object 37"/>
              <p:cNvGraphicFramePr>
                <a:graphicFrameLocks noChangeAspect="1"/>
              </p:cNvGraphicFramePr>
              <p:nvPr>
                <p:extLst/>
              </p:nvPr>
            </p:nvGraphicFramePr>
            <p:xfrm>
              <a:off x="1962150" y="4148138"/>
              <a:ext cx="912813" cy="566737"/>
            </p:xfrm>
            <a:graphic>
              <a:graphicData uri="http://schemas.openxmlformats.org/presentationml/2006/ole">
                <mc:AlternateContent xmlns:mc="http://schemas.openxmlformats.org/markup-compatibility/2006">
                  <mc:Choice xmlns:v="urn:schemas-microsoft-com:vml" Requires="v">
                    <p:oleObj spid="_x0000_s33999" name="CS ChemDraw Drawing" r:id="rId29" imgW="3080880" imgH="1884600" progId="ChemDraw.Document.6.0">
                      <p:embed/>
                    </p:oleObj>
                  </mc:Choice>
                  <mc:Fallback>
                    <p:oleObj name="CS ChemDraw Drawing" r:id="rId29" imgW="3080880" imgH="1884600" progId="ChemDraw.Document.6.0">
                      <p:embed/>
                      <p:pic>
                        <p:nvPicPr>
                          <p:cNvPr id="25" name="Object 3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62150" y="4148138"/>
                            <a:ext cx="91281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Object 38"/>
              <p:cNvGraphicFramePr>
                <a:graphicFrameLocks noChangeAspect="1"/>
              </p:cNvGraphicFramePr>
              <p:nvPr>
                <p:extLst/>
              </p:nvPr>
            </p:nvGraphicFramePr>
            <p:xfrm>
              <a:off x="722313" y="4813300"/>
              <a:ext cx="1276350" cy="731838"/>
            </p:xfrm>
            <a:graphic>
              <a:graphicData uri="http://schemas.openxmlformats.org/presentationml/2006/ole">
                <mc:AlternateContent xmlns:mc="http://schemas.openxmlformats.org/markup-compatibility/2006">
                  <mc:Choice xmlns:v="urn:schemas-microsoft-com:vml" Requires="v">
                    <p:oleObj spid="_x0000_s34000" name="CS ChemDraw Drawing" r:id="rId31" imgW="4312800" imgH="2433240" progId="ChemDraw.Document.6.0">
                      <p:embed/>
                    </p:oleObj>
                  </mc:Choice>
                  <mc:Fallback>
                    <p:oleObj name="CS ChemDraw Drawing" r:id="rId31" imgW="4312800" imgH="2433240" progId="ChemDraw.Document.6.0">
                      <p:embed/>
                      <p:pic>
                        <p:nvPicPr>
                          <p:cNvPr id="26" name="Object 3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2313" y="4813300"/>
                            <a:ext cx="12763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39"/>
              <p:cNvGraphicFramePr>
                <a:graphicFrameLocks noChangeAspect="1"/>
              </p:cNvGraphicFramePr>
              <p:nvPr>
                <p:extLst/>
              </p:nvPr>
            </p:nvGraphicFramePr>
            <p:xfrm>
              <a:off x="790575" y="4240213"/>
              <a:ext cx="836613" cy="303212"/>
            </p:xfrm>
            <a:graphic>
              <a:graphicData uri="http://schemas.openxmlformats.org/presentationml/2006/ole">
                <mc:AlternateContent xmlns:mc="http://schemas.openxmlformats.org/markup-compatibility/2006">
                  <mc:Choice xmlns:v="urn:schemas-microsoft-com:vml" Requires="v">
                    <p:oleObj spid="_x0000_s34001" name="CS ChemDraw Drawing" r:id="rId33" imgW="2826720" imgH="1013400" progId="ChemDraw.Document.6.0">
                      <p:embed/>
                    </p:oleObj>
                  </mc:Choice>
                  <mc:Fallback>
                    <p:oleObj name="CS ChemDraw Drawing" r:id="rId33" imgW="2826720" imgH="1013400" progId="ChemDraw.Document.6.0">
                      <p:embed/>
                      <p:pic>
                        <p:nvPicPr>
                          <p:cNvPr id="27" name="Object 3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90575" y="4240213"/>
                            <a:ext cx="836613"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Object 40"/>
              <p:cNvGraphicFramePr>
                <a:graphicFrameLocks noChangeAspect="1"/>
              </p:cNvGraphicFramePr>
              <p:nvPr>
                <p:extLst/>
              </p:nvPr>
            </p:nvGraphicFramePr>
            <p:xfrm>
              <a:off x="1241425" y="3621088"/>
              <a:ext cx="890588" cy="425450"/>
            </p:xfrm>
            <a:graphic>
              <a:graphicData uri="http://schemas.openxmlformats.org/presentationml/2006/ole">
                <mc:AlternateContent xmlns:mc="http://schemas.openxmlformats.org/markup-compatibility/2006">
                  <mc:Choice xmlns:v="urn:schemas-microsoft-com:vml" Requires="v">
                    <p:oleObj spid="_x0000_s34002" name="CS ChemDraw Drawing" r:id="rId35" imgW="3009600" imgH="1414800" progId="ChemDraw.Document.6.0">
                      <p:embed/>
                    </p:oleObj>
                  </mc:Choice>
                  <mc:Fallback>
                    <p:oleObj name="CS ChemDraw Drawing" r:id="rId35" imgW="3009600" imgH="1414800" progId="ChemDraw.Document.6.0">
                      <p:embed/>
                      <p:pic>
                        <p:nvPicPr>
                          <p:cNvPr id="28" name="Object 4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241425" y="3621088"/>
                            <a:ext cx="8905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41"/>
              <p:cNvGraphicFramePr>
                <a:graphicFrameLocks noChangeAspect="1"/>
              </p:cNvGraphicFramePr>
              <p:nvPr>
                <p:extLst/>
              </p:nvPr>
            </p:nvGraphicFramePr>
            <p:xfrm>
              <a:off x="1579563" y="3094038"/>
              <a:ext cx="890587" cy="425450"/>
            </p:xfrm>
            <a:graphic>
              <a:graphicData uri="http://schemas.openxmlformats.org/presentationml/2006/ole">
                <mc:AlternateContent xmlns:mc="http://schemas.openxmlformats.org/markup-compatibility/2006">
                  <mc:Choice xmlns:v="urn:schemas-microsoft-com:vml" Requires="v">
                    <p:oleObj spid="_x0000_s34003" name="CS ChemDraw Drawing" r:id="rId37" imgW="3009600" imgH="1414800" progId="ChemDraw.Document.6.0">
                      <p:embed/>
                    </p:oleObj>
                  </mc:Choice>
                  <mc:Fallback>
                    <p:oleObj name="CS ChemDraw Drawing" r:id="rId37" imgW="3009600" imgH="1414800" progId="ChemDraw.Document.6.0">
                      <p:embed/>
                      <p:pic>
                        <p:nvPicPr>
                          <p:cNvPr id="29" name="Object 4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79563" y="3094038"/>
                            <a:ext cx="89058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42"/>
              <p:cNvGraphicFramePr>
                <a:graphicFrameLocks noChangeAspect="1"/>
              </p:cNvGraphicFramePr>
              <p:nvPr>
                <p:extLst/>
              </p:nvPr>
            </p:nvGraphicFramePr>
            <p:xfrm>
              <a:off x="1758950" y="2681288"/>
              <a:ext cx="590550" cy="304800"/>
            </p:xfrm>
            <a:graphic>
              <a:graphicData uri="http://schemas.openxmlformats.org/presentationml/2006/ole">
                <mc:AlternateContent xmlns:mc="http://schemas.openxmlformats.org/markup-compatibility/2006">
                  <mc:Choice xmlns:v="urn:schemas-microsoft-com:vml" Requires="v">
                    <p:oleObj spid="_x0000_s34004" name="CS ChemDraw Drawing" r:id="rId39" imgW="1996200" imgH="1013400" progId="ChemDraw.Document.6.0">
                      <p:embed/>
                    </p:oleObj>
                  </mc:Choice>
                  <mc:Fallback>
                    <p:oleObj name="CS ChemDraw Drawing" r:id="rId39" imgW="1996200" imgH="1013400" progId="ChemDraw.Document.6.0">
                      <p:embed/>
                      <p:pic>
                        <p:nvPicPr>
                          <p:cNvPr id="30" name="Object 42"/>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58950" y="2681288"/>
                            <a:ext cx="590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43"/>
              <p:cNvGraphicFramePr>
                <a:graphicFrameLocks noChangeAspect="1"/>
              </p:cNvGraphicFramePr>
              <p:nvPr>
                <p:extLst/>
              </p:nvPr>
            </p:nvGraphicFramePr>
            <p:xfrm>
              <a:off x="1038225" y="2565400"/>
              <a:ext cx="741363" cy="285750"/>
            </p:xfrm>
            <a:graphic>
              <a:graphicData uri="http://schemas.openxmlformats.org/presentationml/2006/ole">
                <mc:AlternateContent xmlns:mc="http://schemas.openxmlformats.org/markup-compatibility/2006">
                  <mc:Choice xmlns:v="urn:schemas-microsoft-com:vml" Requires="v">
                    <p:oleObj spid="_x0000_s34005" name="CS ChemDraw Drawing" r:id="rId41" imgW="2504160" imgH="947160" progId="ChemDraw.Document.6.0">
                      <p:embed/>
                    </p:oleObj>
                  </mc:Choice>
                  <mc:Fallback>
                    <p:oleObj name="CS ChemDraw Drawing" r:id="rId41" imgW="2504160" imgH="947160" progId="ChemDraw.Document.6.0">
                      <p:embed/>
                      <p:pic>
                        <p:nvPicPr>
                          <p:cNvPr id="31" name="Object 43"/>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38225" y="2565400"/>
                            <a:ext cx="741363"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44"/>
              <p:cNvGraphicFramePr>
                <a:graphicFrameLocks noChangeAspect="1"/>
              </p:cNvGraphicFramePr>
              <p:nvPr>
                <p:extLst/>
              </p:nvPr>
            </p:nvGraphicFramePr>
            <p:xfrm>
              <a:off x="631825" y="2314575"/>
              <a:ext cx="595313" cy="273050"/>
            </p:xfrm>
            <a:graphic>
              <a:graphicData uri="http://schemas.openxmlformats.org/presentationml/2006/ole">
                <mc:AlternateContent xmlns:mc="http://schemas.openxmlformats.org/markup-compatibility/2006">
                  <mc:Choice xmlns:v="urn:schemas-microsoft-com:vml" Requires="v">
                    <p:oleObj spid="_x0000_s34006" name="CS ChemDraw Drawing" r:id="rId43" imgW="2009160" imgH="909000" progId="ChemDraw.Document.6.0">
                      <p:embed/>
                    </p:oleObj>
                  </mc:Choice>
                  <mc:Fallback>
                    <p:oleObj name="CS ChemDraw Drawing" r:id="rId43" imgW="2009160" imgH="909000" progId="ChemDraw.Document.6.0">
                      <p:embed/>
                      <p:pic>
                        <p:nvPicPr>
                          <p:cNvPr id="32" name="Object 4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31825" y="2314575"/>
                            <a:ext cx="595313"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45"/>
              <p:cNvGraphicFramePr>
                <a:graphicFrameLocks noChangeAspect="1"/>
              </p:cNvGraphicFramePr>
              <p:nvPr>
                <p:extLst/>
              </p:nvPr>
            </p:nvGraphicFramePr>
            <p:xfrm>
              <a:off x="609600" y="1878013"/>
              <a:ext cx="650875" cy="274637"/>
            </p:xfrm>
            <a:graphic>
              <a:graphicData uri="http://schemas.openxmlformats.org/presentationml/2006/ole">
                <mc:AlternateContent xmlns:mc="http://schemas.openxmlformats.org/markup-compatibility/2006">
                  <mc:Choice xmlns:v="urn:schemas-microsoft-com:vml" Requires="v">
                    <p:oleObj spid="_x0000_s34007" name="CS ChemDraw Drawing" r:id="rId45" imgW="2197080" imgH="909000" progId="ChemDraw.Document.6.0">
                      <p:embed/>
                    </p:oleObj>
                  </mc:Choice>
                  <mc:Fallback>
                    <p:oleObj name="CS ChemDraw Drawing" r:id="rId45" imgW="2197080" imgH="909000" progId="ChemDraw.Document.6.0">
                      <p:embed/>
                      <p:pic>
                        <p:nvPicPr>
                          <p:cNvPr id="33" name="Object 45"/>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609600" y="1878013"/>
                            <a:ext cx="650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46"/>
              <p:cNvGraphicFramePr>
                <a:graphicFrameLocks noChangeAspect="1"/>
              </p:cNvGraphicFramePr>
              <p:nvPr>
                <p:extLst/>
              </p:nvPr>
            </p:nvGraphicFramePr>
            <p:xfrm>
              <a:off x="1060450" y="1511300"/>
              <a:ext cx="546100" cy="304800"/>
            </p:xfrm>
            <a:graphic>
              <a:graphicData uri="http://schemas.openxmlformats.org/presentationml/2006/ole">
                <mc:AlternateContent xmlns:mc="http://schemas.openxmlformats.org/markup-compatibility/2006">
                  <mc:Choice xmlns:v="urn:schemas-microsoft-com:vml" Requires="v">
                    <p:oleObj spid="_x0000_s34008" name="CS ChemDraw Drawing" r:id="rId47" imgW="1846440" imgH="1013400" progId="ChemDraw.Document.6.0">
                      <p:embed/>
                    </p:oleObj>
                  </mc:Choice>
                  <mc:Fallback>
                    <p:oleObj name="CS ChemDraw Drawing" r:id="rId47" imgW="1846440" imgH="1013400" progId="ChemDraw.Document.6.0">
                      <p:embed/>
                      <p:pic>
                        <p:nvPicPr>
                          <p:cNvPr id="34" name="Object 46"/>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60450" y="1511300"/>
                            <a:ext cx="546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47"/>
              <p:cNvGraphicFramePr>
                <a:graphicFrameLocks noChangeAspect="1"/>
              </p:cNvGraphicFramePr>
              <p:nvPr>
                <p:extLst/>
              </p:nvPr>
            </p:nvGraphicFramePr>
            <p:xfrm>
              <a:off x="631825" y="1168400"/>
              <a:ext cx="546100" cy="277813"/>
            </p:xfrm>
            <a:graphic>
              <a:graphicData uri="http://schemas.openxmlformats.org/presentationml/2006/ole">
                <mc:AlternateContent xmlns:mc="http://schemas.openxmlformats.org/markup-compatibility/2006">
                  <mc:Choice xmlns:v="urn:schemas-microsoft-com:vml" Requires="v">
                    <p:oleObj spid="_x0000_s34009" name="CS ChemDraw Drawing" r:id="rId49" imgW="1846440" imgH="927000" progId="ChemDraw.Document.6.0">
                      <p:embed/>
                    </p:oleObj>
                  </mc:Choice>
                  <mc:Fallback>
                    <p:oleObj name="CS ChemDraw Drawing" r:id="rId49" imgW="1846440" imgH="927000" progId="ChemDraw.Document.6.0">
                      <p:embed/>
                      <p:pic>
                        <p:nvPicPr>
                          <p:cNvPr id="35" name="Object 47"/>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31825" y="1168400"/>
                            <a:ext cx="5461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 name="Line 48"/>
              <p:cNvSpPr>
                <a:spLocks noChangeShapeType="1"/>
              </p:cNvSpPr>
              <p:nvPr/>
            </p:nvSpPr>
            <p:spPr bwMode="auto">
              <a:xfrm>
                <a:off x="1082675" y="1465263"/>
                <a:ext cx="90488"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37" name="Line 49"/>
              <p:cNvSpPr>
                <a:spLocks noChangeShapeType="1"/>
              </p:cNvSpPr>
              <p:nvPr/>
            </p:nvSpPr>
            <p:spPr bwMode="auto">
              <a:xfrm flipH="1">
                <a:off x="1060450" y="1831975"/>
                <a:ext cx="68263" cy="23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38" name="Line 50"/>
              <p:cNvSpPr>
                <a:spLocks noChangeShapeType="1"/>
              </p:cNvSpPr>
              <p:nvPr/>
            </p:nvSpPr>
            <p:spPr bwMode="auto">
              <a:xfrm>
                <a:off x="903288" y="2198688"/>
                <a:ext cx="0"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39" name="Line 51"/>
              <p:cNvSpPr>
                <a:spLocks noChangeShapeType="1"/>
              </p:cNvSpPr>
              <p:nvPr/>
            </p:nvSpPr>
            <p:spPr bwMode="auto">
              <a:xfrm>
                <a:off x="1060450" y="2657475"/>
                <a:ext cx="68263" cy="23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0" name="Line 52"/>
              <p:cNvSpPr>
                <a:spLocks noChangeShapeType="1"/>
              </p:cNvSpPr>
              <p:nvPr/>
            </p:nvSpPr>
            <p:spPr bwMode="auto">
              <a:xfrm>
                <a:off x="1579563" y="2749550"/>
                <a:ext cx="247650" cy="46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1" name="Line 53"/>
              <p:cNvSpPr>
                <a:spLocks noChangeShapeType="1"/>
              </p:cNvSpPr>
              <p:nvPr/>
            </p:nvSpPr>
            <p:spPr bwMode="auto">
              <a:xfrm flipH="1">
                <a:off x="2074863" y="3048000"/>
                <a:ext cx="46037" cy="136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2" name="Line 54"/>
              <p:cNvSpPr>
                <a:spLocks noChangeShapeType="1"/>
              </p:cNvSpPr>
              <p:nvPr/>
            </p:nvSpPr>
            <p:spPr bwMode="auto">
              <a:xfrm flipH="1">
                <a:off x="1692275" y="3551238"/>
                <a:ext cx="112713" cy="13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3" name="Line 55"/>
              <p:cNvSpPr>
                <a:spLocks noChangeShapeType="1"/>
              </p:cNvSpPr>
              <p:nvPr/>
            </p:nvSpPr>
            <p:spPr bwMode="auto">
              <a:xfrm flipH="1">
                <a:off x="1308100" y="4102100"/>
                <a:ext cx="158750" cy="114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4" name="Line 56"/>
              <p:cNvSpPr>
                <a:spLocks noChangeShapeType="1"/>
              </p:cNvSpPr>
              <p:nvPr/>
            </p:nvSpPr>
            <p:spPr bwMode="auto">
              <a:xfrm>
                <a:off x="1173163" y="4606925"/>
                <a:ext cx="203200" cy="160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5" name="Line 57"/>
              <p:cNvSpPr>
                <a:spLocks noChangeShapeType="1"/>
              </p:cNvSpPr>
              <p:nvPr/>
            </p:nvSpPr>
            <p:spPr bwMode="auto">
              <a:xfrm flipH="1">
                <a:off x="1376363" y="4651375"/>
                <a:ext cx="541337"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6" name="Line 58"/>
              <p:cNvSpPr>
                <a:spLocks noChangeShapeType="1"/>
              </p:cNvSpPr>
              <p:nvPr/>
            </p:nvSpPr>
            <p:spPr bwMode="auto">
              <a:xfrm flipH="1">
                <a:off x="2706688" y="4078288"/>
                <a:ext cx="180975" cy="13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7" name="Line 59"/>
              <p:cNvSpPr>
                <a:spLocks noChangeShapeType="1"/>
              </p:cNvSpPr>
              <p:nvPr/>
            </p:nvSpPr>
            <p:spPr bwMode="auto">
              <a:xfrm flipH="1">
                <a:off x="3654425" y="3667125"/>
                <a:ext cx="201613"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8" name="Line 60"/>
              <p:cNvSpPr>
                <a:spLocks noChangeShapeType="1"/>
              </p:cNvSpPr>
              <p:nvPr/>
            </p:nvSpPr>
            <p:spPr bwMode="auto">
              <a:xfrm flipH="1" flipV="1">
                <a:off x="4735513" y="3529013"/>
                <a:ext cx="293687" cy="68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49" name="Line 61"/>
              <p:cNvSpPr>
                <a:spLocks noChangeShapeType="1"/>
              </p:cNvSpPr>
              <p:nvPr/>
            </p:nvSpPr>
            <p:spPr bwMode="auto">
              <a:xfrm flipH="1">
                <a:off x="6043613" y="3551238"/>
                <a:ext cx="271462" cy="698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50" name="Line 62"/>
              <p:cNvSpPr>
                <a:spLocks noChangeShapeType="1"/>
              </p:cNvSpPr>
              <p:nvPr/>
            </p:nvSpPr>
            <p:spPr bwMode="auto">
              <a:xfrm flipH="1">
                <a:off x="6945313" y="3276600"/>
                <a:ext cx="136525" cy="160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51" name="Line 63"/>
              <p:cNvSpPr>
                <a:spLocks noChangeShapeType="1"/>
              </p:cNvSpPr>
              <p:nvPr/>
            </p:nvSpPr>
            <p:spPr bwMode="auto">
              <a:xfrm>
                <a:off x="7283450" y="2405063"/>
                <a:ext cx="23813" cy="184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52" name="Line 64"/>
              <p:cNvSpPr>
                <a:spLocks noChangeShapeType="1"/>
              </p:cNvSpPr>
              <p:nvPr/>
            </p:nvSpPr>
            <p:spPr bwMode="auto">
              <a:xfrm>
                <a:off x="6969125" y="1625600"/>
                <a:ext cx="66675"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graphicFrame>
            <p:nvGraphicFramePr>
              <p:cNvPr id="53" name="Object 65"/>
              <p:cNvGraphicFramePr>
                <a:graphicFrameLocks noChangeAspect="1"/>
              </p:cNvGraphicFramePr>
              <p:nvPr>
                <p:extLst/>
              </p:nvPr>
            </p:nvGraphicFramePr>
            <p:xfrm>
              <a:off x="2278063" y="4903788"/>
              <a:ext cx="1276350" cy="731837"/>
            </p:xfrm>
            <a:graphic>
              <a:graphicData uri="http://schemas.openxmlformats.org/presentationml/2006/ole">
                <mc:AlternateContent xmlns:mc="http://schemas.openxmlformats.org/markup-compatibility/2006">
                  <mc:Choice xmlns:v="urn:schemas-microsoft-com:vml" Requires="v">
                    <p:oleObj spid="_x0000_s34010" name="CS ChemDraw Drawing" r:id="rId51" imgW="4312800" imgH="2433240" progId="ChemDraw.Document.6.0">
                      <p:embed/>
                    </p:oleObj>
                  </mc:Choice>
                  <mc:Fallback>
                    <p:oleObj name="CS ChemDraw Drawing" r:id="rId51" imgW="4312800" imgH="2433240" progId="ChemDraw.Document.6.0">
                      <p:embed/>
                      <p:pic>
                        <p:nvPicPr>
                          <p:cNvPr id="53" name="Object 65"/>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2278063" y="4903788"/>
                            <a:ext cx="12763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66"/>
              <p:cNvGraphicFramePr>
                <a:graphicFrameLocks noChangeAspect="1"/>
              </p:cNvGraphicFramePr>
              <p:nvPr>
                <p:extLst/>
              </p:nvPr>
            </p:nvGraphicFramePr>
            <p:xfrm>
              <a:off x="3676650" y="4606925"/>
              <a:ext cx="1276350" cy="731838"/>
            </p:xfrm>
            <a:graphic>
              <a:graphicData uri="http://schemas.openxmlformats.org/presentationml/2006/ole">
                <mc:AlternateContent xmlns:mc="http://schemas.openxmlformats.org/markup-compatibility/2006">
                  <mc:Choice xmlns:v="urn:schemas-microsoft-com:vml" Requires="v">
                    <p:oleObj spid="_x0000_s34011" name="CS ChemDraw Drawing" r:id="rId53" imgW="4312800" imgH="2433240" progId="ChemDraw.Document.6.0">
                      <p:embed/>
                    </p:oleObj>
                  </mc:Choice>
                  <mc:Fallback>
                    <p:oleObj name="CS ChemDraw Drawing" r:id="rId53" imgW="4312800" imgH="2433240" progId="ChemDraw.Document.6.0">
                      <p:embed/>
                      <p:pic>
                        <p:nvPicPr>
                          <p:cNvPr id="54" name="Object 66"/>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676650" y="4606925"/>
                            <a:ext cx="12763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 name="Object 67"/>
              <p:cNvGraphicFramePr>
                <a:graphicFrameLocks noChangeAspect="1"/>
              </p:cNvGraphicFramePr>
              <p:nvPr>
                <p:extLst/>
              </p:nvPr>
            </p:nvGraphicFramePr>
            <p:xfrm>
              <a:off x="5097463" y="4240213"/>
              <a:ext cx="1276350" cy="731837"/>
            </p:xfrm>
            <a:graphic>
              <a:graphicData uri="http://schemas.openxmlformats.org/presentationml/2006/ole">
                <mc:AlternateContent xmlns:mc="http://schemas.openxmlformats.org/markup-compatibility/2006">
                  <mc:Choice xmlns:v="urn:schemas-microsoft-com:vml" Requires="v">
                    <p:oleObj spid="_x0000_s34012" name="CS ChemDraw Drawing" r:id="rId55" imgW="4312800" imgH="2433240" progId="ChemDraw.Document.6.0">
                      <p:embed/>
                    </p:oleObj>
                  </mc:Choice>
                  <mc:Fallback>
                    <p:oleObj name="CS ChemDraw Drawing" r:id="rId55" imgW="4312800" imgH="2433240" progId="ChemDraw.Document.6.0">
                      <p:embed/>
                      <p:pic>
                        <p:nvPicPr>
                          <p:cNvPr id="55" name="Object 67"/>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097463" y="4240213"/>
                            <a:ext cx="12763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68"/>
              <p:cNvGraphicFramePr>
                <a:graphicFrameLocks noChangeAspect="1"/>
              </p:cNvGraphicFramePr>
              <p:nvPr>
                <p:extLst/>
              </p:nvPr>
            </p:nvGraphicFramePr>
            <p:xfrm>
              <a:off x="6427788" y="4697413"/>
              <a:ext cx="1093787" cy="731837"/>
            </p:xfrm>
            <a:graphic>
              <a:graphicData uri="http://schemas.openxmlformats.org/presentationml/2006/ole">
                <mc:AlternateContent xmlns:mc="http://schemas.openxmlformats.org/markup-compatibility/2006">
                  <mc:Choice xmlns:v="urn:schemas-microsoft-com:vml" Requires="v">
                    <p:oleObj spid="_x0000_s34013" name="CS ChemDraw Drawing" r:id="rId57" imgW="3697920" imgH="2433240" progId="ChemDraw.Document.6.0">
                      <p:embed/>
                    </p:oleObj>
                  </mc:Choice>
                  <mc:Fallback>
                    <p:oleObj name="CS ChemDraw Drawing" r:id="rId57" imgW="3697920" imgH="2433240" progId="ChemDraw.Document.6.0">
                      <p:embed/>
                      <p:pic>
                        <p:nvPicPr>
                          <p:cNvPr id="56" name="Object 6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6427788" y="4697413"/>
                            <a:ext cx="10937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 name="Object 69"/>
              <p:cNvGraphicFramePr>
                <a:graphicFrameLocks noChangeAspect="1"/>
              </p:cNvGraphicFramePr>
              <p:nvPr>
                <p:extLst/>
              </p:nvPr>
            </p:nvGraphicFramePr>
            <p:xfrm>
              <a:off x="5749925" y="5248275"/>
              <a:ext cx="1068388" cy="731838"/>
            </p:xfrm>
            <a:graphic>
              <a:graphicData uri="http://schemas.openxmlformats.org/presentationml/2006/ole">
                <mc:AlternateContent xmlns:mc="http://schemas.openxmlformats.org/markup-compatibility/2006">
                  <mc:Choice xmlns:v="urn:schemas-microsoft-com:vml" Requires="v">
                    <p:oleObj spid="_x0000_s34014" name="CS ChemDraw Drawing" r:id="rId59" imgW="3609360" imgH="2433240" progId="ChemDraw.Document.6.0">
                      <p:embed/>
                    </p:oleObj>
                  </mc:Choice>
                  <mc:Fallback>
                    <p:oleObj name="CS ChemDraw Drawing" r:id="rId59" imgW="3609360" imgH="2433240" progId="ChemDraw.Document.6.0">
                      <p:embed/>
                      <p:pic>
                        <p:nvPicPr>
                          <p:cNvPr id="57" name="Object 6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749925" y="5248275"/>
                            <a:ext cx="106838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 name="Object 70"/>
              <p:cNvGraphicFramePr>
                <a:graphicFrameLocks noChangeAspect="1"/>
              </p:cNvGraphicFramePr>
              <p:nvPr>
                <p:extLst/>
              </p:nvPr>
            </p:nvGraphicFramePr>
            <p:xfrm>
              <a:off x="4894263" y="5614988"/>
              <a:ext cx="1068387" cy="731837"/>
            </p:xfrm>
            <a:graphic>
              <a:graphicData uri="http://schemas.openxmlformats.org/presentationml/2006/ole">
                <mc:AlternateContent xmlns:mc="http://schemas.openxmlformats.org/markup-compatibility/2006">
                  <mc:Choice xmlns:v="urn:schemas-microsoft-com:vml" Requires="v">
                    <p:oleObj spid="_x0000_s34015" name="CS ChemDraw Drawing" r:id="rId61" imgW="3609360" imgH="2433240" progId="ChemDraw.Document.6.0">
                      <p:embed/>
                    </p:oleObj>
                  </mc:Choice>
                  <mc:Fallback>
                    <p:oleObj name="CS ChemDraw Drawing" r:id="rId61" imgW="3609360" imgH="2433240" progId="ChemDraw.Document.6.0">
                      <p:embed/>
                      <p:pic>
                        <p:nvPicPr>
                          <p:cNvPr id="58" name="Object 70"/>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4894263" y="5614988"/>
                            <a:ext cx="10683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 name="Object 71"/>
              <p:cNvGraphicFramePr>
                <a:graphicFrameLocks noChangeAspect="1"/>
              </p:cNvGraphicFramePr>
              <p:nvPr>
                <p:extLst/>
              </p:nvPr>
            </p:nvGraphicFramePr>
            <p:xfrm>
              <a:off x="3721100" y="5753100"/>
              <a:ext cx="1123950" cy="731838"/>
            </p:xfrm>
            <a:graphic>
              <a:graphicData uri="http://schemas.openxmlformats.org/presentationml/2006/ole">
                <mc:AlternateContent xmlns:mc="http://schemas.openxmlformats.org/markup-compatibility/2006">
                  <mc:Choice xmlns:v="urn:schemas-microsoft-com:vml" Requires="v">
                    <p:oleObj spid="_x0000_s34016" name="CS ChemDraw Drawing" r:id="rId63" imgW="3797280" imgH="2433240" progId="ChemDraw.Document.6.0">
                      <p:embed/>
                    </p:oleObj>
                  </mc:Choice>
                  <mc:Fallback>
                    <p:oleObj name="CS ChemDraw Drawing" r:id="rId63" imgW="3797280" imgH="2433240" progId="ChemDraw.Document.6.0">
                      <p:embed/>
                      <p:pic>
                        <p:nvPicPr>
                          <p:cNvPr id="59" name="Object 71"/>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721100" y="5753100"/>
                            <a:ext cx="11239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0" name="Object 72"/>
              <p:cNvGraphicFramePr>
                <a:graphicFrameLocks noChangeAspect="1"/>
              </p:cNvGraphicFramePr>
              <p:nvPr>
                <p:extLst/>
              </p:nvPr>
            </p:nvGraphicFramePr>
            <p:xfrm>
              <a:off x="1533525" y="5821363"/>
              <a:ext cx="1655763" cy="731837"/>
            </p:xfrm>
            <a:graphic>
              <a:graphicData uri="http://schemas.openxmlformats.org/presentationml/2006/ole">
                <mc:AlternateContent xmlns:mc="http://schemas.openxmlformats.org/markup-compatibility/2006">
                  <mc:Choice xmlns:v="urn:schemas-microsoft-com:vml" Requires="v">
                    <p:oleObj spid="_x0000_s34017" name="CS ChemDraw Drawing" r:id="rId65" imgW="5595480" imgH="2433240" progId="ChemDraw.Document.6.0">
                      <p:embed/>
                    </p:oleObj>
                  </mc:Choice>
                  <mc:Fallback>
                    <p:oleObj name="CS ChemDraw Drawing" r:id="rId65" imgW="5595480" imgH="2433240" progId="ChemDraw.Document.6.0">
                      <p:embed/>
                      <p:pic>
                        <p:nvPicPr>
                          <p:cNvPr id="60" name="Object 72"/>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1533525" y="5821363"/>
                            <a:ext cx="165576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Line 73"/>
              <p:cNvSpPr>
                <a:spLocks noChangeShapeType="1"/>
              </p:cNvSpPr>
              <p:nvPr/>
            </p:nvSpPr>
            <p:spPr bwMode="auto">
              <a:xfrm>
                <a:off x="1984375" y="5133975"/>
                <a:ext cx="180975" cy="46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2" name="Line 74"/>
              <p:cNvSpPr>
                <a:spLocks noChangeShapeType="1"/>
              </p:cNvSpPr>
              <p:nvPr/>
            </p:nvSpPr>
            <p:spPr bwMode="auto">
              <a:xfrm flipV="1">
                <a:off x="3427413" y="5041900"/>
                <a:ext cx="452437"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3" name="Line 75"/>
              <p:cNvSpPr>
                <a:spLocks noChangeShapeType="1"/>
              </p:cNvSpPr>
              <p:nvPr/>
            </p:nvSpPr>
            <p:spPr bwMode="auto">
              <a:xfrm flipV="1">
                <a:off x="4826000" y="4675188"/>
                <a:ext cx="428625" cy="1381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4" name="Line 76"/>
              <p:cNvSpPr>
                <a:spLocks noChangeShapeType="1"/>
              </p:cNvSpPr>
              <p:nvPr/>
            </p:nvSpPr>
            <p:spPr bwMode="auto">
              <a:xfrm>
                <a:off x="6427788" y="4583113"/>
                <a:ext cx="179387"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5" name="Line 77"/>
              <p:cNvSpPr>
                <a:spLocks noChangeShapeType="1"/>
              </p:cNvSpPr>
              <p:nvPr/>
            </p:nvSpPr>
            <p:spPr bwMode="auto">
              <a:xfrm flipH="1">
                <a:off x="6629400" y="5156200"/>
                <a:ext cx="158750" cy="92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6" name="Line 78"/>
              <p:cNvSpPr>
                <a:spLocks noChangeShapeType="1"/>
              </p:cNvSpPr>
              <p:nvPr/>
            </p:nvSpPr>
            <p:spPr bwMode="auto">
              <a:xfrm flipH="1">
                <a:off x="5886450" y="5683250"/>
                <a:ext cx="315913" cy="138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7" name="Line 79"/>
              <p:cNvSpPr>
                <a:spLocks noChangeShapeType="1"/>
              </p:cNvSpPr>
              <p:nvPr/>
            </p:nvSpPr>
            <p:spPr bwMode="auto">
              <a:xfrm flipH="1">
                <a:off x="4781550" y="5981700"/>
                <a:ext cx="338138" cy="46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68" name="Line 80"/>
              <p:cNvSpPr>
                <a:spLocks noChangeShapeType="1"/>
              </p:cNvSpPr>
              <p:nvPr/>
            </p:nvSpPr>
            <p:spPr bwMode="auto">
              <a:xfrm flipH="1" flipV="1">
                <a:off x="3292475" y="6188075"/>
                <a:ext cx="587375" cy="22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grpSp>
        <p:sp>
          <p:nvSpPr>
            <p:cNvPr id="5" name="TextBox 4"/>
            <p:cNvSpPr txBox="1"/>
            <p:nvPr/>
          </p:nvSpPr>
          <p:spPr>
            <a:xfrm>
              <a:off x="3185502" y="1312268"/>
              <a:ext cx="3048014" cy="984885"/>
            </a:xfrm>
            <a:prstGeom prst="rect">
              <a:avLst/>
            </a:prstGeom>
            <a:noFill/>
          </p:spPr>
          <p:txBody>
            <a:bodyPr wrap="none" rtlCol="0">
              <a:spAutoFit/>
            </a:bodyPr>
            <a:lstStyle/>
            <a:p>
              <a:r>
                <a:rPr lang="en-US" dirty="0">
                  <a:solidFill>
                    <a:prstClr val="black"/>
                  </a:solidFill>
                  <a:latin typeface="Calibri"/>
                </a:rPr>
                <a:t>R. B. Woodward’s Synthesis of </a:t>
              </a:r>
            </a:p>
            <a:p>
              <a:r>
                <a:rPr lang="en-US" sz="4000" dirty="0">
                  <a:solidFill>
                    <a:prstClr val="black"/>
                  </a:solidFill>
                  <a:latin typeface="Calibri"/>
                </a:rPr>
                <a:t>RESERPINE</a:t>
              </a:r>
            </a:p>
          </p:txBody>
        </p:sp>
      </p:grpSp>
      <p:pic>
        <p:nvPicPr>
          <p:cNvPr id="69" name="Picture 68"/>
          <p:cNvPicPr>
            <a:picLocks noChangeAspect="1"/>
          </p:cNvPicPr>
          <p:nvPr/>
        </p:nvPicPr>
        <p:blipFill>
          <a:blip r:embed="rId67" cstate="email">
            <a:extLst>
              <a:ext uri="{28A0092B-C50C-407E-A947-70E740481C1C}">
                <a14:useLocalDpi xmlns:a14="http://schemas.microsoft.com/office/drawing/2010/main"/>
              </a:ext>
            </a:extLst>
          </a:blip>
          <a:stretch>
            <a:fillRect/>
          </a:stretch>
        </p:blipFill>
        <p:spPr>
          <a:xfrm>
            <a:off x="7693214" y="1334992"/>
            <a:ext cx="1331323" cy="1882007"/>
          </a:xfrm>
          <a:prstGeom prst="rect">
            <a:avLst/>
          </a:prstGeom>
        </p:spPr>
      </p:pic>
    </p:spTree>
    <p:extLst>
      <p:ext uri="{BB962C8B-B14F-4D97-AF65-F5344CB8AC3E}">
        <p14:creationId xmlns:p14="http://schemas.microsoft.com/office/powerpoint/2010/main" val="2184091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2686419" y="2606902"/>
          <a:ext cx="2195513" cy="722313"/>
        </p:xfrm>
        <a:graphic>
          <a:graphicData uri="http://schemas.openxmlformats.org/presentationml/2006/ole">
            <mc:AlternateContent xmlns:mc="http://schemas.openxmlformats.org/markup-compatibility/2006">
              <mc:Choice xmlns:v="urn:schemas-microsoft-com:vml" Requires="v">
                <p:oleObj spid="_x0000_s34890" name="CS ChemDraw Drawing" r:id="rId3" imgW="2195938" imgH="722238" progId="ChemDraw.Document.6.0">
                  <p:embed/>
                </p:oleObj>
              </mc:Choice>
              <mc:Fallback>
                <p:oleObj name="CS ChemDraw Drawing" r:id="rId3" imgW="2195938" imgH="722238" progId="ChemDraw.Document.6.0">
                  <p:embed/>
                  <p:pic>
                    <p:nvPicPr>
                      <p:cNvPr id="2" name="Object 1"/>
                      <p:cNvPicPr/>
                      <p:nvPr/>
                    </p:nvPicPr>
                    <p:blipFill>
                      <a:blip r:embed="rId4"/>
                      <a:stretch>
                        <a:fillRect/>
                      </a:stretch>
                    </p:blipFill>
                    <p:spPr>
                      <a:xfrm>
                        <a:off x="2686419" y="2606902"/>
                        <a:ext cx="2195513" cy="722313"/>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6494493" y="2606902"/>
          <a:ext cx="2166937" cy="722313"/>
        </p:xfrm>
        <a:graphic>
          <a:graphicData uri="http://schemas.openxmlformats.org/presentationml/2006/ole">
            <mc:AlternateContent xmlns:mc="http://schemas.openxmlformats.org/markup-compatibility/2006">
              <mc:Choice xmlns:v="urn:schemas-microsoft-com:vml" Requires="v">
                <p:oleObj spid="_x0000_s34891" name="CS ChemDraw Drawing" r:id="rId5" imgW="2166663" imgH="721895" progId="ChemDraw.Document.6.0">
                  <p:embed/>
                </p:oleObj>
              </mc:Choice>
              <mc:Fallback>
                <p:oleObj name="CS ChemDraw Drawing" r:id="rId5" imgW="2166663" imgH="721895" progId="ChemDraw.Document.6.0">
                  <p:embed/>
                  <p:pic>
                    <p:nvPicPr>
                      <p:cNvPr id="3" name="Object 2"/>
                      <p:cNvPicPr/>
                      <p:nvPr/>
                    </p:nvPicPr>
                    <p:blipFill>
                      <a:blip r:embed="rId6"/>
                      <a:stretch>
                        <a:fillRect/>
                      </a:stretch>
                    </p:blipFill>
                    <p:spPr>
                      <a:xfrm>
                        <a:off x="6494493" y="2606902"/>
                        <a:ext cx="2166937" cy="722313"/>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1755368" y="944159"/>
          <a:ext cx="2193925" cy="722313"/>
        </p:xfrm>
        <a:graphic>
          <a:graphicData uri="http://schemas.openxmlformats.org/presentationml/2006/ole">
            <mc:AlternateContent xmlns:mc="http://schemas.openxmlformats.org/markup-compatibility/2006">
              <mc:Choice xmlns:v="urn:schemas-microsoft-com:vml" Requires="v">
                <p:oleObj spid="_x0000_s34892" name="CS ChemDraw Drawing" r:id="rId7" imgW="2194216" imgH="721895" progId="ChemDraw.Document.6.0">
                  <p:embed/>
                </p:oleObj>
              </mc:Choice>
              <mc:Fallback>
                <p:oleObj name="CS ChemDraw Drawing" r:id="rId7" imgW="2194216" imgH="721895" progId="ChemDraw.Document.6.0">
                  <p:embed/>
                  <p:pic>
                    <p:nvPicPr>
                      <p:cNvPr id="4" name="Object 3"/>
                      <p:cNvPicPr/>
                      <p:nvPr/>
                    </p:nvPicPr>
                    <p:blipFill>
                      <a:blip r:embed="rId8"/>
                      <a:stretch>
                        <a:fillRect/>
                      </a:stretch>
                    </p:blipFill>
                    <p:spPr>
                      <a:xfrm>
                        <a:off x="1755368" y="944159"/>
                        <a:ext cx="2193925" cy="722313"/>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2674513" y="4586401"/>
          <a:ext cx="2219325" cy="876300"/>
        </p:xfrm>
        <a:graphic>
          <a:graphicData uri="http://schemas.openxmlformats.org/presentationml/2006/ole">
            <mc:AlternateContent xmlns:mc="http://schemas.openxmlformats.org/markup-compatibility/2006">
              <mc:Choice xmlns:v="urn:schemas-microsoft-com:vml" Requires="v">
                <p:oleObj spid="_x0000_s34893" name="CS ChemDraw Drawing" r:id="rId9" imgW="2220046" imgH="875899" progId="ChemDraw.Document.6.0">
                  <p:embed/>
                </p:oleObj>
              </mc:Choice>
              <mc:Fallback>
                <p:oleObj name="CS ChemDraw Drawing" r:id="rId9" imgW="2220046" imgH="875899" progId="ChemDraw.Document.6.0">
                  <p:embed/>
                  <p:pic>
                    <p:nvPicPr>
                      <p:cNvPr id="5" name="Object 4"/>
                      <p:cNvPicPr/>
                      <p:nvPr/>
                    </p:nvPicPr>
                    <p:blipFill>
                      <a:blip r:embed="rId10"/>
                      <a:stretch>
                        <a:fillRect/>
                      </a:stretch>
                    </p:blipFill>
                    <p:spPr>
                      <a:xfrm>
                        <a:off x="2674513" y="4586401"/>
                        <a:ext cx="2219325" cy="87630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227973" y="923518"/>
          <a:ext cx="2166937" cy="722313"/>
        </p:xfrm>
        <a:graphic>
          <a:graphicData uri="http://schemas.openxmlformats.org/presentationml/2006/ole">
            <mc:AlternateContent xmlns:mc="http://schemas.openxmlformats.org/markup-compatibility/2006">
              <mc:Choice xmlns:v="urn:schemas-microsoft-com:vml" Requires="v">
                <p:oleObj spid="_x0000_s34894" name="CS ChemDraw Drawing" r:id="rId11" imgW="2166663" imgH="721895" progId="ChemDraw.Document.6.0">
                  <p:embed/>
                </p:oleObj>
              </mc:Choice>
              <mc:Fallback>
                <p:oleObj name="CS ChemDraw Drawing" r:id="rId11" imgW="2166663" imgH="721895" progId="ChemDraw.Document.6.0">
                  <p:embed/>
                  <p:pic>
                    <p:nvPicPr>
                      <p:cNvPr id="6" name="Object 5"/>
                      <p:cNvPicPr/>
                      <p:nvPr/>
                    </p:nvPicPr>
                    <p:blipFill>
                      <a:blip r:embed="rId12"/>
                      <a:stretch>
                        <a:fillRect/>
                      </a:stretch>
                    </p:blipFill>
                    <p:spPr>
                      <a:xfrm>
                        <a:off x="4227973" y="923518"/>
                        <a:ext cx="2166937" cy="72231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6482585" y="4585609"/>
          <a:ext cx="2190750" cy="877887"/>
        </p:xfrm>
        <a:graphic>
          <a:graphicData uri="http://schemas.openxmlformats.org/presentationml/2006/ole">
            <mc:AlternateContent xmlns:mc="http://schemas.openxmlformats.org/markup-compatibility/2006">
              <mc:Choice xmlns:v="urn:schemas-microsoft-com:vml" Requires="v">
                <p:oleObj spid="_x0000_s34895" name="CS ChemDraw Drawing" r:id="rId13" imgW="2191116" imgH="877618" progId="ChemDraw.Document.6.0">
                  <p:embed/>
                </p:oleObj>
              </mc:Choice>
              <mc:Fallback>
                <p:oleObj name="CS ChemDraw Drawing" r:id="rId13" imgW="2191116" imgH="877618" progId="ChemDraw.Document.6.0">
                  <p:embed/>
                  <p:pic>
                    <p:nvPicPr>
                      <p:cNvPr id="7" name="Object 6"/>
                      <p:cNvPicPr/>
                      <p:nvPr/>
                    </p:nvPicPr>
                    <p:blipFill>
                      <a:blip r:embed="rId14"/>
                      <a:stretch>
                        <a:fillRect/>
                      </a:stretch>
                    </p:blipFill>
                    <p:spPr>
                      <a:xfrm>
                        <a:off x="6482585" y="4585609"/>
                        <a:ext cx="2190750" cy="877887"/>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217372" y="4970576"/>
          <a:ext cx="804863" cy="107950"/>
        </p:xfrm>
        <a:graphic>
          <a:graphicData uri="http://schemas.openxmlformats.org/presentationml/2006/ole">
            <mc:AlternateContent xmlns:mc="http://schemas.openxmlformats.org/markup-compatibility/2006">
              <mc:Choice xmlns:v="urn:schemas-microsoft-com:vml" Requires="v">
                <p:oleObj spid="_x0000_s34896" name="CS ChemDraw Drawing" r:id="rId15" imgW="804190" imgH="107940" progId="ChemDraw.Document.6.0">
                  <p:embed/>
                </p:oleObj>
              </mc:Choice>
              <mc:Fallback>
                <p:oleObj name="CS ChemDraw Drawing" r:id="rId15" imgW="804190" imgH="107940" progId="ChemDraw.Document.6.0">
                  <p:embed/>
                  <p:pic>
                    <p:nvPicPr>
                      <p:cNvPr id="9" name="Object 8"/>
                      <p:cNvPicPr/>
                      <p:nvPr/>
                    </p:nvPicPr>
                    <p:blipFill>
                      <a:blip r:embed="rId16"/>
                      <a:stretch>
                        <a:fillRect/>
                      </a:stretch>
                    </p:blipFill>
                    <p:spPr>
                      <a:xfrm>
                        <a:off x="5217372" y="4970576"/>
                        <a:ext cx="804863" cy="10795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3729407" y="3734573"/>
          <a:ext cx="109537" cy="623887"/>
        </p:xfrm>
        <a:graphic>
          <a:graphicData uri="http://schemas.openxmlformats.org/presentationml/2006/ole">
            <mc:AlternateContent xmlns:mc="http://schemas.openxmlformats.org/markup-compatibility/2006">
              <mc:Choice xmlns:v="urn:schemas-microsoft-com:vml" Requires="v">
                <p:oleObj spid="_x0000_s34897" name="CS ChemDraw Drawing" r:id="rId17" imgW="109177" imgH="624611" progId="ChemDraw.Document.6.0">
                  <p:embed/>
                </p:oleObj>
              </mc:Choice>
              <mc:Fallback>
                <p:oleObj name="CS ChemDraw Drawing" r:id="rId17" imgW="109177" imgH="624611" progId="ChemDraw.Document.6.0">
                  <p:embed/>
                  <p:pic>
                    <p:nvPicPr>
                      <p:cNvPr id="19" name="Object 18"/>
                      <p:cNvPicPr/>
                      <p:nvPr/>
                    </p:nvPicPr>
                    <p:blipFill>
                      <a:blip r:embed="rId18"/>
                      <a:stretch>
                        <a:fillRect/>
                      </a:stretch>
                    </p:blipFill>
                    <p:spPr>
                      <a:xfrm>
                        <a:off x="3729407" y="3734573"/>
                        <a:ext cx="109537" cy="623887"/>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7523193" y="3670398"/>
          <a:ext cx="109537" cy="623887"/>
        </p:xfrm>
        <a:graphic>
          <a:graphicData uri="http://schemas.openxmlformats.org/presentationml/2006/ole">
            <mc:AlternateContent xmlns:mc="http://schemas.openxmlformats.org/markup-compatibility/2006">
              <mc:Choice xmlns:v="urn:schemas-microsoft-com:vml" Requires="v">
                <p:oleObj spid="_x0000_s34898" name="CS ChemDraw Drawing" r:id="rId19" imgW="109177" imgH="624611" progId="ChemDraw.Document.6.0">
                  <p:embed/>
                </p:oleObj>
              </mc:Choice>
              <mc:Fallback>
                <p:oleObj name="CS ChemDraw Drawing" r:id="rId19" imgW="109177" imgH="624611" progId="ChemDraw.Document.6.0">
                  <p:embed/>
                  <p:pic>
                    <p:nvPicPr>
                      <p:cNvPr id="21" name="Object 20"/>
                      <p:cNvPicPr/>
                      <p:nvPr/>
                    </p:nvPicPr>
                    <p:blipFill>
                      <a:blip r:embed="rId20"/>
                      <a:stretch>
                        <a:fillRect/>
                      </a:stretch>
                    </p:blipFill>
                    <p:spPr>
                      <a:xfrm>
                        <a:off x="7523193" y="3670398"/>
                        <a:ext cx="109537" cy="623887"/>
                      </a:xfrm>
                      <a:prstGeom prst="rect">
                        <a:avLst/>
                      </a:prstGeom>
                    </p:spPr>
                  </p:pic>
                </p:oleObj>
              </mc:Fallback>
            </mc:AlternateContent>
          </a:graphicData>
        </a:graphic>
      </p:graphicFrame>
      <p:sp>
        <p:nvSpPr>
          <p:cNvPr id="22" name="TextBox 21"/>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Protecting Groups</a:t>
            </a:r>
          </a:p>
        </p:txBody>
      </p:sp>
      <p:graphicFrame>
        <p:nvGraphicFramePr>
          <p:cNvPr id="23" name="Object 22"/>
          <p:cNvGraphicFramePr>
            <a:graphicFrameLocks noChangeAspect="1"/>
          </p:cNvGraphicFramePr>
          <p:nvPr>
            <p:extLst/>
          </p:nvPr>
        </p:nvGraphicFramePr>
        <p:xfrm>
          <a:off x="2852329" y="1823140"/>
          <a:ext cx="431800" cy="492125"/>
        </p:xfrm>
        <a:graphic>
          <a:graphicData uri="http://schemas.openxmlformats.org/presentationml/2006/ole">
            <mc:AlternateContent xmlns:mc="http://schemas.openxmlformats.org/markup-compatibility/2006">
              <mc:Choice xmlns:v="urn:schemas-microsoft-com:vml" Requires="v">
                <p:oleObj spid="_x0000_s34899" name="CS ChemDraw Drawing" r:id="rId21" imgW="432575" imgH="491920" progId="ChemDraw.Document.6.0">
                  <p:embed/>
                </p:oleObj>
              </mc:Choice>
              <mc:Fallback>
                <p:oleObj name="CS ChemDraw Drawing" r:id="rId21" imgW="432575" imgH="491920" progId="ChemDraw.Document.6.0">
                  <p:embed/>
                  <p:pic>
                    <p:nvPicPr>
                      <p:cNvPr id="23" name="Object 22"/>
                      <p:cNvPicPr/>
                      <p:nvPr/>
                    </p:nvPicPr>
                    <p:blipFill>
                      <a:blip r:embed="rId22"/>
                      <a:stretch>
                        <a:fillRect/>
                      </a:stretch>
                    </p:blipFill>
                    <p:spPr>
                      <a:xfrm>
                        <a:off x="2852329" y="1823140"/>
                        <a:ext cx="431800" cy="492125"/>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4348617" y="1873773"/>
          <a:ext cx="430213" cy="490537"/>
        </p:xfrm>
        <a:graphic>
          <a:graphicData uri="http://schemas.openxmlformats.org/presentationml/2006/ole">
            <mc:AlternateContent xmlns:mc="http://schemas.openxmlformats.org/markup-compatibility/2006">
              <mc:Choice xmlns:v="urn:schemas-microsoft-com:vml" Requires="v">
                <p:oleObj spid="_x0000_s34900" name="CS ChemDraw Drawing" r:id="rId23" imgW="430853" imgH="490545" progId="ChemDraw.Document.6.0">
                  <p:embed/>
                </p:oleObj>
              </mc:Choice>
              <mc:Fallback>
                <p:oleObj name="CS ChemDraw Drawing" r:id="rId23" imgW="430853" imgH="490545" progId="ChemDraw.Document.6.0">
                  <p:embed/>
                  <p:pic>
                    <p:nvPicPr>
                      <p:cNvPr id="24" name="Object 23"/>
                      <p:cNvPicPr/>
                      <p:nvPr/>
                    </p:nvPicPr>
                    <p:blipFill>
                      <a:blip r:embed="rId24"/>
                      <a:stretch>
                        <a:fillRect/>
                      </a:stretch>
                    </p:blipFill>
                    <p:spPr>
                      <a:xfrm>
                        <a:off x="4348617" y="1873773"/>
                        <a:ext cx="430213" cy="490537"/>
                      </a:xfrm>
                      <a:prstGeom prst="rect">
                        <a:avLst/>
                      </a:prstGeom>
                    </p:spPr>
                  </p:pic>
                </p:oleObj>
              </mc:Fallback>
            </mc:AlternateContent>
          </a:graphicData>
        </a:graphic>
      </p:graphicFrame>
      <p:grpSp>
        <p:nvGrpSpPr>
          <p:cNvPr id="36" name="Group 35"/>
          <p:cNvGrpSpPr/>
          <p:nvPr/>
        </p:nvGrpSpPr>
        <p:grpSpPr>
          <a:xfrm>
            <a:off x="5217372" y="2715709"/>
            <a:ext cx="804863" cy="504699"/>
            <a:chOff x="3693371" y="2562117"/>
            <a:chExt cx="804863" cy="504699"/>
          </a:xfrm>
        </p:grpSpPr>
        <p:graphicFrame>
          <p:nvGraphicFramePr>
            <p:cNvPr id="8" name="Object 7"/>
            <p:cNvGraphicFramePr>
              <a:graphicFrameLocks noChangeAspect="1"/>
            </p:cNvGraphicFramePr>
            <p:nvPr>
              <p:extLst/>
            </p:nvPr>
          </p:nvGraphicFramePr>
          <p:xfrm>
            <a:off x="3693371" y="2958866"/>
            <a:ext cx="804863" cy="107950"/>
          </p:xfrm>
          <a:graphic>
            <a:graphicData uri="http://schemas.openxmlformats.org/presentationml/2006/ole">
              <mc:AlternateContent xmlns:mc="http://schemas.openxmlformats.org/markup-compatibility/2006">
                <mc:Choice xmlns:v="urn:schemas-microsoft-com:vml" Requires="v">
                  <p:oleObj spid="_x0000_s34901" name="CS ChemDraw Drawing" r:id="rId25" imgW="804190" imgH="107940" progId="ChemDraw.Document.6.0">
                    <p:embed/>
                  </p:oleObj>
                </mc:Choice>
                <mc:Fallback>
                  <p:oleObj name="CS ChemDraw Drawing" r:id="rId25" imgW="804190" imgH="107940" progId="ChemDraw.Document.6.0">
                    <p:embed/>
                    <p:pic>
                      <p:nvPicPr>
                        <p:cNvPr id="8" name="Object 7"/>
                        <p:cNvPicPr/>
                        <p:nvPr/>
                      </p:nvPicPr>
                      <p:blipFill>
                        <a:blip r:embed="rId16"/>
                        <a:stretch>
                          <a:fillRect/>
                        </a:stretch>
                      </p:blipFill>
                      <p:spPr>
                        <a:xfrm>
                          <a:off x="3693371" y="2958866"/>
                          <a:ext cx="804863" cy="107950"/>
                        </a:xfrm>
                        <a:prstGeom prst="rect">
                          <a:avLst/>
                        </a:prstGeom>
                      </p:spPr>
                    </p:pic>
                  </p:oleObj>
                </mc:Fallback>
              </mc:AlternateContent>
            </a:graphicData>
          </a:graphic>
        </p:graphicFrame>
        <p:sp>
          <p:nvSpPr>
            <p:cNvPr id="25" name="TextBox 24"/>
            <p:cNvSpPr txBox="1"/>
            <p:nvPr/>
          </p:nvSpPr>
          <p:spPr>
            <a:xfrm>
              <a:off x="3830189" y="2562117"/>
              <a:ext cx="470000" cy="369332"/>
            </a:xfrm>
            <a:prstGeom prst="rect">
              <a:avLst/>
            </a:prstGeom>
            <a:noFill/>
          </p:spPr>
          <p:txBody>
            <a:bodyPr wrap="none" rtlCol="0">
              <a:spAutoFit/>
            </a:bodyPr>
            <a:lstStyle/>
            <a:p>
              <a:r>
                <a:rPr lang="en-US" dirty="0">
                  <a:solidFill>
                    <a:prstClr val="black"/>
                  </a:solidFill>
                  <a:latin typeface="Calibri"/>
                </a:rPr>
                <a:t>[H]</a:t>
              </a:r>
            </a:p>
          </p:txBody>
        </p:sp>
      </p:grpSp>
      <p:sp>
        <p:nvSpPr>
          <p:cNvPr id="26" name="Oval 25"/>
          <p:cNvSpPr/>
          <p:nvPr/>
        </p:nvSpPr>
        <p:spPr>
          <a:xfrm>
            <a:off x="4057412" y="2575424"/>
            <a:ext cx="1034762" cy="9487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Oval 26"/>
          <p:cNvSpPr/>
          <p:nvPr/>
        </p:nvSpPr>
        <p:spPr>
          <a:xfrm>
            <a:off x="7902246" y="2601650"/>
            <a:ext cx="1034762" cy="9487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8" name="Oval 27"/>
          <p:cNvSpPr/>
          <p:nvPr/>
        </p:nvSpPr>
        <p:spPr>
          <a:xfrm>
            <a:off x="1651656" y="830949"/>
            <a:ext cx="1034762" cy="948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9" name="Oval 28"/>
          <p:cNvSpPr/>
          <p:nvPr/>
        </p:nvSpPr>
        <p:spPr>
          <a:xfrm>
            <a:off x="4057412" y="857483"/>
            <a:ext cx="1034762" cy="948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Oval 29"/>
          <p:cNvSpPr/>
          <p:nvPr/>
        </p:nvSpPr>
        <p:spPr>
          <a:xfrm>
            <a:off x="2503287" y="2471933"/>
            <a:ext cx="1034762" cy="948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1" name="TextBox 30"/>
          <p:cNvSpPr txBox="1"/>
          <p:nvPr/>
        </p:nvSpPr>
        <p:spPr>
          <a:xfrm>
            <a:off x="2602548" y="3809979"/>
            <a:ext cx="1162691" cy="369332"/>
          </a:xfrm>
          <a:prstGeom prst="rect">
            <a:avLst/>
          </a:prstGeom>
          <a:noFill/>
        </p:spPr>
        <p:txBody>
          <a:bodyPr wrap="none" rtlCol="0">
            <a:spAutoFit/>
          </a:bodyPr>
          <a:lstStyle/>
          <a:p>
            <a:r>
              <a:rPr lang="en-US" dirty="0">
                <a:solidFill>
                  <a:prstClr val="black"/>
                </a:solidFill>
                <a:latin typeface="Calibri"/>
              </a:rPr>
              <a:t>Protection</a:t>
            </a:r>
          </a:p>
        </p:txBody>
      </p:sp>
      <p:sp>
        <p:nvSpPr>
          <p:cNvPr id="32" name="TextBox 31"/>
          <p:cNvSpPr txBox="1"/>
          <p:nvPr/>
        </p:nvSpPr>
        <p:spPr>
          <a:xfrm>
            <a:off x="7632729" y="3852935"/>
            <a:ext cx="1423980" cy="369332"/>
          </a:xfrm>
          <a:prstGeom prst="rect">
            <a:avLst/>
          </a:prstGeom>
          <a:noFill/>
        </p:spPr>
        <p:txBody>
          <a:bodyPr wrap="none" rtlCol="0">
            <a:spAutoFit/>
          </a:bodyPr>
          <a:lstStyle/>
          <a:p>
            <a:r>
              <a:rPr lang="en-US" dirty="0">
                <a:solidFill>
                  <a:prstClr val="black"/>
                </a:solidFill>
                <a:latin typeface="Calibri"/>
              </a:rPr>
              <a:t>Deprotection</a:t>
            </a:r>
          </a:p>
        </p:txBody>
      </p:sp>
      <p:sp>
        <p:nvSpPr>
          <p:cNvPr id="33" name="Oval 32"/>
          <p:cNvSpPr/>
          <p:nvPr/>
        </p:nvSpPr>
        <p:spPr>
          <a:xfrm>
            <a:off x="2550848" y="4383366"/>
            <a:ext cx="1034762" cy="94873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4" name="Oval 33"/>
          <p:cNvSpPr/>
          <p:nvPr/>
        </p:nvSpPr>
        <p:spPr>
          <a:xfrm>
            <a:off x="6349550" y="4358460"/>
            <a:ext cx="1034762" cy="94873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5" name="TextBox 34"/>
          <p:cNvSpPr txBox="1"/>
          <p:nvPr/>
        </p:nvSpPr>
        <p:spPr>
          <a:xfrm>
            <a:off x="5334085" y="4585608"/>
            <a:ext cx="470000" cy="369332"/>
          </a:xfrm>
          <a:prstGeom prst="rect">
            <a:avLst/>
          </a:prstGeom>
          <a:noFill/>
        </p:spPr>
        <p:txBody>
          <a:bodyPr wrap="none" rtlCol="0">
            <a:spAutoFit/>
          </a:bodyPr>
          <a:lstStyle/>
          <a:p>
            <a:r>
              <a:rPr lang="en-US" dirty="0">
                <a:solidFill>
                  <a:prstClr val="black"/>
                </a:solidFill>
                <a:latin typeface="Calibri"/>
              </a:rPr>
              <a:t>[H]</a:t>
            </a:r>
          </a:p>
        </p:txBody>
      </p:sp>
      <p:sp>
        <p:nvSpPr>
          <p:cNvPr id="37" name="Oval 36"/>
          <p:cNvSpPr/>
          <p:nvPr/>
        </p:nvSpPr>
        <p:spPr>
          <a:xfrm>
            <a:off x="4018951" y="4714235"/>
            <a:ext cx="1034762" cy="9487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8" name="Oval 37"/>
          <p:cNvSpPr/>
          <p:nvPr/>
        </p:nvSpPr>
        <p:spPr>
          <a:xfrm>
            <a:off x="7902246" y="4748667"/>
            <a:ext cx="1034762" cy="94873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6845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p:bldP spid="32" grpId="0"/>
      <p:bldP spid="33" grpId="0" animBg="1"/>
      <p:bldP spid="34" grpId="0" animBg="1"/>
      <p:bldP spid="35" grpId="0"/>
      <p:bldP spid="37" grpId="0" animBg="1"/>
      <p:bldP spid="3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59"/>
          <p:cNvPicPr>
            <a:picLocks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683733" y="1479689"/>
            <a:ext cx="32623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 name="Group 2"/>
          <p:cNvGrpSpPr/>
          <p:nvPr/>
        </p:nvGrpSpPr>
        <p:grpSpPr>
          <a:xfrm>
            <a:off x="3001960" y="1673364"/>
            <a:ext cx="1981200" cy="1981200"/>
            <a:chOff x="1589079" y="1243736"/>
            <a:chExt cx="1981200" cy="1981200"/>
          </a:xfrm>
        </p:grpSpPr>
        <p:sp>
          <p:nvSpPr>
            <p:cNvPr id="4" name="Cube 3"/>
            <p:cNvSpPr/>
            <p:nvPr/>
          </p:nvSpPr>
          <p:spPr>
            <a:xfrm>
              <a:off x="2046279" y="2386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 name="Cube 4"/>
            <p:cNvSpPr/>
            <p:nvPr/>
          </p:nvSpPr>
          <p:spPr>
            <a:xfrm>
              <a:off x="2046279" y="2005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 name="Cube 5"/>
            <p:cNvSpPr/>
            <p:nvPr/>
          </p:nvSpPr>
          <p:spPr>
            <a:xfrm>
              <a:off x="1893879" y="2539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7" name="Cube 6"/>
            <p:cNvSpPr/>
            <p:nvPr/>
          </p:nvSpPr>
          <p:spPr>
            <a:xfrm>
              <a:off x="1893879" y="2158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8" name="Cube 7"/>
            <p:cNvSpPr/>
            <p:nvPr/>
          </p:nvSpPr>
          <p:spPr>
            <a:xfrm>
              <a:off x="2427279" y="2386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9" name="Cube 8"/>
            <p:cNvSpPr/>
            <p:nvPr/>
          </p:nvSpPr>
          <p:spPr>
            <a:xfrm>
              <a:off x="2427279" y="2005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0" name="Cube 9"/>
            <p:cNvSpPr/>
            <p:nvPr/>
          </p:nvSpPr>
          <p:spPr>
            <a:xfrm>
              <a:off x="2274879" y="2539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1" name="Cube 10"/>
            <p:cNvSpPr/>
            <p:nvPr/>
          </p:nvSpPr>
          <p:spPr>
            <a:xfrm>
              <a:off x="2274879" y="2158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2" name="Cube 11"/>
            <p:cNvSpPr/>
            <p:nvPr/>
          </p:nvSpPr>
          <p:spPr>
            <a:xfrm>
              <a:off x="2808279" y="2386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3" name="Cube 12"/>
            <p:cNvSpPr/>
            <p:nvPr/>
          </p:nvSpPr>
          <p:spPr>
            <a:xfrm>
              <a:off x="2808279" y="2005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4" name="Cube 13"/>
            <p:cNvSpPr/>
            <p:nvPr/>
          </p:nvSpPr>
          <p:spPr>
            <a:xfrm>
              <a:off x="2655879" y="2539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5" name="Cube 14"/>
            <p:cNvSpPr/>
            <p:nvPr/>
          </p:nvSpPr>
          <p:spPr>
            <a:xfrm>
              <a:off x="2655879" y="2158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6" name="Cube 15"/>
            <p:cNvSpPr/>
            <p:nvPr/>
          </p:nvSpPr>
          <p:spPr>
            <a:xfrm>
              <a:off x="3189279" y="2386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7" name="Cube 16"/>
            <p:cNvSpPr/>
            <p:nvPr/>
          </p:nvSpPr>
          <p:spPr>
            <a:xfrm>
              <a:off x="3189279" y="2005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8" name="Cube 17"/>
            <p:cNvSpPr/>
            <p:nvPr/>
          </p:nvSpPr>
          <p:spPr>
            <a:xfrm>
              <a:off x="3036879" y="2539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19" name="Cube 18"/>
            <p:cNvSpPr/>
            <p:nvPr/>
          </p:nvSpPr>
          <p:spPr>
            <a:xfrm>
              <a:off x="3036879" y="2158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0" name="Cube 19"/>
            <p:cNvSpPr/>
            <p:nvPr/>
          </p:nvSpPr>
          <p:spPr>
            <a:xfrm>
              <a:off x="1741479" y="2691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1" name="Cube 20"/>
            <p:cNvSpPr/>
            <p:nvPr/>
          </p:nvSpPr>
          <p:spPr>
            <a:xfrm>
              <a:off x="1741479" y="2310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2" name="Cube 21"/>
            <p:cNvSpPr/>
            <p:nvPr/>
          </p:nvSpPr>
          <p:spPr>
            <a:xfrm>
              <a:off x="1589079" y="2843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3" name="Cube 22"/>
            <p:cNvSpPr/>
            <p:nvPr/>
          </p:nvSpPr>
          <p:spPr>
            <a:xfrm>
              <a:off x="1589079" y="2462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4" name="Cube 23"/>
            <p:cNvSpPr/>
            <p:nvPr/>
          </p:nvSpPr>
          <p:spPr>
            <a:xfrm>
              <a:off x="2122479" y="2691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5" name="Cube 24"/>
            <p:cNvSpPr/>
            <p:nvPr/>
          </p:nvSpPr>
          <p:spPr>
            <a:xfrm>
              <a:off x="2122479" y="2310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6" name="Cube 25"/>
            <p:cNvSpPr/>
            <p:nvPr/>
          </p:nvSpPr>
          <p:spPr>
            <a:xfrm>
              <a:off x="1970079" y="2843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7" name="Cube 26"/>
            <p:cNvSpPr/>
            <p:nvPr/>
          </p:nvSpPr>
          <p:spPr>
            <a:xfrm>
              <a:off x="1970079" y="2462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8" name="Cube 27"/>
            <p:cNvSpPr/>
            <p:nvPr/>
          </p:nvSpPr>
          <p:spPr>
            <a:xfrm>
              <a:off x="2503479" y="2691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29" name="Cube 28"/>
            <p:cNvSpPr/>
            <p:nvPr/>
          </p:nvSpPr>
          <p:spPr>
            <a:xfrm>
              <a:off x="2503479" y="2310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0" name="Cube 29"/>
            <p:cNvSpPr/>
            <p:nvPr/>
          </p:nvSpPr>
          <p:spPr>
            <a:xfrm>
              <a:off x="2351079" y="2843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1" name="Cube 30"/>
            <p:cNvSpPr/>
            <p:nvPr/>
          </p:nvSpPr>
          <p:spPr>
            <a:xfrm>
              <a:off x="2351079" y="2462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2" name="Cube 31"/>
            <p:cNvSpPr/>
            <p:nvPr/>
          </p:nvSpPr>
          <p:spPr>
            <a:xfrm>
              <a:off x="2884479" y="2691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3" name="Cube 32"/>
            <p:cNvSpPr/>
            <p:nvPr/>
          </p:nvSpPr>
          <p:spPr>
            <a:xfrm>
              <a:off x="2884479" y="2310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4" name="Cube 33"/>
            <p:cNvSpPr/>
            <p:nvPr/>
          </p:nvSpPr>
          <p:spPr>
            <a:xfrm>
              <a:off x="2732079" y="2843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5" name="Cube 34"/>
            <p:cNvSpPr/>
            <p:nvPr/>
          </p:nvSpPr>
          <p:spPr>
            <a:xfrm>
              <a:off x="2732079" y="2462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6" name="Cube 35"/>
            <p:cNvSpPr/>
            <p:nvPr/>
          </p:nvSpPr>
          <p:spPr>
            <a:xfrm>
              <a:off x="2046279" y="1624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7" name="Cube 36"/>
            <p:cNvSpPr/>
            <p:nvPr/>
          </p:nvSpPr>
          <p:spPr>
            <a:xfrm>
              <a:off x="2046279" y="1243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8" name="Cube 37"/>
            <p:cNvSpPr/>
            <p:nvPr/>
          </p:nvSpPr>
          <p:spPr>
            <a:xfrm>
              <a:off x="1893879" y="1777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39" name="Cube 38"/>
            <p:cNvSpPr/>
            <p:nvPr/>
          </p:nvSpPr>
          <p:spPr>
            <a:xfrm>
              <a:off x="1893879" y="1396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0" name="Cube 39"/>
            <p:cNvSpPr/>
            <p:nvPr/>
          </p:nvSpPr>
          <p:spPr>
            <a:xfrm>
              <a:off x="2427279" y="1624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1" name="Cube 40"/>
            <p:cNvSpPr/>
            <p:nvPr/>
          </p:nvSpPr>
          <p:spPr>
            <a:xfrm>
              <a:off x="2427279" y="1243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2" name="Cube 41"/>
            <p:cNvSpPr/>
            <p:nvPr/>
          </p:nvSpPr>
          <p:spPr>
            <a:xfrm>
              <a:off x="2274879" y="1777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3" name="Cube 42"/>
            <p:cNvSpPr/>
            <p:nvPr/>
          </p:nvSpPr>
          <p:spPr>
            <a:xfrm>
              <a:off x="2274879" y="1396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4" name="Cube 43"/>
            <p:cNvSpPr/>
            <p:nvPr/>
          </p:nvSpPr>
          <p:spPr>
            <a:xfrm>
              <a:off x="2808279" y="1624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5" name="Cube 44"/>
            <p:cNvSpPr/>
            <p:nvPr/>
          </p:nvSpPr>
          <p:spPr>
            <a:xfrm>
              <a:off x="2808279" y="1243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6" name="Cube 45"/>
            <p:cNvSpPr/>
            <p:nvPr/>
          </p:nvSpPr>
          <p:spPr>
            <a:xfrm>
              <a:off x="2655879" y="1777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7" name="Cube 46"/>
            <p:cNvSpPr/>
            <p:nvPr/>
          </p:nvSpPr>
          <p:spPr>
            <a:xfrm>
              <a:off x="2655879" y="1396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8" name="Cube 47"/>
            <p:cNvSpPr/>
            <p:nvPr/>
          </p:nvSpPr>
          <p:spPr>
            <a:xfrm>
              <a:off x="3189279" y="16247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49" name="Cube 48"/>
            <p:cNvSpPr/>
            <p:nvPr/>
          </p:nvSpPr>
          <p:spPr>
            <a:xfrm>
              <a:off x="3189279" y="12437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0" name="Cube 49"/>
            <p:cNvSpPr/>
            <p:nvPr/>
          </p:nvSpPr>
          <p:spPr>
            <a:xfrm>
              <a:off x="3036879" y="17771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1" name="Cube 50"/>
            <p:cNvSpPr/>
            <p:nvPr/>
          </p:nvSpPr>
          <p:spPr>
            <a:xfrm>
              <a:off x="3036879" y="13961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2" name="Cube 51"/>
            <p:cNvSpPr/>
            <p:nvPr/>
          </p:nvSpPr>
          <p:spPr>
            <a:xfrm>
              <a:off x="1741479" y="1929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3" name="Cube 52"/>
            <p:cNvSpPr/>
            <p:nvPr/>
          </p:nvSpPr>
          <p:spPr>
            <a:xfrm>
              <a:off x="1741479" y="1548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4" name="Cube 53"/>
            <p:cNvSpPr/>
            <p:nvPr/>
          </p:nvSpPr>
          <p:spPr>
            <a:xfrm>
              <a:off x="1589079" y="2081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5" name="Cube 54"/>
            <p:cNvSpPr/>
            <p:nvPr/>
          </p:nvSpPr>
          <p:spPr>
            <a:xfrm>
              <a:off x="1589079" y="1700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6" name="Cube 55"/>
            <p:cNvSpPr/>
            <p:nvPr/>
          </p:nvSpPr>
          <p:spPr>
            <a:xfrm>
              <a:off x="2122479" y="1929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7" name="Cube 56"/>
            <p:cNvSpPr/>
            <p:nvPr/>
          </p:nvSpPr>
          <p:spPr>
            <a:xfrm>
              <a:off x="2122479" y="1548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8" name="Cube 57"/>
            <p:cNvSpPr/>
            <p:nvPr/>
          </p:nvSpPr>
          <p:spPr>
            <a:xfrm>
              <a:off x="1970079" y="2081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59" name="Cube 58"/>
            <p:cNvSpPr/>
            <p:nvPr/>
          </p:nvSpPr>
          <p:spPr>
            <a:xfrm>
              <a:off x="1970079" y="1700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0" name="Cube 59"/>
            <p:cNvSpPr/>
            <p:nvPr/>
          </p:nvSpPr>
          <p:spPr>
            <a:xfrm>
              <a:off x="2503479" y="1929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1" name="Cube 60"/>
            <p:cNvSpPr/>
            <p:nvPr/>
          </p:nvSpPr>
          <p:spPr>
            <a:xfrm>
              <a:off x="2503479" y="1548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2" name="Cube 61"/>
            <p:cNvSpPr/>
            <p:nvPr/>
          </p:nvSpPr>
          <p:spPr>
            <a:xfrm>
              <a:off x="2351079" y="2081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3" name="Cube 62"/>
            <p:cNvSpPr/>
            <p:nvPr/>
          </p:nvSpPr>
          <p:spPr>
            <a:xfrm>
              <a:off x="2351079" y="1700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4" name="Cube 63"/>
            <p:cNvSpPr/>
            <p:nvPr/>
          </p:nvSpPr>
          <p:spPr>
            <a:xfrm>
              <a:off x="2884479" y="19295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5" name="Cube 64"/>
            <p:cNvSpPr/>
            <p:nvPr/>
          </p:nvSpPr>
          <p:spPr>
            <a:xfrm>
              <a:off x="2884479" y="15485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6" name="Cube 65"/>
            <p:cNvSpPr/>
            <p:nvPr/>
          </p:nvSpPr>
          <p:spPr>
            <a:xfrm>
              <a:off x="2732079" y="2081936"/>
              <a:ext cx="381000" cy="381000"/>
            </a:xfrm>
            <a:prstGeom prst="cube">
              <a:avLst/>
            </a:prstGeom>
            <a:solidFill>
              <a:srgbClr val="00FF00"/>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sp>
          <p:nvSpPr>
            <p:cNvPr id="67" name="Cube 66"/>
            <p:cNvSpPr/>
            <p:nvPr/>
          </p:nvSpPr>
          <p:spPr>
            <a:xfrm>
              <a:off x="2732079" y="1700936"/>
              <a:ext cx="381000" cy="381000"/>
            </a:xfrm>
            <a:prstGeom prst="cube">
              <a:avLst/>
            </a:prstGeom>
            <a:solidFill>
              <a:srgbClr val="0000FF"/>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Calibri"/>
                <a:ea typeface="Arial" pitchFamily="-106" charset="0"/>
              </a:endParaRPr>
            </a:p>
          </p:txBody>
        </p:sp>
      </p:grpSp>
      <p:sp>
        <p:nvSpPr>
          <p:cNvPr id="68" name="TextBox 67"/>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Noncovalent Derivatization</a:t>
            </a:r>
          </a:p>
        </p:txBody>
      </p:sp>
    </p:spTree>
    <p:extLst>
      <p:ext uri="{BB962C8B-B14F-4D97-AF65-F5344CB8AC3E}">
        <p14:creationId xmlns:p14="http://schemas.microsoft.com/office/powerpoint/2010/main" val="34847207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Solid State Reactions</a:t>
            </a:r>
          </a:p>
        </p:txBody>
      </p:sp>
      <p:grpSp>
        <p:nvGrpSpPr>
          <p:cNvPr id="17" name="Group 13"/>
          <p:cNvGrpSpPr>
            <a:grpSpLocks/>
          </p:cNvGrpSpPr>
          <p:nvPr/>
        </p:nvGrpSpPr>
        <p:grpSpPr bwMode="auto">
          <a:xfrm>
            <a:off x="4014289" y="3848824"/>
            <a:ext cx="1701800" cy="2895600"/>
            <a:chOff x="296" y="2392"/>
            <a:chExt cx="1072" cy="1824"/>
          </a:xfrm>
        </p:grpSpPr>
        <p:sp>
          <p:nvSpPr>
            <p:cNvPr id="18" name="Rectangle 14"/>
            <p:cNvSpPr>
              <a:spLocks noChangeArrowheads="1"/>
            </p:cNvSpPr>
            <p:nvPr/>
          </p:nvSpPr>
          <p:spPr bwMode="auto">
            <a:xfrm>
              <a:off x="296" y="2392"/>
              <a:ext cx="808" cy="17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9" name="Rectangle 15"/>
            <p:cNvSpPr>
              <a:spLocks noChangeArrowheads="1"/>
            </p:cNvSpPr>
            <p:nvPr/>
          </p:nvSpPr>
          <p:spPr bwMode="auto">
            <a:xfrm>
              <a:off x="672" y="2616"/>
              <a:ext cx="696" cy="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grpSp>
      <p:graphicFrame>
        <p:nvGraphicFramePr>
          <p:cNvPr id="20" name="Object 19"/>
          <p:cNvGraphicFramePr>
            <a:graphicFrameLocks noChangeAspect="1"/>
          </p:cNvGraphicFramePr>
          <p:nvPr>
            <p:extLst/>
          </p:nvPr>
        </p:nvGraphicFramePr>
        <p:xfrm>
          <a:off x="1947638" y="2485492"/>
          <a:ext cx="2549525" cy="1827213"/>
        </p:xfrm>
        <a:graphic>
          <a:graphicData uri="http://schemas.openxmlformats.org/presentationml/2006/ole">
            <mc:AlternateContent xmlns:mc="http://schemas.openxmlformats.org/markup-compatibility/2006">
              <mc:Choice xmlns:v="urn:schemas-microsoft-com:vml" Requires="v">
                <p:oleObj spid="_x0000_s35860" name="CS ChemDraw Drawing" r:id="rId3" imgW="2549299" imgH="1826737" progId="ChemDraw.Document.6.0">
                  <p:embed/>
                </p:oleObj>
              </mc:Choice>
              <mc:Fallback>
                <p:oleObj name="CS ChemDraw Drawing" r:id="rId3" imgW="2549299" imgH="1826737" progId="ChemDraw.Document.6.0">
                  <p:embed/>
                  <p:pic>
                    <p:nvPicPr>
                      <p:cNvPr id="20" name="Object 19"/>
                      <p:cNvPicPr/>
                      <p:nvPr/>
                    </p:nvPicPr>
                    <p:blipFill>
                      <a:blip r:embed="rId4"/>
                      <a:stretch>
                        <a:fillRect/>
                      </a:stretch>
                    </p:blipFill>
                    <p:spPr>
                      <a:xfrm>
                        <a:off x="1947638" y="2485492"/>
                        <a:ext cx="2549525" cy="1827213"/>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4984427" y="2200536"/>
          <a:ext cx="1090613" cy="2397125"/>
        </p:xfrm>
        <a:graphic>
          <a:graphicData uri="http://schemas.openxmlformats.org/presentationml/2006/ole">
            <mc:AlternateContent xmlns:mc="http://schemas.openxmlformats.org/markup-compatibility/2006">
              <mc:Choice xmlns:v="urn:schemas-microsoft-com:vml" Requires="v">
                <p:oleObj spid="_x0000_s35861" name="CS ChemDraw Drawing" r:id="rId5" imgW="1091081" imgH="2397034" progId="ChemDraw.Document.6.0">
                  <p:embed/>
                </p:oleObj>
              </mc:Choice>
              <mc:Fallback>
                <p:oleObj name="CS ChemDraw Drawing" r:id="rId5" imgW="1091081" imgH="2397034" progId="ChemDraw.Document.6.0">
                  <p:embed/>
                  <p:pic>
                    <p:nvPicPr>
                      <p:cNvPr id="21" name="Object 20"/>
                      <p:cNvPicPr/>
                      <p:nvPr/>
                    </p:nvPicPr>
                    <p:blipFill>
                      <a:blip r:embed="rId6"/>
                      <a:stretch>
                        <a:fillRect/>
                      </a:stretch>
                    </p:blipFill>
                    <p:spPr>
                      <a:xfrm>
                        <a:off x="4984427" y="2200536"/>
                        <a:ext cx="1090613" cy="2397125"/>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6781576" y="2200536"/>
          <a:ext cx="2549525" cy="2397125"/>
        </p:xfrm>
        <a:graphic>
          <a:graphicData uri="http://schemas.openxmlformats.org/presentationml/2006/ole">
            <mc:AlternateContent xmlns:mc="http://schemas.openxmlformats.org/markup-compatibility/2006">
              <mc:Choice xmlns:v="urn:schemas-microsoft-com:vml" Requires="v">
                <p:oleObj spid="_x0000_s35862" name="CS ChemDraw Drawing" r:id="rId7" imgW="2549299" imgH="2396691" progId="ChemDraw.Document.6.0">
                  <p:embed/>
                </p:oleObj>
              </mc:Choice>
              <mc:Fallback>
                <p:oleObj name="CS ChemDraw Drawing" r:id="rId7" imgW="2549299" imgH="2396691" progId="ChemDraw.Document.6.0">
                  <p:embed/>
                  <p:pic>
                    <p:nvPicPr>
                      <p:cNvPr id="22" name="Object 21"/>
                      <p:cNvPicPr/>
                      <p:nvPr/>
                    </p:nvPicPr>
                    <p:blipFill>
                      <a:blip r:embed="rId8"/>
                      <a:stretch>
                        <a:fillRect/>
                      </a:stretch>
                    </p:blipFill>
                    <p:spPr>
                      <a:xfrm>
                        <a:off x="6781576" y="2200536"/>
                        <a:ext cx="2549525" cy="2397125"/>
                      </a:xfrm>
                      <a:prstGeom prst="rect">
                        <a:avLst/>
                      </a:prstGeom>
                    </p:spPr>
                  </p:pic>
                </p:oleObj>
              </mc:Fallback>
            </mc:AlternateContent>
          </a:graphicData>
        </a:graphic>
      </p:graphicFrame>
      <p:sp>
        <p:nvSpPr>
          <p:cNvPr id="23" name="Arrow: Right 22"/>
          <p:cNvSpPr/>
          <p:nvPr/>
        </p:nvSpPr>
        <p:spPr>
          <a:xfrm>
            <a:off x="6049481" y="3290240"/>
            <a:ext cx="583475"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TextBox 23"/>
          <p:cNvSpPr txBox="1"/>
          <p:nvPr/>
        </p:nvSpPr>
        <p:spPr>
          <a:xfrm>
            <a:off x="4611190" y="1430469"/>
            <a:ext cx="184731" cy="523220"/>
          </a:xfrm>
          <a:prstGeom prst="rect">
            <a:avLst/>
          </a:prstGeom>
          <a:noFill/>
        </p:spPr>
        <p:txBody>
          <a:bodyPr wrap="none" rtlCol="0">
            <a:spAutoFit/>
          </a:bodyPr>
          <a:lstStyle/>
          <a:p>
            <a:endParaRPr lang="en-US" sz="2800" dirty="0">
              <a:solidFill>
                <a:prstClr val="black"/>
              </a:solidFill>
              <a:latin typeface="Calibri"/>
            </a:endParaRPr>
          </a:p>
        </p:txBody>
      </p:sp>
      <p:sp>
        <p:nvSpPr>
          <p:cNvPr id="25" name="Rectangle 24"/>
          <p:cNvSpPr/>
          <p:nvPr/>
        </p:nvSpPr>
        <p:spPr>
          <a:xfrm>
            <a:off x="4558693" y="3137487"/>
            <a:ext cx="364202" cy="523220"/>
          </a:xfrm>
          <a:prstGeom prst="rect">
            <a:avLst/>
          </a:prstGeom>
        </p:spPr>
        <p:txBody>
          <a:bodyPr wrap="none">
            <a:spAutoFit/>
          </a:bodyPr>
          <a:lstStyle/>
          <a:p>
            <a:r>
              <a:rPr lang="en-US" sz="2800" dirty="0">
                <a:solidFill>
                  <a:prstClr val="black"/>
                </a:solidFill>
                <a:latin typeface="Calibri"/>
              </a:rPr>
              <a:t>+</a:t>
            </a:r>
          </a:p>
        </p:txBody>
      </p:sp>
      <p:sp>
        <p:nvSpPr>
          <p:cNvPr id="26" name="TextBox 25"/>
          <p:cNvSpPr txBox="1"/>
          <p:nvPr/>
        </p:nvSpPr>
        <p:spPr>
          <a:xfrm>
            <a:off x="6781576" y="5197562"/>
            <a:ext cx="3113353" cy="369332"/>
          </a:xfrm>
          <a:prstGeom prst="rect">
            <a:avLst/>
          </a:prstGeom>
          <a:noFill/>
        </p:spPr>
        <p:txBody>
          <a:bodyPr wrap="none" rtlCol="0">
            <a:spAutoFit/>
          </a:bodyPr>
          <a:lstStyle/>
          <a:p>
            <a:r>
              <a:rPr lang="en-US" dirty="0">
                <a:solidFill>
                  <a:prstClr val="black"/>
                </a:solidFill>
                <a:latin typeface="Calibri"/>
              </a:rPr>
              <a:t>Extremely low yield in solution</a:t>
            </a:r>
          </a:p>
        </p:txBody>
      </p:sp>
    </p:spTree>
    <p:extLst>
      <p:ext uri="{BB962C8B-B14F-4D97-AF65-F5344CB8AC3E}">
        <p14:creationId xmlns:p14="http://schemas.microsoft.com/office/powerpoint/2010/main" val="3629317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Solid State Reactions</a:t>
            </a:r>
          </a:p>
        </p:txBody>
      </p:sp>
      <p:grpSp>
        <p:nvGrpSpPr>
          <p:cNvPr id="17" name="Group 13"/>
          <p:cNvGrpSpPr>
            <a:grpSpLocks/>
          </p:cNvGrpSpPr>
          <p:nvPr/>
        </p:nvGrpSpPr>
        <p:grpSpPr bwMode="auto">
          <a:xfrm>
            <a:off x="4014289" y="3848824"/>
            <a:ext cx="1701800" cy="2895600"/>
            <a:chOff x="296" y="2392"/>
            <a:chExt cx="1072" cy="1824"/>
          </a:xfrm>
        </p:grpSpPr>
        <p:sp>
          <p:nvSpPr>
            <p:cNvPr id="18" name="Rectangle 14"/>
            <p:cNvSpPr>
              <a:spLocks noChangeArrowheads="1"/>
            </p:cNvSpPr>
            <p:nvPr/>
          </p:nvSpPr>
          <p:spPr bwMode="auto">
            <a:xfrm>
              <a:off x="296" y="2392"/>
              <a:ext cx="808" cy="17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sp>
          <p:nvSpPr>
            <p:cNvPr id="19" name="Rectangle 15"/>
            <p:cNvSpPr>
              <a:spLocks noChangeArrowheads="1"/>
            </p:cNvSpPr>
            <p:nvPr/>
          </p:nvSpPr>
          <p:spPr bwMode="auto">
            <a:xfrm>
              <a:off x="672" y="2616"/>
              <a:ext cx="696" cy="1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latin typeface="Calibri"/>
              </a:endParaRPr>
            </a:p>
          </p:txBody>
        </p:sp>
      </p:grpSp>
      <p:graphicFrame>
        <p:nvGraphicFramePr>
          <p:cNvPr id="20" name="Object 19"/>
          <p:cNvGraphicFramePr>
            <a:graphicFrameLocks noChangeAspect="1"/>
          </p:cNvGraphicFramePr>
          <p:nvPr>
            <p:extLst/>
          </p:nvPr>
        </p:nvGraphicFramePr>
        <p:xfrm>
          <a:off x="1921513" y="2377212"/>
          <a:ext cx="2549525" cy="1827213"/>
        </p:xfrm>
        <a:graphic>
          <a:graphicData uri="http://schemas.openxmlformats.org/presentationml/2006/ole">
            <mc:AlternateContent xmlns:mc="http://schemas.openxmlformats.org/markup-compatibility/2006">
              <mc:Choice xmlns:v="urn:schemas-microsoft-com:vml" Requires="v">
                <p:oleObj spid="_x0000_s36884" name="CS ChemDraw Drawing" r:id="rId3" imgW="2549299" imgH="1826737" progId="ChemDraw.Document.6.0">
                  <p:embed/>
                </p:oleObj>
              </mc:Choice>
              <mc:Fallback>
                <p:oleObj name="CS ChemDraw Drawing" r:id="rId3" imgW="2549299" imgH="1826737" progId="ChemDraw.Document.6.0">
                  <p:embed/>
                  <p:pic>
                    <p:nvPicPr>
                      <p:cNvPr id="20" name="Object 19"/>
                      <p:cNvPicPr/>
                      <p:nvPr/>
                    </p:nvPicPr>
                    <p:blipFill>
                      <a:blip r:embed="rId4"/>
                      <a:stretch>
                        <a:fillRect/>
                      </a:stretch>
                    </p:blipFill>
                    <p:spPr>
                      <a:xfrm>
                        <a:off x="1921513" y="2377212"/>
                        <a:ext cx="2549525" cy="1827213"/>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4958302" y="2092256"/>
          <a:ext cx="1090613" cy="2397125"/>
        </p:xfrm>
        <a:graphic>
          <a:graphicData uri="http://schemas.openxmlformats.org/presentationml/2006/ole">
            <mc:AlternateContent xmlns:mc="http://schemas.openxmlformats.org/markup-compatibility/2006">
              <mc:Choice xmlns:v="urn:schemas-microsoft-com:vml" Requires="v">
                <p:oleObj spid="_x0000_s36885" name="CS ChemDraw Drawing" r:id="rId5" imgW="1091081" imgH="2397034" progId="ChemDraw.Document.6.0">
                  <p:embed/>
                </p:oleObj>
              </mc:Choice>
              <mc:Fallback>
                <p:oleObj name="CS ChemDraw Drawing" r:id="rId5" imgW="1091081" imgH="2397034" progId="ChemDraw.Document.6.0">
                  <p:embed/>
                  <p:pic>
                    <p:nvPicPr>
                      <p:cNvPr id="21" name="Object 20"/>
                      <p:cNvPicPr/>
                      <p:nvPr/>
                    </p:nvPicPr>
                    <p:blipFill>
                      <a:blip r:embed="rId6"/>
                      <a:stretch>
                        <a:fillRect/>
                      </a:stretch>
                    </p:blipFill>
                    <p:spPr>
                      <a:xfrm>
                        <a:off x="4958302" y="2092256"/>
                        <a:ext cx="1090613" cy="2397125"/>
                      </a:xfrm>
                      <a:prstGeom prst="rect">
                        <a:avLst/>
                      </a:prstGeom>
                    </p:spPr>
                  </p:pic>
                </p:oleObj>
              </mc:Fallback>
            </mc:AlternateContent>
          </a:graphicData>
        </a:graphic>
      </p:graphicFrame>
      <p:sp>
        <p:nvSpPr>
          <p:cNvPr id="24" name="TextBox 23"/>
          <p:cNvSpPr txBox="1"/>
          <p:nvPr/>
        </p:nvSpPr>
        <p:spPr>
          <a:xfrm>
            <a:off x="4811487" y="2868496"/>
            <a:ext cx="184731" cy="523220"/>
          </a:xfrm>
          <a:prstGeom prst="rect">
            <a:avLst/>
          </a:prstGeom>
          <a:noFill/>
        </p:spPr>
        <p:txBody>
          <a:bodyPr wrap="none" rtlCol="0">
            <a:spAutoFit/>
          </a:bodyPr>
          <a:lstStyle/>
          <a:p>
            <a:endParaRPr lang="en-US" sz="2800" dirty="0">
              <a:solidFill>
                <a:prstClr val="black"/>
              </a:solidFill>
              <a:latin typeface="Calibri"/>
            </a:endParaRPr>
          </a:p>
        </p:txBody>
      </p:sp>
      <p:sp>
        <p:nvSpPr>
          <p:cNvPr id="25" name="Rectangle 24"/>
          <p:cNvSpPr/>
          <p:nvPr/>
        </p:nvSpPr>
        <p:spPr>
          <a:xfrm>
            <a:off x="4532568" y="3029207"/>
            <a:ext cx="364202" cy="523220"/>
          </a:xfrm>
          <a:prstGeom prst="rect">
            <a:avLst/>
          </a:prstGeom>
        </p:spPr>
        <p:txBody>
          <a:bodyPr wrap="none">
            <a:spAutoFit/>
          </a:bodyPr>
          <a:lstStyle/>
          <a:p>
            <a:r>
              <a:rPr lang="en-US" sz="2800" dirty="0">
                <a:solidFill>
                  <a:prstClr val="black"/>
                </a:solidFill>
                <a:latin typeface="Calibri"/>
              </a:rPr>
              <a:t>+</a:t>
            </a:r>
          </a:p>
        </p:txBody>
      </p:sp>
      <p:graphicFrame>
        <p:nvGraphicFramePr>
          <p:cNvPr id="2" name="Object 1"/>
          <p:cNvGraphicFramePr>
            <a:graphicFrameLocks noChangeAspect="1"/>
          </p:cNvGraphicFramePr>
          <p:nvPr>
            <p:extLst/>
          </p:nvPr>
        </p:nvGraphicFramePr>
        <p:xfrm>
          <a:off x="7137719" y="1550590"/>
          <a:ext cx="2549525" cy="4003675"/>
        </p:xfrm>
        <a:graphic>
          <a:graphicData uri="http://schemas.openxmlformats.org/presentationml/2006/ole">
            <mc:AlternateContent xmlns:mc="http://schemas.openxmlformats.org/markup-compatibility/2006">
              <mc:Choice xmlns:v="urn:schemas-microsoft-com:vml" Requires="v">
                <p:oleObj spid="_x0000_s36886" name="CS ChemDraw Drawing" r:id="rId7" imgW="2549299" imgH="4003078" progId="ChemDraw.Document.6.0">
                  <p:embed/>
                </p:oleObj>
              </mc:Choice>
              <mc:Fallback>
                <p:oleObj name="CS ChemDraw Drawing" r:id="rId7" imgW="2549299" imgH="4003078" progId="ChemDraw.Document.6.0">
                  <p:embed/>
                  <p:pic>
                    <p:nvPicPr>
                      <p:cNvPr id="2" name="Object 1"/>
                      <p:cNvPicPr/>
                      <p:nvPr/>
                    </p:nvPicPr>
                    <p:blipFill>
                      <a:blip r:embed="rId8"/>
                      <a:stretch>
                        <a:fillRect/>
                      </a:stretch>
                    </p:blipFill>
                    <p:spPr>
                      <a:xfrm>
                        <a:off x="7137719" y="1550590"/>
                        <a:ext cx="2549525" cy="4003675"/>
                      </a:xfrm>
                      <a:prstGeom prst="rect">
                        <a:avLst/>
                      </a:prstGeom>
                    </p:spPr>
                  </p:pic>
                </p:oleObj>
              </mc:Fallback>
            </mc:AlternateContent>
          </a:graphicData>
        </a:graphic>
      </p:graphicFrame>
      <p:sp>
        <p:nvSpPr>
          <p:cNvPr id="27" name="Arrow: Right 26"/>
          <p:cNvSpPr/>
          <p:nvPr/>
        </p:nvSpPr>
        <p:spPr>
          <a:xfrm>
            <a:off x="6049481" y="3290240"/>
            <a:ext cx="583475" cy="21771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995347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nvPr>
        </p:nvGraphicFramePr>
        <p:xfrm>
          <a:off x="4219078" y="2564537"/>
          <a:ext cx="2562225" cy="4013200"/>
        </p:xfrm>
        <a:graphic>
          <a:graphicData uri="http://schemas.openxmlformats.org/presentationml/2006/ole">
            <mc:AlternateContent xmlns:mc="http://schemas.openxmlformats.org/markup-compatibility/2006">
              <mc:Choice xmlns:v="urn:schemas-microsoft-com:vml" Requires="v">
                <p:oleObj spid="_x0000_s37908" name="CS ChemDraw Drawing" r:id="rId3" imgW="2562840" imgH="4012920" progId="ChemDraw.Document.6.0">
                  <p:embed/>
                </p:oleObj>
              </mc:Choice>
              <mc:Fallback>
                <p:oleObj name="CS ChemDraw Drawing" r:id="rId3" imgW="2562840" imgH="4012920" progId="ChemDraw.Document.6.0">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078" y="2564537"/>
                        <a:ext cx="256222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nvPr>
        </p:nvGraphicFramePr>
        <p:xfrm>
          <a:off x="4981078" y="657949"/>
          <a:ext cx="2562225" cy="4013200"/>
        </p:xfrm>
        <a:graphic>
          <a:graphicData uri="http://schemas.openxmlformats.org/presentationml/2006/ole">
            <mc:AlternateContent xmlns:mc="http://schemas.openxmlformats.org/markup-compatibility/2006">
              <mc:Choice xmlns:v="urn:schemas-microsoft-com:vml" Requires="v">
                <p:oleObj spid="_x0000_s37909" name="CS ChemDraw Drawing" r:id="rId5" imgW="2562840" imgH="4012920" progId="ChemDraw.Document.6.0">
                  <p:embed/>
                </p:oleObj>
              </mc:Choice>
              <mc:Fallback>
                <p:oleObj name="CS ChemDraw Drawing" r:id="rId5" imgW="2562840" imgH="4012920" progId="ChemDraw.Document.6.0">
                  <p:embed/>
                  <p:pic>
                    <p:nvPicPr>
                      <p:cNvPr id="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1078" y="657949"/>
                        <a:ext cx="256222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6"/>
          <p:cNvGrpSpPr>
            <a:grpSpLocks/>
          </p:cNvGrpSpPr>
          <p:nvPr/>
        </p:nvGrpSpPr>
        <p:grpSpPr bwMode="auto">
          <a:xfrm>
            <a:off x="5068389" y="3251924"/>
            <a:ext cx="762000" cy="381000"/>
            <a:chOff x="1104" y="2208"/>
            <a:chExt cx="480" cy="240"/>
          </a:xfrm>
        </p:grpSpPr>
        <p:sp>
          <p:nvSpPr>
            <p:cNvPr id="7" name="Line 7"/>
            <p:cNvSpPr>
              <a:spLocks noChangeShapeType="1"/>
            </p:cNvSpPr>
            <p:nvPr/>
          </p:nvSpPr>
          <p:spPr bwMode="auto">
            <a:xfrm>
              <a:off x="1104" y="2208"/>
              <a:ext cx="288" cy="4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sp>
          <p:nvSpPr>
            <p:cNvPr id="8" name="Line 8"/>
            <p:cNvSpPr>
              <a:spLocks noChangeShapeType="1"/>
            </p:cNvSpPr>
            <p:nvPr/>
          </p:nvSpPr>
          <p:spPr bwMode="auto">
            <a:xfrm flipH="1">
              <a:off x="1536" y="2352"/>
              <a:ext cx="48" cy="9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prstClr val="black"/>
                </a:solidFill>
                <a:latin typeface="Calibri"/>
              </a:endParaRPr>
            </a:p>
          </p:txBody>
        </p:sp>
      </p:grpSp>
      <p:graphicFrame>
        <p:nvGraphicFramePr>
          <p:cNvPr id="9" name="Object 9"/>
          <p:cNvGraphicFramePr>
            <a:graphicFrameLocks noChangeAspect="1"/>
          </p:cNvGraphicFramePr>
          <p:nvPr>
            <p:extLst/>
          </p:nvPr>
        </p:nvGraphicFramePr>
        <p:xfrm>
          <a:off x="4982665" y="661124"/>
          <a:ext cx="2562225" cy="4013200"/>
        </p:xfrm>
        <a:graphic>
          <a:graphicData uri="http://schemas.openxmlformats.org/presentationml/2006/ole">
            <mc:AlternateContent xmlns:mc="http://schemas.openxmlformats.org/markup-compatibility/2006">
              <mc:Choice xmlns:v="urn:schemas-microsoft-com:vml" Requires="v">
                <p:oleObj spid="_x0000_s37910" name="CS ChemDraw Drawing" r:id="rId7" imgW="2562840" imgH="4012920" progId="ChemDraw.Document.6.0">
                  <p:embed/>
                </p:oleObj>
              </mc:Choice>
              <mc:Fallback>
                <p:oleObj name="CS ChemDraw Drawing" r:id="rId7" imgW="2562840" imgH="4012920" progId="ChemDraw.Document.6.0">
                  <p:embed/>
                  <p:pic>
                    <p:nvPicPr>
                      <p:cNvPr id="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82665" y="661124"/>
                        <a:ext cx="2562225"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Solid State Reactions</a:t>
            </a:r>
          </a:p>
        </p:txBody>
      </p:sp>
    </p:spTree>
    <p:extLst>
      <p:ext uri="{BB962C8B-B14F-4D97-AF65-F5344CB8AC3E}">
        <p14:creationId xmlns:p14="http://schemas.microsoft.com/office/powerpoint/2010/main" val="76514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284799" y="1453515"/>
            <a:ext cx="423866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2400" b="1">
                <a:solidFill>
                  <a:prstClr val="black"/>
                </a:solidFill>
              </a:rPr>
              <a:t>Storage</a:t>
            </a:r>
          </a:p>
          <a:p>
            <a:pPr eaLnBrk="1" hangingPunct="1"/>
            <a:r>
              <a:rPr lang="en-US" sz="2400" b="1">
                <a:solidFill>
                  <a:prstClr val="black"/>
                </a:solidFill>
              </a:rPr>
              <a:t>Transportation</a:t>
            </a:r>
          </a:p>
          <a:p>
            <a:pPr eaLnBrk="1" hangingPunct="1"/>
            <a:r>
              <a:rPr lang="en-US" sz="2400" b="1">
                <a:solidFill>
                  <a:prstClr val="black"/>
                </a:solidFill>
              </a:rPr>
              <a:t>Treatment </a:t>
            </a:r>
          </a:p>
          <a:p>
            <a:pPr eaLnBrk="1" hangingPunct="1"/>
            <a:r>
              <a:rPr lang="en-US" sz="2400" b="1">
                <a:solidFill>
                  <a:prstClr val="black"/>
                </a:solidFill>
              </a:rPr>
              <a:t>Disposal</a:t>
            </a:r>
          </a:p>
          <a:p>
            <a:pPr eaLnBrk="1" hangingPunct="1"/>
            <a:r>
              <a:rPr lang="en-US" sz="2400" b="1">
                <a:solidFill>
                  <a:prstClr val="black"/>
                </a:solidFill>
              </a:rPr>
              <a:t>Regulatory Costs</a:t>
            </a:r>
          </a:p>
          <a:p>
            <a:pPr eaLnBrk="1" hangingPunct="1"/>
            <a:r>
              <a:rPr lang="en-US" sz="2400" b="1">
                <a:solidFill>
                  <a:prstClr val="black"/>
                </a:solidFill>
              </a:rPr>
              <a:t>Liability</a:t>
            </a:r>
          </a:p>
          <a:p>
            <a:pPr eaLnBrk="1" hangingPunct="1"/>
            <a:r>
              <a:rPr lang="en-US" sz="2400" b="1">
                <a:solidFill>
                  <a:prstClr val="black"/>
                </a:solidFill>
              </a:rPr>
              <a:t>Worker Health and Safety</a:t>
            </a:r>
          </a:p>
          <a:p>
            <a:pPr eaLnBrk="1" hangingPunct="1"/>
            <a:r>
              <a:rPr lang="en-US" sz="2400" b="1">
                <a:solidFill>
                  <a:prstClr val="black"/>
                </a:solidFill>
              </a:rPr>
              <a:t>Corporate Reputation</a:t>
            </a:r>
          </a:p>
          <a:p>
            <a:pPr eaLnBrk="1" hangingPunct="1"/>
            <a:r>
              <a:rPr lang="en-US" sz="2400" b="1">
                <a:solidFill>
                  <a:prstClr val="black"/>
                </a:solidFill>
              </a:rPr>
              <a:t>Community Relations</a:t>
            </a:r>
          </a:p>
          <a:p>
            <a:pPr eaLnBrk="1" hangingPunct="1"/>
            <a:r>
              <a:rPr lang="en-US" sz="2400" b="1">
                <a:solidFill>
                  <a:prstClr val="black"/>
                </a:solidFill>
              </a:rPr>
              <a:t>New Employee Recruitment</a:t>
            </a:r>
          </a:p>
        </p:txBody>
      </p:sp>
      <p:sp>
        <p:nvSpPr>
          <p:cNvPr id="4"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The Cost of Using Hazardous Materials</a:t>
            </a:r>
            <a:endParaRPr lang="en-US" dirty="0">
              <a:solidFill>
                <a:prstClr val="black"/>
              </a:solidFill>
              <a:latin typeface="Calibri"/>
            </a:endParaRPr>
          </a:p>
        </p:txBody>
      </p:sp>
    </p:spTree>
    <p:extLst>
      <p:ext uri="{BB962C8B-B14F-4D97-AF65-F5344CB8AC3E}">
        <p14:creationId xmlns:p14="http://schemas.microsoft.com/office/powerpoint/2010/main" val="34550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4221256" y="2191828"/>
          <a:ext cx="2549525" cy="2397125"/>
        </p:xfrm>
        <a:graphic>
          <a:graphicData uri="http://schemas.openxmlformats.org/presentationml/2006/ole">
            <mc:AlternateContent xmlns:mc="http://schemas.openxmlformats.org/markup-compatibility/2006">
              <mc:Choice xmlns:v="urn:schemas-microsoft-com:vml" Requires="v">
                <p:oleObj spid="_x0000_s38932" name="CS ChemDraw Drawing" r:id="rId3" imgW="2549299" imgH="2397034" progId="ChemDraw.Document.6.0">
                  <p:embed/>
                </p:oleObj>
              </mc:Choice>
              <mc:Fallback>
                <p:oleObj name="CS ChemDraw Drawing" r:id="rId3" imgW="2549299" imgH="2397034" progId="ChemDraw.Document.6.0">
                  <p:embed/>
                  <p:pic>
                    <p:nvPicPr>
                      <p:cNvPr id="2" name="Object 1"/>
                      <p:cNvPicPr/>
                      <p:nvPr/>
                    </p:nvPicPr>
                    <p:blipFill>
                      <a:blip r:embed="rId4"/>
                      <a:stretch>
                        <a:fillRect/>
                      </a:stretch>
                    </p:blipFill>
                    <p:spPr>
                      <a:xfrm>
                        <a:off x="4221256" y="2191828"/>
                        <a:ext cx="2549525" cy="2397125"/>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6023249" y="595732"/>
          <a:ext cx="2549525" cy="1827213"/>
        </p:xfrm>
        <a:graphic>
          <a:graphicData uri="http://schemas.openxmlformats.org/presentationml/2006/ole">
            <mc:AlternateContent xmlns:mc="http://schemas.openxmlformats.org/markup-compatibility/2006">
              <mc:Choice xmlns:v="urn:schemas-microsoft-com:vml" Requires="v">
                <p:oleObj spid="_x0000_s38933" name="CS ChemDraw Drawing" r:id="rId5" imgW="2549299" imgH="1826737" progId="ChemDraw.Document.6.0">
                  <p:embed/>
                </p:oleObj>
              </mc:Choice>
              <mc:Fallback>
                <p:oleObj name="CS ChemDraw Drawing" r:id="rId5" imgW="2549299" imgH="1826737" progId="ChemDraw.Document.6.0">
                  <p:embed/>
                  <p:pic>
                    <p:nvPicPr>
                      <p:cNvPr id="3" name="Object 2"/>
                      <p:cNvPicPr/>
                      <p:nvPr/>
                    </p:nvPicPr>
                    <p:blipFill>
                      <a:blip r:embed="rId6"/>
                      <a:stretch>
                        <a:fillRect/>
                      </a:stretch>
                    </p:blipFill>
                    <p:spPr>
                      <a:xfrm>
                        <a:off x="6023249" y="595732"/>
                        <a:ext cx="2549525" cy="1827213"/>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3921981" y="4168673"/>
          <a:ext cx="1090613" cy="2397125"/>
        </p:xfrm>
        <a:graphic>
          <a:graphicData uri="http://schemas.openxmlformats.org/presentationml/2006/ole">
            <mc:AlternateContent xmlns:mc="http://schemas.openxmlformats.org/markup-compatibility/2006">
              <mc:Choice xmlns:v="urn:schemas-microsoft-com:vml" Requires="v">
                <p:oleObj spid="_x0000_s38934" name="CS ChemDraw Drawing" r:id="rId7" imgW="1090736" imgH="2396691" progId="ChemDraw.Document.6.0">
                  <p:embed/>
                </p:oleObj>
              </mc:Choice>
              <mc:Fallback>
                <p:oleObj name="CS ChemDraw Drawing" r:id="rId7" imgW="1090736" imgH="2396691" progId="ChemDraw.Document.6.0">
                  <p:embed/>
                  <p:pic>
                    <p:nvPicPr>
                      <p:cNvPr id="4" name="Object 3"/>
                      <p:cNvPicPr/>
                      <p:nvPr/>
                    </p:nvPicPr>
                    <p:blipFill>
                      <a:blip r:embed="rId8"/>
                      <a:stretch>
                        <a:fillRect/>
                      </a:stretch>
                    </p:blipFill>
                    <p:spPr>
                      <a:xfrm>
                        <a:off x="3921981" y="4168673"/>
                        <a:ext cx="1090613" cy="2397125"/>
                      </a:xfrm>
                      <a:prstGeom prst="rect">
                        <a:avLst/>
                      </a:prstGeom>
                    </p:spPr>
                  </p:pic>
                </p:oleObj>
              </mc:Fallback>
            </mc:AlternateContent>
          </a:graphicData>
        </a:graphic>
      </p:graphicFrame>
      <p:sp>
        <p:nvSpPr>
          <p:cNvPr id="5" name="TextBox 4"/>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Solid State Reactions</a:t>
            </a:r>
          </a:p>
        </p:txBody>
      </p:sp>
    </p:spTree>
    <p:extLst>
      <p:ext uri="{BB962C8B-B14F-4D97-AF65-F5344CB8AC3E}">
        <p14:creationId xmlns:p14="http://schemas.microsoft.com/office/powerpoint/2010/main" val="31944631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sz="half" idx="1"/>
          </p:nvPr>
        </p:nvSpPr>
        <p:spPr>
          <a:xfrm>
            <a:off x="2185373" y="2094988"/>
            <a:ext cx="7733942" cy="403630"/>
          </a:xfrm>
          <a:noFill/>
        </p:spPr>
        <p:txBody>
          <a:bodyPr>
            <a:normAutofit/>
          </a:bodyPr>
          <a:lstStyle/>
          <a:p>
            <a:pPr marL="0" indent="0" algn="ctr">
              <a:buNone/>
            </a:pPr>
            <a:r>
              <a:rPr lang="en-US" altLang="x-none" sz="2200" b="1" dirty="0">
                <a:latin typeface="Arial" panose="020B0604020202020204" pitchFamily="34" charset="0"/>
                <a:ea typeface="ＭＳ Ｐゴシック" charset="-128"/>
                <a:cs typeface="Arial" panose="020B0604020202020204" pitchFamily="34" charset="0"/>
              </a:rPr>
              <a:t>6-APA: core moiety of penicillin</a:t>
            </a:r>
          </a:p>
        </p:txBody>
      </p:sp>
      <p:graphicFrame>
        <p:nvGraphicFramePr>
          <p:cNvPr id="114693" name="Object 4">
            <a:hlinkClick r:id="" action="ppaction://ole?verb=0"/>
          </p:cNvPr>
          <p:cNvGraphicFramePr>
            <a:graphicFrameLocks/>
          </p:cNvGraphicFramePr>
          <p:nvPr>
            <p:extLst>
              <p:ext uri="{D42A27DB-BD31-4B8C-83A1-F6EECF244321}">
                <p14:modId xmlns:p14="http://schemas.microsoft.com/office/powerpoint/2010/main" val="2098761111"/>
              </p:ext>
            </p:extLst>
          </p:nvPr>
        </p:nvGraphicFramePr>
        <p:xfrm>
          <a:off x="2680493" y="2865446"/>
          <a:ext cx="6831013" cy="2188735"/>
        </p:xfrm>
        <a:graphic>
          <a:graphicData uri="http://schemas.openxmlformats.org/presentationml/2006/ole">
            <mc:AlternateContent xmlns:mc="http://schemas.openxmlformats.org/markup-compatibility/2006">
              <mc:Choice xmlns:v="urn:schemas-microsoft-com:vml" Requires="v">
                <p:oleObj spid="_x0000_s10390" name="ISIS/Draw Sketch" r:id="rId4" imgW="7188200" imgH="2489200" progId="ISISServer">
                  <p:embed/>
                </p:oleObj>
              </mc:Choice>
              <mc:Fallback>
                <p:oleObj name="ISIS/Draw Sketch" r:id="rId4" imgW="7188200" imgH="2489200" progId="ISISServer">
                  <p:embed/>
                  <p:pic>
                    <p:nvPicPr>
                      <p:cNvPr id="114693" name="Object 4">
                        <a:hlinkClick r:id="" action="ppaction://ole?verb=0"/>
                      </p:cNvPr>
                      <p:cNvPicPr>
                        <a:picLocks noChangeArrowheads="1"/>
                      </p:cNvPicPr>
                      <p:nvPr/>
                    </p:nvPicPr>
                    <p:blipFill>
                      <a:blip r:embed="rId5">
                        <a:lum bright="-100000" contrast="-40000"/>
                        <a:extLst>
                          <a:ext uri="{28A0092B-C50C-407E-A947-70E740481C1C}">
                            <a14:useLocalDpi xmlns:a14="http://schemas.microsoft.com/office/drawing/2010/main" val="0"/>
                          </a:ext>
                        </a:extLst>
                      </a:blip>
                      <a:srcRect/>
                      <a:stretch>
                        <a:fillRect/>
                      </a:stretch>
                    </p:blipFill>
                    <p:spPr bwMode="auto">
                      <a:xfrm>
                        <a:off x="2680493" y="2865446"/>
                        <a:ext cx="6831013" cy="2188735"/>
                      </a:xfrm>
                      <a:prstGeom prst="rect">
                        <a:avLst/>
                      </a:prstGeom>
                      <a:noFill/>
                      <a:ln>
                        <a:noFill/>
                      </a:ln>
                      <a:effectLst/>
                      <a:extLst/>
                    </p:spPr>
                  </p:pic>
                </p:oleObj>
              </mc:Fallback>
            </mc:AlternateContent>
          </a:graphicData>
        </a:graphic>
      </p:graphicFrame>
      <p:graphicFrame>
        <p:nvGraphicFramePr>
          <p:cNvPr id="114694" name="Object 5">
            <a:hlinkClick r:id="" action="ppaction://ole?verb=0"/>
          </p:cNvPr>
          <p:cNvGraphicFramePr>
            <a:graphicFrameLocks/>
          </p:cNvGraphicFramePr>
          <p:nvPr>
            <p:extLst>
              <p:ext uri="{D42A27DB-BD31-4B8C-83A1-F6EECF244321}">
                <p14:modId xmlns:p14="http://schemas.microsoft.com/office/powerpoint/2010/main" val="1297563356"/>
              </p:ext>
            </p:extLst>
          </p:nvPr>
        </p:nvGraphicFramePr>
        <p:xfrm>
          <a:off x="3148806" y="5484460"/>
          <a:ext cx="5807076" cy="1249562"/>
        </p:xfrm>
        <a:graphic>
          <a:graphicData uri="http://schemas.openxmlformats.org/presentationml/2006/ole">
            <mc:AlternateContent xmlns:mc="http://schemas.openxmlformats.org/markup-compatibility/2006">
              <mc:Choice xmlns:v="urn:schemas-microsoft-com:vml" Requires="v">
                <p:oleObj spid="_x0000_s10391" name="ISIS/Draw Sketch" r:id="rId6" imgW="6350000" imgH="1206500" progId="ISISServer">
                  <p:embed/>
                </p:oleObj>
              </mc:Choice>
              <mc:Fallback>
                <p:oleObj name="ISIS/Draw Sketch" r:id="rId6" imgW="6350000" imgH="1206500" progId="ISISServer">
                  <p:embed/>
                  <p:pic>
                    <p:nvPicPr>
                      <p:cNvPr id="114694" name="Object 5">
                        <a:hlinkClick r:id="" action="ppaction://ole?verb=0"/>
                      </p:cNvPr>
                      <p:cNvPicPr>
                        <a:picLocks noChangeArrowheads="1"/>
                      </p:cNvPicPr>
                      <p:nvPr/>
                    </p:nvPicPr>
                    <p:blipFill>
                      <a:blip r:embed="rId7">
                        <a:lum bright="-100000" contrast="-40000"/>
                        <a:extLst>
                          <a:ext uri="{28A0092B-C50C-407E-A947-70E740481C1C}">
                            <a14:useLocalDpi xmlns:a14="http://schemas.microsoft.com/office/drawing/2010/main" val="0"/>
                          </a:ext>
                        </a:extLst>
                      </a:blip>
                      <a:srcRect/>
                      <a:stretch>
                        <a:fillRect/>
                      </a:stretch>
                    </p:blipFill>
                    <p:spPr bwMode="auto">
                      <a:xfrm>
                        <a:off x="3148806" y="5484460"/>
                        <a:ext cx="5807076" cy="1249562"/>
                      </a:xfrm>
                      <a:prstGeom prst="rect">
                        <a:avLst/>
                      </a:prstGeom>
                      <a:noFill/>
                      <a:ln>
                        <a:noFill/>
                      </a:ln>
                      <a:effectLst/>
                      <a:extLst/>
                    </p:spPr>
                  </p:pic>
                </p:oleObj>
              </mc:Fallback>
            </mc:AlternateContent>
          </a:graphicData>
        </a:graphic>
      </p:graphicFrame>
      <p:sp>
        <p:nvSpPr>
          <p:cNvPr id="9" name="TextBox 8"/>
          <p:cNvSpPr txBox="1"/>
          <p:nvPr/>
        </p:nvSpPr>
        <p:spPr>
          <a:xfrm>
            <a:off x="1560869" y="2571945"/>
            <a:ext cx="9026013"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Conventional synthesis of 6-aminopenicillanic acid using 3 steps and intermediates:</a:t>
            </a:r>
          </a:p>
        </p:txBody>
      </p:sp>
      <p:sp>
        <p:nvSpPr>
          <p:cNvPr id="3" name="TextBox 2"/>
          <p:cNvSpPr txBox="1"/>
          <p:nvPr/>
        </p:nvSpPr>
        <p:spPr>
          <a:xfrm>
            <a:off x="3004073" y="5120779"/>
            <a:ext cx="6096542" cy="369332"/>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Alternative synthesis using enzyme and fewer derivatives:</a:t>
            </a:r>
          </a:p>
        </p:txBody>
      </p:sp>
      <p:sp>
        <p:nvSpPr>
          <p:cNvPr id="8" name="Retângulo 7">
            <a:extLst>
              <a:ext uri="{FF2B5EF4-FFF2-40B4-BE49-F238E27FC236}">
                <a16:creationId xmlns:a16="http://schemas.microsoft.com/office/drawing/2014/main" id="{C4AF1B86-E2FC-4EFD-96A0-1C86DC105954}"/>
              </a:ext>
            </a:extLst>
          </p:cNvPr>
          <p:cNvSpPr/>
          <p:nvPr/>
        </p:nvSpPr>
        <p:spPr>
          <a:xfrm>
            <a:off x="1051316" y="2545239"/>
            <a:ext cx="10425137" cy="247525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ângulo 9">
            <a:extLst>
              <a:ext uri="{FF2B5EF4-FFF2-40B4-BE49-F238E27FC236}">
                <a16:creationId xmlns:a16="http://schemas.microsoft.com/office/drawing/2014/main" id="{2F9307D2-B506-4A99-B589-E52574F32846}"/>
              </a:ext>
            </a:extLst>
          </p:cNvPr>
          <p:cNvSpPr/>
          <p:nvPr/>
        </p:nvSpPr>
        <p:spPr>
          <a:xfrm>
            <a:off x="1730477" y="5129188"/>
            <a:ext cx="8686800" cy="15964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1239" y="1619611"/>
            <a:ext cx="6853736" cy="461665"/>
          </a:xfrm>
          <a:prstGeom prst="rect">
            <a:avLst/>
          </a:prstGeom>
        </p:spPr>
        <p:txBody>
          <a:bodyPr wrap="none">
            <a:spAutoFit/>
          </a:bodyPr>
          <a:lstStyle/>
          <a:p>
            <a:pPr marL="91440" algn="ctr">
              <a:spcBef>
                <a:spcPct val="0"/>
              </a:spcBef>
            </a:pPr>
            <a:r>
              <a:rPr lang="en-US" altLang="x-none" sz="2400" b="1" dirty="0">
                <a:solidFill>
                  <a:srgbClr val="002060"/>
                </a:solidFill>
                <a:latin typeface="Arial" panose="020B0604020202020204" pitchFamily="34" charset="0"/>
                <a:cs typeface="Arial" panose="020B0604020202020204" pitchFamily="34" charset="0"/>
              </a:rPr>
              <a:t>Case study: 6-aminopenicillanic acid (6-APA)</a:t>
            </a:r>
          </a:p>
        </p:txBody>
      </p:sp>
      <p:cxnSp>
        <p:nvCxnSpPr>
          <p:cNvPr id="13" name="Straight Connector 12">
            <a:extLst>
              <a:ext uri="{FF2B5EF4-FFF2-40B4-BE49-F238E27FC236}">
                <a16:creationId xmlns:a16="http://schemas.microsoft.com/office/drawing/2014/main" id="{F7037D5A-D6D4-40B5-9DD0-5F621F2BC790}"/>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039EFC8-4C88-4EE5-A08A-87A89214EB9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1548" y="102543"/>
            <a:ext cx="2133600" cy="1384300"/>
          </a:xfrm>
          <a:prstGeom prst="rect">
            <a:avLst/>
          </a:prstGeom>
        </p:spPr>
      </p:pic>
      <p:sp>
        <p:nvSpPr>
          <p:cNvPr id="15" name="TextBox 14">
            <a:extLst>
              <a:ext uri="{FF2B5EF4-FFF2-40B4-BE49-F238E27FC236}">
                <a16:creationId xmlns:a16="http://schemas.microsoft.com/office/drawing/2014/main" id="{4D474914-6472-4048-ADE9-2819F41C214F}"/>
              </a:ext>
            </a:extLst>
          </p:cNvPr>
          <p:cNvSpPr txBox="1"/>
          <p:nvPr/>
        </p:nvSpPr>
        <p:spPr>
          <a:xfrm>
            <a:off x="2425148" y="368494"/>
            <a:ext cx="491833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Reduce Derivatives</a:t>
            </a:r>
          </a:p>
        </p:txBody>
      </p:sp>
    </p:spTree>
    <p:extLst>
      <p:ext uri="{BB962C8B-B14F-4D97-AF65-F5344CB8AC3E}">
        <p14:creationId xmlns:p14="http://schemas.microsoft.com/office/powerpoint/2010/main" val="135055363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Catalysis</a:t>
            </a:r>
          </a:p>
        </p:txBody>
      </p:sp>
      <p:sp>
        <p:nvSpPr>
          <p:cNvPr id="3" name="Rectangle 3"/>
          <p:cNvSpPr txBox="1">
            <a:spLocks noChangeArrowheads="1"/>
          </p:cNvSpPr>
          <p:nvPr/>
        </p:nvSpPr>
        <p:spPr>
          <a:xfrm>
            <a:off x="5919537" y="1600201"/>
            <a:ext cx="4291263"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dirty="0">
                <a:solidFill>
                  <a:prstClr val="black"/>
                </a:solidFill>
                <a:latin typeface="Calibri"/>
                <a:ea typeface="ＭＳ Ｐゴシック" panose="020B0600070205080204" pitchFamily="34" charset="-128"/>
              </a:rPr>
              <a:t>	</a:t>
            </a:r>
            <a:r>
              <a:rPr lang="en-US" altLang="en-US" sz="3600" dirty="0">
                <a:solidFill>
                  <a:prstClr val="black"/>
                </a:solidFill>
                <a:latin typeface="Calibri"/>
                <a:ea typeface="ＭＳ Ｐゴシック" panose="020B0600070205080204" pitchFamily="34" charset="-128"/>
              </a:rPr>
              <a:t>Catalytic reagents (as selective as possible) are superior to stoichiometric reagents.</a:t>
            </a:r>
          </a:p>
          <a:p>
            <a:pPr marL="609600" indent="-609600"/>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81201" y="996811"/>
            <a:ext cx="3901519" cy="5129352"/>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652921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descr="catalysi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732766" y="3757623"/>
            <a:ext cx="3311525" cy="2457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p:cNvSpPr>
            <a:spLocks noGrp="1"/>
          </p:cNvSpPr>
          <p:nvPr>
            <p:ph idx="1"/>
          </p:nvPr>
        </p:nvSpPr>
        <p:spPr>
          <a:xfrm>
            <a:off x="666323" y="1816169"/>
            <a:ext cx="6564107" cy="2058809"/>
          </a:xfrm>
        </p:spPr>
        <p:txBody>
          <a:bodyPr>
            <a:normAutofit fontScale="62500" lnSpcReduction="20000"/>
          </a:bodyPr>
          <a:lstStyle/>
          <a:p>
            <a:pPr marL="0" indent="0">
              <a:lnSpc>
                <a:spcPct val="120000"/>
              </a:lnSpc>
              <a:spcBef>
                <a:spcPts val="0"/>
              </a:spcBef>
              <a:buNone/>
            </a:pPr>
            <a:r>
              <a:rPr lang="en-US" b="1" dirty="0">
                <a:latin typeface="Arial" panose="020B0604020202020204" pitchFamily="34" charset="0"/>
                <a:cs typeface="Arial" panose="020B0604020202020204" pitchFamily="34" charset="0"/>
              </a:rPr>
              <a:t>Catalysts can facilitate complex reactions by:</a:t>
            </a:r>
          </a:p>
          <a:p>
            <a:pPr marL="0" indent="0">
              <a:lnSpc>
                <a:spcPct val="120000"/>
              </a:lnSpc>
              <a:spcBef>
                <a:spcPts val="0"/>
              </a:spcBef>
              <a:buNone/>
            </a:pPr>
            <a:endParaRPr lang="en-US" b="1" dirty="0">
              <a:latin typeface="Arial" panose="020B0604020202020204" pitchFamily="34" charset="0"/>
              <a:cs typeface="Arial" panose="020B0604020202020204" pitchFamily="34" charset="0"/>
            </a:endParaRPr>
          </a:p>
          <a:p>
            <a:pPr marL="0" indent="0">
              <a:lnSpc>
                <a:spcPct val="120000"/>
              </a:lnSpc>
              <a:spcBef>
                <a:spcPts val="0"/>
              </a:spcBef>
              <a:buFont typeface="Symbol" panose="05050102010706020507" pitchFamily="18" charset="2"/>
              <a:buChar char="·"/>
            </a:pPr>
            <a:r>
              <a:rPr lang="en-US" dirty="0">
                <a:latin typeface="Arial" panose="020B0604020202020204" pitchFamily="34" charset="0"/>
                <a:cs typeface="Arial" panose="020B0604020202020204" pitchFamily="34" charset="0"/>
              </a:rPr>
              <a:t>lowering the activation energy (</a:t>
            </a:r>
            <a:r>
              <a:rPr lang="en-US" i="1" dirty="0" err="1">
                <a:latin typeface="Arial" panose="020B0604020202020204" pitchFamily="34" charset="0"/>
                <a:cs typeface="Arial" panose="020B0604020202020204" pitchFamily="34" charset="0"/>
              </a:rPr>
              <a:t>E</a:t>
            </a:r>
            <a:r>
              <a:rPr lang="en-US" baseline="-25000" dirty="0" err="1">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of the reaction.</a:t>
            </a:r>
          </a:p>
          <a:p>
            <a:pPr marL="0" indent="0">
              <a:lnSpc>
                <a:spcPct val="120000"/>
              </a:lnSpc>
              <a:spcBef>
                <a:spcPts val="0"/>
              </a:spcBef>
              <a:buNone/>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reducing temperature necessary to achieve a reaction.</a:t>
            </a:r>
          </a:p>
          <a:p>
            <a:pPr marL="0" indent="0">
              <a:lnSpc>
                <a:spcPct val="120000"/>
              </a:lnSpc>
              <a:spcBef>
                <a:spcPts val="0"/>
              </a:spcBef>
              <a:buNone/>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controlling the site of the reaction (selectivity enhancement).</a:t>
            </a:r>
          </a:p>
          <a:p>
            <a:pPr marL="0" indent="0">
              <a:lnSpc>
                <a:spcPct val="120000"/>
              </a:lnSpc>
              <a:spcBef>
                <a:spcPts val="0"/>
              </a:spcBef>
              <a:buNone/>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catalysis is a cyclic event</a:t>
            </a:r>
          </a:p>
        </p:txBody>
      </p:sp>
      <p:sp>
        <p:nvSpPr>
          <p:cNvPr id="7" name="TextBox 6"/>
          <p:cNvSpPr txBox="1"/>
          <p:nvPr/>
        </p:nvSpPr>
        <p:spPr>
          <a:xfrm>
            <a:off x="1135748" y="6215073"/>
            <a:ext cx="2037289" cy="276999"/>
          </a:xfrm>
          <a:prstGeom prst="rect">
            <a:avLst/>
          </a:prstGeom>
          <a:noFill/>
        </p:spPr>
        <p:txBody>
          <a:bodyPr wrap="none" rtlCol="0">
            <a:spAutoFit/>
          </a:bodyPr>
          <a:lstStyle/>
          <a:p>
            <a:r>
              <a:rPr lang="en-US" sz="1200" dirty="0">
                <a:solidFill>
                  <a:schemeClr val="bg1">
                    <a:lumMod val="65000"/>
                  </a:schemeClr>
                </a:solidFill>
                <a:latin typeface="Arial" panose="020B0604020202020204" pitchFamily="34" charset="0"/>
                <a:cs typeface="Arial" panose="020B0604020202020204" pitchFamily="34" charset="0"/>
              </a:rPr>
              <a:t>Image source: Adobe stock</a:t>
            </a:r>
          </a:p>
        </p:txBody>
      </p:sp>
      <p:pic>
        <p:nvPicPr>
          <p:cNvPr id="2" name="Imagem 1">
            <a:extLst>
              <a:ext uri="{FF2B5EF4-FFF2-40B4-BE49-F238E27FC236}">
                <a16:creationId xmlns:a16="http://schemas.microsoft.com/office/drawing/2014/main" id="{109D7882-1EBB-4077-97BD-8F54EDF6E5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7700" y="2293662"/>
            <a:ext cx="4937700" cy="3465378"/>
          </a:xfrm>
          <a:prstGeom prst="rect">
            <a:avLst/>
          </a:prstGeom>
        </p:spPr>
      </p:pic>
      <p:cxnSp>
        <p:nvCxnSpPr>
          <p:cNvPr id="8" name="Straight Connector 7">
            <a:extLst>
              <a:ext uri="{FF2B5EF4-FFF2-40B4-BE49-F238E27FC236}">
                <a16:creationId xmlns:a16="http://schemas.microsoft.com/office/drawing/2014/main" id="{498CFB33-F30D-470F-9923-E1A75C78FD2C}"/>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953A3DB-E1B4-4680-AEE4-E55B33A9B5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1548" y="44498"/>
            <a:ext cx="2133600" cy="1409700"/>
          </a:xfrm>
          <a:prstGeom prst="rect">
            <a:avLst/>
          </a:prstGeom>
        </p:spPr>
      </p:pic>
      <p:sp>
        <p:nvSpPr>
          <p:cNvPr id="10" name="TextBox 9">
            <a:extLst>
              <a:ext uri="{FF2B5EF4-FFF2-40B4-BE49-F238E27FC236}">
                <a16:creationId xmlns:a16="http://schemas.microsoft.com/office/drawing/2014/main" id="{F7953D69-298D-40DC-8610-66D0D77D1F75}"/>
              </a:ext>
            </a:extLst>
          </p:cNvPr>
          <p:cNvSpPr txBox="1"/>
          <p:nvPr/>
        </p:nvSpPr>
        <p:spPr>
          <a:xfrm>
            <a:off x="2425148" y="389481"/>
            <a:ext cx="2438488"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Catalysis</a:t>
            </a:r>
          </a:p>
        </p:txBody>
      </p:sp>
      <p:sp>
        <p:nvSpPr>
          <p:cNvPr id="11" name="Rectangle 7"/>
          <p:cNvSpPr>
            <a:spLocks noChangeArrowheads="1"/>
          </p:cNvSpPr>
          <p:nvPr/>
        </p:nvSpPr>
        <p:spPr bwMode="auto">
          <a:xfrm>
            <a:off x="4816361" y="5816432"/>
            <a:ext cx="741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200" i="1" dirty="0">
                <a:latin typeface="Arial" panose="020B0604020202020204" pitchFamily="34" charset="0"/>
                <a:cs typeface="Arial" panose="020B0604020202020204" pitchFamily="34" charset="0"/>
              </a:rPr>
              <a:t>I. </a:t>
            </a:r>
            <a:r>
              <a:rPr lang="fr-FR" sz="1200" i="1" dirty="0" err="1">
                <a:latin typeface="Arial" panose="020B0604020202020204" pitchFamily="34" charset="0"/>
                <a:cs typeface="Arial" panose="020B0604020202020204" pitchFamily="34" charset="0"/>
              </a:rPr>
              <a:t>Chorkendorff</a:t>
            </a:r>
            <a:r>
              <a:rPr lang="fr-FR" sz="1200" i="1" dirty="0">
                <a:latin typeface="Arial" panose="020B0604020202020204" pitchFamily="34" charset="0"/>
                <a:cs typeface="Arial" panose="020B0604020202020204" pitchFamily="34" charset="0"/>
              </a:rPr>
              <a:t>, J. W. </a:t>
            </a:r>
            <a:r>
              <a:rPr lang="fr-FR" sz="1200" i="1" dirty="0" err="1">
                <a:latin typeface="Arial" panose="020B0604020202020204" pitchFamily="34" charset="0"/>
                <a:cs typeface="Arial" panose="020B0604020202020204" pitchFamily="34" charset="0"/>
              </a:rPr>
              <a:t>Niemantsverdriet</a:t>
            </a:r>
            <a:r>
              <a:rPr lang="fr-FR" sz="1200" i="1" dirty="0">
                <a:latin typeface="Arial" panose="020B0604020202020204" pitchFamily="34" charset="0"/>
                <a:cs typeface="Arial" panose="020B0604020202020204" pitchFamily="34" charset="0"/>
              </a:rPr>
              <a:t>, Concepts of Modern </a:t>
            </a:r>
            <a:r>
              <a:rPr lang="fr-FR" sz="1200" i="1" dirty="0" err="1">
                <a:latin typeface="Arial" panose="020B0604020202020204" pitchFamily="34" charset="0"/>
                <a:cs typeface="Arial" panose="020B0604020202020204" pitchFamily="34" charset="0"/>
              </a:rPr>
              <a:t>Catalysis</a:t>
            </a:r>
            <a:r>
              <a:rPr lang="fr-FR" sz="1200" i="1" dirty="0">
                <a:latin typeface="Arial" panose="020B0604020202020204" pitchFamily="34" charset="0"/>
                <a:cs typeface="Arial" panose="020B0604020202020204" pitchFamily="34" charset="0"/>
              </a:rPr>
              <a:t> and </a:t>
            </a:r>
            <a:r>
              <a:rPr lang="fr-FR" sz="1200" i="1" dirty="0" err="1">
                <a:latin typeface="Arial" panose="020B0604020202020204" pitchFamily="34" charset="0"/>
                <a:cs typeface="Arial" panose="020B0604020202020204" pitchFamily="34" charset="0"/>
              </a:rPr>
              <a:t>Kinetics</a:t>
            </a:r>
            <a:r>
              <a:rPr lang="fr-FR" sz="1200" i="1" dirty="0">
                <a:latin typeface="Arial" panose="020B0604020202020204" pitchFamily="34" charset="0"/>
                <a:cs typeface="Arial" panose="020B0604020202020204" pitchFamily="34" charset="0"/>
              </a:rPr>
              <a:t>, </a:t>
            </a:r>
            <a:r>
              <a:rPr lang="fr-FR" sz="1200" i="1" dirty="0" err="1">
                <a:latin typeface="Arial" panose="020B0604020202020204" pitchFamily="34" charset="0"/>
                <a:cs typeface="Arial" panose="020B0604020202020204" pitchFamily="34" charset="0"/>
              </a:rPr>
              <a:t>Wiley</a:t>
            </a:r>
            <a:r>
              <a:rPr lang="fr-FR" sz="1200" i="1" dirty="0">
                <a:latin typeface="Arial" panose="020B0604020202020204" pitchFamily="34" charset="0"/>
                <a:cs typeface="Arial" panose="020B0604020202020204" pitchFamily="34" charset="0"/>
              </a:rPr>
              <a:t>-VCH, 2003</a:t>
            </a:r>
          </a:p>
        </p:txBody>
      </p:sp>
    </p:spTree>
    <p:extLst>
      <p:ext uri="{BB962C8B-B14F-4D97-AF65-F5344CB8AC3E}">
        <p14:creationId xmlns:p14="http://schemas.microsoft.com/office/powerpoint/2010/main" val="21827100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827790" y="2678186"/>
            <a:ext cx="6758031" cy="2564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prstClr val="black"/>
                </a:solidFill>
                <a:latin typeface="Calibri"/>
                <a:ea typeface="ＭＳ Ｐゴシック" panose="020B0600070205080204" pitchFamily="34" charset="-128"/>
              </a:rPr>
              <a:t>Reduce energy requirements of a reaction</a:t>
            </a:r>
          </a:p>
          <a:p>
            <a:r>
              <a:rPr lang="en-US" altLang="en-US">
                <a:solidFill>
                  <a:prstClr val="black"/>
                </a:solidFill>
                <a:latin typeface="Calibri"/>
                <a:ea typeface="ＭＳ Ｐゴシック" panose="020B0600070205080204" pitchFamily="34" charset="-128"/>
              </a:rPr>
              <a:t>Reduce amount of material used</a:t>
            </a:r>
          </a:p>
          <a:p>
            <a:r>
              <a:rPr lang="en-US" altLang="en-US">
                <a:solidFill>
                  <a:prstClr val="black"/>
                </a:solidFill>
                <a:latin typeface="Calibri"/>
                <a:ea typeface="ＭＳ Ｐゴシック" panose="020B0600070205080204" pitchFamily="34" charset="-128"/>
              </a:rPr>
              <a:t>Increase atom economy</a:t>
            </a:r>
          </a:p>
          <a:p>
            <a:r>
              <a:rPr lang="en-US" altLang="en-US">
                <a:solidFill>
                  <a:prstClr val="black"/>
                </a:solidFill>
                <a:latin typeface="Calibri"/>
                <a:ea typeface="ＭＳ Ｐゴシック" panose="020B0600070205080204" pitchFamily="34" charset="-128"/>
              </a:rPr>
              <a:t>Ability to be reused</a:t>
            </a:r>
            <a:endParaRPr lang="en-US" altLang="en-US" dirty="0">
              <a:solidFill>
                <a:prstClr val="black"/>
              </a:solidFill>
              <a:latin typeface="Calibri"/>
              <a:ea typeface="ＭＳ Ｐゴシック" panose="020B0600070205080204" pitchFamily="34" charset="-128"/>
            </a:endParaRPr>
          </a:p>
        </p:txBody>
      </p:sp>
      <p:sp>
        <p:nvSpPr>
          <p:cNvPr id="3" name="TextBox 2"/>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Why are Catalysts Considered Green?</a:t>
            </a:r>
          </a:p>
        </p:txBody>
      </p:sp>
    </p:spTree>
    <p:extLst>
      <p:ext uri="{BB962C8B-B14F-4D97-AF65-F5344CB8AC3E}">
        <p14:creationId xmlns:p14="http://schemas.microsoft.com/office/powerpoint/2010/main" val="2988234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05000" y="1143001"/>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Tx/>
              <a:buAutoNum type="arabicPeriod"/>
            </a:pPr>
            <a:r>
              <a:rPr lang="en-US" altLang="en-US">
                <a:solidFill>
                  <a:prstClr val="black"/>
                </a:solidFill>
                <a:latin typeface="Calibri"/>
                <a:ea typeface="ＭＳ Ｐゴシック" panose="020B0600070205080204" pitchFamily="34" charset="-128"/>
              </a:rPr>
              <a:t>Is the catalyst used in stoichiometric or sub-stoichiometric amounts?</a:t>
            </a:r>
          </a:p>
          <a:p>
            <a:pPr marL="609600" indent="-609600">
              <a:buFontTx/>
              <a:buAutoNum type="arabicPeriod"/>
            </a:pPr>
            <a:r>
              <a:rPr lang="en-US" altLang="en-US">
                <a:solidFill>
                  <a:prstClr val="black"/>
                </a:solidFill>
                <a:latin typeface="Calibri"/>
                <a:ea typeface="ＭＳ Ｐゴシック" panose="020B0600070205080204" pitchFamily="34" charset="-128"/>
              </a:rPr>
              <a:t>Can the catalyst be reused?</a:t>
            </a:r>
          </a:p>
          <a:p>
            <a:pPr marL="990600" lvl="1" indent="-533400">
              <a:buFontTx/>
              <a:buChar char="•"/>
            </a:pPr>
            <a:r>
              <a:rPr lang="en-US" altLang="en-US">
                <a:solidFill>
                  <a:prstClr val="black"/>
                </a:solidFill>
                <a:latin typeface="Calibri"/>
                <a:ea typeface="ＭＳ Ｐゴシック" panose="020B0600070205080204" pitchFamily="34" charset="-128"/>
              </a:rPr>
              <a:t>How many times can it be reused?</a:t>
            </a:r>
          </a:p>
          <a:p>
            <a:pPr marL="990600" lvl="1" indent="-533400">
              <a:buFontTx/>
              <a:buChar char="•"/>
            </a:pPr>
            <a:r>
              <a:rPr lang="en-US" altLang="en-US">
                <a:solidFill>
                  <a:prstClr val="black"/>
                </a:solidFill>
                <a:latin typeface="Calibri"/>
                <a:ea typeface="ＭＳ Ｐゴシック" panose="020B0600070205080204" pitchFamily="34" charset="-128"/>
              </a:rPr>
              <a:t>Will the activity of the catalyst decrease as it is reused?</a:t>
            </a:r>
          </a:p>
          <a:p>
            <a:pPr marL="609600" indent="-609600">
              <a:buFontTx/>
              <a:buAutoNum type="arabicPeriod"/>
            </a:pPr>
            <a:r>
              <a:rPr lang="en-US" altLang="en-US">
                <a:solidFill>
                  <a:prstClr val="black"/>
                </a:solidFill>
                <a:latin typeface="Calibri"/>
                <a:ea typeface="ＭＳ Ｐゴシック" panose="020B0600070205080204" pitchFamily="34" charset="-128"/>
              </a:rPr>
              <a:t>Is the catalyst non-toxic?</a:t>
            </a:r>
          </a:p>
          <a:p>
            <a:pPr marL="609600" indent="-609600">
              <a:buFontTx/>
              <a:buAutoNum type="arabicPeriod"/>
            </a:pPr>
            <a:r>
              <a:rPr lang="en-US" altLang="en-US">
                <a:solidFill>
                  <a:prstClr val="black"/>
                </a:solidFill>
                <a:latin typeface="Calibri"/>
                <a:ea typeface="ＭＳ Ｐゴシック" panose="020B0600070205080204" pitchFamily="34" charset="-128"/>
              </a:rPr>
              <a:t>Is the catalyst expensive?</a:t>
            </a:r>
          </a:p>
          <a:p>
            <a:pPr marL="609600" indent="-609600">
              <a:buFontTx/>
              <a:buAutoNum type="arabicPeriod"/>
            </a:pPr>
            <a:r>
              <a:rPr lang="en-US" altLang="en-US">
                <a:solidFill>
                  <a:prstClr val="black"/>
                </a:solidFill>
                <a:latin typeface="Calibri"/>
                <a:ea typeface="ＭＳ Ｐゴシック" panose="020B0600070205080204" pitchFamily="34" charset="-128"/>
              </a:rPr>
              <a:t>Does the catalyst require special conditions?	</a:t>
            </a:r>
          </a:p>
          <a:p>
            <a:pPr marL="990600" lvl="1" indent="-533400">
              <a:buFontTx/>
              <a:buChar char="•"/>
            </a:pPr>
            <a:r>
              <a:rPr lang="en-US" altLang="en-US">
                <a:solidFill>
                  <a:prstClr val="black"/>
                </a:solidFill>
                <a:latin typeface="Calibri"/>
                <a:ea typeface="ＭＳ Ｐゴシック" panose="020B0600070205080204" pitchFamily="34" charset="-128"/>
              </a:rPr>
              <a:t>Air sensitive?</a:t>
            </a:r>
            <a:endParaRPr lang="en-US" altLang="en-US" dirty="0">
              <a:solidFill>
                <a:prstClr val="black"/>
              </a:solidFill>
              <a:latin typeface="Calibri"/>
              <a:ea typeface="ＭＳ Ｐゴシック" panose="020B0600070205080204" pitchFamily="34" charset="-128"/>
            </a:endParaRPr>
          </a:p>
        </p:txBody>
      </p:sp>
      <p:sp>
        <p:nvSpPr>
          <p:cNvPr id="3" name="TextBox 2"/>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Questions to Ask?</a:t>
            </a:r>
          </a:p>
        </p:txBody>
      </p:sp>
    </p:spTree>
    <p:extLst>
      <p:ext uri="{BB962C8B-B14F-4D97-AF65-F5344CB8AC3E}">
        <p14:creationId xmlns:p14="http://schemas.microsoft.com/office/powerpoint/2010/main" val="3429086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Many molecules/enzymes/materials can be catalysts</a:t>
            </a:r>
          </a:p>
        </p:txBody>
      </p:sp>
      <p:cxnSp>
        <p:nvCxnSpPr>
          <p:cNvPr id="8" name="Straight Connector 7">
            <a:extLst>
              <a:ext uri="{FF2B5EF4-FFF2-40B4-BE49-F238E27FC236}">
                <a16:creationId xmlns:a16="http://schemas.microsoft.com/office/drawing/2014/main" id="{498CFB33-F30D-470F-9923-E1A75C78FD2C}"/>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953A3DB-E1B4-4680-AEE4-E55B33A9B5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548" y="44498"/>
            <a:ext cx="2133600" cy="1409700"/>
          </a:xfrm>
          <a:prstGeom prst="rect">
            <a:avLst/>
          </a:prstGeom>
        </p:spPr>
      </p:pic>
      <p:sp>
        <p:nvSpPr>
          <p:cNvPr id="10" name="TextBox 9">
            <a:extLst>
              <a:ext uri="{FF2B5EF4-FFF2-40B4-BE49-F238E27FC236}">
                <a16:creationId xmlns:a16="http://schemas.microsoft.com/office/drawing/2014/main" id="{F7953D69-298D-40DC-8610-66D0D77D1F75}"/>
              </a:ext>
            </a:extLst>
          </p:cNvPr>
          <p:cNvSpPr txBox="1"/>
          <p:nvPr/>
        </p:nvSpPr>
        <p:spPr>
          <a:xfrm>
            <a:off x="2425148" y="389481"/>
            <a:ext cx="2438488"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Catalysis</a:t>
            </a:r>
          </a:p>
        </p:txBody>
      </p:sp>
      <p:sp>
        <p:nvSpPr>
          <p:cNvPr id="143" name="Rectangle 10"/>
          <p:cNvSpPr>
            <a:spLocks noChangeArrowheads="1"/>
          </p:cNvSpPr>
          <p:nvPr/>
        </p:nvSpPr>
        <p:spPr bwMode="auto">
          <a:xfrm>
            <a:off x="124154" y="6565743"/>
            <a:ext cx="96192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200" i="1" dirty="0">
                <a:solidFill>
                  <a:schemeClr val="bg1">
                    <a:lumMod val="50000"/>
                  </a:schemeClr>
                </a:solidFill>
              </a:rPr>
              <a:t>Catalysis, Concepts and green applications, by </a:t>
            </a:r>
            <a:r>
              <a:rPr lang="en-US" sz="1200" i="1" dirty="0" err="1">
                <a:solidFill>
                  <a:schemeClr val="bg1">
                    <a:lumMod val="50000"/>
                  </a:schemeClr>
                </a:solidFill>
              </a:rPr>
              <a:t>Gadi</a:t>
            </a:r>
            <a:r>
              <a:rPr lang="en-US" sz="1200" i="1" dirty="0">
                <a:solidFill>
                  <a:schemeClr val="bg1">
                    <a:lumMod val="50000"/>
                  </a:schemeClr>
                </a:solidFill>
              </a:rPr>
              <a:t> Rothenberg, Wiley-VCH 2008. </a:t>
            </a:r>
            <a:endParaRPr lang="en-US" sz="1200" dirty="0">
              <a:solidFill>
                <a:schemeClr val="bg1">
                  <a:lumMod val="50000"/>
                </a:schemeClr>
              </a:solidFill>
            </a:endParaRPr>
          </a:p>
        </p:txBody>
      </p:sp>
      <p:sp>
        <p:nvSpPr>
          <p:cNvPr id="175" name="Text Box 278"/>
          <p:cNvSpPr txBox="1">
            <a:spLocks noChangeArrowheads="1"/>
          </p:cNvSpPr>
          <p:nvPr/>
        </p:nvSpPr>
        <p:spPr bwMode="auto">
          <a:xfrm>
            <a:off x="1939924" y="6008948"/>
            <a:ext cx="2668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rgbClr val="000000"/>
                </a:solidFill>
                <a:latin typeface="Arial" panose="020B0604020202020204" pitchFamily="34" charset="0"/>
                <a:cs typeface="Arial" panose="020B0604020202020204" pitchFamily="34" charset="0"/>
              </a:rPr>
              <a:t>copper-zinc crystallites on silica</a:t>
            </a:r>
          </a:p>
        </p:txBody>
      </p:sp>
      <p:grpSp>
        <p:nvGrpSpPr>
          <p:cNvPr id="176" name="Group 286"/>
          <p:cNvGrpSpPr>
            <a:grpSpLocks/>
          </p:cNvGrpSpPr>
          <p:nvPr/>
        </p:nvGrpSpPr>
        <p:grpSpPr bwMode="auto">
          <a:xfrm>
            <a:off x="9367202" y="1889896"/>
            <a:ext cx="2481896" cy="2346904"/>
            <a:chOff x="3243" y="1344"/>
            <a:chExt cx="1134" cy="1190"/>
          </a:xfrm>
        </p:grpSpPr>
        <p:pic>
          <p:nvPicPr>
            <p:cNvPr id="177" name="Picture 162" descr="zeolit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43" y="1344"/>
              <a:ext cx="1043" cy="1089"/>
            </a:xfrm>
            <a:prstGeom prst="rect">
              <a:avLst/>
            </a:prstGeom>
            <a:noFill/>
            <a:extLst>
              <a:ext uri="{909E8E84-426E-40DD-AFC4-6F175D3DCCD1}">
                <a14:hiddenFill xmlns:a14="http://schemas.microsoft.com/office/drawing/2010/main">
                  <a:solidFill>
                    <a:srgbClr val="FFFFFF"/>
                  </a:solidFill>
                </a14:hiddenFill>
              </a:ext>
            </a:extLst>
          </p:spPr>
        </p:pic>
        <p:sp>
          <p:nvSpPr>
            <p:cNvPr id="178" name="Text Box 163"/>
            <p:cNvSpPr txBox="1">
              <a:spLocks noChangeArrowheads="1"/>
            </p:cNvSpPr>
            <p:nvPr/>
          </p:nvSpPr>
          <p:spPr bwMode="auto">
            <a:xfrm>
              <a:off x="3288" y="2394"/>
              <a:ext cx="1089"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200" dirty="0">
                  <a:solidFill>
                    <a:srgbClr val="000000"/>
                  </a:solidFill>
                  <a:latin typeface="Arial" panose="020B0604020202020204" pitchFamily="34" charset="0"/>
                  <a:cs typeface="Arial" panose="020B0604020202020204" pitchFamily="34" charset="0"/>
                </a:rPr>
                <a:t>zeolite (crystalline </a:t>
              </a:r>
              <a:r>
                <a:rPr lang="en-US" sz="1200" dirty="0" err="1">
                  <a:solidFill>
                    <a:srgbClr val="000000"/>
                  </a:solidFill>
                  <a:latin typeface="Arial" panose="020B0604020202020204" pitchFamily="34" charset="0"/>
                  <a:cs typeface="Arial" panose="020B0604020202020204" pitchFamily="34" charset="0"/>
                </a:rPr>
                <a:t>alumosilicate</a:t>
              </a:r>
              <a:r>
                <a:rPr lang="en-US" sz="1200" dirty="0">
                  <a:solidFill>
                    <a:srgbClr val="000000"/>
                  </a:solidFill>
                  <a:latin typeface="Arial" panose="020B0604020202020204" pitchFamily="34" charset="0"/>
                  <a:cs typeface="Arial" panose="020B0604020202020204" pitchFamily="34" charset="0"/>
                </a:rPr>
                <a:t>)</a:t>
              </a:r>
            </a:p>
          </p:txBody>
        </p:sp>
      </p:grpSp>
      <p:grpSp>
        <p:nvGrpSpPr>
          <p:cNvPr id="179" name="Group 290"/>
          <p:cNvGrpSpPr>
            <a:grpSpLocks/>
          </p:cNvGrpSpPr>
          <p:nvPr/>
        </p:nvGrpSpPr>
        <p:grpSpPr bwMode="auto">
          <a:xfrm>
            <a:off x="1027064" y="2451993"/>
            <a:ext cx="2181951" cy="2369416"/>
            <a:chOff x="1024" y="1039"/>
            <a:chExt cx="997" cy="1202"/>
          </a:xfrm>
        </p:grpSpPr>
        <p:graphicFrame>
          <p:nvGraphicFramePr>
            <p:cNvPr id="180" name="Object 161"/>
            <p:cNvGraphicFramePr>
              <a:graphicFrameLocks noChangeAspect="1"/>
            </p:cNvGraphicFramePr>
            <p:nvPr>
              <p:extLst>
                <p:ext uri="{D42A27DB-BD31-4B8C-83A1-F6EECF244321}">
                  <p14:modId xmlns:p14="http://schemas.microsoft.com/office/powerpoint/2010/main" val="1155117245"/>
                </p:ext>
              </p:extLst>
            </p:nvPr>
          </p:nvGraphicFramePr>
          <p:xfrm>
            <a:off x="1024" y="1039"/>
            <a:ext cx="997" cy="1043"/>
          </p:xfrm>
          <a:graphic>
            <a:graphicData uri="http://schemas.openxmlformats.org/presentationml/2006/ole">
              <mc:AlternateContent xmlns:mc="http://schemas.openxmlformats.org/markup-compatibility/2006">
                <mc:Choice xmlns:v="urn:schemas-microsoft-com:vml" Requires="v">
                  <p:oleObj spid="_x0000_s13614" name="Photo Editor Photo" r:id="rId6" imgW="2057143" imgH="2152951" progId="">
                    <p:embed/>
                  </p:oleObj>
                </mc:Choice>
                <mc:Fallback>
                  <p:oleObj name="Photo Editor Photo" r:id="rId6" imgW="2057143" imgH="2152951" progId="">
                    <p:embed/>
                    <p:pic>
                      <p:nvPicPr>
                        <p:cNvPr id="14" name="Object 1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 y="1039"/>
                          <a:ext cx="997" cy="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1" name="Text Box 164"/>
            <p:cNvSpPr txBox="1">
              <a:spLocks noChangeArrowheads="1"/>
            </p:cNvSpPr>
            <p:nvPr/>
          </p:nvSpPr>
          <p:spPr bwMode="auto">
            <a:xfrm>
              <a:off x="1130" y="2086"/>
              <a:ext cx="82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rgbClr val="000000"/>
                  </a:solidFill>
                  <a:latin typeface="Arial" panose="020B0604020202020204" pitchFamily="34" charset="0"/>
                  <a:cs typeface="Arial" panose="020B0604020202020204" pitchFamily="34" charset="0"/>
                </a:rPr>
                <a:t>enzyme (biocatalyst)</a:t>
              </a:r>
            </a:p>
          </p:txBody>
        </p:sp>
      </p:grpSp>
      <p:sp>
        <p:nvSpPr>
          <p:cNvPr id="182" name="Freeform 244"/>
          <p:cNvSpPr>
            <a:spLocks/>
          </p:cNvSpPr>
          <p:nvPr/>
        </p:nvSpPr>
        <p:spPr bwMode="auto">
          <a:xfrm>
            <a:off x="1984375" y="5536595"/>
            <a:ext cx="2579687" cy="444500"/>
          </a:xfrm>
          <a:custGeom>
            <a:avLst/>
            <a:gdLst>
              <a:gd name="T0" fmla="*/ 0 w 816"/>
              <a:gd name="T1" fmla="*/ 310 h 310"/>
              <a:gd name="T2" fmla="*/ 45 w 816"/>
              <a:gd name="T3" fmla="*/ 38 h 310"/>
              <a:gd name="T4" fmla="*/ 226 w 816"/>
              <a:gd name="T5" fmla="*/ 83 h 310"/>
              <a:gd name="T6" fmla="*/ 498 w 816"/>
              <a:gd name="T7" fmla="*/ 38 h 310"/>
              <a:gd name="T8" fmla="*/ 725 w 816"/>
              <a:gd name="T9" fmla="*/ 83 h 310"/>
              <a:gd name="T10" fmla="*/ 816 w 816"/>
              <a:gd name="T11" fmla="*/ 310 h 310"/>
            </a:gdLst>
            <a:ahLst/>
            <a:cxnLst>
              <a:cxn ang="0">
                <a:pos x="T0" y="T1"/>
              </a:cxn>
              <a:cxn ang="0">
                <a:pos x="T2" y="T3"/>
              </a:cxn>
              <a:cxn ang="0">
                <a:pos x="T4" y="T5"/>
              </a:cxn>
              <a:cxn ang="0">
                <a:pos x="T6" y="T7"/>
              </a:cxn>
              <a:cxn ang="0">
                <a:pos x="T8" y="T9"/>
              </a:cxn>
              <a:cxn ang="0">
                <a:pos x="T10" y="T11"/>
              </a:cxn>
            </a:cxnLst>
            <a:rect l="0" t="0" r="r" b="b"/>
            <a:pathLst>
              <a:path w="816" h="310">
                <a:moveTo>
                  <a:pt x="0" y="310"/>
                </a:moveTo>
                <a:cubicBezTo>
                  <a:pt x="3" y="193"/>
                  <a:pt x="7" y="76"/>
                  <a:pt x="45" y="38"/>
                </a:cubicBezTo>
                <a:cubicBezTo>
                  <a:pt x="83" y="0"/>
                  <a:pt x="151" y="83"/>
                  <a:pt x="226" y="83"/>
                </a:cubicBezTo>
                <a:cubicBezTo>
                  <a:pt x="301" y="83"/>
                  <a:pt x="415" y="38"/>
                  <a:pt x="498" y="38"/>
                </a:cubicBezTo>
                <a:cubicBezTo>
                  <a:pt x="581" y="38"/>
                  <a:pt x="672" y="38"/>
                  <a:pt x="725" y="83"/>
                </a:cubicBezTo>
                <a:cubicBezTo>
                  <a:pt x="778" y="128"/>
                  <a:pt x="797" y="219"/>
                  <a:pt x="816" y="310"/>
                </a:cubicBezTo>
              </a:path>
            </a:pathLst>
          </a:custGeom>
          <a:solidFill>
            <a:srgbClr val="99CCFF"/>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grpSp>
        <p:nvGrpSpPr>
          <p:cNvPr id="183" name="Group 245"/>
          <p:cNvGrpSpPr>
            <a:grpSpLocks/>
          </p:cNvGrpSpPr>
          <p:nvPr/>
        </p:nvGrpSpPr>
        <p:grpSpPr bwMode="auto">
          <a:xfrm>
            <a:off x="2430860" y="5396359"/>
            <a:ext cx="944562" cy="284163"/>
            <a:chOff x="2784" y="2400"/>
            <a:chExt cx="672" cy="240"/>
          </a:xfrm>
        </p:grpSpPr>
        <p:sp>
          <p:nvSpPr>
            <p:cNvPr id="184" name="Freeform 246"/>
            <p:cNvSpPr>
              <a:spLocks/>
            </p:cNvSpPr>
            <p:nvPr/>
          </p:nvSpPr>
          <p:spPr bwMode="auto">
            <a:xfrm>
              <a:off x="2784" y="2400"/>
              <a:ext cx="672" cy="240"/>
            </a:xfrm>
            <a:custGeom>
              <a:avLst/>
              <a:gdLst>
                <a:gd name="T0" fmla="*/ 48 w 672"/>
                <a:gd name="T1" fmla="*/ 240 h 240"/>
                <a:gd name="T2" fmla="*/ 0 w 672"/>
                <a:gd name="T3" fmla="*/ 96 h 240"/>
                <a:gd name="T4" fmla="*/ 144 w 672"/>
                <a:gd name="T5" fmla="*/ 0 h 240"/>
                <a:gd name="T6" fmla="*/ 576 w 672"/>
                <a:gd name="T7" fmla="*/ 0 h 240"/>
                <a:gd name="T8" fmla="*/ 672 w 672"/>
                <a:gd name="T9" fmla="*/ 96 h 240"/>
                <a:gd name="T10" fmla="*/ 624 w 672"/>
                <a:gd name="T11" fmla="*/ 192 h 240"/>
              </a:gdLst>
              <a:ahLst/>
              <a:cxnLst>
                <a:cxn ang="0">
                  <a:pos x="T0" y="T1"/>
                </a:cxn>
                <a:cxn ang="0">
                  <a:pos x="T2" y="T3"/>
                </a:cxn>
                <a:cxn ang="0">
                  <a:pos x="T4" y="T5"/>
                </a:cxn>
                <a:cxn ang="0">
                  <a:pos x="T6" y="T7"/>
                </a:cxn>
                <a:cxn ang="0">
                  <a:pos x="T8" y="T9"/>
                </a:cxn>
                <a:cxn ang="0">
                  <a:pos x="T10" y="T11"/>
                </a:cxn>
              </a:cxnLst>
              <a:rect l="0" t="0" r="r" b="b"/>
              <a:pathLst>
                <a:path w="672" h="240">
                  <a:moveTo>
                    <a:pt x="48" y="240"/>
                  </a:moveTo>
                  <a:lnTo>
                    <a:pt x="0" y="96"/>
                  </a:lnTo>
                  <a:lnTo>
                    <a:pt x="144" y="0"/>
                  </a:lnTo>
                  <a:lnTo>
                    <a:pt x="576" y="0"/>
                  </a:lnTo>
                  <a:lnTo>
                    <a:pt x="672" y="96"/>
                  </a:lnTo>
                  <a:lnTo>
                    <a:pt x="624" y="192"/>
                  </a:lnTo>
                </a:path>
              </a:pathLst>
            </a:custGeom>
            <a:solidFill>
              <a:srgbClr val="FFCC66"/>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185" name="Freeform 247"/>
            <p:cNvSpPr>
              <a:spLocks/>
            </p:cNvSpPr>
            <p:nvPr/>
          </p:nvSpPr>
          <p:spPr bwMode="auto">
            <a:xfrm>
              <a:off x="2784" y="2496"/>
              <a:ext cx="672" cy="48"/>
            </a:xfrm>
            <a:custGeom>
              <a:avLst/>
              <a:gdLst>
                <a:gd name="T0" fmla="*/ 0 w 672"/>
                <a:gd name="T1" fmla="*/ 0 h 48"/>
                <a:gd name="T2" fmla="*/ 144 w 672"/>
                <a:gd name="T3" fmla="*/ 48 h 48"/>
                <a:gd name="T4" fmla="*/ 528 w 672"/>
                <a:gd name="T5" fmla="*/ 48 h 48"/>
                <a:gd name="T6" fmla="*/ 672 w 672"/>
                <a:gd name="T7" fmla="*/ 0 h 48"/>
              </a:gdLst>
              <a:ahLst/>
              <a:cxnLst>
                <a:cxn ang="0">
                  <a:pos x="T0" y="T1"/>
                </a:cxn>
                <a:cxn ang="0">
                  <a:pos x="T2" y="T3"/>
                </a:cxn>
                <a:cxn ang="0">
                  <a:pos x="T4" y="T5"/>
                </a:cxn>
                <a:cxn ang="0">
                  <a:pos x="T6" y="T7"/>
                </a:cxn>
              </a:cxnLst>
              <a:rect l="0" t="0" r="r" b="b"/>
              <a:pathLst>
                <a:path w="672" h="48">
                  <a:moveTo>
                    <a:pt x="0" y="0"/>
                  </a:moveTo>
                  <a:lnTo>
                    <a:pt x="144" y="48"/>
                  </a:lnTo>
                  <a:lnTo>
                    <a:pt x="528" y="48"/>
                  </a:lnTo>
                  <a:lnTo>
                    <a:pt x="672" y="0"/>
                  </a:lnTo>
                </a:path>
              </a:pathLst>
            </a:custGeom>
            <a:solidFill>
              <a:srgbClr val="FFCC66"/>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186" name="AutoShape 248"/>
            <p:cNvSpPr>
              <a:spLocks noChangeArrowheads="1"/>
            </p:cNvSpPr>
            <p:nvPr/>
          </p:nvSpPr>
          <p:spPr bwMode="auto">
            <a:xfrm>
              <a:off x="2918" y="2424"/>
              <a:ext cx="394" cy="96"/>
            </a:xfrm>
            <a:prstGeom prst="hexagon">
              <a:avLst>
                <a:gd name="adj" fmla="val 102604"/>
                <a:gd name="vf" fmla="val 115470"/>
              </a:avLst>
            </a:prstGeom>
            <a:solidFill>
              <a:srgbClr val="FFCC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latin typeface="Times New Roman" pitchFamily="18" charset="0"/>
              </a:endParaRPr>
            </a:p>
          </p:txBody>
        </p:sp>
        <p:cxnSp>
          <p:nvCxnSpPr>
            <p:cNvPr id="187" name="AutoShape 249"/>
            <p:cNvCxnSpPr>
              <a:cxnSpLocks noChangeShapeType="1"/>
              <a:stCxn id="186" idx="1"/>
              <a:endCxn id="184" idx="1"/>
            </p:cNvCxnSpPr>
            <p:nvPr/>
          </p:nvCxnSpPr>
          <p:spPr bwMode="auto">
            <a:xfrm flipH="1">
              <a:off x="2784" y="2472"/>
              <a:ext cx="134" cy="24"/>
            </a:xfrm>
            <a:prstGeom prst="straightConnector1">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AutoShape 250"/>
            <p:cNvCxnSpPr>
              <a:cxnSpLocks noChangeShapeType="1"/>
              <a:stCxn id="186" idx="3"/>
              <a:endCxn id="184" idx="4"/>
            </p:cNvCxnSpPr>
            <p:nvPr/>
          </p:nvCxnSpPr>
          <p:spPr bwMode="auto">
            <a:xfrm>
              <a:off x="3312" y="2472"/>
              <a:ext cx="144" cy="24"/>
            </a:xfrm>
            <a:prstGeom prst="straightConnector1">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9" name="AutoShape 251"/>
            <p:cNvCxnSpPr>
              <a:cxnSpLocks noChangeShapeType="1"/>
              <a:stCxn id="185" idx="2"/>
              <a:endCxn id="186" idx="2"/>
            </p:cNvCxnSpPr>
            <p:nvPr/>
          </p:nvCxnSpPr>
          <p:spPr bwMode="auto">
            <a:xfrm flipH="1" flipV="1">
              <a:off x="3115" y="2520"/>
              <a:ext cx="197" cy="24"/>
            </a:xfrm>
            <a:prstGeom prst="straightConnector1">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0" name="AutoShape 252"/>
            <p:cNvCxnSpPr>
              <a:cxnSpLocks noChangeShapeType="1"/>
              <a:stCxn id="186" idx="2"/>
              <a:endCxn id="185" idx="1"/>
            </p:cNvCxnSpPr>
            <p:nvPr/>
          </p:nvCxnSpPr>
          <p:spPr bwMode="auto">
            <a:xfrm flipH="1">
              <a:off x="2928" y="2520"/>
              <a:ext cx="187" cy="24"/>
            </a:xfrm>
            <a:prstGeom prst="straightConnector1">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1" name="AutoShape 253"/>
            <p:cNvCxnSpPr>
              <a:cxnSpLocks noChangeShapeType="1"/>
              <a:stCxn id="186" idx="0"/>
              <a:endCxn id="184" idx="2"/>
            </p:cNvCxnSpPr>
            <p:nvPr/>
          </p:nvCxnSpPr>
          <p:spPr bwMode="auto">
            <a:xfrm flipH="1" flipV="1">
              <a:off x="2928" y="2400"/>
              <a:ext cx="187" cy="24"/>
            </a:xfrm>
            <a:prstGeom prst="straightConnector1">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AutoShape 254"/>
            <p:cNvCxnSpPr>
              <a:cxnSpLocks noChangeShapeType="1"/>
              <a:stCxn id="186" idx="0"/>
              <a:endCxn id="184" idx="3"/>
            </p:cNvCxnSpPr>
            <p:nvPr/>
          </p:nvCxnSpPr>
          <p:spPr bwMode="auto">
            <a:xfrm flipV="1">
              <a:off x="3115" y="2400"/>
              <a:ext cx="245" cy="24"/>
            </a:xfrm>
            <a:prstGeom prst="straightConnector1">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Line 255"/>
            <p:cNvSpPr>
              <a:spLocks noChangeShapeType="1"/>
            </p:cNvSpPr>
            <p:nvPr/>
          </p:nvSpPr>
          <p:spPr bwMode="auto">
            <a:xfrm>
              <a:off x="2928" y="2544"/>
              <a:ext cx="48" cy="9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sp>
          <p:nvSpPr>
            <p:cNvPr id="194" name="Line 256"/>
            <p:cNvSpPr>
              <a:spLocks noChangeShapeType="1"/>
            </p:cNvSpPr>
            <p:nvPr/>
          </p:nvSpPr>
          <p:spPr bwMode="auto">
            <a:xfrm flipH="1">
              <a:off x="3264" y="2544"/>
              <a:ext cx="48" cy="96"/>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solidFill>
                  <a:srgbClr val="000000"/>
                </a:solidFill>
                <a:latin typeface="Times New Roman" pitchFamily="18" charset="0"/>
              </a:endParaRPr>
            </a:p>
          </p:txBody>
        </p:sp>
      </p:grpSp>
      <p:graphicFrame>
        <p:nvGraphicFramePr>
          <p:cNvPr id="195" name="Object 281"/>
          <p:cNvGraphicFramePr>
            <a:graphicFrameLocks noChangeAspect="1"/>
          </p:cNvGraphicFramePr>
          <p:nvPr>
            <p:extLst>
              <p:ext uri="{D42A27DB-BD31-4B8C-83A1-F6EECF244321}">
                <p14:modId xmlns:p14="http://schemas.microsoft.com/office/powerpoint/2010/main" val="877499061"/>
              </p:ext>
            </p:extLst>
          </p:nvPr>
        </p:nvGraphicFramePr>
        <p:xfrm>
          <a:off x="6055021" y="4482814"/>
          <a:ext cx="4511675" cy="2147713"/>
        </p:xfrm>
        <a:graphic>
          <a:graphicData uri="http://schemas.openxmlformats.org/presentationml/2006/ole">
            <mc:AlternateContent xmlns:mc="http://schemas.openxmlformats.org/markup-compatibility/2006">
              <mc:Choice xmlns:v="urn:schemas-microsoft-com:vml" Requires="v">
                <p:oleObj spid="_x0000_s13615" name="CS ChemDraw Drawing" r:id="rId8" imgW="2473920" imgH="1162080" progId="ChemDraw.Document.6.0">
                  <p:embed/>
                </p:oleObj>
              </mc:Choice>
              <mc:Fallback>
                <p:oleObj name="CS ChemDraw Drawing" r:id="rId8" imgW="2473920" imgH="1162080" progId="ChemDraw.Document.6.0">
                  <p:embed/>
                  <p:pic>
                    <p:nvPicPr>
                      <p:cNvPr id="29" name="Object 2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55021" y="4482814"/>
                        <a:ext cx="4511675" cy="2147713"/>
                      </a:xfrm>
                      <a:prstGeom prst="rect">
                        <a:avLst/>
                      </a:prstGeom>
                      <a:noFill/>
                      <a:ln>
                        <a:noFill/>
                      </a:ln>
                      <a:effectLst/>
                      <a:extLst/>
                    </p:spPr>
                  </p:pic>
                </p:oleObj>
              </mc:Fallback>
            </mc:AlternateContent>
          </a:graphicData>
        </a:graphic>
      </p:graphicFrame>
      <p:graphicFrame>
        <p:nvGraphicFramePr>
          <p:cNvPr id="196" name="Object 282"/>
          <p:cNvGraphicFramePr>
            <a:graphicFrameLocks noChangeAspect="1"/>
          </p:cNvGraphicFramePr>
          <p:nvPr>
            <p:extLst>
              <p:ext uri="{D42A27DB-BD31-4B8C-83A1-F6EECF244321}">
                <p14:modId xmlns:p14="http://schemas.microsoft.com/office/powerpoint/2010/main" val="45277445"/>
              </p:ext>
            </p:extLst>
          </p:nvPr>
        </p:nvGraphicFramePr>
        <p:xfrm>
          <a:off x="6537687" y="2467233"/>
          <a:ext cx="1836738" cy="961768"/>
        </p:xfrm>
        <a:graphic>
          <a:graphicData uri="http://schemas.openxmlformats.org/presentationml/2006/ole">
            <mc:AlternateContent xmlns:mc="http://schemas.openxmlformats.org/markup-compatibility/2006">
              <mc:Choice xmlns:v="urn:schemas-microsoft-com:vml" Requires="v">
                <p:oleObj spid="_x0000_s13616" name="CS ChemDraw Drawing" r:id="rId10" imgW="1007640" imgH="486360" progId="ChemDraw.Document.6.0">
                  <p:embed/>
                </p:oleObj>
              </mc:Choice>
              <mc:Fallback>
                <p:oleObj name="CS ChemDraw Drawing" r:id="rId10" imgW="1007640" imgH="486360" progId="ChemDraw.Document.6.0">
                  <p:embed/>
                  <p:pic>
                    <p:nvPicPr>
                      <p:cNvPr id="30" name="Object 28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37687" y="2467233"/>
                        <a:ext cx="1836738" cy="961768"/>
                      </a:xfrm>
                      <a:prstGeom prst="rect">
                        <a:avLst/>
                      </a:prstGeom>
                      <a:noFill/>
                      <a:ln>
                        <a:noFill/>
                      </a:ln>
                      <a:effectLst/>
                      <a:extLst/>
                    </p:spPr>
                  </p:pic>
                </p:oleObj>
              </mc:Fallback>
            </mc:AlternateContent>
          </a:graphicData>
        </a:graphic>
      </p:graphicFrame>
      <p:grpSp>
        <p:nvGrpSpPr>
          <p:cNvPr id="197" name="Group 291"/>
          <p:cNvGrpSpPr>
            <a:grpSpLocks/>
          </p:cNvGrpSpPr>
          <p:nvPr/>
        </p:nvGrpSpPr>
        <p:grpSpPr bwMode="auto">
          <a:xfrm>
            <a:off x="3634880" y="3234917"/>
            <a:ext cx="2544763" cy="1223460"/>
            <a:chOff x="1746" y="1187"/>
            <a:chExt cx="1163" cy="501"/>
          </a:xfrm>
        </p:grpSpPr>
        <p:pic>
          <p:nvPicPr>
            <p:cNvPr id="198" name="Picture 160" descr="prolin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260" y="1187"/>
              <a:ext cx="649" cy="3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9" name="Object 283"/>
            <p:cNvGraphicFramePr>
              <a:graphicFrameLocks noChangeAspect="1"/>
            </p:cNvGraphicFramePr>
            <p:nvPr/>
          </p:nvGraphicFramePr>
          <p:xfrm>
            <a:off x="1746" y="1253"/>
            <a:ext cx="944" cy="435"/>
          </p:xfrm>
          <a:graphic>
            <a:graphicData uri="http://schemas.openxmlformats.org/presentationml/2006/ole">
              <mc:AlternateContent xmlns:mc="http://schemas.openxmlformats.org/markup-compatibility/2006">
                <mc:Choice xmlns:v="urn:schemas-microsoft-com:vml" Requires="v">
                  <p:oleObj spid="_x0000_s13617" name="CS ChemDraw Drawing" r:id="rId13" imgW="1133280" imgH="521640" progId="ChemDraw.Document.6.0">
                    <p:embed/>
                  </p:oleObj>
                </mc:Choice>
                <mc:Fallback>
                  <p:oleObj name="CS ChemDraw Drawing" r:id="rId13" imgW="1133280" imgH="521640" progId="ChemDraw.Document.6.0">
                    <p:embed/>
                    <p:pic>
                      <p:nvPicPr>
                        <p:cNvPr id="33" name="Object 2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6" y="1253"/>
                          <a:ext cx="94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5095674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E98C1CB-0E6F-425E-BAC8-CCF258F857C3}"/>
              </a:ext>
            </a:extLst>
          </p:cNvPr>
          <p:cNvSpPr/>
          <p:nvPr/>
        </p:nvSpPr>
        <p:spPr>
          <a:xfrm>
            <a:off x="1481622" y="1739967"/>
            <a:ext cx="9535187" cy="4708913"/>
          </a:xfrm>
          <a:prstGeom prst="roundRect">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5597018" y="4755886"/>
            <a:ext cx="961901" cy="885791"/>
          </a:xfrm>
          <a:prstGeom prst="ellipse">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0835" name="Object 2">
            <a:hlinkClick r:id="" action="ppaction://ole?verb=0"/>
          </p:cNvPr>
          <p:cNvGraphicFramePr>
            <a:graphicFrameLocks noGrp="1"/>
          </p:cNvGraphicFramePr>
          <p:nvPr>
            <p:ph sz="half" idx="2"/>
            <p:extLst/>
          </p:nvPr>
        </p:nvGraphicFramePr>
        <p:xfrm>
          <a:off x="3096743" y="2885499"/>
          <a:ext cx="5962449" cy="2984916"/>
        </p:xfrm>
        <a:graphic>
          <a:graphicData uri="http://schemas.openxmlformats.org/presentationml/2006/ole">
            <mc:AlternateContent xmlns:mc="http://schemas.openxmlformats.org/markup-compatibility/2006">
              <mc:Choice xmlns:v="urn:schemas-microsoft-com:vml" Requires="v">
                <p:oleObj spid="_x0000_s14411" name="ISIS/Draw Sketch" r:id="rId4" imgW="6273800" imgH="3175000" progId="ISISServer">
                  <p:embed/>
                </p:oleObj>
              </mc:Choice>
              <mc:Fallback>
                <p:oleObj name="ISIS/Draw Sketch" r:id="rId4" imgW="6273800" imgH="3175000" progId="ISISServer">
                  <p:embed/>
                  <p:pic>
                    <p:nvPicPr>
                      <p:cNvPr id="120835" name="Object 2">
                        <a:hlinkClick r:id="" action="ppaction://ole?verb=0"/>
                      </p:cNvPr>
                      <p:cNvPicPr>
                        <a:picLocks noChangeArrowheads="1"/>
                      </p:cNvPicPr>
                      <p:nvPr/>
                    </p:nvPicPr>
                    <p:blipFill>
                      <a:blip r:embed="rId5">
                        <a:lum bright="-100000" contrast="-40000"/>
                        <a:extLst>
                          <a:ext uri="{28A0092B-C50C-407E-A947-70E740481C1C}">
                            <a14:useLocalDpi xmlns:a14="http://schemas.microsoft.com/office/drawing/2010/main" val="0"/>
                          </a:ext>
                        </a:extLst>
                      </a:blip>
                      <a:srcRect/>
                      <a:stretch>
                        <a:fillRect/>
                      </a:stretch>
                    </p:blipFill>
                    <p:spPr bwMode="auto">
                      <a:xfrm>
                        <a:off x="3096743" y="2885499"/>
                        <a:ext cx="5962449" cy="2984916"/>
                      </a:xfrm>
                      <a:prstGeom prst="rect">
                        <a:avLst/>
                      </a:prstGeom>
                      <a:noFill/>
                      <a:ln>
                        <a:noFill/>
                      </a:ln>
                      <a:effectLst/>
                      <a:extLst>
                        <a:ext uri="{FAA26D3D-D897-4be2-8F04-BA451C77F1D7}">
                          <ma14:placeholderFlag xmlns:ma14="http://schemas.microsoft.com/office/mac/drawingml/2011/main" xmlns="" val="1"/>
                        </a:ext>
                      </a:extLst>
                    </p:spPr>
                  </p:pic>
                </p:oleObj>
              </mc:Fallback>
            </mc:AlternateContent>
          </a:graphicData>
        </a:graphic>
      </p:graphicFrame>
      <p:sp>
        <p:nvSpPr>
          <p:cNvPr id="2" name="Rectangle 1"/>
          <p:cNvSpPr/>
          <p:nvPr/>
        </p:nvSpPr>
        <p:spPr>
          <a:xfrm>
            <a:off x="647700" y="6417423"/>
            <a:ext cx="1307666" cy="307777"/>
          </a:xfrm>
          <a:prstGeom prst="rect">
            <a:avLst/>
          </a:prstGeom>
        </p:spPr>
        <p:txBody>
          <a:bodyPr wrap="none">
            <a:spAutoFit/>
          </a:bodyPr>
          <a:lstStyle/>
          <a:p>
            <a:pPr marL="0" lvl="1">
              <a:buFont typeface="Wingdings" charset="2"/>
              <a:buNone/>
            </a:pPr>
            <a:r>
              <a:rPr lang="en-US" altLang="x-none" sz="1400" dirty="0" err="1">
                <a:solidFill>
                  <a:schemeClr val="bg1">
                    <a:lumMod val="50000"/>
                  </a:schemeClr>
                </a:solidFill>
                <a:ea typeface="ＭＳ Ｐゴシック" charset="-128"/>
              </a:rPr>
              <a:t>Dartt</a:t>
            </a:r>
            <a:r>
              <a:rPr lang="en-US" altLang="x-none" sz="1400" dirty="0">
                <a:solidFill>
                  <a:schemeClr val="bg1">
                    <a:lumMod val="50000"/>
                  </a:schemeClr>
                </a:solidFill>
                <a:ea typeface="ＭＳ Ｐゴシック" charset="-128"/>
              </a:rPr>
              <a:t> and Davis</a:t>
            </a:r>
          </a:p>
        </p:txBody>
      </p:sp>
      <p:sp>
        <p:nvSpPr>
          <p:cNvPr id="4" name="Rectangle 3"/>
          <p:cNvSpPr/>
          <p:nvPr/>
        </p:nvSpPr>
        <p:spPr>
          <a:xfrm>
            <a:off x="2857771" y="5839637"/>
            <a:ext cx="2800768" cy="369332"/>
          </a:xfrm>
          <a:prstGeom prst="rect">
            <a:avLst/>
          </a:prstGeom>
        </p:spPr>
        <p:txBody>
          <a:bodyPr wrap="none">
            <a:spAutoFit/>
          </a:bodyPr>
          <a:lstStyle/>
          <a:p>
            <a:pPr marL="0" lvl="1" algn="ctr"/>
            <a:r>
              <a:rPr lang="en-US" altLang="x-none" b="1" dirty="0">
                <a:solidFill>
                  <a:schemeClr val="accent6">
                    <a:lumMod val="75000"/>
                  </a:schemeClr>
                </a:solidFill>
                <a:latin typeface="Arial" panose="020B0604020202020204" pitchFamily="34" charset="0"/>
                <a:ea typeface="ＭＳ Ｐゴシック" charset="-128"/>
                <a:cs typeface="Arial" panose="020B0604020202020204" pitchFamily="34" charset="0"/>
              </a:rPr>
              <a:t>97% yield in three steps</a:t>
            </a:r>
          </a:p>
        </p:txBody>
      </p:sp>
      <p:sp>
        <p:nvSpPr>
          <p:cNvPr id="10" name="Rectangle 9"/>
          <p:cNvSpPr/>
          <p:nvPr/>
        </p:nvSpPr>
        <p:spPr>
          <a:xfrm>
            <a:off x="1982938" y="2100669"/>
            <a:ext cx="8613344"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Nonsteroidal anti-inflammatory drug (NSAID) of the propionic acid class (the same class as ibuprofen) that relieves pain, fever, swelling, and stiffness; COX inhibitor</a:t>
            </a:r>
          </a:p>
        </p:txBody>
      </p:sp>
      <p:cxnSp>
        <p:nvCxnSpPr>
          <p:cNvPr id="11" name="Straight Connector 10">
            <a:extLst>
              <a:ext uri="{FF2B5EF4-FFF2-40B4-BE49-F238E27FC236}">
                <a16:creationId xmlns:a16="http://schemas.microsoft.com/office/drawing/2014/main" id="{F135FBFC-141B-49D1-8A9F-4E6EB40D6E7E}"/>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CC2DF3E-1364-4B82-8260-8DBACD8EC2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548" y="44498"/>
            <a:ext cx="2133600" cy="1409700"/>
          </a:xfrm>
          <a:prstGeom prst="rect">
            <a:avLst/>
          </a:prstGeom>
        </p:spPr>
      </p:pic>
      <p:sp>
        <p:nvSpPr>
          <p:cNvPr id="13" name="TextBox 12">
            <a:extLst>
              <a:ext uri="{FF2B5EF4-FFF2-40B4-BE49-F238E27FC236}">
                <a16:creationId xmlns:a16="http://schemas.microsoft.com/office/drawing/2014/main" id="{2029FA22-4E16-414B-B20E-15487832C4D0}"/>
              </a:ext>
            </a:extLst>
          </p:cNvPr>
          <p:cNvSpPr txBox="1"/>
          <p:nvPr/>
        </p:nvSpPr>
        <p:spPr>
          <a:xfrm>
            <a:off x="2425148" y="389481"/>
            <a:ext cx="9307356"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Catalysis: Green Naproxen Synthesis</a:t>
            </a:r>
          </a:p>
        </p:txBody>
      </p:sp>
    </p:spTree>
    <p:extLst>
      <p:ext uri="{BB962C8B-B14F-4D97-AF65-F5344CB8AC3E}">
        <p14:creationId xmlns:p14="http://schemas.microsoft.com/office/powerpoint/2010/main" val="981427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1524001"/>
            <a:ext cx="45720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solidFill>
                  <a:prstClr val="black"/>
                </a:solidFill>
                <a:latin typeface="Calibri"/>
                <a:ea typeface="ＭＳ Ｐゴシック" panose="020B0600070205080204" pitchFamily="34" charset="-128"/>
              </a:rPr>
              <a:t>Enzymes or whole-cell microorganisms</a:t>
            </a:r>
          </a:p>
          <a:p>
            <a:r>
              <a:rPr lang="en-US" altLang="en-US">
                <a:solidFill>
                  <a:prstClr val="black"/>
                </a:solidFill>
                <a:latin typeface="Calibri"/>
                <a:ea typeface="ＭＳ Ｐゴシック" panose="020B0600070205080204" pitchFamily="34" charset="-128"/>
              </a:rPr>
              <a:t>Benefits</a:t>
            </a:r>
          </a:p>
          <a:p>
            <a:pPr lvl="1"/>
            <a:r>
              <a:rPr lang="en-US" altLang="en-US">
                <a:solidFill>
                  <a:prstClr val="black"/>
                </a:solidFill>
                <a:latin typeface="Calibri"/>
                <a:ea typeface="ＭＳ Ｐゴシック" panose="020B0600070205080204" pitchFamily="34" charset="-128"/>
              </a:rPr>
              <a:t>Fast rxns due to correct orientations</a:t>
            </a:r>
          </a:p>
          <a:p>
            <a:pPr lvl="1"/>
            <a:r>
              <a:rPr lang="en-US" altLang="en-US">
                <a:solidFill>
                  <a:prstClr val="black"/>
                </a:solidFill>
                <a:latin typeface="Calibri"/>
                <a:ea typeface="ＭＳ Ｐゴシック" panose="020B0600070205080204" pitchFamily="34" charset="-128"/>
              </a:rPr>
              <a:t>Orientation of site gives high stereospecificity</a:t>
            </a:r>
          </a:p>
          <a:p>
            <a:pPr lvl="1"/>
            <a:r>
              <a:rPr lang="en-US" altLang="en-US">
                <a:solidFill>
                  <a:prstClr val="black"/>
                </a:solidFill>
                <a:latin typeface="Calibri"/>
                <a:ea typeface="ＭＳ Ｐゴシック" panose="020B0600070205080204" pitchFamily="34" charset="-128"/>
              </a:rPr>
              <a:t>Substrate specificity</a:t>
            </a:r>
          </a:p>
          <a:p>
            <a:pPr lvl="1"/>
            <a:r>
              <a:rPr lang="en-US" altLang="en-US">
                <a:solidFill>
                  <a:prstClr val="black"/>
                </a:solidFill>
                <a:latin typeface="Calibri"/>
                <a:ea typeface="ＭＳ Ｐゴシック" panose="020B0600070205080204" pitchFamily="34" charset="-128"/>
              </a:rPr>
              <a:t>Water soluble</a:t>
            </a:r>
          </a:p>
          <a:p>
            <a:pPr lvl="1"/>
            <a:r>
              <a:rPr lang="en-US" altLang="en-US">
                <a:solidFill>
                  <a:prstClr val="black"/>
                </a:solidFill>
                <a:latin typeface="Calibri"/>
                <a:ea typeface="ＭＳ Ｐゴシック" panose="020B0600070205080204" pitchFamily="34" charset="-128"/>
              </a:rPr>
              <a:t>Naturally occurring</a:t>
            </a:r>
          </a:p>
          <a:p>
            <a:pPr lvl="1"/>
            <a:r>
              <a:rPr lang="en-US" altLang="en-US">
                <a:solidFill>
                  <a:prstClr val="black"/>
                </a:solidFill>
                <a:latin typeface="Calibri"/>
                <a:ea typeface="ＭＳ Ｐゴシック" panose="020B0600070205080204" pitchFamily="34" charset="-128"/>
              </a:rPr>
              <a:t>Moderate conditions</a:t>
            </a:r>
          </a:p>
          <a:p>
            <a:pPr lvl="1"/>
            <a:r>
              <a:rPr lang="en-US" altLang="en-US">
                <a:solidFill>
                  <a:prstClr val="black"/>
                </a:solidFill>
                <a:latin typeface="Calibri"/>
                <a:ea typeface="ＭＳ Ｐゴシック" panose="020B0600070205080204" pitchFamily="34" charset="-128"/>
              </a:rPr>
              <a:t>Possibility for tandem rxns (one-pot)</a:t>
            </a:r>
            <a:endParaRPr lang="en-US" altLang="en-US" dirty="0">
              <a:solidFill>
                <a:prstClr val="black"/>
              </a:solidFill>
              <a:latin typeface="Calibri"/>
              <a:ea typeface="ＭＳ Ｐゴシック" panose="020B0600070205080204" pitchFamily="34" charset="-128"/>
            </a:endParaRPr>
          </a:p>
        </p:txBody>
      </p:sp>
      <p:graphicFrame>
        <p:nvGraphicFramePr>
          <p:cNvPr id="3" name="Object 2"/>
          <p:cNvGraphicFramePr>
            <a:graphicFrameLocks noChangeAspect="1"/>
          </p:cNvGraphicFramePr>
          <p:nvPr/>
        </p:nvGraphicFramePr>
        <p:xfrm>
          <a:off x="5715000" y="2133601"/>
          <a:ext cx="4953000" cy="2798763"/>
        </p:xfrm>
        <a:graphic>
          <a:graphicData uri="http://schemas.openxmlformats.org/presentationml/2006/ole">
            <mc:AlternateContent xmlns:mc="http://schemas.openxmlformats.org/markup-compatibility/2006">
              <mc:Choice xmlns:v="urn:schemas-microsoft-com:vml" Requires="v">
                <p:oleObj spid="_x0000_s39944" name="Photo Editor Photo" r:id="rId3" imgW="4971429" imgH="2572109" progId="MSPhotoEd.3">
                  <p:embed/>
                </p:oleObj>
              </mc:Choice>
              <mc:Fallback>
                <p:oleObj name="Photo Editor Photo" r:id="rId3" imgW="4971429" imgH="2572109" progId="MSPhotoEd.3">
                  <p:embed/>
                  <p:pic>
                    <p:nvPicPr>
                      <p:cNvPr id="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133601"/>
                        <a:ext cx="495300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TextBox 3"/>
          <p:cNvSpPr txBox="1"/>
          <p:nvPr/>
        </p:nvSpPr>
        <p:spPr>
          <a:xfrm>
            <a:off x="1524000" y="121920"/>
            <a:ext cx="9144000" cy="461665"/>
          </a:xfrm>
          <a:prstGeom prst="rect">
            <a:avLst/>
          </a:prstGeom>
          <a:noFill/>
        </p:spPr>
        <p:txBody>
          <a:bodyPr wrap="square" rtlCol="0">
            <a:spAutoFit/>
          </a:bodyPr>
          <a:lstStyle/>
          <a:p>
            <a:pPr algn="ctr"/>
            <a:r>
              <a:rPr lang="en-US" sz="2400" b="1" dirty="0" err="1">
                <a:solidFill>
                  <a:srgbClr val="0000FF"/>
                </a:solidFill>
                <a:latin typeface="Calibri"/>
              </a:rPr>
              <a:t>Biocatalysis</a:t>
            </a:r>
            <a:endParaRPr lang="en-US" sz="2400" b="1" dirty="0">
              <a:solidFill>
                <a:srgbClr val="0000FF"/>
              </a:solidFill>
              <a:latin typeface="Calibri"/>
            </a:endParaRPr>
          </a:p>
        </p:txBody>
      </p:sp>
    </p:spTree>
    <p:extLst>
      <p:ext uri="{BB962C8B-B14F-4D97-AF65-F5344CB8AC3E}">
        <p14:creationId xmlns:p14="http://schemas.microsoft.com/office/powerpoint/2010/main" val="1694091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Design for Degradation</a:t>
            </a:r>
          </a:p>
        </p:txBody>
      </p:sp>
      <p:sp>
        <p:nvSpPr>
          <p:cNvPr id="3" name="Rectangle 3"/>
          <p:cNvSpPr txBox="1">
            <a:spLocks noChangeArrowheads="1"/>
          </p:cNvSpPr>
          <p:nvPr/>
        </p:nvSpPr>
        <p:spPr>
          <a:xfrm>
            <a:off x="5518482" y="1407697"/>
            <a:ext cx="507732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sz="3600" dirty="0">
                <a:solidFill>
                  <a:prstClr val="black"/>
                </a:solidFill>
                <a:latin typeface="Calibri"/>
                <a:ea typeface="ＭＳ Ｐゴシック" panose="020B0600070205080204" pitchFamily="34" charset="-128"/>
              </a:rPr>
              <a:t>	Chemical products should be designed so that at the end of their function they do not persist in the environment and instead break down into innocuous degradation products.</a:t>
            </a:r>
          </a:p>
          <a:p>
            <a:pPr marL="609600" indent="-609600"/>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43138" y="1722438"/>
            <a:ext cx="4452863" cy="3881764"/>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481627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5497" y="1593083"/>
            <a:ext cx="4572000" cy="646331"/>
          </a:xfrm>
          <a:prstGeom prst="rect">
            <a:avLst/>
          </a:prstGeom>
        </p:spPr>
        <p:txBody>
          <a:bodyPr>
            <a:spAutoFit/>
          </a:bodyPr>
          <a:lstStyle/>
          <a:p>
            <a:r>
              <a:rPr lang="en-US" altLang="en-US" dirty="0">
                <a:solidFill>
                  <a:prstClr val="black"/>
                </a:solidFill>
                <a:latin typeface="Calibri"/>
              </a:rPr>
              <a:t>Industry spent $115 billion in 1992 on waste treatment, control, and disposal..</a:t>
            </a:r>
          </a:p>
        </p:txBody>
      </p:sp>
      <p:sp>
        <p:nvSpPr>
          <p:cNvPr id="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Environmental Costs (1992 Perspective)</a:t>
            </a:r>
            <a:endParaRPr lang="en-US" dirty="0">
              <a:solidFill>
                <a:prstClr val="black"/>
              </a:solidFill>
              <a:latin typeface="Calibri"/>
            </a:endParaRPr>
          </a:p>
        </p:txBody>
      </p:sp>
      <p:sp>
        <p:nvSpPr>
          <p:cNvPr id="4" name="Rectangle 3"/>
          <p:cNvSpPr/>
          <p:nvPr/>
        </p:nvSpPr>
        <p:spPr>
          <a:xfrm>
            <a:off x="3705497" y="3007554"/>
            <a:ext cx="4572000" cy="923330"/>
          </a:xfrm>
          <a:prstGeom prst="rect">
            <a:avLst/>
          </a:prstGeom>
        </p:spPr>
        <p:txBody>
          <a:bodyPr>
            <a:spAutoFit/>
          </a:bodyPr>
          <a:lstStyle/>
          <a:p>
            <a:r>
              <a:rPr lang="en-US" altLang="en-US" dirty="0">
                <a:solidFill>
                  <a:prstClr val="black"/>
                </a:solidFill>
                <a:latin typeface="Calibri"/>
              </a:rPr>
              <a:t>It was estimated at that time that it would cost as much as $700 billion to clean up existing hazardous waste sites. risen significantly.</a:t>
            </a:r>
          </a:p>
        </p:txBody>
      </p:sp>
      <p:sp>
        <p:nvSpPr>
          <p:cNvPr id="5" name="Rectangle 4"/>
          <p:cNvSpPr/>
          <p:nvPr/>
        </p:nvSpPr>
        <p:spPr>
          <a:xfrm>
            <a:off x="3705497" y="4699025"/>
            <a:ext cx="4572000" cy="646331"/>
          </a:xfrm>
          <a:prstGeom prst="rect">
            <a:avLst/>
          </a:prstGeom>
        </p:spPr>
        <p:txBody>
          <a:bodyPr>
            <a:spAutoFit/>
          </a:bodyPr>
          <a:lstStyle/>
          <a:p>
            <a:r>
              <a:rPr lang="en-US" altLang="en-US" dirty="0">
                <a:solidFill>
                  <a:prstClr val="black"/>
                </a:solidFill>
                <a:latin typeface="Calibri"/>
              </a:rPr>
              <a:t>These costs, and the costs associated with regulatory compliance, have risen significantly.</a:t>
            </a:r>
          </a:p>
        </p:txBody>
      </p:sp>
    </p:spTree>
    <p:extLst>
      <p:ext uri="{BB962C8B-B14F-4D97-AF65-F5344CB8AC3E}">
        <p14:creationId xmlns:p14="http://schemas.microsoft.com/office/powerpoint/2010/main" val="25265368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422396" y="1793148"/>
            <a:ext cx="3997354" cy="188123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prstClr val="black"/>
                </a:solidFill>
                <a:latin typeface="Calibri"/>
              </a:rPr>
              <a:t>P</a:t>
            </a:r>
            <a:r>
              <a:rPr lang="en-US" sz="3600" dirty="0">
                <a:solidFill>
                  <a:prstClr val="black"/>
                </a:solidFill>
                <a:latin typeface="Calibri"/>
              </a:rPr>
              <a:t>ersistent</a:t>
            </a:r>
          </a:p>
          <a:p>
            <a:r>
              <a:rPr lang="en-US" sz="3600" b="1" dirty="0" err="1">
                <a:solidFill>
                  <a:prstClr val="black"/>
                </a:solidFill>
                <a:latin typeface="Calibri"/>
              </a:rPr>
              <a:t>B</a:t>
            </a:r>
            <a:r>
              <a:rPr lang="en-US" sz="3600" dirty="0" err="1">
                <a:solidFill>
                  <a:prstClr val="black"/>
                </a:solidFill>
                <a:latin typeface="Calibri"/>
              </a:rPr>
              <a:t>ioaccumulative</a:t>
            </a:r>
            <a:endParaRPr lang="en-US" sz="3600" dirty="0">
              <a:solidFill>
                <a:prstClr val="black"/>
              </a:solidFill>
              <a:latin typeface="Calibri"/>
            </a:endParaRPr>
          </a:p>
          <a:p>
            <a:r>
              <a:rPr lang="en-US" sz="3600" b="1" dirty="0">
                <a:solidFill>
                  <a:prstClr val="black"/>
                </a:solidFill>
                <a:latin typeface="Calibri"/>
              </a:rPr>
              <a:t>T</a:t>
            </a:r>
            <a:r>
              <a:rPr lang="en-US" sz="3600" dirty="0">
                <a:solidFill>
                  <a:prstClr val="black"/>
                </a:solidFill>
                <a:latin typeface="Calibri"/>
              </a:rPr>
              <a:t>oxic</a:t>
            </a:r>
          </a:p>
          <a:p>
            <a:pPr marL="0" indent="0">
              <a:buNone/>
            </a:pPr>
            <a:endParaRPr lang="en-US" sz="3600" dirty="0">
              <a:solidFill>
                <a:prstClr val="black"/>
              </a:solidFill>
              <a:latin typeface="Calibri"/>
            </a:endParaRPr>
          </a:p>
        </p:txBody>
      </p:sp>
      <p:sp>
        <p:nvSpPr>
          <p:cNvPr id="4" name="Rectangle 3"/>
          <p:cNvSpPr/>
          <p:nvPr/>
        </p:nvSpPr>
        <p:spPr>
          <a:xfrm>
            <a:off x="2253842" y="4263354"/>
            <a:ext cx="9085276" cy="646331"/>
          </a:xfrm>
          <a:prstGeom prst="rect">
            <a:avLst/>
          </a:prstGeom>
        </p:spPr>
        <p:txBody>
          <a:bodyPr wrap="square">
            <a:spAutoFit/>
          </a:bodyPr>
          <a:lstStyle/>
          <a:p>
            <a:r>
              <a:rPr lang="en-US" sz="2400" dirty="0">
                <a:solidFill>
                  <a:prstClr val="black"/>
                </a:solidFill>
                <a:latin typeface="Calibri"/>
              </a:rPr>
              <a:t>EPA’s PBT list: </a:t>
            </a:r>
          </a:p>
          <a:p>
            <a:r>
              <a:rPr lang="en-US" sz="1200" dirty="0">
                <a:solidFill>
                  <a:prstClr val="black"/>
                </a:solidFill>
                <a:latin typeface="Calibri"/>
                <a:hlinkClick r:id="rId2"/>
              </a:rPr>
              <a:t>https://www.epa.gov/toxics-release-inventory-tri-program/persistent-bioaccumulative-toxic-pbt-chemicals-covered-tri</a:t>
            </a:r>
            <a:endParaRPr lang="en-US" sz="1200" dirty="0">
              <a:solidFill>
                <a:prstClr val="black"/>
              </a:solidFill>
              <a:latin typeface="Calibri"/>
            </a:endParaRPr>
          </a:p>
        </p:txBody>
      </p:sp>
      <p:sp>
        <p:nvSpPr>
          <p:cNvPr id="5" name="TextBox 4"/>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PBTs</a:t>
            </a:r>
          </a:p>
        </p:txBody>
      </p:sp>
    </p:spTree>
    <p:extLst>
      <p:ext uri="{BB962C8B-B14F-4D97-AF65-F5344CB8AC3E}">
        <p14:creationId xmlns:p14="http://schemas.microsoft.com/office/powerpoint/2010/main" val="3101360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81200" y="1600201"/>
            <a:ext cx="822960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prstClr val="black"/>
                </a:solidFill>
                <a:latin typeface="Calibri"/>
              </a:rPr>
              <a:t>Synthetic detergents </a:t>
            </a:r>
          </a:p>
          <a:p>
            <a:r>
              <a:rPr lang="en-US" dirty="0">
                <a:solidFill>
                  <a:prstClr val="black"/>
                </a:solidFill>
                <a:latin typeface="Calibri"/>
              </a:rPr>
              <a:t>1950’s and 60’s – high level of foam in sewage plants and in rivers &amp; streams</a:t>
            </a:r>
          </a:p>
          <a:p>
            <a:pPr lvl="1"/>
            <a:r>
              <a:rPr lang="en-US" dirty="0">
                <a:solidFill>
                  <a:prstClr val="black"/>
                </a:solidFill>
                <a:latin typeface="Calibri"/>
              </a:rPr>
              <a:t>Inefficient operation of sewage plants (and washing machines)</a:t>
            </a:r>
          </a:p>
          <a:p>
            <a:pPr lvl="1"/>
            <a:r>
              <a:rPr lang="en-US" dirty="0">
                <a:solidFill>
                  <a:prstClr val="black"/>
                </a:solidFill>
                <a:latin typeface="Calibri"/>
              </a:rPr>
              <a:t>Branched alkyl structures resulted in persistence issue</a:t>
            </a:r>
          </a:p>
          <a:p>
            <a:pPr lvl="1"/>
            <a:r>
              <a:rPr lang="en-US" dirty="0">
                <a:solidFill>
                  <a:prstClr val="black"/>
                </a:solidFill>
                <a:latin typeface="Calibri"/>
              </a:rPr>
              <a:t>Moved to linear alkyl chains</a:t>
            </a:r>
          </a:p>
          <a:p>
            <a:pPr lvl="1"/>
            <a:r>
              <a:rPr lang="en-US" dirty="0">
                <a:solidFill>
                  <a:prstClr val="black"/>
                </a:solidFill>
                <a:latin typeface="Calibri"/>
              </a:rPr>
              <a:t>First time that structure was linked to performance/function (persistence)</a:t>
            </a:r>
          </a:p>
          <a:p>
            <a:pPr marL="57150" indent="0">
              <a:buNone/>
            </a:pPr>
            <a:r>
              <a:rPr lang="en-US" sz="2000" dirty="0">
                <a:solidFill>
                  <a:prstClr val="black"/>
                </a:solidFill>
                <a:latin typeface="Calibri"/>
              </a:rPr>
              <a:t>Cheer: </a:t>
            </a:r>
            <a:r>
              <a:rPr lang="en-US" sz="2000" dirty="0">
                <a:solidFill>
                  <a:prstClr val="black"/>
                </a:solidFill>
                <a:latin typeface="Calibri"/>
                <a:hlinkClick r:id="rId2"/>
              </a:rPr>
              <a:t>https://www.youtube.com/watch?v=lMxlAIeI8QI</a:t>
            </a:r>
            <a:endParaRPr lang="en-US" sz="2000" dirty="0">
              <a:solidFill>
                <a:prstClr val="black"/>
              </a:solidFill>
              <a:latin typeface="Calibri"/>
            </a:endParaRPr>
          </a:p>
          <a:p>
            <a:pPr marL="57150" indent="0">
              <a:buNone/>
            </a:pPr>
            <a:r>
              <a:rPr lang="en-US" sz="2000" dirty="0">
                <a:solidFill>
                  <a:prstClr val="black"/>
                </a:solidFill>
                <a:latin typeface="Calibri"/>
              </a:rPr>
              <a:t>Dash: </a:t>
            </a:r>
            <a:r>
              <a:rPr lang="en-US" sz="2000" dirty="0">
                <a:solidFill>
                  <a:prstClr val="black"/>
                </a:solidFill>
                <a:latin typeface="Calibri"/>
                <a:hlinkClick r:id="rId3"/>
              </a:rPr>
              <a:t>https://www.youtube.com/watch?v=F1YTHr4mTQA</a:t>
            </a:r>
            <a:r>
              <a:rPr lang="en-US" sz="2000" dirty="0">
                <a:solidFill>
                  <a:prstClr val="black"/>
                </a:solidFill>
                <a:latin typeface="Calibri"/>
              </a:rPr>
              <a:t> </a:t>
            </a:r>
          </a:p>
        </p:txBody>
      </p:sp>
      <p:sp>
        <p:nvSpPr>
          <p:cNvPr id="3" name="TextBox 2"/>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Early Examples of Persistence</a:t>
            </a:r>
          </a:p>
        </p:txBody>
      </p:sp>
    </p:spTree>
    <p:extLst>
      <p:ext uri="{BB962C8B-B14F-4D97-AF65-F5344CB8AC3E}">
        <p14:creationId xmlns:p14="http://schemas.microsoft.com/office/powerpoint/2010/main" val="17127438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81200" y="1113638"/>
            <a:ext cx="8229600" cy="52578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prstClr val="black"/>
                </a:solidFill>
                <a:latin typeface="Calibri"/>
              </a:rPr>
              <a:t>Pesticides: DDT</a:t>
            </a:r>
            <a:endParaRPr lang="en-US" sz="2000" b="1" dirty="0">
              <a:solidFill>
                <a:prstClr val="black"/>
              </a:solidFill>
              <a:latin typeface="Calibri"/>
            </a:endParaRPr>
          </a:p>
          <a:p>
            <a:r>
              <a:rPr lang="en-US" dirty="0">
                <a:solidFill>
                  <a:prstClr val="black"/>
                </a:solidFill>
                <a:latin typeface="Calibri"/>
              </a:rPr>
              <a:t>Ideal insecticide:</a:t>
            </a:r>
          </a:p>
          <a:p>
            <a:pPr lvl="1"/>
            <a:r>
              <a:rPr lang="en-US" dirty="0">
                <a:solidFill>
                  <a:prstClr val="black"/>
                </a:solidFill>
                <a:latin typeface="Calibri"/>
              </a:rPr>
              <a:t>Inexpensive to prepare</a:t>
            </a:r>
          </a:p>
          <a:p>
            <a:pPr lvl="1"/>
            <a:r>
              <a:rPr lang="en-US" dirty="0">
                <a:solidFill>
                  <a:prstClr val="black"/>
                </a:solidFill>
                <a:latin typeface="Calibri"/>
              </a:rPr>
              <a:t>Very wide spectrum in activity</a:t>
            </a:r>
          </a:p>
          <a:p>
            <a:pPr lvl="1"/>
            <a:r>
              <a:rPr lang="en-US" dirty="0">
                <a:solidFill>
                  <a:prstClr val="black"/>
                </a:solidFill>
                <a:latin typeface="Calibri"/>
              </a:rPr>
              <a:t>Non-toxic to humans (or so they thought)</a:t>
            </a:r>
          </a:p>
          <a:p>
            <a:pPr lvl="1"/>
            <a:r>
              <a:rPr lang="en-US" dirty="0">
                <a:solidFill>
                  <a:prstClr val="black"/>
                </a:solidFill>
                <a:latin typeface="Calibri"/>
              </a:rPr>
              <a:t>Persistent, negating the requirement for re-treatment</a:t>
            </a:r>
          </a:p>
          <a:p>
            <a:pPr lvl="1"/>
            <a:r>
              <a:rPr lang="en-US" dirty="0">
                <a:solidFill>
                  <a:prstClr val="black"/>
                </a:solidFill>
                <a:latin typeface="Calibri"/>
              </a:rPr>
              <a:t>Inventors awarded Nobel Prize in 1948</a:t>
            </a:r>
          </a:p>
          <a:p>
            <a:r>
              <a:rPr lang="en-US" dirty="0">
                <a:solidFill>
                  <a:prstClr val="black"/>
                </a:solidFill>
                <a:latin typeface="Calibri"/>
              </a:rPr>
              <a:t>1962: Rachel Carson, Silent Spring </a:t>
            </a:r>
            <a:r>
              <a:rPr lang="en-US" sz="1900" dirty="0">
                <a:solidFill>
                  <a:srgbClr val="073E87">
                    <a:lumMod val="60000"/>
                    <a:lumOff val="40000"/>
                  </a:srgbClr>
                </a:solidFill>
                <a:latin typeface="Calibri"/>
              </a:rPr>
              <a:t>(</a:t>
            </a:r>
            <a:r>
              <a:rPr lang="en-US" sz="1900" dirty="0">
                <a:solidFill>
                  <a:srgbClr val="073E87">
                    <a:lumMod val="60000"/>
                    <a:lumOff val="40000"/>
                  </a:srgbClr>
                </a:solidFill>
                <a:latin typeface="Calibri"/>
                <a:hlinkClick r:id="rId2"/>
              </a:rPr>
              <a:t>https://youtu.be/Ipbc-6IvMQI)</a:t>
            </a:r>
            <a:r>
              <a:rPr lang="en-US" sz="1900" dirty="0">
                <a:solidFill>
                  <a:srgbClr val="073E87">
                    <a:lumMod val="60000"/>
                    <a:lumOff val="40000"/>
                  </a:srgbClr>
                </a:solidFill>
                <a:latin typeface="Calibri"/>
              </a:rPr>
              <a:t> </a:t>
            </a:r>
          </a:p>
          <a:p>
            <a:pPr lvl="1"/>
            <a:r>
              <a:rPr lang="en-US" dirty="0">
                <a:solidFill>
                  <a:prstClr val="black"/>
                </a:solidFill>
                <a:latin typeface="Calibri"/>
              </a:rPr>
              <a:t>Linked widespread DDT use to cancer and thinning of bird eggs shells</a:t>
            </a:r>
          </a:p>
          <a:p>
            <a:pPr lvl="1"/>
            <a:r>
              <a:rPr lang="en-US" dirty="0">
                <a:solidFill>
                  <a:prstClr val="black"/>
                </a:solidFill>
                <a:latin typeface="Calibri"/>
              </a:rPr>
              <a:t>Carcinogen, endocrine disruptor, developmental and reproductive effects</a:t>
            </a:r>
          </a:p>
          <a:p>
            <a:r>
              <a:rPr lang="en-US" dirty="0">
                <a:solidFill>
                  <a:prstClr val="black"/>
                </a:solidFill>
                <a:latin typeface="Calibri"/>
              </a:rPr>
              <a:t>Replaced in the developed world with more expensive pesticides, such as organophosphates</a:t>
            </a:r>
          </a:p>
          <a:p>
            <a:endParaRPr lang="en-US" dirty="0">
              <a:solidFill>
                <a:prstClr val="black"/>
              </a:solidFill>
              <a:latin typeface="Calibri"/>
            </a:endParaRPr>
          </a:p>
        </p:txBody>
      </p:sp>
      <p:sp>
        <p:nvSpPr>
          <p:cNvPr id="4" name="TextBox 3"/>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Early Examples of Persistence</a:t>
            </a:r>
          </a:p>
        </p:txBody>
      </p:sp>
    </p:spTree>
    <p:extLst>
      <p:ext uri="{BB962C8B-B14F-4D97-AF65-F5344CB8AC3E}">
        <p14:creationId xmlns:p14="http://schemas.microsoft.com/office/powerpoint/2010/main" val="2204781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81200" y="1600201"/>
            <a:ext cx="8229600" cy="31731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Calibri"/>
              </a:rPr>
              <a:t>Plastics</a:t>
            </a:r>
          </a:p>
          <a:p>
            <a:r>
              <a:rPr lang="en-US" dirty="0">
                <a:solidFill>
                  <a:prstClr val="black"/>
                </a:solidFill>
                <a:latin typeface="Calibri"/>
              </a:rPr>
              <a:t>Increased production and use in the 20</a:t>
            </a:r>
            <a:r>
              <a:rPr lang="en-US" baseline="30000" dirty="0">
                <a:solidFill>
                  <a:prstClr val="black"/>
                </a:solidFill>
                <a:latin typeface="Calibri"/>
              </a:rPr>
              <a:t>th</a:t>
            </a:r>
            <a:r>
              <a:rPr lang="en-US" dirty="0">
                <a:solidFill>
                  <a:prstClr val="black"/>
                </a:solidFill>
                <a:latin typeface="Calibri"/>
              </a:rPr>
              <a:t> century:</a:t>
            </a:r>
          </a:p>
          <a:p>
            <a:pPr lvl="1"/>
            <a:r>
              <a:rPr lang="en-US" dirty="0">
                <a:solidFill>
                  <a:prstClr val="black"/>
                </a:solidFill>
                <a:latin typeface="Calibri"/>
              </a:rPr>
              <a:t>Low cost, ease of manufacture, versatility, resistance to water</a:t>
            </a:r>
          </a:p>
          <a:p>
            <a:pPr lvl="1"/>
            <a:endParaRPr lang="en-US" dirty="0">
              <a:solidFill>
                <a:prstClr val="black"/>
              </a:solidFill>
              <a:latin typeface="Calibri"/>
            </a:endParaRPr>
          </a:p>
          <a:p>
            <a:pPr marL="57150" indent="0">
              <a:buNone/>
            </a:pPr>
            <a:r>
              <a:rPr lang="en-US" dirty="0">
                <a:solidFill>
                  <a:prstClr val="black"/>
                </a:solidFill>
                <a:latin typeface="Calibri"/>
              </a:rPr>
              <a:t>Parley for the Oceans: </a:t>
            </a:r>
            <a:r>
              <a:rPr lang="en-US" sz="2000" dirty="0">
                <a:solidFill>
                  <a:prstClr val="black"/>
                </a:solidFill>
                <a:latin typeface="Calibri"/>
                <a:hlinkClick r:id="rId2"/>
              </a:rPr>
              <a:t>http://www.parley.tv/#fortheoceans</a:t>
            </a:r>
            <a:r>
              <a:rPr lang="en-US" sz="2000" dirty="0">
                <a:solidFill>
                  <a:prstClr val="black"/>
                </a:solidFill>
                <a:latin typeface="Calibri"/>
              </a:rPr>
              <a:t> </a:t>
            </a:r>
            <a:endParaRPr lang="en-US" dirty="0">
              <a:solidFill>
                <a:prstClr val="black"/>
              </a:solidFill>
              <a:latin typeface="Calibri"/>
            </a:endParaRPr>
          </a:p>
        </p:txBody>
      </p:sp>
      <p:sp>
        <p:nvSpPr>
          <p:cNvPr id="3" name="TextBox 2"/>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Current Examples of Persistence</a:t>
            </a:r>
          </a:p>
        </p:txBody>
      </p:sp>
    </p:spTree>
    <p:extLst>
      <p:ext uri="{BB962C8B-B14F-4D97-AF65-F5344CB8AC3E}">
        <p14:creationId xmlns:p14="http://schemas.microsoft.com/office/powerpoint/2010/main" val="22550191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54B196A-0556-499E-B4EA-114C196EEACD}"/>
              </a:ext>
            </a:extLst>
          </p:cNvPr>
          <p:cNvSpPr/>
          <p:nvPr/>
        </p:nvSpPr>
        <p:spPr>
          <a:xfrm>
            <a:off x="924180" y="1750564"/>
            <a:ext cx="5516738" cy="1717554"/>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102821" y="1864789"/>
            <a:ext cx="5338097" cy="646331"/>
          </a:xfrm>
        </p:spPr>
        <p:txBody>
          <a:bodyPr wrap="square">
            <a:spAutoFit/>
          </a:bodyPr>
          <a:lstStyle/>
          <a:p>
            <a:pPr marL="0" indent="0">
              <a:buNone/>
            </a:pPr>
            <a:r>
              <a:rPr lang="en-US" sz="2000" b="1" dirty="0">
                <a:latin typeface="Arial" panose="020B0604020202020204" pitchFamily="34" charset="0"/>
                <a:cs typeface="Arial" panose="020B0604020202020204" pitchFamily="34" charset="0"/>
              </a:rPr>
              <a:t>Conventional plastics (</a:t>
            </a:r>
            <a:r>
              <a:rPr lang="en-US" sz="2000" b="1" i="1" dirty="0">
                <a:latin typeface="Arial" panose="020B0604020202020204" pitchFamily="34" charset="0"/>
                <a:cs typeface="Arial" panose="020B0604020202020204" pitchFamily="34" charset="0"/>
              </a:rPr>
              <a:t>e.g.</a:t>
            </a:r>
            <a:r>
              <a:rPr lang="en-US" sz="2000" b="1" dirty="0">
                <a:latin typeface="Arial" panose="020B0604020202020204" pitchFamily="34" charset="0"/>
                <a:cs typeface="Arial" panose="020B0604020202020204" pitchFamily="34" charset="0"/>
              </a:rPr>
              <a:t> PET) are made from petroleum:</a:t>
            </a: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t="6717" b="39211"/>
          <a:stretch/>
        </p:blipFill>
        <p:spPr>
          <a:xfrm>
            <a:off x="2174024" y="3489799"/>
            <a:ext cx="5822958" cy="3230505"/>
          </a:xfrm>
          <a:prstGeom prst="rect">
            <a:avLst/>
          </a:prstGeom>
        </p:spPr>
      </p:pic>
      <p:sp>
        <p:nvSpPr>
          <p:cNvPr id="9" name="TextBox 8"/>
          <p:cNvSpPr txBox="1"/>
          <p:nvPr/>
        </p:nvSpPr>
        <p:spPr>
          <a:xfrm>
            <a:off x="1102821" y="2632094"/>
            <a:ext cx="5858680" cy="723275"/>
          </a:xfrm>
          <a:prstGeom prst="rect">
            <a:avLst/>
          </a:prstGeom>
          <a:noFill/>
        </p:spPr>
        <p:txBody>
          <a:bodyPr wrap="square" rtlCol="0">
            <a:spAutoFit/>
          </a:bodyPr>
          <a:lstStyle/>
          <a:p>
            <a:pPr>
              <a:spcBef>
                <a:spcPts val="6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PET Plastic persists in the environment</a:t>
            </a:r>
          </a:p>
          <a:p>
            <a:pPr>
              <a:spcBef>
                <a:spcPts val="6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made from depleting resources</a:t>
            </a:r>
          </a:p>
        </p:txBody>
      </p:sp>
      <p:pic>
        <p:nvPicPr>
          <p:cNvPr id="11" name="Picture 7">
            <a:extLst>
              <a:ext uri="{FF2B5EF4-FFF2-40B4-BE49-F238E27FC236}">
                <a16:creationId xmlns:a16="http://schemas.microsoft.com/office/drawing/2014/main" id="{52860282-2AB8-4CC8-B4F5-9C22B3D7617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6011" t="78125"/>
          <a:stretch/>
        </p:blipFill>
        <p:spPr>
          <a:xfrm>
            <a:off x="6836287" y="2753075"/>
            <a:ext cx="3618956" cy="1975041"/>
          </a:xfrm>
          <a:prstGeom prst="rect">
            <a:avLst/>
          </a:prstGeom>
        </p:spPr>
      </p:pic>
      <p:cxnSp>
        <p:nvCxnSpPr>
          <p:cNvPr id="6" name="Conector: Angulado 5">
            <a:extLst>
              <a:ext uri="{FF2B5EF4-FFF2-40B4-BE49-F238E27FC236}">
                <a16:creationId xmlns:a16="http://schemas.microsoft.com/office/drawing/2014/main" id="{A23E08EF-347F-4792-AE34-B5F9A6C51752}"/>
              </a:ext>
            </a:extLst>
          </p:cNvPr>
          <p:cNvCxnSpPr>
            <a:cxnSpLocks/>
          </p:cNvCxnSpPr>
          <p:nvPr/>
        </p:nvCxnSpPr>
        <p:spPr>
          <a:xfrm flipV="1">
            <a:off x="8073511" y="4728118"/>
            <a:ext cx="1499156" cy="1304845"/>
          </a:xfrm>
          <a:prstGeom prst="bentConnector3">
            <a:avLst>
              <a:gd name="adj1" fmla="val 10013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A95A09C5-46CD-4145-B263-8D9995CA3B79}"/>
              </a:ext>
            </a:extLst>
          </p:cNvPr>
          <p:cNvSpPr txBox="1"/>
          <p:nvPr/>
        </p:nvSpPr>
        <p:spPr>
          <a:xfrm>
            <a:off x="7997041" y="5315199"/>
            <a:ext cx="1499157" cy="892552"/>
          </a:xfrm>
          <a:prstGeom prst="rect">
            <a:avLst/>
          </a:prstGeom>
          <a:noFill/>
        </p:spPr>
        <p:txBody>
          <a:bodyPr wrap="square" rtlCol="0">
            <a:spAutoFit/>
          </a:bodyPr>
          <a:lstStyle/>
          <a:p>
            <a:pPr algn="ctr"/>
            <a:r>
              <a:rPr lang="en-US" sz="1300" dirty="0">
                <a:latin typeface="Arial" panose="020B0604020202020204" pitchFamily="34" charset="0"/>
                <a:cs typeface="Arial" panose="020B0604020202020204" pitchFamily="34" charset="0"/>
              </a:rPr>
              <a:t>high temperature</a:t>
            </a:r>
          </a:p>
          <a:p>
            <a:pPr algn="ctr"/>
            <a:r>
              <a:rPr lang="en-US" sz="1300" dirty="0">
                <a:latin typeface="Arial" panose="020B0604020202020204" pitchFamily="34" charset="0"/>
                <a:cs typeface="Arial" panose="020B0604020202020204" pitchFamily="34" charset="0"/>
              </a:rPr>
              <a:t>vacuum</a:t>
            </a:r>
          </a:p>
          <a:p>
            <a:pPr algn="ctr"/>
            <a:r>
              <a:rPr lang="en-US" sz="1300" dirty="0">
                <a:latin typeface="Arial" panose="020B0604020202020204" pitchFamily="34" charset="0"/>
                <a:cs typeface="Arial" panose="020B0604020202020204" pitchFamily="34" charset="0"/>
              </a:rPr>
              <a:t>catalyst</a:t>
            </a:r>
          </a:p>
          <a:p>
            <a:pPr algn="ctr"/>
            <a:endParaRPr lang="en-US" sz="1300" dirty="0">
              <a:latin typeface="Arial" panose="020B0604020202020204" pitchFamily="34" charset="0"/>
              <a:cs typeface="Arial" panose="020B0604020202020204" pitchFamily="34" charset="0"/>
            </a:endParaRPr>
          </a:p>
        </p:txBody>
      </p:sp>
      <p:sp>
        <p:nvSpPr>
          <p:cNvPr id="14" name="CaixaDeTexto 13">
            <a:extLst>
              <a:ext uri="{FF2B5EF4-FFF2-40B4-BE49-F238E27FC236}">
                <a16:creationId xmlns:a16="http://schemas.microsoft.com/office/drawing/2014/main" id="{9B6B2BA6-C714-469B-9F74-051A417E9E21}"/>
              </a:ext>
            </a:extLst>
          </p:cNvPr>
          <p:cNvSpPr txBox="1"/>
          <p:nvPr/>
        </p:nvSpPr>
        <p:spPr>
          <a:xfrm>
            <a:off x="3169526" y="3672792"/>
            <a:ext cx="225330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petroleum product</a:t>
            </a:r>
          </a:p>
        </p:txBody>
      </p:sp>
      <p:cxnSp>
        <p:nvCxnSpPr>
          <p:cNvPr id="16" name="Straight Connector 15">
            <a:extLst>
              <a:ext uri="{FF2B5EF4-FFF2-40B4-BE49-F238E27FC236}">
                <a16:creationId xmlns:a16="http://schemas.microsoft.com/office/drawing/2014/main" id="{2372BA97-0BDD-4DBE-9B9F-F363E524E464}"/>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0B6B377-1EC6-45E5-AA9E-EE742F4A4A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248" y="92351"/>
            <a:ext cx="2120900" cy="1371600"/>
          </a:xfrm>
          <a:prstGeom prst="rect">
            <a:avLst/>
          </a:prstGeom>
        </p:spPr>
      </p:pic>
      <p:sp>
        <p:nvSpPr>
          <p:cNvPr id="19" name="TextBox 18">
            <a:extLst>
              <a:ext uri="{FF2B5EF4-FFF2-40B4-BE49-F238E27FC236}">
                <a16:creationId xmlns:a16="http://schemas.microsoft.com/office/drawing/2014/main" id="{3621299B-9E09-4924-9AFB-E5452504CD6E}"/>
              </a:ext>
            </a:extLst>
          </p:cNvPr>
          <p:cNvSpPr txBox="1"/>
          <p:nvPr/>
        </p:nvSpPr>
        <p:spPr>
          <a:xfrm>
            <a:off x="2425148" y="368494"/>
            <a:ext cx="8701421"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Design for Degradation: PLASTICS</a:t>
            </a:r>
          </a:p>
        </p:txBody>
      </p:sp>
    </p:spTree>
    <p:extLst>
      <p:ext uri="{BB962C8B-B14F-4D97-AF65-F5344CB8AC3E}">
        <p14:creationId xmlns:p14="http://schemas.microsoft.com/office/powerpoint/2010/main" val="3468509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C8411610-9518-43CD-9590-EE8B48EE28D8}"/>
              </a:ext>
            </a:extLst>
          </p:cNvPr>
          <p:cNvSpPr/>
          <p:nvPr/>
        </p:nvSpPr>
        <p:spPr>
          <a:xfrm>
            <a:off x="924179" y="1935106"/>
            <a:ext cx="10703859" cy="2423729"/>
          </a:xfrm>
          <a:prstGeom prst="roundRect">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p:cNvSpPr>
            <a:spLocks noGrp="1"/>
          </p:cNvSpPr>
          <p:nvPr>
            <p:ph idx="1"/>
          </p:nvPr>
        </p:nvSpPr>
        <p:spPr>
          <a:xfrm>
            <a:off x="1162778" y="2813931"/>
            <a:ext cx="2084075" cy="830997"/>
          </a:xfrm>
        </p:spPr>
        <p:txBody>
          <a:bodyPr wrap="square">
            <a:spAutoFit/>
          </a:bodyPr>
          <a:lstStyle/>
          <a:p>
            <a:pPr marL="0" indent="0">
              <a:lnSpc>
                <a:spcPct val="100000"/>
              </a:lnSpc>
              <a:spcBef>
                <a:spcPts val="0"/>
              </a:spcBef>
              <a:buNone/>
              <a:defRPr/>
            </a:pPr>
            <a:r>
              <a:rPr lang="en-US" sz="1600" dirty="0">
                <a:latin typeface="Arial" panose="020B0604020202020204" pitchFamily="34" charset="0"/>
                <a:cs typeface="Arial" panose="020B0604020202020204" pitchFamily="34" charset="0"/>
              </a:rPr>
              <a:t>Synthesis of </a:t>
            </a:r>
            <a:r>
              <a:rPr lang="en-US" sz="1600" dirty="0" err="1">
                <a:latin typeface="Arial" panose="020B0604020202020204" pitchFamily="34" charset="0"/>
                <a:cs typeface="Arial" panose="020B0604020202020204" pitchFamily="34" charset="0"/>
              </a:rPr>
              <a:t>PolyLactic</a:t>
            </a:r>
            <a:r>
              <a:rPr lang="en-US" sz="1600" dirty="0">
                <a:latin typeface="Arial" panose="020B0604020202020204" pitchFamily="34" charset="0"/>
                <a:cs typeface="Arial" panose="020B0604020202020204" pitchFamily="34" charset="0"/>
              </a:rPr>
              <a:t> Acid (</a:t>
            </a:r>
            <a:r>
              <a:rPr lang="en-US" sz="1600" b="1" dirty="0">
                <a:latin typeface="Arial" panose="020B0604020202020204" pitchFamily="34" charset="0"/>
                <a:cs typeface="Arial" panose="020B0604020202020204" pitchFamily="34" charset="0"/>
              </a:rPr>
              <a:t>PLA</a:t>
            </a:r>
            <a:r>
              <a:rPr lang="en-US" sz="1600" dirty="0">
                <a:latin typeface="Arial" panose="020B0604020202020204" pitchFamily="34" charset="0"/>
                <a:cs typeface="Arial" panose="020B0604020202020204" pitchFamily="34" charset="0"/>
              </a:rPr>
              <a:t>) from starch:</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75587"/>
          <a:stretch/>
        </p:blipFill>
        <p:spPr>
          <a:xfrm>
            <a:off x="5900240" y="2708982"/>
            <a:ext cx="1277510" cy="147208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47330"/>
          <a:stretch/>
        </p:blipFill>
        <p:spPr>
          <a:xfrm>
            <a:off x="2969843" y="2509237"/>
            <a:ext cx="1674177" cy="1738476"/>
          </a:xfrm>
          <a:prstGeom prst="rect">
            <a:avLst/>
          </a:prstGeom>
        </p:spPr>
      </p:pic>
      <p:pic>
        <p:nvPicPr>
          <p:cNvPr id="9" name="Picture 4">
            <a:extLst>
              <a:ext uri="{FF2B5EF4-FFF2-40B4-BE49-F238E27FC236}">
                <a16:creationId xmlns:a16="http://schemas.microsoft.com/office/drawing/2014/main" id="{68AD9469-1010-4A4D-9A02-4AA7D593042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5774"/>
          <a:stretch/>
        </p:blipFill>
        <p:spPr>
          <a:xfrm>
            <a:off x="8433970" y="2770410"/>
            <a:ext cx="2446177" cy="1483442"/>
          </a:xfrm>
          <a:prstGeom prst="rect">
            <a:avLst/>
          </a:prstGeom>
        </p:spPr>
      </p:pic>
      <p:cxnSp>
        <p:nvCxnSpPr>
          <p:cNvPr id="10" name="Conector de Seta Reta 9">
            <a:extLst>
              <a:ext uri="{FF2B5EF4-FFF2-40B4-BE49-F238E27FC236}">
                <a16:creationId xmlns:a16="http://schemas.microsoft.com/office/drawing/2014/main" id="{E530B6B2-2CFE-4F34-B80E-52B2E81E10FD}"/>
              </a:ext>
            </a:extLst>
          </p:cNvPr>
          <p:cNvCxnSpPr>
            <a:cxnSpLocks/>
          </p:cNvCxnSpPr>
          <p:nvPr/>
        </p:nvCxnSpPr>
        <p:spPr>
          <a:xfrm>
            <a:off x="4654198" y="3360522"/>
            <a:ext cx="846496" cy="1"/>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2842E5C5-EFF2-4C9B-B119-24CA77831A72}"/>
              </a:ext>
            </a:extLst>
          </p:cNvPr>
          <p:cNvCxnSpPr>
            <a:cxnSpLocks/>
          </p:cNvCxnSpPr>
          <p:nvPr/>
        </p:nvCxnSpPr>
        <p:spPr>
          <a:xfrm>
            <a:off x="7371135" y="3317609"/>
            <a:ext cx="846496" cy="1"/>
          </a:xfrm>
          <a:prstGeom prst="straightConnector1">
            <a:avLst/>
          </a:prstGeom>
          <a:ln w="158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5873" y="4425682"/>
            <a:ext cx="11175335" cy="2300630"/>
          </a:xfrm>
          <a:prstGeom prst="rect">
            <a:avLst/>
          </a:prstGeom>
          <a:noFill/>
        </p:spPr>
        <p:txBody>
          <a:bodyPr wrap="square" rtlCol="0">
            <a:spAutoFit/>
          </a:bodyPr>
          <a:lstStyle/>
          <a:p>
            <a:pPr marL="139700">
              <a:spcBef>
                <a:spcPts val="300"/>
              </a:spcBef>
            </a:pPr>
            <a:r>
              <a:rPr lang="en-US" sz="1700" dirty="0">
                <a:latin typeface="Arial" panose="020B0604020202020204" pitchFamily="34" charset="0"/>
                <a:cs typeface="Arial" panose="020B0604020202020204" pitchFamily="34" charset="0"/>
                <a:sym typeface="Symbol" panose="05050102010706020507" pitchFamily="18" charset="2"/>
              </a:rPr>
              <a:t> </a:t>
            </a:r>
            <a:r>
              <a:rPr lang="en-US" sz="1700" dirty="0">
                <a:latin typeface="Arial" panose="020B0604020202020204" pitchFamily="34" charset="0"/>
                <a:cs typeface="Arial" panose="020B0604020202020204" pitchFamily="34" charset="0"/>
              </a:rPr>
              <a:t>a </a:t>
            </a:r>
            <a:r>
              <a:rPr lang="en-US" sz="1700" dirty="0" err="1">
                <a:latin typeface="Arial" panose="020B0604020202020204" pitchFamily="34" charset="0"/>
                <a:cs typeface="Arial" panose="020B0604020202020204" pitchFamily="34" charset="0"/>
              </a:rPr>
              <a:t>biobased</a:t>
            </a:r>
            <a:r>
              <a:rPr lang="en-US" sz="1700" dirty="0">
                <a:latin typeface="Arial" panose="020B0604020202020204" pitchFamily="34" charset="0"/>
                <a:cs typeface="Arial" panose="020B0604020202020204" pitchFamily="34" charset="0"/>
              </a:rPr>
              <a:t>, compostable, and recyclable PLA polymer that uses 20–50 percent less fossil fuel resources than comparable petroleum-based polymers.</a:t>
            </a:r>
          </a:p>
          <a:p>
            <a:pPr marL="139700">
              <a:spcBef>
                <a:spcPts val="300"/>
              </a:spcBef>
            </a:pPr>
            <a:r>
              <a:rPr lang="en-US" sz="1700" dirty="0">
                <a:latin typeface="Arial" panose="020B0604020202020204" pitchFamily="34" charset="0"/>
                <a:cs typeface="Arial" panose="020B0604020202020204" pitchFamily="34" charset="0"/>
                <a:sym typeface="Symbol" panose="05050102010706020507" pitchFamily="18" charset="2"/>
              </a:rPr>
              <a:t> </a:t>
            </a:r>
            <a:r>
              <a:rPr lang="en-US" sz="1700" dirty="0">
                <a:latin typeface="Arial" panose="020B0604020202020204" pitchFamily="34" charset="0"/>
                <a:cs typeface="Arial" panose="020B0604020202020204" pitchFamily="34" charset="0"/>
              </a:rPr>
              <a:t>the first family of polymers derived entirely from renewable resources that can compete cost-effectively with traditional fibers and plastic packaging materials.</a:t>
            </a:r>
          </a:p>
          <a:p>
            <a:pPr marL="139700">
              <a:spcBef>
                <a:spcPts val="300"/>
              </a:spcBef>
            </a:pPr>
            <a:r>
              <a:rPr lang="en-US" sz="1700" dirty="0">
                <a:latin typeface="Arial" panose="020B0604020202020204" pitchFamily="34" charset="0"/>
                <a:cs typeface="Arial" panose="020B0604020202020204" pitchFamily="34" charset="0"/>
                <a:sym typeface="Symbol" panose="05050102010706020507" pitchFamily="18" charset="2"/>
              </a:rPr>
              <a:t> </a:t>
            </a:r>
            <a:r>
              <a:rPr lang="en-US" sz="1700" dirty="0">
                <a:latin typeface="Arial" panose="020B0604020202020204" pitchFamily="34" charset="0"/>
                <a:cs typeface="Arial" panose="020B0604020202020204" pitchFamily="34" charset="0"/>
              </a:rPr>
              <a:t>manufacturing process consists of three solvent-free steps that lead to the production of lactic acid, lactide, and PLA high polymer with very high yields and internal recycling schemes that reduce waste.</a:t>
            </a:r>
          </a:p>
          <a:p>
            <a:pPr marL="139700">
              <a:spcBef>
                <a:spcPts val="300"/>
              </a:spcBef>
            </a:pPr>
            <a:r>
              <a:rPr lang="en-US" sz="1700" dirty="0">
                <a:latin typeface="Arial" panose="020B0604020202020204" pitchFamily="34" charset="0"/>
                <a:cs typeface="Arial" panose="020B0604020202020204" pitchFamily="34" charset="0"/>
                <a:sym typeface="Symbol" panose="05050102010706020507" pitchFamily="18" charset="2"/>
              </a:rPr>
              <a:t> </a:t>
            </a:r>
            <a:r>
              <a:rPr lang="en-US" sz="1700" b="1" dirty="0">
                <a:latin typeface="Arial" panose="020B0604020202020204" pitchFamily="34" charset="0"/>
                <a:cs typeface="Arial" panose="020B0604020202020204" pitchFamily="34" charset="0"/>
              </a:rPr>
              <a:t>PLA</a:t>
            </a:r>
            <a:r>
              <a:rPr lang="en-US" sz="1700" dirty="0">
                <a:latin typeface="Arial" panose="020B0604020202020204" pitchFamily="34" charset="0"/>
                <a:cs typeface="Arial" panose="020B0604020202020204" pitchFamily="34" charset="0"/>
              </a:rPr>
              <a:t> can be biodegraded under industrial compositing conditions - </a:t>
            </a:r>
            <a:r>
              <a:rPr lang="en-US" sz="1700" b="1" i="1" dirty="0">
                <a:latin typeface="Arial" panose="020B0604020202020204" pitchFamily="34" charset="0"/>
                <a:cs typeface="Arial" panose="020B0604020202020204" pitchFamily="34" charset="0"/>
              </a:rPr>
              <a:t>does not degrade though in the environment</a:t>
            </a:r>
          </a:p>
        </p:txBody>
      </p:sp>
      <p:sp>
        <p:nvSpPr>
          <p:cNvPr id="15" name="TextBox 14"/>
          <p:cNvSpPr txBox="1"/>
          <p:nvPr/>
        </p:nvSpPr>
        <p:spPr>
          <a:xfrm>
            <a:off x="10083892" y="2023491"/>
            <a:ext cx="1295291" cy="307777"/>
          </a:xfrm>
          <a:prstGeom prst="rect">
            <a:avLst/>
          </a:prstGeom>
          <a:noFill/>
        </p:spPr>
        <p:txBody>
          <a:bodyPr wrap="none" rtlCol="0">
            <a:spAutoFit/>
          </a:bodyPr>
          <a:lstStyle/>
          <a:p>
            <a:r>
              <a:rPr lang="en-US" sz="1400" dirty="0">
                <a:solidFill>
                  <a:schemeClr val="bg1">
                    <a:lumMod val="50000"/>
                  </a:schemeClr>
                </a:solidFill>
              </a:rPr>
              <a:t>Cargill Dow LLC</a:t>
            </a:r>
          </a:p>
        </p:txBody>
      </p:sp>
      <p:cxnSp>
        <p:nvCxnSpPr>
          <p:cNvPr id="16" name="Straight Connector 15">
            <a:extLst>
              <a:ext uri="{FF2B5EF4-FFF2-40B4-BE49-F238E27FC236}">
                <a16:creationId xmlns:a16="http://schemas.microsoft.com/office/drawing/2014/main" id="{8C92ED9C-EEBA-4E03-885A-E06B6E58971F}"/>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0F9CD04-4BF0-4A39-A828-9E2715F5EF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248" y="92351"/>
            <a:ext cx="2120900" cy="1371600"/>
          </a:xfrm>
          <a:prstGeom prst="rect">
            <a:avLst/>
          </a:prstGeom>
        </p:spPr>
      </p:pic>
      <p:sp>
        <p:nvSpPr>
          <p:cNvPr id="18" name="TextBox 17">
            <a:extLst>
              <a:ext uri="{FF2B5EF4-FFF2-40B4-BE49-F238E27FC236}">
                <a16:creationId xmlns:a16="http://schemas.microsoft.com/office/drawing/2014/main" id="{33B5B50F-0A3C-407F-AD73-572E5A0901C3}"/>
              </a:ext>
            </a:extLst>
          </p:cNvPr>
          <p:cNvSpPr txBox="1"/>
          <p:nvPr/>
        </p:nvSpPr>
        <p:spPr>
          <a:xfrm>
            <a:off x="2425148" y="368494"/>
            <a:ext cx="8701421"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Design for Degradation: PLASTICS</a:t>
            </a:r>
          </a:p>
        </p:txBody>
      </p:sp>
      <p:sp>
        <p:nvSpPr>
          <p:cNvPr id="2" name="TextBox 1">
            <a:extLst>
              <a:ext uri="{FF2B5EF4-FFF2-40B4-BE49-F238E27FC236}">
                <a16:creationId xmlns:a16="http://schemas.microsoft.com/office/drawing/2014/main" id="{031C98FB-5D4C-4F0A-8646-A00768F4E1A7}"/>
              </a:ext>
            </a:extLst>
          </p:cNvPr>
          <p:cNvSpPr txBox="1"/>
          <p:nvPr/>
        </p:nvSpPr>
        <p:spPr>
          <a:xfrm>
            <a:off x="1073713" y="1931158"/>
            <a:ext cx="2648482" cy="400110"/>
          </a:xfrm>
          <a:prstGeom prst="rect">
            <a:avLst/>
          </a:prstGeom>
          <a:noFill/>
        </p:spPr>
        <p:txBody>
          <a:bodyPr wrap="none" rtlCol="0">
            <a:spAutoFit/>
          </a:bodyPr>
          <a:lstStyle/>
          <a:p>
            <a:r>
              <a:rPr lang="en-US" sz="2000" b="1" dirty="0">
                <a:latin typeface="Arial" panose="020B0604020202020204" pitchFamily="34" charset="0"/>
                <a:cs typeface="Arial" panose="020B0604020202020204" pitchFamily="34" charset="0"/>
              </a:rPr>
              <a:t>Alternative process:</a:t>
            </a:r>
          </a:p>
        </p:txBody>
      </p:sp>
    </p:spTree>
    <p:extLst>
      <p:ext uri="{BB962C8B-B14F-4D97-AF65-F5344CB8AC3E}">
        <p14:creationId xmlns:p14="http://schemas.microsoft.com/office/powerpoint/2010/main" val="15187352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1372891"/>
            <a:ext cx="4504862" cy="4008357"/>
          </a:xfrm>
          <a:prstGeom prst="rect">
            <a:avLst/>
          </a:prstGeom>
          <a:effectLst>
            <a:glow rad="228600">
              <a:schemeClr val="accent2">
                <a:satMod val="175000"/>
                <a:alpha val="40000"/>
              </a:schemeClr>
            </a:glow>
          </a:effectLst>
        </p:spPr>
      </p:pic>
      <p:sp>
        <p:nvSpPr>
          <p:cNvPr id="3" name="Rectangle 2"/>
          <p:cNvSpPr txBox="1">
            <a:spLocks noChangeArrowheads="1"/>
          </p:cNvSpPr>
          <p:nvPr/>
        </p:nvSpPr>
        <p:spPr>
          <a:xfrm>
            <a:off x="1524000" y="274638"/>
            <a:ext cx="91440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rgbClr val="0000FF"/>
                </a:solidFill>
                <a:latin typeface="Calibri"/>
                <a:ea typeface="ＭＳ Ｐゴシック" panose="020B0600070205080204" pitchFamily="34" charset="-128"/>
              </a:rPr>
              <a:t>Real-time Analysis</a:t>
            </a:r>
          </a:p>
        </p:txBody>
      </p:sp>
      <p:sp>
        <p:nvSpPr>
          <p:cNvPr id="4" name="Rectangle 3"/>
          <p:cNvSpPr txBox="1">
            <a:spLocks noChangeArrowheads="1"/>
          </p:cNvSpPr>
          <p:nvPr/>
        </p:nvSpPr>
        <p:spPr>
          <a:xfrm>
            <a:off x="5566612" y="1372890"/>
            <a:ext cx="4965031" cy="29878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sz="3600" dirty="0">
                <a:solidFill>
                  <a:prstClr val="black"/>
                </a:solidFill>
                <a:latin typeface="Calibri"/>
                <a:ea typeface="ＭＳ Ｐゴシック" panose="020B0600070205080204" pitchFamily="34" charset="-128"/>
              </a:rPr>
              <a:t>	Analytical methodologies need to be further developed to allow for real-time in-process monitoring and control prior to the formation of hazardous substances.</a:t>
            </a:r>
          </a:p>
          <a:p>
            <a:pPr marL="609600" indent="-609600"/>
            <a:endParaRPr lang="en-US" altLang="en-US" sz="3600" dirty="0">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193226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1138202">
            <a:off x="6126502" y="1304852"/>
            <a:ext cx="3044878" cy="4068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97201" y="1353424"/>
            <a:ext cx="1445804" cy="174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834253" y="1356853"/>
            <a:ext cx="1412694" cy="174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822846" y="3735897"/>
            <a:ext cx="1390621" cy="173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2271412" y="3206036"/>
            <a:ext cx="19300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solidFill>
                  <a:prstClr val="black"/>
                </a:solidFill>
              </a:rPr>
              <a:t>Jennifer Young</a:t>
            </a:r>
          </a:p>
        </p:txBody>
      </p:sp>
      <p:sp>
        <p:nvSpPr>
          <p:cNvPr id="7" name="TextBox 8"/>
          <p:cNvSpPr txBox="1">
            <a:spLocks noChangeArrowheads="1"/>
          </p:cNvSpPr>
          <p:nvPr/>
        </p:nvSpPr>
        <p:spPr bwMode="auto">
          <a:xfrm>
            <a:off x="4008354" y="3206036"/>
            <a:ext cx="11712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solidFill>
                  <a:prstClr val="black"/>
                </a:solidFill>
              </a:rPr>
              <a:t>Liz </a:t>
            </a:r>
            <a:r>
              <a:rPr lang="en-US" altLang="en-US" sz="1600" dirty="0" err="1">
                <a:solidFill>
                  <a:prstClr val="black"/>
                </a:solidFill>
              </a:rPr>
              <a:t>Gron</a:t>
            </a:r>
            <a:endParaRPr lang="en-US" altLang="en-US" sz="1600" dirty="0">
              <a:solidFill>
                <a:prstClr val="black"/>
              </a:solidFill>
            </a:endParaRPr>
          </a:p>
        </p:txBody>
      </p:sp>
      <p:sp>
        <p:nvSpPr>
          <p:cNvPr id="8" name="TextBox 9"/>
          <p:cNvSpPr txBox="1">
            <a:spLocks noChangeArrowheads="1"/>
          </p:cNvSpPr>
          <p:nvPr/>
        </p:nvSpPr>
        <p:spPr bwMode="auto">
          <a:xfrm>
            <a:off x="2767275" y="5588509"/>
            <a:ext cx="20045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solidFill>
                  <a:prstClr val="black"/>
                </a:solidFill>
              </a:rPr>
              <a:t>Lawrence Keith</a:t>
            </a:r>
          </a:p>
        </p:txBody>
      </p:sp>
      <p:sp>
        <p:nvSpPr>
          <p:cNvPr id="9" name="TextBox 8"/>
          <p:cNvSpPr txBox="1"/>
          <p:nvPr/>
        </p:nvSpPr>
        <p:spPr>
          <a:xfrm>
            <a:off x="1543687" y="6425967"/>
            <a:ext cx="3260764" cy="369332"/>
          </a:xfrm>
          <a:prstGeom prst="rect">
            <a:avLst/>
          </a:prstGeom>
          <a:noFill/>
        </p:spPr>
        <p:txBody>
          <a:bodyPr wrap="none" rtlCol="0">
            <a:spAutoFit/>
          </a:bodyPr>
          <a:lstStyle/>
          <a:p>
            <a:r>
              <a:rPr lang="en-US" i="1" dirty="0">
                <a:solidFill>
                  <a:prstClr val="black"/>
                </a:solidFill>
                <a:latin typeface="Calibri"/>
              </a:rPr>
              <a:t>Chem. Rev.</a:t>
            </a:r>
            <a:r>
              <a:rPr lang="en-US" dirty="0">
                <a:solidFill>
                  <a:prstClr val="black"/>
                </a:solidFill>
                <a:latin typeface="Calibri"/>
              </a:rPr>
              <a:t> </a:t>
            </a:r>
            <a:r>
              <a:rPr lang="en-US" b="1" dirty="0">
                <a:solidFill>
                  <a:prstClr val="black"/>
                </a:solidFill>
                <a:latin typeface="Calibri"/>
              </a:rPr>
              <a:t>2007</a:t>
            </a:r>
            <a:r>
              <a:rPr lang="en-US" dirty="0">
                <a:solidFill>
                  <a:prstClr val="black"/>
                </a:solidFill>
                <a:latin typeface="Calibri"/>
              </a:rPr>
              <a:t> 107, 2695-2706</a:t>
            </a:r>
          </a:p>
        </p:txBody>
      </p:sp>
      <p:sp>
        <p:nvSpPr>
          <p:cNvPr id="10" name="TextBox 9"/>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Green Analytical Methodologies</a:t>
            </a:r>
          </a:p>
        </p:txBody>
      </p:sp>
    </p:spTree>
    <p:extLst>
      <p:ext uri="{BB962C8B-B14F-4D97-AF65-F5344CB8AC3E}">
        <p14:creationId xmlns:p14="http://schemas.microsoft.com/office/powerpoint/2010/main" val="6922964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980501" y="706773"/>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prstClr val="black"/>
                </a:solidFill>
                <a:latin typeface="Calibri"/>
                <a:ea typeface="ＭＳ Ｐゴシック" panose="020B0600070205080204" pitchFamily="34" charset="-128"/>
              </a:rPr>
              <a:t>Gains in quality, safety and/or efficiency will vary depending on the product and are likely to come from:</a:t>
            </a:r>
          </a:p>
          <a:p>
            <a:pPr lvl="1"/>
            <a:r>
              <a:rPr lang="en-US" altLang="en-US" dirty="0">
                <a:solidFill>
                  <a:prstClr val="black"/>
                </a:solidFill>
                <a:latin typeface="Calibri"/>
                <a:ea typeface="ＭＳ Ｐゴシック" panose="020B0600070205080204" pitchFamily="34" charset="-128"/>
              </a:rPr>
              <a:t>Reducing production cycle times by using on-, in-, and/or at-line measurements and controls. </a:t>
            </a:r>
            <a:r>
              <a:rPr lang="en-US" altLang="en-US" b="1" dirty="0">
                <a:solidFill>
                  <a:srgbClr val="33CC33"/>
                </a:solidFill>
                <a:latin typeface="Calibri"/>
                <a:ea typeface="ＭＳ Ｐゴシック" panose="020B0600070205080204" pitchFamily="34" charset="-128"/>
              </a:rPr>
              <a:t>Energy reduction</a:t>
            </a:r>
            <a:endParaRPr lang="en-US" altLang="en-US" b="1" dirty="0">
              <a:solidFill>
                <a:prstClr val="black"/>
              </a:solidFill>
              <a:latin typeface="Calibri"/>
              <a:ea typeface="ＭＳ Ｐゴシック" panose="020B0600070205080204" pitchFamily="34" charset="-128"/>
            </a:endParaRPr>
          </a:p>
          <a:p>
            <a:pPr lvl="1"/>
            <a:r>
              <a:rPr lang="en-US" altLang="en-US" dirty="0">
                <a:solidFill>
                  <a:prstClr val="black"/>
                </a:solidFill>
                <a:latin typeface="Calibri"/>
                <a:ea typeface="ＭＳ Ｐゴシック" panose="020B0600070205080204" pitchFamily="34" charset="-128"/>
              </a:rPr>
              <a:t>Preventing rejects, scrap, and re-processing. </a:t>
            </a:r>
            <a:r>
              <a:rPr lang="en-US" altLang="en-US" b="1" dirty="0">
                <a:solidFill>
                  <a:srgbClr val="33CC33"/>
                </a:solidFill>
                <a:latin typeface="Calibri"/>
                <a:ea typeface="ＭＳ Ｐゴシック" panose="020B0600070205080204" pitchFamily="34" charset="-128"/>
              </a:rPr>
              <a:t>Waste reduction</a:t>
            </a:r>
          </a:p>
          <a:p>
            <a:pPr lvl="1"/>
            <a:r>
              <a:rPr lang="en-US" altLang="en-US" dirty="0">
                <a:solidFill>
                  <a:prstClr val="black"/>
                </a:solidFill>
                <a:latin typeface="Calibri"/>
                <a:ea typeface="ＭＳ Ｐゴシック" panose="020B0600070205080204" pitchFamily="34" charset="-128"/>
              </a:rPr>
              <a:t>Considering the possibility of real time release. </a:t>
            </a:r>
          </a:p>
          <a:p>
            <a:pPr lvl="1"/>
            <a:r>
              <a:rPr lang="en-US" altLang="en-US" dirty="0">
                <a:solidFill>
                  <a:prstClr val="black"/>
                </a:solidFill>
                <a:latin typeface="Calibri"/>
                <a:ea typeface="ＭＳ Ｐゴシック" panose="020B0600070205080204" pitchFamily="34" charset="-128"/>
              </a:rPr>
              <a:t>Increasing automation to improve operator safety and reduce human error. </a:t>
            </a:r>
            <a:r>
              <a:rPr lang="en-US" altLang="en-US" b="1" dirty="0">
                <a:solidFill>
                  <a:srgbClr val="33CC33"/>
                </a:solidFill>
                <a:latin typeface="Calibri"/>
                <a:ea typeface="ＭＳ Ｐゴシック" panose="020B0600070205080204" pitchFamily="34" charset="-128"/>
              </a:rPr>
              <a:t>Safety</a:t>
            </a:r>
          </a:p>
          <a:p>
            <a:pPr lvl="1"/>
            <a:r>
              <a:rPr lang="en-US" altLang="en-US" dirty="0">
                <a:solidFill>
                  <a:prstClr val="black"/>
                </a:solidFill>
                <a:latin typeface="Calibri"/>
                <a:ea typeface="ＭＳ Ｐゴシック" panose="020B0600070205080204" pitchFamily="34" charset="-128"/>
              </a:rPr>
              <a:t>Facilitating continuous processing to improve efficiency and manage variability </a:t>
            </a:r>
          </a:p>
          <a:p>
            <a:pPr lvl="2"/>
            <a:r>
              <a:rPr lang="en-US" altLang="en-US" sz="1800" dirty="0">
                <a:solidFill>
                  <a:prstClr val="black"/>
                </a:solidFill>
                <a:latin typeface="Calibri"/>
                <a:ea typeface="ＭＳ Ｐゴシック" panose="020B0600070205080204" pitchFamily="34" charset="-128"/>
              </a:rPr>
              <a:t>Using small-scale equipment (to eliminate certain scale-up issues) and dedicated manufacturing facilities. </a:t>
            </a:r>
            <a:r>
              <a:rPr lang="en-US" altLang="en-US" sz="1800" b="1" dirty="0">
                <a:solidFill>
                  <a:srgbClr val="33CC33"/>
                </a:solidFill>
                <a:latin typeface="Calibri"/>
                <a:ea typeface="ＭＳ Ｐゴシック" panose="020B0600070205080204" pitchFamily="34" charset="-128"/>
              </a:rPr>
              <a:t>Process Intensification</a:t>
            </a:r>
          </a:p>
          <a:p>
            <a:pPr lvl="2"/>
            <a:r>
              <a:rPr lang="en-US" altLang="en-US" sz="1800" dirty="0">
                <a:solidFill>
                  <a:prstClr val="black"/>
                </a:solidFill>
                <a:latin typeface="Calibri"/>
                <a:ea typeface="ＭＳ Ｐゴシック" panose="020B0600070205080204" pitchFamily="34" charset="-128"/>
              </a:rPr>
              <a:t>Improving energy and material use and increasing capacity. </a:t>
            </a:r>
            <a:r>
              <a:rPr lang="en-US" altLang="en-US" sz="1800" b="1" dirty="0">
                <a:solidFill>
                  <a:srgbClr val="33CC33"/>
                </a:solidFill>
                <a:latin typeface="Calibri"/>
                <a:ea typeface="ＭＳ Ｐゴシック" panose="020B0600070205080204" pitchFamily="34" charset="-128"/>
              </a:rPr>
              <a:t>Energy</a:t>
            </a:r>
          </a:p>
          <a:p>
            <a:endParaRPr lang="en-US" altLang="en-US" dirty="0">
              <a:solidFill>
                <a:prstClr val="black"/>
              </a:solidFill>
              <a:latin typeface="Calibri"/>
              <a:ea typeface="ＭＳ Ｐゴシック" panose="020B0600070205080204" pitchFamily="34" charset="-128"/>
            </a:endParaRPr>
          </a:p>
        </p:txBody>
      </p:sp>
      <p:sp>
        <p:nvSpPr>
          <p:cNvPr id="3" name="TextBox 2"/>
          <p:cNvSpPr txBox="1"/>
          <p:nvPr/>
        </p:nvSpPr>
        <p:spPr>
          <a:xfrm>
            <a:off x="1524000" y="121920"/>
            <a:ext cx="9144000" cy="461665"/>
          </a:xfrm>
          <a:prstGeom prst="rect">
            <a:avLst/>
          </a:prstGeom>
          <a:noFill/>
        </p:spPr>
        <p:txBody>
          <a:bodyPr wrap="square" rtlCol="0">
            <a:spAutoFit/>
          </a:bodyPr>
          <a:lstStyle/>
          <a:p>
            <a:pPr algn="ctr"/>
            <a:r>
              <a:rPr lang="en-US" sz="2400" b="1" dirty="0">
                <a:solidFill>
                  <a:srgbClr val="0000FF"/>
                </a:solidFill>
                <a:latin typeface="Calibri"/>
              </a:rPr>
              <a:t>Relationship to Green Chemistry</a:t>
            </a:r>
          </a:p>
        </p:txBody>
      </p:sp>
    </p:spTree>
    <p:extLst>
      <p:ext uri="{BB962C8B-B14F-4D97-AF65-F5344CB8AC3E}">
        <p14:creationId xmlns:p14="http://schemas.microsoft.com/office/powerpoint/2010/main" val="27332821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447AD67-C2BD-4650-8269-F2F5A0EBC9A1}"/>
              </a:ext>
            </a:extLst>
          </p:cNvPr>
          <p:cNvSpPr/>
          <p:nvPr/>
        </p:nvSpPr>
        <p:spPr>
          <a:xfrm>
            <a:off x="6223246" y="4924053"/>
            <a:ext cx="4351957" cy="1310462"/>
          </a:xfrm>
          <a:prstGeom prst="roundRect">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2"/>
          <p:cNvSpPr txBox="1">
            <a:spLocks noChangeArrowheads="1"/>
          </p:cNvSpPr>
          <p:nvPr/>
        </p:nvSpPr>
        <p:spPr bwMode="auto">
          <a:xfrm>
            <a:off x="1320258" y="1838527"/>
            <a:ext cx="46875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x-none" sz="2000" dirty="0">
                <a:solidFill>
                  <a:srgbClr val="000000"/>
                </a:solidFill>
                <a:latin typeface="Arial" panose="020B0604020202020204" pitchFamily="34" charset="0"/>
                <a:cs typeface="Arial" panose="020B0604020202020204" pitchFamily="34" charset="0"/>
              </a:rPr>
              <a:t>Real time analysis for a chemist is the process of “checking the progress of chemical reactions as it happens”.</a:t>
            </a:r>
          </a:p>
        </p:txBody>
      </p:sp>
      <p:sp>
        <p:nvSpPr>
          <p:cNvPr id="3" name="TextBox 3"/>
          <p:cNvSpPr txBox="1">
            <a:spLocks noChangeArrowheads="1"/>
          </p:cNvSpPr>
          <p:nvPr/>
        </p:nvSpPr>
        <p:spPr bwMode="auto">
          <a:xfrm>
            <a:off x="6345044" y="5064816"/>
            <a:ext cx="413388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just" eaLnBrk="1" hangingPunct="1"/>
            <a:r>
              <a:rPr lang="en-US" altLang="x-none" sz="2000" b="1" dirty="0">
                <a:solidFill>
                  <a:srgbClr val="000000"/>
                </a:solidFill>
                <a:latin typeface="Arial" panose="020B0604020202020204" pitchFamily="34" charset="0"/>
                <a:cs typeface="Arial" panose="020B0604020202020204" pitchFamily="34" charset="0"/>
              </a:rPr>
              <a:t>Knowing when your product is “done” can save a lot of waste, time, and energy!</a:t>
            </a:r>
          </a:p>
        </p:txBody>
      </p:sp>
      <p:pic>
        <p:nvPicPr>
          <p:cNvPr id="4" name="Picture 4" descr="http://www.offthemark.com/site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John\AppData\Local\Microsoft\Windows\Temporary Internet Files\Content.IE5\R1PK7V5N\MPj0409576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2303" y="2895809"/>
            <a:ext cx="4283502" cy="3423755"/>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PLC-FPL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7999" y="1737846"/>
            <a:ext cx="4133882" cy="3108181"/>
          </a:xfrm>
          <a:prstGeom prst="roundRect">
            <a:avLst>
              <a:gd name="adj" fmla="val 16667"/>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DBFF9649-3679-41A0-98D7-B7F8A827F7FD}"/>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72D937B-F2C8-2D4C-B59A-1E377AF49F47}"/>
              </a:ext>
            </a:extLst>
          </p:cNvPr>
          <p:cNvSpPr/>
          <p:nvPr/>
        </p:nvSpPr>
        <p:spPr>
          <a:xfrm>
            <a:off x="863115" y="6564086"/>
            <a:ext cx="3799695" cy="276999"/>
          </a:xfrm>
          <a:prstGeom prst="rect">
            <a:avLst/>
          </a:prstGeom>
        </p:spPr>
        <p:txBody>
          <a:bodyPr wrap="square">
            <a:spAutoFit/>
          </a:bodyPr>
          <a:lstStyle/>
          <a:p>
            <a:pPr lvl="0"/>
            <a:r>
              <a:rPr lang="en-US" sz="1200" dirty="0">
                <a:solidFill>
                  <a:prstClr val="white">
                    <a:lumMod val="65000"/>
                  </a:prstClr>
                </a:solidFill>
                <a:latin typeface="Arial" panose="020B0604020202020204" pitchFamily="34" charset="0"/>
                <a:cs typeface="Arial" panose="020B0604020202020204" pitchFamily="34" charset="0"/>
              </a:rPr>
              <a:t>Image: Wikimedia Commons</a:t>
            </a:r>
          </a:p>
        </p:txBody>
      </p:sp>
      <p:sp>
        <p:nvSpPr>
          <p:cNvPr id="14" name="TextBox 13">
            <a:extLst>
              <a:ext uri="{FF2B5EF4-FFF2-40B4-BE49-F238E27FC236}">
                <a16:creationId xmlns:a16="http://schemas.microsoft.com/office/drawing/2014/main" id="{A9A080E1-E93E-46EE-B3DC-C9C2EB4EA7CA}"/>
              </a:ext>
            </a:extLst>
          </p:cNvPr>
          <p:cNvSpPr txBox="1"/>
          <p:nvPr/>
        </p:nvSpPr>
        <p:spPr>
          <a:xfrm>
            <a:off x="1691673" y="452286"/>
            <a:ext cx="1068292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Real-time Analysis for Pollution Prevention</a:t>
            </a:r>
          </a:p>
        </p:txBody>
      </p:sp>
      <p:pic>
        <p:nvPicPr>
          <p:cNvPr id="15" name="Picture 14">
            <a:extLst>
              <a:ext uri="{FF2B5EF4-FFF2-40B4-BE49-F238E27FC236}">
                <a16:creationId xmlns:a16="http://schemas.microsoft.com/office/drawing/2014/main" id="{71A872BD-F376-4FAC-80A9-30D280069A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84" y="267381"/>
            <a:ext cx="1700136" cy="1126596"/>
          </a:xfrm>
          <a:prstGeom prst="rect">
            <a:avLst/>
          </a:prstGeom>
        </p:spPr>
      </p:pic>
    </p:spTree>
    <p:extLst>
      <p:ext uri="{BB962C8B-B14F-4D97-AF65-F5344CB8AC3E}">
        <p14:creationId xmlns:p14="http://schemas.microsoft.com/office/powerpoint/2010/main" val="155811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79815" y="1728774"/>
            <a:ext cx="4465638" cy="4256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prstClr val="black"/>
                </a:solidFill>
                <a:latin typeface="Calibri"/>
              </a:rPr>
              <a:t>Inventory controls</a:t>
            </a:r>
          </a:p>
        </p:txBody>
      </p:sp>
      <p:sp>
        <p:nvSpPr>
          <p:cNvPr id="3" name="Title 2"/>
          <p:cNvSpPr txBox="1">
            <a:spLocks/>
          </p:cNvSpPr>
          <p:nvPr/>
        </p:nvSpPr>
        <p:spPr>
          <a:xfrm>
            <a:off x="2042160" y="47892"/>
            <a:ext cx="8229600" cy="5397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0000FF"/>
                </a:solidFill>
                <a:latin typeface="Calibri"/>
              </a:rPr>
              <a:t>Approaches to Pollution Prevention</a:t>
            </a:r>
            <a:endParaRPr lang="en-US" dirty="0">
              <a:solidFill>
                <a:prstClr val="black"/>
              </a:solidFill>
              <a:latin typeface="Calibri"/>
            </a:endParaRPr>
          </a:p>
        </p:txBody>
      </p:sp>
      <p:sp>
        <p:nvSpPr>
          <p:cNvPr id="4" name="Rectangle 3"/>
          <p:cNvSpPr txBox="1">
            <a:spLocks noChangeArrowheads="1"/>
          </p:cNvSpPr>
          <p:nvPr/>
        </p:nvSpPr>
        <p:spPr>
          <a:xfrm>
            <a:off x="3979815" y="2375222"/>
            <a:ext cx="4465638" cy="4428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prstClr val="black"/>
                </a:solidFill>
                <a:latin typeface="Calibri"/>
              </a:rPr>
              <a:t>Process controls</a:t>
            </a:r>
          </a:p>
        </p:txBody>
      </p:sp>
      <p:sp>
        <p:nvSpPr>
          <p:cNvPr id="5" name="Rectangle 3"/>
          <p:cNvSpPr txBox="1">
            <a:spLocks noChangeArrowheads="1"/>
          </p:cNvSpPr>
          <p:nvPr/>
        </p:nvSpPr>
        <p:spPr>
          <a:xfrm>
            <a:off x="3979815" y="3038901"/>
            <a:ext cx="4465638" cy="506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prstClr val="black"/>
                </a:solidFill>
                <a:latin typeface="Calibri"/>
              </a:rPr>
              <a:t>In-process recycling</a:t>
            </a:r>
          </a:p>
        </p:txBody>
      </p:sp>
      <p:sp>
        <p:nvSpPr>
          <p:cNvPr id="6" name="Rectangle 3"/>
          <p:cNvSpPr txBox="1">
            <a:spLocks noChangeArrowheads="1"/>
          </p:cNvSpPr>
          <p:nvPr/>
        </p:nvSpPr>
        <p:spPr>
          <a:xfrm>
            <a:off x="3979815" y="4471853"/>
            <a:ext cx="4465638" cy="5094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srgbClr val="009900"/>
                </a:solidFill>
                <a:latin typeface="Calibri"/>
              </a:rPr>
              <a:t>Green Chemistry</a:t>
            </a:r>
            <a:endParaRPr lang="en-US" altLang="en-US" sz="3600" dirty="0">
              <a:solidFill>
                <a:srgbClr val="009900"/>
              </a:solidFill>
              <a:latin typeface="Calibri"/>
            </a:endParaRPr>
          </a:p>
        </p:txBody>
      </p:sp>
      <p:sp>
        <p:nvSpPr>
          <p:cNvPr id="7" name="Rectangle 3"/>
          <p:cNvSpPr txBox="1">
            <a:spLocks noChangeArrowheads="1"/>
          </p:cNvSpPr>
          <p:nvPr/>
        </p:nvSpPr>
        <p:spPr>
          <a:xfrm>
            <a:off x="3979815" y="3765718"/>
            <a:ext cx="4465638" cy="485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solidFill>
                  <a:prstClr val="black"/>
                </a:solidFill>
                <a:latin typeface="Calibri"/>
              </a:rPr>
              <a:t>Housekeeping changes</a:t>
            </a:r>
          </a:p>
        </p:txBody>
      </p:sp>
    </p:spTree>
    <p:extLst>
      <p:ext uri="{BB962C8B-B14F-4D97-AF65-F5344CB8AC3E}">
        <p14:creationId xmlns:p14="http://schemas.microsoft.com/office/powerpoint/2010/main" val="128276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a:xfrm>
            <a:off x="960058" y="1742363"/>
            <a:ext cx="9962866" cy="650292"/>
          </a:xfrm>
        </p:spPr>
        <p:txBody>
          <a:bodyPr>
            <a:normAutofit fontScale="90000"/>
          </a:bodyPr>
          <a:lstStyle/>
          <a:p>
            <a:pPr marL="363538" algn="ctr"/>
            <a:r>
              <a:rPr lang="en-US" altLang="x-none" sz="3400" b="1" dirty="0">
                <a:latin typeface="Arial" panose="020B0604020202020204" pitchFamily="34" charset="0"/>
                <a:ea typeface="ＭＳ Ｐゴシック" charset="-128"/>
                <a:cs typeface="Arial" panose="020B0604020202020204" pitchFamily="34" charset="0"/>
              </a:rPr>
              <a:t>What Does Green Analytical Chemistry Mean?</a:t>
            </a:r>
          </a:p>
        </p:txBody>
      </p:sp>
      <p:sp>
        <p:nvSpPr>
          <p:cNvPr id="137218" name="Rectangle 3"/>
          <p:cNvSpPr>
            <a:spLocks noGrp="1" noChangeArrowheads="1"/>
          </p:cNvSpPr>
          <p:nvPr>
            <p:ph type="body" idx="1"/>
          </p:nvPr>
        </p:nvSpPr>
        <p:spPr>
          <a:xfrm>
            <a:off x="1113252" y="2451325"/>
            <a:ext cx="10192057" cy="757130"/>
          </a:xfrm>
        </p:spPr>
        <p:txBody>
          <a:bodyPr wrap="square">
            <a:spAutoFit/>
          </a:bodyPr>
          <a:lstStyle/>
          <a:p>
            <a:pPr marL="0" indent="0" algn="ctr">
              <a:buNone/>
            </a:pPr>
            <a:r>
              <a:rPr lang="en-US" altLang="x-none" sz="2400" b="1" dirty="0">
                <a:solidFill>
                  <a:srgbClr val="00B050"/>
                </a:solidFill>
                <a:latin typeface="Arial" panose="020B0604020202020204" pitchFamily="34" charset="0"/>
                <a:ea typeface="ＭＳ Ｐゴシック" charset="-128"/>
                <a:cs typeface="Arial" panose="020B0604020202020204" pitchFamily="34" charset="0"/>
              </a:rPr>
              <a:t>Green Chemistry</a:t>
            </a:r>
            <a:r>
              <a:rPr lang="en-US" altLang="x-none" sz="2400" dirty="0">
                <a:latin typeface="Arial" panose="020B0604020202020204" pitchFamily="34" charset="0"/>
                <a:ea typeface="ＭＳ Ｐゴシック" charset="-128"/>
                <a:cs typeface="Arial" panose="020B0604020202020204" pitchFamily="34" charset="0"/>
              </a:rPr>
              <a:t> is applicable to all chemical processes, including the methods, protocols and processes of </a:t>
            </a:r>
            <a:r>
              <a:rPr lang="en-US" altLang="x-none" sz="2400" b="1" dirty="0">
                <a:solidFill>
                  <a:srgbClr val="00B0F0"/>
                </a:solidFill>
                <a:latin typeface="Arial" panose="020B0604020202020204" pitchFamily="34" charset="0"/>
                <a:ea typeface="ＭＳ Ｐゴシック" charset="-128"/>
                <a:cs typeface="Arial" panose="020B0604020202020204" pitchFamily="34" charset="0"/>
              </a:rPr>
              <a:t>analytical chemistry</a:t>
            </a:r>
            <a:r>
              <a:rPr lang="en-US" altLang="x-none" sz="2400" dirty="0">
                <a:latin typeface="Arial" panose="020B0604020202020204" pitchFamily="34" charset="0"/>
                <a:ea typeface="ＭＳ Ｐゴシック" charset="-128"/>
                <a:cs typeface="Arial" panose="020B0604020202020204" pitchFamily="34" charset="0"/>
              </a:rPr>
              <a:t>.</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6629" y="3403022"/>
            <a:ext cx="8485713" cy="3048606"/>
          </a:xfrm>
          <a:prstGeom prst="rect">
            <a:avLst/>
          </a:prstGeom>
        </p:spPr>
      </p:pic>
      <p:sp>
        <p:nvSpPr>
          <p:cNvPr id="5" name="TextBox 4"/>
          <p:cNvSpPr txBox="1"/>
          <p:nvPr/>
        </p:nvSpPr>
        <p:spPr>
          <a:xfrm>
            <a:off x="715548" y="6581001"/>
            <a:ext cx="1361270" cy="276999"/>
          </a:xfrm>
          <a:prstGeom prst="rect">
            <a:avLst/>
          </a:prstGeom>
          <a:noFill/>
        </p:spPr>
        <p:txBody>
          <a:bodyPr wrap="none" rtlCol="0">
            <a:spAutoFit/>
          </a:bodyPr>
          <a:lstStyle/>
          <a:p>
            <a:r>
              <a:rPr lang="en-US" sz="1200" dirty="0">
                <a:solidFill>
                  <a:schemeClr val="bg1">
                    <a:lumMod val="50000"/>
                  </a:schemeClr>
                </a:solidFill>
                <a:latin typeface="Arial" panose="020B0604020202020204" pitchFamily="34" charset="0"/>
                <a:cs typeface="Arial" panose="020B0604020202020204" pitchFamily="34" charset="0"/>
              </a:rPr>
              <a:t>Image: Wikipedia</a:t>
            </a:r>
          </a:p>
        </p:txBody>
      </p:sp>
      <p:cxnSp>
        <p:nvCxnSpPr>
          <p:cNvPr id="6" name="Straight Connector 5">
            <a:extLst>
              <a:ext uri="{FF2B5EF4-FFF2-40B4-BE49-F238E27FC236}">
                <a16:creationId xmlns:a16="http://schemas.microsoft.com/office/drawing/2014/main" id="{F04D6EE5-DE80-4011-92F3-18333C9BE572}"/>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DFB09B-0DD6-46F6-B862-E4B2F111863D}"/>
              </a:ext>
            </a:extLst>
          </p:cNvPr>
          <p:cNvSpPr txBox="1"/>
          <p:nvPr/>
        </p:nvSpPr>
        <p:spPr>
          <a:xfrm>
            <a:off x="1691673" y="452286"/>
            <a:ext cx="1068292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Real-time Analysis for Pollution Prevention</a:t>
            </a:r>
          </a:p>
        </p:txBody>
      </p:sp>
      <p:pic>
        <p:nvPicPr>
          <p:cNvPr id="10" name="Picture 9">
            <a:extLst>
              <a:ext uri="{FF2B5EF4-FFF2-40B4-BE49-F238E27FC236}">
                <a16:creationId xmlns:a16="http://schemas.microsoft.com/office/drawing/2014/main" id="{99CB6948-7303-45DE-A007-1E160C1D29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84" y="267381"/>
            <a:ext cx="1700136" cy="1126596"/>
          </a:xfrm>
          <a:prstGeom prst="rect">
            <a:avLst/>
          </a:prstGeom>
        </p:spPr>
      </p:pic>
    </p:spTree>
    <p:extLst>
      <p:ext uri="{BB962C8B-B14F-4D97-AF65-F5344CB8AC3E}">
        <p14:creationId xmlns:p14="http://schemas.microsoft.com/office/powerpoint/2010/main" val="1596190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a:xfrm>
            <a:off x="1" y="1630653"/>
            <a:ext cx="8229600" cy="961901"/>
          </a:xfrm>
        </p:spPr>
        <p:txBody>
          <a:bodyPr>
            <a:noAutofit/>
          </a:bodyPr>
          <a:lstStyle/>
          <a:p>
            <a:pPr>
              <a:lnSpc>
                <a:spcPct val="100000"/>
              </a:lnSpc>
            </a:pPr>
            <a:r>
              <a:rPr lang="en-US" altLang="x-none" sz="2400" b="1" dirty="0">
                <a:latin typeface="Arial" panose="020B0604020202020204" pitchFamily="34" charset="0"/>
                <a:ea typeface="ＭＳ Ｐゴシック" charset="-128"/>
                <a:cs typeface="Arial" panose="020B0604020202020204" pitchFamily="34" charset="0"/>
              </a:rPr>
              <a:t>Examples of Green Analytical Chemistry Methodologies</a:t>
            </a:r>
          </a:p>
        </p:txBody>
      </p:sp>
      <p:pic>
        <p:nvPicPr>
          <p:cNvPr id="4" name="Picture 3"/>
          <p:cNvPicPr>
            <a:picLocks noChangeAspect="1"/>
          </p:cNvPicPr>
          <p:nvPr/>
        </p:nvPicPr>
        <p:blipFill>
          <a:blip r:embed="rId3"/>
          <a:stretch>
            <a:fillRect/>
          </a:stretch>
        </p:blipFill>
        <p:spPr>
          <a:xfrm>
            <a:off x="1264856" y="3022860"/>
            <a:ext cx="2857500" cy="2844800"/>
          </a:xfrm>
          <a:prstGeom prst="rect">
            <a:avLst/>
          </a:prstGeom>
        </p:spPr>
      </p:pic>
      <p:sp>
        <p:nvSpPr>
          <p:cNvPr id="5" name="Rectangle 4"/>
          <p:cNvSpPr/>
          <p:nvPr/>
        </p:nvSpPr>
        <p:spPr>
          <a:xfrm>
            <a:off x="183246" y="2384081"/>
            <a:ext cx="5317824" cy="456535"/>
          </a:xfrm>
          <a:prstGeom prst="rect">
            <a:avLst/>
          </a:prstGeom>
        </p:spPr>
        <p:txBody>
          <a:bodyPr wrap="square">
            <a:spAutoFit/>
          </a:bodyPr>
          <a:lstStyle/>
          <a:p>
            <a:pPr>
              <a:lnSpc>
                <a:spcPct val="150000"/>
              </a:lnSpc>
            </a:pPr>
            <a:r>
              <a:rPr lang="en-US" altLang="x-none" dirty="0">
                <a:latin typeface="Arial" panose="020B0604020202020204" pitchFamily="34" charset="0"/>
                <a:ea typeface="ＭＳ Ｐゴシック" charset="-128"/>
                <a:cs typeface="Arial" panose="020B0604020202020204" pitchFamily="34" charset="0"/>
              </a:rPr>
              <a:t>X-ray fluorescence detection for multi-metal matrix</a:t>
            </a:r>
          </a:p>
        </p:txBody>
      </p:sp>
      <p:sp>
        <p:nvSpPr>
          <p:cNvPr id="3" name="TextBox 2">
            <a:extLst>
              <a:ext uri="{FF2B5EF4-FFF2-40B4-BE49-F238E27FC236}">
                <a16:creationId xmlns:a16="http://schemas.microsoft.com/office/drawing/2014/main" id="{BD58177E-793F-4BE9-AE84-FC31FBCFA108}"/>
              </a:ext>
            </a:extLst>
          </p:cNvPr>
          <p:cNvSpPr txBox="1"/>
          <p:nvPr/>
        </p:nvSpPr>
        <p:spPr>
          <a:xfrm>
            <a:off x="773071" y="6357155"/>
            <a:ext cx="9603828" cy="646331"/>
          </a:xfrm>
          <a:prstGeom prst="rect">
            <a:avLst/>
          </a:prstGeom>
          <a:noFill/>
        </p:spPr>
        <p:txBody>
          <a:bodyPr wrap="square" rtlCol="0">
            <a:spAutoFit/>
          </a:bodyPr>
          <a:lstStyle/>
          <a:p>
            <a:r>
              <a:rPr lang="en-US" sz="1200" dirty="0">
                <a:solidFill>
                  <a:schemeClr val="bg1">
                    <a:lumMod val="50000"/>
                  </a:schemeClr>
                </a:solidFill>
              </a:rPr>
              <a:t>Image Sources: https://www.thermofisher.com, https://www.intechopen.com/books/herbicides-advances-in-research/recent-advances-in-the-extraction-of-triazines-from-water-samples, </a:t>
            </a:r>
            <a:r>
              <a:rPr lang="de-DE" sz="1200" dirty="0"/>
              <a:t>J. P. McMullen, M. T. Stone, S. L. Buchwald and K. F. Jensen, Angew. Chem., 2010, 39, 7230</a:t>
            </a:r>
            <a:endParaRPr lang="en-CA" sz="1200" dirty="0"/>
          </a:p>
          <a:p>
            <a:endParaRPr lang="en-US" sz="1200" dirty="0">
              <a:solidFill>
                <a:schemeClr val="bg1">
                  <a:lumMod val="50000"/>
                </a:schemeClr>
              </a:solidFill>
            </a:endParaRPr>
          </a:p>
        </p:txBody>
      </p:sp>
      <p:cxnSp>
        <p:nvCxnSpPr>
          <p:cNvPr id="10" name="Straight Connector 9">
            <a:extLst>
              <a:ext uri="{FF2B5EF4-FFF2-40B4-BE49-F238E27FC236}">
                <a16:creationId xmlns:a16="http://schemas.microsoft.com/office/drawing/2014/main" id="{225F82F8-61D0-431B-B072-5B5DB191C6D3}"/>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69647" y="3264242"/>
            <a:ext cx="4226805" cy="2236405"/>
          </a:xfrm>
          <a:prstGeom prst="rect">
            <a:avLst/>
          </a:prstGeom>
        </p:spPr>
      </p:pic>
      <p:sp>
        <p:nvSpPr>
          <p:cNvPr id="16" name="Down Arrow 15"/>
          <p:cNvSpPr/>
          <p:nvPr/>
        </p:nvSpPr>
        <p:spPr>
          <a:xfrm rot="10800000">
            <a:off x="7222734" y="5029200"/>
            <a:ext cx="3810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6751459" y="5419558"/>
            <a:ext cx="140447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Desired product</a:t>
            </a:r>
          </a:p>
        </p:txBody>
      </p:sp>
      <p:sp>
        <p:nvSpPr>
          <p:cNvPr id="18" name="Rectangle 17"/>
          <p:cNvSpPr/>
          <p:nvPr/>
        </p:nvSpPr>
        <p:spPr>
          <a:xfrm>
            <a:off x="4269647" y="2833866"/>
            <a:ext cx="3305002" cy="456535"/>
          </a:xfrm>
          <a:prstGeom prst="rect">
            <a:avLst/>
          </a:prstGeom>
        </p:spPr>
        <p:txBody>
          <a:bodyPr wrap="square">
            <a:spAutoFit/>
          </a:bodyPr>
          <a:lstStyle/>
          <a:p>
            <a:pPr>
              <a:lnSpc>
                <a:spcPct val="150000"/>
              </a:lnSpc>
            </a:pPr>
            <a:r>
              <a:rPr lang="en-US" altLang="x-none" dirty="0">
                <a:latin typeface="Arial" panose="020B0604020202020204" pitchFamily="34" charset="0"/>
                <a:ea typeface="ＭＳ Ｐゴシック" charset="-128"/>
                <a:cs typeface="Arial" panose="020B0604020202020204" pitchFamily="34" charset="0"/>
              </a:rPr>
              <a:t>In-line HPLC analyzer, on flow</a:t>
            </a:r>
          </a:p>
        </p:txBody>
      </p:sp>
      <p:sp>
        <p:nvSpPr>
          <p:cNvPr id="19" name="Down Arrow 18"/>
          <p:cNvSpPr/>
          <p:nvPr/>
        </p:nvSpPr>
        <p:spPr>
          <a:xfrm rot="10800000">
            <a:off x="4501493" y="5064102"/>
            <a:ext cx="381002" cy="602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3457382" y="5674850"/>
            <a:ext cx="246922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latin typeface="Arial" panose="020B0604020202020204" pitchFamily="34" charset="0"/>
                <a:cs typeface="Arial" panose="020B0604020202020204" pitchFamily="34" charset="0"/>
              </a:rPr>
              <a:t>Real-time adaptation of addition of </a:t>
            </a:r>
            <a:r>
              <a:rPr lang="en-US" sz="1400" b="1"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and </a:t>
            </a:r>
            <a:r>
              <a:rPr lang="en-US" sz="1400" b="1"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to max. </a:t>
            </a:r>
            <a:r>
              <a:rPr lang="en-US" sz="1400" b="1" dirty="0">
                <a:latin typeface="Arial" panose="020B0604020202020204" pitchFamily="34" charset="0"/>
                <a:cs typeface="Arial" panose="020B0604020202020204" pitchFamily="34" charset="0"/>
              </a:rPr>
              <a:t>3</a:t>
            </a:r>
          </a:p>
        </p:txBody>
      </p:sp>
      <p:sp>
        <p:nvSpPr>
          <p:cNvPr id="21" name="TextBox 20">
            <a:extLst>
              <a:ext uri="{FF2B5EF4-FFF2-40B4-BE49-F238E27FC236}">
                <a16:creationId xmlns:a16="http://schemas.microsoft.com/office/drawing/2014/main" id="{2A09410F-F2D8-4A23-9602-C63A56F14660}"/>
              </a:ext>
            </a:extLst>
          </p:cNvPr>
          <p:cNvSpPr txBox="1"/>
          <p:nvPr/>
        </p:nvSpPr>
        <p:spPr>
          <a:xfrm>
            <a:off x="1691673" y="452286"/>
            <a:ext cx="1068292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Real-time Analysis for Pollution Prevention</a:t>
            </a:r>
          </a:p>
        </p:txBody>
      </p:sp>
      <p:pic>
        <p:nvPicPr>
          <p:cNvPr id="22" name="Picture 21">
            <a:extLst>
              <a:ext uri="{FF2B5EF4-FFF2-40B4-BE49-F238E27FC236}">
                <a16:creationId xmlns:a16="http://schemas.microsoft.com/office/drawing/2014/main" id="{07104C20-80D0-4075-83E8-4E93AD9899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984" y="267381"/>
            <a:ext cx="1700136" cy="1126596"/>
          </a:xfrm>
          <a:prstGeom prst="rect">
            <a:avLst/>
          </a:prstGeom>
        </p:spPr>
      </p:pic>
      <p:pic>
        <p:nvPicPr>
          <p:cNvPr id="2" name="Picture 1">
            <a:extLst>
              <a:ext uri="{FF2B5EF4-FFF2-40B4-BE49-F238E27FC236}">
                <a16:creationId xmlns:a16="http://schemas.microsoft.com/office/drawing/2014/main" id="{890C6CEE-635B-479E-BF2F-79C6A5C7008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99505" y="1800188"/>
            <a:ext cx="3432964" cy="4297009"/>
          </a:xfrm>
          <a:prstGeom prst="rect">
            <a:avLst/>
          </a:prstGeom>
        </p:spPr>
      </p:pic>
    </p:spTree>
    <p:extLst>
      <p:ext uri="{BB962C8B-B14F-4D97-AF65-F5344CB8AC3E}">
        <p14:creationId xmlns:p14="http://schemas.microsoft.com/office/powerpoint/2010/main" val="20833802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54F22F-52EE-4B6E-93C5-E1CA5BB3ECBA}"/>
              </a:ext>
            </a:extLst>
          </p:cNvPr>
          <p:cNvSpPr txBox="1"/>
          <p:nvPr/>
        </p:nvSpPr>
        <p:spPr>
          <a:xfrm>
            <a:off x="848117" y="1976626"/>
            <a:ext cx="9294949"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2008 </a:t>
            </a:r>
            <a:r>
              <a:rPr lang="en-US" sz="2000" dirty="0" err="1">
                <a:latin typeface="Arial" panose="020B0604020202020204" pitchFamily="34" charset="0"/>
                <a:cs typeface="Arial" panose="020B0604020202020204" pitchFamily="34" charset="0"/>
              </a:rPr>
              <a:t>Naclo</a:t>
            </a:r>
            <a:r>
              <a:rPr lang="en-US" sz="2000" dirty="0">
                <a:latin typeface="Arial" panose="020B0604020202020204" pitchFamily="34" charset="0"/>
                <a:cs typeface="Arial" panose="020B0604020202020204" pitchFamily="34" charset="0"/>
              </a:rPr>
              <a:t> Company won the </a:t>
            </a:r>
            <a:r>
              <a:rPr lang="en-US" sz="2000" i="1" dirty="0">
                <a:latin typeface="Arial" panose="020B0604020202020204" pitchFamily="34" charset="0"/>
                <a:cs typeface="Arial" panose="020B0604020202020204" pitchFamily="34" charset="0"/>
              </a:rPr>
              <a:t>EPA Greener Reaction Conditions Award</a:t>
            </a:r>
            <a:r>
              <a:rPr lang="en-US" sz="2000" dirty="0">
                <a:latin typeface="Arial" panose="020B0604020202020204" pitchFamily="34" charset="0"/>
                <a:cs typeface="Arial" panose="020B0604020202020204" pitchFamily="34" charset="0"/>
              </a:rPr>
              <a:t> for their innovative 3D TRASAR® Technology. </a:t>
            </a:r>
          </a:p>
        </p:txBody>
      </p:sp>
      <p:sp>
        <p:nvSpPr>
          <p:cNvPr id="6" name="TextBox 5">
            <a:extLst>
              <a:ext uri="{FF2B5EF4-FFF2-40B4-BE49-F238E27FC236}">
                <a16:creationId xmlns:a16="http://schemas.microsoft.com/office/drawing/2014/main" id="{A1414BFA-9E76-4674-BCC9-3FE4494ACF7F}"/>
              </a:ext>
            </a:extLst>
          </p:cNvPr>
          <p:cNvSpPr txBox="1"/>
          <p:nvPr/>
        </p:nvSpPr>
        <p:spPr>
          <a:xfrm>
            <a:off x="465906" y="1606424"/>
            <a:ext cx="7227620" cy="461665"/>
          </a:xfrm>
          <a:prstGeom prst="rect">
            <a:avLst/>
          </a:prstGeom>
          <a:noFill/>
        </p:spPr>
        <p:txBody>
          <a:bodyPr wrap="none" rtlCol="0">
            <a:spAutoFit/>
          </a:bodyPr>
          <a:lstStyle/>
          <a:p>
            <a:pPr marL="91440"/>
            <a:r>
              <a:rPr lang="en-US" sz="2400" b="1" dirty="0">
                <a:solidFill>
                  <a:srgbClr val="002060"/>
                </a:solidFill>
                <a:latin typeface="Arial" panose="020B0604020202020204" pitchFamily="34" charset="0"/>
                <a:cs typeface="Arial" panose="020B0604020202020204" pitchFamily="34" charset="0"/>
              </a:rPr>
              <a:t>Case study: </a:t>
            </a:r>
            <a:r>
              <a:rPr lang="en-US" sz="2400" dirty="0">
                <a:solidFill>
                  <a:srgbClr val="002060"/>
                </a:solidFill>
                <a:latin typeface="Arial" panose="020B0604020202020204" pitchFamily="34" charset="0"/>
                <a:cs typeface="Arial" panose="020B0604020202020204" pitchFamily="34" charset="0"/>
              </a:rPr>
              <a:t>Real-time analysis in cooling systems</a:t>
            </a:r>
          </a:p>
        </p:txBody>
      </p:sp>
      <p:cxnSp>
        <p:nvCxnSpPr>
          <p:cNvPr id="7" name="Straight Connector 6">
            <a:extLst>
              <a:ext uri="{FF2B5EF4-FFF2-40B4-BE49-F238E27FC236}">
                <a16:creationId xmlns:a16="http://schemas.microsoft.com/office/drawing/2014/main" id="{98EE02F2-353A-4B65-8308-BED6AE51A9D0}"/>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10EA56-C59F-4FED-8481-4BEB4C466A38}"/>
              </a:ext>
            </a:extLst>
          </p:cNvPr>
          <p:cNvSpPr txBox="1"/>
          <p:nvPr/>
        </p:nvSpPr>
        <p:spPr>
          <a:xfrm>
            <a:off x="304541" y="2960319"/>
            <a:ext cx="7879701" cy="3085460"/>
          </a:xfrm>
          <a:prstGeom prst="rect">
            <a:avLst/>
          </a:prstGeom>
          <a:noFill/>
          <a:ln>
            <a:solidFill>
              <a:schemeClr val="accent6"/>
            </a:solidFill>
          </a:ln>
        </p:spPr>
        <p:txBody>
          <a:bodyPr wrap="square" rtlCol="0">
            <a:spAutoFit/>
          </a:bodyPr>
          <a:lstStyle/>
          <a:p>
            <a:r>
              <a:rPr lang="en-US" sz="2000" b="1" dirty="0">
                <a:latin typeface="Arial" panose="020B0604020202020204" pitchFamily="34" charset="0"/>
                <a:cs typeface="Arial" panose="020B0604020202020204" pitchFamily="34" charset="0"/>
              </a:rPr>
              <a:t>Alternative Cooling System with 3D TRASAR® Technology:</a:t>
            </a:r>
          </a:p>
          <a:p>
            <a:pPr>
              <a:spcBef>
                <a:spcPts val="300"/>
              </a:spcBef>
            </a:pPr>
            <a:r>
              <a:rPr lang="en-US" dirty="0">
                <a:latin typeface="Arial" panose="020B0604020202020204" pitchFamily="34" charset="0"/>
                <a:cs typeface="Arial" panose="020B0604020202020204" pitchFamily="34" charset="0"/>
              </a:rPr>
              <a:t>3D TRASAR® System allows for the real-time monitoring of mineral scale buildup.</a:t>
            </a:r>
          </a:p>
          <a:p>
            <a:pPr>
              <a:spcBef>
                <a:spcPts val="300"/>
              </a:spcBef>
            </a:pPr>
            <a:r>
              <a:rPr lang="en-US" dirty="0">
                <a:latin typeface="Arial" panose="020B0604020202020204" pitchFamily="34" charset="0"/>
                <a:cs typeface="Arial" panose="020B0604020202020204" pitchFamily="34" charset="0"/>
              </a:rPr>
              <a:t>system can also utilize poor-quality water.</a:t>
            </a:r>
          </a:p>
          <a:p>
            <a:pPr>
              <a:spcBef>
                <a:spcPts val="300"/>
              </a:spcBef>
            </a:pPr>
            <a:r>
              <a:rPr lang="en-US" dirty="0">
                <a:latin typeface="Arial" panose="020B0604020202020204" pitchFamily="34" charset="0"/>
                <a:cs typeface="Arial" panose="020B0604020202020204" pitchFamily="34" charset="0"/>
              </a:rPr>
              <a:t>3D Scale Control prevents mineral scale formation to increase efficiency.</a:t>
            </a:r>
          </a:p>
          <a:p>
            <a:pPr>
              <a:spcBef>
                <a:spcPts val="300"/>
              </a:spcBef>
            </a:pPr>
            <a:r>
              <a:rPr lang="en-US" dirty="0">
                <a:latin typeface="Arial" panose="020B0604020202020204" pitchFamily="34" charset="0"/>
                <a:cs typeface="Arial" panose="020B0604020202020204" pitchFamily="34" charset="0"/>
              </a:rPr>
              <a:t>3D Bio-control performs a real-time check for planktonic and sessile bacteria. This reduces the amount of biocide used since biocides are then added only when necessary, rather than on a set schedule.</a:t>
            </a:r>
          </a:p>
          <a:p>
            <a:pPr>
              <a:spcBef>
                <a:spcPts val="300"/>
              </a:spcBef>
            </a:pPr>
            <a:r>
              <a:rPr lang="en-US" dirty="0">
                <a:latin typeface="Arial" panose="020B0604020202020204" pitchFamily="34" charset="0"/>
                <a:cs typeface="Arial" panose="020B0604020202020204" pitchFamily="34" charset="0"/>
              </a:rPr>
              <a:t>3D TRASAR® System greatly reduces the amount of wastewater discharged from cooling systems.</a:t>
            </a:r>
          </a:p>
        </p:txBody>
      </p:sp>
      <p:pic>
        <p:nvPicPr>
          <p:cNvPr id="11" name="Picture 10">
            <a:extLst>
              <a:ext uri="{FF2B5EF4-FFF2-40B4-BE49-F238E27FC236}">
                <a16:creationId xmlns:a16="http://schemas.microsoft.com/office/drawing/2014/main" id="{9B972636-BD27-4499-8C0C-9A6DD69CD4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3108" y="2600754"/>
            <a:ext cx="2709194" cy="3612258"/>
          </a:xfrm>
          <a:prstGeom prst="rect">
            <a:avLst/>
          </a:prstGeom>
        </p:spPr>
      </p:pic>
      <p:sp>
        <p:nvSpPr>
          <p:cNvPr id="12" name="Rectangle 11">
            <a:extLst>
              <a:ext uri="{FF2B5EF4-FFF2-40B4-BE49-F238E27FC236}">
                <a16:creationId xmlns:a16="http://schemas.microsoft.com/office/drawing/2014/main" id="{CD761FC5-D088-4BBF-B88E-E45BF3428FAF}"/>
              </a:ext>
            </a:extLst>
          </p:cNvPr>
          <p:cNvSpPr/>
          <p:nvPr/>
        </p:nvSpPr>
        <p:spPr>
          <a:xfrm>
            <a:off x="304541" y="6178628"/>
            <a:ext cx="1105460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https://</a:t>
            </a:r>
            <a:r>
              <a:rPr lang="en-US" sz="1600" dirty="0" err="1">
                <a:latin typeface="Arial" panose="020B0604020202020204" pitchFamily="34" charset="0"/>
                <a:cs typeface="Arial" panose="020B0604020202020204" pitchFamily="34" charset="0"/>
              </a:rPr>
              <a:t>www.epa.gov</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greenchemistry</a:t>
            </a:r>
            <a:r>
              <a:rPr lang="en-US" sz="1600" dirty="0">
                <a:latin typeface="Arial" panose="020B0604020202020204" pitchFamily="34" charset="0"/>
                <a:cs typeface="Arial" panose="020B0604020202020204" pitchFamily="34" charset="0"/>
              </a:rPr>
              <a:t>/presidential-green-chemistry-challenge-2008-greener-reaction-conditions-award</a:t>
            </a:r>
          </a:p>
        </p:txBody>
      </p:sp>
      <p:sp>
        <p:nvSpPr>
          <p:cNvPr id="13" name="Rectangle 12">
            <a:extLst>
              <a:ext uri="{FF2B5EF4-FFF2-40B4-BE49-F238E27FC236}">
                <a16:creationId xmlns:a16="http://schemas.microsoft.com/office/drawing/2014/main" id="{8EB771AE-11FA-4593-AA96-174813B83928}"/>
              </a:ext>
            </a:extLst>
          </p:cNvPr>
          <p:cNvSpPr/>
          <p:nvPr/>
        </p:nvSpPr>
        <p:spPr>
          <a:xfrm>
            <a:off x="304541" y="6476344"/>
            <a:ext cx="10462886" cy="276999"/>
          </a:xfrm>
          <a:prstGeom prst="rect">
            <a:avLst/>
          </a:prstGeom>
        </p:spPr>
        <p:txBody>
          <a:bodyPr wrap="square">
            <a:spAutoFit/>
          </a:bodyPr>
          <a:lstStyle/>
          <a:p>
            <a:pPr lvl="0"/>
            <a:r>
              <a:rPr lang="en-US" sz="1200" dirty="0">
                <a:solidFill>
                  <a:prstClr val="white">
                    <a:lumMod val="65000"/>
                  </a:prstClr>
                </a:solidFill>
                <a:latin typeface="Arial" panose="020B0604020202020204" pitchFamily="34" charset="0"/>
                <a:cs typeface="Arial" panose="020B0604020202020204" pitchFamily="34" charset="0"/>
              </a:rPr>
              <a:t>Image: Wikipedia, A lavender-colored </a:t>
            </a:r>
            <a:r>
              <a:rPr lang="en-US" sz="1200" dirty="0" err="1">
                <a:solidFill>
                  <a:prstClr val="white">
                    <a:lumMod val="65000"/>
                  </a:prstClr>
                </a:solidFill>
                <a:latin typeface="Arial" panose="020B0604020202020204" pitchFamily="34" charset="0"/>
                <a:cs typeface="Arial" panose="020B0604020202020204" pitchFamily="34" charset="0"/>
              </a:rPr>
              <a:t>nonpotable</a:t>
            </a:r>
            <a:r>
              <a:rPr lang="en-US" sz="1200" dirty="0">
                <a:solidFill>
                  <a:prstClr val="white">
                    <a:lumMod val="65000"/>
                  </a:prstClr>
                </a:solidFill>
                <a:latin typeface="Arial" panose="020B0604020202020204" pitchFamily="34" charset="0"/>
                <a:cs typeface="Arial" panose="020B0604020202020204" pitchFamily="34" charset="0"/>
              </a:rPr>
              <a:t> water pipeline in Mountain View, California, Author: </a:t>
            </a:r>
            <a:r>
              <a:rPr lang="en-US" sz="1200" dirty="0" err="1">
                <a:solidFill>
                  <a:prstClr val="white">
                    <a:lumMod val="65000"/>
                  </a:prstClr>
                </a:solidFill>
                <a:latin typeface="Arial" panose="020B0604020202020204" pitchFamily="34" charset="0"/>
                <a:cs typeface="Arial" panose="020B0604020202020204" pitchFamily="34" charset="0"/>
              </a:rPr>
              <a:t>Grendelkhan</a:t>
            </a:r>
            <a:endParaRPr lang="en-US" sz="1200" dirty="0">
              <a:solidFill>
                <a:prstClr val="white">
                  <a:lumMod val="65000"/>
                </a:prst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B1C801A-F1D8-4E76-931F-00F5C79B5B72}"/>
              </a:ext>
            </a:extLst>
          </p:cNvPr>
          <p:cNvSpPr txBox="1"/>
          <p:nvPr/>
        </p:nvSpPr>
        <p:spPr>
          <a:xfrm>
            <a:off x="1691673" y="452286"/>
            <a:ext cx="10682924" cy="707886"/>
          </a:xfrm>
          <a:prstGeom prst="rect">
            <a:avLst/>
          </a:prstGeom>
          <a:noFill/>
        </p:spPr>
        <p:txBody>
          <a:bodyPr wrap="non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Real-time Analysis for Pollution Prevention</a:t>
            </a:r>
          </a:p>
        </p:txBody>
      </p:sp>
      <p:pic>
        <p:nvPicPr>
          <p:cNvPr id="15" name="Picture 14">
            <a:extLst>
              <a:ext uri="{FF2B5EF4-FFF2-40B4-BE49-F238E27FC236}">
                <a16:creationId xmlns:a16="http://schemas.microsoft.com/office/drawing/2014/main" id="{8DFB86C4-7385-484F-9853-CBD991CF5E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84" y="267381"/>
            <a:ext cx="1700136" cy="1126596"/>
          </a:xfrm>
          <a:prstGeom prst="rect">
            <a:avLst/>
          </a:prstGeom>
        </p:spPr>
      </p:pic>
    </p:spTree>
    <p:extLst>
      <p:ext uri="{BB962C8B-B14F-4D97-AF65-F5344CB8AC3E}">
        <p14:creationId xmlns:p14="http://schemas.microsoft.com/office/powerpoint/2010/main" val="3974999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95246" y="1212987"/>
            <a:ext cx="4531137" cy="4015593"/>
          </a:xfrm>
          <a:prstGeom prst="rect">
            <a:avLst/>
          </a:prstGeom>
          <a:effectLst>
            <a:glow rad="228600">
              <a:schemeClr val="accent2">
                <a:satMod val="175000"/>
                <a:alpha val="40000"/>
              </a:schemeClr>
            </a:glow>
          </a:effectLst>
        </p:spPr>
      </p:pic>
      <p:sp>
        <p:nvSpPr>
          <p:cNvPr id="3" name="Rectangle 2"/>
          <p:cNvSpPr txBox="1">
            <a:spLocks noChangeArrowheads="1"/>
          </p:cNvSpPr>
          <p:nvPr/>
        </p:nvSpPr>
        <p:spPr>
          <a:xfrm>
            <a:off x="1981200" y="274638"/>
            <a:ext cx="82296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dirty="0">
                <a:solidFill>
                  <a:srgbClr val="0000FF"/>
                </a:solidFill>
                <a:latin typeface="Calibri"/>
                <a:ea typeface="ＭＳ Ｐゴシック" panose="020B0600070205080204" pitchFamily="34" charset="-128"/>
              </a:rPr>
              <a:t>Inherently Safer Chemistry</a:t>
            </a:r>
          </a:p>
        </p:txBody>
      </p:sp>
      <p:sp>
        <p:nvSpPr>
          <p:cNvPr id="4" name="Rectangle 3"/>
          <p:cNvSpPr txBox="1">
            <a:spLocks noChangeArrowheads="1"/>
          </p:cNvSpPr>
          <p:nvPr/>
        </p:nvSpPr>
        <p:spPr>
          <a:xfrm>
            <a:off x="5309937" y="1215193"/>
            <a:ext cx="524576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sz="3600" dirty="0">
                <a:solidFill>
                  <a:prstClr val="black"/>
                </a:solidFill>
                <a:latin typeface="Calibri"/>
                <a:ea typeface="ＭＳ Ｐゴシック" panose="020B0600070205080204" pitchFamily="34" charset="-128"/>
              </a:rPr>
              <a:t>	Substance and the form of a substance used in a chemical process should be chosen so as to minimize the potential for chemical accidents, including releases, explosions, and fires.</a:t>
            </a:r>
          </a:p>
          <a:p>
            <a:pPr marL="609600" indent="-609600"/>
            <a:endParaRPr lang="en-US" altLang="en-US" dirty="0">
              <a:solidFill>
                <a:prstClr val="black"/>
              </a:solidFill>
              <a:latin typeface="Calibri"/>
              <a:ea typeface="ＭＳ Ｐゴシック" panose="020B0600070205080204" pitchFamily="34" charset="-128"/>
            </a:endParaRPr>
          </a:p>
        </p:txBody>
      </p:sp>
    </p:spTree>
    <p:extLst>
      <p:ext uri="{BB962C8B-B14F-4D97-AF65-F5344CB8AC3E}">
        <p14:creationId xmlns:p14="http://schemas.microsoft.com/office/powerpoint/2010/main" val="28998269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791" y="3154384"/>
            <a:ext cx="10637640" cy="2677656"/>
          </a:xfrm>
        </p:spPr>
        <p:txBody>
          <a:bodyPr wrap="square">
            <a:spAutoFit/>
          </a:bodyPr>
          <a:lstStyle/>
          <a:p>
            <a:pPr>
              <a:lnSpc>
                <a:spcPct val="100000"/>
              </a:lnSpc>
              <a:spcBef>
                <a:spcPts val="0"/>
              </a:spcBef>
              <a:buFont typeface="Symbol" panose="05050102010706020507" pitchFamily="18" charset="2"/>
              <a:buChar char="·"/>
            </a:pPr>
            <a:r>
              <a:rPr lang="en-US" sz="2400" dirty="0">
                <a:latin typeface="Arial" panose="020B0604020202020204" pitchFamily="34" charset="0"/>
                <a:cs typeface="Arial" panose="020B0604020202020204" pitchFamily="34" charset="0"/>
              </a:rPr>
              <a:t>approaches to design safer chemistry can include the use of solids or low vapor pressure substances in place of volatile liquids.</a:t>
            </a:r>
          </a:p>
          <a:p>
            <a:pPr marL="0" indent="0">
              <a:lnSpc>
                <a:spcPct val="100000"/>
              </a:lnSpc>
              <a:spcBef>
                <a:spcPts val="0"/>
              </a:spcBef>
              <a:buNone/>
            </a:pPr>
            <a:endParaRPr lang="en-US" sz="24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400" dirty="0">
                <a:latin typeface="Arial" panose="020B0604020202020204" pitchFamily="34" charset="0"/>
                <a:cs typeface="Arial" panose="020B0604020202020204" pitchFamily="34" charset="0"/>
                <a:sym typeface="Symbol" panose="05050102010706020507" pitchFamily="18" charset="2"/>
              </a:rPr>
              <a:t> o</a:t>
            </a:r>
            <a:r>
              <a:rPr lang="en-US" sz="2400" dirty="0">
                <a:latin typeface="Arial" panose="020B0604020202020204" pitchFamily="34" charset="0"/>
                <a:cs typeface="Arial" panose="020B0604020202020204" pitchFamily="34" charset="0"/>
              </a:rPr>
              <a:t>ther approaches include avoiding the use of molecular halogens in large quantities. </a:t>
            </a:r>
          </a:p>
          <a:p>
            <a:pPr marL="0" indent="0">
              <a:lnSpc>
                <a:spcPct val="100000"/>
              </a:lnSpc>
              <a:spcBef>
                <a:spcPts val="0"/>
              </a:spcBef>
              <a:buNone/>
            </a:pPr>
            <a:endParaRPr lang="en-US" sz="2400" dirty="0">
              <a:latin typeface="Arial" panose="020B0604020202020204" pitchFamily="34" charset="0"/>
              <a:cs typeface="Arial" panose="020B0604020202020204" pitchFamily="34" charset="0"/>
              <a:sym typeface="Symbol" panose="05050102010706020507" pitchFamily="18" charset="2"/>
            </a:endParaRPr>
          </a:p>
          <a:p>
            <a:pPr marL="0" indent="0">
              <a:lnSpc>
                <a:spcPct val="100000"/>
              </a:lnSpc>
              <a:spcBef>
                <a:spcPts val="0"/>
              </a:spcBef>
              <a:buNone/>
            </a:pPr>
            <a:r>
              <a:rPr lang="en-US" sz="2400" dirty="0">
                <a:latin typeface="Arial" panose="020B0604020202020204" pitchFamily="34" charset="0"/>
                <a:cs typeface="Arial" panose="020B0604020202020204" pitchFamily="34" charset="0"/>
                <a:sym typeface="Symbol" panose="05050102010706020507" pitchFamily="18" charset="2"/>
              </a:rPr>
              <a:t> c</a:t>
            </a:r>
            <a:r>
              <a:rPr lang="en-US" sz="2400" dirty="0">
                <a:latin typeface="Arial" panose="020B0604020202020204" pitchFamily="34" charset="0"/>
                <a:cs typeface="Arial" panose="020B0604020202020204" pitchFamily="34" charset="0"/>
              </a:rPr>
              <a:t>ontinuous flow processes can help to minimize chemical hazards.</a:t>
            </a:r>
          </a:p>
        </p:txBody>
      </p:sp>
      <p:cxnSp>
        <p:nvCxnSpPr>
          <p:cNvPr id="6" name="Straight Connector 5">
            <a:extLst>
              <a:ext uri="{FF2B5EF4-FFF2-40B4-BE49-F238E27FC236}">
                <a16:creationId xmlns:a16="http://schemas.microsoft.com/office/drawing/2014/main" id="{C4854942-471D-4A93-A06C-21D1F021743E}"/>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352826-87BC-4AFE-A623-D0C07533212C}"/>
              </a:ext>
            </a:extLst>
          </p:cNvPr>
          <p:cNvSpPr txBox="1"/>
          <p:nvPr/>
        </p:nvSpPr>
        <p:spPr>
          <a:xfrm>
            <a:off x="1650090" y="2163200"/>
            <a:ext cx="8855758" cy="615553"/>
          </a:xfrm>
          <a:prstGeom prst="rect">
            <a:avLst/>
          </a:prstGeom>
          <a:noFill/>
        </p:spPr>
        <p:txBody>
          <a:bodyPr wrap="none" rtlCol="0">
            <a:spAutoFit/>
          </a:bodyPr>
          <a:lstStyle/>
          <a:p>
            <a:pPr algn="ctr"/>
            <a:r>
              <a:rPr lang="en-US" sz="3400" b="1" dirty="0"/>
              <a:t>Accidents can be avoided by minimizing hazards</a:t>
            </a:r>
          </a:p>
        </p:txBody>
      </p:sp>
      <p:sp>
        <p:nvSpPr>
          <p:cNvPr id="9" name="TextBox 8">
            <a:extLst>
              <a:ext uri="{FF2B5EF4-FFF2-40B4-BE49-F238E27FC236}">
                <a16:creationId xmlns:a16="http://schemas.microsoft.com/office/drawing/2014/main" id="{099848D6-6D13-44CC-B4AC-5FE48F1CD6E4}"/>
              </a:ext>
            </a:extLst>
          </p:cNvPr>
          <p:cNvSpPr txBox="1"/>
          <p:nvPr/>
        </p:nvSpPr>
        <p:spPr>
          <a:xfrm>
            <a:off x="2451653" y="92107"/>
            <a:ext cx="8418460" cy="1323439"/>
          </a:xfrm>
          <a:prstGeom prst="rect">
            <a:avLst/>
          </a:prstGeom>
          <a:noFill/>
        </p:spPr>
        <p:txBody>
          <a:bodyPr wrap="squar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Inherently Safer Chemistry </a:t>
            </a:r>
          </a:p>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for Accident Prevention </a:t>
            </a:r>
          </a:p>
        </p:txBody>
      </p:sp>
      <p:pic>
        <p:nvPicPr>
          <p:cNvPr id="10" name="Picture 9">
            <a:extLst>
              <a:ext uri="{FF2B5EF4-FFF2-40B4-BE49-F238E27FC236}">
                <a16:creationId xmlns:a16="http://schemas.microsoft.com/office/drawing/2014/main" id="{4FBA2974-3165-46B6-B5B3-F47FAC3D21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153" y="78128"/>
            <a:ext cx="2095500" cy="1333500"/>
          </a:xfrm>
          <a:prstGeom prst="rect">
            <a:avLst/>
          </a:prstGeom>
        </p:spPr>
      </p:pic>
    </p:spTree>
    <p:extLst>
      <p:ext uri="{BB962C8B-B14F-4D97-AF65-F5344CB8AC3E}">
        <p14:creationId xmlns:p14="http://schemas.microsoft.com/office/powerpoint/2010/main" val="4120675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46EDFB70-6E16-4D6E-A955-5310749982AA}"/>
              </a:ext>
            </a:extLst>
          </p:cNvPr>
          <p:cNvSpPr/>
          <p:nvPr/>
        </p:nvSpPr>
        <p:spPr>
          <a:xfrm>
            <a:off x="6176683" y="2803910"/>
            <a:ext cx="5487292" cy="3769327"/>
          </a:xfrm>
          <a:prstGeom prst="roundRect">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Rounded Corners 1">
            <a:extLst>
              <a:ext uri="{FF2B5EF4-FFF2-40B4-BE49-F238E27FC236}">
                <a16:creationId xmlns:a16="http://schemas.microsoft.com/office/drawing/2014/main" id="{4A9DE6D2-BFB1-4A79-AA08-5E6E7C09346B}"/>
              </a:ext>
            </a:extLst>
          </p:cNvPr>
          <p:cNvSpPr/>
          <p:nvPr/>
        </p:nvSpPr>
        <p:spPr>
          <a:xfrm>
            <a:off x="484094" y="2845887"/>
            <a:ext cx="5366892" cy="3769327"/>
          </a:xfrm>
          <a:prstGeom prst="roundRect">
            <a:avLst/>
          </a:prstGeom>
          <a:solidFill>
            <a:schemeClr val="bg1"/>
          </a:solid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a:extLst>
              <a:ext uri="{FF2B5EF4-FFF2-40B4-BE49-F238E27FC236}">
                <a16:creationId xmlns:a16="http://schemas.microsoft.com/office/drawing/2014/main" id="{AB36F520-A6AA-4519-9509-2EF71BB022D2}"/>
              </a:ext>
            </a:extLst>
          </p:cNvPr>
          <p:cNvCxnSpPr>
            <a:cxnSpLocks/>
          </p:cNvCxnSpPr>
          <p:nvPr/>
        </p:nvCxnSpPr>
        <p:spPr>
          <a:xfrm>
            <a:off x="-18031" y="1597082"/>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4C14D40-7222-4F69-8FE4-B512E2CA4E8E}"/>
              </a:ext>
            </a:extLst>
          </p:cNvPr>
          <p:cNvSpPr/>
          <p:nvPr/>
        </p:nvSpPr>
        <p:spPr>
          <a:xfrm>
            <a:off x="548802" y="1615721"/>
            <a:ext cx="10148356" cy="461665"/>
          </a:xfrm>
          <a:prstGeom prst="rect">
            <a:avLst/>
          </a:prstGeom>
        </p:spPr>
        <p:txBody>
          <a:bodyPr wrap="none">
            <a:spAutoFit/>
          </a:bodyPr>
          <a:lstStyle/>
          <a:p>
            <a:pPr>
              <a:spcBef>
                <a:spcPct val="20000"/>
              </a:spcBef>
              <a:buClr>
                <a:schemeClr val="tx2"/>
              </a:buClr>
              <a:buSzPct val="75000"/>
            </a:pPr>
            <a:r>
              <a:rPr lang="en-US" altLang="x-none" sz="2400" b="1" dirty="0">
                <a:solidFill>
                  <a:schemeClr val="accent5">
                    <a:lumMod val="50000"/>
                  </a:schemeClr>
                </a:solidFill>
                <a:latin typeface="Arial" panose="020B0604020202020204" pitchFamily="34" charset="0"/>
                <a:cs typeface="Arial" panose="020B0604020202020204" pitchFamily="34" charset="0"/>
              </a:rPr>
              <a:t>Case study:</a:t>
            </a:r>
            <a:r>
              <a:rPr lang="en-US" altLang="x-none" sz="2400" dirty="0">
                <a:solidFill>
                  <a:schemeClr val="accent5">
                    <a:lumMod val="50000"/>
                  </a:schemeClr>
                </a:solidFill>
                <a:latin typeface="Arial" panose="020B0604020202020204" pitchFamily="34" charset="0"/>
                <a:cs typeface="Arial" panose="020B0604020202020204" pitchFamily="34" charset="0"/>
              </a:rPr>
              <a:t> Production of gasoline alkylate with AlkyClean® Technology</a:t>
            </a:r>
          </a:p>
        </p:txBody>
      </p:sp>
      <p:sp>
        <p:nvSpPr>
          <p:cNvPr id="8" name="TextBox 7">
            <a:extLst>
              <a:ext uri="{FF2B5EF4-FFF2-40B4-BE49-F238E27FC236}">
                <a16:creationId xmlns:a16="http://schemas.microsoft.com/office/drawing/2014/main" id="{7A80B45A-F3CE-4AB0-96B7-8CF1CBC735A9}"/>
              </a:ext>
            </a:extLst>
          </p:cNvPr>
          <p:cNvSpPr txBox="1"/>
          <p:nvPr/>
        </p:nvSpPr>
        <p:spPr>
          <a:xfrm>
            <a:off x="548802" y="2096024"/>
            <a:ext cx="8323837" cy="70788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2016 Albemarle and CB&amp;I won the </a:t>
            </a:r>
            <a:r>
              <a:rPr lang="en-US" sz="2000" b="1" i="1" dirty="0">
                <a:latin typeface="Arial" panose="020B0604020202020204" pitchFamily="34" charset="0"/>
                <a:cs typeface="Arial" panose="020B0604020202020204" pitchFamily="34" charset="0"/>
              </a:rPr>
              <a:t>EPA Green Chemistry Award</a:t>
            </a:r>
            <a:r>
              <a:rPr lang="en-US" sz="2000" dirty="0">
                <a:latin typeface="Arial" panose="020B0604020202020204" pitchFamily="34" charset="0"/>
                <a:cs typeface="Arial" panose="020B0604020202020204" pitchFamily="34" charset="0"/>
              </a:rPr>
              <a:t> for their inherently safer AlkyClean® process technology.</a:t>
            </a:r>
          </a:p>
        </p:txBody>
      </p:sp>
      <p:sp>
        <p:nvSpPr>
          <p:cNvPr id="9" name="TextBox 8">
            <a:extLst>
              <a:ext uri="{FF2B5EF4-FFF2-40B4-BE49-F238E27FC236}">
                <a16:creationId xmlns:a16="http://schemas.microsoft.com/office/drawing/2014/main" id="{B17DBD46-0074-477B-8705-F4C5CC8E0B0C}"/>
              </a:ext>
            </a:extLst>
          </p:cNvPr>
          <p:cNvSpPr txBox="1"/>
          <p:nvPr/>
        </p:nvSpPr>
        <p:spPr>
          <a:xfrm>
            <a:off x="6487710" y="2856889"/>
            <a:ext cx="5298510" cy="3447098"/>
          </a:xfrm>
          <a:prstGeom prst="rect">
            <a:avLst/>
          </a:prstGeom>
          <a:noFill/>
          <a:ln>
            <a:noFill/>
          </a:ln>
        </p:spPr>
        <p:txBody>
          <a:bodyPr wrap="square" rtlCol="0">
            <a:spAutoFit/>
          </a:bodyPr>
          <a:lstStyle/>
          <a:p>
            <a:r>
              <a:rPr lang="en-US" sz="2000" b="1" dirty="0">
                <a:latin typeface="Arial" panose="020B0604020202020204" pitchFamily="34" charset="0"/>
                <a:cs typeface="Arial" panose="020B0604020202020204" pitchFamily="34" charset="0"/>
              </a:rPr>
              <a:t>AlkyClean® Technology: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Symbol" panose="05050102010706020507" pitchFamily="18" charset="2"/>
              </a:rPr>
              <a:t> </a:t>
            </a:r>
            <a:r>
              <a:rPr lang="en-US" dirty="0" err="1">
                <a:latin typeface="Arial" panose="020B0604020202020204" pitchFamily="34" charset="0"/>
                <a:cs typeface="Arial" panose="020B0604020202020204" pitchFamily="34" charset="0"/>
              </a:rPr>
              <a:t>AlkyClean</a:t>
            </a:r>
            <a:r>
              <a:rPr lang="en-US" dirty="0">
                <a:latin typeface="Arial" panose="020B0604020202020204" pitchFamily="34" charset="0"/>
                <a:cs typeface="Arial" panose="020B0604020202020204" pitchFamily="34" charset="0"/>
              </a:rPr>
              <a:t>® solid acid alkylation process produces high quality alkylate without using liquid acid catalysts.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solid acid alkylation process is safer for both people working directly in production and for people in the area surrounding the facility.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environmental and economic benefits since no acid-soluble oils or spent acids are produced.</a:t>
            </a:r>
          </a:p>
        </p:txBody>
      </p:sp>
      <p:sp>
        <p:nvSpPr>
          <p:cNvPr id="10" name="TextBox 9">
            <a:extLst>
              <a:ext uri="{FF2B5EF4-FFF2-40B4-BE49-F238E27FC236}">
                <a16:creationId xmlns:a16="http://schemas.microsoft.com/office/drawing/2014/main" id="{B9F21FA1-E4B4-4484-89E7-165B6E93D965}"/>
              </a:ext>
            </a:extLst>
          </p:cNvPr>
          <p:cNvSpPr txBox="1"/>
          <p:nvPr/>
        </p:nvSpPr>
        <p:spPr>
          <a:xfrm>
            <a:off x="656378" y="2891118"/>
            <a:ext cx="5135671" cy="3185487"/>
          </a:xfrm>
          <a:prstGeom prst="rect">
            <a:avLst/>
          </a:prstGeom>
          <a:noFill/>
          <a:ln>
            <a:noFill/>
          </a:ln>
        </p:spPr>
        <p:txBody>
          <a:bodyPr wrap="square" rtlCol="0">
            <a:spAutoFit/>
          </a:bodyPr>
          <a:lstStyle/>
          <a:p>
            <a:r>
              <a:rPr lang="en-US" sz="2000" b="1" dirty="0">
                <a:latin typeface="Arial" panose="020B0604020202020204" pitchFamily="34" charset="0"/>
                <a:cs typeface="Arial" panose="020B0604020202020204" pitchFamily="34" charset="0"/>
              </a:rPr>
              <a:t>Conventional alkylate production:</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pPr marL="136525">
              <a:spcBef>
                <a:spcPts val="6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alkylate is typically produced from the reaction of isobutane and light olefins.</a:t>
            </a:r>
          </a:p>
          <a:p>
            <a:pPr marL="136525">
              <a:spcBef>
                <a:spcPts val="6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requires the liquid acid-catalyzed processes, such as hydrofluoric acid.</a:t>
            </a:r>
          </a:p>
          <a:p>
            <a:pPr marL="136525">
              <a:spcBef>
                <a:spcPts val="600"/>
              </a:spcBef>
            </a:pPr>
            <a:r>
              <a:rPr lang="en-US" dirty="0">
                <a:latin typeface="Arial" panose="020B0604020202020204" pitchFamily="34" charset="0"/>
                <a:cs typeface="Arial" panose="020B0604020202020204" pitchFamily="34" charset="0"/>
                <a:sym typeface="Symbol" panose="05050102010706020507" pitchFamily="18" charset="2"/>
              </a:rPr>
              <a:t> </a:t>
            </a:r>
            <a:r>
              <a:rPr lang="en-US" dirty="0">
                <a:latin typeface="Arial" panose="020B0604020202020204" pitchFamily="34" charset="0"/>
                <a:cs typeface="Arial" panose="020B0604020202020204" pitchFamily="34" charset="0"/>
              </a:rPr>
              <a:t>hydrofluoric acid is extremely toxic, upon release it forms clouds that can be lethal for up to five miles.</a:t>
            </a:r>
          </a:p>
        </p:txBody>
      </p:sp>
      <p:sp>
        <p:nvSpPr>
          <p:cNvPr id="11" name="TextBox 10">
            <a:extLst>
              <a:ext uri="{FF2B5EF4-FFF2-40B4-BE49-F238E27FC236}">
                <a16:creationId xmlns:a16="http://schemas.microsoft.com/office/drawing/2014/main" id="{CAD65996-795E-46CE-A628-DF7DBCF74D4E}"/>
              </a:ext>
            </a:extLst>
          </p:cNvPr>
          <p:cNvSpPr txBox="1"/>
          <p:nvPr/>
        </p:nvSpPr>
        <p:spPr>
          <a:xfrm>
            <a:off x="2451653" y="92107"/>
            <a:ext cx="8418460" cy="1323439"/>
          </a:xfrm>
          <a:prstGeom prst="rect">
            <a:avLst/>
          </a:prstGeom>
          <a:noFill/>
        </p:spPr>
        <p:txBody>
          <a:bodyPr wrap="square" rtlCol="0">
            <a:spAutoFit/>
          </a:bodyPr>
          <a:lstStyle/>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Inherently Safer Chemistry </a:t>
            </a:r>
          </a:p>
          <a:p>
            <a:r>
              <a:rPr lang="en-US" altLang="en-US" sz="4000" b="1" dirty="0">
                <a:solidFill>
                  <a:srgbClr val="00728A"/>
                </a:solidFill>
                <a:latin typeface="Arial" panose="020B0604020202020204" pitchFamily="34" charset="0"/>
                <a:ea typeface="ＭＳ Ｐゴシック" charset="-128"/>
                <a:cs typeface="Arial" panose="020B0604020202020204" pitchFamily="34" charset="0"/>
              </a:rPr>
              <a:t>for Accident Prevention </a:t>
            </a:r>
          </a:p>
        </p:txBody>
      </p:sp>
      <p:pic>
        <p:nvPicPr>
          <p:cNvPr id="12" name="Picture 11">
            <a:extLst>
              <a:ext uri="{FF2B5EF4-FFF2-40B4-BE49-F238E27FC236}">
                <a16:creationId xmlns:a16="http://schemas.microsoft.com/office/drawing/2014/main" id="{D7A01316-5B89-42DE-9B85-C620A771A9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153" y="78128"/>
            <a:ext cx="2095500" cy="1333500"/>
          </a:xfrm>
          <a:prstGeom prst="rect">
            <a:avLst/>
          </a:prstGeom>
        </p:spPr>
      </p:pic>
    </p:spTree>
    <p:extLst>
      <p:ext uri="{BB962C8B-B14F-4D97-AF65-F5344CB8AC3E}">
        <p14:creationId xmlns:p14="http://schemas.microsoft.com/office/powerpoint/2010/main" val="41955377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8201" y="2477205"/>
            <a:ext cx="5408475" cy="1754326"/>
          </a:xfrm>
          <a:prstGeom prst="rect">
            <a:avLst/>
          </a:prstGeom>
          <a:noFill/>
          <a:ln w="28575">
            <a:noFill/>
          </a:ln>
          <a:effectLst>
            <a:outerShdw blurRad="50800" dist="38100" dir="2700000" algn="tl" rotWithShape="0">
              <a:prstClr val="black">
                <a:alpha val="40000"/>
              </a:prstClr>
            </a:outerShdw>
          </a:effectLst>
        </p:spPr>
        <p:txBody>
          <a:bodyPr wrap="square">
            <a:spAutoFit/>
          </a:bodyPr>
          <a:lstStyle/>
          <a:p>
            <a:pPr algn="ctr"/>
            <a:r>
              <a:rPr lang="en-US" sz="3600" dirty="0">
                <a:solidFill>
                  <a:srgbClr val="0000FF"/>
                </a:solidFill>
                <a:latin typeface="Calibri"/>
              </a:rPr>
              <a:t>The United States Presidential Green Chemistry Challenge</a:t>
            </a:r>
          </a:p>
        </p:txBody>
      </p:sp>
    </p:spTree>
    <p:extLst>
      <p:ext uri="{BB962C8B-B14F-4D97-AF65-F5344CB8AC3E}">
        <p14:creationId xmlns:p14="http://schemas.microsoft.com/office/powerpoint/2010/main" val="3890348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3485"/>
          <a:stretch/>
        </p:blipFill>
        <p:spPr bwMode="auto">
          <a:xfrm>
            <a:off x="2365818" y="473691"/>
            <a:ext cx="352063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5038" y="2619375"/>
            <a:ext cx="2619375" cy="174625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65037" y="4442442"/>
            <a:ext cx="2619375" cy="1689497"/>
          </a:xfrm>
          <a:prstGeom prst="rect">
            <a:avLst/>
          </a:prstGeom>
        </p:spPr>
      </p:pic>
      <p:sp>
        <p:nvSpPr>
          <p:cNvPr id="12" name="TextBox 11"/>
          <p:cNvSpPr txBox="1"/>
          <p:nvPr/>
        </p:nvSpPr>
        <p:spPr>
          <a:xfrm>
            <a:off x="1524001" y="121920"/>
            <a:ext cx="9143999" cy="461665"/>
          </a:xfrm>
          <a:prstGeom prst="rect">
            <a:avLst/>
          </a:prstGeom>
          <a:noFill/>
        </p:spPr>
        <p:txBody>
          <a:bodyPr wrap="square" rtlCol="0">
            <a:spAutoFit/>
          </a:bodyPr>
          <a:lstStyle/>
          <a:p>
            <a:pPr algn="ctr"/>
            <a:r>
              <a:rPr lang="en-US" sz="2400" b="1" dirty="0">
                <a:solidFill>
                  <a:srgbClr val="0000FF"/>
                </a:solidFill>
                <a:latin typeface="Calibri"/>
              </a:rPr>
              <a:t>US Presidential Green Chemistry Challenge</a:t>
            </a: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86700" y="952500"/>
            <a:ext cx="1441795" cy="1454150"/>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5333" y="952500"/>
            <a:ext cx="1454150" cy="1454150"/>
          </a:xfrm>
          <a:prstGeom prst="rect">
            <a:avLst/>
          </a:prstGeom>
        </p:spPr>
      </p:pic>
      <p:sp>
        <p:nvSpPr>
          <p:cNvPr id="16" name="TextBox 15"/>
          <p:cNvSpPr txBox="1"/>
          <p:nvPr/>
        </p:nvSpPr>
        <p:spPr>
          <a:xfrm>
            <a:off x="1866900" y="4442441"/>
            <a:ext cx="4358433" cy="2308324"/>
          </a:xfrm>
          <a:prstGeom prst="rect">
            <a:avLst/>
          </a:prstGeom>
          <a:noFill/>
        </p:spPr>
        <p:txBody>
          <a:bodyPr wrap="square" rtlCol="0">
            <a:spAutoFit/>
          </a:bodyPr>
          <a:lstStyle/>
          <a:p>
            <a:r>
              <a:rPr lang="en-US" dirty="0">
                <a:solidFill>
                  <a:prstClr val="black"/>
                </a:solidFill>
                <a:latin typeface="Calibri"/>
              </a:rPr>
              <a:t>The </a:t>
            </a:r>
            <a:r>
              <a:rPr lang="en-US" b="1" dirty="0">
                <a:solidFill>
                  <a:srgbClr val="00B050"/>
                </a:solidFill>
                <a:latin typeface="Calibri"/>
              </a:rPr>
              <a:t>Presidential Green Chemistry Challenge </a:t>
            </a:r>
            <a:r>
              <a:rPr lang="en-US" dirty="0">
                <a:solidFill>
                  <a:prstClr val="black"/>
                </a:solidFill>
                <a:latin typeface="Calibri"/>
              </a:rPr>
              <a:t>Awards promote the environmental and economic benefits of developing and using novel green chemistry. These prestigious annual awards recognize chemical technologies that incorporate the principles of green chemistry into chemical design, manufacture, and use.</a:t>
            </a:r>
          </a:p>
        </p:txBody>
      </p:sp>
    </p:spTree>
    <p:extLst>
      <p:ext uri="{BB962C8B-B14F-4D97-AF65-F5344CB8AC3E}">
        <p14:creationId xmlns:p14="http://schemas.microsoft.com/office/powerpoint/2010/main" val="40952643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0" name="Group 579"/>
          <p:cNvGrpSpPr/>
          <p:nvPr/>
        </p:nvGrpSpPr>
        <p:grpSpPr>
          <a:xfrm>
            <a:off x="1580048" y="779456"/>
            <a:ext cx="9445378" cy="2316119"/>
            <a:chOff x="56048" y="779455"/>
            <a:chExt cx="9445378" cy="2316119"/>
          </a:xfrm>
        </p:grpSpPr>
        <p:sp>
          <p:nvSpPr>
            <p:cNvPr id="4" name="Rectangle 3"/>
            <p:cNvSpPr>
              <a:spLocks noChangeArrowheads="1"/>
            </p:cNvSpPr>
            <p:nvPr/>
          </p:nvSpPr>
          <p:spPr bwMode="auto">
            <a:xfrm>
              <a:off x="6758195" y="2728090"/>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Engelhard Co</a:t>
              </a:r>
              <a:endParaRPr lang="en-US" sz="1000" b="1">
                <a:solidFill>
                  <a:prstClr val="black"/>
                </a:solidFill>
                <a:latin typeface="Calibri"/>
              </a:endParaRPr>
            </a:p>
          </p:txBody>
        </p:sp>
        <p:sp>
          <p:nvSpPr>
            <p:cNvPr id="5" name="Rectangle 4"/>
            <p:cNvSpPr>
              <a:spLocks noChangeArrowheads="1"/>
            </p:cNvSpPr>
            <p:nvPr/>
          </p:nvSpPr>
          <p:spPr bwMode="auto">
            <a:xfrm>
              <a:off x="6053446" y="2728090"/>
              <a:ext cx="69395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Shaw Industries</a:t>
              </a:r>
              <a:endParaRPr lang="en-US" sz="1000" b="1">
                <a:solidFill>
                  <a:prstClr val="black"/>
                </a:solidFill>
                <a:latin typeface="Calibri"/>
              </a:endParaRPr>
            </a:p>
          </p:txBody>
        </p:sp>
        <p:sp>
          <p:nvSpPr>
            <p:cNvPr id="6" name="Rectangle 5"/>
            <p:cNvSpPr>
              <a:spLocks noChangeArrowheads="1"/>
            </p:cNvSpPr>
            <p:nvPr/>
          </p:nvSpPr>
          <p:spPr bwMode="auto">
            <a:xfrm>
              <a:off x="5489231" y="2728090"/>
              <a:ext cx="564215"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CSI</a:t>
              </a:r>
              <a:endParaRPr lang="en-US" sz="1000" b="1">
                <a:solidFill>
                  <a:prstClr val="black"/>
                </a:solidFill>
                <a:latin typeface="Calibri"/>
              </a:endParaRPr>
            </a:p>
          </p:txBody>
        </p:sp>
        <p:sp>
          <p:nvSpPr>
            <p:cNvPr id="7" name="Rectangle 6"/>
            <p:cNvSpPr>
              <a:spLocks noChangeArrowheads="1"/>
            </p:cNvSpPr>
            <p:nvPr/>
          </p:nvSpPr>
          <p:spPr bwMode="auto">
            <a:xfrm>
              <a:off x="4764807" y="2728090"/>
              <a:ext cx="724424"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PPG</a:t>
              </a:r>
              <a:endParaRPr lang="en-US" sz="1000" b="1">
                <a:solidFill>
                  <a:prstClr val="black"/>
                </a:solidFill>
                <a:latin typeface="Calibri"/>
              </a:endParaRPr>
            </a:p>
          </p:txBody>
        </p:sp>
        <p:sp>
          <p:nvSpPr>
            <p:cNvPr id="8" name="Rectangle 7"/>
            <p:cNvSpPr>
              <a:spLocks noChangeArrowheads="1"/>
            </p:cNvSpPr>
            <p:nvPr/>
          </p:nvSpPr>
          <p:spPr bwMode="auto">
            <a:xfrm>
              <a:off x="3998589" y="2728090"/>
              <a:ext cx="76621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Dow AgroSciences</a:t>
              </a:r>
              <a:endParaRPr lang="en-US" sz="1000" b="1">
                <a:solidFill>
                  <a:prstClr val="black"/>
                </a:solidFill>
                <a:latin typeface="Calibri"/>
              </a:endParaRPr>
            </a:p>
          </p:txBody>
        </p:sp>
        <p:sp>
          <p:nvSpPr>
            <p:cNvPr id="9" name="Rectangle 8"/>
            <p:cNvSpPr>
              <a:spLocks noChangeArrowheads="1"/>
            </p:cNvSpPr>
            <p:nvPr/>
          </p:nvSpPr>
          <p:spPr bwMode="auto">
            <a:xfrm>
              <a:off x="3232371" y="2728090"/>
              <a:ext cx="76621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Dow AgroSciences</a:t>
              </a:r>
              <a:endParaRPr lang="en-US" sz="1000" b="1">
                <a:solidFill>
                  <a:prstClr val="black"/>
                </a:solidFill>
                <a:latin typeface="Calibri"/>
              </a:endParaRPr>
            </a:p>
          </p:txBody>
        </p:sp>
        <p:sp>
          <p:nvSpPr>
            <p:cNvPr id="10" name="Rectangle 9"/>
            <p:cNvSpPr>
              <a:spLocks noChangeArrowheads="1"/>
            </p:cNvSpPr>
            <p:nvPr/>
          </p:nvSpPr>
          <p:spPr bwMode="auto">
            <a:xfrm>
              <a:off x="2549740" y="2728090"/>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Rohm and Haas</a:t>
              </a:r>
              <a:endParaRPr lang="en-US" sz="1000" b="1">
                <a:solidFill>
                  <a:prstClr val="black"/>
                </a:solidFill>
                <a:latin typeface="Calibri"/>
              </a:endParaRPr>
            </a:p>
          </p:txBody>
        </p:sp>
        <p:sp>
          <p:nvSpPr>
            <p:cNvPr id="11" name="Rectangle 10"/>
            <p:cNvSpPr>
              <a:spLocks noChangeArrowheads="1"/>
            </p:cNvSpPr>
            <p:nvPr/>
          </p:nvSpPr>
          <p:spPr bwMode="auto">
            <a:xfrm>
              <a:off x="1790488" y="2728090"/>
              <a:ext cx="759252"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Albright </a:t>
              </a:r>
            </a:p>
            <a:p>
              <a:pPr algn="ctr" fontAlgn="ctr"/>
              <a:r>
                <a:rPr lang="en-US" sz="700" b="1" dirty="0">
                  <a:solidFill>
                    <a:prstClr val="black"/>
                  </a:solidFill>
                  <a:latin typeface="Calibri"/>
                </a:rPr>
                <a:t>and Wilson</a:t>
              </a:r>
              <a:endParaRPr lang="en-US" sz="1000" b="1" dirty="0">
                <a:solidFill>
                  <a:prstClr val="black"/>
                </a:solidFill>
                <a:latin typeface="Calibri"/>
              </a:endParaRPr>
            </a:p>
          </p:txBody>
        </p:sp>
        <p:sp>
          <p:nvSpPr>
            <p:cNvPr id="12" name="Rectangle 11"/>
            <p:cNvSpPr>
              <a:spLocks noChangeArrowheads="1"/>
            </p:cNvSpPr>
            <p:nvPr/>
          </p:nvSpPr>
          <p:spPr bwMode="auto">
            <a:xfrm>
              <a:off x="1038202" y="2728090"/>
              <a:ext cx="752286"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Rohm and Haas</a:t>
              </a:r>
              <a:endParaRPr lang="en-US" sz="1000" b="1">
                <a:solidFill>
                  <a:prstClr val="black"/>
                </a:solidFill>
                <a:latin typeface="Calibri"/>
              </a:endParaRPr>
            </a:p>
          </p:txBody>
        </p:sp>
        <p:sp>
          <p:nvSpPr>
            <p:cNvPr id="13" name="Rectangle 12"/>
            <p:cNvSpPr>
              <a:spLocks noChangeArrowheads="1"/>
            </p:cNvSpPr>
            <p:nvPr/>
          </p:nvSpPr>
          <p:spPr bwMode="auto">
            <a:xfrm>
              <a:off x="97843" y="2728090"/>
              <a:ext cx="94035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a:solidFill>
                    <a:prstClr val="black"/>
                  </a:solidFill>
                  <a:latin typeface="Calibri"/>
                </a:rPr>
                <a:t>Designing Safer Chemicals</a:t>
              </a:r>
            </a:p>
          </p:txBody>
        </p:sp>
        <p:sp>
          <p:nvSpPr>
            <p:cNvPr id="14" name="Rectangle 13"/>
            <p:cNvSpPr>
              <a:spLocks noChangeArrowheads="1"/>
            </p:cNvSpPr>
            <p:nvPr/>
          </p:nvSpPr>
          <p:spPr bwMode="auto">
            <a:xfrm>
              <a:off x="6758195" y="2184846"/>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Buckmann Laboratories</a:t>
              </a:r>
              <a:endParaRPr lang="en-US" sz="1000" b="1">
                <a:solidFill>
                  <a:prstClr val="black"/>
                </a:solidFill>
                <a:latin typeface="Calibri"/>
              </a:endParaRPr>
            </a:p>
          </p:txBody>
        </p:sp>
        <p:sp>
          <p:nvSpPr>
            <p:cNvPr id="15" name="Rectangle 14"/>
            <p:cNvSpPr>
              <a:spLocks noChangeArrowheads="1"/>
            </p:cNvSpPr>
            <p:nvPr/>
          </p:nvSpPr>
          <p:spPr bwMode="auto">
            <a:xfrm>
              <a:off x="6053446" y="2184846"/>
              <a:ext cx="69395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DuPont</a:t>
              </a:r>
              <a:endParaRPr lang="en-US" sz="1000" b="1">
                <a:solidFill>
                  <a:prstClr val="black"/>
                </a:solidFill>
                <a:latin typeface="Calibri"/>
              </a:endParaRPr>
            </a:p>
          </p:txBody>
        </p:sp>
        <p:sp>
          <p:nvSpPr>
            <p:cNvPr id="16" name="Rectangle 15"/>
            <p:cNvSpPr>
              <a:spLocks noChangeArrowheads="1"/>
            </p:cNvSpPr>
            <p:nvPr/>
          </p:nvSpPr>
          <p:spPr bwMode="auto">
            <a:xfrm>
              <a:off x="5489231" y="2184846"/>
              <a:ext cx="564215"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Cargill Dow</a:t>
              </a:r>
              <a:endParaRPr lang="en-US" sz="1000" b="1">
                <a:solidFill>
                  <a:prstClr val="black"/>
                </a:solidFill>
                <a:latin typeface="Calibri"/>
              </a:endParaRPr>
            </a:p>
          </p:txBody>
        </p:sp>
        <p:sp>
          <p:nvSpPr>
            <p:cNvPr id="17" name="Rectangle 16"/>
            <p:cNvSpPr>
              <a:spLocks noChangeArrowheads="1"/>
            </p:cNvSpPr>
            <p:nvPr/>
          </p:nvSpPr>
          <p:spPr bwMode="auto">
            <a:xfrm>
              <a:off x="4764807" y="2184846"/>
              <a:ext cx="724424"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Novozymes</a:t>
              </a:r>
              <a:endParaRPr lang="en-US" sz="1000" b="1">
                <a:solidFill>
                  <a:prstClr val="black"/>
                </a:solidFill>
                <a:latin typeface="Calibri"/>
              </a:endParaRPr>
            </a:p>
          </p:txBody>
        </p:sp>
        <p:sp>
          <p:nvSpPr>
            <p:cNvPr id="18" name="Rectangle 17"/>
            <p:cNvSpPr>
              <a:spLocks noChangeArrowheads="1"/>
            </p:cNvSpPr>
            <p:nvPr/>
          </p:nvSpPr>
          <p:spPr bwMode="auto">
            <a:xfrm>
              <a:off x="3998589" y="2184846"/>
              <a:ext cx="766218"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Bayer Corporation</a:t>
              </a:r>
              <a:endParaRPr lang="en-US" sz="1000" b="1">
                <a:solidFill>
                  <a:prstClr val="black"/>
                </a:solidFill>
                <a:latin typeface="Calibri"/>
              </a:endParaRPr>
            </a:p>
          </p:txBody>
        </p:sp>
        <p:sp>
          <p:nvSpPr>
            <p:cNvPr id="19" name="Rectangle 18"/>
            <p:cNvSpPr>
              <a:spLocks noChangeArrowheads="1"/>
            </p:cNvSpPr>
            <p:nvPr/>
          </p:nvSpPr>
          <p:spPr bwMode="auto">
            <a:xfrm>
              <a:off x="3232371" y="2184846"/>
              <a:ext cx="766218"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Nalco Chemical Company</a:t>
              </a:r>
              <a:endParaRPr lang="en-US" sz="1000" b="1">
                <a:solidFill>
                  <a:prstClr val="black"/>
                </a:solidFill>
                <a:latin typeface="Calibri"/>
              </a:endParaRPr>
            </a:p>
          </p:txBody>
        </p:sp>
        <p:sp>
          <p:nvSpPr>
            <p:cNvPr id="20" name="Rectangle 19"/>
            <p:cNvSpPr>
              <a:spLocks noChangeArrowheads="1"/>
            </p:cNvSpPr>
            <p:nvPr/>
          </p:nvSpPr>
          <p:spPr bwMode="auto">
            <a:xfrm>
              <a:off x="2549740" y="2184846"/>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Argonne National Labs</a:t>
              </a:r>
              <a:endParaRPr lang="en-US" sz="1000" b="1">
                <a:solidFill>
                  <a:prstClr val="black"/>
                </a:solidFill>
                <a:latin typeface="Calibri"/>
              </a:endParaRPr>
            </a:p>
          </p:txBody>
        </p:sp>
        <p:sp>
          <p:nvSpPr>
            <p:cNvPr id="21" name="Rectangle 20"/>
            <p:cNvSpPr>
              <a:spLocks noChangeArrowheads="1"/>
            </p:cNvSpPr>
            <p:nvPr/>
          </p:nvSpPr>
          <p:spPr bwMode="auto">
            <a:xfrm>
              <a:off x="1790488" y="2184846"/>
              <a:ext cx="759252"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Imation</a:t>
              </a:r>
              <a:endParaRPr lang="en-US" sz="1000" b="1">
                <a:solidFill>
                  <a:prstClr val="black"/>
                </a:solidFill>
                <a:latin typeface="Calibri"/>
              </a:endParaRPr>
            </a:p>
          </p:txBody>
        </p:sp>
        <p:sp>
          <p:nvSpPr>
            <p:cNvPr id="22" name="Rectangle 21"/>
            <p:cNvSpPr>
              <a:spLocks noChangeArrowheads="1"/>
            </p:cNvSpPr>
            <p:nvPr/>
          </p:nvSpPr>
          <p:spPr bwMode="auto">
            <a:xfrm>
              <a:off x="1038202" y="2184846"/>
              <a:ext cx="752286"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Dow</a:t>
              </a:r>
              <a:endParaRPr lang="en-US" sz="1000" b="1">
                <a:solidFill>
                  <a:prstClr val="black"/>
                </a:solidFill>
                <a:latin typeface="Calibri"/>
              </a:endParaRPr>
            </a:p>
          </p:txBody>
        </p:sp>
        <p:sp>
          <p:nvSpPr>
            <p:cNvPr id="23" name="Rectangle 22"/>
            <p:cNvSpPr>
              <a:spLocks noChangeArrowheads="1"/>
            </p:cNvSpPr>
            <p:nvPr/>
          </p:nvSpPr>
          <p:spPr bwMode="auto">
            <a:xfrm>
              <a:off x="97843" y="2184846"/>
              <a:ext cx="940358"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dirty="0">
                  <a:solidFill>
                    <a:prstClr val="black"/>
                  </a:solidFill>
                  <a:latin typeface="Calibri"/>
                </a:rPr>
                <a:t>Solvents and Reaction Conditions</a:t>
              </a:r>
            </a:p>
          </p:txBody>
        </p:sp>
        <p:sp>
          <p:nvSpPr>
            <p:cNvPr id="24" name="Rectangle 23"/>
            <p:cNvSpPr>
              <a:spLocks noChangeArrowheads="1"/>
            </p:cNvSpPr>
            <p:nvPr/>
          </p:nvSpPr>
          <p:spPr bwMode="auto">
            <a:xfrm>
              <a:off x="6758195" y="1791511"/>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Bristol-Myers       Squibb Co</a:t>
              </a:r>
              <a:endParaRPr lang="en-US" sz="1000" b="1">
                <a:solidFill>
                  <a:prstClr val="black"/>
                </a:solidFill>
                <a:latin typeface="Calibri"/>
              </a:endParaRPr>
            </a:p>
          </p:txBody>
        </p:sp>
        <p:sp>
          <p:nvSpPr>
            <p:cNvPr id="25" name="Rectangle 24"/>
            <p:cNvSpPr>
              <a:spLocks noChangeArrowheads="1"/>
            </p:cNvSpPr>
            <p:nvPr/>
          </p:nvSpPr>
          <p:spPr bwMode="auto">
            <a:xfrm>
              <a:off x="6053446" y="1791511"/>
              <a:ext cx="69395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Sud-Chemie</a:t>
              </a:r>
              <a:endParaRPr lang="en-US" sz="1000" b="1">
                <a:solidFill>
                  <a:prstClr val="black"/>
                </a:solidFill>
                <a:latin typeface="Calibri"/>
              </a:endParaRPr>
            </a:p>
          </p:txBody>
        </p:sp>
        <p:sp>
          <p:nvSpPr>
            <p:cNvPr id="26" name="Rectangle 25"/>
            <p:cNvSpPr>
              <a:spLocks noChangeArrowheads="1"/>
            </p:cNvSpPr>
            <p:nvPr/>
          </p:nvSpPr>
          <p:spPr bwMode="auto">
            <a:xfrm>
              <a:off x="5489231" y="1791511"/>
              <a:ext cx="564215"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Pfizer</a:t>
              </a:r>
              <a:endParaRPr lang="en-US" sz="1000" b="1">
                <a:solidFill>
                  <a:prstClr val="black"/>
                </a:solidFill>
                <a:latin typeface="Calibri"/>
              </a:endParaRPr>
            </a:p>
          </p:txBody>
        </p:sp>
        <p:sp>
          <p:nvSpPr>
            <p:cNvPr id="27" name="Rectangle 26"/>
            <p:cNvSpPr>
              <a:spLocks noChangeArrowheads="1"/>
            </p:cNvSpPr>
            <p:nvPr/>
          </p:nvSpPr>
          <p:spPr bwMode="auto">
            <a:xfrm>
              <a:off x="4764807" y="1791511"/>
              <a:ext cx="72442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Bayer Corporation</a:t>
              </a:r>
              <a:endParaRPr lang="en-US" sz="1000" b="1">
                <a:solidFill>
                  <a:prstClr val="black"/>
                </a:solidFill>
                <a:latin typeface="Calibri"/>
              </a:endParaRPr>
            </a:p>
          </p:txBody>
        </p:sp>
        <p:sp>
          <p:nvSpPr>
            <p:cNvPr id="28" name="Rectangle 27"/>
            <p:cNvSpPr>
              <a:spLocks noChangeArrowheads="1"/>
            </p:cNvSpPr>
            <p:nvPr/>
          </p:nvSpPr>
          <p:spPr bwMode="auto">
            <a:xfrm>
              <a:off x="3998589" y="1791511"/>
              <a:ext cx="76621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Roche Colorado</a:t>
              </a:r>
              <a:endParaRPr lang="en-US" sz="1000" b="1">
                <a:solidFill>
                  <a:prstClr val="black"/>
                </a:solidFill>
                <a:latin typeface="Calibri"/>
              </a:endParaRPr>
            </a:p>
          </p:txBody>
        </p:sp>
        <p:sp>
          <p:nvSpPr>
            <p:cNvPr id="29" name="Rectangle 28"/>
            <p:cNvSpPr>
              <a:spLocks noChangeArrowheads="1"/>
            </p:cNvSpPr>
            <p:nvPr/>
          </p:nvSpPr>
          <p:spPr bwMode="auto">
            <a:xfrm>
              <a:off x="3232371" y="1791511"/>
              <a:ext cx="76621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Lilly Research Laboratories</a:t>
              </a:r>
              <a:endParaRPr lang="en-US" sz="1000" b="1">
                <a:solidFill>
                  <a:prstClr val="black"/>
                </a:solidFill>
                <a:latin typeface="Calibri"/>
              </a:endParaRPr>
            </a:p>
          </p:txBody>
        </p:sp>
        <p:sp>
          <p:nvSpPr>
            <p:cNvPr id="30" name="Rectangle 29"/>
            <p:cNvSpPr>
              <a:spLocks noChangeArrowheads="1"/>
            </p:cNvSpPr>
            <p:nvPr/>
          </p:nvSpPr>
          <p:spPr bwMode="auto">
            <a:xfrm>
              <a:off x="2549740" y="1791511"/>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Flexsys America</a:t>
              </a:r>
              <a:endParaRPr lang="en-US" sz="1000" b="1">
                <a:solidFill>
                  <a:prstClr val="black"/>
                </a:solidFill>
                <a:latin typeface="Calibri"/>
              </a:endParaRPr>
            </a:p>
          </p:txBody>
        </p:sp>
        <p:sp>
          <p:nvSpPr>
            <p:cNvPr id="31" name="Rectangle 30"/>
            <p:cNvSpPr>
              <a:spLocks noChangeArrowheads="1"/>
            </p:cNvSpPr>
            <p:nvPr/>
          </p:nvSpPr>
          <p:spPr bwMode="auto">
            <a:xfrm>
              <a:off x="1790488" y="1791511"/>
              <a:ext cx="759252"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BHC Company</a:t>
              </a:r>
              <a:endParaRPr lang="en-US" sz="1000" b="1">
                <a:solidFill>
                  <a:prstClr val="black"/>
                </a:solidFill>
                <a:latin typeface="Calibri"/>
              </a:endParaRPr>
            </a:p>
          </p:txBody>
        </p:sp>
        <p:sp>
          <p:nvSpPr>
            <p:cNvPr id="32" name="Rectangle 31"/>
            <p:cNvSpPr>
              <a:spLocks noChangeArrowheads="1"/>
            </p:cNvSpPr>
            <p:nvPr/>
          </p:nvSpPr>
          <p:spPr bwMode="auto">
            <a:xfrm>
              <a:off x="1038202" y="1791511"/>
              <a:ext cx="752286"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Pharmacia</a:t>
              </a:r>
              <a:endParaRPr lang="en-US" sz="1000" b="1">
                <a:solidFill>
                  <a:prstClr val="black"/>
                </a:solidFill>
                <a:latin typeface="Calibri"/>
              </a:endParaRPr>
            </a:p>
          </p:txBody>
        </p:sp>
        <p:sp>
          <p:nvSpPr>
            <p:cNvPr id="33" name="Rectangle 32"/>
            <p:cNvSpPr>
              <a:spLocks noChangeArrowheads="1"/>
            </p:cNvSpPr>
            <p:nvPr/>
          </p:nvSpPr>
          <p:spPr bwMode="auto">
            <a:xfrm>
              <a:off x="97843" y="1791511"/>
              <a:ext cx="94035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dirty="0">
                  <a:solidFill>
                    <a:prstClr val="black"/>
                  </a:solidFill>
                  <a:latin typeface="Calibri"/>
                </a:rPr>
                <a:t>Synthetic Pathways</a:t>
              </a:r>
            </a:p>
          </p:txBody>
        </p:sp>
        <p:sp>
          <p:nvSpPr>
            <p:cNvPr id="34" name="Rectangle 33"/>
            <p:cNvSpPr>
              <a:spLocks noChangeArrowheads="1"/>
            </p:cNvSpPr>
            <p:nvPr/>
          </p:nvSpPr>
          <p:spPr bwMode="auto">
            <a:xfrm>
              <a:off x="6746700" y="1392924"/>
              <a:ext cx="73859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Jeneil</a:t>
              </a:r>
              <a:r>
                <a:rPr lang="en-US" sz="700" b="1" dirty="0">
                  <a:solidFill>
                    <a:prstClr val="black"/>
                  </a:solidFill>
                  <a:latin typeface="Calibri"/>
                </a:rPr>
                <a:t>      </a:t>
              </a:r>
              <a:r>
                <a:rPr lang="en-US" sz="700" b="1" dirty="0" err="1">
                  <a:solidFill>
                    <a:prstClr val="black"/>
                  </a:solidFill>
                  <a:latin typeface="Calibri"/>
                </a:rPr>
                <a:t>Biosurfactants</a:t>
              </a:r>
              <a:endParaRPr lang="en-US" sz="1000" b="1" dirty="0">
                <a:solidFill>
                  <a:prstClr val="black"/>
                </a:solidFill>
                <a:latin typeface="Calibri"/>
              </a:endParaRPr>
            </a:p>
          </p:txBody>
        </p:sp>
        <p:sp>
          <p:nvSpPr>
            <p:cNvPr id="35" name="Rectangle 34"/>
            <p:cNvSpPr>
              <a:spLocks noChangeArrowheads="1"/>
            </p:cNvSpPr>
            <p:nvPr/>
          </p:nvSpPr>
          <p:spPr bwMode="auto">
            <a:xfrm>
              <a:off x="6053446" y="1392924"/>
              <a:ext cx="69395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AgraQuest</a:t>
              </a:r>
              <a:endParaRPr lang="en-US" sz="1000" b="1">
                <a:solidFill>
                  <a:prstClr val="black"/>
                </a:solidFill>
                <a:latin typeface="Calibri"/>
              </a:endParaRPr>
            </a:p>
          </p:txBody>
        </p:sp>
        <p:sp>
          <p:nvSpPr>
            <p:cNvPr id="36" name="Rectangle 35"/>
            <p:cNvSpPr>
              <a:spLocks noChangeArrowheads="1"/>
            </p:cNvSpPr>
            <p:nvPr/>
          </p:nvSpPr>
          <p:spPr bwMode="auto">
            <a:xfrm>
              <a:off x="5489231" y="1392924"/>
              <a:ext cx="564215"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SC Fluids</a:t>
              </a:r>
              <a:endParaRPr lang="en-US" sz="1000" b="1">
                <a:solidFill>
                  <a:prstClr val="black"/>
                </a:solidFill>
                <a:latin typeface="Calibri"/>
              </a:endParaRPr>
            </a:p>
          </p:txBody>
        </p:sp>
        <p:sp>
          <p:nvSpPr>
            <p:cNvPr id="37" name="Rectangle 36"/>
            <p:cNvSpPr>
              <a:spLocks noChangeArrowheads="1"/>
            </p:cNvSpPr>
            <p:nvPr/>
          </p:nvSpPr>
          <p:spPr bwMode="auto">
            <a:xfrm>
              <a:off x="4764807" y="1392924"/>
              <a:ext cx="72442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Eden Bioscience</a:t>
              </a:r>
              <a:endParaRPr lang="en-US" sz="1000" b="1" dirty="0">
                <a:solidFill>
                  <a:prstClr val="black"/>
                </a:solidFill>
                <a:latin typeface="Calibri"/>
              </a:endParaRPr>
            </a:p>
          </p:txBody>
        </p:sp>
        <p:sp>
          <p:nvSpPr>
            <p:cNvPr id="38" name="Rectangle 37"/>
            <p:cNvSpPr>
              <a:spLocks noChangeArrowheads="1"/>
            </p:cNvSpPr>
            <p:nvPr/>
          </p:nvSpPr>
          <p:spPr bwMode="auto">
            <a:xfrm>
              <a:off x="3998589" y="1392924"/>
              <a:ext cx="76621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RevTech</a:t>
              </a:r>
              <a:endParaRPr lang="en-US" sz="1000" b="1">
                <a:solidFill>
                  <a:prstClr val="black"/>
                </a:solidFill>
                <a:latin typeface="Calibri"/>
              </a:endParaRPr>
            </a:p>
          </p:txBody>
        </p:sp>
        <p:sp>
          <p:nvSpPr>
            <p:cNvPr id="39" name="Rectangle 38"/>
            <p:cNvSpPr>
              <a:spLocks noChangeArrowheads="1"/>
            </p:cNvSpPr>
            <p:nvPr/>
          </p:nvSpPr>
          <p:spPr bwMode="auto">
            <a:xfrm>
              <a:off x="3232371" y="1392924"/>
              <a:ext cx="76621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Biofine</a:t>
              </a:r>
              <a:endParaRPr lang="en-US" sz="1000" b="1">
                <a:solidFill>
                  <a:prstClr val="black"/>
                </a:solidFill>
                <a:latin typeface="Calibri"/>
              </a:endParaRPr>
            </a:p>
          </p:txBody>
        </p:sp>
        <p:sp>
          <p:nvSpPr>
            <p:cNvPr id="40" name="Rectangle 39"/>
            <p:cNvSpPr>
              <a:spLocks noChangeArrowheads="1"/>
            </p:cNvSpPr>
            <p:nvPr/>
          </p:nvSpPr>
          <p:spPr bwMode="auto">
            <a:xfrm>
              <a:off x="2549740" y="1392924"/>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PYROCOOL Technologies</a:t>
              </a:r>
              <a:endParaRPr lang="en-US" sz="1000" b="1">
                <a:solidFill>
                  <a:prstClr val="black"/>
                </a:solidFill>
                <a:latin typeface="Calibri"/>
              </a:endParaRPr>
            </a:p>
          </p:txBody>
        </p:sp>
        <p:sp>
          <p:nvSpPr>
            <p:cNvPr id="41" name="Rectangle 40"/>
            <p:cNvSpPr>
              <a:spLocks noChangeArrowheads="1"/>
            </p:cNvSpPr>
            <p:nvPr/>
          </p:nvSpPr>
          <p:spPr bwMode="auto">
            <a:xfrm>
              <a:off x="1790488" y="1392924"/>
              <a:ext cx="759252"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Legacy Systems</a:t>
              </a:r>
              <a:endParaRPr lang="en-US" sz="1000" b="1">
                <a:solidFill>
                  <a:prstClr val="black"/>
                </a:solidFill>
                <a:latin typeface="Calibri"/>
              </a:endParaRPr>
            </a:p>
          </p:txBody>
        </p:sp>
        <p:sp>
          <p:nvSpPr>
            <p:cNvPr id="42" name="Rectangle 41"/>
            <p:cNvSpPr>
              <a:spLocks noChangeArrowheads="1"/>
            </p:cNvSpPr>
            <p:nvPr/>
          </p:nvSpPr>
          <p:spPr bwMode="auto">
            <a:xfrm>
              <a:off x="1038202" y="1392924"/>
              <a:ext cx="752286"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Donlar Corporation</a:t>
              </a:r>
              <a:endParaRPr lang="en-US" sz="1000" b="1">
                <a:solidFill>
                  <a:prstClr val="black"/>
                </a:solidFill>
                <a:latin typeface="Calibri"/>
              </a:endParaRPr>
            </a:p>
          </p:txBody>
        </p:sp>
        <p:sp>
          <p:nvSpPr>
            <p:cNvPr id="43" name="Rectangle 42"/>
            <p:cNvSpPr>
              <a:spLocks noChangeArrowheads="1"/>
            </p:cNvSpPr>
            <p:nvPr/>
          </p:nvSpPr>
          <p:spPr bwMode="auto">
            <a:xfrm>
              <a:off x="97843" y="1392924"/>
              <a:ext cx="94035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dirty="0">
                  <a:solidFill>
                    <a:prstClr val="black"/>
                  </a:solidFill>
                  <a:latin typeface="Calibri"/>
                </a:rPr>
                <a:t>Small Business</a:t>
              </a:r>
            </a:p>
          </p:txBody>
        </p:sp>
        <p:sp>
          <p:nvSpPr>
            <p:cNvPr id="44" name="Rectangle 43"/>
            <p:cNvSpPr>
              <a:spLocks noChangeArrowheads="1"/>
            </p:cNvSpPr>
            <p:nvPr/>
          </p:nvSpPr>
          <p:spPr bwMode="auto">
            <a:xfrm>
              <a:off x="6727720" y="1020402"/>
              <a:ext cx="74358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Charles Eckert</a:t>
              </a:r>
            </a:p>
            <a:p>
              <a:pPr algn="ctr" fontAlgn="ctr"/>
              <a:r>
                <a:rPr lang="en-US" sz="700" b="1" dirty="0">
                  <a:solidFill>
                    <a:prstClr val="black"/>
                  </a:solidFill>
                  <a:latin typeface="Calibri"/>
                </a:rPr>
                <a:t>&amp;</a:t>
              </a:r>
            </a:p>
            <a:p>
              <a:pPr algn="ctr" fontAlgn="ctr"/>
              <a:r>
                <a:rPr lang="en-US" sz="700" b="1" dirty="0">
                  <a:solidFill>
                    <a:prstClr val="black"/>
                  </a:solidFill>
                  <a:latin typeface="Calibri"/>
                </a:rPr>
                <a:t> Charles Liotta</a:t>
              </a:r>
              <a:endParaRPr lang="en-US" sz="1000" b="1" dirty="0">
                <a:solidFill>
                  <a:prstClr val="black"/>
                </a:solidFill>
                <a:latin typeface="Calibri"/>
              </a:endParaRPr>
            </a:p>
          </p:txBody>
        </p:sp>
        <p:sp>
          <p:nvSpPr>
            <p:cNvPr id="45" name="Rectangle 44"/>
            <p:cNvSpPr>
              <a:spLocks noChangeArrowheads="1"/>
            </p:cNvSpPr>
            <p:nvPr/>
          </p:nvSpPr>
          <p:spPr bwMode="auto">
            <a:xfrm>
              <a:off x="6053446" y="1020402"/>
              <a:ext cx="69395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Richard Gross</a:t>
              </a:r>
              <a:endParaRPr lang="en-US" sz="1000" b="1">
                <a:solidFill>
                  <a:prstClr val="black"/>
                </a:solidFill>
                <a:latin typeface="Calibri"/>
              </a:endParaRPr>
            </a:p>
          </p:txBody>
        </p:sp>
        <p:sp>
          <p:nvSpPr>
            <p:cNvPr id="46" name="Rectangle 45"/>
            <p:cNvSpPr>
              <a:spLocks noChangeArrowheads="1"/>
            </p:cNvSpPr>
            <p:nvPr/>
          </p:nvSpPr>
          <p:spPr bwMode="auto">
            <a:xfrm>
              <a:off x="5489231" y="1020402"/>
              <a:ext cx="564215"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Eric Beckman</a:t>
              </a:r>
              <a:endParaRPr lang="en-US" sz="1000" b="1">
                <a:solidFill>
                  <a:prstClr val="black"/>
                </a:solidFill>
                <a:latin typeface="Calibri"/>
              </a:endParaRPr>
            </a:p>
          </p:txBody>
        </p:sp>
        <p:sp>
          <p:nvSpPr>
            <p:cNvPr id="47" name="Rectangle 46"/>
            <p:cNvSpPr>
              <a:spLocks noChangeArrowheads="1"/>
            </p:cNvSpPr>
            <p:nvPr/>
          </p:nvSpPr>
          <p:spPr bwMode="auto">
            <a:xfrm>
              <a:off x="4764807" y="1020402"/>
              <a:ext cx="72442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C.-J. Li</a:t>
              </a:r>
              <a:endParaRPr lang="en-US" sz="1000" b="1">
                <a:solidFill>
                  <a:prstClr val="black"/>
                </a:solidFill>
                <a:latin typeface="Calibri"/>
              </a:endParaRPr>
            </a:p>
          </p:txBody>
        </p:sp>
        <p:sp>
          <p:nvSpPr>
            <p:cNvPr id="48" name="Rectangle 47"/>
            <p:cNvSpPr>
              <a:spLocks noChangeArrowheads="1"/>
            </p:cNvSpPr>
            <p:nvPr/>
          </p:nvSpPr>
          <p:spPr bwMode="auto">
            <a:xfrm>
              <a:off x="3998589" y="1020402"/>
              <a:ext cx="76621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Chi Hue Wong</a:t>
              </a:r>
              <a:endParaRPr lang="en-US" sz="1000" b="1">
                <a:solidFill>
                  <a:prstClr val="black"/>
                </a:solidFill>
                <a:latin typeface="Calibri"/>
              </a:endParaRPr>
            </a:p>
          </p:txBody>
        </p:sp>
        <p:sp>
          <p:nvSpPr>
            <p:cNvPr id="49" name="Rectangle 48"/>
            <p:cNvSpPr>
              <a:spLocks noChangeArrowheads="1"/>
            </p:cNvSpPr>
            <p:nvPr/>
          </p:nvSpPr>
          <p:spPr bwMode="auto">
            <a:xfrm>
              <a:off x="3232371" y="1020402"/>
              <a:ext cx="76621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Terry Collins</a:t>
              </a:r>
              <a:endParaRPr lang="en-US" sz="1000" b="1">
                <a:solidFill>
                  <a:prstClr val="black"/>
                </a:solidFill>
                <a:latin typeface="Calibri"/>
              </a:endParaRPr>
            </a:p>
          </p:txBody>
        </p:sp>
        <p:sp>
          <p:nvSpPr>
            <p:cNvPr id="50" name="Rectangle 49"/>
            <p:cNvSpPr>
              <a:spLocks noChangeArrowheads="1"/>
            </p:cNvSpPr>
            <p:nvPr/>
          </p:nvSpPr>
          <p:spPr bwMode="auto">
            <a:xfrm>
              <a:off x="2549740" y="1020402"/>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Barry </a:t>
              </a:r>
              <a:r>
                <a:rPr lang="en-US" sz="700" b="1" dirty="0" err="1">
                  <a:solidFill>
                    <a:prstClr val="black"/>
                  </a:solidFill>
                  <a:latin typeface="Calibri"/>
                </a:rPr>
                <a:t>Trost</a:t>
              </a:r>
              <a:r>
                <a:rPr lang="en-US" sz="700" b="1" dirty="0">
                  <a:solidFill>
                    <a:prstClr val="black"/>
                  </a:solidFill>
                  <a:latin typeface="Calibri"/>
                </a:rPr>
                <a:t>,              Karen </a:t>
              </a:r>
              <a:r>
                <a:rPr lang="en-US" sz="700" b="1" dirty="0" err="1">
                  <a:solidFill>
                    <a:prstClr val="black"/>
                  </a:solidFill>
                  <a:latin typeface="Calibri"/>
                </a:rPr>
                <a:t>Draths</a:t>
              </a:r>
              <a:r>
                <a:rPr lang="en-US" sz="700" b="1" dirty="0">
                  <a:solidFill>
                    <a:prstClr val="black"/>
                  </a:solidFill>
                  <a:latin typeface="Calibri"/>
                </a:rPr>
                <a:t>        &amp; John Frost</a:t>
              </a:r>
              <a:endParaRPr lang="en-US" sz="1000" b="1" dirty="0">
                <a:solidFill>
                  <a:prstClr val="black"/>
                </a:solidFill>
                <a:latin typeface="Calibri"/>
              </a:endParaRPr>
            </a:p>
          </p:txBody>
        </p:sp>
        <p:sp>
          <p:nvSpPr>
            <p:cNvPr id="51" name="Rectangle 50"/>
            <p:cNvSpPr>
              <a:spLocks noChangeArrowheads="1"/>
            </p:cNvSpPr>
            <p:nvPr/>
          </p:nvSpPr>
          <p:spPr bwMode="auto">
            <a:xfrm>
              <a:off x="1790488" y="1020402"/>
              <a:ext cx="759252"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Joseph DeSimone</a:t>
              </a:r>
              <a:endParaRPr lang="en-US" sz="1000" b="1">
                <a:solidFill>
                  <a:prstClr val="black"/>
                </a:solidFill>
                <a:latin typeface="Calibri"/>
              </a:endParaRPr>
            </a:p>
          </p:txBody>
        </p:sp>
        <p:sp>
          <p:nvSpPr>
            <p:cNvPr id="52" name="Rectangle 51"/>
            <p:cNvSpPr>
              <a:spLocks noChangeArrowheads="1"/>
            </p:cNvSpPr>
            <p:nvPr/>
          </p:nvSpPr>
          <p:spPr bwMode="auto">
            <a:xfrm>
              <a:off x="1038202" y="1020402"/>
              <a:ext cx="752286"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Mark Holzapple</a:t>
              </a:r>
              <a:endParaRPr lang="en-US" sz="1000" b="1">
                <a:solidFill>
                  <a:prstClr val="black"/>
                </a:solidFill>
                <a:latin typeface="Calibri"/>
              </a:endParaRPr>
            </a:p>
          </p:txBody>
        </p:sp>
        <p:sp>
          <p:nvSpPr>
            <p:cNvPr id="53" name="Rectangle 52"/>
            <p:cNvSpPr>
              <a:spLocks noChangeArrowheads="1"/>
            </p:cNvSpPr>
            <p:nvPr/>
          </p:nvSpPr>
          <p:spPr bwMode="auto">
            <a:xfrm>
              <a:off x="97843" y="1020402"/>
              <a:ext cx="94035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a:solidFill>
                    <a:prstClr val="black"/>
                  </a:solidFill>
                  <a:latin typeface="Calibri"/>
                </a:rPr>
                <a:t>Academic</a:t>
              </a:r>
            </a:p>
          </p:txBody>
        </p:sp>
        <p:sp>
          <p:nvSpPr>
            <p:cNvPr id="54" name="Rectangle 53"/>
            <p:cNvSpPr>
              <a:spLocks noChangeArrowheads="1"/>
            </p:cNvSpPr>
            <p:nvPr/>
          </p:nvSpPr>
          <p:spPr bwMode="auto">
            <a:xfrm>
              <a:off x="6758195" y="835192"/>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2004</a:t>
              </a:r>
            </a:p>
          </p:txBody>
        </p:sp>
        <p:sp>
          <p:nvSpPr>
            <p:cNvPr id="55" name="Rectangle 54"/>
            <p:cNvSpPr>
              <a:spLocks noChangeArrowheads="1"/>
            </p:cNvSpPr>
            <p:nvPr/>
          </p:nvSpPr>
          <p:spPr bwMode="auto">
            <a:xfrm>
              <a:off x="6053446" y="835192"/>
              <a:ext cx="69395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2003</a:t>
              </a:r>
            </a:p>
          </p:txBody>
        </p:sp>
        <p:sp>
          <p:nvSpPr>
            <p:cNvPr id="56" name="Rectangle 55"/>
            <p:cNvSpPr>
              <a:spLocks noChangeArrowheads="1"/>
            </p:cNvSpPr>
            <p:nvPr/>
          </p:nvSpPr>
          <p:spPr bwMode="auto">
            <a:xfrm>
              <a:off x="5489231" y="835192"/>
              <a:ext cx="564215"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2002</a:t>
              </a:r>
            </a:p>
          </p:txBody>
        </p:sp>
        <p:sp>
          <p:nvSpPr>
            <p:cNvPr id="57" name="Rectangle 56"/>
            <p:cNvSpPr>
              <a:spLocks noChangeArrowheads="1"/>
            </p:cNvSpPr>
            <p:nvPr/>
          </p:nvSpPr>
          <p:spPr bwMode="auto">
            <a:xfrm>
              <a:off x="4764807" y="835192"/>
              <a:ext cx="724424"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2001</a:t>
              </a:r>
            </a:p>
          </p:txBody>
        </p:sp>
        <p:sp>
          <p:nvSpPr>
            <p:cNvPr id="58" name="Rectangle 57"/>
            <p:cNvSpPr>
              <a:spLocks noChangeArrowheads="1"/>
            </p:cNvSpPr>
            <p:nvPr/>
          </p:nvSpPr>
          <p:spPr bwMode="auto">
            <a:xfrm>
              <a:off x="3998589" y="835192"/>
              <a:ext cx="76621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2000</a:t>
              </a:r>
            </a:p>
          </p:txBody>
        </p:sp>
        <p:sp>
          <p:nvSpPr>
            <p:cNvPr id="59" name="Rectangle 58"/>
            <p:cNvSpPr>
              <a:spLocks noChangeArrowheads="1"/>
            </p:cNvSpPr>
            <p:nvPr/>
          </p:nvSpPr>
          <p:spPr bwMode="auto">
            <a:xfrm>
              <a:off x="3232371" y="835192"/>
              <a:ext cx="76621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1999</a:t>
              </a:r>
            </a:p>
          </p:txBody>
        </p:sp>
        <p:sp>
          <p:nvSpPr>
            <p:cNvPr id="60" name="Rectangle 59"/>
            <p:cNvSpPr>
              <a:spLocks noChangeArrowheads="1"/>
            </p:cNvSpPr>
            <p:nvPr/>
          </p:nvSpPr>
          <p:spPr bwMode="auto">
            <a:xfrm>
              <a:off x="2549740" y="835192"/>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1998</a:t>
              </a:r>
            </a:p>
          </p:txBody>
        </p:sp>
        <p:sp>
          <p:nvSpPr>
            <p:cNvPr id="61" name="Rectangle 60"/>
            <p:cNvSpPr>
              <a:spLocks noChangeArrowheads="1"/>
            </p:cNvSpPr>
            <p:nvPr/>
          </p:nvSpPr>
          <p:spPr bwMode="auto">
            <a:xfrm>
              <a:off x="1790488" y="835192"/>
              <a:ext cx="759252"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1997</a:t>
              </a:r>
            </a:p>
          </p:txBody>
        </p:sp>
        <p:sp>
          <p:nvSpPr>
            <p:cNvPr id="62" name="Rectangle 61"/>
            <p:cNvSpPr>
              <a:spLocks noChangeArrowheads="1"/>
            </p:cNvSpPr>
            <p:nvPr/>
          </p:nvSpPr>
          <p:spPr bwMode="auto">
            <a:xfrm>
              <a:off x="1038202" y="835192"/>
              <a:ext cx="752286"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1996</a:t>
              </a:r>
            </a:p>
          </p:txBody>
        </p:sp>
        <p:sp>
          <p:nvSpPr>
            <p:cNvPr id="63" name="Rectangle 62"/>
            <p:cNvSpPr>
              <a:spLocks noChangeArrowheads="1"/>
            </p:cNvSpPr>
            <p:nvPr/>
          </p:nvSpPr>
          <p:spPr bwMode="auto">
            <a:xfrm>
              <a:off x="97843" y="835192"/>
              <a:ext cx="94035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 </a:t>
              </a:r>
            </a:p>
          </p:txBody>
        </p:sp>
        <p:sp>
          <p:nvSpPr>
            <p:cNvPr id="64" name="Line 63"/>
            <p:cNvSpPr>
              <a:spLocks noChangeShapeType="1"/>
            </p:cNvSpPr>
            <p:nvPr/>
          </p:nvSpPr>
          <p:spPr bwMode="auto">
            <a:xfrm flipV="1">
              <a:off x="97843" y="796177"/>
              <a:ext cx="9403583" cy="250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66" name="Line 65"/>
            <p:cNvSpPr>
              <a:spLocks noChangeShapeType="1"/>
            </p:cNvSpPr>
            <p:nvPr/>
          </p:nvSpPr>
          <p:spPr bwMode="auto">
            <a:xfrm>
              <a:off x="97843"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900" b="1">
                <a:solidFill>
                  <a:prstClr val="black"/>
                </a:solidFill>
                <a:latin typeface="Calibri"/>
              </a:endParaRPr>
            </a:p>
          </p:txBody>
        </p:sp>
        <p:sp>
          <p:nvSpPr>
            <p:cNvPr id="67" name="Line 66"/>
            <p:cNvSpPr>
              <a:spLocks noChangeShapeType="1"/>
            </p:cNvSpPr>
            <p:nvPr/>
          </p:nvSpPr>
          <p:spPr bwMode="auto">
            <a:xfrm>
              <a:off x="7099510" y="833958"/>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69" name="Line 68"/>
            <p:cNvSpPr>
              <a:spLocks noChangeShapeType="1"/>
            </p:cNvSpPr>
            <p:nvPr/>
          </p:nvSpPr>
          <p:spPr bwMode="auto">
            <a:xfrm>
              <a:off x="1038202"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900" b="1">
                <a:solidFill>
                  <a:prstClr val="black"/>
                </a:solidFill>
                <a:latin typeface="Calibri"/>
              </a:endParaRPr>
            </a:p>
          </p:txBody>
        </p:sp>
        <p:sp>
          <p:nvSpPr>
            <p:cNvPr id="70" name="Line 69"/>
            <p:cNvSpPr>
              <a:spLocks noChangeShapeType="1"/>
            </p:cNvSpPr>
            <p:nvPr/>
          </p:nvSpPr>
          <p:spPr bwMode="auto">
            <a:xfrm>
              <a:off x="1790488"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71" name="Line 70"/>
            <p:cNvSpPr>
              <a:spLocks noChangeShapeType="1"/>
            </p:cNvSpPr>
            <p:nvPr/>
          </p:nvSpPr>
          <p:spPr bwMode="auto">
            <a:xfrm>
              <a:off x="2549740"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72" name="Line 71"/>
            <p:cNvSpPr>
              <a:spLocks noChangeShapeType="1"/>
            </p:cNvSpPr>
            <p:nvPr/>
          </p:nvSpPr>
          <p:spPr bwMode="auto">
            <a:xfrm>
              <a:off x="3232371"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73" name="Line 72"/>
            <p:cNvSpPr>
              <a:spLocks noChangeShapeType="1"/>
            </p:cNvSpPr>
            <p:nvPr/>
          </p:nvSpPr>
          <p:spPr bwMode="auto">
            <a:xfrm>
              <a:off x="3998589"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74" name="Line 73"/>
            <p:cNvSpPr>
              <a:spLocks noChangeShapeType="1"/>
            </p:cNvSpPr>
            <p:nvPr/>
          </p:nvSpPr>
          <p:spPr bwMode="auto">
            <a:xfrm>
              <a:off x="4764807"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75" name="Line 74"/>
            <p:cNvSpPr>
              <a:spLocks noChangeShapeType="1"/>
            </p:cNvSpPr>
            <p:nvPr/>
          </p:nvSpPr>
          <p:spPr bwMode="auto">
            <a:xfrm>
              <a:off x="5489231"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76" name="Line 75"/>
            <p:cNvSpPr>
              <a:spLocks noChangeShapeType="1"/>
            </p:cNvSpPr>
            <p:nvPr/>
          </p:nvSpPr>
          <p:spPr bwMode="auto">
            <a:xfrm>
              <a:off x="6053446"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77" name="Line 76"/>
            <p:cNvSpPr>
              <a:spLocks noChangeShapeType="1"/>
            </p:cNvSpPr>
            <p:nvPr/>
          </p:nvSpPr>
          <p:spPr bwMode="auto">
            <a:xfrm>
              <a:off x="7099510" y="847892"/>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82" name="Rectangle 81"/>
            <p:cNvSpPr>
              <a:spLocks noChangeArrowheads="1"/>
            </p:cNvSpPr>
            <p:nvPr/>
          </p:nvSpPr>
          <p:spPr bwMode="auto">
            <a:xfrm>
              <a:off x="7453939" y="2728090"/>
              <a:ext cx="717653"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Archer Daniels Midland</a:t>
              </a:r>
              <a:endParaRPr lang="en-US" sz="1000" b="1" dirty="0">
                <a:solidFill>
                  <a:prstClr val="black"/>
                </a:solidFill>
                <a:latin typeface="Calibri"/>
              </a:endParaRPr>
            </a:p>
          </p:txBody>
        </p:sp>
        <p:sp>
          <p:nvSpPr>
            <p:cNvPr id="83" name="Rectangle 82"/>
            <p:cNvSpPr>
              <a:spLocks noChangeArrowheads="1"/>
            </p:cNvSpPr>
            <p:nvPr/>
          </p:nvSpPr>
          <p:spPr bwMode="auto">
            <a:xfrm>
              <a:off x="7453940" y="2184846"/>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BASF</a:t>
              </a:r>
              <a:endParaRPr lang="en-US" sz="1000" b="1">
                <a:solidFill>
                  <a:prstClr val="black"/>
                </a:solidFill>
                <a:latin typeface="Calibri"/>
              </a:endParaRPr>
            </a:p>
          </p:txBody>
        </p:sp>
        <p:sp>
          <p:nvSpPr>
            <p:cNvPr id="84" name="Rectangle 83"/>
            <p:cNvSpPr>
              <a:spLocks noChangeArrowheads="1"/>
            </p:cNvSpPr>
            <p:nvPr/>
          </p:nvSpPr>
          <p:spPr bwMode="auto">
            <a:xfrm>
              <a:off x="7428957" y="1791511"/>
              <a:ext cx="751149"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Archer Daniels Midland &amp; Merck</a:t>
              </a:r>
              <a:endParaRPr lang="en-US" sz="1000" b="1" dirty="0">
                <a:solidFill>
                  <a:prstClr val="black"/>
                </a:solidFill>
                <a:latin typeface="Calibri"/>
              </a:endParaRPr>
            </a:p>
          </p:txBody>
        </p:sp>
        <p:sp>
          <p:nvSpPr>
            <p:cNvPr id="85" name="Rectangle 84"/>
            <p:cNvSpPr>
              <a:spLocks noChangeArrowheads="1"/>
            </p:cNvSpPr>
            <p:nvPr/>
          </p:nvSpPr>
          <p:spPr bwMode="auto">
            <a:xfrm>
              <a:off x="7453940" y="1392924"/>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Metabolix</a:t>
              </a:r>
              <a:endParaRPr lang="en-US" sz="1000" b="1">
                <a:solidFill>
                  <a:prstClr val="black"/>
                </a:solidFill>
                <a:latin typeface="Calibri"/>
              </a:endParaRPr>
            </a:p>
          </p:txBody>
        </p:sp>
        <p:sp>
          <p:nvSpPr>
            <p:cNvPr id="86" name="Rectangle 85"/>
            <p:cNvSpPr>
              <a:spLocks noChangeArrowheads="1"/>
            </p:cNvSpPr>
            <p:nvPr/>
          </p:nvSpPr>
          <p:spPr bwMode="auto">
            <a:xfrm>
              <a:off x="7453940" y="1020402"/>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Robin Rogers</a:t>
              </a:r>
              <a:endParaRPr lang="en-US" sz="1000" b="1">
                <a:solidFill>
                  <a:prstClr val="black"/>
                </a:solidFill>
                <a:latin typeface="Calibri"/>
              </a:endParaRPr>
            </a:p>
          </p:txBody>
        </p:sp>
        <p:sp>
          <p:nvSpPr>
            <p:cNvPr id="87" name="Rectangle 86"/>
            <p:cNvSpPr>
              <a:spLocks noChangeArrowheads="1"/>
            </p:cNvSpPr>
            <p:nvPr/>
          </p:nvSpPr>
          <p:spPr bwMode="auto">
            <a:xfrm>
              <a:off x="7453940" y="821258"/>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2005</a:t>
              </a:r>
            </a:p>
          </p:txBody>
        </p:sp>
        <p:sp>
          <p:nvSpPr>
            <p:cNvPr id="88" name="Line 87"/>
            <p:cNvSpPr>
              <a:spLocks noChangeShapeType="1"/>
            </p:cNvSpPr>
            <p:nvPr/>
          </p:nvSpPr>
          <p:spPr bwMode="auto">
            <a:xfrm>
              <a:off x="8172269" y="833958"/>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89" name="Rectangle 88"/>
            <p:cNvSpPr>
              <a:spLocks noChangeArrowheads="1"/>
            </p:cNvSpPr>
            <p:nvPr/>
          </p:nvSpPr>
          <p:spPr bwMode="auto">
            <a:xfrm>
              <a:off x="8234898" y="2728090"/>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SC Johnson</a:t>
              </a:r>
              <a:endParaRPr lang="en-US" sz="1000" b="1">
                <a:solidFill>
                  <a:prstClr val="black"/>
                </a:solidFill>
                <a:latin typeface="Calibri"/>
              </a:endParaRPr>
            </a:p>
          </p:txBody>
        </p:sp>
        <p:sp>
          <p:nvSpPr>
            <p:cNvPr id="90" name="Rectangle 89"/>
            <p:cNvSpPr>
              <a:spLocks noChangeArrowheads="1"/>
            </p:cNvSpPr>
            <p:nvPr/>
          </p:nvSpPr>
          <p:spPr bwMode="auto">
            <a:xfrm>
              <a:off x="8234898" y="2184846"/>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Codexis</a:t>
              </a:r>
              <a:endParaRPr lang="en-US" sz="1000" b="1">
                <a:solidFill>
                  <a:prstClr val="black"/>
                </a:solidFill>
                <a:latin typeface="Calibri"/>
              </a:endParaRPr>
            </a:p>
          </p:txBody>
        </p:sp>
        <p:sp>
          <p:nvSpPr>
            <p:cNvPr id="91" name="Rectangle 90"/>
            <p:cNvSpPr>
              <a:spLocks noChangeArrowheads="1"/>
            </p:cNvSpPr>
            <p:nvPr/>
          </p:nvSpPr>
          <p:spPr bwMode="auto">
            <a:xfrm>
              <a:off x="8234898" y="1791511"/>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Merck</a:t>
              </a:r>
            </a:p>
          </p:txBody>
        </p:sp>
        <p:sp>
          <p:nvSpPr>
            <p:cNvPr id="92" name="Rectangle 91"/>
            <p:cNvSpPr>
              <a:spLocks noChangeArrowheads="1"/>
            </p:cNvSpPr>
            <p:nvPr/>
          </p:nvSpPr>
          <p:spPr bwMode="auto">
            <a:xfrm>
              <a:off x="8158276" y="1392924"/>
              <a:ext cx="83587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Akron Cons.</a:t>
              </a:r>
            </a:p>
            <a:p>
              <a:pPr algn="ctr" fontAlgn="ctr"/>
              <a:r>
                <a:rPr lang="en-US" sz="700" b="1" dirty="0">
                  <a:solidFill>
                    <a:prstClr val="black"/>
                  </a:solidFill>
                  <a:latin typeface="Calibri"/>
                </a:rPr>
                <a:t>&amp;</a:t>
              </a:r>
            </a:p>
            <a:p>
              <a:pPr algn="ctr" fontAlgn="ctr"/>
              <a:r>
                <a:rPr lang="en-US" sz="700" b="1" dirty="0" err="1">
                  <a:solidFill>
                    <a:prstClr val="black"/>
                  </a:solidFill>
                  <a:latin typeface="Calibri"/>
                </a:rPr>
                <a:t>Nupro</a:t>
              </a:r>
              <a:r>
                <a:rPr lang="en-US" sz="700" b="1" dirty="0">
                  <a:solidFill>
                    <a:prstClr val="black"/>
                  </a:solidFill>
                  <a:latin typeface="Calibri"/>
                </a:rPr>
                <a:t> Tech.</a:t>
              </a:r>
              <a:endParaRPr lang="en-US" sz="1000" b="1" dirty="0">
                <a:solidFill>
                  <a:prstClr val="black"/>
                </a:solidFill>
                <a:latin typeface="Calibri"/>
              </a:endParaRPr>
            </a:p>
          </p:txBody>
        </p:sp>
        <p:sp>
          <p:nvSpPr>
            <p:cNvPr id="93" name="Rectangle 92"/>
            <p:cNvSpPr>
              <a:spLocks noChangeArrowheads="1"/>
            </p:cNvSpPr>
            <p:nvPr/>
          </p:nvSpPr>
          <p:spPr bwMode="auto">
            <a:xfrm>
              <a:off x="8234898" y="1020402"/>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Galen Suppes</a:t>
              </a:r>
            </a:p>
          </p:txBody>
        </p:sp>
        <p:sp>
          <p:nvSpPr>
            <p:cNvPr id="94" name="Rectangle 93"/>
            <p:cNvSpPr>
              <a:spLocks noChangeArrowheads="1"/>
            </p:cNvSpPr>
            <p:nvPr/>
          </p:nvSpPr>
          <p:spPr bwMode="auto">
            <a:xfrm>
              <a:off x="8234898" y="821258"/>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2006</a:t>
              </a:r>
            </a:p>
          </p:txBody>
        </p:sp>
        <p:sp>
          <p:nvSpPr>
            <p:cNvPr id="103" name="Rectangle 102"/>
            <p:cNvSpPr/>
            <p:nvPr/>
          </p:nvSpPr>
          <p:spPr bwMode="auto">
            <a:xfrm>
              <a:off x="56048" y="779455"/>
              <a:ext cx="8929319" cy="2507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rgbClr val="FFFFFF"/>
                </a:solidFill>
                <a:latin typeface="Calibri"/>
                <a:ea typeface="ＭＳ Ｐゴシック" charset="0"/>
              </a:endParaRPr>
            </a:p>
          </p:txBody>
        </p:sp>
        <p:sp>
          <p:nvSpPr>
            <p:cNvPr id="104" name="Rectangle 103"/>
            <p:cNvSpPr/>
            <p:nvPr/>
          </p:nvSpPr>
          <p:spPr bwMode="auto">
            <a:xfrm>
              <a:off x="56049" y="1046561"/>
              <a:ext cx="8928643" cy="334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105" name="Rectangle 104"/>
            <p:cNvSpPr/>
            <p:nvPr/>
          </p:nvSpPr>
          <p:spPr bwMode="auto">
            <a:xfrm>
              <a:off x="56049" y="1377288"/>
              <a:ext cx="8929319" cy="417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106" name="Rectangle 105"/>
            <p:cNvSpPr/>
            <p:nvPr/>
          </p:nvSpPr>
          <p:spPr bwMode="auto">
            <a:xfrm>
              <a:off x="56048" y="1796773"/>
              <a:ext cx="8929319" cy="376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107" name="Rectangle 106"/>
            <p:cNvSpPr/>
            <p:nvPr/>
          </p:nvSpPr>
          <p:spPr bwMode="auto">
            <a:xfrm>
              <a:off x="56049" y="2171398"/>
              <a:ext cx="8928643" cy="543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108" name="Rectangle 107"/>
            <p:cNvSpPr/>
            <p:nvPr/>
          </p:nvSpPr>
          <p:spPr bwMode="auto">
            <a:xfrm>
              <a:off x="56048" y="2719417"/>
              <a:ext cx="8929320" cy="376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cxnSp>
          <p:nvCxnSpPr>
            <p:cNvPr id="109" name="Straight Connector 108"/>
            <p:cNvCxnSpPr/>
            <p:nvPr/>
          </p:nvCxnSpPr>
          <p:spPr bwMode="auto">
            <a:xfrm rot="5400000">
              <a:off x="-132029" y="1941524"/>
              <a:ext cx="2298739" cy="1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auto">
            <a:xfrm rot="5400000">
              <a:off x="619850"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auto">
            <a:xfrm rot="5400000">
              <a:off x="1373035" y="1941088"/>
              <a:ext cx="2298739" cy="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auto">
            <a:xfrm rot="5400000">
              <a:off x="2082684"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bwMode="auto">
            <a:xfrm rot="5400000">
              <a:off x="2834998"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bwMode="auto">
            <a:xfrm rot="5400000">
              <a:off x="3587313"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bwMode="auto">
            <a:xfrm rot="5400000">
              <a:off x="4339627"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auto">
            <a:xfrm rot="5400000">
              <a:off x="4882965"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auto">
            <a:xfrm rot="5400000">
              <a:off x="5593485"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rot="5400000">
              <a:off x="6293041" y="1941088"/>
              <a:ext cx="2298739" cy="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auto">
            <a:xfrm rot="5400000">
              <a:off x="7029878" y="1941088"/>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6" name="Line 63"/>
          <p:cNvSpPr>
            <a:spLocks noChangeShapeType="1"/>
          </p:cNvSpPr>
          <p:nvPr/>
        </p:nvSpPr>
        <p:spPr bwMode="auto">
          <a:xfrm flipV="1">
            <a:off x="1621844" y="3889938"/>
            <a:ext cx="9403583" cy="250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a:solidFill>
                <a:prstClr val="black"/>
              </a:solidFill>
              <a:latin typeface="Calibri"/>
            </a:endParaRPr>
          </a:p>
        </p:txBody>
      </p:sp>
      <p:grpSp>
        <p:nvGrpSpPr>
          <p:cNvPr id="579" name="Group 578"/>
          <p:cNvGrpSpPr/>
          <p:nvPr/>
        </p:nvGrpSpPr>
        <p:grpSpPr>
          <a:xfrm>
            <a:off x="1580048" y="3307948"/>
            <a:ext cx="8929320" cy="2569678"/>
            <a:chOff x="56048" y="3847698"/>
            <a:chExt cx="8929320" cy="2569678"/>
          </a:xfrm>
        </p:grpSpPr>
        <p:cxnSp>
          <p:nvCxnSpPr>
            <p:cNvPr id="195" name="Straight Connector 194"/>
            <p:cNvCxnSpPr/>
            <p:nvPr/>
          </p:nvCxnSpPr>
          <p:spPr bwMode="auto">
            <a:xfrm>
              <a:off x="7007663" y="4118637"/>
              <a:ext cx="793239" cy="2298739"/>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05" name="Rectangle 204"/>
            <p:cNvSpPr>
              <a:spLocks noChangeArrowheads="1"/>
            </p:cNvSpPr>
            <p:nvPr/>
          </p:nvSpPr>
          <p:spPr bwMode="auto">
            <a:xfrm>
              <a:off x="97843" y="5785348"/>
              <a:ext cx="94035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dirty="0">
                  <a:solidFill>
                    <a:prstClr val="black"/>
                  </a:solidFill>
                  <a:latin typeface="Calibri"/>
                </a:rPr>
                <a:t>Designing Safer Chemicals</a:t>
              </a:r>
            </a:p>
          </p:txBody>
        </p:sp>
        <p:sp>
          <p:nvSpPr>
            <p:cNvPr id="215" name="Rectangle 214"/>
            <p:cNvSpPr>
              <a:spLocks noChangeArrowheads="1"/>
            </p:cNvSpPr>
            <p:nvPr/>
          </p:nvSpPr>
          <p:spPr bwMode="auto">
            <a:xfrm>
              <a:off x="97843" y="5265907"/>
              <a:ext cx="940358"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dirty="0">
                  <a:solidFill>
                    <a:prstClr val="black"/>
                  </a:solidFill>
                  <a:latin typeface="Calibri"/>
                </a:rPr>
                <a:t>Solvents and Reaction Conditions</a:t>
              </a:r>
            </a:p>
          </p:txBody>
        </p:sp>
        <p:sp>
          <p:nvSpPr>
            <p:cNvPr id="225" name="Rectangle 224"/>
            <p:cNvSpPr>
              <a:spLocks noChangeArrowheads="1"/>
            </p:cNvSpPr>
            <p:nvPr/>
          </p:nvSpPr>
          <p:spPr bwMode="auto">
            <a:xfrm>
              <a:off x="97843" y="4867819"/>
              <a:ext cx="94035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dirty="0">
                  <a:solidFill>
                    <a:prstClr val="black"/>
                  </a:solidFill>
                  <a:latin typeface="Calibri"/>
                </a:rPr>
                <a:t>Synthetic Pathways</a:t>
              </a:r>
            </a:p>
          </p:txBody>
        </p:sp>
        <p:sp>
          <p:nvSpPr>
            <p:cNvPr id="235" name="Rectangle 234"/>
            <p:cNvSpPr>
              <a:spLocks noChangeArrowheads="1"/>
            </p:cNvSpPr>
            <p:nvPr/>
          </p:nvSpPr>
          <p:spPr bwMode="auto">
            <a:xfrm>
              <a:off x="97843" y="4470698"/>
              <a:ext cx="94035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a:solidFill>
                    <a:prstClr val="black"/>
                  </a:solidFill>
                  <a:latin typeface="Calibri"/>
                </a:rPr>
                <a:t>Small Business</a:t>
              </a:r>
            </a:p>
          </p:txBody>
        </p:sp>
        <p:sp>
          <p:nvSpPr>
            <p:cNvPr id="245" name="Rectangle 244"/>
            <p:cNvSpPr>
              <a:spLocks noChangeArrowheads="1"/>
            </p:cNvSpPr>
            <p:nvPr/>
          </p:nvSpPr>
          <p:spPr bwMode="auto">
            <a:xfrm>
              <a:off x="97843" y="4095113"/>
              <a:ext cx="94035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900" b="1">
                  <a:solidFill>
                    <a:prstClr val="black"/>
                  </a:solidFill>
                  <a:latin typeface="Calibri"/>
                </a:rPr>
                <a:t>Academic</a:t>
              </a:r>
            </a:p>
          </p:txBody>
        </p:sp>
        <p:sp>
          <p:nvSpPr>
            <p:cNvPr id="255" name="Rectangle 254"/>
            <p:cNvSpPr>
              <a:spLocks noChangeArrowheads="1"/>
            </p:cNvSpPr>
            <p:nvPr/>
          </p:nvSpPr>
          <p:spPr bwMode="auto">
            <a:xfrm>
              <a:off x="97843" y="3928953"/>
              <a:ext cx="94035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 </a:t>
              </a:r>
            </a:p>
          </p:txBody>
        </p:sp>
        <p:sp>
          <p:nvSpPr>
            <p:cNvPr id="258" name="Line 65"/>
            <p:cNvSpPr>
              <a:spLocks noChangeShapeType="1"/>
            </p:cNvSpPr>
            <p:nvPr/>
          </p:nvSpPr>
          <p:spPr bwMode="auto">
            <a:xfrm>
              <a:off x="97843" y="3941653"/>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900" b="1">
                <a:solidFill>
                  <a:prstClr val="black"/>
                </a:solidFill>
                <a:latin typeface="Calibri"/>
              </a:endParaRPr>
            </a:p>
          </p:txBody>
        </p:sp>
        <p:sp>
          <p:nvSpPr>
            <p:cNvPr id="260" name="Line 67"/>
            <p:cNvSpPr>
              <a:spLocks noChangeShapeType="1"/>
            </p:cNvSpPr>
            <p:nvPr/>
          </p:nvSpPr>
          <p:spPr bwMode="auto">
            <a:xfrm flipV="1">
              <a:off x="97843" y="4281921"/>
              <a:ext cx="8717470" cy="13064"/>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261" name="Line 68"/>
            <p:cNvSpPr>
              <a:spLocks noChangeShapeType="1"/>
            </p:cNvSpPr>
            <p:nvPr/>
          </p:nvSpPr>
          <p:spPr bwMode="auto">
            <a:xfrm>
              <a:off x="1038202" y="3941653"/>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900" b="1">
                <a:solidFill>
                  <a:prstClr val="black"/>
                </a:solidFill>
                <a:latin typeface="Calibri"/>
              </a:endParaRPr>
            </a:p>
          </p:txBody>
        </p:sp>
        <p:sp>
          <p:nvSpPr>
            <p:cNvPr id="288" name="Rectangle 88"/>
            <p:cNvSpPr>
              <a:spLocks noChangeArrowheads="1"/>
            </p:cNvSpPr>
            <p:nvPr/>
          </p:nvSpPr>
          <p:spPr bwMode="auto">
            <a:xfrm>
              <a:off x="998771" y="5785348"/>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Cargill</a:t>
              </a:r>
            </a:p>
          </p:txBody>
        </p:sp>
        <p:sp>
          <p:nvSpPr>
            <p:cNvPr id="289" name="Rectangle 89"/>
            <p:cNvSpPr>
              <a:spLocks noChangeArrowheads="1"/>
            </p:cNvSpPr>
            <p:nvPr/>
          </p:nvSpPr>
          <p:spPr bwMode="auto">
            <a:xfrm>
              <a:off x="998771" y="5265907"/>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Headwaters Technology</a:t>
              </a:r>
            </a:p>
          </p:txBody>
        </p:sp>
        <p:sp>
          <p:nvSpPr>
            <p:cNvPr id="290" name="Rectangle 90"/>
            <p:cNvSpPr>
              <a:spLocks noChangeArrowheads="1"/>
            </p:cNvSpPr>
            <p:nvPr/>
          </p:nvSpPr>
          <p:spPr bwMode="auto">
            <a:xfrm>
              <a:off x="970908" y="4867819"/>
              <a:ext cx="79408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Columbia Forest </a:t>
              </a:r>
            </a:p>
            <a:p>
              <a:pPr algn="ctr" fontAlgn="ctr"/>
              <a:endParaRPr lang="en-US" sz="700" b="1">
                <a:solidFill>
                  <a:prstClr val="black"/>
                </a:solidFill>
                <a:latin typeface="Calibri"/>
              </a:endParaRPr>
            </a:p>
            <a:p>
              <a:pPr algn="ctr" fontAlgn="ctr"/>
              <a:r>
                <a:rPr lang="en-US" sz="700" b="1">
                  <a:solidFill>
                    <a:prstClr val="black"/>
                  </a:solidFill>
                  <a:latin typeface="Calibri"/>
                </a:rPr>
                <a:t>Hercules</a:t>
              </a:r>
            </a:p>
          </p:txBody>
        </p:sp>
        <p:sp>
          <p:nvSpPr>
            <p:cNvPr id="291" name="Rectangle 91"/>
            <p:cNvSpPr>
              <a:spLocks noChangeArrowheads="1"/>
            </p:cNvSpPr>
            <p:nvPr/>
          </p:nvSpPr>
          <p:spPr bwMode="auto">
            <a:xfrm>
              <a:off x="929115" y="4470698"/>
              <a:ext cx="83587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NovaSterilis</a:t>
              </a:r>
            </a:p>
          </p:txBody>
        </p:sp>
        <p:sp>
          <p:nvSpPr>
            <p:cNvPr id="292" name="Rectangle 92"/>
            <p:cNvSpPr>
              <a:spLocks noChangeArrowheads="1"/>
            </p:cNvSpPr>
            <p:nvPr/>
          </p:nvSpPr>
          <p:spPr bwMode="auto">
            <a:xfrm>
              <a:off x="998771" y="4095113"/>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Michael Krische</a:t>
              </a:r>
            </a:p>
          </p:txBody>
        </p:sp>
        <p:sp>
          <p:nvSpPr>
            <p:cNvPr id="293" name="Rectangle 93"/>
            <p:cNvSpPr>
              <a:spLocks noChangeArrowheads="1"/>
            </p:cNvSpPr>
            <p:nvPr/>
          </p:nvSpPr>
          <p:spPr bwMode="auto">
            <a:xfrm>
              <a:off x="998771" y="3915019"/>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2007</a:t>
              </a:r>
            </a:p>
          </p:txBody>
        </p:sp>
        <p:sp>
          <p:nvSpPr>
            <p:cNvPr id="294" name="Line 94"/>
            <p:cNvSpPr>
              <a:spLocks noChangeShapeType="1"/>
            </p:cNvSpPr>
            <p:nvPr/>
          </p:nvSpPr>
          <p:spPr bwMode="auto">
            <a:xfrm>
              <a:off x="1639608" y="3955588"/>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295" name="Rectangle 294"/>
            <p:cNvSpPr/>
            <p:nvPr/>
          </p:nvSpPr>
          <p:spPr bwMode="auto">
            <a:xfrm>
              <a:off x="56048" y="3873216"/>
              <a:ext cx="8929319" cy="25077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rgbClr val="FFFFFF"/>
                </a:solidFill>
                <a:latin typeface="Calibri"/>
                <a:ea typeface="ＭＳ Ｐゴシック" charset="0"/>
              </a:endParaRPr>
            </a:p>
          </p:txBody>
        </p:sp>
        <p:sp>
          <p:nvSpPr>
            <p:cNvPr id="296" name="Rectangle 295"/>
            <p:cNvSpPr/>
            <p:nvPr/>
          </p:nvSpPr>
          <p:spPr bwMode="auto">
            <a:xfrm>
              <a:off x="56049" y="4121272"/>
              <a:ext cx="8928643" cy="3343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297" name="Rectangle 296"/>
            <p:cNvSpPr/>
            <p:nvPr/>
          </p:nvSpPr>
          <p:spPr bwMode="auto">
            <a:xfrm>
              <a:off x="56049" y="4455062"/>
              <a:ext cx="8929319" cy="4179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298" name="Rectangle 297"/>
            <p:cNvSpPr/>
            <p:nvPr/>
          </p:nvSpPr>
          <p:spPr bwMode="auto">
            <a:xfrm>
              <a:off x="56048" y="4873081"/>
              <a:ext cx="8929319" cy="376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299" name="Rectangle 298"/>
            <p:cNvSpPr/>
            <p:nvPr/>
          </p:nvSpPr>
          <p:spPr bwMode="auto">
            <a:xfrm>
              <a:off x="56049" y="5252459"/>
              <a:ext cx="8928643" cy="543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sp>
          <p:nvSpPr>
            <p:cNvPr id="300" name="Rectangle 299"/>
            <p:cNvSpPr/>
            <p:nvPr/>
          </p:nvSpPr>
          <p:spPr bwMode="auto">
            <a:xfrm>
              <a:off x="56048" y="5795725"/>
              <a:ext cx="8929320" cy="376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solidFill>
                  <a:srgbClr val="FFFFFF"/>
                </a:solidFill>
                <a:latin typeface="Calibri"/>
                <a:ea typeface="ＭＳ Ｐゴシック" charset="0"/>
              </a:endParaRPr>
            </a:p>
          </p:txBody>
        </p:sp>
        <p:cxnSp>
          <p:nvCxnSpPr>
            <p:cNvPr id="301" name="Straight Connector 300"/>
            <p:cNvCxnSpPr/>
            <p:nvPr/>
          </p:nvCxnSpPr>
          <p:spPr bwMode="auto">
            <a:xfrm rot="5400000">
              <a:off x="-132029" y="5035285"/>
              <a:ext cx="2298739" cy="1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3" name="Line 87"/>
            <p:cNvSpPr>
              <a:spLocks noChangeShapeType="1"/>
            </p:cNvSpPr>
            <p:nvPr/>
          </p:nvSpPr>
          <p:spPr bwMode="auto">
            <a:xfrm>
              <a:off x="1650944" y="3927719"/>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314" name="Rectangle 88"/>
            <p:cNvSpPr>
              <a:spLocks noChangeArrowheads="1"/>
            </p:cNvSpPr>
            <p:nvPr/>
          </p:nvSpPr>
          <p:spPr bwMode="auto">
            <a:xfrm>
              <a:off x="1643108" y="5785348"/>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DOW </a:t>
              </a:r>
              <a:r>
                <a:rPr lang="en-US" sz="700" b="1" dirty="0" err="1">
                  <a:solidFill>
                    <a:prstClr val="black"/>
                  </a:solidFill>
                  <a:latin typeface="Calibri"/>
                </a:rPr>
                <a:t>AgroScience</a:t>
              </a:r>
              <a:endParaRPr lang="en-US" sz="1000" b="1" dirty="0">
                <a:solidFill>
                  <a:prstClr val="black"/>
                </a:solidFill>
                <a:latin typeface="Calibri"/>
              </a:endParaRPr>
            </a:p>
          </p:txBody>
        </p:sp>
        <p:sp>
          <p:nvSpPr>
            <p:cNvPr id="315" name="Rectangle 89"/>
            <p:cNvSpPr>
              <a:spLocks noChangeArrowheads="1"/>
            </p:cNvSpPr>
            <p:nvPr/>
          </p:nvSpPr>
          <p:spPr bwMode="auto">
            <a:xfrm>
              <a:off x="1643108" y="5265907"/>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Nalco</a:t>
              </a:r>
              <a:endParaRPr lang="en-US" sz="1000" b="1">
                <a:solidFill>
                  <a:prstClr val="black"/>
                </a:solidFill>
                <a:latin typeface="Calibri"/>
              </a:endParaRPr>
            </a:p>
          </p:txBody>
        </p:sp>
        <p:sp>
          <p:nvSpPr>
            <p:cNvPr id="316" name="Rectangle 90"/>
            <p:cNvSpPr>
              <a:spLocks noChangeArrowheads="1"/>
            </p:cNvSpPr>
            <p:nvPr/>
          </p:nvSpPr>
          <p:spPr bwMode="auto">
            <a:xfrm>
              <a:off x="1643108" y="4867819"/>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Battelle</a:t>
              </a:r>
            </a:p>
          </p:txBody>
        </p:sp>
        <p:sp>
          <p:nvSpPr>
            <p:cNvPr id="317" name="Rectangle 91"/>
            <p:cNvSpPr>
              <a:spLocks noChangeArrowheads="1"/>
            </p:cNvSpPr>
            <p:nvPr/>
          </p:nvSpPr>
          <p:spPr bwMode="auto">
            <a:xfrm>
              <a:off x="1573451" y="4470698"/>
              <a:ext cx="83587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SIGNa</a:t>
              </a:r>
              <a:endParaRPr lang="en-US" sz="1000" b="1">
                <a:solidFill>
                  <a:prstClr val="black"/>
                </a:solidFill>
                <a:latin typeface="Calibri"/>
              </a:endParaRPr>
            </a:p>
          </p:txBody>
        </p:sp>
        <p:sp>
          <p:nvSpPr>
            <p:cNvPr id="318" name="Rectangle 92"/>
            <p:cNvSpPr>
              <a:spLocks noChangeArrowheads="1"/>
            </p:cNvSpPr>
            <p:nvPr/>
          </p:nvSpPr>
          <p:spPr bwMode="auto">
            <a:xfrm>
              <a:off x="1611358" y="4095113"/>
              <a:ext cx="84088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RobertMaleczka</a:t>
              </a:r>
              <a:r>
                <a:rPr lang="en-US" sz="700" b="1" dirty="0">
                  <a:solidFill>
                    <a:prstClr val="black"/>
                  </a:solidFill>
                  <a:latin typeface="Calibri"/>
                </a:rPr>
                <a:t> &amp;</a:t>
              </a:r>
            </a:p>
            <a:p>
              <a:pPr algn="ctr" fontAlgn="ctr"/>
              <a:r>
                <a:rPr lang="en-US" sz="700" b="1" dirty="0">
                  <a:solidFill>
                    <a:prstClr val="black"/>
                  </a:solidFill>
                  <a:latin typeface="Calibri"/>
                </a:rPr>
                <a:t>Milton Smith</a:t>
              </a:r>
            </a:p>
          </p:txBody>
        </p:sp>
        <p:sp>
          <p:nvSpPr>
            <p:cNvPr id="319" name="Rectangle 93"/>
            <p:cNvSpPr>
              <a:spLocks noChangeArrowheads="1"/>
            </p:cNvSpPr>
            <p:nvPr/>
          </p:nvSpPr>
          <p:spPr bwMode="auto">
            <a:xfrm>
              <a:off x="1643108" y="3915019"/>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2008</a:t>
              </a:r>
            </a:p>
          </p:txBody>
        </p:sp>
        <p:sp>
          <p:nvSpPr>
            <p:cNvPr id="320" name="Line 87"/>
            <p:cNvSpPr>
              <a:spLocks noChangeShapeType="1"/>
            </p:cNvSpPr>
            <p:nvPr/>
          </p:nvSpPr>
          <p:spPr bwMode="auto">
            <a:xfrm>
              <a:off x="2337057" y="3927719"/>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321" name="Rectangle 88"/>
            <p:cNvSpPr>
              <a:spLocks noChangeArrowheads="1"/>
            </p:cNvSpPr>
            <p:nvPr/>
          </p:nvSpPr>
          <p:spPr bwMode="auto">
            <a:xfrm>
              <a:off x="2290311" y="5785348"/>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P&amp;G</a:t>
              </a:r>
            </a:p>
            <a:p>
              <a:pPr algn="ctr" fontAlgn="ctr"/>
              <a:r>
                <a:rPr lang="en-US" sz="700" b="1" dirty="0">
                  <a:solidFill>
                    <a:prstClr val="black"/>
                  </a:solidFill>
                  <a:latin typeface="Calibri"/>
                </a:rPr>
                <a:t>&amp;</a:t>
              </a:r>
            </a:p>
            <a:p>
              <a:pPr algn="ctr" fontAlgn="ctr"/>
              <a:r>
                <a:rPr lang="en-US" sz="700" b="1" dirty="0">
                  <a:solidFill>
                    <a:prstClr val="black"/>
                  </a:solidFill>
                  <a:latin typeface="Calibri"/>
                </a:rPr>
                <a:t>Cook</a:t>
              </a:r>
            </a:p>
          </p:txBody>
        </p:sp>
        <p:sp>
          <p:nvSpPr>
            <p:cNvPr id="322" name="Rectangle 89"/>
            <p:cNvSpPr>
              <a:spLocks noChangeArrowheads="1"/>
            </p:cNvSpPr>
            <p:nvPr/>
          </p:nvSpPr>
          <p:spPr bwMode="auto">
            <a:xfrm>
              <a:off x="2293794" y="5265907"/>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CEM</a:t>
              </a:r>
            </a:p>
          </p:txBody>
        </p:sp>
        <p:sp>
          <p:nvSpPr>
            <p:cNvPr id="323" name="Rectangle 90"/>
            <p:cNvSpPr>
              <a:spLocks noChangeArrowheads="1"/>
            </p:cNvSpPr>
            <p:nvPr/>
          </p:nvSpPr>
          <p:spPr bwMode="auto">
            <a:xfrm>
              <a:off x="2265932" y="4867819"/>
              <a:ext cx="79408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Eastman</a:t>
              </a:r>
            </a:p>
          </p:txBody>
        </p:sp>
        <p:sp>
          <p:nvSpPr>
            <p:cNvPr id="324" name="Rectangle 91"/>
            <p:cNvSpPr>
              <a:spLocks noChangeArrowheads="1"/>
            </p:cNvSpPr>
            <p:nvPr/>
          </p:nvSpPr>
          <p:spPr bwMode="auto">
            <a:xfrm>
              <a:off x="2224138" y="4470698"/>
              <a:ext cx="83587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Virent Energy</a:t>
              </a:r>
            </a:p>
          </p:txBody>
        </p:sp>
        <p:sp>
          <p:nvSpPr>
            <p:cNvPr id="325" name="Rectangle 92"/>
            <p:cNvSpPr>
              <a:spLocks noChangeArrowheads="1"/>
            </p:cNvSpPr>
            <p:nvPr/>
          </p:nvSpPr>
          <p:spPr bwMode="auto">
            <a:xfrm>
              <a:off x="2293794" y="4095113"/>
              <a:ext cx="72169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Krzysztof </a:t>
              </a:r>
              <a:r>
                <a:rPr lang="en-US" sz="600" b="1" dirty="0" err="1">
                  <a:solidFill>
                    <a:prstClr val="black"/>
                  </a:solidFill>
                  <a:latin typeface="Calibri"/>
                </a:rPr>
                <a:t>Matyiaszewski</a:t>
              </a:r>
              <a:endParaRPr lang="en-US" sz="600" b="1" dirty="0">
                <a:solidFill>
                  <a:prstClr val="black"/>
                </a:solidFill>
                <a:latin typeface="Calibri"/>
              </a:endParaRPr>
            </a:p>
          </p:txBody>
        </p:sp>
        <p:sp>
          <p:nvSpPr>
            <p:cNvPr id="326" name="Rectangle 93"/>
            <p:cNvSpPr>
              <a:spLocks noChangeArrowheads="1"/>
            </p:cNvSpPr>
            <p:nvPr/>
          </p:nvSpPr>
          <p:spPr bwMode="auto">
            <a:xfrm>
              <a:off x="2293794" y="3915019"/>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a:solidFill>
                    <a:prstClr val="black"/>
                  </a:solidFill>
                  <a:latin typeface="Calibri"/>
                </a:rPr>
                <a:t>2009</a:t>
              </a:r>
            </a:p>
          </p:txBody>
        </p:sp>
        <p:cxnSp>
          <p:nvCxnSpPr>
            <p:cNvPr id="327" name="Straight Connector 326"/>
            <p:cNvCxnSpPr/>
            <p:nvPr/>
          </p:nvCxnSpPr>
          <p:spPr bwMode="auto">
            <a:xfrm rot="5400000">
              <a:off x="1152800" y="5034849"/>
              <a:ext cx="2298739" cy="87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bwMode="auto">
            <a:xfrm rot="5400000">
              <a:off x="559257" y="5034849"/>
              <a:ext cx="2298739" cy="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bwMode="auto">
            <a:xfrm rot="5400000">
              <a:off x="1192705" y="5015799"/>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0" name="Rectangle 88"/>
            <p:cNvSpPr>
              <a:spLocks noChangeArrowheads="1"/>
            </p:cNvSpPr>
            <p:nvPr/>
          </p:nvSpPr>
          <p:spPr bwMode="auto">
            <a:xfrm>
              <a:off x="2906561" y="5785348"/>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Clarke</a:t>
              </a:r>
            </a:p>
          </p:txBody>
        </p:sp>
        <p:sp>
          <p:nvSpPr>
            <p:cNvPr id="331" name="Rectangle 89"/>
            <p:cNvSpPr>
              <a:spLocks noChangeArrowheads="1"/>
            </p:cNvSpPr>
            <p:nvPr/>
          </p:nvSpPr>
          <p:spPr bwMode="auto">
            <a:xfrm>
              <a:off x="2906561" y="5265907"/>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Merck</a:t>
              </a:r>
            </a:p>
            <a:p>
              <a:pPr algn="ctr" fontAlgn="ctr"/>
              <a:r>
                <a:rPr lang="en-US" sz="700" b="1">
                  <a:solidFill>
                    <a:prstClr val="black"/>
                  </a:solidFill>
                  <a:latin typeface="Calibri"/>
                </a:rPr>
                <a:t>Codexis</a:t>
              </a:r>
            </a:p>
          </p:txBody>
        </p:sp>
        <p:sp>
          <p:nvSpPr>
            <p:cNvPr id="332" name="Rectangle 90"/>
            <p:cNvSpPr>
              <a:spLocks noChangeArrowheads="1"/>
            </p:cNvSpPr>
            <p:nvPr/>
          </p:nvSpPr>
          <p:spPr bwMode="auto">
            <a:xfrm>
              <a:off x="2850836" y="4867819"/>
              <a:ext cx="79408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Dow</a:t>
              </a:r>
            </a:p>
            <a:p>
              <a:pPr algn="ctr" fontAlgn="ctr"/>
              <a:r>
                <a:rPr lang="en-US" sz="700" b="1" dirty="0">
                  <a:solidFill>
                    <a:prstClr val="black"/>
                  </a:solidFill>
                  <a:latin typeface="Calibri"/>
                </a:rPr>
                <a:t>BASF</a:t>
              </a:r>
            </a:p>
          </p:txBody>
        </p:sp>
        <p:sp>
          <p:nvSpPr>
            <p:cNvPr id="333" name="Rectangle 92"/>
            <p:cNvSpPr>
              <a:spLocks noChangeArrowheads="1"/>
            </p:cNvSpPr>
            <p:nvPr/>
          </p:nvSpPr>
          <p:spPr bwMode="auto">
            <a:xfrm>
              <a:off x="2906561" y="4095113"/>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James Liao</a:t>
              </a:r>
            </a:p>
          </p:txBody>
        </p:sp>
        <p:sp>
          <p:nvSpPr>
            <p:cNvPr id="334" name="Rectangle 93"/>
            <p:cNvSpPr>
              <a:spLocks noChangeArrowheads="1"/>
            </p:cNvSpPr>
            <p:nvPr/>
          </p:nvSpPr>
          <p:spPr bwMode="auto">
            <a:xfrm>
              <a:off x="2906561" y="3915020"/>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2010</a:t>
              </a:r>
            </a:p>
          </p:txBody>
        </p:sp>
        <p:cxnSp>
          <p:nvCxnSpPr>
            <p:cNvPr id="335" name="Straight Connector 334"/>
            <p:cNvCxnSpPr/>
            <p:nvPr/>
          </p:nvCxnSpPr>
          <p:spPr bwMode="auto">
            <a:xfrm>
              <a:off x="3207276" y="3885916"/>
              <a:ext cx="793239" cy="2298739"/>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36" name="Rectangle 91"/>
            <p:cNvSpPr>
              <a:spLocks noChangeArrowheads="1"/>
            </p:cNvSpPr>
            <p:nvPr/>
          </p:nvSpPr>
          <p:spPr bwMode="auto">
            <a:xfrm>
              <a:off x="2829939" y="4470698"/>
              <a:ext cx="83587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a:solidFill>
                    <a:prstClr val="black"/>
                  </a:solidFill>
                  <a:latin typeface="Calibri"/>
                </a:rPr>
                <a:t>LS9, Inc</a:t>
              </a:r>
            </a:p>
          </p:txBody>
        </p:sp>
        <p:cxnSp>
          <p:nvCxnSpPr>
            <p:cNvPr id="337" name="Straight Connector 336"/>
            <p:cNvCxnSpPr/>
            <p:nvPr/>
          </p:nvCxnSpPr>
          <p:spPr bwMode="auto">
            <a:xfrm rot="5400000">
              <a:off x="1837940" y="5015799"/>
              <a:ext cx="2298739" cy="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Line 87"/>
            <p:cNvSpPr>
              <a:spLocks noChangeShapeType="1"/>
            </p:cNvSpPr>
            <p:nvPr/>
          </p:nvSpPr>
          <p:spPr bwMode="auto">
            <a:xfrm>
              <a:off x="3430572" y="3927719"/>
              <a:ext cx="0" cy="220163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cap="rnd">
                  <a:solidFill>
                    <a:srgbClr val="000000"/>
                  </a:solidFill>
                  <a:round/>
                  <a:headEnd/>
                  <a:tailEnd/>
                </a14:hiddenLine>
              </a:ext>
            </a:extLst>
          </p:spPr>
          <p:txBody>
            <a:bodyPr/>
            <a:lstStyle/>
            <a:p>
              <a:endParaRPr lang="en-US" sz="1000" b="1">
                <a:solidFill>
                  <a:prstClr val="black"/>
                </a:solidFill>
                <a:latin typeface="Calibri"/>
              </a:endParaRPr>
            </a:p>
          </p:txBody>
        </p:sp>
        <p:sp>
          <p:nvSpPr>
            <p:cNvPr id="339" name="Rectangle 88"/>
            <p:cNvSpPr>
              <a:spLocks noChangeArrowheads="1"/>
            </p:cNvSpPr>
            <p:nvPr/>
          </p:nvSpPr>
          <p:spPr bwMode="auto">
            <a:xfrm>
              <a:off x="3485425" y="5785348"/>
              <a:ext cx="682630"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Sherwin Williams</a:t>
              </a:r>
            </a:p>
          </p:txBody>
        </p:sp>
        <p:sp>
          <p:nvSpPr>
            <p:cNvPr id="340" name="Rectangle 89"/>
            <p:cNvSpPr>
              <a:spLocks noChangeArrowheads="1"/>
            </p:cNvSpPr>
            <p:nvPr/>
          </p:nvSpPr>
          <p:spPr bwMode="auto">
            <a:xfrm>
              <a:off x="3488908" y="5265907"/>
              <a:ext cx="682630"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Krayton</a:t>
              </a:r>
              <a:r>
                <a:rPr lang="en-US" sz="700" b="1" dirty="0">
                  <a:solidFill>
                    <a:prstClr val="black"/>
                  </a:solidFill>
                  <a:latin typeface="Calibri"/>
                </a:rPr>
                <a:t> Performance Polymers</a:t>
              </a:r>
            </a:p>
          </p:txBody>
        </p:sp>
        <p:sp>
          <p:nvSpPr>
            <p:cNvPr id="341" name="Rectangle 90"/>
            <p:cNvSpPr>
              <a:spLocks noChangeArrowheads="1"/>
            </p:cNvSpPr>
            <p:nvPr/>
          </p:nvSpPr>
          <p:spPr bwMode="auto">
            <a:xfrm>
              <a:off x="3461046" y="4867819"/>
              <a:ext cx="79408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Genomatica</a:t>
              </a:r>
              <a:endParaRPr lang="en-US" sz="700" b="1" dirty="0">
                <a:solidFill>
                  <a:prstClr val="black"/>
                </a:solidFill>
                <a:latin typeface="Calibri"/>
              </a:endParaRPr>
            </a:p>
          </p:txBody>
        </p:sp>
        <p:sp>
          <p:nvSpPr>
            <p:cNvPr id="342" name="Rectangle 91"/>
            <p:cNvSpPr>
              <a:spLocks noChangeArrowheads="1"/>
            </p:cNvSpPr>
            <p:nvPr/>
          </p:nvSpPr>
          <p:spPr bwMode="auto">
            <a:xfrm>
              <a:off x="3419252" y="4470698"/>
              <a:ext cx="83587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BioAmber</a:t>
              </a:r>
              <a:endParaRPr lang="en-US" sz="700" b="1" dirty="0">
                <a:solidFill>
                  <a:prstClr val="black"/>
                </a:solidFill>
                <a:latin typeface="Calibri"/>
              </a:endParaRPr>
            </a:p>
          </p:txBody>
        </p:sp>
        <p:sp>
          <p:nvSpPr>
            <p:cNvPr id="343" name="Rectangle 92"/>
            <p:cNvSpPr>
              <a:spLocks noChangeArrowheads="1"/>
            </p:cNvSpPr>
            <p:nvPr/>
          </p:nvSpPr>
          <p:spPr bwMode="auto">
            <a:xfrm>
              <a:off x="3488908" y="4095113"/>
              <a:ext cx="68263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Bruce </a:t>
              </a:r>
              <a:r>
                <a:rPr lang="en-US" sz="700" b="1" dirty="0" err="1">
                  <a:solidFill>
                    <a:prstClr val="black"/>
                  </a:solidFill>
                  <a:latin typeface="Calibri"/>
                </a:rPr>
                <a:t>Lipshutz</a:t>
              </a:r>
              <a:endParaRPr lang="en-US" sz="700" b="1" dirty="0">
                <a:solidFill>
                  <a:prstClr val="black"/>
                </a:solidFill>
                <a:latin typeface="Calibri"/>
              </a:endParaRPr>
            </a:p>
          </p:txBody>
        </p:sp>
        <p:sp>
          <p:nvSpPr>
            <p:cNvPr id="344" name="Rectangle 93"/>
            <p:cNvSpPr>
              <a:spLocks noChangeArrowheads="1"/>
            </p:cNvSpPr>
            <p:nvPr/>
          </p:nvSpPr>
          <p:spPr bwMode="auto">
            <a:xfrm>
              <a:off x="3488908" y="3915019"/>
              <a:ext cx="682630"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2011</a:t>
              </a:r>
            </a:p>
          </p:txBody>
        </p:sp>
        <p:cxnSp>
          <p:nvCxnSpPr>
            <p:cNvPr id="345" name="Straight Connector 344"/>
            <p:cNvCxnSpPr/>
            <p:nvPr/>
          </p:nvCxnSpPr>
          <p:spPr bwMode="auto">
            <a:xfrm rot="5400000">
              <a:off x="2246314" y="5034849"/>
              <a:ext cx="2298739" cy="87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bwMode="auto">
            <a:xfrm rot="5400000">
              <a:off x="2387819" y="5015799"/>
              <a:ext cx="2298739" cy="8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7" name="Rectangle 88"/>
            <p:cNvSpPr>
              <a:spLocks noChangeArrowheads="1"/>
            </p:cNvSpPr>
            <p:nvPr/>
          </p:nvSpPr>
          <p:spPr bwMode="auto">
            <a:xfrm>
              <a:off x="4171525" y="5785348"/>
              <a:ext cx="86112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Buckman</a:t>
              </a:r>
              <a:endParaRPr lang="en-US" sz="700" b="1" dirty="0">
                <a:solidFill>
                  <a:prstClr val="black"/>
                </a:solidFill>
                <a:latin typeface="Calibri"/>
              </a:endParaRPr>
            </a:p>
          </p:txBody>
        </p:sp>
        <p:sp>
          <p:nvSpPr>
            <p:cNvPr id="348" name="Rectangle 89"/>
            <p:cNvSpPr>
              <a:spLocks noChangeArrowheads="1"/>
            </p:cNvSpPr>
            <p:nvPr/>
          </p:nvSpPr>
          <p:spPr bwMode="auto">
            <a:xfrm>
              <a:off x="4171525" y="5265907"/>
              <a:ext cx="861128"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Cytec</a:t>
              </a:r>
            </a:p>
          </p:txBody>
        </p:sp>
        <p:sp>
          <p:nvSpPr>
            <p:cNvPr id="349" name="Rectangle 90"/>
            <p:cNvSpPr>
              <a:spLocks noChangeArrowheads="1"/>
            </p:cNvSpPr>
            <p:nvPr/>
          </p:nvSpPr>
          <p:spPr bwMode="auto">
            <a:xfrm>
              <a:off x="4115800" y="4867819"/>
              <a:ext cx="100172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Codexis</a:t>
              </a:r>
              <a:endParaRPr lang="en-US" sz="700" b="1" dirty="0">
                <a:solidFill>
                  <a:prstClr val="black"/>
                </a:solidFill>
                <a:latin typeface="Calibri"/>
              </a:endParaRPr>
            </a:p>
          </p:txBody>
        </p:sp>
        <p:sp>
          <p:nvSpPr>
            <p:cNvPr id="350" name="Rectangle 92"/>
            <p:cNvSpPr>
              <a:spLocks noChangeArrowheads="1"/>
            </p:cNvSpPr>
            <p:nvPr/>
          </p:nvSpPr>
          <p:spPr bwMode="auto">
            <a:xfrm>
              <a:off x="4171524" y="4095113"/>
              <a:ext cx="876035"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Robert </a:t>
              </a:r>
              <a:r>
                <a:rPr lang="en-US" sz="700" b="1" dirty="0" err="1">
                  <a:solidFill>
                    <a:prstClr val="black"/>
                  </a:solidFill>
                  <a:latin typeface="Calibri"/>
                </a:rPr>
                <a:t>Waymouth</a:t>
              </a:r>
              <a:endParaRPr lang="en-US" sz="700" b="1" dirty="0">
                <a:solidFill>
                  <a:prstClr val="black"/>
                </a:solidFill>
                <a:latin typeface="Calibri"/>
              </a:endParaRPr>
            </a:p>
            <a:p>
              <a:pPr algn="ctr" fontAlgn="ctr"/>
              <a:r>
                <a:rPr lang="en-US" sz="700" b="1" dirty="0">
                  <a:solidFill>
                    <a:prstClr val="black"/>
                  </a:solidFill>
                  <a:latin typeface="Calibri"/>
                </a:rPr>
                <a:t>&amp;</a:t>
              </a:r>
            </a:p>
            <a:p>
              <a:pPr algn="ctr" fontAlgn="ctr"/>
              <a:r>
                <a:rPr lang="en-US" sz="700" b="1" dirty="0">
                  <a:solidFill>
                    <a:prstClr val="black"/>
                  </a:solidFill>
                  <a:latin typeface="Calibri"/>
                </a:rPr>
                <a:t>Geoffrey Coates</a:t>
              </a:r>
            </a:p>
          </p:txBody>
        </p:sp>
        <p:sp>
          <p:nvSpPr>
            <p:cNvPr id="351" name="Rectangle 93"/>
            <p:cNvSpPr>
              <a:spLocks noChangeArrowheads="1"/>
            </p:cNvSpPr>
            <p:nvPr/>
          </p:nvSpPr>
          <p:spPr bwMode="auto">
            <a:xfrm>
              <a:off x="4171525" y="3915019"/>
              <a:ext cx="86112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2012</a:t>
              </a:r>
            </a:p>
          </p:txBody>
        </p:sp>
        <p:cxnSp>
          <p:nvCxnSpPr>
            <p:cNvPr id="352" name="Straight Connector 351"/>
            <p:cNvCxnSpPr/>
            <p:nvPr/>
          </p:nvCxnSpPr>
          <p:spPr bwMode="auto">
            <a:xfrm>
              <a:off x="4116641" y="3885915"/>
              <a:ext cx="793239" cy="2298739"/>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353" name="Rectangle 91"/>
            <p:cNvSpPr>
              <a:spLocks noChangeArrowheads="1"/>
            </p:cNvSpPr>
            <p:nvPr/>
          </p:nvSpPr>
          <p:spPr bwMode="auto">
            <a:xfrm>
              <a:off x="4094903" y="4470698"/>
              <a:ext cx="1054442"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Elevance</a:t>
              </a:r>
              <a:endParaRPr lang="en-US" sz="700" b="1" dirty="0">
                <a:solidFill>
                  <a:prstClr val="black"/>
                </a:solidFill>
                <a:latin typeface="Calibri"/>
              </a:endParaRPr>
            </a:p>
          </p:txBody>
        </p:sp>
        <p:cxnSp>
          <p:nvCxnSpPr>
            <p:cNvPr id="354" name="Straight Connector 353"/>
            <p:cNvCxnSpPr/>
            <p:nvPr/>
          </p:nvCxnSpPr>
          <p:spPr bwMode="auto">
            <a:xfrm>
              <a:off x="4214837" y="3883588"/>
              <a:ext cx="0" cy="2282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Rectangle 88"/>
            <p:cNvSpPr>
              <a:spLocks noChangeArrowheads="1"/>
            </p:cNvSpPr>
            <p:nvPr/>
          </p:nvSpPr>
          <p:spPr bwMode="auto">
            <a:xfrm>
              <a:off x="4970015" y="5785348"/>
              <a:ext cx="86112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Cargill</a:t>
              </a:r>
            </a:p>
          </p:txBody>
        </p:sp>
        <p:sp>
          <p:nvSpPr>
            <p:cNvPr id="356" name="Rectangle 89"/>
            <p:cNvSpPr>
              <a:spLocks noChangeArrowheads="1"/>
            </p:cNvSpPr>
            <p:nvPr/>
          </p:nvSpPr>
          <p:spPr bwMode="auto">
            <a:xfrm>
              <a:off x="4970015" y="5265907"/>
              <a:ext cx="861128"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Dow</a:t>
              </a:r>
            </a:p>
          </p:txBody>
        </p:sp>
        <p:sp>
          <p:nvSpPr>
            <p:cNvPr id="357" name="Rectangle 90"/>
            <p:cNvSpPr>
              <a:spLocks noChangeArrowheads="1"/>
            </p:cNvSpPr>
            <p:nvPr/>
          </p:nvSpPr>
          <p:spPr bwMode="auto">
            <a:xfrm>
              <a:off x="4914290" y="4867819"/>
              <a:ext cx="100172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Life Technologies</a:t>
              </a:r>
            </a:p>
          </p:txBody>
        </p:sp>
        <p:sp>
          <p:nvSpPr>
            <p:cNvPr id="358" name="Rectangle 92"/>
            <p:cNvSpPr>
              <a:spLocks noChangeArrowheads="1"/>
            </p:cNvSpPr>
            <p:nvPr/>
          </p:nvSpPr>
          <p:spPr bwMode="auto">
            <a:xfrm>
              <a:off x="4970015" y="4095113"/>
              <a:ext cx="86112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Richard Wool</a:t>
              </a:r>
            </a:p>
          </p:txBody>
        </p:sp>
        <p:sp>
          <p:nvSpPr>
            <p:cNvPr id="359" name="Rectangle 93"/>
            <p:cNvSpPr>
              <a:spLocks noChangeArrowheads="1"/>
            </p:cNvSpPr>
            <p:nvPr/>
          </p:nvSpPr>
          <p:spPr bwMode="auto">
            <a:xfrm>
              <a:off x="4970015" y="3916960"/>
              <a:ext cx="86112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2013</a:t>
              </a:r>
            </a:p>
          </p:txBody>
        </p:sp>
        <p:sp>
          <p:nvSpPr>
            <p:cNvPr id="361" name="Rectangle 91"/>
            <p:cNvSpPr>
              <a:spLocks noChangeArrowheads="1"/>
            </p:cNvSpPr>
            <p:nvPr/>
          </p:nvSpPr>
          <p:spPr bwMode="auto">
            <a:xfrm>
              <a:off x="4893393" y="4470698"/>
              <a:ext cx="1054442"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Faraday Technology</a:t>
              </a:r>
            </a:p>
          </p:txBody>
        </p:sp>
        <p:cxnSp>
          <p:nvCxnSpPr>
            <p:cNvPr id="362" name="Straight Connector 361"/>
            <p:cNvCxnSpPr/>
            <p:nvPr/>
          </p:nvCxnSpPr>
          <p:spPr bwMode="auto">
            <a:xfrm>
              <a:off x="5825450" y="3885914"/>
              <a:ext cx="0" cy="2282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bwMode="auto">
            <a:xfrm>
              <a:off x="5032653" y="3885915"/>
              <a:ext cx="0" cy="2282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Rectangle 88"/>
            <p:cNvSpPr>
              <a:spLocks noChangeArrowheads="1"/>
            </p:cNvSpPr>
            <p:nvPr/>
          </p:nvSpPr>
          <p:spPr bwMode="auto">
            <a:xfrm>
              <a:off x="5756461" y="5785348"/>
              <a:ext cx="86112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The Solberg Co.</a:t>
              </a:r>
            </a:p>
          </p:txBody>
        </p:sp>
        <p:sp>
          <p:nvSpPr>
            <p:cNvPr id="365" name="Rectangle 89"/>
            <p:cNvSpPr>
              <a:spLocks noChangeArrowheads="1"/>
            </p:cNvSpPr>
            <p:nvPr/>
          </p:nvSpPr>
          <p:spPr bwMode="auto">
            <a:xfrm>
              <a:off x="5756461" y="5265907"/>
              <a:ext cx="861128"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QD Vision</a:t>
              </a:r>
            </a:p>
          </p:txBody>
        </p:sp>
        <p:sp>
          <p:nvSpPr>
            <p:cNvPr id="366" name="Rectangle 90"/>
            <p:cNvSpPr>
              <a:spLocks noChangeArrowheads="1"/>
            </p:cNvSpPr>
            <p:nvPr/>
          </p:nvSpPr>
          <p:spPr bwMode="auto">
            <a:xfrm>
              <a:off x="5848030" y="4867819"/>
              <a:ext cx="677991"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Solazyme</a:t>
              </a:r>
              <a:endParaRPr lang="en-US" sz="700" b="1" dirty="0">
                <a:solidFill>
                  <a:prstClr val="black"/>
                </a:solidFill>
                <a:latin typeface="Calibri"/>
              </a:endParaRPr>
            </a:p>
          </p:txBody>
        </p:sp>
        <p:sp>
          <p:nvSpPr>
            <p:cNvPr id="367" name="Rectangle 92"/>
            <p:cNvSpPr>
              <a:spLocks noChangeArrowheads="1"/>
            </p:cNvSpPr>
            <p:nvPr/>
          </p:nvSpPr>
          <p:spPr bwMode="auto">
            <a:xfrm>
              <a:off x="5756461" y="4095113"/>
              <a:ext cx="86112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Shannon Stahl</a:t>
              </a:r>
            </a:p>
          </p:txBody>
        </p:sp>
        <p:sp>
          <p:nvSpPr>
            <p:cNvPr id="368" name="Rectangle 93"/>
            <p:cNvSpPr>
              <a:spLocks noChangeArrowheads="1"/>
            </p:cNvSpPr>
            <p:nvPr/>
          </p:nvSpPr>
          <p:spPr bwMode="auto">
            <a:xfrm>
              <a:off x="5756461" y="3918212"/>
              <a:ext cx="86112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2014</a:t>
              </a:r>
            </a:p>
          </p:txBody>
        </p:sp>
        <p:cxnSp>
          <p:nvCxnSpPr>
            <p:cNvPr id="369" name="Straight Connector 368"/>
            <p:cNvCxnSpPr>
              <a:cxnSpLocks/>
            </p:cNvCxnSpPr>
            <p:nvPr/>
          </p:nvCxnSpPr>
          <p:spPr bwMode="auto">
            <a:xfrm flipH="1">
              <a:off x="6561675" y="3885914"/>
              <a:ext cx="2578" cy="2302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Rectangle 91"/>
            <p:cNvSpPr>
              <a:spLocks noChangeArrowheads="1"/>
            </p:cNvSpPr>
            <p:nvPr/>
          </p:nvSpPr>
          <p:spPr bwMode="auto">
            <a:xfrm>
              <a:off x="5809798" y="4470698"/>
              <a:ext cx="754455"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Amyris</a:t>
              </a:r>
              <a:endParaRPr lang="en-US" sz="700" b="1" dirty="0">
                <a:solidFill>
                  <a:prstClr val="black"/>
                </a:solidFill>
                <a:latin typeface="Calibri"/>
              </a:endParaRPr>
            </a:p>
          </p:txBody>
        </p:sp>
        <p:sp>
          <p:nvSpPr>
            <p:cNvPr id="371" name="Rectangle 88"/>
            <p:cNvSpPr>
              <a:spLocks noChangeArrowheads="1"/>
            </p:cNvSpPr>
            <p:nvPr/>
          </p:nvSpPr>
          <p:spPr bwMode="auto">
            <a:xfrm>
              <a:off x="6488365" y="5785348"/>
              <a:ext cx="861128"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Hybrid Coatings Technologies</a:t>
              </a:r>
            </a:p>
          </p:txBody>
        </p:sp>
        <p:sp>
          <p:nvSpPr>
            <p:cNvPr id="372" name="Rectangle 89"/>
            <p:cNvSpPr>
              <a:spLocks noChangeArrowheads="1"/>
            </p:cNvSpPr>
            <p:nvPr/>
          </p:nvSpPr>
          <p:spPr bwMode="auto">
            <a:xfrm>
              <a:off x="6636128" y="5265907"/>
              <a:ext cx="565602"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Soltex</a:t>
              </a:r>
              <a:endParaRPr lang="en-US" sz="700" b="1" dirty="0">
                <a:solidFill>
                  <a:prstClr val="black"/>
                </a:solidFill>
                <a:latin typeface="Calibri"/>
              </a:endParaRPr>
            </a:p>
          </p:txBody>
        </p:sp>
        <p:sp>
          <p:nvSpPr>
            <p:cNvPr id="373" name="Rectangle 90"/>
            <p:cNvSpPr>
              <a:spLocks noChangeArrowheads="1"/>
            </p:cNvSpPr>
            <p:nvPr/>
          </p:nvSpPr>
          <p:spPr bwMode="auto">
            <a:xfrm>
              <a:off x="6618985" y="4867819"/>
              <a:ext cx="59988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LanzaTech</a:t>
              </a:r>
              <a:endParaRPr lang="en-US" sz="700" b="1" dirty="0">
                <a:solidFill>
                  <a:prstClr val="black"/>
                </a:solidFill>
                <a:latin typeface="Calibri"/>
              </a:endParaRPr>
            </a:p>
          </p:txBody>
        </p:sp>
        <p:sp>
          <p:nvSpPr>
            <p:cNvPr id="374" name="Rectangle 92"/>
            <p:cNvSpPr>
              <a:spLocks noChangeArrowheads="1"/>
            </p:cNvSpPr>
            <p:nvPr/>
          </p:nvSpPr>
          <p:spPr bwMode="auto">
            <a:xfrm>
              <a:off x="6488365" y="4095113"/>
              <a:ext cx="86112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Eugene Y.-X. Chen</a:t>
              </a:r>
            </a:p>
          </p:txBody>
        </p:sp>
        <p:sp>
          <p:nvSpPr>
            <p:cNvPr id="375" name="Rectangle 93"/>
            <p:cNvSpPr>
              <a:spLocks noChangeArrowheads="1"/>
            </p:cNvSpPr>
            <p:nvPr/>
          </p:nvSpPr>
          <p:spPr bwMode="auto">
            <a:xfrm>
              <a:off x="6488365" y="3915327"/>
              <a:ext cx="861128"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2015</a:t>
              </a:r>
            </a:p>
          </p:txBody>
        </p:sp>
        <p:sp>
          <p:nvSpPr>
            <p:cNvPr id="376" name="Rectangle 91"/>
            <p:cNvSpPr>
              <a:spLocks noChangeArrowheads="1"/>
            </p:cNvSpPr>
            <p:nvPr/>
          </p:nvSpPr>
          <p:spPr bwMode="auto">
            <a:xfrm>
              <a:off x="6622761" y="4470698"/>
              <a:ext cx="592336"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Renmatix</a:t>
              </a:r>
              <a:endParaRPr lang="en-US" sz="700" b="1" dirty="0">
                <a:solidFill>
                  <a:prstClr val="black"/>
                </a:solidFill>
                <a:latin typeface="Calibri"/>
              </a:endParaRPr>
            </a:p>
          </p:txBody>
        </p:sp>
        <p:cxnSp>
          <p:nvCxnSpPr>
            <p:cNvPr id="377" name="Straight Connector 376"/>
            <p:cNvCxnSpPr/>
            <p:nvPr/>
          </p:nvCxnSpPr>
          <p:spPr bwMode="auto">
            <a:xfrm>
              <a:off x="7268121" y="3895382"/>
              <a:ext cx="0" cy="2282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8" name="Rectangle 88"/>
            <p:cNvSpPr>
              <a:spLocks noChangeArrowheads="1"/>
            </p:cNvSpPr>
            <p:nvPr/>
          </p:nvSpPr>
          <p:spPr bwMode="auto">
            <a:xfrm>
              <a:off x="7235089" y="5785348"/>
              <a:ext cx="700673"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Newlight</a:t>
              </a:r>
              <a:r>
                <a:rPr lang="en-US" sz="700" b="1" dirty="0">
                  <a:solidFill>
                    <a:prstClr val="black"/>
                  </a:solidFill>
                  <a:latin typeface="Calibri"/>
                </a:rPr>
                <a:t> Technologies</a:t>
              </a:r>
            </a:p>
          </p:txBody>
        </p:sp>
        <p:sp>
          <p:nvSpPr>
            <p:cNvPr id="379" name="Rectangle 89"/>
            <p:cNvSpPr>
              <a:spLocks noChangeArrowheads="1"/>
            </p:cNvSpPr>
            <p:nvPr/>
          </p:nvSpPr>
          <p:spPr bwMode="auto">
            <a:xfrm>
              <a:off x="7244883" y="5265907"/>
              <a:ext cx="681085"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Dow </a:t>
              </a:r>
            </a:p>
            <a:p>
              <a:pPr algn="ctr" fontAlgn="ctr"/>
              <a:r>
                <a:rPr lang="en-US" sz="700" b="1" dirty="0" err="1">
                  <a:solidFill>
                    <a:prstClr val="black"/>
                  </a:solidFill>
                  <a:latin typeface="Calibri"/>
                </a:rPr>
                <a:t>AgroSciences</a:t>
              </a:r>
              <a:endParaRPr lang="en-US" sz="700" b="1" dirty="0">
                <a:solidFill>
                  <a:prstClr val="black"/>
                </a:solidFill>
                <a:latin typeface="Calibri"/>
              </a:endParaRPr>
            </a:p>
          </p:txBody>
        </p:sp>
        <p:sp>
          <p:nvSpPr>
            <p:cNvPr id="380" name="Rectangle 90"/>
            <p:cNvSpPr>
              <a:spLocks noChangeArrowheads="1"/>
            </p:cNvSpPr>
            <p:nvPr/>
          </p:nvSpPr>
          <p:spPr bwMode="auto">
            <a:xfrm>
              <a:off x="7250876" y="4867819"/>
              <a:ext cx="669099"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CBI &amp;</a:t>
              </a:r>
            </a:p>
            <a:p>
              <a:pPr algn="ctr" fontAlgn="ctr"/>
              <a:r>
                <a:rPr lang="en-US" sz="700" b="1" dirty="0">
                  <a:solidFill>
                    <a:prstClr val="black"/>
                  </a:solidFill>
                  <a:latin typeface="Calibri"/>
                </a:rPr>
                <a:t>Albemarle</a:t>
              </a:r>
            </a:p>
          </p:txBody>
        </p:sp>
        <p:sp>
          <p:nvSpPr>
            <p:cNvPr id="381" name="Rectangle 92"/>
            <p:cNvSpPr>
              <a:spLocks noChangeArrowheads="1"/>
            </p:cNvSpPr>
            <p:nvPr/>
          </p:nvSpPr>
          <p:spPr bwMode="auto">
            <a:xfrm>
              <a:off x="7298985" y="4095113"/>
              <a:ext cx="61364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Paul </a:t>
              </a:r>
              <a:r>
                <a:rPr lang="en-US" sz="700" b="1" dirty="0" err="1">
                  <a:solidFill>
                    <a:prstClr val="black"/>
                  </a:solidFill>
                  <a:latin typeface="Calibri"/>
                </a:rPr>
                <a:t>Chiric</a:t>
              </a:r>
              <a:endParaRPr lang="en-US" sz="700" b="1" dirty="0">
                <a:solidFill>
                  <a:prstClr val="black"/>
                </a:solidFill>
                <a:latin typeface="Calibri"/>
              </a:endParaRPr>
            </a:p>
          </p:txBody>
        </p:sp>
        <p:sp>
          <p:nvSpPr>
            <p:cNvPr id="382" name="Rectangle 93"/>
            <p:cNvSpPr>
              <a:spLocks noChangeArrowheads="1"/>
            </p:cNvSpPr>
            <p:nvPr/>
          </p:nvSpPr>
          <p:spPr bwMode="auto">
            <a:xfrm>
              <a:off x="7299739" y="3915019"/>
              <a:ext cx="571373"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2016</a:t>
              </a:r>
            </a:p>
          </p:txBody>
        </p:sp>
        <p:sp>
          <p:nvSpPr>
            <p:cNvPr id="383" name="Rectangle 91"/>
            <p:cNvSpPr>
              <a:spLocks noChangeArrowheads="1"/>
            </p:cNvSpPr>
            <p:nvPr/>
          </p:nvSpPr>
          <p:spPr bwMode="auto">
            <a:xfrm>
              <a:off x="7283028" y="4470698"/>
              <a:ext cx="604794"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Verdezyne</a:t>
              </a:r>
              <a:endParaRPr lang="en-US" sz="700" b="1" dirty="0">
                <a:solidFill>
                  <a:prstClr val="black"/>
                </a:solidFill>
                <a:latin typeface="Calibri"/>
              </a:endParaRPr>
            </a:p>
          </p:txBody>
        </p:sp>
        <p:sp>
          <p:nvSpPr>
            <p:cNvPr id="575" name="Rectangle 93"/>
            <p:cNvSpPr>
              <a:spLocks noChangeArrowheads="1"/>
            </p:cNvSpPr>
            <p:nvPr/>
          </p:nvSpPr>
          <p:spPr bwMode="auto">
            <a:xfrm>
              <a:off x="8109480" y="3909681"/>
              <a:ext cx="571373" cy="1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1000" b="1" dirty="0">
                  <a:solidFill>
                    <a:prstClr val="black"/>
                  </a:solidFill>
                  <a:latin typeface="Calibri"/>
                </a:rPr>
                <a:t>2017</a:t>
              </a:r>
            </a:p>
          </p:txBody>
        </p:sp>
        <p:cxnSp>
          <p:nvCxnSpPr>
            <p:cNvPr id="576" name="Straight Connector 575"/>
            <p:cNvCxnSpPr>
              <a:cxnSpLocks/>
            </p:cNvCxnSpPr>
            <p:nvPr/>
          </p:nvCxnSpPr>
          <p:spPr bwMode="auto">
            <a:xfrm flipH="1">
              <a:off x="7935762" y="3847698"/>
              <a:ext cx="10071" cy="2317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8" name="TextBox 577"/>
          <p:cNvSpPr txBox="1"/>
          <p:nvPr/>
        </p:nvSpPr>
        <p:spPr>
          <a:xfrm>
            <a:off x="1524001" y="121920"/>
            <a:ext cx="9143999" cy="461665"/>
          </a:xfrm>
          <a:prstGeom prst="rect">
            <a:avLst/>
          </a:prstGeom>
          <a:noFill/>
        </p:spPr>
        <p:txBody>
          <a:bodyPr wrap="square" rtlCol="0">
            <a:spAutoFit/>
          </a:bodyPr>
          <a:lstStyle/>
          <a:p>
            <a:pPr algn="ctr"/>
            <a:r>
              <a:rPr lang="en-US" sz="2400" b="1" dirty="0">
                <a:solidFill>
                  <a:srgbClr val="0000FF"/>
                </a:solidFill>
                <a:latin typeface="Calibri"/>
              </a:rPr>
              <a:t>US Presidential Green Chemistry Challenge</a:t>
            </a:r>
          </a:p>
        </p:txBody>
      </p:sp>
      <p:sp>
        <p:nvSpPr>
          <p:cNvPr id="574" name="Rectangle 88">
            <a:extLst>
              <a:ext uri="{FF2B5EF4-FFF2-40B4-BE49-F238E27FC236}">
                <a16:creationId xmlns:a16="http://schemas.microsoft.com/office/drawing/2014/main" id="{9103CA8E-52B8-444D-B888-5FF194D237F3}"/>
              </a:ext>
            </a:extLst>
          </p:cNvPr>
          <p:cNvSpPr>
            <a:spLocks noChangeArrowheads="1"/>
          </p:cNvSpPr>
          <p:nvPr/>
        </p:nvSpPr>
        <p:spPr bwMode="auto">
          <a:xfrm>
            <a:off x="9495991" y="5245599"/>
            <a:ext cx="967593" cy="35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Dow </a:t>
            </a:r>
          </a:p>
          <a:p>
            <a:pPr algn="ctr" fontAlgn="ctr"/>
            <a:r>
              <a:rPr lang="en-US" sz="700" b="1" dirty="0" err="1">
                <a:solidFill>
                  <a:prstClr val="black"/>
                </a:solidFill>
                <a:latin typeface="Calibri"/>
              </a:rPr>
              <a:t>Papierfabrik</a:t>
            </a:r>
            <a:r>
              <a:rPr lang="en-US" sz="700" b="1" dirty="0">
                <a:solidFill>
                  <a:prstClr val="black"/>
                </a:solidFill>
                <a:latin typeface="Calibri"/>
              </a:rPr>
              <a:t> August Koehler</a:t>
            </a:r>
          </a:p>
        </p:txBody>
      </p:sp>
      <p:sp>
        <p:nvSpPr>
          <p:cNvPr id="577" name="Rectangle 89">
            <a:extLst>
              <a:ext uri="{FF2B5EF4-FFF2-40B4-BE49-F238E27FC236}">
                <a16:creationId xmlns:a16="http://schemas.microsoft.com/office/drawing/2014/main" id="{71E96A1E-EE3B-4D7E-96BE-5C6EC1763A86}"/>
              </a:ext>
            </a:extLst>
          </p:cNvPr>
          <p:cNvSpPr>
            <a:spLocks noChangeArrowheads="1"/>
          </p:cNvSpPr>
          <p:nvPr/>
        </p:nvSpPr>
        <p:spPr bwMode="auto">
          <a:xfrm>
            <a:off x="9626392" y="4726158"/>
            <a:ext cx="681085" cy="51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Amgen &amp; </a:t>
            </a:r>
            <a:r>
              <a:rPr lang="en-US" sz="700" b="1" dirty="0" err="1">
                <a:solidFill>
                  <a:prstClr val="black"/>
                </a:solidFill>
                <a:latin typeface="Calibri"/>
              </a:rPr>
              <a:t>Bachem</a:t>
            </a:r>
            <a:endParaRPr lang="en-US" sz="700" b="1" dirty="0">
              <a:solidFill>
                <a:prstClr val="black"/>
              </a:solidFill>
              <a:latin typeface="Calibri"/>
            </a:endParaRPr>
          </a:p>
        </p:txBody>
      </p:sp>
      <p:sp>
        <p:nvSpPr>
          <p:cNvPr id="581" name="Rectangle 90">
            <a:extLst>
              <a:ext uri="{FF2B5EF4-FFF2-40B4-BE49-F238E27FC236}">
                <a16:creationId xmlns:a16="http://schemas.microsoft.com/office/drawing/2014/main" id="{F24DCF94-9D46-4CCB-B8CA-EE08027799D9}"/>
              </a:ext>
            </a:extLst>
          </p:cNvPr>
          <p:cNvSpPr>
            <a:spLocks noChangeArrowheads="1"/>
          </p:cNvSpPr>
          <p:nvPr/>
        </p:nvSpPr>
        <p:spPr bwMode="auto">
          <a:xfrm>
            <a:off x="9632385" y="4328069"/>
            <a:ext cx="669099"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Merck &amp; Co</a:t>
            </a:r>
          </a:p>
        </p:txBody>
      </p:sp>
      <p:sp>
        <p:nvSpPr>
          <p:cNvPr id="582" name="Rectangle 92">
            <a:extLst>
              <a:ext uri="{FF2B5EF4-FFF2-40B4-BE49-F238E27FC236}">
                <a16:creationId xmlns:a16="http://schemas.microsoft.com/office/drawing/2014/main" id="{495C2140-DE88-4769-82D0-DC3D7B06B110}"/>
              </a:ext>
            </a:extLst>
          </p:cNvPr>
          <p:cNvSpPr>
            <a:spLocks noChangeArrowheads="1"/>
          </p:cNvSpPr>
          <p:nvPr/>
        </p:nvSpPr>
        <p:spPr bwMode="auto">
          <a:xfrm>
            <a:off x="9680493" y="3555363"/>
            <a:ext cx="613640"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a:solidFill>
                  <a:prstClr val="black"/>
                </a:solidFill>
                <a:latin typeface="Calibri"/>
              </a:rPr>
              <a:t>Eric </a:t>
            </a:r>
            <a:r>
              <a:rPr lang="en-US" sz="700" b="1" dirty="0" err="1">
                <a:solidFill>
                  <a:prstClr val="black"/>
                </a:solidFill>
                <a:latin typeface="Calibri"/>
              </a:rPr>
              <a:t>Schelter</a:t>
            </a:r>
            <a:endParaRPr lang="en-US" sz="700" b="1" dirty="0">
              <a:solidFill>
                <a:prstClr val="black"/>
              </a:solidFill>
              <a:latin typeface="Calibri"/>
            </a:endParaRPr>
          </a:p>
        </p:txBody>
      </p:sp>
      <p:sp>
        <p:nvSpPr>
          <p:cNvPr id="583" name="Rectangle 91">
            <a:extLst>
              <a:ext uri="{FF2B5EF4-FFF2-40B4-BE49-F238E27FC236}">
                <a16:creationId xmlns:a16="http://schemas.microsoft.com/office/drawing/2014/main" id="{A90BF171-1745-4487-A69D-8D1CE16E4AAC}"/>
              </a:ext>
            </a:extLst>
          </p:cNvPr>
          <p:cNvSpPr>
            <a:spLocks noChangeArrowheads="1"/>
          </p:cNvSpPr>
          <p:nvPr/>
        </p:nvSpPr>
        <p:spPr bwMode="auto">
          <a:xfrm>
            <a:off x="9632385" y="3930948"/>
            <a:ext cx="669098" cy="38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ctr"/>
            <a:r>
              <a:rPr lang="en-US" sz="700" b="1" dirty="0" err="1">
                <a:solidFill>
                  <a:prstClr val="black"/>
                </a:solidFill>
                <a:latin typeface="Calibri"/>
              </a:rPr>
              <a:t>UniEnergy</a:t>
            </a:r>
            <a:r>
              <a:rPr lang="en-US" sz="700" b="1" dirty="0">
                <a:solidFill>
                  <a:prstClr val="black"/>
                </a:solidFill>
                <a:latin typeface="Calibri"/>
              </a:rPr>
              <a:t> Technologies</a:t>
            </a:r>
          </a:p>
        </p:txBody>
      </p:sp>
    </p:spTree>
    <p:extLst>
      <p:ext uri="{BB962C8B-B14F-4D97-AF65-F5344CB8AC3E}">
        <p14:creationId xmlns:p14="http://schemas.microsoft.com/office/powerpoint/2010/main" val="2613555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6991" y="2271557"/>
            <a:ext cx="10515600" cy="2471446"/>
          </a:xfrm>
        </p:spPr>
        <p:txBody>
          <a:bodyPr>
            <a:spAutoFit/>
          </a:bodyPr>
          <a:lstStyle/>
          <a:p>
            <a:r>
              <a:rPr lang="en-US" sz="2400" b="1" i="1" dirty="0">
                <a:latin typeface="Arial" panose="020B0604020202020204" pitchFamily="34" charset="0"/>
                <a:cs typeface="Arial" panose="020B0604020202020204" pitchFamily="34" charset="0"/>
              </a:rPr>
              <a:t>Presidential Green Chemistry Challenge</a:t>
            </a:r>
            <a:r>
              <a:rPr lang="en-US" sz="2400" dirty="0">
                <a:latin typeface="Arial" panose="020B0604020202020204" pitchFamily="34" charset="0"/>
                <a:cs typeface="Arial" panose="020B0604020202020204" pitchFamily="34" charset="0"/>
              </a:rPr>
              <a:t> Winners</a:t>
            </a:r>
          </a:p>
          <a:p>
            <a:pPr marL="688975" indent="0">
              <a:buNone/>
            </a:pPr>
            <a:r>
              <a:rPr lang="en-US" sz="2400" dirty="0">
                <a:latin typeface="Arial" panose="020B0604020202020204" pitchFamily="34" charset="0"/>
                <a:cs typeface="Arial" panose="020B0604020202020204" pitchFamily="34" charset="0"/>
                <a:hlinkClick r:id="rId2"/>
              </a:rPr>
              <a:t>https://www.epa.gov/greenchemistry/presidential-green-chemistry-challenge-winners</a:t>
            </a:r>
            <a:endParaRPr lang="en-US" sz="2400" dirty="0">
              <a:latin typeface="Arial" panose="020B0604020202020204" pitchFamily="34" charset="0"/>
              <a:cs typeface="Arial" panose="020B0604020202020204" pitchFamily="34" charset="0"/>
            </a:endParaRPr>
          </a:p>
          <a:p>
            <a:pPr marL="688975" indent="0">
              <a:buNone/>
            </a:pPr>
            <a:endParaRPr lang="en-US" sz="2400" dirty="0">
              <a:latin typeface="Arial" panose="020B0604020202020204" pitchFamily="34" charset="0"/>
              <a:cs typeface="Arial" panose="020B0604020202020204" pitchFamily="34" charset="0"/>
            </a:endParaRPr>
          </a:p>
          <a:p>
            <a:r>
              <a:rPr lang="en-US" sz="2400" i="1" dirty="0">
                <a:latin typeface="Arial" panose="020B0604020202020204" pitchFamily="34" charset="0"/>
                <a:cs typeface="Arial" panose="020B0604020202020204" pitchFamily="34" charset="0"/>
              </a:rPr>
              <a:t>How Industrial Applications in Green Chemistry Are Changing Our World</a:t>
            </a:r>
            <a:r>
              <a:rPr lang="en-US" sz="2400" dirty="0">
                <a:latin typeface="Arial" panose="020B0604020202020204" pitchFamily="34" charset="0"/>
                <a:cs typeface="Arial" panose="020B0604020202020204" pitchFamily="34" charset="0"/>
              </a:rPr>
              <a:t> (white paper) by American Chemical Society</a:t>
            </a:r>
          </a:p>
        </p:txBody>
      </p:sp>
      <p:sp>
        <p:nvSpPr>
          <p:cNvPr id="4" name="Title 3"/>
          <p:cNvSpPr>
            <a:spLocks noGrp="1"/>
          </p:cNvSpPr>
          <p:nvPr>
            <p:ph type="title"/>
          </p:nvPr>
        </p:nvSpPr>
        <p:spPr>
          <a:xfrm>
            <a:off x="3120472" y="1139076"/>
            <a:ext cx="5951055" cy="563231"/>
          </a:xfrm>
        </p:spPr>
        <p:txBody>
          <a:bodyPr wrap="square">
            <a:spAutoFit/>
          </a:bodyPr>
          <a:lstStyle/>
          <a:p>
            <a:pPr algn="ctr"/>
            <a:r>
              <a:rPr lang="en-US" sz="3400" b="1" dirty="0">
                <a:latin typeface="Arial" panose="020B0604020202020204" pitchFamily="34" charset="0"/>
                <a:cs typeface="Arial" panose="020B0604020202020204" pitchFamily="34" charset="0"/>
              </a:rPr>
              <a:t>More examples available!</a:t>
            </a:r>
          </a:p>
        </p:txBody>
      </p:sp>
    </p:spTree>
    <p:extLst>
      <p:ext uri="{BB962C8B-B14F-4D97-AF65-F5344CB8AC3E}">
        <p14:creationId xmlns:p14="http://schemas.microsoft.com/office/powerpoint/2010/main" val="404385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1200" y="274639"/>
            <a:ext cx="8229600" cy="82411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solidFill>
                  <a:srgbClr val="0000FF"/>
                </a:solidFill>
                <a:latin typeface="Calibri"/>
                <a:ea typeface="ＭＳ Ｐゴシック" panose="020B0600070205080204" pitchFamily="34" charset="-128"/>
              </a:rPr>
              <a:t>Atom Economy</a:t>
            </a:r>
          </a:p>
        </p:txBody>
      </p:sp>
      <p:sp>
        <p:nvSpPr>
          <p:cNvPr id="3" name="Rectangle 3"/>
          <p:cNvSpPr txBox="1">
            <a:spLocks noChangeArrowheads="1"/>
          </p:cNvSpPr>
          <p:nvPr/>
        </p:nvSpPr>
        <p:spPr>
          <a:xfrm>
            <a:off x="5211096" y="1673943"/>
            <a:ext cx="4948084" cy="36059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None/>
            </a:pPr>
            <a:r>
              <a:rPr lang="en-US" altLang="en-US" dirty="0">
                <a:solidFill>
                  <a:prstClr val="black"/>
                </a:solidFill>
                <a:latin typeface="Calibri"/>
                <a:ea typeface="ＭＳ Ｐゴシック" panose="020B0600070205080204" pitchFamily="34" charset="-128"/>
              </a:rPr>
              <a:t>	</a:t>
            </a:r>
            <a:r>
              <a:rPr lang="en-US" altLang="en-US" sz="3600" dirty="0">
                <a:solidFill>
                  <a:prstClr val="black"/>
                </a:solidFill>
                <a:latin typeface="Calibri"/>
                <a:ea typeface="ＭＳ Ｐゴシック" panose="020B0600070205080204" pitchFamily="34" charset="-128"/>
              </a:rPr>
              <a:t>Synthetic methods should be designed to maximize the incorporation of all materials used in the process into the final product.</a:t>
            </a:r>
          </a:p>
          <a:p>
            <a:pPr marL="609600" indent="-609600">
              <a:buNone/>
            </a:pPr>
            <a:endParaRPr lang="en-US" altLang="en-US" dirty="0">
              <a:solidFill>
                <a:prstClr val="black"/>
              </a:solidFill>
              <a:latin typeface="Calibri"/>
              <a:ea typeface="ＭＳ Ｐゴシック" panose="020B0600070205080204" pitchFamily="34" charset="-128"/>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972615"/>
            <a:ext cx="3579542" cy="5008634"/>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24550965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br>
              <a:rPr lang="en-US" dirty="0">
                <a:latin typeface="Times New Roman" charset="0"/>
              </a:rPr>
            </a:br>
            <a:endParaRPr lang="en-US" dirty="0">
              <a:latin typeface="Times New Roman" charset="0"/>
            </a:endParaRPr>
          </a:p>
          <a:p>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964" y="2816379"/>
            <a:ext cx="3032234" cy="2274176"/>
          </a:xfrm>
          <a:prstGeom prst="rect">
            <a:avLst/>
          </a:prstGeom>
        </p:spPr>
      </p:pic>
    </p:spTree>
    <p:extLst>
      <p:ext uri="{BB962C8B-B14F-4D97-AF65-F5344CB8AC3E}">
        <p14:creationId xmlns:p14="http://schemas.microsoft.com/office/powerpoint/2010/main" val="1908169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57150">
          <a:defRPr sz="1400" dirty="0">
            <a:hlinkClick xmlns:r="http://schemas.openxmlformats.org/officeDocument/2006/relationships" r:id="" action="ppaction://noaction"/>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17371</TotalTime>
  <Words>4294</Words>
  <Application>Microsoft Office PowerPoint</Application>
  <PresentationFormat>Widescreen</PresentationFormat>
  <Paragraphs>844</Paragraphs>
  <Slides>90</Slides>
  <Notes>15</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3</vt:i4>
      </vt:variant>
      <vt:variant>
        <vt:lpstr>Slide Titles</vt:lpstr>
      </vt:variant>
      <vt:variant>
        <vt:i4>90</vt:i4>
      </vt:variant>
    </vt:vector>
  </HeadingPairs>
  <TitlesOfParts>
    <vt:vector size="104" baseType="lpstr">
      <vt:lpstr>ＭＳ Ｐゴシック</vt:lpstr>
      <vt:lpstr>Arial</vt:lpstr>
      <vt:lpstr>Calibri</vt:lpstr>
      <vt:lpstr>Calibri Light</vt:lpstr>
      <vt:lpstr>Monotype Sorts</vt:lpstr>
      <vt:lpstr>Symbol</vt:lpstr>
      <vt:lpstr>Times New Roman</vt:lpstr>
      <vt:lpstr>Wingdings</vt:lpstr>
      <vt:lpstr>Office Theme</vt:lpstr>
      <vt:lpstr>1_Office Theme</vt:lpstr>
      <vt:lpstr>2_Office Theme</vt:lpstr>
      <vt:lpstr>CS ChemDraw Drawing</vt:lpstr>
      <vt:lpstr>ISIS/Draw Sketch</vt:lpstr>
      <vt:lpstr>Photo Editor Photo</vt:lpstr>
      <vt:lpstr>Yale-UNIDO Train-the-Facilitator Workshop in Green 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Green Analytical Chemistry Mean?</vt:lpstr>
      <vt:lpstr>Examples of Green Analytical Chemistry Methodologies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examples available!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Chapman, Kimberly</cp:lastModifiedBy>
  <cp:revision>234</cp:revision>
  <dcterms:created xsi:type="dcterms:W3CDTF">2018-01-15T20:20:35Z</dcterms:created>
  <dcterms:modified xsi:type="dcterms:W3CDTF">2019-03-04T15:36:39Z</dcterms:modified>
</cp:coreProperties>
</file>