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0"/>
  </p:notesMasterIdLst>
  <p:sldIdLst>
    <p:sldId id="256" r:id="rId2"/>
    <p:sldId id="301" r:id="rId3"/>
    <p:sldId id="262" r:id="rId4"/>
    <p:sldId id="263" r:id="rId5"/>
    <p:sldId id="264" r:id="rId6"/>
    <p:sldId id="266" r:id="rId7"/>
    <p:sldId id="265" r:id="rId8"/>
    <p:sldId id="268" r:id="rId9"/>
    <p:sldId id="269" r:id="rId10"/>
    <p:sldId id="270" r:id="rId11"/>
    <p:sldId id="326" r:id="rId12"/>
    <p:sldId id="272" r:id="rId13"/>
    <p:sldId id="273" r:id="rId14"/>
    <p:sldId id="274" r:id="rId15"/>
    <p:sldId id="276" r:id="rId16"/>
    <p:sldId id="277" r:id="rId17"/>
    <p:sldId id="278" r:id="rId18"/>
    <p:sldId id="279" r:id="rId19"/>
    <p:sldId id="280" r:id="rId20"/>
    <p:sldId id="257" r:id="rId21"/>
    <p:sldId id="302" r:id="rId22"/>
    <p:sldId id="283" r:id="rId23"/>
    <p:sldId id="284" r:id="rId24"/>
    <p:sldId id="285" r:id="rId25"/>
    <p:sldId id="286" r:id="rId26"/>
    <p:sldId id="287" r:id="rId27"/>
    <p:sldId id="288" r:id="rId28"/>
    <p:sldId id="289" r:id="rId29"/>
    <p:sldId id="293" r:id="rId30"/>
    <p:sldId id="258" r:id="rId31"/>
    <p:sldId id="303" r:id="rId32"/>
    <p:sldId id="296" r:id="rId33"/>
    <p:sldId id="297" r:id="rId34"/>
    <p:sldId id="298" r:id="rId35"/>
    <p:sldId id="299" r:id="rId36"/>
    <p:sldId id="300" r:id="rId37"/>
    <p:sldId id="305" r:id="rId38"/>
    <p:sldId id="304" r:id="rId39"/>
    <p:sldId id="307" r:id="rId40"/>
    <p:sldId id="306" r:id="rId41"/>
    <p:sldId id="308" r:id="rId42"/>
    <p:sldId id="309" r:id="rId43"/>
    <p:sldId id="310" r:id="rId44"/>
    <p:sldId id="311" r:id="rId45"/>
    <p:sldId id="312" r:id="rId46"/>
    <p:sldId id="259" r:id="rId47"/>
    <p:sldId id="314" r:id="rId48"/>
    <p:sldId id="318" r:id="rId49"/>
    <p:sldId id="315" r:id="rId50"/>
    <p:sldId id="319" r:id="rId51"/>
    <p:sldId id="317" r:id="rId52"/>
    <p:sldId id="316" r:id="rId53"/>
    <p:sldId id="322" r:id="rId54"/>
    <p:sldId id="323" r:id="rId55"/>
    <p:sldId id="320" r:id="rId56"/>
    <p:sldId id="321" r:id="rId57"/>
    <p:sldId id="325" r:id="rId58"/>
    <p:sldId id="32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on Augusto" initials="SA" lastIdx="6" clrIdx="0">
    <p:extLst/>
  </p:cmAuthor>
  <p:cmAuthor id="2" name="Mellor, Karolina" initials="MK" lastIdx="1" clrIdx="1">
    <p:extLst>
      <p:ext uri="{19B8F6BF-5375-455C-9EA6-DF929625EA0E}">
        <p15:presenceInfo xmlns:p15="http://schemas.microsoft.com/office/powerpoint/2012/main" userId="" providerI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0000"/>
    <a:srgbClr val="FFC000"/>
    <a:srgbClr val="A40000"/>
    <a:srgbClr val="70E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25"/>
    <p:restoredTop sz="91209"/>
  </p:normalViewPr>
  <p:slideViewPr>
    <p:cSldViewPr snapToGrid="0" snapToObjects="1">
      <p:cViewPr>
        <p:scale>
          <a:sx n="82" d="100"/>
          <a:sy n="82" d="100"/>
        </p:scale>
        <p:origin x="20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66" Type="http://schemas.microsoft.com/office/2015/10/relationships/revisionInfo" Target="revisionInfo.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dk1"/>
                </a:solidFill>
                <a:latin typeface="+mn-lt"/>
                <a:ea typeface="+mn-ea"/>
                <a:cs typeface="+mn-cs"/>
              </a:defRPr>
            </a:pPr>
            <a:r>
              <a:rPr lang="en-US" sz="2000" b="0" dirty="0">
                <a:solidFill>
                  <a:schemeClr val="dk1"/>
                </a:solidFill>
                <a:latin typeface="+mn-lt"/>
                <a:ea typeface="+mn-ea"/>
                <a:cs typeface="+mn-cs"/>
              </a:rPr>
              <a:t>Biomass production in nature:</a:t>
            </a:r>
          </a:p>
          <a:p>
            <a:pPr>
              <a:defRPr>
                <a:solidFill>
                  <a:schemeClr val="dk1"/>
                </a:solidFill>
                <a:latin typeface="+mn-lt"/>
                <a:ea typeface="+mn-ea"/>
                <a:cs typeface="+mn-cs"/>
              </a:defRPr>
            </a:pPr>
            <a:r>
              <a:rPr lang="en-US" sz="2000" b="0" dirty="0">
                <a:solidFill>
                  <a:schemeClr val="dk1"/>
                </a:solidFill>
                <a:latin typeface="+mn-lt"/>
                <a:ea typeface="+mn-ea"/>
                <a:cs typeface="+mn-cs"/>
              </a:rPr>
              <a:t>180 billion</a:t>
            </a:r>
            <a:r>
              <a:rPr lang="en-US" sz="2000" b="0" baseline="0" dirty="0">
                <a:solidFill>
                  <a:schemeClr val="dk1"/>
                </a:solidFill>
                <a:latin typeface="+mn-lt"/>
                <a:ea typeface="+mn-ea"/>
                <a:cs typeface="+mn-cs"/>
              </a:rPr>
              <a:t> metric tons/yr </a:t>
            </a:r>
            <a:endParaRPr lang="en-US" sz="2000" b="0" dirty="0"/>
          </a:p>
        </c:rich>
      </c:tx>
      <c:layout>
        <c:manualLayout>
          <c:xMode val="edge"/>
          <c:yMode val="edge"/>
          <c:x val="0.0391850885440582"/>
          <c:y val="0.0361733554144067"/>
        </c:manualLayout>
      </c:layout>
      <c:overlay val="0"/>
      <c:spPr>
        <a:solidFill>
          <a:schemeClr val="lt1"/>
        </a:solidFill>
        <a:ln w="12700" cap="flat" cmpd="sng" algn="ctr">
          <a:solidFill>
            <a:schemeClr val="accent6"/>
          </a:solidFill>
          <a:prstDash val="solid"/>
          <a:miter lim="800000"/>
        </a:ln>
        <a:effectLst/>
      </c:spPr>
    </c:title>
    <c:autoTitleDeleted val="0"/>
    <c:view3D>
      <c:rotX val="30"/>
      <c:rotY val="60"/>
      <c:depthPercent val="100"/>
      <c:rAngAx val="1"/>
    </c:view3D>
    <c:floor>
      <c:thickness val="0"/>
    </c:floor>
    <c:sideWall>
      <c:thickness val="0"/>
    </c:sideWall>
    <c:backWall>
      <c:thickness val="0"/>
    </c:backWall>
    <c:plotArea>
      <c:layout>
        <c:manualLayout>
          <c:layoutTarget val="inner"/>
          <c:xMode val="edge"/>
          <c:yMode val="edge"/>
          <c:x val="0.422285187425748"/>
          <c:y val="0.0555263040108073"/>
          <c:w val="0.53999873664672"/>
          <c:h val="0.607171194778667"/>
        </c:manualLayout>
      </c:layout>
      <c:pie3DChart>
        <c:varyColors val="1"/>
        <c:ser>
          <c:idx val="0"/>
          <c:order val="0"/>
          <c:tx>
            <c:strRef>
              <c:f>Sheet1!$B$1</c:f>
              <c:strCache>
                <c:ptCount val="1"/>
                <c:pt idx="0">
                  <c:v>Sales</c:v>
                </c:pt>
              </c:strCache>
            </c:strRef>
          </c:tx>
          <c:dPt>
            <c:idx val="2"/>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1-5446-45B6-A2F4-B0200DC9923B}"/>
              </c:ext>
            </c:extLst>
          </c:dPt>
          <c:cat>
            <c:strRef>
              <c:f>Sheet1!$A$2:$A$4</c:f>
              <c:strCache>
                <c:ptCount val="3"/>
                <c:pt idx="0">
                  <c:v>Carbohydrates</c:v>
                </c:pt>
                <c:pt idx="1">
                  <c:v>Lignin</c:v>
                </c:pt>
                <c:pt idx="2">
                  <c:v>Fats, proteins, terpenes, etc.</c:v>
                </c:pt>
              </c:strCache>
            </c:strRef>
          </c:cat>
          <c:val>
            <c:numRef>
              <c:f>Sheet1!$B$2:$B$4</c:f>
              <c:numCache>
                <c:formatCode>General</c:formatCode>
                <c:ptCount val="3"/>
                <c:pt idx="0">
                  <c:v>75.0</c:v>
                </c:pt>
                <c:pt idx="1">
                  <c:v>20.0</c:v>
                </c:pt>
                <c:pt idx="2">
                  <c:v>5.0</c:v>
                </c:pt>
              </c:numCache>
            </c:numRef>
          </c:val>
          <c:extLst xmlns:c16r2="http://schemas.microsoft.com/office/drawing/2015/06/chart">
            <c:ext xmlns:c16="http://schemas.microsoft.com/office/drawing/2014/chart" uri="{C3380CC4-5D6E-409C-BE32-E72D297353CC}">
              <c16:uniqueId val="{00000000-7158-4648-9DEF-3DD3F6BA3ED0}"/>
            </c:ext>
          </c:extLst>
        </c:ser>
        <c:dLbls>
          <c:showLegendKey val="0"/>
          <c:showVal val="0"/>
          <c:showCatName val="0"/>
          <c:showSerName val="0"/>
          <c:showPercent val="0"/>
          <c:showBubbleSize val="0"/>
          <c:showLeaderLines val="0"/>
        </c:dLbls>
      </c:pie3DChart>
    </c:plotArea>
    <c:legend>
      <c:legendPos val="r"/>
      <c:layout>
        <c:manualLayout>
          <c:xMode val="edge"/>
          <c:yMode val="edge"/>
          <c:x val="0.299818392966038"/>
          <c:y val="0.721787427622772"/>
          <c:w val="0.683823058703031"/>
          <c:h val="0.187058398950132"/>
        </c:manualLayout>
      </c:layout>
      <c:overlay val="0"/>
      <c:txPr>
        <a:bodyPr/>
        <a:lstStyle/>
        <a:p>
          <a:pPr>
            <a:defRPr sz="18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3B5B2B-F6A6-8441-A576-D26F920DC37F}" type="doc">
      <dgm:prSet loTypeId="urn:microsoft.com/office/officeart/2005/8/layout/pyramid1" loCatId="" qsTypeId="urn:microsoft.com/office/officeart/2005/8/quickstyle/simple4" qsCatId="simple" csTypeId="urn:microsoft.com/office/officeart/2005/8/colors/colorful3" csCatId="colorful" phldr="1"/>
      <dgm:spPr/>
    </dgm:pt>
    <dgm:pt modelId="{7B85411E-E25C-6F42-91E4-53D6A772A7AE}">
      <dgm:prSet phldrT="[Text]" custT="1"/>
      <dgm:spPr>
        <a:solidFill>
          <a:schemeClr val="accent6">
            <a:lumMod val="60000"/>
            <a:lumOff val="40000"/>
          </a:schemeClr>
        </a:solidFill>
      </dgm:spPr>
      <dgm:t>
        <a:bodyPr/>
        <a:lstStyle/>
        <a:p>
          <a:r>
            <a:rPr lang="en-US" sz="2000" dirty="0"/>
            <a:t>Reduction</a:t>
          </a:r>
        </a:p>
      </dgm:t>
    </dgm:pt>
    <dgm:pt modelId="{1F49EEF7-00DB-F24E-ABA1-76F8D1DAA17B}" type="parTrans" cxnId="{F4BD41E2-66AF-FD41-B3E4-D1D9BA0E0489}">
      <dgm:prSet/>
      <dgm:spPr/>
      <dgm:t>
        <a:bodyPr/>
        <a:lstStyle/>
        <a:p>
          <a:endParaRPr lang="en-US"/>
        </a:p>
      </dgm:t>
    </dgm:pt>
    <dgm:pt modelId="{7E267195-F0D2-F446-B54C-EC6424F5757D}" type="sibTrans" cxnId="{F4BD41E2-66AF-FD41-B3E4-D1D9BA0E0489}">
      <dgm:prSet/>
      <dgm:spPr/>
      <dgm:t>
        <a:bodyPr/>
        <a:lstStyle/>
        <a:p>
          <a:endParaRPr lang="en-US"/>
        </a:p>
      </dgm:t>
    </dgm:pt>
    <dgm:pt modelId="{761DA577-FE2E-1D4B-90D0-641EE07F9D88}">
      <dgm:prSet phldrT="[Text]" custT="1"/>
      <dgm:spPr>
        <a:solidFill>
          <a:srgbClr val="FFFF00"/>
        </a:solidFill>
      </dgm:spPr>
      <dgm:t>
        <a:bodyPr/>
        <a:lstStyle/>
        <a:p>
          <a:r>
            <a:rPr lang="en-US" sz="2000" dirty="0"/>
            <a:t>Reuse</a:t>
          </a:r>
        </a:p>
      </dgm:t>
    </dgm:pt>
    <dgm:pt modelId="{233C13BD-E584-CC4A-841F-18ABEF05A60D}" type="parTrans" cxnId="{E81B47A4-8275-714F-AAE4-11DDDFB37008}">
      <dgm:prSet/>
      <dgm:spPr/>
      <dgm:t>
        <a:bodyPr/>
        <a:lstStyle/>
        <a:p>
          <a:endParaRPr lang="en-US"/>
        </a:p>
      </dgm:t>
    </dgm:pt>
    <dgm:pt modelId="{EE783346-9836-534D-84F2-4BD295C9BE78}" type="sibTrans" cxnId="{E81B47A4-8275-714F-AAE4-11DDDFB37008}">
      <dgm:prSet/>
      <dgm:spPr/>
      <dgm:t>
        <a:bodyPr/>
        <a:lstStyle/>
        <a:p>
          <a:endParaRPr lang="en-US"/>
        </a:p>
      </dgm:t>
    </dgm:pt>
    <dgm:pt modelId="{13EE726E-487B-BC42-956A-027D42CABA5C}">
      <dgm:prSet phldrT="[Text]" custT="1"/>
      <dgm:spPr>
        <a:solidFill>
          <a:srgbClr val="FFC000"/>
        </a:solidFill>
      </dgm:spPr>
      <dgm:t>
        <a:bodyPr/>
        <a:lstStyle/>
        <a:p>
          <a:r>
            <a:rPr lang="en-US" sz="2000"/>
            <a:t>Recycling</a:t>
          </a:r>
          <a:endParaRPr lang="en-US" sz="2000" dirty="0"/>
        </a:p>
      </dgm:t>
    </dgm:pt>
    <dgm:pt modelId="{64E3511B-7E49-764F-99C6-260A3CE823FF}" type="parTrans" cxnId="{48C3A3BC-42BB-574B-B352-676F1D08287C}">
      <dgm:prSet/>
      <dgm:spPr/>
      <dgm:t>
        <a:bodyPr/>
        <a:lstStyle/>
        <a:p>
          <a:endParaRPr lang="en-US"/>
        </a:p>
      </dgm:t>
    </dgm:pt>
    <dgm:pt modelId="{730F1F49-C290-164E-95BF-400B875FFE30}" type="sibTrans" cxnId="{48C3A3BC-42BB-574B-B352-676F1D08287C}">
      <dgm:prSet/>
      <dgm:spPr/>
      <dgm:t>
        <a:bodyPr/>
        <a:lstStyle/>
        <a:p>
          <a:endParaRPr lang="en-US"/>
        </a:p>
      </dgm:t>
    </dgm:pt>
    <dgm:pt modelId="{9070CC88-EB24-E342-9919-2FCA608334E5}">
      <dgm:prSet phldrT="[Text]" custT="1"/>
      <dgm:spPr>
        <a:solidFill>
          <a:srgbClr val="FF0000"/>
        </a:solidFill>
      </dgm:spPr>
      <dgm:t>
        <a:bodyPr/>
        <a:lstStyle/>
        <a:p>
          <a:r>
            <a:rPr lang="en-US" sz="2000"/>
            <a:t>Energy recovery</a:t>
          </a:r>
          <a:endParaRPr lang="en-US" sz="2000" dirty="0"/>
        </a:p>
      </dgm:t>
    </dgm:pt>
    <dgm:pt modelId="{30E0EEE2-ED8D-344C-BEF1-43872E0C324F}" type="parTrans" cxnId="{5956DCBB-16F7-5D44-958D-C05DEB8C222C}">
      <dgm:prSet/>
      <dgm:spPr/>
      <dgm:t>
        <a:bodyPr/>
        <a:lstStyle/>
        <a:p>
          <a:endParaRPr lang="en-US"/>
        </a:p>
      </dgm:t>
    </dgm:pt>
    <dgm:pt modelId="{2ECC5143-3180-3C4B-811C-998BB359243F}" type="sibTrans" cxnId="{5956DCBB-16F7-5D44-958D-C05DEB8C222C}">
      <dgm:prSet/>
      <dgm:spPr/>
      <dgm:t>
        <a:bodyPr/>
        <a:lstStyle/>
        <a:p>
          <a:endParaRPr lang="en-US"/>
        </a:p>
      </dgm:t>
    </dgm:pt>
    <dgm:pt modelId="{17F7B346-7E44-884B-B208-34553535058F}">
      <dgm:prSet phldrT="[Text]" custT="1"/>
      <dgm:spPr>
        <a:solidFill>
          <a:srgbClr val="C00000"/>
        </a:solidFill>
      </dgm:spPr>
      <dgm:t>
        <a:bodyPr/>
        <a:lstStyle/>
        <a:p>
          <a:r>
            <a:rPr lang="en-US" sz="2000" dirty="0"/>
            <a:t>Disposal</a:t>
          </a:r>
        </a:p>
      </dgm:t>
    </dgm:pt>
    <dgm:pt modelId="{AE3C9A01-2803-544D-9237-2EC60AD9C246}" type="parTrans" cxnId="{70E05AA2-8852-724A-AC88-971615452AC0}">
      <dgm:prSet/>
      <dgm:spPr/>
      <dgm:t>
        <a:bodyPr/>
        <a:lstStyle/>
        <a:p>
          <a:endParaRPr lang="en-US"/>
        </a:p>
      </dgm:t>
    </dgm:pt>
    <dgm:pt modelId="{E9E48421-DF2E-E243-AFA0-DCCF2D7A210A}" type="sibTrans" cxnId="{70E05AA2-8852-724A-AC88-971615452AC0}">
      <dgm:prSet/>
      <dgm:spPr/>
      <dgm:t>
        <a:bodyPr/>
        <a:lstStyle/>
        <a:p>
          <a:endParaRPr lang="en-US"/>
        </a:p>
      </dgm:t>
    </dgm:pt>
    <dgm:pt modelId="{487C6DDB-16EA-8048-89A6-EBE7F5139E87}">
      <dgm:prSet phldrT="[Text]"/>
      <dgm:spPr>
        <a:solidFill>
          <a:schemeClr val="accent6"/>
        </a:solidFill>
      </dgm:spPr>
      <dgm:t>
        <a:bodyPr/>
        <a:lstStyle/>
        <a:p>
          <a:endParaRPr lang="en-US" dirty="0"/>
        </a:p>
      </dgm:t>
    </dgm:pt>
    <dgm:pt modelId="{B187C270-F206-EB47-969D-F237983DA29B}" type="sibTrans" cxnId="{FE5729D9-B480-4043-AF2B-FAAE076BAE54}">
      <dgm:prSet/>
      <dgm:spPr/>
      <dgm:t>
        <a:bodyPr/>
        <a:lstStyle/>
        <a:p>
          <a:endParaRPr lang="en-US"/>
        </a:p>
      </dgm:t>
    </dgm:pt>
    <dgm:pt modelId="{F4C6CB43-A4A1-B344-B75F-5C507D5AB346}" type="parTrans" cxnId="{FE5729D9-B480-4043-AF2B-FAAE076BAE54}">
      <dgm:prSet/>
      <dgm:spPr/>
      <dgm:t>
        <a:bodyPr/>
        <a:lstStyle/>
        <a:p>
          <a:endParaRPr lang="en-US"/>
        </a:p>
      </dgm:t>
    </dgm:pt>
    <dgm:pt modelId="{6ECD5B3B-9384-5444-8A5D-3417A6E94D0F}" type="pres">
      <dgm:prSet presAssocID="{E63B5B2B-F6A6-8441-A576-D26F920DC37F}" presName="Name0" presStyleCnt="0">
        <dgm:presLayoutVars>
          <dgm:dir/>
          <dgm:animLvl val="lvl"/>
          <dgm:resizeHandles val="exact"/>
        </dgm:presLayoutVars>
      </dgm:prSet>
      <dgm:spPr/>
    </dgm:pt>
    <dgm:pt modelId="{4C6A5A9E-52EB-664C-8E84-0B6237493D5E}" type="pres">
      <dgm:prSet presAssocID="{487C6DDB-16EA-8048-89A6-EBE7F5139E87}" presName="Name8" presStyleCnt="0"/>
      <dgm:spPr/>
    </dgm:pt>
    <dgm:pt modelId="{F18AD3D4-3EBF-6740-A7F5-A34CCB8DAF75}" type="pres">
      <dgm:prSet presAssocID="{487C6DDB-16EA-8048-89A6-EBE7F5139E87}" presName="level" presStyleLbl="node1" presStyleIdx="0" presStyleCnt="6" custLinFactNeighborY="0">
        <dgm:presLayoutVars>
          <dgm:chMax val="1"/>
          <dgm:bulletEnabled val="1"/>
        </dgm:presLayoutVars>
      </dgm:prSet>
      <dgm:spPr/>
      <dgm:t>
        <a:bodyPr/>
        <a:lstStyle/>
        <a:p>
          <a:endParaRPr lang="en-US"/>
        </a:p>
      </dgm:t>
    </dgm:pt>
    <dgm:pt modelId="{6C68EA97-559F-5B4C-BAEF-7523CDE8859F}" type="pres">
      <dgm:prSet presAssocID="{487C6DDB-16EA-8048-89A6-EBE7F5139E87}" presName="levelTx" presStyleLbl="revTx" presStyleIdx="0" presStyleCnt="0">
        <dgm:presLayoutVars>
          <dgm:chMax val="1"/>
          <dgm:bulletEnabled val="1"/>
        </dgm:presLayoutVars>
      </dgm:prSet>
      <dgm:spPr/>
      <dgm:t>
        <a:bodyPr/>
        <a:lstStyle/>
        <a:p>
          <a:endParaRPr lang="en-US"/>
        </a:p>
      </dgm:t>
    </dgm:pt>
    <dgm:pt modelId="{7D8399FB-5995-A348-BEB7-AC598E062549}" type="pres">
      <dgm:prSet presAssocID="{7B85411E-E25C-6F42-91E4-53D6A772A7AE}" presName="Name8" presStyleCnt="0"/>
      <dgm:spPr/>
    </dgm:pt>
    <dgm:pt modelId="{E4AD5763-DCE8-8646-9423-0796D183EB64}" type="pres">
      <dgm:prSet presAssocID="{7B85411E-E25C-6F42-91E4-53D6A772A7AE}" presName="level" presStyleLbl="node1" presStyleIdx="1" presStyleCnt="6">
        <dgm:presLayoutVars>
          <dgm:chMax val="1"/>
          <dgm:bulletEnabled val="1"/>
        </dgm:presLayoutVars>
      </dgm:prSet>
      <dgm:spPr/>
      <dgm:t>
        <a:bodyPr/>
        <a:lstStyle/>
        <a:p>
          <a:endParaRPr lang="en-US"/>
        </a:p>
      </dgm:t>
    </dgm:pt>
    <dgm:pt modelId="{AC8E9D14-6819-8F4A-9C5D-059395C22341}" type="pres">
      <dgm:prSet presAssocID="{7B85411E-E25C-6F42-91E4-53D6A772A7AE}" presName="levelTx" presStyleLbl="revTx" presStyleIdx="0" presStyleCnt="0">
        <dgm:presLayoutVars>
          <dgm:chMax val="1"/>
          <dgm:bulletEnabled val="1"/>
        </dgm:presLayoutVars>
      </dgm:prSet>
      <dgm:spPr/>
      <dgm:t>
        <a:bodyPr/>
        <a:lstStyle/>
        <a:p>
          <a:endParaRPr lang="en-US"/>
        </a:p>
      </dgm:t>
    </dgm:pt>
    <dgm:pt modelId="{9E4AA830-91D0-0541-A272-2817ECCF0C25}" type="pres">
      <dgm:prSet presAssocID="{761DA577-FE2E-1D4B-90D0-641EE07F9D88}" presName="Name8" presStyleCnt="0"/>
      <dgm:spPr/>
    </dgm:pt>
    <dgm:pt modelId="{49A2C099-09E7-5845-9B71-7892FA5F19FA}" type="pres">
      <dgm:prSet presAssocID="{761DA577-FE2E-1D4B-90D0-641EE07F9D88}" presName="level" presStyleLbl="node1" presStyleIdx="2" presStyleCnt="6">
        <dgm:presLayoutVars>
          <dgm:chMax val="1"/>
          <dgm:bulletEnabled val="1"/>
        </dgm:presLayoutVars>
      </dgm:prSet>
      <dgm:spPr/>
      <dgm:t>
        <a:bodyPr/>
        <a:lstStyle/>
        <a:p>
          <a:endParaRPr lang="en-US"/>
        </a:p>
      </dgm:t>
    </dgm:pt>
    <dgm:pt modelId="{3E34D7F9-55F3-AE4B-82A2-173B2B147DA6}" type="pres">
      <dgm:prSet presAssocID="{761DA577-FE2E-1D4B-90D0-641EE07F9D88}" presName="levelTx" presStyleLbl="revTx" presStyleIdx="0" presStyleCnt="0">
        <dgm:presLayoutVars>
          <dgm:chMax val="1"/>
          <dgm:bulletEnabled val="1"/>
        </dgm:presLayoutVars>
      </dgm:prSet>
      <dgm:spPr/>
      <dgm:t>
        <a:bodyPr/>
        <a:lstStyle/>
        <a:p>
          <a:endParaRPr lang="en-US"/>
        </a:p>
      </dgm:t>
    </dgm:pt>
    <dgm:pt modelId="{3F559EEF-40ED-164D-BA25-7684CFE7966F}" type="pres">
      <dgm:prSet presAssocID="{13EE726E-487B-BC42-956A-027D42CABA5C}" presName="Name8" presStyleCnt="0"/>
      <dgm:spPr/>
    </dgm:pt>
    <dgm:pt modelId="{10773469-3A0F-944C-A64E-5813C95065EA}" type="pres">
      <dgm:prSet presAssocID="{13EE726E-487B-BC42-956A-027D42CABA5C}" presName="level" presStyleLbl="node1" presStyleIdx="3" presStyleCnt="6">
        <dgm:presLayoutVars>
          <dgm:chMax val="1"/>
          <dgm:bulletEnabled val="1"/>
        </dgm:presLayoutVars>
      </dgm:prSet>
      <dgm:spPr/>
      <dgm:t>
        <a:bodyPr/>
        <a:lstStyle/>
        <a:p>
          <a:endParaRPr lang="en-US"/>
        </a:p>
      </dgm:t>
    </dgm:pt>
    <dgm:pt modelId="{FA4DB1DE-A406-3B45-877A-D855E498BDD6}" type="pres">
      <dgm:prSet presAssocID="{13EE726E-487B-BC42-956A-027D42CABA5C}" presName="levelTx" presStyleLbl="revTx" presStyleIdx="0" presStyleCnt="0">
        <dgm:presLayoutVars>
          <dgm:chMax val="1"/>
          <dgm:bulletEnabled val="1"/>
        </dgm:presLayoutVars>
      </dgm:prSet>
      <dgm:spPr/>
      <dgm:t>
        <a:bodyPr/>
        <a:lstStyle/>
        <a:p>
          <a:endParaRPr lang="en-US"/>
        </a:p>
      </dgm:t>
    </dgm:pt>
    <dgm:pt modelId="{6751D3CF-4B1F-6745-90AB-D68983DE85B9}" type="pres">
      <dgm:prSet presAssocID="{9070CC88-EB24-E342-9919-2FCA608334E5}" presName="Name8" presStyleCnt="0"/>
      <dgm:spPr/>
    </dgm:pt>
    <dgm:pt modelId="{7D0C00B8-FBB5-E542-BB8C-D7C0963864DD}" type="pres">
      <dgm:prSet presAssocID="{9070CC88-EB24-E342-9919-2FCA608334E5}" presName="level" presStyleLbl="node1" presStyleIdx="4" presStyleCnt="6">
        <dgm:presLayoutVars>
          <dgm:chMax val="1"/>
          <dgm:bulletEnabled val="1"/>
        </dgm:presLayoutVars>
      </dgm:prSet>
      <dgm:spPr/>
      <dgm:t>
        <a:bodyPr/>
        <a:lstStyle/>
        <a:p>
          <a:endParaRPr lang="en-US"/>
        </a:p>
      </dgm:t>
    </dgm:pt>
    <dgm:pt modelId="{7F1E56D0-FCE2-0E43-AE50-B92A1C2A4023}" type="pres">
      <dgm:prSet presAssocID="{9070CC88-EB24-E342-9919-2FCA608334E5}" presName="levelTx" presStyleLbl="revTx" presStyleIdx="0" presStyleCnt="0">
        <dgm:presLayoutVars>
          <dgm:chMax val="1"/>
          <dgm:bulletEnabled val="1"/>
        </dgm:presLayoutVars>
      </dgm:prSet>
      <dgm:spPr/>
      <dgm:t>
        <a:bodyPr/>
        <a:lstStyle/>
        <a:p>
          <a:endParaRPr lang="en-US"/>
        </a:p>
      </dgm:t>
    </dgm:pt>
    <dgm:pt modelId="{D8AD44FA-A843-7B4C-B095-72629FE63ABF}" type="pres">
      <dgm:prSet presAssocID="{17F7B346-7E44-884B-B208-34553535058F}" presName="Name8" presStyleCnt="0"/>
      <dgm:spPr/>
    </dgm:pt>
    <dgm:pt modelId="{E0640EEF-CCD0-A143-B7C0-98B8459BB784}" type="pres">
      <dgm:prSet presAssocID="{17F7B346-7E44-884B-B208-34553535058F}" presName="level" presStyleLbl="node1" presStyleIdx="5" presStyleCnt="6">
        <dgm:presLayoutVars>
          <dgm:chMax val="1"/>
          <dgm:bulletEnabled val="1"/>
        </dgm:presLayoutVars>
      </dgm:prSet>
      <dgm:spPr/>
      <dgm:t>
        <a:bodyPr/>
        <a:lstStyle/>
        <a:p>
          <a:endParaRPr lang="en-US"/>
        </a:p>
      </dgm:t>
    </dgm:pt>
    <dgm:pt modelId="{DBA6EBB8-21A0-894A-BA2E-6E7C6406075C}" type="pres">
      <dgm:prSet presAssocID="{17F7B346-7E44-884B-B208-34553535058F}" presName="levelTx" presStyleLbl="revTx" presStyleIdx="0" presStyleCnt="0">
        <dgm:presLayoutVars>
          <dgm:chMax val="1"/>
          <dgm:bulletEnabled val="1"/>
        </dgm:presLayoutVars>
      </dgm:prSet>
      <dgm:spPr/>
      <dgm:t>
        <a:bodyPr/>
        <a:lstStyle/>
        <a:p>
          <a:endParaRPr lang="en-US"/>
        </a:p>
      </dgm:t>
    </dgm:pt>
  </dgm:ptLst>
  <dgm:cxnLst>
    <dgm:cxn modelId="{CE31F5B6-C823-6740-875C-747C002B16E4}" type="presOf" srcId="{7B85411E-E25C-6F42-91E4-53D6A772A7AE}" destId="{AC8E9D14-6819-8F4A-9C5D-059395C22341}" srcOrd="1" destOrd="0" presId="urn:microsoft.com/office/officeart/2005/8/layout/pyramid1"/>
    <dgm:cxn modelId="{76A5B88F-A8D7-3842-83E7-5E97898C5E08}" type="presOf" srcId="{17F7B346-7E44-884B-B208-34553535058F}" destId="{E0640EEF-CCD0-A143-B7C0-98B8459BB784}" srcOrd="0" destOrd="0" presId="urn:microsoft.com/office/officeart/2005/8/layout/pyramid1"/>
    <dgm:cxn modelId="{C07733E1-E1F1-C74E-89DB-D197C0FCC475}" type="presOf" srcId="{761DA577-FE2E-1D4B-90D0-641EE07F9D88}" destId="{49A2C099-09E7-5845-9B71-7892FA5F19FA}" srcOrd="0" destOrd="0" presId="urn:microsoft.com/office/officeart/2005/8/layout/pyramid1"/>
    <dgm:cxn modelId="{BAB3DA3B-C70F-D141-A36B-2809016623FA}" type="presOf" srcId="{7B85411E-E25C-6F42-91E4-53D6A772A7AE}" destId="{E4AD5763-DCE8-8646-9423-0796D183EB64}" srcOrd="0" destOrd="0" presId="urn:microsoft.com/office/officeart/2005/8/layout/pyramid1"/>
    <dgm:cxn modelId="{FAC95507-EE6D-7140-A0D6-0F63F35B555C}" type="presOf" srcId="{9070CC88-EB24-E342-9919-2FCA608334E5}" destId="{7F1E56D0-FCE2-0E43-AE50-B92A1C2A4023}" srcOrd="1" destOrd="0" presId="urn:microsoft.com/office/officeart/2005/8/layout/pyramid1"/>
    <dgm:cxn modelId="{821DA69B-35DC-C547-8A6E-62F57BD2A3D5}" type="presOf" srcId="{E63B5B2B-F6A6-8441-A576-D26F920DC37F}" destId="{6ECD5B3B-9384-5444-8A5D-3417A6E94D0F}" srcOrd="0" destOrd="0" presId="urn:microsoft.com/office/officeart/2005/8/layout/pyramid1"/>
    <dgm:cxn modelId="{F4BD41E2-66AF-FD41-B3E4-D1D9BA0E0489}" srcId="{E63B5B2B-F6A6-8441-A576-D26F920DC37F}" destId="{7B85411E-E25C-6F42-91E4-53D6A772A7AE}" srcOrd="1" destOrd="0" parTransId="{1F49EEF7-00DB-F24E-ABA1-76F8D1DAA17B}" sibTransId="{7E267195-F0D2-F446-B54C-EC6424F5757D}"/>
    <dgm:cxn modelId="{44AA329B-4EC9-2D4B-A409-DA9E7405EC3F}" type="presOf" srcId="{487C6DDB-16EA-8048-89A6-EBE7F5139E87}" destId="{F18AD3D4-3EBF-6740-A7F5-A34CCB8DAF75}" srcOrd="0" destOrd="0" presId="urn:microsoft.com/office/officeart/2005/8/layout/pyramid1"/>
    <dgm:cxn modelId="{6A9EA281-66AA-9E4E-B077-47D9520C9C36}" type="presOf" srcId="{761DA577-FE2E-1D4B-90D0-641EE07F9D88}" destId="{3E34D7F9-55F3-AE4B-82A2-173B2B147DA6}" srcOrd="1" destOrd="0" presId="urn:microsoft.com/office/officeart/2005/8/layout/pyramid1"/>
    <dgm:cxn modelId="{9855CB39-4690-0248-824F-4905E574CEE3}" type="presOf" srcId="{487C6DDB-16EA-8048-89A6-EBE7F5139E87}" destId="{6C68EA97-559F-5B4C-BAEF-7523CDE8859F}" srcOrd="1" destOrd="0" presId="urn:microsoft.com/office/officeart/2005/8/layout/pyramid1"/>
    <dgm:cxn modelId="{48C3A3BC-42BB-574B-B352-676F1D08287C}" srcId="{E63B5B2B-F6A6-8441-A576-D26F920DC37F}" destId="{13EE726E-487B-BC42-956A-027D42CABA5C}" srcOrd="3" destOrd="0" parTransId="{64E3511B-7E49-764F-99C6-260A3CE823FF}" sibTransId="{730F1F49-C290-164E-95BF-400B875FFE30}"/>
    <dgm:cxn modelId="{C7900E79-43B7-E747-8B85-6404703C816E}" type="presOf" srcId="{13EE726E-487B-BC42-956A-027D42CABA5C}" destId="{10773469-3A0F-944C-A64E-5813C95065EA}" srcOrd="0" destOrd="0" presId="urn:microsoft.com/office/officeart/2005/8/layout/pyramid1"/>
    <dgm:cxn modelId="{5956DCBB-16F7-5D44-958D-C05DEB8C222C}" srcId="{E63B5B2B-F6A6-8441-A576-D26F920DC37F}" destId="{9070CC88-EB24-E342-9919-2FCA608334E5}" srcOrd="4" destOrd="0" parTransId="{30E0EEE2-ED8D-344C-BEF1-43872E0C324F}" sibTransId="{2ECC5143-3180-3C4B-811C-998BB359243F}"/>
    <dgm:cxn modelId="{70E05AA2-8852-724A-AC88-971615452AC0}" srcId="{E63B5B2B-F6A6-8441-A576-D26F920DC37F}" destId="{17F7B346-7E44-884B-B208-34553535058F}" srcOrd="5" destOrd="0" parTransId="{AE3C9A01-2803-544D-9237-2EC60AD9C246}" sibTransId="{E9E48421-DF2E-E243-AFA0-DCCF2D7A210A}"/>
    <dgm:cxn modelId="{BD1D9125-56F1-AA4D-9BC9-90A32E8F25E1}" type="presOf" srcId="{13EE726E-487B-BC42-956A-027D42CABA5C}" destId="{FA4DB1DE-A406-3B45-877A-D855E498BDD6}" srcOrd="1" destOrd="0" presId="urn:microsoft.com/office/officeart/2005/8/layout/pyramid1"/>
    <dgm:cxn modelId="{8B57C295-58BF-FC43-9977-8B70AC6079A7}" type="presOf" srcId="{17F7B346-7E44-884B-B208-34553535058F}" destId="{DBA6EBB8-21A0-894A-BA2E-6E7C6406075C}" srcOrd="1" destOrd="0" presId="urn:microsoft.com/office/officeart/2005/8/layout/pyramid1"/>
    <dgm:cxn modelId="{D9376A7C-02E8-544D-A767-1CD9B13BA660}" type="presOf" srcId="{9070CC88-EB24-E342-9919-2FCA608334E5}" destId="{7D0C00B8-FBB5-E542-BB8C-D7C0963864DD}" srcOrd="0" destOrd="0" presId="urn:microsoft.com/office/officeart/2005/8/layout/pyramid1"/>
    <dgm:cxn modelId="{E81B47A4-8275-714F-AAE4-11DDDFB37008}" srcId="{E63B5B2B-F6A6-8441-A576-D26F920DC37F}" destId="{761DA577-FE2E-1D4B-90D0-641EE07F9D88}" srcOrd="2" destOrd="0" parTransId="{233C13BD-E584-CC4A-841F-18ABEF05A60D}" sibTransId="{EE783346-9836-534D-84F2-4BD295C9BE78}"/>
    <dgm:cxn modelId="{FE5729D9-B480-4043-AF2B-FAAE076BAE54}" srcId="{E63B5B2B-F6A6-8441-A576-D26F920DC37F}" destId="{487C6DDB-16EA-8048-89A6-EBE7F5139E87}" srcOrd="0" destOrd="0" parTransId="{F4C6CB43-A4A1-B344-B75F-5C507D5AB346}" sibTransId="{B187C270-F206-EB47-969D-F237983DA29B}"/>
    <dgm:cxn modelId="{E5444525-8DBF-854D-B5CA-BAF7CCAAE811}" type="presParOf" srcId="{6ECD5B3B-9384-5444-8A5D-3417A6E94D0F}" destId="{4C6A5A9E-52EB-664C-8E84-0B6237493D5E}" srcOrd="0" destOrd="0" presId="urn:microsoft.com/office/officeart/2005/8/layout/pyramid1"/>
    <dgm:cxn modelId="{C8ABB3E2-5CD3-8C48-8025-FDB60A623F58}" type="presParOf" srcId="{4C6A5A9E-52EB-664C-8E84-0B6237493D5E}" destId="{F18AD3D4-3EBF-6740-A7F5-A34CCB8DAF75}" srcOrd="0" destOrd="0" presId="urn:microsoft.com/office/officeart/2005/8/layout/pyramid1"/>
    <dgm:cxn modelId="{468E2132-0894-3041-91BA-46ABCE61050E}" type="presParOf" srcId="{4C6A5A9E-52EB-664C-8E84-0B6237493D5E}" destId="{6C68EA97-559F-5B4C-BAEF-7523CDE8859F}" srcOrd="1" destOrd="0" presId="urn:microsoft.com/office/officeart/2005/8/layout/pyramid1"/>
    <dgm:cxn modelId="{FEC0C13F-B56D-4E46-86E4-392C2B2D1211}" type="presParOf" srcId="{6ECD5B3B-9384-5444-8A5D-3417A6E94D0F}" destId="{7D8399FB-5995-A348-BEB7-AC598E062549}" srcOrd="1" destOrd="0" presId="urn:microsoft.com/office/officeart/2005/8/layout/pyramid1"/>
    <dgm:cxn modelId="{AA045E2F-301D-F94F-82B0-3819F55E4C36}" type="presParOf" srcId="{7D8399FB-5995-A348-BEB7-AC598E062549}" destId="{E4AD5763-DCE8-8646-9423-0796D183EB64}" srcOrd="0" destOrd="0" presId="urn:microsoft.com/office/officeart/2005/8/layout/pyramid1"/>
    <dgm:cxn modelId="{0B3C4414-B832-6B4F-A65F-CDD9DC62E506}" type="presParOf" srcId="{7D8399FB-5995-A348-BEB7-AC598E062549}" destId="{AC8E9D14-6819-8F4A-9C5D-059395C22341}" srcOrd="1" destOrd="0" presId="urn:microsoft.com/office/officeart/2005/8/layout/pyramid1"/>
    <dgm:cxn modelId="{3AC046F1-300E-F24A-96A6-8889C2C8F50C}" type="presParOf" srcId="{6ECD5B3B-9384-5444-8A5D-3417A6E94D0F}" destId="{9E4AA830-91D0-0541-A272-2817ECCF0C25}" srcOrd="2" destOrd="0" presId="urn:microsoft.com/office/officeart/2005/8/layout/pyramid1"/>
    <dgm:cxn modelId="{BAADAA4C-A549-0545-9227-C10D2AFA9119}" type="presParOf" srcId="{9E4AA830-91D0-0541-A272-2817ECCF0C25}" destId="{49A2C099-09E7-5845-9B71-7892FA5F19FA}" srcOrd="0" destOrd="0" presId="urn:microsoft.com/office/officeart/2005/8/layout/pyramid1"/>
    <dgm:cxn modelId="{9D45B829-3ABA-BF47-89F8-678C681DB6DC}" type="presParOf" srcId="{9E4AA830-91D0-0541-A272-2817ECCF0C25}" destId="{3E34D7F9-55F3-AE4B-82A2-173B2B147DA6}" srcOrd="1" destOrd="0" presId="urn:microsoft.com/office/officeart/2005/8/layout/pyramid1"/>
    <dgm:cxn modelId="{5E51E8E6-2BC7-9D42-A377-15BA62C4EF66}" type="presParOf" srcId="{6ECD5B3B-9384-5444-8A5D-3417A6E94D0F}" destId="{3F559EEF-40ED-164D-BA25-7684CFE7966F}" srcOrd="3" destOrd="0" presId="urn:microsoft.com/office/officeart/2005/8/layout/pyramid1"/>
    <dgm:cxn modelId="{FC1EBFBA-E305-154E-A455-59AE38C1EE5F}" type="presParOf" srcId="{3F559EEF-40ED-164D-BA25-7684CFE7966F}" destId="{10773469-3A0F-944C-A64E-5813C95065EA}" srcOrd="0" destOrd="0" presId="urn:microsoft.com/office/officeart/2005/8/layout/pyramid1"/>
    <dgm:cxn modelId="{180E0E69-C01D-FC4D-97F1-2DD885FEFD6E}" type="presParOf" srcId="{3F559EEF-40ED-164D-BA25-7684CFE7966F}" destId="{FA4DB1DE-A406-3B45-877A-D855E498BDD6}" srcOrd="1" destOrd="0" presId="urn:microsoft.com/office/officeart/2005/8/layout/pyramid1"/>
    <dgm:cxn modelId="{6C6B585F-CD0F-B440-807E-086805B91D63}" type="presParOf" srcId="{6ECD5B3B-9384-5444-8A5D-3417A6E94D0F}" destId="{6751D3CF-4B1F-6745-90AB-D68983DE85B9}" srcOrd="4" destOrd="0" presId="urn:microsoft.com/office/officeart/2005/8/layout/pyramid1"/>
    <dgm:cxn modelId="{2730EDBA-7500-C143-9F39-93CE9C246F7F}" type="presParOf" srcId="{6751D3CF-4B1F-6745-90AB-D68983DE85B9}" destId="{7D0C00B8-FBB5-E542-BB8C-D7C0963864DD}" srcOrd="0" destOrd="0" presId="urn:microsoft.com/office/officeart/2005/8/layout/pyramid1"/>
    <dgm:cxn modelId="{E007F24A-A8DC-D743-92B1-EF37DB39A57A}" type="presParOf" srcId="{6751D3CF-4B1F-6745-90AB-D68983DE85B9}" destId="{7F1E56D0-FCE2-0E43-AE50-B92A1C2A4023}" srcOrd="1" destOrd="0" presId="urn:microsoft.com/office/officeart/2005/8/layout/pyramid1"/>
    <dgm:cxn modelId="{50715E2F-6DDF-934E-87B1-0D09B4DFC033}" type="presParOf" srcId="{6ECD5B3B-9384-5444-8A5D-3417A6E94D0F}" destId="{D8AD44FA-A843-7B4C-B095-72629FE63ABF}" srcOrd="5" destOrd="0" presId="urn:microsoft.com/office/officeart/2005/8/layout/pyramid1"/>
    <dgm:cxn modelId="{32BB6EC9-23C8-2B46-84C0-B48C2B90F59E}" type="presParOf" srcId="{D8AD44FA-A843-7B4C-B095-72629FE63ABF}" destId="{E0640EEF-CCD0-A143-B7C0-98B8459BB784}" srcOrd="0" destOrd="0" presId="urn:microsoft.com/office/officeart/2005/8/layout/pyramid1"/>
    <dgm:cxn modelId="{2A1CC96A-1066-3542-92AE-16D8D7AF22DE}" type="presParOf" srcId="{D8AD44FA-A843-7B4C-B095-72629FE63ABF}" destId="{DBA6EBB8-21A0-894A-BA2E-6E7C6406075C}"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AD3D4-3EBF-6740-A7F5-A34CCB8DAF75}">
      <dsp:nvSpPr>
        <dsp:cNvPr id="0" name=""/>
        <dsp:cNvSpPr/>
      </dsp:nvSpPr>
      <dsp:spPr>
        <a:xfrm>
          <a:off x="2540000" y="0"/>
          <a:ext cx="1016000" cy="677333"/>
        </a:xfrm>
        <a:prstGeom prst="trapezoid">
          <a:avLst>
            <a:gd name="adj" fmla="val 75000"/>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endParaRPr lang="en-US" sz="4100" kern="1200" dirty="0"/>
        </a:p>
      </dsp:txBody>
      <dsp:txXfrm>
        <a:off x="2540000" y="0"/>
        <a:ext cx="1016000" cy="677333"/>
      </dsp:txXfrm>
    </dsp:sp>
    <dsp:sp modelId="{E4AD5763-DCE8-8646-9423-0796D183EB64}">
      <dsp:nvSpPr>
        <dsp:cNvPr id="0" name=""/>
        <dsp:cNvSpPr/>
      </dsp:nvSpPr>
      <dsp:spPr>
        <a:xfrm>
          <a:off x="2032000" y="677333"/>
          <a:ext cx="2032000" cy="677333"/>
        </a:xfrm>
        <a:prstGeom prst="trapezoid">
          <a:avLst>
            <a:gd name="adj" fmla="val 75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Reduction</a:t>
          </a:r>
        </a:p>
      </dsp:txBody>
      <dsp:txXfrm>
        <a:off x="2387600" y="677333"/>
        <a:ext cx="1320800" cy="677333"/>
      </dsp:txXfrm>
    </dsp:sp>
    <dsp:sp modelId="{49A2C099-09E7-5845-9B71-7892FA5F19FA}">
      <dsp:nvSpPr>
        <dsp:cNvPr id="0" name=""/>
        <dsp:cNvSpPr/>
      </dsp:nvSpPr>
      <dsp:spPr>
        <a:xfrm>
          <a:off x="1523999" y="1354666"/>
          <a:ext cx="3048000" cy="677333"/>
        </a:xfrm>
        <a:prstGeom prst="trapezoid">
          <a:avLst>
            <a:gd name="adj" fmla="val 75000"/>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Reuse</a:t>
          </a:r>
        </a:p>
      </dsp:txBody>
      <dsp:txXfrm>
        <a:off x="2057399" y="1354666"/>
        <a:ext cx="1981200" cy="677333"/>
      </dsp:txXfrm>
    </dsp:sp>
    <dsp:sp modelId="{10773469-3A0F-944C-A64E-5813C95065EA}">
      <dsp:nvSpPr>
        <dsp:cNvPr id="0" name=""/>
        <dsp:cNvSpPr/>
      </dsp:nvSpPr>
      <dsp:spPr>
        <a:xfrm>
          <a:off x="1015999" y="2032000"/>
          <a:ext cx="4064000" cy="677333"/>
        </a:xfrm>
        <a:prstGeom prst="trapezoid">
          <a:avLst>
            <a:gd name="adj" fmla="val 75000"/>
          </a:avLst>
        </a:prstGeom>
        <a:solidFill>
          <a:srgbClr val="FFC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Recycling</a:t>
          </a:r>
          <a:endParaRPr lang="en-US" sz="2000" kern="1200" dirty="0"/>
        </a:p>
      </dsp:txBody>
      <dsp:txXfrm>
        <a:off x="1727199" y="2032000"/>
        <a:ext cx="2641600" cy="677333"/>
      </dsp:txXfrm>
    </dsp:sp>
    <dsp:sp modelId="{7D0C00B8-FBB5-E542-BB8C-D7C0963864DD}">
      <dsp:nvSpPr>
        <dsp:cNvPr id="0" name=""/>
        <dsp:cNvSpPr/>
      </dsp:nvSpPr>
      <dsp:spPr>
        <a:xfrm>
          <a:off x="507999" y="2709333"/>
          <a:ext cx="5080000" cy="677333"/>
        </a:xfrm>
        <a:prstGeom prst="trapezoid">
          <a:avLst>
            <a:gd name="adj" fmla="val 75000"/>
          </a:avLst>
        </a:prstGeom>
        <a:solidFill>
          <a:srgbClr val="FF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Energy recovery</a:t>
          </a:r>
          <a:endParaRPr lang="en-US" sz="2000" kern="1200" dirty="0"/>
        </a:p>
      </dsp:txBody>
      <dsp:txXfrm>
        <a:off x="1396999" y="2709333"/>
        <a:ext cx="3302000" cy="677333"/>
      </dsp:txXfrm>
    </dsp:sp>
    <dsp:sp modelId="{E0640EEF-CCD0-A143-B7C0-98B8459BB784}">
      <dsp:nvSpPr>
        <dsp:cNvPr id="0" name=""/>
        <dsp:cNvSpPr/>
      </dsp:nvSpPr>
      <dsp:spPr>
        <a:xfrm>
          <a:off x="0" y="3386666"/>
          <a:ext cx="6096000" cy="677333"/>
        </a:xfrm>
        <a:prstGeom prst="trapezoid">
          <a:avLst>
            <a:gd name="adj" fmla="val 75000"/>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Disposal</a:t>
          </a:r>
        </a:p>
      </dsp:txBody>
      <dsp:txXfrm>
        <a:off x="1066799" y="3386666"/>
        <a:ext cx="3962400" cy="67733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 Id="rId3"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Regular" charset="0"/>
              </a:defRPr>
            </a:lvl1pPr>
          </a:lstStyle>
          <a:p>
            <a:fld id="{7491B0E3-585B-8341-B2B0-E67596C93E6E}" type="datetimeFigureOut">
              <a:rPr lang="en-US" smtClean="0"/>
              <a:pPr/>
              <a:t>7/14/17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Regular" charset="0"/>
              </a:defRPr>
            </a:lvl1pPr>
          </a:lstStyle>
          <a:p>
            <a:fld id="{4C5E31CE-E645-0646-B1C4-4C867113CE48}" type="slidenum">
              <a:rPr lang="en-US" smtClean="0"/>
              <a:pPr/>
              <a:t>‹#›</a:t>
            </a:fld>
            <a:endParaRPr lang="en-US" dirty="0"/>
          </a:p>
        </p:txBody>
      </p:sp>
    </p:spTree>
    <p:extLst>
      <p:ext uri="{BB962C8B-B14F-4D97-AF65-F5344CB8AC3E}">
        <p14:creationId xmlns:p14="http://schemas.microsoft.com/office/powerpoint/2010/main" val="4602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Regular" charset="0"/>
        <a:ea typeface="+mn-ea"/>
        <a:cs typeface="+mn-cs"/>
      </a:defRPr>
    </a:lvl1pPr>
    <a:lvl2pPr marL="457200" algn="l" defTabSz="914400" rtl="0" eaLnBrk="1" latinLnBrk="0" hangingPunct="1">
      <a:defRPr sz="1200" b="0" i="0" kern="1200">
        <a:solidFill>
          <a:schemeClr val="tx1"/>
        </a:solidFill>
        <a:latin typeface="Calibri Regular" charset="0"/>
        <a:ea typeface="+mn-ea"/>
        <a:cs typeface="+mn-cs"/>
      </a:defRPr>
    </a:lvl2pPr>
    <a:lvl3pPr marL="914400" algn="l" defTabSz="914400" rtl="0" eaLnBrk="1" latinLnBrk="0" hangingPunct="1">
      <a:defRPr sz="1200" b="0" i="0" kern="1200">
        <a:solidFill>
          <a:schemeClr val="tx1"/>
        </a:solidFill>
        <a:latin typeface="Calibri Regular" charset="0"/>
        <a:ea typeface="+mn-ea"/>
        <a:cs typeface="+mn-cs"/>
      </a:defRPr>
    </a:lvl3pPr>
    <a:lvl4pPr marL="1371600" algn="l" defTabSz="914400" rtl="0" eaLnBrk="1" latinLnBrk="0" hangingPunct="1">
      <a:defRPr sz="1200" b="0" i="0" kern="1200">
        <a:solidFill>
          <a:schemeClr val="tx1"/>
        </a:solidFill>
        <a:latin typeface="Calibri Regular" charset="0"/>
        <a:ea typeface="+mn-ea"/>
        <a:cs typeface="+mn-cs"/>
      </a:defRPr>
    </a:lvl4pPr>
    <a:lvl5pPr marL="1828800" algn="l" defTabSz="914400" rtl="0" eaLnBrk="1" latinLnBrk="0" hangingPunct="1">
      <a:defRPr sz="1200" b="0" i="0" kern="1200">
        <a:solidFill>
          <a:schemeClr val="tx1"/>
        </a:solidFill>
        <a:latin typeface="Calibri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s://www.youtube.com/watch?v=7IDlnuu-0Q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Fischer%E2%80%93Tropsch_process" TargetMode="External"/><Relationship Id="rId4" Type="http://schemas.openxmlformats.org/officeDocument/2006/relationships/hyperlink" Target="https://en.wikipedia.org/wiki/Methane" TargetMode="External"/><Relationship Id="rId5" Type="http://schemas.openxmlformats.org/officeDocument/2006/relationships/hyperlink" Target="https://en.wikipedia.org/wiki/Methanol" TargetMode="External"/><Relationship Id="rId6" Type="http://schemas.openxmlformats.org/officeDocument/2006/relationships/hyperlink" Target="https://en.wikipedia.org/wiki/Dimethyl_ether" TargetMode="External"/><Relationship Id="rId7" Type="http://schemas.openxmlformats.org/officeDocument/2006/relationships/hyperlink" Target="https://en.wikipedia.org/wiki/Catalytic" TargetMode="External"/><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26"/>
          <p:cNvSpPr>
            <a:spLocks noGrp="1" noRot="1" noChangeAspect="1" noChangeArrowheads="1" noTextEdit="1"/>
          </p:cNvSpPr>
          <p:nvPr>
            <p:ph type="sldImg"/>
          </p:nvPr>
        </p:nvSpPr>
        <p:spPr>
          <a:ln/>
        </p:spPr>
      </p:sp>
      <p:sp>
        <p:nvSpPr>
          <p:cNvPr id="10547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dirty="0">
              <a:latin typeface="Calibri Regular" charset="0"/>
              <a:ea typeface="ＭＳ Ｐゴシック" charset="-128"/>
            </a:endParaRPr>
          </a:p>
        </p:txBody>
      </p:sp>
    </p:spTree>
    <p:extLst>
      <p:ext uri="{BB962C8B-B14F-4D97-AF65-F5344CB8AC3E}">
        <p14:creationId xmlns:p14="http://schemas.microsoft.com/office/powerpoint/2010/main" val="551443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Pd is used catalytically,</a:t>
            </a:r>
            <a:r>
              <a:rPr lang="en-US" baseline="0" dirty="0"/>
              <a:t> in small amount, to carry out the reaction</a:t>
            </a:r>
            <a:br>
              <a:rPr lang="en-US" baseline="0" dirty="0"/>
            </a:br>
            <a:r>
              <a:rPr lang="en-US" baseline="0" dirty="0"/>
              <a:t>In some cases, Pd needs NOT to be purified </a:t>
            </a:r>
            <a:endParaRPr lang="en-US" dirty="0"/>
          </a:p>
        </p:txBody>
      </p:sp>
      <p:sp>
        <p:nvSpPr>
          <p:cNvPr id="4" name="Slide Number Placeholder 3"/>
          <p:cNvSpPr>
            <a:spLocks noGrp="1"/>
          </p:cNvSpPr>
          <p:nvPr>
            <p:ph type="sldNum" sz="quarter" idx="10"/>
          </p:nvPr>
        </p:nvSpPr>
        <p:spPr/>
        <p:txBody>
          <a:bodyPr/>
          <a:lstStyle/>
          <a:p>
            <a:fld id="{0BA5770B-2526-40D7-9F57-E16D00AA15AE}" type="slidenum">
              <a:rPr lang="en-US" smtClean="0"/>
              <a:t>27</a:t>
            </a:fld>
            <a:endParaRPr lang="en-US"/>
          </a:p>
        </p:txBody>
      </p:sp>
    </p:spTree>
    <p:extLst>
      <p:ext uri="{BB962C8B-B14F-4D97-AF65-F5344CB8AC3E}">
        <p14:creationId xmlns:p14="http://schemas.microsoft.com/office/powerpoint/2010/main" val="84847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26"/>
          <p:cNvSpPr>
            <a:spLocks noGrp="1" noRot="1" noChangeAspect="1" noChangeArrowheads="1" noTextEdit="1"/>
          </p:cNvSpPr>
          <p:nvPr>
            <p:ph type="sldImg"/>
          </p:nvPr>
        </p:nvSpPr>
        <p:spPr>
          <a:ln/>
        </p:spPr>
      </p:sp>
      <p:sp>
        <p:nvSpPr>
          <p:cNvPr id="91138"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dirty="0">
              <a:latin typeface="Calibri Regular" charset="0"/>
              <a:ea typeface="ＭＳ Ｐゴシック" charset="-128"/>
            </a:endParaRPr>
          </a:p>
        </p:txBody>
      </p:sp>
    </p:spTree>
    <p:extLst>
      <p:ext uri="{BB962C8B-B14F-4D97-AF65-F5344CB8AC3E}">
        <p14:creationId xmlns:p14="http://schemas.microsoft.com/office/powerpoint/2010/main" val="607745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DEBB-18F7-B346-AB9F-982A3679D17E}" type="slidenum">
              <a:rPr lang="en-US" altLang="x-none"/>
              <a:pPr/>
              <a:t>33</a:t>
            </a:fld>
            <a:endParaRPr lang="en-US" altLang="x-none"/>
          </a:p>
        </p:txBody>
      </p:sp>
      <p:sp>
        <p:nvSpPr>
          <p:cNvPr id="477186" name="Rectangle 2"/>
          <p:cNvSpPr>
            <a:spLocks noGrp="1" noRot="1" noChangeAspect="1" noChangeArrowheads="1"/>
          </p:cNvSpPr>
          <p:nvPr>
            <p:ph type="sldImg"/>
          </p:nvPr>
        </p:nvSpPr>
        <p:spPr bwMode="auto">
          <a:xfrm>
            <a:off x="1150938" y="690563"/>
            <a:ext cx="455612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7187"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a:p>
        </p:txBody>
      </p:sp>
    </p:spTree>
    <p:extLst>
      <p:ext uri="{BB962C8B-B14F-4D97-AF65-F5344CB8AC3E}">
        <p14:creationId xmlns:p14="http://schemas.microsoft.com/office/powerpoint/2010/main" val="63530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24D33-4567-B347-BB38-909A95AEE4A1}" type="slidenum">
              <a:rPr lang="en-US" altLang="x-none"/>
              <a:pPr/>
              <a:t>35</a:t>
            </a:fld>
            <a:endParaRPr lang="en-US" altLang="x-none"/>
          </a:p>
        </p:txBody>
      </p:sp>
      <p:sp>
        <p:nvSpPr>
          <p:cNvPr id="485378" name="Rectangle 2"/>
          <p:cNvSpPr>
            <a:spLocks noGrp="1" noRot="1" noChangeAspect="1" noChangeArrowheads="1"/>
          </p:cNvSpPr>
          <p:nvPr>
            <p:ph type="sldImg"/>
          </p:nvPr>
        </p:nvSpPr>
        <p:spPr bwMode="auto">
          <a:xfrm>
            <a:off x="1150938" y="690563"/>
            <a:ext cx="455612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5379"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3697" tIns="48410" rIns="93697" bIns="48410"/>
          <a:lstStyle/>
          <a:p>
            <a:r>
              <a:rPr lang="en-US" altLang="x-none" dirty="0"/>
              <a:t>VOCs have been linked to atmospheric ozone generation, commonly known as smog.</a:t>
            </a:r>
          </a:p>
          <a:p>
            <a:r>
              <a:rPr lang="en-US" altLang="x-none" dirty="0"/>
              <a:t>PERC is used</a:t>
            </a:r>
            <a:r>
              <a:rPr lang="en-US" altLang="x-none" baseline="0" dirty="0"/>
              <a:t> in dry cleaning.</a:t>
            </a:r>
          </a:p>
          <a:p>
            <a:r>
              <a:rPr lang="en-US" altLang="x-none" baseline="0" dirty="0"/>
              <a:t>CFCs deplete an ozone layer which results in severe environmental effects</a:t>
            </a:r>
          </a:p>
          <a:p>
            <a:endParaRPr lang="en-US" altLang="x-none" dirty="0"/>
          </a:p>
          <a:p>
            <a:r>
              <a:rPr lang="en-US" sz="1200" kern="1200" dirty="0">
                <a:solidFill>
                  <a:schemeClr val="tx1"/>
                </a:solidFill>
                <a:effectLst/>
                <a:ea typeface="+mn-ea"/>
                <a:cs typeface="+mn-cs"/>
              </a:rPr>
              <a:t>In a typical chemical reactions, solvent accounts the majority of the reaction weight and therefore, post-processing solvent removal, which is typically achieved through distillation or vacuum evaporation (Video: </a:t>
            </a:r>
            <a:r>
              <a:rPr lang="en-US" sz="1200" u="sng" kern="1200" dirty="0">
                <a:solidFill>
                  <a:schemeClr val="tx1"/>
                </a:solidFill>
                <a:effectLst/>
                <a:ea typeface="+mn-ea"/>
                <a:cs typeface="+mn-cs"/>
                <a:hlinkClick r:id="rId3"/>
              </a:rPr>
              <a:t>solvent distillation</a:t>
            </a:r>
            <a:r>
              <a:rPr lang="en-US" sz="1200" kern="1200" dirty="0">
                <a:solidFill>
                  <a:schemeClr val="tx1"/>
                </a:solidFill>
                <a:effectLst/>
                <a:ea typeface="+mn-ea"/>
                <a:cs typeface="+mn-cs"/>
              </a:rPr>
              <a:t>) , is a very energy costly procedure for large scale synthesis. Moreover, products that are sensitive to impurities may requires extra cycles of distillations. This contributes to another (expensive) problem to deal with waste. Careless disposal of solvents are also known to pose great threat to the environment since many of which are toxic even at low concentration. To make matters worse, most organic solvents are volatile, possibly explosive and moderately toxic upon exposure, these qualities pose great concerns to any individuals who are involved in handling solvent. </a:t>
            </a:r>
            <a:endParaRPr lang="x-none" altLang="x-none" dirty="0"/>
          </a:p>
        </p:txBody>
      </p:sp>
    </p:spTree>
    <p:extLst>
      <p:ext uri="{BB962C8B-B14F-4D97-AF65-F5344CB8AC3E}">
        <p14:creationId xmlns:p14="http://schemas.microsoft.com/office/powerpoint/2010/main" val="1580092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36</a:t>
            </a:fld>
            <a:endParaRPr lang="en-US" altLang="x-none"/>
          </a:p>
        </p:txBody>
      </p:sp>
      <p:sp>
        <p:nvSpPr>
          <p:cNvPr id="481282" name="Rectangle 2"/>
          <p:cNvSpPr>
            <a:spLocks noGrp="1" noRot="1" noChangeAspect="1" noChangeArrowheads="1"/>
          </p:cNvSpPr>
          <p:nvPr>
            <p:ph type="sldImg"/>
          </p:nvPr>
        </p:nvSpPr>
        <p:spPr bwMode="auto">
          <a:xfrm>
            <a:off x="1150938" y="690563"/>
            <a:ext cx="455612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dirty="0"/>
          </a:p>
        </p:txBody>
      </p:sp>
    </p:spTree>
    <p:extLst>
      <p:ext uri="{BB962C8B-B14F-4D97-AF65-F5344CB8AC3E}">
        <p14:creationId xmlns:p14="http://schemas.microsoft.com/office/powerpoint/2010/main" val="204833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Regulations on solvent handlings have been recognized in the green chemistry community. The act was initiated by the American Chemical Society (ACS) and GSK (</a:t>
            </a:r>
            <a:r>
              <a:rPr lang="en-US" sz="1200" dirty="0"/>
              <a:t>GlaxoSmithKline) </a:t>
            </a:r>
            <a:r>
              <a:rPr lang="en-US" sz="1200" kern="1200" dirty="0">
                <a:solidFill>
                  <a:schemeClr val="tx1"/>
                </a:solidFill>
                <a:effectLst/>
                <a:ea typeface="+mn-ea"/>
                <a:cs typeface="+mn-cs"/>
              </a:rPr>
              <a:t>when they released their guidelines for safer solvent handlings. These guidelines were created based on the characterization of each solvent, and were validated experimentally. The selection was refined, and repeatedly match Environmental Health and Safety (EHS) standards. These guides assist green chemists with some preliminary guidance in their solvent selection process by ranking the solvents based on their reactivity and reusability, and more importantly impacts on the environment and human health. </a:t>
            </a:r>
            <a:endParaRPr lang="en-US" dirty="0"/>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37</a:t>
            </a:fld>
            <a:endParaRPr lang="en-US"/>
          </a:p>
        </p:txBody>
      </p:sp>
    </p:spTree>
    <p:extLst>
      <p:ext uri="{BB962C8B-B14F-4D97-AF65-F5344CB8AC3E}">
        <p14:creationId xmlns:p14="http://schemas.microsoft.com/office/powerpoint/2010/main" val="2017879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Solvent selection criteria used by ACS and GSK to evaluate solvent list and create solvent guide which helps industry to replace commonly used toxic solvents with a safer and greener alternative.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38</a:t>
            </a:fld>
            <a:endParaRPr lang="en-US"/>
          </a:p>
        </p:txBody>
      </p:sp>
    </p:spTree>
    <p:extLst>
      <p:ext uri="{BB962C8B-B14F-4D97-AF65-F5344CB8AC3E}">
        <p14:creationId xmlns:p14="http://schemas.microsoft.com/office/powerpoint/2010/main" val="1359884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solvent selection guide: Green and yellow indicate a preferred solvent.</a:t>
            </a:r>
            <a:r>
              <a:rPr lang="en-US" baseline="0" dirty="0"/>
              <a:t> Red suggests major heath or environmental issues.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40</a:t>
            </a:fld>
            <a:endParaRPr lang="en-US"/>
          </a:p>
        </p:txBody>
      </p:sp>
    </p:spTree>
    <p:extLst>
      <p:ext uri="{BB962C8B-B14F-4D97-AF65-F5344CB8AC3E}">
        <p14:creationId xmlns:p14="http://schemas.microsoft.com/office/powerpoint/2010/main" val="855905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42</a:t>
            </a:fld>
            <a:endParaRPr lang="en-US"/>
          </a:p>
        </p:txBody>
      </p:sp>
    </p:spTree>
    <p:extLst>
      <p:ext uri="{BB962C8B-B14F-4D97-AF65-F5344CB8AC3E}">
        <p14:creationId xmlns:p14="http://schemas.microsoft.com/office/powerpoint/2010/main" val="691640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very attractive as a solvent because it can be removed easily by simply decreasing the pressure in the reaction vessels. This eliminates the need of solvent distillation, which is an energy intensive process, while leaving behind a product with high purity. Besides its’ non-toxic profile, 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often readily available as an industrial by-product and can be obtained without burning fossil fuels. Several companies offer CO</a:t>
            </a:r>
            <a:r>
              <a:rPr lang="en-US" sz="1200" kern="1200" baseline="-25000" dirty="0">
                <a:solidFill>
                  <a:schemeClr val="tx1"/>
                </a:solidFill>
                <a:effectLst/>
                <a:ea typeface="+mn-ea"/>
                <a:cs typeface="+mn-cs"/>
              </a:rPr>
              <a:t>2 </a:t>
            </a:r>
            <a:r>
              <a:rPr lang="en-US" sz="1200" kern="1200" dirty="0">
                <a:solidFill>
                  <a:schemeClr val="tx1"/>
                </a:solidFill>
                <a:effectLst/>
                <a:ea typeface="+mn-ea"/>
                <a:cs typeface="+mn-cs"/>
              </a:rPr>
              <a:t>recovery, and turn this industrial by-product into a profitable reagent. Such recovery is especially popular in breweries, distilleries, ammonia or ethylene oxide productions.</a:t>
            </a: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43</a:t>
            </a:fld>
            <a:endParaRPr lang="en-US"/>
          </a:p>
        </p:txBody>
      </p:sp>
    </p:spTree>
    <p:extLst>
      <p:ext uri="{BB962C8B-B14F-4D97-AF65-F5344CB8AC3E}">
        <p14:creationId xmlns:p14="http://schemas.microsoft.com/office/powerpoint/2010/main" val="1007520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a:t>
            </a:fld>
            <a:endParaRPr lang="en-US"/>
          </a:p>
        </p:txBody>
      </p:sp>
    </p:spTree>
    <p:extLst>
      <p:ext uri="{BB962C8B-B14F-4D97-AF65-F5344CB8AC3E}">
        <p14:creationId xmlns:p14="http://schemas.microsoft.com/office/powerpoint/2010/main" val="1922747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44</a:t>
            </a:fld>
            <a:endParaRPr lang="en-US"/>
          </a:p>
        </p:txBody>
      </p:sp>
    </p:spTree>
    <p:extLst>
      <p:ext uri="{BB962C8B-B14F-4D97-AF65-F5344CB8AC3E}">
        <p14:creationId xmlns:p14="http://schemas.microsoft.com/office/powerpoint/2010/main" val="1617802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26"/>
          <p:cNvSpPr>
            <a:spLocks noGrp="1" noRot="1" noChangeAspect="1" noChangeArrowheads="1" noTextEdit="1"/>
          </p:cNvSpPr>
          <p:nvPr>
            <p:ph type="sldImg"/>
          </p:nvPr>
        </p:nvSpPr>
        <p:spPr>
          <a:ln/>
        </p:spPr>
      </p:sp>
      <p:sp>
        <p:nvSpPr>
          <p:cNvPr id="105474"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dirty="0">
              <a:latin typeface="Calibri Regular" charset="0"/>
              <a:ea typeface="ＭＳ Ｐゴシック" charset="-128"/>
            </a:endParaRPr>
          </a:p>
        </p:txBody>
      </p:sp>
    </p:spTree>
    <p:extLst>
      <p:ext uri="{BB962C8B-B14F-4D97-AF65-F5344CB8AC3E}">
        <p14:creationId xmlns:p14="http://schemas.microsoft.com/office/powerpoint/2010/main" val="888281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Regular" charset="0"/>
              </a:rPr>
              <a:t>Need for technologies to Reduce and Reuse waste.</a:t>
            </a:r>
          </a:p>
          <a:p>
            <a:r>
              <a:rPr lang="en-US" sz="1200" dirty="0">
                <a:latin typeface="Calibri Regular" charset="0"/>
              </a:rPr>
              <a:t>Ultimately, the waste production should be Prevented </a:t>
            </a:r>
          </a:p>
        </p:txBody>
      </p:sp>
      <p:sp>
        <p:nvSpPr>
          <p:cNvPr id="4" name="Slide Number Placeholder 3"/>
          <p:cNvSpPr>
            <a:spLocks noGrp="1"/>
          </p:cNvSpPr>
          <p:nvPr>
            <p:ph type="sldNum" sz="quarter" idx="10"/>
          </p:nvPr>
        </p:nvSpPr>
        <p:spPr/>
        <p:txBody>
          <a:bodyPr/>
          <a:lstStyle/>
          <a:p>
            <a:fld id="{4C5E31CE-E645-0646-B1C4-4C867113CE48}" type="slidenum">
              <a:rPr lang="en-US" smtClean="0"/>
              <a:t>51</a:t>
            </a:fld>
            <a:endParaRPr lang="en-US"/>
          </a:p>
        </p:txBody>
      </p:sp>
    </p:spTree>
    <p:extLst>
      <p:ext uri="{BB962C8B-B14F-4D97-AF65-F5344CB8AC3E}">
        <p14:creationId xmlns:p14="http://schemas.microsoft.com/office/powerpoint/2010/main" val="1746933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Syngas can be used in the </a:t>
            </a:r>
            <a:r>
              <a:rPr lang="en-US" sz="1200" u="none" strike="noStrike" kern="1200" dirty="0">
                <a:solidFill>
                  <a:schemeClr val="tx1"/>
                </a:solidFill>
                <a:effectLst/>
                <a:ea typeface="+mn-ea"/>
                <a:cs typeface="+mn-cs"/>
                <a:hlinkClick r:id="rId3" tooltip="Fischer–Tropsch process"/>
              </a:rPr>
              <a:t>Fischer–Tropsch process</a:t>
            </a:r>
            <a:r>
              <a:rPr lang="en-US" sz="1200" kern="1200" dirty="0">
                <a:solidFill>
                  <a:schemeClr val="tx1"/>
                </a:solidFill>
                <a:effectLst/>
                <a:ea typeface="+mn-ea"/>
                <a:cs typeface="+mn-cs"/>
              </a:rPr>
              <a:t> to produce diesel, or converted into e.g. </a:t>
            </a:r>
            <a:r>
              <a:rPr lang="en-US" sz="1200" u="none" strike="noStrike" kern="1200" dirty="0">
                <a:solidFill>
                  <a:schemeClr val="tx1"/>
                </a:solidFill>
                <a:effectLst/>
                <a:ea typeface="+mn-ea"/>
                <a:cs typeface="+mn-cs"/>
                <a:hlinkClick r:id="rId4" tooltip="Methane"/>
              </a:rPr>
              <a:t>methane</a:t>
            </a:r>
            <a:r>
              <a:rPr lang="en-US" sz="1200" kern="1200" dirty="0">
                <a:solidFill>
                  <a:schemeClr val="tx1"/>
                </a:solidFill>
                <a:effectLst/>
                <a:ea typeface="+mn-ea"/>
                <a:cs typeface="+mn-cs"/>
              </a:rPr>
              <a:t>, </a:t>
            </a:r>
            <a:r>
              <a:rPr lang="en-US" sz="1200" u="none" strike="noStrike" kern="1200" dirty="0">
                <a:solidFill>
                  <a:schemeClr val="tx1"/>
                </a:solidFill>
                <a:effectLst/>
                <a:ea typeface="+mn-ea"/>
                <a:cs typeface="+mn-cs"/>
                <a:hlinkClick r:id="rId5" tooltip="Methanol"/>
              </a:rPr>
              <a:t>methanol</a:t>
            </a:r>
            <a:r>
              <a:rPr lang="en-US" sz="1200" kern="1200" dirty="0">
                <a:solidFill>
                  <a:schemeClr val="tx1"/>
                </a:solidFill>
                <a:effectLst/>
                <a:ea typeface="+mn-ea"/>
                <a:cs typeface="+mn-cs"/>
              </a:rPr>
              <a:t>, and </a:t>
            </a:r>
            <a:r>
              <a:rPr lang="en-US" sz="1200" u="none" strike="noStrike" kern="1200" dirty="0">
                <a:solidFill>
                  <a:schemeClr val="tx1"/>
                </a:solidFill>
                <a:effectLst/>
                <a:ea typeface="+mn-ea"/>
                <a:cs typeface="+mn-cs"/>
                <a:hlinkClick r:id="rId6" tooltip="Dimethyl ether"/>
              </a:rPr>
              <a:t>dimethyl ether</a:t>
            </a:r>
            <a:r>
              <a:rPr lang="en-US" sz="1200" kern="1200" dirty="0">
                <a:solidFill>
                  <a:schemeClr val="tx1"/>
                </a:solidFill>
                <a:effectLst/>
                <a:ea typeface="+mn-ea"/>
                <a:cs typeface="+mn-cs"/>
              </a:rPr>
              <a:t> in </a:t>
            </a:r>
            <a:r>
              <a:rPr lang="en-US" sz="1200" u="none" strike="noStrike" kern="1200" dirty="0">
                <a:solidFill>
                  <a:schemeClr val="tx1"/>
                </a:solidFill>
                <a:effectLst/>
                <a:ea typeface="+mn-ea"/>
                <a:cs typeface="+mn-cs"/>
                <a:hlinkClick r:id="rId7" tooltip="Catalytic"/>
              </a:rPr>
              <a:t>catalytic</a:t>
            </a:r>
            <a:r>
              <a:rPr lang="en-US" sz="1200" kern="1200" dirty="0">
                <a:solidFill>
                  <a:schemeClr val="tx1"/>
                </a:solidFill>
                <a:effectLst/>
                <a:ea typeface="+mn-ea"/>
                <a:cs typeface="+mn-cs"/>
              </a:rPr>
              <a:t> processes.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53</a:t>
            </a:fld>
            <a:endParaRPr lang="en-US"/>
          </a:p>
        </p:txBody>
      </p:sp>
    </p:spTree>
    <p:extLst>
      <p:ext uri="{BB962C8B-B14F-4D97-AF65-F5344CB8AC3E}">
        <p14:creationId xmlns:p14="http://schemas.microsoft.com/office/powerpoint/2010/main" val="1338602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a:t>
            </a:r>
            <a:r>
              <a:rPr lang="en-US" baseline="0" dirty="0"/>
              <a:t> the plastic is made of CO2, the structure includes BPA. BPA can leach into water and interfere with human hormones. This is an example of unintended consequence.</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56</a:t>
            </a:fld>
            <a:endParaRPr lang="en-US"/>
          </a:p>
        </p:txBody>
      </p:sp>
    </p:spTree>
    <p:extLst>
      <p:ext uri="{BB962C8B-B14F-4D97-AF65-F5344CB8AC3E}">
        <p14:creationId xmlns:p14="http://schemas.microsoft.com/office/powerpoint/2010/main" val="46925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Petroleum has been the most popular feedstock. It</a:t>
            </a:r>
            <a:r>
              <a:rPr lang="en-US" baseline="0" dirty="0"/>
              <a:t> is used to generate everything from motor fuel to paints, rubbers and inks. This was possible due to additives.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7</a:t>
            </a:fld>
            <a:endParaRPr lang="en-US"/>
          </a:p>
        </p:txBody>
      </p:sp>
    </p:spTree>
    <p:extLst>
      <p:ext uri="{BB962C8B-B14F-4D97-AF65-F5344CB8AC3E}">
        <p14:creationId xmlns:p14="http://schemas.microsoft.com/office/powerpoint/2010/main" val="169042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a:t>
            </a:r>
            <a:r>
              <a:rPr lang="en-US" baseline="0" dirty="0"/>
              <a:t> the list of petroleum based products is even longer.</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8</a:t>
            </a:fld>
            <a:endParaRPr lang="en-US"/>
          </a:p>
        </p:txBody>
      </p:sp>
    </p:spTree>
    <p:extLst>
      <p:ext uri="{BB962C8B-B14F-4D97-AF65-F5344CB8AC3E}">
        <p14:creationId xmlns:p14="http://schemas.microsoft.com/office/powerpoint/2010/main" val="526991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in the video</a:t>
            </a:r>
          </a:p>
        </p:txBody>
      </p:sp>
      <p:sp>
        <p:nvSpPr>
          <p:cNvPr id="4" name="Slide Number Placeholder 3"/>
          <p:cNvSpPr>
            <a:spLocks noGrp="1"/>
          </p:cNvSpPr>
          <p:nvPr>
            <p:ph type="sldNum" sz="quarter" idx="10"/>
          </p:nvPr>
        </p:nvSpPr>
        <p:spPr/>
        <p:txBody>
          <a:bodyPr/>
          <a:lstStyle/>
          <a:p>
            <a:fld id="{44E018D1-448C-7F47-89B5-9258E5E34D98}" type="slidenum">
              <a:rPr lang="en-US" smtClean="0"/>
              <a:t>10</a:t>
            </a:fld>
            <a:endParaRPr lang="en-US"/>
          </a:p>
        </p:txBody>
      </p:sp>
    </p:spTree>
    <p:extLst>
      <p:ext uri="{BB962C8B-B14F-4D97-AF65-F5344CB8AC3E}">
        <p14:creationId xmlns:p14="http://schemas.microsoft.com/office/powerpoint/2010/main" val="71956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12</a:t>
            </a:fld>
            <a:endParaRPr lang="en-US"/>
          </a:p>
        </p:txBody>
      </p:sp>
    </p:spTree>
    <p:extLst>
      <p:ext uri="{BB962C8B-B14F-4D97-AF65-F5344CB8AC3E}">
        <p14:creationId xmlns:p14="http://schemas.microsoft.com/office/powerpoint/2010/main" val="191188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13</a:t>
            </a:fld>
            <a:endParaRPr lang="en-US"/>
          </a:p>
        </p:txBody>
      </p:sp>
    </p:spTree>
    <p:extLst>
      <p:ext uri="{BB962C8B-B14F-4D97-AF65-F5344CB8AC3E}">
        <p14:creationId xmlns:p14="http://schemas.microsoft.com/office/powerpoint/2010/main" val="497941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phenol is made out of petroleum. Since it is a platform chemical,</a:t>
            </a:r>
            <a:r>
              <a:rPr lang="en-US" baseline="0" dirty="0"/>
              <a:t> it can be used to produce polycarbonates, pharmaceuticals, nylon etc.</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16</a:t>
            </a:fld>
            <a:endParaRPr lang="en-US"/>
          </a:p>
        </p:txBody>
      </p:sp>
    </p:spTree>
    <p:extLst>
      <p:ext uri="{BB962C8B-B14F-4D97-AF65-F5344CB8AC3E}">
        <p14:creationId xmlns:p14="http://schemas.microsoft.com/office/powerpoint/2010/main" val="1955776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026"/>
          <p:cNvSpPr>
            <a:spLocks noGrp="1" noRot="1" noChangeAspect="1" noChangeArrowheads="1" noTextEdit="1"/>
          </p:cNvSpPr>
          <p:nvPr>
            <p:ph type="sldImg"/>
          </p:nvPr>
        </p:nvSpPr>
        <p:spPr>
          <a:ln/>
        </p:spPr>
      </p:sp>
      <p:sp>
        <p:nvSpPr>
          <p:cNvPr id="117762"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x-none" altLang="x-none" dirty="0">
              <a:latin typeface="Calibri Regular" charset="0"/>
              <a:ea typeface="ＭＳ Ｐゴシック" charset="-128"/>
            </a:endParaRPr>
          </a:p>
        </p:txBody>
      </p:sp>
    </p:spTree>
    <p:extLst>
      <p:ext uri="{BB962C8B-B14F-4D97-AF65-F5344CB8AC3E}">
        <p14:creationId xmlns:p14="http://schemas.microsoft.com/office/powerpoint/2010/main" val="113400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EC67C2-88EE-A145-B153-F01C9F52EAF1}" type="datetimeFigureOut">
              <a:rPr lang="en-US" smtClean="0"/>
              <a:t>7/14/17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EC67C2-88EE-A145-B153-F01C9F52EAF1}" type="datetimeFigureOut">
              <a:rPr lang="en-US" smtClean="0"/>
              <a:t>7/14/17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EC67C2-88EE-A145-B153-F01C9F52EAF1}" type="datetimeFigureOut">
              <a:rPr lang="en-US" smtClean="0"/>
              <a:t>7/14/17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838200" y="0"/>
            <a:ext cx="7467600" cy="685800"/>
          </a:xfrm>
          <a:prstGeom prst="rect">
            <a:avLst/>
          </a:prstGeom>
        </p:spPr>
        <p:txBody>
          <a:bodyPr/>
          <a:lstStyle>
            <a:lvl1pPr>
              <a:defRPr sz="3600" b="0" i="0">
                <a:latin typeface="Calibri Regular" charset="0"/>
                <a:cs typeface="Calibri Regular" charset="0"/>
              </a:defRPr>
            </a:lvl1pPr>
          </a:lstStyle>
          <a:p>
            <a:r>
              <a:rPr lang="en-US" dirty="0"/>
              <a:t>Click to edit Master title style</a:t>
            </a:r>
          </a:p>
        </p:txBody>
      </p:sp>
      <p:sp>
        <p:nvSpPr>
          <p:cNvPr id="7" name="Text Placeholder 6"/>
          <p:cNvSpPr>
            <a:spLocks noGrp="1"/>
          </p:cNvSpPr>
          <p:nvPr>
            <p:ph type="body" sz="quarter" idx="12"/>
          </p:nvPr>
        </p:nvSpPr>
        <p:spPr>
          <a:xfrm>
            <a:off x="708212" y="914400"/>
            <a:ext cx="7696200" cy="4343400"/>
          </a:xfrm>
          <a:prstGeom prst="rect">
            <a:avLst/>
          </a:prstGeo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033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EC67C2-88EE-A145-B153-F01C9F52EAF1}" type="datetimeFigureOut">
              <a:rPr lang="en-US" smtClean="0"/>
              <a:t>7/14/17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C67C2-88EE-A145-B153-F01C9F52EAF1}" type="datetimeFigureOut">
              <a:rPr lang="en-US" smtClean="0"/>
              <a:t>7/14/17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EC67C2-88EE-A145-B153-F01C9F52EAF1}" type="datetimeFigureOut">
              <a:rPr lang="en-US" smtClean="0"/>
              <a:t>7/14/17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EC67C2-88EE-A145-B153-F01C9F52EAF1}" type="datetimeFigureOut">
              <a:rPr lang="en-US" smtClean="0"/>
              <a:t>7/14/17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EC67C2-88EE-A145-B153-F01C9F52EAF1}" type="datetimeFigureOut">
              <a:rPr lang="en-US" smtClean="0"/>
              <a:t>7/14/17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C67C2-88EE-A145-B153-F01C9F52EAF1}" type="datetimeFigureOut">
              <a:rPr lang="en-US" smtClean="0"/>
              <a:t>7/14/17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EC67C2-88EE-A145-B153-F01C9F52EAF1}" type="datetimeFigureOut">
              <a:rPr lang="en-US" smtClean="0"/>
              <a:t>7/14/17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0EC67C2-88EE-A145-B153-F01C9F52EAF1}" type="datetimeFigureOut">
              <a:rPr lang="en-US" smtClean="0"/>
              <a:t>7/14/17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DA0CF-29A3-0545-8B39-D0C54DBEBB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Calibri Regular" charset="0"/>
              </a:defRPr>
            </a:lvl1pPr>
          </a:lstStyle>
          <a:p>
            <a:fld id="{60EC67C2-88EE-A145-B153-F01C9F52EAF1}" type="datetimeFigureOut">
              <a:rPr lang="en-US" smtClean="0"/>
              <a:pPr/>
              <a:t>7/14/17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Regular"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Calibri Regular" charset="0"/>
              </a:defRPr>
            </a:lvl1pPr>
          </a:lstStyle>
          <a:p>
            <a:fld id="{08BDA0CF-29A3-0545-8B39-D0C54DBEBB13}" type="slidenum">
              <a:rPr lang="en-US" smtClean="0"/>
              <a:pPr/>
              <a:t>‹#›</a:t>
            </a:fld>
            <a:endParaRPr lang="en-US" dirty="0"/>
          </a:p>
        </p:txBody>
      </p:sp>
    </p:spTree>
    <p:extLst>
      <p:ext uri="{BB962C8B-B14F-4D97-AF65-F5344CB8AC3E}">
        <p14:creationId xmlns:p14="http://schemas.microsoft.com/office/powerpoint/2010/main" val="1541311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0" i="0" kern="1200">
          <a:solidFill>
            <a:schemeClr val="tx1"/>
          </a:solidFill>
          <a:latin typeface="Calibri Regular"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microsoft.com/office/2007/relationships/hdphoto" Target="../media/hdphoto1.wdp"/><Relationship Id="rId8" Type="http://schemas.openxmlformats.org/officeDocument/2006/relationships/image" Target="../media/image10.emf"/><Relationship Id="rId9"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9.emf"/><Relationship Id="rId13" Type="http://schemas.openxmlformats.org/officeDocument/2006/relationships/oleObject" Target="../embeddings/oleObject2.bin"/><Relationship Id="rId14" Type="http://schemas.openxmlformats.org/officeDocument/2006/relationships/image" Target="../media/image20.emf"/><Relationship Id="rId15" Type="http://schemas.openxmlformats.org/officeDocument/2006/relationships/oleObject" Target="../embeddings/oleObject3.bin"/><Relationship Id="rId16" Type="http://schemas.openxmlformats.org/officeDocument/2006/relationships/image" Target="../media/image21.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emf"/><Relationship Id="rId9" Type="http://schemas.openxmlformats.org/officeDocument/2006/relationships/image" Target="../media/image27.png"/><Relationship Id="rId10"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4.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image" Target="../media/image40.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 Id="rId3"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14843"/>
            <a:ext cx="7772400" cy="2387600"/>
          </a:xfrm>
        </p:spPr>
        <p:txBody>
          <a:bodyPr>
            <a:normAutofit/>
          </a:bodyPr>
          <a:lstStyle/>
          <a:p>
            <a:r>
              <a:rPr lang="en-US" sz="6600" dirty="0">
                <a:latin typeface="+mj-lt"/>
              </a:rPr>
              <a:t>Areas of Research in Green Chemistry</a:t>
            </a:r>
          </a:p>
        </p:txBody>
      </p:sp>
      <p:sp>
        <p:nvSpPr>
          <p:cNvPr id="3" name="Subtitle 2"/>
          <p:cNvSpPr>
            <a:spLocks noGrp="1"/>
          </p:cNvSpPr>
          <p:nvPr>
            <p:ph type="subTitle" idx="1"/>
          </p:nvPr>
        </p:nvSpPr>
        <p:spPr>
          <a:xfrm>
            <a:off x="1143000" y="4429919"/>
            <a:ext cx="6858000" cy="1655762"/>
          </a:xfrm>
        </p:spPr>
        <p:txBody>
          <a:bodyPr>
            <a:normAutofit/>
          </a:bodyPr>
          <a:lstStyle/>
          <a:p>
            <a:r>
              <a:rPr lang="en-US" sz="2800" dirty="0">
                <a:latin typeface="+mj-lt"/>
              </a:rPr>
              <a:t>FEEDSTOCKS</a:t>
            </a:r>
          </a:p>
        </p:txBody>
      </p:sp>
    </p:spTree>
    <p:extLst>
      <p:ext uri="{BB962C8B-B14F-4D97-AF65-F5344CB8AC3E}">
        <p14:creationId xmlns:p14="http://schemas.microsoft.com/office/powerpoint/2010/main" val="891692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2429"/>
            <a:ext cx="8229600" cy="1143000"/>
          </a:xfrm>
        </p:spPr>
        <p:txBody>
          <a:bodyPr>
            <a:noAutofit/>
          </a:bodyPr>
          <a:lstStyle/>
          <a:p>
            <a:pPr marL="365125"/>
            <a:r>
              <a:rPr lang="en-US" dirty="0">
                <a:latin typeface="+mj-lt"/>
              </a:rPr>
              <a:t>Using CO</a:t>
            </a:r>
            <a:r>
              <a:rPr lang="en-US" baseline="-25000" dirty="0">
                <a:latin typeface="+mj-lt"/>
              </a:rPr>
              <a:t>2</a:t>
            </a:r>
            <a:r>
              <a:rPr lang="en-US" dirty="0">
                <a:latin typeface="+mj-lt"/>
              </a:rPr>
              <a:t> as a feedstock:</a:t>
            </a:r>
            <a:br>
              <a:rPr lang="en-US" dirty="0">
                <a:latin typeface="+mj-lt"/>
              </a:rPr>
            </a:br>
            <a:r>
              <a:rPr lang="en-US" dirty="0">
                <a:latin typeface="+mj-lt"/>
              </a:rPr>
              <a:t>Prof. Geoffrey W. Coates</a:t>
            </a:r>
          </a:p>
        </p:txBody>
      </p:sp>
      <p:sp>
        <p:nvSpPr>
          <p:cNvPr id="3" name="Content Placeholder 2"/>
          <p:cNvSpPr>
            <a:spLocks noGrp="1"/>
          </p:cNvSpPr>
          <p:nvPr>
            <p:ph idx="1"/>
          </p:nvPr>
        </p:nvSpPr>
        <p:spPr>
          <a:xfrm>
            <a:off x="378228" y="2027556"/>
            <a:ext cx="8189552" cy="4207191"/>
          </a:xfrm>
        </p:spPr>
        <p:txBody>
          <a:bodyPr>
            <a:noAutofit/>
          </a:bodyPr>
          <a:lstStyle/>
          <a:p>
            <a:r>
              <a:rPr lang="en-US" sz="2150" dirty="0"/>
              <a:t>Development of catalysts able to incorporate </a:t>
            </a:r>
            <a:br>
              <a:rPr lang="en-US" sz="2150" dirty="0"/>
            </a:br>
            <a:r>
              <a:rPr lang="en-US" sz="2150" dirty="0"/>
              <a:t>carbon monoxide and dioxide into polymers</a:t>
            </a:r>
          </a:p>
          <a:p>
            <a:r>
              <a:rPr lang="en-US" sz="2150" dirty="0"/>
              <a:t>Utilize renewable sources of carbon </a:t>
            </a:r>
            <a:br>
              <a:rPr lang="en-US" sz="2150" dirty="0"/>
            </a:br>
            <a:r>
              <a:rPr lang="en-US" sz="2150" dirty="0"/>
              <a:t>monoxide and dioxide gases such as biomass </a:t>
            </a:r>
            <a:br>
              <a:rPr lang="en-US" sz="2150" dirty="0"/>
            </a:br>
            <a:r>
              <a:rPr lang="en-US" sz="2150" dirty="0"/>
              <a:t>(agricultural waste) and other low-cost </a:t>
            </a:r>
            <a:br>
              <a:rPr lang="en-US" sz="2150" dirty="0"/>
            </a:br>
            <a:r>
              <a:rPr lang="en-US" sz="2150" dirty="0"/>
              <a:t>sources such as coal or industrial waste</a:t>
            </a:r>
          </a:p>
          <a:p>
            <a:r>
              <a:rPr lang="en-US" sz="2150" dirty="0"/>
              <a:t>High turnover numbers, frequencies, and </a:t>
            </a:r>
            <a:br>
              <a:rPr lang="en-US" sz="2150" dirty="0"/>
            </a:br>
            <a:r>
              <a:rPr lang="en-US" sz="2150" dirty="0"/>
              <a:t>selectivities</a:t>
            </a:r>
          </a:p>
          <a:p>
            <a:r>
              <a:rPr lang="en-US" sz="2150" dirty="0"/>
              <a:t>Polycarbonate coatings manufactured with these catalysts have the potential to sequester or avoid up to 180 million metric tons of CO</a:t>
            </a:r>
            <a:r>
              <a:rPr lang="en-US" sz="2150" baseline="-25000" dirty="0"/>
              <a:t>2</a:t>
            </a:r>
            <a:r>
              <a:rPr lang="en-US" sz="2150" dirty="0"/>
              <a:t> emissions</a:t>
            </a:r>
          </a:p>
        </p:txBody>
      </p:sp>
      <p:pic>
        <p:nvPicPr>
          <p:cNvPr id="7170" name="Picture 2" descr="http://www.wabash.edu/images2/news/Coates-375-story.jpg"/>
          <p:cNvPicPr>
            <a:picLocks noChangeAspect="1" noChangeArrowheads="1"/>
          </p:cNvPicPr>
          <p:nvPr/>
        </p:nvPicPr>
        <p:blipFill rotWithShape="1">
          <a:blip r:embed="rId3">
            <a:extLst>
              <a:ext uri="{28A0092B-C50C-407E-A947-70E740481C1C}">
                <a14:useLocalDpi xmlns:a14="http://schemas.microsoft.com/office/drawing/2010/main"/>
              </a:ext>
            </a:extLst>
          </a:blip>
          <a:srcRect l="22495" t="10200" r="3212" b="10775"/>
          <a:stretch/>
        </p:blipFill>
        <p:spPr bwMode="auto">
          <a:xfrm>
            <a:off x="5829300" y="2112328"/>
            <a:ext cx="3071520" cy="2552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22053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0" y="293708"/>
            <a:ext cx="8229600" cy="1143000"/>
          </a:xfrm>
        </p:spPr>
        <p:txBody>
          <a:bodyPr>
            <a:normAutofit/>
          </a:bodyPr>
          <a:lstStyle/>
          <a:p>
            <a:pPr marL="354013"/>
            <a:r>
              <a:rPr lang="en-US" sz="4400" dirty="0">
                <a:latin typeface="+mj-lt"/>
              </a:rPr>
              <a:t>Biomass platforms</a:t>
            </a:r>
          </a:p>
        </p:txBody>
      </p:sp>
      <p:grpSp>
        <p:nvGrpSpPr>
          <p:cNvPr id="4" name="Agrupar 3">
            <a:extLst>
              <a:ext uri="{FF2B5EF4-FFF2-40B4-BE49-F238E27FC236}">
                <a16:creationId xmlns="" xmlns:a16="http://schemas.microsoft.com/office/drawing/2014/main" id="{46AF0EF4-FAB6-407A-A234-43025BB55F4D}"/>
              </a:ext>
            </a:extLst>
          </p:cNvPr>
          <p:cNvGrpSpPr/>
          <p:nvPr/>
        </p:nvGrpSpPr>
        <p:grpSpPr>
          <a:xfrm>
            <a:off x="634181" y="1639520"/>
            <a:ext cx="8232060" cy="2457610"/>
            <a:chOff x="1" y="1767734"/>
            <a:chExt cx="8232060" cy="2457610"/>
          </a:xfrm>
        </p:grpSpPr>
        <p:graphicFrame>
          <p:nvGraphicFramePr>
            <p:cNvPr id="3" name="Chart 2"/>
            <p:cNvGraphicFramePr/>
            <p:nvPr>
              <p:extLst/>
            </p:nvPr>
          </p:nvGraphicFramePr>
          <p:xfrm>
            <a:off x="1" y="1767734"/>
            <a:ext cx="8232060" cy="245761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776" y="2639842"/>
              <a:ext cx="3718647" cy="70788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sz="2000" dirty="0"/>
                <a:t>Only about 4% utilized by humans</a:t>
              </a:r>
            </a:p>
            <a:p>
              <a:pPr algn="ctr"/>
              <a:r>
                <a:rPr lang="en-US" sz="2000" dirty="0"/>
                <a:t>(food, ethanol, sweeteners)</a:t>
              </a:r>
            </a:p>
          </p:txBody>
        </p:sp>
      </p:grpSp>
      <p:sp>
        <p:nvSpPr>
          <p:cNvPr id="8" name="TextBox 7"/>
          <p:cNvSpPr txBox="1"/>
          <p:nvPr/>
        </p:nvSpPr>
        <p:spPr>
          <a:xfrm>
            <a:off x="3247175" y="4633026"/>
            <a:ext cx="2667000" cy="1764701"/>
          </a:xfrm>
          <a:prstGeom prst="rect">
            <a:avLst/>
          </a:prstGeom>
          <a:solidFill>
            <a:srgbClr val="FF0000">
              <a:alpha val="5000"/>
            </a:srgbClr>
          </a:solidFill>
        </p:spPr>
        <p:txBody>
          <a:bodyPr wrap="square" rtlCol="0">
            <a:spAutoFit/>
          </a:bodyPr>
          <a:lstStyle/>
          <a:p>
            <a:r>
              <a:rPr lang="en-US" dirty="0"/>
              <a:t>Nature’s richest source of aromatic carbon.  Used in polymers, adhesives, production of phenolic chemicals.</a:t>
            </a:r>
          </a:p>
        </p:txBody>
      </p:sp>
      <p:sp>
        <p:nvSpPr>
          <p:cNvPr id="10" name="TextBox 9"/>
          <p:cNvSpPr txBox="1"/>
          <p:nvPr/>
        </p:nvSpPr>
        <p:spPr>
          <a:xfrm>
            <a:off x="6028475" y="4633026"/>
            <a:ext cx="2971800" cy="646331"/>
          </a:xfrm>
          <a:prstGeom prst="rect">
            <a:avLst/>
          </a:prstGeom>
          <a:solidFill>
            <a:srgbClr val="00B050">
              <a:alpha val="10000"/>
            </a:srgbClr>
          </a:solidFill>
        </p:spPr>
        <p:txBody>
          <a:bodyPr wrap="square" rtlCol="0">
            <a:spAutoFit/>
          </a:bodyPr>
          <a:lstStyle/>
          <a:p>
            <a:r>
              <a:rPr lang="en-US" dirty="0"/>
              <a:t>Converted into polymers, lubricants, and detergents.</a:t>
            </a:r>
          </a:p>
        </p:txBody>
      </p:sp>
      <p:sp>
        <p:nvSpPr>
          <p:cNvPr id="14" name="TextBox 13"/>
          <p:cNvSpPr txBox="1"/>
          <p:nvPr/>
        </p:nvSpPr>
        <p:spPr>
          <a:xfrm>
            <a:off x="237275" y="4633026"/>
            <a:ext cx="2895600" cy="646331"/>
          </a:xfrm>
          <a:prstGeom prst="rect">
            <a:avLst/>
          </a:prstGeom>
          <a:solidFill>
            <a:schemeClr val="tx2">
              <a:lumMod val="20000"/>
              <a:lumOff val="80000"/>
            </a:schemeClr>
          </a:solidFill>
        </p:spPr>
        <p:txBody>
          <a:bodyPr wrap="square" rtlCol="0">
            <a:spAutoFit/>
          </a:bodyPr>
          <a:lstStyle/>
          <a:p>
            <a:r>
              <a:rPr lang="en-US" dirty="0"/>
              <a:t>Building blocks for a diverse chemical platform.</a:t>
            </a:r>
          </a:p>
        </p:txBody>
      </p:sp>
      <p:cxnSp>
        <p:nvCxnSpPr>
          <p:cNvPr id="16" name="Conector: Curvo 15">
            <a:extLst>
              <a:ext uri="{FF2B5EF4-FFF2-40B4-BE49-F238E27FC236}">
                <a16:creationId xmlns="" xmlns:a16="http://schemas.microsoft.com/office/drawing/2014/main" id="{CE1FD792-FD78-45D8-82F1-986B747B3F74}"/>
              </a:ext>
            </a:extLst>
          </p:cNvPr>
          <p:cNvCxnSpPr>
            <a:cxnSpLocks/>
            <a:endCxn id="14" idx="0"/>
          </p:cNvCxnSpPr>
          <p:nvPr/>
        </p:nvCxnSpPr>
        <p:spPr>
          <a:xfrm rot="10800000" flipV="1">
            <a:off x="1685076" y="3634740"/>
            <a:ext cx="1545805" cy="998286"/>
          </a:xfrm>
          <a:prstGeom prst="curvedConnector2">
            <a:avLst/>
          </a:prstGeom>
          <a:ln w="28575">
            <a:tailEnd type="stealth" w="lg" len="lg"/>
          </a:ln>
        </p:spPr>
        <p:style>
          <a:lnRef idx="1">
            <a:schemeClr val="accent1"/>
          </a:lnRef>
          <a:fillRef idx="0">
            <a:schemeClr val="accent1"/>
          </a:fillRef>
          <a:effectRef idx="0">
            <a:schemeClr val="accent1"/>
          </a:effectRef>
          <a:fontRef idx="minor">
            <a:schemeClr val="tx1"/>
          </a:fontRef>
        </p:style>
      </p:cxnSp>
      <p:cxnSp>
        <p:nvCxnSpPr>
          <p:cNvPr id="18" name="Conector: Curvo 17">
            <a:extLst>
              <a:ext uri="{FF2B5EF4-FFF2-40B4-BE49-F238E27FC236}">
                <a16:creationId xmlns="" xmlns:a16="http://schemas.microsoft.com/office/drawing/2014/main" id="{5D24AD05-D2C6-4119-9191-B81AA2C99954}"/>
              </a:ext>
            </a:extLst>
          </p:cNvPr>
          <p:cNvCxnSpPr>
            <a:cxnSpLocks/>
            <a:endCxn id="8" idx="0"/>
          </p:cNvCxnSpPr>
          <p:nvPr/>
        </p:nvCxnSpPr>
        <p:spPr>
          <a:xfrm rot="5400000">
            <a:off x="4339350" y="3957922"/>
            <a:ext cx="916429" cy="433778"/>
          </a:xfrm>
          <a:prstGeom prst="curvedConnector3">
            <a:avLst/>
          </a:prstGeom>
          <a:ln w="28575">
            <a:tailEnd type="stealth" w="lg" len="lg"/>
          </a:ln>
        </p:spPr>
        <p:style>
          <a:lnRef idx="1">
            <a:schemeClr val="accent2"/>
          </a:lnRef>
          <a:fillRef idx="0">
            <a:schemeClr val="accent2"/>
          </a:fillRef>
          <a:effectRef idx="0">
            <a:schemeClr val="accent2"/>
          </a:effectRef>
          <a:fontRef idx="minor">
            <a:schemeClr val="tx1"/>
          </a:fontRef>
        </p:style>
      </p:cxnSp>
      <p:cxnSp>
        <p:nvCxnSpPr>
          <p:cNvPr id="20" name="Conector: Curvo 19">
            <a:extLst>
              <a:ext uri="{FF2B5EF4-FFF2-40B4-BE49-F238E27FC236}">
                <a16:creationId xmlns="" xmlns:a16="http://schemas.microsoft.com/office/drawing/2014/main" id="{B8D55DF1-5134-48CA-9373-43FE6C0DE957}"/>
              </a:ext>
            </a:extLst>
          </p:cNvPr>
          <p:cNvCxnSpPr>
            <a:cxnSpLocks/>
          </p:cNvCxnSpPr>
          <p:nvPr/>
        </p:nvCxnSpPr>
        <p:spPr>
          <a:xfrm rot="16200000" flipH="1">
            <a:off x="5891002" y="3739768"/>
            <a:ext cx="916429" cy="870083"/>
          </a:xfrm>
          <a:prstGeom prst="curvedConnector3">
            <a:avLst>
              <a:gd name="adj1" fmla="val 50000"/>
            </a:avLst>
          </a:prstGeom>
          <a:ln w="28575">
            <a:solidFill>
              <a:schemeClr val="accent6">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881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102"/>
            <a:ext cx="7886700" cy="1325563"/>
          </a:xfrm>
        </p:spPr>
        <p:txBody>
          <a:bodyPr/>
          <a:lstStyle/>
          <a:p>
            <a:pPr marL="365125"/>
            <a:r>
              <a:rPr lang="en-US" dirty="0">
                <a:latin typeface="+mj-lt"/>
              </a:rPr>
              <a:t>Biomass valorization today</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44880" y="1275431"/>
            <a:ext cx="7489742" cy="4352991"/>
          </a:xfrm>
          <a:prstGeom prst="rect">
            <a:avLst/>
          </a:prstGeom>
        </p:spPr>
      </p:pic>
      <p:sp>
        <p:nvSpPr>
          <p:cNvPr id="4" name="TextBox 3"/>
          <p:cNvSpPr txBox="1"/>
          <p:nvPr/>
        </p:nvSpPr>
        <p:spPr>
          <a:xfrm>
            <a:off x="1357581" y="5810822"/>
            <a:ext cx="6529119" cy="646331"/>
          </a:xfrm>
          <a:prstGeom prst="rect">
            <a:avLst/>
          </a:prstGeom>
          <a:noFill/>
        </p:spPr>
        <p:txBody>
          <a:bodyPr wrap="square" rtlCol="0">
            <a:spAutoFit/>
          </a:bodyPr>
          <a:lstStyle/>
          <a:p>
            <a:pPr algn="ctr"/>
            <a:r>
              <a:rPr lang="en-US" dirty="0">
                <a:latin typeface="Calibri Regular" charset="0"/>
              </a:rPr>
              <a:t>Biomass is a robust feedstock and can be used as a source of proteins, starches, cellulose and oils.</a:t>
            </a:r>
          </a:p>
        </p:txBody>
      </p:sp>
    </p:spTree>
    <p:extLst>
      <p:ext uri="{BB962C8B-B14F-4D97-AF65-F5344CB8AC3E}">
        <p14:creationId xmlns:p14="http://schemas.microsoft.com/office/powerpoint/2010/main" val="1034970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99222" y="1207085"/>
            <a:ext cx="5998022" cy="4740372"/>
          </a:xfrm>
          <a:prstGeom prst="rect">
            <a:avLst/>
          </a:prstGeom>
        </p:spPr>
      </p:pic>
      <p:sp>
        <p:nvSpPr>
          <p:cNvPr id="2" name="Title 1"/>
          <p:cNvSpPr>
            <a:spLocks noGrp="1"/>
          </p:cNvSpPr>
          <p:nvPr>
            <p:ph type="title"/>
          </p:nvPr>
        </p:nvSpPr>
        <p:spPr>
          <a:xfrm>
            <a:off x="0" y="178864"/>
            <a:ext cx="7772400" cy="1143000"/>
          </a:xfrm>
        </p:spPr>
        <p:txBody>
          <a:bodyPr/>
          <a:lstStyle/>
          <a:p>
            <a:pPr marL="365125"/>
            <a:r>
              <a:rPr lang="en-US" dirty="0">
                <a:latin typeface="+mj-lt"/>
              </a:rPr>
              <a:t>Lignocellulose Biomass</a:t>
            </a:r>
          </a:p>
        </p:txBody>
      </p:sp>
      <p:pic>
        <p:nvPicPr>
          <p:cNvPr id="13" name="Picture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173" y="1628471"/>
            <a:ext cx="2792049" cy="3684240"/>
          </a:xfrm>
          <a:prstGeom prst="rect">
            <a:avLst/>
          </a:prstGeom>
        </p:spPr>
      </p:pic>
      <p:sp>
        <p:nvSpPr>
          <p:cNvPr id="3" name="TextBox 2"/>
          <p:cNvSpPr txBox="1"/>
          <p:nvPr/>
        </p:nvSpPr>
        <p:spPr>
          <a:xfrm>
            <a:off x="1387056" y="6148691"/>
            <a:ext cx="6427080" cy="369332"/>
          </a:xfrm>
          <a:prstGeom prst="rect">
            <a:avLst/>
          </a:prstGeom>
          <a:noFill/>
        </p:spPr>
        <p:txBody>
          <a:bodyPr wrap="none" rtlCol="0">
            <a:spAutoFit/>
          </a:bodyPr>
          <a:lstStyle/>
          <a:p>
            <a:pPr algn="ctr"/>
            <a:r>
              <a:rPr lang="en-US" dirty="0">
                <a:latin typeface="Calibri Regular" charset="0"/>
              </a:rPr>
              <a:t>Lignocellulose is a complex polymer obtained from plant cell walls.</a:t>
            </a:r>
          </a:p>
        </p:txBody>
      </p:sp>
    </p:spTree>
    <p:extLst>
      <p:ext uri="{BB962C8B-B14F-4D97-AF65-F5344CB8AC3E}">
        <p14:creationId xmlns:p14="http://schemas.microsoft.com/office/powerpoint/2010/main" val="137619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ângulo 32">
            <a:extLst>
              <a:ext uri="{FF2B5EF4-FFF2-40B4-BE49-F238E27FC236}">
                <a16:creationId xmlns="" xmlns:a16="http://schemas.microsoft.com/office/drawing/2014/main" id="{0EED246F-1666-4C68-B365-F5AE71B0F1D1}"/>
              </a:ext>
            </a:extLst>
          </p:cNvPr>
          <p:cNvSpPr/>
          <p:nvPr/>
        </p:nvSpPr>
        <p:spPr>
          <a:xfrm>
            <a:off x="6003098" y="1501051"/>
            <a:ext cx="2770272" cy="51672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dirty="0"/>
              <a:t>Retains applied nitrogen longer in the plants’ root zone, optimizing crop utilization and yield, and reducing nutrient run-off.</a:t>
            </a:r>
          </a:p>
        </p:txBody>
      </p:sp>
      <p:sp>
        <p:nvSpPr>
          <p:cNvPr id="3" name="Retângulo 2">
            <a:extLst>
              <a:ext uri="{FF2B5EF4-FFF2-40B4-BE49-F238E27FC236}">
                <a16:creationId xmlns="" xmlns:a16="http://schemas.microsoft.com/office/drawing/2014/main" id="{5602DF75-FB9D-483C-83AF-664422F296E2}"/>
              </a:ext>
            </a:extLst>
          </p:cNvPr>
          <p:cNvSpPr/>
          <p:nvPr/>
        </p:nvSpPr>
        <p:spPr>
          <a:xfrm>
            <a:off x="289561" y="1511337"/>
            <a:ext cx="2770272" cy="5156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r>
              <a:rPr lang="en-US"/>
              <a:t>Retains applied nitrogen longer in the plants’ root zone, optimizing crop utilization and yield, and reducing nutrient run-off.</a:t>
            </a:r>
            <a:endParaRPr lang="en-US" dirty="0"/>
          </a:p>
        </p:txBody>
      </p:sp>
      <p:pic>
        <p:nvPicPr>
          <p:cNvPr id="35" name="Picture 34"/>
          <p:cNvPicPr>
            <a:picLocks noChangeAspect="1"/>
          </p:cNvPicPr>
          <p:nvPr/>
        </p:nvPicPr>
        <p:blipFill rotWithShape="1">
          <a:blip r:embed="rId2" cstate="screen">
            <a:extLst>
              <a:ext uri="{28A0092B-C50C-407E-A947-70E740481C1C}">
                <a14:useLocalDpi xmlns:a14="http://schemas.microsoft.com/office/drawing/2010/main"/>
              </a:ext>
            </a:extLst>
          </a:blip>
          <a:srcRect l="38446" t="37943" r="39043" b="41121"/>
          <a:stretch/>
        </p:blipFill>
        <p:spPr>
          <a:xfrm>
            <a:off x="6758309" y="5387153"/>
            <a:ext cx="1349869" cy="1194622"/>
          </a:xfrm>
          <a:prstGeom prst="rect">
            <a:avLst/>
          </a:prstGeom>
        </p:spPr>
      </p:pic>
      <p:sp>
        <p:nvSpPr>
          <p:cNvPr id="30" name="Right Brace 29"/>
          <p:cNvSpPr/>
          <p:nvPr/>
        </p:nvSpPr>
        <p:spPr bwMode="auto">
          <a:xfrm rot="5400000">
            <a:off x="4222564" y="4588284"/>
            <a:ext cx="648072" cy="2794000"/>
          </a:xfrm>
          <a:prstGeom prst="rightBrace">
            <a:avLst>
              <a:gd name="adj1" fmla="val 8333"/>
              <a:gd name="adj2" fmla="val 50000"/>
            </a:avLst>
          </a:prstGeom>
          <a:solidFill>
            <a:srgbClr val="FFFFFF"/>
          </a:solidFill>
          <a:ln w="9525" cap="flat" cmpd="sng" algn="ctr">
            <a:solidFill>
              <a:schemeClr val="tx2"/>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Regular" charset="0"/>
              <a:ea typeface="ＭＳ Ｐゴシック" pitchFamily="-72" charset="-128"/>
              <a:cs typeface="ＭＳ Ｐゴシック" pitchFamily="-72" charset="-128"/>
            </a:endParaRPr>
          </a:p>
        </p:txBody>
      </p:sp>
      <p:sp>
        <p:nvSpPr>
          <p:cNvPr id="2" name="Title 1"/>
          <p:cNvSpPr>
            <a:spLocks noGrp="1"/>
          </p:cNvSpPr>
          <p:nvPr>
            <p:ph type="title"/>
          </p:nvPr>
        </p:nvSpPr>
        <p:spPr>
          <a:xfrm>
            <a:off x="0" y="149770"/>
            <a:ext cx="8244408" cy="1325563"/>
          </a:xfrm>
        </p:spPr>
        <p:txBody>
          <a:bodyPr/>
          <a:lstStyle/>
          <a:p>
            <a:pPr marL="365125"/>
            <a:r>
              <a:rPr lang="en-US" dirty="0">
                <a:latin typeface="+mj-lt"/>
              </a:rPr>
              <a:t>Main Industries for Lignocellulose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6909" t="37739" r="56209" b="36408"/>
          <a:stretch/>
        </p:blipFill>
        <p:spPr>
          <a:xfrm>
            <a:off x="673380" y="2375944"/>
            <a:ext cx="1983511" cy="1287083"/>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14559" t="37739" r="52410" b="36408"/>
          <a:stretch/>
        </p:blipFill>
        <p:spPr>
          <a:xfrm>
            <a:off x="6121400" y="2329612"/>
            <a:ext cx="2437256" cy="128708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6672" y="4509120"/>
            <a:ext cx="1537681" cy="2040384"/>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2444" y="4263703"/>
            <a:ext cx="1368152" cy="1563282"/>
          </a:xfrm>
          <a:prstGeom prst="rect">
            <a:avLst/>
          </a:prstGeom>
        </p:spPr>
      </p:pic>
      <p:cxnSp>
        <p:nvCxnSpPr>
          <p:cNvPr id="12" name="Curved Connector 11"/>
          <p:cNvCxnSpPr>
            <a:cxnSpLocks/>
            <a:stCxn id="43" idx="1"/>
            <a:endCxn id="4" idx="3"/>
          </p:cNvCxnSpPr>
          <p:nvPr/>
        </p:nvCxnSpPr>
        <p:spPr bwMode="auto">
          <a:xfrm rot="10800000" flipV="1">
            <a:off x="2656892" y="2869270"/>
            <a:ext cx="1195029" cy="15021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4" name="Curved Connector 13"/>
          <p:cNvCxnSpPr>
            <a:stCxn id="4" idx="2"/>
          </p:cNvCxnSpPr>
          <p:nvPr/>
        </p:nvCxnSpPr>
        <p:spPr bwMode="auto">
          <a:xfrm rot="16200000" flipH="1">
            <a:off x="1906104" y="3422059"/>
            <a:ext cx="369100" cy="851036"/>
          </a:xfrm>
          <a:prstGeom prst="curvedConnector2">
            <a:avLst/>
          </a:prstGeom>
          <a:solidFill>
            <a:schemeClr val="accent1"/>
          </a:solidFill>
          <a:ln w="9525" cap="flat" cmpd="sng" algn="ctr">
            <a:solidFill>
              <a:schemeClr val="tx1"/>
            </a:solidFill>
            <a:prstDash val="solid"/>
            <a:round/>
            <a:headEnd type="none" w="med" len="med"/>
            <a:tailEnd type="arrow"/>
          </a:ln>
          <a:effectLst/>
        </p:spPr>
      </p:cxnSp>
      <p:cxnSp>
        <p:nvCxnSpPr>
          <p:cNvPr id="18" name="Straight Arrow Connector 17"/>
          <p:cNvCxnSpPr>
            <a:stCxn id="4" idx="2"/>
            <a:endCxn id="7" idx="0"/>
          </p:cNvCxnSpPr>
          <p:nvPr/>
        </p:nvCxnSpPr>
        <p:spPr bwMode="auto">
          <a:xfrm flipH="1">
            <a:off x="1635513" y="3663027"/>
            <a:ext cx="29623" cy="84609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2" name="TextBox 21"/>
          <p:cNvSpPr txBox="1"/>
          <p:nvPr/>
        </p:nvSpPr>
        <p:spPr>
          <a:xfrm>
            <a:off x="480301" y="1702843"/>
            <a:ext cx="2376264" cy="369332"/>
          </a:xfrm>
          <a:prstGeom prst="rect">
            <a:avLst/>
          </a:prstGeom>
          <a:noFill/>
        </p:spPr>
        <p:txBody>
          <a:bodyPr wrap="square" rtlCol="0">
            <a:spAutoFit/>
          </a:bodyPr>
          <a:lstStyle/>
          <a:p>
            <a:pPr algn="ctr"/>
            <a:r>
              <a:rPr lang="en-US" dirty="0">
                <a:latin typeface="Calibri Regular" charset="0"/>
              </a:rPr>
              <a:t>PAPER INDUSTRY</a:t>
            </a:r>
          </a:p>
        </p:txBody>
      </p:sp>
      <p:sp>
        <p:nvSpPr>
          <p:cNvPr id="23" name="Rectangle 22"/>
          <p:cNvSpPr/>
          <p:nvPr/>
        </p:nvSpPr>
        <p:spPr>
          <a:xfrm>
            <a:off x="6060876" y="1702843"/>
            <a:ext cx="2641599" cy="369332"/>
          </a:xfrm>
          <a:prstGeom prst="rect">
            <a:avLst/>
          </a:prstGeom>
        </p:spPr>
        <p:txBody>
          <a:bodyPr wrap="square">
            <a:spAutoFit/>
          </a:bodyPr>
          <a:lstStyle/>
          <a:p>
            <a:pPr algn="ctr"/>
            <a:r>
              <a:rPr lang="en-US" dirty="0">
                <a:latin typeface="Calibri Regular" charset="0"/>
              </a:rPr>
              <a:t>BIOETHANOL INDUSTRY</a:t>
            </a:r>
          </a:p>
        </p:txBody>
      </p:sp>
      <p:cxnSp>
        <p:nvCxnSpPr>
          <p:cNvPr id="25" name="Curved Connector 24"/>
          <p:cNvCxnSpPr>
            <a:cxnSpLocks/>
            <a:stCxn id="43" idx="3"/>
            <a:endCxn id="5" idx="1"/>
          </p:cNvCxnSpPr>
          <p:nvPr/>
        </p:nvCxnSpPr>
        <p:spPr bwMode="auto">
          <a:xfrm>
            <a:off x="5049597" y="2869270"/>
            <a:ext cx="1071803" cy="103884"/>
          </a:xfrm>
          <a:prstGeom prst="curvedConnector3">
            <a:avLst/>
          </a:prstGeom>
          <a:solidFill>
            <a:schemeClr val="accent1"/>
          </a:solidFill>
          <a:ln w="9525" cap="flat" cmpd="sng" algn="ctr">
            <a:solidFill>
              <a:schemeClr val="tx1"/>
            </a:solidFill>
            <a:prstDash val="solid"/>
            <a:round/>
            <a:headEnd type="none" w="med" len="med"/>
            <a:tailEnd type="arrow"/>
          </a:ln>
          <a:effectLst/>
        </p:spPr>
      </p:cxnSp>
      <p:pic>
        <p:nvPicPr>
          <p:cNvPr id="27" name="Picture 26"/>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18634" y="4481078"/>
            <a:ext cx="1488165" cy="1116124"/>
          </a:xfrm>
          <a:prstGeom prst="rect">
            <a:avLst/>
          </a:prstGeom>
        </p:spPr>
      </p:pic>
      <p:sp>
        <p:nvSpPr>
          <p:cNvPr id="31" name="TextBox 30"/>
          <p:cNvSpPr txBox="1"/>
          <p:nvPr/>
        </p:nvSpPr>
        <p:spPr>
          <a:xfrm>
            <a:off x="4611480" y="5517232"/>
            <a:ext cx="1440160" cy="307777"/>
          </a:xfrm>
          <a:prstGeom prst="rect">
            <a:avLst/>
          </a:prstGeom>
          <a:noFill/>
        </p:spPr>
        <p:txBody>
          <a:bodyPr wrap="square" rtlCol="0">
            <a:spAutoFit/>
          </a:bodyPr>
          <a:lstStyle/>
          <a:p>
            <a:pPr algn="ctr"/>
            <a:r>
              <a:rPr lang="en-US" sz="1400" dirty="0">
                <a:latin typeface="Calibri Regular" charset="0"/>
              </a:rPr>
              <a:t>Lignin powder</a:t>
            </a:r>
          </a:p>
        </p:txBody>
      </p:sp>
      <p:pic>
        <p:nvPicPr>
          <p:cNvPr id="32" name="Picture 31"/>
          <p:cNvPicPr>
            <a:picLocks noChangeAspect="1"/>
          </p:cNvPicPr>
          <p:nvPr/>
        </p:nvPicPr>
        <p:blipFill rotWithShape="1">
          <a:blip r:embed="rId8" cstate="screen">
            <a:extLst>
              <a:ext uri="{28A0092B-C50C-407E-A947-70E740481C1C}">
                <a14:useLocalDpi xmlns:a14="http://schemas.microsoft.com/office/drawing/2010/main"/>
              </a:ext>
            </a:extLst>
          </a:blip>
          <a:srcRect r="61283" b="60260"/>
          <a:stretch/>
        </p:blipFill>
        <p:spPr>
          <a:xfrm>
            <a:off x="6223545" y="2928595"/>
            <a:ext cx="2438882" cy="1978392"/>
          </a:xfrm>
          <a:prstGeom prst="rect">
            <a:avLst/>
          </a:prstGeom>
        </p:spPr>
      </p:pic>
      <p:sp>
        <p:nvSpPr>
          <p:cNvPr id="36" name="TextBox 35"/>
          <p:cNvSpPr txBox="1"/>
          <p:nvPr/>
        </p:nvSpPr>
        <p:spPr>
          <a:xfrm>
            <a:off x="7750700" y="5410448"/>
            <a:ext cx="1440160" cy="307777"/>
          </a:xfrm>
          <a:prstGeom prst="rect">
            <a:avLst/>
          </a:prstGeom>
          <a:noFill/>
        </p:spPr>
        <p:txBody>
          <a:bodyPr wrap="square" rtlCol="0">
            <a:spAutoFit/>
          </a:bodyPr>
          <a:lstStyle/>
          <a:p>
            <a:r>
              <a:rPr lang="en-US" sz="1400" dirty="0">
                <a:latin typeface="Calibri Regular" charset="0"/>
              </a:rPr>
              <a:t>Bioethanol</a:t>
            </a:r>
          </a:p>
        </p:txBody>
      </p:sp>
      <p:cxnSp>
        <p:nvCxnSpPr>
          <p:cNvPr id="38" name="Straight Arrow Connector 37"/>
          <p:cNvCxnSpPr>
            <a:cxnSpLocks/>
            <a:endCxn id="35" idx="0"/>
          </p:cNvCxnSpPr>
          <p:nvPr/>
        </p:nvCxnSpPr>
        <p:spPr bwMode="auto">
          <a:xfrm flipH="1">
            <a:off x="7433244" y="4902224"/>
            <a:ext cx="9742" cy="48492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0" name="Curved Connector 39"/>
          <p:cNvCxnSpPr>
            <a:cxnSpLocks/>
            <a:stCxn id="32" idx="2"/>
          </p:cNvCxnSpPr>
          <p:nvPr/>
        </p:nvCxnSpPr>
        <p:spPr bwMode="auto">
          <a:xfrm rot="5400000">
            <a:off x="6674479" y="4604708"/>
            <a:ext cx="466228" cy="1070786"/>
          </a:xfrm>
          <a:prstGeom prst="curvedConnector2">
            <a:avLst/>
          </a:prstGeom>
          <a:solidFill>
            <a:schemeClr val="accent1"/>
          </a:solidFill>
          <a:ln w="9525" cap="flat" cmpd="sng" algn="ctr">
            <a:solidFill>
              <a:schemeClr val="tx1"/>
            </a:solidFill>
            <a:prstDash val="solid"/>
            <a:round/>
            <a:headEnd type="none" w="med" len="med"/>
            <a:tailEnd type="arrow"/>
          </a:ln>
          <a:effectLst/>
        </p:spPr>
      </p:cxnSp>
      <p:sp>
        <p:nvSpPr>
          <p:cNvPr id="42" name="TextBox 41"/>
          <p:cNvSpPr txBox="1"/>
          <p:nvPr/>
        </p:nvSpPr>
        <p:spPr>
          <a:xfrm>
            <a:off x="3169128" y="6299002"/>
            <a:ext cx="3024336" cy="369332"/>
          </a:xfrm>
          <a:prstGeom prst="rect">
            <a:avLst/>
          </a:prstGeom>
          <a:noFill/>
        </p:spPr>
        <p:txBody>
          <a:bodyPr wrap="square" rtlCol="0">
            <a:spAutoFit/>
          </a:bodyPr>
          <a:lstStyle/>
          <a:p>
            <a:pPr algn="ctr"/>
            <a:r>
              <a:rPr lang="en-US" dirty="0">
                <a:latin typeface="Calibri Regular" charset="0"/>
              </a:rPr>
              <a:t>Burnt or Discarded</a:t>
            </a:r>
          </a:p>
        </p:txBody>
      </p:sp>
      <p:pic>
        <p:nvPicPr>
          <p:cNvPr id="43" name="Picture 4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851920" y="1916832"/>
            <a:ext cx="1197677" cy="1904876"/>
          </a:xfrm>
          <a:prstGeom prst="rect">
            <a:avLst/>
          </a:prstGeom>
        </p:spPr>
      </p:pic>
    </p:spTree>
    <p:extLst>
      <p:ext uri="{BB962C8B-B14F-4D97-AF65-F5344CB8AC3E}">
        <p14:creationId xmlns:p14="http://schemas.microsoft.com/office/powerpoint/2010/main" val="127435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15916" y="2244507"/>
            <a:ext cx="2520280" cy="1923604"/>
          </a:xfrm>
          <a:prstGeom prst="rect">
            <a:avLst/>
          </a:prstGeom>
          <a:noFill/>
        </p:spPr>
        <p:txBody>
          <a:bodyPr wrap="square" rtlCol="0">
            <a:spAutoFit/>
          </a:bodyPr>
          <a:lstStyle/>
          <a:p>
            <a:pPr algn="ctr"/>
            <a:r>
              <a:rPr lang="en-US" sz="1700" dirty="0">
                <a:latin typeface="Calibri Regular" charset="0"/>
              </a:rPr>
              <a:t>A Need of New Technology: </a:t>
            </a:r>
          </a:p>
          <a:p>
            <a:pPr algn="ctr"/>
            <a:endParaRPr lang="en-US" sz="1700" dirty="0">
              <a:latin typeface="Calibri Regular" charset="0"/>
            </a:endParaRPr>
          </a:p>
          <a:p>
            <a:pPr algn="ctr"/>
            <a:r>
              <a:rPr lang="en-US" sz="1700" dirty="0">
                <a:latin typeface="Calibri Regular" charset="0"/>
              </a:rPr>
              <a:t>Economical</a:t>
            </a:r>
          </a:p>
          <a:p>
            <a:pPr algn="ctr"/>
            <a:r>
              <a:rPr lang="en-US" sz="1700" dirty="0">
                <a:latin typeface="Calibri Regular" charset="0"/>
              </a:rPr>
              <a:t>Sustainable</a:t>
            </a:r>
          </a:p>
          <a:p>
            <a:pPr algn="ctr"/>
            <a:r>
              <a:rPr lang="en-US" sz="1700" dirty="0">
                <a:latin typeface="Calibri Regular" charset="0"/>
              </a:rPr>
              <a:t>Selective</a:t>
            </a:r>
          </a:p>
          <a:p>
            <a:pPr algn="ctr"/>
            <a:r>
              <a:rPr lang="en-US" sz="1700" dirty="0">
                <a:latin typeface="Calibri Regular" charset="0"/>
              </a:rPr>
              <a:t>Efficient</a:t>
            </a: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37627"/>
          <a:stretch/>
        </p:blipFill>
        <p:spPr>
          <a:xfrm>
            <a:off x="189570" y="1529955"/>
            <a:ext cx="3928973" cy="4978400"/>
          </a:xfrm>
          <a:prstGeom prst="rect">
            <a:avLst/>
          </a:prstGeom>
        </p:spPr>
      </p:pic>
      <p:sp>
        <p:nvSpPr>
          <p:cNvPr id="2" name="Title 1"/>
          <p:cNvSpPr>
            <a:spLocks noGrp="1"/>
          </p:cNvSpPr>
          <p:nvPr>
            <p:ph type="title"/>
          </p:nvPr>
        </p:nvSpPr>
        <p:spPr>
          <a:xfrm>
            <a:off x="0" y="158044"/>
            <a:ext cx="8869680" cy="1325563"/>
          </a:xfrm>
        </p:spPr>
        <p:txBody>
          <a:bodyPr>
            <a:normAutofit/>
          </a:bodyPr>
          <a:lstStyle/>
          <a:p>
            <a:pPr marL="365125"/>
            <a:r>
              <a:rPr lang="en-US" dirty="0">
                <a:latin typeface="+mj-lt"/>
              </a:rPr>
              <a:t>Lignin – Source of Renewable ‘Drop-in’ Platform Chemicals</a:t>
            </a:r>
          </a:p>
        </p:txBody>
      </p:sp>
      <p:sp>
        <p:nvSpPr>
          <p:cNvPr id="9" name="Right Arrow 8"/>
          <p:cNvSpPr/>
          <p:nvPr/>
        </p:nvSpPr>
        <p:spPr bwMode="auto">
          <a:xfrm>
            <a:off x="3959932" y="2788278"/>
            <a:ext cx="2232248" cy="288032"/>
          </a:xfrm>
          <a:prstGeom prst="rightArrow">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0" dirty="0">
              <a:ln>
                <a:noFill/>
              </a:ln>
              <a:solidFill>
                <a:schemeClr val="tx1"/>
              </a:solidFill>
              <a:effectLst/>
              <a:latin typeface="Calibri Regular" charset="0"/>
              <a:ea typeface="ＭＳ Ｐゴシック" pitchFamily="-72" charset="-128"/>
              <a:cs typeface="ＭＳ Ｐゴシック" pitchFamily="-72" charset="-128"/>
            </a:endParaRPr>
          </a:p>
        </p:txBody>
      </p:sp>
      <p:pic>
        <p:nvPicPr>
          <p:cNvPr id="12" name="Picture 11"/>
          <p:cNvPicPr>
            <a:picLocks noChangeAspect="1"/>
          </p:cNvPicPr>
          <p:nvPr/>
        </p:nvPicPr>
        <p:blipFill>
          <a:blip r:embed="rId3"/>
          <a:stretch>
            <a:fillRect/>
          </a:stretch>
        </p:blipFill>
        <p:spPr>
          <a:xfrm>
            <a:off x="6650447" y="2240086"/>
            <a:ext cx="735108" cy="1233084"/>
          </a:xfrm>
          <a:prstGeom prst="rect">
            <a:avLst/>
          </a:prstGeom>
        </p:spPr>
      </p:pic>
      <p:sp>
        <p:nvSpPr>
          <p:cNvPr id="3" name="TextBox 2"/>
          <p:cNvSpPr txBox="1"/>
          <p:nvPr/>
        </p:nvSpPr>
        <p:spPr>
          <a:xfrm>
            <a:off x="6588224" y="3473170"/>
            <a:ext cx="840295" cy="369332"/>
          </a:xfrm>
          <a:prstGeom prst="rect">
            <a:avLst/>
          </a:prstGeom>
          <a:noFill/>
        </p:spPr>
        <p:txBody>
          <a:bodyPr wrap="none" rtlCol="0">
            <a:spAutoFit/>
          </a:bodyPr>
          <a:lstStyle/>
          <a:p>
            <a:r>
              <a:rPr lang="en-US" dirty="0">
                <a:latin typeface="Calibri Regular" charset="0"/>
              </a:rPr>
              <a:t>phenol</a:t>
            </a:r>
          </a:p>
        </p:txBody>
      </p:sp>
      <p:sp>
        <p:nvSpPr>
          <p:cNvPr id="4" name="TextBox 3"/>
          <p:cNvSpPr txBox="1"/>
          <p:nvPr/>
        </p:nvSpPr>
        <p:spPr>
          <a:xfrm>
            <a:off x="4357378" y="4706254"/>
            <a:ext cx="4461692" cy="1815882"/>
          </a:xfrm>
          <a:prstGeom prst="rect">
            <a:avLst/>
          </a:prstGeom>
          <a:noFill/>
        </p:spPr>
        <p:txBody>
          <a:bodyPr wrap="square" rtlCol="0">
            <a:spAutoFit/>
          </a:bodyPr>
          <a:lstStyle/>
          <a:p>
            <a:r>
              <a:rPr lang="en-US" sz="2000" dirty="0">
                <a:latin typeface="Calibri Regular" charset="0"/>
              </a:rPr>
              <a:t>Lignin structure includes aromatic (ring) structures.</a:t>
            </a:r>
          </a:p>
          <a:p>
            <a:endParaRPr lang="en-US" sz="1200" dirty="0">
              <a:latin typeface="Calibri Regular" charset="0"/>
            </a:endParaRPr>
          </a:p>
          <a:p>
            <a:r>
              <a:rPr lang="en-US" sz="2000" dirty="0">
                <a:latin typeface="Calibri Regular" charset="0"/>
              </a:rPr>
              <a:t>If  broken down selectively, it can be a source of drop –in platform chemicals such as phenol</a:t>
            </a:r>
          </a:p>
        </p:txBody>
      </p:sp>
    </p:spTree>
    <p:extLst>
      <p:ext uri="{BB962C8B-B14F-4D97-AF65-F5344CB8AC3E}">
        <p14:creationId xmlns:p14="http://schemas.microsoft.com/office/powerpoint/2010/main" val="392291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1493"/>
            <a:ext cx="7955280" cy="1143000"/>
          </a:xfrm>
        </p:spPr>
        <p:txBody>
          <a:bodyPr>
            <a:noAutofit/>
          </a:bodyPr>
          <a:lstStyle/>
          <a:p>
            <a:pPr marL="365125"/>
            <a:r>
              <a:rPr lang="en-US" dirty="0">
                <a:latin typeface="+mj-lt"/>
              </a:rPr>
              <a:t>Traditional synthesis and use of phenols</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89544" y="1613971"/>
            <a:ext cx="1235968" cy="1235968"/>
          </a:xfrm>
          <a:prstGeom prst="rect">
            <a:avLst/>
          </a:prstGeom>
        </p:spPr>
      </p:pic>
      <p:cxnSp>
        <p:nvCxnSpPr>
          <p:cNvPr id="9" name="Straight Arrow Connector 8"/>
          <p:cNvCxnSpPr>
            <a:cxnSpLocks/>
          </p:cNvCxnSpPr>
          <p:nvPr/>
        </p:nvCxnSpPr>
        <p:spPr bwMode="auto">
          <a:xfrm>
            <a:off x="1827586" y="2290270"/>
            <a:ext cx="752252" cy="0"/>
          </a:xfrm>
          <a:prstGeom prst="straightConnector1">
            <a:avLst/>
          </a:prstGeom>
          <a:solidFill>
            <a:schemeClr val="accent1"/>
          </a:solidFill>
          <a:ln w="28575" cap="flat" cmpd="sng" algn="ctr">
            <a:solidFill>
              <a:schemeClr val="accent4">
                <a:lumMod val="50000"/>
              </a:schemeClr>
            </a:solidFill>
            <a:prstDash val="solid"/>
            <a:round/>
            <a:headEnd type="none" w="med" len="med"/>
            <a:tailEnd type="arrow"/>
          </a:ln>
          <a:effectLst/>
        </p:spPr>
      </p:cxnSp>
      <p:sp>
        <p:nvSpPr>
          <p:cNvPr id="10" name="TextBox 9"/>
          <p:cNvSpPr txBox="1"/>
          <p:nvPr/>
        </p:nvSpPr>
        <p:spPr>
          <a:xfrm>
            <a:off x="797048" y="2766099"/>
            <a:ext cx="1128464" cy="323165"/>
          </a:xfrm>
          <a:prstGeom prst="rect">
            <a:avLst/>
          </a:prstGeom>
          <a:noFill/>
        </p:spPr>
        <p:txBody>
          <a:bodyPr wrap="square" rtlCol="0">
            <a:spAutoFit/>
          </a:bodyPr>
          <a:lstStyle/>
          <a:p>
            <a:r>
              <a:rPr lang="en-US" sz="1500" dirty="0">
                <a:latin typeface="Calibri Regular" charset="0"/>
              </a:rPr>
              <a:t>Petroleum</a:t>
            </a:r>
          </a:p>
        </p:txBody>
      </p:sp>
      <p:cxnSp>
        <p:nvCxnSpPr>
          <p:cNvPr id="13" name="Straight Arrow Connector 12"/>
          <p:cNvCxnSpPr>
            <a:cxnSpLocks/>
          </p:cNvCxnSpPr>
          <p:nvPr/>
        </p:nvCxnSpPr>
        <p:spPr bwMode="auto">
          <a:xfrm>
            <a:off x="4516946" y="2942027"/>
            <a:ext cx="0" cy="572675"/>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4" name="TextBox 13"/>
          <p:cNvSpPr txBox="1"/>
          <p:nvPr/>
        </p:nvSpPr>
        <p:spPr>
          <a:xfrm>
            <a:off x="3707904" y="4728244"/>
            <a:ext cx="1656184" cy="338554"/>
          </a:xfrm>
          <a:prstGeom prst="rect">
            <a:avLst/>
          </a:prstGeom>
          <a:noFill/>
        </p:spPr>
        <p:txBody>
          <a:bodyPr wrap="square" rtlCol="0">
            <a:spAutoFit/>
          </a:bodyPr>
          <a:lstStyle/>
          <a:p>
            <a:pPr algn="ctr"/>
            <a:r>
              <a:rPr lang="en-US" sz="1600" dirty="0">
                <a:latin typeface="Calibri Regular" charset="0"/>
              </a:rPr>
              <a:t>Phenols</a:t>
            </a:r>
          </a:p>
        </p:txBody>
      </p:sp>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1600" y="3514702"/>
            <a:ext cx="1787691" cy="1340768"/>
          </a:xfrm>
          <a:prstGeom prst="rect">
            <a:avLst/>
          </a:prstGeom>
        </p:spPr>
      </p:pic>
      <p:sp>
        <p:nvSpPr>
          <p:cNvPr id="16" name="TextBox 15"/>
          <p:cNvSpPr txBox="1"/>
          <p:nvPr/>
        </p:nvSpPr>
        <p:spPr>
          <a:xfrm>
            <a:off x="497293" y="4894573"/>
            <a:ext cx="2736304" cy="323165"/>
          </a:xfrm>
          <a:prstGeom prst="rect">
            <a:avLst/>
          </a:prstGeom>
          <a:noFill/>
        </p:spPr>
        <p:txBody>
          <a:bodyPr wrap="square" rtlCol="0">
            <a:spAutoFit/>
          </a:bodyPr>
          <a:lstStyle/>
          <a:p>
            <a:pPr algn="ctr"/>
            <a:r>
              <a:rPr lang="en-US" sz="1500" dirty="0">
                <a:latin typeface="Calibri Regular" charset="0"/>
              </a:rPr>
              <a:t>Polycarbonates</a:t>
            </a:r>
          </a:p>
        </p:txBody>
      </p:sp>
      <p:cxnSp>
        <p:nvCxnSpPr>
          <p:cNvPr id="20" name="Straight Arrow Connector 19"/>
          <p:cNvCxnSpPr>
            <a:cxnSpLocks/>
          </p:cNvCxnSpPr>
          <p:nvPr/>
        </p:nvCxnSpPr>
        <p:spPr bwMode="auto">
          <a:xfrm flipH="1" flipV="1">
            <a:off x="2997835" y="4221088"/>
            <a:ext cx="993594" cy="256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9078" y="4176421"/>
            <a:ext cx="1260112" cy="943868"/>
          </a:xfrm>
          <a:prstGeom prst="rect">
            <a:avLst/>
          </a:prstGeom>
        </p:spPr>
      </p:pic>
      <p:cxnSp>
        <p:nvCxnSpPr>
          <p:cNvPr id="23" name="Straight Arrow Connector 22"/>
          <p:cNvCxnSpPr>
            <a:cxnSpLocks/>
          </p:cNvCxnSpPr>
          <p:nvPr/>
        </p:nvCxnSpPr>
        <p:spPr bwMode="auto">
          <a:xfrm>
            <a:off x="4962953" y="4355253"/>
            <a:ext cx="1526295" cy="39666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6393997" y="5223471"/>
            <a:ext cx="2250273" cy="553998"/>
          </a:xfrm>
          <a:prstGeom prst="rect">
            <a:avLst/>
          </a:prstGeom>
          <a:noFill/>
        </p:spPr>
        <p:txBody>
          <a:bodyPr wrap="square" rtlCol="0">
            <a:spAutoFit/>
          </a:bodyPr>
          <a:lstStyle/>
          <a:p>
            <a:pPr algn="ctr"/>
            <a:r>
              <a:rPr lang="en-US" sz="1500" dirty="0">
                <a:latin typeface="Calibri Regular" charset="0"/>
              </a:rPr>
              <a:t>Pharmaceuticals</a:t>
            </a:r>
          </a:p>
          <a:p>
            <a:pPr algn="ctr"/>
            <a:r>
              <a:rPr lang="en-US" sz="1500" dirty="0">
                <a:latin typeface="Calibri Regular" charset="0"/>
              </a:rPr>
              <a:t>(Including Salicylic Acid)</a:t>
            </a:r>
          </a:p>
        </p:txBody>
      </p:sp>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62953" y="5372920"/>
            <a:ext cx="1499015" cy="1015462"/>
          </a:xfrm>
          <a:prstGeom prst="rect">
            <a:avLst/>
          </a:prstGeom>
        </p:spPr>
      </p:pic>
      <p:sp>
        <p:nvSpPr>
          <p:cNvPr id="26" name="TextBox 25"/>
          <p:cNvSpPr txBox="1"/>
          <p:nvPr/>
        </p:nvSpPr>
        <p:spPr>
          <a:xfrm>
            <a:off x="4806027" y="6361146"/>
            <a:ext cx="2736304" cy="323165"/>
          </a:xfrm>
          <a:prstGeom prst="rect">
            <a:avLst/>
          </a:prstGeom>
          <a:noFill/>
        </p:spPr>
        <p:txBody>
          <a:bodyPr wrap="square" rtlCol="0">
            <a:spAutoFit/>
          </a:bodyPr>
          <a:lstStyle/>
          <a:p>
            <a:r>
              <a:rPr lang="en-US" sz="1500" dirty="0">
                <a:latin typeface="Calibri Regular" charset="0"/>
              </a:rPr>
              <a:t>Polyurethane Foams</a:t>
            </a:r>
          </a:p>
        </p:txBody>
      </p:sp>
      <p:cxnSp>
        <p:nvCxnSpPr>
          <p:cNvPr id="28" name="Curved Connector 27"/>
          <p:cNvCxnSpPr>
            <a:cxnSpLocks/>
            <a:stCxn id="14" idx="2"/>
          </p:cNvCxnSpPr>
          <p:nvPr/>
        </p:nvCxnSpPr>
        <p:spPr bwMode="auto">
          <a:xfrm rot="16200000" flipH="1">
            <a:off x="4579259" y="5023535"/>
            <a:ext cx="453536" cy="540062"/>
          </a:xfrm>
          <a:prstGeom prst="curvedConnector2">
            <a:avLst/>
          </a:prstGeom>
          <a:solidFill>
            <a:schemeClr val="accent1"/>
          </a:solidFill>
          <a:ln w="9525" cap="flat" cmpd="sng" algn="ctr">
            <a:solidFill>
              <a:schemeClr val="tx1"/>
            </a:solidFill>
            <a:prstDash val="solid"/>
            <a:round/>
            <a:headEnd type="none" w="med" len="med"/>
            <a:tailEnd type="arrow"/>
          </a:ln>
          <a:effectLst/>
        </p:spPr>
      </p:cxnSp>
      <p:pic>
        <p:nvPicPr>
          <p:cNvPr id="30" name="Picture 29"/>
          <p:cNvPicPr>
            <a:picLocks noChangeAspect="1"/>
          </p:cNvPicPr>
          <p:nvPr/>
        </p:nvPicPr>
        <p:blipFill>
          <a:blip r:embed="rId8"/>
          <a:stretch>
            <a:fillRect/>
          </a:stretch>
        </p:blipFill>
        <p:spPr>
          <a:xfrm>
            <a:off x="4211960" y="3626122"/>
            <a:ext cx="629920" cy="1056640"/>
          </a:xfrm>
          <a:prstGeom prst="rect">
            <a:avLst/>
          </a:prstGeom>
        </p:spPr>
      </p:pic>
      <p:pic>
        <p:nvPicPr>
          <p:cNvPr id="31" name="Picture 30"/>
          <p:cNvPicPr>
            <a:picLocks noChangeAspect="1"/>
          </p:cNvPicPr>
          <p:nvPr/>
        </p:nvPicPr>
        <p:blipFill>
          <a:blip r:embed="rId9"/>
          <a:stretch>
            <a:fillRect/>
          </a:stretch>
        </p:blipFill>
        <p:spPr>
          <a:xfrm>
            <a:off x="6572020" y="2205427"/>
            <a:ext cx="1896824" cy="1473200"/>
          </a:xfrm>
          <a:prstGeom prst="rect">
            <a:avLst/>
          </a:prstGeom>
        </p:spPr>
      </p:pic>
      <p:cxnSp>
        <p:nvCxnSpPr>
          <p:cNvPr id="33" name="Straight Arrow Connector 32"/>
          <p:cNvCxnSpPr>
            <a:cxnSpLocks/>
          </p:cNvCxnSpPr>
          <p:nvPr/>
        </p:nvCxnSpPr>
        <p:spPr bwMode="auto">
          <a:xfrm flipV="1">
            <a:off x="4932040" y="3414370"/>
            <a:ext cx="1362509" cy="64807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4" name="TextBox 33"/>
          <p:cNvSpPr txBox="1"/>
          <p:nvPr/>
        </p:nvSpPr>
        <p:spPr>
          <a:xfrm>
            <a:off x="7220092" y="3645587"/>
            <a:ext cx="1368152" cy="323165"/>
          </a:xfrm>
          <a:prstGeom prst="rect">
            <a:avLst/>
          </a:prstGeom>
          <a:noFill/>
        </p:spPr>
        <p:txBody>
          <a:bodyPr wrap="square" rtlCol="0">
            <a:spAutoFit/>
          </a:bodyPr>
          <a:lstStyle/>
          <a:p>
            <a:r>
              <a:rPr lang="en-US" sz="1500" dirty="0">
                <a:latin typeface="Calibri Regular" charset="0"/>
              </a:rPr>
              <a:t>Nylon</a:t>
            </a:r>
          </a:p>
        </p:txBody>
      </p:sp>
      <p:pic>
        <p:nvPicPr>
          <p:cNvPr id="37" name="Picture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45118" y="5315160"/>
            <a:ext cx="3017251" cy="1096268"/>
          </a:xfrm>
          <a:prstGeom prst="rect">
            <a:avLst/>
          </a:prstGeom>
        </p:spPr>
      </p:pic>
      <p:sp>
        <p:nvSpPr>
          <p:cNvPr id="38" name="TextBox 37"/>
          <p:cNvSpPr txBox="1"/>
          <p:nvPr/>
        </p:nvSpPr>
        <p:spPr>
          <a:xfrm>
            <a:off x="2075215" y="6320418"/>
            <a:ext cx="1368152" cy="323165"/>
          </a:xfrm>
          <a:prstGeom prst="rect">
            <a:avLst/>
          </a:prstGeom>
          <a:noFill/>
        </p:spPr>
        <p:txBody>
          <a:bodyPr wrap="square" rtlCol="0">
            <a:spAutoFit/>
          </a:bodyPr>
          <a:lstStyle/>
          <a:p>
            <a:r>
              <a:rPr lang="en-US" sz="1500" dirty="0">
                <a:latin typeface="Calibri Regular" charset="0"/>
              </a:rPr>
              <a:t>Yellow Dye #6</a:t>
            </a:r>
          </a:p>
        </p:txBody>
      </p:sp>
      <p:cxnSp>
        <p:nvCxnSpPr>
          <p:cNvPr id="40" name="Straight Arrow Connector 39"/>
          <p:cNvCxnSpPr>
            <a:cxnSpLocks/>
          </p:cNvCxnSpPr>
          <p:nvPr/>
        </p:nvCxnSpPr>
        <p:spPr bwMode="auto">
          <a:xfrm flipH="1">
            <a:off x="3333405" y="4553584"/>
            <a:ext cx="778066" cy="8325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aphicFrame>
        <p:nvGraphicFramePr>
          <p:cNvPr id="4" name="Objeto 3">
            <a:extLst>
              <a:ext uri="{FF2B5EF4-FFF2-40B4-BE49-F238E27FC236}">
                <a16:creationId xmlns="" xmlns:a16="http://schemas.microsoft.com/office/drawing/2014/main" id="{DCB8ECEB-B3A1-47F2-9FD3-A17AA595177E}"/>
              </a:ext>
            </a:extLst>
          </p:cNvPr>
          <p:cNvGraphicFramePr>
            <a:graphicFrameLocks noChangeAspect="1"/>
          </p:cNvGraphicFramePr>
          <p:nvPr>
            <p:extLst>
              <p:ext uri="{D42A27DB-BD31-4B8C-83A1-F6EECF244321}">
                <p14:modId xmlns:p14="http://schemas.microsoft.com/office/powerpoint/2010/main" val="1987833244"/>
              </p:ext>
            </p:extLst>
          </p:nvPr>
        </p:nvGraphicFramePr>
        <p:xfrm>
          <a:off x="2743230" y="1928525"/>
          <a:ext cx="722656" cy="895747"/>
        </p:xfrm>
        <a:graphic>
          <a:graphicData uri="http://schemas.openxmlformats.org/presentationml/2006/ole">
            <mc:AlternateContent xmlns:mc="http://schemas.openxmlformats.org/markup-compatibility/2006">
              <mc:Choice xmlns:v="urn:schemas-microsoft-com:vml" Requires="v">
                <p:oleObj spid="_x0000_s1352" name="CS ChemDraw Drawing" r:id="rId11" imgW="530280" imgH="657991" progId="ChemDraw.Document.6.0">
                  <p:embed/>
                </p:oleObj>
              </mc:Choice>
              <mc:Fallback>
                <p:oleObj name="CS ChemDraw Drawing" r:id="rId11" imgW="530280" imgH="657991" progId="ChemDraw.Document.6.0">
                  <p:embed/>
                  <p:pic>
                    <p:nvPicPr>
                      <p:cNvPr id="0" name=""/>
                      <p:cNvPicPr/>
                      <p:nvPr/>
                    </p:nvPicPr>
                    <p:blipFill>
                      <a:blip r:embed="rId12"/>
                      <a:stretch>
                        <a:fillRect/>
                      </a:stretch>
                    </p:blipFill>
                    <p:spPr>
                      <a:xfrm>
                        <a:off x="2743230" y="1928525"/>
                        <a:ext cx="722656" cy="895747"/>
                      </a:xfrm>
                      <a:prstGeom prst="rect">
                        <a:avLst/>
                      </a:prstGeom>
                    </p:spPr>
                  </p:pic>
                </p:oleObj>
              </mc:Fallback>
            </mc:AlternateContent>
          </a:graphicData>
        </a:graphic>
      </p:graphicFrame>
      <p:graphicFrame>
        <p:nvGraphicFramePr>
          <p:cNvPr id="5" name="Objeto 4">
            <a:extLst>
              <a:ext uri="{FF2B5EF4-FFF2-40B4-BE49-F238E27FC236}">
                <a16:creationId xmlns="" xmlns:a16="http://schemas.microsoft.com/office/drawing/2014/main" id="{E6DB9B4D-E506-44AD-B99E-877CA1C37ACD}"/>
              </a:ext>
            </a:extLst>
          </p:cNvPr>
          <p:cNvGraphicFramePr>
            <a:graphicFrameLocks noChangeAspect="1"/>
          </p:cNvGraphicFramePr>
          <p:nvPr>
            <p:extLst>
              <p:ext uri="{D42A27DB-BD31-4B8C-83A1-F6EECF244321}">
                <p14:modId xmlns:p14="http://schemas.microsoft.com/office/powerpoint/2010/main" val="840051779"/>
              </p:ext>
            </p:extLst>
          </p:nvPr>
        </p:nvGraphicFramePr>
        <p:xfrm>
          <a:off x="3753918" y="1659332"/>
          <a:ext cx="648184" cy="1177907"/>
        </p:xfrm>
        <a:graphic>
          <a:graphicData uri="http://schemas.openxmlformats.org/presentationml/2006/ole">
            <mc:AlternateContent xmlns:mc="http://schemas.openxmlformats.org/markup-compatibility/2006">
              <mc:Choice xmlns:v="urn:schemas-microsoft-com:vml" Requires="v">
                <p:oleObj spid="_x0000_s1353" name="CS ChemDraw Drawing" r:id="rId13" imgW="459929" imgH="836346" progId="ChemDraw.Document.6.0">
                  <p:embed/>
                </p:oleObj>
              </mc:Choice>
              <mc:Fallback>
                <p:oleObj name="CS ChemDraw Drawing" r:id="rId13" imgW="459929" imgH="836346" progId="ChemDraw.Document.6.0">
                  <p:embed/>
                  <p:pic>
                    <p:nvPicPr>
                      <p:cNvPr id="0" name=""/>
                      <p:cNvPicPr/>
                      <p:nvPr/>
                    </p:nvPicPr>
                    <p:blipFill>
                      <a:blip r:embed="rId14"/>
                      <a:stretch>
                        <a:fillRect/>
                      </a:stretch>
                    </p:blipFill>
                    <p:spPr>
                      <a:xfrm>
                        <a:off x="3753918" y="1659332"/>
                        <a:ext cx="648184" cy="1177907"/>
                      </a:xfrm>
                      <a:prstGeom prst="rect">
                        <a:avLst/>
                      </a:prstGeom>
                    </p:spPr>
                  </p:pic>
                </p:oleObj>
              </mc:Fallback>
            </mc:AlternateContent>
          </a:graphicData>
        </a:graphic>
      </p:graphicFrame>
      <p:graphicFrame>
        <p:nvGraphicFramePr>
          <p:cNvPr id="7" name="Objeto 6">
            <a:extLst>
              <a:ext uri="{FF2B5EF4-FFF2-40B4-BE49-F238E27FC236}">
                <a16:creationId xmlns="" xmlns:a16="http://schemas.microsoft.com/office/drawing/2014/main" id="{F8B13FC9-EE68-4CF9-981E-2D04888288E7}"/>
              </a:ext>
            </a:extLst>
          </p:cNvPr>
          <p:cNvGraphicFramePr>
            <a:graphicFrameLocks noChangeAspect="1"/>
          </p:cNvGraphicFramePr>
          <p:nvPr>
            <p:extLst>
              <p:ext uri="{D42A27DB-BD31-4B8C-83A1-F6EECF244321}">
                <p14:modId xmlns:p14="http://schemas.microsoft.com/office/powerpoint/2010/main" val="58275925"/>
              </p:ext>
            </p:extLst>
          </p:nvPr>
        </p:nvGraphicFramePr>
        <p:xfrm>
          <a:off x="4733925" y="1139825"/>
          <a:ext cx="1508125" cy="1654175"/>
        </p:xfrm>
        <a:graphic>
          <a:graphicData uri="http://schemas.openxmlformats.org/presentationml/2006/ole">
            <mc:AlternateContent xmlns:mc="http://schemas.openxmlformats.org/markup-compatibility/2006">
              <mc:Choice xmlns:v="urn:schemas-microsoft-com:vml" Requires="v">
                <p:oleObj spid="_x0000_s1354" name="CS ChemDraw Drawing" r:id="rId15" imgW="1113512" imgH="1222091" progId="ChemDraw.Document.6.0">
                  <p:embed/>
                </p:oleObj>
              </mc:Choice>
              <mc:Fallback>
                <p:oleObj name="CS ChemDraw Drawing" r:id="rId15" imgW="1113512" imgH="1222091" progId="ChemDraw.Document.6.0">
                  <p:embed/>
                  <p:pic>
                    <p:nvPicPr>
                      <p:cNvPr id="0" name=""/>
                      <p:cNvPicPr/>
                      <p:nvPr/>
                    </p:nvPicPr>
                    <p:blipFill>
                      <a:blip r:embed="rId16"/>
                      <a:stretch>
                        <a:fillRect/>
                      </a:stretch>
                    </p:blipFill>
                    <p:spPr>
                      <a:xfrm>
                        <a:off x="4733925" y="1139825"/>
                        <a:ext cx="1508125" cy="1654175"/>
                      </a:xfrm>
                      <a:prstGeom prst="rect">
                        <a:avLst/>
                      </a:prstGeom>
                    </p:spPr>
                  </p:pic>
                </p:oleObj>
              </mc:Fallback>
            </mc:AlternateContent>
          </a:graphicData>
        </a:graphic>
      </p:graphicFrame>
      <p:sp>
        <p:nvSpPr>
          <p:cNvPr id="39" name="Retângulo 38">
            <a:extLst>
              <a:ext uri="{FF2B5EF4-FFF2-40B4-BE49-F238E27FC236}">
                <a16:creationId xmlns="" xmlns:a16="http://schemas.microsoft.com/office/drawing/2014/main" id="{015BB438-7D49-4AC2-A707-7F22325C456C}"/>
              </a:ext>
            </a:extLst>
          </p:cNvPr>
          <p:cNvSpPr/>
          <p:nvPr/>
        </p:nvSpPr>
        <p:spPr>
          <a:xfrm>
            <a:off x="2667000" y="1074057"/>
            <a:ext cx="3627549" cy="17758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435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7" y="230187"/>
            <a:ext cx="8939096" cy="1325563"/>
          </a:xfrm>
        </p:spPr>
        <p:txBody>
          <a:bodyPr>
            <a:normAutofit/>
          </a:bodyPr>
          <a:lstStyle/>
          <a:p>
            <a:pPr marL="363538"/>
            <a:r>
              <a:rPr lang="en-US" dirty="0">
                <a:latin typeface="+mj-lt"/>
              </a:rPr>
              <a:t>A depolymerization strategy for the valorization of lignin </a:t>
            </a:r>
          </a:p>
        </p:txBody>
      </p:sp>
      <p:sp>
        <p:nvSpPr>
          <p:cNvPr id="3" name="Content Placeholder 2"/>
          <p:cNvSpPr>
            <a:spLocks noGrp="1"/>
          </p:cNvSpPr>
          <p:nvPr>
            <p:ph idx="1"/>
          </p:nvPr>
        </p:nvSpPr>
        <p:spPr>
          <a:xfrm>
            <a:off x="628650" y="2199814"/>
            <a:ext cx="7886700" cy="986643"/>
          </a:xfrm>
        </p:spPr>
        <p:txBody>
          <a:bodyPr/>
          <a:lstStyle/>
          <a:p>
            <a:pPr marL="0" indent="0" algn="ctr">
              <a:buNone/>
            </a:pPr>
            <a:r>
              <a:rPr lang="en-US" dirty="0"/>
              <a:t>With an addition of hydrogen and a selective catalyst, lignin can be broken down into phenols.</a:t>
            </a:r>
          </a:p>
        </p:txBody>
      </p:sp>
      <p:pic>
        <p:nvPicPr>
          <p:cNvPr id="7" name="Picture 6"/>
          <p:cNvPicPr>
            <a:picLocks noChangeAspect="1"/>
          </p:cNvPicPr>
          <p:nvPr/>
        </p:nvPicPr>
        <p:blipFill>
          <a:blip r:embed="rId2"/>
          <a:stretch>
            <a:fillRect/>
          </a:stretch>
        </p:blipFill>
        <p:spPr>
          <a:xfrm>
            <a:off x="730250" y="3522912"/>
            <a:ext cx="7591182" cy="1623708"/>
          </a:xfrm>
          <a:prstGeom prst="rect">
            <a:avLst/>
          </a:prstGeom>
        </p:spPr>
      </p:pic>
      <p:sp>
        <p:nvSpPr>
          <p:cNvPr id="4" name="TextBox 3"/>
          <p:cNvSpPr txBox="1"/>
          <p:nvPr/>
        </p:nvSpPr>
        <p:spPr>
          <a:xfrm>
            <a:off x="1808976" y="5256790"/>
            <a:ext cx="740908" cy="369332"/>
          </a:xfrm>
          <a:prstGeom prst="rect">
            <a:avLst/>
          </a:prstGeom>
          <a:noFill/>
        </p:spPr>
        <p:txBody>
          <a:bodyPr wrap="none" rtlCol="0">
            <a:spAutoFit/>
          </a:bodyPr>
          <a:lstStyle/>
          <a:p>
            <a:r>
              <a:rPr lang="en-US" dirty="0">
                <a:latin typeface="Calibri Regular" charset="0"/>
              </a:rPr>
              <a:t>Lignin</a:t>
            </a:r>
          </a:p>
        </p:txBody>
      </p:sp>
      <p:sp>
        <p:nvSpPr>
          <p:cNvPr id="5" name="TextBox 4"/>
          <p:cNvSpPr txBox="1"/>
          <p:nvPr/>
        </p:nvSpPr>
        <p:spPr>
          <a:xfrm>
            <a:off x="6657808" y="5256790"/>
            <a:ext cx="926857" cy="369332"/>
          </a:xfrm>
          <a:prstGeom prst="rect">
            <a:avLst/>
          </a:prstGeom>
          <a:noFill/>
        </p:spPr>
        <p:txBody>
          <a:bodyPr wrap="none" rtlCol="0">
            <a:spAutoFit/>
          </a:bodyPr>
          <a:lstStyle/>
          <a:p>
            <a:r>
              <a:rPr lang="en-US" dirty="0">
                <a:latin typeface="Calibri Regular" charset="0"/>
              </a:rPr>
              <a:t>Phenols</a:t>
            </a:r>
          </a:p>
        </p:txBody>
      </p:sp>
    </p:spTree>
    <p:extLst>
      <p:ext uri="{BB962C8B-B14F-4D97-AF65-F5344CB8AC3E}">
        <p14:creationId xmlns:p14="http://schemas.microsoft.com/office/powerpoint/2010/main" val="61007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84"/>
            <a:ext cx="8229600" cy="1143000"/>
          </a:xfrm>
        </p:spPr>
        <p:txBody>
          <a:bodyPr/>
          <a:lstStyle/>
          <a:p>
            <a:pPr marL="363538"/>
            <a:r>
              <a:rPr lang="en-US" dirty="0">
                <a:latin typeface="+mj-lt"/>
              </a:rPr>
              <a:t>Why use renewable feedstocks?</a:t>
            </a:r>
          </a:p>
        </p:txBody>
      </p:sp>
      <p:sp>
        <p:nvSpPr>
          <p:cNvPr id="3" name="Content Placeholder 2"/>
          <p:cNvSpPr>
            <a:spLocks noGrp="1"/>
          </p:cNvSpPr>
          <p:nvPr>
            <p:ph idx="1"/>
          </p:nvPr>
        </p:nvSpPr>
        <p:spPr>
          <a:xfrm>
            <a:off x="337452" y="1537263"/>
            <a:ext cx="8806548" cy="4994470"/>
          </a:xfrm>
        </p:spPr>
        <p:txBody>
          <a:bodyPr>
            <a:noAutofit/>
          </a:bodyPr>
          <a:lstStyle/>
          <a:p>
            <a:r>
              <a:rPr lang="en-US" sz="2400" dirty="0"/>
              <a:t>Economic reasons:</a:t>
            </a:r>
          </a:p>
          <a:p>
            <a:pPr marL="457200" lvl="1" indent="0">
              <a:buNone/>
            </a:pPr>
            <a:r>
              <a:rPr lang="en-US" sz="2100" dirty="0"/>
              <a:t>-   Inherent long-term tendency for petroleum price increases </a:t>
            </a:r>
          </a:p>
          <a:p>
            <a:pPr marL="711200" lvl="1" indent="-254000">
              <a:buNone/>
            </a:pPr>
            <a:r>
              <a:rPr lang="en-US" sz="2100" dirty="0"/>
              <a:t>-   A fluctuation of a few cents in crude oil price can result in massive price swings for downstream products</a:t>
            </a:r>
          </a:p>
          <a:p>
            <a:pPr marL="457200" lvl="1" indent="0">
              <a:buNone/>
            </a:pPr>
            <a:r>
              <a:rPr lang="en-US" sz="2100" dirty="0"/>
              <a:t>-   Constant decrease on cost of renewable resources</a:t>
            </a:r>
          </a:p>
          <a:p>
            <a:r>
              <a:rPr lang="en-US" sz="2400" dirty="0"/>
              <a:t>Scientific reasons:</a:t>
            </a:r>
          </a:p>
          <a:p>
            <a:pPr marL="457200" lvl="1" indent="0">
              <a:buNone/>
            </a:pPr>
            <a:r>
              <a:rPr lang="en-US" sz="2100" dirty="0"/>
              <a:t>-   Constant improvement of quality of renewable feedstocks</a:t>
            </a:r>
          </a:p>
          <a:p>
            <a:pPr marL="457200" lvl="1" indent="0">
              <a:buNone/>
            </a:pPr>
            <a:r>
              <a:rPr lang="en-US" sz="2100" dirty="0"/>
              <a:t>-   Modern plant breeding</a:t>
            </a:r>
          </a:p>
          <a:p>
            <a:pPr marL="457200" lvl="1" indent="0">
              <a:buNone/>
            </a:pPr>
            <a:r>
              <a:rPr lang="en-US" sz="2100" dirty="0"/>
              <a:t>-   Genetic manipulation</a:t>
            </a:r>
          </a:p>
          <a:p>
            <a:pPr marL="457200" lvl="1" indent="0">
              <a:buNone/>
            </a:pPr>
            <a:r>
              <a:rPr lang="en-US" sz="2100" dirty="0"/>
              <a:t>-   Breakthroughs in catalysis (enzymes, etc.)</a:t>
            </a:r>
          </a:p>
          <a:p>
            <a:r>
              <a:rPr lang="en-US" sz="2400" dirty="0"/>
              <a:t>Environmental reasons:</a:t>
            </a:r>
          </a:p>
          <a:p>
            <a:pPr marL="457200" lvl="1" indent="0">
              <a:buNone/>
            </a:pPr>
            <a:r>
              <a:rPr lang="en-US" sz="2100" dirty="0"/>
              <a:t>-   Biological compatibility (to an extent)</a:t>
            </a:r>
          </a:p>
          <a:p>
            <a:pPr marL="457200" lvl="1" indent="0">
              <a:buNone/>
            </a:pPr>
            <a:r>
              <a:rPr lang="en-US" sz="2100" dirty="0"/>
              <a:t>-   Use of waste streams (wood pulping, agriculture, etc.)</a:t>
            </a:r>
          </a:p>
        </p:txBody>
      </p:sp>
    </p:spTree>
    <p:extLst>
      <p:ext uri="{BB962C8B-B14F-4D97-AF65-F5344CB8AC3E}">
        <p14:creationId xmlns:p14="http://schemas.microsoft.com/office/powerpoint/2010/main" val="958930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628"/>
            <a:ext cx="7886700" cy="1325563"/>
          </a:xfrm>
        </p:spPr>
        <p:txBody>
          <a:bodyPr/>
          <a:lstStyle/>
          <a:p>
            <a:pPr marL="363538"/>
            <a:r>
              <a:rPr lang="en-US" dirty="0">
                <a:latin typeface="+mj-lt"/>
              </a:rPr>
              <a:t>Challenges with Renewables</a:t>
            </a:r>
          </a:p>
        </p:txBody>
      </p:sp>
      <p:sp>
        <p:nvSpPr>
          <p:cNvPr id="3" name="Content Placeholder 2"/>
          <p:cNvSpPr>
            <a:spLocks noGrp="1"/>
          </p:cNvSpPr>
          <p:nvPr>
            <p:ph idx="1"/>
          </p:nvPr>
        </p:nvSpPr>
        <p:spPr>
          <a:xfrm>
            <a:off x="607422" y="1412649"/>
            <a:ext cx="8214013" cy="5139505"/>
          </a:xfrm>
        </p:spPr>
        <p:txBody>
          <a:bodyPr>
            <a:normAutofit lnSpcReduction="10000"/>
          </a:bodyPr>
          <a:lstStyle/>
          <a:p>
            <a:r>
              <a:rPr lang="en-US" sz="2400" dirty="0"/>
              <a:t>Feedstock cultivation</a:t>
            </a:r>
          </a:p>
          <a:p>
            <a:pPr marL="457200" lvl="1" indent="0">
              <a:buNone/>
            </a:pPr>
            <a:r>
              <a:rPr lang="en-US" sz="2100" dirty="0"/>
              <a:t>-   Competition with food supply</a:t>
            </a:r>
          </a:p>
          <a:p>
            <a:pPr marL="457200" lvl="1" indent="0">
              <a:buNone/>
            </a:pPr>
            <a:r>
              <a:rPr lang="en-US" sz="2100" dirty="0"/>
              <a:t>-   Land demand</a:t>
            </a:r>
          </a:p>
          <a:p>
            <a:pPr marL="457200" lvl="1" indent="0">
              <a:buNone/>
            </a:pPr>
            <a:r>
              <a:rPr lang="en-US" sz="2100" dirty="0"/>
              <a:t>-   Nutritional needs</a:t>
            </a:r>
          </a:p>
          <a:p>
            <a:pPr marL="457200" lvl="1" indent="0">
              <a:buNone/>
            </a:pPr>
            <a:r>
              <a:rPr lang="en-US" sz="2100" dirty="0"/>
              <a:t>-   Diseases</a:t>
            </a:r>
          </a:p>
          <a:p>
            <a:pPr lvl="1">
              <a:buFontTx/>
              <a:buChar char="-"/>
            </a:pPr>
            <a:r>
              <a:rPr lang="en-US" sz="2100" dirty="0"/>
              <a:t> Initial investment</a:t>
            </a:r>
          </a:p>
          <a:p>
            <a:pPr lvl="1">
              <a:buFontTx/>
              <a:buChar char="-"/>
            </a:pPr>
            <a:endParaRPr lang="en-US" sz="800" dirty="0"/>
          </a:p>
          <a:p>
            <a:pPr>
              <a:spcBef>
                <a:spcPct val="0"/>
              </a:spcBef>
              <a:buClr>
                <a:srgbClr val="003300"/>
              </a:buClr>
              <a:buSzPct val="50000"/>
              <a:buFont typeface="Wingdings" charset="2"/>
              <a:buChar char="l"/>
            </a:pPr>
            <a:r>
              <a:rPr lang="en-GB" altLang="en-US" sz="2400" dirty="0"/>
              <a:t>Harvesting method to maximise yields and minimise degradation of product</a:t>
            </a:r>
          </a:p>
          <a:p>
            <a:pPr>
              <a:spcBef>
                <a:spcPct val="0"/>
              </a:spcBef>
              <a:buClr>
                <a:srgbClr val="003300"/>
              </a:buClr>
              <a:buSzPct val="50000"/>
              <a:buFont typeface="Wingdings" charset="2"/>
              <a:buChar char="l"/>
            </a:pPr>
            <a:endParaRPr lang="en-GB" altLang="en-US" sz="800" dirty="0"/>
          </a:p>
          <a:p>
            <a:pPr>
              <a:spcBef>
                <a:spcPct val="0"/>
              </a:spcBef>
              <a:buClr>
                <a:srgbClr val="003300"/>
              </a:buClr>
              <a:buSzPct val="50000"/>
              <a:buFont typeface="Wingdings" charset="2"/>
              <a:buChar char="l"/>
            </a:pPr>
            <a:r>
              <a:rPr lang="en-GB" altLang="en-US" sz="2400" dirty="0"/>
              <a:t>Post harvest processing</a:t>
            </a:r>
          </a:p>
          <a:p>
            <a:pPr>
              <a:spcBef>
                <a:spcPct val="0"/>
              </a:spcBef>
              <a:buClr>
                <a:srgbClr val="003300"/>
              </a:buClr>
              <a:buSzPct val="50000"/>
              <a:buFont typeface="Wingdings" charset="2"/>
              <a:buChar char="l"/>
            </a:pPr>
            <a:endParaRPr lang="en-GB" altLang="en-US" sz="800" dirty="0"/>
          </a:p>
          <a:p>
            <a:pPr>
              <a:spcBef>
                <a:spcPct val="0"/>
              </a:spcBef>
              <a:buClr>
                <a:srgbClr val="003300"/>
              </a:buClr>
              <a:buSzPct val="50000"/>
              <a:buFont typeface="Wingdings" charset="2"/>
              <a:buChar char="l"/>
            </a:pPr>
            <a:r>
              <a:rPr lang="en-GB" altLang="en-US" sz="2400" dirty="0"/>
              <a:t>Product extraction and purification</a:t>
            </a:r>
          </a:p>
          <a:p>
            <a:pPr>
              <a:spcBef>
                <a:spcPct val="0"/>
              </a:spcBef>
              <a:buClr>
                <a:srgbClr val="003300"/>
              </a:buClr>
              <a:buSzPct val="50000"/>
              <a:buFont typeface="Wingdings" charset="2"/>
              <a:buChar char="l"/>
            </a:pPr>
            <a:endParaRPr lang="en-GB" altLang="en-US" sz="800" dirty="0"/>
          </a:p>
          <a:p>
            <a:pPr>
              <a:spcBef>
                <a:spcPct val="0"/>
              </a:spcBef>
              <a:buClr>
                <a:srgbClr val="003300"/>
              </a:buClr>
              <a:buSzPct val="50000"/>
              <a:buFont typeface="Wingdings" charset="2"/>
              <a:buChar char="l"/>
            </a:pPr>
            <a:r>
              <a:rPr lang="en-GB" altLang="en-US" sz="2400" dirty="0"/>
              <a:t>Product standardization</a:t>
            </a:r>
          </a:p>
          <a:p>
            <a:pPr>
              <a:spcBef>
                <a:spcPct val="0"/>
              </a:spcBef>
              <a:buClr>
                <a:srgbClr val="003300"/>
              </a:buClr>
              <a:buSzPct val="50000"/>
              <a:buFont typeface="Wingdings" charset="2"/>
              <a:buChar char="l"/>
            </a:pPr>
            <a:endParaRPr lang="en-GB" altLang="en-US" sz="800" dirty="0"/>
          </a:p>
          <a:p>
            <a:pPr>
              <a:spcBef>
                <a:spcPct val="0"/>
              </a:spcBef>
              <a:buClr>
                <a:srgbClr val="003300"/>
              </a:buClr>
              <a:buSzPct val="50000"/>
              <a:buFont typeface="Wingdings" charset="2"/>
              <a:buChar char="l"/>
            </a:pPr>
            <a:r>
              <a:rPr lang="en-GB" altLang="en-US" sz="2400" dirty="0"/>
              <a:t>Complexity </a:t>
            </a:r>
          </a:p>
          <a:p>
            <a:pPr>
              <a:spcBef>
                <a:spcPct val="0"/>
              </a:spcBef>
              <a:buClr>
                <a:srgbClr val="003300"/>
              </a:buClr>
              <a:buSzPct val="50000"/>
              <a:buFont typeface="Wingdings" charset="2"/>
              <a:buChar char="l"/>
            </a:pPr>
            <a:endParaRPr lang="en-GB" altLang="en-US" sz="800" dirty="0"/>
          </a:p>
          <a:p>
            <a:pPr>
              <a:spcBef>
                <a:spcPct val="0"/>
              </a:spcBef>
              <a:buClr>
                <a:srgbClr val="003300"/>
              </a:buClr>
              <a:buSzPct val="50000"/>
              <a:buFont typeface="Wingdings" charset="2"/>
              <a:buChar char="l"/>
            </a:pPr>
            <a:r>
              <a:rPr lang="en-GB" altLang="en-US" sz="2400" dirty="0"/>
              <a:t>Product storage, packing, and distribution</a:t>
            </a:r>
          </a:p>
          <a:p>
            <a:pPr>
              <a:spcBef>
                <a:spcPct val="0"/>
              </a:spcBef>
              <a:buClr>
                <a:srgbClr val="003300"/>
              </a:buClr>
              <a:buSzPct val="50000"/>
              <a:buFont typeface="Wingdings" charset="2"/>
              <a:buChar char="l"/>
            </a:pPr>
            <a:endParaRPr lang="en-GB" altLang="en-US" sz="800" dirty="0"/>
          </a:p>
          <a:p>
            <a:pPr>
              <a:spcBef>
                <a:spcPct val="0"/>
              </a:spcBef>
              <a:buClr>
                <a:srgbClr val="003300"/>
              </a:buClr>
              <a:buSzPct val="50000"/>
              <a:buFont typeface="Wingdings" charset="2"/>
              <a:buChar char="l"/>
            </a:pPr>
            <a:r>
              <a:rPr lang="en-GB" altLang="en-US" sz="2400" dirty="0"/>
              <a:t>New methodologies for alternative feedstocks</a:t>
            </a:r>
            <a:endParaRPr lang="en-US" sz="2000" dirty="0"/>
          </a:p>
          <a:p>
            <a:endParaRPr lang="en-US" sz="2400" dirty="0"/>
          </a:p>
        </p:txBody>
      </p:sp>
    </p:spTree>
    <p:extLst>
      <p:ext uri="{BB962C8B-B14F-4D97-AF65-F5344CB8AC3E}">
        <p14:creationId xmlns:p14="http://schemas.microsoft.com/office/powerpoint/2010/main" val="203397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ctrTitle"/>
          </p:nvPr>
        </p:nvSpPr>
        <p:spPr>
          <a:xfrm>
            <a:off x="678180" y="3309258"/>
            <a:ext cx="7772400" cy="1143000"/>
          </a:xfrm>
          <a:noFill/>
        </p:spPr>
        <p:txBody>
          <a:bodyPr anchor="ctr">
            <a:noAutofit/>
          </a:bodyPr>
          <a:lstStyle/>
          <a:p>
            <a:pPr algn="ctr"/>
            <a:r>
              <a:rPr lang="en-US" altLang="x-none" sz="3200" b="1" dirty="0">
                <a:latin typeface="Calibri Regular" charset="0"/>
                <a:ea typeface="ＭＳ Ｐゴシック" charset="-128"/>
              </a:rPr>
              <a:t>PRINCIPLE 7</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A raw material or feedstock should be renewable rather than depleting wherever technically and economically practicable.</a:t>
            </a:r>
          </a:p>
        </p:txBody>
      </p:sp>
      <p:sp>
        <p:nvSpPr>
          <p:cNvPr id="4" name="Rectangle 3"/>
          <p:cNvSpPr/>
          <p:nvPr/>
        </p:nvSpPr>
        <p:spPr>
          <a:xfrm>
            <a:off x="487680" y="929640"/>
            <a:ext cx="8153400" cy="5288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2" name="CaixaDeTexto 1">
            <a:extLst>
              <a:ext uri="{FF2B5EF4-FFF2-40B4-BE49-F238E27FC236}">
                <a16:creationId xmlns="" xmlns:a16="http://schemas.microsoft.com/office/drawing/2014/main" id="{B7D47CA0-71A2-41D9-B593-FC28F89855E9}"/>
              </a:ext>
            </a:extLst>
          </p:cNvPr>
          <p:cNvSpPr txBox="1"/>
          <p:nvPr/>
        </p:nvSpPr>
        <p:spPr>
          <a:xfrm>
            <a:off x="487680" y="381000"/>
            <a:ext cx="1309397" cy="523220"/>
          </a:xfrm>
          <a:prstGeom prst="rect">
            <a:avLst/>
          </a:prstGeom>
          <a:noFill/>
        </p:spPr>
        <p:txBody>
          <a:bodyPr wrap="none" rtlCol="0">
            <a:spAutoFit/>
          </a:bodyPr>
          <a:lstStyle/>
          <a:p>
            <a:r>
              <a:rPr lang="en-US" sz="2800" i="1" dirty="0"/>
              <a:t>Recap…</a:t>
            </a:r>
          </a:p>
        </p:txBody>
      </p:sp>
    </p:spTree>
    <p:extLst>
      <p:ext uri="{BB962C8B-B14F-4D97-AF65-F5344CB8AC3E}">
        <p14:creationId xmlns:p14="http://schemas.microsoft.com/office/powerpoint/2010/main" val="2875224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1064"/>
            <a:ext cx="7772400" cy="2387600"/>
          </a:xfrm>
        </p:spPr>
        <p:txBody>
          <a:bodyPr>
            <a:normAutofit/>
          </a:bodyPr>
          <a:lstStyle/>
          <a:p>
            <a:r>
              <a:rPr lang="en-US" sz="6600" dirty="0">
                <a:latin typeface="+mj-lt"/>
              </a:rPr>
              <a:t>Areas of Research in Green Chemistry</a:t>
            </a:r>
          </a:p>
        </p:txBody>
      </p:sp>
      <p:sp>
        <p:nvSpPr>
          <p:cNvPr id="3" name="Subtitle 2"/>
          <p:cNvSpPr>
            <a:spLocks noGrp="1"/>
          </p:cNvSpPr>
          <p:nvPr>
            <p:ph type="subTitle" idx="1"/>
          </p:nvPr>
        </p:nvSpPr>
        <p:spPr>
          <a:xfrm>
            <a:off x="1143000" y="4435882"/>
            <a:ext cx="6858000" cy="1655762"/>
          </a:xfrm>
        </p:spPr>
        <p:txBody>
          <a:bodyPr>
            <a:normAutofit/>
          </a:bodyPr>
          <a:lstStyle/>
          <a:p>
            <a:r>
              <a:rPr lang="en-US" sz="2800" dirty="0">
                <a:latin typeface="+mj-lt"/>
              </a:rPr>
              <a:t>CATALYSIS</a:t>
            </a:r>
          </a:p>
        </p:txBody>
      </p:sp>
    </p:spTree>
    <p:extLst>
      <p:ext uri="{BB962C8B-B14F-4D97-AF65-F5344CB8AC3E}">
        <p14:creationId xmlns:p14="http://schemas.microsoft.com/office/powerpoint/2010/main" val="486835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ctrTitle"/>
          </p:nvPr>
        </p:nvSpPr>
        <p:spPr>
          <a:xfrm>
            <a:off x="678180" y="3102429"/>
            <a:ext cx="7772400" cy="1143000"/>
          </a:xfrm>
          <a:noFill/>
        </p:spPr>
        <p:txBody>
          <a:bodyPr anchor="ctr">
            <a:noAutofit/>
          </a:bodyPr>
          <a:lstStyle/>
          <a:p>
            <a:pPr algn="ctr"/>
            <a:r>
              <a:rPr lang="en-US" altLang="x-none" sz="3200" b="1" dirty="0">
                <a:latin typeface="Calibri Regular" charset="0"/>
                <a:ea typeface="ＭＳ Ｐゴシック" charset="-128"/>
              </a:rPr>
              <a:t>PRINCIPLE 9</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Catalytic reagents (as selective as possible) are superior to stoichiometric reagents.</a:t>
            </a:r>
          </a:p>
        </p:txBody>
      </p:sp>
      <p:sp>
        <p:nvSpPr>
          <p:cNvPr id="4" name="Rectangle 3"/>
          <p:cNvSpPr/>
          <p:nvPr/>
        </p:nvSpPr>
        <p:spPr>
          <a:xfrm>
            <a:off x="487680" y="841830"/>
            <a:ext cx="8153400" cy="53760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Tree>
    <p:extLst>
      <p:ext uri="{BB962C8B-B14F-4D97-AF65-F5344CB8AC3E}">
        <p14:creationId xmlns:p14="http://schemas.microsoft.com/office/powerpoint/2010/main" val="7935388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8745"/>
            <a:ext cx="7886700" cy="1325563"/>
          </a:xfrm>
        </p:spPr>
        <p:txBody>
          <a:bodyPr/>
          <a:lstStyle/>
          <a:p>
            <a:pPr marL="365125" indent="-9525"/>
            <a:r>
              <a:rPr lang="en-US" dirty="0">
                <a:latin typeface="+mj-lt"/>
              </a:rPr>
              <a:t>What is a Catalyst?</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0396" y="3492551"/>
            <a:ext cx="4278702" cy="2909739"/>
          </a:xfrm>
          <a:prstGeom prst="rect">
            <a:avLst/>
          </a:prstGeom>
        </p:spPr>
      </p:pic>
      <p:sp>
        <p:nvSpPr>
          <p:cNvPr id="4" name="Rectangle 3"/>
          <p:cNvSpPr/>
          <p:nvPr/>
        </p:nvSpPr>
        <p:spPr>
          <a:xfrm>
            <a:off x="739459" y="1550502"/>
            <a:ext cx="7714233" cy="830997"/>
          </a:xfrm>
          <a:prstGeom prst="rect">
            <a:avLst/>
          </a:prstGeom>
        </p:spPr>
        <p:txBody>
          <a:bodyPr wrap="square">
            <a:spAutoFit/>
          </a:bodyPr>
          <a:lstStyle/>
          <a:p>
            <a:r>
              <a:rPr lang="en-US" sz="2000" dirty="0">
                <a:solidFill>
                  <a:srgbClr val="222222"/>
                </a:solidFill>
                <a:latin typeface="Calibri Regular" charset="0"/>
                <a:sym typeface="Wingdings" panose="05000000000000000000" pitchFamily="2" charset="2"/>
              </a:rPr>
              <a:t></a:t>
            </a:r>
            <a:r>
              <a:rPr lang="en-US" sz="2400" dirty="0">
                <a:solidFill>
                  <a:srgbClr val="222222"/>
                </a:solidFill>
                <a:latin typeface="Calibri Regular" charset="0"/>
                <a:sym typeface="Wingdings" panose="05000000000000000000" pitchFamily="2" charset="2"/>
              </a:rPr>
              <a:t> </a:t>
            </a:r>
            <a:r>
              <a:rPr lang="en-US" sz="2400" dirty="0">
                <a:solidFill>
                  <a:srgbClr val="222222"/>
                </a:solidFill>
                <a:latin typeface="Calibri Regular" charset="0"/>
              </a:rPr>
              <a:t>A substance that increases the rate of a chemical reaction without itself undergoing any permanent chemical change.</a:t>
            </a:r>
            <a:endParaRPr lang="en-US" sz="2400" dirty="0">
              <a:latin typeface="Calibri Regular" charset="0"/>
            </a:endParaRPr>
          </a:p>
        </p:txBody>
      </p:sp>
      <p:sp>
        <p:nvSpPr>
          <p:cNvPr id="6" name="Rounded Rectangle 5"/>
          <p:cNvSpPr/>
          <p:nvPr/>
        </p:nvSpPr>
        <p:spPr>
          <a:xfrm>
            <a:off x="1136385" y="3564970"/>
            <a:ext cx="237241" cy="22209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8" name="Pie 7"/>
          <p:cNvSpPr/>
          <p:nvPr/>
        </p:nvSpPr>
        <p:spPr>
          <a:xfrm>
            <a:off x="997192" y="4132461"/>
            <a:ext cx="515629" cy="509872"/>
          </a:xfrm>
          <a:prstGeom prst="pi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Regular" charset="0"/>
            </a:endParaRPr>
          </a:p>
        </p:txBody>
      </p:sp>
      <p:sp>
        <p:nvSpPr>
          <p:cNvPr id="10" name="Pie 9"/>
          <p:cNvSpPr/>
          <p:nvPr/>
        </p:nvSpPr>
        <p:spPr>
          <a:xfrm>
            <a:off x="2035711" y="3055098"/>
            <a:ext cx="515629" cy="509872"/>
          </a:xfrm>
          <a:prstGeom prst="pi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Regular" charset="0"/>
            </a:endParaRPr>
          </a:p>
        </p:txBody>
      </p:sp>
      <p:sp>
        <p:nvSpPr>
          <p:cNvPr id="11" name="Rounded Rectangle 10"/>
          <p:cNvSpPr/>
          <p:nvPr/>
        </p:nvSpPr>
        <p:spPr>
          <a:xfrm>
            <a:off x="2472506" y="2898859"/>
            <a:ext cx="237241" cy="22209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cxnSp>
        <p:nvCxnSpPr>
          <p:cNvPr id="13" name="Straight Connector 12"/>
          <p:cNvCxnSpPr>
            <a:stCxn id="11" idx="1"/>
          </p:cNvCxnSpPr>
          <p:nvPr/>
        </p:nvCxnSpPr>
        <p:spPr>
          <a:xfrm flipH="1">
            <a:off x="2293525" y="3009908"/>
            <a:ext cx="178981" cy="18579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H="1">
            <a:off x="2424046" y="3120957"/>
            <a:ext cx="178981" cy="18579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2308712" y="3120957"/>
            <a:ext cx="178981" cy="18579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Pie 15"/>
          <p:cNvSpPr/>
          <p:nvPr/>
        </p:nvSpPr>
        <p:spPr>
          <a:xfrm>
            <a:off x="4080947" y="4884994"/>
            <a:ext cx="515629" cy="509872"/>
          </a:xfrm>
          <a:prstGeom prst="pi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alibri Regular" charset="0"/>
            </a:endParaRPr>
          </a:p>
        </p:txBody>
      </p:sp>
      <p:sp>
        <p:nvSpPr>
          <p:cNvPr id="17" name="Rounded Rectangle 16"/>
          <p:cNvSpPr/>
          <p:nvPr/>
        </p:nvSpPr>
        <p:spPr>
          <a:xfrm>
            <a:off x="4333749" y="4917832"/>
            <a:ext cx="237241" cy="222098"/>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20" name="Rectangle 19"/>
          <p:cNvSpPr/>
          <p:nvPr/>
        </p:nvSpPr>
        <p:spPr>
          <a:xfrm>
            <a:off x="997192" y="2898859"/>
            <a:ext cx="752435" cy="3153774"/>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21" name="Rectangle 20"/>
          <p:cNvSpPr/>
          <p:nvPr/>
        </p:nvSpPr>
        <p:spPr>
          <a:xfrm>
            <a:off x="1749627" y="2898859"/>
            <a:ext cx="1386840" cy="3153774"/>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22" name="Rectangle 21"/>
          <p:cNvSpPr/>
          <p:nvPr/>
        </p:nvSpPr>
        <p:spPr>
          <a:xfrm>
            <a:off x="3125882" y="2898859"/>
            <a:ext cx="1712631" cy="3153774"/>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5" name="TextBox 4"/>
          <p:cNvSpPr txBox="1"/>
          <p:nvPr/>
        </p:nvSpPr>
        <p:spPr>
          <a:xfrm>
            <a:off x="0" y="6488668"/>
            <a:ext cx="1311000" cy="276999"/>
          </a:xfrm>
          <a:prstGeom prst="rect">
            <a:avLst/>
          </a:prstGeom>
          <a:noFill/>
        </p:spPr>
        <p:txBody>
          <a:bodyPr wrap="none" rtlCol="0">
            <a:spAutoFit/>
          </a:bodyPr>
          <a:lstStyle/>
          <a:p>
            <a:r>
              <a:rPr lang="en-US" sz="1200" dirty="0">
                <a:latin typeface="Calibri Regular" charset="0"/>
              </a:rPr>
              <a:t>Source: Wikipedia</a:t>
            </a:r>
          </a:p>
        </p:txBody>
      </p:sp>
      <p:sp>
        <p:nvSpPr>
          <p:cNvPr id="7" name="TextBox 6"/>
          <p:cNvSpPr txBox="1"/>
          <p:nvPr/>
        </p:nvSpPr>
        <p:spPr>
          <a:xfrm>
            <a:off x="5265233" y="3284681"/>
            <a:ext cx="3588256" cy="2616101"/>
          </a:xfrm>
          <a:prstGeom prst="rect">
            <a:avLst/>
          </a:prstGeom>
          <a:noFill/>
        </p:spPr>
        <p:txBody>
          <a:bodyPr wrap="square" rtlCol="0">
            <a:spAutoFit/>
          </a:bodyPr>
          <a:lstStyle/>
          <a:p>
            <a:r>
              <a:rPr lang="en-US" sz="2000" dirty="0">
                <a:latin typeface="Calibri Regular" charset="0"/>
              </a:rPr>
              <a:t>Advantages:</a:t>
            </a:r>
          </a:p>
          <a:p>
            <a:endParaRPr lang="en-US" sz="400" dirty="0">
              <a:latin typeface="Calibri Regular" charset="0"/>
            </a:endParaRPr>
          </a:p>
          <a:p>
            <a:pPr marL="365125" indent="-182563">
              <a:buFont typeface="Arial" charset="0"/>
              <a:buChar char="•"/>
            </a:pPr>
            <a:r>
              <a:rPr lang="en-US" sz="2000" dirty="0">
                <a:latin typeface="Calibri Regular" charset="0"/>
              </a:rPr>
              <a:t>Lowers activation energy of the reaction</a:t>
            </a:r>
          </a:p>
          <a:p>
            <a:pPr marL="365125" indent="-182563">
              <a:buFont typeface="Arial" charset="0"/>
              <a:buChar char="•"/>
            </a:pPr>
            <a:r>
              <a:rPr lang="en-US" sz="2000" dirty="0">
                <a:latin typeface="Calibri Regular" charset="0"/>
              </a:rPr>
              <a:t>Can be recycled and reused</a:t>
            </a:r>
          </a:p>
          <a:p>
            <a:pPr marL="365125" indent="-182563">
              <a:buFont typeface="Arial" charset="0"/>
              <a:buChar char="•"/>
            </a:pPr>
            <a:r>
              <a:rPr lang="en-US" sz="2000" dirty="0">
                <a:latin typeface="Calibri Regular" charset="0"/>
              </a:rPr>
              <a:t>It is used in minuscule amounts</a:t>
            </a:r>
          </a:p>
          <a:p>
            <a:pPr marL="365125" indent="-182563">
              <a:buFont typeface="Arial" charset="0"/>
              <a:buChar char="•"/>
            </a:pPr>
            <a:r>
              <a:rPr lang="en-US" sz="2000" dirty="0">
                <a:latin typeface="Calibri Regular" charset="0"/>
              </a:rPr>
              <a:t>Shortens reaction time</a:t>
            </a:r>
          </a:p>
          <a:p>
            <a:endParaRPr lang="en-US" sz="2000" dirty="0">
              <a:latin typeface="Calibri Regular" charset="0"/>
            </a:endParaRPr>
          </a:p>
        </p:txBody>
      </p:sp>
    </p:spTree>
    <p:extLst>
      <p:ext uri="{BB962C8B-B14F-4D97-AF65-F5344CB8AC3E}">
        <p14:creationId xmlns:p14="http://schemas.microsoft.com/office/powerpoint/2010/main" val="200812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48706592"/>
              </p:ext>
            </p:extLst>
          </p:nvPr>
        </p:nvGraphicFramePr>
        <p:xfrm>
          <a:off x="548639" y="1682631"/>
          <a:ext cx="8135490" cy="1890352"/>
        </p:xfrm>
        <a:graphic>
          <a:graphicData uri="http://schemas.openxmlformats.org/drawingml/2006/table">
            <a:tbl>
              <a:tblPr/>
              <a:tblGrid>
                <a:gridCol w="4067745">
                  <a:extLst>
                    <a:ext uri="{9D8B030D-6E8A-4147-A177-3AD203B41FA5}">
                      <a16:colId xmlns="" xmlns:a16="http://schemas.microsoft.com/office/drawing/2014/main" val="20000"/>
                    </a:ext>
                  </a:extLst>
                </a:gridCol>
                <a:gridCol w="4067745">
                  <a:extLst>
                    <a:ext uri="{9D8B030D-6E8A-4147-A177-3AD203B41FA5}">
                      <a16:colId xmlns="" xmlns:a16="http://schemas.microsoft.com/office/drawing/2014/main" val="20001"/>
                    </a:ext>
                  </a:extLst>
                </a:gridCol>
              </a:tblGrid>
              <a:tr h="265903">
                <a:tc>
                  <a:txBody>
                    <a:bodyPr/>
                    <a:lstStyle/>
                    <a:p>
                      <a:pPr algn="ctr" fontAlgn="t"/>
                      <a:r>
                        <a:rPr lang="en-US" sz="1400" b="1" i="0" dirty="0">
                          <a:effectLst/>
                          <a:latin typeface="Calibri Regular" charset="0"/>
                        </a:rPr>
                        <a:t>Catalyst</a:t>
                      </a:r>
                    </a:p>
                  </a:txBody>
                  <a:tcPr marL="58553" marR="36596" marT="58553" marB="14638" anchor="ctr">
                    <a:lnL>
                      <a:noFill/>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B101"/>
                    </a:solidFill>
                  </a:tcPr>
                </a:tc>
                <a:tc>
                  <a:txBody>
                    <a:bodyPr/>
                    <a:lstStyle/>
                    <a:p>
                      <a:pPr algn="ctr" fontAlgn="t"/>
                      <a:r>
                        <a:rPr lang="en-US" sz="1400" b="1" i="0" dirty="0">
                          <a:effectLst/>
                          <a:latin typeface="Calibri Regular" charset="0"/>
                        </a:rPr>
                        <a:t>Reactions catalyzed</a:t>
                      </a: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2B101"/>
                    </a:solidFill>
                  </a:tcPr>
                </a:tc>
                <a:extLst>
                  <a:ext uri="{0D108BD9-81ED-4DB2-BD59-A6C34878D82A}">
                    <a16:rowId xmlns="" xmlns:a16="http://schemas.microsoft.com/office/drawing/2014/main" val="10000"/>
                  </a:ext>
                </a:extLst>
              </a:tr>
              <a:tr h="265903">
                <a:tc>
                  <a:txBody>
                    <a:bodyPr/>
                    <a:lstStyle/>
                    <a:p>
                      <a:pPr algn="ctr" fontAlgn="t"/>
                      <a:r>
                        <a:rPr lang="en-US" sz="1400" b="0" i="0" dirty="0">
                          <a:effectLst/>
                          <a:latin typeface="Calibri Regular" charset="0"/>
                        </a:rPr>
                        <a:t>Iron oxide</a:t>
                      </a: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8EEE2"/>
                    </a:solidFill>
                  </a:tcPr>
                </a:tc>
                <a:tc>
                  <a:txBody>
                    <a:bodyPr/>
                    <a:lstStyle/>
                    <a:p>
                      <a:pPr algn="ctr" fontAlgn="t"/>
                      <a:r>
                        <a:rPr lang="en-US" sz="1400" b="0" i="0" dirty="0">
                          <a:effectLst/>
                          <a:latin typeface="Calibri Regular" charset="0"/>
                        </a:rPr>
                        <a:t>Ammonia from nitrogen and hydrogen</a:t>
                      </a: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8EEE2"/>
                    </a:solidFill>
                  </a:tcPr>
                </a:tc>
                <a:extLst>
                  <a:ext uri="{0D108BD9-81ED-4DB2-BD59-A6C34878D82A}">
                    <a16:rowId xmlns="" xmlns:a16="http://schemas.microsoft.com/office/drawing/2014/main" val="10001"/>
                  </a:ext>
                </a:extLst>
              </a:tr>
              <a:tr h="661874">
                <a:tc>
                  <a:txBody>
                    <a:bodyPr/>
                    <a:lstStyle/>
                    <a:p>
                      <a:pPr algn="ctr" fontAlgn="t"/>
                      <a:r>
                        <a:rPr lang="en-US" sz="1400" b="0" i="0" dirty="0">
                          <a:effectLst/>
                          <a:latin typeface="Calibri Regular" charset="0"/>
                        </a:rPr>
                        <a:t>Chromiu</a:t>
                      </a:r>
                      <a:r>
                        <a:rPr lang="en-US" sz="1400" b="0" i="0" baseline="0" dirty="0">
                          <a:effectLst/>
                          <a:latin typeface="Calibri Regular" charset="0"/>
                        </a:rPr>
                        <a:t>m-Molybdenum Alloy</a:t>
                      </a:r>
                    </a:p>
                    <a:p>
                      <a:pPr algn="ctr" fontAlgn="t"/>
                      <a:r>
                        <a:rPr lang="en-US" sz="1400" b="0" i="0" baseline="0" dirty="0">
                          <a:effectLst/>
                          <a:latin typeface="Calibri Regular" charset="0"/>
                        </a:rPr>
                        <a:t>Nickel-Molybdenum Alloy</a:t>
                      </a:r>
                    </a:p>
                    <a:p>
                      <a:pPr algn="ctr" fontAlgn="t"/>
                      <a:r>
                        <a:rPr lang="en-US" sz="1400" b="0" i="0" baseline="0" dirty="0">
                          <a:effectLst/>
                          <a:latin typeface="Calibri Regular" charset="0"/>
                        </a:rPr>
                        <a:t>Zeolite (Porous Aluminum and Silica Oxide)</a:t>
                      </a: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DFBD"/>
                    </a:solidFill>
                  </a:tcPr>
                </a:tc>
                <a:tc>
                  <a:txBody>
                    <a:bodyPr/>
                    <a:lstStyle/>
                    <a:p>
                      <a:pPr algn="ctr" fontAlgn="t"/>
                      <a:r>
                        <a:rPr lang="en-US" sz="1400" b="0" i="0" baseline="0" dirty="0">
                          <a:effectLst/>
                          <a:latin typeface="Calibri Regular" charset="0"/>
                        </a:rPr>
                        <a:t>Petroleum Industry</a:t>
                      </a: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DFBD"/>
                    </a:solidFill>
                  </a:tcPr>
                </a:tc>
                <a:extLst>
                  <a:ext uri="{0D108BD9-81ED-4DB2-BD59-A6C34878D82A}">
                    <a16:rowId xmlns="" xmlns:a16="http://schemas.microsoft.com/office/drawing/2014/main" val="10002"/>
                  </a:ext>
                </a:extLst>
              </a:tr>
              <a:tr h="317428">
                <a:tc>
                  <a:txBody>
                    <a:bodyPr/>
                    <a:lstStyle/>
                    <a:p>
                      <a:pPr algn="ctr" fontAlgn="t"/>
                      <a:r>
                        <a:rPr lang="en-US" sz="1400" b="0" i="0" dirty="0">
                          <a:effectLst/>
                          <a:latin typeface="Calibri Regular" charset="0"/>
                        </a:rPr>
                        <a:t>Acid (HCl, H</a:t>
                      </a:r>
                      <a:r>
                        <a:rPr lang="en-US" sz="1400" b="0" i="0" baseline="-25000" dirty="0">
                          <a:effectLst/>
                          <a:latin typeface="Calibri Regular" charset="0"/>
                        </a:rPr>
                        <a:t>2</a:t>
                      </a:r>
                      <a:r>
                        <a:rPr lang="en-US" sz="1400" b="0" i="0" dirty="0">
                          <a:effectLst/>
                          <a:latin typeface="Calibri Regular" charset="0"/>
                        </a:rPr>
                        <a:t>SO</a:t>
                      </a:r>
                      <a:r>
                        <a:rPr lang="en-US" sz="1400" b="0" i="0" baseline="-25000" dirty="0">
                          <a:effectLst/>
                          <a:latin typeface="Calibri Regular" charset="0"/>
                        </a:rPr>
                        <a:t>4</a:t>
                      </a:r>
                      <a:r>
                        <a:rPr lang="en-US" sz="1400" b="0" i="0" dirty="0">
                          <a:effectLst/>
                          <a:latin typeface="Calibri Regular" charset="0"/>
                        </a:rPr>
                        <a:t>,</a:t>
                      </a:r>
                      <a:r>
                        <a:rPr lang="en-US" sz="1400" b="0" i="0" baseline="0" dirty="0">
                          <a:effectLst/>
                          <a:latin typeface="Calibri Regular" charset="0"/>
                        </a:rPr>
                        <a:t> HNO</a:t>
                      </a:r>
                      <a:r>
                        <a:rPr lang="en-US" sz="1400" b="0" i="0" baseline="-25000" dirty="0">
                          <a:effectLst/>
                          <a:latin typeface="Calibri Regular" charset="0"/>
                        </a:rPr>
                        <a:t>3</a:t>
                      </a:r>
                      <a:r>
                        <a:rPr lang="en-US" sz="1400" b="0" i="0" baseline="0" dirty="0">
                          <a:effectLst/>
                          <a:latin typeface="Calibri Regular" charset="0"/>
                        </a:rPr>
                        <a:t>)</a:t>
                      </a:r>
                      <a:endParaRPr lang="en-US" sz="1400" b="0" i="0" dirty="0">
                        <a:effectLst/>
                        <a:latin typeface="Calibri Regular" charset="0"/>
                      </a:endParaRP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DFBD"/>
                    </a:solidFill>
                  </a:tcPr>
                </a:tc>
                <a:tc>
                  <a:txBody>
                    <a:bodyPr/>
                    <a:lstStyle/>
                    <a:p>
                      <a:pPr algn="ctr" fontAlgn="t"/>
                      <a:r>
                        <a:rPr lang="en-US" sz="1400" b="0" i="0" baseline="0" dirty="0">
                          <a:effectLst/>
                          <a:latin typeface="Calibri Regular" charset="0"/>
                        </a:rPr>
                        <a:t>Many organic reactions</a:t>
                      </a: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DFBD"/>
                    </a:solidFill>
                  </a:tcPr>
                </a:tc>
                <a:extLst>
                  <a:ext uri="{0D108BD9-81ED-4DB2-BD59-A6C34878D82A}">
                    <a16:rowId xmlns="" xmlns:a16="http://schemas.microsoft.com/office/drawing/2014/main" val="10003"/>
                  </a:ext>
                </a:extLst>
              </a:tr>
              <a:tr h="226025">
                <a:tc>
                  <a:txBody>
                    <a:bodyPr/>
                    <a:lstStyle/>
                    <a:p>
                      <a:pPr algn="ctr" fontAlgn="t"/>
                      <a:r>
                        <a:rPr lang="en-US" sz="1400" b="0" i="0" dirty="0">
                          <a:effectLst/>
                          <a:latin typeface="Calibri Regular" charset="0"/>
                        </a:rPr>
                        <a:t>Enzymes</a:t>
                      </a: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DFBD"/>
                    </a:solidFill>
                  </a:tcPr>
                </a:tc>
                <a:tc>
                  <a:txBody>
                    <a:bodyPr/>
                    <a:lstStyle/>
                    <a:p>
                      <a:pPr algn="ctr" fontAlgn="t"/>
                      <a:r>
                        <a:rPr lang="en-US" sz="1400" b="0" i="0" kern="1200" dirty="0">
                          <a:solidFill>
                            <a:schemeClr val="tx1"/>
                          </a:solidFill>
                          <a:effectLst/>
                          <a:latin typeface="Calibri Regular" charset="0"/>
                          <a:ea typeface="+mn-ea"/>
                          <a:cs typeface="+mn-cs"/>
                        </a:rPr>
                        <a:t>Starch into sugars and s</a:t>
                      </a:r>
                      <a:r>
                        <a:rPr lang="en-US" sz="1400" b="0" i="0" kern="1200" baseline="0" dirty="0">
                          <a:solidFill>
                            <a:schemeClr val="tx1"/>
                          </a:solidFill>
                          <a:effectLst/>
                          <a:latin typeface="Calibri Regular" charset="0"/>
                          <a:ea typeface="+mn-ea"/>
                          <a:cs typeface="+mn-cs"/>
                        </a:rPr>
                        <a:t>ugars to ethanol</a:t>
                      </a:r>
                      <a:endParaRPr lang="en-US" sz="1400" b="0" i="0" baseline="0" dirty="0">
                        <a:effectLst/>
                        <a:latin typeface="Calibri Regular" charset="0"/>
                      </a:endParaRPr>
                    </a:p>
                  </a:txBody>
                  <a:tcPr marL="58553" marR="36596" marT="58553" marB="14638"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DFBD"/>
                    </a:solidFill>
                  </a:tcPr>
                </a:tc>
                <a:extLst>
                  <a:ext uri="{0D108BD9-81ED-4DB2-BD59-A6C34878D82A}">
                    <a16:rowId xmlns="" xmlns:a16="http://schemas.microsoft.com/office/drawing/2014/main" val="10004"/>
                  </a:ext>
                </a:extLst>
              </a:tr>
            </a:tbl>
          </a:graphicData>
        </a:graphic>
      </p:graphicFrame>
      <p:pic>
        <p:nvPicPr>
          <p:cNvPr id="2" name="Picture 1"/>
          <p:cNvPicPr>
            <a:picLocks noChangeAspect="1"/>
          </p:cNvPicPr>
          <p:nvPr/>
        </p:nvPicPr>
        <p:blipFill>
          <a:blip r:embed="rId2"/>
          <a:stretch>
            <a:fillRect/>
          </a:stretch>
        </p:blipFill>
        <p:spPr>
          <a:xfrm>
            <a:off x="548639" y="3768106"/>
            <a:ext cx="4705629" cy="2823379"/>
          </a:xfrm>
          <a:prstGeom prst="rect">
            <a:avLst/>
          </a:prstGeom>
        </p:spPr>
      </p:pic>
      <p:sp>
        <p:nvSpPr>
          <p:cNvPr id="5" name="TextBox 4"/>
          <p:cNvSpPr txBox="1"/>
          <p:nvPr/>
        </p:nvSpPr>
        <p:spPr>
          <a:xfrm>
            <a:off x="0" y="202444"/>
            <a:ext cx="8884920" cy="1311128"/>
          </a:xfrm>
          <a:prstGeom prst="rect">
            <a:avLst/>
          </a:prstGeom>
          <a:noFill/>
        </p:spPr>
        <p:txBody>
          <a:bodyPr wrap="square" rtlCol="0">
            <a:spAutoFit/>
          </a:bodyPr>
          <a:lstStyle/>
          <a:p>
            <a:pPr marL="365125">
              <a:lnSpc>
                <a:spcPct val="90000"/>
              </a:lnSpc>
            </a:pPr>
            <a:r>
              <a:rPr lang="en-US" sz="4400" dirty="0">
                <a:latin typeface="+mj-lt"/>
              </a:rPr>
              <a:t>Catalysts are widely used by industry and by nature</a:t>
            </a:r>
          </a:p>
        </p:txBody>
      </p:sp>
      <p:sp>
        <p:nvSpPr>
          <p:cNvPr id="6" name="TextBox 5"/>
          <p:cNvSpPr txBox="1"/>
          <p:nvPr/>
        </p:nvSpPr>
        <p:spPr>
          <a:xfrm>
            <a:off x="5260705" y="4164132"/>
            <a:ext cx="3423424" cy="1754326"/>
          </a:xfrm>
          <a:prstGeom prst="rect">
            <a:avLst/>
          </a:prstGeom>
          <a:noFill/>
        </p:spPr>
        <p:txBody>
          <a:bodyPr wrap="square" rtlCol="0">
            <a:spAutoFit/>
          </a:bodyPr>
          <a:lstStyle/>
          <a:p>
            <a:r>
              <a:rPr lang="en-US" dirty="0">
                <a:latin typeface="Calibri Regular" charset="0"/>
              </a:rPr>
              <a:t>Haber-Bosch process, which allows fertilizer production, is facilitated by a catalyst.</a:t>
            </a:r>
          </a:p>
          <a:p>
            <a:endParaRPr lang="en-US" dirty="0">
              <a:latin typeface="Calibri Regular" charset="0"/>
            </a:endParaRPr>
          </a:p>
          <a:p>
            <a:r>
              <a:rPr lang="en-US" dirty="0">
                <a:latin typeface="Calibri Regular" charset="0"/>
              </a:rPr>
              <a:t>The reaction led to a global increase in human population.</a:t>
            </a:r>
          </a:p>
        </p:txBody>
      </p:sp>
      <p:sp>
        <p:nvSpPr>
          <p:cNvPr id="4" name="CaixaDeTexto 3">
            <a:extLst>
              <a:ext uri="{FF2B5EF4-FFF2-40B4-BE49-F238E27FC236}">
                <a16:creationId xmlns="" xmlns:a16="http://schemas.microsoft.com/office/drawing/2014/main" id="{3CF70B1F-FF60-43F3-8F26-BA9BD6F49149}"/>
              </a:ext>
            </a:extLst>
          </p:cNvPr>
          <p:cNvSpPr txBox="1"/>
          <p:nvPr/>
        </p:nvSpPr>
        <p:spPr>
          <a:xfrm>
            <a:off x="7642692" y="6495343"/>
            <a:ext cx="1501308" cy="307777"/>
          </a:xfrm>
          <a:prstGeom prst="rect">
            <a:avLst/>
          </a:prstGeom>
          <a:noFill/>
        </p:spPr>
        <p:txBody>
          <a:bodyPr wrap="none" rtlCol="0">
            <a:spAutoFit/>
          </a:bodyPr>
          <a:lstStyle/>
          <a:p>
            <a:r>
              <a:rPr lang="en-US" sz="1400" dirty="0"/>
              <a:t>Source: Wikipedia</a:t>
            </a:r>
          </a:p>
        </p:txBody>
      </p:sp>
    </p:spTree>
    <p:extLst>
      <p:ext uri="{BB962C8B-B14F-4D97-AF65-F5344CB8AC3E}">
        <p14:creationId xmlns:p14="http://schemas.microsoft.com/office/powerpoint/2010/main" val="649424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26"/>
            <a:ext cx="7886700" cy="1325563"/>
          </a:xfrm>
        </p:spPr>
        <p:txBody>
          <a:bodyPr/>
          <a:lstStyle/>
          <a:p>
            <a:pPr marL="365125"/>
            <a:r>
              <a:rPr lang="en-US" dirty="0">
                <a:latin typeface="+mj-lt"/>
              </a:rPr>
              <a:t>Designing a Green Catalyst</a:t>
            </a:r>
          </a:p>
        </p:txBody>
      </p:sp>
      <p:sp>
        <p:nvSpPr>
          <p:cNvPr id="3" name="Content Placeholder 2"/>
          <p:cNvSpPr>
            <a:spLocks noGrp="1"/>
          </p:cNvSpPr>
          <p:nvPr>
            <p:ph idx="1"/>
          </p:nvPr>
        </p:nvSpPr>
        <p:spPr>
          <a:xfrm>
            <a:off x="391113" y="2581126"/>
            <a:ext cx="4800745" cy="4239896"/>
          </a:xfrm>
        </p:spPr>
        <p:txBody>
          <a:bodyPr>
            <a:normAutofit/>
          </a:bodyPr>
          <a:lstStyle/>
          <a:p>
            <a:r>
              <a:rPr lang="en-US" sz="2200" dirty="0"/>
              <a:t>Low toxicity</a:t>
            </a:r>
          </a:p>
          <a:p>
            <a:r>
              <a:rPr lang="en-US" sz="2200" dirty="0"/>
              <a:t>Earth abundance</a:t>
            </a:r>
          </a:p>
          <a:p>
            <a:r>
              <a:rPr lang="en-US" sz="2200" dirty="0"/>
              <a:t>Efficiency </a:t>
            </a:r>
          </a:p>
          <a:p>
            <a:pPr marL="457200" lvl="1" indent="0">
              <a:buNone/>
            </a:pPr>
            <a:r>
              <a:rPr lang="en-US" sz="1900" dirty="0"/>
              <a:t>-  Rate and energy input</a:t>
            </a:r>
          </a:p>
          <a:p>
            <a:r>
              <a:rPr lang="en-US" sz="2200" dirty="0"/>
              <a:t>Compatible with green solvent</a:t>
            </a:r>
          </a:p>
          <a:p>
            <a:r>
              <a:rPr lang="en-US" sz="2200" dirty="0"/>
              <a:t>Longevity and Recyclability </a:t>
            </a:r>
          </a:p>
          <a:p>
            <a:r>
              <a:rPr lang="en-US" sz="2200" dirty="0"/>
              <a:t>Ease of production</a:t>
            </a:r>
          </a:p>
          <a:p>
            <a:pPr marL="457200" lvl="1" indent="0">
              <a:buNone/>
            </a:pPr>
            <a:r>
              <a:rPr lang="en-US" sz="2000" dirty="0"/>
              <a:t>-  </a:t>
            </a:r>
            <a:r>
              <a:rPr lang="en-US" sz="1900" dirty="0"/>
              <a:t>Large volume and consistent in quality</a:t>
            </a:r>
          </a:p>
          <a:p>
            <a:r>
              <a:rPr lang="en-US" sz="2200" dirty="0"/>
              <a:t>High selectivity for desired product(s)</a:t>
            </a:r>
          </a:p>
          <a:p>
            <a:endParaRPr lang="en-US" sz="2400" dirty="0"/>
          </a:p>
        </p:txBody>
      </p:sp>
      <p:pic>
        <p:nvPicPr>
          <p:cNvPr id="4" name="Picture 2" descr="Critical think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2155" y="2614782"/>
            <a:ext cx="3870757" cy="28546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182" y="6557962"/>
            <a:ext cx="5811361" cy="307777"/>
          </a:xfrm>
          <a:prstGeom prst="rect">
            <a:avLst/>
          </a:prstGeom>
        </p:spPr>
        <p:txBody>
          <a:bodyPr wrap="square">
            <a:spAutoFit/>
          </a:bodyPr>
          <a:lstStyle/>
          <a:p>
            <a:r>
              <a:rPr lang="en-US" sz="1400" dirty="0">
                <a:latin typeface="Calibri Regular" charset="0"/>
              </a:rPr>
              <a:t>http://www.rsc.org/chemistryworld/Issues/2011/January/CriticalThinking.asp</a:t>
            </a:r>
          </a:p>
        </p:txBody>
      </p:sp>
      <p:sp>
        <p:nvSpPr>
          <p:cNvPr id="6" name="TextBox 5"/>
          <p:cNvSpPr txBox="1"/>
          <p:nvPr/>
        </p:nvSpPr>
        <p:spPr>
          <a:xfrm>
            <a:off x="391112" y="1537070"/>
            <a:ext cx="8341408" cy="830997"/>
          </a:xfrm>
          <a:prstGeom prst="rect">
            <a:avLst/>
          </a:prstGeom>
          <a:noFill/>
        </p:spPr>
        <p:txBody>
          <a:bodyPr wrap="square" rtlCol="0">
            <a:spAutoFit/>
          </a:bodyPr>
          <a:lstStyle/>
          <a:p>
            <a:r>
              <a:rPr lang="en-US" sz="2400" dirty="0">
                <a:latin typeface="Calibri Regular" charset="0"/>
              </a:rPr>
              <a:t>Not all catalysts are created equal. Chemists need to consider various factors when deciding on the catalyst.</a:t>
            </a:r>
          </a:p>
        </p:txBody>
      </p:sp>
      <p:sp>
        <p:nvSpPr>
          <p:cNvPr id="7" name="TextBox 6"/>
          <p:cNvSpPr txBox="1"/>
          <p:nvPr/>
        </p:nvSpPr>
        <p:spPr>
          <a:xfrm>
            <a:off x="5191858" y="5469439"/>
            <a:ext cx="3691054" cy="646331"/>
          </a:xfrm>
          <a:prstGeom prst="rect">
            <a:avLst/>
          </a:prstGeom>
          <a:noFill/>
        </p:spPr>
        <p:txBody>
          <a:bodyPr wrap="square" rtlCol="0">
            <a:spAutoFit/>
          </a:bodyPr>
          <a:lstStyle/>
          <a:p>
            <a:pPr algn="r"/>
            <a:r>
              <a:rPr lang="en-US" dirty="0">
                <a:latin typeface="Calibri Regular" charset="0"/>
              </a:rPr>
              <a:t>Many metals which are used as catalysts are depleting</a:t>
            </a:r>
          </a:p>
        </p:txBody>
      </p:sp>
    </p:spTree>
    <p:extLst>
      <p:ext uri="{BB962C8B-B14F-4D97-AF65-F5344CB8AC3E}">
        <p14:creationId xmlns:p14="http://schemas.microsoft.com/office/powerpoint/2010/main" val="1358416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640"/>
            <a:ext cx="7886700" cy="1325563"/>
          </a:xfrm>
        </p:spPr>
        <p:txBody>
          <a:bodyPr/>
          <a:lstStyle/>
          <a:p>
            <a:pPr marL="365125"/>
            <a:r>
              <a:rPr lang="en-US" dirty="0">
                <a:latin typeface="+mj-lt"/>
              </a:rPr>
              <a:t>Current trend in catalyst design</a:t>
            </a:r>
          </a:p>
        </p:txBody>
      </p:sp>
      <p:sp>
        <p:nvSpPr>
          <p:cNvPr id="4" name="Oval 3"/>
          <p:cNvSpPr/>
          <p:nvPr/>
        </p:nvSpPr>
        <p:spPr>
          <a:xfrm>
            <a:off x="415197" y="1841067"/>
            <a:ext cx="4471639" cy="4471639"/>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dirty="0">
                <a:solidFill>
                  <a:schemeClr val="tx1"/>
                </a:solidFill>
                <a:latin typeface="Calibri Regular" charset="0"/>
              </a:rPr>
              <a:t>Reduce Loading</a:t>
            </a:r>
          </a:p>
          <a:p>
            <a:pPr marL="285750" indent="-285750">
              <a:buFont typeface="Arial" panose="020B0604020202020204" pitchFamily="34" charset="0"/>
              <a:buChar char="•"/>
            </a:pPr>
            <a:r>
              <a:rPr lang="en-US" sz="1900" dirty="0">
                <a:solidFill>
                  <a:schemeClr val="tx1"/>
                </a:solidFill>
                <a:latin typeface="Calibri Regular" charset="0"/>
              </a:rPr>
              <a:t>High Surface Area Support</a:t>
            </a:r>
          </a:p>
          <a:p>
            <a:pPr marL="285750" indent="-285750">
              <a:buFont typeface="Arial" panose="020B0604020202020204" pitchFamily="34" charset="0"/>
              <a:buChar char="•"/>
            </a:pPr>
            <a:r>
              <a:rPr lang="en-US" sz="1900" dirty="0">
                <a:solidFill>
                  <a:schemeClr val="tx1"/>
                </a:solidFill>
                <a:latin typeface="Calibri Regular" charset="0"/>
              </a:rPr>
              <a:t>Atomic Layer deposition</a:t>
            </a:r>
            <a:endParaRPr lang="en-US" sz="1900" dirty="0">
              <a:latin typeface="Calibri Regular" charset="0"/>
            </a:endParaRPr>
          </a:p>
        </p:txBody>
      </p:sp>
      <p:sp>
        <p:nvSpPr>
          <p:cNvPr id="6" name="Oval 5"/>
          <p:cNvSpPr/>
          <p:nvPr/>
        </p:nvSpPr>
        <p:spPr>
          <a:xfrm>
            <a:off x="4195462" y="1841067"/>
            <a:ext cx="4471639" cy="4471639"/>
          </a:xfrm>
          <a:prstGeom prst="ellipse">
            <a:avLst/>
          </a:prstGeom>
          <a:solidFill>
            <a:srgbClr val="FFFF00">
              <a:alpha val="20000"/>
            </a:srgb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a:r>
              <a:rPr lang="en-US" sz="1900" dirty="0">
                <a:solidFill>
                  <a:schemeClr val="tx1"/>
                </a:solidFill>
                <a:latin typeface="Calibri Regular" charset="0"/>
              </a:rPr>
              <a:t>Earth Abundant Alternative</a:t>
            </a:r>
          </a:p>
          <a:p>
            <a:pPr marL="533400" indent="-182563">
              <a:buFont typeface="Arial" panose="020B0604020202020204" pitchFamily="34" charset="0"/>
              <a:buChar char="•"/>
            </a:pPr>
            <a:r>
              <a:rPr lang="en-US" sz="1900" dirty="0">
                <a:solidFill>
                  <a:schemeClr val="tx1"/>
                </a:solidFill>
                <a:latin typeface="Calibri Regular" charset="0"/>
              </a:rPr>
              <a:t>Abundant metal </a:t>
            </a:r>
          </a:p>
          <a:p>
            <a:pPr marL="533400" indent="-182563">
              <a:buFont typeface="Arial" panose="020B0604020202020204" pitchFamily="34" charset="0"/>
              <a:buChar char="•"/>
            </a:pPr>
            <a:r>
              <a:rPr lang="en-US" sz="1900" dirty="0">
                <a:solidFill>
                  <a:schemeClr val="tx1"/>
                </a:solidFill>
                <a:latin typeface="Calibri Regular" charset="0"/>
              </a:rPr>
              <a:t>Alloy - Synergistic Effect</a:t>
            </a:r>
          </a:p>
          <a:p>
            <a:pPr marL="533400" indent="-182563">
              <a:buFont typeface="Arial" panose="020B0604020202020204" pitchFamily="34" charset="0"/>
              <a:buChar char="•"/>
            </a:pPr>
            <a:r>
              <a:rPr lang="en-US" sz="1900" dirty="0">
                <a:solidFill>
                  <a:schemeClr val="tx1"/>
                </a:solidFill>
                <a:latin typeface="Calibri Regular" charset="0"/>
              </a:rPr>
              <a:t>Adjust other parameters</a:t>
            </a:r>
          </a:p>
          <a:p>
            <a:pPr marL="547688" lvl="1" defTabSz="808038"/>
            <a:r>
              <a:rPr lang="en-US" sz="1900" dirty="0">
                <a:solidFill>
                  <a:schemeClr val="tx1"/>
                </a:solidFill>
                <a:latin typeface="Calibri Regular" charset="0"/>
              </a:rPr>
              <a:t>-  Solvent</a:t>
            </a:r>
          </a:p>
          <a:p>
            <a:pPr marL="547688" lvl="1" defTabSz="852488"/>
            <a:r>
              <a:rPr lang="en-US" sz="1900" dirty="0">
                <a:solidFill>
                  <a:schemeClr val="tx1"/>
                </a:solidFill>
                <a:latin typeface="Calibri Regular" charset="0"/>
              </a:rPr>
              <a:t>-  Surfactants</a:t>
            </a:r>
          </a:p>
        </p:txBody>
      </p:sp>
    </p:spTree>
    <p:extLst>
      <p:ext uri="{BB962C8B-B14F-4D97-AF65-F5344CB8AC3E}">
        <p14:creationId xmlns:p14="http://schemas.microsoft.com/office/powerpoint/2010/main" val="1012876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161"/>
            <a:ext cx="9411629" cy="1325563"/>
          </a:xfrm>
        </p:spPr>
        <p:txBody>
          <a:bodyPr/>
          <a:lstStyle/>
          <a:p>
            <a:pPr marL="365125"/>
            <a:r>
              <a:rPr lang="en-US" dirty="0">
                <a:latin typeface="+mj-lt"/>
              </a:rPr>
              <a:t>Improving the Haber-Bosch process using iron catalyst</a:t>
            </a:r>
          </a:p>
        </p:txBody>
      </p:sp>
      <p:sp>
        <p:nvSpPr>
          <p:cNvPr id="3" name="Content Placeholder 2"/>
          <p:cNvSpPr>
            <a:spLocks noGrp="1"/>
          </p:cNvSpPr>
          <p:nvPr>
            <p:ph idx="1"/>
          </p:nvPr>
        </p:nvSpPr>
        <p:spPr>
          <a:xfrm>
            <a:off x="4851243" y="2079237"/>
            <a:ext cx="4140355" cy="4351338"/>
          </a:xfrm>
        </p:spPr>
        <p:txBody>
          <a:bodyPr>
            <a:normAutofit/>
          </a:bodyPr>
          <a:lstStyle/>
          <a:p>
            <a:r>
              <a:rPr lang="en-US" sz="2300" dirty="0"/>
              <a:t>Traditionally the HB reaction was made using Osmium metal as catalyst.</a:t>
            </a:r>
          </a:p>
          <a:p>
            <a:pPr marL="715963" lvl="1" indent="-258763">
              <a:buNone/>
            </a:pPr>
            <a:r>
              <a:rPr lang="en-US" sz="2000" dirty="0"/>
              <a:t>-   Osmium metal is rare and toxic, which made the reaction unsustainable.</a:t>
            </a:r>
          </a:p>
          <a:p>
            <a:r>
              <a:rPr lang="en-US" sz="2300" dirty="0"/>
              <a:t>Because Iron is in the same column as Osmium, its properties are similar</a:t>
            </a:r>
          </a:p>
          <a:p>
            <a:r>
              <a:rPr lang="en-US" sz="2300" dirty="0"/>
              <a:t>(Fe</a:t>
            </a:r>
            <a:r>
              <a:rPr lang="en-US" baseline="-25000" dirty="0"/>
              <a:t>3</a:t>
            </a:r>
            <a:r>
              <a:rPr lang="en-US" sz="2300" dirty="0"/>
              <a:t>O</a:t>
            </a:r>
            <a:r>
              <a:rPr lang="en-US" baseline="-25000" dirty="0"/>
              <a:t>4</a:t>
            </a:r>
            <a:r>
              <a:rPr lang="en-US" sz="2300" dirty="0"/>
              <a:t>) can be an alternative catalyst to provide comparable yield.</a:t>
            </a:r>
          </a:p>
          <a:p>
            <a:pPr lvl="1"/>
            <a:endParaRPr lang="en-US" sz="2000" dirty="0"/>
          </a:p>
        </p:txBody>
      </p:sp>
      <p:pic>
        <p:nvPicPr>
          <p:cNvPr id="4" name="Picture 2" descr="https://upload.wikimedia.org/wikipedia/commons/7/79/14LaAc_periodic_table_II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6844" y="3468253"/>
            <a:ext cx="4770120" cy="25545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157413" y="4439279"/>
            <a:ext cx="354491" cy="9782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mc:AlternateContent xmlns:mc="http://schemas.openxmlformats.org/markup-compatibility/2006" xmlns:a14="http://schemas.microsoft.com/office/drawing/2010/main">
        <mc:Choice Requires="a14">
          <p:sp>
            <p:nvSpPr>
              <p:cNvPr id="6" name="CaixaDeTexto 5">
                <a:extLst>
                  <a:ext uri="{FF2B5EF4-FFF2-40B4-BE49-F238E27FC236}">
                    <a16:creationId xmlns="" xmlns:a16="http://schemas.microsoft.com/office/drawing/2014/main" id="{2F310464-6826-4B11-903E-B2127D0552D7}"/>
                  </a:ext>
                </a:extLst>
              </p:cNvPr>
              <p:cNvSpPr txBox="1"/>
              <p:nvPr/>
            </p:nvSpPr>
            <p:spPr>
              <a:xfrm>
                <a:off x="899470" y="2476778"/>
                <a:ext cx="3224868"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charset="0"/>
                            </a:rPr>
                          </m:ctrlPr>
                        </m:sSubPr>
                        <m:e>
                          <m:r>
                            <a:rPr lang="pt-BR" sz="2800" b="0" i="1" smtClean="0">
                              <a:latin typeface="Cambria Math" panose="02040503050406030204" pitchFamily="18" charset="0"/>
                            </a:rPr>
                            <m:t>𝑁</m:t>
                          </m:r>
                        </m:e>
                        <m:sub>
                          <m:r>
                            <a:rPr lang="pt-BR" sz="2800" b="0" i="1" smtClean="0">
                              <a:latin typeface="Cambria Math" panose="02040503050406030204" pitchFamily="18" charset="0"/>
                            </a:rPr>
                            <m:t>2</m:t>
                          </m:r>
                        </m:sub>
                      </m:sSub>
                      <m:r>
                        <a:rPr lang="pt-BR" sz="2800" b="0" i="1" smtClean="0">
                          <a:latin typeface="Cambria Math" panose="02040503050406030204" pitchFamily="18" charset="0"/>
                        </a:rPr>
                        <m:t>+3</m:t>
                      </m:r>
                      <m:sSub>
                        <m:sSubPr>
                          <m:ctrlPr>
                            <a:rPr lang="pt-BR" sz="2800" b="0" i="1" smtClean="0">
                              <a:latin typeface="Cambria Math" charset="0"/>
                            </a:rPr>
                          </m:ctrlPr>
                        </m:sSubPr>
                        <m:e>
                          <m:r>
                            <a:rPr lang="pt-BR" sz="2800" b="0" i="1" smtClean="0">
                              <a:latin typeface="Cambria Math" panose="02040503050406030204" pitchFamily="18" charset="0"/>
                            </a:rPr>
                            <m:t>𝐻</m:t>
                          </m:r>
                        </m:e>
                        <m:sub>
                          <m:r>
                            <a:rPr lang="pt-BR" sz="2800" b="0" i="1" smtClean="0">
                              <a:latin typeface="Cambria Math" panose="02040503050406030204" pitchFamily="18" charset="0"/>
                            </a:rPr>
                            <m:t>2 </m:t>
                          </m:r>
                        </m:sub>
                      </m:sSub>
                      <m:r>
                        <a:rPr lang="pt-BR" sz="2800" b="0" i="1" smtClean="0">
                          <a:latin typeface="Cambria Math" panose="02040503050406030204" pitchFamily="18" charset="0"/>
                          <a:ea typeface="Cambria Math" panose="02040503050406030204" pitchFamily="18" charset="0"/>
                        </a:rPr>
                        <m:t>→2</m:t>
                      </m:r>
                      <m:r>
                        <a:rPr lang="pt-BR" sz="2800" b="0" i="1" smtClean="0">
                          <a:latin typeface="Cambria Math" panose="02040503050406030204" pitchFamily="18" charset="0"/>
                          <a:ea typeface="Cambria Math" panose="02040503050406030204" pitchFamily="18" charset="0"/>
                        </a:rPr>
                        <m:t>𝑁</m:t>
                      </m:r>
                      <m:sSub>
                        <m:sSubPr>
                          <m:ctrlPr>
                            <a:rPr lang="pt-BR" sz="2800" b="0" i="1" smtClean="0">
                              <a:latin typeface="Cambria Math" charset="0"/>
                              <a:ea typeface="Cambria Math" panose="02040503050406030204" pitchFamily="18" charset="0"/>
                            </a:rPr>
                          </m:ctrlPr>
                        </m:sSubPr>
                        <m:e>
                          <m:r>
                            <a:rPr lang="pt-BR" sz="2800" b="0" i="1" smtClean="0">
                              <a:latin typeface="Cambria Math" panose="02040503050406030204" pitchFamily="18" charset="0"/>
                              <a:ea typeface="Cambria Math" panose="02040503050406030204" pitchFamily="18" charset="0"/>
                            </a:rPr>
                            <m:t>𝐻</m:t>
                          </m:r>
                        </m:e>
                        <m:sub>
                          <m:r>
                            <a:rPr lang="pt-BR" sz="2800" b="0" i="1" smtClean="0">
                              <a:latin typeface="Cambria Math" panose="02040503050406030204" pitchFamily="18" charset="0"/>
                              <a:ea typeface="Cambria Math" panose="02040503050406030204" pitchFamily="18" charset="0"/>
                            </a:rPr>
                            <m:t>3</m:t>
                          </m:r>
                        </m:sub>
                      </m:sSub>
                    </m:oMath>
                  </m:oMathPara>
                </a14:m>
                <a:endParaRPr lang="en-US" sz="2800" dirty="0"/>
              </a:p>
            </p:txBody>
          </p:sp>
        </mc:Choice>
        <mc:Fallback xmlns="">
          <p:sp>
            <p:nvSpPr>
              <p:cNvPr id="6" name="CaixaDeTexto 5">
                <a:extLst>
                  <a:ext uri="{FF2B5EF4-FFF2-40B4-BE49-F238E27FC236}">
                    <a16:creationId xmlns:a16="http://schemas.microsoft.com/office/drawing/2014/main" id="{2F310464-6826-4B11-903E-B2127D0552D7}"/>
                  </a:ext>
                </a:extLst>
              </p:cNvPr>
              <p:cNvSpPr txBox="1">
                <a:spLocks noRot="1" noChangeAspect="1" noMove="1" noResize="1" noEditPoints="1" noAdjustHandles="1" noChangeArrowheads="1" noChangeShapeType="1" noTextEdit="1"/>
              </p:cNvSpPr>
              <p:nvPr/>
            </p:nvSpPr>
            <p:spPr>
              <a:xfrm>
                <a:off x="899470" y="2476778"/>
                <a:ext cx="3224868" cy="430887"/>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5692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 y="282838"/>
            <a:ext cx="9252782" cy="1325563"/>
          </a:xfrm>
        </p:spPr>
        <p:txBody>
          <a:bodyPr/>
          <a:lstStyle/>
          <a:p>
            <a:pPr marL="363538"/>
            <a:r>
              <a:rPr lang="en-US" dirty="0">
                <a:latin typeface="+mj-lt"/>
              </a:rPr>
              <a:t>Other catalyst improvements:</a:t>
            </a:r>
            <a:br>
              <a:rPr lang="en-US" dirty="0">
                <a:latin typeface="+mj-lt"/>
              </a:rPr>
            </a:br>
            <a:r>
              <a:rPr lang="en-US" dirty="0">
                <a:latin typeface="+mj-lt"/>
              </a:rPr>
              <a:t>from Palladium to Nickel</a:t>
            </a:r>
          </a:p>
        </p:txBody>
      </p:sp>
      <p:sp>
        <p:nvSpPr>
          <p:cNvPr id="3" name="Content Placeholder 2"/>
          <p:cNvSpPr>
            <a:spLocks noGrp="1"/>
          </p:cNvSpPr>
          <p:nvPr>
            <p:ph idx="1"/>
          </p:nvPr>
        </p:nvSpPr>
        <p:spPr>
          <a:xfrm>
            <a:off x="616157" y="1901287"/>
            <a:ext cx="7886700" cy="4905859"/>
          </a:xfrm>
        </p:spPr>
        <p:txBody>
          <a:bodyPr>
            <a:normAutofit/>
          </a:bodyPr>
          <a:lstStyle/>
          <a:p>
            <a:pPr marL="0" indent="0">
              <a:buNone/>
            </a:pPr>
            <a:r>
              <a:rPr lang="en-US" dirty="0"/>
              <a:t>Cross Coupling Reactions</a:t>
            </a:r>
          </a:p>
          <a:p>
            <a:pPr marL="812800" lvl="1" indent="-355600">
              <a:buNone/>
            </a:pPr>
            <a:r>
              <a:rPr lang="en-US" sz="2000" dirty="0">
                <a:sym typeface="Wingdings" panose="05000000000000000000" pitchFamily="2" charset="2"/>
              </a:rPr>
              <a:t></a:t>
            </a:r>
            <a:r>
              <a:rPr lang="en-US" sz="2800" dirty="0">
                <a:sym typeface="Wingdings" panose="05000000000000000000" pitchFamily="2" charset="2"/>
              </a:rPr>
              <a:t> </a:t>
            </a:r>
            <a:r>
              <a:rPr lang="en-US" dirty="0"/>
              <a:t>Connect two separate organic molecules together with high selectivity and high yield</a:t>
            </a:r>
          </a:p>
        </p:txBody>
      </p:sp>
      <p:grpSp>
        <p:nvGrpSpPr>
          <p:cNvPr id="9" name="Agrupar 8">
            <a:extLst>
              <a:ext uri="{FF2B5EF4-FFF2-40B4-BE49-F238E27FC236}">
                <a16:creationId xmlns="" xmlns:a16="http://schemas.microsoft.com/office/drawing/2014/main" id="{E07856DF-4243-4202-8321-B7DAAA9B5ACB}"/>
              </a:ext>
            </a:extLst>
          </p:cNvPr>
          <p:cNvGrpSpPr/>
          <p:nvPr/>
        </p:nvGrpSpPr>
        <p:grpSpPr>
          <a:xfrm>
            <a:off x="616157" y="3843103"/>
            <a:ext cx="5731321" cy="2102160"/>
            <a:chOff x="910504" y="3375744"/>
            <a:chExt cx="5731321" cy="2102160"/>
          </a:xfrm>
        </p:grpSpPr>
        <p:pic>
          <p:nvPicPr>
            <p:cNvPr id="2050" name="Picture 2" descr="http://novelcs.com/img/Bromide%20Couplings.G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9463" b="40414"/>
            <a:stretch/>
          </p:blipFill>
          <p:spPr bwMode="auto">
            <a:xfrm>
              <a:off x="1935468" y="3375744"/>
              <a:ext cx="4706357" cy="195099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1757998" y="4797678"/>
              <a:ext cx="947853" cy="479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7" name="Oval 6"/>
            <p:cNvSpPr/>
            <p:nvPr/>
          </p:nvSpPr>
          <p:spPr>
            <a:xfrm>
              <a:off x="4873243" y="3533873"/>
              <a:ext cx="947853" cy="479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8" name="Oval 7"/>
            <p:cNvSpPr/>
            <p:nvPr/>
          </p:nvSpPr>
          <p:spPr>
            <a:xfrm>
              <a:off x="1924994" y="4109884"/>
              <a:ext cx="947853" cy="4795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pic>
          <p:nvPicPr>
            <p:cNvPr id="2052" name="Picture 4" descr="http://www.extravaganzi.com/wp-content/uploads/2015/09/Francis-Peyton-Rous-Nobel-Prize-Meda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0504" y="4797678"/>
              <a:ext cx="680226" cy="680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extravaganzi.com/wp-content/uploads/2015/09/Francis-Peyton-Rous-Nobel-Prize-Meda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1572" y="3886858"/>
              <a:ext cx="680226" cy="6802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extravaganzi.com/wp-content/uploads/2015/09/Francis-Peyton-Rous-Nobel-Prize-Medal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88560" y="3433511"/>
              <a:ext cx="680226" cy="680226"/>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p:cNvGraphicFramePr>
            <a:graphicFrameLocks noGrp="1"/>
          </p:cNvGraphicFramePr>
          <p:nvPr>
            <p:extLst>
              <p:ext uri="{D42A27DB-BD31-4B8C-83A1-F6EECF244321}">
                <p14:modId xmlns:p14="http://schemas.microsoft.com/office/powerpoint/2010/main" val="821993727"/>
              </p:ext>
            </p:extLst>
          </p:nvPr>
        </p:nvGraphicFramePr>
        <p:xfrm>
          <a:off x="6800686" y="4224448"/>
          <a:ext cx="1758990" cy="1184912"/>
        </p:xfrm>
        <a:graphic>
          <a:graphicData uri="http://schemas.openxmlformats.org/drawingml/2006/table">
            <a:tbl>
              <a:tblPr firstRow="1" bandRow="1">
                <a:tableStyleId>{5C22544A-7EE6-4342-B048-85BDC9FD1C3A}</a:tableStyleId>
              </a:tblPr>
              <a:tblGrid>
                <a:gridCol w="420506">
                  <a:extLst>
                    <a:ext uri="{9D8B030D-6E8A-4147-A177-3AD203B41FA5}">
                      <a16:colId xmlns="" xmlns:a16="http://schemas.microsoft.com/office/drawing/2014/main" val="20000"/>
                    </a:ext>
                  </a:extLst>
                </a:gridCol>
                <a:gridCol w="1338484">
                  <a:extLst>
                    <a:ext uri="{9D8B030D-6E8A-4147-A177-3AD203B41FA5}">
                      <a16:colId xmlns="" xmlns:a16="http://schemas.microsoft.com/office/drawing/2014/main" val="20001"/>
                    </a:ext>
                  </a:extLst>
                </a:gridCol>
              </a:tblGrid>
              <a:tr h="341313">
                <a:tc>
                  <a:txBody>
                    <a:bodyPr/>
                    <a:lstStyle/>
                    <a:p>
                      <a:pPr algn="ctr"/>
                      <a:endParaRPr lang="en-US" b="0" i="0" dirty="0">
                        <a:solidFill>
                          <a:schemeClr val="tx1"/>
                        </a:solidFill>
                        <a:latin typeface="Calibri Regular"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solidFill>
                            <a:schemeClr val="tx1"/>
                          </a:solidFill>
                          <a:latin typeface="Calibri Regular" charset="0"/>
                        </a:rPr>
                        <a:t>USD</a:t>
                      </a:r>
                      <a:r>
                        <a:rPr lang="en-US" b="0" i="0" baseline="0" dirty="0">
                          <a:solidFill>
                            <a:schemeClr val="tx1"/>
                          </a:solidFill>
                          <a:latin typeface="Calibri Regular" charset="0"/>
                        </a:rPr>
                        <a:t> mol</a:t>
                      </a:r>
                      <a:r>
                        <a:rPr lang="en-US" b="0" i="0" baseline="30000" dirty="0">
                          <a:solidFill>
                            <a:schemeClr val="tx1"/>
                          </a:solidFill>
                          <a:latin typeface="Calibri Regular"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409576">
                <a:tc>
                  <a:txBody>
                    <a:bodyPr/>
                    <a:lstStyle/>
                    <a:p>
                      <a:pPr algn="ctr"/>
                      <a:r>
                        <a:rPr lang="en-US" b="0" i="0" dirty="0">
                          <a:latin typeface="Calibri Regular" charset="0"/>
                        </a:rPr>
                        <a:t>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atin typeface="Calibri Regular"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09576">
                <a:tc>
                  <a:txBody>
                    <a:bodyPr/>
                    <a:lstStyle/>
                    <a:p>
                      <a:pPr algn="ctr"/>
                      <a:r>
                        <a:rPr lang="en-US" b="0" i="0" dirty="0">
                          <a:latin typeface="Calibri Regular" charset="0"/>
                        </a:rPr>
                        <a:t>Pd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i="0" dirty="0">
                          <a:latin typeface="Calibri Regular" charset="0"/>
                        </a:rPr>
                        <a:t>$1,500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097704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467" y="2986849"/>
            <a:ext cx="7886700" cy="2987231"/>
          </a:xfrm>
        </p:spPr>
        <p:txBody>
          <a:bodyPr>
            <a:normAutofit/>
          </a:bodyPr>
          <a:lstStyle/>
          <a:p>
            <a:r>
              <a:rPr lang="en-US" sz="2400" dirty="0"/>
              <a:t>Alloying of multiple metals</a:t>
            </a:r>
          </a:p>
          <a:p>
            <a:pPr marL="457200" lvl="1" indent="0">
              <a:buNone/>
            </a:pPr>
            <a:r>
              <a:rPr lang="en-US" sz="2000" dirty="0"/>
              <a:t>-  Bronze – Copper + Tin (or Zinc)</a:t>
            </a:r>
          </a:p>
          <a:p>
            <a:pPr marL="457200" lvl="1" indent="0">
              <a:buNone/>
            </a:pPr>
            <a:r>
              <a:rPr lang="en-US" sz="2000" dirty="0"/>
              <a:t>-  Monel – Copper + Nickel</a:t>
            </a:r>
          </a:p>
          <a:p>
            <a:pPr marL="457200" lvl="1" indent="0">
              <a:buNone/>
            </a:pPr>
            <a:r>
              <a:rPr lang="en-US" sz="2000" dirty="0"/>
              <a:t>-  Stainless Steel – Steel (Iron + C) + Chromium with many others</a:t>
            </a:r>
          </a:p>
          <a:p>
            <a:pPr lvl="1"/>
            <a:endParaRPr lang="en-US" sz="500" dirty="0"/>
          </a:p>
          <a:p>
            <a:r>
              <a:rPr lang="en-US" sz="2400" dirty="0"/>
              <a:t>The surface area</a:t>
            </a:r>
          </a:p>
          <a:p>
            <a:pPr marL="457200" lvl="1" indent="0">
              <a:buNone/>
            </a:pPr>
            <a:r>
              <a:rPr lang="en-US" sz="2000" dirty="0"/>
              <a:t>-  Thin layer deposition</a:t>
            </a:r>
          </a:p>
          <a:p>
            <a:pPr marL="457200" lvl="1" indent="0">
              <a:buNone/>
            </a:pPr>
            <a:r>
              <a:rPr lang="en-US" sz="2000" dirty="0"/>
              <a:t>-  Ultra high area support</a:t>
            </a:r>
          </a:p>
          <a:p>
            <a:pPr lvl="1"/>
            <a:endParaRPr lang="en-US" sz="2000" dirty="0"/>
          </a:p>
          <a:p>
            <a:endParaRPr lang="en-US" sz="2400" dirty="0"/>
          </a:p>
          <a:p>
            <a:pPr lvl="1"/>
            <a:endParaRPr lang="en-US" sz="2000" dirty="0"/>
          </a:p>
        </p:txBody>
      </p:sp>
      <p:sp>
        <p:nvSpPr>
          <p:cNvPr id="4" name="TextBox 3"/>
          <p:cNvSpPr txBox="1"/>
          <p:nvPr/>
        </p:nvSpPr>
        <p:spPr>
          <a:xfrm>
            <a:off x="383323" y="1877791"/>
            <a:ext cx="8414989" cy="892552"/>
          </a:xfrm>
          <a:prstGeom prst="rect">
            <a:avLst/>
          </a:prstGeom>
          <a:noFill/>
        </p:spPr>
        <p:txBody>
          <a:bodyPr wrap="square" rtlCol="0">
            <a:spAutoFit/>
          </a:bodyPr>
          <a:lstStyle/>
          <a:p>
            <a:r>
              <a:rPr lang="en-US" sz="2600" dirty="0">
                <a:latin typeface="Calibri Regular" charset="0"/>
              </a:rPr>
              <a:t>In addition to moving away from precious metals, scientists use metal alloys for synergistic effect:</a:t>
            </a:r>
          </a:p>
        </p:txBody>
      </p:sp>
      <p:sp>
        <p:nvSpPr>
          <p:cNvPr id="5" name="Title 4"/>
          <p:cNvSpPr>
            <a:spLocks noGrp="1"/>
          </p:cNvSpPr>
          <p:nvPr>
            <p:ph type="title"/>
          </p:nvPr>
        </p:nvSpPr>
        <p:spPr>
          <a:xfrm>
            <a:off x="0" y="259523"/>
            <a:ext cx="9162121" cy="1325563"/>
          </a:xfrm>
        </p:spPr>
        <p:txBody>
          <a:bodyPr/>
          <a:lstStyle/>
          <a:p>
            <a:pPr marL="365125"/>
            <a:r>
              <a:rPr lang="en-US" dirty="0">
                <a:latin typeface="+mj-lt"/>
              </a:rPr>
              <a:t>Other catalyst improvements: alloys</a:t>
            </a:r>
          </a:p>
        </p:txBody>
      </p:sp>
    </p:spTree>
    <p:extLst>
      <p:ext uri="{BB962C8B-B14F-4D97-AF65-F5344CB8AC3E}">
        <p14:creationId xmlns:p14="http://schemas.microsoft.com/office/powerpoint/2010/main" val="108001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0642"/>
            <a:ext cx="7886700" cy="1325563"/>
          </a:xfrm>
        </p:spPr>
        <p:txBody>
          <a:bodyPr/>
          <a:lstStyle/>
          <a:p>
            <a:pPr marL="365125"/>
            <a:r>
              <a:rPr lang="en-US" dirty="0">
                <a:latin typeface="+mj-lt"/>
              </a:rPr>
              <a:t>Increase Surface Area</a:t>
            </a:r>
          </a:p>
        </p:txBody>
      </p:sp>
      <p:sp>
        <p:nvSpPr>
          <p:cNvPr id="3" name="Content Placeholder 2"/>
          <p:cNvSpPr>
            <a:spLocks noGrp="1"/>
          </p:cNvSpPr>
          <p:nvPr>
            <p:ph idx="1"/>
          </p:nvPr>
        </p:nvSpPr>
        <p:spPr>
          <a:xfrm>
            <a:off x="628650" y="1668849"/>
            <a:ext cx="7886700" cy="4351338"/>
          </a:xfrm>
        </p:spPr>
        <p:txBody>
          <a:bodyPr/>
          <a:lstStyle/>
          <a:p>
            <a:pPr marL="0" indent="0">
              <a:buNone/>
            </a:pPr>
            <a:r>
              <a:rPr lang="en-US" dirty="0"/>
              <a:t>High surface area porous support</a:t>
            </a:r>
          </a:p>
          <a:p>
            <a:endParaRPr lang="en-US" dirty="0"/>
          </a:p>
          <a:p>
            <a:pPr marL="0" indent="0">
              <a:buNone/>
            </a:pPr>
            <a:endParaRPr lang="en-US" dirty="0"/>
          </a:p>
        </p:txBody>
      </p:sp>
      <p:pic>
        <p:nvPicPr>
          <p:cNvPr id="5122" name="Picture 2" descr="http://image.slidesharecdn.com/technologyseries-introducingthesa-9600-110708212412-phpapp02/95/introducing-the-sa9600-flowing-gas-bet-surface-area-analyzer-5-728.jpg?cb=131016054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50019" y="2801582"/>
            <a:ext cx="6043961" cy="36895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91454" y="5386039"/>
            <a:ext cx="1014761" cy="1059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5" name="TextBox 4"/>
          <p:cNvSpPr txBox="1"/>
          <p:nvPr/>
        </p:nvSpPr>
        <p:spPr>
          <a:xfrm>
            <a:off x="7398834" y="3211551"/>
            <a:ext cx="184731" cy="369332"/>
          </a:xfrm>
          <a:prstGeom prst="rect">
            <a:avLst/>
          </a:prstGeom>
          <a:noFill/>
        </p:spPr>
        <p:txBody>
          <a:bodyPr wrap="none" rtlCol="0">
            <a:spAutoFit/>
          </a:bodyPr>
          <a:lstStyle/>
          <a:p>
            <a:endParaRPr lang="en-US" dirty="0">
              <a:latin typeface="Calibri Regular" charset="0"/>
            </a:endParaRPr>
          </a:p>
        </p:txBody>
      </p:sp>
      <p:sp>
        <p:nvSpPr>
          <p:cNvPr id="6" name="TextBox 5"/>
          <p:cNvSpPr txBox="1"/>
          <p:nvPr/>
        </p:nvSpPr>
        <p:spPr>
          <a:xfrm>
            <a:off x="2266300" y="2432250"/>
            <a:ext cx="1282723" cy="369332"/>
          </a:xfrm>
          <a:prstGeom prst="rect">
            <a:avLst/>
          </a:prstGeom>
          <a:noFill/>
        </p:spPr>
        <p:txBody>
          <a:bodyPr wrap="none" rtlCol="0">
            <a:spAutoFit/>
          </a:bodyPr>
          <a:lstStyle/>
          <a:p>
            <a:r>
              <a:rPr lang="en-US" dirty="0">
                <a:latin typeface="Calibri Regular" charset="0"/>
              </a:rPr>
              <a:t>&lt;50 cm</a:t>
            </a:r>
            <a:r>
              <a:rPr lang="en-US" baseline="30000" dirty="0">
                <a:latin typeface="Calibri Regular" charset="0"/>
              </a:rPr>
              <a:t>2</a:t>
            </a:r>
            <a:r>
              <a:rPr lang="en-US" dirty="0">
                <a:latin typeface="Calibri Regular" charset="0"/>
              </a:rPr>
              <a:t> g</a:t>
            </a:r>
            <a:r>
              <a:rPr lang="en-US" baseline="30000" dirty="0">
                <a:latin typeface="Calibri Regular" charset="0"/>
              </a:rPr>
              <a:t>-1</a:t>
            </a:r>
          </a:p>
        </p:txBody>
      </p:sp>
      <p:sp>
        <p:nvSpPr>
          <p:cNvPr id="8" name="TextBox 7"/>
          <p:cNvSpPr txBox="1"/>
          <p:nvPr/>
        </p:nvSpPr>
        <p:spPr>
          <a:xfrm>
            <a:off x="5077438" y="2432250"/>
            <a:ext cx="1909497" cy="369332"/>
          </a:xfrm>
          <a:prstGeom prst="rect">
            <a:avLst/>
          </a:prstGeom>
          <a:noFill/>
        </p:spPr>
        <p:txBody>
          <a:bodyPr wrap="none" rtlCol="0">
            <a:spAutoFit/>
          </a:bodyPr>
          <a:lstStyle/>
          <a:p>
            <a:r>
              <a:rPr lang="en-US" dirty="0">
                <a:latin typeface="Calibri Regular" charset="0"/>
              </a:rPr>
              <a:t>50 – 4000  cm</a:t>
            </a:r>
            <a:r>
              <a:rPr lang="en-US" baseline="30000" dirty="0">
                <a:latin typeface="Calibri Regular" charset="0"/>
              </a:rPr>
              <a:t>2</a:t>
            </a:r>
            <a:r>
              <a:rPr lang="en-US" dirty="0">
                <a:latin typeface="Calibri Regular" charset="0"/>
              </a:rPr>
              <a:t> g</a:t>
            </a:r>
            <a:r>
              <a:rPr lang="en-US" baseline="30000" dirty="0">
                <a:latin typeface="Calibri Regular" charset="0"/>
              </a:rPr>
              <a:t>-1</a:t>
            </a:r>
          </a:p>
        </p:txBody>
      </p:sp>
    </p:spTree>
    <p:extLst>
      <p:ext uri="{BB962C8B-B14F-4D97-AF65-F5344CB8AC3E}">
        <p14:creationId xmlns:p14="http://schemas.microsoft.com/office/powerpoint/2010/main" val="943433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337"/>
          <a:stretch/>
        </p:blipFill>
        <p:spPr>
          <a:xfrm>
            <a:off x="1508760" y="1451150"/>
            <a:ext cx="6065520" cy="4511038"/>
          </a:xfrm>
          <a:prstGeom prst="rect">
            <a:avLst/>
          </a:prstGeom>
        </p:spPr>
      </p:pic>
      <p:sp>
        <p:nvSpPr>
          <p:cNvPr id="5" name="Rectangle 4"/>
          <p:cNvSpPr/>
          <p:nvPr/>
        </p:nvSpPr>
        <p:spPr>
          <a:xfrm>
            <a:off x="177337" y="5728380"/>
            <a:ext cx="8811491" cy="923330"/>
          </a:xfrm>
          <a:prstGeom prst="rect">
            <a:avLst/>
          </a:prstGeom>
        </p:spPr>
        <p:txBody>
          <a:bodyPr wrap="square">
            <a:spAutoFit/>
          </a:bodyPr>
          <a:lstStyle/>
          <a:p>
            <a:pPr algn="just"/>
            <a:r>
              <a:rPr lang="en-US" dirty="0">
                <a:effectLst/>
                <a:latin typeface="Calibri Regular" charset="0"/>
                <a:ea typeface="ＭＳ 明朝" charset="-128"/>
                <a:cs typeface="Calibri Regular" charset="0"/>
              </a:rPr>
              <a:t>Increasing world energy consumption since 1990. </a:t>
            </a:r>
          </a:p>
          <a:p>
            <a:pPr algn="just"/>
            <a:r>
              <a:rPr lang="en-US" dirty="0">
                <a:effectLst/>
                <a:latin typeface="Calibri Regular" charset="0"/>
                <a:ea typeface="ＭＳ 明朝" charset="-128"/>
                <a:cs typeface="Calibri Regular" charset="0"/>
              </a:rPr>
              <a:t>The graph includes prediction for year 2035, where the use will reach 770 quadrillion British Thermal Unit [BTU]. Source: U.S. Energy Information Administration [U.S. EIA].</a:t>
            </a:r>
            <a:endParaRPr lang="en-US" dirty="0">
              <a:effectLst/>
              <a:latin typeface="Cambria" charset="0"/>
              <a:ea typeface="ＭＳ 明朝" charset="-128"/>
              <a:cs typeface="Calibri Regular" charset="0"/>
            </a:endParaRPr>
          </a:p>
        </p:txBody>
      </p:sp>
      <p:sp>
        <p:nvSpPr>
          <p:cNvPr id="6" name="Title 1"/>
          <p:cNvSpPr>
            <a:spLocks noGrp="1"/>
          </p:cNvSpPr>
          <p:nvPr>
            <p:ph type="title"/>
          </p:nvPr>
        </p:nvSpPr>
        <p:spPr>
          <a:xfrm>
            <a:off x="0" y="45720"/>
            <a:ext cx="8229600" cy="1417320"/>
          </a:xfrm>
        </p:spPr>
        <p:txBody>
          <a:bodyPr>
            <a:normAutofit/>
          </a:bodyPr>
          <a:lstStyle/>
          <a:p>
            <a:pPr marL="365125"/>
            <a:r>
              <a:rPr lang="en-US" dirty="0">
                <a:latin typeface="+mj-lt"/>
              </a:rPr>
              <a:t>Energy Consumption:</a:t>
            </a:r>
            <a:br>
              <a:rPr lang="en-US" dirty="0">
                <a:latin typeface="+mj-lt"/>
              </a:rPr>
            </a:br>
            <a:r>
              <a:rPr lang="en-US" dirty="0">
                <a:latin typeface="+mj-lt"/>
              </a:rPr>
              <a:t>data and projections</a:t>
            </a:r>
          </a:p>
        </p:txBody>
      </p:sp>
    </p:spTree>
    <p:extLst>
      <p:ext uri="{BB962C8B-B14F-4D97-AF65-F5344CB8AC3E}">
        <p14:creationId xmlns:p14="http://schemas.microsoft.com/office/powerpoint/2010/main" val="1406398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86243"/>
            <a:ext cx="7772400" cy="2387600"/>
          </a:xfrm>
        </p:spPr>
        <p:txBody>
          <a:bodyPr>
            <a:normAutofit/>
          </a:bodyPr>
          <a:lstStyle/>
          <a:p>
            <a:r>
              <a:rPr lang="en-US" sz="6600" dirty="0">
                <a:latin typeface="+mj-lt"/>
              </a:rPr>
              <a:t>Areas of Research in Green Chemistry</a:t>
            </a:r>
          </a:p>
        </p:txBody>
      </p:sp>
      <p:sp>
        <p:nvSpPr>
          <p:cNvPr id="3" name="Subtitle 2"/>
          <p:cNvSpPr>
            <a:spLocks noGrp="1"/>
          </p:cNvSpPr>
          <p:nvPr>
            <p:ph type="subTitle" idx="1"/>
          </p:nvPr>
        </p:nvSpPr>
        <p:spPr>
          <a:xfrm>
            <a:off x="1143000" y="4165918"/>
            <a:ext cx="6858000" cy="1655762"/>
          </a:xfrm>
        </p:spPr>
        <p:txBody>
          <a:bodyPr>
            <a:normAutofit/>
          </a:bodyPr>
          <a:lstStyle/>
          <a:p>
            <a:r>
              <a:rPr lang="en-US" sz="2800" dirty="0"/>
              <a:t>SOLVENTS</a:t>
            </a:r>
          </a:p>
        </p:txBody>
      </p:sp>
    </p:spTree>
    <p:extLst>
      <p:ext uri="{BB962C8B-B14F-4D97-AF65-F5344CB8AC3E}">
        <p14:creationId xmlns:p14="http://schemas.microsoft.com/office/powerpoint/2010/main" val="337082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ctrTitle"/>
          </p:nvPr>
        </p:nvSpPr>
        <p:spPr>
          <a:xfrm>
            <a:off x="502920" y="3459479"/>
            <a:ext cx="8153400" cy="1143000"/>
          </a:xfrm>
          <a:noFill/>
        </p:spPr>
        <p:txBody>
          <a:bodyPr anchor="ctr">
            <a:noAutofit/>
          </a:bodyPr>
          <a:lstStyle/>
          <a:p>
            <a:pPr algn="ctr"/>
            <a:r>
              <a:rPr lang="en-US" altLang="x-none" sz="3200" b="1" dirty="0">
                <a:latin typeface="Calibri Regular" charset="0"/>
                <a:ea typeface="ＭＳ Ｐゴシック" charset="-128"/>
              </a:rPr>
              <a:t>PRINCIPLE 5</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The use of auxiliary substances (e.g. solvents, separation agents, etc.) should be made unnecessary wherever possible, and innocuous when used.</a:t>
            </a:r>
          </a:p>
        </p:txBody>
      </p:sp>
      <p:sp>
        <p:nvSpPr>
          <p:cNvPr id="4" name="Rectangle 3"/>
          <p:cNvSpPr/>
          <p:nvPr/>
        </p:nvSpPr>
        <p:spPr>
          <a:xfrm>
            <a:off x="502920" y="822960"/>
            <a:ext cx="8153400" cy="54863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Tree>
    <p:extLst>
      <p:ext uri="{BB962C8B-B14F-4D97-AF65-F5344CB8AC3E}">
        <p14:creationId xmlns:p14="http://schemas.microsoft.com/office/powerpoint/2010/main" val="110463520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0" y="217668"/>
            <a:ext cx="7886700" cy="1325563"/>
          </a:xfrm>
        </p:spPr>
        <p:txBody>
          <a:bodyPr/>
          <a:lstStyle/>
          <a:p>
            <a:pPr marL="365125"/>
            <a:r>
              <a:rPr lang="en-US" altLang="x-none" dirty="0">
                <a:latin typeface="+mj-lt"/>
              </a:rPr>
              <a:t>What is a solvent?</a:t>
            </a:r>
          </a:p>
        </p:txBody>
      </p:sp>
      <p:sp>
        <p:nvSpPr>
          <p:cNvPr id="422915" name="Rectangle 3"/>
          <p:cNvSpPr>
            <a:spLocks noGrp="1" noChangeArrowheads="1"/>
          </p:cNvSpPr>
          <p:nvPr>
            <p:ph type="body" idx="1"/>
          </p:nvPr>
        </p:nvSpPr>
        <p:spPr>
          <a:xfrm>
            <a:off x="669538" y="2190270"/>
            <a:ext cx="7886700" cy="4351338"/>
          </a:xfrm>
        </p:spPr>
        <p:txBody>
          <a:bodyPr>
            <a:normAutofit/>
          </a:bodyPr>
          <a:lstStyle/>
          <a:p>
            <a:pPr algn="ctr">
              <a:lnSpc>
                <a:spcPct val="100000"/>
              </a:lnSpc>
            </a:pPr>
            <a:endParaRPr lang="en-US" altLang="x-none" sz="3200" dirty="0"/>
          </a:p>
          <a:p>
            <a:pPr marL="0" indent="0" algn="ctr">
              <a:lnSpc>
                <a:spcPct val="100000"/>
              </a:lnSpc>
              <a:buNone/>
            </a:pPr>
            <a:r>
              <a:rPr lang="en-US" altLang="x-none" sz="3200" dirty="0"/>
              <a:t>A solvent is any substance that dissolves another substance(s) so that the resulting mixture is a homogenous solution. </a:t>
            </a:r>
          </a:p>
          <a:p>
            <a:pPr algn="ctr">
              <a:lnSpc>
                <a:spcPct val="100000"/>
              </a:lnSpc>
            </a:pPr>
            <a:endParaRPr lang="en-US" altLang="x-none" sz="3200" dirty="0"/>
          </a:p>
        </p:txBody>
      </p:sp>
    </p:spTree>
    <p:extLst>
      <p:ext uri="{BB962C8B-B14F-4D97-AF65-F5344CB8AC3E}">
        <p14:creationId xmlns:p14="http://schemas.microsoft.com/office/powerpoint/2010/main" val="1350964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0" y="193345"/>
            <a:ext cx="7886700" cy="1325563"/>
          </a:xfrm>
          <a:noFill/>
          <a:ln/>
        </p:spPr>
        <p:txBody>
          <a:bodyPr vert="horz" lIns="90488" tIns="44450" rIns="90488" bIns="44450" rtlCol="0" anchor="ctr">
            <a:normAutofit/>
          </a:bodyPr>
          <a:lstStyle/>
          <a:p>
            <a:pPr marL="365125">
              <a:lnSpc>
                <a:spcPct val="90000"/>
              </a:lnSpc>
            </a:pPr>
            <a:r>
              <a:rPr lang="en-US" altLang="x-none" dirty="0">
                <a:latin typeface="+mj-lt"/>
              </a:rPr>
              <a:t>When solvents are used?</a:t>
            </a:r>
          </a:p>
        </p:txBody>
      </p:sp>
      <p:sp>
        <p:nvSpPr>
          <p:cNvPr id="476163" name="Rectangle 3"/>
          <p:cNvSpPr>
            <a:spLocks noGrp="1" noChangeArrowheads="1"/>
          </p:cNvSpPr>
          <p:nvPr>
            <p:ph type="body" idx="1"/>
          </p:nvPr>
        </p:nvSpPr>
        <p:spPr>
          <a:xfrm>
            <a:off x="476669" y="1964733"/>
            <a:ext cx="8377772" cy="4459479"/>
          </a:xfrm>
          <a:noFill/>
          <a:ln/>
        </p:spPr>
        <p:txBody>
          <a:bodyPr vert="horz" lIns="90488" tIns="44450" rIns="90488" bIns="44450" rtlCol="0">
            <a:normAutofit lnSpcReduction="10000"/>
          </a:bodyPr>
          <a:lstStyle/>
          <a:p>
            <a:r>
              <a:rPr lang="en-US" altLang="x-none" sz="2200" dirty="0"/>
              <a:t>During manufacturing</a:t>
            </a:r>
          </a:p>
          <a:p>
            <a:pPr marL="715963" lvl="1" indent="-258763">
              <a:buNone/>
            </a:pPr>
            <a:r>
              <a:rPr lang="en-US" altLang="x-none" sz="2000" dirty="0"/>
              <a:t>-   To facilitate intermolecular chemical reactions via solute molecules &amp; ions.</a:t>
            </a:r>
          </a:p>
          <a:p>
            <a:r>
              <a:rPr lang="en-US" altLang="x-none" sz="2200" dirty="0"/>
              <a:t>During processing</a:t>
            </a:r>
          </a:p>
          <a:p>
            <a:pPr marL="715963" lvl="1" indent="-258763">
              <a:buNone/>
            </a:pPr>
            <a:r>
              <a:rPr lang="en-US" altLang="x-none" sz="2000" dirty="0"/>
              <a:t>-   To aid in manipulation of chemicals, but not as an integral part of the molecule itself.</a:t>
            </a:r>
          </a:p>
          <a:p>
            <a:r>
              <a:rPr lang="en-US" altLang="x-none" sz="2200" dirty="0"/>
              <a:t>During extraction/separation</a:t>
            </a:r>
          </a:p>
          <a:p>
            <a:pPr marL="715963" lvl="1" indent="-258763">
              <a:buNone/>
            </a:pPr>
            <a:r>
              <a:rPr lang="en-US" altLang="x-none" sz="2000" dirty="0"/>
              <a:t>-   To separate or purify the chemical products from co-products, byproducts and impurities.</a:t>
            </a:r>
          </a:p>
          <a:p>
            <a:r>
              <a:rPr lang="en-US" altLang="x-none" sz="2200" dirty="0"/>
              <a:t>During cleaning</a:t>
            </a:r>
          </a:p>
          <a:p>
            <a:pPr marL="457200" lvl="1" indent="0">
              <a:buNone/>
            </a:pPr>
            <a:r>
              <a:rPr lang="en-US" altLang="x-none" sz="2000" dirty="0"/>
              <a:t>-   To remove oil, grease and silica from mechanical parts.</a:t>
            </a:r>
          </a:p>
          <a:p>
            <a:r>
              <a:rPr lang="en-US" altLang="x-none" sz="2200" dirty="0"/>
              <a:t>During product Formulation</a:t>
            </a:r>
          </a:p>
          <a:p>
            <a:pPr marL="715963" lvl="1" indent="-258763">
              <a:buNone/>
            </a:pPr>
            <a:r>
              <a:rPr lang="en-US" altLang="x-none" sz="2000" dirty="0"/>
              <a:t>-   To design a product and process (quantities, raw materials, mixture design and testing)</a:t>
            </a:r>
          </a:p>
          <a:p>
            <a:endParaRPr lang="en-US" altLang="x-none" sz="2400" dirty="0"/>
          </a:p>
        </p:txBody>
      </p:sp>
      <p:sp>
        <p:nvSpPr>
          <p:cNvPr id="3" name="TextBox 2"/>
          <p:cNvSpPr txBox="1"/>
          <p:nvPr/>
        </p:nvSpPr>
        <p:spPr>
          <a:xfrm>
            <a:off x="369989" y="1407760"/>
            <a:ext cx="8073202" cy="461665"/>
          </a:xfrm>
          <a:prstGeom prst="rect">
            <a:avLst/>
          </a:prstGeom>
          <a:noFill/>
        </p:spPr>
        <p:txBody>
          <a:bodyPr wrap="square" rtlCol="0">
            <a:spAutoFit/>
          </a:bodyPr>
          <a:lstStyle/>
          <a:p>
            <a:r>
              <a:rPr lang="en-US" sz="2400" dirty="0">
                <a:latin typeface="Calibri Regular" charset="0"/>
              </a:rPr>
              <a:t>Solvents are used in all stages of a product’s life-cycle:</a:t>
            </a:r>
          </a:p>
        </p:txBody>
      </p:sp>
    </p:spTree>
    <p:extLst>
      <p:ext uri="{BB962C8B-B14F-4D97-AF65-F5344CB8AC3E}">
        <p14:creationId xmlns:p14="http://schemas.microsoft.com/office/powerpoint/2010/main" val="1334977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93520"/>
            <a:ext cx="7886700" cy="1325563"/>
          </a:xfrm>
        </p:spPr>
        <p:txBody>
          <a:bodyPr/>
          <a:lstStyle/>
          <a:p>
            <a:pPr marL="365125"/>
            <a:r>
              <a:rPr lang="en-US" dirty="0">
                <a:latin typeface="+mj-lt"/>
              </a:rPr>
              <a:t>Uses of Solvents</a:t>
            </a:r>
          </a:p>
        </p:txBody>
      </p:sp>
      <p:sp>
        <p:nvSpPr>
          <p:cNvPr id="4099" name="Rectangle 3"/>
          <p:cNvSpPr>
            <a:spLocks noGrp="1" noChangeArrowheads="1"/>
          </p:cNvSpPr>
          <p:nvPr>
            <p:ph type="body" sz="half" idx="1"/>
          </p:nvPr>
        </p:nvSpPr>
        <p:spPr>
          <a:xfrm>
            <a:off x="971550" y="1488338"/>
            <a:ext cx="3886200" cy="4351338"/>
          </a:xfrm>
        </p:spPr>
        <p:txBody>
          <a:bodyPr/>
          <a:lstStyle/>
          <a:p>
            <a:pPr>
              <a:buFontTx/>
              <a:buNone/>
            </a:pPr>
            <a:r>
              <a:rPr lang="en-US" u="sng" dirty="0"/>
              <a:t>As a Solvent</a:t>
            </a:r>
            <a:endParaRPr lang="en-US" dirty="0"/>
          </a:p>
          <a:p>
            <a:r>
              <a:rPr lang="en-US" dirty="0"/>
              <a:t>Dissolution</a:t>
            </a:r>
          </a:p>
          <a:p>
            <a:r>
              <a:rPr lang="en-US" dirty="0"/>
              <a:t>Extraction</a:t>
            </a:r>
          </a:p>
          <a:p>
            <a:r>
              <a:rPr lang="en-US" dirty="0"/>
              <a:t>Degreasing</a:t>
            </a:r>
          </a:p>
          <a:p>
            <a:r>
              <a:rPr lang="en-US" dirty="0"/>
              <a:t>Inks, dyes, paints, coatings</a:t>
            </a:r>
          </a:p>
          <a:p>
            <a:r>
              <a:rPr lang="en-US" dirty="0"/>
              <a:t>Dilution, dispersal</a:t>
            </a:r>
          </a:p>
          <a:p>
            <a:r>
              <a:rPr lang="en-US" dirty="0"/>
              <a:t>Dry cleaning</a:t>
            </a:r>
          </a:p>
        </p:txBody>
      </p:sp>
      <p:sp>
        <p:nvSpPr>
          <p:cNvPr id="4100" name="Rectangle 4"/>
          <p:cNvSpPr>
            <a:spLocks noGrp="1" noChangeArrowheads="1"/>
          </p:cNvSpPr>
          <p:nvPr>
            <p:ph type="body" sz="half" idx="2"/>
          </p:nvPr>
        </p:nvSpPr>
        <p:spPr>
          <a:xfrm>
            <a:off x="4720590" y="1493255"/>
            <a:ext cx="3886200" cy="4351338"/>
          </a:xfrm>
        </p:spPr>
        <p:txBody>
          <a:bodyPr/>
          <a:lstStyle/>
          <a:p>
            <a:pPr>
              <a:buFontTx/>
              <a:buNone/>
            </a:pPr>
            <a:r>
              <a:rPr lang="en-US" u="sng" dirty="0"/>
              <a:t>As Something Else</a:t>
            </a:r>
            <a:endParaRPr lang="en-US" dirty="0"/>
          </a:p>
          <a:p>
            <a:r>
              <a:rPr lang="en-US" dirty="0"/>
              <a:t>Fuels</a:t>
            </a:r>
          </a:p>
          <a:p>
            <a:r>
              <a:rPr lang="en-US" dirty="0"/>
              <a:t>Feedstocks</a:t>
            </a:r>
          </a:p>
          <a:p>
            <a:r>
              <a:rPr lang="en-US" dirty="0"/>
              <a:t>Drugs of abuse</a:t>
            </a:r>
          </a:p>
          <a:p>
            <a:r>
              <a:rPr lang="en-US" dirty="0"/>
              <a:t>Beverages</a:t>
            </a:r>
          </a:p>
          <a:p>
            <a:r>
              <a:rPr lang="en-US" dirty="0"/>
              <a:t>Antifreeze</a:t>
            </a:r>
          </a:p>
          <a:p>
            <a:r>
              <a:rPr lang="en-US" dirty="0"/>
              <a:t>Explosives</a:t>
            </a:r>
          </a:p>
          <a:p>
            <a:r>
              <a:rPr lang="en-US" dirty="0"/>
              <a:t>Pollutants</a:t>
            </a:r>
          </a:p>
        </p:txBody>
      </p:sp>
      <p:sp>
        <p:nvSpPr>
          <p:cNvPr id="5" name="TextBox 4"/>
          <p:cNvSpPr txBox="1"/>
          <p:nvPr/>
        </p:nvSpPr>
        <p:spPr>
          <a:xfrm>
            <a:off x="1811033" y="5882447"/>
            <a:ext cx="5436873" cy="461665"/>
          </a:xfrm>
          <a:prstGeom prst="rect">
            <a:avLst/>
          </a:prstGeom>
          <a:noFill/>
        </p:spPr>
        <p:txBody>
          <a:bodyPr wrap="none" rtlCol="0">
            <a:spAutoFit/>
          </a:bodyPr>
          <a:lstStyle/>
          <a:p>
            <a:pPr algn="ctr"/>
            <a:r>
              <a:rPr lang="en-US" sz="2400" dirty="0">
                <a:latin typeface="Calibri Regular" charset="0"/>
              </a:rPr>
              <a:t>Everything has been touched by a solvent </a:t>
            </a:r>
          </a:p>
        </p:txBody>
      </p:sp>
    </p:spTree>
    <p:extLst>
      <p:ext uri="{BB962C8B-B14F-4D97-AF65-F5344CB8AC3E}">
        <p14:creationId xmlns:p14="http://schemas.microsoft.com/office/powerpoint/2010/main" val="19396876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1026"/>
          <p:cNvSpPr>
            <a:spLocks noGrp="1" noChangeArrowheads="1"/>
          </p:cNvSpPr>
          <p:nvPr>
            <p:ph type="title"/>
          </p:nvPr>
        </p:nvSpPr>
        <p:spPr>
          <a:xfrm>
            <a:off x="0" y="194250"/>
            <a:ext cx="7886700" cy="1325563"/>
          </a:xfrm>
          <a:noFill/>
          <a:ln/>
        </p:spPr>
        <p:txBody>
          <a:bodyPr vert="horz" lIns="90488" tIns="44450" rIns="90488" bIns="44450" rtlCol="0" anchor="ctr">
            <a:normAutofit/>
          </a:bodyPr>
          <a:lstStyle/>
          <a:p>
            <a:pPr marL="365125">
              <a:lnSpc>
                <a:spcPct val="90000"/>
              </a:lnSpc>
            </a:pPr>
            <a:r>
              <a:rPr lang="en-US" altLang="x-none" dirty="0">
                <a:latin typeface="+mj-lt"/>
              </a:rPr>
              <a:t>Traditional Solvents</a:t>
            </a:r>
          </a:p>
        </p:txBody>
      </p:sp>
      <p:sp>
        <p:nvSpPr>
          <p:cNvPr id="484355" name="Rectangle 1027"/>
          <p:cNvSpPr>
            <a:spLocks noGrp="1" noChangeArrowheads="1"/>
          </p:cNvSpPr>
          <p:nvPr>
            <p:ph type="body" idx="1"/>
          </p:nvPr>
        </p:nvSpPr>
        <p:spPr>
          <a:xfrm>
            <a:off x="689592" y="1957586"/>
            <a:ext cx="7780304" cy="4301124"/>
          </a:xfrm>
          <a:noFill/>
          <a:ln/>
        </p:spPr>
        <p:txBody>
          <a:bodyPr vert="horz" lIns="90488" tIns="44450" rIns="90488" bIns="44450" rtlCol="0">
            <a:normAutofit/>
          </a:bodyPr>
          <a:lstStyle/>
          <a:p>
            <a:r>
              <a:rPr lang="en-US" altLang="x-none" dirty="0"/>
              <a:t>Volatile Organic Compounds</a:t>
            </a:r>
          </a:p>
          <a:p>
            <a:endParaRPr lang="en-US" altLang="x-none" sz="200" dirty="0"/>
          </a:p>
          <a:p>
            <a:pPr lvl="1"/>
            <a:r>
              <a:rPr lang="en-US" altLang="x-none" dirty="0"/>
              <a:t>Chloroform, carbon tetrachloride, methylene chloride, </a:t>
            </a:r>
            <a:r>
              <a:rPr lang="en-US" altLang="x-none" dirty="0" err="1"/>
              <a:t>perchloroethylene</a:t>
            </a:r>
            <a:r>
              <a:rPr lang="en-US" altLang="x-none" dirty="0"/>
              <a:t> (PERC)</a:t>
            </a:r>
          </a:p>
          <a:p>
            <a:pPr lvl="1"/>
            <a:r>
              <a:rPr lang="en-US" altLang="x-none" dirty="0"/>
              <a:t>Benzene, Toluene, Xylene (BTX)</a:t>
            </a:r>
          </a:p>
          <a:p>
            <a:pPr lvl="1"/>
            <a:r>
              <a:rPr lang="en-US" altLang="x-none" dirty="0"/>
              <a:t>Acetone, Ethylene Glycol, </a:t>
            </a:r>
            <a:r>
              <a:rPr lang="en-US" altLang="x-none" dirty="0" err="1"/>
              <a:t>methylethyl</a:t>
            </a:r>
            <a:r>
              <a:rPr lang="en-US" altLang="x-none" dirty="0"/>
              <a:t> ketone (MEK)</a:t>
            </a:r>
          </a:p>
          <a:p>
            <a:pPr lvl="1"/>
            <a:endParaRPr lang="en-US" altLang="x-none" sz="1200" dirty="0"/>
          </a:p>
          <a:p>
            <a:r>
              <a:rPr lang="en-US" dirty="0"/>
              <a:t>Chlorofluorocarbons (</a:t>
            </a:r>
            <a:r>
              <a:rPr lang="en-US" altLang="x-none" dirty="0"/>
              <a:t>CFCs)</a:t>
            </a:r>
          </a:p>
        </p:txBody>
      </p:sp>
    </p:spTree>
    <p:extLst>
      <p:ext uri="{BB962C8B-B14F-4D97-AF65-F5344CB8AC3E}">
        <p14:creationId xmlns:p14="http://schemas.microsoft.com/office/powerpoint/2010/main" val="1821244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0" y="250872"/>
            <a:ext cx="8782492" cy="1223056"/>
          </a:xfrm>
          <a:noFill/>
          <a:ln/>
        </p:spPr>
        <p:txBody>
          <a:bodyPr vert="horz" lIns="90488" tIns="44450" rIns="90488" bIns="44450" rtlCol="0" anchor="ctr">
            <a:normAutofit/>
          </a:bodyPr>
          <a:lstStyle/>
          <a:p>
            <a:pPr marL="365125">
              <a:lnSpc>
                <a:spcPct val="90000"/>
              </a:lnSpc>
            </a:pPr>
            <a:r>
              <a:rPr lang="en-US" altLang="x-none" dirty="0">
                <a:latin typeface="+mj-lt"/>
              </a:rPr>
              <a:t>What are the concerns for solvents?</a:t>
            </a:r>
          </a:p>
        </p:txBody>
      </p:sp>
      <p:sp>
        <p:nvSpPr>
          <p:cNvPr id="480259" name="Rectangle 3"/>
          <p:cNvSpPr>
            <a:spLocks noGrp="1" noChangeArrowheads="1"/>
          </p:cNvSpPr>
          <p:nvPr>
            <p:ph type="body" idx="1"/>
          </p:nvPr>
        </p:nvSpPr>
        <p:spPr>
          <a:xfrm>
            <a:off x="487595" y="1516132"/>
            <a:ext cx="8432057" cy="5118843"/>
          </a:xfrm>
          <a:noFill/>
          <a:ln/>
        </p:spPr>
        <p:txBody>
          <a:bodyPr vert="horz" lIns="90488" tIns="44450" rIns="90488" bIns="44450" rtlCol="0">
            <a:normAutofit fontScale="92500" lnSpcReduction="10000"/>
          </a:bodyPr>
          <a:lstStyle/>
          <a:p>
            <a:pPr marL="0" indent="0">
              <a:buNone/>
            </a:pPr>
            <a:r>
              <a:rPr lang="en-US" altLang="x-none" sz="2600" dirty="0"/>
              <a:t>Inherent Toxicity</a:t>
            </a:r>
          </a:p>
          <a:p>
            <a:pPr marL="533400" lvl="1"/>
            <a:r>
              <a:rPr lang="en-US" altLang="x-none" sz="2200" dirty="0"/>
              <a:t>Methylene chloride, chloroform, carbon tetra chloride and other halogenated solvents are suspected human carcinogens.</a:t>
            </a:r>
          </a:p>
          <a:p>
            <a:pPr marL="0" indent="0">
              <a:buNone/>
            </a:pPr>
            <a:r>
              <a:rPr lang="en-US" altLang="x-none" sz="2600" dirty="0"/>
              <a:t>Flammability</a:t>
            </a:r>
          </a:p>
          <a:p>
            <a:pPr marL="533400" lvl="1"/>
            <a:r>
              <a:rPr lang="en-US" altLang="x-none" sz="2200" dirty="0"/>
              <a:t>Because of their physicochemical properties (low flash point and autoignition temperatures), solvents are flammable.</a:t>
            </a:r>
          </a:p>
          <a:p>
            <a:pPr marL="0" indent="0">
              <a:buNone/>
            </a:pPr>
            <a:r>
              <a:rPr lang="en-US" altLang="x-none" sz="2600" dirty="0" err="1"/>
              <a:t>Explosivity</a:t>
            </a:r>
            <a:endParaRPr lang="en-US" altLang="x-none" sz="2600" dirty="0"/>
          </a:p>
          <a:p>
            <a:pPr marL="533400" lvl="1"/>
            <a:r>
              <a:rPr lang="en-US" altLang="x-none" sz="2200" dirty="0"/>
              <a:t>They can explode, and since they are used in large volumes, the explosion can be disastrous. </a:t>
            </a:r>
          </a:p>
          <a:p>
            <a:pPr marL="0" indent="0">
              <a:buNone/>
            </a:pPr>
            <a:r>
              <a:rPr lang="en-US" altLang="x-none" sz="2600" dirty="0"/>
              <a:t>Stratospheric Ozone Depletion</a:t>
            </a:r>
          </a:p>
          <a:p>
            <a:pPr marL="533400" lvl="1"/>
            <a:r>
              <a:rPr lang="en-US" altLang="x-none" sz="2200" dirty="0"/>
              <a:t>They reduce the ozone layer which protects the earth from the radiation.</a:t>
            </a:r>
          </a:p>
          <a:p>
            <a:pPr marL="0" indent="0">
              <a:buNone/>
            </a:pPr>
            <a:r>
              <a:rPr lang="en-US" altLang="x-none" sz="2600" dirty="0"/>
              <a:t>Atmospheric Ozone Production</a:t>
            </a:r>
          </a:p>
          <a:p>
            <a:pPr marL="533400" lvl="1"/>
            <a:r>
              <a:rPr lang="en-US" altLang="x-none" sz="2200" dirty="0"/>
              <a:t>CFCs contribute to ozone production which in turn increases a green house effect.</a:t>
            </a:r>
          </a:p>
          <a:p>
            <a:pPr marL="0" indent="0">
              <a:buNone/>
            </a:pPr>
            <a:r>
              <a:rPr lang="en-US" altLang="x-none" sz="2600" dirty="0"/>
              <a:t>Global Warming Potential</a:t>
            </a:r>
          </a:p>
        </p:txBody>
      </p:sp>
    </p:spTree>
    <p:extLst>
      <p:ext uri="{BB962C8B-B14F-4D97-AF65-F5344CB8AC3E}">
        <p14:creationId xmlns:p14="http://schemas.microsoft.com/office/powerpoint/2010/main" val="833969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330354"/>
            <a:ext cx="6461760" cy="1125066"/>
          </a:xfrm>
        </p:spPr>
        <p:txBody>
          <a:bodyPr>
            <a:noAutofit/>
          </a:bodyPr>
          <a:lstStyle/>
          <a:p>
            <a:pPr marL="365125"/>
            <a:r>
              <a:rPr lang="en-GB" sz="4400" dirty="0">
                <a:latin typeface="+mj-lt"/>
              </a:rPr>
              <a:t>Solvent Selection Process by </a:t>
            </a:r>
            <a:r>
              <a:rPr lang="en-US" sz="4400" dirty="0">
                <a:latin typeface="+mj-lt"/>
              </a:rPr>
              <a:t>ACS and GSK</a:t>
            </a:r>
          </a:p>
        </p:txBody>
      </p:sp>
      <p:sp>
        <p:nvSpPr>
          <p:cNvPr id="10" name="Text Placeholder 9"/>
          <p:cNvSpPr>
            <a:spLocks noGrp="1"/>
          </p:cNvSpPr>
          <p:nvPr>
            <p:ph type="body" sz="quarter" idx="12"/>
          </p:nvPr>
        </p:nvSpPr>
        <p:spPr>
          <a:xfrm>
            <a:off x="723900" y="1752602"/>
            <a:ext cx="7926614" cy="4861560"/>
          </a:xfrm>
        </p:spPr>
        <p:txBody>
          <a:bodyPr>
            <a:normAutofit fontScale="92500"/>
          </a:bodyPr>
          <a:lstStyle/>
          <a:p>
            <a:r>
              <a:rPr lang="en-US" sz="2800" dirty="0"/>
              <a:t>Screen solvents based on </a:t>
            </a:r>
          </a:p>
          <a:p>
            <a:pPr lvl="1"/>
            <a:r>
              <a:rPr lang="en-US" sz="2400" dirty="0"/>
              <a:t>reaction type</a:t>
            </a:r>
          </a:p>
          <a:p>
            <a:pPr lvl="1"/>
            <a:r>
              <a:rPr lang="en-US" sz="2400" dirty="0"/>
              <a:t>process requirements</a:t>
            </a:r>
          </a:p>
          <a:p>
            <a:pPr lvl="1"/>
            <a:r>
              <a:rPr lang="en-US" sz="2400" dirty="0"/>
              <a:t>reactant/product solubility</a:t>
            </a:r>
          </a:p>
          <a:p>
            <a:pPr lvl="1"/>
            <a:r>
              <a:rPr lang="en-US" sz="2400" dirty="0"/>
              <a:t>EHS</a:t>
            </a:r>
          </a:p>
          <a:p>
            <a:r>
              <a:rPr lang="en-US" sz="2800" dirty="0"/>
              <a:t>Evaluate experimentally</a:t>
            </a:r>
          </a:p>
          <a:p>
            <a:r>
              <a:rPr lang="en-US" sz="2800" dirty="0"/>
              <a:t>Review the entire route/ process and look for synergies</a:t>
            </a:r>
          </a:p>
          <a:p>
            <a:r>
              <a:rPr lang="en-US" sz="2800" dirty="0"/>
              <a:t>Refine experimentation</a:t>
            </a:r>
          </a:p>
          <a:p>
            <a:pPr marL="0" indent="0">
              <a:buNone/>
            </a:pPr>
            <a:endParaRPr lang="en-US" sz="1300" dirty="0"/>
          </a:p>
          <a:p>
            <a:pPr marL="0" indent="0">
              <a:buNone/>
            </a:pPr>
            <a:endParaRPr lang="en-US" sz="1300" dirty="0"/>
          </a:p>
          <a:p>
            <a:pPr marL="0" indent="0" algn="r">
              <a:buNone/>
            </a:pPr>
            <a:r>
              <a:rPr lang="en-US" sz="2200" dirty="0"/>
              <a:t>American Chemical Society</a:t>
            </a:r>
          </a:p>
          <a:p>
            <a:pPr marL="0" indent="0" algn="r">
              <a:buNone/>
            </a:pPr>
            <a:r>
              <a:rPr lang="en-US" sz="2200" dirty="0"/>
              <a:t>GlaxoSmithKline </a:t>
            </a:r>
            <a:endParaRPr lang="en-GB" sz="2200" dirty="0"/>
          </a:p>
          <a:p>
            <a:endParaRPr lang="en-US" sz="2800" dirty="0"/>
          </a:p>
        </p:txBody>
      </p:sp>
      <p:sp>
        <p:nvSpPr>
          <p:cNvPr id="503810" name="Rectangle 2"/>
          <p:cNvSpPr>
            <a:spLocks noChangeArrowheads="1"/>
          </p:cNvSpPr>
          <p:nvPr/>
        </p:nvSpPr>
        <p:spPr bwMode="auto">
          <a:xfrm>
            <a:off x="1066800" y="152401"/>
            <a:ext cx="7391400" cy="1295399"/>
          </a:xfrm>
          <a:prstGeom prst="rect">
            <a:avLst/>
          </a:prstGeom>
          <a:noFill/>
          <a:ln w="9525">
            <a:noFill/>
            <a:miter lim="800000"/>
            <a:headEnd/>
            <a:tailEnd/>
          </a:ln>
          <a:effectLst/>
        </p:spPr>
        <p:txBody>
          <a:bodyPr lIns="0" tIns="0" rIns="0" bIns="0" anchor="b"/>
          <a:lstStyle/>
          <a:p>
            <a:endParaRPr lang="en-GB" sz="3600" dirty="0">
              <a:solidFill>
                <a:srgbClr val="000099"/>
              </a:solidFill>
              <a:latin typeface="Calibri Regular" charset="0"/>
            </a:endParaRPr>
          </a:p>
        </p:txBody>
      </p:sp>
      <p:sp>
        <p:nvSpPr>
          <p:cNvPr id="503811" name="Rectangle 3"/>
          <p:cNvSpPr>
            <a:spLocks noChangeArrowheads="1"/>
          </p:cNvSpPr>
          <p:nvPr/>
        </p:nvSpPr>
        <p:spPr bwMode="auto">
          <a:xfrm>
            <a:off x="990600" y="1447800"/>
            <a:ext cx="7162800" cy="4800600"/>
          </a:xfrm>
          <a:prstGeom prst="rect">
            <a:avLst/>
          </a:prstGeom>
          <a:noFill/>
          <a:ln w="9525">
            <a:noFill/>
            <a:miter lim="800000"/>
            <a:headEnd/>
            <a:tailEnd/>
          </a:ln>
          <a:effectLst/>
        </p:spPr>
        <p:txBody>
          <a:bodyPr lIns="0" tIns="0" rIns="0" bIns="0"/>
          <a:lstStyle/>
          <a:p>
            <a:pPr marL="342900" indent="-342900" algn="l">
              <a:spcBef>
                <a:spcPct val="50000"/>
              </a:spcBef>
              <a:buFontTx/>
              <a:buChar char="•"/>
            </a:pPr>
            <a:endParaRPr lang="en-GB" sz="2500" dirty="0">
              <a:solidFill>
                <a:srgbClr val="008000"/>
              </a:solidFill>
              <a:latin typeface="Garamond" pitchFamily="18" charset="0"/>
            </a:endParaRPr>
          </a:p>
        </p:txBody>
      </p:sp>
      <p:sp>
        <p:nvSpPr>
          <p:cNvPr id="503812" name="Text Box 4"/>
          <p:cNvSpPr txBox="1">
            <a:spLocks noChangeArrowheads="1"/>
          </p:cNvSpPr>
          <p:nvPr/>
        </p:nvSpPr>
        <p:spPr bwMode="auto">
          <a:xfrm>
            <a:off x="5470529" y="1752602"/>
            <a:ext cx="2301875" cy="923330"/>
          </a:xfrm>
          <a:prstGeom prst="rect">
            <a:avLst/>
          </a:prstGeom>
          <a:noFill/>
          <a:ln w="9525">
            <a:noFill/>
            <a:miter lim="800000"/>
            <a:headEnd/>
            <a:tailEnd/>
          </a:ln>
          <a:effectLst/>
        </p:spPr>
        <p:txBody>
          <a:bodyPr>
            <a:spAutoFit/>
          </a:bodyPr>
          <a:lstStyle/>
          <a:p>
            <a:pPr algn="l"/>
            <a:r>
              <a:rPr lang="en-US" dirty="0">
                <a:solidFill>
                  <a:schemeClr val="bg1"/>
                </a:solidFill>
                <a:latin typeface="Calibri Regular" charset="0"/>
              </a:rPr>
              <a:t>To identify candidates for experimental evaluation</a:t>
            </a:r>
          </a:p>
        </p:txBody>
      </p:sp>
      <p:sp>
        <p:nvSpPr>
          <p:cNvPr id="503813" name="AutoShape 5"/>
          <p:cNvSpPr>
            <a:spLocks/>
          </p:cNvSpPr>
          <p:nvPr/>
        </p:nvSpPr>
        <p:spPr bwMode="auto">
          <a:xfrm>
            <a:off x="5257800" y="1524000"/>
            <a:ext cx="152400" cy="1676400"/>
          </a:xfrm>
          <a:prstGeom prst="rightBrace">
            <a:avLst>
              <a:gd name="adj1" fmla="val 120833"/>
              <a:gd name="adj2" fmla="val 50000"/>
            </a:avLst>
          </a:prstGeom>
          <a:noFill/>
          <a:ln w="9525">
            <a:solidFill>
              <a:schemeClr val="bg1"/>
            </a:solidFill>
            <a:round/>
            <a:headEnd/>
            <a:tailEnd/>
          </a:ln>
          <a:effectLst/>
        </p:spPr>
        <p:txBody>
          <a:bodyPr wrap="none" anchor="ctr"/>
          <a:lstStyle/>
          <a:p>
            <a:endParaRPr lang="en-US" dirty="0">
              <a:latin typeface="Calibri Regular" charset="0"/>
            </a:endParaRPr>
          </a:p>
        </p:txBody>
      </p:sp>
    </p:spTree>
    <p:extLst>
      <p:ext uri="{BB962C8B-B14F-4D97-AF65-F5344CB8AC3E}">
        <p14:creationId xmlns:p14="http://schemas.microsoft.com/office/powerpoint/2010/main" val="85057827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18"/>
            <a:ext cx="9652774" cy="1325563"/>
          </a:xfrm>
        </p:spPr>
        <p:txBody>
          <a:bodyPr>
            <a:normAutofit/>
          </a:bodyPr>
          <a:lstStyle/>
          <a:p>
            <a:pPr marL="365125"/>
            <a:r>
              <a:rPr lang="en-US" dirty="0">
                <a:latin typeface="+mj-lt"/>
              </a:rPr>
              <a:t>Solvent selection parameter</a:t>
            </a:r>
          </a:p>
        </p:txBody>
      </p:sp>
      <p:graphicFrame>
        <p:nvGraphicFramePr>
          <p:cNvPr id="4" name="Table 3"/>
          <p:cNvGraphicFramePr>
            <a:graphicFrameLocks noGrp="1"/>
          </p:cNvGraphicFramePr>
          <p:nvPr>
            <p:extLst>
              <p:ext uri="{D42A27DB-BD31-4B8C-83A1-F6EECF244321}">
                <p14:modId xmlns:p14="http://schemas.microsoft.com/office/powerpoint/2010/main" val="3853803481"/>
              </p:ext>
            </p:extLst>
          </p:nvPr>
        </p:nvGraphicFramePr>
        <p:xfrm>
          <a:off x="222068" y="1501381"/>
          <a:ext cx="8699864" cy="4876800"/>
        </p:xfrm>
        <a:graphic>
          <a:graphicData uri="http://schemas.openxmlformats.org/drawingml/2006/table">
            <a:tbl>
              <a:tblPr firstRow="1" firstCol="1" bandRow="1">
                <a:tableStyleId>{2D5ABB26-0587-4C30-8999-92F81FD0307C}</a:tableStyleId>
              </a:tblPr>
              <a:tblGrid>
                <a:gridCol w="4349932">
                  <a:extLst>
                    <a:ext uri="{9D8B030D-6E8A-4147-A177-3AD203B41FA5}">
                      <a16:colId xmlns="" xmlns:a16="http://schemas.microsoft.com/office/drawing/2014/main" val="20000"/>
                    </a:ext>
                  </a:extLst>
                </a:gridCol>
                <a:gridCol w="4349932">
                  <a:extLst>
                    <a:ext uri="{9D8B030D-6E8A-4147-A177-3AD203B41FA5}">
                      <a16:colId xmlns="" xmlns:a16="http://schemas.microsoft.com/office/drawing/2014/main" val="20001"/>
                    </a:ext>
                  </a:extLst>
                </a:gridCol>
              </a:tblGrid>
              <a:tr h="3501422">
                <a:tc>
                  <a:txBody>
                    <a:bodyPr/>
                    <a:lstStyle/>
                    <a:p>
                      <a:pPr marL="0" marR="0" indent="0" algn="ctr" fontAlgn="base">
                        <a:spcBef>
                          <a:spcPts val="0"/>
                        </a:spcBef>
                        <a:spcAft>
                          <a:spcPts val="0"/>
                        </a:spcAft>
                      </a:pPr>
                      <a:r>
                        <a:rPr lang="en-GB" sz="2000" b="0" i="0" u="sng" kern="1200" dirty="0">
                          <a:effectLst/>
                          <a:latin typeface="Calibri Regular" charset="0"/>
                        </a:rPr>
                        <a:t>Solvent Acceptability</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tabLst>
                          <a:tab pos="914400" algn="l"/>
                        </a:tabLst>
                      </a:pPr>
                      <a:r>
                        <a:rPr lang="en-GB" sz="2000" b="0" i="0" kern="1200" dirty="0">
                          <a:effectLst/>
                          <a:latin typeface="Calibri Regular" charset="0"/>
                        </a:rPr>
                        <a:t>Reactivity</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tabLst>
                          <a:tab pos="914400" algn="l"/>
                        </a:tabLst>
                      </a:pPr>
                      <a:r>
                        <a:rPr lang="en-GB" sz="2000" b="0" i="0" kern="1200" dirty="0">
                          <a:effectLst/>
                          <a:latin typeface="Calibri Regular" charset="0"/>
                        </a:rPr>
                        <a:t>Compatibility</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tabLst>
                          <a:tab pos="914400" algn="l"/>
                        </a:tabLst>
                      </a:pPr>
                      <a:r>
                        <a:rPr lang="en-GB" sz="2000" b="0" i="0" kern="1200" dirty="0">
                          <a:effectLst/>
                          <a:latin typeface="Calibri Regular" charset="0"/>
                        </a:rPr>
                        <a:t>Product quality</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tabLst>
                          <a:tab pos="914400" algn="l"/>
                        </a:tabLst>
                      </a:pPr>
                      <a:r>
                        <a:rPr lang="en-GB" sz="2000" b="0" i="0" kern="1200" dirty="0">
                          <a:effectLst/>
                          <a:latin typeface="Calibri Regular" charset="0"/>
                        </a:rPr>
                        <a:t>Process safety</a:t>
                      </a:r>
                      <a:endParaRPr lang="en-US" sz="2000" b="0" i="0" dirty="0">
                        <a:effectLst/>
                        <a:latin typeface="Calibri Regular" charset="0"/>
                      </a:endParaRPr>
                    </a:p>
                    <a:p>
                      <a:pPr marL="1143000" marR="0" lvl="2" indent="-228600" algn="l" fontAlgn="base">
                        <a:spcBef>
                          <a:spcPts val="0"/>
                        </a:spcBef>
                        <a:spcAft>
                          <a:spcPts val="0"/>
                        </a:spcAft>
                        <a:buFont typeface="Wingdings" charset="2"/>
                        <a:buChar char=""/>
                        <a:tabLst>
                          <a:tab pos="1371600" algn="l"/>
                        </a:tabLst>
                      </a:pPr>
                      <a:r>
                        <a:rPr lang="en-GB" sz="2000" b="0" i="0" kern="1200" dirty="0" err="1">
                          <a:effectLst/>
                          <a:latin typeface="Calibri Regular" charset="0"/>
                        </a:rPr>
                        <a:t>Vapor</a:t>
                      </a:r>
                      <a:r>
                        <a:rPr lang="en-GB" sz="2000" b="0" i="0" kern="1200" dirty="0">
                          <a:effectLst/>
                          <a:latin typeface="Calibri Regular" charset="0"/>
                        </a:rPr>
                        <a:t> pressure</a:t>
                      </a:r>
                      <a:endParaRPr lang="en-US" sz="2000" b="0" i="0" dirty="0">
                        <a:effectLst/>
                        <a:latin typeface="Calibri Regular" charset="0"/>
                      </a:endParaRPr>
                    </a:p>
                    <a:p>
                      <a:pPr marL="1143000" marR="0" lvl="2" indent="-228600" algn="l" fontAlgn="base">
                        <a:spcBef>
                          <a:spcPts val="0"/>
                        </a:spcBef>
                        <a:spcAft>
                          <a:spcPts val="0"/>
                        </a:spcAft>
                        <a:buFont typeface="Wingdings" charset="2"/>
                        <a:buChar char=""/>
                        <a:tabLst>
                          <a:tab pos="1371600" algn="l"/>
                        </a:tabLst>
                      </a:pPr>
                      <a:r>
                        <a:rPr lang="en-GB" sz="2000" b="0" i="0" kern="1200" dirty="0" err="1">
                          <a:effectLst/>
                          <a:latin typeface="Calibri Regular" charset="0"/>
                        </a:rPr>
                        <a:t>Odor</a:t>
                      </a:r>
                      <a:r>
                        <a:rPr lang="en-GB" sz="2000" b="0" i="0" kern="1200" dirty="0">
                          <a:effectLst/>
                          <a:latin typeface="Calibri Regular" charset="0"/>
                        </a:rPr>
                        <a:t> threshold</a:t>
                      </a:r>
                      <a:endParaRPr lang="en-US" sz="2000" b="0" i="0" dirty="0">
                        <a:effectLst/>
                        <a:latin typeface="Calibri Regular" charset="0"/>
                      </a:endParaRPr>
                    </a:p>
                    <a:p>
                      <a:pPr marL="1143000" marR="0" lvl="2" indent="-228600" algn="l" fontAlgn="base">
                        <a:spcBef>
                          <a:spcPts val="0"/>
                        </a:spcBef>
                        <a:spcAft>
                          <a:spcPts val="0"/>
                        </a:spcAft>
                        <a:buFont typeface="Wingdings" charset="2"/>
                        <a:buChar char=""/>
                        <a:tabLst>
                          <a:tab pos="1371600" algn="l"/>
                        </a:tabLst>
                      </a:pPr>
                      <a:r>
                        <a:rPr lang="en-GB" sz="2000" b="0" i="0" kern="1200" dirty="0">
                          <a:effectLst/>
                          <a:latin typeface="Calibri Regular" charset="0"/>
                        </a:rPr>
                        <a:t>Exposure limits</a:t>
                      </a:r>
                      <a:endParaRPr lang="en-US" sz="2000" b="0" i="0" dirty="0">
                        <a:effectLst/>
                        <a:latin typeface="Calibri Regular" charset="0"/>
                      </a:endParaRPr>
                    </a:p>
                    <a:p>
                      <a:pPr marL="1143000" marR="0" lvl="2" indent="-228600" algn="l" fontAlgn="base">
                        <a:spcBef>
                          <a:spcPts val="0"/>
                        </a:spcBef>
                        <a:spcAft>
                          <a:spcPts val="0"/>
                        </a:spcAft>
                        <a:buFont typeface="Wingdings" charset="2"/>
                        <a:buChar char=""/>
                        <a:tabLst>
                          <a:tab pos="1371600" algn="l"/>
                        </a:tabLst>
                      </a:pPr>
                      <a:r>
                        <a:rPr lang="en-GB" sz="2000" b="0" i="0" kern="1200" dirty="0" err="1">
                          <a:effectLst/>
                          <a:latin typeface="Calibri Regular" charset="0"/>
                        </a:rPr>
                        <a:t>Autoignition</a:t>
                      </a:r>
                      <a:r>
                        <a:rPr lang="en-GB" sz="2000" b="0" i="0" kern="1200" dirty="0">
                          <a:effectLst/>
                          <a:latin typeface="Calibri Regular" charset="0"/>
                        </a:rPr>
                        <a:t> temperature</a:t>
                      </a:r>
                      <a:endParaRPr lang="en-US" sz="2000" b="0" i="0" dirty="0">
                        <a:effectLst/>
                        <a:latin typeface="Calibri Regular" charset="0"/>
                      </a:endParaRPr>
                    </a:p>
                    <a:p>
                      <a:pPr marL="1143000" marR="0" lvl="2" indent="-228600" algn="l" fontAlgn="base">
                        <a:spcBef>
                          <a:spcPts val="0"/>
                        </a:spcBef>
                        <a:spcAft>
                          <a:spcPts val="0"/>
                        </a:spcAft>
                        <a:buFont typeface="Wingdings" charset="2"/>
                        <a:buChar char=""/>
                        <a:tabLst>
                          <a:tab pos="1371600" algn="l"/>
                        </a:tabLst>
                      </a:pPr>
                      <a:r>
                        <a:rPr lang="en-GB" sz="2000" b="0" i="0" kern="1200" dirty="0">
                          <a:effectLst/>
                          <a:latin typeface="Calibri Regular" charset="0"/>
                        </a:rPr>
                        <a:t>Flash point complexity (number and nature of different solvents used)</a:t>
                      </a:r>
                      <a:endParaRPr lang="en-US" sz="2000" b="0" i="0" dirty="0">
                        <a:effectLst/>
                        <a:latin typeface="Calibri Regular" charset="0"/>
                        <a:ea typeface="新細明體" charset="-120"/>
                        <a:cs typeface="Calibri Regular" charset="0"/>
                      </a:endParaRPr>
                    </a:p>
                  </a:txBody>
                  <a:tcPr marL="68580" marR="68580" marT="0" marB="0"/>
                </a:tc>
                <a:tc>
                  <a:txBody>
                    <a:bodyPr/>
                    <a:lstStyle/>
                    <a:p>
                      <a:pPr marL="0" marR="0" indent="0" algn="ctr" fontAlgn="base">
                        <a:spcBef>
                          <a:spcPts val="0"/>
                        </a:spcBef>
                        <a:spcAft>
                          <a:spcPts val="0"/>
                        </a:spcAft>
                      </a:pPr>
                      <a:r>
                        <a:rPr lang="en-US" sz="2000" b="0" i="0" u="sng" kern="1200" dirty="0">
                          <a:effectLst/>
                          <a:latin typeface="Calibri Regular" charset="0"/>
                        </a:rPr>
                        <a:t>Green Chemistry Metrics</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greenhouse gas potential</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emissions on incineration</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Log </a:t>
                      </a:r>
                      <a:r>
                        <a:rPr lang="en-US" sz="2000" b="0" i="0" kern="1200" dirty="0" err="1">
                          <a:effectLst/>
                          <a:latin typeface="Calibri Regular" charset="0"/>
                        </a:rPr>
                        <a:t>K</a:t>
                      </a:r>
                      <a:r>
                        <a:rPr lang="en-US" sz="2000" b="0" i="0" kern="1200" baseline="-25000" dirty="0" err="1">
                          <a:effectLst/>
                          <a:latin typeface="Calibri Regular" charset="0"/>
                        </a:rPr>
                        <a:t>ow</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aquatic toxicity</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acidification</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persistence</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eutrophication</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Total Organic Carbon (TOC)</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US" sz="2000" b="0" i="0" kern="1200" dirty="0">
                          <a:effectLst/>
                          <a:latin typeface="Calibri Regular" charset="0"/>
                        </a:rPr>
                        <a:t>oil equivalents</a:t>
                      </a:r>
                      <a:endParaRPr lang="en-US" sz="2000" b="0" i="0" dirty="0">
                        <a:effectLst/>
                        <a:latin typeface="Calibri Regular" charset="0"/>
                        <a:ea typeface="新細明體" charset="-120"/>
                        <a:cs typeface="Calibri Regular" charset="0"/>
                      </a:endParaRPr>
                    </a:p>
                  </a:txBody>
                  <a:tcPr marL="68580" marR="68580" marT="0" marB="0"/>
                </a:tc>
                <a:extLst>
                  <a:ext uri="{0D108BD9-81ED-4DB2-BD59-A6C34878D82A}">
                    <a16:rowId xmlns="" xmlns:a16="http://schemas.microsoft.com/office/drawing/2014/main" val="10000"/>
                  </a:ext>
                </a:extLst>
              </a:tr>
              <a:tr h="933712">
                <a:tc>
                  <a:txBody>
                    <a:bodyPr/>
                    <a:lstStyle/>
                    <a:p>
                      <a:pPr marL="914400" marR="0" indent="0" algn="l" fontAlgn="base">
                        <a:spcBef>
                          <a:spcPts val="0"/>
                        </a:spcBef>
                        <a:spcAft>
                          <a:spcPts val="0"/>
                        </a:spcAft>
                      </a:pPr>
                      <a:r>
                        <a:rPr lang="en-US" sz="2000" b="0" i="0" u="sng" dirty="0">
                          <a:effectLst/>
                          <a:latin typeface="Calibri Regular" charset="0"/>
                        </a:rPr>
                        <a:t>Mass</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GB" sz="2000" b="0" i="0" kern="1200" dirty="0">
                          <a:effectLst/>
                          <a:latin typeface="Calibri Regular" charset="0"/>
                        </a:rPr>
                        <a:t>Total solvent mass</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GB" sz="2000" b="0" i="0" kern="1200" dirty="0">
                          <a:effectLst/>
                          <a:latin typeface="Calibri Regular" charset="0"/>
                        </a:rPr>
                        <a:t>Mass productivity or reaction mass efficiency</a:t>
                      </a:r>
                      <a:endParaRPr lang="en-US" sz="2000" b="0" i="0" dirty="0">
                        <a:effectLst/>
                        <a:latin typeface="Calibri Regular" charset="0"/>
                        <a:ea typeface="新細明體" charset="-120"/>
                        <a:cs typeface="Calibri Regular" charset="0"/>
                      </a:endParaRPr>
                    </a:p>
                  </a:txBody>
                  <a:tcPr marL="68580" marR="68580" marT="0" marB="0"/>
                </a:tc>
                <a:tc>
                  <a:txBody>
                    <a:bodyPr/>
                    <a:lstStyle/>
                    <a:p>
                      <a:pPr marL="0" marR="0" indent="0" algn="ctr">
                        <a:spcBef>
                          <a:spcPts val="0"/>
                        </a:spcBef>
                        <a:spcAft>
                          <a:spcPts val="0"/>
                        </a:spcAft>
                      </a:pPr>
                      <a:r>
                        <a:rPr lang="en-US" sz="2000" b="0" i="0" u="sng" dirty="0">
                          <a:effectLst/>
                          <a:latin typeface="Calibri Regular" charset="0"/>
                        </a:rPr>
                        <a:t>Energy</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GB" sz="2000" b="0" i="0" kern="1200" dirty="0">
                          <a:effectLst/>
                          <a:latin typeface="Calibri Regular" charset="0"/>
                        </a:rPr>
                        <a:t>recovery (boiling point)</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GB" sz="2000" b="0" i="0" kern="1200" dirty="0">
                          <a:effectLst/>
                          <a:latin typeface="Calibri Regular" charset="0"/>
                        </a:rPr>
                        <a:t>heat of combustion</a:t>
                      </a:r>
                      <a:endParaRPr lang="en-US" sz="2000" b="0" i="0" dirty="0">
                        <a:effectLst/>
                        <a:latin typeface="Calibri Regular" charset="0"/>
                      </a:endParaRPr>
                    </a:p>
                    <a:p>
                      <a:pPr marL="742950" marR="0" lvl="1" indent="-285750" algn="l" fontAlgn="base">
                        <a:spcBef>
                          <a:spcPts val="0"/>
                        </a:spcBef>
                        <a:spcAft>
                          <a:spcPts val="0"/>
                        </a:spcAft>
                        <a:buFont typeface="Courier New" charset="0"/>
                        <a:buChar char="o"/>
                      </a:pPr>
                      <a:r>
                        <a:rPr lang="en-GB" sz="2000" b="0" i="0" kern="1200" dirty="0">
                          <a:effectLst/>
                          <a:latin typeface="Calibri Regular" charset="0"/>
                        </a:rPr>
                        <a:t>ease of drying</a:t>
                      </a:r>
                      <a:endParaRPr lang="en-US" sz="2000" b="0" i="0" dirty="0">
                        <a:effectLst/>
                        <a:latin typeface="Calibri Regular" charset="0"/>
                        <a:ea typeface="新細明體" charset="-120"/>
                        <a:cs typeface="Calibri Regular" charset="0"/>
                      </a:endParaRPr>
                    </a:p>
                  </a:txBody>
                  <a:tcPr marL="68580" marR="68580" marT="0" marB="0"/>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8968888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089"/>
            <a:ext cx="8760677" cy="1325563"/>
          </a:xfrm>
        </p:spPr>
        <p:txBody>
          <a:bodyPr/>
          <a:lstStyle/>
          <a:p>
            <a:pPr marL="365125"/>
            <a:r>
              <a:rPr lang="en-US" dirty="0">
                <a:latin typeface="+mj-lt"/>
              </a:rPr>
              <a:t>GSK solvent selection guide ranking </a:t>
            </a:r>
            <a:endParaRPr lang="en-US" dirty="0">
              <a:solidFill>
                <a:srgbClr val="FF0000"/>
              </a:solidFill>
              <a:latin typeface="+mj-lt"/>
            </a:endParaRPr>
          </a:p>
        </p:txBody>
      </p:sp>
      <p:pic>
        <p:nvPicPr>
          <p:cNvPr id="4" name="Picture 3" descr="Macintosh HD:Users:karolina:Desktop:Screen Shot 2015-09-08 at 9.46.18 PM.png"/>
          <p:cNvPicPr/>
          <p:nvPr/>
        </p:nvPicPr>
        <p:blipFill>
          <a:blip r:embed="rId2">
            <a:extLst>
              <a:ext uri="{28A0092B-C50C-407E-A947-70E740481C1C}">
                <a14:useLocalDpi xmlns:a14="http://schemas.microsoft.com/office/drawing/2010/main"/>
              </a:ext>
            </a:extLst>
          </a:blip>
          <a:srcRect/>
          <a:stretch>
            <a:fillRect/>
          </a:stretch>
        </p:blipFill>
        <p:spPr bwMode="auto">
          <a:xfrm>
            <a:off x="269438" y="1549372"/>
            <a:ext cx="8629728" cy="2580668"/>
          </a:xfrm>
          <a:prstGeom prst="rect">
            <a:avLst/>
          </a:prstGeom>
          <a:noFill/>
          <a:ln>
            <a:noFill/>
          </a:ln>
        </p:spPr>
      </p:pic>
      <p:sp>
        <p:nvSpPr>
          <p:cNvPr id="5" name="TextBox 4"/>
          <p:cNvSpPr txBox="1"/>
          <p:nvPr/>
        </p:nvSpPr>
        <p:spPr>
          <a:xfrm>
            <a:off x="500889" y="4480302"/>
            <a:ext cx="8166826" cy="1631216"/>
          </a:xfrm>
          <a:prstGeom prst="rect">
            <a:avLst/>
          </a:prstGeom>
          <a:noFill/>
        </p:spPr>
        <p:txBody>
          <a:bodyPr wrap="square" rtlCol="0">
            <a:spAutoFit/>
          </a:bodyPr>
          <a:lstStyle/>
          <a:p>
            <a:pPr marL="285750" indent="-285750">
              <a:buFont typeface="Arial" charset="0"/>
              <a:buChar char="•"/>
            </a:pPr>
            <a:r>
              <a:rPr lang="en-US" sz="2000" dirty="0">
                <a:latin typeface="Calibri Regular" charset="0"/>
              </a:rPr>
              <a:t>Solvent selection guide in practice. Each solvent is ranked from 1-10 and color-coded for convenience (1 being the worst, 10 being the best). Ranking is across 6 different categories, which include waste production, environmental impact, human health, hazard, reactivity and life cycle. </a:t>
            </a:r>
          </a:p>
          <a:p>
            <a:pPr marL="285750" indent="-285750">
              <a:buFont typeface="Arial" charset="0"/>
              <a:buChar char="•"/>
            </a:pPr>
            <a:r>
              <a:rPr lang="en-US" sz="2000" dirty="0">
                <a:latin typeface="Calibri Regular" charset="0"/>
              </a:rPr>
              <a:t>This effort took several years and it is still ongoing.</a:t>
            </a:r>
          </a:p>
        </p:txBody>
      </p:sp>
      <p:sp>
        <p:nvSpPr>
          <p:cNvPr id="3" name="TextBox 2"/>
          <p:cNvSpPr txBox="1"/>
          <p:nvPr/>
        </p:nvSpPr>
        <p:spPr>
          <a:xfrm>
            <a:off x="0" y="6461781"/>
            <a:ext cx="2660344" cy="338554"/>
          </a:xfrm>
          <a:prstGeom prst="rect">
            <a:avLst/>
          </a:prstGeom>
          <a:noFill/>
        </p:spPr>
        <p:txBody>
          <a:bodyPr wrap="none" rtlCol="0">
            <a:spAutoFit/>
          </a:bodyPr>
          <a:lstStyle/>
          <a:p>
            <a:r>
              <a:rPr lang="en-US" sz="1600" dirty="0">
                <a:latin typeface="Calibri Regular" charset="0"/>
              </a:rPr>
              <a:t>http://solventguide.gsk.com/ </a:t>
            </a:r>
          </a:p>
        </p:txBody>
      </p:sp>
    </p:spTree>
    <p:extLst>
      <p:ext uri="{BB962C8B-B14F-4D97-AF65-F5344CB8AC3E}">
        <p14:creationId xmlns:p14="http://schemas.microsoft.com/office/powerpoint/2010/main" val="1212109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6673" y="1274094"/>
            <a:ext cx="5870652" cy="4378853"/>
          </a:xfrm>
          <a:prstGeom prst="rect">
            <a:avLst/>
          </a:prstGeom>
          <a:noFill/>
          <a:ln>
            <a:noFill/>
          </a:ln>
        </p:spPr>
      </p:pic>
      <p:sp>
        <p:nvSpPr>
          <p:cNvPr id="5" name="Rectangle 4"/>
          <p:cNvSpPr/>
          <p:nvPr/>
        </p:nvSpPr>
        <p:spPr>
          <a:xfrm>
            <a:off x="109104" y="5789521"/>
            <a:ext cx="8925791" cy="923330"/>
          </a:xfrm>
          <a:prstGeom prst="rect">
            <a:avLst/>
          </a:prstGeom>
        </p:spPr>
        <p:txBody>
          <a:bodyPr wrap="square">
            <a:spAutoFit/>
          </a:bodyPr>
          <a:lstStyle/>
          <a:p>
            <a:pPr algn="just"/>
            <a:r>
              <a:rPr lang="en-US" dirty="0">
                <a:effectLst/>
                <a:latin typeface="Calibri Regular" charset="0"/>
                <a:ea typeface="ＭＳ 明朝" charset="-128"/>
                <a:cs typeface="Calibri Regular" charset="0"/>
              </a:rPr>
              <a:t>Increasing world energy consumption years 1970-2010. Oil, coal and natural gas are still predominant sources of energy, but renewables are on the increase too. Source: Statistical Review of World Energy.</a:t>
            </a:r>
            <a:endParaRPr lang="en-US" dirty="0">
              <a:effectLst/>
              <a:latin typeface="Cambria" charset="0"/>
              <a:ea typeface="ＭＳ 明朝" charset="-128"/>
              <a:cs typeface="Calibri Regular" charset="0"/>
            </a:endParaRPr>
          </a:p>
        </p:txBody>
      </p:sp>
      <p:sp>
        <p:nvSpPr>
          <p:cNvPr id="6" name="Title 1"/>
          <p:cNvSpPr>
            <a:spLocks noGrp="1"/>
          </p:cNvSpPr>
          <p:nvPr>
            <p:ph type="title"/>
          </p:nvPr>
        </p:nvSpPr>
        <p:spPr>
          <a:xfrm>
            <a:off x="0" y="131094"/>
            <a:ext cx="8229600" cy="1143000"/>
          </a:xfrm>
        </p:spPr>
        <p:txBody>
          <a:bodyPr/>
          <a:lstStyle/>
          <a:p>
            <a:pPr marL="365125"/>
            <a:r>
              <a:rPr lang="en-US" dirty="0">
                <a:latin typeface="+mj-lt"/>
              </a:rPr>
              <a:t>Energy Feedstocks Consumption</a:t>
            </a:r>
          </a:p>
        </p:txBody>
      </p:sp>
    </p:spTree>
    <p:extLst>
      <p:ext uri="{BB962C8B-B14F-4D97-AF65-F5344CB8AC3E}">
        <p14:creationId xmlns:p14="http://schemas.microsoft.com/office/powerpoint/2010/main" val="2131276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a:stretch>
            <a:fillRect/>
          </a:stretch>
        </p:blipFill>
        <p:spPr>
          <a:xfrm>
            <a:off x="0" y="304800"/>
            <a:ext cx="9144000" cy="6244683"/>
          </a:xfrm>
          <a:prstGeom prst="rect">
            <a:avLst/>
          </a:prstGeom>
        </p:spPr>
      </p:pic>
    </p:spTree>
    <p:extLst>
      <p:ext uri="{BB962C8B-B14F-4D97-AF65-F5344CB8AC3E}">
        <p14:creationId xmlns:p14="http://schemas.microsoft.com/office/powerpoint/2010/main" val="263431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707"/>
            <a:ext cx="7886700" cy="1325563"/>
          </a:xfrm>
        </p:spPr>
        <p:txBody>
          <a:bodyPr/>
          <a:lstStyle/>
          <a:p>
            <a:pPr marL="365125"/>
            <a:r>
              <a:rPr lang="en-US" dirty="0">
                <a:latin typeface="+mj-lt"/>
              </a:rPr>
              <a:t>Other green chemistry solvents</a:t>
            </a:r>
          </a:p>
        </p:txBody>
      </p:sp>
      <p:sp>
        <p:nvSpPr>
          <p:cNvPr id="3" name="Rectangle 3"/>
          <p:cNvSpPr txBox="1">
            <a:spLocks noChangeArrowheads="1"/>
          </p:cNvSpPr>
          <p:nvPr/>
        </p:nvSpPr>
        <p:spPr>
          <a:xfrm>
            <a:off x="1024889" y="1736408"/>
            <a:ext cx="7378881" cy="4509389"/>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lnSpc>
                <a:spcPct val="150000"/>
              </a:lnSpc>
            </a:pPr>
            <a:r>
              <a:rPr lang="en-US" altLang="x-none" dirty="0">
                <a:latin typeface="Calibri Regular" charset="0"/>
              </a:rPr>
              <a:t>Aqueous Solvents</a:t>
            </a:r>
          </a:p>
          <a:p>
            <a:pPr marL="401638" indent="-401638">
              <a:lnSpc>
                <a:spcPct val="150000"/>
              </a:lnSpc>
            </a:pPr>
            <a:r>
              <a:rPr lang="en-US" altLang="x-none" dirty="0">
                <a:latin typeface="Calibri Regular" charset="0"/>
              </a:rPr>
              <a:t>Supercritical Fluids</a:t>
            </a:r>
          </a:p>
          <a:p>
            <a:pPr marL="401638" indent="-401638">
              <a:lnSpc>
                <a:spcPct val="150000"/>
              </a:lnSpc>
            </a:pPr>
            <a:r>
              <a:rPr lang="en-US" altLang="x-none" dirty="0">
                <a:latin typeface="Calibri Regular" charset="0"/>
              </a:rPr>
              <a:t>Ionic Liquids</a:t>
            </a:r>
          </a:p>
          <a:p>
            <a:pPr marL="401638" indent="-401638">
              <a:lnSpc>
                <a:spcPct val="150000"/>
              </a:lnSpc>
            </a:pPr>
            <a:r>
              <a:rPr lang="en-US" altLang="x-none" dirty="0" err="1">
                <a:latin typeface="Calibri Regular" charset="0"/>
              </a:rPr>
              <a:t>Solventless</a:t>
            </a:r>
            <a:r>
              <a:rPr lang="en-US" altLang="x-none" dirty="0">
                <a:latin typeface="Calibri Regular" charset="0"/>
              </a:rPr>
              <a:t> Conditions</a:t>
            </a:r>
          </a:p>
        </p:txBody>
      </p:sp>
    </p:spTree>
    <p:extLst>
      <p:ext uri="{BB962C8B-B14F-4D97-AF65-F5344CB8AC3E}">
        <p14:creationId xmlns:p14="http://schemas.microsoft.com/office/powerpoint/2010/main" val="922220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287"/>
            <a:ext cx="7886700" cy="1325563"/>
          </a:xfrm>
        </p:spPr>
        <p:txBody>
          <a:bodyPr/>
          <a:lstStyle/>
          <a:p>
            <a:pPr marL="365125"/>
            <a:r>
              <a:rPr lang="en-US" altLang="x-none" dirty="0">
                <a:latin typeface="+mj-lt"/>
              </a:rPr>
              <a:t>Aqueous Solvents</a:t>
            </a:r>
            <a:endParaRPr lang="en-US" dirty="0">
              <a:latin typeface="+mj-lt"/>
            </a:endParaRPr>
          </a:p>
        </p:txBody>
      </p:sp>
      <p:sp>
        <p:nvSpPr>
          <p:cNvPr id="3" name="Rectangle 3"/>
          <p:cNvSpPr txBox="1">
            <a:spLocks noChangeArrowheads="1"/>
          </p:cNvSpPr>
          <p:nvPr/>
        </p:nvSpPr>
        <p:spPr>
          <a:xfrm>
            <a:off x="839833" y="2830283"/>
            <a:ext cx="4341767" cy="2799434"/>
          </a:xfrm>
          <a:prstGeom prst="rect">
            <a:avLst/>
          </a:prstGeom>
          <a:noFill/>
          <a:ln/>
        </p:spPr>
        <p:txBody>
          <a:bodyPr vert="horz" lIns="90488" tIns="44450" rIns="90488" bIns="4445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dirty="0">
                <a:solidFill>
                  <a:schemeClr val="accent6">
                    <a:lumMod val="50000"/>
                  </a:schemeClr>
                </a:solidFill>
                <a:latin typeface="Calibri Regular" charset="0"/>
              </a:rPr>
              <a:t>Advantages</a:t>
            </a:r>
          </a:p>
          <a:p>
            <a:pPr marL="533400" lvl="1"/>
            <a:r>
              <a:rPr lang="en-US" altLang="x-none" dirty="0">
                <a:solidFill>
                  <a:schemeClr val="accent6">
                    <a:lumMod val="50000"/>
                  </a:schemeClr>
                </a:solidFill>
                <a:latin typeface="Calibri Regular" charset="0"/>
              </a:rPr>
              <a:t>Innocuous</a:t>
            </a:r>
          </a:p>
          <a:p>
            <a:pPr marL="533400" lvl="1"/>
            <a:r>
              <a:rPr lang="en-US" altLang="x-none" dirty="0">
                <a:solidFill>
                  <a:schemeClr val="accent6">
                    <a:lumMod val="50000"/>
                  </a:schemeClr>
                </a:solidFill>
                <a:latin typeface="Calibri Regular" charset="0"/>
              </a:rPr>
              <a:t>Inexpensive</a:t>
            </a:r>
          </a:p>
          <a:p>
            <a:pPr marL="533400" lvl="1"/>
            <a:r>
              <a:rPr lang="en-US" altLang="x-none" dirty="0">
                <a:solidFill>
                  <a:schemeClr val="accent6">
                    <a:lumMod val="50000"/>
                  </a:schemeClr>
                </a:solidFill>
                <a:latin typeface="Calibri Regular" charset="0"/>
              </a:rPr>
              <a:t>Well characterized</a:t>
            </a:r>
          </a:p>
          <a:p>
            <a:pPr marL="533400" lvl="1"/>
            <a:r>
              <a:rPr lang="en-US" altLang="x-none" dirty="0">
                <a:solidFill>
                  <a:schemeClr val="accent6">
                    <a:lumMod val="50000"/>
                  </a:schemeClr>
                </a:solidFill>
                <a:latin typeface="Calibri Regular" charset="0"/>
              </a:rPr>
              <a:t>Versatility among applications</a:t>
            </a:r>
          </a:p>
        </p:txBody>
      </p:sp>
      <p:sp>
        <p:nvSpPr>
          <p:cNvPr id="4" name="Rectangle 3"/>
          <p:cNvSpPr txBox="1">
            <a:spLocks noChangeArrowheads="1"/>
          </p:cNvSpPr>
          <p:nvPr/>
        </p:nvSpPr>
        <p:spPr>
          <a:xfrm>
            <a:off x="4404360" y="2852054"/>
            <a:ext cx="5345906"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dirty="0">
                <a:solidFill>
                  <a:srgbClr val="A40000"/>
                </a:solidFill>
                <a:latin typeface="Calibri Regular" charset="0"/>
              </a:rPr>
              <a:t>Disadvantages</a:t>
            </a:r>
          </a:p>
          <a:p>
            <a:pPr marL="533400" lvl="1"/>
            <a:r>
              <a:rPr lang="en-US" altLang="x-none" dirty="0">
                <a:solidFill>
                  <a:srgbClr val="A40000"/>
                </a:solidFill>
                <a:latin typeface="Calibri Regular" charset="0"/>
              </a:rPr>
              <a:t>High boiling point </a:t>
            </a:r>
          </a:p>
          <a:p>
            <a:pPr marL="533400" lvl="1"/>
            <a:r>
              <a:rPr lang="en-US" altLang="x-none" dirty="0">
                <a:solidFill>
                  <a:srgbClr val="A40000"/>
                </a:solidFill>
                <a:latin typeface="Calibri Regular" charset="0"/>
              </a:rPr>
              <a:t>Separation difficulties</a:t>
            </a:r>
          </a:p>
          <a:p>
            <a:pPr marL="533400" lvl="1"/>
            <a:r>
              <a:rPr lang="en-US" altLang="x-none" dirty="0">
                <a:solidFill>
                  <a:srgbClr val="A40000"/>
                </a:solidFill>
                <a:latin typeface="Calibri Regular" charset="0"/>
              </a:rPr>
              <a:t>Effluent contamination</a:t>
            </a:r>
          </a:p>
        </p:txBody>
      </p:sp>
      <p:sp>
        <p:nvSpPr>
          <p:cNvPr id="5" name="CaixaDeTexto 4">
            <a:extLst>
              <a:ext uri="{FF2B5EF4-FFF2-40B4-BE49-F238E27FC236}">
                <a16:creationId xmlns="" xmlns:a16="http://schemas.microsoft.com/office/drawing/2014/main" id="{2BE2A73B-6C4A-4F08-93CA-C26A197A562E}"/>
              </a:ext>
            </a:extLst>
          </p:cNvPr>
          <p:cNvSpPr txBox="1"/>
          <p:nvPr/>
        </p:nvSpPr>
        <p:spPr>
          <a:xfrm>
            <a:off x="495861" y="1723385"/>
            <a:ext cx="7172733" cy="492443"/>
          </a:xfrm>
          <a:prstGeom prst="rect">
            <a:avLst/>
          </a:prstGeom>
          <a:noFill/>
        </p:spPr>
        <p:txBody>
          <a:bodyPr wrap="none" rtlCol="0">
            <a:spAutoFit/>
          </a:bodyPr>
          <a:lstStyle/>
          <a:p>
            <a:r>
              <a:rPr lang="en-US" sz="2600" dirty="0"/>
              <a:t>Water based solvents with generalized applications.</a:t>
            </a:r>
          </a:p>
        </p:txBody>
      </p:sp>
    </p:spTree>
    <p:extLst>
      <p:ext uri="{BB962C8B-B14F-4D97-AF65-F5344CB8AC3E}">
        <p14:creationId xmlns:p14="http://schemas.microsoft.com/office/powerpoint/2010/main" val="1074546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967"/>
            <a:ext cx="7886700" cy="1325563"/>
          </a:xfrm>
        </p:spPr>
        <p:txBody>
          <a:bodyPr/>
          <a:lstStyle/>
          <a:p>
            <a:pPr marL="365125"/>
            <a:r>
              <a:rPr lang="en-US" dirty="0">
                <a:latin typeface="+mj-lt"/>
              </a:rPr>
              <a:t>Supercritical fluids</a:t>
            </a:r>
          </a:p>
        </p:txBody>
      </p:sp>
      <p:sp>
        <p:nvSpPr>
          <p:cNvPr id="3" name="Rectangle 3"/>
          <p:cNvSpPr txBox="1">
            <a:spLocks noChangeArrowheads="1"/>
          </p:cNvSpPr>
          <p:nvPr/>
        </p:nvSpPr>
        <p:spPr>
          <a:xfrm>
            <a:off x="512355" y="1537530"/>
            <a:ext cx="8515350"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600" dirty="0">
                <a:latin typeface="Calibri Regular" charset="0"/>
              </a:rPr>
              <a:t>Small molecules (e.g., CO</a:t>
            </a:r>
            <a:r>
              <a:rPr lang="en-US" altLang="x-none" sz="2600" baseline="-25000" dirty="0">
                <a:latin typeface="Calibri Regular" charset="0"/>
              </a:rPr>
              <a:t>2</a:t>
            </a:r>
            <a:r>
              <a:rPr lang="en-US" altLang="x-none" sz="2600" dirty="0">
                <a:latin typeface="Calibri Regular" charset="0"/>
              </a:rPr>
              <a:t>, H</a:t>
            </a:r>
            <a:r>
              <a:rPr lang="en-US" altLang="x-none" sz="2600" baseline="-25000" dirty="0">
                <a:latin typeface="Calibri Regular" charset="0"/>
              </a:rPr>
              <a:t>2</a:t>
            </a:r>
            <a:r>
              <a:rPr lang="en-US" altLang="x-none" sz="2600" dirty="0">
                <a:latin typeface="Calibri Regular" charset="0"/>
              </a:rPr>
              <a:t>O) used under conditions of elevated pressure and temperature to form a fluid that is neither liquid nor gas.</a:t>
            </a:r>
          </a:p>
        </p:txBody>
      </p:sp>
      <p:sp>
        <p:nvSpPr>
          <p:cNvPr id="5" name="Rectangle 1027"/>
          <p:cNvSpPr txBox="1">
            <a:spLocks noChangeArrowheads="1"/>
          </p:cNvSpPr>
          <p:nvPr/>
        </p:nvSpPr>
        <p:spPr>
          <a:xfrm>
            <a:off x="396240" y="2945334"/>
            <a:ext cx="5166360" cy="4681537"/>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dirty="0">
                <a:solidFill>
                  <a:schemeClr val="accent6">
                    <a:lumMod val="50000"/>
                  </a:schemeClr>
                </a:solidFill>
                <a:latin typeface="Calibri Regular" charset="0"/>
              </a:rPr>
              <a:t>Advantages</a:t>
            </a:r>
          </a:p>
          <a:p>
            <a:pPr marL="533400" lvl="1" indent="-234950"/>
            <a:r>
              <a:rPr lang="en-US" altLang="x-none" sz="2200" dirty="0">
                <a:solidFill>
                  <a:schemeClr val="accent6">
                    <a:lumMod val="50000"/>
                  </a:schemeClr>
                </a:solidFill>
                <a:latin typeface="Calibri Regular" charset="0"/>
              </a:rPr>
              <a:t>Innocuous</a:t>
            </a:r>
          </a:p>
          <a:p>
            <a:pPr marL="533400" lvl="1" indent="-234950"/>
            <a:r>
              <a:rPr lang="en-US" altLang="x-none" sz="2200" dirty="0">
                <a:solidFill>
                  <a:schemeClr val="accent6">
                    <a:lumMod val="50000"/>
                  </a:schemeClr>
                </a:solidFill>
                <a:latin typeface="Calibri Regular" charset="0"/>
              </a:rPr>
              <a:t>Inexpensive</a:t>
            </a:r>
          </a:p>
          <a:p>
            <a:pPr marL="533400" lvl="1" indent="-234950"/>
            <a:r>
              <a:rPr lang="en-US" altLang="x-none" sz="2200" dirty="0">
                <a:solidFill>
                  <a:schemeClr val="accent6">
                    <a:lumMod val="50000"/>
                  </a:schemeClr>
                </a:solidFill>
                <a:latin typeface="Calibri Regular" charset="0"/>
              </a:rPr>
              <a:t>“Tunable” solvent properties</a:t>
            </a:r>
          </a:p>
          <a:p>
            <a:pPr marL="533400" lvl="1" indent="-234950"/>
            <a:r>
              <a:rPr lang="en-US" altLang="x-none" sz="2200" dirty="0">
                <a:solidFill>
                  <a:schemeClr val="accent6">
                    <a:lumMod val="50000"/>
                  </a:schemeClr>
                </a:solidFill>
                <a:latin typeface="Calibri Regular" charset="0"/>
              </a:rPr>
              <a:t>Enhanced performance</a:t>
            </a:r>
          </a:p>
          <a:p>
            <a:pPr marL="533400" lvl="1" indent="-234950"/>
            <a:r>
              <a:rPr lang="en-US" altLang="x-none" sz="2200" dirty="0">
                <a:solidFill>
                  <a:schemeClr val="accent6">
                    <a:lumMod val="50000"/>
                  </a:schemeClr>
                </a:solidFill>
                <a:latin typeface="Calibri Regular" charset="0"/>
              </a:rPr>
              <a:t>Versatility among applications</a:t>
            </a:r>
          </a:p>
          <a:p>
            <a:pPr marL="533400" lvl="1" indent="-234950"/>
            <a:r>
              <a:rPr lang="en-US" altLang="x-none" sz="2200" dirty="0">
                <a:solidFill>
                  <a:schemeClr val="accent6">
                    <a:lumMod val="50000"/>
                  </a:schemeClr>
                </a:solidFill>
                <a:latin typeface="Calibri Regular" charset="0"/>
              </a:rPr>
              <a:t>Ease of separation</a:t>
            </a:r>
          </a:p>
        </p:txBody>
      </p:sp>
      <p:sp>
        <p:nvSpPr>
          <p:cNvPr id="6" name="Rectangle 3"/>
          <p:cNvSpPr txBox="1">
            <a:spLocks noChangeArrowheads="1"/>
          </p:cNvSpPr>
          <p:nvPr/>
        </p:nvSpPr>
        <p:spPr>
          <a:xfrm>
            <a:off x="4653915" y="2971800"/>
            <a:ext cx="5345906"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dirty="0">
                <a:solidFill>
                  <a:srgbClr val="A40000"/>
                </a:solidFill>
                <a:latin typeface="Calibri Regular" charset="0"/>
              </a:rPr>
              <a:t>Disadvantages</a:t>
            </a:r>
          </a:p>
          <a:p>
            <a:pPr marL="533400" lvl="1"/>
            <a:r>
              <a:rPr lang="en-US" altLang="x-none" sz="2200" dirty="0">
                <a:solidFill>
                  <a:srgbClr val="A40000"/>
                </a:solidFill>
                <a:latin typeface="Calibri Regular" charset="0"/>
              </a:rPr>
              <a:t>High pressure required </a:t>
            </a:r>
          </a:p>
          <a:p>
            <a:pPr marL="533400" lvl="1"/>
            <a:r>
              <a:rPr lang="en-US" altLang="x-none" sz="2200" dirty="0">
                <a:solidFill>
                  <a:srgbClr val="A40000"/>
                </a:solidFill>
                <a:latin typeface="Calibri Regular" charset="0"/>
              </a:rPr>
              <a:t>Poor solvency</a:t>
            </a:r>
          </a:p>
          <a:p>
            <a:pPr marL="533400" lvl="1"/>
            <a:r>
              <a:rPr lang="en-US" altLang="x-none" sz="2200" dirty="0">
                <a:solidFill>
                  <a:srgbClr val="A40000"/>
                </a:solidFill>
                <a:latin typeface="Calibri Regular" charset="0"/>
              </a:rPr>
              <a:t>Surfactants required</a:t>
            </a:r>
          </a:p>
        </p:txBody>
      </p:sp>
    </p:spTree>
    <p:extLst>
      <p:ext uri="{BB962C8B-B14F-4D97-AF65-F5344CB8AC3E}">
        <p14:creationId xmlns:p14="http://schemas.microsoft.com/office/powerpoint/2010/main" val="63371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714"/>
            <a:ext cx="7886700" cy="1325563"/>
          </a:xfrm>
        </p:spPr>
        <p:txBody>
          <a:bodyPr/>
          <a:lstStyle/>
          <a:p>
            <a:pPr marL="365125"/>
            <a:r>
              <a:rPr lang="en-US" dirty="0">
                <a:latin typeface="+mj-lt"/>
              </a:rPr>
              <a:t>Ionic liquids</a:t>
            </a:r>
          </a:p>
        </p:txBody>
      </p:sp>
      <p:sp>
        <p:nvSpPr>
          <p:cNvPr id="3" name="Rectangle 3"/>
          <p:cNvSpPr txBox="1">
            <a:spLocks noChangeArrowheads="1"/>
          </p:cNvSpPr>
          <p:nvPr/>
        </p:nvSpPr>
        <p:spPr>
          <a:xfrm>
            <a:off x="526869" y="1539514"/>
            <a:ext cx="8281851"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indent="-401638"/>
            <a:r>
              <a:rPr lang="en-US" altLang="x-none" sz="2600" dirty="0">
                <a:latin typeface="Calibri Regular" charset="0"/>
              </a:rPr>
              <a:t>Charged substance mixtures that form a liquid at ambient temperatures.</a:t>
            </a:r>
          </a:p>
          <a:p>
            <a:pPr marL="401638" indent="-401638"/>
            <a:r>
              <a:rPr lang="en-US" altLang="x-none" sz="2600" dirty="0">
                <a:latin typeface="Calibri Regular" charset="0"/>
              </a:rPr>
              <a:t>“Salts whose crystal structure has been perturbed so they are a liquid at room temperature.”</a:t>
            </a:r>
          </a:p>
        </p:txBody>
      </p:sp>
      <p:sp>
        <p:nvSpPr>
          <p:cNvPr id="4" name="Rectangle 3"/>
          <p:cNvSpPr txBox="1">
            <a:spLocks noChangeArrowheads="1"/>
          </p:cNvSpPr>
          <p:nvPr/>
        </p:nvSpPr>
        <p:spPr>
          <a:xfrm>
            <a:off x="526869" y="3594463"/>
            <a:ext cx="4258491"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dirty="0">
                <a:solidFill>
                  <a:schemeClr val="accent6">
                    <a:lumMod val="50000"/>
                  </a:schemeClr>
                </a:solidFill>
                <a:latin typeface="Calibri Regular" charset="0"/>
              </a:rPr>
              <a:t>Advantages</a:t>
            </a:r>
            <a:endParaRPr lang="en-US" altLang="x-none" sz="1400" dirty="0">
              <a:solidFill>
                <a:schemeClr val="accent6">
                  <a:lumMod val="50000"/>
                </a:schemeClr>
              </a:solidFill>
              <a:latin typeface="Calibri Regular" charset="0"/>
            </a:endParaRPr>
          </a:p>
          <a:p>
            <a:pPr marL="533400" lvl="1"/>
            <a:r>
              <a:rPr lang="en-US" altLang="x-none" sz="2000" dirty="0">
                <a:solidFill>
                  <a:schemeClr val="accent6">
                    <a:lumMod val="50000"/>
                  </a:schemeClr>
                </a:solidFill>
                <a:latin typeface="Calibri Regular" charset="0"/>
              </a:rPr>
              <a:t>Very low volatility</a:t>
            </a:r>
          </a:p>
          <a:p>
            <a:pPr marL="533400" lvl="1"/>
            <a:r>
              <a:rPr lang="en-US" altLang="x-none" sz="2000" dirty="0">
                <a:solidFill>
                  <a:schemeClr val="accent6">
                    <a:lumMod val="50000"/>
                  </a:schemeClr>
                </a:solidFill>
                <a:latin typeface="Calibri Regular" charset="0"/>
              </a:rPr>
              <a:t>Variable composition (high design potential - can be tailored for many applications)</a:t>
            </a:r>
          </a:p>
          <a:p>
            <a:pPr marL="533400" lvl="1"/>
            <a:r>
              <a:rPr lang="en-US" altLang="x-none" sz="2000" dirty="0">
                <a:solidFill>
                  <a:schemeClr val="accent6">
                    <a:lumMod val="50000"/>
                  </a:schemeClr>
                </a:solidFill>
                <a:latin typeface="Calibri Regular" charset="0"/>
              </a:rPr>
              <a:t>Easily recycled</a:t>
            </a:r>
          </a:p>
        </p:txBody>
      </p:sp>
      <p:sp>
        <p:nvSpPr>
          <p:cNvPr id="5" name="Rectangle 3"/>
          <p:cNvSpPr txBox="1">
            <a:spLocks noChangeArrowheads="1"/>
          </p:cNvSpPr>
          <p:nvPr/>
        </p:nvSpPr>
        <p:spPr>
          <a:xfrm>
            <a:off x="4667794" y="3594463"/>
            <a:ext cx="5345906"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dirty="0">
                <a:solidFill>
                  <a:srgbClr val="A40000"/>
                </a:solidFill>
                <a:latin typeface="Calibri Regular" charset="0"/>
              </a:rPr>
              <a:t>Disadvantages</a:t>
            </a:r>
            <a:endParaRPr lang="en-US" altLang="x-none" sz="1400" dirty="0">
              <a:solidFill>
                <a:srgbClr val="A40000"/>
              </a:solidFill>
              <a:latin typeface="Calibri Regular" charset="0"/>
            </a:endParaRPr>
          </a:p>
          <a:p>
            <a:pPr marL="533400" lvl="1"/>
            <a:r>
              <a:rPr lang="en-US" altLang="x-none" sz="2000" dirty="0">
                <a:solidFill>
                  <a:srgbClr val="A40000"/>
                </a:solidFill>
                <a:latin typeface="Calibri Regular" charset="0"/>
              </a:rPr>
              <a:t>Not necessarily benign</a:t>
            </a:r>
          </a:p>
          <a:p>
            <a:pPr marL="533400" lvl="1"/>
            <a:r>
              <a:rPr lang="en-US" altLang="x-none" sz="2000" dirty="0">
                <a:solidFill>
                  <a:srgbClr val="A40000"/>
                </a:solidFill>
                <a:latin typeface="Calibri Regular" charset="0"/>
              </a:rPr>
              <a:t>Manufacture costs uncertain</a:t>
            </a:r>
          </a:p>
          <a:p>
            <a:pPr marL="533400" lvl="1"/>
            <a:r>
              <a:rPr lang="en-US" altLang="x-none" sz="2000" dirty="0">
                <a:solidFill>
                  <a:srgbClr val="A40000"/>
                </a:solidFill>
                <a:latin typeface="Calibri Regular" charset="0"/>
              </a:rPr>
              <a:t>Ease of separation uncertain</a:t>
            </a:r>
          </a:p>
        </p:txBody>
      </p:sp>
    </p:spTree>
    <p:extLst>
      <p:ext uri="{BB962C8B-B14F-4D97-AF65-F5344CB8AC3E}">
        <p14:creationId xmlns:p14="http://schemas.microsoft.com/office/powerpoint/2010/main" val="362446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766"/>
            <a:ext cx="7886700" cy="1325563"/>
          </a:xfrm>
        </p:spPr>
        <p:txBody>
          <a:bodyPr/>
          <a:lstStyle/>
          <a:p>
            <a:pPr marL="365125"/>
            <a:r>
              <a:rPr lang="en-US" dirty="0" err="1">
                <a:latin typeface="+mj-lt"/>
              </a:rPr>
              <a:t>Solventless</a:t>
            </a:r>
            <a:r>
              <a:rPr lang="en-US" dirty="0">
                <a:latin typeface="+mj-lt"/>
              </a:rPr>
              <a:t> conditions</a:t>
            </a:r>
          </a:p>
        </p:txBody>
      </p:sp>
      <p:sp>
        <p:nvSpPr>
          <p:cNvPr id="3" name="Rectangle 3"/>
          <p:cNvSpPr txBox="1">
            <a:spLocks noChangeArrowheads="1"/>
          </p:cNvSpPr>
          <p:nvPr/>
        </p:nvSpPr>
        <p:spPr>
          <a:xfrm>
            <a:off x="519590" y="2132649"/>
            <a:ext cx="8167210"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dirty="0">
                <a:latin typeface="Calibri Regular" charset="0"/>
              </a:rPr>
              <a:t>Use of neat conditions or solid state techniques</a:t>
            </a:r>
          </a:p>
        </p:txBody>
      </p:sp>
      <p:sp>
        <p:nvSpPr>
          <p:cNvPr id="4" name="Rectangle 3"/>
          <p:cNvSpPr txBox="1">
            <a:spLocks noChangeArrowheads="1"/>
          </p:cNvSpPr>
          <p:nvPr/>
        </p:nvSpPr>
        <p:spPr>
          <a:xfrm>
            <a:off x="546700" y="3178629"/>
            <a:ext cx="4056495"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dirty="0">
                <a:solidFill>
                  <a:schemeClr val="accent6">
                    <a:lumMod val="50000"/>
                  </a:schemeClr>
                </a:solidFill>
                <a:latin typeface="Calibri Regular" charset="0"/>
              </a:rPr>
              <a:t>Advantages</a:t>
            </a:r>
          </a:p>
          <a:p>
            <a:pPr marL="533400" lvl="1"/>
            <a:r>
              <a:rPr lang="en-US" altLang="x-none" sz="2000" dirty="0">
                <a:solidFill>
                  <a:schemeClr val="accent6">
                    <a:lumMod val="50000"/>
                  </a:schemeClr>
                </a:solidFill>
                <a:latin typeface="Calibri Regular" charset="0"/>
              </a:rPr>
              <a:t>Solvent concerns eliminated</a:t>
            </a:r>
          </a:p>
          <a:p>
            <a:pPr marL="533400" lvl="1"/>
            <a:r>
              <a:rPr lang="en-US" altLang="x-none" sz="2000" dirty="0">
                <a:solidFill>
                  <a:schemeClr val="accent6">
                    <a:lumMod val="50000"/>
                  </a:schemeClr>
                </a:solidFill>
                <a:latin typeface="Calibri Regular" charset="0"/>
              </a:rPr>
              <a:t>Solvent costs eliminated</a:t>
            </a:r>
          </a:p>
        </p:txBody>
      </p:sp>
      <p:sp>
        <p:nvSpPr>
          <p:cNvPr id="5" name="Rectangle 3"/>
          <p:cNvSpPr txBox="1">
            <a:spLocks noChangeArrowheads="1"/>
          </p:cNvSpPr>
          <p:nvPr/>
        </p:nvSpPr>
        <p:spPr>
          <a:xfrm>
            <a:off x="4417825" y="3156858"/>
            <a:ext cx="4454346" cy="3886200"/>
          </a:xfrm>
          <a:prstGeom prst="rect">
            <a:avLst/>
          </a:prstGeom>
          <a:noFill/>
          <a:ln/>
        </p:spPr>
        <p:txBody>
          <a:bodyPr vert="horz" lIns="90488" tIns="44450" rIns="90488" bIns="444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dirty="0">
                <a:solidFill>
                  <a:srgbClr val="A40000"/>
                </a:solidFill>
                <a:latin typeface="Calibri Regular" charset="0"/>
              </a:rPr>
              <a:t>Disadvantages</a:t>
            </a:r>
          </a:p>
          <a:p>
            <a:pPr marL="533400" lvl="1"/>
            <a:r>
              <a:rPr lang="en-US" altLang="x-none" sz="2000" dirty="0">
                <a:solidFill>
                  <a:srgbClr val="A40000"/>
                </a:solidFill>
                <a:latin typeface="Calibri Regular" charset="0"/>
              </a:rPr>
              <a:t>High temperature and/or pressure required </a:t>
            </a:r>
          </a:p>
          <a:p>
            <a:pPr marL="533400" lvl="1"/>
            <a:r>
              <a:rPr lang="en-US" altLang="x-none" sz="2000" dirty="0">
                <a:solidFill>
                  <a:srgbClr val="A40000"/>
                </a:solidFill>
                <a:latin typeface="Calibri Regular" charset="0"/>
              </a:rPr>
              <a:t>Lower purity product obtained</a:t>
            </a:r>
          </a:p>
          <a:p>
            <a:pPr marL="533400" lvl="1"/>
            <a:r>
              <a:rPr lang="en-US" altLang="x-none" sz="2000" dirty="0">
                <a:solidFill>
                  <a:srgbClr val="A40000"/>
                </a:solidFill>
                <a:latin typeface="Calibri Regular" charset="0"/>
              </a:rPr>
              <a:t>“Work-up”</a:t>
            </a:r>
          </a:p>
        </p:txBody>
      </p:sp>
    </p:spTree>
    <p:extLst>
      <p:ext uri="{BB962C8B-B14F-4D97-AF65-F5344CB8AC3E}">
        <p14:creationId xmlns:p14="http://schemas.microsoft.com/office/powerpoint/2010/main" val="547596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49083"/>
            <a:ext cx="7772400" cy="2387600"/>
          </a:xfrm>
        </p:spPr>
        <p:txBody>
          <a:bodyPr>
            <a:normAutofit/>
          </a:bodyPr>
          <a:lstStyle/>
          <a:p>
            <a:r>
              <a:rPr lang="en-US" sz="6600" dirty="0">
                <a:latin typeface="+mj-lt"/>
              </a:rPr>
              <a:t>Areas of Research in Green Chemistry</a:t>
            </a:r>
          </a:p>
        </p:txBody>
      </p:sp>
      <p:sp>
        <p:nvSpPr>
          <p:cNvPr id="3" name="Subtitle 2"/>
          <p:cNvSpPr>
            <a:spLocks noGrp="1"/>
          </p:cNvSpPr>
          <p:nvPr>
            <p:ph type="subTitle" idx="1"/>
          </p:nvPr>
        </p:nvSpPr>
        <p:spPr>
          <a:xfrm>
            <a:off x="1143000" y="3998278"/>
            <a:ext cx="6858000" cy="1655762"/>
          </a:xfrm>
        </p:spPr>
        <p:txBody>
          <a:bodyPr/>
          <a:lstStyle/>
          <a:p>
            <a:r>
              <a:rPr lang="en-US" dirty="0"/>
              <a:t>WASTE</a:t>
            </a:r>
          </a:p>
        </p:txBody>
      </p:sp>
    </p:spTree>
    <p:extLst>
      <p:ext uri="{BB962C8B-B14F-4D97-AF65-F5344CB8AC3E}">
        <p14:creationId xmlns:p14="http://schemas.microsoft.com/office/powerpoint/2010/main" val="290994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Grp="1" noChangeArrowheads="1"/>
          </p:cNvSpPr>
          <p:nvPr>
            <p:ph type="ctrTitle"/>
          </p:nvPr>
        </p:nvSpPr>
        <p:spPr>
          <a:xfrm>
            <a:off x="655320" y="3139440"/>
            <a:ext cx="7772400" cy="1143000"/>
          </a:xfrm>
          <a:noFill/>
        </p:spPr>
        <p:txBody>
          <a:bodyPr anchor="ctr">
            <a:noAutofit/>
          </a:bodyPr>
          <a:lstStyle/>
          <a:p>
            <a:pPr algn="ctr"/>
            <a:r>
              <a:rPr lang="en-US" altLang="x-none" sz="3200" b="1" dirty="0">
                <a:latin typeface="Calibri Regular" charset="0"/>
                <a:ea typeface="ＭＳ Ｐゴシック" charset="-128"/>
              </a:rPr>
              <a:t>PRINCIPLE 1</a:t>
            </a: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
            </a:r>
            <a:br>
              <a:rPr lang="en-US" altLang="x-none" sz="3200" dirty="0">
                <a:latin typeface="Calibri Regular" charset="0"/>
                <a:ea typeface="ＭＳ Ｐゴシック" charset="-128"/>
              </a:rPr>
            </a:br>
            <a:r>
              <a:rPr lang="en-US" altLang="x-none" sz="3200" dirty="0">
                <a:latin typeface="Calibri Regular" charset="0"/>
                <a:ea typeface="ＭＳ Ｐゴシック" charset="-128"/>
              </a:rPr>
              <a:t>It is better to prevent waste than to treat or clean up waste after it is formed.</a:t>
            </a:r>
          </a:p>
        </p:txBody>
      </p:sp>
      <p:sp>
        <p:nvSpPr>
          <p:cNvPr id="3" name="Rectangle 2"/>
          <p:cNvSpPr/>
          <p:nvPr/>
        </p:nvSpPr>
        <p:spPr>
          <a:xfrm>
            <a:off x="502920" y="822960"/>
            <a:ext cx="8153400" cy="54254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Tree>
    <p:extLst>
      <p:ext uri="{BB962C8B-B14F-4D97-AF65-F5344CB8AC3E}">
        <p14:creationId xmlns:p14="http://schemas.microsoft.com/office/powerpoint/2010/main" val="86034959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706"/>
            <a:ext cx="7886700" cy="1325563"/>
          </a:xfrm>
        </p:spPr>
        <p:txBody>
          <a:bodyPr/>
          <a:lstStyle/>
          <a:p>
            <a:pPr marL="365125"/>
            <a:r>
              <a:rPr lang="en-US" dirty="0">
                <a:latin typeface="+mj-lt"/>
              </a:rPr>
              <a:t>Types of waste</a:t>
            </a:r>
          </a:p>
        </p:txBody>
      </p:sp>
      <p:sp>
        <p:nvSpPr>
          <p:cNvPr id="3" name="Content Placeholder 2"/>
          <p:cNvSpPr>
            <a:spLocks noGrp="1"/>
          </p:cNvSpPr>
          <p:nvPr>
            <p:ph idx="1"/>
          </p:nvPr>
        </p:nvSpPr>
        <p:spPr>
          <a:xfrm>
            <a:off x="902970" y="1825625"/>
            <a:ext cx="7886700" cy="4351338"/>
          </a:xfrm>
        </p:spPr>
        <p:txBody>
          <a:bodyPr>
            <a:normAutofit/>
          </a:bodyPr>
          <a:lstStyle/>
          <a:p>
            <a:r>
              <a:rPr lang="en-US" sz="3200" dirty="0"/>
              <a:t>Solid waste</a:t>
            </a:r>
          </a:p>
          <a:p>
            <a:r>
              <a:rPr lang="en-US" sz="3200" dirty="0"/>
              <a:t>Liquid waste</a:t>
            </a:r>
          </a:p>
          <a:p>
            <a:r>
              <a:rPr lang="en-US" sz="3200" dirty="0"/>
              <a:t>Animal by product</a:t>
            </a:r>
          </a:p>
          <a:p>
            <a:r>
              <a:rPr lang="en-US" sz="3200" dirty="0"/>
              <a:t>Biodegradable waste</a:t>
            </a:r>
          </a:p>
          <a:p>
            <a:r>
              <a:rPr lang="en-US" sz="3200" dirty="0"/>
              <a:t>Chemical waste</a:t>
            </a:r>
          </a:p>
          <a:p>
            <a:r>
              <a:rPr lang="en-US" sz="3200" dirty="0"/>
              <a:t>Bulky waste</a:t>
            </a:r>
          </a:p>
        </p:txBody>
      </p:sp>
    </p:spTree>
    <p:extLst>
      <p:ext uri="{BB962C8B-B14F-4D97-AF65-F5344CB8AC3E}">
        <p14:creationId xmlns:p14="http://schemas.microsoft.com/office/powerpoint/2010/main" val="780422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 y="200445"/>
            <a:ext cx="9128667" cy="1325563"/>
          </a:xfrm>
        </p:spPr>
        <p:txBody>
          <a:bodyPr>
            <a:normAutofit/>
          </a:bodyPr>
          <a:lstStyle/>
          <a:p>
            <a:pPr marL="365125"/>
            <a:r>
              <a:rPr lang="en-US" dirty="0">
                <a:latin typeface="+mj-lt"/>
              </a:rPr>
              <a:t>Established waste treatment technologies</a:t>
            </a:r>
          </a:p>
        </p:txBody>
      </p:sp>
      <p:sp>
        <p:nvSpPr>
          <p:cNvPr id="3" name="Content Placeholder 2"/>
          <p:cNvSpPr>
            <a:spLocks noGrp="1"/>
          </p:cNvSpPr>
          <p:nvPr>
            <p:ph idx="1"/>
          </p:nvPr>
        </p:nvSpPr>
        <p:spPr>
          <a:xfrm>
            <a:off x="435734" y="1750963"/>
            <a:ext cx="4891204" cy="4825604"/>
          </a:xfrm>
        </p:spPr>
        <p:txBody>
          <a:bodyPr>
            <a:normAutofit lnSpcReduction="10000"/>
          </a:bodyPr>
          <a:lstStyle/>
          <a:p>
            <a:pPr marL="0" indent="0">
              <a:buNone/>
            </a:pPr>
            <a:r>
              <a:rPr lang="en-US" sz="2400" dirty="0"/>
              <a:t>Incineration</a:t>
            </a:r>
          </a:p>
          <a:p>
            <a:pPr lvl="1"/>
            <a:r>
              <a:rPr lang="en-US" sz="2000" dirty="0"/>
              <a:t>Solid organic waste is combusted. Some thermal treatments allow energy capture.</a:t>
            </a:r>
          </a:p>
          <a:p>
            <a:pPr lvl="1"/>
            <a:r>
              <a:rPr lang="en-US" sz="2000" dirty="0"/>
              <a:t>Solid mass reduction by 95-96%. </a:t>
            </a:r>
          </a:p>
          <a:p>
            <a:pPr lvl="1"/>
            <a:endParaRPr lang="en-US" sz="2000" dirty="0"/>
          </a:p>
          <a:p>
            <a:pPr marL="0" indent="0">
              <a:buNone/>
            </a:pPr>
            <a:r>
              <a:rPr lang="en-US" sz="2400" dirty="0"/>
              <a:t>Landfill</a:t>
            </a:r>
          </a:p>
          <a:p>
            <a:pPr lvl="1"/>
            <a:r>
              <a:rPr lang="en-US" sz="2000" dirty="0"/>
              <a:t>Consolidated material buried with mud and other sealing agents to enable chemical, bacteriological, and physical degradation</a:t>
            </a:r>
          </a:p>
          <a:p>
            <a:pPr lvl="1"/>
            <a:r>
              <a:rPr lang="en-US" sz="2000" dirty="0"/>
              <a:t>Semi-anaerobic conditions lead to production of methane and CO</a:t>
            </a:r>
            <a:r>
              <a:rPr lang="en-US" sz="2000" baseline="-25000" dirty="0"/>
              <a:t>2</a:t>
            </a:r>
          </a:p>
          <a:p>
            <a:pPr lvl="1"/>
            <a:r>
              <a:rPr lang="en-US" sz="2000" dirty="0"/>
              <a:t>If captured, landfill gas (methane) from decomposing garbage can be used to produce electricity, heat, fuels</a:t>
            </a:r>
          </a:p>
        </p:txBody>
      </p:sp>
      <p:pic>
        <p:nvPicPr>
          <p:cNvPr id="4" name="Picture 3"/>
          <p:cNvPicPr>
            <a:picLocks noChangeAspect="1"/>
          </p:cNvPicPr>
          <p:nvPr/>
        </p:nvPicPr>
        <p:blipFill>
          <a:blip r:embed="rId2"/>
          <a:stretch>
            <a:fillRect/>
          </a:stretch>
        </p:blipFill>
        <p:spPr>
          <a:xfrm>
            <a:off x="5119354" y="2332599"/>
            <a:ext cx="3901941" cy="2818521"/>
          </a:xfrm>
          <a:prstGeom prst="rect">
            <a:avLst/>
          </a:prstGeom>
        </p:spPr>
      </p:pic>
      <p:sp>
        <p:nvSpPr>
          <p:cNvPr id="5" name="TextBox 4"/>
          <p:cNvSpPr txBox="1"/>
          <p:nvPr/>
        </p:nvSpPr>
        <p:spPr>
          <a:xfrm>
            <a:off x="6092673" y="6422530"/>
            <a:ext cx="2928622" cy="338554"/>
          </a:xfrm>
          <a:prstGeom prst="rect">
            <a:avLst/>
          </a:prstGeom>
          <a:noFill/>
        </p:spPr>
        <p:txBody>
          <a:bodyPr wrap="none" rtlCol="0">
            <a:spAutoFit/>
          </a:bodyPr>
          <a:lstStyle/>
          <a:p>
            <a:r>
              <a:rPr lang="en-US" sz="1600" dirty="0">
                <a:latin typeface="Calibri Regular" charset="0"/>
              </a:rPr>
              <a:t>http://</a:t>
            </a:r>
            <a:r>
              <a:rPr lang="en-US" sz="1600" dirty="0" err="1">
                <a:latin typeface="Calibri Regular" charset="0"/>
              </a:rPr>
              <a:t>vireoenergy.se</a:t>
            </a:r>
            <a:r>
              <a:rPr lang="en-US" sz="1600" dirty="0">
                <a:latin typeface="Calibri Regular" charset="0"/>
              </a:rPr>
              <a:t>/landfill-gas</a:t>
            </a:r>
          </a:p>
        </p:txBody>
      </p:sp>
    </p:spTree>
    <p:extLst>
      <p:ext uri="{BB962C8B-B14F-4D97-AF65-F5344CB8AC3E}">
        <p14:creationId xmlns:p14="http://schemas.microsoft.com/office/powerpoint/2010/main" val="1947503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3880" y="1347688"/>
            <a:ext cx="8062306" cy="4156152"/>
          </a:xfrm>
          <a:prstGeom prst="rect">
            <a:avLst/>
          </a:prstGeom>
          <a:noFill/>
          <a:ln>
            <a:noFill/>
          </a:ln>
        </p:spPr>
      </p:pic>
      <p:sp>
        <p:nvSpPr>
          <p:cNvPr id="5" name="Rectangle 4"/>
          <p:cNvSpPr/>
          <p:nvPr/>
        </p:nvSpPr>
        <p:spPr>
          <a:xfrm>
            <a:off x="176646" y="5710674"/>
            <a:ext cx="8788060" cy="923330"/>
          </a:xfrm>
          <a:prstGeom prst="rect">
            <a:avLst/>
          </a:prstGeom>
        </p:spPr>
        <p:txBody>
          <a:bodyPr wrap="square">
            <a:spAutoFit/>
          </a:bodyPr>
          <a:lstStyle/>
          <a:p>
            <a:pPr algn="just"/>
            <a:r>
              <a:rPr lang="en-US" dirty="0">
                <a:effectLst/>
                <a:latin typeface="Calibri Regular" charset="0"/>
                <a:ea typeface="ＭＳ 明朝" charset="-128"/>
                <a:cs typeface="Calibri Regular" charset="0"/>
              </a:rPr>
              <a:t>World energy consumption by source reported in 2013. While fossil fuel is still predominant, in 2013 there has been an increase in renewable source of energy. Most renewable energy comes from biomass. Source: REN21 Renewables 2014 Global Status Report.</a:t>
            </a:r>
            <a:endParaRPr lang="en-US" dirty="0">
              <a:effectLst/>
              <a:latin typeface="Cambria" charset="0"/>
              <a:ea typeface="ＭＳ 明朝" charset="-128"/>
              <a:cs typeface="Calibri Regular" charset="0"/>
            </a:endParaRPr>
          </a:p>
        </p:txBody>
      </p:sp>
      <p:sp>
        <p:nvSpPr>
          <p:cNvPr id="6" name="Title 1"/>
          <p:cNvSpPr txBox="1">
            <a:spLocks/>
          </p:cNvSpPr>
          <p:nvPr/>
        </p:nvSpPr>
        <p:spPr>
          <a:xfrm>
            <a:off x="0" y="20468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5125" algn="l"/>
            <a:r>
              <a:rPr lang="en-US" dirty="0"/>
              <a:t>Energy Feedstocks Sources</a:t>
            </a:r>
          </a:p>
        </p:txBody>
      </p:sp>
    </p:spTree>
    <p:extLst>
      <p:ext uri="{BB962C8B-B14F-4D97-AF65-F5344CB8AC3E}">
        <p14:creationId xmlns:p14="http://schemas.microsoft.com/office/powerpoint/2010/main" val="335995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1013" y="4603987"/>
            <a:ext cx="3644867" cy="484696"/>
          </a:xfrm>
        </p:spPr>
        <p:txBody>
          <a:bodyPr>
            <a:normAutofit/>
          </a:bodyPr>
          <a:lstStyle/>
          <a:p>
            <a:r>
              <a:rPr lang="en-US" sz="1600" dirty="0"/>
              <a:t>Cost-benefit of recycling: energy savings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0919753"/>
              </p:ext>
            </p:extLst>
          </p:nvPr>
        </p:nvGraphicFramePr>
        <p:xfrm>
          <a:off x="5386388" y="2015157"/>
          <a:ext cx="3128962" cy="2595880"/>
        </p:xfrm>
        <a:graphic>
          <a:graphicData uri="http://schemas.openxmlformats.org/drawingml/2006/table">
            <a:tbl>
              <a:tblPr firstRow="1" bandRow="1">
                <a:tableStyleId>{5C22544A-7EE6-4342-B048-85BDC9FD1C3A}</a:tableStyleId>
              </a:tblPr>
              <a:tblGrid>
                <a:gridCol w="1564481">
                  <a:extLst>
                    <a:ext uri="{9D8B030D-6E8A-4147-A177-3AD203B41FA5}">
                      <a16:colId xmlns="" xmlns:a16="http://schemas.microsoft.com/office/drawing/2014/main" val="20000"/>
                    </a:ext>
                  </a:extLst>
                </a:gridCol>
                <a:gridCol w="1564481">
                  <a:extLst>
                    <a:ext uri="{9D8B030D-6E8A-4147-A177-3AD203B41FA5}">
                      <a16:colId xmlns="" xmlns:a16="http://schemas.microsoft.com/office/drawing/2014/main" val="20001"/>
                    </a:ext>
                  </a:extLst>
                </a:gridCol>
              </a:tblGrid>
              <a:tr h="370840">
                <a:tc>
                  <a:txBody>
                    <a:bodyPr/>
                    <a:lstStyle/>
                    <a:p>
                      <a:pPr algn="ctr"/>
                      <a:r>
                        <a:rPr lang="en-US" b="0" i="0" dirty="0">
                          <a:latin typeface="Calibri Regular" charset="0"/>
                        </a:rPr>
                        <a:t>Material</a:t>
                      </a:r>
                    </a:p>
                  </a:txBody>
                  <a:tcPr/>
                </a:tc>
                <a:tc>
                  <a:txBody>
                    <a:bodyPr/>
                    <a:lstStyle/>
                    <a:p>
                      <a:pPr algn="ctr"/>
                      <a:r>
                        <a:rPr lang="en-US" b="0" i="0" dirty="0">
                          <a:latin typeface="Calibri Regular" charset="0"/>
                        </a:rPr>
                        <a:t>Energy savings</a:t>
                      </a:r>
                    </a:p>
                  </a:txBody>
                  <a:tcPr/>
                </a:tc>
                <a:extLst>
                  <a:ext uri="{0D108BD9-81ED-4DB2-BD59-A6C34878D82A}">
                    <a16:rowId xmlns="" xmlns:a16="http://schemas.microsoft.com/office/drawing/2014/main" val="10000"/>
                  </a:ext>
                </a:extLst>
              </a:tr>
              <a:tr h="370840">
                <a:tc>
                  <a:txBody>
                    <a:bodyPr/>
                    <a:lstStyle/>
                    <a:p>
                      <a:pPr algn="ctr"/>
                      <a:r>
                        <a:rPr lang="en-US" b="0" i="0" dirty="0">
                          <a:latin typeface="Calibri Regular" charset="0"/>
                        </a:rPr>
                        <a:t>Aluminum</a:t>
                      </a:r>
                    </a:p>
                  </a:txBody>
                  <a:tcPr/>
                </a:tc>
                <a:tc>
                  <a:txBody>
                    <a:bodyPr/>
                    <a:lstStyle/>
                    <a:p>
                      <a:pPr algn="ctr"/>
                      <a:r>
                        <a:rPr lang="en-US" b="0" i="0" dirty="0">
                          <a:latin typeface="Calibri Regular" charset="0"/>
                        </a:rPr>
                        <a:t>95%</a:t>
                      </a:r>
                    </a:p>
                  </a:txBody>
                  <a:tcPr/>
                </a:tc>
                <a:extLst>
                  <a:ext uri="{0D108BD9-81ED-4DB2-BD59-A6C34878D82A}">
                    <a16:rowId xmlns="" xmlns:a16="http://schemas.microsoft.com/office/drawing/2014/main" val="10001"/>
                  </a:ext>
                </a:extLst>
              </a:tr>
              <a:tr h="370840">
                <a:tc>
                  <a:txBody>
                    <a:bodyPr/>
                    <a:lstStyle/>
                    <a:p>
                      <a:pPr algn="ctr"/>
                      <a:r>
                        <a:rPr lang="en-US" b="0" i="0" dirty="0">
                          <a:latin typeface="Calibri Regular" charset="0"/>
                        </a:rPr>
                        <a:t>Cardboard</a:t>
                      </a:r>
                    </a:p>
                  </a:txBody>
                  <a:tcPr/>
                </a:tc>
                <a:tc>
                  <a:txBody>
                    <a:bodyPr/>
                    <a:lstStyle/>
                    <a:p>
                      <a:pPr algn="ctr"/>
                      <a:r>
                        <a:rPr lang="en-US" b="0" i="0" dirty="0">
                          <a:latin typeface="Calibri Regular" charset="0"/>
                        </a:rPr>
                        <a:t>24%</a:t>
                      </a:r>
                    </a:p>
                  </a:txBody>
                  <a:tcPr/>
                </a:tc>
                <a:extLst>
                  <a:ext uri="{0D108BD9-81ED-4DB2-BD59-A6C34878D82A}">
                    <a16:rowId xmlns="" xmlns:a16="http://schemas.microsoft.com/office/drawing/2014/main" val="10002"/>
                  </a:ext>
                </a:extLst>
              </a:tr>
              <a:tr h="370840">
                <a:tc>
                  <a:txBody>
                    <a:bodyPr/>
                    <a:lstStyle/>
                    <a:p>
                      <a:pPr algn="ctr"/>
                      <a:r>
                        <a:rPr lang="en-US" b="0" i="0" dirty="0">
                          <a:latin typeface="Calibri Regular" charset="0"/>
                        </a:rPr>
                        <a:t>Glass</a:t>
                      </a:r>
                    </a:p>
                  </a:txBody>
                  <a:tcPr/>
                </a:tc>
                <a:tc>
                  <a:txBody>
                    <a:bodyPr/>
                    <a:lstStyle/>
                    <a:p>
                      <a:pPr algn="ctr"/>
                      <a:r>
                        <a:rPr lang="en-US" b="0" i="0" dirty="0">
                          <a:latin typeface="Calibri Regular" charset="0"/>
                        </a:rPr>
                        <a:t>5-30%</a:t>
                      </a:r>
                    </a:p>
                  </a:txBody>
                  <a:tcPr/>
                </a:tc>
                <a:extLst>
                  <a:ext uri="{0D108BD9-81ED-4DB2-BD59-A6C34878D82A}">
                    <a16:rowId xmlns="" xmlns:a16="http://schemas.microsoft.com/office/drawing/2014/main" val="10003"/>
                  </a:ext>
                </a:extLst>
              </a:tr>
              <a:tr h="370840">
                <a:tc>
                  <a:txBody>
                    <a:bodyPr/>
                    <a:lstStyle/>
                    <a:p>
                      <a:pPr algn="ctr"/>
                      <a:r>
                        <a:rPr lang="en-US" b="0" i="0" dirty="0">
                          <a:latin typeface="Calibri Regular" charset="0"/>
                        </a:rPr>
                        <a:t>Paper</a:t>
                      </a:r>
                    </a:p>
                  </a:txBody>
                  <a:tcPr/>
                </a:tc>
                <a:tc>
                  <a:txBody>
                    <a:bodyPr/>
                    <a:lstStyle/>
                    <a:p>
                      <a:pPr algn="ctr"/>
                      <a:r>
                        <a:rPr lang="en-US" b="0" i="0" dirty="0">
                          <a:latin typeface="Calibri Regular" charset="0"/>
                        </a:rPr>
                        <a:t>40%</a:t>
                      </a:r>
                    </a:p>
                  </a:txBody>
                  <a:tcPr/>
                </a:tc>
                <a:extLst>
                  <a:ext uri="{0D108BD9-81ED-4DB2-BD59-A6C34878D82A}">
                    <a16:rowId xmlns="" xmlns:a16="http://schemas.microsoft.com/office/drawing/2014/main" val="10004"/>
                  </a:ext>
                </a:extLst>
              </a:tr>
              <a:tr h="370840">
                <a:tc>
                  <a:txBody>
                    <a:bodyPr/>
                    <a:lstStyle/>
                    <a:p>
                      <a:pPr algn="ctr"/>
                      <a:r>
                        <a:rPr lang="en-US" b="0" i="0" dirty="0">
                          <a:latin typeface="Calibri Regular" charset="0"/>
                        </a:rPr>
                        <a:t>Plastics</a:t>
                      </a:r>
                    </a:p>
                  </a:txBody>
                  <a:tcPr/>
                </a:tc>
                <a:tc>
                  <a:txBody>
                    <a:bodyPr/>
                    <a:lstStyle/>
                    <a:p>
                      <a:pPr algn="ctr"/>
                      <a:r>
                        <a:rPr lang="en-US" b="0" i="0" dirty="0">
                          <a:latin typeface="Calibri Regular" charset="0"/>
                        </a:rPr>
                        <a:t>70%</a:t>
                      </a:r>
                    </a:p>
                  </a:txBody>
                  <a:tcPr/>
                </a:tc>
                <a:extLst>
                  <a:ext uri="{0D108BD9-81ED-4DB2-BD59-A6C34878D82A}">
                    <a16:rowId xmlns="" xmlns:a16="http://schemas.microsoft.com/office/drawing/2014/main" val="10005"/>
                  </a:ext>
                </a:extLst>
              </a:tr>
              <a:tr h="370840">
                <a:tc>
                  <a:txBody>
                    <a:bodyPr/>
                    <a:lstStyle/>
                    <a:p>
                      <a:pPr algn="ctr"/>
                      <a:r>
                        <a:rPr lang="en-US" b="0" i="0" dirty="0">
                          <a:latin typeface="Calibri Regular" charset="0"/>
                        </a:rPr>
                        <a:t>Steel</a:t>
                      </a:r>
                    </a:p>
                  </a:txBody>
                  <a:tcPr/>
                </a:tc>
                <a:tc>
                  <a:txBody>
                    <a:bodyPr/>
                    <a:lstStyle/>
                    <a:p>
                      <a:pPr algn="ctr"/>
                      <a:r>
                        <a:rPr lang="en-US" b="0" i="0" dirty="0">
                          <a:latin typeface="Calibri Regular" charset="0"/>
                        </a:rPr>
                        <a:t>60%</a:t>
                      </a:r>
                    </a:p>
                  </a:txBody>
                  <a:tcPr/>
                </a:tc>
                <a:extLst>
                  <a:ext uri="{0D108BD9-81ED-4DB2-BD59-A6C34878D82A}">
                    <a16:rowId xmlns="" xmlns:a16="http://schemas.microsoft.com/office/drawing/2014/main" val="10006"/>
                  </a:ext>
                </a:extLst>
              </a:tr>
            </a:tbl>
          </a:graphicData>
        </a:graphic>
      </p:graphicFrame>
      <p:sp>
        <p:nvSpPr>
          <p:cNvPr id="5" name="Rectangle 4"/>
          <p:cNvSpPr/>
          <p:nvPr/>
        </p:nvSpPr>
        <p:spPr>
          <a:xfrm>
            <a:off x="466631" y="1695484"/>
            <a:ext cx="4583152" cy="4278094"/>
          </a:xfrm>
          <a:prstGeom prst="rect">
            <a:avLst/>
          </a:prstGeom>
        </p:spPr>
        <p:txBody>
          <a:bodyPr wrap="square">
            <a:spAutoFit/>
          </a:bodyPr>
          <a:lstStyle/>
          <a:p>
            <a:r>
              <a:rPr lang="en-US" sz="2400" dirty="0">
                <a:latin typeface="Calibri Regular" charset="0"/>
              </a:rPr>
              <a:t>Recycling</a:t>
            </a:r>
          </a:p>
          <a:p>
            <a:pPr marL="800100" lvl="1" indent="-342900">
              <a:buFont typeface="Arial" charset="0"/>
              <a:buChar char="•"/>
            </a:pPr>
            <a:r>
              <a:rPr lang="en-US" sz="2000" dirty="0">
                <a:latin typeface="Calibri Regular" charset="0"/>
              </a:rPr>
              <a:t>Converting waste materials into new materials and objects.</a:t>
            </a:r>
          </a:p>
          <a:p>
            <a:pPr marL="800100" lvl="1" indent="-342900">
              <a:buFont typeface="Arial" charset="0"/>
              <a:buChar char="•"/>
            </a:pPr>
            <a:r>
              <a:rPr lang="en-US" sz="2000" dirty="0">
                <a:latin typeface="Calibri Regular" charset="0"/>
              </a:rPr>
              <a:t>Available for metals, plastic, paper, glass.</a:t>
            </a:r>
          </a:p>
          <a:p>
            <a:pPr marL="285750" indent="-285750">
              <a:buFont typeface="Arial" charset="0"/>
              <a:buChar char="•"/>
            </a:pPr>
            <a:endParaRPr lang="en-US" sz="2400" dirty="0">
              <a:latin typeface="Calibri Regular" charset="0"/>
            </a:endParaRPr>
          </a:p>
          <a:p>
            <a:r>
              <a:rPr lang="en-US" sz="2400" dirty="0">
                <a:latin typeface="Calibri Regular" charset="0"/>
              </a:rPr>
              <a:t>Composting</a:t>
            </a:r>
          </a:p>
          <a:p>
            <a:pPr marL="800100" lvl="1" indent="-342900">
              <a:buFont typeface="Arial" charset="0"/>
              <a:buChar char="•"/>
            </a:pPr>
            <a:r>
              <a:rPr lang="en-US" sz="2000" dirty="0">
                <a:latin typeface="Calibri Regular" charset="0"/>
              </a:rPr>
              <a:t>Organics undergo a biological decomposition to form a material (compost) that is non-toxic to plant growth. </a:t>
            </a:r>
          </a:p>
          <a:p>
            <a:pPr marL="800100" lvl="1" indent="-342900">
              <a:buFont typeface="Arial" charset="0"/>
              <a:buChar char="•"/>
            </a:pPr>
            <a:r>
              <a:rPr lang="en-US" sz="2000" dirty="0">
                <a:latin typeface="Calibri Regular" charset="0"/>
              </a:rPr>
              <a:t>By-product of the reaction are CO</a:t>
            </a:r>
            <a:r>
              <a:rPr lang="en-US" sz="2000" baseline="-25000" dirty="0">
                <a:latin typeface="Calibri Regular" charset="0"/>
              </a:rPr>
              <a:t>2</a:t>
            </a:r>
            <a:r>
              <a:rPr lang="en-US" sz="2000" dirty="0">
                <a:latin typeface="Calibri Regular" charset="0"/>
              </a:rPr>
              <a:t>, water and heat.</a:t>
            </a:r>
          </a:p>
        </p:txBody>
      </p:sp>
      <p:sp>
        <p:nvSpPr>
          <p:cNvPr id="6" name="Title 1"/>
          <p:cNvSpPr txBox="1">
            <a:spLocks/>
          </p:cNvSpPr>
          <p:nvPr/>
        </p:nvSpPr>
        <p:spPr>
          <a:xfrm>
            <a:off x="-1" y="202281"/>
            <a:ext cx="97642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65125"/>
            <a:r>
              <a:rPr lang="en-US" dirty="0"/>
              <a:t>Established waste treatment technologies</a:t>
            </a:r>
          </a:p>
        </p:txBody>
      </p:sp>
    </p:spTree>
    <p:extLst>
      <p:ext uri="{BB962C8B-B14F-4D97-AF65-F5344CB8AC3E}">
        <p14:creationId xmlns:p14="http://schemas.microsoft.com/office/powerpoint/2010/main" val="1820202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321"/>
            <a:ext cx="7886700" cy="1325563"/>
          </a:xfrm>
        </p:spPr>
        <p:txBody>
          <a:bodyPr/>
          <a:lstStyle/>
          <a:p>
            <a:pPr marL="355600"/>
            <a:r>
              <a:rPr lang="en-US" dirty="0">
                <a:latin typeface="+mj-lt"/>
              </a:rPr>
              <a:t>Waste treatment pyramid: 4 </a:t>
            </a:r>
            <a:r>
              <a:rPr lang="en-US" dirty="0" err="1">
                <a:latin typeface="+mj-lt"/>
              </a:rPr>
              <a:t>Rs</a:t>
            </a:r>
            <a:r>
              <a:rPr lang="en-US" dirty="0">
                <a:latin typeface="+mj-lt"/>
              </a:rPr>
              <a:t/>
            </a:r>
            <a:br>
              <a:rPr lang="en-US" dirty="0">
                <a:latin typeface="+mj-lt"/>
              </a:rPr>
            </a:br>
            <a:r>
              <a:rPr lang="en-US" sz="3200" dirty="0">
                <a:latin typeface="+mj-lt"/>
              </a:rPr>
              <a:t>Reduce, Reuse, Recycle, Recover</a:t>
            </a:r>
          </a:p>
        </p:txBody>
      </p:sp>
      <p:grpSp>
        <p:nvGrpSpPr>
          <p:cNvPr id="12" name="Group 11"/>
          <p:cNvGrpSpPr/>
          <p:nvPr/>
        </p:nvGrpSpPr>
        <p:grpSpPr>
          <a:xfrm>
            <a:off x="242049" y="2263801"/>
            <a:ext cx="7189814" cy="3815119"/>
            <a:chOff x="-50178" y="1668231"/>
            <a:chExt cx="7751742" cy="4113294"/>
          </a:xfrm>
        </p:grpSpPr>
        <p:graphicFrame>
          <p:nvGraphicFramePr>
            <p:cNvPr id="4" name="Diagram 3"/>
            <p:cNvGraphicFramePr/>
            <p:nvPr>
              <p:extLst>
                <p:ext uri="{D42A27DB-BD31-4B8C-83A1-F6EECF244321}">
                  <p14:modId xmlns:p14="http://schemas.microsoft.com/office/powerpoint/2010/main" val="2014013802"/>
                </p:ext>
              </p:extLst>
            </p:nvPr>
          </p:nvGraphicFramePr>
          <p:xfrm>
            <a:off x="1605564" y="1672919"/>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Down Arrow 4"/>
            <p:cNvSpPr/>
            <p:nvPr/>
          </p:nvSpPr>
          <p:spPr>
            <a:xfrm>
              <a:off x="1048218" y="1668231"/>
              <a:ext cx="423746" cy="4064001"/>
            </a:xfrm>
            <a:prstGeom prst="upDownArrow">
              <a:avLst/>
            </a:prstGeom>
            <a:gradFill flip="none" rotWithShape="1">
              <a:gsLst>
                <a:gs pos="0">
                  <a:srgbClr val="C00000"/>
                </a:gs>
                <a:gs pos="45000">
                  <a:schemeClr val="accent4"/>
                </a:gs>
                <a:gs pos="100000">
                  <a:schemeClr val="accent6"/>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Regular" charset="0"/>
              </a:endParaRPr>
            </a:p>
          </p:txBody>
        </p:sp>
        <p:sp>
          <p:nvSpPr>
            <p:cNvPr id="6" name="TextBox 5"/>
            <p:cNvSpPr txBox="1"/>
            <p:nvPr/>
          </p:nvSpPr>
          <p:spPr>
            <a:xfrm>
              <a:off x="-39026" y="1672919"/>
              <a:ext cx="1293541" cy="923330"/>
            </a:xfrm>
            <a:prstGeom prst="rect">
              <a:avLst/>
            </a:prstGeom>
            <a:noFill/>
          </p:spPr>
          <p:txBody>
            <a:bodyPr wrap="square" rtlCol="0">
              <a:spAutoFit/>
            </a:bodyPr>
            <a:lstStyle/>
            <a:p>
              <a:pPr algn="ctr"/>
              <a:r>
                <a:rPr lang="en-US" dirty="0">
                  <a:latin typeface="Calibri Regular" charset="0"/>
                </a:rPr>
                <a:t>Most favored option</a:t>
              </a:r>
            </a:p>
          </p:txBody>
        </p:sp>
        <p:sp>
          <p:nvSpPr>
            <p:cNvPr id="7" name="TextBox 6"/>
            <p:cNvSpPr txBox="1"/>
            <p:nvPr/>
          </p:nvSpPr>
          <p:spPr>
            <a:xfrm>
              <a:off x="-50178" y="4858195"/>
              <a:ext cx="1304693" cy="923330"/>
            </a:xfrm>
            <a:prstGeom prst="rect">
              <a:avLst/>
            </a:prstGeom>
            <a:noFill/>
          </p:spPr>
          <p:txBody>
            <a:bodyPr wrap="square" rtlCol="0">
              <a:spAutoFit/>
            </a:bodyPr>
            <a:lstStyle/>
            <a:p>
              <a:pPr algn="ctr"/>
              <a:r>
                <a:rPr lang="en-US" dirty="0">
                  <a:latin typeface="Calibri Regular" charset="0"/>
                </a:rPr>
                <a:t>Least favored option</a:t>
              </a:r>
            </a:p>
          </p:txBody>
        </p:sp>
      </p:grpSp>
      <p:sp>
        <p:nvSpPr>
          <p:cNvPr id="3" name="CaixaDeTexto 2">
            <a:extLst>
              <a:ext uri="{FF2B5EF4-FFF2-40B4-BE49-F238E27FC236}">
                <a16:creationId xmlns="" xmlns:a16="http://schemas.microsoft.com/office/drawing/2014/main" id="{CECEC876-D218-4046-8693-ECC3F804671D}"/>
              </a:ext>
            </a:extLst>
          </p:cNvPr>
          <p:cNvSpPr txBox="1"/>
          <p:nvPr/>
        </p:nvSpPr>
        <p:spPr>
          <a:xfrm>
            <a:off x="3945684" y="1861934"/>
            <a:ext cx="1319657" cy="400110"/>
          </a:xfrm>
          <a:prstGeom prst="rect">
            <a:avLst/>
          </a:prstGeom>
          <a:noFill/>
          <a:ln w="19050">
            <a:solidFill>
              <a:srgbClr val="00B050"/>
            </a:solidFill>
          </a:ln>
        </p:spPr>
        <p:txBody>
          <a:bodyPr wrap="none" rtlCol="0">
            <a:spAutoFit/>
          </a:bodyPr>
          <a:lstStyle/>
          <a:p>
            <a:pPr algn="ctr"/>
            <a:r>
              <a:rPr lang="en-US" sz="2000" dirty="0"/>
              <a:t>Prevention</a:t>
            </a:r>
          </a:p>
        </p:txBody>
      </p:sp>
      <p:grpSp>
        <p:nvGrpSpPr>
          <p:cNvPr id="29" name="Agrupar 28">
            <a:extLst>
              <a:ext uri="{FF2B5EF4-FFF2-40B4-BE49-F238E27FC236}">
                <a16:creationId xmlns="" xmlns:a16="http://schemas.microsoft.com/office/drawing/2014/main" id="{DB3897E3-1384-411D-A562-3B4EBA7289CD}"/>
              </a:ext>
            </a:extLst>
          </p:cNvPr>
          <p:cNvGrpSpPr/>
          <p:nvPr/>
        </p:nvGrpSpPr>
        <p:grpSpPr>
          <a:xfrm>
            <a:off x="6184106" y="4120568"/>
            <a:ext cx="2251035" cy="1737762"/>
            <a:chOff x="6184106" y="3786740"/>
            <a:chExt cx="2251035" cy="1737762"/>
          </a:xfrm>
        </p:grpSpPr>
        <p:grpSp>
          <p:nvGrpSpPr>
            <p:cNvPr id="13" name="Group 12"/>
            <p:cNvGrpSpPr/>
            <p:nvPr/>
          </p:nvGrpSpPr>
          <p:grpSpPr>
            <a:xfrm>
              <a:off x="6950198" y="3786740"/>
              <a:ext cx="1484943" cy="1737762"/>
              <a:chOff x="7431350" y="3788242"/>
              <a:chExt cx="1601002" cy="1873578"/>
            </a:xfrm>
          </p:grpSpPr>
          <p:sp>
            <p:nvSpPr>
              <p:cNvPr id="8" name="Rectangle 7"/>
              <p:cNvSpPr/>
              <p:nvPr/>
            </p:nvSpPr>
            <p:spPr>
              <a:xfrm>
                <a:off x="7690985" y="4622328"/>
                <a:ext cx="1309720" cy="369332"/>
              </a:xfrm>
              <a:prstGeom prst="rect">
                <a:avLst/>
              </a:prstGeom>
            </p:spPr>
            <p:txBody>
              <a:bodyPr wrap="none">
                <a:spAutoFit/>
              </a:bodyPr>
              <a:lstStyle/>
              <a:p>
                <a:r>
                  <a:rPr lang="en-US" dirty="0">
                    <a:latin typeface="Calibri Regular" charset="0"/>
                  </a:rPr>
                  <a:t>Incineration</a:t>
                </a:r>
              </a:p>
            </p:txBody>
          </p:sp>
          <p:sp>
            <p:nvSpPr>
              <p:cNvPr id="9" name="Rectangle 8"/>
              <p:cNvSpPr/>
              <p:nvPr/>
            </p:nvSpPr>
            <p:spPr>
              <a:xfrm>
                <a:off x="8166409" y="5292488"/>
                <a:ext cx="865943" cy="369332"/>
              </a:xfrm>
              <a:prstGeom prst="rect">
                <a:avLst/>
              </a:prstGeom>
            </p:spPr>
            <p:txBody>
              <a:bodyPr wrap="none">
                <a:spAutoFit/>
              </a:bodyPr>
              <a:lstStyle/>
              <a:p>
                <a:r>
                  <a:rPr lang="en-US" dirty="0">
                    <a:latin typeface="Calibri Regular" charset="0"/>
                  </a:rPr>
                  <a:t>Landfill</a:t>
                </a:r>
              </a:p>
            </p:txBody>
          </p:sp>
          <p:sp>
            <p:nvSpPr>
              <p:cNvPr id="10" name="Rectangle 9"/>
              <p:cNvSpPr/>
              <p:nvPr/>
            </p:nvSpPr>
            <p:spPr>
              <a:xfrm>
                <a:off x="7431350" y="3788242"/>
                <a:ext cx="1136936" cy="398197"/>
              </a:xfrm>
              <a:prstGeom prst="rect">
                <a:avLst/>
              </a:prstGeom>
            </p:spPr>
            <p:txBody>
              <a:bodyPr wrap="none">
                <a:spAutoFit/>
              </a:bodyPr>
              <a:lstStyle/>
              <a:p>
                <a:r>
                  <a:rPr lang="en-US" dirty="0">
                    <a:latin typeface="Calibri Regular" charset="0"/>
                  </a:rPr>
                  <a:t>Recycling</a:t>
                </a:r>
              </a:p>
            </p:txBody>
          </p:sp>
          <p:sp>
            <p:nvSpPr>
              <p:cNvPr id="11" name="Rectangle 10"/>
              <p:cNvSpPr/>
              <p:nvPr/>
            </p:nvSpPr>
            <p:spPr>
              <a:xfrm>
                <a:off x="7431350" y="4127364"/>
                <a:ext cx="1305807" cy="369332"/>
              </a:xfrm>
              <a:prstGeom prst="rect">
                <a:avLst/>
              </a:prstGeom>
            </p:spPr>
            <p:txBody>
              <a:bodyPr wrap="none">
                <a:spAutoFit/>
              </a:bodyPr>
              <a:lstStyle/>
              <a:p>
                <a:r>
                  <a:rPr lang="en-US" dirty="0">
                    <a:latin typeface="Calibri Regular" charset="0"/>
                  </a:rPr>
                  <a:t>Composting</a:t>
                </a:r>
              </a:p>
            </p:txBody>
          </p:sp>
        </p:grpSp>
        <p:sp>
          <p:nvSpPr>
            <p:cNvPr id="16" name="Chave Esquerda 15">
              <a:extLst>
                <a:ext uri="{FF2B5EF4-FFF2-40B4-BE49-F238E27FC236}">
                  <a16:creationId xmlns="" xmlns:a16="http://schemas.microsoft.com/office/drawing/2014/main" id="{F6F9EC33-29A3-4BFC-A99B-80F543DD274F}"/>
                </a:ext>
              </a:extLst>
            </p:cNvPr>
            <p:cNvSpPr/>
            <p:nvPr/>
          </p:nvSpPr>
          <p:spPr>
            <a:xfrm>
              <a:off x="6826288" y="3786740"/>
              <a:ext cx="173063" cy="657098"/>
            </a:xfrm>
            <a:prstGeom prst="leftBrace">
              <a:avLst>
                <a:gd name="adj1" fmla="val 79831"/>
                <a:gd name="adj2"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Conector reto 22">
              <a:extLst>
                <a:ext uri="{FF2B5EF4-FFF2-40B4-BE49-F238E27FC236}">
                  <a16:creationId xmlns="" xmlns:a16="http://schemas.microsoft.com/office/drawing/2014/main" id="{A1F6F73E-1702-49D1-8731-8026CB9CD6DB}"/>
                </a:ext>
              </a:extLst>
            </p:cNvPr>
            <p:cNvCxnSpPr/>
            <p:nvPr/>
          </p:nvCxnSpPr>
          <p:spPr>
            <a:xfrm>
              <a:off x="6184106" y="4114773"/>
              <a:ext cx="568325"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Conector reto 24">
              <a:extLst>
                <a:ext uri="{FF2B5EF4-FFF2-40B4-BE49-F238E27FC236}">
                  <a16:creationId xmlns="" xmlns:a16="http://schemas.microsoft.com/office/drawing/2014/main" id="{01247C47-D9CA-42E2-A56A-D79D6C8C90EF}"/>
                </a:ext>
              </a:extLst>
            </p:cNvPr>
            <p:cNvCxnSpPr/>
            <p:nvPr/>
          </p:nvCxnSpPr>
          <p:spPr>
            <a:xfrm>
              <a:off x="6555740" y="4756150"/>
              <a:ext cx="6575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 xmlns:a16="http://schemas.microsoft.com/office/drawing/2014/main" id="{E2BBEC2F-AC48-4EBA-BE47-68B2FB579547}"/>
                </a:ext>
              </a:extLst>
            </p:cNvPr>
            <p:cNvCxnSpPr>
              <a:cxnSpLocks/>
            </p:cNvCxnSpPr>
            <p:nvPr/>
          </p:nvCxnSpPr>
          <p:spPr>
            <a:xfrm>
              <a:off x="6936377" y="5381799"/>
              <a:ext cx="74394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7327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 y="174173"/>
            <a:ext cx="9028306" cy="1325563"/>
          </a:xfrm>
        </p:spPr>
        <p:txBody>
          <a:bodyPr>
            <a:normAutofit/>
          </a:bodyPr>
          <a:lstStyle/>
          <a:p>
            <a:pPr marL="363538"/>
            <a:r>
              <a:rPr lang="en-US" dirty="0">
                <a:latin typeface="+mj-lt"/>
              </a:rPr>
              <a:t>Alternative waste treatment technologies</a:t>
            </a:r>
          </a:p>
        </p:txBody>
      </p:sp>
      <p:sp>
        <p:nvSpPr>
          <p:cNvPr id="3" name="Content Placeholder 2"/>
          <p:cNvSpPr>
            <a:spLocks noGrp="1"/>
          </p:cNvSpPr>
          <p:nvPr>
            <p:ph idx="1"/>
          </p:nvPr>
        </p:nvSpPr>
        <p:spPr>
          <a:xfrm>
            <a:off x="527615" y="1714112"/>
            <a:ext cx="8268042" cy="5143888"/>
          </a:xfrm>
        </p:spPr>
        <p:txBody>
          <a:bodyPr>
            <a:normAutofit/>
          </a:bodyPr>
          <a:lstStyle/>
          <a:p>
            <a:pPr marL="0" indent="0">
              <a:buNone/>
            </a:pPr>
            <a:r>
              <a:rPr lang="en-US" dirty="0"/>
              <a:t>Anaerobic conditions and biogas production.</a:t>
            </a:r>
          </a:p>
          <a:p>
            <a:pPr marL="533400" lvl="1"/>
            <a:r>
              <a:rPr lang="en-US" dirty="0"/>
              <a:t>Adopted for farm waste.</a:t>
            </a:r>
          </a:p>
          <a:p>
            <a:pPr marL="533400" lvl="1"/>
            <a:r>
              <a:rPr lang="en-US" dirty="0"/>
              <a:t>Can reduce greenhouse gas emissions and can provide a cost-effective source of renewable energy. </a:t>
            </a:r>
          </a:p>
          <a:p>
            <a:pPr marL="533400" lvl="1"/>
            <a:r>
              <a:rPr lang="en-US" dirty="0"/>
              <a:t>Recovered biogas can be an energy source for electricity, heating or transportation fuel.</a:t>
            </a:r>
          </a:p>
          <a:p>
            <a:pPr marL="0" indent="0">
              <a:buNone/>
            </a:pPr>
            <a:r>
              <a:rPr lang="en-US" dirty="0"/>
              <a:t>Pyrolysis</a:t>
            </a:r>
          </a:p>
          <a:p>
            <a:pPr marL="533400" lvl="1"/>
            <a:r>
              <a:rPr lang="en-US" dirty="0"/>
              <a:t>Thermal decomposition </a:t>
            </a:r>
            <a:r>
              <a:rPr lang="hu-HU" dirty="0"/>
              <a:t>200–300 °C </a:t>
            </a:r>
            <a:r>
              <a:rPr lang="en-US" dirty="0"/>
              <a:t>occurring in the absence of oxygen. </a:t>
            </a:r>
          </a:p>
          <a:p>
            <a:pPr marL="533400" lvl="1"/>
            <a:r>
              <a:rPr lang="en-US" dirty="0"/>
              <a:t>Precursor of both the combustion and gasification processes.</a:t>
            </a:r>
          </a:p>
          <a:p>
            <a:pPr marL="533400" lvl="1"/>
            <a:r>
              <a:rPr lang="en-US" dirty="0"/>
              <a:t>The products of biomass pyrolysis include biochar, bio-oil and gases like methane, hydrogen, carbon monoxide, and carbon dioxide.</a:t>
            </a:r>
            <a:r>
              <a:rPr lang="en-US" i="1" dirty="0"/>
              <a:t> </a:t>
            </a:r>
            <a:endParaRPr lang="en-US" dirty="0"/>
          </a:p>
          <a:p>
            <a:endParaRPr lang="en-US" dirty="0"/>
          </a:p>
          <a:p>
            <a:endParaRPr lang="en-US" dirty="0"/>
          </a:p>
        </p:txBody>
      </p:sp>
    </p:spTree>
    <p:extLst>
      <p:ext uri="{BB962C8B-B14F-4D97-AF65-F5344CB8AC3E}">
        <p14:creationId xmlns:p14="http://schemas.microsoft.com/office/powerpoint/2010/main" val="224794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993" y="1697856"/>
            <a:ext cx="8437292" cy="5097539"/>
          </a:xfrm>
        </p:spPr>
        <p:txBody>
          <a:bodyPr>
            <a:normAutofit fontScale="92500"/>
          </a:bodyPr>
          <a:lstStyle/>
          <a:p>
            <a:pPr marL="0" indent="0">
              <a:buNone/>
            </a:pPr>
            <a:r>
              <a:rPr lang="en-US" dirty="0"/>
              <a:t>Gasification</a:t>
            </a:r>
          </a:p>
          <a:p>
            <a:pPr marL="533400" lvl="1"/>
            <a:r>
              <a:rPr lang="en-US" dirty="0"/>
              <a:t>Converts organic based materials into CO, H</a:t>
            </a:r>
            <a:r>
              <a:rPr lang="en-US" baseline="-25000" dirty="0"/>
              <a:t>2</a:t>
            </a:r>
            <a:r>
              <a:rPr lang="en-US" dirty="0"/>
              <a:t> and CO</a:t>
            </a:r>
            <a:r>
              <a:rPr lang="en-US" baseline="-25000" dirty="0"/>
              <a:t>2</a:t>
            </a:r>
            <a:r>
              <a:rPr lang="en-US" dirty="0"/>
              <a:t>.</a:t>
            </a:r>
          </a:p>
          <a:p>
            <a:pPr marL="533400" lvl="1"/>
            <a:r>
              <a:rPr lang="en-US" dirty="0"/>
              <a:t>Achieved by reacting the material at high temperatures (&gt;700 °C), without combustion, with a controlled amount of oxygen and/or stem.</a:t>
            </a:r>
          </a:p>
          <a:p>
            <a:pPr marL="533400" lvl="1"/>
            <a:r>
              <a:rPr lang="en-US" dirty="0"/>
              <a:t>The resulting gas mixture is called syngas.</a:t>
            </a:r>
          </a:p>
          <a:p>
            <a:pPr marL="533400" lvl="1"/>
            <a:r>
              <a:rPr lang="en-US" dirty="0"/>
              <a:t>Syngas is combustible and often used as a fuel.</a:t>
            </a:r>
          </a:p>
          <a:p>
            <a:pPr marL="0" indent="0">
              <a:buNone/>
            </a:pPr>
            <a:r>
              <a:rPr lang="en-US" dirty="0"/>
              <a:t>Alcohol production (biomass conversion into mixed alcohol fuels)</a:t>
            </a:r>
          </a:p>
          <a:p>
            <a:pPr marL="533400" lvl="1"/>
            <a:r>
              <a:rPr lang="en-US" dirty="0"/>
              <a:t>Biological/chemical method for converting any biodegradable material  into useful chemicals, such as biofuels (e.g., ethanol, propanol, </a:t>
            </a:r>
            <a:r>
              <a:rPr lang="en-US" i="1" dirty="0"/>
              <a:t>n</a:t>
            </a:r>
            <a:r>
              <a:rPr lang="en-US" dirty="0"/>
              <a:t>-butanol, isopropanol, 3-pentanol).</a:t>
            </a:r>
          </a:p>
          <a:p>
            <a:pPr marL="533400" lvl="1"/>
            <a:r>
              <a:rPr lang="en-US" dirty="0"/>
              <a:t>Made by enzymatic breakdown of biomass into simple sugars, followed by yeast fermentation into alcohols.</a:t>
            </a:r>
          </a:p>
          <a:p>
            <a:pPr lvl="1"/>
            <a:endParaRPr lang="en-US" dirty="0"/>
          </a:p>
          <a:p>
            <a:endParaRPr lang="en-US" dirty="0"/>
          </a:p>
        </p:txBody>
      </p:sp>
      <p:sp>
        <p:nvSpPr>
          <p:cNvPr id="6" name="Title 1">
            <a:extLst>
              <a:ext uri="{FF2B5EF4-FFF2-40B4-BE49-F238E27FC236}">
                <a16:creationId xmlns="" xmlns:a16="http://schemas.microsoft.com/office/drawing/2014/main" id="{07E8A1C8-B13A-4A98-98B9-141D57C507BA}"/>
              </a:ext>
            </a:extLst>
          </p:cNvPr>
          <p:cNvSpPr>
            <a:spLocks noGrp="1"/>
          </p:cNvSpPr>
          <p:nvPr>
            <p:ph type="title"/>
          </p:nvPr>
        </p:nvSpPr>
        <p:spPr>
          <a:xfrm>
            <a:off x="-2334" y="174173"/>
            <a:ext cx="9028306" cy="1325563"/>
          </a:xfrm>
        </p:spPr>
        <p:txBody>
          <a:bodyPr>
            <a:normAutofit/>
          </a:bodyPr>
          <a:lstStyle/>
          <a:p>
            <a:pPr marL="363538"/>
            <a:r>
              <a:rPr lang="en-US" dirty="0">
                <a:latin typeface="+mj-lt"/>
              </a:rPr>
              <a:t>Alternative waste treatment technologies</a:t>
            </a:r>
          </a:p>
        </p:txBody>
      </p:sp>
    </p:spTree>
    <p:extLst>
      <p:ext uri="{BB962C8B-B14F-4D97-AF65-F5344CB8AC3E}">
        <p14:creationId xmlns:p14="http://schemas.microsoft.com/office/powerpoint/2010/main" val="444518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004"/>
            <a:ext cx="8304290" cy="1325563"/>
          </a:xfrm>
        </p:spPr>
        <p:txBody>
          <a:bodyPr/>
          <a:lstStyle/>
          <a:p>
            <a:pPr marL="361950" indent="3175"/>
            <a:r>
              <a:rPr lang="en-US" dirty="0">
                <a:latin typeface="+mj-lt"/>
              </a:rPr>
              <a:t>Other waste reducing alternative:                    </a:t>
            </a:r>
            <a:r>
              <a:rPr lang="en-US" sz="2800" dirty="0">
                <a:latin typeface="+mj-lt"/>
              </a:rPr>
              <a:t>One pot synthesis</a:t>
            </a:r>
          </a:p>
        </p:txBody>
      </p:sp>
      <p:sp>
        <p:nvSpPr>
          <p:cNvPr id="3" name="Content Placeholder 2"/>
          <p:cNvSpPr>
            <a:spLocks noGrp="1"/>
          </p:cNvSpPr>
          <p:nvPr>
            <p:ph idx="1"/>
          </p:nvPr>
        </p:nvSpPr>
        <p:spPr>
          <a:xfrm>
            <a:off x="416777" y="1629261"/>
            <a:ext cx="7886700" cy="2601409"/>
          </a:xfrm>
        </p:spPr>
        <p:txBody>
          <a:bodyPr>
            <a:normAutofit/>
          </a:bodyPr>
          <a:lstStyle/>
          <a:p>
            <a:pPr marL="180975" indent="-180975"/>
            <a:r>
              <a:rPr lang="en-US" sz="2400" dirty="0"/>
              <a:t>Strategy to improve the efficiency of a chemical reaction by conducting multi-steps in just one reactor</a:t>
            </a:r>
          </a:p>
          <a:p>
            <a:pPr marL="180975" indent="-180975"/>
            <a:r>
              <a:rPr lang="en-US" sz="2400" dirty="0"/>
              <a:t>It bypasses several purification steps and therefore minimizes chemical waste, besides saving time (development and execution) and energy.</a:t>
            </a:r>
            <a:endParaRPr lang="en-US" dirty="0"/>
          </a:p>
          <a:p>
            <a:endParaRPr lang="en-US" sz="2400" dirty="0"/>
          </a:p>
          <a:p>
            <a:endParaRPr lang="en-US" sz="2400" dirty="0"/>
          </a:p>
        </p:txBody>
      </p:sp>
      <p:sp>
        <p:nvSpPr>
          <p:cNvPr id="4" name="TextBox 3"/>
          <p:cNvSpPr txBox="1"/>
          <p:nvPr/>
        </p:nvSpPr>
        <p:spPr>
          <a:xfrm>
            <a:off x="416777" y="3525044"/>
            <a:ext cx="5861360" cy="3323987"/>
          </a:xfrm>
          <a:prstGeom prst="rect">
            <a:avLst/>
          </a:prstGeom>
          <a:noFill/>
        </p:spPr>
        <p:txBody>
          <a:bodyPr wrap="square" rtlCol="0">
            <a:spAutoFit/>
          </a:bodyPr>
          <a:lstStyle/>
          <a:p>
            <a:pPr marL="180975" indent="-180975">
              <a:buFont typeface="Arial" charset="0"/>
              <a:buChar char="•"/>
            </a:pPr>
            <a:r>
              <a:rPr lang="en-US" sz="2400" dirty="0">
                <a:latin typeface="Calibri Regular" charset="0"/>
              </a:rPr>
              <a:t>It is very effective when the reaction:</a:t>
            </a:r>
          </a:p>
          <a:p>
            <a:pPr lvl="1"/>
            <a:r>
              <a:rPr lang="en-US" sz="2000" dirty="0">
                <a:latin typeface="Calibri Regular" charset="0"/>
              </a:rPr>
              <a:t>-  Has an unstable or toxic intermediate</a:t>
            </a:r>
          </a:p>
          <a:p>
            <a:pPr marL="628650" lvl="1" indent="-171450"/>
            <a:r>
              <a:rPr lang="en-US" sz="2000" dirty="0">
                <a:latin typeface="Calibri Regular" charset="0"/>
              </a:rPr>
              <a:t>-  Has equilibration between intermediate products or starting material and intermediate compound</a:t>
            </a:r>
          </a:p>
          <a:p>
            <a:pPr marL="628650" lvl="1" indent="-171450"/>
            <a:r>
              <a:rPr lang="en-US" sz="2000" dirty="0">
                <a:latin typeface="Calibri Regular" charset="0"/>
              </a:rPr>
              <a:t>-  Where the side product can be converted into a final product.</a:t>
            </a:r>
          </a:p>
          <a:p>
            <a:pPr marL="180975" indent="-180975">
              <a:buFont typeface="Arial" charset="0"/>
              <a:buChar char="•"/>
            </a:pPr>
            <a:r>
              <a:rPr lang="en-US" sz="2400" dirty="0">
                <a:latin typeface="Calibri Regular" charset="0"/>
              </a:rPr>
              <a:t>Successfully used in production of hormones and antibiotics.</a:t>
            </a:r>
          </a:p>
          <a:p>
            <a:endParaRPr lang="en-US" dirty="0">
              <a:latin typeface="Calibri Regular" charset="0"/>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8137" y="3908309"/>
            <a:ext cx="2442930" cy="53099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8137" y="4728064"/>
            <a:ext cx="2553629" cy="38268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6971" y="5608138"/>
            <a:ext cx="1907672" cy="669358"/>
          </a:xfrm>
          <a:prstGeom prst="rect">
            <a:avLst/>
          </a:prstGeom>
        </p:spPr>
      </p:pic>
    </p:spTree>
    <p:extLst>
      <p:ext uri="{BB962C8B-B14F-4D97-AF65-F5344CB8AC3E}">
        <p14:creationId xmlns:p14="http://schemas.microsoft.com/office/powerpoint/2010/main" val="12339334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006"/>
            <a:ext cx="7886700" cy="1325563"/>
          </a:xfrm>
        </p:spPr>
        <p:txBody>
          <a:bodyPr/>
          <a:lstStyle/>
          <a:p>
            <a:pPr marL="363538"/>
            <a:r>
              <a:rPr lang="en-US" dirty="0">
                <a:latin typeface="+mj-lt"/>
              </a:rPr>
              <a:t>Prevent waste</a:t>
            </a:r>
          </a:p>
        </p:txBody>
      </p:sp>
      <p:sp>
        <p:nvSpPr>
          <p:cNvPr id="3" name="Content Placeholder 2"/>
          <p:cNvSpPr>
            <a:spLocks noGrp="1"/>
          </p:cNvSpPr>
          <p:nvPr>
            <p:ph idx="1"/>
          </p:nvPr>
        </p:nvSpPr>
        <p:spPr>
          <a:xfrm>
            <a:off x="643164" y="2289356"/>
            <a:ext cx="7886700" cy="4351338"/>
          </a:xfrm>
        </p:spPr>
        <p:txBody>
          <a:bodyPr/>
          <a:lstStyle/>
          <a:p>
            <a:pPr marL="0" indent="0" algn="ctr">
              <a:buNone/>
            </a:pPr>
            <a:r>
              <a:rPr lang="en-US" dirty="0"/>
              <a:t>Design products which are biodegradable.</a:t>
            </a:r>
          </a:p>
          <a:p>
            <a:pPr marL="0" indent="0" algn="ctr">
              <a:buNone/>
            </a:pPr>
            <a:endParaRPr lang="en-US" dirty="0"/>
          </a:p>
          <a:p>
            <a:pPr marL="0" indent="0" algn="ctr">
              <a:buNone/>
            </a:pPr>
            <a:endParaRPr lang="en-US" dirty="0"/>
          </a:p>
          <a:p>
            <a:pPr marL="0" indent="0" algn="ctr">
              <a:buNone/>
            </a:pPr>
            <a:r>
              <a:rPr lang="en-US" dirty="0"/>
              <a:t>Use a waste as a feedstock for another process.</a:t>
            </a:r>
          </a:p>
          <a:p>
            <a:pPr algn="ctr"/>
            <a:endParaRPr lang="en-US" dirty="0"/>
          </a:p>
        </p:txBody>
      </p:sp>
    </p:spTree>
    <p:extLst>
      <p:ext uri="{BB962C8B-B14F-4D97-AF65-F5344CB8AC3E}">
        <p14:creationId xmlns:p14="http://schemas.microsoft.com/office/powerpoint/2010/main" val="1299387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6" y="115311"/>
            <a:ext cx="9084062" cy="1325563"/>
          </a:xfrm>
        </p:spPr>
        <p:txBody>
          <a:bodyPr>
            <a:normAutofit/>
          </a:bodyPr>
          <a:lstStyle/>
          <a:p>
            <a:pPr marL="365125"/>
            <a:r>
              <a:rPr lang="en-US" dirty="0">
                <a:latin typeface="+mj-lt"/>
              </a:rPr>
              <a:t>Waste reducing technology: </a:t>
            </a:r>
            <a:br>
              <a:rPr lang="en-US" dirty="0">
                <a:latin typeface="+mj-lt"/>
              </a:rPr>
            </a:br>
            <a:r>
              <a:rPr lang="en-US" sz="3200" dirty="0">
                <a:latin typeface="+mj-lt"/>
              </a:rPr>
              <a:t>CO</a:t>
            </a:r>
            <a:r>
              <a:rPr lang="en-US" sz="3200" baseline="-25000" dirty="0">
                <a:latin typeface="+mj-lt"/>
              </a:rPr>
              <a:t>2</a:t>
            </a:r>
            <a:r>
              <a:rPr lang="en-US" sz="3200" dirty="0">
                <a:latin typeface="+mj-lt"/>
              </a:rPr>
              <a:t> utilization</a:t>
            </a:r>
          </a:p>
        </p:txBody>
      </p:sp>
      <p:sp>
        <p:nvSpPr>
          <p:cNvPr id="3" name="Content Placeholder 2"/>
          <p:cNvSpPr>
            <a:spLocks noGrp="1"/>
          </p:cNvSpPr>
          <p:nvPr>
            <p:ph idx="1"/>
          </p:nvPr>
        </p:nvSpPr>
        <p:spPr>
          <a:xfrm>
            <a:off x="457805" y="1599564"/>
            <a:ext cx="6699394" cy="4351338"/>
          </a:xfrm>
        </p:spPr>
        <p:txBody>
          <a:bodyPr/>
          <a:lstStyle/>
          <a:p>
            <a:pPr marL="0" indent="0">
              <a:buNone/>
            </a:pPr>
            <a:r>
              <a:rPr lang="en-US" dirty="0"/>
              <a:t>CO</a:t>
            </a:r>
            <a:r>
              <a:rPr lang="en-US" baseline="-25000" dirty="0"/>
              <a:t>2</a:t>
            </a:r>
            <a:r>
              <a:rPr lang="en-US" dirty="0"/>
              <a:t> is a common byproduct (waste) of many reactions. It is also a green house gas. There are technologies which use CO</a:t>
            </a:r>
            <a:r>
              <a:rPr lang="en-US" baseline="-25000" dirty="0"/>
              <a:t>2</a:t>
            </a:r>
            <a:r>
              <a:rPr lang="en-US" dirty="0"/>
              <a:t> gas as a feedstock. </a:t>
            </a:r>
          </a:p>
          <a:p>
            <a:pPr marL="0" indent="0">
              <a:buNone/>
            </a:pPr>
            <a:endParaRPr lang="en-US" dirty="0"/>
          </a:p>
        </p:txBody>
      </p:sp>
      <p:sp>
        <p:nvSpPr>
          <p:cNvPr id="4" name="Title 1"/>
          <p:cNvSpPr txBox="1">
            <a:spLocks/>
          </p:cNvSpPr>
          <p:nvPr/>
        </p:nvSpPr>
        <p:spPr>
          <a:xfrm>
            <a:off x="825655" y="76285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Calibri Regular"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8992" y="3553451"/>
            <a:ext cx="3821430" cy="2556141"/>
          </a:xfrm>
          <a:prstGeom prst="rect">
            <a:avLst/>
          </a:prstGeom>
        </p:spPr>
      </p:pic>
      <p:pic>
        <p:nvPicPr>
          <p:cNvPr id="6" name="Picture 5"/>
          <p:cNvPicPr>
            <a:picLocks noChangeAspect="1"/>
          </p:cNvPicPr>
          <p:nvPr/>
        </p:nvPicPr>
        <p:blipFill>
          <a:blip r:embed="rId4"/>
          <a:stretch>
            <a:fillRect/>
          </a:stretch>
        </p:blipFill>
        <p:spPr>
          <a:xfrm>
            <a:off x="7079386" y="404259"/>
            <a:ext cx="1710782" cy="5905239"/>
          </a:xfrm>
          <a:prstGeom prst="rect">
            <a:avLst/>
          </a:prstGeom>
        </p:spPr>
      </p:pic>
      <p:sp>
        <p:nvSpPr>
          <p:cNvPr id="7" name="CaixaDeTexto 6">
            <a:extLst>
              <a:ext uri="{FF2B5EF4-FFF2-40B4-BE49-F238E27FC236}">
                <a16:creationId xmlns="" xmlns:a16="http://schemas.microsoft.com/office/drawing/2014/main" id="{A471C01F-BA12-4ED0-BBD6-954019D4BC5A}"/>
              </a:ext>
            </a:extLst>
          </p:cNvPr>
          <p:cNvSpPr txBox="1"/>
          <p:nvPr/>
        </p:nvSpPr>
        <p:spPr>
          <a:xfrm flipH="1">
            <a:off x="1330743" y="6124832"/>
            <a:ext cx="4277928" cy="369332"/>
          </a:xfrm>
          <a:prstGeom prst="rect">
            <a:avLst/>
          </a:prstGeom>
          <a:noFill/>
        </p:spPr>
        <p:txBody>
          <a:bodyPr wrap="square" rtlCol="0">
            <a:spAutoFit/>
          </a:bodyPr>
          <a:lstStyle/>
          <a:p>
            <a:r>
              <a:rPr lang="en-US" dirty="0"/>
              <a:t>Carbonate materials – polycarbonate plastic</a:t>
            </a:r>
          </a:p>
        </p:txBody>
      </p:sp>
      <p:sp>
        <p:nvSpPr>
          <p:cNvPr id="8" name="CaixaDeTexto 7">
            <a:extLst>
              <a:ext uri="{FF2B5EF4-FFF2-40B4-BE49-F238E27FC236}">
                <a16:creationId xmlns="" xmlns:a16="http://schemas.microsoft.com/office/drawing/2014/main" id="{D7B9B3F1-4C35-4813-B928-3FF995BC9350}"/>
              </a:ext>
            </a:extLst>
          </p:cNvPr>
          <p:cNvSpPr txBox="1"/>
          <p:nvPr/>
        </p:nvSpPr>
        <p:spPr>
          <a:xfrm flipH="1">
            <a:off x="7079386" y="6309498"/>
            <a:ext cx="1283573" cy="369332"/>
          </a:xfrm>
          <a:prstGeom prst="rect">
            <a:avLst/>
          </a:prstGeom>
          <a:noFill/>
        </p:spPr>
        <p:txBody>
          <a:bodyPr wrap="square" rtlCol="0">
            <a:spAutoFit/>
          </a:bodyPr>
          <a:lstStyle/>
          <a:p>
            <a:r>
              <a:rPr lang="en-US" dirty="0"/>
              <a:t>Carbonate</a:t>
            </a:r>
          </a:p>
        </p:txBody>
      </p:sp>
    </p:spTree>
    <p:extLst>
      <p:ext uri="{BB962C8B-B14F-4D97-AF65-F5344CB8AC3E}">
        <p14:creationId xmlns:p14="http://schemas.microsoft.com/office/powerpoint/2010/main" val="1766836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4367"/>
            <a:ext cx="8708571" cy="1218662"/>
          </a:xfrm>
        </p:spPr>
        <p:txBody>
          <a:bodyPr>
            <a:noAutofit/>
          </a:bodyPr>
          <a:lstStyle/>
          <a:p>
            <a:pPr marL="363538"/>
            <a:r>
              <a:rPr lang="en-US" sz="4000" dirty="0" err="1">
                <a:latin typeface="+mj-lt"/>
              </a:rPr>
              <a:t>Newlight</a:t>
            </a:r>
            <a:r>
              <a:rPr lang="en-US" sz="4000" dirty="0">
                <a:latin typeface="+mj-lt"/>
              </a:rPr>
              <a:t> Technologies for </a:t>
            </a:r>
            <a:r>
              <a:rPr lang="en-US" sz="4000" i="1" dirty="0" err="1">
                <a:latin typeface="+mj-lt"/>
              </a:rPr>
              <a:t>AirCarbon</a:t>
            </a:r>
            <a:r>
              <a:rPr lang="en-US" sz="4000" i="1" dirty="0">
                <a:latin typeface="+mj-lt"/>
              </a:rPr>
              <a:t>: </a:t>
            </a:r>
            <a:r>
              <a:rPr lang="en-US" sz="2800" i="1" dirty="0">
                <a:latin typeface="+mj-lt"/>
              </a:rPr>
              <a:t>Greenhouse Gas Transformed into High-Performance Thermoplastic</a:t>
            </a:r>
            <a:endParaRPr lang="en-US" sz="4800" dirty="0">
              <a:latin typeface="+mj-lt"/>
            </a:endParaRPr>
          </a:p>
        </p:txBody>
      </p:sp>
      <p:sp>
        <p:nvSpPr>
          <p:cNvPr id="3" name="Content Placeholder 2"/>
          <p:cNvSpPr>
            <a:spLocks noGrp="1"/>
          </p:cNvSpPr>
          <p:nvPr>
            <p:ph idx="1"/>
          </p:nvPr>
        </p:nvSpPr>
        <p:spPr>
          <a:xfrm>
            <a:off x="512536" y="2014311"/>
            <a:ext cx="7886700" cy="4351338"/>
          </a:xfrm>
        </p:spPr>
        <p:txBody>
          <a:bodyPr>
            <a:normAutofit fontScale="85000" lnSpcReduction="20000"/>
          </a:bodyPr>
          <a:lstStyle/>
          <a:p>
            <a:r>
              <a:rPr lang="en-US" dirty="0"/>
              <a:t>Methane is emitted by natural sources such as wetlands. It is also the second most prevalent greenhouse gas emitted in the U.S. from human activities, such as leakage from natural gas systems and the raising of livestock.</a:t>
            </a:r>
          </a:p>
          <a:p>
            <a:r>
              <a:rPr lang="en-US" dirty="0" err="1"/>
              <a:t>Newlight</a:t>
            </a:r>
            <a:r>
              <a:rPr lang="en-US" dirty="0"/>
              <a:t> </a:t>
            </a:r>
            <a:r>
              <a:rPr lang="en-US" i="1" dirty="0" err="1"/>
              <a:t>AirCarbon</a:t>
            </a:r>
            <a:r>
              <a:rPr lang="en-US" dirty="0"/>
              <a:t> is a carbon capture technology that combines methane with air to produce to produce polymers at environmentally friendly, ambient conditions.</a:t>
            </a:r>
          </a:p>
          <a:p>
            <a:r>
              <a:rPr lang="en-US" dirty="0"/>
              <a:t>This technology allows polymerization beyond previous maximum limits and generate a yield of nine kilograms of polymer for every one kilogram of biocatalyst (9:1) – nine times more material compared to previous technologies. </a:t>
            </a:r>
          </a:p>
          <a:p>
            <a:r>
              <a:rPr lang="en-US" dirty="0"/>
              <a:t>The process matches the performance of a wide range of petroleum-based plastics while out-competing on price and it is being used to make bags, cell phone cases, containers, furniture and other products.</a:t>
            </a:r>
          </a:p>
          <a:p>
            <a:endParaRPr lang="en-US" dirty="0"/>
          </a:p>
        </p:txBody>
      </p:sp>
    </p:spTree>
    <p:extLst>
      <p:ext uri="{BB962C8B-B14F-4D97-AF65-F5344CB8AC3E}">
        <p14:creationId xmlns:p14="http://schemas.microsoft.com/office/powerpoint/2010/main" val="2300582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E653433F-7424-4CEB-AB72-01D131817F8D}"/>
              </a:ext>
            </a:extLst>
          </p:cNvPr>
          <p:cNvSpPr>
            <a:spLocks noGrp="1"/>
          </p:cNvSpPr>
          <p:nvPr>
            <p:ph type="ctrTitle"/>
          </p:nvPr>
        </p:nvSpPr>
        <p:spPr>
          <a:xfrm>
            <a:off x="685800" y="1615849"/>
            <a:ext cx="7772400" cy="2387600"/>
          </a:xfrm>
        </p:spPr>
        <p:txBody>
          <a:bodyPr/>
          <a:lstStyle/>
          <a:p>
            <a:r>
              <a:rPr lang="en-US" dirty="0"/>
              <a:t>Thank you!</a:t>
            </a:r>
          </a:p>
        </p:txBody>
      </p:sp>
      <p:sp>
        <p:nvSpPr>
          <p:cNvPr id="5" name="Espaço Reservado para Número de Slide 4">
            <a:extLst>
              <a:ext uri="{FF2B5EF4-FFF2-40B4-BE49-F238E27FC236}">
                <a16:creationId xmlns:a16="http://schemas.microsoft.com/office/drawing/2014/main" xmlns="" id="{5CA86DA6-D9C2-487B-88BC-AE5B8A49559E}"/>
              </a:ext>
            </a:extLst>
          </p:cNvPr>
          <p:cNvSpPr>
            <a:spLocks noGrp="1"/>
          </p:cNvSpPr>
          <p:nvPr>
            <p:ph type="sldNum" sz="quarter" idx="12"/>
          </p:nvPr>
        </p:nvSpPr>
        <p:spPr/>
        <p:txBody>
          <a:bodyPr/>
          <a:lstStyle/>
          <a:p>
            <a:fld id="{C3C079AC-67ED-6A43-B59E-F848E69DD6D2}" type="slidenum">
              <a:rPr lang="en-US" altLang="x-none" smtClean="0"/>
              <a:pPr/>
              <a:t>58</a:t>
            </a:fld>
            <a:endParaRPr lang="en-US" altLang="x-none"/>
          </a:p>
        </p:txBody>
      </p:sp>
    </p:spTree>
    <p:extLst>
      <p:ext uri="{BB962C8B-B14F-4D97-AF65-F5344CB8AC3E}">
        <p14:creationId xmlns:p14="http://schemas.microsoft.com/office/powerpoint/2010/main" val="80682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7497"/>
            <a:ext cx="8927945" cy="1325563"/>
          </a:xfrm>
        </p:spPr>
        <p:txBody>
          <a:bodyPr/>
          <a:lstStyle/>
          <a:p>
            <a:pPr marL="365125"/>
            <a:r>
              <a:rPr lang="en-US" dirty="0">
                <a:latin typeface="+mj-lt"/>
              </a:rPr>
              <a:t>Renewable vs. Depleting feedstocks</a:t>
            </a:r>
          </a:p>
        </p:txBody>
      </p:sp>
      <p:sp>
        <p:nvSpPr>
          <p:cNvPr id="3" name="Content Placeholder 2"/>
          <p:cNvSpPr>
            <a:spLocks noGrp="1"/>
          </p:cNvSpPr>
          <p:nvPr>
            <p:ph idx="1"/>
          </p:nvPr>
        </p:nvSpPr>
        <p:spPr>
          <a:xfrm>
            <a:off x="455852" y="1616182"/>
            <a:ext cx="8229600" cy="5302405"/>
          </a:xfrm>
        </p:spPr>
        <p:txBody>
          <a:bodyPr>
            <a:noAutofit/>
          </a:bodyPr>
          <a:lstStyle/>
          <a:p>
            <a:pPr marL="0" indent="0">
              <a:buNone/>
            </a:pPr>
            <a:r>
              <a:rPr lang="en-US" sz="2600" b="1" dirty="0"/>
              <a:t>Feedstock</a:t>
            </a:r>
            <a:r>
              <a:rPr lang="en-US" sz="2600" dirty="0"/>
              <a:t> </a:t>
            </a:r>
          </a:p>
          <a:p>
            <a:pPr marL="0" indent="0">
              <a:buNone/>
            </a:pPr>
            <a:endParaRPr lang="en-US" sz="500" dirty="0"/>
          </a:p>
          <a:p>
            <a:pPr marL="533400"/>
            <a:r>
              <a:rPr lang="en-US" sz="2600" dirty="0"/>
              <a:t>A raw material to supply or fuel or industrial process</a:t>
            </a:r>
          </a:p>
          <a:p>
            <a:pPr marL="0" indent="0">
              <a:buNone/>
            </a:pPr>
            <a:endParaRPr lang="en-US" sz="2600" dirty="0"/>
          </a:p>
          <a:p>
            <a:pPr marL="0" indent="0">
              <a:buNone/>
            </a:pPr>
            <a:r>
              <a:rPr lang="en-US" sz="2600" b="1" dirty="0"/>
              <a:t>Renewable or Depleting</a:t>
            </a:r>
            <a:r>
              <a:rPr lang="en-US" sz="2600" dirty="0"/>
              <a:t>: A question of time!</a:t>
            </a:r>
          </a:p>
          <a:p>
            <a:pPr marL="0" indent="0">
              <a:buNone/>
            </a:pPr>
            <a:endParaRPr lang="en-US" sz="500" dirty="0"/>
          </a:p>
          <a:p>
            <a:pPr marL="533400"/>
            <a:r>
              <a:rPr lang="en-US" sz="2600" dirty="0"/>
              <a:t>A renewable resource is determined to be renewable if it can be replenished in a relevant amount of time</a:t>
            </a:r>
          </a:p>
          <a:p>
            <a:pPr marL="533400"/>
            <a:r>
              <a:rPr lang="en-US" sz="2600" dirty="0"/>
              <a:t>Fossil fuels are depleting because they cannot be replenished in a practical timeframe from vegetation</a:t>
            </a:r>
          </a:p>
        </p:txBody>
      </p:sp>
    </p:spTree>
    <p:extLst>
      <p:ext uri="{BB962C8B-B14F-4D97-AF65-F5344CB8AC3E}">
        <p14:creationId xmlns:p14="http://schemas.microsoft.com/office/powerpoint/2010/main" val="1431330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nalPetroleumTree.jpg"/>
          <p:cNvPicPr>
            <a:picLocks noGrp="1" noChangeAspect="1"/>
          </p:cNvPicPr>
          <p:nvPr>
            <p:ph idx="1"/>
          </p:nvPr>
        </p:nvPicPr>
        <p:blipFill>
          <a:blip r:embed="rId3" cstate="screen">
            <a:extLst>
              <a:ext uri="{28A0092B-C50C-407E-A947-70E740481C1C}">
                <a14:useLocalDpi xmlns:a14="http://schemas.microsoft.com/office/drawing/2010/main"/>
              </a:ext>
            </a:extLst>
          </a:blip>
          <a:srcRect l="-38733" r="-38733"/>
          <a:stretch>
            <a:fillRect/>
          </a:stretch>
        </p:blipFill>
        <p:spPr>
          <a:xfrm>
            <a:off x="-1324309" y="110362"/>
            <a:ext cx="11852105" cy="6518201"/>
          </a:xfrm>
        </p:spPr>
      </p:pic>
    </p:spTree>
    <p:extLst>
      <p:ext uri="{BB962C8B-B14F-4D97-AF65-F5344CB8AC3E}">
        <p14:creationId xmlns:p14="http://schemas.microsoft.com/office/powerpoint/2010/main" val="1349625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482" y="179045"/>
            <a:ext cx="8686800" cy="6568067"/>
          </a:xfrm>
          <a:prstGeom prst="rect">
            <a:avLst/>
          </a:prstGeom>
        </p:spPr>
      </p:pic>
    </p:spTree>
    <p:extLst>
      <p:ext uri="{BB962C8B-B14F-4D97-AF65-F5344CB8AC3E}">
        <p14:creationId xmlns:p14="http://schemas.microsoft.com/office/powerpoint/2010/main" val="17562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377"/>
            <a:ext cx="7886700" cy="1325563"/>
          </a:xfrm>
        </p:spPr>
        <p:txBody>
          <a:bodyPr/>
          <a:lstStyle/>
          <a:p>
            <a:pPr marL="365125"/>
            <a:r>
              <a:rPr lang="en-US" dirty="0">
                <a:latin typeface="+mj-lt"/>
              </a:rPr>
              <a:t>Renewable </a:t>
            </a:r>
            <a:r>
              <a:rPr lang="en-US" dirty="0" err="1">
                <a:latin typeface="+mj-lt"/>
              </a:rPr>
              <a:t>feedstocks</a:t>
            </a:r>
            <a:endParaRPr lang="en-US" dirty="0">
              <a:latin typeface="+mj-lt"/>
            </a:endParaRPr>
          </a:p>
        </p:txBody>
      </p:sp>
      <p:sp>
        <p:nvSpPr>
          <p:cNvPr id="3" name="Content Placeholder 2"/>
          <p:cNvSpPr>
            <a:spLocks noGrp="1"/>
          </p:cNvSpPr>
          <p:nvPr>
            <p:ph idx="1"/>
          </p:nvPr>
        </p:nvSpPr>
        <p:spPr>
          <a:xfrm>
            <a:off x="713973" y="2177330"/>
            <a:ext cx="7886700" cy="4351338"/>
          </a:xfrm>
        </p:spPr>
        <p:txBody>
          <a:bodyPr/>
          <a:lstStyle/>
          <a:p>
            <a:r>
              <a:rPr lang="en-US" sz="2400" dirty="0"/>
              <a:t>CO</a:t>
            </a:r>
            <a:r>
              <a:rPr lang="en-US" sz="2400" baseline="-25000" dirty="0"/>
              <a:t>2</a:t>
            </a:r>
          </a:p>
          <a:p>
            <a:r>
              <a:rPr lang="en-US" sz="2400" dirty="0"/>
              <a:t>Biomass (algae, corn, </a:t>
            </a:r>
            <a:r>
              <a:rPr lang="en-US" sz="2400" dirty="0" err="1"/>
              <a:t>switchgrass</a:t>
            </a:r>
            <a:r>
              <a:rPr lang="en-US" sz="2400" dirty="0"/>
              <a:t>, poplar, willow, sorghum, and bamboo)</a:t>
            </a:r>
          </a:p>
          <a:p>
            <a:r>
              <a:rPr lang="en-US" sz="2400" dirty="0"/>
              <a:t>Agricultural waste (ex. manure)</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064" y="4119902"/>
            <a:ext cx="4310991" cy="2057061"/>
          </a:xfrm>
          <a:prstGeom prst="rect">
            <a:avLst/>
          </a:prstGeom>
        </p:spPr>
      </p:pic>
      <p:pic>
        <p:nvPicPr>
          <p:cNvPr id="5" name="Picture 4"/>
          <p:cNvPicPr>
            <a:picLocks noChangeAspect="1"/>
          </p:cNvPicPr>
          <p:nvPr/>
        </p:nvPicPr>
        <p:blipFill>
          <a:blip r:embed="rId3"/>
          <a:stretch>
            <a:fillRect/>
          </a:stretch>
        </p:blipFill>
        <p:spPr>
          <a:xfrm>
            <a:off x="5298328" y="4352999"/>
            <a:ext cx="2840071" cy="1466850"/>
          </a:xfrm>
          <a:prstGeom prst="rect">
            <a:avLst/>
          </a:prstGeom>
        </p:spPr>
      </p:pic>
      <p:sp>
        <p:nvSpPr>
          <p:cNvPr id="6" name="TextBox 5"/>
          <p:cNvSpPr txBox="1"/>
          <p:nvPr/>
        </p:nvSpPr>
        <p:spPr>
          <a:xfrm>
            <a:off x="525064" y="1462477"/>
            <a:ext cx="8075609" cy="523220"/>
          </a:xfrm>
          <a:prstGeom prst="rect">
            <a:avLst/>
          </a:prstGeom>
          <a:noFill/>
        </p:spPr>
        <p:txBody>
          <a:bodyPr wrap="none" rtlCol="0">
            <a:spAutoFit/>
          </a:bodyPr>
          <a:lstStyle/>
          <a:p>
            <a:r>
              <a:rPr lang="en-US" sz="2800" dirty="0">
                <a:latin typeface="Calibri Regular" charset="0"/>
              </a:rPr>
              <a:t>Renewable feedstocks include the following materials:</a:t>
            </a:r>
          </a:p>
        </p:txBody>
      </p:sp>
    </p:spTree>
    <p:extLst>
      <p:ext uri="{BB962C8B-B14F-4D97-AF65-F5344CB8AC3E}">
        <p14:creationId xmlns:p14="http://schemas.microsoft.com/office/powerpoint/2010/main" val="10448097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16499</TotalTime>
  <Words>3077</Words>
  <Application>Microsoft Macintosh PowerPoint</Application>
  <PresentationFormat>On-screen Show (4:3)</PresentationFormat>
  <Paragraphs>478</Paragraphs>
  <Slides>58</Slides>
  <Notes>24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2" baseType="lpstr">
      <vt:lpstr>Calibri</vt:lpstr>
      <vt:lpstr>Calibri Light</vt:lpstr>
      <vt:lpstr>Calibri Regular</vt:lpstr>
      <vt:lpstr>Cambria</vt:lpstr>
      <vt:lpstr>Cambria Math</vt:lpstr>
      <vt:lpstr>Courier New</vt:lpstr>
      <vt:lpstr>Garamond</vt:lpstr>
      <vt:lpstr>ＭＳ Ｐゴシック</vt:lpstr>
      <vt:lpstr>ＭＳ 明朝</vt:lpstr>
      <vt:lpstr>Wingdings</vt:lpstr>
      <vt:lpstr>新細明體</vt:lpstr>
      <vt:lpstr>Arial</vt:lpstr>
      <vt:lpstr>Office Theme</vt:lpstr>
      <vt:lpstr>CS ChemDraw Drawing</vt:lpstr>
      <vt:lpstr>Areas of Research in Green Chemistry</vt:lpstr>
      <vt:lpstr>PRINCIPLE 7  A raw material or feedstock should be renewable rather than depleting wherever technically and economically practicable.</vt:lpstr>
      <vt:lpstr>Energy Consumption: data and projections</vt:lpstr>
      <vt:lpstr>Energy Feedstocks Consumption</vt:lpstr>
      <vt:lpstr>PowerPoint Presentation</vt:lpstr>
      <vt:lpstr>Renewable vs. Depleting feedstocks</vt:lpstr>
      <vt:lpstr>PowerPoint Presentation</vt:lpstr>
      <vt:lpstr>PowerPoint Presentation</vt:lpstr>
      <vt:lpstr>Renewable feedstocks</vt:lpstr>
      <vt:lpstr>Using CO2 as a feedstock: Prof. Geoffrey W. Coates</vt:lpstr>
      <vt:lpstr>Biomass platforms</vt:lpstr>
      <vt:lpstr>Biomass valorization today</vt:lpstr>
      <vt:lpstr>Lignocellulose Biomass</vt:lpstr>
      <vt:lpstr>Main Industries for Lignocellulose</vt:lpstr>
      <vt:lpstr>Lignin – Source of Renewable ‘Drop-in’ Platform Chemicals</vt:lpstr>
      <vt:lpstr>Traditional synthesis and use of phenols</vt:lpstr>
      <vt:lpstr>A depolymerization strategy for the valorization of lignin </vt:lpstr>
      <vt:lpstr>Why use renewable feedstocks?</vt:lpstr>
      <vt:lpstr>Challenges with Renewables</vt:lpstr>
      <vt:lpstr>Areas of Research in Green Chemistry</vt:lpstr>
      <vt:lpstr>PRINCIPLE 9  Catalytic reagents (as selective as possible) are superior to stoichiometric reagents.</vt:lpstr>
      <vt:lpstr>What is a Catalyst?</vt:lpstr>
      <vt:lpstr>PowerPoint Presentation</vt:lpstr>
      <vt:lpstr>Designing a Green Catalyst</vt:lpstr>
      <vt:lpstr>Current trend in catalyst design</vt:lpstr>
      <vt:lpstr>Improving the Haber-Bosch process using iron catalyst</vt:lpstr>
      <vt:lpstr>Other catalyst improvements: from Palladium to Nickel</vt:lpstr>
      <vt:lpstr>Other catalyst improvements: alloys</vt:lpstr>
      <vt:lpstr>Increase Surface Area</vt:lpstr>
      <vt:lpstr>Areas of Research in Green Chemistry</vt:lpstr>
      <vt:lpstr>PRINCIPLE 5  The use of auxiliary substances (e.g. solvents, separation agents, etc.) should be made unnecessary wherever possible, and innocuous when used.</vt:lpstr>
      <vt:lpstr>What is a solvent?</vt:lpstr>
      <vt:lpstr>When solvents are used?</vt:lpstr>
      <vt:lpstr>Uses of Solvents</vt:lpstr>
      <vt:lpstr>Traditional Solvents</vt:lpstr>
      <vt:lpstr>What are the concerns for solvents?</vt:lpstr>
      <vt:lpstr>Solvent Selection Process by ACS and GSK</vt:lpstr>
      <vt:lpstr>Solvent selection parameter</vt:lpstr>
      <vt:lpstr>GSK solvent selection guide ranking </vt:lpstr>
      <vt:lpstr>PowerPoint Presentation</vt:lpstr>
      <vt:lpstr>Other green chemistry solvents</vt:lpstr>
      <vt:lpstr>Aqueous Solvents</vt:lpstr>
      <vt:lpstr>Supercritical fluids</vt:lpstr>
      <vt:lpstr>Ionic liquids</vt:lpstr>
      <vt:lpstr>Solventless conditions</vt:lpstr>
      <vt:lpstr>Areas of Research in Green Chemistry</vt:lpstr>
      <vt:lpstr>PRINCIPLE 1  It is better to prevent waste than to treat or clean up waste after it is formed.</vt:lpstr>
      <vt:lpstr>Types of waste</vt:lpstr>
      <vt:lpstr>Established waste treatment technologies</vt:lpstr>
      <vt:lpstr>Cost-benefit of recycling: energy savings</vt:lpstr>
      <vt:lpstr>Waste treatment pyramid: 4 Rs Reduce, Reuse, Recycle, Recover</vt:lpstr>
      <vt:lpstr>Alternative waste treatment technologies</vt:lpstr>
      <vt:lpstr>Alternative waste treatment technologies</vt:lpstr>
      <vt:lpstr>Other waste reducing alternative:                    One pot synthesis</vt:lpstr>
      <vt:lpstr>Prevent waste</vt:lpstr>
      <vt:lpstr>Waste reducing technology:  CO2 utilization</vt:lpstr>
      <vt:lpstr>Newlight Technologies for AirCarbon: Greenhouse Gas Transformed into High-Performance Thermoplastic</vt:lpstr>
      <vt:lpstr>Thank you!</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Areas of Research in Green Chemistry</dc:title>
  <dc:creator>Mellor, Karolina</dc:creator>
  <cp:lastModifiedBy>Mellor, Karolina</cp:lastModifiedBy>
  <cp:revision>204</cp:revision>
  <dcterms:created xsi:type="dcterms:W3CDTF">2017-03-24T19:08:17Z</dcterms:created>
  <dcterms:modified xsi:type="dcterms:W3CDTF">2017-07-14T18:52:32Z</dcterms:modified>
</cp:coreProperties>
</file>