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2"/>
  </p:notesMasterIdLst>
  <p:sldIdLst>
    <p:sldId id="256" r:id="rId2"/>
    <p:sldId id="257" r:id="rId3"/>
    <p:sldId id="297" r:id="rId4"/>
    <p:sldId id="294" r:id="rId5"/>
    <p:sldId id="295" r:id="rId6"/>
    <p:sldId id="298" r:id="rId7"/>
    <p:sldId id="296" r:id="rId8"/>
    <p:sldId id="299" r:id="rId9"/>
    <p:sldId id="260" r:id="rId10"/>
    <p:sldId id="301" r:id="rId11"/>
    <p:sldId id="325" r:id="rId12"/>
    <p:sldId id="308" r:id="rId13"/>
    <p:sldId id="309" r:id="rId14"/>
    <p:sldId id="314" r:id="rId15"/>
    <p:sldId id="316" r:id="rId16"/>
    <p:sldId id="310" r:id="rId17"/>
    <p:sldId id="311" r:id="rId18"/>
    <p:sldId id="312" r:id="rId19"/>
    <p:sldId id="330" r:id="rId20"/>
    <p:sldId id="331" r:id="rId21"/>
    <p:sldId id="271" r:id="rId22"/>
    <p:sldId id="317" r:id="rId23"/>
    <p:sldId id="318" r:id="rId24"/>
    <p:sldId id="337" r:id="rId25"/>
    <p:sldId id="338" r:id="rId26"/>
    <p:sldId id="339" r:id="rId27"/>
    <p:sldId id="321" r:id="rId28"/>
    <p:sldId id="340" r:id="rId29"/>
    <p:sldId id="326" r:id="rId30"/>
    <p:sldId id="327" r:id="rId31"/>
    <p:sldId id="324" r:id="rId32"/>
    <p:sldId id="277" r:id="rId33"/>
    <p:sldId id="328" r:id="rId34"/>
    <p:sldId id="334" r:id="rId35"/>
    <p:sldId id="341" r:id="rId36"/>
    <p:sldId id="278" r:id="rId37"/>
    <p:sldId id="279" r:id="rId38"/>
    <p:sldId id="375" r:id="rId39"/>
    <p:sldId id="376" r:id="rId40"/>
    <p:sldId id="332" r:id="rId41"/>
    <p:sldId id="282" r:id="rId42"/>
    <p:sldId id="283" r:id="rId43"/>
    <p:sldId id="377" r:id="rId44"/>
    <p:sldId id="335" r:id="rId45"/>
    <p:sldId id="336" r:id="rId46"/>
    <p:sldId id="349" r:id="rId47"/>
    <p:sldId id="344" r:id="rId48"/>
    <p:sldId id="284" r:id="rId49"/>
    <p:sldId id="350" r:id="rId50"/>
    <p:sldId id="378" r:id="rId51"/>
    <p:sldId id="285" r:id="rId52"/>
    <p:sldId id="353" r:id="rId53"/>
    <p:sldId id="354" r:id="rId54"/>
    <p:sldId id="351" r:id="rId55"/>
    <p:sldId id="287" r:id="rId56"/>
    <p:sldId id="289" r:id="rId57"/>
    <p:sldId id="355" r:id="rId58"/>
    <p:sldId id="356" r:id="rId59"/>
    <p:sldId id="360" r:id="rId60"/>
    <p:sldId id="361" r:id="rId61"/>
    <p:sldId id="362" r:id="rId62"/>
    <p:sldId id="363" r:id="rId63"/>
    <p:sldId id="364" r:id="rId64"/>
    <p:sldId id="365" r:id="rId65"/>
    <p:sldId id="290" r:id="rId66"/>
    <p:sldId id="366" r:id="rId67"/>
    <p:sldId id="367" r:id="rId68"/>
    <p:sldId id="293" r:id="rId69"/>
    <p:sldId id="370" r:id="rId70"/>
    <p:sldId id="368" r:id="rId71"/>
    <p:sldId id="369" r:id="rId72"/>
    <p:sldId id="371" r:id="rId73"/>
    <p:sldId id="372" r:id="rId74"/>
    <p:sldId id="379" r:id="rId75"/>
    <p:sldId id="373" r:id="rId76"/>
    <p:sldId id="374" r:id="rId77"/>
    <p:sldId id="380" r:id="rId78"/>
    <p:sldId id="381" r:id="rId79"/>
    <p:sldId id="382" r:id="rId80"/>
    <p:sldId id="383" r:id="rId81"/>
    <p:sldId id="384" r:id="rId82"/>
    <p:sldId id="385" r:id="rId83"/>
    <p:sldId id="386" r:id="rId84"/>
    <p:sldId id="387" r:id="rId85"/>
    <p:sldId id="388" r:id="rId86"/>
    <p:sldId id="389" r:id="rId87"/>
    <p:sldId id="390" r:id="rId88"/>
    <p:sldId id="391" r:id="rId89"/>
    <p:sldId id="392" r:id="rId90"/>
    <p:sldId id="393" r:id="rId91"/>
    <p:sldId id="394" r:id="rId92"/>
    <p:sldId id="345" r:id="rId93"/>
    <p:sldId id="395" r:id="rId94"/>
    <p:sldId id="302" r:id="rId95"/>
    <p:sldId id="396" r:id="rId96"/>
    <p:sldId id="397" r:id="rId97"/>
    <p:sldId id="400" r:id="rId98"/>
    <p:sldId id="401" r:id="rId99"/>
    <p:sldId id="305" r:id="rId100"/>
    <p:sldId id="404"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BFB"/>
    <a:srgbClr val="70C7D9"/>
    <a:srgbClr val="006F88"/>
    <a:srgbClr val="63A537"/>
    <a:srgbClr val="99CB38"/>
    <a:srgbClr val="007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20"/>
    <p:restoredTop sz="94320" autoAdjust="0"/>
  </p:normalViewPr>
  <p:slideViewPr>
    <p:cSldViewPr snapToGrid="0" snapToObjects="1">
      <p:cViewPr varScale="1">
        <p:scale>
          <a:sx n="69" d="100"/>
          <a:sy n="69" d="100"/>
        </p:scale>
        <p:origin x="72" y="1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A469466-D0CD-450D-8074-B1557B5858A3}"/>
    <pc:docChg chg="modSld">
      <pc:chgData name="" userId="" providerId="" clId="Web-{4A469466-D0CD-450D-8074-B1557B5858A3}" dt="2018-06-15T18:51:39.556" v="9" actId="20577"/>
      <pc:docMkLst>
        <pc:docMk/>
      </pc:docMkLst>
      <pc:sldChg chg="modSp">
        <pc:chgData name="" userId="" providerId="" clId="Web-{4A469466-D0CD-450D-8074-B1557B5858A3}" dt="2018-06-15T18:51:39.556" v="9" actId="20577"/>
        <pc:sldMkLst>
          <pc:docMk/>
          <pc:sldMk cId="1927733643" sldId="294"/>
        </pc:sldMkLst>
        <pc:spChg chg="mod">
          <ac:chgData name="" userId="" providerId="" clId="Web-{4A469466-D0CD-450D-8074-B1557B5858A3}" dt="2018-06-15T18:51:39.556" v="9" actId="20577"/>
          <ac:spMkLst>
            <pc:docMk/>
            <pc:sldMk cId="1927733643" sldId="294"/>
            <ac:spMk id="12" creationId="{00000000-0000-0000-0000-000000000000}"/>
          </ac:spMkLst>
        </pc:spChg>
      </pc:sldChg>
    </pc:docChg>
  </pc:docChgLst>
  <pc:docChgLst>
    <pc:chgData clId="Web-{13B54606-4F54-4EE6-9A03-BFFCF06E2980}"/>
    <pc:docChg chg="modSld">
      <pc:chgData name="" userId="" providerId="" clId="Web-{13B54606-4F54-4EE6-9A03-BFFCF06E2980}" dt="2018-12-19T16:08:47.962" v="2" actId="1076"/>
      <pc:docMkLst>
        <pc:docMk/>
      </pc:docMkLst>
      <pc:sldChg chg="modSp">
        <pc:chgData name="" userId="" providerId="" clId="Web-{13B54606-4F54-4EE6-9A03-BFFCF06E2980}" dt="2018-12-19T16:08:47.962" v="2" actId="1076"/>
        <pc:sldMkLst>
          <pc:docMk/>
          <pc:sldMk cId="2780793004" sldId="375"/>
        </pc:sldMkLst>
        <pc:spChg chg="mod">
          <ac:chgData name="" userId="" providerId="" clId="Web-{13B54606-4F54-4EE6-9A03-BFFCF06E2980}" dt="2018-12-19T16:08:47.962" v="2" actId="1076"/>
          <ac:spMkLst>
            <pc:docMk/>
            <pc:sldMk cId="2780793004" sldId="375"/>
            <ac:spMk id="3" creationId="{00000000-0000-0000-0000-000000000000}"/>
          </ac:spMkLst>
        </pc:spChg>
      </pc:sldChg>
    </pc:docChg>
  </pc:docChgLst>
  <pc:docChgLst>
    <pc:chgData clId="Web-{48789A48-0175-4A3B-A7BA-2D6209AD6374}"/>
    <pc:docChg chg="modSld">
      <pc:chgData name="" userId="" providerId="" clId="Web-{48789A48-0175-4A3B-A7BA-2D6209AD6374}" dt="2018-12-19T16:17:37.421" v="35"/>
      <pc:docMkLst>
        <pc:docMk/>
      </pc:docMkLst>
      <pc:sldChg chg="addSp modSp">
        <pc:chgData name="" userId="" providerId="" clId="Web-{48789A48-0175-4A3B-A7BA-2D6209AD6374}" dt="2018-12-19T16:11:57.939" v="28" actId="1076"/>
        <pc:sldMkLst>
          <pc:docMk/>
          <pc:sldMk cId="85737944" sldId="283"/>
        </pc:sldMkLst>
        <pc:spChg chg="add mod">
          <ac:chgData name="" userId="" providerId="" clId="Web-{48789A48-0175-4A3B-A7BA-2D6209AD6374}" dt="2018-12-19T16:11:57.939" v="28" actId="1076"/>
          <ac:spMkLst>
            <pc:docMk/>
            <pc:sldMk cId="85737944" sldId="283"/>
            <ac:spMk id="2" creationId="{D44F4722-23D1-40DF-ABB1-8F58B667610E}"/>
          </ac:spMkLst>
        </pc:spChg>
      </pc:sldChg>
      <pc:sldChg chg="modSp">
        <pc:chgData name="" userId="" providerId="" clId="Web-{48789A48-0175-4A3B-A7BA-2D6209AD6374}" dt="2018-12-19T16:14:36.867" v="33"/>
        <pc:sldMkLst>
          <pc:docMk/>
          <pc:sldMk cId="4245868674" sldId="372"/>
        </pc:sldMkLst>
        <pc:spChg chg="mod">
          <ac:chgData name="" userId="" providerId="" clId="Web-{48789A48-0175-4A3B-A7BA-2D6209AD6374}" dt="2018-12-19T16:14:36.867" v="33"/>
          <ac:spMkLst>
            <pc:docMk/>
            <pc:sldMk cId="4245868674" sldId="372"/>
            <ac:spMk id="2" creationId="{00000000-0000-0000-0000-000000000000}"/>
          </ac:spMkLst>
        </pc:spChg>
      </pc:sldChg>
      <pc:sldChg chg="modSp">
        <pc:chgData name="" userId="" providerId="" clId="Web-{48789A48-0175-4A3B-A7BA-2D6209AD6374}" dt="2018-12-19T16:10:45.405" v="0" actId="14100"/>
        <pc:sldMkLst>
          <pc:docMk/>
          <pc:sldMk cId="4257316927" sldId="376"/>
        </pc:sldMkLst>
        <pc:spChg chg="mod">
          <ac:chgData name="" userId="" providerId="" clId="Web-{48789A48-0175-4A3B-A7BA-2D6209AD6374}" dt="2018-12-19T16:10:45.405" v="0" actId="14100"/>
          <ac:spMkLst>
            <pc:docMk/>
            <pc:sldMk cId="4257316927" sldId="376"/>
            <ac:spMk id="11" creationId="{04536745-4198-4F35-A81D-02FDE76154BA}"/>
          </ac:spMkLst>
        </pc:spChg>
      </pc:sldChg>
      <pc:sldChg chg="modSp">
        <pc:chgData name="" userId="" providerId="" clId="Web-{48789A48-0175-4A3B-A7BA-2D6209AD6374}" dt="2018-12-19T16:17:37.421" v="35"/>
        <pc:sldMkLst>
          <pc:docMk/>
          <pc:sldMk cId="2647948361" sldId="393"/>
        </pc:sldMkLst>
        <pc:spChg chg="mod">
          <ac:chgData name="" userId="" providerId="" clId="Web-{48789A48-0175-4A3B-A7BA-2D6209AD6374}" dt="2018-12-19T16:17:37.421" v="35"/>
          <ac:spMkLst>
            <pc:docMk/>
            <pc:sldMk cId="2647948361" sldId="393"/>
            <ac:spMk id="5" creationId="{1C3EE743-CE1C-4E6F-A1F7-6BCABA6C353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en-US" sz="2400" b="0" dirty="0">
                <a:solidFill>
                  <a:schemeClr val="dk1"/>
                </a:solidFill>
                <a:latin typeface="+mn-lt"/>
                <a:ea typeface="+mn-ea"/>
                <a:cs typeface="+mn-cs"/>
              </a:rPr>
              <a:t>Biomass production in nature:</a:t>
            </a:r>
          </a:p>
          <a:p>
            <a:pPr>
              <a:defRPr>
                <a:solidFill>
                  <a:schemeClr val="dk1"/>
                </a:solidFill>
                <a:latin typeface="+mn-lt"/>
                <a:ea typeface="+mn-ea"/>
                <a:cs typeface="+mn-cs"/>
              </a:defRPr>
            </a:pPr>
            <a:r>
              <a:rPr lang="en-US" sz="2400" b="0" dirty="0">
                <a:solidFill>
                  <a:schemeClr val="dk1"/>
                </a:solidFill>
                <a:latin typeface="+mn-lt"/>
                <a:ea typeface="+mn-ea"/>
                <a:cs typeface="+mn-cs"/>
              </a:rPr>
              <a:t>180 billion</a:t>
            </a:r>
            <a:r>
              <a:rPr lang="en-US" sz="2400" b="0" baseline="0" dirty="0">
                <a:solidFill>
                  <a:schemeClr val="dk1"/>
                </a:solidFill>
                <a:latin typeface="+mn-lt"/>
                <a:ea typeface="+mn-ea"/>
                <a:cs typeface="+mn-cs"/>
              </a:rPr>
              <a:t> metric tons/year </a:t>
            </a:r>
            <a:endParaRPr lang="en-US" sz="2400" b="0" dirty="0"/>
          </a:p>
        </c:rich>
      </c:tx>
      <c:layout>
        <c:manualLayout>
          <c:xMode val="edge"/>
          <c:yMode val="edge"/>
          <c:x val="3.9185088544058201E-2"/>
          <c:y val="3.6173355414406701E-2"/>
        </c:manualLayout>
      </c:layout>
      <c:overlay val="0"/>
      <c:spPr>
        <a:solidFill>
          <a:schemeClr val="lt1"/>
        </a:solidFill>
        <a:ln w="12700" cap="flat" cmpd="sng" algn="ctr">
          <a:noFill/>
          <a:prstDash val="solid"/>
          <a:miter lim="800000"/>
        </a:ln>
        <a:effectLst/>
      </c:spPr>
    </c:title>
    <c:autoTitleDeleted val="0"/>
    <c:view3D>
      <c:rotX val="30"/>
      <c:rotY val="60"/>
      <c:depthPercent val="100"/>
      <c:rAngAx val="1"/>
    </c:view3D>
    <c:floor>
      <c:thickness val="0"/>
    </c:floor>
    <c:sideWall>
      <c:thickness val="0"/>
    </c:sideWall>
    <c:backWall>
      <c:thickness val="0"/>
    </c:backWall>
    <c:plotArea>
      <c:layout>
        <c:manualLayout>
          <c:layoutTarget val="inner"/>
          <c:xMode val="edge"/>
          <c:yMode val="edge"/>
          <c:x val="0.422285187425748"/>
          <c:y val="5.5526304010807298E-2"/>
          <c:w val="0.53999873664672005"/>
          <c:h val="0.60717119477866699"/>
        </c:manualLayout>
      </c:layout>
      <c:pie3DChart>
        <c:varyColors val="1"/>
        <c:ser>
          <c:idx val="0"/>
          <c:order val="0"/>
          <c:tx>
            <c:strRef>
              <c:f>Sheet1!$B$1</c:f>
              <c:strCache>
                <c:ptCount val="1"/>
                <c:pt idx="0">
                  <c:v>Sales</c:v>
                </c:pt>
              </c:strCache>
            </c:strRef>
          </c:tx>
          <c:dPt>
            <c:idx val="2"/>
            <c:bubble3D val="0"/>
            <c:spPr>
              <a:solidFill>
                <a:schemeClr val="accent6">
                  <a:lumMod val="60000"/>
                  <a:lumOff val="40000"/>
                </a:schemeClr>
              </a:solidFill>
            </c:spPr>
            <c:extLst>
              <c:ext xmlns:c16="http://schemas.microsoft.com/office/drawing/2014/chart" uri="{C3380CC4-5D6E-409C-BE32-E72D297353CC}">
                <c16:uniqueId val="{00000001-5446-45B6-A2F4-B0200DC9923B}"/>
              </c:ext>
            </c:extLst>
          </c:dPt>
          <c:cat>
            <c:strRef>
              <c:f>Sheet1!$A$2:$A$4</c:f>
              <c:strCache>
                <c:ptCount val="3"/>
                <c:pt idx="0">
                  <c:v>Carbohydrates</c:v>
                </c:pt>
                <c:pt idx="1">
                  <c:v>Lignin</c:v>
                </c:pt>
                <c:pt idx="2">
                  <c:v>Fats, proteins, terpenes, etc.</c:v>
                </c:pt>
              </c:strCache>
            </c:strRef>
          </c:cat>
          <c:val>
            <c:numRef>
              <c:f>Sheet1!$B$2:$B$4</c:f>
              <c:numCache>
                <c:formatCode>General</c:formatCode>
                <c:ptCount val="3"/>
                <c:pt idx="0">
                  <c:v>75</c:v>
                </c:pt>
                <c:pt idx="1">
                  <c:v>20</c:v>
                </c:pt>
                <c:pt idx="2">
                  <c:v>5</c:v>
                </c:pt>
              </c:numCache>
            </c:numRef>
          </c:val>
          <c:extLst>
            <c:ext xmlns:c16="http://schemas.microsoft.com/office/drawing/2014/chart" uri="{C3380CC4-5D6E-409C-BE32-E72D297353CC}">
              <c16:uniqueId val="{00000000-7158-4648-9DEF-3DD3F6BA3ED0}"/>
            </c:ext>
          </c:extLst>
        </c:ser>
        <c:dLbls>
          <c:showLegendKey val="0"/>
          <c:showVal val="0"/>
          <c:showCatName val="0"/>
          <c:showSerName val="0"/>
          <c:showPercent val="0"/>
          <c:showBubbleSize val="0"/>
          <c:showLeaderLines val="0"/>
        </c:dLbls>
      </c:pie3DChart>
    </c:plotArea>
    <c:legend>
      <c:legendPos val="r"/>
      <c:layout>
        <c:manualLayout>
          <c:xMode val="edge"/>
          <c:yMode val="edge"/>
          <c:x val="0.29981839296603802"/>
          <c:y val="0.72178742762277204"/>
          <c:w val="0.68382305870303095"/>
          <c:h val="0.18705839895013199"/>
        </c:manualLayout>
      </c:layout>
      <c:overlay val="0"/>
      <c:txPr>
        <a:bodyPr/>
        <a:lstStyle/>
        <a:p>
          <a:pPr>
            <a:defRPr sz="18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CB3E7-B263-A54B-B845-8726BAC5C66D}" type="doc">
      <dgm:prSet loTypeId="urn:microsoft.com/office/officeart/2005/8/layout/process1" loCatId="" qsTypeId="urn:microsoft.com/office/officeart/2005/8/quickstyle/simple4" qsCatId="simple" csTypeId="urn:microsoft.com/office/officeart/2005/8/colors/accent6_2" csCatId="accent6" phldr="1"/>
      <dgm:spPr/>
    </dgm:pt>
    <dgm:pt modelId="{E98CCC1F-1C10-A64D-A93C-779E6F5405A6}">
      <dgm:prSet phldrT="[Text]" custT="1"/>
      <dgm:spPr/>
      <dgm:t>
        <a:bodyPr/>
        <a:lstStyle/>
        <a:p>
          <a:r>
            <a:rPr lang="en-US" sz="1800" dirty="0"/>
            <a:t>Substrate</a:t>
          </a:r>
        </a:p>
      </dgm:t>
    </dgm:pt>
    <dgm:pt modelId="{0856D7EA-61CC-F046-A022-B11DAAC7E0D8}" type="parTrans" cxnId="{9022165B-C1B9-9E42-9233-84145E02B205}">
      <dgm:prSet/>
      <dgm:spPr/>
      <dgm:t>
        <a:bodyPr/>
        <a:lstStyle/>
        <a:p>
          <a:endParaRPr lang="en-US" sz="1800"/>
        </a:p>
      </dgm:t>
    </dgm:pt>
    <dgm:pt modelId="{CDC82865-6403-7E4A-8E26-71301F7B740F}" type="sibTrans" cxnId="{9022165B-C1B9-9E42-9233-84145E02B205}">
      <dgm:prSet custT="1"/>
      <dgm:spPr/>
      <dgm:t>
        <a:bodyPr/>
        <a:lstStyle/>
        <a:p>
          <a:endParaRPr lang="en-US" sz="1800"/>
        </a:p>
      </dgm:t>
    </dgm:pt>
    <dgm:pt modelId="{BBF55DD4-695D-AD4A-9D8D-16A27B5047E3}">
      <dgm:prSet phldrT="[Text]" custT="1"/>
      <dgm:spPr/>
      <dgm:t>
        <a:bodyPr/>
        <a:lstStyle/>
        <a:p>
          <a:r>
            <a:rPr lang="en-US" sz="1800" dirty="0"/>
            <a:t>Product</a:t>
          </a:r>
        </a:p>
      </dgm:t>
    </dgm:pt>
    <dgm:pt modelId="{D7FCE7BE-36CA-034D-BCB8-9AAB6FDC9A36}" type="parTrans" cxnId="{05736862-D237-1948-B82B-B408E9A5D304}">
      <dgm:prSet/>
      <dgm:spPr/>
      <dgm:t>
        <a:bodyPr/>
        <a:lstStyle/>
        <a:p>
          <a:endParaRPr lang="en-US" sz="1800"/>
        </a:p>
      </dgm:t>
    </dgm:pt>
    <dgm:pt modelId="{FC23F6A1-EF37-5E41-B85B-CB1044BA0FBB}" type="sibTrans" cxnId="{05736862-D237-1948-B82B-B408E9A5D304}">
      <dgm:prSet/>
      <dgm:spPr/>
      <dgm:t>
        <a:bodyPr/>
        <a:lstStyle/>
        <a:p>
          <a:endParaRPr lang="en-US" sz="1800"/>
        </a:p>
      </dgm:t>
    </dgm:pt>
    <dgm:pt modelId="{86301049-EA4C-1248-A521-EC0D111FB65A}" type="pres">
      <dgm:prSet presAssocID="{64BCB3E7-B263-A54B-B845-8726BAC5C66D}" presName="Name0" presStyleCnt="0">
        <dgm:presLayoutVars>
          <dgm:dir/>
          <dgm:resizeHandles val="exact"/>
        </dgm:presLayoutVars>
      </dgm:prSet>
      <dgm:spPr/>
    </dgm:pt>
    <dgm:pt modelId="{1F5C8EEA-CBB2-224E-8874-2115E1175457}" type="pres">
      <dgm:prSet presAssocID="{E98CCC1F-1C10-A64D-A93C-779E6F5405A6}" presName="node" presStyleLbl="node1" presStyleIdx="0" presStyleCnt="2">
        <dgm:presLayoutVars>
          <dgm:bulletEnabled val="1"/>
        </dgm:presLayoutVars>
      </dgm:prSet>
      <dgm:spPr/>
    </dgm:pt>
    <dgm:pt modelId="{E8EA51FF-16E0-DD44-94C5-152C9D9C8AE0}" type="pres">
      <dgm:prSet presAssocID="{CDC82865-6403-7E4A-8E26-71301F7B740F}" presName="sibTrans" presStyleLbl="sibTrans2D1" presStyleIdx="0" presStyleCnt="1" custScaleX="149178"/>
      <dgm:spPr/>
    </dgm:pt>
    <dgm:pt modelId="{FC930698-C4A4-0C4C-B012-7CF8D90EB7D4}" type="pres">
      <dgm:prSet presAssocID="{CDC82865-6403-7E4A-8E26-71301F7B740F}" presName="connectorText" presStyleLbl="sibTrans2D1" presStyleIdx="0" presStyleCnt="1"/>
      <dgm:spPr/>
    </dgm:pt>
    <dgm:pt modelId="{A724A9D9-B184-EF45-BD99-D13E770A0F9F}" type="pres">
      <dgm:prSet presAssocID="{BBF55DD4-695D-AD4A-9D8D-16A27B5047E3}" presName="node" presStyleLbl="node1" presStyleIdx="1" presStyleCnt="2">
        <dgm:presLayoutVars>
          <dgm:bulletEnabled val="1"/>
        </dgm:presLayoutVars>
      </dgm:prSet>
      <dgm:spPr/>
    </dgm:pt>
  </dgm:ptLst>
  <dgm:cxnLst>
    <dgm:cxn modelId="{02A25237-A011-5443-A160-D911C7A9F155}" type="presOf" srcId="{CDC82865-6403-7E4A-8E26-71301F7B740F}" destId="{E8EA51FF-16E0-DD44-94C5-152C9D9C8AE0}" srcOrd="0" destOrd="0" presId="urn:microsoft.com/office/officeart/2005/8/layout/process1"/>
    <dgm:cxn modelId="{9022165B-C1B9-9E42-9233-84145E02B205}" srcId="{64BCB3E7-B263-A54B-B845-8726BAC5C66D}" destId="{E98CCC1F-1C10-A64D-A93C-779E6F5405A6}" srcOrd="0" destOrd="0" parTransId="{0856D7EA-61CC-F046-A022-B11DAAC7E0D8}" sibTransId="{CDC82865-6403-7E4A-8E26-71301F7B740F}"/>
    <dgm:cxn modelId="{05736862-D237-1948-B82B-B408E9A5D304}" srcId="{64BCB3E7-B263-A54B-B845-8726BAC5C66D}" destId="{BBF55DD4-695D-AD4A-9D8D-16A27B5047E3}" srcOrd="1" destOrd="0" parTransId="{D7FCE7BE-36CA-034D-BCB8-9AAB6FDC9A36}" sibTransId="{FC23F6A1-EF37-5E41-B85B-CB1044BA0FBB}"/>
    <dgm:cxn modelId="{7096C94F-696E-634C-BC73-B25B6F68CC38}" type="presOf" srcId="{64BCB3E7-B263-A54B-B845-8726BAC5C66D}" destId="{86301049-EA4C-1248-A521-EC0D111FB65A}" srcOrd="0" destOrd="0" presId="urn:microsoft.com/office/officeart/2005/8/layout/process1"/>
    <dgm:cxn modelId="{9BC2ED59-D5C5-A749-8AB8-AB933055DBD2}" type="presOf" srcId="{E98CCC1F-1C10-A64D-A93C-779E6F5405A6}" destId="{1F5C8EEA-CBB2-224E-8874-2115E1175457}" srcOrd="0" destOrd="0" presId="urn:microsoft.com/office/officeart/2005/8/layout/process1"/>
    <dgm:cxn modelId="{97BEF7BA-6443-D247-B91A-F6FE49195FC3}" type="presOf" srcId="{BBF55DD4-695D-AD4A-9D8D-16A27B5047E3}" destId="{A724A9D9-B184-EF45-BD99-D13E770A0F9F}" srcOrd="0" destOrd="0" presId="urn:microsoft.com/office/officeart/2005/8/layout/process1"/>
    <dgm:cxn modelId="{F3076AF5-28CB-8D4D-84DE-6C98E04F2576}" type="presOf" srcId="{CDC82865-6403-7E4A-8E26-71301F7B740F}" destId="{FC930698-C4A4-0C4C-B012-7CF8D90EB7D4}" srcOrd="1" destOrd="0" presId="urn:microsoft.com/office/officeart/2005/8/layout/process1"/>
    <dgm:cxn modelId="{1B860A3D-E5F1-8040-8DCE-CB72546AF2A6}" type="presParOf" srcId="{86301049-EA4C-1248-A521-EC0D111FB65A}" destId="{1F5C8EEA-CBB2-224E-8874-2115E1175457}" srcOrd="0" destOrd="0" presId="urn:microsoft.com/office/officeart/2005/8/layout/process1"/>
    <dgm:cxn modelId="{318FC4A7-C1FB-014B-A826-673BAC625CD5}" type="presParOf" srcId="{86301049-EA4C-1248-A521-EC0D111FB65A}" destId="{E8EA51FF-16E0-DD44-94C5-152C9D9C8AE0}" srcOrd="1" destOrd="0" presId="urn:microsoft.com/office/officeart/2005/8/layout/process1"/>
    <dgm:cxn modelId="{E8DA56C9-B4EC-8340-AA01-0454678E0A68}" type="presParOf" srcId="{E8EA51FF-16E0-DD44-94C5-152C9D9C8AE0}" destId="{FC930698-C4A4-0C4C-B012-7CF8D90EB7D4}" srcOrd="0" destOrd="0" presId="urn:microsoft.com/office/officeart/2005/8/layout/process1"/>
    <dgm:cxn modelId="{8A1FAE3B-16FB-FA4E-9C9F-920F2C963305}" type="presParOf" srcId="{86301049-EA4C-1248-A521-EC0D111FB65A}" destId="{A724A9D9-B184-EF45-BD99-D13E770A0F9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3C7A4-5874-EA4B-9624-386CC4CD914C}"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26D7F1AC-D04F-2343-9486-3D6B498AE2B8}">
      <dgm:prSet phldrT="[Text]"/>
      <dgm:spPr/>
      <dgm:t>
        <a:bodyPr/>
        <a:lstStyle/>
        <a:p>
          <a:r>
            <a:rPr lang="en-US" dirty="0"/>
            <a:t>Substrate</a:t>
          </a:r>
        </a:p>
      </dgm:t>
    </dgm:pt>
    <dgm:pt modelId="{EF9C07B8-8E43-474E-890C-7CB90A87D296}" type="parTrans" cxnId="{C285FB7B-5218-B940-BF08-2397D9F86151}">
      <dgm:prSet/>
      <dgm:spPr/>
      <dgm:t>
        <a:bodyPr/>
        <a:lstStyle/>
        <a:p>
          <a:endParaRPr lang="en-US"/>
        </a:p>
      </dgm:t>
    </dgm:pt>
    <dgm:pt modelId="{E5EC3A85-62C7-6F44-8F06-B98AD4CB78EB}" type="sibTrans" cxnId="{C285FB7B-5218-B940-BF08-2397D9F86151}">
      <dgm:prSet/>
      <dgm:spPr>
        <a:solidFill>
          <a:schemeClr val="tx1">
            <a:lumMod val="75000"/>
            <a:lumOff val="25000"/>
          </a:schemeClr>
        </a:solidFill>
      </dgm:spPr>
      <dgm:t>
        <a:bodyPr/>
        <a:lstStyle/>
        <a:p>
          <a:endParaRPr lang="en-US"/>
        </a:p>
      </dgm:t>
    </dgm:pt>
    <dgm:pt modelId="{BDC89ABB-B3A9-A943-83EE-70763175F72B}">
      <dgm:prSet phldrT="[Text]" custT="1"/>
      <dgm:spPr/>
      <dgm:t>
        <a:bodyPr/>
        <a:lstStyle/>
        <a:p>
          <a:r>
            <a:rPr lang="en-US" sz="1600" dirty="0"/>
            <a:t>Intermediate A</a:t>
          </a:r>
        </a:p>
      </dgm:t>
    </dgm:pt>
    <dgm:pt modelId="{A2C28509-F450-1D4A-90D2-A4B040FF17CF}" type="parTrans" cxnId="{254D31A0-6504-364F-A7A1-EAD6D8E924B3}">
      <dgm:prSet/>
      <dgm:spPr/>
      <dgm:t>
        <a:bodyPr/>
        <a:lstStyle/>
        <a:p>
          <a:endParaRPr lang="en-US"/>
        </a:p>
      </dgm:t>
    </dgm:pt>
    <dgm:pt modelId="{3CE90F2D-C36D-F449-868F-2FB7EFB7EF81}" type="sibTrans" cxnId="{254D31A0-6504-364F-A7A1-EAD6D8E924B3}">
      <dgm:prSet/>
      <dgm:spPr>
        <a:solidFill>
          <a:schemeClr val="tx1">
            <a:lumMod val="75000"/>
            <a:lumOff val="25000"/>
          </a:schemeClr>
        </a:solidFill>
      </dgm:spPr>
      <dgm:t>
        <a:bodyPr/>
        <a:lstStyle/>
        <a:p>
          <a:endParaRPr lang="en-US"/>
        </a:p>
      </dgm:t>
    </dgm:pt>
    <dgm:pt modelId="{CBAB665B-B7E9-414C-861C-719377EF5152}">
      <dgm:prSet phldrT="[Text]" custT="1"/>
      <dgm:spPr/>
      <dgm:t>
        <a:bodyPr/>
        <a:lstStyle/>
        <a:p>
          <a:r>
            <a:rPr lang="en-US" sz="1600" dirty="0"/>
            <a:t>Intermediate B</a:t>
          </a:r>
        </a:p>
      </dgm:t>
    </dgm:pt>
    <dgm:pt modelId="{99CBEA17-6A14-364F-89A8-D080B85B6DD2}" type="parTrans" cxnId="{116EB4AF-9008-7F43-ABAC-10FB49E33D77}">
      <dgm:prSet/>
      <dgm:spPr/>
      <dgm:t>
        <a:bodyPr/>
        <a:lstStyle/>
        <a:p>
          <a:endParaRPr lang="en-US"/>
        </a:p>
      </dgm:t>
    </dgm:pt>
    <dgm:pt modelId="{0F84829D-E617-3748-94DF-8C1EC5C358FF}" type="sibTrans" cxnId="{116EB4AF-9008-7F43-ABAC-10FB49E33D77}">
      <dgm:prSet/>
      <dgm:spPr>
        <a:solidFill>
          <a:schemeClr val="tx1">
            <a:lumMod val="75000"/>
            <a:lumOff val="25000"/>
          </a:schemeClr>
        </a:solidFill>
      </dgm:spPr>
      <dgm:t>
        <a:bodyPr/>
        <a:lstStyle/>
        <a:p>
          <a:endParaRPr lang="en-US"/>
        </a:p>
      </dgm:t>
    </dgm:pt>
    <dgm:pt modelId="{91F3654C-2B5F-8445-B0EE-5710373BCCD8}">
      <dgm:prSet phldrT="[Text]" custT="1"/>
      <dgm:spPr/>
      <dgm:t>
        <a:bodyPr/>
        <a:lstStyle/>
        <a:p>
          <a:r>
            <a:rPr lang="en-US" sz="1600" dirty="0"/>
            <a:t>Intermediate C</a:t>
          </a:r>
        </a:p>
      </dgm:t>
    </dgm:pt>
    <dgm:pt modelId="{6CE98746-E98A-9840-8B59-3F2B08149D4C}" type="parTrans" cxnId="{9654FF49-9085-F94C-BB98-D09EAEDBCA72}">
      <dgm:prSet/>
      <dgm:spPr/>
      <dgm:t>
        <a:bodyPr/>
        <a:lstStyle/>
        <a:p>
          <a:endParaRPr lang="en-US"/>
        </a:p>
      </dgm:t>
    </dgm:pt>
    <dgm:pt modelId="{D24A668E-A92B-0840-A144-205ACC6B8CD1}" type="sibTrans" cxnId="{9654FF49-9085-F94C-BB98-D09EAEDBCA72}">
      <dgm:prSet/>
      <dgm:spPr>
        <a:solidFill>
          <a:schemeClr val="tx1">
            <a:lumMod val="75000"/>
            <a:lumOff val="25000"/>
          </a:schemeClr>
        </a:solidFill>
      </dgm:spPr>
      <dgm:t>
        <a:bodyPr/>
        <a:lstStyle/>
        <a:p>
          <a:endParaRPr lang="en-US"/>
        </a:p>
      </dgm:t>
    </dgm:pt>
    <dgm:pt modelId="{60E1B8C8-EACC-5D41-BD6D-8D2901169C99}">
      <dgm:prSet phldrT="[Text]" custT="1"/>
      <dgm:spPr/>
      <dgm:t>
        <a:bodyPr/>
        <a:lstStyle/>
        <a:p>
          <a:r>
            <a:rPr lang="en-US" sz="1600" dirty="0"/>
            <a:t>Intermediate D</a:t>
          </a:r>
        </a:p>
      </dgm:t>
    </dgm:pt>
    <dgm:pt modelId="{7BA9C3D3-ADCC-5543-B452-0462395151BC}" type="parTrans" cxnId="{4E0F77D5-22ED-E347-821A-EAC56D41A851}">
      <dgm:prSet/>
      <dgm:spPr/>
      <dgm:t>
        <a:bodyPr/>
        <a:lstStyle/>
        <a:p>
          <a:endParaRPr lang="en-US"/>
        </a:p>
      </dgm:t>
    </dgm:pt>
    <dgm:pt modelId="{E7596BF6-5950-1242-A0C3-53E37FF7F708}" type="sibTrans" cxnId="{4E0F77D5-22ED-E347-821A-EAC56D41A851}">
      <dgm:prSet/>
      <dgm:spPr>
        <a:solidFill>
          <a:schemeClr val="tx1">
            <a:lumMod val="75000"/>
            <a:lumOff val="25000"/>
          </a:schemeClr>
        </a:solidFill>
      </dgm:spPr>
      <dgm:t>
        <a:bodyPr/>
        <a:lstStyle/>
        <a:p>
          <a:endParaRPr lang="en-US"/>
        </a:p>
      </dgm:t>
    </dgm:pt>
    <dgm:pt modelId="{F3CE930A-6DA6-7149-B602-E4686BFA74B4}">
      <dgm:prSet phldrT="[Text]" custT="1"/>
      <dgm:spPr/>
      <dgm:t>
        <a:bodyPr/>
        <a:lstStyle/>
        <a:p>
          <a:r>
            <a:rPr lang="en-US" sz="1600" dirty="0"/>
            <a:t>Intermediate E</a:t>
          </a:r>
        </a:p>
      </dgm:t>
    </dgm:pt>
    <dgm:pt modelId="{0F32E3F2-C805-944C-AC7F-6BFEEB20D243}" type="parTrans" cxnId="{A59110C2-7078-8044-8762-0A5AA4D1F6DA}">
      <dgm:prSet/>
      <dgm:spPr/>
      <dgm:t>
        <a:bodyPr/>
        <a:lstStyle/>
        <a:p>
          <a:endParaRPr lang="en-US"/>
        </a:p>
      </dgm:t>
    </dgm:pt>
    <dgm:pt modelId="{9EDDDAC8-E122-6843-ACCE-C6705DC4B999}" type="sibTrans" cxnId="{A59110C2-7078-8044-8762-0A5AA4D1F6DA}">
      <dgm:prSet/>
      <dgm:spPr>
        <a:solidFill>
          <a:schemeClr val="tx1">
            <a:lumMod val="75000"/>
            <a:lumOff val="25000"/>
          </a:schemeClr>
        </a:solidFill>
      </dgm:spPr>
      <dgm:t>
        <a:bodyPr/>
        <a:lstStyle/>
        <a:p>
          <a:endParaRPr lang="en-US"/>
        </a:p>
      </dgm:t>
    </dgm:pt>
    <dgm:pt modelId="{CB908DAF-34EA-2C44-9D19-3FDD360B1BB3}">
      <dgm:prSet phldrT="[Text]"/>
      <dgm:spPr/>
      <dgm:t>
        <a:bodyPr/>
        <a:lstStyle/>
        <a:p>
          <a:r>
            <a:rPr lang="en-US" dirty="0"/>
            <a:t>Product</a:t>
          </a:r>
        </a:p>
      </dgm:t>
    </dgm:pt>
    <dgm:pt modelId="{3D00F5B1-CC3E-2644-BD17-9EEA26F36038}" type="parTrans" cxnId="{DCA0A18A-0FF4-EC42-90CD-9E8968ECEB34}">
      <dgm:prSet/>
      <dgm:spPr/>
      <dgm:t>
        <a:bodyPr/>
        <a:lstStyle/>
        <a:p>
          <a:endParaRPr lang="en-US"/>
        </a:p>
      </dgm:t>
    </dgm:pt>
    <dgm:pt modelId="{0CD818FF-581C-6D46-B7AB-4E86A24C6FE2}" type="sibTrans" cxnId="{DCA0A18A-0FF4-EC42-90CD-9E8968ECEB34}">
      <dgm:prSet/>
      <dgm:spPr/>
      <dgm:t>
        <a:bodyPr/>
        <a:lstStyle/>
        <a:p>
          <a:endParaRPr lang="en-US"/>
        </a:p>
      </dgm:t>
    </dgm:pt>
    <dgm:pt modelId="{41E291ED-C4C3-4B6C-BA13-473D49D1FA06}" type="pres">
      <dgm:prSet presAssocID="{AF83C7A4-5874-EA4B-9624-386CC4CD914C}" presName="diagram" presStyleCnt="0">
        <dgm:presLayoutVars>
          <dgm:dir/>
          <dgm:resizeHandles val="exact"/>
        </dgm:presLayoutVars>
      </dgm:prSet>
      <dgm:spPr/>
    </dgm:pt>
    <dgm:pt modelId="{27AF5AFF-0C2A-4D03-805B-C5372230BB7F}" type="pres">
      <dgm:prSet presAssocID="{26D7F1AC-D04F-2343-9486-3D6B498AE2B8}" presName="node" presStyleLbl="node1" presStyleIdx="0" presStyleCnt="7">
        <dgm:presLayoutVars>
          <dgm:bulletEnabled val="1"/>
        </dgm:presLayoutVars>
      </dgm:prSet>
      <dgm:spPr/>
    </dgm:pt>
    <dgm:pt modelId="{5A416B57-20BC-4D5B-8048-1145C3349C09}" type="pres">
      <dgm:prSet presAssocID="{E5EC3A85-62C7-6F44-8F06-B98AD4CB78EB}" presName="sibTrans" presStyleLbl="sibTrans2D1" presStyleIdx="0" presStyleCnt="6"/>
      <dgm:spPr/>
    </dgm:pt>
    <dgm:pt modelId="{EAF927AA-A91B-47E8-BA6C-01B980DFA788}" type="pres">
      <dgm:prSet presAssocID="{E5EC3A85-62C7-6F44-8F06-B98AD4CB78EB}" presName="connectorText" presStyleLbl="sibTrans2D1" presStyleIdx="0" presStyleCnt="6"/>
      <dgm:spPr/>
    </dgm:pt>
    <dgm:pt modelId="{C7549D7E-154C-4F09-8542-63B7C1B4F187}" type="pres">
      <dgm:prSet presAssocID="{BDC89ABB-B3A9-A943-83EE-70763175F72B}" presName="node" presStyleLbl="node1" presStyleIdx="1" presStyleCnt="7" custLinFactY="71978" custLinFactNeighborX="-88056" custLinFactNeighborY="100000">
        <dgm:presLayoutVars>
          <dgm:bulletEnabled val="1"/>
        </dgm:presLayoutVars>
      </dgm:prSet>
      <dgm:spPr/>
    </dgm:pt>
    <dgm:pt modelId="{99732C4B-9C8E-49EA-9EB0-B964B359B35A}" type="pres">
      <dgm:prSet presAssocID="{3CE90F2D-C36D-F449-868F-2FB7EFB7EF81}" presName="sibTrans" presStyleLbl="sibTrans2D1" presStyleIdx="1" presStyleCnt="6"/>
      <dgm:spPr/>
    </dgm:pt>
    <dgm:pt modelId="{88DE23DE-1DD8-4D0D-A23E-7D9BFA6AC17B}" type="pres">
      <dgm:prSet presAssocID="{3CE90F2D-C36D-F449-868F-2FB7EFB7EF81}" presName="connectorText" presStyleLbl="sibTrans2D1" presStyleIdx="1" presStyleCnt="6"/>
      <dgm:spPr/>
    </dgm:pt>
    <dgm:pt modelId="{694E744D-6458-4EAC-90E6-12128841C521}" type="pres">
      <dgm:prSet presAssocID="{CBAB665B-B7E9-414C-861C-719377EF5152}" presName="node" presStyleLbl="node1" presStyleIdx="2" presStyleCnt="7" custLinFactX="-45212" custLinFactNeighborX="-100000" custLinFactNeighborY="-506">
        <dgm:presLayoutVars>
          <dgm:bulletEnabled val="1"/>
        </dgm:presLayoutVars>
      </dgm:prSet>
      <dgm:spPr/>
    </dgm:pt>
    <dgm:pt modelId="{FF7D3440-EFAC-4213-AD4B-E8DA71B003CE}" type="pres">
      <dgm:prSet presAssocID="{0F84829D-E617-3748-94DF-8C1EC5C358FF}" presName="sibTrans" presStyleLbl="sibTrans2D1" presStyleIdx="2" presStyleCnt="6"/>
      <dgm:spPr/>
    </dgm:pt>
    <dgm:pt modelId="{C745406B-7889-44C7-9E24-CED620C4A91C}" type="pres">
      <dgm:prSet presAssocID="{0F84829D-E617-3748-94DF-8C1EC5C358FF}" presName="connectorText" presStyleLbl="sibTrans2D1" presStyleIdx="2" presStyleCnt="6"/>
      <dgm:spPr/>
    </dgm:pt>
    <dgm:pt modelId="{22A48457-424D-48DF-A35D-BE31952E6679}" type="pres">
      <dgm:prSet presAssocID="{91F3654C-2B5F-8445-B0EE-5710373BCCD8}" presName="node" presStyleLbl="node1" presStyleIdx="3" presStyleCnt="7" custLinFactX="-100000" custLinFactY="71978" custLinFactNeighborX="-127909" custLinFactNeighborY="100000">
        <dgm:presLayoutVars>
          <dgm:bulletEnabled val="1"/>
        </dgm:presLayoutVars>
      </dgm:prSet>
      <dgm:spPr/>
    </dgm:pt>
    <dgm:pt modelId="{A9956409-7229-468D-A15C-CB9ECE211615}" type="pres">
      <dgm:prSet presAssocID="{D24A668E-A92B-0840-A144-205ACC6B8CD1}" presName="sibTrans" presStyleLbl="sibTrans2D1" presStyleIdx="3" presStyleCnt="6"/>
      <dgm:spPr/>
    </dgm:pt>
    <dgm:pt modelId="{B26316D8-5820-4950-8543-0236619DF17D}" type="pres">
      <dgm:prSet presAssocID="{D24A668E-A92B-0840-A144-205ACC6B8CD1}" presName="connectorText" presStyleLbl="sibTrans2D1" presStyleIdx="3" presStyleCnt="6"/>
      <dgm:spPr/>
    </dgm:pt>
    <dgm:pt modelId="{70DB0DEB-08C2-43C8-B5ED-4856DF4589D8}" type="pres">
      <dgm:prSet presAssocID="{60E1B8C8-EACC-5D41-BD6D-8D2901169C99}" presName="node" presStyleLbl="node1" presStyleIdx="4" presStyleCnt="7" custLinFactX="-56520" custLinFactY="-67557" custLinFactNeighborX="-100000" custLinFactNeighborY="-100000">
        <dgm:presLayoutVars>
          <dgm:bulletEnabled val="1"/>
        </dgm:presLayoutVars>
      </dgm:prSet>
      <dgm:spPr/>
    </dgm:pt>
    <dgm:pt modelId="{FCB34E1D-A08C-47D6-832F-78CF0A7D4A0D}" type="pres">
      <dgm:prSet presAssocID="{E7596BF6-5950-1242-A0C3-53E37FF7F708}" presName="sibTrans" presStyleLbl="sibTrans2D1" presStyleIdx="4" presStyleCnt="6"/>
      <dgm:spPr/>
    </dgm:pt>
    <dgm:pt modelId="{5839990D-20D8-40B7-B5BC-A178142D461A}" type="pres">
      <dgm:prSet presAssocID="{E7596BF6-5950-1242-A0C3-53E37FF7F708}" presName="connectorText" presStyleLbl="sibTrans2D1" presStyleIdx="4" presStyleCnt="6"/>
      <dgm:spPr/>
    </dgm:pt>
    <dgm:pt modelId="{83234F80-5167-4814-B5BC-FBD53D0BC2A0}" type="pres">
      <dgm:prSet presAssocID="{F3CE930A-6DA6-7149-B602-E4686BFA74B4}" presName="node" presStyleLbl="node1" presStyleIdx="5" presStyleCnt="7" custLinFactNeighborX="42379" custLinFactNeighborY="6524">
        <dgm:presLayoutVars>
          <dgm:bulletEnabled val="1"/>
        </dgm:presLayoutVars>
      </dgm:prSet>
      <dgm:spPr/>
    </dgm:pt>
    <dgm:pt modelId="{932B4A50-1B0A-4047-9B7F-17AC191484E2}" type="pres">
      <dgm:prSet presAssocID="{9EDDDAC8-E122-6843-ACCE-C6705DC4B999}" presName="sibTrans" presStyleLbl="sibTrans2D1" presStyleIdx="5" presStyleCnt="6"/>
      <dgm:spPr/>
    </dgm:pt>
    <dgm:pt modelId="{292752F6-997D-46E0-9174-52CA12B17B97}" type="pres">
      <dgm:prSet presAssocID="{9EDDDAC8-E122-6843-ACCE-C6705DC4B999}" presName="connectorText" presStyleLbl="sibTrans2D1" presStyleIdx="5" presStyleCnt="6"/>
      <dgm:spPr/>
    </dgm:pt>
    <dgm:pt modelId="{C4C3D057-3D21-4424-A299-750D6842D48B}" type="pres">
      <dgm:prSet presAssocID="{CB908DAF-34EA-2C44-9D19-3FDD360B1BB3}" presName="node" presStyleLbl="node1" presStyleIdx="6" presStyleCnt="7" custLinFactX="100000" custLinFactY="-67023" custLinFactNeighborX="158852" custLinFactNeighborY="-100000">
        <dgm:presLayoutVars>
          <dgm:bulletEnabled val="1"/>
        </dgm:presLayoutVars>
      </dgm:prSet>
      <dgm:spPr/>
    </dgm:pt>
  </dgm:ptLst>
  <dgm:cxnLst>
    <dgm:cxn modelId="{D7EB3D21-2149-5042-89DE-92F1DC096C5E}" type="presOf" srcId="{BDC89ABB-B3A9-A943-83EE-70763175F72B}" destId="{C7549D7E-154C-4F09-8542-63B7C1B4F187}" srcOrd="0" destOrd="0" presId="urn:microsoft.com/office/officeart/2005/8/layout/process5"/>
    <dgm:cxn modelId="{C1554227-92A3-D846-82D2-A46CA74A2850}" type="presOf" srcId="{E5EC3A85-62C7-6F44-8F06-B98AD4CB78EB}" destId="{5A416B57-20BC-4D5B-8048-1145C3349C09}" srcOrd="0" destOrd="0" presId="urn:microsoft.com/office/officeart/2005/8/layout/process5"/>
    <dgm:cxn modelId="{9DD46D29-3CCA-3C45-A579-EEAD770BB47B}" type="presOf" srcId="{9EDDDAC8-E122-6843-ACCE-C6705DC4B999}" destId="{292752F6-997D-46E0-9174-52CA12B17B97}" srcOrd="1" destOrd="0" presId="urn:microsoft.com/office/officeart/2005/8/layout/process5"/>
    <dgm:cxn modelId="{54D43D2D-E88C-B846-8394-998BB241B8E3}" type="presOf" srcId="{3CE90F2D-C36D-F449-868F-2FB7EFB7EF81}" destId="{99732C4B-9C8E-49EA-9EB0-B964B359B35A}" srcOrd="0" destOrd="0" presId="urn:microsoft.com/office/officeart/2005/8/layout/process5"/>
    <dgm:cxn modelId="{55020B60-4335-704D-92C4-B1C7DC699D52}" type="presOf" srcId="{0F84829D-E617-3748-94DF-8C1EC5C358FF}" destId="{C745406B-7889-44C7-9E24-CED620C4A91C}" srcOrd="1" destOrd="0" presId="urn:microsoft.com/office/officeart/2005/8/layout/process5"/>
    <dgm:cxn modelId="{B954FB64-E490-F44A-B783-F71FB6622BD4}" type="presOf" srcId="{CB908DAF-34EA-2C44-9D19-3FDD360B1BB3}" destId="{C4C3D057-3D21-4424-A299-750D6842D48B}" srcOrd="0" destOrd="0" presId="urn:microsoft.com/office/officeart/2005/8/layout/process5"/>
    <dgm:cxn modelId="{B2D39D68-2C11-984F-8FB2-34C4B48DCD33}" type="presOf" srcId="{60E1B8C8-EACC-5D41-BD6D-8D2901169C99}" destId="{70DB0DEB-08C2-43C8-B5ED-4856DF4589D8}" srcOrd="0" destOrd="0" presId="urn:microsoft.com/office/officeart/2005/8/layout/process5"/>
    <dgm:cxn modelId="{9654FF49-9085-F94C-BB98-D09EAEDBCA72}" srcId="{AF83C7A4-5874-EA4B-9624-386CC4CD914C}" destId="{91F3654C-2B5F-8445-B0EE-5710373BCCD8}" srcOrd="3" destOrd="0" parTransId="{6CE98746-E98A-9840-8B59-3F2B08149D4C}" sibTransId="{D24A668E-A92B-0840-A144-205ACC6B8CD1}"/>
    <dgm:cxn modelId="{4F282B4A-87D0-A543-956B-996D5BF6176B}" type="presOf" srcId="{9EDDDAC8-E122-6843-ACCE-C6705DC4B999}" destId="{932B4A50-1B0A-4047-9B7F-17AC191484E2}" srcOrd="0" destOrd="0" presId="urn:microsoft.com/office/officeart/2005/8/layout/process5"/>
    <dgm:cxn modelId="{8147184B-7655-4D4D-8500-4F50D53D8850}" type="presOf" srcId="{E7596BF6-5950-1242-A0C3-53E37FF7F708}" destId="{FCB34E1D-A08C-47D6-832F-78CF0A7D4A0D}" srcOrd="0" destOrd="0" presId="urn:microsoft.com/office/officeart/2005/8/layout/process5"/>
    <dgm:cxn modelId="{92D8B34B-F695-4D47-990D-C8E664A37599}" type="presOf" srcId="{26D7F1AC-D04F-2343-9486-3D6B498AE2B8}" destId="{27AF5AFF-0C2A-4D03-805B-C5372230BB7F}" srcOrd="0" destOrd="0" presId="urn:microsoft.com/office/officeart/2005/8/layout/process5"/>
    <dgm:cxn modelId="{9615C44C-121C-C146-9253-0959BFE08177}" type="presOf" srcId="{0F84829D-E617-3748-94DF-8C1EC5C358FF}" destId="{FF7D3440-EFAC-4213-AD4B-E8DA71B003CE}" srcOrd="0" destOrd="0" presId="urn:microsoft.com/office/officeart/2005/8/layout/process5"/>
    <dgm:cxn modelId="{9BEDE377-51A6-DA47-A87A-852B1ECD206A}" type="presOf" srcId="{CBAB665B-B7E9-414C-861C-719377EF5152}" destId="{694E744D-6458-4EAC-90E6-12128841C521}" srcOrd="0" destOrd="0" presId="urn:microsoft.com/office/officeart/2005/8/layout/process5"/>
    <dgm:cxn modelId="{C285FB7B-5218-B940-BF08-2397D9F86151}" srcId="{AF83C7A4-5874-EA4B-9624-386CC4CD914C}" destId="{26D7F1AC-D04F-2343-9486-3D6B498AE2B8}" srcOrd="0" destOrd="0" parTransId="{EF9C07B8-8E43-474E-890C-7CB90A87D296}" sibTransId="{E5EC3A85-62C7-6F44-8F06-B98AD4CB78EB}"/>
    <dgm:cxn modelId="{DCA0A18A-0FF4-EC42-90CD-9E8968ECEB34}" srcId="{AF83C7A4-5874-EA4B-9624-386CC4CD914C}" destId="{CB908DAF-34EA-2C44-9D19-3FDD360B1BB3}" srcOrd="6" destOrd="0" parTransId="{3D00F5B1-CC3E-2644-BD17-9EEA26F36038}" sibTransId="{0CD818FF-581C-6D46-B7AB-4E86A24C6FE2}"/>
    <dgm:cxn modelId="{234BEF92-5D09-8943-872E-EAA1F3F937D5}" type="presOf" srcId="{F3CE930A-6DA6-7149-B602-E4686BFA74B4}" destId="{83234F80-5167-4814-B5BC-FBD53D0BC2A0}" srcOrd="0" destOrd="0" presId="urn:microsoft.com/office/officeart/2005/8/layout/process5"/>
    <dgm:cxn modelId="{2A3AFB94-003A-7045-8ED8-754AE7410F48}" type="presOf" srcId="{D24A668E-A92B-0840-A144-205ACC6B8CD1}" destId="{B26316D8-5820-4950-8543-0236619DF17D}" srcOrd="1" destOrd="0" presId="urn:microsoft.com/office/officeart/2005/8/layout/process5"/>
    <dgm:cxn modelId="{8B71D59E-1C72-D245-8835-552632A8AB18}" type="presOf" srcId="{3CE90F2D-C36D-F449-868F-2FB7EFB7EF81}" destId="{88DE23DE-1DD8-4D0D-A23E-7D9BFA6AC17B}" srcOrd="1" destOrd="0" presId="urn:microsoft.com/office/officeart/2005/8/layout/process5"/>
    <dgm:cxn modelId="{254D31A0-6504-364F-A7A1-EAD6D8E924B3}" srcId="{AF83C7A4-5874-EA4B-9624-386CC4CD914C}" destId="{BDC89ABB-B3A9-A943-83EE-70763175F72B}" srcOrd="1" destOrd="0" parTransId="{A2C28509-F450-1D4A-90D2-A4B040FF17CF}" sibTransId="{3CE90F2D-C36D-F449-868F-2FB7EFB7EF81}"/>
    <dgm:cxn modelId="{116EB4AF-9008-7F43-ABAC-10FB49E33D77}" srcId="{AF83C7A4-5874-EA4B-9624-386CC4CD914C}" destId="{CBAB665B-B7E9-414C-861C-719377EF5152}" srcOrd="2" destOrd="0" parTransId="{99CBEA17-6A14-364F-89A8-D080B85B6DD2}" sibTransId="{0F84829D-E617-3748-94DF-8C1EC5C358FF}"/>
    <dgm:cxn modelId="{A59110C2-7078-8044-8762-0A5AA4D1F6DA}" srcId="{AF83C7A4-5874-EA4B-9624-386CC4CD914C}" destId="{F3CE930A-6DA6-7149-B602-E4686BFA74B4}" srcOrd="5" destOrd="0" parTransId="{0F32E3F2-C805-944C-AC7F-6BFEEB20D243}" sibTransId="{9EDDDAC8-E122-6843-ACCE-C6705DC4B999}"/>
    <dgm:cxn modelId="{296D20CB-A2C4-A34C-90E7-ACAC183AD882}" type="presOf" srcId="{E7596BF6-5950-1242-A0C3-53E37FF7F708}" destId="{5839990D-20D8-40B7-B5BC-A178142D461A}" srcOrd="1" destOrd="0" presId="urn:microsoft.com/office/officeart/2005/8/layout/process5"/>
    <dgm:cxn modelId="{4C9E7BCB-AD6F-0B45-A5CC-2A55B7A210D2}" type="presOf" srcId="{91F3654C-2B5F-8445-B0EE-5710373BCCD8}" destId="{22A48457-424D-48DF-A35D-BE31952E6679}" srcOrd="0" destOrd="0" presId="urn:microsoft.com/office/officeart/2005/8/layout/process5"/>
    <dgm:cxn modelId="{7B9390CF-DABD-E242-B4F2-2B172A6F2AF4}" type="presOf" srcId="{E5EC3A85-62C7-6F44-8F06-B98AD4CB78EB}" destId="{EAF927AA-A91B-47E8-BA6C-01B980DFA788}" srcOrd="1" destOrd="0" presId="urn:microsoft.com/office/officeart/2005/8/layout/process5"/>
    <dgm:cxn modelId="{4E0F77D5-22ED-E347-821A-EAC56D41A851}" srcId="{AF83C7A4-5874-EA4B-9624-386CC4CD914C}" destId="{60E1B8C8-EACC-5D41-BD6D-8D2901169C99}" srcOrd="4" destOrd="0" parTransId="{7BA9C3D3-ADCC-5543-B452-0462395151BC}" sibTransId="{E7596BF6-5950-1242-A0C3-53E37FF7F708}"/>
    <dgm:cxn modelId="{67678FF0-D525-A14E-8442-280BB54AAF1C}" type="presOf" srcId="{AF83C7A4-5874-EA4B-9624-386CC4CD914C}" destId="{41E291ED-C4C3-4B6C-BA13-473D49D1FA06}" srcOrd="0" destOrd="0" presId="urn:microsoft.com/office/officeart/2005/8/layout/process5"/>
    <dgm:cxn modelId="{498CBAF2-4A7C-9446-9ED9-4D299DF25806}" type="presOf" srcId="{D24A668E-A92B-0840-A144-205ACC6B8CD1}" destId="{A9956409-7229-468D-A15C-CB9ECE211615}" srcOrd="0" destOrd="0" presId="urn:microsoft.com/office/officeart/2005/8/layout/process5"/>
    <dgm:cxn modelId="{CFFCDAAD-26D6-4A47-AF23-E08BD57B99FF}" type="presParOf" srcId="{41E291ED-C4C3-4B6C-BA13-473D49D1FA06}" destId="{27AF5AFF-0C2A-4D03-805B-C5372230BB7F}" srcOrd="0" destOrd="0" presId="urn:microsoft.com/office/officeart/2005/8/layout/process5"/>
    <dgm:cxn modelId="{7577585F-AB59-6946-B869-53D5EEE19AC3}" type="presParOf" srcId="{41E291ED-C4C3-4B6C-BA13-473D49D1FA06}" destId="{5A416B57-20BC-4D5B-8048-1145C3349C09}" srcOrd="1" destOrd="0" presId="urn:microsoft.com/office/officeart/2005/8/layout/process5"/>
    <dgm:cxn modelId="{E6FC74DF-E0B0-6E47-A8FB-980861C4695E}" type="presParOf" srcId="{5A416B57-20BC-4D5B-8048-1145C3349C09}" destId="{EAF927AA-A91B-47E8-BA6C-01B980DFA788}" srcOrd="0" destOrd="0" presId="urn:microsoft.com/office/officeart/2005/8/layout/process5"/>
    <dgm:cxn modelId="{7B98343C-B6F8-1845-A473-3CE277BDC373}" type="presParOf" srcId="{41E291ED-C4C3-4B6C-BA13-473D49D1FA06}" destId="{C7549D7E-154C-4F09-8542-63B7C1B4F187}" srcOrd="2" destOrd="0" presId="urn:microsoft.com/office/officeart/2005/8/layout/process5"/>
    <dgm:cxn modelId="{975CD4FD-829B-E54D-AA12-DAD88BC1232F}" type="presParOf" srcId="{41E291ED-C4C3-4B6C-BA13-473D49D1FA06}" destId="{99732C4B-9C8E-49EA-9EB0-B964B359B35A}" srcOrd="3" destOrd="0" presId="urn:microsoft.com/office/officeart/2005/8/layout/process5"/>
    <dgm:cxn modelId="{C9CCC1A3-007F-A649-B050-B4A68D15883C}" type="presParOf" srcId="{99732C4B-9C8E-49EA-9EB0-B964B359B35A}" destId="{88DE23DE-1DD8-4D0D-A23E-7D9BFA6AC17B}" srcOrd="0" destOrd="0" presId="urn:microsoft.com/office/officeart/2005/8/layout/process5"/>
    <dgm:cxn modelId="{D9635CDC-D10D-9C43-83AF-47BA65F87E6A}" type="presParOf" srcId="{41E291ED-C4C3-4B6C-BA13-473D49D1FA06}" destId="{694E744D-6458-4EAC-90E6-12128841C521}" srcOrd="4" destOrd="0" presId="urn:microsoft.com/office/officeart/2005/8/layout/process5"/>
    <dgm:cxn modelId="{7E58906A-75E4-1E43-8DB7-048588B52FA9}" type="presParOf" srcId="{41E291ED-C4C3-4B6C-BA13-473D49D1FA06}" destId="{FF7D3440-EFAC-4213-AD4B-E8DA71B003CE}" srcOrd="5" destOrd="0" presId="urn:microsoft.com/office/officeart/2005/8/layout/process5"/>
    <dgm:cxn modelId="{5BAB974E-93A1-D04A-8D42-20358C5B17DD}" type="presParOf" srcId="{FF7D3440-EFAC-4213-AD4B-E8DA71B003CE}" destId="{C745406B-7889-44C7-9E24-CED620C4A91C}" srcOrd="0" destOrd="0" presId="urn:microsoft.com/office/officeart/2005/8/layout/process5"/>
    <dgm:cxn modelId="{8B559BF4-CA64-2649-A79D-0D81E3710A35}" type="presParOf" srcId="{41E291ED-C4C3-4B6C-BA13-473D49D1FA06}" destId="{22A48457-424D-48DF-A35D-BE31952E6679}" srcOrd="6" destOrd="0" presId="urn:microsoft.com/office/officeart/2005/8/layout/process5"/>
    <dgm:cxn modelId="{62302ED6-6E3C-1D45-A51F-64547FDFD8B6}" type="presParOf" srcId="{41E291ED-C4C3-4B6C-BA13-473D49D1FA06}" destId="{A9956409-7229-468D-A15C-CB9ECE211615}" srcOrd="7" destOrd="0" presId="urn:microsoft.com/office/officeart/2005/8/layout/process5"/>
    <dgm:cxn modelId="{493674DE-E79B-CB44-9B65-8B34F4E90959}" type="presParOf" srcId="{A9956409-7229-468D-A15C-CB9ECE211615}" destId="{B26316D8-5820-4950-8543-0236619DF17D}" srcOrd="0" destOrd="0" presId="urn:microsoft.com/office/officeart/2005/8/layout/process5"/>
    <dgm:cxn modelId="{44C714E2-E2A3-9945-A0B9-54DD0218621F}" type="presParOf" srcId="{41E291ED-C4C3-4B6C-BA13-473D49D1FA06}" destId="{70DB0DEB-08C2-43C8-B5ED-4856DF4589D8}" srcOrd="8" destOrd="0" presId="urn:microsoft.com/office/officeart/2005/8/layout/process5"/>
    <dgm:cxn modelId="{41A53DDB-4930-124F-A0E9-476F093458C4}" type="presParOf" srcId="{41E291ED-C4C3-4B6C-BA13-473D49D1FA06}" destId="{FCB34E1D-A08C-47D6-832F-78CF0A7D4A0D}" srcOrd="9" destOrd="0" presId="urn:microsoft.com/office/officeart/2005/8/layout/process5"/>
    <dgm:cxn modelId="{58E2769B-CAED-D546-98DD-CEEC87877E87}" type="presParOf" srcId="{FCB34E1D-A08C-47D6-832F-78CF0A7D4A0D}" destId="{5839990D-20D8-40B7-B5BC-A178142D461A}" srcOrd="0" destOrd="0" presId="urn:microsoft.com/office/officeart/2005/8/layout/process5"/>
    <dgm:cxn modelId="{449159DA-FE86-D344-B4C1-ABBA687E12AF}" type="presParOf" srcId="{41E291ED-C4C3-4B6C-BA13-473D49D1FA06}" destId="{83234F80-5167-4814-B5BC-FBD53D0BC2A0}" srcOrd="10" destOrd="0" presId="urn:microsoft.com/office/officeart/2005/8/layout/process5"/>
    <dgm:cxn modelId="{286A2C50-0A19-F74E-ADEF-F752E0196EE9}" type="presParOf" srcId="{41E291ED-C4C3-4B6C-BA13-473D49D1FA06}" destId="{932B4A50-1B0A-4047-9B7F-17AC191484E2}" srcOrd="11" destOrd="0" presId="urn:microsoft.com/office/officeart/2005/8/layout/process5"/>
    <dgm:cxn modelId="{6BF18068-CD94-9643-8BD7-FE4B7B7F3392}" type="presParOf" srcId="{932B4A50-1B0A-4047-9B7F-17AC191484E2}" destId="{292752F6-997D-46E0-9174-52CA12B17B97}" srcOrd="0" destOrd="0" presId="urn:microsoft.com/office/officeart/2005/8/layout/process5"/>
    <dgm:cxn modelId="{CB440A78-6E5E-2041-AB8C-DC64D5B422DE}" type="presParOf" srcId="{41E291ED-C4C3-4B6C-BA13-473D49D1FA06}" destId="{C4C3D057-3D21-4424-A299-750D6842D48B}" srcOrd="12"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C8EEA-CBB2-224E-8874-2115E1175457}">
      <dsp:nvSpPr>
        <dsp:cNvPr id="0" name=""/>
        <dsp:cNvSpPr/>
      </dsp:nvSpPr>
      <dsp:spPr>
        <a:xfrm>
          <a:off x="787" y="0"/>
          <a:ext cx="1679806" cy="7822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Substrate</a:t>
          </a:r>
        </a:p>
      </dsp:txBody>
      <dsp:txXfrm>
        <a:off x="23698" y="22911"/>
        <a:ext cx="1633984" cy="736434"/>
      </dsp:txXfrm>
    </dsp:sp>
    <dsp:sp modelId="{E8EA51FF-16E0-DD44-94C5-152C9D9C8AE0}">
      <dsp:nvSpPr>
        <dsp:cNvPr id="0" name=""/>
        <dsp:cNvSpPr/>
      </dsp:nvSpPr>
      <dsp:spPr>
        <a:xfrm>
          <a:off x="1761008" y="182831"/>
          <a:ext cx="531251" cy="416592"/>
        </a:xfrm>
        <a:prstGeom prst="rightArrow">
          <a:avLst>
            <a:gd name="adj1" fmla="val 60000"/>
            <a:gd name="adj2" fmla="val 50000"/>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761008" y="266149"/>
        <a:ext cx="406273" cy="249956"/>
      </dsp:txXfrm>
    </dsp:sp>
    <dsp:sp modelId="{A724A9D9-B184-EF45-BD99-D13E770A0F9F}">
      <dsp:nvSpPr>
        <dsp:cNvPr id="0" name=""/>
        <dsp:cNvSpPr/>
      </dsp:nvSpPr>
      <dsp:spPr>
        <a:xfrm>
          <a:off x="2352516" y="0"/>
          <a:ext cx="1679806" cy="7822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Product</a:t>
          </a:r>
        </a:p>
      </dsp:txBody>
      <dsp:txXfrm>
        <a:off x="2375427" y="22911"/>
        <a:ext cx="1633984" cy="736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F5AFF-0C2A-4D03-805B-C5372230BB7F}">
      <dsp:nvSpPr>
        <dsp:cNvPr id="0" name=""/>
        <dsp:cNvSpPr/>
      </dsp:nvSpPr>
      <dsp:spPr>
        <a:xfrm>
          <a:off x="3363" y="68295"/>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Substrate</a:t>
          </a:r>
        </a:p>
      </dsp:txBody>
      <dsp:txXfrm>
        <a:off x="29203" y="94135"/>
        <a:ext cx="1418713" cy="830556"/>
      </dsp:txXfrm>
    </dsp:sp>
    <dsp:sp modelId="{5A416B57-20BC-4D5B-8048-1145C3349C09}">
      <dsp:nvSpPr>
        <dsp:cNvPr id="0" name=""/>
        <dsp:cNvSpPr/>
      </dsp:nvSpPr>
      <dsp:spPr>
        <a:xfrm rot="3796765">
          <a:off x="927257" y="1076185"/>
          <a:ext cx="376796"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981663" y="1075957"/>
        <a:ext cx="218795" cy="267399"/>
      </dsp:txXfrm>
    </dsp:sp>
    <dsp:sp modelId="{C7549D7E-154C-4F09-8542-63B7C1B4F187}">
      <dsp:nvSpPr>
        <dsp:cNvPr id="0" name=""/>
        <dsp:cNvSpPr/>
      </dsp:nvSpPr>
      <dsp:spPr>
        <a:xfrm>
          <a:off x="767144" y="1585547"/>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Intermediate A</a:t>
          </a:r>
        </a:p>
      </dsp:txBody>
      <dsp:txXfrm>
        <a:off x="792984" y="1611387"/>
        <a:ext cx="1418713" cy="830556"/>
      </dsp:txXfrm>
    </dsp:sp>
    <dsp:sp modelId="{99732C4B-9C8E-49EA-9EB0-B964B359B35A}">
      <dsp:nvSpPr>
        <dsp:cNvPr id="0" name=""/>
        <dsp:cNvSpPr/>
      </dsp:nvSpPr>
      <dsp:spPr>
        <a:xfrm rot="18520635">
          <a:off x="1886658" y="1093071"/>
          <a:ext cx="434140"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1960148" y="1155730"/>
        <a:ext cx="218795" cy="324743"/>
      </dsp:txXfrm>
    </dsp:sp>
    <dsp:sp modelId="{694E744D-6458-4EAC-90E6-12128841C521}">
      <dsp:nvSpPr>
        <dsp:cNvPr id="0" name=""/>
        <dsp:cNvSpPr/>
      </dsp:nvSpPr>
      <dsp:spPr>
        <a:xfrm>
          <a:off x="1985277" y="63831"/>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Intermediate B</a:t>
          </a:r>
        </a:p>
      </dsp:txBody>
      <dsp:txXfrm>
        <a:off x="2011117" y="89671"/>
        <a:ext cx="1418713" cy="830556"/>
      </dsp:txXfrm>
    </dsp:sp>
    <dsp:sp modelId="{FF7D3440-EFAC-4213-AD4B-E8DA71B003CE}">
      <dsp:nvSpPr>
        <dsp:cNvPr id="0" name=""/>
        <dsp:cNvSpPr/>
      </dsp:nvSpPr>
      <dsp:spPr>
        <a:xfrm rot="3661593">
          <a:off x="2942747" y="1073886"/>
          <a:ext cx="387411"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3000558" y="1069355"/>
        <a:ext cx="218795" cy="278014"/>
      </dsp:txXfrm>
    </dsp:sp>
    <dsp:sp modelId="{22A48457-424D-48DF-A35D-BE31952E6679}">
      <dsp:nvSpPr>
        <dsp:cNvPr id="0" name=""/>
        <dsp:cNvSpPr/>
      </dsp:nvSpPr>
      <dsp:spPr>
        <a:xfrm>
          <a:off x="2827857" y="1585547"/>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Intermediate C</a:t>
          </a:r>
        </a:p>
      </dsp:txBody>
      <dsp:txXfrm>
        <a:off x="2853697" y="1611387"/>
        <a:ext cx="1418713" cy="830556"/>
      </dsp:txXfrm>
    </dsp:sp>
    <dsp:sp modelId="{A9956409-7229-468D-A15C-CB9ECE211615}">
      <dsp:nvSpPr>
        <dsp:cNvPr id="0" name=""/>
        <dsp:cNvSpPr/>
      </dsp:nvSpPr>
      <dsp:spPr>
        <a:xfrm rot="18272330">
          <a:off x="3874453" y="1091426"/>
          <a:ext cx="413626"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3940856" y="1166697"/>
        <a:ext cx="218795" cy="304229"/>
      </dsp:txXfrm>
    </dsp:sp>
    <dsp:sp modelId="{70DB0DEB-08C2-43C8-B5ED-4856DF4589D8}">
      <dsp:nvSpPr>
        <dsp:cNvPr id="0" name=""/>
        <dsp:cNvSpPr/>
      </dsp:nvSpPr>
      <dsp:spPr>
        <a:xfrm>
          <a:off x="3877556" y="60440"/>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Intermediate D</a:t>
          </a:r>
        </a:p>
      </dsp:txBody>
      <dsp:txXfrm>
        <a:off x="3903396" y="86280"/>
        <a:ext cx="1418713" cy="830556"/>
      </dsp:txXfrm>
    </dsp:sp>
    <dsp:sp modelId="{FCB34E1D-A08C-47D6-832F-78CF0A7D4A0D}">
      <dsp:nvSpPr>
        <dsp:cNvPr id="0" name=""/>
        <dsp:cNvSpPr/>
      </dsp:nvSpPr>
      <dsp:spPr>
        <a:xfrm rot="3634870">
          <a:off x="4841413" y="1077329"/>
          <a:ext cx="397670"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903983" y="1067876"/>
        <a:ext cx="218795" cy="288273"/>
      </dsp:txXfrm>
    </dsp:sp>
    <dsp:sp modelId="{83234F80-5167-4814-B5BC-FBD53D0BC2A0}">
      <dsp:nvSpPr>
        <dsp:cNvPr id="0" name=""/>
        <dsp:cNvSpPr/>
      </dsp:nvSpPr>
      <dsp:spPr>
        <a:xfrm>
          <a:off x="4743603" y="1596246"/>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Intermediate E</a:t>
          </a:r>
        </a:p>
      </dsp:txBody>
      <dsp:txXfrm>
        <a:off x="4769443" y="1622086"/>
        <a:ext cx="1418713" cy="830556"/>
      </dsp:txXfrm>
    </dsp:sp>
    <dsp:sp modelId="{932B4A50-1B0A-4047-9B7F-17AC191484E2}">
      <dsp:nvSpPr>
        <dsp:cNvPr id="0" name=""/>
        <dsp:cNvSpPr/>
      </dsp:nvSpPr>
      <dsp:spPr>
        <a:xfrm rot="18377640">
          <a:off x="5820543" y="1099221"/>
          <a:ext cx="426673" cy="364657"/>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5892104" y="1166998"/>
        <a:ext cx="218795" cy="317276"/>
      </dsp:txXfrm>
    </dsp:sp>
    <dsp:sp modelId="{C4C3D057-3D21-4424-A299-750D6842D48B}">
      <dsp:nvSpPr>
        <dsp:cNvPr id="0" name=""/>
        <dsp:cNvSpPr/>
      </dsp:nvSpPr>
      <dsp:spPr>
        <a:xfrm>
          <a:off x="5868058" y="65151"/>
          <a:ext cx="1470393" cy="8822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Product</a:t>
          </a:r>
        </a:p>
      </dsp:txBody>
      <dsp:txXfrm>
        <a:off x="5893898" y="90991"/>
        <a:ext cx="1418713" cy="8305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0A885-42BD-8141-8196-8B6F4606AD37}"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9A07B-FE0E-9C43-9C8C-9EBF9F113EA8}" type="slidenum">
              <a:rPr lang="en-US" smtClean="0"/>
              <a:t>‹#›</a:t>
            </a:fld>
            <a:endParaRPr lang="en-US"/>
          </a:p>
        </p:txBody>
      </p:sp>
    </p:spTree>
    <p:extLst>
      <p:ext uri="{BB962C8B-B14F-4D97-AF65-F5344CB8AC3E}">
        <p14:creationId xmlns:p14="http://schemas.microsoft.com/office/powerpoint/2010/main" val="179700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xlink.rsc.org/?doi=10.1039/C2GC36064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ripps.edu/barbas/pdf/Barbas90JACS.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A07B-FE0E-9C43-9C8C-9EBF9F113EA8}" type="slidenum">
              <a:rPr lang="en-US" smtClean="0"/>
              <a:t>3</a:t>
            </a:fld>
            <a:endParaRPr lang="en-US"/>
          </a:p>
        </p:txBody>
      </p:sp>
    </p:spTree>
    <p:extLst>
      <p:ext uri="{BB962C8B-B14F-4D97-AF65-F5344CB8AC3E}">
        <p14:creationId xmlns:p14="http://schemas.microsoft.com/office/powerpoint/2010/main" val="364369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26"/>
          <p:cNvSpPr>
            <a:spLocks noGrp="1" noRot="1" noChangeAspect="1" noChangeArrowheads="1" noTextEdit="1"/>
          </p:cNvSpPr>
          <p:nvPr>
            <p:ph type="sldImg"/>
          </p:nvPr>
        </p:nvSpPr>
        <p:spPr>
          <a:ln/>
        </p:spPr>
      </p:sp>
      <p:sp>
        <p:nvSpPr>
          <p:cNvPr id="8499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56853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p:cNvSpPr>
          <p:nvPr>
            <p:ph type="sldImg"/>
          </p:nvPr>
        </p:nvSpPr>
        <p:spPr>
          <a:xfrm>
            <a:off x="381000" y="685800"/>
            <a:ext cx="6096000" cy="3429000"/>
          </a:xfrm>
          <a:solidFill>
            <a:srgbClr val="FFFFFF"/>
          </a:solidFill>
          <a:ln/>
        </p:spPr>
      </p:sp>
      <p:sp>
        <p:nvSpPr>
          <p:cNvPr id="122883" name="Rectangle 3"/>
          <p:cNvSpPr>
            <a:spLocks noGrp="1" noChangeArrowheads="1"/>
          </p:cNvSpPr>
          <p:nvPr>
            <p:ph type="body" idx="1"/>
          </p:nvPr>
        </p:nvSpPr>
        <p:spPr>
          <a:xfrm>
            <a:off x="685800" y="4344108"/>
            <a:ext cx="5486400" cy="4114643"/>
          </a:xfrm>
          <a:solidFill>
            <a:srgbClr val="FFFFFF"/>
          </a:solidFill>
          <a:ln>
            <a:solidFill>
              <a:srgbClr val="000000"/>
            </a:solidFill>
          </a:ln>
          <a:extLst>
            <a:ext uri="{FAA26D3D-D897-4be2-8F04-BA451C77F1D7}">
              <ma14:placeholderFlag xmlns="" xmlns:ma14="http://schemas.microsoft.com/office/mac/drawingml/2011/main" val="1"/>
            </a:ext>
          </a:extLst>
        </p:spPr>
        <p:txBody>
          <a:bodyPr lIns="90452" tIns="45226" rIns="90452" bIns="45226"/>
          <a:lstStyle/>
          <a:p>
            <a:endParaRPr lang="en-US">
              <a:latin typeface="Times New Roman" charset="0"/>
            </a:endParaRPr>
          </a:p>
        </p:txBody>
      </p:sp>
    </p:spTree>
    <p:extLst>
      <p:ext uri="{BB962C8B-B14F-4D97-AF65-F5344CB8AC3E}">
        <p14:creationId xmlns:p14="http://schemas.microsoft.com/office/powerpoint/2010/main" val="358175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a:t>DDT was used in the second half of World War II to control malaria and typhus among civilians and troops. After the war, DDT was made available for use as an agricultural insecticide and its production and use duly increased. Müller was awarded the Nobel Prize in Physiology or Medicine "for his discovery of the high efficiency of DDT as a contact poison against several arthropods" in 1948</a:t>
            </a:r>
          </a:p>
          <a:p>
            <a:pPr lvl="0">
              <a:defRPr sz="1800"/>
            </a:pPr>
            <a:endParaRPr lang="en-US" sz="1200" dirty="0"/>
          </a:p>
          <a:p>
            <a:pPr lvl="0">
              <a:defRPr sz="1800"/>
            </a:pPr>
            <a:r>
              <a:rPr lang="en-US" sz="1200" dirty="0"/>
              <a:t>Unfortunately it’s effect on birds was not tested. Research have shown that for certain species, DDT causes the thinning of eggshells which led almost to species extinction.</a:t>
            </a:r>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39</a:t>
            </a:fld>
            <a:endParaRPr lang="en-US"/>
          </a:p>
        </p:txBody>
      </p:sp>
    </p:spTree>
    <p:extLst>
      <p:ext uri="{BB962C8B-B14F-4D97-AF65-F5344CB8AC3E}">
        <p14:creationId xmlns:p14="http://schemas.microsoft.com/office/powerpoint/2010/main" val="96941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026"/>
          <p:cNvSpPr>
            <a:spLocks noGrp="1" noRot="1" noChangeAspect="1" noChangeArrowheads="1" noTextEdit="1"/>
          </p:cNvSpPr>
          <p:nvPr>
            <p:ph type="sldImg"/>
          </p:nvPr>
        </p:nvSpPr>
        <p:spPr>
          <a:ln/>
        </p:spPr>
      </p:sp>
      <p:sp>
        <p:nvSpPr>
          <p:cNvPr id="8909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93024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i="0" u="none" strike="noStrike" kern="1200" dirty="0">
                <a:solidFill>
                  <a:schemeClr val="tx1"/>
                </a:solidFill>
                <a:effectLst/>
                <a:latin typeface="+mn-lt"/>
                <a:ea typeface="+mn-ea"/>
                <a:cs typeface="+mn-cs"/>
                <a:hlinkClick r:id="rId3"/>
              </a:rPr>
              <a:t>A convenient guide to help select replacement solvents for dichloromethane in chromatography</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Joshua P. </a:t>
            </a:r>
            <a:r>
              <a:rPr lang="en-US" sz="1200" b="0" i="0" kern="1200" dirty="0" err="1">
                <a:solidFill>
                  <a:schemeClr val="tx1"/>
                </a:solidFill>
                <a:effectLst/>
                <a:latin typeface="+mn-lt"/>
                <a:ea typeface="+mn-ea"/>
                <a:cs typeface="+mn-cs"/>
              </a:rPr>
              <a:t>Taygerly</a:t>
            </a:r>
            <a:r>
              <a:rPr lang="en-US" sz="1200" b="0" i="0" kern="1200" dirty="0">
                <a:solidFill>
                  <a:schemeClr val="tx1"/>
                </a:solidFill>
                <a:effectLst/>
                <a:latin typeface="+mn-lt"/>
                <a:ea typeface="+mn-ea"/>
                <a:cs typeface="+mn-cs"/>
              </a:rPr>
              <a:t>, Larry M. Miller, Alicia Yee and Emily A. Peterson, </a:t>
            </a:r>
            <a:r>
              <a:rPr lang="en-US" sz="1200" b="0" i="1" kern="1200" dirty="0">
                <a:solidFill>
                  <a:schemeClr val="tx1"/>
                </a:solidFill>
                <a:effectLst/>
                <a:latin typeface="+mn-lt"/>
                <a:ea typeface="+mn-ea"/>
                <a:cs typeface="+mn-cs"/>
              </a:rPr>
              <a:t>Green Chem.</a:t>
            </a:r>
            <a:r>
              <a:rPr lang="en-US" sz="1200" b="0" i="0" kern="1200" dirty="0">
                <a:solidFill>
                  <a:schemeClr val="tx1"/>
                </a:solidFill>
                <a:effectLst/>
                <a:latin typeface="+mn-lt"/>
                <a:ea typeface="+mn-ea"/>
                <a:cs typeface="+mn-cs"/>
              </a:rPr>
              <a:t>, 2012, </a:t>
            </a:r>
            <a:r>
              <a:rPr lang="en-US" sz="1200" b="1" i="0" kern="1200" dirty="0">
                <a:solidFill>
                  <a:schemeClr val="tx1"/>
                </a:solidFill>
                <a:effectLst/>
                <a:latin typeface="+mn-lt"/>
                <a:ea typeface="+mn-ea"/>
                <a:cs typeface="+mn-cs"/>
              </a:rPr>
              <a:t>DOI: </a:t>
            </a:r>
            <a:r>
              <a:rPr lang="en-US" sz="1200" b="0" i="0" u="none" strike="noStrike" kern="1200" dirty="0">
                <a:solidFill>
                  <a:schemeClr val="tx1"/>
                </a:solidFill>
                <a:effectLst/>
                <a:latin typeface="+mn-lt"/>
                <a:ea typeface="+mn-ea"/>
                <a:cs typeface="+mn-cs"/>
                <a:hlinkClick r:id="rId3"/>
              </a:rPr>
              <a:t>10.1039/C2GC36064K</a:t>
            </a:r>
            <a:endParaRPr lang="en-US" dirty="0"/>
          </a:p>
        </p:txBody>
      </p:sp>
      <p:sp>
        <p:nvSpPr>
          <p:cNvPr id="4" name="Slide Number Placeholder 3"/>
          <p:cNvSpPr>
            <a:spLocks noGrp="1"/>
          </p:cNvSpPr>
          <p:nvPr>
            <p:ph type="sldNum" sz="quarter" idx="5"/>
          </p:nvPr>
        </p:nvSpPr>
        <p:spPr/>
        <p:txBody>
          <a:bodyPr/>
          <a:lstStyle/>
          <a:p>
            <a:fld id="{F4F9A07B-FE0E-9C43-9C8C-9EBF9F113EA8}" type="slidenum">
              <a:rPr lang="en-US" smtClean="0"/>
              <a:t>48</a:t>
            </a:fld>
            <a:endParaRPr lang="en-US"/>
          </a:p>
        </p:txBody>
      </p:sp>
    </p:spTree>
    <p:extLst>
      <p:ext uri="{BB962C8B-B14F-4D97-AF65-F5344CB8AC3E}">
        <p14:creationId xmlns:p14="http://schemas.microsoft.com/office/powerpoint/2010/main" val="341677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hlinkClick r:id="rId3"/>
              </a:rPr>
              <a:t>Deoxyribose-5-phosphate Aldolase as a Synthetic Catalyst'</a:t>
            </a:r>
            <a:endParaRPr lang="en-US" b="1" dirty="0"/>
          </a:p>
          <a:p>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53</a:t>
            </a:fld>
            <a:endParaRPr lang="en-US"/>
          </a:p>
        </p:txBody>
      </p:sp>
    </p:spTree>
    <p:extLst>
      <p:ext uri="{BB962C8B-B14F-4D97-AF65-F5344CB8AC3E}">
        <p14:creationId xmlns:p14="http://schemas.microsoft.com/office/powerpoint/2010/main" val="33896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https://www.maxpixel.net/Manure-Wheelbarrow-Wheelbarrows-Waste-Agriculture-2168726</a:t>
            </a:r>
          </a:p>
          <a:p>
            <a:r>
              <a:rPr lang="en-US" dirty="0"/>
              <a:t>https://pixabay.com/en/files-paper-office-paperwork-stack-1614223/</a:t>
            </a:r>
          </a:p>
          <a:p>
            <a:r>
              <a:rPr lang="en-US" dirty="0"/>
              <a:t>https://www.flickr.com/photos/pnnl/3365375855</a:t>
            </a:r>
          </a:p>
        </p:txBody>
      </p:sp>
      <p:sp>
        <p:nvSpPr>
          <p:cNvPr id="4" name="Slide Number Placeholder 3"/>
          <p:cNvSpPr>
            <a:spLocks noGrp="1"/>
          </p:cNvSpPr>
          <p:nvPr>
            <p:ph type="sldNum" sz="quarter" idx="5"/>
          </p:nvPr>
        </p:nvSpPr>
        <p:spPr/>
        <p:txBody>
          <a:bodyPr/>
          <a:lstStyle/>
          <a:p>
            <a:fld id="{F4F9A07B-FE0E-9C43-9C8C-9EBF9F113EA8}" type="slidenum">
              <a:rPr lang="en-US" smtClean="0"/>
              <a:t>64</a:t>
            </a:fld>
            <a:endParaRPr lang="en-US"/>
          </a:p>
        </p:txBody>
      </p:sp>
    </p:spTree>
    <p:extLst>
      <p:ext uri="{BB962C8B-B14F-4D97-AF65-F5344CB8AC3E}">
        <p14:creationId xmlns:p14="http://schemas.microsoft.com/office/powerpoint/2010/main" val="258613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possible, limit number of steps and unnecessary transformations. Avoid the use of protecting groups as it requires extra reagents and generates more waste.</a:t>
            </a:r>
          </a:p>
        </p:txBody>
      </p:sp>
      <p:sp>
        <p:nvSpPr>
          <p:cNvPr id="4" name="Slide Number Placeholder 3"/>
          <p:cNvSpPr>
            <a:spLocks noGrp="1"/>
          </p:cNvSpPr>
          <p:nvPr>
            <p:ph type="sldNum" sz="quarter" idx="10"/>
          </p:nvPr>
        </p:nvSpPr>
        <p:spPr/>
        <p:txBody>
          <a:bodyPr/>
          <a:lstStyle/>
          <a:p>
            <a:fld id="{CD7C5372-97A7-A34E-AB25-51A8B370B34C}" type="slidenum">
              <a:rPr lang="en-US" smtClean="0"/>
              <a:t>66</a:t>
            </a:fld>
            <a:endParaRPr lang="en-US"/>
          </a:p>
        </p:txBody>
      </p:sp>
    </p:spTree>
    <p:extLst>
      <p:ext uri="{BB962C8B-B14F-4D97-AF65-F5344CB8AC3E}">
        <p14:creationId xmlns:p14="http://schemas.microsoft.com/office/powerpoint/2010/main" val="397188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Grp="1" noRot="1" noChangeAspect="1" noChangeArrowheads="1" noTextEdit="1"/>
          </p:cNvSpPr>
          <p:nvPr>
            <p:ph type="sldImg"/>
          </p:nvPr>
        </p:nvSpPr>
        <p:spPr>
          <a:ln/>
        </p:spPr>
      </p:sp>
      <p:sp>
        <p:nvSpPr>
          <p:cNvPr id="11571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72839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Catalysts lower the</a:t>
            </a:r>
            <a:r>
              <a:rPr lang="en-US" baseline="0" dirty="0"/>
              <a:t> activation (threshold energy) in the reaction.</a:t>
            </a:r>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69</a:t>
            </a:fld>
            <a:endParaRPr lang="en-US"/>
          </a:p>
        </p:txBody>
      </p:sp>
    </p:spTree>
    <p:extLst>
      <p:ext uri="{BB962C8B-B14F-4D97-AF65-F5344CB8AC3E}">
        <p14:creationId xmlns:p14="http://schemas.microsoft.com/office/powerpoint/2010/main" val="269261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examples</a:t>
            </a:r>
            <a:r>
              <a:rPr lang="en-US" baseline="0" dirty="0"/>
              <a:t> in lesson plan for products in each industry.</a:t>
            </a:r>
            <a:endParaRPr lang="en-US" dirty="0"/>
          </a:p>
        </p:txBody>
      </p:sp>
      <p:sp>
        <p:nvSpPr>
          <p:cNvPr id="4" name="Slide Number Placeholder 3"/>
          <p:cNvSpPr>
            <a:spLocks noGrp="1"/>
          </p:cNvSpPr>
          <p:nvPr>
            <p:ph type="sldNum" sz="quarter" idx="10"/>
          </p:nvPr>
        </p:nvSpPr>
        <p:spPr/>
        <p:txBody>
          <a:bodyPr/>
          <a:lstStyle/>
          <a:p>
            <a:fld id="{F4F9A07B-FE0E-9C43-9C8C-9EBF9F113EA8}" type="slidenum">
              <a:rPr lang="en-US" smtClean="0"/>
              <a:t>6</a:t>
            </a:fld>
            <a:endParaRPr lang="en-US"/>
          </a:p>
        </p:txBody>
      </p:sp>
    </p:spTree>
    <p:extLst>
      <p:ext uri="{BB962C8B-B14F-4D97-AF65-F5344CB8AC3E}">
        <p14:creationId xmlns:p14="http://schemas.microsoft.com/office/powerpoint/2010/main" val="64082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026"/>
          <p:cNvSpPr>
            <a:spLocks noGrp="1" noRot="1" noChangeAspect="1" noChangeArrowheads="1" noTextEdit="1"/>
          </p:cNvSpPr>
          <p:nvPr>
            <p:ph type="sldImg"/>
          </p:nvPr>
        </p:nvSpPr>
        <p:spPr>
          <a:ln/>
        </p:spPr>
      </p:sp>
      <p:sp>
        <p:nvSpPr>
          <p:cNvPr id="12185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1" dirty="0"/>
              <a:t>cyclooxygenase</a:t>
            </a:r>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186436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026"/>
          <p:cNvSpPr>
            <a:spLocks noGrp="1" noRot="1" noChangeAspect="1" noChangeArrowheads="1" noTextEdit="1"/>
          </p:cNvSpPr>
          <p:nvPr>
            <p:ph type="sldImg"/>
          </p:nvPr>
        </p:nvSpPr>
        <p:spPr>
          <a:ln/>
        </p:spPr>
      </p:sp>
      <p:sp>
        <p:nvSpPr>
          <p:cNvPr id="12595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3950026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77</a:t>
            </a:fld>
            <a:endParaRPr lang="en-US"/>
          </a:p>
        </p:txBody>
      </p:sp>
    </p:spTree>
    <p:extLst>
      <p:ext uri="{BB962C8B-B14F-4D97-AF65-F5344CB8AC3E}">
        <p14:creationId xmlns:p14="http://schemas.microsoft.com/office/powerpoint/2010/main" val="132345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026"/>
          <p:cNvSpPr>
            <a:spLocks noGrp="1" noRot="1" noChangeAspect="1" noChangeArrowheads="1" noTextEdit="1"/>
          </p:cNvSpPr>
          <p:nvPr>
            <p:ph type="sldImg"/>
          </p:nvPr>
        </p:nvSpPr>
        <p:spPr>
          <a:ln/>
        </p:spPr>
      </p:sp>
      <p:sp>
        <p:nvSpPr>
          <p:cNvPr id="13005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2857421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 https://www.flickr.com/photos/tuchodi/4003359098</a:t>
            </a:r>
          </a:p>
          <a:p>
            <a:r>
              <a:rPr lang="en-US" dirty="0"/>
              <a:t>https://www.flickr.com/photos/uclmaps/9420857015</a:t>
            </a:r>
          </a:p>
        </p:txBody>
      </p:sp>
      <p:sp>
        <p:nvSpPr>
          <p:cNvPr id="4" name="Slide Number Placeholder 3"/>
          <p:cNvSpPr>
            <a:spLocks noGrp="1"/>
          </p:cNvSpPr>
          <p:nvPr>
            <p:ph type="sldNum" sz="quarter" idx="5"/>
          </p:nvPr>
        </p:nvSpPr>
        <p:spPr/>
        <p:txBody>
          <a:bodyPr/>
          <a:lstStyle/>
          <a:p>
            <a:fld id="{F4F9A07B-FE0E-9C43-9C8C-9EBF9F113EA8}" type="slidenum">
              <a:rPr lang="en-US" smtClean="0"/>
              <a:t>86</a:t>
            </a:fld>
            <a:endParaRPr lang="en-US"/>
          </a:p>
        </p:txBody>
      </p:sp>
    </p:spTree>
    <p:extLst>
      <p:ext uri="{BB962C8B-B14F-4D97-AF65-F5344CB8AC3E}">
        <p14:creationId xmlns:p14="http://schemas.microsoft.com/office/powerpoint/2010/main" val="97091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658654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46146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686542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t>Alkylation of </a:t>
            </a:r>
            <a:r>
              <a:rPr lang="en-US" dirty="0" err="1"/>
              <a:t>isobutane</a:t>
            </a:r>
            <a:r>
              <a:rPr lang="en-US" dirty="0"/>
              <a:t> with </a:t>
            </a:r>
            <a:r>
              <a:rPr lang="en-US" i="1" dirty="0"/>
              <a:t>n</a:t>
            </a:r>
            <a:r>
              <a:rPr lang="en-US" dirty="0"/>
              <a:t>-</a:t>
            </a:r>
            <a:r>
              <a:rPr lang="en-US" dirty="0" err="1"/>
              <a:t>butenes</a:t>
            </a:r>
            <a:r>
              <a:rPr lang="en-US" dirty="0"/>
              <a:t> to form highly branched </a:t>
            </a:r>
            <a:r>
              <a:rPr lang="en-US" dirty="0" err="1"/>
              <a:t>isoparaffins</a:t>
            </a:r>
            <a:r>
              <a:rPr lang="en-US" dirty="0"/>
              <a:t> is an important process in gasoline manufacture. This reaction is currently catalyzed using either liquid hydrofluoric acid or sulfuric acid. Although these liquid acids rapidly catalyze the alkylation reaction, there are a number of drawbacks associated with their use. Solid acids have been studied extensively as possible catalysts for alkylation. However, with solid acid catalysts, the catalyst deactivates rapidly with time on stream. It is been hypothesized and shown that when the reaction is carried in supercritical media, the solid acid catalyst deactivation slows down considerably; however, high temperatures are needed to bring the reaction mixture to supercritical conditions, which results in the formation of undesired products. In this study, the effects of using different operation conditions for alkylation on a USY zeolite were investigated. It was observed that the deactivation rate was slower in supercritical-phase alkylation. Carbon dioxide was used as a diluent to lower the critical temperature of the reaction mixture in the ratio 27/9/1 for carbon dioxide/isobutene/1-butene. The use of diluent favored both alkylate selectivity and coke precursor removal. </a:t>
            </a:r>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3666728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91</a:t>
            </a:fld>
            <a:endParaRPr lang="en-US"/>
          </a:p>
        </p:txBody>
      </p:sp>
    </p:spTree>
    <p:extLst>
      <p:ext uri="{BB962C8B-B14F-4D97-AF65-F5344CB8AC3E}">
        <p14:creationId xmlns:p14="http://schemas.microsoft.com/office/powerpoint/2010/main" val="124463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always be exposed to materials in some fashion,</a:t>
            </a:r>
            <a:r>
              <a:rPr lang="en-US" baseline="0" dirty="0"/>
              <a:t> however, we can try control the hazards associated to it.</a:t>
            </a:r>
            <a:endParaRPr lang="en-US" dirty="0"/>
          </a:p>
        </p:txBody>
      </p:sp>
      <p:sp>
        <p:nvSpPr>
          <p:cNvPr id="4" name="Slide Number Placeholder 3"/>
          <p:cNvSpPr>
            <a:spLocks noGrp="1"/>
          </p:cNvSpPr>
          <p:nvPr>
            <p:ph type="sldNum" sz="quarter" idx="10"/>
          </p:nvPr>
        </p:nvSpPr>
        <p:spPr/>
        <p:txBody>
          <a:bodyPr/>
          <a:lstStyle/>
          <a:p>
            <a:fld id="{F4F9A07B-FE0E-9C43-9C8C-9EBF9F113EA8}" type="slidenum">
              <a:rPr lang="en-US" smtClean="0"/>
              <a:t>8</a:t>
            </a:fld>
            <a:endParaRPr lang="en-US"/>
          </a:p>
        </p:txBody>
      </p:sp>
    </p:spTree>
    <p:extLst>
      <p:ext uri="{BB962C8B-B14F-4D97-AF65-F5344CB8AC3E}">
        <p14:creationId xmlns:p14="http://schemas.microsoft.com/office/powerpoint/2010/main" val="1387685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93</a:t>
            </a:fld>
            <a:endParaRPr lang="en-US"/>
          </a:p>
        </p:txBody>
      </p:sp>
    </p:spTree>
    <p:extLst>
      <p:ext uri="{BB962C8B-B14F-4D97-AF65-F5344CB8AC3E}">
        <p14:creationId xmlns:p14="http://schemas.microsoft.com/office/powerpoint/2010/main" val="896204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95</a:t>
            </a:fld>
            <a:endParaRPr lang="en-US"/>
          </a:p>
        </p:txBody>
      </p:sp>
    </p:spTree>
    <p:extLst>
      <p:ext uri="{BB962C8B-B14F-4D97-AF65-F5344CB8AC3E}">
        <p14:creationId xmlns:p14="http://schemas.microsoft.com/office/powerpoint/2010/main" val="66729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89556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14</a:t>
            </a:fld>
            <a:endParaRPr lang="en-US"/>
          </a:p>
        </p:txBody>
      </p:sp>
    </p:spTree>
    <p:extLst>
      <p:ext uri="{BB962C8B-B14F-4D97-AF65-F5344CB8AC3E}">
        <p14:creationId xmlns:p14="http://schemas.microsoft.com/office/powerpoint/2010/main" val="9974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15</a:t>
            </a:fld>
            <a:endParaRPr lang="en-US"/>
          </a:p>
        </p:txBody>
      </p:sp>
    </p:spTree>
    <p:extLst>
      <p:ext uri="{BB962C8B-B14F-4D97-AF65-F5344CB8AC3E}">
        <p14:creationId xmlns:p14="http://schemas.microsoft.com/office/powerpoint/2010/main" val="209445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18</a:t>
            </a:fld>
            <a:endParaRPr lang="en-US"/>
          </a:p>
        </p:txBody>
      </p:sp>
    </p:spTree>
    <p:extLst>
      <p:ext uri="{BB962C8B-B14F-4D97-AF65-F5344CB8AC3E}">
        <p14:creationId xmlns:p14="http://schemas.microsoft.com/office/powerpoint/2010/main" val="382937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026"/>
          <p:cNvSpPr>
            <a:spLocks noGrp="1" noRot="1" noChangeAspect="1" noChangeArrowheads="1" noTextEdit="1"/>
          </p:cNvSpPr>
          <p:nvPr>
            <p:ph type="sldImg"/>
          </p:nvPr>
        </p:nvSpPr>
        <p:spPr>
          <a:ln/>
        </p:spPr>
      </p:sp>
      <p:sp>
        <p:nvSpPr>
          <p:cNvPr id="13414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3507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026"/>
          <p:cNvSpPr>
            <a:spLocks noGrp="1" noRot="1" noChangeAspect="1" noChangeArrowheads="1" noTextEdit="1"/>
          </p:cNvSpPr>
          <p:nvPr>
            <p:ph type="sldImg"/>
          </p:nvPr>
        </p:nvSpPr>
        <p:spPr>
          <a:ln/>
        </p:spPr>
      </p:sp>
      <p:sp>
        <p:nvSpPr>
          <p:cNvPr id="134146"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960597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30</a:t>
            </a:fld>
            <a:endParaRPr lang="en-US"/>
          </a:p>
        </p:txBody>
      </p:sp>
    </p:spTree>
    <p:extLst>
      <p:ext uri="{BB962C8B-B14F-4D97-AF65-F5344CB8AC3E}">
        <p14:creationId xmlns:p14="http://schemas.microsoft.com/office/powerpoint/2010/main" val="4059037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0"/>
            <a:ext cx="9144000" cy="937883"/>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571DB67D-8E28-5347-9922-34F103714B4A}"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p:nvPicPr>
        <p:blipFill>
          <a:blip r:embed="rId2"/>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37490" y="463064"/>
            <a:ext cx="644106"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p:nvSpPr>
        <p:spPr>
          <a:xfrm>
            <a:off x="5181596" y="877451"/>
            <a:ext cx="3674852" cy="584775"/>
          </a:xfrm>
          <a:prstGeom prst="rect">
            <a:avLst/>
          </a:prstGeom>
          <a:noFill/>
        </p:spPr>
        <p:txBody>
          <a:bodyPr wrap="square" rtlCol="0">
            <a:spAutoFit/>
          </a:bodyPr>
          <a:lstStyle/>
          <a:p>
            <a:r>
              <a:rPr lang="en-US" sz="16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6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t="33849" b="36966"/>
          <a:stretch/>
        </p:blipFill>
        <p:spPr>
          <a:xfrm>
            <a:off x="8153400" y="602713"/>
            <a:ext cx="3353709" cy="984397"/>
          </a:xfrm>
          <a:prstGeom prst="rect">
            <a:avLst/>
          </a:prstGeom>
        </p:spPr>
      </p:pic>
    </p:spTree>
    <p:extLst>
      <p:ext uri="{BB962C8B-B14F-4D97-AF65-F5344CB8AC3E}">
        <p14:creationId xmlns:p14="http://schemas.microsoft.com/office/powerpoint/2010/main" val="357846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571DB67D-8E28-5347-9922-34F103714B4A}"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610712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571DB67D-8E28-5347-9922-34F103714B4A}" type="slidenum">
              <a:rPr lang="en-US" smtClean="0"/>
              <a:t>‹#›</a:t>
            </a:fld>
            <a:endParaRPr lang="en-US"/>
          </a:p>
        </p:txBody>
      </p:sp>
    </p:spTree>
    <p:extLst>
      <p:ext uri="{BB962C8B-B14F-4D97-AF65-F5344CB8AC3E}">
        <p14:creationId xmlns:p14="http://schemas.microsoft.com/office/powerpoint/2010/main" val="27069068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1" y="342900"/>
            <a:ext cx="11089217" cy="1131888"/>
          </a:xfrm>
        </p:spPr>
        <p:txBody>
          <a:bodyPr/>
          <a:lstStyle/>
          <a:p>
            <a:r>
              <a:rPr lang="en-US"/>
              <a:t>Click to edit Master title style</a:t>
            </a:r>
          </a:p>
        </p:txBody>
      </p:sp>
      <p:sp>
        <p:nvSpPr>
          <p:cNvPr id="3" name="Text Placeholder 2"/>
          <p:cNvSpPr>
            <a:spLocks noGrp="1"/>
          </p:cNvSpPr>
          <p:nvPr>
            <p:ph type="body" sz="half" idx="1"/>
          </p:nvPr>
        </p:nvSpPr>
        <p:spPr>
          <a:xfrm>
            <a:off x="1253068" y="16129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3068" y="37465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4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19301" y="342900"/>
            <a:ext cx="11089217" cy="1131888"/>
          </a:xfrm>
        </p:spPr>
        <p:txBody>
          <a:bodyPr/>
          <a:lstStyle/>
          <a:p>
            <a:r>
              <a:rPr lang="en-US"/>
              <a:t>Click to edit Master title style</a:t>
            </a:r>
          </a:p>
        </p:txBody>
      </p:sp>
      <p:sp>
        <p:nvSpPr>
          <p:cNvPr id="3" name="Content Placeholder 2"/>
          <p:cNvSpPr>
            <a:spLocks noGrp="1"/>
          </p:cNvSpPr>
          <p:nvPr>
            <p:ph sz="half" idx="1"/>
          </p:nvPr>
        </p:nvSpPr>
        <p:spPr>
          <a:xfrm>
            <a:off x="1253068" y="16129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3068" y="37465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38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571DB67D-8E28-5347-9922-34F103714B4A}"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543975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571DB67D-8E28-5347-9922-34F103714B4A}" type="slidenum">
              <a:rPr lang="en-US" smtClean="0"/>
              <a:t>‹#›</a:t>
            </a:fld>
            <a:endParaRPr lang="en-US"/>
          </a:p>
        </p:txBody>
      </p:sp>
    </p:spTree>
    <p:extLst>
      <p:ext uri="{BB962C8B-B14F-4D97-AF65-F5344CB8AC3E}">
        <p14:creationId xmlns:p14="http://schemas.microsoft.com/office/powerpoint/2010/main" val="8857858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571DB67D-8E28-5347-9922-34F103714B4A}"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69291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571DB67D-8E28-5347-9922-34F103714B4A}"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313141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571DB67D-8E28-5347-9922-34F103714B4A}"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5"/>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p:nvCxnSpPr>
        <p:spPr>
          <a:xfrm>
            <a:off x="838200"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p:nvCxnSpPr>
        <p:spPr>
          <a:xfrm>
            <a:off x="832758" y="1418935"/>
            <a:ext cx="10521042"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897468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571DB67D-8E28-5347-9922-34F103714B4A}" type="slidenum">
              <a:rPr lang="en-US" smtClean="0"/>
              <a:t>‹#›</a:t>
            </a:fld>
            <a:endParaRPr lang="en-US"/>
          </a:p>
        </p:txBody>
      </p:sp>
    </p:spTree>
    <p:extLst>
      <p:ext uri="{BB962C8B-B14F-4D97-AF65-F5344CB8AC3E}">
        <p14:creationId xmlns:p14="http://schemas.microsoft.com/office/powerpoint/2010/main" val="9136089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571DB67D-8E28-5347-9922-34F103714B4A}" type="slidenum">
              <a:rPr lang="en-US" smtClean="0"/>
              <a:t>‹#›</a:t>
            </a:fld>
            <a:endParaRPr lang="en-US"/>
          </a:p>
        </p:txBody>
      </p:sp>
    </p:spTree>
    <p:extLst>
      <p:ext uri="{BB962C8B-B14F-4D97-AF65-F5344CB8AC3E}">
        <p14:creationId xmlns:p14="http://schemas.microsoft.com/office/powerpoint/2010/main" val="23369059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32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571DB67D-8E28-5347-9922-34F103714B4A}" type="slidenum">
              <a:rPr lang="en-US" smtClean="0"/>
              <a:t>‹#›</a:t>
            </a:fld>
            <a:endParaRPr lang="en-US"/>
          </a:p>
        </p:txBody>
      </p:sp>
    </p:spTree>
    <p:extLst>
      <p:ext uri="{BB962C8B-B14F-4D97-AF65-F5344CB8AC3E}">
        <p14:creationId xmlns:p14="http://schemas.microsoft.com/office/powerpoint/2010/main" val="38986563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p:nvGrpSpPr>
        <p:grpSpPr>
          <a:xfrm>
            <a:off x="172530" y="6294646"/>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5" cstate="print">
              <a:grayscl/>
              <a:extLst>
                <a:ext uri="{28A0092B-C50C-407E-A947-70E740481C1C}">
                  <a14:useLocalDpi xmlns:a14="http://schemas.microsoft.com/office/drawing/2010/main"/>
                </a:ext>
              </a:extLst>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6" cstate="print">
              <a:grayscl/>
              <a:extLst>
                <a:ext uri="{28A0092B-C50C-407E-A947-70E740481C1C}">
                  <a14:useLocalDpi xmlns:a14="http://schemas.microsoft.com/office/drawing/2010/main"/>
                </a:ext>
              </a:extLst>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799706"/>
            </a:xfrm>
            <a:prstGeom prst="rect">
              <a:avLst/>
            </a:prstGeom>
            <a:noFill/>
          </p:spPr>
          <p:txBody>
            <a:bodyPr wrap="square" rtlCol="0">
              <a:spAutoFit/>
            </a:bodyPr>
            <a:lstStyle/>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900"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7" cstate="print">
              <a:grayscl/>
              <a:extLst>
                <a:ext uri="{BEBA8EAE-BF5A-486C-A8C5-ECC9F3942E4B}">
                  <a14:imgProps xmlns:a14="http://schemas.microsoft.com/office/drawing/2010/main">
                    <a14:imgLayer r:embed="rId18">
                      <a14:imgEffect>
                        <a14:brightnessContrast bright="10000"/>
                      </a14:imgEffect>
                    </a14:imgLayer>
                  </a14:imgProps>
                </a:ext>
                <a:ext uri="{28A0092B-C50C-407E-A947-70E740481C1C}">
                  <a14:useLocalDpi xmlns:a14="http://schemas.microsoft.com/office/drawing/2010/main"/>
                </a:ext>
              </a:extLst>
            </a:blip>
            <a:srcRect/>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09"/>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Corbel" panose="020B0503020204020204" pitchFamily="34" charset="0"/>
              </a:defRPr>
            </a:lvl1pPr>
          </a:lstStyle>
          <a:p>
            <a:fld id="{571DB67D-8E28-5347-9922-34F103714B4A}" type="slidenum">
              <a:rPr lang="en-US" smtClean="0"/>
              <a:t>‹#›</a:t>
            </a:fld>
            <a:endParaRPr lang="en-US"/>
          </a:p>
        </p:txBody>
      </p:sp>
    </p:spTree>
    <p:extLst>
      <p:ext uri="{BB962C8B-B14F-4D97-AF65-F5344CB8AC3E}">
        <p14:creationId xmlns:p14="http://schemas.microsoft.com/office/powerpoint/2010/main" val="1091418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3.tiff"/><Relationship Id="rId5" Type="http://schemas.openxmlformats.org/officeDocument/2006/relationships/image" Target="../media/image32.e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5.emf"/><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6.xml"/><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oleObject" Target="../embeddings/oleObject7.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7.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56.emf"/><Relationship Id="rId4" Type="http://schemas.openxmlformats.org/officeDocument/2006/relationships/oleObject" Target="../embeddings/oleObject8.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59.emf"/><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2.jpg"/><Relationship Id="rId4" Type="http://schemas.openxmlformats.org/officeDocument/2006/relationships/image" Target="../media/image61.tiff"/></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9.tiff"/><Relationship Id="rId4" Type="http://schemas.openxmlformats.org/officeDocument/2006/relationships/image" Target="../media/image7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2.tiff"/></Relationships>
</file>

<file path=ppt/slides/_rels/slide9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86.tiff"/><Relationship Id="rId5" Type="http://schemas.openxmlformats.org/officeDocument/2006/relationships/image" Target="../media/image85.emf"/><Relationship Id="rId4" Type="http://schemas.openxmlformats.org/officeDocument/2006/relationships/oleObject" Target="../embeddings/oleObject11.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epa.gov/greenchemistry/presidential-green-chemistry-challenge-winners"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453" y="2653553"/>
            <a:ext cx="9247094" cy="1232928"/>
          </a:xfrm>
        </p:spPr>
        <p:txBody>
          <a:bodyPr>
            <a:normAutofit/>
          </a:bodyPr>
          <a:lstStyle/>
          <a:p>
            <a:r>
              <a:rPr lang="en-US" sz="4800" dirty="0">
                <a:latin typeface="+mn-lt"/>
                <a:ea typeface="Cambria" charset="0"/>
                <a:cs typeface="Cambria" charset="0"/>
              </a:rPr>
              <a:t>12 Principles of Green Chemistry</a:t>
            </a:r>
          </a:p>
        </p:txBody>
      </p:sp>
      <p:sp>
        <p:nvSpPr>
          <p:cNvPr id="3" name="Subtitle 2"/>
          <p:cNvSpPr>
            <a:spLocks noGrp="1"/>
          </p:cNvSpPr>
          <p:nvPr>
            <p:ph type="subTitle" idx="1"/>
          </p:nvPr>
        </p:nvSpPr>
        <p:spPr>
          <a:xfrm>
            <a:off x="1472453" y="4556372"/>
            <a:ext cx="9144000" cy="1486619"/>
          </a:xfrm>
        </p:spPr>
        <p:txBody>
          <a:bodyPr>
            <a:noAutofit/>
          </a:bodyPr>
          <a:lstStyle/>
          <a:p>
            <a:r>
              <a:rPr lang="en-US" dirty="0"/>
              <a:t>Lecture #3</a:t>
            </a:r>
          </a:p>
          <a:p>
            <a:r>
              <a:rPr lang="en-US" dirty="0"/>
              <a:t>Date:</a:t>
            </a:r>
          </a:p>
          <a:p>
            <a:r>
              <a:rPr lang="en-US" dirty="0"/>
              <a:t>Course #</a:t>
            </a:r>
          </a:p>
        </p:txBody>
      </p:sp>
    </p:spTree>
    <p:extLst>
      <p:ext uri="{BB962C8B-B14F-4D97-AF65-F5344CB8AC3E}">
        <p14:creationId xmlns:p14="http://schemas.microsoft.com/office/powerpoint/2010/main" val="109090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135" y="1605110"/>
            <a:ext cx="10337798" cy="461665"/>
          </a:xfrm>
          <a:prstGeom prst="rect">
            <a:avLst/>
          </a:prstGeom>
          <a:noFill/>
        </p:spPr>
        <p:txBody>
          <a:bodyPr wrap="square" rtlCol="0">
            <a:spAutoFit/>
          </a:bodyPr>
          <a:lstStyle/>
          <a:p>
            <a:pPr algn="ctr"/>
            <a:r>
              <a:rPr lang="en-US" altLang="en-US" sz="2400" dirty="0">
                <a:ea typeface="ＭＳ Ｐゴシック" charset="-128"/>
              </a:rPr>
              <a:t>It is better to prevent waste than to treat or clean up waste after it is formed.</a:t>
            </a:r>
          </a:p>
        </p:txBody>
      </p:sp>
      <p:sp>
        <p:nvSpPr>
          <p:cNvPr id="8" name="TextBox 7"/>
          <p:cNvSpPr txBox="1"/>
          <p:nvPr/>
        </p:nvSpPr>
        <p:spPr>
          <a:xfrm>
            <a:off x="4642597" y="2400987"/>
            <a:ext cx="1055097" cy="584775"/>
          </a:xfrm>
          <a:prstGeom prst="rect">
            <a:avLst/>
          </a:prstGeom>
          <a:noFill/>
        </p:spPr>
        <p:txBody>
          <a:bodyPr wrap="none" rtlCol="0">
            <a:spAutoFit/>
          </a:bodyPr>
          <a:lstStyle/>
          <a:p>
            <a:r>
              <a:rPr lang="en-US" sz="3200" b="1" dirty="0">
                <a:solidFill>
                  <a:srgbClr val="006F88"/>
                </a:solidFill>
              </a:rPr>
              <a:t>A + B</a:t>
            </a:r>
          </a:p>
        </p:txBody>
      </p:sp>
      <p:cxnSp>
        <p:nvCxnSpPr>
          <p:cNvPr id="10" name="Straight Arrow Connector 9"/>
          <p:cNvCxnSpPr>
            <a:stCxn id="8" idx="3"/>
          </p:cNvCxnSpPr>
          <p:nvPr/>
        </p:nvCxnSpPr>
        <p:spPr>
          <a:xfrm>
            <a:off x="5697694" y="2693375"/>
            <a:ext cx="787771" cy="2704"/>
          </a:xfrm>
          <a:prstGeom prst="straightConnector1">
            <a:avLst/>
          </a:prstGeom>
          <a:ln w="38100">
            <a:solidFill>
              <a:srgbClr val="006F8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85465" y="2400987"/>
            <a:ext cx="1085554" cy="584775"/>
          </a:xfrm>
          <a:prstGeom prst="rect">
            <a:avLst/>
          </a:prstGeom>
          <a:noFill/>
        </p:spPr>
        <p:txBody>
          <a:bodyPr wrap="none" rtlCol="0">
            <a:spAutoFit/>
          </a:bodyPr>
          <a:lstStyle/>
          <a:p>
            <a:r>
              <a:rPr lang="en-US" sz="3200" b="1" dirty="0">
                <a:solidFill>
                  <a:srgbClr val="00B050"/>
                </a:solidFill>
              </a:rPr>
              <a:t>P</a:t>
            </a:r>
            <a:r>
              <a:rPr lang="en-US" dirty="0"/>
              <a:t> </a:t>
            </a:r>
            <a:r>
              <a:rPr lang="en-US" sz="3200" b="1" dirty="0"/>
              <a:t>+</a:t>
            </a:r>
            <a:r>
              <a:rPr lang="en-US" dirty="0"/>
              <a:t> </a:t>
            </a:r>
            <a:r>
              <a:rPr lang="en-US" sz="3200" b="1" dirty="0">
                <a:solidFill>
                  <a:srgbClr val="FF0000"/>
                </a:solidFill>
              </a:rPr>
              <a:t>W</a:t>
            </a:r>
          </a:p>
        </p:txBody>
      </p:sp>
      <p:sp>
        <p:nvSpPr>
          <p:cNvPr id="7" name="TextBox 6"/>
          <p:cNvSpPr txBox="1"/>
          <p:nvPr/>
        </p:nvSpPr>
        <p:spPr>
          <a:xfrm flipH="1">
            <a:off x="2883288" y="3268087"/>
            <a:ext cx="6730221" cy="2554545"/>
          </a:xfrm>
          <a:prstGeom prst="rect">
            <a:avLst/>
          </a:prstGeom>
          <a:noFill/>
          <a:ln w="38100">
            <a:solidFill>
              <a:srgbClr val="00728A"/>
            </a:solidFill>
          </a:ln>
        </p:spPr>
        <p:txBody>
          <a:bodyPr wrap="square" rtlCol="0">
            <a:spAutoFit/>
          </a:bodyPr>
          <a:lstStyle/>
          <a:p>
            <a:r>
              <a:rPr lang="en-US" sz="2000" dirty="0"/>
              <a:t>Ways to prevent waste?</a:t>
            </a:r>
          </a:p>
          <a:p>
            <a:endParaRPr lang="en-US" sz="2000" dirty="0"/>
          </a:p>
          <a:p>
            <a:pPr marL="457200" indent="-271463">
              <a:buAutoNum type="arabicPeriod"/>
            </a:pPr>
            <a:r>
              <a:rPr lang="en-US" sz="2000" dirty="0"/>
              <a:t>Avoid the generation of </a:t>
            </a:r>
            <a:r>
              <a:rPr lang="en-US" sz="2000" dirty="0">
                <a:solidFill>
                  <a:srgbClr val="FF0000"/>
                </a:solidFill>
              </a:rPr>
              <a:t>W</a:t>
            </a:r>
            <a:r>
              <a:rPr lang="en-US" sz="2000" dirty="0"/>
              <a:t>.</a:t>
            </a:r>
          </a:p>
          <a:p>
            <a:pPr marL="457200" indent="-271463">
              <a:buAutoNum type="arabicPeriod"/>
            </a:pPr>
            <a:r>
              <a:rPr lang="en-US" sz="2000" dirty="0"/>
              <a:t>Find alternatives to </a:t>
            </a:r>
            <a:r>
              <a:rPr lang="en-US" sz="2000" dirty="0">
                <a:solidFill>
                  <a:srgbClr val="00728A"/>
                </a:solidFill>
              </a:rPr>
              <a:t>A</a:t>
            </a:r>
            <a:r>
              <a:rPr lang="en-US" sz="2000" dirty="0"/>
              <a:t> &amp; </a:t>
            </a:r>
            <a:r>
              <a:rPr lang="en-US" sz="2000" dirty="0">
                <a:solidFill>
                  <a:srgbClr val="00728A"/>
                </a:solidFill>
              </a:rPr>
              <a:t>B</a:t>
            </a:r>
            <a:r>
              <a:rPr lang="en-US" sz="2000" dirty="0"/>
              <a:t> to improved overall efficiency of a reaction.</a:t>
            </a:r>
          </a:p>
          <a:p>
            <a:pPr marL="457200" indent="-271463">
              <a:buAutoNum type="arabicPeriod"/>
            </a:pPr>
            <a:r>
              <a:rPr lang="en-US" sz="2000" dirty="0"/>
              <a:t>Incorporate better catalysts to push the reaction to full completion</a:t>
            </a:r>
          </a:p>
          <a:p>
            <a:pPr marL="457200" indent="-457200">
              <a:buAutoNum type="arabicPeriod"/>
            </a:pPr>
            <a:endParaRPr lang="en-US" sz="2000" dirty="0"/>
          </a:p>
        </p:txBody>
      </p:sp>
      <p:sp>
        <p:nvSpPr>
          <p:cNvPr id="13" name="Title 12">
            <a:extLst>
              <a:ext uri="{FF2B5EF4-FFF2-40B4-BE49-F238E27FC236}">
                <a16:creationId xmlns:a16="http://schemas.microsoft.com/office/drawing/2014/main" id="{ECAF5ED5-BC00-A347-B70F-EAA62B10E229}"/>
              </a:ext>
            </a:extLst>
          </p:cNvPr>
          <p:cNvSpPr>
            <a:spLocks noGrp="1"/>
          </p:cNvSpPr>
          <p:nvPr>
            <p:ph type="title"/>
          </p:nvPr>
        </p:nvSpPr>
        <p:spPr>
          <a:xfrm>
            <a:off x="855135" y="328479"/>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014706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436"/>
                    </a14:imgEffect>
                    <a14:imgEffect>
                      <a14:brightnessContrast contrast="40000"/>
                    </a14:imgEffect>
                  </a14:imgLayer>
                </a14:imgProps>
              </a:ext>
              <a:ext uri="{28A0092B-C50C-407E-A947-70E740481C1C}">
                <a14:useLocalDpi xmlns:a14="http://schemas.microsoft.com/office/drawing/2010/main"/>
              </a:ext>
            </a:extLst>
          </a:blip>
          <a:srcRect l="4000" t="4009" b="4000"/>
          <a:stretch/>
        </p:blipFill>
        <p:spPr>
          <a:xfrm>
            <a:off x="5638412" y="1829655"/>
            <a:ext cx="5912612" cy="4249295"/>
          </a:xfrm>
          <a:prstGeom prst="rect">
            <a:avLst/>
          </a:prstGeom>
          <a:noFill/>
        </p:spPr>
      </p:pic>
      <p:sp>
        <p:nvSpPr>
          <p:cNvPr id="4" name="Rectangle 3"/>
          <p:cNvSpPr/>
          <p:nvPr/>
        </p:nvSpPr>
        <p:spPr>
          <a:xfrm>
            <a:off x="838200" y="1549716"/>
            <a:ext cx="11039060" cy="4491679"/>
          </a:xfrm>
          <a:prstGeom prst="rect">
            <a:avLst/>
          </a:prstGeom>
          <a:ln>
            <a:noFill/>
          </a:ln>
        </p:spPr>
        <p:txBody>
          <a:bodyPr wrap="square">
            <a:spAutoFit/>
          </a:bodyPr>
          <a:lstStyle/>
          <a:p>
            <a:pPr marL="609600" indent="-609600">
              <a:lnSpc>
                <a:spcPct val="80000"/>
              </a:lnSpc>
              <a:spcAft>
                <a:spcPts val="600"/>
              </a:spcAft>
            </a:pPr>
            <a:r>
              <a:rPr lang="en-US" altLang="en-US" sz="2400" dirty="0">
                <a:latin typeface="Calibri" charset="0"/>
                <a:ea typeface="ＭＳ Ｐゴシック" charset="-128"/>
              </a:rPr>
              <a:t>1. Waste Prevention</a:t>
            </a:r>
          </a:p>
          <a:p>
            <a:pPr marL="609600" indent="-609600">
              <a:lnSpc>
                <a:spcPct val="80000"/>
              </a:lnSpc>
              <a:spcAft>
                <a:spcPts val="600"/>
              </a:spcAft>
            </a:pPr>
            <a:r>
              <a:rPr lang="en-US" altLang="en-US" sz="2400" dirty="0">
                <a:latin typeface="Calibri" charset="0"/>
                <a:ea typeface="ＭＳ Ｐゴシック" charset="-128"/>
              </a:rPr>
              <a:t>2. Atom Economy</a:t>
            </a:r>
          </a:p>
          <a:p>
            <a:pPr marL="609600" indent="-609600">
              <a:lnSpc>
                <a:spcPct val="80000"/>
              </a:lnSpc>
              <a:spcAft>
                <a:spcPts val="600"/>
              </a:spcAft>
            </a:pPr>
            <a:r>
              <a:rPr lang="en-US" altLang="en-US" sz="2400" dirty="0">
                <a:latin typeface="Calibri" charset="0"/>
                <a:ea typeface="ＭＳ Ｐゴシック" charset="-128"/>
              </a:rPr>
              <a:t>3. Less Hazardous Chemical Synthesis. </a:t>
            </a:r>
          </a:p>
          <a:p>
            <a:pPr marL="609600" indent="-609600">
              <a:lnSpc>
                <a:spcPct val="80000"/>
              </a:lnSpc>
              <a:spcAft>
                <a:spcPts val="600"/>
              </a:spcAft>
            </a:pPr>
            <a:r>
              <a:rPr lang="en-US" altLang="en-US" sz="2400" dirty="0">
                <a:latin typeface="Calibri" charset="0"/>
                <a:ea typeface="ＭＳ Ｐゴシック" charset="-128"/>
              </a:rPr>
              <a:t>4. Designing Safer Chemicals. </a:t>
            </a:r>
          </a:p>
          <a:p>
            <a:pPr marL="609600" indent="-609600">
              <a:lnSpc>
                <a:spcPct val="80000"/>
              </a:lnSpc>
              <a:spcAft>
                <a:spcPts val="600"/>
              </a:spcAft>
            </a:pPr>
            <a:r>
              <a:rPr lang="en-US" altLang="en-US" sz="2400" dirty="0">
                <a:latin typeface="Calibri" charset="0"/>
                <a:ea typeface="ＭＳ Ｐゴシック" charset="-128"/>
              </a:rPr>
              <a:t>5. Safer Solvents and Auxiliaries. </a:t>
            </a:r>
          </a:p>
          <a:p>
            <a:pPr marL="609600" indent="-609600">
              <a:lnSpc>
                <a:spcPct val="80000"/>
              </a:lnSpc>
              <a:spcAft>
                <a:spcPts val="600"/>
              </a:spcAft>
            </a:pPr>
            <a:r>
              <a:rPr lang="en-US" altLang="en-US" sz="2400" dirty="0">
                <a:latin typeface="Calibri" charset="0"/>
                <a:ea typeface="ＭＳ Ｐゴシック" charset="-128"/>
              </a:rPr>
              <a:t>6. Design for Energy Efficiency. </a:t>
            </a:r>
          </a:p>
          <a:p>
            <a:pPr marL="609600" indent="-609600">
              <a:lnSpc>
                <a:spcPct val="80000"/>
              </a:lnSpc>
              <a:spcAft>
                <a:spcPts val="600"/>
              </a:spcAft>
            </a:pPr>
            <a:r>
              <a:rPr lang="en-US" altLang="en-US" sz="2400" dirty="0">
                <a:latin typeface="Calibri" charset="0"/>
                <a:ea typeface="ＭＳ Ｐゴシック" charset="-128"/>
              </a:rPr>
              <a:t>7. Use of Renewable Feedstocks. </a:t>
            </a:r>
          </a:p>
          <a:p>
            <a:pPr marL="609600" indent="-609600">
              <a:lnSpc>
                <a:spcPct val="80000"/>
              </a:lnSpc>
              <a:spcAft>
                <a:spcPts val="600"/>
              </a:spcAft>
            </a:pPr>
            <a:r>
              <a:rPr lang="en-US" altLang="en-US" sz="2400" dirty="0">
                <a:latin typeface="Calibri" charset="0"/>
                <a:ea typeface="ＭＳ Ｐゴシック" charset="-128"/>
              </a:rPr>
              <a:t>8. Reduce Derivatives. </a:t>
            </a:r>
          </a:p>
          <a:p>
            <a:pPr marL="609600" indent="-609600">
              <a:lnSpc>
                <a:spcPct val="80000"/>
              </a:lnSpc>
              <a:spcAft>
                <a:spcPts val="600"/>
              </a:spcAft>
            </a:pPr>
            <a:r>
              <a:rPr lang="en-US" altLang="en-US" sz="2400" dirty="0">
                <a:latin typeface="Calibri" charset="0"/>
                <a:ea typeface="ＭＳ Ｐゴシック" charset="-128"/>
              </a:rPr>
              <a:t>9. Catalysis. </a:t>
            </a:r>
          </a:p>
          <a:p>
            <a:pPr marL="609600" indent="-609600">
              <a:lnSpc>
                <a:spcPct val="80000"/>
              </a:lnSpc>
              <a:spcAft>
                <a:spcPts val="600"/>
              </a:spcAft>
            </a:pPr>
            <a:r>
              <a:rPr lang="en-US" altLang="en-US" sz="2400" dirty="0">
                <a:latin typeface="Calibri" charset="0"/>
                <a:ea typeface="ＭＳ Ｐゴシック" charset="-128"/>
              </a:rPr>
              <a:t>10. Design for Degradation. </a:t>
            </a:r>
          </a:p>
          <a:p>
            <a:pPr marL="609600" indent="-609600">
              <a:lnSpc>
                <a:spcPct val="80000"/>
              </a:lnSpc>
              <a:spcAft>
                <a:spcPts val="600"/>
              </a:spcAft>
            </a:pPr>
            <a:r>
              <a:rPr lang="en-US" altLang="en-US" sz="2400" dirty="0">
                <a:latin typeface="Calibri" charset="0"/>
                <a:ea typeface="ＭＳ Ｐゴシック" charset="-128"/>
              </a:rPr>
              <a:t>11. Real-time Analysis for Pollution Prevention. </a:t>
            </a:r>
          </a:p>
          <a:p>
            <a:pPr marL="609600" indent="-609600">
              <a:lnSpc>
                <a:spcPct val="80000"/>
              </a:lnSpc>
              <a:spcAft>
                <a:spcPts val="600"/>
              </a:spcAft>
            </a:pPr>
            <a:r>
              <a:rPr lang="en-US" altLang="en-US" sz="2400" dirty="0">
                <a:latin typeface="Calibri" charset="0"/>
                <a:ea typeface="ＭＳ Ｐゴシック" charset="-128"/>
              </a:rPr>
              <a:t>12. Inherently Safer Chemistry for Accident Prevention. </a:t>
            </a:r>
          </a:p>
        </p:txBody>
      </p:sp>
      <p:sp>
        <p:nvSpPr>
          <p:cNvPr id="6" name="TextBox 5"/>
          <p:cNvSpPr txBox="1"/>
          <p:nvPr/>
        </p:nvSpPr>
        <p:spPr>
          <a:xfrm>
            <a:off x="8554278" y="6235195"/>
            <a:ext cx="3452192" cy="539250"/>
          </a:xfrm>
          <a:prstGeom prst="rect">
            <a:avLst/>
          </a:prstGeom>
          <a:noFill/>
        </p:spPr>
        <p:txBody>
          <a:bodyPr wrap="square" rtlCol="0">
            <a:spAutoFit/>
          </a:bodyPr>
          <a:lstStyle/>
          <a:p>
            <a:pPr marL="609600" indent="-609600">
              <a:lnSpc>
                <a:spcPct val="80000"/>
              </a:lnSpc>
            </a:pPr>
            <a:endParaRPr lang="en-US" altLang="en-US" sz="1200" dirty="0">
              <a:solidFill>
                <a:schemeClr val="tx1">
                  <a:lumMod val="50000"/>
                  <a:lumOff val="50000"/>
                </a:schemeClr>
              </a:solidFill>
              <a:ea typeface="ＭＳ Ｐゴシック" charset="-128"/>
            </a:endParaRPr>
          </a:p>
          <a:p>
            <a:pPr marL="609600" indent="-609600">
              <a:lnSpc>
                <a:spcPct val="80000"/>
              </a:lnSpc>
            </a:pPr>
            <a:r>
              <a:rPr lang="en-US" altLang="en-US" sz="1200" dirty="0" err="1">
                <a:solidFill>
                  <a:schemeClr val="tx1">
                    <a:lumMod val="50000"/>
                    <a:lumOff val="50000"/>
                  </a:schemeClr>
                </a:solidFill>
                <a:ea typeface="ＭＳ Ｐゴシック" charset="-128"/>
              </a:rPr>
              <a:t>Anastas</a:t>
            </a:r>
            <a:r>
              <a:rPr lang="en-US" altLang="en-US" sz="1200" dirty="0">
                <a:solidFill>
                  <a:schemeClr val="tx1">
                    <a:lumMod val="50000"/>
                    <a:lumOff val="50000"/>
                  </a:schemeClr>
                </a:solidFill>
                <a:ea typeface="ＭＳ Ｐゴシック" charset="-128"/>
              </a:rPr>
              <a:t>, P. T.; Warner, J.C. Green Chemistry: Theory and Practice, Oxford University Press,1998</a:t>
            </a:r>
            <a:endParaRPr lang="en-US" sz="1200" dirty="0">
              <a:solidFill>
                <a:schemeClr val="tx1">
                  <a:lumMod val="50000"/>
                  <a:lumOff val="50000"/>
                </a:schemeClr>
              </a:solidFill>
            </a:endParaRPr>
          </a:p>
        </p:txBody>
      </p:sp>
      <p:sp>
        <p:nvSpPr>
          <p:cNvPr id="14" name="Title 1">
            <a:extLst>
              <a:ext uri="{FF2B5EF4-FFF2-40B4-BE49-F238E27FC236}">
                <a16:creationId xmlns:a16="http://schemas.microsoft.com/office/drawing/2014/main" id="{6781C746-425D-7A46-B847-9B846280F315}"/>
              </a:ext>
            </a:extLst>
          </p:cNvPr>
          <p:cNvSpPr>
            <a:spLocks noGrp="1"/>
          </p:cNvSpPr>
          <p:nvPr>
            <p:ph type="title"/>
          </p:nvPr>
        </p:nvSpPr>
        <p:spPr>
          <a:xfrm>
            <a:off x="838200" y="175125"/>
            <a:ext cx="10515600" cy="1325563"/>
          </a:xfrm>
        </p:spPr>
        <p:txBody>
          <a:bodyPr>
            <a:normAutofit/>
          </a:bodyPr>
          <a:lstStyle/>
          <a:p>
            <a:r>
              <a:rPr lang="en-US" sz="4000" dirty="0">
                <a:latin typeface="+mn-lt"/>
              </a:rPr>
              <a:t>Summary: 12 Principles of Green Chemistry</a:t>
            </a:r>
          </a:p>
        </p:txBody>
      </p:sp>
    </p:spTree>
    <p:extLst>
      <p:ext uri="{BB962C8B-B14F-4D97-AF65-F5344CB8AC3E}">
        <p14:creationId xmlns:p14="http://schemas.microsoft.com/office/powerpoint/2010/main" val="198898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BDF6EF5-6BFB-604A-90B3-E8EAD0A5A1D8}"/>
              </a:ext>
            </a:extLst>
          </p:cNvPr>
          <p:cNvGraphicFramePr>
            <a:graphicFrameLocks noGrp="1"/>
          </p:cNvGraphicFramePr>
          <p:nvPr>
            <p:extLst>
              <p:ext uri="{D42A27DB-BD31-4B8C-83A1-F6EECF244321}">
                <p14:modId xmlns:p14="http://schemas.microsoft.com/office/powerpoint/2010/main" val="1720925725"/>
              </p:ext>
            </p:extLst>
          </p:nvPr>
        </p:nvGraphicFramePr>
        <p:xfrm>
          <a:off x="1923753" y="2867712"/>
          <a:ext cx="8255344" cy="2286000"/>
        </p:xfrm>
        <a:graphic>
          <a:graphicData uri="http://schemas.openxmlformats.org/drawingml/2006/table">
            <a:tbl>
              <a:tblPr>
                <a:tableStyleId>{616DA210-FB5B-4158-B5E0-FEB733F419BA}</a:tableStyleId>
              </a:tblPr>
              <a:tblGrid>
                <a:gridCol w="2063836">
                  <a:extLst>
                    <a:ext uri="{9D8B030D-6E8A-4147-A177-3AD203B41FA5}">
                      <a16:colId xmlns:a16="http://schemas.microsoft.com/office/drawing/2014/main" val="20000"/>
                    </a:ext>
                  </a:extLst>
                </a:gridCol>
                <a:gridCol w="2063836">
                  <a:extLst>
                    <a:ext uri="{9D8B030D-6E8A-4147-A177-3AD203B41FA5}">
                      <a16:colId xmlns:a16="http://schemas.microsoft.com/office/drawing/2014/main" val="20001"/>
                    </a:ext>
                  </a:extLst>
                </a:gridCol>
                <a:gridCol w="2063836">
                  <a:extLst>
                    <a:ext uri="{9D8B030D-6E8A-4147-A177-3AD203B41FA5}">
                      <a16:colId xmlns:a16="http://schemas.microsoft.com/office/drawing/2014/main" val="20002"/>
                    </a:ext>
                  </a:extLst>
                </a:gridCol>
                <a:gridCol w="2063836">
                  <a:extLst>
                    <a:ext uri="{9D8B030D-6E8A-4147-A177-3AD203B41FA5}">
                      <a16:colId xmlns:a16="http://schemas.microsoft.com/office/drawing/2014/main" val="20003"/>
                    </a:ext>
                  </a:extLst>
                </a:gridCol>
              </a:tblGrid>
              <a:tr h="0">
                <a:tc>
                  <a:txBody>
                    <a:bodyPr/>
                    <a:lstStyle/>
                    <a:p>
                      <a:pPr algn="ctr"/>
                      <a:r>
                        <a:rPr lang="en-US" sz="2000" dirty="0">
                          <a:effectLst/>
                        </a:rPr>
                        <a:t>Industry sector</a:t>
                      </a:r>
                    </a:p>
                  </a:txBody>
                  <a:tcPr anchor="ctr">
                    <a:solidFill>
                      <a:schemeClr val="bg1">
                        <a:lumMod val="75000"/>
                      </a:schemeClr>
                    </a:solidFill>
                  </a:tcPr>
                </a:tc>
                <a:tc>
                  <a:txBody>
                    <a:bodyPr/>
                    <a:lstStyle/>
                    <a:p>
                      <a:pPr algn="ctr"/>
                      <a:r>
                        <a:rPr lang="en-US" sz="2000" dirty="0">
                          <a:effectLst/>
                        </a:rPr>
                        <a:t>Annual production (t)</a:t>
                      </a:r>
                    </a:p>
                  </a:txBody>
                  <a:tcPr anchor="ctr">
                    <a:solidFill>
                      <a:schemeClr val="bg1">
                        <a:lumMod val="75000"/>
                      </a:schemeClr>
                    </a:solidFill>
                  </a:tcPr>
                </a:tc>
                <a:tc>
                  <a:txBody>
                    <a:bodyPr/>
                    <a:lstStyle/>
                    <a:p>
                      <a:pPr algn="ctr"/>
                      <a:r>
                        <a:rPr lang="en-US" sz="2000" dirty="0">
                          <a:effectLst/>
                        </a:rPr>
                        <a:t>E-factor</a:t>
                      </a:r>
                    </a:p>
                  </a:txBody>
                  <a:tcPr anchor="ctr">
                    <a:solidFill>
                      <a:schemeClr val="bg1">
                        <a:lumMod val="75000"/>
                      </a:schemeClr>
                    </a:solidFill>
                  </a:tcPr>
                </a:tc>
                <a:tc>
                  <a:txBody>
                    <a:bodyPr/>
                    <a:lstStyle/>
                    <a:p>
                      <a:pPr algn="ctr"/>
                      <a:r>
                        <a:rPr lang="en-US" sz="2000" dirty="0">
                          <a:effectLst/>
                        </a:rPr>
                        <a:t>Waste produced (t)</a:t>
                      </a:r>
                    </a:p>
                  </a:txBody>
                  <a:tcPr anchor="ctr">
                    <a:solidFill>
                      <a:schemeClr val="bg1">
                        <a:lumMod val="75000"/>
                      </a:schemeClr>
                    </a:solidFill>
                  </a:tcPr>
                </a:tc>
                <a:extLst>
                  <a:ext uri="{0D108BD9-81ED-4DB2-BD59-A6C34878D82A}">
                    <a16:rowId xmlns:a16="http://schemas.microsoft.com/office/drawing/2014/main" val="10000"/>
                  </a:ext>
                </a:extLst>
              </a:tr>
              <a:tr h="0">
                <a:tc>
                  <a:txBody>
                    <a:bodyPr/>
                    <a:lstStyle/>
                    <a:p>
                      <a:pPr algn="ctr"/>
                      <a:r>
                        <a:rPr lang="en-US" sz="2000" dirty="0">
                          <a:effectLst/>
                        </a:rPr>
                        <a:t>Oil refining</a:t>
                      </a:r>
                    </a:p>
                  </a:txBody>
                  <a:tcPr anchor="ctr"/>
                </a:tc>
                <a:tc>
                  <a:txBody>
                    <a:bodyPr/>
                    <a:lstStyle/>
                    <a:p>
                      <a:pPr algn="ctr"/>
                      <a:r>
                        <a:rPr lang="en-US" sz="2000" dirty="0">
                          <a:effectLst/>
                        </a:rPr>
                        <a:t>10</a:t>
                      </a:r>
                      <a:r>
                        <a:rPr lang="en-US" sz="2000" baseline="30000" dirty="0">
                          <a:effectLst/>
                        </a:rPr>
                        <a:t>6</a:t>
                      </a:r>
                      <a:r>
                        <a:rPr lang="en-US" sz="2000" dirty="0">
                          <a:effectLst/>
                        </a:rPr>
                        <a:t>-10</a:t>
                      </a:r>
                      <a:r>
                        <a:rPr lang="en-US" sz="2000" baseline="30000" dirty="0">
                          <a:effectLst/>
                        </a:rPr>
                        <a:t>8</a:t>
                      </a:r>
                      <a:endParaRPr lang="en-US" sz="2000" dirty="0">
                        <a:effectLst/>
                      </a:endParaRPr>
                    </a:p>
                  </a:txBody>
                  <a:tcPr anchor="ctr"/>
                </a:tc>
                <a:tc>
                  <a:txBody>
                    <a:bodyPr/>
                    <a:lstStyle/>
                    <a:p>
                      <a:pPr algn="ctr"/>
                      <a:r>
                        <a:rPr lang="en-US" sz="2000" dirty="0">
                          <a:effectLst/>
                        </a:rPr>
                        <a:t>Ca. 0.1</a:t>
                      </a:r>
                    </a:p>
                  </a:txBody>
                  <a:tcPr anchor="ctr"/>
                </a:tc>
                <a:tc>
                  <a:txBody>
                    <a:bodyPr/>
                    <a:lstStyle/>
                    <a:p>
                      <a:pPr algn="ctr"/>
                      <a:r>
                        <a:rPr lang="en-US" sz="2000" dirty="0">
                          <a:effectLst/>
                        </a:rPr>
                        <a:t>10</a:t>
                      </a:r>
                      <a:r>
                        <a:rPr lang="en-US" sz="2000" baseline="30000" dirty="0">
                          <a:effectLst/>
                        </a:rPr>
                        <a:t>5   </a:t>
                      </a:r>
                      <a:r>
                        <a:rPr lang="en-US" sz="2000" dirty="0">
                          <a:effectLst/>
                        </a:rPr>
                        <a:t>–   10</a:t>
                      </a:r>
                      <a:r>
                        <a:rPr lang="en-US" sz="2000" baseline="30000" dirty="0">
                          <a:effectLst/>
                        </a:rPr>
                        <a:t>7</a:t>
                      </a:r>
                      <a:endParaRPr lang="en-US" sz="2000" dirty="0">
                        <a:effectLst/>
                      </a:endParaRPr>
                    </a:p>
                  </a:txBody>
                  <a:tcPr anchor="ctr"/>
                </a:tc>
                <a:extLst>
                  <a:ext uri="{0D108BD9-81ED-4DB2-BD59-A6C34878D82A}">
                    <a16:rowId xmlns:a16="http://schemas.microsoft.com/office/drawing/2014/main" val="10001"/>
                  </a:ext>
                </a:extLst>
              </a:tr>
              <a:tr h="0">
                <a:tc>
                  <a:txBody>
                    <a:bodyPr/>
                    <a:lstStyle/>
                    <a:p>
                      <a:pPr algn="ctr"/>
                      <a:r>
                        <a:rPr lang="en-US" sz="2000" dirty="0">
                          <a:effectLst/>
                        </a:rPr>
                        <a:t>Bulk chemicals</a:t>
                      </a:r>
                    </a:p>
                  </a:txBody>
                  <a:tcPr anchor="ctr"/>
                </a:tc>
                <a:tc>
                  <a:txBody>
                    <a:bodyPr/>
                    <a:lstStyle/>
                    <a:p>
                      <a:pPr algn="ctr"/>
                      <a:r>
                        <a:rPr lang="en-US" sz="2000" dirty="0">
                          <a:effectLst/>
                        </a:rPr>
                        <a:t>10</a:t>
                      </a:r>
                      <a:r>
                        <a:rPr lang="en-US" sz="2000" baseline="30000" dirty="0">
                          <a:effectLst/>
                        </a:rPr>
                        <a:t>4</a:t>
                      </a:r>
                      <a:r>
                        <a:rPr lang="en-US" sz="2000" dirty="0">
                          <a:effectLst/>
                        </a:rPr>
                        <a:t>-10</a:t>
                      </a:r>
                      <a:r>
                        <a:rPr lang="en-US" sz="2000" baseline="30000" dirty="0">
                          <a:effectLst/>
                        </a:rPr>
                        <a:t>6</a:t>
                      </a:r>
                      <a:endParaRPr lang="en-US" sz="2000" dirty="0">
                        <a:effectLst/>
                      </a:endParaRPr>
                    </a:p>
                  </a:txBody>
                  <a:tcPr anchor="ctr"/>
                </a:tc>
                <a:tc>
                  <a:txBody>
                    <a:bodyPr/>
                    <a:lstStyle/>
                    <a:p>
                      <a:pPr algn="ctr"/>
                      <a:r>
                        <a:rPr lang="en-US" sz="2000">
                          <a:effectLst/>
                        </a:rPr>
                        <a:t>&lt;1–5</a:t>
                      </a:r>
                    </a:p>
                  </a:txBody>
                  <a:tcPr anchor="ctr"/>
                </a:tc>
                <a:tc>
                  <a:txBody>
                    <a:bodyPr/>
                    <a:lstStyle/>
                    <a:p>
                      <a:pPr algn="ctr"/>
                      <a:r>
                        <a:rPr lang="en-US" sz="2000" dirty="0">
                          <a:effectLst/>
                        </a:rPr>
                        <a:t>10</a:t>
                      </a:r>
                      <a:r>
                        <a:rPr lang="en-US" sz="2000" baseline="30000" dirty="0">
                          <a:effectLst/>
                        </a:rPr>
                        <a:t>4   </a:t>
                      </a:r>
                      <a:r>
                        <a:rPr lang="en-US" sz="2000" dirty="0">
                          <a:effectLst/>
                        </a:rPr>
                        <a:t>–   5 × 10</a:t>
                      </a:r>
                      <a:r>
                        <a:rPr lang="en-US" sz="2000" baseline="30000" dirty="0">
                          <a:effectLst/>
                        </a:rPr>
                        <a:t>6</a:t>
                      </a:r>
                      <a:endParaRPr lang="en-US" sz="2000" dirty="0">
                        <a:effectLst/>
                      </a:endParaRPr>
                    </a:p>
                  </a:txBody>
                  <a:tcPr anchor="ctr"/>
                </a:tc>
                <a:extLst>
                  <a:ext uri="{0D108BD9-81ED-4DB2-BD59-A6C34878D82A}">
                    <a16:rowId xmlns:a16="http://schemas.microsoft.com/office/drawing/2014/main" val="10002"/>
                  </a:ext>
                </a:extLst>
              </a:tr>
              <a:tr h="0">
                <a:tc>
                  <a:txBody>
                    <a:bodyPr/>
                    <a:lstStyle/>
                    <a:p>
                      <a:pPr algn="ctr"/>
                      <a:r>
                        <a:rPr lang="en-US" sz="2000" dirty="0">
                          <a:effectLst/>
                        </a:rPr>
                        <a:t>Fine chemicals</a:t>
                      </a:r>
                    </a:p>
                  </a:txBody>
                  <a:tcPr anchor="ctr"/>
                </a:tc>
                <a:tc>
                  <a:txBody>
                    <a:bodyPr/>
                    <a:lstStyle/>
                    <a:p>
                      <a:pPr algn="ctr"/>
                      <a:r>
                        <a:rPr lang="en-US" sz="2000" dirty="0">
                          <a:effectLst/>
                        </a:rPr>
                        <a:t>10</a:t>
                      </a:r>
                      <a:r>
                        <a:rPr lang="en-US" sz="2000" baseline="30000" dirty="0">
                          <a:effectLst/>
                        </a:rPr>
                        <a:t>2</a:t>
                      </a:r>
                      <a:r>
                        <a:rPr lang="en-US" sz="2000" dirty="0">
                          <a:effectLst/>
                        </a:rPr>
                        <a:t>−10</a:t>
                      </a:r>
                      <a:r>
                        <a:rPr lang="en-US" sz="2000" baseline="30000" dirty="0">
                          <a:effectLst/>
                        </a:rPr>
                        <a:t>4</a:t>
                      </a:r>
                      <a:endParaRPr lang="en-US" sz="2000" dirty="0">
                        <a:effectLst/>
                      </a:endParaRPr>
                    </a:p>
                  </a:txBody>
                  <a:tcPr anchor="ctr"/>
                </a:tc>
                <a:tc>
                  <a:txBody>
                    <a:bodyPr/>
                    <a:lstStyle/>
                    <a:p>
                      <a:pPr algn="ctr"/>
                      <a:r>
                        <a:rPr lang="en-US" sz="2000" dirty="0">
                          <a:effectLst/>
                        </a:rPr>
                        <a:t>5–50</a:t>
                      </a:r>
                    </a:p>
                  </a:txBody>
                  <a:tcPr anchor="ctr"/>
                </a:tc>
                <a:tc>
                  <a:txBody>
                    <a:bodyPr/>
                    <a:lstStyle/>
                    <a:p>
                      <a:pPr algn="ctr"/>
                      <a:r>
                        <a:rPr lang="en-US" sz="2000" dirty="0">
                          <a:effectLst/>
                        </a:rPr>
                        <a:t>5 × 10</a:t>
                      </a:r>
                      <a:r>
                        <a:rPr lang="en-US" sz="2000" baseline="30000" dirty="0">
                          <a:effectLst/>
                        </a:rPr>
                        <a:t>2   </a:t>
                      </a:r>
                      <a:r>
                        <a:rPr lang="en-US" sz="2000" dirty="0">
                          <a:effectLst/>
                        </a:rPr>
                        <a:t>−   5 × 10</a:t>
                      </a:r>
                      <a:r>
                        <a:rPr lang="en-US" sz="2000" baseline="30000" dirty="0">
                          <a:effectLst/>
                        </a:rPr>
                        <a:t>5</a:t>
                      </a:r>
                      <a:endParaRPr lang="en-US" sz="2000" dirty="0">
                        <a:effectLst/>
                      </a:endParaRPr>
                    </a:p>
                  </a:txBody>
                  <a:tcPr anchor="ctr"/>
                </a:tc>
                <a:extLst>
                  <a:ext uri="{0D108BD9-81ED-4DB2-BD59-A6C34878D82A}">
                    <a16:rowId xmlns:a16="http://schemas.microsoft.com/office/drawing/2014/main" val="10003"/>
                  </a:ext>
                </a:extLst>
              </a:tr>
              <a:tr h="0">
                <a:tc>
                  <a:txBody>
                    <a:bodyPr/>
                    <a:lstStyle/>
                    <a:p>
                      <a:pPr algn="ctr"/>
                      <a:r>
                        <a:rPr lang="en-US" sz="2000">
                          <a:effectLst/>
                        </a:rPr>
                        <a:t>Pharmaceuticals</a:t>
                      </a:r>
                    </a:p>
                  </a:txBody>
                  <a:tcPr anchor="ctr"/>
                </a:tc>
                <a:tc>
                  <a:txBody>
                    <a:bodyPr/>
                    <a:lstStyle/>
                    <a:p>
                      <a:pPr algn="ctr"/>
                      <a:r>
                        <a:rPr lang="en-US" sz="2000">
                          <a:effectLst/>
                        </a:rPr>
                        <a:t>10–10</a:t>
                      </a:r>
                      <a:r>
                        <a:rPr lang="en-US" sz="2000" baseline="30000">
                          <a:effectLst/>
                        </a:rPr>
                        <a:t>3</a:t>
                      </a:r>
                      <a:endParaRPr lang="en-US" sz="2000">
                        <a:effectLst/>
                      </a:endParaRPr>
                    </a:p>
                  </a:txBody>
                  <a:tcPr anchor="ctr"/>
                </a:tc>
                <a:tc>
                  <a:txBody>
                    <a:bodyPr/>
                    <a:lstStyle/>
                    <a:p>
                      <a:pPr algn="ctr"/>
                      <a:r>
                        <a:rPr lang="en-US" sz="2000" dirty="0">
                          <a:effectLst/>
                        </a:rPr>
                        <a:t>25–100</a:t>
                      </a:r>
                    </a:p>
                  </a:txBody>
                  <a:tcPr anchor="ctr"/>
                </a:tc>
                <a:tc>
                  <a:txBody>
                    <a:bodyPr/>
                    <a:lstStyle/>
                    <a:p>
                      <a:pPr algn="ctr"/>
                      <a:r>
                        <a:rPr lang="en-US" sz="2000" dirty="0">
                          <a:effectLst/>
                        </a:rPr>
                        <a:t>2.5 × 10</a:t>
                      </a:r>
                      <a:r>
                        <a:rPr lang="en-US" sz="2000" baseline="30000" dirty="0">
                          <a:effectLst/>
                        </a:rPr>
                        <a:t>2   </a:t>
                      </a:r>
                      <a:r>
                        <a:rPr lang="en-US" sz="2000" dirty="0">
                          <a:effectLst/>
                        </a:rPr>
                        <a:t>−   10</a:t>
                      </a:r>
                      <a:r>
                        <a:rPr lang="en-US" sz="2000" baseline="30000" dirty="0">
                          <a:effectLst/>
                        </a:rPr>
                        <a:t>5</a:t>
                      </a:r>
                      <a:endParaRPr lang="en-US" sz="2000" dirty="0">
                        <a:effectLst/>
                      </a:endParaRPr>
                    </a:p>
                  </a:txBody>
                  <a:tcPr anchor="ct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F1ED9ED-8468-7C48-A318-486BDF55E660}"/>
              </a:ext>
            </a:extLst>
          </p:cNvPr>
          <p:cNvSpPr txBox="1"/>
          <p:nvPr/>
        </p:nvSpPr>
        <p:spPr>
          <a:xfrm>
            <a:off x="866677" y="1605136"/>
            <a:ext cx="8368958" cy="461665"/>
          </a:xfrm>
          <a:prstGeom prst="rect">
            <a:avLst/>
          </a:prstGeom>
          <a:noFill/>
        </p:spPr>
        <p:txBody>
          <a:bodyPr wrap="none" rtlCol="0">
            <a:spAutoFit/>
          </a:bodyPr>
          <a:lstStyle/>
          <a:p>
            <a:r>
              <a:rPr lang="en-US" sz="2400" b="1" dirty="0"/>
              <a:t>Environmental Factor (E-Factor) among the scientific community</a:t>
            </a:r>
          </a:p>
        </p:txBody>
      </p:sp>
      <p:sp>
        <p:nvSpPr>
          <p:cNvPr id="10" name="Title 12">
            <a:extLst>
              <a:ext uri="{FF2B5EF4-FFF2-40B4-BE49-F238E27FC236}">
                <a16:creationId xmlns:a16="http://schemas.microsoft.com/office/drawing/2014/main" id="{EFFCBB93-3C34-48F1-B854-487C5EF2E508}"/>
              </a:ext>
            </a:extLst>
          </p:cNvPr>
          <p:cNvSpPr>
            <a:spLocks noGrp="1"/>
          </p:cNvSpPr>
          <p:nvPr>
            <p:ph type="title"/>
          </p:nvPr>
        </p:nvSpPr>
        <p:spPr>
          <a:xfrm>
            <a:off x="866677" y="238672"/>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
        <p:nvSpPr>
          <p:cNvPr id="3" name="TextBox 2">
            <a:extLst>
              <a:ext uri="{FF2B5EF4-FFF2-40B4-BE49-F238E27FC236}">
                <a16:creationId xmlns:a16="http://schemas.microsoft.com/office/drawing/2014/main" id="{3C1D2ABB-DF01-DD41-8756-4CA1E3CD678C}"/>
              </a:ext>
            </a:extLst>
          </p:cNvPr>
          <p:cNvSpPr txBox="1"/>
          <p:nvPr/>
        </p:nvSpPr>
        <p:spPr>
          <a:xfrm>
            <a:off x="7627434" y="6266985"/>
            <a:ext cx="3564694" cy="369332"/>
          </a:xfrm>
          <a:prstGeom prst="rect">
            <a:avLst/>
          </a:prstGeom>
          <a:noFill/>
        </p:spPr>
        <p:txBody>
          <a:bodyPr wrap="none" rtlCol="0">
            <a:spAutoFit/>
          </a:bodyPr>
          <a:lstStyle/>
          <a:p>
            <a:r>
              <a:rPr lang="en-US" altLang="en-US" dirty="0"/>
              <a:t>Sheldon, R. </a:t>
            </a:r>
            <a:r>
              <a:rPr lang="en-US" altLang="en-US" i="1" dirty="0" err="1"/>
              <a:t>Chem</a:t>
            </a:r>
            <a:r>
              <a:rPr lang="en-US" altLang="en-US" i="1" dirty="0"/>
              <a:t> Tech</a:t>
            </a:r>
            <a:r>
              <a:rPr lang="en-US" altLang="en-US" dirty="0"/>
              <a:t>, 1994, </a:t>
            </a:r>
            <a:r>
              <a:rPr lang="en-US" altLang="en-US" b="1" dirty="0"/>
              <a:t>24</a:t>
            </a:r>
            <a:r>
              <a:rPr lang="en-US" altLang="en-US" dirty="0"/>
              <a:t>, 38</a:t>
            </a:r>
            <a:endParaRPr lang="en-US" dirty="0"/>
          </a:p>
        </p:txBody>
      </p:sp>
    </p:spTree>
    <p:extLst>
      <p:ext uri="{BB962C8B-B14F-4D97-AF65-F5344CB8AC3E}">
        <p14:creationId xmlns:p14="http://schemas.microsoft.com/office/powerpoint/2010/main" val="361538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895" y="1622489"/>
            <a:ext cx="5166618" cy="461665"/>
          </a:xfrm>
          <a:prstGeom prst="rect">
            <a:avLst/>
          </a:prstGeom>
          <a:noFill/>
        </p:spPr>
        <p:txBody>
          <a:bodyPr wrap="square" rtlCol="0">
            <a:spAutoFit/>
          </a:bodyPr>
          <a:lstStyle/>
          <a:p>
            <a:pPr algn="ctr"/>
            <a:r>
              <a:rPr lang="en-US" sz="2400" b="1" dirty="0">
                <a:solidFill>
                  <a:srgbClr val="002060"/>
                </a:solidFill>
              </a:rPr>
              <a:t>Case study: </a:t>
            </a:r>
            <a:r>
              <a:rPr lang="en-US" sz="2400" dirty="0">
                <a:solidFill>
                  <a:srgbClr val="002060"/>
                </a:solidFill>
              </a:rPr>
              <a:t>Sildenafil citrate production </a:t>
            </a:r>
          </a:p>
        </p:txBody>
      </p:sp>
      <p:sp>
        <p:nvSpPr>
          <p:cNvPr id="8" name="Rectangle 7"/>
          <p:cNvSpPr/>
          <p:nvPr/>
        </p:nvSpPr>
        <p:spPr>
          <a:xfrm>
            <a:off x="661424" y="2034170"/>
            <a:ext cx="11346542" cy="923330"/>
          </a:xfrm>
          <a:prstGeom prst="rect">
            <a:avLst/>
          </a:prstGeom>
        </p:spPr>
        <p:txBody>
          <a:bodyPr wrap="square">
            <a:spAutoFit/>
          </a:bodyPr>
          <a:lstStyle/>
          <a:p>
            <a:r>
              <a:rPr lang="en-US" dirty="0"/>
              <a:t>Sildenafil citrate, commonly known as Viagra, is a selective inhibitor of phosphodiesterase 5 (PDE5). This new drug immediately became a major seller, achieving sales of more than $1 billion during its first year on the market. With such a rapid sales take off it was critical that the environmental performance of the synthesis was good from the outset.</a:t>
            </a:r>
          </a:p>
        </p:txBody>
      </p:sp>
      <p:sp>
        <p:nvSpPr>
          <p:cNvPr id="9" name="TextBox 8"/>
          <p:cNvSpPr txBox="1"/>
          <p:nvPr/>
        </p:nvSpPr>
        <p:spPr>
          <a:xfrm>
            <a:off x="855595" y="3080610"/>
            <a:ext cx="5240405" cy="3203441"/>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Conventional sildenafil citrate synthesis included:</a:t>
            </a:r>
          </a:p>
          <a:p>
            <a:pPr marL="290513" indent="-153988">
              <a:spcBef>
                <a:spcPts val="100"/>
              </a:spcBef>
              <a:buFont typeface="Arial" charset="0"/>
              <a:buChar char="•"/>
            </a:pPr>
            <a:r>
              <a:rPr lang="en-US" dirty="0"/>
              <a:t>11 step synthesis, which gave a 4.2% overall yield.</a:t>
            </a:r>
          </a:p>
          <a:p>
            <a:pPr marL="290513" indent="-153988">
              <a:spcBef>
                <a:spcPts val="100"/>
              </a:spcBef>
              <a:buFont typeface="Arial" charset="0"/>
              <a:buChar char="•"/>
            </a:pPr>
            <a:r>
              <a:rPr lang="en-US" dirty="0"/>
              <a:t>Tin chloride, a heavy metal and a major environmental polluter.</a:t>
            </a:r>
          </a:p>
          <a:p>
            <a:pPr marL="290513" indent="-153988">
              <a:spcBef>
                <a:spcPts val="100"/>
              </a:spcBef>
              <a:buFont typeface="Arial" charset="0"/>
              <a:buChar char="•"/>
            </a:pPr>
            <a:r>
              <a:rPr lang="en-US" dirty="0"/>
              <a:t>The use of stoichiometric quantities of thionyl chloride in a solvent. This has a high environmental impact.</a:t>
            </a:r>
          </a:p>
          <a:p>
            <a:pPr marL="290513" indent="-153988">
              <a:spcBef>
                <a:spcPts val="100"/>
              </a:spcBef>
              <a:buFont typeface="Arial" charset="0"/>
              <a:buChar char="•"/>
            </a:pPr>
            <a:r>
              <a:rPr lang="en-US" dirty="0"/>
              <a:t>Hydrogen peroxide, which causes burns upon skin contact and is a fire and transportation hazard, especially when in contact with organic materials.</a:t>
            </a:r>
          </a:p>
          <a:p>
            <a:pPr marL="290513" indent="-153988">
              <a:spcBef>
                <a:spcPts val="100"/>
              </a:spcBef>
              <a:buFont typeface="Arial" charset="0"/>
              <a:buChar char="•"/>
            </a:pPr>
            <a:r>
              <a:rPr lang="en-US" dirty="0"/>
              <a:t>Produced over 1300 L of waste per 1 kg of product.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1721" y="2887677"/>
            <a:ext cx="5566228" cy="3350503"/>
          </a:xfrm>
          <a:prstGeom prst="rect">
            <a:avLst/>
          </a:prstGeom>
        </p:spPr>
      </p:pic>
      <p:sp>
        <p:nvSpPr>
          <p:cNvPr id="11" name="Rectangle 10"/>
          <p:cNvSpPr/>
          <p:nvPr/>
        </p:nvSpPr>
        <p:spPr>
          <a:xfrm>
            <a:off x="8242788" y="3080121"/>
            <a:ext cx="2283964" cy="1323439"/>
          </a:xfrm>
          <a:prstGeom prst="rect">
            <a:avLst/>
          </a:prstGeom>
        </p:spPr>
        <p:txBody>
          <a:bodyPr wrap="square">
            <a:spAutoFit/>
          </a:bodyPr>
          <a:lstStyle/>
          <a:p>
            <a:pPr algn="ctr"/>
            <a:r>
              <a:rPr lang="en-US" sz="1600" b="0" i="0" dirty="0">
                <a:effectLst/>
              </a:rPr>
              <a:t>The amount of organic waste produced by the sildenafil citrate processes at various time points</a:t>
            </a:r>
            <a:endParaRPr lang="en-US" sz="1600" dirty="0"/>
          </a:p>
        </p:txBody>
      </p:sp>
      <p:sp>
        <p:nvSpPr>
          <p:cNvPr id="12" name="TextBox 11"/>
          <p:cNvSpPr txBox="1"/>
          <p:nvPr/>
        </p:nvSpPr>
        <p:spPr>
          <a:xfrm>
            <a:off x="9142758" y="6437350"/>
            <a:ext cx="2865208" cy="276999"/>
          </a:xfrm>
          <a:prstGeom prst="rect">
            <a:avLst/>
          </a:prstGeom>
          <a:noFill/>
        </p:spPr>
        <p:txBody>
          <a:bodyPr wrap="none" rtlCol="0">
            <a:spAutoFit/>
          </a:bodyPr>
          <a:lstStyle/>
          <a:p>
            <a:r>
              <a:rPr lang="en-US" sz="1200" dirty="0">
                <a:solidFill>
                  <a:schemeClr val="bg1">
                    <a:lumMod val="65000"/>
                  </a:schemeClr>
                </a:solidFill>
              </a:rPr>
              <a:t>Dunn, P.J et al </a:t>
            </a:r>
            <a:r>
              <a:rPr lang="is-IS" sz="1200" i="1" dirty="0">
                <a:solidFill>
                  <a:schemeClr val="bg1">
                    <a:lumMod val="65000"/>
                  </a:schemeClr>
                </a:solidFill>
              </a:rPr>
              <a:t>Green Chem.</a:t>
            </a:r>
            <a:r>
              <a:rPr lang="is-IS" sz="1200" dirty="0">
                <a:solidFill>
                  <a:schemeClr val="bg1">
                    <a:lumMod val="65000"/>
                  </a:schemeClr>
                </a:solidFill>
              </a:rPr>
              <a:t>, 2004, </a:t>
            </a:r>
            <a:r>
              <a:rPr lang="is-IS" sz="1200" b="1" dirty="0">
                <a:solidFill>
                  <a:schemeClr val="bg1">
                    <a:lumMod val="65000"/>
                  </a:schemeClr>
                </a:solidFill>
              </a:rPr>
              <a:t>6</a:t>
            </a:r>
            <a:r>
              <a:rPr lang="is-IS" sz="1200" dirty="0">
                <a:solidFill>
                  <a:schemeClr val="bg1">
                    <a:lumMod val="65000"/>
                  </a:schemeClr>
                </a:solidFill>
              </a:rPr>
              <a:t>, 43-48</a:t>
            </a:r>
            <a:endParaRPr lang="en-US" sz="1200" dirty="0">
              <a:solidFill>
                <a:schemeClr val="bg1">
                  <a:lumMod val="65000"/>
                </a:schemeClr>
              </a:solidFill>
            </a:endParaRPr>
          </a:p>
        </p:txBody>
      </p:sp>
      <p:sp>
        <p:nvSpPr>
          <p:cNvPr id="14" name="Title 12">
            <a:extLst>
              <a:ext uri="{FF2B5EF4-FFF2-40B4-BE49-F238E27FC236}">
                <a16:creationId xmlns:a16="http://schemas.microsoft.com/office/drawing/2014/main" id="{2E4A8735-4872-456F-B421-7F8B7A712363}"/>
              </a:ext>
            </a:extLst>
          </p:cNvPr>
          <p:cNvSpPr>
            <a:spLocks noGrp="1"/>
          </p:cNvSpPr>
          <p:nvPr>
            <p:ph type="title"/>
          </p:nvPr>
        </p:nvSpPr>
        <p:spPr>
          <a:xfrm>
            <a:off x="855595" y="190501"/>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23388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63912" y="4348137"/>
            <a:ext cx="2008386" cy="1999017"/>
          </a:xfrm>
          <a:prstGeom prst="rect">
            <a:avLst/>
          </a:prstGeom>
        </p:spPr>
      </p:pic>
      <p:sp>
        <p:nvSpPr>
          <p:cNvPr id="7" name="TextBox 6"/>
          <p:cNvSpPr txBox="1"/>
          <p:nvPr/>
        </p:nvSpPr>
        <p:spPr>
          <a:xfrm>
            <a:off x="602952" y="2180095"/>
            <a:ext cx="5521398"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b="1" dirty="0">
                <a:solidFill>
                  <a:prstClr val="black"/>
                </a:solidFill>
              </a:rPr>
              <a:t>Alternative production of sildenafil citrate: </a:t>
            </a:r>
            <a:endParaRPr lang="en-US" dirty="0"/>
          </a:p>
          <a:p>
            <a:pPr marL="290513" indent="-153988">
              <a:buFont typeface="Arial" charset="0"/>
              <a:buChar char="•"/>
            </a:pPr>
            <a:r>
              <a:rPr lang="en-US" dirty="0"/>
              <a:t>Average yield of last three steps = 97% yield. </a:t>
            </a:r>
          </a:p>
          <a:p>
            <a:pPr marL="290513" indent="-153988">
              <a:buFont typeface="Arial" charset="0"/>
              <a:buChar char="•"/>
            </a:pPr>
            <a:r>
              <a:rPr lang="en-US" dirty="0"/>
              <a:t>Reduction of the ratio of solvent waste/kg product over 17 years from 1300 L/kg to only 7 L/kg by minimizing solvent use, increasing solvent recovery, improving solvent selection, and telescoping steps. </a:t>
            </a:r>
          </a:p>
          <a:p>
            <a:pPr marL="290513" indent="-153988">
              <a:buFont typeface="Arial" charset="0"/>
              <a:buChar char="•"/>
            </a:pPr>
            <a:r>
              <a:rPr lang="en-US" dirty="0"/>
              <a:t>Only the solvents </a:t>
            </a:r>
            <a:r>
              <a:rPr lang="en-US" i="1" dirty="0"/>
              <a:t>t</a:t>
            </a:r>
            <a:r>
              <a:rPr lang="en-US" dirty="0"/>
              <a:t>-butanol, ethyl acetate, 2-butanone, and a trace of toluene still require disposal.</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1271" y="2064729"/>
            <a:ext cx="5765181" cy="4282425"/>
          </a:xfrm>
          <a:prstGeom prst="rect">
            <a:avLst/>
          </a:prstGeom>
        </p:spPr>
      </p:pic>
      <p:sp>
        <p:nvSpPr>
          <p:cNvPr id="10" name="TextBox 9"/>
          <p:cNvSpPr txBox="1"/>
          <p:nvPr/>
        </p:nvSpPr>
        <p:spPr>
          <a:xfrm>
            <a:off x="9223917" y="6483108"/>
            <a:ext cx="2865208" cy="276999"/>
          </a:xfrm>
          <a:prstGeom prst="rect">
            <a:avLst/>
          </a:prstGeom>
          <a:noFill/>
        </p:spPr>
        <p:txBody>
          <a:bodyPr wrap="none" rtlCol="0">
            <a:spAutoFit/>
          </a:bodyPr>
          <a:lstStyle/>
          <a:p>
            <a:r>
              <a:rPr lang="en-US" sz="1200" dirty="0">
                <a:solidFill>
                  <a:schemeClr val="bg1">
                    <a:lumMod val="65000"/>
                  </a:schemeClr>
                </a:solidFill>
              </a:rPr>
              <a:t>Dunn, P.J et al </a:t>
            </a:r>
            <a:r>
              <a:rPr lang="is-IS" sz="1200" i="1" dirty="0">
                <a:solidFill>
                  <a:schemeClr val="bg1">
                    <a:lumMod val="65000"/>
                  </a:schemeClr>
                </a:solidFill>
              </a:rPr>
              <a:t>Green Chem.</a:t>
            </a:r>
            <a:r>
              <a:rPr lang="is-IS" sz="1200" dirty="0">
                <a:solidFill>
                  <a:schemeClr val="bg1">
                    <a:lumMod val="65000"/>
                  </a:schemeClr>
                </a:solidFill>
              </a:rPr>
              <a:t>, 2004, </a:t>
            </a:r>
            <a:r>
              <a:rPr lang="is-IS" sz="1200" b="1" dirty="0">
                <a:solidFill>
                  <a:schemeClr val="bg1">
                    <a:lumMod val="65000"/>
                  </a:schemeClr>
                </a:solidFill>
              </a:rPr>
              <a:t>6</a:t>
            </a:r>
            <a:r>
              <a:rPr lang="is-IS" sz="1200" dirty="0">
                <a:solidFill>
                  <a:schemeClr val="bg1">
                    <a:lumMod val="65000"/>
                  </a:schemeClr>
                </a:solidFill>
              </a:rPr>
              <a:t>, 43-48</a:t>
            </a:r>
            <a:endParaRPr lang="en-US" sz="1200" dirty="0">
              <a:solidFill>
                <a:schemeClr val="bg1">
                  <a:lumMod val="65000"/>
                </a:schemeClr>
              </a:solidFill>
            </a:endParaRPr>
          </a:p>
        </p:txBody>
      </p:sp>
      <p:sp>
        <p:nvSpPr>
          <p:cNvPr id="11" name="Rectangle 10">
            <a:extLst>
              <a:ext uri="{FF2B5EF4-FFF2-40B4-BE49-F238E27FC236}">
                <a16:creationId xmlns:a16="http://schemas.microsoft.com/office/drawing/2014/main" id="{C84377C7-55A7-4791-B548-BE0212005CAC}"/>
              </a:ext>
            </a:extLst>
          </p:cNvPr>
          <p:cNvSpPr/>
          <p:nvPr/>
        </p:nvSpPr>
        <p:spPr>
          <a:xfrm>
            <a:off x="453474" y="1620317"/>
            <a:ext cx="5232266" cy="461665"/>
          </a:xfrm>
          <a:prstGeom prst="rect">
            <a:avLst/>
          </a:prstGeom>
        </p:spPr>
        <p:txBody>
          <a:bodyPr wrap="square">
            <a:spAutoFit/>
          </a:bodyPr>
          <a:lstStyle/>
          <a:p>
            <a:pPr lvl="0" algn="ctr"/>
            <a:r>
              <a:rPr lang="en-US" sz="2400" b="1" dirty="0">
                <a:solidFill>
                  <a:srgbClr val="002060"/>
                </a:solidFill>
              </a:rPr>
              <a:t>Case study: </a:t>
            </a:r>
            <a:r>
              <a:rPr lang="en-US" sz="2400" dirty="0">
                <a:solidFill>
                  <a:srgbClr val="002060"/>
                </a:solidFill>
              </a:rPr>
              <a:t>Sildenafil citrate production </a:t>
            </a:r>
          </a:p>
        </p:txBody>
      </p:sp>
      <p:sp>
        <p:nvSpPr>
          <p:cNvPr id="12" name="Title 12">
            <a:extLst>
              <a:ext uri="{FF2B5EF4-FFF2-40B4-BE49-F238E27FC236}">
                <a16:creationId xmlns:a16="http://schemas.microsoft.com/office/drawing/2014/main" id="{7067C1B4-604F-4101-BAA2-30C55F0C2D4F}"/>
              </a:ext>
            </a:extLst>
          </p:cNvPr>
          <p:cNvSpPr>
            <a:spLocks noGrp="1"/>
          </p:cNvSpPr>
          <p:nvPr>
            <p:ph type="title"/>
          </p:nvPr>
        </p:nvSpPr>
        <p:spPr>
          <a:xfrm>
            <a:off x="872370" y="310548"/>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0014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022FEE-56A5-B144-A640-58D9059D2E13}"/>
              </a:ext>
            </a:extLst>
          </p:cNvPr>
          <p:cNvGrpSpPr/>
          <p:nvPr/>
        </p:nvGrpSpPr>
        <p:grpSpPr>
          <a:xfrm>
            <a:off x="752312" y="3594510"/>
            <a:ext cx="5935126" cy="1833425"/>
            <a:chOff x="450978" y="2963969"/>
            <a:chExt cx="5935126" cy="1833425"/>
          </a:xfrm>
        </p:grpSpPr>
        <p:sp>
          <p:nvSpPr>
            <p:cNvPr id="4" name="TextBox 3"/>
            <p:cNvSpPr txBox="1"/>
            <p:nvPr/>
          </p:nvSpPr>
          <p:spPr>
            <a:xfrm>
              <a:off x="450978" y="2963969"/>
              <a:ext cx="5867685" cy="369332"/>
            </a:xfrm>
            <a:prstGeom prst="rect">
              <a:avLst/>
            </a:prstGeom>
            <a:noFill/>
          </p:spPr>
          <p:txBody>
            <a:bodyPr wrap="square" rtlCol="0">
              <a:spAutoFit/>
            </a:bodyPr>
            <a:lstStyle/>
            <a:p>
              <a:r>
                <a:rPr lang="en-US" b="1" dirty="0"/>
                <a:t>Conventional method of obtaining phenols from petroleum:</a:t>
              </a:r>
            </a:p>
          </p:txBody>
        </p:sp>
        <p:sp>
          <p:nvSpPr>
            <p:cNvPr id="5" name="TextBox 4"/>
            <p:cNvSpPr txBox="1"/>
            <p:nvPr/>
          </p:nvSpPr>
          <p:spPr>
            <a:xfrm>
              <a:off x="524382" y="3415345"/>
              <a:ext cx="1504001" cy="369332"/>
            </a:xfrm>
            <a:prstGeom prst="rect">
              <a:avLst/>
            </a:prstGeom>
            <a:noFill/>
          </p:spPr>
          <p:txBody>
            <a:bodyPr wrap="none" rtlCol="0">
              <a:spAutoFit/>
            </a:bodyPr>
            <a:lstStyle/>
            <a:p>
              <a:pPr marL="285750" indent="-285750">
                <a:buFont typeface="Arial" panose="020B0604020202020204" pitchFamily="34" charset="0"/>
                <a:buChar char="•"/>
              </a:pPr>
              <a:r>
                <a:rPr lang="en-US" dirty="0"/>
                <a:t>Petroleum </a:t>
              </a:r>
            </a:p>
          </p:txBody>
        </p:sp>
        <p:sp>
          <p:nvSpPr>
            <p:cNvPr id="6" name="TextBox 5"/>
            <p:cNvSpPr txBox="1"/>
            <p:nvPr/>
          </p:nvSpPr>
          <p:spPr>
            <a:xfrm>
              <a:off x="2714714" y="3406837"/>
              <a:ext cx="3671390" cy="369332"/>
            </a:xfrm>
            <a:prstGeom prst="rect">
              <a:avLst/>
            </a:prstGeom>
            <a:noFill/>
          </p:spPr>
          <p:txBody>
            <a:bodyPr wrap="none" rtlCol="0">
              <a:spAutoFit/>
            </a:bodyPr>
            <a:lstStyle/>
            <a:p>
              <a:r>
                <a:rPr lang="en-US" dirty="0"/>
                <a:t>Phenols (benzene, toluene, xylenes)</a:t>
              </a:r>
            </a:p>
          </p:txBody>
        </p:sp>
        <p:cxnSp>
          <p:nvCxnSpPr>
            <p:cNvPr id="10" name="Straight Arrow Connector 9"/>
            <p:cNvCxnSpPr>
              <a:cxnSpLocks/>
            </p:cNvCxnSpPr>
            <p:nvPr/>
          </p:nvCxnSpPr>
          <p:spPr>
            <a:xfrm>
              <a:off x="1939904" y="3600011"/>
              <a:ext cx="7748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4382" y="3649976"/>
              <a:ext cx="4379026"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method is not sustainable – it is dependent on depleting resources.</a:t>
              </a:r>
            </a:p>
          </p:txBody>
        </p:sp>
        <p:sp>
          <p:nvSpPr>
            <p:cNvPr id="2" name="Retângulo 1">
              <a:extLst>
                <a:ext uri="{FF2B5EF4-FFF2-40B4-BE49-F238E27FC236}">
                  <a16:creationId xmlns:a16="http://schemas.microsoft.com/office/drawing/2014/main" id="{F0629654-0685-4899-9C52-CFD1DBD41DE3}"/>
                </a:ext>
              </a:extLst>
            </p:cNvPr>
            <p:cNvSpPr/>
            <p:nvPr/>
          </p:nvSpPr>
          <p:spPr>
            <a:xfrm>
              <a:off x="450979" y="3000810"/>
              <a:ext cx="5867684" cy="17965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65164" y="1653850"/>
            <a:ext cx="3144645" cy="421013"/>
          </a:xfrm>
          <a:prstGeom prst="rect">
            <a:avLst/>
          </a:prstGeom>
        </p:spPr>
        <p:txBody>
          <a:bodyPr wrap="square">
            <a:spAutoFit/>
          </a:bodyPr>
          <a:lstStyle/>
          <a:p>
            <a:pPr marL="354013">
              <a:lnSpc>
                <a:spcPct val="89000"/>
              </a:lnSpc>
              <a:spcBef>
                <a:spcPct val="0"/>
              </a:spcBef>
            </a:pPr>
            <a:r>
              <a:rPr lang="en-US" altLang="x-none" sz="2400" b="1" dirty="0">
                <a:solidFill>
                  <a:srgbClr val="002060"/>
                </a:solidFill>
              </a:rPr>
              <a:t>Case study: </a:t>
            </a:r>
            <a:r>
              <a:rPr lang="en-US" altLang="x-none" sz="2400" dirty="0">
                <a:solidFill>
                  <a:srgbClr val="002060"/>
                </a:solidFill>
              </a:rPr>
              <a:t>Phenols</a:t>
            </a:r>
          </a:p>
        </p:txBody>
      </p:sp>
      <p:sp>
        <p:nvSpPr>
          <p:cNvPr id="14" name="TextBox 13"/>
          <p:cNvSpPr txBox="1"/>
          <p:nvPr/>
        </p:nvSpPr>
        <p:spPr>
          <a:xfrm>
            <a:off x="640958" y="1999316"/>
            <a:ext cx="10069551" cy="830997"/>
          </a:xfrm>
          <a:prstGeom prst="rect">
            <a:avLst/>
          </a:prstGeom>
          <a:noFill/>
        </p:spPr>
        <p:txBody>
          <a:bodyPr wrap="square" rtlCol="0">
            <a:spAutoFit/>
          </a:bodyPr>
          <a:lstStyle/>
          <a:p>
            <a:r>
              <a:rPr lang="en-US" sz="2400" dirty="0"/>
              <a:t>Phenols are widely used in household products and as intermediates for industrial synthesis. They are often referred to as drop-in platform chemicals.</a:t>
            </a:r>
          </a:p>
        </p:txBody>
      </p:sp>
      <p:pic>
        <p:nvPicPr>
          <p:cNvPr id="13" name="Picture 12">
            <a:extLst>
              <a:ext uri="{FF2B5EF4-FFF2-40B4-BE49-F238E27FC236}">
                <a16:creationId xmlns:a16="http://schemas.microsoft.com/office/drawing/2014/main" id="{2F543709-36F1-404D-9DF0-DA24AA2B74A2}"/>
              </a:ext>
            </a:extLst>
          </p:cNvPr>
          <p:cNvPicPr>
            <a:picLocks noChangeAspect="1"/>
          </p:cNvPicPr>
          <p:nvPr/>
        </p:nvPicPr>
        <p:blipFill>
          <a:blip r:embed="rId3"/>
          <a:stretch>
            <a:fillRect/>
          </a:stretch>
        </p:blipFill>
        <p:spPr>
          <a:xfrm>
            <a:off x="6763109" y="2880277"/>
            <a:ext cx="5206399" cy="3465509"/>
          </a:xfrm>
          <a:prstGeom prst="rect">
            <a:avLst/>
          </a:prstGeom>
          <a:ln w="57150">
            <a:solidFill>
              <a:srgbClr val="002060"/>
            </a:solidFill>
          </a:ln>
        </p:spPr>
      </p:pic>
      <p:sp>
        <p:nvSpPr>
          <p:cNvPr id="19" name="TextBox 18">
            <a:extLst>
              <a:ext uri="{FF2B5EF4-FFF2-40B4-BE49-F238E27FC236}">
                <a16:creationId xmlns:a16="http://schemas.microsoft.com/office/drawing/2014/main" id="{6D44F3E3-41D8-4A8A-AA07-3DC0243325E2}"/>
              </a:ext>
            </a:extLst>
          </p:cNvPr>
          <p:cNvSpPr txBox="1"/>
          <p:nvPr/>
        </p:nvSpPr>
        <p:spPr>
          <a:xfrm>
            <a:off x="10815538" y="6474814"/>
            <a:ext cx="1153970" cy="276999"/>
          </a:xfrm>
          <a:prstGeom prst="rect">
            <a:avLst/>
          </a:prstGeom>
          <a:noFill/>
        </p:spPr>
        <p:txBody>
          <a:bodyPr wrap="none" rtlCol="0">
            <a:spAutoFit/>
          </a:bodyPr>
          <a:lstStyle/>
          <a:p>
            <a:r>
              <a:rPr lang="en-US" sz="1200" dirty="0">
                <a:solidFill>
                  <a:schemeClr val="bg1">
                    <a:lumMod val="65000"/>
                  </a:schemeClr>
                </a:solidFill>
              </a:rPr>
              <a:t>Image: </a:t>
            </a:r>
            <a:r>
              <a:rPr lang="en-US" sz="1200" dirty="0" err="1">
                <a:solidFill>
                  <a:schemeClr val="bg1">
                    <a:lumMod val="65000"/>
                  </a:schemeClr>
                </a:solidFill>
              </a:rPr>
              <a:t>Pixabay</a:t>
            </a:r>
            <a:endParaRPr lang="en-US" sz="1200" dirty="0">
              <a:solidFill>
                <a:schemeClr val="bg1">
                  <a:lumMod val="65000"/>
                </a:schemeClr>
              </a:solidFill>
            </a:endParaRPr>
          </a:p>
        </p:txBody>
      </p:sp>
      <p:sp>
        <p:nvSpPr>
          <p:cNvPr id="18" name="Title 12">
            <a:extLst>
              <a:ext uri="{FF2B5EF4-FFF2-40B4-BE49-F238E27FC236}">
                <a16:creationId xmlns:a16="http://schemas.microsoft.com/office/drawing/2014/main" id="{9030E904-884C-4A00-8A66-7AFA6C40E970}"/>
              </a:ext>
            </a:extLst>
          </p:cNvPr>
          <p:cNvSpPr>
            <a:spLocks noGrp="1"/>
          </p:cNvSpPr>
          <p:nvPr>
            <p:ph type="title"/>
          </p:nvPr>
        </p:nvSpPr>
        <p:spPr>
          <a:xfrm>
            <a:off x="825716" y="278019"/>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62513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9148" y="2540709"/>
            <a:ext cx="5086989" cy="646331"/>
          </a:xfrm>
          <a:prstGeom prst="rect">
            <a:avLst/>
          </a:prstGeom>
          <a:noFill/>
        </p:spPr>
        <p:txBody>
          <a:bodyPr wrap="square" rtlCol="0">
            <a:spAutoFit/>
          </a:bodyPr>
          <a:lstStyle/>
          <a:p>
            <a:r>
              <a:rPr lang="en-US" b="1" dirty="0"/>
              <a:t>Alternative production of phenols from biomass waste using depolymerization:</a:t>
            </a:r>
          </a:p>
        </p:txBody>
      </p:sp>
      <p:pic>
        <p:nvPicPr>
          <p:cNvPr id="3" name="Picture 2"/>
          <p:cNvPicPr>
            <a:picLocks noChangeAspect="1"/>
          </p:cNvPicPr>
          <p:nvPr/>
        </p:nvPicPr>
        <p:blipFill>
          <a:blip r:embed="rId3"/>
          <a:stretch>
            <a:fillRect/>
          </a:stretch>
        </p:blipFill>
        <p:spPr>
          <a:xfrm>
            <a:off x="699413" y="4216109"/>
            <a:ext cx="5689888" cy="1217033"/>
          </a:xfrm>
          <a:prstGeom prst="rect">
            <a:avLst/>
          </a:prstGeom>
        </p:spPr>
      </p:pic>
      <p:sp>
        <p:nvSpPr>
          <p:cNvPr id="4" name="TextBox 3"/>
          <p:cNvSpPr txBox="1"/>
          <p:nvPr/>
        </p:nvSpPr>
        <p:spPr>
          <a:xfrm>
            <a:off x="1304494" y="3187040"/>
            <a:ext cx="471629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This method uses abundant product (waste) as a starting material.</a:t>
            </a:r>
          </a:p>
        </p:txBody>
      </p:sp>
      <p:sp>
        <p:nvSpPr>
          <p:cNvPr id="5" name="Retângulo 12">
            <a:extLst>
              <a:ext uri="{FF2B5EF4-FFF2-40B4-BE49-F238E27FC236}">
                <a16:creationId xmlns:a16="http://schemas.microsoft.com/office/drawing/2014/main" id="{994F5995-4263-4701-B72C-F9EDCD1F0B4D}"/>
              </a:ext>
            </a:extLst>
          </p:cNvPr>
          <p:cNvSpPr/>
          <p:nvPr/>
        </p:nvSpPr>
        <p:spPr>
          <a:xfrm>
            <a:off x="1033669" y="2502223"/>
            <a:ext cx="4991683" cy="13960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89513" y="5456632"/>
            <a:ext cx="926857" cy="369332"/>
          </a:xfrm>
          <a:prstGeom prst="rect">
            <a:avLst/>
          </a:prstGeom>
          <a:noFill/>
        </p:spPr>
        <p:txBody>
          <a:bodyPr wrap="none" rtlCol="0">
            <a:spAutoFit/>
          </a:bodyPr>
          <a:lstStyle/>
          <a:p>
            <a:r>
              <a:rPr lang="en-US" dirty="0"/>
              <a:t>Phenols</a:t>
            </a:r>
          </a:p>
        </p:txBody>
      </p:sp>
      <p:sp>
        <p:nvSpPr>
          <p:cNvPr id="10" name="TextBox 9"/>
          <p:cNvSpPr txBox="1"/>
          <p:nvPr/>
        </p:nvSpPr>
        <p:spPr>
          <a:xfrm>
            <a:off x="1334590" y="5470521"/>
            <a:ext cx="958917" cy="369332"/>
          </a:xfrm>
          <a:prstGeom prst="rect">
            <a:avLst/>
          </a:prstGeom>
          <a:noFill/>
        </p:spPr>
        <p:txBody>
          <a:bodyPr wrap="none" rtlCol="0">
            <a:spAutoFit/>
          </a:bodyPr>
          <a:lstStyle/>
          <a:p>
            <a:r>
              <a:rPr lang="en-US" dirty="0"/>
              <a:t>Biomass</a:t>
            </a:r>
          </a:p>
        </p:txBody>
      </p:sp>
      <p:sp>
        <p:nvSpPr>
          <p:cNvPr id="12" name="Rectangle 11">
            <a:extLst>
              <a:ext uri="{FF2B5EF4-FFF2-40B4-BE49-F238E27FC236}">
                <a16:creationId xmlns:a16="http://schemas.microsoft.com/office/drawing/2014/main" id="{CB898DA8-4E2E-4ED0-9923-0B20E0037062}"/>
              </a:ext>
            </a:extLst>
          </p:cNvPr>
          <p:cNvSpPr/>
          <p:nvPr/>
        </p:nvSpPr>
        <p:spPr>
          <a:xfrm>
            <a:off x="209472" y="1656383"/>
            <a:ext cx="3076547" cy="421013"/>
          </a:xfrm>
          <a:prstGeom prst="rect">
            <a:avLst/>
          </a:prstGeom>
        </p:spPr>
        <p:txBody>
          <a:bodyPr wrap="none">
            <a:spAutoFit/>
          </a:bodyPr>
          <a:lstStyle/>
          <a:p>
            <a:pPr marL="354013" lvl="0" algn="ctr">
              <a:lnSpc>
                <a:spcPct val="89000"/>
              </a:lnSpc>
              <a:spcBef>
                <a:spcPct val="0"/>
              </a:spcBef>
            </a:pPr>
            <a:r>
              <a:rPr lang="en-US" altLang="x-none" sz="2400" b="1" dirty="0">
                <a:solidFill>
                  <a:srgbClr val="002060"/>
                </a:solidFill>
              </a:rPr>
              <a:t>Case study: </a:t>
            </a:r>
            <a:r>
              <a:rPr lang="en-US" altLang="x-none" sz="2400" dirty="0">
                <a:solidFill>
                  <a:srgbClr val="002060"/>
                </a:solidFill>
              </a:rPr>
              <a:t>Phenols</a:t>
            </a:r>
          </a:p>
        </p:txBody>
      </p:sp>
      <p:pic>
        <p:nvPicPr>
          <p:cNvPr id="15" name="Picture 14">
            <a:extLst>
              <a:ext uri="{FF2B5EF4-FFF2-40B4-BE49-F238E27FC236}">
                <a16:creationId xmlns:a16="http://schemas.microsoft.com/office/drawing/2014/main" id="{C13BE3A8-154A-41EA-94CD-6A91B4E6A0E2}"/>
              </a:ext>
            </a:extLst>
          </p:cNvPr>
          <p:cNvPicPr>
            <a:picLocks noChangeAspect="1"/>
          </p:cNvPicPr>
          <p:nvPr/>
        </p:nvPicPr>
        <p:blipFill>
          <a:blip r:embed="rId4"/>
          <a:stretch>
            <a:fillRect/>
          </a:stretch>
        </p:blipFill>
        <p:spPr>
          <a:xfrm>
            <a:off x="6620034" y="2393732"/>
            <a:ext cx="5311770" cy="3535647"/>
          </a:xfrm>
          <a:prstGeom prst="rect">
            <a:avLst/>
          </a:prstGeom>
          <a:noFill/>
          <a:ln w="57150">
            <a:solidFill>
              <a:srgbClr val="002060"/>
            </a:solidFill>
          </a:ln>
        </p:spPr>
      </p:pic>
      <p:sp>
        <p:nvSpPr>
          <p:cNvPr id="16" name="TextBox 15">
            <a:extLst>
              <a:ext uri="{FF2B5EF4-FFF2-40B4-BE49-F238E27FC236}">
                <a16:creationId xmlns:a16="http://schemas.microsoft.com/office/drawing/2014/main" id="{29724EF9-BF79-4F34-9678-E03583CE9BD1}"/>
              </a:ext>
            </a:extLst>
          </p:cNvPr>
          <p:cNvSpPr txBox="1"/>
          <p:nvPr/>
        </p:nvSpPr>
        <p:spPr>
          <a:xfrm>
            <a:off x="5646144" y="2974554"/>
            <a:ext cx="65" cy="276999"/>
          </a:xfrm>
          <a:prstGeom prst="rect">
            <a:avLst/>
          </a:prstGeom>
          <a:noFill/>
        </p:spPr>
        <p:txBody>
          <a:bodyPr wrap="none" lIns="0" tIns="0" rIns="0" bIns="0" rtlCol="0">
            <a:spAutoFit/>
          </a:bodyPr>
          <a:lstStyle/>
          <a:p>
            <a:endParaRPr lang="en-US" dirty="0"/>
          </a:p>
        </p:txBody>
      </p:sp>
      <p:sp>
        <p:nvSpPr>
          <p:cNvPr id="17" name="TextBox 16">
            <a:extLst>
              <a:ext uri="{FF2B5EF4-FFF2-40B4-BE49-F238E27FC236}">
                <a16:creationId xmlns:a16="http://schemas.microsoft.com/office/drawing/2014/main" id="{0BE76A7F-0BCB-4B93-8327-458CF064F9B5}"/>
              </a:ext>
            </a:extLst>
          </p:cNvPr>
          <p:cNvSpPr txBox="1"/>
          <p:nvPr/>
        </p:nvSpPr>
        <p:spPr>
          <a:xfrm>
            <a:off x="10907620" y="6498684"/>
            <a:ext cx="1118704" cy="276999"/>
          </a:xfrm>
          <a:prstGeom prst="rect">
            <a:avLst/>
          </a:prstGeom>
          <a:noFill/>
        </p:spPr>
        <p:txBody>
          <a:bodyPr wrap="none" rtlCol="0">
            <a:spAutoFit/>
          </a:bodyPr>
          <a:lstStyle/>
          <a:p>
            <a:r>
              <a:rPr lang="en-US" sz="1200" dirty="0">
                <a:solidFill>
                  <a:schemeClr val="bg1">
                    <a:lumMod val="65000"/>
                  </a:schemeClr>
                </a:solidFill>
              </a:rPr>
              <a:t>Image: </a:t>
            </a:r>
            <a:r>
              <a:rPr lang="en-US" sz="1200" dirty="0" err="1">
                <a:solidFill>
                  <a:schemeClr val="bg1">
                    <a:lumMod val="65000"/>
                  </a:schemeClr>
                </a:solidFill>
              </a:rPr>
              <a:t>Pixabay</a:t>
            </a:r>
            <a:endParaRPr lang="en-US" sz="1200" dirty="0">
              <a:solidFill>
                <a:schemeClr val="bg1">
                  <a:lumMod val="65000"/>
                </a:schemeClr>
              </a:solidFill>
            </a:endParaRPr>
          </a:p>
        </p:txBody>
      </p:sp>
      <p:sp>
        <p:nvSpPr>
          <p:cNvPr id="18" name="Title 12">
            <a:extLst>
              <a:ext uri="{FF2B5EF4-FFF2-40B4-BE49-F238E27FC236}">
                <a16:creationId xmlns:a16="http://schemas.microsoft.com/office/drawing/2014/main" id="{0B6230FB-7055-461B-B2E1-C3FA7F0F509B}"/>
              </a:ext>
            </a:extLst>
          </p:cNvPr>
          <p:cNvSpPr>
            <a:spLocks noGrp="1"/>
          </p:cNvSpPr>
          <p:nvPr>
            <p:ph type="title"/>
          </p:nvPr>
        </p:nvSpPr>
        <p:spPr>
          <a:xfrm>
            <a:off x="874713" y="328479"/>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81737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9906" y="1607592"/>
            <a:ext cx="5308505"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Production of ethylene oxide</a:t>
            </a:r>
          </a:p>
        </p:txBody>
      </p:sp>
      <p:sp>
        <p:nvSpPr>
          <p:cNvPr id="7" name="TextBox 6"/>
          <p:cNvSpPr txBox="1"/>
          <p:nvPr/>
        </p:nvSpPr>
        <p:spPr>
          <a:xfrm>
            <a:off x="975920" y="2145246"/>
            <a:ext cx="10240159" cy="1569660"/>
          </a:xfrm>
          <a:prstGeom prst="rect">
            <a:avLst/>
          </a:prstGeom>
          <a:noFill/>
        </p:spPr>
        <p:txBody>
          <a:bodyPr wrap="square" rtlCol="0">
            <a:spAutoFit/>
          </a:bodyPr>
          <a:lstStyle/>
          <a:p>
            <a:r>
              <a:rPr lang="en-US" sz="2400" dirty="0"/>
              <a:t>Ethylene oxide is used as an intermediate in the production of several industrial chemicals, the most notable of which is ethylene glycol. It is also used as a fumigant in certain agricultural products and as a sterilant for medical equipment and supplies.</a:t>
            </a:r>
          </a:p>
        </p:txBody>
      </p:sp>
      <p:sp>
        <p:nvSpPr>
          <p:cNvPr id="8" name="TextBox 7"/>
          <p:cNvSpPr txBox="1"/>
          <p:nvPr/>
        </p:nvSpPr>
        <p:spPr>
          <a:xfrm>
            <a:off x="1262289" y="3870285"/>
            <a:ext cx="4694311" cy="1754326"/>
          </a:xfrm>
          <a:prstGeom prst="rect">
            <a:avLst/>
          </a:prstGeom>
          <a:noFill/>
          <a:ln>
            <a:solidFill>
              <a:srgbClr val="C00000"/>
            </a:solidFill>
          </a:ln>
        </p:spPr>
        <p:txBody>
          <a:bodyPr wrap="square" rtlCol="0">
            <a:spAutoFit/>
          </a:bodyPr>
          <a:lstStyle/>
          <a:p>
            <a:r>
              <a:rPr lang="en-US" b="1" dirty="0"/>
              <a:t>Conventional ethylene oxide synthesis included:</a:t>
            </a:r>
          </a:p>
          <a:p>
            <a:pPr marL="293688" lvl="0" indent="-160338">
              <a:buFont typeface="Arial" charset="0"/>
              <a:buChar char="•"/>
            </a:pPr>
            <a:r>
              <a:rPr lang="en-US" dirty="0">
                <a:solidFill>
                  <a:prstClr val="black"/>
                </a:solidFill>
              </a:rPr>
              <a:t>A 2-step synthesis with a chlorohydrin intermediate. </a:t>
            </a:r>
          </a:p>
          <a:p>
            <a:pPr marL="293688" lvl="0" indent="-160338">
              <a:buFont typeface="Arial" charset="0"/>
              <a:buChar char="•"/>
            </a:pPr>
            <a:r>
              <a:rPr lang="en-US" dirty="0">
                <a:solidFill>
                  <a:prstClr val="black"/>
                </a:solidFill>
              </a:rPr>
              <a:t>For each kilogram of product, 5 Kg of waste were disposed. </a:t>
            </a:r>
          </a:p>
        </p:txBody>
      </p:sp>
      <p:pic>
        <p:nvPicPr>
          <p:cNvPr id="5" name="Picture 4">
            <a:extLst>
              <a:ext uri="{FF2B5EF4-FFF2-40B4-BE49-F238E27FC236}">
                <a16:creationId xmlns:a16="http://schemas.microsoft.com/office/drawing/2014/main" id="{49172AE1-9660-344A-BE8A-3C27E4C92596}"/>
              </a:ext>
            </a:extLst>
          </p:cNvPr>
          <p:cNvPicPr>
            <a:picLocks noChangeAspect="1"/>
          </p:cNvPicPr>
          <p:nvPr/>
        </p:nvPicPr>
        <p:blipFill>
          <a:blip r:embed="rId2"/>
          <a:stretch>
            <a:fillRect/>
          </a:stretch>
        </p:blipFill>
        <p:spPr>
          <a:xfrm>
            <a:off x="6519876" y="3429000"/>
            <a:ext cx="4549940" cy="1318448"/>
          </a:xfrm>
          <a:prstGeom prst="rect">
            <a:avLst/>
          </a:prstGeom>
        </p:spPr>
      </p:pic>
      <p:pic>
        <p:nvPicPr>
          <p:cNvPr id="9" name="Picture 8">
            <a:extLst>
              <a:ext uri="{FF2B5EF4-FFF2-40B4-BE49-F238E27FC236}">
                <a16:creationId xmlns:a16="http://schemas.microsoft.com/office/drawing/2014/main" id="{C3243943-5905-3A48-8146-37874B8B4E72}"/>
              </a:ext>
            </a:extLst>
          </p:cNvPr>
          <p:cNvPicPr>
            <a:picLocks noChangeAspect="1"/>
          </p:cNvPicPr>
          <p:nvPr/>
        </p:nvPicPr>
        <p:blipFill>
          <a:blip r:embed="rId3"/>
          <a:stretch>
            <a:fillRect/>
          </a:stretch>
        </p:blipFill>
        <p:spPr>
          <a:xfrm>
            <a:off x="6519876" y="4852643"/>
            <a:ext cx="5056517" cy="1322474"/>
          </a:xfrm>
          <a:prstGeom prst="rect">
            <a:avLst/>
          </a:prstGeom>
        </p:spPr>
      </p:pic>
      <p:sp>
        <p:nvSpPr>
          <p:cNvPr id="11" name="Title 12">
            <a:extLst>
              <a:ext uri="{FF2B5EF4-FFF2-40B4-BE49-F238E27FC236}">
                <a16:creationId xmlns:a16="http://schemas.microsoft.com/office/drawing/2014/main" id="{59E3DB16-BA6E-412E-85E8-6819BADA0EDE}"/>
              </a:ext>
            </a:extLst>
          </p:cNvPr>
          <p:cNvSpPr>
            <a:spLocks noGrp="1"/>
          </p:cNvSpPr>
          <p:nvPr>
            <p:ph type="title"/>
          </p:nvPr>
        </p:nvSpPr>
        <p:spPr>
          <a:xfrm>
            <a:off x="880534" y="308885"/>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73815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02720" y="2346122"/>
            <a:ext cx="4704868" cy="2308324"/>
          </a:xfrm>
          <a:prstGeom prst="rect">
            <a:avLst/>
          </a:prstGeom>
          <a:noFill/>
          <a:ln>
            <a:solidFill>
              <a:schemeClr val="accent6"/>
            </a:solidFill>
          </a:ln>
        </p:spPr>
        <p:txBody>
          <a:bodyPr wrap="square" rtlCol="0">
            <a:spAutoFit/>
          </a:bodyPr>
          <a:lstStyle/>
          <a:p>
            <a:r>
              <a:rPr lang="en-US" b="1" dirty="0"/>
              <a:t>Alternative production of ethylene oxide:</a:t>
            </a:r>
          </a:p>
          <a:p>
            <a:endParaRPr lang="en-US" b="1" dirty="0"/>
          </a:p>
          <a:p>
            <a:endParaRPr lang="en-US" b="1" dirty="0"/>
          </a:p>
          <a:p>
            <a:endParaRPr lang="en-US" b="1" dirty="0"/>
          </a:p>
          <a:p>
            <a:endParaRPr lang="en-US" b="1" dirty="0"/>
          </a:p>
          <a:p>
            <a:endParaRPr lang="en-US" b="1" dirty="0"/>
          </a:p>
          <a:p>
            <a:endParaRPr lang="en-US" b="1" dirty="0"/>
          </a:p>
          <a:p>
            <a:endParaRPr lang="en-US" b="1" dirty="0"/>
          </a:p>
        </p:txBody>
      </p:sp>
      <p:sp>
        <p:nvSpPr>
          <p:cNvPr id="6" name="Rectangle 5"/>
          <p:cNvSpPr/>
          <p:nvPr/>
        </p:nvSpPr>
        <p:spPr>
          <a:xfrm>
            <a:off x="1401817" y="2750568"/>
            <a:ext cx="4425714" cy="175432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charset="0"/>
              <a:buChar char="•"/>
            </a:pPr>
            <a:r>
              <a:rPr lang="en-US" dirty="0"/>
              <a:t>Use of molecular oxygen removes the need for chlorine.</a:t>
            </a:r>
          </a:p>
          <a:p>
            <a:pPr marL="285750" indent="-285750">
              <a:buFont typeface="Arial" charset="0"/>
              <a:buChar char="•"/>
            </a:pPr>
            <a:r>
              <a:rPr lang="en-US" dirty="0"/>
              <a:t>New process generates more than 16 times less waste than the original one, and eliminates the formation of waste water. </a:t>
            </a:r>
          </a:p>
        </p:txBody>
      </p:sp>
      <p:sp>
        <p:nvSpPr>
          <p:cNvPr id="8" name="Rectangle 7">
            <a:extLst>
              <a:ext uri="{FF2B5EF4-FFF2-40B4-BE49-F238E27FC236}">
                <a16:creationId xmlns:a16="http://schemas.microsoft.com/office/drawing/2014/main" id="{D2430EB2-C4FF-4483-9563-4E4B0C7E1FEB}"/>
              </a:ext>
            </a:extLst>
          </p:cNvPr>
          <p:cNvSpPr/>
          <p:nvPr/>
        </p:nvSpPr>
        <p:spPr>
          <a:xfrm>
            <a:off x="588069" y="1601132"/>
            <a:ext cx="5274842" cy="461665"/>
          </a:xfrm>
          <a:prstGeom prst="rect">
            <a:avLst/>
          </a:prstGeom>
        </p:spPr>
        <p:txBody>
          <a:bodyPr wrap="none">
            <a:spAutoFit/>
          </a:bodyPr>
          <a:lstStyle/>
          <a:p>
            <a:pPr lvl="0"/>
            <a:r>
              <a:rPr lang="en-US" sz="2400" b="1" dirty="0">
                <a:solidFill>
                  <a:srgbClr val="002060"/>
                </a:solidFill>
              </a:rPr>
              <a:t>Case study: </a:t>
            </a:r>
            <a:r>
              <a:rPr lang="en-US" sz="2400" dirty="0">
                <a:solidFill>
                  <a:srgbClr val="002060"/>
                </a:solidFill>
              </a:rPr>
              <a:t>Production of ethylene oxide</a:t>
            </a:r>
          </a:p>
        </p:txBody>
      </p:sp>
      <p:pic>
        <p:nvPicPr>
          <p:cNvPr id="11" name="Picture 10">
            <a:extLst>
              <a:ext uri="{FF2B5EF4-FFF2-40B4-BE49-F238E27FC236}">
                <a16:creationId xmlns:a16="http://schemas.microsoft.com/office/drawing/2014/main" id="{5EC94175-0745-4919-8013-D4D04D370D18}"/>
              </a:ext>
            </a:extLst>
          </p:cNvPr>
          <p:cNvPicPr>
            <a:picLocks noChangeAspect="1"/>
          </p:cNvPicPr>
          <p:nvPr/>
        </p:nvPicPr>
        <p:blipFill>
          <a:blip r:embed="rId2"/>
          <a:stretch>
            <a:fillRect/>
          </a:stretch>
        </p:blipFill>
        <p:spPr>
          <a:xfrm>
            <a:off x="7331673" y="1831964"/>
            <a:ext cx="3054918" cy="4511878"/>
          </a:xfrm>
          <a:prstGeom prst="rect">
            <a:avLst/>
          </a:prstGeom>
          <a:ln w="57150">
            <a:solidFill>
              <a:srgbClr val="002060"/>
            </a:solidFill>
          </a:ln>
        </p:spPr>
      </p:pic>
      <p:sp>
        <p:nvSpPr>
          <p:cNvPr id="12" name="TextBox 11">
            <a:extLst>
              <a:ext uri="{FF2B5EF4-FFF2-40B4-BE49-F238E27FC236}">
                <a16:creationId xmlns:a16="http://schemas.microsoft.com/office/drawing/2014/main" id="{9C3E6C88-CE0C-4156-9E62-ADA24F038E51}"/>
              </a:ext>
            </a:extLst>
          </p:cNvPr>
          <p:cNvSpPr txBox="1"/>
          <p:nvPr/>
        </p:nvSpPr>
        <p:spPr>
          <a:xfrm>
            <a:off x="8859132" y="6454023"/>
            <a:ext cx="3116879" cy="276999"/>
          </a:xfrm>
          <a:prstGeom prst="rect">
            <a:avLst/>
          </a:prstGeom>
          <a:noFill/>
        </p:spPr>
        <p:txBody>
          <a:bodyPr wrap="none" rtlCol="0">
            <a:spAutoFit/>
          </a:bodyPr>
          <a:lstStyle/>
          <a:p>
            <a:r>
              <a:rPr lang="en-US" sz="1200" dirty="0">
                <a:solidFill>
                  <a:schemeClr val="bg1">
                    <a:lumMod val="65000"/>
                  </a:schemeClr>
                </a:solidFill>
              </a:rPr>
              <a:t>Image: Wikimedia Commons, Author: </a:t>
            </a:r>
            <a:r>
              <a:rPr lang="en-US" sz="1200" dirty="0" err="1">
                <a:solidFill>
                  <a:schemeClr val="bg1">
                    <a:lumMod val="65000"/>
                  </a:schemeClr>
                </a:solidFill>
              </a:rPr>
              <a:t>LHcheM</a:t>
            </a:r>
            <a:r>
              <a:rPr lang="en-US" sz="1200" dirty="0">
                <a:solidFill>
                  <a:schemeClr val="bg1">
                    <a:lumMod val="65000"/>
                  </a:schemeClr>
                </a:solidFill>
              </a:rPr>
              <a:t> </a:t>
            </a:r>
          </a:p>
        </p:txBody>
      </p:sp>
      <p:pic>
        <p:nvPicPr>
          <p:cNvPr id="9" name="Picture 8">
            <a:extLst>
              <a:ext uri="{FF2B5EF4-FFF2-40B4-BE49-F238E27FC236}">
                <a16:creationId xmlns:a16="http://schemas.microsoft.com/office/drawing/2014/main" id="{54F652B9-EF62-A04D-B501-9CF5EECC8958}"/>
              </a:ext>
            </a:extLst>
          </p:cNvPr>
          <p:cNvPicPr>
            <a:picLocks noChangeAspect="1"/>
          </p:cNvPicPr>
          <p:nvPr/>
        </p:nvPicPr>
        <p:blipFill>
          <a:blip r:embed="rId3"/>
          <a:stretch>
            <a:fillRect/>
          </a:stretch>
        </p:blipFill>
        <p:spPr>
          <a:xfrm>
            <a:off x="1242335" y="5058892"/>
            <a:ext cx="4612498" cy="910361"/>
          </a:xfrm>
          <a:prstGeom prst="rect">
            <a:avLst/>
          </a:prstGeom>
        </p:spPr>
      </p:pic>
      <p:sp>
        <p:nvSpPr>
          <p:cNvPr id="13" name="Title 12">
            <a:extLst>
              <a:ext uri="{FF2B5EF4-FFF2-40B4-BE49-F238E27FC236}">
                <a16:creationId xmlns:a16="http://schemas.microsoft.com/office/drawing/2014/main" id="{3D81D83D-7881-43EC-8206-90B40CFBDB8D}"/>
              </a:ext>
            </a:extLst>
          </p:cNvPr>
          <p:cNvSpPr>
            <a:spLocks noGrp="1"/>
          </p:cNvSpPr>
          <p:nvPr>
            <p:ph type="title"/>
          </p:nvPr>
        </p:nvSpPr>
        <p:spPr>
          <a:xfrm>
            <a:off x="856041" y="328479"/>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3158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8068" y="1602993"/>
            <a:ext cx="6211572"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Revalorization of biofuel byproducts</a:t>
            </a:r>
          </a:p>
        </p:txBody>
      </p:sp>
      <p:sp>
        <p:nvSpPr>
          <p:cNvPr id="6" name="TextBox 5"/>
          <p:cNvSpPr txBox="1"/>
          <p:nvPr/>
        </p:nvSpPr>
        <p:spPr>
          <a:xfrm>
            <a:off x="725391" y="2019676"/>
            <a:ext cx="10741218" cy="923330"/>
          </a:xfrm>
          <a:prstGeom prst="rect">
            <a:avLst/>
          </a:prstGeom>
          <a:noFill/>
        </p:spPr>
        <p:txBody>
          <a:bodyPr wrap="square" rtlCol="0">
            <a:spAutoFit/>
          </a:bodyPr>
          <a:lstStyle/>
          <a:p>
            <a:r>
              <a:rPr lang="en-US" dirty="0"/>
              <a:t>When byproducts cannot be avoided, other innovative solutions should be considered. One productive solution is to seek an industrial ecology approach where the waste can become a new raw material with significant value for another process as it re-enters the life-cycle. This approach is currently being applied to the production of biofuel.</a:t>
            </a:r>
          </a:p>
        </p:txBody>
      </p:sp>
      <p:sp>
        <p:nvSpPr>
          <p:cNvPr id="9" name="Right Arrow 8"/>
          <p:cNvSpPr/>
          <p:nvPr/>
        </p:nvSpPr>
        <p:spPr>
          <a:xfrm>
            <a:off x="4985254" y="3507878"/>
            <a:ext cx="1216091" cy="37106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Lightning Bolt 11"/>
          <p:cNvSpPr/>
          <p:nvPr/>
        </p:nvSpPr>
        <p:spPr>
          <a:xfrm rot="728822">
            <a:off x="6921652" y="3208824"/>
            <a:ext cx="624101" cy="87464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4" name="TextBox 13"/>
          <p:cNvSpPr txBox="1"/>
          <p:nvPr/>
        </p:nvSpPr>
        <p:spPr>
          <a:xfrm>
            <a:off x="7722025" y="3495329"/>
            <a:ext cx="300082" cy="369332"/>
          </a:xfrm>
          <a:prstGeom prst="rect">
            <a:avLst/>
          </a:prstGeom>
          <a:noFill/>
        </p:spPr>
        <p:txBody>
          <a:bodyPr wrap="none" rtlCol="0">
            <a:spAutoFit/>
          </a:bodyPr>
          <a:lstStyle/>
          <a:p>
            <a:r>
              <a:rPr lang="en-US" dirty="0"/>
              <a:t>+</a:t>
            </a:r>
          </a:p>
        </p:txBody>
      </p:sp>
      <p:sp>
        <p:nvSpPr>
          <p:cNvPr id="15" name="TextBox 14"/>
          <p:cNvSpPr txBox="1"/>
          <p:nvPr/>
        </p:nvSpPr>
        <p:spPr>
          <a:xfrm>
            <a:off x="8138609" y="3495329"/>
            <a:ext cx="769891" cy="369332"/>
          </a:xfrm>
          <a:prstGeom prst="rect">
            <a:avLst/>
          </a:prstGeom>
          <a:noFill/>
        </p:spPr>
        <p:txBody>
          <a:bodyPr wrap="none" rtlCol="0">
            <a:spAutoFit/>
          </a:bodyPr>
          <a:lstStyle/>
          <a:p>
            <a:r>
              <a:rPr lang="en-US" dirty="0"/>
              <a:t>Waste</a:t>
            </a:r>
          </a:p>
        </p:txBody>
      </p:sp>
      <p:sp>
        <p:nvSpPr>
          <p:cNvPr id="19" name="Right Arrow 18"/>
          <p:cNvSpPr/>
          <p:nvPr/>
        </p:nvSpPr>
        <p:spPr>
          <a:xfrm>
            <a:off x="4985255" y="5262646"/>
            <a:ext cx="1216091" cy="371061"/>
          </a:xfrm>
          <a:prstGeom prst="rightArrow">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Lightning Bolt 19"/>
          <p:cNvSpPr/>
          <p:nvPr/>
        </p:nvSpPr>
        <p:spPr>
          <a:xfrm rot="728822">
            <a:off x="7012890" y="4840325"/>
            <a:ext cx="624101" cy="874643"/>
          </a:xfrm>
          <a:prstGeom prst="lightningBol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1" name="TextBox 20"/>
          <p:cNvSpPr txBox="1"/>
          <p:nvPr/>
        </p:nvSpPr>
        <p:spPr>
          <a:xfrm>
            <a:off x="7728525" y="5262646"/>
            <a:ext cx="300082" cy="369332"/>
          </a:xfrm>
          <a:prstGeom prst="rect">
            <a:avLst/>
          </a:prstGeom>
          <a:noFill/>
        </p:spPr>
        <p:txBody>
          <a:bodyPr wrap="none" rtlCol="0">
            <a:spAutoFit/>
          </a:bodyPr>
          <a:lstStyle/>
          <a:p>
            <a:r>
              <a:rPr lang="en-US" dirty="0"/>
              <a:t>+</a:t>
            </a:r>
          </a:p>
        </p:txBody>
      </p:sp>
      <p:sp>
        <p:nvSpPr>
          <p:cNvPr id="22" name="TextBox 21"/>
          <p:cNvSpPr txBox="1"/>
          <p:nvPr/>
        </p:nvSpPr>
        <p:spPr>
          <a:xfrm>
            <a:off x="8138609" y="5264375"/>
            <a:ext cx="976999" cy="369332"/>
          </a:xfrm>
          <a:prstGeom prst="rect">
            <a:avLst/>
          </a:prstGeom>
          <a:noFill/>
        </p:spPr>
        <p:txBody>
          <a:bodyPr wrap="none" rtlCol="0">
            <a:spAutoFit/>
          </a:bodyPr>
          <a:lstStyle/>
          <a:p>
            <a:r>
              <a:rPr lang="en-US" dirty="0"/>
              <a:t>Material</a:t>
            </a:r>
          </a:p>
        </p:txBody>
      </p:sp>
      <p:sp>
        <p:nvSpPr>
          <p:cNvPr id="11" name="TextBox 10"/>
          <p:cNvSpPr txBox="1"/>
          <p:nvPr/>
        </p:nvSpPr>
        <p:spPr>
          <a:xfrm>
            <a:off x="6876721" y="4200670"/>
            <a:ext cx="824456" cy="369332"/>
          </a:xfrm>
          <a:prstGeom prst="rect">
            <a:avLst/>
          </a:prstGeom>
          <a:noFill/>
        </p:spPr>
        <p:txBody>
          <a:bodyPr wrap="none" rtlCol="0">
            <a:spAutoFit/>
          </a:bodyPr>
          <a:lstStyle/>
          <a:p>
            <a:r>
              <a:rPr lang="en-US" dirty="0"/>
              <a:t>Energy</a:t>
            </a:r>
          </a:p>
        </p:txBody>
      </p:sp>
      <p:sp>
        <p:nvSpPr>
          <p:cNvPr id="23" name="TextBox 22"/>
          <p:cNvSpPr txBox="1"/>
          <p:nvPr/>
        </p:nvSpPr>
        <p:spPr>
          <a:xfrm>
            <a:off x="3361901" y="5262646"/>
            <a:ext cx="769891" cy="369332"/>
          </a:xfrm>
          <a:prstGeom prst="rect">
            <a:avLst/>
          </a:prstGeom>
          <a:noFill/>
        </p:spPr>
        <p:txBody>
          <a:bodyPr wrap="none" rtlCol="0">
            <a:spAutoFit/>
          </a:bodyPr>
          <a:lstStyle/>
          <a:p>
            <a:r>
              <a:rPr lang="en-US" dirty="0"/>
              <a:t>Waste</a:t>
            </a:r>
          </a:p>
        </p:txBody>
      </p:sp>
      <p:sp>
        <p:nvSpPr>
          <p:cNvPr id="24" name="TextBox 23"/>
          <p:cNvSpPr txBox="1"/>
          <p:nvPr/>
        </p:nvSpPr>
        <p:spPr>
          <a:xfrm>
            <a:off x="6888648" y="5851897"/>
            <a:ext cx="824456" cy="369332"/>
          </a:xfrm>
          <a:prstGeom prst="rect">
            <a:avLst/>
          </a:prstGeom>
          <a:noFill/>
        </p:spPr>
        <p:txBody>
          <a:bodyPr wrap="none" rtlCol="0">
            <a:spAutoFit/>
          </a:bodyPr>
          <a:lstStyle/>
          <a:p>
            <a:r>
              <a:rPr lang="en-US" dirty="0"/>
              <a:t>Energy</a:t>
            </a:r>
          </a:p>
        </p:txBody>
      </p:sp>
      <p:sp>
        <p:nvSpPr>
          <p:cNvPr id="25" name="TextBox 24"/>
          <p:cNvSpPr txBox="1"/>
          <p:nvPr/>
        </p:nvSpPr>
        <p:spPr>
          <a:xfrm>
            <a:off x="3361901" y="3495329"/>
            <a:ext cx="845103" cy="369332"/>
          </a:xfrm>
          <a:prstGeom prst="rect">
            <a:avLst/>
          </a:prstGeom>
          <a:noFill/>
        </p:spPr>
        <p:txBody>
          <a:bodyPr wrap="none" rtlCol="0">
            <a:spAutoFit/>
          </a:bodyPr>
          <a:lstStyle/>
          <a:p>
            <a:r>
              <a:rPr lang="en-US"/>
              <a:t>Biofuel</a:t>
            </a:r>
          </a:p>
        </p:txBody>
      </p:sp>
      <p:sp>
        <p:nvSpPr>
          <p:cNvPr id="26" name="TextBox 25"/>
          <p:cNvSpPr txBox="1"/>
          <p:nvPr/>
        </p:nvSpPr>
        <p:spPr>
          <a:xfrm>
            <a:off x="2563670" y="3495329"/>
            <a:ext cx="412292" cy="369332"/>
          </a:xfrm>
          <a:prstGeom prst="rect">
            <a:avLst/>
          </a:prstGeom>
          <a:noFill/>
        </p:spPr>
        <p:txBody>
          <a:bodyPr wrap="none" rtlCol="0">
            <a:spAutoFit/>
          </a:bodyPr>
          <a:lstStyle/>
          <a:p>
            <a:r>
              <a:rPr lang="en-US" dirty="0"/>
              <a:t>1. </a:t>
            </a:r>
          </a:p>
        </p:txBody>
      </p:sp>
      <p:sp>
        <p:nvSpPr>
          <p:cNvPr id="27" name="TextBox 26"/>
          <p:cNvSpPr txBox="1"/>
          <p:nvPr/>
        </p:nvSpPr>
        <p:spPr>
          <a:xfrm>
            <a:off x="2560852" y="5278706"/>
            <a:ext cx="412292" cy="369332"/>
          </a:xfrm>
          <a:prstGeom prst="rect">
            <a:avLst/>
          </a:prstGeom>
          <a:noFill/>
        </p:spPr>
        <p:txBody>
          <a:bodyPr wrap="none" rtlCol="0">
            <a:spAutoFit/>
          </a:bodyPr>
          <a:lstStyle/>
          <a:p>
            <a:r>
              <a:rPr lang="en-US" dirty="0"/>
              <a:t>2. </a:t>
            </a:r>
          </a:p>
        </p:txBody>
      </p:sp>
      <p:sp>
        <p:nvSpPr>
          <p:cNvPr id="28" name="TextBox 27">
            <a:extLst>
              <a:ext uri="{FF2B5EF4-FFF2-40B4-BE49-F238E27FC236}">
                <a16:creationId xmlns:a16="http://schemas.microsoft.com/office/drawing/2014/main" id="{4433D2A1-C5CA-4D43-A4BE-5FAA3F0B2B8B}"/>
              </a:ext>
            </a:extLst>
          </p:cNvPr>
          <p:cNvSpPr txBox="1"/>
          <p:nvPr/>
        </p:nvSpPr>
        <p:spPr>
          <a:xfrm>
            <a:off x="1790278" y="4753494"/>
            <a:ext cx="8537212" cy="1477328"/>
          </a:xfrm>
          <a:prstGeom prst="rect">
            <a:avLst/>
          </a:prstGeom>
          <a:noFill/>
          <a:ln>
            <a:solidFill>
              <a:schemeClr val="accent6"/>
            </a:solidFill>
          </a:ln>
        </p:spPr>
        <p:txBody>
          <a:bodyPr wrap="square" rtlCol="0">
            <a:spAutoFit/>
          </a:bodyPr>
          <a:lstStyle/>
          <a:p>
            <a:endParaRPr lang="en-US" b="1" dirty="0"/>
          </a:p>
          <a:p>
            <a:endParaRPr lang="en-US" b="1" dirty="0"/>
          </a:p>
          <a:p>
            <a:endParaRPr lang="en-US" b="1" dirty="0"/>
          </a:p>
          <a:p>
            <a:endParaRPr lang="en-US" b="1" dirty="0"/>
          </a:p>
          <a:p>
            <a:endParaRPr lang="en-US" b="1" dirty="0"/>
          </a:p>
        </p:txBody>
      </p:sp>
      <p:sp>
        <p:nvSpPr>
          <p:cNvPr id="29" name="TextBox 28">
            <a:extLst>
              <a:ext uri="{FF2B5EF4-FFF2-40B4-BE49-F238E27FC236}">
                <a16:creationId xmlns:a16="http://schemas.microsoft.com/office/drawing/2014/main" id="{07FC44A9-7831-724E-9293-7B50F8143F49}"/>
              </a:ext>
            </a:extLst>
          </p:cNvPr>
          <p:cNvSpPr txBox="1"/>
          <p:nvPr/>
        </p:nvSpPr>
        <p:spPr>
          <a:xfrm>
            <a:off x="1794088" y="3111384"/>
            <a:ext cx="8537212" cy="1477328"/>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b="1" dirty="0"/>
          </a:p>
          <a:p>
            <a:endParaRPr lang="en-US" b="1" dirty="0"/>
          </a:p>
          <a:p>
            <a:endParaRPr lang="en-US" b="1" dirty="0"/>
          </a:p>
          <a:p>
            <a:endParaRPr lang="en-US" b="1" dirty="0"/>
          </a:p>
          <a:p>
            <a:endParaRPr lang="en-US" b="1" dirty="0"/>
          </a:p>
        </p:txBody>
      </p:sp>
      <p:sp>
        <p:nvSpPr>
          <p:cNvPr id="31" name="Title 12">
            <a:extLst>
              <a:ext uri="{FF2B5EF4-FFF2-40B4-BE49-F238E27FC236}">
                <a16:creationId xmlns:a16="http://schemas.microsoft.com/office/drawing/2014/main" id="{1B95C622-B7F4-46EC-B4AE-6D898E3A1407}"/>
              </a:ext>
            </a:extLst>
          </p:cNvPr>
          <p:cNvSpPr>
            <a:spLocks noGrp="1"/>
          </p:cNvSpPr>
          <p:nvPr>
            <p:ph type="title"/>
          </p:nvPr>
        </p:nvSpPr>
        <p:spPr>
          <a:xfrm>
            <a:off x="790727" y="304407"/>
            <a:ext cx="4114800" cy="840475"/>
          </a:xfrm>
        </p:spPr>
        <p:txBody>
          <a:bodyPr>
            <a:normAutofit/>
          </a:bodyPr>
          <a:lstStyle/>
          <a:p>
            <a:r>
              <a:rPr lang="en-US" altLang="en-US" sz="4000" dirty="0">
                <a:solidFill>
                  <a:schemeClr val="tx1">
                    <a:lumMod val="65000"/>
                    <a:lumOff val="35000"/>
                  </a:schemeClr>
                </a:solidFill>
                <a:latin typeface="+mn-lt"/>
                <a:ea typeface="ＭＳ Ｐゴシック" charset="-128"/>
              </a:rPr>
              <a:t>Waste Prevention</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79441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CAF5ED5-BC00-A347-B70F-EAA62B10E229}"/>
              </a:ext>
            </a:extLst>
          </p:cNvPr>
          <p:cNvSpPr>
            <a:spLocks noGrp="1"/>
          </p:cNvSpPr>
          <p:nvPr>
            <p:ph type="title"/>
          </p:nvPr>
        </p:nvSpPr>
        <p:spPr>
          <a:xfrm>
            <a:off x="823724" y="388760"/>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
        <p:nvSpPr>
          <p:cNvPr id="12" name="Rectangle 11">
            <a:extLst>
              <a:ext uri="{FF2B5EF4-FFF2-40B4-BE49-F238E27FC236}">
                <a16:creationId xmlns:a16="http://schemas.microsoft.com/office/drawing/2014/main" id="{AD9D8CAB-2D99-4740-9CE8-A8E5E67E2F1B}"/>
              </a:ext>
            </a:extLst>
          </p:cNvPr>
          <p:cNvSpPr/>
          <p:nvPr/>
        </p:nvSpPr>
        <p:spPr>
          <a:xfrm>
            <a:off x="1735669" y="3216917"/>
            <a:ext cx="8879714" cy="830997"/>
          </a:xfrm>
          <a:prstGeom prst="rect">
            <a:avLst/>
          </a:prstGeom>
        </p:spPr>
        <p:txBody>
          <a:bodyPr wrap="square">
            <a:spAutoFit/>
          </a:bodyPr>
          <a:lstStyle/>
          <a:p>
            <a:pPr algn="ctr"/>
            <a:r>
              <a:rPr lang="en-US" altLang="en-US" sz="2400" dirty="0">
                <a:ea typeface="ＭＳ Ｐゴシック" charset="-128"/>
              </a:rPr>
              <a:t>Synthetic methods should be designed to maximize the incorporation of all materials used in the process into the final product.</a:t>
            </a:r>
            <a:endParaRPr lang="en-US" sz="2400" dirty="0"/>
          </a:p>
        </p:txBody>
      </p:sp>
    </p:spTree>
    <p:extLst>
      <p:ext uri="{BB962C8B-B14F-4D97-AF65-F5344CB8AC3E}">
        <p14:creationId xmlns:p14="http://schemas.microsoft.com/office/powerpoint/2010/main" val="92178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436"/>
                    </a14:imgEffect>
                    <a14:imgEffect>
                      <a14:brightnessContrast contrast="40000"/>
                    </a14:imgEffect>
                  </a14:imgLayer>
                </a14:imgProps>
              </a:ext>
              <a:ext uri="{28A0092B-C50C-407E-A947-70E740481C1C}">
                <a14:useLocalDpi xmlns:a14="http://schemas.microsoft.com/office/drawing/2010/main"/>
              </a:ext>
            </a:extLst>
          </a:blip>
          <a:srcRect l="4000" t="4009" b="4000"/>
          <a:stretch/>
        </p:blipFill>
        <p:spPr>
          <a:xfrm>
            <a:off x="5638412" y="1829655"/>
            <a:ext cx="5912612" cy="4249295"/>
          </a:xfrm>
          <a:prstGeom prst="rect">
            <a:avLst/>
          </a:prstGeom>
          <a:noFill/>
        </p:spPr>
      </p:pic>
      <p:sp>
        <p:nvSpPr>
          <p:cNvPr id="4" name="Rectangle 3"/>
          <p:cNvSpPr/>
          <p:nvPr/>
        </p:nvSpPr>
        <p:spPr>
          <a:xfrm>
            <a:off x="838200" y="1549716"/>
            <a:ext cx="11039060" cy="4491679"/>
          </a:xfrm>
          <a:prstGeom prst="rect">
            <a:avLst/>
          </a:prstGeom>
          <a:ln>
            <a:noFill/>
          </a:ln>
        </p:spPr>
        <p:txBody>
          <a:bodyPr wrap="square">
            <a:spAutoFit/>
          </a:bodyPr>
          <a:lstStyle/>
          <a:p>
            <a:pPr marL="609600" indent="-609600">
              <a:lnSpc>
                <a:spcPct val="80000"/>
              </a:lnSpc>
              <a:spcAft>
                <a:spcPts val="600"/>
              </a:spcAft>
            </a:pPr>
            <a:r>
              <a:rPr lang="en-US" altLang="en-US" sz="2400" dirty="0">
                <a:latin typeface="Calibri" charset="0"/>
                <a:ea typeface="ＭＳ Ｐゴシック" charset="-128"/>
              </a:rPr>
              <a:t>1. Waste Prevention</a:t>
            </a:r>
          </a:p>
          <a:p>
            <a:pPr marL="609600" indent="-609600">
              <a:lnSpc>
                <a:spcPct val="80000"/>
              </a:lnSpc>
              <a:spcAft>
                <a:spcPts val="600"/>
              </a:spcAft>
            </a:pPr>
            <a:r>
              <a:rPr lang="en-US" altLang="en-US" sz="2400" dirty="0">
                <a:latin typeface="Calibri" charset="0"/>
                <a:ea typeface="ＭＳ Ｐゴシック" charset="-128"/>
              </a:rPr>
              <a:t>2. Atom Economy</a:t>
            </a:r>
          </a:p>
          <a:p>
            <a:pPr marL="609600" indent="-609600">
              <a:lnSpc>
                <a:spcPct val="80000"/>
              </a:lnSpc>
              <a:spcAft>
                <a:spcPts val="600"/>
              </a:spcAft>
            </a:pPr>
            <a:r>
              <a:rPr lang="en-US" altLang="en-US" sz="2400" dirty="0">
                <a:latin typeface="Calibri" charset="0"/>
                <a:ea typeface="ＭＳ Ｐゴシック" charset="-128"/>
              </a:rPr>
              <a:t>3. Less Hazardous Chemical Synthesis. </a:t>
            </a:r>
          </a:p>
          <a:p>
            <a:pPr marL="609600" indent="-609600">
              <a:lnSpc>
                <a:spcPct val="80000"/>
              </a:lnSpc>
              <a:spcAft>
                <a:spcPts val="600"/>
              </a:spcAft>
            </a:pPr>
            <a:r>
              <a:rPr lang="en-US" altLang="en-US" sz="2400" dirty="0">
                <a:latin typeface="Calibri" charset="0"/>
                <a:ea typeface="ＭＳ Ｐゴシック" charset="-128"/>
              </a:rPr>
              <a:t>4. Designing Safer Chemicals. </a:t>
            </a:r>
          </a:p>
          <a:p>
            <a:pPr marL="609600" indent="-609600">
              <a:lnSpc>
                <a:spcPct val="80000"/>
              </a:lnSpc>
              <a:spcAft>
                <a:spcPts val="600"/>
              </a:spcAft>
            </a:pPr>
            <a:r>
              <a:rPr lang="en-US" altLang="en-US" sz="2400" dirty="0">
                <a:latin typeface="Calibri" charset="0"/>
                <a:ea typeface="ＭＳ Ｐゴシック" charset="-128"/>
              </a:rPr>
              <a:t>5. Safer Solvents and Auxiliaries. </a:t>
            </a:r>
          </a:p>
          <a:p>
            <a:pPr marL="609600" indent="-609600">
              <a:lnSpc>
                <a:spcPct val="80000"/>
              </a:lnSpc>
              <a:spcAft>
                <a:spcPts val="600"/>
              </a:spcAft>
            </a:pPr>
            <a:r>
              <a:rPr lang="en-US" altLang="en-US" sz="2400" dirty="0">
                <a:latin typeface="Calibri" charset="0"/>
                <a:ea typeface="ＭＳ Ｐゴシック" charset="-128"/>
              </a:rPr>
              <a:t>6. Design for Energy Efficiency. </a:t>
            </a:r>
          </a:p>
          <a:p>
            <a:pPr marL="609600" indent="-609600">
              <a:lnSpc>
                <a:spcPct val="80000"/>
              </a:lnSpc>
              <a:spcAft>
                <a:spcPts val="600"/>
              </a:spcAft>
            </a:pPr>
            <a:r>
              <a:rPr lang="en-US" altLang="en-US" sz="2400" dirty="0">
                <a:latin typeface="Calibri" charset="0"/>
                <a:ea typeface="ＭＳ Ｐゴシック" charset="-128"/>
              </a:rPr>
              <a:t>7. Use of Renewable Feedstocks. </a:t>
            </a:r>
          </a:p>
          <a:p>
            <a:pPr marL="609600" indent="-609600">
              <a:lnSpc>
                <a:spcPct val="80000"/>
              </a:lnSpc>
              <a:spcAft>
                <a:spcPts val="600"/>
              </a:spcAft>
            </a:pPr>
            <a:r>
              <a:rPr lang="en-US" altLang="en-US" sz="2400" dirty="0">
                <a:latin typeface="Calibri" charset="0"/>
                <a:ea typeface="ＭＳ Ｐゴシック" charset="-128"/>
              </a:rPr>
              <a:t>8. Reduce Derivatives. </a:t>
            </a:r>
          </a:p>
          <a:p>
            <a:pPr marL="609600" indent="-609600">
              <a:lnSpc>
                <a:spcPct val="80000"/>
              </a:lnSpc>
              <a:spcAft>
                <a:spcPts val="600"/>
              </a:spcAft>
            </a:pPr>
            <a:r>
              <a:rPr lang="en-US" altLang="en-US" sz="2400" dirty="0">
                <a:latin typeface="Calibri" charset="0"/>
                <a:ea typeface="ＭＳ Ｐゴシック" charset="-128"/>
              </a:rPr>
              <a:t>9. Catalysis. </a:t>
            </a:r>
          </a:p>
          <a:p>
            <a:pPr marL="609600" indent="-609600">
              <a:lnSpc>
                <a:spcPct val="80000"/>
              </a:lnSpc>
              <a:spcAft>
                <a:spcPts val="600"/>
              </a:spcAft>
            </a:pPr>
            <a:r>
              <a:rPr lang="en-US" altLang="en-US" sz="2400" dirty="0">
                <a:latin typeface="Calibri" charset="0"/>
                <a:ea typeface="ＭＳ Ｐゴシック" charset="-128"/>
              </a:rPr>
              <a:t>10. Design for Degradation. </a:t>
            </a:r>
          </a:p>
          <a:p>
            <a:pPr marL="609600" indent="-609600">
              <a:lnSpc>
                <a:spcPct val="80000"/>
              </a:lnSpc>
              <a:spcAft>
                <a:spcPts val="600"/>
              </a:spcAft>
            </a:pPr>
            <a:r>
              <a:rPr lang="en-US" altLang="en-US" sz="2400" dirty="0">
                <a:latin typeface="Calibri" charset="0"/>
                <a:ea typeface="ＭＳ Ｐゴシック" charset="-128"/>
              </a:rPr>
              <a:t>11. Real-time Analysis for Pollution Prevention. </a:t>
            </a:r>
          </a:p>
          <a:p>
            <a:pPr marL="609600" indent="-609600">
              <a:lnSpc>
                <a:spcPct val="80000"/>
              </a:lnSpc>
              <a:spcAft>
                <a:spcPts val="600"/>
              </a:spcAft>
            </a:pPr>
            <a:r>
              <a:rPr lang="en-US" altLang="en-US" sz="2400" dirty="0">
                <a:latin typeface="Calibri" charset="0"/>
                <a:ea typeface="ＭＳ Ｐゴシック" charset="-128"/>
              </a:rPr>
              <a:t>12. Inherently Safer Chemistry for Accident Prevention. </a:t>
            </a:r>
          </a:p>
        </p:txBody>
      </p:sp>
      <p:sp>
        <p:nvSpPr>
          <p:cNvPr id="6" name="TextBox 5"/>
          <p:cNvSpPr txBox="1"/>
          <p:nvPr/>
        </p:nvSpPr>
        <p:spPr>
          <a:xfrm>
            <a:off x="8554278" y="6235195"/>
            <a:ext cx="3452192" cy="539250"/>
          </a:xfrm>
          <a:prstGeom prst="rect">
            <a:avLst/>
          </a:prstGeom>
          <a:noFill/>
        </p:spPr>
        <p:txBody>
          <a:bodyPr wrap="square" rtlCol="0">
            <a:spAutoFit/>
          </a:bodyPr>
          <a:lstStyle/>
          <a:p>
            <a:pPr marL="609600" indent="-609600">
              <a:lnSpc>
                <a:spcPct val="80000"/>
              </a:lnSpc>
            </a:pPr>
            <a:endParaRPr lang="en-US" altLang="en-US" sz="1200" dirty="0">
              <a:solidFill>
                <a:schemeClr val="tx1">
                  <a:lumMod val="50000"/>
                  <a:lumOff val="50000"/>
                </a:schemeClr>
              </a:solidFill>
              <a:ea typeface="ＭＳ Ｐゴシック" charset="-128"/>
            </a:endParaRPr>
          </a:p>
          <a:p>
            <a:pPr marL="609600" indent="-609600">
              <a:lnSpc>
                <a:spcPct val="80000"/>
              </a:lnSpc>
            </a:pPr>
            <a:r>
              <a:rPr lang="en-US" altLang="en-US" sz="1200" dirty="0" err="1">
                <a:solidFill>
                  <a:schemeClr val="tx1">
                    <a:lumMod val="50000"/>
                    <a:lumOff val="50000"/>
                  </a:schemeClr>
                </a:solidFill>
                <a:ea typeface="ＭＳ Ｐゴシック" charset="-128"/>
              </a:rPr>
              <a:t>Anastas</a:t>
            </a:r>
            <a:r>
              <a:rPr lang="en-US" altLang="en-US" sz="1200" dirty="0">
                <a:solidFill>
                  <a:schemeClr val="tx1">
                    <a:lumMod val="50000"/>
                    <a:lumOff val="50000"/>
                  </a:schemeClr>
                </a:solidFill>
                <a:ea typeface="ＭＳ Ｐゴシック" charset="-128"/>
              </a:rPr>
              <a:t>, P. T.; Warner, J.C. Green Chemistry: Theory and Practice, Oxford University Press,1998</a:t>
            </a:r>
            <a:endParaRPr lang="en-US" sz="1200" dirty="0">
              <a:solidFill>
                <a:schemeClr val="tx1">
                  <a:lumMod val="50000"/>
                  <a:lumOff val="50000"/>
                </a:schemeClr>
              </a:solidFill>
            </a:endParaRPr>
          </a:p>
        </p:txBody>
      </p:sp>
      <p:sp>
        <p:nvSpPr>
          <p:cNvPr id="14" name="Title 1">
            <a:extLst>
              <a:ext uri="{FF2B5EF4-FFF2-40B4-BE49-F238E27FC236}">
                <a16:creationId xmlns:a16="http://schemas.microsoft.com/office/drawing/2014/main" id="{6781C746-425D-7A46-B847-9B846280F315}"/>
              </a:ext>
            </a:extLst>
          </p:cNvPr>
          <p:cNvSpPr>
            <a:spLocks noGrp="1"/>
          </p:cNvSpPr>
          <p:nvPr>
            <p:ph type="title"/>
          </p:nvPr>
        </p:nvSpPr>
        <p:spPr>
          <a:xfrm>
            <a:off x="838200" y="175125"/>
            <a:ext cx="10515600" cy="1325563"/>
          </a:xfrm>
        </p:spPr>
        <p:txBody>
          <a:bodyPr>
            <a:normAutofit/>
          </a:bodyPr>
          <a:lstStyle/>
          <a:p>
            <a:r>
              <a:rPr lang="en-US" sz="4000" dirty="0">
                <a:latin typeface="+mn-lt"/>
              </a:rPr>
              <a:t>Outline: 12 Principles of Green Chemistry</a:t>
            </a:r>
          </a:p>
        </p:txBody>
      </p:sp>
    </p:spTree>
    <p:extLst>
      <p:ext uri="{BB962C8B-B14F-4D97-AF65-F5344CB8AC3E}">
        <p14:creationId xmlns:p14="http://schemas.microsoft.com/office/powerpoint/2010/main" val="171556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0DCDC-433F-8E44-81B0-F20CD9BB4E2D}"/>
              </a:ext>
            </a:extLst>
          </p:cNvPr>
          <p:cNvSpPr/>
          <p:nvPr/>
        </p:nvSpPr>
        <p:spPr>
          <a:xfrm>
            <a:off x="583833" y="1656106"/>
            <a:ext cx="2405270" cy="461665"/>
          </a:xfrm>
          <a:prstGeom prst="rect">
            <a:avLst/>
          </a:prstGeom>
        </p:spPr>
        <p:txBody>
          <a:bodyPr wrap="square">
            <a:spAutoFit/>
          </a:bodyPr>
          <a:lstStyle/>
          <a:p>
            <a:pPr algn="ctr"/>
            <a:r>
              <a:rPr lang="en-US" altLang="en-US" sz="2400" b="1" dirty="0">
                <a:solidFill>
                  <a:srgbClr val="002060"/>
                </a:solidFill>
                <a:ea typeface="ＭＳ Ｐゴシック" charset="-128"/>
              </a:rPr>
              <a:t>More Simply</a:t>
            </a:r>
            <a:r>
              <a:rPr lang="mr-IN" altLang="en-US" sz="2400" b="1" dirty="0">
                <a:solidFill>
                  <a:srgbClr val="002060"/>
                </a:solidFill>
                <a:ea typeface="ＭＳ Ｐゴシック" charset="-128"/>
              </a:rPr>
              <a:t>…</a:t>
            </a:r>
            <a:endParaRPr lang="en-US" sz="2400" b="1" dirty="0">
              <a:solidFill>
                <a:srgbClr val="002060"/>
              </a:solidFill>
            </a:endParaRPr>
          </a:p>
        </p:txBody>
      </p:sp>
      <p:sp>
        <p:nvSpPr>
          <p:cNvPr id="6" name="Content Placeholder 2">
            <a:extLst>
              <a:ext uri="{FF2B5EF4-FFF2-40B4-BE49-F238E27FC236}">
                <a16:creationId xmlns:a16="http://schemas.microsoft.com/office/drawing/2014/main" id="{1FC173A4-95F4-0B42-8A3D-8436802DB0D1}"/>
              </a:ext>
            </a:extLst>
          </p:cNvPr>
          <p:cNvSpPr txBox="1">
            <a:spLocks/>
          </p:cNvSpPr>
          <p:nvPr/>
        </p:nvSpPr>
        <p:spPr>
          <a:xfrm>
            <a:off x="979555" y="2240354"/>
            <a:ext cx="9823912" cy="21215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14000"/>
              </a:lnSpc>
            </a:pPr>
            <a:r>
              <a:rPr lang="en-US" sz="2400" dirty="0"/>
              <a:t>Ideally all atoms from the reagents are incorporated into a final product.</a:t>
            </a:r>
          </a:p>
          <a:p>
            <a:pPr marL="744538" lvl="1" indent="-287338">
              <a:lnSpc>
                <a:spcPct val="114000"/>
              </a:lnSpc>
            </a:pPr>
            <a:r>
              <a:rPr lang="en-US" sz="1800" dirty="0"/>
              <a:t>High atom economy </a:t>
            </a:r>
            <a:r>
              <a:rPr lang="en-US" sz="1800" dirty="0">
                <a:sym typeface="Wingdings" panose="05000000000000000000" pitchFamily="2" charset="2"/>
              </a:rPr>
              <a:t> ↔  less waste production</a:t>
            </a:r>
            <a:endParaRPr lang="en-US" sz="1800" dirty="0"/>
          </a:p>
          <a:p>
            <a:pPr marL="355600" indent="-355600">
              <a:lnSpc>
                <a:spcPct val="114000"/>
              </a:lnSpc>
            </a:pPr>
            <a:r>
              <a:rPr lang="en-US" sz="2400" dirty="0"/>
              <a:t>There are no co-products or byproducts in the reaction.</a:t>
            </a:r>
          </a:p>
          <a:p>
            <a:pPr marL="355600" indent="-355600">
              <a:lnSpc>
                <a:spcPct val="114000"/>
              </a:lnSpc>
            </a:pPr>
            <a:r>
              <a:rPr lang="en-US" sz="2400" dirty="0"/>
              <a:t>The molecular waste is therefore reduced.</a:t>
            </a:r>
          </a:p>
        </p:txBody>
      </p:sp>
      <p:sp>
        <p:nvSpPr>
          <p:cNvPr id="8" name="Title 12">
            <a:extLst>
              <a:ext uri="{FF2B5EF4-FFF2-40B4-BE49-F238E27FC236}">
                <a16:creationId xmlns:a16="http://schemas.microsoft.com/office/drawing/2014/main" id="{968879A4-05EE-4732-BC48-0AA6DCDD67E9}"/>
              </a:ext>
            </a:extLst>
          </p:cNvPr>
          <p:cNvSpPr>
            <a:spLocks noGrp="1"/>
          </p:cNvSpPr>
          <p:nvPr>
            <p:ph type="title"/>
          </p:nvPr>
        </p:nvSpPr>
        <p:spPr>
          <a:xfrm>
            <a:off x="848217" y="388760"/>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29157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74748" y="1602621"/>
            <a:ext cx="4394293" cy="461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b="1" dirty="0">
                <a:solidFill>
                  <a:srgbClr val="002060"/>
                </a:solidFill>
                <a:latin typeface="Calibri" charset="0"/>
                <a:ea typeface="ＭＳ Ｐゴシック" charset="-128"/>
              </a:rPr>
              <a:t>Example: </a:t>
            </a:r>
            <a:r>
              <a:rPr lang="en-US" altLang="en-US" sz="2400" dirty="0">
                <a:solidFill>
                  <a:srgbClr val="002060"/>
                </a:solidFill>
                <a:latin typeface="Calibri" charset="0"/>
                <a:ea typeface="ＭＳ Ｐゴシック" charset="-128"/>
              </a:rPr>
              <a:t>Epoxidation of styrene</a:t>
            </a:r>
          </a:p>
        </p:txBody>
      </p:sp>
      <p:graphicFrame>
        <p:nvGraphicFramePr>
          <p:cNvPr id="9" name="Object 8"/>
          <p:cNvGraphicFramePr>
            <a:graphicFrameLocks noChangeAspect="1"/>
          </p:cNvGraphicFramePr>
          <p:nvPr>
            <p:extLst/>
          </p:nvPr>
        </p:nvGraphicFramePr>
        <p:xfrm>
          <a:off x="811306" y="2769733"/>
          <a:ext cx="7277100" cy="1997075"/>
        </p:xfrm>
        <a:graphic>
          <a:graphicData uri="http://schemas.openxmlformats.org/presentationml/2006/ole">
            <mc:AlternateContent xmlns:mc="http://schemas.openxmlformats.org/markup-compatibility/2006">
              <mc:Choice xmlns:v="urn:schemas-microsoft-com:vml" Requires="v">
                <p:oleObj spid="_x0000_s62536" name="CS ChemDraw Drawing" r:id="rId3" imgW="6037580" imgH="1638300" progId="ChemDraw.Document.6.0">
                  <p:embed/>
                </p:oleObj>
              </mc:Choice>
              <mc:Fallback>
                <p:oleObj name="CS ChemDraw Drawing" r:id="rId3" imgW="6037580" imgH="1638300" progId="ChemDraw.Document.6.0">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306" y="2769733"/>
                        <a:ext cx="72771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7"/>
          <p:cNvSpPr>
            <a:spLocks noChangeArrowheads="1"/>
          </p:cNvSpPr>
          <p:nvPr/>
        </p:nvSpPr>
        <p:spPr bwMode="auto">
          <a:xfrm>
            <a:off x="8251135" y="2514774"/>
            <a:ext cx="38514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182880" indent="-182880" eaLnBrk="1" hangingPunct="1">
              <a:buFont typeface="Arial" panose="020B0604020202020204" pitchFamily="34" charset="0"/>
              <a:buChar char="•"/>
            </a:pPr>
            <a:r>
              <a:rPr lang="en-US" altLang="en-US" dirty="0"/>
              <a:t>Assume 100% yield.</a:t>
            </a:r>
          </a:p>
          <a:p>
            <a:pPr marL="182880" indent="-182880" eaLnBrk="1" hangingPunct="1">
              <a:buFont typeface="Arial" panose="020B0604020202020204" pitchFamily="34" charset="0"/>
              <a:buChar char="•"/>
            </a:pPr>
            <a:endParaRPr lang="en-US" altLang="en-US" dirty="0"/>
          </a:p>
          <a:p>
            <a:pPr marL="182880" indent="-182880" eaLnBrk="1" hangingPunct="1">
              <a:buFont typeface="Arial" panose="020B0604020202020204" pitchFamily="34" charset="0"/>
              <a:buChar char="•"/>
            </a:pPr>
            <a:r>
              <a:rPr lang="en-US" altLang="en-US" dirty="0"/>
              <a:t>100% of the desired epoxide product is recovered.</a:t>
            </a:r>
          </a:p>
          <a:p>
            <a:pPr marL="182880" indent="-182880" eaLnBrk="1" hangingPunct="1">
              <a:buFont typeface="Arial" panose="020B0604020202020204" pitchFamily="34" charset="0"/>
              <a:buChar char="•"/>
            </a:pPr>
            <a:endParaRPr lang="en-US" altLang="en-US" dirty="0"/>
          </a:p>
          <a:p>
            <a:pPr marL="182880" indent="-182880" eaLnBrk="1" hangingPunct="1">
              <a:buFont typeface="Arial" panose="020B0604020202020204" pitchFamily="34" charset="0"/>
              <a:buChar char="•"/>
            </a:pPr>
            <a:r>
              <a:rPr lang="en-US" altLang="en-US" dirty="0"/>
              <a:t>100% formation of the co-product: m-</a:t>
            </a:r>
            <a:r>
              <a:rPr lang="en-US" altLang="en-US" dirty="0" err="1"/>
              <a:t>chlorobenzoic</a:t>
            </a:r>
            <a:r>
              <a:rPr lang="en-US" altLang="en-US" dirty="0"/>
              <a:t> acid.</a:t>
            </a:r>
          </a:p>
          <a:p>
            <a:pPr marL="182880" indent="-182880" eaLnBrk="1" hangingPunct="1">
              <a:buFont typeface="Arial" panose="020B0604020202020204" pitchFamily="34" charset="0"/>
              <a:buChar char="•"/>
            </a:pPr>
            <a:endParaRPr lang="en-US" altLang="en-US" dirty="0"/>
          </a:p>
          <a:p>
            <a:pPr marL="182880" indent="-182880" eaLnBrk="1" hangingPunct="1">
              <a:buFont typeface="Arial" panose="020B0604020202020204" pitchFamily="34" charset="0"/>
              <a:buChar char="•"/>
            </a:pPr>
            <a:r>
              <a:rPr lang="en-US" altLang="en-US" dirty="0"/>
              <a:t>A.E. of this reaction is 23%. </a:t>
            </a:r>
          </a:p>
          <a:p>
            <a:pPr marL="182880" indent="-182880" eaLnBrk="1" hangingPunct="1">
              <a:buFont typeface="Arial" panose="020B0604020202020204" pitchFamily="34" charset="0"/>
              <a:buChar char="•"/>
            </a:pPr>
            <a:endParaRPr lang="en-US" altLang="en-US" dirty="0"/>
          </a:p>
          <a:p>
            <a:pPr marL="182880" indent="-182880" eaLnBrk="1" hangingPunct="1">
              <a:buFont typeface="Arial" panose="020B0604020202020204" pitchFamily="34" charset="0"/>
              <a:buChar char="•"/>
            </a:pPr>
            <a:r>
              <a:rPr lang="en-US" altLang="en-US" dirty="0"/>
              <a:t>77% of the products are waste.</a:t>
            </a:r>
          </a:p>
        </p:txBody>
      </p:sp>
      <p:sp>
        <p:nvSpPr>
          <p:cNvPr id="2" name="TextBox 1"/>
          <p:cNvSpPr txBox="1"/>
          <p:nvPr/>
        </p:nvSpPr>
        <p:spPr>
          <a:xfrm>
            <a:off x="4807145" y="4942226"/>
            <a:ext cx="1696939" cy="369332"/>
          </a:xfrm>
          <a:prstGeom prst="rect">
            <a:avLst/>
          </a:prstGeom>
          <a:noFill/>
        </p:spPr>
        <p:txBody>
          <a:bodyPr wrap="none" rtlCol="0">
            <a:spAutoFit/>
          </a:bodyPr>
          <a:lstStyle/>
          <a:p>
            <a:r>
              <a:rPr lang="en-US" dirty="0"/>
              <a:t>desired epoxide</a:t>
            </a:r>
          </a:p>
        </p:txBody>
      </p:sp>
      <p:sp>
        <p:nvSpPr>
          <p:cNvPr id="11" name="TextBox 10"/>
          <p:cNvSpPr txBox="1"/>
          <p:nvPr/>
        </p:nvSpPr>
        <p:spPr>
          <a:xfrm>
            <a:off x="6947321" y="4924297"/>
            <a:ext cx="735073" cy="369332"/>
          </a:xfrm>
          <a:prstGeom prst="rect">
            <a:avLst/>
          </a:prstGeom>
          <a:noFill/>
        </p:spPr>
        <p:txBody>
          <a:bodyPr wrap="none" rtlCol="0">
            <a:spAutoFit/>
          </a:bodyPr>
          <a:lstStyle/>
          <a:p>
            <a:r>
              <a:rPr lang="en-US" dirty="0"/>
              <a:t>waste</a:t>
            </a:r>
          </a:p>
        </p:txBody>
      </p:sp>
      <p:sp>
        <p:nvSpPr>
          <p:cNvPr id="12" name="TextBox 11"/>
          <p:cNvSpPr txBox="1"/>
          <p:nvPr/>
        </p:nvSpPr>
        <p:spPr>
          <a:xfrm>
            <a:off x="1637690" y="4912660"/>
            <a:ext cx="882806" cy="369332"/>
          </a:xfrm>
          <a:prstGeom prst="rect">
            <a:avLst/>
          </a:prstGeom>
          <a:noFill/>
        </p:spPr>
        <p:txBody>
          <a:bodyPr wrap="none" rtlCol="0">
            <a:spAutoFit/>
          </a:bodyPr>
          <a:lstStyle/>
          <a:p>
            <a:r>
              <a:rPr lang="en-US" dirty="0"/>
              <a:t>styrene</a:t>
            </a:r>
          </a:p>
        </p:txBody>
      </p:sp>
      <p:sp>
        <p:nvSpPr>
          <p:cNvPr id="13" name="Title 12">
            <a:extLst>
              <a:ext uri="{FF2B5EF4-FFF2-40B4-BE49-F238E27FC236}">
                <a16:creationId xmlns:a16="http://schemas.microsoft.com/office/drawing/2014/main" id="{CE9E2B76-5F22-4905-8455-9742EF571E54}"/>
              </a:ext>
            </a:extLst>
          </p:cNvPr>
          <p:cNvSpPr>
            <a:spLocks noGrp="1"/>
          </p:cNvSpPr>
          <p:nvPr>
            <p:ph type="title"/>
          </p:nvPr>
        </p:nvSpPr>
        <p:spPr>
          <a:xfrm>
            <a:off x="811306" y="414363"/>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14327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709569" y="3068294"/>
            <a:ext cx="4580217" cy="398462"/>
          </a:xfrm>
        </p:spPr>
        <p:txBody>
          <a:bodyPr>
            <a:normAutofit/>
          </a:bodyPr>
          <a:lstStyle/>
          <a:p>
            <a:pPr marL="0" indent="0">
              <a:lnSpc>
                <a:spcPct val="100000"/>
              </a:lnSpc>
              <a:spcBef>
                <a:spcPts val="0"/>
              </a:spcBef>
              <a:buNone/>
              <a:defRPr/>
            </a:pPr>
            <a:r>
              <a:rPr lang="en-US" sz="1800" b="1" dirty="0"/>
              <a:t>Conventional method of styrene production:</a:t>
            </a:r>
          </a:p>
        </p:txBody>
      </p:sp>
      <p:sp>
        <p:nvSpPr>
          <p:cNvPr id="6" name="TextBox 5"/>
          <p:cNvSpPr txBox="1"/>
          <p:nvPr/>
        </p:nvSpPr>
        <p:spPr>
          <a:xfrm>
            <a:off x="707360" y="3461391"/>
            <a:ext cx="6034729" cy="646331"/>
          </a:xfrm>
          <a:prstGeom prst="rect">
            <a:avLst/>
          </a:prstGeom>
          <a:noFill/>
        </p:spPr>
        <p:txBody>
          <a:bodyPr wrap="none" rtlCol="0">
            <a:spAutoFit/>
          </a:bodyPr>
          <a:lstStyle/>
          <a:p>
            <a:pPr marL="285750" indent="-285750">
              <a:buFont typeface="Arial" charset="0"/>
              <a:buChar char="•"/>
            </a:pPr>
            <a:r>
              <a:rPr lang="en-US" dirty="0"/>
              <a:t>Use of benzene, a known carcinogen, as a starting material.</a:t>
            </a:r>
          </a:p>
          <a:p>
            <a:pPr marL="285750" indent="-285750">
              <a:buFont typeface="Arial" charset="0"/>
              <a:buChar char="•"/>
            </a:pPr>
            <a:r>
              <a:rPr lang="en-US" dirty="0"/>
              <a:t>High temperature (800-950 </a:t>
            </a:r>
            <a:r>
              <a:rPr lang="en-US" baseline="30000" dirty="0"/>
              <a:t>0</a:t>
            </a:r>
            <a:r>
              <a:rPr lang="en-US" dirty="0"/>
              <a:t>C).</a:t>
            </a:r>
          </a:p>
        </p:txBody>
      </p:sp>
      <p:graphicFrame>
        <p:nvGraphicFramePr>
          <p:cNvPr id="3" name="Objeto 2">
            <a:extLst>
              <a:ext uri="{FF2B5EF4-FFF2-40B4-BE49-F238E27FC236}">
                <a16:creationId xmlns:a16="http://schemas.microsoft.com/office/drawing/2014/main" id="{3A5A9C3D-E4B7-492A-AFFE-574740958EAA}"/>
              </a:ext>
            </a:extLst>
          </p:cNvPr>
          <p:cNvGraphicFramePr>
            <a:graphicFrameLocks noChangeAspect="1"/>
          </p:cNvGraphicFramePr>
          <p:nvPr>
            <p:extLst>
              <p:ext uri="{D42A27DB-BD31-4B8C-83A1-F6EECF244321}">
                <p14:modId xmlns:p14="http://schemas.microsoft.com/office/powerpoint/2010/main" val="4158440184"/>
              </p:ext>
            </p:extLst>
          </p:nvPr>
        </p:nvGraphicFramePr>
        <p:xfrm>
          <a:off x="1923610" y="4272742"/>
          <a:ext cx="8308718" cy="1728622"/>
        </p:xfrm>
        <a:graphic>
          <a:graphicData uri="http://schemas.openxmlformats.org/presentationml/2006/ole">
            <mc:AlternateContent xmlns:mc="http://schemas.openxmlformats.org/markup-compatibility/2006">
              <mc:Choice xmlns:v="urn:schemas-microsoft-com:vml" Requires="v">
                <p:oleObj spid="_x0000_s63562" name="CS ChemDraw Drawing" r:id="rId4" imgW="4655268" imgH="968698" progId="ChemDraw.Document.6.0">
                  <p:embed/>
                </p:oleObj>
              </mc:Choice>
              <mc:Fallback>
                <p:oleObj name="CS ChemDraw Drawing" r:id="rId4" imgW="4655268" imgH="968698" progId="ChemDraw.Document.6.0">
                  <p:embed/>
                  <p:pic>
                    <p:nvPicPr>
                      <p:cNvPr id="3" name="Objeto 2">
                        <a:extLst>
                          <a:ext uri="{FF2B5EF4-FFF2-40B4-BE49-F238E27FC236}">
                            <a16:creationId xmlns:a16="http://schemas.microsoft.com/office/drawing/2014/main" id="{3A5A9C3D-E4B7-492A-AFFE-574740958EAA}"/>
                          </a:ext>
                        </a:extLst>
                      </p:cNvPr>
                      <p:cNvPicPr/>
                      <p:nvPr/>
                    </p:nvPicPr>
                    <p:blipFill>
                      <a:blip r:embed="rId5"/>
                      <a:stretch>
                        <a:fillRect/>
                      </a:stretch>
                    </p:blipFill>
                    <p:spPr>
                      <a:xfrm>
                        <a:off x="1923610" y="4272742"/>
                        <a:ext cx="8308718" cy="1728622"/>
                      </a:xfrm>
                      <a:prstGeom prst="rect">
                        <a:avLst/>
                      </a:prstGeom>
                    </p:spPr>
                  </p:pic>
                </p:oleObj>
              </mc:Fallback>
            </mc:AlternateContent>
          </a:graphicData>
        </a:graphic>
      </p:graphicFrame>
      <p:sp>
        <p:nvSpPr>
          <p:cNvPr id="10" name="Rectangle 9"/>
          <p:cNvSpPr/>
          <p:nvPr/>
        </p:nvSpPr>
        <p:spPr>
          <a:xfrm>
            <a:off x="523433" y="1613609"/>
            <a:ext cx="2993812" cy="421013"/>
          </a:xfrm>
          <a:prstGeom prst="rect">
            <a:avLst/>
          </a:prstGeom>
        </p:spPr>
        <p:txBody>
          <a:bodyPr wrap="square">
            <a:spAutoFit/>
          </a:bodyPr>
          <a:lstStyle/>
          <a:p>
            <a:pPr marL="91440">
              <a:lnSpc>
                <a:spcPct val="89000"/>
              </a:lnSpc>
              <a:spcBef>
                <a:spcPct val="0"/>
              </a:spcBef>
            </a:pPr>
            <a:r>
              <a:rPr lang="en-US" altLang="x-none" sz="2400" b="1" dirty="0">
                <a:solidFill>
                  <a:srgbClr val="002060"/>
                </a:solidFill>
              </a:rPr>
              <a:t>Case study: </a:t>
            </a:r>
            <a:r>
              <a:rPr lang="en-US" altLang="x-none" sz="2400" dirty="0" err="1">
                <a:solidFill>
                  <a:srgbClr val="002060"/>
                </a:solidFill>
              </a:rPr>
              <a:t>Styrenes</a:t>
            </a:r>
            <a:endParaRPr lang="en-US" altLang="x-none" sz="2400" dirty="0">
              <a:solidFill>
                <a:srgbClr val="002060"/>
              </a:solidFill>
            </a:endParaRPr>
          </a:p>
        </p:txBody>
      </p:sp>
      <p:sp>
        <p:nvSpPr>
          <p:cNvPr id="14" name="TextBox 13"/>
          <p:cNvSpPr txBox="1"/>
          <p:nvPr/>
        </p:nvSpPr>
        <p:spPr>
          <a:xfrm>
            <a:off x="707360" y="2100521"/>
            <a:ext cx="10741218" cy="830997"/>
          </a:xfrm>
          <a:prstGeom prst="rect">
            <a:avLst/>
          </a:prstGeom>
          <a:noFill/>
        </p:spPr>
        <p:txBody>
          <a:bodyPr wrap="square" rtlCol="0">
            <a:spAutoFit/>
          </a:bodyPr>
          <a:lstStyle/>
          <a:p>
            <a:r>
              <a:rPr lang="en-US" sz="2400" dirty="0" err="1"/>
              <a:t>Styrenes</a:t>
            </a:r>
            <a:r>
              <a:rPr lang="en-US" sz="2400" dirty="0"/>
              <a:t> are precursors to polystyrene. Polystyrene is one of the most widely used plastics, the scale of its production being several million tons per year.</a:t>
            </a:r>
          </a:p>
        </p:txBody>
      </p:sp>
      <p:sp>
        <p:nvSpPr>
          <p:cNvPr id="9" name="Title 12">
            <a:extLst>
              <a:ext uri="{FF2B5EF4-FFF2-40B4-BE49-F238E27FC236}">
                <a16:creationId xmlns:a16="http://schemas.microsoft.com/office/drawing/2014/main" id="{0FB1B315-DF15-40A7-B771-CF4B4743144F}"/>
              </a:ext>
            </a:extLst>
          </p:cNvPr>
          <p:cNvSpPr>
            <a:spLocks noGrp="1"/>
          </p:cNvSpPr>
          <p:nvPr>
            <p:ph type="title"/>
          </p:nvPr>
        </p:nvSpPr>
        <p:spPr>
          <a:xfrm>
            <a:off x="856381" y="344108"/>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
        <p:nvSpPr>
          <p:cNvPr id="4" name="Rectangle 3">
            <a:extLst>
              <a:ext uri="{FF2B5EF4-FFF2-40B4-BE49-F238E27FC236}">
                <a16:creationId xmlns:a16="http://schemas.microsoft.com/office/drawing/2014/main" id="{2DC335AA-F2AE-46B9-9037-07023A25CF68}"/>
              </a:ext>
            </a:extLst>
          </p:cNvPr>
          <p:cNvSpPr/>
          <p:nvPr/>
        </p:nvSpPr>
        <p:spPr>
          <a:xfrm>
            <a:off x="523433" y="2985784"/>
            <a:ext cx="6292734" cy="1204448"/>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0384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1786468" y="2285510"/>
            <a:ext cx="8739188" cy="452438"/>
          </a:xfrm>
        </p:spPr>
        <p:txBody>
          <a:bodyPr>
            <a:normAutofit fontScale="92500"/>
          </a:bodyPr>
          <a:lstStyle/>
          <a:p>
            <a:pPr marL="0" indent="0">
              <a:lnSpc>
                <a:spcPct val="100000"/>
              </a:lnSpc>
              <a:spcBef>
                <a:spcPts val="0"/>
              </a:spcBef>
              <a:buNone/>
              <a:defRPr/>
            </a:pPr>
            <a:r>
              <a:rPr lang="en-US" sz="2000" b="1" dirty="0"/>
              <a:t>Alternative method of styrene production from butadiene using Diels-Alder reaction:</a:t>
            </a:r>
          </a:p>
        </p:txBody>
      </p:sp>
      <p:sp>
        <p:nvSpPr>
          <p:cNvPr id="6" name="TextBox 5"/>
          <p:cNvSpPr txBox="1"/>
          <p:nvPr/>
        </p:nvSpPr>
        <p:spPr>
          <a:xfrm>
            <a:off x="1989380" y="2737948"/>
            <a:ext cx="4521622" cy="677108"/>
          </a:xfrm>
          <a:prstGeom prst="rect">
            <a:avLst/>
          </a:prstGeom>
          <a:noFill/>
        </p:spPr>
        <p:txBody>
          <a:bodyPr wrap="none" rtlCol="0">
            <a:spAutoFit/>
          </a:bodyPr>
          <a:lstStyle/>
          <a:p>
            <a:pPr marL="285750" indent="-285750">
              <a:buFont typeface="Arial" charset="0"/>
              <a:buChar char="•"/>
            </a:pPr>
            <a:r>
              <a:rPr lang="en-US" dirty="0"/>
              <a:t>Diels-Alder reaction = 100% atom economy.</a:t>
            </a:r>
          </a:p>
          <a:p>
            <a:pPr marL="285750" indent="-285750">
              <a:buFont typeface="Arial" charset="0"/>
              <a:buChar char="•"/>
            </a:pPr>
            <a:r>
              <a:rPr lang="en-US" dirty="0"/>
              <a:t>Use of non-toxic starting material</a:t>
            </a:r>
            <a:r>
              <a:rPr lang="en-US" sz="2000" dirty="0"/>
              <a:t>.</a:t>
            </a:r>
            <a:endParaRPr lang="en-US" dirty="0"/>
          </a:p>
        </p:txBody>
      </p:sp>
      <p:graphicFrame>
        <p:nvGraphicFramePr>
          <p:cNvPr id="9" name="Objeto 8">
            <a:extLst>
              <a:ext uri="{FF2B5EF4-FFF2-40B4-BE49-F238E27FC236}">
                <a16:creationId xmlns:a16="http://schemas.microsoft.com/office/drawing/2014/main" id="{865C1431-A69C-4A88-9747-6A63D91D7CD2}"/>
              </a:ext>
            </a:extLst>
          </p:cNvPr>
          <p:cNvGraphicFramePr>
            <a:graphicFrameLocks noChangeAspect="1"/>
          </p:cNvGraphicFramePr>
          <p:nvPr>
            <p:extLst>
              <p:ext uri="{D42A27DB-BD31-4B8C-83A1-F6EECF244321}">
                <p14:modId xmlns:p14="http://schemas.microsoft.com/office/powerpoint/2010/main" val="3962927500"/>
              </p:ext>
            </p:extLst>
          </p:nvPr>
        </p:nvGraphicFramePr>
        <p:xfrm>
          <a:off x="2719972" y="3758572"/>
          <a:ext cx="6598627" cy="1817056"/>
        </p:xfrm>
        <a:graphic>
          <a:graphicData uri="http://schemas.openxmlformats.org/presentationml/2006/ole">
            <mc:AlternateContent xmlns:mc="http://schemas.openxmlformats.org/markup-compatibility/2006">
              <mc:Choice xmlns:v="urn:schemas-microsoft-com:vml" Requires="v">
                <p:oleObj spid="_x0000_s64585" name="CS ChemDraw Drawing" r:id="rId4" imgW="3550455" imgH="978125" progId="ChemDraw.Document.6.0">
                  <p:embed/>
                </p:oleObj>
              </mc:Choice>
              <mc:Fallback>
                <p:oleObj name="CS ChemDraw Drawing" r:id="rId4" imgW="3550455" imgH="978125" progId="ChemDraw.Document.6.0">
                  <p:embed/>
                  <p:pic>
                    <p:nvPicPr>
                      <p:cNvPr id="9" name="Objeto 8">
                        <a:extLst>
                          <a:ext uri="{FF2B5EF4-FFF2-40B4-BE49-F238E27FC236}">
                            <a16:creationId xmlns:a16="http://schemas.microsoft.com/office/drawing/2014/main" id="{865C1431-A69C-4A88-9747-6A63D91D7CD2}"/>
                          </a:ext>
                        </a:extLst>
                      </p:cNvPr>
                      <p:cNvPicPr/>
                      <p:nvPr/>
                    </p:nvPicPr>
                    <p:blipFill>
                      <a:blip r:embed="rId5"/>
                      <a:stretch>
                        <a:fillRect/>
                      </a:stretch>
                    </p:blipFill>
                    <p:spPr>
                      <a:xfrm>
                        <a:off x="2719972" y="3758572"/>
                        <a:ext cx="6598627" cy="1817056"/>
                      </a:xfrm>
                      <a:prstGeom prst="rect">
                        <a:avLst/>
                      </a:prstGeom>
                    </p:spPr>
                  </p:pic>
                </p:oleObj>
              </mc:Fallback>
            </mc:AlternateContent>
          </a:graphicData>
        </a:graphic>
      </p:graphicFrame>
      <p:sp>
        <p:nvSpPr>
          <p:cNvPr id="8" name="Title 12">
            <a:extLst>
              <a:ext uri="{FF2B5EF4-FFF2-40B4-BE49-F238E27FC236}">
                <a16:creationId xmlns:a16="http://schemas.microsoft.com/office/drawing/2014/main" id="{D3B83F11-7671-4A22-8197-2F0887FB0FB0}"/>
              </a:ext>
            </a:extLst>
          </p:cNvPr>
          <p:cNvSpPr>
            <a:spLocks noGrp="1"/>
          </p:cNvSpPr>
          <p:nvPr>
            <p:ph type="title"/>
          </p:nvPr>
        </p:nvSpPr>
        <p:spPr>
          <a:xfrm>
            <a:off x="840053" y="378659"/>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
        <p:nvSpPr>
          <p:cNvPr id="13" name="Rectangle 12">
            <a:extLst>
              <a:ext uri="{FF2B5EF4-FFF2-40B4-BE49-F238E27FC236}">
                <a16:creationId xmlns:a16="http://schemas.microsoft.com/office/drawing/2014/main" id="{1EC83A4F-70C4-4FAD-86F2-76E5AD8AFF83}"/>
              </a:ext>
            </a:extLst>
          </p:cNvPr>
          <p:cNvSpPr/>
          <p:nvPr/>
        </p:nvSpPr>
        <p:spPr>
          <a:xfrm>
            <a:off x="523433" y="1613609"/>
            <a:ext cx="2993812" cy="421013"/>
          </a:xfrm>
          <a:prstGeom prst="rect">
            <a:avLst/>
          </a:prstGeom>
        </p:spPr>
        <p:txBody>
          <a:bodyPr wrap="square">
            <a:spAutoFit/>
          </a:bodyPr>
          <a:lstStyle/>
          <a:p>
            <a:pPr marL="91440">
              <a:lnSpc>
                <a:spcPct val="89000"/>
              </a:lnSpc>
              <a:spcBef>
                <a:spcPct val="0"/>
              </a:spcBef>
            </a:pPr>
            <a:r>
              <a:rPr lang="en-US" altLang="x-none" sz="2400" b="1" dirty="0">
                <a:solidFill>
                  <a:srgbClr val="002060"/>
                </a:solidFill>
              </a:rPr>
              <a:t>Case study: </a:t>
            </a:r>
            <a:r>
              <a:rPr lang="en-US" altLang="x-none" sz="2400" dirty="0" err="1">
                <a:solidFill>
                  <a:srgbClr val="002060"/>
                </a:solidFill>
              </a:rPr>
              <a:t>Styrenes</a:t>
            </a:r>
            <a:endParaRPr lang="en-US" altLang="x-none" sz="2400" dirty="0">
              <a:solidFill>
                <a:srgbClr val="002060"/>
              </a:solidFill>
            </a:endParaRPr>
          </a:p>
        </p:txBody>
      </p:sp>
      <p:sp>
        <p:nvSpPr>
          <p:cNvPr id="3" name="Rectangle 2">
            <a:extLst>
              <a:ext uri="{FF2B5EF4-FFF2-40B4-BE49-F238E27FC236}">
                <a16:creationId xmlns:a16="http://schemas.microsoft.com/office/drawing/2014/main" id="{D71B3821-39CB-4CDE-BB76-4D0F0FF10B07}"/>
              </a:ext>
            </a:extLst>
          </p:cNvPr>
          <p:cNvSpPr/>
          <p:nvPr/>
        </p:nvSpPr>
        <p:spPr>
          <a:xfrm>
            <a:off x="1512916" y="2128058"/>
            <a:ext cx="9012740" cy="1473062"/>
          </a:xfrm>
          <a:prstGeom prst="rect">
            <a:avLst/>
          </a:prstGeom>
          <a:noFill/>
          <a:ln w="9525">
            <a:solidFill>
              <a:srgbClr val="70C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7490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55D0BF89-3423-734B-8DA2-00D917BFF9AD}"/>
              </a:ext>
            </a:extLst>
          </p:cNvPr>
          <p:cNvSpPr txBox="1">
            <a:spLocks noChangeArrowheads="1"/>
          </p:cNvSpPr>
          <p:nvPr/>
        </p:nvSpPr>
        <p:spPr>
          <a:xfrm>
            <a:off x="715445" y="2828857"/>
            <a:ext cx="3665361" cy="2532852"/>
          </a:xfrm>
          <a:prstGeom prst="rect">
            <a:avLst/>
          </a:prstGeom>
          <a:noFill/>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x-none" sz="3100" dirty="0">
                <a:ea typeface="ＭＳ Ｐゴシック" charset="-128"/>
              </a:rPr>
              <a:t>Traditional synthesis of </a:t>
            </a:r>
          </a:p>
          <a:p>
            <a:pPr marL="0" indent="0">
              <a:buFont typeface="Arial" panose="020B0604020202020204" pitchFamily="34" charset="0"/>
              <a:buNone/>
            </a:pPr>
            <a:r>
              <a:rPr lang="en-US" altLang="x-none" sz="3100" dirty="0">
                <a:ea typeface="ＭＳ Ｐゴシック" charset="-128"/>
              </a:rPr>
              <a:t>ibuprofen was inefficient:</a:t>
            </a:r>
          </a:p>
          <a:p>
            <a:pPr marL="287338" indent="-220663"/>
            <a:r>
              <a:rPr lang="en-US" altLang="x-none" sz="3100" dirty="0">
                <a:ea typeface="ＭＳ Ｐゴシック" charset="-128"/>
              </a:rPr>
              <a:t>6 stoichiometric steps</a:t>
            </a:r>
          </a:p>
          <a:p>
            <a:pPr marL="287338" indent="-220663"/>
            <a:r>
              <a:rPr lang="en-US" altLang="x-none" sz="3100" dirty="0">
                <a:ea typeface="ＭＳ Ｐゴシック" charset="-128"/>
              </a:rPr>
              <a:t>&lt;40% atom utilization</a:t>
            </a:r>
            <a:r>
              <a:rPr lang="en-US" altLang="x-none" sz="2400" dirty="0">
                <a:ea typeface="ＭＳ Ｐゴシック" charset="-128"/>
              </a:rPr>
              <a:t>				</a:t>
            </a:r>
          </a:p>
          <a:p>
            <a:pPr>
              <a:buFont typeface="Monotype Sorts" charset="2"/>
              <a:buNone/>
            </a:pPr>
            <a:endParaRPr lang="en-US" altLang="x-none" sz="2400" dirty="0">
              <a:ea typeface="ＭＳ Ｐゴシック" charset="-128"/>
            </a:endParaRPr>
          </a:p>
        </p:txBody>
      </p:sp>
      <p:graphicFrame>
        <p:nvGraphicFramePr>
          <p:cNvPr id="10" name="Object 9">
            <a:hlinkClick r:id="" action="ppaction://ole?verb=0"/>
            <a:extLst>
              <a:ext uri="{FF2B5EF4-FFF2-40B4-BE49-F238E27FC236}">
                <a16:creationId xmlns:a16="http://schemas.microsoft.com/office/drawing/2014/main" id="{33D95748-C9F0-434A-88BD-098451149942}"/>
              </a:ext>
            </a:extLst>
          </p:cNvPr>
          <p:cNvGraphicFramePr>
            <a:graphicFrameLocks/>
          </p:cNvGraphicFramePr>
          <p:nvPr>
            <p:extLst>
              <p:ext uri="{D42A27DB-BD31-4B8C-83A1-F6EECF244321}">
                <p14:modId xmlns:p14="http://schemas.microsoft.com/office/powerpoint/2010/main" val="4129476015"/>
              </p:ext>
            </p:extLst>
          </p:nvPr>
        </p:nvGraphicFramePr>
        <p:xfrm>
          <a:off x="4801823" y="2104057"/>
          <a:ext cx="6674732" cy="3373091"/>
        </p:xfrm>
        <a:graphic>
          <a:graphicData uri="http://schemas.openxmlformats.org/presentationml/2006/ole">
            <mc:AlternateContent xmlns:mc="http://schemas.openxmlformats.org/markup-compatibility/2006">
              <mc:Choice xmlns:v="urn:schemas-microsoft-com:vml" Requires="v">
                <p:oleObj spid="_x0000_s32872" name="ISIS/Draw Sketch" r:id="rId3" imgW="7327900" imgH="3746500" progId="ISISServer">
                  <p:embed/>
                </p:oleObj>
              </mc:Choice>
              <mc:Fallback>
                <p:oleObj name="ISIS/Draw Sketch" r:id="rId3" imgW="7327900" imgH="3746500" progId="ISISServer">
                  <p:embed/>
                  <p:pic>
                    <p:nvPicPr>
                      <p:cNvPr id="9" name="Object 8">
                        <a:hlinkClick r:id="" action="ppaction://ole?verb=0"/>
                      </p:cNvPr>
                      <p:cNvPicPr>
                        <a:picLocks noChangeArrowheads="1"/>
                      </p:cNvPicPr>
                      <p:nvPr/>
                    </p:nvPicPr>
                    <p:blipFill>
                      <a:blip r:embed="rId4">
                        <a:lum bright="-100000" contrast="-40000"/>
                        <a:extLst>
                          <a:ext uri="{28A0092B-C50C-407E-A947-70E740481C1C}">
                            <a14:useLocalDpi xmlns:a14="http://schemas.microsoft.com/office/drawing/2010/main" val="0"/>
                          </a:ext>
                        </a:extLst>
                      </a:blip>
                      <a:srcRect/>
                      <a:stretch>
                        <a:fillRect/>
                      </a:stretch>
                    </p:blipFill>
                    <p:spPr bwMode="auto">
                      <a:xfrm>
                        <a:off x="4801823" y="2104057"/>
                        <a:ext cx="6674732" cy="3373091"/>
                      </a:xfrm>
                      <a:prstGeom prst="rect">
                        <a:avLst/>
                      </a:prstGeom>
                      <a:noFill/>
                      <a:ln>
                        <a:noFill/>
                      </a:ln>
                      <a:effectLst/>
                      <a:extLst>
                        <a:ext uri="{FAA26D3D-D897-4be2-8F04-BA451C77F1D7}">
                          <ma14:placeholderFlag xmlns:ma14="http://schemas.microsoft.com/office/mac/drawingml/2011/main" xmlns="" val="1"/>
                        </a:ext>
                      </a:extLst>
                    </p:spPr>
                  </p:pic>
                </p:oleObj>
              </mc:Fallback>
            </mc:AlternateContent>
          </a:graphicData>
        </a:graphic>
      </p:graphicFrame>
      <p:sp>
        <p:nvSpPr>
          <p:cNvPr id="14" name="Rectangle 13">
            <a:extLst>
              <a:ext uri="{FF2B5EF4-FFF2-40B4-BE49-F238E27FC236}">
                <a16:creationId xmlns:a16="http://schemas.microsoft.com/office/drawing/2014/main" id="{448AF64E-39D1-2342-A9B3-58DFFE17AA86}"/>
              </a:ext>
            </a:extLst>
          </p:cNvPr>
          <p:cNvSpPr/>
          <p:nvPr/>
        </p:nvSpPr>
        <p:spPr>
          <a:xfrm>
            <a:off x="458675" y="1623336"/>
            <a:ext cx="3323859" cy="421013"/>
          </a:xfrm>
          <a:prstGeom prst="rect">
            <a:avLst/>
          </a:prstGeom>
        </p:spPr>
        <p:txBody>
          <a:bodyPr wrap="none">
            <a:spAutoFit/>
          </a:bodyPr>
          <a:lstStyle/>
          <a:p>
            <a:pPr marL="354013">
              <a:lnSpc>
                <a:spcPct val="89000"/>
              </a:lnSpc>
              <a:spcBef>
                <a:spcPct val="0"/>
              </a:spcBef>
              <a:buClrTx/>
              <a:buSzTx/>
              <a:buFontTx/>
              <a:buNone/>
            </a:pPr>
            <a:r>
              <a:rPr lang="en-US" altLang="x-none" sz="2400" b="1" dirty="0">
                <a:solidFill>
                  <a:srgbClr val="002060"/>
                </a:solidFill>
              </a:rPr>
              <a:t>Case study: </a:t>
            </a:r>
            <a:r>
              <a:rPr lang="en-US" altLang="x-none" sz="2400" dirty="0">
                <a:solidFill>
                  <a:srgbClr val="002060"/>
                </a:solidFill>
              </a:rPr>
              <a:t>Ibuprofen</a:t>
            </a:r>
          </a:p>
        </p:txBody>
      </p:sp>
      <p:sp>
        <p:nvSpPr>
          <p:cNvPr id="11" name="Title 12">
            <a:extLst>
              <a:ext uri="{FF2B5EF4-FFF2-40B4-BE49-F238E27FC236}">
                <a16:creationId xmlns:a16="http://schemas.microsoft.com/office/drawing/2014/main" id="{AEB887FC-A541-4DB8-8A83-F5D5023BF434}"/>
              </a:ext>
            </a:extLst>
          </p:cNvPr>
          <p:cNvSpPr>
            <a:spLocks noGrp="1"/>
          </p:cNvSpPr>
          <p:nvPr>
            <p:ph type="title"/>
          </p:nvPr>
        </p:nvSpPr>
        <p:spPr>
          <a:xfrm>
            <a:off x="818159" y="307117"/>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
        <p:nvSpPr>
          <p:cNvPr id="2" name="Rectangle 1">
            <a:extLst>
              <a:ext uri="{FF2B5EF4-FFF2-40B4-BE49-F238E27FC236}">
                <a16:creationId xmlns:a16="http://schemas.microsoft.com/office/drawing/2014/main" id="{44DF97D0-ADE1-4C9A-BCE3-D3447EE5546A}"/>
              </a:ext>
            </a:extLst>
          </p:cNvPr>
          <p:cNvSpPr/>
          <p:nvPr/>
        </p:nvSpPr>
        <p:spPr>
          <a:xfrm>
            <a:off x="715445" y="2701636"/>
            <a:ext cx="3665361" cy="2177935"/>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95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5A9ACD2A-8E86-1C40-AADE-1E1AC0A8AFAA}"/>
              </a:ext>
            </a:extLst>
          </p:cNvPr>
          <p:cNvSpPr txBox="1">
            <a:spLocks noChangeArrowheads="1"/>
          </p:cNvSpPr>
          <p:nvPr/>
        </p:nvSpPr>
        <p:spPr>
          <a:xfrm>
            <a:off x="836363" y="2260335"/>
            <a:ext cx="7968970" cy="116808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x-none" sz="2000" dirty="0">
                <a:ea typeface="ＭＳ Ｐゴシック" charset="-128"/>
              </a:rPr>
              <a:t>Catalytic synthesis of ibuprofen using Green Chemistry:</a:t>
            </a:r>
          </a:p>
          <a:p>
            <a:pPr>
              <a:spcBef>
                <a:spcPts val="400"/>
              </a:spcBef>
            </a:pPr>
            <a:r>
              <a:rPr lang="en-US" altLang="x-none" sz="2000" dirty="0">
                <a:ea typeface="ＭＳ Ｐゴシック" charset="-128"/>
              </a:rPr>
              <a:t>3 catalytic steps</a:t>
            </a:r>
          </a:p>
          <a:p>
            <a:pPr>
              <a:spcBef>
                <a:spcPts val="400"/>
              </a:spcBef>
            </a:pPr>
            <a:r>
              <a:rPr lang="en-US" altLang="x-none" sz="2000" dirty="0">
                <a:ea typeface="ＭＳ Ｐゴシック" charset="-128"/>
              </a:rPr>
              <a:t>80% atom utilization (99% with recovered acetic acid)</a:t>
            </a:r>
          </a:p>
        </p:txBody>
      </p:sp>
      <p:graphicFrame>
        <p:nvGraphicFramePr>
          <p:cNvPr id="17" name="Object 16">
            <a:hlinkClick r:id="" action="ppaction://ole?verb=0"/>
            <a:extLst>
              <a:ext uri="{FF2B5EF4-FFF2-40B4-BE49-F238E27FC236}">
                <a16:creationId xmlns:a16="http://schemas.microsoft.com/office/drawing/2014/main" id="{16D249E4-71DA-8849-8366-FE583F31B6E6}"/>
              </a:ext>
            </a:extLst>
          </p:cNvPr>
          <p:cNvGraphicFramePr>
            <a:graphicFrameLocks/>
          </p:cNvGraphicFramePr>
          <p:nvPr>
            <p:extLst>
              <p:ext uri="{D42A27DB-BD31-4B8C-83A1-F6EECF244321}">
                <p14:modId xmlns:p14="http://schemas.microsoft.com/office/powerpoint/2010/main" val="3829318449"/>
              </p:ext>
            </p:extLst>
          </p:nvPr>
        </p:nvGraphicFramePr>
        <p:xfrm>
          <a:off x="2660547" y="3209450"/>
          <a:ext cx="6872963" cy="2757283"/>
        </p:xfrm>
        <a:graphic>
          <a:graphicData uri="http://schemas.openxmlformats.org/presentationml/2006/ole">
            <mc:AlternateContent xmlns:mc="http://schemas.openxmlformats.org/markup-compatibility/2006">
              <mc:Choice xmlns:v="urn:schemas-microsoft-com:vml" Requires="v">
                <p:oleObj spid="_x0000_s33895" name="ISIS/Draw Sketch" r:id="rId3" imgW="5778500" imgH="2298700" progId="ISISServer">
                  <p:embed/>
                </p:oleObj>
              </mc:Choice>
              <mc:Fallback>
                <p:oleObj name="ISIS/Draw Sketch" r:id="rId3" imgW="5778500" imgH="2298700" progId="ISISServer">
                  <p:embed/>
                  <p:pic>
                    <p:nvPicPr>
                      <p:cNvPr id="12" name="Object 11">
                        <a:hlinkClick r:id="" action="ppaction://ole?verb=0"/>
                      </p:cNvPr>
                      <p:cNvPicPr>
                        <a:picLocks noChangeArrowheads="1"/>
                      </p:cNvPicPr>
                      <p:nvPr/>
                    </p:nvPicPr>
                    <p:blipFill>
                      <a:blip r:embed="rId4">
                        <a:lum bright="-100000" contrast="-40000"/>
                        <a:extLst>
                          <a:ext uri="{28A0092B-C50C-407E-A947-70E740481C1C}">
                            <a14:useLocalDpi xmlns:a14="http://schemas.microsoft.com/office/drawing/2010/main" val="0"/>
                          </a:ext>
                        </a:extLst>
                      </a:blip>
                      <a:srcRect/>
                      <a:stretch>
                        <a:fillRect/>
                      </a:stretch>
                    </p:blipFill>
                    <p:spPr bwMode="auto">
                      <a:xfrm>
                        <a:off x="2660547" y="3209450"/>
                        <a:ext cx="6872963" cy="2757283"/>
                      </a:xfrm>
                      <a:prstGeom prst="rect">
                        <a:avLst/>
                      </a:prstGeom>
                      <a:noFill/>
                      <a:ln>
                        <a:noFill/>
                      </a:ln>
                      <a:effectLst/>
                      <a:extLst>
                        <a:ext uri="{FAA26D3D-D897-4be2-8F04-BA451C77F1D7}">
                          <ma14:placeholderFlag xmlns:ma14="http://schemas.microsoft.com/office/mac/drawingml/2011/main" xmlns="" val="1"/>
                        </a:ext>
                      </a:extLst>
                    </p:spPr>
                  </p:pic>
                </p:oleObj>
              </mc:Fallback>
            </mc:AlternateContent>
          </a:graphicData>
        </a:graphic>
      </p:graphicFrame>
      <p:sp>
        <p:nvSpPr>
          <p:cNvPr id="10" name="Title 12">
            <a:extLst>
              <a:ext uri="{FF2B5EF4-FFF2-40B4-BE49-F238E27FC236}">
                <a16:creationId xmlns:a16="http://schemas.microsoft.com/office/drawing/2014/main" id="{A5698D9B-E200-416B-AF04-331C1FE96FDF}"/>
              </a:ext>
            </a:extLst>
          </p:cNvPr>
          <p:cNvSpPr>
            <a:spLocks noGrp="1"/>
          </p:cNvSpPr>
          <p:nvPr>
            <p:ph type="title"/>
          </p:nvPr>
        </p:nvSpPr>
        <p:spPr>
          <a:xfrm>
            <a:off x="836363" y="388760"/>
            <a:ext cx="3562647" cy="743555"/>
          </a:xfrm>
        </p:spPr>
        <p:txBody>
          <a:bodyPr>
            <a:normAutofit/>
          </a:bodyPr>
          <a:lstStyle/>
          <a:p>
            <a:r>
              <a:rPr lang="en-US" altLang="en-US" sz="4000" dirty="0">
                <a:solidFill>
                  <a:schemeClr val="tx1">
                    <a:lumMod val="65000"/>
                    <a:lumOff val="35000"/>
                  </a:schemeClr>
                </a:solidFill>
                <a:latin typeface="+mn-lt"/>
                <a:ea typeface="ＭＳ Ｐゴシック" charset="-128"/>
              </a:rPr>
              <a:t>Atom Economy</a:t>
            </a:r>
            <a:endParaRPr lang="en-US" sz="4000" dirty="0">
              <a:solidFill>
                <a:schemeClr val="tx1">
                  <a:lumMod val="65000"/>
                  <a:lumOff val="35000"/>
                </a:schemeClr>
              </a:solidFill>
              <a:latin typeface="+mn-lt"/>
            </a:endParaRPr>
          </a:p>
        </p:txBody>
      </p:sp>
      <p:sp>
        <p:nvSpPr>
          <p:cNvPr id="12" name="Rectangle 11">
            <a:extLst>
              <a:ext uri="{FF2B5EF4-FFF2-40B4-BE49-F238E27FC236}">
                <a16:creationId xmlns:a16="http://schemas.microsoft.com/office/drawing/2014/main" id="{DAC8FAB8-D170-40D9-B229-1C6BFFAB15EB}"/>
              </a:ext>
            </a:extLst>
          </p:cNvPr>
          <p:cNvSpPr/>
          <p:nvPr/>
        </p:nvSpPr>
        <p:spPr>
          <a:xfrm>
            <a:off x="458675" y="1623336"/>
            <a:ext cx="3323859" cy="421013"/>
          </a:xfrm>
          <a:prstGeom prst="rect">
            <a:avLst/>
          </a:prstGeom>
        </p:spPr>
        <p:txBody>
          <a:bodyPr wrap="none">
            <a:spAutoFit/>
          </a:bodyPr>
          <a:lstStyle/>
          <a:p>
            <a:pPr marL="354013">
              <a:lnSpc>
                <a:spcPct val="89000"/>
              </a:lnSpc>
              <a:spcBef>
                <a:spcPct val="0"/>
              </a:spcBef>
              <a:buClrTx/>
              <a:buSzTx/>
              <a:buFontTx/>
              <a:buNone/>
            </a:pPr>
            <a:r>
              <a:rPr lang="en-US" altLang="x-none" sz="2400" b="1" dirty="0">
                <a:solidFill>
                  <a:srgbClr val="002060"/>
                </a:solidFill>
              </a:rPr>
              <a:t>Case study: </a:t>
            </a:r>
            <a:r>
              <a:rPr lang="en-US" altLang="x-none" sz="2400" dirty="0">
                <a:solidFill>
                  <a:srgbClr val="002060"/>
                </a:solidFill>
              </a:rPr>
              <a:t>Ibuprofen</a:t>
            </a:r>
          </a:p>
        </p:txBody>
      </p:sp>
      <p:sp>
        <p:nvSpPr>
          <p:cNvPr id="2" name="Rectangle 1">
            <a:extLst>
              <a:ext uri="{FF2B5EF4-FFF2-40B4-BE49-F238E27FC236}">
                <a16:creationId xmlns:a16="http://schemas.microsoft.com/office/drawing/2014/main" id="{6F7ADE61-07EB-4CDD-BA94-E1C419761ADF}"/>
              </a:ext>
            </a:extLst>
          </p:cNvPr>
          <p:cNvSpPr/>
          <p:nvPr/>
        </p:nvSpPr>
        <p:spPr>
          <a:xfrm>
            <a:off x="836363" y="2194560"/>
            <a:ext cx="6337521" cy="1233858"/>
          </a:xfrm>
          <a:prstGeom prst="rect">
            <a:avLst/>
          </a:prstGeom>
          <a:noFill/>
          <a:ln w="9525">
            <a:solidFill>
              <a:srgbClr val="70C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63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CAF5ED5-BC00-A347-B70F-EAA62B10E229}"/>
              </a:ext>
            </a:extLst>
          </p:cNvPr>
          <p:cNvSpPr>
            <a:spLocks noGrp="1"/>
          </p:cNvSpPr>
          <p:nvPr>
            <p:ph type="title"/>
          </p:nvPr>
        </p:nvSpPr>
        <p:spPr>
          <a:xfrm>
            <a:off x="829738" y="424735"/>
            <a:ext cx="7653384" cy="683397"/>
          </a:xfrm>
        </p:spPr>
        <p:txBody>
          <a:bodyPr>
            <a:normAutofit/>
          </a:body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
        <p:nvSpPr>
          <p:cNvPr id="8" name="Rectangle 7">
            <a:extLst>
              <a:ext uri="{FF2B5EF4-FFF2-40B4-BE49-F238E27FC236}">
                <a16:creationId xmlns:a16="http://schemas.microsoft.com/office/drawing/2014/main" id="{2B9A339E-C020-FC42-B9A8-51212AA993AD}"/>
              </a:ext>
            </a:extLst>
          </p:cNvPr>
          <p:cNvSpPr/>
          <p:nvPr/>
        </p:nvSpPr>
        <p:spPr>
          <a:xfrm>
            <a:off x="616963" y="3320726"/>
            <a:ext cx="11117838" cy="830997"/>
          </a:xfrm>
          <a:prstGeom prst="rect">
            <a:avLst/>
          </a:prstGeom>
        </p:spPr>
        <p:txBody>
          <a:bodyPr wrap="square">
            <a:spAutoFit/>
          </a:bodyPr>
          <a:lstStyle/>
          <a:p>
            <a:pPr algn="ctr"/>
            <a:r>
              <a:rPr lang="en-US" altLang="en-US" sz="2400" dirty="0">
                <a:ea typeface="ＭＳ Ｐゴシック" charset="-128"/>
              </a:rPr>
              <a:t>Whenever practicable, synthetic methodologies should be designed to use and generate substances that possess little or no toxicity to human health and the environment.</a:t>
            </a:r>
            <a:endParaRPr lang="en-US" sz="2400" dirty="0"/>
          </a:p>
        </p:txBody>
      </p:sp>
    </p:spTree>
    <p:extLst>
      <p:ext uri="{BB962C8B-B14F-4D97-AF65-F5344CB8AC3E}">
        <p14:creationId xmlns:p14="http://schemas.microsoft.com/office/powerpoint/2010/main" val="356315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933" y="3467100"/>
            <a:ext cx="10636135" cy="649122"/>
          </a:xfrm>
        </p:spPr>
        <p:txBody>
          <a:bodyPr>
            <a:normAutofit/>
          </a:bodyPr>
          <a:lstStyle/>
          <a:p>
            <a:pPr marL="0" indent="0" algn="ctr">
              <a:buNone/>
            </a:pPr>
            <a:r>
              <a:rPr lang="en-US" sz="2400" dirty="0"/>
              <a:t>Ideally, non-toxic substances are used to synthesize a chemical product.</a:t>
            </a:r>
          </a:p>
        </p:txBody>
      </p:sp>
      <p:sp>
        <p:nvSpPr>
          <p:cNvPr id="5" name="Title 12">
            <a:extLst>
              <a:ext uri="{FF2B5EF4-FFF2-40B4-BE49-F238E27FC236}">
                <a16:creationId xmlns:a16="http://schemas.microsoft.com/office/drawing/2014/main" id="{5BC7F6D0-581F-4330-83EA-D78D825BF8F0}"/>
              </a:ext>
            </a:extLst>
          </p:cNvPr>
          <p:cNvSpPr>
            <a:spLocks noGrp="1"/>
          </p:cNvSpPr>
          <p:nvPr>
            <p:ph type="title"/>
          </p:nvPr>
        </p:nvSpPr>
        <p:spPr>
          <a:xfrm>
            <a:off x="777933" y="338915"/>
            <a:ext cx="7653384" cy="683397"/>
          </a:xfrm>
        </p:spPr>
        <p:txBody>
          <a:bodyPr>
            <a:normAutofit/>
          </a:body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953259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082" y="2409754"/>
            <a:ext cx="11013836" cy="2968362"/>
          </a:xfrm>
        </p:spPr>
        <p:txBody>
          <a:bodyPr>
            <a:normAutofit/>
          </a:bodyPr>
          <a:lstStyle/>
          <a:p>
            <a:pPr marL="0" indent="0">
              <a:buNone/>
            </a:pPr>
            <a:r>
              <a:rPr lang="en-US" sz="2400" dirty="0"/>
              <a:t>Organic chemistry’s synthetic toolbox has been significantly improved over the past decade by the innovative work of green chemists and the many new reactions that have been developed.</a:t>
            </a:r>
          </a:p>
          <a:p>
            <a:pPr marL="0" indent="0">
              <a:buNone/>
            </a:pPr>
            <a:endParaRPr lang="en-US" sz="2400" dirty="0"/>
          </a:p>
          <a:p>
            <a:pPr marL="0" indent="0">
              <a:buNone/>
            </a:pPr>
            <a:r>
              <a:rPr lang="en-US" sz="2400" dirty="0"/>
              <a:t>Cascade, or tandem reactions, such as</a:t>
            </a:r>
            <a:r>
              <a:rPr lang="en-US" sz="2400" baseline="30000" dirty="0"/>
              <a:t> </a:t>
            </a:r>
            <a:r>
              <a:rPr lang="en-US" sz="2400" dirty="0"/>
              <a:t>C–H activation,</a:t>
            </a:r>
            <a:r>
              <a:rPr lang="en-US" sz="2400" baseline="30000" dirty="0"/>
              <a:t> </a:t>
            </a:r>
            <a:r>
              <a:rPr lang="en-US" sz="2400" dirty="0"/>
              <a:t>metathesis,</a:t>
            </a:r>
            <a:r>
              <a:rPr lang="en-US" sz="2400" baseline="30000" dirty="0"/>
              <a:t> </a:t>
            </a:r>
            <a:r>
              <a:rPr lang="en-US" sz="2400" dirty="0"/>
              <a:t>and enzymatic reactions</a:t>
            </a:r>
            <a:r>
              <a:rPr lang="en-US" sz="2400" baseline="30000" dirty="0"/>
              <a:t> </a:t>
            </a:r>
            <a:r>
              <a:rPr lang="en-US" sz="2400" dirty="0"/>
              <a:t>are some excellent examples of the cleaner and more efficient synthetic tools that are now available to organic chemists. </a:t>
            </a:r>
          </a:p>
        </p:txBody>
      </p:sp>
      <p:sp>
        <p:nvSpPr>
          <p:cNvPr id="5" name="Title 12">
            <a:extLst>
              <a:ext uri="{FF2B5EF4-FFF2-40B4-BE49-F238E27FC236}">
                <a16:creationId xmlns:a16="http://schemas.microsoft.com/office/drawing/2014/main" id="{F3C33E2D-17E5-4154-BD2B-75652129316D}"/>
              </a:ext>
            </a:extLst>
          </p:cNvPr>
          <p:cNvSpPr>
            <a:spLocks noGrp="1"/>
          </p:cNvSpPr>
          <p:nvPr>
            <p:ph type="title"/>
          </p:nvPr>
        </p:nvSpPr>
        <p:spPr>
          <a:xfrm>
            <a:off x="805246" y="420557"/>
            <a:ext cx="7653384" cy="683397"/>
          </a:xfrm>
        </p:spPr>
        <p:txBody>
          <a:bodyPr>
            <a:normAutofit/>
          </a:body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116015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920" y="1605311"/>
            <a:ext cx="4678332" cy="461665"/>
          </a:xfrm>
          <a:prstGeom prst="rect">
            <a:avLst/>
          </a:prstGeom>
          <a:noFill/>
        </p:spPr>
        <p:txBody>
          <a:bodyPr wrap="none" rtlCol="0">
            <a:spAutoFit/>
          </a:bodyPr>
          <a:lstStyle/>
          <a:p>
            <a:pPr marL="91440"/>
            <a:r>
              <a:rPr lang="en-US" sz="2400" b="1" dirty="0">
                <a:solidFill>
                  <a:srgbClr val="002060"/>
                </a:solidFill>
              </a:rPr>
              <a:t>Case study: </a:t>
            </a:r>
            <a:r>
              <a:rPr lang="en-US" sz="2400" dirty="0">
                <a:solidFill>
                  <a:srgbClr val="002060"/>
                </a:solidFill>
              </a:rPr>
              <a:t>Synthesis of adipic acid</a:t>
            </a:r>
          </a:p>
        </p:txBody>
      </p:sp>
      <p:sp>
        <p:nvSpPr>
          <p:cNvPr id="9" name="TextBox 8"/>
          <p:cNvSpPr txBox="1"/>
          <p:nvPr/>
        </p:nvSpPr>
        <p:spPr>
          <a:xfrm>
            <a:off x="746792" y="2213442"/>
            <a:ext cx="10946673" cy="1200329"/>
          </a:xfrm>
          <a:prstGeom prst="rect">
            <a:avLst/>
          </a:prstGeom>
          <a:noFill/>
        </p:spPr>
        <p:txBody>
          <a:bodyPr wrap="square" rtlCol="0">
            <a:spAutoFit/>
          </a:bodyPr>
          <a:lstStyle/>
          <a:p>
            <a:r>
              <a:rPr lang="en-US" dirty="0" err="1"/>
              <a:t>Adipic</a:t>
            </a:r>
            <a:r>
              <a:rPr lang="en-US" dirty="0"/>
              <a:t> acid (AA), also referred to as </a:t>
            </a:r>
            <a:r>
              <a:rPr lang="en-US" dirty="0" err="1"/>
              <a:t>hexanedioic</a:t>
            </a:r>
            <a:r>
              <a:rPr lang="en-US" dirty="0"/>
              <a:t> acid, is one of the most produced commodity chemicals worldwide. With a projected global market size of more than 7 billion US dollars by 2019, AA is a versatile building block for an array of processes in the chemical, pharmaceutical and food industries.</a:t>
            </a:r>
            <a:r>
              <a:rPr lang="en-US" baseline="30000" dirty="0"/>
              <a:t> </a:t>
            </a:r>
            <a:r>
              <a:rPr lang="en-US" dirty="0"/>
              <a:t>Its primary use is as a precursor for the synthesis of the polyamide Nylon-6,6.</a:t>
            </a:r>
          </a:p>
        </p:txBody>
      </p:sp>
      <p:sp>
        <p:nvSpPr>
          <p:cNvPr id="10" name="TextBox 9"/>
          <p:cNvSpPr txBox="1"/>
          <p:nvPr/>
        </p:nvSpPr>
        <p:spPr>
          <a:xfrm>
            <a:off x="848390" y="3578990"/>
            <a:ext cx="4424082" cy="2364750"/>
          </a:xfrm>
          <a:prstGeom prst="rect">
            <a:avLst/>
          </a:prstGeom>
          <a:noFill/>
          <a:ln>
            <a:solidFill>
              <a:srgbClr val="C00000"/>
            </a:solidFill>
          </a:ln>
        </p:spPr>
        <p:txBody>
          <a:bodyPr wrap="square" rtlCol="0">
            <a:spAutoFit/>
          </a:bodyPr>
          <a:lstStyle/>
          <a:p>
            <a:pPr marL="274320" indent="-274320">
              <a:spcBef>
                <a:spcPts val="100"/>
              </a:spcBef>
            </a:pPr>
            <a:r>
              <a:rPr lang="en-US" sz="2000" b="1" dirty="0"/>
              <a:t>Conventional synthesis of adipic acid</a:t>
            </a:r>
            <a:r>
              <a:rPr lang="en-US" sz="2000" dirty="0"/>
              <a:t>:</a:t>
            </a:r>
          </a:p>
          <a:p>
            <a:pPr marL="287338" indent="-169863">
              <a:spcBef>
                <a:spcPts val="100"/>
              </a:spcBef>
              <a:buFont typeface="Arial" panose="020B0604020202020204" pitchFamily="34" charset="0"/>
              <a:buChar char="•"/>
            </a:pPr>
            <a:r>
              <a:rPr lang="en-US" dirty="0"/>
              <a:t>Uses benzene, a known carcinogen, as a starting material.</a:t>
            </a:r>
          </a:p>
          <a:p>
            <a:pPr marL="287338" indent="-169863">
              <a:spcBef>
                <a:spcPts val="100"/>
              </a:spcBef>
              <a:buFont typeface="Arial" panose="020B0604020202020204" pitchFamily="34" charset="0"/>
              <a:buChar char="•"/>
            </a:pPr>
            <a:r>
              <a:rPr lang="en-US" dirty="0"/>
              <a:t>Involves oxidation with an excess of HNO3, and production of greenhouse gas nitrous oxide (N</a:t>
            </a:r>
            <a:r>
              <a:rPr lang="en-US" baseline="-25000" dirty="0">
                <a:effectLst/>
              </a:rPr>
              <a:t>2</a:t>
            </a:r>
            <a:r>
              <a:rPr lang="en-US" dirty="0"/>
              <a:t>O), the latter accounting for approximately 5–8% of the worldwide anthropogenic N</a:t>
            </a:r>
            <a:r>
              <a:rPr lang="en-US" baseline="-25000" dirty="0">
                <a:effectLst/>
              </a:rPr>
              <a:t>2</a:t>
            </a:r>
            <a:r>
              <a:rPr lang="en-US" dirty="0"/>
              <a:t>O emissions.</a:t>
            </a:r>
          </a:p>
        </p:txBody>
      </p:sp>
      <p:pic>
        <p:nvPicPr>
          <p:cNvPr id="2" name="Picture 1">
            <a:extLst>
              <a:ext uri="{FF2B5EF4-FFF2-40B4-BE49-F238E27FC236}">
                <a16:creationId xmlns:a16="http://schemas.microsoft.com/office/drawing/2014/main" id="{AD7F5D4D-A914-2349-8DD9-C07EBA9D424E}"/>
              </a:ext>
            </a:extLst>
          </p:cNvPr>
          <p:cNvPicPr>
            <a:picLocks noChangeAspect="1"/>
          </p:cNvPicPr>
          <p:nvPr/>
        </p:nvPicPr>
        <p:blipFill>
          <a:blip r:embed="rId2"/>
          <a:stretch>
            <a:fillRect/>
          </a:stretch>
        </p:blipFill>
        <p:spPr>
          <a:xfrm>
            <a:off x="5525861" y="3515369"/>
            <a:ext cx="5709838" cy="2529969"/>
          </a:xfrm>
          <a:prstGeom prst="rect">
            <a:avLst/>
          </a:prstGeom>
        </p:spPr>
      </p:pic>
      <p:sp>
        <p:nvSpPr>
          <p:cNvPr id="13" name="Title 12">
            <a:extLst>
              <a:ext uri="{FF2B5EF4-FFF2-40B4-BE49-F238E27FC236}">
                <a16:creationId xmlns:a16="http://schemas.microsoft.com/office/drawing/2014/main" id="{96C602BF-2ABD-4ADE-B4A6-D994F60101B8}"/>
              </a:ext>
            </a:extLst>
          </p:cNvPr>
          <p:cNvSpPr>
            <a:spLocks noGrp="1"/>
          </p:cNvSpPr>
          <p:nvPr>
            <p:ph type="title"/>
          </p:nvPr>
        </p:nvSpPr>
        <p:spPr>
          <a:xfrm>
            <a:off x="848390" y="449228"/>
            <a:ext cx="7653384" cy="683397"/>
          </a:xfrm>
        </p:spPr>
        <p:txBody>
          <a:bodyPr>
            <a:normAutofit/>
          </a:body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46397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01270" y="6236321"/>
            <a:ext cx="3567803" cy="539250"/>
          </a:xfrm>
          <a:prstGeom prst="rect">
            <a:avLst/>
          </a:prstGeom>
          <a:noFill/>
        </p:spPr>
        <p:txBody>
          <a:bodyPr wrap="square" rtlCol="0">
            <a:spAutoFit/>
          </a:bodyPr>
          <a:lstStyle/>
          <a:p>
            <a:pPr marL="609600" indent="-609600">
              <a:lnSpc>
                <a:spcPct val="80000"/>
              </a:lnSpc>
            </a:pPr>
            <a:endParaRPr lang="en-US" altLang="en-US" sz="1200" dirty="0">
              <a:latin typeface="Calibri" charset="0"/>
              <a:ea typeface="ＭＳ Ｐゴシック" charset="-128"/>
            </a:endParaRPr>
          </a:p>
          <a:p>
            <a:pPr marL="609600" indent="-609600">
              <a:lnSpc>
                <a:spcPct val="80000"/>
              </a:lnSpc>
            </a:pPr>
            <a:r>
              <a:rPr lang="en-US" altLang="en-US" sz="1200" dirty="0" err="1">
                <a:solidFill>
                  <a:schemeClr val="bg1">
                    <a:lumMod val="65000"/>
                  </a:schemeClr>
                </a:solidFill>
                <a:latin typeface="Calibri" charset="0"/>
                <a:ea typeface="ＭＳ Ｐゴシック" charset="-128"/>
              </a:rPr>
              <a:t>Anastas</a:t>
            </a:r>
            <a:r>
              <a:rPr lang="en-US" altLang="en-US" sz="1200" dirty="0">
                <a:solidFill>
                  <a:schemeClr val="bg1">
                    <a:lumMod val="65000"/>
                  </a:schemeClr>
                </a:solidFill>
                <a:latin typeface="Calibri" charset="0"/>
                <a:ea typeface="ＭＳ Ｐゴシック" charset="-128"/>
              </a:rPr>
              <a:t>, P. T.; Warner, J.C. Green Chemistry: Theory and Practice, Oxford University Press,1998</a:t>
            </a:r>
            <a:endParaRPr lang="en-US" sz="1200" dirty="0">
              <a:solidFill>
                <a:schemeClr val="bg1">
                  <a:lumMod val="65000"/>
                </a:schemeClr>
              </a:solidFill>
            </a:endParaRPr>
          </a:p>
        </p:txBody>
      </p:sp>
      <p:sp>
        <p:nvSpPr>
          <p:cNvPr id="15" name="Rectangle 1027"/>
          <p:cNvSpPr txBox="1">
            <a:spLocks noChangeArrowheads="1"/>
          </p:cNvSpPr>
          <p:nvPr/>
        </p:nvSpPr>
        <p:spPr>
          <a:xfrm>
            <a:off x="774566" y="1503880"/>
            <a:ext cx="4850978" cy="485779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x-none" sz="2600" dirty="0">
                <a:ea typeface="ＭＳ Ｐゴシック" charset="-128"/>
              </a:rPr>
              <a:t>The principles address:</a:t>
            </a:r>
          </a:p>
          <a:p>
            <a:pPr lvl="1">
              <a:lnSpc>
                <a:spcPct val="120000"/>
              </a:lnSpc>
            </a:pPr>
            <a:r>
              <a:rPr lang="en-US" altLang="x-none" sz="1800" dirty="0">
                <a:ea typeface="ＭＳ Ｐゴシック" charset="-128"/>
              </a:rPr>
              <a:t>Toxicity</a:t>
            </a:r>
          </a:p>
          <a:p>
            <a:pPr marL="685800" lvl="2" indent="0">
              <a:lnSpc>
                <a:spcPct val="120000"/>
              </a:lnSpc>
              <a:buFont typeface="Arial" panose="020B0604020202020204" pitchFamily="34" charset="0"/>
              <a:buNone/>
            </a:pPr>
            <a:r>
              <a:rPr lang="en-US" altLang="x-none" sz="1600" dirty="0">
                <a:ea typeface="ＭＳ Ｐゴシック" charset="-128"/>
              </a:rPr>
              <a:t>-  Reducing the hazard</a:t>
            </a:r>
          </a:p>
          <a:p>
            <a:pPr lvl="1">
              <a:lnSpc>
                <a:spcPct val="120000"/>
              </a:lnSpc>
            </a:pPr>
            <a:r>
              <a:rPr lang="en-US" altLang="x-none" sz="1800" dirty="0">
                <a:ea typeface="ＭＳ Ｐゴシック" charset="-128"/>
              </a:rPr>
              <a:t>Feedstocks</a:t>
            </a:r>
          </a:p>
          <a:p>
            <a:pPr marL="685800" lvl="2" indent="0">
              <a:lnSpc>
                <a:spcPct val="120000"/>
              </a:lnSpc>
              <a:buFont typeface="Arial" panose="020B0604020202020204" pitchFamily="34" charset="0"/>
              <a:buNone/>
            </a:pPr>
            <a:r>
              <a:rPr lang="en-US" altLang="x-none" sz="1600" dirty="0">
                <a:ea typeface="ＭＳ Ｐゴシック" charset="-128"/>
              </a:rPr>
              <a:t>-  Use of renewable resources</a:t>
            </a:r>
          </a:p>
          <a:p>
            <a:pPr lvl="1">
              <a:lnSpc>
                <a:spcPct val="120000"/>
              </a:lnSpc>
            </a:pPr>
            <a:r>
              <a:rPr lang="en-US" altLang="x-none" sz="1800" dirty="0">
                <a:ea typeface="ＭＳ Ｐゴシック" charset="-128"/>
              </a:rPr>
              <a:t>Designing safer products</a:t>
            </a:r>
          </a:p>
          <a:p>
            <a:pPr marL="685800" lvl="2" indent="0">
              <a:lnSpc>
                <a:spcPct val="120000"/>
              </a:lnSpc>
              <a:buFont typeface="Arial" panose="020B0604020202020204" pitchFamily="34" charset="0"/>
              <a:buNone/>
            </a:pPr>
            <a:r>
              <a:rPr lang="en-US" altLang="x-none" sz="1600" dirty="0">
                <a:ea typeface="ＭＳ Ｐゴシック" charset="-128"/>
              </a:rPr>
              <a:t>-  Non toxic products by design</a:t>
            </a:r>
          </a:p>
          <a:p>
            <a:pPr lvl="1">
              <a:lnSpc>
                <a:spcPct val="120000"/>
              </a:lnSpc>
            </a:pPr>
            <a:r>
              <a:rPr lang="en-US" altLang="x-none" sz="1800" dirty="0">
                <a:ea typeface="ＭＳ Ｐゴシック" charset="-128"/>
              </a:rPr>
              <a:t>Biodegradability</a:t>
            </a:r>
          </a:p>
          <a:p>
            <a:pPr marL="685800" lvl="2" indent="0">
              <a:lnSpc>
                <a:spcPct val="120000"/>
              </a:lnSpc>
              <a:buFont typeface="Arial" panose="020B0604020202020204" pitchFamily="34" charset="0"/>
              <a:buNone/>
            </a:pPr>
            <a:r>
              <a:rPr lang="en-US" altLang="x-none" sz="1600" dirty="0">
                <a:ea typeface="ＭＳ Ｐゴシック" charset="-128"/>
              </a:rPr>
              <a:t>-  Enhancing breaking down at the end of life</a:t>
            </a:r>
          </a:p>
          <a:p>
            <a:pPr lvl="1">
              <a:lnSpc>
                <a:spcPct val="120000"/>
              </a:lnSpc>
            </a:pPr>
            <a:r>
              <a:rPr lang="en-US" altLang="x-none" sz="1800" dirty="0">
                <a:ea typeface="ＭＳ Ｐゴシック" charset="-128"/>
              </a:rPr>
              <a:t>Energy</a:t>
            </a:r>
          </a:p>
          <a:p>
            <a:pPr marL="685800" lvl="2" indent="0">
              <a:lnSpc>
                <a:spcPct val="120000"/>
              </a:lnSpc>
              <a:buFont typeface="Arial" panose="020B0604020202020204" pitchFamily="34" charset="0"/>
              <a:buNone/>
            </a:pPr>
            <a:r>
              <a:rPr lang="en-US" altLang="x-none" sz="1600" dirty="0">
                <a:ea typeface="ＭＳ Ｐゴシック" charset="-128"/>
              </a:rPr>
              <a:t>-  Reducing the energy needs</a:t>
            </a:r>
          </a:p>
          <a:p>
            <a:pPr lvl="1">
              <a:lnSpc>
                <a:spcPct val="120000"/>
              </a:lnSpc>
            </a:pPr>
            <a:r>
              <a:rPr lang="en-US" altLang="x-none" sz="1800" dirty="0">
                <a:ea typeface="ＭＳ Ｐゴシック" charset="-128"/>
              </a:rPr>
              <a:t>Accidents</a:t>
            </a:r>
          </a:p>
          <a:p>
            <a:pPr marL="685800" lvl="2" indent="0">
              <a:lnSpc>
                <a:spcPct val="120000"/>
              </a:lnSpc>
              <a:buFont typeface="Arial" panose="020B0604020202020204" pitchFamily="34" charset="0"/>
              <a:buNone/>
            </a:pPr>
            <a:r>
              <a:rPr lang="en-US" altLang="x-none" sz="1600" dirty="0">
                <a:ea typeface="ＭＳ Ｐゴシック" charset="-128"/>
              </a:rPr>
              <a:t>-  Eliminating accidents</a:t>
            </a:r>
          </a:p>
          <a:p>
            <a:pPr lvl="1">
              <a:lnSpc>
                <a:spcPct val="120000"/>
              </a:lnSpc>
            </a:pPr>
            <a:r>
              <a:rPr lang="en-US" altLang="x-none" sz="1800" dirty="0">
                <a:ea typeface="ＭＳ Ｐゴシック" charset="-128"/>
              </a:rPr>
              <a:t>Efficiency</a:t>
            </a:r>
          </a:p>
          <a:p>
            <a:pPr marL="685800" lvl="2" indent="0">
              <a:lnSpc>
                <a:spcPct val="120000"/>
              </a:lnSpc>
              <a:buFont typeface="Arial" panose="020B0604020202020204" pitchFamily="34" charset="0"/>
              <a:buNone/>
            </a:pPr>
            <a:r>
              <a:rPr lang="en-US" altLang="x-none" sz="1600" dirty="0">
                <a:ea typeface="ＭＳ Ｐゴシック" charset="-128"/>
              </a:rPr>
              <a:t>-  Shorter processes and synthesis</a:t>
            </a:r>
          </a:p>
        </p:txBody>
      </p:sp>
      <p:sp>
        <p:nvSpPr>
          <p:cNvPr id="2" name="Title 1">
            <a:extLst>
              <a:ext uri="{FF2B5EF4-FFF2-40B4-BE49-F238E27FC236}">
                <a16:creationId xmlns:a16="http://schemas.microsoft.com/office/drawing/2014/main" id="{094CFAB8-3687-2F4E-812A-18F621198CD8}"/>
              </a:ext>
            </a:extLst>
          </p:cNvPr>
          <p:cNvSpPr>
            <a:spLocks noGrp="1"/>
          </p:cNvSpPr>
          <p:nvPr>
            <p:ph type="title"/>
          </p:nvPr>
        </p:nvSpPr>
        <p:spPr/>
        <p:txBody>
          <a:bodyPr>
            <a:normAutofit/>
          </a:bodyPr>
          <a:lstStyle/>
          <a:p>
            <a:r>
              <a:rPr lang="en-US" sz="4000" dirty="0">
                <a:latin typeface="+mn-lt"/>
              </a:rPr>
              <a:t>12 Principles of Green Chemistry</a:t>
            </a:r>
          </a:p>
        </p:txBody>
      </p:sp>
      <p:pic>
        <p:nvPicPr>
          <p:cNvPr id="5" name="Picture 4">
            <a:extLst>
              <a:ext uri="{FF2B5EF4-FFF2-40B4-BE49-F238E27FC236}">
                <a16:creationId xmlns:a16="http://schemas.microsoft.com/office/drawing/2014/main" id="{062B2A1D-76C2-D84A-99DB-933DBA622EB6}"/>
              </a:ext>
            </a:extLst>
          </p:cNvPr>
          <p:cNvPicPr>
            <a:picLocks noChangeAspect="1"/>
          </p:cNvPicPr>
          <p:nvPr/>
        </p:nvPicPr>
        <p:blipFill>
          <a:blip r:embed="rId3"/>
          <a:stretch>
            <a:fillRect/>
          </a:stretch>
        </p:blipFill>
        <p:spPr>
          <a:xfrm>
            <a:off x="6948871" y="1684325"/>
            <a:ext cx="2823298" cy="4391797"/>
          </a:xfrm>
          <a:prstGeom prst="rect">
            <a:avLst/>
          </a:prstGeom>
          <a:ln w="57150">
            <a:solidFill>
              <a:srgbClr val="006F88"/>
            </a:solidFill>
          </a:ln>
        </p:spPr>
      </p:pic>
    </p:spTree>
    <p:extLst>
      <p:ext uri="{BB962C8B-B14F-4D97-AF65-F5344CB8AC3E}">
        <p14:creationId xmlns:p14="http://schemas.microsoft.com/office/powerpoint/2010/main" val="216886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2924" y="2497709"/>
            <a:ext cx="3939155" cy="400110"/>
          </a:xfrm>
          <a:prstGeom prst="rect">
            <a:avLst/>
          </a:prstGeom>
        </p:spPr>
        <p:txBody>
          <a:bodyPr wrap="none">
            <a:spAutoFit/>
          </a:bodyPr>
          <a:lstStyle/>
          <a:p>
            <a:r>
              <a:rPr lang="en-US" sz="2000" b="1" dirty="0"/>
              <a:t>Alternative synthesis of </a:t>
            </a:r>
            <a:r>
              <a:rPr lang="en-US" sz="2000" b="1" dirty="0" err="1"/>
              <a:t>adipic</a:t>
            </a:r>
            <a:r>
              <a:rPr lang="en-US" sz="2000" b="1" dirty="0"/>
              <a:t> acid</a:t>
            </a:r>
            <a:r>
              <a:rPr lang="en-US" sz="2000" dirty="0"/>
              <a:t>:</a:t>
            </a:r>
          </a:p>
        </p:txBody>
      </p:sp>
      <p:sp>
        <p:nvSpPr>
          <p:cNvPr id="9" name="Rectangle 8"/>
          <p:cNvSpPr/>
          <p:nvPr/>
        </p:nvSpPr>
        <p:spPr>
          <a:xfrm>
            <a:off x="1772870" y="2823856"/>
            <a:ext cx="4608446" cy="2610971"/>
          </a:xfrm>
          <a:prstGeom prst="rect">
            <a:avLst/>
          </a:prstGeom>
        </p:spPr>
        <p:txBody>
          <a:bodyPr wrap="square">
            <a:spAutoFit/>
          </a:bodyPr>
          <a:lstStyle/>
          <a:p>
            <a:pPr marL="285750" indent="-285750">
              <a:spcBef>
                <a:spcPts val="100"/>
              </a:spcBef>
              <a:buFont typeface="Arial" panose="020B0604020202020204" pitchFamily="34" charset="0"/>
              <a:buChar char="•"/>
            </a:pPr>
            <a:r>
              <a:rPr lang="en-US" dirty="0"/>
              <a:t>Development of biocatalytic processes for producing adipic acid and catechol from sugars.</a:t>
            </a:r>
          </a:p>
          <a:p>
            <a:pPr marL="285750" indent="-285750">
              <a:spcBef>
                <a:spcPts val="100"/>
              </a:spcBef>
              <a:buFont typeface="Arial" panose="020B0604020202020204" pitchFamily="34" charset="0"/>
              <a:buChar char="•"/>
            </a:pPr>
            <a:r>
              <a:rPr lang="en-US" dirty="0"/>
              <a:t>Biocatalytic process using yeast converts sugars to </a:t>
            </a:r>
            <a:r>
              <a:rPr lang="en-US" dirty="0" err="1"/>
              <a:t>cis,cis-muconic</a:t>
            </a:r>
            <a:r>
              <a:rPr lang="en-US" dirty="0"/>
              <a:t> acid, and this intermediate stage allows ready access to catechol and adipic acid.</a:t>
            </a:r>
          </a:p>
          <a:p>
            <a:pPr marL="285750" indent="-285750">
              <a:spcBef>
                <a:spcPts val="100"/>
              </a:spcBef>
              <a:buFont typeface="Arial" panose="020B0604020202020204" pitchFamily="34" charset="0"/>
              <a:buChar char="•"/>
            </a:pPr>
            <a:r>
              <a:rPr lang="en-US" dirty="0"/>
              <a:t>Uses water as solvent at ambient temperature and pressure.</a:t>
            </a:r>
          </a:p>
        </p:txBody>
      </p:sp>
      <p:sp>
        <p:nvSpPr>
          <p:cNvPr id="14" name="TextBox 13">
            <a:extLst>
              <a:ext uri="{FF2B5EF4-FFF2-40B4-BE49-F238E27FC236}">
                <a16:creationId xmlns:a16="http://schemas.microsoft.com/office/drawing/2014/main" id="{95ACEBCE-BE22-4628-8A63-756788AC5B81}"/>
              </a:ext>
            </a:extLst>
          </p:cNvPr>
          <p:cNvSpPr txBox="1"/>
          <p:nvPr/>
        </p:nvSpPr>
        <p:spPr>
          <a:xfrm>
            <a:off x="502920" y="1605311"/>
            <a:ext cx="4678332" cy="461665"/>
          </a:xfrm>
          <a:prstGeom prst="rect">
            <a:avLst/>
          </a:prstGeom>
          <a:noFill/>
        </p:spPr>
        <p:txBody>
          <a:bodyPr wrap="none" rtlCol="0">
            <a:spAutoFit/>
          </a:bodyPr>
          <a:lstStyle/>
          <a:p>
            <a:pPr marL="91440"/>
            <a:r>
              <a:rPr lang="en-US" sz="2400" b="1" dirty="0">
                <a:solidFill>
                  <a:srgbClr val="002060"/>
                </a:solidFill>
              </a:rPr>
              <a:t>Case study: </a:t>
            </a:r>
            <a:r>
              <a:rPr lang="en-US" sz="2400" dirty="0">
                <a:solidFill>
                  <a:srgbClr val="002060"/>
                </a:solidFill>
              </a:rPr>
              <a:t>Synthesis of adipic acid</a:t>
            </a:r>
          </a:p>
        </p:txBody>
      </p:sp>
      <p:sp>
        <p:nvSpPr>
          <p:cNvPr id="2" name="Rectangle 1">
            <a:extLst>
              <a:ext uri="{FF2B5EF4-FFF2-40B4-BE49-F238E27FC236}">
                <a16:creationId xmlns:a16="http://schemas.microsoft.com/office/drawing/2014/main" id="{5A013485-9A8D-4922-A294-2753F02024EE}"/>
              </a:ext>
            </a:extLst>
          </p:cNvPr>
          <p:cNvSpPr/>
          <p:nvPr/>
        </p:nvSpPr>
        <p:spPr>
          <a:xfrm>
            <a:off x="1513239" y="2441774"/>
            <a:ext cx="4706994" cy="306701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2FBAED-C818-BF40-8A13-80C831EDCC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656" y="1435108"/>
            <a:ext cx="3242742" cy="4857627"/>
          </a:xfrm>
          <a:prstGeom prst="rect">
            <a:avLst/>
          </a:prstGeom>
        </p:spPr>
      </p:pic>
      <p:sp>
        <p:nvSpPr>
          <p:cNvPr id="4" name="TextBox 3">
            <a:extLst>
              <a:ext uri="{FF2B5EF4-FFF2-40B4-BE49-F238E27FC236}">
                <a16:creationId xmlns:a16="http://schemas.microsoft.com/office/drawing/2014/main" id="{831F35A9-2791-C14B-88F0-E399D78E2C2B}"/>
              </a:ext>
            </a:extLst>
          </p:cNvPr>
          <p:cNvSpPr txBox="1"/>
          <p:nvPr/>
        </p:nvSpPr>
        <p:spPr>
          <a:xfrm>
            <a:off x="7209796" y="6408445"/>
            <a:ext cx="5068104" cy="430887"/>
          </a:xfrm>
          <a:prstGeom prst="rect">
            <a:avLst/>
          </a:prstGeom>
          <a:noFill/>
        </p:spPr>
        <p:txBody>
          <a:bodyPr wrap="square" rtlCol="0">
            <a:spAutoFit/>
          </a:bodyPr>
          <a:lstStyle/>
          <a:p>
            <a:r>
              <a:rPr lang="en-US" sz="1100" dirty="0">
                <a:solidFill>
                  <a:schemeClr val="bg1">
                    <a:lumMod val="50000"/>
                  </a:schemeClr>
                </a:solidFill>
              </a:rPr>
              <a:t>Raj, K et al. </a:t>
            </a:r>
            <a:r>
              <a:rPr lang="en-US" sz="1100" dirty="0" err="1">
                <a:solidFill>
                  <a:schemeClr val="bg1">
                    <a:lumMod val="50000"/>
                  </a:schemeClr>
                </a:solidFill>
              </a:rPr>
              <a:t>Biocatalytic</a:t>
            </a:r>
            <a:r>
              <a:rPr lang="en-US" sz="1100" dirty="0">
                <a:solidFill>
                  <a:schemeClr val="bg1">
                    <a:lumMod val="50000"/>
                  </a:schemeClr>
                </a:solidFill>
              </a:rPr>
              <a:t> production of </a:t>
            </a:r>
            <a:r>
              <a:rPr lang="en-US" sz="1100" dirty="0" err="1">
                <a:solidFill>
                  <a:schemeClr val="bg1">
                    <a:lumMod val="50000"/>
                  </a:schemeClr>
                </a:solidFill>
              </a:rPr>
              <a:t>adipic</a:t>
            </a:r>
            <a:r>
              <a:rPr lang="en-US" sz="1100" dirty="0">
                <a:solidFill>
                  <a:schemeClr val="bg1">
                    <a:lumMod val="50000"/>
                  </a:schemeClr>
                </a:solidFill>
              </a:rPr>
              <a:t> acid from glucose using engineered Saccharomyces cerevisiae. Metabolic Engineering Communications. 6, 2018, 28-32</a:t>
            </a:r>
          </a:p>
        </p:txBody>
      </p:sp>
      <p:sp>
        <p:nvSpPr>
          <p:cNvPr id="10" name="Title 12">
            <a:extLst>
              <a:ext uri="{FF2B5EF4-FFF2-40B4-BE49-F238E27FC236}">
                <a16:creationId xmlns:a16="http://schemas.microsoft.com/office/drawing/2014/main" id="{9D26B623-59A6-4808-AE52-3853A0EF337F}"/>
              </a:ext>
            </a:extLst>
          </p:cNvPr>
          <p:cNvSpPr>
            <a:spLocks noGrp="1"/>
          </p:cNvSpPr>
          <p:nvPr>
            <p:ph type="title"/>
          </p:nvPr>
        </p:nvSpPr>
        <p:spPr>
          <a:xfrm>
            <a:off x="846067" y="420557"/>
            <a:ext cx="7653384" cy="683397"/>
          </a:xfrm>
        </p:spPr>
        <p:txBody>
          <a:bodyPr>
            <a:normAutofit/>
          </a:body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42950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19666" y="2578559"/>
            <a:ext cx="6002383" cy="3237310"/>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800" b="1" dirty="0"/>
              <a:t>Conventional paper bleaching with Chlorine dioxide (ClO</a:t>
            </a:r>
            <a:r>
              <a:rPr lang="en-US" sz="1800" b="1" baseline="-25000" dirty="0"/>
              <a:t>2</a:t>
            </a:r>
            <a:r>
              <a:rPr lang="en-US" sz="1800" b="1" dirty="0"/>
              <a:t>):</a:t>
            </a:r>
          </a:p>
          <a:p>
            <a:pPr marL="574675" indent="-287338">
              <a:lnSpc>
                <a:spcPct val="100000"/>
              </a:lnSpc>
              <a:spcBef>
                <a:spcPts val="200"/>
              </a:spcBef>
            </a:pPr>
            <a:r>
              <a:rPr lang="en-US" sz="1800" dirty="0"/>
              <a:t>Produces unacceptable quantities of chlorinated pollutants.</a:t>
            </a:r>
          </a:p>
          <a:p>
            <a:pPr marL="574675" indent="-287338">
              <a:lnSpc>
                <a:spcPct val="100000"/>
              </a:lnSpc>
              <a:spcBef>
                <a:spcPts val="200"/>
              </a:spcBef>
            </a:pPr>
            <a:r>
              <a:rPr lang="en-US" sz="1800" dirty="0"/>
              <a:t>Many of these pollutants are exceptionally toxic.</a:t>
            </a:r>
            <a:endParaRPr lang="en-US" dirty="0"/>
          </a:p>
          <a:p>
            <a:endParaRPr lang="en-US" dirty="0"/>
          </a:p>
          <a:p>
            <a:endParaRPr lang="en-US" dirty="0"/>
          </a:p>
          <a:p>
            <a:pPr marL="0" indent="0">
              <a:buNone/>
            </a:pPr>
            <a:r>
              <a:rPr lang="en-US" sz="1800" b="1" dirty="0"/>
              <a:t>Alternative technology for paper bleaching with TAML/H</a:t>
            </a:r>
            <a:r>
              <a:rPr lang="en-US" sz="1800" b="1" baseline="-25000" dirty="0"/>
              <a:t>2</a:t>
            </a:r>
            <a:r>
              <a:rPr lang="en-US" sz="1800" b="1" dirty="0"/>
              <a:t>O</a:t>
            </a:r>
            <a:r>
              <a:rPr lang="en-US" sz="1800" b="1" baseline="-25000" dirty="0"/>
              <a:t>2</a:t>
            </a:r>
            <a:r>
              <a:rPr lang="en-US" sz="1800" b="1" dirty="0"/>
              <a:t>:</a:t>
            </a:r>
          </a:p>
          <a:p>
            <a:pPr marL="574675" indent="-287338">
              <a:lnSpc>
                <a:spcPct val="100000"/>
              </a:lnSpc>
              <a:spcBef>
                <a:spcPts val="200"/>
              </a:spcBef>
            </a:pPr>
            <a:r>
              <a:rPr lang="en-US" sz="1800" dirty="0"/>
              <a:t>Alternative catalytic breakdown of H</a:t>
            </a:r>
            <a:r>
              <a:rPr lang="en-US" sz="1800" baseline="-25000" dirty="0"/>
              <a:t>2</a:t>
            </a:r>
            <a:r>
              <a:rPr lang="en-US" sz="1800" dirty="0"/>
              <a:t>O</a:t>
            </a:r>
            <a:r>
              <a:rPr lang="en-US" sz="1800" baseline="-25000" dirty="0"/>
              <a:t>2</a:t>
            </a:r>
            <a:r>
              <a:rPr lang="en-US" sz="1800" dirty="0"/>
              <a:t> provides the oxidative equivalent.</a:t>
            </a:r>
          </a:p>
          <a:p>
            <a:pPr marL="574675" indent="-287338">
              <a:lnSpc>
                <a:spcPct val="100000"/>
              </a:lnSpc>
              <a:spcBef>
                <a:spcPts val="200"/>
              </a:spcBef>
            </a:pPr>
            <a:r>
              <a:rPr lang="en-US" sz="1800" dirty="0"/>
              <a:t>Lower temperature and time requirements.</a:t>
            </a:r>
          </a:p>
        </p:txBody>
      </p:sp>
      <p:sp>
        <p:nvSpPr>
          <p:cNvPr id="5" name="Retângulo 4">
            <a:extLst>
              <a:ext uri="{FF2B5EF4-FFF2-40B4-BE49-F238E27FC236}">
                <a16:creationId xmlns:a16="http://schemas.microsoft.com/office/drawing/2014/main" id="{B74A8160-0FA9-422D-9218-464879CB9339}"/>
              </a:ext>
            </a:extLst>
          </p:cNvPr>
          <p:cNvSpPr/>
          <p:nvPr/>
        </p:nvSpPr>
        <p:spPr>
          <a:xfrm>
            <a:off x="590032" y="4442327"/>
            <a:ext cx="6002384" cy="151247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a:extLst>
              <a:ext uri="{FF2B5EF4-FFF2-40B4-BE49-F238E27FC236}">
                <a16:creationId xmlns:a16="http://schemas.microsoft.com/office/drawing/2014/main" id="{1F984ED7-EC4A-4A87-A688-3EF75DB20AD8}"/>
              </a:ext>
            </a:extLst>
          </p:cNvPr>
          <p:cNvSpPr/>
          <p:nvPr/>
        </p:nvSpPr>
        <p:spPr>
          <a:xfrm>
            <a:off x="590032" y="2505042"/>
            <a:ext cx="6002382" cy="1493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6775" y="1594293"/>
            <a:ext cx="3796745" cy="461665"/>
          </a:xfrm>
          <a:prstGeom prst="rect">
            <a:avLst/>
          </a:prstGeom>
        </p:spPr>
        <p:txBody>
          <a:bodyPr wrap="none">
            <a:spAutoFit/>
          </a:bodyPr>
          <a:lstStyle/>
          <a:p>
            <a:pPr marL="91440">
              <a:spcBef>
                <a:spcPct val="0"/>
              </a:spcBef>
            </a:pPr>
            <a:r>
              <a:rPr lang="en-US" altLang="x-none" sz="2400" b="1" dirty="0">
                <a:solidFill>
                  <a:srgbClr val="002060"/>
                </a:solidFill>
              </a:rPr>
              <a:t>Case study: </a:t>
            </a:r>
            <a:r>
              <a:rPr lang="en-US" altLang="x-none" sz="2400" dirty="0">
                <a:solidFill>
                  <a:srgbClr val="002060"/>
                </a:solidFill>
              </a:rPr>
              <a:t>Paper Bleaching</a:t>
            </a:r>
          </a:p>
        </p:txBody>
      </p:sp>
      <p:pic>
        <p:nvPicPr>
          <p:cNvPr id="4" name="Picture 3">
            <a:extLst>
              <a:ext uri="{FF2B5EF4-FFF2-40B4-BE49-F238E27FC236}">
                <a16:creationId xmlns:a16="http://schemas.microsoft.com/office/drawing/2014/main" id="{266201E5-E05F-491E-B920-EAD94DEA1225}"/>
              </a:ext>
            </a:extLst>
          </p:cNvPr>
          <p:cNvPicPr>
            <a:picLocks noChangeAspect="1"/>
          </p:cNvPicPr>
          <p:nvPr/>
        </p:nvPicPr>
        <p:blipFill>
          <a:blip r:embed="rId2"/>
          <a:stretch>
            <a:fillRect/>
          </a:stretch>
        </p:blipFill>
        <p:spPr>
          <a:xfrm>
            <a:off x="6851683" y="2420377"/>
            <a:ext cx="4876800" cy="3657600"/>
          </a:xfrm>
          <a:prstGeom prst="rect">
            <a:avLst/>
          </a:prstGeom>
          <a:ln w="57150">
            <a:solidFill>
              <a:srgbClr val="002060"/>
            </a:solidFill>
          </a:ln>
        </p:spPr>
      </p:pic>
      <p:sp>
        <p:nvSpPr>
          <p:cNvPr id="8" name="Rectangle 7">
            <a:extLst>
              <a:ext uri="{FF2B5EF4-FFF2-40B4-BE49-F238E27FC236}">
                <a16:creationId xmlns:a16="http://schemas.microsoft.com/office/drawing/2014/main" id="{24C8A5AA-14A9-4235-A9CB-CBCB0DC7DAEC}"/>
              </a:ext>
            </a:extLst>
          </p:cNvPr>
          <p:cNvSpPr/>
          <p:nvPr/>
        </p:nvSpPr>
        <p:spPr>
          <a:xfrm>
            <a:off x="6976260" y="6404110"/>
            <a:ext cx="3346685" cy="276999"/>
          </a:xfrm>
          <a:prstGeom prst="rect">
            <a:avLst/>
          </a:prstGeom>
        </p:spPr>
        <p:txBody>
          <a:bodyPr wrap="none">
            <a:spAutoFit/>
          </a:bodyPr>
          <a:lstStyle/>
          <a:p>
            <a:pPr lvl="0"/>
            <a:r>
              <a:rPr lang="en-US" sz="1200" dirty="0">
                <a:solidFill>
                  <a:prstClr val="white">
                    <a:lumMod val="65000"/>
                  </a:prstClr>
                </a:solidFill>
              </a:rPr>
              <a:t>Image: Wikimedia Commons, Author: </a:t>
            </a:r>
            <a:r>
              <a:rPr lang="en-US" sz="1200" dirty="0" err="1">
                <a:solidFill>
                  <a:prstClr val="white">
                    <a:lumMod val="65000"/>
                  </a:prstClr>
                </a:solidFill>
              </a:rPr>
              <a:t>Sammutawe</a:t>
            </a:r>
            <a:endParaRPr lang="en-US" sz="1200" dirty="0">
              <a:solidFill>
                <a:prstClr val="white">
                  <a:lumMod val="65000"/>
                </a:prstClr>
              </a:solidFill>
            </a:endParaRPr>
          </a:p>
        </p:txBody>
      </p:sp>
      <p:sp>
        <p:nvSpPr>
          <p:cNvPr id="12" name="Title 12">
            <a:extLst>
              <a:ext uri="{FF2B5EF4-FFF2-40B4-BE49-F238E27FC236}">
                <a16:creationId xmlns:a16="http://schemas.microsoft.com/office/drawing/2014/main" id="{EE1C31D2-B00A-4B75-93C0-00557D8E2E68}"/>
              </a:ext>
            </a:extLst>
          </p:cNvPr>
          <p:cNvSpPr txBox="1">
            <a:spLocks/>
          </p:cNvSpPr>
          <p:nvPr/>
        </p:nvSpPr>
        <p:spPr>
          <a:xfrm>
            <a:off x="719666" y="564449"/>
            <a:ext cx="7653384" cy="68339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dirty="0">
                <a:solidFill>
                  <a:schemeClr val="tx1">
                    <a:lumMod val="65000"/>
                    <a:lumOff val="35000"/>
                  </a:schemeClr>
                </a:solidFill>
                <a:latin typeface="+mn-lt"/>
                <a:ea typeface="ＭＳ Ｐゴシック" charset="-128"/>
              </a:rPr>
              <a:t>Less Hazardous Chemical Synthesis</a:t>
            </a:r>
            <a:endParaRPr lang="en-US" sz="4000" dirty="0">
              <a:solidFill>
                <a:schemeClr val="tx1">
                  <a:lumMod val="65000"/>
                  <a:lumOff val="35000"/>
                </a:schemeClr>
              </a:solidFill>
              <a:latin typeface="+mn-lt"/>
            </a:endParaRPr>
          </a:p>
        </p:txBody>
      </p:sp>
    </p:spTree>
    <p:extLst>
      <p:ext uri="{BB962C8B-B14F-4D97-AF65-F5344CB8AC3E}">
        <p14:creationId xmlns:p14="http://schemas.microsoft.com/office/powerpoint/2010/main" val="2332934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990" y="483933"/>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
        <p:nvSpPr>
          <p:cNvPr id="6" name="Rectangle 5"/>
          <p:cNvSpPr/>
          <p:nvPr/>
        </p:nvSpPr>
        <p:spPr>
          <a:xfrm>
            <a:off x="2061636" y="3422562"/>
            <a:ext cx="8068728" cy="690638"/>
          </a:xfrm>
          <a:prstGeom prst="rect">
            <a:avLst/>
          </a:prstGeom>
        </p:spPr>
        <p:txBody>
          <a:bodyPr wrap="square">
            <a:spAutoFit/>
          </a:bodyPr>
          <a:lstStyle/>
          <a:p>
            <a:pPr marL="609600" indent="-609600" algn="ctr">
              <a:lnSpc>
                <a:spcPct val="80000"/>
              </a:lnSpc>
            </a:pPr>
            <a:r>
              <a:rPr lang="en-US" altLang="en-US" sz="2400" dirty="0">
                <a:ea typeface="ＭＳ Ｐゴシック" charset="-128"/>
              </a:rPr>
              <a:t>Chemical products should be designed to preserve efficacy of the function while reducing toxicity.</a:t>
            </a:r>
          </a:p>
        </p:txBody>
      </p:sp>
    </p:spTree>
    <p:extLst>
      <p:ext uri="{BB962C8B-B14F-4D97-AF65-F5344CB8AC3E}">
        <p14:creationId xmlns:p14="http://schemas.microsoft.com/office/powerpoint/2010/main" val="126629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2176529" y="1556656"/>
            <a:ext cx="7802880" cy="758196"/>
          </a:xfrm>
        </p:spPr>
        <p:txBody>
          <a:bodyPr>
            <a:normAutofit/>
          </a:bodyPr>
          <a:lstStyle/>
          <a:p>
            <a:pPr algn="ctr">
              <a:lnSpc>
                <a:spcPct val="100000"/>
              </a:lnSpc>
            </a:pPr>
            <a:r>
              <a:rPr lang="en-US" altLang="x-none" sz="3600" b="1" dirty="0">
                <a:latin typeface="+mn-lt"/>
                <a:ea typeface="ＭＳ Ｐゴシック" charset="-128"/>
              </a:rPr>
              <a:t>The modern motto of toxicology: </a:t>
            </a:r>
          </a:p>
        </p:txBody>
      </p:sp>
      <p:sp>
        <p:nvSpPr>
          <p:cNvPr id="83970" name="Rectangle 3"/>
          <p:cNvSpPr>
            <a:spLocks noGrp="1" noChangeArrowheads="1"/>
          </p:cNvSpPr>
          <p:nvPr>
            <p:ph type="body" idx="1"/>
          </p:nvPr>
        </p:nvSpPr>
        <p:spPr>
          <a:xfrm>
            <a:off x="1595663" y="2371112"/>
            <a:ext cx="8964612" cy="2604603"/>
          </a:xfrm>
        </p:spPr>
        <p:txBody>
          <a:bodyPr>
            <a:normAutofit/>
          </a:bodyPr>
          <a:lstStyle/>
          <a:p>
            <a:pPr marL="0" indent="0" algn="ctr">
              <a:buNone/>
            </a:pPr>
            <a:r>
              <a:rPr lang="en-US" altLang="ja-JP" i="1" dirty="0">
                <a:ea typeface="ＭＳ Ｐゴシック" charset="-128"/>
              </a:rPr>
              <a:t>“Everything is toxic. It is simply depends on the dose”</a:t>
            </a:r>
          </a:p>
          <a:p>
            <a:pPr marL="0" indent="0" algn="ctr">
              <a:buNone/>
            </a:pPr>
            <a:endParaRPr lang="en-US" altLang="ja-JP" sz="1000" dirty="0">
              <a:ea typeface="ＭＳ Ｐゴシック" charset="-128"/>
            </a:endParaRPr>
          </a:p>
          <a:p>
            <a:pPr marL="0" indent="0" algn="ctr">
              <a:buNone/>
            </a:pPr>
            <a:r>
              <a:rPr lang="en-US" altLang="x-none" sz="2200" dirty="0">
                <a:ea typeface="ＭＳ Ｐゴシック" charset="-128"/>
              </a:rPr>
              <a:t>Often otherwise phrased as </a:t>
            </a:r>
          </a:p>
          <a:p>
            <a:pPr marL="0" indent="0" algn="ctr">
              <a:buNone/>
            </a:pPr>
            <a:r>
              <a:rPr lang="pt-BR" altLang="x-none" i="1" dirty="0">
                <a:ea typeface="ＭＳ Ｐゴシック" charset="-128"/>
              </a:rPr>
              <a:t>“</a:t>
            </a:r>
            <a:r>
              <a:rPr lang="en-US" altLang="ja-JP" i="1" dirty="0">
                <a:ea typeface="ＭＳ Ｐゴシック" charset="-128"/>
              </a:rPr>
              <a:t>The dose makes the poison.</a:t>
            </a:r>
            <a:r>
              <a:rPr lang="pt-BR" altLang="ja-JP" dirty="0">
                <a:ea typeface="ＭＳ Ｐゴシック" charset="-128"/>
              </a:rPr>
              <a:t>”</a:t>
            </a:r>
            <a:endParaRPr lang="en-US" altLang="x-none" sz="2400" i="1" dirty="0">
              <a:ea typeface="ＭＳ Ｐゴシック" charset="-128"/>
            </a:endParaRPr>
          </a:p>
        </p:txBody>
      </p:sp>
      <p:sp>
        <p:nvSpPr>
          <p:cNvPr id="8" name="TextBox 7">
            <a:extLst>
              <a:ext uri="{FF2B5EF4-FFF2-40B4-BE49-F238E27FC236}">
                <a16:creationId xmlns:a16="http://schemas.microsoft.com/office/drawing/2014/main" id="{436E31B8-190D-44D2-BD3C-FAC050A920D8}"/>
              </a:ext>
            </a:extLst>
          </p:cNvPr>
          <p:cNvSpPr txBox="1"/>
          <p:nvPr/>
        </p:nvSpPr>
        <p:spPr>
          <a:xfrm>
            <a:off x="757990" y="485266"/>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
        <p:nvSpPr>
          <p:cNvPr id="7" name="Rectangle 3">
            <a:extLst>
              <a:ext uri="{FF2B5EF4-FFF2-40B4-BE49-F238E27FC236}">
                <a16:creationId xmlns:a16="http://schemas.microsoft.com/office/drawing/2014/main" id="{4E4C3CBE-9047-4B4F-9C4B-02849A227F54}"/>
              </a:ext>
            </a:extLst>
          </p:cNvPr>
          <p:cNvSpPr txBox="1">
            <a:spLocks noChangeArrowheads="1"/>
          </p:cNvSpPr>
          <p:nvPr/>
        </p:nvSpPr>
        <p:spPr>
          <a:xfrm>
            <a:off x="2608696" y="4311178"/>
            <a:ext cx="7112000" cy="1795547"/>
          </a:xfrm>
          <a:prstGeom prst="rect">
            <a:avLst/>
          </a:prstGeom>
          <a:noFill/>
          <a:ln w="38100">
            <a:solidFill>
              <a:srgbClr val="006F88"/>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buFont typeface="Monotype Sorts" charset="0"/>
              <a:buNone/>
            </a:pPr>
            <a:r>
              <a:rPr lang="en-US" sz="4000" dirty="0">
                <a:latin typeface="Calibri" charset="0"/>
              </a:rPr>
              <a:t>Risk =  Hazard </a:t>
            </a:r>
            <a:r>
              <a:rPr lang="en-US" sz="4000" dirty="0">
                <a:solidFill>
                  <a:schemeClr val="accent6">
                    <a:lumMod val="75000"/>
                  </a:schemeClr>
                </a:solidFill>
                <a:latin typeface="Calibri" charset="0"/>
              </a:rPr>
              <a:t>x</a:t>
            </a:r>
            <a:r>
              <a:rPr lang="en-US" sz="4000" dirty="0">
                <a:latin typeface="Calibri" charset="0"/>
              </a:rPr>
              <a:t> Exposure</a:t>
            </a:r>
          </a:p>
          <a:p>
            <a:pPr algn="ctr">
              <a:buFont typeface="Monotype Sorts" charset="0"/>
              <a:buNone/>
            </a:pPr>
            <a:endParaRPr lang="en-US" sz="2000" dirty="0">
              <a:latin typeface="Calibri" charset="0"/>
            </a:endParaRPr>
          </a:p>
          <a:p>
            <a:pPr algn="ctr">
              <a:buFont typeface="Monotype Sorts" charset="0"/>
              <a:buNone/>
            </a:pPr>
            <a:r>
              <a:rPr lang="en-US" dirty="0">
                <a:solidFill>
                  <a:srgbClr val="008000"/>
                </a:solidFill>
                <a:latin typeface="Calibri" charset="0"/>
              </a:rPr>
              <a:t>Green chemistry </a:t>
            </a:r>
            <a:r>
              <a:rPr lang="en-US" dirty="0">
                <a:latin typeface="Calibri" charset="0"/>
              </a:rPr>
              <a:t>and engineering focus on reducing risk by </a:t>
            </a:r>
            <a:r>
              <a:rPr lang="en-US" dirty="0">
                <a:solidFill>
                  <a:schemeClr val="accent6">
                    <a:lumMod val="75000"/>
                  </a:schemeClr>
                </a:solidFill>
                <a:latin typeface="Calibri" charset="0"/>
              </a:rPr>
              <a:t>reducing hazard.</a:t>
            </a:r>
          </a:p>
        </p:txBody>
      </p:sp>
      <p:sp>
        <p:nvSpPr>
          <p:cNvPr id="10" name="Down Arrow 1">
            <a:extLst>
              <a:ext uri="{FF2B5EF4-FFF2-40B4-BE49-F238E27FC236}">
                <a16:creationId xmlns:a16="http://schemas.microsoft.com/office/drawing/2014/main" id="{C32BF61C-469A-4720-A2FC-B4173926B600}"/>
              </a:ext>
            </a:extLst>
          </p:cNvPr>
          <p:cNvSpPr/>
          <p:nvPr/>
        </p:nvSpPr>
        <p:spPr>
          <a:xfrm>
            <a:off x="3379306" y="4485861"/>
            <a:ext cx="119270" cy="357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
            <a:extLst>
              <a:ext uri="{FF2B5EF4-FFF2-40B4-BE49-F238E27FC236}">
                <a16:creationId xmlns:a16="http://schemas.microsoft.com/office/drawing/2014/main" id="{00F165FF-68DA-4493-821A-CD1EE52565FF}"/>
              </a:ext>
            </a:extLst>
          </p:cNvPr>
          <p:cNvSpPr/>
          <p:nvPr/>
        </p:nvSpPr>
        <p:spPr>
          <a:xfrm>
            <a:off x="4830418" y="4485861"/>
            <a:ext cx="119270" cy="357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3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sz="half" idx="1"/>
          </p:nvPr>
        </p:nvSpPr>
        <p:spPr>
          <a:xfrm>
            <a:off x="1407524" y="1533519"/>
            <a:ext cx="4902561" cy="5078883"/>
          </a:xfrm>
        </p:spPr>
        <p:txBody>
          <a:bodyPr>
            <a:normAutofit/>
          </a:bodyPr>
          <a:lstStyle/>
          <a:p>
            <a:pPr marL="0" indent="0">
              <a:lnSpc>
                <a:spcPct val="80000"/>
              </a:lnSpc>
              <a:buNone/>
            </a:pPr>
            <a:r>
              <a:rPr lang="en-US" sz="2400" b="1" dirty="0"/>
              <a:t>Hazard types to avoid:</a:t>
            </a:r>
          </a:p>
          <a:p>
            <a:pPr marL="0" indent="0">
              <a:lnSpc>
                <a:spcPct val="80000"/>
              </a:lnSpc>
              <a:buNone/>
            </a:pPr>
            <a:endParaRPr lang="en-US" sz="700" b="1" dirty="0"/>
          </a:p>
          <a:p>
            <a:pPr lvl="1">
              <a:lnSpc>
                <a:spcPct val="80000"/>
              </a:lnSpc>
            </a:pPr>
            <a:r>
              <a:rPr lang="en-US" sz="2000" b="1" dirty="0">
                <a:ea typeface="ＭＳ Ｐゴシック" charset="0"/>
              </a:rPr>
              <a:t>Toxicological/Eco-toxicological</a:t>
            </a:r>
          </a:p>
          <a:p>
            <a:pPr lvl="2">
              <a:lnSpc>
                <a:spcPct val="80000"/>
              </a:lnSpc>
              <a:spcBef>
                <a:spcPts val="600"/>
              </a:spcBef>
            </a:pPr>
            <a:r>
              <a:rPr lang="en-US" dirty="0">
                <a:ea typeface="ＭＳ Ｐゴシック" charset="0"/>
              </a:rPr>
              <a:t>Carcinogenicity</a:t>
            </a:r>
          </a:p>
          <a:p>
            <a:pPr lvl="2">
              <a:lnSpc>
                <a:spcPct val="80000"/>
              </a:lnSpc>
              <a:spcBef>
                <a:spcPts val="600"/>
              </a:spcBef>
            </a:pPr>
            <a:r>
              <a:rPr lang="en-US" dirty="0">
                <a:ea typeface="ＭＳ Ｐゴシック" charset="0"/>
              </a:rPr>
              <a:t>Reproductive</a:t>
            </a:r>
          </a:p>
          <a:p>
            <a:pPr lvl="2">
              <a:lnSpc>
                <a:spcPct val="80000"/>
              </a:lnSpc>
              <a:spcBef>
                <a:spcPts val="600"/>
              </a:spcBef>
            </a:pPr>
            <a:r>
              <a:rPr lang="en-US" dirty="0">
                <a:ea typeface="ＭＳ Ｐゴシック" charset="0"/>
              </a:rPr>
              <a:t>Developmental</a:t>
            </a:r>
          </a:p>
          <a:p>
            <a:pPr lvl="2">
              <a:lnSpc>
                <a:spcPct val="80000"/>
              </a:lnSpc>
              <a:spcBef>
                <a:spcPts val="600"/>
              </a:spcBef>
            </a:pPr>
            <a:r>
              <a:rPr lang="en-US" dirty="0">
                <a:ea typeface="ＭＳ Ｐゴシック" charset="0"/>
              </a:rPr>
              <a:t>Neurological</a:t>
            </a:r>
          </a:p>
          <a:p>
            <a:pPr lvl="2">
              <a:lnSpc>
                <a:spcPct val="80000"/>
              </a:lnSpc>
              <a:spcBef>
                <a:spcPts val="600"/>
              </a:spcBef>
            </a:pPr>
            <a:r>
              <a:rPr lang="en-US" dirty="0">
                <a:ea typeface="ＭＳ Ｐゴシック" charset="0"/>
              </a:rPr>
              <a:t>Global warming potential</a:t>
            </a:r>
          </a:p>
          <a:p>
            <a:pPr lvl="2">
              <a:lnSpc>
                <a:spcPct val="80000"/>
              </a:lnSpc>
              <a:spcBef>
                <a:spcPts val="600"/>
              </a:spcBef>
            </a:pPr>
            <a:r>
              <a:rPr lang="en-US" dirty="0">
                <a:ea typeface="ＭＳ Ｐゴシック" charset="0"/>
              </a:rPr>
              <a:t>Ozone depleting potential</a:t>
            </a:r>
          </a:p>
          <a:p>
            <a:pPr lvl="2">
              <a:lnSpc>
                <a:spcPct val="80000"/>
              </a:lnSpc>
              <a:spcBef>
                <a:spcPts val="600"/>
              </a:spcBef>
            </a:pPr>
            <a:r>
              <a:rPr lang="en-US" dirty="0">
                <a:ea typeface="ＭＳ Ｐゴシック" charset="0"/>
              </a:rPr>
              <a:t>Bioaccumulation</a:t>
            </a:r>
          </a:p>
          <a:p>
            <a:pPr lvl="2">
              <a:lnSpc>
                <a:spcPct val="80000"/>
              </a:lnSpc>
              <a:spcBef>
                <a:spcPts val="600"/>
              </a:spcBef>
            </a:pPr>
            <a:r>
              <a:rPr lang="en-US" dirty="0">
                <a:ea typeface="ＭＳ Ｐゴシック" charset="0"/>
              </a:rPr>
              <a:t>Persistence</a:t>
            </a:r>
          </a:p>
          <a:p>
            <a:pPr lvl="1">
              <a:lnSpc>
                <a:spcPct val="80000"/>
              </a:lnSpc>
            </a:pPr>
            <a:r>
              <a:rPr lang="en-US" sz="2000" b="1" dirty="0">
                <a:ea typeface="ＭＳ Ｐゴシック" charset="0"/>
              </a:rPr>
              <a:t>Physical</a:t>
            </a:r>
          </a:p>
          <a:p>
            <a:pPr lvl="2">
              <a:lnSpc>
                <a:spcPct val="80000"/>
              </a:lnSpc>
              <a:spcBef>
                <a:spcPts val="600"/>
              </a:spcBef>
            </a:pPr>
            <a:r>
              <a:rPr lang="en-US" dirty="0">
                <a:ea typeface="ＭＳ Ｐゴシック" charset="0"/>
              </a:rPr>
              <a:t>Explosivity</a:t>
            </a:r>
          </a:p>
          <a:p>
            <a:pPr lvl="2">
              <a:lnSpc>
                <a:spcPct val="80000"/>
              </a:lnSpc>
              <a:spcBef>
                <a:spcPts val="600"/>
              </a:spcBef>
            </a:pPr>
            <a:r>
              <a:rPr lang="en-US" dirty="0">
                <a:ea typeface="ＭＳ Ｐゴシック" charset="0"/>
              </a:rPr>
              <a:t>Flammability</a:t>
            </a:r>
          </a:p>
          <a:p>
            <a:pPr lvl="2">
              <a:lnSpc>
                <a:spcPct val="80000"/>
              </a:lnSpc>
              <a:spcBef>
                <a:spcPts val="600"/>
              </a:spcBef>
            </a:pPr>
            <a:r>
              <a:rPr lang="en-US" dirty="0">
                <a:ea typeface="ＭＳ Ｐゴシック" charset="0"/>
              </a:rPr>
              <a:t>Corrosivity</a:t>
            </a:r>
          </a:p>
        </p:txBody>
      </p:sp>
      <p:sp>
        <p:nvSpPr>
          <p:cNvPr id="121860" name="Rectangle 4"/>
          <p:cNvSpPr>
            <a:spLocks noGrp="1" noChangeArrowheads="1"/>
          </p:cNvSpPr>
          <p:nvPr>
            <p:ph sz="half" idx="2"/>
          </p:nvPr>
        </p:nvSpPr>
        <p:spPr>
          <a:xfrm>
            <a:off x="6513284" y="1533520"/>
            <a:ext cx="4747381" cy="5078883"/>
          </a:xfrm>
        </p:spPr>
        <p:txBody>
          <a:bodyPr>
            <a:normAutofit/>
          </a:bodyPr>
          <a:lstStyle/>
          <a:p>
            <a:pPr marL="0" indent="0">
              <a:lnSpc>
                <a:spcPct val="80000"/>
              </a:lnSpc>
              <a:buNone/>
            </a:pPr>
            <a:r>
              <a:rPr lang="en-US" sz="2400" b="1" dirty="0"/>
              <a:t>Physical/Chemical Properties to consider:</a:t>
            </a:r>
          </a:p>
          <a:p>
            <a:pPr>
              <a:lnSpc>
                <a:spcPct val="80000"/>
              </a:lnSpc>
              <a:spcBef>
                <a:spcPts val="600"/>
              </a:spcBef>
            </a:pPr>
            <a:endParaRPr lang="en-US" sz="700" b="1" dirty="0"/>
          </a:p>
          <a:p>
            <a:pPr lvl="1">
              <a:lnSpc>
                <a:spcPct val="80000"/>
              </a:lnSpc>
              <a:spcBef>
                <a:spcPts val="600"/>
              </a:spcBef>
            </a:pPr>
            <a:r>
              <a:rPr lang="en-US" sz="2000" dirty="0">
                <a:ea typeface="ＭＳ Ｐゴシック" charset="0"/>
              </a:rPr>
              <a:t>Water solubility</a:t>
            </a:r>
          </a:p>
          <a:p>
            <a:pPr lvl="1">
              <a:lnSpc>
                <a:spcPct val="80000"/>
              </a:lnSpc>
              <a:spcBef>
                <a:spcPts val="600"/>
              </a:spcBef>
            </a:pPr>
            <a:r>
              <a:rPr lang="en-US" sz="2000" dirty="0">
                <a:ea typeface="ＭＳ Ｐゴシック" charset="0"/>
              </a:rPr>
              <a:t>Log </a:t>
            </a:r>
            <a:r>
              <a:rPr lang="en-US" sz="2000" dirty="0" err="1">
                <a:ea typeface="ＭＳ Ｐゴシック" charset="0"/>
              </a:rPr>
              <a:t>Kow</a:t>
            </a:r>
            <a:endParaRPr lang="en-US" sz="2000" dirty="0">
              <a:ea typeface="ＭＳ Ｐゴシック" charset="0"/>
            </a:endParaRPr>
          </a:p>
          <a:p>
            <a:pPr lvl="1">
              <a:lnSpc>
                <a:spcPct val="80000"/>
              </a:lnSpc>
              <a:spcBef>
                <a:spcPts val="600"/>
              </a:spcBef>
            </a:pPr>
            <a:r>
              <a:rPr lang="en-US" sz="2000" dirty="0">
                <a:ea typeface="ＭＳ Ｐゴシック" charset="0"/>
              </a:rPr>
              <a:t>Volatility</a:t>
            </a:r>
          </a:p>
          <a:p>
            <a:pPr lvl="1">
              <a:lnSpc>
                <a:spcPct val="80000"/>
              </a:lnSpc>
              <a:spcBef>
                <a:spcPts val="600"/>
              </a:spcBef>
            </a:pPr>
            <a:r>
              <a:rPr lang="en-US" sz="2000" dirty="0">
                <a:ea typeface="ＭＳ Ｐゴシック" charset="0"/>
              </a:rPr>
              <a:t>Molar volume</a:t>
            </a:r>
          </a:p>
          <a:p>
            <a:pPr lvl="1">
              <a:lnSpc>
                <a:spcPct val="80000"/>
              </a:lnSpc>
              <a:spcBef>
                <a:spcPts val="600"/>
              </a:spcBef>
            </a:pPr>
            <a:r>
              <a:rPr lang="en-US" sz="2000" dirty="0">
                <a:ea typeface="ＭＳ Ｐゴシック" charset="0"/>
              </a:rPr>
              <a:t>Aspect ratio</a:t>
            </a:r>
          </a:p>
          <a:p>
            <a:pPr lvl="1">
              <a:lnSpc>
                <a:spcPct val="80000"/>
              </a:lnSpc>
              <a:spcBef>
                <a:spcPts val="600"/>
              </a:spcBef>
            </a:pPr>
            <a:r>
              <a:rPr lang="en-US" sz="2000" dirty="0">
                <a:ea typeface="ＭＳ Ｐゴシック" charset="0"/>
              </a:rPr>
              <a:t>Radical formation</a:t>
            </a:r>
          </a:p>
          <a:p>
            <a:pPr lvl="1">
              <a:lnSpc>
                <a:spcPct val="80000"/>
              </a:lnSpc>
              <a:spcBef>
                <a:spcPts val="600"/>
              </a:spcBef>
            </a:pPr>
            <a:r>
              <a:rPr lang="en-US" sz="2000" dirty="0">
                <a:ea typeface="ＭＳ Ｐゴシック" charset="0"/>
              </a:rPr>
              <a:t>Nucleophilicity</a:t>
            </a:r>
          </a:p>
          <a:p>
            <a:pPr lvl="1">
              <a:lnSpc>
                <a:spcPct val="80000"/>
              </a:lnSpc>
              <a:spcBef>
                <a:spcPts val="600"/>
              </a:spcBef>
            </a:pPr>
            <a:r>
              <a:rPr lang="en-US" sz="2000" dirty="0">
                <a:ea typeface="ＭＳ Ｐゴシック" charset="0"/>
              </a:rPr>
              <a:t>Electrophilicity</a:t>
            </a:r>
          </a:p>
          <a:p>
            <a:pPr lvl="1">
              <a:lnSpc>
                <a:spcPct val="80000"/>
              </a:lnSpc>
              <a:spcBef>
                <a:spcPts val="600"/>
              </a:spcBef>
            </a:pPr>
            <a:r>
              <a:rPr lang="en-US" sz="2000" dirty="0">
                <a:ea typeface="ＭＳ Ｐゴシック" charset="0"/>
              </a:rPr>
              <a:t>pH/</a:t>
            </a:r>
            <a:r>
              <a:rPr lang="en-US" sz="2000" dirty="0" err="1">
                <a:ea typeface="ＭＳ Ｐゴシック" charset="0"/>
              </a:rPr>
              <a:t>pKa</a:t>
            </a:r>
            <a:endParaRPr lang="en-US" sz="2000" dirty="0">
              <a:ea typeface="ＭＳ Ｐゴシック" charset="0"/>
            </a:endParaRPr>
          </a:p>
          <a:p>
            <a:pPr lvl="1">
              <a:lnSpc>
                <a:spcPct val="80000"/>
              </a:lnSpc>
              <a:spcBef>
                <a:spcPts val="600"/>
              </a:spcBef>
            </a:pPr>
            <a:r>
              <a:rPr lang="en-US" sz="2000" dirty="0">
                <a:ea typeface="ＭＳ Ｐゴシック" charset="0"/>
              </a:rPr>
              <a:t>Surface area</a:t>
            </a:r>
          </a:p>
          <a:p>
            <a:pPr lvl="1">
              <a:lnSpc>
                <a:spcPct val="80000"/>
              </a:lnSpc>
              <a:spcBef>
                <a:spcPts val="600"/>
              </a:spcBef>
            </a:pPr>
            <a:r>
              <a:rPr lang="en-US" sz="2000" dirty="0">
                <a:ea typeface="ＭＳ Ｐゴシック" charset="0"/>
              </a:rPr>
              <a:t>Reducing potential</a:t>
            </a:r>
          </a:p>
          <a:p>
            <a:pPr lvl="1">
              <a:lnSpc>
                <a:spcPct val="80000"/>
              </a:lnSpc>
              <a:spcBef>
                <a:spcPts val="600"/>
              </a:spcBef>
            </a:pPr>
            <a:r>
              <a:rPr lang="en-US" sz="2000" dirty="0">
                <a:ea typeface="ＭＳ Ｐゴシック" charset="0"/>
              </a:rPr>
              <a:t>Oxidizing potential</a:t>
            </a:r>
          </a:p>
          <a:p>
            <a:pPr lvl="1">
              <a:lnSpc>
                <a:spcPct val="80000"/>
              </a:lnSpc>
              <a:spcBef>
                <a:spcPts val="600"/>
              </a:spcBef>
            </a:pPr>
            <a:r>
              <a:rPr lang="en-US" sz="2000" dirty="0">
                <a:ea typeface="ＭＳ Ｐゴシック" charset="0"/>
              </a:rPr>
              <a:t>Polarizability</a:t>
            </a:r>
          </a:p>
          <a:p>
            <a:pPr lvl="1">
              <a:lnSpc>
                <a:spcPct val="80000"/>
              </a:lnSpc>
            </a:pPr>
            <a:endParaRPr lang="en-US" sz="1800" dirty="0">
              <a:ea typeface="ＭＳ Ｐゴシック" charset="0"/>
            </a:endParaRPr>
          </a:p>
        </p:txBody>
      </p:sp>
      <p:sp>
        <p:nvSpPr>
          <p:cNvPr id="8" name="TextBox 7">
            <a:extLst>
              <a:ext uri="{FF2B5EF4-FFF2-40B4-BE49-F238E27FC236}">
                <a16:creationId xmlns:a16="http://schemas.microsoft.com/office/drawing/2014/main" id="{418711EF-384E-4C5F-8B43-34C5AC9B47DD}"/>
              </a:ext>
            </a:extLst>
          </p:cNvPr>
          <p:cNvSpPr txBox="1"/>
          <p:nvPr/>
        </p:nvSpPr>
        <p:spPr>
          <a:xfrm>
            <a:off x="787421" y="508426"/>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Tree>
    <p:extLst>
      <p:ext uri="{BB962C8B-B14F-4D97-AF65-F5344CB8AC3E}">
        <p14:creationId xmlns:p14="http://schemas.microsoft.com/office/powerpoint/2010/main" val="53661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651" y="1654575"/>
            <a:ext cx="10586300" cy="4060426"/>
          </a:xfrm>
        </p:spPr>
        <p:txBody>
          <a:bodyPr>
            <a:normAutofit/>
          </a:bodyPr>
          <a:lstStyle/>
          <a:p>
            <a:pPr marL="0" indent="0">
              <a:buNone/>
            </a:pPr>
            <a:r>
              <a:rPr lang="en-US" sz="2400" b="1" dirty="0"/>
              <a:t>Chemists can design chemicals which have reduced toxicity by:</a:t>
            </a:r>
          </a:p>
          <a:p>
            <a:pPr marL="0" indent="0">
              <a:buNone/>
            </a:pPr>
            <a:endParaRPr lang="en-US" sz="500" dirty="0"/>
          </a:p>
          <a:p>
            <a:r>
              <a:rPr lang="en-US" sz="2400" dirty="0"/>
              <a:t>  Manipulation of chemical bonds, chemical functional groups.</a:t>
            </a:r>
            <a:endParaRPr lang="en-US" sz="2200" dirty="0"/>
          </a:p>
          <a:p>
            <a:pPr lvl="1">
              <a:buFont typeface="Arial" panose="020B0604020202020204" pitchFamily="34" charset="0"/>
              <a:buChar char="•"/>
            </a:pPr>
            <a:r>
              <a:rPr lang="en-US" sz="2200" dirty="0"/>
              <a:t>Reactive functional groups have a greater potential to be toxic. Removing these groups is likely to reduce toxicity.</a:t>
            </a:r>
          </a:p>
          <a:p>
            <a:pPr marL="342900" lvl="1" indent="0">
              <a:buNone/>
            </a:pPr>
            <a:endParaRPr lang="en-US" sz="300" dirty="0"/>
          </a:p>
          <a:p>
            <a:r>
              <a:rPr lang="en-US" sz="2400" dirty="0"/>
              <a:t>  Elimination of the molecular initiating event that activates pathway.</a:t>
            </a:r>
          </a:p>
          <a:p>
            <a:pPr lvl="1">
              <a:buFont typeface="Arial" panose="020B0604020202020204" pitchFamily="34" charset="0"/>
              <a:buChar char="•"/>
            </a:pPr>
            <a:r>
              <a:rPr lang="en-US" sz="2200" dirty="0"/>
              <a:t>While difficult to achieve, if the chemical is modified not to interact with the biological pathway, no biological effect is triggered and the toxicity can be avoided.</a:t>
            </a:r>
          </a:p>
          <a:p>
            <a:pPr marL="342900" lvl="1" indent="0">
              <a:buNone/>
            </a:pPr>
            <a:endParaRPr lang="en-US" sz="300" dirty="0"/>
          </a:p>
          <a:p>
            <a:r>
              <a:rPr lang="en-US" sz="2400" dirty="0"/>
              <a:t>  Reducing or eliminating bioavailability.</a:t>
            </a:r>
          </a:p>
          <a:p>
            <a:pPr lvl="1"/>
            <a:r>
              <a:rPr lang="en-US" sz="2200" dirty="0"/>
              <a:t>If a chemical does not absorb into a body, it cannot cause harm.</a:t>
            </a:r>
          </a:p>
        </p:txBody>
      </p:sp>
      <p:sp>
        <p:nvSpPr>
          <p:cNvPr id="6" name="TextBox 5">
            <a:extLst>
              <a:ext uri="{FF2B5EF4-FFF2-40B4-BE49-F238E27FC236}">
                <a16:creationId xmlns:a16="http://schemas.microsoft.com/office/drawing/2014/main" id="{5A3B6187-7E11-4EAB-AE80-91D2C5EB0D39}"/>
              </a:ext>
            </a:extLst>
          </p:cNvPr>
          <p:cNvSpPr txBox="1"/>
          <p:nvPr/>
        </p:nvSpPr>
        <p:spPr>
          <a:xfrm>
            <a:off x="798812" y="541083"/>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Tree>
    <p:extLst>
      <p:ext uri="{BB962C8B-B14F-4D97-AF65-F5344CB8AC3E}">
        <p14:creationId xmlns:p14="http://schemas.microsoft.com/office/powerpoint/2010/main" val="26051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778788" y="2985047"/>
            <a:ext cx="6593749" cy="311880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b="1" dirty="0">
                <a:latin typeface="+mn-lt"/>
              </a:rPr>
              <a:t>Conventional use of organotin compounds as antifoulants:</a:t>
            </a:r>
          </a:p>
          <a:p>
            <a:pPr eaLnBrk="1" hangingPunct="1"/>
            <a:endParaRPr lang="en-US" altLang="en-US" sz="1000" dirty="0">
              <a:latin typeface="+mn-lt"/>
            </a:endParaRPr>
          </a:p>
          <a:p>
            <a:pPr marL="457200" indent="-207963" eaLnBrk="1" hangingPunct="1">
              <a:spcBef>
                <a:spcPts val="200"/>
              </a:spcBef>
              <a:buFont typeface="Arial" panose="020B0604020202020204" pitchFamily="34" charset="0"/>
              <a:buChar char="•"/>
            </a:pPr>
            <a:r>
              <a:rPr lang="en-US" altLang="en-US" dirty="0">
                <a:latin typeface="+mn-lt"/>
              </a:rPr>
              <a:t>TBTO and other organotin antifoulants have long half-lives in the environment (the half-life of TBTO in seawater is over 6 months).</a:t>
            </a:r>
          </a:p>
          <a:p>
            <a:pPr marL="457200" indent="-207963" eaLnBrk="1" hangingPunct="1">
              <a:spcBef>
                <a:spcPts val="200"/>
              </a:spcBef>
              <a:buFont typeface="Arial" panose="020B0604020202020204" pitchFamily="34" charset="0"/>
              <a:buChar char="•"/>
            </a:pPr>
            <a:r>
              <a:rPr lang="en-US" altLang="en-US" dirty="0">
                <a:latin typeface="+mn-lt"/>
              </a:rPr>
              <a:t>They bioconcentrate in marine organisms (the concentration of TBTO in marine organisms has been found to be up to 104 times greater than in the surrounding water).</a:t>
            </a:r>
          </a:p>
          <a:p>
            <a:pPr marL="457200" indent="-207963" eaLnBrk="1" hangingPunct="1">
              <a:spcBef>
                <a:spcPts val="200"/>
              </a:spcBef>
              <a:buFont typeface="Arial" panose="020B0604020202020204" pitchFamily="34" charset="0"/>
              <a:buChar char="•"/>
            </a:pPr>
            <a:r>
              <a:rPr lang="en-US" altLang="en-US" dirty="0">
                <a:latin typeface="+mn-lt"/>
              </a:rPr>
              <a:t>Organotin compounds are chronically toxic to marine life and can enter food chain.</a:t>
            </a:r>
          </a:p>
          <a:p>
            <a:pPr marL="457200" indent="-207963" eaLnBrk="1" hangingPunct="1">
              <a:spcBef>
                <a:spcPts val="200"/>
              </a:spcBef>
              <a:buFont typeface="Arial" panose="020B0604020202020204" pitchFamily="34" charset="0"/>
              <a:buChar char="•"/>
            </a:pPr>
            <a:r>
              <a:rPr lang="en-US" altLang="en-US" dirty="0">
                <a:latin typeface="+mn-lt"/>
              </a:rPr>
              <a:t>They are </a:t>
            </a:r>
            <a:r>
              <a:rPr lang="en-US" altLang="en-US" dirty="0" err="1">
                <a:latin typeface="+mn-lt"/>
              </a:rPr>
              <a:t>bioaccumulative</a:t>
            </a:r>
            <a:r>
              <a:rPr lang="en-US" altLang="en-US" dirty="0">
                <a:latin typeface="+mn-lt"/>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6853" y="2985047"/>
            <a:ext cx="3713165" cy="2475443"/>
          </a:xfrm>
          <a:prstGeom prst="rect">
            <a:avLst/>
          </a:prstGeom>
        </p:spPr>
      </p:pic>
      <p:sp>
        <p:nvSpPr>
          <p:cNvPr id="9" name="TextBox 8"/>
          <p:cNvSpPr txBox="1"/>
          <p:nvPr/>
        </p:nvSpPr>
        <p:spPr>
          <a:xfrm>
            <a:off x="8397478" y="5730518"/>
            <a:ext cx="2388795" cy="369332"/>
          </a:xfrm>
          <a:prstGeom prst="rect">
            <a:avLst/>
          </a:prstGeom>
          <a:noFill/>
        </p:spPr>
        <p:txBody>
          <a:bodyPr wrap="none" rtlCol="0">
            <a:spAutoFit/>
          </a:bodyPr>
          <a:lstStyle/>
          <a:p>
            <a:r>
              <a:rPr lang="en-US" dirty="0"/>
              <a:t>Tributyltin oxide (TBTO)</a:t>
            </a:r>
          </a:p>
        </p:txBody>
      </p:sp>
      <p:sp>
        <p:nvSpPr>
          <p:cNvPr id="8" name="TextBox 7"/>
          <p:cNvSpPr txBox="1"/>
          <p:nvPr/>
        </p:nvSpPr>
        <p:spPr>
          <a:xfrm>
            <a:off x="649705" y="1525433"/>
            <a:ext cx="3227487" cy="461665"/>
          </a:xfrm>
          <a:prstGeom prst="rect">
            <a:avLst/>
          </a:prstGeom>
          <a:noFill/>
        </p:spPr>
        <p:txBody>
          <a:bodyPr wrap="none" rtlCol="0">
            <a:spAutoFit/>
          </a:bodyPr>
          <a:lstStyle/>
          <a:p>
            <a:r>
              <a:rPr lang="en-US" sz="2400" b="1" dirty="0">
                <a:solidFill>
                  <a:srgbClr val="002060"/>
                </a:solidFill>
              </a:rPr>
              <a:t>Case study: </a:t>
            </a:r>
            <a:r>
              <a:rPr lang="en-US" sz="2400" dirty="0" err="1">
                <a:solidFill>
                  <a:srgbClr val="002060"/>
                </a:solidFill>
              </a:rPr>
              <a:t>Antifoulants</a:t>
            </a:r>
            <a:endParaRPr lang="en-US" sz="2400" dirty="0">
              <a:solidFill>
                <a:srgbClr val="002060"/>
              </a:solidFill>
            </a:endParaRPr>
          </a:p>
        </p:txBody>
      </p:sp>
      <p:sp>
        <p:nvSpPr>
          <p:cNvPr id="3" name="Rectangle 2">
            <a:extLst>
              <a:ext uri="{FF2B5EF4-FFF2-40B4-BE49-F238E27FC236}">
                <a16:creationId xmlns:a16="http://schemas.microsoft.com/office/drawing/2014/main" id="{42A49778-0307-40BC-A02B-1FA79C65718C}"/>
              </a:ext>
            </a:extLst>
          </p:cNvPr>
          <p:cNvSpPr/>
          <p:nvPr/>
        </p:nvSpPr>
        <p:spPr>
          <a:xfrm>
            <a:off x="1058416" y="1988777"/>
            <a:ext cx="10039105" cy="923330"/>
          </a:xfrm>
          <a:prstGeom prst="rect">
            <a:avLst/>
          </a:prstGeom>
        </p:spPr>
        <p:txBody>
          <a:bodyPr wrap="square">
            <a:spAutoFit/>
          </a:bodyPr>
          <a:lstStyle/>
          <a:p>
            <a:r>
              <a:rPr lang="en-US" dirty="0"/>
              <a:t>Antifoulants are generally dispersed in the paint as it is applied to the hull of a ship.  Organotin compounds such as tributyltin oxide (TBTO) have traditionally been used. TBTO works by gradually leaching from the hull and killing the fouling organisms in the surrounding area.</a:t>
            </a:r>
          </a:p>
        </p:txBody>
      </p:sp>
      <p:sp>
        <p:nvSpPr>
          <p:cNvPr id="10" name="TextBox 9">
            <a:extLst>
              <a:ext uri="{FF2B5EF4-FFF2-40B4-BE49-F238E27FC236}">
                <a16:creationId xmlns:a16="http://schemas.microsoft.com/office/drawing/2014/main" id="{BA377DD1-731F-4050-B089-5B8025D56611}"/>
              </a:ext>
            </a:extLst>
          </p:cNvPr>
          <p:cNvSpPr txBox="1"/>
          <p:nvPr/>
        </p:nvSpPr>
        <p:spPr>
          <a:xfrm>
            <a:off x="778788" y="437187"/>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Tree>
    <p:extLst>
      <p:ext uri="{BB962C8B-B14F-4D97-AF65-F5344CB8AC3E}">
        <p14:creationId xmlns:p14="http://schemas.microsoft.com/office/powerpoint/2010/main" val="548929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2939" y="2349419"/>
            <a:ext cx="2781018" cy="400110"/>
          </a:xfrm>
          <a:prstGeom prst="rect">
            <a:avLst/>
          </a:prstGeom>
          <a:noFill/>
        </p:spPr>
        <p:txBody>
          <a:bodyPr wrap="none" rtlCol="0">
            <a:spAutoFit/>
          </a:bodyPr>
          <a:lstStyle/>
          <a:p>
            <a:r>
              <a:rPr lang="en-US" sz="2000" b="1" dirty="0"/>
              <a:t>Alternative antifoulants:</a:t>
            </a:r>
          </a:p>
        </p:txBody>
      </p:sp>
      <p:sp>
        <p:nvSpPr>
          <p:cNvPr id="10" name="Rectangle 3"/>
          <p:cNvSpPr txBox="1">
            <a:spLocks noChangeArrowheads="1"/>
          </p:cNvSpPr>
          <p:nvPr/>
        </p:nvSpPr>
        <p:spPr>
          <a:xfrm>
            <a:off x="983636" y="2703735"/>
            <a:ext cx="6406123" cy="3422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pPr>
            <a:r>
              <a:rPr lang="en-US" altLang="en-US" sz="1800" dirty="0">
                <a:ea typeface="ＭＳ Ｐゴシック" charset="-128"/>
              </a:rPr>
              <a:t>Sea-Nine® 211 works by maintaining a hostile growing environment for marine organisms. When organisms attach to the hull (treated with DCOI), proteins at the point of attachment with the hull react with the DCOI.  This reaction with the DCOI prevents the use of these proteins for other metabolic processes. The organism detaches itself and searches for a more hospitable surface to grow upon.</a:t>
            </a:r>
          </a:p>
          <a:p>
            <a:pPr>
              <a:lnSpc>
                <a:spcPct val="100000"/>
              </a:lnSpc>
              <a:spcBef>
                <a:spcPts val="200"/>
              </a:spcBef>
            </a:pPr>
            <a:r>
              <a:rPr lang="en-US" altLang="en-US" sz="1800" dirty="0">
                <a:ea typeface="ＭＳ Ｐゴシック" charset="-128"/>
              </a:rPr>
              <a:t>Only organisms attached to hull of ship are exposed to toxic levels of DCOI.</a:t>
            </a:r>
          </a:p>
          <a:p>
            <a:pPr>
              <a:lnSpc>
                <a:spcPct val="100000"/>
              </a:lnSpc>
              <a:spcBef>
                <a:spcPts val="200"/>
              </a:spcBef>
            </a:pPr>
            <a:r>
              <a:rPr lang="en-US" altLang="en-US" sz="1800" dirty="0">
                <a:ea typeface="ＭＳ Ｐゴシック" charset="-128"/>
              </a:rPr>
              <a:t>Readily biodegrades once leached from ship (half-life is less than one hour in sea water).</a:t>
            </a:r>
          </a:p>
          <a:p>
            <a:pPr>
              <a:buFontTx/>
              <a:buNone/>
            </a:pPr>
            <a:endParaRPr lang="en-US" altLang="en-US" sz="2000" dirty="0">
              <a:ea typeface="ＭＳ Ｐゴシック" charset="-128"/>
            </a:endParaRPr>
          </a:p>
          <a:p>
            <a:pPr>
              <a:buFontTx/>
              <a:buNone/>
            </a:pPr>
            <a:endParaRPr lang="en-US" altLang="en-US" sz="2000" dirty="0">
              <a:ea typeface="ＭＳ Ｐゴシック" charset="-128"/>
            </a:endParaRPr>
          </a:p>
        </p:txBody>
      </p:sp>
      <p:sp>
        <p:nvSpPr>
          <p:cNvPr id="2" name="Rectangle 1">
            <a:extLst>
              <a:ext uri="{FF2B5EF4-FFF2-40B4-BE49-F238E27FC236}">
                <a16:creationId xmlns:a16="http://schemas.microsoft.com/office/drawing/2014/main" id="{88F64346-AC49-4E68-B6C5-B7884378F7A3}"/>
              </a:ext>
            </a:extLst>
          </p:cNvPr>
          <p:cNvSpPr/>
          <p:nvPr/>
        </p:nvSpPr>
        <p:spPr>
          <a:xfrm>
            <a:off x="872939" y="2349419"/>
            <a:ext cx="6524657" cy="35900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6084B7-5C8B-F34D-9A50-81479958D05E}"/>
              </a:ext>
            </a:extLst>
          </p:cNvPr>
          <p:cNvPicPr>
            <a:picLocks noChangeAspect="1"/>
          </p:cNvPicPr>
          <p:nvPr/>
        </p:nvPicPr>
        <p:blipFill>
          <a:blip r:embed="rId2"/>
          <a:stretch>
            <a:fillRect/>
          </a:stretch>
        </p:blipFill>
        <p:spPr>
          <a:xfrm>
            <a:off x="7766020" y="1609085"/>
            <a:ext cx="3873377" cy="2189300"/>
          </a:xfrm>
          <a:prstGeom prst="rect">
            <a:avLst/>
          </a:prstGeom>
        </p:spPr>
      </p:pic>
      <p:pic>
        <p:nvPicPr>
          <p:cNvPr id="7" name="Picture 6">
            <a:extLst>
              <a:ext uri="{FF2B5EF4-FFF2-40B4-BE49-F238E27FC236}">
                <a16:creationId xmlns:a16="http://schemas.microsoft.com/office/drawing/2014/main" id="{635395EA-0DF3-C04F-B014-DC739A423548}"/>
              </a:ext>
            </a:extLst>
          </p:cNvPr>
          <p:cNvPicPr>
            <a:picLocks noChangeAspect="1"/>
          </p:cNvPicPr>
          <p:nvPr/>
        </p:nvPicPr>
        <p:blipFill>
          <a:blip r:embed="rId3"/>
          <a:stretch>
            <a:fillRect/>
          </a:stretch>
        </p:blipFill>
        <p:spPr>
          <a:xfrm>
            <a:off x="7508293" y="4040474"/>
            <a:ext cx="4388832" cy="1899014"/>
          </a:xfrm>
          <a:prstGeom prst="rect">
            <a:avLst/>
          </a:prstGeom>
        </p:spPr>
      </p:pic>
      <p:sp>
        <p:nvSpPr>
          <p:cNvPr id="11" name="TextBox 10">
            <a:extLst>
              <a:ext uri="{FF2B5EF4-FFF2-40B4-BE49-F238E27FC236}">
                <a16:creationId xmlns:a16="http://schemas.microsoft.com/office/drawing/2014/main" id="{D7E540A0-6278-495C-B7AD-F2D3500E83B3}"/>
              </a:ext>
            </a:extLst>
          </p:cNvPr>
          <p:cNvSpPr txBox="1"/>
          <p:nvPr/>
        </p:nvSpPr>
        <p:spPr>
          <a:xfrm>
            <a:off x="791025" y="445351"/>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
        <p:nvSpPr>
          <p:cNvPr id="16" name="TextBox 15">
            <a:extLst>
              <a:ext uri="{FF2B5EF4-FFF2-40B4-BE49-F238E27FC236}">
                <a16:creationId xmlns:a16="http://schemas.microsoft.com/office/drawing/2014/main" id="{46760A8E-67C5-46FF-8D63-18C732FE4F21}"/>
              </a:ext>
            </a:extLst>
          </p:cNvPr>
          <p:cNvSpPr txBox="1"/>
          <p:nvPr/>
        </p:nvSpPr>
        <p:spPr>
          <a:xfrm>
            <a:off x="649705" y="1525433"/>
            <a:ext cx="3227487" cy="461665"/>
          </a:xfrm>
          <a:prstGeom prst="rect">
            <a:avLst/>
          </a:prstGeom>
          <a:noFill/>
        </p:spPr>
        <p:txBody>
          <a:bodyPr wrap="none" rtlCol="0">
            <a:spAutoFit/>
          </a:bodyPr>
          <a:lstStyle/>
          <a:p>
            <a:r>
              <a:rPr lang="en-US" sz="2400" b="1" dirty="0">
                <a:solidFill>
                  <a:srgbClr val="002060"/>
                </a:solidFill>
              </a:rPr>
              <a:t>Case study: </a:t>
            </a:r>
            <a:r>
              <a:rPr lang="en-US" sz="2400" dirty="0" err="1">
                <a:solidFill>
                  <a:srgbClr val="002060"/>
                </a:solidFill>
              </a:rPr>
              <a:t>Antifoulants</a:t>
            </a:r>
            <a:endParaRPr lang="en-US" sz="2400" dirty="0">
              <a:solidFill>
                <a:srgbClr val="002060"/>
              </a:solidFill>
            </a:endParaRPr>
          </a:p>
        </p:txBody>
      </p:sp>
    </p:spTree>
    <p:extLst>
      <p:ext uri="{BB962C8B-B14F-4D97-AF65-F5344CB8AC3E}">
        <p14:creationId xmlns:p14="http://schemas.microsoft.com/office/powerpoint/2010/main" val="32328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902" y="1800516"/>
            <a:ext cx="10781049" cy="3754874"/>
          </a:xfrm>
          <a:prstGeom prst="rect">
            <a:avLst/>
          </a:prstGeom>
        </p:spPr>
        <p:txBody>
          <a:bodyPr wrap="square">
            <a:spAutoFit/>
          </a:bodyPr>
          <a:lstStyle/>
          <a:p>
            <a:pPr>
              <a:spcBef>
                <a:spcPts val="2400"/>
              </a:spcBef>
            </a:pPr>
            <a:r>
              <a:rPr lang="en-US" sz="2200" dirty="0">
                <a:effectLst/>
              </a:rPr>
              <a:t>In 2014, the Solberg Company earned an award for its halogen-free RE-HEALING Foams for use in fighting fires. Traditionally, firefighting foams used fluorinated surfactants, persistent chemicals that have the potential for negative environmental impacts.</a:t>
            </a:r>
          </a:p>
          <a:p>
            <a:pPr>
              <a:spcBef>
                <a:spcPts val="2400"/>
              </a:spcBef>
            </a:pPr>
            <a:r>
              <a:rPr lang="en-US" sz="2200" dirty="0">
                <a:effectLst/>
              </a:rPr>
              <a:t>The RE-HEALING firefighting foam concentrates use a blend of non-fluorinated surfactants and sugars</a:t>
            </a:r>
            <a:r>
              <a:rPr lang="en-US" sz="2200" dirty="0"/>
              <a:t>.</a:t>
            </a:r>
            <a:r>
              <a:rPr lang="en-US" sz="2200" dirty="0">
                <a:effectLst/>
              </a:rPr>
              <a:t> </a:t>
            </a:r>
            <a:r>
              <a:rPr lang="en-US" sz="2200" dirty="0"/>
              <a:t>T</a:t>
            </a:r>
            <a:r>
              <a:rPr lang="en-US" sz="2200" dirty="0">
                <a:effectLst/>
              </a:rPr>
              <a:t>his works well and with far less environmental impact. </a:t>
            </a:r>
          </a:p>
          <a:p>
            <a:pPr>
              <a:spcBef>
                <a:spcPts val="2400"/>
              </a:spcBef>
            </a:pPr>
            <a:r>
              <a:rPr lang="en-US" sz="2200" dirty="0">
                <a:effectLst/>
              </a:rPr>
              <a:t>Control, extinguishing time, and </a:t>
            </a:r>
            <a:r>
              <a:rPr lang="en-US" sz="2200" dirty="0" err="1">
                <a:effectLst/>
              </a:rPr>
              <a:t>burnback</a:t>
            </a:r>
            <a:r>
              <a:rPr lang="en-US" sz="2200" dirty="0">
                <a:effectLst/>
              </a:rPr>
              <a:t> resistance are paramount to the safety of firefighters everywhere, and the new foams have excellent performance in each category. The </a:t>
            </a:r>
            <a:r>
              <a:rPr lang="en-US" sz="2200" dirty="0"/>
              <a:t>RE-HEALING Foams </a:t>
            </a:r>
            <a:r>
              <a:rPr lang="en-US" sz="2200" dirty="0">
                <a:effectLst/>
              </a:rPr>
              <a:t>also achieve full regulatory compliance with existing fire protection standards.</a:t>
            </a:r>
          </a:p>
        </p:txBody>
      </p:sp>
      <p:sp>
        <p:nvSpPr>
          <p:cNvPr id="3" name="TextBox 2"/>
          <p:cNvSpPr txBox="1"/>
          <p:nvPr/>
        </p:nvSpPr>
        <p:spPr>
          <a:xfrm>
            <a:off x="7348035" y="6158386"/>
            <a:ext cx="4127630" cy="461665"/>
          </a:xfrm>
          <a:prstGeom prst="rect">
            <a:avLst/>
          </a:prstGeom>
          <a:noFill/>
        </p:spPr>
        <p:txBody>
          <a:bodyPr wrap="square" rtlCol="0">
            <a:spAutoFit/>
          </a:bodyPr>
          <a:lstStyle/>
          <a:p>
            <a:r>
              <a:rPr lang="en-US" sz="1200" dirty="0">
                <a:solidFill>
                  <a:schemeClr val="bg1">
                    <a:lumMod val="50000"/>
                  </a:schemeClr>
                </a:solidFill>
              </a:rPr>
              <a:t>https://</a:t>
            </a:r>
            <a:r>
              <a:rPr lang="en-US" sz="1200" dirty="0" err="1">
                <a:solidFill>
                  <a:schemeClr val="bg1">
                    <a:lumMod val="50000"/>
                  </a:schemeClr>
                </a:solidFill>
              </a:rPr>
              <a:t>www.epa.gov</a:t>
            </a:r>
            <a:r>
              <a:rPr lang="en-US" sz="1200" dirty="0">
                <a:solidFill>
                  <a:schemeClr val="bg1">
                    <a:lumMod val="50000"/>
                  </a:schemeClr>
                </a:solidFill>
              </a:rPr>
              <a:t>/</a:t>
            </a:r>
            <a:r>
              <a:rPr lang="en-US" sz="1200" dirty="0" err="1">
                <a:solidFill>
                  <a:schemeClr val="bg1">
                    <a:lumMod val="50000"/>
                  </a:schemeClr>
                </a:solidFill>
              </a:rPr>
              <a:t>greenchemistry</a:t>
            </a:r>
            <a:r>
              <a:rPr lang="en-US" sz="1200" dirty="0">
                <a:solidFill>
                  <a:schemeClr val="bg1">
                    <a:lumMod val="50000"/>
                  </a:schemeClr>
                </a:solidFill>
              </a:rPr>
              <a:t>/presidential-green-chemistry-challenge-2014-designing-greener-chemicals-award</a:t>
            </a:r>
          </a:p>
        </p:txBody>
      </p:sp>
      <p:sp>
        <p:nvSpPr>
          <p:cNvPr id="7" name="TextBox 6">
            <a:extLst>
              <a:ext uri="{FF2B5EF4-FFF2-40B4-BE49-F238E27FC236}">
                <a16:creationId xmlns:a16="http://schemas.microsoft.com/office/drawing/2014/main" id="{99FC7409-1ECE-43B1-812E-3BBCB46FC1C0}"/>
              </a:ext>
            </a:extLst>
          </p:cNvPr>
          <p:cNvSpPr txBox="1"/>
          <p:nvPr/>
        </p:nvSpPr>
        <p:spPr>
          <a:xfrm>
            <a:off x="694902" y="524531"/>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Tree>
    <p:extLst>
      <p:ext uri="{BB962C8B-B14F-4D97-AF65-F5344CB8AC3E}">
        <p14:creationId xmlns:p14="http://schemas.microsoft.com/office/powerpoint/2010/main" val="2780793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380" y="2395924"/>
            <a:ext cx="6159137" cy="633260"/>
          </a:xfrm>
        </p:spPr>
        <p:txBody>
          <a:bodyPr>
            <a:normAutofit/>
          </a:bodyPr>
          <a:lstStyle/>
          <a:p>
            <a:pPr marL="0" indent="0">
              <a:buNone/>
            </a:pPr>
            <a:r>
              <a:rPr lang="en-US" sz="1800" b="1" dirty="0"/>
              <a:t>Conventional use of agricultural pesticide and a malarial control agent Dichlorodiphenyltrichloroethane (DDT):</a:t>
            </a:r>
          </a:p>
        </p:txBody>
      </p:sp>
      <p:pic>
        <p:nvPicPr>
          <p:cNvPr id="6" name="Picture 5"/>
          <p:cNvPicPr>
            <a:picLocks noChangeAspect="1"/>
          </p:cNvPicPr>
          <p:nvPr/>
        </p:nvPicPr>
        <p:blipFill>
          <a:blip r:embed="rId3"/>
          <a:stretch>
            <a:fillRect/>
          </a:stretch>
        </p:blipFill>
        <p:spPr>
          <a:xfrm>
            <a:off x="2305561" y="4237593"/>
            <a:ext cx="2749449" cy="1581108"/>
          </a:xfrm>
          <a:prstGeom prst="rect">
            <a:avLst/>
          </a:prstGeom>
        </p:spPr>
      </p:pic>
      <p:sp>
        <p:nvSpPr>
          <p:cNvPr id="7" name="Rectangle 6"/>
          <p:cNvSpPr/>
          <p:nvPr/>
        </p:nvSpPr>
        <p:spPr>
          <a:xfrm>
            <a:off x="3314450" y="5818701"/>
            <a:ext cx="731670" cy="369332"/>
          </a:xfrm>
          <a:prstGeom prst="rect">
            <a:avLst/>
          </a:prstGeom>
        </p:spPr>
        <p:txBody>
          <a:bodyPr wrap="square">
            <a:spAutoFit/>
          </a:bodyPr>
          <a:lstStyle/>
          <a:p>
            <a:pPr algn="ctr"/>
            <a:r>
              <a:rPr lang="en-US" dirty="0"/>
              <a:t>DDT</a:t>
            </a:r>
          </a:p>
        </p:txBody>
      </p:sp>
      <p:sp>
        <p:nvSpPr>
          <p:cNvPr id="8" name="TextBox 7"/>
          <p:cNvSpPr txBox="1"/>
          <p:nvPr/>
        </p:nvSpPr>
        <p:spPr>
          <a:xfrm>
            <a:off x="1028751" y="2960917"/>
            <a:ext cx="5303070" cy="948978"/>
          </a:xfrm>
          <a:prstGeom prst="rect">
            <a:avLst/>
          </a:prstGeom>
          <a:noFill/>
        </p:spPr>
        <p:txBody>
          <a:bodyPr wrap="square" rtlCol="0">
            <a:spAutoFit/>
          </a:bodyPr>
          <a:lstStyle/>
          <a:p>
            <a:pPr marL="274320" indent="-274320">
              <a:spcBef>
                <a:spcPts val="200"/>
              </a:spcBef>
              <a:buFont typeface="Arial" charset="0"/>
              <a:buChar char="•"/>
            </a:pPr>
            <a:r>
              <a:rPr lang="en-US" dirty="0"/>
              <a:t>Carcinogenic.</a:t>
            </a:r>
          </a:p>
          <a:p>
            <a:pPr marL="274320" indent="-274320">
              <a:spcBef>
                <a:spcPts val="200"/>
              </a:spcBef>
              <a:buFont typeface="Arial" charset="0"/>
              <a:buChar char="•"/>
            </a:pPr>
            <a:r>
              <a:rPr lang="en-US" dirty="0"/>
              <a:t>The threat to wildlife - especially birds – has almost led to the extinction of a bald eagle population.</a:t>
            </a:r>
          </a:p>
        </p:txBody>
      </p:sp>
      <p:pic>
        <p:nvPicPr>
          <p:cNvPr id="9" name="pasted-image.png"/>
          <p:cNvPicPr/>
          <p:nvPr/>
        </p:nvPicPr>
        <p:blipFill>
          <a:blip r:embed="rId4">
            <a:extLst/>
          </a:blip>
          <a:stretch>
            <a:fillRect/>
          </a:stretch>
        </p:blipFill>
        <p:spPr>
          <a:xfrm>
            <a:off x="7187888" y="2548131"/>
            <a:ext cx="3946187" cy="3094809"/>
          </a:xfrm>
          <a:prstGeom prst="rect">
            <a:avLst/>
          </a:prstGeom>
          <a:ln w="57150">
            <a:solidFill>
              <a:srgbClr val="002060"/>
            </a:solidFill>
            <a:miter lim="400000"/>
          </a:ln>
        </p:spPr>
      </p:pic>
      <p:sp>
        <p:nvSpPr>
          <p:cNvPr id="11" name="Retângulo 10">
            <a:extLst>
              <a:ext uri="{FF2B5EF4-FFF2-40B4-BE49-F238E27FC236}">
                <a16:creationId xmlns:a16="http://schemas.microsoft.com/office/drawing/2014/main" id="{04536745-4198-4F35-A81D-02FDE76154BA}"/>
              </a:ext>
            </a:extLst>
          </p:cNvPr>
          <p:cNvSpPr/>
          <p:nvPr/>
        </p:nvSpPr>
        <p:spPr>
          <a:xfrm>
            <a:off x="811781" y="2318303"/>
            <a:ext cx="6006359" cy="16838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79972" y="1564435"/>
            <a:ext cx="3030701" cy="461665"/>
          </a:xfrm>
          <a:prstGeom prst="rect">
            <a:avLst/>
          </a:prstGeom>
        </p:spPr>
        <p:txBody>
          <a:bodyPr wrap="none">
            <a:spAutoFit/>
          </a:bodyPr>
          <a:lstStyle/>
          <a:p>
            <a:pPr marL="91440" algn="ctr">
              <a:spcBef>
                <a:spcPct val="0"/>
              </a:spcBef>
            </a:pPr>
            <a:r>
              <a:rPr lang="en-US" altLang="x-none" sz="2400" b="1" dirty="0">
                <a:solidFill>
                  <a:srgbClr val="002060"/>
                </a:solidFill>
              </a:rPr>
              <a:t>Case study: </a:t>
            </a:r>
            <a:r>
              <a:rPr lang="en-US" altLang="x-none" sz="2400" dirty="0">
                <a:solidFill>
                  <a:srgbClr val="002060"/>
                </a:solidFill>
              </a:rPr>
              <a:t>Pesticides</a:t>
            </a:r>
          </a:p>
        </p:txBody>
      </p:sp>
      <p:sp>
        <p:nvSpPr>
          <p:cNvPr id="2" name="TextBox 1">
            <a:extLst>
              <a:ext uri="{FF2B5EF4-FFF2-40B4-BE49-F238E27FC236}">
                <a16:creationId xmlns:a16="http://schemas.microsoft.com/office/drawing/2014/main" id="{3FADA120-1E32-4207-8B68-16CED49A3643}"/>
              </a:ext>
            </a:extLst>
          </p:cNvPr>
          <p:cNvSpPr txBox="1"/>
          <p:nvPr/>
        </p:nvSpPr>
        <p:spPr>
          <a:xfrm>
            <a:off x="8221287" y="6334299"/>
            <a:ext cx="3854336" cy="430887"/>
          </a:xfrm>
          <a:prstGeom prst="rect">
            <a:avLst/>
          </a:prstGeom>
          <a:noFill/>
        </p:spPr>
        <p:txBody>
          <a:bodyPr wrap="square" rtlCol="0">
            <a:spAutoFit/>
          </a:bodyPr>
          <a:lstStyle/>
          <a:p>
            <a:r>
              <a:rPr lang="en-US" sz="1100" dirty="0">
                <a:solidFill>
                  <a:schemeClr val="bg1">
                    <a:lumMod val="65000"/>
                  </a:schemeClr>
                </a:solidFill>
              </a:rPr>
              <a:t>Image Source: http://www.avoidingregret.com/2014/06/photo-essay-eggs-and-nests-of-bird.html</a:t>
            </a:r>
          </a:p>
        </p:txBody>
      </p:sp>
      <p:sp>
        <p:nvSpPr>
          <p:cNvPr id="12" name="TextBox 11">
            <a:extLst>
              <a:ext uri="{FF2B5EF4-FFF2-40B4-BE49-F238E27FC236}">
                <a16:creationId xmlns:a16="http://schemas.microsoft.com/office/drawing/2014/main" id="{174AC81D-96C7-4D22-8A5D-438228B726E4}"/>
              </a:ext>
            </a:extLst>
          </p:cNvPr>
          <p:cNvSpPr txBox="1"/>
          <p:nvPr/>
        </p:nvSpPr>
        <p:spPr>
          <a:xfrm>
            <a:off x="741661" y="543541"/>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Tree>
    <p:extLst>
      <p:ext uri="{BB962C8B-B14F-4D97-AF65-F5344CB8AC3E}">
        <p14:creationId xmlns:p14="http://schemas.microsoft.com/office/powerpoint/2010/main" val="425731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7"/>
          <p:cNvSpPr txBox="1">
            <a:spLocks noChangeArrowheads="1"/>
          </p:cNvSpPr>
          <p:nvPr/>
        </p:nvSpPr>
        <p:spPr>
          <a:xfrm>
            <a:off x="838200" y="2057400"/>
            <a:ext cx="10356574" cy="4141519"/>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0" indent="-298450"/>
            <a:r>
              <a:rPr lang="en-US" altLang="x-none" sz="2200" dirty="0">
                <a:ea typeface="ＭＳ Ｐゴシック" charset="-128"/>
              </a:rPr>
              <a:t>Entire industries are geared toward cleaning up after wasteful chemical syntheses</a:t>
            </a:r>
          </a:p>
          <a:p>
            <a:pPr marL="298450" indent="-298450"/>
            <a:r>
              <a:rPr lang="en-US" altLang="x-none" sz="2200" dirty="0">
                <a:ea typeface="ＭＳ Ｐゴシック" charset="-128"/>
              </a:rPr>
              <a:t>Today’</a:t>
            </a:r>
            <a:r>
              <a:rPr lang="en-US" altLang="ja-JP" sz="2200" dirty="0">
                <a:ea typeface="ＭＳ Ｐゴシック" charset="-128"/>
              </a:rPr>
              <a:t>s scientific literature is filled with synthetic pathways that are inefficient in terms of design</a:t>
            </a:r>
          </a:p>
          <a:p>
            <a:pPr marL="298450" indent="-298450"/>
            <a:r>
              <a:rPr lang="en-US" altLang="x-none" sz="2200" dirty="0">
                <a:ea typeface="ＭＳ Ｐゴシック" charset="-128"/>
              </a:rPr>
              <a:t>Reagents are seldom selected with regard to hazard</a:t>
            </a:r>
          </a:p>
          <a:p>
            <a:pPr marL="298450" indent="-298450"/>
            <a:r>
              <a:rPr lang="en-US" altLang="x-none" sz="2200" dirty="0">
                <a:ea typeface="ＭＳ Ｐゴシック" charset="-128"/>
              </a:rPr>
              <a:t>Industrial chemicals do not have minimal hazard as a performance criterion</a:t>
            </a:r>
          </a:p>
          <a:p>
            <a:pPr marL="298450" indent="-298450"/>
            <a:r>
              <a:rPr lang="en-US" altLang="x-none" sz="2200" dirty="0">
                <a:ea typeface="ＭＳ Ｐゴシック" charset="-128"/>
              </a:rPr>
              <a:t>Persistence of chemicals in the biosphere and in our bodies is a major global health issue (250 chemicals are still present since 1945)</a:t>
            </a:r>
            <a:endParaRPr lang="en-US" altLang="x-none" sz="2200" dirty="0">
              <a:ea typeface="ＭＳ Ｐゴシック" charset="-128"/>
              <a:cs typeface="Calibri"/>
            </a:endParaRPr>
          </a:p>
          <a:p>
            <a:pPr marL="298450" indent="-298450"/>
            <a:r>
              <a:rPr lang="en-US" altLang="x-none" sz="2200" dirty="0">
                <a:ea typeface="ＭＳ Ｐゴシック" charset="-128"/>
              </a:rPr>
              <a:t>The vast majority of organic chemicals are made by depleting (non-renewable) feedstocks</a:t>
            </a:r>
          </a:p>
          <a:p>
            <a:pPr marL="298450" indent="-298450"/>
            <a:r>
              <a:rPr lang="en-US" altLang="x-none" sz="2200" dirty="0">
                <a:ea typeface="ＭＳ Ｐゴシック" charset="-128"/>
              </a:rPr>
              <a:t>Our chemical industry deals with safety through engineering and security through barricades.</a:t>
            </a:r>
          </a:p>
        </p:txBody>
      </p:sp>
      <p:sp>
        <p:nvSpPr>
          <p:cNvPr id="2" name="TextBox 1"/>
          <p:cNvSpPr txBox="1"/>
          <p:nvPr/>
        </p:nvSpPr>
        <p:spPr>
          <a:xfrm>
            <a:off x="838200" y="1595735"/>
            <a:ext cx="1528047" cy="461665"/>
          </a:xfrm>
          <a:prstGeom prst="rect">
            <a:avLst/>
          </a:prstGeom>
          <a:noFill/>
        </p:spPr>
        <p:txBody>
          <a:bodyPr wrap="none" rtlCol="0">
            <a:spAutoFit/>
          </a:bodyPr>
          <a:lstStyle/>
          <a:p>
            <a:r>
              <a:rPr lang="en-US" altLang="x-none" sz="2400" b="1" dirty="0">
                <a:ea typeface="ＭＳ Ｐゴシック" charset="-128"/>
              </a:rPr>
              <a:t>Currently: </a:t>
            </a:r>
            <a:endParaRPr lang="en-US" sz="2400" b="1" dirty="0">
              <a:solidFill>
                <a:srgbClr val="002060"/>
              </a:solidFill>
            </a:endParaRPr>
          </a:p>
        </p:txBody>
      </p:sp>
      <p:sp>
        <p:nvSpPr>
          <p:cNvPr id="3" name="Title 2">
            <a:extLst>
              <a:ext uri="{FF2B5EF4-FFF2-40B4-BE49-F238E27FC236}">
                <a16:creationId xmlns:a16="http://schemas.microsoft.com/office/drawing/2014/main" id="{3836F07A-2DD6-1342-9B62-CF71E1A9DCD5}"/>
              </a:ext>
            </a:extLst>
          </p:cNvPr>
          <p:cNvSpPr>
            <a:spLocks noGrp="1"/>
          </p:cNvSpPr>
          <p:nvPr>
            <p:ph type="title"/>
          </p:nvPr>
        </p:nvSpPr>
        <p:spPr/>
        <p:txBody>
          <a:bodyPr>
            <a:normAutofit/>
          </a:bodyPr>
          <a:lstStyle/>
          <a:p>
            <a:r>
              <a:rPr lang="en-US" sz="4000" dirty="0">
                <a:latin typeface="+mn-lt"/>
              </a:rPr>
              <a:t>Isn’t This How It’s Done Now?</a:t>
            </a:r>
          </a:p>
        </p:txBody>
      </p:sp>
    </p:spTree>
    <p:extLst>
      <p:ext uri="{BB962C8B-B14F-4D97-AF65-F5344CB8AC3E}">
        <p14:creationId xmlns:p14="http://schemas.microsoft.com/office/powerpoint/2010/main" val="192773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988662" y="2274356"/>
            <a:ext cx="5845629" cy="196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indent="0">
              <a:spcBef>
                <a:spcPct val="20000"/>
              </a:spcBef>
              <a:buClr>
                <a:schemeClr val="tx2"/>
              </a:buClr>
              <a:buSzPct val="75000"/>
            </a:pPr>
            <a:r>
              <a:rPr lang="en-US" altLang="x-none" sz="1800" b="1" i="1" dirty="0">
                <a:latin typeface="Calibri Regular" charset="0"/>
              </a:rPr>
              <a:t>Alternative (and natural) use of </a:t>
            </a:r>
            <a:r>
              <a:rPr lang="en-US" altLang="x-none" sz="1800" b="1" i="1" dirty="0" err="1">
                <a:latin typeface="Calibri Regular" charset="0"/>
              </a:rPr>
              <a:t>Spinosad</a:t>
            </a:r>
            <a:r>
              <a:rPr lang="en-US" altLang="x-none" sz="1800" b="1" dirty="0">
                <a:latin typeface="Calibri Regular" charset="0"/>
              </a:rPr>
              <a:t> for insect control:</a:t>
            </a:r>
          </a:p>
          <a:p>
            <a:pPr marL="400050" lvl="1" indent="-227013">
              <a:spcBef>
                <a:spcPts val="200"/>
              </a:spcBef>
              <a:buClr>
                <a:schemeClr val="tx1"/>
              </a:buClr>
              <a:buSzPct val="75000"/>
              <a:buFont typeface="Arial" charset="0"/>
              <a:buChar char="•"/>
            </a:pPr>
            <a:r>
              <a:rPr lang="en-US" altLang="x-none" sz="1800" dirty="0">
                <a:latin typeface="Calibri Regular" charset="0"/>
              </a:rPr>
              <a:t>Produced by bacteria </a:t>
            </a:r>
            <a:r>
              <a:rPr lang="en-US" altLang="x-none" sz="1800" i="1" dirty="0" err="1">
                <a:latin typeface="Calibri Regular" charset="0"/>
              </a:rPr>
              <a:t>Saccharopolyspora</a:t>
            </a:r>
            <a:r>
              <a:rPr lang="en-US" altLang="x-none" sz="1800" i="1" dirty="0">
                <a:latin typeface="Calibri Regular" charset="0"/>
              </a:rPr>
              <a:t> </a:t>
            </a:r>
            <a:r>
              <a:rPr lang="en-US" altLang="x-none" sz="1800" i="1" dirty="0" err="1">
                <a:latin typeface="Calibri Regular" charset="0"/>
              </a:rPr>
              <a:t>spinosa</a:t>
            </a:r>
            <a:r>
              <a:rPr lang="en-US" altLang="x-none" sz="1800" i="1" dirty="0">
                <a:latin typeface="Calibri Regular" charset="0"/>
              </a:rPr>
              <a:t>.</a:t>
            </a:r>
          </a:p>
          <a:p>
            <a:pPr marL="400050" lvl="1" indent="-227013">
              <a:spcBef>
                <a:spcPts val="200"/>
              </a:spcBef>
              <a:buClr>
                <a:schemeClr val="tx1"/>
              </a:buClr>
              <a:buSzPct val="75000"/>
              <a:buFont typeface="Arial" charset="0"/>
              <a:buChar char="•"/>
            </a:pPr>
            <a:r>
              <a:rPr lang="en-US" altLang="x-none" sz="1800" dirty="0">
                <a:latin typeface="Calibri Regular" charset="0"/>
              </a:rPr>
              <a:t>Isolated from Caribbean soil samples (sugar mill).</a:t>
            </a:r>
          </a:p>
          <a:p>
            <a:pPr marL="400050" lvl="1" indent="-227013">
              <a:spcBef>
                <a:spcPts val="200"/>
              </a:spcBef>
              <a:buClr>
                <a:schemeClr val="tx1"/>
              </a:buClr>
              <a:buSzPct val="75000"/>
              <a:buFont typeface="Arial" charset="0"/>
              <a:buChar char="•"/>
            </a:pPr>
            <a:r>
              <a:rPr lang="en-US" altLang="x-none" sz="1800" dirty="0">
                <a:latin typeface="Calibri Regular" charset="0"/>
              </a:rPr>
              <a:t>It selectively targets nervous system of insects.</a:t>
            </a:r>
          </a:p>
          <a:p>
            <a:pPr marL="400050" lvl="1" indent="-227013">
              <a:spcBef>
                <a:spcPts val="200"/>
              </a:spcBef>
              <a:buClr>
                <a:schemeClr val="tx1"/>
              </a:buClr>
              <a:buSzPct val="75000"/>
              <a:buFont typeface="Arial" charset="0"/>
              <a:buChar char="•"/>
            </a:pPr>
            <a:r>
              <a:rPr lang="en-US" altLang="x-none" sz="1800" dirty="0">
                <a:latin typeface="Calibri Regular" charset="0"/>
              </a:rPr>
              <a:t>Demonstrates high selectivity, </a:t>
            </a:r>
            <a:r>
              <a:rPr lang="en-US" sz="1800" dirty="0">
                <a:latin typeface="Calibri Regular" charset="0"/>
              </a:rPr>
              <a:t>low mammalian toxicity, and a good environmental profile.</a:t>
            </a:r>
            <a:endParaRPr lang="en-US" altLang="x-none" sz="1800" dirty="0">
              <a:latin typeface="Calibri Regular" charset="0"/>
            </a:endParaRPr>
          </a:p>
          <a:p>
            <a:pPr lvl="1">
              <a:spcBef>
                <a:spcPct val="20000"/>
              </a:spcBef>
              <a:buClr>
                <a:srgbClr val="33CC33"/>
              </a:buClr>
              <a:buSzPct val="75000"/>
              <a:buFont typeface="Wingdings" charset="2"/>
              <a:buNone/>
            </a:pPr>
            <a:r>
              <a:rPr lang="en-US" altLang="x-none" sz="2000" dirty="0">
                <a:latin typeface="Calibri Regular" charset="0"/>
              </a:rPr>
              <a:t>					</a:t>
            </a:r>
            <a:r>
              <a:rPr lang="en-US" altLang="x-none" dirty="0">
                <a:latin typeface="Calibri Regular" charset="0"/>
              </a:rPr>
              <a:t>			</a:t>
            </a:r>
          </a:p>
        </p:txBody>
      </p:sp>
      <p:graphicFrame>
        <p:nvGraphicFramePr>
          <p:cNvPr id="88067" name="Object 2">
            <a:hlinkClick r:id="" action="ppaction://ole?verb=0"/>
          </p:cNvPr>
          <p:cNvGraphicFramePr>
            <a:graphicFrameLocks/>
          </p:cNvGraphicFramePr>
          <p:nvPr>
            <p:extLst>
              <p:ext uri="{D42A27DB-BD31-4B8C-83A1-F6EECF244321}">
                <p14:modId xmlns:p14="http://schemas.microsoft.com/office/powerpoint/2010/main" val="822642848"/>
              </p:ext>
            </p:extLst>
          </p:nvPr>
        </p:nvGraphicFramePr>
        <p:xfrm>
          <a:off x="7406452" y="3608344"/>
          <a:ext cx="4022725" cy="2036272"/>
        </p:xfrm>
        <a:graphic>
          <a:graphicData uri="http://schemas.openxmlformats.org/presentationml/2006/ole">
            <mc:AlternateContent xmlns:mc="http://schemas.openxmlformats.org/markup-compatibility/2006">
              <mc:Choice xmlns:v="urn:schemas-microsoft-com:vml" Requires="v">
                <p:oleObj spid="_x0000_s67659" name="ISIS/Draw Sketch" r:id="rId4" imgW="4838700" imgH="2336800" progId="ISISServer">
                  <p:embed/>
                </p:oleObj>
              </mc:Choice>
              <mc:Fallback>
                <p:oleObj name="ISIS/Draw Sketch" r:id="rId4" imgW="4838700" imgH="2336800" progId="ISISServer">
                  <p:embed/>
                  <p:pic>
                    <p:nvPicPr>
                      <p:cNvPr id="88067" name="Object 2">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7406452" y="3608344"/>
                        <a:ext cx="4022725" cy="2036272"/>
                      </a:xfrm>
                      <a:prstGeom prst="rect">
                        <a:avLst/>
                      </a:prstGeom>
                      <a:noFill/>
                      <a:ln>
                        <a:noFill/>
                      </a:ln>
                      <a:effectLst/>
                      <a:extLst/>
                    </p:spPr>
                  </p:pic>
                </p:oleObj>
              </mc:Fallback>
            </mc:AlternateContent>
          </a:graphicData>
        </a:graphic>
      </p:graphicFrame>
      <p:sp>
        <p:nvSpPr>
          <p:cNvPr id="2" name="TextBox 1"/>
          <p:cNvSpPr txBox="1"/>
          <p:nvPr/>
        </p:nvSpPr>
        <p:spPr>
          <a:xfrm>
            <a:off x="10484770" y="6460295"/>
            <a:ext cx="1519583" cy="307777"/>
          </a:xfrm>
          <a:prstGeom prst="rect">
            <a:avLst/>
          </a:prstGeom>
          <a:noFill/>
        </p:spPr>
        <p:txBody>
          <a:bodyPr wrap="none" rtlCol="0">
            <a:spAutoFit/>
          </a:bodyPr>
          <a:lstStyle/>
          <a:p>
            <a:pPr marL="0" lvl="1"/>
            <a:r>
              <a:rPr lang="en-US" altLang="x-none" sz="1400" dirty="0">
                <a:solidFill>
                  <a:schemeClr val="bg1">
                    <a:lumMod val="50000"/>
                  </a:schemeClr>
                </a:solidFill>
              </a:rPr>
              <a:t>Dow </a:t>
            </a:r>
            <a:r>
              <a:rPr lang="en-US" altLang="x-none" sz="1400" dirty="0" err="1">
                <a:solidFill>
                  <a:schemeClr val="bg1">
                    <a:lumMod val="50000"/>
                  </a:schemeClr>
                </a:solidFill>
              </a:rPr>
              <a:t>AgroSciences</a:t>
            </a:r>
            <a:endParaRPr lang="en-US" altLang="x-none" sz="1400" dirty="0">
              <a:solidFill>
                <a:schemeClr val="bg1">
                  <a:lumMod val="50000"/>
                </a:schemeClr>
              </a:solidFill>
            </a:endParaRPr>
          </a:p>
        </p:txBody>
      </p:sp>
      <p:sp>
        <p:nvSpPr>
          <p:cNvPr id="6" name="Retângulo 5">
            <a:extLst>
              <a:ext uri="{FF2B5EF4-FFF2-40B4-BE49-F238E27FC236}">
                <a16:creationId xmlns:a16="http://schemas.microsoft.com/office/drawing/2014/main" id="{2BE9B29D-D3CA-4C17-A35C-8E693D8BCB4C}"/>
              </a:ext>
            </a:extLst>
          </p:cNvPr>
          <p:cNvSpPr/>
          <p:nvPr/>
        </p:nvSpPr>
        <p:spPr>
          <a:xfrm>
            <a:off x="923346" y="2181361"/>
            <a:ext cx="6040161" cy="206080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48" descr="езултат слика за saccharopolyspora spinosa"/>
          <p:cNvSpPr>
            <a:spLocks noChangeAspect="1" noChangeArrowheads="1"/>
          </p:cNvSpPr>
          <p:nvPr/>
        </p:nvSpPr>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6"/>
          <a:stretch>
            <a:fillRect/>
          </a:stretch>
        </p:blipFill>
        <p:spPr>
          <a:xfrm>
            <a:off x="2111272" y="4465190"/>
            <a:ext cx="3664308" cy="1099292"/>
          </a:xfrm>
          <a:prstGeom prst="rect">
            <a:avLst/>
          </a:prstGeom>
          <a:ln w="57150">
            <a:solidFill>
              <a:srgbClr val="002060"/>
            </a:solidFill>
          </a:ln>
        </p:spPr>
      </p:pic>
      <p:sp>
        <p:nvSpPr>
          <p:cNvPr id="5" name="Rectangle 4"/>
          <p:cNvSpPr/>
          <p:nvPr/>
        </p:nvSpPr>
        <p:spPr>
          <a:xfrm>
            <a:off x="2687166" y="5564482"/>
            <a:ext cx="2448619" cy="307777"/>
          </a:xfrm>
          <a:prstGeom prst="rect">
            <a:avLst/>
          </a:prstGeom>
        </p:spPr>
        <p:txBody>
          <a:bodyPr wrap="none">
            <a:spAutoFit/>
          </a:bodyPr>
          <a:lstStyle/>
          <a:p>
            <a:pPr marL="290513" lvl="1">
              <a:spcBef>
                <a:spcPct val="20000"/>
              </a:spcBef>
              <a:buClr>
                <a:schemeClr val="tx1"/>
              </a:buClr>
              <a:buSzPct val="75000"/>
            </a:pPr>
            <a:r>
              <a:rPr lang="en-US" altLang="x-none" sz="1400" i="1" dirty="0" err="1">
                <a:latin typeface="Calibri Regular" charset="0"/>
              </a:rPr>
              <a:t>Saccharopolyspora</a:t>
            </a:r>
            <a:r>
              <a:rPr lang="en-US" altLang="x-none" sz="1400" i="1" dirty="0">
                <a:latin typeface="Calibri Regular" charset="0"/>
              </a:rPr>
              <a:t> </a:t>
            </a:r>
            <a:r>
              <a:rPr lang="en-US" altLang="x-none" sz="1400" i="1" dirty="0" err="1">
                <a:latin typeface="Calibri Regular" charset="0"/>
              </a:rPr>
              <a:t>spinosa</a:t>
            </a:r>
            <a:endParaRPr lang="en-US" altLang="x-none" sz="1400" i="1" dirty="0">
              <a:latin typeface="Calibri Regular" charset="0"/>
            </a:endParaRPr>
          </a:p>
        </p:txBody>
      </p:sp>
      <p:sp>
        <p:nvSpPr>
          <p:cNvPr id="13" name="Rectangle 12"/>
          <p:cNvSpPr/>
          <p:nvPr/>
        </p:nvSpPr>
        <p:spPr>
          <a:xfrm>
            <a:off x="8074525" y="1797784"/>
            <a:ext cx="2686577" cy="1508105"/>
          </a:xfrm>
          <a:prstGeom prst="rect">
            <a:avLst/>
          </a:prstGeom>
          <a:noFill/>
          <a:ln w="41275">
            <a:solidFill>
              <a:srgbClr val="FF0000"/>
            </a:solidFill>
          </a:ln>
        </p:spPr>
        <p:txBody>
          <a:bodyPr wrap="square">
            <a:spAutoFit/>
          </a:bodyPr>
          <a:lstStyle/>
          <a:p>
            <a:pPr algn="ctr"/>
            <a:r>
              <a:rPr lang="en-US" b="1" dirty="0"/>
              <a:t>Toxicity scorecard</a:t>
            </a:r>
          </a:p>
          <a:p>
            <a:pPr algn="ctr"/>
            <a:endParaRPr lang="en-US" sz="1000" dirty="0">
              <a:solidFill>
                <a:srgbClr val="FF0000"/>
              </a:solidFill>
            </a:endParaRPr>
          </a:p>
          <a:p>
            <a:pPr algn="ctr"/>
            <a:r>
              <a:rPr lang="en-US" sz="1600" b="1" dirty="0">
                <a:solidFill>
                  <a:schemeClr val="accent6">
                    <a:lumMod val="75000"/>
                  </a:schemeClr>
                </a:solidFill>
                <a:latin typeface="Arial" charset="0"/>
                <a:ea typeface="Arial" charset="0"/>
                <a:cs typeface="Arial" charset="0"/>
              </a:rPr>
              <a:t>Rat: LD</a:t>
            </a:r>
            <a:r>
              <a:rPr lang="en-US" sz="1600" b="1" baseline="-25000" dirty="0">
                <a:solidFill>
                  <a:schemeClr val="accent6">
                    <a:lumMod val="75000"/>
                  </a:schemeClr>
                </a:solidFill>
                <a:latin typeface="Arial" charset="0"/>
                <a:ea typeface="Arial" charset="0"/>
                <a:cs typeface="Arial" charset="0"/>
              </a:rPr>
              <a:t>50</a:t>
            </a:r>
            <a:r>
              <a:rPr lang="en-US" sz="1600" b="1" dirty="0">
                <a:solidFill>
                  <a:schemeClr val="accent6">
                    <a:lumMod val="75000"/>
                  </a:schemeClr>
                </a:solidFill>
                <a:latin typeface="Arial" charset="0"/>
                <a:ea typeface="Arial" charset="0"/>
                <a:cs typeface="Arial" charset="0"/>
              </a:rPr>
              <a:t>&gt;5000 mg/kg</a:t>
            </a:r>
          </a:p>
          <a:p>
            <a:pPr algn="ctr"/>
            <a:r>
              <a:rPr lang="en-US" sz="1600" b="1" dirty="0">
                <a:solidFill>
                  <a:schemeClr val="accent6">
                    <a:lumMod val="75000"/>
                  </a:schemeClr>
                </a:solidFill>
                <a:latin typeface="Arial" charset="0"/>
                <a:ea typeface="Arial" charset="0"/>
                <a:cs typeface="Arial" charset="0"/>
              </a:rPr>
              <a:t>Duck: LD</a:t>
            </a:r>
            <a:r>
              <a:rPr lang="en-US" sz="1600" b="1" baseline="-25000" dirty="0">
                <a:solidFill>
                  <a:schemeClr val="accent6">
                    <a:lumMod val="75000"/>
                  </a:schemeClr>
                </a:solidFill>
                <a:latin typeface="Arial" charset="0"/>
                <a:ea typeface="Arial" charset="0"/>
                <a:cs typeface="Arial" charset="0"/>
              </a:rPr>
              <a:t>50</a:t>
            </a:r>
            <a:r>
              <a:rPr lang="en-US" sz="1600" b="1" dirty="0">
                <a:solidFill>
                  <a:schemeClr val="accent6">
                    <a:lumMod val="75000"/>
                  </a:schemeClr>
                </a:solidFill>
                <a:latin typeface="Arial" charset="0"/>
                <a:ea typeface="Arial" charset="0"/>
                <a:cs typeface="Arial" charset="0"/>
              </a:rPr>
              <a:t>&gt;5000 mg/kg</a:t>
            </a:r>
          </a:p>
          <a:p>
            <a:pPr algn="ctr"/>
            <a:r>
              <a:rPr lang="en-US" sz="1600" b="1" dirty="0">
                <a:solidFill>
                  <a:schemeClr val="accent6">
                    <a:lumMod val="75000"/>
                  </a:schemeClr>
                </a:solidFill>
                <a:latin typeface="Arial" charset="0"/>
                <a:ea typeface="Arial" charset="0"/>
                <a:cs typeface="Arial" charset="0"/>
              </a:rPr>
              <a:t>Fish: </a:t>
            </a:r>
            <a:r>
              <a:rPr lang="mr-IN" sz="1600" b="1" dirty="0">
                <a:solidFill>
                  <a:schemeClr val="accent6">
                    <a:lumMod val="75000"/>
                  </a:schemeClr>
                </a:solidFill>
                <a:latin typeface="Arial" charset="0"/>
                <a:ea typeface="Arial" charset="0"/>
                <a:cs typeface="Arial" charset="0"/>
              </a:rPr>
              <a:t>LC</a:t>
            </a:r>
            <a:r>
              <a:rPr lang="mr-IN" sz="1600" b="1" baseline="-25000" dirty="0">
                <a:solidFill>
                  <a:schemeClr val="accent6">
                    <a:lumMod val="75000"/>
                  </a:schemeClr>
                </a:solidFill>
                <a:latin typeface="Arial" charset="0"/>
                <a:ea typeface="Arial" charset="0"/>
                <a:cs typeface="Arial" charset="0"/>
              </a:rPr>
              <a:t>50-96h</a:t>
            </a:r>
            <a:r>
              <a:rPr lang="mr-IN" sz="1600" b="1" dirty="0">
                <a:solidFill>
                  <a:schemeClr val="accent6">
                    <a:lumMod val="75000"/>
                  </a:schemeClr>
                </a:solidFill>
                <a:latin typeface="Arial" charset="0"/>
                <a:ea typeface="Arial" charset="0"/>
                <a:cs typeface="Arial" charset="0"/>
              </a:rPr>
              <a:t>=30.0 </a:t>
            </a:r>
            <a:r>
              <a:rPr lang="mr-IN" sz="1600" b="1" dirty="0" err="1">
                <a:solidFill>
                  <a:schemeClr val="accent6">
                    <a:lumMod val="75000"/>
                  </a:schemeClr>
                </a:solidFill>
                <a:latin typeface="Arial" charset="0"/>
                <a:ea typeface="Arial" charset="0"/>
                <a:cs typeface="Arial" charset="0"/>
              </a:rPr>
              <a:t>mg</a:t>
            </a:r>
            <a:r>
              <a:rPr lang="mr-IN" sz="1600" b="1" dirty="0">
                <a:solidFill>
                  <a:schemeClr val="accent6">
                    <a:lumMod val="75000"/>
                  </a:schemeClr>
                </a:solidFill>
                <a:latin typeface="Arial" charset="0"/>
                <a:ea typeface="Arial" charset="0"/>
                <a:cs typeface="Arial" charset="0"/>
              </a:rPr>
              <a:t>/</a:t>
            </a:r>
            <a:r>
              <a:rPr lang="en-US" sz="1600" b="1" dirty="0">
                <a:solidFill>
                  <a:schemeClr val="accent6">
                    <a:lumMod val="75000"/>
                  </a:schemeClr>
                </a:solidFill>
                <a:latin typeface="Arial" charset="0"/>
                <a:ea typeface="Arial" charset="0"/>
                <a:cs typeface="Arial" charset="0"/>
              </a:rPr>
              <a:t>L</a:t>
            </a:r>
          </a:p>
          <a:p>
            <a:pPr algn="ctr"/>
            <a:r>
              <a:rPr lang="en-US" sz="1600" b="1" dirty="0">
                <a:solidFill>
                  <a:srgbClr val="FF0000"/>
                </a:solidFill>
                <a:latin typeface="Arial" charset="0"/>
                <a:ea typeface="Arial" charset="0"/>
                <a:cs typeface="Arial" charset="0"/>
              </a:rPr>
              <a:t>Bee: </a:t>
            </a:r>
            <a:r>
              <a:rPr lang="de-DE" sz="1600" b="1" dirty="0">
                <a:solidFill>
                  <a:srgbClr val="FF0000"/>
                </a:solidFill>
                <a:latin typeface="Arial" charset="0"/>
                <a:ea typeface="Arial" charset="0"/>
                <a:cs typeface="Arial" charset="0"/>
              </a:rPr>
              <a:t>LD</a:t>
            </a:r>
            <a:r>
              <a:rPr lang="de-DE" sz="1600" b="1" baseline="-25000" dirty="0">
                <a:solidFill>
                  <a:srgbClr val="FF0000"/>
                </a:solidFill>
                <a:latin typeface="Arial" charset="0"/>
                <a:ea typeface="Arial" charset="0"/>
                <a:cs typeface="Arial" charset="0"/>
              </a:rPr>
              <a:t>50</a:t>
            </a:r>
            <a:r>
              <a:rPr lang="de-DE" sz="1600" b="1" dirty="0">
                <a:solidFill>
                  <a:srgbClr val="FF0000"/>
                </a:solidFill>
                <a:latin typeface="Arial" charset="0"/>
                <a:ea typeface="Arial" charset="0"/>
                <a:cs typeface="Arial" charset="0"/>
              </a:rPr>
              <a:t>=0.0025 mg/</a:t>
            </a:r>
            <a:r>
              <a:rPr lang="de-DE" sz="1600" b="1" dirty="0" err="1">
                <a:solidFill>
                  <a:srgbClr val="FF0000"/>
                </a:solidFill>
                <a:latin typeface="Arial" charset="0"/>
                <a:ea typeface="Arial" charset="0"/>
                <a:cs typeface="Arial" charset="0"/>
              </a:rPr>
              <a:t>bee</a:t>
            </a:r>
            <a:endParaRPr lang="en-US" sz="1600" b="1" dirty="0">
              <a:solidFill>
                <a:srgbClr val="FF0000"/>
              </a:solidFill>
              <a:latin typeface="Arial" charset="0"/>
              <a:ea typeface="Arial" charset="0"/>
              <a:cs typeface="Arial" charset="0"/>
            </a:endParaRPr>
          </a:p>
        </p:txBody>
      </p:sp>
      <p:sp>
        <p:nvSpPr>
          <p:cNvPr id="14" name="TextBox 13">
            <a:extLst>
              <a:ext uri="{FF2B5EF4-FFF2-40B4-BE49-F238E27FC236}">
                <a16:creationId xmlns:a16="http://schemas.microsoft.com/office/drawing/2014/main" id="{D55F0505-2B47-4554-9990-E695E2251612}"/>
              </a:ext>
            </a:extLst>
          </p:cNvPr>
          <p:cNvSpPr txBox="1"/>
          <p:nvPr/>
        </p:nvSpPr>
        <p:spPr>
          <a:xfrm>
            <a:off x="847741" y="466513"/>
            <a:ext cx="5725863"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Designing Safer Chemicals</a:t>
            </a:r>
          </a:p>
        </p:txBody>
      </p:sp>
      <p:sp>
        <p:nvSpPr>
          <p:cNvPr id="18" name="Rectangle 17">
            <a:extLst>
              <a:ext uri="{FF2B5EF4-FFF2-40B4-BE49-F238E27FC236}">
                <a16:creationId xmlns:a16="http://schemas.microsoft.com/office/drawing/2014/main" id="{B05713AE-14BC-49AC-BE52-8DFC3E1353B1}"/>
              </a:ext>
            </a:extLst>
          </p:cNvPr>
          <p:cNvSpPr/>
          <p:nvPr/>
        </p:nvSpPr>
        <p:spPr>
          <a:xfrm>
            <a:off x="679972" y="1564435"/>
            <a:ext cx="3030701" cy="461665"/>
          </a:xfrm>
          <a:prstGeom prst="rect">
            <a:avLst/>
          </a:prstGeom>
        </p:spPr>
        <p:txBody>
          <a:bodyPr wrap="none">
            <a:spAutoFit/>
          </a:bodyPr>
          <a:lstStyle/>
          <a:p>
            <a:pPr marL="91440" algn="ctr">
              <a:spcBef>
                <a:spcPct val="0"/>
              </a:spcBef>
            </a:pPr>
            <a:r>
              <a:rPr lang="en-US" altLang="x-none" sz="2400" b="1" dirty="0">
                <a:solidFill>
                  <a:srgbClr val="002060"/>
                </a:solidFill>
              </a:rPr>
              <a:t>Case study: </a:t>
            </a:r>
            <a:r>
              <a:rPr lang="en-US" altLang="x-none" sz="2400" dirty="0">
                <a:solidFill>
                  <a:srgbClr val="002060"/>
                </a:solidFill>
              </a:rPr>
              <a:t>Pesticides</a:t>
            </a:r>
          </a:p>
        </p:txBody>
      </p:sp>
    </p:spTree>
    <p:extLst>
      <p:ext uri="{BB962C8B-B14F-4D97-AF65-F5344CB8AC3E}">
        <p14:creationId xmlns:p14="http://schemas.microsoft.com/office/powerpoint/2010/main" val="18046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4510" y="467809"/>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
        <p:nvSpPr>
          <p:cNvPr id="7" name="Rectangle 6"/>
          <p:cNvSpPr/>
          <p:nvPr/>
        </p:nvSpPr>
        <p:spPr>
          <a:xfrm>
            <a:off x="1235678" y="3178732"/>
            <a:ext cx="9720644" cy="690638"/>
          </a:xfrm>
          <a:prstGeom prst="rect">
            <a:avLst/>
          </a:prstGeom>
        </p:spPr>
        <p:txBody>
          <a:bodyPr wrap="square">
            <a:spAutoFit/>
          </a:bodyPr>
          <a:lstStyle/>
          <a:p>
            <a:pPr marL="609600" indent="-609600" algn="ctr">
              <a:lnSpc>
                <a:spcPct val="80000"/>
              </a:lnSpc>
            </a:pPr>
            <a:r>
              <a:rPr lang="en-US" altLang="en-US" sz="2400" dirty="0">
                <a:ea typeface="ＭＳ Ｐゴシック" charset="-128"/>
              </a:rPr>
              <a:t>The use of auxiliary substances (solvents, separation agents, etc.) should be made unnecessary whenever possible and, when used, innocuous.</a:t>
            </a:r>
          </a:p>
        </p:txBody>
      </p:sp>
    </p:spTree>
    <p:extLst>
      <p:ext uri="{BB962C8B-B14F-4D97-AF65-F5344CB8AC3E}">
        <p14:creationId xmlns:p14="http://schemas.microsoft.com/office/powerpoint/2010/main" val="82048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8989" y="2014152"/>
            <a:ext cx="7482465" cy="3785652"/>
          </a:xfrm>
          <a:prstGeom prst="rect">
            <a:avLst/>
          </a:prstGeom>
          <a:noFill/>
        </p:spPr>
        <p:txBody>
          <a:bodyPr wrap="square" rtlCol="0">
            <a:spAutoFit/>
          </a:bodyPr>
          <a:lstStyle/>
          <a:p>
            <a:r>
              <a:rPr lang="en-US" sz="2000" dirty="0"/>
              <a:t>Solvents account for the vast majority of mass wasted in syntheses and processes.</a:t>
            </a:r>
            <a:r>
              <a:rPr lang="en-US" sz="2000" baseline="30000" dirty="0"/>
              <a:t> </a:t>
            </a:r>
            <a:r>
              <a:rPr lang="en-US" sz="2000" dirty="0"/>
              <a:t>Moreover, many conventional solvents are toxic, flammable, and/or corrosive. </a:t>
            </a:r>
          </a:p>
          <a:p>
            <a:endParaRPr lang="en-US" sz="2000" dirty="0"/>
          </a:p>
          <a:p>
            <a:r>
              <a:rPr lang="en-US" sz="2000" dirty="0"/>
              <a:t>Solvents volatility and solubility have contributed to air, water and land pollution, have increased the risk of worker exposure, and have led to serious accidents. </a:t>
            </a:r>
          </a:p>
          <a:p>
            <a:endParaRPr lang="en-US" sz="2000" dirty="0"/>
          </a:p>
          <a:p>
            <a:r>
              <a:rPr lang="en-US" sz="2000" dirty="0"/>
              <a:t>Recovery and reuse, when possible, is often associated with energy-intensive distillation and sometimes cross contamination. In an effort to address all those shortcomings, chemists have started to search for safer solutions.</a:t>
            </a:r>
            <a:r>
              <a:rPr lang="en-US" dirty="0"/>
              <a:t> </a:t>
            </a:r>
          </a:p>
        </p:txBody>
      </p:sp>
      <p:pic>
        <p:nvPicPr>
          <p:cNvPr id="28" name="Imagem 2">
            <a:extLst>
              <a:ext uri="{FF2B5EF4-FFF2-40B4-BE49-F238E27FC236}">
                <a16:creationId xmlns:a16="http://schemas.microsoft.com/office/drawing/2014/main" id="{844A2D09-DE0C-4616-9BF2-ACE6D49CEA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2060" y="1796943"/>
            <a:ext cx="2930729" cy="4220071"/>
          </a:xfrm>
          <a:prstGeom prst="rect">
            <a:avLst/>
          </a:prstGeom>
          <a:ln w="57150">
            <a:solidFill>
              <a:srgbClr val="006F88"/>
            </a:solidFill>
          </a:ln>
        </p:spPr>
      </p:pic>
      <p:sp>
        <p:nvSpPr>
          <p:cNvPr id="6" name="TextBox 5">
            <a:extLst>
              <a:ext uri="{FF2B5EF4-FFF2-40B4-BE49-F238E27FC236}">
                <a16:creationId xmlns:a16="http://schemas.microsoft.com/office/drawing/2014/main" id="{4D2DA13A-29BF-48B6-8DAD-728B20E98DD5}"/>
              </a:ext>
            </a:extLst>
          </p:cNvPr>
          <p:cNvSpPr txBox="1"/>
          <p:nvPr/>
        </p:nvSpPr>
        <p:spPr>
          <a:xfrm>
            <a:off x="888989" y="475974"/>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
        <p:nvSpPr>
          <p:cNvPr id="2" name="TextBox 1">
            <a:extLst>
              <a:ext uri="{FF2B5EF4-FFF2-40B4-BE49-F238E27FC236}">
                <a16:creationId xmlns:a16="http://schemas.microsoft.com/office/drawing/2014/main" id="{D44F4722-23D1-40DF-ABB1-8F58B667610E}"/>
              </a:ext>
            </a:extLst>
          </p:cNvPr>
          <p:cNvSpPr txBox="1"/>
          <p:nvPr/>
        </p:nvSpPr>
        <p:spPr>
          <a:xfrm>
            <a:off x="8544169" y="6453554"/>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rPr>
              <a:t>Image: Adobe Stock</a:t>
            </a:r>
          </a:p>
        </p:txBody>
      </p:sp>
    </p:spTree>
    <p:extLst>
      <p:ext uri="{BB962C8B-B14F-4D97-AF65-F5344CB8AC3E}">
        <p14:creationId xmlns:p14="http://schemas.microsoft.com/office/powerpoint/2010/main" val="85737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79844" y="1500421"/>
            <a:ext cx="8459957" cy="4674495"/>
            <a:chOff x="283571" y="674956"/>
            <a:chExt cx="8636000" cy="3814222"/>
          </a:xfrm>
        </p:grpSpPr>
        <p:sp>
          <p:nvSpPr>
            <p:cNvPr id="4" name="Text Box 4"/>
            <p:cNvSpPr txBox="1">
              <a:spLocks noChangeArrowheads="1"/>
            </p:cNvSpPr>
            <p:nvPr/>
          </p:nvSpPr>
          <p:spPr bwMode="auto">
            <a:xfrm>
              <a:off x="1659466" y="674956"/>
              <a:ext cx="5054600" cy="346249"/>
            </a:xfrm>
            <a:prstGeom prst="rect">
              <a:avLst/>
            </a:prstGeom>
            <a:noFill/>
            <a:ln w="9525">
              <a:noFill/>
              <a:miter lim="800000"/>
              <a:headEnd/>
              <a:tailEnd/>
            </a:ln>
            <a:effectLst/>
          </p:spPr>
          <p:txBody>
            <a:bodyPr wrap="square">
              <a:spAutoFit/>
            </a:bodyPr>
            <a:lstStyle/>
            <a:p>
              <a:pPr algn="ctr" eaLnBrk="0" hangingPunct="0">
                <a:spcBef>
                  <a:spcPct val="50000"/>
                </a:spcBef>
              </a:pPr>
              <a:r>
                <a:rPr lang="en-GB" sz="2400" dirty="0"/>
                <a:t>Problematic organic solvents</a:t>
              </a:r>
              <a:endParaRPr lang="en-GB" sz="2400" dirty="0">
                <a:latin typeface="Times New Roman" pitchFamily="18" charset="0"/>
              </a:endParaRPr>
            </a:p>
          </p:txBody>
        </p:sp>
        <p:sp>
          <p:nvSpPr>
            <p:cNvPr id="5" name="Line 5"/>
            <p:cNvSpPr>
              <a:spLocks noChangeShapeType="1"/>
            </p:cNvSpPr>
            <p:nvPr/>
          </p:nvSpPr>
          <p:spPr bwMode="auto">
            <a:xfrm>
              <a:off x="4191000" y="1071563"/>
              <a:ext cx="0" cy="1028700"/>
            </a:xfrm>
            <a:prstGeom prst="line">
              <a:avLst/>
            </a:prstGeom>
            <a:noFill/>
            <a:ln w="9525">
              <a:solidFill>
                <a:schemeClr val="tx1"/>
              </a:solidFill>
              <a:round/>
              <a:headEnd/>
              <a:tailEnd/>
            </a:ln>
            <a:effectLst/>
          </p:spPr>
          <p:txBody>
            <a:bodyPr wrap="none" anchor="ctr"/>
            <a:lstStyle/>
            <a:p>
              <a:endParaRPr lang="en-US"/>
            </a:p>
          </p:txBody>
        </p:sp>
        <p:sp>
          <p:nvSpPr>
            <p:cNvPr id="6" name="Line 6"/>
            <p:cNvSpPr>
              <a:spLocks noChangeShapeType="1"/>
            </p:cNvSpPr>
            <p:nvPr/>
          </p:nvSpPr>
          <p:spPr bwMode="auto">
            <a:xfrm>
              <a:off x="1431138" y="2100262"/>
              <a:ext cx="5892800" cy="0"/>
            </a:xfrm>
            <a:prstGeom prst="line">
              <a:avLst/>
            </a:prstGeom>
            <a:noFill/>
            <a:ln w="9525">
              <a:solidFill>
                <a:schemeClr val="tx1"/>
              </a:solidFill>
              <a:round/>
              <a:headEnd/>
              <a:tailEnd/>
            </a:ln>
            <a:effectLst/>
          </p:spPr>
          <p:txBody>
            <a:bodyPr wrap="none" anchor="ctr"/>
            <a:lstStyle/>
            <a:p>
              <a:endParaRPr lang="en-US"/>
            </a:p>
          </p:txBody>
        </p:sp>
        <p:sp>
          <p:nvSpPr>
            <p:cNvPr id="7" name="Line 7"/>
            <p:cNvSpPr>
              <a:spLocks noChangeShapeType="1"/>
            </p:cNvSpPr>
            <p:nvPr/>
          </p:nvSpPr>
          <p:spPr bwMode="auto">
            <a:xfrm>
              <a:off x="1447800" y="2100263"/>
              <a:ext cx="0" cy="1408317"/>
            </a:xfrm>
            <a:prstGeom prst="line">
              <a:avLst/>
            </a:prstGeom>
            <a:noFill/>
            <a:ln w="9525">
              <a:solidFill>
                <a:schemeClr val="tx1"/>
              </a:solidFill>
              <a:round/>
              <a:headEnd/>
              <a:tailEnd/>
            </a:ln>
            <a:effectLst/>
          </p:spPr>
          <p:txBody>
            <a:bodyPr wrap="none" anchor="ctr"/>
            <a:lstStyle/>
            <a:p>
              <a:endParaRPr lang="en-US"/>
            </a:p>
          </p:txBody>
        </p:sp>
        <p:sp>
          <p:nvSpPr>
            <p:cNvPr id="8" name="Line 8"/>
            <p:cNvSpPr>
              <a:spLocks noChangeShapeType="1"/>
            </p:cNvSpPr>
            <p:nvPr/>
          </p:nvSpPr>
          <p:spPr bwMode="auto">
            <a:xfrm>
              <a:off x="3175000" y="2100263"/>
              <a:ext cx="0" cy="2100263"/>
            </a:xfrm>
            <a:prstGeom prst="line">
              <a:avLst/>
            </a:prstGeom>
            <a:noFill/>
            <a:ln w="9525">
              <a:solidFill>
                <a:schemeClr val="tx1"/>
              </a:solidFill>
              <a:round/>
              <a:headEnd/>
              <a:tailEnd/>
            </a:ln>
            <a:effectLst/>
          </p:spPr>
          <p:txBody>
            <a:bodyPr wrap="none" anchor="ctr"/>
            <a:lstStyle/>
            <a:p>
              <a:endParaRPr lang="en-US"/>
            </a:p>
          </p:txBody>
        </p:sp>
        <p:sp>
          <p:nvSpPr>
            <p:cNvPr id="9" name="Line 9"/>
            <p:cNvSpPr>
              <a:spLocks noChangeShapeType="1"/>
            </p:cNvSpPr>
            <p:nvPr/>
          </p:nvSpPr>
          <p:spPr bwMode="auto">
            <a:xfrm>
              <a:off x="5150055" y="2100262"/>
              <a:ext cx="0" cy="1383617"/>
            </a:xfrm>
            <a:prstGeom prst="line">
              <a:avLst/>
            </a:prstGeom>
            <a:noFill/>
            <a:ln w="9525">
              <a:solidFill>
                <a:schemeClr val="tx1"/>
              </a:solidFill>
              <a:round/>
              <a:headEnd/>
              <a:tailEnd/>
            </a:ln>
            <a:effectLst/>
          </p:spPr>
          <p:txBody>
            <a:bodyPr wrap="none" anchor="ctr"/>
            <a:lstStyle/>
            <a:p>
              <a:endParaRPr lang="en-US"/>
            </a:p>
          </p:txBody>
        </p:sp>
        <p:sp>
          <p:nvSpPr>
            <p:cNvPr id="10" name="Line 10"/>
            <p:cNvSpPr>
              <a:spLocks noChangeShapeType="1"/>
            </p:cNvSpPr>
            <p:nvPr/>
          </p:nvSpPr>
          <p:spPr bwMode="auto">
            <a:xfrm>
              <a:off x="7340600" y="2100263"/>
              <a:ext cx="0" cy="2100263"/>
            </a:xfrm>
            <a:prstGeom prst="line">
              <a:avLst/>
            </a:prstGeom>
            <a:noFill/>
            <a:ln w="9525">
              <a:solidFill>
                <a:schemeClr val="tx1"/>
              </a:solidFill>
              <a:round/>
              <a:headEnd/>
              <a:tailEnd/>
            </a:ln>
            <a:effectLst/>
          </p:spPr>
          <p:txBody>
            <a:bodyPr wrap="none" anchor="ctr"/>
            <a:lstStyle/>
            <a:p>
              <a:endParaRPr lang="en-US"/>
            </a:p>
          </p:txBody>
        </p:sp>
        <p:sp>
          <p:nvSpPr>
            <p:cNvPr id="11" name="Oval 11"/>
            <p:cNvSpPr>
              <a:spLocks noChangeArrowheads="1"/>
            </p:cNvSpPr>
            <p:nvPr/>
          </p:nvSpPr>
          <p:spPr bwMode="auto">
            <a:xfrm>
              <a:off x="686076" y="2499080"/>
              <a:ext cx="1524000" cy="600075"/>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 name="Oval 12"/>
            <p:cNvSpPr>
              <a:spLocks noChangeArrowheads="1"/>
            </p:cNvSpPr>
            <p:nvPr/>
          </p:nvSpPr>
          <p:spPr bwMode="auto">
            <a:xfrm>
              <a:off x="1904999" y="2892217"/>
              <a:ext cx="2540000" cy="7286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3" name="Text Box 13"/>
            <p:cNvSpPr txBox="1">
              <a:spLocks noChangeArrowheads="1"/>
            </p:cNvSpPr>
            <p:nvPr/>
          </p:nvSpPr>
          <p:spPr bwMode="auto">
            <a:xfrm>
              <a:off x="283571" y="3450432"/>
              <a:ext cx="8636000" cy="1038746"/>
            </a:xfrm>
            <a:prstGeom prst="rect">
              <a:avLst/>
            </a:prstGeom>
            <a:noFill/>
            <a:ln w="9525">
              <a:noFill/>
              <a:miter lim="800000"/>
              <a:headEnd/>
              <a:tailEnd/>
            </a:ln>
            <a:effectLst/>
          </p:spPr>
          <p:txBody>
            <a:bodyPr wrap="square">
              <a:spAutoFit/>
            </a:bodyPr>
            <a:lstStyle/>
            <a:p>
              <a:pPr eaLnBrk="0" hangingPunct="0"/>
              <a:r>
                <a:rPr lang="en-GB" sz="2400" dirty="0">
                  <a:latin typeface="Times New Roman" pitchFamily="18" charset="0"/>
                </a:rPr>
                <a:t>     </a:t>
              </a:r>
              <a:r>
                <a:rPr lang="en-GB" sz="2400" dirty="0"/>
                <a:t>No Solvent                            Supercritical fluids</a:t>
              </a:r>
            </a:p>
            <a:p>
              <a:pPr algn="l" eaLnBrk="0" hangingPunct="0"/>
              <a:r>
                <a:rPr lang="en-GB" sz="2400" dirty="0"/>
                <a:t>			</a:t>
              </a:r>
            </a:p>
            <a:p>
              <a:pPr algn="l" defTabSz="998538" eaLnBrk="0" hangingPunct="0">
                <a:spcBef>
                  <a:spcPct val="50000"/>
                </a:spcBef>
                <a:tabLst>
                  <a:tab pos="1660525" algn="l"/>
                </a:tabLst>
              </a:pPr>
              <a:r>
                <a:rPr lang="en-GB" sz="2400" dirty="0"/>
                <a:t>                            Water solvent                                      Ionic liquids</a:t>
              </a:r>
              <a:endParaRPr lang="en-GB" sz="2400" dirty="0">
                <a:latin typeface="Times New Roman" pitchFamily="18" charset="0"/>
              </a:endParaRPr>
            </a:p>
          </p:txBody>
        </p:sp>
        <p:sp>
          <p:nvSpPr>
            <p:cNvPr id="14" name="Oval 14"/>
            <p:cNvSpPr>
              <a:spLocks noChangeArrowheads="1"/>
            </p:cNvSpPr>
            <p:nvPr/>
          </p:nvSpPr>
          <p:spPr bwMode="auto">
            <a:xfrm>
              <a:off x="3867354" y="2280626"/>
              <a:ext cx="2565400" cy="600075"/>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5" name="Oval 15"/>
            <p:cNvSpPr>
              <a:spLocks noChangeArrowheads="1"/>
            </p:cNvSpPr>
            <p:nvPr/>
          </p:nvSpPr>
          <p:spPr bwMode="auto">
            <a:xfrm>
              <a:off x="6578599" y="2721769"/>
              <a:ext cx="1524000" cy="72866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 name="Text Box 16"/>
            <p:cNvSpPr txBox="1">
              <a:spLocks noChangeArrowheads="1"/>
            </p:cNvSpPr>
            <p:nvPr/>
          </p:nvSpPr>
          <p:spPr bwMode="auto">
            <a:xfrm>
              <a:off x="762275" y="2628901"/>
              <a:ext cx="1371601" cy="301362"/>
            </a:xfrm>
            <a:prstGeom prst="rect">
              <a:avLst/>
            </a:prstGeom>
            <a:noFill/>
            <a:ln w="9525">
              <a:noFill/>
              <a:miter lim="800000"/>
              <a:headEnd/>
              <a:tailEnd/>
            </a:ln>
            <a:effectLst/>
          </p:spPr>
          <p:txBody>
            <a:bodyPr wrap="square">
              <a:spAutoFit/>
            </a:bodyPr>
            <a:lstStyle/>
            <a:p>
              <a:pPr algn="ctr" eaLnBrk="0" hangingPunct="0">
                <a:spcBef>
                  <a:spcPct val="50000"/>
                </a:spcBef>
              </a:pPr>
              <a:r>
                <a:rPr lang="en-GB" dirty="0">
                  <a:latin typeface="Times New Roman" pitchFamily="18" charset="0"/>
                </a:rPr>
                <a:t>  </a:t>
              </a:r>
              <a:r>
                <a:rPr lang="en-GB" dirty="0"/>
                <a:t>Avoidance</a:t>
              </a:r>
            </a:p>
          </p:txBody>
        </p:sp>
        <p:sp>
          <p:nvSpPr>
            <p:cNvPr id="17" name="Text Box 17"/>
            <p:cNvSpPr txBox="1">
              <a:spLocks noChangeArrowheads="1"/>
            </p:cNvSpPr>
            <p:nvPr/>
          </p:nvSpPr>
          <p:spPr bwMode="auto">
            <a:xfrm>
              <a:off x="1955800" y="2943987"/>
              <a:ext cx="2438400" cy="547072"/>
            </a:xfrm>
            <a:prstGeom prst="rect">
              <a:avLst/>
            </a:prstGeom>
            <a:noFill/>
            <a:ln w="9525">
              <a:noFill/>
              <a:miter lim="800000"/>
              <a:headEnd/>
              <a:tailEnd/>
            </a:ln>
            <a:effectLst/>
          </p:spPr>
          <p:txBody>
            <a:bodyPr>
              <a:spAutoFit/>
            </a:bodyPr>
            <a:lstStyle/>
            <a:p>
              <a:pPr algn="ctr" eaLnBrk="0" hangingPunct="0">
                <a:spcBef>
                  <a:spcPct val="30000"/>
                </a:spcBef>
              </a:pPr>
              <a:r>
                <a:rPr lang="en-GB" dirty="0"/>
                <a:t>Environmentally</a:t>
              </a:r>
            </a:p>
            <a:p>
              <a:pPr algn="ctr" eaLnBrk="0" hangingPunct="0">
                <a:spcBef>
                  <a:spcPct val="30000"/>
                </a:spcBef>
              </a:pPr>
              <a:r>
                <a:rPr lang="en-GB" dirty="0"/>
                <a:t>benign and safe</a:t>
              </a:r>
              <a:endParaRPr lang="en-GB" sz="1200" dirty="0">
                <a:latin typeface="Times New Roman" pitchFamily="18" charset="0"/>
              </a:endParaRPr>
            </a:p>
          </p:txBody>
        </p:sp>
        <p:sp>
          <p:nvSpPr>
            <p:cNvPr id="18" name="Text Box 18"/>
            <p:cNvSpPr txBox="1">
              <a:spLocks noChangeArrowheads="1"/>
            </p:cNvSpPr>
            <p:nvPr/>
          </p:nvSpPr>
          <p:spPr bwMode="auto">
            <a:xfrm>
              <a:off x="4004382" y="2431639"/>
              <a:ext cx="2291347" cy="276999"/>
            </a:xfrm>
            <a:prstGeom prst="rect">
              <a:avLst/>
            </a:prstGeom>
            <a:noFill/>
            <a:ln w="9525">
              <a:noFill/>
              <a:miter lim="800000"/>
              <a:headEnd/>
              <a:tailEnd/>
            </a:ln>
            <a:effectLst/>
          </p:spPr>
          <p:txBody>
            <a:bodyPr wrap="square">
              <a:spAutoFit/>
            </a:bodyPr>
            <a:lstStyle/>
            <a:p>
              <a:pPr eaLnBrk="0" hangingPunct="0">
                <a:spcBef>
                  <a:spcPct val="50000"/>
                </a:spcBef>
              </a:pPr>
              <a:r>
                <a:rPr lang="en-GB" dirty="0"/>
                <a:t>Easily separable, safe</a:t>
              </a:r>
            </a:p>
          </p:txBody>
        </p:sp>
        <p:sp>
          <p:nvSpPr>
            <p:cNvPr id="19" name="Text Box 19"/>
            <p:cNvSpPr txBox="1">
              <a:spLocks noChangeArrowheads="1"/>
            </p:cNvSpPr>
            <p:nvPr/>
          </p:nvSpPr>
          <p:spPr bwMode="auto">
            <a:xfrm>
              <a:off x="6476999" y="2786561"/>
              <a:ext cx="1727200" cy="547072"/>
            </a:xfrm>
            <a:prstGeom prst="rect">
              <a:avLst/>
            </a:prstGeom>
            <a:noFill/>
            <a:ln w="9525">
              <a:noFill/>
              <a:miter lim="800000"/>
              <a:headEnd/>
              <a:tailEnd/>
            </a:ln>
            <a:effectLst/>
          </p:spPr>
          <p:txBody>
            <a:bodyPr wrap="square">
              <a:spAutoFit/>
            </a:bodyPr>
            <a:lstStyle/>
            <a:p>
              <a:pPr algn="ctr" eaLnBrk="0" hangingPunct="0">
                <a:spcBef>
                  <a:spcPct val="30000"/>
                </a:spcBef>
              </a:pPr>
              <a:r>
                <a:rPr lang="en-GB" dirty="0"/>
                <a:t>Zero </a:t>
              </a:r>
            </a:p>
            <a:p>
              <a:pPr algn="ctr" eaLnBrk="0" hangingPunct="0">
                <a:spcBef>
                  <a:spcPct val="30000"/>
                </a:spcBef>
              </a:pPr>
              <a:r>
                <a:rPr lang="en-GB" dirty="0"/>
                <a:t>Volatility</a:t>
              </a:r>
              <a:endParaRPr lang="en-GB" dirty="0">
                <a:latin typeface="Times New Roman" pitchFamily="18" charset="0"/>
              </a:endParaRPr>
            </a:p>
          </p:txBody>
        </p:sp>
        <p:sp>
          <p:nvSpPr>
            <p:cNvPr id="20" name="Text Box 20"/>
            <p:cNvSpPr txBox="1">
              <a:spLocks noChangeArrowheads="1"/>
            </p:cNvSpPr>
            <p:nvPr/>
          </p:nvSpPr>
          <p:spPr bwMode="auto">
            <a:xfrm>
              <a:off x="4061326" y="1209671"/>
              <a:ext cx="2336800" cy="623248"/>
            </a:xfrm>
            <a:prstGeom prst="rect">
              <a:avLst/>
            </a:prstGeom>
            <a:noFill/>
            <a:ln w="9525">
              <a:noFill/>
              <a:miter lim="800000"/>
              <a:headEnd/>
              <a:tailEnd/>
            </a:ln>
            <a:effectLst/>
          </p:spPr>
          <p:txBody>
            <a:bodyPr>
              <a:spAutoFit/>
            </a:bodyPr>
            <a:lstStyle/>
            <a:p>
              <a:pPr algn="ctr" eaLnBrk="0" hangingPunct="0">
                <a:spcBef>
                  <a:spcPct val="50000"/>
                </a:spcBef>
              </a:pPr>
              <a:r>
                <a:rPr lang="en-GB" sz="2400" dirty="0">
                  <a:solidFill>
                    <a:schemeClr val="accent6">
                      <a:lumMod val="75000"/>
                    </a:schemeClr>
                  </a:solidFill>
                </a:rPr>
                <a:t>Greener alternatives</a:t>
              </a:r>
              <a:endParaRPr lang="en-GB" sz="2400" dirty="0">
                <a:solidFill>
                  <a:schemeClr val="accent6">
                    <a:lumMod val="75000"/>
                  </a:schemeClr>
                </a:solidFill>
                <a:latin typeface="Times New Roman" pitchFamily="18" charset="0"/>
              </a:endParaRPr>
            </a:p>
          </p:txBody>
        </p:sp>
      </p:grpSp>
      <p:sp>
        <p:nvSpPr>
          <p:cNvPr id="24" name="TextBox 23">
            <a:extLst>
              <a:ext uri="{FF2B5EF4-FFF2-40B4-BE49-F238E27FC236}">
                <a16:creationId xmlns:a16="http://schemas.microsoft.com/office/drawing/2014/main" id="{46642438-49B3-440A-878E-D109D6B66EA0}"/>
              </a:ext>
            </a:extLst>
          </p:cNvPr>
          <p:cNvSpPr txBox="1"/>
          <p:nvPr/>
        </p:nvSpPr>
        <p:spPr>
          <a:xfrm>
            <a:off x="841660" y="529847"/>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Tree>
    <p:extLst>
      <p:ext uri="{BB962C8B-B14F-4D97-AF65-F5344CB8AC3E}">
        <p14:creationId xmlns:p14="http://schemas.microsoft.com/office/powerpoint/2010/main" val="3258623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1648" y="1561639"/>
            <a:ext cx="4347600"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Coffee decaffeination</a:t>
            </a:r>
          </a:p>
        </p:txBody>
      </p:sp>
      <p:sp>
        <p:nvSpPr>
          <p:cNvPr id="6" name="TextBox 5"/>
          <p:cNvSpPr txBox="1"/>
          <p:nvPr/>
        </p:nvSpPr>
        <p:spPr>
          <a:xfrm>
            <a:off x="861648" y="2778485"/>
            <a:ext cx="4917688" cy="369332"/>
          </a:xfrm>
          <a:prstGeom prst="rect">
            <a:avLst/>
          </a:prstGeom>
          <a:noFill/>
        </p:spPr>
        <p:txBody>
          <a:bodyPr wrap="square" rtlCol="0">
            <a:spAutoFit/>
          </a:bodyPr>
          <a:lstStyle/>
          <a:p>
            <a:r>
              <a:rPr lang="en-US" b="1" dirty="0"/>
              <a:t>Conventional method of coffee decaffeination:</a:t>
            </a:r>
          </a:p>
        </p:txBody>
      </p:sp>
      <p:sp>
        <p:nvSpPr>
          <p:cNvPr id="7" name="TextBox 6"/>
          <p:cNvSpPr txBox="1"/>
          <p:nvPr/>
        </p:nvSpPr>
        <p:spPr>
          <a:xfrm>
            <a:off x="1068843" y="3136837"/>
            <a:ext cx="5184974" cy="2056973"/>
          </a:xfrm>
          <a:prstGeom prst="rect">
            <a:avLst/>
          </a:prstGeom>
          <a:noFill/>
        </p:spPr>
        <p:txBody>
          <a:bodyPr wrap="square" rtlCol="0">
            <a:spAutoFit/>
          </a:bodyPr>
          <a:lstStyle/>
          <a:p>
            <a:pPr marL="274320" indent="-274320">
              <a:spcBef>
                <a:spcPts val="200"/>
              </a:spcBef>
              <a:buFont typeface="Arial" panose="020B0604020202020204" pitchFamily="34" charset="0"/>
              <a:buChar char="•"/>
            </a:pPr>
            <a:r>
              <a:rPr lang="en-US" dirty="0"/>
              <a:t>Coffee decaffeination was performed in a chlorinated organic solvent, dichloromethane (DCM), exposure to which can lead to headaches, mental confusion, nausea, vomiting, dizziness and fatigue.</a:t>
            </a:r>
          </a:p>
          <a:p>
            <a:pPr marL="274320" indent="-274320">
              <a:spcBef>
                <a:spcPts val="200"/>
              </a:spcBef>
              <a:buFont typeface="Arial" panose="020B0604020202020204" pitchFamily="34" charset="0"/>
              <a:buChar char="•"/>
            </a:pPr>
            <a:r>
              <a:rPr lang="en-US" dirty="0"/>
              <a:t>Coffee beans were heated with steam and then exposed to DCM for decaffeination.</a:t>
            </a:r>
          </a:p>
        </p:txBody>
      </p:sp>
      <p:sp>
        <p:nvSpPr>
          <p:cNvPr id="2" name="Rectangle 1">
            <a:extLst>
              <a:ext uri="{FF2B5EF4-FFF2-40B4-BE49-F238E27FC236}">
                <a16:creationId xmlns:a16="http://schemas.microsoft.com/office/drawing/2014/main" id="{E9C834CC-A9FF-459C-BC56-3AC8F4A5D9A6}"/>
              </a:ext>
            </a:extLst>
          </p:cNvPr>
          <p:cNvSpPr/>
          <p:nvPr/>
        </p:nvSpPr>
        <p:spPr>
          <a:xfrm>
            <a:off x="861648" y="2778485"/>
            <a:ext cx="5392169" cy="25531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3F9C705-CD16-4EE2-9617-A2B9510DF287}"/>
              </a:ext>
            </a:extLst>
          </p:cNvPr>
          <p:cNvSpPr/>
          <p:nvPr/>
        </p:nvSpPr>
        <p:spPr>
          <a:xfrm>
            <a:off x="7603204" y="6496326"/>
            <a:ext cx="4498476" cy="276999"/>
          </a:xfrm>
          <a:prstGeom prst="rect">
            <a:avLst/>
          </a:prstGeom>
        </p:spPr>
        <p:txBody>
          <a:bodyPr wrap="none">
            <a:spAutoFit/>
          </a:bodyPr>
          <a:lstStyle/>
          <a:p>
            <a:pPr lvl="0"/>
            <a:r>
              <a:rPr lang="en-US" sz="1200" dirty="0">
                <a:solidFill>
                  <a:prstClr val="white">
                    <a:lumMod val="65000"/>
                  </a:prstClr>
                </a:solidFill>
              </a:rPr>
              <a:t>Image: Wikimedia Commons, Coffee Mechanical Separator, </a:t>
            </a:r>
            <a:r>
              <a:rPr lang="en-US" sz="1200" dirty="0" err="1">
                <a:solidFill>
                  <a:prstClr val="white">
                    <a:lumMod val="65000"/>
                  </a:prstClr>
                </a:solidFill>
              </a:rPr>
              <a:t>Aquapulp</a:t>
            </a:r>
            <a:endParaRPr lang="en-US" sz="1200" dirty="0">
              <a:solidFill>
                <a:prstClr val="white">
                  <a:lumMod val="65000"/>
                </a:prstClr>
              </a:solidFill>
            </a:endParaRPr>
          </a:p>
        </p:txBody>
      </p:sp>
      <p:pic>
        <p:nvPicPr>
          <p:cNvPr id="12" name="Picture 11">
            <a:extLst>
              <a:ext uri="{FF2B5EF4-FFF2-40B4-BE49-F238E27FC236}">
                <a16:creationId xmlns:a16="http://schemas.microsoft.com/office/drawing/2014/main" id="{9338BA3B-AC2E-44E7-BB25-45A0F04D45DF}"/>
              </a:ext>
            </a:extLst>
          </p:cNvPr>
          <p:cNvPicPr>
            <a:picLocks noChangeAspect="1"/>
          </p:cNvPicPr>
          <p:nvPr/>
        </p:nvPicPr>
        <p:blipFill>
          <a:blip r:embed="rId2"/>
          <a:stretch>
            <a:fillRect/>
          </a:stretch>
        </p:blipFill>
        <p:spPr>
          <a:xfrm>
            <a:off x="6611815" y="2651597"/>
            <a:ext cx="4876800" cy="2771775"/>
          </a:xfrm>
          <a:prstGeom prst="rect">
            <a:avLst/>
          </a:prstGeom>
          <a:ln w="57150">
            <a:solidFill>
              <a:srgbClr val="002060"/>
            </a:solidFill>
          </a:ln>
        </p:spPr>
      </p:pic>
      <p:sp>
        <p:nvSpPr>
          <p:cNvPr id="13" name="TextBox 12">
            <a:extLst>
              <a:ext uri="{FF2B5EF4-FFF2-40B4-BE49-F238E27FC236}">
                <a16:creationId xmlns:a16="http://schemas.microsoft.com/office/drawing/2014/main" id="{FF9CEE7B-DF67-4C06-88BC-E1E701C50CEF}"/>
              </a:ext>
            </a:extLst>
          </p:cNvPr>
          <p:cNvSpPr txBox="1"/>
          <p:nvPr/>
        </p:nvSpPr>
        <p:spPr>
          <a:xfrm>
            <a:off x="861648" y="594647"/>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Tree>
    <p:extLst>
      <p:ext uri="{BB962C8B-B14F-4D97-AF65-F5344CB8AC3E}">
        <p14:creationId xmlns:p14="http://schemas.microsoft.com/office/powerpoint/2010/main" val="3590902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2decaf.gif"/>
          <p:cNvPicPr>
            <a:picLocks noChangeAspect="1"/>
          </p:cNvPicPr>
          <p:nvPr/>
        </p:nvPicPr>
        <p:blipFill>
          <a:blip r:embed="rId2" cstate="print">
            <a:extLst>
              <a:ext uri="{28A0092B-C50C-407E-A947-70E740481C1C}">
                <a14:useLocalDpi xmlns:a14="http://schemas.microsoft.com/office/drawing/2010/main"/>
              </a:ext>
            </a:extLst>
          </a:blip>
          <a:srcRect l="-3887" t="-2365" r="-3887" b="-2365"/>
          <a:stretch>
            <a:fillRect/>
          </a:stretch>
        </p:blipFill>
        <p:spPr>
          <a:xfrm>
            <a:off x="8371454" y="1561639"/>
            <a:ext cx="3005454" cy="4800600"/>
          </a:xfrm>
          <a:prstGeom prst="rect">
            <a:avLst/>
          </a:prstGeom>
          <a:solidFill>
            <a:schemeClr val="bg1"/>
          </a:solidFill>
        </p:spPr>
      </p:pic>
      <p:sp>
        <p:nvSpPr>
          <p:cNvPr id="6" name="Rectangle 5"/>
          <p:cNvSpPr/>
          <p:nvPr/>
        </p:nvSpPr>
        <p:spPr>
          <a:xfrm>
            <a:off x="903497" y="2473507"/>
            <a:ext cx="7085471" cy="3770263"/>
          </a:xfrm>
          <a:prstGeom prst="rect">
            <a:avLst/>
          </a:prstGeom>
        </p:spPr>
        <p:txBody>
          <a:bodyPr wrap="square">
            <a:spAutoFit/>
          </a:bodyPr>
          <a:lstStyle/>
          <a:p>
            <a:pPr marL="274320" indent="-274320">
              <a:spcBef>
                <a:spcPts val="200"/>
              </a:spcBef>
              <a:buFont typeface="Arial" panose="020B0604020202020204" pitchFamily="34" charset="0"/>
              <a:buChar char="•"/>
            </a:pPr>
            <a:r>
              <a:rPr lang="en-US" dirty="0">
                <a:solidFill>
                  <a:srgbClr val="000000"/>
                </a:solidFill>
              </a:rPr>
              <a:t>Soaking green coffee beans in water doubles their size, allowing the caffeine to dissolve into water inside the bean.</a:t>
            </a:r>
          </a:p>
          <a:p>
            <a:pPr marL="274320" indent="-274320">
              <a:spcBef>
                <a:spcPts val="200"/>
              </a:spcBef>
              <a:buFont typeface="Arial" panose="020B0604020202020204" pitchFamily="34" charset="0"/>
              <a:buChar char="•"/>
            </a:pPr>
            <a:r>
              <a:rPr lang="en-US" dirty="0">
                <a:solidFill>
                  <a:srgbClr val="000000"/>
                </a:solidFill>
              </a:rPr>
              <a:t>Caffeine removal occurs in an extraction vessel (70 feet high,10 feet in diameter), suffused with carbon dioxide at roughly 90 °C and 250 atm.  Caffeine diffuses into this scCO</a:t>
            </a:r>
            <a:r>
              <a:rPr lang="en-US" baseline="-25000" dirty="0">
                <a:solidFill>
                  <a:srgbClr val="000000"/>
                </a:solidFill>
              </a:rPr>
              <a:t>2</a:t>
            </a:r>
            <a:r>
              <a:rPr lang="en-US" dirty="0">
                <a:solidFill>
                  <a:srgbClr val="000000"/>
                </a:solidFill>
              </a:rPr>
              <a:t>. The beans enter at the top of the chamber and move toward the bottom over 5 hours. </a:t>
            </a:r>
          </a:p>
          <a:p>
            <a:pPr marL="274320" indent="-274320">
              <a:spcBef>
                <a:spcPts val="200"/>
              </a:spcBef>
              <a:buFont typeface="Arial" panose="020B0604020202020204" pitchFamily="34" charset="0"/>
              <a:buChar char="•"/>
            </a:pPr>
            <a:r>
              <a:rPr lang="en-US" dirty="0">
                <a:solidFill>
                  <a:srgbClr val="000000"/>
                </a:solidFill>
              </a:rPr>
              <a:t>Decaffeinated beans at the bottom of the vessel are removed, dried and roasted.  </a:t>
            </a:r>
          </a:p>
          <a:p>
            <a:pPr marL="274320" indent="-274320">
              <a:spcBef>
                <a:spcPts val="200"/>
              </a:spcBef>
              <a:buFont typeface="Arial" panose="020B0604020202020204" pitchFamily="34" charset="0"/>
              <a:buChar char="•"/>
            </a:pPr>
            <a:r>
              <a:rPr lang="en-US" dirty="0">
                <a:solidFill>
                  <a:srgbClr val="000000"/>
                </a:solidFill>
              </a:rPr>
              <a:t>Recovery of dissolved caffeine occurs in an absorption chamber. A shower of water droplets leaches the caffeine out of the supercritical carbon dioxide. The caffeine in this aqueous extract is then often sold to soft-drink manufacturers and drug companies. The purified carbon dioxide is recirculated for further use.</a:t>
            </a:r>
          </a:p>
        </p:txBody>
      </p:sp>
      <p:sp>
        <p:nvSpPr>
          <p:cNvPr id="7" name="TextBox 6"/>
          <p:cNvSpPr txBox="1"/>
          <p:nvPr/>
        </p:nvSpPr>
        <p:spPr>
          <a:xfrm>
            <a:off x="861648" y="2142414"/>
            <a:ext cx="4583755" cy="369332"/>
          </a:xfrm>
          <a:prstGeom prst="rect">
            <a:avLst/>
          </a:prstGeom>
          <a:noFill/>
        </p:spPr>
        <p:txBody>
          <a:bodyPr wrap="none" rtlCol="0">
            <a:spAutoFit/>
          </a:bodyPr>
          <a:lstStyle/>
          <a:p>
            <a:r>
              <a:rPr lang="en-US" b="1" dirty="0"/>
              <a:t>Alternative method for coffee decaffeination:</a:t>
            </a:r>
          </a:p>
        </p:txBody>
      </p:sp>
      <p:sp>
        <p:nvSpPr>
          <p:cNvPr id="8" name="Rectangle 7"/>
          <p:cNvSpPr/>
          <p:nvPr/>
        </p:nvSpPr>
        <p:spPr>
          <a:xfrm>
            <a:off x="6484613" y="6308661"/>
            <a:ext cx="4789999" cy="461665"/>
          </a:xfrm>
          <a:prstGeom prst="rect">
            <a:avLst/>
          </a:prstGeom>
        </p:spPr>
        <p:txBody>
          <a:bodyPr wrap="square">
            <a:spAutoFit/>
          </a:bodyPr>
          <a:lstStyle/>
          <a:p>
            <a:r>
              <a:rPr lang="en-US" sz="1200" dirty="0" err="1">
                <a:solidFill>
                  <a:schemeClr val="bg1">
                    <a:lumMod val="50000"/>
                  </a:schemeClr>
                </a:solidFill>
              </a:rPr>
              <a:t>Zosel</a:t>
            </a:r>
            <a:r>
              <a:rPr lang="en-US" sz="1200" dirty="0">
                <a:solidFill>
                  <a:schemeClr val="bg1">
                    <a:lumMod val="50000"/>
                  </a:schemeClr>
                </a:solidFill>
              </a:rPr>
              <a:t>, K.  Practical Applications of Material Separation with Supercritical Gases.  </a:t>
            </a:r>
            <a:r>
              <a:rPr lang="en-US" sz="1200" i="1" dirty="0" err="1">
                <a:solidFill>
                  <a:schemeClr val="bg1">
                    <a:lumMod val="50000"/>
                  </a:schemeClr>
                </a:solidFill>
              </a:rPr>
              <a:t>Angew</a:t>
            </a:r>
            <a:r>
              <a:rPr lang="en-US" sz="1200" i="1" dirty="0">
                <a:solidFill>
                  <a:schemeClr val="bg1">
                    <a:lumMod val="50000"/>
                  </a:schemeClr>
                </a:solidFill>
              </a:rPr>
              <a:t>. Chem., Int. Ed. </a:t>
            </a:r>
            <a:r>
              <a:rPr lang="en-US" sz="1200" b="1" dirty="0">
                <a:solidFill>
                  <a:schemeClr val="bg1">
                    <a:lumMod val="50000"/>
                  </a:schemeClr>
                </a:solidFill>
              </a:rPr>
              <a:t>1978</a:t>
            </a:r>
            <a:r>
              <a:rPr lang="en-US" sz="1200" dirty="0">
                <a:solidFill>
                  <a:schemeClr val="bg1">
                    <a:lumMod val="50000"/>
                  </a:schemeClr>
                </a:solidFill>
              </a:rPr>
              <a:t>, </a:t>
            </a:r>
            <a:r>
              <a:rPr lang="en-US" sz="1200" i="1" dirty="0">
                <a:solidFill>
                  <a:schemeClr val="bg1">
                    <a:lumMod val="50000"/>
                  </a:schemeClr>
                </a:solidFill>
              </a:rPr>
              <a:t>17</a:t>
            </a:r>
            <a:r>
              <a:rPr lang="en-US" sz="1200" dirty="0">
                <a:solidFill>
                  <a:schemeClr val="bg1">
                    <a:lumMod val="50000"/>
                  </a:schemeClr>
                </a:solidFill>
              </a:rPr>
              <a:t>, 702-709</a:t>
            </a:r>
          </a:p>
        </p:txBody>
      </p:sp>
      <p:sp>
        <p:nvSpPr>
          <p:cNvPr id="3" name="Rectangle 2">
            <a:extLst>
              <a:ext uri="{FF2B5EF4-FFF2-40B4-BE49-F238E27FC236}">
                <a16:creationId xmlns:a16="http://schemas.microsoft.com/office/drawing/2014/main" id="{481FEF19-588A-4713-99AF-464C20D52830}"/>
              </a:ext>
            </a:extLst>
          </p:cNvPr>
          <p:cNvSpPr/>
          <p:nvPr/>
        </p:nvSpPr>
        <p:spPr>
          <a:xfrm>
            <a:off x="791311" y="2068806"/>
            <a:ext cx="7197658" cy="413959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C19416-9B78-40FE-A124-D3D5BEBFE355}"/>
              </a:ext>
            </a:extLst>
          </p:cNvPr>
          <p:cNvSpPr txBox="1"/>
          <p:nvPr/>
        </p:nvSpPr>
        <p:spPr>
          <a:xfrm>
            <a:off x="791311" y="614230"/>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
        <p:nvSpPr>
          <p:cNvPr id="14" name="TextBox 13">
            <a:extLst>
              <a:ext uri="{FF2B5EF4-FFF2-40B4-BE49-F238E27FC236}">
                <a16:creationId xmlns:a16="http://schemas.microsoft.com/office/drawing/2014/main" id="{D6DB4115-0C41-4C92-A50C-B3F94B7A46CA}"/>
              </a:ext>
            </a:extLst>
          </p:cNvPr>
          <p:cNvSpPr txBox="1"/>
          <p:nvPr/>
        </p:nvSpPr>
        <p:spPr>
          <a:xfrm>
            <a:off x="861648" y="1561639"/>
            <a:ext cx="4347600"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Coffee decaffeination</a:t>
            </a:r>
          </a:p>
        </p:txBody>
      </p:sp>
    </p:spTree>
    <p:extLst>
      <p:ext uri="{BB962C8B-B14F-4D97-AF65-F5344CB8AC3E}">
        <p14:creationId xmlns:p14="http://schemas.microsoft.com/office/powerpoint/2010/main" val="3759338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652" y="3040447"/>
            <a:ext cx="4847233" cy="2503414"/>
          </a:xfrm>
        </p:spPr>
        <p:txBody>
          <a:bodyPr>
            <a:normAutofit/>
          </a:bodyPr>
          <a:lstStyle/>
          <a:p>
            <a:pPr marL="274320" indent="-274320">
              <a:lnSpc>
                <a:spcPct val="100000"/>
              </a:lnSpc>
              <a:spcBef>
                <a:spcPts val="200"/>
              </a:spcBef>
            </a:pPr>
            <a:r>
              <a:rPr lang="en-US" sz="1800" dirty="0"/>
              <a:t>Delicate biomedical materials such as </a:t>
            </a:r>
            <a:br>
              <a:rPr lang="en-US" sz="1800" dirty="0"/>
            </a:br>
            <a:r>
              <a:rPr lang="en-US" sz="1800" dirty="0"/>
              <a:t>vaccines and tissues are conventionally sterilized with ethylene oxide - a carcinogenic, mutagenic, toxic, and flammable gas - or with gamma radiation, which is lethal to all cells.</a:t>
            </a:r>
          </a:p>
          <a:p>
            <a:pPr marL="274320" indent="-274320">
              <a:lnSpc>
                <a:spcPct val="100000"/>
              </a:lnSpc>
              <a:spcBef>
                <a:spcPts val="200"/>
              </a:spcBef>
            </a:pPr>
            <a:r>
              <a:rPr lang="en-US" sz="1800" dirty="0"/>
              <a:t>Both methods damage the materials they are sterilizing.</a:t>
            </a:r>
          </a:p>
          <a:p>
            <a:pPr marL="274320" indent="-274320">
              <a:lnSpc>
                <a:spcPct val="100000"/>
              </a:lnSpc>
              <a:spcBef>
                <a:spcPts val="200"/>
              </a:spcBef>
            </a:pPr>
            <a:r>
              <a:rPr lang="en-US" sz="1800" dirty="0"/>
              <a:t>Ethylene oxide persists in tissue.</a:t>
            </a:r>
          </a:p>
          <a:p>
            <a:endParaRPr lang="en-US" dirty="0"/>
          </a:p>
        </p:txBody>
      </p:sp>
      <p:sp>
        <p:nvSpPr>
          <p:cNvPr id="7" name="TextBox 6"/>
          <p:cNvSpPr txBox="1"/>
          <p:nvPr/>
        </p:nvSpPr>
        <p:spPr>
          <a:xfrm>
            <a:off x="879232" y="1494059"/>
            <a:ext cx="4285147"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Medical sterilization </a:t>
            </a:r>
          </a:p>
        </p:txBody>
      </p:sp>
      <p:sp>
        <p:nvSpPr>
          <p:cNvPr id="8" name="TextBox 7"/>
          <p:cNvSpPr txBox="1"/>
          <p:nvPr/>
        </p:nvSpPr>
        <p:spPr>
          <a:xfrm>
            <a:off x="973330" y="2600775"/>
            <a:ext cx="3856440" cy="400110"/>
          </a:xfrm>
          <a:prstGeom prst="rect">
            <a:avLst/>
          </a:prstGeom>
          <a:noFill/>
        </p:spPr>
        <p:txBody>
          <a:bodyPr wrap="none" rtlCol="0">
            <a:spAutoFit/>
          </a:bodyPr>
          <a:lstStyle/>
          <a:p>
            <a:r>
              <a:rPr lang="en-US" sz="2000" b="1" dirty="0"/>
              <a:t>Conventional medical sterilization:</a:t>
            </a:r>
          </a:p>
        </p:txBody>
      </p:sp>
      <p:sp>
        <p:nvSpPr>
          <p:cNvPr id="2" name="Rectangle 1">
            <a:extLst>
              <a:ext uri="{FF2B5EF4-FFF2-40B4-BE49-F238E27FC236}">
                <a16:creationId xmlns:a16="http://schemas.microsoft.com/office/drawing/2014/main" id="{B86DB8A1-AF24-435C-A2D1-FA2D14C3DA2C}"/>
              </a:ext>
            </a:extLst>
          </p:cNvPr>
          <p:cNvSpPr/>
          <p:nvPr/>
        </p:nvSpPr>
        <p:spPr>
          <a:xfrm>
            <a:off x="879232" y="2535188"/>
            <a:ext cx="5110728" cy="29910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C75F25-B0BB-4D26-A8C0-A724F4DDAFE5}"/>
              </a:ext>
            </a:extLst>
          </p:cNvPr>
          <p:cNvSpPr txBox="1"/>
          <p:nvPr/>
        </p:nvSpPr>
        <p:spPr>
          <a:xfrm>
            <a:off x="6297438" y="6419743"/>
            <a:ext cx="5894562" cy="276999"/>
          </a:xfrm>
          <a:prstGeom prst="rect">
            <a:avLst/>
          </a:prstGeom>
          <a:noFill/>
        </p:spPr>
        <p:txBody>
          <a:bodyPr wrap="none" rtlCol="0">
            <a:spAutoFit/>
          </a:bodyPr>
          <a:lstStyle/>
          <a:p>
            <a:r>
              <a:rPr lang="en-US" sz="1200" dirty="0">
                <a:solidFill>
                  <a:schemeClr val="bg1">
                    <a:lumMod val="50000"/>
                  </a:schemeClr>
                </a:solidFill>
              </a:rPr>
              <a:t>Image: Svetlana </a:t>
            </a:r>
            <a:r>
              <a:rPr lang="en-US" sz="1200" dirty="0" err="1">
                <a:solidFill>
                  <a:schemeClr val="bg1">
                    <a:lumMod val="50000"/>
                  </a:schemeClr>
                </a:solidFill>
              </a:rPr>
              <a:t>Pohovey</a:t>
            </a:r>
            <a:r>
              <a:rPr lang="en-US" sz="1200" dirty="0">
                <a:solidFill>
                  <a:schemeClr val="bg1">
                    <a:lumMod val="50000"/>
                  </a:schemeClr>
                </a:solidFill>
              </a:rPr>
              <a:t>, 359th Medical Group, U.S. Air Force photo/Staff Sgt. Kevin </a:t>
            </a:r>
            <a:r>
              <a:rPr lang="en-US" sz="1200" dirty="0" err="1">
                <a:solidFill>
                  <a:schemeClr val="bg1">
                    <a:lumMod val="50000"/>
                  </a:schemeClr>
                </a:solidFill>
              </a:rPr>
              <a:t>Iinuma</a:t>
            </a:r>
            <a:endParaRPr lang="en-US" sz="1200" dirty="0">
              <a:solidFill>
                <a:schemeClr val="bg1">
                  <a:lumMod val="50000"/>
                </a:schemeClr>
              </a:solidFill>
            </a:endParaRPr>
          </a:p>
        </p:txBody>
      </p:sp>
      <p:pic>
        <p:nvPicPr>
          <p:cNvPr id="5" name="Picture 4">
            <a:extLst>
              <a:ext uri="{FF2B5EF4-FFF2-40B4-BE49-F238E27FC236}">
                <a16:creationId xmlns:a16="http://schemas.microsoft.com/office/drawing/2014/main" id="{79B7DD4F-A540-46A2-844F-B39A83D87A8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9305" y="2117785"/>
            <a:ext cx="5316266" cy="3796700"/>
          </a:xfrm>
          <a:prstGeom prst="rect">
            <a:avLst/>
          </a:prstGeom>
          <a:ln w="57150">
            <a:solidFill>
              <a:srgbClr val="002060"/>
            </a:solidFill>
          </a:ln>
        </p:spPr>
      </p:pic>
      <p:sp>
        <p:nvSpPr>
          <p:cNvPr id="10" name="TextBox 9">
            <a:extLst>
              <a:ext uri="{FF2B5EF4-FFF2-40B4-BE49-F238E27FC236}">
                <a16:creationId xmlns:a16="http://schemas.microsoft.com/office/drawing/2014/main" id="{533023B1-AC61-48D1-8C1F-E3E08610116C}"/>
              </a:ext>
            </a:extLst>
          </p:cNvPr>
          <p:cNvSpPr txBox="1"/>
          <p:nvPr/>
        </p:nvSpPr>
        <p:spPr>
          <a:xfrm>
            <a:off x="879232" y="560652"/>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Tree>
    <p:extLst>
      <p:ext uri="{BB962C8B-B14F-4D97-AF65-F5344CB8AC3E}">
        <p14:creationId xmlns:p14="http://schemas.microsoft.com/office/powerpoint/2010/main" val="1941907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689" y="3273117"/>
            <a:ext cx="4881145" cy="2519394"/>
          </a:xfrm>
        </p:spPr>
        <p:txBody>
          <a:bodyPr>
            <a:normAutofit/>
          </a:bodyPr>
          <a:lstStyle/>
          <a:p>
            <a:pPr marL="274320" indent="-274320">
              <a:lnSpc>
                <a:spcPct val="100000"/>
              </a:lnSpc>
              <a:spcBef>
                <a:spcPts val="300"/>
              </a:spcBef>
            </a:pPr>
            <a:r>
              <a:rPr lang="en-US" sz="1800" dirty="0"/>
              <a:t>Development of a supercritical carbon dioxide (scCO</a:t>
            </a:r>
            <a:r>
              <a:rPr lang="en-US" sz="1800" baseline="-25000" dirty="0"/>
              <a:t>2</a:t>
            </a:r>
            <a:r>
              <a:rPr lang="en-US" sz="1800" dirty="0"/>
              <a:t>) based method for sterilization of biological material.</a:t>
            </a:r>
          </a:p>
          <a:p>
            <a:pPr marL="274320" indent="-274320">
              <a:lnSpc>
                <a:spcPct val="100000"/>
              </a:lnSpc>
              <a:spcBef>
                <a:spcPts val="300"/>
              </a:spcBef>
            </a:pPr>
            <a:r>
              <a:rPr lang="en-US" sz="1800" dirty="0" err="1"/>
              <a:t>NovaSterilis</a:t>
            </a:r>
            <a:r>
              <a:rPr lang="en-US" sz="1800" dirty="0"/>
              <a:t> sterilization uses scCO</a:t>
            </a:r>
            <a:r>
              <a:rPr lang="en-US" sz="1800" baseline="-25000" dirty="0"/>
              <a:t>2</a:t>
            </a:r>
            <a:r>
              <a:rPr lang="en-US" sz="1800" dirty="0"/>
              <a:t>, peracetic acid, and small amounts of water at low temperatures and modest pressure to achieve rapid sterilization of sensitive biomaterials.</a:t>
            </a:r>
          </a:p>
        </p:txBody>
      </p:sp>
      <p:pic>
        <p:nvPicPr>
          <p:cNvPr id="14338" name="Picture 2" descr="http://www.ecotreasures.be/foto/diagram.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11257" y="2572511"/>
            <a:ext cx="4251689" cy="31397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88979" y="6419536"/>
            <a:ext cx="1347933" cy="307777"/>
          </a:xfrm>
          <a:prstGeom prst="rect">
            <a:avLst/>
          </a:prstGeom>
        </p:spPr>
        <p:txBody>
          <a:bodyPr wrap="none">
            <a:spAutoFit/>
          </a:bodyPr>
          <a:lstStyle/>
          <a:p>
            <a:r>
              <a:rPr lang="en-US" sz="1400" dirty="0" err="1">
                <a:solidFill>
                  <a:schemeClr val="bg1">
                    <a:lumMod val="50000"/>
                  </a:schemeClr>
                </a:solidFill>
              </a:rPr>
              <a:t>NovaSterilis</a:t>
            </a:r>
            <a:r>
              <a:rPr lang="en-US" sz="1400" dirty="0">
                <a:solidFill>
                  <a:schemeClr val="bg1">
                    <a:lumMod val="50000"/>
                  </a:schemeClr>
                </a:solidFill>
              </a:rPr>
              <a:t> Inc.</a:t>
            </a:r>
          </a:p>
        </p:txBody>
      </p:sp>
      <p:sp>
        <p:nvSpPr>
          <p:cNvPr id="9" name="TextBox 8"/>
          <p:cNvSpPr txBox="1"/>
          <p:nvPr/>
        </p:nvSpPr>
        <p:spPr>
          <a:xfrm>
            <a:off x="1204117" y="2832672"/>
            <a:ext cx="3634136" cy="400110"/>
          </a:xfrm>
          <a:prstGeom prst="rect">
            <a:avLst/>
          </a:prstGeom>
          <a:noFill/>
        </p:spPr>
        <p:txBody>
          <a:bodyPr wrap="none" rtlCol="0">
            <a:spAutoFit/>
          </a:bodyPr>
          <a:lstStyle/>
          <a:p>
            <a:r>
              <a:rPr lang="en-US" sz="2000" b="1" dirty="0"/>
              <a:t>Alternative medical sterilization:</a:t>
            </a:r>
          </a:p>
        </p:txBody>
      </p:sp>
      <p:sp>
        <p:nvSpPr>
          <p:cNvPr id="2" name="Rectangle 1">
            <a:extLst>
              <a:ext uri="{FF2B5EF4-FFF2-40B4-BE49-F238E27FC236}">
                <a16:creationId xmlns:a16="http://schemas.microsoft.com/office/drawing/2014/main" id="{BEB95CDF-B901-4A18-883B-2CEDFBFB13A7}"/>
              </a:ext>
            </a:extLst>
          </p:cNvPr>
          <p:cNvSpPr/>
          <p:nvPr/>
        </p:nvSpPr>
        <p:spPr>
          <a:xfrm>
            <a:off x="1107835" y="2780744"/>
            <a:ext cx="5106999" cy="27232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899E95-1C9F-4268-B2B3-C4D08364BF24}"/>
              </a:ext>
            </a:extLst>
          </p:cNvPr>
          <p:cNvSpPr txBox="1"/>
          <p:nvPr/>
        </p:nvSpPr>
        <p:spPr>
          <a:xfrm>
            <a:off x="817168" y="559651"/>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
        <p:nvSpPr>
          <p:cNvPr id="15" name="TextBox 14">
            <a:extLst>
              <a:ext uri="{FF2B5EF4-FFF2-40B4-BE49-F238E27FC236}">
                <a16:creationId xmlns:a16="http://schemas.microsoft.com/office/drawing/2014/main" id="{AAA2343A-8DD6-425F-BD95-0CC27103CA6C}"/>
              </a:ext>
            </a:extLst>
          </p:cNvPr>
          <p:cNvSpPr txBox="1"/>
          <p:nvPr/>
        </p:nvSpPr>
        <p:spPr>
          <a:xfrm>
            <a:off x="1015769" y="1854013"/>
            <a:ext cx="4285147"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Medical sterilization </a:t>
            </a:r>
          </a:p>
        </p:txBody>
      </p:sp>
    </p:spTree>
    <p:extLst>
      <p:ext uri="{BB962C8B-B14F-4D97-AF65-F5344CB8AC3E}">
        <p14:creationId xmlns:p14="http://schemas.microsoft.com/office/powerpoint/2010/main" val="2206319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7393" y="1493053"/>
            <a:ext cx="8582349" cy="461665"/>
          </a:xfrm>
          <a:prstGeom prst="rect">
            <a:avLst/>
          </a:prstGeom>
          <a:noFill/>
        </p:spPr>
        <p:txBody>
          <a:bodyPr wrap="none" rtlCol="0">
            <a:spAutoFit/>
          </a:bodyPr>
          <a:lstStyle/>
          <a:p>
            <a:pPr marL="91440">
              <a:spcBef>
                <a:spcPts val="600"/>
              </a:spcBef>
            </a:pPr>
            <a:r>
              <a:rPr lang="en-US" sz="2400" b="1" dirty="0">
                <a:solidFill>
                  <a:srgbClr val="002060"/>
                </a:solidFill>
              </a:rPr>
              <a:t>Case study: </a:t>
            </a:r>
            <a:r>
              <a:rPr lang="en-US" sz="2400" dirty="0">
                <a:solidFill>
                  <a:srgbClr val="002060"/>
                </a:solidFill>
              </a:rPr>
              <a:t>Replacing dichloromethane (DCM) in chromatography </a:t>
            </a:r>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5149482" y="2154399"/>
            <a:ext cx="6601902" cy="2722477"/>
          </a:xfrm>
          <a:prstGeom prst="rect">
            <a:avLst/>
          </a:prstGeom>
          <a:noFill/>
          <a:ln>
            <a:noFill/>
          </a:ln>
        </p:spPr>
      </p:pic>
      <p:sp>
        <p:nvSpPr>
          <p:cNvPr id="8" name="TextBox 7"/>
          <p:cNvSpPr txBox="1"/>
          <p:nvPr/>
        </p:nvSpPr>
        <p:spPr>
          <a:xfrm>
            <a:off x="5406003" y="5076557"/>
            <a:ext cx="6088860" cy="1077218"/>
          </a:xfrm>
          <a:prstGeom prst="rect">
            <a:avLst/>
          </a:prstGeom>
          <a:noFill/>
        </p:spPr>
        <p:txBody>
          <a:bodyPr wrap="square" rtlCol="0">
            <a:spAutoFit/>
          </a:bodyPr>
          <a:lstStyle/>
          <a:p>
            <a:r>
              <a:rPr lang="en-US" sz="1600" dirty="0"/>
              <a:t>Amgen’s Green Solvents for Chromatography in practice. If a compound suitably elutes in 5% DCM–MeOH, the bar chart predicts that 60% 3 : 1 </a:t>
            </a:r>
            <a:r>
              <a:rPr lang="en-US" sz="1600" dirty="0" err="1"/>
              <a:t>EtOAc</a:t>
            </a:r>
            <a:r>
              <a:rPr lang="en-US" sz="1600" dirty="0"/>
              <a:t> : </a:t>
            </a:r>
            <a:r>
              <a:rPr lang="en-US" sz="1600" dirty="0" err="1"/>
              <a:t>EtOH</a:t>
            </a:r>
            <a:r>
              <a:rPr lang="en-US" sz="1600" dirty="0"/>
              <a:t> in </a:t>
            </a:r>
            <a:r>
              <a:rPr lang="en-US" sz="1600" dirty="0" err="1"/>
              <a:t>heptanes</a:t>
            </a:r>
            <a:r>
              <a:rPr lang="en-US" sz="1600" dirty="0"/>
              <a:t> or 40% </a:t>
            </a:r>
            <a:r>
              <a:rPr lang="en-US" sz="1600" dirty="0" err="1"/>
              <a:t>i-PrOH</a:t>
            </a:r>
            <a:r>
              <a:rPr lang="en-US" sz="1600" dirty="0"/>
              <a:t> in </a:t>
            </a:r>
            <a:r>
              <a:rPr lang="en-US" sz="1600" dirty="0" err="1"/>
              <a:t>heptanes</a:t>
            </a:r>
            <a:r>
              <a:rPr lang="en-US" sz="1600" dirty="0"/>
              <a:t> would be a suitable starting point to evaluate greener solvent alternatives.</a:t>
            </a:r>
            <a:r>
              <a:rPr lang="en-US" sz="1600" dirty="0">
                <a:effectLst/>
              </a:rPr>
              <a:t> </a:t>
            </a:r>
            <a:endParaRPr lang="en-US" sz="1600" dirty="0"/>
          </a:p>
        </p:txBody>
      </p:sp>
      <p:sp>
        <p:nvSpPr>
          <p:cNvPr id="9" name="TextBox 8"/>
          <p:cNvSpPr txBox="1"/>
          <p:nvPr/>
        </p:nvSpPr>
        <p:spPr>
          <a:xfrm>
            <a:off x="879231" y="2384751"/>
            <a:ext cx="4371277" cy="3170099"/>
          </a:xfrm>
          <a:prstGeom prst="rect">
            <a:avLst/>
          </a:prstGeom>
          <a:noFill/>
        </p:spPr>
        <p:txBody>
          <a:bodyPr wrap="square" rtlCol="0">
            <a:spAutoFit/>
          </a:bodyPr>
          <a:lstStyle/>
          <a:p>
            <a:r>
              <a:rPr lang="en-US" sz="2000" dirty="0"/>
              <a:t>Amgen developed a guide to replace DCM with greener alternatives. DCM is known to be associated with respiratory and cardiovascular toxicity in humans, carcinogenicity, and genotoxicity.</a:t>
            </a:r>
          </a:p>
          <a:p>
            <a:endParaRPr lang="en-US" sz="2000" dirty="0"/>
          </a:p>
          <a:p>
            <a:r>
              <a:rPr lang="en-US" sz="2000" dirty="0"/>
              <a:t>The guide on the right compares the eluting power of different greener solvent mixtures with reference to DCM-Methanol.</a:t>
            </a:r>
          </a:p>
        </p:txBody>
      </p:sp>
      <p:sp>
        <p:nvSpPr>
          <p:cNvPr id="10" name="TextBox 9">
            <a:extLst>
              <a:ext uri="{FF2B5EF4-FFF2-40B4-BE49-F238E27FC236}">
                <a16:creationId xmlns:a16="http://schemas.microsoft.com/office/drawing/2014/main" id="{DB051EB9-9AE8-455A-9806-D349A70FE5C1}"/>
              </a:ext>
            </a:extLst>
          </p:cNvPr>
          <p:cNvSpPr txBox="1"/>
          <p:nvPr/>
        </p:nvSpPr>
        <p:spPr>
          <a:xfrm>
            <a:off x="879231" y="461136"/>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Tree>
    <p:extLst>
      <p:ext uri="{BB962C8B-B14F-4D97-AF65-F5344CB8AC3E}">
        <p14:creationId xmlns:p14="http://schemas.microsoft.com/office/powerpoint/2010/main" val="3145254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3932" y="2421679"/>
            <a:ext cx="8491100" cy="707886"/>
          </a:xfrm>
          <a:prstGeom prst="rect">
            <a:avLst/>
          </a:prstGeom>
        </p:spPr>
        <p:txBody>
          <a:bodyPr wrap="square">
            <a:spAutoFit/>
          </a:bodyPr>
          <a:lstStyle/>
          <a:p>
            <a:r>
              <a:rPr lang="en-US" sz="2000" dirty="0"/>
              <a:t>Zoloft</a:t>
            </a:r>
            <a:r>
              <a:rPr lang="en-US" sz="2000" baseline="30000" dirty="0"/>
              <a:t>®</a:t>
            </a:r>
            <a:r>
              <a:rPr lang="en-US" sz="2000" dirty="0"/>
              <a:t> is an anti-depressant and was once one of the best selling pharmaceuticals on the market.</a:t>
            </a:r>
          </a:p>
        </p:txBody>
      </p:sp>
      <p:sp>
        <p:nvSpPr>
          <p:cNvPr id="9" name="TextBox 8"/>
          <p:cNvSpPr txBox="1"/>
          <p:nvPr/>
        </p:nvSpPr>
        <p:spPr>
          <a:xfrm>
            <a:off x="1150370" y="3533727"/>
            <a:ext cx="3775905" cy="400110"/>
          </a:xfrm>
          <a:prstGeom prst="rect">
            <a:avLst/>
          </a:prstGeom>
          <a:noFill/>
        </p:spPr>
        <p:txBody>
          <a:bodyPr wrap="none" rtlCol="0">
            <a:spAutoFit/>
          </a:bodyPr>
          <a:lstStyle/>
          <a:p>
            <a:r>
              <a:rPr lang="en-US" sz="2000" b="1" dirty="0"/>
              <a:t>Conventional sertraline synthesis:</a:t>
            </a:r>
          </a:p>
        </p:txBody>
      </p:sp>
      <p:sp>
        <p:nvSpPr>
          <p:cNvPr id="10" name="Rectangle 9"/>
          <p:cNvSpPr/>
          <p:nvPr/>
        </p:nvSpPr>
        <p:spPr>
          <a:xfrm>
            <a:off x="1423790" y="3949655"/>
            <a:ext cx="5118749" cy="961802"/>
          </a:xfrm>
          <a:prstGeom prst="rect">
            <a:avLst/>
          </a:prstGeom>
        </p:spPr>
        <p:txBody>
          <a:bodyPr wrap="square">
            <a:spAutoFit/>
          </a:bodyPr>
          <a:lstStyle/>
          <a:p>
            <a:pPr marL="274320" indent="-274320">
              <a:spcBef>
                <a:spcPts val="300"/>
              </a:spcBef>
              <a:buFont typeface="Arial" panose="020B0604020202020204" pitchFamily="34" charset="0"/>
              <a:buChar char="•"/>
            </a:pPr>
            <a:r>
              <a:rPr lang="en-US" dirty="0"/>
              <a:t>Synthesis was a three step process. </a:t>
            </a:r>
          </a:p>
          <a:p>
            <a:pPr marL="274320" indent="-274320">
              <a:spcBef>
                <a:spcPts val="300"/>
              </a:spcBef>
              <a:buFont typeface="Arial" panose="020B0604020202020204" pitchFamily="34" charset="0"/>
              <a:buChar char="•"/>
            </a:pPr>
            <a:r>
              <a:rPr lang="en-US" dirty="0"/>
              <a:t>Used 4 hazardous solvents (methylene chloride, tetrahydrofuran, toluene, and hexane).</a:t>
            </a:r>
          </a:p>
        </p:txBody>
      </p:sp>
      <p:sp>
        <p:nvSpPr>
          <p:cNvPr id="12" name="TextBox 11"/>
          <p:cNvSpPr txBox="1"/>
          <p:nvPr/>
        </p:nvSpPr>
        <p:spPr>
          <a:xfrm>
            <a:off x="8782242" y="5489274"/>
            <a:ext cx="1020279" cy="461665"/>
          </a:xfrm>
          <a:prstGeom prst="rect">
            <a:avLst/>
          </a:prstGeom>
          <a:noFill/>
        </p:spPr>
        <p:txBody>
          <a:bodyPr wrap="none" rtlCol="0">
            <a:spAutoFit/>
          </a:bodyPr>
          <a:lstStyle/>
          <a:p>
            <a:r>
              <a:rPr lang="en-US" sz="2400" dirty="0"/>
              <a:t>Zoloft</a:t>
            </a:r>
            <a:r>
              <a:rPr lang="en-US" sz="2400" baseline="30000" dirty="0"/>
              <a:t>®</a:t>
            </a:r>
            <a:endParaRPr lang="en-US" sz="2400" dirty="0"/>
          </a:p>
        </p:txBody>
      </p:sp>
      <p:sp>
        <p:nvSpPr>
          <p:cNvPr id="16" name="Rectangle 15">
            <a:extLst>
              <a:ext uri="{FF2B5EF4-FFF2-40B4-BE49-F238E27FC236}">
                <a16:creationId xmlns:a16="http://schemas.microsoft.com/office/drawing/2014/main" id="{ACD40F71-8D18-4D73-976D-ADD7D903B3D3}"/>
              </a:ext>
            </a:extLst>
          </p:cNvPr>
          <p:cNvSpPr/>
          <p:nvPr/>
        </p:nvSpPr>
        <p:spPr>
          <a:xfrm>
            <a:off x="868609" y="1451559"/>
            <a:ext cx="9044420" cy="830997"/>
          </a:xfrm>
          <a:prstGeom prst="rect">
            <a:avLst/>
          </a:prstGeom>
        </p:spPr>
        <p:txBody>
          <a:bodyPr wrap="square">
            <a:spAutoFit/>
          </a:bodyPr>
          <a:lstStyle/>
          <a:p>
            <a:r>
              <a:rPr lang="en-US" sz="2400" b="1" dirty="0">
                <a:solidFill>
                  <a:srgbClr val="002060"/>
                </a:solidFill>
              </a:rPr>
              <a:t>Case study: </a:t>
            </a:r>
            <a:r>
              <a:rPr lang="en-US" sz="2400" dirty="0">
                <a:solidFill>
                  <a:srgbClr val="002060"/>
                </a:solidFill>
              </a:rPr>
              <a:t>Manufacturing process for sertraline, the active ingredient in the popular drug Zoloft</a:t>
            </a:r>
            <a:r>
              <a:rPr lang="en-US" sz="2400" baseline="30000" dirty="0">
                <a:solidFill>
                  <a:srgbClr val="002060"/>
                </a:solidFill>
              </a:rPr>
              <a:t>®</a:t>
            </a:r>
          </a:p>
        </p:txBody>
      </p:sp>
      <p:sp>
        <p:nvSpPr>
          <p:cNvPr id="2" name="Rectangle 1">
            <a:extLst>
              <a:ext uri="{FF2B5EF4-FFF2-40B4-BE49-F238E27FC236}">
                <a16:creationId xmlns:a16="http://schemas.microsoft.com/office/drawing/2014/main" id="{B18648A1-B67B-4F28-A74D-F0A176F9DF25}"/>
              </a:ext>
            </a:extLst>
          </p:cNvPr>
          <p:cNvSpPr/>
          <p:nvPr/>
        </p:nvSpPr>
        <p:spPr>
          <a:xfrm>
            <a:off x="1150370" y="3519621"/>
            <a:ext cx="5392169" cy="15623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3F1C9D-5CDA-F94F-B645-87A0DC9003EC}"/>
              </a:ext>
            </a:extLst>
          </p:cNvPr>
          <p:cNvPicPr>
            <a:picLocks noChangeAspect="1"/>
          </p:cNvPicPr>
          <p:nvPr/>
        </p:nvPicPr>
        <p:blipFill>
          <a:blip r:embed="rId2"/>
          <a:stretch>
            <a:fillRect/>
          </a:stretch>
        </p:blipFill>
        <p:spPr>
          <a:xfrm>
            <a:off x="7367178" y="3112302"/>
            <a:ext cx="3854429" cy="2253861"/>
          </a:xfrm>
          <a:prstGeom prst="rect">
            <a:avLst/>
          </a:prstGeom>
        </p:spPr>
      </p:pic>
      <p:sp>
        <p:nvSpPr>
          <p:cNvPr id="11" name="TextBox 10">
            <a:extLst>
              <a:ext uri="{FF2B5EF4-FFF2-40B4-BE49-F238E27FC236}">
                <a16:creationId xmlns:a16="http://schemas.microsoft.com/office/drawing/2014/main" id="{0A910244-BD81-4343-B107-AED4F8AFC3C5}"/>
              </a:ext>
            </a:extLst>
          </p:cNvPr>
          <p:cNvSpPr txBox="1"/>
          <p:nvPr/>
        </p:nvSpPr>
        <p:spPr>
          <a:xfrm>
            <a:off x="868609" y="400595"/>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Tree>
    <p:extLst>
      <p:ext uri="{BB962C8B-B14F-4D97-AF65-F5344CB8AC3E}">
        <p14:creationId xmlns:p14="http://schemas.microsoft.com/office/powerpoint/2010/main" val="414363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991712" y="1625511"/>
            <a:ext cx="5543798" cy="4530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indent="-352425">
              <a:defRPr/>
            </a:pPr>
            <a:r>
              <a:rPr lang="en-US" sz="2400" dirty="0">
                <a:cs typeface="ＭＳ Ｐゴシック" pitchFamily="-106" charset="-128"/>
              </a:rPr>
              <a:t>The environment:</a:t>
            </a:r>
          </a:p>
          <a:p>
            <a:pPr marL="352425" indent="-352425">
              <a:defRPr/>
            </a:pPr>
            <a:endParaRPr lang="en-US" sz="2400" dirty="0">
              <a:cs typeface="ＭＳ Ｐゴシック" pitchFamily="-106" charset="-128"/>
            </a:endParaRPr>
          </a:p>
          <a:p>
            <a:pPr marL="352425" indent="-352425">
              <a:defRPr/>
            </a:pPr>
            <a:r>
              <a:rPr lang="en-US" sz="2400" dirty="0">
                <a:cs typeface="ＭＳ Ｐゴシック" pitchFamily="-106" charset="-128"/>
              </a:rPr>
              <a:t>Human health:</a:t>
            </a:r>
          </a:p>
          <a:p>
            <a:pPr marL="352425" indent="-352425">
              <a:defRPr/>
            </a:pPr>
            <a:endParaRPr lang="en-US" sz="2400" dirty="0">
              <a:cs typeface="ＭＳ Ｐゴシック" pitchFamily="-106" charset="-128"/>
            </a:endParaRPr>
          </a:p>
          <a:p>
            <a:pPr marL="352425" indent="-352425">
              <a:defRPr/>
            </a:pPr>
            <a:r>
              <a:rPr lang="en-US" sz="2400" dirty="0">
                <a:cs typeface="ＭＳ Ｐゴシック" pitchFamily="-106" charset="-128"/>
              </a:rPr>
              <a:t>The economy:</a:t>
            </a:r>
          </a:p>
          <a:p>
            <a:pPr marL="352425" indent="-352425">
              <a:defRPr/>
            </a:pPr>
            <a:endParaRPr lang="en-US" sz="2400" dirty="0">
              <a:cs typeface="ＭＳ Ｐゴシック" pitchFamily="-106" charset="-128"/>
            </a:endParaRPr>
          </a:p>
          <a:p>
            <a:pPr marL="352425" indent="-352425">
              <a:defRPr/>
            </a:pPr>
            <a:r>
              <a:rPr lang="en-US" sz="2400" dirty="0">
                <a:cs typeface="ＭＳ Ｐゴシック" pitchFamily="-106" charset="-128"/>
              </a:rPr>
              <a:t>For sustainability:</a:t>
            </a:r>
          </a:p>
          <a:p>
            <a:pPr marL="352425" indent="-352425">
              <a:defRPr/>
            </a:pPr>
            <a:endParaRPr lang="en-US" sz="2400" dirty="0">
              <a:cs typeface="ＭＳ Ｐゴシック" pitchFamily="-106" charset="-128"/>
            </a:endParaRPr>
          </a:p>
          <a:p>
            <a:pPr marL="352425" indent="-352425">
              <a:defRPr/>
            </a:pPr>
            <a:r>
              <a:rPr lang="en-US" sz="2400" dirty="0">
                <a:cs typeface="ＭＳ Ｐゴシック" pitchFamily="-106" charset="-128"/>
              </a:rPr>
              <a:t>For science:</a:t>
            </a:r>
          </a:p>
        </p:txBody>
      </p:sp>
      <p:sp>
        <p:nvSpPr>
          <p:cNvPr id="10" name="Rectangle 9"/>
          <p:cNvSpPr/>
          <p:nvPr/>
        </p:nvSpPr>
        <p:spPr>
          <a:xfrm>
            <a:off x="4978919" y="1562520"/>
            <a:ext cx="5658678" cy="769441"/>
          </a:xfrm>
          <a:prstGeom prst="rect">
            <a:avLst/>
          </a:prstGeom>
        </p:spPr>
        <p:txBody>
          <a:bodyPr wrap="square">
            <a:spAutoFit/>
          </a:bodyPr>
          <a:lstStyle/>
          <a:p>
            <a:pPr lvl="1">
              <a:defRPr/>
            </a:pPr>
            <a:r>
              <a:rPr lang="en-US" sz="2200" dirty="0">
                <a:solidFill>
                  <a:srgbClr val="0070C0"/>
                </a:solidFill>
                <a:cs typeface="ＭＳ Ｐゴシック" pitchFamily="-106" charset="-128"/>
              </a:rPr>
              <a:t>Products which will biodegrade and won’t persist in the environment</a:t>
            </a:r>
          </a:p>
        </p:txBody>
      </p:sp>
      <p:sp>
        <p:nvSpPr>
          <p:cNvPr id="13" name="Rectangle 12"/>
          <p:cNvSpPr/>
          <p:nvPr/>
        </p:nvSpPr>
        <p:spPr>
          <a:xfrm>
            <a:off x="4978919" y="2492421"/>
            <a:ext cx="4572000" cy="769441"/>
          </a:xfrm>
          <a:prstGeom prst="rect">
            <a:avLst/>
          </a:prstGeom>
        </p:spPr>
        <p:txBody>
          <a:bodyPr>
            <a:spAutoFit/>
          </a:bodyPr>
          <a:lstStyle/>
          <a:p>
            <a:pPr lvl="1">
              <a:defRPr/>
            </a:pPr>
            <a:r>
              <a:rPr lang="en-US" sz="2200" dirty="0">
                <a:solidFill>
                  <a:srgbClr val="0070C0"/>
                </a:solidFill>
              </a:rPr>
              <a:t>Products with won’t cause toxicity to humans</a:t>
            </a:r>
          </a:p>
        </p:txBody>
      </p:sp>
      <p:sp>
        <p:nvSpPr>
          <p:cNvPr id="14" name="Rectangle 13"/>
          <p:cNvSpPr/>
          <p:nvPr/>
        </p:nvSpPr>
        <p:spPr>
          <a:xfrm>
            <a:off x="4978919" y="3416509"/>
            <a:ext cx="4572000" cy="769441"/>
          </a:xfrm>
          <a:prstGeom prst="rect">
            <a:avLst/>
          </a:prstGeom>
        </p:spPr>
        <p:txBody>
          <a:bodyPr>
            <a:spAutoFit/>
          </a:bodyPr>
          <a:lstStyle/>
          <a:p>
            <a:pPr lvl="1">
              <a:defRPr/>
            </a:pPr>
            <a:r>
              <a:rPr lang="en-US" sz="2200" dirty="0">
                <a:solidFill>
                  <a:srgbClr val="0070C0"/>
                </a:solidFill>
              </a:rPr>
              <a:t>Novel products which boost competitiveness</a:t>
            </a:r>
          </a:p>
        </p:txBody>
      </p:sp>
      <p:sp>
        <p:nvSpPr>
          <p:cNvPr id="15" name="Rectangle 14"/>
          <p:cNvSpPr/>
          <p:nvPr/>
        </p:nvSpPr>
        <p:spPr>
          <a:xfrm>
            <a:off x="5446206" y="4331400"/>
            <a:ext cx="3760329" cy="769441"/>
          </a:xfrm>
          <a:prstGeom prst="rect">
            <a:avLst/>
          </a:prstGeom>
        </p:spPr>
        <p:txBody>
          <a:bodyPr wrap="square">
            <a:spAutoFit/>
          </a:bodyPr>
          <a:lstStyle/>
          <a:p>
            <a:pPr>
              <a:defRPr/>
            </a:pPr>
            <a:r>
              <a:rPr lang="en-US" sz="2200">
                <a:solidFill>
                  <a:srgbClr val="0070C0"/>
                </a:solidFill>
              </a:rPr>
              <a:t>Products made from renewable resources</a:t>
            </a:r>
            <a:endParaRPr lang="en-US" sz="2200" dirty="0">
              <a:solidFill>
                <a:srgbClr val="0070C0"/>
              </a:solidFill>
            </a:endParaRPr>
          </a:p>
        </p:txBody>
      </p:sp>
      <p:sp>
        <p:nvSpPr>
          <p:cNvPr id="16" name="Rectangle 15"/>
          <p:cNvSpPr/>
          <p:nvPr/>
        </p:nvSpPr>
        <p:spPr>
          <a:xfrm>
            <a:off x="4978919" y="5275418"/>
            <a:ext cx="3642279" cy="430887"/>
          </a:xfrm>
          <a:prstGeom prst="rect">
            <a:avLst/>
          </a:prstGeom>
        </p:spPr>
        <p:txBody>
          <a:bodyPr wrap="none">
            <a:spAutoFit/>
          </a:bodyPr>
          <a:lstStyle/>
          <a:p>
            <a:pPr lvl="1">
              <a:defRPr/>
            </a:pPr>
            <a:r>
              <a:rPr lang="en-US" sz="2200" dirty="0">
                <a:solidFill>
                  <a:srgbClr val="0070C0"/>
                </a:solidFill>
                <a:cs typeface="ＭＳ Ｐゴシック" pitchFamily="-106" charset="-128"/>
              </a:rPr>
              <a:t>Fundamental new insights</a:t>
            </a:r>
          </a:p>
        </p:txBody>
      </p:sp>
      <p:sp>
        <p:nvSpPr>
          <p:cNvPr id="2" name="Right Arrow 1"/>
          <p:cNvSpPr/>
          <p:nvPr/>
        </p:nvSpPr>
        <p:spPr>
          <a:xfrm>
            <a:off x="3799475" y="1699400"/>
            <a:ext cx="1404731" cy="212035"/>
          </a:xfrm>
          <a:prstGeom prst="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799474" y="2633069"/>
            <a:ext cx="1404731" cy="212035"/>
          </a:xfrm>
          <a:prstGeom prst="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799473" y="3562970"/>
            <a:ext cx="1404731" cy="212035"/>
          </a:xfrm>
          <a:prstGeom prst="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799470" y="4448925"/>
            <a:ext cx="1404731" cy="212035"/>
          </a:xfrm>
          <a:prstGeom prst="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799469" y="5384843"/>
            <a:ext cx="1404731" cy="212035"/>
          </a:xfrm>
          <a:prstGeom prst="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641EEFB-F5A3-D14D-96DE-C732AE5B5381}"/>
              </a:ext>
            </a:extLst>
          </p:cNvPr>
          <p:cNvSpPr>
            <a:spLocks noGrp="1"/>
          </p:cNvSpPr>
          <p:nvPr>
            <p:ph type="title"/>
          </p:nvPr>
        </p:nvSpPr>
        <p:spPr/>
        <p:txBody>
          <a:bodyPr>
            <a:normAutofit/>
          </a:bodyPr>
          <a:lstStyle/>
          <a:p>
            <a:r>
              <a:rPr lang="en-US" sz="4000" dirty="0">
                <a:latin typeface="+mn-lt"/>
              </a:rPr>
              <a:t>Benefits of Green Chemistry?</a:t>
            </a:r>
          </a:p>
        </p:txBody>
      </p:sp>
    </p:spTree>
    <p:extLst>
      <p:ext uri="{BB962C8B-B14F-4D97-AF65-F5344CB8AC3E}">
        <p14:creationId xmlns:p14="http://schemas.microsoft.com/office/powerpoint/2010/main" val="250449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842" y="2938552"/>
            <a:ext cx="6286687" cy="2942589"/>
          </a:xfrm>
        </p:spPr>
        <p:txBody>
          <a:bodyPr>
            <a:normAutofit/>
          </a:bodyPr>
          <a:lstStyle/>
          <a:p>
            <a:pPr marL="274320" indent="-274320">
              <a:lnSpc>
                <a:spcPct val="100000"/>
              </a:lnSpc>
              <a:spcBef>
                <a:spcPts val="300"/>
              </a:spcBef>
            </a:pPr>
            <a:r>
              <a:rPr lang="en-US" sz="1800" dirty="0"/>
              <a:t>The process was streamlined to a single step that is carried out in ethanol, a much less toxic solvent.</a:t>
            </a:r>
          </a:p>
          <a:p>
            <a:pPr marL="274320" indent="-274320">
              <a:lnSpc>
                <a:spcPct val="100000"/>
              </a:lnSpc>
              <a:spcBef>
                <a:spcPts val="300"/>
              </a:spcBef>
            </a:pPr>
            <a:r>
              <a:rPr lang="en-US" sz="1800" dirty="0"/>
              <a:t>The new process is also catalytic, cutting down on starting materials by 60%, 45%, and 20% for the three components of the reaction.</a:t>
            </a:r>
          </a:p>
          <a:p>
            <a:pPr marL="274320" indent="-274320">
              <a:lnSpc>
                <a:spcPct val="100000"/>
              </a:lnSpc>
              <a:spcBef>
                <a:spcPts val="300"/>
              </a:spcBef>
            </a:pPr>
            <a:r>
              <a:rPr lang="en-US" sz="1800" dirty="0"/>
              <a:t>The combined steps eliminated 310,000 pounds of titanium tetrachloride, 220,000 pounds of 50% sodium hydroxide, 330,000 pounds of 35% hydrochloric acid waste, and 970,000 pounds of solid titanium dioxide waste per year.</a:t>
            </a:r>
          </a:p>
        </p:txBody>
      </p:sp>
      <p:sp>
        <p:nvSpPr>
          <p:cNvPr id="5" name="Rectangle 4"/>
          <p:cNvSpPr/>
          <p:nvPr/>
        </p:nvSpPr>
        <p:spPr>
          <a:xfrm>
            <a:off x="10920599" y="6400800"/>
            <a:ext cx="779637" cy="276999"/>
          </a:xfrm>
          <a:prstGeom prst="rect">
            <a:avLst/>
          </a:prstGeom>
        </p:spPr>
        <p:txBody>
          <a:bodyPr wrap="none">
            <a:spAutoFit/>
          </a:bodyPr>
          <a:lstStyle/>
          <a:p>
            <a:r>
              <a:rPr lang="en-US" sz="1200" dirty="0">
                <a:solidFill>
                  <a:schemeClr val="bg1">
                    <a:lumMod val="50000"/>
                  </a:schemeClr>
                </a:solidFill>
              </a:rPr>
              <a:t>Pfizer, </a:t>
            </a:r>
            <a:r>
              <a:rPr lang="en-US" sz="1200" dirty="0" err="1">
                <a:solidFill>
                  <a:schemeClr val="bg1">
                    <a:lumMod val="50000"/>
                  </a:schemeClr>
                </a:solidFill>
              </a:rPr>
              <a:t>Inc</a:t>
            </a:r>
            <a:endParaRPr lang="en-US" sz="1200" dirty="0">
              <a:solidFill>
                <a:schemeClr val="bg1">
                  <a:lumMod val="50000"/>
                </a:schemeClr>
              </a:solidFill>
            </a:endParaRPr>
          </a:p>
        </p:txBody>
      </p:sp>
      <p:sp>
        <p:nvSpPr>
          <p:cNvPr id="11" name="TextBox 10"/>
          <p:cNvSpPr txBox="1"/>
          <p:nvPr/>
        </p:nvSpPr>
        <p:spPr>
          <a:xfrm>
            <a:off x="862855" y="2569220"/>
            <a:ext cx="3316306" cy="369332"/>
          </a:xfrm>
          <a:prstGeom prst="rect">
            <a:avLst/>
          </a:prstGeom>
          <a:noFill/>
        </p:spPr>
        <p:txBody>
          <a:bodyPr wrap="square" rtlCol="0">
            <a:spAutoFit/>
          </a:bodyPr>
          <a:lstStyle/>
          <a:p>
            <a:r>
              <a:rPr lang="en-US" b="1" dirty="0"/>
              <a:t>Alternative sertraline synthesis:</a:t>
            </a:r>
          </a:p>
        </p:txBody>
      </p:sp>
      <p:sp>
        <p:nvSpPr>
          <p:cNvPr id="2" name="Rectangle 1">
            <a:extLst>
              <a:ext uri="{FF2B5EF4-FFF2-40B4-BE49-F238E27FC236}">
                <a16:creationId xmlns:a16="http://schemas.microsoft.com/office/drawing/2014/main" id="{CB712F0F-5ECB-4BC0-96F4-844B1C3DE895}"/>
              </a:ext>
            </a:extLst>
          </p:cNvPr>
          <p:cNvSpPr/>
          <p:nvPr/>
        </p:nvSpPr>
        <p:spPr>
          <a:xfrm>
            <a:off x="832036" y="2554975"/>
            <a:ext cx="6395718" cy="31035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0778724-93DB-4205-B3CE-E2E3D6E4AE5C}"/>
              </a:ext>
            </a:extLst>
          </p:cNvPr>
          <p:cNvPicPr>
            <a:picLocks noChangeAspect="1"/>
          </p:cNvPicPr>
          <p:nvPr/>
        </p:nvPicPr>
        <p:blipFill>
          <a:blip r:embed="rId2"/>
          <a:stretch>
            <a:fillRect/>
          </a:stretch>
        </p:blipFill>
        <p:spPr>
          <a:xfrm>
            <a:off x="7489712" y="2131344"/>
            <a:ext cx="4210524" cy="3742688"/>
          </a:xfrm>
          <a:prstGeom prst="rect">
            <a:avLst/>
          </a:prstGeom>
          <a:ln w="57150">
            <a:solidFill>
              <a:srgbClr val="002060"/>
            </a:solidFill>
          </a:ln>
        </p:spPr>
      </p:pic>
      <p:sp>
        <p:nvSpPr>
          <p:cNvPr id="15" name="Rectangle 14">
            <a:extLst>
              <a:ext uri="{FF2B5EF4-FFF2-40B4-BE49-F238E27FC236}">
                <a16:creationId xmlns:a16="http://schemas.microsoft.com/office/drawing/2014/main" id="{9D117FEA-898F-4C14-A90C-6FF7808BB1D2}"/>
              </a:ext>
            </a:extLst>
          </p:cNvPr>
          <p:cNvSpPr/>
          <p:nvPr/>
        </p:nvSpPr>
        <p:spPr>
          <a:xfrm>
            <a:off x="7748897" y="6400799"/>
            <a:ext cx="3171702" cy="276999"/>
          </a:xfrm>
          <a:prstGeom prst="rect">
            <a:avLst/>
          </a:prstGeom>
        </p:spPr>
        <p:txBody>
          <a:bodyPr wrap="none">
            <a:spAutoFit/>
          </a:bodyPr>
          <a:lstStyle/>
          <a:p>
            <a:pPr lvl="0"/>
            <a:r>
              <a:rPr lang="en-US" sz="1200" dirty="0">
                <a:solidFill>
                  <a:prstClr val="white">
                    <a:lumMod val="65000"/>
                  </a:prstClr>
                </a:solidFill>
              </a:rPr>
              <a:t>Image: Wikimedia Commons, Author: </a:t>
            </a:r>
            <a:r>
              <a:rPr lang="en-US" sz="1200" dirty="0" err="1">
                <a:solidFill>
                  <a:prstClr val="white">
                    <a:lumMod val="65000"/>
                  </a:prstClr>
                </a:solidFill>
              </a:rPr>
              <a:t>Ragesoss</a:t>
            </a:r>
            <a:r>
              <a:rPr lang="en-US" sz="1200" dirty="0">
                <a:solidFill>
                  <a:prstClr val="white">
                    <a:lumMod val="65000"/>
                  </a:prstClr>
                </a:solidFill>
              </a:rPr>
              <a:t> </a:t>
            </a:r>
          </a:p>
        </p:txBody>
      </p:sp>
      <p:sp>
        <p:nvSpPr>
          <p:cNvPr id="12" name="TextBox 11">
            <a:extLst>
              <a:ext uri="{FF2B5EF4-FFF2-40B4-BE49-F238E27FC236}">
                <a16:creationId xmlns:a16="http://schemas.microsoft.com/office/drawing/2014/main" id="{1BA290E7-A594-44AD-82AA-716BC745DE6B}"/>
              </a:ext>
            </a:extLst>
          </p:cNvPr>
          <p:cNvSpPr txBox="1"/>
          <p:nvPr/>
        </p:nvSpPr>
        <p:spPr>
          <a:xfrm>
            <a:off x="832036" y="491631"/>
            <a:ext cx="6443944"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Safer Solvents and Auxiliaries</a:t>
            </a:r>
          </a:p>
        </p:txBody>
      </p:sp>
      <p:sp>
        <p:nvSpPr>
          <p:cNvPr id="17" name="Rectangle 16">
            <a:extLst>
              <a:ext uri="{FF2B5EF4-FFF2-40B4-BE49-F238E27FC236}">
                <a16:creationId xmlns:a16="http://schemas.microsoft.com/office/drawing/2014/main" id="{D067A5F9-0631-470C-8DEE-F6442DAE3533}"/>
              </a:ext>
            </a:extLst>
          </p:cNvPr>
          <p:cNvSpPr/>
          <p:nvPr/>
        </p:nvSpPr>
        <p:spPr>
          <a:xfrm>
            <a:off x="868609" y="1451559"/>
            <a:ext cx="9044420" cy="830997"/>
          </a:xfrm>
          <a:prstGeom prst="rect">
            <a:avLst/>
          </a:prstGeom>
        </p:spPr>
        <p:txBody>
          <a:bodyPr wrap="square">
            <a:spAutoFit/>
          </a:bodyPr>
          <a:lstStyle/>
          <a:p>
            <a:r>
              <a:rPr lang="en-US" sz="2400" b="1" dirty="0">
                <a:solidFill>
                  <a:srgbClr val="002060"/>
                </a:solidFill>
              </a:rPr>
              <a:t>Case study: </a:t>
            </a:r>
            <a:r>
              <a:rPr lang="en-US" sz="2400" dirty="0">
                <a:solidFill>
                  <a:srgbClr val="002060"/>
                </a:solidFill>
              </a:rPr>
              <a:t>Manufacturing process for sertraline, the active ingredient in the popular drug Zoloft</a:t>
            </a:r>
            <a:r>
              <a:rPr lang="en-US" sz="2400" baseline="30000" dirty="0">
                <a:solidFill>
                  <a:srgbClr val="002060"/>
                </a:solidFill>
              </a:rPr>
              <a:t>®</a:t>
            </a:r>
          </a:p>
        </p:txBody>
      </p:sp>
    </p:spTree>
    <p:extLst>
      <p:ext uri="{BB962C8B-B14F-4D97-AF65-F5344CB8AC3E}">
        <p14:creationId xmlns:p14="http://schemas.microsoft.com/office/powerpoint/2010/main" val="374718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0402" y="536074"/>
            <a:ext cx="604492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Energy Efficiency</a:t>
            </a:r>
          </a:p>
        </p:txBody>
      </p:sp>
      <p:sp>
        <p:nvSpPr>
          <p:cNvPr id="8" name="Rectangle 7"/>
          <p:cNvSpPr/>
          <p:nvPr/>
        </p:nvSpPr>
        <p:spPr>
          <a:xfrm>
            <a:off x="1235444" y="3411179"/>
            <a:ext cx="9685043" cy="986104"/>
          </a:xfrm>
          <a:prstGeom prst="rect">
            <a:avLst/>
          </a:prstGeom>
        </p:spPr>
        <p:txBody>
          <a:bodyPr wrap="square">
            <a:spAutoFit/>
          </a:bodyPr>
          <a:lstStyle/>
          <a:p>
            <a:pPr marL="609600" indent="-609600" algn="ctr">
              <a:lnSpc>
                <a:spcPct val="80000"/>
              </a:lnSpc>
            </a:pPr>
            <a:r>
              <a:rPr lang="en-US" altLang="en-US" sz="2400" dirty="0">
                <a:ea typeface="ＭＳ Ｐゴシック" charset="-128"/>
              </a:rPr>
              <a:t>Energy requirements should be recognized for their environmental and economic impacts and should be minimized.  Synthetic methods should be conducted at ambient temperature and pressure.</a:t>
            </a:r>
          </a:p>
        </p:txBody>
      </p:sp>
    </p:spTree>
    <p:extLst>
      <p:ext uri="{BB962C8B-B14F-4D97-AF65-F5344CB8AC3E}">
        <p14:creationId xmlns:p14="http://schemas.microsoft.com/office/powerpoint/2010/main" val="3312650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350" y="1652095"/>
            <a:ext cx="10924309" cy="4516946"/>
          </a:xfrm>
        </p:spPr>
        <p:txBody>
          <a:bodyPr>
            <a:normAutofit/>
          </a:bodyPr>
          <a:lstStyle/>
          <a:p>
            <a:pPr marL="0" indent="0" algn="ctr">
              <a:buNone/>
            </a:pPr>
            <a:r>
              <a:rPr lang="en-US" dirty="0"/>
              <a:t>Most energy is used for heating, cooling, separations and pumping.</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Ideally, all reactions are performed at ‘ambient’ conditions – room temperature and atmospheric pressure – in order to minimize energy usage.</a:t>
            </a:r>
          </a:p>
        </p:txBody>
      </p:sp>
      <p:sp>
        <p:nvSpPr>
          <p:cNvPr id="9" name="Rectangle 8">
            <a:extLst>
              <a:ext uri="{FF2B5EF4-FFF2-40B4-BE49-F238E27FC236}">
                <a16:creationId xmlns:a16="http://schemas.microsoft.com/office/drawing/2014/main" id="{11C704BE-DB01-402D-91FE-FF3F129B02D0}"/>
              </a:ext>
            </a:extLst>
          </p:cNvPr>
          <p:cNvSpPr/>
          <p:nvPr/>
        </p:nvSpPr>
        <p:spPr>
          <a:xfrm>
            <a:off x="6851147" y="6271027"/>
            <a:ext cx="5340853" cy="479329"/>
          </a:xfrm>
          <a:prstGeom prst="rect">
            <a:avLst/>
          </a:prstGeom>
        </p:spPr>
        <p:txBody>
          <a:bodyPr wrap="square">
            <a:spAutoFit/>
          </a:bodyPr>
          <a:lstStyle/>
          <a:p>
            <a:pPr lvl="0"/>
            <a:r>
              <a:rPr lang="en-US" sz="1200" dirty="0">
                <a:solidFill>
                  <a:prstClr val="white">
                    <a:lumMod val="65000"/>
                  </a:prstClr>
                </a:solidFill>
              </a:rPr>
              <a:t>Image: Wikimedia Commons, </a:t>
            </a:r>
            <a:r>
              <a:rPr lang="en-US" sz="1200" dirty="0" err="1">
                <a:solidFill>
                  <a:prstClr val="white">
                    <a:lumMod val="65000"/>
                  </a:prstClr>
                </a:solidFill>
              </a:rPr>
              <a:t>Janicki</a:t>
            </a:r>
            <a:r>
              <a:rPr lang="en-US" sz="1200" dirty="0">
                <a:solidFill>
                  <a:prstClr val="white">
                    <a:lumMod val="65000"/>
                  </a:prstClr>
                </a:solidFill>
              </a:rPr>
              <a:t> Omni Processor Pilot Plant in Dakar, Senegal, Author: </a:t>
            </a:r>
            <a:r>
              <a:rPr lang="en-US" sz="1200" dirty="0" err="1">
                <a:solidFill>
                  <a:prstClr val="white">
                    <a:lumMod val="65000"/>
                  </a:prstClr>
                </a:solidFill>
              </a:rPr>
              <a:t>Janicki</a:t>
            </a:r>
            <a:r>
              <a:rPr lang="en-US" sz="1200" dirty="0">
                <a:solidFill>
                  <a:prstClr val="white">
                    <a:lumMod val="65000"/>
                  </a:prstClr>
                </a:solidFill>
              </a:rPr>
              <a:t> Bioenergy</a:t>
            </a:r>
          </a:p>
        </p:txBody>
      </p:sp>
      <p:pic>
        <p:nvPicPr>
          <p:cNvPr id="4" name="Picture 3">
            <a:extLst>
              <a:ext uri="{FF2B5EF4-FFF2-40B4-BE49-F238E27FC236}">
                <a16:creationId xmlns:a16="http://schemas.microsoft.com/office/drawing/2014/main" id="{1E69C9F3-F7F5-41F3-AA15-78AF65CE7898}"/>
              </a:ext>
            </a:extLst>
          </p:cNvPr>
          <p:cNvPicPr>
            <a:picLocks noChangeAspect="1"/>
          </p:cNvPicPr>
          <p:nvPr/>
        </p:nvPicPr>
        <p:blipFill>
          <a:blip r:embed="rId2"/>
          <a:stretch>
            <a:fillRect/>
          </a:stretch>
        </p:blipFill>
        <p:spPr>
          <a:xfrm>
            <a:off x="2761488" y="2272879"/>
            <a:ext cx="6626034" cy="3002422"/>
          </a:xfrm>
          <a:prstGeom prst="rect">
            <a:avLst/>
          </a:prstGeom>
          <a:ln w="57150">
            <a:solidFill>
              <a:srgbClr val="002060"/>
            </a:solidFill>
          </a:ln>
        </p:spPr>
      </p:pic>
      <p:sp>
        <p:nvSpPr>
          <p:cNvPr id="10" name="TextBox 9">
            <a:extLst>
              <a:ext uri="{FF2B5EF4-FFF2-40B4-BE49-F238E27FC236}">
                <a16:creationId xmlns:a16="http://schemas.microsoft.com/office/drawing/2014/main" id="{65DBCA44-EC6D-45A1-AC0C-44250DA30C26}"/>
              </a:ext>
            </a:extLst>
          </p:cNvPr>
          <p:cNvSpPr txBox="1"/>
          <p:nvPr/>
        </p:nvSpPr>
        <p:spPr>
          <a:xfrm>
            <a:off x="806222" y="539273"/>
            <a:ext cx="604492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Energy Efficiency</a:t>
            </a:r>
          </a:p>
        </p:txBody>
      </p:sp>
    </p:spTree>
    <p:extLst>
      <p:ext uri="{BB962C8B-B14F-4D97-AF65-F5344CB8AC3E}">
        <p14:creationId xmlns:p14="http://schemas.microsoft.com/office/powerpoint/2010/main" val="1185584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9713" y="1946175"/>
            <a:ext cx="8328733" cy="707886"/>
          </a:xfrm>
          <a:prstGeom prst="rect">
            <a:avLst/>
          </a:prstGeom>
          <a:noFill/>
        </p:spPr>
        <p:txBody>
          <a:bodyPr wrap="square" rtlCol="0">
            <a:spAutoFit/>
          </a:bodyPr>
          <a:lstStyle/>
          <a:p>
            <a:r>
              <a:rPr lang="en-US" sz="2000" dirty="0"/>
              <a:t>Atorvastatin, a cholesterol-lowering drug, suffers from an energy-demanding synthesis as a result of two cryogenic reactions at - 70 </a:t>
            </a:r>
            <a:r>
              <a:rPr lang="en-US" sz="2000" baseline="30000" dirty="0" err="1"/>
              <a:t>o</a:t>
            </a:r>
            <a:r>
              <a:rPr lang="en-US" sz="2000" dirty="0" err="1"/>
              <a:t>C.</a:t>
            </a:r>
            <a:endParaRPr lang="en-US" sz="2000" dirty="0"/>
          </a:p>
        </p:txBody>
      </p:sp>
      <p:sp>
        <p:nvSpPr>
          <p:cNvPr id="4" name="TextBox 3"/>
          <p:cNvSpPr txBox="1"/>
          <p:nvPr/>
        </p:nvSpPr>
        <p:spPr>
          <a:xfrm>
            <a:off x="1323079" y="2705107"/>
            <a:ext cx="9581467" cy="830997"/>
          </a:xfrm>
          <a:prstGeom prst="rect">
            <a:avLst/>
          </a:prstGeom>
          <a:noFill/>
        </p:spPr>
        <p:txBody>
          <a:bodyPr wrap="square" rtlCol="0">
            <a:spAutoFit/>
          </a:bodyPr>
          <a:lstStyle/>
          <a:p>
            <a:pPr algn="ctr"/>
            <a:r>
              <a:rPr lang="en-US" sz="2400" dirty="0"/>
              <a:t>New </a:t>
            </a:r>
            <a:r>
              <a:rPr lang="en-US" sz="2400" b="1" i="1" dirty="0" err="1"/>
              <a:t>biocatalytic</a:t>
            </a:r>
            <a:r>
              <a:rPr lang="en-US" sz="2400" b="1" i="1" dirty="0"/>
              <a:t> </a:t>
            </a:r>
            <a:r>
              <a:rPr lang="en-US" sz="2400" dirty="0"/>
              <a:t>synthesis uses enzyme DERA and shortens the process by removing two energy intensive chemical steps.</a:t>
            </a:r>
          </a:p>
        </p:txBody>
      </p:sp>
      <p:pic>
        <p:nvPicPr>
          <p:cNvPr id="5" name="Picture 4"/>
          <p:cNvPicPr>
            <a:picLocks noChangeAspect="1"/>
          </p:cNvPicPr>
          <p:nvPr/>
        </p:nvPicPr>
        <p:blipFill>
          <a:blip r:embed="rId3"/>
          <a:stretch>
            <a:fillRect/>
          </a:stretch>
        </p:blipFill>
        <p:spPr>
          <a:xfrm>
            <a:off x="985902" y="4501094"/>
            <a:ext cx="4848250" cy="1029354"/>
          </a:xfrm>
          <a:prstGeom prst="rect">
            <a:avLst/>
          </a:prstGeom>
        </p:spPr>
      </p:pic>
      <p:pic>
        <p:nvPicPr>
          <p:cNvPr id="6" name="Picture 5"/>
          <p:cNvPicPr>
            <a:picLocks noChangeAspect="1"/>
          </p:cNvPicPr>
          <p:nvPr/>
        </p:nvPicPr>
        <p:blipFill>
          <a:blip r:embed="rId4"/>
          <a:stretch>
            <a:fillRect/>
          </a:stretch>
        </p:blipFill>
        <p:spPr>
          <a:xfrm>
            <a:off x="6430327" y="3951066"/>
            <a:ext cx="4491668" cy="1048398"/>
          </a:xfrm>
          <a:prstGeom prst="rect">
            <a:avLst/>
          </a:prstGeom>
        </p:spPr>
      </p:pic>
      <p:pic>
        <p:nvPicPr>
          <p:cNvPr id="7" name="Picture 6"/>
          <p:cNvPicPr>
            <a:picLocks noChangeAspect="1"/>
          </p:cNvPicPr>
          <p:nvPr/>
        </p:nvPicPr>
        <p:blipFill>
          <a:blip r:embed="rId5"/>
          <a:stretch>
            <a:fillRect/>
          </a:stretch>
        </p:blipFill>
        <p:spPr>
          <a:xfrm>
            <a:off x="6575495" y="4999464"/>
            <a:ext cx="3868276" cy="1102073"/>
          </a:xfrm>
          <a:prstGeom prst="rect">
            <a:avLst/>
          </a:prstGeom>
        </p:spPr>
      </p:pic>
      <p:sp>
        <p:nvSpPr>
          <p:cNvPr id="13" name="Rectangle 12"/>
          <p:cNvSpPr/>
          <p:nvPr/>
        </p:nvSpPr>
        <p:spPr>
          <a:xfrm>
            <a:off x="646678" y="1468865"/>
            <a:ext cx="3343415" cy="461665"/>
          </a:xfrm>
          <a:prstGeom prst="rect">
            <a:avLst/>
          </a:prstGeom>
        </p:spPr>
        <p:txBody>
          <a:bodyPr wrap="none">
            <a:spAutoFit/>
          </a:bodyPr>
          <a:lstStyle/>
          <a:p>
            <a:pPr marL="91440" algn="ctr">
              <a:spcBef>
                <a:spcPct val="0"/>
              </a:spcBef>
            </a:pPr>
            <a:r>
              <a:rPr lang="en-US" altLang="x-none" sz="2400" b="1" dirty="0">
                <a:solidFill>
                  <a:srgbClr val="002060"/>
                </a:solidFill>
              </a:rPr>
              <a:t>Case Study: </a:t>
            </a:r>
            <a:r>
              <a:rPr lang="en-US" altLang="x-none" sz="2400" dirty="0">
                <a:solidFill>
                  <a:srgbClr val="002060"/>
                </a:solidFill>
              </a:rPr>
              <a:t>Atorvastatin</a:t>
            </a:r>
          </a:p>
        </p:txBody>
      </p:sp>
      <p:sp>
        <p:nvSpPr>
          <p:cNvPr id="10" name="TextBox 9">
            <a:extLst>
              <a:ext uri="{FF2B5EF4-FFF2-40B4-BE49-F238E27FC236}">
                <a16:creationId xmlns:a16="http://schemas.microsoft.com/office/drawing/2014/main" id="{656CBDEB-3D2A-4A75-A34E-3612AA41BD84}"/>
              </a:ext>
            </a:extLst>
          </p:cNvPr>
          <p:cNvSpPr txBox="1"/>
          <p:nvPr/>
        </p:nvSpPr>
        <p:spPr>
          <a:xfrm>
            <a:off x="759713" y="584240"/>
            <a:ext cx="604492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Energy Efficiency</a:t>
            </a:r>
          </a:p>
        </p:txBody>
      </p:sp>
    </p:spTree>
    <p:extLst>
      <p:ext uri="{BB962C8B-B14F-4D97-AF65-F5344CB8AC3E}">
        <p14:creationId xmlns:p14="http://schemas.microsoft.com/office/powerpoint/2010/main" val="2572173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0390" y="1609608"/>
            <a:ext cx="10404088" cy="830997"/>
          </a:xfrm>
          <a:prstGeom prst="rect">
            <a:avLst/>
          </a:prstGeom>
          <a:noFill/>
        </p:spPr>
        <p:txBody>
          <a:bodyPr wrap="square" rtlCol="0">
            <a:spAutoFit/>
          </a:bodyPr>
          <a:lstStyle/>
          <a:p>
            <a:r>
              <a:rPr lang="en-US" sz="2400" dirty="0" err="1">
                <a:solidFill>
                  <a:srgbClr val="000000"/>
                </a:solidFill>
              </a:rPr>
              <a:t>S</a:t>
            </a:r>
            <a:r>
              <a:rPr lang="en-US" sz="2400" b="0" i="0" dirty="0" err="1">
                <a:solidFill>
                  <a:srgbClr val="000000"/>
                </a:solidFill>
                <a:effectLst/>
              </a:rPr>
              <a:t>ono</a:t>
            </a:r>
            <a:r>
              <a:rPr lang="en-US" sz="2400" b="0" i="0" dirty="0">
                <a:solidFill>
                  <a:srgbClr val="000000"/>
                </a:solidFill>
                <a:effectLst/>
              </a:rPr>
              <a:t>-, microwave-, an</a:t>
            </a:r>
            <a:r>
              <a:rPr lang="en-US" sz="2400" dirty="0">
                <a:solidFill>
                  <a:srgbClr val="000000"/>
                </a:solidFill>
              </a:rPr>
              <a:t>d</a:t>
            </a:r>
            <a:r>
              <a:rPr lang="en-US" sz="2400" b="0" i="0" dirty="0">
                <a:solidFill>
                  <a:srgbClr val="000000"/>
                </a:solidFill>
                <a:effectLst/>
              </a:rPr>
              <a:t> photo-assisted chemistry are known to save energy, improve reaction time, and catalytic activity.</a:t>
            </a:r>
          </a:p>
        </p:txBody>
      </p:sp>
      <p:sp>
        <p:nvSpPr>
          <p:cNvPr id="8" name="TextBox 7"/>
          <p:cNvSpPr txBox="1"/>
          <p:nvPr/>
        </p:nvSpPr>
        <p:spPr>
          <a:xfrm>
            <a:off x="190679" y="2544707"/>
            <a:ext cx="3686776" cy="3647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err="1">
                <a:solidFill>
                  <a:srgbClr val="000000"/>
                </a:solidFill>
                <a:effectLst/>
              </a:rPr>
              <a:t>Sonochemistry</a:t>
            </a:r>
            <a:r>
              <a:rPr lang="en-US" b="1" dirty="0">
                <a:solidFill>
                  <a:srgbClr val="000000"/>
                </a:solidFill>
              </a:rPr>
              <a:t>:</a:t>
            </a:r>
            <a:endParaRPr lang="en-US" b="1" i="0" dirty="0">
              <a:solidFill>
                <a:srgbClr val="000000"/>
              </a:solidFill>
              <a:effectLst/>
            </a:endParaRPr>
          </a:p>
          <a:p>
            <a:pPr marL="274320" indent="-274320">
              <a:spcBef>
                <a:spcPts val="600"/>
              </a:spcBef>
              <a:buFont typeface="Arial" panose="020B0604020202020204" pitchFamily="34" charset="0"/>
              <a:buChar char="•"/>
            </a:pPr>
            <a:r>
              <a:rPr lang="en-US" dirty="0">
                <a:solidFill>
                  <a:srgbClr val="000000"/>
                </a:solidFill>
              </a:rPr>
              <a:t>U</a:t>
            </a:r>
            <a:r>
              <a:rPr lang="en-US" b="0" i="0" dirty="0">
                <a:solidFill>
                  <a:srgbClr val="000000"/>
                </a:solidFill>
                <a:effectLst/>
              </a:rPr>
              <a:t>ses of high frequency (20-100 kHz) sound waves to promote chemical reaction. </a:t>
            </a:r>
          </a:p>
          <a:p>
            <a:pPr marL="274320" indent="-274320">
              <a:spcBef>
                <a:spcPts val="600"/>
              </a:spcBef>
              <a:buFont typeface="Arial" panose="020B0604020202020204" pitchFamily="34" charset="0"/>
              <a:buChar char="•"/>
            </a:pPr>
            <a:r>
              <a:rPr lang="en-US" b="0" i="0" dirty="0">
                <a:solidFill>
                  <a:srgbClr val="000000"/>
                </a:solidFill>
                <a:effectLst/>
              </a:rPr>
              <a:t>The collapse of bubbles formed in a solution generates a very high temperature and a higher pressure than conventional heating.</a:t>
            </a:r>
            <a:endParaRPr lang="en-US" dirty="0">
              <a:solidFill>
                <a:srgbClr val="000000"/>
              </a:solidFill>
            </a:endParaRPr>
          </a:p>
          <a:p>
            <a:pPr marL="274320" indent="-274320">
              <a:spcBef>
                <a:spcPts val="600"/>
              </a:spcBef>
              <a:buFont typeface="Arial" panose="020B0604020202020204" pitchFamily="34" charset="0"/>
              <a:buChar char="•"/>
            </a:pPr>
            <a:r>
              <a:rPr lang="en-US" dirty="0">
                <a:solidFill>
                  <a:srgbClr val="000000"/>
                </a:solidFill>
              </a:rPr>
              <a:t>Used in the </a:t>
            </a:r>
            <a:r>
              <a:rPr lang="en-US" b="0" i="0" dirty="0">
                <a:solidFill>
                  <a:srgbClr val="000000"/>
                </a:solidFill>
                <a:effectLst/>
              </a:rPr>
              <a:t>production of triglycerides from methyl transesterification.</a:t>
            </a:r>
            <a:endParaRPr lang="en-US" dirty="0"/>
          </a:p>
        </p:txBody>
      </p:sp>
      <p:sp>
        <p:nvSpPr>
          <p:cNvPr id="9" name="TextBox 8"/>
          <p:cNvSpPr txBox="1"/>
          <p:nvPr/>
        </p:nvSpPr>
        <p:spPr>
          <a:xfrm>
            <a:off x="4031169" y="2544707"/>
            <a:ext cx="3646448"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Microwave:</a:t>
            </a:r>
          </a:p>
          <a:p>
            <a:pPr marL="274320" indent="-274320">
              <a:spcBef>
                <a:spcPts val="600"/>
              </a:spcBef>
              <a:buFont typeface="Arial" panose="020B0604020202020204" pitchFamily="34" charset="0"/>
              <a:buChar char="•"/>
            </a:pPr>
            <a:r>
              <a:rPr lang="en-US" i="0" dirty="0">
                <a:solidFill>
                  <a:srgbClr val="000000"/>
                </a:solidFill>
                <a:effectLst/>
              </a:rPr>
              <a:t>Uses a high-frequency electric field to heat or cool the local environment with electrical charges.</a:t>
            </a:r>
            <a:endParaRPr lang="en-US" dirty="0">
              <a:solidFill>
                <a:srgbClr val="000000"/>
              </a:solidFill>
            </a:endParaRPr>
          </a:p>
          <a:p>
            <a:pPr marL="274320" indent="-274320">
              <a:spcBef>
                <a:spcPts val="600"/>
              </a:spcBef>
              <a:buFont typeface="Arial" panose="020B0604020202020204" pitchFamily="34" charset="0"/>
              <a:buChar char="•"/>
            </a:pPr>
            <a:r>
              <a:rPr lang="en-US" dirty="0">
                <a:solidFill>
                  <a:srgbClr val="000000"/>
                </a:solidFill>
              </a:rPr>
              <a:t>A</a:t>
            </a:r>
            <a:r>
              <a:rPr lang="en-US" i="0" dirty="0">
                <a:solidFill>
                  <a:srgbClr val="000000"/>
                </a:solidFill>
                <a:effectLst/>
              </a:rPr>
              <a:t>voids unnecessarily prolonged residence time at a given temperature.</a:t>
            </a:r>
          </a:p>
        </p:txBody>
      </p:sp>
      <p:sp>
        <p:nvSpPr>
          <p:cNvPr id="10" name="TextBox 9"/>
          <p:cNvSpPr txBox="1"/>
          <p:nvPr/>
        </p:nvSpPr>
        <p:spPr>
          <a:xfrm>
            <a:off x="7807473" y="2544707"/>
            <a:ext cx="4157786" cy="39241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Photo-assisted:</a:t>
            </a:r>
          </a:p>
          <a:p>
            <a:pPr marL="274320" indent="-274320">
              <a:spcBef>
                <a:spcPts val="300"/>
              </a:spcBef>
              <a:buFont typeface="Arial" panose="020B0604020202020204" pitchFamily="34" charset="0"/>
              <a:buChar char="•"/>
            </a:pPr>
            <a:r>
              <a:rPr lang="en-US" dirty="0"/>
              <a:t>Naturally occurring, such as using the sun as a catalyst.</a:t>
            </a:r>
            <a:endParaRPr lang="en-US" dirty="0">
              <a:solidFill>
                <a:srgbClr val="000000"/>
              </a:solidFill>
            </a:endParaRPr>
          </a:p>
          <a:p>
            <a:pPr marL="274320" indent="-274320">
              <a:spcBef>
                <a:spcPts val="300"/>
              </a:spcBef>
              <a:buFont typeface="Arial" panose="020B0604020202020204" pitchFamily="34" charset="0"/>
              <a:buChar char="•"/>
            </a:pPr>
            <a:r>
              <a:rPr lang="en-US" i="0" dirty="0">
                <a:solidFill>
                  <a:srgbClr val="000000"/>
                </a:solidFill>
                <a:effectLst/>
              </a:rPr>
              <a:t>Used in photo-driven acylation for the production of valuable synthetic intermediates and commercial fragrances in bulk. </a:t>
            </a:r>
            <a:endParaRPr lang="en-US" dirty="0">
              <a:solidFill>
                <a:srgbClr val="000000"/>
              </a:solidFill>
            </a:endParaRPr>
          </a:p>
          <a:p>
            <a:pPr marL="274320" indent="-274320">
              <a:spcBef>
                <a:spcPts val="300"/>
              </a:spcBef>
              <a:buFont typeface="Arial" panose="020B0604020202020204" pitchFamily="34" charset="0"/>
              <a:buChar char="•"/>
            </a:pPr>
            <a:r>
              <a:rPr lang="en-US" i="0" dirty="0">
                <a:solidFill>
                  <a:srgbClr val="000000"/>
                </a:solidFill>
                <a:effectLst/>
              </a:rPr>
              <a:t>Used by BASF</a:t>
            </a:r>
            <a:r>
              <a:rPr lang="en-US" dirty="0">
                <a:solidFill>
                  <a:srgbClr val="000000"/>
                </a:solidFill>
              </a:rPr>
              <a:t> to develop</a:t>
            </a:r>
            <a:r>
              <a:rPr lang="en-US" i="0" dirty="0">
                <a:solidFill>
                  <a:srgbClr val="000000"/>
                </a:solidFill>
                <a:effectLst/>
              </a:rPr>
              <a:t> automotive primer coating, a precursor readily able to be crosslinked under photo irradiation, as opposed to its conventional energy-intensive thermally driven variation. </a:t>
            </a:r>
            <a:endParaRPr lang="en-US" dirty="0"/>
          </a:p>
        </p:txBody>
      </p:sp>
      <p:sp>
        <p:nvSpPr>
          <p:cNvPr id="11" name="TextBox 10">
            <a:extLst>
              <a:ext uri="{FF2B5EF4-FFF2-40B4-BE49-F238E27FC236}">
                <a16:creationId xmlns:a16="http://schemas.microsoft.com/office/drawing/2014/main" id="{3010115B-02EC-4B59-844B-25AEE350EB8E}"/>
              </a:ext>
            </a:extLst>
          </p:cNvPr>
          <p:cNvSpPr txBox="1"/>
          <p:nvPr/>
        </p:nvSpPr>
        <p:spPr>
          <a:xfrm>
            <a:off x="780390" y="568731"/>
            <a:ext cx="604492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Energy Efficiency</a:t>
            </a:r>
          </a:p>
        </p:txBody>
      </p:sp>
    </p:spTree>
    <p:extLst>
      <p:ext uri="{BB962C8B-B14F-4D97-AF65-F5344CB8AC3E}">
        <p14:creationId xmlns:p14="http://schemas.microsoft.com/office/powerpoint/2010/main" val="2839982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6283" y="470535"/>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
        <p:nvSpPr>
          <p:cNvPr id="2" name="Rectangle 1"/>
          <p:cNvSpPr/>
          <p:nvPr/>
        </p:nvSpPr>
        <p:spPr>
          <a:xfrm>
            <a:off x="1602892" y="3367313"/>
            <a:ext cx="8950153" cy="830997"/>
          </a:xfrm>
          <a:prstGeom prst="rect">
            <a:avLst/>
          </a:prstGeom>
        </p:spPr>
        <p:txBody>
          <a:bodyPr wrap="square">
            <a:spAutoFit/>
          </a:bodyPr>
          <a:lstStyle/>
          <a:p>
            <a:pPr algn="ctr"/>
            <a:r>
              <a:rPr lang="en-US" altLang="en-US" sz="2400" dirty="0">
                <a:ea typeface="ＭＳ Ｐゴシック" charset="-128"/>
              </a:rPr>
              <a:t>A raw material or feedstock should be renewable rather than depleting whenever technically and economically practical. </a:t>
            </a:r>
            <a:endParaRPr lang="en-US" sz="2400" dirty="0"/>
          </a:p>
        </p:txBody>
      </p:sp>
    </p:spTree>
    <p:extLst>
      <p:ext uri="{BB962C8B-B14F-4D97-AF65-F5344CB8AC3E}">
        <p14:creationId xmlns:p14="http://schemas.microsoft.com/office/powerpoint/2010/main" val="625957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61041" y="3129503"/>
            <a:ext cx="4657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2400" dirty="0">
                <a:latin typeface="+mn-lt"/>
              </a:rPr>
              <a:t>Petroleum Products [Hydrocarbons]</a:t>
            </a:r>
          </a:p>
        </p:txBody>
      </p:sp>
      <p:grpSp>
        <p:nvGrpSpPr>
          <p:cNvPr id="9" name="Group 3"/>
          <p:cNvGrpSpPr>
            <a:grpSpLocks/>
          </p:cNvGrpSpPr>
          <p:nvPr/>
        </p:nvGrpSpPr>
        <p:grpSpPr bwMode="auto">
          <a:xfrm>
            <a:off x="3227628" y="1464215"/>
            <a:ext cx="5851525" cy="1555750"/>
            <a:chOff x="1145" y="554"/>
            <a:chExt cx="3686" cy="980"/>
          </a:xfrm>
        </p:grpSpPr>
        <p:sp>
          <p:nvSpPr>
            <p:cNvPr id="10" name="Text Box 4"/>
            <p:cNvSpPr txBox="1">
              <a:spLocks noChangeArrowheads="1"/>
            </p:cNvSpPr>
            <p:nvPr/>
          </p:nvSpPr>
          <p:spPr bwMode="auto">
            <a:xfrm>
              <a:off x="1145" y="554"/>
              <a:ext cx="368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x-none" sz="2400" dirty="0">
                  <a:latin typeface="+mn-lt"/>
                </a:rPr>
                <a:t>Biomaterials [Carbohydrates, Proteins, Lipids]</a:t>
              </a:r>
            </a:p>
            <a:p>
              <a:pPr algn="ctr"/>
              <a:r>
                <a:rPr lang="en-US" altLang="x-none" sz="2400" dirty="0">
                  <a:latin typeface="+mn-lt"/>
                </a:rPr>
                <a:t>Highly Functionalized Molecules</a:t>
              </a:r>
            </a:p>
          </p:txBody>
        </p:sp>
        <p:sp>
          <p:nvSpPr>
            <p:cNvPr id="11" name="AutoShape 5"/>
            <p:cNvSpPr>
              <a:spLocks noChangeArrowheads="1"/>
            </p:cNvSpPr>
            <p:nvPr/>
          </p:nvSpPr>
          <p:spPr bwMode="auto">
            <a:xfrm>
              <a:off x="2796" y="1140"/>
              <a:ext cx="384" cy="394"/>
            </a:xfrm>
            <a:prstGeom prst="downArrow">
              <a:avLst>
                <a:gd name="adj1" fmla="val 50000"/>
                <a:gd name="adj2" fmla="val 25651"/>
              </a:avLst>
            </a:prstGeom>
            <a:solidFill>
              <a:srgbClr val="000099"/>
            </a:solidFill>
            <a:ln w="9525">
              <a:solidFill>
                <a:schemeClr val="tx1"/>
              </a:solidFill>
              <a:miter lim="800000"/>
              <a:headEnd/>
              <a:tailEnd/>
            </a:ln>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latin typeface="+mn-lt"/>
              </a:endParaRPr>
            </a:p>
          </p:txBody>
        </p:sp>
      </p:grpSp>
      <p:grpSp>
        <p:nvGrpSpPr>
          <p:cNvPr id="12" name="Group 6"/>
          <p:cNvGrpSpPr>
            <a:grpSpLocks/>
          </p:cNvGrpSpPr>
          <p:nvPr/>
        </p:nvGrpSpPr>
        <p:grpSpPr bwMode="auto">
          <a:xfrm>
            <a:off x="2378316" y="3696241"/>
            <a:ext cx="6646863" cy="1195388"/>
            <a:chOff x="610" y="1960"/>
            <a:chExt cx="4187" cy="753"/>
          </a:xfrm>
        </p:grpSpPr>
        <p:sp>
          <p:nvSpPr>
            <p:cNvPr id="13" name="Text Box 7"/>
            <p:cNvSpPr txBox="1">
              <a:spLocks noChangeArrowheads="1"/>
            </p:cNvSpPr>
            <p:nvPr/>
          </p:nvSpPr>
          <p:spPr bwMode="auto">
            <a:xfrm>
              <a:off x="610" y="2422"/>
              <a:ext cx="41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2400" dirty="0">
                  <a:latin typeface="+mn-lt"/>
                </a:rPr>
                <a:t> Functionalized Compounds [Olefins, </a:t>
              </a:r>
              <a:r>
                <a:rPr lang="en-US" altLang="x-none" sz="2400" dirty="0" err="1">
                  <a:latin typeface="+mn-lt"/>
                </a:rPr>
                <a:t>Alkylchlorides</a:t>
              </a:r>
              <a:r>
                <a:rPr lang="en-US" altLang="x-none" sz="2400" dirty="0">
                  <a:latin typeface="+mn-lt"/>
                </a:rPr>
                <a:t>]</a:t>
              </a:r>
            </a:p>
          </p:txBody>
        </p:sp>
        <p:sp>
          <p:nvSpPr>
            <p:cNvPr id="14" name="AutoShape 8"/>
            <p:cNvSpPr>
              <a:spLocks noChangeArrowheads="1"/>
            </p:cNvSpPr>
            <p:nvPr/>
          </p:nvSpPr>
          <p:spPr bwMode="auto">
            <a:xfrm>
              <a:off x="2796" y="1960"/>
              <a:ext cx="384" cy="394"/>
            </a:xfrm>
            <a:prstGeom prst="downArrow">
              <a:avLst>
                <a:gd name="adj1" fmla="val 50000"/>
                <a:gd name="adj2" fmla="val 25651"/>
              </a:avLst>
            </a:prstGeom>
            <a:solidFill>
              <a:srgbClr val="000099"/>
            </a:solidFill>
            <a:ln w="9525">
              <a:solidFill>
                <a:schemeClr val="tx1"/>
              </a:solidFill>
              <a:miter lim="800000"/>
              <a:headEnd/>
              <a:tailEnd/>
            </a:ln>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latin typeface="+mn-lt"/>
              </a:endParaRPr>
            </a:p>
          </p:txBody>
        </p:sp>
      </p:grpSp>
      <p:grpSp>
        <p:nvGrpSpPr>
          <p:cNvPr id="15" name="Group 9"/>
          <p:cNvGrpSpPr>
            <a:grpSpLocks/>
          </p:cNvGrpSpPr>
          <p:nvPr/>
        </p:nvGrpSpPr>
        <p:grpSpPr bwMode="auto">
          <a:xfrm>
            <a:off x="3986454" y="4996403"/>
            <a:ext cx="4340225" cy="1192212"/>
            <a:chOff x="1623" y="2779"/>
            <a:chExt cx="2734" cy="751"/>
          </a:xfrm>
        </p:grpSpPr>
        <p:sp>
          <p:nvSpPr>
            <p:cNvPr id="16" name="Text Box 10"/>
            <p:cNvSpPr txBox="1">
              <a:spLocks noChangeArrowheads="1"/>
            </p:cNvSpPr>
            <p:nvPr/>
          </p:nvSpPr>
          <p:spPr bwMode="auto">
            <a:xfrm>
              <a:off x="1623" y="3242"/>
              <a:ext cx="27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sz="2400" dirty="0">
                  <a:latin typeface="+mn-lt"/>
                </a:rPr>
                <a:t>Highly Functionalized Molecules </a:t>
              </a:r>
            </a:p>
          </p:txBody>
        </p:sp>
        <p:sp>
          <p:nvSpPr>
            <p:cNvPr id="17" name="AutoShape 11"/>
            <p:cNvSpPr>
              <a:spLocks noChangeArrowheads="1"/>
            </p:cNvSpPr>
            <p:nvPr/>
          </p:nvSpPr>
          <p:spPr bwMode="auto">
            <a:xfrm>
              <a:off x="2796" y="2779"/>
              <a:ext cx="384" cy="394"/>
            </a:xfrm>
            <a:prstGeom prst="downArrow">
              <a:avLst>
                <a:gd name="adj1" fmla="val 50000"/>
                <a:gd name="adj2" fmla="val 25651"/>
              </a:avLst>
            </a:prstGeom>
            <a:solidFill>
              <a:srgbClr val="000099"/>
            </a:solidFill>
            <a:ln w="9525">
              <a:solidFill>
                <a:schemeClr val="tx1"/>
              </a:solidFill>
              <a:miter lim="800000"/>
              <a:headEnd/>
              <a:tailEnd/>
            </a:ln>
          </p:spPr>
          <p:txBody>
            <a:bodyPr vert="eaVert"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latin typeface="+mn-lt"/>
              </a:endParaRPr>
            </a:p>
          </p:txBody>
        </p:sp>
      </p:grpSp>
      <p:sp>
        <p:nvSpPr>
          <p:cNvPr id="18" name="AutoShape 12"/>
          <p:cNvSpPr>
            <a:spLocks noChangeArrowheads="1"/>
          </p:cNvSpPr>
          <p:nvPr/>
        </p:nvSpPr>
        <p:spPr bwMode="auto">
          <a:xfrm>
            <a:off x="1553611" y="1650147"/>
            <a:ext cx="871537" cy="4921250"/>
          </a:xfrm>
          <a:prstGeom prst="curvedRightArrow">
            <a:avLst>
              <a:gd name="adj1" fmla="val 37278"/>
              <a:gd name="adj2" fmla="val 227904"/>
              <a:gd name="adj3" fmla="val 33333"/>
            </a:avLst>
          </a:prstGeom>
          <a:solidFill>
            <a:srgbClr val="000099"/>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latin typeface="+mn-lt"/>
            </a:endParaRPr>
          </a:p>
        </p:txBody>
      </p:sp>
      <p:sp>
        <p:nvSpPr>
          <p:cNvPr id="22" name="TextBox 21">
            <a:extLst>
              <a:ext uri="{FF2B5EF4-FFF2-40B4-BE49-F238E27FC236}">
                <a16:creationId xmlns:a16="http://schemas.microsoft.com/office/drawing/2014/main" id="{07A031B9-59A4-4F2A-9D56-7CFF78EA133E}"/>
              </a:ext>
            </a:extLst>
          </p:cNvPr>
          <p:cNvSpPr txBox="1"/>
          <p:nvPr/>
        </p:nvSpPr>
        <p:spPr>
          <a:xfrm>
            <a:off x="757621" y="456418"/>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4280484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46AF0EF4-FAB6-407A-A234-43025BB55F4D}"/>
              </a:ext>
            </a:extLst>
          </p:cNvPr>
          <p:cNvGrpSpPr/>
          <p:nvPr/>
        </p:nvGrpSpPr>
        <p:grpSpPr>
          <a:xfrm>
            <a:off x="1988645" y="1621176"/>
            <a:ext cx="8232060" cy="2457610"/>
            <a:chOff x="1" y="1767734"/>
            <a:chExt cx="8232060" cy="2457610"/>
          </a:xfrm>
        </p:grpSpPr>
        <p:graphicFrame>
          <p:nvGraphicFramePr>
            <p:cNvPr id="3" name="Chart 2"/>
            <p:cNvGraphicFramePr/>
            <p:nvPr>
              <p:extLst/>
            </p:nvPr>
          </p:nvGraphicFramePr>
          <p:xfrm>
            <a:off x="1" y="1767734"/>
            <a:ext cx="8232060" cy="24576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70678" y="2748961"/>
              <a:ext cx="3718647" cy="7078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000" dirty="0"/>
                <a:t>Only about 4% utilized by humans</a:t>
              </a:r>
            </a:p>
            <a:p>
              <a:pPr algn="ctr"/>
              <a:r>
                <a:rPr lang="en-US" sz="2000" dirty="0"/>
                <a:t>(food, ethanol, sweeteners)</a:t>
              </a:r>
            </a:p>
          </p:txBody>
        </p:sp>
      </p:grpSp>
      <p:sp>
        <p:nvSpPr>
          <p:cNvPr id="8" name="TextBox 7"/>
          <p:cNvSpPr txBox="1"/>
          <p:nvPr/>
        </p:nvSpPr>
        <p:spPr>
          <a:xfrm>
            <a:off x="4629549" y="4627728"/>
            <a:ext cx="2667000" cy="1477328"/>
          </a:xfrm>
          <a:prstGeom prst="rect">
            <a:avLst/>
          </a:prstGeom>
          <a:gradFill flip="none" rotWithShape="1">
            <a:gsLst>
              <a:gs pos="0">
                <a:srgbClr val="63A537">
                  <a:tint val="66000"/>
                  <a:satMod val="160000"/>
                </a:srgbClr>
              </a:gs>
              <a:gs pos="50000">
                <a:srgbClr val="63A537">
                  <a:tint val="44500"/>
                  <a:satMod val="160000"/>
                </a:srgbClr>
              </a:gs>
              <a:gs pos="100000">
                <a:srgbClr val="63A537">
                  <a:tint val="23500"/>
                  <a:satMod val="160000"/>
                </a:srgbClr>
              </a:gs>
            </a:gsLst>
            <a:lin ang="5400000" scaled="1"/>
            <a:tileRect/>
          </a:gradFill>
        </p:spPr>
        <p:txBody>
          <a:bodyPr wrap="square" rtlCol="0">
            <a:spAutoFit/>
          </a:bodyPr>
          <a:lstStyle/>
          <a:p>
            <a:r>
              <a:rPr lang="en-US" dirty="0"/>
              <a:t>Nature’s richest source of aromatic carbon.  Used in polymers, adhesives, production of phenolic chemicals.</a:t>
            </a:r>
          </a:p>
        </p:txBody>
      </p:sp>
      <p:sp>
        <p:nvSpPr>
          <p:cNvPr id="10" name="TextBox 9"/>
          <p:cNvSpPr txBox="1"/>
          <p:nvPr/>
        </p:nvSpPr>
        <p:spPr>
          <a:xfrm>
            <a:off x="7552475" y="4633630"/>
            <a:ext cx="2971800" cy="646331"/>
          </a:xfrm>
          <a:prstGeom prst="rect">
            <a:avLst/>
          </a:prstGeom>
          <a:gradFill flip="none" rotWithShape="1">
            <a:gsLst>
              <a:gs pos="0">
                <a:srgbClr val="97DBFB">
                  <a:tint val="66000"/>
                  <a:satMod val="160000"/>
                </a:srgbClr>
              </a:gs>
              <a:gs pos="50000">
                <a:srgbClr val="97DBFB">
                  <a:tint val="44500"/>
                  <a:satMod val="160000"/>
                </a:srgbClr>
              </a:gs>
              <a:gs pos="100000">
                <a:srgbClr val="97DBFB">
                  <a:tint val="23500"/>
                  <a:satMod val="160000"/>
                </a:srgbClr>
              </a:gs>
            </a:gsLst>
            <a:lin ang="2700000" scaled="1"/>
            <a:tileRect/>
          </a:gradFill>
        </p:spPr>
        <p:txBody>
          <a:bodyPr wrap="square" rtlCol="0">
            <a:spAutoFit/>
          </a:bodyPr>
          <a:lstStyle/>
          <a:p>
            <a:r>
              <a:rPr lang="en-US" dirty="0"/>
              <a:t>Converted into polymers, lubricants, and detergents.</a:t>
            </a:r>
          </a:p>
        </p:txBody>
      </p:sp>
      <p:sp>
        <p:nvSpPr>
          <p:cNvPr id="14" name="TextBox 13"/>
          <p:cNvSpPr txBox="1"/>
          <p:nvPr/>
        </p:nvSpPr>
        <p:spPr>
          <a:xfrm>
            <a:off x="1576032" y="4627728"/>
            <a:ext cx="2895600" cy="646331"/>
          </a:xfrm>
          <a:prstGeom prst="rect">
            <a:avLst/>
          </a:prstGeom>
          <a:gradFill flip="none" rotWithShape="1">
            <a:gsLst>
              <a:gs pos="0">
                <a:srgbClr val="99CB38">
                  <a:tint val="66000"/>
                  <a:satMod val="160000"/>
                </a:srgbClr>
              </a:gs>
              <a:gs pos="50000">
                <a:srgbClr val="99CB38">
                  <a:tint val="44500"/>
                  <a:satMod val="160000"/>
                </a:srgbClr>
              </a:gs>
              <a:gs pos="100000">
                <a:srgbClr val="99CB38">
                  <a:tint val="23500"/>
                  <a:satMod val="160000"/>
                </a:srgbClr>
              </a:gs>
            </a:gsLst>
            <a:lin ang="8100000" scaled="1"/>
            <a:tileRect/>
          </a:gradFill>
        </p:spPr>
        <p:txBody>
          <a:bodyPr wrap="square" rtlCol="0">
            <a:spAutoFit/>
          </a:bodyPr>
          <a:lstStyle/>
          <a:p>
            <a:r>
              <a:rPr lang="en-US" dirty="0"/>
              <a:t>Building blocks for a diverse chemical platform.</a:t>
            </a:r>
          </a:p>
        </p:txBody>
      </p:sp>
      <p:cxnSp>
        <p:nvCxnSpPr>
          <p:cNvPr id="16" name="Conector: Curvo 15">
            <a:extLst>
              <a:ext uri="{FF2B5EF4-FFF2-40B4-BE49-F238E27FC236}">
                <a16:creationId xmlns:a16="http://schemas.microsoft.com/office/drawing/2014/main" id="{CE1FD792-FD78-45D8-82F1-986B747B3F74}"/>
              </a:ext>
            </a:extLst>
          </p:cNvPr>
          <p:cNvCxnSpPr>
            <a:cxnSpLocks/>
            <a:endCxn id="14" idx="0"/>
          </p:cNvCxnSpPr>
          <p:nvPr/>
        </p:nvCxnSpPr>
        <p:spPr>
          <a:xfrm rot="10800000" flipV="1">
            <a:off x="3023832" y="3629440"/>
            <a:ext cx="1545808" cy="998287"/>
          </a:xfrm>
          <a:prstGeom prst="curvedConnector2">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18" name="Conector: Curvo 17">
            <a:extLst>
              <a:ext uri="{FF2B5EF4-FFF2-40B4-BE49-F238E27FC236}">
                <a16:creationId xmlns:a16="http://schemas.microsoft.com/office/drawing/2014/main" id="{5D24AD05-D2C6-4119-9191-B81AA2C99954}"/>
              </a:ext>
            </a:extLst>
          </p:cNvPr>
          <p:cNvCxnSpPr>
            <a:cxnSpLocks/>
            <a:endCxn id="8" idx="0"/>
          </p:cNvCxnSpPr>
          <p:nvPr/>
        </p:nvCxnSpPr>
        <p:spPr>
          <a:xfrm rot="5400000">
            <a:off x="5721724" y="3952625"/>
            <a:ext cx="916430" cy="433779"/>
          </a:xfrm>
          <a:prstGeom prst="curvedConnector3">
            <a:avLst/>
          </a:prstGeom>
          <a:ln w="28575">
            <a:tailEnd type="stealth" w="lg" len="lg"/>
          </a:ln>
        </p:spPr>
        <p:style>
          <a:lnRef idx="1">
            <a:schemeClr val="accent2"/>
          </a:lnRef>
          <a:fillRef idx="0">
            <a:schemeClr val="accent2"/>
          </a:fillRef>
          <a:effectRef idx="0">
            <a:schemeClr val="accent2"/>
          </a:effectRef>
          <a:fontRef idx="minor">
            <a:schemeClr val="tx1"/>
          </a:fontRef>
        </p:style>
      </p:cxnSp>
      <p:cxnSp>
        <p:nvCxnSpPr>
          <p:cNvPr id="20" name="Conector: Curvo 19">
            <a:extLst>
              <a:ext uri="{FF2B5EF4-FFF2-40B4-BE49-F238E27FC236}">
                <a16:creationId xmlns:a16="http://schemas.microsoft.com/office/drawing/2014/main" id="{B8D55DF1-5134-48CA-9373-43FE6C0DE957}"/>
              </a:ext>
            </a:extLst>
          </p:cNvPr>
          <p:cNvCxnSpPr>
            <a:cxnSpLocks/>
          </p:cNvCxnSpPr>
          <p:nvPr/>
        </p:nvCxnSpPr>
        <p:spPr>
          <a:xfrm rot="16200000" flipH="1">
            <a:off x="7231920" y="3740374"/>
            <a:ext cx="916429" cy="870083"/>
          </a:xfrm>
          <a:prstGeom prst="curvedConnector3">
            <a:avLst>
              <a:gd name="adj1" fmla="val 50000"/>
            </a:avLst>
          </a:prstGeom>
          <a:ln w="28575">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E2FFF1-5E6F-44A3-BDCF-C7AACD0D3383}"/>
              </a:ext>
            </a:extLst>
          </p:cNvPr>
          <p:cNvSpPr txBox="1"/>
          <p:nvPr/>
        </p:nvSpPr>
        <p:spPr>
          <a:xfrm>
            <a:off x="797428" y="538553"/>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3915118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96348" y="1441526"/>
            <a:ext cx="8632891" cy="546718"/>
          </a:xfrm>
        </p:spPr>
        <p:txBody>
          <a:bodyPr>
            <a:normAutofit/>
          </a:bodyPr>
          <a:lstStyle/>
          <a:p>
            <a:pPr eaLnBrk="1" hangingPunct="1"/>
            <a:r>
              <a:rPr lang="en-US" altLang="x-none" sz="2400" b="1" dirty="0">
                <a:solidFill>
                  <a:srgbClr val="002060"/>
                </a:solidFill>
                <a:latin typeface="+mn-lt"/>
                <a:ea typeface="ＭＳ Ｐゴシック" charset="-128"/>
              </a:rPr>
              <a:t>Case study: </a:t>
            </a:r>
            <a:r>
              <a:rPr lang="en-US" altLang="x-none" sz="2400" dirty="0">
                <a:solidFill>
                  <a:srgbClr val="002060"/>
                </a:solidFill>
                <a:latin typeface="+mn-lt"/>
                <a:ea typeface="ＭＳ Ｐゴシック" charset="-128"/>
              </a:rPr>
              <a:t>Producing polymers from renewable resources (PHAs)</a:t>
            </a:r>
          </a:p>
        </p:txBody>
      </p:sp>
      <p:sp>
        <p:nvSpPr>
          <p:cNvPr id="3" name="Rectangle 2"/>
          <p:cNvSpPr/>
          <p:nvPr/>
        </p:nvSpPr>
        <p:spPr>
          <a:xfrm>
            <a:off x="953430" y="2754550"/>
            <a:ext cx="5918200" cy="3531736"/>
          </a:xfrm>
          <a:prstGeom prst="rect">
            <a:avLst/>
          </a:prstGeom>
        </p:spPr>
        <p:txBody>
          <a:bodyPr wrap="square">
            <a:spAutoFit/>
          </a:bodyPr>
          <a:lstStyle/>
          <a:p>
            <a:pPr marL="274320" indent="-274320">
              <a:spcBef>
                <a:spcPts val="300"/>
              </a:spcBef>
              <a:buFont typeface="Arial" panose="020B0604020202020204" pitchFamily="34" charset="0"/>
              <a:buChar char="•"/>
            </a:pPr>
            <a:r>
              <a:rPr lang="en-US" dirty="0"/>
              <a:t>The development of microorganisms that produce </a:t>
            </a:r>
            <a:r>
              <a:rPr lang="en-US" dirty="0" err="1"/>
              <a:t>polyhydroxyalkanoates</a:t>
            </a:r>
            <a:r>
              <a:rPr lang="en-US" dirty="0"/>
              <a:t> (PHAs) are from renewable feedstocks such as cornstarch and cellulose hydrolysate.</a:t>
            </a:r>
          </a:p>
          <a:p>
            <a:pPr marL="274320" indent="-274320">
              <a:spcBef>
                <a:spcPts val="300"/>
              </a:spcBef>
              <a:buFont typeface="Arial" panose="020B0604020202020204" pitchFamily="34" charset="0"/>
              <a:buChar char="•"/>
            </a:pPr>
            <a:r>
              <a:rPr lang="en-US" dirty="0"/>
              <a:t>The microorganisms have proven to be applicable to conventional commercial equipment and can even be recycled using this same equipment.</a:t>
            </a:r>
            <a:endParaRPr lang="en-US" altLang="x-none" dirty="0">
              <a:ea typeface="ＭＳ Ｐゴシック" charset="-128"/>
            </a:endParaRPr>
          </a:p>
          <a:p>
            <a:pPr marL="274320" indent="-274320">
              <a:spcBef>
                <a:spcPts val="300"/>
              </a:spcBef>
              <a:buFont typeface="Arial" panose="020B0604020202020204" pitchFamily="34" charset="0"/>
              <a:buChar char="•"/>
            </a:pPr>
            <a:r>
              <a:rPr lang="en-US" altLang="x-none" dirty="0">
                <a:ea typeface="ＭＳ Ｐゴシック" charset="-128"/>
              </a:rPr>
              <a:t>They can be used in biodegradable products, such as credit cards.</a:t>
            </a:r>
            <a:endParaRPr lang="en-US" dirty="0"/>
          </a:p>
          <a:p>
            <a:pPr marL="274320" indent="-274320">
              <a:spcBef>
                <a:spcPts val="300"/>
              </a:spcBef>
              <a:buFont typeface="Arial" panose="020B0604020202020204" pitchFamily="34" charset="0"/>
              <a:buChar char="•"/>
            </a:pPr>
            <a:r>
              <a:rPr lang="en-US" dirty="0"/>
              <a:t>They are comparable with polyolefins - which are made from petroleum feedstocks - in terms of strength, melting point, and can be manufactured with the existing equipment.</a:t>
            </a:r>
            <a:endParaRPr lang="en-US" altLang="x-none" dirty="0">
              <a:ea typeface="ＭＳ Ｐゴシック" charset="-128"/>
            </a:endParaRPr>
          </a:p>
        </p:txBody>
      </p:sp>
      <p:sp>
        <p:nvSpPr>
          <p:cNvPr id="4" name="Rectangle 3"/>
          <p:cNvSpPr/>
          <p:nvPr/>
        </p:nvSpPr>
        <p:spPr>
          <a:xfrm>
            <a:off x="702285" y="2017454"/>
            <a:ext cx="10173953" cy="707886"/>
          </a:xfrm>
          <a:prstGeom prst="rect">
            <a:avLst/>
          </a:prstGeom>
        </p:spPr>
        <p:txBody>
          <a:bodyPr wrap="square">
            <a:spAutoFit/>
          </a:bodyPr>
          <a:lstStyle/>
          <a:p>
            <a:r>
              <a:rPr lang="en-US" sz="2000" dirty="0" err="1"/>
              <a:t>Polyhydroxyalkanoates</a:t>
            </a:r>
            <a:r>
              <a:rPr lang="en-US" sz="2000" dirty="0"/>
              <a:t> (PHAs) are a broadly useful family of natural, environmentally friendly, and high-performing, bio-based plastics.</a:t>
            </a:r>
          </a:p>
        </p:txBody>
      </p:sp>
      <p:sp>
        <p:nvSpPr>
          <p:cNvPr id="9" name="TextBox 8"/>
          <p:cNvSpPr txBox="1"/>
          <p:nvPr/>
        </p:nvSpPr>
        <p:spPr>
          <a:xfrm>
            <a:off x="7136140" y="6362423"/>
            <a:ext cx="923714" cy="307777"/>
          </a:xfrm>
          <a:prstGeom prst="rect">
            <a:avLst/>
          </a:prstGeom>
          <a:noFill/>
        </p:spPr>
        <p:txBody>
          <a:bodyPr wrap="none" rtlCol="0">
            <a:spAutoFit/>
          </a:bodyPr>
          <a:lstStyle/>
          <a:p>
            <a:r>
              <a:rPr lang="en-US" sz="1400" dirty="0" err="1">
                <a:solidFill>
                  <a:schemeClr val="bg1">
                    <a:lumMod val="50000"/>
                  </a:schemeClr>
                </a:solidFill>
              </a:rPr>
              <a:t>Metabolix</a:t>
            </a:r>
            <a:endParaRPr lang="en-US" sz="1400" dirty="0">
              <a:solidFill>
                <a:schemeClr val="bg1">
                  <a:lumMod val="50000"/>
                </a:schemeClr>
              </a:solidFill>
            </a:endParaRPr>
          </a:p>
        </p:txBody>
      </p:sp>
      <p:pic>
        <p:nvPicPr>
          <p:cNvPr id="5" name="Picture 4">
            <a:extLst>
              <a:ext uri="{FF2B5EF4-FFF2-40B4-BE49-F238E27FC236}">
                <a16:creationId xmlns:a16="http://schemas.microsoft.com/office/drawing/2014/main" id="{50CF6806-6F08-4520-87EF-91E9422AE73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36140" y="2754550"/>
            <a:ext cx="4186198" cy="3160579"/>
          </a:xfrm>
          <a:prstGeom prst="rect">
            <a:avLst/>
          </a:prstGeom>
          <a:ln w="57150">
            <a:solidFill>
              <a:srgbClr val="006F88"/>
            </a:solidFill>
          </a:ln>
        </p:spPr>
      </p:pic>
      <p:sp>
        <p:nvSpPr>
          <p:cNvPr id="11" name="Rectangle 10">
            <a:extLst>
              <a:ext uri="{FF2B5EF4-FFF2-40B4-BE49-F238E27FC236}">
                <a16:creationId xmlns:a16="http://schemas.microsoft.com/office/drawing/2014/main" id="{229F988B-4FE7-4F85-AA37-4AAB648DF8A4}"/>
              </a:ext>
            </a:extLst>
          </p:cNvPr>
          <p:cNvSpPr/>
          <p:nvPr/>
        </p:nvSpPr>
        <p:spPr>
          <a:xfrm>
            <a:off x="8347614" y="6393201"/>
            <a:ext cx="3351110" cy="276999"/>
          </a:xfrm>
          <a:prstGeom prst="rect">
            <a:avLst/>
          </a:prstGeom>
        </p:spPr>
        <p:txBody>
          <a:bodyPr wrap="none">
            <a:spAutoFit/>
          </a:bodyPr>
          <a:lstStyle/>
          <a:p>
            <a:pPr lvl="0"/>
            <a:r>
              <a:rPr lang="en-US" sz="1200" dirty="0">
                <a:solidFill>
                  <a:prstClr val="white">
                    <a:lumMod val="65000"/>
                  </a:prstClr>
                </a:solidFill>
              </a:rPr>
              <a:t>Image: Alpha Stock Images, Author: Nick </a:t>
            </a:r>
            <a:r>
              <a:rPr lang="en-US" sz="1200" dirty="0" err="1">
                <a:solidFill>
                  <a:prstClr val="white">
                    <a:lumMod val="65000"/>
                  </a:prstClr>
                </a:solidFill>
              </a:rPr>
              <a:t>Youngson</a:t>
            </a:r>
            <a:endParaRPr lang="en-US" sz="1200" dirty="0">
              <a:solidFill>
                <a:prstClr val="white">
                  <a:lumMod val="65000"/>
                </a:prstClr>
              </a:solidFill>
            </a:endParaRPr>
          </a:p>
        </p:txBody>
      </p:sp>
      <p:sp>
        <p:nvSpPr>
          <p:cNvPr id="10" name="TextBox 9">
            <a:extLst>
              <a:ext uri="{FF2B5EF4-FFF2-40B4-BE49-F238E27FC236}">
                <a16:creationId xmlns:a16="http://schemas.microsoft.com/office/drawing/2014/main" id="{F4C603A9-F219-4811-9453-CDD404FB73C9}"/>
              </a:ext>
            </a:extLst>
          </p:cNvPr>
          <p:cNvSpPr txBox="1"/>
          <p:nvPr/>
        </p:nvSpPr>
        <p:spPr>
          <a:xfrm>
            <a:off x="702285" y="509993"/>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1557427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1327" y="3085437"/>
            <a:ext cx="5246959" cy="2185214"/>
          </a:xfrm>
          <a:prstGeom prst="rect">
            <a:avLst/>
          </a:prstGeom>
          <a:noFill/>
        </p:spPr>
        <p:txBody>
          <a:bodyPr wrap="square" rtlCol="0">
            <a:spAutoFit/>
          </a:bodyPr>
          <a:lstStyle/>
          <a:p>
            <a:pPr marL="274320" indent="-274320">
              <a:spcBef>
                <a:spcPts val="1200"/>
              </a:spcBef>
              <a:buFont typeface="Arial" panose="020B0604020202020204" pitchFamily="34" charset="0"/>
              <a:buChar char="•"/>
            </a:pPr>
            <a:r>
              <a:rPr lang="en-US" dirty="0"/>
              <a:t>Carpet tile backings were usually comprised of bitumen, polyvinyl chloride (PVC), or polyurethane - which are all derived from petroleum.</a:t>
            </a:r>
          </a:p>
          <a:p>
            <a:pPr marL="274320" indent="-274320">
              <a:spcBef>
                <a:spcPts val="1200"/>
              </a:spcBef>
              <a:buFont typeface="Arial" panose="020B0604020202020204" pitchFamily="34" charset="0"/>
              <a:buChar char="•"/>
            </a:pPr>
            <a:r>
              <a:rPr lang="en-US" dirty="0"/>
              <a:t>PVC - the most common base for carpet tile backings - is made from vinyl chloride, a toxic substance which releases toxic dioxins and hydrochloric acid as byproducts upon combustion.</a:t>
            </a:r>
          </a:p>
        </p:txBody>
      </p:sp>
      <p:sp>
        <p:nvSpPr>
          <p:cNvPr id="8" name="TextBox 7"/>
          <p:cNvSpPr txBox="1"/>
          <p:nvPr/>
        </p:nvSpPr>
        <p:spPr>
          <a:xfrm>
            <a:off x="819612" y="1541172"/>
            <a:ext cx="4187044"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Carpet tile backings </a:t>
            </a:r>
          </a:p>
        </p:txBody>
      </p:sp>
      <p:sp>
        <p:nvSpPr>
          <p:cNvPr id="9" name="TextBox 8"/>
          <p:cNvSpPr txBox="1"/>
          <p:nvPr/>
        </p:nvSpPr>
        <p:spPr>
          <a:xfrm>
            <a:off x="819612" y="2730863"/>
            <a:ext cx="2701124" cy="400110"/>
          </a:xfrm>
          <a:prstGeom prst="rect">
            <a:avLst/>
          </a:prstGeom>
          <a:noFill/>
        </p:spPr>
        <p:txBody>
          <a:bodyPr wrap="none" rtlCol="0">
            <a:spAutoFit/>
          </a:bodyPr>
          <a:lstStyle/>
          <a:p>
            <a:r>
              <a:rPr lang="en-US" sz="2000" b="1" dirty="0"/>
              <a:t>Conventional synthesis:</a:t>
            </a:r>
          </a:p>
        </p:txBody>
      </p:sp>
      <p:pic>
        <p:nvPicPr>
          <p:cNvPr id="3" name="Picture 2">
            <a:extLst>
              <a:ext uri="{FF2B5EF4-FFF2-40B4-BE49-F238E27FC236}">
                <a16:creationId xmlns:a16="http://schemas.microsoft.com/office/drawing/2014/main" id="{C69DA338-8A0F-4C07-B464-A23C5DEB7CDD}"/>
              </a:ext>
            </a:extLst>
          </p:cNvPr>
          <p:cNvPicPr>
            <a:picLocks noChangeAspect="1"/>
          </p:cNvPicPr>
          <p:nvPr/>
        </p:nvPicPr>
        <p:blipFill>
          <a:blip r:embed="rId2"/>
          <a:stretch>
            <a:fillRect/>
          </a:stretch>
        </p:blipFill>
        <p:spPr>
          <a:xfrm>
            <a:off x="6310925" y="2517193"/>
            <a:ext cx="5322191" cy="3068576"/>
          </a:xfrm>
          <a:prstGeom prst="rect">
            <a:avLst/>
          </a:prstGeom>
          <a:ln w="57150">
            <a:solidFill>
              <a:srgbClr val="002060"/>
            </a:solidFill>
          </a:ln>
        </p:spPr>
      </p:pic>
      <p:sp>
        <p:nvSpPr>
          <p:cNvPr id="14" name="Rectangle 13">
            <a:extLst>
              <a:ext uri="{FF2B5EF4-FFF2-40B4-BE49-F238E27FC236}">
                <a16:creationId xmlns:a16="http://schemas.microsoft.com/office/drawing/2014/main" id="{09D58D08-931F-499D-80CD-DEF748CF9F8C}"/>
              </a:ext>
            </a:extLst>
          </p:cNvPr>
          <p:cNvSpPr/>
          <p:nvPr/>
        </p:nvSpPr>
        <p:spPr>
          <a:xfrm>
            <a:off x="7740714" y="6455062"/>
            <a:ext cx="4324838" cy="276999"/>
          </a:xfrm>
          <a:prstGeom prst="rect">
            <a:avLst/>
          </a:prstGeom>
        </p:spPr>
        <p:txBody>
          <a:bodyPr wrap="none">
            <a:spAutoFit/>
          </a:bodyPr>
          <a:lstStyle/>
          <a:p>
            <a:pPr lvl="0"/>
            <a:r>
              <a:rPr lang="en-US" sz="1200" dirty="0">
                <a:solidFill>
                  <a:prstClr val="white">
                    <a:lumMod val="65000"/>
                  </a:prstClr>
                </a:solidFill>
              </a:rPr>
              <a:t>Image: Wikimedia Commons, Swatches of Carpet, Author: </a:t>
            </a:r>
            <a:r>
              <a:rPr lang="en-US" sz="1200" dirty="0" err="1">
                <a:solidFill>
                  <a:prstClr val="white">
                    <a:lumMod val="65000"/>
                  </a:prstClr>
                </a:solidFill>
              </a:rPr>
              <a:t>Quadell</a:t>
            </a:r>
            <a:endParaRPr lang="en-US" sz="1200" dirty="0">
              <a:solidFill>
                <a:prstClr val="white">
                  <a:lumMod val="65000"/>
                </a:prstClr>
              </a:solidFill>
            </a:endParaRPr>
          </a:p>
        </p:txBody>
      </p:sp>
      <p:sp>
        <p:nvSpPr>
          <p:cNvPr id="4" name="Rectangle 3">
            <a:extLst>
              <a:ext uri="{FF2B5EF4-FFF2-40B4-BE49-F238E27FC236}">
                <a16:creationId xmlns:a16="http://schemas.microsoft.com/office/drawing/2014/main" id="{3FC60DB9-4C66-407C-81CE-3350CC9E8263}"/>
              </a:ext>
            </a:extLst>
          </p:cNvPr>
          <p:cNvSpPr/>
          <p:nvPr/>
        </p:nvSpPr>
        <p:spPr>
          <a:xfrm>
            <a:off x="819612" y="2730863"/>
            <a:ext cx="5143500" cy="26412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4445BD-6F79-495D-8E4F-49522BB2AD8F}"/>
              </a:ext>
            </a:extLst>
          </p:cNvPr>
          <p:cNvSpPr txBox="1"/>
          <p:nvPr/>
        </p:nvSpPr>
        <p:spPr>
          <a:xfrm>
            <a:off x="819612" y="489736"/>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107607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ângulo 1">
            <a:extLst>
              <a:ext uri="{FF2B5EF4-FFF2-40B4-BE49-F238E27FC236}">
                <a16:creationId xmlns:a16="http://schemas.microsoft.com/office/drawing/2014/main" id="{ED530778-AF3F-4951-B493-BAF0F57563AF}"/>
              </a:ext>
            </a:extLst>
          </p:cNvPr>
          <p:cNvSpPr/>
          <p:nvPr/>
        </p:nvSpPr>
        <p:spPr>
          <a:xfrm>
            <a:off x="2168772" y="1739152"/>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Defense and aerospace</a:t>
            </a:r>
          </a:p>
          <a:p>
            <a:pPr marL="261938" indent="-187325">
              <a:buFont typeface="Arial" panose="020B0604020202020204" pitchFamily="34" charset="0"/>
              <a:buChar char="•"/>
            </a:pPr>
            <a:r>
              <a:rPr lang="en-US" dirty="0">
                <a:solidFill>
                  <a:schemeClr val="tx1">
                    <a:lumMod val="85000"/>
                    <a:lumOff val="15000"/>
                  </a:schemeClr>
                </a:solidFill>
              </a:rPr>
              <a:t>Adhesives</a:t>
            </a:r>
          </a:p>
          <a:p>
            <a:pPr marL="261938" indent="-187325">
              <a:buFont typeface="Arial" panose="020B0604020202020204" pitchFamily="34" charset="0"/>
              <a:buChar char="•"/>
            </a:pPr>
            <a:r>
              <a:rPr lang="en-US" dirty="0">
                <a:solidFill>
                  <a:schemeClr val="tx1">
                    <a:lumMod val="85000"/>
                    <a:lumOff val="15000"/>
                  </a:schemeClr>
                </a:solidFill>
              </a:rPr>
              <a:t>Coatings</a:t>
            </a:r>
          </a:p>
          <a:p>
            <a:pPr marL="261938" indent="-187325">
              <a:buFont typeface="Arial" panose="020B0604020202020204" pitchFamily="34" charset="0"/>
              <a:buChar char="•"/>
            </a:pPr>
            <a:r>
              <a:rPr lang="en-US" dirty="0">
                <a:solidFill>
                  <a:schemeClr val="tx1">
                    <a:lumMod val="85000"/>
                    <a:lumOff val="15000"/>
                  </a:schemeClr>
                </a:solidFill>
              </a:rPr>
              <a:t>Corrosion, inhibitors</a:t>
            </a:r>
          </a:p>
        </p:txBody>
      </p:sp>
      <p:sp>
        <p:nvSpPr>
          <p:cNvPr id="22" name="Retângulo 4">
            <a:extLst>
              <a:ext uri="{FF2B5EF4-FFF2-40B4-BE49-F238E27FC236}">
                <a16:creationId xmlns:a16="http://schemas.microsoft.com/office/drawing/2014/main" id="{23C79CF6-2CB2-4727-A592-30717E79AC99}"/>
              </a:ext>
            </a:extLst>
          </p:cNvPr>
          <p:cNvSpPr/>
          <p:nvPr/>
        </p:nvSpPr>
        <p:spPr>
          <a:xfrm>
            <a:off x="4766375" y="1739152"/>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Automotive</a:t>
            </a:r>
          </a:p>
          <a:p>
            <a:pPr marL="261938" indent="-187325">
              <a:buFont typeface="Arial" panose="020B0604020202020204" pitchFamily="34" charset="0"/>
              <a:buChar char="•"/>
            </a:pPr>
            <a:r>
              <a:rPr lang="en-US" dirty="0">
                <a:solidFill>
                  <a:schemeClr val="tx1">
                    <a:lumMod val="85000"/>
                    <a:lumOff val="15000"/>
                  </a:schemeClr>
                </a:solidFill>
              </a:rPr>
              <a:t>Solvents</a:t>
            </a:r>
          </a:p>
          <a:p>
            <a:pPr marL="261938" indent="-187325">
              <a:buFont typeface="Arial" panose="020B0604020202020204" pitchFamily="34" charset="0"/>
              <a:buChar char="•"/>
            </a:pPr>
            <a:r>
              <a:rPr lang="en-US" dirty="0">
                <a:solidFill>
                  <a:schemeClr val="tx1">
                    <a:lumMod val="85000"/>
                    <a:lumOff val="15000"/>
                  </a:schemeClr>
                </a:solidFill>
              </a:rPr>
              <a:t>Polymers</a:t>
            </a:r>
          </a:p>
          <a:p>
            <a:pPr marL="261938" indent="-187325">
              <a:buFont typeface="Arial" panose="020B0604020202020204" pitchFamily="34" charset="0"/>
              <a:buChar char="•"/>
            </a:pPr>
            <a:r>
              <a:rPr lang="en-US" dirty="0">
                <a:solidFill>
                  <a:schemeClr val="tx1">
                    <a:lumMod val="85000"/>
                    <a:lumOff val="15000"/>
                  </a:schemeClr>
                </a:solidFill>
              </a:rPr>
              <a:t>Fuels</a:t>
            </a:r>
          </a:p>
        </p:txBody>
      </p:sp>
      <p:sp>
        <p:nvSpPr>
          <p:cNvPr id="23" name="Retângulo 6">
            <a:extLst>
              <a:ext uri="{FF2B5EF4-FFF2-40B4-BE49-F238E27FC236}">
                <a16:creationId xmlns:a16="http://schemas.microsoft.com/office/drawing/2014/main" id="{5427E3BC-86FB-48D6-B179-9E7E3C664928}"/>
              </a:ext>
            </a:extLst>
          </p:cNvPr>
          <p:cNvSpPr/>
          <p:nvPr/>
        </p:nvSpPr>
        <p:spPr>
          <a:xfrm>
            <a:off x="7363978" y="1739152"/>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Household cleaners</a:t>
            </a:r>
          </a:p>
          <a:p>
            <a:pPr marL="261938" indent="-187325">
              <a:buFont typeface="Arial" panose="020B0604020202020204" pitchFamily="34" charset="0"/>
              <a:buChar char="•"/>
            </a:pPr>
            <a:r>
              <a:rPr lang="en-US" dirty="0">
                <a:solidFill>
                  <a:schemeClr val="tx1">
                    <a:lumMod val="85000"/>
                    <a:lumOff val="15000"/>
                  </a:schemeClr>
                </a:solidFill>
              </a:rPr>
              <a:t>Surfactants</a:t>
            </a:r>
          </a:p>
          <a:p>
            <a:pPr marL="261938" indent="-187325">
              <a:buFont typeface="Arial" panose="020B0604020202020204" pitchFamily="34" charset="0"/>
              <a:buChar char="•"/>
            </a:pPr>
            <a:r>
              <a:rPr lang="en-US" dirty="0">
                <a:solidFill>
                  <a:schemeClr val="tx1">
                    <a:lumMod val="85000"/>
                    <a:lumOff val="15000"/>
                  </a:schemeClr>
                </a:solidFill>
              </a:rPr>
              <a:t>Fragrances</a:t>
            </a:r>
          </a:p>
          <a:p>
            <a:pPr marL="261938" indent="-187325">
              <a:buFont typeface="Arial" panose="020B0604020202020204" pitchFamily="34" charset="0"/>
              <a:buChar char="•"/>
            </a:pPr>
            <a:r>
              <a:rPr lang="en-US" dirty="0">
                <a:solidFill>
                  <a:schemeClr val="tx1">
                    <a:lumMod val="85000"/>
                    <a:lumOff val="15000"/>
                  </a:schemeClr>
                </a:solidFill>
              </a:rPr>
              <a:t>Dyes</a:t>
            </a:r>
          </a:p>
        </p:txBody>
      </p:sp>
      <p:sp>
        <p:nvSpPr>
          <p:cNvPr id="24" name="Retângulo 7">
            <a:extLst>
              <a:ext uri="{FF2B5EF4-FFF2-40B4-BE49-F238E27FC236}">
                <a16:creationId xmlns:a16="http://schemas.microsoft.com/office/drawing/2014/main" id="{2E4E5F39-8AB3-40A7-A5F5-157309708E99}"/>
              </a:ext>
            </a:extLst>
          </p:cNvPr>
          <p:cNvSpPr/>
          <p:nvPr/>
        </p:nvSpPr>
        <p:spPr>
          <a:xfrm>
            <a:off x="7363978" y="3228907"/>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Cosmetics</a:t>
            </a:r>
          </a:p>
          <a:p>
            <a:pPr marL="261938" indent="-187325">
              <a:buFont typeface="Arial" panose="020B0604020202020204" pitchFamily="34" charset="0"/>
              <a:buChar char="•"/>
            </a:pPr>
            <a:r>
              <a:rPr lang="en-US" dirty="0">
                <a:solidFill>
                  <a:schemeClr val="tx1">
                    <a:lumMod val="85000"/>
                    <a:lumOff val="15000"/>
                  </a:schemeClr>
                </a:solidFill>
              </a:rPr>
              <a:t>Builders</a:t>
            </a:r>
          </a:p>
          <a:p>
            <a:pPr marL="261938" indent="-187325">
              <a:buFont typeface="Arial" panose="020B0604020202020204" pitchFamily="34" charset="0"/>
              <a:buChar char="•"/>
            </a:pPr>
            <a:r>
              <a:rPr lang="en-US" dirty="0">
                <a:solidFill>
                  <a:schemeClr val="tx1">
                    <a:lumMod val="85000"/>
                    <a:lumOff val="15000"/>
                  </a:schemeClr>
                </a:solidFill>
              </a:rPr>
              <a:t>Chelating agents</a:t>
            </a:r>
          </a:p>
          <a:p>
            <a:pPr marL="261938" indent="-187325">
              <a:buFont typeface="Arial" panose="020B0604020202020204" pitchFamily="34" charset="0"/>
              <a:buChar char="•"/>
            </a:pPr>
            <a:r>
              <a:rPr lang="en-US" dirty="0">
                <a:solidFill>
                  <a:schemeClr val="tx1">
                    <a:lumMod val="85000"/>
                    <a:lumOff val="15000"/>
                  </a:schemeClr>
                </a:solidFill>
              </a:rPr>
              <a:t>Dyes</a:t>
            </a:r>
          </a:p>
        </p:txBody>
      </p:sp>
      <p:sp>
        <p:nvSpPr>
          <p:cNvPr id="25" name="Retângulo 8">
            <a:extLst>
              <a:ext uri="{FF2B5EF4-FFF2-40B4-BE49-F238E27FC236}">
                <a16:creationId xmlns:a16="http://schemas.microsoft.com/office/drawing/2014/main" id="{DC994897-FF3A-4F25-A0FD-1DDBC5E06EB4}"/>
              </a:ext>
            </a:extLst>
          </p:cNvPr>
          <p:cNvSpPr/>
          <p:nvPr/>
        </p:nvSpPr>
        <p:spPr>
          <a:xfrm>
            <a:off x="4766375" y="3228916"/>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Agriculture</a:t>
            </a:r>
          </a:p>
          <a:p>
            <a:pPr marL="261938" indent="-187325">
              <a:buFont typeface="Arial" panose="020B0604020202020204" pitchFamily="34" charset="0"/>
              <a:buChar char="•"/>
            </a:pPr>
            <a:r>
              <a:rPr lang="en-US" dirty="0">
                <a:solidFill>
                  <a:schemeClr val="tx1">
                    <a:lumMod val="85000"/>
                    <a:lumOff val="15000"/>
                  </a:schemeClr>
                </a:solidFill>
              </a:rPr>
              <a:t>Pesticides</a:t>
            </a:r>
          </a:p>
          <a:p>
            <a:pPr marL="261938" indent="-187325">
              <a:buFont typeface="Arial" panose="020B0604020202020204" pitchFamily="34" charset="0"/>
              <a:buChar char="•"/>
            </a:pPr>
            <a:r>
              <a:rPr lang="en-US" dirty="0">
                <a:solidFill>
                  <a:schemeClr val="tx1">
                    <a:lumMod val="85000"/>
                    <a:lumOff val="15000"/>
                  </a:schemeClr>
                </a:solidFill>
              </a:rPr>
              <a:t>Fungicides</a:t>
            </a:r>
          </a:p>
          <a:p>
            <a:pPr marL="261938" indent="-187325">
              <a:buFont typeface="Arial" panose="020B0604020202020204" pitchFamily="34" charset="0"/>
              <a:buChar char="•"/>
            </a:pPr>
            <a:r>
              <a:rPr lang="en-US" dirty="0">
                <a:solidFill>
                  <a:schemeClr val="tx1">
                    <a:lumMod val="85000"/>
                    <a:lumOff val="15000"/>
                  </a:schemeClr>
                </a:solidFill>
              </a:rPr>
              <a:t>Fertilizers</a:t>
            </a:r>
          </a:p>
        </p:txBody>
      </p:sp>
      <p:sp>
        <p:nvSpPr>
          <p:cNvPr id="26" name="Retângulo 9">
            <a:extLst>
              <a:ext uri="{FF2B5EF4-FFF2-40B4-BE49-F238E27FC236}">
                <a16:creationId xmlns:a16="http://schemas.microsoft.com/office/drawing/2014/main" id="{A3296F6C-2156-4EC4-AB57-B8F217A0960E}"/>
              </a:ext>
            </a:extLst>
          </p:cNvPr>
          <p:cNvSpPr/>
          <p:nvPr/>
        </p:nvSpPr>
        <p:spPr>
          <a:xfrm>
            <a:off x="2168772" y="3233398"/>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Electronics</a:t>
            </a:r>
          </a:p>
          <a:p>
            <a:pPr marL="261938" indent="-187325">
              <a:buFont typeface="Arial" panose="020B0604020202020204" pitchFamily="34" charset="0"/>
              <a:buChar char="•"/>
            </a:pPr>
            <a:r>
              <a:rPr lang="en-US" dirty="0">
                <a:solidFill>
                  <a:schemeClr val="tx1">
                    <a:lumMod val="85000"/>
                    <a:lumOff val="15000"/>
                  </a:schemeClr>
                </a:solidFill>
              </a:rPr>
              <a:t>Solder</a:t>
            </a:r>
          </a:p>
          <a:p>
            <a:pPr marL="261938" indent="-187325">
              <a:buFont typeface="Arial" panose="020B0604020202020204" pitchFamily="34" charset="0"/>
              <a:buChar char="•"/>
            </a:pPr>
            <a:r>
              <a:rPr lang="en-US" dirty="0">
                <a:solidFill>
                  <a:schemeClr val="tx1">
                    <a:lumMod val="85000"/>
                    <a:lumOff val="15000"/>
                  </a:schemeClr>
                </a:solidFill>
              </a:rPr>
              <a:t>Housings</a:t>
            </a:r>
          </a:p>
          <a:p>
            <a:pPr marL="261938" indent="-187325">
              <a:buFont typeface="Arial" panose="020B0604020202020204" pitchFamily="34" charset="0"/>
              <a:buChar char="•"/>
            </a:pPr>
            <a:r>
              <a:rPr lang="en-US" dirty="0">
                <a:solidFill>
                  <a:schemeClr val="tx1">
                    <a:lumMod val="85000"/>
                    <a:lumOff val="15000"/>
                  </a:schemeClr>
                </a:solidFill>
              </a:rPr>
              <a:t>Displays</a:t>
            </a:r>
          </a:p>
        </p:txBody>
      </p:sp>
      <p:sp>
        <p:nvSpPr>
          <p:cNvPr id="27" name="Retângulo 10">
            <a:extLst>
              <a:ext uri="{FF2B5EF4-FFF2-40B4-BE49-F238E27FC236}">
                <a16:creationId xmlns:a16="http://schemas.microsoft.com/office/drawing/2014/main" id="{F493C8B7-FAC4-45BB-BCC9-22945C60F49F}"/>
              </a:ext>
            </a:extLst>
          </p:cNvPr>
          <p:cNvSpPr/>
          <p:nvPr/>
        </p:nvSpPr>
        <p:spPr>
          <a:xfrm>
            <a:off x="4766375" y="4708097"/>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Pharmaceuticals</a:t>
            </a:r>
          </a:p>
        </p:txBody>
      </p:sp>
      <p:sp>
        <p:nvSpPr>
          <p:cNvPr id="28" name="Retângulo 10">
            <a:extLst>
              <a:ext uri="{FF2B5EF4-FFF2-40B4-BE49-F238E27FC236}">
                <a16:creationId xmlns:a16="http://schemas.microsoft.com/office/drawing/2014/main" id="{F493C8B7-FAC4-45BB-BCC9-22945C60F49F}"/>
              </a:ext>
            </a:extLst>
          </p:cNvPr>
          <p:cNvSpPr/>
          <p:nvPr/>
        </p:nvSpPr>
        <p:spPr>
          <a:xfrm>
            <a:off x="2168771" y="4691786"/>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Specialty Chemicals</a:t>
            </a:r>
          </a:p>
        </p:txBody>
      </p:sp>
      <p:sp>
        <p:nvSpPr>
          <p:cNvPr id="29" name="Retângulo 10">
            <a:extLst>
              <a:ext uri="{FF2B5EF4-FFF2-40B4-BE49-F238E27FC236}">
                <a16:creationId xmlns:a16="http://schemas.microsoft.com/office/drawing/2014/main" id="{F493C8B7-FAC4-45BB-BCC9-22945C60F49F}"/>
              </a:ext>
            </a:extLst>
          </p:cNvPr>
          <p:cNvSpPr/>
          <p:nvPr/>
        </p:nvSpPr>
        <p:spPr>
          <a:xfrm>
            <a:off x="7363978" y="4718662"/>
            <a:ext cx="2407552" cy="1300592"/>
          </a:xfrm>
          <a:prstGeom prst="rect">
            <a:avLst/>
          </a:prstGeom>
          <a:noFill/>
          <a:ln w="57150">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rPr>
              <a:t>Academic Research Labs</a:t>
            </a:r>
          </a:p>
        </p:txBody>
      </p:sp>
      <p:sp>
        <p:nvSpPr>
          <p:cNvPr id="2" name="TextBox 1"/>
          <p:cNvSpPr txBox="1"/>
          <p:nvPr/>
        </p:nvSpPr>
        <p:spPr>
          <a:xfrm>
            <a:off x="10191613" y="4256271"/>
            <a:ext cx="1792229" cy="923330"/>
          </a:xfrm>
          <a:prstGeom prst="rect">
            <a:avLst/>
          </a:prstGeom>
          <a:noFill/>
          <a:ln w="38100">
            <a:solidFill>
              <a:srgbClr val="FF0000"/>
            </a:solidFill>
          </a:ln>
        </p:spPr>
        <p:txBody>
          <a:bodyPr wrap="square" rtlCol="0">
            <a:spAutoFit/>
          </a:bodyPr>
          <a:lstStyle/>
          <a:p>
            <a:pPr algn="ctr"/>
            <a:r>
              <a:rPr lang="en-US" dirty="0"/>
              <a:t>Maybe even your</a:t>
            </a:r>
          </a:p>
          <a:p>
            <a:pPr algn="ctr"/>
            <a:r>
              <a:rPr lang="en-US" dirty="0"/>
              <a:t>chemistry lab</a:t>
            </a:r>
          </a:p>
        </p:txBody>
      </p:sp>
      <p:cxnSp>
        <p:nvCxnSpPr>
          <p:cNvPr id="4" name="Straight Connector 3"/>
          <p:cNvCxnSpPr>
            <a:stCxn id="29" idx="3"/>
            <a:endCxn id="2" idx="1"/>
          </p:cNvCxnSpPr>
          <p:nvPr/>
        </p:nvCxnSpPr>
        <p:spPr>
          <a:xfrm flipV="1">
            <a:off x="9771530" y="4717936"/>
            <a:ext cx="420083" cy="6510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8643C22-5755-9340-A101-EE513B5105DC}"/>
              </a:ext>
            </a:extLst>
          </p:cNvPr>
          <p:cNvSpPr>
            <a:spLocks noGrp="1"/>
          </p:cNvSpPr>
          <p:nvPr>
            <p:ph type="title"/>
          </p:nvPr>
        </p:nvSpPr>
        <p:spPr>
          <a:xfrm>
            <a:off x="838200" y="175125"/>
            <a:ext cx="10515600" cy="1325563"/>
          </a:xfrm>
        </p:spPr>
        <p:txBody>
          <a:bodyPr>
            <a:normAutofit/>
          </a:bodyPr>
          <a:lstStyle/>
          <a:p>
            <a:r>
              <a:rPr lang="en-US" sz="4000" dirty="0">
                <a:latin typeface="+mn-lt"/>
              </a:rPr>
              <a:t>Benefits of Green Chemistry?</a:t>
            </a:r>
          </a:p>
        </p:txBody>
      </p:sp>
    </p:spTree>
    <p:extLst>
      <p:ext uri="{BB962C8B-B14F-4D97-AF65-F5344CB8AC3E}">
        <p14:creationId xmlns:p14="http://schemas.microsoft.com/office/powerpoint/2010/main" val="92552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74597" y="6445886"/>
            <a:ext cx="1636987" cy="276999"/>
          </a:xfrm>
          <a:prstGeom prst="rect">
            <a:avLst/>
          </a:prstGeom>
          <a:noFill/>
        </p:spPr>
        <p:txBody>
          <a:bodyPr wrap="square" rtlCol="0">
            <a:spAutoFit/>
          </a:bodyPr>
          <a:lstStyle/>
          <a:p>
            <a:r>
              <a:rPr lang="en-US" sz="1200" dirty="0">
                <a:solidFill>
                  <a:schemeClr val="bg1">
                    <a:lumMod val="50000"/>
                  </a:schemeClr>
                </a:solidFill>
              </a:rPr>
              <a:t>Shaw Industries, </a:t>
            </a:r>
            <a:r>
              <a:rPr lang="en-US" sz="1200" dirty="0" err="1">
                <a:solidFill>
                  <a:schemeClr val="bg1">
                    <a:lumMod val="50000"/>
                  </a:schemeClr>
                </a:solidFill>
              </a:rPr>
              <a:t>Inc</a:t>
            </a:r>
            <a:endParaRPr lang="en-US" sz="1200" dirty="0">
              <a:solidFill>
                <a:schemeClr val="bg1">
                  <a:lumMod val="50000"/>
                </a:schemeClr>
              </a:solidFill>
            </a:endParaRPr>
          </a:p>
        </p:txBody>
      </p:sp>
      <p:sp>
        <p:nvSpPr>
          <p:cNvPr id="9" name="TextBox 8"/>
          <p:cNvSpPr txBox="1"/>
          <p:nvPr/>
        </p:nvSpPr>
        <p:spPr>
          <a:xfrm>
            <a:off x="866002" y="2816071"/>
            <a:ext cx="2478820" cy="400110"/>
          </a:xfrm>
          <a:prstGeom prst="rect">
            <a:avLst/>
          </a:prstGeom>
          <a:noFill/>
        </p:spPr>
        <p:txBody>
          <a:bodyPr wrap="none" rtlCol="0">
            <a:spAutoFit/>
          </a:bodyPr>
          <a:lstStyle/>
          <a:p>
            <a:r>
              <a:rPr lang="en-US" sz="2000" b="1" dirty="0"/>
              <a:t>Alternative synthesis:</a:t>
            </a:r>
          </a:p>
        </p:txBody>
      </p:sp>
      <p:sp>
        <p:nvSpPr>
          <p:cNvPr id="11" name="Content Placeholder 2"/>
          <p:cNvSpPr>
            <a:spLocks noGrp="1"/>
          </p:cNvSpPr>
          <p:nvPr>
            <p:ph idx="1"/>
          </p:nvPr>
        </p:nvSpPr>
        <p:spPr>
          <a:xfrm>
            <a:off x="888688" y="3229300"/>
            <a:ext cx="5741949" cy="2072257"/>
          </a:xfrm>
        </p:spPr>
        <p:txBody>
          <a:bodyPr>
            <a:normAutofit/>
          </a:bodyPr>
          <a:lstStyle/>
          <a:p>
            <a:pPr marL="274320" indent="-274320">
              <a:lnSpc>
                <a:spcPct val="100000"/>
              </a:lnSpc>
            </a:pPr>
            <a:r>
              <a:rPr lang="en-US" sz="1800" dirty="0"/>
              <a:t>The development of a new, recoverable carpet backing.</a:t>
            </a:r>
          </a:p>
          <a:p>
            <a:pPr marL="274320" indent="-274320">
              <a:lnSpc>
                <a:spcPct val="100000"/>
              </a:lnSpc>
            </a:pPr>
            <a:r>
              <a:rPr lang="en-US" sz="1800" dirty="0"/>
              <a:t>Utilizing a combination of low-toxicity polyolefin resins, the backing can be separated from any fiber and recovered by elutriation, grinding, and air separation.</a:t>
            </a:r>
          </a:p>
          <a:p>
            <a:pPr marL="274320" indent="-274320">
              <a:lnSpc>
                <a:spcPct val="100000"/>
              </a:lnSpc>
            </a:pPr>
            <a:r>
              <a:rPr lang="en-US" sz="1800" dirty="0"/>
              <a:t>Collection, transportation, elutriation, and reprocessing is less expensive than using fresh starting material.</a:t>
            </a:r>
          </a:p>
        </p:txBody>
      </p:sp>
      <p:pic>
        <p:nvPicPr>
          <p:cNvPr id="3" name="Picture 2">
            <a:extLst>
              <a:ext uri="{FF2B5EF4-FFF2-40B4-BE49-F238E27FC236}">
                <a16:creationId xmlns:a16="http://schemas.microsoft.com/office/drawing/2014/main" id="{A088142A-C39D-402E-95EF-8704B8300C69}"/>
              </a:ext>
            </a:extLst>
          </p:cNvPr>
          <p:cNvPicPr>
            <a:picLocks noChangeAspect="1"/>
          </p:cNvPicPr>
          <p:nvPr/>
        </p:nvPicPr>
        <p:blipFill>
          <a:blip r:embed="rId2"/>
          <a:stretch>
            <a:fillRect/>
          </a:stretch>
        </p:blipFill>
        <p:spPr>
          <a:xfrm>
            <a:off x="6852626" y="2474769"/>
            <a:ext cx="4829821" cy="3207303"/>
          </a:xfrm>
          <a:prstGeom prst="rect">
            <a:avLst/>
          </a:prstGeom>
          <a:ln w="57150">
            <a:solidFill>
              <a:srgbClr val="002060"/>
            </a:solidFill>
          </a:ln>
        </p:spPr>
      </p:pic>
      <p:sp>
        <p:nvSpPr>
          <p:cNvPr id="14" name="Rectangle 13">
            <a:extLst>
              <a:ext uri="{FF2B5EF4-FFF2-40B4-BE49-F238E27FC236}">
                <a16:creationId xmlns:a16="http://schemas.microsoft.com/office/drawing/2014/main" id="{CB3966B3-3E42-4B14-8587-49FB8B1180CD}"/>
              </a:ext>
            </a:extLst>
          </p:cNvPr>
          <p:cNvSpPr/>
          <p:nvPr/>
        </p:nvSpPr>
        <p:spPr>
          <a:xfrm>
            <a:off x="9578580" y="6445887"/>
            <a:ext cx="2193486" cy="276999"/>
          </a:xfrm>
          <a:prstGeom prst="rect">
            <a:avLst/>
          </a:prstGeom>
        </p:spPr>
        <p:txBody>
          <a:bodyPr wrap="none">
            <a:spAutoFit/>
          </a:bodyPr>
          <a:lstStyle/>
          <a:p>
            <a:pPr lvl="0"/>
            <a:r>
              <a:rPr lang="en-US" sz="1200" dirty="0">
                <a:solidFill>
                  <a:prstClr val="white">
                    <a:lumMod val="65000"/>
                  </a:prstClr>
                </a:solidFill>
              </a:rPr>
              <a:t>Image: Flickr, Author: Emily May</a:t>
            </a:r>
          </a:p>
        </p:txBody>
      </p:sp>
      <p:sp>
        <p:nvSpPr>
          <p:cNvPr id="5" name="Rectangle 4">
            <a:extLst>
              <a:ext uri="{FF2B5EF4-FFF2-40B4-BE49-F238E27FC236}">
                <a16:creationId xmlns:a16="http://schemas.microsoft.com/office/drawing/2014/main" id="{AF4C5287-369B-4269-BA85-D775E1059BA3}"/>
              </a:ext>
            </a:extLst>
          </p:cNvPr>
          <p:cNvSpPr/>
          <p:nvPr/>
        </p:nvSpPr>
        <p:spPr>
          <a:xfrm>
            <a:off x="819613" y="2699214"/>
            <a:ext cx="5689600" cy="278947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27C84D-8807-4D19-9A9F-390E3E1B7C9B}"/>
              </a:ext>
            </a:extLst>
          </p:cNvPr>
          <p:cNvSpPr txBox="1"/>
          <p:nvPr/>
        </p:nvSpPr>
        <p:spPr>
          <a:xfrm>
            <a:off x="819613" y="485098"/>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
        <p:nvSpPr>
          <p:cNvPr id="15" name="TextBox 14">
            <a:extLst>
              <a:ext uri="{FF2B5EF4-FFF2-40B4-BE49-F238E27FC236}">
                <a16:creationId xmlns:a16="http://schemas.microsoft.com/office/drawing/2014/main" id="{5EA50622-22D1-449A-B91C-2D4D7D3C430E}"/>
              </a:ext>
            </a:extLst>
          </p:cNvPr>
          <p:cNvSpPr txBox="1"/>
          <p:nvPr/>
        </p:nvSpPr>
        <p:spPr>
          <a:xfrm>
            <a:off x="819612" y="1541172"/>
            <a:ext cx="4187044"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Carpet tile backings </a:t>
            </a:r>
          </a:p>
        </p:txBody>
      </p:sp>
    </p:spTree>
    <p:extLst>
      <p:ext uri="{BB962C8B-B14F-4D97-AF65-F5344CB8AC3E}">
        <p14:creationId xmlns:p14="http://schemas.microsoft.com/office/powerpoint/2010/main" val="2234885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5008" y="3065966"/>
            <a:ext cx="4951142" cy="2062103"/>
          </a:xfrm>
          <a:prstGeom prst="rect">
            <a:avLst/>
          </a:prstGeom>
          <a:noFill/>
          <a:ln>
            <a:solidFill>
              <a:srgbClr val="C00000"/>
            </a:solidFill>
          </a:ln>
        </p:spPr>
        <p:txBody>
          <a:bodyPr wrap="square" rtlCol="0">
            <a:spAutoFit/>
          </a:bodyPr>
          <a:lstStyle/>
          <a:p>
            <a:r>
              <a:rPr lang="en-US" b="1" dirty="0"/>
              <a:t>Conventional synthesis:</a:t>
            </a:r>
          </a:p>
          <a:p>
            <a:pPr marL="274320" indent="-274320">
              <a:spcBef>
                <a:spcPts val="1200"/>
              </a:spcBef>
              <a:buFont typeface="Arial" panose="020B0604020202020204" pitchFamily="34" charset="0"/>
              <a:buChar char="•"/>
            </a:pPr>
            <a:r>
              <a:rPr lang="en-US" dirty="0"/>
              <a:t>Over 400 million pounds of toner are consumed in the U.S. each year.</a:t>
            </a:r>
          </a:p>
          <a:p>
            <a:pPr marL="274320" indent="-274320">
              <a:spcBef>
                <a:spcPts val="1200"/>
              </a:spcBef>
              <a:buFont typeface="Arial" panose="020B0604020202020204" pitchFamily="34" charset="0"/>
              <a:buChar char="•"/>
            </a:pPr>
            <a:r>
              <a:rPr lang="en-US" dirty="0"/>
              <a:t>Conventional petroleum-based resin toners are difficult to remove from paper, making paper recycling more intensive.</a:t>
            </a:r>
          </a:p>
        </p:txBody>
      </p:sp>
      <p:sp>
        <p:nvSpPr>
          <p:cNvPr id="9" name="TextBox 8"/>
          <p:cNvSpPr txBox="1"/>
          <p:nvPr/>
        </p:nvSpPr>
        <p:spPr>
          <a:xfrm>
            <a:off x="541601" y="1515422"/>
            <a:ext cx="7825347" cy="461665"/>
          </a:xfrm>
          <a:prstGeom prst="rect">
            <a:avLst/>
          </a:prstGeom>
          <a:noFill/>
        </p:spPr>
        <p:txBody>
          <a:bodyPr wrap="none" rtlCol="0">
            <a:spAutoFit/>
          </a:bodyPr>
          <a:lstStyle/>
          <a:p>
            <a:pPr marL="274320"/>
            <a:r>
              <a:rPr lang="en-US" sz="2400" b="1" dirty="0">
                <a:solidFill>
                  <a:srgbClr val="002060"/>
                </a:solidFill>
              </a:rPr>
              <a:t>Case study: </a:t>
            </a:r>
            <a:r>
              <a:rPr lang="en-US" sz="2400" dirty="0">
                <a:solidFill>
                  <a:srgbClr val="002060"/>
                </a:solidFill>
              </a:rPr>
              <a:t>Development and commercialization of toners </a:t>
            </a:r>
          </a:p>
        </p:txBody>
      </p:sp>
      <p:pic>
        <p:nvPicPr>
          <p:cNvPr id="3" name="Picture 2">
            <a:extLst>
              <a:ext uri="{FF2B5EF4-FFF2-40B4-BE49-F238E27FC236}">
                <a16:creationId xmlns:a16="http://schemas.microsoft.com/office/drawing/2014/main" id="{FF8E55DF-4935-4596-9A85-44B5A4783AA3}"/>
              </a:ext>
            </a:extLst>
          </p:cNvPr>
          <p:cNvPicPr>
            <a:picLocks noChangeAspect="1"/>
          </p:cNvPicPr>
          <p:nvPr/>
        </p:nvPicPr>
        <p:blipFill>
          <a:blip r:embed="rId2"/>
          <a:stretch>
            <a:fillRect/>
          </a:stretch>
        </p:blipFill>
        <p:spPr>
          <a:xfrm>
            <a:off x="6319378" y="2291525"/>
            <a:ext cx="5349892" cy="4012419"/>
          </a:xfrm>
          <a:prstGeom prst="rect">
            <a:avLst/>
          </a:prstGeom>
          <a:ln w="57150">
            <a:solidFill>
              <a:srgbClr val="002060"/>
            </a:solidFill>
          </a:ln>
        </p:spPr>
      </p:pic>
      <p:sp>
        <p:nvSpPr>
          <p:cNvPr id="12" name="Rectangle 11">
            <a:extLst>
              <a:ext uri="{FF2B5EF4-FFF2-40B4-BE49-F238E27FC236}">
                <a16:creationId xmlns:a16="http://schemas.microsoft.com/office/drawing/2014/main" id="{CEFA5B18-19C2-45A2-8281-C47A4593C5DC}"/>
              </a:ext>
            </a:extLst>
          </p:cNvPr>
          <p:cNvSpPr/>
          <p:nvPr/>
        </p:nvSpPr>
        <p:spPr>
          <a:xfrm>
            <a:off x="6984077" y="6455294"/>
            <a:ext cx="4685193" cy="276999"/>
          </a:xfrm>
          <a:prstGeom prst="rect">
            <a:avLst/>
          </a:prstGeom>
        </p:spPr>
        <p:txBody>
          <a:bodyPr wrap="none">
            <a:spAutoFit/>
          </a:bodyPr>
          <a:lstStyle/>
          <a:p>
            <a:pPr lvl="0"/>
            <a:r>
              <a:rPr lang="en-US" sz="1200" dirty="0">
                <a:solidFill>
                  <a:prstClr val="white">
                    <a:lumMod val="65000"/>
                  </a:prstClr>
                </a:solidFill>
              </a:rPr>
              <a:t>Image: Wikimedia Commons, Black toner container, Author: </a:t>
            </a:r>
            <a:r>
              <a:rPr lang="en-US" sz="1200" dirty="0" err="1">
                <a:solidFill>
                  <a:prstClr val="white">
                    <a:lumMod val="65000"/>
                  </a:prstClr>
                </a:solidFill>
              </a:rPr>
              <a:t>Adamantios</a:t>
            </a:r>
            <a:endParaRPr lang="en-US" sz="1200" dirty="0">
              <a:solidFill>
                <a:prstClr val="white">
                  <a:lumMod val="65000"/>
                </a:prstClr>
              </a:solidFill>
            </a:endParaRPr>
          </a:p>
        </p:txBody>
      </p:sp>
      <p:sp>
        <p:nvSpPr>
          <p:cNvPr id="8" name="TextBox 7">
            <a:extLst>
              <a:ext uri="{FF2B5EF4-FFF2-40B4-BE49-F238E27FC236}">
                <a16:creationId xmlns:a16="http://schemas.microsoft.com/office/drawing/2014/main" id="{A129FF04-9D7A-40D4-AC04-BAC01000F834}"/>
              </a:ext>
            </a:extLst>
          </p:cNvPr>
          <p:cNvSpPr txBox="1"/>
          <p:nvPr/>
        </p:nvSpPr>
        <p:spPr>
          <a:xfrm>
            <a:off x="872418" y="464370"/>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28479664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9976" y="2392242"/>
            <a:ext cx="5374888" cy="3170099"/>
          </a:xfrm>
          <a:prstGeom prst="rect">
            <a:avLst/>
          </a:prstGeom>
          <a:noFill/>
          <a:ln>
            <a:solidFill>
              <a:schemeClr val="accent6"/>
            </a:solidFill>
          </a:ln>
        </p:spPr>
        <p:txBody>
          <a:bodyPr wrap="square" rtlCol="0">
            <a:spAutoFit/>
          </a:bodyPr>
          <a:lstStyle/>
          <a:p>
            <a:r>
              <a:rPr lang="en-US" b="1" dirty="0"/>
              <a:t>Alternative process:</a:t>
            </a:r>
          </a:p>
          <a:p>
            <a:pPr marL="274320" indent="-274320">
              <a:spcBef>
                <a:spcPts val="600"/>
              </a:spcBef>
              <a:buFont typeface="Arial" panose="020B0604020202020204" pitchFamily="34" charset="0"/>
              <a:buChar char="•"/>
            </a:pPr>
            <a:r>
              <a:rPr lang="en-US" dirty="0"/>
              <a:t>The development of a novel, bioderived printer toner that is easier to deink from paper.</a:t>
            </a:r>
          </a:p>
          <a:p>
            <a:pPr marL="274320" indent="-274320">
              <a:spcBef>
                <a:spcPts val="600"/>
              </a:spcBef>
              <a:buFont typeface="Arial" panose="020B0604020202020204" pitchFamily="34" charset="0"/>
              <a:buChar char="•"/>
            </a:pPr>
            <a:r>
              <a:rPr lang="en-US" dirty="0"/>
              <a:t>This technology incorporates functional groups in their toners that are susceptible to chemical degradation for recycling.</a:t>
            </a:r>
          </a:p>
          <a:p>
            <a:pPr marL="274320" indent="-274320">
              <a:spcBef>
                <a:spcPts val="600"/>
              </a:spcBef>
              <a:buFont typeface="Arial" panose="020B0604020202020204" pitchFamily="34" charset="0"/>
              <a:buChar char="•"/>
            </a:pPr>
            <a:r>
              <a:rPr lang="en-US" dirty="0"/>
              <a:t>These toners are </a:t>
            </a:r>
            <a:r>
              <a:rPr lang="en-US" dirty="0" err="1"/>
              <a:t>biobased</a:t>
            </a:r>
            <a:r>
              <a:rPr lang="en-US" dirty="0"/>
              <a:t>, derived from soybean oil and corn. </a:t>
            </a:r>
          </a:p>
          <a:p>
            <a:pPr marL="274320" indent="-274320">
              <a:spcBef>
                <a:spcPts val="600"/>
              </a:spcBef>
              <a:buFont typeface="Arial" panose="020B0604020202020204" pitchFamily="34" charset="0"/>
              <a:buChar char="•"/>
            </a:pPr>
            <a:r>
              <a:rPr lang="en-US" dirty="0"/>
              <a:t>At 25% market penetration, this technology could reduce CO</a:t>
            </a:r>
            <a:r>
              <a:rPr lang="en-US" baseline="-25000" dirty="0"/>
              <a:t>2</a:t>
            </a:r>
            <a:r>
              <a:rPr lang="en-US" dirty="0"/>
              <a:t> emissions by 360,000 tons/year.</a:t>
            </a:r>
          </a:p>
        </p:txBody>
      </p:sp>
      <p:sp>
        <p:nvSpPr>
          <p:cNvPr id="9" name="TextBox 8"/>
          <p:cNvSpPr txBox="1"/>
          <p:nvPr/>
        </p:nvSpPr>
        <p:spPr>
          <a:xfrm>
            <a:off x="11161509" y="6468510"/>
            <a:ext cx="663515" cy="276999"/>
          </a:xfrm>
          <a:prstGeom prst="rect">
            <a:avLst/>
          </a:prstGeom>
          <a:noFill/>
        </p:spPr>
        <p:txBody>
          <a:bodyPr wrap="none" rtlCol="0">
            <a:spAutoFit/>
          </a:bodyPr>
          <a:lstStyle/>
          <a:p>
            <a:r>
              <a:rPr lang="en-US" sz="1200" dirty="0">
                <a:solidFill>
                  <a:schemeClr val="bg1">
                    <a:lumMod val="50000"/>
                  </a:schemeClr>
                </a:solidFill>
              </a:rPr>
              <a:t>Battelle</a:t>
            </a:r>
          </a:p>
        </p:txBody>
      </p:sp>
      <p:pic>
        <p:nvPicPr>
          <p:cNvPr id="10" name="Picture 2" descr="http://www.longfellow.org/wp-content/uploads/2013/07/Cor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87569" y="2175154"/>
            <a:ext cx="4805698" cy="36042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51D8DA7-C1E1-4153-867A-14003B5EDA5A}"/>
              </a:ext>
            </a:extLst>
          </p:cNvPr>
          <p:cNvSpPr txBox="1"/>
          <p:nvPr/>
        </p:nvSpPr>
        <p:spPr>
          <a:xfrm>
            <a:off x="807105" y="587773"/>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
        <p:nvSpPr>
          <p:cNvPr id="16" name="TextBox 15">
            <a:extLst>
              <a:ext uri="{FF2B5EF4-FFF2-40B4-BE49-F238E27FC236}">
                <a16:creationId xmlns:a16="http://schemas.microsoft.com/office/drawing/2014/main" id="{183F8BC3-9538-4607-8535-029A584B4615}"/>
              </a:ext>
            </a:extLst>
          </p:cNvPr>
          <p:cNvSpPr txBox="1"/>
          <p:nvPr/>
        </p:nvSpPr>
        <p:spPr>
          <a:xfrm>
            <a:off x="541601" y="1515422"/>
            <a:ext cx="7825347" cy="461665"/>
          </a:xfrm>
          <a:prstGeom prst="rect">
            <a:avLst/>
          </a:prstGeom>
          <a:noFill/>
        </p:spPr>
        <p:txBody>
          <a:bodyPr wrap="none" rtlCol="0">
            <a:spAutoFit/>
          </a:bodyPr>
          <a:lstStyle/>
          <a:p>
            <a:pPr marL="274320"/>
            <a:r>
              <a:rPr lang="en-US" sz="2400" b="1" dirty="0">
                <a:solidFill>
                  <a:srgbClr val="002060"/>
                </a:solidFill>
              </a:rPr>
              <a:t>Case study: </a:t>
            </a:r>
            <a:r>
              <a:rPr lang="en-US" sz="2400" dirty="0">
                <a:solidFill>
                  <a:srgbClr val="002060"/>
                </a:solidFill>
              </a:rPr>
              <a:t>Development and commercialization of toners </a:t>
            </a:r>
          </a:p>
        </p:txBody>
      </p:sp>
    </p:spTree>
    <p:extLst>
      <p:ext uri="{BB962C8B-B14F-4D97-AF65-F5344CB8AC3E}">
        <p14:creationId xmlns:p14="http://schemas.microsoft.com/office/powerpoint/2010/main" val="467220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1848" y="1542020"/>
            <a:ext cx="5079980"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Production of </a:t>
            </a:r>
            <a:r>
              <a:rPr lang="en-US" sz="2400" dirty="0" err="1">
                <a:solidFill>
                  <a:srgbClr val="002060"/>
                </a:solidFill>
              </a:rPr>
              <a:t>le</a:t>
            </a:r>
            <a:r>
              <a:rPr lang="en-US" altLang="x-none" sz="2400" dirty="0" err="1">
                <a:solidFill>
                  <a:srgbClr val="002060"/>
                </a:solidFill>
              </a:rPr>
              <a:t>vulinic</a:t>
            </a:r>
            <a:r>
              <a:rPr lang="en-US" altLang="x-none" sz="2400" dirty="0">
                <a:solidFill>
                  <a:srgbClr val="002060"/>
                </a:solidFill>
              </a:rPr>
              <a:t> acid</a:t>
            </a:r>
          </a:p>
        </p:txBody>
      </p:sp>
      <p:sp>
        <p:nvSpPr>
          <p:cNvPr id="8" name="TextBox 7"/>
          <p:cNvSpPr txBox="1"/>
          <p:nvPr/>
        </p:nvSpPr>
        <p:spPr>
          <a:xfrm>
            <a:off x="821848" y="2062582"/>
            <a:ext cx="10201587" cy="707886"/>
          </a:xfrm>
          <a:prstGeom prst="rect">
            <a:avLst/>
          </a:prstGeom>
          <a:noFill/>
        </p:spPr>
        <p:txBody>
          <a:bodyPr wrap="square" rtlCol="0">
            <a:spAutoFit/>
          </a:bodyPr>
          <a:lstStyle/>
          <a:p>
            <a:r>
              <a:rPr lang="en-US" sz="2000" dirty="0" err="1"/>
              <a:t>Levulinic</a:t>
            </a:r>
            <a:r>
              <a:rPr lang="en-US" sz="2000" dirty="0"/>
              <a:t> acid is used as a precursor for pharmaceuticals, plasticizers, and various other additives. It is also widely used as a building block or starting material for a wide number of compounds.</a:t>
            </a:r>
          </a:p>
        </p:txBody>
      </p:sp>
      <p:sp>
        <p:nvSpPr>
          <p:cNvPr id="61" name="TextBox 60"/>
          <p:cNvSpPr txBox="1"/>
          <p:nvPr/>
        </p:nvSpPr>
        <p:spPr>
          <a:xfrm>
            <a:off x="999269" y="2994538"/>
            <a:ext cx="2701124" cy="400110"/>
          </a:xfrm>
          <a:prstGeom prst="rect">
            <a:avLst/>
          </a:prstGeom>
          <a:noFill/>
        </p:spPr>
        <p:txBody>
          <a:bodyPr wrap="none" rtlCol="0">
            <a:spAutoFit/>
          </a:bodyPr>
          <a:lstStyle/>
          <a:p>
            <a:r>
              <a:rPr lang="en-US" sz="2000" b="1" dirty="0"/>
              <a:t>Conventional synthesis:</a:t>
            </a:r>
          </a:p>
        </p:txBody>
      </p:sp>
      <p:sp>
        <p:nvSpPr>
          <p:cNvPr id="63" name="TextBox 62"/>
          <p:cNvSpPr txBox="1"/>
          <p:nvPr/>
        </p:nvSpPr>
        <p:spPr>
          <a:xfrm>
            <a:off x="730227" y="3327556"/>
            <a:ext cx="3539554" cy="2636619"/>
          </a:xfrm>
          <a:prstGeom prst="rect">
            <a:avLst/>
          </a:prstGeom>
          <a:noFill/>
        </p:spPr>
        <p:txBody>
          <a:bodyPr wrap="square" rtlCol="0">
            <a:spAutoFit/>
          </a:bodyPr>
          <a:lstStyle/>
          <a:p>
            <a:pPr marL="274320" indent="-274320">
              <a:spcBef>
                <a:spcPts val="200"/>
              </a:spcBef>
              <a:buFont typeface="Arial" panose="020B0604020202020204" pitchFamily="34" charset="0"/>
              <a:buChar char="•"/>
            </a:pPr>
            <a:r>
              <a:rPr lang="en-US" dirty="0"/>
              <a:t>Obtained by heating hexoses (glucose, fructose) or starch in dilute hydrochloric acid or sulfuric acid.</a:t>
            </a:r>
            <a:endParaRPr lang="en-US" baseline="30000" dirty="0"/>
          </a:p>
          <a:p>
            <a:pPr marL="274320" indent="-274320">
              <a:spcBef>
                <a:spcPts val="200"/>
              </a:spcBef>
              <a:buFont typeface="Arial" panose="020B0604020202020204" pitchFamily="34" charset="0"/>
              <a:buChar char="•"/>
            </a:pPr>
            <a:r>
              <a:rPr lang="en-US" dirty="0"/>
              <a:t>The yield depends on the nature of the acid, acid concentration, temperature, and pressure.</a:t>
            </a:r>
            <a:endParaRPr lang="en-US" baseline="30000" dirty="0"/>
          </a:p>
          <a:p>
            <a:pPr marL="274320" indent="-274320">
              <a:spcBef>
                <a:spcPts val="200"/>
              </a:spcBef>
              <a:buFont typeface="Arial" panose="020B0604020202020204" pitchFamily="34" charset="0"/>
              <a:buChar char="•"/>
            </a:pPr>
            <a:r>
              <a:rPr lang="en-US" dirty="0"/>
              <a:t>The reaction also produces hard to remove by-products.</a:t>
            </a:r>
          </a:p>
        </p:txBody>
      </p:sp>
      <p:sp>
        <p:nvSpPr>
          <p:cNvPr id="2" name="Rectangle 1">
            <a:extLst>
              <a:ext uri="{FF2B5EF4-FFF2-40B4-BE49-F238E27FC236}">
                <a16:creationId xmlns:a16="http://schemas.microsoft.com/office/drawing/2014/main" id="{D2E190D6-6381-43E7-9663-C1F73495FC71}"/>
              </a:ext>
            </a:extLst>
          </p:cNvPr>
          <p:cNvSpPr/>
          <p:nvPr/>
        </p:nvSpPr>
        <p:spPr>
          <a:xfrm>
            <a:off x="680753" y="2994538"/>
            <a:ext cx="3638502" cy="2902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57336C-5B5C-2D41-9168-98971674AB36}"/>
              </a:ext>
            </a:extLst>
          </p:cNvPr>
          <p:cNvPicPr>
            <a:picLocks noChangeAspect="1"/>
          </p:cNvPicPr>
          <p:nvPr/>
        </p:nvPicPr>
        <p:blipFill>
          <a:blip r:embed="rId2"/>
          <a:stretch>
            <a:fillRect/>
          </a:stretch>
        </p:blipFill>
        <p:spPr>
          <a:xfrm>
            <a:off x="4612602" y="2829365"/>
            <a:ext cx="7002780" cy="3067718"/>
          </a:xfrm>
          <a:prstGeom prst="rect">
            <a:avLst/>
          </a:prstGeom>
        </p:spPr>
      </p:pic>
      <p:sp>
        <p:nvSpPr>
          <p:cNvPr id="14" name="TextBox 13">
            <a:extLst>
              <a:ext uri="{FF2B5EF4-FFF2-40B4-BE49-F238E27FC236}">
                <a16:creationId xmlns:a16="http://schemas.microsoft.com/office/drawing/2014/main" id="{90559240-7C9D-4817-B50D-DA7E98CAA7B2}"/>
              </a:ext>
            </a:extLst>
          </p:cNvPr>
          <p:cNvSpPr txBox="1"/>
          <p:nvPr/>
        </p:nvSpPr>
        <p:spPr>
          <a:xfrm>
            <a:off x="821848" y="505327"/>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Tree>
    <p:extLst>
      <p:ext uri="{BB962C8B-B14F-4D97-AF65-F5344CB8AC3E}">
        <p14:creationId xmlns:p14="http://schemas.microsoft.com/office/powerpoint/2010/main" val="752803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Grp="1" noChangeAspect="1"/>
          </p:cNvGraphicFramePr>
          <p:nvPr>
            <p:ph sz="quarter" idx="1"/>
            <p:extLst/>
          </p:nvPr>
        </p:nvGraphicFramePr>
        <p:xfrm>
          <a:off x="9546120" y="2965544"/>
          <a:ext cx="2049759" cy="2251515"/>
        </p:xfrm>
        <a:graphic>
          <a:graphicData uri="http://schemas.openxmlformats.org/presentationml/2006/ole">
            <mc:AlternateContent xmlns:mc="http://schemas.openxmlformats.org/markup-compatibility/2006">
              <mc:Choice xmlns:v="urn:schemas-microsoft-com:vml" Requires="v">
                <p:oleObj spid="_x0000_s68682" name="CS ChemDraw Drawing" r:id="rId4" imgW="1516380" imgH="1666240" progId="ChemDraw.Document.6.0">
                  <p:embed/>
                </p:oleObj>
              </mc:Choice>
              <mc:Fallback>
                <p:oleObj name="CS ChemDraw Drawing" r:id="rId4" imgW="1516380" imgH="1666240" progId="ChemDraw.Document.6.0">
                  <p:embed/>
                  <p:pic>
                    <p:nvPicPr>
                      <p:cNvPr id="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6120" y="2965544"/>
                        <a:ext cx="2049759" cy="2251515"/>
                      </a:xfrm>
                      <a:prstGeom prst="rect">
                        <a:avLst/>
                      </a:prstGeom>
                      <a:noFill/>
                      <a:ln>
                        <a:noFill/>
                      </a:ln>
                      <a:effectLst/>
                      <a:extLst/>
                    </p:spPr>
                  </p:pic>
                </p:oleObj>
              </mc:Fallback>
            </mc:AlternateContent>
          </a:graphicData>
        </a:graphic>
      </p:graphicFrame>
      <p:pic>
        <p:nvPicPr>
          <p:cNvPr id="9" name="Picture 4" descr="Woodpulp"/>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a:xfrm>
            <a:off x="6179187" y="5129141"/>
            <a:ext cx="1284678" cy="1511694"/>
          </a:xfrm>
          <a:prstGeom prst="rect">
            <a:avLst/>
          </a:prstGeom>
          <a:noFill/>
          <a:ln w="38100">
            <a:solidFill>
              <a:srgbClr val="002060"/>
            </a:solidFill>
          </a:ln>
        </p:spPr>
      </p:pic>
      <p:sp>
        <p:nvSpPr>
          <p:cNvPr id="10" name="Text Box 5"/>
          <p:cNvSpPr txBox="1">
            <a:spLocks noChangeArrowheads="1"/>
          </p:cNvSpPr>
          <p:nvPr/>
        </p:nvSpPr>
        <p:spPr bwMode="auto">
          <a:xfrm>
            <a:off x="5034106" y="5515656"/>
            <a:ext cx="1061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mn-lt"/>
              </a:rPr>
              <a:t>Paper mill </a:t>
            </a:r>
          </a:p>
          <a:p>
            <a:pPr algn="ctr" eaLnBrk="1" hangingPunct="1"/>
            <a:r>
              <a:rPr lang="en-US" altLang="x-none" sz="1600" dirty="0">
                <a:latin typeface="+mn-lt"/>
              </a:rPr>
              <a:t>sludge</a:t>
            </a:r>
          </a:p>
        </p:txBody>
      </p:sp>
      <p:sp>
        <p:nvSpPr>
          <p:cNvPr id="11" name="AutoShape 6"/>
          <p:cNvSpPr>
            <a:spLocks noChangeArrowheads="1"/>
          </p:cNvSpPr>
          <p:nvPr/>
        </p:nvSpPr>
        <p:spPr bwMode="auto">
          <a:xfrm>
            <a:off x="8123027" y="3953951"/>
            <a:ext cx="1143000" cy="609600"/>
          </a:xfrm>
          <a:prstGeom prst="rightArrow">
            <a:avLst>
              <a:gd name="adj1" fmla="val 50000"/>
              <a:gd name="adj2" fmla="val 46875"/>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2" name="Text Box 7"/>
          <p:cNvSpPr txBox="1">
            <a:spLocks noChangeArrowheads="1"/>
          </p:cNvSpPr>
          <p:nvPr/>
        </p:nvSpPr>
        <p:spPr bwMode="auto">
          <a:xfrm>
            <a:off x="9793125" y="5515656"/>
            <a:ext cx="155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dirty="0" err="1">
                <a:latin typeface="+mn-lt"/>
              </a:rPr>
              <a:t>Levulinic</a:t>
            </a:r>
            <a:r>
              <a:rPr lang="en-US" altLang="x-none" dirty="0">
                <a:latin typeface="+mn-lt"/>
              </a:rPr>
              <a:t> acid</a:t>
            </a:r>
          </a:p>
        </p:txBody>
      </p:sp>
      <p:pic>
        <p:nvPicPr>
          <p:cNvPr id="13" name="Picture 8"/>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a:xfrm>
            <a:off x="6432060" y="3720142"/>
            <a:ext cx="1599251" cy="1250229"/>
          </a:xfrm>
          <a:prstGeom prst="rect">
            <a:avLst/>
          </a:prstGeom>
          <a:noFill/>
          <a:ln w="38100">
            <a:solidFill>
              <a:srgbClr val="002060"/>
            </a:solidFill>
          </a:ln>
        </p:spPr>
      </p:pic>
      <p:pic>
        <p:nvPicPr>
          <p:cNvPr id="14" name="Picture 9"/>
          <p:cNvPicPr>
            <a:picLocks noChangeAspect="1" noChangeArrowheads="1"/>
          </p:cNvPicPr>
          <p:nvPr/>
        </p:nvPicPr>
        <p:blipFill>
          <a:blip r:embed="rId8"/>
          <a:stretch>
            <a:fillRect/>
          </a:stretch>
        </p:blipFill>
        <p:spPr>
          <a:xfrm>
            <a:off x="5907126" y="2056590"/>
            <a:ext cx="1828800" cy="1216982"/>
          </a:xfrm>
          <a:prstGeom prst="rect">
            <a:avLst/>
          </a:prstGeom>
          <a:noFill/>
          <a:ln w="38100">
            <a:solidFill>
              <a:srgbClr val="002060"/>
            </a:solidFill>
          </a:ln>
        </p:spPr>
      </p:pic>
      <p:sp>
        <p:nvSpPr>
          <p:cNvPr id="15" name="Text Box 10"/>
          <p:cNvSpPr txBox="1">
            <a:spLocks noChangeArrowheads="1"/>
          </p:cNvSpPr>
          <p:nvPr/>
        </p:nvSpPr>
        <p:spPr bwMode="auto">
          <a:xfrm>
            <a:off x="5217568" y="3720142"/>
            <a:ext cx="11999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mn-lt"/>
              </a:rPr>
              <a:t>Municipal solid waste</a:t>
            </a:r>
          </a:p>
          <a:p>
            <a:pPr algn="ctr" eaLnBrk="1" hangingPunct="1"/>
            <a:r>
              <a:rPr lang="en-US" altLang="x-none" sz="1600" dirty="0">
                <a:latin typeface="+mn-lt"/>
              </a:rPr>
              <a:t>and waste paper</a:t>
            </a:r>
          </a:p>
        </p:txBody>
      </p:sp>
      <p:sp>
        <p:nvSpPr>
          <p:cNvPr id="16" name="Text Box 11"/>
          <p:cNvSpPr txBox="1">
            <a:spLocks noChangeArrowheads="1"/>
          </p:cNvSpPr>
          <p:nvPr/>
        </p:nvSpPr>
        <p:spPr bwMode="auto">
          <a:xfrm>
            <a:off x="4594859" y="2314209"/>
            <a:ext cx="1222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mn-lt"/>
              </a:rPr>
              <a:t>Agricultural </a:t>
            </a:r>
          </a:p>
          <a:p>
            <a:pPr algn="ctr" eaLnBrk="1" hangingPunct="1"/>
            <a:r>
              <a:rPr lang="en-US" altLang="x-none" sz="1600" dirty="0">
                <a:latin typeface="+mn-lt"/>
              </a:rPr>
              <a:t>residues,</a:t>
            </a:r>
          </a:p>
          <a:p>
            <a:pPr algn="ctr" eaLnBrk="1" hangingPunct="1"/>
            <a:r>
              <a:rPr lang="en-US" altLang="x-none" sz="1600" dirty="0">
                <a:latin typeface="+mn-lt"/>
              </a:rPr>
              <a:t>waste wood</a:t>
            </a:r>
          </a:p>
        </p:txBody>
      </p:sp>
      <p:sp>
        <p:nvSpPr>
          <p:cNvPr id="17" name="TextBox 16"/>
          <p:cNvSpPr txBox="1"/>
          <p:nvPr/>
        </p:nvSpPr>
        <p:spPr>
          <a:xfrm>
            <a:off x="884850" y="2969016"/>
            <a:ext cx="3518595" cy="2462213"/>
          </a:xfrm>
          <a:prstGeom prst="rect">
            <a:avLst/>
          </a:prstGeom>
          <a:noFill/>
          <a:ln>
            <a:solidFill>
              <a:schemeClr val="accent6"/>
            </a:solidFill>
          </a:ln>
        </p:spPr>
        <p:txBody>
          <a:bodyPr wrap="square" rtlCol="0">
            <a:spAutoFit/>
          </a:bodyPr>
          <a:lstStyle/>
          <a:p>
            <a:pPr>
              <a:spcBef>
                <a:spcPts val="600"/>
              </a:spcBef>
            </a:pPr>
            <a:r>
              <a:rPr lang="en-US" b="1" dirty="0"/>
              <a:t>Alternative synthesis:</a:t>
            </a:r>
            <a:endParaRPr lang="en-US" dirty="0"/>
          </a:p>
          <a:p>
            <a:pPr marL="285750" indent="-285750">
              <a:spcBef>
                <a:spcPts val="600"/>
              </a:spcBef>
              <a:buFont typeface="Arial" panose="020B0604020202020204" pitchFamily="34" charset="0"/>
              <a:buChar char="•"/>
            </a:pPr>
            <a:r>
              <a:rPr lang="en-US" dirty="0" err="1"/>
              <a:t>Levulinic</a:t>
            </a:r>
            <a:r>
              <a:rPr lang="en-US" dirty="0"/>
              <a:t> acid can be obtained from paper mill sludge, agricultural and municipal waste and paper.</a:t>
            </a:r>
          </a:p>
          <a:p>
            <a:pPr marL="285750" indent="-285750">
              <a:spcBef>
                <a:spcPts val="600"/>
              </a:spcBef>
              <a:buFont typeface="Arial" panose="020B0604020202020204" pitchFamily="34" charset="0"/>
              <a:buChar char="•"/>
            </a:pPr>
            <a:r>
              <a:rPr lang="en-US" dirty="0"/>
              <a:t>Utilizes a high-temperature, dilute-acid hydrolysis process that converts cellulosic biomass.</a:t>
            </a:r>
          </a:p>
        </p:txBody>
      </p:sp>
      <p:sp>
        <p:nvSpPr>
          <p:cNvPr id="19" name="TextBox 18">
            <a:extLst>
              <a:ext uri="{FF2B5EF4-FFF2-40B4-BE49-F238E27FC236}">
                <a16:creationId xmlns:a16="http://schemas.microsoft.com/office/drawing/2014/main" id="{B991D53A-C338-4F4F-AAF3-AF8F6B677A21}"/>
              </a:ext>
            </a:extLst>
          </p:cNvPr>
          <p:cNvSpPr txBox="1"/>
          <p:nvPr/>
        </p:nvSpPr>
        <p:spPr>
          <a:xfrm>
            <a:off x="821848" y="490476"/>
            <a:ext cx="645766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Use of Renewable Feedstocks</a:t>
            </a:r>
          </a:p>
        </p:txBody>
      </p:sp>
      <p:sp>
        <p:nvSpPr>
          <p:cNvPr id="24" name="TextBox 23">
            <a:extLst>
              <a:ext uri="{FF2B5EF4-FFF2-40B4-BE49-F238E27FC236}">
                <a16:creationId xmlns:a16="http://schemas.microsoft.com/office/drawing/2014/main" id="{558AF2E8-E4A0-4127-92C6-8F6DE96C022E}"/>
              </a:ext>
            </a:extLst>
          </p:cNvPr>
          <p:cNvSpPr txBox="1"/>
          <p:nvPr/>
        </p:nvSpPr>
        <p:spPr>
          <a:xfrm>
            <a:off x="821848" y="1542020"/>
            <a:ext cx="6729471"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Production of </a:t>
            </a:r>
            <a:r>
              <a:rPr lang="en-US" sz="2400" dirty="0" err="1">
                <a:solidFill>
                  <a:srgbClr val="002060"/>
                </a:solidFill>
              </a:rPr>
              <a:t>le</a:t>
            </a:r>
            <a:r>
              <a:rPr lang="en-US" altLang="x-none" sz="2400" dirty="0" err="1">
                <a:solidFill>
                  <a:srgbClr val="002060"/>
                </a:solidFill>
              </a:rPr>
              <a:t>vulinic</a:t>
            </a:r>
            <a:r>
              <a:rPr lang="en-US" altLang="x-none" sz="2400" dirty="0">
                <a:solidFill>
                  <a:srgbClr val="002060"/>
                </a:solidFill>
              </a:rPr>
              <a:t> acid (</a:t>
            </a:r>
            <a:r>
              <a:rPr lang="en-US" altLang="x-none" sz="2400" dirty="0" err="1">
                <a:solidFill>
                  <a:srgbClr val="002060"/>
                </a:solidFill>
              </a:rPr>
              <a:t>Biofine</a:t>
            </a:r>
            <a:r>
              <a:rPr lang="en-US" altLang="x-none" sz="2400" dirty="0">
                <a:solidFill>
                  <a:srgbClr val="002060"/>
                </a:solidFill>
              </a:rPr>
              <a:t>, Inc)</a:t>
            </a:r>
          </a:p>
        </p:txBody>
      </p:sp>
      <p:sp>
        <p:nvSpPr>
          <p:cNvPr id="2" name="TextBox 1">
            <a:extLst>
              <a:ext uri="{FF2B5EF4-FFF2-40B4-BE49-F238E27FC236}">
                <a16:creationId xmlns:a16="http://schemas.microsoft.com/office/drawing/2014/main" id="{F87DBF98-3E5C-4184-B1EE-90BEC3E4AA8C}"/>
              </a:ext>
            </a:extLst>
          </p:cNvPr>
          <p:cNvSpPr txBox="1"/>
          <p:nvPr/>
        </p:nvSpPr>
        <p:spPr>
          <a:xfrm>
            <a:off x="9550948" y="6476086"/>
            <a:ext cx="2886519" cy="246221"/>
          </a:xfrm>
          <a:prstGeom prst="rect">
            <a:avLst/>
          </a:prstGeom>
          <a:noFill/>
        </p:spPr>
        <p:txBody>
          <a:bodyPr wrap="square" rtlCol="0">
            <a:spAutoFit/>
          </a:bodyPr>
          <a:lstStyle/>
          <a:p>
            <a:r>
              <a:rPr lang="en-US" sz="1000" dirty="0">
                <a:solidFill>
                  <a:schemeClr val="tx1">
                    <a:lumMod val="50000"/>
                    <a:lumOff val="50000"/>
                  </a:schemeClr>
                </a:solidFill>
              </a:rPr>
              <a:t>Image Source: </a:t>
            </a:r>
            <a:r>
              <a:rPr lang="en-US" sz="1000" dirty="0" err="1">
                <a:solidFill>
                  <a:schemeClr val="tx1">
                    <a:lumMod val="50000"/>
                    <a:lumOff val="50000"/>
                  </a:schemeClr>
                </a:solidFill>
              </a:rPr>
              <a:t>Masx</a:t>
            </a:r>
            <a:r>
              <a:rPr lang="en-US" sz="1000" dirty="0">
                <a:solidFill>
                  <a:schemeClr val="tx1">
                    <a:lumMod val="50000"/>
                    <a:lumOff val="50000"/>
                  </a:schemeClr>
                </a:solidFill>
              </a:rPr>
              <a:t> Pixel, </a:t>
            </a:r>
            <a:r>
              <a:rPr lang="en-US" sz="1000" dirty="0" err="1">
                <a:solidFill>
                  <a:schemeClr val="tx1">
                    <a:lumMod val="50000"/>
                    <a:lumOff val="50000"/>
                  </a:schemeClr>
                </a:solidFill>
              </a:rPr>
              <a:t>Pixbay</a:t>
            </a:r>
            <a:r>
              <a:rPr lang="en-US" sz="1000" dirty="0">
                <a:solidFill>
                  <a:schemeClr val="tx1">
                    <a:lumMod val="50000"/>
                    <a:lumOff val="50000"/>
                  </a:schemeClr>
                </a:solidFill>
              </a:rPr>
              <a:t>, Flickr</a:t>
            </a:r>
          </a:p>
        </p:txBody>
      </p:sp>
    </p:spTree>
    <p:extLst>
      <p:ext uri="{BB962C8B-B14F-4D97-AF65-F5344CB8AC3E}">
        <p14:creationId xmlns:p14="http://schemas.microsoft.com/office/powerpoint/2010/main" val="3634436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2227" y="597445"/>
            <a:ext cx="424302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Reduce Derivatives</a:t>
            </a:r>
          </a:p>
        </p:txBody>
      </p:sp>
      <p:sp>
        <p:nvSpPr>
          <p:cNvPr id="8" name="Rectangle 7"/>
          <p:cNvSpPr/>
          <p:nvPr/>
        </p:nvSpPr>
        <p:spPr>
          <a:xfrm>
            <a:off x="1566127" y="3287454"/>
            <a:ext cx="9023684" cy="986104"/>
          </a:xfrm>
          <a:prstGeom prst="rect">
            <a:avLst/>
          </a:prstGeom>
        </p:spPr>
        <p:txBody>
          <a:bodyPr wrap="square">
            <a:spAutoFit/>
          </a:bodyPr>
          <a:lstStyle/>
          <a:p>
            <a:pPr marL="609600" indent="-609600" algn="ctr">
              <a:lnSpc>
                <a:spcPct val="80000"/>
              </a:lnSpc>
            </a:pPr>
            <a:r>
              <a:rPr lang="en-US" altLang="en-US" sz="2400" dirty="0">
                <a:ea typeface="ＭＳ Ｐゴシック" charset="-128"/>
              </a:rPr>
              <a:t>Unnecessary derivatization (blocking group, protection/deprotection, temporary modification of physical/chemical processes) should be avoided whenever possible.</a:t>
            </a:r>
          </a:p>
        </p:txBody>
      </p:sp>
    </p:spTree>
    <p:extLst>
      <p:ext uri="{BB962C8B-B14F-4D97-AF65-F5344CB8AC3E}">
        <p14:creationId xmlns:p14="http://schemas.microsoft.com/office/powerpoint/2010/main" val="566066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33701794"/>
              </p:ext>
            </p:extLst>
          </p:nvPr>
        </p:nvGraphicFramePr>
        <p:xfrm>
          <a:off x="4061413" y="5170416"/>
          <a:ext cx="4033111" cy="78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81025645"/>
              </p:ext>
            </p:extLst>
          </p:nvPr>
        </p:nvGraphicFramePr>
        <p:xfrm>
          <a:off x="2388830" y="1848387"/>
          <a:ext cx="7652774" cy="24892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4490923" y="1449316"/>
            <a:ext cx="3138039" cy="461665"/>
          </a:xfrm>
          <a:prstGeom prst="rect">
            <a:avLst/>
          </a:prstGeom>
          <a:noFill/>
        </p:spPr>
        <p:txBody>
          <a:bodyPr wrap="none" rtlCol="0">
            <a:spAutoFit/>
          </a:bodyPr>
          <a:lstStyle/>
          <a:p>
            <a:pPr algn="ctr"/>
            <a:r>
              <a:rPr lang="en-US" sz="2400" b="1" i="1" dirty="0"/>
              <a:t>Conventional approach</a:t>
            </a:r>
          </a:p>
        </p:txBody>
      </p:sp>
      <p:sp>
        <p:nvSpPr>
          <p:cNvPr id="8" name="TextBox 7"/>
          <p:cNvSpPr txBox="1"/>
          <p:nvPr/>
        </p:nvSpPr>
        <p:spPr>
          <a:xfrm>
            <a:off x="4055750" y="4617136"/>
            <a:ext cx="4008383" cy="461665"/>
          </a:xfrm>
          <a:prstGeom prst="rect">
            <a:avLst/>
          </a:prstGeom>
          <a:noFill/>
        </p:spPr>
        <p:txBody>
          <a:bodyPr wrap="square" rtlCol="0">
            <a:spAutoFit/>
          </a:bodyPr>
          <a:lstStyle/>
          <a:p>
            <a:pPr algn="ctr"/>
            <a:r>
              <a:rPr lang="en-US" sz="2400" b="1" i="1" dirty="0"/>
              <a:t>Green Chemistry approach</a:t>
            </a:r>
          </a:p>
        </p:txBody>
      </p:sp>
      <p:sp>
        <p:nvSpPr>
          <p:cNvPr id="9" name="Retângulo 7">
            <a:extLst>
              <a:ext uri="{FF2B5EF4-FFF2-40B4-BE49-F238E27FC236}">
                <a16:creationId xmlns:a16="http://schemas.microsoft.com/office/drawing/2014/main" id="{C4AF1B86-E2FC-4EFD-96A0-1C86DC105954}"/>
              </a:ext>
            </a:extLst>
          </p:cNvPr>
          <p:cNvSpPr/>
          <p:nvPr/>
        </p:nvSpPr>
        <p:spPr>
          <a:xfrm>
            <a:off x="2114334" y="1519078"/>
            <a:ext cx="7927270" cy="29995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ângulo 7">
            <a:extLst>
              <a:ext uri="{FF2B5EF4-FFF2-40B4-BE49-F238E27FC236}">
                <a16:creationId xmlns:a16="http://schemas.microsoft.com/office/drawing/2014/main" id="{C4AF1B86-E2FC-4EFD-96A0-1C86DC105954}"/>
              </a:ext>
            </a:extLst>
          </p:cNvPr>
          <p:cNvSpPr/>
          <p:nvPr/>
        </p:nvSpPr>
        <p:spPr>
          <a:xfrm>
            <a:off x="2114334" y="4610275"/>
            <a:ext cx="7927270" cy="164696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391492-5C42-4D71-A7E3-22133BD4FEB6}"/>
              </a:ext>
            </a:extLst>
          </p:cNvPr>
          <p:cNvSpPr txBox="1"/>
          <p:nvPr/>
        </p:nvSpPr>
        <p:spPr>
          <a:xfrm>
            <a:off x="780390" y="506488"/>
            <a:ext cx="424302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Reduce Derivatives</a:t>
            </a:r>
          </a:p>
        </p:txBody>
      </p:sp>
    </p:spTree>
    <p:extLst>
      <p:ext uri="{BB962C8B-B14F-4D97-AF65-F5344CB8AC3E}">
        <p14:creationId xmlns:p14="http://schemas.microsoft.com/office/powerpoint/2010/main" val="10265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sz="half" idx="4294967295"/>
          </p:nvPr>
        </p:nvSpPr>
        <p:spPr>
          <a:xfrm>
            <a:off x="2207517" y="1873884"/>
            <a:ext cx="7732713" cy="404813"/>
          </a:xfrm>
          <a:noFill/>
        </p:spPr>
        <p:txBody>
          <a:bodyPr>
            <a:normAutofit/>
          </a:bodyPr>
          <a:lstStyle/>
          <a:p>
            <a:pPr marL="0" indent="0" algn="ctr">
              <a:buNone/>
            </a:pPr>
            <a:r>
              <a:rPr lang="en-US" altLang="x-none" sz="2200" dirty="0">
                <a:ea typeface="ＭＳ Ｐゴシック" charset="-128"/>
              </a:rPr>
              <a:t>Synthesis of 6-aminopenicillanic acid – core moiety of penicillin</a:t>
            </a:r>
          </a:p>
        </p:txBody>
      </p:sp>
      <p:graphicFrame>
        <p:nvGraphicFramePr>
          <p:cNvPr id="114693" name="Object 4">
            <a:hlinkClick r:id="" action="ppaction://ole?verb=0"/>
          </p:cNvPr>
          <p:cNvGraphicFramePr>
            <a:graphicFrameLocks/>
          </p:cNvGraphicFramePr>
          <p:nvPr>
            <p:extLst>
              <p:ext uri="{D42A27DB-BD31-4B8C-83A1-F6EECF244321}">
                <p14:modId xmlns:p14="http://schemas.microsoft.com/office/powerpoint/2010/main" val="859218784"/>
              </p:ext>
            </p:extLst>
          </p:nvPr>
        </p:nvGraphicFramePr>
        <p:xfrm>
          <a:off x="2658368" y="2617377"/>
          <a:ext cx="6831013" cy="2089916"/>
        </p:xfrm>
        <a:graphic>
          <a:graphicData uri="http://schemas.openxmlformats.org/presentationml/2006/ole">
            <mc:AlternateContent xmlns:mc="http://schemas.openxmlformats.org/markup-compatibility/2006">
              <mc:Choice xmlns:v="urn:schemas-microsoft-com:vml" Requires="v">
                <p:oleObj spid="_x0000_s69775" name="ISIS/Draw Sketch" r:id="rId4" imgW="7188200" imgH="2489200" progId="ISISServer">
                  <p:embed/>
                </p:oleObj>
              </mc:Choice>
              <mc:Fallback>
                <p:oleObj name="ISIS/Draw Sketch" r:id="rId4" imgW="7188200" imgH="2489200" progId="ISISServer">
                  <p:embed/>
                  <p:pic>
                    <p:nvPicPr>
                      <p:cNvPr id="114693" name="Object 4">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2658368" y="2617377"/>
                        <a:ext cx="6831013" cy="2089916"/>
                      </a:xfrm>
                      <a:prstGeom prst="rect">
                        <a:avLst/>
                      </a:prstGeom>
                      <a:noFill/>
                      <a:ln>
                        <a:noFill/>
                      </a:ln>
                      <a:effectLst/>
                      <a:extLst/>
                    </p:spPr>
                  </p:pic>
                </p:oleObj>
              </mc:Fallback>
            </mc:AlternateContent>
          </a:graphicData>
        </a:graphic>
      </p:graphicFrame>
      <p:graphicFrame>
        <p:nvGraphicFramePr>
          <p:cNvPr id="114694" name="Object 5">
            <a:hlinkClick r:id="" action="ppaction://ole?verb=0"/>
          </p:cNvPr>
          <p:cNvGraphicFramePr>
            <a:graphicFrameLocks/>
          </p:cNvGraphicFramePr>
          <p:nvPr>
            <p:extLst>
              <p:ext uri="{D42A27DB-BD31-4B8C-83A1-F6EECF244321}">
                <p14:modId xmlns:p14="http://schemas.microsoft.com/office/powerpoint/2010/main" val="2177700816"/>
              </p:ext>
            </p:extLst>
          </p:nvPr>
        </p:nvGraphicFramePr>
        <p:xfrm>
          <a:off x="3170335" y="5219675"/>
          <a:ext cx="5807076" cy="988050"/>
        </p:xfrm>
        <a:graphic>
          <a:graphicData uri="http://schemas.openxmlformats.org/presentationml/2006/ole">
            <mc:AlternateContent xmlns:mc="http://schemas.openxmlformats.org/markup-compatibility/2006">
              <mc:Choice xmlns:v="urn:schemas-microsoft-com:vml" Requires="v">
                <p:oleObj spid="_x0000_s69776" name="ISIS/Draw Sketch" r:id="rId6" imgW="6350000" imgH="1206500" progId="ISISServer">
                  <p:embed/>
                </p:oleObj>
              </mc:Choice>
              <mc:Fallback>
                <p:oleObj name="ISIS/Draw Sketch" r:id="rId6" imgW="6350000" imgH="1206500" progId="ISISServer">
                  <p:embed/>
                  <p:pic>
                    <p:nvPicPr>
                      <p:cNvPr id="114694" name="Object 5">
                        <a:hlinkClick r:id="" action="ppaction://ole?verb=0"/>
                      </p:cNvPr>
                      <p:cNvPicPr>
                        <a:picLocks noChangeArrowheads="1"/>
                      </p:cNvPicPr>
                      <p:nvPr/>
                    </p:nvPicPr>
                    <p:blipFill>
                      <a:blip r:embed="rId7">
                        <a:lum bright="-100000" contrast="-40000"/>
                        <a:extLst>
                          <a:ext uri="{28A0092B-C50C-407E-A947-70E740481C1C}">
                            <a14:useLocalDpi xmlns:a14="http://schemas.microsoft.com/office/drawing/2010/main" val="0"/>
                          </a:ext>
                        </a:extLst>
                      </a:blip>
                      <a:srcRect/>
                      <a:stretch>
                        <a:fillRect/>
                      </a:stretch>
                    </p:blipFill>
                    <p:spPr bwMode="auto">
                      <a:xfrm>
                        <a:off x="3170335" y="5219675"/>
                        <a:ext cx="5807076" cy="988050"/>
                      </a:xfrm>
                      <a:prstGeom prst="rect">
                        <a:avLst/>
                      </a:prstGeom>
                      <a:noFill/>
                      <a:ln>
                        <a:noFill/>
                      </a:ln>
                      <a:effectLst/>
                      <a:extLst/>
                    </p:spPr>
                  </p:pic>
                </p:oleObj>
              </mc:Fallback>
            </mc:AlternateContent>
          </a:graphicData>
        </a:graphic>
      </p:graphicFrame>
      <p:sp>
        <p:nvSpPr>
          <p:cNvPr id="9" name="TextBox 8"/>
          <p:cNvSpPr txBox="1"/>
          <p:nvPr/>
        </p:nvSpPr>
        <p:spPr>
          <a:xfrm>
            <a:off x="1560869" y="2278697"/>
            <a:ext cx="9026013" cy="369332"/>
          </a:xfrm>
          <a:prstGeom prst="rect">
            <a:avLst/>
          </a:prstGeom>
          <a:noFill/>
        </p:spPr>
        <p:txBody>
          <a:bodyPr wrap="square" rtlCol="0">
            <a:spAutoFit/>
          </a:bodyPr>
          <a:lstStyle/>
          <a:p>
            <a:pPr algn="ctr"/>
            <a:r>
              <a:rPr lang="en-US" dirty="0"/>
              <a:t>Conventional synthesis of 6-aminopenicillanic acid using 3 steps and intermediate products:</a:t>
            </a:r>
          </a:p>
        </p:txBody>
      </p:sp>
      <p:sp>
        <p:nvSpPr>
          <p:cNvPr id="3" name="TextBox 2"/>
          <p:cNvSpPr txBox="1"/>
          <p:nvPr/>
        </p:nvSpPr>
        <p:spPr>
          <a:xfrm>
            <a:off x="3218353" y="4827021"/>
            <a:ext cx="5588518" cy="369332"/>
          </a:xfrm>
          <a:prstGeom prst="rect">
            <a:avLst/>
          </a:prstGeom>
          <a:noFill/>
        </p:spPr>
        <p:txBody>
          <a:bodyPr wrap="none" rtlCol="0">
            <a:spAutoFit/>
          </a:bodyPr>
          <a:lstStyle/>
          <a:p>
            <a:pPr algn="ctr"/>
            <a:r>
              <a:rPr lang="en-US" dirty="0"/>
              <a:t>Alternative synthesis using enzyme and fewer derivatives:</a:t>
            </a:r>
          </a:p>
        </p:txBody>
      </p:sp>
      <p:sp>
        <p:nvSpPr>
          <p:cNvPr id="8" name="Retângulo 7">
            <a:extLst>
              <a:ext uri="{FF2B5EF4-FFF2-40B4-BE49-F238E27FC236}">
                <a16:creationId xmlns:a16="http://schemas.microsoft.com/office/drawing/2014/main" id="{C4AF1B86-E2FC-4EFD-96A0-1C86DC105954}"/>
              </a:ext>
            </a:extLst>
          </p:cNvPr>
          <p:cNvSpPr/>
          <p:nvPr/>
        </p:nvSpPr>
        <p:spPr>
          <a:xfrm>
            <a:off x="1730477" y="2257687"/>
            <a:ext cx="8686800" cy="2475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ângulo 9">
            <a:extLst>
              <a:ext uri="{FF2B5EF4-FFF2-40B4-BE49-F238E27FC236}">
                <a16:creationId xmlns:a16="http://schemas.microsoft.com/office/drawing/2014/main" id="{2F9307D2-B506-4A99-B589-E52574F32846}"/>
              </a:ext>
            </a:extLst>
          </p:cNvPr>
          <p:cNvSpPr/>
          <p:nvPr/>
        </p:nvSpPr>
        <p:spPr>
          <a:xfrm>
            <a:off x="1730474" y="4803700"/>
            <a:ext cx="8686800" cy="14040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7000" y="1443020"/>
            <a:ext cx="4882169" cy="461665"/>
          </a:xfrm>
          <a:prstGeom prst="rect">
            <a:avLst/>
          </a:prstGeom>
        </p:spPr>
        <p:txBody>
          <a:bodyPr wrap="none">
            <a:spAutoFit/>
          </a:bodyPr>
          <a:lstStyle/>
          <a:p>
            <a:pPr marL="91440" algn="ctr">
              <a:spcBef>
                <a:spcPct val="0"/>
              </a:spcBef>
            </a:pPr>
            <a:r>
              <a:rPr lang="en-US" altLang="x-none" sz="2400" b="1" dirty="0">
                <a:solidFill>
                  <a:srgbClr val="002060"/>
                </a:solidFill>
              </a:rPr>
              <a:t>Case study: 6-aminopenicillanic acid</a:t>
            </a:r>
          </a:p>
        </p:txBody>
      </p:sp>
      <p:sp>
        <p:nvSpPr>
          <p:cNvPr id="13" name="TextBox 12">
            <a:extLst>
              <a:ext uri="{FF2B5EF4-FFF2-40B4-BE49-F238E27FC236}">
                <a16:creationId xmlns:a16="http://schemas.microsoft.com/office/drawing/2014/main" id="{ADD6988F-7644-4EC1-9AF5-6E255B730B58}"/>
              </a:ext>
            </a:extLst>
          </p:cNvPr>
          <p:cNvSpPr txBox="1"/>
          <p:nvPr/>
        </p:nvSpPr>
        <p:spPr>
          <a:xfrm>
            <a:off x="817000" y="477713"/>
            <a:ext cx="424302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Reduce Derivatives</a:t>
            </a:r>
          </a:p>
        </p:txBody>
      </p:sp>
    </p:spTree>
    <p:extLst>
      <p:ext uri="{BB962C8B-B14F-4D97-AF65-F5344CB8AC3E}">
        <p14:creationId xmlns:p14="http://schemas.microsoft.com/office/powerpoint/2010/main" val="309328806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2732" y="511471"/>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
        <p:nvSpPr>
          <p:cNvPr id="7" name="Rectangle 6"/>
          <p:cNvSpPr/>
          <p:nvPr/>
        </p:nvSpPr>
        <p:spPr>
          <a:xfrm>
            <a:off x="1524000" y="3263847"/>
            <a:ext cx="9144000" cy="830997"/>
          </a:xfrm>
          <a:prstGeom prst="rect">
            <a:avLst/>
          </a:prstGeom>
        </p:spPr>
        <p:txBody>
          <a:bodyPr wrap="square">
            <a:spAutoFit/>
          </a:bodyPr>
          <a:lstStyle/>
          <a:p>
            <a:pPr algn="ctr"/>
            <a:r>
              <a:rPr lang="en-US" altLang="en-US" sz="2400" dirty="0">
                <a:ea typeface="ＭＳ Ｐゴシック" charset="-128"/>
              </a:rPr>
              <a:t>Catalytic reagents (as selective as possible) are superior to stoichiometric reagents.</a:t>
            </a:r>
            <a:endParaRPr lang="en-US" sz="2400" dirty="0"/>
          </a:p>
        </p:txBody>
      </p:sp>
    </p:spTree>
    <p:extLst>
      <p:ext uri="{BB962C8B-B14F-4D97-AF65-F5344CB8AC3E}">
        <p14:creationId xmlns:p14="http://schemas.microsoft.com/office/powerpoint/2010/main" val="2511532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461" y="2091095"/>
            <a:ext cx="6440341" cy="3312178"/>
          </a:xfrm>
        </p:spPr>
        <p:txBody>
          <a:bodyPr>
            <a:noAutofit/>
          </a:bodyPr>
          <a:lstStyle/>
          <a:p>
            <a:pPr marL="0" indent="0">
              <a:buNone/>
            </a:pPr>
            <a:r>
              <a:rPr lang="en-US" sz="2400" b="1" dirty="0"/>
              <a:t>Catalysts can facilitate complex reactions by:</a:t>
            </a:r>
            <a:endParaRPr lang="en-US" sz="2400" dirty="0"/>
          </a:p>
          <a:p>
            <a:pPr marL="404813" lvl="1" indent="-258763">
              <a:lnSpc>
                <a:spcPct val="110000"/>
              </a:lnSpc>
              <a:spcBef>
                <a:spcPts val="1200"/>
              </a:spcBef>
            </a:pPr>
            <a:r>
              <a:rPr lang="en-US" dirty="0"/>
              <a:t>Lowering the activation energy of the reaction.</a:t>
            </a:r>
          </a:p>
          <a:p>
            <a:pPr marL="404813" lvl="1" indent="-258763">
              <a:lnSpc>
                <a:spcPct val="110000"/>
              </a:lnSpc>
              <a:spcBef>
                <a:spcPts val="1200"/>
              </a:spcBef>
            </a:pPr>
            <a:r>
              <a:rPr lang="en-US" dirty="0"/>
              <a:t>Reducing temperature necessary to achieve a reaction.</a:t>
            </a:r>
          </a:p>
          <a:p>
            <a:pPr marL="404813" lvl="1" indent="-258763">
              <a:lnSpc>
                <a:spcPct val="110000"/>
              </a:lnSpc>
              <a:spcBef>
                <a:spcPts val="1200"/>
              </a:spcBef>
            </a:pPr>
            <a:r>
              <a:rPr lang="en-US" dirty="0"/>
              <a:t>Controlling the site of the reaction (selectivity enhancement).</a:t>
            </a:r>
          </a:p>
        </p:txBody>
      </p:sp>
      <p:sp>
        <p:nvSpPr>
          <p:cNvPr id="7" name="TextBox 6"/>
          <p:cNvSpPr txBox="1"/>
          <p:nvPr/>
        </p:nvSpPr>
        <p:spPr>
          <a:xfrm>
            <a:off x="9927504" y="6433367"/>
            <a:ext cx="1867755" cy="276999"/>
          </a:xfrm>
          <a:prstGeom prst="rect">
            <a:avLst/>
          </a:prstGeom>
          <a:noFill/>
        </p:spPr>
        <p:txBody>
          <a:bodyPr wrap="none" rtlCol="0">
            <a:spAutoFit/>
          </a:bodyPr>
          <a:lstStyle/>
          <a:p>
            <a:r>
              <a:rPr lang="en-US" sz="1200" dirty="0">
                <a:solidFill>
                  <a:schemeClr val="bg1">
                    <a:lumMod val="65000"/>
                  </a:schemeClr>
                </a:solidFill>
              </a:rPr>
              <a:t>Image source: Adobe stock</a:t>
            </a:r>
          </a:p>
        </p:txBody>
      </p:sp>
      <p:pic>
        <p:nvPicPr>
          <p:cNvPr id="2" name="Imagem 1">
            <a:extLst>
              <a:ext uri="{FF2B5EF4-FFF2-40B4-BE49-F238E27FC236}">
                <a16:creationId xmlns:a16="http://schemas.microsoft.com/office/drawing/2014/main" id="{109D7882-1EBB-4077-97BD-8F54EDF6E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3802" y="2198128"/>
            <a:ext cx="4937700" cy="3465378"/>
          </a:xfrm>
          <a:prstGeom prst="rect">
            <a:avLst/>
          </a:prstGeom>
        </p:spPr>
      </p:pic>
      <p:sp>
        <p:nvSpPr>
          <p:cNvPr id="8" name="TextBox 7">
            <a:extLst>
              <a:ext uri="{FF2B5EF4-FFF2-40B4-BE49-F238E27FC236}">
                <a16:creationId xmlns:a16="http://schemas.microsoft.com/office/drawing/2014/main" id="{48EC384E-9A09-410B-A7ED-80F7342C7DF7}"/>
              </a:ext>
            </a:extLst>
          </p:cNvPr>
          <p:cNvSpPr txBox="1"/>
          <p:nvPr/>
        </p:nvSpPr>
        <p:spPr>
          <a:xfrm>
            <a:off x="849061" y="568621"/>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201811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a:xfrm>
            <a:off x="759278" y="1613694"/>
            <a:ext cx="10769333" cy="45307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x-none" sz="2400" b="1" dirty="0"/>
              <a:t>A fundamental change of thinking</a:t>
            </a:r>
          </a:p>
          <a:p>
            <a:r>
              <a:rPr lang="en-US" altLang="x-none" sz="2400" dirty="0"/>
              <a:t>Green Chemistry moves our consideration of how to deal with environmental problems from the </a:t>
            </a:r>
            <a:r>
              <a:rPr lang="en-US" altLang="x-none" sz="2400" b="1" i="1" dirty="0">
                <a:solidFill>
                  <a:srgbClr val="006F88"/>
                </a:solidFill>
              </a:rPr>
              <a:t>circumstantial</a:t>
            </a:r>
            <a:r>
              <a:rPr lang="en-US" altLang="x-none" sz="2400" dirty="0"/>
              <a:t> to the </a:t>
            </a:r>
            <a:r>
              <a:rPr lang="en-US" altLang="x-none" sz="2400" b="1" i="1" dirty="0">
                <a:solidFill>
                  <a:srgbClr val="00B050"/>
                </a:solidFill>
              </a:rPr>
              <a:t>intrinsic.</a:t>
            </a:r>
          </a:p>
          <a:p>
            <a:endParaRPr lang="en-US" altLang="x-none" sz="2400" b="1" i="1" dirty="0"/>
          </a:p>
          <a:p>
            <a:endParaRPr lang="en-US" altLang="x-none" sz="1600" b="1" i="1" dirty="0"/>
          </a:p>
          <a:p>
            <a:endParaRPr lang="en-US" altLang="x-none" sz="1600" b="1" i="1" dirty="0"/>
          </a:p>
          <a:p>
            <a:endParaRPr lang="en-US" altLang="x-none" sz="2400" dirty="0"/>
          </a:p>
          <a:p>
            <a:endParaRPr lang="en-US" altLang="x-none" sz="2400" dirty="0"/>
          </a:p>
          <a:p>
            <a:endParaRPr lang="en-US" altLang="x-none" sz="2400" dirty="0"/>
          </a:p>
          <a:p>
            <a:endParaRPr lang="en-US" altLang="x-none" sz="2000" dirty="0"/>
          </a:p>
          <a:p>
            <a:r>
              <a:rPr lang="en-US" altLang="x-none" sz="2400" dirty="0"/>
              <a:t>Hazard must be recognized as a</a:t>
            </a:r>
            <a:r>
              <a:rPr lang="en-US" altLang="x-none" sz="2400" b="1" i="1" dirty="0"/>
              <a:t> flaw in the designing process</a:t>
            </a:r>
            <a:r>
              <a:rPr lang="en-US" altLang="x-none" sz="2400" i="1" dirty="0"/>
              <a:t>.</a:t>
            </a:r>
            <a:endParaRPr lang="en-US" altLang="x-none" sz="2400" dirty="0"/>
          </a:p>
        </p:txBody>
      </p:sp>
      <p:sp>
        <p:nvSpPr>
          <p:cNvPr id="17" name="Rectangle 3"/>
          <p:cNvSpPr txBox="1">
            <a:spLocks noChangeArrowheads="1"/>
          </p:cNvSpPr>
          <p:nvPr/>
        </p:nvSpPr>
        <p:spPr>
          <a:xfrm>
            <a:off x="2255687" y="2932089"/>
            <a:ext cx="2873829" cy="28332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altLang="x-none" sz="2400" dirty="0">
                <a:solidFill>
                  <a:srgbClr val="00728A"/>
                </a:solidFill>
              </a:rPr>
              <a:t>Circumstantial</a:t>
            </a:r>
          </a:p>
          <a:p>
            <a:pPr marL="174625" lvl="1" indent="0">
              <a:buNone/>
            </a:pPr>
            <a:r>
              <a:rPr lang="en-US" altLang="x-none" sz="2000" dirty="0">
                <a:solidFill>
                  <a:srgbClr val="00728A"/>
                </a:solidFill>
              </a:rPr>
              <a:t>-  Use</a:t>
            </a:r>
          </a:p>
          <a:p>
            <a:pPr marL="174625" lvl="1" indent="0">
              <a:buNone/>
            </a:pPr>
            <a:r>
              <a:rPr lang="en-US" altLang="x-none" sz="2000" dirty="0">
                <a:solidFill>
                  <a:srgbClr val="00728A"/>
                </a:solidFill>
              </a:rPr>
              <a:t>-  Exposure</a:t>
            </a:r>
          </a:p>
          <a:p>
            <a:pPr marL="174625" lvl="1" indent="0">
              <a:buNone/>
            </a:pPr>
            <a:r>
              <a:rPr lang="en-US" altLang="x-none" sz="2000" dirty="0">
                <a:solidFill>
                  <a:srgbClr val="00728A"/>
                </a:solidFill>
              </a:rPr>
              <a:t>-  Handling</a:t>
            </a:r>
          </a:p>
          <a:p>
            <a:pPr marL="174625" lvl="1" indent="0">
              <a:buNone/>
            </a:pPr>
            <a:r>
              <a:rPr lang="en-US" altLang="x-none" sz="2000" dirty="0">
                <a:solidFill>
                  <a:srgbClr val="00728A"/>
                </a:solidFill>
              </a:rPr>
              <a:t>-  Treatment</a:t>
            </a:r>
          </a:p>
          <a:p>
            <a:pPr marL="174625" lvl="1" indent="0">
              <a:buNone/>
            </a:pPr>
            <a:r>
              <a:rPr lang="en-US" altLang="x-none" sz="2000" dirty="0">
                <a:solidFill>
                  <a:srgbClr val="00728A"/>
                </a:solidFill>
              </a:rPr>
              <a:t>-  Protection</a:t>
            </a:r>
          </a:p>
          <a:p>
            <a:pPr marL="174625" lvl="1" indent="0">
              <a:buNone/>
            </a:pPr>
            <a:r>
              <a:rPr lang="en-US" altLang="x-none" sz="2000" dirty="0">
                <a:solidFill>
                  <a:srgbClr val="00728A"/>
                </a:solidFill>
              </a:rPr>
              <a:t>-  Recycling</a:t>
            </a:r>
          </a:p>
          <a:p>
            <a:pPr marL="174625" lvl="1" indent="0">
              <a:buNone/>
            </a:pPr>
            <a:r>
              <a:rPr lang="en-US" altLang="x-none" sz="2000" dirty="0">
                <a:solidFill>
                  <a:srgbClr val="00728A"/>
                </a:solidFill>
              </a:rPr>
              <a:t>-  Costly</a:t>
            </a:r>
          </a:p>
          <a:p>
            <a:pPr lvl="1"/>
            <a:endParaRPr lang="en-US" altLang="x-none" sz="2000" dirty="0">
              <a:solidFill>
                <a:srgbClr val="0070C0"/>
              </a:solidFill>
            </a:endParaRPr>
          </a:p>
        </p:txBody>
      </p:sp>
      <p:sp>
        <p:nvSpPr>
          <p:cNvPr id="18" name="Rectangle 4"/>
          <p:cNvSpPr txBox="1">
            <a:spLocks noChangeArrowheads="1"/>
          </p:cNvSpPr>
          <p:nvPr/>
        </p:nvSpPr>
        <p:spPr>
          <a:xfrm>
            <a:off x="6052991" y="2932089"/>
            <a:ext cx="3800927" cy="2833236"/>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altLang="x-none" sz="2400" dirty="0">
                <a:solidFill>
                  <a:srgbClr val="00B050"/>
                </a:solidFill>
              </a:rPr>
              <a:t>Intrinsic</a:t>
            </a:r>
          </a:p>
          <a:p>
            <a:pPr marL="174625" lvl="1" indent="0">
              <a:buNone/>
            </a:pPr>
            <a:r>
              <a:rPr lang="en-US" altLang="x-none" sz="2000" dirty="0">
                <a:solidFill>
                  <a:srgbClr val="00B050"/>
                </a:solidFill>
              </a:rPr>
              <a:t>-  Molecular design for reduced toxicity</a:t>
            </a:r>
          </a:p>
          <a:p>
            <a:pPr marL="174625" lvl="1" indent="0">
              <a:buNone/>
            </a:pPr>
            <a:r>
              <a:rPr lang="en-US" altLang="x-none" sz="2000" dirty="0">
                <a:solidFill>
                  <a:srgbClr val="00B050"/>
                </a:solidFill>
              </a:rPr>
              <a:t>-  Reduced ability to manifest hazard</a:t>
            </a:r>
          </a:p>
          <a:p>
            <a:pPr marL="174625" lvl="1" indent="0">
              <a:buNone/>
            </a:pPr>
            <a:r>
              <a:rPr lang="en-US" altLang="x-none" sz="2000" dirty="0">
                <a:solidFill>
                  <a:srgbClr val="00B050"/>
                </a:solidFill>
              </a:rPr>
              <a:t>-  Inherent safety from accidents or terrorism</a:t>
            </a:r>
          </a:p>
          <a:p>
            <a:pPr marL="174625" lvl="1" indent="0">
              <a:buNone/>
            </a:pPr>
            <a:r>
              <a:rPr lang="en-US" altLang="x-none" sz="2000" dirty="0">
                <a:solidFill>
                  <a:srgbClr val="00B050"/>
                </a:solidFill>
              </a:rPr>
              <a:t>-  Increased potential profitability </a:t>
            </a:r>
          </a:p>
          <a:p>
            <a:pPr lvl="1"/>
            <a:endParaRPr lang="en-US" altLang="x-none" sz="2000" dirty="0">
              <a:solidFill>
                <a:srgbClr val="7030A0"/>
              </a:solidFill>
            </a:endParaRPr>
          </a:p>
        </p:txBody>
      </p:sp>
      <p:sp>
        <p:nvSpPr>
          <p:cNvPr id="19" name="Notched Right Arrow 18"/>
          <p:cNvSpPr/>
          <p:nvPr/>
        </p:nvSpPr>
        <p:spPr>
          <a:xfrm>
            <a:off x="4333050" y="4132807"/>
            <a:ext cx="1563004" cy="431800"/>
          </a:xfrm>
          <a:prstGeom prst="notchedRightArrow">
            <a:avLst/>
          </a:prstGeom>
          <a:solidFill>
            <a:srgbClr val="006F88"/>
          </a:solidFill>
          <a:ln>
            <a:solidFill>
              <a:srgbClr val="007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AA07F-50AB-8247-A9F1-B3223E1F61EB}"/>
              </a:ext>
            </a:extLst>
          </p:cNvPr>
          <p:cNvSpPr>
            <a:spLocks noGrp="1"/>
          </p:cNvSpPr>
          <p:nvPr>
            <p:ph type="title"/>
          </p:nvPr>
        </p:nvSpPr>
        <p:spPr/>
        <p:txBody>
          <a:bodyPr>
            <a:normAutofit/>
          </a:bodyPr>
          <a:lstStyle/>
          <a:p>
            <a:r>
              <a:rPr lang="en-US" sz="4000" dirty="0">
                <a:latin typeface="+mn-lt"/>
              </a:rPr>
              <a:t>Benefits of Green Chemistry?</a:t>
            </a:r>
          </a:p>
        </p:txBody>
      </p:sp>
    </p:spTree>
    <p:extLst>
      <p:ext uri="{BB962C8B-B14F-4D97-AF65-F5344CB8AC3E}">
        <p14:creationId xmlns:p14="http://schemas.microsoft.com/office/powerpoint/2010/main" val="73861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57676" y="1201655"/>
            <a:ext cx="8076648" cy="1117571"/>
          </a:xfrm>
        </p:spPr>
        <p:txBody>
          <a:bodyPr/>
          <a:lstStyle/>
          <a:p>
            <a:pPr algn="ctr" eaLnBrk="1" hangingPunct="1"/>
            <a:r>
              <a:rPr lang="en-US" altLang="x-none" sz="3200" dirty="0">
                <a:solidFill>
                  <a:schemeClr val="tx1"/>
                </a:solidFill>
                <a:latin typeface="+mn-lt"/>
                <a:ea typeface="ＭＳ Ｐゴシック" charset="-128"/>
              </a:rPr>
              <a:t>Heterogeneous vs Homogeneous</a:t>
            </a:r>
          </a:p>
        </p:txBody>
      </p:sp>
      <p:sp>
        <p:nvSpPr>
          <p:cNvPr id="8" name="TextBox 7">
            <a:extLst>
              <a:ext uri="{FF2B5EF4-FFF2-40B4-BE49-F238E27FC236}">
                <a16:creationId xmlns:a16="http://schemas.microsoft.com/office/drawing/2014/main" id="{554F497C-6AA6-4B5A-94E6-3D978D97F421}"/>
              </a:ext>
            </a:extLst>
          </p:cNvPr>
          <p:cNvSpPr txBox="1"/>
          <p:nvPr/>
        </p:nvSpPr>
        <p:spPr>
          <a:xfrm>
            <a:off x="808239" y="493769"/>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
        <p:nvSpPr>
          <p:cNvPr id="11" name="Rectangle 3">
            <a:extLst>
              <a:ext uri="{FF2B5EF4-FFF2-40B4-BE49-F238E27FC236}">
                <a16:creationId xmlns:a16="http://schemas.microsoft.com/office/drawing/2014/main" id="{4FDAC08B-F2CC-46D6-8ED0-6B4521C76F7A}"/>
              </a:ext>
            </a:extLst>
          </p:cNvPr>
          <p:cNvSpPr txBox="1">
            <a:spLocks noChangeArrowheads="1"/>
          </p:cNvSpPr>
          <p:nvPr/>
        </p:nvSpPr>
        <p:spPr>
          <a:xfrm>
            <a:off x="1880418" y="2038745"/>
            <a:ext cx="4011438" cy="4089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2000" dirty="0">
                <a:ea typeface="ＭＳ Ｐゴシック" charset="-128"/>
              </a:rPr>
              <a:t>Distinct solid phase</a:t>
            </a:r>
          </a:p>
          <a:p>
            <a:r>
              <a:rPr lang="en-US" altLang="x-none" sz="2000" dirty="0">
                <a:ea typeface="ＭＳ Ｐゴシック" charset="-128"/>
              </a:rPr>
              <a:t>Readily regenerated &amp; recycled</a:t>
            </a:r>
          </a:p>
          <a:p>
            <a:r>
              <a:rPr lang="en-US" altLang="x-none" sz="2000" dirty="0">
                <a:ea typeface="ＭＳ Ｐゴシック" charset="-128"/>
              </a:rPr>
              <a:t>Readily separated</a:t>
            </a:r>
          </a:p>
          <a:p>
            <a:r>
              <a:rPr lang="en-US" altLang="x-none" sz="2000" dirty="0">
                <a:ea typeface="ＭＳ Ｐゴシック" charset="-128"/>
              </a:rPr>
              <a:t>Rates not as fast</a:t>
            </a:r>
          </a:p>
          <a:p>
            <a:r>
              <a:rPr lang="en-US" altLang="x-none" sz="2000" dirty="0">
                <a:ea typeface="ＭＳ Ｐゴシック" charset="-128"/>
              </a:rPr>
              <a:t>Diffusion limited</a:t>
            </a:r>
          </a:p>
          <a:p>
            <a:r>
              <a:rPr lang="en-US" altLang="x-none" sz="2000" dirty="0">
                <a:ea typeface="ＭＳ Ｐゴシック" charset="-128"/>
              </a:rPr>
              <a:t>Sensitive to poisons</a:t>
            </a:r>
          </a:p>
          <a:p>
            <a:r>
              <a:rPr lang="en-US" altLang="x-none" sz="2000" dirty="0">
                <a:ea typeface="ＭＳ Ｐゴシック" charset="-128"/>
              </a:rPr>
              <a:t>Lower selectivity</a:t>
            </a:r>
          </a:p>
          <a:p>
            <a:r>
              <a:rPr lang="en-US" altLang="x-none" sz="2000" dirty="0">
                <a:ea typeface="ＭＳ Ｐゴシック" charset="-128"/>
              </a:rPr>
              <a:t>Long service life</a:t>
            </a:r>
          </a:p>
          <a:p>
            <a:r>
              <a:rPr lang="en-US" altLang="x-none" sz="2000" dirty="0">
                <a:ea typeface="ＭＳ Ｐゴシック" charset="-128"/>
              </a:rPr>
              <a:t>High energy process</a:t>
            </a:r>
          </a:p>
          <a:p>
            <a:r>
              <a:rPr lang="en-US" altLang="x-none" sz="2000" dirty="0">
                <a:ea typeface="ＭＳ Ｐゴシック" charset="-128"/>
              </a:rPr>
              <a:t>Poor mechanistic understanding</a:t>
            </a:r>
          </a:p>
        </p:txBody>
      </p:sp>
      <p:sp>
        <p:nvSpPr>
          <p:cNvPr id="14" name="Rectangle 4">
            <a:extLst>
              <a:ext uri="{FF2B5EF4-FFF2-40B4-BE49-F238E27FC236}">
                <a16:creationId xmlns:a16="http://schemas.microsoft.com/office/drawing/2014/main" id="{3AB8D37C-0529-4C4D-83F8-57EF91534555}"/>
              </a:ext>
            </a:extLst>
          </p:cNvPr>
          <p:cNvSpPr txBox="1">
            <a:spLocks noChangeArrowheads="1"/>
          </p:cNvSpPr>
          <p:nvPr/>
        </p:nvSpPr>
        <p:spPr>
          <a:xfrm>
            <a:off x="7118287" y="2094307"/>
            <a:ext cx="4368800" cy="397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2000" dirty="0">
                <a:ea typeface="ＭＳ Ｐゴシック" charset="-128"/>
              </a:rPr>
              <a:t>Same phase as </a:t>
            </a:r>
            <a:r>
              <a:rPr lang="en-US" altLang="x-none" sz="2000" dirty="0" err="1">
                <a:ea typeface="ＭＳ Ｐゴシック" charset="-128"/>
              </a:rPr>
              <a:t>rxn</a:t>
            </a:r>
            <a:r>
              <a:rPr lang="en-US" altLang="x-none" sz="2000" dirty="0">
                <a:ea typeface="ＭＳ Ｐゴシック" charset="-128"/>
              </a:rPr>
              <a:t> medium</a:t>
            </a:r>
          </a:p>
          <a:p>
            <a:r>
              <a:rPr lang="en-US" altLang="x-none" sz="2000" dirty="0">
                <a:ea typeface="ＭＳ Ｐゴシック" charset="-128"/>
              </a:rPr>
              <a:t>Expensive and/or difficult to separate</a:t>
            </a:r>
          </a:p>
          <a:p>
            <a:r>
              <a:rPr lang="en-US" altLang="x-none" sz="2000" dirty="0">
                <a:ea typeface="ＭＳ Ｐゴシック" charset="-128"/>
              </a:rPr>
              <a:t>Difficult to separate</a:t>
            </a:r>
          </a:p>
          <a:p>
            <a:r>
              <a:rPr lang="en-US" altLang="x-none" sz="2000" dirty="0">
                <a:ea typeface="ＭＳ Ｐゴシック" charset="-128"/>
              </a:rPr>
              <a:t>Very high rates</a:t>
            </a:r>
          </a:p>
          <a:p>
            <a:r>
              <a:rPr lang="en-US" altLang="x-none" sz="2000" dirty="0">
                <a:ea typeface="ＭＳ Ｐゴシック" charset="-128"/>
              </a:rPr>
              <a:t>Not diffusion controlled</a:t>
            </a:r>
          </a:p>
          <a:p>
            <a:r>
              <a:rPr lang="en-US" altLang="x-none" sz="2000" dirty="0">
                <a:ea typeface="ＭＳ Ｐゴシック" charset="-128"/>
              </a:rPr>
              <a:t>Robust to poisons</a:t>
            </a:r>
          </a:p>
          <a:p>
            <a:r>
              <a:rPr lang="en-US" altLang="x-none" sz="2000" dirty="0">
                <a:ea typeface="ＭＳ Ｐゴシック" charset="-128"/>
              </a:rPr>
              <a:t>High selectivity</a:t>
            </a:r>
          </a:p>
          <a:p>
            <a:r>
              <a:rPr lang="en-US" altLang="x-none" sz="2000" dirty="0">
                <a:ea typeface="ＭＳ Ｐゴシック" charset="-128"/>
              </a:rPr>
              <a:t>Short service life</a:t>
            </a:r>
          </a:p>
          <a:p>
            <a:r>
              <a:rPr lang="en-US" altLang="x-none" sz="2000" dirty="0">
                <a:ea typeface="ＭＳ Ｐゴシック" charset="-128"/>
              </a:rPr>
              <a:t>Mild conditions</a:t>
            </a:r>
          </a:p>
          <a:p>
            <a:r>
              <a:rPr lang="en-US" altLang="x-none" sz="2000" dirty="0">
                <a:ea typeface="ＭＳ Ｐゴシック" charset="-128"/>
              </a:rPr>
              <a:t>Mechanisms well understood</a:t>
            </a:r>
          </a:p>
        </p:txBody>
      </p:sp>
    </p:spTree>
    <p:extLst>
      <p:ext uri="{BB962C8B-B14F-4D97-AF65-F5344CB8AC3E}">
        <p14:creationId xmlns:p14="http://schemas.microsoft.com/office/powerpoint/2010/main" val="20818766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FF394EF9-F974-49B8-A92A-0783EA712493}"/>
              </a:ext>
            </a:extLst>
          </p:cNvPr>
          <p:cNvSpPr txBox="1">
            <a:spLocks noChangeArrowheads="1"/>
          </p:cNvSpPr>
          <p:nvPr/>
        </p:nvSpPr>
        <p:spPr>
          <a:xfrm>
            <a:off x="1880418" y="2038745"/>
            <a:ext cx="4011438" cy="4089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2000" dirty="0">
                <a:ea typeface="ＭＳ Ｐゴシック" charset="-128"/>
              </a:rPr>
              <a:t>Distinct solid phase</a:t>
            </a:r>
          </a:p>
          <a:p>
            <a:r>
              <a:rPr lang="en-US" altLang="x-none" sz="2000" b="1" dirty="0">
                <a:ea typeface="ＭＳ Ｐゴシック" charset="-128"/>
              </a:rPr>
              <a:t>Readily regenerated &amp; recycled</a:t>
            </a:r>
          </a:p>
          <a:p>
            <a:r>
              <a:rPr lang="en-US" altLang="x-none" sz="2000" b="1" dirty="0">
                <a:ea typeface="ＭＳ Ｐゴシック" charset="-128"/>
              </a:rPr>
              <a:t>Readily separated</a:t>
            </a:r>
          </a:p>
          <a:p>
            <a:r>
              <a:rPr lang="en-US" altLang="x-none" sz="2000" dirty="0">
                <a:ea typeface="ＭＳ Ｐゴシック" charset="-128"/>
              </a:rPr>
              <a:t>Rates not as fast</a:t>
            </a:r>
          </a:p>
          <a:p>
            <a:r>
              <a:rPr lang="en-US" altLang="x-none" sz="2000" dirty="0">
                <a:ea typeface="ＭＳ Ｐゴシック" charset="-128"/>
              </a:rPr>
              <a:t>Diffusion limited</a:t>
            </a:r>
          </a:p>
          <a:p>
            <a:r>
              <a:rPr lang="en-US" altLang="x-none" sz="2000" dirty="0">
                <a:ea typeface="ＭＳ Ｐゴシック" charset="-128"/>
              </a:rPr>
              <a:t>Sensitive to poisons</a:t>
            </a:r>
          </a:p>
          <a:p>
            <a:r>
              <a:rPr lang="en-US" altLang="x-none" sz="2000" dirty="0">
                <a:ea typeface="ＭＳ Ｐゴシック" charset="-128"/>
              </a:rPr>
              <a:t>Lower selectivity</a:t>
            </a:r>
          </a:p>
          <a:p>
            <a:r>
              <a:rPr lang="en-US" altLang="x-none" sz="2000" b="1" dirty="0">
                <a:ea typeface="ＭＳ Ｐゴシック" charset="-128"/>
              </a:rPr>
              <a:t>Long service life</a:t>
            </a:r>
          </a:p>
          <a:p>
            <a:r>
              <a:rPr lang="en-US" altLang="x-none" sz="2000" dirty="0">
                <a:ea typeface="ＭＳ Ｐゴシック" charset="-128"/>
              </a:rPr>
              <a:t>High energy process</a:t>
            </a:r>
          </a:p>
          <a:p>
            <a:r>
              <a:rPr lang="en-US" altLang="x-none" sz="2000" dirty="0">
                <a:ea typeface="ＭＳ Ｐゴシック" charset="-128"/>
              </a:rPr>
              <a:t>Poor mechanistic understanding</a:t>
            </a:r>
          </a:p>
        </p:txBody>
      </p:sp>
      <p:sp>
        <p:nvSpPr>
          <p:cNvPr id="115717" name="Line 5"/>
          <p:cNvSpPr>
            <a:spLocks noChangeShapeType="1"/>
          </p:cNvSpPr>
          <p:nvPr/>
        </p:nvSpPr>
        <p:spPr bwMode="auto">
          <a:xfrm>
            <a:off x="4317937" y="3092052"/>
            <a:ext cx="1053219" cy="654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18" name="Line 6"/>
          <p:cNvSpPr>
            <a:spLocks noChangeShapeType="1"/>
          </p:cNvSpPr>
          <p:nvPr/>
        </p:nvSpPr>
        <p:spPr bwMode="auto">
          <a:xfrm>
            <a:off x="5015556" y="2901552"/>
            <a:ext cx="6223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5719" name="Line 7"/>
          <p:cNvSpPr>
            <a:spLocks noChangeShapeType="1"/>
          </p:cNvSpPr>
          <p:nvPr/>
        </p:nvSpPr>
        <p:spPr bwMode="auto">
          <a:xfrm flipV="1">
            <a:off x="3993206" y="4233261"/>
            <a:ext cx="1351670" cy="7256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0" name="Line 8"/>
          <p:cNvSpPr>
            <a:spLocks noChangeShapeType="1"/>
          </p:cNvSpPr>
          <p:nvPr/>
        </p:nvSpPr>
        <p:spPr bwMode="auto">
          <a:xfrm flipH="1" flipV="1">
            <a:off x="6528615" y="4049208"/>
            <a:ext cx="589670" cy="1684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1" name="Line 9"/>
          <p:cNvSpPr>
            <a:spLocks noChangeShapeType="1"/>
          </p:cNvSpPr>
          <p:nvPr/>
        </p:nvSpPr>
        <p:spPr bwMode="auto">
          <a:xfrm flipH="1">
            <a:off x="6432485" y="3449645"/>
            <a:ext cx="705729" cy="2968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2" name="Line 10"/>
          <p:cNvSpPr>
            <a:spLocks noChangeShapeType="1"/>
          </p:cNvSpPr>
          <p:nvPr/>
        </p:nvSpPr>
        <p:spPr bwMode="auto">
          <a:xfrm flipH="1" flipV="1">
            <a:off x="6432486" y="4233262"/>
            <a:ext cx="685800" cy="3827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3" name="Line 11"/>
          <p:cNvSpPr>
            <a:spLocks noChangeShapeType="1"/>
          </p:cNvSpPr>
          <p:nvPr/>
        </p:nvSpPr>
        <p:spPr bwMode="auto">
          <a:xfrm flipH="1" flipV="1">
            <a:off x="6120455" y="4387407"/>
            <a:ext cx="997830" cy="10092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4" name="Text Box 12"/>
          <p:cNvSpPr txBox="1">
            <a:spLocks noChangeArrowheads="1"/>
          </p:cNvSpPr>
          <p:nvPr/>
        </p:nvSpPr>
        <p:spPr bwMode="auto">
          <a:xfrm>
            <a:off x="5389794" y="3663949"/>
            <a:ext cx="997774"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000" b="1" dirty="0">
                <a:solidFill>
                  <a:srgbClr val="008000"/>
                </a:solidFill>
                <a:latin typeface="+mn-lt"/>
              </a:rPr>
              <a:t>Green </a:t>
            </a:r>
          </a:p>
          <a:p>
            <a:pPr algn="ctr" eaLnBrk="1" hangingPunct="1"/>
            <a:r>
              <a:rPr lang="en-US" altLang="x-none" sz="2000" b="1" dirty="0">
                <a:solidFill>
                  <a:srgbClr val="008000"/>
                </a:solidFill>
                <a:latin typeface="+mn-lt"/>
              </a:rPr>
              <a:t>catalyst</a:t>
            </a:r>
          </a:p>
        </p:txBody>
      </p:sp>
      <p:sp>
        <p:nvSpPr>
          <p:cNvPr id="26" name="Rectangle 4">
            <a:extLst>
              <a:ext uri="{FF2B5EF4-FFF2-40B4-BE49-F238E27FC236}">
                <a16:creationId xmlns:a16="http://schemas.microsoft.com/office/drawing/2014/main" id="{BC98762E-91EC-4028-B3B1-096B35D1773B}"/>
              </a:ext>
            </a:extLst>
          </p:cNvPr>
          <p:cNvSpPr txBox="1">
            <a:spLocks noChangeArrowheads="1"/>
          </p:cNvSpPr>
          <p:nvPr/>
        </p:nvSpPr>
        <p:spPr>
          <a:xfrm>
            <a:off x="7118287" y="2094307"/>
            <a:ext cx="4368800" cy="397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x-none" sz="2000" dirty="0">
                <a:ea typeface="ＭＳ Ｐゴシック" charset="-128"/>
              </a:rPr>
              <a:t>Same phase as </a:t>
            </a:r>
            <a:r>
              <a:rPr lang="en-US" altLang="x-none" sz="2000" dirty="0" err="1">
                <a:ea typeface="ＭＳ Ｐゴシック" charset="-128"/>
              </a:rPr>
              <a:t>rxn</a:t>
            </a:r>
            <a:r>
              <a:rPr lang="en-US" altLang="x-none" sz="2000" dirty="0">
                <a:ea typeface="ＭＳ Ｐゴシック" charset="-128"/>
              </a:rPr>
              <a:t> medium</a:t>
            </a:r>
          </a:p>
          <a:p>
            <a:r>
              <a:rPr lang="en-US" altLang="x-none" sz="2000" dirty="0">
                <a:ea typeface="ＭＳ Ｐゴシック" charset="-128"/>
              </a:rPr>
              <a:t>Expensive and/or difficult to separate</a:t>
            </a:r>
          </a:p>
          <a:p>
            <a:r>
              <a:rPr lang="en-US" altLang="x-none" sz="2000" dirty="0">
                <a:ea typeface="ＭＳ Ｐゴシック" charset="-128"/>
              </a:rPr>
              <a:t>Difficult to separate</a:t>
            </a:r>
          </a:p>
          <a:p>
            <a:r>
              <a:rPr lang="en-US" altLang="x-none" sz="2000" b="1" dirty="0">
                <a:ea typeface="ＭＳ Ｐゴシック" charset="-128"/>
              </a:rPr>
              <a:t>Very high rates</a:t>
            </a:r>
          </a:p>
          <a:p>
            <a:r>
              <a:rPr lang="en-US" altLang="x-none" sz="2000" dirty="0">
                <a:ea typeface="ＭＳ Ｐゴシック" charset="-128"/>
              </a:rPr>
              <a:t>Not diffusion controlled</a:t>
            </a:r>
          </a:p>
          <a:p>
            <a:r>
              <a:rPr lang="en-US" altLang="x-none" sz="2000" b="1" dirty="0">
                <a:ea typeface="ＭＳ Ｐゴシック" charset="-128"/>
              </a:rPr>
              <a:t>Robust to poisons</a:t>
            </a:r>
          </a:p>
          <a:p>
            <a:r>
              <a:rPr lang="en-US" altLang="x-none" sz="2000" b="1" dirty="0">
                <a:ea typeface="ＭＳ Ｐゴシック" charset="-128"/>
              </a:rPr>
              <a:t>High selectivity</a:t>
            </a:r>
          </a:p>
          <a:p>
            <a:r>
              <a:rPr lang="en-US" altLang="x-none" sz="2000" dirty="0">
                <a:ea typeface="ＭＳ Ｐゴシック" charset="-128"/>
              </a:rPr>
              <a:t>Short service life</a:t>
            </a:r>
          </a:p>
          <a:p>
            <a:r>
              <a:rPr lang="en-US" altLang="x-none" sz="2000" b="1" dirty="0">
                <a:ea typeface="ＭＳ Ｐゴシック" charset="-128"/>
              </a:rPr>
              <a:t>Mild conditions</a:t>
            </a:r>
          </a:p>
          <a:p>
            <a:r>
              <a:rPr lang="en-US" altLang="x-none" sz="2000" dirty="0">
                <a:ea typeface="ＭＳ Ｐゴシック" charset="-128"/>
              </a:rPr>
              <a:t>Mechanisms well understood</a:t>
            </a:r>
          </a:p>
        </p:txBody>
      </p:sp>
      <p:sp>
        <p:nvSpPr>
          <p:cNvPr id="17" name="TextBox 16">
            <a:extLst>
              <a:ext uri="{FF2B5EF4-FFF2-40B4-BE49-F238E27FC236}">
                <a16:creationId xmlns:a16="http://schemas.microsoft.com/office/drawing/2014/main" id="{791A56CE-FD5F-4BD3-A292-4B7074AD4AF2}"/>
              </a:ext>
            </a:extLst>
          </p:cNvPr>
          <p:cNvSpPr txBox="1"/>
          <p:nvPr/>
        </p:nvSpPr>
        <p:spPr>
          <a:xfrm>
            <a:off x="800075" y="490890"/>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
        <p:nvSpPr>
          <p:cNvPr id="19" name="Rectangle 2">
            <a:extLst>
              <a:ext uri="{FF2B5EF4-FFF2-40B4-BE49-F238E27FC236}">
                <a16:creationId xmlns:a16="http://schemas.microsoft.com/office/drawing/2014/main" id="{7F94CF50-C911-4AF6-BCCD-B451E6FDDADB}"/>
              </a:ext>
            </a:extLst>
          </p:cNvPr>
          <p:cNvSpPr>
            <a:spLocks noGrp="1" noChangeArrowheads="1"/>
          </p:cNvSpPr>
          <p:nvPr>
            <p:ph type="title"/>
          </p:nvPr>
        </p:nvSpPr>
        <p:spPr>
          <a:xfrm>
            <a:off x="2057676" y="1201655"/>
            <a:ext cx="8076648" cy="1117571"/>
          </a:xfrm>
        </p:spPr>
        <p:txBody>
          <a:bodyPr/>
          <a:lstStyle/>
          <a:p>
            <a:pPr algn="ctr" eaLnBrk="1" hangingPunct="1"/>
            <a:r>
              <a:rPr lang="en-US" altLang="x-none" sz="3200" dirty="0">
                <a:solidFill>
                  <a:schemeClr val="tx1"/>
                </a:solidFill>
                <a:latin typeface="+mn-lt"/>
                <a:ea typeface="ＭＳ Ｐゴシック" charset="-128"/>
              </a:rPr>
              <a:t>Heterogeneous vs Homogeneous</a:t>
            </a:r>
          </a:p>
        </p:txBody>
      </p:sp>
    </p:spTree>
    <p:extLst>
      <p:ext uri="{BB962C8B-B14F-4D97-AF65-F5344CB8AC3E}">
        <p14:creationId xmlns:p14="http://schemas.microsoft.com/office/powerpoint/2010/main" val="415777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7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7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18" grpId="0" animBg="1"/>
      <p:bldP spid="115719" grpId="0" animBg="1"/>
      <p:bldP spid="115720" grpId="0" animBg="1"/>
      <p:bldP spid="115721" grpId="0" animBg="1"/>
      <p:bldP spid="115722" grpId="0" animBg="1"/>
      <p:bldP spid="115723" grpId="0" animBg="1"/>
      <p:bldP spid="1157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664575" y="4681160"/>
            <a:ext cx="961901" cy="885791"/>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0835" name="Object 2">
            <a:hlinkClick r:id="" action="ppaction://ole?verb=0"/>
          </p:cNvPr>
          <p:cNvGraphicFramePr>
            <a:graphicFrameLocks noGrp="1"/>
          </p:cNvGraphicFramePr>
          <p:nvPr>
            <p:ph sz="half" idx="4294967295"/>
            <p:extLst>
              <p:ext uri="{D42A27DB-BD31-4B8C-83A1-F6EECF244321}">
                <p14:modId xmlns:p14="http://schemas.microsoft.com/office/powerpoint/2010/main" val="74372033"/>
              </p:ext>
            </p:extLst>
          </p:nvPr>
        </p:nvGraphicFramePr>
        <p:xfrm>
          <a:off x="3119901" y="2780411"/>
          <a:ext cx="5962650" cy="2984500"/>
        </p:xfrm>
        <a:graphic>
          <a:graphicData uri="http://schemas.openxmlformats.org/presentationml/2006/ole">
            <mc:AlternateContent xmlns:mc="http://schemas.openxmlformats.org/markup-compatibility/2006">
              <mc:Choice xmlns:v="urn:schemas-microsoft-com:vml" Requires="v">
                <p:oleObj spid="_x0000_s70728" name="ISIS/Draw Sketch" r:id="rId4" imgW="6273800" imgH="3175000" progId="ISISServer">
                  <p:embed/>
                </p:oleObj>
              </mc:Choice>
              <mc:Fallback>
                <p:oleObj name="ISIS/Draw Sketch" r:id="rId4" imgW="6273800" imgH="3175000" progId="ISISServer">
                  <p:embed/>
                  <p:pic>
                    <p:nvPicPr>
                      <p:cNvPr id="120835" name="Object 2">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3119901" y="2780411"/>
                        <a:ext cx="5962650" cy="2984500"/>
                      </a:xfrm>
                      <a:prstGeom prst="rect">
                        <a:avLst/>
                      </a:prstGeom>
                      <a:noFill/>
                      <a:ln>
                        <a:noFill/>
                      </a:ln>
                      <a:effectLst/>
                      <a:extLst>
                        <a:ext uri="{FAA26D3D-D897-4be2-8F04-BA451C77F1D7}">
                          <ma14:placeholderFlag xmlns="" xmlns:ma14="http://schemas.microsoft.com/office/mac/drawingml/2011/main" val="1"/>
                        </a:ext>
                      </a:extLst>
                    </p:spPr>
                  </p:pic>
                </p:oleObj>
              </mc:Fallback>
            </mc:AlternateContent>
          </a:graphicData>
        </a:graphic>
      </p:graphicFrame>
      <p:sp>
        <p:nvSpPr>
          <p:cNvPr id="2" name="Rectangle 1"/>
          <p:cNvSpPr/>
          <p:nvPr/>
        </p:nvSpPr>
        <p:spPr>
          <a:xfrm>
            <a:off x="10582723" y="6396268"/>
            <a:ext cx="1307666" cy="307777"/>
          </a:xfrm>
          <a:prstGeom prst="rect">
            <a:avLst/>
          </a:prstGeom>
        </p:spPr>
        <p:txBody>
          <a:bodyPr wrap="none">
            <a:spAutoFit/>
          </a:bodyPr>
          <a:lstStyle/>
          <a:p>
            <a:pPr marL="0" lvl="1">
              <a:buFont typeface="Wingdings" charset="2"/>
              <a:buNone/>
            </a:pPr>
            <a:r>
              <a:rPr lang="en-US" altLang="x-none" sz="1400" dirty="0" err="1">
                <a:solidFill>
                  <a:schemeClr val="bg1">
                    <a:lumMod val="50000"/>
                  </a:schemeClr>
                </a:solidFill>
                <a:ea typeface="ＭＳ Ｐゴシック" charset="-128"/>
              </a:rPr>
              <a:t>Dartt</a:t>
            </a:r>
            <a:r>
              <a:rPr lang="en-US" altLang="x-none" sz="1400" dirty="0">
                <a:solidFill>
                  <a:schemeClr val="bg1">
                    <a:lumMod val="50000"/>
                  </a:schemeClr>
                </a:solidFill>
                <a:ea typeface="ＭＳ Ｐゴシック" charset="-128"/>
              </a:rPr>
              <a:t> and Davis</a:t>
            </a:r>
          </a:p>
        </p:txBody>
      </p:sp>
      <p:sp>
        <p:nvSpPr>
          <p:cNvPr id="6" name="Retângulo 5">
            <a:extLst>
              <a:ext uri="{FF2B5EF4-FFF2-40B4-BE49-F238E27FC236}">
                <a16:creationId xmlns:a16="http://schemas.microsoft.com/office/drawing/2014/main" id="{7A7EC29D-7122-488E-ACB5-09D9FED40176}"/>
              </a:ext>
            </a:extLst>
          </p:cNvPr>
          <p:cNvSpPr/>
          <p:nvPr/>
        </p:nvSpPr>
        <p:spPr>
          <a:xfrm>
            <a:off x="1995348" y="2008004"/>
            <a:ext cx="8290685" cy="41262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9670" y="1479922"/>
            <a:ext cx="5006307" cy="461665"/>
          </a:xfrm>
          <a:prstGeom prst="rect">
            <a:avLst/>
          </a:prstGeom>
        </p:spPr>
        <p:txBody>
          <a:bodyPr wrap="none">
            <a:spAutoFit/>
          </a:bodyPr>
          <a:lstStyle/>
          <a:p>
            <a:pPr marL="91440">
              <a:spcBef>
                <a:spcPct val="0"/>
              </a:spcBef>
            </a:pPr>
            <a:r>
              <a:rPr lang="en-US" altLang="x-none" sz="2400" b="1" dirty="0">
                <a:solidFill>
                  <a:srgbClr val="002060"/>
                </a:solidFill>
              </a:rPr>
              <a:t>Case study: </a:t>
            </a:r>
            <a:r>
              <a:rPr lang="en-US" altLang="x-none" sz="2400" dirty="0">
                <a:solidFill>
                  <a:srgbClr val="002060"/>
                </a:solidFill>
              </a:rPr>
              <a:t>Green naproxen synthesis</a:t>
            </a:r>
          </a:p>
        </p:txBody>
      </p:sp>
      <p:sp>
        <p:nvSpPr>
          <p:cNvPr id="4" name="Rectangle 3"/>
          <p:cNvSpPr/>
          <p:nvPr/>
        </p:nvSpPr>
        <p:spPr>
          <a:xfrm>
            <a:off x="3119901" y="5764911"/>
            <a:ext cx="2411621" cy="369332"/>
          </a:xfrm>
          <a:prstGeom prst="rect">
            <a:avLst/>
          </a:prstGeom>
        </p:spPr>
        <p:txBody>
          <a:bodyPr wrap="none">
            <a:spAutoFit/>
          </a:bodyPr>
          <a:lstStyle/>
          <a:p>
            <a:pPr marL="0" lvl="1" algn="ctr"/>
            <a:r>
              <a:rPr lang="en-US" altLang="x-none" dirty="0">
                <a:solidFill>
                  <a:schemeClr val="accent6">
                    <a:lumMod val="75000"/>
                  </a:schemeClr>
                </a:solidFill>
                <a:ea typeface="ＭＳ Ｐゴシック" charset="-128"/>
              </a:rPr>
              <a:t>97% yield in three steps</a:t>
            </a:r>
          </a:p>
        </p:txBody>
      </p:sp>
      <p:sp>
        <p:nvSpPr>
          <p:cNvPr id="10" name="Rectangle 9"/>
          <p:cNvSpPr/>
          <p:nvPr/>
        </p:nvSpPr>
        <p:spPr>
          <a:xfrm>
            <a:off x="2050495" y="2025943"/>
            <a:ext cx="8235538" cy="646331"/>
          </a:xfrm>
          <a:prstGeom prst="rect">
            <a:avLst/>
          </a:prstGeom>
        </p:spPr>
        <p:txBody>
          <a:bodyPr wrap="square">
            <a:spAutoFit/>
          </a:bodyPr>
          <a:lstStyle/>
          <a:p>
            <a:r>
              <a:rPr lang="en-US" dirty="0"/>
              <a:t>Nonsteroidal anti-inflammatory drug (NSAID) of the propionic acid class (the same class as ibuprofen) that relieves pain, fever, swelling, and stiffness; COX inhibitor</a:t>
            </a:r>
          </a:p>
        </p:txBody>
      </p:sp>
      <p:sp>
        <p:nvSpPr>
          <p:cNvPr id="11" name="TextBox 10">
            <a:extLst>
              <a:ext uri="{FF2B5EF4-FFF2-40B4-BE49-F238E27FC236}">
                <a16:creationId xmlns:a16="http://schemas.microsoft.com/office/drawing/2014/main" id="{B3D86504-C320-40F8-8624-8BC63A68A422}"/>
              </a:ext>
            </a:extLst>
          </p:cNvPr>
          <p:cNvSpPr txBox="1"/>
          <p:nvPr/>
        </p:nvSpPr>
        <p:spPr>
          <a:xfrm>
            <a:off x="840896" y="486978"/>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1505637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7647906" y="1854232"/>
            <a:ext cx="2637841" cy="2488358"/>
          </a:xfrm>
          <a:prstGeom prst="rect">
            <a:avLst/>
          </a:prstGeom>
        </p:spPr>
      </p:pic>
      <p:sp>
        <p:nvSpPr>
          <p:cNvPr id="124930" name="Rectangle 3"/>
          <p:cNvSpPr>
            <a:spLocks noGrp="1" noChangeArrowheads="1"/>
          </p:cNvSpPr>
          <p:nvPr>
            <p:ph type="body" sz="half" idx="4294967295"/>
          </p:nvPr>
        </p:nvSpPr>
        <p:spPr>
          <a:xfrm>
            <a:off x="2400714" y="1864738"/>
            <a:ext cx="5975350" cy="2705100"/>
          </a:xfrm>
          <a:noFill/>
        </p:spPr>
        <p:txBody>
          <a:bodyPr>
            <a:noAutofit/>
          </a:bodyPr>
          <a:lstStyle/>
          <a:p>
            <a:r>
              <a:rPr lang="en-US" altLang="x-none" sz="2000" dirty="0">
                <a:ea typeface="ＭＳ Ｐゴシック" charset="-128"/>
              </a:rPr>
              <a:t>Polyoxometalate (POM) catalysts</a:t>
            </a:r>
          </a:p>
          <a:p>
            <a:pPr marL="297180" lvl="1" indent="0">
              <a:buNone/>
            </a:pPr>
            <a:r>
              <a:rPr lang="en-US" altLang="x-none" sz="2000" dirty="0">
                <a:ea typeface="ＭＳ Ｐゴシック" charset="-128"/>
              </a:rPr>
              <a:t>-    non-toxic, inorganic cluster compounds</a:t>
            </a:r>
          </a:p>
          <a:p>
            <a:pPr marL="297180" lvl="1" indent="0">
              <a:buNone/>
            </a:pPr>
            <a:r>
              <a:rPr lang="en-US" altLang="x-none" sz="2000" dirty="0">
                <a:ea typeface="ＭＳ Ｐゴシック" charset="-128"/>
              </a:rPr>
              <a:t>-    selectively delignify wood</a:t>
            </a:r>
          </a:p>
          <a:p>
            <a:pPr marL="297180" lvl="1" indent="0">
              <a:buNone/>
            </a:pPr>
            <a:r>
              <a:rPr lang="en-US" altLang="x-none" sz="2000" dirty="0">
                <a:ea typeface="ＭＳ Ｐゴシック" charset="-128"/>
              </a:rPr>
              <a:t>-    utilize only air and water</a:t>
            </a:r>
          </a:p>
          <a:p>
            <a:r>
              <a:rPr lang="en-US" sz="2000" dirty="0"/>
              <a:t>Allows use of oxygen instead of chlorine as the whitener of paper pulp and water as the solvent</a:t>
            </a:r>
          </a:p>
          <a:p>
            <a:r>
              <a:rPr lang="en-US" sz="2000" dirty="0"/>
              <a:t>Generates only CO</a:t>
            </a:r>
            <a:r>
              <a:rPr lang="en-US" sz="2000" baseline="-25000" dirty="0"/>
              <a:t>2</a:t>
            </a:r>
            <a:r>
              <a:rPr lang="en-US" sz="2000" dirty="0"/>
              <a:t> and H</a:t>
            </a:r>
            <a:r>
              <a:rPr lang="en-US" sz="2000" baseline="-25000" dirty="0"/>
              <a:t>2</a:t>
            </a:r>
            <a:r>
              <a:rPr lang="en-US" sz="2000" dirty="0"/>
              <a:t>O, instead of chlorinated organics</a:t>
            </a:r>
            <a:endParaRPr lang="en-US" altLang="x-none" sz="2000" dirty="0">
              <a:latin typeface="Calibri Regular" charset="0"/>
              <a:ea typeface="ＭＳ Ｐゴシック" charset="-128"/>
            </a:endParaRPr>
          </a:p>
        </p:txBody>
      </p:sp>
      <p:sp>
        <p:nvSpPr>
          <p:cNvPr id="2" name="Rectangle 1"/>
          <p:cNvSpPr/>
          <p:nvPr/>
        </p:nvSpPr>
        <p:spPr>
          <a:xfrm>
            <a:off x="7393354" y="6282230"/>
            <a:ext cx="4616305" cy="461665"/>
          </a:xfrm>
          <a:prstGeom prst="rect">
            <a:avLst/>
          </a:prstGeom>
        </p:spPr>
        <p:txBody>
          <a:bodyPr wrap="square">
            <a:spAutoFit/>
          </a:bodyPr>
          <a:lstStyle/>
          <a:p>
            <a:pPr lvl="1" algn="r">
              <a:buFont typeface="Wingdings" charset="2"/>
              <a:buNone/>
            </a:pPr>
            <a:r>
              <a:rPr lang="en-US" altLang="x-none" sz="1200" dirty="0">
                <a:solidFill>
                  <a:srgbClr val="7F7F7F"/>
                </a:solidFill>
                <a:latin typeface="Calibri Regular" charset="0"/>
                <a:ea typeface="ＭＳ Ｐゴシック" charset="-128"/>
              </a:rPr>
              <a:t>Hill, Emory University; </a:t>
            </a:r>
          </a:p>
          <a:p>
            <a:pPr lvl="1" algn="r">
              <a:buFont typeface="Wingdings" charset="2"/>
              <a:buNone/>
            </a:pPr>
            <a:r>
              <a:rPr lang="en-US" altLang="x-none" sz="1200" dirty="0">
                <a:solidFill>
                  <a:srgbClr val="7F7F7F"/>
                </a:solidFill>
                <a:latin typeface="Calibri Regular" charset="0"/>
                <a:ea typeface="ＭＳ Ｐゴシック" charset="-128"/>
              </a:rPr>
              <a:t>Hill et al,</a:t>
            </a:r>
            <a:r>
              <a:rPr lang="fi-FI" sz="1200" i="1" dirty="0">
                <a:solidFill>
                  <a:srgbClr val="7F7F7F"/>
                </a:solidFill>
              </a:rPr>
              <a:t> </a:t>
            </a:r>
            <a:r>
              <a:rPr lang="fi-FI" sz="1200" i="1" dirty="0" err="1">
                <a:solidFill>
                  <a:srgbClr val="7F7F7F"/>
                </a:solidFill>
              </a:rPr>
              <a:t>Nature</a:t>
            </a:r>
            <a:r>
              <a:rPr lang="fi-FI" sz="1200" i="1" dirty="0">
                <a:solidFill>
                  <a:srgbClr val="7F7F7F"/>
                </a:solidFill>
              </a:rPr>
              <a:t> </a:t>
            </a:r>
            <a:r>
              <a:rPr lang="fi-FI" sz="1200" b="1" dirty="0">
                <a:solidFill>
                  <a:srgbClr val="7F7F7F"/>
                </a:solidFill>
              </a:rPr>
              <a:t>2001</a:t>
            </a:r>
            <a:r>
              <a:rPr lang="fi-FI" sz="1200" i="1" dirty="0">
                <a:solidFill>
                  <a:srgbClr val="7F7F7F"/>
                </a:solidFill>
              </a:rPr>
              <a:t>,</a:t>
            </a:r>
            <a:r>
              <a:rPr lang="fi-FI" sz="1200" dirty="0">
                <a:solidFill>
                  <a:srgbClr val="7F7F7F"/>
                </a:solidFill>
              </a:rPr>
              <a:t> </a:t>
            </a:r>
            <a:r>
              <a:rPr lang="fi-FI" sz="1200" i="1" dirty="0">
                <a:solidFill>
                  <a:srgbClr val="7F7F7F"/>
                </a:solidFill>
              </a:rPr>
              <a:t>414</a:t>
            </a:r>
            <a:r>
              <a:rPr lang="fi-FI" sz="1200" dirty="0">
                <a:solidFill>
                  <a:srgbClr val="7F7F7F"/>
                </a:solidFill>
              </a:rPr>
              <a:t>, 191–195 </a:t>
            </a:r>
            <a:endParaRPr lang="en-US" altLang="x-none" sz="1200" dirty="0">
              <a:solidFill>
                <a:srgbClr val="7F7F7F"/>
              </a:solidFill>
              <a:latin typeface="Calibri Regular" charset="0"/>
              <a:ea typeface="ＭＳ Ｐゴシック" charset="-128"/>
            </a:endParaRPr>
          </a:p>
        </p:txBody>
      </p:sp>
      <p:sp>
        <p:nvSpPr>
          <p:cNvPr id="6" name="Retângulo 5">
            <a:extLst>
              <a:ext uri="{FF2B5EF4-FFF2-40B4-BE49-F238E27FC236}">
                <a16:creationId xmlns:a16="http://schemas.microsoft.com/office/drawing/2014/main" id="{A1D4EF9B-5E72-4F81-A3AA-FA428A053987}"/>
              </a:ext>
            </a:extLst>
          </p:cNvPr>
          <p:cNvSpPr/>
          <p:nvPr/>
        </p:nvSpPr>
        <p:spPr>
          <a:xfrm>
            <a:off x="1730475" y="1783012"/>
            <a:ext cx="8686800" cy="455574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73419" y="1389194"/>
            <a:ext cx="3864841" cy="461665"/>
          </a:xfrm>
          <a:prstGeom prst="rect">
            <a:avLst/>
          </a:prstGeom>
        </p:spPr>
        <p:txBody>
          <a:bodyPr wrap="none">
            <a:spAutoFit/>
          </a:bodyPr>
          <a:lstStyle/>
          <a:p>
            <a:pPr>
              <a:spcBef>
                <a:spcPct val="0"/>
              </a:spcBef>
            </a:pPr>
            <a:r>
              <a:rPr lang="en-US" altLang="x-none" sz="2400" b="1" dirty="0">
                <a:solidFill>
                  <a:srgbClr val="002060"/>
                </a:solidFill>
              </a:rPr>
              <a:t>Case study: </a:t>
            </a:r>
            <a:r>
              <a:rPr lang="en-US" altLang="x-none" sz="2400" dirty="0">
                <a:solidFill>
                  <a:srgbClr val="002060"/>
                </a:solidFill>
              </a:rPr>
              <a:t>Paper production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76064" y="4236118"/>
            <a:ext cx="1181527" cy="1460665"/>
          </a:xfrm>
          <a:prstGeom prst="rect">
            <a:avLst/>
          </a:prstGeom>
        </p:spPr>
      </p:pic>
      <p:pic>
        <p:nvPicPr>
          <p:cNvPr id="4" name="Picture 3">
            <a:extLst>
              <a:ext uri="{FF2B5EF4-FFF2-40B4-BE49-F238E27FC236}">
                <a16:creationId xmlns:a16="http://schemas.microsoft.com/office/drawing/2014/main" id="{45241841-37A9-48F4-9385-34AD79EC7F75}"/>
              </a:ext>
            </a:extLst>
          </p:cNvPr>
          <p:cNvPicPr>
            <a:picLocks noChangeAspect="1"/>
          </p:cNvPicPr>
          <p:nvPr/>
        </p:nvPicPr>
        <p:blipFill>
          <a:blip r:embed="rId5"/>
          <a:stretch>
            <a:fillRect/>
          </a:stretch>
        </p:blipFill>
        <p:spPr>
          <a:xfrm>
            <a:off x="2482951" y="4597595"/>
            <a:ext cx="4443609" cy="1427553"/>
          </a:xfrm>
          <a:prstGeom prst="rect">
            <a:avLst/>
          </a:prstGeom>
        </p:spPr>
      </p:pic>
      <p:sp>
        <p:nvSpPr>
          <p:cNvPr id="5" name="TextBox 4">
            <a:extLst>
              <a:ext uri="{FF2B5EF4-FFF2-40B4-BE49-F238E27FC236}">
                <a16:creationId xmlns:a16="http://schemas.microsoft.com/office/drawing/2014/main" id="{6D46B82E-431D-4ADF-9629-83D4601350EE}"/>
              </a:ext>
            </a:extLst>
          </p:cNvPr>
          <p:cNvSpPr txBox="1"/>
          <p:nvPr/>
        </p:nvSpPr>
        <p:spPr>
          <a:xfrm>
            <a:off x="2506554" y="5922224"/>
            <a:ext cx="1019904" cy="369332"/>
          </a:xfrm>
          <a:prstGeom prst="rect">
            <a:avLst/>
          </a:prstGeom>
          <a:noFill/>
        </p:spPr>
        <p:txBody>
          <a:bodyPr wrap="square" rtlCol="0">
            <a:spAutoFit/>
          </a:bodyPr>
          <a:lstStyle/>
          <a:p>
            <a:pPr algn="ctr"/>
            <a:r>
              <a:rPr lang="en-US" dirty="0"/>
              <a:t>1</a:t>
            </a:r>
            <a:r>
              <a:rPr lang="en-US" baseline="30000" dirty="0"/>
              <a:t>st</a:t>
            </a:r>
            <a:r>
              <a:rPr lang="en-US" dirty="0"/>
              <a:t> step</a:t>
            </a:r>
          </a:p>
        </p:txBody>
      </p:sp>
      <p:sp>
        <p:nvSpPr>
          <p:cNvPr id="15" name="TextBox 14">
            <a:extLst>
              <a:ext uri="{FF2B5EF4-FFF2-40B4-BE49-F238E27FC236}">
                <a16:creationId xmlns:a16="http://schemas.microsoft.com/office/drawing/2014/main" id="{0DEB1D72-E27F-435F-98CF-058C6336CF31}"/>
              </a:ext>
            </a:extLst>
          </p:cNvPr>
          <p:cNvSpPr txBox="1"/>
          <p:nvPr/>
        </p:nvSpPr>
        <p:spPr>
          <a:xfrm>
            <a:off x="3622407" y="5916071"/>
            <a:ext cx="1019904" cy="369332"/>
          </a:xfrm>
          <a:prstGeom prst="rect">
            <a:avLst/>
          </a:prstGeom>
          <a:noFill/>
        </p:spPr>
        <p:txBody>
          <a:bodyPr wrap="square" rtlCol="0">
            <a:spAutoFit/>
          </a:bodyPr>
          <a:lstStyle/>
          <a:p>
            <a:pPr algn="ctr"/>
            <a:r>
              <a:rPr lang="en-US" dirty="0"/>
              <a:t>2</a:t>
            </a:r>
            <a:r>
              <a:rPr lang="en-US" baseline="30000" dirty="0"/>
              <a:t>nd</a:t>
            </a:r>
            <a:r>
              <a:rPr lang="en-US" dirty="0"/>
              <a:t> step</a:t>
            </a:r>
          </a:p>
        </p:txBody>
      </p:sp>
      <p:sp>
        <p:nvSpPr>
          <p:cNvPr id="16" name="TextBox 15">
            <a:extLst>
              <a:ext uri="{FF2B5EF4-FFF2-40B4-BE49-F238E27FC236}">
                <a16:creationId xmlns:a16="http://schemas.microsoft.com/office/drawing/2014/main" id="{D586D2AE-E8E1-44E0-AE36-89711459F53F}"/>
              </a:ext>
            </a:extLst>
          </p:cNvPr>
          <p:cNvSpPr txBox="1"/>
          <p:nvPr/>
        </p:nvSpPr>
        <p:spPr>
          <a:xfrm>
            <a:off x="4738260" y="5914890"/>
            <a:ext cx="1019904" cy="369332"/>
          </a:xfrm>
          <a:prstGeom prst="rect">
            <a:avLst/>
          </a:prstGeom>
          <a:noFill/>
        </p:spPr>
        <p:txBody>
          <a:bodyPr wrap="square" rtlCol="0">
            <a:spAutoFit/>
          </a:bodyPr>
          <a:lstStyle/>
          <a:p>
            <a:pPr algn="ctr"/>
            <a:r>
              <a:rPr lang="en-US" dirty="0"/>
              <a:t>3</a:t>
            </a:r>
            <a:r>
              <a:rPr lang="en-US" baseline="30000" dirty="0"/>
              <a:t>rd</a:t>
            </a:r>
            <a:r>
              <a:rPr lang="en-US" dirty="0"/>
              <a:t> step</a:t>
            </a:r>
          </a:p>
        </p:txBody>
      </p:sp>
      <p:sp>
        <p:nvSpPr>
          <p:cNvPr id="17" name="TextBox 16">
            <a:extLst>
              <a:ext uri="{FF2B5EF4-FFF2-40B4-BE49-F238E27FC236}">
                <a16:creationId xmlns:a16="http://schemas.microsoft.com/office/drawing/2014/main" id="{9652F997-DCDB-44E3-80DB-153FA1263D6B}"/>
              </a:ext>
            </a:extLst>
          </p:cNvPr>
          <p:cNvSpPr txBox="1"/>
          <p:nvPr/>
        </p:nvSpPr>
        <p:spPr>
          <a:xfrm>
            <a:off x="5819422" y="5914299"/>
            <a:ext cx="1019904" cy="369332"/>
          </a:xfrm>
          <a:prstGeom prst="rect">
            <a:avLst/>
          </a:prstGeom>
          <a:noFill/>
        </p:spPr>
        <p:txBody>
          <a:bodyPr wrap="square" rtlCol="0">
            <a:spAutoFit/>
          </a:bodyPr>
          <a:lstStyle/>
          <a:p>
            <a:pPr algn="ctr"/>
            <a:r>
              <a:rPr lang="en-US" dirty="0"/>
              <a:t>4</a:t>
            </a:r>
            <a:r>
              <a:rPr lang="en-US" baseline="30000" dirty="0"/>
              <a:t>th</a:t>
            </a:r>
            <a:r>
              <a:rPr lang="en-US" dirty="0"/>
              <a:t> step</a:t>
            </a:r>
          </a:p>
        </p:txBody>
      </p:sp>
      <p:sp>
        <p:nvSpPr>
          <p:cNvPr id="18" name="TextBox 17">
            <a:extLst>
              <a:ext uri="{FF2B5EF4-FFF2-40B4-BE49-F238E27FC236}">
                <a16:creationId xmlns:a16="http://schemas.microsoft.com/office/drawing/2014/main" id="{F801C17A-81A2-46E4-88E2-7A4FD4BC385E}"/>
              </a:ext>
            </a:extLst>
          </p:cNvPr>
          <p:cNvSpPr txBox="1"/>
          <p:nvPr/>
        </p:nvSpPr>
        <p:spPr>
          <a:xfrm>
            <a:off x="744339" y="524274"/>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424586867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3857" y="2455358"/>
            <a:ext cx="6832178" cy="2585323"/>
          </a:xfrm>
          <a:prstGeom prst="rect">
            <a:avLst/>
          </a:prstGeom>
          <a:noFill/>
        </p:spPr>
        <p:txBody>
          <a:bodyPr wrap="square" rtlCol="0">
            <a:spAutoFit/>
          </a:bodyPr>
          <a:lstStyle/>
          <a:p>
            <a:pPr>
              <a:spcBef>
                <a:spcPts val="300"/>
              </a:spcBef>
            </a:pPr>
            <a:r>
              <a:rPr lang="en-US" dirty="0"/>
              <a:t>One of Dow Chemical’s awards is for a green catalyst that reduces the environmental footprint associated with producing propylene oxide, one of the biggest volume industrial chemicals in the world. The Hydrogen Peroxide to Propylene Oxide (HPPO) process, which was developed jointly with BASF, serves as a chemical building block for a vast array of products including detergents, polyurethanes, </a:t>
            </a:r>
            <a:r>
              <a:rPr lang="en-US" dirty="0" err="1"/>
              <a:t>de-icers</a:t>
            </a:r>
            <a:r>
              <a:rPr lang="en-US" dirty="0"/>
              <a:t>, food additives, and personal care items. The new process reduces the production of wastewater by as much as 70–80 percent and reduces the use of energy by 35 percent over conventional technologies.</a:t>
            </a:r>
          </a:p>
        </p:txBody>
      </p:sp>
      <p:sp>
        <p:nvSpPr>
          <p:cNvPr id="7" name="TextBox 6"/>
          <p:cNvSpPr txBox="1"/>
          <p:nvPr/>
        </p:nvSpPr>
        <p:spPr>
          <a:xfrm>
            <a:off x="946233" y="5629453"/>
            <a:ext cx="10152432" cy="338554"/>
          </a:xfrm>
          <a:prstGeom prst="rect">
            <a:avLst/>
          </a:prstGeom>
          <a:noFill/>
        </p:spPr>
        <p:txBody>
          <a:bodyPr wrap="square" rtlCol="0">
            <a:spAutoFit/>
          </a:bodyPr>
          <a:lstStyle/>
          <a:p>
            <a:pPr algn="ctr"/>
            <a:r>
              <a:rPr lang="en-US" sz="1600" dirty="0">
                <a:solidFill>
                  <a:schemeClr val="bg1">
                    <a:lumMod val="50000"/>
                  </a:schemeClr>
                </a:solidFill>
              </a:rPr>
              <a:t>https://</a:t>
            </a:r>
            <a:r>
              <a:rPr lang="en-US" sz="1600" dirty="0" err="1">
                <a:solidFill>
                  <a:schemeClr val="bg1">
                    <a:lumMod val="50000"/>
                  </a:schemeClr>
                </a:solidFill>
              </a:rPr>
              <a:t>www.epa.gov</a:t>
            </a:r>
            <a:r>
              <a:rPr lang="en-US" sz="1600" dirty="0">
                <a:solidFill>
                  <a:schemeClr val="bg1">
                    <a:lumMod val="50000"/>
                  </a:schemeClr>
                </a:solidFill>
              </a:rPr>
              <a:t>/</a:t>
            </a:r>
            <a:r>
              <a:rPr lang="en-US" sz="1600" dirty="0" err="1">
                <a:solidFill>
                  <a:schemeClr val="bg1">
                    <a:lumMod val="50000"/>
                  </a:schemeClr>
                </a:solidFill>
              </a:rPr>
              <a:t>greenchemistry</a:t>
            </a:r>
            <a:r>
              <a:rPr lang="en-US" sz="1600" dirty="0">
                <a:solidFill>
                  <a:schemeClr val="bg1">
                    <a:lumMod val="50000"/>
                  </a:schemeClr>
                </a:solidFill>
              </a:rPr>
              <a:t>/presidential-green-chemistry-challenge-2010-greener-synthetic-pathways-award</a:t>
            </a:r>
          </a:p>
        </p:txBody>
      </p:sp>
      <p:pic>
        <p:nvPicPr>
          <p:cNvPr id="3" name="Picture 2">
            <a:extLst>
              <a:ext uri="{FF2B5EF4-FFF2-40B4-BE49-F238E27FC236}">
                <a16:creationId xmlns:a16="http://schemas.microsoft.com/office/drawing/2014/main" id="{C8034DE7-CCF3-425B-B51C-EA7AE069525D}"/>
              </a:ext>
            </a:extLst>
          </p:cNvPr>
          <p:cNvPicPr>
            <a:picLocks noChangeAspect="1"/>
          </p:cNvPicPr>
          <p:nvPr/>
        </p:nvPicPr>
        <p:blipFill>
          <a:blip r:embed="rId2"/>
          <a:stretch>
            <a:fillRect/>
          </a:stretch>
        </p:blipFill>
        <p:spPr>
          <a:xfrm>
            <a:off x="7673332" y="2368795"/>
            <a:ext cx="4240401" cy="2692654"/>
          </a:xfrm>
          <a:prstGeom prst="rect">
            <a:avLst/>
          </a:prstGeom>
        </p:spPr>
      </p:pic>
      <p:sp>
        <p:nvSpPr>
          <p:cNvPr id="4" name="TextBox 3">
            <a:extLst>
              <a:ext uri="{FF2B5EF4-FFF2-40B4-BE49-F238E27FC236}">
                <a16:creationId xmlns:a16="http://schemas.microsoft.com/office/drawing/2014/main" id="{779CA033-CF86-47D2-AFA2-273511D1EDC3}"/>
              </a:ext>
            </a:extLst>
          </p:cNvPr>
          <p:cNvSpPr txBox="1"/>
          <p:nvPr/>
        </p:nvSpPr>
        <p:spPr>
          <a:xfrm>
            <a:off x="8488399" y="5009789"/>
            <a:ext cx="2610266" cy="369332"/>
          </a:xfrm>
          <a:prstGeom prst="rect">
            <a:avLst/>
          </a:prstGeom>
          <a:noFill/>
        </p:spPr>
        <p:txBody>
          <a:bodyPr wrap="none" rtlCol="0">
            <a:spAutoFit/>
          </a:bodyPr>
          <a:lstStyle/>
          <a:p>
            <a:pPr algn="ctr"/>
            <a:r>
              <a:rPr lang="en-US" dirty="0"/>
              <a:t>propylene oxide molecule</a:t>
            </a:r>
          </a:p>
        </p:txBody>
      </p:sp>
      <p:sp>
        <p:nvSpPr>
          <p:cNvPr id="11" name="Rectangle 10">
            <a:extLst>
              <a:ext uri="{FF2B5EF4-FFF2-40B4-BE49-F238E27FC236}">
                <a16:creationId xmlns:a16="http://schemas.microsoft.com/office/drawing/2014/main" id="{E2C4A070-35D2-4889-8FD1-FFCD6055B6DE}"/>
              </a:ext>
            </a:extLst>
          </p:cNvPr>
          <p:cNvSpPr/>
          <p:nvPr/>
        </p:nvSpPr>
        <p:spPr>
          <a:xfrm>
            <a:off x="7945601" y="6418279"/>
            <a:ext cx="3862115" cy="276999"/>
          </a:xfrm>
          <a:prstGeom prst="rect">
            <a:avLst/>
          </a:prstGeom>
        </p:spPr>
        <p:txBody>
          <a:bodyPr wrap="square">
            <a:spAutoFit/>
          </a:bodyPr>
          <a:lstStyle/>
          <a:p>
            <a:pPr lvl="0"/>
            <a:r>
              <a:rPr lang="en-US" sz="1200" dirty="0">
                <a:solidFill>
                  <a:prstClr val="white">
                    <a:lumMod val="65000"/>
                  </a:prstClr>
                </a:solidFill>
              </a:rPr>
              <a:t>Image: Wikipedia, propylene oxide molecule, Author: </a:t>
            </a:r>
            <a:r>
              <a:rPr lang="en-US" sz="1200" dirty="0" err="1">
                <a:solidFill>
                  <a:prstClr val="white">
                    <a:lumMod val="65000"/>
                  </a:prstClr>
                </a:solidFill>
              </a:rPr>
              <a:t>Jynto</a:t>
            </a:r>
            <a:endParaRPr lang="en-US" sz="1200" dirty="0">
              <a:solidFill>
                <a:prstClr val="white">
                  <a:lumMod val="65000"/>
                </a:prstClr>
              </a:solidFill>
            </a:endParaRPr>
          </a:p>
        </p:txBody>
      </p:sp>
      <p:sp>
        <p:nvSpPr>
          <p:cNvPr id="12" name="Retângulo 5">
            <a:extLst>
              <a:ext uri="{FF2B5EF4-FFF2-40B4-BE49-F238E27FC236}">
                <a16:creationId xmlns:a16="http://schemas.microsoft.com/office/drawing/2014/main" id="{A1D4EF9B-5E72-4F81-A3AA-FA428A053987}"/>
              </a:ext>
            </a:extLst>
          </p:cNvPr>
          <p:cNvSpPr/>
          <p:nvPr/>
        </p:nvSpPr>
        <p:spPr>
          <a:xfrm>
            <a:off x="546559" y="2270737"/>
            <a:ext cx="6979475" cy="30304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2779DB-BC7F-4AEB-8BAF-28214887653A}"/>
              </a:ext>
            </a:extLst>
          </p:cNvPr>
          <p:cNvSpPr txBox="1"/>
          <p:nvPr/>
        </p:nvSpPr>
        <p:spPr>
          <a:xfrm>
            <a:off x="693857" y="536050"/>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3974798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8492" y="2505556"/>
            <a:ext cx="5089477" cy="2031325"/>
          </a:xfrm>
          <a:prstGeom prst="rect">
            <a:avLst/>
          </a:prstGeom>
          <a:noFill/>
        </p:spPr>
        <p:txBody>
          <a:bodyPr wrap="square" rtlCol="0">
            <a:spAutoFit/>
          </a:bodyPr>
          <a:lstStyle/>
          <a:p>
            <a:pPr>
              <a:spcBef>
                <a:spcPts val="600"/>
              </a:spcBef>
            </a:pPr>
            <a:r>
              <a:rPr lang="en-US" dirty="0"/>
              <a:t>A new catalyst developed by pharmaceutical companies Merck and </a:t>
            </a:r>
            <a:r>
              <a:rPr lang="en-US" dirty="0" err="1"/>
              <a:t>Codexis</a:t>
            </a:r>
            <a:r>
              <a:rPr lang="en-US" dirty="0"/>
              <a:t> for the green synthesis of </a:t>
            </a:r>
            <a:r>
              <a:rPr lang="en-US" dirty="0" err="1"/>
              <a:t>sitagliptin</a:t>
            </a:r>
            <a:r>
              <a:rPr lang="en-US" dirty="0"/>
              <a:t> - the active ingredient in the type 2 diabetes treatment Januvia™ - may also be useful in the manufacturing of other drugs. For example, recent clinical trial showed that it may help patients with acute coronary syndrome.</a:t>
            </a:r>
          </a:p>
        </p:txBody>
      </p:sp>
      <p:sp>
        <p:nvSpPr>
          <p:cNvPr id="3" name="TextBox 2"/>
          <p:cNvSpPr txBox="1"/>
          <p:nvPr/>
        </p:nvSpPr>
        <p:spPr>
          <a:xfrm>
            <a:off x="1061939" y="5847534"/>
            <a:ext cx="10125657" cy="338554"/>
          </a:xfrm>
          <a:prstGeom prst="rect">
            <a:avLst/>
          </a:prstGeom>
          <a:noFill/>
        </p:spPr>
        <p:txBody>
          <a:bodyPr wrap="none" rtlCol="0">
            <a:spAutoFit/>
          </a:bodyPr>
          <a:lstStyle/>
          <a:p>
            <a:pPr algn="ctr"/>
            <a:r>
              <a:rPr lang="en-US" sz="1600" dirty="0">
                <a:solidFill>
                  <a:schemeClr val="bg1">
                    <a:lumMod val="50000"/>
                  </a:schemeClr>
                </a:solidFill>
              </a:rPr>
              <a:t>https://</a:t>
            </a:r>
            <a:r>
              <a:rPr lang="en-US" sz="1600" dirty="0" err="1">
                <a:solidFill>
                  <a:schemeClr val="bg1">
                    <a:lumMod val="50000"/>
                  </a:schemeClr>
                </a:solidFill>
              </a:rPr>
              <a:t>www.epa.gov</a:t>
            </a:r>
            <a:r>
              <a:rPr lang="en-US" sz="1600" dirty="0">
                <a:solidFill>
                  <a:schemeClr val="bg1">
                    <a:lumMod val="50000"/>
                  </a:schemeClr>
                </a:solidFill>
              </a:rPr>
              <a:t>/</a:t>
            </a:r>
            <a:r>
              <a:rPr lang="en-US" sz="1600" dirty="0" err="1">
                <a:solidFill>
                  <a:schemeClr val="bg1">
                    <a:lumMod val="50000"/>
                  </a:schemeClr>
                </a:solidFill>
              </a:rPr>
              <a:t>greenchemistry</a:t>
            </a:r>
            <a:r>
              <a:rPr lang="en-US" sz="1600" dirty="0">
                <a:solidFill>
                  <a:schemeClr val="bg1">
                    <a:lumMod val="50000"/>
                  </a:schemeClr>
                </a:solidFill>
              </a:rPr>
              <a:t>/presidential-green-chemistry-challenge-2010-greener-reaction-conditions-award</a:t>
            </a:r>
          </a:p>
        </p:txBody>
      </p:sp>
      <p:pic>
        <p:nvPicPr>
          <p:cNvPr id="5" name="Picture 4">
            <a:extLst>
              <a:ext uri="{FF2B5EF4-FFF2-40B4-BE49-F238E27FC236}">
                <a16:creationId xmlns:a16="http://schemas.microsoft.com/office/drawing/2014/main" id="{64150F8D-F822-44E4-9505-DFF035C2FCD9}"/>
              </a:ext>
            </a:extLst>
          </p:cNvPr>
          <p:cNvPicPr>
            <a:picLocks noChangeAspect="1"/>
          </p:cNvPicPr>
          <p:nvPr/>
        </p:nvPicPr>
        <p:blipFill>
          <a:blip r:embed="rId2"/>
          <a:stretch>
            <a:fillRect/>
          </a:stretch>
        </p:blipFill>
        <p:spPr>
          <a:xfrm>
            <a:off x="6623221" y="2073418"/>
            <a:ext cx="4876800" cy="2895600"/>
          </a:xfrm>
          <a:prstGeom prst="rect">
            <a:avLst/>
          </a:prstGeom>
        </p:spPr>
      </p:pic>
      <p:sp>
        <p:nvSpPr>
          <p:cNvPr id="6" name="TextBox 5">
            <a:extLst>
              <a:ext uri="{FF2B5EF4-FFF2-40B4-BE49-F238E27FC236}">
                <a16:creationId xmlns:a16="http://schemas.microsoft.com/office/drawing/2014/main" id="{ABC3A7E7-37E2-46F9-A0E9-2270BE79B8CB}"/>
              </a:ext>
            </a:extLst>
          </p:cNvPr>
          <p:cNvSpPr txBox="1"/>
          <p:nvPr/>
        </p:nvSpPr>
        <p:spPr>
          <a:xfrm>
            <a:off x="8511951" y="4819415"/>
            <a:ext cx="1099340" cy="369332"/>
          </a:xfrm>
          <a:prstGeom prst="rect">
            <a:avLst/>
          </a:prstGeom>
          <a:noFill/>
        </p:spPr>
        <p:txBody>
          <a:bodyPr wrap="none" rtlCol="0">
            <a:spAutoFit/>
          </a:bodyPr>
          <a:lstStyle/>
          <a:p>
            <a:pPr algn="ctr"/>
            <a:r>
              <a:rPr lang="en-US" dirty="0" err="1"/>
              <a:t>sitagliptin</a:t>
            </a:r>
            <a:endParaRPr lang="en-US" dirty="0"/>
          </a:p>
        </p:txBody>
      </p:sp>
      <p:sp>
        <p:nvSpPr>
          <p:cNvPr id="10" name="Rectangle 9">
            <a:extLst>
              <a:ext uri="{FF2B5EF4-FFF2-40B4-BE49-F238E27FC236}">
                <a16:creationId xmlns:a16="http://schemas.microsoft.com/office/drawing/2014/main" id="{13BC7955-B30A-43B8-B1C4-638F74CBBA13}"/>
              </a:ext>
            </a:extLst>
          </p:cNvPr>
          <p:cNvSpPr/>
          <p:nvPr/>
        </p:nvSpPr>
        <p:spPr>
          <a:xfrm>
            <a:off x="8511951" y="6382394"/>
            <a:ext cx="3377311" cy="276999"/>
          </a:xfrm>
          <a:prstGeom prst="rect">
            <a:avLst/>
          </a:prstGeom>
        </p:spPr>
        <p:txBody>
          <a:bodyPr wrap="square">
            <a:spAutoFit/>
          </a:bodyPr>
          <a:lstStyle/>
          <a:p>
            <a:pPr lvl="0"/>
            <a:r>
              <a:rPr lang="en-US" sz="1200" dirty="0">
                <a:solidFill>
                  <a:prstClr val="white">
                    <a:lumMod val="65000"/>
                  </a:prstClr>
                </a:solidFill>
              </a:rPr>
              <a:t>Image: Wikipedia, </a:t>
            </a:r>
            <a:r>
              <a:rPr lang="en-US" sz="1200" dirty="0" err="1">
                <a:solidFill>
                  <a:prstClr val="white">
                    <a:lumMod val="65000"/>
                  </a:prstClr>
                </a:solidFill>
              </a:rPr>
              <a:t>sitagliptin</a:t>
            </a:r>
            <a:r>
              <a:rPr lang="en-US" sz="1200" dirty="0">
                <a:solidFill>
                  <a:prstClr val="white">
                    <a:lumMod val="65000"/>
                  </a:prstClr>
                </a:solidFill>
              </a:rPr>
              <a:t>, Author: </a:t>
            </a:r>
            <a:r>
              <a:rPr lang="en-US" sz="1200" dirty="0" err="1">
                <a:solidFill>
                  <a:prstClr val="white">
                    <a:lumMod val="65000"/>
                  </a:prstClr>
                </a:solidFill>
              </a:rPr>
              <a:t>NEUROtiker</a:t>
            </a:r>
            <a:endParaRPr lang="en-US" sz="1200" dirty="0">
              <a:solidFill>
                <a:prstClr val="white">
                  <a:lumMod val="65000"/>
                </a:prstClr>
              </a:solidFill>
            </a:endParaRPr>
          </a:p>
        </p:txBody>
      </p:sp>
      <p:sp>
        <p:nvSpPr>
          <p:cNvPr id="11" name="Retângulo 5">
            <a:extLst>
              <a:ext uri="{FF2B5EF4-FFF2-40B4-BE49-F238E27FC236}">
                <a16:creationId xmlns:a16="http://schemas.microsoft.com/office/drawing/2014/main" id="{A1D4EF9B-5E72-4F81-A3AA-FA428A053987}"/>
              </a:ext>
            </a:extLst>
          </p:cNvPr>
          <p:cNvSpPr/>
          <p:nvPr/>
        </p:nvSpPr>
        <p:spPr>
          <a:xfrm>
            <a:off x="791570" y="2302252"/>
            <a:ext cx="5404514" cy="23516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AD4A59-CEAE-433A-B0BD-77500DBBA21A}"/>
              </a:ext>
            </a:extLst>
          </p:cNvPr>
          <p:cNvSpPr txBox="1"/>
          <p:nvPr/>
        </p:nvSpPr>
        <p:spPr>
          <a:xfrm>
            <a:off x="791570" y="568622"/>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1090744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390" y="2340819"/>
            <a:ext cx="5633476" cy="2862322"/>
          </a:xfrm>
          <a:prstGeom prst="rect">
            <a:avLst/>
          </a:prstGeom>
        </p:spPr>
        <p:txBody>
          <a:bodyPr wrap="square">
            <a:spAutoFit/>
          </a:bodyPr>
          <a:lstStyle/>
          <a:p>
            <a:pPr>
              <a:spcBef>
                <a:spcPts val="600"/>
              </a:spcBef>
            </a:pPr>
            <a:r>
              <a:rPr lang="en-US" dirty="0">
                <a:effectLst/>
              </a:rPr>
              <a:t>An example of green catalysts with the potential to reduce the pharmaceutical industry’s</a:t>
            </a:r>
            <a:r>
              <a:rPr lang="en-US" dirty="0"/>
              <a:t> </a:t>
            </a:r>
            <a:r>
              <a:rPr lang="en-US" dirty="0">
                <a:effectLst/>
              </a:rPr>
              <a:t>environmental impact is the powerful series of tetra-</a:t>
            </a:r>
            <a:r>
              <a:rPr lang="en-US" dirty="0" err="1">
                <a:effectLst/>
              </a:rPr>
              <a:t>amido</a:t>
            </a:r>
            <a:r>
              <a:rPr lang="en-US" dirty="0">
                <a:effectLst/>
              </a:rPr>
              <a:t> macrocyclic ligand (TAML) catalysts modelled on natural peroxidase enzymes developed by Terry Collins of Carnegie Mellon University.</a:t>
            </a:r>
            <a:r>
              <a:rPr lang="en-US" dirty="0"/>
              <a:t> </a:t>
            </a:r>
            <a:r>
              <a:rPr lang="en-US" dirty="0">
                <a:effectLst/>
              </a:rPr>
              <a:t>Collins thinks that using the catalysts at a late stage in the sewage treatment process would allow them to break down a wide variety of chemical residues</a:t>
            </a:r>
            <a:r>
              <a:rPr lang="en-US" dirty="0"/>
              <a:t> -</a:t>
            </a:r>
            <a:r>
              <a:rPr lang="en-US" dirty="0">
                <a:effectLst/>
              </a:rPr>
              <a:t> including those from Lipitor, Prozac, Zoloft, the contraceptive pill, and more - before they enter the environment.</a:t>
            </a:r>
          </a:p>
        </p:txBody>
      </p:sp>
      <p:sp>
        <p:nvSpPr>
          <p:cNvPr id="3" name="TextBox 2"/>
          <p:cNvSpPr txBox="1"/>
          <p:nvPr/>
        </p:nvSpPr>
        <p:spPr>
          <a:xfrm>
            <a:off x="1784884" y="5908158"/>
            <a:ext cx="8579336" cy="338554"/>
          </a:xfrm>
          <a:prstGeom prst="rect">
            <a:avLst/>
          </a:prstGeom>
          <a:noFill/>
        </p:spPr>
        <p:txBody>
          <a:bodyPr wrap="none" rtlCol="0">
            <a:spAutoFit/>
          </a:bodyPr>
          <a:lstStyle/>
          <a:p>
            <a:pPr algn="ctr"/>
            <a:r>
              <a:rPr lang="en-US" sz="1600" dirty="0">
                <a:solidFill>
                  <a:schemeClr val="bg1">
                    <a:lumMod val="50000"/>
                  </a:schemeClr>
                </a:solidFill>
              </a:rPr>
              <a:t>https://</a:t>
            </a:r>
            <a:r>
              <a:rPr lang="en-US" sz="1600" dirty="0" err="1">
                <a:solidFill>
                  <a:schemeClr val="bg1">
                    <a:lumMod val="50000"/>
                  </a:schemeClr>
                </a:solidFill>
              </a:rPr>
              <a:t>www.epa.gov</a:t>
            </a:r>
            <a:r>
              <a:rPr lang="en-US" sz="1600" dirty="0">
                <a:solidFill>
                  <a:schemeClr val="bg1">
                    <a:lumMod val="50000"/>
                  </a:schemeClr>
                </a:solidFill>
              </a:rPr>
              <a:t>/</a:t>
            </a:r>
            <a:r>
              <a:rPr lang="en-US" sz="1600" dirty="0" err="1">
                <a:solidFill>
                  <a:schemeClr val="bg1">
                    <a:lumMod val="50000"/>
                  </a:schemeClr>
                </a:solidFill>
              </a:rPr>
              <a:t>greenchemistry</a:t>
            </a:r>
            <a:r>
              <a:rPr lang="en-US" sz="1600" dirty="0">
                <a:solidFill>
                  <a:schemeClr val="bg1">
                    <a:lumMod val="50000"/>
                  </a:schemeClr>
                </a:solidFill>
              </a:rPr>
              <a:t>/presidential-green-chemistry-challenge-1999-academic-award</a:t>
            </a:r>
          </a:p>
        </p:txBody>
      </p:sp>
      <p:sp>
        <p:nvSpPr>
          <p:cNvPr id="7" name="TextBox 6">
            <a:extLst>
              <a:ext uri="{FF2B5EF4-FFF2-40B4-BE49-F238E27FC236}">
                <a16:creationId xmlns:a16="http://schemas.microsoft.com/office/drawing/2014/main" id="{0256325B-7E10-4B0E-B603-0E0E4844BBA4}"/>
              </a:ext>
            </a:extLst>
          </p:cNvPr>
          <p:cNvSpPr txBox="1"/>
          <p:nvPr/>
        </p:nvSpPr>
        <p:spPr>
          <a:xfrm>
            <a:off x="6456908" y="6503467"/>
            <a:ext cx="5717061" cy="276999"/>
          </a:xfrm>
          <a:prstGeom prst="rect">
            <a:avLst/>
          </a:prstGeom>
          <a:noFill/>
        </p:spPr>
        <p:txBody>
          <a:bodyPr wrap="square" rtlCol="0">
            <a:spAutoFit/>
          </a:bodyPr>
          <a:lstStyle/>
          <a:p>
            <a:r>
              <a:rPr lang="en-US" sz="1200" dirty="0">
                <a:solidFill>
                  <a:schemeClr val="bg1">
                    <a:lumMod val="50000"/>
                  </a:schemeClr>
                </a:solidFill>
              </a:rPr>
              <a:t>Image: </a:t>
            </a:r>
            <a:r>
              <a:rPr lang="en-US" sz="1200" dirty="0" err="1">
                <a:solidFill>
                  <a:schemeClr val="bg1">
                    <a:lumMod val="50000"/>
                  </a:schemeClr>
                </a:solidFill>
              </a:rPr>
              <a:t>Wikicommons</a:t>
            </a:r>
            <a:r>
              <a:rPr lang="en-US" sz="1200" dirty="0">
                <a:solidFill>
                  <a:schemeClr val="bg1">
                    <a:lumMod val="50000"/>
                  </a:schemeClr>
                </a:solidFill>
              </a:rPr>
              <a:t>, Pipes of the Minsk sewage treatment plant, Author: Homoatrox</a:t>
            </a:r>
          </a:p>
        </p:txBody>
      </p:sp>
      <p:pic>
        <p:nvPicPr>
          <p:cNvPr id="9" name="Picture 8">
            <a:extLst>
              <a:ext uri="{FF2B5EF4-FFF2-40B4-BE49-F238E27FC236}">
                <a16:creationId xmlns:a16="http://schemas.microsoft.com/office/drawing/2014/main" id="{11FC92D8-4FCA-4A8B-A383-491516908B58}"/>
              </a:ext>
            </a:extLst>
          </p:cNvPr>
          <p:cNvPicPr>
            <a:picLocks noChangeAspect="1"/>
          </p:cNvPicPr>
          <p:nvPr/>
        </p:nvPicPr>
        <p:blipFill>
          <a:blip r:embed="rId2"/>
          <a:stretch>
            <a:fillRect/>
          </a:stretch>
        </p:blipFill>
        <p:spPr>
          <a:xfrm>
            <a:off x="6919784" y="2096798"/>
            <a:ext cx="4484130" cy="3363098"/>
          </a:xfrm>
          <a:prstGeom prst="rect">
            <a:avLst/>
          </a:prstGeom>
          <a:ln w="57150">
            <a:solidFill>
              <a:srgbClr val="002060"/>
            </a:solidFill>
          </a:ln>
        </p:spPr>
      </p:pic>
      <p:sp>
        <p:nvSpPr>
          <p:cNvPr id="10" name="Retângulo 5">
            <a:extLst>
              <a:ext uri="{FF2B5EF4-FFF2-40B4-BE49-F238E27FC236}">
                <a16:creationId xmlns:a16="http://schemas.microsoft.com/office/drawing/2014/main" id="{A1D4EF9B-5E72-4F81-A3AA-FA428A053987}"/>
              </a:ext>
            </a:extLst>
          </p:cNvPr>
          <p:cNvSpPr/>
          <p:nvPr/>
        </p:nvSpPr>
        <p:spPr>
          <a:xfrm>
            <a:off x="923658" y="2303221"/>
            <a:ext cx="5687208" cy="299675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ED5B91-8552-463E-A2BA-92B8DFA82AB5}"/>
              </a:ext>
            </a:extLst>
          </p:cNvPr>
          <p:cNvSpPr txBox="1"/>
          <p:nvPr/>
        </p:nvSpPr>
        <p:spPr>
          <a:xfrm>
            <a:off x="798748" y="611288"/>
            <a:ext cx="1972271"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Catalysis</a:t>
            </a:r>
          </a:p>
        </p:txBody>
      </p:sp>
    </p:spTree>
    <p:extLst>
      <p:ext uri="{BB962C8B-B14F-4D97-AF65-F5344CB8AC3E}">
        <p14:creationId xmlns:p14="http://schemas.microsoft.com/office/powerpoint/2010/main" val="363713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341" y="514911"/>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
        <p:nvSpPr>
          <p:cNvPr id="5" name="Rectangle 4"/>
          <p:cNvSpPr/>
          <p:nvPr/>
        </p:nvSpPr>
        <p:spPr>
          <a:xfrm>
            <a:off x="1649681" y="3106823"/>
            <a:ext cx="8892639" cy="1200329"/>
          </a:xfrm>
          <a:prstGeom prst="rect">
            <a:avLst/>
          </a:prstGeom>
        </p:spPr>
        <p:txBody>
          <a:bodyPr wrap="square">
            <a:spAutoFit/>
          </a:bodyPr>
          <a:lstStyle/>
          <a:p>
            <a:pPr algn="ctr"/>
            <a:r>
              <a:rPr lang="en-US" altLang="en-US" sz="2400" dirty="0">
                <a:ea typeface="ＭＳ Ｐゴシック" charset="-128"/>
              </a:rPr>
              <a:t>Chemical products should be designed so that at the end of their function they do not persist in the environment and instead break down into innocuous degradation products.</a:t>
            </a:r>
            <a:endParaRPr lang="en-US" sz="2400" dirty="0"/>
          </a:p>
        </p:txBody>
      </p:sp>
    </p:spTree>
    <p:extLst>
      <p:ext uri="{BB962C8B-B14F-4D97-AF65-F5344CB8AC3E}">
        <p14:creationId xmlns:p14="http://schemas.microsoft.com/office/powerpoint/2010/main" val="4045683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809344" y="1585314"/>
            <a:ext cx="9273994" cy="4370940"/>
          </a:xfrm>
        </p:spPr>
        <p:txBody>
          <a:bodyPr wrap="square">
            <a:spAutoFit/>
          </a:bodyPr>
          <a:lstStyle/>
          <a:p>
            <a:pPr marL="0" indent="0">
              <a:buNone/>
            </a:pPr>
            <a:r>
              <a:rPr lang="en-US" altLang="x-none" sz="2400" b="1" dirty="0"/>
              <a:t>Early examples: </a:t>
            </a:r>
          </a:p>
          <a:p>
            <a:pPr marL="0" indent="0">
              <a:buNone/>
            </a:pPr>
            <a:endParaRPr lang="en-US" altLang="x-none" sz="1000" b="1" dirty="0"/>
          </a:p>
          <a:p>
            <a:pPr lvl="1"/>
            <a:r>
              <a:rPr lang="en-US" altLang="x-none" dirty="0"/>
              <a:t>Sulfonated detergents</a:t>
            </a:r>
          </a:p>
          <a:p>
            <a:pPr lvl="2"/>
            <a:r>
              <a:rPr lang="en-US" altLang="x-none" sz="2200" dirty="0"/>
              <a:t>Alkylbenzene sulfonates – 1950’s &amp; 60’s	</a:t>
            </a:r>
          </a:p>
          <a:p>
            <a:pPr lvl="2"/>
            <a:r>
              <a:rPr lang="en-US" altLang="x-none" sz="2200" dirty="0"/>
              <a:t>Foam in sewage plants, rivers, and streams</a:t>
            </a:r>
          </a:p>
          <a:p>
            <a:pPr lvl="2"/>
            <a:r>
              <a:rPr lang="en-US" altLang="x-none" sz="2200" dirty="0"/>
              <a:t>Persistence was due to long alkyl chain</a:t>
            </a:r>
          </a:p>
          <a:p>
            <a:pPr lvl="2"/>
            <a:r>
              <a:rPr lang="en-US" altLang="x-none" sz="2200" dirty="0"/>
              <a:t>Introduction of an alkene group into the chain increased degradation</a:t>
            </a:r>
          </a:p>
          <a:p>
            <a:pPr lvl="1"/>
            <a:r>
              <a:rPr lang="en-US" altLang="x-none" dirty="0"/>
              <a:t>Chlorofluorocarbons (CFCs)</a:t>
            </a:r>
          </a:p>
          <a:p>
            <a:pPr lvl="2"/>
            <a:r>
              <a:rPr lang="en-US" altLang="x-none" sz="2200" dirty="0"/>
              <a:t>Do not break down, persist in atmosphere and contribute to destruction of the ozone layer.</a:t>
            </a:r>
          </a:p>
          <a:p>
            <a:pPr lvl="1"/>
            <a:r>
              <a:rPr lang="en-US" altLang="x-none" dirty="0"/>
              <a:t>DDT</a:t>
            </a:r>
          </a:p>
          <a:p>
            <a:pPr lvl="2"/>
            <a:r>
              <a:rPr lang="en-US" altLang="x-none" sz="2200" dirty="0"/>
              <a:t>Bioaccumulate and cause thinning of egg shells</a:t>
            </a:r>
          </a:p>
        </p:txBody>
      </p:sp>
      <p:sp>
        <p:nvSpPr>
          <p:cNvPr id="6" name="TextBox 5">
            <a:extLst>
              <a:ext uri="{FF2B5EF4-FFF2-40B4-BE49-F238E27FC236}">
                <a16:creationId xmlns:a16="http://schemas.microsoft.com/office/drawing/2014/main" id="{C146B890-14DA-41FA-98EA-0AD59F95CE47}"/>
              </a:ext>
            </a:extLst>
          </p:cNvPr>
          <p:cNvSpPr txBox="1"/>
          <p:nvPr/>
        </p:nvSpPr>
        <p:spPr>
          <a:xfrm>
            <a:off x="736192" y="547803"/>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Tree>
    <p:extLst>
      <p:ext uri="{BB962C8B-B14F-4D97-AF65-F5344CB8AC3E}">
        <p14:creationId xmlns:p14="http://schemas.microsoft.com/office/powerpoint/2010/main" val="4184140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293" y="2009980"/>
            <a:ext cx="7756738" cy="3611245"/>
          </a:xfrm>
        </p:spPr>
        <p:txBody>
          <a:bodyPr wrap="square">
            <a:spAutoFit/>
          </a:bodyPr>
          <a:lstStyle/>
          <a:p>
            <a:pPr marL="0" indent="0">
              <a:buNone/>
            </a:pPr>
            <a:r>
              <a:rPr lang="en-US" sz="1800" b="1" dirty="0"/>
              <a:t>Conventional plasticizers, such as </a:t>
            </a:r>
            <a:r>
              <a:rPr lang="en-US" sz="1800" b="1" dirty="0" err="1"/>
              <a:t>DiNP</a:t>
            </a:r>
            <a:r>
              <a:rPr lang="en-US" sz="1800" b="1" dirty="0"/>
              <a:t>, are an additive used to soften plastics:</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pPr marL="0" indent="0">
              <a:buNone/>
            </a:pPr>
            <a:endParaRPr lang="en-US" sz="1800" dirty="0"/>
          </a:p>
          <a:p>
            <a:pPr marL="442913"/>
            <a:r>
              <a:rPr lang="en-US" sz="1800" dirty="0" err="1"/>
              <a:t>DiNP</a:t>
            </a:r>
            <a:r>
              <a:rPr lang="en-US" sz="1800" dirty="0"/>
              <a:t> exposure has been linked to liver toxicity, endocrine disruption, and carcinogenicity.</a:t>
            </a:r>
          </a:p>
          <a:p>
            <a:pPr marL="442913"/>
            <a:r>
              <a:rPr lang="en-US" sz="1800" dirty="0"/>
              <a:t>The additives persist in the environment.</a:t>
            </a:r>
          </a:p>
        </p:txBody>
      </p:sp>
      <p:pic>
        <p:nvPicPr>
          <p:cNvPr id="4" name="Picture 3"/>
          <p:cNvPicPr>
            <a:picLocks noChangeAspect="1"/>
          </p:cNvPicPr>
          <p:nvPr/>
        </p:nvPicPr>
        <p:blipFill>
          <a:blip r:embed="rId3"/>
          <a:stretch>
            <a:fillRect/>
          </a:stretch>
        </p:blipFill>
        <p:spPr>
          <a:xfrm>
            <a:off x="6161947" y="2557170"/>
            <a:ext cx="3694664" cy="2002269"/>
          </a:xfrm>
          <a:prstGeom prst="rect">
            <a:avLst/>
          </a:prstGeom>
        </p:spPr>
      </p:pic>
      <p:sp>
        <p:nvSpPr>
          <p:cNvPr id="7" name="Rectangle 6"/>
          <p:cNvSpPr/>
          <p:nvPr/>
        </p:nvSpPr>
        <p:spPr>
          <a:xfrm>
            <a:off x="737629" y="1454378"/>
            <a:ext cx="3156120" cy="461665"/>
          </a:xfrm>
          <a:prstGeom prst="rect">
            <a:avLst/>
          </a:prstGeom>
        </p:spPr>
        <p:txBody>
          <a:bodyPr wrap="none">
            <a:spAutoFit/>
          </a:bodyPr>
          <a:lstStyle/>
          <a:p>
            <a:pPr marL="91440" algn="ctr">
              <a:spcBef>
                <a:spcPct val="0"/>
              </a:spcBef>
            </a:pPr>
            <a:r>
              <a:rPr lang="en-US" altLang="x-none" sz="2400" b="1" dirty="0">
                <a:solidFill>
                  <a:srgbClr val="002060"/>
                </a:solidFill>
              </a:rPr>
              <a:t>Case study: </a:t>
            </a:r>
            <a:r>
              <a:rPr lang="en-US" altLang="x-none" sz="2400" dirty="0">
                <a:solidFill>
                  <a:srgbClr val="002060"/>
                </a:solidFill>
              </a:rPr>
              <a:t>Plasticizers</a:t>
            </a:r>
          </a:p>
        </p:txBody>
      </p:sp>
      <p:sp>
        <p:nvSpPr>
          <p:cNvPr id="6" name="TextBox 5"/>
          <p:cNvSpPr txBox="1"/>
          <p:nvPr/>
        </p:nvSpPr>
        <p:spPr>
          <a:xfrm>
            <a:off x="485761" y="2799939"/>
            <a:ext cx="3659856" cy="2031325"/>
          </a:xfrm>
          <a:prstGeom prst="rect">
            <a:avLst/>
          </a:prstGeom>
          <a:noFill/>
        </p:spPr>
        <p:txBody>
          <a:bodyPr wrap="square" rtlCol="0">
            <a:spAutoFit/>
          </a:bodyPr>
          <a:lstStyle/>
          <a:p>
            <a:r>
              <a:rPr lang="en-US" dirty="0"/>
              <a:t>Plasticizers for plastics are additives, most commonly phthalate esters in PVC applications. Almost 90% of plasticizers are used in PVC, giving this material improved flexibility and durability. The majority of PVC is used to produce films and cables.</a:t>
            </a:r>
          </a:p>
        </p:txBody>
      </p:sp>
      <p:sp>
        <p:nvSpPr>
          <p:cNvPr id="2" name="Rectangle 1">
            <a:extLst>
              <a:ext uri="{FF2B5EF4-FFF2-40B4-BE49-F238E27FC236}">
                <a16:creationId xmlns:a16="http://schemas.microsoft.com/office/drawing/2014/main" id="{EDBE40C6-4520-472A-B21B-9CDEDB253B58}"/>
              </a:ext>
            </a:extLst>
          </p:cNvPr>
          <p:cNvSpPr/>
          <p:nvPr/>
        </p:nvSpPr>
        <p:spPr>
          <a:xfrm>
            <a:off x="4253292" y="2009980"/>
            <a:ext cx="7552706" cy="36112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621658-21B2-4DA2-8920-6F38DCBDECE4}"/>
              </a:ext>
            </a:extLst>
          </p:cNvPr>
          <p:cNvSpPr txBox="1"/>
          <p:nvPr/>
        </p:nvSpPr>
        <p:spPr>
          <a:xfrm>
            <a:off x="737629" y="523093"/>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Tree>
    <p:extLst>
      <p:ext uri="{BB962C8B-B14F-4D97-AF65-F5344CB8AC3E}">
        <p14:creationId xmlns:p14="http://schemas.microsoft.com/office/powerpoint/2010/main" val="38331234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3253522"/>
            <a:ext cx="10768496" cy="769441"/>
          </a:xfrm>
          <a:prstGeom prst="rect">
            <a:avLst/>
          </a:prstGeom>
        </p:spPr>
        <p:txBody>
          <a:bodyPr wrap="square">
            <a:spAutoFit/>
          </a:bodyPr>
          <a:lstStyle/>
          <a:p>
            <a:r>
              <a:rPr lang="en-US" sz="2400" b="1" dirty="0">
                <a:solidFill>
                  <a:srgbClr val="00B050"/>
                </a:solidFill>
                <a:cs typeface="ＭＳ Ｐゴシック" pitchFamily="-106" charset="-128"/>
              </a:rPr>
              <a:t>Green chemistry </a:t>
            </a:r>
            <a:r>
              <a:rPr lang="en-US" sz="2400" dirty="0">
                <a:cs typeface="ＭＳ Ｐゴシック" pitchFamily="-106" charset="-128"/>
              </a:rPr>
              <a:t>focuses on reducing risk by reducing hazard.</a:t>
            </a:r>
          </a:p>
          <a:p>
            <a:pPr marL="530225" indent="-176213"/>
            <a:r>
              <a:rPr lang="en-US" sz="2000" dirty="0">
                <a:cs typeface="ＭＳ Ｐゴシック" pitchFamily="-106" charset="-128"/>
              </a:rPr>
              <a:t>-  If there is no hazard, exposure becomes irrelevant.</a:t>
            </a:r>
            <a:endParaRPr lang="en-US" sz="2000" dirty="0"/>
          </a:p>
        </p:txBody>
      </p:sp>
      <p:sp>
        <p:nvSpPr>
          <p:cNvPr id="14" name="TextBox 13"/>
          <p:cNvSpPr txBox="1"/>
          <p:nvPr/>
        </p:nvSpPr>
        <p:spPr>
          <a:xfrm>
            <a:off x="838200" y="1661270"/>
            <a:ext cx="10452652" cy="1523494"/>
          </a:xfrm>
          <a:prstGeom prst="rect">
            <a:avLst/>
          </a:prstGeom>
          <a:noFill/>
        </p:spPr>
        <p:txBody>
          <a:bodyPr wrap="square" rtlCol="0">
            <a:spAutoFit/>
          </a:bodyPr>
          <a:lstStyle/>
          <a:p>
            <a:r>
              <a:rPr lang="en-US" sz="2400" b="1" dirty="0"/>
              <a:t>The traditional approach </a:t>
            </a:r>
            <a:r>
              <a:rPr lang="en-US" sz="2400" dirty="0"/>
              <a:t>to hazards focuses on reducing risk by minimizing exposure.</a:t>
            </a:r>
          </a:p>
          <a:p>
            <a:endParaRPr lang="en-US" sz="500" dirty="0"/>
          </a:p>
          <a:p>
            <a:pPr marL="536575" indent="-177800"/>
            <a:r>
              <a:rPr lang="en-US" sz="2000" dirty="0"/>
              <a:t>-  For example, wearing personal protective equipment or space ventilation if the chemical is volatile.</a:t>
            </a:r>
          </a:p>
        </p:txBody>
      </p:sp>
      <p:sp>
        <p:nvSpPr>
          <p:cNvPr id="9" name="Rectangle 3"/>
          <p:cNvSpPr txBox="1">
            <a:spLocks noChangeArrowheads="1"/>
          </p:cNvSpPr>
          <p:nvPr/>
        </p:nvSpPr>
        <p:spPr>
          <a:xfrm>
            <a:off x="2446258" y="4300453"/>
            <a:ext cx="7112000" cy="1795547"/>
          </a:xfrm>
          <a:prstGeom prst="rect">
            <a:avLst/>
          </a:prstGeom>
          <a:noFill/>
          <a:ln w="38100">
            <a:solidFill>
              <a:srgbClr val="006F88"/>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buFont typeface="Monotype Sorts" charset="0"/>
              <a:buNone/>
            </a:pPr>
            <a:r>
              <a:rPr lang="en-US" sz="4000" dirty="0">
                <a:latin typeface="Calibri" charset="0"/>
              </a:rPr>
              <a:t>Risk =  Hazard </a:t>
            </a:r>
            <a:r>
              <a:rPr lang="en-US" sz="4000" dirty="0">
                <a:solidFill>
                  <a:schemeClr val="accent6">
                    <a:lumMod val="75000"/>
                  </a:schemeClr>
                </a:solidFill>
                <a:latin typeface="Calibri" charset="0"/>
              </a:rPr>
              <a:t>x</a:t>
            </a:r>
            <a:r>
              <a:rPr lang="en-US" sz="4000" dirty="0">
                <a:latin typeface="Calibri" charset="0"/>
              </a:rPr>
              <a:t> Exposure</a:t>
            </a:r>
          </a:p>
          <a:p>
            <a:pPr algn="ctr">
              <a:buFont typeface="Monotype Sorts" charset="0"/>
              <a:buNone/>
            </a:pPr>
            <a:endParaRPr lang="en-US" sz="2000" dirty="0">
              <a:latin typeface="Calibri" charset="0"/>
            </a:endParaRPr>
          </a:p>
          <a:p>
            <a:pPr algn="ctr">
              <a:buFont typeface="Monotype Sorts" charset="0"/>
              <a:buNone/>
            </a:pPr>
            <a:r>
              <a:rPr lang="en-US" dirty="0">
                <a:solidFill>
                  <a:srgbClr val="008000"/>
                </a:solidFill>
                <a:latin typeface="Calibri" charset="0"/>
              </a:rPr>
              <a:t>Green chemistry </a:t>
            </a:r>
            <a:r>
              <a:rPr lang="en-US" dirty="0">
                <a:latin typeface="Calibri" charset="0"/>
              </a:rPr>
              <a:t>and engineering focus on reducing risk by </a:t>
            </a:r>
            <a:r>
              <a:rPr lang="en-US" dirty="0">
                <a:solidFill>
                  <a:schemeClr val="accent6">
                    <a:lumMod val="75000"/>
                  </a:schemeClr>
                </a:solidFill>
                <a:latin typeface="Calibri" charset="0"/>
              </a:rPr>
              <a:t>reducing hazard.</a:t>
            </a:r>
          </a:p>
        </p:txBody>
      </p:sp>
      <p:sp>
        <p:nvSpPr>
          <p:cNvPr id="2" name="Down Arrow 1"/>
          <p:cNvSpPr/>
          <p:nvPr/>
        </p:nvSpPr>
        <p:spPr>
          <a:xfrm>
            <a:off x="3233531" y="4426226"/>
            <a:ext cx="119270" cy="357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662037" y="4432853"/>
            <a:ext cx="119270" cy="357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19E4F49-0D84-8844-99D6-1FD1C19A86F9}"/>
              </a:ext>
            </a:extLst>
          </p:cNvPr>
          <p:cNvSpPr>
            <a:spLocks noGrp="1"/>
          </p:cNvSpPr>
          <p:nvPr>
            <p:ph type="title"/>
          </p:nvPr>
        </p:nvSpPr>
        <p:spPr/>
        <p:txBody>
          <a:bodyPr>
            <a:normAutofit/>
          </a:bodyPr>
          <a:lstStyle/>
          <a:p>
            <a:r>
              <a:rPr lang="en-US" sz="4000" dirty="0">
                <a:latin typeface="+mn-lt"/>
              </a:rPr>
              <a:t>Benefits of Green Chemistry?</a:t>
            </a:r>
          </a:p>
        </p:txBody>
      </p:sp>
    </p:spTree>
    <p:extLst>
      <p:ext uri="{BB962C8B-B14F-4D97-AF65-F5344CB8AC3E}">
        <p14:creationId xmlns:p14="http://schemas.microsoft.com/office/powerpoint/2010/main" val="20824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0793" y="1974275"/>
            <a:ext cx="8134350" cy="4308872"/>
          </a:xfrm>
          <a:prstGeom prst="rect">
            <a:avLst/>
          </a:prstGeom>
        </p:spPr>
        <p:txBody>
          <a:bodyPr wrap="square">
            <a:spAutoFit/>
          </a:bodyPr>
          <a:lstStyle/>
          <a:p>
            <a:r>
              <a:rPr lang="en-US" b="1" dirty="0"/>
              <a:t>Alternative plasticizers, such as isosorbide </a:t>
            </a:r>
            <a:r>
              <a:rPr lang="en-US" b="1" dirty="0" err="1"/>
              <a:t>diester</a:t>
            </a:r>
            <a:r>
              <a:rPr lang="en-US" b="1" dirty="0"/>
              <a:t>, can be derived from starch: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000" dirty="0"/>
          </a:p>
          <a:p>
            <a:endParaRPr lang="en-US" sz="2200" dirty="0"/>
          </a:p>
          <a:p>
            <a:pPr marL="633413" indent="-285750">
              <a:buFont typeface="Arial" charset="0"/>
              <a:buChar char="•"/>
            </a:pPr>
            <a:r>
              <a:rPr lang="en-US" dirty="0"/>
              <a:t>Offers 1 to 1 substitution of </a:t>
            </a:r>
            <a:r>
              <a:rPr lang="en-US" dirty="0" err="1"/>
              <a:t>DiNP</a:t>
            </a:r>
            <a:r>
              <a:rPr lang="en-US" dirty="0"/>
              <a:t> in plastics.</a:t>
            </a:r>
          </a:p>
          <a:p>
            <a:pPr marL="633413" indent="-285750">
              <a:buFont typeface="Arial" charset="0"/>
              <a:buChar char="•"/>
            </a:pPr>
            <a:r>
              <a:rPr lang="en-US" dirty="0"/>
              <a:t>Isosorbide </a:t>
            </a:r>
            <a:r>
              <a:rPr lang="en-US" dirty="0" err="1"/>
              <a:t>diester</a:t>
            </a:r>
            <a:r>
              <a:rPr lang="en-US" dirty="0"/>
              <a:t> is thermally stable and biodegradable.</a:t>
            </a:r>
          </a:p>
        </p:txBody>
      </p:sp>
      <p:pic>
        <p:nvPicPr>
          <p:cNvPr id="8" name="Picture 7"/>
          <p:cNvPicPr>
            <a:picLocks noChangeAspect="1"/>
          </p:cNvPicPr>
          <p:nvPr/>
        </p:nvPicPr>
        <p:blipFill>
          <a:blip r:embed="rId2"/>
          <a:stretch>
            <a:fillRect/>
          </a:stretch>
        </p:blipFill>
        <p:spPr>
          <a:xfrm>
            <a:off x="2207560" y="2496950"/>
            <a:ext cx="7740817" cy="2859760"/>
          </a:xfrm>
          <a:prstGeom prst="rect">
            <a:avLst/>
          </a:prstGeom>
        </p:spPr>
      </p:pic>
      <p:sp>
        <p:nvSpPr>
          <p:cNvPr id="5" name="Retângulo 4">
            <a:extLst>
              <a:ext uri="{FF2B5EF4-FFF2-40B4-BE49-F238E27FC236}">
                <a16:creationId xmlns:a16="http://schemas.microsoft.com/office/drawing/2014/main" id="{C98D9054-5C1F-4A28-8710-1B51E6E78A26}"/>
              </a:ext>
            </a:extLst>
          </p:cNvPr>
          <p:cNvSpPr/>
          <p:nvPr/>
        </p:nvSpPr>
        <p:spPr>
          <a:xfrm>
            <a:off x="2010793" y="1974274"/>
            <a:ext cx="8134350" cy="416424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B7517F-6073-45D9-8AE4-78EB767EFF52}"/>
              </a:ext>
            </a:extLst>
          </p:cNvPr>
          <p:cNvSpPr txBox="1"/>
          <p:nvPr/>
        </p:nvSpPr>
        <p:spPr>
          <a:xfrm>
            <a:off x="801506" y="485155"/>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
        <p:nvSpPr>
          <p:cNvPr id="14" name="Rectangle 13">
            <a:extLst>
              <a:ext uri="{FF2B5EF4-FFF2-40B4-BE49-F238E27FC236}">
                <a16:creationId xmlns:a16="http://schemas.microsoft.com/office/drawing/2014/main" id="{CF17EBDE-32F2-4353-8C90-FED6561E1DDA}"/>
              </a:ext>
            </a:extLst>
          </p:cNvPr>
          <p:cNvSpPr/>
          <p:nvPr/>
        </p:nvSpPr>
        <p:spPr>
          <a:xfrm>
            <a:off x="737629" y="1454378"/>
            <a:ext cx="3156120" cy="461665"/>
          </a:xfrm>
          <a:prstGeom prst="rect">
            <a:avLst/>
          </a:prstGeom>
        </p:spPr>
        <p:txBody>
          <a:bodyPr wrap="none">
            <a:spAutoFit/>
          </a:bodyPr>
          <a:lstStyle/>
          <a:p>
            <a:pPr marL="91440" algn="ctr">
              <a:spcBef>
                <a:spcPct val="0"/>
              </a:spcBef>
            </a:pPr>
            <a:r>
              <a:rPr lang="en-US" altLang="x-none" sz="2400" b="1" dirty="0">
                <a:solidFill>
                  <a:srgbClr val="002060"/>
                </a:solidFill>
              </a:rPr>
              <a:t>Case study: </a:t>
            </a:r>
            <a:r>
              <a:rPr lang="en-US" altLang="x-none" sz="2400" dirty="0">
                <a:solidFill>
                  <a:srgbClr val="002060"/>
                </a:solidFill>
              </a:rPr>
              <a:t>Plasticizers</a:t>
            </a:r>
          </a:p>
        </p:txBody>
      </p:sp>
    </p:spTree>
    <p:extLst>
      <p:ext uri="{BB962C8B-B14F-4D97-AF65-F5344CB8AC3E}">
        <p14:creationId xmlns:p14="http://schemas.microsoft.com/office/powerpoint/2010/main" val="34404734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3316" y="1921579"/>
            <a:ext cx="5338097" cy="341632"/>
          </a:xfrm>
        </p:spPr>
        <p:txBody>
          <a:bodyPr wrap="square">
            <a:spAutoFit/>
          </a:bodyPr>
          <a:lstStyle/>
          <a:p>
            <a:pPr marL="0" indent="0">
              <a:buNone/>
            </a:pPr>
            <a:r>
              <a:rPr lang="en-US" sz="1800" b="1" dirty="0"/>
              <a:t>Conventional plastics (PET) are made from petroleum:</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t="6717" b="39211"/>
          <a:stretch/>
        </p:blipFill>
        <p:spPr>
          <a:xfrm>
            <a:off x="2207062" y="3139568"/>
            <a:ext cx="5493115" cy="3047512"/>
          </a:xfrm>
          <a:prstGeom prst="rect">
            <a:avLst/>
          </a:prstGeom>
        </p:spPr>
      </p:pic>
      <p:sp>
        <p:nvSpPr>
          <p:cNvPr id="9" name="TextBox 8"/>
          <p:cNvSpPr txBox="1"/>
          <p:nvPr/>
        </p:nvSpPr>
        <p:spPr>
          <a:xfrm>
            <a:off x="2462102" y="2330475"/>
            <a:ext cx="4235545" cy="723275"/>
          </a:xfrm>
          <a:prstGeom prst="rect">
            <a:avLst/>
          </a:prstGeom>
          <a:noFill/>
        </p:spPr>
        <p:txBody>
          <a:bodyPr wrap="square" rtlCol="0">
            <a:spAutoFit/>
          </a:bodyPr>
          <a:lstStyle/>
          <a:p>
            <a:pPr marL="365760" indent="-365760">
              <a:spcBef>
                <a:spcPts val="600"/>
              </a:spcBef>
              <a:buFont typeface="Arial" charset="0"/>
              <a:buChar char="•"/>
            </a:pPr>
            <a:r>
              <a:rPr lang="en-US" dirty="0"/>
              <a:t>PET Plastic persists in the environment</a:t>
            </a:r>
          </a:p>
          <a:p>
            <a:pPr marL="365760" indent="-365760">
              <a:spcBef>
                <a:spcPts val="600"/>
              </a:spcBef>
              <a:buFont typeface="Arial" charset="0"/>
              <a:buChar char="•"/>
            </a:pPr>
            <a:r>
              <a:rPr lang="en-US" dirty="0"/>
              <a:t>It is made from depleting resources</a:t>
            </a:r>
          </a:p>
        </p:txBody>
      </p:sp>
      <p:pic>
        <p:nvPicPr>
          <p:cNvPr id="11" name="Picture 7">
            <a:extLst>
              <a:ext uri="{FF2B5EF4-FFF2-40B4-BE49-F238E27FC236}">
                <a16:creationId xmlns:a16="http://schemas.microsoft.com/office/drawing/2014/main" id="{52860282-2AB8-4CC8-B4F5-9C22B3D761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6011" t="78125"/>
          <a:stretch/>
        </p:blipFill>
        <p:spPr>
          <a:xfrm>
            <a:off x="6697647" y="2459005"/>
            <a:ext cx="3618956" cy="1846513"/>
          </a:xfrm>
          <a:prstGeom prst="rect">
            <a:avLst/>
          </a:prstGeom>
        </p:spPr>
      </p:pic>
      <p:cxnSp>
        <p:nvCxnSpPr>
          <p:cNvPr id="6" name="Conector: Angulado 5">
            <a:extLst>
              <a:ext uri="{FF2B5EF4-FFF2-40B4-BE49-F238E27FC236}">
                <a16:creationId xmlns:a16="http://schemas.microsoft.com/office/drawing/2014/main" id="{A23E08EF-347F-4792-AE34-B5F9A6C51752}"/>
              </a:ext>
            </a:extLst>
          </p:cNvPr>
          <p:cNvCxnSpPr>
            <a:cxnSpLocks/>
          </p:cNvCxnSpPr>
          <p:nvPr/>
        </p:nvCxnSpPr>
        <p:spPr>
          <a:xfrm flipV="1">
            <a:off x="7934871" y="4434048"/>
            <a:ext cx="1499156" cy="1304845"/>
          </a:xfrm>
          <a:prstGeom prst="bentConnector3">
            <a:avLst>
              <a:gd name="adj1" fmla="val 10013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A95A09C5-46CD-4145-B263-8D9995CA3B79}"/>
              </a:ext>
            </a:extLst>
          </p:cNvPr>
          <p:cNvSpPr txBox="1"/>
          <p:nvPr/>
        </p:nvSpPr>
        <p:spPr>
          <a:xfrm>
            <a:off x="7858401" y="5021129"/>
            <a:ext cx="1499157" cy="892552"/>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high temperature</a:t>
            </a:r>
          </a:p>
          <a:p>
            <a:pPr algn="ctr"/>
            <a:r>
              <a:rPr lang="en-US" sz="1300" dirty="0">
                <a:latin typeface="Arial" panose="020B0604020202020204" pitchFamily="34" charset="0"/>
                <a:cs typeface="Arial" panose="020B0604020202020204" pitchFamily="34" charset="0"/>
              </a:rPr>
              <a:t>vacuum</a:t>
            </a:r>
          </a:p>
          <a:p>
            <a:pPr algn="ctr"/>
            <a:r>
              <a:rPr lang="en-US" sz="1300" dirty="0">
                <a:latin typeface="Arial" panose="020B0604020202020204" pitchFamily="34" charset="0"/>
                <a:cs typeface="Arial" panose="020B0604020202020204" pitchFamily="34" charset="0"/>
              </a:rPr>
              <a:t>catalyst</a:t>
            </a:r>
          </a:p>
          <a:p>
            <a:pPr algn="ctr"/>
            <a:endParaRPr lang="en-US" sz="1300" dirty="0">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9B6B2BA6-C714-469B-9F74-051A417E9E21}"/>
              </a:ext>
            </a:extLst>
          </p:cNvPr>
          <p:cNvSpPr txBox="1"/>
          <p:nvPr/>
        </p:nvSpPr>
        <p:spPr>
          <a:xfrm>
            <a:off x="3035188" y="3197595"/>
            <a:ext cx="1204686" cy="369332"/>
          </a:xfrm>
          <a:prstGeom prst="rect">
            <a:avLst/>
          </a:prstGeom>
          <a:noFill/>
        </p:spPr>
        <p:txBody>
          <a:bodyPr wrap="square" rtlCol="0">
            <a:spAutoFit/>
          </a:bodyPr>
          <a:lstStyle/>
          <a:p>
            <a:r>
              <a:rPr lang="en-US" dirty="0"/>
              <a:t>Petroleum</a:t>
            </a:r>
          </a:p>
        </p:txBody>
      </p:sp>
      <p:sp>
        <p:nvSpPr>
          <p:cNvPr id="18" name="Retângulo 17">
            <a:extLst>
              <a:ext uri="{FF2B5EF4-FFF2-40B4-BE49-F238E27FC236}">
                <a16:creationId xmlns:a16="http://schemas.microsoft.com/office/drawing/2014/main" id="{4C8DF03F-876A-416B-A5B0-992131E1E7E4}"/>
              </a:ext>
            </a:extLst>
          </p:cNvPr>
          <p:cNvSpPr/>
          <p:nvPr/>
        </p:nvSpPr>
        <p:spPr>
          <a:xfrm>
            <a:off x="1972367" y="1892355"/>
            <a:ext cx="8235491" cy="42947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7513" y="1447370"/>
            <a:ext cx="2806987" cy="461665"/>
          </a:xfrm>
          <a:prstGeom prst="rect">
            <a:avLst/>
          </a:prstGeom>
        </p:spPr>
        <p:txBody>
          <a:bodyPr wrap="none">
            <a:spAutoFit/>
          </a:bodyPr>
          <a:lstStyle/>
          <a:p>
            <a:pPr marL="182880">
              <a:spcBef>
                <a:spcPct val="0"/>
              </a:spcBef>
            </a:pPr>
            <a:r>
              <a:rPr lang="en-US" altLang="x-none" sz="2400" b="1" dirty="0">
                <a:solidFill>
                  <a:srgbClr val="002060"/>
                </a:solidFill>
              </a:rPr>
              <a:t>Case study: </a:t>
            </a:r>
            <a:r>
              <a:rPr lang="en-US" altLang="x-none" sz="2400" dirty="0">
                <a:solidFill>
                  <a:srgbClr val="002060"/>
                </a:solidFill>
              </a:rPr>
              <a:t>Plastics</a:t>
            </a:r>
          </a:p>
        </p:txBody>
      </p:sp>
      <p:sp>
        <p:nvSpPr>
          <p:cNvPr id="15" name="TextBox 14">
            <a:extLst>
              <a:ext uri="{FF2B5EF4-FFF2-40B4-BE49-F238E27FC236}">
                <a16:creationId xmlns:a16="http://schemas.microsoft.com/office/drawing/2014/main" id="{E871B238-5E44-4F4F-BC9F-93205EDB1CF5}"/>
              </a:ext>
            </a:extLst>
          </p:cNvPr>
          <p:cNvSpPr txBox="1"/>
          <p:nvPr/>
        </p:nvSpPr>
        <p:spPr>
          <a:xfrm>
            <a:off x="707513" y="543690"/>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Tree>
    <p:extLst>
      <p:ext uri="{BB962C8B-B14F-4D97-AF65-F5344CB8AC3E}">
        <p14:creationId xmlns:p14="http://schemas.microsoft.com/office/powerpoint/2010/main" val="2213181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2382" y="2565607"/>
            <a:ext cx="1324075" cy="1077218"/>
          </a:xfrm>
        </p:spPr>
        <p:txBody>
          <a:bodyPr wrap="square">
            <a:spAutoFit/>
          </a:bodyPr>
          <a:lstStyle/>
          <a:p>
            <a:pPr marL="0" indent="0" algn="ctr">
              <a:lnSpc>
                <a:spcPct val="100000"/>
              </a:lnSpc>
              <a:spcBef>
                <a:spcPts val="0"/>
              </a:spcBef>
              <a:buNone/>
              <a:defRPr/>
            </a:pPr>
            <a:r>
              <a:rPr lang="en-US" sz="1600" dirty="0"/>
              <a:t>Synthesis of </a:t>
            </a:r>
            <a:r>
              <a:rPr lang="en-US" sz="1600" dirty="0" err="1"/>
              <a:t>PolyLactic</a:t>
            </a:r>
            <a:r>
              <a:rPr lang="en-US" sz="1600" dirty="0"/>
              <a:t> Acid (PLA) from starch:</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r="75587"/>
          <a:stretch/>
        </p:blipFill>
        <p:spPr>
          <a:xfrm>
            <a:off x="5803547" y="2495589"/>
            <a:ext cx="1277510" cy="147208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r="47330"/>
          <a:stretch/>
        </p:blipFill>
        <p:spPr>
          <a:xfrm>
            <a:off x="2873150" y="2295844"/>
            <a:ext cx="1674177" cy="1738476"/>
          </a:xfrm>
          <a:prstGeom prst="rect">
            <a:avLst/>
          </a:prstGeom>
        </p:spPr>
      </p:pic>
      <p:pic>
        <p:nvPicPr>
          <p:cNvPr id="9" name="Picture 4">
            <a:extLst>
              <a:ext uri="{FF2B5EF4-FFF2-40B4-BE49-F238E27FC236}">
                <a16:creationId xmlns:a16="http://schemas.microsoft.com/office/drawing/2014/main" id="{68AD9469-1010-4A4D-9A02-4AA7D593042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5774"/>
          <a:stretch/>
        </p:blipFill>
        <p:spPr>
          <a:xfrm>
            <a:off x="8337277" y="2557017"/>
            <a:ext cx="2446177" cy="1483442"/>
          </a:xfrm>
          <a:prstGeom prst="rect">
            <a:avLst/>
          </a:prstGeom>
        </p:spPr>
      </p:pic>
      <p:cxnSp>
        <p:nvCxnSpPr>
          <p:cNvPr id="10" name="Conector de Seta Reta 9">
            <a:extLst>
              <a:ext uri="{FF2B5EF4-FFF2-40B4-BE49-F238E27FC236}">
                <a16:creationId xmlns:a16="http://schemas.microsoft.com/office/drawing/2014/main" id="{E530B6B2-2CFE-4F34-B80E-52B2E81E10FD}"/>
              </a:ext>
            </a:extLst>
          </p:cNvPr>
          <p:cNvCxnSpPr>
            <a:cxnSpLocks/>
          </p:cNvCxnSpPr>
          <p:nvPr/>
        </p:nvCxnSpPr>
        <p:spPr>
          <a:xfrm>
            <a:off x="4557505" y="3147129"/>
            <a:ext cx="846496" cy="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842E5C5-EFF2-4C9B-B119-24CA77831A72}"/>
              </a:ext>
            </a:extLst>
          </p:cNvPr>
          <p:cNvCxnSpPr>
            <a:cxnSpLocks/>
          </p:cNvCxnSpPr>
          <p:nvPr/>
        </p:nvCxnSpPr>
        <p:spPr>
          <a:xfrm>
            <a:off x="7274442" y="3104216"/>
            <a:ext cx="846496" cy="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0976" y="4059169"/>
            <a:ext cx="10319066" cy="2146742"/>
          </a:xfrm>
          <a:prstGeom prst="rect">
            <a:avLst/>
          </a:prstGeom>
          <a:noFill/>
        </p:spPr>
        <p:txBody>
          <a:bodyPr wrap="square" rtlCol="0">
            <a:spAutoFit/>
          </a:bodyPr>
          <a:lstStyle/>
          <a:p>
            <a:pPr marL="296863" indent="-157163">
              <a:spcBef>
                <a:spcPts val="300"/>
              </a:spcBef>
              <a:buFont typeface="Arial" panose="020B0604020202020204" pitchFamily="34" charset="0"/>
              <a:buChar char="•"/>
            </a:pPr>
            <a:r>
              <a:rPr lang="en-US" dirty="0"/>
              <a:t>The development of a </a:t>
            </a:r>
            <a:r>
              <a:rPr lang="en-US" dirty="0" err="1"/>
              <a:t>biobased</a:t>
            </a:r>
            <a:r>
              <a:rPr lang="en-US" dirty="0"/>
              <a:t>, compostable, and recyclable polylactic acid (PLA) polymer that uses 20–50 percent less fossil fuel resources than comparable petroleum-based polymers.</a:t>
            </a:r>
          </a:p>
          <a:p>
            <a:pPr marL="296863" indent="-157163">
              <a:spcBef>
                <a:spcPts val="300"/>
              </a:spcBef>
              <a:buFont typeface="Arial" panose="020B0604020202020204" pitchFamily="34" charset="0"/>
              <a:buChar char="•"/>
            </a:pPr>
            <a:r>
              <a:rPr lang="en-US" dirty="0"/>
              <a:t>It is the first family of polymers derived entirely from renewable resources that can compete cost-effectively with traditional fibers and plastic packaging materials.</a:t>
            </a:r>
          </a:p>
          <a:p>
            <a:pPr marL="296863" indent="-157163">
              <a:spcBef>
                <a:spcPts val="300"/>
              </a:spcBef>
              <a:buFont typeface="Arial" panose="020B0604020202020204" pitchFamily="34" charset="0"/>
              <a:buChar char="•"/>
            </a:pPr>
            <a:r>
              <a:rPr lang="en-US" dirty="0"/>
              <a:t>The manufacturing process consists of three solvent-free steps that lead to the production of lactic acid, lactide, and PLA high polymer with very high yields and internal recycling schemes that reduce waste.</a:t>
            </a:r>
          </a:p>
          <a:p>
            <a:pPr marL="296863" indent="-157163">
              <a:spcBef>
                <a:spcPts val="300"/>
              </a:spcBef>
              <a:buFont typeface="Arial" panose="020B0604020202020204" pitchFamily="34" charset="0"/>
              <a:buChar char="•"/>
            </a:pPr>
            <a:r>
              <a:rPr lang="en-US" dirty="0"/>
              <a:t>PLA is fully biodegradable or can be readily hydrolyzed into lactic acid for recycling back into the process.</a:t>
            </a:r>
          </a:p>
        </p:txBody>
      </p:sp>
      <p:sp>
        <p:nvSpPr>
          <p:cNvPr id="15" name="TextBox 14"/>
          <p:cNvSpPr txBox="1"/>
          <p:nvPr/>
        </p:nvSpPr>
        <p:spPr>
          <a:xfrm>
            <a:off x="10008149" y="6342680"/>
            <a:ext cx="1295291" cy="307777"/>
          </a:xfrm>
          <a:prstGeom prst="rect">
            <a:avLst/>
          </a:prstGeom>
          <a:noFill/>
        </p:spPr>
        <p:txBody>
          <a:bodyPr wrap="none" rtlCol="0">
            <a:spAutoFit/>
          </a:bodyPr>
          <a:lstStyle/>
          <a:p>
            <a:r>
              <a:rPr lang="en-US" sz="1400" dirty="0">
                <a:solidFill>
                  <a:schemeClr val="bg1">
                    <a:lumMod val="50000"/>
                  </a:schemeClr>
                </a:solidFill>
              </a:rPr>
              <a:t>Cargill Dow LLC</a:t>
            </a:r>
          </a:p>
        </p:txBody>
      </p:sp>
      <p:sp>
        <p:nvSpPr>
          <p:cNvPr id="2" name="TextBox 1">
            <a:extLst>
              <a:ext uri="{FF2B5EF4-FFF2-40B4-BE49-F238E27FC236}">
                <a16:creationId xmlns:a16="http://schemas.microsoft.com/office/drawing/2014/main" id="{031C98FB-5D4C-4F0A-8646-A00768F4E1A7}"/>
              </a:ext>
            </a:extLst>
          </p:cNvPr>
          <p:cNvSpPr txBox="1"/>
          <p:nvPr/>
        </p:nvSpPr>
        <p:spPr>
          <a:xfrm>
            <a:off x="1020976" y="1870885"/>
            <a:ext cx="2305631" cy="400110"/>
          </a:xfrm>
          <a:prstGeom prst="rect">
            <a:avLst/>
          </a:prstGeom>
          <a:noFill/>
        </p:spPr>
        <p:txBody>
          <a:bodyPr wrap="none" rtlCol="0">
            <a:spAutoFit/>
          </a:bodyPr>
          <a:lstStyle/>
          <a:p>
            <a:r>
              <a:rPr lang="en-US" sz="2000" b="1" dirty="0"/>
              <a:t>Alternative process:</a:t>
            </a:r>
          </a:p>
        </p:txBody>
      </p:sp>
      <p:sp>
        <p:nvSpPr>
          <p:cNvPr id="4" name="Rectangle 3">
            <a:extLst>
              <a:ext uri="{FF2B5EF4-FFF2-40B4-BE49-F238E27FC236}">
                <a16:creationId xmlns:a16="http://schemas.microsoft.com/office/drawing/2014/main" id="{972FDAB8-CFA2-4AE7-ACFF-05E46593C446}"/>
              </a:ext>
            </a:extLst>
          </p:cNvPr>
          <p:cNvSpPr/>
          <p:nvPr/>
        </p:nvSpPr>
        <p:spPr>
          <a:xfrm>
            <a:off x="890775" y="1909035"/>
            <a:ext cx="10412665" cy="42968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448A2F7-3E2E-43D2-AB6D-91C293E18367}"/>
              </a:ext>
            </a:extLst>
          </p:cNvPr>
          <p:cNvSpPr txBox="1"/>
          <p:nvPr/>
        </p:nvSpPr>
        <p:spPr>
          <a:xfrm>
            <a:off x="890775" y="421108"/>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
        <p:nvSpPr>
          <p:cNvPr id="20" name="Rectangle 19">
            <a:extLst>
              <a:ext uri="{FF2B5EF4-FFF2-40B4-BE49-F238E27FC236}">
                <a16:creationId xmlns:a16="http://schemas.microsoft.com/office/drawing/2014/main" id="{66EDCE87-A470-4374-9812-B440BB8914DD}"/>
              </a:ext>
            </a:extLst>
          </p:cNvPr>
          <p:cNvSpPr/>
          <p:nvPr/>
        </p:nvSpPr>
        <p:spPr>
          <a:xfrm>
            <a:off x="707513" y="1447370"/>
            <a:ext cx="2806987" cy="461665"/>
          </a:xfrm>
          <a:prstGeom prst="rect">
            <a:avLst/>
          </a:prstGeom>
        </p:spPr>
        <p:txBody>
          <a:bodyPr wrap="none">
            <a:spAutoFit/>
          </a:bodyPr>
          <a:lstStyle/>
          <a:p>
            <a:pPr marL="182880">
              <a:spcBef>
                <a:spcPct val="0"/>
              </a:spcBef>
            </a:pPr>
            <a:r>
              <a:rPr lang="en-US" altLang="x-none" sz="2400" b="1" dirty="0">
                <a:solidFill>
                  <a:srgbClr val="002060"/>
                </a:solidFill>
              </a:rPr>
              <a:t>Case study: </a:t>
            </a:r>
            <a:r>
              <a:rPr lang="en-US" altLang="x-none" sz="2400" dirty="0">
                <a:solidFill>
                  <a:srgbClr val="002060"/>
                </a:solidFill>
              </a:rPr>
              <a:t>Plastics</a:t>
            </a:r>
          </a:p>
        </p:txBody>
      </p:sp>
    </p:spTree>
    <p:extLst>
      <p:ext uri="{BB962C8B-B14F-4D97-AF65-F5344CB8AC3E}">
        <p14:creationId xmlns:p14="http://schemas.microsoft.com/office/powerpoint/2010/main" val="2354742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0126" y="1509276"/>
            <a:ext cx="3863045"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Fire extinguishers</a:t>
            </a:r>
          </a:p>
        </p:txBody>
      </p:sp>
      <p:sp>
        <p:nvSpPr>
          <p:cNvPr id="8" name="TextBox 7"/>
          <p:cNvSpPr txBox="1"/>
          <p:nvPr/>
        </p:nvSpPr>
        <p:spPr>
          <a:xfrm>
            <a:off x="985314" y="2379884"/>
            <a:ext cx="6400703" cy="3170099"/>
          </a:xfrm>
          <a:prstGeom prst="rect">
            <a:avLst/>
          </a:prstGeom>
          <a:noFill/>
          <a:ln>
            <a:solidFill>
              <a:srgbClr val="C00000"/>
            </a:solidFill>
          </a:ln>
        </p:spPr>
        <p:txBody>
          <a:bodyPr wrap="square" rtlCol="0">
            <a:spAutoFit/>
          </a:bodyPr>
          <a:lstStyle/>
          <a:p>
            <a:r>
              <a:rPr lang="en-US" sz="2000" b="1" dirty="0"/>
              <a:t>Conventional approaches:</a:t>
            </a:r>
            <a:endParaRPr lang="en-US" sz="2000" dirty="0"/>
          </a:p>
          <a:p>
            <a:pPr marL="344488" indent="-204788">
              <a:spcBef>
                <a:spcPts val="600"/>
              </a:spcBef>
              <a:buFont typeface="Arial" panose="020B0604020202020204" pitchFamily="34" charset="0"/>
              <a:buChar char="•"/>
            </a:pPr>
            <a:r>
              <a:rPr lang="en-US" dirty="0"/>
              <a:t>Chemical additives or alternatives to water for firefighting applications can have negative long-term environmental and health effects.</a:t>
            </a:r>
          </a:p>
          <a:p>
            <a:pPr marL="344488" indent="-204788">
              <a:spcBef>
                <a:spcPts val="600"/>
              </a:spcBef>
              <a:buFont typeface="Arial" panose="020B0604020202020204" pitchFamily="34" charset="0"/>
              <a:buChar char="•"/>
            </a:pPr>
            <a:r>
              <a:rPr lang="en-US" dirty="0"/>
              <a:t>Halon gases are destructive to the ozone layer.</a:t>
            </a:r>
          </a:p>
          <a:p>
            <a:pPr marL="344488" indent="-204788">
              <a:spcBef>
                <a:spcPts val="600"/>
              </a:spcBef>
              <a:buFont typeface="Arial" panose="020B0604020202020204" pitchFamily="34" charset="0"/>
              <a:buChar char="•"/>
            </a:pPr>
            <a:r>
              <a:rPr lang="en-US" dirty="0"/>
              <a:t>Aqueous film-forming foams release both toxic hydrofluoric acid and fluorocarbons when used.</a:t>
            </a:r>
          </a:p>
          <a:p>
            <a:pPr marL="344488" indent="-204788">
              <a:spcBef>
                <a:spcPts val="600"/>
              </a:spcBef>
              <a:buFont typeface="Arial" panose="020B0604020202020204" pitchFamily="34" charset="0"/>
              <a:buChar char="•"/>
            </a:pPr>
            <a:r>
              <a:rPr lang="en-US" dirty="0" err="1"/>
              <a:t>Fluorosurfactant</a:t>
            </a:r>
            <a:r>
              <a:rPr lang="en-US" dirty="0"/>
              <a:t> compounds are resistant to microbial degradation, often leading to contamination of groundwater supplies and failure of wastewater treatment systems.</a:t>
            </a:r>
          </a:p>
        </p:txBody>
      </p:sp>
      <p:pic>
        <p:nvPicPr>
          <p:cNvPr id="3" name="Picture 2">
            <a:extLst>
              <a:ext uri="{FF2B5EF4-FFF2-40B4-BE49-F238E27FC236}">
                <a16:creationId xmlns:a16="http://schemas.microsoft.com/office/drawing/2014/main" id="{F5937FF6-7F33-44D1-8F9C-8E50890C2D57}"/>
              </a:ext>
            </a:extLst>
          </p:cNvPr>
          <p:cNvPicPr>
            <a:picLocks noChangeAspect="1"/>
          </p:cNvPicPr>
          <p:nvPr/>
        </p:nvPicPr>
        <p:blipFill>
          <a:blip r:embed="rId2"/>
          <a:stretch>
            <a:fillRect/>
          </a:stretch>
        </p:blipFill>
        <p:spPr>
          <a:xfrm>
            <a:off x="7948864" y="1558440"/>
            <a:ext cx="3665582" cy="4887442"/>
          </a:xfrm>
          <a:prstGeom prst="rect">
            <a:avLst/>
          </a:prstGeom>
        </p:spPr>
      </p:pic>
      <p:sp>
        <p:nvSpPr>
          <p:cNvPr id="14" name="Rectangle 13">
            <a:extLst>
              <a:ext uri="{FF2B5EF4-FFF2-40B4-BE49-F238E27FC236}">
                <a16:creationId xmlns:a16="http://schemas.microsoft.com/office/drawing/2014/main" id="{29EDD35B-8524-4060-9986-EF8F1255AD21}"/>
              </a:ext>
            </a:extLst>
          </p:cNvPr>
          <p:cNvSpPr/>
          <p:nvPr/>
        </p:nvSpPr>
        <p:spPr>
          <a:xfrm>
            <a:off x="7948864" y="6445882"/>
            <a:ext cx="3426259" cy="276999"/>
          </a:xfrm>
          <a:prstGeom prst="rect">
            <a:avLst/>
          </a:prstGeom>
        </p:spPr>
        <p:txBody>
          <a:bodyPr wrap="none">
            <a:spAutoFit/>
          </a:bodyPr>
          <a:lstStyle/>
          <a:p>
            <a:pPr lvl="0"/>
            <a:r>
              <a:rPr lang="en-US" sz="1200" dirty="0">
                <a:solidFill>
                  <a:prstClr val="white">
                    <a:lumMod val="65000"/>
                  </a:prstClr>
                </a:solidFill>
              </a:rPr>
              <a:t>Image: Wikimedia Commons, Author: Caduser2003</a:t>
            </a:r>
          </a:p>
        </p:txBody>
      </p:sp>
      <p:sp>
        <p:nvSpPr>
          <p:cNvPr id="9" name="TextBox 8">
            <a:extLst>
              <a:ext uri="{FF2B5EF4-FFF2-40B4-BE49-F238E27FC236}">
                <a16:creationId xmlns:a16="http://schemas.microsoft.com/office/drawing/2014/main" id="{C497D385-BDC8-4108-BA13-B93AA7BBBC42}"/>
              </a:ext>
            </a:extLst>
          </p:cNvPr>
          <p:cNvSpPr txBox="1"/>
          <p:nvPr/>
        </p:nvSpPr>
        <p:spPr>
          <a:xfrm>
            <a:off x="762976" y="458126"/>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Tree>
    <p:extLst>
      <p:ext uri="{BB962C8B-B14F-4D97-AF65-F5344CB8AC3E}">
        <p14:creationId xmlns:p14="http://schemas.microsoft.com/office/powerpoint/2010/main" val="2760540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37923" y="2883425"/>
            <a:ext cx="5649230" cy="2539157"/>
          </a:xfrm>
        </p:spPr>
        <p:txBody>
          <a:bodyPr wrap="square">
            <a:spAutoFit/>
          </a:bodyPr>
          <a:lstStyle/>
          <a:p>
            <a:pPr marL="274320" indent="-274320">
              <a:lnSpc>
                <a:spcPct val="100000"/>
              </a:lnSpc>
              <a:spcBef>
                <a:spcPts val="600"/>
              </a:spcBef>
            </a:pPr>
            <a:r>
              <a:rPr lang="en-US" sz="1800" dirty="0"/>
              <a:t>The development of a fire extinguishing foam that is nontoxic and highly biodegradable.</a:t>
            </a:r>
          </a:p>
          <a:p>
            <a:pPr marL="274320" indent="-274320">
              <a:lnSpc>
                <a:spcPct val="100000"/>
              </a:lnSpc>
              <a:spcBef>
                <a:spcPts val="600"/>
              </a:spcBef>
            </a:pPr>
            <a:r>
              <a:rPr lang="en-US" sz="1800" dirty="0"/>
              <a:t>PYROCOOL F.E.F. (Fire Extinguishing Foam) is an alternative formulation based on a biodegradable surfactant.</a:t>
            </a:r>
          </a:p>
          <a:p>
            <a:pPr marL="274320" indent="-274320">
              <a:lnSpc>
                <a:spcPct val="100000"/>
              </a:lnSpc>
              <a:spcBef>
                <a:spcPts val="600"/>
              </a:spcBef>
            </a:pPr>
            <a:r>
              <a:rPr lang="en-US" sz="1800" dirty="0"/>
              <a:t>PYROCOOL F.E.F. has a low application volume.</a:t>
            </a:r>
          </a:p>
          <a:p>
            <a:pPr marL="274320" indent="-274320">
              <a:lnSpc>
                <a:spcPct val="100000"/>
              </a:lnSpc>
              <a:spcBef>
                <a:spcPts val="600"/>
              </a:spcBef>
            </a:pPr>
            <a:r>
              <a:rPr lang="en-US" sz="1800" dirty="0"/>
              <a:t>Extinguishing an oil tanker fire estimated to take 10 days can be put out in 12.5 minutes.</a:t>
            </a:r>
          </a:p>
        </p:txBody>
      </p:sp>
      <p:sp>
        <p:nvSpPr>
          <p:cNvPr id="9" name="TextBox 8"/>
          <p:cNvSpPr txBox="1"/>
          <p:nvPr/>
        </p:nvSpPr>
        <p:spPr>
          <a:xfrm>
            <a:off x="652862" y="2482561"/>
            <a:ext cx="2672719" cy="400110"/>
          </a:xfrm>
          <a:prstGeom prst="rect">
            <a:avLst/>
          </a:prstGeom>
          <a:noFill/>
        </p:spPr>
        <p:txBody>
          <a:bodyPr wrap="none" rtlCol="0">
            <a:spAutoFit/>
          </a:bodyPr>
          <a:lstStyle/>
          <a:p>
            <a:r>
              <a:rPr lang="en-US" sz="2000" b="1" dirty="0"/>
              <a:t>Alternative production:</a:t>
            </a:r>
          </a:p>
        </p:txBody>
      </p:sp>
      <p:pic>
        <p:nvPicPr>
          <p:cNvPr id="3" name="Picture 2">
            <a:extLst>
              <a:ext uri="{FF2B5EF4-FFF2-40B4-BE49-F238E27FC236}">
                <a16:creationId xmlns:a16="http://schemas.microsoft.com/office/drawing/2014/main" id="{07BED162-4076-4D04-93F6-682C0DD19400}"/>
              </a:ext>
            </a:extLst>
          </p:cNvPr>
          <p:cNvPicPr>
            <a:picLocks noChangeAspect="1"/>
          </p:cNvPicPr>
          <p:nvPr/>
        </p:nvPicPr>
        <p:blipFill>
          <a:blip r:embed="rId2"/>
          <a:stretch>
            <a:fillRect/>
          </a:stretch>
        </p:blipFill>
        <p:spPr>
          <a:xfrm>
            <a:off x="6734859" y="2027594"/>
            <a:ext cx="5084608" cy="3636410"/>
          </a:xfrm>
          <a:prstGeom prst="rect">
            <a:avLst/>
          </a:prstGeom>
          <a:ln w="57150">
            <a:solidFill>
              <a:srgbClr val="002060"/>
            </a:solidFill>
          </a:ln>
        </p:spPr>
      </p:pic>
      <p:sp>
        <p:nvSpPr>
          <p:cNvPr id="4" name="Rectangle 3">
            <a:extLst>
              <a:ext uri="{FF2B5EF4-FFF2-40B4-BE49-F238E27FC236}">
                <a16:creationId xmlns:a16="http://schemas.microsoft.com/office/drawing/2014/main" id="{53259FB1-D258-4959-A331-2E4B23E29648}"/>
              </a:ext>
            </a:extLst>
          </p:cNvPr>
          <p:cNvSpPr/>
          <p:nvPr/>
        </p:nvSpPr>
        <p:spPr>
          <a:xfrm>
            <a:off x="652862" y="2482561"/>
            <a:ext cx="5638756" cy="29400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2799A2-ADD0-4F0E-A14B-2F7FC6E9629F}"/>
              </a:ext>
            </a:extLst>
          </p:cNvPr>
          <p:cNvSpPr/>
          <p:nvPr/>
        </p:nvSpPr>
        <p:spPr>
          <a:xfrm>
            <a:off x="7260961" y="6184793"/>
            <a:ext cx="5112504" cy="461665"/>
          </a:xfrm>
          <a:prstGeom prst="rect">
            <a:avLst/>
          </a:prstGeom>
        </p:spPr>
        <p:txBody>
          <a:bodyPr wrap="square">
            <a:spAutoFit/>
          </a:bodyPr>
          <a:lstStyle/>
          <a:p>
            <a:pPr lvl="0"/>
            <a:r>
              <a:rPr lang="en-US" sz="1200" dirty="0">
                <a:solidFill>
                  <a:prstClr val="white">
                    <a:lumMod val="65000"/>
                  </a:prstClr>
                </a:solidFill>
              </a:rPr>
              <a:t>Image: Wikimedia Commons, Kyrgyz Republic firefighters, Author: Senior Airman Brett </a:t>
            </a:r>
            <a:r>
              <a:rPr lang="en-US" sz="1200" dirty="0" err="1">
                <a:solidFill>
                  <a:prstClr val="white">
                    <a:lumMod val="65000"/>
                  </a:prstClr>
                </a:solidFill>
              </a:rPr>
              <a:t>Clashman</a:t>
            </a:r>
            <a:r>
              <a:rPr lang="en-US" sz="1200" dirty="0">
                <a:solidFill>
                  <a:prstClr val="white">
                    <a:lumMod val="65000"/>
                  </a:prstClr>
                </a:solidFill>
              </a:rPr>
              <a:t>, U.S. Air Force</a:t>
            </a:r>
          </a:p>
        </p:txBody>
      </p:sp>
      <p:sp>
        <p:nvSpPr>
          <p:cNvPr id="10" name="TextBox 9">
            <a:extLst>
              <a:ext uri="{FF2B5EF4-FFF2-40B4-BE49-F238E27FC236}">
                <a16:creationId xmlns:a16="http://schemas.microsoft.com/office/drawing/2014/main" id="{BC15F03D-9851-46DE-9B6B-C2360D9BE545}"/>
              </a:ext>
            </a:extLst>
          </p:cNvPr>
          <p:cNvSpPr txBox="1"/>
          <p:nvPr/>
        </p:nvSpPr>
        <p:spPr>
          <a:xfrm>
            <a:off x="779723" y="600958"/>
            <a:ext cx="5091715"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Design for Degradation</a:t>
            </a:r>
          </a:p>
        </p:txBody>
      </p:sp>
      <p:sp>
        <p:nvSpPr>
          <p:cNvPr id="16" name="TextBox 15">
            <a:extLst>
              <a:ext uri="{FF2B5EF4-FFF2-40B4-BE49-F238E27FC236}">
                <a16:creationId xmlns:a16="http://schemas.microsoft.com/office/drawing/2014/main" id="{270892BE-FF6C-4BE6-AD9E-9BFF510C3050}"/>
              </a:ext>
            </a:extLst>
          </p:cNvPr>
          <p:cNvSpPr txBox="1"/>
          <p:nvPr/>
        </p:nvSpPr>
        <p:spPr>
          <a:xfrm>
            <a:off x="820126" y="1509276"/>
            <a:ext cx="3863045" cy="461665"/>
          </a:xfrm>
          <a:prstGeom prst="rect">
            <a:avLst/>
          </a:prstGeom>
          <a:noFill/>
        </p:spPr>
        <p:txBody>
          <a:bodyPr wrap="none" rtlCol="0">
            <a:spAutoFit/>
          </a:bodyPr>
          <a:lstStyle/>
          <a:p>
            <a:r>
              <a:rPr lang="en-US" sz="2400" b="1" dirty="0">
                <a:solidFill>
                  <a:srgbClr val="002060"/>
                </a:solidFill>
              </a:rPr>
              <a:t>Case study: </a:t>
            </a:r>
            <a:r>
              <a:rPr lang="en-US" sz="2400" dirty="0">
                <a:solidFill>
                  <a:srgbClr val="002060"/>
                </a:solidFill>
              </a:rPr>
              <a:t>Fire extinguishers</a:t>
            </a:r>
          </a:p>
        </p:txBody>
      </p:sp>
    </p:spTree>
    <p:extLst>
      <p:ext uri="{BB962C8B-B14F-4D97-AF65-F5344CB8AC3E}">
        <p14:creationId xmlns:p14="http://schemas.microsoft.com/office/powerpoint/2010/main" val="2375948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224" y="602617"/>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
        <p:nvSpPr>
          <p:cNvPr id="2" name="Rectangle 1"/>
          <p:cNvSpPr/>
          <p:nvPr/>
        </p:nvSpPr>
        <p:spPr>
          <a:xfrm>
            <a:off x="1953210" y="3187159"/>
            <a:ext cx="8623805" cy="978729"/>
          </a:xfrm>
          <a:prstGeom prst="rect">
            <a:avLst/>
          </a:prstGeom>
        </p:spPr>
        <p:txBody>
          <a:bodyPr wrap="square">
            <a:spAutoFit/>
          </a:bodyPr>
          <a:lstStyle/>
          <a:p>
            <a:pPr marL="15875" indent="-15875" algn="ctr">
              <a:lnSpc>
                <a:spcPct val="80000"/>
              </a:lnSpc>
            </a:pPr>
            <a:r>
              <a:rPr lang="en-US" altLang="en-US" sz="2400" dirty="0">
                <a:ea typeface="ＭＳ Ｐゴシック" charset="-128"/>
              </a:rPr>
              <a:t>Analytical methodologies need to be further developed to allow for real-time in-process monitoring and control prior to the formation of hazardous substances.</a:t>
            </a:r>
          </a:p>
        </p:txBody>
      </p:sp>
    </p:spTree>
    <p:extLst>
      <p:ext uri="{BB962C8B-B14F-4D97-AF65-F5344CB8AC3E}">
        <p14:creationId xmlns:p14="http://schemas.microsoft.com/office/powerpoint/2010/main" val="204305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860605" y="1854366"/>
            <a:ext cx="42248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000" dirty="0">
                <a:solidFill>
                  <a:srgbClr val="000000"/>
                </a:solidFill>
                <a:latin typeface="+mn-lt"/>
              </a:rPr>
              <a:t>Real time analysis for a chemist is the process of “checking the progress of chemical reactions as it happens”.</a:t>
            </a:r>
          </a:p>
        </p:txBody>
      </p:sp>
      <p:sp>
        <p:nvSpPr>
          <p:cNvPr id="3" name="TextBox 3"/>
          <p:cNvSpPr txBox="1">
            <a:spLocks noChangeArrowheads="1"/>
          </p:cNvSpPr>
          <p:nvPr/>
        </p:nvSpPr>
        <p:spPr bwMode="auto">
          <a:xfrm>
            <a:off x="6275940" y="4556984"/>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000" dirty="0">
                <a:solidFill>
                  <a:srgbClr val="000000"/>
                </a:solidFill>
                <a:latin typeface="+mn-lt"/>
              </a:rPr>
              <a:t>Knowing when your product is “done” can save a lot of waste, time, and energy.</a:t>
            </a:r>
          </a:p>
        </p:txBody>
      </p:sp>
      <p:pic>
        <p:nvPicPr>
          <p:cNvPr id="4" name="Picture 4" descr="http://www.offthemark.com/site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410922" y="3359478"/>
            <a:ext cx="3124200" cy="2077714"/>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459758" y="2053484"/>
            <a:ext cx="3137564" cy="2098858"/>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095FBF-3512-4929-B3D7-A410658984EC}"/>
              </a:ext>
            </a:extLst>
          </p:cNvPr>
          <p:cNvSpPr txBox="1"/>
          <p:nvPr/>
        </p:nvSpPr>
        <p:spPr>
          <a:xfrm>
            <a:off x="769389" y="577467"/>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
        <p:nvSpPr>
          <p:cNvPr id="7" name="TextBox 6">
            <a:extLst>
              <a:ext uri="{FF2B5EF4-FFF2-40B4-BE49-F238E27FC236}">
                <a16:creationId xmlns:a16="http://schemas.microsoft.com/office/drawing/2014/main" id="{DBEFFA76-E342-43AF-BF5D-8FAD5F75133E}"/>
              </a:ext>
            </a:extLst>
          </p:cNvPr>
          <p:cNvSpPr txBox="1"/>
          <p:nvPr/>
        </p:nvSpPr>
        <p:spPr>
          <a:xfrm>
            <a:off x="10457411" y="6451326"/>
            <a:ext cx="3034145" cy="246221"/>
          </a:xfrm>
          <a:prstGeom prst="rect">
            <a:avLst/>
          </a:prstGeom>
          <a:noFill/>
        </p:spPr>
        <p:txBody>
          <a:bodyPr wrap="square" rtlCol="0">
            <a:spAutoFit/>
          </a:bodyPr>
          <a:lstStyle/>
          <a:p>
            <a:r>
              <a:rPr lang="en-US" sz="1000" dirty="0">
                <a:solidFill>
                  <a:schemeClr val="tx1">
                    <a:lumMod val="50000"/>
                    <a:lumOff val="50000"/>
                  </a:schemeClr>
                </a:solidFill>
              </a:rPr>
              <a:t>Image sources: Flickr</a:t>
            </a:r>
          </a:p>
        </p:txBody>
      </p:sp>
    </p:spTree>
    <p:extLst>
      <p:ext uri="{BB962C8B-B14F-4D97-AF65-F5344CB8AC3E}">
        <p14:creationId xmlns:p14="http://schemas.microsoft.com/office/powerpoint/2010/main" val="1389048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a:xfrm>
            <a:off x="1505969" y="1624976"/>
            <a:ext cx="9144000" cy="790534"/>
          </a:xfrm>
        </p:spPr>
        <p:txBody>
          <a:bodyPr>
            <a:normAutofit/>
          </a:bodyPr>
          <a:lstStyle/>
          <a:p>
            <a:pPr marL="363538" algn="ctr"/>
            <a:r>
              <a:rPr lang="en-US" altLang="x-none" sz="3400" dirty="0">
                <a:solidFill>
                  <a:schemeClr val="tx1"/>
                </a:solidFill>
                <a:latin typeface="+mn-lt"/>
                <a:ea typeface="ＭＳ Ｐゴシック" charset="-128"/>
              </a:rPr>
              <a:t>The Role of Analytical Chemistry</a:t>
            </a:r>
          </a:p>
        </p:txBody>
      </p:sp>
      <p:sp>
        <p:nvSpPr>
          <p:cNvPr id="135170" name="Rectangle 3"/>
          <p:cNvSpPr>
            <a:spLocks noGrp="1" noChangeArrowheads="1"/>
          </p:cNvSpPr>
          <p:nvPr>
            <p:ph type="body" idx="1"/>
          </p:nvPr>
        </p:nvSpPr>
        <p:spPr>
          <a:xfrm>
            <a:off x="1781106" y="2428320"/>
            <a:ext cx="8593726" cy="2769989"/>
          </a:xfrm>
        </p:spPr>
        <p:txBody>
          <a:bodyPr wrap="square">
            <a:spAutoFit/>
          </a:bodyPr>
          <a:lstStyle/>
          <a:p>
            <a:pPr marL="0" indent="0">
              <a:lnSpc>
                <a:spcPct val="100000"/>
              </a:lnSpc>
              <a:spcBef>
                <a:spcPts val="0"/>
              </a:spcBef>
              <a:spcAft>
                <a:spcPts val="600"/>
              </a:spcAft>
              <a:buNone/>
            </a:pPr>
            <a:r>
              <a:rPr lang="en-US" altLang="x-none" sz="2400" dirty="0">
                <a:ea typeface="ＭＳ Ｐゴシック" charset="-128"/>
              </a:rPr>
              <a:t>Analytical chemistry has been at the heart of the environmental movement since its inception. It’s been used in:</a:t>
            </a:r>
          </a:p>
          <a:p>
            <a:pPr marL="0" indent="0">
              <a:lnSpc>
                <a:spcPct val="100000"/>
              </a:lnSpc>
              <a:spcBef>
                <a:spcPts val="0"/>
              </a:spcBef>
              <a:spcAft>
                <a:spcPts val="600"/>
              </a:spcAft>
              <a:buNone/>
            </a:pPr>
            <a:endParaRPr lang="en-US" altLang="x-none" sz="500" dirty="0">
              <a:ea typeface="ＭＳ Ｐゴシック" charset="-128"/>
            </a:endParaRPr>
          </a:p>
          <a:p>
            <a:pPr marL="925513" lvl="2" indent="-222250">
              <a:lnSpc>
                <a:spcPct val="100000"/>
              </a:lnSpc>
              <a:spcBef>
                <a:spcPts val="0"/>
              </a:spcBef>
              <a:spcAft>
                <a:spcPts val="600"/>
              </a:spcAft>
            </a:pPr>
            <a:r>
              <a:rPr lang="en-US" altLang="x-none" sz="2400" dirty="0">
                <a:ea typeface="ＭＳ Ｐゴシック" charset="-128"/>
              </a:rPr>
              <a:t>Identification</a:t>
            </a:r>
          </a:p>
          <a:p>
            <a:pPr marL="925513" lvl="2" indent="-222250">
              <a:lnSpc>
                <a:spcPct val="100000"/>
              </a:lnSpc>
              <a:spcBef>
                <a:spcPts val="0"/>
              </a:spcBef>
              <a:spcAft>
                <a:spcPts val="600"/>
              </a:spcAft>
            </a:pPr>
            <a:r>
              <a:rPr lang="en-US" altLang="x-none" sz="2400" dirty="0">
                <a:ea typeface="ＭＳ Ｐゴシック" charset="-128"/>
              </a:rPr>
              <a:t>Monitoring</a:t>
            </a:r>
          </a:p>
          <a:p>
            <a:pPr marL="925513" lvl="2" indent="-222250">
              <a:lnSpc>
                <a:spcPct val="100000"/>
              </a:lnSpc>
              <a:spcBef>
                <a:spcPts val="0"/>
              </a:spcBef>
              <a:spcAft>
                <a:spcPts val="600"/>
              </a:spcAft>
            </a:pPr>
            <a:r>
              <a:rPr lang="en-US" altLang="x-none" sz="2400" dirty="0">
                <a:ea typeface="ＭＳ Ｐゴシック" charset="-128"/>
              </a:rPr>
              <a:t>Measurement</a:t>
            </a:r>
          </a:p>
          <a:p>
            <a:pPr marL="925513" lvl="2" indent="-222250">
              <a:lnSpc>
                <a:spcPct val="100000"/>
              </a:lnSpc>
              <a:spcBef>
                <a:spcPts val="0"/>
              </a:spcBef>
              <a:spcAft>
                <a:spcPts val="600"/>
              </a:spcAft>
            </a:pPr>
            <a:r>
              <a:rPr lang="en-US" altLang="x-none" sz="2400" dirty="0">
                <a:ea typeface="ＭＳ Ｐゴシック" charset="-128"/>
              </a:rPr>
              <a:t>Characterization</a:t>
            </a:r>
            <a:endParaRPr lang="en-US" altLang="x-none" sz="2200" dirty="0">
              <a:ea typeface="ＭＳ Ｐゴシック" charset="-128"/>
            </a:endParaRPr>
          </a:p>
        </p:txBody>
      </p:sp>
      <p:sp>
        <p:nvSpPr>
          <p:cNvPr id="7" name="TextBox 6">
            <a:extLst>
              <a:ext uri="{FF2B5EF4-FFF2-40B4-BE49-F238E27FC236}">
                <a16:creationId xmlns:a16="http://schemas.microsoft.com/office/drawing/2014/main" id="{C69ADFE9-5D69-47DD-A776-FAA147137161}"/>
              </a:ext>
            </a:extLst>
          </p:cNvPr>
          <p:cNvSpPr txBox="1"/>
          <p:nvPr/>
        </p:nvSpPr>
        <p:spPr>
          <a:xfrm>
            <a:off x="777553" y="556742"/>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26979440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1055076" y="1599542"/>
            <a:ext cx="9962866" cy="650292"/>
          </a:xfrm>
        </p:spPr>
        <p:txBody>
          <a:bodyPr>
            <a:normAutofit/>
          </a:bodyPr>
          <a:lstStyle/>
          <a:p>
            <a:pPr marL="363538" algn="ctr"/>
            <a:r>
              <a:rPr lang="en-US" altLang="x-none" sz="3400" dirty="0">
                <a:solidFill>
                  <a:schemeClr val="tx1"/>
                </a:solidFill>
                <a:latin typeface="+mn-lt"/>
                <a:ea typeface="ＭＳ Ｐゴシック" charset="-128"/>
              </a:rPr>
              <a:t>What Does Green Analytical Chemistry Mean?</a:t>
            </a:r>
          </a:p>
        </p:txBody>
      </p:sp>
      <p:sp>
        <p:nvSpPr>
          <p:cNvPr id="137218" name="Rectangle 3"/>
          <p:cNvSpPr>
            <a:spLocks noGrp="1" noChangeArrowheads="1"/>
          </p:cNvSpPr>
          <p:nvPr>
            <p:ph type="body" idx="1"/>
          </p:nvPr>
        </p:nvSpPr>
        <p:spPr>
          <a:xfrm>
            <a:off x="1523999" y="2305901"/>
            <a:ext cx="9270972" cy="757130"/>
          </a:xfrm>
        </p:spPr>
        <p:txBody>
          <a:bodyPr wrap="square">
            <a:spAutoFit/>
          </a:bodyPr>
          <a:lstStyle/>
          <a:p>
            <a:pPr marL="0" indent="0" algn="ctr">
              <a:buNone/>
            </a:pPr>
            <a:r>
              <a:rPr lang="en-US" altLang="x-none" sz="2400" dirty="0">
                <a:ea typeface="ＭＳ Ｐゴシック" charset="-128"/>
              </a:rPr>
              <a:t>Green Chemistry is applicable to all chemical processes, including the methods, protocols and processes of environmental analytical chemistry.</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629" y="3119098"/>
            <a:ext cx="8485713" cy="3048606"/>
          </a:xfrm>
          <a:prstGeom prst="rect">
            <a:avLst/>
          </a:prstGeom>
          <a:ln w="57150">
            <a:solidFill>
              <a:srgbClr val="006F88"/>
            </a:solidFill>
          </a:ln>
        </p:spPr>
      </p:pic>
      <p:sp>
        <p:nvSpPr>
          <p:cNvPr id="5" name="TextBox 4"/>
          <p:cNvSpPr txBox="1"/>
          <p:nvPr/>
        </p:nvSpPr>
        <p:spPr>
          <a:xfrm>
            <a:off x="9161102" y="6369195"/>
            <a:ext cx="1268617" cy="276999"/>
          </a:xfrm>
          <a:prstGeom prst="rect">
            <a:avLst/>
          </a:prstGeom>
          <a:noFill/>
        </p:spPr>
        <p:txBody>
          <a:bodyPr wrap="none" rtlCol="0">
            <a:spAutoFit/>
          </a:bodyPr>
          <a:lstStyle/>
          <a:p>
            <a:r>
              <a:rPr lang="en-US" sz="1200" dirty="0">
                <a:solidFill>
                  <a:schemeClr val="bg1">
                    <a:lumMod val="50000"/>
                  </a:schemeClr>
                </a:solidFill>
              </a:rPr>
              <a:t>Image: Wikipedia</a:t>
            </a:r>
          </a:p>
        </p:txBody>
      </p:sp>
      <p:sp>
        <p:nvSpPr>
          <p:cNvPr id="9" name="TextBox 8">
            <a:extLst>
              <a:ext uri="{FF2B5EF4-FFF2-40B4-BE49-F238E27FC236}">
                <a16:creationId xmlns:a16="http://schemas.microsoft.com/office/drawing/2014/main" id="{1CCF0B32-A66C-471D-88A5-D67C4DCCCCB1}"/>
              </a:ext>
            </a:extLst>
          </p:cNvPr>
          <p:cNvSpPr txBox="1"/>
          <p:nvPr/>
        </p:nvSpPr>
        <p:spPr>
          <a:xfrm>
            <a:off x="761224" y="509680"/>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3026398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531870" y="1341158"/>
            <a:ext cx="11088331" cy="961901"/>
          </a:xfrm>
        </p:spPr>
        <p:txBody>
          <a:bodyPr>
            <a:noAutofit/>
          </a:bodyPr>
          <a:lstStyle/>
          <a:p>
            <a:pPr algn="ctr">
              <a:lnSpc>
                <a:spcPct val="100000"/>
              </a:lnSpc>
            </a:pPr>
            <a:r>
              <a:rPr lang="en-US" altLang="x-none" sz="2400" b="1" dirty="0">
                <a:solidFill>
                  <a:schemeClr val="tx1"/>
                </a:solidFill>
                <a:latin typeface="+mn-lt"/>
                <a:ea typeface="ＭＳ Ｐゴシック" charset="-128"/>
              </a:rPr>
              <a:t>Examples of Green Analytical Chemistry Methodologies</a:t>
            </a:r>
          </a:p>
        </p:txBody>
      </p:sp>
      <p:pic>
        <p:nvPicPr>
          <p:cNvPr id="974850" name="Picture 2" descr="езултат с изображение за Supercritical Fluid Extractio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1710" b="11456"/>
          <a:stretch/>
        </p:blipFill>
        <p:spPr bwMode="auto">
          <a:xfrm>
            <a:off x="4122356" y="3472294"/>
            <a:ext cx="4334494" cy="2094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2641" y="5396153"/>
            <a:ext cx="2853923" cy="464871"/>
          </a:xfrm>
          <a:prstGeom prst="rect">
            <a:avLst/>
          </a:prstGeom>
        </p:spPr>
        <p:txBody>
          <a:bodyPr wrap="none">
            <a:spAutoFit/>
          </a:bodyPr>
          <a:lstStyle/>
          <a:p>
            <a:pPr algn="ctr">
              <a:lnSpc>
                <a:spcPct val="150000"/>
              </a:lnSpc>
            </a:pPr>
            <a:r>
              <a:rPr lang="en-US" altLang="x-none" dirty="0">
                <a:ea typeface="ＭＳ Ｐゴシック" charset="-128"/>
              </a:rPr>
              <a:t>Supercritical Fluid Extraction</a:t>
            </a:r>
          </a:p>
        </p:txBody>
      </p:sp>
      <p:pic>
        <p:nvPicPr>
          <p:cNvPr id="4" name="Picture 3"/>
          <p:cNvPicPr>
            <a:picLocks noChangeAspect="1"/>
          </p:cNvPicPr>
          <p:nvPr/>
        </p:nvPicPr>
        <p:blipFill>
          <a:blip r:embed="rId4"/>
          <a:stretch>
            <a:fillRect/>
          </a:stretch>
        </p:blipFill>
        <p:spPr>
          <a:xfrm>
            <a:off x="1264856" y="2836842"/>
            <a:ext cx="2857500" cy="2844800"/>
          </a:xfrm>
          <a:prstGeom prst="rect">
            <a:avLst/>
          </a:prstGeom>
        </p:spPr>
      </p:pic>
      <p:sp>
        <p:nvSpPr>
          <p:cNvPr id="5" name="Rectangle 4"/>
          <p:cNvSpPr/>
          <p:nvPr/>
        </p:nvSpPr>
        <p:spPr>
          <a:xfrm>
            <a:off x="183246" y="2198063"/>
            <a:ext cx="5020721" cy="507831"/>
          </a:xfrm>
          <a:prstGeom prst="rect">
            <a:avLst/>
          </a:prstGeom>
        </p:spPr>
        <p:txBody>
          <a:bodyPr wrap="square">
            <a:spAutoFit/>
          </a:bodyPr>
          <a:lstStyle/>
          <a:p>
            <a:pPr>
              <a:lnSpc>
                <a:spcPct val="150000"/>
              </a:lnSpc>
            </a:pPr>
            <a:r>
              <a:rPr lang="en-US" altLang="x-none" dirty="0">
                <a:ea typeface="ＭＳ Ｐゴシック" charset="-128"/>
              </a:rPr>
              <a:t>X-ray fluorescence detection for multi-metal matrix</a:t>
            </a:r>
          </a:p>
        </p:txBody>
      </p:sp>
      <p:sp>
        <p:nvSpPr>
          <p:cNvPr id="6" name="Rectangle 5"/>
          <p:cNvSpPr/>
          <p:nvPr/>
        </p:nvSpPr>
        <p:spPr>
          <a:xfrm>
            <a:off x="7844025" y="2211035"/>
            <a:ext cx="4278992" cy="507831"/>
          </a:xfrm>
          <a:prstGeom prst="rect">
            <a:avLst/>
          </a:prstGeom>
        </p:spPr>
        <p:txBody>
          <a:bodyPr wrap="none">
            <a:spAutoFit/>
          </a:bodyPr>
          <a:lstStyle/>
          <a:p>
            <a:pPr>
              <a:lnSpc>
                <a:spcPct val="150000"/>
              </a:lnSpc>
            </a:pPr>
            <a:r>
              <a:rPr lang="en-US" altLang="x-none" dirty="0">
                <a:ea typeface="ＭＳ Ｐゴシック" charset="-128"/>
              </a:rPr>
              <a:t>Solid-phase extraction and micro-extraction</a:t>
            </a: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52618" y="2835671"/>
            <a:ext cx="2503113" cy="1698988"/>
          </a:xfrm>
          <a:prstGeom prst="rect">
            <a:avLst/>
          </a:prstGeom>
        </p:spPr>
      </p:pic>
      <p:sp>
        <p:nvSpPr>
          <p:cNvPr id="3" name="TextBox 2">
            <a:extLst>
              <a:ext uri="{FF2B5EF4-FFF2-40B4-BE49-F238E27FC236}">
                <a16:creationId xmlns:a16="http://schemas.microsoft.com/office/drawing/2014/main" id="{BD58177E-793F-4BE9-AE84-FC31FBCFA108}"/>
              </a:ext>
            </a:extLst>
          </p:cNvPr>
          <p:cNvSpPr txBox="1"/>
          <p:nvPr/>
        </p:nvSpPr>
        <p:spPr>
          <a:xfrm>
            <a:off x="6735535" y="6183324"/>
            <a:ext cx="5387481" cy="553998"/>
          </a:xfrm>
          <a:prstGeom prst="rect">
            <a:avLst/>
          </a:prstGeom>
          <a:noFill/>
        </p:spPr>
        <p:txBody>
          <a:bodyPr wrap="square" rtlCol="0">
            <a:spAutoFit/>
          </a:bodyPr>
          <a:lstStyle/>
          <a:p>
            <a:r>
              <a:rPr lang="en-US" sz="1000" dirty="0">
                <a:solidFill>
                  <a:schemeClr val="bg1">
                    <a:lumMod val="50000"/>
                  </a:schemeClr>
                </a:solidFill>
              </a:rPr>
              <a:t>Image Sources: https://www.thermofisher.com, https://www.intechopen.com/books/herbicides-advances-in-research/recent-advances-in-the-extraction-of-triazines-from-water-samples, http://soviethammer.info/thlon/s/supercritical-fluid-extraction-co2/</a:t>
            </a:r>
          </a:p>
        </p:txBody>
      </p:sp>
      <p:sp>
        <p:nvSpPr>
          <p:cNvPr id="13" name="TextBox 12">
            <a:extLst>
              <a:ext uri="{FF2B5EF4-FFF2-40B4-BE49-F238E27FC236}">
                <a16:creationId xmlns:a16="http://schemas.microsoft.com/office/drawing/2014/main" id="{ACF25558-B765-4CF7-976D-9E4493820333}"/>
              </a:ext>
            </a:extLst>
          </p:cNvPr>
          <p:cNvSpPr txBox="1"/>
          <p:nvPr/>
        </p:nvSpPr>
        <p:spPr>
          <a:xfrm>
            <a:off x="769389" y="572077"/>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358773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1702" y="2407011"/>
            <a:ext cx="6108597" cy="2215991"/>
          </a:xfrm>
          <a:prstGeom prst="rect">
            <a:avLst/>
          </a:prstGeom>
          <a:noFill/>
        </p:spPr>
        <p:txBody>
          <a:bodyPr wrap="square" rtlCol="0">
            <a:spAutoFit/>
          </a:bodyPr>
          <a:lstStyle/>
          <a:p>
            <a:pPr algn="ctr"/>
            <a:r>
              <a:rPr lang="en-US" sz="4000" dirty="0">
                <a:ea typeface="Cambria" charset="0"/>
                <a:cs typeface="Cambria" charset="0"/>
              </a:rPr>
              <a:t>The 12 Principles </a:t>
            </a:r>
          </a:p>
          <a:p>
            <a:pPr algn="ctr"/>
            <a:r>
              <a:rPr lang="en-US" sz="4000" dirty="0">
                <a:ea typeface="Cambria" charset="0"/>
                <a:cs typeface="Cambria" charset="0"/>
              </a:rPr>
              <a:t>of </a:t>
            </a:r>
          </a:p>
          <a:p>
            <a:pPr algn="ctr"/>
            <a:r>
              <a:rPr lang="en-US" sz="4000" dirty="0">
                <a:ea typeface="Cambria" charset="0"/>
                <a:cs typeface="Cambria" charset="0"/>
              </a:rPr>
              <a:t>Green Chemistry</a:t>
            </a:r>
            <a:endParaRPr lang="en-US" altLang="en-US" sz="4000" dirty="0">
              <a:ea typeface="ＭＳ Ｐゴシック" charset="-128"/>
            </a:endParaRPr>
          </a:p>
          <a:p>
            <a:endParaRPr lang="en-US" dirty="0">
              <a:latin typeface="+mj-lt"/>
            </a:endParaRPr>
          </a:p>
        </p:txBody>
      </p:sp>
    </p:spTree>
    <p:extLst>
      <p:ext uri="{BB962C8B-B14F-4D97-AF65-F5344CB8AC3E}">
        <p14:creationId xmlns:p14="http://schemas.microsoft.com/office/powerpoint/2010/main" val="1494962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316948" y="1590422"/>
            <a:ext cx="11648933" cy="461665"/>
          </a:xfrm>
        </p:spPr>
        <p:txBody>
          <a:bodyPr wrap="square">
            <a:spAutoFit/>
          </a:bodyPr>
          <a:lstStyle/>
          <a:p>
            <a:pPr algn="ctr">
              <a:lnSpc>
                <a:spcPct val="100000"/>
              </a:lnSpc>
            </a:pPr>
            <a:r>
              <a:rPr lang="en-US" altLang="x-none" sz="2400" b="1" dirty="0">
                <a:solidFill>
                  <a:schemeClr val="tx1"/>
                </a:solidFill>
                <a:latin typeface="+mn-lt"/>
                <a:ea typeface="ＭＳ Ｐゴシック" charset="-128"/>
              </a:rPr>
              <a:t>Process Analytical Chemistry to Minimize Waste Generation</a:t>
            </a:r>
          </a:p>
        </p:txBody>
      </p:sp>
      <p:sp>
        <p:nvSpPr>
          <p:cNvPr id="145410" name="Rectangle 3"/>
          <p:cNvSpPr>
            <a:spLocks noGrp="1" noChangeArrowheads="1"/>
          </p:cNvSpPr>
          <p:nvPr>
            <p:ph type="body" idx="1"/>
          </p:nvPr>
        </p:nvSpPr>
        <p:spPr>
          <a:xfrm>
            <a:off x="1311122" y="2165718"/>
            <a:ext cx="9330200" cy="830997"/>
          </a:xfrm>
        </p:spPr>
        <p:txBody>
          <a:bodyPr wrap="square">
            <a:spAutoFit/>
          </a:bodyPr>
          <a:lstStyle/>
          <a:p>
            <a:pPr marL="0" indent="0" algn="ctr">
              <a:lnSpc>
                <a:spcPct val="120000"/>
              </a:lnSpc>
              <a:buNone/>
            </a:pPr>
            <a:r>
              <a:rPr lang="en-US" altLang="x-none" sz="2000" dirty="0">
                <a:ea typeface="ＭＳ Ｐゴシック" charset="-128"/>
              </a:rPr>
              <a:t>Through the use of real-time, in-process monitors, sensors, etc., pollution and hazardous waste generation can be prevented rather than simply measured after it is produced.</a:t>
            </a:r>
          </a:p>
        </p:txBody>
      </p:sp>
      <p:sp>
        <p:nvSpPr>
          <p:cNvPr id="4" name="Rectangle 3"/>
          <p:cNvSpPr txBox="1">
            <a:spLocks noChangeArrowheads="1"/>
          </p:cNvSpPr>
          <p:nvPr/>
        </p:nvSpPr>
        <p:spPr>
          <a:xfrm>
            <a:off x="2782148" y="3198828"/>
            <a:ext cx="6009168" cy="1680460"/>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altLang="x-none" sz="1800" b="1" dirty="0">
                <a:ea typeface="ＭＳ Ｐゴシック" charset="-128"/>
              </a:rPr>
              <a:t>Solid-acid catalyzed 1-butene/isobutane alkylation process:</a:t>
            </a:r>
            <a:endParaRPr lang="en-US" altLang="x-none" sz="1800" dirty="0">
              <a:ea typeface="ＭＳ Ｐゴシック" charset="-128"/>
            </a:endParaRPr>
          </a:p>
          <a:p>
            <a:pPr lvl="1">
              <a:lnSpc>
                <a:spcPct val="100000"/>
              </a:lnSpc>
              <a:spcBef>
                <a:spcPts val="600"/>
              </a:spcBef>
            </a:pPr>
            <a:r>
              <a:rPr lang="en-US" altLang="x-none" dirty="0">
                <a:ea typeface="ＭＳ Ｐゴシック" charset="-128"/>
              </a:rPr>
              <a:t>replaces HF and H</a:t>
            </a:r>
            <a:r>
              <a:rPr lang="en-US" altLang="x-none" baseline="-25000" dirty="0">
                <a:ea typeface="ＭＳ Ｐゴシック" charset="-128"/>
              </a:rPr>
              <a:t>2</a:t>
            </a:r>
            <a:r>
              <a:rPr lang="en-US" altLang="x-none" dirty="0">
                <a:ea typeface="ＭＳ Ｐゴシック" charset="-128"/>
              </a:rPr>
              <a:t>SO</a:t>
            </a:r>
            <a:r>
              <a:rPr lang="en-US" altLang="x-none" baseline="-25000" dirty="0">
                <a:ea typeface="ＭＳ Ｐゴシック" charset="-128"/>
              </a:rPr>
              <a:t>4</a:t>
            </a:r>
            <a:r>
              <a:rPr lang="en-US" altLang="x-none" dirty="0">
                <a:ea typeface="ＭＳ Ｐゴシック" charset="-128"/>
              </a:rPr>
              <a:t> catalysts</a:t>
            </a:r>
          </a:p>
          <a:p>
            <a:pPr lvl="1">
              <a:lnSpc>
                <a:spcPct val="100000"/>
              </a:lnSpc>
              <a:spcBef>
                <a:spcPts val="600"/>
              </a:spcBef>
            </a:pPr>
            <a:r>
              <a:rPr lang="en-US" altLang="x-none" dirty="0">
                <a:ea typeface="ＭＳ Ｐゴシック" charset="-128"/>
              </a:rPr>
              <a:t>process utilizes supercritical CO</a:t>
            </a:r>
            <a:r>
              <a:rPr lang="en-US" altLang="x-none" baseline="-25000" dirty="0">
                <a:ea typeface="ＭＳ Ｐゴシック" charset="-128"/>
              </a:rPr>
              <a:t>2</a:t>
            </a:r>
            <a:r>
              <a:rPr lang="en-US" altLang="x-none" dirty="0">
                <a:ea typeface="ＭＳ Ｐゴシック" charset="-128"/>
              </a:rPr>
              <a:t> to prevent coke accumulation in pores of solid catalyst</a:t>
            </a:r>
          </a:p>
          <a:p>
            <a:pPr lvl="1">
              <a:lnSpc>
                <a:spcPct val="100000"/>
              </a:lnSpc>
              <a:spcBef>
                <a:spcPts val="600"/>
              </a:spcBef>
            </a:pPr>
            <a:r>
              <a:rPr lang="en-US" altLang="x-none" dirty="0">
                <a:ea typeface="ＭＳ Ｐゴシック" charset="-128"/>
              </a:rPr>
              <a:t>on-line GC analysis</a:t>
            </a:r>
          </a:p>
        </p:txBody>
      </p:sp>
      <p:sp>
        <p:nvSpPr>
          <p:cNvPr id="5" name="CaixaDeTexto 1">
            <a:extLst>
              <a:ext uri="{FF2B5EF4-FFF2-40B4-BE49-F238E27FC236}">
                <a16:creationId xmlns:a16="http://schemas.microsoft.com/office/drawing/2014/main" id="{1C3EE743-CE1C-4E6F-A1F7-6BCABA6C353B}"/>
              </a:ext>
            </a:extLst>
          </p:cNvPr>
          <p:cNvSpPr txBox="1"/>
          <p:nvPr/>
        </p:nvSpPr>
        <p:spPr>
          <a:xfrm>
            <a:off x="9304719" y="5888805"/>
            <a:ext cx="2742835" cy="738664"/>
          </a:xfrm>
          <a:prstGeom prst="rect">
            <a:avLst/>
          </a:prstGeom>
          <a:noFill/>
        </p:spPr>
        <p:txBody>
          <a:bodyPr wrap="square" rtlCol="0">
            <a:spAutoFit/>
          </a:bodyPr>
          <a:lstStyle/>
          <a:p>
            <a:r>
              <a:rPr lang="en-US" altLang="x-none" sz="1400" dirty="0">
                <a:solidFill>
                  <a:srgbClr val="7F7F7F"/>
                </a:solidFill>
                <a:latin typeface="Calibri Regular" charset="0"/>
                <a:ea typeface="ＭＳ Ｐゴシック" charset="-128"/>
              </a:rPr>
              <a:t>Subramaniam, University of Kansas</a:t>
            </a:r>
          </a:p>
          <a:p>
            <a:r>
              <a:rPr lang="nb-NO" sz="1400" i="1" dirty="0">
                <a:solidFill>
                  <a:srgbClr val="7F7F7F"/>
                </a:solidFill>
              </a:rPr>
              <a:t>Ind. Eng. </a:t>
            </a:r>
            <a:r>
              <a:rPr lang="nb-NO" sz="1400" i="1" dirty="0" err="1">
                <a:solidFill>
                  <a:srgbClr val="7F7F7F"/>
                </a:solidFill>
              </a:rPr>
              <a:t>Chem</a:t>
            </a:r>
            <a:r>
              <a:rPr lang="nb-NO" sz="1400" i="1" dirty="0">
                <a:solidFill>
                  <a:srgbClr val="7F7F7F"/>
                </a:solidFill>
              </a:rPr>
              <a:t>. Res.</a:t>
            </a:r>
            <a:r>
              <a:rPr lang="nb-NO" sz="1400" dirty="0">
                <a:solidFill>
                  <a:srgbClr val="7F7F7F"/>
                </a:solidFill>
              </a:rPr>
              <a:t>, 2001, 40 (18), </a:t>
            </a:r>
            <a:r>
              <a:rPr lang="nb-NO" sz="1400" dirty="0" err="1">
                <a:solidFill>
                  <a:srgbClr val="7F7F7F"/>
                </a:solidFill>
              </a:rPr>
              <a:t>pp</a:t>
            </a:r>
            <a:r>
              <a:rPr lang="nb-NO" sz="1400" dirty="0">
                <a:solidFill>
                  <a:srgbClr val="7F7F7F"/>
                </a:solidFill>
              </a:rPr>
              <a:t> 3879–3882</a:t>
            </a:r>
            <a:endParaRPr lang="en-US" sz="1400" dirty="0">
              <a:solidFill>
                <a:srgbClr val="7F7F7F"/>
              </a:solidFill>
            </a:endParaRPr>
          </a:p>
        </p:txBody>
      </p:sp>
      <p:sp>
        <p:nvSpPr>
          <p:cNvPr id="6" name="Retângulo 4">
            <a:extLst>
              <a:ext uri="{FF2B5EF4-FFF2-40B4-BE49-F238E27FC236}">
                <a16:creationId xmlns:a16="http://schemas.microsoft.com/office/drawing/2014/main" id="{6834A5F5-2C0D-408E-9D1C-CAC8129A59DC}"/>
              </a:ext>
            </a:extLst>
          </p:cNvPr>
          <p:cNvSpPr/>
          <p:nvPr/>
        </p:nvSpPr>
        <p:spPr>
          <a:xfrm>
            <a:off x="2672913" y="3096339"/>
            <a:ext cx="6606617" cy="28570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7583F16-43D6-42F5-92FF-95668048C706}"/>
              </a:ext>
            </a:extLst>
          </p:cNvPr>
          <p:cNvPicPr>
            <a:picLocks noChangeAspect="1"/>
          </p:cNvPicPr>
          <p:nvPr/>
        </p:nvPicPr>
        <p:blipFill>
          <a:blip r:embed="rId3"/>
          <a:stretch>
            <a:fillRect/>
          </a:stretch>
        </p:blipFill>
        <p:spPr>
          <a:xfrm>
            <a:off x="2906962" y="4836748"/>
            <a:ext cx="6372568" cy="1116645"/>
          </a:xfrm>
          <a:prstGeom prst="rect">
            <a:avLst/>
          </a:prstGeom>
        </p:spPr>
      </p:pic>
      <p:sp>
        <p:nvSpPr>
          <p:cNvPr id="11" name="TextBox 10">
            <a:extLst>
              <a:ext uri="{FF2B5EF4-FFF2-40B4-BE49-F238E27FC236}">
                <a16:creationId xmlns:a16="http://schemas.microsoft.com/office/drawing/2014/main" id="{BD131C8F-EDD0-4660-8A71-1EBC160F3150}"/>
              </a:ext>
            </a:extLst>
          </p:cNvPr>
          <p:cNvSpPr txBox="1"/>
          <p:nvPr/>
        </p:nvSpPr>
        <p:spPr>
          <a:xfrm>
            <a:off x="695910" y="572583"/>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2647948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652" y="2615987"/>
            <a:ext cx="5320257" cy="701731"/>
          </a:xfrm>
        </p:spPr>
        <p:txBody>
          <a:bodyPr wrap="square">
            <a:spAutoFit/>
          </a:bodyPr>
          <a:lstStyle/>
          <a:p>
            <a:pPr marL="0" indent="0">
              <a:buNone/>
            </a:pPr>
            <a:r>
              <a:rPr lang="en-US" sz="2200" dirty="0"/>
              <a:t>Replacing batch reactors on large, medium, and even small scale has distinct advantages:</a:t>
            </a:r>
          </a:p>
        </p:txBody>
      </p:sp>
      <p:sp>
        <p:nvSpPr>
          <p:cNvPr id="3" name="Title 2"/>
          <p:cNvSpPr>
            <a:spLocks noGrp="1"/>
          </p:cNvSpPr>
          <p:nvPr>
            <p:ph type="title"/>
          </p:nvPr>
        </p:nvSpPr>
        <p:spPr>
          <a:xfrm>
            <a:off x="3495272" y="1599065"/>
            <a:ext cx="5165393" cy="461665"/>
          </a:xfrm>
        </p:spPr>
        <p:txBody>
          <a:bodyPr wrap="square">
            <a:spAutoFit/>
          </a:bodyPr>
          <a:lstStyle/>
          <a:p>
            <a:pPr algn="ctr">
              <a:lnSpc>
                <a:spcPct val="100000"/>
              </a:lnSpc>
            </a:pPr>
            <a:r>
              <a:rPr lang="en-US" sz="2400" b="1" dirty="0">
                <a:solidFill>
                  <a:schemeClr val="tx1"/>
                </a:solidFill>
                <a:latin typeface="+mn-lt"/>
              </a:rPr>
              <a:t>Continuous Flow Reactors </a:t>
            </a:r>
          </a:p>
        </p:txBody>
      </p:sp>
      <p:pic>
        <p:nvPicPr>
          <p:cNvPr id="5" name="Picture 4"/>
          <p:cNvPicPr>
            <a:picLocks noChangeAspect="1"/>
          </p:cNvPicPr>
          <p:nvPr/>
        </p:nvPicPr>
        <p:blipFill>
          <a:blip r:embed="rId3"/>
          <a:stretch>
            <a:fillRect/>
          </a:stretch>
        </p:blipFill>
        <p:spPr>
          <a:xfrm>
            <a:off x="9058680" y="2137674"/>
            <a:ext cx="2750292" cy="3850409"/>
          </a:xfrm>
          <a:prstGeom prst="rect">
            <a:avLst/>
          </a:prstGeom>
          <a:ln w="57150">
            <a:solidFill>
              <a:srgbClr val="002060"/>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6000" y="3164916"/>
            <a:ext cx="2844800" cy="2258515"/>
          </a:xfrm>
          <a:prstGeom prst="rect">
            <a:avLst/>
          </a:prstGeom>
        </p:spPr>
      </p:pic>
      <p:sp>
        <p:nvSpPr>
          <p:cNvPr id="4" name="TextBox 3">
            <a:extLst>
              <a:ext uri="{FF2B5EF4-FFF2-40B4-BE49-F238E27FC236}">
                <a16:creationId xmlns:a16="http://schemas.microsoft.com/office/drawing/2014/main" id="{53BCE9AE-AD79-4E6C-A65B-52AA4416FE33}"/>
              </a:ext>
            </a:extLst>
          </p:cNvPr>
          <p:cNvSpPr txBox="1"/>
          <p:nvPr/>
        </p:nvSpPr>
        <p:spPr>
          <a:xfrm>
            <a:off x="7074131" y="6257836"/>
            <a:ext cx="5212080" cy="600164"/>
          </a:xfrm>
          <a:prstGeom prst="rect">
            <a:avLst/>
          </a:prstGeom>
          <a:noFill/>
        </p:spPr>
        <p:txBody>
          <a:bodyPr wrap="square" rtlCol="0">
            <a:spAutoFit/>
          </a:bodyPr>
          <a:lstStyle/>
          <a:p>
            <a:r>
              <a:rPr lang="en-US" sz="1100" dirty="0">
                <a:solidFill>
                  <a:schemeClr val="bg1">
                    <a:lumMod val="50000"/>
                  </a:schemeClr>
                </a:solidFill>
              </a:rPr>
              <a:t>Image Sources: http://encyclopedia.che.engin.umich.edu/Pages/Reactors/menu.html, https://www.technologynetworks.com/drug-discovery/product-news/automated-compound-library-production-294622</a:t>
            </a:r>
          </a:p>
        </p:txBody>
      </p:sp>
      <p:sp>
        <p:nvSpPr>
          <p:cNvPr id="6" name="TextBox 5">
            <a:extLst>
              <a:ext uri="{FF2B5EF4-FFF2-40B4-BE49-F238E27FC236}">
                <a16:creationId xmlns:a16="http://schemas.microsoft.com/office/drawing/2014/main" id="{91A6F747-F477-4AFC-97C9-1842E200376F}"/>
              </a:ext>
            </a:extLst>
          </p:cNvPr>
          <p:cNvSpPr txBox="1"/>
          <p:nvPr/>
        </p:nvSpPr>
        <p:spPr>
          <a:xfrm>
            <a:off x="628419" y="3401622"/>
            <a:ext cx="4550410" cy="1785104"/>
          </a:xfrm>
          <a:prstGeom prst="rect">
            <a:avLst/>
          </a:prstGeom>
          <a:noFill/>
        </p:spPr>
        <p:txBody>
          <a:bodyPr wrap="square" rtlCol="0">
            <a:spAutoFit/>
          </a:bodyPr>
          <a:lstStyle/>
          <a:p>
            <a:pPr marL="365760" lvl="1" indent="-365760">
              <a:spcBef>
                <a:spcPts val="600"/>
              </a:spcBef>
              <a:buFont typeface="Arial" panose="020B0604020202020204" pitchFamily="34" charset="0"/>
              <a:buChar char="•"/>
            </a:pPr>
            <a:r>
              <a:rPr lang="en-US" sz="2000" dirty="0"/>
              <a:t>Precise control of reaction conditions.</a:t>
            </a:r>
          </a:p>
          <a:p>
            <a:pPr marL="365760" lvl="1" indent="-365760">
              <a:spcBef>
                <a:spcPts val="600"/>
              </a:spcBef>
              <a:buFont typeface="Arial" panose="020B0604020202020204" pitchFamily="34" charset="0"/>
              <a:buChar char="•"/>
            </a:pPr>
            <a:r>
              <a:rPr lang="en-US" sz="2000" dirty="0"/>
              <a:t>Reproducible reaction outcome (product purity).</a:t>
            </a:r>
          </a:p>
          <a:p>
            <a:pPr marL="365760" lvl="1" indent="-365760">
              <a:spcBef>
                <a:spcPts val="600"/>
              </a:spcBef>
              <a:buFont typeface="Arial" panose="020B0604020202020204" pitchFamily="34" charset="0"/>
              <a:buChar char="•"/>
            </a:pPr>
            <a:r>
              <a:rPr lang="en-US" sz="2000" dirty="0"/>
              <a:t>Minimizes waste, and provides increased safety.</a:t>
            </a:r>
          </a:p>
        </p:txBody>
      </p:sp>
      <p:sp>
        <p:nvSpPr>
          <p:cNvPr id="11" name="TextBox 10">
            <a:extLst>
              <a:ext uri="{FF2B5EF4-FFF2-40B4-BE49-F238E27FC236}">
                <a16:creationId xmlns:a16="http://schemas.microsoft.com/office/drawing/2014/main" id="{6D5EA2D1-088D-4162-9254-C533F2A9C96B}"/>
              </a:ext>
            </a:extLst>
          </p:cNvPr>
          <p:cNvSpPr txBox="1"/>
          <p:nvPr/>
        </p:nvSpPr>
        <p:spPr>
          <a:xfrm>
            <a:off x="777553" y="538540"/>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3526060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9236" y="5913405"/>
            <a:ext cx="11294091" cy="338554"/>
          </a:xfrm>
          <a:prstGeom prst="rect">
            <a:avLst/>
          </a:prstGeom>
        </p:spPr>
        <p:txBody>
          <a:bodyPr wrap="square">
            <a:spAutoFit/>
          </a:bodyPr>
          <a:lstStyle/>
          <a:p>
            <a:pPr algn="ctr"/>
            <a:r>
              <a:rPr lang="en-US" sz="1600" dirty="0">
                <a:solidFill>
                  <a:schemeClr val="bg1">
                    <a:lumMod val="50000"/>
                  </a:schemeClr>
                </a:solidFill>
              </a:rPr>
              <a:t>https://</a:t>
            </a:r>
            <a:r>
              <a:rPr lang="en-US" sz="1600" dirty="0" err="1">
                <a:solidFill>
                  <a:schemeClr val="bg1">
                    <a:lumMod val="50000"/>
                  </a:schemeClr>
                </a:solidFill>
              </a:rPr>
              <a:t>www.epa.gov</a:t>
            </a:r>
            <a:r>
              <a:rPr lang="en-US" sz="1600" dirty="0">
                <a:solidFill>
                  <a:schemeClr val="bg1">
                    <a:lumMod val="50000"/>
                  </a:schemeClr>
                </a:solidFill>
              </a:rPr>
              <a:t>/</a:t>
            </a:r>
            <a:r>
              <a:rPr lang="en-US" sz="1600" dirty="0" err="1">
                <a:solidFill>
                  <a:schemeClr val="bg1">
                    <a:lumMod val="50000"/>
                  </a:schemeClr>
                </a:solidFill>
              </a:rPr>
              <a:t>greenchemistry</a:t>
            </a:r>
            <a:r>
              <a:rPr lang="en-US" sz="1600" dirty="0">
                <a:solidFill>
                  <a:schemeClr val="bg1">
                    <a:lumMod val="50000"/>
                  </a:schemeClr>
                </a:solidFill>
              </a:rPr>
              <a:t>/presidential-green-chemistry-challenge-2008-greener-reaction-conditions-award</a:t>
            </a:r>
          </a:p>
        </p:txBody>
      </p:sp>
      <p:sp>
        <p:nvSpPr>
          <p:cNvPr id="3" name="TextBox 2">
            <a:extLst>
              <a:ext uri="{FF2B5EF4-FFF2-40B4-BE49-F238E27FC236}">
                <a16:creationId xmlns:a16="http://schemas.microsoft.com/office/drawing/2014/main" id="{6347B866-74F5-4BF2-A36B-D689CE48E4F9}"/>
              </a:ext>
            </a:extLst>
          </p:cNvPr>
          <p:cNvSpPr txBox="1"/>
          <p:nvPr/>
        </p:nvSpPr>
        <p:spPr>
          <a:xfrm>
            <a:off x="838200" y="1498689"/>
            <a:ext cx="6366102" cy="461665"/>
          </a:xfrm>
          <a:prstGeom prst="rect">
            <a:avLst/>
          </a:prstGeom>
          <a:noFill/>
        </p:spPr>
        <p:txBody>
          <a:bodyPr wrap="none" rtlCol="0">
            <a:spAutoFit/>
          </a:bodyPr>
          <a:lstStyle/>
          <a:p>
            <a:pPr marL="91440"/>
            <a:r>
              <a:rPr lang="en-US" sz="2400" b="1" dirty="0">
                <a:solidFill>
                  <a:srgbClr val="002060"/>
                </a:solidFill>
              </a:rPr>
              <a:t>Case study: </a:t>
            </a:r>
            <a:r>
              <a:rPr lang="en-US" sz="2400" dirty="0">
                <a:solidFill>
                  <a:srgbClr val="002060"/>
                </a:solidFill>
              </a:rPr>
              <a:t>Real-time analysis in cooling systems</a:t>
            </a:r>
          </a:p>
        </p:txBody>
      </p:sp>
      <p:sp>
        <p:nvSpPr>
          <p:cNvPr id="11" name="TextBox 10">
            <a:extLst>
              <a:ext uri="{FF2B5EF4-FFF2-40B4-BE49-F238E27FC236}">
                <a16:creationId xmlns:a16="http://schemas.microsoft.com/office/drawing/2014/main" id="{CC894309-264E-474F-AE12-8AE4655D1BDB}"/>
              </a:ext>
            </a:extLst>
          </p:cNvPr>
          <p:cNvSpPr txBox="1"/>
          <p:nvPr/>
        </p:nvSpPr>
        <p:spPr>
          <a:xfrm>
            <a:off x="647700" y="2563827"/>
            <a:ext cx="5715166" cy="2893100"/>
          </a:xfrm>
          <a:prstGeom prst="rect">
            <a:avLst/>
          </a:prstGeom>
          <a:noFill/>
          <a:ln>
            <a:solidFill>
              <a:srgbClr val="C00000"/>
            </a:solidFill>
          </a:ln>
        </p:spPr>
        <p:txBody>
          <a:bodyPr wrap="square" rtlCol="0">
            <a:spAutoFit/>
          </a:bodyPr>
          <a:lstStyle/>
          <a:p>
            <a:r>
              <a:rPr lang="en-US" b="1" dirty="0"/>
              <a:t>Conventional Cooling Systems:</a:t>
            </a:r>
          </a:p>
          <a:p>
            <a:pPr marL="274320" indent="-274320">
              <a:spcBef>
                <a:spcPts val="600"/>
              </a:spcBef>
              <a:buFont typeface="Arial" panose="020B0604020202020204" pitchFamily="34" charset="0"/>
              <a:buChar char="•"/>
            </a:pPr>
            <a:r>
              <a:rPr lang="en-US" dirty="0"/>
              <a:t>They consume large amounts of water.</a:t>
            </a:r>
          </a:p>
          <a:p>
            <a:pPr marL="274320" indent="-274320">
              <a:spcBef>
                <a:spcPts val="600"/>
              </a:spcBef>
              <a:buFont typeface="Arial" panose="020B0604020202020204" pitchFamily="34" charset="0"/>
              <a:buChar char="•"/>
            </a:pPr>
            <a:r>
              <a:rPr lang="en-US" dirty="0"/>
              <a:t>Microbial growth and mineral scale decrease the efficiency and increase energy consumption of heat-exchange.</a:t>
            </a:r>
          </a:p>
          <a:p>
            <a:pPr marL="274320" indent="-274320">
              <a:spcBef>
                <a:spcPts val="600"/>
              </a:spcBef>
              <a:buFont typeface="Arial" panose="020B0604020202020204" pitchFamily="34" charset="0"/>
              <a:buChar char="•"/>
            </a:pPr>
            <a:r>
              <a:rPr lang="en-US" dirty="0"/>
              <a:t>However, high levels of biocide to prevent microbial growth increases the risk of leaks in the system.</a:t>
            </a:r>
          </a:p>
          <a:p>
            <a:pPr marL="274320" indent="-274320">
              <a:spcBef>
                <a:spcPts val="600"/>
              </a:spcBef>
              <a:buFont typeface="Arial" panose="020B0604020202020204" pitchFamily="34" charset="0"/>
              <a:buChar char="•"/>
            </a:pPr>
            <a:r>
              <a:rPr lang="en-US" dirty="0"/>
              <a:t>Biocide and metal-byproducts from corrosion are then released into the environment with the waste water.</a:t>
            </a:r>
          </a:p>
        </p:txBody>
      </p:sp>
      <p:pic>
        <p:nvPicPr>
          <p:cNvPr id="13" name="Picture 12">
            <a:extLst>
              <a:ext uri="{FF2B5EF4-FFF2-40B4-BE49-F238E27FC236}">
                <a16:creationId xmlns:a16="http://schemas.microsoft.com/office/drawing/2014/main" id="{63F000BA-5CEF-4CB8-B2CB-BEFE7CB5491C}"/>
              </a:ext>
            </a:extLst>
          </p:cNvPr>
          <p:cNvPicPr>
            <a:picLocks noChangeAspect="1"/>
          </p:cNvPicPr>
          <p:nvPr/>
        </p:nvPicPr>
        <p:blipFill>
          <a:blip r:embed="rId2"/>
          <a:stretch>
            <a:fillRect/>
          </a:stretch>
        </p:blipFill>
        <p:spPr>
          <a:xfrm>
            <a:off x="6739004" y="2164427"/>
            <a:ext cx="4875364" cy="3656523"/>
          </a:xfrm>
          <a:prstGeom prst="rect">
            <a:avLst/>
          </a:prstGeom>
          <a:ln w="57150">
            <a:solidFill>
              <a:srgbClr val="002060"/>
            </a:solidFill>
          </a:ln>
        </p:spPr>
      </p:pic>
      <p:sp>
        <p:nvSpPr>
          <p:cNvPr id="14" name="Rectangle 13">
            <a:extLst>
              <a:ext uri="{FF2B5EF4-FFF2-40B4-BE49-F238E27FC236}">
                <a16:creationId xmlns:a16="http://schemas.microsoft.com/office/drawing/2014/main" id="{A2E06D8E-53E9-47E7-A300-FA5D551594D4}"/>
              </a:ext>
            </a:extLst>
          </p:cNvPr>
          <p:cNvSpPr/>
          <p:nvPr/>
        </p:nvSpPr>
        <p:spPr>
          <a:xfrm>
            <a:off x="7204302" y="6344415"/>
            <a:ext cx="5238126" cy="430887"/>
          </a:xfrm>
          <a:prstGeom prst="rect">
            <a:avLst/>
          </a:prstGeom>
        </p:spPr>
        <p:txBody>
          <a:bodyPr wrap="square">
            <a:spAutoFit/>
          </a:bodyPr>
          <a:lstStyle/>
          <a:p>
            <a:pPr lvl="0"/>
            <a:r>
              <a:rPr lang="en-US" sz="1100" dirty="0">
                <a:solidFill>
                  <a:prstClr val="white">
                    <a:lumMod val="65000"/>
                  </a:prstClr>
                </a:solidFill>
              </a:rPr>
              <a:t>Image: Wikimedia Commons, Cooling tower and cooling water discharge at a </a:t>
            </a:r>
            <a:r>
              <a:rPr lang="en-US" sz="1100" dirty="0" err="1">
                <a:solidFill>
                  <a:prstClr val="white">
                    <a:lumMod val="65000"/>
                  </a:prstClr>
                </a:solidFill>
              </a:rPr>
              <a:t>Philippsburg</a:t>
            </a:r>
            <a:r>
              <a:rPr lang="en-US" sz="1100" dirty="0">
                <a:solidFill>
                  <a:prstClr val="white">
                    <a:lumMod val="65000"/>
                  </a:prstClr>
                </a:solidFill>
              </a:rPr>
              <a:t> nuclear power plant, Author: Michael Kauffmann</a:t>
            </a:r>
          </a:p>
        </p:txBody>
      </p:sp>
      <p:sp>
        <p:nvSpPr>
          <p:cNvPr id="9" name="TextBox 8">
            <a:extLst>
              <a:ext uri="{FF2B5EF4-FFF2-40B4-BE49-F238E27FC236}">
                <a16:creationId xmlns:a16="http://schemas.microsoft.com/office/drawing/2014/main" id="{63D821A7-7C62-49B4-8E4F-5F42CDC50D29}"/>
              </a:ext>
            </a:extLst>
          </p:cNvPr>
          <p:cNvSpPr txBox="1"/>
          <p:nvPr/>
        </p:nvSpPr>
        <p:spPr>
          <a:xfrm>
            <a:off x="838200" y="489067"/>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Tree>
    <p:extLst>
      <p:ext uri="{BB962C8B-B14F-4D97-AF65-F5344CB8AC3E}">
        <p14:creationId xmlns:p14="http://schemas.microsoft.com/office/powerpoint/2010/main" val="21421852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54F22F-52EE-4B6E-93C5-E1CA5BB3ECBA}"/>
              </a:ext>
            </a:extLst>
          </p:cNvPr>
          <p:cNvSpPr txBox="1"/>
          <p:nvPr/>
        </p:nvSpPr>
        <p:spPr>
          <a:xfrm>
            <a:off x="944369" y="1865655"/>
            <a:ext cx="9294949" cy="707886"/>
          </a:xfrm>
          <a:prstGeom prst="rect">
            <a:avLst/>
          </a:prstGeom>
          <a:noFill/>
        </p:spPr>
        <p:txBody>
          <a:bodyPr wrap="square" rtlCol="0">
            <a:spAutoFit/>
          </a:bodyPr>
          <a:lstStyle/>
          <a:p>
            <a:r>
              <a:rPr lang="en-US" sz="2000" dirty="0"/>
              <a:t>In 2008 </a:t>
            </a:r>
            <a:r>
              <a:rPr lang="en-US" sz="2000" dirty="0" err="1"/>
              <a:t>Naclo</a:t>
            </a:r>
            <a:r>
              <a:rPr lang="en-US" sz="2000" dirty="0"/>
              <a:t> Company won the EPA Greener Reaction Conditions Award for their innovative 3D TRASAR® Technology. </a:t>
            </a:r>
          </a:p>
        </p:txBody>
      </p:sp>
      <p:sp>
        <p:nvSpPr>
          <p:cNvPr id="9" name="TextBox 8">
            <a:extLst>
              <a:ext uri="{FF2B5EF4-FFF2-40B4-BE49-F238E27FC236}">
                <a16:creationId xmlns:a16="http://schemas.microsoft.com/office/drawing/2014/main" id="{E710EA56-C59F-4FED-8481-4BEB4C466A38}"/>
              </a:ext>
            </a:extLst>
          </p:cNvPr>
          <p:cNvSpPr txBox="1"/>
          <p:nvPr/>
        </p:nvSpPr>
        <p:spPr>
          <a:xfrm>
            <a:off x="1200242" y="2627318"/>
            <a:ext cx="6993114" cy="3331681"/>
          </a:xfrm>
          <a:prstGeom prst="rect">
            <a:avLst/>
          </a:prstGeom>
          <a:noFill/>
          <a:ln>
            <a:solidFill>
              <a:schemeClr val="accent6"/>
            </a:solidFill>
          </a:ln>
        </p:spPr>
        <p:txBody>
          <a:bodyPr wrap="square" rtlCol="0">
            <a:spAutoFit/>
          </a:bodyPr>
          <a:lstStyle/>
          <a:p>
            <a:r>
              <a:rPr lang="en-US" sz="2000" b="1" dirty="0"/>
              <a:t>Alternative Cooling System with 3D TRASAR® Technology:</a:t>
            </a:r>
          </a:p>
          <a:p>
            <a:pPr marL="274320" indent="-274320">
              <a:spcBef>
                <a:spcPts val="300"/>
              </a:spcBef>
              <a:buFont typeface="Arial" panose="020B0604020202020204" pitchFamily="34" charset="0"/>
              <a:buChar char="•"/>
            </a:pPr>
            <a:r>
              <a:rPr lang="en-US" dirty="0"/>
              <a:t>The 3D TRASAR® System allows for the real-time monitoring of mineral scale buildup.</a:t>
            </a:r>
          </a:p>
          <a:p>
            <a:pPr marL="274320" indent="-274320">
              <a:spcBef>
                <a:spcPts val="300"/>
              </a:spcBef>
              <a:buFont typeface="Arial" panose="020B0604020202020204" pitchFamily="34" charset="0"/>
              <a:buChar char="•"/>
            </a:pPr>
            <a:r>
              <a:rPr lang="en-US" dirty="0"/>
              <a:t>This system can also utilize poor-quality water.</a:t>
            </a:r>
          </a:p>
          <a:p>
            <a:pPr marL="274320" indent="-274320">
              <a:spcBef>
                <a:spcPts val="300"/>
              </a:spcBef>
              <a:buFont typeface="Arial" panose="020B0604020202020204" pitchFamily="34" charset="0"/>
              <a:buChar char="•"/>
            </a:pPr>
            <a:r>
              <a:rPr lang="en-US" dirty="0"/>
              <a:t>3D Scale Control prevents mineral scale formation to increase efficiency.</a:t>
            </a:r>
          </a:p>
          <a:p>
            <a:pPr marL="274320" indent="-274320">
              <a:spcBef>
                <a:spcPts val="300"/>
              </a:spcBef>
              <a:buFont typeface="Arial" panose="020B0604020202020204" pitchFamily="34" charset="0"/>
              <a:buChar char="•"/>
            </a:pPr>
            <a:r>
              <a:rPr lang="en-US" dirty="0"/>
              <a:t>3D Bio-control performs a real-time check for planktonic and sessile bacteria. This reduces the amount of biocide used since biocides are then added only when necessary, rather than on a set schedule.</a:t>
            </a:r>
          </a:p>
          <a:p>
            <a:pPr marL="274320" indent="-274320">
              <a:spcBef>
                <a:spcPts val="300"/>
              </a:spcBef>
              <a:buFont typeface="Arial" panose="020B0604020202020204" pitchFamily="34" charset="0"/>
              <a:buChar char="•"/>
            </a:pPr>
            <a:r>
              <a:rPr lang="en-US" dirty="0"/>
              <a:t>The 3D TRASAR® System greatly reduces the amount of wastewater discharged from cooling systems.</a:t>
            </a:r>
          </a:p>
        </p:txBody>
      </p:sp>
      <p:pic>
        <p:nvPicPr>
          <p:cNvPr id="11" name="Picture 10">
            <a:extLst>
              <a:ext uri="{FF2B5EF4-FFF2-40B4-BE49-F238E27FC236}">
                <a16:creationId xmlns:a16="http://schemas.microsoft.com/office/drawing/2014/main" id="{9B972636-BD27-4499-8C0C-9A6DD69CD477}"/>
              </a:ext>
            </a:extLst>
          </p:cNvPr>
          <p:cNvPicPr>
            <a:picLocks noChangeAspect="1"/>
          </p:cNvPicPr>
          <p:nvPr/>
        </p:nvPicPr>
        <p:blipFill>
          <a:blip r:embed="rId3"/>
          <a:stretch>
            <a:fillRect/>
          </a:stretch>
        </p:blipFill>
        <p:spPr>
          <a:xfrm>
            <a:off x="8559517" y="2346741"/>
            <a:ext cx="2709194" cy="3612258"/>
          </a:xfrm>
          <a:prstGeom prst="rect">
            <a:avLst/>
          </a:prstGeom>
          <a:ln w="57150">
            <a:solidFill>
              <a:srgbClr val="002060"/>
            </a:solidFill>
          </a:ln>
        </p:spPr>
      </p:pic>
      <p:sp>
        <p:nvSpPr>
          <p:cNvPr id="12" name="Rectangle 11">
            <a:extLst>
              <a:ext uri="{FF2B5EF4-FFF2-40B4-BE49-F238E27FC236}">
                <a16:creationId xmlns:a16="http://schemas.microsoft.com/office/drawing/2014/main" id="{CD761FC5-D088-4BBF-B88E-E45BF3428FAF}"/>
              </a:ext>
            </a:extLst>
          </p:cNvPr>
          <p:cNvSpPr/>
          <p:nvPr/>
        </p:nvSpPr>
        <p:spPr>
          <a:xfrm>
            <a:off x="838200" y="6012777"/>
            <a:ext cx="10573270" cy="307777"/>
          </a:xfrm>
          <a:prstGeom prst="rect">
            <a:avLst/>
          </a:prstGeom>
        </p:spPr>
        <p:txBody>
          <a:bodyPr wrap="square">
            <a:spAutoFit/>
          </a:bodyPr>
          <a:lstStyle/>
          <a:p>
            <a:pPr algn="ctr"/>
            <a:r>
              <a:rPr lang="en-US" sz="1400" dirty="0">
                <a:solidFill>
                  <a:schemeClr val="bg1">
                    <a:lumMod val="50000"/>
                  </a:schemeClr>
                </a:solidFill>
              </a:rPr>
              <a:t>https://</a:t>
            </a:r>
            <a:r>
              <a:rPr lang="en-US" sz="1400" dirty="0" err="1">
                <a:solidFill>
                  <a:schemeClr val="bg1">
                    <a:lumMod val="50000"/>
                  </a:schemeClr>
                </a:solidFill>
              </a:rPr>
              <a:t>www.epa.gov</a:t>
            </a:r>
            <a:r>
              <a:rPr lang="en-US" sz="1400" dirty="0">
                <a:solidFill>
                  <a:schemeClr val="bg1">
                    <a:lumMod val="50000"/>
                  </a:schemeClr>
                </a:solidFill>
              </a:rPr>
              <a:t>/</a:t>
            </a:r>
            <a:r>
              <a:rPr lang="en-US" sz="1400" dirty="0" err="1">
                <a:solidFill>
                  <a:schemeClr val="bg1">
                    <a:lumMod val="50000"/>
                  </a:schemeClr>
                </a:solidFill>
              </a:rPr>
              <a:t>greenchemistry</a:t>
            </a:r>
            <a:r>
              <a:rPr lang="en-US" sz="1400" dirty="0">
                <a:solidFill>
                  <a:schemeClr val="bg1">
                    <a:lumMod val="50000"/>
                  </a:schemeClr>
                </a:solidFill>
              </a:rPr>
              <a:t>/presidential-green-chemistry-challenge-2008-greener-reaction-conditions-award</a:t>
            </a:r>
          </a:p>
        </p:txBody>
      </p:sp>
      <p:sp>
        <p:nvSpPr>
          <p:cNvPr id="13" name="Rectangle 12">
            <a:extLst>
              <a:ext uri="{FF2B5EF4-FFF2-40B4-BE49-F238E27FC236}">
                <a16:creationId xmlns:a16="http://schemas.microsoft.com/office/drawing/2014/main" id="{8EB771AE-11FA-4593-AA96-174813B83928}"/>
              </a:ext>
            </a:extLst>
          </p:cNvPr>
          <p:cNvSpPr/>
          <p:nvPr/>
        </p:nvSpPr>
        <p:spPr>
          <a:xfrm>
            <a:off x="8193356" y="6354136"/>
            <a:ext cx="3664397" cy="430887"/>
          </a:xfrm>
          <a:prstGeom prst="rect">
            <a:avLst/>
          </a:prstGeom>
        </p:spPr>
        <p:txBody>
          <a:bodyPr wrap="square">
            <a:spAutoFit/>
          </a:bodyPr>
          <a:lstStyle/>
          <a:p>
            <a:pPr lvl="0"/>
            <a:r>
              <a:rPr lang="en-US" sz="1100" dirty="0">
                <a:solidFill>
                  <a:prstClr val="white">
                    <a:lumMod val="65000"/>
                  </a:prstClr>
                </a:solidFill>
              </a:rPr>
              <a:t>Image: Wikipedia, A lavender-colored </a:t>
            </a:r>
            <a:r>
              <a:rPr lang="en-US" sz="1100" dirty="0" err="1">
                <a:solidFill>
                  <a:prstClr val="white">
                    <a:lumMod val="65000"/>
                  </a:prstClr>
                </a:solidFill>
              </a:rPr>
              <a:t>nonpotable</a:t>
            </a:r>
            <a:r>
              <a:rPr lang="en-US" sz="1100" dirty="0">
                <a:solidFill>
                  <a:prstClr val="white">
                    <a:lumMod val="65000"/>
                  </a:prstClr>
                </a:solidFill>
              </a:rPr>
              <a:t> water pipeline in Mountain View, California, Author: </a:t>
            </a:r>
            <a:r>
              <a:rPr lang="en-US" sz="1100" dirty="0" err="1">
                <a:solidFill>
                  <a:prstClr val="white">
                    <a:lumMod val="65000"/>
                  </a:prstClr>
                </a:solidFill>
              </a:rPr>
              <a:t>Grendelkhan</a:t>
            </a:r>
            <a:endParaRPr lang="en-US" sz="1100" dirty="0">
              <a:solidFill>
                <a:prstClr val="white">
                  <a:lumMod val="65000"/>
                </a:prstClr>
              </a:solidFill>
            </a:endParaRPr>
          </a:p>
        </p:txBody>
      </p:sp>
      <p:sp>
        <p:nvSpPr>
          <p:cNvPr id="10" name="TextBox 9">
            <a:extLst>
              <a:ext uri="{FF2B5EF4-FFF2-40B4-BE49-F238E27FC236}">
                <a16:creationId xmlns:a16="http://schemas.microsoft.com/office/drawing/2014/main" id="{7143A615-20F3-46B2-A1F3-AF1AC97022DF}"/>
              </a:ext>
            </a:extLst>
          </p:cNvPr>
          <p:cNvSpPr txBox="1"/>
          <p:nvPr/>
        </p:nvSpPr>
        <p:spPr>
          <a:xfrm>
            <a:off x="714672" y="620343"/>
            <a:ext cx="9310882" cy="707886"/>
          </a:xfrm>
          <a:prstGeom prst="rect">
            <a:avLst/>
          </a:prstGeom>
          <a:noFill/>
        </p:spPr>
        <p:txBody>
          <a:bodyPr wrap="none" rtlCol="0">
            <a:spAutoFit/>
          </a:bodyPr>
          <a:lstStyle/>
          <a:p>
            <a:r>
              <a:rPr lang="en-US" altLang="en-US" sz="4000" dirty="0">
                <a:solidFill>
                  <a:schemeClr val="tx1">
                    <a:lumMod val="65000"/>
                    <a:lumOff val="35000"/>
                  </a:schemeClr>
                </a:solidFill>
                <a:ea typeface="ＭＳ Ｐゴシック" charset="-128"/>
              </a:rPr>
              <a:t>Real-time Analysis for Pollution Prevention</a:t>
            </a:r>
          </a:p>
        </p:txBody>
      </p:sp>
      <p:sp>
        <p:nvSpPr>
          <p:cNvPr id="16" name="TextBox 15">
            <a:extLst>
              <a:ext uri="{FF2B5EF4-FFF2-40B4-BE49-F238E27FC236}">
                <a16:creationId xmlns:a16="http://schemas.microsoft.com/office/drawing/2014/main" id="{7FF3AE22-04C9-4CBE-AB5D-8D9F5A3428B4}"/>
              </a:ext>
            </a:extLst>
          </p:cNvPr>
          <p:cNvSpPr txBox="1"/>
          <p:nvPr/>
        </p:nvSpPr>
        <p:spPr>
          <a:xfrm>
            <a:off x="838200" y="1498689"/>
            <a:ext cx="6366102" cy="461665"/>
          </a:xfrm>
          <a:prstGeom prst="rect">
            <a:avLst/>
          </a:prstGeom>
          <a:noFill/>
        </p:spPr>
        <p:txBody>
          <a:bodyPr wrap="none" rtlCol="0">
            <a:spAutoFit/>
          </a:bodyPr>
          <a:lstStyle/>
          <a:p>
            <a:pPr marL="91440"/>
            <a:r>
              <a:rPr lang="en-US" sz="2400" b="1" dirty="0">
                <a:solidFill>
                  <a:srgbClr val="002060"/>
                </a:solidFill>
              </a:rPr>
              <a:t>Case study: </a:t>
            </a:r>
            <a:r>
              <a:rPr lang="en-US" sz="2400" dirty="0">
                <a:solidFill>
                  <a:srgbClr val="002060"/>
                </a:solidFill>
              </a:rPr>
              <a:t>Real-time analysis in cooling systems</a:t>
            </a:r>
          </a:p>
        </p:txBody>
      </p:sp>
    </p:spTree>
    <p:extLst>
      <p:ext uri="{BB962C8B-B14F-4D97-AF65-F5344CB8AC3E}">
        <p14:creationId xmlns:p14="http://schemas.microsoft.com/office/powerpoint/2010/main" val="463764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989" y="547252"/>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
        <p:nvSpPr>
          <p:cNvPr id="7" name="Rectangle 6"/>
          <p:cNvSpPr/>
          <p:nvPr/>
        </p:nvSpPr>
        <p:spPr>
          <a:xfrm>
            <a:off x="1403903" y="3409146"/>
            <a:ext cx="9434769" cy="986104"/>
          </a:xfrm>
          <a:prstGeom prst="rect">
            <a:avLst/>
          </a:prstGeom>
        </p:spPr>
        <p:txBody>
          <a:bodyPr wrap="square">
            <a:spAutoFit/>
          </a:bodyPr>
          <a:lstStyle/>
          <a:p>
            <a:pPr marL="15875" indent="-15875" algn="ctr">
              <a:lnSpc>
                <a:spcPct val="80000"/>
              </a:lnSpc>
            </a:pPr>
            <a:r>
              <a:rPr lang="en-US" altLang="en-US" sz="2400" dirty="0">
                <a:ea typeface="ＭＳ Ｐゴシック" charset="-128"/>
              </a:rPr>
              <a:t>Substance and the form of a substance used in a chemical process should be chosen so as to minimize the potential for chemical accidents, including releases, explosions, and fires. </a:t>
            </a:r>
          </a:p>
        </p:txBody>
      </p:sp>
    </p:spTree>
    <p:extLst>
      <p:ext uri="{BB962C8B-B14F-4D97-AF65-F5344CB8AC3E}">
        <p14:creationId xmlns:p14="http://schemas.microsoft.com/office/powerpoint/2010/main" val="36035683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4442" y="2707719"/>
            <a:ext cx="10003115" cy="2373983"/>
          </a:xfrm>
        </p:spPr>
        <p:txBody>
          <a:bodyPr wrap="square">
            <a:spAutoFit/>
          </a:bodyPr>
          <a:lstStyle/>
          <a:p>
            <a:pPr>
              <a:spcBef>
                <a:spcPts val="2200"/>
              </a:spcBef>
            </a:pPr>
            <a:r>
              <a:rPr lang="en-US" sz="2400" dirty="0"/>
              <a:t>Approaches to design safer chemistry can include the use of solids or low vapor pressure substances in place of volatile liquids.</a:t>
            </a:r>
          </a:p>
          <a:p>
            <a:pPr>
              <a:spcBef>
                <a:spcPts val="2200"/>
              </a:spcBef>
            </a:pPr>
            <a:r>
              <a:rPr lang="en-US" sz="2400" dirty="0"/>
              <a:t>Other approaches include avoiding the use of molecular halogens in large quantities. </a:t>
            </a:r>
          </a:p>
          <a:p>
            <a:pPr>
              <a:spcBef>
                <a:spcPts val="2200"/>
              </a:spcBef>
            </a:pPr>
            <a:r>
              <a:rPr lang="en-US" sz="2400" dirty="0"/>
              <a:t>Continuous flow processes can help to minimize chemical hazards.</a:t>
            </a:r>
          </a:p>
        </p:txBody>
      </p:sp>
      <p:sp>
        <p:nvSpPr>
          <p:cNvPr id="2" name="TextBox 1">
            <a:extLst>
              <a:ext uri="{FF2B5EF4-FFF2-40B4-BE49-F238E27FC236}">
                <a16:creationId xmlns:a16="http://schemas.microsoft.com/office/drawing/2014/main" id="{D3352826-87BC-4AFE-A623-D0C07533212C}"/>
              </a:ext>
            </a:extLst>
          </p:cNvPr>
          <p:cNvSpPr txBox="1"/>
          <p:nvPr/>
        </p:nvSpPr>
        <p:spPr>
          <a:xfrm>
            <a:off x="2793220" y="1843252"/>
            <a:ext cx="6301276" cy="461665"/>
          </a:xfrm>
          <a:prstGeom prst="rect">
            <a:avLst/>
          </a:prstGeom>
          <a:noFill/>
        </p:spPr>
        <p:txBody>
          <a:bodyPr wrap="none" rtlCol="0">
            <a:spAutoFit/>
          </a:bodyPr>
          <a:lstStyle/>
          <a:p>
            <a:pPr algn="ctr"/>
            <a:r>
              <a:rPr lang="en-US" sz="2400" b="1" dirty="0"/>
              <a:t>Accidents can be avoided by minimizing hazards</a:t>
            </a:r>
          </a:p>
        </p:txBody>
      </p:sp>
      <p:sp>
        <p:nvSpPr>
          <p:cNvPr id="6" name="TextBox 5">
            <a:extLst>
              <a:ext uri="{FF2B5EF4-FFF2-40B4-BE49-F238E27FC236}">
                <a16:creationId xmlns:a16="http://schemas.microsoft.com/office/drawing/2014/main" id="{FCC36DD3-F30E-4B5D-8FE7-70A9815BA213}"/>
              </a:ext>
            </a:extLst>
          </p:cNvPr>
          <p:cNvSpPr txBox="1"/>
          <p:nvPr/>
        </p:nvSpPr>
        <p:spPr>
          <a:xfrm>
            <a:off x="830179" y="563939"/>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Tree>
    <p:extLst>
      <p:ext uri="{BB962C8B-B14F-4D97-AF65-F5344CB8AC3E}">
        <p14:creationId xmlns:p14="http://schemas.microsoft.com/office/powerpoint/2010/main" val="31318040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1073418" y="2412847"/>
            <a:ext cx="5022582" cy="1736373"/>
          </a:xfrm>
          <a:prstGeom prst="rect">
            <a:avLst/>
          </a:prstGeom>
          <a:noFill/>
          <a:ln w="1270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indent="0">
              <a:spcBef>
                <a:spcPct val="20000"/>
              </a:spcBef>
              <a:buClr>
                <a:schemeClr val="tx2"/>
              </a:buClr>
              <a:buSzPct val="75000"/>
            </a:pPr>
            <a:r>
              <a:rPr lang="en-US" altLang="x-none" sz="2000" b="1" dirty="0" err="1">
                <a:latin typeface="+mn-lt"/>
              </a:rPr>
              <a:t>Polyhydroxyamide</a:t>
            </a:r>
            <a:r>
              <a:rPr lang="en-US" altLang="x-none" sz="2000" b="1" dirty="0">
                <a:latin typeface="+mn-lt"/>
              </a:rPr>
              <a:t> (PHA):  </a:t>
            </a:r>
          </a:p>
          <a:p>
            <a:pPr marL="295275" indent="-174625">
              <a:spcBef>
                <a:spcPts val="600"/>
              </a:spcBef>
              <a:buClr>
                <a:schemeClr val="tx2"/>
              </a:buClr>
              <a:buSzPct val="75000"/>
              <a:buFont typeface="Arial" charset="0"/>
              <a:buChar char="•"/>
            </a:pPr>
            <a:r>
              <a:rPr lang="en-US" altLang="x-none" sz="1800" dirty="0">
                <a:latin typeface="+mn-lt"/>
              </a:rPr>
              <a:t>Can be molded into seats, bins, and wall panels.</a:t>
            </a:r>
          </a:p>
          <a:p>
            <a:pPr marL="295275" indent="-174625">
              <a:spcBef>
                <a:spcPts val="600"/>
              </a:spcBef>
              <a:buClr>
                <a:schemeClr val="tx2"/>
              </a:buClr>
              <a:buSzPct val="75000"/>
              <a:buFont typeface="Arial" charset="0"/>
              <a:buChar char="•"/>
            </a:pPr>
            <a:r>
              <a:rPr lang="en-US" altLang="x-none" sz="1800" dirty="0">
                <a:latin typeface="+mn-lt"/>
              </a:rPr>
              <a:t>It is synthesized under mild conditions.</a:t>
            </a:r>
          </a:p>
          <a:p>
            <a:pPr marL="295275" indent="-174625">
              <a:spcBef>
                <a:spcPts val="600"/>
              </a:spcBef>
              <a:buClr>
                <a:schemeClr val="tx2"/>
              </a:buClr>
              <a:buSzPct val="75000"/>
              <a:buFont typeface="Arial" charset="0"/>
              <a:buChar char="•"/>
            </a:pPr>
            <a:r>
              <a:rPr lang="en-US" altLang="x-none" sz="1800" dirty="0">
                <a:latin typeface="+mn-lt"/>
              </a:rPr>
              <a:t>It decomposes into fire-resistant </a:t>
            </a:r>
            <a:r>
              <a:rPr lang="en-US" altLang="x-none" sz="1800" dirty="0" err="1">
                <a:latin typeface="+mn-lt"/>
              </a:rPr>
              <a:t>polybenzoxazole</a:t>
            </a:r>
            <a:r>
              <a:rPr lang="en-US" altLang="x-none" sz="1800" dirty="0">
                <a:latin typeface="+mn-lt"/>
              </a:rPr>
              <a:t> (PBO) and water upon heating.</a:t>
            </a:r>
            <a:endParaRPr lang="en-US" altLang="x-none" sz="2200" dirty="0">
              <a:latin typeface="+mn-lt"/>
            </a:endParaRPr>
          </a:p>
        </p:txBody>
      </p:sp>
      <p:graphicFrame>
        <p:nvGraphicFramePr>
          <p:cNvPr id="151555" name="Object 2">
            <a:hlinkClick r:id="" action="ppaction://ole?verb=0"/>
          </p:cNvPr>
          <p:cNvGraphicFramePr>
            <a:graphicFrameLocks/>
          </p:cNvGraphicFramePr>
          <p:nvPr>
            <p:extLst>
              <p:ext uri="{D42A27DB-BD31-4B8C-83A1-F6EECF244321}">
                <p14:modId xmlns:p14="http://schemas.microsoft.com/office/powerpoint/2010/main" val="3187344855"/>
              </p:ext>
            </p:extLst>
          </p:nvPr>
        </p:nvGraphicFramePr>
        <p:xfrm>
          <a:off x="1456019" y="4653666"/>
          <a:ext cx="9279962" cy="1455325"/>
        </p:xfrm>
        <a:graphic>
          <a:graphicData uri="http://schemas.openxmlformats.org/presentationml/2006/ole">
            <mc:AlternateContent xmlns:mc="http://schemas.openxmlformats.org/markup-compatibility/2006">
              <mc:Choice xmlns:v="urn:schemas-microsoft-com:vml" Requires="v">
                <p:oleObj spid="_x0000_s71751" name="ISIS/Draw Sketch" r:id="rId4" imgW="5372100" imgH="838200" progId="ISISServer">
                  <p:embed/>
                </p:oleObj>
              </mc:Choice>
              <mc:Fallback>
                <p:oleObj name="ISIS/Draw Sketch" r:id="rId4" imgW="5372100" imgH="838200" progId="ISISServer">
                  <p:embed/>
                  <p:pic>
                    <p:nvPicPr>
                      <p:cNvPr id="151555" name="Object 2">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1456019" y="4653666"/>
                        <a:ext cx="9279962" cy="1455325"/>
                      </a:xfrm>
                      <a:prstGeom prst="rect">
                        <a:avLst/>
                      </a:prstGeom>
                      <a:noFill/>
                      <a:ln>
                        <a:noFill/>
                      </a:ln>
                      <a:effectLst/>
                      <a:extLst/>
                    </p:spPr>
                  </p:pic>
                </p:oleObj>
              </mc:Fallback>
            </mc:AlternateContent>
          </a:graphicData>
        </a:graphic>
      </p:graphicFrame>
      <p:sp>
        <p:nvSpPr>
          <p:cNvPr id="2" name="Rectangle 1"/>
          <p:cNvSpPr/>
          <p:nvPr/>
        </p:nvSpPr>
        <p:spPr>
          <a:xfrm>
            <a:off x="9591391" y="6125145"/>
            <a:ext cx="2504212" cy="307777"/>
          </a:xfrm>
          <a:prstGeom prst="rect">
            <a:avLst/>
          </a:prstGeom>
        </p:spPr>
        <p:txBody>
          <a:bodyPr wrap="none">
            <a:spAutoFit/>
          </a:bodyPr>
          <a:lstStyle/>
          <a:p>
            <a:pPr marL="0" lvl="1">
              <a:buClr>
                <a:srgbClr val="33CC33"/>
              </a:buClr>
              <a:buSzPct val="75000"/>
              <a:buFont typeface="Wingdings" charset="2"/>
              <a:buNone/>
            </a:pPr>
            <a:r>
              <a:rPr lang="en-US" altLang="x-none" sz="1400" dirty="0">
                <a:solidFill>
                  <a:schemeClr val="bg1">
                    <a:lumMod val="50000"/>
                  </a:schemeClr>
                </a:solidFill>
              </a:rPr>
              <a:t>Westmoreland, UMass Amherst</a:t>
            </a:r>
          </a:p>
        </p:txBody>
      </p:sp>
      <p:sp>
        <p:nvSpPr>
          <p:cNvPr id="3" name="Rectangle 2"/>
          <p:cNvSpPr/>
          <p:nvPr/>
        </p:nvSpPr>
        <p:spPr>
          <a:xfrm>
            <a:off x="705212" y="1527527"/>
            <a:ext cx="7406899" cy="461665"/>
          </a:xfrm>
          <a:prstGeom prst="rect">
            <a:avLst/>
          </a:prstGeom>
        </p:spPr>
        <p:txBody>
          <a:bodyPr wrap="none">
            <a:spAutoFit/>
          </a:bodyPr>
          <a:lstStyle/>
          <a:p>
            <a:pPr>
              <a:spcBef>
                <a:spcPct val="20000"/>
              </a:spcBef>
              <a:buClr>
                <a:schemeClr val="tx2"/>
              </a:buClr>
              <a:buSzPct val="75000"/>
            </a:pPr>
            <a:r>
              <a:rPr lang="en-US" altLang="x-none" sz="2400" b="1" dirty="0">
                <a:solidFill>
                  <a:srgbClr val="002060"/>
                </a:solidFill>
              </a:rPr>
              <a:t>Case study: </a:t>
            </a:r>
            <a:r>
              <a:rPr lang="en-US" altLang="x-none" sz="2400" dirty="0">
                <a:solidFill>
                  <a:srgbClr val="002060"/>
                </a:solidFill>
              </a:rPr>
              <a:t>Designing safer polymers for use in airplanes</a:t>
            </a:r>
          </a:p>
        </p:txBody>
      </p:sp>
      <p:pic>
        <p:nvPicPr>
          <p:cNvPr id="5" name="Picture 4"/>
          <p:cNvPicPr>
            <a:picLocks noChangeAspect="1"/>
          </p:cNvPicPr>
          <p:nvPr/>
        </p:nvPicPr>
        <p:blipFill>
          <a:blip r:embed="rId6"/>
          <a:stretch>
            <a:fillRect/>
          </a:stretch>
        </p:blipFill>
        <p:spPr>
          <a:xfrm>
            <a:off x="7342937" y="2229575"/>
            <a:ext cx="3648730" cy="2050123"/>
          </a:xfrm>
          <a:prstGeom prst="rect">
            <a:avLst/>
          </a:prstGeom>
          <a:noFill/>
          <a:ln w="57150">
            <a:solidFill>
              <a:srgbClr val="002060"/>
            </a:solidFill>
          </a:ln>
        </p:spPr>
      </p:pic>
      <p:sp>
        <p:nvSpPr>
          <p:cNvPr id="4" name="TextBox 3">
            <a:extLst>
              <a:ext uri="{FF2B5EF4-FFF2-40B4-BE49-F238E27FC236}">
                <a16:creationId xmlns:a16="http://schemas.microsoft.com/office/drawing/2014/main" id="{6D04A5CF-3908-4C77-9C28-5F2845CBFC6D}"/>
              </a:ext>
            </a:extLst>
          </p:cNvPr>
          <p:cNvSpPr txBox="1"/>
          <p:nvPr/>
        </p:nvSpPr>
        <p:spPr>
          <a:xfrm>
            <a:off x="6636184" y="6514311"/>
            <a:ext cx="5555816" cy="276999"/>
          </a:xfrm>
          <a:prstGeom prst="rect">
            <a:avLst/>
          </a:prstGeom>
          <a:noFill/>
        </p:spPr>
        <p:txBody>
          <a:bodyPr wrap="none" rtlCol="0">
            <a:spAutoFit/>
          </a:bodyPr>
          <a:lstStyle/>
          <a:p>
            <a:r>
              <a:rPr lang="en-US" sz="1200" dirty="0">
                <a:solidFill>
                  <a:schemeClr val="bg1">
                    <a:lumMod val="50000"/>
                  </a:schemeClr>
                </a:solidFill>
              </a:rPr>
              <a:t>Image Source: https://videohive.net/item/plane-interior-flying-in-the-clouds/9895121</a:t>
            </a:r>
          </a:p>
        </p:txBody>
      </p:sp>
      <p:sp>
        <p:nvSpPr>
          <p:cNvPr id="12" name="TextBox 11">
            <a:extLst>
              <a:ext uri="{FF2B5EF4-FFF2-40B4-BE49-F238E27FC236}">
                <a16:creationId xmlns:a16="http://schemas.microsoft.com/office/drawing/2014/main" id="{FC590A17-4FC3-49C6-B6BD-22AD83A56F6E}"/>
              </a:ext>
            </a:extLst>
          </p:cNvPr>
          <p:cNvSpPr txBox="1"/>
          <p:nvPr/>
        </p:nvSpPr>
        <p:spPr>
          <a:xfrm>
            <a:off x="757989" y="567418"/>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Tree>
    <p:extLst>
      <p:ext uri="{BB962C8B-B14F-4D97-AF65-F5344CB8AC3E}">
        <p14:creationId xmlns:p14="http://schemas.microsoft.com/office/powerpoint/2010/main" val="37957255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C14D40-7222-4F69-8FE4-B512E2CA4E8E}"/>
              </a:ext>
            </a:extLst>
          </p:cNvPr>
          <p:cNvSpPr/>
          <p:nvPr/>
        </p:nvSpPr>
        <p:spPr>
          <a:xfrm>
            <a:off x="798013" y="1555526"/>
            <a:ext cx="9280810" cy="461665"/>
          </a:xfrm>
          <a:prstGeom prst="rect">
            <a:avLst/>
          </a:prstGeom>
        </p:spPr>
        <p:txBody>
          <a:bodyPr wrap="none">
            <a:spAutoFit/>
          </a:bodyPr>
          <a:lstStyle/>
          <a:p>
            <a:pPr>
              <a:spcBef>
                <a:spcPct val="20000"/>
              </a:spcBef>
              <a:buClr>
                <a:schemeClr val="tx2"/>
              </a:buClr>
              <a:buSzPct val="75000"/>
            </a:pPr>
            <a:r>
              <a:rPr lang="en-US" altLang="x-none" sz="2400" b="1" dirty="0">
                <a:solidFill>
                  <a:srgbClr val="002060"/>
                </a:solidFill>
              </a:rPr>
              <a:t>Case study:</a:t>
            </a:r>
            <a:r>
              <a:rPr lang="en-US" altLang="x-none" sz="2400" dirty="0">
                <a:solidFill>
                  <a:srgbClr val="002060"/>
                </a:solidFill>
              </a:rPr>
              <a:t> Production of gasoline alkylate with AlkyClean® Technology</a:t>
            </a:r>
          </a:p>
        </p:txBody>
      </p:sp>
      <p:sp>
        <p:nvSpPr>
          <p:cNvPr id="8" name="TextBox 7">
            <a:extLst>
              <a:ext uri="{FF2B5EF4-FFF2-40B4-BE49-F238E27FC236}">
                <a16:creationId xmlns:a16="http://schemas.microsoft.com/office/drawing/2014/main" id="{7A80B45A-F3CE-4AB0-96B7-8CF1CBC735A9}"/>
              </a:ext>
            </a:extLst>
          </p:cNvPr>
          <p:cNvSpPr txBox="1"/>
          <p:nvPr/>
        </p:nvSpPr>
        <p:spPr>
          <a:xfrm>
            <a:off x="798013" y="2052222"/>
            <a:ext cx="8323837" cy="707886"/>
          </a:xfrm>
          <a:prstGeom prst="rect">
            <a:avLst/>
          </a:prstGeom>
          <a:noFill/>
        </p:spPr>
        <p:txBody>
          <a:bodyPr wrap="square" rtlCol="0">
            <a:spAutoFit/>
          </a:bodyPr>
          <a:lstStyle/>
          <a:p>
            <a:r>
              <a:rPr lang="en-US" sz="2000" dirty="0"/>
              <a:t>In 2016 Albemarle and CB&amp;I won the EPA green chemistry award for their inherently safer AlkyClean® process technology.</a:t>
            </a:r>
          </a:p>
        </p:txBody>
      </p:sp>
      <p:sp>
        <p:nvSpPr>
          <p:cNvPr id="9" name="TextBox 8">
            <a:extLst>
              <a:ext uri="{FF2B5EF4-FFF2-40B4-BE49-F238E27FC236}">
                <a16:creationId xmlns:a16="http://schemas.microsoft.com/office/drawing/2014/main" id="{B17DBD46-0074-477B-8705-F4C5CC8E0B0C}"/>
              </a:ext>
            </a:extLst>
          </p:cNvPr>
          <p:cNvSpPr txBox="1"/>
          <p:nvPr/>
        </p:nvSpPr>
        <p:spPr>
          <a:xfrm>
            <a:off x="6341015" y="2891118"/>
            <a:ext cx="5298510" cy="3370153"/>
          </a:xfrm>
          <a:prstGeom prst="rect">
            <a:avLst/>
          </a:prstGeom>
          <a:noFill/>
          <a:ln>
            <a:solidFill>
              <a:schemeClr val="accent6"/>
            </a:solidFill>
          </a:ln>
        </p:spPr>
        <p:txBody>
          <a:bodyPr wrap="square" rtlCol="0">
            <a:spAutoFit/>
          </a:bodyPr>
          <a:lstStyle/>
          <a:p>
            <a:r>
              <a:rPr lang="en-US" sz="2000" b="1" dirty="0"/>
              <a:t>AlkyClean® Technology:</a:t>
            </a:r>
          </a:p>
          <a:p>
            <a:pPr marL="342900" indent="-138113">
              <a:spcBef>
                <a:spcPts val="600"/>
              </a:spcBef>
              <a:buFont typeface="Arial" panose="020B0604020202020204" pitchFamily="34" charset="0"/>
              <a:buChar char="•"/>
            </a:pPr>
            <a:r>
              <a:rPr lang="en-US" dirty="0"/>
              <a:t>The AlkyClean® solid acid alkylation process produces high quality alkylate without using liquid acid catalysts.</a:t>
            </a:r>
          </a:p>
          <a:p>
            <a:pPr marL="342900" indent="-138113">
              <a:spcBef>
                <a:spcPts val="600"/>
              </a:spcBef>
              <a:buFont typeface="Arial" panose="020B0604020202020204" pitchFamily="34" charset="0"/>
              <a:buChar char="•"/>
            </a:pPr>
            <a:r>
              <a:rPr lang="en-US" dirty="0"/>
              <a:t>The solid acid alkylation process is safer for both people working directly in production and for people in the area surrounding the production facility.</a:t>
            </a:r>
          </a:p>
          <a:p>
            <a:pPr marL="342900" indent="-138113">
              <a:spcBef>
                <a:spcPts val="600"/>
              </a:spcBef>
              <a:buFont typeface="Arial" panose="020B0604020202020204" pitchFamily="34" charset="0"/>
              <a:buChar char="•"/>
            </a:pPr>
            <a:r>
              <a:rPr lang="en-US" dirty="0"/>
              <a:t>There are also environmental and economic benefits since neither acid-soluble oils nor spent acids are produced.</a:t>
            </a:r>
          </a:p>
        </p:txBody>
      </p:sp>
      <p:sp>
        <p:nvSpPr>
          <p:cNvPr id="10" name="TextBox 9">
            <a:extLst>
              <a:ext uri="{FF2B5EF4-FFF2-40B4-BE49-F238E27FC236}">
                <a16:creationId xmlns:a16="http://schemas.microsoft.com/office/drawing/2014/main" id="{B9F21FA1-E4B4-4484-89E7-165B6E93D965}"/>
              </a:ext>
            </a:extLst>
          </p:cNvPr>
          <p:cNvSpPr txBox="1"/>
          <p:nvPr/>
        </p:nvSpPr>
        <p:spPr>
          <a:xfrm>
            <a:off x="798013" y="3305786"/>
            <a:ext cx="5135671" cy="2569934"/>
          </a:xfrm>
          <a:prstGeom prst="rect">
            <a:avLst/>
          </a:prstGeom>
          <a:noFill/>
          <a:ln>
            <a:solidFill>
              <a:srgbClr val="C00000"/>
            </a:solidFill>
          </a:ln>
        </p:spPr>
        <p:txBody>
          <a:bodyPr wrap="square" rtlCol="0">
            <a:spAutoFit/>
          </a:bodyPr>
          <a:lstStyle/>
          <a:p>
            <a:r>
              <a:rPr lang="en-US" sz="2000" b="1" dirty="0"/>
              <a:t>Conventional alkylate production:</a:t>
            </a:r>
          </a:p>
          <a:p>
            <a:pPr marL="290513" indent="-153988">
              <a:spcBef>
                <a:spcPts val="600"/>
              </a:spcBef>
              <a:buFont typeface="Arial" panose="020B0604020202020204" pitchFamily="34" charset="0"/>
              <a:buChar char="•"/>
            </a:pPr>
            <a:r>
              <a:rPr lang="en-US" dirty="0"/>
              <a:t>Alkylate is typically produced from the reaction of isobutane and light olefins.</a:t>
            </a:r>
          </a:p>
          <a:p>
            <a:pPr marL="290513" indent="-153988">
              <a:spcBef>
                <a:spcPts val="600"/>
              </a:spcBef>
              <a:buFont typeface="Arial" panose="020B0604020202020204" pitchFamily="34" charset="0"/>
              <a:buChar char="•"/>
            </a:pPr>
            <a:r>
              <a:rPr lang="en-US" dirty="0"/>
              <a:t>This requires the use of liquid acid catalyzed processes, such as hydrofluoric acid.</a:t>
            </a:r>
          </a:p>
          <a:p>
            <a:pPr marL="290513" indent="-153988">
              <a:spcBef>
                <a:spcPts val="600"/>
              </a:spcBef>
              <a:buFont typeface="Arial" panose="020B0604020202020204" pitchFamily="34" charset="0"/>
              <a:buChar char="•"/>
            </a:pPr>
            <a:r>
              <a:rPr lang="en-US" dirty="0"/>
              <a:t>Hydrofluoric acid is extremely toxic. When released it forms clouds that can be lethal for up to five miles.</a:t>
            </a:r>
          </a:p>
        </p:txBody>
      </p:sp>
      <p:sp>
        <p:nvSpPr>
          <p:cNvPr id="11" name="TextBox 10">
            <a:extLst>
              <a:ext uri="{FF2B5EF4-FFF2-40B4-BE49-F238E27FC236}">
                <a16:creationId xmlns:a16="http://schemas.microsoft.com/office/drawing/2014/main" id="{732FE8A7-54B3-4933-8BA5-D3885EE74BB1}"/>
              </a:ext>
            </a:extLst>
          </p:cNvPr>
          <p:cNvSpPr txBox="1"/>
          <p:nvPr/>
        </p:nvSpPr>
        <p:spPr>
          <a:xfrm>
            <a:off x="798013" y="596729"/>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Tree>
    <p:extLst>
      <p:ext uri="{BB962C8B-B14F-4D97-AF65-F5344CB8AC3E}">
        <p14:creationId xmlns:p14="http://schemas.microsoft.com/office/powerpoint/2010/main" val="4272072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0725" y="2821071"/>
            <a:ext cx="9334485" cy="2471446"/>
          </a:xfrm>
        </p:spPr>
        <p:txBody>
          <a:bodyPr wrap="square">
            <a:spAutoFit/>
          </a:bodyPr>
          <a:lstStyle/>
          <a:p>
            <a:r>
              <a:rPr lang="en-US" sz="2400" dirty="0"/>
              <a:t>Presidential Green Chemistry Challenge Winners</a:t>
            </a:r>
          </a:p>
          <a:p>
            <a:pPr marL="688975" indent="0">
              <a:buNone/>
            </a:pPr>
            <a:r>
              <a:rPr lang="en-US" sz="2400" dirty="0">
                <a:hlinkClick r:id="rId2">
                  <a:extLst>
                    <a:ext uri="{A12FA001-AC4F-418D-AE19-62706E023703}">
                      <ahyp:hlinkClr xmlns:ahyp="http://schemas.microsoft.com/office/drawing/2018/hyperlinkcolor" xmlns="" val="tx"/>
                    </a:ext>
                  </a:extLst>
                </a:hlinkClick>
              </a:rPr>
              <a:t>https://www.epa.gov/greenchemistry/presidential-green-chemistry-challenge-winners</a:t>
            </a:r>
            <a:endParaRPr lang="en-US" sz="2400" dirty="0"/>
          </a:p>
          <a:p>
            <a:pPr marL="688975" indent="0">
              <a:buNone/>
            </a:pPr>
            <a:endParaRPr lang="en-US" sz="2400" dirty="0"/>
          </a:p>
          <a:p>
            <a:r>
              <a:rPr lang="en-US" sz="2400" dirty="0"/>
              <a:t>How Industrial Applications in Green Chemistry Are Changing Our World (white paper) by American Chemical Society</a:t>
            </a:r>
          </a:p>
        </p:txBody>
      </p:sp>
      <p:sp>
        <p:nvSpPr>
          <p:cNvPr id="4" name="Title 3"/>
          <p:cNvSpPr>
            <a:spLocks noGrp="1"/>
          </p:cNvSpPr>
          <p:nvPr>
            <p:ph type="title"/>
          </p:nvPr>
        </p:nvSpPr>
        <p:spPr>
          <a:xfrm>
            <a:off x="3102441" y="1773874"/>
            <a:ext cx="5951055" cy="424732"/>
          </a:xfrm>
        </p:spPr>
        <p:txBody>
          <a:bodyPr wrap="square">
            <a:spAutoFit/>
          </a:bodyPr>
          <a:lstStyle/>
          <a:p>
            <a:pPr algn="ctr"/>
            <a:r>
              <a:rPr lang="en-US" sz="2400" b="1" dirty="0">
                <a:solidFill>
                  <a:schemeClr val="tx1"/>
                </a:solidFill>
                <a:latin typeface="+mn-lt"/>
              </a:rPr>
              <a:t>More examples available</a:t>
            </a:r>
          </a:p>
        </p:txBody>
      </p:sp>
      <p:sp>
        <p:nvSpPr>
          <p:cNvPr id="8" name="TextBox 7">
            <a:extLst>
              <a:ext uri="{FF2B5EF4-FFF2-40B4-BE49-F238E27FC236}">
                <a16:creationId xmlns:a16="http://schemas.microsoft.com/office/drawing/2014/main" id="{635BBABA-0F09-453F-8EF3-C608F0946F81}"/>
              </a:ext>
            </a:extLst>
          </p:cNvPr>
          <p:cNvSpPr txBox="1"/>
          <p:nvPr/>
        </p:nvSpPr>
        <p:spPr>
          <a:xfrm>
            <a:off x="739956" y="555416"/>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Tree>
    <p:extLst>
      <p:ext uri="{BB962C8B-B14F-4D97-AF65-F5344CB8AC3E}">
        <p14:creationId xmlns:p14="http://schemas.microsoft.com/office/powerpoint/2010/main" val="1287756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41" y="1627994"/>
            <a:ext cx="5698056" cy="545178"/>
          </a:xfrm>
        </p:spPr>
        <p:txBody>
          <a:bodyPr>
            <a:noAutofit/>
          </a:bodyPr>
          <a:lstStyle/>
          <a:p>
            <a:pPr algn="ctr"/>
            <a:r>
              <a:rPr lang="en-US" sz="2400" b="1" dirty="0">
                <a:solidFill>
                  <a:schemeClr val="tx1"/>
                </a:solidFill>
                <a:latin typeface="+mn-lt"/>
              </a:rPr>
              <a:t>Synthesis Comparison Exercise</a:t>
            </a:r>
          </a:p>
        </p:txBody>
      </p:sp>
      <p:sp>
        <p:nvSpPr>
          <p:cNvPr id="5" name="Content Placeholder 4"/>
          <p:cNvSpPr>
            <a:spLocks noGrp="1"/>
          </p:cNvSpPr>
          <p:nvPr>
            <p:ph idx="1"/>
          </p:nvPr>
        </p:nvSpPr>
        <p:spPr>
          <a:xfrm>
            <a:off x="663818" y="2459232"/>
            <a:ext cx="3998960" cy="3416320"/>
          </a:xfrm>
        </p:spPr>
        <p:txBody>
          <a:bodyPr wrap="square">
            <a:spAutoFit/>
          </a:bodyPr>
          <a:lstStyle/>
          <a:p>
            <a:pPr marL="0" indent="0">
              <a:lnSpc>
                <a:spcPct val="100000"/>
              </a:lnSpc>
              <a:spcBef>
                <a:spcPts val="1200"/>
              </a:spcBef>
              <a:buNone/>
            </a:pPr>
            <a:r>
              <a:rPr lang="en-US" sz="1800" dirty="0"/>
              <a:t>Dihydropyrimidone is a pharmaceutical compound that displays medicinal properties as vasodilatory calcium-channel blockers and anti-viral, anti-bacterial, and anti-inflammatory agents. More than one synthetic schemes have been proposed for its synthesis since the late 1800s. Compare the two synthetic routes and analyze which pathway is greener. In your argument, be sure to consider and compare all aspects of the reaction.</a:t>
            </a:r>
          </a:p>
        </p:txBody>
      </p:sp>
      <p:pic>
        <p:nvPicPr>
          <p:cNvPr id="4" name="Picture 3">
            <a:extLst>
              <a:ext uri="{FF2B5EF4-FFF2-40B4-BE49-F238E27FC236}">
                <a16:creationId xmlns:a16="http://schemas.microsoft.com/office/drawing/2014/main" id="{6D3F9DAC-3A0A-2C43-81FE-3CEEFB7FF933}"/>
              </a:ext>
            </a:extLst>
          </p:cNvPr>
          <p:cNvPicPr>
            <a:picLocks noChangeAspect="1"/>
          </p:cNvPicPr>
          <p:nvPr/>
        </p:nvPicPr>
        <p:blipFill>
          <a:blip r:embed="rId2"/>
          <a:stretch>
            <a:fillRect/>
          </a:stretch>
        </p:blipFill>
        <p:spPr>
          <a:xfrm>
            <a:off x="4709842" y="2294640"/>
            <a:ext cx="6871664" cy="3823748"/>
          </a:xfrm>
          <a:prstGeom prst="rect">
            <a:avLst/>
          </a:prstGeom>
        </p:spPr>
      </p:pic>
      <p:sp>
        <p:nvSpPr>
          <p:cNvPr id="9" name="TextBox 8">
            <a:extLst>
              <a:ext uri="{FF2B5EF4-FFF2-40B4-BE49-F238E27FC236}">
                <a16:creationId xmlns:a16="http://schemas.microsoft.com/office/drawing/2014/main" id="{CC86774B-FC3F-4F2E-843C-BFF9D1EB2BD4}"/>
              </a:ext>
            </a:extLst>
          </p:cNvPr>
          <p:cNvSpPr txBox="1"/>
          <p:nvPr/>
        </p:nvSpPr>
        <p:spPr>
          <a:xfrm>
            <a:off x="757989" y="505676"/>
            <a:ext cx="10676021" cy="707886"/>
          </a:xfrm>
          <a:prstGeom prst="rect">
            <a:avLst/>
          </a:prstGeom>
          <a:noFill/>
        </p:spPr>
        <p:txBody>
          <a:bodyPr wrap="square" rtlCol="0">
            <a:spAutoFit/>
          </a:bodyPr>
          <a:lstStyle/>
          <a:p>
            <a:r>
              <a:rPr lang="en-US" altLang="en-US" sz="4000" dirty="0">
                <a:solidFill>
                  <a:schemeClr val="tx1">
                    <a:lumMod val="65000"/>
                    <a:lumOff val="35000"/>
                  </a:schemeClr>
                </a:solidFill>
                <a:ea typeface="ＭＳ Ｐゴシック" charset="-128"/>
              </a:rPr>
              <a:t>Inherently Safer Chemistry for Accident Prevention </a:t>
            </a:r>
          </a:p>
        </p:txBody>
      </p:sp>
    </p:spTree>
    <p:extLst>
      <p:ext uri="{BB962C8B-B14F-4D97-AF65-F5344CB8AC3E}">
        <p14:creationId xmlns:p14="http://schemas.microsoft.com/office/powerpoint/2010/main" val="2200535574"/>
      </p:ext>
    </p:extLst>
  </p:cSld>
  <p:clrMapOvr>
    <a:masterClrMapping/>
  </p:clrMapOvr>
</p:sld>
</file>

<file path=ppt/theme/theme1.xml><?xml version="1.0" encoding="utf-8"?>
<a:theme xmlns:a="http://schemas.openxmlformats.org/drawingml/2006/main" name="UNIDO curriculum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UNIDO curriculum template</Template>
  <TotalTime>4787</TotalTime>
  <Words>6866</Words>
  <Application>Microsoft Office PowerPoint</Application>
  <PresentationFormat>Widescreen</PresentationFormat>
  <Paragraphs>903</Paragraphs>
  <Slides>100</Slides>
  <Notes>32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5" baseType="lpstr">
      <vt:lpstr>ＭＳ Ｐゴシック</vt:lpstr>
      <vt:lpstr>Arial</vt:lpstr>
      <vt:lpstr>Baghdad</vt:lpstr>
      <vt:lpstr>Bodoni Ornaments</vt:lpstr>
      <vt:lpstr>Calibri</vt:lpstr>
      <vt:lpstr>Calibri Regular</vt:lpstr>
      <vt:lpstr>Cambria</vt:lpstr>
      <vt:lpstr>Corbel</vt:lpstr>
      <vt:lpstr>Mangal</vt:lpstr>
      <vt:lpstr>Monotype Sorts</vt:lpstr>
      <vt:lpstr>Times New Roman</vt:lpstr>
      <vt:lpstr>Wingdings</vt:lpstr>
      <vt:lpstr>UNIDO curriculum template</vt:lpstr>
      <vt:lpstr>CS ChemDraw Drawing</vt:lpstr>
      <vt:lpstr>ISIS/Draw Sketch</vt:lpstr>
      <vt:lpstr>12 Principles of Green Chemistry</vt:lpstr>
      <vt:lpstr>Outline: 12 Principles of Green Chemistry</vt:lpstr>
      <vt:lpstr>12 Principles of Green Chemistry</vt:lpstr>
      <vt:lpstr>Isn’t This How It’s Done Now?</vt:lpstr>
      <vt:lpstr>Benefits of Green Chemistry?</vt:lpstr>
      <vt:lpstr>Benefits of Green Chemistry?</vt:lpstr>
      <vt:lpstr>Benefits of Green Chemistry?</vt:lpstr>
      <vt:lpstr>Benefits of Green Chemistry?</vt:lpstr>
      <vt:lpstr>PowerPoint Presentation</vt:lpstr>
      <vt:lpstr>Waste Prevention</vt:lpstr>
      <vt:lpstr>Waste Prevention</vt:lpstr>
      <vt:lpstr>Waste Prevention</vt:lpstr>
      <vt:lpstr>Waste Prevention</vt:lpstr>
      <vt:lpstr>Waste Prevention</vt:lpstr>
      <vt:lpstr>Waste Prevention</vt:lpstr>
      <vt:lpstr>Waste Prevention</vt:lpstr>
      <vt:lpstr>Waste Prevention</vt:lpstr>
      <vt:lpstr>Waste Prevention</vt:lpstr>
      <vt:lpstr>Atom Economy</vt:lpstr>
      <vt:lpstr>Atom Economy</vt:lpstr>
      <vt:lpstr>Atom Economy</vt:lpstr>
      <vt:lpstr>Atom Economy</vt:lpstr>
      <vt:lpstr>Atom Economy</vt:lpstr>
      <vt:lpstr>Atom Economy</vt:lpstr>
      <vt:lpstr>Atom Economy</vt:lpstr>
      <vt:lpstr>Less Hazardous Chemical Synthesis</vt:lpstr>
      <vt:lpstr>Less Hazardous Chemical Synthesis</vt:lpstr>
      <vt:lpstr>Less Hazardous Chemical Synthesis</vt:lpstr>
      <vt:lpstr>Less Hazardous Chemical Synthesis</vt:lpstr>
      <vt:lpstr>Less Hazardous Chemical Synthesis</vt:lpstr>
      <vt:lpstr>PowerPoint Presentation</vt:lpstr>
      <vt:lpstr>PowerPoint Presentation</vt:lpstr>
      <vt:lpstr>The modern motto of toxicology: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Producing polymers from renewable resources (PHAs)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Heterogeneous vs Homogeneous</vt:lpstr>
      <vt:lpstr>Heterogeneous vs Homogeneous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Analytical Chemistry</vt:lpstr>
      <vt:lpstr>What Does Green Analytical Chemistry Mean?</vt:lpstr>
      <vt:lpstr>Examples of Green Analytical Chemistry Methodologies</vt:lpstr>
      <vt:lpstr>Process Analytical Chemistry to Minimize Waste Generation</vt:lpstr>
      <vt:lpstr>Continuous Flow Reactors </vt:lpstr>
      <vt:lpstr>PowerPoint Presentation</vt:lpstr>
      <vt:lpstr>PowerPoint Presentation</vt:lpstr>
      <vt:lpstr>PowerPoint Presentation</vt:lpstr>
      <vt:lpstr>PowerPoint Presentation</vt:lpstr>
      <vt:lpstr>PowerPoint Presentation</vt:lpstr>
      <vt:lpstr>PowerPoint Presentation</vt:lpstr>
      <vt:lpstr>More examples available</vt:lpstr>
      <vt:lpstr>Synthesis Comparison Exercise</vt:lpstr>
      <vt:lpstr>Summary: 12 Principles of Green Chemistry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Principles of Green Chemistry</dc:title>
  <dc:creator>Derrick Ward</dc:creator>
  <cp:lastModifiedBy>Chapman, Kimberly</cp:lastModifiedBy>
  <cp:revision>262</cp:revision>
  <dcterms:created xsi:type="dcterms:W3CDTF">2018-01-11T20:30:51Z</dcterms:created>
  <dcterms:modified xsi:type="dcterms:W3CDTF">2019-03-11T18:57:01Z</dcterms:modified>
</cp:coreProperties>
</file>